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6.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7.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8.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9.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0.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1.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2.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3.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4185_1F6D8B95.xml" ContentType="application/vnd.ms-powerpoint.comments+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4"/>
    <p:sldMasterId id="2147483682" r:id="rId5"/>
    <p:sldMasterId id="2147483696" r:id="rId6"/>
    <p:sldMasterId id="2147483955" r:id="rId7"/>
    <p:sldMasterId id="2147483725" r:id="rId8"/>
    <p:sldMasterId id="2147483738" r:id="rId9"/>
    <p:sldMasterId id="2147483753" r:id="rId10"/>
    <p:sldMasterId id="2147483766" r:id="rId11"/>
    <p:sldMasterId id="2147483780" r:id="rId12"/>
    <p:sldMasterId id="2147483792" r:id="rId13"/>
    <p:sldMasterId id="2147483804" r:id="rId14"/>
    <p:sldMasterId id="2147483816" r:id="rId15"/>
    <p:sldMasterId id="2147483830" r:id="rId16"/>
    <p:sldMasterId id="2147483844" r:id="rId17"/>
    <p:sldMasterId id="2147483858" r:id="rId18"/>
    <p:sldMasterId id="2147483872" r:id="rId19"/>
    <p:sldMasterId id="2147483887" r:id="rId20"/>
    <p:sldMasterId id="2147483899" r:id="rId21"/>
    <p:sldMasterId id="2147483910" r:id="rId22"/>
    <p:sldMasterId id="2147483922" r:id="rId23"/>
    <p:sldMasterId id="2147483934" r:id="rId24"/>
    <p:sldMasterId id="2147483939" r:id="rId25"/>
    <p:sldMasterId id="2147483969" r:id="rId26"/>
    <p:sldMasterId id="2147483648" r:id="rId27"/>
  </p:sldMasterIdLst>
  <p:notesMasterIdLst>
    <p:notesMasterId r:id="rId41"/>
  </p:notesMasterIdLst>
  <p:sldIdLst>
    <p:sldId id="16772" r:id="rId28"/>
    <p:sldId id="16774" r:id="rId29"/>
    <p:sldId id="16773" r:id="rId30"/>
    <p:sldId id="897" r:id="rId31"/>
    <p:sldId id="839" r:id="rId32"/>
    <p:sldId id="890" r:id="rId33"/>
    <p:sldId id="16778" r:id="rId34"/>
    <p:sldId id="16755" r:id="rId35"/>
    <p:sldId id="16766" r:id="rId36"/>
    <p:sldId id="16767" r:id="rId37"/>
    <p:sldId id="16779" r:id="rId38"/>
    <p:sldId id="16775" r:id="rId39"/>
    <p:sldId id="1677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00BB19-FB34-C02F-84C0-3A42DD9112BA}" name="Garrick" initials="GP" userId="Garrick" providerId="None"/>
  <p188:author id="{895B446C-D2E6-D0A6-30B4-B4CE8A5ED2EE}" name="Price-Stogsdill, Andrea" initials="PA" userId="S::andrea.price-stogsdill@dhhs.nc.gov::e6abcb60-0ffe-499d-a79e-65ddeeda9b6c" providerId="AD"/>
  <p188:author id="{F91CC0B1-1EA7-D6C3-64C8-74E4D763D226}" name="Price-Stogsdill, Andrea" initials="APS" userId="Price-Stogsdill, Andrea" providerId="None"/>
  <p188:author id="{55F0C2DF-7AD3-77B4-0770-52DE6665764E}" name="Amanda Van Vleet" initials="AV" userId="Amanda Van Vleet" providerId="None"/>
  <p188:author id="{17D1C5F7-996C-0893-AEC1-71F153B73E03}" name="Perez, Maria" initials="PM" userId="S::Maria.Perez@dhhs.nc.gov::edb4f10a-927a-4b31-bcd4-941e03b53f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B2F"/>
    <a:srgbClr val="1A3960"/>
    <a:srgbClr val="FDF7E7"/>
    <a:srgbClr val="F6D888"/>
    <a:srgbClr val="17375E"/>
    <a:srgbClr val="1C3B62"/>
    <a:srgbClr val="002060"/>
    <a:srgbClr val="5A7CA6"/>
    <a:srgbClr val="7F7F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9" autoAdjust="0"/>
    <p:restoredTop sz="95027" autoAdjust="0"/>
  </p:normalViewPr>
  <p:slideViewPr>
    <p:cSldViewPr snapToGrid="0">
      <p:cViewPr varScale="1">
        <p:scale>
          <a:sx n="78" d="100"/>
          <a:sy n="78" d="100"/>
        </p:scale>
        <p:origin x="10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2.xml"/><Relationship Id="rId21" Type="http://schemas.openxmlformats.org/officeDocument/2006/relationships/slideMaster" Target="slideMasters/slideMaster18.xml"/><Relationship Id="rId34" Type="http://schemas.openxmlformats.org/officeDocument/2006/relationships/slide" Target="slides/slide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1.xml"/><Relationship Id="rId36" Type="http://schemas.openxmlformats.org/officeDocument/2006/relationships/slide" Target="slides/slide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6.xml"/><Relationship Id="rId38" Type="http://schemas.openxmlformats.org/officeDocument/2006/relationships/slide" Target="slides/slide11.xml"/><Relationship Id="rId46" Type="http://schemas.microsoft.com/office/2018/10/relationships/authors" Target="authors.xml"/><Relationship Id="rId20" Type="http://schemas.openxmlformats.org/officeDocument/2006/relationships/slideMaster" Target="slideMasters/slideMaster17.xml"/><Relationship Id="rId41" Type="http://schemas.openxmlformats.org/officeDocument/2006/relationships/notesMaster" Target="notesMasters/notesMaster1.xml"/></Relationships>
</file>

<file path=ppt/comments/modernComment_4185_1F6D8B95.xml><?xml version="1.0" encoding="utf-8"?>
<p188:cmLst xmlns:a="http://schemas.openxmlformats.org/drawingml/2006/main" xmlns:r="http://schemas.openxmlformats.org/officeDocument/2006/relationships" xmlns:p188="http://schemas.microsoft.com/office/powerpoint/2018/8/main">
  <p188:cm id="{0D03F666-33D1-4595-A8D2-10F2B7CE8B4D}" authorId="{895B446C-D2E6-D0A6-30B4-B4CE8A5ED2EE}" status="resolved" created="2023-02-10T00:53:39.431" complete="100000">
    <ac:deMkLst xmlns:ac="http://schemas.microsoft.com/office/drawing/2013/main/command">
      <pc:docMk xmlns:pc="http://schemas.microsoft.com/office/powerpoint/2013/main/command"/>
      <pc:sldMk xmlns:pc="http://schemas.microsoft.com/office/powerpoint/2013/main/command" cId="3886581962" sldId="16773"/>
      <ac:spMk id="6" creationId="{ABB61CE1-0357-1495-AA37-15E7C94CC12C}"/>
    </ac:deMkLst>
    <p188:txBody>
      <a:bodyPr/>
      <a:lstStyle/>
      <a:p>
        <a:r>
          <a:rPr lang="en-US"/>
          <a:t>This needs to be prettied up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39472-A00D-4A6B-8C4E-C3F10E9248F1}"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E9CDD-6FD5-4D17-B476-E15EF78BCC3F}" type="slidenum">
              <a:rPr lang="en-US" smtClean="0"/>
              <a:t>‹#›</a:t>
            </a:fld>
            <a:endParaRPr lang="en-US"/>
          </a:p>
        </p:txBody>
      </p:sp>
    </p:spTree>
    <p:extLst>
      <p:ext uri="{BB962C8B-B14F-4D97-AF65-F5344CB8AC3E}">
        <p14:creationId xmlns:p14="http://schemas.microsoft.com/office/powerpoint/2010/main" val="102922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58520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E6E9CDD-6FD5-4D17-B476-E15EF78BCC3F}" type="slidenum">
              <a:rPr lang="en-US" smtClean="0"/>
              <a:t>11</a:t>
            </a:fld>
            <a:endParaRPr lang="en-US"/>
          </a:p>
        </p:txBody>
      </p:sp>
    </p:spTree>
    <p:extLst>
      <p:ext uri="{BB962C8B-B14F-4D97-AF65-F5344CB8AC3E}">
        <p14:creationId xmlns:p14="http://schemas.microsoft.com/office/powerpoint/2010/main" val="284321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190991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457200" rtl="0" eaLnBrk="1" fontAlgn="auto"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98648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E656B-BEBE-4CAD-90A5-DE4AC8CB2911}" type="slidenum">
              <a:rPr lang="en-US" smtClean="0"/>
              <a:t>3</a:t>
            </a:fld>
            <a:endParaRPr lang="en-US"/>
          </a:p>
        </p:txBody>
      </p:sp>
    </p:spTree>
    <p:extLst>
      <p:ext uri="{BB962C8B-B14F-4D97-AF65-F5344CB8AC3E}">
        <p14:creationId xmlns:p14="http://schemas.microsoft.com/office/powerpoint/2010/main" val="166801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67926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have to live in one of these regions in order to be eligible for the Pilots. Providers that serve </a:t>
            </a:r>
            <a:r>
              <a:rPr lang="en-US" dirty="0" err="1"/>
              <a:t>benes</a:t>
            </a:r>
            <a:r>
              <a:rPr lang="en-US" dirty="0"/>
              <a:t> outside the regions can still use 360 to refer for non-medical/social thru a CBO services, they just can’t receive Pilot </a:t>
            </a:r>
            <a:r>
              <a:rPr lang="en-US" dirty="0" err="1"/>
              <a:t>svs</a:t>
            </a:r>
            <a:r>
              <a:rPr lang="en-US" dirty="0"/>
              <a:t>. </a:t>
            </a:r>
            <a:endParaRPr lang="en-US"/>
          </a:p>
          <a:p>
            <a:r>
              <a:rPr lang="en-US" dirty="0"/>
              <a:t>Some providers living in non-Pilot regions will have members living in P regions. </a:t>
            </a:r>
            <a:endParaRPr lang="en-US" dirty="0">
              <a:cs typeface="Calibri"/>
            </a:endParaRPr>
          </a:p>
          <a:p>
            <a:r>
              <a:rPr lang="en-US" dirty="0"/>
              <a:t>This is a Pilot; providers that serve </a:t>
            </a:r>
            <a:r>
              <a:rPr lang="en-US" dirty="0" err="1"/>
              <a:t>benes</a:t>
            </a:r>
            <a:r>
              <a:rPr lang="en-US" dirty="0"/>
              <a:t> outside the regions can still use 360 to refer for non-medical/social thru a CBO services, they just can’t receive Pilot </a:t>
            </a:r>
            <a:r>
              <a:rPr lang="en-US" dirty="0" err="1"/>
              <a:t>svs</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1E6E9CDD-6FD5-4D17-B476-E15EF78BCC3F}" type="slidenum">
              <a:rPr lang="en-US" smtClean="0"/>
              <a:t>5</a:t>
            </a:fld>
            <a:endParaRPr lang="en-US"/>
          </a:p>
        </p:txBody>
      </p:sp>
    </p:spTree>
    <p:extLst>
      <p:ext uri="{BB962C8B-B14F-4D97-AF65-F5344CB8AC3E}">
        <p14:creationId xmlns:p14="http://schemas.microsoft.com/office/powerpoint/2010/main" val="53984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39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Qualifying physical behavioral health criteria could include, for example, with adults age 21+, BMI over 25, chronic </a:t>
            </a:r>
            <a:r>
              <a:rPr lang="en-US" dirty="0" err="1">
                <a:cs typeface="Calibri"/>
              </a:rPr>
              <a:t>pulmanary</a:t>
            </a:r>
            <a:r>
              <a:rPr lang="en-US" dirty="0">
                <a:cs typeface="Calibri"/>
              </a:rPr>
              <a:t> disease, substance use disorder, chronic MI, cancer, repeated incidents of emergency department use (defined as more than 4 visits per year), and newly-added criteria include: former placement in NC foster care or kinship placement system, or having previously experienced three or more categories of adverse childhood experiences (ACEs).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60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 through the different services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310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r>
              <a:rPr lang="en-US" dirty="0"/>
              <a:t>Give basic overview – these are the different entry points. </a:t>
            </a:r>
          </a:p>
          <a:p>
            <a:r>
              <a:rPr lang="en-US" dirty="0"/>
              <a:t>Takeaway: if you’re a provider in a pilot </a:t>
            </a:r>
            <a:r>
              <a:rPr lang="en-US" dirty="0" err="1"/>
              <a:t>regiona</a:t>
            </a:r>
            <a:r>
              <a:rPr lang="en-US" dirty="0"/>
              <a:t> </a:t>
            </a:r>
            <a:r>
              <a:rPr lang="en-US" dirty="0" err="1"/>
              <a:t>nd</a:t>
            </a:r>
            <a:r>
              <a:rPr lang="en-US" dirty="0"/>
              <a:t> you have a pt w/ social needs who is on Medicaid, you can connect the member to their HP and the HP will assess them to see if </a:t>
            </a:r>
            <a:r>
              <a:rPr lang="en-US" dirty="0" err="1"/>
              <a:t>iligible</a:t>
            </a:r>
            <a:r>
              <a:rPr lang="en-US" dirty="0"/>
              <a:t> and enroll them. The provider can do that by </a:t>
            </a:r>
            <a:r>
              <a:rPr lang="en-US" dirty="0" err="1"/>
              <a:t>claling</a:t>
            </a:r>
            <a:r>
              <a:rPr lang="en-US" dirty="0"/>
              <a:t> HP (mem services) with the member and making a warm handoff, or we’ve developed this new referral in 360 so that any provider on 360 can use this referral re: of whether participating in Pilots or not. If you see a member you think is … the referral will include name/contact info. </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6019" rtl="0" eaLnBrk="1" fontAlgn="base" latinLnBrk="0" hangingPunct="1">
              <a:lnSpc>
                <a:spcPct val="100000"/>
              </a:lnSpc>
              <a:spcBef>
                <a:spcPct val="0"/>
              </a:spcBef>
              <a:spcAft>
                <a:spcPct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6019"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6691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E6E9CDD-6FD5-4D17-B476-E15EF78BCC3F}" type="slidenum">
              <a:rPr lang="en-US" smtClean="0"/>
              <a:t>10</a:t>
            </a:fld>
            <a:endParaRPr lang="en-US"/>
          </a:p>
        </p:txBody>
      </p:sp>
    </p:spTree>
    <p:extLst>
      <p:ext uri="{BB962C8B-B14F-4D97-AF65-F5344CB8AC3E}">
        <p14:creationId xmlns:p14="http://schemas.microsoft.com/office/powerpoint/2010/main" val="1143558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8.xml"/><Relationship Id="rId1" Type="http://schemas.openxmlformats.org/officeDocument/2006/relationships/tags" Target="../tags/tag13.xml"/><Relationship Id="rId4" Type="http://schemas.openxmlformats.org/officeDocument/2006/relationships/image" Target="../media/image11.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2.xml"/><Relationship Id="rId1" Type="http://schemas.openxmlformats.org/officeDocument/2006/relationships/tags" Target="../tags/tag22.xml"/><Relationship Id="rId4" Type="http://schemas.openxmlformats.org/officeDocument/2006/relationships/image" Target="../media/image11.emf"/></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3.xml"/><Relationship Id="rId1" Type="http://schemas.openxmlformats.org/officeDocument/2006/relationships/tags" Target="../tags/tag25.xml"/><Relationship Id="rId4" Type="http://schemas.openxmlformats.org/officeDocument/2006/relationships/image" Target="../media/image11.emf"/></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4.xml"/><Relationship Id="rId1" Type="http://schemas.openxmlformats.org/officeDocument/2006/relationships/tags" Target="../tags/tag28.xml"/><Relationship Id="rId4" Type="http://schemas.openxmlformats.org/officeDocument/2006/relationships/image" Target="../media/image11.emf"/></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5.xml"/><Relationship Id="rId1" Type="http://schemas.openxmlformats.org/officeDocument/2006/relationships/tags" Target="../tags/tag31.xml"/><Relationship Id="rId4" Type="http://schemas.openxmlformats.org/officeDocument/2006/relationships/image" Target="../media/image11.emf"/></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6.xml"/><Relationship Id="rId1" Type="http://schemas.openxmlformats.org/officeDocument/2006/relationships/tags" Target="../tags/tag34.xml"/><Relationship Id="rId4" Type="http://schemas.openxmlformats.org/officeDocument/2006/relationships/image" Target="../media/image11.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6.xml"/><Relationship Id="rId1" Type="http://schemas.openxmlformats.org/officeDocument/2006/relationships/tags" Target="../tags/tag35.xml"/><Relationship Id="rId4" Type="http://schemas.openxmlformats.org/officeDocument/2006/relationships/image" Target="../media/image11.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tags" Target="../tags/tag5.xml"/><Relationship Id="rId4" Type="http://schemas.openxmlformats.org/officeDocument/2006/relationships/image" Target="../media/image1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6.xml"/><Relationship Id="rId4" Type="http://schemas.openxmlformats.org/officeDocument/2006/relationships/image" Target="../media/image11.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7.xml"/><Relationship Id="rId1" Type="http://schemas.openxmlformats.org/officeDocument/2006/relationships/tags" Target="../tags/tag9.xml"/><Relationship Id="rId4" Type="http://schemas.openxmlformats.org/officeDocument/2006/relationships/image" Target="../media/image1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7.xml"/><Relationship Id="rId1" Type="http://schemas.openxmlformats.org/officeDocument/2006/relationships/tags" Target="../tags/tag10.xml"/><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hoto header Color Seal">
    <p:spTree>
      <p:nvGrpSpPr>
        <p:cNvPr id="1" name=""/>
        <p:cNvGrpSpPr/>
        <p:nvPr/>
      </p:nvGrpSpPr>
      <p:grpSpPr>
        <a:xfrm>
          <a:off x="0" y="0"/>
          <a:ext cx="0" cy="0"/>
          <a:chOff x="0" y="0"/>
          <a:chExt cx="0" cy="0"/>
        </a:xfrm>
      </p:grpSpPr>
      <p:sp>
        <p:nvSpPr>
          <p:cNvPr id="11" name="Rectangle 10"/>
          <p:cNvSpPr/>
          <p:nvPr userDrawn="1"/>
        </p:nvSpPr>
        <p:spPr>
          <a:xfrm>
            <a:off x="-7245"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9" y="2067909"/>
            <a:ext cx="2689348" cy="1990847"/>
          </a:xfrm>
          <a:prstGeom prst="rect">
            <a:avLst/>
          </a:prstGeom>
        </p:spPr>
      </p:pic>
      <p:sp>
        <p:nvSpPr>
          <p:cNvPr id="15" name="Text Placeholder 13"/>
          <p:cNvSpPr>
            <a:spLocks noGrp="1"/>
          </p:cNvSpPr>
          <p:nvPr>
            <p:ph type="body" sz="quarter" idx="10" hasCustomPrompt="1"/>
          </p:nvPr>
        </p:nvSpPr>
        <p:spPr>
          <a:xfrm>
            <a:off x="3691465" y="2051009"/>
            <a:ext cx="7732895"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908" indent="0">
              <a:buNone/>
              <a:defRPr sz="2800">
                <a:latin typeface="Franklin Gothic Demi Cond" panose="020B0706030402020204" pitchFamily="34" charset="0"/>
              </a:defRPr>
            </a:lvl2pPr>
            <a:lvl3pPr marL="685816" indent="0">
              <a:buNone/>
              <a:defRPr sz="2800">
                <a:latin typeface="Franklin Gothic Demi Cond" panose="020B0706030402020204" pitchFamily="34" charset="0"/>
              </a:defRPr>
            </a:lvl3pPr>
            <a:lvl4pPr marL="1028723" indent="0">
              <a:buNone/>
              <a:defRPr sz="2800">
                <a:latin typeface="Franklin Gothic Demi Cond" panose="020B0706030402020204" pitchFamily="34" charset="0"/>
              </a:defRPr>
            </a:lvl4pPr>
            <a:lvl5pPr marL="1371631" indent="0">
              <a:buNone/>
              <a:defRPr sz="2800">
                <a:latin typeface="Franklin Gothic Demi Cond" panose="020B0706030402020204" pitchFamily="34" charset="0"/>
              </a:defRPr>
            </a:lvl5pPr>
          </a:lstStyle>
          <a:p>
            <a:pPr lvl="0"/>
            <a:r>
              <a:rPr lang="en-US" dirty="0"/>
              <a:t>Click to Add Document Title</a:t>
            </a:r>
          </a:p>
        </p:txBody>
      </p:sp>
      <p:sp>
        <p:nvSpPr>
          <p:cNvPr id="16" name="Text Placeholder 15"/>
          <p:cNvSpPr>
            <a:spLocks noGrp="1"/>
          </p:cNvSpPr>
          <p:nvPr>
            <p:ph type="body" sz="quarter" idx="11" hasCustomPrompt="1"/>
          </p:nvPr>
        </p:nvSpPr>
        <p:spPr>
          <a:xfrm>
            <a:off x="3691465" y="4071833"/>
            <a:ext cx="7732895"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DHHS Section or Health Plan</a:t>
            </a:r>
          </a:p>
        </p:txBody>
      </p:sp>
      <p:sp>
        <p:nvSpPr>
          <p:cNvPr id="17" name="Text Placeholder 17"/>
          <p:cNvSpPr>
            <a:spLocks noGrp="1"/>
          </p:cNvSpPr>
          <p:nvPr>
            <p:ph type="body" sz="quarter" idx="12" hasCustomPrompt="1"/>
          </p:nvPr>
        </p:nvSpPr>
        <p:spPr>
          <a:xfrm>
            <a:off x="3691465" y="5020585"/>
            <a:ext cx="7732895"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4"/>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75" r="7450"/>
          <a:stretch/>
        </p:blipFill>
        <p:spPr>
          <a:xfrm>
            <a:off x="2511647" y="230101"/>
            <a:ext cx="2433261" cy="1216631"/>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90" y="230101"/>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3" y="231327"/>
            <a:ext cx="2431500" cy="1215436"/>
          </a:xfrm>
          <a:prstGeom prst="rect">
            <a:avLst/>
          </a:prstGeom>
        </p:spPr>
      </p:pic>
    </p:spTree>
    <p:extLst>
      <p:ext uri="{BB962C8B-B14F-4D97-AF65-F5344CB8AC3E}">
        <p14:creationId xmlns:p14="http://schemas.microsoft.com/office/powerpoint/2010/main" val="5915610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1"/>
            <a:ext cx="12192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Tree>
    <p:extLst>
      <p:ext uri="{BB962C8B-B14F-4D97-AF65-F5344CB8AC3E}">
        <p14:creationId xmlns:p14="http://schemas.microsoft.com/office/powerpoint/2010/main" val="2203461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9336663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363391812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2560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Bullets_No Top Ru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84727993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5" name="Text Placeholder 4"/>
          <p:cNvSpPr>
            <a:spLocks noGrp="1"/>
          </p:cNvSpPr>
          <p:nvPr>
            <p:ph type="body" sz="quarter" idx="11" hasCustomPrompt="1"/>
          </p:nvPr>
        </p:nvSpPr>
        <p:spPr>
          <a:xfrm>
            <a:off x="609601" y="6243108"/>
            <a:ext cx="10970683" cy="330200"/>
          </a:xfrm>
          <a:prstGeom prst="rect">
            <a:avLst/>
          </a:prstGeom>
        </p:spPr>
        <p:txBody>
          <a:bodyPr anchor="b">
            <a:noAutofit/>
          </a:bodyPr>
          <a:lstStyle>
            <a:lvl1pPr marL="0" indent="0">
              <a:lnSpc>
                <a:spcPct val="100000"/>
              </a:lnSpc>
              <a:spcBef>
                <a:spcPts val="0"/>
              </a:spcBef>
              <a:buNone/>
              <a:defRPr sz="1200" baseline="0">
                <a:latin typeface="Calibri"/>
                <a:sym typeface="Calibri"/>
              </a:defRPr>
            </a:lvl1pPr>
          </a:lstStyle>
          <a:p>
            <a:pPr lvl="0"/>
            <a:r>
              <a:rPr lang="en-US" dirty="0"/>
              <a:t>Click to add footnote, reference or source</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2"/>
          </p:nvPr>
        </p:nvSpPr>
        <p:spPr/>
        <p:txBody>
          <a:bodyPr/>
          <a:lstStyle>
            <a:lvl1pPr>
              <a:defRPr>
                <a:latin typeface="Calibri"/>
                <a:sym typeface="Calibri"/>
              </a:defRPr>
            </a:lvl1pPr>
          </a:lstStyle>
          <a:p>
            <a:endParaRPr lang="en-US" dirty="0">
              <a:solidFill>
                <a:prstClr val="black"/>
              </a:solidFill>
            </a:endParaRPr>
          </a:p>
        </p:txBody>
      </p:sp>
      <p:sp>
        <p:nvSpPr>
          <p:cNvPr id="9" name="Slide Number Placeholder 8"/>
          <p:cNvSpPr>
            <a:spLocks noGrp="1"/>
          </p:cNvSpPr>
          <p:nvPr>
            <p:ph type="sldNum" sz="quarter" idx="13"/>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3" name="Rectangle 12"/>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
        <p:nvSpPr>
          <p:cNvPr id="14" name="Content Placeholder 13"/>
          <p:cNvSpPr>
            <a:spLocks noGrp="1"/>
          </p:cNvSpPr>
          <p:nvPr>
            <p:ph sz="quarter" idx="14"/>
          </p:nvPr>
        </p:nvSpPr>
        <p:spPr>
          <a:xfrm>
            <a:off x="609601" y="1724025"/>
            <a:ext cx="10970684" cy="4408488"/>
          </a:xfrm>
        </p:spPr>
        <p:txBody>
          <a:bodyPr>
            <a:normAutofit/>
          </a:bodyPr>
          <a:lstStyle>
            <a:lvl1pPr>
              <a:defRPr sz="1800">
                <a:latin typeface="Calibri"/>
                <a:sym typeface="Calibri"/>
              </a:defRPr>
            </a:lvl1pPr>
            <a:lvl2pPr>
              <a:defRPr sz="1800">
                <a:latin typeface="Calibri"/>
                <a:sym typeface="Calibri"/>
              </a:defRPr>
            </a:lvl2pPr>
            <a:lvl3pPr>
              <a:defRPr sz="1800">
                <a:latin typeface="Calibri"/>
                <a:sym typeface="Calibri"/>
              </a:defRPr>
            </a:lvl3pPr>
            <a:lvl4pPr>
              <a:defRPr sz="1800">
                <a:latin typeface="Calibri"/>
                <a:sym typeface="Calibri"/>
              </a:defRPr>
            </a:lvl4pPr>
            <a:lvl5pPr>
              <a:defRPr sz="1800">
                <a:latin typeface="Calibri"/>
                <a:sym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63565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4212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4444590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1712944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2500670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8100270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8980298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p &amp; Bottom Rule Only">
    <p:spTree>
      <p:nvGrpSpPr>
        <p:cNvPr id="1" name=""/>
        <p:cNvGrpSpPr/>
        <p:nvPr/>
      </p:nvGrpSpPr>
      <p:grpSpPr>
        <a:xfrm>
          <a:off x="0" y="0"/>
          <a:ext cx="0" cy="0"/>
          <a:chOff x="0" y="0"/>
          <a:chExt cx="0" cy="0"/>
        </a:xfrm>
      </p:grpSpPr>
      <p:sp>
        <p:nvSpPr>
          <p:cNvPr id="8" name="Rectangle 7"/>
          <p:cNvSpPr/>
          <p:nvPr userDrawn="1"/>
        </p:nvSpPr>
        <p:spPr>
          <a:xfrm>
            <a:off x="0" y="3861"/>
            <a:ext cx="12192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Tree>
    <p:extLst>
      <p:ext uri="{BB962C8B-B14F-4D97-AF65-F5344CB8AC3E}">
        <p14:creationId xmlns:p14="http://schemas.microsoft.com/office/powerpoint/2010/main" val="15039728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4182143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5220633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2861026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23987333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8061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38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2972599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8319365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5863324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4122146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228605" indent="-228605">
              <a:lnSpc>
                <a:spcPct val="100000"/>
              </a:lnSpc>
              <a:spcBef>
                <a:spcPts val="1200"/>
              </a:spcBef>
              <a:defRPr sz="2800" b="1" i="0">
                <a:latin typeface="Franklin Gothic Book" panose="020B0503020102020204" pitchFamily="34" charset="0"/>
                <a:ea typeface="Franklin Gothic Book" panose="020B0503020102020204" pitchFamily="34" charset="0"/>
                <a:cs typeface="Arial" panose="020B0604020202020204" pitchFamily="34" charset="0"/>
              </a:defRPr>
            </a:lvl1pPr>
            <a:lvl2pPr marL="576276" indent="-233368">
              <a:lnSpc>
                <a:spcPct val="100000"/>
              </a:lnSpc>
              <a:buFont typeface="Franklin Gothic Medium" panose="020B0603020102020204" pitchFamily="34" charset="0"/>
              <a:buChar char="−"/>
              <a:defRPr sz="2400" b="1" i="0">
                <a:latin typeface="Franklin Gothic Book" panose="020B0503020102020204" pitchFamily="34" charset="0"/>
                <a:ea typeface="Franklin Gothic Book" panose="020B0503020102020204" pitchFamily="34" charset="0"/>
                <a:cs typeface="Arial" panose="020B0604020202020204" pitchFamily="34" charset="0"/>
              </a:defRPr>
            </a:lvl2pPr>
            <a:lvl3pPr marL="973160" indent="-228605">
              <a:lnSpc>
                <a:spcPct val="100000"/>
              </a:lnSpc>
              <a:defRPr sz="2000" b="1" i="0">
                <a:latin typeface="Franklin Gothic Book" panose="020B0503020102020204" pitchFamily="34" charset="0"/>
                <a:ea typeface="Franklin Gothic Book" panose="020B05030201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 name="Title 1"/>
          <p:cNvSpPr>
            <a:spLocks noGrp="1"/>
          </p:cNvSpPr>
          <p:nvPr>
            <p:ph type="title" hasCustomPrompt="1"/>
          </p:nvPr>
        </p:nvSpPr>
        <p:spPr>
          <a:xfrm>
            <a:off x="2" y="66253"/>
            <a:ext cx="10457689" cy="548640"/>
          </a:xfrm>
          <a:prstGeom prst="rect">
            <a:avLst/>
          </a:prstGeom>
        </p:spPr>
        <p:txBody>
          <a:bodyPr anchor="t">
            <a:noAutofit/>
          </a:bodyPr>
          <a:lstStyle>
            <a:lvl1pPr algn="l">
              <a:defRPr lang="en-US" sz="2800" b="0" i="0" kern="1200" baseline="0" dirty="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28017227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42910131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8835737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2646223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991120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16521644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4605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335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987853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1477711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3701863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Tree>
    <p:extLst>
      <p:ext uri="{BB962C8B-B14F-4D97-AF65-F5344CB8AC3E}">
        <p14:creationId xmlns:p14="http://schemas.microsoft.com/office/powerpoint/2010/main" val="8918329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4422084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6366136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5474570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3656979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9353969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5229856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7149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2056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9828692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3703738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8" y="2051009"/>
            <a:ext cx="2697799" cy="2020824"/>
          </a:xfrm>
          <a:prstGeom prst="rect">
            <a:avLst/>
          </a:prstGeom>
        </p:spPr>
      </p:pic>
      <p:sp>
        <p:nvSpPr>
          <p:cNvPr id="10" name="Rectangle 9"/>
          <p:cNvSpPr/>
          <p:nvPr userDrawn="1"/>
        </p:nvSpPr>
        <p:spPr>
          <a:xfrm>
            <a:off x="0" y="3861"/>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530" baseline="0">
                <a:latin typeface="Calibri" panose="020F0502020204030204" pitchFamily="34" charset="0"/>
              </a:defRPr>
            </a:lvl1pPr>
            <a:lvl2pPr marL="337129" indent="0">
              <a:buNone/>
              <a:defRPr sz="2735">
                <a:latin typeface="Franklin Gothic Demi Cond" panose="020B0706030402020204" pitchFamily="34" charset="0"/>
              </a:defRPr>
            </a:lvl2pPr>
            <a:lvl3pPr marL="674258" indent="0">
              <a:buNone/>
              <a:defRPr sz="2735">
                <a:latin typeface="Franklin Gothic Demi Cond" panose="020B0706030402020204" pitchFamily="34" charset="0"/>
              </a:defRPr>
            </a:lvl3pPr>
            <a:lvl4pPr marL="1011387" indent="0">
              <a:buNone/>
              <a:defRPr sz="2735">
                <a:latin typeface="Franklin Gothic Demi Cond" panose="020B0706030402020204" pitchFamily="34" charset="0"/>
              </a:defRPr>
            </a:lvl4pPr>
            <a:lvl5pPr marL="1348516" indent="0">
              <a:buNone/>
              <a:defRPr sz="273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735"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38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8739427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4220877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2633169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5205886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954405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8071865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720015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7963005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2389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itle &amp; Top Ru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2327722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8"/>
                        <a:ext cx="2117" cy="1588"/>
                      </a:xfrm>
                      <a:prstGeom prst="rect">
                        <a:avLst/>
                      </a:prstGeom>
                    </p:spPr>
                  </p:pic>
                </p:oleObj>
              </mc:Fallback>
            </mc:AlternateContent>
          </a:graphicData>
        </a:graphic>
      </p:graphicFrame>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Calibri"/>
              <a:sym typeface="Calibri"/>
            </a:endParaRPr>
          </a:p>
        </p:txBody>
      </p:sp>
      <p:sp>
        <p:nvSpPr>
          <p:cNvPr id="5" name="Footer Placeholder 4"/>
          <p:cNvSpPr>
            <a:spLocks noGrp="1"/>
          </p:cNvSpPr>
          <p:nvPr>
            <p:ph type="ftr" sz="quarter" idx="10"/>
          </p:nvPr>
        </p:nvSpPr>
        <p:spPr/>
        <p:txBody>
          <a:bodyPr/>
          <a:lstStyle>
            <a:lvl1pPr>
              <a:defRPr>
                <a:latin typeface="Calibri"/>
                <a:sym typeface="Calibri"/>
              </a:defRPr>
            </a:lvl1pPr>
          </a:lstStyle>
          <a:p>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Tree>
    <p:extLst>
      <p:ext uri="{BB962C8B-B14F-4D97-AF65-F5344CB8AC3E}">
        <p14:creationId xmlns:p14="http://schemas.microsoft.com/office/powerpoint/2010/main" val="14001567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1889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8" y="2054823"/>
            <a:ext cx="2689348" cy="2017011"/>
          </a:xfrm>
          <a:prstGeom prst="rect">
            <a:avLst/>
          </a:prstGeom>
        </p:spPr>
      </p:pic>
      <p:sp>
        <p:nvSpPr>
          <p:cNvPr id="10" name="Rectangle 9"/>
          <p:cNvSpPr/>
          <p:nvPr userDrawn="1"/>
        </p:nvSpPr>
        <p:spPr>
          <a:xfrm>
            <a:off x="0" y="3861"/>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530" baseline="0">
                <a:latin typeface="Calibri" panose="020F0502020204030204" pitchFamily="34" charset="0"/>
              </a:defRPr>
            </a:lvl1pPr>
            <a:lvl2pPr marL="337129" indent="0">
              <a:buNone/>
              <a:defRPr sz="2735">
                <a:latin typeface="Franklin Gothic Demi Cond" panose="020B0706030402020204" pitchFamily="34" charset="0"/>
              </a:defRPr>
            </a:lvl2pPr>
            <a:lvl3pPr marL="674258" indent="0">
              <a:buNone/>
              <a:defRPr sz="2735">
                <a:latin typeface="Franklin Gothic Demi Cond" panose="020B0706030402020204" pitchFamily="34" charset="0"/>
              </a:defRPr>
            </a:lvl3pPr>
            <a:lvl4pPr marL="1011387" indent="0">
              <a:buNone/>
              <a:defRPr sz="2735">
                <a:latin typeface="Franklin Gothic Demi Cond" panose="020B0706030402020204" pitchFamily="34" charset="0"/>
              </a:defRPr>
            </a:lvl4pPr>
            <a:lvl5pPr marL="1348516" indent="0">
              <a:buNone/>
              <a:defRPr sz="273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73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38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0190314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498305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147764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774848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5088323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8541661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5242124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7906925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7048600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41598694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3413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0" cy="2020824"/>
          </a:xfrm>
          <a:prstGeom prst="rect">
            <a:avLst/>
          </a:prstGeom>
        </p:spPr>
      </p:pic>
      <p:sp>
        <p:nvSpPr>
          <p:cNvPr id="10" name="Rectangle 9"/>
          <p:cNvSpPr/>
          <p:nvPr userDrawn="1"/>
        </p:nvSpPr>
        <p:spPr>
          <a:xfrm>
            <a:off x="0" y="3861"/>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530" baseline="0">
                <a:latin typeface="Calibri" panose="020F0502020204030204" pitchFamily="34" charset="0"/>
              </a:defRPr>
            </a:lvl1pPr>
            <a:lvl2pPr marL="337129" indent="0">
              <a:buNone/>
              <a:defRPr sz="2735">
                <a:latin typeface="Franklin Gothic Demi Cond" panose="020B0706030402020204" pitchFamily="34" charset="0"/>
              </a:defRPr>
            </a:lvl2pPr>
            <a:lvl3pPr marL="674258" indent="0">
              <a:buNone/>
              <a:defRPr sz="2735">
                <a:latin typeface="Franklin Gothic Demi Cond" panose="020B0706030402020204" pitchFamily="34" charset="0"/>
              </a:defRPr>
            </a:lvl3pPr>
            <a:lvl4pPr marL="1011387" indent="0">
              <a:buNone/>
              <a:defRPr sz="2735">
                <a:latin typeface="Franklin Gothic Demi Cond" panose="020B0706030402020204" pitchFamily="34" charset="0"/>
              </a:defRPr>
            </a:lvl4pPr>
            <a:lvl5pPr marL="1348516" indent="0">
              <a:buNone/>
              <a:defRPr sz="273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73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38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3776720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itle &amp; Top Ru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4641901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8"/>
                        <a:ext cx="2117" cy="1588"/>
                      </a:xfrm>
                      <a:prstGeom prst="rect">
                        <a:avLst/>
                      </a:prstGeom>
                    </p:spPr>
                  </p:pic>
                </p:oleObj>
              </mc:Fallback>
            </mc:AlternateContent>
          </a:graphicData>
        </a:graphic>
      </p:graphicFrame>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Calibri"/>
              <a:sym typeface="Calibri"/>
            </a:endParaRPr>
          </a:p>
        </p:txBody>
      </p:sp>
      <p:sp>
        <p:nvSpPr>
          <p:cNvPr id="5" name="Footer Placeholder 4"/>
          <p:cNvSpPr>
            <a:spLocks noGrp="1"/>
          </p:cNvSpPr>
          <p:nvPr>
            <p:ph type="ftr" sz="quarter" idx="10"/>
          </p:nvPr>
        </p:nvSpPr>
        <p:spPr/>
        <p:txBody>
          <a:bodyPr/>
          <a:lstStyle>
            <a:lvl1pPr>
              <a:defRPr>
                <a:latin typeface="Calibri"/>
                <a:sym typeface="Calibri"/>
              </a:defRPr>
            </a:lvl1pPr>
          </a:lstStyle>
          <a:p>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Tree>
    <p:extLst>
      <p:ext uri="{BB962C8B-B14F-4D97-AF65-F5344CB8AC3E}">
        <p14:creationId xmlns:p14="http://schemas.microsoft.com/office/powerpoint/2010/main" val="552678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6499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5578147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1434553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3625621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132575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3191374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5691664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8236560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4801814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8" cy="4592638"/>
          </a:xfrm>
        </p:spPr>
        <p:txBody>
          <a:bodyPr>
            <a:noAutofit/>
          </a:bodyPr>
          <a:lstStyle>
            <a:lvl1pPr marL="224753" indent="-224753">
              <a:lnSpc>
                <a:spcPct val="100000"/>
              </a:lnSpc>
              <a:spcBef>
                <a:spcPts val="1180"/>
              </a:spcBef>
              <a:defRPr sz="2735">
                <a:latin typeface="+mn-lt"/>
              </a:defRPr>
            </a:lvl1pPr>
            <a:lvl2pPr marL="566564" indent="-229435">
              <a:lnSpc>
                <a:spcPct val="100000"/>
              </a:lnSpc>
              <a:buFont typeface="Franklin Gothic Medium" panose="020B0603020102020204" pitchFamily="34" charset="0"/>
              <a:buChar char="−"/>
              <a:defRPr sz="2382">
                <a:latin typeface="+mn-lt"/>
              </a:defRPr>
            </a:lvl2pPr>
            <a:lvl3pPr marL="956760" indent="-224753">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5029" tIns="47515" rIns="95029" bIns="47515"/>
          <a:lstStyle/>
          <a:p>
            <a:pPr defTabSz="899010"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10958960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33056909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3088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itle &amp; Top Ru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7250644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8"/>
                        <a:ext cx="2117" cy="1588"/>
                      </a:xfrm>
                      <a:prstGeom prst="rect">
                        <a:avLst/>
                      </a:prstGeom>
                    </p:spPr>
                  </p:pic>
                </p:oleObj>
              </mc:Fallback>
            </mc:AlternateContent>
          </a:graphicData>
        </a:graphic>
      </p:graphicFrame>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Calibri"/>
              <a:sym typeface="Calibri"/>
            </a:endParaRPr>
          </a:p>
        </p:txBody>
      </p:sp>
      <p:sp>
        <p:nvSpPr>
          <p:cNvPr id="5" name="Footer Placeholder 4"/>
          <p:cNvSpPr>
            <a:spLocks noGrp="1"/>
          </p:cNvSpPr>
          <p:nvPr>
            <p:ph type="ftr" sz="quarter" idx="10"/>
          </p:nvPr>
        </p:nvSpPr>
        <p:spPr/>
        <p:txBody>
          <a:bodyPr/>
          <a:lstStyle>
            <a:lvl1pPr>
              <a:defRPr>
                <a:latin typeface="Calibri"/>
                <a:sym typeface="Calibri"/>
              </a:defRPr>
            </a:lvl1pPr>
          </a:lstStyle>
          <a:p>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Tree>
    <p:extLst>
      <p:ext uri="{BB962C8B-B14F-4D97-AF65-F5344CB8AC3E}">
        <p14:creationId xmlns:p14="http://schemas.microsoft.com/office/powerpoint/2010/main" val="34596393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399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1888" indent="-221888">
              <a:lnSpc>
                <a:spcPct val="100000"/>
              </a:lnSpc>
              <a:spcBef>
                <a:spcPts val="1165"/>
              </a:spcBef>
              <a:defRPr sz="2718">
                <a:latin typeface="+mn-lt"/>
              </a:defRPr>
            </a:lvl1pPr>
            <a:lvl2pPr marL="559344" indent="-226511">
              <a:lnSpc>
                <a:spcPct val="100000"/>
              </a:lnSpc>
              <a:buFont typeface="Franklin Gothic Medium" panose="020B0603020102020204" pitchFamily="34" charset="0"/>
              <a:buChar char="−"/>
              <a:defRPr sz="2330">
                <a:latin typeface="+mn-lt"/>
              </a:defRPr>
            </a:lvl2pPr>
            <a:lvl3pPr marL="944567" indent="-221888">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494"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3070855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0516231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7514919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8389639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1812128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8261576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8" cy="1212895"/>
          </a:xfrm>
        </p:spPr>
        <p:txBody>
          <a:bodyPr>
            <a:noAutofit/>
          </a:bodyPr>
          <a:lstStyle>
            <a:lvl1pPr marL="224753" indent="-224753">
              <a:lnSpc>
                <a:spcPct val="100000"/>
              </a:lnSpc>
              <a:spcBef>
                <a:spcPts val="0"/>
              </a:spcBef>
              <a:defRPr sz="1941">
                <a:latin typeface="+mn-lt"/>
              </a:defRPr>
            </a:lvl1pPr>
            <a:lvl2pPr marL="566564" indent="-229435">
              <a:lnSpc>
                <a:spcPct val="100000"/>
              </a:lnSpc>
              <a:spcBef>
                <a:spcPts val="0"/>
              </a:spcBef>
              <a:buFont typeface="Franklin Gothic Medium" panose="020B0603020102020204" pitchFamily="34" charset="0"/>
              <a:buChar char="−"/>
              <a:defRPr sz="1941">
                <a:latin typeface="+mn-lt"/>
              </a:defRPr>
            </a:lvl2pPr>
            <a:lvl3pPr marL="956760" indent="-224753">
              <a:lnSpc>
                <a:spcPct val="100000"/>
              </a:lnSpc>
              <a:spcBef>
                <a:spcPts val="0"/>
              </a:spcBef>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971">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5029" tIns="47515" rIns="95029" bIns="47515"/>
          <a:lstStyle/>
          <a:p>
            <a:pPr defTabSz="899010"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33717452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0417279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457267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4476605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42032778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8574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Title &amp; Top Ru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0138192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8"/>
                        <a:ext cx="2117" cy="1588"/>
                      </a:xfrm>
                      <a:prstGeom prst="rect">
                        <a:avLst/>
                      </a:prstGeom>
                    </p:spPr>
                  </p:pic>
                </p:oleObj>
              </mc:Fallback>
            </mc:AlternateContent>
          </a:graphicData>
        </a:graphic>
      </p:graphicFrame>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Calibri"/>
              <a:sym typeface="Calibri"/>
            </a:endParaRPr>
          </a:p>
        </p:txBody>
      </p:sp>
      <p:sp>
        <p:nvSpPr>
          <p:cNvPr id="5" name="Footer Placeholder 4"/>
          <p:cNvSpPr>
            <a:spLocks noGrp="1"/>
          </p:cNvSpPr>
          <p:nvPr>
            <p:ph type="ftr" sz="quarter" idx="10"/>
          </p:nvPr>
        </p:nvSpPr>
        <p:spPr/>
        <p:txBody>
          <a:bodyPr/>
          <a:lstStyle>
            <a:lvl1pPr>
              <a:defRPr>
                <a:latin typeface="Calibri"/>
                <a:sym typeface="Calibri"/>
              </a:defRPr>
            </a:lvl1pPr>
          </a:lstStyle>
          <a:p>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Tree>
    <p:extLst>
      <p:ext uri="{BB962C8B-B14F-4D97-AF65-F5344CB8AC3E}">
        <p14:creationId xmlns:p14="http://schemas.microsoft.com/office/powerpoint/2010/main" val="42127289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2799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1888" indent="-221888">
              <a:lnSpc>
                <a:spcPct val="100000"/>
              </a:lnSpc>
              <a:spcBef>
                <a:spcPts val="1165"/>
              </a:spcBef>
              <a:defRPr sz="2718">
                <a:latin typeface="+mn-lt"/>
              </a:defRPr>
            </a:lvl1pPr>
            <a:lvl2pPr marL="559344" indent="-226511">
              <a:lnSpc>
                <a:spcPct val="100000"/>
              </a:lnSpc>
              <a:buFont typeface="Franklin Gothic Medium" panose="020B0603020102020204" pitchFamily="34" charset="0"/>
              <a:buChar char="−"/>
              <a:defRPr sz="2330">
                <a:latin typeface="+mn-lt"/>
              </a:defRPr>
            </a:lvl2pPr>
            <a:lvl3pPr marL="944567" indent="-221888">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494"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13701454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7513008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7717541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5029" tIns="47515" rIns="95029" bIns="47515"/>
          <a:lstStyle/>
          <a:p>
            <a:pPr defTabSz="899010"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27036216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6902863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173713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2133950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9425633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9672743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5983573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42815521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437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Bullets_No Top Ru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37737232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5" name="Text Placeholder 4"/>
          <p:cNvSpPr>
            <a:spLocks noGrp="1"/>
          </p:cNvSpPr>
          <p:nvPr>
            <p:ph type="body" sz="quarter" idx="11" hasCustomPrompt="1"/>
          </p:nvPr>
        </p:nvSpPr>
        <p:spPr>
          <a:xfrm>
            <a:off x="609601" y="6243108"/>
            <a:ext cx="10970683" cy="330200"/>
          </a:xfrm>
          <a:prstGeom prst="rect">
            <a:avLst/>
          </a:prstGeom>
        </p:spPr>
        <p:txBody>
          <a:bodyPr anchor="b">
            <a:noAutofit/>
          </a:bodyPr>
          <a:lstStyle>
            <a:lvl1pPr marL="0" indent="0">
              <a:lnSpc>
                <a:spcPct val="100000"/>
              </a:lnSpc>
              <a:spcBef>
                <a:spcPts val="0"/>
              </a:spcBef>
              <a:buNone/>
              <a:defRPr sz="1200" baseline="0">
                <a:latin typeface="Calibri"/>
                <a:sym typeface="Calibri"/>
              </a:defRPr>
            </a:lvl1pPr>
          </a:lstStyle>
          <a:p>
            <a:pPr lvl="0"/>
            <a:r>
              <a:rPr lang="en-US" dirty="0"/>
              <a:t>Click to add footnote, reference or source</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2"/>
          </p:nvPr>
        </p:nvSpPr>
        <p:spPr/>
        <p:txBody>
          <a:bodyPr/>
          <a:lstStyle>
            <a:lvl1pPr>
              <a:defRPr>
                <a:latin typeface="Calibri"/>
                <a:sym typeface="Calibri"/>
              </a:defRPr>
            </a:lvl1pPr>
          </a:lstStyle>
          <a:p>
            <a:endParaRPr lang="en-US" dirty="0">
              <a:solidFill>
                <a:prstClr val="black"/>
              </a:solidFill>
            </a:endParaRPr>
          </a:p>
        </p:txBody>
      </p:sp>
      <p:sp>
        <p:nvSpPr>
          <p:cNvPr id="9" name="Slide Number Placeholder 8"/>
          <p:cNvSpPr>
            <a:spLocks noGrp="1"/>
          </p:cNvSpPr>
          <p:nvPr>
            <p:ph type="sldNum" sz="quarter" idx="13"/>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3" name="Rectangle 12"/>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
        <p:nvSpPr>
          <p:cNvPr id="14" name="Content Placeholder 13"/>
          <p:cNvSpPr>
            <a:spLocks noGrp="1"/>
          </p:cNvSpPr>
          <p:nvPr>
            <p:ph sz="quarter" idx="14"/>
          </p:nvPr>
        </p:nvSpPr>
        <p:spPr>
          <a:xfrm>
            <a:off x="609601" y="1724025"/>
            <a:ext cx="10970684" cy="4408488"/>
          </a:xfrm>
        </p:spPr>
        <p:txBody>
          <a:bodyPr>
            <a:normAutofit/>
          </a:bodyPr>
          <a:lstStyle>
            <a:lvl1pPr>
              <a:defRPr sz="1800">
                <a:latin typeface="Calibri"/>
                <a:sym typeface="Calibri"/>
              </a:defRPr>
            </a:lvl1pPr>
            <a:lvl2pPr>
              <a:defRPr sz="1800">
                <a:latin typeface="Calibri"/>
                <a:sym typeface="Calibri"/>
              </a:defRPr>
            </a:lvl2pPr>
            <a:lvl3pPr>
              <a:defRPr sz="1800">
                <a:latin typeface="Calibri"/>
                <a:sym typeface="Calibri"/>
              </a:defRPr>
            </a:lvl3pPr>
            <a:lvl4pPr>
              <a:defRPr sz="1800">
                <a:latin typeface="Calibri"/>
                <a:sym typeface="Calibri"/>
              </a:defRPr>
            </a:lvl4pPr>
            <a:lvl5pPr>
              <a:defRPr sz="1800">
                <a:latin typeface="Calibri"/>
                <a:sym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7305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amp; Top Ru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5598591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8"/>
                        <a:ext cx="2117" cy="1588"/>
                      </a:xfrm>
                      <a:prstGeom prst="rect">
                        <a:avLst/>
                      </a:prstGeom>
                    </p:spPr>
                  </p:pic>
                </p:oleObj>
              </mc:Fallback>
            </mc:AlternateContent>
          </a:graphicData>
        </a:graphic>
      </p:graphicFrame>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Calibri"/>
              <a:sym typeface="Calibri"/>
            </a:endParaRPr>
          </a:p>
        </p:txBody>
      </p:sp>
      <p:sp>
        <p:nvSpPr>
          <p:cNvPr id="5" name="Footer Placeholder 4"/>
          <p:cNvSpPr>
            <a:spLocks noGrp="1"/>
          </p:cNvSpPr>
          <p:nvPr>
            <p:ph type="ftr" sz="quarter" idx="10"/>
          </p:nvPr>
        </p:nvSpPr>
        <p:spPr/>
        <p:txBody>
          <a:bodyPr/>
          <a:lstStyle>
            <a:lvl1pPr>
              <a:defRPr>
                <a:latin typeface="Calibri"/>
                <a:sym typeface="Calibri"/>
              </a:defRPr>
            </a:lvl1pPr>
          </a:lstStyle>
          <a:p>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Tree>
    <p:extLst>
      <p:ext uri="{BB962C8B-B14F-4D97-AF65-F5344CB8AC3E}">
        <p14:creationId xmlns:p14="http://schemas.microsoft.com/office/powerpoint/2010/main" val="17400707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9" y="2067909"/>
            <a:ext cx="2689348" cy="1990847"/>
          </a:xfrm>
          <a:prstGeom prst="rect">
            <a:avLst/>
          </a:prstGeom>
        </p:spPr>
      </p:pic>
      <p:sp>
        <p:nvSpPr>
          <p:cNvPr id="15" name="Text Placeholder 13"/>
          <p:cNvSpPr>
            <a:spLocks noGrp="1"/>
          </p:cNvSpPr>
          <p:nvPr>
            <p:ph type="body" sz="quarter" idx="10" hasCustomPrompt="1"/>
          </p:nvPr>
        </p:nvSpPr>
        <p:spPr>
          <a:xfrm>
            <a:off x="3691465" y="2051009"/>
            <a:ext cx="7732895"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908" indent="0">
              <a:buNone/>
              <a:defRPr sz="2800">
                <a:latin typeface="Franklin Gothic Demi Cond" panose="020B0706030402020204" pitchFamily="34" charset="0"/>
              </a:defRPr>
            </a:lvl2pPr>
            <a:lvl3pPr marL="685816" indent="0">
              <a:buNone/>
              <a:defRPr sz="2800">
                <a:latin typeface="Franklin Gothic Demi Cond" panose="020B0706030402020204" pitchFamily="34" charset="0"/>
              </a:defRPr>
            </a:lvl3pPr>
            <a:lvl4pPr marL="1028723" indent="0">
              <a:buNone/>
              <a:defRPr sz="2800">
                <a:latin typeface="Franklin Gothic Demi Cond" panose="020B0706030402020204" pitchFamily="34" charset="0"/>
              </a:defRPr>
            </a:lvl4pPr>
            <a:lvl5pPr marL="1371631" indent="0">
              <a:buNone/>
              <a:defRPr sz="2800">
                <a:latin typeface="Franklin Gothic Demi Cond" panose="020B0706030402020204" pitchFamily="34" charset="0"/>
              </a:defRPr>
            </a:lvl5pPr>
          </a:lstStyle>
          <a:p>
            <a:pPr lvl="0"/>
            <a:r>
              <a:rPr lang="en-US" dirty="0"/>
              <a:t>Click to Add Document Title</a:t>
            </a:r>
          </a:p>
        </p:txBody>
      </p:sp>
      <p:sp>
        <p:nvSpPr>
          <p:cNvPr id="16" name="Text Placeholder 15"/>
          <p:cNvSpPr>
            <a:spLocks noGrp="1"/>
          </p:cNvSpPr>
          <p:nvPr>
            <p:ph type="body" sz="quarter" idx="11" hasCustomPrompt="1"/>
          </p:nvPr>
        </p:nvSpPr>
        <p:spPr>
          <a:xfrm>
            <a:off x="3691465" y="4071833"/>
            <a:ext cx="7732895"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DHHS Section or Health Plan</a:t>
            </a:r>
          </a:p>
        </p:txBody>
      </p:sp>
      <p:sp>
        <p:nvSpPr>
          <p:cNvPr id="17" name="Text Placeholder 17"/>
          <p:cNvSpPr>
            <a:spLocks noGrp="1"/>
          </p:cNvSpPr>
          <p:nvPr>
            <p:ph type="body" sz="quarter" idx="12" hasCustomPrompt="1"/>
          </p:nvPr>
        </p:nvSpPr>
        <p:spPr>
          <a:xfrm>
            <a:off x="3691465" y="5020585"/>
            <a:ext cx="7732895"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8" name="Rectangle 7">
            <a:extLst>
              <a:ext uri="{FF2B5EF4-FFF2-40B4-BE49-F238E27FC236}">
                <a16:creationId xmlns:a16="http://schemas.microsoft.com/office/drawing/2014/main" id="{FBF0A121-D459-4D80-8F94-32F46D2CB655}"/>
              </a:ext>
            </a:extLst>
          </p:cNvPr>
          <p:cNvSpPr/>
          <p:nvPr userDrawn="1"/>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4896807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4"/>
            <a:ext cx="5120640" cy="500063"/>
          </a:xfrm>
        </p:spPr>
        <p:txBody>
          <a:bodyPr anchor="b">
            <a:noAutofit/>
          </a:bodyPr>
          <a:lstStyle>
            <a:lvl1pPr marL="0" indent="0" algn="ctr">
              <a:buNone/>
              <a:defRPr sz="238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4"/>
            <a:ext cx="5120640" cy="500063"/>
          </a:xfrm>
        </p:spPr>
        <p:txBody>
          <a:bodyPr anchor="b">
            <a:noAutofit/>
          </a:bodyPr>
          <a:lstStyle>
            <a:lvl1pPr marL="0" indent="0" algn="ctr">
              <a:buNone/>
              <a:defRPr sz="2382">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5029" tIns="47515" rIns="95029" bIns="47515"/>
          <a:lstStyle/>
          <a:p>
            <a:pPr defTabSz="899010"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20024128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6344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8787411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2362016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6110316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574165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7863286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2371862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84724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330616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6308111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5" y="1846263"/>
            <a:ext cx="5120217" cy="4402137"/>
          </a:xfrm>
        </p:spPr>
        <p:txBody>
          <a:bodyPr>
            <a:noAutofit/>
          </a:bodyPr>
          <a:lstStyle>
            <a:lvl1pPr>
              <a:lnSpc>
                <a:spcPct val="100000"/>
              </a:lnSpc>
              <a:spcBef>
                <a:spcPts val="0"/>
              </a:spcBef>
              <a:spcAft>
                <a:spcPts val="0"/>
              </a:spcAft>
              <a:defRPr sz="1941">
                <a:latin typeface="+mj-lt"/>
              </a:defRPr>
            </a:lvl1pPr>
            <a:lvl2pPr marL="505694" indent="-168565">
              <a:buFont typeface="Franklin Gothic Medium Cond" panose="020B0606030402020204" pitchFamily="34" charset="0"/>
              <a:buChar char="–"/>
              <a:defRPr sz="1941">
                <a:latin typeface="+mj-lt"/>
              </a:defRPr>
            </a:lvl2pPr>
            <a:lvl3pPr>
              <a:defRPr sz="1941">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4"/>
            <a:ext cx="5120640" cy="500063"/>
          </a:xfrm>
        </p:spPr>
        <p:txBody>
          <a:bodyPr anchor="b">
            <a:noAutofit/>
          </a:bodyPr>
          <a:lstStyle>
            <a:lvl1pPr marL="0" indent="0" algn="ctr">
              <a:buNone/>
              <a:defRPr sz="238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4"/>
            <a:ext cx="5120640" cy="500063"/>
          </a:xfrm>
        </p:spPr>
        <p:txBody>
          <a:bodyPr anchor="b">
            <a:noAutofit/>
          </a:bodyPr>
          <a:lstStyle>
            <a:lvl1pPr marL="0" indent="0" algn="ctr">
              <a:buNone/>
              <a:defRPr sz="2382">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1" y="1840560"/>
            <a:ext cx="5120217" cy="4402137"/>
          </a:xfrm>
        </p:spPr>
        <p:txBody>
          <a:bodyPr>
            <a:noAutofit/>
          </a:bodyPr>
          <a:lstStyle>
            <a:lvl1pPr>
              <a:lnSpc>
                <a:spcPct val="100000"/>
              </a:lnSpc>
              <a:spcBef>
                <a:spcPts val="0"/>
              </a:spcBef>
              <a:spcAft>
                <a:spcPts val="0"/>
              </a:spcAft>
              <a:defRPr sz="1941">
                <a:latin typeface="+mj-lt"/>
              </a:defRPr>
            </a:lvl1pPr>
            <a:lvl2pPr marL="505694" indent="-168565">
              <a:buFont typeface="Franklin Gothic Medium Cond" panose="020B0606030402020204" pitchFamily="34" charset="0"/>
              <a:buChar char="–"/>
              <a:defRPr sz="1941" baseline="0">
                <a:latin typeface="+mj-lt"/>
              </a:defRPr>
            </a:lvl2pPr>
            <a:lvl3pPr>
              <a:defRPr sz="1941"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5029" tIns="47515" rIns="95029" bIns="47515"/>
          <a:lstStyle/>
          <a:p>
            <a:pPr defTabSz="899010"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17269145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5849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1" name="Rectangle 10"/>
          <p:cNvSpPr/>
          <p:nvPr userDrawn="1"/>
        </p:nvSpPr>
        <p:spPr bwMode="white">
          <a:xfrm>
            <a:off x="211667" y="49739"/>
            <a:ext cx="11703244" cy="1026026"/>
          </a:xfrm>
          <a:prstGeom prst="rect">
            <a:avLst/>
          </a:prstGeom>
          <a:solidFill>
            <a:schemeClr val="bg1"/>
          </a:solidFill>
          <a:ln w="9525" cap="flat" cmpd="sng" algn="ctr">
            <a:noFill/>
            <a:prstDash val="solid"/>
            <a:round/>
            <a:headEnd type="none" w="med" len="med"/>
            <a:tailEnd type="none" w="med" len="med"/>
          </a:ln>
          <a:effectLst/>
        </p:spPr>
        <p:txBody>
          <a:bodyPr vert="horz" wrap="square" lIns="101846" tIns="50923" rIns="101846" bIns="50923" numCol="1" spcCol="0" rtlCol="0" anchor="ctr" anchorCtr="0" compatLnSpc="1">
            <a:prstTxWarp prst="textNoShape">
              <a:avLst/>
            </a:prstTxWarp>
          </a:bodyPr>
          <a:lstStyle/>
          <a:p>
            <a:pPr algn="ctr" eaLnBrk="0" fontAlgn="base" hangingPunct="0">
              <a:spcBef>
                <a:spcPct val="0"/>
              </a:spcBef>
              <a:spcAft>
                <a:spcPct val="0"/>
              </a:spcAft>
            </a:pPr>
            <a:endParaRPr lang="en-US" sz="2000" b="1" dirty="0">
              <a:solidFill>
                <a:srgbClr val="000000"/>
              </a:solidFill>
            </a:endParaRPr>
          </a:p>
        </p:txBody>
      </p:sp>
      <p:sp>
        <p:nvSpPr>
          <p:cNvPr id="2" name="Footer Placeholder 1"/>
          <p:cNvSpPr>
            <a:spLocks noGrp="1"/>
          </p:cNvSpPr>
          <p:nvPr>
            <p:ph type="ftr" sz="quarter" idx="10"/>
          </p:nvPr>
        </p:nvSpPr>
        <p:spPr/>
        <p:txBody>
          <a:bodyPr/>
          <a:lstStyle/>
          <a:p>
            <a:r>
              <a:rPr lang="en-US" altLang="en-US">
                <a:solidFill>
                  <a:srgbClr val="FFFFFF"/>
                </a:solidFill>
              </a:rPr>
              <a:t>NC Phase III Project Management Tools, 9/18/18 | Manatt Health Strategies, LLC</a:t>
            </a:r>
            <a:endParaRPr lang="en-US" altLang="en-US" dirty="0">
              <a:solidFill>
                <a:srgbClr val="FFFFFF"/>
              </a:solidFill>
            </a:endParaRPr>
          </a:p>
        </p:txBody>
      </p:sp>
      <p:sp>
        <p:nvSpPr>
          <p:cNvPr id="12" name="Rectangle 8"/>
          <p:cNvSpPr>
            <a:spLocks noChangeArrowheads="1"/>
          </p:cNvSpPr>
          <p:nvPr userDrawn="1"/>
        </p:nvSpPr>
        <p:spPr bwMode="auto">
          <a:xfrm>
            <a:off x="609601" y="2333896"/>
            <a:ext cx="10972800" cy="1676400"/>
          </a:xfrm>
          <a:prstGeom prst="rect">
            <a:avLst/>
          </a:prstGeom>
          <a:solidFill>
            <a:schemeClr val="accent3">
              <a:lumMod val="75000"/>
            </a:schemeClr>
          </a:solidFill>
          <a:ln w="9525">
            <a:noFill/>
            <a:miter lim="800000"/>
            <a:headEnd/>
            <a:tailEnd/>
          </a:ln>
        </p:spPr>
        <p:txBody>
          <a:bodyPr wrap="none" lIns="101774" tIns="50887" rIns="101774" bIns="50887" anchor="ctr"/>
          <a:lstStyle/>
          <a:p>
            <a:pPr defTabSz="913651" fontAlgn="base">
              <a:spcBef>
                <a:spcPct val="0"/>
              </a:spcBef>
              <a:spcAft>
                <a:spcPct val="0"/>
              </a:spcAft>
            </a:pPr>
            <a:endParaRPr lang="en-US" sz="1100" b="1" dirty="0">
              <a:solidFill>
                <a:srgbClr val="000000"/>
              </a:solidFill>
              <a:latin typeface="Arial Unicode MS" pitchFamily="34" charset="-128"/>
              <a:ea typeface="ＭＳ Ｐゴシック"/>
            </a:endParaRPr>
          </a:p>
        </p:txBody>
      </p:sp>
      <p:sp>
        <p:nvSpPr>
          <p:cNvPr id="7" name="Title 1"/>
          <p:cNvSpPr>
            <a:spLocks noGrp="1"/>
          </p:cNvSpPr>
          <p:nvPr userDrawn="1">
            <p:ph type="title"/>
          </p:nvPr>
        </p:nvSpPr>
        <p:spPr>
          <a:xfrm>
            <a:off x="1293091" y="2333896"/>
            <a:ext cx="9605819" cy="1676400"/>
          </a:xfrm>
        </p:spPr>
        <p:txBody>
          <a:bodyPr anchor="ctr" anchorCtr="1">
            <a:normAutofit/>
          </a:bodyPr>
          <a:lstStyle>
            <a:lvl1pPr algn="ctr">
              <a:lnSpc>
                <a:spcPct val="100000"/>
              </a:lnSpc>
              <a:defRPr b="1">
                <a:solidFill>
                  <a:schemeClr val="bg1"/>
                </a:solidFill>
                <a:latin typeface="Calibri" panose="020F0502020204030204" pitchFamily="34" charset="0"/>
              </a:defRPr>
            </a:lvl1pPr>
          </a:lstStyle>
          <a:p>
            <a:r>
              <a:rPr lang="en-US" dirty="0"/>
              <a:t>Click to edit Master title style</a:t>
            </a:r>
          </a:p>
        </p:txBody>
      </p:sp>
      <p:sp>
        <p:nvSpPr>
          <p:cNvPr id="10" name="Rectangle 7"/>
          <p:cNvSpPr>
            <a:spLocks noChangeArrowheads="1"/>
          </p:cNvSpPr>
          <p:nvPr userDrawn="1"/>
        </p:nvSpPr>
        <p:spPr bwMode="ltGray">
          <a:xfrm>
            <a:off x="609600" y="581296"/>
            <a:ext cx="10972800" cy="5181600"/>
          </a:xfrm>
          <a:prstGeom prst="rect">
            <a:avLst/>
          </a:prstGeom>
          <a:noFill/>
          <a:ln w="88900">
            <a:solidFill>
              <a:schemeClr val="accent3">
                <a:lumMod val="75000"/>
              </a:schemeClr>
            </a:solidFill>
            <a:miter lim="800000"/>
            <a:headEnd/>
            <a:tailEnd/>
          </a:ln>
          <a:effectLst/>
        </p:spPr>
        <p:txBody>
          <a:bodyPr wrap="none" lIns="101774" tIns="50887" rIns="101774" bIns="50887" anchor="ctr"/>
          <a:lstStyle/>
          <a:p>
            <a:pPr defTabSz="913651" fontAlgn="base">
              <a:spcBef>
                <a:spcPct val="0"/>
              </a:spcBef>
              <a:spcAft>
                <a:spcPct val="0"/>
              </a:spcAft>
              <a:defRPr/>
            </a:pPr>
            <a:endParaRPr lang="en-US" sz="1100" b="1" dirty="0">
              <a:solidFill>
                <a:srgbClr val="000000"/>
              </a:solidFill>
              <a:latin typeface="Arial Unicode MS" pitchFamily="34" charset="-128"/>
              <a:ea typeface="ＭＳ Ｐゴシック" pitchFamily="1" charset="-128"/>
            </a:endParaRPr>
          </a:p>
        </p:txBody>
      </p:sp>
    </p:spTree>
    <p:extLst>
      <p:ext uri="{BB962C8B-B14F-4D97-AF65-F5344CB8AC3E}">
        <p14:creationId xmlns:p14="http://schemas.microsoft.com/office/powerpoint/2010/main" val="5401734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814621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6718593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1541753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0023992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8158993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3620053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7017134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7173145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5029" tIns="47515" rIns="95029" bIns="47515"/>
          <a:lstStyle/>
          <a:p>
            <a:pPr defTabSz="899010" eaLnBrk="1" fontAlgn="auto" hangingPunct="1">
              <a:spcBef>
                <a:spcPts val="0"/>
              </a:spcBef>
              <a:spcAft>
                <a:spcPts val="0"/>
              </a:spcAft>
              <a:defRPr/>
            </a:pPr>
            <a:endParaRPr lang="en-US" sz="1765" b="1" dirty="0">
              <a:solidFill>
                <a:srgbClr val="000000"/>
              </a:solidFill>
              <a:latin typeface="Calibri"/>
              <a:cs typeface="Arial" charset="0"/>
            </a:endParaRPr>
          </a:p>
        </p:txBody>
      </p:sp>
    </p:spTree>
    <p:extLst>
      <p:ext uri="{BB962C8B-B14F-4D97-AF65-F5344CB8AC3E}">
        <p14:creationId xmlns:p14="http://schemas.microsoft.com/office/powerpoint/2010/main" val="40833762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6823638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714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9601779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7369664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4952351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5048687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8100326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2720614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3869452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8671466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1" y="6573308"/>
            <a:ext cx="10243961" cy="284692"/>
          </a:xfrm>
        </p:spPr>
        <p:txBody>
          <a:bodyPr/>
          <a:lstStyle>
            <a:lvl1pPr algn="l">
              <a:defRPr sz="971"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6476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24657746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542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1" name="Rectangle 10"/>
          <p:cNvSpPr/>
          <p:nvPr userDrawn="1"/>
        </p:nvSpPr>
        <p:spPr bwMode="white">
          <a:xfrm>
            <a:off x="211667" y="49739"/>
            <a:ext cx="11703244" cy="1026026"/>
          </a:xfrm>
          <a:prstGeom prst="rect">
            <a:avLst/>
          </a:prstGeom>
          <a:solidFill>
            <a:schemeClr val="bg1"/>
          </a:solidFill>
          <a:ln w="9525" cap="flat" cmpd="sng" algn="ctr">
            <a:noFill/>
            <a:prstDash val="solid"/>
            <a:round/>
            <a:headEnd type="none" w="med" len="med"/>
            <a:tailEnd type="none" w="med" len="med"/>
          </a:ln>
          <a:effectLst/>
        </p:spPr>
        <p:txBody>
          <a:bodyPr vert="horz" wrap="square" lIns="101846" tIns="50923" rIns="101846" bIns="50923" numCol="1" spcCol="0" rtlCol="0" anchor="ctr" anchorCtr="0" compatLnSpc="1">
            <a:prstTxWarp prst="textNoShape">
              <a:avLst/>
            </a:prstTxWarp>
          </a:bodyPr>
          <a:lstStyle/>
          <a:p>
            <a:pPr algn="ctr" eaLnBrk="0" fontAlgn="base" hangingPunct="0">
              <a:spcBef>
                <a:spcPct val="0"/>
              </a:spcBef>
              <a:spcAft>
                <a:spcPct val="0"/>
              </a:spcAft>
            </a:pPr>
            <a:endParaRPr lang="en-US" sz="2000" b="1" dirty="0">
              <a:solidFill>
                <a:srgbClr val="000000"/>
              </a:solidFill>
            </a:endParaRPr>
          </a:p>
        </p:txBody>
      </p:sp>
      <p:sp>
        <p:nvSpPr>
          <p:cNvPr id="2" name="Footer Placeholder 1"/>
          <p:cNvSpPr>
            <a:spLocks noGrp="1"/>
          </p:cNvSpPr>
          <p:nvPr>
            <p:ph type="ftr" sz="quarter" idx="10"/>
          </p:nvPr>
        </p:nvSpPr>
        <p:spPr/>
        <p:txBody>
          <a:bodyPr/>
          <a:lstStyle/>
          <a:p>
            <a:r>
              <a:rPr lang="en-US" altLang="en-US">
                <a:solidFill>
                  <a:srgbClr val="FFFFFF"/>
                </a:solidFill>
              </a:rPr>
              <a:t>NC Phase III Project Management Tools, 9/18/18 | Manatt Health Strategies, LLC</a:t>
            </a:r>
            <a:endParaRPr lang="en-US" altLang="en-US" dirty="0">
              <a:solidFill>
                <a:srgbClr val="FFFFFF"/>
              </a:solidFill>
            </a:endParaRPr>
          </a:p>
        </p:txBody>
      </p:sp>
      <p:sp>
        <p:nvSpPr>
          <p:cNvPr id="12" name="Rectangle 8"/>
          <p:cNvSpPr>
            <a:spLocks noChangeArrowheads="1"/>
          </p:cNvSpPr>
          <p:nvPr userDrawn="1"/>
        </p:nvSpPr>
        <p:spPr bwMode="auto">
          <a:xfrm>
            <a:off x="609601" y="2333896"/>
            <a:ext cx="10972800" cy="1676400"/>
          </a:xfrm>
          <a:prstGeom prst="rect">
            <a:avLst/>
          </a:prstGeom>
          <a:solidFill>
            <a:schemeClr val="accent3">
              <a:lumMod val="75000"/>
            </a:schemeClr>
          </a:solidFill>
          <a:ln w="9525">
            <a:noFill/>
            <a:miter lim="800000"/>
            <a:headEnd/>
            <a:tailEnd/>
          </a:ln>
        </p:spPr>
        <p:txBody>
          <a:bodyPr wrap="none" lIns="101774" tIns="50887" rIns="101774" bIns="50887" anchor="ctr"/>
          <a:lstStyle/>
          <a:p>
            <a:pPr defTabSz="913651" fontAlgn="base">
              <a:spcBef>
                <a:spcPct val="0"/>
              </a:spcBef>
              <a:spcAft>
                <a:spcPct val="0"/>
              </a:spcAft>
            </a:pPr>
            <a:endParaRPr lang="en-US" sz="1100" b="1" dirty="0">
              <a:solidFill>
                <a:srgbClr val="000000"/>
              </a:solidFill>
              <a:latin typeface="Arial Unicode MS" pitchFamily="34" charset="-128"/>
              <a:ea typeface="ＭＳ Ｐゴシック"/>
            </a:endParaRPr>
          </a:p>
        </p:txBody>
      </p:sp>
      <p:sp>
        <p:nvSpPr>
          <p:cNvPr id="7" name="Title 1"/>
          <p:cNvSpPr>
            <a:spLocks noGrp="1"/>
          </p:cNvSpPr>
          <p:nvPr userDrawn="1">
            <p:ph type="title"/>
          </p:nvPr>
        </p:nvSpPr>
        <p:spPr>
          <a:xfrm>
            <a:off x="1293091" y="2333896"/>
            <a:ext cx="9605819" cy="1676400"/>
          </a:xfrm>
        </p:spPr>
        <p:txBody>
          <a:bodyPr anchor="ctr" anchorCtr="1">
            <a:normAutofit/>
          </a:bodyPr>
          <a:lstStyle>
            <a:lvl1pPr algn="ctr">
              <a:lnSpc>
                <a:spcPct val="100000"/>
              </a:lnSpc>
              <a:defRPr b="1">
                <a:solidFill>
                  <a:schemeClr val="bg1"/>
                </a:solidFill>
                <a:latin typeface="Calibri" panose="020F0502020204030204" pitchFamily="34" charset="0"/>
              </a:defRPr>
            </a:lvl1pPr>
          </a:lstStyle>
          <a:p>
            <a:r>
              <a:rPr lang="en-US" dirty="0"/>
              <a:t>Click to edit Master title style</a:t>
            </a:r>
          </a:p>
        </p:txBody>
      </p:sp>
      <p:sp>
        <p:nvSpPr>
          <p:cNvPr id="10" name="Rectangle 7"/>
          <p:cNvSpPr>
            <a:spLocks noChangeArrowheads="1"/>
          </p:cNvSpPr>
          <p:nvPr userDrawn="1"/>
        </p:nvSpPr>
        <p:spPr bwMode="ltGray">
          <a:xfrm>
            <a:off x="609600" y="581296"/>
            <a:ext cx="10972800" cy="5181600"/>
          </a:xfrm>
          <a:prstGeom prst="rect">
            <a:avLst/>
          </a:prstGeom>
          <a:noFill/>
          <a:ln w="88900">
            <a:solidFill>
              <a:schemeClr val="accent3">
                <a:lumMod val="75000"/>
              </a:schemeClr>
            </a:solidFill>
            <a:miter lim="800000"/>
            <a:headEnd/>
            <a:tailEnd/>
          </a:ln>
          <a:effectLst/>
        </p:spPr>
        <p:txBody>
          <a:bodyPr wrap="none" lIns="101774" tIns="50887" rIns="101774" bIns="50887" anchor="ctr"/>
          <a:lstStyle/>
          <a:p>
            <a:pPr defTabSz="913651" fontAlgn="base">
              <a:spcBef>
                <a:spcPct val="0"/>
              </a:spcBef>
              <a:spcAft>
                <a:spcPct val="0"/>
              </a:spcAft>
              <a:defRPr/>
            </a:pPr>
            <a:endParaRPr lang="en-US" sz="1100" b="1" dirty="0">
              <a:solidFill>
                <a:srgbClr val="000000"/>
              </a:solidFill>
              <a:latin typeface="Arial Unicode MS" pitchFamily="34" charset="-128"/>
              <a:ea typeface="ＭＳ Ｐゴシック" pitchFamily="1" charset="-128"/>
            </a:endParaRPr>
          </a:p>
        </p:txBody>
      </p:sp>
    </p:spTree>
    <p:extLst>
      <p:ext uri="{BB962C8B-B14F-4D97-AF65-F5344CB8AC3E}">
        <p14:creationId xmlns:p14="http://schemas.microsoft.com/office/powerpoint/2010/main" val="17798148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8367710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0134357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5031486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1688322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2771830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2539447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3614612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lIns="101882" tIns="50941" rIns="101882" bIns="50941"/>
          <a:lstStyle/>
          <a:p>
            <a:pPr defTabSz="899010"/>
            <a:endParaRPr lang="en-US" sz="1765"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80662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7093389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15397743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215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1" name="Rectangle 10"/>
          <p:cNvSpPr/>
          <p:nvPr userDrawn="1"/>
        </p:nvSpPr>
        <p:spPr bwMode="white">
          <a:xfrm>
            <a:off x="211667" y="49739"/>
            <a:ext cx="11703244" cy="1026026"/>
          </a:xfrm>
          <a:prstGeom prst="rect">
            <a:avLst/>
          </a:prstGeom>
          <a:solidFill>
            <a:schemeClr val="bg1"/>
          </a:solidFill>
          <a:ln w="9525" cap="flat" cmpd="sng" algn="ctr">
            <a:noFill/>
            <a:prstDash val="solid"/>
            <a:round/>
            <a:headEnd type="none" w="med" len="med"/>
            <a:tailEnd type="none" w="med" len="med"/>
          </a:ln>
          <a:effectLst/>
        </p:spPr>
        <p:txBody>
          <a:bodyPr vert="horz" wrap="square" lIns="101846" tIns="50923" rIns="101846" bIns="50923" numCol="1" spcCol="0" rtlCol="0" anchor="ctr" anchorCtr="0" compatLnSpc="1">
            <a:prstTxWarp prst="textNoShape">
              <a:avLst/>
            </a:prstTxWarp>
          </a:bodyPr>
          <a:lstStyle/>
          <a:p>
            <a:pPr algn="ctr" eaLnBrk="0" fontAlgn="base" hangingPunct="0">
              <a:spcBef>
                <a:spcPct val="0"/>
              </a:spcBef>
              <a:spcAft>
                <a:spcPct val="0"/>
              </a:spcAft>
            </a:pPr>
            <a:endParaRPr lang="en-US" sz="2000" b="1" dirty="0">
              <a:solidFill>
                <a:srgbClr val="000000"/>
              </a:solidFill>
            </a:endParaRPr>
          </a:p>
        </p:txBody>
      </p:sp>
      <p:sp>
        <p:nvSpPr>
          <p:cNvPr id="2" name="Footer Placeholder 1"/>
          <p:cNvSpPr>
            <a:spLocks noGrp="1"/>
          </p:cNvSpPr>
          <p:nvPr>
            <p:ph type="ftr" sz="quarter" idx="10"/>
          </p:nvPr>
        </p:nvSpPr>
        <p:spPr/>
        <p:txBody>
          <a:bodyPr/>
          <a:lstStyle/>
          <a:p>
            <a:r>
              <a:rPr lang="en-US" altLang="en-US">
                <a:solidFill>
                  <a:srgbClr val="FFFFFF"/>
                </a:solidFill>
              </a:rPr>
              <a:t>NC Phase III Project Management Tools, 9/18/18 | Manatt Health Strategies, LLC</a:t>
            </a:r>
            <a:endParaRPr lang="en-US" altLang="en-US" dirty="0">
              <a:solidFill>
                <a:srgbClr val="FFFFFF"/>
              </a:solidFill>
            </a:endParaRPr>
          </a:p>
        </p:txBody>
      </p:sp>
      <p:sp>
        <p:nvSpPr>
          <p:cNvPr id="12" name="Rectangle 8"/>
          <p:cNvSpPr>
            <a:spLocks noChangeArrowheads="1"/>
          </p:cNvSpPr>
          <p:nvPr userDrawn="1"/>
        </p:nvSpPr>
        <p:spPr bwMode="auto">
          <a:xfrm>
            <a:off x="609601" y="2333896"/>
            <a:ext cx="10972800" cy="1676400"/>
          </a:xfrm>
          <a:prstGeom prst="rect">
            <a:avLst/>
          </a:prstGeom>
          <a:solidFill>
            <a:schemeClr val="accent3">
              <a:lumMod val="75000"/>
            </a:schemeClr>
          </a:solidFill>
          <a:ln w="9525">
            <a:noFill/>
            <a:miter lim="800000"/>
            <a:headEnd/>
            <a:tailEnd/>
          </a:ln>
        </p:spPr>
        <p:txBody>
          <a:bodyPr wrap="none" lIns="101774" tIns="50887" rIns="101774" bIns="50887" anchor="ctr"/>
          <a:lstStyle/>
          <a:p>
            <a:pPr defTabSz="913651" fontAlgn="base">
              <a:spcBef>
                <a:spcPct val="0"/>
              </a:spcBef>
              <a:spcAft>
                <a:spcPct val="0"/>
              </a:spcAft>
            </a:pPr>
            <a:endParaRPr lang="en-US" sz="1100" b="1" dirty="0">
              <a:solidFill>
                <a:srgbClr val="000000"/>
              </a:solidFill>
              <a:latin typeface="Arial Unicode MS" pitchFamily="34" charset="-128"/>
              <a:ea typeface="ＭＳ Ｐゴシック"/>
            </a:endParaRPr>
          </a:p>
        </p:txBody>
      </p:sp>
      <p:sp>
        <p:nvSpPr>
          <p:cNvPr id="7" name="Title 1"/>
          <p:cNvSpPr>
            <a:spLocks noGrp="1"/>
          </p:cNvSpPr>
          <p:nvPr userDrawn="1">
            <p:ph type="title"/>
          </p:nvPr>
        </p:nvSpPr>
        <p:spPr>
          <a:xfrm>
            <a:off x="1293091" y="2333896"/>
            <a:ext cx="9605819" cy="1676400"/>
          </a:xfrm>
        </p:spPr>
        <p:txBody>
          <a:bodyPr anchor="ctr" anchorCtr="1">
            <a:normAutofit/>
          </a:bodyPr>
          <a:lstStyle>
            <a:lvl1pPr algn="ctr">
              <a:lnSpc>
                <a:spcPct val="100000"/>
              </a:lnSpc>
              <a:defRPr b="1">
                <a:solidFill>
                  <a:schemeClr val="bg1"/>
                </a:solidFill>
                <a:latin typeface="Calibri" panose="020F0502020204030204" pitchFamily="34" charset="0"/>
              </a:defRPr>
            </a:lvl1pPr>
          </a:lstStyle>
          <a:p>
            <a:r>
              <a:rPr lang="en-US" dirty="0"/>
              <a:t>Click to edit Master title style</a:t>
            </a:r>
          </a:p>
        </p:txBody>
      </p:sp>
      <p:sp>
        <p:nvSpPr>
          <p:cNvPr id="10" name="Rectangle 7"/>
          <p:cNvSpPr>
            <a:spLocks noChangeArrowheads="1"/>
          </p:cNvSpPr>
          <p:nvPr userDrawn="1"/>
        </p:nvSpPr>
        <p:spPr bwMode="ltGray">
          <a:xfrm>
            <a:off x="609600" y="581296"/>
            <a:ext cx="10972800" cy="5181600"/>
          </a:xfrm>
          <a:prstGeom prst="rect">
            <a:avLst/>
          </a:prstGeom>
          <a:noFill/>
          <a:ln w="88900">
            <a:solidFill>
              <a:schemeClr val="accent3">
                <a:lumMod val="75000"/>
              </a:schemeClr>
            </a:solidFill>
            <a:miter lim="800000"/>
            <a:headEnd/>
            <a:tailEnd/>
          </a:ln>
          <a:effectLst/>
        </p:spPr>
        <p:txBody>
          <a:bodyPr wrap="none" lIns="101774" tIns="50887" rIns="101774" bIns="50887" anchor="ctr"/>
          <a:lstStyle/>
          <a:p>
            <a:pPr defTabSz="913651" fontAlgn="base">
              <a:spcBef>
                <a:spcPct val="0"/>
              </a:spcBef>
              <a:spcAft>
                <a:spcPct val="0"/>
              </a:spcAft>
              <a:defRPr/>
            </a:pPr>
            <a:endParaRPr lang="en-US" sz="1100" b="1" dirty="0">
              <a:solidFill>
                <a:srgbClr val="000000"/>
              </a:solidFill>
              <a:latin typeface="Arial Unicode MS" pitchFamily="34" charset="-128"/>
              <a:ea typeface="ＭＳ Ｐゴシック" pitchFamily="1" charset="-128"/>
            </a:endParaRPr>
          </a:p>
        </p:txBody>
      </p:sp>
    </p:spTree>
    <p:extLst>
      <p:ext uri="{BB962C8B-B14F-4D97-AF65-F5344CB8AC3E}">
        <p14:creationId xmlns:p14="http://schemas.microsoft.com/office/powerpoint/2010/main" val="40575831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9"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5108634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5"/>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2875366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7" y="2051009"/>
            <a:ext cx="2698311" cy="2020824"/>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9602176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765499" y="5811573"/>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899161"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7363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875" y="2051009"/>
            <a:ext cx="2697799" cy="2020824"/>
          </a:xfrm>
          <a:prstGeom prst="rect">
            <a:avLst/>
          </a:prstGeom>
        </p:spPr>
      </p:pic>
      <p:sp>
        <p:nvSpPr>
          <p:cNvPr id="10" name="Rectangle 9"/>
          <p:cNvSpPr/>
          <p:nvPr userDrawn="1"/>
        </p:nvSpPr>
        <p:spPr>
          <a:xfrm>
            <a:off x="0" y="3863"/>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ct val="0"/>
              </a:spcBef>
              <a:buNone/>
              <a:defRPr sz="2735" baseline="0">
                <a:latin typeface="Calibri" panose="020F0502020204030204" pitchFamily="34" charset="0"/>
              </a:defRPr>
            </a:lvl1pPr>
          </a:lstStyle>
          <a:p>
            <a:pPr lvl="0"/>
            <a:r>
              <a:rPr lang="en-US"/>
              <a:t>Click to Add Presenter Name and Title</a:t>
            </a:r>
          </a:p>
        </p:txBody>
      </p:sp>
      <p:sp>
        <p:nvSpPr>
          <p:cNvPr id="18"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82"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6732282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874" y="2054826"/>
            <a:ext cx="2689348" cy="2017011"/>
          </a:xfrm>
          <a:prstGeom prst="rect">
            <a:avLst/>
          </a:prstGeom>
        </p:spPr>
      </p:pic>
      <p:sp>
        <p:nvSpPr>
          <p:cNvPr id="10" name="Rectangle 9"/>
          <p:cNvSpPr/>
          <p:nvPr userDrawn="1"/>
        </p:nvSpPr>
        <p:spPr>
          <a:xfrm>
            <a:off x="0" y="3863"/>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ct val="0"/>
              </a:spcBef>
              <a:buNone/>
              <a:defRPr sz="2735"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82"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34350662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7320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3"/>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ct val="0"/>
              </a:spcBef>
              <a:buNone/>
              <a:defRPr sz="2735" baseline="0">
                <a:latin typeface="Calibri" panose="020F050202020403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82" baseline="0">
                <a:latin typeface="Calibri" panose="020F0502020204030204" pitchFamily="34" charset="0"/>
              </a:defRPr>
            </a:lvl1pPr>
          </a:lstStyle>
          <a:p>
            <a:pPr lvl="0"/>
            <a:r>
              <a:rPr lang="en-US"/>
              <a:t>Click to Add Date</a:t>
            </a:r>
          </a:p>
        </p:txBody>
      </p:sp>
    </p:spTree>
    <p:extLst>
      <p:ext uri="{BB962C8B-B14F-4D97-AF65-F5344CB8AC3E}">
        <p14:creationId xmlns:p14="http://schemas.microsoft.com/office/powerpoint/2010/main" val="18972412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t>‹#›</a:t>
            </a:fld>
            <a:endParaRPr lang="en-US"/>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18130633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335574"/>
            <a:ext cx="10517717" cy="1212895"/>
          </a:xfrm>
        </p:spPr>
        <p:txBody>
          <a:bodyPr>
            <a:noAutofit/>
          </a:bodyPr>
          <a:lstStyle>
            <a:lvl1pPr marL="224595" indent="-224595">
              <a:lnSpc>
                <a:spcPct val="100000"/>
              </a:lnSpc>
              <a:spcBef>
                <a:spcPct val="0"/>
              </a:spcBef>
              <a:defRPr sz="1941">
                <a:latin typeface="+mn-lt"/>
              </a:defRPr>
            </a:lvl1pPr>
            <a:lvl2pPr marL="566166" indent="-229277">
              <a:lnSpc>
                <a:spcPct val="100000"/>
              </a:lnSpc>
              <a:spcBef>
                <a:spcPct val="0"/>
              </a:spcBef>
              <a:buFont typeface="Franklin Gothic Medium" panose="020B0603020102020204" pitchFamily="34" charset="0"/>
              <a:buChar char="−"/>
              <a:defRPr sz="1941">
                <a:latin typeface="+mn-lt"/>
              </a:defRPr>
            </a:lvl2pPr>
            <a:lvl3pPr marL="956087" indent="-224595">
              <a:lnSpc>
                <a:spcPct val="100000"/>
              </a:lnSpc>
              <a:spcBef>
                <a:spcPct val="0"/>
              </a:spcBef>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971">
                <a:solidFill>
                  <a:schemeClr val="tx1"/>
                </a:solidFill>
                <a:latin typeface="+mn-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28762288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58091517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382">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382">
                <a:latin typeface="+mj-lt"/>
              </a:defRPr>
            </a:lvl1pPr>
          </a:lstStyle>
          <a:p>
            <a:pPr lvl="0"/>
            <a:r>
              <a:rPr lang="en-US"/>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2535782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4" y="1846270"/>
            <a:ext cx="5120217" cy="4402137"/>
          </a:xfrm>
        </p:spPr>
        <p:txBody>
          <a:bodyPr>
            <a:noAutofit/>
          </a:bodyPr>
          <a:lstStyle>
            <a:lvl1pPr>
              <a:lnSpc>
                <a:spcPct val="100000"/>
              </a:lnSpc>
              <a:spcBef>
                <a:spcPct val="0"/>
              </a:spcBef>
              <a:spcAft>
                <a:spcPct val="0"/>
              </a:spcAft>
              <a:defRPr sz="1941">
                <a:latin typeface="+mj-lt"/>
              </a:defRPr>
            </a:lvl1pPr>
            <a:lvl2pPr marL="505340" indent="-168447">
              <a:buFont typeface="Franklin Gothic Medium Cond" panose="020B0606030402020204" pitchFamily="34" charset="0"/>
              <a:buChar char="–"/>
              <a:defRPr sz="1941">
                <a:latin typeface="+mj-lt"/>
              </a:defRPr>
            </a:lvl2pPr>
            <a:lvl3pPr>
              <a:defRPr sz="1941">
                <a:latin typeface="+mj-lt"/>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382">
                <a:latin typeface="+mj-lt"/>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382">
                <a:latin typeface="+mj-lt"/>
              </a:defRPr>
            </a:lvl1pPr>
          </a:lstStyle>
          <a:p>
            <a:pPr lvl="0"/>
            <a:r>
              <a:rPr lang="en-US"/>
              <a:t>Click to add title</a:t>
            </a:r>
          </a:p>
        </p:txBody>
      </p:sp>
      <p:sp>
        <p:nvSpPr>
          <p:cNvPr id="15" name="Text Placeholder 5"/>
          <p:cNvSpPr>
            <a:spLocks noGrp="1"/>
          </p:cNvSpPr>
          <p:nvPr>
            <p:ph type="body" sz="quarter" idx="19" hasCustomPrompt="1"/>
          </p:nvPr>
        </p:nvSpPr>
        <p:spPr>
          <a:xfrm>
            <a:off x="6220609" y="1840567"/>
            <a:ext cx="5120217" cy="4402137"/>
          </a:xfrm>
        </p:spPr>
        <p:txBody>
          <a:bodyPr>
            <a:noAutofit/>
          </a:bodyPr>
          <a:lstStyle>
            <a:lvl1pPr>
              <a:lnSpc>
                <a:spcPct val="100000"/>
              </a:lnSpc>
              <a:spcBef>
                <a:spcPct val="0"/>
              </a:spcBef>
              <a:spcAft>
                <a:spcPct val="0"/>
              </a:spcAft>
              <a:defRPr sz="1941">
                <a:latin typeface="+mj-lt"/>
              </a:defRPr>
            </a:lvl1pPr>
            <a:lvl2pPr marL="505340" indent="-168447">
              <a:buFont typeface="Franklin Gothic Medium Cond" panose="020B0606030402020204" pitchFamily="34" charset="0"/>
              <a:buChar char="–"/>
              <a:defRPr sz="1941" baseline="0">
                <a:latin typeface="+mj-lt"/>
              </a:defRPr>
            </a:lvl2pPr>
            <a:lvl3pPr>
              <a:defRPr sz="1941" baseline="0">
                <a:latin typeface="+mj-lt"/>
              </a:defRPr>
            </a:lvl3pPr>
          </a:lstStyle>
          <a:p>
            <a:pPr lvl="0"/>
            <a:r>
              <a:rPr lang="en-US"/>
              <a:t>Click to add bullets</a:t>
            </a:r>
          </a:p>
          <a:p>
            <a:pPr lvl="1"/>
            <a:r>
              <a:rPr lang="en-US"/>
              <a:t>Bullet 2</a:t>
            </a:r>
          </a:p>
          <a:p>
            <a:pPr lvl="2"/>
            <a:r>
              <a:rPr lang="en-US"/>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36676197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b="1">
              <a:solidFill>
                <a:srgbClr val="000000"/>
              </a:solidFill>
              <a:latin typeface="Calibri" panose="020F0502020204030204"/>
              <a:cs typeface="Arial"/>
            </a:endParaRPr>
          </a:p>
        </p:txBody>
      </p:sp>
    </p:spTree>
    <p:extLst>
      <p:ext uri="{BB962C8B-B14F-4D97-AF65-F5344CB8AC3E}">
        <p14:creationId xmlns:p14="http://schemas.microsoft.com/office/powerpoint/2010/main" val="29350835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971" cap="all" baseline="0">
                <a:solidFill>
                  <a:schemeClr val="tx1"/>
                </a:solidFill>
                <a:latin typeface="+mj-lt"/>
              </a:defRPr>
            </a:lvl1pPr>
          </a:lstStyle>
          <a:p>
            <a:endParaRPr lang="en-US">
              <a:solidFill>
                <a:prstClr val="black"/>
              </a:solidFill>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t>‹#›</a:t>
            </a:fld>
            <a:endParaRPr lang="en-US">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693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lIns="101811" tIns="50906" rIns="101811" bIns="50906"/>
          <a:lstStyle/>
          <a:p>
            <a:pPr defTabSz="898379"/>
            <a:endParaRPr lang="en-US" sz="1765">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23364665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4595" indent="-224595">
              <a:lnSpc>
                <a:spcPct val="100000"/>
              </a:lnSpc>
              <a:spcBef>
                <a:spcPts val="1180"/>
              </a:spcBef>
              <a:defRPr sz="1765">
                <a:latin typeface="Franklin Gothic Medium" panose="020B0603020102020204" pitchFamily="34" charset="0"/>
              </a:defRPr>
            </a:lvl1pPr>
            <a:lvl2pPr marL="566166" indent="-229277">
              <a:lnSpc>
                <a:spcPct val="100000"/>
              </a:lnSpc>
              <a:buFont typeface="Franklin Gothic Medium" panose="020B0603020102020204" pitchFamily="34" charset="0"/>
              <a:buChar char="−"/>
              <a:defRPr sz="1765">
                <a:latin typeface="Franklin Gothic Medium" panose="020B0603020102020204" pitchFamily="34" charset="0"/>
              </a:defRPr>
            </a:lvl2pPr>
            <a:lvl3pPr marL="956087" indent="-224595">
              <a:lnSpc>
                <a:spcPct val="100000"/>
              </a:lnSpc>
              <a:defRPr sz="1765">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5" y="6243108"/>
            <a:ext cx="10656007" cy="330200"/>
          </a:xfrm>
        </p:spPr>
        <p:txBody>
          <a:bodyPr anchor="b">
            <a:noAutofit/>
          </a:bodyPr>
          <a:lstStyle>
            <a:lvl1pPr marL="0" indent="0">
              <a:lnSpc>
                <a:spcPct val="100000"/>
              </a:lnSpc>
              <a:spcBef>
                <a:spcPct val="0"/>
              </a:spcBef>
              <a:buNone/>
              <a:defRPr sz="1147" baseline="0">
                <a:latin typeface="Franklin Gothic Medium Cond" panose="020B0606030402020204" pitchFamily="34" charset="0"/>
              </a:defRPr>
            </a:lvl1pPr>
          </a:lstStyle>
          <a:p>
            <a:pPr lvl="0"/>
            <a:r>
              <a:rPr lang="en-US"/>
              <a:t>Click to add footnote, reference or source</a:t>
            </a:r>
          </a:p>
        </p:txBody>
      </p:sp>
      <p:sp>
        <p:nvSpPr>
          <p:cNvPr id="21" name="Footer Placeholder 20"/>
          <p:cNvSpPr>
            <a:spLocks noGrp="1"/>
          </p:cNvSpPr>
          <p:nvPr>
            <p:ph type="ftr" sz="quarter" idx="13"/>
          </p:nvPr>
        </p:nvSpPr>
        <p:spPr>
          <a:xfrm>
            <a:off x="694972" y="6573308"/>
            <a:ext cx="10243961" cy="284692"/>
          </a:xfrm>
        </p:spPr>
        <p:txBody>
          <a:bodyPr/>
          <a:lstStyle>
            <a:lvl1pPr algn="l">
              <a:defRPr sz="971" cap="all" baseline="0">
                <a:solidFill>
                  <a:schemeClr val="tx1"/>
                </a:solidFill>
                <a:latin typeface="Franklin Gothic Demi Cond" panose="020B0706030402020204" pitchFamily="34" charset="0"/>
              </a:defRPr>
            </a:lvl1pPr>
          </a:lstStyle>
          <a:p>
            <a:endParaRPr lang="en-US">
              <a:solidFill>
                <a:prstClr val="black"/>
              </a:solidFill>
            </a:endParaRP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Franklin Gothic Demi Cond" panose="020B0706030402020204" pitchFamily="34" charset="0"/>
              </a:defRPr>
            </a:lvl1pPr>
          </a:lstStyle>
          <a:p>
            <a:fld id="{11F27F3A-B3E9-41ED-AF8F-A365F10BB65F}" type="slidenum">
              <a:rPr lang="en-US" smtClean="0"/>
              <a:t>‹#›</a:t>
            </a:fld>
            <a:endParaRPr lang="en-US"/>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53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9184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defTabSz="899010"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8" cy="4592638"/>
          </a:xfrm>
        </p:spPr>
        <p:txBody>
          <a:bodyPr>
            <a:noAutofit/>
          </a:bodyPr>
          <a:lstStyle>
            <a:lvl1pPr marL="224753" indent="-224753">
              <a:lnSpc>
                <a:spcPct val="100000"/>
              </a:lnSpc>
              <a:spcBef>
                <a:spcPts val="1180"/>
              </a:spcBef>
              <a:defRPr sz="1765">
                <a:latin typeface="Franklin Gothic Medium" panose="020B0603020102020204" pitchFamily="34" charset="0"/>
              </a:defRPr>
            </a:lvl1pPr>
            <a:lvl2pPr marL="566564" indent="-229435">
              <a:lnSpc>
                <a:spcPct val="100000"/>
              </a:lnSpc>
              <a:buFont typeface="Franklin Gothic Medium" panose="020B0603020102020204" pitchFamily="34" charset="0"/>
              <a:buChar char="−"/>
              <a:defRPr sz="1765">
                <a:latin typeface="Franklin Gothic Medium" panose="020B0603020102020204" pitchFamily="34" charset="0"/>
              </a:defRPr>
            </a:lvl2pPr>
            <a:lvl3pPr marL="956760" indent="-224753">
              <a:lnSpc>
                <a:spcPct val="100000"/>
              </a:lnSpc>
              <a:defRPr sz="1765">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43108"/>
            <a:ext cx="10656007" cy="330200"/>
          </a:xfrm>
        </p:spPr>
        <p:txBody>
          <a:bodyPr anchor="b">
            <a:noAutofit/>
          </a:bodyPr>
          <a:lstStyle>
            <a:lvl1pPr marL="0" indent="0">
              <a:lnSpc>
                <a:spcPct val="100000"/>
              </a:lnSpc>
              <a:spcBef>
                <a:spcPts val="0"/>
              </a:spcBef>
              <a:buNone/>
              <a:defRPr sz="1147"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694971" y="6573308"/>
            <a:ext cx="10243961" cy="284692"/>
          </a:xfrm>
        </p:spPr>
        <p:txBody>
          <a:bodyPr/>
          <a:lstStyle>
            <a:lvl1pPr algn="l">
              <a:defRPr sz="971" cap="all" baseline="0">
                <a:solidFill>
                  <a:schemeClr val="tx1"/>
                </a:solidFill>
                <a:latin typeface="Franklin Gothic Demi Cond" panose="020B0706030402020204" pitchFamily="34" charset="0"/>
              </a:defRPr>
            </a:lvl1pPr>
          </a:lstStyle>
          <a:p>
            <a:endParaRPr lang="en-US" dirty="0">
              <a:solidFill>
                <a:prstClr val="black"/>
              </a:solidFill>
            </a:endParaRP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59" y="624054"/>
            <a:ext cx="10457690" cy="548640"/>
          </a:xfrm>
        </p:spPr>
        <p:txBody>
          <a:bodyPr anchor="t">
            <a:noAutofit/>
          </a:bodyPr>
          <a:lstStyle>
            <a:lvl1pPr algn="l">
              <a:defRPr sz="353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4575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506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t>‹#›</a:t>
            </a:fld>
            <a:endParaRPr lang="en-US" dirty="0"/>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dirty="0">
              <a:solidFill>
                <a:srgbClr val="000000"/>
              </a:solidFill>
              <a:latin typeface="Calibri" panose="020F0502020204030204"/>
              <a:cs typeface="Arial"/>
            </a:endParaRPr>
          </a:p>
        </p:txBody>
      </p:sp>
    </p:spTree>
    <p:extLst>
      <p:ext uri="{BB962C8B-B14F-4D97-AF65-F5344CB8AC3E}">
        <p14:creationId xmlns:p14="http://schemas.microsoft.com/office/powerpoint/2010/main" val="8050058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41277994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182958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2824005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7361240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200"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1944445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2548270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8680380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0909877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75" y="2051009"/>
            <a:ext cx="2697799" cy="2020824"/>
          </a:xfrm>
          <a:prstGeom prst="rect">
            <a:avLst/>
          </a:prstGeom>
        </p:spPr>
      </p:pic>
      <p:sp>
        <p:nvSpPr>
          <p:cNvPr id="10" name="Rectangle 9"/>
          <p:cNvSpPr/>
          <p:nvPr userDrawn="1"/>
        </p:nvSpPr>
        <p:spPr>
          <a:xfrm>
            <a:off x="0" y="3863"/>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735"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8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9516448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8792217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34326812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003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67375" tIns="33688" rIns="67375" bIns="33688" rtlCol="0" anchor="ctr"/>
          <a:lstStyle/>
          <a:p>
            <a:pPr defTabSz="673784" eaLnBrk="1" fontAlgn="auto" hangingPunct="1">
              <a:spcBef>
                <a:spcPts val="0"/>
              </a:spcBef>
              <a:spcAft>
                <a:spcPts val="0"/>
              </a:spcAft>
            </a:pPr>
            <a:endParaRPr lang="en-US" sz="10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9" cy="4592638"/>
          </a:xfrm>
        </p:spPr>
        <p:txBody>
          <a:bodyPr>
            <a:noAutofit/>
          </a:bodyPr>
          <a:lstStyle>
            <a:lvl1pPr marL="168446" indent="-168446">
              <a:lnSpc>
                <a:spcPct val="100000"/>
              </a:lnSpc>
              <a:spcBef>
                <a:spcPts val="885"/>
              </a:spcBef>
              <a:defRPr sz="2051">
                <a:latin typeface="+mn-lt"/>
              </a:defRPr>
            </a:lvl1pPr>
            <a:lvl2pPr marL="424625" indent="-171958">
              <a:lnSpc>
                <a:spcPct val="100000"/>
              </a:lnSpc>
              <a:buFont typeface="Franklin Gothic Medium" panose="020B0603020102020204" pitchFamily="34" charset="0"/>
              <a:buChar char="−"/>
              <a:defRPr sz="1786">
                <a:latin typeface="+mn-lt"/>
              </a:defRPr>
            </a:lvl2pPr>
            <a:lvl3pPr marL="717065" indent="-168446">
              <a:lnSpc>
                <a:spcPct val="100000"/>
              </a:lnSpc>
              <a:defRPr sz="1456">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1" y="6573308"/>
            <a:ext cx="752131" cy="284692"/>
          </a:xfrm>
        </p:spPr>
        <p:txBody>
          <a:bodyPr/>
          <a:lstStyle>
            <a:lvl1pPr>
              <a:defRPr sz="728">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59" y="624054"/>
            <a:ext cx="10457691" cy="548640"/>
          </a:xfrm>
        </p:spPr>
        <p:txBody>
          <a:bodyPr anchor="t">
            <a:noAutofit/>
          </a:bodyPr>
          <a:lstStyle>
            <a:lvl1pPr algn="l">
              <a:defRPr sz="2648"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71222" tIns="35612" rIns="71222" bIns="35612"/>
          <a:lstStyle/>
          <a:p>
            <a:pPr defTabSz="673784" eaLnBrk="1" fontAlgn="auto" hangingPunct="1">
              <a:spcBef>
                <a:spcPts val="0"/>
              </a:spcBef>
              <a:spcAft>
                <a:spcPts val="0"/>
              </a:spcAft>
              <a:defRPr/>
            </a:pPr>
            <a:endParaRPr lang="en-US" sz="1324" dirty="0">
              <a:solidFill>
                <a:srgbClr val="000000"/>
              </a:solidFill>
              <a:latin typeface="Calibri"/>
              <a:cs typeface="Arial" charset="0"/>
            </a:endParaRPr>
          </a:p>
        </p:txBody>
      </p:sp>
    </p:spTree>
    <p:extLst>
      <p:ext uri="{BB962C8B-B14F-4D97-AF65-F5344CB8AC3E}">
        <p14:creationId xmlns:p14="http://schemas.microsoft.com/office/powerpoint/2010/main" val="41070036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85E6-B09C-8505-C564-352B9964A6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5555E1-3887-93AA-5451-565288DE1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5B2653-B101-6D5B-F076-EF3A51FAA9DB}"/>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5" name="Footer Placeholder 4">
            <a:extLst>
              <a:ext uri="{FF2B5EF4-FFF2-40B4-BE49-F238E27FC236}">
                <a16:creationId xmlns:a16="http://schemas.microsoft.com/office/drawing/2014/main" id="{B00E20BF-4C84-52D1-A391-3EBB0A367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B780C-B1EF-67D7-35BD-3BE590B48414}"/>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12426020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43D4-9375-9085-BA7B-84CA0F98E8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4135B-876C-23B5-F1ED-3559B554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33509-066F-8BA6-1CEE-32965A6967D7}"/>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5" name="Footer Placeholder 4">
            <a:extLst>
              <a:ext uri="{FF2B5EF4-FFF2-40B4-BE49-F238E27FC236}">
                <a16:creationId xmlns:a16="http://schemas.microsoft.com/office/drawing/2014/main" id="{6815AE0B-429B-184B-E93C-35BBE1810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9D125-9FDD-4771-B34C-F35F7A5A1FB9}"/>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931355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21FB-17D2-7FCB-F493-C280BF4C4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995C51-3937-F2DF-98C2-3068630A1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F155B7-7327-7FEA-4457-510755ECFFB4}"/>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5" name="Footer Placeholder 4">
            <a:extLst>
              <a:ext uri="{FF2B5EF4-FFF2-40B4-BE49-F238E27FC236}">
                <a16:creationId xmlns:a16="http://schemas.microsoft.com/office/drawing/2014/main" id="{50605009-E1C0-58C0-086B-B6BC43C1D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F8572-3391-0AF1-B506-19AA08DDB134}"/>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11106160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0E28-95E1-6EB0-41FC-9D3291669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DBC1C-EFEE-658B-F8F4-4B09CC00C8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9DDC52-5959-3157-F98F-C15CD9C2A7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FC042E-CCB8-7C4A-2E17-CE8FC1F62BD4}"/>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6" name="Footer Placeholder 5">
            <a:extLst>
              <a:ext uri="{FF2B5EF4-FFF2-40B4-BE49-F238E27FC236}">
                <a16:creationId xmlns:a16="http://schemas.microsoft.com/office/drawing/2014/main" id="{79771396-CC0A-160D-28E0-AF27E85EB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300D7-AB22-022F-1573-44AC6DC70405}"/>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30229588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B06E-9AEB-17B2-F4B3-8C77A429DB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A3BB2-E514-30F7-1740-2A8BBE4613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AA46F7-3B6C-B9C2-D46E-A4862C3754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A3A1A5-539E-25EF-0623-103F4E65F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75743-9B40-3DD8-8BC3-02FBB4E7B6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ABD06C-0E5A-BC3F-CE9F-94F597291C30}"/>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8" name="Footer Placeholder 7">
            <a:extLst>
              <a:ext uri="{FF2B5EF4-FFF2-40B4-BE49-F238E27FC236}">
                <a16:creationId xmlns:a16="http://schemas.microsoft.com/office/drawing/2014/main" id="{6AACB06A-9087-11DB-7380-B670C16C75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E18110-0DBC-FDE4-5EDF-3B0CD1D6C399}"/>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41404232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4A1B-2306-0304-6918-CA93773C8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0FBA8-D203-BA14-5B35-DC4A74884CF1}"/>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4" name="Footer Placeholder 3">
            <a:extLst>
              <a:ext uri="{FF2B5EF4-FFF2-40B4-BE49-F238E27FC236}">
                <a16:creationId xmlns:a16="http://schemas.microsoft.com/office/drawing/2014/main" id="{79E7C506-BA84-34CD-6F30-7E3E9F100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148D2-E6E1-A0AB-B4E5-BF4E59B95593}"/>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8956190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74" y="2054825"/>
            <a:ext cx="2689348" cy="2017011"/>
          </a:xfrm>
          <a:prstGeom prst="rect">
            <a:avLst/>
          </a:prstGeom>
        </p:spPr>
      </p:pic>
      <p:sp>
        <p:nvSpPr>
          <p:cNvPr id="10" name="Rectangle 9"/>
          <p:cNvSpPr/>
          <p:nvPr userDrawn="1"/>
        </p:nvSpPr>
        <p:spPr>
          <a:xfrm>
            <a:off x="0" y="3863"/>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73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8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927774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C0D634-CCAE-E12E-FFFD-4D171876831E}"/>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3" name="Footer Placeholder 2">
            <a:extLst>
              <a:ext uri="{FF2B5EF4-FFF2-40B4-BE49-F238E27FC236}">
                <a16:creationId xmlns:a16="http://schemas.microsoft.com/office/drawing/2014/main" id="{92830575-77C1-006A-F2CC-08F52606DD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BD3FD1-04C9-EFE2-9370-D346C463E1A1}"/>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11361956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B0A6-D746-34DB-D598-1C5F2294F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D5A968-E465-C3B8-C5AF-1148F3833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75378C-07FA-BADA-6FFE-D7AE702F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15558-9050-FDBF-7066-F7BFF230A961}"/>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6" name="Footer Placeholder 5">
            <a:extLst>
              <a:ext uri="{FF2B5EF4-FFF2-40B4-BE49-F238E27FC236}">
                <a16:creationId xmlns:a16="http://schemas.microsoft.com/office/drawing/2014/main" id="{CFC6F466-8642-04FA-A58A-72B3E06E1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873376-08FB-BA88-200E-99B4BEA52C08}"/>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448625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D2CB-E541-028F-D76E-391D02271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CEC118-D64D-F574-F9E7-FB3D31D30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939A3A-4849-A600-D59C-FAA99BCA4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59683-A089-B1EB-DE77-9BA7DD310381}"/>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6" name="Footer Placeholder 5">
            <a:extLst>
              <a:ext uri="{FF2B5EF4-FFF2-40B4-BE49-F238E27FC236}">
                <a16:creationId xmlns:a16="http://schemas.microsoft.com/office/drawing/2014/main" id="{C8BE2B9B-6EF1-4AB2-A6A9-68B82DBF0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9364B-4224-EA2B-66AF-0825A091FC8F}"/>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13245359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C52C-DAE0-DD86-2F3D-59AC1820F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838B17-3A0E-436F-F220-74B20378E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227D1-F8B7-59F2-51D2-003D4CE7006E}"/>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5" name="Footer Placeholder 4">
            <a:extLst>
              <a:ext uri="{FF2B5EF4-FFF2-40B4-BE49-F238E27FC236}">
                <a16:creationId xmlns:a16="http://schemas.microsoft.com/office/drawing/2014/main" id="{B0ACCBAE-518C-94DE-C99C-61BEB8906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26246-8B7C-1E1D-F519-6A1805F4459B}"/>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30542614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7E9122-E2E8-4A50-6141-FE176FD4D7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91C357-BC0D-75BB-BB5F-B2674D2EAB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AC228-5B0C-6853-EDB4-9F6E633FE513}"/>
              </a:ext>
            </a:extLst>
          </p:cNvPr>
          <p:cNvSpPr>
            <a:spLocks noGrp="1"/>
          </p:cNvSpPr>
          <p:nvPr>
            <p:ph type="dt" sz="half" idx="10"/>
          </p:nvPr>
        </p:nvSpPr>
        <p:spPr/>
        <p:txBody>
          <a:bodyPr/>
          <a:lstStyle/>
          <a:p>
            <a:fld id="{0B332188-540E-4C58-AA44-7E44107E6481}" type="datetimeFigureOut">
              <a:rPr lang="en-US" smtClean="0"/>
              <a:t>2/14/2023</a:t>
            </a:fld>
            <a:endParaRPr lang="en-US"/>
          </a:p>
        </p:txBody>
      </p:sp>
      <p:sp>
        <p:nvSpPr>
          <p:cNvPr id="5" name="Footer Placeholder 4">
            <a:extLst>
              <a:ext uri="{FF2B5EF4-FFF2-40B4-BE49-F238E27FC236}">
                <a16:creationId xmlns:a16="http://schemas.microsoft.com/office/drawing/2014/main" id="{80FE0F08-03EB-CA80-A8E6-C51FF0BCE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1918B-ACA5-4696-2811-0AAA06DFEB3C}"/>
              </a:ext>
            </a:extLst>
          </p:cNvPr>
          <p:cNvSpPr>
            <a:spLocks noGrp="1"/>
          </p:cNvSpPr>
          <p:nvPr>
            <p:ph type="sldNum" sz="quarter" idx="12"/>
          </p:nvPr>
        </p:nvSpPr>
        <p:spPr/>
        <p:txBody>
          <a:bodyPr/>
          <a:lstStyle/>
          <a:p>
            <a:fld id="{8227D07C-76A3-41E6-8DF7-8A383D67D393}" type="slidenum">
              <a:rPr lang="en-US" smtClean="0"/>
              <a:t>‹#›</a:t>
            </a:fld>
            <a:endParaRPr lang="en-US"/>
          </a:p>
        </p:txBody>
      </p:sp>
    </p:spTree>
    <p:extLst>
      <p:ext uri="{BB962C8B-B14F-4D97-AF65-F5344CB8AC3E}">
        <p14:creationId xmlns:p14="http://schemas.microsoft.com/office/powerpoint/2010/main" val="4209114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ct val="0"/>
              </a:spcBef>
              <a:spcAft>
                <a:spcPct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t>‹#›</a:t>
            </a:fld>
            <a:endParaRPr lang="en-US"/>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ln>
        </p:spPr>
        <p:txBody>
          <a:bodyPr lIns="94962" tIns="47482" rIns="94962" bIns="47482"/>
          <a:lstStyle/>
          <a:p>
            <a:pPr defTabSz="898379" eaLnBrk="1" fontAlgn="auto" hangingPunct="1">
              <a:spcBef>
                <a:spcPct val="0"/>
              </a:spcBef>
              <a:spcAft>
                <a:spcPct val="0"/>
              </a:spcAft>
              <a:defRPr/>
            </a:pPr>
            <a:endParaRPr lang="en-US" sz="1765">
              <a:solidFill>
                <a:srgbClr val="000000"/>
              </a:solidFill>
              <a:latin typeface="Calibri" panose="020F0502020204030204"/>
              <a:cs typeface="Arial"/>
            </a:endParaRPr>
          </a:p>
        </p:txBody>
      </p:sp>
    </p:spTree>
    <p:extLst>
      <p:ext uri="{BB962C8B-B14F-4D97-AF65-F5344CB8AC3E}">
        <p14:creationId xmlns:p14="http://schemas.microsoft.com/office/powerpoint/2010/main" val="37498736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0" cy="2020824"/>
          </a:xfrm>
          <a:prstGeom prst="rect">
            <a:avLst/>
          </a:prstGeom>
        </p:spPr>
      </p:pic>
      <p:sp>
        <p:nvSpPr>
          <p:cNvPr id="10" name="Rectangle 9"/>
          <p:cNvSpPr/>
          <p:nvPr userDrawn="1"/>
        </p:nvSpPr>
        <p:spPr>
          <a:xfrm>
            <a:off x="0" y="3863"/>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530" baseline="0">
                <a:latin typeface="Calibri" panose="020F0502020204030204" pitchFamily="34" charset="0"/>
              </a:defRPr>
            </a:lvl1pPr>
            <a:lvl2pPr marL="336892" indent="0">
              <a:buNone/>
              <a:defRPr sz="2735">
                <a:latin typeface="Franklin Gothic Demi Cond" panose="020B0706030402020204" pitchFamily="34" charset="0"/>
              </a:defRPr>
            </a:lvl2pPr>
            <a:lvl3pPr marL="673785" indent="0">
              <a:buNone/>
              <a:defRPr sz="2735">
                <a:latin typeface="Franklin Gothic Demi Cond" panose="020B0706030402020204" pitchFamily="34" charset="0"/>
              </a:defRPr>
            </a:lvl3pPr>
            <a:lvl4pPr marL="1010678" indent="0">
              <a:buNone/>
              <a:defRPr sz="2735">
                <a:latin typeface="Franklin Gothic Demi Cond" panose="020B0706030402020204" pitchFamily="34" charset="0"/>
              </a:defRPr>
            </a:lvl4pPr>
            <a:lvl5pPr marL="1347571" indent="0">
              <a:buNone/>
              <a:defRPr sz="273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73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8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4722323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8" y="2061990"/>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1" y="2051009"/>
            <a:ext cx="7812184"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908" indent="0">
              <a:buNone/>
              <a:defRPr sz="2800">
                <a:latin typeface="Franklin Gothic Demi Cond" panose="020B0706030402020204" pitchFamily="34" charset="0"/>
              </a:defRPr>
            </a:lvl2pPr>
            <a:lvl3pPr marL="685816" indent="0">
              <a:buNone/>
              <a:defRPr sz="2800">
                <a:latin typeface="Franklin Gothic Demi Cond" panose="020B0706030402020204" pitchFamily="34" charset="0"/>
              </a:defRPr>
            </a:lvl3pPr>
            <a:lvl4pPr marL="1028723" indent="0">
              <a:buNone/>
              <a:defRPr sz="2800">
                <a:latin typeface="Franklin Gothic Demi Cond" panose="020B0706030402020204" pitchFamily="34" charset="0"/>
              </a:defRPr>
            </a:lvl4pPr>
            <a:lvl5pPr marL="1371631" indent="0">
              <a:buNone/>
              <a:defRPr sz="2800">
                <a:latin typeface="Franklin Gothic Demi Cond" panose="020B0706030402020204" pitchFamily="34" charset="0"/>
              </a:defRPr>
            </a:lvl5pPr>
          </a:lstStyle>
          <a:p>
            <a:pPr lvl="0"/>
            <a:r>
              <a:rPr lang="en-US" dirty="0"/>
              <a:t>Click to Add Document Title</a:t>
            </a:r>
          </a:p>
        </p:txBody>
      </p:sp>
      <p:sp>
        <p:nvSpPr>
          <p:cNvPr id="16" name="Text Placeholder 15"/>
          <p:cNvSpPr>
            <a:spLocks noGrp="1"/>
          </p:cNvSpPr>
          <p:nvPr>
            <p:ph type="body" sz="quarter" idx="11" hasCustomPrompt="1"/>
          </p:nvPr>
        </p:nvSpPr>
        <p:spPr>
          <a:xfrm>
            <a:off x="3691461" y="4071833"/>
            <a:ext cx="7812184"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DHHS Section or Health Plan</a:t>
            </a:r>
          </a:p>
        </p:txBody>
      </p:sp>
      <p:sp>
        <p:nvSpPr>
          <p:cNvPr id="17" name="Text Placeholder 17"/>
          <p:cNvSpPr>
            <a:spLocks noGrp="1"/>
          </p:cNvSpPr>
          <p:nvPr>
            <p:ph type="body" sz="quarter" idx="12" hasCustomPrompt="1"/>
          </p:nvPr>
        </p:nvSpPr>
        <p:spPr>
          <a:xfrm>
            <a:off x="3691461" y="5020585"/>
            <a:ext cx="7812184"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8" name="Rectangle 7">
            <a:extLst>
              <a:ext uri="{FF2B5EF4-FFF2-40B4-BE49-F238E27FC236}">
                <a16:creationId xmlns:a16="http://schemas.microsoft.com/office/drawing/2014/main" id="{47448613-57BD-4C6A-8F2C-617CAD0CC460}"/>
              </a:ext>
            </a:extLst>
          </p:cNvPr>
          <p:cNvSpPr/>
          <p:nvPr userDrawn="1"/>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86909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243839" y="624054"/>
            <a:ext cx="10972800" cy="548640"/>
          </a:xfrm>
        </p:spPr>
        <p:txBody>
          <a:bodyPr anchor="t">
            <a:noAutofit/>
          </a:bodyPr>
          <a:lstStyle>
            <a:lvl1pPr algn="l">
              <a:defRPr sz="28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6980055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8"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5767510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335573"/>
            <a:ext cx="10517718" cy="1212895"/>
          </a:xfrm>
        </p:spPr>
        <p:txBody>
          <a:bodyPr>
            <a:noAutofit/>
          </a:bodyPr>
          <a:lstStyle>
            <a:lvl1pPr marL="224595" indent="-224595">
              <a:lnSpc>
                <a:spcPct val="100000"/>
              </a:lnSpc>
              <a:spcBef>
                <a:spcPts val="0"/>
              </a:spcBef>
              <a:defRPr sz="1941">
                <a:latin typeface="+mn-lt"/>
              </a:defRPr>
            </a:lvl1pPr>
            <a:lvl2pPr marL="566166" indent="-229277">
              <a:lnSpc>
                <a:spcPct val="100000"/>
              </a:lnSpc>
              <a:spcBef>
                <a:spcPts val="0"/>
              </a:spcBef>
              <a:buFont typeface="Franklin Gothic Medium" panose="020B0603020102020204" pitchFamily="34" charset="0"/>
              <a:buChar char="−"/>
              <a:defRPr sz="1941">
                <a:latin typeface="+mn-lt"/>
              </a:defRPr>
            </a:lvl2pPr>
            <a:lvl3pPr marL="956087" indent="-224595">
              <a:lnSpc>
                <a:spcPct val="100000"/>
              </a:lnSpc>
              <a:spcBef>
                <a:spcPts val="0"/>
              </a:spcBef>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971">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25703128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4611676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4"/>
            <a:ext cx="5120640" cy="500063"/>
          </a:xfrm>
        </p:spPr>
        <p:txBody>
          <a:bodyPr anchor="b">
            <a:noAutofit/>
          </a:bodyPr>
          <a:lstStyle>
            <a:lvl1pPr marL="0" indent="0" algn="ctr">
              <a:buNone/>
              <a:defRPr sz="238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4"/>
            <a:ext cx="5120640" cy="500063"/>
          </a:xfrm>
        </p:spPr>
        <p:txBody>
          <a:bodyPr anchor="b">
            <a:noAutofit/>
          </a:bodyPr>
          <a:lstStyle>
            <a:lvl1pPr marL="0" indent="0" algn="ctr">
              <a:buNone/>
              <a:defRPr sz="2382">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7676621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2" y="1846269"/>
            <a:ext cx="5120217" cy="4402137"/>
          </a:xfrm>
        </p:spPr>
        <p:txBody>
          <a:bodyPr>
            <a:noAutofit/>
          </a:bodyPr>
          <a:lstStyle>
            <a:lvl1pPr>
              <a:lnSpc>
                <a:spcPct val="100000"/>
              </a:lnSpc>
              <a:spcBef>
                <a:spcPts val="0"/>
              </a:spcBef>
              <a:spcAft>
                <a:spcPts val="0"/>
              </a:spcAft>
              <a:defRPr sz="1941">
                <a:latin typeface="+mj-lt"/>
              </a:defRPr>
            </a:lvl1pPr>
            <a:lvl2pPr marL="505340" indent="-168447">
              <a:buFont typeface="Franklin Gothic Medium Cond" panose="020B0606030402020204" pitchFamily="34" charset="0"/>
              <a:buChar char="–"/>
              <a:defRPr sz="1941">
                <a:latin typeface="+mj-lt"/>
              </a:defRPr>
            </a:lvl2pPr>
            <a:lvl3pPr>
              <a:defRPr sz="1941">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4"/>
            <a:ext cx="5120640" cy="500063"/>
          </a:xfrm>
        </p:spPr>
        <p:txBody>
          <a:bodyPr anchor="b">
            <a:noAutofit/>
          </a:bodyPr>
          <a:lstStyle>
            <a:lvl1pPr marL="0" indent="0" algn="ctr">
              <a:buNone/>
              <a:defRPr sz="238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4"/>
            <a:ext cx="5120640" cy="500063"/>
          </a:xfrm>
        </p:spPr>
        <p:txBody>
          <a:bodyPr anchor="b">
            <a:noAutofit/>
          </a:bodyPr>
          <a:lstStyle>
            <a:lvl1pPr marL="0" indent="0" algn="ctr">
              <a:buNone/>
              <a:defRPr sz="2382">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8" y="1840566"/>
            <a:ext cx="5120217" cy="4402137"/>
          </a:xfrm>
        </p:spPr>
        <p:txBody>
          <a:bodyPr>
            <a:noAutofit/>
          </a:bodyPr>
          <a:lstStyle>
            <a:lvl1pPr>
              <a:lnSpc>
                <a:spcPct val="100000"/>
              </a:lnSpc>
              <a:spcBef>
                <a:spcPts val="0"/>
              </a:spcBef>
              <a:spcAft>
                <a:spcPts val="0"/>
              </a:spcAft>
              <a:defRPr sz="1941">
                <a:latin typeface="+mj-lt"/>
              </a:defRPr>
            </a:lvl1pPr>
            <a:lvl2pPr marL="505340" indent="-168447">
              <a:buFont typeface="Franklin Gothic Medium Cond" panose="020B0606030402020204" pitchFamily="34" charset="0"/>
              <a:buChar char="–"/>
              <a:defRPr sz="1941" baseline="0">
                <a:latin typeface="+mj-lt"/>
              </a:defRPr>
            </a:lvl2pPr>
            <a:lvl3pPr>
              <a:defRPr sz="1941"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413430795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b="1" dirty="0">
              <a:solidFill>
                <a:srgbClr val="000000"/>
              </a:solidFill>
              <a:latin typeface="Calibri"/>
              <a:cs typeface="Arial" charset="0"/>
            </a:endParaRPr>
          </a:p>
        </p:txBody>
      </p:sp>
    </p:spTree>
    <p:extLst>
      <p:ext uri="{BB962C8B-B14F-4D97-AF65-F5344CB8AC3E}">
        <p14:creationId xmlns:p14="http://schemas.microsoft.com/office/powerpoint/2010/main" val="145591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1" y="6573308"/>
            <a:ext cx="10243961" cy="284692"/>
          </a:xfrm>
        </p:spPr>
        <p:txBody>
          <a:bodyPr/>
          <a:lstStyle>
            <a:lvl1pPr algn="l">
              <a:defRPr sz="971"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0689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op &amp; Bottom Rul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5052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lIns="101811" tIns="50906" rIns="101811" bIns="50906"/>
          <a:lstStyle/>
          <a:p>
            <a:pPr defTabSz="898379"/>
            <a:endParaRPr lang="en-US" sz="1765"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18392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a:t>
            </a:r>
          </a:p>
        </p:txBody>
      </p:sp>
      <p:sp>
        <p:nvSpPr>
          <p:cNvPr id="8" name="Rectangle 7"/>
          <p:cNvSpPr/>
          <p:nvPr userDrawn="1"/>
        </p:nvSpPr>
        <p:spPr>
          <a:xfrm>
            <a:off x="0" y="3865"/>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7280"/>
            <a:ext cx="11216640" cy="5120640"/>
          </a:xfrm>
          <a:prstGeom prst="rect">
            <a:avLst/>
          </a:prstGeom>
        </p:spPr>
        <p:txBody>
          <a:bodyPr>
            <a:noAutofit/>
          </a:bodyPr>
          <a:lstStyle>
            <a:lvl1pPr marL="228605" indent="-228605">
              <a:lnSpc>
                <a:spcPct val="100000"/>
              </a:lnSpc>
              <a:spcBef>
                <a:spcPts val="1800"/>
              </a:spcBef>
              <a:spcAft>
                <a:spcPts val="600"/>
              </a:spcAft>
              <a:defRPr sz="1600" b="1" i="0">
                <a:latin typeface="Arial" panose="020B0604020202020204" pitchFamily="34" charset="0"/>
                <a:ea typeface="Arial" panose="020B0604020202020204" pitchFamily="34" charset="0"/>
                <a:cs typeface="Arial" panose="020B0604020202020204" pitchFamily="34" charset="0"/>
              </a:defRPr>
            </a:lvl1pPr>
            <a:lvl2pPr marL="576276" indent="-233368">
              <a:lnSpc>
                <a:spcPct val="100000"/>
              </a:lnSpc>
              <a:spcBef>
                <a:spcPts val="0"/>
              </a:spcBef>
              <a:spcAft>
                <a:spcPts val="600"/>
              </a:spcAft>
              <a:buFont typeface="Franklin Gothic Medium" panose="020B06030201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2pPr>
            <a:lvl3pPr marL="973160" indent="-228605">
              <a:lnSpc>
                <a:spcPct val="100000"/>
              </a:lnSpc>
              <a:spcBef>
                <a:spcPts val="0"/>
              </a:spcBef>
              <a:spcAft>
                <a:spcPts val="600"/>
              </a:spcAft>
              <a:buFont typeface="Wingdings" panose="05000000000000000000" pitchFamily="2" charset="2"/>
              <a:buChar char="§"/>
              <a:defRPr sz="16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87683" y="6309360"/>
            <a:ext cx="11216639" cy="274320"/>
          </a:xfrm>
          <a:prstGeom prst="rect">
            <a:avLst/>
          </a:prstGeom>
        </p:spPr>
        <p:txBody>
          <a:bodyPr anchor="b">
            <a:noAutofit/>
          </a:bodyPr>
          <a:lstStyle>
            <a:lvl1pPr marL="0" indent="0">
              <a:lnSpc>
                <a:spcPct val="100000"/>
              </a:lnSpc>
              <a:spcBef>
                <a:spcPts val="0"/>
              </a:spcBef>
              <a:buNone/>
              <a:defRPr sz="1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Tree>
    <p:extLst>
      <p:ext uri="{BB962C8B-B14F-4D97-AF65-F5344CB8AC3E}">
        <p14:creationId xmlns:p14="http://schemas.microsoft.com/office/powerpoint/2010/main" val="896068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8"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9159" y="624054"/>
            <a:ext cx="10457690"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a:solidFill>
                <a:srgbClr val="000000"/>
              </a:solidFill>
              <a:latin typeface="Calibri"/>
              <a:cs typeface="Arial" charset="0"/>
            </a:endParaRPr>
          </a:p>
        </p:txBody>
      </p:sp>
    </p:spTree>
    <p:extLst>
      <p:ext uri="{BB962C8B-B14F-4D97-AF65-F5344CB8AC3E}">
        <p14:creationId xmlns:p14="http://schemas.microsoft.com/office/powerpoint/2010/main" val="22865433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788">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128588" indent="-128588">
              <a:lnSpc>
                <a:spcPct val="100000"/>
              </a:lnSpc>
              <a:spcBef>
                <a:spcPts val="675"/>
              </a:spcBef>
              <a:defRPr sz="1575">
                <a:latin typeface="+mn-lt"/>
              </a:defRPr>
            </a:lvl1pPr>
            <a:lvl2pPr marL="324148" indent="-131267">
              <a:lnSpc>
                <a:spcPct val="100000"/>
              </a:lnSpc>
              <a:buFont typeface="Franklin Gothic Medium" panose="020B0603020102020204" pitchFamily="34" charset="0"/>
              <a:buChar char="−"/>
              <a:defRPr sz="1350">
                <a:latin typeface="+mn-lt"/>
              </a:defRPr>
            </a:lvl2pPr>
            <a:lvl3pPr marL="547391" indent="-128588">
              <a:lnSpc>
                <a:spcPct val="100000"/>
              </a:lnSpc>
              <a:defRPr sz="1125">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1" y="6573308"/>
            <a:ext cx="752131" cy="284692"/>
          </a:xfrm>
        </p:spPr>
        <p:txBody>
          <a:bodyPr/>
          <a:lstStyle>
            <a:lvl1pPr>
              <a:defRPr sz="563">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9162" y="624054"/>
            <a:ext cx="10457689" cy="548640"/>
          </a:xfrm>
        </p:spPr>
        <p:txBody>
          <a:bodyPr anchor="t">
            <a:noAutofit/>
          </a:bodyPr>
          <a:lstStyle>
            <a:lvl1pPr algn="l">
              <a:defRPr sz="2025"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54372" tIns="27186" rIns="54372" bIns="27186"/>
          <a:lstStyle/>
          <a:p>
            <a:pPr>
              <a:defRPr/>
            </a:pPr>
            <a:endParaRPr lang="en-US" sz="1013">
              <a:solidFill>
                <a:srgbClr val="000000"/>
              </a:solidFill>
              <a:cs typeface="Arial" charset="0"/>
            </a:endParaRPr>
          </a:p>
        </p:txBody>
      </p:sp>
    </p:spTree>
    <p:extLst>
      <p:ext uri="{BB962C8B-B14F-4D97-AF65-F5344CB8AC3E}">
        <p14:creationId xmlns:p14="http://schemas.microsoft.com/office/powerpoint/2010/main" val="35991207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8" cy="4592638"/>
          </a:xfrm>
        </p:spPr>
        <p:txBody>
          <a:bodyPr>
            <a:noAutofit/>
          </a:bodyPr>
          <a:lstStyle>
            <a:lvl1pPr marL="224595" indent="-224595">
              <a:lnSpc>
                <a:spcPct val="100000"/>
              </a:lnSpc>
              <a:spcBef>
                <a:spcPts val="1180"/>
              </a:spcBef>
              <a:defRPr sz="1765">
                <a:latin typeface="Franklin Gothic Medium" panose="020B0603020102020204" pitchFamily="34" charset="0"/>
              </a:defRPr>
            </a:lvl1pPr>
            <a:lvl2pPr marL="566166" indent="-229277">
              <a:lnSpc>
                <a:spcPct val="100000"/>
              </a:lnSpc>
              <a:buFont typeface="Franklin Gothic Medium" panose="020B0603020102020204" pitchFamily="34" charset="0"/>
              <a:buChar char="−"/>
              <a:defRPr sz="1765">
                <a:latin typeface="Franklin Gothic Medium" panose="020B0603020102020204" pitchFamily="34" charset="0"/>
              </a:defRPr>
            </a:lvl2pPr>
            <a:lvl3pPr marL="956087" indent="-224595">
              <a:lnSpc>
                <a:spcPct val="100000"/>
              </a:lnSpc>
              <a:defRPr sz="1765">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4" y="6243108"/>
            <a:ext cx="10656007" cy="330200"/>
          </a:xfrm>
        </p:spPr>
        <p:txBody>
          <a:bodyPr anchor="b">
            <a:noAutofit/>
          </a:bodyPr>
          <a:lstStyle>
            <a:lvl1pPr marL="0" indent="0">
              <a:lnSpc>
                <a:spcPct val="100000"/>
              </a:lnSpc>
              <a:spcBef>
                <a:spcPts val="0"/>
              </a:spcBef>
              <a:buNone/>
              <a:defRPr sz="1147"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694971" y="6573308"/>
            <a:ext cx="10243961" cy="284692"/>
          </a:xfrm>
        </p:spPr>
        <p:txBody>
          <a:bodyPr/>
          <a:lstStyle>
            <a:lvl1pPr algn="l">
              <a:defRPr sz="971" cap="all" baseline="0">
                <a:solidFill>
                  <a:schemeClr val="tx1"/>
                </a:solidFill>
                <a:latin typeface="Franklin Gothic Demi Cond" panose="020B0706030402020204" pitchFamily="34" charset="0"/>
              </a:defRPr>
            </a:lvl1pPr>
          </a:lstStyle>
          <a:p>
            <a:endParaRPr lang="en-US" dirty="0">
              <a:solidFill>
                <a:prstClr val="black"/>
              </a:solidFill>
            </a:endParaRP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59" y="624054"/>
            <a:ext cx="10457690" cy="548640"/>
          </a:xfrm>
        </p:spPr>
        <p:txBody>
          <a:bodyPr anchor="t">
            <a:noAutofit/>
          </a:bodyPr>
          <a:lstStyle>
            <a:lvl1pPr algn="l">
              <a:defRPr sz="353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3073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75" y="2051009"/>
            <a:ext cx="2697799" cy="2020824"/>
          </a:xfrm>
          <a:prstGeom prst="rect">
            <a:avLst/>
          </a:prstGeom>
        </p:spPr>
      </p:pic>
      <p:sp>
        <p:nvSpPr>
          <p:cNvPr id="10" name="Rectangle 9"/>
          <p:cNvSpPr/>
          <p:nvPr userDrawn="1"/>
        </p:nvSpPr>
        <p:spPr>
          <a:xfrm>
            <a:off x="0" y="3863"/>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426" baseline="0">
                <a:latin typeface="Calibri" panose="020F0502020204030204" pitchFamily="34" charset="0"/>
              </a:defRPr>
            </a:lvl1pPr>
            <a:lvl2pPr marL="327001" indent="0">
              <a:buNone/>
              <a:defRPr sz="2655">
                <a:latin typeface="Franklin Gothic Demi Cond" panose="020B0706030402020204" pitchFamily="34" charset="0"/>
              </a:defRPr>
            </a:lvl2pPr>
            <a:lvl3pPr marL="654003" indent="0">
              <a:buNone/>
              <a:defRPr sz="2655">
                <a:latin typeface="Franklin Gothic Demi Cond" panose="020B0706030402020204" pitchFamily="34" charset="0"/>
              </a:defRPr>
            </a:lvl3pPr>
            <a:lvl4pPr marL="981005" indent="0">
              <a:buNone/>
              <a:defRPr sz="2655">
                <a:latin typeface="Franklin Gothic Demi Cond" panose="020B0706030402020204" pitchFamily="34" charset="0"/>
              </a:defRPr>
            </a:lvl4pPr>
            <a:lvl5pPr marL="1308006" indent="0">
              <a:buNone/>
              <a:defRPr sz="265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655"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1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8654474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74" y="2054825"/>
            <a:ext cx="2689348" cy="2017011"/>
          </a:xfrm>
          <a:prstGeom prst="rect">
            <a:avLst/>
          </a:prstGeom>
        </p:spPr>
      </p:pic>
      <p:sp>
        <p:nvSpPr>
          <p:cNvPr id="10" name="Rectangle 9"/>
          <p:cNvSpPr/>
          <p:nvPr userDrawn="1"/>
        </p:nvSpPr>
        <p:spPr>
          <a:xfrm>
            <a:off x="0" y="3863"/>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426" baseline="0">
                <a:latin typeface="Calibri" panose="020F0502020204030204" pitchFamily="34" charset="0"/>
              </a:defRPr>
            </a:lvl1pPr>
            <a:lvl2pPr marL="327001" indent="0">
              <a:buNone/>
              <a:defRPr sz="2655">
                <a:latin typeface="Franklin Gothic Demi Cond" panose="020B0706030402020204" pitchFamily="34" charset="0"/>
              </a:defRPr>
            </a:lvl2pPr>
            <a:lvl3pPr marL="654003" indent="0">
              <a:buNone/>
              <a:defRPr sz="2655">
                <a:latin typeface="Franklin Gothic Demi Cond" panose="020B0706030402020204" pitchFamily="34" charset="0"/>
              </a:defRPr>
            </a:lvl3pPr>
            <a:lvl4pPr marL="981005" indent="0">
              <a:buNone/>
              <a:defRPr sz="2655">
                <a:latin typeface="Franklin Gothic Demi Cond" panose="020B0706030402020204" pitchFamily="34" charset="0"/>
              </a:defRPr>
            </a:lvl4pPr>
            <a:lvl5pPr marL="1308006" indent="0">
              <a:buNone/>
              <a:defRPr sz="265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65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1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3866000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0" cy="2020824"/>
          </a:xfrm>
          <a:prstGeom prst="rect">
            <a:avLst/>
          </a:prstGeom>
        </p:spPr>
      </p:pic>
      <p:sp>
        <p:nvSpPr>
          <p:cNvPr id="10" name="Rectangle 9"/>
          <p:cNvSpPr/>
          <p:nvPr userDrawn="1"/>
        </p:nvSpPr>
        <p:spPr>
          <a:xfrm>
            <a:off x="0" y="3863"/>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426" baseline="0">
                <a:latin typeface="Calibri" panose="020F0502020204030204" pitchFamily="34" charset="0"/>
              </a:defRPr>
            </a:lvl1pPr>
            <a:lvl2pPr marL="327001" indent="0">
              <a:buNone/>
              <a:defRPr sz="2655">
                <a:latin typeface="Franklin Gothic Demi Cond" panose="020B0706030402020204" pitchFamily="34" charset="0"/>
              </a:defRPr>
            </a:lvl2pPr>
            <a:lvl3pPr marL="654003" indent="0">
              <a:buNone/>
              <a:defRPr sz="2655">
                <a:latin typeface="Franklin Gothic Demi Cond" panose="020B0706030402020204" pitchFamily="34" charset="0"/>
              </a:defRPr>
            </a:lvl3pPr>
            <a:lvl4pPr marL="981005" indent="0">
              <a:buNone/>
              <a:defRPr sz="2655">
                <a:latin typeface="Franklin Gothic Demi Cond" panose="020B0706030402020204" pitchFamily="34" charset="0"/>
              </a:defRPr>
            </a:lvl4pPr>
            <a:lvl5pPr marL="1308006" indent="0">
              <a:buNone/>
              <a:defRPr sz="2655">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655"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12"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7437726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8" cy="4592638"/>
          </a:xfrm>
        </p:spPr>
        <p:txBody>
          <a:bodyPr>
            <a:noAutofit/>
          </a:bodyPr>
          <a:lstStyle>
            <a:lvl1pPr marL="218001" indent="-218001">
              <a:lnSpc>
                <a:spcPct val="100000"/>
              </a:lnSpc>
              <a:spcBef>
                <a:spcPts val="1145"/>
              </a:spcBef>
              <a:defRPr sz="2655">
                <a:latin typeface="+mn-lt"/>
              </a:defRPr>
            </a:lvl1pPr>
            <a:lvl2pPr marL="549544" indent="-222546">
              <a:lnSpc>
                <a:spcPct val="100000"/>
              </a:lnSpc>
              <a:buFont typeface="Franklin Gothic Medium" panose="020B0603020102020204" pitchFamily="34" charset="0"/>
              <a:buChar char="−"/>
              <a:defRPr sz="2312">
                <a:latin typeface="+mn-lt"/>
              </a:defRPr>
            </a:lvl2pPr>
            <a:lvl3pPr marL="928017" indent="-218001">
              <a:lnSpc>
                <a:spcPct val="100000"/>
              </a:lnSpc>
              <a:defRPr sz="1884">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42">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59" y="624054"/>
            <a:ext cx="10457690" cy="548640"/>
          </a:xfrm>
        </p:spPr>
        <p:txBody>
          <a:bodyPr anchor="t">
            <a:noAutofit/>
          </a:bodyPr>
          <a:lstStyle>
            <a:lvl1pPr algn="l">
              <a:defRPr sz="3426"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36039835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426"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335573"/>
            <a:ext cx="10517718" cy="1212895"/>
          </a:xfrm>
        </p:spPr>
        <p:txBody>
          <a:bodyPr>
            <a:noAutofit/>
          </a:bodyPr>
          <a:lstStyle>
            <a:lvl1pPr marL="218001" indent="-218001">
              <a:lnSpc>
                <a:spcPct val="100000"/>
              </a:lnSpc>
              <a:spcBef>
                <a:spcPts val="0"/>
              </a:spcBef>
              <a:defRPr sz="1884">
                <a:latin typeface="+mn-lt"/>
              </a:defRPr>
            </a:lvl1pPr>
            <a:lvl2pPr marL="549544" indent="-222546">
              <a:lnSpc>
                <a:spcPct val="100000"/>
              </a:lnSpc>
              <a:spcBef>
                <a:spcPts val="0"/>
              </a:spcBef>
              <a:buFont typeface="Franklin Gothic Medium" panose="020B0603020102020204" pitchFamily="34" charset="0"/>
              <a:buChar char="−"/>
              <a:defRPr sz="1884">
                <a:latin typeface="+mn-lt"/>
              </a:defRPr>
            </a:lvl2pPr>
            <a:lvl3pPr marL="928017" indent="-218001">
              <a:lnSpc>
                <a:spcPct val="100000"/>
              </a:lnSpc>
              <a:spcBef>
                <a:spcPts val="0"/>
              </a:spcBef>
              <a:defRPr sz="1884">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942">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36503920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8661195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4"/>
            <a:ext cx="5120640" cy="500063"/>
          </a:xfrm>
        </p:spPr>
        <p:txBody>
          <a:bodyPr anchor="b">
            <a:noAutofit/>
          </a:bodyPr>
          <a:lstStyle>
            <a:lvl1pPr marL="0" indent="0" algn="ctr">
              <a:buNone/>
              <a:defRPr sz="231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4"/>
            <a:ext cx="5120640" cy="500063"/>
          </a:xfrm>
        </p:spPr>
        <p:txBody>
          <a:bodyPr anchor="b">
            <a:noAutofit/>
          </a:bodyPr>
          <a:lstStyle>
            <a:lvl1pPr marL="0" indent="0" algn="ctr">
              <a:buNone/>
              <a:defRPr sz="2312">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6370892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a:t>
            </a:r>
          </a:p>
        </p:txBody>
      </p:sp>
      <p:sp>
        <p:nvSpPr>
          <p:cNvPr id="8" name="Rectangle 7"/>
          <p:cNvSpPr/>
          <p:nvPr userDrawn="1"/>
        </p:nvSpPr>
        <p:spPr>
          <a:xfrm>
            <a:off x="0" y="3861"/>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487681" y="6309360"/>
            <a:ext cx="11216639" cy="274320"/>
          </a:xfrm>
          <a:prstGeom prst="rect">
            <a:avLst/>
          </a:prstGeom>
        </p:spPr>
        <p:txBody>
          <a:bodyPr anchor="b">
            <a:noAutofit/>
          </a:bodyPr>
          <a:lstStyle>
            <a:lvl1pPr marL="0" indent="0">
              <a:lnSpc>
                <a:spcPct val="100000"/>
              </a:lnSpc>
              <a:spcBef>
                <a:spcPts val="0"/>
              </a:spcBef>
              <a:buNone/>
              <a:defRPr sz="1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4" name="Text Placeholder 13">
            <a:extLst>
              <a:ext uri="{FF2B5EF4-FFF2-40B4-BE49-F238E27FC236}">
                <a16:creationId xmlns:a16="http://schemas.microsoft.com/office/drawing/2014/main" id="{6ED89FFB-6BE0-4B19-8FE0-9107298CD696}"/>
              </a:ext>
            </a:extLst>
          </p:cNvPr>
          <p:cNvSpPr>
            <a:spLocks noGrp="1"/>
          </p:cNvSpPr>
          <p:nvPr>
            <p:ph type="body" sz="quarter" idx="12" hasCustomPrompt="1"/>
          </p:nvPr>
        </p:nvSpPr>
        <p:spPr>
          <a:xfrm>
            <a:off x="487677" y="1371600"/>
            <a:ext cx="11216640" cy="365760"/>
          </a:xfrm>
          <a:prstGeom prst="rect">
            <a:avLst/>
          </a:prstGeom>
        </p:spPr>
        <p:txBody>
          <a:bodyPr/>
          <a:lstStyle>
            <a:lvl1pPr marL="0" indent="0" algn="ctr">
              <a:buNone/>
              <a:defRPr sz="1800">
                <a:latin typeface="+mn-lt"/>
              </a:defRPr>
            </a:lvl1pPr>
          </a:lstStyle>
          <a:p>
            <a:pPr lvl="0"/>
            <a:r>
              <a:rPr lang="en-US" dirty="0"/>
              <a:t>Click to add table title</a:t>
            </a:r>
          </a:p>
        </p:txBody>
      </p:sp>
    </p:spTree>
    <p:extLst>
      <p:ext uri="{BB962C8B-B14F-4D97-AF65-F5344CB8AC3E}">
        <p14:creationId xmlns:p14="http://schemas.microsoft.com/office/powerpoint/2010/main" val="24401969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4" y="1846270"/>
            <a:ext cx="5120217" cy="4402137"/>
          </a:xfrm>
        </p:spPr>
        <p:txBody>
          <a:bodyPr>
            <a:noAutofit/>
          </a:bodyPr>
          <a:lstStyle>
            <a:lvl1pPr>
              <a:lnSpc>
                <a:spcPct val="100000"/>
              </a:lnSpc>
              <a:spcBef>
                <a:spcPts val="0"/>
              </a:spcBef>
              <a:spcAft>
                <a:spcPts val="0"/>
              </a:spcAft>
              <a:defRPr sz="1884">
                <a:latin typeface="+mj-lt"/>
              </a:defRPr>
            </a:lvl1pPr>
            <a:lvl2pPr marL="490503" indent="-163502">
              <a:buFont typeface="Franklin Gothic Medium Cond" panose="020B0606030402020204" pitchFamily="34" charset="0"/>
              <a:buChar char="–"/>
              <a:defRPr sz="1884">
                <a:latin typeface="+mj-lt"/>
              </a:defRPr>
            </a:lvl2pPr>
            <a:lvl3pPr>
              <a:defRPr sz="1884">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59" y="624054"/>
            <a:ext cx="10457690"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4"/>
            <a:ext cx="5120640" cy="500063"/>
          </a:xfrm>
        </p:spPr>
        <p:txBody>
          <a:bodyPr anchor="b">
            <a:noAutofit/>
          </a:bodyPr>
          <a:lstStyle>
            <a:lvl1pPr marL="0" indent="0" algn="ctr">
              <a:buNone/>
              <a:defRPr sz="2312">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4"/>
            <a:ext cx="5120640" cy="500063"/>
          </a:xfrm>
        </p:spPr>
        <p:txBody>
          <a:bodyPr anchor="b">
            <a:noAutofit/>
          </a:bodyPr>
          <a:lstStyle>
            <a:lvl1pPr marL="0" indent="0" algn="ctr">
              <a:buNone/>
              <a:defRPr sz="2312">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9" y="1840567"/>
            <a:ext cx="5120217" cy="4402137"/>
          </a:xfrm>
        </p:spPr>
        <p:txBody>
          <a:bodyPr>
            <a:noAutofit/>
          </a:bodyPr>
          <a:lstStyle>
            <a:lvl1pPr>
              <a:lnSpc>
                <a:spcPct val="100000"/>
              </a:lnSpc>
              <a:spcBef>
                <a:spcPts val="0"/>
              </a:spcBef>
              <a:spcAft>
                <a:spcPts val="0"/>
              </a:spcAft>
              <a:defRPr sz="1884">
                <a:latin typeface="+mj-lt"/>
              </a:defRPr>
            </a:lvl1pPr>
            <a:lvl2pPr marL="490503" indent="-163502">
              <a:buFont typeface="Franklin Gothic Medium Cond" panose="020B0606030402020204" pitchFamily="34" charset="0"/>
              <a:buChar char="–"/>
              <a:defRPr sz="1884" baseline="0">
                <a:latin typeface="+mj-lt"/>
              </a:defRPr>
            </a:lvl2pPr>
            <a:lvl3pPr>
              <a:defRPr sz="1884"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dirty="0">
              <a:solidFill>
                <a:srgbClr val="000000"/>
              </a:solidFill>
              <a:latin typeface="Calibri"/>
              <a:cs typeface="Arial" charset="0"/>
            </a:endParaRPr>
          </a:p>
        </p:txBody>
      </p:sp>
    </p:spTree>
    <p:extLst>
      <p:ext uri="{BB962C8B-B14F-4D97-AF65-F5344CB8AC3E}">
        <p14:creationId xmlns:p14="http://schemas.microsoft.com/office/powerpoint/2010/main" val="41036429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59" y="624054"/>
            <a:ext cx="10457690" cy="548640"/>
          </a:xfrm>
        </p:spPr>
        <p:txBody>
          <a:bodyPr anchor="t">
            <a:noAutofit/>
          </a:bodyPr>
          <a:lstStyle>
            <a:lvl1pPr algn="l">
              <a:defRPr sz="3426"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2169" tIns="46085" rIns="92169" bIns="46085"/>
          <a:lstStyle/>
          <a:p>
            <a:pPr defTabSz="872003" eaLnBrk="1" fontAlgn="auto" hangingPunct="1">
              <a:spcBef>
                <a:spcPts val="0"/>
              </a:spcBef>
              <a:spcAft>
                <a:spcPts val="0"/>
              </a:spcAft>
              <a:defRPr/>
            </a:pPr>
            <a:endParaRPr lang="en-US" sz="1713" b="1" dirty="0">
              <a:solidFill>
                <a:srgbClr val="000000"/>
              </a:solidFill>
              <a:latin typeface="Calibri"/>
              <a:cs typeface="Arial" charset="0"/>
            </a:endParaRPr>
          </a:p>
        </p:txBody>
      </p:sp>
    </p:spTree>
    <p:extLst>
      <p:ext uri="{BB962C8B-B14F-4D97-AF65-F5344CB8AC3E}">
        <p14:creationId xmlns:p14="http://schemas.microsoft.com/office/powerpoint/2010/main" val="21627121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1" y="6573308"/>
            <a:ext cx="10243961" cy="284692"/>
          </a:xfrm>
        </p:spPr>
        <p:txBody>
          <a:bodyPr/>
          <a:lstStyle>
            <a:lvl1pPr algn="l">
              <a:defRPr sz="942"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942">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6096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lIns="101811" tIns="50906" rIns="101811" bIns="50906"/>
          <a:lstStyle/>
          <a:p>
            <a:pPr defTabSz="872003"/>
            <a:endParaRPr lang="en-US" sz="1713"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0679872-B592-40BA-9EAF-4827C3E3053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40267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7191" tIns="43596" rIns="87191" bIns="43596" rtlCol="0" anchor="ctr"/>
          <a:lstStyle/>
          <a:p>
            <a:pPr defTabSz="872003" eaLnBrk="1" fontAlgn="auto" hangingPunct="1">
              <a:spcBef>
                <a:spcPts val="0"/>
              </a:spcBef>
              <a:spcAft>
                <a:spcPts val="0"/>
              </a:spcAft>
            </a:pPr>
            <a:endParaRPr lang="en-US" sz="137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8" cy="4592638"/>
          </a:xfrm>
        </p:spPr>
        <p:txBody>
          <a:bodyPr>
            <a:noAutofit/>
          </a:bodyPr>
          <a:lstStyle>
            <a:lvl1pPr marL="218001" indent="-218001">
              <a:lnSpc>
                <a:spcPct val="100000"/>
              </a:lnSpc>
              <a:spcBef>
                <a:spcPts val="1145"/>
              </a:spcBef>
              <a:defRPr sz="1713">
                <a:latin typeface="Franklin Gothic Medium" panose="020B0603020102020204" pitchFamily="34" charset="0"/>
              </a:defRPr>
            </a:lvl1pPr>
            <a:lvl2pPr marL="549544" indent="-222546">
              <a:lnSpc>
                <a:spcPct val="100000"/>
              </a:lnSpc>
              <a:buFont typeface="Franklin Gothic Medium" panose="020B0603020102020204" pitchFamily="34" charset="0"/>
              <a:buChar char="−"/>
              <a:defRPr sz="1713">
                <a:latin typeface="Franklin Gothic Medium" panose="020B0603020102020204" pitchFamily="34" charset="0"/>
              </a:defRPr>
            </a:lvl2pPr>
            <a:lvl3pPr marL="928017" indent="-218001">
              <a:lnSpc>
                <a:spcPct val="100000"/>
              </a:lnSpc>
              <a:defRPr sz="1713">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4" y="6243108"/>
            <a:ext cx="10656007" cy="330200"/>
          </a:xfrm>
        </p:spPr>
        <p:txBody>
          <a:bodyPr anchor="b">
            <a:noAutofit/>
          </a:bodyPr>
          <a:lstStyle>
            <a:lvl1pPr marL="0" indent="0">
              <a:lnSpc>
                <a:spcPct val="100000"/>
              </a:lnSpc>
              <a:spcBef>
                <a:spcPts val="0"/>
              </a:spcBef>
              <a:buNone/>
              <a:defRPr sz="1114"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694971" y="6573308"/>
            <a:ext cx="10243961" cy="284692"/>
          </a:xfrm>
        </p:spPr>
        <p:txBody>
          <a:bodyPr/>
          <a:lstStyle>
            <a:lvl1pPr algn="l">
              <a:defRPr sz="942" cap="all" baseline="0">
                <a:solidFill>
                  <a:schemeClr val="tx1"/>
                </a:solidFill>
                <a:latin typeface="Franklin Gothic Demi Cond" panose="020B0706030402020204" pitchFamily="34" charset="0"/>
              </a:defRPr>
            </a:lvl1pPr>
          </a:lstStyle>
          <a:p>
            <a:endParaRPr lang="en-US" dirty="0">
              <a:solidFill>
                <a:prstClr val="black"/>
              </a:solidFill>
            </a:endParaRPr>
          </a:p>
        </p:txBody>
      </p:sp>
      <p:sp>
        <p:nvSpPr>
          <p:cNvPr id="22" name="Slide Number Placeholder 21"/>
          <p:cNvSpPr>
            <a:spLocks noGrp="1"/>
          </p:cNvSpPr>
          <p:nvPr>
            <p:ph type="sldNum" sz="quarter" idx="14"/>
          </p:nvPr>
        </p:nvSpPr>
        <p:spPr>
          <a:xfrm>
            <a:off x="11074400" y="6573308"/>
            <a:ext cx="752131" cy="284692"/>
          </a:xfrm>
        </p:spPr>
        <p:txBody>
          <a:bodyPr/>
          <a:lstStyle>
            <a:lvl1pPr>
              <a:defRPr sz="942">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59" y="624054"/>
            <a:ext cx="10457690" cy="548640"/>
          </a:xfrm>
        </p:spPr>
        <p:txBody>
          <a:bodyPr anchor="t">
            <a:noAutofit/>
          </a:bodyPr>
          <a:lstStyle>
            <a:lvl1pPr algn="l">
              <a:defRPr sz="3426"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1480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2339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9" y="2051009"/>
            <a:ext cx="2697799" cy="2020824"/>
          </a:xfrm>
          <a:prstGeom prst="rect">
            <a:avLst/>
          </a:prstGeom>
        </p:spPr>
      </p:pic>
      <p:sp>
        <p:nvSpPr>
          <p:cNvPr id="10" name="Rectangle 9"/>
          <p:cNvSpPr/>
          <p:nvPr userDrawn="1"/>
        </p:nvSpPr>
        <p:spPr>
          <a:xfrm>
            <a:off x="0" y="3861"/>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494" baseline="0">
                <a:latin typeface="Calibri" panose="020F050202020403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718"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3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3560048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9" y="2054824"/>
            <a:ext cx="2689348" cy="2017011"/>
          </a:xfrm>
          <a:prstGeom prst="rect">
            <a:avLst/>
          </a:prstGeom>
        </p:spPr>
      </p:pic>
      <p:sp>
        <p:nvSpPr>
          <p:cNvPr id="10" name="Rectangle 9"/>
          <p:cNvSpPr/>
          <p:nvPr userDrawn="1"/>
        </p:nvSpPr>
        <p:spPr>
          <a:xfrm>
            <a:off x="0" y="3861"/>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494" baseline="0">
                <a:latin typeface="Calibri" panose="020F050202020403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718"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3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7225518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1"/>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494" baseline="0">
                <a:latin typeface="Calibri" panose="020F050202020403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718"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33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9362159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1888" indent="-221888">
              <a:lnSpc>
                <a:spcPct val="100000"/>
              </a:lnSpc>
              <a:spcBef>
                <a:spcPts val="1165"/>
              </a:spcBef>
              <a:defRPr sz="2718">
                <a:latin typeface="+mn-lt"/>
              </a:defRPr>
            </a:lvl1pPr>
            <a:lvl2pPr marL="559344" indent="-226511">
              <a:lnSpc>
                <a:spcPct val="100000"/>
              </a:lnSpc>
              <a:buFont typeface="Franklin Gothic Medium" panose="020B0603020102020204" pitchFamily="34" charset="0"/>
              <a:buChar char="−"/>
              <a:defRPr sz="2330">
                <a:latin typeface="+mn-lt"/>
              </a:defRPr>
            </a:lvl2pPr>
            <a:lvl3pPr marL="944567" indent="-221888">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vert="horz" lIns="0" tIns="45720" rIns="91440" bIns="45720" rtlCol="0" anchor="t">
            <a:noAutofit/>
          </a:bodyPr>
          <a:lstStyle>
            <a:lvl1pPr>
              <a:defRPr lang="en-US" sz="3106" i="0" baseline="0" dirty="0">
                <a:latin typeface="+mn-lt"/>
                <a:cs typeface="Times New Roman" panose="02020603050405020304" pitchFamily="18" charset="0"/>
              </a:defRPr>
            </a:lvl1pPr>
          </a:lstStyle>
          <a:p>
            <a:pPr lvl="0"/>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4194238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5"/>
            <a:ext cx="12192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6973"/>
            <a:ext cx="11216640" cy="1212895"/>
          </a:xfrm>
          <a:prstGeom prst="rect">
            <a:avLst/>
          </a:prstGeom>
        </p:spPr>
        <p:txBody>
          <a:bodyPr>
            <a:noAutofit/>
          </a:bodyPr>
          <a:lstStyle>
            <a:lvl1pPr marL="169867" indent="-169867">
              <a:lnSpc>
                <a:spcPct val="100000"/>
              </a:lnSpc>
              <a:spcBef>
                <a:spcPts val="0"/>
              </a:spcBef>
              <a:buFont typeface="Arial" panose="020B06040202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1pPr>
            <a:lvl2pPr marL="576276" indent="-233368">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744555" indent="0">
              <a:lnSpc>
                <a:spcPct val="100000"/>
              </a:lnSpc>
              <a:spcBef>
                <a:spcPts val="0"/>
              </a:spcBef>
              <a:buNone/>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p:txBody>
      </p:sp>
      <p:sp>
        <p:nvSpPr>
          <p:cNvPr id="5" name="Text Placeholder 4"/>
          <p:cNvSpPr>
            <a:spLocks noGrp="1"/>
          </p:cNvSpPr>
          <p:nvPr>
            <p:ph type="body" sz="quarter" idx="11" hasCustomPrompt="1"/>
          </p:nvPr>
        </p:nvSpPr>
        <p:spPr>
          <a:xfrm>
            <a:off x="487680" y="6309360"/>
            <a:ext cx="11216640" cy="274320"/>
          </a:xfrm>
          <a:prstGeom prst="rect">
            <a:avLst/>
          </a:prstGeom>
        </p:spPr>
        <p:txBody>
          <a:bodyPr anchor="b">
            <a:noAutofit/>
          </a:bodyPr>
          <a:lstStyle>
            <a:lvl1pPr marL="0" indent="0">
              <a:lnSpc>
                <a:spcPct val="100000"/>
              </a:lnSpc>
              <a:spcBef>
                <a:spcPts val="0"/>
              </a:spcBef>
              <a:buNone/>
              <a:defRPr sz="1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87680" y="2400991"/>
            <a:ext cx="11216640" cy="3850584"/>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Tree>
    <p:extLst>
      <p:ext uri="{BB962C8B-B14F-4D97-AF65-F5344CB8AC3E}">
        <p14:creationId xmlns:p14="http://schemas.microsoft.com/office/powerpoint/2010/main" val="4948509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494"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335574"/>
            <a:ext cx="10517717" cy="1212895"/>
          </a:xfrm>
        </p:spPr>
        <p:txBody>
          <a:bodyPr>
            <a:noAutofit/>
          </a:bodyPr>
          <a:lstStyle>
            <a:lvl1pPr marL="221888" indent="-221888">
              <a:lnSpc>
                <a:spcPct val="100000"/>
              </a:lnSpc>
              <a:spcBef>
                <a:spcPts val="0"/>
              </a:spcBef>
              <a:defRPr sz="1941">
                <a:latin typeface="+mn-lt"/>
              </a:defRPr>
            </a:lvl1pPr>
            <a:lvl2pPr marL="559344" indent="-226511">
              <a:lnSpc>
                <a:spcPct val="100000"/>
              </a:lnSpc>
              <a:spcBef>
                <a:spcPts val="0"/>
              </a:spcBef>
              <a:buFont typeface="Franklin Gothic Medium" panose="020B0603020102020204" pitchFamily="34" charset="0"/>
              <a:buChar char="−"/>
              <a:defRPr sz="1941">
                <a:latin typeface="+mn-lt"/>
              </a:defRPr>
            </a:lvl2pPr>
            <a:lvl3pPr marL="944567" indent="-221888">
              <a:lnSpc>
                <a:spcPct val="100000"/>
              </a:lnSpc>
              <a:spcBef>
                <a:spcPts val="0"/>
              </a:spcBef>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971">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27111117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2775471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33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33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1046767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6" y="1846264"/>
            <a:ext cx="5120217" cy="4402137"/>
          </a:xfrm>
        </p:spPr>
        <p:txBody>
          <a:bodyPr>
            <a:noAutofit/>
          </a:bodyPr>
          <a:lstStyle>
            <a:lvl1pPr>
              <a:lnSpc>
                <a:spcPct val="100000"/>
              </a:lnSpc>
              <a:spcBef>
                <a:spcPts val="0"/>
              </a:spcBef>
              <a:spcAft>
                <a:spcPts val="0"/>
              </a:spcAft>
              <a:defRPr sz="1941">
                <a:latin typeface="+mj-lt"/>
              </a:defRPr>
            </a:lvl1pPr>
            <a:lvl2pPr marL="499249" indent="-166416">
              <a:buFont typeface="Franklin Gothic Medium Cond" panose="020B0606030402020204" pitchFamily="34" charset="0"/>
              <a:buChar char="–"/>
              <a:defRPr sz="1941">
                <a:latin typeface="+mj-lt"/>
              </a:defRPr>
            </a:lvl2pPr>
            <a:lvl3pPr>
              <a:defRPr sz="1941">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33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33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1" y="1840561"/>
            <a:ext cx="5120217" cy="4402137"/>
          </a:xfrm>
        </p:spPr>
        <p:txBody>
          <a:bodyPr>
            <a:noAutofit/>
          </a:bodyPr>
          <a:lstStyle>
            <a:lvl1pPr>
              <a:lnSpc>
                <a:spcPct val="100000"/>
              </a:lnSpc>
              <a:spcBef>
                <a:spcPts val="0"/>
              </a:spcBef>
              <a:spcAft>
                <a:spcPts val="0"/>
              </a:spcAft>
              <a:defRPr sz="1941">
                <a:latin typeface="+mj-lt"/>
              </a:defRPr>
            </a:lvl1pPr>
            <a:lvl2pPr marL="499249" indent="-166416">
              <a:buFont typeface="Franklin Gothic Medium Cond" panose="020B0606030402020204" pitchFamily="34" charset="0"/>
              <a:buChar char="–"/>
              <a:defRPr sz="1941" baseline="0">
                <a:latin typeface="+mj-lt"/>
              </a:defRPr>
            </a:lvl2pPr>
            <a:lvl3pPr>
              <a:defRPr sz="1941"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3818" tIns="46909" rIns="93818" bIns="46909"/>
          <a:lstStyle/>
          <a:p>
            <a:pPr>
              <a:defRPr/>
            </a:pPr>
            <a:endParaRPr lang="en-US" sz="2135" dirty="0">
              <a:solidFill>
                <a:srgbClr val="000000"/>
              </a:solidFill>
              <a:cs typeface="Arial" charset="0"/>
            </a:endParaRPr>
          </a:p>
        </p:txBody>
      </p:sp>
    </p:spTree>
    <p:extLst>
      <p:ext uri="{BB962C8B-B14F-4D97-AF65-F5344CB8AC3E}">
        <p14:creationId xmlns:p14="http://schemas.microsoft.com/office/powerpoint/2010/main" val="30765431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494"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3818" tIns="46909" rIns="93818" bIns="46909"/>
          <a:lstStyle/>
          <a:p>
            <a:pPr>
              <a:defRPr/>
            </a:pPr>
            <a:endParaRPr lang="en-US" sz="2135" b="1" dirty="0">
              <a:solidFill>
                <a:srgbClr val="000000"/>
              </a:solidFill>
              <a:cs typeface="Arial" charset="0"/>
            </a:endParaRPr>
          </a:p>
        </p:txBody>
      </p:sp>
    </p:spTree>
    <p:extLst>
      <p:ext uri="{BB962C8B-B14F-4D97-AF65-F5344CB8AC3E}">
        <p14:creationId xmlns:p14="http://schemas.microsoft.com/office/powerpoint/2010/main" val="14977507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359"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971" cap="all" baseline="0">
                <a:solidFill>
                  <a:schemeClr val="tx1"/>
                </a:solidFill>
                <a:latin typeface="+mj-lt"/>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11074400" y="6573308"/>
            <a:ext cx="752131" cy="284692"/>
          </a:xfrm>
        </p:spPr>
        <p:txBody>
          <a:bodyPr/>
          <a:lstStyle>
            <a:lvl1pPr>
              <a:defRPr sz="971">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5841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3174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0095662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7591471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0264298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487680" y="6309360"/>
            <a:ext cx="11216640" cy="274320"/>
          </a:xfrm>
          <a:prstGeom prst="rect">
            <a:avLst/>
          </a:prstGeom>
        </p:spPr>
        <p:txBody>
          <a:bodyPr anchor="b">
            <a:noAutofit/>
          </a:bodyPr>
          <a:lstStyle>
            <a:lvl1pPr marL="0" indent="0">
              <a:lnSpc>
                <a:spcPct val="100000"/>
              </a:lnSpc>
              <a:spcBef>
                <a:spcPts val="0"/>
              </a:spcBef>
              <a:buNone/>
              <a:defRPr sz="1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87680" y="1097280"/>
            <a:ext cx="11216640" cy="51206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Tree>
    <p:extLst>
      <p:ext uri="{BB962C8B-B14F-4D97-AF65-F5344CB8AC3E}">
        <p14:creationId xmlns:p14="http://schemas.microsoft.com/office/powerpoint/2010/main" val="1128432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4038216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2561806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3313903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0078769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3329681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29871646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8523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ullets_No Top Ru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29132121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5" name="Text Placeholder 4"/>
          <p:cNvSpPr>
            <a:spLocks noGrp="1"/>
          </p:cNvSpPr>
          <p:nvPr>
            <p:ph type="body" sz="quarter" idx="11" hasCustomPrompt="1"/>
          </p:nvPr>
        </p:nvSpPr>
        <p:spPr>
          <a:xfrm>
            <a:off x="609601" y="6243108"/>
            <a:ext cx="10970683" cy="330200"/>
          </a:xfrm>
          <a:prstGeom prst="rect">
            <a:avLst/>
          </a:prstGeom>
        </p:spPr>
        <p:txBody>
          <a:bodyPr anchor="b">
            <a:noAutofit/>
          </a:bodyPr>
          <a:lstStyle>
            <a:lvl1pPr marL="0" indent="0">
              <a:lnSpc>
                <a:spcPct val="100000"/>
              </a:lnSpc>
              <a:spcBef>
                <a:spcPts val="0"/>
              </a:spcBef>
              <a:buNone/>
              <a:defRPr sz="1200" baseline="0">
                <a:latin typeface="Calibri"/>
                <a:sym typeface="Calibri"/>
              </a:defRPr>
            </a:lvl1pPr>
          </a:lstStyle>
          <a:p>
            <a:pPr lvl="0"/>
            <a:r>
              <a:rPr lang="en-US" dirty="0"/>
              <a:t>Click to add footnote, reference or source</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2"/>
          </p:nvPr>
        </p:nvSpPr>
        <p:spPr/>
        <p:txBody>
          <a:bodyPr/>
          <a:lstStyle>
            <a:lvl1pPr>
              <a:defRPr>
                <a:latin typeface="Calibri"/>
                <a:sym typeface="Calibri"/>
              </a:defRPr>
            </a:lvl1pPr>
          </a:lstStyle>
          <a:p>
            <a:endParaRPr lang="en-US" dirty="0">
              <a:solidFill>
                <a:prstClr val="black"/>
              </a:solidFill>
            </a:endParaRPr>
          </a:p>
        </p:txBody>
      </p:sp>
      <p:sp>
        <p:nvSpPr>
          <p:cNvPr id="9" name="Slide Number Placeholder 8"/>
          <p:cNvSpPr>
            <a:spLocks noGrp="1"/>
          </p:cNvSpPr>
          <p:nvPr>
            <p:ph type="sldNum" sz="quarter" idx="13"/>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3" name="Rectangle 12"/>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
        <p:nvSpPr>
          <p:cNvPr id="14" name="Content Placeholder 13"/>
          <p:cNvSpPr>
            <a:spLocks noGrp="1"/>
          </p:cNvSpPr>
          <p:nvPr>
            <p:ph sz="quarter" idx="14"/>
          </p:nvPr>
        </p:nvSpPr>
        <p:spPr>
          <a:xfrm>
            <a:off x="609601" y="1724025"/>
            <a:ext cx="10970684" cy="4408488"/>
          </a:xfrm>
        </p:spPr>
        <p:txBody>
          <a:bodyPr>
            <a:normAutofit/>
          </a:bodyPr>
          <a:lstStyle>
            <a:lvl1pPr>
              <a:defRPr sz="1800">
                <a:latin typeface="Calibri"/>
                <a:sym typeface="Calibri"/>
              </a:defRPr>
            </a:lvl1pPr>
            <a:lvl2pPr>
              <a:defRPr sz="1800">
                <a:latin typeface="Calibri"/>
                <a:sym typeface="Calibri"/>
              </a:defRPr>
            </a:lvl2pPr>
            <a:lvl3pPr>
              <a:defRPr sz="1800">
                <a:latin typeface="Calibri"/>
                <a:sym typeface="Calibri"/>
              </a:defRPr>
            </a:lvl3pPr>
            <a:lvl4pPr>
              <a:defRPr sz="1800">
                <a:latin typeface="Calibri"/>
                <a:sym typeface="Calibri"/>
              </a:defRPr>
            </a:lvl4pPr>
            <a:lvl5pPr>
              <a:defRPr sz="1800">
                <a:latin typeface="Calibri"/>
                <a:sym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57549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mp; Top Ru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3824361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8"/>
                        <a:ext cx="2117" cy="1588"/>
                      </a:xfrm>
                      <a:prstGeom prst="rect">
                        <a:avLst/>
                      </a:prstGeom>
                    </p:spPr>
                  </p:pic>
                </p:oleObj>
              </mc:Fallback>
            </mc:AlternateContent>
          </a:graphicData>
        </a:graphic>
      </p:graphicFrame>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Calibri"/>
              <a:sym typeface="Calibri"/>
            </a:endParaRPr>
          </a:p>
        </p:txBody>
      </p:sp>
      <p:sp>
        <p:nvSpPr>
          <p:cNvPr id="5" name="Footer Placeholder 4"/>
          <p:cNvSpPr>
            <a:spLocks noGrp="1"/>
          </p:cNvSpPr>
          <p:nvPr>
            <p:ph type="ftr" sz="quarter" idx="10"/>
          </p:nvPr>
        </p:nvSpPr>
        <p:spPr/>
        <p:txBody>
          <a:bodyPr/>
          <a:lstStyle>
            <a:lvl1pPr>
              <a:defRPr>
                <a:latin typeface="Calibri"/>
                <a:sym typeface="Calibri"/>
              </a:defRPr>
            </a:lvl1pPr>
          </a:lstStyle>
          <a:p>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Tree>
    <p:extLst>
      <p:ext uri="{BB962C8B-B14F-4D97-AF65-F5344CB8AC3E}">
        <p14:creationId xmlns:p14="http://schemas.microsoft.com/office/powerpoint/2010/main" val="28400971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8810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Chart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a:t>
            </a:r>
          </a:p>
        </p:txBody>
      </p:sp>
      <p:sp>
        <p:nvSpPr>
          <p:cNvPr id="8" name="Rectangle 7"/>
          <p:cNvSpPr/>
          <p:nvPr userDrawn="1"/>
        </p:nvSpPr>
        <p:spPr>
          <a:xfrm>
            <a:off x="0" y="3861"/>
            <a:ext cx="12192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487680" y="6309360"/>
            <a:ext cx="11216640" cy="274320"/>
          </a:xfrm>
          <a:prstGeom prst="rect">
            <a:avLst/>
          </a:prstGeom>
        </p:spPr>
        <p:txBody>
          <a:bodyPr anchor="b">
            <a:noAutofit/>
          </a:bodyPr>
          <a:lstStyle>
            <a:lvl1pPr marL="0" indent="0">
              <a:lnSpc>
                <a:spcPct val="100000"/>
              </a:lnSpc>
              <a:spcBef>
                <a:spcPts val="0"/>
              </a:spcBef>
              <a:buNone/>
              <a:defRPr sz="1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85425" y="1645920"/>
            <a:ext cx="5486400"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645920"/>
            <a:ext cx="5484144"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487680" y="111633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116330"/>
            <a:ext cx="5484144"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Tree>
    <p:extLst>
      <p:ext uri="{BB962C8B-B14F-4D97-AF65-F5344CB8AC3E}">
        <p14:creationId xmlns:p14="http://schemas.microsoft.com/office/powerpoint/2010/main" val="5563876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dirty="0">
              <a:solidFill>
                <a:srgbClr val="000000"/>
              </a:solidFill>
              <a:latin typeface="Calibri"/>
              <a:cs typeface="Arial" charset="0"/>
            </a:endParaRPr>
          </a:p>
        </p:txBody>
      </p:sp>
    </p:spTree>
    <p:extLst>
      <p:ext uri="{BB962C8B-B14F-4D97-AF65-F5344CB8AC3E}">
        <p14:creationId xmlns:p14="http://schemas.microsoft.com/office/powerpoint/2010/main" val="34221995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3202461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6016287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8939721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2723744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2625982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898900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40703849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6263"/>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a:latin typeface="+mj-lt"/>
              </a:defRPr>
            </a:lvl2pPr>
            <a:lvl3pPr>
              <a:defRPr sz="2000">
                <a:latin typeface="+mj-lt"/>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p:spPr>
        <p:txBody>
          <a:bodyPr>
            <a:noAutofit/>
          </a:bodyPr>
          <a:lstStyle>
            <a:lvl1pPr>
              <a:lnSpc>
                <a:spcPct val="100000"/>
              </a:lnSpc>
              <a:spcBef>
                <a:spcPts val="0"/>
              </a:spcBef>
              <a:spcAft>
                <a:spcPts val="0"/>
              </a:spcAft>
              <a:defRPr sz="2000">
                <a:latin typeface="+mj-lt"/>
              </a:defRPr>
            </a:lvl1pPr>
            <a:lvl2pPr marL="514350" indent="-171450">
              <a:buFont typeface="Franklin Gothic Medium Cond" panose="020B0606030402020204" pitchFamily="34" charset="0"/>
              <a:buChar char="–"/>
              <a:defRPr sz="2000" baseline="0">
                <a:latin typeface="+mj-lt"/>
              </a:defRPr>
            </a:lvl2pPr>
            <a:lvl3pPr>
              <a:defRPr sz="2000" baseline="0">
                <a:latin typeface="+mj-lt"/>
              </a:defRPr>
            </a:lvl3pPr>
          </a:lstStyle>
          <a:p>
            <a:pPr lvl="0"/>
            <a:r>
              <a:rPr lang="en-US" dirty="0"/>
              <a:t>Click to add bullets</a:t>
            </a:r>
          </a:p>
          <a:p>
            <a:pPr lvl="1"/>
            <a:r>
              <a:rPr lang="en-US" dirty="0"/>
              <a:t>Bullet 2</a:t>
            </a:r>
          </a:p>
          <a:p>
            <a:pPr lvl="2"/>
            <a:r>
              <a:rPr lang="en-US" dirty="0"/>
              <a:t>Bullet 3</a:t>
            </a:r>
          </a:p>
        </p:txBody>
      </p:sp>
      <p:sp>
        <p:nvSpPr>
          <p:cNvPr id="17"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6544519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Arial" charset="0"/>
            </a:endParaRPr>
          </a:p>
        </p:txBody>
      </p:sp>
    </p:spTree>
    <p:extLst>
      <p:ext uri="{BB962C8B-B14F-4D97-AF65-F5344CB8AC3E}">
        <p14:creationId xmlns:p14="http://schemas.microsoft.com/office/powerpoint/2010/main" val="35361481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487680" y="1645920"/>
            <a:ext cx="5486400" cy="4572000"/>
          </a:xfrm>
          <a:prstGeom prst="rect">
            <a:avLst/>
          </a:prstGeom>
        </p:spPr>
        <p:txBody>
          <a:bodyPr>
            <a:noAutofit/>
          </a:bodyPr>
          <a:lstStyle>
            <a:lvl1pPr>
              <a:lnSpc>
                <a:spcPct val="100000"/>
              </a:lnSpc>
              <a:spcBef>
                <a:spcPts val="0"/>
              </a:spcBef>
              <a:spcAft>
                <a:spcPts val="0"/>
              </a:spcAft>
              <a:defRPr sz="1600" b="1" i="0">
                <a:latin typeface="Arial" panose="020B0604020202020204" pitchFamily="34" charset="0"/>
                <a:ea typeface="Arial" panose="020B0604020202020204" pitchFamily="34" charset="0"/>
                <a:cs typeface="Arial" panose="020B0604020202020204" pitchFamily="34" charset="0"/>
              </a:defRPr>
            </a:lvl1pPr>
            <a:lvl2pPr marL="514361" indent="-171454">
              <a:buFont typeface="Franklin Gothic Medium Cond" panose="020B06060304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2pPr>
            <a:lvl3pPr>
              <a:defRPr sz="16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5"/>
            <a:ext cx="12192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485425" y="6251575"/>
            <a:ext cx="11216640" cy="330200"/>
          </a:xfrm>
          <a:prstGeom prst="rect">
            <a:avLst/>
          </a:prstGeom>
        </p:spPr>
        <p:txBody>
          <a:bodyPr anchor="b">
            <a:noAutofit/>
          </a:bodyPr>
          <a:lstStyle>
            <a:lvl1pPr marL="0" indent="0">
              <a:lnSpc>
                <a:spcPct val="100000"/>
              </a:lnSpc>
              <a:spcBef>
                <a:spcPts val="0"/>
              </a:spcBef>
              <a:buNone/>
              <a:defRPr sz="1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485425" y="109728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09728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6220176" y="1645920"/>
            <a:ext cx="5486400" cy="4572000"/>
          </a:xfrm>
          <a:prstGeom prst="rect">
            <a:avLst/>
          </a:prstGeom>
        </p:spPr>
        <p:txBody>
          <a:bodyPr>
            <a:noAutofit/>
          </a:bodyPr>
          <a:lstStyle>
            <a:lvl1pPr>
              <a:lnSpc>
                <a:spcPct val="100000"/>
              </a:lnSpc>
              <a:spcBef>
                <a:spcPts val="0"/>
              </a:spcBef>
              <a:spcAft>
                <a:spcPts val="0"/>
              </a:spcAft>
              <a:defRPr sz="1600" b="1" i="0">
                <a:latin typeface="Arial" panose="020B0604020202020204" pitchFamily="34" charset="0"/>
                <a:ea typeface="Arial" panose="020B0604020202020204" pitchFamily="34" charset="0"/>
                <a:cs typeface="Arial" panose="020B0604020202020204" pitchFamily="34" charset="0"/>
              </a:defRPr>
            </a:lvl1pPr>
            <a:lvl2pPr marL="514361" indent="-171454">
              <a:buFont typeface="Franklin Gothic Medium Cond" panose="020B0606030402020204" pitchFamily="34" charset="0"/>
              <a:buChar char="–"/>
              <a:defRPr sz="1600" b="1" i="0" baseline="0">
                <a:latin typeface="Arial" panose="020B0604020202020204" pitchFamily="34" charset="0"/>
                <a:ea typeface="Arial" panose="020B0604020202020204" pitchFamily="34" charset="0"/>
                <a:cs typeface="Arial" panose="020B0604020202020204" pitchFamily="34" charset="0"/>
              </a:defRPr>
            </a:lvl2pPr>
            <a:lvl3pPr>
              <a:defRPr sz="16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Tree>
    <p:extLst>
      <p:ext uri="{BB962C8B-B14F-4D97-AF65-F5344CB8AC3E}">
        <p14:creationId xmlns:p14="http://schemas.microsoft.com/office/powerpoint/2010/main" val="7909694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694972" y="6573308"/>
            <a:ext cx="10243961" cy="284692"/>
          </a:xfrm>
        </p:spPr>
        <p:txBody>
          <a:bodyPr/>
          <a:lstStyle>
            <a:lvl1pPr algn="l">
              <a:defRPr sz="1000" cap="all" baseline="0">
                <a:solidFill>
                  <a:schemeClr val="tx1"/>
                </a:solidFill>
                <a:latin typeface="+mj-lt"/>
              </a:defRPr>
            </a:lvl1pPr>
          </a:lstStyle>
          <a:p>
            <a:endParaRPr lang="en-US" dirty="0">
              <a:solidFill>
                <a:prstClr val="black"/>
              </a:solidFill>
            </a:endParaRPr>
          </a:p>
        </p:txBody>
      </p:sp>
      <p:sp>
        <p:nvSpPr>
          <p:cNvPr id="13" name="Slide Number Placeholder 21"/>
          <p:cNvSpPr>
            <a:spLocks noGrp="1"/>
          </p:cNvSpPr>
          <p:nvPr>
            <p:ph type="sldNum" sz="quarter" idx="14"/>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9" name="Straight Connector 8"/>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5212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ullets_No Top Ru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62839595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5" name="Text Placeholder 4"/>
          <p:cNvSpPr>
            <a:spLocks noGrp="1"/>
          </p:cNvSpPr>
          <p:nvPr>
            <p:ph type="body" sz="quarter" idx="11" hasCustomPrompt="1"/>
          </p:nvPr>
        </p:nvSpPr>
        <p:spPr>
          <a:xfrm>
            <a:off x="609601" y="6243108"/>
            <a:ext cx="10970683" cy="330200"/>
          </a:xfrm>
          <a:prstGeom prst="rect">
            <a:avLst/>
          </a:prstGeom>
        </p:spPr>
        <p:txBody>
          <a:bodyPr anchor="b">
            <a:noAutofit/>
          </a:bodyPr>
          <a:lstStyle>
            <a:lvl1pPr marL="0" indent="0">
              <a:lnSpc>
                <a:spcPct val="100000"/>
              </a:lnSpc>
              <a:spcBef>
                <a:spcPts val="0"/>
              </a:spcBef>
              <a:buNone/>
              <a:defRPr sz="1200" baseline="0">
                <a:latin typeface="Calibri"/>
                <a:sym typeface="Calibri"/>
              </a:defRPr>
            </a:lvl1pPr>
          </a:lstStyle>
          <a:p>
            <a:pPr lvl="0"/>
            <a:r>
              <a:rPr lang="en-US" dirty="0"/>
              <a:t>Click to add footnote, reference or source</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2"/>
          </p:nvPr>
        </p:nvSpPr>
        <p:spPr/>
        <p:txBody>
          <a:bodyPr/>
          <a:lstStyle>
            <a:lvl1pPr>
              <a:defRPr>
                <a:latin typeface="Calibri"/>
                <a:sym typeface="Calibri"/>
              </a:defRPr>
            </a:lvl1pPr>
          </a:lstStyle>
          <a:p>
            <a:endParaRPr lang="en-US" dirty="0">
              <a:solidFill>
                <a:prstClr val="black"/>
              </a:solidFill>
            </a:endParaRPr>
          </a:p>
        </p:txBody>
      </p:sp>
      <p:sp>
        <p:nvSpPr>
          <p:cNvPr id="9" name="Slide Number Placeholder 8"/>
          <p:cNvSpPr>
            <a:spLocks noGrp="1"/>
          </p:cNvSpPr>
          <p:nvPr>
            <p:ph type="sldNum" sz="quarter" idx="13"/>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3" name="Rectangle 12"/>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
        <p:nvSpPr>
          <p:cNvPr id="14" name="Content Placeholder 13"/>
          <p:cNvSpPr>
            <a:spLocks noGrp="1"/>
          </p:cNvSpPr>
          <p:nvPr>
            <p:ph sz="quarter" idx="14"/>
          </p:nvPr>
        </p:nvSpPr>
        <p:spPr>
          <a:xfrm>
            <a:off x="609601" y="1724025"/>
            <a:ext cx="10970684" cy="4408488"/>
          </a:xfrm>
        </p:spPr>
        <p:txBody>
          <a:bodyPr>
            <a:normAutofit/>
          </a:bodyPr>
          <a:lstStyle>
            <a:lvl1pPr>
              <a:defRPr sz="1800">
                <a:latin typeface="Calibri"/>
                <a:sym typeface="Calibri"/>
              </a:defRPr>
            </a:lvl1pPr>
            <a:lvl2pPr>
              <a:defRPr sz="1800">
                <a:latin typeface="Calibri"/>
                <a:sym typeface="Calibri"/>
              </a:defRPr>
            </a:lvl2pPr>
            <a:lvl3pPr>
              <a:defRPr sz="1800">
                <a:latin typeface="Calibri"/>
                <a:sym typeface="Calibri"/>
              </a:defRPr>
            </a:lvl3pPr>
            <a:lvl4pPr>
              <a:defRPr sz="1800">
                <a:latin typeface="Calibri"/>
                <a:sym typeface="Calibri"/>
              </a:defRPr>
            </a:lvl4pPr>
            <a:lvl5pPr>
              <a:defRPr sz="1800">
                <a:latin typeface="Calibri"/>
                <a:sym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46022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mp; Top Ru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7674138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8"/>
                        <a:ext cx="2117" cy="1588"/>
                      </a:xfrm>
                      <a:prstGeom prst="rect">
                        <a:avLst/>
                      </a:prstGeom>
                    </p:spPr>
                  </p:pic>
                </p:oleObj>
              </mc:Fallback>
            </mc:AlternateContent>
          </a:graphicData>
        </a:graphic>
      </p:graphicFrame>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b="1" dirty="0">
              <a:solidFill>
                <a:srgbClr val="000000"/>
              </a:solidFill>
              <a:cs typeface="Calibri"/>
              <a:sym typeface="Calibri"/>
            </a:endParaRPr>
          </a:p>
        </p:txBody>
      </p:sp>
      <p:sp>
        <p:nvSpPr>
          <p:cNvPr id="5" name="Footer Placeholder 4"/>
          <p:cNvSpPr>
            <a:spLocks noGrp="1"/>
          </p:cNvSpPr>
          <p:nvPr>
            <p:ph type="ftr" sz="quarter" idx="10"/>
          </p:nvPr>
        </p:nvSpPr>
        <p:spPr/>
        <p:txBody>
          <a:bodyPr/>
          <a:lstStyle>
            <a:lvl1pPr>
              <a:defRPr>
                <a:latin typeface="Calibri"/>
                <a:sym typeface="Calibri"/>
              </a:defRPr>
            </a:lvl1pPr>
          </a:lstStyle>
          <a:p>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a:latin typeface="Calibri"/>
                <a:sym typeface="Calibri"/>
              </a:defRPr>
            </a:lvl1pPr>
          </a:lstStyle>
          <a:p>
            <a:fld id="{11F27F3A-B3E9-41ED-AF8F-A365F10BB65F}"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sym typeface="Calibri"/>
            </a:endParaRPr>
          </a:p>
        </p:txBody>
      </p:sp>
      <p:sp>
        <p:nvSpPr>
          <p:cNvPr id="10" name="Title 9"/>
          <p:cNvSpPr>
            <a:spLocks noGrp="1"/>
          </p:cNvSpPr>
          <p:nvPr>
            <p:ph type="title"/>
          </p:nvPr>
        </p:nvSpPr>
        <p:spPr/>
        <p:txBody>
          <a:bodyPr/>
          <a:lstStyle>
            <a:lvl1pPr>
              <a:defRPr>
                <a:latin typeface="Calibri"/>
                <a:sym typeface="Calibri"/>
              </a:defRPr>
            </a:lvl1pPr>
          </a:lstStyle>
          <a:p>
            <a:r>
              <a:rPr lang="en-US"/>
              <a:t>Click to edit Master title style</a:t>
            </a:r>
          </a:p>
        </p:txBody>
      </p:sp>
    </p:spTree>
    <p:extLst>
      <p:ext uri="{BB962C8B-B14F-4D97-AF65-F5344CB8AC3E}">
        <p14:creationId xmlns:p14="http://schemas.microsoft.com/office/powerpoint/2010/main" val="41783531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1009"/>
            <a:ext cx="2697799"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39001378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54823"/>
            <a:ext cx="2689348" cy="201701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0672355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Calibri" panose="020F050202020403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40446708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mn-lt"/>
              </a:defRPr>
            </a:lvl1pPr>
            <a:lvl2pPr marL="576263" indent="-233363">
              <a:lnSpc>
                <a:spcPct val="100000"/>
              </a:lnSpc>
              <a:buFont typeface="Franklin Gothic Medium" panose="020B0603020102020204" pitchFamily="34" charset="0"/>
              <a:buChar char="−"/>
              <a:defRPr sz="2400">
                <a:latin typeface="+mn-lt"/>
              </a:defRPr>
            </a:lvl2pPr>
            <a:lvl3pPr marL="973138" indent="-228600">
              <a:lnSpc>
                <a:spcPct val="100000"/>
              </a:lnSpc>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8109175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n-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335573"/>
            <a:ext cx="10517717" cy="1212895"/>
          </a:xfrm>
        </p:spPr>
        <p:txBody>
          <a:bodyPr>
            <a:noAutofit/>
          </a:bodyPr>
          <a:lstStyle>
            <a:lvl1pPr marL="228600" indent="-228600">
              <a:lnSpc>
                <a:spcPct val="100000"/>
              </a:lnSpc>
              <a:spcBef>
                <a:spcPts val="0"/>
              </a:spcBef>
              <a:defRPr sz="2000">
                <a:latin typeface="+mn-lt"/>
              </a:defRPr>
            </a:lvl1pPr>
            <a:lvl2pPr marL="576263" indent="-233363">
              <a:lnSpc>
                <a:spcPct val="100000"/>
              </a:lnSpc>
              <a:spcBef>
                <a:spcPts val="0"/>
              </a:spcBef>
              <a:buFont typeface="Franklin Gothic Medium" panose="020B0603020102020204" pitchFamily="34" charset="0"/>
              <a:buChar char="−"/>
              <a:defRPr sz="2000">
                <a:latin typeface="+mn-lt"/>
              </a:defRPr>
            </a:lvl2pPr>
            <a:lvl3pPr marL="973138" indent="-228600">
              <a:lnSpc>
                <a:spcPct val="100000"/>
              </a:lnSpc>
              <a:spcBef>
                <a:spcPts val="0"/>
              </a:spcBef>
              <a:defRPr sz="20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829733" y="2548467"/>
            <a:ext cx="10526184" cy="3694230"/>
          </a:xfrm>
        </p:spPr>
        <p:txBody>
          <a:bodyPr/>
          <a:lstStyle>
            <a:lvl1pPr marL="0" indent="0" algn="ctr">
              <a:buNone/>
              <a:defRPr baseline="0">
                <a:latin typeface="+mn-lt"/>
              </a:defRPr>
            </a:lvl1pPr>
          </a:lstStyle>
          <a:p>
            <a:pPr lvl="0"/>
            <a:r>
              <a:rPr lang="en-US" dirty="0"/>
              <a:t>Click icon below to add table or chart</a:t>
            </a:r>
          </a:p>
        </p:txBody>
      </p:sp>
      <p:sp>
        <p:nvSpPr>
          <p:cNvPr id="16"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n-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3" name="Straight Connector 1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38452137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2421625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2"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p:spPr>
        <p:txBody>
          <a:bodyPr/>
          <a:lstStyle>
            <a:lvl1pPr marL="0" indent="0" algn="ctr">
              <a:buNone/>
              <a:defRPr baseline="0">
                <a:latin typeface="+mj-lt"/>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p:spPr>
        <p:txBody>
          <a:bodyPr anchor="b">
            <a:noAutofit/>
          </a:bodyPr>
          <a:lstStyle>
            <a:lvl1pPr marL="0" indent="0" algn="ctr">
              <a:buNone/>
              <a:defRPr sz="2400">
                <a:latin typeface="+mj-lt"/>
              </a:defRPr>
            </a:lvl1pPr>
          </a:lstStyle>
          <a:p>
            <a:pPr lvl="0"/>
            <a:r>
              <a:rPr lang="en-US" dirty="0"/>
              <a:t>Click to add title</a:t>
            </a:r>
          </a:p>
        </p:txBody>
      </p:sp>
      <p:sp>
        <p:nvSpPr>
          <p:cNvPr id="16" name="Slide Number Placeholder 21"/>
          <p:cNvSpPr>
            <a:spLocks noGrp="1"/>
          </p:cNvSpPr>
          <p:nvPr>
            <p:ph type="sldNum" sz="quarter" idx="18"/>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4" name="Straight Connector 13"/>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dirty="0">
              <a:solidFill>
                <a:srgbClr val="000000"/>
              </a:solidFill>
              <a:cs typeface="Arial" charset="0"/>
            </a:endParaRPr>
          </a:p>
        </p:txBody>
      </p:sp>
    </p:spTree>
    <p:extLst>
      <p:ext uri="{BB962C8B-B14F-4D97-AF65-F5344CB8AC3E}">
        <p14:creationId xmlns:p14="http://schemas.microsoft.com/office/powerpoint/2010/main" val="16399743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ags" Target="../tags/tag16.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0.xml"/><Relationship Id="rId2" Type="http://schemas.openxmlformats.org/officeDocument/2006/relationships/slideLayout" Target="../slideLayouts/slideLayout117.xml"/><Relationship Id="rId16" Type="http://schemas.openxmlformats.org/officeDocument/2006/relationships/image" Target="../media/image11.emf"/><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oleObject" Target="../embeddings/oleObject10.bin"/><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tags" Target="../tags/tag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ags" Target="../tags/tag18.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1.xml"/><Relationship Id="rId2" Type="http://schemas.openxmlformats.org/officeDocument/2006/relationships/slideLayout" Target="../slideLayouts/slideLayout128.xml"/><Relationship Id="rId16" Type="http://schemas.openxmlformats.org/officeDocument/2006/relationships/image" Target="../media/image11.emf"/><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oleObject" Target="../embeddings/oleObject10.bin"/><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tags" Target="../tags/tag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image" Target="../media/image11.emf"/><Relationship Id="rId2" Type="http://schemas.openxmlformats.org/officeDocument/2006/relationships/slideLayout" Target="../slideLayouts/slideLayout139.xml"/><Relationship Id="rId16" Type="http://schemas.openxmlformats.org/officeDocument/2006/relationships/oleObject" Target="../embeddings/oleObject11.bin"/><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tags" Target="../tags/tag21.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ags" Target="../tags/tag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3.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image" Target="../media/image11.emf"/><Relationship Id="rId2" Type="http://schemas.openxmlformats.org/officeDocument/2006/relationships/slideLayout" Target="../slideLayouts/slideLayout151.xml"/><Relationship Id="rId16" Type="http://schemas.openxmlformats.org/officeDocument/2006/relationships/oleObject" Target="../embeddings/oleObject11.bin"/><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tags" Target="../tags/tag2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tags" Target="../tags/tag2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image" Target="../media/image11.emf"/><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oleObject" Target="../embeddings/oleObject11.bin"/><Relationship Id="rId2" Type="http://schemas.openxmlformats.org/officeDocument/2006/relationships/slideLayout" Target="../slideLayouts/slideLayout163.xml"/><Relationship Id="rId16" Type="http://schemas.openxmlformats.org/officeDocument/2006/relationships/tags" Target="../tags/tag27.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tags" Target="../tags/tag2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image" Target="../media/image11.emf"/><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oleObject" Target="../embeddings/oleObject11.bin"/><Relationship Id="rId2" Type="http://schemas.openxmlformats.org/officeDocument/2006/relationships/slideLayout" Target="../slideLayouts/slideLayout176.xml"/><Relationship Id="rId16" Type="http://schemas.openxmlformats.org/officeDocument/2006/relationships/tags" Target="../tags/tag30.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ags" Target="../tags/tag2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image" Target="../media/image11.emf"/><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oleObject" Target="../embeddings/oleObject2.bin"/><Relationship Id="rId2" Type="http://schemas.openxmlformats.org/officeDocument/2006/relationships/slideLayout" Target="../slideLayouts/slideLayout189.xml"/><Relationship Id="rId16" Type="http://schemas.openxmlformats.org/officeDocument/2006/relationships/tags" Target="../tags/tag3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tags" Target="../tags/tag3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ags" Target="../tags/tag36.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7.xml"/><Relationship Id="rId2" Type="http://schemas.openxmlformats.org/officeDocument/2006/relationships/slideLayout" Target="../slideLayouts/slideLayout202.xml"/><Relationship Id="rId16" Type="http://schemas.openxmlformats.org/officeDocument/2006/relationships/image" Target="../media/image11.emf"/><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oleObject" Target="../embeddings/oleObject13.bin"/><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tags" Target="../tags/tag3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tags" Target="../tags/tag3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ags" Target="../tags/tag38.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theme" Target="../theme/theme18.xml"/><Relationship Id="rId5" Type="http://schemas.openxmlformats.org/officeDocument/2006/relationships/slideLayout" Target="../slideLayouts/slideLayout216.xml"/><Relationship Id="rId15" Type="http://schemas.openxmlformats.org/officeDocument/2006/relationships/image" Target="../media/image11.emf"/><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oleObject" Target="../embeddings/oleObject14.bin"/></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ags" Target="../tags/tag40.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19.xml"/><Relationship Id="rId2" Type="http://schemas.openxmlformats.org/officeDocument/2006/relationships/slideLayout" Target="../slideLayouts/slideLayout223.xml"/><Relationship Id="rId16" Type="http://schemas.openxmlformats.org/officeDocument/2006/relationships/image" Target="../media/image11.emf"/><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oleObject" Target="../embeddings/oleObject13.bin"/><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ags" Target="../tags/tag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ags" Target="../tags/tag42.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0.xml"/><Relationship Id="rId2" Type="http://schemas.openxmlformats.org/officeDocument/2006/relationships/slideLayout" Target="../slideLayouts/slideLayout234.xml"/><Relationship Id="rId16" Type="http://schemas.openxmlformats.org/officeDocument/2006/relationships/image" Target="../media/image11.emf"/><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oleObject" Target="../embeddings/oleObject13.bin"/><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tags" Target="../tags/tag43.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246.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5" Type="http://schemas.openxmlformats.org/officeDocument/2006/relationships/theme" Target="../theme/theme21.xml"/><Relationship Id="rId4" Type="http://schemas.openxmlformats.org/officeDocument/2006/relationships/slideLayout" Target="../slideLayouts/slideLayout24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6" Type="http://schemas.openxmlformats.org/officeDocument/2006/relationships/theme" Target="../theme/theme22.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slideLayout" Target="../slideLayouts/slideLayout26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tags" Target="../tags/tag44.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theme" Target="../theme/theme23.xml"/><Relationship Id="rId2" Type="http://schemas.openxmlformats.org/officeDocument/2006/relationships/slideLayout" Target="../slideLayouts/slideLayout264.xml"/><Relationship Id="rId16" Type="http://schemas.openxmlformats.org/officeDocument/2006/relationships/image" Target="../media/image11.emf"/><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5" Type="http://schemas.openxmlformats.org/officeDocument/2006/relationships/oleObject" Target="../embeddings/oleObject15.bin"/><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tags" Target="../tags/tag4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theme" Target="../theme/theme24.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1.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image" Target="../media/image11.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oleObject" Target="../embeddings/oleObject1.bin"/><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oleObject" Target="../embeddings/oleObject2.bin"/><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ags" Target="../tags/tag4.xml"/><Relationship Id="rId2" Type="http://schemas.openxmlformats.org/officeDocument/2006/relationships/slideLayout" Target="../slideLayouts/slideLayout68.xml"/><Relationship Id="rId16" Type="http://schemas.openxmlformats.org/officeDocument/2006/relationships/tags" Target="../tags/tag3.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19" Type="http://schemas.openxmlformats.org/officeDocument/2006/relationships/image" Target="../media/image11.emf"/><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1.emf"/><Relationship Id="rId2" Type="http://schemas.openxmlformats.org/officeDocument/2006/relationships/slideLayout" Target="../slideLayouts/slideLayout82.xml"/><Relationship Id="rId16" Type="http://schemas.openxmlformats.org/officeDocument/2006/relationships/oleObject" Target="../embeddings/oleObject5.bin"/><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ags" Target="../tags/tag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ags" Target="../tags/tag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8.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11.emf"/><Relationship Id="rId2" Type="http://schemas.openxmlformats.org/officeDocument/2006/relationships/slideLayout" Target="../slideLayouts/slideLayout94.xml"/><Relationship Id="rId16" Type="http://schemas.openxmlformats.org/officeDocument/2006/relationships/oleObject" Target="../embeddings/oleObject8.bin"/><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ags" Target="../tags/tag12.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ags" Target="../tags/tag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ags" Target="../tags/tag14.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6" Type="http://schemas.openxmlformats.org/officeDocument/2006/relationships/image" Target="../media/image11.emf"/><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oleObject" Target="../embeddings/oleObject10.bin"/><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13"/>
          <p:cNvSpPr txBox="1">
            <a:spLocks/>
          </p:cNvSpPr>
          <p:nvPr userDrawn="1"/>
        </p:nvSpPr>
        <p:spPr>
          <a:xfrm>
            <a:off x="11503025" y="6600162"/>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800" b="1" i="0" smtClean="0">
                <a:solidFill>
                  <a:schemeClr val="bg1"/>
                </a:solidFill>
                <a:latin typeface="Arial" panose="020B0604020202020204" pitchFamily="34" charset="0"/>
                <a:cs typeface="Arial" panose="020B0604020202020204" pitchFamily="34" charset="0"/>
              </a:rPr>
              <a:pPr/>
              <a:t>‹#›</a:t>
            </a:fld>
            <a:endParaRPr lang="en-US" sz="800" b="1" i="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E578BC-BB18-42C1-A2C3-23CB0CDD1115}"/>
              </a:ext>
            </a:extLst>
          </p:cNvPr>
          <p:cNvSpPr/>
          <p:nvPr userDrawn="1"/>
        </p:nvSpPr>
        <p:spPr>
          <a:xfrm>
            <a:off x="0"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0" name="Rectangle 9">
            <a:extLst>
              <a:ext uri="{FF2B5EF4-FFF2-40B4-BE49-F238E27FC236}">
                <a16:creationId xmlns:a16="http://schemas.microsoft.com/office/drawing/2014/main" id="{358929FC-6D37-4796-81EE-243F5DE93482}"/>
              </a:ext>
            </a:extLst>
          </p:cNvPr>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51077279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671" r:id="rId11"/>
    <p:sldLayoutId id="2147483672" r:id="rId12"/>
    <p:sldLayoutId id="2147483674" r:id="rId13"/>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16"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4" indent="-171454" algn="l" defTabSz="685816"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61" indent="-171454" algn="l" defTabSz="685816"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69" indent="-171454" algn="l" defTabSz="685816"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77" indent="-171454" algn="l" defTabSz="685816"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84" indent="-171454" algn="l" defTabSz="685816"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93" indent="-171454" algn="l" defTabSz="68581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0" indent="-171454" algn="l" defTabSz="68581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8" indent="-171454" algn="l" defTabSz="68581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15" indent="-171454" algn="l" defTabSz="68581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6" rtl="0" eaLnBrk="1" latinLnBrk="0" hangingPunct="1">
        <a:defRPr sz="1350" kern="1200">
          <a:solidFill>
            <a:schemeClr val="tx1"/>
          </a:solidFill>
          <a:latin typeface="+mn-lt"/>
          <a:ea typeface="+mn-ea"/>
          <a:cs typeface="+mn-cs"/>
        </a:defRPr>
      </a:lvl1pPr>
      <a:lvl2pPr marL="342908" algn="l" defTabSz="685816" rtl="0" eaLnBrk="1" latinLnBrk="0" hangingPunct="1">
        <a:defRPr sz="1350" kern="1200">
          <a:solidFill>
            <a:schemeClr val="tx1"/>
          </a:solidFill>
          <a:latin typeface="+mn-lt"/>
          <a:ea typeface="+mn-ea"/>
          <a:cs typeface="+mn-cs"/>
        </a:defRPr>
      </a:lvl2pPr>
      <a:lvl3pPr marL="685816" algn="l" defTabSz="685816" rtl="0" eaLnBrk="1" latinLnBrk="0" hangingPunct="1">
        <a:defRPr sz="1350" kern="1200">
          <a:solidFill>
            <a:schemeClr val="tx1"/>
          </a:solidFill>
          <a:latin typeface="+mn-lt"/>
          <a:ea typeface="+mn-ea"/>
          <a:cs typeface="+mn-cs"/>
        </a:defRPr>
      </a:lvl3pPr>
      <a:lvl4pPr marL="1028723" algn="l" defTabSz="685816" rtl="0" eaLnBrk="1" latinLnBrk="0" hangingPunct="1">
        <a:defRPr sz="1350" kern="1200">
          <a:solidFill>
            <a:schemeClr val="tx1"/>
          </a:solidFill>
          <a:latin typeface="+mn-lt"/>
          <a:ea typeface="+mn-ea"/>
          <a:cs typeface="+mn-cs"/>
        </a:defRPr>
      </a:lvl4pPr>
      <a:lvl5pPr marL="1371631" algn="l" defTabSz="685816" rtl="0" eaLnBrk="1" latinLnBrk="0" hangingPunct="1">
        <a:defRPr sz="1350" kern="1200">
          <a:solidFill>
            <a:schemeClr val="tx1"/>
          </a:solidFill>
          <a:latin typeface="+mn-lt"/>
          <a:ea typeface="+mn-ea"/>
          <a:cs typeface="+mn-cs"/>
        </a:defRPr>
      </a:lvl5pPr>
      <a:lvl6pPr marL="1714538" algn="l" defTabSz="685816" rtl="0" eaLnBrk="1" latinLnBrk="0" hangingPunct="1">
        <a:defRPr sz="1350" kern="1200">
          <a:solidFill>
            <a:schemeClr val="tx1"/>
          </a:solidFill>
          <a:latin typeface="+mn-lt"/>
          <a:ea typeface="+mn-ea"/>
          <a:cs typeface="+mn-cs"/>
        </a:defRPr>
      </a:lvl6pPr>
      <a:lvl7pPr marL="2057446" algn="l" defTabSz="685816" rtl="0" eaLnBrk="1" latinLnBrk="0" hangingPunct="1">
        <a:defRPr sz="1350" kern="1200">
          <a:solidFill>
            <a:schemeClr val="tx1"/>
          </a:solidFill>
          <a:latin typeface="+mn-lt"/>
          <a:ea typeface="+mn-ea"/>
          <a:cs typeface="+mn-cs"/>
        </a:defRPr>
      </a:lvl7pPr>
      <a:lvl8pPr marL="2400354" algn="l" defTabSz="685816" rtl="0" eaLnBrk="1" latinLnBrk="0" hangingPunct="1">
        <a:defRPr sz="1350" kern="1200">
          <a:solidFill>
            <a:schemeClr val="tx1"/>
          </a:solidFill>
          <a:latin typeface="+mn-lt"/>
          <a:ea typeface="+mn-ea"/>
          <a:cs typeface="+mn-cs"/>
        </a:defRPr>
      </a:lvl8pPr>
      <a:lvl9pPr marL="2743261" algn="l" defTabSz="685816"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extLst>
              <p:ext uri="{D42A27DB-BD31-4B8C-83A1-F6EECF244321}">
                <p14:modId xmlns:p14="http://schemas.microsoft.com/office/powerpoint/2010/main" val="130970026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8" name="Object 7" hidden="1"/>
                      <p:cNvPicPr/>
                      <p:nvPr/>
                    </p:nvPicPr>
                    <p:blipFill>
                      <a:blip r:embed="rId16"/>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4"/>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237911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extLst>
              <p:ext uri="{D42A27DB-BD31-4B8C-83A1-F6EECF244321}">
                <p14:modId xmlns:p14="http://schemas.microsoft.com/office/powerpoint/2010/main" val="355991362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8" name="Object 7" hidden="1"/>
                      <p:cNvPicPr/>
                      <p:nvPr/>
                    </p:nvPicPr>
                    <p:blipFill>
                      <a:blip r:embed="rId16"/>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4"/>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835916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extLst>
              <p:ext uri="{D42A27DB-BD31-4B8C-83A1-F6EECF244321}">
                <p14:modId xmlns:p14="http://schemas.microsoft.com/office/powerpoint/2010/main" val="328972193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8" name="Object 7" hidden="1"/>
                      <p:cNvPicPr/>
                      <p:nvPr/>
                    </p:nvPicPr>
                    <p:blipFill>
                      <a:blip r:embed="rId17"/>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5"/>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021521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extLst>
              <p:ext uri="{D42A27DB-BD31-4B8C-83A1-F6EECF244321}">
                <p14:modId xmlns:p14="http://schemas.microsoft.com/office/powerpoint/2010/main" val="197864945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8" name="Object 7" hidden="1"/>
                      <p:cNvPicPr/>
                      <p:nvPr/>
                    </p:nvPicPr>
                    <p:blipFill>
                      <a:blip r:embed="rId17"/>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5"/>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0101433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extLst>
              <p:ext uri="{D42A27DB-BD31-4B8C-83A1-F6EECF244321}">
                <p14:modId xmlns:p14="http://schemas.microsoft.com/office/powerpoint/2010/main" val="266531732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8" name="Object 7" hidden="1"/>
                      <p:cNvPicPr/>
                      <p:nvPr/>
                    </p:nvPicPr>
                    <p:blipFill>
                      <a:blip r:embed="rId18"/>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6"/>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083815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extLst>
              <p:ext uri="{D42A27DB-BD31-4B8C-83A1-F6EECF244321}">
                <p14:modId xmlns:p14="http://schemas.microsoft.com/office/powerpoint/2010/main" val="313616505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8" name="Object 7" hidden="1"/>
                      <p:cNvPicPr/>
                      <p:nvPr/>
                    </p:nvPicPr>
                    <p:blipFill>
                      <a:blip r:embed="rId18"/>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6"/>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6099201"/>
      </p:ext>
    </p:extLst>
  </p:cSld>
  <p:clrMap bg1="lt1" tx1="dk1" bg2="lt2" tx2="dk2" accent1="accent1" accent2="accent2" accent3="accent3" accent4="accent4" accent5="accent5" accent6="accent6" hlink="hlink" folHlink="folHlink"/>
  <p:sldLayoutIdLst>
    <p:sldLayoutId id="2147483968"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5"/>
            </p:custDataLst>
            <p:extLst>
              <p:ext uri="{D42A27DB-BD31-4B8C-83A1-F6EECF244321}">
                <p14:modId xmlns:p14="http://schemas.microsoft.com/office/powerpoint/2010/main" val="363505112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7" imgW="270" imgH="270" progId="TCLayout.ActiveDocument.1">
                  <p:embed/>
                </p:oleObj>
              </mc:Choice>
              <mc:Fallback>
                <p:oleObj name="think-cell Slide" r:id="rId17" imgW="270" imgH="270" progId="TCLayout.ActiveDocument.1">
                  <p:embed/>
                  <p:pic>
                    <p:nvPicPr>
                      <p:cNvPr id="7" name="Object 6" hidden="1"/>
                      <p:cNvPicPr/>
                      <p:nvPr/>
                    </p:nvPicPr>
                    <p:blipFill>
                      <a:blip r:embed="rId18"/>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6"/>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dirty="0">
              <a:solidFill>
                <a:srgbClr val="FFFFFF"/>
              </a:solidFill>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117307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extLst>
              <p:ext uri="{D42A27DB-BD31-4B8C-83A1-F6EECF244321}">
                <p14:modId xmlns:p14="http://schemas.microsoft.com/office/powerpoint/2010/main" val="101605449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8" name="Object 7" hidden="1"/>
                      <p:cNvPicPr/>
                      <p:nvPr/>
                    </p:nvPicPr>
                    <p:blipFill>
                      <a:blip r:embed="rId16"/>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4"/>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n-ea"/>
              <a:cs typeface="+mn-cs"/>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38053230"/>
      </p:ext>
    </p:extLst>
  </p:cSld>
  <p:clrMap bg1="lt1" tx1="dk1" bg2="lt2" tx2="dk2" accent1="accent1" accent2="accent2" accent3="accent3" accent4="accent4" accent5="accent5" accent6="accent6" hlink="hlink" folHlink="folHlink"/>
  <p:sldLayoutIdLst>
    <p:sldLayoutId id="2147483970"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2"/>
            </p:custDataLst>
            <p:extLst>
              <p:ext uri="{D42A27DB-BD31-4B8C-83A1-F6EECF244321}">
                <p14:modId xmlns:p14="http://schemas.microsoft.com/office/powerpoint/2010/main" val="357222817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8" name="Object 7" hidden="1"/>
                      <p:cNvPicPr/>
                      <p:nvPr/>
                    </p:nvPicPr>
                    <p:blipFill>
                      <a:blip r:embed="rId15"/>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3600" b="1" dirty="0">
              <a:solidFill>
                <a:srgbClr val="FFFFFF"/>
              </a:solidFill>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0819023"/>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extLst>
              <p:ext uri="{D42A27DB-BD31-4B8C-83A1-F6EECF244321}">
                <p14:modId xmlns:p14="http://schemas.microsoft.com/office/powerpoint/2010/main" val="391999006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8" name="Object 7" hidden="1"/>
                      <p:cNvPicPr/>
                      <p:nvPr/>
                    </p:nvPicPr>
                    <p:blipFill>
                      <a:blip r:embed="rId16"/>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4"/>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n-ea"/>
              <a:cs typeface="+mn-cs"/>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547276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101882" tIns="50941" rIns="101882" bIns="50941"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101882" tIns="50941" rIns="101882" bIns="50941"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1"/>
            <a:ext cx="7315200" cy="365125"/>
          </a:xfrm>
          <a:prstGeom prst="rect">
            <a:avLst/>
          </a:prstGeom>
        </p:spPr>
        <p:txBody>
          <a:bodyPr vert="horz" lIns="101882" tIns="50941" rIns="101882" bIns="50941" rtlCol="0" anchor="ctr"/>
          <a:lstStyle>
            <a:lvl1pPr algn="l">
              <a:defRPr sz="971">
                <a:solidFill>
                  <a:schemeClr val="tx1"/>
                </a:solidFill>
                <a:latin typeface="Calibri" panose="020F0502020204030204" pitchFamily="34" charset="0"/>
              </a:defRPr>
            </a:lvl1pPr>
          </a:lstStyle>
          <a:p>
            <a:pPr defTabSz="899010"/>
            <a:endParaRPr lang="en-US" dirty="0">
              <a:solidFill>
                <a:prstClr val="black"/>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101882" tIns="50941" rIns="101882" bIns="50941" rtlCol="0" anchor="ctr"/>
          <a:lstStyle>
            <a:lvl1pPr algn="r">
              <a:defRPr sz="971">
                <a:solidFill>
                  <a:schemeClr val="tx1"/>
                </a:solidFill>
                <a:latin typeface="Calibri" panose="020F0502020204030204" pitchFamily="34" charset="0"/>
              </a:defRPr>
            </a:lvl1pPr>
          </a:lstStyle>
          <a:p>
            <a:pPr defTabSz="899010"/>
            <a:fld id="{11F27F3A-B3E9-41ED-AF8F-A365F10BB65F}" type="slidenum">
              <a:rPr lang="en-US" smtClean="0">
                <a:solidFill>
                  <a:prstClr val="black"/>
                </a:solidFill>
              </a:rPr>
              <a:pPr defTabSz="899010"/>
              <a:t>‹#›</a:t>
            </a:fld>
            <a:endParaRPr lang="en-US" dirty="0">
              <a:solidFill>
                <a:prstClr val="black"/>
              </a:solidFill>
            </a:endParaRPr>
          </a:p>
        </p:txBody>
      </p:sp>
    </p:spTree>
    <p:extLst>
      <p:ext uri="{BB962C8B-B14F-4D97-AF65-F5344CB8AC3E}">
        <p14:creationId xmlns:p14="http://schemas.microsoft.com/office/powerpoint/2010/main" val="422748058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74258" rtl="0" eaLnBrk="1" latinLnBrk="0" hangingPunct="1">
        <a:lnSpc>
          <a:spcPct val="90000"/>
        </a:lnSpc>
        <a:spcBef>
          <a:spcPct val="0"/>
        </a:spcBef>
        <a:buNone/>
        <a:defRPr sz="3530" b="1" kern="1200">
          <a:solidFill>
            <a:schemeClr val="tx1"/>
          </a:solidFill>
          <a:latin typeface="Calibri" panose="020F0502020204030204" pitchFamily="34" charset="0"/>
          <a:ea typeface="+mj-ea"/>
          <a:cs typeface="+mj-cs"/>
        </a:defRPr>
      </a:lvl1pPr>
    </p:titleStyle>
    <p:bodyStyle>
      <a:lvl1pPr marL="168565" indent="-168565" algn="l" defTabSz="674258" rtl="0" eaLnBrk="1" latinLnBrk="0" hangingPunct="1">
        <a:lnSpc>
          <a:spcPct val="90000"/>
        </a:lnSpc>
        <a:spcBef>
          <a:spcPts val="738"/>
        </a:spcBef>
        <a:buFont typeface="Arial" panose="020B0604020202020204" pitchFamily="34" charset="0"/>
        <a:buChar char="•"/>
        <a:defRPr sz="2735" kern="1200">
          <a:solidFill>
            <a:schemeClr val="tx1"/>
          </a:solidFill>
          <a:latin typeface="Calibri" panose="020F0502020204030204" pitchFamily="34" charset="0"/>
          <a:ea typeface="+mn-ea"/>
          <a:cs typeface="+mn-cs"/>
        </a:defRPr>
      </a:lvl1pPr>
      <a:lvl2pPr marL="566564" indent="-229435" algn="l" defTabSz="674258" rtl="0" eaLnBrk="1" latinLnBrk="0" hangingPunct="1">
        <a:lnSpc>
          <a:spcPct val="90000"/>
        </a:lnSpc>
        <a:spcBef>
          <a:spcPts val="369"/>
        </a:spcBef>
        <a:buFont typeface="Franklin Gothic Medium" panose="020B0603020102020204" pitchFamily="34" charset="0"/>
        <a:buChar char="–"/>
        <a:defRPr sz="2382" kern="1200">
          <a:solidFill>
            <a:schemeClr val="tx1"/>
          </a:solidFill>
          <a:latin typeface="Calibri" panose="020F0502020204030204" pitchFamily="34" charset="0"/>
          <a:ea typeface="+mn-ea"/>
          <a:cs typeface="+mn-cs"/>
        </a:defRPr>
      </a:lvl2pPr>
      <a:lvl3pPr marL="842823" indent="-168565" algn="l" defTabSz="674258" rtl="0" eaLnBrk="1" latinLnBrk="0" hangingPunct="1">
        <a:lnSpc>
          <a:spcPct val="90000"/>
        </a:lnSpc>
        <a:spcBef>
          <a:spcPts val="369"/>
        </a:spcBef>
        <a:buFont typeface="Arial" panose="020B0604020202020204" pitchFamily="34" charset="0"/>
        <a:buChar char="•"/>
        <a:defRPr sz="1941" kern="1200">
          <a:solidFill>
            <a:schemeClr val="tx1"/>
          </a:solidFill>
          <a:latin typeface="Calibri" panose="020F0502020204030204" pitchFamily="34" charset="0"/>
          <a:ea typeface="+mn-ea"/>
          <a:cs typeface="+mn-cs"/>
        </a:defRPr>
      </a:lvl3pPr>
      <a:lvl4pPr marL="1179951" indent="-168565" algn="l" defTabSz="674258" rtl="0" eaLnBrk="1" latinLnBrk="0" hangingPunct="1">
        <a:lnSpc>
          <a:spcPct val="90000"/>
        </a:lnSpc>
        <a:spcBef>
          <a:spcPts val="369"/>
        </a:spcBef>
        <a:buFont typeface="Arial" panose="020B0604020202020204" pitchFamily="34" charset="0"/>
        <a:buChar char="•"/>
        <a:defRPr sz="1324" kern="1200">
          <a:solidFill>
            <a:schemeClr val="tx1"/>
          </a:solidFill>
          <a:latin typeface="Franklin Gothic Medium" panose="020B0603020102020204" pitchFamily="34" charset="0"/>
          <a:ea typeface="+mn-ea"/>
          <a:cs typeface="+mn-cs"/>
        </a:defRPr>
      </a:lvl4pPr>
      <a:lvl5pPr marL="1517080" indent="-168565" algn="l" defTabSz="674258" rtl="0" eaLnBrk="1" latinLnBrk="0" hangingPunct="1">
        <a:lnSpc>
          <a:spcPct val="90000"/>
        </a:lnSpc>
        <a:spcBef>
          <a:spcPts val="369"/>
        </a:spcBef>
        <a:buFont typeface="Arial" panose="020B0604020202020204" pitchFamily="34" charset="0"/>
        <a:buChar char="•"/>
        <a:defRPr sz="1324" kern="1200">
          <a:solidFill>
            <a:schemeClr val="tx1"/>
          </a:solidFill>
          <a:latin typeface="Franklin Gothic Medium" panose="020B0603020102020204" pitchFamily="34" charset="0"/>
          <a:ea typeface="+mn-ea"/>
          <a:cs typeface="+mn-cs"/>
        </a:defRPr>
      </a:lvl5pPr>
      <a:lvl6pPr marL="1854209" indent="-168565" algn="l" defTabSz="674258" rtl="0" eaLnBrk="1" latinLnBrk="0" hangingPunct="1">
        <a:lnSpc>
          <a:spcPct val="90000"/>
        </a:lnSpc>
        <a:spcBef>
          <a:spcPts val="369"/>
        </a:spcBef>
        <a:buFont typeface="Arial" panose="020B0604020202020204" pitchFamily="34" charset="0"/>
        <a:buChar char="•"/>
        <a:defRPr sz="1324" kern="1200">
          <a:solidFill>
            <a:schemeClr val="tx1"/>
          </a:solidFill>
          <a:latin typeface="+mn-lt"/>
          <a:ea typeface="+mn-ea"/>
          <a:cs typeface="+mn-cs"/>
        </a:defRPr>
      </a:lvl6pPr>
      <a:lvl7pPr marL="2191339" indent="-168565" algn="l" defTabSz="674258" rtl="0" eaLnBrk="1" latinLnBrk="0" hangingPunct="1">
        <a:lnSpc>
          <a:spcPct val="90000"/>
        </a:lnSpc>
        <a:spcBef>
          <a:spcPts val="369"/>
        </a:spcBef>
        <a:buFont typeface="Arial" panose="020B0604020202020204" pitchFamily="34" charset="0"/>
        <a:buChar char="•"/>
        <a:defRPr sz="1324" kern="1200">
          <a:solidFill>
            <a:schemeClr val="tx1"/>
          </a:solidFill>
          <a:latin typeface="+mn-lt"/>
          <a:ea typeface="+mn-ea"/>
          <a:cs typeface="+mn-cs"/>
        </a:defRPr>
      </a:lvl7pPr>
      <a:lvl8pPr marL="2528468" indent="-168565" algn="l" defTabSz="674258" rtl="0" eaLnBrk="1" latinLnBrk="0" hangingPunct="1">
        <a:lnSpc>
          <a:spcPct val="90000"/>
        </a:lnSpc>
        <a:spcBef>
          <a:spcPts val="369"/>
        </a:spcBef>
        <a:buFont typeface="Arial" panose="020B0604020202020204" pitchFamily="34" charset="0"/>
        <a:buChar char="•"/>
        <a:defRPr sz="1324" kern="1200">
          <a:solidFill>
            <a:schemeClr val="tx1"/>
          </a:solidFill>
          <a:latin typeface="+mn-lt"/>
          <a:ea typeface="+mn-ea"/>
          <a:cs typeface="+mn-cs"/>
        </a:defRPr>
      </a:lvl8pPr>
      <a:lvl9pPr marL="2865597" indent="-168565" algn="l" defTabSz="674258" rtl="0" eaLnBrk="1" latinLnBrk="0" hangingPunct="1">
        <a:lnSpc>
          <a:spcPct val="90000"/>
        </a:lnSpc>
        <a:spcBef>
          <a:spcPts val="369"/>
        </a:spcBef>
        <a:buFont typeface="Arial" panose="020B0604020202020204" pitchFamily="34" charset="0"/>
        <a:buChar char="•"/>
        <a:defRPr sz="1324" kern="1200">
          <a:solidFill>
            <a:schemeClr val="tx1"/>
          </a:solidFill>
          <a:latin typeface="+mn-lt"/>
          <a:ea typeface="+mn-ea"/>
          <a:cs typeface="+mn-cs"/>
        </a:defRPr>
      </a:lvl9pPr>
    </p:bodyStyle>
    <p:otherStyle>
      <a:defPPr>
        <a:defRPr lang="en-US"/>
      </a:defPPr>
      <a:lvl1pPr marL="0" algn="l" defTabSz="674258" rtl="0" eaLnBrk="1" latinLnBrk="0" hangingPunct="1">
        <a:defRPr sz="1324" kern="1200">
          <a:solidFill>
            <a:schemeClr val="tx1"/>
          </a:solidFill>
          <a:latin typeface="+mn-lt"/>
          <a:ea typeface="+mn-ea"/>
          <a:cs typeface="+mn-cs"/>
        </a:defRPr>
      </a:lvl1pPr>
      <a:lvl2pPr marL="337129" algn="l" defTabSz="674258" rtl="0" eaLnBrk="1" latinLnBrk="0" hangingPunct="1">
        <a:defRPr sz="1324" kern="1200">
          <a:solidFill>
            <a:schemeClr val="tx1"/>
          </a:solidFill>
          <a:latin typeface="+mn-lt"/>
          <a:ea typeface="+mn-ea"/>
          <a:cs typeface="+mn-cs"/>
        </a:defRPr>
      </a:lvl2pPr>
      <a:lvl3pPr marL="674258" algn="l" defTabSz="674258" rtl="0" eaLnBrk="1" latinLnBrk="0" hangingPunct="1">
        <a:defRPr sz="1324" kern="1200">
          <a:solidFill>
            <a:schemeClr val="tx1"/>
          </a:solidFill>
          <a:latin typeface="+mn-lt"/>
          <a:ea typeface="+mn-ea"/>
          <a:cs typeface="+mn-cs"/>
        </a:defRPr>
      </a:lvl3pPr>
      <a:lvl4pPr marL="1011387" algn="l" defTabSz="674258" rtl="0" eaLnBrk="1" latinLnBrk="0" hangingPunct="1">
        <a:defRPr sz="1324" kern="1200">
          <a:solidFill>
            <a:schemeClr val="tx1"/>
          </a:solidFill>
          <a:latin typeface="+mn-lt"/>
          <a:ea typeface="+mn-ea"/>
          <a:cs typeface="+mn-cs"/>
        </a:defRPr>
      </a:lvl4pPr>
      <a:lvl5pPr marL="1348516" algn="l" defTabSz="674258" rtl="0" eaLnBrk="1" latinLnBrk="0" hangingPunct="1">
        <a:defRPr sz="1324" kern="1200">
          <a:solidFill>
            <a:schemeClr val="tx1"/>
          </a:solidFill>
          <a:latin typeface="+mn-lt"/>
          <a:ea typeface="+mn-ea"/>
          <a:cs typeface="+mn-cs"/>
        </a:defRPr>
      </a:lvl5pPr>
      <a:lvl6pPr marL="1685645" algn="l" defTabSz="674258" rtl="0" eaLnBrk="1" latinLnBrk="0" hangingPunct="1">
        <a:defRPr sz="1324" kern="1200">
          <a:solidFill>
            <a:schemeClr val="tx1"/>
          </a:solidFill>
          <a:latin typeface="+mn-lt"/>
          <a:ea typeface="+mn-ea"/>
          <a:cs typeface="+mn-cs"/>
        </a:defRPr>
      </a:lvl6pPr>
      <a:lvl7pPr marL="2022774" algn="l" defTabSz="674258" rtl="0" eaLnBrk="1" latinLnBrk="0" hangingPunct="1">
        <a:defRPr sz="1324" kern="1200">
          <a:solidFill>
            <a:schemeClr val="tx1"/>
          </a:solidFill>
          <a:latin typeface="+mn-lt"/>
          <a:ea typeface="+mn-ea"/>
          <a:cs typeface="+mn-cs"/>
        </a:defRPr>
      </a:lvl7pPr>
      <a:lvl8pPr marL="2359903" algn="l" defTabSz="674258" rtl="0" eaLnBrk="1" latinLnBrk="0" hangingPunct="1">
        <a:defRPr sz="1324" kern="1200">
          <a:solidFill>
            <a:schemeClr val="tx1"/>
          </a:solidFill>
          <a:latin typeface="+mn-lt"/>
          <a:ea typeface="+mn-ea"/>
          <a:cs typeface="+mn-cs"/>
        </a:defRPr>
      </a:lvl8pPr>
      <a:lvl9pPr marL="2697032" algn="l" defTabSz="674258" rtl="0" eaLnBrk="1" latinLnBrk="0" hangingPunct="1">
        <a:defRPr sz="1324"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extLst>
              <p:ext uri="{D42A27DB-BD31-4B8C-83A1-F6EECF244321}">
                <p14:modId xmlns:p14="http://schemas.microsoft.com/office/powerpoint/2010/main" val="133994217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8" name="Object 7" hidden="1"/>
                      <p:cNvPicPr/>
                      <p:nvPr/>
                    </p:nvPicPr>
                    <p:blipFill>
                      <a:blip r:embed="rId16"/>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4"/>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n-ea"/>
              <a:cs typeface="+mn-cs"/>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028601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5A5ED0FB-1E58-456D-89EC-1B0D4ED22615}"/>
              </a:ext>
            </a:extLst>
          </p:cNvPr>
          <p:cNvSpPr txBox="1">
            <a:spLocks/>
          </p:cNvSpPr>
          <p:nvPr userDrawn="1"/>
        </p:nvSpPr>
        <p:spPr>
          <a:xfrm>
            <a:off x="9448800" y="652668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Franklin Gothic Demi Cond" panose="020B07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000" smtClean="0"/>
              <a:pPr/>
              <a:t>‹#›</a:t>
            </a:fld>
            <a:endParaRPr lang="en-US" sz="1000" dirty="0"/>
          </a:p>
        </p:txBody>
      </p:sp>
    </p:spTree>
    <p:extLst>
      <p:ext uri="{BB962C8B-B14F-4D97-AF65-F5344CB8AC3E}">
        <p14:creationId xmlns:p14="http://schemas.microsoft.com/office/powerpoint/2010/main" val="377680094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Lst>
  <mc:AlternateContent xmlns:mc="http://schemas.openxmlformats.org/markup-compatibility/2006">
    <mc:Choice xmlns:p14="http://schemas.microsoft.com/office/powerpoint/2010/main" Requires="p14">
      <p:transition p14:dur="10"/>
    </mc:Choice>
    <mc:Fallback>
      <p:transition/>
    </mc:Fallback>
  </mc:AlternateContent>
  <p:hf hdr="0" dt="0"/>
  <p:txStyles>
    <p:title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34"/>
            <a:ext cx="10515600" cy="1325563"/>
          </a:xfrm>
          <a:prstGeom prst="rect">
            <a:avLst/>
          </a:prstGeom>
        </p:spPr>
        <p:txBody>
          <a:bodyPr vert="horz" lIns="101811" tIns="50906" rIns="101811" bIns="50906"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101811" tIns="50906" rIns="101811" bIns="50906"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101811" tIns="50906" rIns="101811" bIns="50906" rtlCol="0" anchor="ctr"/>
          <a:lstStyle>
            <a:lvl1pPr algn="l">
              <a:defRPr sz="971">
                <a:solidFill>
                  <a:schemeClr val="tx1"/>
                </a:solidFill>
                <a:latin typeface="Calibri" panose="020F0502020204030204" pitchFamily="34" charset="0"/>
              </a:defRPr>
            </a:lvl1pPr>
          </a:lstStyle>
          <a:p>
            <a:pPr defTabSz="898379"/>
            <a:endParaRPr lang="en-US">
              <a:solidFill>
                <a:prstClr val="black"/>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101811" tIns="50906" rIns="101811" bIns="50906" rtlCol="0" anchor="ctr"/>
          <a:lstStyle>
            <a:lvl1pPr algn="r">
              <a:defRPr sz="971">
                <a:solidFill>
                  <a:schemeClr val="tx1"/>
                </a:solidFill>
                <a:latin typeface="Calibri" panose="020F0502020204030204" pitchFamily="34" charset="0"/>
              </a:defRPr>
            </a:lvl1pPr>
          </a:lstStyle>
          <a:p>
            <a:pPr defTabSz="898379"/>
            <a:fld id="{11F27F3A-B3E9-41ED-AF8F-A365F10BB65F}" type="slidenum">
              <a:rPr lang="en-US" smtClean="0">
                <a:solidFill>
                  <a:prstClr val="black"/>
                </a:solidFill>
              </a:rPr>
              <a:pPr defTabSz="898379"/>
              <a:t>‹#›</a:t>
            </a:fld>
            <a:endParaRPr lang="en-US">
              <a:solidFill>
                <a:prstClr val="black"/>
              </a:solidFill>
            </a:endParaRPr>
          </a:p>
        </p:txBody>
      </p:sp>
    </p:spTree>
    <p:extLst>
      <p:ext uri="{BB962C8B-B14F-4D97-AF65-F5344CB8AC3E}">
        <p14:creationId xmlns:p14="http://schemas.microsoft.com/office/powerpoint/2010/main" val="143577599"/>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888" r:id="rId14"/>
    <p:sldLayoutId id="2147483953" r:id="rId15"/>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73785" rtl="0" eaLnBrk="1" latinLnBrk="0" hangingPunct="1">
        <a:lnSpc>
          <a:spcPct val="90000"/>
        </a:lnSpc>
        <a:spcBef>
          <a:spcPct val="0"/>
        </a:spcBef>
        <a:buNone/>
        <a:defRPr sz="3530" b="1" kern="1200">
          <a:solidFill>
            <a:schemeClr val="tx1"/>
          </a:solidFill>
          <a:latin typeface="Calibri" panose="020F0502020204030204" pitchFamily="34" charset="0"/>
          <a:ea typeface="+mj-ea"/>
          <a:cs typeface="+mj-cs"/>
        </a:defRPr>
      </a:lvl1pPr>
    </p:titleStyle>
    <p:bodyStyle>
      <a:lvl1pPr marL="168447" indent="-168447" algn="l" defTabSz="673785" rtl="0" eaLnBrk="1" latinLnBrk="0" hangingPunct="1">
        <a:lnSpc>
          <a:spcPct val="90000"/>
        </a:lnSpc>
        <a:spcBef>
          <a:spcPts val="738"/>
        </a:spcBef>
        <a:buFont typeface="Arial" panose="020B0604020202020204" pitchFamily="34" charset="0"/>
        <a:buChar char="•"/>
        <a:defRPr sz="2735" kern="1200">
          <a:solidFill>
            <a:schemeClr val="tx1"/>
          </a:solidFill>
          <a:latin typeface="Calibri" panose="020F0502020204030204" pitchFamily="34" charset="0"/>
          <a:ea typeface="+mn-ea"/>
          <a:cs typeface="+mn-cs"/>
        </a:defRPr>
      </a:lvl1pPr>
      <a:lvl2pPr marL="566166" indent="-229277" algn="l" defTabSz="673785" rtl="0" eaLnBrk="1" latinLnBrk="0" hangingPunct="1">
        <a:lnSpc>
          <a:spcPct val="90000"/>
        </a:lnSpc>
        <a:spcBef>
          <a:spcPts val="369"/>
        </a:spcBef>
        <a:buFont typeface="Franklin Gothic Medium" panose="020B0603020102020204" pitchFamily="34" charset="0"/>
        <a:buChar char="–"/>
        <a:defRPr sz="2382" kern="1200">
          <a:solidFill>
            <a:schemeClr val="tx1"/>
          </a:solidFill>
          <a:latin typeface="Calibri" panose="020F0502020204030204" pitchFamily="34" charset="0"/>
          <a:ea typeface="+mn-ea"/>
          <a:cs typeface="+mn-cs"/>
        </a:defRPr>
      </a:lvl2pPr>
      <a:lvl3pPr marL="842232" indent="-168447" algn="l" defTabSz="673785" rtl="0" eaLnBrk="1" latinLnBrk="0" hangingPunct="1">
        <a:lnSpc>
          <a:spcPct val="90000"/>
        </a:lnSpc>
        <a:spcBef>
          <a:spcPts val="369"/>
        </a:spcBef>
        <a:buFont typeface="Arial" panose="020B0604020202020204" pitchFamily="34" charset="0"/>
        <a:buChar char="•"/>
        <a:defRPr sz="1941" kern="1200">
          <a:solidFill>
            <a:schemeClr val="tx1"/>
          </a:solidFill>
          <a:latin typeface="Calibri" panose="020F0502020204030204" pitchFamily="34" charset="0"/>
          <a:ea typeface="+mn-ea"/>
          <a:cs typeface="+mn-cs"/>
        </a:defRPr>
      </a:lvl3pPr>
      <a:lvl4pPr marL="1179126"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Franklin Gothic Medium" panose="020B0603020102020204" pitchFamily="34" charset="0"/>
          <a:ea typeface="+mn-ea"/>
          <a:cs typeface="+mn-cs"/>
        </a:defRPr>
      </a:lvl4pPr>
      <a:lvl5pPr marL="1516017"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Franklin Gothic Medium" panose="020B0603020102020204" pitchFamily="34" charset="0"/>
          <a:ea typeface="+mn-ea"/>
          <a:cs typeface="+mn-cs"/>
        </a:defRPr>
      </a:lvl5pPr>
      <a:lvl6pPr marL="1852910"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6pPr>
      <a:lvl7pPr marL="2189802"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7pPr>
      <a:lvl8pPr marL="2526693"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8pPr>
      <a:lvl9pPr marL="2863585"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9pPr>
    </p:bodyStyle>
    <p:otherStyle>
      <a:defPPr>
        <a:defRPr lang="en-US"/>
      </a:defPPr>
      <a:lvl1pPr marL="0" algn="l" defTabSz="673785" rtl="0" eaLnBrk="1" latinLnBrk="0" hangingPunct="1">
        <a:defRPr sz="1235" kern="1200">
          <a:solidFill>
            <a:schemeClr val="tx1"/>
          </a:solidFill>
          <a:latin typeface="+mn-lt"/>
          <a:ea typeface="+mn-ea"/>
          <a:cs typeface="+mn-cs"/>
        </a:defRPr>
      </a:lvl1pPr>
      <a:lvl2pPr marL="336892" algn="l" defTabSz="673785" rtl="0" eaLnBrk="1" latinLnBrk="0" hangingPunct="1">
        <a:defRPr sz="1235" kern="1200">
          <a:solidFill>
            <a:schemeClr val="tx1"/>
          </a:solidFill>
          <a:latin typeface="+mn-lt"/>
          <a:ea typeface="+mn-ea"/>
          <a:cs typeface="+mn-cs"/>
        </a:defRPr>
      </a:lvl2pPr>
      <a:lvl3pPr marL="673785" algn="l" defTabSz="673785" rtl="0" eaLnBrk="1" latinLnBrk="0" hangingPunct="1">
        <a:defRPr sz="1235" kern="1200">
          <a:solidFill>
            <a:schemeClr val="tx1"/>
          </a:solidFill>
          <a:latin typeface="+mn-lt"/>
          <a:ea typeface="+mn-ea"/>
          <a:cs typeface="+mn-cs"/>
        </a:defRPr>
      </a:lvl3pPr>
      <a:lvl4pPr marL="1010678" algn="l" defTabSz="673785" rtl="0" eaLnBrk="1" latinLnBrk="0" hangingPunct="1">
        <a:defRPr sz="1235" kern="1200">
          <a:solidFill>
            <a:schemeClr val="tx1"/>
          </a:solidFill>
          <a:latin typeface="+mn-lt"/>
          <a:ea typeface="+mn-ea"/>
          <a:cs typeface="+mn-cs"/>
        </a:defRPr>
      </a:lvl4pPr>
      <a:lvl5pPr marL="1347571" algn="l" defTabSz="673785" rtl="0" eaLnBrk="1" latinLnBrk="0" hangingPunct="1">
        <a:defRPr sz="1235" kern="1200">
          <a:solidFill>
            <a:schemeClr val="tx1"/>
          </a:solidFill>
          <a:latin typeface="+mn-lt"/>
          <a:ea typeface="+mn-ea"/>
          <a:cs typeface="+mn-cs"/>
        </a:defRPr>
      </a:lvl5pPr>
      <a:lvl6pPr marL="1684461" algn="l" defTabSz="673785" rtl="0" eaLnBrk="1" latinLnBrk="0" hangingPunct="1">
        <a:defRPr sz="1235" kern="1200">
          <a:solidFill>
            <a:schemeClr val="tx1"/>
          </a:solidFill>
          <a:latin typeface="+mn-lt"/>
          <a:ea typeface="+mn-ea"/>
          <a:cs typeface="+mn-cs"/>
        </a:defRPr>
      </a:lvl6pPr>
      <a:lvl7pPr marL="2021355" algn="l" defTabSz="673785" rtl="0" eaLnBrk="1" latinLnBrk="0" hangingPunct="1">
        <a:defRPr sz="1235" kern="1200">
          <a:solidFill>
            <a:schemeClr val="tx1"/>
          </a:solidFill>
          <a:latin typeface="+mn-lt"/>
          <a:ea typeface="+mn-ea"/>
          <a:cs typeface="+mn-cs"/>
        </a:defRPr>
      </a:lvl7pPr>
      <a:lvl8pPr marL="2358248" algn="l" defTabSz="673785" rtl="0" eaLnBrk="1" latinLnBrk="0" hangingPunct="1">
        <a:defRPr sz="1235" kern="1200">
          <a:solidFill>
            <a:schemeClr val="tx1"/>
          </a:solidFill>
          <a:latin typeface="+mn-lt"/>
          <a:ea typeface="+mn-ea"/>
          <a:cs typeface="+mn-cs"/>
        </a:defRPr>
      </a:lvl8pPr>
      <a:lvl9pPr marL="2695140" algn="l" defTabSz="673785" rtl="0" eaLnBrk="1" latinLnBrk="0" hangingPunct="1">
        <a:defRPr sz="1235"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extLst>
              <p:ext uri="{D42A27DB-BD31-4B8C-83A1-F6EECF244321}">
                <p14:modId xmlns:p14="http://schemas.microsoft.com/office/powerpoint/2010/main" val="340954537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8" name="Object 7" hidden="1"/>
                      <p:cNvPicPr/>
                      <p:nvPr/>
                    </p:nvPicPr>
                    <p:blipFill>
                      <a:blip r:embed="rId16"/>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4"/>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600" b="1" dirty="0">
              <a:solidFill>
                <a:srgbClr val="FFFFFF"/>
              </a:solidFill>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9698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859" r:id="rId11"/>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F7BA5-0282-6AFD-AD94-3959A5E48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B3FC30-62A7-DFB4-C88D-2B8BD81FB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B9C4B-9B59-963A-3952-6145F89DB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32188-540E-4C58-AA44-7E44107E6481}" type="datetimeFigureOut">
              <a:rPr lang="en-US" smtClean="0"/>
              <a:t>2/14/2023</a:t>
            </a:fld>
            <a:endParaRPr lang="en-US"/>
          </a:p>
        </p:txBody>
      </p:sp>
      <p:sp>
        <p:nvSpPr>
          <p:cNvPr id="5" name="Footer Placeholder 4">
            <a:extLst>
              <a:ext uri="{FF2B5EF4-FFF2-40B4-BE49-F238E27FC236}">
                <a16:creationId xmlns:a16="http://schemas.microsoft.com/office/drawing/2014/main" id="{06699513-1EB2-6CF4-C806-C5F1E174E5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F1294A-C791-4C8E-3C49-6CE0221235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7D07C-76A3-41E6-8DF7-8A383D67D393}" type="slidenum">
              <a:rPr lang="en-US" smtClean="0"/>
              <a:t>‹#›</a:t>
            </a:fld>
            <a:endParaRPr lang="en-US"/>
          </a:p>
        </p:txBody>
      </p:sp>
    </p:spTree>
    <p:extLst>
      <p:ext uri="{BB962C8B-B14F-4D97-AF65-F5344CB8AC3E}">
        <p14:creationId xmlns:p14="http://schemas.microsoft.com/office/powerpoint/2010/main" val="348086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33"/>
            <a:ext cx="10515600" cy="1325563"/>
          </a:xfrm>
          <a:prstGeom prst="rect">
            <a:avLst/>
          </a:prstGeom>
        </p:spPr>
        <p:txBody>
          <a:bodyPr vert="horz" lIns="101811" tIns="50906" rIns="101811" bIns="50906"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101811" tIns="50906" rIns="101811" bIns="50906"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1"/>
            <a:ext cx="7315200" cy="365125"/>
          </a:xfrm>
          <a:prstGeom prst="rect">
            <a:avLst/>
          </a:prstGeom>
        </p:spPr>
        <p:txBody>
          <a:bodyPr vert="horz" lIns="101811" tIns="50906" rIns="101811" bIns="50906" rtlCol="0" anchor="ctr"/>
          <a:lstStyle>
            <a:lvl1pPr algn="l">
              <a:defRPr sz="971">
                <a:solidFill>
                  <a:schemeClr val="tx1"/>
                </a:solidFill>
                <a:latin typeface="Calibri" panose="020F0502020204030204" pitchFamily="34" charset="0"/>
              </a:defRPr>
            </a:lvl1pPr>
          </a:lstStyle>
          <a:p>
            <a:pPr defTabSz="898379"/>
            <a:endParaRPr lang="en-US" dirty="0">
              <a:solidFill>
                <a:prstClr val="black"/>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101811" tIns="50906" rIns="101811" bIns="50906" rtlCol="0" anchor="ctr"/>
          <a:lstStyle>
            <a:lvl1pPr algn="r">
              <a:defRPr sz="971">
                <a:solidFill>
                  <a:schemeClr val="tx1"/>
                </a:solidFill>
                <a:latin typeface="Calibri" panose="020F0502020204030204" pitchFamily="34" charset="0"/>
              </a:defRPr>
            </a:lvl1pPr>
          </a:lstStyle>
          <a:p>
            <a:pPr defTabSz="898379"/>
            <a:fld id="{11F27F3A-B3E9-41ED-AF8F-A365F10BB65F}" type="slidenum">
              <a:rPr lang="en-US" smtClean="0">
                <a:solidFill>
                  <a:prstClr val="black"/>
                </a:solidFill>
              </a:rPr>
              <a:pPr defTabSz="898379"/>
              <a:t>‹#›</a:t>
            </a:fld>
            <a:endParaRPr lang="en-US" dirty="0">
              <a:solidFill>
                <a:prstClr val="black"/>
              </a:solidFill>
            </a:endParaRPr>
          </a:p>
        </p:txBody>
      </p:sp>
    </p:spTree>
    <p:extLst>
      <p:ext uri="{BB962C8B-B14F-4D97-AF65-F5344CB8AC3E}">
        <p14:creationId xmlns:p14="http://schemas.microsoft.com/office/powerpoint/2010/main" val="35833093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3" r:id="rId4"/>
    <p:sldLayoutId id="2147483700" r:id="rId5"/>
    <p:sldLayoutId id="2147483701" r:id="rId6"/>
    <p:sldLayoutId id="2147483702" r:id="rId7"/>
    <p:sldLayoutId id="2147483954" r:id="rId8"/>
    <p:sldLayoutId id="2147483704" r:id="rId9"/>
    <p:sldLayoutId id="2147483705" r:id="rId10"/>
    <p:sldLayoutId id="2147483706" r:id="rId11"/>
    <p:sldLayoutId id="2147483710" r:id="rId12"/>
    <p:sldLayoutId id="2147483707" r:id="rId13"/>
    <p:sldLayoutId id="2147483708" r:id="rId14"/>
    <p:sldLayoutId id="2147483712" r:id="rId15"/>
    <p:sldLayoutId id="2147483709" r:id="rId16"/>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73785" rtl="0" eaLnBrk="1" latinLnBrk="0" hangingPunct="1">
        <a:lnSpc>
          <a:spcPct val="90000"/>
        </a:lnSpc>
        <a:spcBef>
          <a:spcPct val="0"/>
        </a:spcBef>
        <a:buNone/>
        <a:defRPr sz="3530" b="1" kern="1200">
          <a:solidFill>
            <a:schemeClr val="tx1"/>
          </a:solidFill>
          <a:latin typeface="Calibri" panose="020F0502020204030204" pitchFamily="34" charset="0"/>
          <a:ea typeface="+mj-ea"/>
          <a:cs typeface="+mj-cs"/>
        </a:defRPr>
      </a:lvl1pPr>
    </p:titleStyle>
    <p:bodyStyle>
      <a:lvl1pPr marL="168447" indent="-168447" algn="l" defTabSz="673785" rtl="0" eaLnBrk="1" latinLnBrk="0" hangingPunct="1">
        <a:lnSpc>
          <a:spcPct val="90000"/>
        </a:lnSpc>
        <a:spcBef>
          <a:spcPts val="738"/>
        </a:spcBef>
        <a:buFont typeface="Arial" panose="020B0604020202020204" pitchFamily="34" charset="0"/>
        <a:buChar char="•"/>
        <a:defRPr sz="2735" kern="1200">
          <a:solidFill>
            <a:schemeClr val="tx1"/>
          </a:solidFill>
          <a:latin typeface="Calibri" panose="020F0502020204030204" pitchFamily="34" charset="0"/>
          <a:ea typeface="+mn-ea"/>
          <a:cs typeface="+mn-cs"/>
        </a:defRPr>
      </a:lvl1pPr>
      <a:lvl2pPr marL="566166" indent="-229277" algn="l" defTabSz="673785" rtl="0" eaLnBrk="1" latinLnBrk="0" hangingPunct="1">
        <a:lnSpc>
          <a:spcPct val="90000"/>
        </a:lnSpc>
        <a:spcBef>
          <a:spcPts val="369"/>
        </a:spcBef>
        <a:buFont typeface="Franklin Gothic Medium" panose="020B0603020102020204" pitchFamily="34" charset="0"/>
        <a:buChar char="–"/>
        <a:defRPr sz="2382" kern="1200">
          <a:solidFill>
            <a:schemeClr val="tx1"/>
          </a:solidFill>
          <a:latin typeface="Calibri" panose="020F0502020204030204" pitchFamily="34" charset="0"/>
          <a:ea typeface="+mn-ea"/>
          <a:cs typeface="+mn-cs"/>
        </a:defRPr>
      </a:lvl2pPr>
      <a:lvl3pPr marL="842232" indent="-168447" algn="l" defTabSz="673785" rtl="0" eaLnBrk="1" latinLnBrk="0" hangingPunct="1">
        <a:lnSpc>
          <a:spcPct val="90000"/>
        </a:lnSpc>
        <a:spcBef>
          <a:spcPts val="369"/>
        </a:spcBef>
        <a:buFont typeface="Arial" panose="020B0604020202020204" pitchFamily="34" charset="0"/>
        <a:buChar char="•"/>
        <a:defRPr sz="1941" kern="1200">
          <a:solidFill>
            <a:schemeClr val="tx1"/>
          </a:solidFill>
          <a:latin typeface="Calibri" panose="020F0502020204030204" pitchFamily="34" charset="0"/>
          <a:ea typeface="+mn-ea"/>
          <a:cs typeface="+mn-cs"/>
        </a:defRPr>
      </a:lvl3pPr>
      <a:lvl4pPr marL="1179126"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Franklin Gothic Medium" panose="020B0603020102020204" pitchFamily="34" charset="0"/>
          <a:ea typeface="+mn-ea"/>
          <a:cs typeface="+mn-cs"/>
        </a:defRPr>
      </a:lvl4pPr>
      <a:lvl5pPr marL="1516017"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Franklin Gothic Medium" panose="020B0603020102020204" pitchFamily="34" charset="0"/>
          <a:ea typeface="+mn-ea"/>
          <a:cs typeface="+mn-cs"/>
        </a:defRPr>
      </a:lvl5pPr>
      <a:lvl6pPr marL="1852910"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6pPr>
      <a:lvl7pPr marL="2189802"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7pPr>
      <a:lvl8pPr marL="2526693"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8pPr>
      <a:lvl9pPr marL="2863585"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9pPr>
    </p:bodyStyle>
    <p:otherStyle>
      <a:defPPr>
        <a:defRPr lang="en-US"/>
      </a:defPPr>
      <a:lvl1pPr marL="0" algn="l" defTabSz="673785" rtl="0" eaLnBrk="1" latinLnBrk="0" hangingPunct="1">
        <a:defRPr sz="1235" kern="1200">
          <a:solidFill>
            <a:schemeClr val="tx1"/>
          </a:solidFill>
          <a:latin typeface="+mn-lt"/>
          <a:ea typeface="+mn-ea"/>
          <a:cs typeface="+mn-cs"/>
        </a:defRPr>
      </a:lvl1pPr>
      <a:lvl2pPr marL="336892" algn="l" defTabSz="673785" rtl="0" eaLnBrk="1" latinLnBrk="0" hangingPunct="1">
        <a:defRPr sz="1235" kern="1200">
          <a:solidFill>
            <a:schemeClr val="tx1"/>
          </a:solidFill>
          <a:latin typeface="+mn-lt"/>
          <a:ea typeface="+mn-ea"/>
          <a:cs typeface="+mn-cs"/>
        </a:defRPr>
      </a:lvl2pPr>
      <a:lvl3pPr marL="673785" algn="l" defTabSz="673785" rtl="0" eaLnBrk="1" latinLnBrk="0" hangingPunct="1">
        <a:defRPr sz="1235" kern="1200">
          <a:solidFill>
            <a:schemeClr val="tx1"/>
          </a:solidFill>
          <a:latin typeface="+mn-lt"/>
          <a:ea typeface="+mn-ea"/>
          <a:cs typeface="+mn-cs"/>
        </a:defRPr>
      </a:lvl3pPr>
      <a:lvl4pPr marL="1010678" algn="l" defTabSz="673785" rtl="0" eaLnBrk="1" latinLnBrk="0" hangingPunct="1">
        <a:defRPr sz="1235" kern="1200">
          <a:solidFill>
            <a:schemeClr val="tx1"/>
          </a:solidFill>
          <a:latin typeface="+mn-lt"/>
          <a:ea typeface="+mn-ea"/>
          <a:cs typeface="+mn-cs"/>
        </a:defRPr>
      </a:lvl4pPr>
      <a:lvl5pPr marL="1347571" algn="l" defTabSz="673785" rtl="0" eaLnBrk="1" latinLnBrk="0" hangingPunct="1">
        <a:defRPr sz="1235" kern="1200">
          <a:solidFill>
            <a:schemeClr val="tx1"/>
          </a:solidFill>
          <a:latin typeface="+mn-lt"/>
          <a:ea typeface="+mn-ea"/>
          <a:cs typeface="+mn-cs"/>
        </a:defRPr>
      </a:lvl5pPr>
      <a:lvl6pPr marL="1684461" algn="l" defTabSz="673785" rtl="0" eaLnBrk="1" latinLnBrk="0" hangingPunct="1">
        <a:defRPr sz="1235" kern="1200">
          <a:solidFill>
            <a:schemeClr val="tx1"/>
          </a:solidFill>
          <a:latin typeface="+mn-lt"/>
          <a:ea typeface="+mn-ea"/>
          <a:cs typeface="+mn-cs"/>
        </a:defRPr>
      </a:lvl6pPr>
      <a:lvl7pPr marL="2021355" algn="l" defTabSz="673785" rtl="0" eaLnBrk="1" latinLnBrk="0" hangingPunct="1">
        <a:defRPr sz="1235" kern="1200">
          <a:solidFill>
            <a:schemeClr val="tx1"/>
          </a:solidFill>
          <a:latin typeface="+mn-lt"/>
          <a:ea typeface="+mn-ea"/>
          <a:cs typeface="+mn-cs"/>
        </a:defRPr>
      </a:lvl7pPr>
      <a:lvl8pPr marL="2358248" algn="l" defTabSz="673785" rtl="0" eaLnBrk="1" latinLnBrk="0" hangingPunct="1">
        <a:defRPr sz="1235" kern="1200">
          <a:solidFill>
            <a:schemeClr val="tx1"/>
          </a:solidFill>
          <a:latin typeface="+mn-lt"/>
          <a:ea typeface="+mn-ea"/>
          <a:cs typeface="+mn-cs"/>
        </a:defRPr>
      </a:lvl8pPr>
      <a:lvl9pPr marL="2695140" algn="l" defTabSz="673785" rtl="0" eaLnBrk="1" latinLnBrk="0" hangingPunct="1">
        <a:defRPr sz="123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34"/>
            <a:ext cx="10515600" cy="1325563"/>
          </a:xfrm>
          <a:prstGeom prst="rect">
            <a:avLst/>
          </a:prstGeom>
        </p:spPr>
        <p:txBody>
          <a:bodyPr vert="horz" lIns="101811" tIns="50906" rIns="101811" bIns="50906"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101811" tIns="50906" rIns="101811" bIns="50906"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1"/>
            <a:ext cx="7315200" cy="365125"/>
          </a:xfrm>
          <a:prstGeom prst="rect">
            <a:avLst/>
          </a:prstGeom>
        </p:spPr>
        <p:txBody>
          <a:bodyPr vert="horz" lIns="101811" tIns="50906" rIns="101811" bIns="50906" rtlCol="0" anchor="ctr"/>
          <a:lstStyle>
            <a:lvl1pPr algn="l">
              <a:defRPr sz="942">
                <a:solidFill>
                  <a:schemeClr val="tx1"/>
                </a:solidFill>
                <a:latin typeface="Calibri" panose="020F0502020204030204" pitchFamily="34" charset="0"/>
              </a:defRPr>
            </a:lvl1pPr>
          </a:lstStyle>
          <a:p>
            <a:pPr defTabSz="872003"/>
            <a:endParaRPr lang="en-US" dirty="0">
              <a:solidFill>
                <a:prstClr val="black"/>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101811" tIns="50906" rIns="101811" bIns="50906" rtlCol="0" anchor="ctr"/>
          <a:lstStyle>
            <a:lvl1pPr algn="r">
              <a:defRPr sz="942">
                <a:solidFill>
                  <a:schemeClr val="tx1"/>
                </a:solidFill>
                <a:latin typeface="Calibri" panose="020F0502020204030204" pitchFamily="34" charset="0"/>
              </a:defRPr>
            </a:lvl1pPr>
          </a:lstStyle>
          <a:p>
            <a:pPr defTabSz="872003"/>
            <a:fld id="{11F27F3A-B3E9-41ED-AF8F-A365F10BB65F}" type="slidenum">
              <a:rPr lang="en-US" smtClean="0">
                <a:solidFill>
                  <a:prstClr val="black"/>
                </a:solidFill>
              </a:rPr>
              <a:pPr defTabSz="872003"/>
              <a:t>‹#›</a:t>
            </a:fld>
            <a:endParaRPr lang="en-US" dirty="0">
              <a:solidFill>
                <a:prstClr val="black"/>
              </a:solidFill>
            </a:endParaRPr>
          </a:p>
        </p:txBody>
      </p:sp>
    </p:spTree>
    <p:extLst>
      <p:ext uri="{BB962C8B-B14F-4D97-AF65-F5344CB8AC3E}">
        <p14:creationId xmlns:p14="http://schemas.microsoft.com/office/powerpoint/2010/main" val="180560169"/>
      </p:ext>
    </p:extLst>
  </p:cSld>
  <p:clrMap bg1="lt1" tx1="dk1" bg2="lt2" tx2="dk2" accent1="accent1" accent2="accent2" accent3="accent3" accent4="accent4" accent5="accent5" accent6="accent6" hlink="hlink" folHlink="folHlink"/>
  <p:sldLayoutIdLst>
    <p:sldLayoutId id="2147483711" r:id="rId1"/>
    <p:sldLayoutId id="2147483956"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 id="2147483724" r:id="rId13"/>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54003" rtl="0" eaLnBrk="1" latinLnBrk="0" hangingPunct="1">
        <a:lnSpc>
          <a:spcPct val="90000"/>
        </a:lnSpc>
        <a:spcBef>
          <a:spcPct val="0"/>
        </a:spcBef>
        <a:buNone/>
        <a:defRPr sz="3426" b="1" kern="1200">
          <a:solidFill>
            <a:schemeClr val="tx1"/>
          </a:solidFill>
          <a:latin typeface="Calibri" panose="020F0502020204030204" pitchFamily="34" charset="0"/>
          <a:ea typeface="+mj-ea"/>
          <a:cs typeface="+mj-cs"/>
        </a:defRPr>
      </a:lvl1pPr>
    </p:titleStyle>
    <p:bodyStyle>
      <a:lvl1pPr marL="163502" indent="-163502" algn="l" defTabSz="654003" rtl="0" eaLnBrk="1" latinLnBrk="0" hangingPunct="1">
        <a:lnSpc>
          <a:spcPct val="90000"/>
        </a:lnSpc>
        <a:spcBef>
          <a:spcPts val="717"/>
        </a:spcBef>
        <a:buFont typeface="Arial" panose="020B0604020202020204" pitchFamily="34" charset="0"/>
        <a:buChar char="•"/>
        <a:defRPr sz="2655" kern="1200">
          <a:solidFill>
            <a:schemeClr val="tx1"/>
          </a:solidFill>
          <a:latin typeface="Calibri" panose="020F0502020204030204" pitchFamily="34" charset="0"/>
          <a:ea typeface="+mn-ea"/>
          <a:cs typeface="+mn-cs"/>
        </a:defRPr>
      </a:lvl1pPr>
      <a:lvl2pPr marL="549544" indent="-222546" algn="l" defTabSz="654003" rtl="0" eaLnBrk="1" latinLnBrk="0" hangingPunct="1">
        <a:lnSpc>
          <a:spcPct val="90000"/>
        </a:lnSpc>
        <a:spcBef>
          <a:spcPts val="358"/>
        </a:spcBef>
        <a:buFont typeface="Franklin Gothic Medium" panose="020B0603020102020204" pitchFamily="34" charset="0"/>
        <a:buChar char="–"/>
        <a:defRPr sz="2312" kern="1200">
          <a:solidFill>
            <a:schemeClr val="tx1"/>
          </a:solidFill>
          <a:latin typeface="Calibri" panose="020F0502020204030204" pitchFamily="34" charset="0"/>
          <a:ea typeface="+mn-ea"/>
          <a:cs typeface="+mn-cs"/>
        </a:defRPr>
      </a:lvl2pPr>
      <a:lvl3pPr marL="817504" indent="-163502" algn="l" defTabSz="654003" rtl="0" eaLnBrk="1" latinLnBrk="0" hangingPunct="1">
        <a:lnSpc>
          <a:spcPct val="90000"/>
        </a:lnSpc>
        <a:spcBef>
          <a:spcPts val="358"/>
        </a:spcBef>
        <a:buFont typeface="Arial" panose="020B0604020202020204" pitchFamily="34" charset="0"/>
        <a:buChar char="•"/>
        <a:defRPr sz="1884" kern="1200">
          <a:solidFill>
            <a:schemeClr val="tx1"/>
          </a:solidFill>
          <a:latin typeface="Calibri" panose="020F0502020204030204" pitchFamily="34" charset="0"/>
          <a:ea typeface="+mn-ea"/>
          <a:cs typeface="+mn-cs"/>
        </a:defRPr>
      </a:lvl3pPr>
      <a:lvl4pPr marL="1144507"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Franklin Gothic Medium" panose="020B0603020102020204" pitchFamily="34" charset="0"/>
          <a:ea typeface="+mn-ea"/>
          <a:cs typeface="+mn-cs"/>
        </a:defRPr>
      </a:lvl4pPr>
      <a:lvl5pPr marL="1471507"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Franklin Gothic Medium" panose="020B0603020102020204" pitchFamily="34" charset="0"/>
          <a:ea typeface="+mn-ea"/>
          <a:cs typeface="+mn-cs"/>
        </a:defRPr>
      </a:lvl5pPr>
      <a:lvl6pPr marL="1798509"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6pPr>
      <a:lvl7pPr marL="2125509"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7pPr>
      <a:lvl8pPr marL="2452509"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8pPr>
      <a:lvl9pPr marL="2779511" indent="-163502" algn="l" defTabSz="654003" rtl="0" eaLnBrk="1" latinLnBrk="0" hangingPunct="1">
        <a:lnSpc>
          <a:spcPct val="90000"/>
        </a:lnSpc>
        <a:spcBef>
          <a:spcPts val="358"/>
        </a:spcBef>
        <a:buFont typeface="Arial" panose="020B0604020202020204" pitchFamily="34" charset="0"/>
        <a:buChar char="•"/>
        <a:defRPr sz="1199" kern="1200">
          <a:solidFill>
            <a:schemeClr val="tx1"/>
          </a:solidFill>
          <a:latin typeface="+mn-lt"/>
          <a:ea typeface="+mn-ea"/>
          <a:cs typeface="+mn-cs"/>
        </a:defRPr>
      </a:lvl9pPr>
    </p:bodyStyle>
    <p:otherStyle>
      <a:defPPr>
        <a:defRPr lang="en-US"/>
      </a:defPPr>
      <a:lvl1pPr marL="0" algn="l" defTabSz="654003" rtl="0" eaLnBrk="1" latinLnBrk="0" hangingPunct="1">
        <a:defRPr sz="1199" kern="1200">
          <a:solidFill>
            <a:schemeClr val="tx1"/>
          </a:solidFill>
          <a:latin typeface="+mn-lt"/>
          <a:ea typeface="+mn-ea"/>
          <a:cs typeface="+mn-cs"/>
        </a:defRPr>
      </a:lvl1pPr>
      <a:lvl2pPr marL="327001" algn="l" defTabSz="654003" rtl="0" eaLnBrk="1" latinLnBrk="0" hangingPunct="1">
        <a:defRPr sz="1199" kern="1200">
          <a:solidFill>
            <a:schemeClr val="tx1"/>
          </a:solidFill>
          <a:latin typeface="+mn-lt"/>
          <a:ea typeface="+mn-ea"/>
          <a:cs typeface="+mn-cs"/>
        </a:defRPr>
      </a:lvl2pPr>
      <a:lvl3pPr marL="654003" algn="l" defTabSz="654003" rtl="0" eaLnBrk="1" latinLnBrk="0" hangingPunct="1">
        <a:defRPr sz="1199" kern="1200">
          <a:solidFill>
            <a:schemeClr val="tx1"/>
          </a:solidFill>
          <a:latin typeface="+mn-lt"/>
          <a:ea typeface="+mn-ea"/>
          <a:cs typeface="+mn-cs"/>
        </a:defRPr>
      </a:lvl3pPr>
      <a:lvl4pPr marL="981005" algn="l" defTabSz="654003" rtl="0" eaLnBrk="1" latinLnBrk="0" hangingPunct="1">
        <a:defRPr sz="1199" kern="1200">
          <a:solidFill>
            <a:schemeClr val="tx1"/>
          </a:solidFill>
          <a:latin typeface="+mn-lt"/>
          <a:ea typeface="+mn-ea"/>
          <a:cs typeface="+mn-cs"/>
        </a:defRPr>
      </a:lvl4pPr>
      <a:lvl5pPr marL="1308006" algn="l" defTabSz="654003" rtl="0" eaLnBrk="1" latinLnBrk="0" hangingPunct="1">
        <a:defRPr sz="1199" kern="1200">
          <a:solidFill>
            <a:schemeClr val="tx1"/>
          </a:solidFill>
          <a:latin typeface="+mn-lt"/>
          <a:ea typeface="+mn-ea"/>
          <a:cs typeface="+mn-cs"/>
        </a:defRPr>
      </a:lvl5pPr>
      <a:lvl6pPr marL="1635005" algn="l" defTabSz="654003" rtl="0" eaLnBrk="1" latinLnBrk="0" hangingPunct="1">
        <a:defRPr sz="1199" kern="1200">
          <a:solidFill>
            <a:schemeClr val="tx1"/>
          </a:solidFill>
          <a:latin typeface="+mn-lt"/>
          <a:ea typeface="+mn-ea"/>
          <a:cs typeface="+mn-cs"/>
        </a:defRPr>
      </a:lvl6pPr>
      <a:lvl7pPr marL="1962008" algn="l" defTabSz="654003" rtl="0" eaLnBrk="1" latinLnBrk="0" hangingPunct="1">
        <a:defRPr sz="1199" kern="1200">
          <a:solidFill>
            <a:schemeClr val="tx1"/>
          </a:solidFill>
          <a:latin typeface="+mn-lt"/>
          <a:ea typeface="+mn-ea"/>
          <a:cs typeface="+mn-cs"/>
        </a:defRPr>
      </a:lvl7pPr>
      <a:lvl8pPr marL="2289010" algn="l" defTabSz="654003" rtl="0" eaLnBrk="1" latinLnBrk="0" hangingPunct="1">
        <a:defRPr sz="1199" kern="1200">
          <a:solidFill>
            <a:schemeClr val="tx1"/>
          </a:solidFill>
          <a:latin typeface="+mn-lt"/>
          <a:ea typeface="+mn-ea"/>
          <a:cs typeface="+mn-cs"/>
        </a:defRPr>
      </a:lvl8pPr>
      <a:lvl9pPr marL="2616011" algn="l" defTabSz="654003" rtl="0" eaLnBrk="1" latinLnBrk="0" hangingPunct="1">
        <a:defRPr sz="11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8" name="Object 7" hidden="1"/>
                      <p:cNvPicPr/>
                      <p:nvPr/>
                    </p:nvPicPr>
                    <p:blipFill>
                      <a:blip r:embed="rId16"/>
                      <a:stretch>
                        <a:fillRect/>
                      </a:stretch>
                    </p:blipFill>
                    <p:spPr>
                      <a:xfrm>
                        <a:off x="2119" y="1588"/>
                        <a:ext cx="2117" cy="1588"/>
                      </a:xfrm>
                      <a:prstGeom prst="rect">
                        <a:avLst/>
                      </a:prstGeom>
                    </p:spPr>
                  </p:pic>
                </p:oleObj>
              </mc:Fallback>
            </mc:AlternateContent>
          </a:graphicData>
        </a:graphic>
      </p:graphicFrame>
      <p:sp>
        <p:nvSpPr>
          <p:cNvPr id="4" name="Rectangle 3" hidden="1"/>
          <p:cNvSpPr/>
          <p:nvPr>
            <p:custDataLst>
              <p:tags r:id="rId14"/>
            </p:custDataLst>
          </p:nvPr>
        </p:nvSpPr>
        <p:spPr>
          <a:xfrm>
            <a:off x="0" y="1"/>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494" b="1" dirty="0">
              <a:solidFill>
                <a:srgbClr val="FFFFFF"/>
              </a:solidFill>
              <a:sym typeface="Calibri"/>
            </a:endParaRP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971">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71">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670580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7" r:id="rId11"/>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65665" rtl="0" eaLnBrk="1" latinLnBrk="0" hangingPunct="1">
        <a:lnSpc>
          <a:spcPct val="90000"/>
        </a:lnSpc>
        <a:spcBef>
          <a:spcPct val="0"/>
        </a:spcBef>
        <a:buNone/>
        <a:defRPr sz="3494" b="1" kern="1200">
          <a:solidFill>
            <a:schemeClr val="tx1"/>
          </a:solidFill>
          <a:latin typeface="Calibri" panose="020F0502020204030204" pitchFamily="34" charset="0"/>
          <a:ea typeface="+mj-ea"/>
          <a:cs typeface="+mj-cs"/>
        </a:defRPr>
      </a:lvl1pPr>
    </p:titleStyle>
    <p:bodyStyle>
      <a:lvl1pPr marL="166416" indent="-166416" algn="l" defTabSz="665665" rtl="0" eaLnBrk="1" latinLnBrk="0" hangingPunct="1">
        <a:lnSpc>
          <a:spcPct val="90000"/>
        </a:lnSpc>
        <a:spcBef>
          <a:spcPts val="728"/>
        </a:spcBef>
        <a:buFont typeface="Arial" panose="020B0604020202020204" pitchFamily="34" charset="0"/>
        <a:buChar char="•"/>
        <a:defRPr sz="2718" kern="1200">
          <a:solidFill>
            <a:schemeClr val="tx1"/>
          </a:solidFill>
          <a:latin typeface="Calibri" panose="020F0502020204030204" pitchFamily="34" charset="0"/>
          <a:ea typeface="+mn-ea"/>
          <a:cs typeface="+mn-cs"/>
        </a:defRPr>
      </a:lvl1pPr>
      <a:lvl2pPr marL="559344" indent="-226511" algn="l" defTabSz="665665" rtl="0" eaLnBrk="1" latinLnBrk="0" hangingPunct="1">
        <a:lnSpc>
          <a:spcPct val="90000"/>
        </a:lnSpc>
        <a:spcBef>
          <a:spcPts val="364"/>
        </a:spcBef>
        <a:buFont typeface="Franklin Gothic Medium" panose="020B0603020102020204" pitchFamily="34" charset="0"/>
        <a:buChar char="–"/>
        <a:defRPr sz="2330" kern="1200">
          <a:solidFill>
            <a:schemeClr val="tx1"/>
          </a:solidFill>
          <a:latin typeface="Calibri" panose="020F0502020204030204" pitchFamily="34" charset="0"/>
          <a:ea typeface="+mn-ea"/>
          <a:cs typeface="+mn-cs"/>
        </a:defRPr>
      </a:lvl2pPr>
      <a:lvl3pPr marL="832081" indent="-166416" algn="l" defTabSz="665665" rtl="0" eaLnBrk="1" latinLnBrk="0" hangingPunct="1">
        <a:lnSpc>
          <a:spcPct val="90000"/>
        </a:lnSpc>
        <a:spcBef>
          <a:spcPts val="364"/>
        </a:spcBef>
        <a:buFont typeface="Arial" panose="020B0604020202020204" pitchFamily="34" charset="0"/>
        <a:buChar char="•"/>
        <a:defRPr sz="1941" kern="1200">
          <a:solidFill>
            <a:schemeClr val="tx1"/>
          </a:solidFill>
          <a:latin typeface="Calibri" panose="020F0502020204030204" pitchFamily="34" charset="0"/>
          <a:ea typeface="+mn-ea"/>
          <a:cs typeface="+mn-cs"/>
        </a:defRPr>
      </a:lvl3pPr>
      <a:lvl4pPr marL="116491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Franklin Gothic Medium" panose="020B0603020102020204" pitchFamily="34" charset="0"/>
          <a:ea typeface="+mn-ea"/>
          <a:cs typeface="+mn-cs"/>
        </a:defRPr>
      </a:lvl4pPr>
      <a:lvl5pPr marL="149774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Franklin Gothic Medium" panose="020B0603020102020204" pitchFamily="34" charset="0"/>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93455154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8" imgW="270" imgH="270" progId="TCLayout.ActiveDocument.1">
                  <p:embed/>
                </p:oleObj>
              </mc:Choice>
              <mc:Fallback>
                <p:oleObj name="think-cell Slide" r:id="rId18" imgW="270" imgH="270" progId="TCLayout.ActiveDocument.1">
                  <p:embed/>
                  <p:pic>
                    <p:nvPicPr>
                      <p:cNvPr id="7" name="Object 6" hidden="1"/>
                      <p:cNvPicPr/>
                      <p:nvPr/>
                    </p:nvPicPr>
                    <p:blipFill>
                      <a:blip r:embed="rId19"/>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7"/>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dirty="0">
              <a:solidFill>
                <a:srgbClr val="FFFFFF"/>
              </a:solidFill>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958788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4"/>
            </p:custDataLst>
            <p:extLst>
              <p:ext uri="{D42A27DB-BD31-4B8C-83A1-F6EECF244321}">
                <p14:modId xmlns:p14="http://schemas.microsoft.com/office/powerpoint/2010/main" val="62628893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7" name="Object 6" hidden="1"/>
                      <p:cNvPicPr/>
                      <p:nvPr/>
                    </p:nvPicPr>
                    <p:blipFill>
                      <a:blip r:embed="rId17"/>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5"/>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dirty="0">
              <a:solidFill>
                <a:srgbClr val="FFFFFF"/>
              </a:solidFill>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038406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4"/>
            </p:custDataLst>
            <p:extLst>
              <p:ext uri="{D42A27DB-BD31-4B8C-83A1-F6EECF244321}">
                <p14:modId xmlns:p14="http://schemas.microsoft.com/office/powerpoint/2010/main" val="299903936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7" name="Object 6" hidden="1"/>
                      <p:cNvPicPr/>
                      <p:nvPr/>
                    </p:nvPicPr>
                    <p:blipFill>
                      <a:blip r:embed="rId17"/>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5"/>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dirty="0">
              <a:solidFill>
                <a:srgbClr val="FFFFFF"/>
              </a:solidFill>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018682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extLst>
              <p:ext uri="{D42A27DB-BD31-4B8C-83A1-F6EECF244321}">
                <p14:modId xmlns:p14="http://schemas.microsoft.com/office/powerpoint/2010/main" val="204208177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8" name="Object 7" hidden="1"/>
                      <p:cNvPicPr/>
                      <p:nvPr/>
                    </p:nvPicPr>
                    <p:blipFill>
                      <a:blip r:embed="rId16"/>
                      <a:stretch>
                        <a:fillRect/>
                      </a:stretch>
                    </p:blipFill>
                    <p:spPr>
                      <a:xfrm>
                        <a:off x="2118" y="1588"/>
                        <a:ext cx="2117" cy="1588"/>
                      </a:xfrm>
                      <a:prstGeom prst="rect">
                        <a:avLst/>
                      </a:prstGeom>
                    </p:spPr>
                  </p:pic>
                </p:oleObj>
              </mc:Fallback>
            </mc:AlternateContent>
          </a:graphicData>
        </a:graphic>
      </p:graphicFrame>
      <p:sp>
        <p:nvSpPr>
          <p:cNvPr id="4" name="Rectangle 3" hidden="1"/>
          <p:cNvSpPr/>
          <p:nvPr>
            <p:custDataLst>
              <p:tags r:id="rId14"/>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600" b="1" i="0" baseline="0" dirty="0">
              <a:solidFill>
                <a:srgbClr val="FFFFFF"/>
              </a:solidFill>
              <a:latin typeface="Calibri"/>
              <a:ea typeface="+mj-ea"/>
              <a:cs typeface="+mj-cs"/>
              <a:sym typeface="Calibri"/>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838200" y="6356352"/>
            <a:ext cx="7315200" cy="365125"/>
          </a:xfrm>
          <a:prstGeom prst="rect">
            <a:avLst/>
          </a:prstGeom>
        </p:spPr>
        <p:txBody>
          <a:bodyPr vert="horz" lIns="91440" tIns="45720" rIns="91440" bIns="45720" rtlCol="0" anchor="ctr"/>
          <a:lstStyle>
            <a:lvl1pPr algn="l">
              <a:defRPr sz="1000">
                <a:solidFill>
                  <a:schemeClr val="tx1"/>
                </a:solidFill>
                <a:latin typeface="Calibri" panose="020F0502020204030204" pitchFamily="34" charset="0"/>
              </a:defRPr>
            </a:lvl1pPr>
          </a:lstStyle>
          <a:p>
            <a:r>
              <a:rPr lang="en-US" dirty="0">
                <a:solidFill>
                  <a:prstClr val="black"/>
                </a:solidFill>
              </a:rPr>
              <a:t>MEDICAID SAMPLE PRES | MONTH DAY, YYYY | v2</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487204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1.emf"/><Relationship Id="rId5" Type="http://schemas.openxmlformats.org/officeDocument/2006/relationships/oleObject" Target="../embeddings/oleObject1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6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1.emf"/><Relationship Id="rId5" Type="http://schemas.openxmlformats.org/officeDocument/2006/relationships/oleObject" Target="../embeddings/oleObject22.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6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1.emf"/><Relationship Id="rId5" Type="http://schemas.openxmlformats.org/officeDocument/2006/relationships/oleObject" Target="../embeddings/oleObject23.bin"/><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18/10/relationships/comments" Target="../comments/modernComment_4185_1F6D8B95.xml"/><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6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51.xml"/><Relationship Id="rId7" Type="http://schemas.openxmlformats.org/officeDocument/2006/relationships/image" Target="../media/image18.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1.emf"/><Relationship Id="rId5" Type="http://schemas.openxmlformats.org/officeDocument/2006/relationships/oleObject" Target="../embeddings/oleObject17.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5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1.emf"/><Relationship Id="rId5" Type="http://schemas.openxmlformats.org/officeDocument/2006/relationships/oleObject" Target="../embeddings/oleObject18.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5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1.emf"/><Relationship Id="rId5" Type="http://schemas.openxmlformats.org/officeDocument/2006/relationships/oleObject" Target="../embeddings/oleObject19.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51.xml"/><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1.emf"/><Relationship Id="rId11" Type="http://schemas.openxmlformats.org/officeDocument/2006/relationships/hyperlink" Target="https://www.manatt.com/Manatt/media/Documents/Articles/NC-Pilot-Service-Fee-Schedule_Final-for-Webpage.pdf" TargetMode="External"/><Relationship Id="rId5" Type="http://schemas.openxmlformats.org/officeDocument/2006/relationships/oleObject" Target="../embeddings/oleObject20.bin"/><Relationship Id="rId10" Type="http://schemas.openxmlformats.org/officeDocument/2006/relationships/image" Target="../media/image22.png"/><Relationship Id="rId4" Type="http://schemas.openxmlformats.org/officeDocument/2006/relationships/notesSlide" Target="../notesSlides/notesSlide7.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62.xml"/><Relationship Id="rId7" Type="http://schemas.openxmlformats.org/officeDocument/2006/relationships/image" Target="../media/image20.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1.emf"/><Relationship Id="rId5" Type="http://schemas.openxmlformats.org/officeDocument/2006/relationships/oleObject" Target="../embeddings/oleObject21.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60FAFB12-8C40-4C4E-83A4-CC1B6556B6A5}"/>
              </a:ext>
            </a:extLst>
          </p:cNvPr>
          <p:cNvSpPr/>
          <p:nvPr/>
        </p:nvSpPr>
        <p:spPr>
          <a:xfrm>
            <a:off x="0" y="2756848"/>
            <a:ext cx="12192000" cy="1310185"/>
          </a:xfrm>
          <a:prstGeom prst="rect">
            <a:avLst/>
          </a:prstGeom>
          <a:solidFill>
            <a:schemeClr val="accent6">
              <a:lumMod val="40000"/>
              <a:lumOff val="60000"/>
            </a:schemeClr>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p:cNvGraphicFramePr>
            <a:graphicFrameLocks noChangeAspect="1"/>
          </p:cNvGraphicFramePr>
          <p:nvPr>
            <p:custDataLst>
              <p:tags r:id="rId1"/>
            </p:custDataLst>
          </p:nvPr>
        </p:nvGraphicFramePr>
        <p:xfrm>
          <a:off x="1660015" y="1588"/>
          <a:ext cx="1541"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660015" y="1588"/>
                        <a:ext cx="1541" cy="1588"/>
                      </a:xfrm>
                      <a:prstGeom prst="rect">
                        <a:avLst/>
                      </a:prstGeom>
                    </p:spPr>
                  </p:pic>
                </p:oleObj>
              </mc:Fallback>
            </mc:AlternateContent>
          </a:graphicData>
        </a:graphic>
      </p:graphicFrame>
      <p:sp>
        <p:nvSpPr>
          <p:cNvPr id="2" name="Rectangle 1" hidden="1"/>
          <p:cNvSpPr/>
          <p:nvPr>
            <p:custDataLst>
              <p:tags r:id="rId2"/>
            </p:custDataLst>
          </p:nvPr>
        </p:nvSpPr>
        <p:spPr>
          <a:xfrm>
            <a:off x="1658471" y="1"/>
            <a:ext cx="15408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898274">
              <a:lnSpc>
                <a:spcPct val="90000"/>
              </a:lnSpc>
              <a:spcBef>
                <a:spcPct val="0"/>
              </a:spcBef>
              <a:spcAft>
                <a:spcPct val="0"/>
              </a:spcAft>
            </a:pPr>
            <a:endParaRPr lang="en-US" sz="2559" b="1">
              <a:solidFill>
                <a:srgbClr val="FFFFFF"/>
              </a:solidFill>
              <a:latin typeface="Calibri"/>
              <a:cs typeface="Times New Roman"/>
              <a:sym typeface="Calibri"/>
            </a:endParaRPr>
          </a:p>
        </p:txBody>
      </p:sp>
      <p:sp>
        <p:nvSpPr>
          <p:cNvPr id="4" name="Title 3"/>
          <p:cNvSpPr>
            <a:spLocks noGrp="1"/>
          </p:cNvSpPr>
          <p:nvPr>
            <p:ph type="title"/>
          </p:nvPr>
        </p:nvSpPr>
        <p:spPr>
          <a:xfrm>
            <a:off x="67743" y="2756848"/>
            <a:ext cx="12121828" cy="1310185"/>
          </a:xfrm>
        </p:spPr>
        <p:txBody>
          <a:bodyPr anchor="ctr"/>
          <a:lstStyle/>
          <a:p>
            <a:pPr algn="ctr"/>
            <a:r>
              <a:rPr lang="en-US" sz="4000" dirty="0">
                <a:ea typeface="+mn-lt"/>
                <a:cs typeface="+mn-lt"/>
              </a:rPr>
              <a:t>Healthy Opportunities Pilots</a:t>
            </a:r>
            <a:r>
              <a:rPr lang="en-US" sz="4000" b="0" dirty="0">
                <a:ea typeface="+mn-lt"/>
                <a:cs typeface="+mn-lt"/>
              </a:rPr>
              <a:t>: </a:t>
            </a:r>
            <a:br>
              <a:rPr lang="en-US" sz="4000" b="0" dirty="0">
                <a:ea typeface="+mn-lt"/>
                <a:cs typeface="+mn-lt"/>
              </a:rPr>
            </a:br>
            <a:r>
              <a:rPr lang="en-US" sz="4000" b="0" dirty="0">
                <a:ea typeface="+mn-lt"/>
                <a:cs typeface="+mn-lt"/>
              </a:rPr>
              <a:t> No Wrong Door Approach to Enrollment</a:t>
            </a:r>
            <a:endParaRPr lang="en-US" sz="4000" dirty="0">
              <a:ea typeface="+mn-lt"/>
              <a:cs typeface="+mn-lt"/>
            </a:endParaRPr>
          </a:p>
        </p:txBody>
      </p:sp>
      <p:sp>
        <p:nvSpPr>
          <p:cNvPr id="6" name="Slide Number Placeholder 2">
            <a:extLst>
              <a:ext uri="{FF2B5EF4-FFF2-40B4-BE49-F238E27FC236}">
                <a16:creationId xmlns:a16="http://schemas.microsoft.com/office/drawing/2014/main" id="{C297A529-E2C5-4969-ABB0-115F991B9EAE}"/>
              </a:ext>
            </a:extLst>
          </p:cNvPr>
          <p:cNvSpPr>
            <a:spLocks noGrp="1"/>
          </p:cNvSpPr>
          <p:nvPr>
            <p:ph type="sldNum" sz="quarter" idx="14"/>
          </p:nvPr>
        </p:nvSpPr>
        <p:spPr>
          <a:xfrm>
            <a:off x="11074400" y="6573308"/>
            <a:ext cx="752131" cy="284692"/>
          </a:xfrm>
        </p:spPr>
        <p:txBody>
          <a:bodyPr/>
          <a:lstStyle/>
          <a:p>
            <a:pPr defTabSz="457200">
              <a:defRPr/>
            </a:pPr>
            <a:fld id="{11F27F3A-B3E9-41ED-AF8F-A365F10BB65F}" type="slidenum">
              <a:rPr lang="en-US" sz="942">
                <a:latin typeface="Calibri"/>
              </a:rPr>
              <a:pPr defTabSz="457200">
                <a:defRPr/>
              </a:pPr>
              <a:t>1</a:t>
            </a:fld>
            <a:endParaRPr lang="en-US" sz="942" dirty="0">
              <a:latin typeface="Calibri"/>
            </a:endParaRPr>
          </a:p>
        </p:txBody>
      </p:sp>
    </p:spTree>
    <p:extLst>
      <p:ext uri="{BB962C8B-B14F-4D97-AF65-F5344CB8AC3E}">
        <p14:creationId xmlns:p14="http://schemas.microsoft.com/office/powerpoint/2010/main" val="40960684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6AFA8-2FE4-440C-D821-84DED341AB42}"/>
              </a:ext>
            </a:extLst>
          </p:cNvPr>
          <p:cNvSpPr>
            <a:spLocks noGrp="1"/>
          </p:cNvSpPr>
          <p:nvPr>
            <p:ph type="body" sz="quarter" idx="10"/>
          </p:nvPr>
        </p:nvSpPr>
        <p:spPr>
          <a:xfrm>
            <a:off x="2817" y="2580733"/>
            <a:ext cx="12184486" cy="3653213"/>
          </a:xfrm>
          <a:solidFill>
            <a:schemeClr val="accent6">
              <a:lumMod val="60000"/>
              <a:lumOff val="40000"/>
            </a:schemeClr>
          </a:solidFill>
        </p:spPr>
        <p:txBody>
          <a:bodyPr vert="horz" lIns="101811" tIns="50906" rIns="101811" bIns="50906" rtlCol="0" anchor="t">
            <a:noAutofit/>
          </a:bodyPr>
          <a:lstStyle/>
          <a:p>
            <a:pPr marL="224155" indent="-224155">
              <a:spcAft>
                <a:spcPts val="1800"/>
              </a:spcAft>
            </a:pPr>
            <a:r>
              <a:rPr lang="en-US" sz="1800" b="1" dirty="0"/>
              <a:t>Providers who are currently onboarded to NCCARE360: </a:t>
            </a:r>
          </a:p>
          <a:p>
            <a:pPr marL="565785" lvl="1" indent="-229235">
              <a:spcAft>
                <a:spcPts val="1800"/>
              </a:spcAft>
              <a:buFont typeface="Courier New" panose="020B0603020102020204" pitchFamily="34" charset="0"/>
              <a:buChar char="o"/>
            </a:pPr>
            <a:r>
              <a:rPr lang="en-US" sz="1800" dirty="0"/>
              <a:t>Use the NWD referral pathway, which Unite Us will demo.</a:t>
            </a:r>
          </a:p>
          <a:p>
            <a:pPr marL="224155" indent="-224155">
              <a:spcAft>
                <a:spcPts val="1800"/>
              </a:spcAft>
            </a:pPr>
            <a:r>
              <a:rPr lang="en-US" sz="1800" b="1" dirty="0"/>
              <a:t>Options for providers who are </a:t>
            </a:r>
            <a:r>
              <a:rPr lang="en-US" sz="1800" b="1" u="sng" dirty="0"/>
              <a:t>not </a:t>
            </a:r>
            <a:r>
              <a:rPr lang="en-US" sz="1800" b="1" dirty="0"/>
              <a:t>onboarded to NCCARE360:</a:t>
            </a:r>
          </a:p>
          <a:p>
            <a:pPr marL="565785" lvl="1" indent="-229235">
              <a:spcAft>
                <a:spcPts val="1800"/>
              </a:spcAft>
              <a:buFont typeface="Courier New" panose="020B0603020102020204" pitchFamily="34" charset="0"/>
              <a:buChar char="o"/>
            </a:pPr>
            <a:r>
              <a:rPr lang="en-US" sz="1800" dirty="0"/>
              <a:t>Call the member’s PHP on their behalf and request a Pilot assessment</a:t>
            </a:r>
          </a:p>
          <a:p>
            <a:pPr marL="565785" lvl="1" indent="-229235">
              <a:spcAft>
                <a:spcPts val="1800"/>
              </a:spcAft>
              <a:buFont typeface="Courier New" panose="020B0603020102020204" pitchFamily="34" charset="0"/>
              <a:buChar char="o"/>
            </a:pPr>
            <a:r>
              <a:rPr lang="en-US" sz="1800" dirty="0"/>
              <a:t>Reach out to the member’s care manager on their behalf and request a Pilot assessment</a:t>
            </a:r>
          </a:p>
          <a:p>
            <a:pPr marL="565785" lvl="1" indent="-229235">
              <a:spcAft>
                <a:spcPts val="1800"/>
              </a:spcAft>
              <a:buFont typeface="Courier New" panose="020B0603020102020204" pitchFamily="34" charset="0"/>
              <a:buChar char="o"/>
            </a:pPr>
            <a:r>
              <a:rPr lang="en-US" sz="1800" dirty="0"/>
              <a:t>Ask the member to reach out to their PHP or care manager to request a Pilot assessment</a:t>
            </a:r>
          </a:p>
          <a:p>
            <a:pPr marL="565785" lvl="1" indent="-229235">
              <a:spcAft>
                <a:spcPts val="1800"/>
              </a:spcAft>
            </a:pPr>
            <a:endParaRPr lang="en-US" sz="1447" dirty="0"/>
          </a:p>
        </p:txBody>
      </p:sp>
      <p:sp>
        <p:nvSpPr>
          <p:cNvPr id="3" name="Slide Number Placeholder 2">
            <a:extLst>
              <a:ext uri="{FF2B5EF4-FFF2-40B4-BE49-F238E27FC236}">
                <a16:creationId xmlns:a16="http://schemas.microsoft.com/office/drawing/2014/main" id="{F52DE3F8-54E8-CC3F-2D08-F407E1F356DE}"/>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
        <p:nvSpPr>
          <p:cNvPr id="4" name="Title 3">
            <a:extLst>
              <a:ext uri="{FF2B5EF4-FFF2-40B4-BE49-F238E27FC236}">
                <a16:creationId xmlns:a16="http://schemas.microsoft.com/office/drawing/2014/main" id="{16387CBB-47DE-4C61-9406-01AE747CF77D}"/>
              </a:ext>
            </a:extLst>
          </p:cNvPr>
          <p:cNvSpPr>
            <a:spLocks noGrp="1"/>
          </p:cNvSpPr>
          <p:nvPr>
            <p:ph type="title"/>
          </p:nvPr>
        </p:nvSpPr>
        <p:spPr/>
        <p:txBody>
          <a:bodyPr/>
          <a:lstStyle/>
          <a:p>
            <a:r>
              <a:rPr lang="en-US" sz="3200" dirty="0">
                <a:cs typeface="Times New Roman"/>
              </a:rPr>
              <a:t>	Call To Action</a:t>
            </a:r>
          </a:p>
        </p:txBody>
      </p:sp>
      <p:pic>
        <p:nvPicPr>
          <p:cNvPr id="6" name="Picture 5">
            <a:extLst>
              <a:ext uri="{FF2B5EF4-FFF2-40B4-BE49-F238E27FC236}">
                <a16:creationId xmlns:a16="http://schemas.microsoft.com/office/drawing/2014/main" id="{F900EF05-5747-C9A2-22FC-DB787AE691D3}"/>
              </a:ext>
            </a:extLst>
          </p:cNvPr>
          <p:cNvPicPr>
            <a:picLocks noChangeAspect="1"/>
          </p:cNvPicPr>
          <p:nvPr/>
        </p:nvPicPr>
        <p:blipFill>
          <a:blip r:embed="rId3"/>
          <a:stretch>
            <a:fillRect/>
          </a:stretch>
        </p:blipFill>
        <p:spPr>
          <a:xfrm>
            <a:off x="111475" y="135191"/>
            <a:ext cx="1387387" cy="942795"/>
          </a:xfrm>
          <a:prstGeom prst="rect">
            <a:avLst/>
          </a:prstGeom>
          <a:solidFill>
            <a:schemeClr val="accent6">
              <a:lumMod val="60000"/>
              <a:lumOff val="40000"/>
            </a:schemeClr>
          </a:solidFill>
          <a:ln>
            <a:solidFill>
              <a:schemeClr val="accent6">
                <a:lumMod val="75000"/>
              </a:schemeClr>
            </a:solidFill>
          </a:ln>
        </p:spPr>
      </p:pic>
      <p:sp>
        <p:nvSpPr>
          <p:cNvPr id="7" name="Rectangle 6">
            <a:extLst>
              <a:ext uri="{FF2B5EF4-FFF2-40B4-BE49-F238E27FC236}">
                <a16:creationId xmlns:a16="http://schemas.microsoft.com/office/drawing/2014/main" id="{D75CB068-7C0B-4DD7-A5C5-68179C184E10}"/>
              </a:ext>
            </a:extLst>
          </p:cNvPr>
          <p:cNvSpPr/>
          <p:nvPr/>
        </p:nvSpPr>
        <p:spPr>
          <a:xfrm>
            <a:off x="0" y="1275900"/>
            <a:ext cx="12192000" cy="111631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806867" eaLnBrk="0" fontAlgn="base" hangingPunct="0">
              <a:spcBef>
                <a:spcPct val="0"/>
              </a:spcBef>
              <a:spcAft>
                <a:spcPct val="0"/>
              </a:spcAft>
              <a:defRPr/>
            </a:pPr>
            <a:r>
              <a:rPr lang="en-US" sz="2000" b="1" dirty="0">
                <a:solidFill>
                  <a:schemeClr val="tx1"/>
                </a:solidFill>
              </a:rPr>
              <a:t>Health care providers can play an important role in identifying eligible individuals that would benefit from Pilot services. If you identify someone that may meet the eligibility criteria for the Pilots, take one of the following steps. </a:t>
            </a:r>
            <a:endParaRPr lang="en-US" sz="2400" b="1" dirty="0">
              <a:solidFill>
                <a:srgbClr val="FF0000"/>
              </a:solidFill>
            </a:endParaRPr>
          </a:p>
        </p:txBody>
      </p:sp>
    </p:spTree>
    <p:extLst>
      <p:ext uri="{BB962C8B-B14F-4D97-AF65-F5344CB8AC3E}">
        <p14:creationId xmlns:p14="http://schemas.microsoft.com/office/powerpoint/2010/main" val="3297485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6AFA8-2FE4-440C-D821-84DED341AB42}"/>
              </a:ext>
            </a:extLst>
          </p:cNvPr>
          <p:cNvSpPr>
            <a:spLocks noGrp="1"/>
          </p:cNvSpPr>
          <p:nvPr>
            <p:ph type="body" sz="quarter" idx="10"/>
          </p:nvPr>
        </p:nvSpPr>
        <p:spPr>
          <a:xfrm>
            <a:off x="817361" y="2580733"/>
            <a:ext cx="5135150" cy="3653213"/>
          </a:xfrm>
          <a:solidFill>
            <a:schemeClr val="accent6">
              <a:lumMod val="60000"/>
              <a:lumOff val="40000"/>
            </a:schemeClr>
          </a:solidFill>
        </p:spPr>
        <p:txBody>
          <a:bodyPr vert="horz" lIns="101811" tIns="50906" rIns="101811" bIns="50906" rtlCol="0" anchor="t">
            <a:noAutofit/>
          </a:bodyPr>
          <a:lstStyle/>
          <a:p>
            <a:pPr marL="0" indent="0">
              <a:buNone/>
            </a:pPr>
            <a:r>
              <a:rPr lang="en-US" sz="2000" b="1" dirty="0">
                <a:latin typeface="Arial"/>
                <a:ea typeface="Arial"/>
                <a:cs typeface="Arial"/>
              </a:rPr>
              <a:t>AmeriHealth Caritas</a:t>
            </a:r>
          </a:p>
          <a:p>
            <a:pPr marL="0" indent="0">
              <a:buNone/>
            </a:pPr>
            <a:r>
              <a:rPr lang="en-US" sz="2000" dirty="0">
                <a:latin typeface="Arial"/>
                <a:ea typeface="Arial"/>
                <a:cs typeface="Arial"/>
              </a:rPr>
              <a:t> 855-375-8811 (TTY 1-866-209-6421)</a:t>
            </a:r>
            <a:endParaRPr lang="en-US" sz="2000" b="1" dirty="0">
              <a:latin typeface="Arial"/>
              <a:ea typeface="Arial"/>
              <a:cs typeface="Arial"/>
            </a:endParaRPr>
          </a:p>
          <a:p>
            <a:pPr marL="0" indent="0">
              <a:buNone/>
            </a:pPr>
            <a:r>
              <a:rPr lang="en-US" sz="2000" b="1" dirty="0">
                <a:latin typeface="Arial"/>
                <a:ea typeface="Arial"/>
                <a:cs typeface="Arial"/>
              </a:rPr>
              <a:t>Carolina Complete Health</a:t>
            </a:r>
          </a:p>
          <a:p>
            <a:pPr marL="0" indent="0">
              <a:buNone/>
            </a:pPr>
            <a:r>
              <a:rPr lang="en-US" sz="2000" dirty="0">
                <a:latin typeface="Arial"/>
                <a:ea typeface="Arial"/>
                <a:cs typeface="Arial"/>
              </a:rPr>
              <a:t>833-552-3876</a:t>
            </a:r>
            <a:endParaRPr lang="en-US" sz="2000"/>
          </a:p>
          <a:p>
            <a:pPr marL="0" indent="0">
              <a:buNone/>
            </a:pPr>
            <a:r>
              <a:rPr lang="en-US" sz="2000" b="1" dirty="0">
                <a:latin typeface="Arial"/>
                <a:ea typeface="Arial"/>
                <a:cs typeface="Arial"/>
              </a:rPr>
              <a:t>Healthy Blue</a:t>
            </a:r>
          </a:p>
          <a:p>
            <a:pPr marL="0" indent="0">
              <a:buNone/>
            </a:pPr>
            <a:r>
              <a:rPr lang="en-US" sz="2000" dirty="0">
                <a:latin typeface="Arial"/>
                <a:ea typeface="Arial"/>
                <a:cs typeface="Arial"/>
              </a:rPr>
              <a:t>844-594-5070 (TTY 711)</a:t>
            </a:r>
            <a:endParaRPr lang="en-US" sz="2000" dirty="0"/>
          </a:p>
          <a:p>
            <a:pPr marL="0" indent="0">
              <a:buNone/>
            </a:pPr>
            <a:endParaRPr lang="en-US" sz="1100" b="1" dirty="0">
              <a:latin typeface="Arial"/>
            </a:endParaRPr>
          </a:p>
        </p:txBody>
      </p:sp>
      <p:sp>
        <p:nvSpPr>
          <p:cNvPr id="3" name="Slide Number Placeholder 2">
            <a:extLst>
              <a:ext uri="{FF2B5EF4-FFF2-40B4-BE49-F238E27FC236}">
                <a16:creationId xmlns:a16="http://schemas.microsoft.com/office/drawing/2014/main" id="{F52DE3F8-54E8-CC3F-2D08-F407E1F356DE}"/>
              </a:ext>
            </a:extLst>
          </p:cNvPr>
          <p:cNvSpPr>
            <a:spLocks noGrp="1"/>
          </p:cNvSpPr>
          <p:nvPr>
            <p:ph type="sldNum" sz="quarter" idx="14"/>
          </p:nvPr>
        </p:nvSpPr>
        <p:spPr/>
        <p:txBody>
          <a:bodyPr/>
          <a:lstStyle/>
          <a:p>
            <a:fld id="{11F27F3A-B3E9-41ED-AF8F-A365F10BB65F}" type="slidenum">
              <a:rPr lang="en-US" smtClean="0"/>
              <a:pPr/>
              <a:t>11</a:t>
            </a:fld>
            <a:endParaRPr lang="en-US" dirty="0"/>
          </a:p>
        </p:txBody>
      </p:sp>
      <p:sp>
        <p:nvSpPr>
          <p:cNvPr id="4" name="Title 3">
            <a:extLst>
              <a:ext uri="{FF2B5EF4-FFF2-40B4-BE49-F238E27FC236}">
                <a16:creationId xmlns:a16="http://schemas.microsoft.com/office/drawing/2014/main" id="{16387CBB-47DE-4C61-9406-01AE747CF77D}"/>
              </a:ext>
            </a:extLst>
          </p:cNvPr>
          <p:cNvSpPr>
            <a:spLocks noGrp="1"/>
          </p:cNvSpPr>
          <p:nvPr>
            <p:ph type="title"/>
          </p:nvPr>
        </p:nvSpPr>
        <p:spPr/>
        <p:txBody>
          <a:bodyPr/>
          <a:lstStyle/>
          <a:p>
            <a:pPr algn="ctr"/>
            <a:r>
              <a:rPr lang="en-US" sz="3200" dirty="0">
                <a:latin typeface="Arial"/>
                <a:cs typeface="Arial"/>
              </a:rPr>
              <a:t>Health Plans’ Member Services Numbers</a:t>
            </a:r>
            <a:endParaRPr lang="en-US" sz="3200" b="0" dirty="0">
              <a:ea typeface="+mn-lt"/>
              <a:cs typeface="+mn-lt"/>
            </a:endParaRPr>
          </a:p>
          <a:p>
            <a:endParaRPr lang="en-US" sz="3200" dirty="0">
              <a:cs typeface="Times New Roman"/>
            </a:endParaRPr>
          </a:p>
        </p:txBody>
      </p:sp>
      <p:sp>
        <p:nvSpPr>
          <p:cNvPr id="7" name="Rectangle 6">
            <a:extLst>
              <a:ext uri="{FF2B5EF4-FFF2-40B4-BE49-F238E27FC236}">
                <a16:creationId xmlns:a16="http://schemas.microsoft.com/office/drawing/2014/main" id="{D75CB068-7C0B-4DD7-A5C5-68179C184E10}"/>
              </a:ext>
            </a:extLst>
          </p:cNvPr>
          <p:cNvSpPr/>
          <p:nvPr/>
        </p:nvSpPr>
        <p:spPr>
          <a:xfrm>
            <a:off x="0" y="1275900"/>
            <a:ext cx="12192000" cy="111631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806867">
              <a:spcBef>
                <a:spcPct val="0"/>
              </a:spcBef>
              <a:spcAft>
                <a:spcPct val="0"/>
              </a:spcAft>
              <a:defRPr/>
            </a:pPr>
            <a:r>
              <a:rPr lang="en-US" sz="2000" b="1" dirty="0">
                <a:solidFill>
                  <a:schemeClr val="tx1"/>
                </a:solidFill>
                <a:latin typeface="Arial"/>
              </a:rPr>
              <a:t>Providers can encourage members to reach out to their Health Plans' Member Services numbers listed on their Medicaid ID cards</a:t>
            </a:r>
          </a:p>
        </p:txBody>
      </p:sp>
      <p:sp>
        <p:nvSpPr>
          <p:cNvPr id="8" name="Text Placeholder 1">
            <a:extLst>
              <a:ext uri="{FF2B5EF4-FFF2-40B4-BE49-F238E27FC236}">
                <a16:creationId xmlns:a16="http://schemas.microsoft.com/office/drawing/2014/main" id="{DF9115DC-761A-CAA2-D3DD-1E7E9448F7F9}"/>
              </a:ext>
            </a:extLst>
          </p:cNvPr>
          <p:cNvSpPr txBox="1">
            <a:spLocks/>
          </p:cNvSpPr>
          <p:nvPr/>
        </p:nvSpPr>
        <p:spPr>
          <a:xfrm>
            <a:off x="6127915" y="2580733"/>
            <a:ext cx="5135150" cy="3653213"/>
          </a:xfrm>
          <a:prstGeom prst="rect">
            <a:avLst/>
          </a:prstGeom>
          <a:solidFill>
            <a:schemeClr val="accent6">
              <a:lumMod val="60000"/>
              <a:lumOff val="40000"/>
            </a:schemeClr>
          </a:solidFill>
        </p:spPr>
        <p:txBody>
          <a:bodyPr vert="horz" lIns="101811" tIns="50906" rIns="101811" bIns="50906" rtlCol="0" anchor="t">
            <a:noAutofit/>
          </a:bodyPr>
          <a:lstStyle>
            <a:lvl1pPr marL="224595" indent="-224595" algn="l" defTabSz="673785" rtl="0" eaLnBrk="1" latinLnBrk="0" hangingPunct="1">
              <a:lnSpc>
                <a:spcPct val="100000"/>
              </a:lnSpc>
              <a:spcBef>
                <a:spcPts val="1180"/>
              </a:spcBef>
              <a:buFont typeface="Arial" panose="020B0604020202020204" pitchFamily="34" charset="0"/>
              <a:buChar char="•"/>
              <a:defRPr sz="2735" kern="1200">
                <a:solidFill>
                  <a:schemeClr val="tx1"/>
                </a:solidFill>
                <a:latin typeface="+mn-lt"/>
                <a:ea typeface="+mn-ea"/>
                <a:cs typeface="+mn-cs"/>
              </a:defRPr>
            </a:lvl1pPr>
            <a:lvl2pPr marL="566166" indent="-229277" algn="l" defTabSz="673785" rtl="0" eaLnBrk="1" latinLnBrk="0" hangingPunct="1">
              <a:lnSpc>
                <a:spcPct val="100000"/>
              </a:lnSpc>
              <a:spcBef>
                <a:spcPts val="369"/>
              </a:spcBef>
              <a:buFont typeface="Franklin Gothic Medium" panose="020B0603020102020204" pitchFamily="34" charset="0"/>
              <a:buChar char="−"/>
              <a:defRPr sz="2382" kern="1200">
                <a:solidFill>
                  <a:schemeClr val="tx1"/>
                </a:solidFill>
                <a:latin typeface="+mn-lt"/>
                <a:ea typeface="+mn-ea"/>
                <a:cs typeface="+mn-cs"/>
              </a:defRPr>
            </a:lvl2pPr>
            <a:lvl3pPr marL="956087" indent="-224595" algn="l" defTabSz="673785" rtl="0" eaLnBrk="1" latinLnBrk="0" hangingPunct="1">
              <a:lnSpc>
                <a:spcPct val="100000"/>
              </a:lnSpc>
              <a:spcBef>
                <a:spcPts val="369"/>
              </a:spcBef>
              <a:buFont typeface="Arial" panose="020B0604020202020204" pitchFamily="34" charset="0"/>
              <a:buChar char="•"/>
              <a:defRPr sz="1941" kern="1200">
                <a:solidFill>
                  <a:schemeClr val="tx1"/>
                </a:solidFill>
                <a:latin typeface="+mn-lt"/>
                <a:ea typeface="+mn-ea"/>
                <a:cs typeface="+mn-cs"/>
              </a:defRPr>
            </a:lvl3pPr>
            <a:lvl4pPr marL="1179126"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Franklin Gothic Medium" panose="020B0603020102020204" pitchFamily="34" charset="0"/>
                <a:ea typeface="+mn-ea"/>
                <a:cs typeface="+mn-cs"/>
              </a:defRPr>
            </a:lvl4pPr>
            <a:lvl5pPr marL="1516017"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Franklin Gothic Medium" panose="020B0603020102020204" pitchFamily="34" charset="0"/>
                <a:ea typeface="+mn-ea"/>
                <a:cs typeface="+mn-cs"/>
              </a:defRPr>
            </a:lvl5pPr>
            <a:lvl6pPr marL="1852910"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6pPr>
            <a:lvl7pPr marL="2189802"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7pPr>
            <a:lvl8pPr marL="2526693"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8pPr>
            <a:lvl9pPr marL="2863585" indent="-168447" algn="l" defTabSz="673785" rtl="0" eaLnBrk="1" latinLnBrk="0" hangingPunct="1">
              <a:lnSpc>
                <a:spcPct val="90000"/>
              </a:lnSpc>
              <a:spcBef>
                <a:spcPts val="369"/>
              </a:spcBef>
              <a:buFont typeface="Arial" panose="020B0604020202020204" pitchFamily="34" charset="0"/>
              <a:buChar char="•"/>
              <a:defRPr sz="1235"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Arial"/>
                <a:ea typeface="Arial"/>
                <a:cs typeface="Arial"/>
              </a:rPr>
              <a:t>United Healthcare</a:t>
            </a:r>
            <a:endParaRPr lang="en-US" sz="1100" b="1" dirty="0">
              <a:latin typeface="Arial"/>
              <a:ea typeface="Arial"/>
              <a:cs typeface="Arial"/>
            </a:endParaRPr>
          </a:p>
          <a:p>
            <a:pPr marL="0" indent="0">
              <a:buFont typeface="Arial" panose="020B0604020202020204" pitchFamily="34" charset="0"/>
              <a:buNone/>
            </a:pPr>
            <a:r>
              <a:rPr lang="en-US" sz="2000" dirty="0">
                <a:latin typeface="Arial"/>
                <a:ea typeface="Arial"/>
                <a:cs typeface="Arial"/>
              </a:rPr>
              <a:t>800-349-1855</a:t>
            </a:r>
            <a:endParaRPr lang="en-US" sz="2000"/>
          </a:p>
          <a:p>
            <a:pPr marL="0" indent="0">
              <a:buFont typeface="Arial" panose="020B0604020202020204" pitchFamily="34" charset="0"/>
              <a:buNone/>
            </a:pPr>
            <a:r>
              <a:rPr lang="en-US" sz="2000" b="1" dirty="0">
                <a:latin typeface="Arial"/>
                <a:cs typeface="Arial"/>
              </a:rPr>
              <a:t>WellCare</a:t>
            </a:r>
            <a:endParaRPr lang="en-US" sz="2000" b="1">
              <a:latin typeface="Calibri" panose="020F0502020204030204"/>
              <a:cs typeface="Arial"/>
            </a:endParaRPr>
          </a:p>
          <a:p>
            <a:pPr marL="0" indent="0">
              <a:buFont typeface="Arial" panose="020B0604020202020204" pitchFamily="34" charset="0"/>
              <a:buNone/>
            </a:pPr>
            <a:r>
              <a:rPr lang="en-US" sz="2000" dirty="0">
                <a:latin typeface="Arial"/>
                <a:cs typeface="Arial"/>
              </a:rPr>
              <a:t>866-799-5318</a:t>
            </a:r>
            <a:endParaRPr lang="en-US" sz="2000" dirty="0"/>
          </a:p>
        </p:txBody>
      </p:sp>
    </p:spTree>
    <p:extLst>
      <p:ext uri="{BB962C8B-B14F-4D97-AF65-F5344CB8AC3E}">
        <p14:creationId xmlns:p14="http://schemas.microsoft.com/office/powerpoint/2010/main" val="1498164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660016" y="1588"/>
          <a:ext cx="1541"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660016" y="1588"/>
                        <a:ext cx="1541" cy="1588"/>
                      </a:xfrm>
                      <a:prstGeom prst="rect">
                        <a:avLst/>
                      </a:prstGeom>
                    </p:spPr>
                  </p:pic>
                </p:oleObj>
              </mc:Fallback>
            </mc:AlternateContent>
          </a:graphicData>
        </a:graphic>
      </p:graphicFrame>
      <p:sp>
        <p:nvSpPr>
          <p:cNvPr id="2" name="Rectangle 1" hidden="1"/>
          <p:cNvSpPr/>
          <p:nvPr>
            <p:custDataLst>
              <p:tags r:id="rId2"/>
            </p:custDataLst>
          </p:nvPr>
        </p:nvSpPr>
        <p:spPr>
          <a:xfrm>
            <a:off x="1658472" y="1"/>
            <a:ext cx="15408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898274">
              <a:lnSpc>
                <a:spcPct val="90000"/>
              </a:lnSpc>
              <a:spcBef>
                <a:spcPct val="0"/>
              </a:spcBef>
              <a:spcAft>
                <a:spcPct val="0"/>
              </a:spcAft>
              <a:defRPr/>
            </a:pPr>
            <a:endParaRPr lang="en-US" sz="2559" b="1" dirty="0">
              <a:solidFill>
                <a:srgbClr val="FFFFFF"/>
              </a:solidFill>
              <a:latin typeface="Calibri" panose="020F0502020204030204"/>
              <a:cs typeface="Times New Roman"/>
              <a:sym typeface="Calibri" panose="020F0502020204030204"/>
            </a:endParaRPr>
          </a:p>
        </p:txBody>
      </p:sp>
      <p:sp>
        <p:nvSpPr>
          <p:cNvPr id="3" name="Rectangle 2">
            <a:extLst>
              <a:ext uri="{FF2B5EF4-FFF2-40B4-BE49-F238E27FC236}">
                <a16:creationId xmlns:a16="http://schemas.microsoft.com/office/drawing/2014/main" id="{CAD8BB76-7A17-45BE-B170-83E72F7576E0}"/>
              </a:ext>
            </a:extLst>
          </p:cNvPr>
          <p:cNvSpPr/>
          <p:nvPr/>
        </p:nvSpPr>
        <p:spPr>
          <a:xfrm>
            <a:off x="-2757" y="2512052"/>
            <a:ext cx="12219284" cy="18332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57200">
              <a:defRPr/>
            </a:pPr>
            <a:r>
              <a:rPr lang="en-US" sz="4400" b="1" dirty="0">
                <a:solidFill>
                  <a:schemeClr val="accent3"/>
                </a:solidFill>
              </a:rPr>
              <a:t>Unite Us Demonstration</a:t>
            </a:r>
          </a:p>
        </p:txBody>
      </p:sp>
      <p:sp>
        <p:nvSpPr>
          <p:cNvPr id="6" name="Slide Number Placeholder 5">
            <a:extLst>
              <a:ext uri="{FF2B5EF4-FFF2-40B4-BE49-F238E27FC236}">
                <a16:creationId xmlns:a16="http://schemas.microsoft.com/office/drawing/2014/main" id="{A2DF2E52-3575-49EC-9178-E09AEE1C7E27}"/>
              </a:ext>
            </a:extLst>
          </p:cNvPr>
          <p:cNvSpPr>
            <a:spLocks noGrp="1"/>
          </p:cNvSpPr>
          <p:nvPr>
            <p:ph type="sldNum" sz="quarter" idx="14"/>
          </p:nvPr>
        </p:nvSpPr>
        <p:spPr/>
        <p:txBody>
          <a:bodyPr/>
          <a:lstStyle/>
          <a:p>
            <a:pPr defTabSz="457200">
              <a:spcBef>
                <a:spcPct val="0"/>
              </a:spcBef>
              <a:spcAft>
                <a:spcPct val="0"/>
              </a:spcAft>
              <a:defRPr/>
            </a:pPr>
            <a:fld id="{11F27F3A-B3E9-41ED-AF8F-A365F10BB65F}" type="slidenum">
              <a:rPr lang="en-US">
                <a:latin typeface="Calibri" panose="020F0502020204030204"/>
                <a:cs typeface="Arial"/>
              </a:rPr>
              <a:pPr defTabSz="457200">
                <a:spcBef>
                  <a:spcPct val="0"/>
                </a:spcBef>
                <a:spcAft>
                  <a:spcPct val="0"/>
                </a:spcAft>
                <a:defRPr/>
              </a:pPr>
              <a:t>12</a:t>
            </a:fld>
            <a:endParaRPr lang="en-US" dirty="0">
              <a:latin typeface="Calibri" panose="020F0502020204030204"/>
              <a:cs typeface="Arial"/>
            </a:endParaRPr>
          </a:p>
        </p:txBody>
      </p:sp>
      <p:cxnSp>
        <p:nvCxnSpPr>
          <p:cNvPr id="11" name="Straight Connector 10">
            <a:extLst>
              <a:ext uri="{FF2B5EF4-FFF2-40B4-BE49-F238E27FC236}">
                <a16:creationId xmlns:a16="http://schemas.microsoft.com/office/drawing/2014/main" id="{07A06190-EBF0-4177-B898-1394A806AA78}"/>
              </a:ext>
            </a:extLst>
          </p:cNvPr>
          <p:cNvCxnSpPr/>
          <p:nvPr/>
        </p:nvCxnSpPr>
        <p:spPr>
          <a:xfrm>
            <a:off x="-2758" y="2457624"/>
            <a:ext cx="12208399" cy="6531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A0B0DDD-2B75-8D5C-FF10-E4B1E8C69011}"/>
              </a:ext>
            </a:extLst>
          </p:cNvPr>
          <p:cNvCxnSpPr>
            <a:cxnSpLocks/>
          </p:cNvCxnSpPr>
          <p:nvPr/>
        </p:nvCxnSpPr>
        <p:spPr>
          <a:xfrm>
            <a:off x="-13644" y="4329967"/>
            <a:ext cx="12208399" cy="6531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9468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660016" y="1588"/>
          <a:ext cx="1541"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660016" y="1588"/>
                        <a:ext cx="1541" cy="1588"/>
                      </a:xfrm>
                      <a:prstGeom prst="rect">
                        <a:avLst/>
                      </a:prstGeom>
                    </p:spPr>
                  </p:pic>
                </p:oleObj>
              </mc:Fallback>
            </mc:AlternateContent>
          </a:graphicData>
        </a:graphic>
      </p:graphicFrame>
      <p:sp>
        <p:nvSpPr>
          <p:cNvPr id="2" name="Rectangle 1" hidden="1"/>
          <p:cNvSpPr/>
          <p:nvPr>
            <p:custDataLst>
              <p:tags r:id="rId2"/>
            </p:custDataLst>
          </p:nvPr>
        </p:nvSpPr>
        <p:spPr>
          <a:xfrm>
            <a:off x="1658472" y="1"/>
            <a:ext cx="15408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898274">
              <a:lnSpc>
                <a:spcPct val="90000"/>
              </a:lnSpc>
              <a:spcBef>
                <a:spcPct val="0"/>
              </a:spcBef>
              <a:spcAft>
                <a:spcPct val="0"/>
              </a:spcAft>
              <a:defRPr/>
            </a:pPr>
            <a:endParaRPr lang="en-US" sz="2559" b="1" dirty="0">
              <a:solidFill>
                <a:srgbClr val="FFFFFF"/>
              </a:solidFill>
              <a:latin typeface="Calibri" panose="020F0502020204030204"/>
              <a:cs typeface="Times New Roman"/>
              <a:sym typeface="Calibri" panose="020F0502020204030204"/>
            </a:endParaRPr>
          </a:p>
        </p:txBody>
      </p:sp>
      <p:sp>
        <p:nvSpPr>
          <p:cNvPr id="3" name="Rectangle 2">
            <a:extLst>
              <a:ext uri="{FF2B5EF4-FFF2-40B4-BE49-F238E27FC236}">
                <a16:creationId xmlns:a16="http://schemas.microsoft.com/office/drawing/2014/main" id="{CAD8BB76-7A17-45BE-B170-83E72F7576E0}"/>
              </a:ext>
            </a:extLst>
          </p:cNvPr>
          <p:cNvSpPr/>
          <p:nvPr/>
        </p:nvSpPr>
        <p:spPr>
          <a:xfrm>
            <a:off x="-2757" y="2512052"/>
            <a:ext cx="12219284" cy="18332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4400" b="1" dirty="0">
                <a:solidFill>
                  <a:prstClr val="black"/>
                </a:solidFill>
              </a:rPr>
              <a:t>Questions?</a:t>
            </a:r>
          </a:p>
        </p:txBody>
      </p:sp>
      <p:sp>
        <p:nvSpPr>
          <p:cNvPr id="6" name="Slide Number Placeholder 5">
            <a:extLst>
              <a:ext uri="{FF2B5EF4-FFF2-40B4-BE49-F238E27FC236}">
                <a16:creationId xmlns:a16="http://schemas.microsoft.com/office/drawing/2014/main" id="{A2DF2E52-3575-49EC-9178-E09AEE1C7E27}"/>
              </a:ext>
            </a:extLst>
          </p:cNvPr>
          <p:cNvSpPr>
            <a:spLocks noGrp="1"/>
          </p:cNvSpPr>
          <p:nvPr>
            <p:ph type="sldNum" sz="quarter" idx="14"/>
          </p:nvPr>
        </p:nvSpPr>
        <p:spPr/>
        <p:txBody>
          <a:bodyPr/>
          <a:lstStyle/>
          <a:p>
            <a:pPr defTabSz="457200">
              <a:spcBef>
                <a:spcPct val="0"/>
              </a:spcBef>
              <a:spcAft>
                <a:spcPct val="0"/>
              </a:spcAft>
              <a:defRPr/>
            </a:pPr>
            <a:fld id="{11F27F3A-B3E9-41ED-AF8F-A365F10BB65F}" type="slidenum">
              <a:rPr lang="en-US">
                <a:latin typeface="Calibri" panose="020F0502020204030204"/>
                <a:cs typeface="Arial"/>
              </a:rPr>
              <a:pPr defTabSz="457200">
                <a:spcBef>
                  <a:spcPct val="0"/>
                </a:spcBef>
                <a:spcAft>
                  <a:spcPct val="0"/>
                </a:spcAft>
                <a:defRPr/>
              </a:pPr>
              <a:t>13</a:t>
            </a:fld>
            <a:endParaRPr lang="en-US" dirty="0">
              <a:latin typeface="Calibri" panose="020F0502020204030204"/>
              <a:cs typeface="Arial"/>
            </a:endParaRPr>
          </a:p>
        </p:txBody>
      </p:sp>
      <p:cxnSp>
        <p:nvCxnSpPr>
          <p:cNvPr id="11" name="Straight Connector 10">
            <a:extLst>
              <a:ext uri="{FF2B5EF4-FFF2-40B4-BE49-F238E27FC236}">
                <a16:creationId xmlns:a16="http://schemas.microsoft.com/office/drawing/2014/main" id="{07A06190-EBF0-4177-B898-1394A806AA78}"/>
              </a:ext>
            </a:extLst>
          </p:cNvPr>
          <p:cNvCxnSpPr/>
          <p:nvPr/>
        </p:nvCxnSpPr>
        <p:spPr>
          <a:xfrm>
            <a:off x="-2758" y="2457624"/>
            <a:ext cx="12208399" cy="6531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A0B0DDD-2B75-8D5C-FF10-E4B1E8C69011}"/>
              </a:ext>
            </a:extLst>
          </p:cNvPr>
          <p:cNvCxnSpPr>
            <a:cxnSpLocks/>
          </p:cNvCxnSpPr>
          <p:nvPr/>
        </p:nvCxnSpPr>
        <p:spPr>
          <a:xfrm>
            <a:off x="-13644" y="4329967"/>
            <a:ext cx="12208399" cy="6531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8669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C98503-46E8-4EDC-9F51-8B1551E1F9C5}"/>
              </a:ext>
            </a:extLst>
          </p:cNvPr>
          <p:cNvSpPr>
            <a:spLocks noGrp="1"/>
          </p:cNvSpPr>
          <p:nvPr>
            <p:ph type="sldNum" sz="quarter" idx="14"/>
          </p:nvPr>
        </p:nvSpPr>
        <p:spPr/>
        <p:txBody>
          <a:bodyPr/>
          <a:lstStyle/>
          <a:p>
            <a:pPr>
              <a:defRPr/>
            </a:pPr>
            <a:fld id="{11F27F3A-B3E9-41ED-AF8F-A365F10BB65F}" type="slidenum">
              <a:rPr lang="en-US">
                <a:latin typeface="Calibri"/>
              </a:rPr>
              <a:pPr>
                <a:defRPr/>
              </a:pPr>
              <a:t>2</a:t>
            </a:fld>
            <a:endParaRPr lang="en-US" dirty="0">
              <a:latin typeface="Calibri"/>
            </a:endParaRPr>
          </a:p>
        </p:txBody>
      </p:sp>
      <p:sp>
        <p:nvSpPr>
          <p:cNvPr id="4" name="Title 3">
            <a:extLst>
              <a:ext uri="{FF2B5EF4-FFF2-40B4-BE49-F238E27FC236}">
                <a16:creationId xmlns:a16="http://schemas.microsoft.com/office/drawing/2014/main" id="{6EB71A06-76ED-4757-B0F1-324407E0867C}"/>
              </a:ext>
            </a:extLst>
          </p:cNvPr>
          <p:cNvSpPr>
            <a:spLocks noGrp="1"/>
          </p:cNvSpPr>
          <p:nvPr>
            <p:ph type="title"/>
          </p:nvPr>
        </p:nvSpPr>
        <p:spPr>
          <a:xfrm>
            <a:off x="0" y="509036"/>
            <a:ext cx="12177622" cy="591772"/>
          </a:xfrm>
        </p:spPr>
        <p:txBody>
          <a:bodyPr/>
          <a:lstStyle/>
          <a:p>
            <a:r>
              <a:rPr lang="en-US" sz="3400" dirty="0">
                <a:cs typeface="Times New Roman"/>
              </a:rPr>
              <a:t>Presenters</a:t>
            </a:r>
          </a:p>
        </p:txBody>
      </p:sp>
      <p:graphicFrame>
        <p:nvGraphicFramePr>
          <p:cNvPr id="5" name="Table 4">
            <a:extLst>
              <a:ext uri="{FF2B5EF4-FFF2-40B4-BE49-F238E27FC236}">
                <a16:creationId xmlns:a16="http://schemas.microsoft.com/office/drawing/2014/main" id="{9E98CE19-60CD-453C-BDA2-02E5A8485FA7}"/>
              </a:ext>
            </a:extLst>
          </p:cNvPr>
          <p:cNvGraphicFramePr>
            <a:graphicFrameLocks noGrp="1"/>
          </p:cNvGraphicFramePr>
          <p:nvPr>
            <p:extLst>
              <p:ext uri="{D42A27DB-BD31-4B8C-83A1-F6EECF244321}">
                <p14:modId xmlns:p14="http://schemas.microsoft.com/office/powerpoint/2010/main" val="4148384833"/>
              </p:ext>
            </p:extLst>
          </p:nvPr>
        </p:nvGraphicFramePr>
        <p:xfrm>
          <a:off x="43132" y="1524000"/>
          <a:ext cx="12166436" cy="2423605"/>
        </p:xfrm>
        <a:graphic>
          <a:graphicData uri="http://schemas.openxmlformats.org/drawingml/2006/table">
            <a:tbl>
              <a:tblPr firstRow="1" bandRow="1">
                <a:tableStyleId>{5C22544A-7EE6-4342-B048-85BDC9FD1C3A}</a:tableStyleId>
              </a:tblPr>
              <a:tblGrid>
                <a:gridCol w="6083218">
                  <a:extLst>
                    <a:ext uri="{9D8B030D-6E8A-4147-A177-3AD203B41FA5}">
                      <a16:colId xmlns:a16="http://schemas.microsoft.com/office/drawing/2014/main" val="220967223"/>
                    </a:ext>
                  </a:extLst>
                </a:gridCol>
                <a:gridCol w="6083218">
                  <a:extLst>
                    <a:ext uri="{9D8B030D-6E8A-4147-A177-3AD203B41FA5}">
                      <a16:colId xmlns:a16="http://schemas.microsoft.com/office/drawing/2014/main" val="1017699793"/>
                    </a:ext>
                  </a:extLst>
                </a:gridCol>
              </a:tblGrid>
              <a:tr h="785243">
                <a:tc>
                  <a:txBody>
                    <a:bodyPr/>
                    <a:lstStyle/>
                    <a:p>
                      <a:pPr algn="ctr"/>
                      <a:r>
                        <a:rPr lang="en-US" sz="2900" b="1" kern="1200" dirty="0">
                          <a:solidFill>
                            <a:schemeClr val="tx1"/>
                          </a:solidFill>
                          <a:effectLst/>
                          <a:latin typeface="+mn-lt"/>
                          <a:ea typeface="+mn-ea"/>
                          <a:cs typeface="+mn-cs"/>
                        </a:rPr>
                        <a:t>Andrea Price-Stogsdill</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solidFill>
                      <a:schemeClr val="tx2">
                        <a:lumMod val="40000"/>
                        <a:lumOff val="6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900" b="1" kern="1200" dirty="0">
                          <a:solidFill>
                            <a:schemeClr val="tx1"/>
                          </a:solidFill>
                          <a:effectLst/>
                          <a:latin typeface="+mn-lt"/>
                          <a:ea typeface="+mn-ea"/>
                          <a:cs typeface="+mn-cs"/>
                        </a:rPr>
                        <a:t>Madi Smith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solidFill>
                      <a:schemeClr val="tx2">
                        <a:lumMod val="40000"/>
                        <a:lumOff val="60000"/>
                      </a:schemeClr>
                    </a:solidFill>
                  </a:tcPr>
                </a:tc>
                <a:extLst>
                  <a:ext uri="{0D108BD9-81ED-4DB2-BD59-A6C34878D82A}">
                    <a16:rowId xmlns:a16="http://schemas.microsoft.com/office/drawing/2014/main" val="2043390218"/>
                  </a:ext>
                </a:extLst>
              </a:tr>
              <a:tr h="1638362">
                <a:tc>
                  <a:txBody>
                    <a:bodyPr/>
                    <a:lstStyle/>
                    <a:p>
                      <a:pPr marL="0" marR="0" algn="ctr">
                        <a:spcBef>
                          <a:spcPts val="0"/>
                        </a:spcBef>
                        <a:spcAft>
                          <a:spcPts val="0"/>
                        </a:spcAft>
                      </a:pPr>
                      <a:r>
                        <a:rPr lang="en-US" sz="2400" b="1" kern="1200" dirty="0">
                          <a:solidFill>
                            <a:schemeClr val="bg1"/>
                          </a:solidFill>
                          <a:effectLst/>
                          <a:latin typeface="+mn-lt"/>
                          <a:ea typeface="+mn-ea"/>
                          <a:cs typeface="+mn-cs"/>
                        </a:rPr>
                        <a:t>Program Manager, </a:t>
                      </a:r>
                    </a:p>
                    <a:p>
                      <a:pPr marL="0" marR="0" algn="ctr">
                        <a:spcBef>
                          <a:spcPts val="0"/>
                        </a:spcBef>
                        <a:spcAft>
                          <a:spcPts val="0"/>
                        </a:spcAft>
                      </a:pPr>
                      <a:r>
                        <a:rPr lang="en-US" sz="2400" b="1" kern="1200" dirty="0">
                          <a:solidFill>
                            <a:schemeClr val="bg1"/>
                          </a:solidFill>
                          <a:effectLst/>
                          <a:latin typeface="+mn-lt"/>
                          <a:ea typeface="+mn-ea"/>
                          <a:cs typeface="+mn-cs"/>
                        </a:rPr>
                        <a:t>NC Medicaid, Strategy Office:</a:t>
                      </a:r>
                    </a:p>
                    <a:p>
                      <a:pPr marL="0" marR="0" algn="ctr">
                        <a:spcBef>
                          <a:spcPts val="0"/>
                        </a:spcBef>
                        <a:spcAft>
                          <a:spcPts val="0"/>
                        </a:spcAft>
                      </a:pPr>
                      <a:r>
                        <a:rPr lang="en-US" sz="2400" b="1" kern="1200" dirty="0">
                          <a:solidFill>
                            <a:schemeClr val="bg1"/>
                          </a:solidFill>
                          <a:effectLst/>
                          <a:latin typeface="+mn-lt"/>
                          <a:ea typeface="+mn-ea"/>
                          <a:cs typeface="+mn-cs"/>
                        </a:rPr>
                        <a:t>Healthy Opportunities Pilots Program</a:t>
                      </a:r>
                    </a:p>
                  </a:txBody>
                  <a:tcPr anchor="ctr">
                    <a:lnL w="12700" cap="flat" cmpd="sng" algn="ctr">
                      <a:solidFill>
                        <a:schemeClr val="tx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marL="0" marR="0" lvl="0" indent="0" algn="ctr">
                        <a:lnSpc>
                          <a:spcPct val="100000"/>
                        </a:lnSpc>
                        <a:spcBef>
                          <a:spcPts val="0"/>
                        </a:spcBef>
                        <a:spcAft>
                          <a:spcPts val="0"/>
                        </a:spcAft>
                        <a:buNone/>
                      </a:pPr>
                      <a:r>
                        <a:rPr lang="en-US" sz="2400" b="1" i="0" u="none" strike="noStrike" kern="1200" noProof="0" dirty="0">
                          <a:solidFill>
                            <a:schemeClr val="bg1"/>
                          </a:solidFill>
                          <a:effectLst/>
                        </a:rPr>
                        <a:t>Senior Customer Success Manager,</a:t>
                      </a:r>
                    </a:p>
                    <a:p>
                      <a:pPr marL="0" marR="0" lvl="0" indent="0" algn="ctr">
                        <a:lnSpc>
                          <a:spcPct val="100000"/>
                        </a:lnSpc>
                        <a:spcBef>
                          <a:spcPts val="0"/>
                        </a:spcBef>
                        <a:spcAft>
                          <a:spcPts val="0"/>
                        </a:spcAft>
                        <a:buNone/>
                      </a:pPr>
                      <a:r>
                        <a:rPr lang="en-US" sz="2400" b="1" i="0" u="none" strike="noStrike" kern="1200" noProof="0" dirty="0">
                          <a:solidFill>
                            <a:schemeClr val="bg1"/>
                          </a:solidFill>
                          <a:effectLst/>
                        </a:rPr>
                        <a:t>Unite Us</a:t>
                      </a:r>
                      <a:endParaRPr lang="en-US" sz="2400" b="1" i="0" u="none" strike="noStrike" kern="1200" noProof="0" dirty="0">
                        <a:solidFill>
                          <a:schemeClr val="bg1"/>
                        </a:solidFill>
                        <a:effectLst/>
                        <a:latin typeface="+mn-lt"/>
                        <a:ea typeface="+mn-ea"/>
                        <a:cs typeface="+mn-cs"/>
                      </a:endParaRPr>
                    </a:p>
                    <a:p>
                      <a:pPr marL="0" marR="0" lvl="0" indent="0" algn="ctr">
                        <a:lnSpc>
                          <a:spcPct val="100000"/>
                        </a:lnSpc>
                        <a:spcBef>
                          <a:spcPts val="0"/>
                        </a:spcBef>
                        <a:spcAft>
                          <a:spcPts val="0"/>
                        </a:spcAft>
                        <a:buNone/>
                      </a:pPr>
                      <a:endParaRPr lang="en-US" sz="2000" b="0" i="0" u="none" strike="noStrike" kern="1200" noProof="0" dirty="0">
                        <a:solidFill>
                          <a:schemeClr val="bg1"/>
                        </a:solidFill>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2">
                          <a:lumMod val="50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2598120831"/>
                  </a:ext>
                </a:extLst>
              </a:tr>
            </a:tbl>
          </a:graphicData>
        </a:graphic>
      </p:graphicFrame>
      <p:pic>
        <p:nvPicPr>
          <p:cNvPr id="7" name="Picture 14" descr="New Logos, Brand Guidance Now Available for DHHS | NCDHHS">
            <a:extLst>
              <a:ext uri="{FF2B5EF4-FFF2-40B4-BE49-F238E27FC236}">
                <a16:creationId xmlns:a16="http://schemas.microsoft.com/office/drawing/2014/main" id="{6695CEB8-5913-4178-AFC1-B58CB200D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27" b="27756"/>
          <a:stretch>
            <a:fillRect/>
          </a:stretch>
        </p:blipFill>
        <p:spPr bwMode="auto">
          <a:xfrm>
            <a:off x="3335008" y="4105169"/>
            <a:ext cx="5101261" cy="20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8073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7BA28-9CC0-4489-B307-919C09FB3714}"/>
              </a:ext>
            </a:extLst>
          </p:cNvPr>
          <p:cNvSpPr/>
          <p:nvPr/>
        </p:nvSpPr>
        <p:spPr>
          <a:xfrm>
            <a:off x="0" y="1699491"/>
            <a:ext cx="12192000" cy="4452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0B67FCC-8389-4403-885A-B37C935A53BF}"/>
              </a:ext>
            </a:extLst>
          </p:cNvPr>
          <p:cNvSpPr>
            <a:spLocks noGrp="1"/>
          </p:cNvSpPr>
          <p:nvPr>
            <p:ph type="sldNum" sz="quarter" idx="14"/>
          </p:nvPr>
        </p:nvSpPr>
        <p:spPr/>
        <p:txBody>
          <a:bodyPr/>
          <a:lstStyle/>
          <a:p>
            <a:pPr defTabSz="457200">
              <a:defRPr/>
            </a:pPr>
            <a:fld id="{11F27F3A-B3E9-41ED-AF8F-A365F10BB65F}" type="slidenum">
              <a:rPr lang="en-US" sz="971">
                <a:latin typeface="Calibri"/>
              </a:rPr>
              <a:pPr defTabSz="457200">
                <a:defRPr/>
              </a:pPr>
              <a:t>3</a:t>
            </a:fld>
            <a:endParaRPr lang="en-US" sz="971" dirty="0">
              <a:latin typeface="Calibri"/>
            </a:endParaRPr>
          </a:p>
        </p:txBody>
      </p:sp>
      <p:sp>
        <p:nvSpPr>
          <p:cNvPr id="10" name="Slide Number Placeholder 2">
            <a:extLst>
              <a:ext uri="{FF2B5EF4-FFF2-40B4-BE49-F238E27FC236}">
                <a16:creationId xmlns:a16="http://schemas.microsoft.com/office/drawing/2014/main" id="{87D8BDAE-5A50-13B9-24EA-8627A10C2FDD}"/>
              </a:ext>
            </a:extLst>
          </p:cNvPr>
          <p:cNvSpPr txBox="1">
            <a:spLocks/>
          </p:cNvSpPr>
          <p:nvPr/>
        </p:nvSpPr>
        <p:spPr>
          <a:xfrm>
            <a:off x="11798507" y="7278987"/>
            <a:ext cx="564063" cy="159837"/>
          </a:xfrm>
          <a:prstGeom prst="rect">
            <a:avLst/>
          </a:prstGeom>
        </p:spPr>
        <p:txBody>
          <a:bodyPr vert="horz" lIns="101811" tIns="50906" rIns="101811" bIns="50906" rtlCol="0" anchor="ctr"/>
          <a:lstStyle>
            <a:defPPr>
              <a:defRPr lang="en-US"/>
            </a:defPPr>
            <a:lvl1pPr marL="0" algn="r" defTabSz="914400" rtl="0" eaLnBrk="1" latinLnBrk="0" hangingPunct="1">
              <a:defRPr sz="563"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1F27F3A-B3E9-41ED-AF8F-A365F10BB65F}" type="slidenum">
              <a:rPr lang="en-US" smtClean="0"/>
              <a:pPr>
                <a:defRPr/>
              </a:pPr>
              <a:t>3</a:t>
            </a:fld>
            <a:endParaRPr lang="en-US" dirty="0"/>
          </a:p>
        </p:txBody>
      </p:sp>
      <p:sp>
        <p:nvSpPr>
          <p:cNvPr id="6" name="Title 5">
            <a:extLst>
              <a:ext uri="{FF2B5EF4-FFF2-40B4-BE49-F238E27FC236}">
                <a16:creationId xmlns:a16="http://schemas.microsoft.com/office/drawing/2014/main" id="{ABB61CE1-0357-1495-AA37-15E7C94CC12C}"/>
              </a:ext>
            </a:extLst>
          </p:cNvPr>
          <p:cNvSpPr>
            <a:spLocks noGrp="1"/>
          </p:cNvSpPr>
          <p:nvPr>
            <p:ph type="title"/>
          </p:nvPr>
        </p:nvSpPr>
        <p:spPr>
          <a:xfrm>
            <a:off x="197" y="594193"/>
            <a:ext cx="12186336" cy="578501"/>
          </a:xfrm>
        </p:spPr>
        <p:txBody>
          <a:bodyPr/>
          <a:lstStyle/>
          <a:p>
            <a:r>
              <a:rPr lang="en-US" sz="3200" dirty="0">
                <a:latin typeface="Calibri"/>
                <a:cs typeface="Calibri"/>
              </a:rPr>
              <a:t>Learning Objectives</a:t>
            </a:r>
            <a:endParaRPr lang="en-US" sz="3200" dirty="0">
              <a:latin typeface="Calibri"/>
            </a:endParaRPr>
          </a:p>
        </p:txBody>
      </p:sp>
      <p:sp>
        <p:nvSpPr>
          <p:cNvPr id="2" name="TextBox 1">
            <a:extLst>
              <a:ext uri="{FF2B5EF4-FFF2-40B4-BE49-F238E27FC236}">
                <a16:creationId xmlns:a16="http://schemas.microsoft.com/office/drawing/2014/main" id="{7525F26D-3909-D435-E271-DA137BCA2205}"/>
              </a:ext>
            </a:extLst>
          </p:cNvPr>
          <p:cNvSpPr txBox="1"/>
          <p:nvPr/>
        </p:nvSpPr>
        <p:spPr>
          <a:xfrm>
            <a:off x="604988" y="1880482"/>
            <a:ext cx="11826532"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4800"/>
              </a:spcAft>
              <a:buFont typeface="Arial"/>
              <a:buChar char="•"/>
            </a:pPr>
            <a:r>
              <a:rPr lang="en-US" sz="2000" dirty="0">
                <a:ea typeface="+mn-lt"/>
                <a:cs typeface="+mn-lt"/>
              </a:rPr>
              <a:t>Learn about “social determinants of health” (SDOH) and why they matter </a:t>
            </a:r>
          </a:p>
          <a:p>
            <a:pPr marL="285750" indent="-285750">
              <a:spcAft>
                <a:spcPts val="4800"/>
              </a:spcAft>
              <a:buFont typeface="Arial"/>
              <a:buChar char="•"/>
            </a:pPr>
            <a:r>
              <a:rPr lang="en-US" sz="2000" dirty="0">
                <a:ea typeface="+mn-lt"/>
                <a:cs typeface="+mn-lt"/>
              </a:rPr>
              <a:t>Understand how the Pilots address SDOH, where they operate, and who is eligible </a:t>
            </a:r>
          </a:p>
          <a:p>
            <a:pPr marL="285750" indent="-285750">
              <a:spcAft>
                <a:spcPts val="4800"/>
              </a:spcAft>
              <a:buFont typeface="Arial"/>
              <a:buChar char="•"/>
            </a:pPr>
            <a:r>
              <a:rPr lang="en-US" sz="2000" dirty="0">
                <a:ea typeface="+mn-lt"/>
                <a:cs typeface="+mn-lt"/>
              </a:rPr>
              <a:t>Review the Pilot service domains that can address the social needs of patients </a:t>
            </a:r>
          </a:p>
          <a:p>
            <a:pPr marL="285750" indent="-285750">
              <a:spcAft>
                <a:spcPts val="4800"/>
              </a:spcAft>
              <a:buFont typeface="Arial"/>
              <a:buChar char="•"/>
            </a:pPr>
            <a:r>
              <a:rPr lang="en-US" sz="2000" dirty="0">
                <a:ea typeface="+mn-lt"/>
                <a:cs typeface="+mn-lt"/>
              </a:rPr>
              <a:t>Learn about the “No Wrong Door Approach” to Pilot enrollment and key takeaways for providers </a:t>
            </a:r>
          </a:p>
          <a:p>
            <a:pPr marL="285750" indent="-285750">
              <a:spcAft>
                <a:spcPts val="4800"/>
              </a:spcAft>
              <a:buFont typeface="Arial"/>
              <a:buChar char="•"/>
            </a:pPr>
            <a:r>
              <a:rPr lang="en-US" sz="2000" dirty="0">
                <a:ea typeface="+mn-lt"/>
                <a:cs typeface="+mn-lt"/>
              </a:rPr>
              <a:t>View a demonstration of NCCARE360 from Unite Us on using the “No Wrong Door Approach”</a:t>
            </a:r>
          </a:p>
          <a:p>
            <a:pPr marL="285750" indent="-285750">
              <a:spcAft>
                <a:spcPts val="4800"/>
              </a:spcAft>
              <a:buFont typeface="Arial"/>
              <a:buChar char="•"/>
            </a:pPr>
            <a:endParaRPr lang="en-US" sz="2000" dirty="0">
              <a:ea typeface="+mn-lt"/>
              <a:cs typeface="+mn-lt"/>
            </a:endParaRPr>
          </a:p>
          <a:p>
            <a:pPr>
              <a:spcAft>
                <a:spcPts val="4800"/>
              </a:spcAft>
            </a:pPr>
            <a:endParaRPr lang="en-US" sz="2000" dirty="0">
              <a:ea typeface="+mn-lt"/>
              <a:cs typeface="+mn-lt"/>
            </a:endParaRPr>
          </a:p>
        </p:txBody>
      </p:sp>
      <p:sp>
        <p:nvSpPr>
          <p:cNvPr id="5" name="Oval 4">
            <a:extLst>
              <a:ext uri="{FF2B5EF4-FFF2-40B4-BE49-F238E27FC236}">
                <a16:creationId xmlns:a16="http://schemas.microsoft.com/office/drawing/2014/main" id="{BC815F86-E48D-4DE2-A730-FE4E63D78D6A}"/>
              </a:ext>
            </a:extLst>
          </p:cNvPr>
          <p:cNvSpPr/>
          <p:nvPr/>
        </p:nvSpPr>
        <p:spPr>
          <a:xfrm>
            <a:off x="280876" y="1800563"/>
            <a:ext cx="618286" cy="618286"/>
          </a:xfrm>
          <a:prstGeom prst="ellipse">
            <a:avLst/>
          </a:prstGeom>
          <a:solidFill>
            <a:schemeClr val="bg1"/>
          </a:solidFill>
          <a:ln w="38100">
            <a:solidFill>
              <a:srgbClr val="EFB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B4A292-1B76-4725-8BFE-833C82336C67}"/>
              </a:ext>
            </a:extLst>
          </p:cNvPr>
          <p:cNvSpPr/>
          <p:nvPr/>
        </p:nvSpPr>
        <p:spPr>
          <a:xfrm>
            <a:off x="280876" y="2701155"/>
            <a:ext cx="618286" cy="618286"/>
          </a:xfrm>
          <a:prstGeom prst="ellipse">
            <a:avLst/>
          </a:prstGeom>
          <a:solidFill>
            <a:schemeClr val="bg1"/>
          </a:solidFill>
          <a:ln w="38100">
            <a:solidFill>
              <a:srgbClr val="EFB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9C85ADA-6C9E-4B0B-BAE2-69F1AB8671E8}"/>
              </a:ext>
            </a:extLst>
          </p:cNvPr>
          <p:cNvSpPr/>
          <p:nvPr/>
        </p:nvSpPr>
        <p:spPr>
          <a:xfrm>
            <a:off x="295845" y="3596234"/>
            <a:ext cx="618286" cy="618286"/>
          </a:xfrm>
          <a:prstGeom prst="ellipse">
            <a:avLst/>
          </a:prstGeom>
          <a:solidFill>
            <a:schemeClr val="bg1"/>
          </a:solidFill>
          <a:ln w="38100">
            <a:solidFill>
              <a:srgbClr val="EFB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83523F7-9562-4A4A-AD1B-968A83DA4609}"/>
              </a:ext>
            </a:extLst>
          </p:cNvPr>
          <p:cNvSpPr/>
          <p:nvPr/>
        </p:nvSpPr>
        <p:spPr>
          <a:xfrm>
            <a:off x="291233" y="4492720"/>
            <a:ext cx="618286" cy="618286"/>
          </a:xfrm>
          <a:prstGeom prst="ellipse">
            <a:avLst/>
          </a:prstGeom>
          <a:solidFill>
            <a:schemeClr val="bg1"/>
          </a:solidFill>
          <a:ln w="38100">
            <a:solidFill>
              <a:srgbClr val="EFB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720E1A9-D53C-404A-A398-CA9CC5F03450}"/>
              </a:ext>
            </a:extLst>
          </p:cNvPr>
          <p:cNvSpPr/>
          <p:nvPr/>
        </p:nvSpPr>
        <p:spPr>
          <a:xfrm>
            <a:off x="280876" y="5435386"/>
            <a:ext cx="618286" cy="618286"/>
          </a:xfrm>
          <a:prstGeom prst="ellipse">
            <a:avLst/>
          </a:prstGeom>
          <a:solidFill>
            <a:schemeClr val="bg1"/>
          </a:solidFill>
          <a:ln w="38100">
            <a:solidFill>
              <a:srgbClr val="EFB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4F6F852-83A5-4BE9-9F71-DA4E71A477C3}"/>
              </a:ext>
            </a:extLst>
          </p:cNvPr>
          <p:cNvCxnSpPr>
            <a:cxnSpLocks/>
          </p:cNvCxnSpPr>
          <p:nvPr/>
        </p:nvCxnSpPr>
        <p:spPr>
          <a:xfrm flipV="1">
            <a:off x="0" y="1685491"/>
            <a:ext cx="12192000" cy="14000"/>
          </a:xfrm>
          <a:prstGeom prst="line">
            <a:avLst/>
          </a:prstGeom>
          <a:ln w="762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CACCC2-B1D7-46F2-A821-5B520E50DAA7}"/>
              </a:ext>
            </a:extLst>
          </p:cNvPr>
          <p:cNvCxnSpPr>
            <a:cxnSpLocks/>
          </p:cNvCxnSpPr>
          <p:nvPr/>
        </p:nvCxnSpPr>
        <p:spPr>
          <a:xfrm flipV="1">
            <a:off x="0" y="6152321"/>
            <a:ext cx="12192000" cy="14000"/>
          </a:xfrm>
          <a:prstGeom prst="line">
            <a:avLst/>
          </a:prstGeom>
          <a:ln w="762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Shape&#10;&#10;Description automatically generated with low confidence">
            <a:extLst>
              <a:ext uri="{FF2B5EF4-FFF2-40B4-BE49-F238E27FC236}">
                <a16:creationId xmlns:a16="http://schemas.microsoft.com/office/drawing/2014/main" id="{2A48B8A1-12A0-4A7E-9159-58C6B277B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21" y="4560265"/>
            <a:ext cx="483197" cy="483197"/>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1202FE3-D23F-45AE-9764-993D274BD3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469" y="1897156"/>
            <a:ext cx="425099" cy="425099"/>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0FD11916-8BE0-4AA3-8FEF-D5D2811316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006" y="5558583"/>
            <a:ext cx="422562" cy="422562"/>
          </a:xfrm>
          <a:prstGeom prst="rect">
            <a:avLst/>
          </a:prstGeom>
        </p:spPr>
      </p:pic>
      <p:pic>
        <p:nvPicPr>
          <p:cNvPr id="23" name="Picture 22" descr="Shape&#10;&#10;Description automatically generated with low confidence">
            <a:extLst>
              <a:ext uri="{FF2B5EF4-FFF2-40B4-BE49-F238E27FC236}">
                <a16:creationId xmlns:a16="http://schemas.microsoft.com/office/drawing/2014/main" id="{B38E64C6-07B1-43BD-8EF0-2B82BC0E3C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436" y="3658708"/>
            <a:ext cx="434132" cy="434132"/>
          </a:xfrm>
          <a:prstGeom prst="rect">
            <a:avLst/>
          </a:prstGeom>
        </p:spPr>
      </p:pic>
      <p:pic>
        <p:nvPicPr>
          <p:cNvPr id="25" name="Picture 24">
            <a:extLst>
              <a:ext uri="{FF2B5EF4-FFF2-40B4-BE49-F238E27FC236}">
                <a16:creationId xmlns:a16="http://schemas.microsoft.com/office/drawing/2014/main" id="{9A9B3CFF-8830-4C84-A14B-3B931F0E1143}"/>
              </a:ext>
            </a:extLst>
          </p:cNvPr>
          <p:cNvPicPr>
            <a:picLocks noChangeAspect="1"/>
          </p:cNvPicPr>
          <p:nvPr/>
        </p:nvPicPr>
        <p:blipFill>
          <a:blip r:embed="rId8"/>
          <a:stretch>
            <a:fillRect/>
          </a:stretch>
        </p:blipFill>
        <p:spPr>
          <a:xfrm>
            <a:off x="351043" y="2893425"/>
            <a:ext cx="464757" cy="242874"/>
          </a:xfrm>
          <a:prstGeom prst="rect">
            <a:avLst/>
          </a:prstGeom>
        </p:spPr>
      </p:pic>
    </p:spTree>
    <p:extLst>
      <p:ext uri="{BB962C8B-B14F-4D97-AF65-F5344CB8AC3E}">
        <p14:creationId xmlns:p14="http://schemas.microsoft.com/office/powerpoint/2010/main" val="5272728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162492"/>
            <a:ext cx="12183354" cy="41764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2950" lvl="1" indent="-285750" defTabSz="457200">
              <a:spcAft>
                <a:spcPts val="1200"/>
              </a:spcAft>
              <a:buFont typeface="Arial" panose="020B0604020202020204" pitchFamily="34" charset="0"/>
              <a:buChar char="•"/>
            </a:pPr>
            <a:endParaRPr lang="en-US" sz="1600">
              <a:solidFill>
                <a:prstClr val="black"/>
              </a:solidFill>
              <a:latin typeface="Calibri" panose="020F0502020204030204"/>
              <a:cs typeface="Arial"/>
            </a:endParaRPr>
          </a:p>
        </p:txBody>
      </p:sp>
      <p:graphicFrame>
        <p:nvGraphicFramePr>
          <p:cNvPr id="5" name="Object 4"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457200">
              <a:lnSpc>
                <a:spcPct val="90000"/>
              </a:lnSpc>
              <a:spcBef>
                <a:spcPct val="0"/>
              </a:spcBef>
              <a:spcAft>
                <a:spcPct val="0"/>
              </a:spcAft>
            </a:pPr>
            <a:endParaRPr lang="en-US" sz="2600" b="1">
              <a:solidFill>
                <a:srgbClr val="FFFFFF"/>
              </a:solidFill>
              <a:latin typeface="Calibri" panose="020F0502020204030204"/>
              <a:cs typeface="Times New Roman"/>
              <a:sym typeface="Calibri" panose="020F0502020204030204"/>
            </a:endParaRPr>
          </a:p>
        </p:txBody>
      </p:sp>
      <p:sp>
        <p:nvSpPr>
          <p:cNvPr id="3" name="Slide Number Placeholder 2"/>
          <p:cNvSpPr>
            <a:spLocks noGrp="1"/>
          </p:cNvSpPr>
          <p:nvPr>
            <p:ph type="sldNum" sz="quarter" idx="14"/>
          </p:nvPr>
        </p:nvSpPr>
        <p:spPr/>
        <p:txBody>
          <a:bodyPr/>
          <a:lstStyle/>
          <a:p>
            <a:pPr defTabSz="457200"/>
            <a:fld id="{11F27F3A-B3E9-41ED-AF8F-A365F10BB65F}" type="slidenum">
              <a:rPr lang="en-US">
                <a:latin typeface="Calibri" panose="020F0502020204030204"/>
                <a:cs typeface="Arial"/>
              </a:rPr>
              <a:pPr defTabSz="457200"/>
              <a:t>4</a:t>
            </a:fld>
            <a:endParaRPr lang="en-US">
              <a:latin typeface="Calibri" panose="020F0502020204030204"/>
              <a:cs typeface="Arial"/>
            </a:endParaRPr>
          </a:p>
        </p:txBody>
      </p:sp>
      <p:sp>
        <p:nvSpPr>
          <p:cNvPr id="4" name="Title 3"/>
          <p:cNvSpPr>
            <a:spLocks noGrp="1"/>
          </p:cNvSpPr>
          <p:nvPr>
            <p:ph type="title"/>
          </p:nvPr>
        </p:nvSpPr>
        <p:spPr>
          <a:xfrm>
            <a:off x="14377" y="575143"/>
            <a:ext cx="12191281" cy="548640"/>
          </a:xfrm>
        </p:spPr>
        <p:txBody>
          <a:bodyPr/>
          <a:lstStyle/>
          <a:p>
            <a:pPr fontAlgn="ctr">
              <a:spcAft>
                <a:spcPct val="0"/>
              </a:spcAft>
            </a:pPr>
            <a:r>
              <a:rPr lang="en-US" sz="3200" dirty="0">
                <a:latin typeface="+mj-lt"/>
                <a:ea typeface="Times New Roman"/>
                <a:cs typeface="Times New Roman"/>
              </a:rPr>
              <a:t>Why Do We Need the Healthy Opportunities Pilots?</a:t>
            </a:r>
            <a:r>
              <a:rPr lang="en-US" sz="2800" dirty="0">
                <a:latin typeface="+mj-lt"/>
                <a:ea typeface="Times New Roman"/>
                <a:cs typeface="Times New Roman"/>
              </a:rPr>
              <a:t> </a:t>
            </a:r>
            <a:endParaRPr lang="en-US" sz="2800" dirty="0">
              <a:latin typeface="+mj-lt"/>
              <a:ea typeface="Times New Roman"/>
            </a:endParaRPr>
          </a:p>
        </p:txBody>
      </p:sp>
      <p:sp>
        <p:nvSpPr>
          <p:cNvPr id="14" name="Rectangle 13"/>
          <p:cNvSpPr/>
          <p:nvPr/>
        </p:nvSpPr>
        <p:spPr>
          <a:xfrm>
            <a:off x="18506" y="1236113"/>
            <a:ext cx="12183354" cy="81404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57200"/>
            <a:r>
              <a:rPr lang="en-US" sz="2000" b="1" dirty="0">
                <a:solidFill>
                  <a:schemeClr val="tx1"/>
                </a:solidFill>
                <a:latin typeface="Calibri" panose="020F0502020204030204"/>
                <a:cs typeface="Arial"/>
              </a:rPr>
              <a:t>The Healthy Opportunities Pilots (the Pilots) present an unprecedented opportunity to provide selected evidence-based, non-medical interventions to Medicaid enrollees to address social needs within Medicaid managed care</a:t>
            </a:r>
            <a:r>
              <a:rPr lang="en-US" sz="2000" b="1" dirty="0">
                <a:latin typeface="Calibri" panose="020F0502020204030204"/>
                <a:cs typeface="Arial"/>
              </a:rPr>
              <a:t>. </a:t>
            </a:r>
            <a:endParaRPr lang="en-US" b="1" dirty="0">
              <a:solidFill>
                <a:prstClr val="black"/>
              </a:solidFill>
              <a:latin typeface="Calibri" panose="020F0502020204030204"/>
              <a:cs typeface="Arial"/>
            </a:endParaRPr>
          </a:p>
        </p:txBody>
      </p:sp>
      <p:pic>
        <p:nvPicPr>
          <p:cNvPr id="8" name="Picture 7">
            <a:extLst>
              <a:ext uri="{FF2B5EF4-FFF2-40B4-BE49-F238E27FC236}">
                <a16:creationId xmlns:a16="http://schemas.microsoft.com/office/drawing/2014/main" id="{D611AC58-D07D-4B25-BCDA-86F4F238488E}"/>
              </a:ext>
            </a:extLst>
          </p:cNvPr>
          <p:cNvPicPr>
            <a:picLocks noChangeAspect="1"/>
          </p:cNvPicPr>
          <p:nvPr/>
        </p:nvPicPr>
        <p:blipFill>
          <a:blip r:embed="rId7"/>
          <a:stretch>
            <a:fillRect/>
          </a:stretch>
        </p:blipFill>
        <p:spPr>
          <a:xfrm>
            <a:off x="6993870" y="2679592"/>
            <a:ext cx="4981793" cy="2532643"/>
          </a:xfrm>
          <a:prstGeom prst="rect">
            <a:avLst/>
          </a:prstGeom>
          <a:ln w="38100">
            <a:solidFill>
              <a:schemeClr val="tx1">
                <a:lumMod val="50000"/>
                <a:lumOff val="50000"/>
              </a:schemeClr>
            </a:solidFill>
          </a:ln>
          <a:effectLst>
            <a:outerShdw blurRad="50800" dist="38100" dir="16200000" rotWithShape="0">
              <a:prstClr val="black">
                <a:alpha val="40000"/>
              </a:prstClr>
            </a:outerShdw>
          </a:effectLst>
        </p:spPr>
      </p:pic>
      <p:sp>
        <p:nvSpPr>
          <p:cNvPr id="10" name="TextBox 9">
            <a:extLst>
              <a:ext uri="{FF2B5EF4-FFF2-40B4-BE49-F238E27FC236}">
                <a16:creationId xmlns:a16="http://schemas.microsoft.com/office/drawing/2014/main" id="{A3823378-098E-4002-9413-5B692383A8F6}"/>
              </a:ext>
            </a:extLst>
          </p:cNvPr>
          <p:cNvSpPr txBox="1"/>
          <p:nvPr/>
        </p:nvSpPr>
        <p:spPr>
          <a:xfrm>
            <a:off x="102509" y="2494534"/>
            <a:ext cx="6836932" cy="2893100"/>
          </a:xfrm>
          <a:prstGeom prst="rect">
            <a:avLst/>
          </a:prstGeom>
          <a:noFill/>
        </p:spPr>
        <p:txBody>
          <a:bodyPr wrap="square" lIns="91440" tIns="45720" rIns="91440" bIns="45720" rtlCol="0" anchor="t">
            <a:spAutoFit/>
          </a:bodyPr>
          <a:lstStyle/>
          <a:p>
            <a:pPr marL="285750" indent="-285750" defTabSz="457200">
              <a:spcAft>
                <a:spcPts val="1200"/>
              </a:spcAft>
              <a:buFont typeface="Arial" panose="020B0604020202020204" pitchFamily="34" charset="0"/>
              <a:buChar char="•"/>
            </a:pPr>
            <a:r>
              <a:rPr lang="en-US" dirty="0">
                <a:latin typeface="Calibri" panose="020F0502020204030204"/>
                <a:cs typeface="Arial"/>
              </a:rPr>
              <a:t>Access to high-quality medical care is critical, but research shows up to 80 percent of a person’s health is determined by social and environmental factors and the behaviors that emerge as a result.</a:t>
            </a:r>
          </a:p>
          <a:p>
            <a:pPr marL="285750" indent="-285750" defTabSz="457200">
              <a:spcAft>
                <a:spcPts val="1200"/>
              </a:spcAft>
              <a:buFont typeface="Arial" panose="020B0604020202020204" pitchFamily="34" charset="0"/>
              <a:buChar char="•"/>
            </a:pPr>
            <a:r>
              <a:rPr lang="en-US" dirty="0">
                <a:latin typeface="Calibri" panose="020F0502020204030204"/>
                <a:cs typeface="Arial"/>
              </a:rPr>
              <a:t>Pilot entities—including PHPs, Care Management Teams, Network Leads, and Human Service Organizations—will all play coordinated but distinct roles to provide “whole person care” to Pilot enrollees.</a:t>
            </a:r>
          </a:p>
          <a:p>
            <a:pPr marL="285750" indent="-285750" defTabSz="457200">
              <a:spcAft>
                <a:spcPts val="1200"/>
              </a:spcAft>
              <a:buFont typeface="Arial" panose="020B0604020202020204" pitchFamily="34" charset="0"/>
              <a:buChar char="•"/>
            </a:pPr>
            <a:r>
              <a:rPr lang="en-US" dirty="0">
                <a:latin typeface="Calibri" panose="020F0502020204030204"/>
                <a:cs typeface="Arial"/>
              </a:rPr>
              <a:t>The Pilots will test the impact of offering non-medical services on health outcomes and costs, with the ultimate goal of making them statewide offerings of the Medicaid managed care program</a:t>
            </a:r>
          </a:p>
        </p:txBody>
      </p:sp>
      <p:cxnSp>
        <p:nvCxnSpPr>
          <p:cNvPr id="27" name="Straight Connector 26">
            <a:extLst>
              <a:ext uri="{FF2B5EF4-FFF2-40B4-BE49-F238E27FC236}">
                <a16:creationId xmlns:a16="http://schemas.microsoft.com/office/drawing/2014/main" id="{6DD9F0C4-032B-44A8-98A0-8DABA546D9D1}"/>
              </a:ext>
            </a:extLst>
          </p:cNvPr>
          <p:cNvCxnSpPr>
            <a:cxnSpLocks/>
          </p:cNvCxnSpPr>
          <p:nvPr/>
        </p:nvCxnSpPr>
        <p:spPr>
          <a:xfrm>
            <a:off x="0" y="2162492"/>
            <a:ext cx="12183354"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CA3B26-F0E0-4E16-A903-0F2651986CBE}"/>
              </a:ext>
            </a:extLst>
          </p:cNvPr>
          <p:cNvCxnSpPr>
            <a:cxnSpLocks/>
          </p:cNvCxnSpPr>
          <p:nvPr/>
        </p:nvCxnSpPr>
        <p:spPr>
          <a:xfrm flipV="1">
            <a:off x="0" y="6373105"/>
            <a:ext cx="12183354" cy="55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1186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Rectangle 923">
            <a:extLst>
              <a:ext uri="{FF2B5EF4-FFF2-40B4-BE49-F238E27FC236}">
                <a16:creationId xmlns:a16="http://schemas.microsoft.com/office/drawing/2014/main" id="{94C6A5C4-8368-4FD8-B6C5-004530F5B306}"/>
              </a:ext>
            </a:extLst>
          </p:cNvPr>
          <p:cNvSpPr/>
          <p:nvPr/>
        </p:nvSpPr>
        <p:spPr>
          <a:xfrm>
            <a:off x="552500" y="3859458"/>
            <a:ext cx="4693925" cy="2486305"/>
          </a:xfrm>
          <a:prstGeom prst="rect">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588">
              <a:solidFill>
                <a:srgbClr val="FFFFFF"/>
              </a:solidFill>
              <a:latin typeface="Calibri" panose="020F0502020204030204"/>
              <a:cs typeface="Arial"/>
            </a:endParaRPr>
          </a:p>
        </p:txBody>
      </p:sp>
      <p:sp>
        <p:nvSpPr>
          <p:cNvPr id="3" name="Slide Number Placeholder 2">
            <a:extLst>
              <a:ext uri="{FF2B5EF4-FFF2-40B4-BE49-F238E27FC236}">
                <a16:creationId xmlns:a16="http://schemas.microsoft.com/office/drawing/2014/main" id="{703A5594-8C05-46D4-9461-6E39107A8588}"/>
              </a:ext>
            </a:extLst>
          </p:cNvPr>
          <p:cNvSpPr>
            <a:spLocks noGrp="1"/>
          </p:cNvSpPr>
          <p:nvPr>
            <p:ph type="sldNum" sz="quarter" idx="14"/>
          </p:nvPr>
        </p:nvSpPr>
        <p:spPr/>
        <p:txBody>
          <a:bodyPr/>
          <a:lstStyle/>
          <a:p>
            <a:pPr defTabSz="457200">
              <a:defRPr/>
            </a:pPr>
            <a:fld id="{11F27F3A-B3E9-41ED-AF8F-A365F10BB65F}" type="slidenum">
              <a:rPr lang="en-US">
                <a:latin typeface="Calibri" panose="020F0502020204030204"/>
                <a:cs typeface="Arial"/>
              </a:rPr>
              <a:pPr defTabSz="457200">
                <a:defRPr/>
              </a:pPr>
              <a:t>5</a:t>
            </a:fld>
            <a:endParaRPr lang="en-US">
              <a:latin typeface="Calibri" panose="020F0502020204030204"/>
              <a:cs typeface="Arial"/>
            </a:endParaRPr>
          </a:p>
        </p:txBody>
      </p:sp>
      <p:sp>
        <p:nvSpPr>
          <p:cNvPr id="5" name="Freeform 5">
            <a:extLst>
              <a:ext uri="{FF2B5EF4-FFF2-40B4-BE49-F238E27FC236}">
                <a16:creationId xmlns:a16="http://schemas.microsoft.com/office/drawing/2014/main" id="{FB4F4DBA-D52A-4109-95A3-F4CB8EFE15BD}"/>
              </a:ext>
            </a:extLst>
          </p:cNvPr>
          <p:cNvSpPr/>
          <p:nvPr/>
        </p:nvSpPr>
        <p:spPr bwMode="auto">
          <a:xfrm>
            <a:off x="6877611" y="3353003"/>
            <a:ext cx="533681" cy="393607"/>
          </a:xfrm>
          <a:custGeom>
            <a:avLst/>
            <a:gdLst>
              <a:gd name="T0" fmla="*/ 373 w 381"/>
              <a:gd name="T1" fmla="*/ 281 h 281"/>
              <a:gd name="T2" fmla="*/ 224 w 381"/>
              <a:gd name="T3" fmla="*/ 273 h 281"/>
              <a:gd name="T4" fmla="*/ 131 w 381"/>
              <a:gd name="T5" fmla="*/ 281 h 281"/>
              <a:gd name="T6" fmla="*/ 110 w 381"/>
              <a:gd name="T7" fmla="*/ 245 h 281"/>
              <a:gd name="T8" fmla="*/ 55 w 381"/>
              <a:gd name="T9" fmla="*/ 203 h 281"/>
              <a:gd name="T10" fmla="*/ 17 w 381"/>
              <a:gd name="T11" fmla="*/ 143 h 281"/>
              <a:gd name="T12" fmla="*/ 0 w 381"/>
              <a:gd name="T13" fmla="*/ 93 h 281"/>
              <a:gd name="T14" fmla="*/ 17 w 381"/>
              <a:gd name="T15" fmla="*/ 60 h 281"/>
              <a:gd name="T16" fmla="*/ 17 w 381"/>
              <a:gd name="T17" fmla="*/ 42 h 281"/>
              <a:gd name="T18" fmla="*/ 119 w 381"/>
              <a:gd name="T19" fmla="*/ 18 h 281"/>
              <a:gd name="T20" fmla="*/ 203 w 381"/>
              <a:gd name="T21" fmla="*/ 0 h 281"/>
              <a:gd name="T22" fmla="*/ 224 w 381"/>
              <a:gd name="T23" fmla="*/ 0 h 281"/>
              <a:gd name="T24" fmla="*/ 241 w 381"/>
              <a:gd name="T25" fmla="*/ 0 h 281"/>
              <a:gd name="T26" fmla="*/ 313 w 381"/>
              <a:gd name="T27" fmla="*/ 10 h 281"/>
              <a:gd name="T28" fmla="*/ 305 w 381"/>
              <a:gd name="T29" fmla="*/ 42 h 281"/>
              <a:gd name="T30" fmla="*/ 296 w 381"/>
              <a:gd name="T31" fmla="*/ 42 h 281"/>
              <a:gd name="T32" fmla="*/ 305 w 381"/>
              <a:gd name="T33" fmla="*/ 60 h 281"/>
              <a:gd name="T34" fmla="*/ 296 w 381"/>
              <a:gd name="T35" fmla="*/ 102 h 281"/>
              <a:gd name="T36" fmla="*/ 279 w 381"/>
              <a:gd name="T37" fmla="*/ 120 h 281"/>
              <a:gd name="T38" fmla="*/ 296 w 381"/>
              <a:gd name="T39" fmla="*/ 180 h 281"/>
              <a:gd name="T40" fmla="*/ 381 w 381"/>
              <a:gd name="T41" fmla="*/ 273 h 281"/>
              <a:gd name="T42" fmla="*/ 373 w 381"/>
              <a:gd name="T4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1" h="281">
                <a:moveTo>
                  <a:pt x="373" y="281"/>
                </a:moveTo>
                <a:lnTo>
                  <a:pt x="224" y="273"/>
                </a:lnTo>
                <a:lnTo>
                  <a:pt x="131" y="281"/>
                </a:lnTo>
                <a:lnTo>
                  <a:pt x="110" y="245"/>
                </a:lnTo>
                <a:lnTo>
                  <a:pt x="55" y="203"/>
                </a:lnTo>
                <a:lnTo>
                  <a:pt x="17" y="143"/>
                </a:lnTo>
                <a:lnTo>
                  <a:pt x="0" y="93"/>
                </a:lnTo>
                <a:lnTo>
                  <a:pt x="17" y="60"/>
                </a:lnTo>
                <a:lnTo>
                  <a:pt x="17" y="42"/>
                </a:lnTo>
                <a:lnTo>
                  <a:pt x="119" y="18"/>
                </a:lnTo>
                <a:lnTo>
                  <a:pt x="203" y="0"/>
                </a:lnTo>
                <a:lnTo>
                  <a:pt x="224" y="0"/>
                </a:lnTo>
                <a:lnTo>
                  <a:pt x="241" y="0"/>
                </a:lnTo>
                <a:lnTo>
                  <a:pt x="313" y="10"/>
                </a:lnTo>
                <a:lnTo>
                  <a:pt x="305" y="42"/>
                </a:lnTo>
                <a:lnTo>
                  <a:pt x="296" y="42"/>
                </a:lnTo>
                <a:lnTo>
                  <a:pt x="305" y="60"/>
                </a:lnTo>
                <a:lnTo>
                  <a:pt x="296" y="102"/>
                </a:lnTo>
                <a:lnTo>
                  <a:pt x="279" y="120"/>
                </a:lnTo>
                <a:lnTo>
                  <a:pt x="296" y="180"/>
                </a:lnTo>
                <a:lnTo>
                  <a:pt x="381" y="273"/>
                </a:lnTo>
                <a:lnTo>
                  <a:pt x="373" y="2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 name="Freeform 6">
            <a:extLst>
              <a:ext uri="{FF2B5EF4-FFF2-40B4-BE49-F238E27FC236}">
                <a16:creationId xmlns:a16="http://schemas.microsoft.com/office/drawing/2014/main" id="{89DB7A7C-BE11-4180-AB7A-1D4FD69E32B0}"/>
              </a:ext>
            </a:extLst>
          </p:cNvPr>
          <p:cNvSpPr/>
          <p:nvPr/>
        </p:nvSpPr>
        <p:spPr bwMode="auto">
          <a:xfrm>
            <a:off x="2354638" y="3327789"/>
            <a:ext cx="547687" cy="277346"/>
          </a:xfrm>
          <a:custGeom>
            <a:avLst/>
            <a:gdLst>
              <a:gd name="T0" fmla="*/ 0 w 391"/>
              <a:gd name="T1" fmla="*/ 198 h 198"/>
              <a:gd name="T2" fmla="*/ 16 w 391"/>
              <a:gd name="T3" fmla="*/ 36 h 198"/>
              <a:gd name="T4" fmla="*/ 63 w 391"/>
              <a:gd name="T5" fmla="*/ 18 h 198"/>
              <a:gd name="T6" fmla="*/ 85 w 391"/>
              <a:gd name="T7" fmla="*/ 28 h 198"/>
              <a:gd name="T8" fmla="*/ 140 w 391"/>
              <a:gd name="T9" fmla="*/ 28 h 198"/>
              <a:gd name="T10" fmla="*/ 187 w 391"/>
              <a:gd name="T11" fmla="*/ 0 h 198"/>
              <a:gd name="T12" fmla="*/ 195 w 391"/>
              <a:gd name="T13" fmla="*/ 36 h 198"/>
              <a:gd name="T14" fmla="*/ 225 w 391"/>
              <a:gd name="T15" fmla="*/ 46 h 198"/>
              <a:gd name="T16" fmla="*/ 297 w 391"/>
              <a:gd name="T17" fmla="*/ 18 h 198"/>
              <a:gd name="T18" fmla="*/ 327 w 391"/>
              <a:gd name="T19" fmla="*/ 18 h 198"/>
              <a:gd name="T20" fmla="*/ 366 w 391"/>
              <a:gd name="T21" fmla="*/ 28 h 198"/>
              <a:gd name="T22" fmla="*/ 382 w 391"/>
              <a:gd name="T23" fmla="*/ 18 h 198"/>
              <a:gd name="T24" fmla="*/ 391 w 391"/>
              <a:gd name="T25" fmla="*/ 36 h 198"/>
              <a:gd name="T26" fmla="*/ 373 w 391"/>
              <a:gd name="T27" fmla="*/ 60 h 198"/>
              <a:gd name="T28" fmla="*/ 382 w 391"/>
              <a:gd name="T29" fmla="*/ 60 h 198"/>
              <a:gd name="T30" fmla="*/ 366 w 391"/>
              <a:gd name="T31" fmla="*/ 88 h 198"/>
              <a:gd name="T32" fmla="*/ 289 w 391"/>
              <a:gd name="T33" fmla="*/ 96 h 198"/>
              <a:gd name="T34" fmla="*/ 259 w 391"/>
              <a:gd name="T35" fmla="*/ 138 h 198"/>
              <a:gd name="T36" fmla="*/ 225 w 391"/>
              <a:gd name="T37" fmla="*/ 161 h 198"/>
              <a:gd name="T38" fmla="*/ 234 w 391"/>
              <a:gd name="T39" fmla="*/ 179 h 198"/>
              <a:gd name="T40" fmla="*/ 195 w 391"/>
              <a:gd name="T41" fmla="*/ 198 h 198"/>
              <a:gd name="T42" fmla="*/ 0 w 391"/>
              <a:gd name="T43"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1" h="198">
                <a:moveTo>
                  <a:pt x="0" y="198"/>
                </a:moveTo>
                <a:lnTo>
                  <a:pt x="16" y="36"/>
                </a:lnTo>
                <a:lnTo>
                  <a:pt x="63" y="18"/>
                </a:lnTo>
                <a:lnTo>
                  <a:pt x="85" y="28"/>
                </a:lnTo>
                <a:lnTo>
                  <a:pt x="140" y="28"/>
                </a:lnTo>
                <a:lnTo>
                  <a:pt x="187" y="0"/>
                </a:lnTo>
                <a:lnTo>
                  <a:pt x="195" y="36"/>
                </a:lnTo>
                <a:lnTo>
                  <a:pt x="225" y="46"/>
                </a:lnTo>
                <a:lnTo>
                  <a:pt x="297" y="18"/>
                </a:lnTo>
                <a:lnTo>
                  <a:pt x="327" y="18"/>
                </a:lnTo>
                <a:lnTo>
                  <a:pt x="366" y="28"/>
                </a:lnTo>
                <a:lnTo>
                  <a:pt x="382" y="18"/>
                </a:lnTo>
                <a:lnTo>
                  <a:pt x="391" y="36"/>
                </a:lnTo>
                <a:lnTo>
                  <a:pt x="373" y="60"/>
                </a:lnTo>
                <a:lnTo>
                  <a:pt x="382" y="60"/>
                </a:lnTo>
                <a:lnTo>
                  <a:pt x="366" y="88"/>
                </a:lnTo>
                <a:lnTo>
                  <a:pt x="289" y="96"/>
                </a:lnTo>
                <a:lnTo>
                  <a:pt x="259" y="138"/>
                </a:lnTo>
                <a:lnTo>
                  <a:pt x="225" y="161"/>
                </a:lnTo>
                <a:lnTo>
                  <a:pt x="234" y="179"/>
                </a:lnTo>
                <a:lnTo>
                  <a:pt x="195" y="198"/>
                </a:lnTo>
                <a:lnTo>
                  <a:pt x="0" y="198"/>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7" name="Freeform 7">
            <a:extLst>
              <a:ext uri="{FF2B5EF4-FFF2-40B4-BE49-F238E27FC236}">
                <a16:creationId xmlns:a16="http://schemas.microsoft.com/office/drawing/2014/main" id="{8BD6E248-6100-4FF9-AA55-A9485E739AF9}"/>
              </a:ext>
            </a:extLst>
          </p:cNvPr>
          <p:cNvSpPr/>
          <p:nvPr/>
        </p:nvSpPr>
        <p:spPr bwMode="auto">
          <a:xfrm>
            <a:off x="6874810" y="3350201"/>
            <a:ext cx="533681" cy="393607"/>
          </a:xfrm>
          <a:custGeom>
            <a:avLst/>
            <a:gdLst>
              <a:gd name="T0" fmla="*/ 373 w 381"/>
              <a:gd name="T1" fmla="*/ 281 h 281"/>
              <a:gd name="T2" fmla="*/ 224 w 381"/>
              <a:gd name="T3" fmla="*/ 272 h 281"/>
              <a:gd name="T4" fmla="*/ 130 w 381"/>
              <a:gd name="T5" fmla="*/ 281 h 281"/>
              <a:gd name="T6" fmla="*/ 110 w 381"/>
              <a:gd name="T7" fmla="*/ 245 h 281"/>
              <a:gd name="T8" fmla="*/ 55 w 381"/>
              <a:gd name="T9" fmla="*/ 203 h 281"/>
              <a:gd name="T10" fmla="*/ 16 w 381"/>
              <a:gd name="T11" fmla="*/ 143 h 281"/>
              <a:gd name="T12" fmla="*/ 0 w 381"/>
              <a:gd name="T13" fmla="*/ 92 h 281"/>
              <a:gd name="T14" fmla="*/ 16 w 381"/>
              <a:gd name="T15" fmla="*/ 60 h 281"/>
              <a:gd name="T16" fmla="*/ 16 w 381"/>
              <a:gd name="T17" fmla="*/ 42 h 281"/>
              <a:gd name="T18" fmla="*/ 118 w 381"/>
              <a:gd name="T19" fmla="*/ 18 h 281"/>
              <a:gd name="T20" fmla="*/ 202 w 381"/>
              <a:gd name="T21" fmla="*/ 0 h 281"/>
              <a:gd name="T22" fmla="*/ 224 w 381"/>
              <a:gd name="T23" fmla="*/ 0 h 281"/>
              <a:gd name="T24" fmla="*/ 241 w 381"/>
              <a:gd name="T25" fmla="*/ 0 h 281"/>
              <a:gd name="T26" fmla="*/ 313 w 381"/>
              <a:gd name="T27" fmla="*/ 9 h 281"/>
              <a:gd name="T28" fmla="*/ 304 w 381"/>
              <a:gd name="T29" fmla="*/ 42 h 281"/>
              <a:gd name="T30" fmla="*/ 296 w 381"/>
              <a:gd name="T31" fmla="*/ 42 h 281"/>
              <a:gd name="T32" fmla="*/ 304 w 381"/>
              <a:gd name="T33" fmla="*/ 60 h 281"/>
              <a:gd name="T34" fmla="*/ 296 w 381"/>
              <a:gd name="T35" fmla="*/ 102 h 281"/>
              <a:gd name="T36" fmla="*/ 279 w 381"/>
              <a:gd name="T37" fmla="*/ 120 h 281"/>
              <a:gd name="T38" fmla="*/ 296 w 381"/>
              <a:gd name="T39" fmla="*/ 180 h 281"/>
              <a:gd name="T40" fmla="*/ 381 w 381"/>
              <a:gd name="T41" fmla="*/ 272 h 281"/>
              <a:gd name="T42" fmla="*/ 373 w 381"/>
              <a:gd name="T43" fmla="*/ 281 h 281"/>
              <a:gd name="T44" fmla="*/ 373 w 381"/>
              <a:gd name="T45"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 h="281">
                <a:moveTo>
                  <a:pt x="373" y="281"/>
                </a:moveTo>
                <a:lnTo>
                  <a:pt x="224" y="272"/>
                </a:lnTo>
                <a:lnTo>
                  <a:pt x="130" y="281"/>
                </a:lnTo>
                <a:lnTo>
                  <a:pt x="110" y="245"/>
                </a:lnTo>
                <a:lnTo>
                  <a:pt x="55" y="203"/>
                </a:lnTo>
                <a:lnTo>
                  <a:pt x="16" y="143"/>
                </a:lnTo>
                <a:lnTo>
                  <a:pt x="0" y="92"/>
                </a:lnTo>
                <a:lnTo>
                  <a:pt x="16" y="60"/>
                </a:lnTo>
                <a:lnTo>
                  <a:pt x="16" y="42"/>
                </a:lnTo>
                <a:lnTo>
                  <a:pt x="118" y="18"/>
                </a:lnTo>
                <a:lnTo>
                  <a:pt x="202" y="0"/>
                </a:lnTo>
                <a:lnTo>
                  <a:pt x="224" y="0"/>
                </a:lnTo>
                <a:lnTo>
                  <a:pt x="241" y="0"/>
                </a:lnTo>
                <a:lnTo>
                  <a:pt x="313" y="9"/>
                </a:lnTo>
                <a:lnTo>
                  <a:pt x="304" y="42"/>
                </a:lnTo>
                <a:lnTo>
                  <a:pt x="296" y="42"/>
                </a:lnTo>
                <a:lnTo>
                  <a:pt x="304" y="60"/>
                </a:lnTo>
                <a:lnTo>
                  <a:pt x="296" y="102"/>
                </a:lnTo>
                <a:lnTo>
                  <a:pt x="279" y="120"/>
                </a:lnTo>
                <a:lnTo>
                  <a:pt x="296" y="180"/>
                </a:lnTo>
                <a:lnTo>
                  <a:pt x="381" y="272"/>
                </a:lnTo>
                <a:lnTo>
                  <a:pt x="373" y="281"/>
                </a:lnTo>
                <a:lnTo>
                  <a:pt x="373" y="28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8" name="Freeform 8">
            <a:extLst>
              <a:ext uri="{FF2B5EF4-FFF2-40B4-BE49-F238E27FC236}">
                <a16:creationId xmlns:a16="http://schemas.microsoft.com/office/drawing/2014/main" id="{C162D1E2-7F46-40E1-BB61-5FD8CFCDE7F0}"/>
              </a:ext>
            </a:extLst>
          </p:cNvPr>
          <p:cNvSpPr/>
          <p:nvPr/>
        </p:nvSpPr>
        <p:spPr bwMode="auto">
          <a:xfrm>
            <a:off x="2350434" y="3324987"/>
            <a:ext cx="547688" cy="277346"/>
          </a:xfrm>
          <a:custGeom>
            <a:avLst/>
            <a:gdLst>
              <a:gd name="T0" fmla="*/ 0 w 391"/>
              <a:gd name="T1" fmla="*/ 198 h 198"/>
              <a:gd name="T2" fmla="*/ 17 w 391"/>
              <a:gd name="T3" fmla="*/ 36 h 198"/>
              <a:gd name="T4" fmla="*/ 64 w 391"/>
              <a:gd name="T5" fmla="*/ 18 h 198"/>
              <a:gd name="T6" fmla="*/ 85 w 391"/>
              <a:gd name="T7" fmla="*/ 27 h 198"/>
              <a:gd name="T8" fmla="*/ 141 w 391"/>
              <a:gd name="T9" fmla="*/ 27 h 198"/>
              <a:gd name="T10" fmla="*/ 187 w 391"/>
              <a:gd name="T11" fmla="*/ 0 h 198"/>
              <a:gd name="T12" fmla="*/ 196 w 391"/>
              <a:gd name="T13" fmla="*/ 36 h 198"/>
              <a:gd name="T14" fmla="*/ 226 w 391"/>
              <a:gd name="T15" fmla="*/ 45 h 198"/>
              <a:gd name="T16" fmla="*/ 298 w 391"/>
              <a:gd name="T17" fmla="*/ 18 h 198"/>
              <a:gd name="T18" fmla="*/ 328 w 391"/>
              <a:gd name="T19" fmla="*/ 18 h 198"/>
              <a:gd name="T20" fmla="*/ 366 w 391"/>
              <a:gd name="T21" fmla="*/ 27 h 198"/>
              <a:gd name="T22" fmla="*/ 383 w 391"/>
              <a:gd name="T23" fmla="*/ 18 h 198"/>
              <a:gd name="T24" fmla="*/ 391 w 391"/>
              <a:gd name="T25" fmla="*/ 36 h 198"/>
              <a:gd name="T26" fmla="*/ 373 w 391"/>
              <a:gd name="T27" fmla="*/ 60 h 198"/>
              <a:gd name="T28" fmla="*/ 383 w 391"/>
              <a:gd name="T29" fmla="*/ 60 h 198"/>
              <a:gd name="T30" fmla="*/ 366 w 391"/>
              <a:gd name="T31" fmla="*/ 87 h 198"/>
              <a:gd name="T32" fmla="*/ 289 w 391"/>
              <a:gd name="T33" fmla="*/ 96 h 198"/>
              <a:gd name="T34" fmla="*/ 259 w 391"/>
              <a:gd name="T35" fmla="*/ 138 h 198"/>
              <a:gd name="T36" fmla="*/ 226 w 391"/>
              <a:gd name="T37" fmla="*/ 161 h 198"/>
              <a:gd name="T38" fmla="*/ 234 w 391"/>
              <a:gd name="T39" fmla="*/ 179 h 198"/>
              <a:gd name="T40" fmla="*/ 196 w 391"/>
              <a:gd name="T41" fmla="*/ 198 h 198"/>
              <a:gd name="T42" fmla="*/ 0 w 391"/>
              <a:gd name="T43" fmla="*/ 198 h 198"/>
              <a:gd name="T44" fmla="*/ 0 w 391"/>
              <a:gd name="T4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198">
                <a:moveTo>
                  <a:pt x="0" y="198"/>
                </a:moveTo>
                <a:lnTo>
                  <a:pt x="17" y="36"/>
                </a:lnTo>
                <a:lnTo>
                  <a:pt x="64" y="18"/>
                </a:lnTo>
                <a:lnTo>
                  <a:pt x="85" y="27"/>
                </a:lnTo>
                <a:lnTo>
                  <a:pt x="141" y="27"/>
                </a:lnTo>
                <a:lnTo>
                  <a:pt x="187" y="0"/>
                </a:lnTo>
                <a:lnTo>
                  <a:pt x="196" y="36"/>
                </a:lnTo>
                <a:lnTo>
                  <a:pt x="226" y="45"/>
                </a:lnTo>
                <a:lnTo>
                  <a:pt x="298" y="18"/>
                </a:lnTo>
                <a:lnTo>
                  <a:pt x="328" y="18"/>
                </a:lnTo>
                <a:lnTo>
                  <a:pt x="366" y="27"/>
                </a:lnTo>
                <a:lnTo>
                  <a:pt x="383" y="18"/>
                </a:lnTo>
                <a:lnTo>
                  <a:pt x="391" y="36"/>
                </a:lnTo>
                <a:lnTo>
                  <a:pt x="373" y="60"/>
                </a:lnTo>
                <a:lnTo>
                  <a:pt x="383" y="60"/>
                </a:lnTo>
                <a:lnTo>
                  <a:pt x="366" y="87"/>
                </a:lnTo>
                <a:lnTo>
                  <a:pt x="289" y="96"/>
                </a:lnTo>
                <a:lnTo>
                  <a:pt x="259" y="138"/>
                </a:lnTo>
                <a:lnTo>
                  <a:pt x="226" y="161"/>
                </a:lnTo>
                <a:lnTo>
                  <a:pt x="234" y="179"/>
                </a:lnTo>
                <a:lnTo>
                  <a:pt x="196" y="198"/>
                </a:lnTo>
                <a:lnTo>
                  <a:pt x="0" y="198"/>
                </a:lnTo>
                <a:lnTo>
                  <a:pt x="0" y="198"/>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9" name="Freeform 9">
            <a:extLst>
              <a:ext uri="{FF2B5EF4-FFF2-40B4-BE49-F238E27FC236}">
                <a16:creationId xmlns:a16="http://schemas.microsoft.com/office/drawing/2014/main" id="{0A18F23F-016D-4188-8946-C46E3CBDAD61}"/>
              </a:ext>
            </a:extLst>
          </p:cNvPr>
          <p:cNvSpPr/>
          <p:nvPr/>
        </p:nvSpPr>
        <p:spPr bwMode="auto">
          <a:xfrm>
            <a:off x="4947398" y="2617616"/>
            <a:ext cx="289953" cy="252132"/>
          </a:xfrm>
          <a:custGeom>
            <a:avLst/>
            <a:gdLst>
              <a:gd name="T0" fmla="*/ 0 w 207"/>
              <a:gd name="T1" fmla="*/ 162 h 180"/>
              <a:gd name="T2" fmla="*/ 122 w 207"/>
              <a:gd name="T3" fmla="*/ 144 h 180"/>
              <a:gd name="T4" fmla="*/ 140 w 207"/>
              <a:gd name="T5" fmla="*/ 180 h 180"/>
              <a:gd name="T6" fmla="*/ 186 w 207"/>
              <a:gd name="T7" fmla="*/ 120 h 180"/>
              <a:gd name="T8" fmla="*/ 207 w 207"/>
              <a:gd name="T9" fmla="*/ 60 h 180"/>
              <a:gd name="T10" fmla="*/ 194 w 207"/>
              <a:gd name="T11" fmla="*/ 0 h 180"/>
              <a:gd name="T12" fmla="*/ 169 w 207"/>
              <a:gd name="T13" fmla="*/ 9 h 180"/>
              <a:gd name="T14" fmla="*/ 130 w 207"/>
              <a:gd name="T15" fmla="*/ 0 h 180"/>
              <a:gd name="T16" fmla="*/ 105 w 207"/>
              <a:gd name="T17" fmla="*/ 9 h 180"/>
              <a:gd name="T18" fmla="*/ 84 w 207"/>
              <a:gd name="T19" fmla="*/ 0 h 180"/>
              <a:gd name="T20" fmla="*/ 46 w 207"/>
              <a:gd name="T21" fmla="*/ 9 h 180"/>
              <a:gd name="T22" fmla="*/ 12 w 207"/>
              <a:gd name="T23" fmla="*/ 27 h 180"/>
              <a:gd name="T24" fmla="*/ 0 w 207"/>
              <a:gd name="T25"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180">
                <a:moveTo>
                  <a:pt x="0" y="162"/>
                </a:moveTo>
                <a:lnTo>
                  <a:pt x="122" y="144"/>
                </a:lnTo>
                <a:lnTo>
                  <a:pt x="140" y="180"/>
                </a:lnTo>
                <a:lnTo>
                  <a:pt x="186" y="120"/>
                </a:lnTo>
                <a:lnTo>
                  <a:pt x="207" y="60"/>
                </a:lnTo>
                <a:lnTo>
                  <a:pt x="194" y="0"/>
                </a:lnTo>
                <a:lnTo>
                  <a:pt x="169" y="9"/>
                </a:lnTo>
                <a:lnTo>
                  <a:pt x="130" y="0"/>
                </a:lnTo>
                <a:lnTo>
                  <a:pt x="105" y="9"/>
                </a:lnTo>
                <a:lnTo>
                  <a:pt x="84" y="0"/>
                </a:lnTo>
                <a:lnTo>
                  <a:pt x="46" y="9"/>
                </a:lnTo>
                <a:lnTo>
                  <a:pt x="12" y="27"/>
                </a:ln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0" name="Freeform 10">
            <a:extLst>
              <a:ext uri="{FF2B5EF4-FFF2-40B4-BE49-F238E27FC236}">
                <a16:creationId xmlns:a16="http://schemas.microsoft.com/office/drawing/2014/main" id="{3E0BD36C-9A82-47AA-BB4A-43EEDE71149B}"/>
              </a:ext>
            </a:extLst>
          </p:cNvPr>
          <p:cNvSpPr/>
          <p:nvPr/>
        </p:nvSpPr>
        <p:spPr bwMode="auto">
          <a:xfrm>
            <a:off x="4933391" y="2107750"/>
            <a:ext cx="393607" cy="200305"/>
          </a:xfrm>
          <a:custGeom>
            <a:avLst/>
            <a:gdLst>
              <a:gd name="T0" fmla="*/ 281 w 281"/>
              <a:gd name="T1" fmla="*/ 9 h 143"/>
              <a:gd name="T2" fmla="*/ 234 w 281"/>
              <a:gd name="T3" fmla="*/ 83 h 143"/>
              <a:gd name="T4" fmla="*/ 242 w 281"/>
              <a:gd name="T5" fmla="*/ 120 h 143"/>
              <a:gd name="T6" fmla="*/ 234 w 281"/>
              <a:gd name="T7" fmla="*/ 143 h 143"/>
              <a:gd name="T8" fmla="*/ 204 w 281"/>
              <a:gd name="T9" fmla="*/ 143 h 143"/>
              <a:gd name="T10" fmla="*/ 196 w 281"/>
              <a:gd name="T11" fmla="*/ 101 h 143"/>
              <a:gd name="T12" fmla="*/ 179 w 281"/>
              <a:gd name="T13" fmla="*/ 101 h 143"/>
              <a:gd name="T14" fmla="*/ 157 w 281"/>
              <a:gd name="T15" fmla="*/ 92 h 143"/>
              <a:gd name="T16" fmla="*/ 140 w 281"/>
              <a:gd name="T17" fmla="*/ 111 h 143"/>
              <a:gd name="T18" fmla="*/ 124 w 281"/>
              <a:gd name="T19" fmla="*/ 101 h 143"/>
              <a:gd name="T20" fmla="*/ 68 w 281"/>
              <a:gd name="T21" fmla="*/ 143 h 143"/>
              <a:gd name="T22" fmla="*/ 55 w 281"/>
              <a:gd name="T23" fmla="*/ 101 h 143"/>
              <a:gd name="T24" fmla="*/ 22 w 281"/>
              <a:gd name="T25" fmla="*/ 60 h 143"/>
              <a:gd name="T26" fmla="*/ 0 w 281"/>
              <a:gd name="T27" fmla="*/ 0 h 143"/>
              <a:gd name="T28" fmla="*/ 281 w 281"/>
              <a:gd name="T29" fmla="*/ 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143">
                <a:moveTo>
                  <a:pt x="281" y="9"/>
                </a:moveTo>
                <a:lnTo>
                  <a:pt x="234" y="83"/>
                </a:lnTo>
                <a:lnTo>
                  <a:pt x="242" y="120"/>
                </a:lnTo>
                <a:lnTo>
                  <a:pt x="234" y="143"/>
                </a:lnTo>
                <a:lnTo>
                  <a:pt x="204" y="143"/>
                </a:lnTo>
                <a:lnTo>
                  <a:pt x="196" y="101"/>
                </a:lnTo>
                <a:lnTo>
                  <a:pt x="179" y="101"/>
                </a:lnTo>
                <a:lnTo>
                  <a:pt x="157" y="92"/>
                </a:lnTo>
                <a:lnTo>
                  <a:pt x="140" y="111"/>
                </a:lnTo>
                <a:lnTo>
                  <a:pt x="124" y="101"/>
                </a:lnTo>
                <a:lnTo>
                  <a:pt x="68" y="143"/>
                </a:lnTo>
                <a:lnTo>
                  <a:pt x="55" y="101"/>
                </a:lnTo>
                <a:lnTo>
                  <a:pt x="22" y="60"/>
                </a:lnTo>
                <a:lnTo>
                  <a:pt x="0" y="0"/>
                </a:lnTo>
                <a:lnTo>
                  <a:pt x="28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1" name="Freeform 11">
            <a:extLst>
              <a:ext uri="{FF2B5EF4-FFF2-40B4-BE49-F238E27FC236}">
                <a16:creationId xmlns:a16="http://schemas.microsoft.com/office/drawing/2014/main" id="{068FD70B-4CA7-4EF9-8096-1E9F0F8E6E0C}"/>
              </a:ext>
            </a:extLst>
          </p:cNvPr>
          <p:cNvSpPr/>
          <p:nvPr/>
        </p:nvSpPr>
        <p:spPr bwMode="auto">
          <a:xfrm>
            <a:off x="4943196" y="2613414"/>
            <a:ext cx="291353" cy="252132"/>
          </a:xfrm>
          <a:custGeom>
            <a:avLst/>
            <a:gdLst>
              <a:gd name="T0" fmla="*/ 0 w 208"/>
              <a:gd name="T1" fmla="*/ 162 h 180"/>
              <a:gd name="T2" fmla="*/ 123 w 208"/>
              <a:gd name="T3" fmla="*/ 144 h 180"/>
              <a:gd name="T4" fmla="*/ 141 w 208"/>
              <a:gd name="T5" fmla="*/ 180 h 180"/>
              <a:gd name="T6" fmla="*/ 186 w 208"/>
              <a:gd name="T7" fmla="*/ 120 h 180"/>
              <a:gd name="T8" fmla="*/ 208 w 208"/>
              <a:gd name="T9" fmla="*/ 60 h 180"/>
              <a:gd name="T10" fmla="*/ 195 w 208"/>
              <a:gd name="T11" fmla="*/ 0 h 180"/>
              <a:gd name="T12" fmla="*/ 169 w 208"/>
              <a:gd name="T13" fmla="*/ 10 h 180"/>
              <a:gd name="T14" fmla="*/ 131 w 208"/>
              <a:gd name="T15" fmla="*/ 0 h 180"/>
              <a:gd name="T16" fmla="*/ 106 w 208"/>
              <a:gd name="T17" fmla="*/ 10 h 180"/>
              <a:gd name="T18" fmla="*/ 84 w 208"/>
              <a:gd name="T19" fmla="*/ 0 h 180"/>
              <a:gd name="T20" fmla="*/ 47 w 208"/>
              <a:gd name="T21" fmla="*/ 10 h 180"/>
              <a:gd name="T22" fmla="*/ 12 w 208"/>
              <a:gd name="T23" fmla="*/ 28 h 180"/>
              <a:gd name="T24" fmla="*/ 0 w 208"/>
              <a:gd name="T25" fmla="*/ 162 h 180"/>
              <a:gd name="T26" fmla="*/ 0 w 208"/>
              <a:gd name="T27"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180">
                <a:moveTo>
                  <a:pt x="0" y="162"/>
                </a:moveTo>
                <a:lnTo>
                  <a:pt x="123" y="144"/>
                </a:lnTo>
                <a:lnTo>
                  <a:pt x="141" y="180"/>
                </a:lnTo>
                <a:lnTo>
                  <a:pt x="186" y="120"/>
                </a:lnTo>
                <a:lnTo>
                  <a:pt x="208" y="60"/>
                </a:lnTo>
                <a:lnTo>
                  <a:pt x="195" y="0"/>
                </a:lnTo>
                <a:lnTo>
                  <a:pt x="169" y="10"/>
                </a:lnTo>
                <a:lnTo>
                  <a:pt x="131" y="0"/>
                </a:lnTo>
                <a:lnTo>
                  <a:pt x="106" y="10"/>
                </a:lnTo>
                <a:lnTo>
                  <a:pt x="84" y="0"/>
                </a:lnTo>
                <a:lnTo>
                  <a:pt x="47" y="10"/>
                </a:lnTo>
                <a:lnTo>
                  <a:pt x="12" y="28"/>
                </a:lnTo>
                <a:lnTo>
                  <a:pt x="0" y="162"/>
                </a:lnTo>
                <a:lnTo>
                  <a:pt x="0" y="16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2" name="Freeform 12">
            <a:extLst>
              <a:ext uri="{FF2B5EF4-FFF2-40B4-BE49-F238E27FC236}">
                <a16:creationId xmlns:a16="http://schemas.microsoft.com/office/drawing/2014/main" id="{490590EE-FDB4-4A53-B3E3-2C01731BFF25}"/>
              </a:ext>
            </a:extLst>
          </p:cNvPr>
          <p:cNvSpPr/>
          <p:nvPr/>
        </p:nvSpPr>
        <p:spPr bwMode="auto">
          <a:xfrm>
            <a:off x="4930588" y="2104948"/>
            <a:ext cx="392206" cy="200305"/>
          </a:xfrm>
          <a:custGeom>
            <a:avLst/>
            <a:gdLst>
              <a:gd name="T0" fmla="*/ 280 w 280"/>
              <a:gd name="T1" fmla="*/ 8 h 143"/>
              <a:gd name="T2" fmla="*/ 234 w 280"/>
              <a:gd name="T3" fmla="*/ 83 h 143"/>
              <a:gd name="T4" fmla="*/ 242 w 280"/>
              <a:gd name="T5" fmla="*/ 120 h 143"/>
              <a:gd name="T6" fmla="*/ 234 w 280"/>
              <a:gd name="T7" fmla="*/ 143 h 143"/>
              <a:gd name="T8" fmla="*/ 204 w 280"/>
              <a:gd name="T9" fmla="*/ 143 h 143"/>
              <a:gd name="T10" fmla="*/ 195 w 280"/>
              <a:gd name="T11" fmla="*/ 101 h 143"/>
              <a:gd name="T12" fmla="*/ 178 w 280"/>
              <a:gd name="T13" fmla="*/ 101 h 143"/>
              <a:gd name="T14" fmla="*/ 157 w 280"/>
              <a:gd name="T15" fmla="*/ 91 h 143"/>
              <a:gd name="T16" fmla="*/ 140 w 280"/>
              <a:gd name="T17" fmla="*/ 110 h 143"/>
              <a:gd name="T18" fmla="*/ 123 w 280"/>
              <a:gd name="T19" fmla="*/ 101 h 143"/>
              <a:gd name="T20" fmla="*/ 68 w 280"/>
              <a:gd name="T21" fmla="*/ 143 h 143"/>
              <a:gd name="T22" fmla="*/ 55 w 280"/>
              <a:gd name="T23" fmla="*/ 101 h 143"/>
              <a:gd name="T24" fmla="*/ 21 w 280"/>
              <a:gd name="T25" fmla="*/ 60 h 143"/>
              <a:gd name="T26" fmla="*/ 0 w 280"/>
              <a:gd name="T27" fmla="*/ 0 h 143"/>
              <a:gd name="T28" fmla="*/ 280 w 280"/>
              <a:gd name="T29" fmla="*/ 8 h 143"/>
              <a:gd name="T30" fmla="*/ 280 w 280"/>
              <a:gd name="T31"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 h="143">
                <a:moveTo>
                  <a:pt x="280" y="8"/>
                </a:moveTo>
                <a:lnTo>
                  <a:pt x="234" y="83"/>
                </a:lnTo>
                <a:lnTo>
                  <a:pt x="242" y="120"/>
                </a:lnTo>
                <a:lnTo>
                  <a:pt x="234" y="143"/>
                </a:lnTo>
                <a:lnTo>
                  <a:pt x="204" y="143"/>
                </a:lnTo>
                <a:lnTo>
                  <a:pt x="195" y="101"/>
                </a:lnTo>
                <a:lnTo>
                  <a:pt x="178" y="101"/>
                </a:lnTo>
                <a:lnTo>
                  <a:pt x="157" y="91"/>
                </a:lnTo>
                <a:lnTo>
                  <a:pt x="140" y="110"/>
                </a:lnTo>
                <a:lnTo>
                  <a:pt x="123" y="101"/>
                </a:lnTo>
                <a:lnTo>
                  <a:pt x="68" y="143"/>
                </a:lnTo>
                <a:lnTo>
                  <a:pt x="55" y="101"/>
                </a:lnTo>
                <a:lnTo>
                  <a:pt x="21" y="60"/>
                </a:lnTo>
                <a:lnTo>
                  <a:pt x="0" y="0"/>
                </a:lnTo>
                <a:lnTo>
                  <a:pt x="280" y="8"/>
                </a:lnTo>
                <a:lnTo>
                  <a:pt x="280" y="8"/>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3" name="Freeform 13">
            <a:extLst>
              <a:ext uri="{FF2B5EF4-FFF2-40B4-BE49-F238E27FC236}">
                <a16:creationId xmlns:a16="http://schemas.microsoft.com/office/drawing/2014/main" id="{1C5BAD8E-F2BC-427B-9BBE-A65A0C608089}"/>
              </a:ext>
            </a:extLst>
          </p:cNvPr>
          <p:cNvSpPr/>
          <p:nvPr/>
        </p:nvSpPr>
        <p:spPr bwMode="auto">
          <a:xfrm>
            <a:off x="5836865" y="3392223"/>
            <a:ext cx="416018" cy="388004"/>
          </a:xfrm>
          <a:custGeom>
            <a:avLst/>
            <a:gdLst>
              <a:gd name="T0" fmla="*/ 0 w 297"/>
              <a:gd name="T1" fmla="*/ 277 h 277"/>
              <a:gd name="T2" fmla="*/ 26 w 297"/>
              <a:gd name="T3" fmla="*/ 14 h 277"/>
              <a:gd name="T4" fmla="*/ 34 w 297"/>
              <a:gd name="T5" fmla="*/ 0 h 277"/>
              <a:gd name="T6" fmla="*/ 56 w 297"/>
              <a:gd name="T7" fmla="*/ 42 h 277"/>
              <a:gd name="T8" fmla="*/ 72 w 297"/>
              <a:gd name="T9" fmla="*/ 32 h 277"/>
              <a:gd name="T10" fmla="*/ 89 w 297"/>
              <a:gd name="T11" fmla="*/ 50 h 277"/>
              <a:gd name="T12" fmla="*/ 102 w 297"/>
              <a:gd name="T13" fmla="*/ 32 h 277"/>
              <a:gd name="T14" fmla="*/ 111 w 297"/>
              <a:gd name="T15" fmla="*/ 32 h 277"/>
              <a:gd name="T16" fmla="*/ 128 w 297"/>
              <a:gd name="T17" fmla="*/ 14 h 277"/>
              <a:gd name="T18" fmla="*/ 149 w 297"/>
              <a:gd name="T19" fmla="*/ 50 h 277"/>
              <a:gd name="T20" fmla="*/ 158 w 297"/>
              <a:gd name="T21" fmla="*/ 74 h 277"/>
              <a:gd name="T22" fmla="*/ 196 w 297"/>
              <a:gd name="T23" fmla="*/ 92 h 277"/>
              <a:gd name="T24" fmla="*/ 242 w 297"/>
              <a:gd name="T25" fmla="*/ 74 h 277"/>
              <a:gd name="T26" fmla="*/ 251 w 297"/>
              <a:gd name="T27" fmla="*/ 102 h 277"/>
              <a:gd name="T28" fmla="*/ 276 w 297"/>
              <a:gd name="T29" fmla="*/ 115 h 277"/>
              <a:gd name="T30" fmla="*/ 260 w 297"/>
              <a:gd name="T31" fmla="*/ 143 h 277"/>
              <a:gd name="T32" fmla="*/ 276 w 297"/>
              <a:gd name="T33" fmla="*/ 167 h 277"/>
              <a:gd name="T34" fmla="*/ 297 w 297"/>
              <a:gd name="T35" fmla="*/ 217 h 277"/>
              <a:gd name="T36" fmla="*/ 242 w 297"/>
              <a:gd name="T37" fmla="*/ 277 h 277"/>
              <a:gd name="T38" fmla="*/ 0 w 297"/>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7" h="277">
                <a:moveTo>
                  <a:pt x="0" y="277"/>
                </a:moveTo>
                <a:lnTo>
                  <a:pt x="26" y="14"/>
                </a:lnTo>
                <a:lnTo>
                  <a:pt x="34" y="0"/>
                </a:lnTo>
                <a:lnTo>
                  <a:pt x="56" y="42"/>
                </a:lnTo>
                <a:lnTo>
                  <a:pt x="72" y="32"/>
                </a:lnTo>
                <a:lnTo>
                  <a:pt x="89" y="50"/>
                </a:lnTo>
                <a:lnTo>
                  <a:pt x="102" y="32"/>
                </a:lnTo>
                <a:lnTo>
                  <a:pt x="111" y="32"/>
                </a:lnTo>
                <a:lnTo>
                  <a:pt x="128" y="14"/>
                </a:lnTo>
                <a:lnTo>
                  <a:pt x="149" y="50"/>
                </a:lnTo>
                <a:lnTo>
                  <a:pt x="158" y="74"/>
                </a:lnTo>
                <a:lnTo>
                  <a:pt x="196" y="92"/>
                </a:lnTo>
                <a:lnTo>
                  <a:pt x="242" y="74"/>
                </a:lnTo>
                <a:lnTo>
                  <a:pt x="251" y="102"/>
                </a:lnTo>
                <a:lnTo>
                  <a:pt x="276" y="115"/>
                </a:lnTo>
                <a:lnTo>
                  <a:pt x="260" y="143"/>
                </a:lnTo>
                <a:lnTo>
                  <a:pt x="276" y="167"/>
                </a:lnTo>
                <a:lnTo>
                  <a:pt x="297" y="217"/>
                </a:lnTo>
                <a:lnTo>
                  <a:pt x="242" y="277"/>
                </a:lnTo>
                <a:lnTo>
                  <a:pt x="0" y="2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4" name="Freeform 14">
            <a:extLst>
              <a:ext uri="{FF2B5EF4-FFF2-40B4-BE49-F238E27FC236}">
                <a16:creationId xmlns:a16="http://schemas.microsoft.com/office/drawing/2014/main" id="{E73F9705-CE56-4528-9FFB-1E97FCFD6536}"/>
              </a:ext>
            </a:extLst>
          </p:cNvPr>
          <p:cNvSpPr/>
          <p:nvPr/>
        </p:nvSpPr>
        <p:spPr bwMode="auto">
          <a:xfrm>
            <a:off x="4595814" y="2107749"/>
            <a:ext cx="432827" cy="309562"/>
          </a:xfrm>
          <a:custGeom>
            <a:avLst/>
            <a:gdLst>
              <a:gd name="T0" fmla="*/ 0 w 309"/>
              <a:gd name="T1" fmla="*/ 120 h 221"/>
              <a:gd name="T2" fmla="*/ 29 w 309"/>
              <a:gd name="T3" fmla="*/ 83 h 221"/>
              <a:gd name="T4" fmla="*/ 29 w 309"/>
              <a:gd name="T5" fmla="*/ 32 h 221"/>
              <a:gd name="T6" fmla="*/ 47 w 309"/>
              <a:gd name="T7" fmla="*/ 0 h 221"/>
              <a:gd name="T8" fmla="*/ 241 w 309"/>
              <a:gd name="T9" fmla="*/ 0 h 221"/>
              <a:gd name="T10" fmla="*/ 263 w 309"/>
              <a:gd name="T11" fmla="*/ 60 h 221"/>
              <a:gd name="T12" fmla="*/ 296 w 309"/>
              <a:gd name="T13" fmla="*/ 101 h 221"/>
              <a:gd name="T14" fmla="*/ 309 w 309"/>
              <a:gd name="T15" fmla="*/ 143 h 221"/>
              <a:gd name="T16" fmla="*/ 288 w 309"/>
              <a:gd name="T17" fmla="*/ 153 h 221"/>
              <a:gd name="T18" fmla="*/ 263 w 309"/>
              <a:gd name="T19" fmla="*/ 143 h 221"/>
              <a:gd name="T20" fmla="*/ 241 w 309"/>
              <a:gd name="T21" fmla="*/ 143 h 221"/>
              <a:gd name="T22" fmla="*/ 233 w 309"/>
              <a:gd name="T23" fmla="*/ 203 h 221"/>
              <a:gd name="T24" fmla="*/ 204 w 309"/>
              <a:gd name="T25" fmla="*/ 194 h 221"/>
              <a:gd name="T26" fmla="*/ 169 w 309"/>
              <a:gd name="T27" fmla="*/ 221 h 221"/>
              <a:gd name="T28" fmla="*/ 110 w 309"/>
              <a:gd name="T29" fmla="*/ 203 h 221"/>
              <a:gd name="T30" fmla="*/ 67 w 309"/>
              <a:gd name="T31" fmla="*/ 161 h 221"/>
              <a:gd name="T32" fmla="*/ 8 w 309"/>
              <a:gd name="T33" fmla="*/ 120 h 221"/>
              <a:gd name="T34" fmla="*/ 0 w 309"/>
              <a:gd name="T35" fmla="*/ 1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 h="221">
                <a:moveTo>
                  <a:pt x="0" y="120"/>
                </a:moveTo>
                <a:lnTo>
                  <a:pt x="29" y="83"/>
                </a:lnTo>
                <a:lnTo>
                  <a:pt x="29" y="32"/>
                </a:lnTo>
                <a:lnTo>
                  <a:pt x="47" y="0"/>
                </a:lnTo>
                <a:lnTo>
                  <a:pt x="241" y="0"/>
                </a:lnTo>
                <a:lnTo>
                  <a:pt x="263" y="60"/>
                </a:lnTo>
                <a:lnTo>
                  <a:pt x="296" y="101"/>
                </a:lnTo>
                <a:lnTo>
                  <a:pt x="309" y="143"/>
                </a:lnTo>
                <a:lnTo>
                  <a:pt x="288" y="153"/>
                </a:lnTo>
                <a:lnTo>
                  <a:pt x="263" y="143"/>
                </a:lnTo>
                <a:lnTo>
                  <a:pt x="241" y="143"/>
                </a:lnTo>
                <a:lnTo>
                  <a:pt x="233" y="203"/>
                </a:lnTo>
                <a:lnTo>
                  <a:pt x="204" y="194"/>
                </a:lnTo>
                <a:lnTo>
                  <a:pt x="169" y="221"/>
                </a:lnTo>
                <a:lnTo>
                  <a:pt x="110" y="203"/>
                </a:lnTo>
                <a:lnTo>
                  <a:pt x="67" y="161"/>
                </a:lnTo>
                <a:lnTo>
                  <a:pt x="8" y="120"/>
                </a:lnTo>
                <a:lnTo>
                  <a:pt x="0" y="120"/>
                </a:lnTo>
                <a:close/>
              </a:path>
            </a:pathLst>
          </a:custGeom>
          <a:solidFill>
            <a:srgbClr val="FFFFFF"/>
          </a:solidFill>
          <a:ln w="9525">
            <a:solidFill>
              <a:schemeClr val="tx1"/>
            </a:solidFill>
            <a:round/>
          </a:ln>
        </p:spPr>
        <p:txBody>
          <a:bodyPr/>
          <a:lstStyle/>
          <a:p>
            <a:pPr defTabSz="457200">
              <a:defRPr/>
            </a:pPr>
            <a:endParaRPr lang="en-US" sz="1588">
              <a:solidFill>
                <a:prstClr val="black"/>
              </a:solidFill>
              <a:latin typeface="Calibri" panose="020F0502020204030204"/>
              <a:cs typeface="Arial"/>
            </a:endParaRPr>
          </a:p>
        </p:txBody>
      </p:sp>
      <p:sp>
        <p:nvSpPr>
          <p:cNvPr id="15" name="Freeform 15">
            <a:extLst>
              <a:ext uri="{FF2B5EF4-FFF2-40B4-BE49-F238E27FC236}">
                <a16:creationId xmlns:a16="http://schemas.microsoft.com/office/drawing/2014/main" id="{11E83298-77A6-40D4-817C-ADA9603369B8}"/>
              </a:ext>
            </a:extLst>
          </p:cNvPr>
          <p:cNvSpPr/>
          <p:nvPr/>
        </p:nvSpPr>
        <p:spPr bwMode="auto">
          <a:xfrm>
            <a:off x="5834063" y="3388021"/>
            <a:ext cx="414618" cy="389404"/>
          </a:xfrm>
          <a:custGeom>
            <a:avLst/>
            <a:gdLst>
              <a:gd name="T0" fmla="*/ 0 w 296"/>
              <a:gd name="T1" fmla="*/ 278 h 278"/>
              <a:gd name="T2" fmla="*/ 25 w 296"/>
              <a:gd name="T3" fmla="*/ 15 h 278"/>
              <a:gd name="T4" fmla="*/ 34 w 296"/>
              <a:gd name="T5" fmla="*/ 0 h 278"/>
              <a:gd name="T6" fmla="*/ 55 w 296"/>
              <a:gd name="T7" fmla="*/ 42 h 278"/>
              <a:gd name="T8" fmla="*/ 72 w 296"/>
              <a:gd name="T9" fmla="*/ 33 h 278"/>
              <a:gd name="T10" fmla="*/ 89 w 296"/>
              <a:gd name="T11" fmla="*/ 51 h 278"/>
              <a:gd name="T12" fmla="*/ 102 w 296"/>
              <a:gd name="T13" fmla="*/ 33 h 278"/>
              <a:gd name="T14" fmla="*/ 110 w 296"/>
              <a:gd name="T15" fmla="*/ 33 h 278"/>
              <a:gd name="T16" fmla="*/ 127 w 296"/>
              <a:gd name="T17" fmla="*/ 15 h 278"/>
              <a:gd name="T18" fmla="*/ 149 w 296"/>
              <a:gd name="T19" fmla="*/ 51 h 278"/>
              <a:gd name="T20" fmla="*/ 157 w 296"/>
              <a:gd name="T21" fmla="*/ 75 h 278"/>
              <a:gd name="T22" fmla="*/ 196 w 296"/>
              <a:gd name="T23" fmla="*/ 93 h 278"/>
              <a:gd name="T24" fmla="*/ 241 w 296"/>
              <a:gd name="T25" fmla="*/ 75 h 278"/>
              <a:gd name="T26" fmla="*/ 251 w 296"/>
              <a:gd name="T27" fmla="*/ 102 h 278"/>
              <a:gd name="T28" fmla="*/ 276 w 296"/>
              <a:gd name="T29" fmla="*/ 116 h 278"/>
              <a:gd name="T30" fmla="*/ 259 w 296"/>
              <a:gd name="T31" fmla="*/ 143 h 278"/>
              <a:gd name="T32" fmla="*/ 276 w 296"/>
              <a:gd name="T33" fmla="*/ 167 h 278"/>
              <a:gd name="T34" fmla="*/ 296 w 296"/>
              <a:gd name="T35" fmla="*/ 218 h 278"/>
              <a:gd name="T36" fmla="*/ 241 w 296"/>
              <a:gd name="T37" fmla="*/ 278 h 278"/>
              <a:gd name="T38" fmla="*/ 0 w 296"/>
              <a:gd name="T39" fmla="*/ 278 h 278"/>
              <a:gd name="T40" fmla="*/ 0 w 296"/>
              <a:gd name="T4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278">
                <a:moveTo>
                  <a:pt x="0" y="278"/>
                </a:moveTo>
                <a:lnTo>
                  <a:pt x="25" y="15"/>
                </a:lnTo>
                <a:lnTo>
                  <a:pt x="34" y="0"/>
                </a:lnTo>
                <a:lnTo>
                  <a:pt x="55" y="42"/>
                </a:lnTo>
                <a:lnTo>
                  <a:pt x="72" y="33"/>
                </a:lnTo>
                <a:lnTo>
                  <a:pt x="89" y="51"/>
                </a:lnTo>
                <a:lnTo>
                  <a:pt x="102" y="33"/>
                </a:lnTo>
                <a:lnTo>
                  <a:pt x="110" y="33"/>
                </a:lnTo>
                <a:lnTo>
                  <a:pt x="127" y="15"/>
                </a:lnTo>
                <a:lnTo>
                  <a:pt x="149" y="51"/>
                </a:lnTo>
                <a:lnTo>
                  <a:pt x="157" y="75"/>
                </a:lnTo>
                <a:lnTo>
                  <a:pt x="196" y="93"/>
                </a:lnTo>
                <a:lnTo>
                  <a:pt x="241" y="75"/>
                </a:lnTo>
                <a:lnTo>
                  <a:pt x="251" y="102"/>
                </a:lnTo>
                <a:lnTo>
                  <a:pt x="276" y="116"/>
                </a:lnTo>
                <a:lnTo>
                  <a:pt x="259" y="143"/>
                </a:lnTo>
                <a:lnTo>
                  <a:pt x="276" y="167"/>
                </a:lnTo>
                <a:lnTo>
                  <a:pt x="296" y="218"/>
                </a:lnTo>
                <a:lnTo>
                  <a:pt x="241" y="278"/>
                </a:lnTo>
                <a:lnTo>
                  <a:pt x="0" y="278"/>
                </a:lnTo>
                <a:lnTo>
                  <a:pt x="0" y="278"/>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6" name="Freeform 16">
            <a:extLst>
              <a:ext uri="{FF2B5EF4-FFF2-40B4-BE49-F238E27FC236}">
                <a16:creationId xmlns:a16="http://schemas.microsoft.com/office/drawing/2014/main" id="{186DB1FC-F6C0-4A39-9514-80ECD0CA6851}"/>
              </a:ext>
            </a:extLst>
          </p:cNvPr>
          <p:cNvSpPr/>
          <p:nvPr/>
        </p:nvSpPr>
        <p:spPr bwMode="auto">
          <a:xfrm>
            <a:off x="4591611" y="2104948"/>
            <a:ext cx="434228" cy="309562"/>
          </a:xfrm>
          <a:custGeom>
            <a:avLst/>
            <a:gdLst>
              <a:gd name="T0" fmla="*/ 0 w 310"/>
              <a:gd name="T1" fmla="*/ 120 h 221"/>
              <a:gd name="T2" fmla="*/ 29 w 310"/>
              <a:gd name="T3" fmla="*/ 83 h 221"/>
              <a:gd name="T4" fmla="*/ 29 w 310"/>
              <a:gd name="T5" fmla="*/ 31 h 221"/>
              <a:gd name="T6" fmla="*/ 47 w 310"/>
              <a:gd name="T7" fmla="*/ 0 h 221"/>
              <a:gd name="T8" fmla="*/ 242 w 310"/>
              <a:gd name="T9" fmla="*/ 0 h 221"/>
              <a:gd name="T10" fmla="*/ 263 w 310"/>
              <a:gd name="T11" fmla="*/ 60 h 221"/>
              <a:gd name="T12" fmla="*/ 297 w 310"/>
              <a:gd name="T13" fmla="*/ 101 h 221"/>
              <a:gd name="T14" fmla="*/ 310 w 310"/>
              <a:gd name="T15" fmla="*/ 143 h 221"/>
              <a:gd name="T16" fmla="*/ 288 w 310"/>
              <a:gd name="T17" fmla="*/ 152 h 221"/>
              <a:gd name="T18" fmla="*/ 263 w 310"/>
              <a:gd name="T19" fmla="*/ 143 h 221"/>
              <a:gd name="T20" fmla="*/ 242 w 310"/>
              <a:gd name="T21" fmla="*/ 143 h 221"/>
              <a:gd name="T22" fmla="*/ 233 w 310"/>
              <a:gd name="T23" fmla="*/ 203 h 221"/>
              <a:gd name="T24" fmla="*/ 204 w 310"/>
              <a:gd name="T25" fmla="*/ 193 h 221"/>
              <a:gd name="T26" fmla="*/ 170 w 310"/>
              <a:gd name="T27" fmla="*/ 221 h 221"/>
              <a:gd name="T28" fmla="*/ 111 w 310"/>
              <a:gd name="T29" fmla="*/ 203 h 221"/>
              <a:gd name="T30" fmla="*/ 68 w 310"/>
              <a:gd name="T31" fmla="*/ 161 h 221"/>
              <a:gd name="T32" fmla="*/ 9 w 310"/>
              <a:gd name="T33" fmla="*/ 120 h 221"/>
              <a:gd name="T34" fmla="*/ 0 w 310"/>
              <a:gd name="T35" fmla="*/ 120 h 221"/>
              <a:gd name="T36" fmla="*/ 0 w 310"/>
              <a:gd name="T37" fmla="*/ 1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221">
                <a:moveTo>
                  <a:pt x="0" y="120"/>
                </a:moveTo>
                <a:lnTo>
                  <a:pt x="29" y="83"/>
                </a:lnTo>
                <a:lnTo>
                  <a:pt x="29" y="31"/>
                </a:lnTo>
                <a:lnTo>
                  <a:pt x="47" y="0"/>
                </a:lnTo>
                <a:lnTo>
                  <a:pt x="242" y="0"/>
                </a:lnTo>
                <a:lnTo>
                  <a:pt x="263" y="60"/>
                </a:lnTo>
                <a:lnTo>
                  <a:pt x="297" y="101"/>
                </a:lnTo>
                <a:lnTo>
                  <a:pt x="310" y="143"/>
                </a:lnTo>
                <a:lnTo>
                  <a:pt x="288" y="152"/>
                </a:lnTo>
                <a:lnTo>
                  <a:pt x="263" y="143"/>
                </a:lnTo>
                <a:lnTo>
                  <a:pt x="242" y="143"/>
                </a:lnTo>
                <a:lnTo>
                  <a:pt x="233" y="203"/>
                </a:lnTo>
                <a:lnTo>
                  <a:pt x="204" y="193"/>
                </a:lnTo>
                <a:lnTo>
                  <a:pt x="170" y="221"/>
                </a:lnTo>
                <a:lnTo>
                  <a:pt x="111" y="203"/>
                </a:lnTo>
                <a:lnTo>
                  <a:pt x="68" y="161"/>
                </a:lnTo>
                <a:lnTo>
                  <a:pt x="9" y="120"/>
                </a:lnTo>
                <a:lnTo>
                  <a:pt x="0" y="120"/>
                </a:lnTo>
                <a:lnTo>
                  <a:pt x="0" y="12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7" name="Freeform 17">
            <a:extLst>
              <a:ext uri="{FF2B5EF4-FFF2-40B4-BE49-F238E27FC236}">
                <a16:creationId xmlns:a16="http://schemas.microsoft.com/office/drawing/2014/main" id="{B3CDBA1B-2FC7-4565-A7B4-53567EDAB073}"/>
              </a:ext>
            </a:extLst>
          </p:cNvPr>
          <p:cNvSpPr/>
          <p:nvPr/>
        </p:nvSpPr>
        <p:spPr bwMode="auto">
          <a:xfrm>
            <a:off x="4298857" y="2392098"/>
            <a:ext cx="308162" cy="336176"/>
          </a:xfrm>
          <a:custGeom>
            <a:avLst/>
            <a:gdLst>
              <a:gd name="T0" fmla="*/ 16 w 220"/>
              <a:gd name="T1" fmla="*/ 102 h 240"/>
              <a:gd name="T2" fmla="*/ 38 w 220"/>
              <a:gd name="T3" fmla="*/ 102 h 240"/>
              <a:gd name="T4" fmla="*/ 110 w 220"/>
              <a:gd name="T5" fmla="*/ 0 h 240"/>
              <a:gd name="T6" fmla="*/ 118 w 220"/>
              <a:gd name="T7" fmla="*/ 10 h 240"/>
              <a:gd name="T8" fmla="*/ 110 w 220"/>
              <a:gd name="T9" fmla="*/ 42 h 240"/>
              <a:gd name="T10" fmla="*/ 165 w 220"/>
              <a:gd name="T11" fmla="*/ 78 h 240"/>
              <a:gd name="T12" fmla="*/ 165 w 220"/>
              <a:gd name="T13" fmla="*/ 111 h 240"/>
              <a:gd name="T14" fmla="*/ 220 w 220"/>
              <a:gd name="T15" fmla="*/ 143 h 240"/>
              <a:gd name="T16" fmla="*/ 174 w 220"/>
              <a:gd name="T17" fmla="*/ 212 h 240"/>
              <a:gd name="T18" fmla="*/ 127 w 220"/>
              <a:gd name="T19" fmla="*/ 203 h 240"/>
              <a:gd name="T20" fmla="*/ 110 w 220"/>
              <a:gd name="T21" fmla="*/ 190 h 240"/>
              <a:gd name="T22" fmla="*/ 93 w 220"/>
              <a:gd name="T23" fmla="*/ 222 h 240"/>
              <a:gd name="T24" fmla="*/ 63 w 220"/>
              <a:gd name="T25" fmla="*/ 240 h 240"/>
              <a:gd name="T26" fmla="*/ 25 w 220"/>
              <a:gd name="T27" fmla="*/ 212 h 240"/>
              <a:gd name="T28" fmla="*/ 16 w 220"/>
              <a:gd name="T29" fmla="*/ 203 h 240"/>
              <a:gd name="T30" fmla="*/ 25 w 220"/>
              <a:gd name="T31" fmla="*/ 180 h 240"/>
              <a:gd name="T32" fmla="*/ 0 w 220"/>
              <a:gd name="T33" fmla="*/ 120 h 240"/>
              <a:gd name="T34" fmla="*/ 16 w 220"/>
              <a:gd name="T35" fmla="*/ 10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40">
                <a:moveTo>
                  <a:pt x="16" y="102"/>
                </a:moveTo>
                <a:lnTo>
                  <a:pt x="38" y="102"/>
                </a:lnTo>
                <a:lnTo>
                  <a:pt x="110" y="0"/>
                </a:lnTo>
                <a:lnTo>
                  <a:pt x="118" y="10"/>
                </a:lnTo>
                <a:lnTo>
                  <a:pt x="110" y="42"/>
                </a:lnTo>
                <a:lnTo>
                  <a:pt x="165" y="78"/>
                </a:lnTo>
                <a:lnTo>
                  <a:pt x="165" y="111"/>
                </a:lnTo>
                <a:lnTo>
                  <a:pt x="220" y="143"/>
                </a:lnTo>
                <a:lnTo>
                  <a:pt x="174" y="212"/>
                </a:lnTo>
                <a:lnTo>
                  <a:pt x="127" y="203"/>
                </a:lnTo>
                <a:lnTo>
                  <a:pt x="110" y="190"/>
                </a:lnTo>
                <a:lnTo>
                  <a:pt x="93" y="222"/>
                </a:lnTo>
                <a:lnTo>
                  <a:pt x="63" y="240"/>
                </a:lnTo>
                <a:lnTo>
                  <a:pt x="25" y="212"/>
                </a:lnTo>
                <a:lnTo>
                  <a:pt x="16" y="203"/>
                </a:lnTo>
                <a:lnTo>
                  <a:pt x="25" y="180"/>
                </a:lnTo>
                <a:lnTo>
                  <a:pt x="0" y="120"/>
                </a:lnTo>
                <a:lnTo>
                  <a:pt x="16" y="102"/>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8" name="Freeform 18">
            <a:extLst>
              <a:ext uri="{FF2B5EF4-FFF2-40B4-BE49-F238E27FC236}">
                <a16:creationId xmlns:a16="http://schemas.microsoft.com/office/drawing/2014/main" id="{044022FB-59AB-4E23-BB15-3042EC17336B}"/>
              </a:ext>
            </a:extLst>
          </p:cNvPr>
          <p:cNvSpPr/>
          <p:nvPr/>
        </p:nvSpPr>
        <p:spPr bwMode="auto">
          <a:xfrm>
            <a:off x="4387103" y="2655436"/>
            <a:ext cx="536482" cy="414618"/>
          </a:xfrm>
          <a:custGeom>
            <a:avLst/>
            <a:gdLst>
              <a:gd name="T0" fmla="*/ 47 w 383"/>
              <a:gd name="T1" fmla="*/ 0 h 296"/>
              <a:gd name="T2" fmla="*/ 64 w 383"/>
              <a:gd name="T3" fmla="*/ 15 h 296"/>
              <a:gd name="T4" fmla="*/ 111 w 383"/>
              <a:gd name="T5" fmla="*/ 24 h 296"/>
              <a:gd name="T6" fmla="*/ 170 w 383"/>
              <a:gd name="T7" fmla="*/ 84 h 296"/>
              <a:gd name="T8" fmla="*/ 216 w 383"/>
              <a:gd name="T9" fmla="*/ 102 h 296"/>
              <a:gd name="T10" fmla="*/ 234 w 383"/>
              <a:gd name="T11" fmla="*/ 125 h 296"/>
              <a:gd name="T12" fmla="*/ 234 w 383"/>
              <a:gd name="T13" fmla="*/ 117 h 296"/>
              <a:gd name="T14" fmla="*/ 271 w 383"/>
              <a:gd name="T15" fmla="*/ 153 h 296"/>
              <a:gd name="T16" fmla="*/ 336 w 383"/>
              <a:gd name="T17" fmla="*/ 143 h 296"/>
              <a:gd name="T18" fmla="*/ 365 w 383"/>
              <a:gd name="T19" fmla="*/ 167 h 296"/>
              <a:gd name="T20" fmla="*/ 383 w 383"/>
              <a:gd name="T21" fmla="*/ 153 h 296"/>
              <a:gd name="T22" fmla="*/ 281 w 383"/>
              <a:gd name="T23" fmla="*/ 296 h 296"/>
              <a:gd name="T24" fmla="*/ 251 w 383"/>
              <a:gd name="T25" fmla="*/ 296 h 296"/>
              <a:gd name="T26" fmla="*/ 242 w 383"/>
              <a:gd name="T27" fmla="*/ 287 h 296"/>
              <a:gd name="T28" fmla="*/ 216 w 383"/>
              <a:gd name="T29" fmla="*/ 296 h 296"/>
              <a:gd name="T30" fmla="*/ 179 w 383"/>
              <a:gd name="T31" fmla="*/ 287 h 296"/>
              <a:gd name="T32" fmla="*/ 170 w 383"/>
              <a:gd name="T33" fmla="*/ 264 h 296"/>
              <a:gd name="T34" fmla="*/ 140 w 383"/>
              <a:gd name="T35" fmla="*/ 255 h 296"/>
              <a:gd name="T36" fmla="*/ 102 w 383"/>
              <a:gd name="T37" fmla="*/ 287 h 296"/>
              <a:gd name="T38" fmla="*/ 77 w 383"/>
              <a:gd name="T39" fmla="*/ 195 h 296"/>
              <a:gd name="T40" fmla="*/ 0 w 383"/>
              <a:gd name="T41" fmla="*/ 135 h 296"/>
              <a:gd name="T42" fmla="*/ 39 w 383"/>
              <a:gd name="T43" fmla="*/ 102 h 296"/>
              <a:gd name="T44" fmla="*/ 47 w 383"/>
              <a:gd name="T45" fmla="*/ 84 h 296"/>
              <a:gd name="T46" fmla="*/ 30 w 383"/>
              <a:gd name="T47" fmla="*/ 33 h 296"/>
              <a:gd name="T48" fmla="*/ 47 w 383"/>
              <a:gd name="T4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3" h="296">
                <a:moveTo>
                  <a:pt x="47" y="0"/>
                </a:moveTo>
                <a:lnTo>
                  <a:pt x="64" y="15"/>
                </a:lnTo>
                <a:lnTo>
                  <a:pt x="111" y="24"/>
                </a:lnTo>
                <a:lnTo>
                  <a:pt x="170" y="84"/>
                </a:lnTo>
                <a:lnTo>
                  <a:pt x="216" y="102"/>
                </a:lnTo>
                <a:lnTo>
                  <a:pt x="234" y="125"/>
                </a:lnTo>
                <a:lnTo>
                  <a:pt x="234" y="117"/>
                </a:lnTo>
                <a:lnTo>
                  <a:pt x="271" y="153"/>
                </a:lnTo>
                <a:lnTo>
                  <a:pt x="336" y="143"/>
                </a:lnTo>
                <a:lnTo>
                  <a:pt x="365" y="167"/>
                </a:lnTo>
                <a:lnTo>
                  <a:pt x="383" y="153"/>
                </a:lnTo>
                <a:lnTo>
                  <a:pt x="281" y="296"/>
                </a:lnTo>
                <a:lnTo>
                  <a:pt x="251" y="296"/>
                </a:lnTo>
                <a:lnTo>
                  <a:pt x="242" y="287"/>
                </a:lnTo>
                <a:lnTo>
                  <a:pt x="216" y="296"/>
                </a:lnTo>
                <a:lnTo>
                  <a:pt x="179" y="287"/>
                </a:lnTo>
                <a:lnTo>
                  <a:pt x="170" y="264"/>
                </a:lnTo>
                <a:lnTo>
                  <a:pt x="140" y="255"/>
                </a:lnTo>
                <a:lnTo>
                  <a:pt x="102" y="287"/>
                </a:lnTo>
                <a:lnTo>
                  <a:pt x="77" y="195"/>
                </a:lnTo>
                <a:lnTo>
                  <a:pt x="0" y="135"/>
                </a:lnTo>
                <a:lnTo>
                  <a:pt x="39" y="102"/>
                </a:lnTo>
                <a:lnTo>
                  <a:pt x="47" y="84"/>
                </a:lnTo>
                <a:lnTo>
                  <a:pt x="30" y="33"/>
                </a:lnTo>
                <a:lnTo>
                  <a:pt x="47" y="0"/>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9" name="Freeform 19">
            <a:extLst>
              <a:ext uri="{FF2B5EF4-FFF2-40B4-BE49-F238E27FC236}">
                <a16:creationId xmlns:a16="http://schemas.microsoft.com/office/drawing/2014/main" id="{46051D8B-EF91-4C7C-8995-1E682F510FB6}"/>
              </a:ext>
            </a:extLst>
          </p:cNvPr>
          <p:cNvSpPr/>
          <p:nvPr/>
        </p:nvSpPr>
        <p:spPr bwMode="auto">
          <a:xfrm>
            <a:off x="4294655" y="2389296"/>
            <a:ext cx="309563" cy="336176"/>
          </a:xfrm>
          <a:custGeom>
            <a:avLst/>
            <a:gdLst>
              <a:gd name="T0" fmla="*/ 17 w 221"/>
              <a:gd name="T1" fmla="*/ 102 h 240"/>
              <a:gd name="T2" fmla="*/ 39 w 221"/>
              <a:gd name="T3" fmla="*/ 102 h 240"/>
              <a:gd name="T4" fmla="*/ 111 w 221"/>
              <a:gd name="T5" fmla="*/ 0 h 240"/>
              <a:gd name="T6" fmla="*/ 119 w 221"/>
              <a:gd name="T7" fmla="*/ 9 h 240"/>
              <a:gd name="T8" fmla="*/ 111 w 221"/>
              <a:gd name="T9" fmla="*/ 42 h 240"/>
              <a:gd name="T10" fmla="*/ 166 w 221"/>
              <a:gd name="T11" fmla="*/ 78 h 240"/>
              <a:gd name="T12" fmla="*/ 166 w 221"/>
              <a:gd name="T13" fmla="*/ 110 h 240"/>
              <a:gd name="T14" fmla="*/ 221 w 221"/>
              <a:gd name="T15" fmla="*/ 142 h 240"/>
              <a:gd name="T16" fmla="*/ 174 w 221"/>
              <a:gd name="T17" fmla="*/ 212 h 240"/>
              <a:gd name="T18" fmla="*/ 127 w 221"/>
              <a:gd name="T19" fmla="*/ 202 h 240"/>
              <a:gd name="T20" fmla="*/ 111 w 221"/>
              <a:gd name="T21" fmla="*/ 189 h 240"/>
              <a:gd name="T22" fmla="*/ 94 w 221"/>
              <a:gd name="T23" fmla="*/ 222 h 240"/>
              <a:gd name="T24" fmla="*/ 64 w 221"/>
              <a:gd name="T25" fmla="*/ 240 h 240"/>
              <a:gd name="T26" fmla="*/ 25 w 221"/>
              <a:gd name="T27" fmla="*/ 212 h 240"/>
              <a:gd name="T28" fmla="*/ 17 w 221"/>
              <a:gd name="T29" fmla="*/ 202 h 240"/>
              <a:gd name="T30" fmla="*/ 25 w 221"/>
              <a:gd name="T31" fmla="*/ 180 h 240"/>
              <a:gd name="T32" fmla="*/ 0 w 221"/>
              <a:gd name="T33" fmla="*/ 120 h 240"/>
              <a:gd name="T34" fmla="*/ 17 w 221"/>
              <a:gd name="T35" fmla="*/ 102 h 240"/>
              <a:gd name="T36" fmla="*/ 17 w 221"/>
              <a:gd name="T37" fmla="*/ 10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1" h="240">
                <a:moveTo>
                  <a:pt x="17" y="102"/>
                </a:moveTo>
                <a:lnTo>
                  <a:pt x="39" y="102"/>
                </a:lnTo>
                <a:lnTo>
                  <a:pt x="111" y="0"/>
                </a:lnTo>
                <a:lnTo>
                  <a:pt x="119" y="9"/>
                </a:lnTo>
                <a:lnTo>
                  <a:pt x="111" y="42"/>
                </a:lnTo>
                <a:lnTo>
                  <a:pt x="166" y="78"/>
                </a:lnTo>
                <a:lnTo>
                  <a:pt x="166" y="110"/>
                </a:lnTo>
                <a:lnTo>
                  <a:pt x="221" y="142"/>
                </a:lnTo>
                <a:lnTo>
                  <a:pt x="174" y="212"/>
                </a:lnTo>
                <a:lnTo>
                  <a:pt x="127" y="202"/>
                </a:lnTo>
                <a:lnTo>
                  <a:pt x="111" y="189"/>
                </a:lnTo>
                <a:lnTo>
                  <a:pt x="94" y="222"/>
                </a:lnTo>
                <a:lnTo>
                  <a:pt x="64" y="240"/>
                </a:lnTo>
                <a:lnTo>
                  <a:pt x="25" y="212"/>
                </a:lnTo>
                <a:lnTo>
                  <a:pt x="17" y="202"/>
                </a:lnTo>
                <a:lnTo>
                  <a:pt x="25" y="180"/>
                </a:lnTo>
                <a:lnTo>
                  <a:pt x="0" y="120"/>
                </a:lnTo>
                <a:lnTo>
                  <a:pt x="17" y="102"/>
                </a:lnTo>
                <a:lnTo>
                  <a:pt x="17" y="10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0" name="Freeform 20">
            <a:extLst>
              <a:ext uri="{FF2B5EF4-FFF2-40B4-BE49-F238E27FC236}">
                <a16:creationId xmlns:a16="http://schemas.microsoft.com/office/drawing/2014/main" id="{9325EDA4-8EEF-494D-A94C-E9C50FBD315E}"/>
              </a:ext>
            </a:extLst>
          </p:cNvPr>
          <p:cNvSpPr/>
          <p:nvPr/>
        </p:nvSpPr>
        <p:spPr bwMode="auto">
          <a:xfrm>
            <a:off x="4384303" y="2652636"/>
            <a:ext cx="535081" cy="413217"/>
          </a:xfrm>
          <a:custGeom>
            <a:avLst/>
            <a:gdLst>
              <a:gd name="T0" fmla="*/ 47 w 382"/>
              <a:gd name="T1" fmla="*/ 0 h 295"/>
              <a:gd name="T2" fmla="*/ 63 w 382"/>
              <a:gd name="T3" fmla="*/ 14 h 295"/>
              <a:gd name="T4" fmla="*/ 110 w 382"/>
              <a:gd name="T5" fmla="*/ 24 h 295"/>
              <a:gd name="T6" fmla="*/ 170 w 382"/>
              <a:gd name="T7" fmla="*/ 84 h 295"/>
              <a:gd name="T8" fmla="*/ 216 w 382"/>
              <a:gd name="T9" fmla="*/ 102 h 295"/>
              <a:gd name="T10" fmla="*/ 234 w 382"/>
              <a:gd name="T11" fmla="*/ 125 h 295"/>
              <a:gd name="T12" fmla="*/ 234 w 382"/>
              <a:gd name="T13" fmla="*/ 116 h 295"/>
              <a:gd name="T14" fmla="*/ 271 w 382"/>
              <a:gd name="T15" fmla="*/ 152 h 295"/>
              <a:gd name="T16" fmla="*/ 336 w 382"/>
              <a:gd name="T17" fmla="*/ 143 h 295"/>
              <a:gd name="T18" fmla="*/ 364 w 382"/>
              <a:gd name="T19" fmla="*/ 167 h 295"/>
              <a:gd name="T20" fmla="*/ 382 w 382"/>
              <a:gd name="T21" fmla="*/ 152 h 295"/>
              <a:gd name="T22" fmla="*/ 280 w 382"/>
              <a:gd name="T23" fmla="*/ 295 h 295"/>
              <a:gd name="T24" fmla="*/ 250 w 382"/>
              <a:gd name="T25" fmla="*/ 295 h 295"/>
              <a:gd name="T26" fmla="*/ 242 w 382"/>
              <a:gd name="T27" fmla="*/ 287 h 295"/>
              <a:gd name="T28" fmla="*/ 216 w 382"/>
              <a:gd name="T29" fmla="*/ 295 h 295"/>
              <a:gd name="T30" fmla="*/ 178 w 382"/>
              <a:gd name="T31" fmla="*/ 287 h 295"/>
              <a:gd name="T32" fmla="*/ 170 w 382"/>
              <a:gd name="T33" fmla="*/ 264 h 295"/>
              <a:gd name="T34" fmla="*/ 140 w 382"/>
              <a:gd name="T35" fmla="*/ 254 h 295"/>
              <a:gd name="T36" fmla="*/ 102 w 382"/>
              <a:gd name="T37" fmla="*/ 287 h 295"/>
              <a:gd name="T38" fmla="*/ 77 w 382"/>
              <a:gd name="T39" fmla="*/ 194 h 295"/>
              <a:gd name="T40" fmla="*/ 0 w 382"/>
              <a:gd name="T41" fmla="*/ 134 h 295"/>
              <a:gd name="T42" fmla="*/ 38 w 382"/>
              <a:gd name="T43" fmla="*/ 102 h 295"/>
              <a:gd name="T44" fmla="*/ 47 w 382"/>
              <a:gd name="T45" fmla="*/ 84 h 295"/>
              <a:gd name="T46" fmla="*/ 30 w 382"/>
              <a:gd name="T47" fmla="*/ 32 h 295"/>
              <a:gd name="T48" fmla="*/ 47 w 382"/>
              <a:gd name="T49" fmla="*/ 0 h 295"/>
              <a:gd name="T50" fmla="*/ 47 w 382"/>
              <a:gd name="T5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2" h="295">
                <a:moveTo>
                  <a:pt x="47" y="0"/>
                </a:moveTo>
                <a:lnTo>
                  <a:pt x="63" y="14"/>
                </a:lnTo>
                <a:lnTo>
                  <a:pt x="110" y="24"/>
                </a:lnTo>
                <a:lnTo>
                  <a:pt x="170" y="84"/>
                </a:lnTo>
                <a:lnTo>
                  <a:pt x="216" y="102"/>
                </a:lnTo>
                <a:lnTo>
                  <a:pt x="234" y="125"/>
                </a:lnTo>
                <a:lnTo>
                  <a:pt x="234" y="116"/>
                </a:lnTo>
                <a:lnTo>
                  <a:pt x="271" y="152"/>
                </a:lnTo>
                <a:lnTo>
                  <a:pt x="336" y="143"/>
                </a:lnTo>
                <a:lnTo>
                  <a:pt x="364" y="167"/>
                </a:lnTo>
                <a:lnTo>
                  <a:pt x="382" y="152"/>
                </a:lnTo>
                <a:lnTo>
                  <a:pt x="280" y="295"/>
                </a:lnTo>
                <a:lnTo>
                  <a:pt x="250" y="295"/>
                </a:lnTo>
                <a:lnTo>
                  <a:pt x="242" y="287"/>
                </a:lnTo>
                <a:lnTo>
                  <a:pt x="216" y="295"/>
                </a:lnTo>
                <a:lnTo>
                  <a:pt x="178" y="287"/>
                </a:lnTo>
                <a:lnTo>
                  <a:pt x="170" y="264"/>
                </a:lnTo>
                <a:lnTo>
                  <a:pt x="140" y="254"/>
                </a:lnTo>
                <a:lnTo>
                  <a:pt x="102" y="287"/>
                </a:lnTo>
                <a:lnTo>
                  <a:pt x="77" y="194"/>
                </a:lnTo>
                <a:lnTo>
                  <a:pt x="0" y="134"/>
                </a:lnTo>
                <a:lnTo>
                  <a:pt x="38" y="102"/>
                </a:lnTo>
                <a:lnTo>
                  <a:pt x="47" y="84"/>
                </a:lnTo>
                <a:lnTo>
                  <a:pt x="30" y="32"/>
                </a:lnTo>
                <a:lnTo>
                  <a:pt x="47" y="0"/>
                </a:lnTo>
                <a:lnTo>
                  <a:pt x="47"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1" name="Freeform 21">
            <a:extLst>
              <a:ext uri="{FF2B5EF4-FFF2-40B4-BE49-F238E27FC236}">
                <a16:creationId xmlns:a16="http://schemas.microsoft.com/office/drawing/2014/main" id="{4DE90BDA-D45D-41D0-8146-634CE03E8978}"/>
              </a:ext>
            </a:extLst>
          </p:cNvPr>
          <p:cNvSpPr/>
          <p:nvPr/>
        </p:nvSpPr>
        <p:spPr bwMode="auto">
          <a:xfrm>
            <a:off x="5432053" y="3128884"/>
            <a:ext cx="428625" cy="296956"/>
          </a:xfrm>
          <a:custGeom>
            <a:avLst/>
            <a:gdLst>
              <a:gd name="T0" fmla="*/ 0 w 306"/>
              <a:gd name="T1" fmla="*/ 0 h 212"/>
              <a:gd name="T2" fmla="*/ 17 w 306"/>
              <a:gd name="T3" fmla="*/ 60 h 212"/>
              <a:gd name="T4" fmla="*/ 9 w 306"/>
              <a:gd name="T5" fmla="*/ 60 h 212"/>
              <a:gd name="T6" fmla="*/ 55 w 306"/>
              <a:gd name="T7" fmla="*/ 101 h 212"/>
              <a:gd name="T8" fmla="*/ 72 w 306"/>
              <a:gd name="T9" fmla="*/ 161 h 212"/>
              <a:gd name="T10" fmla="*/ 137 w 306"/>
              <a:gd name="T11" fmla="*/ 202 h 212"/>
              <a:gd name="T12" fmla="*/ 174 w 306"/>
              <a:gd name="T13" fmla="*/ 212 h 212"/>
              <a:gd name="T14" fmla="*/ 306 w 306"/>
              <a:gd name="T15" fmla="*/ 0 h 212"/>
              <a:gd name="T16" fmla="*/ 27 w 306"/>
              <a:gd name="T17" fmla="*/ 0 h 212"/>
              <a:gd name="T18" fmla="*/ 0 w 306"/>
              <a:gd name="T1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211">
                <a:moveTo>
                  <a:pt x="0" y="0"/>
                </a:moveTo>
                <a:lnTo>
                  <a:pt x="17" y="60"/>
                </a:lnTo>
                <a:lnTo>
                  <a:pt x="9" y="60"/>
                </a:lnTo>
                <a:lnTo>
                  <a:pt x="55" y="101"/>
                </a:lnTo>
                <a:lnTo>
                  <a:pt x="72" y="161"/>
                </a:lnTo>
                <a:lnTo>
                  <a:pt x="137" y="202"/>
                </a:lnTo>
                <a:lnTo>
                  <a:pt x="174" y="212"/>
                </a:lnTo>
                <a:lnTo>
                  <a:pt x="306" y="0"/>
                </a:lnTo>
                <a:lnTo>
                  <a:pt x="2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2" name="Freeform 22">
            <a:extLst>
              <a:ext uri="{FF2B5EF4-FFF2-40B4-BE49-F238E27FC236}">
                <a16:creationId xmlns:a16="http://schemas.microsoft.com/office/drawing/2014/main" id="{0BE9E5B1-D84C-4F8E-BFA4-E9EE755A2B57}"/>
              </a:ext>
            </a:extLst>
          </p:cNvPr>
          <p:cNvSpPr/>
          <p:nvPr/>
        </p:nvSpPr>
        <p:spPr bwMode="auto">
          <a:xfrm>
            <a:off x="4529978" y="2533574"/>
            <a:ext cx="434228" cy="355787"/>
          </a:xfrm>
          <a:custGeom>
            <a:avLst/>
            <a:gdLst>
              <a:gd name="T0" fmla="*/ 298 w 310"/>
              <a:gd name="T1" fmla="*/ 222 h 254"/>
              <a:gd name="T2" fmla="*/ 281 w 310"/>
              <a:gd name="T3" fmla="*/ 240 h 254"/>
              <a:gd name="T4" fmla="*/ 264 w 310"/>
              <a:gd name="T5" fmla="*/ 254 h 254"/>
              <a:gd name="T6" fmla="*/ 234 w 310"/>
              <a:gd name="T7" fmla="*/ 230 h 254"/>
              <a:gd name="T8" fmla="*/ 170 w 310"/>
              <a:gd name="T9" fmla="*/ 240 h 254"/>
              <a:gd name="T10" fmla="*/ 132 w 310"/>
              <a:gd name="T11" fmla="*/ 204 h 254"/>
              <a:gd name="T12" fmla="*/ 132 w 310"/>
              <a:gd name="T13" fmla="*/ 212 h 254"/>
              <a:gd name="T14" fmla="*/ 115 w 310"/>
              <a:gd name="T15" fmla="*/ 189 h 254"/>
              <a:gd name="T16" fmla="*/ 68 w 310"/>
              <a:gd name="T17" fmla="*/ 171 h 254"/>
              <a:gd name="T18" fmla="*/ 9 w 310"/>
              <a:gd name="T19" fmla="*/ 111 h 254"/>
              <a:gd name="T20" fmla="*/ 55 w 310"/>
              <a:gd name="T21" fmla="*/ 42 h 254"/>
              <a:gd name="T22" fmla="*/ 0 w 310"/>
              <a:gd name="T23" fmla="*/ 10 h 254"/>
              <a:gd name="T24" fmla="*/ 94 w 310"/>
              <a:gd name="T25" fmla="*/ 0 h 254"/>
              <a:gd name="T26" fmla="*/ 170 w 310"/>
              <a:gd name="T27" fmla="*/ 10 h 254"/>
              <a:gd name="T28" fmla="*/ 179 w 310"/>
              <a:gd name="T29" fmla="*/ 0 h 254"/>
              <a:gd name="T30" fmla="*/ 187 w 310"/>
              <a:gd name="T31" fmla="*/ 19 h 254"/>
              <a:gd name="T32" fmla="*/ 226 w 310"/>
              <a:gd name="T33" fmla="*/ 19 h 254"/>
              <a:gd name="T34" fmla="*/ 234 w 310"/>
              <a:gd name="T35" fmla="*/ 42 h 254"/>
              <a:gd name="T36" fmla="*/ 242 w 310"/>
              <a:gd name="T37" fmla="*/ 42 h 254"/>
              <a:gd name="T38" fmla="*/ 264 w 310"/>
              <a:gd name="T39" fmla="*/ 42 h 254"/>
              <a:gd name="T40" fmla="*/ 310 w 310"/>
              <a:gd name="T41" fmla="*/ 87 h 254"/>
              <a:gd name="T42" fmla="*/ 298 w 310"/>
              <a:gd name="T43" fmla="*/ 22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54">
                <a:moveTo>
                  <a:pt x="298" y="222"/>
                </a:moveTo>
                <a:lnTo>
                  <a:pt x="281" y="240"/>
                </a:lnTo>
                <a:lnTo>
                  <a:pt x="264" y="254"/>
                </a:lnTo>
                <a:lnTo>
                  <a:pt x="234" y="230"/>
                </a:lnTo>
                <a:lnTo>
                  <a:pt x="170" y="240"/>
                </a:lnTo>
                <a:lnTo>
                  <a:pt x="132" y="204"/>
                </a:lnTo>
                <a:lnTo>
                  <a:pt x="132" y="212"/>
                </a:lnTo>
                <a:lnTo>
                  <a:pt x="115" y="189"/>
                </a:lnTo>
                <a:lnTo>
                  <a:pt x="68" y="171"/>
                </a:lnTo>
                <a:lnTo>
                  <a:pt x="9" y="111"/>
                </a:lnTo>
                <a:lnTo>
                  <a:pt x="55" y="42"/>
                </a:lnTo>
                <a:lnTo>
                  <a:pt x="0" y="10"/>
                </a:lnTo>
                <a:lnTo>
                  <a:pt x="94" y="0"/>
                </a:lnTo>
                <a:lnTo>
                  <a:pt x="170" y="10"/>
                </a:lnTo>
                <a:lnTo>
                  <a:pt x="179" y="0"/>
                </a:lnTo>
                <a:lnTo>
                  <a:pt x="187" y="19"/>
                </a:lnTo>
                <a:lnTo>
                  <a:pt x="226" y="19"/>
                </a:lnTo>
                <a:lnTo>
                  <a:pt x="234" y="42"/>
                </a:lnTo>
                <a:lnTo>
                  <a:pt x="242" y="42"/>
                </a:lnTo>
                <a:lnTo>
                  <a:pt x="264" y="42"/>
                </a:lnTo>
                <a:lnTo>
                  <a:pt x="310" y="87"/>
                </a:lnTo>
                <a:lnTo>
                  <a:pt x="298"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 name="Freeform 23">
            <a:extLst>
              <a:ext uri="{FF2B5EF4-FFF2-40B4-BE49-F238E27FC236}">
                <a16:creationId xmlns:a16="http://schemas.microsoft.com/office/drawing/2014/main" id="{6AD33752-4625-4AA0-99F8-D6E9062E59AF}"/>
              </a:ext>
            </a:extLst>
          </p:cNvPr>
          <p:cNvSpPr/>
          <p:nvPr/>
        </p:nvSpPr>
        <p:spPr bwMode="auto">
          <a:xfrm>
            <a:off x="5429251" y="3124682"/>
            <a:ext cx="428625" cy="296956"/>
          </a:xfrm>
          <a:custGeom>
            <a:avLst/>
            <a:gdLst>
              <a:gd name="T0" fmla="*/ 0 w 306"/>
              <a:gd name="T1" fmla="*/ 0 h 212"/>
              <a:gd name="T2" fmla="*/ 17 w 306"/>
              <a:gd name="T3" fmla="*/ 60 h 212"/>
              <a:gd name="T4" fmla="*/ 8 w 306"/>
              <a:gd name="T5" fmla="*/ 60 h 212"/>
              <a:gd name="T6" fmla="*/ 55 w 306"/>
              <a:gd name="T7" fmla="*/ 102 h 212"/>
              <a:gd name="T8" fmla="*/ 72 w 306"/>
              <a:gd name="T9" fmla="*/ 162 h 212"/>
              <a:gd name="T10" fmla="*/ 137 w 306"/>
              <a:gd name="T11" fmla="*/ 203 h 212"/>
              <a:gd name="T12" fmla="*/ 174 w 306"/>
              <a:gd name="T13" fmla="*/ 212 h 212"/>
              <a:gd name="T14" fmla="*/ 306 w 306"/>
              <a:gd name="T15" fmla="*/ 0 h 212"/>
              <a:gd name="T16" fmla="*/ 26 w 306"/>
              <a:gd name="T17" fmla="*/ 0 h 212"/>
              <a:gd name="T18" fmla="*/ 0 w 306"/>
              <a:gd name="T19" fmla="*/ 0 h 212"/>
              <a:gd name="T20" fmla="*/ 0 w 306"/>
              <a:gd name="T21"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211">
                <a:moveTo>
                  <a:pt x="0" y="0"/>
                </a:moveTo>
                <a:lnTo>
                  <a:pt x="17" y="60"/>
                </a:lnTo>
                <a:lnTo>
                  <a:pt x="8" y="60"/>
                </a:lnTo>
                <a:lnTo>
                  <a:pt x="55" y="102"/>
                </a:lnTo>
                <a:lnTo>
                  <a:pt x="72" y="162"/>
                </a:lnTo>
                <a:lnTo>
                  <a:pt x="137" y="203"/>
                </a:lnTo>
                <a:lnTo>
                  <a:pt x="174" y="212"/>
                </a:lnTo>
                <a:lnTo>
                  <a:pt x="306" y="0"/>
                </a:lnTo>
                <a:lnTo>
                  <a:pt x="26" y="0"/>
                </a:lnTo>
                <a:lnTo>
                  <a:pt x="0" y="0"/>
                </a:lnTo>
                <a:lnTo>
                  <a:pt x="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4" name="Freeform 24">
            <a:extLst>
              <a:ext uri="{FF2B5EF4-FFF2-40B4-BE49-F238E27FC236}">
                <a16:creationId xmlns:a16="http://schemas.microsoft.com/office/drawing/2014/main" id="{B3EF36BC-FB08-4CEB-B0CD-19210EB23498}"/>
              </a:ext>
            </a:extLst>
          </p:cNvPr>
          <p:cNvSpPr/>
          <p:nvPr/>
        </p:nvSpPr>
        <p:spPr bwMode="auto">
          <a:xfrm>
            <a:off x="4527176" y="2530772"/>
            <a:ext cx="432828" cy="355787"/>
          </a:xfrm>
          <a:custGeom>
            <a:avLst/>
            <a:gdLst>
              <a:gd name="T0" fmla="*/ 297 w 309"/>
              <a:gd name="T1" fmla="*/ 221 h 254"/>
              <a:gd name="T2" fmla="*/ 280 w 309"/>
              <a:gd name="T3" fmla="*/ 239 h 254"/>
              <a:gd name="T4" fmla="*/ 264 w 309"/>
              <a:gd name="T5" fmla="*/ 254 h 254"/>
              <a:gd name="T6" fmla="*/ 234 w 309"/>
              <a:gd name="T7" fmla="*/ 230 h 254"/>
              <a:gd name="T8" fmla="*/ 170 w 309"/>
              <a:gd name="T9" fmla="*/ 239 h 254"/>
              <a:gd name="T10" fmla="*/ 132 w 309"/>
              <a:gd name="T11" fmla="*/ 203 h 254"/>
              <a:gd name="T12" fmla="*/ 132 w 309"/>
              <a:gd name="T13" fmla="*/ 212 h 254"/>
              <a:gd name="T14" fmla="*/ 115 w 309"/>
              <a:gd name="T15" fmla="*/ 189 h 254"/>
              <a:gd name="T16" fmla="*/ 68 w 309"/>
              <a:gd name="T17" fmla="*/ 171 h 254"/>
              <a:gd name="T18" fmla="*/ 8 w 309"/>
              <a:gd name="T19" fmla="*/ 111 h 254"/>
              <a:gd name="T20" fmla="*/ 55 w 309"/>
              <a:gd name="T21" fmla="*/ 41 h 254"/>
              <a:gd name="T22" fmla="*/ 0 w 309"/>
              <a:gd name="T23" fmla="*/ 9 h 254"/>
              <a:gd name="T24" fmla="*/ 93 w 309"/>
              <a:gd name="T25" fmla="*/ 0 h 254"/>
              <a:gd name="T26" fmla="*/ 170 w 309"/>
              <a:gd name="T27" fmla="*/ 9 h 254"/>
              <a:gd name="T28" fmla="*/ 178 w 309"/>
              <a:gd name="T29" fmla="*/ 0 h 254"/>
              <a:gd name="T30" fmla="*/ 187 w 309"/>
              <a:gd name="T31" fmla="*/ 19 h 254"/>
              <a:gd name="T32" fmla="*/ 225 w 309"/>
              <a:gd name="T33" fmla="*/ 19 h 254"/>
              <a:gd name="T34" fmla="*/ 234 w 309"/>
              <a:gd name="T35" fmla="*/ 41 h 254"/>
              <a:gd name="T36" fmla="*/ 242 w 309"/>
              <a:gd name="T37" fmla="*/ 41 h 254"/>
              <a:gd name="T38" fmla="*/ 264 w 309"/>
              <a:gd name="T39" fmla="*/ 41 h 254"/>
              <a:gd name="T40" fmla="*/ 309 w 309"/>
              <a:gd name="T41" fmla="*/ 87 h 254"/>
              <a:gd name="T42" fmla="*/ 297 w 309"/>
              <a:gd name="T43" fmla="*/ 221 h 254"/>
              <a:gd name="T44" fmla="*/ 297 w 309"/>
              <a:gd name="T45" fmla="*/ 22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254">
                <a:moveTo>
                  <a:pt x="297" y="221"/>
                </a:moveTo>
                <a:lnTo>
                  <a:pt x="280" y="239"/>
                </a:lnTo>
                <a:lnTo>
                  <a:pt x="264" y="254"/>
                </a:lnTo>
                <a:lnTo>
                  <a:pt x="234" y="230"/>
                </a:lnTo>
                <a:lnTo>
                  <a:pt x="170" y="239"/>
                </a:lnTo>
                <a:lnTo>
                  <a:pt x="132" y="203"/>
                </a:lnTo>
                <a:lnTo>
                  <a:pt x="132" y="212"/>
                </a:lnTo>
                <a:lnTo>
                  <a:pt x="115" y="189"/>
                </a:lnTo>
                <a:lnTo>
                  <a:pt x="68" y="171"/>
                </a:lnTo>
                <a:lnTo>
                  <a:pt x="8" y="111"/>
                </a:lnTo>
                <a:lnTo>
                  <a:pt x="55" y="41"/>
                </a:lnTo>
                <a:lnTo>
                  <a:pt x="0" y="9"/>
                </a:lnTo>
                <a:lnTo>
                  <a:pt x="93" y="0"/>
                </a:lnTo>
                <a:lnTo>
                  <a:pt x="170" y="9"/>
                </a:lnTo>
                <a:lnTo>
                  <a:pt x="178" y="0"/>
                </a:lnTo>
                <a:lnTo>
                  <a:pt x="187" y="19"/>
                </a:lnTo>
                <a:lnTo>
                  <a:pt x="225" y="19"/>
                </a:lnTo>
                <a:lnTo>
                  <a:pt x="234" y="41"/>
                </a:lnTo>
                <a:lnTo>
                  <a:pt x="242" y="41"/>
                </a:lnTo>
                <a:lnTo>
                  <a:pt x="264" y="41"/>
                </a:lnTo>
                <a:lnTo>
                  <a:pt x="309" y="87"/>
                </a:lnTo>
                <a:lnTo>
                  <a:pt x="297" y="221"/>
                </a:lnTo>
                <a:lnTo>
                  <a:pt x="297" y="22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5" name="Freeform 25">
            <a:extLst>
              <a:ext uri="{FF2B5EF4-FFF2-40B4-BE49-F238E27FC236}">
                <a16:creationId xmlns:a16="http://schemas.microsoft.com/office/drawing/2014/main" id="{AA2E78FF-FA88-433C-B09A-973920038C8D}"/>
              </a:ext>
            </a:extLst>
          </p:cNvPr>
          <p:cNvSpPr/>
          <p:nvPr/>
        </p:nvSpPr>
        <p:spPr bwMode="auto">
          <a:xfrm>
            <a:off x="4779310" y="2817922"/>
            <a:ext cx="535081" cy="264739"/>
          </a:xfrm>
          <a:custGeom>
            <a:avLst/>
            <a:gdLst>
              <a:gd name="T0" fmla="*/ 242 w 382"/>
              <a:gd name="T1" fmla="*/ 0 h 189"/>
              <a:gd name="T2" fmla="*/ 259 w 382"/>
              <a:gd name="T3" fmla="*/ 37 h 189"/>
              <a:gd name="T4" fmla="*/ 289 w 382"/>
              <a:gd name="T5" fmla="*/ 79 h 189"/>
              <a:gd name="T6" fmla="*/ 327 w 382"/>
              <a:gd name="T7" fmla="*/ 79 h 189"/>
              <a:gd name="T8" fmla="*/ 382 w 382"/>
              <a:gd name="T9" fmla="*/ 139 h 189"/>
              <a:gd name="T10" fmla="*/ 361 w 382"/>
              <a:gd name="T11" fmla="*/ 189 h 189"/>
              <a:gd name="T12" fmla="*/ 0 w 382"/>
              <a:gd name="T13" fmla="*/ 180 h 189"/>
              <a:gd name="T14" fmla="*/ 102 w 382"/>
              <a:gd name="T15" fmla="*/ 37 h 189"/>
              <a:gd name="T16" fmla="*/ 120 w 382"/>
              <a:gd name="T17" fmla="*/ 19 h 189"/>
              <a:gd name="T18" fmla="*/ 242 w 382"/>
              <a:gd name="T1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189">
                <a:moveTo>
                  <a:pt x="242" y="0"/>
                </a:moveTo>
                <a:lnTo>
                  <a:pt x="259" y="37"/>
                </a:lnTo>
                <a:lnTo>
                  <a:pt x="289" y="79"/>
                </a:lnTo>
                <a:lnTo>
                  <a:pt x="327" y="79"/>
                </a:lnTo>
                <a:lnTo>
                  <a:pt x="382" y="139"/>
                </a:lnTo>
                <a:lnTo>
                  <a:pt x="361" y="189"/>
                </a:lnTo>
                <a:lnTo>
                  <a:pt x="0" y="180"/>
                </a:lnTo>
                <a:lnTo>
                  <a:pt x="102" y="37"/>
                </a:lnTo>
                <a:lnTo>
                  <a:pt x="120" y="19"/>
                </a:lnTo>
                <a:lnTo>
                  <a:pt x="2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 name="Freeform 26">
            <a:extLst>
              <a:ext uri="{FF2B5EF4-FFF2-40B4-BE49-F238E27FC236}">
                <a16:creationId xmlns:a16="http://schemas.microsoft.com/office/drawing/2014/main" id="{0A0FB057-60EF-4203-B3B0-4603A32B674C}"/>
              </a:ext>
            </a:extLst>
          </p:cNvPr>
          <p:cNvSpPr/>
          <p:nvPr/>
        </p:nvSpPr>
        <p:spPr bwMode="auto">
          <a:xfrm>
            <a:off x="4583206" y="3056046"/>
            <a:ext cx="381000" cy="381000"/>
          </a:xfrm>
          <a:custGeom>
            <a:avLst/>
            <a:gdLst>
              <a:gd name="T0" fmla="*/ 0 w 272"/>
              <a:gd name="T1" fmla="*/ 263 h 272"/>
              <a:gd name="T2" fmla="*/ 38 w 272"/>
              <a:gd name="T3" fmla="*/ 152 h 272"/>
              <a:gd name="T4" fmla="*/ 38 w 272"/>
              <a:gd name="T5" fmla="*/ 0 h 272"/>
              <a:gd name="T6" fmla="*/ 76 w 272"/>
              <a:gd name="T7" fmla="*/ 10 h 272"/>
              <a:gd name="T8" fmla="*/ 102 w 272"/>
              <a:gd name="T9" fmla="*/ 0 h 272"/>
              <a:gd name="T10" fmla="*/ 111 w 272"/>
              <a:gd name="T11" fmla="*/ 10 h 272"/>
              <a:gd name="T12" fmla="*/ 140 w 272"/>
              <a:gd name="T13" fmla="*/ 10 h 272"/>
              <a:gd name="T14" fmla="*/ 156 w 272"/>
              <a:gd name="T15" fmla="*/ 10 h 272"/>
              <a:gd name="T16" fmla="*/ 186 w 272"/>
              <a:gd name="T17" fmla="*/ 112 h 272"/>
              <a:gd name="T18" fmla="*/ 225 w 272"/>
              <a:gd name="T19" fmla="*/ 152 h 272"/>
              <a:gd name="T20" fmla="*/ 250 w 272"/>
              <a:gd name="T21" fmla="*/ 162 h 272"/>
              <a:gd name="T22" fmla="*/ 250 w 272"/>
              <a:gd name="T23" fmla="*/ 194 h 272"/>
              <a:gd name="T24" fmla="*/ 272 w 272"/>
              <a:gd name="T25" fmla="*/ 212 h 272"/>
              <a:gd name="T26" fmla="*/ 272 w 272"/>
              <a:gd name="T27" fmla="*/ 272 h 272"/>
              <a:gd name="T28" fmla="*/ 0 w 272"/>
              <a:gd name="T29" fmla="*/ 2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72">
                <a:moveTo>
                  <a:pt x="0" y="263"/>
                </a:moveTo>
                <a:lnTo>
                  <a:pt x="38" y="152"/>
                </a:lnTo>
                <a:lnTo>
                  <a:pt x="38" y="0"/>
                </a:lnTo>
                <a:lnTo>
                  <a:pt x="76" y="10"/>
                </a:lnTo>
                <a:lnTo>
                  <a:pt x="102" y="0"/>
                </a:lnTo>
                <a:lnTo>
                  <a:pt x="111" y="10"/>
                </a:lnTo>
                <a:lnTo>
                  <a:pt x="140" y="10"/>
                </a:lnTo>
                <a:lnTo>
                  <a:pt x="156" y="10"/>
                </a:lnTo>
                <a:lnTo>
                  <a:pt x="186" y="112"/>
                </a:lnTo>
                <a:lnTo>
                  <a:pt x="225" y="152"/>
                </a:lnTo>
                <a:lnTo>
                  <a:pt x="250" y="162"/>
                </a:lnTo>
                <a:lnTo>
                  <a:pt x="250" y="194"/>
                </a:lnTo>
                <a:lnTo>
                  <a:pt x="272" y="212"/>
                </a:lnTo>
                <a:lnTo>
                  <a:pt x="272" y="272"/>
                </a:lnTo>
                <a:lnTo>
                  <a:pt x="0" y="2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 name="Freeform 27">
            <a:extLst>
              <a:ext uri="{FF2B5EF4-FFF2-40B4-BE49-F238E27FC236}">
                <a16:creationId xmlns:a16="http://schemas.microsoft.com/office/drawing/2014/main" id="{9012DC95-BB14-4B27-8764-C202AF529658}"/>
              </a:ext>
            </a:extLst>
          </p:cNvPr>
          <p:cNvSpPr/>
          <p:nvPr/>
        </p:nvSpPr>
        <p:spPr bwMode="auto">
          <a:xfrm>
            <a:off x="4775108" y="2813720"/>
            <a:ext cx="536481" cy="266140"/>
          </a:xfrm>
          <a:custGeom>
            <a:avLst/>
            <a:gdLst>
              <a:gd name="T0" fmla="*/ 243 w 383"/>
              <a:gd name="T1" fmla="*/ 0 h 190"/>
              <a:gd name="T2" fmla="*/ 259 w 383"/>
              <a:gd name="T3" fmla="*/ 37 h 190"/>
              <a:gd name="T4" fmla="*/ 289 w 383"/>
              <a:gd name="T5" fmla="*/ 79 h 190"/>
              <a:gd name="T6" fmla="*/ 328 w 383"/>
              <a:gd name="T7" fmla="*/ 79 h 190"/>
              <a:gd name="T8" fmla="*/ 383 w 383"/>
              <a:gd name="T9" fmla="*/ 139 h 190"/>
              <a:gd name="T10" fmla="*/ 361 w 383"/>
              <a:gd name="T11" fmla="*/ 190 h 190"/>
              <a:gd name="T12" fmla="*/ 0 w 383"/>
              <a:gd name="T13" fmla="*/ 180 h 190"/>
              <a:gd name="T14" fmla="*/ 102 w 383"/>
              <a:gd name="T15" fmla="*/ 37 h 190"/>
              <a:gd name="T16" fmla="*/ 120 w 383"/>
              <a:gd name="T17" fmla="*/ 19 h 190"/>
              <a:gd name="T18" fmla="*/ 243 w 383"/>
              <a:gd name="T19" fmla="*/ 0 h 190"/>
              <a:gd name="T20" fmla="*/ 243 w 383"/>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3" h="190">
                <a:moveTo>
                  <a:pt x="243" y="0"/>
                </a:moveTo>
                <a:lnTo>
                  <a:pt x="259" y="37"/>
                </a:lnTo>
                <a:lnTo>
                  <a:pt x="289" y="79"/>
                </a:lnTo>
                <a:lnTo>
                  <a:pt x="328" y="79"/>
                </a:lnTo>
                <a:lnTo>
                  <a:pt x="383" y="139"/>
                </a:lnTo>
                <a:lnTo>
                  <a:pt x="361" y="190"/>
                </a:lnTo>
                <a:lnTo>
                  <a:pt x="0" y="180"/>
                </a:lnTo>
                <a:lnTo>
                  <a:pt x="102" y="37"/>
                </a:lnTo>
                <a:lnTo>
                  <a:pt x="120" y="19"/>
                </a:lnTo>
                <a:lnTo>
                  <a:pt x="243" y="0"/>
                </a:lnTo>
                <a:lnTo>
                  <a:pt x="243"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8" name="Freeform 28">
            <a:extLst>
              <a:ext uri="{FF2B5EF4-FFF2-40B4-BE49-F238E27FC236}">
                <a16:creationId xmlns:a16="http://schemas.microsoft.com/office/drawing/2014/main" id="{6561507A-97DB-4948-8221-98AEEB4C1C15}"/>
              </a:ext>
            </a:extLst>
          </p:cNvPr>
          <p:cNvSpPr/>
          <p:nvPr/>
        </p:nvSpPr>
        <p:spPr bwMode="auto">
          <a:xfrm>
            <a:off x="4580405" y="3053245"/>
            <a:ext cx="379600" cy="381000"/>
          </a:xfrm>
          <a:custGeom>
            <a:avLst/>
            <a:gdLst>
              <a:gd name="T0" fmla="*/ 0 w 271"/>
              <a:gd name="T1" fmla="*/ 262 h 272"/>
              <a:gd name="T2" fmla="*/ 37 w 271"/>
              <a:gd name="T3" fmla="*/ 152 h 272"/>
              <a:gd name="T4" fmla="*/ 37 w 271"/>
              <a:gd name="T5" fmla="*/ 0 h 272"/>
              <a:gd name="T6" fmla="*/ 76 w 271"/>
              <a:gd name="T7" fmla="*/ 9 h 272"/>
              <a:gd name="T8" fmla="*/ 102 w 271"/>
              <a:gd name="T9" fmla="*/ 0 h 272"/>
              <a:gd name="T10" fmla="*/ 110 w 271"/>
              <a:gd name="T11" fmla="*/ 9 h 272"/>
              <a:gd name="T12" fmla="*/ 139 w 271"/>
              <a:gd name="T13" fmla="*/ 9 h 272"/>
              <a:gd name="T14" fmla="*/ 156 w 271"/>
              <a:gd name="T15" fmla="*/ 9 h 272"/>
              <a:gd name="T16" fmla="*/ 186 w 271"/>
              <a:gd name="T17" fmla="*/ 111 h 272"/>
              <a:gd name="T18" fmla="*/ 224 w 271"/>
              <a:gd name="T19" fmla="*/ 152 h 272"/>
              <a:gd name="T20" fmla="*/ 250 w 271"/>
              <a:gd name="T21" fmla="*/ 161 h 272"/>
              <a:gd name="T22" fmla="*/ 250 w 271"/>
              <a:gd name="T23" fmla="*/ 194 h 272"/>
              <a:gd name="T24" fmla="*/ 271 w 271"/>
              <a:gd name="T25" fmla="*/ 212 h 272"/>
              <a:gd name="T26" fmla="*/ 271 w 271"/>
              <a:gd name="T27" fmla="*/ 272 h 272"/>
              <a:gd name="T28" fmla="*/ 0 w 271"/>
              <a:gd name="T29" fmla="*/ 262 h 272"/>
              <a:gd name="T30" fmla="*/ 0 w 271"/>
              <a:gd name="T31" fmla="*/ 26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272">
                <a:moveTo>
                  <a:pt x="0" y="262"/>
                </a:moveTo>
                <a:lnTo>
                  <a:pt x="37" y="152"/>
                </a:lnTo>
                <a:lnTo>
                  <a:pt x="37" y="0"/>
                </a:lnTo>
                <a:lnTo>
                  <a:pt x="76" y="9"/>
                </a:lnTo>
                <a:lnTo>
                  <a:pt x="102" y="0"/>
                </a:lnTo>
                <a:lnTo>
                  <a:pt x="110" y="9"/>
                </a:lnTo>
                <a:lnTo>
                  <a:pt x="139" y="9"/>
                </a:lnTo>
                <a:lnTo>
                  <a:pt x="156" y="9"/>
                </a:lnTo>
                <a:lnTo>
                  <a:pt x="186" y="111"/>
                </a:lnTo>
                <a:lnTo>
                  <a:pt x="224" y="152"/>
                </a:lnTo>
                <a:lnTo>
                  <a:pt x="250" y="161"/>
                </a:lnTo>
                <a:lnTo>
                  <a:pt x="250" y="194"/>
                </a:lnTo>
                <a:lnTo>
                  <a:pt x="271" y="212"/>
                </a:lnTo>
                <a:lnTo>
                  <a:pt x="271" y="272"/>
                </a:lnTo>
                <a:lnTo>
                  <a:pt x="0" y="262"/>
                </a:lnTo>
                <a:lnTo>
                  <a:pt x="0" y="26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9" name="Freeform 29">
            <a:extLst>
              <a:ext uri="{FF2B5EF4-FFF2-40B4-BE49-F238E27FC236}">
                <a16:creationId xmlns:a16="http://schemas.microsoft.com/office/drawing/2014/main" id="{C3C513C8-90CD-45C7-9972-63420136986A}"/>
              </a:ext>
            </a:extLst>
          </p:cNvPr>
          <p:cNvSpPr/>
          <p:nvPr/>
        </p:nvSpPr>
        <p:spPr bwMode="auto">
          <a:xfrm>
            <a:off x="5689787" y="2630222"/>
            <a:ext cx="379600" cy="498662"/>
          </a:xfrm>
          <a:custGeom>
            <a:avLst/>
            <a:gdLst>
              <a:gd name="T0" fmla="*/ 75 w 271"/>
              <a:gd name="T1" fmla="*/ 93 h 356"/>
              <a:gd name="T2" fmla="*/ 47 w 271"/>
              <a:gd name="T3" fmla="*/ 93 h 356"/>
              <a:gd name="T4" fmla="*/ 59 w 271"/>
              <a:gd name="T5" fmla="*/ 111 h 356"/>
              <a:gd name="T6" fmla="*/ 67 w 271"/>
              <a:gd name="T7" fmla="*/ 120 h 356"/>
              <a:gd name="T8" fmla="*/ 38 w 271"/>
              <a:gd name="T9" fmla="*/ 111 h 356"/>
              <a:gd name="T10" fmla="*/ 30 w 271"/>
              <a:gd name="T11" fmla="*/ 134 h 356"/>
              <a:gd name="T12" fmla="*/ 21 w 271"/>
              <a:gd name="T13" fmla="*/ 134 h 356"/>
              <a:gd name="T14" fmla="*/ 12 w 271"/>
              <a:gd name="T15" fmla="*/ 120 h 356"/>
              <a:gd name="T16" fmla="*/ 0 w 271"/>
              <a:gd name="T17" fmla="*/ 134 h 356"/>
              <a:gd name="T18" fmla="*/ 21 w 271"/>
              <a:gd name="T19" fmla="*/ 194 h 356"/>
              <a:gd name="T20" fmla="*/ 47 w 271"/>
              <a:gd name="T21" fmla="*/ 203 h 356"/>
              <a:gd name="T22" fmla="*/ 93 w 271"/>
              <a:gd name="T23" fmla="*/ 213 h 356"/>
              <a:gd name="T24" fmla="*/ 93 w 271"/>
              <a:gd name="T25" fmla="*/ 236 h 356"/>
              <a:gd name="T26" fmla="*/ 177 w 271"/>
              <a:gd name="T27" fmla="*/ 296 h 356"/>
              <a:gd name="T28" fmla="*/ 186 w 271"/>
              <a:gd name="T29" fmla="*/ 356 h 356"/>
              <a:gd name="T30" fmla="*/ 263 w 271"/>
              <a:gd name="T31" fmla="*/ 356 h 356"/>
              <a:gd name="T32" fmla="*/ 271 w 271"/>
              <a:gd name="T33" fmla="*/ 69 h 356"/>
              <a:gd name="T34" fmla="*/ 271 w 271"/>
              <a:gd name="T35" fmla="*/ 9 h 356"/>
              <a:gd name="T36" fmla="*/ 169 w 271"/>
              <a:gd name="T37" fmla="*/ 0 h 356"/>
              <a:gd name="T38" fmla="*/ 169 w 271"/>
              <a:gd name="T39" fmla="*/ 18 h 356"/>
              <a:gd name="T40" fmla="*/ 105 w 271"/>
              <a:gd name="T41" fmla="*/ 18 h 356"/>
              <a:gd name="T42" fmla="*/ 59 w 271"/>
              <a:gd name="T43" fmla="*/ 33 h 356"/>
              <a:gd name="T44" fmla="*/ 75 w 271"/>
              <a:gd name="T45" fmla="*/ 9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1" h="356">
                <a:moveTo>
                  <a:pt x="75" y="93"/>
                </a:moveTo>
                <a:lnTo>
                  <a:pt x="47" y="93"/>
                </a:lnTo>
                <a:lnTo>
                  <a:pt x="59" y="111"/>
                </a:lnTo>
                <a:lnTo>
                  <a:pt x="67" y="120"/>
                </a:lnTo>
                <a:lnTo>
                  <a:pt x="38" y="111"/>
                </a:lnTo>
                <a:lnTo>
                  <a:pt x="30" y="134"/>
                </a:lnTo>
                <a:lnTo>
                  <a:pt x="21" y="134"/>
                </a:lnTo>
                <a:lnTo>
                  <a:pt x="12" y="120"/>
                </a:lnTo>
                <a:lnTo>
                  <a:pt x="0" y="134"/>
                </a:lnTo>
                <a:lnTo>
                  <a:pt x="21" y="194"/>
                </a:lnTo>
                <a:lnTo>
                  <a:pt x="47" y="203"/>
                </a:lnTo>
                <a:lnTo>
                  <a:pt x="93" y="213"/>
                </a:lnTo>
                <a:lnTo>
                  <a:pt x="93" y="236"/>
                </a:lnTo>
                <a:lnTo>
                  <a:pt x="177" y="296"/>
                </a:lnTo>
                <a:lnTo>
                  <a:pt x="186" y="356"/>
                </a:lnTo>
                <a:lnTo>
                  <a:pt x="263" y="356"/>
                </a:lnTo>
                <a:lnTo>
                  <a:pt x="271" y="69"/>
                </a:lnTo>
                <a:lnTo>
                  <a:pt x="271" y="9"/>
                </a:lnTo>
                <a:lnTo>
                  <a:pt x="169" y="0"/>
                </a:lnTo>
                <a:lnTo>
                  <a:pt x="169" y="18"/>
                </a:lnTo>
                <a:lnTo>
                  <a:pt x="105" y="18"/>
                </a:lnTo>
                <a:lnTo>
                  <a:pt x="59" y="33"/>
                </a:lnTo>
                <a:lnTo>
                  <a:pt x="7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 name="Freeform 30">
            <a:extLst>
              <a:ext uri="{FF2B5EF4-FFF2-40B4-BE49-F238E27FC236}">
                <a16:creationId xmlns:a16="http://schemas.microsoft.com/office/drawing/2014/main" id="{0C2FBE13-38E3-4443-9737-9C61AC306676}"/>
              </a:ext>
            </a:extLst>
          </p:cNvPr>
          <p:cNvSpPr/>
          <p:nvPr/>
        </p:nvSpPr>
        <p:spPr bwMode="auto">
          <a:xfrm>
            <a:off x="5492284" y="2592404"/>
            <a:ext cx="302559" cy="309562"/>
          </a:xfrm>
          <a:custGeom>
            <a:avLst/>
            <a:gdLst>
              <a:gd name="T0" fmla="*/ 216 w 216"/>
              <a:gd name="T1" fmla="*/ 120 h 221"/>
              <a:gd name="T2" fmla="*/ 188 w 216"/>
              <a:gd name="T3" fmla="*/ 120 h 221"/>
              <a:gd name="T4" fmla="*/ 200 w 216"/>
              <a:gd name="T5" fmla="*/ 138 h 221"/>
              <a:gd name="T6" fmla="*/ 208 w 216"/>
              <a:gd name="T7" fmla="*/ 147 h 221"/>
              <a:gd name="T8" fmla="*/ 179 w 216"/>
              <a:gd name="T9" fmla="*/ 138 h 221"/>
              <a:gd name="T10" fmla="*/ 171 w 216"/>
              <a:gd name="T11" fmla="*/ 161 h 221"/>
              <a:gd name="T12" fmla="*/ 162 w 216"/>
              <a:gd name="T13" fmla="*/ 161 h 221"/>
              <a:gd name="T14" fmla="*/ 153 w 216"/>
              <a:gd name="T15" fmla="*/ 147 h 221"/>
              <a:gd name="T16" fmla="*/ 141 w 216"/>
              <a:gd name="T17" fmla="*/ 161 h 221"/>
              <a:gd name="T18" fmla="*/ 162 w 216"/>
              <a:gd name="T19" fmla="*/ 221 h 221"/>
              <a:gd name="T20" fmla="*/ 153 w 216"/>
              <a:gd name="T21" fmla="*/ 198 h 221"/>
              <a:gd name="T22" fmla="*/ 141 w 216"/>
              <a:gd name="T23" fmla="*/ 198 h 221"/>
              <a:gd name="T24" fmla="*/ 132 w 216"/>
              <a:gd name="T25" fmla="*/ 188 h 221"/>
              <a:gd name="T26" fmla="*/ 124 w 216"/>
              <a:gd name="T27" fmla="*/ 198 h 221"/>
              <a:gd name="T28" fmla="*/ 116 w 216"/>
              <a:gd name="T29" fmla="*/ 188 h 221"/>
              <a:gd name="T30" fmla="*/ 47 w 216"/>
              <a:gd name="T31" fmla="*/ 147 h 221"/>
              <a:gd name="T32" fmla="*/ 30 w 216"/>
              <a:gd name="T33" fmla="*/ 147 h 221"/>
              <a:gd name="T34" fmla="*/ 22 w 216"/>
              <a:gd name="T35" fmla="*/ 138 h 221"/>
              <a:gd name="T36" fmla="*/ 0 w 216"/>
              <a:gd name="T37" fmla="*/ 138 h 221"/>
              <a:gd name="T38" fmla="*/ 14 w 216"/>
              <a:gd name="T39" fmla="*/ 8 h 221"/>
              <a:gd name="T40" fmla="*/ 132 w 216"/>
              <a:gd name="T41" fmla="*/ 18 h 221"/>
              <a:gd name="T42" fmla="*/ 153 w 216"/>
              <a:gd name="T43" fmla="*/ 0 h 221"/>
              <a:gd name="T44" fmla="*/ 188 w 216"/>
              <a:gd name="T45" fmla="*/ 36 h 221"/>
              <a:gd name="T46" fmla="*/ 179 w 216"/>
              <a:gd name="T47" fmla="*/ 60 h 221"/>
              <a:gd name="T48" fmla="*/ 200 w 216"/>
              <a:gd name="T49" fmla="*/ 60 h 221"/>
              <a:gd name="T50" fmla="*/ 216 w 216"/>
              <a:gd name="T51" fmla="*/ 1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6" h="221">
                <a:moveTo>
                  <a:pt x="216" y="120"/>
                </a:moveTo>
                <a:lnTo>
                  <a:pt x="188" y="120"/>
                </a:lnTo>
                <a:lnTo>
                  <a:pt x="200" y="138"/>
                </a:lnTo>
                <a:lnTo>
                  <a:pt x="208" y="147"/>
                </a:lnTo>
                <a:lnTo>
                  <a:pt x="179" y="138"/>
                </a:lnTo>
                <a:lnTo>
                  <a:pt x="171" y="161"/>
                </a:lnTo>
                <a:lnTo>
                  <a:pt x="162" y="161"/>
                </a:lnTo>
                <a:lnTo>
                  <a:pt x="153" y="147"/>
                </a:lnTo>
                <a:lnTo>
                  <a:pt x="141" y="161"/>
                </a:lnTo>
                <a:lnTo>
                  <a:pt x="162" y="221"/>
                </a:lnTo>
                <a:lnTo>
                  <a:pt x="153" y="198"/>
                </a:lnTo>
                <a:lnTo>
                  <a:pt x="141" y="198"/>
                </a:lnTo>
                <a:lnTo>
                  <a:pt x="132" y="188"/>
                </a:lnTo>
                <a:lnTo>
                  <a:pt x="124" y="198"/>
                </a:lnTo>
                <a:lnTo>
                  <a:pt x="116" y="188"/>
                </a:lnTo>
                <a:lnTo>
                  <a:pt x="47" y="147"/>
                </a:lnTo>
                <a:lnTo>
                  <a:pt x="30" y="147"/>
                </a:lnTo>
                <a:lnTo>
                  <a:pt x="22" y="138"/>
                </a:lnTo>
                <a:lnTo>
                  <a:pt x="0" y="138"/>
                </a:lnTo>
                <a:lnTo>
                  <a:pt x="14" y="8"/>
                </a:lnTo>
                <a:lnTo>
                  <a:pt x="132" y="18"/>
                </a:lnTo>
                <a:lnTo>
                  <a:pt x="153" y="0"/>
                </a:lnTo>
                <a:lnTo>
                  <a:pt x="188" y="36"/>
                </a:lnTo>
                <a:lnTo>
                  <a:pt x="179" y="60"/>
                </a:lnTo>
                <a:lnTo>
                  <a:pt x="200" y="60"/>
                </a:lnTo>
                <a:lnTo>
                  <a:pt x="216"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 name="Freeform 31">
            <a:extLst>
              <a:ext uri="{FF2B5EF4-FFF2-40B4-BE49-F238E27FC236}">
                <a16:creationId xmlns:a16="http://schemas.microsoft.com/office/drawing/2014/main" id="{134F25F5-8AA5-4F6C-B165-4333C4628953}"/>
              </a:ext>
            </a:extLst>
          </p:cNvPr>
          <p:cNvSpPr/>
          <p:nvPr/>
        </p:nvSpPr>
        <p:spPr bwMode="auto">
          <a:xfrm>
            <a:off x="5675780" y="2406105"/>
            <a:ext cx="404813" cy="270342"/>
          </a:xfrm>
          <a:custGeom>
            <a:avLst/>
            <a:gdLst>
              <a:gd name="T0" fmla="*/ 179 w 289"/>
              <a:gd name="T1" fmla="*/ 160 h 193"/>
              <a:gd name="T2" fmla="*/ 179 w 289"/>
              <a:gd name="T3" fmla="*/ 180 h 193"/>
              <a:gd name="T4" fmla="*/ 115 w 289"/>
              <a:gd name="T5" fmla="*/ 180 h 193"/>
              <a:gd name="T6" fmla="*/ 69 w 289"/>
              <a:gd name="T7" fmla="*/ 193 h 193"/>
              <a:gd name="T8" fmla="*/ 47 w 289"/>
              <a:gd name="T9" fmla="*/ 193 h 193"/>
              <a:gd name="T10" fmla="*/ 55 w 289"/>
              <a:gd name="T11" fmla="*/ 170 h 193"/>
              <a:gd name="T12" fmla="*/ 22 w 289"/>
              <a:gd name="T13" fmla="*/ 133 h 193"/>
              <a:gd name="T14" fmla="*/ 0 w 289"/>
              <a:gd name="T15" fmla="*/ 152 h 193"/>
              <a:gd name="T16" fmla="*/ 0 w 289"/>
              <a:gd name="T17" fmla="*/ 110 h 193"/>
              <a:gd name="T18" fmla="*/ 22 w 289"/>
              <a:gd name="T19" fmla="*/ 101 h 193"/>
              <a:gd name="T20" fmla="*/ 39 w 289"/>
              <a:gd name="T21" fmla="*/ 91 h 193"/>
              <a:gd name="T22" fmla="*/ 39 w 289"/>
              <a:gd name="T23" fmla="*/ 32 h 193"/>
              <a:gd name="T24" fmla="*/ 30 w 289"/>
              <a:gd name="T25" fmla="*/ 8 h 193"/>
              <a:gd name="T26" fmla="*/ 30 w 289"/>
              <a:gd name="T27" fmla="*/ 0 h 193"/>
              <a:gd name="T28" fmla="*/ 289 w 289"/>
              <a:gd name="T29" fmla="*/ 8 h 193"/>
              <a:gd name="T30" fmla="*/ 281 w 289"/>
              <a:gd name="T31" fmla="*/ 170 h 193"/>
              <a:gd name="T32" fmla="*/ 179 w 289"/>
              <a:gd name="T33" fmla="*/ 16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9" h="193">
                <a:moveTo>
                  <a:pt x="179" y="160"/>
                </a:moveTo>
                <a:lnTo>
                  <a:pt x="179" y="180"/>
                </a:lnTo>
                <a:lnTo>
                  <a:pt x="115" y="180"/>
                </a:lnTo>
                <a:lnTo>
                  <a:pt x="69" y="193"/>
                </a:lnTo>
                <a:lnTo>
                  <a:pt x="47" y="193"/>
                </a:lnTo>
                <a:lnTo>
                  <a:pt x="55" y="170"/>
                </a:lnTo>
                <a:lnTo>
                  <a:pt x="22" y="133"/>
                </a:lnTo>
                <a:lnTo>
                  <a:pt x="0" y="152"/>
                </a:lnTo>
                <a:lnTo>
                  <a:pt x="0" y="110"/>
                </a:lnTo>
                <a:lnTo>
                  <a:pt x="22" y="101"/>
                </a:lnTo>
                <a:lnTo>
                  <a:pt x="39" y="91"/>
                </a:lnTo>
                <a:lnTo>
                  <a:pt x="39" y="32"/>
                </a:lnTo>
                <a:lnTo>
                  <a:pt x="30" y="8"/>
                </a:lnTo>
                <a:lnTo>
                  <a:pt x="30" y="0"/>
                </a:lnTo>
                <a:lnTo>
                  <a:pt x="289" y="8"/>
                </a:lnTo>
                <a:lnTo>
                  <a:pt x="281" y="170"/>
                </a:lnTo>
                <a:lnTo>
                  <a:pt x="179"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 name="Freeform 32">
            <a:extLst>
              <a:ext uri="{FF2B5EF4-FFF2-40B4-BE49-F238E27FC236}">
                <a16:creationId xmlns:a16="http://schemas.microsoft.com/office/drawing/2014/main" id="{1259C301-6628-4FCC-ABAE-02F9A21E1F9C}"/>
              </a:ext>
            </a:extLst>
          </p:cNvPr>
          <p:cNvSpPr/>
          <p:nvPr/>
        </p:nvSpPr>
        <p:spPr bwMode="auto">
          <a:xfrm>
            <a:off x="5489483" y="2588201"/>
            <a:ext cx="577103" cy="536482"/>
          </a:xfrm>
          <a:custGeom>
            <a:avLst/>
            <a:gdLst>
              <a:gd name="T0" fmla="*/ 216 w 412"/>
              <a:gd name="T1" fmla="*/ 120 h 383"/>
              <a:gd name="T2" fmla="*/ 187 w 412"/>
              <a:gd name="T3" fmla="*/ 120 h 383"/>
              <a:gd name="T4" fmla="*/ 199 w 412"/>
              <a:gd name="T5" fmla="*/ 138 h 383"/>
              <a:gd name="T6" fmla="*/ 208 w 412"/>
              <a:gd name="T7" fmla="*/ 148 h 383"/>
              <a:gd name="T8" fmla="*/ 179 w 412"/>
              <a:gd name="T9" fmla="*/ 138 h 383"/>
              <a:gd name="T10" fmla="*/ 170 w 412"/>
              <a:gd name="T11" fmla="*/ 161 h 383"/>
              <a:gd name="T12" fmla="*/ 162 w 412"/>
              <a:gd name="T13" fmla="*/ 161 h 383"/>
              <a:gd name="T14" fmla="*/ 152 w 412"/>
              <a:gd name="T15" fmla="*/ 148 h 383"/>
              <a:gd name="T16" fmla="*/ 140 w 412"/>
              <a:gd name="T17" fmla="*/ 161 h 383"/>
              <a:gd name="T18" fmla="*/ 162 w 412"/>
              <a:gd name="T19" fmla="*/ 221 h 383"/>
              <a:gd name="T20" fmla="*/ 187 w 412"/>
              <a:gd name="T21" fmla="*/ 231 h 383"/>
              <a:gd name="T22" fmla="*/ 234 w 412"/>
              <a:gd name="T23" fmla="*/ 240 h 383"/>
              <a:gd name="T24" fmla="*/ 234 w 412"/>
              <a:gd name="T25" fmla="*/ 263 h 383"/>
              <a:gd name="T26" fmla="*/ 318 w 412"/>
              <a:gd name="T27" fmla="*/ 323 h 383"/>
              <a:gd name="T28" fmla="*/ 326 w 412"/>
              <a:gd name="T29" fmla="*/ 383 h 383"/>
              <a:gd name="T30" fmla="*/ 403 w 412"/>
              <a:gd name="T31" fmla="*/ 383 h 383"/>
              <a:gd name="T32" fmla="*/ 412 w 412"/>
              <a:gd name="T33" fmla="*/ 96 h 383"/>
              <a:gd name="T34" fmla="*/ 412 w 412"/>
              <a:gd name="T35" fmla="*/ 36 h 383"/>
              <a:gd name="T36" fmla="*/ 310 w 412"/>
              <a:gd name="T37" fmla="*/ 28 h 383"/>
              <a:gd name="T38" fmla="*/ 310 w 412"/>
              <a:gd name="T39" fmla="*/ 46 h 383"/>
              <a:gd name="T40" fmla="*/ 246 w 412"/>
              <a:gd name="T41" fmla="*/ 46 h 383"/>
              <a:gd name="T42" fmla="*/ 199 w 412"/>
              <a:gd name="T43" fmla="*/ 60 h 383"/>
              <a:gd name="T44" fmla="*/ 216 w 412"/>
              <a:gd name="T45" fmla="*/ 120 h 383"/>
              <a:gd name="T46" fmla="*/ 216 w 412"/>
              <a:gd name="T47" fmla="*/ 120 h 383"/>
              <a:gd name="T48" fmla="*/ 187 w 412"/>
              <a:gd name="T49" fmla="*/ 120 h 383"/>
              <a:gd name="T50" fmla="*/ 199 w 412"/>
              <a:gd name="T51" fmla="*/ 138 h 383"/>
              <a:gd name="T52" fmla="*/ 208 w 412"/>
              <a:gd name="T53" fmla="*/ 148 h 383"/>
              <a:gd name="T54" fmla="*/ 179 w 412"/>
              <a:gd name="T55" fmla="*/ 138 h 383"/>
              <a:gd name="T56" fmla="*/ 170 w 412"/>
              <a:gd name="T57" fmla="*/ 161 h 383"/>
              <a:gd name="T58" fmla="*/ 162 w 412"/>
              <a:gd name="T59" fmla="*/ 161 h 383"/>
              <a:gd name="T60" fmla="*/ 152 w 412"/>
              <a:gd name="T61" fmla="*/ 148 h 383"/>
              <a:gd name="T62" fmla="*/ 140 w 412"/>
              <a:gd name="T63" fmla="*/ 161 h 383"/>
              <a:gd name="T64" fmla="*/ 162 w 412"/>
              <a:gd name="T65" fmla="*/ 221 h 383"/>
              <a:gd name="T66" fmla="*/ 152 w 412"/>
              <a:gd name="T67" fmla="*/ 198 h 383"/>
              <a:gd name="T68" fmla="*/ 140 w 412"/>
              <a:gd name="T69" fmla="*/ 198 h 383"/>
              <a:gd name="T70" fmla="*/ 132 w 412"/>
              <a:gd name="T71" fmla="*/ 189 h 383"/>
              <a:gd name="T72" fmla="*/ 124 w 412"/>
              <a:gd name="T73" fmla="*/ 198 h 383"/>
              <a:gd name="T74" fmla="*/ 115 w 412"/>
              <a:gd name="T75" fmla="*/ 189 h 383"/>
              <a:gd name="T76" fmla="*/ 47 w 412"/>
              <a:gd name="T77" fmla="*/ 148 h 383"/>
              <a:gd name="T78" fmla="*/ 30 w 412"/>
              <a:gd name="T79" fmla="*/ 148 h 383"/>
              <a:gd name="T80" fmla="*/ 22 w 412"/>
              <a:gd name="T81" fmla="*/ 138 h 383"/>
              <a:gd name="T82" fmla="*/ 0 w 412"/>
              <a:gd name="T83" fmla="*/ 138 h 383"/>
              <a:gd name="T84" fmla="*/ 13 w 412"/>
              <a:gd name="T85" fmla="*/ 9 h 383"/>
              <a:gd name="T86" fmla="*/ 132 w 412"/>
              <a:gd name="T87" fmla="*/ 18 h 383"/>
              <a:gd name="T88" fmla="*/ 152 w 412"/>
              <a:gd name="T89" fmla="*/ 0 h 383"/>
              <a:gd name="T90" fmla="*/ 187 w 412"/>
              <a:gd name="T91" fmla="*/ 36 h 383"/>
              <a:gd name="T92" fmla="*/ 179 w 412"/>
              <a:gd name="T93" fmla="*/ 60 h 383"/>
              <a:gd name="T94" fmla="*/ 199 w 412"/>
              <a:gd name="T95" fmla="*/ 60 h 383"/>
              <a:gd name="T96" fmla="*/ 216 w 412"/>
              <a:gd name="T97" fmla="*/ 120 h 383"/>
              <a:gd name="T98" fmla="*/ 216 w 412"/>
              <a:gd name="T99" fmla="*/ 12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383">
                <a:moveTo>
                  <a:pt x="216" y="120"/>
                </a:moveTo>
                <a:lnTo>
                  <a:pt x="187" y="120"/>
                </a:lnTo>
                <a:lnTo>
                  <a:pt x="199" y="138"/>
                </a:lnTo>
                <a:lnTo>
                  <a:pt x="208" y="148"/>
                </a:lnTo>
                <a:lnTo>
                  <a:pt x="179" y="138"/>
                </a:lnTo>
                <a:lnTo>
                  <a:pt x="170" y="161"/>
                </a:lnTo>
                <a:lnTo>
                  <a:pt x="162" y="161"/>
                </a:lnTo>
                <a:lnTo>
                  <a:pt x="152" y="148"/>
                </a:lnTo>
                <a:lnTo>
                  <a:pt x="140" y="161"/>
                </a:lnTo>
                <a:lnTo>
                  <a:pt x="162" y="221"/>
                </a:lnTo>
                <a:lnTo>
                  <a:pt x="187" y="231"/>
                </a:lnTo>
                <a:lnTo>
                  <a:pt x="234" y="240"/>
                </a:lnTo>
                <a:lnTo>
                  <a:pt x="234" y="263"/>
                </a:lnTo>
                <a:lnTo>
                  <a:pt x="318" y="323"/>
                </a:lnTo>
                <a:lnTo>
                  <a:pt x="326" y="383"/>
                </a:lnTo>
                <a:lnTo>
                  <a:pt x="403" y="383"/>
                </a:lnTo>
                <a:lnTo>
                  <a:pt x="412" y="96"/>
                </a:lnTo>
                <a:lnTo>
                  <a:pt x="412" y="36"/>
                </a:lnTo>
                <a:lnTo>
                  <a:pt x="310" y="28"/>
                </a:lnTo>
                <a:lnTo>
                  <a:pt x="310" y="46"/>
                </a:lnTo>
                <a:lnTo>
                  <a:pt x="246" y="46"/>
                </a:lnTo>
                <a:lnTo>
                  <a:pt x="199" y="60"/>
                </a:lnTo>
                <a:lnTo>
                  <a:pt x="216" y="120"/>
                </a:lnTo>
                <a:lnTo>
                  <a:pt x="216" y="120"/>
                </a:lnTo>
                <a:lnTo>
                  <a:pt x="187" y="120"/>
                </a:lnTo>
                <a:lnTo>
                  <a:pt x="199" y="138"/>
                </a:lnTo>
                <a:lnTo>
                  <a:pt x="208" y="148"/>
                </a:lnTo>
                <a:lnTo>
                  <a:pt x="179" y="138"/>
                </a:lnTo>
                <a:lnTo>
                  <a:pt x="170" y="161"/>
                </a:lnTo>
                <a:lnTo>
                  <a:pt x="162" y="161"/>
                </a:lnTo>
                <a:lnTo>
                  <a:pt x="152" y="148"/>
                </a:lnTo>
                <a:lnTo>
                  <a:pt x="140" y="161"/>
                </a:lnTo>
                <a:lnTo>
                  <a:pt x="162" y="221"/>
                </a:lnTo>
                <a:lnTo>
                  <a:pt x="152" y="198"/>
                </a:lnTo>
                <a:lnTo>
                  <a:pt x="140" y="198"/>
                </a:lnTo>
                <a:lnTo>
                  <a:pt x="132" y="189"/>
                </a:lnTo>
                <a:lnTo>
                  <a:pt x="124" y="198"/>
                </a:lnTo>
                <a:lnTo>
                  <a:pt x="115" y="189"/>
                </a:lnTo>
                <a:lnTo>
                  <a:pt x="47" y="148"/>
                </a:lnTo>
                <a:lnTo>
                  <a:pt x="30" y="148"/>
                </a:lnTo>
                <a:lnTo>
                  <a:pt x="22" y="138"/>
                </a:lnTo>
                <a:lnTo>
                  <a:pt x="0" y="138"/>
                </a:lnTo>
                <a:lnTo>
                  <a:pt x="13" y="9"/>
                </a:lnTo>
                <a:lnTo>
                  <a:pt x="132" y="18"/>
                </a:lnTo>
                <a:lnTo>
                  <a:pt x="152" y="0"/>
                </a:lnTo>
                <a:lnTo>
                  <a:pt x="187" y="36"/>
                </a:lnTo>
                <a:lnTo>
                  <a:pt x="179" y="60"/>
                </a:lnTo>
                <a:lnTo>
                  <a:pt x="199" y="60"/>
                </a:lnTo>
                <a:lnTo>
                  <a:pt x="216" y="120"/>
                </a:lnTo>
                <a:lnTo>
                  <a:pt x="216" y="12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33" name="Freeform 33">
            <a:extLst>
              <a:ext uri="{FF2B5EF4-FFF2-40B4-BE49-F238E27FC236}">
                <a16:creationId xmlns:a16="http://schemas.microsoft.com/office/drawing/2014/main" id="{E6CB190D-259C-4B9A-AE97-5CF4FC297964}"/>
              </a:ext>
            </a:extLst>
          </p:cNvPr>
          <p:cNvSpPr/>
          <p:nvPr/>
        </p:nvSpPr>
        <p:spPr bwMode="auto">
          <a:xfrm>
            <a:off x="5672979" y="2401905"/>
            <a:ext cx="404813" cy="270341"/>
          </a:xfrm>
          <a:custGeom>
            <a:avLst/>
            <a:gdLst>
              <a:gd name="T0" fmla="*/ 179 w 289"/>
              <a:gd name="T1" fmla="*/ 161 h 193"/>
              <a:gd name="T2" fmla="*/ 179 w 289"/>
              <a:gd name="T3" fmla="*/ 180 h 193"/>
              <a:gd name="T4" fmla="*/ 115 w 289"/>
              <a:gd name="T5" fmla="*/ 180 h 193"/>
              <a:gd name="T6" fmla="*/ 68 w 289"/>
              <a:gd name="T7" fmla="*/ 193 h 193"/>
              <a:gd name="T8" fmla="*/ 47 w 289"/>
              <a:gd name="T9" fmla="*/ 193 h 193"/>
              <a:gd name="T10" fmla="*/ 55 w 289"/>
              <a:gd name="T11" fmla="*/ 171 h 193"/>
              <a:gd name="T12" fmla="*/ 21 w 289"/>
              <a:gd name="T13" fmla="*/ 133 h 193"/>
              <a:gd name="T14" fmla="*/ 0 w 289"/>
              <a:gd name="T15" fmla="*/ 153 h 193"/>
              <a:gd name="T16" fmla="*/ 0 w 289"/>
              <a:gd name="T17" fmla="*/ 111 h 193"/>
              <a:gd name="T18" fmla="*/ 21 w 289"/>
              <a:gd name="T19" fmla="*/ 101 h 193"/>
              <a:gd name="T20" fmla="*/ 38 w 289"/>
              <a:gd name="T21" fmla="*/ 92 h 193"/>
              <a:gd name="T22" fmla="*/ 38 w 289"/>
              <a:gd name="T23" fmla="*/ 33 h 193"/>
              <a:gd name="T24" fmla="*/ 30 w 289"/>
              <a:gd name="T25" fmla="*/ 9 h 193"/>
              <a:gd name="T26" fmla="*/ 30 w 289"/>
              <a:gd name="T27" fmla="*/ 0 h 193"/>
              <a:gd name="T28" fmla="*/ 289 w 289"/>
              <a:gd name="T29" fmla="*/ 9 h 193"/>
              <a:gd name="T30" fmla="*/ 281 w 289"/>
              <a:gd name="T31" fmla="*/ 171 h 193"/>
              <a:gd name="T32" fmla="*/ 179 w 289"/>
              <a:gd name="T33" fmla="*/ 161 h 193"/>
              <a:gd name="T34" fmla="*/ 179 w 289"/>
              <a:gd name="T35"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93">
                <a:moveTo>
                  <a:pt x="179" y="161"/>
                </a:moveTo>
                <a:lnTo>
                  <a:pt x="179" y="180"/>
                </a:lnTo>
                <a:lnTo>
                  <a:pt x="115" y="180"/>
                </a:lnTo>
                <a:lnTo>
                  <a:pt x="68" y="193"/>
                </a:lnTo>
                <a:lnTo>
                  <a:pt x="47" y="193"/>
                </a:lnTo>
                <a:lnTo>
                  <a:pt x="55" y="171"/>
                </a:lnTo>
                <a:lnTo>
                  <a:pt x="21" y="133"/>
                </a:lnTo>
                <a:lnTo>
                  <a:pt x="0" y="153"/>
                </a:lnTo>
                <a:lnTo>
                  <a:pt x="0" y="111"/>
                </a:lnTo>
                <a:lnTo>
                  <a:pt x="21" y="101"/>
                </a:lnTo>
                <a:lnTo>
                  <a:pt x="38" y="92"/>
                </a:lnTo>
                <a:lnTo>
                  <a:pt x="38" y="33"/>
                </a:lnTo>
                <a:lnTo>
                  <a:pt x="30" y="9"/>
                </a:lnTo>
                <a:lnTo>
                  <a:pt x="30" y="0"/>
                </a:lnTo>
                <a:lnTo>
                  <a:pt x="289" y="9"/>
                </a:lnTo>
                <a:lnTo>
                  <a:pt x="281" y="171"/>
                </a:lnTo>
                <a:lnTo>
                  <a:pt x="179" y="161"/>
                </a:lnTo>
                <a:lnTo>
                  <a:pt x="179" y="16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34" name="Freeform 34">
            <a:extLst>
              <a:ext uri="{FF2B5EF4-FFF2-40B4-BE49-F238E27FC236}">
                <a16:creationId xmlns:a16="http://schemas.microsoft.com/office/drawing/2014/main" id="{140F9E48-D97F-438B-B182-32963F9CD1E9}"/>
              </a:ext>
            </a:extLst>
          </p:cNvPr>
          <p:cNvSpPr/>
          <p:nvPr/>
        </p:nvSpPr>
        <p:spPr bwMode="auto">
          <a:xfrm>
            <a:off x="4843744" y="3212929"/>
            <a:ext cx="469247" cy="250732"/>
          </a:xfrm>
          <a:custGeom>
            <a:avLst/>
            <a:gdLst>
              <a:gd name="T0" fmla="*/ 86 w 335"/>
              <a:gd name="T1" fmla="*/ 160 h 179"/>
              <a:gd name="T2" fmla="*/ 86 w 335"/>
              <a:gd name="T3" fmla="*/ 100 h 179"/>
              <a:gd name="T4" fmla="*/ 64 w 335"/>
              <a:gd name="T5" fmla="*/ 82 h 179"/>
              <a:gd name="T6" fmla="*/ 64 w 335"/>
              <a:gd name="T7" fmla="*/ 50 h 179"/>
              <a:gd name="T8" fmla="*/ 39 w 335"/>
              <a:gd name="T9" fmla="*/ 41 h 179"/>
              <a:gd name="T10" fmla="*/ 0 w 335"/>
              <a:gd name="T11" fmla="*/ 0 h 179"/>
              <a:gd name="T12" fmla="*/ 315 w 335"/>
              <a:gd name="T13" fmla="*/ 0 h 179"/>
              <a:gd name="T14" fmla="*/ 298 w 335"/>
              <a:gd name="T15" fmla="*/ 32 h 179"/>
              <a:gd name="T16" fmla="*/ 315 w 335"/>
              <a:gd name="T17" fmla="*/ 18 h 179"/>
              <a:gd name="T18" fmla="*/ 335 w 335"/>
              <a:gd name="T19" fmla="*/ 32 h 179"/>
              <a:gd name="T20" fmla="*/ 298 w 335"/>
              <a:gd name="T21" fmla="*/ 50 h 179"/>
              <a:gd name="T22" fmla="*/ 280 w 335"/>
              <a:gd name="T23" fmla="*/ 100 h 179"/>
              <a:gd name="T24" fmla="*/ 280 w 335"/>
              <a:gd name="T25" fmla="*/ 160 h 179"/>
              <a:gd name="T26" fmla="*/ 260 w 335"/>
              <a:gd name="T27" fmla="*/ 179 h 179"/>
              <a:gd name="T28" fmla="*/ 86 w 335"/>
              <a:gd name="T29" fmla="*/ 16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179">
                <a:moveTo>
                  <a:pt x="86" y="160"/>
                </a:moveTo>
                <a:lnTo>
                  <a:pt x="86" y="100"/>
                </a:lnTo>
                <a:lnTo>
                  <a:pt x="64" y="82"/>
                </a:lnTo>
                <a:lnTo>
                  <a:pt x="64" y="50"/>
                </a:lnTo>
                <a:lnTo>
                  <a:pt x="39" y="41"/>
                </a:lnTo>
                <a:lnTo>
                  <a:pt x="0" y="0"/>
                </a:lnTo>
                <a:lnTo>
                  <a:pt x="315" y="0"/>
                </a:lnTo>
                <a:lnTo>
                  <a:pt x="298" y="32"/>
                </a:lnTo>
                <a:lnTo>
                  <a:pt x="315" y="18"/>
                </a:lnTo>
                <a:lnTo>
                  <a:pt x="335" y="32"/>
                </a:lnTo>
                <a:lnTo>
                  <a:pt x="298" y="50"/>
                </a:lnTo>
                <a:lnTo>
                  <a:pt x="280" y="100"/>
                </a:lnTo>
                <a:lnTo>
                  <a:pt x="280" y="160"/>
                </a:lnTo>
                <a:lnTo>
                  <a:pt x="260" y="179"/>
                </a:lnTo>
                <a:lnTo>
                  <a:pt x="86"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 name="Freeform 35">
            <a:extLst>
              <a:ext uri="{FF2B5EF4-FFF2-40B4-BE49-F238E27FC236}">
                <a16:creationId xmlns:a16="http://schemas.microsoft.com/office/drawing/2014/main" id="{EA19882A-3E5F-4745-B883-39F2BAF991F5}"/>
              </a:ext>
            </a:extLst>
          </p:cNvPr>
          <p:cNvSpPr/>
          <p:nvPr/>
        </p:nvSpPr>
        <p:spPr bwMode="auto">
          <a:xfrm>
            <a:off x="6067987" y="2417312"/>
            <a:ext cx="446835" cy="343181"/>
          </a:xfrm>
          <a:custGeom>
            <a:avLst/>
            <a:gdLst>
              <a:gd name="T0" fmla="*/ 319 w 319"/>
              <a:gd name="T1" fmla="*/ 245 h 245"/>
              <a:gd name="T2" fmla="*/ 0 w 319"/>
              <a:gd name="T3" fmla="*/ 221 h 245"/>
              <a:gd name="T4" fmla="*/ 0 w 319"/>
              <a:gd name="T5" fmla="*/ 161 h 245"/>
              <a:gd name="T6" fmla="*/ 8 w 319"/>
              <a:gd name="T7" fmla="*/ 0 h 245"/>
              <a:gd name="T8" fmla="*/ 319 w 319"/>
              <a:gd name="T9" fmla="*/ 0 h 245"/>
              <a:gd name="T10" fmla="*/ 319 w 319"/>
              <a:gd name="T11" fmla="*/ 245 h 245"/>
            </a:gdLst>
            <a:ahLst/>
            <a:cxnLst>
              <a:cxn ang="0">
                <a:pos x="T0" y="T1"/>
              </a:cxn>
              <a:cxn ang="0">
                <a:pos x="T2" y="T3"/>
              </a:cxn>
              <a:cxn ang="0">
                <a:pos x="T4" y="T5"/>
              </a:cxn>
              <a:cxn ang="0">
                <a:pos x="T6" y="T7"/>
              </a:cxn>
              <a:cxn ang="0">
                <a:pos x="T8" y="T9"/>
              </a:cxn>
              <a:cxn ang="0">
                <a:pos x="T10" y="T11"/>
              </a:cxn>
            </a:cxnLst>
            <a:rect l="0" t="0" r="r" b="b"/>
            <a:pathLst>
              <a:path w="319" h="245">
                <a:moveTo>
                  <a:pt x="319" y="245"/>
                </a:moveTo>
                <a:lnTo>
                  <a:pt x="0" y="221"/>
                </a:lnTo>
                <a:lnTo>
                  <a:pt x="0" y="161"/>
                </a:lnTo>
                <a:lnTo>
                  <a:pt x="8" y="0"/>
                </a:lnTo>
                <a:lnTo>
                  <a:pt x="319" y="0"/>
                </a:lnTo>
                <a:lnTo>
                  <a:pt x="319" y="2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 name="Freeform 36">
            <a:extLst>
              <a:ext uri="{FF2B5EF4-FFF2-40B4-BE49-F238E27FC236}">
                <a16:creationId xmlns:a16="http://schemas.microsoft.com/office/drawing/2014/main" id="{CA7AB27F-A573-4EA5-A3F0-7A4C1C427A80}"/>
              </a:ext>
            </a:extLst>
          </p:cNvPr>
          <p:cNvSpPr/>
          <p:nvPr/>
        </p:nvSpPr>
        <p:spPr bwMode="auto">
          <a:xfrm>
            <a:off x="4840943" y="3208727"/>
            <a:ext cx="469247" cy="252132"/>
          </a:xfrm>
          <a:custGeom>
            <a:avLst/>
            <a:gdLst>
              <a:gd name="T0" fmla="*/ 85 w 335"/>
              <a:gd name="T1" fmla="*/ 161 h 180"/>
              <a:gd name="T2" fmla="*/ 85 w 335"/>
              <a:gd name="T3" fmla="*/ 101 h 180"/>
              <a:gd name="T4" fmla="*/ 64 w 335"/>
              <a:gd name="T5" fmla="*/ 83 h 180"/>
              <a:gd name="T6" fmla="*/ 64 w 335"/>
              <a:gd name="T7" fmla="*/ 50 h 180"/>
              <a:gd name="T8" fmla="*/ 38 w 335"/>
              <a:gd name="T9" fmla="*/ 42 h 180"/>
              <a:gd name="T10" fmla="*/ 0 w 335"/>
              <a:gd name="T11" fmla="*/ 0 h 180"/>
              <a:gd name="T12" fmla="*/ 314 w 335"/>
              <a:gd name="T13" fmla="*/ 0 h 180"/>
              <a:gd name="T14" fmla="*/ 298 w 335"/>
              <a:gd name="T15" fmla="*/ 33 h 180"/>
              <a:gd name="T16" fmla="*/ 314 w 335"/>
              <a:gd name="T17" fmla="*/ 18 h 180"/>
              <a:gd name="T18" fmla="*/ 335 w 335"/>
              <a:gd name="T19" fmla="*/ 33 h 180"/>
              <a:gd name="T20" fmla="*/ 298 w 335"/>
              <a:gd name="T21" fmla="*/ 50 h 180"/>
              <a:gd name="T22" fmla="*/ 280 w 335"/>
              <a:gd name="T23" fmla="*/ 101 h 180"/>
              <a:gd name="T24" fmla="*/ 280 w 335"/>
              <a:gd name="T25" fmla="*/ 161 h 180"/>
              <a:gd name="T26" fmla="*/ 259 w 335"/>
              <a:gd name="T27" fmla="*/ 180 h 180"/>
              <a:gd name="T28" fmla="*/ 85 w 335"/>
              <a:gd name="T29" fmla="*/ 161 h 180"/>
              <a:gd name="T30" fmla="*/ 85 w 335"/>
              <a:gd name="T31" fmla="*/ 16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 h="180">
                <a:moveTo>
                  <a:pt x="85" y="161"/>
                </a:moveTo>
                <a:lnTo>
                  <a:pt x="85" y="101"/>
                </a:lnTo>
                <a:lnTo>
                  <a:pt x="64" y="83"/>
                </a:lnTo>
                <a:lnTo>
                  <a:pt x="64" y="50"/>
                </a:lnTo>
                <a:lnTo>
                  <a:pt x="38" y="42"/>
                </a:lnTo>
                <a:lnTo>
                  <a:pt x="0" y="0"/>
                </a:lnTo>
                <a:lnTo>
                  <a:pt x="314" y="0"/>
                </a:lnTo>
                <a:lnTo>
                  <a:pt x="298" y="33"/>
                </a:lnTo>
                <a:lnTo>
                  <a:pt x="314" y="18"/>
                </a:lnTo>
                <a:lnTo>
                  <a:pt x="335" y="33"/>
                </a:lnTo>
                <a:lnTo>
                  <a:pt x="298" y="50"/>
                </a:lnTo>
                <a:lnTo>
                  <a:pt x="280" y="101"/>
                </a:lnTo>
                <a:lnTo>
                  <a:pt x="280" y="161"/>
                </a:lnTo>
                <a:lnTo>
                  <a:pt x="259" y="180"/>
                </a:lnTo>
                <a:lnTo>
                  <a:pt x="85" y="161"/>
                </a:lnTo>
                <a:lnTo>
                  <a:pt x="85" y="16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37" name="Freeform 37">
            <a:extLst>
              <a:ext uri="{FF2B5EF4-FFF2-40B4-BE49-F238E27FC236}">
                <a16:creationId xmlns:a16="http://schemas.microsoft.com/office/drawing/2014/main" id="{377B92C7-23A1-4D79-9248-8E24AF8F36D3}"/>
              </a:ext>
            </a:extLst>
          </p:cNvPr>
          <p:cNvSpPr/>
          <p:nvPr/>
        </p:nvSpPr>
        <p:spPr bwMode="auto">
          <a:xfrm>
            <a:off x="6063784" y="2414510"/>
            <a:ext cx="446834" cy="341779"/>
          </a:xfrm>
          <a:custGeom>
            <a:avLst/>
            <a:gdLst>
              <a:gd name="T0" fmla="*/ 319 w 319"/>
              <a:gd name="T1" fmla="*/ 244 h 244"/>
              <a:gd name="T2" fmla="*/ 0 w 319"/>
              <a:gd name="T3" fmla="*/ 220 h 244"/>
              <a:gd name="T4" fmla="*/ 0 w 319"/>
              <a:gd name="T5" fmla="*/ 160 h 244"/>
              <a:gd name="T6" fmla="*/ 9 w 319"/>
              <a:gd name="T7" fmla="*/ 0 h 244"/>
              <a:gd name="T8" fmla="*/ 319 w 319"/>
              <a:gd name="T9" fmla="*/ 0 h 244"/>
              <a:gd name="T10" fmla="*/ 319 w 319"/>
              <a:gd name="T11" fmla="*/ 244 h 244"/>
              <a:gd name="T12" fmla="*/ 319 w 319"/>
              <a:gd name="T13" fmla="*/ 244 h 244"/>
            </a:gdLst>
            <a:ahLst/>
            <a:cxnLst>
              <a:cxn ang="0">
                <a:pos x="T0" y="T1"/>
              </a:cxn>
              <a:cxn ang="0">
                <a:pos x="T2" y="T3"/>
              </a:cxn>
              <a:cxn ang="0">
                <a:pos x="T4" y="T5"/>
              </a:cxn>
              <a:cxn ang="0">
                <a:pos x="T6" y="T7"/>
              </a:cxn>
              <a:cxn ang="0">
                <a:pos x="T8" y="T9"/>
              </a:cxn>
              <a:cxn ang="0">
                <a:pos x="T10" y="T11"/>
              </a:cxn>
              <a:cxn ang="0">
                <a:pos x="T12" y="T13"/>
              </a:cxn>
            </a:cxnLst>
            <a:rect l="0" t="0" r="r" b="b"/>
            <a:pathLst>
              <a:path w="319" h="244">
                <a:moveTo>
                  <a:pt x="319" y="244"/>
                </a:moveTo>
                <a:lnTo>
                  <a:pt x="0" y="220"/>
                </a:lnTo>
                <a:lnTo>
                  <a:pt x="0" y="160"/>
                </a:lnTo>
                <a:lnTo>
                  <a:pt x="9" y="0"/>
                </a:lnTo>
                <a:lnTo>
                  <a:pt x="319" y="0"/>
                </a:lnTo>
                <a:lnTo>
                  <a:pt x="319" y="244"/>
                </a:lnTo>
                <a:lnTo>
                  <a:pt x="319" y="244"/>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38" name="Freeform 38">
            <a:extLst>
              <a:ext uri="{FF2B5EF4-FFF2-40B4-BE49-F238E27FC236}">
                <a16:creationId xmlns:a16="http://schemas.microsoft.com/office/drawing/2014/main" id="{F59BFBCE-3C34-445D-BE4A-AA5426950C65}"/>
              </a:ext>
            </a:extLst>
          </p:cNvPr>
          <p:cNvSpPr/>
          <p:nvPr/>
        </p:nvSpPr>
        <p:spPr bwMode="auto">
          <a:xfrm>
            <a:off x="3281925" y="2843135"/>
            <a:ext cx="439831" cy="484654"/>
          </a:xfrm>
          <a:custGeom>
            <a:avLst/>
            <a:gdLst>
              <a:gd name="T0" fmla="*/ 0 w 314"/>
              <a:gd name="T1" fmla="*/ 60 h 346"/>
              <a:gd name="T2" fmla="*/ 33 w 314"/>
              <a:gd name="T3" fmla="*/ 51 h 346"/>
              <a:gd name="T4" fmla="*/ 63 w 314"/>
              <a:gd name="T5" fmla="*/ 19 h 346"/>
              <a:gd name="T6" fmla="*/ 110 w 314"/>
              <a:gd name="T7" fmla="*/ 9 h 346"/>
              <a:gd name="T8" fmla="*/ 165 w 314"/>
              <a:gd name="T9" fmla="*/ 19 h 346"/>
              <a:gd name="T10" fmla="*/ 187 w 314"/>
              <a:gd name="T11" fmla="*/ 0 h 346"/>
              <a:gd name="T12" fmla="*/ 187 w 314"/>
              <a:gd name="T13" fmla="*/ 42 h 346"/>
              <a:gd name="T14" fmla="*/ 212 w 314"/>
              <a:gd name="T15" fmla="*/ 42 h 346"/>
              <a:gd name="T16" fmla="*/ 234 w 314"/>
              <a:gd name="T17" fmla="*/ 84 h 346"/>
              <a:gd name="T18" fmla="*/ 251 w 314"/>
              <a:gd name="T19" fmla="*/ 120 h 346"/>
              <a:gd name="T20" fmla="*/ 276 w 314"/>
              <a:gd name="T21" fmla="*/ 120 h 346"/>
              <a:gd name="T22" fmla="*/ 297 w 314"/>
              <a:gd name="T23" fmla="*/ 152 h 346"/>
              <a:gd name="T24" fmla="*/ 289 w 314"/>
              <a:gd name="T25" fmla="*/ 222 h 346"/>
              <a:gd name="T26" fmla="*/ 297 w 314"/>
              <a:gd name="T27" fmla="*/ 244 h 346"/>
              <a:gd name="T28" fmla="*/ 314 w 314"/>
              <a:gd name="T29" fmla="*/ 254 h 346"/>
              <a:gd name="T30" fmla="*/ 259 w 314"/>
              <a:gd name="T31" fmla="*/ 323 h 346"/>
              <a:gd name="T32" fmla="*/ 242 w 314"/>
              <a:gd name="T33" fmla="*/ 323 h 346"/>
              <a:gd name="T34" fmla="*/ 204 w 314"/>
              <a:gd name="T35" fmla="*/ 346 h 346"/>
              <a:gd name="T36" fmla="*/ 187 w 314"/>
              <a:gd name="T37" fmla="*/ 323 h 346"/>
              <a:gd name="T38" fmla="*/ 165 w 314"/>
              <a:gd name="T39" fmla="*/ 295 h 346"/>
              <a:gd name="T40" fmla="*/ 140 w 314"/>
              <a:gd name="T41" fmla="*/ 272 h 346"/>
              <a:gd name="T42" fmla="*/ 102 w 314"/>
              <a:gd name="T43" fmla="*/ 231 h 346"/>
              <a:gd name="T44" fmla="*/ 72 w 314"/>
              <a:gd name="T45" fmla="*/ 222 h 346"/>
              <a:gd name="T46" fmla="*/ 72 w 314"/>
              <a:gd name="T47" fmla="*/ 202 h 346"/>
              <a:gd name="T48" fmla="*/ 47 w 314"/>
              <a:gd name="T49" fmla="*/ 194 h 346"/>
              <a:gd name="T50" fmla="*/ 63 w 314"/>
              <a:gd name="T51" fmla="*/ 162 h 346"/>
              <a:gd name="T52" fmla="*/ 47 w 314"/>
              <a:gd name="T53" fmla="*/ 144 h 346"/>
              <a:gd name="T54" fmla="*/ 55 w 314"/>
              <a:gd name="T55" fmla="*/ 111 h 346"/>
              <a:gd name="T56" fmla="*/ 33 w 314"/>
              <a:gd name="T57" fmla="*/ 102 h 346"/>
              <a:gd name="T58" fmla="*/ 47 w 314"/>
              <a:gd name="T59" fmla="*/ 84 h 346"/>
              <a:gd name="T60" fmla="*/ 25 w 314"/>
              <a:gd name="T61" fmla="*/ 69 h 346"/>
              <a:gd name="T62" fmla="*/ 0 w 314"/>
              <a:gd name="T63" fmla="*/ 69 h 346"/>
              <a:gd name="T64" fmla="*/ 0 w 314"/>
              <a:gd name="T65" fmla="*/ 6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46">
                <a:moveTo>
                  <a:pt x="0" y="60"/>
                </a:moveTo>
                <a:lnTo>
                  <a:pt x="33" y="51"/>
                </a:lnTo>
                <a:lnTo>
                  <a:pt x="63" y="19"/>
                </a:lnTo>
                <a:lnTo>
                  <a:pt x="110" y="9"/>
                </a:lnTo>
                <a:lnTo>
                  <a:pt x="165" y="19"/>
                </a:lnTo>
                <a:lnTo>
                  <a:pt x="187" y="0"/>
                </a:lnTo>
                <a:lnTo>
                  <a:pt x="187" y="42"/>
                </a:lnTo>
                <a:lnTo>
                  <a:pt x="212" y="42"/>
                </a:lnTo>
                <a:lnTo>
                  <a:pt x="234" y="84"/>
                </a:lnTo>
                <a:lnTo>
                  <a:pt x="251" y="120"/>
                </a:lnTo>
                <a:lnTo>
                  <a:pt x="276" y="120"/>
                </a:lnTo>
                <a:lnTo>
                  <a:pt x="297" y="152"/>
                </a:lnTo>
                <a:lnTo>
                  <a:pt x="289" y="222"/>
                </a:lnTo>
                <a:lnTo>
                  <a:pt x="297" y="244"/>
                </a:lnTo>
                <a:lnTo>
                  <a:pt x="314" y="254"/>
                </a:lnTo>
                <a:lnTo>
                  <a:pt x="259" y="323"/>
                </a:lnTo>
                <a:lnTo>
                  <a:pt x="242" y="323"/>
                </a:lnTo>
                <a:lnTo>
                  <a:pt x="204" y="346"/>
                </a:lnTo>
                <a:lnTo>
                  <a:pt x="187" y="323"/>
                </a:lnTo>
                <a:lnTo>
                  <a:pt x="165" y="295"/>
                </a:lnTo>
                <a:lnTo>
                  <a:pt x="140" y="272"/>
                </a:lnTo>
                <a:lnTo>
                  <a:pt x="102" y="231"/>
                </a:lnTo>
                <a:lnTo>
                  <a:pt x="72" y="222"/>
                </a:lnTo>
                <a:lnTo>
                  <a:pt x="72" y="202"/>
                </a:lnTo>
                <a:lnTo>
                  <a:pt x="47" y="194"/>
                </a:lnTo>
                <a:lnTo>
                  <a:pt x="63" y="162"/>
                </a:lnTo>
                <a:lnTo>
                  <a:pt x="47" y="144"/>
                </a:lnTo>
                <a:lnTo>
                  <a:pt x="55" y="111"/>
                </a:lnTo>
                <a:lnTo>
                  <a:pt x="33" y="102"/>
                </a:lnTo>
                <a:lnTo>
                  <a:pt x="47" y="84"/>
                </a:lnTo>
                <a:lnTo>
                  <a:pt x="25" y="69"/>
                </a:lnTo>
                <a:lnTo>
                  <a:pt x="0" y="69"/>
                </a:lnTo>
                <a:lnTo>
                  <a:pt x="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 name="Freeform 39">
            <a:extLst>
              <a:ext uri="{FF2B5EF4-FFF2-40B4-BE49-F238E27FC236}">
                <a16:creationId xmlns:a16="http://schemas.microsoft.com/office/drawing/2014/main" id="{4D9A0379-B731-4163-ABB5-7E77C3329A60}"/>
              </a:ext>
            </a:extLst>
          </p:cNvPr>
          <p:cNvSpPr/>
          <p:nvPr/>
        </p:nvSpPr>
        <p:spPr bwMode="auto">
          <a:xfrm>
            <a:off x="3721756" y="3126083"/>
            <a:ext cx="417419" cy="336176"/>
          </a:xfrm>
          <a:custGeom>
            <a:avLst/>
            <a:gdLst>
              <a:gd name="T0" fmla="*/ 233 w 298"/>
              <a:gd name="T1" fmla="*/ 213 h 240"/>
              <a:gd name="T2" fmla="*/ 224 w 298"/>
              <a:gd name="T3" fmla="*/ 190 h 240"/>
              <a:gd name="T4" fmla="*/ 187 w 298"/>
              <a:gd name="T5" fmla="*/ 222 h 240"/>
              <a:gd name="T6" fmla="*/ 170 w 298"/>
              <a:gd name="T7" fmla="*/ 222 h 240"/>
              <a:gd name="T8" fmla="*/ 115 w 298"/>
              <a:gd name="T9" fmla="*/ 240 h 240"/>
              <a:gd name="T10" fmla="*/ 77 w 298"/>
              <a:gd name="T11" fmla="*/ 130 h 240"/>
              <a:gd name="T12" fmla="*/ 0 w 298"/>
              <a:gd name="T13" fmla="*/ 52 h 240"/>
              <a:gd name="T14" fmla="*/ 30 w 298"/>
              <a:gd name="T15" fmla="*/ 29 h 240"/>
              <a:gd name="T16" fmla="*/ 47 w 298"/>
              <a:gd name="T17" fmla="*/ 29 h 240"/>
              <a:gd name="T18" fmla="*/ 115 w 298"/>
              <a:gd name="T19" fmla="*/ 42 h 240"/>
              <a:gd name="T20" fmla="*/ 132 w 298"/>
              <a:gd name="T21" fmla="*/ 42 h 240"/>
              <a:gd name="T22" fmla="*/ 170 w 298"/>
              <a:gd name="T23" fmla="*/ 42 h 240"/>
              <a:gd name="T24" fmla="*/ 204 w 298"/>
              <a:gd name="T25" fmla="*/ 20 h 240"/>
              <a:gd name="T26" fmla="*/ 233 w 298"/>
              <a:gd name="T27" fmla="*/ 20 h 240"/>
              <a:gd name="T28" fmla="*/ 233 w 298"/>
              <a:gd name="T29" fmla="*/ 10 h 240"/>
              <a:gd name="T30" fmla="*/ 263 w 298"/>
              <a:gd name="T31" fmla="*/ 0 h 240"/>
              <a:gd name="T32" fmla="*/ 298 w 298"/>
              <a:gd name="T33" fmla="*/ 20 h 240"/>
              <a:gd name="T34" fmla="*/ 298 w 298"/>
              <a:gd name="T35" fmla="*/ 42 h 240"/>
              <a:gd name="T36" fmla="*/ 298 w 298"/>
              <a:gd name="T37" fmla="*/ 70 h 240"/>
              <a:gd name="T38" fmla="*/ 251 w 298"/>
              <a:gd name="T39" fmla="*/ 144 h 240"/>
              <a:gd name="T40" fmla="*/ 242 w 298"/>
              <a:gd name="T41" fmla="*/ 204 h 240"/>
              <a:gd name="T42" fmla="*/ 233 w 298"/>
              <a:gd name="T43" fmla="*/ 21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240">
                <a:moveTo>
                  <a:pt x="233" y="213"/>
                </a:moveTo>
                <a:lnTo>
                  <a:pt x="224" y="190"/>
                </a:lnTo>
                <a:lnTo>
                  <a:pt x="187" y="222"/>
                </a:lnTo>
                <a:lnTo>
                  <a:pt x="170" y="222"/>
                </a:lnTo>
                <a:lnTo>
                  <a:pt x="115" y="240"/>
                </a:lnTo>
                <a:lnTo>
                  <a:pt x="77" y="130"/>
                </a:lnTo>
                <a:lnTo>
                  <a:pt x="0" y="52"/>
                </a:lnTo>
                <a:lnTo>
                  <a:pt x="30" y="29"/>
                </a:lnTo>
                <a:lnTo>
                  <a:pt x="47" y="29"/>
                </a:lnTo>
                <a:lnTo>
                  <a:pt x="115" y="42"/>
                </a:lnTo>
                <a:lnTo>
                  <a:pt x="132" y="42"/>
                </a:lnTo>
                <a:lnTo>
                  <a:pt x="170" y="42"/>
                </a:lnTo>
                <a:lnTo>
                  <a:pt x="204" y="20"/>
                </a:lnTo>
                <a:lnTo>
                  <a:pt x="233" y="20"/>
                </a:lnTo>
                <a:lnTo>
                  <a:pt x="233" y="10"/>
                </a:lnTo>
                <a:lnTo>
                  <a:pt x="263" y="0"/>
                </a:lnTo>
                <a:lnTo>
                  <a:pt x="298" y="20"/>
                </a:lnTo>
                <a:lnTo>
                  <a:pt x="298" y="42"/>
                </a:lnTo>
                <a:lnTo>
                  <a:pt x="298" y="70"/>
                </a:lnTo>
                <a:lnTo>
                  <a:pt x="251" y="144"/>
                </a:lnTo>
                <a:lnTo>
                  <a:pt x="242" y="204"/>
                </a:lnTo>
                <a:lnTo>
                  <a:pt x="233" y="213"/>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40" name="Freeform 40">
            <a:extLst>
              <a:ext uri="{FF2B5EF4-FFF2-40B4-BE49-F238E27FC236}">
                <a16:creationId xmlns:a16="http://schemas.microsoft.com/office/drawing/2014/main" id="{2FC2B003-7EE9-4745-9433-526FBBD73C96}"/>
              </a:ext>
            </a:extLst>
          </p:cNvPr>
          <p:cNvSpPr/>
          <p:nvPr/>
        </p:nvSpPr>
        <p:spPr bwMode="auto">
          <a:xfrm>
            <a:off x="3277721" y="2838933"/>
            <a:ext cx="441232" cy="486055"/>
          </a:xfrm>
          <a:custGeom>
            <a:avLst/>
            <a:gdLst>
              <a:gd name="T0" fmla="*/ 0 w 315"/>
              <a:gd name="T1" fmla="*/ 60 h 347"/>
              <a:gd name="T2" fmla="*/ 34 w 315"/>
              <a:gd name="T3" fmla="*/ 52 h 347"/>
              <a:gd name="T4" fmla="*/ 64 w 315"/>
              <a:gd name="T5" fmla="*/ 19 h 347"/>
              <a:gd name="T6" fmla="*/ 111 w 315"/>
              <a:gd name="T7" fmla="*/ 10 h 347"/>
              <a:gd name="T8" fmla="*/ 166 w 315"/>
              <a:gd name="T9" fmla="*/ 19 h 347"/>
              <a:gd name="T10" fmla="*/ 188 w 315"/>
              <a:gd name="T11" fmla="*/ 0 h 347"/>
              <a:gd name="T12" fmla="*/ 188 w 315"/>
              <a:gd name="T13" fmla="*/ 42 h 347"/>
              <a:gd name="T14" fmla="*/ 213 w 315"/>
              <a:gd name="T15" fmla="*/ 42 h 347"/>
              <a:gd name="T16" fmla="*/ 234 w 315"/>
              <a:gd name="T17" fmla="*/ 84 h 347"/>
              <a:gd name="T18" fmla="*/ 251 w 315"/>
              <a:gd name="T19" fmla="*/ 120 h 347"/>
              <a:gd name="T20" fmla="*/ 276 w 315"/>
              <a:gd name="T21" fmla="*/ 120 h 347"/>
              <a:gd name="T22" fmla="*/ 298 w 315"/>
              <a:gd name="T23" fmla="*/ 153 h 347"/>
              <a:gd name="T24" fmla="*/ 290 w 315"/>
              <a:gd name="T25" fmla="*/ 222 h 347"/>
              <a:gd name="T26" fmla="*/ 298 w 315"/>
              <a:gd name="T27" fmla="*/ 245 h 347"/>
              <a:gd name="T28" fmla="*/ 315 w 315"/>
              <a:gd name="T29" fmla="*/ 255 h 347"/>
              <a:gd name="T30" fmla="*/ 260 w 315"/>
              <a:gd name="T31" fmla="*/ 324 h 347"/>
              <a:gd name="T32" fmla="*/ 243 w 315"/>
              <a:gd name="T33" fmla="*/ 324 h 347"/>
              <a:gd name="T34" fmla="*/ 204 w 315"/>
              <a:gd name="T35" fmla="*/ 347 h 347"/>
              <a:gd name="T36" fmla="*/ 188 w 315"/>
              <a:gd name="T37" fmla="*/ 324 h 347"/>
              <a:gd name="T38" fmla="*/ 166 w 315"/>
              <a:gd name="T39" fmla="*/ 295 h 347"/>
              <a:gd name="T40" fmla="*/ 141 w 315"/>
              <a:gd name="T41" fmla="*/ 273 h 347"/>
              <a:gd name="T42" fmla="*/ 102 w 315"/>
              <a:gd name="T43" fmla="*/ 232 h 347"/>
              <a:gd name="T44" fmla="*/ 72 w 315"/>
              <a:gd name="T45" fmla="*/ 222 h 347"/>
              <a:gd name="T46" fmla="*/ 72 w 315"/>
              <a:gd name="T47" fmla="*/ 203 h 347"/>
              <a:gd name="T48" fmla="*/ 47 w 315"/>
              <a:gd name="T49" fmla="*/ 195 h 347"/>
              <a:gd name="T50" fmla="*/ 64 w 315"/>
              <a:gd name="T51" fmla="*/ 162 h 347"/>
              <a:gd name="T52" fmla="*/ 47 w 315"/>
              <a:gd name="T53" fmla="*/ 144 h 347"/>
              <a:gd name="T54" fmla="*/ 56 w 315"/>
              <a:gd name="T55" fmla="*/ 112 h 347"/>
              <a:gd name="T56" fmla="*/ 34 w 315"/>
              <a:gd name="T57" fmla="*/ 102 h 347"/>
              <a:gd name="T58" fmla="*/ 47 w 315"/>
              <a:gd name="T59" fmla="*/ 84 h 347"/>
              <a:gd name="T60" fmla="*/ 26 w 315"/>
              <a:gd name="T61" fmla="*/ 70 h 347"/>
              <a:gd name="T62" fmla="*/ 0 w 315"/>
              <a:gd name="T63" fmla="*/ 70 h 347"/>
              <a:gd name="T64" fmla="*/ 0 w 315"/>
              <a:gd name="T65" fmla="*/ 60 h 347"/>
              <a:gd name="T66" fmla="*/ 0 w 315"/>
              <a:gd name="T67" fmla="*/ 6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5" h="347">
                <a:moveTo>
                  <a:pt x="0" y="60"/>
                </a:moveTo>
                <a:lnTo>
                  <a:pt x="34" y="52"/>
                </a:lnTo>
                <a:lnTo>
                  <a:pt x="64" y="19"/>
                </a:lnTo>
                <a:lnTo>
                  <a:pt x="111" y="10"/>
                </a:lnTo>
                <a:lnTo>
                  <a:pt x="166" y="19"/>
                </a:lnTo>
                <a:lnTo>
                  <a:pt x="188" y="0"/>
                </a:lnTo>
                <a:lnTo>
                  <a:pt x="188" y="42"/>
                </a:lnTo>
                <a:lnTo>
                  <a:pt x="213" y="42"/>
                </a:lnTo>
                <a:lnTo>
                  <a:pt x="234" y="84"/>
                </a:lnTo>
                <a:lnTo>
                  <a:pt x="251" y="120"/>
                </a:lnTo>
                <a:lnTo>
                  <a:pt x="276" y="120"/>
                </a:lnTo>
                <a:lnTo>
                  <a:pt x="298" y="153"/>
                </a:lnTo>
                <a:lnTo>
                  <a:pt x="290" y="222"/>
                </a:lnTo>
                <a:lnTo>
                  <a:pt x="298" y="245"/>
                </a:lnTo>
                <a:lnTo>
                  <a:pt x="315" y="255"/>
                </a:lnTo>
                <a:lnTo>
                  <a:pt x="260" y="324"/>
                </a:lnTo>
                <a:lnTo>
                  <a:pt x="243" y="324"/>
                </a:lnTo>
                <a:lnTo>
                  <a:pt x="204" y="347"/>
                </a:lnTo>
                <a:lnTo>
                  <a:pt x="188" y="324"/>
                </a:lnTo>
                <a:lnTo>
                  <a:pt x="166" y="295"/>
                </a:lnTo>
                <a:lnTo>
                  <a:pt x="141" y="273"/>
                </a:lnTo>
                <a:lnTo>
                  <a:pt x="102" y="232"/>
                </a:lnTo>
                <a:lnTo>
                  <a:pt x="72" y="222"/>
                </a:lnTo>
                <a:lnTo>
                  <a:pt x="72" y="203"/>
                </a:lnTo>
                <a:lnTo>
                  <a:pt x="47" y="195"/>
                </a:lnTo>
                <a:lnTo>
                  <a:pt x="64" y="162"/>
                </a:lnTo>
                <a:lnTo>
                  <a:pt x="47" y="144"/>
                </a:lnTo>
                <a:lnTo>
                  <a:pt x="56" y="112"/>
                </a:lnTo>
                <a:lnTo>
                  <a:pt x="34" y="102"/>
                </a:lnTo>
                <a:lnTo>
                  <a:pt x="47" y="84"/>
                </a:lnTo>
                <a:lnTo>
                  <a:pt x="26" y="70"/>
                </a:lnTo>
                <a:lnTo>
                  <a:pt x="0" y="70"/>
                </a:lnTo>
                <a:lnTo>
                  <a:pt x="0" y="60"/>
                </a:lnTo>
                <a:lnTo>
                  <a:pt x="0" y="60"/>
                </a:lnTo>
                <a:close/>
              </a:path>
            </a:pathLst>
          </a:custGeom>
          <a:solidFill>
            <a:schemeClr val="accent5">
              <a:lumMod val="40000"/>
              <a:lumOff val="60000"/>
            </a:schemeClr>
          </a:solidFill>
          <a:ln w="9525">
            <a:solidFill>
              <a:srgbClr val="000000"/>
            </a:solidFill>
            <a:prstDash val="solid"/>
            <a:round/>
          </a:ln>
        </p:spPr>
        <p:txBody>
          <a:bodyPr/>
          <a:lstStyle/>
          <a:p>
            <a:pPr defTabSz="457200">
              <a:defRPr/>
            </a:pPr>
            <a:endParaRPr lang="en-US" sz="1588">
              <a:solidFill>
                <a:prstClr val="black"/>
              </a:solidFill>
              <a:latin typeface="Calibri" panose="020F0502020204030204"/>
              <a:cs typeface="Arial"/>
            </a:endParaRPr>
          </a:p>
        </p:txBody>
      </p:sp>
      <p:sp>
        <p:nvSpPr>
          <p:cNvPr id="41" name="Freeform 41">
            <a:extLst>
              <a:ext uri="{FF2B5EF4-FFF2-40B4-BE49-F238E27FC236}">
                <a16:creationId xmlns:a16="http://schemas.microsoft.com/office/drawing/2014/main" id="{50D0AED1-CA77-4CA7-B222-EC0ABE794B2B}"/>
              </a:ext>
            </a:extLst>
          </p:cNvPr>
          <p:cNvSpPr/>
          <p:nvPr/>
        </p:nvSpPr>
        <p:spPr bwMode="auto">
          <a:xfrm>
            <a:off x="3718953" y="3123282"/>
            <a:ext cx="416018" cy="336176"/>
          </a:xfrm>
          <a:custGeom>
            <a:avLst/>
            <a:gdLst>
              <a:gd name="T0" fmla="*/ 232 w 297"/>
              <a:gd name="T1" fmla="*/ 212 h 240"/>
              <a:gd name="T2" fmla="*/ 224 w 297"/>
              <a:gd name="T3" fmla="*/ 189 h 240"/>
              <a:gd name="T4" fmla="*/ 187 w 297"/>
              <a:gd name="T5" fmla="*/ 222 h 240"/>
              <a:gd name="T6" fmla="*/ 170 w 297"/>
              <a:gd name="T7" fmla="*/ 222 h 240"/>
              <a:gd name="T8" fmla="*/ 115 w 297"/>
              <a:gd name="T9" fmla="*/ 240 h 240"/>
              <a:gd name="T10" fmla="*/ 76 w 297"/>
              <a:gd name="T11" fmla="*/ 129 h 240"/>
              <a:gd name="T12" fmla="*/ 0 w 297"/>
              <a:gd name="T13" fmla="*/ 52 h 240"/>
              <a:gd name="T14" fmla="*/ 30 w 297"/>
              <a:gd name="T15" fmla="*/ 29 h 240"/>
              <a:gd name="T16" fmla="*/ 46 w 297"/>
              <a:gd name="T17" fmla="*/ 29 h 240"/>
              <a:gd name="T18" fmla="*/ 115 w 297"/>
              <a:gd name="T19" fmla="*/ 42 h 240"/>
              <a:gd name="T20" fmla="*/ 132 w 297"/>
              <a:gd name="T21" fmla="*/ 42 h 240"/>
              <a:gd name="T22" fmla="*/ 170 w 297"/>
              <a:gd name="T23" fmla="*/ 42 h 240"/>
              <a:gd name="T24" fmla="*/ 204 w 297"/>
              <a:gd name="T25" fmla="*/ 19 h 240"/>
              <a:gd name="T26" fmla="*/ 232 w 297"/>
              <a:gd name="T27" fmla="*/ 19 h 240"/>
              <a:gd name="T28" fmla="*/ 232 w 297"/>
              <a:gd name="T29" fmla="*/ 10 h 240"/>
              <a:gd name="T30" fmla="*/ 262 w 297"/>
              <a:gd name="T31" fmla="*/ 0 h 240"/>
              <a:gd name="T32" fmla="*/ 297 w 297"/>
              <a:gd name="T33" fmla="*/ 19 h 240"/>
              <a:gd name="T34" fmla="*/ 297 w 297"/>
              <a:gd name="T35" fmla="*/ 42 h 240"/>
              <a:gd name="T36" fmla="*/ 297 w 297"/>
              <a:gd name="T37" fmla="*/ 70 h 240"/>
              <a:gd name="T38" fmla="*/ 250 w 297"/>
              <a:gd name="T39" fmla="*/ 144 h 240"/>
              <a:gd name="T40" fmla="*/ 242 w 297"/>
              <a:gd name="T41" fmla="*/ 204 h 240"/>
              <a:gd name="T42" fmla="*/ 232 w 297"/>
              <a:gd name="T43" fmla="*/ 212 h 240"/>
              <a:gd name="T44" fmla="*/ 232 w 297"/>
              <a:gd name="T45" fmla="*/ 2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240">
                <a:moveTo>
                  <a:pt x="232" y="212"/>
                </a:moveTo>
                <a:lnTo>
                  <a:pt x="224" y="189"/>
                </a:lnTo>
                <a:lnTo>
                  <a:pt x="187" y="222"/>
                </a:lnTo>
                <a:lnTo>
                  <a:pt x="170" y="222"/>
                </a:lnTo>
                <a:lnTo>
                  <a:pt x="115" y="240"/>
                </a:lnTo>
                <a:lnTo>
                  <a:pt x="76" y="129"/>
                </a:lnTo>
                <a:lnTo>
                  <a:pt x="0" y="52"/>
                </a:lnTo>
                <a:lnTo>
                  <a:pt x="30" y="29"/>
                </a:lnTo>
                <a:lnTo>
                  <a:pt x="46" y="29"/>
                </a:lnTo>
                <a:lnTo>
                  <a:pt x="115" y="42"/>
                </a:lnTo>
                <a:lnTo>
                  <a:pt x="132" y="42"/>
                </a:lnTo>
                <a:lnTo>
                  <a:pt x="170" y="42"/>
                </a:lnTo>
                <a:lnTo>
                  <a:pt x="204" y="19"/>
                </a:lnTo>
                <a:lnTo>
                  <a:pt x="232" y="19"/>
                </a:lnTo>
                <a:lnTo>
                  <a:pt x="232" y="10"/>
                </a:lnTo>
                <a:lnTo>
                  <a:pt x="262" y="0"/>
                </a:lnTo>
                <a:lnTo>
                  <a:pt x="297" y="19"/>
                </a:lnTo>
                <a:lnTo>
                  <a:pt x="297" y="42"/>
                </a:lnTo>
                <a:lnTo>
                  <a:pt x="297" y="70"/>
                </a:lnTo>
                <a:lnTo>
                  <a:pt x="250" y="144"/>
                </a:lnTo>
                <a:lnTo>
                  <a:pt x="242" y="204"/>
                </a:lnTo>
                <a:lnTo>
                  <a:pt x="232" y="212"/>
                </a:lnTo>
                <a:lnTo>
                  <a:pt x="232" y="21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42" name="Freeform 42">
            <a:extLst>
              <a:ext uri="{FF2B5EF4-FFF2-40B4-BE49-F238E27FC236}">
                <a16:creationId xmlns:a16="http://schemas.microsoft.com/office/drawing/2014/main" id="{AFA92428-BD85-4F26-9E68-E065BDA758A2}"/>
              </a:ext>
            </a:extLst>
          </p:cNvPr>
          <p:cNvSpPr/>
          <p:nvPr/>
        </p:nvSpPr>
        <p:spPr bwMode="auto">
          <a:xfrm>
            <a:off x="6591862" y="3392224"/>
            <a:ext cx="362791" cy="355787"/>
          </a:xfrm>
          <a:custGeom>
            <a:avLst/>
            <a:gdLst>
              <a:gd name="T0" fmla="*/ 204 w 259"/>
              <a:gd name="T1" fmla="*/ 65 h 254"/>
              <a:gd name="T2" fmla="*/ 221 w 259"/>
              <a:gd name="T3" fmla="*/ 115 h 254"/>
              <a:gd name="T4" fmla="*/ 259 w 259"/>
              <a:gd name="T5" fmla="*/ 175 h 254"/>
              <a:gd name="T6" fmla="*/ 157 w 259"/>
              <a:gd name="T7" fmla="*/ 254 h 254"/>
              <a:gd name="T8" fmla="*/ 64 w 259"/>
              <a:gd name="T9" fmla="*/ 254 h 254"/>
              <a:gd name="T10" fmla="*/ 55 w 259"/>
              <a:gd name="T11" fmla="*/ 185 h 254"/>
              <a:gd name="T12" fmla="*/ 0 w 259"/>
              <a:gd name="T13" fmla="*/ 115 h 254"/>
              <a:gd name="T14" fmla="*/ 72 w 259"/>
              <a:gd name="T15" fmla="*/ 42 h 254"/>
              <a:gd name="T16" fmla="*/ 127 w 259"/>
              <a:gd name="T17" fmla="*/ 0 h 254"/>
              <a:gd name="T18" fmla="*/ 187 w 259"/>
              <a:gd name="T19" fmla="*/ 32 h 254"/>
              <a:gd name="T20" fmla="*/ 221 w 259"/>
              <a:gd name="T21" fmla="*/ 32 h 254"/>
              <a:gd name="T22" fmla="*/ 204 w 259"/>
              <a:gd name="T23" fmla="*/ 6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254">
                <a:moveTo>
                  <a:pt x="204" y="65"/>
                </a:moveTo>
                <a:lnTo>
                  <a:pt x="221" y="115"/>
                </a:lnTo>
                <a:lnTo>
                  <a:pt x="259" y="175"/>
                </a:lnTo>
                <a:lnTo>
                  <a:pt x="157" y="254"/>
                </a:lnTo>
                <a:lnTo>
                  <a:pt x="64" y="254"/>
                </a:lnTo>
                <a:lnTo>
                  <a:pt x="55" y="185"/>
                </a:lnTo>
                <a:lnTo>
                  <a:pt x="0" y="115"/>
                </a:lnTo>
                <a:lnTo>
                  <a:pt x="72" y="42"/>
                </a:lnTo>
                <a:lnTo>
                  <a:pt x="127" y="0"/>
                </a:lnTo>
                <a:lnTo>
                  <a:pt x="187" y="32"/>
                </a:lnTo>
                <a:lnTo>
                  <a:pt x="221" y="32"/>
                </a:lnTo>
                <a:lnTo>
                  <a:pt x="204"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 name="Freeform 43">
            <a:extLst>
              <a:ext uri="{FF2B5EF4-FFF2-40B4-BE49-F238E27FC236}">
                <a16:creationId xmlns:a16="http://schemas.microsoft.com/office/drawing/2014/main" id="{31FC888A-558A-4475-83E9-83D5CB31066E}"/>
              </a:ext>
            </a:extLst>
          </p:cNvPr>
          <p:cNvSpPr/>
          <p:nvPr/>
        </p:nvSpPr>
        <p:spPr bwMode="auto">
          <a:xfrm>
            <a:off x="5142101" y="2603609"/>
            <a:ext cx="366993" cy="522474"/>
          </a:xfrm>
          <a:custGeom>
            <a:avLst/>
            <a:gdLst>
              <a:gd name="T0" fmla="*/ 47 w 262"/>
              <a:gd name="T1" fmla="*/ 130 h 373"/>
              <a:gd name="T2" fmla="*/ 67 w 262"/>
              <a:gd name="T3" fmla="*/ 70 h 373"/>
              <a:gd name="T4" fmla="*/ 55 w 262"/>
              <a:gd name="T5" fmla="*/ 10 h 373"/>
              <a:gd name="T6" fmla="*/ 85 w 262"/>
              <a:gd name="T7" fmla="*/ 0 h 373"/>
              <a:gd name="T8" fmla="*/ 140 w 262"/>
              <a:gd name="T9" fmla="*/ 0 h 373"/>
              <a:gd name="T10" fmla="*/ 262 w 262"/>
              <a:gd name="T11" fmla="*/ 0 h 373"/>
              <a:gd name="T12" fmla="*/ 250 w 262"/>
              <a:gd name="T13" fmla="*/ 130 h 373"/>
              <a:gd name="T14" fmla="*/ 216 w 262"/>
              <a:gd name="T15" fmla="*/ 255 h 373"/>
              <a:gd name="T16" fmla="*/ 234 w 262"/>
              <a:gd name="T17" fmla="*/ 373 h 373"/>
              <a:gd name="T18" fmla="*/ 207 w 262"/>
              <a:gd name="T19" fmla="*/ 373 h 373"/>
              <a:gd name="T20" fmla="*/ 102 w 262"/>
              <a:gd name="T21" fmla="*/ 365 h 373"/>
              <a:gd name="T22" fmla="*/ 102 w 262"/>
              <a:gd name="T23" fmla="*/ 351 h 373"/>
              <a:gd name="T24" fmla="*/ 102 w 262"/>
              <a:gd name="T25" fmla="*/ 342 h 373"/>
              <a:gd name="T26" fmla="*/ 122 w 262"/>
              <a:gd name="T27" fmla="*/ 291 h 373"/>
              <a:gd name="T28" fmla="*/ 67 w 262"/>
              <a:gd name="T29" fmla="*/ 231 h 373"/>
              <a:gd name="T30" fmla="*/ 30 w 262"/>
              <a:gd name="T31" fmla="*/ 231 h 373"/>
              <a:gd name="T32" fmla="*/ 0 w 262"/>
              <a:gd name="T33" fmla="*/ 190 h 373"/>
              <a:gd name="T34" fmla="*/ 47 w 262"/>
              <a:gd name="T35" fmla="*/ 13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73">
                <a:moveTo>
                  <a:pt x="47" y="130"/>
                </a:moveTo>
                <a:lnTo>
                  <a:pt x="67" y="70"/>
                </a:lnTo>
                <a:lnTo>
                  <a:pt x="55" y="10"/>
                </a:lnTo>
                <a:lnTo>
                  <a:pt x="85" y="0"/>
                </a:lnTo>
                <a:lnTo>
                  <a:pt x="140" y="0"/>
                </a:lnTo>
                <a:lnTo>
                  <a:pt x="262" y="0"/>
                </a:lnTo>
                <a:lnTo>
                  <a:pt x="250" y="130"/>
                </a:lnTo>
                <a:lnTo>
                  <a:pt x="216" y="255"/>
                </a:lnTo>
                <a:lnTo>
                  <a:pt x="234" y="373"/>
                </a:lnTo>
                <a:lnTo>
                  <a:pt x="207" y="373"/>
                </a:lnTo>
                <a:lnTo>
                  <a:pt x="102" y="365"/>
                </a:lnTo>
                <a:lnTo>
                  <a:pt x="102" y="351"/>
                </a:lnTo>
                <a:lnTo>
                  <a:pt x="102" y="342"/>
                </a:lnTo>
                <a:lnTo>
                  <a:pt x="122" y="291"/>
                </a:lnTo>
                <a:lnTo>
                  <a:pt x="67" y="231"/>
                </a:lnTo>
                <a:lnTo>
                  <a:pt x="30" y="231"/>
                </a:lnTo>
                <a:lnTo>
                  <a:pt x="0" y="190"/>
                </a:lnTo>
                <a:lnTo>
                  <a:pt x="47"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 name="Freeform 44">
            <a:extLst>
              <a:ext uri="{FF2B5EF4-FFF2-40B4-BE49-F238E27FC236}">
                <a16:creationId xmlns:a16="http://schemas.microsoft.com/office/drawing/2014/main" id="{D08B2BBD-81C7-493D-97BC-9415704C6937}"/>
              </a:ext>
            </a:extLst>
          </p:cNvPr>
          <p:cNvSpPr/>
          <p:nvPr/>
        </p:nvSpPr>
        <p:spPr bwMode="auto">
          <a:xfrm>
            <a:off x="6589060" y="3388022"/>
            <a:ext cx="362791" cy="357187"/>
          </a:xfrm>
          <a:custGeom>
            <a:avLst/>
            <a:gdLst>
              <a:gd name="T0" fmla="*/ 204 w 259"/>
              <a:gd name="T1" fmla="*/ 65 h 255"/>
              <a:gd name="T2" fmla="*/ 220 w 259"/>
              <a:gd name="T3" fmla="*/ 116 h 255"/>
              <a:gd name="T4" fmla="*/ 259 w 259"/>
              <a:gd name="T5" fmla="*/ 176 h 255"/>
              <a:gd name="T6" fmla="*/ 157 w 259"/>
              <a:gd name="T7" fmla="*/ 255 h 255"/>
              <a:gd name="T8" fmla="*/ 63 w 259"/>
              <a:gd name="T9" fmla="*/ 255 h 255"/>
              <a:gd name="T10" fmla="*/ 55 w 259"/>
              <a:gd name="T11" fmla="*/ 185 h 255"/>
              <a:gd name="T12" fmla="*/ 0 w 259"/>
              <a:gd name="T13" fmla="*/ 116 h 255"/>
              <a:gd name="T14" fmla="*/ 72 w 259"/>
              <a:gd name="T15" fmla="*/ 42 h 255"/>
              <a:gd name="T16" fmla="*/ 127 w 259"/>
              <a:gd name="T17" fmla="*/ 0 h 255"/>
              <a:gd name="T18" fmla="*/ 187 w 259"/>
              <a:gd name="T19" fmla="*/ 33 h 255"/>
              <a:gd name="T20" fmla="*/ 220 w 259"/>
              <a:gd name="T21" fmla="*/ 33 h 255"/>
              <a:gd name="T22" fmla="*/ 204 w 259"/>
              <a:gd name="T23" fmla="*/ 65 h 255"/>
              <a:gd name="T24" fmla="*/ 204 w 259"/>
              <a:gd name="T25" fmla="*/ 6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255">
                <a:moveTo>
                  <a:pt x="204" y="65"/>
                </a:moveTo>
                <a:lnTo>
                  <a:pt x="220" y="116"/>
                </a:lnTo>
                <a:lnTo>
                  <a:pt x="259" y="176"/>
                </a:lnTo>
                <a:lnTo>
                  <a:pt x="157" y="255"/>
                </a:lnTo>
                <a:lnTo>
                  <a:pt x="63" y="255"/>
                </a:lnTo>
                <a:lnTo>
                  <a:pt x="55" y="185"/>
                </a:lnTo>
                <a:lnTo>
                  <a:pt x="0" y="116"/>
                </a:lnTo>
                <a:lnTo>
                  <a:pt x="72" y="42"/>
                </a:lnTo>
                <a:lnTo>
                  <a:pt x="127" y="0"/>
                </a:lnTo>
                <a:lnTo>
                  <a:pt x="187" y="33"/>
                </a:lnTo>
                <a:lnTo>
                  <a:pt x="220" y="33"/>
                </a:lnTo>
                <a:lnTo>
                  <a:pt x="204" y="65"/>
                </a:lnTo>
                <a:lnTo>
                  <a:pt x="204" y="6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45" name="Freeform 45">
            <a:extLst>
              <a:ext uri="{FF2B5EF4-FFF2-40B4-BE49-F238E27FC236}">
                <a16:creationId xmlns:a16="http://schemas.microsoft.com/office/drawing/2014/main" id="{7731C1C1-7B68-4993-8177-4B50F8F13285}"/>
              </a:ext>
            </a:extLst>
          </p:cNvPr>
          <p:cNvSpPr/>
          <p:nvPr/>
        </p:nvSpPr>
        <p:spPr bwMode="auto">
          <a:xfrm>
            <a:off x="5137897" y="2600808"/>
            <a:ext cx="368394" cy="522474"/>
          </a:xfrm>
          <a:custGeom>
            <a:avLst/>
            <a:gdLst>
              <a:gd name="T0" fmla="*/ 47 w 263"/>
              <a:gd name="T1" fmla="*/ 129 h 373"/>
              <a:gd name="T2" fmla="*/ 68 w 263"/>
              <a:gd name="T3" fmla="*/ 69 h 373"/>
              <a:gd name="T4" fmla="*/ 56 w 263"/>
              <a:gd name="T5" fmla="*/ 9 h 373"/>
              <a:gd name="T6" fmla="*/ 86 w 263"/>
              <a:gd name="T7" fmla="*/ 0 h 373"/>
              <a:gd name="T8" fmla="*/ 141 w 263"/>
              <a:gd name="T9" fmla="*/ 0 h 373"/>
              <a:gd name="T10" fmla="*/ 263 w 263"/>
              <a:gd name="T11" fmla="*/ 0 h 373"/>
              <a:gd name="T12" fmla="*/ 251 w 263"/>
              <a:gd name="T13" fmla="*/ 129 h 373"/>
              <a:gd name="T14" fmla="*/ 216 w 263"/>
              <a:gd name="T15" fmla="*/ 254 h 373"/>
              <a:gd name="T16" fmla="*/ 234 w 263"/>
              <a:gd name="T17" fmla="*/ 373 h 373"/>
              <a:gd name="T18" fmla="*/ 208 w 263"/>
              <a:gd name="T19" fmla="*/ 373 h 373"/>
              <a:gd name="T20" fmla="*/ 102 w 263"/>
              <a:gd name="T21" fmla="*/ 365 h 373"/>
              <a:gd name="T22" fmla="*/ 102 w 263"/>
              <a:gd name="T23" fmla="*/ 350 h 373"/>
              <a:gd name="T24" fmla="*/ 102 w 263"/>
              <a:gd name="T25" fmla="*/ 342 h 373"/>
              <a:gd name="T26" fmla="*/ 123 w 263"/>
              <a:gd name="T27" fmla="*/ 290 h 373"/>
              <a:gd name="T28" fmla="*/ 68 w 263"/>
              <a:gd name="T29" fmla="*/ 230 h 373"/>
              <a:gd name="T30" fmla="*/ 30 w 263"/>
              <a:gd name="T31" fmla="*/ 230 h 373"/>
              <a:gd name="T32" fmla="*/ 0 w 263"/>
              <a:gd name="T33" fmla="*/ 189 h 373"/>
              <a:gd name="T34" fmla="*/ 47 w 263"/>
              <a:gd name="T35" fmla="*/ 129 h 373"/>
              <a:gd name="T36" fmla="*/ 47 w 263"/>
              <a:gd name="T37" fmla="*/ 12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3" h="373">
                <a:moveTo>
                  <a:pt x="47" y="129"/>
                </a:moveTo>
                <a:lnTo>
                  <a:pt x="68" y="69"/>
                </a:lnTo>
                <a:lnTo>
                  <a:pt x="56" y="9"/>
                </a:lnTo>
                <a:lnTo>
                  <a:pt x="86" y="0"/>
                </a:lnTo>
                <a:lnTo>
                  <a:pt x="141" y="0"/>
                </a:lnTo>
                <a:lnTo>
                  <a:pt x="263" y="0"/>
                </a:lnTo>
                <a:lnTo>
                  <a:pt x="251" y="129"/>
                </a:lnTo>
                <a:lnTo>
                  <a:pt x="216" y="254"/>
                </a:lnTo>
                <a:lnTo>
                  <a:pt x="234" y="373"/>
                </a:lnTo>
                <a:lnTo>
                  <a:pt x="208" y="373"/>
                </a:lnTo>
                <a:lnTo>
                  <a:pt x="102" y="365"/>
                </a:lnTo>
                <a:lnTo>
                  <a:pt x="102" y="350"/>
                </a:lnTo>
                <a:lnTo>
                  <a:pt x="102" y="342"/>
                </a:lnTo>
                <a:lnTo>
                  <a:pt x="123" y="290"/>
                </a:lnTo>
                <a:lnTo>
                  <a:pt x="68" y="230"/>
                </a:lnTo>
                <a:lnTo>
                  <a:pt x="30" y="230"/>
                </a:lnTo>
                <a:lnTo>
                  <a:pt x="0" y="189"/>
                </a:lnTo>
                <a:lnTo>
                  <a:pt x="47" y="129"/>
                </a:lnTo>
                <a:lnTo>
                  <a:pt x="47" y="12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46" name="Freeform 46">
            <a:extLst>
              <a:ext uri="{FF2B5EF4-FFF2-40B4-BE49-F238E27FC236}">
                <a16:creationId xmlns:a16="http://schemas.microsoft.com/office/drawing/2014/main" id="{883CCEDC-B9A3-4199-A4D8-DC37A9D9A7F6}"/>
              </a:ext>
            </a:extLst>
          </p:cNvPr>
          <p:cNvSpPr/>
          <p:nvPr/>
        </p:nvSpPr>
        <p:spPr bwMode="auto">
          <a:xfrm>
            <a:off x="3185273" y="3096669"/>
            <a:ext cx="382401" cy="497261"/>
          </a:xfrm>
          <a:custGeom>
            <a:avLst/>
            <a:gdLst>
              <a:gd name="T0" fmla="*/ 162 w 273"/>
              <a:gd name="T1" fmla="*/ 355 h 355"/>
              <a:gd name="T2" fmla="*/ 124 w 273"/>
              <a:gd name="T3" fmla="*/ 313 h 355"/>
              <a:gd name="T4" fmla="*/ 132 w 273"/>
              <a:gd name="T5" fmla="*/ 295 h 355"/>
              <a:gd name="T6" fmla="*/ 86 w 273"/>
              <a:gd name="T7" fmla="*/ 243 h 355"/>
              <a:gd name="T8" fmla="*/ 86 w 273"/>
              <a:gd name="T9" fmla="*/ 202 h 355"/>
              <a:gd name="T10" fmla="*/ 47 w 273"/>
              <a:gd name="T11" fmla="*/ 202 h 355"/>
              <a:gd name="T12" fmla="*/ 14 w 273"/>
              <a:gd name="T13" fmla="*/ 133 h 355"/>
              <a:gd name="T14" fmla="*/ 22 w 273"/>
              <a:gd name="T15" fmla="*/ 101 h 355"/>
              <a:gd name="T16" fmla="*/ 0 w 273"/>
              <a:gd name="T17" fmla="*/ 83 h 355"/>
              <a:gd name="T18" fmla="*/ 14 w 273"/>
              <a:gd name="T19" fmla="*/ 41 h 355"/>
              <a:gd name="T20" fmla="*/ 30 w 273"/>
              <a:gd name="T21" fmla="*/ 41 h 355"/>
              <a:gd name="T22" fmla="*/ 86 w 273"/>
              <a:gd name="T23" fmla="*/ 0 h 355"/>
              <a:gd name="T24" fmla="*/ 116 w 273"/>
              <a:gd name="T25" fmla="*/ 13 h 355"/>
              <a:gd name="T26" fmla="*/ 141 w 273"/>
              <a:gd name="T27" fmla="*/ 23 h 355"/>
              <a:gd name="T28" fmla="*/ 141 w 273"/>
              <a:gd name="T29" fmla="*/ 41 h 355"/>
              <a:gd name="T30" fmla="*/ 171 w 273"/>
              <a:gd name="T31" fmla="*/ 50 h 355"/>
              <a:gd name="T32" fmla="*/ 209 w 273"/>
              <a:gd name="T33" fmla="*/ 92 h 355"/>
              <a:gd name="T34" fmla="*/ 234 w 273"/>
              <a:gd name="T35" fmla="*/ 115 h 355"/>
              <a:gd name="T36" fmla="*/ 256 w 273"/>
              <a:gd name="T37" fmla="*/ 142 h 355"/>
              <a:gd name="T38" fmla="*/ 273 w 273"/>
              <a:gd name="T39" fmla="*/ 165 h 355"/>
              <a:gd name="T40" fmla="*/ 273 w 273"/>
              <a:gd name="T41" fmla="*/ 202 h 355"/>
              <a:gd name="T42" fmla="*/ 234 w 273"/>
              <a:gd name="T43" fmla="*/ 253 h 355"/>
              <a:gd name="T44" fmla="*/ 243 w 273"/>
              <a:gd name="T45" fmla="*/ 262 h 355"/>
              <a:gd name="T46" fmla="*/ 196 w 273"/>
              <a:gd name="T47" fmla="*/ 327 h 355"/>
              <a:gd name="T48" fmla="*/ 226 w 273"/>
              <a:gd name="T49" fmla="*/ 345 h 355"/>
              <a:gd name="T50" fmla="*/ 162 w 273"/>
              <a:gd name="T51"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355">
                <a:moveTo>
                  <a:pt x="162" y="355"/>
                </a:moveTo>
                <a:lnTo>
                  <a:pt x="124" y="313"/>
                </a:lnTo>
                <a:lnTo>
                  <a:pt x="132" y="295"/>
                </a:lnTo>
                <a:lnTo>
                  <a:pt x="86" y="243"/>
                </a:lnTo>
                <a:lnTo>
                  <a:pt x="86" y="202"/>
                </a:lnTo>
                <a:lnTo>
                  <a:pt x="47" y="202"/>
                </a:lnTo>
                <a:lnTo>
                  <a:pt x="14" y="133"/>
                </a:lnTo>
                <a:lnTo>
                  <a:pt x="22" y="101"/>
                </a:lnTo>
                <a:lnTo>
                  <a:pt x="0" y="83"/>
                </a:lnTo>
                <a:lnTo>
                  <a:pt x="14" y="41"/>
                </a:lnTo>
                <a:lnTo>
                  <a:pt x="30" y="41"/>
                </a:lnTo>
                <a:lnTo>
                  <a:pt x="86" y="0"/>
                </a:lnTo>
                <a:lnTo>
                  <a:pt x="116" y="13"/>
                </a:lnTo>
                <a:lnTo>
                  <a:pt x="141" y="23"/>
                </a:lnTo>
                <a:lnTo>
                  <a:pt x="141" y="41"/>
                </a:lnTo>
                <a:lnTo>
                  <a:pt x="171" y="50"/>
                </a:lnTo>
                <a:lnTo>
                  <a:pt x="209" y="92"/>
                </a:lnTo>
                <a:lnTo>
                  <a:pt x="234" y="115"/>
                </a:lnTo>
                <a:lnTo>
                  <a:pt x="256" y="142"/>
                </a:lnTo>
                <a:lnTo>
                  <a:pt x="273" y="165"/>
                </a:lnTo>
                <a:lnTo>
                  <a:pt x="273" y="202"/>
                </a:lnTo>
                <a:lnTo>
                  <a:pt x="234" y="253"/>
                </a:lnTo>
                <a:lnTo>
                  <a:pt x="243" y="262"/>
                </a:lnTo>
                <a:lnTo>
                  <a:pt x="196" y="327"/>
                </a:lnTo>
                <a:lnTo>
                  <a:pt x="226" y="345"/>
                </a:lnTo>
                <a:lnTo>
                  <a:pt x="162" y="355"/>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47" name="Freeform 47">
            <a:extLst>
              <a:ext uri="{FF2B5EF4-FFF2-40B4-BE49-F238E27FC236}">
                <a16:creationId xmlns:a16="http://schemas.microsoft.com/office/drawing/2014/main" id="{D8900B6B-1FB2-4584-8F66-6EEDB37965FE}"/>
              </a:ext>
            </a:extLst>
          </p:cNvPr>
          <p:cNvSpPr/>
          <p:nvPr/>
        </p:nvSpPr>
        <p:spPr bwMode="auto">
          <a:xfrm>
            <a:off x="4780711" y="3070055"/>
            <a:ext cx="504265" cy="142875"/>
          </a:xfrm>
          <a:custGeom>
            <a:avLst/>
            <a:gdLst>
              <a:gd name="T0" fmla="*/ 360 w 360"/>
              <a:gd name="T1" fmla="*/ 9 h 102"/>
              <a:gd name="T2" fmla="*/ 360 w 360"/>
              <a:gd name="T3" fmla="*/ 19 h 102"/>
              <a:gd name="T4" fmla="*/ 360 w 360"/>
              <a:gd name="T5" fmla="*/ 32 h 102"/>
              <a:gd name="T6" fmla="*/ 360 w 360"/>
              <a:gd name="T7" fmla="*/ 102 h 102"/>
              <a:gd name="T8" fmla="*/ 47 w 360"/>
              <a:gd name="T9" fmla="*/ 102 h 102"/>
              <a:gd name="T10" fmla="*/ 17 w 360"/>
              <a:gd name="T11" fmla="*/ 0 h 102"/>
              <a:gd name="T12" fmla="*/ 0 w 360"/>
              <a:gd name="T13" fmla="*/ 0 h 102"/>
              <a:gd name="T14" fmla="*/ 360 w 360"/>
              <a:gd name="T15" fmla="*/ 9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102">
                <a:moveTo>
                  <a:pt x="360" y="9"/>
                </a:moveTo>
                <a:lnTo>
                  <a:pt x="360" y="19"/>
                </a:lnTo>
                <a:lnTo>
                  <a:pt x="360" y="32"/>
                </a:lnTo>
                <a:lnTo>
                  <a:pt x="360" y="102"/>
                </a:lnTo>
                <a:lnTo>
                  <a:pt x="47" y="102"/>
                </a:lnTo>
                <a:lnTo>
                  <a:pt x="17" y="0"/>
                </a:lnTo>
                <a:lnTo>
                  <a:pt x="0" y="0"/>
                </a:lnTo>
                <a:lnTo>
                  <a:pt x="36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 name="Freeform 48">
            <a:extLst>
              <a:ext uri="{FF2B5EF4-FFF2-40B4-BE49-F238E27FC236}">
                <a16:creationId xmlns:a16="http://schemas.microsoft.com/office/drawing/2014/main" id="{08E8B43B-3DDC-4914-8021-316B70B980A3}"/>
              </a:ext>
            </a:extLst>
          </p:cNvPr>
          <p:cNvSpPr/>
          <p:nvPr/>
        </p:nvSpPr>
        <p:spPr bwMode="auto">
          <a:xfrm>
            <a:off x="3182471" y="3092467"/>
            <a:ext cx="381000" cy="497261"/>
          </a:xfrm>
          <a:custGeom>
            <a:avLst/>
            <a:gdLst>
              <a:gd name="T0" fmla="*/ 162 w 272"/>
              <a:gd name="T1" fmla="*/ 355 h 355"/>
              <a:gd name="T2" fmla="*/ 124 w 272"/>
              <a:gd name="T3" fmla="*/ 313 h 355"/>
              <a:gd name="T4" fmla="*/ 132 w 272"/>
              <a:gd name="T5" fmla="*/ 295 h 355"/>
              <a:gd name="T6" fmla="*/ 85 w 272"/>
              <a:gd name="T7" fmla="*/ 244 h 355"/>
              <a:gd name="T8" fmla="*/ 85 w 272"/>
              <a:gd name="T9" fmla="*/ 203 h 355"/>
              <a:gd name="T10" fmla="*/ 47 w 272"/>
              <a:gd name="T11" fmla="*/ 203 h 355"/>
              <a:gd name="T12" fmla="*/ 13 w 272"/>
              <a:gd name="T13" fmla="*/ 133 h 355"/>
              <a:gd name="T14" fmla="*/ 22 w 272"/>
              <a:gd name="T15" fmla="*/ 101 h 355"/>
              <a:gd name="T16" fmla="*/ 0 w 272"/>
              <a:gd name="T17" fmla="*/ 83 h 355"/>
              <a:gd name="T18" fmla="*/ 13 w 272"/>
              <a:gd name="T19" fmla="*/ 41 h 355"/>
              <a:gd name="T20" fmla="*/ 30 w 272"/>
              <a:gd name="T21" fmla="*/ 41 h 355"/>
              <a:gd name="T22" fmla="*/ 85 w 272"/>
              <a:gd name="T23" fmla="*/ 0 h 355"/>
              <a:gd name="T24" fmla="*/ 115 w 272"/>
              <a:gd name="T25" fmla="*/ 14 h 355"/>
              <a:gd name="T26" fmla="*/ 140 w 272"/>
              <a:gd name="T27" fmla="*/ 23 h 355"/>
              <a:gd name="T28" fmla="*/ 140 w 272"/>
              <a:gd name="T29" fmla="*/ 41 h 355"/>
              <a:gd name="T30" fmla="*/ 170 w 272"/>
              <a:gd name="T31" fmla="*/ 51 h 355"/>
              <a:gd name="T32" fmla="*/ 209 w 272"/>
              <a:gd name="T33" fmla="*/ 93 h 355"/>
              <a:gd name="T34" fmla="*/ 234 w 272"/>
              <a:gd name="T35" fmla="*/ 116 h 355"/>
              <a:gd name="T36" fmla="*/ 256 w 272"/>
              <a:gd name="T37" fmla="*/ 143 h 355"/>
              <a:gd name="T38" fmla="*/ 272 w 272"/>
              <a:gd name="T39" fmla="*/ 166 h 355"/>
              <a:gd name="T40" fmla="*/ 272 w 272"/>
              <a:gd name="T41" fmla="*/ 203 h 355"/>
              <a:gd name="T42" fmla="*/ 234 w 272"/>
              <a:gd name="T43" fmla="*/ 253 h 355"/>
              <a:gd name="T44" fmla="*/ 242 w 272"/>
              <a:gd name="T45" fmla="*/ 263 h 355"/>
              <a:gd name="T46" fmla="*/ 196 w 272"/>
              <a:gd name="T47" fmla="*/ 328 h 355"/>
              <a:gd name="T48" fmla="*/ 226 w 272"/>
              <a:gd name="T49" fmla="*/ 346 h 355"/>
              <a:gd name="T50" fmla="*/ 162 w 272"/>
              <a:gd name="T51" fmla="*/ 355 h 355"/>
              <a:gd name="T52" fmla="*/ 162 w 272"/>
              <a:gd name="T53"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2" h="355">
                <a:moveTo>
                  <a:pt x="162" y="355"/>
                </a:moveTo>
                <a:lnTo>
                  <a:pt x="124" y="313"/>
                </a:lnTo>
                <a:lnTo>
                  <a:pt x="132" y="295"/>
                </a:lnTo>
                <a:lnTo>
                  <a:pt x="85" y="244"/>
                </a:lnTo>
                <a:lnTo>
                  <a:pt x="85" y="203"/>
                </a:lnTo>
                <a:lnTo>
                  <a:pt x="47" y="203"/>
                </a:lnTo>
                <a:lnTo>
                  <a:pt x="13" y="133"/>
                </a:lnTo>
                <a:lnTo>
                  <a:pt x="22" y="101"/>
                </a:lnTo>
                <a:lnTo>
                  <a:pt x="0" y="83"/>
                </a:lnTo>
                <a:lnTo>
                  <a:pt x="13" y="41"/>
                </a:lnTo>
                <a:lnTo>
                  <a:pt x="30" y="41"/>
                </a:lnTo>
                <a:lnTo>
                  <a:pt x="85" y="0"/>
                </a:lnTo>
                <a:lnTo>
                  <a:pt x="115" y="14"/>
                </a:lnTo>
                <a:lnTo>
                  <a:pt x="140" y="23"/>
                </a:lnTo>
                <a:lnTo>
                  <a:pt x="140" y="41"/>
                </a:lnTo>
                <a:lnTo>
                  <a:pt x="170" y="51"/>
                </a:lnTo>
                <a:lnTo>
                  <a:pt x="209" y="93"/>
                </a:lnTo>
                <a:lnTo>
                  <a:pt x="234" y="116"/>
                </a:lnTo>
                <a:lnTo>
                  <a:pt x="256" y="143"/>
                </a:lnTo>
                <a:lnTo>
                  <a:pt x="272" y="166"/>
                </a:lnTo>
                <a:lnTo>
                  <a:pt x="272" y="203"/>
                </a:lnTo>
                <a:lnTo>
                  <a:pt x="234" y="253"/>
                </a:lnTo>
                <a:lnTo>
                  <a:pt x="242" y="263"/>
                </a:lnTo>
                <a:lnTo>
                  <a:pt x="196" y="328"/>
                </a:lnTo>
                <a:lnTo>
                  <a:pt x="226" y="346"/>
                </a:lnTo>
                <a:lnTo>
                  <a:pt x="162" y="355"/>
                </a:lnTo>
                <a:lnTo>
                  <a:pt x="162" y="35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49" name="Freeform 49">
            <a:extLst>
              <a:ext uri="{FF2B5EF4-FFF2-40B4-BE49-F238E27FC236}">
                <a16:creationId xmlns:a16="http://schemas.microsoft.com/office/drawing/2014/main" id="{E46D2B6D-86B8-4F70-99C1-E3922D6A99F4}"/>
              </a:ext>
            </a:extLst>
          </p:cNvPr>
          <p:cNvSpPr/>
          <p:nvPr/>
        </p:nvSpPr>
        <p:spPr bwMode="auto">
          <a:xfrm>
            <a:off x="4776508" y="3065853"/>
            <a:ext cx="504265" cy="142875"/>
          </a:xfrm>
          <a:custGeom>
            <a:avLst/>
            <a:gdLst>
              <a:gd name="T0" fmla="*/ 360 w 360"/>
              <a:gd name="T1" fmla="*/ 10 h 102"/>
              <a:gd name="T2" fmla="*/ 360 w 360"/>
              <a:gd name="T3" fmla="*/ 19 h 102"/>
              <a:gd name="T4" fmla="*/ 360 w 360"/>
              <a:gd name="T5" fmla="*/ 33 h 102"/>
              <a:gd name="T6" fmla="*/ 360 w 360"/>
              <a:gd name="T7" fmla="*/ 102 h 102"/>
              <a:gd name="T8" fmla="*/ 47 w 360"/>
              <a:gd name="T9" fmla="*/ 102 h 102"/>
              <a:gd name="T10" fmla="*/ 17 w 360"/>
              <a:gd name="T11" fmla="*/ 0 h 102"/>
              <a:gd name="T12" fmla="*/ 0 w 360"/>
              <a:gd name="T13" fmla="*/ 0 h 102"/>
              <a:gd name="T14" fmla="*/ 360 w 360"/>
              <a:gd name="T15" fmla="*/ 10 h 102"/>
              <a:gd name="T16" fmla="*/ 360 w 360"/>
              <a:gd name="T1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02">
                <a:moveTo>
                  <a:pt x="360" y="10"/>
                </a:moveTo>
                <a:lnTo>
                  <a:pt x="360" y="19"/>
                </a:lnTo>
                <a:lnTo>
                  <a:pt x="360" y="33"/>
                </a:lnTo>
                <a:lnTo>
                  <a:pt x="360" y="102"/>
                </a:lnTo>
                <a:lnTo>
                  <a:pt x="47" y="102"/>
                </a:lnTo>
                <a:lnTo>
                  <a:pt x="17" y="0"/>
                </a:lnTo>
                <a:lnTo>
                  <a:pt x="0" y="0"/>
                </a:lnTo>
                <a:lnTo>
                  <a:pt x="360" y="10"/>
                </a:lnTo>
                <a:lnTo>
                  <a:pt x="360" y="1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50" name="Freeform 50">
            <a:extLst>
              <a:ext uri="{FF2B5EF4-FFF2-40B4-BE49-F238E27FC236}">
                <a16:creationId xmlns:a16="http://schemas.microsoft.com/office/drawing/2014/main" id="{9F9547E6-3ACF-434B-BBBB-C8CC063EC746}"/>
              </a:ext>
            </a:extLst>
          </p:cNvPr>
          <p:cNvSpPr/>
          <p:nvPr/>
        </p:nvSpPr>
        <p:spPr bwMode="auto">
          <a:xfrm>
            <a:off x="4113960" y="2701662"/>
            <a:ext cx="416018" cy="395007"/>
          </a:xfrm>
          <a:custGeom>
            <a:avLst/>
            <a:gdLst>
              <a:gd name="T0" fmla="*/ 225 w 297"/>
              <a:gd name="T1" fmla="*/ 0 h 282"/>
              <a:gd name="T2" fmla="*/ 242 w 297"/>
              <a:gd name="T3" fmla="*/ 50 h 282"/>
              <a:gd name="T4" fmla="*/ 234 w 297"/>
              <a:gd name="T5" fmla="*/ 69 h 282"/>
              <a:gd name="T6" fmla="*/ 195 w 297"/>
              <a:gd name="T7" fmla="*/ 102 h 282"/>
              <a:gd name="T8" fmla="*/ 272 w 297"/>
              <a:gd name="T9" fmla="*/ 162 h 282"/>
              <a:gd name="T10" fmla="*/ 297 w 297"/>
              <a:gd name="T11" fmla="*/ 254 h 282"/>
              <a:gd name="T12" fmla="*/ 280 w 297"/>
              <a:gd name="T13" fmla="*/ 272 h 282"/>
              <a:gd name="T14" fmla="*/ 204 w 297"/>
              <a:gd name="T15" fmla="*/ 282 h 282"/>
              <a:gd name="T16" fmla="*/ 187 w 297"/>
              <a:gd name="T17" fmla="*/ 272 h 282"/>
              <a:gd name="T18" fmla="*/ 170 w 297"/>
              <a:gd name="T19" fmla="*/ 282 h 282"/>
              <a:gd name="T20" fmla="*/ 76 w 297"/>
              <a:gd name="T21" fmla="*/ 282 h 282"/>
              <a:gd name="T22" fmla="*/ 0 w 297"/>
              <a:gd name="T23" fmla="*/ 245 h 282"/>
              <a:gd name="T24" fmla="*/ 18 w 297"/>
              <a:gd name="T25" fmla="*/ 222 h 282"/>
              <a:gd name="T26" fmla="*/ 0 w 297"/>
              <a:gd name="T27" fmla="*/ 185 h 282"/>
              <a:gd name="T28" fmla="*/ 18 w 297"/>
              <a:gd name="T29" fmla="*/ 162 h 282"/>
              <a:gd name="T30" fmla="*/ 30 w 297"/>
              <a:gd name="T31" fmla="*/ 170 h 282"/>
              <a:gd name="T32" fmla="*/ 64 w 297"/>
              <a:gd name="T33" fmla="*/ 143 h 282"/>
              <a:gd name="T34" fmla="*/ 102 w 297"/>
              <a:gd name="T35" fmla="*/ 83 h 282"/>
              <a:gd name="T36" fmla="*/ 132 w 297"/>
              <a:gd name="T37" fmla="*/ 60 h 282"/>
              <a:gd name="T38" fmla="*/ 170 w 297"/>
              <a:gd name="T39" fmla="*/ 60 h 282"/>
              <a:gd name="T40" fmla="*/ 170 w 297"/>
              <a:gd name="T41" fmla="*/ 42 h 282"/>
              <a:gd name="T42" fmla="*/ 187 w 297"/>
              <a:gd name="T43" fmla="*/ 50 h 282"/>
              <a:gd name="T44" fmla="*/ 195 w 297"/>
              <a:gd name="T45" fmla="*/ 19 h 282"/>
              <a:gd name="T46" fmla="*/ 225 w 297"/>
              <a:gd name="T4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282">
                <a:moveTo>
                  <a:pt x="225" y="0"/>
                </a:moveTo>
                <a:lnTo>
                  <a:pt x="242" y="50"/>
                </a:lnTo>
                <a:lnTo>
                  <a:pt x="234" y="69"/>
                </a:lnTo>
                <a:lnTo>
                  <a:pt x="195" y="102"/>
                </a:lnTo>
                <a:lnTo>
                  <a:pt x="272" y="162"/>
                </a:lnTo>
                <a:lnTo>
                  <a:pt x="297" y="254"/>
                </a:lnTo>
                <a:lnTo>
                  <a:pt x="280" y="272"/>
                </a:lnTo>
                <a:lnTo>
                  <a:pt x="204" y="282"/>
                </a:lnTo>
                <a:lnTo>
                  <a:pt x="187" y="272"/>
                </a:lnTo>
                <a:lnTo>
                  <a:pt x="170" y="282"/>
                </a:lnTo>
                <a:lnTo>
                  <a:pt x="76" y="282"/>
                </a:lnTo>
                <a:lnTo>
                  <a:pt x="0" y="245"/>
                </a:lnTo>
                <a:lnTo>
                  <a:pt x="18" y="222"/>
                </a:lnTo>
                <a:lnTo>
                  <a:pt x="0" y="185"/>
                </a:lnTo>
                <a:lnTo>
                  <a:pt x="18" y="162"/>
                </a:lnTo>
                <a:lnTo>
                  <a:pt x="30" y="170"/>
                </a:lnTo>
                <a:lnTo>
                  <a:pt x="64" y="143"/>
                </a:lnTo>
                <a:lnTo>
                  <a:pt x="102" y="83"/>
                </a:lnTo>
                <a:lnTo>
                  <a:pt x="132" y="60"/>
                </a:lnTo>
                <a:lnTo>
                  <a:pt x="170" y="60"/>
                </a:lnTo>
                <a:lnTo>
                  <a:pt x="170" y="42"/>
                </a:lnTo>
                <a:lnTo>
                  <a:pt x="187" y="50"/>
                </a:lnTo>
                <a:lnTo>
                  <a:pt x="195" y="19"/>
                </a:lnTo>
                <a:lnTo>
                  <a:pt x="225" y="0"/>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51" name="Freeform 51">
            <a:extLst>
              <a:ext uri="{FF2B5EF4-FFF2-40B4-BE49-F238E27FC236}">
                <a16:creationId xmlns:a16="http://schemas.microsoft.com/office/drawing/2014/main" id="{B9AFA6C7-BDD8-4C1F-A307-50F338BDFC42}"/>
              </a:ext>
            </a:extLst>
          </p:cNvPr>
          <p:cNvSpPr/>
          <p:nvPr/>
        </p:nvSpPr>
        <p:spPr bwMode="auto">
          <a:xfrm>
            <a:off x="2867306" y="3282967"/>
            <a:ext cx="544886" cy="322169"/>
          </a:xfrm>
          <a:custGeom>
            <a:avLst/>
            <a:gdLst>
              <a:gd name="T0" fmla="*/ 157 w 389"/>
              <a:gd name="T1" fmla="*/ 230 h 230"/>
              <a:gd name="T2" fmla="*/ 127 w 389"/>
              <a:gd name="T3" fmla="*/ 221 h 230"/>
              <a:gd name="T4" fmla="*/ 55 w 389"/>
              <a:gd name="T5" fmla="*/ 120 h 230"/>
              <a:gd name="T6" fmla="*/ 8 w 389"/>
              <a:gd name="T7" fmla="*/ 128 h 230"/>
              <a:gd name="T8" fmla="*/ 0 w 389"/>
              <a:gd name="T9" fmla="*/ 120 h 230"/>
              <a:gd name="T10" fmla="*/ 16 w 389"/>
              <a:gd name="T11" fmla="*/ 92 h 230"/>
              <a:gd name="T12" fmla="*/ 8 w 389"/>
              <a:gd name="T13" fmla="*/ 92 h 230"/>
              <a:gd name="T14" fmla="*/ 25 w 389"/>
              <a:gd name="T15" fmla="*/ 68 h 230"/>
              <a:gd name="T16" fmla="*/ 16 w 389"/>
              <a:gd name="T17" fmla="*/ 50 h 230"/>
              <a:gd name="T18" fmla="*/ 33 w 389"/>
              <a:gd name="T19" fmla="*/ 41 h 230"/>
              <a:gd name="T20" fmla="*/ 157 w 389"/>
              <a:gd name="T21" fmla="*/ 18 h 230"/>
              <a:gd name="T22" fmla="*/ 165 w 389"/>
              <a:gd name="T23" fmla="*/ 32 h 230"/>
              <a:gd name="T24" fmla="*/ 182 w 389"/>
              <a:gd name="T25" fmla="*/ 8 h 230"/>
              <a:gd name="T26" fmla="*/ 241 w 389"/>
              <a:gd name="T27" fmla="*/ 0 h 230"/>
              <a:gd name="T28" fmla="*/ 275 w 389"/>
              <a:gd name="T29" fmla="*/ 68 h 230"/>
              <a:gd name="T30" fmla="*/ 313 w 389"/>
              <a:gd name="T31" fmla="*/ 68 h 230"/>
              <a:gd name="T32" fmla="*/ 313 w 389"/>
              <a:gd name="T33" fmla="*/ 110 h 230"/>
              <a:gd name="T34" fmla="*/ 359 w 389"/>
              <a:gd name="T35" fmla="*/ 161 h 230"/>
              <a:gd name="T36" fmla="*/ 351 w 389"/>
              <a:gd name="T37" fmla="*/ 179 h 230"/>
              <a:gd name="T38" fmla="*/ 389 w 389"/>
              <a:gd name="T39" fmla="*/ 221 h 230"/>
              <a:gd name="T40" fmla="*/ 157 w 389"/>
              <a:gd name="T4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9" h="230">
                <a:moveTo>
                  <a:pt x="157" y="230"/>
                </a:moveTo>
                <a:lnTo>
                  <a:pt x="127" y="221"/>
                </a:lnTo>
                <a:lnTo>
                  <a:pt x="55" y="120"/>
                </a:lnTo>
                <a:lnTo>
                  <a:pt x="8" y="128"/>
                </a:lnTo>
                <a:lnTo>
                  <a:pt x="0" y="120"/>
                </a:lnTo>
                <a:lnTo>
                  <a:pt x="16" y="92"/>
                </a:lnTo>
                <a:lnTo>
                  <a:pt x="8" y="92"/>
                </a:lnTo>
                <a:lnTo>
                  <a:pt x="25" y="68"/>
                </a:lnTo>
                <a:lnTo>
                  <a:pt x="16" y="50"/>
                </a:lnTo>
                <a:lnTo>
                  <a:pt x="33" y="41"/>
                </a:lnTo>
                <a:lnTo>
                  <a:pt x="157" y="18"/>
                </a:lnTo>
                <a:lnTo>
                  <a:pt x="165" y="32"/>
                </a:lnTo>
                <a:lnTo>
                  <a:pt x="182" y="8"/>
                </a:lnTo>
                <a:lnTo>
                  <a:pt x="241" y="0"/>
                </a:lnTo>
                <a:lnTo>
                  <a:pt x="275" y="68"/>
                </a:lnTo>
                <a:lnTo>
                  <a:pt x="313" y="68"/>
                </a:lnTo>
                <a:lnTo>
                  <a:pt x="313" y="110"/>
                </a:lnTo>
                <a:lnTo>
                  <a:pt x="359" y="161"/>
                </a:lnTo>
                <a:lnTo>
                  <a:pt x="351" y="179"/>
                </a:lnTo>
                <a:lnTo>
                  <a:pt x="389" y="221"/>
                </a:lnTo>
                <a:lnTo>
                  <a:pt x="157" y="230"/>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52" name="Freeform 52">
            <a:extLst>
              <a:ext uri="{FF2B5EF4-FFF2-40B4-BE49-F238E27FC236}">
                <a16:creationId xmlns:a16="http://schemas.microsoft.com/office/drawing/2014/main" id="{B02FC666-8916-48D2-B7F5-92E94D6692CF}"/>
              </a:ext>
            </a:extLst>
          </p:cNvPr>
          <p:cNvSpPr/>
          <p:nvPr/>
        </p:nvSpPr>
        <p:spPr bwMode="auto">
          <a:xfrm>
            <a:off x="4109759" y="2697459"/>
            <a:ext cx="417419" cy="395007"/>
          </a:xfrm>
          <a:custGeom>
            <a:avLst/>
            <a:gdLst>
              <a:gd name="T0" fmla="*/ 226 w 298"/>
              <a:gd name="T1" fmla="*/ 0 h 282"/>
              <a:gd name="T2" fmla="*/ 243 w 298"/>
              <a:gd name="T3" fmla="*/ 51 h 282"/>
              <a:gd name="T4" fmla="*/ 234 w 298"/>
              <a:gd name="T5" fmla="*/ 70 h 282"/>
              <a:gd name="T6" fmla="*/ 196 w 298"/>
              <a:gd name="T7" fmla="*/ 102 h 282"/>
              <a:gd name="T8" fmla="*/ 273 w 298"/>
              <a:gd name="T9" fmla="*/ 162 h 282"/>
              <a:gd name="T10" fmla="*/ 298 w 298"/>
              <a:gd name="T11" fmla="*/ 255 h 282"/>
              <a:gd name="T12" fmla="*/ 281 w 298"/>
              <a:gd name="T13" fmla="*/ 273 h 282"/>
              <a:gd name="T14" fmla="*/ 204 w 298"/>
              <a:gd name="T15" fmla="*/ 282 h 282"/>
              <a:gd name="T16" fmla="*/ 187 w 298"/>
              <a:gd name="T17" fmla="*/ 273 h 282"/>
              <a:gd name="T18" fmla="*/ 171 w 298"/>
              <a:gd name="T19" fmla="*/ 282 h 282"/>
              <a:gd name="T20" fmla="*/ 77 w 298"/>
              <a:gd name="T21" fmla="*/ 282 h 282"/>
              <a:gd name="T22" fmla="*/ 0 w 298"/>
              <a:gd name="T23" fmla="*/ 245 h 282"/>
              <a:gd name="T24" fmla="*/ 18 w 298"/>
              <a:gd name="T25" fmla="*/ 222 h 282"/>
              <a:gd name="T26" fmla="*/ 0 w 298"/>
              <a:gd name="T27" fmla="*/ 185 h 282"/>
              <a:gd name="T28" fmla="*/ 18 w 298"/>
              <a:gd name="T29" fmla="*/ 162 h 282"/>
              <a:gd name="T30" fmla="*/ 30 w 298"/>
              <a:gd name="T31" fmla="*/ 171 h 282"/>
              <a:gd name="T32" fmla="*/ 65 w 298"/>
              <a:gd name="T33" fmla="*/ 143 h 282"/>
              <a:gd name="T34" fmla="*/ 102 w 298"/>
              <a:gd name="T35" fmla="*/ 83 h 282"/>
              <a:gd name="T36" fmla="*/ 132 w 298"/>
              <a:gd name="T37" fmla="*/ 60 h 282"/>
              <a:gd name="T38" fmla="*/ 171 w 298"/>
              <a:gd name="T39" fmla="*/ 60 h 282"/>
              <a:gd name="T40" fmla="*/ 171 w 298"/>
              <a:gd name="T41" fmla="*/ 42 h 282"/>
              <a:gd name="T42" fmla="*/ 187 w 298"/>
              <a:gd name="T43" fmla="*/ 51 h 282"/>
              <a:gd name="T44" fmla="*/ 196 w 298"/>
              <a:gd name="T45" fmla="*/ 20 h 282"/>
              <a:gd name="T46" fmla="*/ 226 w 298"/>
              <a:gd name="T47" fmla="*/ 0 h 282"/>
              <a:gd name="T48" fmla="*/ 226 w 298"/>
              <a:gd name="T49"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282">
                <a:moveTo>
                  <a:pt x="226" y="0"/>
                </a:moveTo>
                <a:lnTo>
                  <a:pt x="243" y="51"/>
                </a:lnTo>
                <a:lnTo>
                  <a:pt x="234" y="70"/>
                </a:lnTo>
                <a:lnTo>
                  <a:pt x="196" y="102"/>
                </a:lnTo>
                <a:lnTo>
                  <a:pt x="273" y="162"/>
                </a:lnTo>
                <a:lnTo>
                  <a:pt x="298" y="255"/>
                </a:lnTo>
                <a:lnTo>
                  <a:pt x="281" y="273"/>
                </a:lnTo>
                <a:lnTo>
                  <a:pt x="204" y="282"/>
                </a:lnTo>
                <a:lnTo>
                  <a:pt x="187" y="273"/>
                </a:lnTo>
                <a:lnTo>
                  <a:pt x="171" y="282"/>
                </a:lnTo>
                <a:lnTo>
                  <a:pt x="77" y="282"/>
                </a:lnTo>
                <a:lnTo>
                  <a:pt x="0" y="245"/>
                </a:lnTo>
                <a:lnTo>
                  <a:pt x="18" y="222"/>
                </a:lnTo>
                <a:lnTo>
                  <a:pt x="0" y="185"/>
                </a:lnTo>
                <a:lnTo>
                  <a:pt x="18" y="162"/>
                </a:lnTo>
                <a:lnTo>
                  <a:pt x="30" y="171"/>
                </a:lnTo>
                <a:lnTo>
                  <a:pt x="65" y="143"/>
                </a:lnTo>
                <a:lnTo>
                  <a:pt x="102" y="83"/>
                </a:lnTo>
                <a:lnTo>
                  <a:pt x="132" y="60"/>
                </a:lnTo>
                <a:lnTo>
                  <a:pt x="171" y="60"/>
                </a:lnTo>
                <a:lnTo>
                  <a:pt x="171" y="42"/>
                </a:lnTo>
                <a:lnTo>
                  <a:pt x="187" y="51"/>
                </a:lnTo>
                <a:lnTo>
                  <a:pt x="196" y="20"/>
                </a:lnTo>
                <a:lnTo>
                  <a:pt x="226" y="0"/>
                </a:lnTo>
                <a:lnTo>
                  <a:pt x="226"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53" name="Freeform 53">
            <a:extLst>
              <a:ext uri="{FF2B5EF4-FFF2-40B4-BE49-F238E27FC236}">
                <a16:creationId xmlns:a16="http://schemas.microsoft.com/office/drawing/2014/main" id="{333AB2CB-2706-4294-98D2-FE97B1772B29}"/>
              </a:ext>
            </a:extLst>
          </p:cNvPr>
          <p:cNvSpPr/>
          <p:nvPr/>
        </p:nvSpPr>
        <p:spPr bwMode="auto">
          <a:xfrm>
            <a:off x="2863104" y="3278765"/>
            <a:ext cx="546287" cy="323569"/>
          </a:xfrm>
          <a:custGeom>
            <a:avLst/>
            <a:gdLst>
              <a:gd name="T0" fmla="*/ 157 w 390"/>
              <a:gd name="T1" fmla="*/ 231 h 231"/>
              <a:gd name="T2" fmla="*/ 127 w 390"/>
              <a:gd name="T3" fmla="*/ 221 h 231"/>
              <a:gd name="T4" fmla="*/ 55 w 390"/>
              <a:gd name="T5" fmla="*/ 120 h 231"/>
              <a:gd name="T6" fmla="*/ 9 w 390"/>
              <a:gd name="T7" fmla="*/ 129 h 231"/>
              <a:gd name="T8" fmla="*/ 0 w 390"/>
              <a:gd name="T9" fmla="*/ 120 h 231"/>
              <a:gd name="T10" fmla="*/ 17 w 390"/>
              <a:gd name="T11" fmla="*/ 93 h 231"/>
              <a:gd name="T12" fmla="*/ 9 w 390"/>
              <a:gd name="T13" fmla="*/ 93 h 231"/>
              <a:gd name="T14" fmla="*/ 25 w 390"/>
              <a:gd name="T15" fmla="*/ 69 h 231"/>
              <a:gd name="T16" fmla="*/ 17 w 390"/>
              <a:gd name="T17" fmla="*/ 51 h 231"/>
              <a:gd name="T18" fmla="*/ 34 w 390"/>
              <a:gd name="T19" fmla="*/ 41 h 231"/>
              <a:gd name="T20" fmla="*/ 157 w 390"/>
              <a:gd name="T21" fmla="*/ 18 h 231"/>
              <a:gd name="T22" fmla="*/ 166 w 390"/>
              <a:gd name="T23" fmla="*/ 33 h 231"/>
              <a:gd name="T24" fmla="*/ 182 w 390"/>
              <a:gd name="T25" fmla="*/ 9 h 231"/>
              <a:gd name="T26" fmla="*/ 241 w 390"/>
              <a:gd name="T27" fmla="*/ 0 h 231"/>
              <a:gd name="T28" fmla="*/ 276 w 390"/>
              <a:gd name="T29" fmla="*/ 69 h 231"/>
              <a:gd name="T30" fmla="*/ 313 w 390"/>
              <a:gd name="T31" fmla="*/ 69 h 231"/>
              <a:gd name="T32" fmla="*/ 313 w 390"/>
              <a:gd name="T33" fmla="*/ 111 h 231"/>
              <a:gd name="T34" fmla="*/ 360 w 390"/>
              <a:gd name="T35" fmla="*/ 161 h 231"/>
              <a:gd name="T36" fmla="*/ 352 w 390"/>
              <a:gd name="T37" fmla="*/ 179 h 231"/>
              <a:gd name="T38" fmla="*/ 390 w 390"/>
              <a:gd name="T39" fmla="*/ 221 h 231"/>
              <a:gd name="T40" fmla="*/ 157 w 390"/>
              <a:gd name="T41" fmla="*/ 231 h 231"/>
              <a:gd name="T42" fmla="*/ 157 w 390"/>
              <a:gd name="T43"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231">
                <a:moveTo>
                  <a:pt x="157" y="231"/>
                </a:moveTo>
                <a:lnTo>
                  <a:pt x="127" y="221"/>
                </a:lnTo>
                <a:lnTo>
                  <a:pt x="55" y="120"/>
                </a:lnTo>
                <a:lnTo>
                  <a:pt x="9" y="129"/>
                </a:lnTo>
                <a:lnTo>
                  <a:pt x="0" y="120"/>
                </a:lnTo>
                <a:lnTo>
                  <a:pt x="17" y="93"/>
                </a:lnTo>
                <a:lnTo>
                  <a:pt x="9" y="93"/>
                </a:lnTo>
                <a:lnTo>
                  <a:pt x="25" y="69"/>
                </a:lnTo>
                <a:lnTo>
                  <a:pt x="17" y="51"/>
                </a:lnTo>
                <a:lnTo>
                  <a:pt x="34" y="41"/>
                </a:lnTo>
                <a:lnTo>
                  <a:pt x="157" y="18"/>
                </a:lnTo>
                <a:lnTo>
                  <a:pt x="166" y="33"/>
                </a:lnTo>
                <a:lnTo>
                  <a:pt x="182" y="9"/>
                </a:lnTo>
                <a:lnTo>
                  <a:pt x="241" y="0"/>
                </a:lnTo>
                <a:lnTo>
                  <a:pt x="276" y="69"/>
                </a:lnTo>
                <a:lnTo>
                  <a:pt x="313" y="69"/>
                </a:lnTo>
                <a:lnTo>
                  <a:pt x="313" y="111"/>
                </a:lnTo>
                <a:lnTo>
                  <a:pt x="360" y="161"/>
                </a:lnTo>
                <a:lnTo>
                  <a:pt x="352" y="179"/>
                </a:lnTo>
                <a:lnTo>
                  <a:pt x="390" y="221"/>
                </a:lnTo>
                <a:lnTo>
                  <a:pt x="157" y="231"/>
                </a:lnTo>
                <a:lnTo>
                  <a:pt x="157" y="23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54" name="Freeform 54">
            <a:extLst>
              <a:ext uri="{FF2B5EF4-FFF2-40B4-BE49-F238E27FC236}">
                <a16:creationId xmlns:a16="http://schemas.microsoft.com/office/drawing/2014/main" id="{A6E3FC9B-4A56-4553-B372-99B988CEFC1B}"/>
              </a:ext>
            </a:extLst>
          </p:cNvPr>
          <p:cNvSpPr/>
          <p:nvPr/>
        </p:nvSpPr>
        <p:spPr bwMode="auto">
          <a:xfrm>
            <a:off x="3543862" y="2592404"/>
            <a:ext cx="480453" cy="368393"/>
          </a:xfrm>
          <a:custGeom>
            <a:avLst/>
            <a:gdLst>
              <a:gd name="T0" fmla="*/ 34 w 343"/>
              <a:gd name="T1" fmla="*/ 128 h 263"/>
              <a:gd name="T2" fmla="*/ 17 w 343"/>
              <a:gd name="T3" fmla="*/ 97 h 263"/>
              <a:gd name="T4" fmla="*/ 55 w 343"/>
              <a:gd name="T5" fmla="*/ 78 h 263"/>
              <a:gd name="T6" fmla="*/ 89 w 343"/>
              <a:gd name="T7" fmla="*/ 97 h 263"/>
              <a:gd name="T8" fmla="*/ 110 w 343"/>
              <a:gd name="T9" fmla="*/ 37 h 263"/>
              <a:gd name="T10" fmla="*/ 174 w 343"/>
              <a:gd name="T11" fmla="*/ 9 h 263"/>
              <a:gd name="T12" fmla="*/ 203 w 343"/>
              <a:gd name="T13" fmla="*/ 0 h 263"/>
              <a:gd name="T14" fmla="*/ 219 w 343"/>
              <a:gd name="T15" fmla="*/ 18 h 263"/>
              <a:gd name="T16" fmla="*/ 212 w 343"/>
              <a:gd name="T17" fmla="*/ 37 h 263"/>
              <a:gd name="T18" fmla="*/ 219 w 343"/>
              <a:gd name="T19" fmla="*/ 68 h 263"/>
              <a:gd name="T20" fmla="*/ 241 w 343"/>
              <a:gd name="T21" fmla="*/ 78 h 263"/>
              <a:gd name="T22" fmla="*/ 276 w 343"/>
              <a:gd name="T23" fmla="*/ 60 h 263"/>
              <a:gd name="T24" fmla="*/ 296 w 343"/>
              <a:gd name="T25" fmla="*/ 78 h 263"/>
              <a:gd name="T26" fmla="*/ 288 w 343"/>
              <a:gd name="T27" fmla="*/ 97 h 263"/>
              <a:gd name="T28" fmla="*/ 313 w 343"/>
              <a:gd name="T29" fmla="*/ 120 h 263"/>
              <a:gd name="T30" fmla="*/ 343 w 343"/>
              <a:gd name="T31" fmla="*/ 170 h 263"/>
              <a:gd name="T32" fmla="*/ 296 w 343"/>
              <a:gd name="T33" fmla="*/ 180 h 263"/>
              <a:gd name="T34" fmla="*/ 276 w 343"/>
              <a:gd name="T35" fmla="*/ 180 h 263"/>
              <a:gd name="T36" fmla="*/ 174 w 343"/>
              <a:gd name="T37" fmla="*/ 230 h 263"/>
              <a:gd name="T38" fmla="*/ 157 w 343"/>
              <a:gd name="T39" fmla="*/ 221 h 263"/>
              <a:gd name="T40" fmla="*/ 147 w 343"/>
              <a:gd name="T41" fmla="*/ 240 h 263"/>
              <a:gd name="T42" fmla="*/ 136 w 343"/>
              <a:gd name="T43" fmla="*/ 230 h 263"/>
              <a:gd name="T44" fmla="*/ 89 w 343"/>
              <a:gd name="T45" fmla="*/ 263 h 263"/>
              <a:gd name="T46" fmla="*/ 64 w 343"/>
              <a:gd name="T47" fmla="*/ 240 h 263"/>
              <a:gd name="T48" fmla="*/ 47 w 343"/>
              <a:gd name="T49" fmla="*/ 263 h 263"/>
              <a:gd name="T50" fmla="*/ 25 w 343"/>
              <a:gd name="T51" fmla="*/ 221 h 263"/>
              <a:gd name="T52" fmla="*/ 0 w 343"/>
              <a:gd name="T53" fmla="*/ 221 h 263"/>
              <a:gd name="T54" fmla="*/ 0 w 343"/>
              <a:gd name="T55" fmla="*/ 180 h 263"/>
              <a:gd name="T56" fmla="*/ 34 w 343"/>
              <a:gd name="T57" fmla="*/ 12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3" h="263">
                <a:moveTo>
                  <a:pt x="34" y="128"/>
                </a:moveTo>
                <a:lnTo>
                  <a:pt x="17" y="97"/>
                </a:lnTo>
                <a:lnTo>
                  <a:pt x="55" y="78"/>
                </a:lnTo>
                <a:lnTo>
                  <a:pt x="89" y="97"/>
                </a:lnTo>
                <a:lnTo>
                  <a:pt x="110" y="37"/>
                </a:lnTo>
                <a:lnTo>
                  <a:pt x="174" y="9"/>
                </a:lnTo>
                <a:lnTo>
                  <a:pt x="203" y="0"/>
                </a:lnTo>
                <a:lnTo>
                  <a:pt x="219" y="18"/>
                </a:lnTo>
                <a:lnTo>
                  <a:pt x="212" y="37"/>
                </a:lnTo>
                <a:lnTo>
                  <a:pt x="219" y="68"/>
                </a:lnTo>
                <a:lnTo>
                  <a:pt x="241" y="78"/>
                </a:lnTo>
                <a:lnTo>
                  <a:pt x="276" y="60"/>
                </a:lnTo>
                <a:lnTo>
                  <a:pt x="296" y="78"/>
                </a:lnTo>
                <a:lnTo>
                  <a:pt x="288" y="97"/>
                </a:lnTo>
                <a:lnTo>
                  <a:pt x="313" y="120"/>
                </a:lnTo>
                <a:lnTo>
                  <a:pt x="343" y="170"/>
                </a:lnTo>
                <a:lnTo>
                  <a:pt x="296" y="180"/>
                </a:lnTo>
                <a:lnTo>
                  <a:pt x="276" y="180"/>
                </a:lnTo>
                <a:lnTo>
                  <a:pt x="174" y="230"/>
                </a:lnTo>
                <a:lnTo>
                  <a:pt x="157" y="221"/>
                </a:lnTo>
                <a:lnTo>
                  <a:pt x="147" y="240"/>
                </a:lnTo>
                <a:lnTo>
                  <a:pt x="136" y="230"/>
                </a:lnTo>
                <a:lnTo>
                  <a:pt x="89" y="263"/>
                </a:lnTo>
                <a:lnTo>
                  <a:pt x="64" y="240"/>
                </a:lnTo>
                <a:lnTo>
                  <a:pt x="47" y="263"/>
                </a:lnTo>
                <a:lnTo>
                  <a:pt x="25" y="221"/>
                </a:lnTo>
                <a:lnTo>
                  <a:pt x="0" y="221"/>
                </a:lnTo>
                <a:lnTo>
                  <a:pt x="0" y="180"/>
                </a:lnTo>
                <a:lnTo>
                  <a:pt x="34" y="128"/>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55" name="Freeform 55">
            <a:extLst>
              <a:ext uri="{FF2B5EF4-FFF2-40B4-BE49-F238E27FC236}">
                <a16:creationId xmlns:a16="http://schemas.microsoft.com/office/drawing/2014/main" id="{9A7F8757-FF62-4F75-81B1-774849F9AB83}"/>
              </a:ext>
            </a:extLst>
          </p:cNvPr>
          <p:cNvSpPr/>
          <p:nvPr/>
        </p:nvSpPr>
        <p:spPr bwMode="auto">
          <a:xfrm>
            <a:off x="4007505" y="2501355"/>
            <a:ext cx="379599" cy="316566"/>
          </a:xfrm>
          <a:custGeom>
            <a:avLst/>
            <a:gdLst>
              <a:gd name="T0" fmla="*/ 38 w 271"/>
              <a:gd name="T1" fmla="*/ 33 h 226"/>
              <a:gd name="T2" fmla="*/ 76 w 271"/>
              <a:gd name="T3" fmla="*/ 23 h 226"/>
              <a:gd name="T4" fmla="*/ 114 w 271"/>
              <a:gd name="T5" fmla="*/ 23 h 226"/>
              <a:gd name="T6" fmla="*/ 131 w 271"/>
              <a:gd name="T7" fmla="*/ 0 h 226"/>
              <a:gd name="T8" fmla="*/ 152 w 271"/>
              <a:gd name="T9" fmla="*/ 15 h 226"/>
              <a:gd name="T10" fmla="*/ 169 w 271"/>
              <a:gd name="T11" fmla="*/ 15 h 226"/>
              <a:gd name="T12" fmla="*/ 186 w 271"/>
              <a:gd name="T13" fmla="*/ 42 h 226"/>
              <a:gd name="T14" fmla="*/ 208 w 271"/>
              <a:gd name="T15" fmla="*/ 42 h 226"/>
              <a:gd name="T16" fmla="*/ 233 w 271"/>
              <a:gd name="T17" fmla="*/ 101 h 226"/>
              <a:gd name="T18" fmla="*/ 224 w 271"/>
              <a:gd name="T19" fmla="*/ 125 h 226"/>
              <a:gd name="T20" fmla="*/ 233 w 271"/>
              <a:gd name="T21" fmla="*/ 133 h 226"/>
              <a:gd name="T22" fmla="*/ 271 w 271"/>
              <a:gd name="T23" fmla="*/ 162 h 226"/>
              <a:gd name="T24" fmla="*/ 263 w 271"/>
              <a:gd name="T25" fmla="*/ 193 h 226"/>
              <a:gd name="T26" fmla="*/ 246 w 271"/>
              <a:gd name="T27" fmla="*/ 185 h 226"/>
              <a:gd name="T28" fmla="*/ 246 w 271"/>
              <a:gd name="T29" fmla="*/ 203 h 226"/>
              <a:gd name="T30" fmla="*/ 208 w 271"/>
              <a:gd name="T31" fmla="*/ 203 h 226"/>
              <a:gd name="T32" fmla="*/ 178 w 271"/>
              <a:gd name="T33" fmla="*/ 226 h 226"/>
              <a:gd name="T34" fmla="*/ 169 w 271"/>
              <a:gd name="T35" fmla="*/ 152 h 226"/>
              <a:gd name="T36" fmla="*/ 161 w 271"/>
              <a:gd name="T37" fmla="*/ 162 h 226"/>
              <a:gd name="T38" fmla="*/ 139 w 271"/>
              <a:gd name="T39" fmla="*/ 143 h 226"/>
              <a:gd name="T40" fmla="*/ 139 w 271"/>
              <a:gd name="T41" fmla="*/ 101 h 226"/>
              <a:gd name="T42" fmla="*/ 106 w 271"/>
              <a:gd name="T43" fmla="*/ 101 h 226"/>
              <a:gd name="T44" fmla="*/ 106 w 271"/>
              <a:gd name="T45" fmla="*/ 125 h 226"/>
              <a:gd name="T46" fmla="*/ 76 w 271"/>
              <a:gd name="T47" fmla="*/ 83 h 226"/>
              <a:gd name="T48" fmla="*/ 67 w 271"/>
              <a:gd name="T49" fmla="*/ 92 h 226"/>
              <a:gd name="T50" fmla="*/ 59 w 271"/>
              <a:gd name="T51" fmla="*/ 92 h 226"/>
              <a:gd name="T52" fmla="*/ 38 w 271"/>
              <a:gd name="T53" fmla="*/ 51 h 226"/>
              <a:gd name="T54" fmla="*/ 29 w 271"/>
              <a:gd name="T55" fmla="*/ 65 h 226"/>
              <a:gd name="T56" fmla="*/ 20 w 271"/>
              <a:gd name="T57" fmla="*/ 51 h 226"/>
              <a:gd name="T58" fmla="*/ 0 w 271"/>
              <a:gd name="T59" fmla="*/ 65 h 226"/>
              <a:gd name="T60" fmla="*/ 38 w 271"/>
              <a:gd name="T61" fmla="*/ 3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1" h="226">
                <a:moveTo>
                  <a:pt x="38" y="33"/>
                </a:moveTo>
                <a:lnTo>
                  <a:pt x="76" y="23"/>
                </a:lnTo>
                <a:lnTo>
                  <a:pt x="114" y="23"/>
                </a:lnTo>
                <a:lnTo>
                  <a:pt x="131" y="0"/>
                </a:lnTo>
                <a:lnTo>
                  <a:pt x="152" y="15"/>
                </a:lnTo>
                <a:lnTo>
                  <a:pt x="169" y="15"/>
                </a:lnTo>
                <a:lnTo>
                  <a:pt x="186" y="42"/>
                </a:lnTo>
                <a:lnTo>
                  <a:pt x="208" y="42"/>
                </a:lnTo>
                <a:lnTo>
                  <a:pt x="233" y="101"/>
                </a:lnTo>
                <a:lnTo>
                  <a:pt x="224" y="125"/>
                </a:lnTo>
                <a:lnTo>
                  <a:pt x="233" y="133"/>
                </a:lnTo>
                <a:lnTo>
                  <a:pt x="271" y="162"/>
                </a:lnTo>
                <a:lnTo>
                  <a:pt x="263" y="193"/>
                </a:lnTo>
                <a:lnTo>
                  <a:pt x="246" y="185"/>
                </a:lnTo>
                <a:lnTo>
                  <a:pt x="246" y="203"/>
                </a:lnTo>
                <a:lnTo>
                  <a:pt x="208" y="203"/>
                </a:lnTo>
                <a:lnTo>
                  <a:pt x="178" y="226"/>
                </a:lnTo>
                <a:lnTo>
                  <a:pt x="169" y="152"/>
                </a:lnTo>
                <a:lnTo>
                  <a:pt x="161" y="162"/>
                </a:lnTo>
                <a:lnTo>
                  <a:pt x="139" y="143"/>
                </a:lnTo>
                <a:lnTo>
                  <a:pt x="139" y="101"/>
                </a:lnTo>
                <a:lnTo>
                  <a:pt x="106" y="101"/>
                </a:lnTo>
                <a:lnTo>
                  <a:pt x="106" y="125"/>
                </a:lnTo>
                <a:lnTo>
                  <a:pt x="76" y="83"/>
                </a:lnTo>
                <a:lnTo>
                  <a:pt x="67" y="92"/>
                </a:lnTo>
                <a:lnTo>
                  <a:pt x="59" y="92"/>
                </a:lnTo>
                <a:lnTo>
                  <a:pt x="38" y="51"/>
                </a:lnTo>
                <a:lnTo>
                  <a:pt x="29" y="65"/>
                </a:lnTo>
                <a:lnTo>
                  <a:pt x="20" y="51"/>
                </a:lnTo>
                <a:lnTo>
                  <a:pt x="0" y="65"/>
                </a:lnTo>
                <a:lnTo>
                  <a:pt x="38" y="33"/>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56" name="Freeform 56">
            <a:extLst>
              <a:ext uri="{FF2B5EF4-FFF2-40B4-BE49-F238E27FC236}">
                <a16:creationId xmlns:a16="http://schemas.microsoft.com/office/drawing/2014/main" id="{C33504E9-7973-45CC-BB77-9EBA71E5981C}"/>
              </a:ext>
            </a:extLst>
          </p:cNvPr>
          <p:cNvSpPr/>
          <p:nvPr/>
        </p:nvSpPr>
        <p:spPr bwMode="auto">
          <a:xfrm>
            <a:off x="3541060" y="2588201"/>
            <a:ext cx="480453" cy="368394"/>
          </a:xfrm>
          <a:custGeom>
            <a:avLst/>
            <a:gdLst>
              <a:gd name="T0" fmla="*/ 33 w 343"/>
              <a:gd name="T1" fmla="*/ 129 h 263"/>
              <a:gd name="T2" fmla="*/ 16 w 343"/>
              <a:gd name="T3" fmla="*/ 98 h 263"/>
              <a:gd name="T4" fmla="*/ 55 w 343"/>
              <a:gd name="T5" fmla="*/ 78 h 263"/>
              <a:gd name="T6" fmla="*/ 88 w 343"/>
              <a:gd name="T7" fmla="*/ 98 h 263"/>
              <a:gd name="T8" fmla="*/ 110 w 343"/>
              <a:gd name="T9" fmla="*/ 38 h 263"/>
              <a:gd name="T10" fmla="*/ 173 w 343"/>
              <a:gd name="T11" fmla="*/ 10 h 263"/>
              <a:gd name="T12" fmla="*/ 202 w 343"/>
              <a:gd name="T13" fmla="*/ 0 h 263"/>
              <a:gd name="T14" fmla="*/ 219 w 343"/>
              <a:gd name="T15" fmla="*/ 18 h 263"/>
              <a:gd name="T16" fmla="*/ 212 w 343"/>
              <a:gd name="T17" fmla="*/ 38 h 263"/>
              <a:gd name="T18" fmla="*/ 219 w 343"/>
              <a:gd name="T19" fmla="*/ 69 h 263"/>
              <a:gd name="T20" fmla="*/ 241 w 343"/>
              <a:gd name="T21" fmla="*/ 78 h 263"/>
              <a:gd name="T22" fmla="*/ 275 w 343"/>
              <a:gd name="T23" fmla="*/ 60 h 263"/>
              <a:gd name="T24" fmla="*/ 296 w 343"/>
              <a:gd name="T25" fmla="*/ 78 h 263"/>
              <a:gd name="T26" fmla="*/ 287 w 343"/>
              <a:gd name="T27" fmla="*/ 98 h 263"/>
              <a:gd name="T28" fmla="*/ 313 w 343"/>
              <a:gd name="T29" fmla="*/ 120 h 263"/>
              <a:gd name="T30" fmla="*/ 343 w 343"/>
              <a:gd name="T31" fmla="*/ 171 h 263"/>
              <a:gd name="T32" fmla="*/ 296 w 343"/>
              <a:gd name="T33" fmla="*/ 180 h 263"/>
              <a:gd name="T34" fmla="*/ 275 w 343"/>
              <a:gd name="T35" fmla="*/ 180 h 263"/>
              <a:gd name="T36" fmla="*/ 173 w 343"/>
              <a:gd name="T37" fmla="*/ 231 h 263"/>
              <a:gd name="T38" fmla="*/ 157 w 343"/>
              <a:gd name="T39" fmla="*/ 221 h 263"/>
              <a:gd name="T40" fmla="*/ 147 w 343"/>
              <a:gd name="T41" fmla="*/ 240 h 263"/>
              <a:gd name="T42" fmla="*/ 135 w 343"/>
              <a:gd name="T43" fmla="*/ 231 h 263"/>
              <a:gd name="T44" fmla="*/ 88 w 343"/>
              <a:gd name="T45" fmla="*/ 263 h 263"/>
              <a:gd name="T46" fmla="*/ 63 w 343"/>
              <a:gd name="T47" fmla="*/ 240 h 263"/>
              <a:gd name="T48" fmla="*/ 46 w 343"/>
              <a:gd name="T49" fmla="*/ 263 h 263"/>
              <a:gd name="T50" fmla="*/ 25 w 343"/>
              <a:gd name="T51" fmla="*/ 221 h 263"/>
              <a:gd name="T52" fmla="*/ 0 w 343"/>
              <a:gd name="T53" fmla="*/ 221 h 263"/>
              <a:gd name="T54" fmla="*/ 0 w 343"/>
              <a:gd name="T55" fmla="*/ 180 h 263"/>
              <a:gd name="T56" fmla="*/ 33 w 343"/>
              <a:gd name="T57" fmla="*/ 129 h 263"/>
              <a:gd name="T58" fmla="*/ 33 w 343"/>
              <a:gd name="T59" fmla="*/ 12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3" h="263">
                <a:moveTo>
                  <a:pt x="33" y="129"/>
                </a:moveTo>
                <a:lnTo>
                  <a:pt x="16" y="98"/>
                </a:lnTo>
                <a:lnTo>
                  <a:pt x="55" y="78"/>
                </a:lnTo>
                <a:lnTo>
                  <a:pt x="88" y="98"/>
                </a:lnTo>
                <a:lnTo>
                  <a:pt x="110" y="38"/>
                </a:lnTo>
                <a:lnTo>
                  <a:pt x="173" y="10"/>
                </a:lnTo>
                <a:lnTo>
                  <a:pt x="202" y="0"/>
                </a:lnTo>
                <a:lnTo>
                  <a:pt x="219" y="18"/>
                </a:lnTo>
                <a:lnTo>
                  <a:pt x="212" y="38"/>
                </a:lnTo>
                <a:lnTo>
                  <a:pt x="219" y="69"/>
                </a:lnTo>
                <a:lnTo>
                  <a:pt x="241" y="78"/>
                </a:lnTo>
                <a:lnTo>
                  <a:pt x="275" y="60"/>
                </a:lnTo>
                <a:lnTo>
                  <a:pt x="296" y="78"/>
                </a:lnTo>
                <a:lnTo>
                  <a:pt x="287" y="98"/>
                </a:lnTo>
                <a:lnTo>
                  <a:pt x="313" y="120"/>
                </a:lnTo>
                <a:lnTo>
                  <a:pt x="343" y="171"/>
                </a:lnTo>
                <a:lnTo>
                  <a:pt x="296" y="180"/>
                </a:lnTo>
                <a:lnTo>
                  <a:pt x="275" y="180"/>
                </a:lnTo>
                <a:lnTo>
                  <a:pt x="173" y="231"/>
                </a:lnTo>
                <a:lnTo>
                  <a:pt x="157" y="221"/>
                </a:lnTo>
                <a:lnTo>
                  <a:pt x="147" y="240"/>
                </a:lnTo>
                <a:lnTo>
                  <a:pt x="135" y="231"/>
                </a:lnTo>
                <a:lnTo>
                  <a:pt x="88" y="263"/>
                </a:lnTo>
                <a:lnTo>
                  <a:pt x="63" y="240"/>
                </a:lnTo>
                <a:lnTo>
                  <a:pt x="46" y="263"/>
                </a:lnTo>
                <a:lnTo>
                  <a:pt x="25" y="221"/>
                </a:lnTo>
                <a:lnTo>
                  <a:pt x="0" y="221"/>
                </a:lnTo>
                <a:lnTo>
                  <a:pt x="0" y="180"/>
                </a:lnTo>
                <a:lnTo>
                  <a:pt x="33" y="129"/>
                </a:lnTo>
                <a:lnTo>
                  <a:pt x="33" y="12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57" name="Freeform 57">
            <a:extLst>
              <a:ext uri="{FF2B5EF4-FFF2-40B4-BE49-F238E27FC236}">
                <a16:creationId xmlns:a16="http://schemas.microsoft.com/office/drawing/2014/main" id="{36E6CB58-0489-4143-9392-ED37053FFE5E}"/>
              </a:ext>
            </a:extLst>
          </p:cNvPr>
          <p:cNvSpPr/>
          <p:nvPr/>
        </p:nvSpPr>
        <p:spPr bwMode="auto">
          <a:xfrm>
            <a:off x="4004704" y="2498553"/>
            <a:ext cx="379599" cy="315166"/>
          </a:xfrm>
          <a:custGeom>
            <a:avLst/>
            <a:gdLst>
              <a:gd name="T0" fmla="*/ 38 w 271"/>
              <a:gd name="T1" fmla="*/ 32 h 225"/>
              <a:gd name="T2" fmla="*/ 75 w 271"/>
              <a:gd name="T3" fmla="*/ 23 h 225"/>
              <a:gd name="T4" fmla="*/ 114 w 271"/>
              <a:gd name="T5" fmla="*/ 23 h 225"/>
              <a:gd name="T6" fmla="*/ 130 w 271"/>
              <a:gd name="T7" fmla="*/ 0 h 225"/>
              <a:gd name="T8" fmla="*/ 152 w 271"/>
              <a:gd name="T9" fmla="*/ 14 h 225"/>
              <a:gd name="T10" fmla="*/ 169 w 271"/>
              <a:gd name="T11" fmla="*/ 14 h 225"/>
              <a:gd name="T12" fmla="*/ 186 w 271"/>
              <a:gd name="T13" fmla="*/ 42 h 225"/>
              <a:gd name="T14" fmla="*/ 207 w 271"/>
              <a:gd name="T15" fmla="*/ 42 h 225"/>
              <a:gd name="T16" fmla="*/ 232 w 271"/>
              <a:gd name="T17" fmla="*/ 100 h 225"/>
              <a:gd name="T18" fmla="*/ 224 w 271"/>
              <a:gd name="T19" fmla="*/ 124 h 225"/>
              <a:gd name="T20" fmla="*/ 232 w 271"/>
              <a:gd name="T21" fmla="*/ 133 h 225"/>
              <a:gd name="T22" fmla="*/ 271 w 271"/>
              <a:gd name="T23" fmla="*/ 162 h 225"/>
              <a:gd name="T24" fmla="*/ 262 w 271"/>
              <a:gd name="T25" fmla="*/ 193 h 225"/>
              <a:gd name="T26" fmla="*/ 246 w 271"/>
              <a:gd name="T27" fmla="*/ 184 h 225"/>
              <a:gd name="T28" fmla="*/ 246 w 271"/>
              <a:gd name="T29" fmla="*/ 202 h 225"/>
              <a:gd name="T30" fmla="*/ 207 w 271"/>
              <a:gd name="T31" fmla="*/ 202 h 225"/>
              <a:gd name="T32" fmla="*/ 177 w 271"/>
              <a:gd name="T33" fmla="*/ 225 h 225"/>
              <a:gd name="T34" fmla="*/ 169 w 271"/>
              <a:gd name="T35" fmla="*/ 152 h 225"/>
              <a:gd name="T36" fmla="*/ 160 w 271"/>
              <a:gd name="T37" fmla="*/ 162 h 225"/>
              <a:gd name="T38" fmla="*/ 139 w 271"/>
              <a:gd name="T39" fmla="*/ 142 h 225"/>
              <a:gd name="T40" fmla="*/ 139 w 271"/>
              <a:gd name="T41" fmla="*/ 100 h 225"/>
              <a:gd name="T42" fmla="*/ 105 w 271"/>
              <a:gd name="T43" fmla="*/ 100 h 225"/>
              <a:gd name="T44" fmla="*/ 105 w 271"/>
              <a:gd name="T45" fmla="*/ 124 h 225"/>
              <a:gd name="T46" fmla="*/ 75 w 271"/>
              <a:gd name="T47" fmla="*/ 82 h 225"/>
              <a:gd name="T48" fmla="*/ 67 w 271"/>
              <a:gd name="T49" fmla="*/ 92 h 225"/>
              <a:gd name="T50" fmla="*/ 58 w 271"/>
              <a:gd name="T51" fmla="*/ 92 h 225"/>
              <a:gd name="T52" fmla="*/ 38 w 271"/>
              <a:gd name="T53" fmla="*/ 50 h 225"/>
              <a:gd name="T54" fmla="*/ 28 w 271"/>
              <a:gd name="T55" fmla="*/ 64 h 225"/>
              <a:gd name="T56" fmla="*/ 20 w 271"/>
              <a:gd name="T57" fmla="*/ 50 h 225"/>
              <a:gd name="T58" fmla="*/ 0 w 271"/>
              <a:gd name="T59" fmla="*/ 64 h 225"/>
              <a:gd name="T60" fmla="*/ 38 w 271"/>
              <a:gd name="T61" fmla="*/ 32 h 225"/>
              <a:gd name="T62" fmla="*/ 38 w 271"/>
              <a:gd name="T63" fmla="*/ 3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1" h="225">
                <a:moveTo>
                  <a:pt x="38" y="32"/>
                </a:moveTo>
                <a:lnTo>
                  <a:pt x="75" y="23"/>
                </a:lnTo>
                <a:lnTo>
                  <a:pt x="114" y="23"/>
                </a:lnTo>
                <a:lnTo>
                  <a:pt x="130" y="0"/>
                </a:lnTo>
                <a:lnTo>
                  <a:pt x="152" y="14"/>
                </a:lnTo>
                <a:lnTo>
                  <a:pt x="169" y="14"/>
                </a:lnTo>
                <a:lnTo>
                  <a:pt x="186" y="42"/>
                </a:lnTo>
                <a:lnTo>
                  <a:pt x="207" y="42"/>
                </a:lnTo>
                <a:lnTo>
                  <a:pt x="232" y="100"/>
                </a:lnTo>
                <a:lnTo>
                  <a:pt x="224" y="124"/>
                </a:lnTo>
                <a:lnTo>
                  <a:pt x="232" y="133"/>
                </a:lnTo>
                <a:lnTo>
                  <a:pt x="271" y="162"/>
                </a:lnTo>
                <a:lnTo>
                  <a:pt x="262" y="193"/>
                </a:lnTo>
                <a:lnTo>
                  <a:pt x="246" y="184"/>
                </a:lnTo>
                <a:lnTo>
                  <a:pt x="246" y="202"/>
                </a:lnTo>
                <a:lnTo>
                  <a:pt x="207" y="202"/>
                </a:lnTo>
                <a:lnTo>
                  <a:pt x="177" y="225"/>
                </a:lnTo>
                <a:lnTo>
                  <a:pt x="169" y="152"/>
                </a:lnTo>
                <a:lnTo>
                  <a:pt x="160" y="162"/>
                </a:lnTo>
                <a:lnTo>
                  <a:pt x="139" y="142"/>
                </a:lnTo>
                <a:lnTo>
                  <a:pt x="139" y="100"/>
                </a:lnTo>
                <a:lnTo>
                  <a:pt x="105" y="100"/>
                </a:lnTo>
                <a:lnTo>
                  <a:pt x="105" y="124"/>
                </a:lnTo>
                <a:lnTo>
                  <a:pt x="75" y="82"/>
                </a:lnTo>
                <a:lnTo>
                  <a:pt x="67" y="92"/>
                </a:lnTo>
                <a:lnTo>
                  <a:pt x="58" y="92"/>
                </a:lnTo>
                <a:lnTo>
                  <a:pt x="38" y="50"/>
                </a:lnTo>
                <a:lnTo>
                  <a:pt x="28" y="64"/>
                </a:lnTo>
                <a:lnTo>
                  <a:pt x="20" y="50"/>
                </a:lnTo>
                <a:lnTo>
                  <a:pt x="0" y="64"/>
                </a:lnTo>
                <a:lnTo>
                  <a:pt x="38" y="32"/>
                </a:lnTo>
                <a:lnTo>
                  <a:pt x="38" y="3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58" name="Freeform 58">
            <a:extLst>
              <a:ext uri="{FF2B5EF4-FFF2-40B4-BE49-F238E27FC236}">
                <a16:creationId xmlns:a16="http://schemas.microsoft.com/office/drawing/2014/main" id="{898F5576-EFE9-46B0-A740-B10EBF48AC14}"/>
              </a:ext>
            </a:extLst>
          </p:cNvPr>
          <p:cNvSpPr/>
          <p:nvPr/>
        </p:nvSpPr>
        <p:spPr bwMode="auto">
          <a:xfrm>
            <a:off x="5950323" y="3114877"/>
            <a:ext cx="498662" cy="348784"/>
          </a:xfrm>
          <a:custGeom>
            <a:avLst/>
            <a:gdLst>
              <a:gd name="T0" fmla="*/ 77 w 356"/>
              <a:gd name="T1" fmla="*/ 10 h 249"/>
              <a:gd name="T2" fmla="*/ 264 w 356"/>
              <a:gd name="T3" fmla="*/ 0 h 249"/>
              <a:gd name="T4" fmla="*/ 289 w 356"/>
              <a:gd name="T5" fmla="*/ 162 h 249"/>
              <a:gd name="T6" fmla="*/ 319 w 356"/>
              <a:gd name="T7" fmla="*/ 180 h 249"/>
              <a:gd name="T8" fmla="*/ 327 w 356"/>
              <a:gd name="T9" fmla="*/ 212 h 249"/>
              <a:gd name="T10" fmla="*/ 356 w 356"/>
              <a:gd name="T11" fmla="*/ 231 h 249"/>
              <a:gd name="T12" fmla="*/ 336 w 356"/>
              <a:gd name="T13" fmla="*/ 240 h 249"/>
              <a:gd name="T14" fmla="*/ 310 w 356"/>
              <a:gd name="T15" fmla="*/ 231 h 249"/>
              <a:gd name="T16" fmla="*/ 272 w 356"/>
              <a:gd name="T17" fmla="*/ 231 h 249"/>
              <a:gd name="T18" fmla="*/ 204 w 356"/>
              <a:gd name="T19" fmla="*/ 222 h 249"/>
              <a:gd name="T20" fmla="*/ 179 w 356"/>
              <a:gd name="T21" fmla="*/ 231 h 249"/>
              <a:gd name="T22" fmla="*/ 123 w 356"/>
              <a:gd name="T23" fmla="*/ 240 h 249"/>
              <a:gd name="T24" fmla="*/ 102 w 356"/>
              <a:gd name="T25" fmla="*/ 249 h 249"/>
              <a:gd name="T26" fmla="*/ 68 w 356"/>
              <a:gd name="T27" fmla="*/ 249 h 249"/>
              <a:gd name="T28" fmla="*/ 85 w 356"/>
              <a:gd name="T29" fmla="*/ 231 h 249"/>
              <a:gd name="T30" fmla="*/ 55 w 356"/>
              <a:gd name="T31" fmla="*/ 171 h 249"/>
              <a:gd name="T32" fmla="*/ 85 w 356"/>
              <a:gd name="T33" fmla="*/ 88 h 249"/>
              <a:gd name="T34" fmla="*/ 55 w 356"/>
              <a:gd name="T35" fmla="*/ 70 h 249"/>
              <a:gd name="T36" fmla="*/ 47 w 356"/>
              <a:gd name="T37" fmla="*/ 28 h 249"/>
              <a:gd name="T38" fmla="*/ 8 w 356"/>
              <a:gd name="T39" fmla="*/ 28 h 249"/>
              <a:gd name="T40" fmla="*/ 0 w 356"/>
              <a:gd name="T41" fmla="*/ 10 h 249"/>
              <a:gd name="T42" fmla="*/ 77 w 356"/>
              <a:gd name="T43" fmla="*/ 1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249">
                <a:moveTo>
                  <a:pt x="77" y="10"/>
                </a:moveTo>
                <a:lnTo>
                  <a:pt x="264" y="0"/>
                </a:lnTo>
                <a:lnTo>
                  <a:pt x="289" y="162"/>
                </a:lnTo>
                <a:lnTo>
                  <a:pt x="319" y="180"/>
                </a:lnTo>
                <a:lnTo>
                  <a:pt x="327" y="212"/>
                </a:lnTo>
                <a:lnTo>
                  <a:pt x="356" y="231"/>
                </a:lnTo>
                <a:lnTo>
                  <a:pt x="336" y="240"/>
                </a:lnTo>
                <a:lnTo>
                  <a:pt x="310" y="231"/>
                </a:lnTo>
                <a:lnTo>
                  <a:pt x="272" y="231"/>
                </a:lnTo>
                <a:lnTo>
                  <a:pt x="204" y="222"/>
                </a:lnTo>
                <a:lnTo>
                  <a:pt x="179" y="231"/>
                </a:lnTo>
                <a:lnTo>
                  <a:pt x="123" y="240"/>
                </a:lnTo>
                <a:lnTo>
                  <a:pt x="102" y="249"/>
                </a:lnTo>
                <a:lnTo>
                  <a:pt x="68" y="249"/>
                </a:lnTo>
                <a:lnTo>
                  <a:pt x="85" y="231"/>
                </a:lnTo>
                <a:lnTo>
                  <a:pt x="55" y="171"/>
                </a:lnTo>
                <a:lnTo>
                  <a:pt x="85" y="88"/>
                </a:lnTo>
                <a:lnTo>
                  <a:pt x="55" y="70"/>
                </a:lnTo>
                <a:lnTo>
                  <a:pt x="47" y="28"/>
                </a:lnTo>
                <a:lnTo>
                  <a:pt x="8" y="28"/>
                </a:lnTo>
                <a:lnTo>
                  <a:pt x="0" y="10"/>
                </a:lnTo>
                <a:lnTo>
                  <a:pt x="7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 name="Freeform 59">
            <a:extLst>
              <a:ext uri="{FF2B5EF4-FFF2-40B4-BE49-F238E27FC236}">
                <a16:creationId xmlns:a16="http://schemas.microsoft.com/office/drawing/2014/main" id="{3F77C2E8-5E95-43B7-9F23-93E2D36E88AC}"/>
              </a:ext>
            </a:extLst>
          </p:cNvPr>
          <p:cNvSpPr/>
          <p:nvPr/>
        </p:nvSpPr>
        <p:spPr bwMode="auto">
          <a:xfrm>
            <a:off x="6317317" y="3114878"/>
            <a:ext cx="584107" cy="438431"/>
          </a:xfrm>
          <a:custGeom>
            <a:avLst/>
            <a:gdLst>
              <a:gd name="T0" fmla="*/ 251 w 417"/>
              <a:gd name="T1" fmla="*/ 0 h 313"/>
              <a:gd name="T2" fmla="*/ 268 w 417"/>
              <a:gd name="T3" fmla="*/ 8 h 313"/>
              <a:gd name="T4" fmla="*/ 251 w 417"/>
              <a:gd name="T5" fmla="*/ 28 h 313"/>
              <a:gd name="T6" fmla="*/ 268 w 417"/>
              <a:gd name="T7" fmla="*/ 60 h 313"/>
              <a:gd name="T8" fmla="*/ 298 w 417"/>
              <a:gd name="T9" fmla="*/ 78 h 313"/>
              <a:gd name="T10" fmla="*/ 306 w 417"/>
              <a:gd name="T11" fmla="*/ 110 h 313"/>
              <a:gd name="T12" fmla="*/ 362 w 417"/>
              <a:gd name="T13" fmla="*/ 138 h 313"/>
              <a:gd name="T14" fmla="*/ 335 w 417"/>
              <a:gd name="T15" fmla="*/ 170 h 313"/>
              <a:gd name="T16" fmla="*/ 417 w 417"/>
              <a:gd name="T17" fmla="*/ 212 h 313"/>
              <a:gd name="T18" fmla="*/ 417 w 417"/>
              <a:gd name="T19" fmla="*/ 230 h 313"/>
              <a:gd name="T20" fmla="*/ 382 w 417"/>
              <a:gd name="T21" fmla="*/ 230 h 313"/>
              <a:gd name="T22" fmla="*/ 323 w 417"/>
              <a:gd name="T23" fmla="*/ 198 h 313"/>
              <a:gd name="T24" fmla="*/ 268 w 417"/>
              <a:gd name="T25" fmla="*/ 240 h 313"/>
              <a:gd name="T26" fmla="*/ 196 w 417"/>
              <a:gd name="T27" fmla="*/ 313 h 313"/>
              <a:gd name="T28" fmla="*/ 158 w 417"/>
              <a:gd name="T29" fmla="*/ 300 h 313"/>
              <a:gd name="T30" fmla="*/ 119 w 417"/>
              <a:gd name="T31" fmla="*/ 300 h 313"/>
              <a:gd name="T32" fmla="*/ 119 w 417"/>
              <a:gd name="T33" fmla="*/ 263 h 313"/>
              <a:gd name="T34" fmla="*/ 94 w 417"/>
              <a:gd name="T35" fmla="*/ 230 h 313"/>
              <a:gd name="T36" fmla="*/ 64 w 417"/>
              <a:gd name="T37" fmla="*/ 212 h 313"/>
              <a:gd name="T38" fmla="*/ 56 w 417"/>
              <a:gd name="T39" fmla="*/ 180 h 313"/>
              <a:gd name="T40" fmla="*/ 26 w 417"/>
              <a:gd name="T41" fmla="*/ 161 h 313"/>
              <a:gd name="T42" fmla="*/ 0 w 417"/>
              <a:gd name="T43" fmla="*/ 0 h 313"/>
              <a:gd name="T44" fmla="*/ 128 w 417"/>
              <a:gd name="T45" fmla="*/ 0 h 313"/>
              <a:gd name="T46" fmla="*/ 251 w 417"/>
              <a:gd name="T4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13">
                <a:moveTo>
                  <a:pt x="251" y="0"/>
                </a:moveTo>
                <a:lnTo>
                  <a:pt x="268" y="8"/>
                </a:lnTo>
                <a:lnTo>
                  <a:pt x="251" y="28"/>
                </a:lnTo>
                <a:lnTo>
                  <a:pt x="268" y="60"/>
                </a:lnTo>
                <a:lnTo>
                  <a:pt x="298" y="78"/>
                </a:lnTo>
                <a:lnTo>
                  <a:pt x="306" y="110"/>
                </a:lnTo>
                <a:lnTo>
                  <a:pt x="362" y="138"/>
                </a:lnTo>
                <a:lnTo>
                  <a:pt x="335" y="170"/>
                </a:lnTo>
                <a:lnTo>
                  <a:pt x="417" y="212"/>
                </a:lnTo>
                <a:lnTo>
                  <a:pt x="417" y="230"/>
                </a:lnTo>
                <a:lnTo>
                  <a:pt x="382" y="230"/>
                </a:lnTo>
                <a:lnTo>
                  <a:pt x="323" y="198"/>
                </a:lnTo>
                <a:lnTo>
                  <a:pt x="268" y="240"/>
                </a:lnTo>
                <a:lnTo>
                  <a:pt x="196" y="313"/>
                </a:lnTo>
                <a:lnTo>
                  <a:pt x="158" y="300"/>
                </a:lnTo>
                <a:lnTo>
                  <a:pt x="119" y="300"/>
                </a:lnTo>
                <a:lnTo>
                  <a:pt x="119" y="263"/>
                </a:lnTo>
                <a:lnTo>
                  <a:pt x="94" y="230"/>
                </a:lnTo>
                <a:lnTo>
                  <a:pt x="64" y="212"/>
                </a:lnTo>
                <a:lnTo>
                  <a:pt x="56" y="180"/>
                </a:lnTo>
                <a:lnTo>
                  <a:pt x="26" y="161"/>
                </a:lnTo>
                <a:lnTo>
                  <a:pt x="0" y="0"/>
                </a:lnTo>
                <a:lnTo>
                  <a:pt x="128" y="0"/>
                </a:lnTo>
                <a:lnTo>
                  <a:pt x="2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0" name="Freeform 60">
            <a:extLst>
              <a:ext uri="{FF2B5EF4-FFF2-40B4-BE49-F238E27FC236}">
                <a16:creationId xmlns:a16="http://schemas.microsoft.com/office/drawing/2014/main" id="{1A61BDC8-5275-43EC-BBBF-94F1D34FFC24}"/>
              </a:ext>
            </a:extLst>
          </p:cNvPr>
          <p:cNvSpPr/>
          <p:nvPr/>
        </p:nvSpPr>
        <p:spPr bwMode="auto">
          <a:xfrm>
            <a:off x="5946122" y="3112075"/>
            <a:ext cx="500062" cy="348784"/>
          </a:xfrm>
          <a:custGeom>
            <a:avLst/>
            <a:gdLst>
              <a:gd name="T0" fmla="*/ 77 w 357"/>
              <a:gd name="T1" fmla="*/ 9 h 249"/>
              <a:gd name="T2" fmla="*/ 264 w 357"/>
              <a:gd name="T3" fmla="*/ 0 h 249"/>
              <a:gd name="T4" fmla="*/ 289 w 357"/>
              <a:gd name="T5" fmla="*/ 161 h 249"/>
              <a:gd name="T6" fmla="*/ 319 w 357"/>
              <a:gd name="T7" fmla="*/ 179 h 249"/>
              <a:gd name="T8" fmla="*/ 328 w 357"/>
              <a:gd name="T9" fmla="*/ 212 h 249"/>
              <a:gd name="T10" fmla="*/ 357 w 357"/>
              <a:gd name="T11" fmla="*/ 231 h 249"/>
              <a:gd name="T12" fmla="*/ 336 w 357"/>
              <a:gd name="T13" fmla="*/ 239 h 249"/>
              <a:gd name="T14" fmla="*/ 311 w 357"/>
              <a:gd name="T15" fmla="*/ 231 h 249"/>
              <a:gd name="T16" fmla="*/ 273 w 357"/>
              <a:gd name="T17" fmla="*/ 231 h 249"/>
              <a:gd name="T18" fmla="*/ 204 w 357"/>
              <a:gd name="T19" fmla="*/ 221 h 249"/>
              <a:gd name="T20" fmla="*/ 179 w 357"/>
              <a:gd name="T21" fmla="*/ 231 h 249"/>
              <a:gd name="T22" fmla="*/ 124 w 357"/>
              <a:gd name="T23" fmla="*/ 239 h 249"/>
              <a:gd name="T24" fmla="*/ 102 w 357"/>
              <a:gd name="T25" fmla="*/ 249 h 249"/>
              <a:gd name="T26" fmla="*/ 69 w 357"/>
              <a:gd name="T27" fmla="*/ 249 h 249"/>
              <a:gd name="T28" fmla="*/ 86 w 357"/>
              <a:gd name="T29" fmla="*/ 231 h 249"/>
              <a:gd name="T30" fmla="*/ 56 w 357"/>
              <a:gd name="T31" fmla="*/ 171 h 249"/>
              <a:gd name="T32" fmla="*/ 86 w 357"/>
              <a:gd name="T33" fmla="*/ 87 h 249"/>
              <a:gd name="T34" fmla="*/ 56 w 357"/>
              <a:gd name="T35" fmla="*/ 69 h 249"/>
              <a:gd name="T36" fmla="*/ 47 w 357"/>
              <a:gd name="T37" fmla="*/ 27 h 249"/>
              <a:gd name="T38" fmla="*/ 9 w 357"/>
              <a:gd name="T39" fmla="*/ 27 h 249"/>
              <a:gd name="T40" fmla="*/ 0 w 357"/>
              <a:gd name="T41" fmla="*/ 9 h 249"/>
              <a:gd name="T42" fmla="*/ 77 w 357"/>
              <a:gd name="T43" fmla="*/ 9 h 249"/>
              <a:gd name="T44" fmla="*/ 77 w 357"/>
              <a:gd name="T45" fmla="*/ 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249">
                <a:moveTo>
                  <a:pt x="77" y="9"/>
                </a:moveTo>
                <a:lnTo>
                  <a:pt x="264" y="0"/>
                </a:lnTo>
                <a:lnTo>
                  <a:pt x="289" y="161"/>
                </a:lnTo>
                <a:lnTo>
                  <a:pt x="319" y="179"/>
                </a:lnTo>
                <a:lnTo>
                  <a:pt x="328" y="212"/>
                </a:lnTo>
                <a:lnTo>
                  <a:pt x="357" y="231"/>
                </a:lnTo>
                <a:lnTo>
                  <a:pt x="336" y="239"/>
                </a:lnTo>
                <a:lnTo>
                  <a:pt x="311" y="231"/>
                </a:lnTo>
                <a:lnTo>
                  <a:pt x="273" y="231"/>
                </a:lnTo>
                <a:lnTo>
                  <a:pt x="204" y="221"/>
                </a:lnTo>
                <a:lnTo>
                  <a:pt x="179" y="231"/>
                </a:lnTo>
                <a:lnTo>
                  <a:pt x="124" y="239"/>
                </a:lnTo>
                <a:lnTo>
                  <a:pt x="102" y="249"/>
                </a:lnTo>
                <a:lnTo>
                  <a:pt x="69" y="249"/>
                </a:lnTo>
                <a:lnTo>
                  <a:pt x="86" y="231"/>
                </a:lnTo>
                <a:lnTo>
                  <a:pt x="56" y="171"/>
                </a:lnTo>
                <a:lnTo>
                  <a:pt x="86" y="87"/>
                </a:lnTo>
                <a:lnTo>
                  <a:pt x="56" y="69"/>
                </a:lnTo>
                <a:lnTo>
                  <a:pt x="47" y="27"/>
                </a:lnTo>
                <a:lnTo>
                  <a:pt x="9" y="27"/>
                </a:lnTo>
                <a:lnTo>
                  <a:pt x="0" y="9"/>
                </a:lnTo>
                <a:lnTo>
                  <a:pt x="77" y="9"/>
                </a:lnTo>
                <a:lnTo>
                  <a:pt x="77" y="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61" name="Freeform 61">
            <a:extLst>
              <a:ext uri="{FF2B5EF4-FFF2-40B4-BE49-F238E27FC236}">
                <a16:creationId xmlns:a16="http://schemas.microsoft.com/office/drawing/2014/main" id="{84BAB19B-13B4-4111-8F77-44F854327100}"/>
              </a:ext>
            </a:extLst>
          </p:cNvPr>
          <p:cNvSpPr/>
          <p:nvPr/>
        </p:nvSpPr>
        <p:spPr bwMode="auto">
          <a:xfrm>
            <a:off x="6314515" y="3112076"/>
            <a:ext cx="582706" cy="438431"/>
          </a:xfrm>
          <a:custGeom>
            <a:avLst/>
            <a:gdLst>
              <a:gd name="T0" fmla="*/ 251 w 416"/>
              <a:gd name="T1" fmla="*/ 0 h 313"/>
              <a:gd name="T2" fmla="*/ 268 w 416"/>
              <a:gd name="T3" fmla="*/ 8 h 313"/>
              <a:gd name="T4" fmla="*/ 251 w 416"/>
              <a:gd name="T5" fmla="*/ 27 h 313"/>
              <a:gd name="T6" fmla="*/ 268 w 416"/>
              <a:gd name="T7" fmla="*/ 60 h 313"/>
              <a:gd name="T8" fmla="*/ 298 w 416"/>
              <a:gd name="T9" fmla="*/ 78 h 313"/>
              <a:gd name="T10" fmla="*/ 306 w 416"/>
              <a:gd name="T11" fmla="*/ 110 h 313"/>
              <a:gd name="T12" fmla="*/ 361 w 416"/>
              <a:gd name="T13" fmla="*/ 137 h 313"/>
              <a:gd name="T14" fmla="*/ 335 w 416"/>
              <a:gd name="T15" fmla="*/ 170 h 313"/>
              <a:gd name="T16" fmla="*/ 416 w 416"/>
              <a:gd name="T17" fmla="*/ 212 h 313"/>
              <a:gd name="T18" fmla="*/ 416 w 416"/>
              <a:gd name="T19" fmla="*/ 230 h 313"/>
              <a:gd name="T20" fmla="*/ 382 w 416"/>
              <a:gd name="T21" fmla="*/ 230 h 313"/>
              <a:gd name="T22" fmla="*/ 323 w 416"/>
              <a:gd name="T23" fmla="*/ 197 h 313"/>
              <a:gd name="T24" fmla="*/ 268 w 416"/>
              <a:gd name="T25" fmla="*/ 239 h 313"/>
              <a:gd name="T26" fmla="*/ 196 w 416"/>
              <a:gd name="T27" fmla="*/ 313 h 313"/>
              <a:gd name="T28" fmla="*/ 157 w 416"/>
              <a:gd name="T29" fmla="*/ 299 h 313"/>
              <a:gd name="T30" fmla="*/ 119 w 416"/>
              <a:gd name="T31" fmla="*/ 299 h 313"/>
              <a:gd name="T32" fmla="*/ 119 w 416"/>
              <a:gd name="T33" fmla="*/ 262 h 313"/>
              <a:gd name="T34" fmla="*/ 94 w 416"/>
              <a:gd name="T35" fmla="*/ 230 h 313"/>
              <a:gd name="T36" fmla="*/ 64 w 416"/>
              <a:gd name="T37" fmla="*/ 212 h 313"/>
              <a:gd name="T38" fmla="*/ 55 w 416"/>
              <a:gd name="T39" fmla="*/ 179 h 313"/>
              <a:gd name="T40" fmla="*/ 25 w 416"/>
              <a:gd name="T41" fmla="*/ 160 h 313"/>
              <a:gd name="T42" fmla="*/ 0 w 416"/>
              <a:gd name="T43" fmla="*/ 0 h 313"/>
              <a:gd name="T44" fmla="*/ 127 w 416"/>
              <a:gd name="T45" fmla="*/ 0 h 313"/>
              <a:gd name="T46" fmla="*/ 251 w 416"/>
              <a:gd name="T47" fmla="*/ 0 h 313"/>
              <a:gd name="T48" fmla="*/ 251 w 416"/>
              <a:gd name="T4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313">
                <a:moveTo>
                  <a:pt x="251" y="0"/>
                </a:moveTo>
                <a:lnTo>
                  <a:pt x="268" y="8"/>
                </a:lnTo>
                <a:lnTo>
                  <a:pt x="251" y="27"/>
                </a:lnTo>
                <a:lnTo>
                  <a:pt x="268" y="60"/>
                </a:lnTo>
                <a:lnTo>
                  <a:pt x="298" y="78"/>
                </a:lnTo>
                <a:lnTo>
                  <a:pt x="306" y="110"/>
                </a:lnTo>
                <a:lnTo>
                  <a:pt x="361" y="137"/>
                </a:lnTo>
                <a:lnTo>
                  <a:pt x="335" y="170"/>
                </a:lnTo>
                <a:lnTo>
                  <a:pt x="416" y="212"/>
                </a:lnTo>
                <a:lnTo>
                  <a:pt x="416" y="230"/>
                </a:lnTo>
                <a:lnTo>
                  <a:pt x="382" y="230"/>
                </a:lnTo>
                <a:lnTo>
                  <a:pt x="323" y="197"/>
                </a:lnTo>
                <a:lnTo>
                  <a:pt x="268" y="239"/>
                </a:lnTo>
                <a:lnTo>
                  <a:pt x="196" y="313"/>
                </a:lnTo>
                <a:lnTo>
                  <a:pt x="157" y="299"/>
                </a:lnTo>
                <a:lnTo>
                  <a:pt x="119" y="299"/>
                </a:lnTo>
                <a:lnTo>
                  <a:pt x="119" y="262"/>
                </a:lnTo>
                <a:lnTo>
                  <a:pt x="94" y="230"/>
                </a:lnTo>
                <a:lnTo>
                  <a:pt x="64" y="212"/>
                </a:lnTo>
                <a:lnTo>
                  <a:pt x="55" y="179"/>
                </a:lnTo>
                <a:lnTo>
                  <a:pt x="25" y="160"/>
                </a:lnTo>
                <a:lnTo>
                  <a:pt x="0" y="0"/>
                </a:lnTo>
                <a:lnTo>
                  <a:pt x="127" y="0"/>
                </a:lnTo>
                <a:lnTo>
                  <a:pt x="251" y="0"/>
                </a:lnTo>
                <a:lnTo>
                  <a:pt x="251"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62" name="Freeform 62">
            <a:extLst>
              <a:ext uri="{FF2B5EF4-FFF2-40B4-BE49-F238E27FC236}">
                <a16:creationId xmlns:a16="http://schemas.microsoft.com/office/drawing/2014/main" id="{8280E7AA-C440-4E8B-8E99-76E188B7B199}"/>
              </a:ext>
            </a:extLst>
          </p:cNvPr>
          <p:cNvSpPr/>
          <p:nvPr/>
        </p:nvSpPr>
        <p:spPr bwMode="auto">
          <a:xfrm>
            <a:off x="4060732" y="3212930"/>
            <a:ext cx="338978" cy="211511"/>
          </a:xfrm>
          <a:custGeom>
            <a:avLst/>
            <a:gdLst>
              <a:gd name="T0" fmla="*/ 56 w 242"/>
              <a:gd name="T1" fmla="*/ 142 h 151"/>
              <a:gd name="T2" fmla="*/ 21 w 242"/>
              <a:gd name="T3" fmla="*/ 151 h 151"/>
              <a:gd name="T4" fmla="*/ 0 w 242"/>
              <a:gd name="T5" fmla="*/ 142 h 151"/>
              <a:gd name="T6" fmla="*/ 9 w 242"/>
              <a:gd name="T7" fmla="*/ 82 h 151"/>
              <a:gd name="T8" fmla="*/ 56 w 242"/>
              <a:gd name="T9" fmla="*/ 8 h 151"/>
              <a:gd name="T10" fmla="*/ 123 w 242"/>
              <a:gd name="T11" fmla="*/ 0 h 151"/>
              <a:gd name="T12" fmla="*/ 148 w 242"/>
              <a:gd name="T13" fmla="*/ 8 h 151"/>
              <a:gd name="T14" fmla="*/ 242 w 242"/>
              <a:gd name="T15" fmla="*/ 100 h 151"/>
              <a:gd name="T16" fmla="*/ 242 w 242"/>
              <a:gd name="T17" fmla="*/ 151 h 151"/>
              <a:gd name="T18" fmla="*/ 56 w 242"/>
              <a:gd name="T19" fmla="*/ 14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51">
                <a:moveTo>
                  <a:pt x="56" y="142"/>
                </a:moveTo>
                <a:lnTo>
                  <a:pt x="21" y="151"/>
                </a:lnTo>
                <a:lnTo>
                  <a:pt x="0" y="142"/>
                </a:lnTo>
                <a:lnTo>
                  <a:pt x="9" y="82"/>
                </a:lnTo>
                <a:lnTo>
                  <a:pt x="56" y="8"/>
                </a:lnTo>
                <a:lnTo>
                  <a:pt x="123" y="0"/>
                </a:lnTo>
                <a:lnTo>
                  <a:pt x="148" y="8"/>
                </a:lnTo>
                <a:lnTo>
                  <a:pt x="242" y="100"/>
                </a:lnTo>
                <a:lnTo>
                  <a:pt x="242" y="151"/>
                </a:lnTo>
                <a:lnTo>
                  <a:pt x="56" y="142"/>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63" name="Freeform 63">
            <a:extLst>
              <a:ext uri="{FF2B5EF4-FFF2-40B4-BE49-F238E27FC236}">
                <a16:creationId xmlns:a16="http://schemas.microsoft.com/office/drawing/2014/main" id="{66852489-F62B-42C4-AFE1-5646F9E02A74}"/>
              </a:ext>
            </a:extLst>
          </p:cNvPr>
          <p:cNvSpPr/>
          <p:nvPr/>
        </p:nvSpPr>
        <p:spPr bwMode="auto">
          <a:xfrm>
            <a:off x="6055380" y="2728275"/>
            <a:ext cx="459441" cy="400610"/>
          </a:xfrm>
          <a:custGeom>
            <a:avLst/>
            <a:gdLst>
              <a:gd name="T0" fmla="*/ 328 w 328"/>
              <a:gd name="T1" fmla="*/ 50 h 286"/>
              <a:gd name="T2" fmla="*/ 315 w 328"/>
              <a:gd name="T3" fmla="*/ 276 h 286"/>
              <a:gd name="T4" fmla="*/ 187 w 328"/>
              <a:gd name="T5" fmla="*/ 276 h 286"/>
              <a:gd name="T6" fmla="*/ 0 w 328"/>
              <a:gd name="T7" fmla="*/ 286 h 286"/>
              <a:gd name="T8" fmla="*/ 9 w 328"/>
              <a:gd name="T9" fmla="*/ 0 h 286"/>
              <a:gd name="T10" fmla="*/ 328 w 328"/>
              <a:gd name="T11" fmla="*/ 23 h 286"/>
              <a:gd name="T12" fmla="*/ 328 w 328"/>
              <a:gd name="T13" fmla="*/ 50 h 286"/>
            </a:gdLst>
            <a:ahLst/>
            <a:cxnLst>
              <a:cxn ang="0">
                <a:pos x="T0" y="T1"/>
              </a:cxn>
              <a:cxn ang="0">
                <a:pos x="T2" y="T3"/>
              </a:cxn>
              <a:cxn ang="0">
                <a:pos x="T4" y="T5"/>
              </a:cxn>
              <a:cxn ang="0">
                <a:pos x="T6" y="T7"/>
              </a:cxn>
              <a:cxn ang="0">
                <a:pos x="T8" y="T9"/>
              </a:cxn>
              <a:cxn ang="0">
                <a:pos x="T10" y="T11"/>
              </a:cxn>
              <a:cxn ang="0">
                <a:pos x="T12" y="T13"/>
              </a:cxn>
            </a:cxnLst>
            <a:rect l="0" t="0" r="r" b="b"/>
            <a:pathLst>
              <a:path w="328" h="286">
                <a:moveTo>
                  <a:pt x="328" y="50"/>
                </a:moveTo>
                <a:lnTo>
                  <a:pt x="315" y="276"/>
                </a:lnTo>
                <a:lnTo>
                  <a:pt x="187" y="276"/>
                </a:lnTo>
                <a:lnTo>
                  <a:pt x="0" y="286"/>
                </a:lnTo>
                <a:lnTo>
                  <a:pt x="9" y="0"/>
                </a:lnTo>
                <a:lnTo>
                  <a:pt x="328" y="23"/>
                </a:lnTo>
                <a:lnTo>
                  <a:pt x="328"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 name="Freeform 64">
            <a:extLst>
              <a:ext uri="{FF2B5EF4-FFF2-40B4-BE49-F238E27FC236}">
                <a16:creationId xmlns:a16="http://schemas.microsoft.com/office/drawing/2014/main" id="{16408A20-CC26-42F9-B108-CFECCA6332AE}"/>
              </a:ext>
            </a:extLst>
          </p:cNvPr>
          <p:cNvSpPr/>
          <p:nvPr/>
        </p:nvSpPr>
        <p:spPr bwMode="auto">
          <a:xfrm>
            <a:off x="4057932" y="3208727"/>
            <a:ext cx="337577" cy="211511"/>
          </a:xfrm>
          <a:custGeom>
            <a:avLst/>
            <a:gdLst>
              <a:gd name="T0" fmla="*/ 55 w 241"/>
              <a:gd name="T1" fmla="*/ 143 h 151"/>
              <a:gd name="T2" fmla="*/ 20 w 241"/>
              <a:gd name="T3" fmla="*/ 151 h 151"/>
              <a:gd name="T4" fmla="*/ 0 w 241"/>
              <a:gd name="T5" fmla="*/ 143 h 151"/>
              <a:gd name="T6" fmla="*/ 8 w 241"/>
              <a:gd name="T7" fmla="*/ 83 h 151"/>
              <a:gd name="T8" fmla="*/ 55 w 241"/>
              <a:gd name="T9" fmla="*/ 9 h 151"/>
              <a:gd name="T10" fmla="*/ 122 w 241"/>
              <a:gd name="T11" fmla="*/ 0 h 151"/>
              <a:gd name="T12" fmla="*/ 148 w 241"/>
              <a:gd name="T13" fmla="*/ 9 h 151"/>
              <a:gd name="T14" fmla="*/ 241 w 241"/>
              <a:gd name="T15" fmla="*/ 101 h 151"/>
              <a:gd name="T16" fmla="*/ 241 w 241"/>
              <a:gd name="T17" fmla="*/ 151 h 151"/>
              <a:gd name="T18" fmla="*/ 55 w 241"/>
              <a:gd name="T19" fmla="*/ 143 h 151"/>
              <a:gd name="T20" fmla="*/ 55 w 241"/>
              <a:gd name="T21" fmla="*/ 1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151">
                <a:moveTo>
                  <a:pt x="55" y="143"/>
                </a:moveTo>
                <a:lnTo>
                  <a:pt x="20" y="151"/>
                </a:lnTo>
                <a:lnTo>
                  <a:pt x="0" y="143"/>
                </a:lnTo>
                <a:lnTo>
                  <a:pt x="8" y="83"/>
                </a:lnTo>
                <a:lnTo>
                  <a:pt x="55" y="9"/>
                </a:lnTo>
                <a:lnTo>
                  <a:pt x="122" y="0"/>
                </a:lnTo>
                <a:lnTo>
                  <a:pt x="148" y="9"/>
                </a:lnTo>
                <a:lnTo>
                  <a:pt x="241" y="101"/>
                </a:lnTo>
                <a:lnTo>
                  <a:pt x="241" y="151"/>
                </a:lnTo>
                <a:lnTo>
                  <a:pt x="55" y="143"/>
                </a:lnTo>
                <a:lnTo>
                  <a:pt x="55" y="14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65" name="Freeform 65">
            <a:extLst>
              <a:ext uri="{FF2B5EF4-FFF2-40B4-BE49-F238E27FC236}">
                <a16:creationId xmlns:a16="http://schemas.microsoft.com/office/drawing/2014/main" id="{19216BC6-EA7B-4CCA-8D83-1C4356C3970C}"/>
              </a:ext>
            </a:extLst>
          </p:cNvPr>
          <p:cNvSpPr/>
          <p:nvPr/>
        </p:nvSpPr>
        <p:spPr bwMode="auto">
          <a:xfrm>
            <a:off x="6052578" y="2725472"/>
            <a:ext cx="458040" cy="399210"/>
          </a:xfrm>
          <a:custGeom>
            <a:avLst/>
            <a:gdLst>
              <a:gd name="T0" fmla="*/ 327 w 327"/>
              <a:gd name="T1" fmla="*/ 50 h 285"/>
              <a:gd name="T2" fmla="*/ 314 w 327"/>
              <a:gd name="T3" fmla="*/ 276 h 285"/>
              <a:gd name="T4" fmla="*/ 187 w 327"/>
              <a:gd name="T5" fmla="*/ 276 h 285"/>
              <a:gd name="T6" fmla="*/ 0 w 327"/>
              <a:gd name="T7" fmla="*/ 285 h 285"/>
              <a:gd name="T8" fmla="*/ 8 w 327"/>
              <a:gd name="T9" fmla="*/ 0 h 285"/>
              <a:gd name="T10" fmla="*/ 327 w 327"/>
              <a:gd name="T11" fmla="*/ 22 h 285"/>
              <a:gd name="T12" fmla="*/ 327 w 327"/>
              <a:gd name="T13" fmla="*/ 50 h 285"/>
              <a:gd name="T14" fmla="*/ 327 w 327"/>
              <a:gd name="T15" fmla="*/ 50 h 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85">
                <a:moveTo>
                  <a:pt x="327" y="50"/>
                </a:moveTo>
                <a:lnTo>
                  <a:pt x="314" y="276"/>
                </a:lnTo>
                <a:lnTo>
                  <a:pt x="187" y="276"/>
                </a:lnTo>
                <a:lnTo>
                  <a:pt x="0" y="285"/>
                </a:lnTo>
                <a:lnTo>
                  <a:pt x="8" y="0"/>
                </a:lnTo>
                <a:lnTo>
                  <a:pt x="327" y="22"/>
                </a:lnTo>
                <a:lnTo>
                  <a:pt x="327" y="50"/>
                </a:lnTo>
                <a:lnTo>
                  <a:pt x="327" y="5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66" name="Freeform 66">
            <a:extLst>
              <a:ext uri="{FF2B5EF4-FFF2-40B4-BE49-F238E27FC236}">
                <a16:creationId xmlns:a16="http://schemas.microsoft.com/office/drawing/2014/main" id="{67FF4C3D-C239-4203-BE01-E739F26B07B3}"/>
              </a:ext>
            </a:extLst>
          </p:cNvPr>
          <p:cNvSpPr/>
          <p:nvPr/>
        </p:nvSpPr>
        <p:spPr bwMode="auto">
          <a:xfrm>
            <a:off x="6080592" y="2132963"/>
            <a:ext cx="458040" cy="284349"/>
          </a:xfrm>
          <a:custGeom>
            <a:avLst/>
            <a:gdLst>
              <a:gd name="T0" fmla="*/ 327 w 327"/>
              <a:gd name="T1" fmla="*/ 0 h 203"/>
              <a:gd name="T2" fmla="*/ 310 w 327"/>
              <a:gd name="T3" fmla="*/ 203 h 203"/>
              <a:gd name="T4" fmla="*/ 0 w 327"/>
              <a:gd name="T5" fmla="*/ 203 h 203"/>
              <a:gd name="T6" fmla="*/ 9 w 327"/>
              <a:gd name="T7" fmla="*/ 0 h 203"/>
              <a:gd name="T8" fmla="*/ 327 w 327"/>
              <a:gd name="T9" fmla="*/ 0 h 203"/>
            </a:gdLst>
            <a:ahLst/>
            <a:cxnLst>
              <a:cxn ang="0">
                <a:pos x="T0" y="T1"/>
              </a:cxn>
              <a:cxn ang="0">
                <a:pos x="T2" y="T3"/>
              </a:cxn>
              <a:cxn ang="0">
                <a:pos x="T4" y="T5"/>
              </a:cxn>
              <a:cxn ang="0">
                <a:pos x="T6" y="T7"/>
              </a:cxn>
              <a:cxn ang="0">
                <a:pos x="T8" y="T9"/>
              </a:cxn>
            </a:cxnLst>
            <a:rect l="0" t="0" r="r" b="b"/>
            <a:pathLst>
              <a:path w="327" h="203">
                <a:moveTo>
                  <a:pt x="327" y="0"/>
                </a:moveTo>
                <a:lnTo>
                  <a:pt x="310" y="203"/>
                </a:lnTo>
                <a:lnTo>
                  <a:pt x="0" y="203"/>
                </a:lnTo>
                <a:lnTo>
                  <a:pt x="9" y="0"/>
                </a:lnTo>
                <a:lnTo>
                  <a:pt x="3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 name="Freeform 67">
            <a:extLst>
              <a:ext uri="{FF2B5EF4-FFF2-40B4-BE49-F238E27FC236}">
                <a16:creationId xmlns:a16="http://schemas.microsoft.com/office/drawing/2014/main" id="{039F7CAD-5F3B-48A1-840A-9824B491F015}"/>
              </a:ext>
            </a:extLst>
          </p:cNvPr>
          <p:cNvSpPr/>
          <p:nvPr/>
        </p:nvSpPr>
        <p:spPr bwMode="auto">
          <a:xfrm>
            <a:off x="5446059" y="2785705"/>
            <a:ext cx="502864" cy="343180"/>
          </a:xfrm>
          <a:custGeom>
            <a:avLst/>
            <a:gdLst>
              <a:gd name="T0" fmla="*/ 17 w 359"/>
              <a:gd name="T1" fmla="*/ 245 h 245"/>
              <a:gd name="T2" fmla="*/ 0 w 359"/>
              <a:gd name="T3" fmla="*/ 125 h 245"/>
              <a:gd name="T4" fmla="*/ 33 w 359"/>
              <a:gd name="T5" fmla="*/ 0 h 245"/>
              <a:gd name="T6" fmla="*/ 55 w 359"/>
              <a:gd name="T7" fmla="*/ 0 h 245"/>
              <a:gd name="T8" fmla="*/ 63 w 359"/>
              <a:gd name="T9" fmla="*/ 9 h 245"/>
              <a:gd name="T10" fmla="*/ 80 w 359"/>
              <a:gd name="T11" fmla="*/ 9 h 245"/>
              <a:gd name="T12" fmla="*/ 147 w 359"/>
              <a:gd name="T13" fmla="*/ 51 h 245"/>
              <a:gd name="T14" fmla="*/ 157 w 359"/>
              <a:gd name="T15" fmla="*/ 60 h 245"/>
              <a:gd name="T16" fmla="*/ 165 w 359"/>
              <a:gd name="T17" fmla="*/ 51 h 245"/>
              <a:gd name="T18" fmla="*/ 174 w 359"/>
              <a:gd name="T19" fmla="*/ 60 h 245"/>
              <a:gd name="T20" fmla="*/ 186 w 359"/>
              <a:gd name="T21" fmla="*/ 60 h 245"/>
              <a:gd name="T22" fmla="*/ 194 w 359"/>
              <a:gd name="T23" fmla="*/ 84 h 245"/>
              <a:gd name="T24" fmla="*/ 221 w 359"/>
              <a:gd name="T25" fmla="*/ 92 h 245"/>
              <a:gd name="T26" fmla="*/ 267 w 359"/>
              <a:gd name="T27" fmla="*/ 102 h 245"/>
              <a:gd name="T28" fmla="*/ 267 w 359"/>
              <a:gd name="T29" fmla="*/ 125 h 245"/>
              <a:gd name="T30" fmla="*/ 356 w 359"/>
              <a:gd name="T31" fmla="*/ 188 h 245"/>
              <a:gd name="T32" fmla="*/ 359 w 359"/>
              <a:gd name="T33" fmla="*/ 245 h 245"/>
              <a:gd name="T34" fmla="*/ 296 w 359"/>
              <a:gd name="T35" fmla="*/ 245 h 245"/>
              <a:gd name="T36" fmla="*/ 139 w 359"/>
              <a:gd name="T37" fmla="*/ 245 h 245"/>
              <a:gd name="T38" fmla="*/ 17 w 359"/>
              <a:gd name="T39"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9" h="245">
                <a:moveTo>
                  <a:pt x="17" y="245"/>
                </a:moveTo>
                <a:lnTo>
                  <a:pt x="0" y="125"/>
                </a:lnTo>
                <a:lnTo>
                  <a:pt x="33" y="0"/>
                </a:lnTo>
                <a:lnTo>
                  <a:pt x="55" y="0"/>
                </a:lnTo>
                <a:lnTo>
                  <a:pt x="63" y="9"/>
                </a:lnTo>
                <a:lnTo>
                  <a:pt x="80" y="9"/>
                </a:lnTo>
                <a:lnTo>
                  <a:pt x="147" y="51"/>
                </a:lnTo>
                <a:lnTo>
                  <a:pt x="157" y="60"/>
                </a:lnTo>
                <a:lnTo>
                  <a:pt x="165" y="51"/>
                </a:lnTo>
                <a:lnTo>
                  <a:pt x="174" y="60"/>
                </a:lnTo>
                <a:lnTo>
                  <a:pt x="186" y="60"/>
                </a:lnTo>
                <a:lnTo>
                  <a:pt x="194" y="84"/>
                </a:lnTo>
                <a:lnTo>
                  <a:pt x="221" y="92"/>
                </a:lnTo>
                <a:lnTo>
                  <a:pt x="267" y="102"/>
                </a:lnTo>
                <a:lnTo>
                  <a:pt x="267" y="125"/>
                </a:lnTo>
                <a:lnTo>
                  <a:pt x="356" y="188"/>
                </a:lnTo>
                <a:lnTo>
                  <a:pt x="359" y="245"/>
                </a:lnTo>
                <a:lnTo>
                  <a:pt x="296" y="245"/>
                </a:lnTo>
                <a:lnTo>
                  <a:pt x="139" y="245"/>
                </a:lnTo>
                <a:lnTo>
                  <a:pt x="17" y="2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 name="Freeform 68">
            <a:extLst>
              <a:ext uri="{FF2B5EF4-FFF2-40B4-BE49-F238E27FC236}">
                <a16:creationId xmlns:a16="http://schemas.microsoft.com/office/drawing/2014/main" id="{6AC0F0DB-F1D1-4A45-A774-861E14F3DD47}"/>
              </a:ext>
            </a:extLst>
          </p:cNvPr>
          <p:cNvSpPr/>
          <p:nvPr/>
        </p:nvSpPr>
        <p:spPr bwMode="auto">
          <a:xfrm>
            <a:off x="6077791" y="2130161"/>
            <a:ext cx="456640" cy="284349"/>
          </a:xfrm>
          <a:custGeom>
            <a:avLst/>
            <a:gdLst>
              <a:gd name="T0" fmla="*/ 326 w 326"/>
              <a:gd name="T1" fmla="*/ 0 h 203"/>
              <a:gd name="T2" fmla="*/ 309 w 326"/>
              <a:gd name="T3" fmla="*/ 203 h 203"/>
              <a:gd name="T4" fmla="*/ 0 w 326"/>
              <a:gd name="T5" fmla="*/ 203 h 203"/>
              <a:gd name="T6" fmla="*/ 8 w 326"/>
              <a:gd name="T7" fmla="*/ 0 h 203"/>
              <a:gd name="T8" fmla="*/ 326 w 326"/>
              <a:gd name="T9" fmla="*/ 0 h 203"/>
              <a:gd name="T10" fmla="*/ 326 w 326"/>
              <a:gd name="T11" fmla="*/ 0 h 203"/>
            </a:gdLst>
            <a:ahLst/>
            <a:cxnLst>
              <a:cxn ang="0">
                <a:pos x="T0" y="T1"/>
              </a:cxn>
              <a:cxn ang="0">
                <a:pos x="T2" y="T3"/>
              </a:cxn>
              <a:cxn ang="0">
                <a:pos x="T4" y="T5"/>
              </a:cxn>
              <a:cxn ang="0">
                <a:pos x="T6" y="T7"/>
              </a:cxn>
              <a:cxn ang="0">
                <a:pos x="T8" y="T9"/>
              </a:cxn>
              <a:cxn ang="0">
                <a:pos x="T10" y="T11"/>
              </a:cxn>
            </a:cxnLst>
            <a:rect l="0" t="0" r="r" b="b"/>
            <a:pathLst>
              <a:path w="326" h="203">
                <a:moveTo>
                  <a:pt x="326" y="0"/>
                </a:moveTo>
                <a:lnTo>
                  <a:pt x="309" y="203"/>
                </a:lnTo>
                <a:lnTo>
                  <a:pt x="0" y="203"/>
                </a:lnTo>
                <a:lnTo>
                  <a:pt x="8" y="0"/>
                </a:lnTo>
                <a:lnTo>
                  <a:pt x="326" y="0"/>
                </a:lnTo>
                <a:lnTo>
                  <a:pt x="326"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69" name="Freeform 69">
            <a:extLst>
              <a:ext uri="{FF2B5EF4-FFF2-40B4-BE49-F238E27FC236}">
                <a16:creationId xmlns:a16="http://schemas.microsoft.com/office/drawing/2014/main" id="{6B7491A2-14BC-4CCD-80A5-A224C46DF082}"/>
              </a:ext>
            </a:extLst>
          </p:cNvPr>
          <p:cNvSpPr/>
          <p:nvPr/>
        </p:nvSpPr>
        <p:spPr bwMode="auto">
          <a:xfrm>
            <a:off x="5441857" y="2781503"/>
            <a:ext cx="502864" cy="343181"/>
          </a:xfrm>
          <a:custGeom>
            <a:avLst/>
            <a:gdLst>
              <a:gd name="T0" fmla="*/ 17 w 359"/>
              <a:gd name="T1" fmla="*/ 245 h 245"/>
              <a:gd name="T2" fmla="*/ 0 w 359"/>
              <a:gd name="T3" fmla="*/ 125 h 245"/>
              <a:gd name="T4" fmla="*/ 34 w 359"/>
              <a:gd name="T5" fmla="*/ 0 h 245"/>
              <a:gd name="T6" fmla="*/ 56 w 359"/>
              <a:gd name="T7" fmla="*/ 0 h 245"/>
              <a:gd name="T8" fmla="*/ 64 w 359"/>
              <a:gd name="T9" fmla="*/ 10 h 245"/>
              <a:gd name="T10" fmla="*/ 81 w 359"/>
              <a:gd name="T11" fmla="*/ 10 h 245"/>
              <a:gd name="T12" fmla="*/ 148 w 359"/>
              <a:gd name="T13" fmla="*/ 52 h 245"/>
              <a:gd name="T14" fmla="*/ 158 w 359"/>
              <a:gd name="T15" fmla="*/ 60 h 245"/>
              <a:gd name="T16" fmla="*/ 166 w 359"/>
              <a:gd name="T17" fmla="*/ 52 h 245"/>
              <a:gd name="T18" fmla="*/ 174 w 359"/>
              <a:gd name="T19" fmla="*/ 60 h 245"/>
              <a:gd name="T20" fmla="*/ 186 w 359"/>
              <a:gd name="T21" fmla="*/ 60 h 245"/>
              <a:gd name="T22" fmla="*/ 195 w 359"/>
              <a:gd name="T23" fmla="*/ 84 h 245"/>
              <a:gd name="T24" fmla="*/ 221 w 359"/>
              <a:gd name="T25" fmla="*/ 93 h 245"/>
              <a:gd name="T26" fmla="*/ 268 w 359"/>
              <a:gd name="T27" fmla="*/ 102 h 245"/>
              <a:gd name="T28" fmla="*/ 268 w 359"/>
              <a:gd name="T29" fmla="*/ 125 h 245"/>
              <a:gd name="T30" fmla="*/ 357 w 359"/>
              <a:gd name="T31" fmla="*/ 189 h 245"/>
              <a:gd name="T32" fmla="*/ 359 w 359"/>
              <a:gd name="T33" fmla="*/ 245 h 245"/>
              <a:gd name="T34" fmla="*/ 297 w 359"/>
              <a:gd name="T35" fmla="*/ 245 h 245"/>
              <a:gd name="T36" fmla="*/ 140 w 359"/>
              <a:gd name="T37" fmla="*/ 245 h 245"/>
              <a:gd name="T38" fmla="*/ 17 w 359"/>
              <a:gd name="T39" fmla="*/ 245 h 245"/>
              <a:gd name="T40" fmla="*/ 17 w 359"/>
              <a:gd name="T4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9" h="245">
                <a:moveTo>
                  <a:pt x="17" y="245"/>
                </a:moveTo>
                <a:lnTo>
                  <a:pt x="0" y="125"/>
                </a:lnTo>
                <a:lnTo>
                  <a:pt x="34" y="0"/>
                </a:lnTo>
                <a:lnTo>
                  <a:pt x="56" y="0"/>
                </a:lnTo>
                <a:lnTo>
                  <a:pt x="64" y="10"/>
                </a:lnTo>
                <a:lnTo>
                  <a:pt x="81" y="10"/>
                </a:lnTo>
                <a:lnTo>
                  <a:pt x="148" y="52"/>
                </a:lnTo>
                <a:lnTo>
                  <a:pt x="158" y="60"/>
                </a:lnTo>
                <a:lnTo>
                  <a:pt x="166" y="52"/>
                </a:lnTo>
                <a:lnTo>
                  <a:pt x="174" y="60"/>
                </a:lnTo>
                <a:lnTo>
                  <a:pt x="186" y="60"/>
                </a:lnTo>
                <a:lnTo>
                  <a:pt x="195" y="84"/>
                </a:lnTo>
                <a:lnTo>
                  <a:pt x="221" y="93"/>
                </a:lnTo>
                <a:lnTo>
                  <a:pt x="268" y="102"/>
                </a:lnTo>
                <a:lnTo>
                  <a:pt x="268" y="125"/>
                </a:lnTo>
                <a:lnTo>
                  <a:pt x="357" y="189"/>
                </a:lnTo>
                <a:lnTo>
                  <a:pt x="359" y="245"/>
                </a:lnTo>
                <a:lnTo>
                  <a:pt x="297" y="245"/>
                </a:lnTo>
                <a:lnTo>
                  <a:pt x="140" y="245"/>
                </a:lnTo>
                <a:lnTo>
                  <a:pt x="17" y="245"/>
                </a:lnTo>
                <a:lnTo>
                  <a:pt x="17" y="24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70" name="Freeform 70">
            <a:extLst>
              <a:ext uri="{FF2B5EF4-FFF2-40B4-BE49-F238E27FC236}">
                <a16:creationId xmlns:a16="http://schemas.microsoft.com/office/drawing/2014/main" id="{4770A01E-2C0D-40D9-B9DF-A90A3A776859}"/>
              </a:ext>
            </a:extLst>
          </p:cNvPr>
          <p:cNvSpPr/>
          <p:nvPr/>
        </p:nvSpPr>
        <p:spPr bwMode="auto">
          <a:xfrm>
            <a:off x="4136372" y="3011224"/>
            <a:ext cx="500062" cy="413217"/>
          </a:xfrm>
          <a:custGeom>
            <a:avLst/>
            <a:gdLst>
              <a:gd name="T0" fmla="*/ 188 w 357"/>
              <a:gd name="T1" fmla="*/ 295 h 295"/>
              <a:gd name="T2" fmla="*/ 188 w 357"/>
              <a:gd name="T3" fmla="*/ 244 h 295"/>
              <a:gd name="T4" fmla="*/ 94 w 357"/>
              <a:gd name="T5" fmla="*/ 152 h 295"/>
              <a:gd name="T6" fmla="*/ 69 w 357"/>
              <a:gd name="T7" fmla="*/ 144 h 295"/>
              <a:gd name="T8" fmla="*/ 0 w 357"/>
              <a:gd name="T9" fmla="*/ 152 h 295"/>
              <a:gd name="T10" fmla="*/ 0 w 357"/>
              <a:gd name="T11" fmla="*/ 124 h 295"/>
              <a:gd name="T12" fmla="*/ 0 w 357"/>
              <a:gd name="T13" fmla="*/ 102 h 295"/>
              <a:gd name="T14" fmla="*/ 14 w 357"/>
              <a:gd name="T15" fmla="*/ 102 h 295"/>
              <a:gd name="T16" fmla="*/ 22 w 357"/>
              <a:gd name="T17" fmla="*/ 102 h 295"/>
              <a:gd name="T18" fmla="*/ 22 w 357"/>
              <a:gd name="T19" fmla="*/ 74 h 295"/>
              <a:gd name="T20" fmla="*/ 60 w 357"/>
              <a:gd name="T21" fmla="*/ 60 h 295"/>
              <a:gd name="T22" fmla="*/ 154 w 357"/>
              <a:gd name="T23" fmla="*/ 60 h 295"/>
              <a:gd name="T24" fmla="*/ 171 w 357"/>
              <a:gd name="T25" fmla="*/ 51 h 295"/>
              <a:gd name="T26" fmla="*/ 188 w 357"/>
              <a:gd name="T27" fmla="*/ 60 h 295"/>
              <a:gd name="T28" fmla="*/ 263 w 357"/>
              <a:gd name="T29" fmla="*/ 51 h 295"/>
              <a:gd name="T30" fmla="*/ 281 w 357"/>
              <a:gd name="T31" fmla="*/ 32 h 295"/>
              <a:gd name="T32" fmla="*/ 318 w 357"/>
              <a:gd name="T33" fmla="*/ 0 h 295"/>
              <a:gd name="T34" fmla="*/ 348 w 357"/>
              <a:gd name="T35" fmla="*/ 9 h 295"/>
              <a:gd name="T36" fmla="*/ 357 w 357"/>
              <a:gd name="T37" fmla="*/ 32 h 295"/>
              <a:gd name="T38" fmla="*/ 357 w 357"/>
              <a:gd name="T39" fmla="*/ 184 h 295"/>
              <a:gd name="T40" fmla="*/ 318 w 357"/>
              <a:gd name="T41" fmla="*/ 295 h 295"/>
              <a:gd name="T42" fmla="*/ 188 w 357"/>
              <a:gd name="T43"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7" h="295">
                <a:moveTo>
                  <a:pt x="188" y="295"/>
                </a:moveTo>
                <a:lnTo>
                  <a:pt x="188" y="244"/>
                </a:lnTo>
                <a:lnTo>
                  <a:pt x="94" y="152"/>
                </a:lnTo>
                <a:lnTo>
                  <a:pt x="69" y="144"/>
                </a:lnTo>
                <a:lnTo>
                  <a:pt x="0" y="152"/>
                </a:lnTo>
                <a:lnTo>
                  <a:pt x="0" y="124"/>
                </a:lnTo>
                <a:lnTo>
                  <a:pt x="0" y="102"/>
                </a:lnTo>
                <a:lnTo>
                  <a:pt x="14" y="102"/>
                </a:lnTo>
                <a:lnTo>
                  <a:pt x="22" y="102"/>
                </a:lnTo>
                <a:lnTo>
                  <a:pt x="22" y="74"/>
                </a:lnTo>
                <a:lnTo>
                  <a:pt x="60" y="60"/>
                </a:lnTo>
                <a:lnTo>
                  <a:pt x="154" y="60"/>
                </a:lnTo>
                <a:lnTo>
                  <a:pt x="171" y="51"/>
                </a:lnTo>
                <a:lnTo>
                  <a:pt x="188" y="60"/>
                </a:lnTo>
                <a:lnTo>
                  <a:pt x="263" y="51"/>
                </a:lnTo>
                <a:lnTo>
                  <a:pt x="281" y="32"/>
                </a:lnTo>
                <a:lnTo>
                  <a:pt x="318" y="0"/>
                </a:lnTo>
                <a:lnTo>
                  <a:pt x="348" y="9"/>
                </a:lnTo>
                <a:lnTo>
                  <a:pt x="357" y="32"/>
                </a:lnTo>
                <a:lnTo>
                  <a:pt x="357" y="184"/>
                </a:lnTo>
                <a:lnTo>
                  <a:pt x="318" y="295"/>
                </a:lnTo>
                <a:lnTo>
                  <a:pt x="188" y="295"/>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71" name="Freeform 71">
            <a:extLst>
              <a:ext uri="{FF2B5EF4-FFF2-40B4-BE49-F238E27FC236}">
                <a16:creationId xmlns:a16="http://schemas.microsoft.com/office/drawing/2014/main" id="{733193F3-1A29-456B-95F1-D25509201DE3}"/>
              </a:ext>
            </a:extLst>
          </p:cNvPr>
          <p:cNvSpPr/>
          <p:nvPr/>
        </p:nvSpPr>
        <p:spPr bwMode="auto">
          <a:xfrm>
            <a:off x="6383152" y="3553309"/>
            <a:ext cx="309562" cy="395007"/>
          </a:xfrm>
          <a:custGeom>
            <a:avLst/>
            <a:gdLst>
              <a:gd name="T0" fmla="*/ 0 w 221"/>
              <a:gd name="T1" fmla="*/ 162 h 282"/>
              <a:gd name="T2" fmla="*/ 34 w 221"/>
              <a:gd name="T3" fmla="*/ 148 h 282"/>
              <a:gd name="T4" fmla="*/ 47 w 221"/>
              <a:gd name="T5" fmla="*/ 162 h 282"/>
              <a:gd name="T6" fmla="*/ 34 w 221"/>
              <a:gd name="T7" fmla="*/ 130 h 282"/>
              <a:gd name="T8" fmla="*/ 72 w 221"/>
              <a:gd name="T9" fmla="*/ 88 h 282"/>
              <a:gd name="T10" fmla="*/ 64 w 221"/>
              <a:gd name="T11" fmla="*/ 60 h 282"/>
              <a:gd name="T12" fmla="*/ 72 w 221"/>
              <a:gd name="T13" fmla="*/ 37 h 282"/>
              <a:gd name="T14" fmla="*/ 149 w 221"/>
              <a:gd name="T15" fmla="*/ 0 h 282"/>
              <a:gd name="T16" fmla="*/ 204 w 221"/>
              <a:gd name="T17" fmla="*/ 70 h 282"/>
              <a:gd name="T18" fmla="*/ 213 w 221"/>
              <a:gd name="T19" fmla="*/ 138 h 282"/>
              <a:gd name="T20" fmla="*/ 221 w 221"/>
              <a:gd name="T21" fmla="*/ 190 h 282"/>
              <a:gd name="T22" fmla="*/ 136 w 221"/>
              <a:gd name="T23" fmla="*/ 282 h 282"/>
              <a:gd name="T24" fmla="*/ 0 w 221"/>
              <a:gd name="T25" fmla="*/ 16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282">
                <a:moveTo>
                  <a:pt x="0" y="162"/>
                </a:moveTo>
                <a:lnTo>
                  <a:pt x="34" y="148"/>
                </a:lnTo>
                <a:lnTo>
                  <a:pt x="47" y="162"/>
                </a:lnTo>
                <a:lnTo>
                  <a:pt x="34" y="130"/>
                </a:lnTo>
                <a:lnTo>
                  <a:pt x="72" y="88"/>
                </a:lnTo>
                <a:lnTo>
                  <a:pt x="64" y="60"/>
                </a:lnTo>
                <a:lnTo>
                  <a:pt x="72" y="37"/>
                </a:lnTo>
                <a:lnTo>
                  <a:pt x="149" y="0"/>
                </a:lnTo>
                <a:lnTo>
                  <a:pt x="204" y="70"/>
                </a:lnTo>
                <a:lnTo>
                  <a:pt x="213" y="138"/>
                </a:lnTo>
                <a:lnTo>
                  <a:pt x="221" y="190"/>
                </a:lnTo>
                <a:lnTo>
                  <a:pt x="136" y="282"/>
                </a:ln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 name="Freeform 72">
            <a:extLst>
              <a:ext uri="{FF2B5EF4-FFF2-40B4-BE49-F238E27FC236}">
                <a16:creationId xmlns:a16="http://schemas.microsoft.com/office/drawing/2014/main" id="{ECEE04BF-8766-4F9D-A5D8-BBDD96FC1DA0}"/>
              </a:ext>
            </a:extLst>
          </p:cNvPr>
          <p:cNvSpPr/>
          <p:nvPr/>
        </p:nvSpPr>
        <p:spPr bwMode="auto">
          <a:xfrm>
            <a:off x="4133570" y="3007021"/>
            <a:ext cx="498662" cy="413216"/>
          </a:xfrm>
          <a:custGeom>
            <a:avLst/>
            <a:gdLst>
              <a:gd name="T0" fmla="*/ 187 w 356"/>
              <a:gd name="T1" fmla="*/ 295 h 295"/>
              <a:gd name="T2" fmla="*/ 187 w 356"/>
              <a:gd name="T3" fmla="*/ 245 h 295"/>
              <a:gd name="T4" fmla="*/ 94 w 356"/>
              <a:gd name="T5" fmla="*/ 153 h 295"/>
              <a:gd name="T6" fmla="*/ 68 w 356"/>
              <a:gd name="T7" fmla="*/ 144 h 295"/>
              <a:gd name="T8" fmla="*/ 0 w 356"/>
              <a:gd name="T9" fmla="*/ 153 h 295"/>
              <a:gd name="T10" fmla="*/ 0 w 356"/>
              <a:gd name="T11" fmla="*/ 125 h 295"/>
              <a:gd name="T12" fmla="*/ 0 w 356"/>
              <a:gd name="T13" fmla="*/ 102 h 295"/>
              <a:gd name="T14" fmla="*/ 13 w 356"/>
              <a:gd name="T15" fmla="*/ 102 h 295"/>
              <a:gd name="T16" fmla="*/ 22 w 356"/>
              <a:gd name="T17" fmla="*/ 102 h 295"/>
              <a:gd name="T18" fmla="*/ 22 w 356"/>
              <a:gd name="T19" fmla="*/ 75 h 295"/>
              <a:gd name="T20" fmla="*/ 60 w 356"/>
              <a:gd name="T21" fmla="*/ 60 h 295"/>
              <a:gd name="T22" fmla="*/ 154 w 356"/>
              <a:gd name="T23" fmla="*/ 60 h 295"/>
              <a:gd name="T24" fmla="*/ 170 w 356"/>
              <a:gd name="T25" fmla="*/ 52 h 295"/>
              <a:gd name="T26" fmla="*/ 187 w 356"/>
              <a:gd name="T27" fmla="*/ 60 h 295"/>
              <a:gd name="T28" fmla="*/ 263 w 356"/>
              <a:gd name="T29" fmla="*/ 52 h 295"/>
              <a:gd name="T30" fmla="*/ 281 w 356"/>
              <a:gd name="T31" fmla="*/ 33 h 295"/>
              <a:gd name="T32" fmla="*/ 318 w 356"/>
              <a:gd name="T33" fmla="*/ 0 h 295"/>
              <a:gd name="T34" fmla="*/ 348 w 356"/>
              <a:gd name="T35" fmla="*/ 10 h 295"/>
              <a:gd name="T36" fmla="*/ 356 w 356"/>
              <a:gd name="T37" fmla="*/ 33 h 295"/>
              <a:gd name="T38" fmla="*/ 356 w 356"/>
              <a:gd name="T39" fmla="*/ 185 h 295"/>
              <a:gd name="T40" fmla="*/ 318 w 356"/>
              <a:gd name="T41" fmla="*/ 295 h 295"/>
              <a:gd name="T42" fmla="*/ 187 w 356"/>
              <a:gd name="T43" fmla="*/ 295 h 295"/>
              <a:gd name="T44" fmla="*/ 187 w 356"/>
              <a:gd name="T45"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295">
                <a:moveTo>
                  <a:pt x="187" y="295"/>
                </a:moveTo>
                <a:lnTo>
                  <a:pt x="187" y="245"/>
                </a:lnTo>
                <a:lnTo>
                  <a:pt x="94" y="153"/>
                </a:lnTo>
                <a:lnTo>
                  <a:pt x="68" y="144"/>
                </a:lnTo>
                <a:lnTo>
                  <a:pt x="0" y="153"/>
                </a:lnTo>
                <a:lnTo>
                  <a:pt x="0" y="125"/>
                </a:lnTo>
                <a:lnTo>
                  <a:pt x="0" y="102"/>
                </a:lnTo>
                <a:lnTo>
                  <a:pt x="13" y="102"/>
                </a:lnTo>
                <a:lnTo>
                  <a:pt x="22" y="102"/>
                </a:lnTo>
                <a:lnTo>
                  <a:pt x="22" y="75"/>
                </a:lnTo>
                <a:lnTo>
                  <a:pt x="60" y="60"/>
                </a:lnTo>
                <a:lnTo>
                  <a:pt x="154" y="60"/>
                </a:lnTo>
                <a:lnTo>
                  <a:pt x="170" y="52"/>
                </a:lnTo>
                <a:lnTo>
                  <a:pt x="187" y="60"/>
                </a:lnTo>
                <a:lnTo>
                  <a:pt x="263" y="52"/>
                </a:lnTo>
                <a:lnTo>
                  <a:pt x="281" y="33"/>
                </a:lnTo>
                <a:lnTo>
                  <a:pt x="318" y="0"/>
                </a:lnTo>
                <a:lnTo>
                  <a:pt x="348" y="10"/>
                </a:lnTo>
                <a:lnTo>
                  <a:pt x="356" y="33"/>
                </a:lnTo>
                <a:lnTo>
                  <a:pt x="356" y="185"/>
                </a:lnTo>
                <a:lnTo>
                  <a:pt x="318" y="295"/>
                </a:lnTo>
                <a:lnTo>
                  <a:pt x="187" y="295"/>
                </a:lnTo>
                <a:lnTo>
                  <a:pt x="187" y="29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73" name="Freeform 73">
            <a:extLst>
              <a:ext uri="{FF2B5EF4-FFF2-40B4-BE49-F238E27FC236}">
                <a16:creationId xmlns:a16="http://schemas.microsoft.com/office/drawing/2014/main" id="{375180E1-0545-4067-B2B4-E2FDAE4CF0F1}"/>
              </a:ext>
            </a:extLst>
          </p:cNvPr>
          <p:cNvSpPr/>
          <p:nvPr/>
        </p:nvSpPr>
        <p:spPr bwMode="auto">
          <a:xfrm>
            <a:off x="6380350" y="3550507"/>
            <a:ext cx="309562" cy="393606"/>
          </a:xfrm>
          <a:custGeom>
            <a:avLst/>
            <a:gdLst>
              <a:gd name="T0" fmla="*/ 0 w 221"/>
              <a:gd name="T1" fmla="*/ 162 h 281"/>
              <a:gd name="T2" fmla="*/ 33 w 221"/>
              <a:gd name="T3" fmla="*/ 147 h 281"/>
              <a:gd name="T4" fmla="*/ 47 w 221"/>
              <a:gd name="T5" fmla="*/ 162 h 281"/>
              <a:gd name="T6" fmla="*/ 33 w 221"/>
              <a:gd name="T7" fmla="*/ 129 h 281"/>
              <a:gd name="T8" fmla="*/ 72 w 221"/>
              <a:gd name="T9" fmla="*/ 87 h 281"/>
              <a:gd name="T10" fmla="*/ 63 w 221"/>
              <a:gd name="T11" fmla="*/ 60 h 281"/>
              <a:gd name="T12" fmla="*/ 72 w 221"/>
              <a:gd name="T13" fmla="*/ 37 h 281"/>
              <a:gd name="T14" fmla="*/ 149 w 221"/>
              <a:gd name="T15" fmla="*/ 0 h 281"/>
              <a:gd name="T16" fmla="*/ 204 w 221"/>
              <a:gd name="T17" fmla="*/ 69 h 281"/>
              <a:gd name="T18" fmla="*/ 212 w 221"/>
              <a:gd name="T19" fmla="*/ 138 h 281"/>
              <a:gd name="T20" fmla="*/ 221 w 221"/>
              <a:gd name="T21" fmla="*/ 189 h 281"/>
              <a:gd name="T22" fmla="*/ 135 w 221"/>
              <a:gd name="T23" fmla="*/ 281 h 281"/>
              <a:gd name="T24" fmla="*/ 0 w 221"/>
              <a:gd name="T25" fmla="*/ 162 h 281"/>
              <a:gd name="T26" fmla="*/ 0 w 221"/>
              <a:gd name="T27" fmla="*/ 16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81">
                <a:moveTo>
                  <a:pt x="0" y="162"/>
                </a:moveTo>
                <a:lnTo>
                  <a:pt x="33" y="147"/>
                </a:lnTo>
                <a:lnTo>
                  <a:pt x="47" y="162"/>
                </a:lnTo>
                <a:lnTo>
                  <a:pt x="33" y="129"/>
                </a:lnTo>
                <a:lnTo>
                  <a:pt x="72" y="87"/>
                </a:lnTo>
                <a:lnTo>
                  <a:pt x="63" y="60"/>
                </a:lnTo>
                <a:lnTo>
                  <a:pt x="72" y="37"/>
                </a:lnTo>
                <a:lnTo>
                  <a:pt x="149" y="0"/>
                </a:lnTo>
                <a:lnTo>
                  <a:pt x="204" y="69"/>
                </a:lnTo>
                <a:lnTo>
                  <a:pt x="212" y="138"/>
                </a:lnTo>
                <a:lnTo>
                  <a:pt x="221" y="189"/>
                </a:lnTo>
                <a:lnTo>
                  <a:pt x="135" y="281"/>
                </a:lnTo>
                <a:lnTo>
                  <a:pt x="0" y="162"/>
                </a:lnTo>
                <a:lnTo>
                  <a:pt x="0" y="16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74" name="Freeform 74">
            <a:extLst>
              <a:ext uri="{FF2B5EF4-FFF2-40B4-BE49-F238E27FC236}">
                <a16:creationId xmlns:a16="http://schemas.microsoft.com/office/drawing/2014/main" id="{E656D5E6-20F6-46AA-9ED9-A9B13326EBF6}"/>
              </a:ext>
            </a:extLst>
          </p:cNvPr>
          <p:cNvSpPr/>
          <p:nvPr/>
        </p:nvSpPr>
        <p:spPr bwMode="auto">
          <a:xfrm>
            <a:off x="5717803" y="2132963"/>
            <a:ext cx="375397" cy="284349"/>
          </a:xfrm>
          <a:custGeom>
            <a:avLst/>
            <a:gdLst>
              <a:gd name="T0" fmla="*/ 268 w 268"/>
              <a:gd name="T1" fmla="*/ 0 h 203"/>
              <a:gd name="T2" fmla="*/ 259 w 268"/>
              <a:gd name="T3" fmla="*/ 203 h 203"/>
              <a:gd name="T4" fmla="*/ 0 w 268"/>
              <a:gd name="T5" fmla="*/ 194 h 203"/>
              <a:gd name="T6" fmla="*/ 9 w 268"/>
              <a:gd name="T7" fmla="*/ 0 h 203"/>
              <a:gd name="T8" fmla="*/ 268 w 268"/>
              <a:gd name="T9" fmla="*/ 0 h 203"/>
            </a:gdLst>
            <a:ahLst/>
            <a:cxnLst>
              <a:cxn ang="0">
                <a:pos x="T0" y="T1"/>
              </a:cxn>
              <a:cxn ang="0">
                <a:pos x="T2" y="T3"/>
              </a:cxn>
              <a:cxn ang="0">
                <a:pos x="T4" y="T5"/>
              </a:cxn>
              <a:cxn ang="0">
                <a:pos x="T6" y="T7"/>
              </a:cxn>
              <a:cxn ang="0">
                <a:pos x="T8" y="T9"/>
              </a:cxn>
            </a:cxnLst>
            <a:rect l="0" t="0" r="r" b="b"/>
            <a:pathLst>
              <a:path w="268" h="203">
                <a:moveTo>
                  <a:pt x="268" y="0"/>
                </a:moveTo>
                <a:lnTo>
                  <a:pt x="259" y="203"/>
                </a:lnTo>
                <a:lnTo>
                  <a:pt x="0" y="194"/>
                </a:lnTo>
                <a:lnTo>
                  <a:pt x="9" y="0"/>
                </a:lnTo>
                <a:lnTo>
                  <a:pt x="2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 name="Freeform 75">
            <a:extLst>
              <a:ext uri="{FF2B5EF4-FFF2-40B4-BE49-F238E27FC236}">
                <a16:creationId xmlns:a16="http://schemas.microsoft.com/office/drawing/2014/main" id="{380DBB26-D26D-40B9-A9C6-7D3E8695C671}"/>
              </a:ext>
            </a:extLst>
          </p:cNvPr>
          <p:cNvSpPr/>
          <p:nvPr/>
        </p:nvSpPr>
        <p:spPr bwMode="auto">
          <a:xfrm>
            <a:off x="5261163" y="2120356"/>
            <a:ext cx="470647" cy="310963"/>
          </a:xfrm>
          <a:custGeom>
            <a:avLst/>
            <a:gdLst>
              <a:gd name="T0" fmla="*/ 336 w 336"/>
              <a:gd name="T1" fmla="*/ 9 h 222"/>
              <a:gd name="T2" fmla="*/ 327 w 336"/>
              <a:gd name="T3" fmla="*/ 203 h 222"/>
              <a:gd name="T4" fmla="*/ 327 w 336"/>
              <a:gd name="T5" fmla="*/ 212 h 222"/>
              <a:gd name="T6" fmla="*/ 318 w 336"/>
              <a:gd name="T7" fmla="*/ 212 h 222"/>
              <a:gd name="T8" fmla="*/ 281 w 336"/>
              <a:gd name="T9" fmla="*/ 212 h 222"/>
              <a:gd name="T10" fmla="*/ 272 w 336"/>
              <a:gd name="T11" fmla="*/ 194 h 222"/>
              <a:gd name="T12" fmla="*/ 242 w 336"/>
              <a:gd name="T13" fmla="*/ 194 h 222"/>
              <a:gd name="T14" fmla="*/ 225 w 336"/>
              <a:gd name="T15" fmla="*/ 194 h 222"/>
              <a:gd name="T16" fmla="*/ 204 w 336"/>
              <a:gd name="T17" fmla="*/ 212 h 222"/>
              <a:gd name="T18" fmla="*/ 187 w 336"/>
              <a:gd name="T19" fmla="*/ 203 h 222"/>
              <a:gd name="T20" fmla="*/ 149 w 336"/>
              <a:gd name="T21" fmla="*/ 203 h 222"/>
              <a:gd name="T22" fmla="*/ 149 w 336"/>
              <a:gd name="T23" fmla="*/ 194 h 222"/>
              <a:gd name="T24" fmla="*/ 140 w 336"/>
              <a:gd name="T25" fmla="*/ 203 h 222"/>
              <a:gd name="T26" fmla="*/ 132 w 336"/>
              <a:gd name="T27" fmla="*/ 194 h 222"/>
              <a:gd name="T28" fmla="*/ 110 w 336"/>
              <a:gd name="T29" fmla="*/ 212 h 222"/>
              <a:gd name="T30" fmla="*/ 102 w 336"/>
              <a:gd name="T31" fmla="*/ 212 h 222"/>
              <a:gd name="T32" fmla="*/ 64 w 336"/>
              <a:gd name="T33" fmla="*/ 222 h 222"/>
              <a:gd name="T34" fmla="*/ 77 w 336"/>
              <a:gd name="T35" fmla="*/ 162 h 222"/>
              <a:gd name="T36" fmla="*/ 8 w 336"/>
              <a:gd name="T37" fmla="*/ 111 h 222"/>
              <a:gd name="T38" fmla="*/ 0 w 336"/>
              <a:gd name="T39" fmla="*/ 74 h 222"/>
              <a:gd name="T40" fmla="*/ 47 w 336"/>
              <a:gd name="T41" fmla="*/ 0 h 222"/>
              <a:gd name="T42" fmla="*/ 336 w 336"/>
              <a:gd name="T43"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6" h="221">
                <a:moveTo>
                  <a:pt x="336" y="9"/>
                </a:moveTo>
                <a:lnTo>
                  <a:pt x="327" y="203"/>
                </a:lnTo>
                <a:lnTo>
                  <a:pt x="327" y="212"/>
                </a:lnTo>
                <a:lnTo>
                  <a:pt x="318" y="212"/>
                </a:lnTo>
                <a:lnTo>
                  <a:pt x="281" y="212"/>
                </a:lnTo>
                <a:lnTo>
                  <a:pt x="272" y="194"/>
                </a:lnTo>
                <a:lnTo>
                  <a:pt x="242" y="194"/>
                </a:lnTo>
                <a:lnTo>
                  <a:pt x="225" y="194"/>
                </a:lnTo>
                <a:lnTo>
                  <a:pt x="204" y="212"/>
                </a:lnTo>
                <a:lnTo>
                  <a:pt x="187" y="203"/>
                </a:lnTo>
                <a:lnTo>
                  <a:pt x="149" y="203"/>
                </a:lnTo>
                <a:lnTo>
                  <a:pt x="149" y="194"/>
                </a:lnTo>
                <a:lnTo>
                  <a:pt x="140" y="203"/>
                </a:lnTo>
                <a:lnTo>
                  <a:pt x="132" y="194"/>
                </a:lnTo>
                <a:lnTo>
                  <a:pt x="110" y="212"/>
                </a:lnTo>
                <a:lnTo>
                  <a:pt x="102" y="212"/>
                </a:lnTo>
                <a:lnTo>
                  <a:pt x="64" y="222"/>
                </a:lnTo>
                <a:lnTo>
                  <a:pt x="77" y="162"/>
                </a:lnTo>
                <a:lnTo>
                  <a:pt x="8" y="111"/>
                </a:lnTo>
                <a:lnTo>
                  <a:pt x="0" y="74"/>
                </a:lnTo>
                <a:lnTo>
                  <a:pt x="47" y="0"/>
                </a:lnTo>
                <a:lnTo>
                  <a:pt x="33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 name="Freeform 76">
            <a:extLst>
              <a:ext uri="{FF2B5EF4-FFF2-40B4-BE49-F238E27FC236}">
                <a16:creationId xmlns:a16="http://schemas.microsoft.com/office/drawing/2014/main" id="{87317999-3702-44DE-8164-D06DABFE3F0B}"/>
              </a:ext>
            </a:extLst>
          </p:cNvPr>
          <p:cNvSpPr/>
          <p:nvPr/>
        </p:nvSpPr>
        <p:spPr bwMode="auto">
          <a:xfrm>
            <a:off x="5715001" y="2130161"/>
            <a:ext cx="373997" cy="284349"/>
          </a:xfrm>
          <a:custGeom>
            <a:avLst/>
            <a:gdLst>
              <a:gd name="T0" fmla="*/ 267 w 267"/>
              <a:gd name="T1" fmla="*/ 0 h 203"/>
              <a:gd name="T2" fmla="*/ 259 w 267"/>
              <a:gd name="T3" fmla="*/ 203 h 203"/>
              <a:gd name="T4" fmla="*/ 0 w 267"/>
              <a:gd name="T5" fmla="*/ 193 h 203"/>
              <a:gd name="T6" fmla="*/ 8 w 267"/>
              <a:gd name="T7" fmla="*/ 0 h 203"/>
              <a:gd name="T8" fmla="*/ 267 w 267"/>
              <a:gd name="T9" fmla="*/ 0 h 203"/>
              <a:gd name="T10" fmla="*/ 267 w 267"/>
              <a:gd name="T11" fmla="*/ 0 h 203"/>
            </a:gdLst>
            <a:ahLst/>
            <a:cxnLst>
              <a:cxn ang="0">
                <a:pos x="T0" y="T1"/>
              </a:cxn>
              <a:cxn ang="0">
                <a:pos x="T2" y="T3"/>
              </a:cxn>
              <a:cxn ang="0">
                <a:pos x="T4" y="T5"/>
              </a:cxn>
              <a:cxn ang="0">
                <a:pos x="T6" y="T7"/>
              </a:cxn>
              <a:cxn ang="0">
                <a:pos x="T8" y="T9"/>
              </a:cxn>
              <a:cxn ang="0">
                <a:pos x="T10" y="T11"/>
              </a:cxn>
            </a:cxnLst>
            <a:rect l="0" t="0" r="r" b="b"/>
            <a:pathLst>
              <a:path w="267" h="203">
                <a:moveTo>
                  <a:pt x="267" y="0"/>
                </a:moveTo>
                <a:lnTo>
                  <a:pt x="259" y="203"/>
                </a:lnTo>
                <a:lnTo>
                  <a:pt x="0" y="193"/>
                </a:lnTo>
                <a:lnTo>
                  <a:pt x="8" y="0"/>
                </a:lnTo>
                <a:lnTo>
                  <a:pt x="267" y="0"/>
                </a:lnTo>
                <a:lnTo>
                  <a:pt x="267"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77" name="Freeform 77">
            <a:extLst>
              <a:ext uri="{FF2B5EF4-FFF2-40B4-BE49-F238E27FC236}">
                <a16:creationId xmlns:a16="http://schemas.microsoft.com/office/drawing/2014/main" id="{881DDE9C-7518-4931-A052-4F1178101850}"/>
              </a:ext>
            </a:extLst>
          </p:cNvPr>
          <p:cNvSpPr/>
          <p:nvPr/>
        </p:nvSpPr>
        <p:spPr bwMode="auto">
          <a:xfrm>
            <a:off x="5258362" y="2116155"/>
            <a:ext cx="469247" cy="310963"/>
          </a:xfrm>
          <a:custGeom>
            <a:avLst/>
            <a:gdLst>
              <a:gd name="T0" fmla="*/ 335 w 335"/>
              <a:gd name="T1" fmla="*/ 10 h 222"/>
              <a:gd name="T2" fmla="*/ 327 w 335"/>
              <a:gd name="T3" fmla="*/ 203 h 222"/>
              <a:gd name="T4" fmla="*/ 327 w 335"/>
              <a:gd name="T5" fmla="*/ 213 h 222"/>
              <a:gd name="T6" fmla="*/ 317 w 335"/>
              <a:gd name="T7" fmla="*/ 213 h 222"/>
              <a:gd name="T8" fmla="*/ 280 w 335"/>
              <a:gd name="T9" fmla="*/ 213 h 222"/>
              <a:gd name="T10" fmla="*/ 272 w 335"/>
              <a:gd name="T11" fmla="*/ 195 h 222"/>
              <a:gd name="T12" fmla="*/ 242 w 335"/>
              <a:gd name="T13" fmla="*/ 195 h 222"/>
              <a:gd name="T14" fmla="*/ 225 w 335"/>
              <a:gd name="T15" fmla="*/ 195 h 222"/>
              <a:gd name="T16" fmla="*/ 203 w 335"/>
              <a:gd name="T17" fmla="*/ 213 h 222"/>
              <a:gd name="T18" fmla="*/ 187 w 335"/>
              <a:gd name="T19" fmla="*/ 203 h 222"/>
              <a:gd name="T20" fmla="*/ 148 w 335"/>
              <a:gd name="T21" fmla="*/ 203 h 222"/>
              <a:gd name="T22" fmla="*/ 148 w 335"/>
              <a:gd name="T23" fmla="*/ 195 h 222"/>
              <a:gd name="T24" fmla="*/ 140 w 335"/>
              <a:gd name="T25" fmla="*/ 203 h 222"/>
              <a:gd name="T26" fmla="*/ 131 w 335"/>
              <a:gd name="T27" fmla="*/ 195 h 222"/>
              <a:gd name="T28" fmla="*/ 110 w 335"/>
              <a:gd name="T29" fmla="*/ 213 h 222"/>
              <a:gd name="T30" fmla="*/ 102 w 335"/>
              <a:gd name="T31" fmla="*/ 213 h 222"/>
              <a:gd name="T32" fmla="*/ 63 w 335"/>
              <a:gd name="T33" fmla="*/ 222 h 222"/>
              <a:gd name="T34" fmla="*/ 76 w 335"/>
              <a:gd name="T35" fmla="*/ 162 h 222"/>
              <a:gd name="T36" fmla="*/ 8 w 335"/>
              <a:gd name="T37" fmla="*/ 112 h 222"/>
              <a:gd name="T38" fmla="*/ 0 w 335"/>
              <a:gd name="T39" fmla="*/ 75 h 222"/>
              <a:gd name="T40" fmla="*/ 46 w 335"/>
              <a:gd name="T41" fmla="*/ 0 h 222"/>
              <a:gd name="T42" fmla="*/ 335 w 335"/>
              <a:gd name="T43" fmla="*/ 10 h 222"/>
              <a:gd name="T44" fmla="*/ 335 w 335"/>
              <a:gd name="T45" fmla="*/ 1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5" h="221">
                <a:moveTo>
                  <a:pt x="335" y="10"/>
                </a:moveTo>
                <a:lnTo>
                  <a:pt x="327" y="203"/>
                </a:lnTo>
                <a:lnTo>
                  <a:pt x="327" y="213"/>
                </a:lnTo>
                <a:lnTo>
                  <a:pt x="317" y="213"/>
                </a:lnTo>
                <a:lnTo>
                  <a:pt x="280" y="213"/>
                </a:lnTo>
                <a:lnTo>
                  <a:pt x="272" y="195"/>
                </a:lnTo>
                <a:lnTo>
                  <a:pt x="242" y="195"/>
                </a:lnTo>
                <a:lnTo>
                  <a:pt x="225" y="195"/>
                </a:lnTo>
                <a:lnTo>
                  <a:pt x="203" y="213"/>
                </a:lnTo>
                <a:lnTo>
                  <a:pt x="187" y="203"/>
                </a:lnTo>
                <a:lnTo>
                  <a:pt x="148" y="203"/>
                </a:lnTo>
                <a:lnTo>
                  <a:pt x="148" y="195"/>
                </a:lnTo>
                <a:lnTo>
                  <a:pt x="140" y="203"/>
                </a:lnTo>
                <a:lnTo>
                  <a:pt x="131" y="195"/>
                </a:lnTo>
                <a:lnTo>
                  <a:pt x="110" y="213"/>
                </a:lnTo>
                <a:lnTo>
                  <a:pt x="102" y="213"/>
                </a:lnTo>
                <a:lnTo>
                  <a:pt x="63" y="222"/>
                </a:lnTo>
                <a:lnTo>
                  <a:pt x="76" y="162"/>
                </a:lnTo>
                <a:lnTo>
                  <a:pt x="8" y="112"/>
                </a:lnTo>
                <a:lnTo>
                  <a:pt x="0" y="75"/>
                </a:lnTo>
                <a:lnTo>
                  <a:pt x="46" y="0"/>
                </a:lnTo>
                <a:lnTo>
                  <a:pt x="335" y="10"/>
                </a:lnTo>
                <a:lnTo>
                  <a:pt x="335" y="1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78" name="Freeform 78">
            <a:extLst>
              <a:ext uri="{FF2B5EF4-FFF2-40B4-BE49-F238E27FC236}">
                <a16:creationId xmlns:a16="http://schemas.microsoft.com/office/drawing/2014/main" id="{A97131F8-150F-4410-A384-8E0428DBC2C7}"/>
              </a:ext>
            </a:extLst>
          </p:cNvPr>
          <p:cNvSpPr/>
          <p:nvPr/>
        </p:nvSpPr>
        <p:spPr bwMode="auto">
          <a:xfrm>
            <a:off x="2682409" y="2939786"/>
            <a:ext cx="687761" cy="402011"/>
          </a:xfrm>
          <a:custGeom>
            <a:avLst/>
            <a:gdLst>
              <a:gd name="T0" fmla="*/ 16 w 491"/>
              <a:gd name="T1" fmla="*/ 153 h 287"/>
              <a:gd name="T2" fmla="*/ 38 w 491"/>
              <a:gd name="T3" fmla="*/ 125 h 287"/>
              <a:gd name="T4" fmla="*/ 72 w 491"/>
              <a:gd name="T5" fmla="*/ 112 h 287"/>
              <a:gd name="T6" fmla="*/ 110 w 491"/>
              <a:gd name="T7" fmla="*/ 93 h 287"/>
              <a:gd name="T8" fmla="*/ 187 w 491"/>
              <a:gd name="T9" fmla="*/ 93 h 287"/>
              <a:gd name="T10" fmla="*/ 212 w 491"/>
              <a:gd name="T11" fmla="*/ 84 h 287"/>
              <a:gd name="T12" fmla="*/ 220 w 491"/>
              <a:gd name="T13" fmla="*/ 93 h 287"/>
              <a:gd name="T14" fmla="*/ 279 w 491"/>
              <a:gd name="T15" fmla="*/ 93 h 287"/>
              <a:gd name="T16" fmla="*/ 314 w 491"/>
              <a:gd name="T17" fmla="*/ 52 h 287"/>
              <a:gd name="T18" fmla="*/ 343 w 491"/>
              <a:gd name="T19" fmla="*/ 52 h 287"/>
              <a:gd name="T20" fmla="*/ 373 w 491"/>
              <a:gd name="T21" fmla="*/ 24 h 287"/>
              <a:gd name="T22" fmla="*/ 406 w 491"/>
              <a:gd name="T23" fmla="*/ 33 h 287"/>
              <a:gd name="T24" fmla="*/ 428 w 491"/>
              <a:gd name="T25" fmla="*/ 0 h 287"/>
              <a:gd name="T26" fmla="*/ 453 w 491"/>
              <a:gd name="T27" fmla="*/ 0 h 287"/>
              <a:gd name="T28" fmla="*/ 475 w 491"/>
              <a:gd name="T29" fmla="*/ 15 h 287"/>
              <a:gd name="T30" fmla="*/ 461 w 491"/>
              <a:gd name="T31" fmla="*/ 33 h 287"/>
              <a:gd name="T32" fmla="*/ 483 w 491"/>
              <a:gd name="T33" fmla="*/ 42 h 287"/>
              <a:gd name="T34" fmla="*/ 475 w 491"/>
              <a:gd name="T35" fmla="*/ 75 h 287"/>
              <a:gd name="T36" fmla="*/ 491 w 491"/>
              <a:gd name="T37" fmla="*/ 93 h 287"/>
              <a:gd name="T38" fmla="*/ 475 w 491"/>
              <a:gd name="T39" fmla="*/ 125 h 287"/>
              <a:gd name="T40" fmla="*/ 445 w 491"/>
              <a:gd name="T41" fmla="*/ 112 h 287"/>
              <a:gd name="T42" fmla="*/ 389 w 491"/>
              <a:gd name="T43" fmla="*/ 153 h 287"/>
              <a:gd name="T44" fmla="*/ 373 w 491"/>
              <a:gd name="T45" fmla="*/ 153 h 287"/>
              <a:gd name="T46" fmla="*/ 361 w 491"/>
              <a:gd name="T47" fmla="*/ 195 h 287"/>
              <a:gd name="T48" fmla="*/ 381 w 491"/>
              <a:gd name="T49" fmla="*/ 213 h 287"/>
              <a:gd name="T50" fmla="*/ 373 w 491"/>
              <a:gd name="T51" fmla="*/ 245 h 287"/>
              <a:gd name="T52" fmla="*/ 314 w 491"/>
              <a:gd name="T53" fmla="*/ 254 h 287"/>
              <a:gd name="T54" fmla="*/ 297 w 491"/>
              <a:gd name="T55" fmla="*/ 277 h 287"/>
              <a:gd name="T56" fmla="*/ 287 w 491"/>
              <a:gd name="T57" fmla="*/ 264 h 287"/>
              <a:gd name="T58" fmla="*/ 165 w 491"/>
              <a:gd name="T59" fmla="*/ 287 h 287"/>
              <a:gd name="T60" fmla="*/ 157 w 491"/>
              <a:gd name="T61" fmla="*/ 254 h 287"/>
              <a:gd name="T62" fmla="*/ 203 w 491"/>
              <a:gd name="T63" fmla="*/ 236 h 287"/>
              <a:gd name="T64" fmla="*/ 220 w 491"/>
              <a:gd name="T65" fmla="*/ 213 h 287"/>
              <a:gd name="T66" fmla="*/ 220 w 491"/>
              <a:gd name="T67" fmla="*/ 177 h 287"/>
              <a:gd name="T68" fmla="*/ 203 w 491"/>
              <a:gd name="T69" fmla="*/ 185 h 287"/>
              <a:gd name="T70" fmla="*/ 187 w 491"/>
              <a:gd name="T71" fmla="*/ 177 h 287"/>
              <a:gd name="T72" fmla="*/ 187 w 491"/>
              <a:gd name="T73" fmla="*/ 185 h 287"/>
              <a:gd name="T74" fmla="*/ 93 w 491"/>
              <a:gd name="T75" fmla="*/ 162 h 287"/>
              <a:gd name="T76" fmla="*/ 93 w 491"/>
              <a:gd name="T77" fmla="*/ 177 h 287"/>
              <a:gd name="T78" fmla="*/ 55 w 491"/>
              <a:gd name="T79" fmla="*/ 177 h 287"/>
              <a:gd name="T80" fmla="*/ 16 w 491"/>
              <a:gd name="T81" fmla="*/ 153 h 287"/>
              <a:gd name="T82" fmla="*/ 8 w 491"/>
              <a:gd name="T83" fmla="*/ 177 h 287"/>
              <a:gd name="T84" fmla="*/ 0 w 491"/>
              <a:gd name="T85" fmla="*/ 153 h 287"/>
              <a:gd name="T86" fmla="*/ 16 w 491"/>
              <a:gd name="T87" fmla="*/ 15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1" h="287">
                <a:moveTo>
                  <a:pt x="16" y="153"/>
                </a:moveTo>
                <a:lnTo>
                  <a:pt x="38" y="125"/>
                </a:lnTo>
                <a:lnTo>
                  <a:pt x="72" y="112"/>
                </a:lnTo>
                <a:lnTo>
                  <a:pt x="110" y="93"/>
                </a:lnTo>
                <a:lnTo>
                  <a:pt x="187" y="93"/>
                </a:lnTo>
                <a:lnTo>
                  <a:pt x="212" y="84"/>
                </a:lnTo>
                <a:lnTo>
                  <a:pt x="220" y="93"/>
                </a:lnTo>
                <a:lnTo>
                  <a:pt x="279" y="93"/>
                </a:lnTo>
                <a:lnTo>
                  <a:pt x="314" y="52"/>
                </a:lnTo>
                <a:lnTo>
                  <a:pt x="343" y="52"/>
                </a:lnTo>
                <a:lnTo>
                  <a:pt x="373" y="24"/>
                </a:lnTo>
                <a:lnTo>
                  <a:pt x="406" y="33"/>
                </a:lnTo>
                <a:lnTo>
                  <a:pt x="428" y="0"/>
                </a:lnTo>
                <a:lnTo>
                  <a:pt x="453" y="0"/>
                </a:lnTo>
                <a:lnTo>
                  <a:pt x="475" y="15"/>
                </a:lnTo>
                <a:lnTo>
                  <a:pt x="461" y="33"/>
                </a:lnTo>
                <a:lnTo>
                  <a:pt x="483" y="42"/>
                </a:lnTo>
                <a:lnTo>
                  <a:pt x="475" y="75"/>
                </a:lnTo>
                <a:lnTo>
                  <a:pt x="491" y="93"/>
                </a:lnTo>
                <a:lnTo>
                  <a:pt x="475" y="125"/>
                </a:lnTo>
                <a:lnTo>
                  <a:pt x="445" y="112"/>
                </a:lnTo>
                <a:lnTo>
                  <a:pt x="389" y="153"/>
                </a:lnTo>
                <a:lnTo>
                  <a:pt x="373" y="153"/>
                </a:lnTo>
                <a:lnTo>
                  <a:pt x="361" y="195"/>
                </a:lnTo>
                <a:lnTo>
                  <a:pt x="381" y="213"/>
                </a:lnTo>
                <a:lnTo>
                  <a:pt x="373" y="245"/>
                </a:lnTo>
                <a:lnTo>
                  <a:pt x="314" y="254"/>
                </a:lnTo>
                <a:lnTo>
                  <a:pt x="297" y="277"/>
                </a:lnTo>
                <a:lnTo>
                  <a:pt x="287" y="264"/>
                </a:lnTo>
                <a:lnTo>
                  <a:pt x="165" y="287"/>
                </a:lnTo>
                <a:lnTo>
                  <a:pt x="157" y="254"/>
                </a:lnTo>
                <a:lnTo>
                  <a:pt x="203" y="236"/>
                </a:lnTo>
                <a:lnTo>
                  <a:pt x="220" y="213"/>
                </a:lnTo>
                <a:lnTo>
                  <a:pt x="220" y="177"/>
                </a:lnTo>
                <a:lnTo>
                  <a:pt x="203" y="185"/>
                </a:lnTo>
                <a:lnTo>
                  <a:pt x="187" y="177"/>
                </a:lnTo>
                <a:lnTo>
                  <a:pt x="187" y="185"/>
                </a:lnTo>
                <a:lnTo>
                  <a:pt x="93" y="162"/>
                </a:lnTo>
                <a:lnTo>
                  <a:pt x="93" y="177"/>
                </a:lnTo>
                <a:lnTo>
                  <a:pt x="55" y="177"/>
                </a:lnTo>
                <a:lnTo>
                  <a:pt x="16" y="153"/>
                </a:lnTo>
                <a:lnTo>
                  <a:pt x="8" y="177"/>
                </a:lnTo>
                <a:lnTo>
                  <a:pt x="0" y="153"/>
                </a:lnTo>
                <a:lnTo>
                  <a:pt x="16" y="153"/>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79" name="Freeform 79">
            <a:extLst>
              <a:ext uri="{FF2B5EF4-FFF2-40B4-BE49-F238E27FC236}">
                <a16:creationId xmlns:a16="http://schemas.microsoft.com/office/drawing/2014/main" id="{726C9FFE-A76C-4B84-A71F-952065A186F5}"/>
              </a:ext>
            </a:extLst>
          </p:cNvPr>
          <p:cNvSpPr/>
          <p:nvPr/>
        </p:nvSpPr>
        <p:spPr bwMode="auto">
          <a:xfrm>
            <a:off x="3459816" y="3198921"/>
            <a:ext cx="421622" cy="381000"/>
          </a:xfrm>
          <a:custGeom>
            <a:avLst/>
            <a:gdLst>
              <a:gd name="T0" fmla="*/ 241 w 301"/>
              <a:gd name="T1" fmla="*/ 212 h 272"/>
              <a:gd name="T2" fmla="*/ 224 w 301"/>
              <a:gd name="T3" fmla="*/ 203 h 272"/>
              <a:gd name="T4" fmla="*/ 224 w 301"/>
              <a:gd name="T5" fmla="*/ 222 h 272"/>
              <a:gd name="T6" fmla="*/ 207 w 301"/>
              <a:gd name="T7" fmla="*/ 222 h 272"/>
              <a:gd name="T8" fmla="*/ 187 w 301"/>
              <a:gd name="T9" fmla="*/ 240 h 272"/>
              <a:gd name="T10" fmla="*/ 169 w 301"/>
              <a:gd name="T11" fmla="*/ 240 h 272"/>
              <a:gd name="T12" fmla="*/ 169 w 301"/>
              <a:gd name="T13" fmla="*/ 230 h 272"/>
              <a:gd name="T14" fmla="*/ 30 w 301"/>
              <a:gd name="T15" fmla="*/ 272 h 272"/>
              <a:gd name="T16" fmla="*/ 0 w 301"/>
              <a:gd name="T17" fmla="*/ 254 h 272"/>
              <a:gd name="T18" fmla="*/ 47 w 301"/>
              <a:gd name="T19" fmla="*/ 189 h 272"/>
              <a:gd name="T20" fmla="*/ 38 w 301"/>
              <a:gd name="T21" fmla="*/ 180 h 272"/>
              <a:gd name="T22" fmla="*/ 77 w 301"/>
              <a:gd name="T23" fmla="*/ 129 h 272"/>
              <a:gd name="T24" fmla="*/ 77 w 301"/>
              <a:gd name="T25" fmla="*/ 92 h 272"/>
              <a:gd name="T26" fmla="*/ 114 w 301"/>
              <a:gd name="T27" fmla="*/ 69 h 272"/>
              <a:gd name="T28" fmla="*/ 132 w 301"/>
              <a:gd name="T29" fmla="*/ 69 h 272"/>
              <a:gd name="T30" fmla="*/ 187 w 301"/>
              <a:gd name="T31" fmla="*/ 0 h 272"/>
              <a:gd name="T32" fmla="*/ 263 w 301"/>
              <a:gd name="T33" fmla="*/ 79 h 272"/>
              <a:gd name="T34" fmla="*/ 301 w 301"/>
              <a:gd name="T35" fmla="*/ 189 h 272"/>
              <a:gd name="T36" fmla="*/ 241 w 301"/>
              <a:gd name="T37" fmla="*/ 21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72">
                <a:moveTo>
                  <a:pt x="241" y="212"/>
                </a:moveTo>
                <a:lnTo>
                  <a:pt x="224" y="203"/>
                </a:lnTo>
                <a:lnTo>
                  <a:pt x="224" y="222"/>
                </a:lnTo>
                <a:lnTo>
                  <a:pt x="207" y="222"/>
                </a:lnTo>
                <a:lnTo>
                  <a:pt x="187" y="240"/>
                </a:lnTo>
                <a:lnTo>
                  <a:pt x="169" y="240"/>
                </a:lnTo>
                <a:lnTo>
                  <a:pt x="169" y="230"/>
                </a:lnTo>
                <a:lnTo>
                  <a:pt x="30" y="272"/>
                </a:lnTo>
                <a:lnTo>
                  <a:pt x="0" y="254"/>
                </a:lnTo>
                <a:lnTo>
                  <a:pt x="47" y="189"/>
                </a:lnTo>
                <a:lnTo>
                  <a:pt x="38" y="180"/>
                </a:lnTo>
                <a:lnTo>
                  <a:pt x="77" y="129"/>
                </a:lnTo>
                <a:lnTo>
                  <a:pt x="77" y="92"/>
                </a:lnTo>
                <a:lnTo>
                  <a:pt x="114" y="69"/>
                </a:lnTo>
                <a:lnTo>
                  <a:pt x="132" y="69"/>
                </a:lnTo>
                <a:lnTo>
                  <a:pt x="187" y="0"/>
                </a:lnTo>
                <a:lnTo>
                  <a:pt x="263" y="79"/>
                </a:lnTo>
                <a:lnTo>
                  <a:pt x="301" y="189"/>
                </a:lnTo>
                <a:lnTo>
                  <a:pt x="241" y="212"/>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80" name="Freeform 80">
            <a:extLst>
              <a:ext uri="{FF2B5EF4-FFF2-40B4-BE49-F238E27FC236}">
                <a16:creationId xmlns:a16="http://schemas.microsoft.com/office/drawing/2014/main" id="{AB938DB2-9AFC-4A60-BF61-47D7E2A33BD0}"/>
              </a:ext>
            </a:extLst>
          </p:cNvPr>
          <p:cNvSpPr/>
          <p:nvPr/>
        </p:nvSpPr>
        <p:spPr bwMode="auto">
          <a:xfrm>
            <a:off x="2678206" y="2936985"/>
            <a:ext cx="689162" cy="400610"/>
          </a:xfrm>
          <a:custGeom>
            <a:avLst/>
            <a:gdLst>
              <a:gd name="T0" fmla="*/ 17 w 492"/>
              <a:gd name="T1" fmla="*/ 152 h 286"/>
              <a:gd name="T2" fmla="*/ 39 w 492"/>
              <a:gd name="T3" fmla="*/ 125 h 286"/>
              <a:gd name="T4" fmla="*/ 72 w 492"/>
              <a:gd name="T5" fmla="*/ 111 h 286"/>
              <a:gd name="T6" fmla="*/ 111 w 492"/>
              <a:gd name="T7" fmla="*/ 92 h 286"/>
              <a:gd name="T8" fmla="*/ 187 w 492"/>
              <a:gd name="T9" fmla="*/ 92 h 286"/>
              <a:gd name="T10" fmla="*/ 212 w 492"/>
              <a:gd name="T11" fmla="*/ 84 h 286"/>
              <a:gd name="T12" fmla="*/ 221 w 492"/>
              <a:gd name="T13" fmla="*/ 92 h 286"/>
              <a:gd name="T14" fmla="*/ 280 w 492"/>
              <a:gd name="T15" fmla="*/ 92 h 286"/>
              <a:gd name="T16" fmla="*/ 314 w 492"/>
              <a:gd name="T17" fmla="*/ 51 h 286"/>
              <a:gd name="T18" fmla="*/ 343 w 492"/>
              <a:gd name="T19" fmla="*/ 51 h 286"/>
              <a:gd name="T20" fmla="*/ 373 w 492"/>
              <a:gd name="T21" fmla="*/ 24 h 286"/>
              <a:gd name="T22" fmla="*/ 407 w 492"/>
              <a:gd name="T23" fmla="*/ 32 h 286"/>
              <a:gd name="T24" fmla="*/ 428 w 492"/>
              <a:gd name="T25" fmla="*/ 0 h 286"/>
              <a:gd name="T26" fmla="*/ 454 w 492"/>
              <a:gd name="T27" fmla="*/ 0 h 286"/>
              <a:gd name="T28" fmla="*/ 475 w 492"/>
              <a:gd name="T29" fmla="*/ 14 h 286"/>
              <a:gd name="T30" fmla="*/ 462 w 492"/>
              <a:gd name="T31" fmla="*/ 32 h 286"/>
              <a:gd name="T32" fmla="*/ 484 w 492"/>
              <a:gd name="T33" fmla="*/ 42 h 286"/>
              <a:gd name="T34" fmla="*/ 475 w 492"/>
              <a:gd name="T35" fmla="*/ 74 h 286"/>
              <a:gd name="T36" fmla="*/ 492 w 492"/>
              <a:gd name="T37" fmla="*/ 92 h 286"/>
              <a:gd name="T38" fmla="*/ 475 w 492"/>
              <a:gd name="T39" fmla="*/ 125 h 286"/>
              <a:gd name="T40" fmla="*/ 445 w 492"/>
              <a:gd name="T41" fmla="*/ 111 h 286"/>
              <a:gd name="T42" fmla="*/ 390 w 492"/>
              <a:gd name="T43" fmla="*/ 152 h 286"/>
              <a:gd name="T44" fmla="*/ 373 w 492"/>
              <a:gd name="T45" fmla="*/ 152 h 286"/>
              <a:gd name="T46" fmla="*/ 361 w 492"/>
              <a:gd name="T47" fmla="*/ 194 h 286"/>
              <a:gd name="T48" fmla="*/ 382 w 492"/>
              <a:gd name="T49" fmla="*/ 212 h 286"/>
              <a:gd name="T50" fmla="*/ 373 w 492"/>
              <a:gd name="T51" fmla="*/ 244 h 286"/>
              <a:gd name="T52" fmla="*/ 314 w 492"/>
              <a:gd name="T53" fmla="*/ 254 h 286"/>
              <a:gd name="T54" fmla="*/ 298 w 492"/>
              <a:gd name="T55" fmla="*/ 277 h 286"/>
              <a:gd name="T56" fmla="*/ 288 w 492"/>
              <a:gd name="T57" fmla="*/ 264 h 286"/>
              <a:gd name="T58" fmla="*/ 166 w 492"/>
              <a:gd name="T59" fmla="*/ 286 h 286"/>
              <a:gd name="T60" fmla="*/ 157 w 492"/>
              <a:gd name="T61" fmla="*/ 254 h 286"/>
              <a:gd name="T62" fmla="*/ 204 w 492"/>
              <a:gd name="T63" fmla="*/ 236 h 286"/>
              <a:gd name="T64" fmla="*/ 221 w 492"/>
              <a:gd name="T65" fmla="*/ 212 h 286"/>
              <a:gd name="T66" fmla="*/ 221 w 492"/>
              <a:gd name="T67" fmla="*/ 176 h 286"/>
              <a:gd name="T68" fmla="*/ 204 w 492"/>
              <a:gd name="T69" fmla="*/ 185 h 286"/>
              <a:gd name="T70" fmla="*/ 187 w 492"/>
              <a:gd name="T71" fmla="*/ 176 h 286"/>
              <a:gd name="T72" fmla="*/ 187 w 492"/>
              <a:gd name="T73" fmla="*/ 185 h 286"/>
              <a:gd name="T74" fmla="*/ 94 w 492"/>
              <a:gd name="T75" fmla="*/ 162 h 286"/>
              <a:gd name="T76" fmla="*/ 94 w 492"/>
              <a:gd name="T77" fmla="*/ 176 h 286"/>
              <a:gd name="T78" fmla="*/ 55 w 492"/>
              <a:gd name="T79" fmla="*/ 176 h 286"/>
              <a:gd name="T80" fmla="*/ 17 w 492"/>
              <a:gd name="T81" fmla="*/ 152 h 286"/>
              <a:gd name="T82" fmla="*/ 9 w 492"/>
              <a:gd name="T83" fmla="*/ 176 h 286"/>
              <a:gd name="T84" fmla="*/ 0 w 492"/>
              <a:gd name="T85" fmla="*/ 152 h 286"/>
              <a:gd name="T86" fmla="*/ 17 w 492"/>
              <a:gd name="T87" fmla="*/ 152 h 286"/>
              <a:gd name="T88" fmla="*/ 17 w 492"/>
              <a:gd name="T89" fmla="*/ 15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 h="286">
                <a:moveTo>
                  <a:pt x="17" y="152"/>
                </a:moveTo>
                <a:lnTo>
                  <a:pt x="39" y="125"/>
                </a:lnTo>
                <a:lnTo>
                  <a:pt x="72" y="111"/>
                </a:lnTo>
                <a:lnTo>
                  <a:pt x="111" y="92"/>
                </a:lnTo>
                <a:lnTo>
                  <a:pt x="187" y="92"/>
                </a:lnTo>
                <a:lnTo>
                  <a:pt x="212" y="84"/>
                </a:lnTo>
                <a:lnTo>
                  <a:pt x="221" y="92"/>
                </a:lnTo>
                <a:lnTo>
                  <a:pt x="280" y="92"/>
                </a:lnTo>
                <a:lnTo>
                  <a:pt x="314" y="51"/>
                </a:lnTo>
                <a:lnTo>
                  <a:pt x="343" y="51"/>
                </a:lnTo>
                <a:lnTo>
                  <a:pt x="373" y="24"/>
                </a:lnTo>
                <a:lnTo>
                  <a:pt x="407" y="32"/>
                </a:lnTo>
                <a:lnTo>
                  <a:pt x="428" y="0"/>
                </a:lnTo>
                <a:lnTo>
                  <a:pt x="454" y="0"/>
                </a:lnTo>
                <a:lnTo>
                  <a:pt x="475" y="14"/>
                </a:lnTo>
                <a:lnTo>
                  <a:pt x="462" y="32"/>
                </a:lnTo>
                <a:lnTo>
                  <a:pt x="484" y="42"/>
                </a:lnTo>
                <a:lnTo>
                  <a:pt x="475" y="74"/>
                </a:lnTo>
                <a:lnTo>
                  <a:pt x="492" y="92"/>
                </a:lnTo>
                <a:lnTo>
                  <a:pt x="475" y="125"/>
                </a:lnTo>
                <a:lnTo>
                  <a:pt x="445" y="111"/>
                </a:lnTo>
                <a:lnTo>
                  <a:pt x="390" y="152"/>
                </a:lnTo>
                <a:lnTo>
                  <a:pt x="373" y="152"/>
                </a:lnTo>
                <a:lnTo>
                  <a:pt x="361" y="194"/>
                </a:lnTo>
                <a:lnTo>
                  <a:pt x="382" y="212"/>
                </a:lnTo>
                <a:lnTo>
                  <a:pt x="373" y="244"/>
                </a:lnTo>
                <a:lnTo>
                  <a:pt x="314" y="254"/>
                </a:lnTo>
                <a:lnTo>
                  <a:pt x="298" y="277"/>
                </a:lnTo>
                <a:lnTo>
                  <a:pt x="288" y="264"/>
                </a:lnTo>
                <a:lnTo>
                  <a:pt x="166" y="286"/>
                </a:lnTo>
                <a:lnTo>
                  <a:pt x="157" y="254"/>
                </a:lnTo>
                <a:lnTo>
                  <a:pt x="204" y="236"/>
                </a:lnTo>
                <a:lnTo>
                  <a:pt x="221" y="212"/>
                </a:lnTo>
                <a:lnTo>
                  <a:pt x="221" y="176"/>
                </a:lnTo>
                <a:lnTo>
                  <a:pt x="204" y="185"/>
                </a:lnTo>
                <a:lnTo>
                  <a:pt x="187" y="176"/>
                </a:lnTo>
                <a:lnTo>
                  <a:pt x="187" y="185"/>
                </a:lnTo>
                <a:lnTo>
                  <a:pt x="94" y="162"/>
                </a:lnTo>
                <a:lnTo>
                  <a:pt x="94" y="176"/>
                </a:lnTo>
                <a:lnTo>
                  <a:pt x="55" y="176"/>
                </a:lnTo>
                <a:lnTo>
                  <a:pt x="17" y="152"/>
                </a:lnTo>
                <a:lnTo>
                  <a:pt x="9" y="176"/>
                </a:lnTo>
                <a:lnTo>
                  <a:pt x="0" y="152"/>
                </a:lnTo>
                <a:lnTo>
                  <a:pt x="17" y="152"/>
                </a:lnTo>
                <a:lnTo>
                  <a:pt x="17" y="15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81" name="Freeform 81">
            <a:extLst>
              <a:ext uri="{FF2B5EF4-FFF2-40B4-BE49-F238E27FC236}">
                <a16:creationId xmlns:a16="http://schemas.microsoft.com/office/drawing/2014/main" id="{AB392669-73BB-44C7-93A8-65CA724003B7}"/>
              </a:ext>
            </a:extLst>
          </p:cNvPr>
          <p:cNvSpPr/>
          <p:nvPr/>
        </p:nvSpPr>
        <p:spPr bwMode="auto">
          <a:xfrm>
            <a:off x="3457015" y="3196120"/>
            <a:ext cx="421622" cy="381000"/>
          </a:xfrm>
          <a:custGeom>
            <a:avLst/>
            <a:gdLst>
              <a:gd name="T0" fmla="*/ 241 w 301"/>
              <a:gd name="T1" fmla="*/ 212 h 272"/>
              <a:gd name="T2" fmla="*/ 224 w 301"/>
              <a:gd name="T3" fmla="*/ 202 h 272"/>
              <a:gd name="T4" fmla="*/ 224 w 301"/>
              <a:gd name="T5" fmla="*/ 221 h 272"/>
              <a:gd name="T6" fmla="*/ 207 w 301"/>
              <a:gd name="T7" fmla="*/ 221 h 272"/>
              <a:gd name="T8" fmla="*/ 187 w 301"/>
              <a:gd name="T9" fmla="*/ 239 h 272"/>
              <a:gd name="T10" fmla="*/ 169 w 301"/>
              <a:gd name="T11" fmla="*/ 239 h 272"/>
              <a:gd name="T12" fmla="*/ 169 w 301"/>
              <a:gd name="T13" fmla="*/ 230 h 272"/>
              <a:gd name="T14" fmla="*/ 30 w 301"/>
              <a:gd name="T15" fmla="*/ 272 h 272"/>
              <a:gd name="T16" fmla="*/ 0 w 301"/>
              <a:gd name="T17" fmla="*/ 254 h 272"/>
              <a:gd name="T18" fmla="*/ 46 w 301"/>
              <a:gd name="T19" fmla="*/ 189 h 272"/>
              <a:gd name="T20" fmla="*/ 38 w 301"/>
              <a:gd name="T21" fmla="*/ 179 h 272"/>
              <a:gd name="T22" fmla="*/ 76 w 301"/>
              <a:gd name="T23" fmla="*/ 129 h 272"/>
              <a:gd name="T24" fmla="*/ 76 w 301"/>
              <a:gd name="T25" fmla="*/ 92 h 272"/>
              <a:gd name="T26" fmla="*/ 114 w 301"/>
              <a:gd name="T27" fmla="*/ 69 h 272"/>
              <a:gd name="T28" fmla="*/ 132 w 301"/>
              <a:gd name="T29" fmla="*/ 69 h 272"/>
              <a:gd name="T30" fmla="*/ 187 w 301"/>
              <a:gd name="T31" fmla="*/ 0 h 272"/>
              <a:gd name="T32" fmla="*/ 262 w 301"/>
              <a:gd name="T33" fmla="*/ 79 h 272"/>
              <a:gd name="T34" fmla="*/ 301 w 301"/>
              <a:gd name="T35" fmla="*/ 189 h 272"/>
              <a:gd name="T36" fmla="*/ 241 w 301"/>
              <a:gd name="T37" fmla="*/ 212 h 272"/>
              <a:gd name="T38" fmla="*/ 241 w 301"/>
              <a:gd name="T39" fmla="*/ 21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1" h="272">
                <a:moveTo>
                  <a:pt x="241" y="212"/>
                </a:moveTo>
                <a:lnTo>
                  <a:pt x="224" y="202"/>
                </a:lnTo>
                <a:lnTo>
                  <a:pt x="224" y="221"/>
                </a:lnTo>
                <a:lnTo>
                  <a:pt x="207" y="221"/>
                </a:lnTo>
                <a:lnTo>
                  <a:pt x="187" y="239"/>
                </a:lnTo>
                <a:lnTo>
                  <a:pt x="169" y="239"/>
                </a:lnTo>
                <a:lnTo>
                  <a:pt x="169" y="230"/>
                </a:lnTo>
                <a:lnTo>
                  <a:pt x="30" y="272"/>
                </a:lnTo>
                <a:lnTo>
                  <a:pt x="0" y="254"/>
                </a:lnTo>
                <a:lnTo>
                  <a:pt x="46" y="189"/>
                </a:lnTo>
                <a:lnTo>
                  <a:pt x="38" y="179"/>
                </a:lnTo>
                <a:lnTo>
                  <a:pt x="76" y="129"/>
                </a:lnTo>
                <a:lnTo>
                  <a:pt x="76" y="92"/>
                </a:lnTo>
                <a:lnTo>
                  <a:pt x="114" y="69"/>
                </a:lnTo>
                <a:lnTo>
                  <a:pt x="132" y="69"/>
                </a:lnTo>
                <a:lnTo>
                  <a:pt x="187" y="0"/>
                </a:lnTo>
                <a:lnTo>
                  <a:pt x="262" y="79"/>
                </a:lnTo>
                <a:lnTo>
                  <a:pt x="301" y="189"/>
                </a:lnTo>
                <a:lnTo>
                  <a:pt x="241" y="212"/>
                </a:lnTo>
                <a:lnTo>
                  <a:pt x="241" y="21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82" name="Freeform 82">
            <a:extLst>
              <a:ext uri="{FF2B5EF4-FFF2-40B4-BE49-F238E27FC236}">
                <a16:creationId xmlns:a16="http://schemas.microsoft.com/office/drawing/2014/main" id="{6587EAC6-2401-494D-A1A5-8508F243C91E}"/>
              </a:ext>
            </a:extLst>
          </p:cNvPr>
          <p:cNvSpPr/>
          <p:nvPr/>
        </p:nvSpPr>
        <p:spPr bwMode="auto">
          <a:xfrm>
            <a:off x="5378824" y="3411833"/>
            <a:ext cx="494460" cy="368394"/>
          </a:xfrm>
          <a:custGeom>
            <a:avLst/>
            <a:gdLst>
              <a:gd name="T0" fmla="*/ 26 w 353"/>
              <a:gd name="T1" fmla="*/ 263 h 263"/>
              <a:gd name="T2" fmla="*/ 38 w 353"/>
              <a:gd name="T3" fmla="*/ 180 h 263"/>
              <a:gd name="T4" fmla="*/ 0 w 353"/>
              <a:gd name="T5" fmla="*/ 129 h 263"/>
              <a:gd name="T6" fmla="*/ 55 w 353"/>
              <a:gd name="T7" fmla="*/ 101 h 263"/>
              <a:gd name="T8" fmla="*/ 174 w 353"/>
              <a:gd name="T9" fmla="*/ 0 h 263"/>
              <a:gd name="T10" fmla="*/ 212 w 353"/>
              <a:gd name="T11" fmla="*/ 9 h 263"/>
              <a:gd name="T12" fmla="*/ 251 w 353"/>
              <a:gd name="T13" fmla="*/ 18 h 263"/>
              <a:gd name="T14" fmla="*/ 259 w 353"/>
              <a:gd name="T15" fmla="*/ 18 h 263"/>
              <a:gd name="T16" fmla="*/ 289 w 353"/>
              <a:gd name="T17" fmla="*/ 18 h 263"/>
              <a:gd name="T18" fmla="*/ 306 w 353"/>
              <a:gd name="T19" fmla="*/ 18 h 263"/>
              <a:gd name="T20" fmla="*/ 353 w 353"/>
              <a:gd name="T21" fmla="*/ 0 h 263"/>
              <a:gd name="T22" fmla="*/ 327 w 353"/>
              <a:gd name="T23" fmla="*/ 263 h 263"/>
              <a:gd name="T24" fmla="*/ 26 w 353"/>
              <a:gd name="T25"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263">
                <a:moveTo>
                  <a:pt x="26" y="263"/>
                </a:moveTo>
                <a:lnTo>
                  <a:pt x="38" y="180"/>
                </a:lnTo>
                <a:lnTo>
                  <a:pt x="0" y="129"/>
                </a:lnTo>
                <a:lnTo>
                  <a:pt x="55" y="101"/>
                </a:lnTo>
                <a:lnTo>
                  <a:pt x="174" y="0"/>
                </a:lnTo>
                <a:lnTo>
                  <a:pt x="212" y="9"/>
                </a:lnTo>
                <a:lnTo>
                  <a:pt x="251" y="18"/>
                </a:lnTo>
                <a:lnTo>
                  <a:pt x="259" y="18"/>
                </a:lnTo>
                <a:lnTo>
                  <a:pt x="289" y="18"/>
                </a:lnTo>
                <a:lnTo>
                  <a:pt x="306" y="18"/>
                </a:lnTo>
                <a:lnTo>
                  <a:pt x="353" y="0"/>
                </a:lnTo>
                <a:lnTo>
                  <a:pt x="327" y="263"/>
                </a:lnTo>
                <a:lnTo>
                  <a:pt x="26" y="2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 name="Freeform 83">
            <a:extLst>
              <a:ext uri="{FF2B5EF4-FFF2-40B4-BE49-F238E27FC236}">
                <a16:creationId xmlns:a16="http://schemas.microsoft.com/office/drawing/2014/main" id="{EA2454D4-FD53-447D-87F9-46B22C58EF61}"/>
              </a:ext>
            </a:extLst>
          </p:cNvPr>
          <p:cNvSpPr/>
          <p:nvPr/>
        </p:nvSpPr>
        <p:spPr bwMode="auto">
          <a:xfrm>
            <a:off x="4452939" y="2274436"/>
            <a:ext cx="390805" cy="273144"/>
          </a:xfrm>
          <a:custGeom>
            <a:avLst/>
            <a:gdLst>
              <a:gd name="T0" fmla="*/ 38 w 279"/>
              <a:gd name="T1" fmla="*/ 42 h 195"/>
              <a:gd name="T2" fmla="*/ 76 w 279"/>
              <a:gd name="T3" fmla="*/ 33 h 195"/>
              <a:gd name="T4" fmla="*/ 93 w 279"/>
              <a:gd name="T5" fmla="*/ 42 h 195"/>
              <a:gd name="T6" fmla="*/ 131 w 279"/>
              <a:gd name="T7" fmla="*/ 42 h 195"/>
              <a:gd name="T8" fmla="*/ 110 w 279"/>
              <a:gd name="T9" fmla="*/ 0 h 195"/>
              <a:gd name="T10" fmla="*/ 169 w 279"/>
              <a:gd name="T11" fmla="*/ 42 h 195"/>
              <a:gd name="T12" fmla="*/ 212 w 279"/>
              <a:gd name="T13" fmla="*/ 83 h 195"/>
              <a:gd name="T14" fmla="*/ 271 w 279"/>
              <a:gd name="T15" fmla="*/ 102 h 195"/>
              <a:gd name="T16" fmla="*/ 279 w 279"/>
              <a:gd name="T17" fmla="*/ 135 h 195"/>
              <a:gd name="T18" fmla="*/ 233 w 279"/>
              <a:gd name="T19" fmla="*/ 185 h 195"/>
              <a:gd name="T20" fmla="*/ 224 w 279"/>
              <a:gd name="T21" fmla="*/ 195 h 195"/>
              <a:gd name="T22" fmla="*/ 149 w 279"/>
              <a:gd name="T23" fmla="*/ 185 h 195"/>
              <a:gd name="T24" fmla="*/ 55 w 279"/>
              <a:gd name="T25" fmla="*/ 195 h 195"/>
              <a:gd name="T26" fmla="*/ 55 w 279"/>
              <a:gd name="T27" fmla="*/ 162 h 195"/>
              <a:gd name="T28" fmla="*/ 0 w 279"/>
              <a:gd name="T29" fmla="*/ 125 h 195"/>
              <a:gd name="T30" fmla="*/ 8 w 279"/>
              <a:gd name="T31" fmla="*/ 93 h 195"/>
              <a:gd name="T32" fmla="*/ 0 w 279"/>
              <a:gd name="T33" fmla="*/ 83 h 195"/>
              <a:gd name="T34" fmla="*/ 38 w 279"/>
              <a:gd name="T35" fmla="*/ 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9" h="195">
                <a:moveTo>
                  <a:pt x="38" y="42"/>
                </a:moveTo>
                <a:lnTo>
                  <a:pt x="76" y="33"/>
                </a:lnTo>
                <a:lnTo>
                  <a:pt x="93" y="42"/>
                </a:lnTo>
                <a:lnTo>
                  <a:pt x="131" y="42"/>
                </a:lnTo>
                <a:lnTo>
                  <a:pt x="110" y="0"/>
                </a:lnTo>
                <a:lnTo>
                  <a:pt x="169" y="42"/>
                </a:lnTo>
                <a:lnTo>
                  <a:pt x="212" y="83"/>
                </a:lnTo>
                <a:lnTo>
                  <a:pt x="271" y="102"/>
                </a:lnTo>
                <a:lnTo>
                  <a:pt x="279" y="135"/>
                </a:lnTo>
                <a:lnTo>
                  <a:pt x="233" y="185"/>
                </a:lnTo>
                <a:lnTo>
                  <a:pt x="224" y="195"/>
                </a:lnTo>
                <a:lnTo>
                  <a:pt x="149" y="185"/>
                </a:lnTo>
                <a:lnTo>
                  <a:pt x="55" y="195"/>
                </a:lnTo>
                <a:lnTo>
                  <a:pt x="55" y="162"/>
                </a:lnTo>
                <a:lnTo>
                  <a:pt x="0" y="125"/>
                </a:lnTo>
                <a:lnTo>
                  <a:pt x="8" y="93"/>
                </a:lnTo>
                <a:lnTo>
                  <a:pt x="0" y="83"/>
                </a:lnTo>
                <a:lnTo>
                  <a:pt x="3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 name="Freeform 84">
            <a:extLst>
              <a:ext uri="{FF2B5EF4-FFF2-40B4-BE49-F238E27FC236}">
                <a16:creationId xmlns:a16="http://schemas.microsoft.com/office/drawing/2014/main" id="{F285D6BB-8AE5-4264-918C-923B693DFEDD}"/>
              </a:ext>
            </a:extLst>
          </p:cNvPr>
          <p:cNvSpPr/>
          <p:nvPr/>
        </p:nvSpPr>
        <p:spPr bwMode="auto">
          <a:xfrm>
            <a:off x="5376023" y="3409032"/>
            <a:ext cx="493059" cy="368394"/>
          </a:xfrm>
          <a:custGeom>
            <a:avLst/>
            <a:gdLst>
              <a:gd name="T0" fmla="*/ 26 w 352"/>
              <a:gd name="T1" fmla="*/ 263 h 263"/>
              <a:gd name="T2" fmla="*/ 38 w 352"/>
              <a:gd name="T3" fmla="*/ 180 h 263"/>
              <a:gd name="T4" fmla="*/ 0 w 352"/>
              <a:gd name="T5" fmla="*/ 128 h 263"/>
              <a:gd name="T6" fmla="*/ 55 w 352"/>
              <a:gd name="T7" fmla="*/ 101 h 263"/>
              <a:gd name="T8" fmla="*/ 173 w 352"/>
              <a:gd name="T9" fmla="*/ 0 h 263"/>
              <a:gd name="T10" fmla="*/ 212 w 352"/>
              <a:gd name="T11" fmla="*/ 8 h 263"/>
              <a:gd name="T12" fmla="*/ 250 w 352"/>
              <a:gd name="T13" fmla="*/ 18 h 263"/>
              <a:gd name="T14" fmla="*/ 259 w 352"/>
              <a:gd name="T15" fmla="*/ 18 h 263"/>
              <a:gd name="T16" fmla="*/ 289 w 352"/>
              <a:gd name="T17" fmla="*/ 18 h 263"/>
              <a:gd name="T18" fmla="*/ 305 w 352"/>
              <a:gd name="T19" fmla="*/ 18 h 263"/>
              <a:gd name="T20" fmla="*/ 352 w 352"/>
              <a:gd name="T21" fmla="*/ 0 h 263"/>
              <a:gd name="T22" fmla="*/ 327 w 352"/>
              <a:gd name="T23" fmla="*/ 263 h 263"/>
              <a:gd name="T24" fmla="*/ 26 w 352"/>
              <a:gd name="T25" fmla="*/ 263 h 263"/>
              <a:gd name="T26" fmla="*/ 26 w 352"/>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263">
                <a:moveTo>
                  <a:pt x="26" y="263"/>
                </a:moveTo>
                <a:lnTo>
                  <a:pt x="38" y="180"/>
                </a:lnTo>
                <a:lnTo>
                  <a:pt x="0" y="128"/>
                </a:lnTo>
                <a:lnTo>
                  <a:pt x="55" y="101"/>
                </a:lnTo>
                <a:lnTo>
                  <a:pt x="173" y="0"/>
                </a:lnTo>
                <a:lnTo>
                  <a:pt x="212" y="8"/>
                </a:lnTo>
                <a:lnTo>
                  <a:pt x="250" y="18"/>
                </a:lnTo>
                <a:lnTo>
                  <a:pt x="259" y="18"/>
                </a:lnTo>
                <a:lnTo>
                  <a:pt x="289" y="18"/>
                </a:lnTo>
                <a:lnTo>
                  <a:pt x="305" y="18"/>
                </a:lnTo>
                <a:lnTo>
                  <a:pt x="352" y="0"/>
                </a:lnTo>
                <a:lnTo>
                  <a:pt x="327" y="263"/>
                </a:lnTo>
                <a:lnTo>
                  <a:pt x="26" y="263"/>
                </a:lnTo>
                <a:lnTo>
                  <a:pt x="26" y="26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85" name="Freeform 85">
            <a:extLst>
              <a:ext uri="{FF2B5EF4-FFF2-40B4-BE49-F238E27FC236}">
                <a16:creationId xmlns:a16="http://schemas.microsoft.com/office/drawing/2014/main" id="{22F28172-D127-479B-BE75-7CC52572525D}"/>
              </a:ext>
            </a:extLst>
          </p:cNvPr>
          <p:cNvSpPr/>
          <p:nvPr/>
        </p:nvSpPr>
        <p:spPr bwMode="auto">
          <a:xfrm>
            <a:off x="4450137" y="2271636"/>
            <a:ext cx="390805" cy="271743"/>
          </a:xfrm>
          <a:custGeom>
            <a:avLst/>
            <a:gdLst>
              <a:gd name="T0" fmla="*/ 38 w 279"/>
              <a:gd name="T1" fmla="*/ 42 h 194"/>
              <a:gd name="T2" fmla="*/ 75 w 279"/>
              <a:gd name="T3" fmla="*/ 32 h 194"/>
              <a:gd name="T4" fmla="*/ 93 w 279"/>
              <a:gd name="T5" fmla="*/ 42 h 194"/>
              <a:gd name="T6" fmla="*/ 130 w 279"/>
              <a:gd name="T7" fmla="*/ 42 h 194"/>
              <a:gd name="T8" fmla="*/ 110 w 279"/>
              <a:gd name="T9" fmla="*/ 0 h 194"/>
              <a:gd name="T10" fmla="*/ 169 w 279"/>
              <a:gd name="T11" fmla="*/ 42 h 194"/>
              <a:gd name="T12" fmla="*/ 212 w 279"/>
              <a:gd name="T13" fmla="*/ 83 h 194"/>
              <a:gd name="T14" fmla="*/ 271 w 279"/>
              <a:gd name="T15" fmla="*/ 102 h 194"/>
              <a:gd name="T16" fmla="*/ 279 w 279"/>
              <a:gd name="T17" fmla="*/ 134 h 194"/>
              <a:gd name="T18" fmla="*/ 232 w 279"/>
              <a:gd name="T19" fmla="*/ 185 h 194"/>
              <a:gd name="T20" fmla="*/ 224 w 279"/>
              <a:gd name="T21" fmla="*/ 194 h 194"/>
              <a:gd name="T22" fmla="*/ 148 w 279"/>
              <a:gd name="T23" fmla="*/ 185 h 194"/>
              <a:gd name="T24" fmla="*/ 55 w 279"/>
              <a:gd name="T25" fmla="*/ 194 h 194"/>
              <a:gd name="T26" fmla="*/ 55 w 279"/>
              <a:gd name="T27" fmla="*/ 162 h 194"/>
              <a:gd name="T28" fmla="*/ 0 w 279"/>
              <a:gd name="T29" fmla="*/ 125 h 194"/>
              <a:gd name="T30" fmla="*/ 8 w 279"/>
              <a:gd name="T31" fmla="*/ 92 h 194"/>
              <a:gd name="T32" fmla="*/ 0 w 279"/>
              <a:gd name="T33" fmla="*/ 83 h 194"/>
              <a:gd name="T34" fmla="*/ 38 w 279"/>
              <a:gd name="T35" fmla="*/ 42 h 194"/>
              <a:gd name="T36" fmla="*/ 38 w 279"/>
              <a:gd name="T37"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9" h="194">
                <a:moveTo>
                  <a:pt x="38" y="42"/>
                </a:moveTo>
                <a:lnTo>
                  <a:pt x="75" y="32"/>
                </a:lnTo>
                <a:lnTo>
                  <a:pt x="93" y="42"/>
                </a:lnTo>
                <a:lnTo>
                  <a:pt x="130" y="42"/>
                </a:lnTo>
                <a:lnTo>
                  <a:pt x="110" y="0"/>
                </a:lnTo>
                <a:lnTo>
                  <a:pt x="169" y="42"/>
                </a:lnTo>
                <a:lnTo>
                  <a:pt x="212" y="83"/>
                </a:lnTo>
                <a:lnTo>
                  <a:pt x="271" y="102"/>
                </a:lnTo>
                <a:lnTo>
                  <a:pt x="279" y="134"/>
                </a:lnTo>
                <a:lnTo>
                  <a:pt x="232" y="185"/>
                </a:lnTo>
                <a:lnTo>
                  <a:pt x="224" y="194"/>
                </a:lnTo>
                <a:lnTo>
                  <a:pt x="148" y="185"/>
                </a:lnTo>
                <a:lnTo>
                  <a:pt x="55" y="194"/>
                </a:lnTo>
                <a:lnTo>
                  <a:pt x="55" y="162"/>
                </a:lnTo>
                <a:lnTo>
                  <a:pt x="0" y="125"/>
                </a:lnTo>
                <a:lnTo>
                  <a:pt x="8" y="92"/>
                </a:lnTo>
                <a:lnTo>
                  <a:pt x="0" y="83"/>
                </a:lnTo>
                <a:lnTo>
                  <a:pt x="38" y="42"/>
                </a:lnTo>
                <a:lnTo>
                  <a:pt x="38" y="4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86" name="Freeform 86">
            <a:extLst>
              <a:ext uri="{FF2B5EF4-FFF2-40B4-BE49-F238E27FC236}">
                <a16:creationId xmlns:a16="http://schemas.microsoft.com/office/drawing/2014/main" id="{01BB0272-80D5-4E46-873B-325C3774CBF9}"/>
              </a:ext>
            </a:extLst>
          </p:cNvPr>
          <p:cNvSpPr/>
          <p:nvPr/>
        </p:nvSpPr>
        <p:spPr bwMode="auto">
          <a:xfrm>
            <a:off x="4780711" y="2238017"/>
            <a:ext cx="588309" cy="420221"/>
          </a:xfrm>
          <a:custGeom>
            <a:avLst/>
            <a:gdLst>
              <a:gd name="T0" fmla="*/ 288 w 420"/>
              <a:gd name="T1" fmla="*/ 280 h 300"/>
              <a:gd name="T2" fmla="*/ 249 w 420"/>
              <a:gd name="T3" fmla="*/ 272 h 300"/>
              <a:gd name="T4" fmla="*/ 224 w 420"/>
              <a:gd name="T5" fmla="*/ 280 h 300"/>
              <a:gd name="T6" fmla="*/ 203 w 420"/>
              <a:gd name="T7" fmla="*/ 272 h 300"/>
              <a:gd name="T8" fmla="*/ 164 w 420"/>
              <a:gd name="T9" fmla="*/ 280 h 300"/>
              <a:gd name="T10" fmla="*/ 131 w 420"/>
              <a:gd name="T11" fmla="*/ 300 h 300"/>
              <a:gd name="T12" fmla="*/ 84 w 420"/>
              <a:gd name="T13" fmla="*/ 253 h 300"/>
              <a:gd name="T14" fmla="*/ 63 w 420"/>
              <a:gd name="T15" fmla="*/ 253 h 300"/>
              <a:gd name="T16" fmla="*/ 55 w 420"/>
              <a:gd name="T17" fmla="*/ 253 h 300"/>
              <a:gd name="T18" fmla="*/ 47 w 420"/>
              <a:gd name="T19" fmla="*/ 230 h 300"/>
              <a:gd name="T20" fmla="*/ 8 w 420"/>
              <a:gd name="T21" fmla="*/ 230 h 300"/>
              <a:gd name="T22" fmla="*/ 0 w 420"/>
              <a:gd name="T23" fmla="*/ 211 h 300"/>
              <a:gd name="T24" fmla="*/ 47 w 420"/>
              <a:gd name="T25" fmla="*/ 161 h 300"/>
              <a:gd name="T26" fmla="*/ 37 w 420"/>
              <a:gd name="T27" fmla="*/ 128 h 300"/>
              <a:gd name="T28" fmla="*/ 72 w 420"/>
              <a:gd name="T29" fmla="*/ 101 h 300"/>
              <a:gd name="T30" fmla="*/ 102 w 420"/>
              <a:gd name="T31" fmla="*/ 110 h 300"/>
              <a:gd name="T32" fmla="*/ 109 w 420"/>
              <a:gd name="T33" fmla="*/ 50 h 300"/>
              <a:gd name="T34" fmla="*/ 131 w 420"/>
              <a:gd name="T35" fmla="*/ 50 h 300"/>
              <a:gd name="T36" fmla="*/ 156 w 420"/>
              <a:gd name="T37" fmla="*/ 60 h 300"/>
              <a:gd name="T38" fmla="*/ 177 w 420"/>
              <a:gd name="T39" fmla="*/ 50 h 300"/>
              <a:gd name="T40" fmla="*/ 233 w 420"/>
              <a:gd name="T41" fmla="*/ 8 h 300"/>
              <a:gd name="T42" fmla="*/ 249 w 420"/>
              <a:gd name="T43" fmla="*/ 18 h 300"/>
              <a:gd name="T44" fmla="*/ 266 w 420"/>
              <a:gd name="T45" fmla="*/ 0 h 300"/>
              <a:gd name="T46" fmla="*/ 288 w 420"/>
              <a:gd name="T47" fmla="*/ 8 h 300"/>
              <a:gd name="T48" fmla="*/ 305 w 420"/>
              <a:gd name="T49" fmla="*/ 8 h 300"/>
              <a:gd name="T50" fmla="*/ 313 w 420"/>
              <a:gd name="T51" fmla="*/ 50 h 300"/>
              <a:gd name="T52" fmla="*/ 343 w 420"/>
              <a:gd name="T53" fmla="*/ 50 h 300"/>
              <a:gd name="T54" fmla="*/ 351 w 420"/>
              <a:gd name="T55" fmla="*/ 27 h 300"/>
              <a:gd name="T56" fmla="*/ 420 w 420"/>
              <a:gd name="T57" fmla="*/ 78 h 300"/>
              <a:gd name="T58" fmla="*/ 407 w 420"/>
              <a:gd name="T59" fmla="*/ 138 h 300"/>
              <a:gd name="T60" fmla="*/ 398 w 420"/>
              <a:gd name="T61" fmla="*/ 262 h 300"/>
              <a:gd name="T62" fmla="*/ 343 w 420"/>
              <a:gd name="T63" fmla="*/ 262 h 300"/>
              <a:gd name="T64" fmla="*/ 313 w 420"/>
              <a:gd name="T65" fmla="*/ 272 h 300"/>
              <a:gd name="T66" fmla="*/ 288 w 420"/>
              <a:gd name="T67" fmla="*/ 2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300">
                <a:moveTo>
                  <a:pt x="288" y="280"/>
                </a:moveTo>
                <a:lnTo>
                  <a:pt x="249" y="272"/>
                </a:lnTo>
                <a:lnTo>
                  <a:pt x="224" y="280"/>
                </a:lnTo>
                <a:lnTo>
                  <a:pt x="203" y="272"/>
                </a:lnTo>
                <a:lnTo>
                  <a:pt x="164" y="280"/>
                </a:lnTo>
                <a:lnTo>
                  <a:pt x="131" y="300"/>
                </a:lnTo>
                <a:lnTo>
                  <a:pt x="84" y="253"/>
                </a:lnTo>
                <a:lnTo>
                  <a:pt x="63" y="253"/>
                </a:lnTo>
                <a:lnTo>
                  <a:pt x="55" y="253"/>
                </a:lnTo>
                <a:lnTo>
                  <a:pt x="47" y="230"/>
                </a:lnTo>
                <a:lnTo>
                  <a:pt x="8" y="230"/>
                </a:lnTo>
                <a:lnTo>
                  <a:pt x="0" y="211"/>
                </a:lnTo>
                <a:lnTo>
                  <a:pt x="47" y="161"/>
                </a:lnTo>
                <a:lnTo>
                  <a:pt x="37" y="128"/>
                </a:lnTo>
                <a:lnTo>
                  <a:pt x="72" y="101"/>
                </a:lnTo>
                <a:lnTo>
                  <a:pt x="102" y="110"/>
                </a:lnTo>
                <a:lnTo>
                  <a:pt x="109" y="50"/>
                </a:lnTo>
                <a:lnTo>
                  <a:pt x="131" y="50"/>
                </a:lnTo>
                <a:lnTo>
                  <a:pt x="156" y="60"/>
                </a:lnTo>
                <a:lnTo>
                  <a:pt x="177" y="50"/>
                </a:lnTo>
                <a:lnTo>
                  <a:pt x="233" y="8"/>
                </a:lnTo>
                <a:lnTo>
                  <a:pt x="249" y="18"/>
                </a:lnTo>
                <a:lnTo>
                  <a:pt x="266" y="0"/>
                </a:lnTo>
                <a:lnTo>
                  <a:pt x="288" y="8"/>
                </a:lnTo>
                <a:lnTo>
                  <a:pt x="305" y="8"/>
                </a:lnTo>
                <a:lnTo>
                  <a:pt x="313" y="50"/>
                </a:lnTo>
                <a:lnTo>
                  <a:pt x="343" y="50"/>
                </a:lnTo>
                <a:lnTo>
                  <a:pt x="351" y="27"/>
                </a:lnTo>
                <a:lnTo>
                  <a:pt x="420" y="78"/>
                </a:lnTo>
                <a:lnTo>
                  <a:pt x="407" y="138"/>
                </a:lnTo>
                <a:lnTo>
                  <a:pt x="398" y="262"/>
                </a:lnTo>
                <a:lnTo>
                  <a:pt x="343" y="262"/>
                </a:lnTo>
                <a:lnTo>
                  <a:pt x="313" y="272"/>
                </a:lnTo>
                <a:lnTo>
                  <a:pt x="288"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 name="Freeform 87">
            <a:extLst>
              <a:ext uri="{FF2B5EF4-FFF2-40B4-BE49-F238E27FC236}">
                <a16:creationId xmlns:a16="http://schemas.microsoft.com/office/drawing/2014/main" id="{438B9CCF-AB70-40AF-8348-C3413265EC35}"/>
              </a:ext>
            </a:extLst>
          </p:cNvPr>
          <p:cNvSpPr/>
          <p:nvPr/>
        </p:nvSpPr>
        <p:spPr bwMode="auto">
          <a:xfrm>
            <a:off x="5338203" y="2392098"/>
            <a:ext cx="393606" cy="225519"/>
          </a:xfrm>
          <a:custGeom>
            <a:avLst/>
            <a:gdLst>
              <a:gd name="T0" fmla="*/ 124 w 281"/>
              <a:gd name="T1" fmla="*/ 152 h 161"/>
              <a:gd name="T2" fmla="*/ 0 w 281"/>
              <a:gd name="T3" fmla="*/ 152 h 161"/>
              <a:gd name="T4" fmla="*/ 9 w 281"/>
              <a:gd name="T5" fmla="*/ 28 h 161"/>
              <a:gd name="T6" fmla="*/ 47 w 281"/>
              <a:gd name="T7" fmla="*/ 18 h 161"/>
              <a:gd name="T8" fmla="*/ 55 w 281"/>
              <a:gd name="T9" fmla="*/ 18 h 161"/>
              <a:gd name="T10" fmla="*/ 77 w 281"/>
              <a:gd name="T11" fmla="*/ 0 h 161"/>
              <a:gd name="T12" fmla="*/ 85 w 281"/>
              <a:gd name="T13" fmla="*/ 10 h 161"/>
              <a:gd name="T14" fmla="*/ 94 w 281"/>
              <a:gd name="T15" fmla="*/ 0 h 161"/>
              <a:gd name="T16" fmla="*/ 94 w 281"/>
              <a:gd name="T17" fmla="*/ 10 h 161"/>
              <a:gd name="T18" fmla="*/ 132 w 281"/>
              <a:gd name="T19" fmla="*/ 10 h 161"/>
              <a:gd name="T20" fmla="*/ 149 w 281"/>
              <a:gd name="T21" fmla="*/ 18 h 161"/>
              <a:gd name="T22" fmla="*/ 170 w 281"/>
              <a:gd name="T23" fmla="*/ 0 h 161"/>
              <a:gd name="T24" fmla="*/ 187 w 281"/>
              <a:gd name="T25" fmla="*/ 0 h 161"/>
              <a:gd name="T26" fmla="*/ 217 w 281"/>
              <a:gd name="T27" fmla="*/ 0 h 161"/>
              <a:gd name="T28" fmla="*/ 226 w 281"/>
              <a:gd name="T29" fmla="*/ 18 h 161"/>
              <a:gd name="T30" fmla="*/ 263 w 281"/>
              <a:gd name="T31" fmla="*/ 18 h 161"/>
              <a:gd name="T32" fmla="*/ 272 w 281"/>
              <a:gd name="T33" fmla="*/ 18 h 161"/>
              <a:gd name="T34" fmla="*/ 281 w 281"/>
              <a:gd name="T35" fmla="*/ 41 h 161"/>
              <a:gd name="T36" fmla="*/ 281 w 281"/>
              <a:gd name="T37" fmla="*/ 101 h 161"/>
              <a:gd name="T38" fmla="*/ 263 w 281"/>
              <a:gd name="T39" fmla="*/ 111 h 161"/>
              <a:gd name="T40" fmla="*/ 242 w 281"/>
              <a:gd name="T41" fmla="*/ 120 h 161"/>
              <a:gd name="T42" fmla="*/ 242 w 281"/>
              <a:gd name="T43" fmla="*/ 161 h 161"/>
              <a:gd name="T44" fmla="*/ 124 w 281"/>
              <a:gd name="T45" fmla="*/ 1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61">
                <a:moveTo>
                  <a:pt x="124" y="152"/>
                </a:moveTo>
                <a:lnTo>
                  <a:pt x="0" y="152"/>
                </a:lnTo>
                <a:lnTo>
                  <a:pt x="9" y="28"/>
                </a:lnTo>
                <a:lnTo>
                  <a:pt x="47" y="18"/>
                </a:lnTo>
                <a:lnTo>
                  <a:pt x="55" y="18"/>
                </a:lnTo>
                <a:lnTo>
                  <a:pt x="77" y="0"/>
                </a:lnTo>
                <a:lnTo>
                  <a:pt x="85" y="10"/>
                </a:lnTo>
                <a:lnTo>
                  <a:pt x="94" y="0"/>
                </a:lnTo>
                <a:lnTo>
                  <a:pt x="94" y="10"/>
                </a:lnTo>
                <a:lnTo>
                  <a:pt x="132" y="10"/>
                </a:lnTo>
                <a:lnTo>
                  <a:pt x="149" y="18"/>
                </a:lnTo>
                <a:lnTo>
                  <a:pt x="170" y="0"/>
                </a:lnTo>
                <a:lnTo>
                  <a:pt x="187" y="0"/>
                </a:lnTo>
                <a:lnTo>
                  <a:pt x="217" y="0"/>
                </a:lnTo>
                <a:lnTo>
                  <a:pt x="226" y="18"/>
                </a:lnTo>
                <a:lnTo>
                  <a:pt x="263" y="18"/>
                </a:lnTo>
                <a:lnTo>
                  <a:pt x="272" y="18"/>
                </a:lnTo>
                <a:lnTo>
                  <a:pt x="281" y="41"/>
                </a:lnTo>
                <a:lnTo>
                  <a:pt x="281" y="101"/>
                </a:lnTo>
                <a:lnTo>
                  <a:pt x="263" y="111"/>
                </a:lnTo>
                <a:lnTo>
                  <a:pt x="242" y="120"/>
                </a:lnTo>
                <a:lnTo>
                  <a:pt x="242" y="161"/>
                </a:lnTo>
                <a:lnTo>
                  <a:pt x="124"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 name="Freeform 88">
            <a:extLst>
              <a:ext uri="{FF2B5EF4-FFF2-40B4-BE49-F238E27FC236}">
                <a16:creationId xmlns:a16="http://schemas.microsoft.com/office/drawing/2014/main" id="{21843642-A18A-4D41-87EC-302361F7F918}"/>
              </a:ext>
            </a:extLst>
          </p:cNvPr>
          <p:cNvSpPr/>
          <p:nvPr/>
        </p:nvSpPr>
        <p:spPr bwMode="auto">
          <a:xfrm>
            <a:off x="4776508" y="2233816"/>
            <a:ext cx="588309" cy="420221"/>
          </a:xfrm>
          <a:custGeom>
            <a:avLst/>
            <a:gdLst>
              <a:gd name="T0" fmla="*/ 288 w 420"/>
              <a:gd name="T1" fmla="*/ 281 h 300"/>
              <a:gd name="T2" fmla="*/ 250 w 420"/>
              <a:gd name="T3" fmla="*/ 273 h 300"/>
              <a:gd name="T4" fmla="*/ 225 w 420"/>
              <a:gd name="T5" fmla="*/ 281 h 300"/>
              <a:gd name="T6" fmla="*/ 203 w 420"/>
              <a:gd name="T7" fmla="*/ 273 h 300"/>
              <a:gd name="T8" fmla="*/ 165 w 420"/>
              <a:gd name="T9" fmla="*/ 281 h 300"/>
              <a:gd name="T10" fmla="*/ 131 w 420"/>
              <a:gd name="T11" fmla="*/ 300 h 300"/>
              <a:gd name="T12" fmla="*/ 84 w 420"/>
              <a:gd name="T13" fmla="*/ 253 h 300"/>
              <a:gd name="T14" fmla="*/ 64 w 420"/>
              <a:gd name="T15" fmla="*/ 253 h 300"/>
              <a:gd name="T16" fmla="*/ 56 w 420"/>
              <a:gd name="T17" fmla="*/ 253 h 300"/>
              <a:gd name="T18" fmla="*/ 47 w 420"/>
              <a:gd name="T19" fmla="*/ 231 h 300"/>
              <a:gd name="T20" fmla="*/ 9 w 420"/>
              <a:gd name="T21" fmla="*/ 231 h 300"/>
              <a:gd name="T22" fmla="*/ 0 w 420"/>
              <a:gd name="T23" fmla="*/ 212 h 300"/>
              <a:gd name="T24" fmla="*/ 47 w 420"/>
              <a:gd name="T25" fmla="*/ 161 h 300"/>
              <a:gd name="T26" fmla="*/ 38 w 420"/>
              <a:gd name="T27" fmla="*/ 129 h 300"/>
              <a:gd name="T28" fmla="*/ 72 w 420"/>
              <a:gd name="T29" fmla="*/ 101 h 300"/>
              <a:gd name="T30" fmla="*/ 102 w 420"/>
              <a:gd name="T31" fmla="*/ 111 h 300"/>
              <a:gd name="T32" fmla="*/ 110 w 420"/>
              <a:gd name="T33" fmla="*/ 51 h 300"/>
              <a:gd name="T34" fmla="*/ 131 w 420"/>
              <a:gd name="T35" fmla="*/ 51 h 300"/>
              <a:gd name="T36" fmla="*/ 156 w 420"/>
              <a:gd name="T37" fmla="*/ 60 h 300"/>
              <a:gd name="T38" fmla="*/ 178 w 420"/>
              <a:gd name="T39" fmla="*/ 51 h 300"/>
              <a:gd name="T40" fmla="*/ 233 w 420"/>
              <a:gd name="T41" fmla="*/ 9 h 300"/>
              <a:gd name="T42" fmla="*/ 250 w 420"/>
              <a:gd name="T43" fmla="*/ 18 h 300"/>
              <a:gd name="T44" fmla="*/ 267 w 420"/>
              <a:gd name="T45" fmla="*/ 0 h 300"/>
              <a:gd name="T46" fmla="*/ 288 w 420"/>
              <a:gd name="T47" fmla="*/ 9 h 300"/>
              <a:gd name="T48" fmla="*/ 305 w 420"/>
              <a:gd name="T49" fmla="*/ 9 h 300"/>
              <a:gd name="T50" fmla="*/ 314 w 420"/>
              <a:gd name="T51" fmla="*/ 51 h 300"/>
              <a:gd name="T52" fmla="*/ 344 w 420"/>
              <a:gd name="T53" fmla="*/ 51 h 300"/>
              <a:gd name="T54" fmla="*/ 352 w 420"/>
              <a:gd name="T55" fmla="*/ 28 h 300"/>
              <a:gd name="T56" fmla="*/ 420 w 420"/>
              <a:gd name="T57" fmla="*/ 78 h 300"/>
              <a:gd name="T58" fmla="*/ 407 w 420"/>
              <a:gd name="T59" fmla="*/ 138 h 300"/>
              <a:gd name="T60" fmla="*/ 399 w 420"/>
              <a:gd name="T61" fmla="*/ 263 h 300"/>
              <a:gd name="T62" fmla="*/ 344 w 420"/>
              <a:gd name="T63" fmla="*/ 263 h 300"/>
              <a:gd name="T64" fmla="*/ 314 w 420"/>
              <a:gd name="T65" fmla="*/ 273 h 300"/>
              <a:gd name="T66" fmla="*/ 288 w 420"/>
              <a:gd name="T67" fmla="*/ 281 h 300"/>
              <a:gd name="T68" fmla="*/ 288 w 420"/>
              <a:gd name="T69" fmla="*/ 28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0" h="300">
                <a:moveTo>
                  <a:pt x="288" y="281"/>
                </a:moveTo>
                <a:lnTo>
                  <a:pt x="250" y="273"/>
                </a:lnTo>
                <a:lnTo>
                  <a:pt x="225" y="281"/>
                </a:lnTo>
                <a:lnTo>
                  <a:pt x="203" y="273"/>
                </a:lnTo>
                <a:lnTo>
                  <a:pt x="165" y="281"/>
                </a:lnTo>
                <a:lnTo>
                  <a:pt x="131" y="300"/>
                </a:lnTo>
                <a:lnTo>
                  <a:pt x="84" y="253"/>
                </a:lnTo>
                <a:lnTo>
                  <a:pt x="64" y="253"/>
                </a:lnTo>
                <a:lnTo>
                  <a:pt x="56" y="253"/>
                </a:lnTo>
                <a:lnTo>
                  <a:pt x="47" y="231"/>
                </a:lnTo>
                <a:lnTo>
                  <a:pt x="9" y="231"/>
                </a:lnTo>
                <a:lnTo>
                  <a:pt x="0" y="212"/>
                </a:lnTo>
                <a:lnTo>
                  <a:pt x="47" y="161"/>
                </a:lnTo>
                <a:lnTo>
                  <a:pt x="38" y="129"/>
                </a:lnTo>
                <a:lnTo>
                  <a:pt x="72" y="101"/>
                </a:lnTo>
                <a:lnTo>
                  <a:pt x="102" y="111"/>
                </a:lnTo>
                <a:lnTo>
                  <a:pt x="110" y="51"/>
                </a:lnTo>
                <a:lnTo>
                  <a:pt x="131" y="51"/>
                </a:lnTo>
                <a:lnTo>
                  <a:pt x="156" y="60"/>
                </a:lnTo>
                <a:lnTo>
                  <a:pt x="178" y="51"/>
                </a:lnTo>
                <a:lnTo>
                  <a:pt x="233" y="9"/>
                </a:lnTo>
                <a:lnTo>
                  <a:pt x="250" y="18"/>
                </a:lnTo>
                <a:lnTo>
                  <a:pt x="267" y="0"/>
                </a:lnTo>
                <a:lnTo>
                  <a:pt x="288" y="9"/>
                </a:lnTo>
                <a:lnTo>
                  <a:pt x="305" y="9"/>
                </a:lnTo>
                <a:lnTo>
                  <a:pt x="314" y="51"/>
                </a:lnTo>
                <a:lnTo>
                  <a:pt x="344" y="51"/>
                </a:lnTo>
                <a:lnTo>
                  <a:pt x="352" y="28"/>
                </a:lnTo>
                <a:lnTo>
                  <a:pt x="420" y="78"/>
                </a:lnTo>
                <a:lnTo>
                  <a:pt x="407" y="138"/>
                </a:lnTo>
                <a:lnTo>
                  <a:pt x="399" y="263"/>
                </a:lnTo>
                <a:lnTo>
                  <a:pt x="344" y="263"/>
                </a:lnTo>
                <a:lnTo>
                  <a:pt x="314" y="273"/>
                </a:lnTo>
                <a:lnTo>
                  <a:pt x="288" y="281"/>
                </a:lnTo>
                <a:lnTo>
                  <a:pt x="288" y="28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89" name="Freeform 89">
            <a:extLst>
              <a:ext uri="{FF2B5EF4-FFF2-40B4-BE49-F238E27FC236}">
                <a16:creationId xmlns:a16="http://schemas.microsoft.com/office/drawing/2014/main" id="{1E7E0E51-74EE-4E0C-876F-1394C659C552}"/>
              </a:ext>
            </a:extLst>
          </p:cNvPr>
          <p:cNvSpPr/>
          <p:nvPr/>
        </p:nvSpPr>
        <p:spPr bwMode="auto">
          <a:xfrm>
            <a:off x="5335401" y="2389296"/>
            <a:ext cx="392206" cy="224118"/>
          </a:xfrm>
          <a:custGeom>
            <a:avLst/>
            <a:gdLst>
              <a:gd name="T0" fmla="*/ 123 w 280"/>
              <a:gd name="T1" fmla="*/ 152 h 160"/>
              <a:gd name="T2" fmla="*/ 0 w 280"/>
              <a:gd name="T3" fmla="*/ 152 h 160"/>
              <a:gd name="T4" fmla="*/ 8 w 280"/>
              <a:gd name="T5" fmla="*/ 27 h 160"/>
              <a:gd name="T6" fmla="*/ 47 w 280"/>
              <a:gd name="T7" fmla="*/ 18 h 160"/>
              <a:gd name="T8" fmla="*/ 55 w 280"/>
              <a:gd name="T9" fmla="*/ 18 h 160"/>
              <a:gd name="T10" fmla="*/ 76 w 280"/>
              <a:gd name="T11" fmla="*/ 0 h 160"/>
              <a:gd name="T12" fmla="*/ 85 w 280"/>
              <a:gd name="T13" fmla="*/ 9 h 160"/>
              <a:gd name="T14" fmla="*/ 93 w 280"/>
              <a:gd name="T15" fmla="*/ 0 h 160"/>
              <a:gd name="T16" fmla="*/ 93 w 280"/>
              <a:gd name="T17" fmla="*/ 9 h 160"/>
              <a:gd name="T18" fmla="*/ 132 w 280"/>
              <a:gd name="T19" fmla="*/ 9 h 160"/>
              <a:gd name="T20" fmla="*/ 148 w 280"/>
              <a:gd name="T21" fmla="*/ 18 h 160"/>
              <a:gd name="T22" fmla="*/ 170 w 280"/>
              <a:gd name="T23" fmla="*/ 0 h 160"/>
              <a:gd name="T24" fmla="*/ 187 w 280"/>
              <a:gd name="T25" fmla="*/ 0 h 160"/>
              <a:gd name="T26" fmla="*/ 217 w 280"/>
              <a:gd name="T27" fmla="*/ 0 h 160"/>
              <a:gd name="T28" fmla="*/ 225 w 280"/>
              <a:gd name="T29" fmla="*/ 18 h 160"/>
              <a:gd name="T30" fmla="*/ 262 w 280"/>
              <a:gd name="T31" fmla="*/ 18 h 160"/>
              <a:gd name="T32" fmla="*/ 272 w 280"/>
              <a:gd name="T33" fmla="*/ 18 h 160"/>
              <a:gd name="T34" fmla="*/ 280 w 280"/>
              <a:gd name="T35" fmla="*/ 41 h 160"/>
              <a:gd name="T36" fmla="*/ 280 w 280"/>
              <a:gd name="T37" fmla="*/ 101 h 160"/>
              <a:gd name="T38" fmla="*/ 262 w 280"/>
              <a:gd name="T39" fmla="*/ 110 h 160"/>
              <a:gd name="T40" fmla="*/ 242 w 280"/>
              <a:gd name="T41" fmla="*/ 120 h 160"/>
              <a:gd name="T42" fmla="*/ 242 w 280"/>
              <a:gd name="T43" fmla="*/ 160 h 160"/>
              <a:gd name="T44" fmla="*/ 123 w 280"/>
              <a:gd name="T45" fmla="*/ 152 h 160"/>
              <a:gd name="T46" fmla="*/ 123 w 280"/>
              <a:gd name="T4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160">
                <a:moveTo>
                  <a:pt x="123" y="152"/>
                </a:moveTo>
                <a:lnTo>
                  <a:pt x="0" y="152"/>
                </a:lnTo>
                <a:lnTo>
                  <a:pt x="8" y="27"/>
                </a:lnTo>
                <a:lnTo>
                  <a:pt x="47" y="18"/>
                </a:lnTo>
                <a:lnTo>
                  <a:pt x="55" y="18"/>
                </a:lnTo>
                <a:lnTo>
                  <a:pt x="76" y="0"/>
                </a:lnTo>
                <a:lnTo>
                  <a:pt x="85" y="9"/>
                </a:lnTo>
                <a:lnTo>
                  <a:pt x="93" y="0"/>
                </a:lnTo>
                <a:lnTo>
                  <a:pt x="93" y="9"/>
                </a:lnTo>
                <a:lnTo>
                  <a:pt x="132" y="9"/>
                </a:lnTo>
                <a:lnTo>
                  <a:pt x="148" y="18"/>
                </a:lnTo>
                <a:lnTo>
                  <a:pt x="170" y="0"/>
                </a:lnTo>
                <a:lnTo>
                  <a:pt x="187" y="0"/>
                </a:lnTo>
                <a:lnTo>
                  <a:pt x="217" y="0"/>
                </a:lnTo>
                <a:lnTo>
                  <a:pt x="225" y="18"/>
                </a:lnTo>
                <a:lnTo>
                  <a:pt x="262" y="18"/>
                </a:lnTo>
                <a:lnTo>
                  <a:pt x="272" y="18"/>
                </a:lnTo>
                <a:lnTo>
                  <a:pt x="280" y="41"/>
                </a:lnTo>
                <a:lnTo>
                  <a:pt x="280" y="101"/>
                </a:lnTo>
                <a:lnTo>
                  <a:pt x="262" y="110"/>
                </a:lnTo>
                <a:lnTo>
                  <a:pt x="242" y="120"/>
                </a:lnTo>
                <a:lnTo>
                  <a:pt x="242" y="160"/>
                </a:lnTo>
                <a:lnTo>
                  <a:pt x="123" y="152"/>
                </a:lnTo>
                <a:lnTo>
                  <a:pt x="123" y="15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90" name="Freeform 90">
            <a:extLst>
              <a:ext uri="{FF2B5EF4-FFF2-40B4-BE49-F238E27FC236}">
                <a16:creationId xmlns:a16="http://schemas.microsoft.com/office/drawing/2014/main" id="{4FCB4D04-ABAC-4FC0-A2A3-74D877697923}"/>
              </a:ext>
            </a:extLst>
          </p:cNvPr>
          <p:cNvSpPr/>
          <p:nvPr/>
        </p:nvSpPr>
        <p:spPr bwMode="auto">
          <a:xfrm>
            <a:off x="5195328" y="3114878"/>
            <a:ext cx="427224" cy="477651"/>
          </a:xfrm>
          <a:custGeom>
            <a:avLst/>
            <a:gdLst>
              <a:gd name="T0" fmla="*/ 76 w 305"/>
              <a:gd name="T1" fmla="*/ 272 h 341"/>
              <a:gd name="T2" fmla="*/ 9 w 305"/>
              <a:gd name="T3" fmla="*/ 313 h 341"/>
              <a:gd name="T4" fmla="*/ 0 w 305"/>
              <a:gd name="T5" fmla="*/ 290 h 341"/>
              <a:gd name="T6" fmla="*/ 9 w 305"/>
              <a:gd name="T7" fmla="*/ 272 h 341"/>
              <a:gd name="T8" fmla="*/ 0 w 305"/>
              <a:gd name="T9" fmla="*/ 249 h 341"/>
              <a:gd name="T10" fmla="*/ 9 w 305"/>
              <a:gd name="T11" fmla="*/ 249 h 341"/>
              <a:gd name="T12" fmla="*/ 29 w 305"/>
              <a:gd name="T13" fmla="*/ 230 h 341"/>
              <a:gd name="T14" fmla="*/ 29 w 305"/>
              <a:gd name="T15" fmla="*/ 170 h 341"/>
              <a:gd name="T16" fmla="*/ 47 w 305"/>
              <a:gd name="T17" fmla="*/ 120 h 341"/>
              <a:gd name="T18" fmla="*/ 84 w 305"/>
              <a:gd name="T19" fmla="*/ 101 h 341"/>
              <a:gd name="T20" fmla="*/ 64 w 305"/>
              <a:gd name="T21" fmla="*/ 88 h 341"/>
              <a:gd name="T22" fmla="*/ 47 w 305"/>
              <a:gd name="T23" fmla="*/ 101 h 341"/>
              <a:gd name="T24" fmla="*/ 64 w 305"/>
              <a:gd name="T25" fmla="*/ 70 h 341"/>
              <a:gd name="T26" fmla="*/ 64 w 305"/>
              <a:gd name="T27" fmla="*/ 0 h 341"/>
              <a:gd name="T28" fmla="*/ 169 w 305"/>
              <a:gd name="T29" fmla="*/ 10 h 341"/>
              <a:gd name="T30" fmla="*/ 186 w 305"/>
              <a:gd name="T31" fmla="*/ 70 h 341"/>
              <a:gd name="T32" fmla="*/ 178 w 305"/>
              <a:gd name="T33" fmla="*/ 70 h 341"/>
              <a:gd name="T34" fmla="*/ 224 w 305"/>
              <a:gd name="T35" fmla="*/ 110 h 341"/>
              <a:gd name="T36" fmla="*/ 241 w 305"/>
              <a:gd name="T37" fmla="*/ 170 h 341"/>
              <a:gd name="T38" fmla="*/ 305 w 305"/>
              <a:gd name="T39" fmla="*/ 212 h 341"/>
              <a:gd name="T40" fmla="*/ 186 w 305"/>
              <a:gd name="T41" fmla="*/ 313 h 341"/>
              <a:gd name="T42" fmla="*/ 131 w 305"/>
              <a:gd name="T43" fmla="*/ 341 h 341"/>
              <a:gd name="T44" fmla="*/ 76 w 305"/>
              <a:gd name="T45" fmla="*/ 27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 h="341">
                <a:moveTo>
                  <a:pt x="76" y="272"/>
                </a:moveTo>
                <a:lnTo>
                  <a:pt x="9" y="313"/>
                </a:lnTo>
                <a:lnTo>
                  <a:pt x="0" y="290"/>
                </a:lnTo>
                <a:lnTo>
                  <a:pt x="9" y="272"/>
                </a:lnTo>
                <a:lnTo>
                  <a:pt x="0" y="249"/>
                </a:lnTo>
                <a:lnTo>
                  <a:pt x="9" y="249"/>
                </a:lnTo>
                <a:lnTo>
                  <a:pt x="29" y="230"/>
                </a:lnTo>
                <a:lnTo>
                  <a:pt x="29" y="170"/>
                </a:lnTo>
                <a:lnTo>
                  <a:pt x="47" y="120"/>
                </a:lnTo>
                <a:lnTo>
                  <a:pt x="84" y="101"/>
                </a:lnTo>
                <a:lnTo>
                  <a:pt x="64" y="88"/>
                </a:lnTo>
                <a:lnTo>
                  <a:pt x="47" y="101"/>
                </a:lnTo>
                <a:lnTo>
                  <a:pt x="64" y="70"/>
                </a:lnTo>
                <a:lnTo>
                  <a:pt x="64" y="0"/>
                </a:lnTo>
                <a:lnTo>
                  <a:pt x="169" y="10"/>
                </a:lnTo>
                <a:lnTo>
                  <a:pt x="186" y="70"/>
                </a:lnTo>
                <a:lnTo>
                  <a:pt x="178" y="70"/>
                </a:lnTo>
                <a:lnTo>
                  <a:pt x="224" y="110"/>
                </a:lnTo>
                <a:lnTo>
                  <a:pt x="241" y="170"/>
                </a:lnTo>
                <a:lnTo>
                  <a:pt x="305" y="212"/>
                </a:lnTo>
                <a:lnTo>
                  <a:pt x="186" y="313"/>
                </a:lnTo>
                <a:lnTo>
                  <a:pt x="131" y="341"/>
                </a:lnTo>
                <a:lnTo>
                  <a:pt x="7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1" name="Freeform 91">
            <a:extLst>
              <a:ext uri="{FF2B5EF4-FFF2-40B4-BE49-F238E27FC236}">
                <a16:creationId xmlns:a16="http://schemas.microsoft.com/office/drawing/2014/main" id="{09A320B4-9EDD-4D86-86F4-969E1AF65F8A}"/>
              </a:ext>
            </a:extLst>
          </p:cNvPr>
          <p:cNvSpPr/>
          <p:nvPr/>
        </p:nvSpPr>
        <p:spPr bwMode="auto">
          <a:xfrm>
            <a:off x="6045575" y="3424441"/>
            <a:ext cx="546287" cy="355787"/>
          </a:xfrm>
          <a:custGeom>
            <a:avLst/>
            <a:gdLst>
              <a:gd name="T0" fmla="*/ 93 w 390"/>
              <a:gd name="T1" fmla="*/ 254 h 254"/>
              <a:gd name="T2" fmla="*/ 148 w 390"/>
              <a:gd name="T3" fmla="*/ 194 h 254"/>
              <a:gd name="T4" fmla="*/ 127 w 390"/>
              <a:gd name="T5" fmla="*/ 144 h 254"/>
              <a:gd name="T6" fmla="*/ 109 w 390"/>
              <a:gd name="T7" fmla="*/ 120 h 254"/>
              <a:gd name="T8" fmla="*/ 127 w 390"/>
              <a:gd name="T9" fmla="*/ 92 h 254"/>
              <a:gd name="T10" fmla="*/ 101 w 390"/>
              <a:gd name="T11" fmla="*/ 79 h 254"/>
              <a:gd name="T12" fmla="*/ 93 w 390"/>
              <a:gd name="T13" fmla="*/ 51 h 254"/>
              <a:gd name="T14" fmla="*/ 46 w 390"/>
              <a:gd name="T15" fmla="*/ 69 h 254"/>
              <a:gd name="T16" fmla="*/ 7 w 390"/>
              <a:gd name="T17" fmla="*/ 51 h 254"/>
              <a:gd name="T18" fmla="*/ 0 w 390"/>
              <a:gd name="T19" fmla="*/ 27 h 254"/>
              <a:gd name="T20" fmla="*/ 34 w 390"/>
              <a:gd name="T21" fmla="*/ 27 h 254"/>
              <a:gd name="T22" fmla="*/ 54 w 390"/>
              <a:gd name="T23" fmla="*/ 19 h 254"/>
              <a:gd name="T24" fmla="*/ 109 w 390"/>
              <a:gd name="T25" fmla="*/ 9 h 254"/>
              <a:gd name="T26" fmla="*/ 136 w 390"/>
              <a:gd name="T27" fmla="*/ 0 h 254"/>
              <a:gd name="T28" fmla="*/ 203 w 390"/>
              <a:gd name="T29" fmla="*/ 9 h 254"/>
              <a:gd name="T30" fmla="*/ 241 w 390"/>
              <a:gd name="T31" fmla="*/ 9 h 254"/>
              <a:gd name="T32" fmla="*/ 266 w 390"/>
              <a:gd name="T33" fmla="*/ 19 h 254"/>
              <a:gd name="T34" fmla="*/ 288 w 390"/>
              <a:gd name="T35" fmla="*/ 9 h 254"/>
              <a:gd name="T36" fmla="*/ 301 w 390"/>
              <a:gd name="T37" fmla="*/ 26 h 254"/>
              <a:gd name="T38" fmla="*/ 313 w 390"/>
              <a:gd name="T39" fmla="*/ 42 h 254"/>
              <a:gd name="T40" fmla="*/ 313 w 390"/>
              <a:gd name="T41" fmla="*/ 79 h 254"/>
              <a:gd name="T42" fmla="*/ 352 w 390"/>
              <a:gd name="T43" fmla="*/ 79 h 254"/>
              <a:gd name="T44" fmla="*/ 390 w 390"/>
              <a:gd name="T45" fmla="*/ 92 h 254"/>
              <a:gd name="T46" fmla="*/ 313 w 390"/>
              <a:gd name="T47" fmla="*/ 129 h 254"/>
              <a:gd name="T48" fmla="*/ 305 w 390"/>
              <a:gd name="T49" fmla="*/ 152 h 254"/>
              <a:gd name="T50" fmla="*/ 313 w 390"/>
              <a:gd name="T51" fmla="*/ 180 h 254"/>
              <a:gd name="T52" fmla="*/ 275 w 390"/>
              <a:gd name="T53" fmla="*/ 222 h 254"/>
              <a:gd name="T54" fmla="*/ 288 w 390"/>
              <a:gd name="T55" fmla="*/ 254 h 254"/>
              <a:gd name="T56" fmla="*/ 275 w 390"/>
              <a:gd name="T57" fmla="*/ 240 h 254"/>
              <a:gd name="T58" fmla="*/ 241 w 390"/>
              <a:gd name="T59" fmla="*/ 254 h 254"/>
              <a:gd name="T60" fmla="*/ 93 w 390"/>
              <a:gd name="T6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54">
                <a:moveTo>
                  <a:pt x="93" y="254"/>
                </a:moveTo>
                <a:lnTo>
                  <a:pt x="148" y="194"/>
                </a:lnTo>
                <a:lnTo>
                  <a:pt x="127" y="144"/>
                </a:lnTo>
                <a:lnTo>
                  <a:pt x="109" y="120"/>
                </a:lnTo>
                <a:lnTo>
                  <a:pt x="127" y="92"/>
                </a:lnTo>
                <a:lnTo>
                  <a:pt x="101" y="79"/>
                </a:lnTo>
                <a:lnTo>
                  <a:pt x="93" y="51"/>
                </a:lnTo>
                <a:lnTo>
                  <a:pt x="46" y="69"/>
                </a:lnTo>
                <a:lnTo>
                  <a:pt x="7" y="51"/>
                </a:lnTo>
                <a:lnTo>
                  <a:pt x="0" y="27"/>
                </a:lnTo>
                <a:lnTo>
                  <a:pt x="34" y="27"/>
                </a:lnTo>
                <a:lnTo>
                  <a:pt x="54" y="19"/>
                </a:lnTo>
                <a:lnTo>
                  <a:pt x="109" y="9"/>
                </a:lnTo>
                <a:lnTo>
                  <a:pt x="136" y="0"/>
                </a:lnTo>
                <a:lnTo>
                  <a:pt x="203" y="9"/>
                </a:lnTo>
                <a:lnTo>
                  <a:pt x="241" y="9"/>
                </a:lnTo>
                <a:lnTo>
                  <a:pt x="266" y="19"/>
                </a:lnTo>
                <a:lnTo>
                  <a:pt x="288" y="9"/>
                </a:lnTo>
                <a:lnTo>
                  <a:pt x="301" y="26"/>
                </a:lnTo>
                <a:lnTo>
                  <a:pt x="313" y="42"/>
                </a:lnTo>
                <a:lnTo>
                  <a:pt x="313" y="79"/>
                </a:lnTo>
                <a:lnTo>
                  <a:pt x="352" y="79"/>
                </a:lnTo>
                <a:lnTo>
                  <a:pt x="390" y="92"/>
                </a:lnTo>
                <a:lnTo>
                  <a:pt x="313" y="129"/>
                </a:lnTo>
                <a:lnTo>
                  <a:pt x="305" y="152"/>
                </a:lnTo>
                <a:lnTo>
                  <a:pt x="313" y="180"/>
                </a:lnTo>
                <a:lnTo>
                  <a:pt x="275" y="222"/>
                </a:lnTo>
                <a:lnTo>
                  <a:pt x="288" y="254"/>
                </a:lnTo>
                <a:lnTo>
                  <a:pt x="275" y="240"/>
                </a:lnTo>
                <a:lnTo>
                  <a:pt x="241" y="254"/>
                </a:lnTo>
                <a:lnTo>
                  <a:pt x="93" y="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2" name="Freeform 92">
            <a:extLst>
              <a:ext uri="{FF2B5EF4-FFF2-40B4-BE49-F238E27FC236}">
                <a16:creationId xmlns:a16="http://schemas.microsoft.com/office/drawing/2014/main" id="{9721F040-656E-4134-A9F9-F6CBC85335B7}"/>
              </a:ext>
            </a:extLst>
          </p:cNvPr>
          <p:cNvSpPr/>
          <p:nvPr/>
        </p:nvSpPr>
        <p:spPr bwMode="auto">
          <a:xfrm>
            <a:off x="5192526" y="3112075"/>
            <a:ext cx="425824" cy="476250"/>
          </a:xfrm>
          <a:custGeom>
            <a:avLst/>
            <a:gdLst>
              <a:gd name="T0" fmla="*/ 75 w 304"/>
              <a:gd name="T1" fmla="*/ 272 h 340"/>
              <a:gd name="T2" fmla="*/ 8 w 304"/>
              <a:gd name="T3" fmla="*/ 313 h 340"/>
              <a:gd name="T4" fmla="*/ 0 w 304"/>
              <a:gd name="T5" fmla="*/ 290 h 340"/>
              <a:gd name="T6" fmla="*/ 8 w 304"/>
              <a:gd name="T7" fmla="*/ 272 h 340"/>
              <a:gd name="T8" fmla="*/ 0 w 304"/>
              <a:gd name="T9" fmla="*/ 249 h 340"/>
              <a:gd name="T10" fmla="*/ 8 w 304"/>
              <a:gd name="T11" fmla="*/ 249 h 340"/>
              <a:gd name="T12" fmla="*/ 29 w 304"/>
              <a:gd name="T13" fmla="*/ 230 h 340"/>
              <a:gd name="T14" fmla="*/ 29 w 304"/>
              <a:gd name="T15" fmla="*/ 170 h 340"/>
              <a:gd name="T16" fmla="*/ 47 w 304"/>
              <a:gd name="T17" fmla="*/ 119 h 340"/>
              <a:gd name="T18" fmla="*/ 84 w 304"/>
              <a:gd name="T19" fmla="*/ 100 h 340"/>
              <a:gd name="T20" fmla="*/ 63 w 304"/>
              <a:gd name="T21" fmla="*/ 87 h 340"/>
              <a:gd name="T22" fmla="*/ 47 w 304"/>
              <a:gd name="T23" fmla="*/ 100 h 340"/>
              <a:gd name="T24" fmla="*/ 63 w 304"/>
              <a:gd name="T25" fmla="*/ 69 h 340"/>
              <a:gd name="T26" fmla="*/ 63 w 304"/>
              <a:gd name="T27" fmla="*/ 0 h 340"/>
              <a:gd name="T28" fmla="*/ 169 w 304"/>
              <a:gd name="T29" fmla="*/ 9 h 340"/>
              <a:gd name="T30" fmla="*/ 186 w 304"/>
              <a:gd name="T31" fmla="*/ 69 h 340"/>
              <a:gd name="T32" fmla="*/ 177 w 304"/>
              <a:gd name="T33" fmla="*/ 69 h 340"/>
              <a:gd name="T34" fmla="*/ 224 w 304"/>
              <a:gd name="T35" fmla="*/ 110 h 340"/>
              <a:gd name="T36" fmla="*/ 241 w 304"/>
              <a:gd name="T37" fmla="*/ 170 h 340"/>
              <a:gd name="T38" fmla="*/ 304 w 304"/>
              <a:gd name="T39" fmla="*/ 212 h 340"/>
              <a:gd name="T40" fmla="*/ 186 w 304"/>
              <a:gd name="T41" fmla="*/ 313 h 340"/>
              <a:gd name="T42" fmla="*/ 131 w 304"/>
              <a:gd name="T43" fmla="*/ 340 h 340"/>
              <a:gd name="T44" fmla="*/ 75 w 304"/>
              <a:gd name="T45" fmla="*/ 272 h 340"/>
              <a:gd name="T46" fmla="*/ 75 w 304"/>
              <a:gd name="T47" fmla="*/ 27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340">
                <a:moveTo>
                  <a:pt x="75" y="272"/>
                </a:moveTo>
                <a:lnTo>
                  <a:pt x="8" y="313"/>
                </a:lnTo>
                <a:lnTo>
                  <a:pt x="0" y="290"/>
                </a:lnTo>
                <a:lnTo>
                  <a:pt x="8" y="272"/>
                </a:lnTo>
                <a:lnTo>
                  <a:pt x="0" y="249"/>
                </a:lnTo>
                <a:lnTo>
                  <a:pt x="8" y="249"/>
                </a:lnTo>
                <a:lnTo>
                  <a:pt x="29" y="230"/>
                </a:lnTo>
                <a:lnTo>
                  <a:pt x="29" y="170"/>
                </a:lnTo>
                <a:lnTo>
                  <a:pt x="47" y="119"/>
                </a:lnTo>
                <a:lnTo>
                  <a:pt x="84" y="100"/>
                </a:lnTo>
                <a:lnTo>
                  <a:pt x="63" y="87"/>
                </a:lnTo>
                <a:lnTo>
                  <a:pt x="47" y="100"/>
                </a:lnTo>
                <a:lnTo>
                  <a:pt x="63" y="69"/>
                </a:lnTo>
                <a:lnTo>
                  <a:pt x="63" y="0"/>
                </a:lnTo>
                <a:lnTo>
                  <a:pt x="169" y="9"/>
                </a:lnTo>
                <a:lnTo>
                  <a:pt x="186" y="69"/>
                </a:lnTo>
                <a:lnTo>
                  <a:pt x="177" y="69"/>
                </a:lnTo>
                <a:lnTo>
                  <a:pt x="224" y="110"/>
                </a:lnTo>
                <a:lnTo>
                  <a:pt x="241" y="170"/>
                </a:lnTo>
                <a:lnTo>
                  <a:pt x="304" y="212"/>
                </a:lnTo>
                <a:lnTo>
                  <a:pt x="186" y="313"/>
                </a:lnTo>
                <a:lnTo>
                  <a:pt x="131" y="340"/>
                </a:lnTo>
                <a:lnTo>
                  <a:pt x="75" y="272"/>
                </a:lnTo>
                <a:lnTo>
                  <a:pt x="75" y="27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93" name="Freeform 93">
            <a:extLst>
              <a:ext uri="{FF2B5EF4-FFF2-40B4-BE49-F238E27FC236}">
                <a16:creationId xmlns:a16="http://schemas.microsoft.com/office/drawing/2014/main" id="{9B533D93-C711-41C7-904E-6DC705875F3F}"/>
              </a:ext>
            </a:extLst>
          </p:cNvPr>
          <p:cNvSpPr/>
          <p:nvPr/>
        </p:nvSpPr>
        <p:spPr bwMode="auto">
          <a:xfrm>
            <a:off x="6042773" y="3420238"/>
            <a:ext cx="546287" cy="357188"/>
          </a:xfrm>
          <a:custGeom>
            <a:avLst/>
            <a:gdLst>
              <a:gd name="T0" fmla="*/ 92 w 390"/>
              <a:gd name="T1" fmla="*/ 255 h 255"/>
              <a:gd name="T2" fmla="*/ 147 w 390"/>
              <a:gd name="T3" fmla="*/ 195 h 255"/>
              <a:gd name="T4" fmla="*/ 127 w 390"/>
              <a:gd name="T5" fmla="*/ 144 h 255"/>
              <a:gd name="T6" fmla="*/ 109 w 390"/>
              <a:gd name="T7" fmla="*/ 120 h 255"/>
              <a:gd name="T8" fmla="*/ 127 w 390"/>
              <a:gd name="T9" fmla="*/ 93 h 255"/>
              <a:gd name="T10" fmla="*/ 101 w 390"/>
              <a:gd name="T11" fmla="*/ 79 h 255"/>
              <a:gd name="T12" fmla="*/ 92 w 390"/>
              <a:gd name="T13" fmla="*/ 52 h 255"/>
              <a:gd name="T14" fmla="*/ 45 w 390"/>
              <a:gd name="T15" fmla="*/ 70 h 255"/>
              <a:gd name="T16" fmla="*/ 7 w 390"/>
              <a:gd name="T17" fmla="*/ 52 h 255"/>
              <a:gd name="T18" fmla="*/ 0 w 390"/>
              <a:gd name="T19" fmla="*/ 28 h 255"/>
              <a:gd name="T20" fmla="*/ 33 w 390"/>
              <a:gd name="T21" fmla="*/ 28 h 255"/>
              <a:gd name="T22" fmla="*/ 54 w 390"/>
              <a:gd name="T23" fmla="*/ 19 h 255"/>
              <a:gd name="T24" fmla="*/ 109 w 390"/>
              <a:gd name="T25" fmla="*/ 10 h 255"/>
              <a:gd name="T26" fmla="*/ 135 w 390"/>
              <a:gd name="T27" fmla="*/ 0 h 255"/>
              <a:gd name="T28" fmla="*/ 202 w 390"/>
              <a:gd name="T29" fmla="*/ 10 h 255"/>
              <a:gd name="T30" fmla="*/ 241 w 390"/>
              <a:gd name="T31" fmla="*/ 10 h 255"/>
              <a:gd name="T32" fmla="*/ 266 w 390"/>
              <a:gd name="T33" fmla="*/ 19 h 255"/>
              <a:gd name="T34" fmla="*/ 288 w 390"/>
              <a:gd name="T35" fmla="*/ 10 h 255"/>
              <a:gd name="T36" fmla="*/ 301 w 390"/>
              <a:gd name="T37" fmla="*/ 27 h 255"/>
              <a:gd name="T38" fmla="*/ 313 w 390"/>
              <a:gd name="T39" fmla="*/ 42 h 255"/>
              <a:gd name="T40" fmla="*/ 313 w 390"/>
              <a:gd name="T41" fmla="*/ 79 h 255"/>
              <a:gd name="T42" fmla="*/ 351 w 390"/>
              <a:gd name="T43" fmla="*/ 79 h 255"/>
              <a:gd name="T44" fmla="*/ 390 w 390"/>
              <a:gd name="T45" fmla="*/ 93 h 255"/>
              <a:gd name="T46" fmla="*/ 313 w 390"/>
              <a:gd name="T47" fmla="*/ 130 h 255"/>
              <a:gd name="T48" fmla="*/ 304 w 390"/>
              <a:gd name="T49" fmla="*/ 153 h 255"/>
              <a:gd name="T50" fmla="*/ 313 w 390"/>
              <a:gd name="T51" fmla="*/ 180 h 255"/>
              <a:gd name="T52" fmla="*/ 274 w 390"/>
              <a:gd name="T53" fmla="*/ 222 h 255"/>
              <a:gd name="T54" fmla="*/ 288 w 390"/>
              <a:gd name="T55" fmla="*/ 255 h 255"/>
              <a:gd name="T56" fmla="*/ 274 w 390"/>
              <a:gd name="T57" fmla="*/ 240 h 255"/>
              <a:gd name="T58" fmla="*/ 241 w 390"/>
              <a:gd name="T59" fmla="*/ 255 h 255"/>
              <a:gd name="T60" fmla="*/ 92 w 390"/>
              <a:gd name="T61" fmla="*/ 255 h 255"/>
              <a:gd name="T62" fmla="*/ 92 w 390"/>
              <a:gd name="T63"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255">
                <a:moveTo>
                  <a:pt x="92" y="255"/>
                </a:moveTo>
                <a:lnTo>
                  <a:pt x="147" y="195"/>
                </a:lnTo>
                <a:lnTo>
                  <a:pt x="127" y="144"/>
                </a:lnTo>
                <a:lnTo>
                  <a:pt x="109" y="120"/>
                </a:lnTo>
                <a:lnTo>
                  <a:pt x="127" y="93"/>
                </a:lnTo>
                <a:lnTo>
                  <a:pt x="101" y="79"/>
                </a:lnTo>
                <a:lnTo>
                  <a:pt x="92" y="52"/>
                </a:lnTo>
                <a:lnTo>
                  <a:pt x="45" y="70"/>
                </a:lnTo>
                <a:lnTo>
                  <a:pt x="7" y="52"/>
                </a:lnTo>
                <a:lnTo>
                  <a:pt x="0" y="28"/>
                </a:lnTo>
                <a:lnTo>
                  <a:pt x="33" y="28"/>
                </a:lnTo>
                <a:lnTo>
                  <a:pt x="54" y="19"/>
                </a:lnTo>
                <a:lnTo>
                  <a:pt x="109" y="10"/>
                </a:lnTo>
                <a:lnTo>
                  <a:pt x="135" y="0"/>
                </a:lnTo>
                <a:lnTo>
                  <a:pt x="202" y="10"/>
                </a:lnTo>
                <a:lnTo>
                  <a:pt x="241" y="10"/>
                </a:lnTo>
                <a:lnTo>
                  <a:pt x="266" y="19"/>
                </a:lnTo>
                <a:lnTo>
                  <a:pt x="288" y="10"/>
                </a:lnTo>
                <a:lnTo>
                  <a:pt x="301" y="27"/>
                </a:lnTo>
                <a:lnTo>
                  <a:pt x="313" y="42"/>
                </a:lnTo>
                <a:lnTo>
                  <a:pt x="313" y="79"/>
                </a:lnTo>
                <a:lnTo>
                  <a:pt x="351" y="79"/>
                </a:lnTo>
                <a:lnTo>
                  <a:pt x="390" y="93"/>
                </a:lnTo>
                <a:lnTo>
                  <a:pt x="313" y="130"/>
                </a:lnTo>
                <a:lnTo>
                  <a:pt x="304" y="153"/>
                </a:lnTo>
                <a:lnTo>
                  <a:pt x="313" y="180"/>
                </a:lnTo>
                <a:lnTo>
                  <a:pt x="274" y="222"/>
                </a:lnTo>
                <a:lnTo>
                  <a:pt x="288" y="255"/>
                </a:lnTo>
                <a:lnTo>
                  <a:pt x="274" y="240"/>
                </a:lnTo>
                <a:lnTo>
                  <a:pt x="241" y="255"/>
                </a:lnTo>
                <a:lnTo>
                  <a:pt x="92" y="255"/>
                </a:lnTo>
                <a:lnTo>
                  <a:pt x="92" y="25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94" name="Freeform 94">
            <a:extLst>
              <a:ext uri="{FF2B5EF4-FFF2-40B4-BE49-F238E27FC236}">
                <a16:creationId xmlns:a16="http://schemas.microsoft.com/office/drawing/2014/main" id="{BA3A94F7-1055-4CA0-9189-983DC204A2CC}"/>
              </a:ext>
            </a:extLst>
          </p:cNvPr>
          <p:cNvSpPr/>
          <p:nvPr/>
        </p:nvSpPr>
        <p:spPr bwMode="auto">
          <a:xfrm>
            <a:off x="5675780" y="3128885"/>
            <a:ext cx="393607" cy="334776"/>
          </a:xfrm>
          <a:custGeom>
            <a:avLst/>
            <a:gdLst>
              <a:gd name="T0" fmla="*/ 243 w 281"/>
              <a:gd name="T1" fmla="*/ 202 h 239"/>
              <a:gd name="T2" fmla="*/ 226 w 281"/>
              <a:gd name="T3" fmla="*/ 220 h 239"/>
              <a:gd name="T4" fmla="*/ 217 w 281"/>
              <a:gd name="T5" fmla="*/ 220 h 239"/>
              <a:gd name="T6" fmla="*/ 204 w 281"/>
              <a:gd name="T7" fmla="*/ 239 h 239"/>
              <a:gd name="T8" fmla="*/ 187 w 281"/>
              <a:gd name="T9" fmla="*/ 220 h 239"/>
              <a:gd name="T10" fmla="*/ 171 w 281"/>
              <a:gd name="T11" fmla="*/ 230 h 239"/>
              <a:gd name="T12" fmla="*/ 149 w 281"/>
              <a:gd name="T13" fmla="*/ 188 h 239"/>
              <a:gd name="T14" fmla="*/ 141 w 281"/>
              <a:gd name="T15" fmla="*/ 202 h 239"/>
              <a:gd name="T16" fmla="*/ 94 w 281"/>
              <a:gd name="T17" fmla="*/ 220 h 239"/>
              <a:gd name="T18" fmla="*/ 77 w 281"/>
              <a:gd name="T19" fmla="*/ 220 h 239"/>
              <a:gd name="T20" fmla="*/ 47 w 281"/>
              <a:gd name="T21" fmla="*/ 220 h 239"/>
              <a:gd name="T22" fmla="*/ 39 w 281"/>
              <a:gd name="T23" fmla="*/ 220 h 239"/>
              <a:gd name="T24" fmla="*/ 0 w 281"/>
              <a:gd name="T25" fmla="*/ 211 h 239"/>
              <a:gd name="T26" fmla="*/ 132 w 281"/>
              <a:gd name="T27" fmla="*/ 0 h 239"/>
              <a:gd name="T28" fmla="*/ 196 w 281"/>
              <a:gd name="T29" fmla="*/ 0 h 239"/>
              <a:gd name="T30" fmla="*/ 204 w 281"/>
              <a:gd name="T31" fmla="*/ 18 h 239"/>
              <a:gd name="T32" fmla="*/ 243 w 281"/>
              <a:gd name="T33" fmla="*/ 18 h 239"/>
              <a:gd name="T34" fmla="*/ 251 w 281"/>
              <a:gd name="T35" fmla="*/ 60 h 239"/>
              <a:gd name="T36" fmla="*/ 281 w 281"/>
              <a:gd name="T37" fmla="*/ 78 h 239"/>
              <a:gd name="T38" fmla="*/ 251 w 281"/>
              <a:gd name="T39" fmla="*/ 160 h 239"/>
              <a:gd name="T40" fmla="*/ 281 w 281"/>
              <a:gd name="T41" fmla="*/ 220 h 239"/>
              <a:gd name="T42" fmla="*/ 264 w 281"/>
              <a:gd name="T43" fmla="*/ 239 h 239"/>
              <a:gd name="T44" fmla="*/ 243 w 281"/>
              <a:gd name="T45" fmla="*/ 2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239">
                <a:moveTo>
                  <a:pt x="243" y="202"/>
                </a:moveTo>
                <a:lnTo>
                  <a:pt x="226" y="220"/>
                </a:lnTo>
                <a:lnTo>
                  <a:pt x="217" y="220"/>
                </a:lnTo>
                <a:lnTo>
                  <a:pt x="204" y="239"/>
                </a:lnTo>
                <a:lnTo>
                  <a:pt x="187" y="220"/>
                </a:lnTo>
                <a:lnTo>
                  <a:pt x="171" y="230"/>
                </a:lnTo>
                <a:lnTo>
                  <a:pt x="149" y="188"/>
                </a:lnTo>
                <a:lnTo>
                  <a:pt x="141" y="202"/>
                </a:lnTo>
                <a:lnTo>
                  <a:pt x="94" y="220"/>
                </a:lnTo>
                <a:lnTo>
                  <a:pt x="77" y="220"/>
                </a:lnTo>
                <a:lnTo>
                  <a:pt x="47" y="220"/>
                </a:lnTo>
                <a:lnTo>
                  <a:pt x="39" y="220"/>
                </a:lnTo>
                <a:lnTo>
                  <a:pt x="0" y="211"/>
                </a:lnTo>
                <a:lnTo>
                  <a:pt x="132" y="0"/>
                </a:lnTo>
                <a:lnTo>
                  <a:pt x="196" y="0"/>
                </a:lnTo>
                <a:lnTo>
                  <a:pt x="204" y="18"/>
                </a:lnTo>
                <a:lnTo>
                  <a:pt x="243" y="18"/>
                </a:lnTo>
                <a:lnTo>
                  <a:pt x="251" y="60"/>
                </a:lnTo>
                <a:lnTo>
                  <a:pt x="281" y="78"/>
                </a:lnTo>
                <a:lnTo>
                  <a:pt x="251" y="160"/>
                </a:lnTo>
                <a:lnTo>
                  <a:pt x="281" y="220"/>
                </a:lnTo>
                <a:lnTo>
                  <a:pt x="264" y="239"/>
                </a:lnTo>
                <a:lnTo>
                  <a:pt x="243"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5" name="Freeform 95">
            <a:extLst>
              <a:ext uri="{FF2B5EF4-FFF2-40B4-BE49-F238E27FC236}">
                <a16:creationId xmlns:a16="http://schemas.microsoft.com/office/drawing/2014/main" id="{C67612E6-7A89-4913-B7B7-0D9093FFC1DA}"/>
              </a:ext>
            </a:extLst>
          </p:cNvPr>
          <p:cNvSpPr/>
          <p:nvPr/>
        </p:nvSpPr>
        <p:spPr bwMode="auto">
          <a:xfrm>
            <a:off x="3930463" y="2572794"/>
            <a:ext cx="326372" cy="366993"/>
          </a:xfrm>
          <a:custGeom>
            <a:avLst/>
            <a:gdLst>
              <a:gd name="T0" fmla="*/ 29 w 233"/>
              <a:gd name="T1" fmla="*/ 51 h 262"/>
              <a:gd name="T2" fmla="*/ 55 w 233"/>
              <a:gd name="T3" fmla="*/ 14 h 262"/>
              <a:gd name="T4" fmla="*/ 75 w 233"/>
              <a:gd name="T5" fmla="*/ 0 h 262"/>
              <a:gd name="T6" fmla="*/ 84 w 233"/>
              <a:gd name="T7" fmla="*/ 14 h 262"/>
              <a:gd name="T8" fmla="*/ 93 w 233"/>
              <a:gd name="T9" fmla="*/ 0 h 262"/>
              <a:gd name="T10" fmla="*/ 114 w 233"/>
              <a:gd name="T11" fmla="*/ 41 h 262"/>
              <a:gd name="T12" fmla="*/ 122 w 233"/>
              <a:gd name="T13" fmla="*/ 41 h 262"/>
              <a:gd name="T14" fmla="*/ 131 w 233"/>
              <a:gd name="T15" fmla="*/ 32 h 262"/>
              <a:gd name="T16" fmla="*/ 161 w 233"/>
              <a:gd name="T17" fmla="*/ 74 h 262"/>
              <a:gd name="T18" fmla="*/ 161 w 233"/>
              <a:gd name="T19" fmla="*/ 51 h 262"/>
              <a:gd name="T20" fmla="*/ 195 w 233"/>
              <a:gd name="T21" fmla="*/ 51 h 262"/>
              <a:gd name="T22" fmla="*/ 195 w 233"/>
              <a:gd name="T23" fmla="*/ 92 h 262"/>
              <a:gd name="T24" fmla="*/ 216 w 233"/>
              <a:gd name="T25" fmla="*/ 111 h 262"/>
              <a:gd name="T26" fmla="*/ 224 w 233"/>
              <a:gd name="T27" fmla="*/ 101 h 262"/>
              <a:gd name="T28" fmla="*/ 233 w 233"/>
              <a:gd name="T29" fmla="*/ 176 h 262"/>
              <a:gd name="T30" fmla="*/ 195 w 233"/>
              <a:gd name="T31" fmla="*/ 235 h 262"/>
              <a:gd name="T32" fmla="*/ 161 w 233"/>
              <a:gd name="T33" fmla="*/ 262 h 262"/>
              <a:gd name="T34" fmla="*/ 149 w 233"/>
              <a:gd name="T35" fmla="*/ 254 h 262"/>
              <a:gd name="T36" fmla="*/ 139 w 233"/>
              <a:gd name="T37" fmla="*/ 244 h 262"/>
              <a:gd name="T38" fmla="*/ 114 w 233"/>
              <a:gd name="T39" fmla="*/ 226 h 262"/>
              <a:gd name="T40" fmla="*/ 102 w 233"/>
              <a:gd name="T41" fmla="*/ 184 h 262"/>
              <a:gd name="T42" fmla="*/ 93 w 233"/>
              <a:gd name="T43" fmla="*/ 176 h 262"/>
              <a:gd name="T44" fmla="*/ 67 w 233"/>
              <a:gd name="T45" fmla="*/ 184 h 262"/>
              <a:gd name="T46" fmla="*/ 38 w 233"/>
              <a:gd name="T47" fmla="*/ 134 h 262"/>
              <a:gd name="T48" fmla="*/ 12 w 233"/>
              <a:gd name="T49" fmla="*/ 111 h 262"/>
              <a:gd name="T50" fmla="*/ 20 w 233"/>
              <a:gd name="T51" fmla="*/ 92 h 262"/>
              <a:gd name="T52" fmla="*/ 0 w 233"/>
              <a:gd name="T53" fmla="*/ 74 h 262"/>
              <a:gd name="T54" fmla="*/ 29 w 233"/>
              <a:gd name="T55" fmla="*/ 5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262">
                <a:moveTo>
                  <a:pt x="29" y="51"/>
                </a:moveTo>
                <a:lnTo>
                  <a:pt x="55" y="14"/>
                </a:lnTo>
                <a:lnTo>
                  <a:pt x="75" y="0"/>
                </a:lnTo>
                <a:lnTo>
                  <a:pt x="84" y="14"/>
                </a:lnTo>
                <a:lnTo>
                  <a:pt x="93" y="0"/>
                </a:lnTo>
                <a:lnTo>
                  <a:pt x="114" y="41"/>
                </a:lnTo>
                <a:lnTo>
                  <a:pt x="122" y="41"/>
                </a:lnTo>
                <a:lnTo>
                  <a:pt x="131" y="32"/>
                </a:lnTo>
                <a:lnTo>
                  <a:pt x="161" y="74"/>
                </a:lnTo>
                <a:lnTo>
                  <a:pt x="161" y="51"/>
                </a:lnTo>
                <a:lnTo>
                  <a:pt x="195" y="51"/>
                </a:lnTo>
                <a:lnTo>
                  <a:pt x="195" y="92"/>
                </a:lnTo>
                <a:lnTo>
                  <a:pt x="216" y="111"/>
                </a:lnTo>
                <a:lnTo>
                  <a:pt x="224" y="101"/>
                </a:lnTo>
                <a:lnTo>
                  <a:pt x="233" y="176"/>
                </a:lnTo>
                <a:lnTo>
                  <a:pt x="195" y="235"/>
                </a:lnTo>
                <a:lnTo>
                  <a:pt x="161" y="262"/>
                </a:lnTo>
                <a:lnTo>
                  <a:pt x="149" y="254"/>
                </a:lnTo>
                <a:lnTo>
                  <a:pt x="139" y="244"/>
                </a:lnTo>
                <a:lnTo>
                  <a:pt x="114" y="226"/>
                </a:lnTo>
                <a:lnTo>
                  <a:pt x="102" y="184"/>
                </a:lnTo>
                <a:lnTo>
                  <a:pt x="93" y="176"/>
                </a:lnTo>
                <a:lnTo>
                  <a:pt x="67" y="184"/>
                </a:lnTo>
                <a:lnTo>
                  <a:pt x="38" y="134"/>
                </a:lnTo>
                <a:lnTo>
                  <a:pt x="12" y="111"/>
                </a:lnTo>
                <a:lnTo>
                  <a:pt x="20" y="92"/>
                </a:lnTo>
                <a:lnTo>
                  <a:pt x="0" y="74"/>
                </a:lnTo>
                <a:lnTo>
                  <a:pt x="29" y="51"/>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96" name="Freeform 96">
            <a:extLst>
              <a:ext uri="{FF2B5EF4-FFF2-40B4-BE49-F238E27FC236}">
                <a16:creationId xmlns:a16="http://schemas.microsoft.com/office/drawing/2014/main" id="{B41D738E-8875-4B38-8A84-D0D9FDD47067}"/>
              </a:ext>
            </a:extLst>
          </p:cNvPr>
          <p:cNvSpPr/>
          <p:nvPr/>
        </p:nvSpPr>
        <p:spPr bwMode="auto">
          <a:xfrm>
            <a:off x="5672979" y="3124683"/>
            <a:ext cx="393607" cy="336176"/>
          </a:xfrm>
          <a:custGeom>
            <a:avLst/>
            <a:gdLst>
              <a:gd name="T0" fmla="*/ 242 w 281"/>
              <a:gd name="T1" fmla="*/ 203 h 240"/>
              <a:gd name="T2" fmla="*/ 225 w 281"/>
              <a:gd name="T3" fmla="*/ 221 h 240"/>
              <a:gd name="T4" fmla="*/ 217 w 281"/>
              <a:gd name="T5" fmla="*/ 221 h 240"/>
              <a:gd name="T6" fmla="*/ 204 w 281"/>
              <a:gd name="T7" fmla="*/ 240 h 240"/>
              <a:gd name="T8" fmla="*/ 187 w 281"/>
              <a:gd name="T9" fmla="*/ 221 h 240"/>
              <a:gd name="T10" fmla="*/ 170 w 281"/>
              <a:gd name="T11" fmla="*/ 230 h 240"/>
              <a:gd name="T12" fmla="*/ 149 w 281"/>
              <a:gd name="T13" fmla="*/ 188 h 240"/>
              <a:gd name="T14" fmla="*/ 140 w 281"/>
              <a:gd name="T15" fmla="*/ 203 h 240"/>
              <a:gd name="T16" fmla="*/ 93 w 281"/>
              <a:gd name="T17" fmla="*/ 221 h 240"/>
              <a:gd name="T18" fmla="*/ 77 w 281"/>
              <a:gd name="T19" fmla="*/ 221 h 240"/>
              <a:gd name="T20" fmla="*/ 47 w 281"/>
              <a:gd name="T21" fmla="*/ 221 h 240"/>
              <a:gd name="T22" fmla="*/ 38 w 281"/>
              <a:gd name="T23" fmla="*/ 221 h 240"/>
              <a:gd name="T24" fmla="*/ 0 w 281"/>
              <a:gd name="T25" fmla="*/ 211 h 240"/>
              <a:gd name="T26" fmla="*/ 132 w 281"/>
              <a:gd name="T27" fmla="*/ 0 h 240"/>
              <a:gd name="T28" fmla="*/ 195 w 281"/>
              <a:gd name="T29" fmla="*/ 0 h 240"/>
              <a:gd name="T30" fmla="*/ 204 w 281"/>
              <a:gd name="T31" fmla="*/ 18 h 240"/>
              <a:gd name="T32" fmla="*/ 242 w 281"/>
              <a:gd name="T33" fmla="*/ 18 h 240"/>
              <a:gd name="T34" fmla="*/ 251 w 281"/>
              <a:gd name="T35" fmla="*/ 60 h 240"/>
              <a:gd name="T36" fmla="*/ 281 w 281"/>
              <a:gd name="T37" fmla="*/ 78 h 240"/>
              <a:gd name="T38" fmla="*/ 251 w 281"/>
              <a:gd name="T39" fmla="*/ 161 h 240"/>
              <a:gd name="T40" fmla="*/ 281 w 281"/>
              <a:gd name="T41" fmla="*/ 221 h 240"/>
              <a:gd name="T42" fmla="*/ 264 w 281"/>
              <a:gd name="T43" fmla="*/ 240 h 240"/>
              <a:gd name="T44" fmla="*/ 242 w 281"/>
              <a:gd name="T45" fmla="*/ 203 h 240"/>
              <a:gd name="T46" fmla="*/ 242 w 281"/>
              <a:gd name="T47" fmla="*/ 20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40">
                <a:moveTo>
                  <a:pt x="242" y="203"/>
                </a:moveTo>
                <a:lnTo>
                  <a:pt x="225" y="221"/>
                </a:lnTo>
                <a:lnTo>
                  <a:pt x="217" y="221"/>
                </a:lnTo>
                <a:lnTo>
                  <a:pt x="204" y="240"/>
                </a:lnTo>
                <a:lnTo>
                  <a:pt x="187" y="221"/>
                </a:lnTo>
                <a:lnTo>
                  <a:pt x="170" y="230"/>
                </a:lnTo>
                <a:lnTo>
                  <a:pt x="149" y="188"/>
                </a:lnTo>
                <a:lnTo>
                  <a:pt x="140" y="203"/>
                </a:lnTo>
                <a:lnTo>
                  <a:pt x="93" y="221"/>
                </a:lnTo>
                <a:lnTo>
                  <a:pt x="77" y="221"/>
                </a:lnTo>
                <a:lnTo>
                  <a:pt x="47" y="221"/>
                </a:lnTo>
                <a:lnTo>
                  <a:pt x="38" y="221"/>
                </a:lnTo>
                <a:lnTo>
                  <a:pt x="0" y="211"/>
                </a:lnTo>
                <a:lnTo>
                  <a:pt x="132" y="0"/>
                </a:lnTo>
                <a:lnTo>
                  <a:pt x="195" y="0"/>
                </a:lnTo>
                <a:lnTo>
                  <a:pt x="204" y="18"/>
                </a:lnTo>
                <a:lnTo>
                  <a:pt x="242" y="18"/>
                </a:lnTo>
                <a:lnTo>
                  <a:pt x="251" y="60"/>
                </a:lnTo>
                <a:lnTo>
                  <a:pt x="281" y="78"/>
                </a:lnTo>
                <a:lnTo>
                  <a:pt x="251" y="161"/>
                </a:lnTo>
                <a:lnTo>
                  <a:pt x="281" y="221"/>
                </a:lnTo>
                <a:lnTo>
                  <a:pt x="264" y="240"/>
                </a:lnTo>
                <a:lnTo>
                  <a:pt x="242" y="203"/>
                </a:lnTo>
                <a:lnTo>
                  <a:pt x="242" y="20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97" name="Freeform 97">
            <a:extLst>
              <a:ext uri="{FF2B5EF4-FFF2-40B4-BE49-F238E27FC236}">
                <a16:creationId xmlns:a16="http://schemas.microsoft.com/office/drawing/2014/main" id="{015D9E0B-BE03-439C-9235-0D5B42AA2A1E}"/>
              </a:ext>
            </a:extLst>
          </p:cNvPr>
          <p:cNvSpPr/>
          <p:nvPr/>
        </p:nvSpPr>
        <p:spPr bwMode="auto">
          <a:xfrm>
            <a:off x="3926263" y="2568590"/>
            <a:ext cx="326371" cy="368394"/>
          </a:xfrm>
          <a:custGeom>
            <a:avLst/>
            <a:gdLst>
              <a:gd name="T0" fmla="*/ 29 w 233"/>
              <a:gd name="T1" fmla="*/ 52 h 263"/>
              <a:gd name="T2" fmla="*/ 56 w 233"/>
              <a:gd name="T3" fmla="*/ 14 h 263"/>
              <a:gd name="T4" fmla="*/ 76 w 233"/>
              <a:gd name="T5" fmla="*/ 0 h 263"/>
              <a:gd name="T6" fmla="*/ 84 w 233"/>
              <a:gd name="T7" fmla="*/ 14 h 263"/>
              <a:gd name="T8" fmla="*/ 94 w 233"/>
              <a:gd name="T9" fmla="*/ 0 h 263"/>
              <a:gd name="T10" fmla="*/ 114 w 233"/>
              <a:gd name="T11" fmla="*/ 42 h 263"/>
              <a:gd name="T12" fmla="*/ 123 w 233"/>
              <a:gd name="T13" fmla="*/ 42 h 263"/>
              <a:gd name="T14" fmla="*/ 131 w 233"/>
              <a:gd name="T15" fmla="*/ 32 h 263"/>
              <a:gd name="T16" fmla="*/ 161 w 233"/>
              <a:gd name="T17" fmla="*/ 74 h 263"/>
              <a:gd name="T18" fmla="*/ 161 w 233"/>
              <a:gd name="T19" fmla="*/ 52 h 263"/>
              <a:gd name="T20" fmla="*/ 196 w 233"/>
              <a:gd name="T21" fmla="*/ 52 h 263"/>
              <a:gd name="T22" fmla="*/ 196 w 233"/>
              <a:gd name="T23" fmla="*/ 92 h 263"/>
              <a:gd name="T24" fmla="*/ 216 w 233"/>
              <a:gd name="T25" fmla="*/ 112 h 263"/>
              <a:gd name="T26" fmla="*/ 225 w 233"/>
              <a:gd name="T27" fmla="*/ 102 h 263"/>
              <a:gd name="T28" fmla="*/ 233 w 233"/>
              <a:gd name="T29" fmla="*/ 176 h 263"/>
              <a:gd name="T30" fmla="*/ 196 w 233"/>
              <a:gd name="T31" fmla="*/ 235 h 263"/>
              <a:gd name="T32" fmla="*/ 161 w 233"/>
              <a:gd name="T33" fmla="*/ 263 h 263"/>
              <a:gd name="T34" fmla="*/ 149 w 233"/>
              <a:gd name="T35" fmla="*/ 254 h 263"/>
              <a:gd name="T36" fmla="*/ 140 w 233"/>
              <a:gd name="T37" fmla="*/ 245 h 263"/>
              <a:gd name="T38" fmla="*/ 114 w 233"/>
              <a:gd name="T39" fmla="*/ 227 h 263"/>
              <a:gd name="T40" fmla="*/ 102 w 233"/>
              <a:gd name="T41" fmla="*/ 185 h 263"/>
              <a:gd name="T42" fmla="*/ 94 w 233"/>
              <a:gd name="T43" fmla="*/ 176 h 263"/>
              <a:gd name="T44" fmla="*/ 68 w 233"/>
              <a:gd name="T45" fmla="*/ 185 h 263"/>
              <a:gd name="T46" fmla="*/ 39 w 233"/>
              <a:gd name="T47" fmla="*/ 134 h 263"/>
              <a:gd name="T48" fmla="*/ 12 w 233"/>
              <a:gd name="T49" fmla="*/ 112 h 263"/>
              <a:gd name="T50" fmla="*/ 21 w 233"/>
              <a:gd name="T51" fmla="*/ 92 h 263"/>
              <a:gd name="T52" fmla="*/ 0 w 233"/>
              <a:gd name="T53" fmla="*/ 74 h 263"/>
              <a:gd name="T54" fmla="*/ 29 w 233"/>
              <a:gd name="T55" fmla="*/ 52 h 263"/>
              <a:gd name="T56" fmla="*/ 29 w 233"/>
              <a:gd name="T57" fmla="*/ 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3" h="263">
                <a:moveTo>
                  <a:pt x="29" y="52"/>
                </a:moveTo>
                <a:lnTo>
                  <a:pt x="56" y="14"/>
                </a:lnTo>
                <a:lnTo>
                  <a:pt x="76" y="0"/>
                </a:lnTo>
                <a:lnTo>
                  <a:pt x="84" y="14"/>
                </a:lnTo>
                <a:lnTo>
                  <a:pt x="94" y="0"/>
                </a:lnTo>
                <a:lnTo>
                  <a:pt x="114" y="42"/>
                </a:lnTo>
                <a:lnTo>
                  <a:pt x="123" y="42"/>
                </a:lnTo>
                <a:lnTo>
                  <a:pt x="131" y="32"/>
                </a:lnTo>
                <a:lnTo>
                  <a:pt x="161" y="74"/>
                </a:lnTo>
                <a:lnTo>
                  <a:pt x="161" y="52"/>
                </a:lnTo>
                <a:lnTo>
                  <a:pt x="196" y="52"/>
                </a:lnTo>
                <a:lnTo>
                  <a:pt x="196" y="92"/>
                </a:lnTo>
                <a:lnTo>
                  <a:pt x="216" y="112"/>
                </a:lnTo>
                <a:lnTo>
                  <a:pt x="225" y="102"/>
                </a:lnTo>
                <a:lnTo>
                  <a:pt x="233" y="176"/>
                </a:lnTo>
                <a:lnTo>
                  <a:pt x="196" y="235"/>
                </a:lnTo>
                <a:lnTo>
                  <a:pt x="161" y="263"/>
                </a:lnTo>
                <a:lnTo>
                  <a:pt x="149" y="254"/>
                </a:lnTo>
                <a:lnTo>
                  <a:pt x="140" y="245"/>
                </a:lnTo>
                <a:lnTo>
                  <a:pt x="114" y="227"/>
                </a:lnTo>
                <a:lnTo>
                  <a:pt x="102" y="185"/>
                </a:lnTo>
                <a:lnTo>
                  <a:pt x="94" y="176"/>
                </a:lnTo>
                <a:lnTo>
                  <a:pt x="68" y="185"/>
                </a:lnTo>
                <a:lnTo>
                  <a:pt x="39" y="134"/>
                </a:lnTo>
                <a:lnTo>
                  <a:pt x="12" y="112"/>
                </a:lnTo>
                <a:lnTo>
                  <a:pt x="21" y="92"/>
                </a:lnTo>
                <a:lnTo>
                  <a:pt x="0" y="74"/>
                </a:lnTo>
                <a:lnTo>
                  <a:pt x="29" y="52"/>
                </a:lnTo>
                <a:lnTo>
                  <a:pt x="29" y="5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98" name="Freeform 98">
            <a:extLst>
              <a:ext uri="{FF2B5EF4-FFF2-40B4-BE49-F238E27FC236}">
                <a16:creationId xmlns:a16="http://schemas.microsoft.com/office/drawing/2014/main" id="{C2D44DD7-5FDF-4ED9-9745-DABF1DA67F2C}"/>
              </a:ext>
            </a:extLst>
          </p:cNvPr>
          <p:cNvSpPr/>
          <p:nvPr/>
        </p:nvSpPr>
        <p:spPr bwMode="auto">
          <a:xfrm>
            <a:off x="2615173" y="3155500"/>
            <a:ext cx="373996" cy="238125"/>
          </a:xfrm>
          <a:custGeom>
            <a:avLst/>
            <a:gdLst>
              <a:gd name="T0" fmla="*/ 8 w 267"/>
              <a:gd name="T1" fmla="*/ 42 h 170"/>
              <a:gd name="T2" fmla="*/ 46 w 267"/>
              <a:gd name="T3" fmla="*/ 0 h 170"/>
              <a:gd name="T4" fmla="*/ 55 w 267"/>
              <a:gd name="T5" fmla="*/ 23 h 170"/>
              <a:gd name="T6" fmla="*/ 63 w 267"/>
              <a:gd name="T7" fmla="*/ 0 h 170"/>
              <a:gd name="T8" fmla="*/ 102 w 267"/>
              <a:gd name="T9" fmla="*/ 23 h 170"/>
              <a:gd name="T10" fmla="*/ 140 w 267"/>
              <a:gd name="T11" fmla="*/ 23 h 170"/>
              <a:gd name="T12" fmla="*/ 140 w 267"/>
              <a:gd name="T13" fmla="*/ 9 h 170"/>
              <a:gd name="T14" fmla="*/ 232 w 267"/>
              <a:gd name="T15" fmla="*/ 32 h 170"/>
              <a:gd name="T16" fmla="*/ 232 w 267"/>
              <a:gd name="T17" fmla="*/ 23 h 170"/>
              <a:gd name="T18" fmla="*/ 250 w 267"/>
              <a:gd name="T19" fmla="*/ 32 h 170"/>
              <a:gd name="T20" fmla="*/ 267 w 267"/>
              <a:gd name="T21" fmla="*/ 23 h 170"/>
              <a:gd name="T22" fmla="*/ 267 w 267"/>
              <a:gd name="T23" fmla="*/ 60 h 170"/>
              <a:gd name="T24" fmla="*/ 250 w 267"/>
              <a:gd name="T25" fmla="*/ 82 h 170"/>
              <a:gd name="T26" fmla="*/ 204 w 267"/>
              <a:gd name="T27" fmla="*/ 100 h 170"/>
              <a:gd name="T28" fmla="*/ 212 w 267"/>
              <a:gd name="T29" fmla="*/ 133 h 170"/>
              <a:gd name="T30" fmla="*/ 195 w 267"/>
              <a:gd name="T31" fmla="*/ 142 h 170"/>
              <a:gd name="T32" fmla="*/ 178 w 267"/>
              <a:gd name="T33" fmla="*/ 152 h 170"/>
              <a:gd name="T34" fmla="*/ 140 w 267"/>
              <a:gd name="T35" fmla="*/ 142 h 170"/>
              <a:gd name="T36" fmla="*/ 110 w 267"/>
              <a:gd name="T37" fmla="*/ 142 h 170"/>
              <a:gd name="T38" fmla="*/ 38 w 267"/>
              <a:gd name="T39" fmla="*/ 170 h 170"/>
              <a:gd name="T40" fmla="*/ 8 w 267"/>
              <a:gd name="T41" fmla="*/ 162 h 170"/>
              <a:gd name="T42" fmla="*/ 0 w 267"/>
              <a:gd name="T43" fmla="*/ 124 h 170"/>
              <a:gd name="T44" fmla="*/ 8 w 267"/>
              <a:gd name="T45" fmla="*/ 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 h="170">
                <a:moveTo>
                  <a:pt x="8" y="42"/>
                </a:moveTo>
                <a:lnTo>
                  <a:pt x="46" y="0"/>
                </a:lnTo>
                <a:lnTo>
                  <a:pt x="55" y="23"/>
                </a:lnTo>
                <a:lnTo>
                  <a:pt x="63" y="0"/>
                </a:lnTo>
                <a:lnTo>
                  <a:pt x="102" y="23"/>
                </a:lnTo>
                <a:lnTo>
                  <a:pt x="140" y="23"/>
                </a:lnTo>
                <a:lnTo>
                  <a:pt x="140" y="9"/>
                </a:lnTo>
                <a:lnTo>
                  <a:pt x="232" y="32"/>
                </a:lnTo>
                <a:lnTo>
                  <a:pt x="232" y="23"/>
                </a:lnTo>
                <a:lnTo>
                  <a:pt x="250" y="32"/>
                </a:lnTo>
                <a:lnTo>
                  <a:pt x="267" y="23"/>
                </a:lnTo>
                <a:lnTo>
                  <a:pt x="267" y="60"/>
                </a:lnTo>
                <a:lnTo>
                  <a:pt x="250" y="82"/>
                </a:lnTo>
                <a:lnTo>
                  <a:pt x="204" y="100"/>
                </a:lnTo>
                <a:lnTo>
                  <a:pt x="212" y="133"/>
                </a:lnTo>
                <a:lnTo>
                  <a:pt x="195" y="142"/>
                </a:lnTo>
                <a:lnTo>
                  <a:pt x="178" y="152"/>
                </a:lnTo>
                <a:lnTo>
                  <a:pt x="140" y="142"/>
                </a:lnTo>
                <a:lnTo>
                  <a:pt x="110" y="142"/>
                </a:lnTo>
                <a:lnTo>
                  <a:pt x="38" y="170"/>
                </a:lnTo>
                <a:lnTo>
                  <a:pt x="8" y="162"/>
                </a:lnTo>
                <a:lnTo>
                  <a:pt x="0" y="124"/>
                </a:lnTo>
                <a:lnTo>
                  <a:pt x="8" y="42"/>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99" name="Freeform 99">
            <a:extLst>
              <a:ext uri="{FF2B5EF4-FFF2-40B4-BE49-F238E27FC236}">
                <a16:creationId xmlns:a16="http://schemas.microsoft.com/office/drawing/2014/main" id="{E0FB34E7-130B-4687-B04D-BB53A374EB2E}"/>
              </a:ext>
            </a:extLst>
          </p:cNvPr>
          <p:cNvSpPr/>
          <p:nvPr/>
        </p:nvSpPr>
        <p:spPr bwMode="auto">
          <a:xfrm>
            <a:off x="2627780" y="3451055"/>
            <a:ext cx="456640" cy="154081"/>
          </a:xfrm>
          <a:custGeom>
            <a:avLst/>
            <a:gdLst>
              <a:gd name="T0" fmla="*/ 0 w 326"/>
              <a:gd name="T1" fmla="*/ 110 h 110"/>
              <a:gd name="T2" fmla="*/ 39 w 326"/>
              <a:gd name="T3" fmla="*/ 91 h 110"/>
              <a:gd name="T4" fmla="*/ 30 w 326"/>
              <a:gd name="T5" fmla="*/ 73 h 110"/>
              <a:gd name="T6" fmla="*/ 64 w 326"/>
              <a:gd name="T7" fmla="*/ 50 h 110"/>
              <a:gd name="T8" fmla="*/ 94 w 326"/>
              <a:gd name="T9" fmla="*/ 8 h 110"/>
              <a:gd name="T10" fmla="*/ 171 w 326"/>
              <a:gd name="T11" fmla="*/ 0 h 110"/>
              <a:gd name="T12" fmla="*/ 179 w 326"/>
              <a:gd name="T13" fmla="*/ 8 h 110"/>
              <a:gd name="T14" fmla="*/ 226 w 326"/>
              <a:gd name="T15" fmla="*/ 0 h 110"/>
              <a:gd name="T16" fmla="*/ 298 w 326"/>
              <a:gd name="T17" fmla="*/ 101 h 110"/>
              <a:gd name="T18" fmla="*/ 326 w 326"/>
              <a:gd name="T19" fmla="*/ 110 h 110"/>
              <a:gd name="T20" fmla="*/ 0 w 326"/>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110">
                <a:moveTo>
                  <a:pt x="0" y="110"/>
                </a:moveTo>
                <a:lnTo>
                  <a:pt x="39" y="91"/>
                </a:lnTo>
                <a:lnTo>
                  <a:pt x="30" y="73"/>
                </a:lnTo>
                <a:lnTo>
                  <a:pt x="64" y="50"/>
                </a:lnTo>
                <a:lnTo>
                  <a:pt x="94" y="8"/>
                </a:lnTo>
                <a:lnTo>
                  <a:pt x="171" y="0"/>
                </a:lnTo>
                <a:lnTo>
                  <a:pt x="179" y="8"/>
                </a:lnTo>
                <a:lnTo>
                  <a:pt x="226" y="0"/>
                </a:lnTo>
                <a:lnTo>
                  <a:pt x="298" y="101"/>
                </a:lnTo>
                <a:lnTo>
                  <a:pt x="326" y="110"/>
                </a:lnTo>
                <a:lnTo>
                  <a:pt x="0" y="110"/>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00" name="Freeform 100">
            <a:extLst>
              <a:ext uri="{FF2B5EF4-FFF2-40B4-BE49-F238E27FC236}">
                <a16:creationId xmlns:a16="http://schemas.microsoft.com/office/drawing/2014/main" id="{E4DDBBF3-E28A-4F58-B634-3B29D4C5C1CE}"/>
              </a:ext>
            </a:extLst>
          </p:cNvPr>
          <p:cNvSpPr/>
          <p:nvPr/>
        </p:nvSpPr>
        <p:spPr bwMode="auto">
          <a:xfrm>
            <a:off x="2610972" y="3151297"/>
            <a:ext cx="375397" cy="239526"/>
          </a:xfrm>
          <a:custGeom>
            <a:avLst/>
            <a:gdLst>
              <a:gd name="T0" fmla="*/ 9 w 268"/>
              <a:gd name="T1" fmla="*/ 42 h 171"/>
              <a:gd name="T2" fmla="*/ 47 w 268"/>
              <a:gd name="T3" fmla="*/ 0 h 171"/>
              <a:gd name="T4" fmla="*/ 55 w 268"/>
              <a:gd name="T5" fmla="*/ 23 h 171"/>
              <a:gd name="T6" fmla="*/ 64 w 268"/>
              <a:gd name="T7" fmla="*/ 0 h 171"/>
              <a:gd name="T8" fmla="*/ 102 w 268"/>
              <a:gd name="T9" fmla="*/ 23 h 171"/>
              <a:gd name="T10" fmla="*/ 141 w 268"/>
              <a:gd name="T11" fmla="*/ 23 h 171"/>
              <a:gd name="T12" fmla="*/ 141 w 268"/>
              <a:gd name="T13" fmla="*/ 10 h 171"/>
              <a:gd name="T14" fmla="*/ 233 w 268"/>
              <a:gd name="T15" fmla="*/ 33 h 171"/>
              <a:gd name="T16" fmla="*/ 233 w 268"/>
              <a:gd name="T17" fmla="*/ 23 h 171"/>
              <a:gd name="T18" fmla="*/ 251 w 268"/>
              <a:gd name="T19" fmla="*/ 33 h 171"/>
              <a:gd name="T20" fmla="*/ 268 w 268"/>
              <a:gd name="T21" fmla="*/ 23 h 171"/>
              <a:gd name="T22" fmla="*/ 268 w 268"/>
              <a:gd name="T23" fmla="*/ 60 h 171"/>
              <a:gd name="T24" fmla="*/ 251 w 268"/>
              <a:gd name="T25" fmla="*/ 83 h 171"/>
              <a:gd name="T26" fmla="*/ 204 w 268"/>
              <a:gd name="T27" fmla="*/ 101 h 171"/>
              <a:gd name="T28" fmla="*/ 213 w 268"/>
              <a:gd name="T29" fmla="*/ 133 h 171"/>
              <a:gd name="T30" fmla="*/ 196 w 268"/>
              <a:gd name="T31" fmla="*/ 143 h 171"/>
              <a:gd name="T32" fmla="*/ 179 w 268"/>
              <a:gd name="T33" fmla="*/ 153 h 171"/>
              <a:gd name="T34" fmla="*/ 141 w 268"/>
              <a:gd name="T35" fmla="*/ 143 h 171"/>
              <a:gd name="T36" fmla="*/ 111 w 268"/>
              <a:gd name="T37" fmla="*/ 143 h 171"/>
              <a:gd name="T38" fmla="*/ 39 w 268"/>
              <a:gd name="T39" fmla="*/ 171 h 171"/>
              <a:gd name="T40" fmla="*/ 9 w 268"/>
              <a:gd name="T41" fmla="*/ 162 h 171"/>
              <a:gd name="T42" fmla="*/ 0 w 268"/>
              <a:gd name="T43" fmla="*/ 125 h 171"/>
              <a:gd name="T44" fmla="*/ 9 w 268"/>
              <a:gd name="T45" fmla="*/ 42 h 171"/>
              <a:gd name="T46" fmla="*/ 9 w 268"/>
              <a:gd name="T47" fmla="*/ 4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8" h="171">
                <a:moveTo>
                  <a:pt x="9" y="42"/>
                </a:moveTo>
                <a:lnTo>
                  <a:pt x="47" y="0"/>
                </a:lnTo>
                <a:lnTo>
                  <a:pt x="55" y="23"/>
                </a:lnTo>
                <a:lnTo>
                  <a:pt x="64" y="0"/>
                </a:lnTo>
                <a:lnTo>
                  <a:pt x="102" y="23"/>
                </a:lnTo>
                <a:lnTo>
                  <a:pt x="141" y="23"/>
                </a:lnTo>
                <a:lnTo>
                  <a:pt x="141" y="10"/>
                </a:lnTo>
                <a:lnTo>
                  <a:pt x="233" y="33"/>
                </a:lnTo>
                <a:lnTo>
                  <a:pt x="233" y="23"/>
                </a:lnTo>
                <a:lnTo>
                  <a:pt x="251" y="33"/>
                </a:lnTo>
                <a:lnTo>
                  <a:pt x="268" y="23"/>
                </a:lnTo>
                <a:lnTo>
                  <a:pt x="268" y="60"/>
                </a:lnTo>
                <a:lnTo>
                  <a:pt x="251" y="83"/>
                </a:lnTo>
                <a:lnTo>
                  <a:pt x="204" y="101"/>
                </a:lnTo>
                <a:lnTo>
                  <a:pt x="213" y="133"/>
                </a:lnTo>
                <a:lnTo>
                  <a:pt x="196" y="143"/>
                </a:lnTo>
                <a:lnTo>
                  <a:pt x="179" y="153"/>
                </a:lnTo>
                <a:lnTo>
                  <a:pt x="141" y="143"/>
                </a:lnTo>
                <a:lnTo>
                  <a:pt x="111" y="143"/>
                </a:lnTo>
                <a:lnTo>
                  <a:pt x="39" y="171"/>
                </a:lnTo>
                <a:lnTo>
                  <a:pt x="9" y="162"/>
                </a:lnTo>
                <a:lnTo>
                  <a:pt x="0" y="125"/>
                </a:lnTo>
                <a:lnTo>
                  <a:pt x="9" y="42"/>
                </a:lnTo>
                <a:lnTo>
                  <a:pt x="9" y="4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01" name="Freeform 101">
            <a:extLst>
              <a:ext uri="{FF2B5EF4-FFF2-40B4-BE49-F238E27FC236}">
                <a16:creationId xmlns:a16="http://schemas.microsoft.com/office/drawing/2014/main" id="{A59B5CB8-A9C9-4220-AF0C-79D6F2A63B1D}"/>
              </a:ext>
            </a:extLst>
          </p:cNvPr>
          <p:cNvSpPr/>
          <p:nvPr/>
        </p:nvSpPr>
        <p:spPr bwMode="auto">
          <a:xfrm>
            <a:off x="2624978" y="3446853"/>
            <a:ext cx="456640" cy="155481"/>
          </a:xfrm>
          <a:custGeom>
            <a:avLst/>
            <a:gdLst>
              <a:gd name="T0" fmla="*/ 0 w 326"/>
              <a:gd name="T1" fmla="*/ 111 h 111"/>
              <a:gd name="T2" fmla="*/ 38 w 326"/>
              <a:gd name="T3" fmla="*/ 92 h 111"/>
              <a:gd name="T4" fmla="*/ 30 w 326"/>
              <a:gd name="T5" fmla="*/ 74 h 111"/>
              <a:gd name="T6" fmla="*/ 63 w 326"/>
              <a:gd name="T7" fmla="*/ 51 h 111"/>
              <a:gd name="T8" fmla="*/ 93 w 326"/>
              <a:gd name="T9" fmla="*/ 9 h 111"/>
              <a:gd name="T10" fmla="*/ 170 w 326"/>
              <a:gd name="T11" fmla="*/ 0 h 111"/>
              <a:gd name="T12" fmla="*/ 179 w 326"/>
              <a:gd name="T13" fmla="*/ 9 h 111"/>
              <a:gd name="T14" fmla="*/ 225 w 326"/>
              <a:gd name="T15" fmla="*/ 0 h 111"/>
              <a:gd name="T16" fmla="*/ 297 w 326"/>
              <a:gd name="T17" fmla="*/ 101 h 111"/>
              <a:gd name="T18" fmla="*/ 326 w 326"/>
              <a:gd name="T19" fmla="*/ 111 h 111"/>
              <a:gd name="T20" fmla="*/ 0 w 326"/>
              <a:gd name="T21" fmla="*/ 111 h 111"/>
              <a:gd name="T22" fmla="*/ 0 w 326"/>
              <a:gd name="T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 h="110">
                <a:moveTo>
                  <a:pt x="0" y="111"/>
                </a:moveTo>
                <a:lnTo>
                  <a:pt x="38" y="92"/>
                </a:lnTo>
                <a:lnTo>
                  <a:pt x="30" y="74"/>
                </a:lnTo>
                <a:lnTo>
                  <a:pt x="63" y="51"/>
                </a:lnTo>
                <a:lnTo>
                  <a:pt x="93" y="9"/>
                </a:lnTo>
                <a:lnTo>
                  <a:pt x="170" y="0"/>
                </a:lnTo>
                <a:lnTo>
                  <a:pt x="179" y="9"/>
                </a:lnTo>
                <a:lnTo>
                  <a:pt x="225" y="0"/>
                </a:lnTo>
                <a:lnTo>
                  <a:pt x="297" y="101"/>
                </a:lnTo>
                <a:lnTo>
                  <a:pt x="326" y="111"/>
                </a:lnTo>
                <a:lnTo>
                  <a:pt x="0" y="111"/>
                </a:lnTo>
                <a:lnTo>
                  <a:pt x="0" y="11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02" name="Freeform 102">
            <a:extLst>
              <a:ext uri="{FF2B5EF4-FFF2-40B4-BE49-F238E27FC236}">
                <a16:creationId xmlns:a16="http://schemas.microsoft.com/office/drawing/2014/main" id="{5AA3080E-CDEE-4038-89F7-62C2BCD505A0}"/>
              </a:ext>
            </a:extLst>
          </p:cNvPr>
          <p:cNvSpPr/>
          <p:nvPr/>
        </p:nvSpPr>
        <p:spPr bwMode="auto">
          <a:xfrm>
            <a:off x="3609696" y="2817921"/>
            <a:ext cx="610721" cy="381000"/>
          </a:xfrm>
          <a:custGeom>
            <a:avLst/>
            <a:gdLst>
              <a:gd name="T0" fmla="*/ 17 w 436"/>
              <a:gd name="T1" fmla="*/ 139 h 272"/>
              <a:gd name="T2" fmla="*/ 42 w 436"/>
              <a:gd name="T3" fmla="*/ 139 h 272"/>
              <a:gd name="T4" fmla="*/ 63 w 436"/>
              <a:gd name="T5" fmla="*/ 171 h 272"/>
              <a:gd name="T6" fmla="*/ 55 w 436"/>
              <a:gd name="T7" fmla="*/ 240 h 272"/>
              <a:gd name="T8" fmla="*/ 63 w 436"/>
              <a:gd name="T9" fmla="*/ 264 h 272"/>
              <a:gd name="T10" fmla="*/ 80 w 436"/>
              <a:gd name="T11" fmla="*/ 272 h 272"/>
              <a:gd name="T12" fmla="*/ 110 w 436"/>
              <a:gd name="T13" fmla="*/ 249 h 272"/>
              <a:gd name="T14" fmla="*/ 127 w 436"/>
              <a:gd name="T15" fmla="*/ 249 h 272"/>
              <a:gd name="T16" fmla="*/ 194 w 436"/>
              <a:gd name="T17" fmla="*/ 264 h 272"/>
              <a:gd name="T18" fmla="*/ 211 w 436"/>
              <a:gd name="T19" fmla="*/ 264 h 272"/>
              <a:gd name="T20" fmla="*/ 249 w 436"/>
              <a:gd name="T21" fmla="*/ 264 h 272"/>
              <a:gd name="T22" fmla="*/ 284 w 436"/>
              <a:gd name="T23" fmla="*/ 240 h 272"/>
              <a:gd name="T24" fmla="*/ 313 w 436"/>
              <a:gd name="T25" fmla="*/ 240 h 272"/>
              <a:gd name="T26" fmla="*/ 313 w 436"/>
              <a:gd name="T27" fmla="*/ 231 h 272"/>
              <a:gd name="T28" fmla="*/ 343 w 436"/>
              <a:gd name="T29" fmla="*/ 222 h 272"/>
              <a:gd name="T30" fmla="*/ 376 w 436"/>
              <a:gd name="T31" fmla="*/ 240 h 272"/>
              <a:gd name="T32" fmla="*/ 390 w 436"/>
              <a:gd name="T33" fmla="*/ 240 h 272"/>
              <a:gd name="T34" fmla="*/ 398 w 436"/>
              <a:gd name="T35" fmla="*/ 240 h 272"/>
              <a:gd name="T36" fmla="*/ 398 w 436"/>
              <a:gd name="T37" fmla="*/ 212 h 272"/>
              <a:gd name="T38" fmla="*/ 436 w 436"/>
              <a:gd name="T39" fmla="*/ 199 h 272"/>
              <a:gd name="T40" fmla="*/ 360 w 436"/>
              <a:gd name="T41" fmla="*/ 162 h 272"/>
              <a:gd name="T42" fmla="*/ 376 w 436"/>
              <a:gd name="T43" fmla="*/ 139 h 272"/>
              <a:gd name="T44" fmla="*/ 360 w 436"/>
              <a:gd name="T45" fmla="*/ 102 h 272"/>
              <a:gd name="T46" fmla="*/ 376 w 436"/>
              <a:gd name="T47" fmla="*/ 79 h 272"/>
              <a:gd name="T48" fmla="*/ 368 w 436"/>
              <a:gd name="T49" fmla="*/ 69 h 272"/>
              <a:gd name="T50" fmla="*/ 343 w 436"/>
              <a:gd name="T51" fmla="*/ 51 h 272"/>
              <a:gd name="T52" fmla="*/ 330 w 436"/>
              <a:gd name="T53" fmla="*/ 9 h 272"/>
              <a:gd name="T54" fmla="*/ 321 w 436"/>
              <a:gd name="T55" fmla="*/ 0 h 272"/>
              <a:gd name="T56" fmla="*/ 296 w 436"/>
              <a:gd name="T57" fmla="*/ 9 h 272"/>
              <a:gd name="T58" fmla="*/ 249 w 436"/>
              <a:gd name="T59" fmla="*/ 19 h 272"/>
              <a:gd name="T60" fmla="*/ 229 w 436"/>
              <a:gd name="T61" fmla="*/ 19 h 272"/>
              <a:gd name="T62" fmla="*/ 127 w 436"/>
              <a:gd name="T63" fmla="*/ 69 h 272"/>
              <a:gd name="T64" fmla="*/ 110 w 436"/>
              <a:gd name="T65" fmla="*/ 60 h 272"/>
              <a:gd name="T66" fmla="*/ 100 w 436"/>
              <a:gd name="T67" fmla="*/ 79 h 272"/>
              <a:gd name="T68" fmla="*/ 89 w 436"/>
              <a:gd name="T69" fmla="*/ 69 h 272"/>
              <a:gd name="T70" fmla="*/ 42 w 436"/>
              <a:gd name="T71" fmla="*/ 102 h 272"/>
              <a:gd name="T72" fmla="*/ 17 w 436"/>
              <a:gd name="T73" fmla="*/ 79 h 272"/>
              <a:gd name="T74" fmla="*/ 0 w 436"/>
              <a:gd name="T75" fmla="*/ 102 h 272"/>
              <a:gd name="T76" fmla="*/ 17 w 436"/>
              <a:gd name="T77" fmla="*/ 13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6" h="272">
                <a:moveTo>
                  <a:pt x="17" y="139"/>
                </a:moveTo>
                <a:lnTo>
                  <a:pt x="42" y="139"/>
                </a:lnTo>
                <a:lnTo>
                  <a:pt x="63" y="171"/>
                </a:lnTo>
                <a:lnTo>
                  <a:pt x="55" y="240"/>
                </a:lnTo>
                <a:lnTo>
                  <a:pt x="63" y="264"/>
                </a:lnTo>
                <a:lnTo>
                  <a:pt x="80" y="272"/>
                </a:lnTo>
                <a:lnTo>
                  <a:pt x="110" y="249"/>
                </a:lnTo>
                <a:lnTo>
                  <a:pt x="127" y="249"/>
                </a:lnTo>
                <a:lnTo>
                  <a:pt x="194" y="264"/>
                </a:lnTo>
                <a:lnTo>
                  <a:pt x="211" y="264"/>
                </a:lnTo>
                <a:lnTo>
                  <a:pt x="249" y="264"/>
                </a:lnTo>
                <a:lnTo>
                  <a:pt x="284" y="240"/>
                </a:lnTo>
                <a:lnTo>
                  <a:pt x="313" y="240"/>
                </a:lnTo>
                <a:lnTo>
                  <a:pt x="313" y="231"/>
                </a:lnTo>
                <a:lnTo>
                  <a:pt x="343" y="222"/>
                </a:lnTo>
                <a:lnTo>
                  <a:pt x="376" y="240"/>
                </a:lnTo>
                <a:lnTo>
                  <a:pt x="390" y="240"/>
                </a:lnTo>
                <a:lnTo>
                  <a:pt x="398" y="240"/>
                </a:lnTo>
                <a:lnTo>
                  <a:pt x="398" y="212"/>
                </a:lnTo>
                <a:lnTo>
                  <a:pt x="436" y="199"/>
                </a:lnTo>
                <a:lnTo>
                  <a:pt x="360" y="162"/>
                </a:lnTo>
                <a:lnTo>
                  <a:pt x="376" y="139"/>
                </a:lnTo>
                <a:lnTo>
                  <a:pt x="360" y="102"/>
                </a:lnTo>
                <a:lnTo>
                  <a:pt x="376" y="79"/>
                </a:lnTo>
                <a:lnTo>
                  <a:pt x="368" y="69"/>
                </a:lnTo>
                <a:lnTo>
                  <a:pt x="343" y="51"/>
                </a:lnTo>
                <a:lnTo>
                  <a:pt x="330" y="9"/>
                </a:lnTo>
                <a:lnTo>
                  <a:pt x="321" y="0"/>
                </a:lnTo>
                <a:lnTo>
                  <a:pt x="296" y="9"/>
                </a:lnTo>
                <a:lnTo>
                  <a:pt x="249" y="19"/>
                </a:lnTo>
                <a:lnTo>
                  <a:pt x="229" y="19"/>
                </a:lnTo>
                <a:lnTo>
                  <a:pt x="127" y="69"/>
                </a:lnTo>
                <a:lnTo>
                  <a:pt x="110" y="60"/>
                </a:lnTo>
                <a:lnTo>
                  <a:pt x="100" y="79"/>
                </a:lnTo>
                <a:lnTo>
                  <a:pt x="89" y="69"/>
                </a:lnTo>
                <a:lnTo>
                  <a:pt x="42" y="102"/>
                </a:lnTo>
                <a:lnTo>
                  <a:pt x="17" y="79"/>
                </a:lnTo>
                <a:lnTo>
                  <a:pt x="0" y="102"/>
                </a:lnTo>
                <a:lnTo>
                  <a:pt x="17" y="139"/>
                </a:lnTo>
                <a:close/>
              </a:path>
            </a:pathLst>
          </a:custGeom>
          <a:solidFill>
            <a:schemeClr val="accent5">
              <a:lumMod val="40000"/>
              <a:lumOff val="6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03" name="Freeform 103">
            <a:extLst>
              <a:ext uri="{FF2B5EF4-FFF2-40B4-BE49-F238E27FC236}">
                <a16:creationId xmlns:a16="http://schemas.microsoft.com/office/drawing/2014/main" id="{1C751026-3FCE-4319-A7B1-EC6B7955F39F}"/>
              </a:ext>
            </a:extLst>
          </p:cNvPr>
          <p:cNvSpPr/>
          <p:nvPr/>
        </p:nvSpPr>
        <p:spPr bwMode="auto">
          <a:xfrm>
            <a:off x="8545888" y="2901967"/>
            <a:ext cx="623327" cy="490257"/>
          </a:xfrm>
          <a:custGeom>
            <a:avLst/>
            <a:gdLst>
              <a:gd name="T0" fmla="*/ 408 w 445"/>
              <a:gd name="T1" fmla="*/ 139 h 350"/>
              <a:gd name="T2" fmla="*/ 370 w 445"/>
              <a:gd name="T3" fmla="*/ 129 h 350"/>
              <a:gd name="T4" fmla="*/ 353 w 445"/>
              <a:gd name="T5" fmla="*/ 139 h 350"/>
              <a:gd name="T6" fmla="*/ 335 w 445"/>
              <a:gd name="T7" fmla="*/ 102 h 350"/>
              <a:gd name="T8" fmla="*/ 314 w 445"/>
              <a:gd name="T9" fmla="*/ 120 h 350"/>
              <a:gd name="T10" fmla="*/ 335 w 445"/>
              <a:gd name="T11" fmla="*/ 139 h 350"/>
              <a:gd name="T12" fmla="*/ 343 w 445"/>
              <a:gd name="T13" fmla="*/ 139 h 350"/>
              <a:gd name="T14" fmla="*/ 314 w 445"/>
              <a:gd name="T15" fmla="*/ 162 h 350"/>
              <a:gd name="T16" fmla="*/ 298 w 445"/>
              <a:gd name="T17" fmla="*/ 162 h 350"/>
              <a:gd name="T18" fmla="*/ 343 w 445"/>
              <a:gd name="T19" fmla="*/ 152 h 350"/>
              <a:gd name="T20" fmla="*/ 370 w 445"/>
              <a:gd name="T21" fmla="*/ 189 h 350"/>
              <a:gd name="T22" fmla="*/ 370 w 445"/>
              <a:gd name="T23" fmla="*/ 204 h 350"/>
              <a:gd name="T24" fmla="*/ 370 w 445"/>
              <a:gd name="T25" fmla="*/ 230 h 350"/>
              <a:gd name="T26" fmla="*/ 382 w 445"/>
              <a:gd name="T27" fmla="*/ 240 h 350"/>
              <a:gd name="T28" fmla="*/ 335 w 445"/>
              <a:gd name="T29" fmla="*/ 212 h 350"/>
              <a:gd name="T30" fmla="*/ 335 w 445"/>
              <a:gd name="T31" fmla="*/ 204 h 350"/>
              <a:gd name="T32" fmla="*/ 314 w 445"/>
              <a:gd name="T33" fmla="*/ 204 h 350"/>
              <a:gd name="T34" fmla="*/ 298 w 445"/>
              <a:gd name="T35" fmla="*/ 204 h 350"/>
              <a:gd name="T36" fmla="*/ 268 w 445"/>
              <a:gd name="T37" fmla="*/ 222 h 350"/>
              <a:gd name="T38" fmla="*/ 229 w 445"/>
              <a:gd name="T39" fmla="*/ 189 h 350"/>
              <a:gd name="T40" fmla="*/ 229 w 445"/>
              <a:gd name="T41" fmla="*/ 180 h 350"/>
              <a:gd name="T42" fmla="*/ 221 w 445"/>
              <a:gd name="T43" fmla="*/ 204 h 350"/>
              <a:gd name="T44" fmla="*/ 204 w 445"/>
              <a:gd name="T45" fmla="*/ 189 h 350"/>
              <a:gd name="T46" fmla="*/ 157 w 445"/>
              <a:gd name="T47" fmla="*/ 180 h 350"/>
              <a:gd name="T48" fmla="*/ 149 w 445"/>
              <a:gd name="T49" fmla="*/ 180 h 350"/>
              <a:gd name="T50" fmla="*/ 140 w 445"/>
              <a:gd name="T51" fmla="*/ 180 h 350"/>
              <a:gd name="T52" fmla="*/ 102 w 445"/>
              <a:gd name="T53" fmla="*/ 162 h 350"/>
              <a:gd name="T54" fmla="*/ 72 w 445"/>
              <a:gd name="T55" fmla="*/ 152 h 350"/>
              <a:gd name="T56" fmla="*/ 127 w 445"/>
              <a:gd name="T57" fmla="*/ 204 h 350"/>
              <a:gd name="T58" fmla="*/ 140 w 445"/>
              <a:gd name="T59" fmla="*/ 212 h 350"/>
              <a:gd name="T60" fmla="*/ 166 w 445"/>
              <a:gd name="T61" fmla="*/ 222 h 350"/>
              <a:gd name="T62" fmla="*/ 212 w 445"/>
              <a:gd name="T63" fmla="*/ 222 h 350"/>
              <a:gd name="T64" fmla="*/ 229 w 445"/>
              <a:gd name="T65" fmla="*/ 254 h 350"/>
              <a:gd name="T66" fmla="*/ 242 w 445"/>
              <a:gd name="T67" fmla="*/ 254 h 350"/>
              <a:gd name="T68" fmla="*/ 288 w 445"/>
              <a:gd name="T69" fmla="*/ 254 h 350"/>
              <a:gd name="T70" fmla="*/ 276 w 445"/>
              <a:gd name="T71" fmla="*/ 262 h 350"/>
              <a:gd name="T72" fmla="*/ 259 w 445"/>
              <a:gd name="T73" fmla="*/ 304 h 350"/>
              <a:gd name="T74" fmla="*/ 298 w 445"/>
              <a:gd name="T75" fmla="*/ 272 h 350"/>
              <a:gd name="T76" fmla="*/ 314 w 445"/>
              <a:gd name="T77" fmla="*/ 272 h 350"/>
              <a:gd name="T78" fmla="*/ 335 w 445"/>
              <a:gd name="T79" fmla="*/ 281 h 350"/>
              <a:gd name="T80" fmla="*/ 335 w 445"/>
              <a:gd name="T81" fmla="*/ 304 h 350"/>
              <a:gd name="T82" fmla="*/ 335 w 445"/>
              <a:gd name="T83" fmla="*/ 314 h 350"/>
              <a:gd name="T84" fmla="*/ 323 w 445"/>
              <a:gd name="T85" fmla="*/ 314 h 350"/>
              <a:gd name="T86" fmla="*/ 353 w 445"/>
              <a:gd name="T87" fmla="*/ 341 h 350"/>
              <a:gd name="T88" fmla="*/ 182 w 445"/>
              <a:gd name="T89" fmla="*/ 322 h 350"/>
              <a:gd name="T90" fmla="*/ 25 w 445"/>
              <a:gd name="T91" fmla="*/ 230 h 350"/>
              <a:gd name="T92" fmla="*/ 17 w 445"/>
              <a:gd name="T93" fmla="*/ 152 h 350"/>
              <a:gd name="T94" fmla="*/ 64 w 445"/>
              <a:gd name="T95" fmla="*/ 120 h 350"/>
              <a:gd name="T96" fmla="*/ 34 w 445"/>
              <a:gd name="T97" fmla="*/ 102 h 350"/>
              <a:gd name="T98" fmla="*/ 0 w 445"/>
              <a:gd name="T99" fmla="*/ 27 h 350"/>
              <a:gd name="T100" fmla="*/ 140 w 445"/>
              <a:gd name="T101" fmla="*/ 60 h 350"/>
              <a:gd name="T102" fmla="*/ 353 w 445"/>
              <a:gd name="T103" fmla="*/ 19 h 350"/>
              <a:gd name="T104" fmla="*/ 370 w 445"/>
              <a:gd name="T105" fmla="*/ 79 h 350"/>
              <a:gd name="T106" fmla="*/ 425 w 445"/>
              <a:gd name="T107" fmla="*/ 102 h 350"/>
              <a:gd name="T108" fmla="*/ 425 w 445"/>
              <a:gd name="T109" fmla="*/ 13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350">
                <a:moveTo>
                  <a:pt x="425" y="139"/>
                </a:moveTo>
                <a:lnTo>
                  <a:pt x="408" y="139"/>
                </a:lnTo>
                <a:lnTo>
                  <a:pt x="390" y="139"/>
                </a:lnTo>
                <a:lnTo>
                  <a:pt x="370" y="129"/>
                </a:lnTo>
                <a:lnTo>
                  <a:pt x="382" y="120"/>
                </a:lnTo>
                <a:lnTo>
                  <a:pt x="353" y="139"/>
                </a:lnTo>
                <a:lnTo>
                  <a:pt x="335" y="120"/>
                </a:lnTo>
                <a:lnTo>
                  <a:pt x="335" y="102"/>
                </a:lnTo>
                <a:lnTo>
                  <a:pt x="335" y="129"/>
                </a:lnTo>
                <a:lnTo>
                  <a:pt x="314" y="120"/>
                </a:lnTo>
                <a:lnTo>
                  <a:pt x="314" y="129"/>
                </a:lnTo>
                <a:lnTo>
                  <a:pt x="335" y="139"/>
                </a:lnTo>
                <a:lnTo>
                  <a:pt x="335" y="129"/>
                </a:lnTo>
                <a:lnTo>
                  <a:pt x="343" y="139"/>
                </a:lnTo>
                <a:lnTo>
                  <a:pt x="353" y="152"/>
                </a:lnTo>
                <a:lnTo>
                  <a:pt x="314" y="162"/>
                </a:lnTo>
                <a:lnTo>
                  <a:pt x="288" y="152"/>
                </a:lnTo>
                <a:lnTo>
                  <a:pt x="298" y="162"/>
                </a:lnTo>
                <a:lnTo>
                  <a:pt x="314" y="171"/>
                </a:lnTo>
                <a:lnTo>
                  <a:pt x="343" y="152"/>
                </a:lnTo>
                <a:lnTo>
                  <a:pt x="370" y="180"/>
                </a:lnTo>
                <a:lnTo>
                  <a:pt x="370" y="189"/>
                </a:lnTo>
                <a:lnTo>
                  <a:pt x="353" y="189"/>
                </a:lnTo>
                <a:lnTo>
                  <a:pt x="370" y="204"/>
                </a:lnTo>
                <a:lnTo>
                  <a:pt x="370" y="222"/>
                </a:lnTo>
                <a:lnTo>
                  <a:pt x="370" y="230"/>
                </a:lnTo>
                <a:lnTo>
                  <a:pt x="382" y="222"/>
                </a:lnTo>
                <a:lnTo>
                  <a:pt x="382" y="240"/>
                </a:lnTo>
                <a:lnTo>
                  <a:pt x="335" y="222"/>
                </a:lnTo>
                <a:lnTo>
                  <a:pt x="335" y="212"/>
                </a:lnTo>
                <a:lnTo>
                  <a:pt x="353" y="222"/>
                </a:lnTo>
                <a:lnTo>
                  <a:pt x="335" y="204"/>
                </a:lnTo>
                <a:lnTo>
                  <a:pt x="335" y="212"/>
                </a:lnTo>
                <a:lnTo>
                  <a:pt x="314" y="204"/>
                </a:lnTo>
                <a:lnTo>
                  <a:pt x="314" y="222"/>
                </a:lnTo>
                <a:lnTo>
                  <a:pt x="298" y="204"/>
                </a:lnTo>
                <a:lnTo>
                  <a:pt x="298" y="222"/>
                </a:lnTo>
                <a:lnTo>
                  <a:pt x="268" y="222"/>
                </a:lnTo>
                <a:lnTo>
                  <a:pt x="229" y="204"/>
                </a:lnTo>
                <a:lnTo>
                  <a:pt x="229" y="189"/>
                </a:lnTo>
                <a:lnTo>
                  <a:pt x="251" y="180"/>
                </a:lnTo>
                <a:lnTo>
                  <a:pt x="229" y="180"/>
                </a:lnTo>
                <a:lnTo>
                  <a:pt x="242" y="162"/>
                </a:lnTo>
                <a:lnTo>
                  <a:pt x="221" y="204"/>
                </a:lnTo>
                <a:lnTo>
                  <a:pt x="204" y="204"/>
                </a:lnTo>
                <a:lnTo>
                  <a:pt x="204" y="189"/>
                </a:lnTo>
                <a:lnTo>
                  <a:pt x="166" y="204"/>
                </a:lnTo>
                <a:lnTo>
                  <a:pt x="157" y="180"/>
                </a:lnTo>
                <a:lnTo>
                  <a:pt x="166" y="180"/>
                </a:lnTo>
                <a:lnTo>
                  <a:pt x="149" y="180"/>
                </a:lnTo>
                <a:lnTo>
                  <a:pt x="140" y="162"/>
                </a:lnTo>
                <a:lnTo>
                  <a:pt x="140" y="180"/>
                </a:lnTo>
                <a:lnTo>
                  <a:pt x="72" y="129"/>
                </a:lnTo>
                <a:lnTo>
                  <a:pt x="102" y="162"/>
                </a:lnTo>
                <a:lnTo>
                  <a:pt x="81" y="162"/>
                </a:lnTo>
                <a:lnTo>
                  <a:pt x="72" y="152"/>
                </a:lnTo>
                <a:lnTo>
                  <a:pt x="72" y="162"/>
                </a:lnTo>
                <a:lnTo>
                  <a:pt x="127" y="204"/>
                </a:lnTo>
                <a:lnTo>
                  <a:pt x="127" y="240"/>
                </a:lnTo>
                <a:lnTo>
                  <a:pt x="140" y="212"/>
                </a:lnTo>
                <a:lnTo>
                  <a:pt x="157" y="204"/>
                </a:lnTo>
                <a:lnTo>
                  <a:pt x="166" y="222"/>
                </a:lnTo>
                <a:lnTo>
                  <a:pt x="174" y="212"/>
                </a:lnTo>
                <a:lnTo>
                  <a:pt x="212" y="222"/>
                </a:lnTo>
                <a:lnTo>
                  <a:pt x="221" y="240"/>
                </a:lnTo>
                <a:lnTo>
                  <a:pt x="229" y="254"/>
                </a:lnTo>
                <a:lnTo>
                  <a:pt x="229" y="240"/>
                </a:lnTo>
                <a:lnTo>
                  <a:pt x="242" y="254"/>
                </a:lnTo>
                <a:lnTo>
                  <a:pt x="251" y="240"/>
                </a:lnTo>
                <a:lnTo>
                  <a:pt x="288" y="254"/>
                </a:lnTo>
                <a:lnTo>
                  <a:pt x="306" y="262"/>
                </a:lnTo>
                <a:lnTo>
                  <a:pt x="276" y="262"/>
                </a:lnTo>
                <a:lnTo>
                  <a:pt x="242" y="290"/>
                </a:lnTo>
                <a:lnTo>
                  <a:pt x="259" y="304"/>
                </a:lnTo>
                <a:lnTo>
                  <a:pt x="259" y="290"/>
                </a:lnTo>
                <a:lnTo>
                  <a:pt x="298" y="272"/>
                </a:lnTo>
                <a:lnTo>
                  <a:pt x="298" y="290"/>
                </a:lnTo>
                <a:lnTo>
                  <a:pt x="314" y="272"/>
                </a:lnTo>
                <a:lnTo>
                  <a:pt x="353" y="281"/>
                </a:lnTo>
                <a:lnTo>
                  <a:pt x="335" y="281"/>
                </a:lnTo>
                <a:lnTo>
                  <a:pt x="353" y="290"/>
                </a:lnTo>
                <a:lnTo>
                  <a:pt x="335" y="304"/>
                </a:lnTo>
                <a:lnTo>
                  <a:pt x="353" y="304"/>
                </a:lnTo>
                <a:lnTo>
                  <a:pt x="335" y="314"/>
                </a:lnTo>
                <a:lnTo>
                  <a:pt x="323" y="304"/>
                </a:lnTo>
                <a:lnTo>
                  <a:pt x="323" y="314"/>
                </a:lnTo>
                <a:lnTo>
                  <a:pt x="361" y="322"/>
                </a:lnTo>
                <a:lnTo>
                  <a:pt x="353" y="341"/>
                </a:lnTo>
                <a:lnTo>
                  <a:pt x="221" y="350"/>
                </a:lnTo>
                <a:lnTo>
                  <a:pt x="182" y="322"/>
                </a:lnTo>
                <a:lnTo>
                  <a:pt x="119" y="281"/>
                </a:lnTo>
                <a:lnTo>
                  <a:pt x="25" y="230"/>
                </a:lnTo>
                <a:lnTo>
                  <a:pt x="0" y="222"/>
                </a:lnTo>
                <a:lnTo>
                  <a:pt x="17" y="152"/>
                </a:lnTo>
                <a:lnTo>
                  <a:pt x="34" y="120"/>
                </a:lnTo>
                <a:lnTo>
                  <a:pt x="64" y="120"/>
                </a:lnTo>
                <a:lnTo>
                  <a:pt x="72" y="120"/>
                </a:lnTo>
                <a:lnTo>
                  <a:pt x="34" y="102"/>
                </a:lnTo>
                <a:lnTo>
                  <a:pt x="17" y="60"/>
                </a:lnTo>
                <a:lnTo>
                  <a:pt x="0" y="27"/>
                </a:lnTo>
                <a:lnTo>
                  <a:pt x="17" y="0"/>
                </a:lnTo>
                <a:lnTo>
                  <a:pt x="140" y="60"/>
                </a:lnTo>
                <a:lnTo>
                  <a:pt x="221" y="19"/>
                </a:lnTo>
                <a:lnTo>
                  <a:pt x="353" y="19"/>
                </a:lnTo>
                <a:lnTo>
                  <a:pt x="370" y="51"/>
                </a:lnTo>
                <a:lnTo>
                  <a:pt x="370" y="79"/>
                </a:lnTo>
                <a:lnTo>
                  <a:pt x="408" y="102"/>
                </a:lnTo>
                <a:lnTo>
                  <a:pt x="425" y="102"/>
                </a:lnTo>
                <a:lnTo>
                  <a:pt x="445" y="120"/>
                </a:lnTo>
                <a:lnTo>
                  <a:pt x="425" y="139"/>
                </a:lnTo>
                <a:close/>
              </a:path>
            </a:pathLst>
          </a:custGeom>
          <a:solidFill>
            <a:schemeClr val="accent4">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04" name="Freeform 104">
            <a:extLst>
              <a:ext uri="{FF2B5EF4-FFF2-40B4-BE49-F238E27FC236}">
                <a16:creationId xmlns:a16="http://schemas.microsoft.com/office/drawing/2014/main" id="{6F8B52A2-4DDE-402F-B9FC-39D07E3920FA}"/>
              </a:ext>
            </a:extLst>
          </p:cNvPr>
          <p:cNvSpPr/>
          <p:nvPr/>
        </p:nvSpPr>
        <p:spPr bwMode="auto">
          <a:xfrm>
            <a:off x="3605493" y="2813720"/>
            <a:ext cx="612122" cy="382400"/>
          </a:xfrm>
          <a:custGeom>
            <a:avLst/>
            <a:gdLst>
              <a:gd name="T0" fmla="*/ 17 w 437"/>
              <a:gd name="T1" fmla="*/ 139 h 273"/>
              <a:gd name="T2" fmla="*/ 42 w 437"/>
              <a:gd name="T3" fmla="*/ 139 h 273"/>
              <a:gd name="T4" fmla="*/ 64 w 437"/>
              <a:gd name="T5" fmla="*/ 172 h 273"/>
              <a:gd name="T6" fmla="*/ 56 w 437"/>
              <a:gd name="T7" fmla="*/ 240 h 273"/>
              <a:gd name="T8" fmla="*/ 64 w 437"/>
              <a:gd name="T9" fmla="*/ 264 h 273"/>
              <a:gd name="T10" fmla="*/ 81 w 437"/>
              <a:gd name="T11" fmla="*/ 273 h 273"/>
              <a:gd name="T12" fmla="*/ 111 w 437"/>
              <a:gd name="T13" fmla="*/ 250 h 273"/>
              <a:gd name="T14" fmla="*/ 127 w 437"/>
              <a:gd name="T15" fmla="*/ 250 h 273"/>
              <a:gd name="T16" fmla="*/ 195 w 437"/>
              <a:gd name="T17" fmla="*/ 264 h 273"/>
              <a:gd name="T18" fmla="*/ 211 w 437"/>
              <a:gd name="T19" fmla="*/ 264 h 273"/>
              <a:gd name="T20" fmla="*/ 250 w 437"/>
              <a:gd name="T21" fmla="*/ 264 h 273"/>
              <a:gd name="T22" fmla="*/ 285 w 437"/>
              <a:gd name="T23" fmla="*/ 240 h 273"/>
              <a:gd name="T24" fmla="*/ 313 w 437"/>
              <a:gd name="T25" fmla="*/ 240 h 273"/>
              <a:gd name="T26" fmla="*/ 313 w 437"/>
              <a:gd name="T27" fmla="*/ 232 h 273"/>
              <a:gd name="T28" fmla="*/ 343 w 437"/>
              <a:gd name="T29" fmla="*/ 222 h 273"/>
              <a:gd name="T30" fmla="*/ 377 w 437"/>
              <a:gd name="T31" fmla="*/ 240 h 273"/>
              <a:gd name="T32" fmla="*/ 390 w 437"/>
              <a:gd name="T33" fmla="*/ 240 h 273"/>
              <a:gd name="T34" fmla="*/ 399 w 437"/>
              <a:gd name="T35" fmla="*/ 240 h 273"/>
              <a:gd name="T36" fmla="*/ 399 w 437"/>
              <a:gd name="T37" fmla="*/ 213 h 273"/>
              <a:gd name="T38" fmla="*/ 437 w 437"/>
              <a:gd name="T39" fmla="*/ 199 h 273"/>
              <a:gd name="T40" fmla="*/ 360 w 437"/>
              <a:gd name="T41" fmla="*/ 162 h 273"/>
              <a:gd name="T42" fmla="*/ 377 w 437"/>
              <a:gd name="T43" fmla="*/ 139 h 273"/>
              <a:gd name="T44" fmla="*/ 360 w 437"/>
              <a:gd name="T45" fmla="*/ 102 h 273"/>
              <a:gd name="T46" fmla="*/ 377 w 437"/>
              <a:gd name="T47" fmla="*/ 79 h 273"/>
              <a:gd name="T48" fmla="*/ 369 w 437"/>
              <a:gd name="T49" fmla="*/ 70 h 273"/>
              <a:gd name="T50" fmla="*/ 343 w 437"/>
              <a:gd name="T51" fmla="*/ 52 h 273"/>
              <a:gd name="T52" fmla="*/ 330 w 437"/>
              <a:gd name="T53" fmla="*/ 10 h 273"/>
              <a:gd name="T54" fmla="*/ 322 w 437"/>
              <a:gd name="T55" fmla="*/ 0 h 273"/>
              <a:gd name="T56" fmla="*/ 297 w 437"/>
              <a:gd name="T57" fmla="*/ 10 h 273"/>
              <a:gd name="T58" fmla="*/ 250 w 437"/>
              <a:gd name="T59" fmla="*/ 19 h 273"/>
              <a:gd name="T60" fmla="*/ 229 w 437"/>
              <a:gd name="T61" fmla="*/ 19 h 273"/>
              <a:gd name="T62" fmla="*/ 127 w 437"/>
              <a:gd name="T63" fmla="*/ 70 h 273"/>
              <a:gd name="T64" fmla="*/ 111 w 437"/>
              <a:gd name="T65" fmla="*/ 60 h 273"/>
              <a:gd name="T66" fmla="*/ 101 w 437"/>
              <a:gd name="T67" fmla="*/ 79 h 273"/>
              <a:gd name="T68" fmla="*/ 89 w 437"/>
              <a:gd name="T69" fmla="*/ 70 h 273"/>
              <a:gd name="T70" fmla="*/ 42 w 437"/>
              <a:gd name="T71" fmla="*/ 102 h 273"/>
              <a:gd name="T72" fmla="*/ 17 w 437"/>
              <a:gd name="T73" fmla="*/ 79 h 273"/>
              <a:gd name="T74" fmla="*/ 0 w 437"/>
              <a:gd name="T75" fmla="*/ 102 h 273"/>
              <a:gd name="T76" fmla="*/ 17 w 437"/>
              <a:gd name="T77" fmla="*/ 139 h 273"/>
              <a:gd name="T78" fmla="*/ 17 w 437"/>
              <a:gd name="T79" fmla="*/ 13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7" h="273">
                <a:moveTo>
                  <a:pt x="17" y="139"/>
                </a:moveTo>
                <a:lnTo>
                  <a:pt x="42" y="139"/>
                </a:lnTo>
                <a:lnTo>
                  <a:pt x="64" y="172"/>
                </a:lnTo>
                <a:lnTo>
                  <a:pt x="56" y="240"/>
                </a:lnTo>
                <a:lnTo>
                  <a:pt x="64" y="264"/>
                </a:lnTo>
                <a:lnTo>
                  <a:pt x="81" y="273"/>
                </a:lnTo>
                <a:lnTo>
                  <a:pt x="111" y="250"/>
                </a:lnTo>
                <a:lnTo>
                  <a:pt x="127" y="250"/>
                </a:lnTo>
                <a:lnTo>
                  <a:pt x="195" y="264"/>
                </a:lnTo>
                <a:lnTo>
                  <a:pt x="211" y="264"/>
                </a:lnTo>
                <a:lnTo>
                  <a:pt x="250" y="264"/>
                </a:lnTo>
                <a:lnTo>
                  <a:pt x="285" y="240"/>
                </a:lnTo>
                <a:lnTo>
                  <a:pt x="313" y="240"/>
                </a:lnTo>
                <a:lnTo>
                  <a:pt x="313" y="232"/>
                </a:lnTo>
                <a:lnTo>
                  <a:pt x="343" y="222"/>
                </a:lnTo>
                <a:lnTo>
                  <a:pt x="377" y="240"/>
                </a:lnTo>
                <a:lnTo>
                  <a:pt x="390" y="240"/>
                </a:lnTo>
                <a:lnTo>
                  <a:pt x="399" y="240"/>
                </a:lnTo>
                <a:lnTo>
                  <a:pt x="399" y="213"/>
                </a:lnTo>
                <a:lnTo>
                  <a:pt x="437" y="199"/>
                </a:lnTo>
                <a:lnTo>
                  <a:pt x="360" y="162"/>
                </a:lnTo>
                <a:lnTo>
                  <a:pt x="377" y="139"/>
                </a:lnTo>
                <a:lnTo>
                  <a:pt x="360" y="102"/>
                </a:lnTo>
                <a:lnTo>
                  <a:pt x="377" y="79"/>
                </a:lnTo>
                <a:lnTo>
                  <a:pt x="369" y="70"/>
                </a:lnTo>
                <a:lnTo>
                  <a:pt x="343" y="52"/>
                </a:lnTo>
                <a:lnTo>
                  <a:pt x="330" y="10"/>
                </a:lnTo>
                <a:lnTo>
                  <a:pt x="322" y="0"/>
                </a:lnTo>
                <a:lnTo>
                  <a:pt x="297" y="10"/>
                </a:lnTo>
                <a:lnTo>
                  <a:pt x="250" y="19"/>
                </a:lnTo>
                <a:lnTo>
                  <a:pt x="229" y="19"/>
                </a:lnTo>
                <a:lnTo>
                  <a:pt x="127" y="70"/>
                </a:lnTo>
                <a:lnTo>
                  <a:pt x="111" y="60"/>
                </a:lnTo>
                <a:lnTo>
                  <a:pt x="101" y="79"/>
                </a:lnTo>
                <a:lnTo>
                  <a:pt x="89" y="70"/>
                </a:lnTo>
                <a:lnTo>
                  <a:pt x="42" y="102"/>
                </a:lnTo>
                <a:lnTo>
                  <a:pt x="17" y="79"/>
                </a:lnTo>
                <a:lnTo>
                  <a:pt x="0" y="102"/>
                </a:lnTo>
                <a:lnTo>
                  <a:pt x="17" y="139"/>
                </a:lnTo>
                <a:lnTo>
                  <a:pt x="17" y="13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05" name="Freeform 105">
            <a:extLst>
              <a:ext uri="{FF2B5EF4-FFF2-40B4-BE49-F238E27FC236}">
                <a16:creationId xmlns:a16="http://schemas.microsoft.com/office/drawing/2014/main" id="{E51760CA-7401-44CB-9783-7B442F8D24D5}"/>
              </a:ext>
            </a:extLst>
          </p:cNvPr>
          <p:cNvSpPr/>
          <p:nvPr/>
        </p:nvSpPr>
        <p:spPr bwMode="auto">
          <a:xfrm>
            <a:off x="8543086" y="2897765"/>
            <a:ext cx="623327" cy="490257"/>
          </a:xfrm>
          <a:custGeom>
            <a:avLst/>
            <a:gdLst>
              <a:gd name="T0" fmla="*/ 408 w 445"/>
              <a:gd name="T1" fmla="*/ 139 h 350"/>
              <a:gd name="T2" fmla="*/ 369 w 445"/>
              <a:gd name="T3" fmla="*/ 130 h 350"/>
              <a:gd name="T4" fmla="*/ 352 w 445"/>
              <a:gd name="T5" fmla="*/ 139 h 350"/>
              <a:gd name="T6" fmla="*/ 334 w 445"/>
              <a:gd name="T7" fmla="*/ 102 h 350"/>
              <a:gd name="T8" fmla="*/ 314 w 445"/>
              <a:gd name="T9" fmla="*/ 120 h 350"/>
              <a:gd name="T10" fmla="*/ 334 w 445"/>
              <a:gd name="T11" fmla="*/ 139 h 350"/>
              <a:gd name="T12" fmla="*/ 343 w 445"/>
              <a:gd name="T13" fmla="*/ 139 h 350"/>
              <a:gd name="T14" fmla="*/ 314 w 445"/>
              <a:gd name="T15" fmla="*/ 162 h 350"/>
              <a:gd name="T16" fmla="*/ 297 w 445"/>
              <a:gd name="T17" fmla="*/ 162 h 350"/>
              <a:gd name="T18" fmla="*/ 343 w 445"/>
              <a:gd name="T19" fmla="*/ 153 h 350"/>
              <a:gd name="T20" fmla="*/ 369 w 445"/>
              <a:gd name="T21" fmla="*/ 190 h 350"/>
              <a:gd name="T22" fmla="*/ 369 w 445"/>
              <a:gd name="T23" fmla="*/ 204 h 350"/>
              <a:gd name="T24" fmla="*/ 369 w 445"/>
              <a:gd name="T25" fmla="*/ 231 h 350"/>
              <a:gd name="T26" fmla="*/ 381 w 445"/>
              <a:gd name="T27" fmla="*/ 240 h 350"/>
              <a:gd name="T28" fmla="*/ 334 w 445"/>
              <a:gd name="T29" fmla="*/ 213 h 350"/>
              <a:gd name="T30" fmla="*/ 334 w 445"/>
              <a:gd name="T31" fmla="*/ 204 h 350"/>
              <a:gd name="T32" fmla="*/ 314 w 445"/>
              <a:gd name="T33" fmla="*/ 204 h 350"/>
              <a:gd name="T34" fmla="*/ 297 w 445"/>
              <a:gd name="T35" fmla="*/ 204 h 350"/>
              <a:gd name="T36" fmla="*/ 267 w 445"/>
              <a:gd name="T37" fmla="*/ 222 h 350"/>
              <a:gd name="T38" fmla="*/ 229 w 445"/>
              <a:gd name="T39" fmla="*/ 190 h 350"/>
              <a:gd name="T40" fmla="*/ 229 w 445"/>
              <a:gd name="T41" fmla="*/ 180 h 350"/>
              <a:gd name="T42" fmla="*/ 220 w 445"/>
              <a:gd name="T43" fmla="*/ 204 h 350"/>
              <a:gd name="T44" fmla="*/ 204 w 445"/>
              <a:gd name="T45" fmla="*/ 190 h 350"/>
              <a:gd name="T46" fmla="*/ 157 w 445"/>
              <a:gd name="T47" fmla="*/ 180 h 350"/>
              <a:gd name="T48" fmla="*/ 148 w 445"/>
              <a:gd name="T49" fmla="*/ 180 h 350"/>
              <a:gd name="T50" fmla="*/ 140 w 445"/>
              <a:gd name="T51" fmla="*/ 180 h 350"/>
              <a:gd name="T52" fmla="*/ 102 w 445"/>
              <a:gd name="T53" fmla="*/ 162 h 350"/>
              <a:gd name="T54" fmla="*/ 72 w 445"/>
              <a:gd name="T55" fmla="*/ 153 h 350"/>
              <a:gd name="T56" fmla="*/ 127 w 445"/>
              <a:gd name="T57" fmla="*/ 204 h 350"/>
              <a:gd name="T58" fmla="*/ 140 w 445"/>
              <a:gd name="T59" fmla="*/ 213 h 350"/>
              <a:gd name="T60" fmla="*/ 165 w 445"/>
              <a:gd name="T61" fmla="*/ 222 h 350"/>
              <a:gd name="T62" fmla="*/ 212 w 445"/>
              <a:gd name="T63" fmla="*/ 222 h 350"/>
              <a:gd name="T64" fmla="*/ 229 w 445"/>
              <a:gd name="T65" fmla="*/ 255 h 350"/>
              <a:gd name="T66" fmla="*/ 242 w 445"/>
              <a:gd name="T67" fmla="*/ 255 h 350"/>
              <a:gd name="T68" fmla="*/ 288 w 445"/>
              <a:gd name="T69" fmla="*/ 255 h 350"/>
              <a:gd name="T70" fmla="*/ 276 w 445"/>
              <a:gd name="T71" fmla="*/ 263 h 350"/>
              <a:gd name="T72" fmla="*/ 259 w 445"/>
              <a:gd name="T73" fmla="*/ 305 h 350"/>
              <a:gd name="T74" fmla="*/ 297 w 445"/>
              <a:gd name="T75" fmla="*/ 272 h 350"/>
              <a:gd name="T76" fmla="*/ 314 w 445"/>
              <a:gd name="T77" fmla="*/ 272 h 350"/>
              <a:gd name="T78" fmla="*/ 334 w 445"/>
              <a:gd name="T79" fmla="*/ 282 h 350"/>
              <a:gd name="T80" fmla="*/ 334 w 445"/>
              <a:gd name="T81" fmla="*/ 305 h 350"/>
              <a:gd name="T82" fmla="*/ 334 w 445"/>
              <a:gd name="T83" fmla="*/ 314 h 350"/>
              <a:gd name="T84" fmla="*/ 322 w 445"/>
              <a:gd name="T85" fmla="*/ 314 h 350"/>
              <a:gd name="T86" fmla="*/ 352 w 445"/>
              <a:gd name="T87" fmla="*/ 342 h 350"/>
              <a:gd name="T88" fmla="*/ 182 w 445"/>
              <a:gd name="T89" fmla="*/ 323 h 350"/>
              <a:gd name="T90" fmla="*/ 25 w 445"/>
              <a:gd name="T91" fmla="*/ 231 h 350"/>
              <a:gd name="T92" fmla="*/ 17 w 445"/>
              <a:gd name="T93" fmla="*/ 153 h 350"/>
              <a:gd name="T94" fmla="*/ 63 w 445"/>
              <a:gd name="T95" fmla="*/ 120 h 350"/>
              <a:gd name="T96" fmla="*/ 33 w 445"/>
              <a:gd name="T97" fmla="*/ 102 h 350"/>
              <a:gd name="T98" fmla="*/ 0 w 445"/>
              <a:gd name="T99" fmla="*/ 28 h 350"/>
              <a:gd name="T100" fmla="*/ 140 w 445"/>
              <a:gd name="T101" fmla="*/ 60 h 350"/>
              <a:gd name="T102" fmla="*/ 352 w 445"/>
              <a:gd name="T103" fmla="*/ 19 h 350"/>
              <a:gd name="T104" fmla="*/ 369 w 445"/>
              <a:gd name="T105" fmla="*/ 79 h 350"/>
              <a:gd name="T106" fmla="*/ 424 w 445"/>
              <a:gd name="T107" fmla="*/ 102 h 350"/>
              <a:gd name="T108" fmla="*/ 424 w 445"/>
              <a:gd name="T109" fmla="*/ 13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350">
                <a:moveTo>
                  <a:pt x="424" y="139"/>
                </a:moveTo>
                <a:lnTo>
                  <a:pt x="408" y="139"/>
                </a:lnTo>
                <a:lnTo>
                  <a:pt x="390" y="139"/>
                </a:lnTo>
                <a:lnTo>
                  <a:pt x="369" y="130"/>
                </a:lnTo>
                <a:lnTo>
                  <a:pt x="381" y="120"/>
                </a:lnTo>
                <a:lnTo>
                  <a:pt x="352" y="139"/>
                </a:lnTo>
                <a:lnTo>
                  <a:pt x="334" y="120"/>
                </a:lnTo>
                <a:lnTo>
                  <a:pt x="334" y="102"/>
                </a:lnTo>
                <a:lnTo>
                  <a:pt x="334" y="130"/>
                </a:lnTo>
                <a:lnTo>
                  <a:pt x="314" y="120"/>
                </a:lnTo>
                <a:lnTo>
                  <a:pt x="314" y="130"/>
                </a:lnTo>
                <a:lnTo>
                  <a:pt x="334" y="139"/>
                </a:lnTo>
                <a:lnTo>
                  <a:pt x="334" y="130"/>
                </a:lnTo>
                <a:lnTo>
                  <a:pt x="343" y="139"/>
                </a:lnTo>
                <a:lnTo>
                  <a:pt x="352" y="153"/>
                </a:lnTo>
                <a:lnTo>
                  <a:pt x="314" y="162"/>
                </a:lnTo>
                <a:lnTo>
                  <a:pt x="288" y="153"/>
                </a:lnTo>
                <a:lnTo>
                  <a:pt x="297" y="162"/>
                </a:lnTo>
                <a:lnTo>
                  <a:pt x="314" y="172"/>
                </a:lnTo>
                <a:lnTo>
                  <a:pt x="343" y="153"/>
                </a:lnTo>
                <a:lnTo>
                  <a:pt x="369" y="180"/>
                </a:lnTo>
                <a:lnTo>
                  <a:pt x="369" y="190"/>
                </a:lnTo>
                <a:lnTo>
                  <a:pt x="352" y="190"/>
                </a:lnTo>
                <a:lnTo>
                  <a:pt x="369" y="204"/>
                </a:lnTo>
                <a:lnTo>
                  <a:pt x="369" y="222"/>
                </a:lnTo>
                <a:lnTo>
                  <a:pt x="369" y="231"/>
                </a:lnTo>
                <a:lnTo>
                  <a:pt x="381" y="222"/>
                </a:lnTo>
                <a:lnTo>
                  <a:pt x="381" y="240"/>
                </a:lnTo>
                <a:lnTo>
                  <a:pt x="334" y="222"/>
                </a:lnTo>
                <a:lnTo>
                  <a:pt x="334" y="213"/>
                </a:lnTo>
                <a:lnTo>
                  <a:pt x="352" y="222"/>
                </a:lnTo>
                <a:lnTo>
                  <a:pt x="334" y="204"/>
                </a:lnTo>
                <a:lnTo>
                  <a:pt x="334" y="213"/>
                </a:lnTo>
                <a:lnTo>
                  <a:pt x="314" y="204"/>
                </a:lnTo>
                <a:lnTo>
                  <a:pt x="314" y="222"/>
                </a:lnTo>
                <a:lnTo>
                  <a:pt x="297" y="204"/>
                </a:lnTo>
                <a:lnTo>
                  <a:pt x="297" y="222"/>
                </a:lnTo>
                <a:lnTo>
                  <a:pt x="267" y="222"/>
                </a:lnTo>
                <a:lnTo>
                  <a:pt x="229" y="204"/>
                </a:lnTo>
                <a:lnTo>
                  <a:pt x="229" y="190"/>
                </a:lnTo>
                <a:lnTo>
                  <a:pt x="250" y="180"/>
                </a:lnTo>
                <a:lnTo>
                  <a:pt x="229" y="180"/>
                </a:lnTo>
                <a:lnTo>
                  <a:pt x="242" y="162"/>
                </a:lnTo>
                <a:lnTo>
                  <a:pt x="220" y="204"/>
                </a:lnTo>
                <a:lnTo>
                  <a:pt x="204" y="204"/>
                </a:lnTo>
                <a:lnTo>
                  <a:pt x="204" y="190"/>
                </a:lnTo>
                <a:lnTo>
                  <a:pt x="165" y="204"/>
                </a:lnTo>
                <a:lnTo>
                  <a:pt x="157" y="180"/>
                </a:lnTo>
                <a:lnTo>
                  <a:pt x="165" y="180"/>
                </a:lnTo>
                <a:lnTo>
                  <a:pt x="148" y="180"/>
                </a:lnTo>
                <a:lnTo>
                  <a:pt x="140" y="162"/>
                </a:lnTo>
                <a:lnTo>
                  <a:pt x="140" y="180"/>
                </a:lnTo>
                <a:lnTo>
                  <a:pt x="72" y="130"/>
                </a:lnTo>
                <a:lnTo>
                  <a:pt x="102" y="162"/>
                </a:lnTo>
                <a:lnTo>
                  <a:pt x="80" y="162"/>
                </a:lnTo>
                <a:lnTo>
                  <a:pt x="72" y="153"/>
                </a:lnTo>
                <a:lnTo>
                  <a:pt x="72" y="162"/>
                </a:lnTo>
                <a:lnTo>
                  <a:pt x="127" y="204"/>
                </a:lnTo>
                <a:lnTo>
                  <a:pt x="127" y="240"/>
                </a:lnTo>
                <a:lnTo>
                  <a:pt x="140" y="213"/>
                </a:lnTo>
                <a:lnTo>
                  <a:pt x="157" y="204"/>
                </a:lnTo>
                <a:lnTo>
                  <a:pt x="165" y="222"/>
                </a:lnTo>
                <a:lnTo>
                  <a:pt x="174" y="213"/>
                </a:lnTo>
                <a:lnTo>
                  <a:pt x="212" y="222"/>
                </a:lnTo>
                <a:lnTo>
                  <a:pt x="220" y="240"/>
                </a:lnTo>
                <a:lnTo>
                  <a:pt x="229" y="255"/>
                </a:lnTo>
                <a:lnTo>
                  <a:pt x="229" y="240"/>
                </a:lnTo>
                <a:lnTo>
                  <a:pt x="242" y="255"/>
                </a:lnTo>
                <a:lnTo>
                  <a:pt x="250" y="240"/>
                </a:lnTo>
                <a:lnTo>
                  <a:pt x="288" y="255"/>
                </a:lnTo>
                <a:lnTo>
                  <a:pt x="306" y="263"/>
                </a:lnTo>
                <a:lnTo>
                  <a:pt x="276" y="263"/>
                </a:lnTo>
                <a:lnTo>
                  <a:pt x="242" y="290"/>
                </a:lnTo>
                <a:lnTo>
                  <a:pt x="259" y="305"/>
                </a:lnTo>
                <a:lnTo>
                  <a:pt x="259" y="290"/>
                </a:lnTo>
                <a:lnTo>
                  <a:pt x="297" y="272"/>
                </a:lnTo>
                <a:lnTo>
                  <a:pt x="297" y="290"/>
                </a:lnTo>
                <a:lnTo>
                  <a:pt x="314" y="272"/>
                </a:lnTo>
                <a:lnTo>
                  <a:pt x="352" y="282"/>
                </a:lnTo>
                <a:lnTo>
                  <a:pt x="334" y="282"/>
                </a:lnTo>
                <a:lnTo>
                  <a:pt x="352" y="290"/>
                </a:lnTo>
                <a:lnTo>
                  <a:pt x="334" y="305"/>
                </a:lnTo>
                <a:lnTo>
                  <a:pt x="352" y="305"/>
                </a:lnTo>
                <a:lnTo>
                  <a:pt x="334" y="314"/>
                </a:lnTo>
                <a:lnTo>
                  <a:pt x="322" y="305"/>
                </a:lnTo>
                <a:lnTo>
                  <a:pt x="322" y="314"/>
                </a:lnTo>
                <a:lnTo>
                  <a:pt x="361" y="323"/>
                </a:lnTo>
                <a:lnTo>
                  <a:pt x="352" y="342"/>
                </a:lnTo>
                <a:lnTo>
                  <a:pt x="220" y="350"/>
                </a:lnTo>
                <a:lnTo>
                  <a:pt x="182" y="323"/>
                </a:lnTo>
                <a:lnTo>
                  <a:pt x="119" y="282"/>
                </a:lnTo>
                <a:lnTo>
                  <a:pt x="25" y="231"/>
                </a:lnTo>
                <a:lnTo>
                  <a:pt x="0" y="222"/>
                </a:lnTo>
                <a:lnTo>
                  <a:pt x="17" y="153"/>
                </a:lnTo>
                <a:lnTo>
                  <a:pt x="33" y="120"/>
                </a:lnTo>
                <a:lnTo>
                  <a:pt x="63" y="120"/>
                </a:lnTo>
                <a:lnTo>
                  <a:pt x="72" y="120"/>
                </a:lnTo>
                <a:lnTo>
                  <a:pt x="33" y="102"/>
                </a:lnTo>
                <a:lnTo>
                  <a:pt x="17" y="60"/>
                </a:lnTo>
                <a:lnTo>
                  <a:pt x="0" y="28"/>
                </a:lnTo>
                <a:lnTo>
                  <a:pt x="17" y="0"/>
                </a:lnTo>
                <a:lnTo>
                  <a:pt x="140" y="60"/>
                </a:lnTo>
                <a:lnTo>
                  <a:pt x="220" y="19"/>
                </a:lnTo>
                <a:lnTo>
                  <a:pt x="352" y="19"/>
                </a:lnTo>
                <a:lnTo>
                  <a:pt x="369" y="52"/>
                </a:lnTo>
                <a:lnTo>
                  <a:pt x="369" y="79"/>
                </a:lnTo>
                <a:lnTo>
                  <a:pt x="408" y="102"/>
                </a:lnTo>
                <a:lnTo>
                  <a:pt x="424" y="102"/>
                </a:lnTo>
                <a:lnTo>
                  <a:pt x="445" y="120"/>
                </a:lnTo>
                <a:lnTo>
                  <a:pt x="424" y="139"/>
                </a:lnTo>
                <a:lnTo>
                  <a:pt x="424" y="13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06" name="Freeform 106">
            <a:extLst>
              <a:ext uri="{FF2B5EF4-FFF2-40B4-BE49-F238E27FC236}">
                <a16:creationId xmlns:a16="http://schemas.microsoft.com/office/drawing/2014/main" id="{C7316A14-818B-4B8C-9381-8BF5E674E3ED}"/>
              </a:ext>
            </a:extLst>
          </p:cNvPr>
          <p:cNvSpPr/>
          <p:nvPr/>
        </p:nvSpPr>
        <p:spPr bwMode="auto">
          <a:xfrm>
            <a:off x="8440832" y="2417312"/>
            <a:ext cx="557493" cy="413217"/>
          </a:xfrm>
          <a:custGeom>
            <a:avLst/>
            <a:gdLst>
              <a:gd name="T0" fmla="*/ 351 w 398"/>
              <a:gd name="T1" fmla="*/ 33 h 295"/>
              <a:gd name="T2" fmla="*/ 351 w 398"/>
              <a:gd name="T3" fmla="*/ 83 h 295"/>
              <a:gd name="T4" fmla="*/ 381 w 398"/>
              <a:gd name="T5" fmla="*/ 162 h 295"/>
              <a:gd name="T6" fmla="*/ 398 w 398"/>
              <a:gd name="T7" fmla="*/ 170 h 295"/>
              <a:gd name="T8" fmla="*/ 373 w 398"/>
              <a:gd name="T9" fmla="*/ 203 h 295"/>
              <a:gd name="T10" fmla="*/ 373 w 398"/>
              <a:gd name="T11" fmla="*/ 235 h 295"/>
              <a:gd name="T12" fmla="*/ 343 w 398"/>
              <a:gd name="T13" fmla="*/ 263 h 295"/>
              <a:gd name="T14" fmla="*/ 304 w 398"/>
              <a:gd name="T15" fmla="*/ 245 h 295"/>
              <a:gd name="T16" fmla="*/ 296 w 398"/>
              <a:gd name="T17" fmla="*/ 263 h 295"/>
              <a:gd name="T18" fmla="*/ 271 w 398"/>
              <a:gd name="T19" fmla="*/ 295 h 295"/>
              <a:gd name="T20" fmla="*/ 241 w 398"/>
              <a:gd name="T21" fmla="*/ 245 h 295"/>
              <a:gd name="T22" fmla="*/ 232 w 398"/>
              <a:gd name="T23" fmla="*/ 235 h 295"/>
              <a:gd name="T24" fmla="*/ 202 w 398"/>
              <a:gd name="T25" fmla="*/ 263 h 295"/>
              <a:gd name="T26" fmla="*/ 169 w 398"/>
              <a:gd name="T27" fmla="*/ 263 h 295"/>
              <a:gd name="T28" fmla="*/ 186 w 398"/>
              <a:gd name="T29" fmla="*/ 212 h 295"/>
              <a:gd name="T30" fmla="*/ 169 w 398"/>
              <a:gd name="T31" fmla="*/ 203 h 295"/>
              <a:gd name="T32" fmla="*/ 139 w 398"/>
              <a:gd name="T33" fmla="*/ 222 h 295"/>
              <a:gd name="T34" fmla="*/ 130 w 398"/>
              <a:gd name="T35" fmla="*/ 212 h 295"/>
              <a:gd name="T36" fmla="*/ 122 w 398"/>
              <a:gd name="T37" fmla="*/ 222 h 295"/>
              <a:gd name="T38" fmla="*/ 110 w 398"/>
              <a:gd name="T39" fmla="*/ 203 h 295"/>
              <a:gd name="T40" fmla="*/ 84 w 398"/>
              <a:gd name="T41" fmla="*/ 212 h 295"/>
              <a:gd name="T42" fmla="*/ 75 w 398"/>
              <a:gd name="T43" fmla="*/ 162 h 295"/>
              <a:gd name="T44" fmla="*/ 0 w 398"/>
              <a:gd name="T45" fmla="*/ 134 h 295"/>
              <a:gd name="T46" fmla="*/ 0 w 398"/>
              <a:gd name="T47" fmla="*/ 125 h 295"/>
              <a:gd name="T48" fmla="*/ 55 w 398"/>
              <a:gd name="T49" fmla="*/ 102 h 295"/>
              <a:gd name="T50" fmla="*/ 16 w 398"/>
              <a:gd name="T51" fmla="*/ 60 h 295"/>
              <a:gd name="T52" fmla="*/ 16 w 398"/>
              <a:gd name="T53" fmla="*/ 33 h 295"/>
              <a:gd name="T54" fmla="*/ 55 w 398"/>
              <a:gd name="T55" fmla="*/ 23 h 295"/>
              <a:gd name="T56" fmla="*/ 75 w 398"/>
              <a:gd name="T57" fmla="*/ 0 h 295"/>
              <a:gd name="T58" fmla="*/ 373 w 398"/>
              <a:gd name="T59" fmla="*/ 0 h 295"/>
              <a:gd name="T60" fmla="*/ 351 w 398"/>
              <a:gd name="T61" fmla="*/ 3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8" h="295">
                <a:moveTo>
                  <a:pt x="351" y="33"/>
                </a:moveTo>
                <a:lnTo>
                  <a:pt x="351" y="83"/>
                </a:lnTo>
                <a:lnTo>
                  <a:pt x="381" y="162"/>
                </a:lnTo>
                <a:lnTo>
                  <a:pt x="398" y="170"/>
                </a:lnTo>
                <a:lnTo>
                  <a:pt x="373" y="203"/>
                </a:lnTo>
                <a:lnTo>
                  <a:pt x="373" y="235"/>
                </a:lnTo>
                <a:lnTo>
                  <a:pt x="343" y="263"/>
                </a:lnTo>
                <a:lnTo>
                  <a:pt x="304" y="245"/>
                </a:lnTo>
                <a:lnTo>
                  <a:pt x="296" y="263"/>
                </a:lnTo>
                <a:lnTo>
                  <a:pt x="271" y="295"/>
                </a:lnTo>
                <a:lnTo>
                  <a:pt x="241" y="245"/>
                </a:lnTo>
                <a:lnTo>
                  <a:pt x="232" y="235"/>
                </a:lnTo>
                <a:lnTo>
                  <a:pt x="202" y="263"/>
                </a:lnTo>
                <a:lnTo>
                  <a:pt x="169" y="263"/>
                </a:lnTo>
                <a:lnTo>
                  <a:pt x="186" y="212"/>
                </a:lnTo>
                <a:lnTo>
                  <a:pt x="169" y="203"/>
                </a:lnTo>
                <a:lnTo>
                  <a:pt x="139" y="222"/>
                </a:lnTo>
                <a:lnTo>
                  <a:pt x="130" y="212"/>
                </a:lnTo>
                <a:lnTo>
                  <a:pt x="122" y="222"/>
                </a:lnTo>
                <a:lnTo>
                  <a:pt x="110" y="203"/>
                </a:lnTo>
                <a:lnTo>
                  <a:pt x="84" y="212"/>
                </a:lnTo>
                <a:lnTo>
                  <a:pt x="75" y="162"/>
                </a:lnTo>
                <a:lnTo>
                  <a:pt x="0" y="134"/>
                </a:lnTo>
                <a:lnTo>
                  <a:pt x="0" y="125"/>
                </a:lnTo>
                <a:lnTo>
                  <a:pt x="55" y="102"/>
                </a:lnTo>
                <a:lnTo>
                  <a:pt x="16" y="60"/>
                </a:lnTo>
                <a:lnTo>
                  <a:pt x="16" y="33"/>
                </a:lnTo>
                <a:lnTo>
                  <a:pt x="55" y="23"/>
                </a:lnTo>
                <a:lnTo>
                  <a:pt x="75" y="0"/>
                </a:lnTo>
                <a:lnTo>
                  <a:pt x="373" y="0"/>
                </a:lnTo>
                <a:lnTo>
                  <a:pt x="351" y="33"/>
                </a:lnTo>
                <a:close/>
              </a:path>
            </a:pathLst>
          </a:custGeom>
          <a:solidFill>
            <a:schemeClr val="accent4">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07" name="Freeform 107">
            <a:extLst>
              <a:ext uri="{FF2B5EF4-FFF2-40B4-BE49-F238E27FC236}">
                <a16:creationId xmlns:a16="http://schemas.microsoft.com/office/drawing/2014/main" id="{4841689E-FEAF-4E31-911F-11DBF54CBFE2}"/>
              </a:ext>
            </a:extLst>
          </p:cNvPr>
          <p:cNvSpPr/>
          <p:nvPr/>
        </p:nvSpPr>
        <p:spPr bwMode="auto">
          <a:xfrm>
            <a:off x="8963307" y="2333268"/>
            <a:ext cx="260537" cy="310963"/>
          </a:xfrm>
          <a:custGeom>
            <a:avLst/>
            <a:gdLst>
              <a:gd name="T0" fmla="*/ 157 w 186"/>
              <a:gd name="T1" fmla="*/ 212 h 222"/>
              <a:gd name="T2" fmla="*/ 127 w 186"/>
              <a:gd name="T3" fmla="*/ 222 h 222"/>
              <a:gd name="T4" fmla="*/ 85 w 186"/>
              <a:gd name="T5" fmla="*/ 222 h 222"/>
              <a:gd name="T6" fmla="*/ 72 w 186"/>
              <a:gd name="T7" fmla="*/ 194 h 222"/>
              <a:gd name="T8" fmla="*/ 46 w 186"/>
              <a:gd name="T9" fmla="*/ 185 h 222"/>
              <a:gd name="T10" fmla="*/ 63 w 186"/>
              <a:gd name="T11" fmla="*/ 204 h 222"/>
              <a:gd name="T12" fmla="*/ 55 w 186"/>
              <a:gd name="T13" fmla="*/ 204 h 222"/>
              <a:gd name="T14" fmla="*/ 25 w 186"/>
              <a:gd name="T15" fmla="*/ 204 h 222"/>
              <a:gd name="T16" fmla="*/ 0 w 186"/>
              <a:gd name="T17" fmla="*/ 120 h 222"/>
              <a:gd name="T18" fmla="*/ 0 w 186"/>
              <a:gd name="T19" fmla="*/ 84 h 222"/>
              <a:gd name="T20" fmla="*/ 38 w 186"/>
              <a:gd name="T21" fmla="*/ 52 h 222"/>
              <a:gd name="T22" fmla="*/ 16 w 186"/>
              <a:gd name="T23" fmla="*/ 19 h 222"/>
              <a:gd name="T24" fmla="*/ 55 w 186"/>
              <a:gd name="T25" fmla="*/ 10 h 222"/>
              <a:gd name="T26" fmla="*/ 72 w 186"/>
              <a:gd name="T27" fmla="*/ 10 h 222"/>
              <a:gd name="T28" fmla="*/ 93 w 186"/>
              <a:gd name="T29" fmla="*/ 0 h 222"/>
              <a:gd name="T30" fmla="*/ 85 w 186"/>
              <a:gd name="T31" fmla="*/ 60 h 222"/>
              <a:gd name="T32" fmla="*/ 93 w 186"/>
              <a:gd name="T33" fmla="*/ 162 h 222"/>
              <a:gd name="T34" fmla="*/ 127 w 186"/>
              <a:gd name="T35" fmla="*/ 172 h 222"/>
              <a:gd name="T36" fmla="*/ 148 w 186"/>
              <a:gd name="T37" fmla="*/ 162 h 222"/>
              <a:gd name="T38" fmla="*/ 186 w 186"/>
              <a:gd name="T39" fmla="*/ 185 h 222"/>
              <a:gd name="T40" fmla="*/ 157 w 186"/>
              <a:gd name="T41"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221">
                <a:moveTo>
                  <a:pt x="157" y="212"/>
                </a:moveTo>
                <a:lnTo>
                  <a:pt x="127" y="222"/>
                </a:lnTo>
                <a:lnTo>
                  <a:pt x="85" y="222"/>
                </a:lnTo>
                <a:lnTo>
                  <a:pt x="72" y="194"/>
                </a:lnTo>
                <a:lnTo>
                  <a:pt x="46" y="185"/>
                </a:lnTo>
                <a:lnTo>
                  <a:pt x="63" y="204"/>
                </a:lnTo>
                <a:lnTo>
                  <a:pt x="55" y="204"/>
                </a:lnTo>
                <a:lnTo>
                  <a:pt x="25" y="204"/>
                </a:lnTo>
                <a:lnTo>
                  <a:pt x="0" y="120"/>
                </a:lnTo>
                <a:lnTo>
                  <a:pt x="0" y="84"/>
                </a:lnTo>
                <a:lnTo>
                  <a:pt x="38" y="52"/>
                </a:lnTo>
                <a:lnTo>
                  <a:pt x="16" y="19"/>
                </a:lnTo>
                <a:lnTo>
                  <a:pt x="55" y="10"/>
                </a:lnTo>
                <a:lnTo>
                  <a:pt x="72" y="10"/>
                </a:lnTo>
                <a:lnTo>
                  <a:pt x="93" y="0"/>
                </a:lnTo>
                <a:lnTo>
                  <a:pt x="85" y="60"/>
                </a:lnTo>
                <a:lnTo>
                  <a:pt x="93" y="162"/>
                </a:lnTo>
                <a:lnTo>
                  <a:pt x="127" y="172"/>
                </a:lnTo>
                <a:lnTo>
                  <a:pt x="148" y="162"/>
                </a:lnTo>
                <a:lnTo>
                  <a:pt x="186" y="185"/>
                </a:lnTo>
                <a:lnTo>
                  <a:pt x="157" y="212"/>
                </a:lnTo>
                <a:close/>
              </a:path>
            </a:pathLst>
          </a:custGeom>
          <a:solidFill>
            <a:schemeClr val="accent4">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08" name="Freeform 108">
            <a:extLst>
              <a:ext uri="{FF2B5EF4-FFF2-40B4-BE49-F238E27FC236}">
                <a16:creationId xmlns:a16="http://schemas.microsoft.com/office/drawing/2014/main" id="{A8199E18-A989-42AB-8391-7FE5BFF9146A}"/>
              </a:ext>
            </a:extLst>
          </p:cNvPr>
          <p:cNvSpPr/>
          <p:nvPr/>
        </p:nvSpPr>
        <p:spPr bwMode="auto">
          <a:xfrm>
            <a:off x="8436630" y="2414511"/>
            <a:ext cx="557493" cy="413217"/>
          </a:xfrm>
          <a:custGeom>
            <a:avLst/>
            <a:gdLst>
              <a:gd name="T0" fmla="*/ 352 w 398"/>
              <a:gd name="T1" fmla="*/ 32 h 295"/>
              <a:gd name="T2" fmla="*/ 352 w 398"/>
              <a:gd name="T3" fmla="*/ 83 h 295"/>
              <a:gd name="T4" fmla="*/ 382 w 398"/>
              <a:gd name="T5" fmla="*/ 162 h 295"/>
              <a:gd name="T6" fmla="*/ 398 w 398"/>
              <a:gd name="T7" fmla="*/ 170 h 295"/>
              <a:gd name="T8" fmla="*/ 373 w 398"/>
              <a:gd name="T9" fmla="*/ 202 h 295"/>
              <a:gd name="T10" fmla="*/ 373 w 398"/>
              <a:gd name="T11" fmla="*/ 235 h 295"/>
              <a:gd name="T12" fmla="*/ 343 w 398"/>
              <a:gd name="T13" fmla="*/ 262 h 295"/>
              <a:gd name="T14" fmla="*/ 305 w 398"/>
              <a:gd name="T15" fmla="*/ 244 h 295"/>
              <a:gd name="T16" fmla="*/ 296 w 398"/>
              <a:gd name="T17" fmla="*/ 262 h 295"/>
              <a:gd name="T18" fmla="*/ 271 w 398"/>
              <a:gd name="T19" fmla="*/ 295 h 295"/>
              <a:gd name="T20" fmla="*/ 241 w 398"/>
              <a:gd name="T21" fmla="*/ 244 h 295"/>
              <a:gd name="T22" fmla="*/ 233 w 398"/>
              <a:gd name="T23" fmla="*/ 235 h 295"/>
              <a:gd name="T24" fmla="*/ 203 w 398"/>
              <a:gd name="T25" fmla="*/ 262 h 295"/>
              <a:gd name="T26" fmla="*/ 169 w 398"/>
              <a:gd name="T27" fmla="*/ 262 h 295"/>
              <a:gd name="T28" fmla="*/ 186 w 398"/>
              <a:gd name="T29" fmla="*/ 212 h 295"/>
              <a:gd name="T30" fmla="*/ 169 w 398"/>
              <a:gd name="T31" fmla="*/ 202 h 295"/>
              <a:gd name="T32" fmla="*/ 139 w 398"/>
              <a:gd name="T33" fmla="*/ 222 h 295"/>
              <a:gd name="T34" fmla="*/ 131 w 398"/>
              <a:gd name="T35" fmla="*/ 212 h 295"/>
              <a:gd name="T36" fmla="*/ 123 w 398"/>
              <a:gd name="T37" fmla="*/ 222 h 295"/>
              <a:gd name="T38" fmla="*/ 111 w 398"/>
              <a:gd name="T39" fmla="*/ 202 h 295"/>
              <a:gd name="T40" fmla="*/ 84 w 398"/>
              <a:gd name="T41" fmla="*/ 212 h 295"/>
              <a:gd name="T42" fmla="*/ 76 w 398"/>
              <a:gd name="T43" fmla="*/ 162 h 295"/>
              <a:gd name="T44" fmla="*/ 0 w 398"/>
              <a:gd name="T45" fmla="*/ 134 h 295"/>
              <a:gd name="T46" fmla="*/ 0 w 398"/>
              <a:gd name="T47" fmla="*/ 124 h 295"/>
              <a:gd name="T48" fmla="*/ 55 w 398"/>
              <a:gd name="T49" fmla="*/ 102 h 295"/>
              <a:gd name="T50" fmla="*/ 17 w 398"/>
              <a:gd name="T51" fmla="*/ 60 h 295"/>
              <a:gd name="T52" fmla="*/ 17 w 398"/>
              <a:gd name="T53" fmla="*/ 32 h 295"/>
              <a:gd name="T54" fmla="*/ 55 w 398"/>
              <a:gd name="T55" fmla="*/ 23 h 295"/>
              <a:gd name="T56" fmla="*/ 76 w 398"/>
              <a:gd name="T57" fmla="*/ 0 h 295"/>
              <a:gd name="T58" fmla="*/ 373 w 398"/>
              <a:gd name="T59" fmla="*/ 0 h 295"/>
              <a:gd name="T60" fmla="*/ 352 w 398"/>
              <a:gd name="T61" fmla="*/ 32 h 295"/>
              <a:gd name="T62" fmla="*/ 352 w 398"/>
              <a:gd name="T63" fmla="*/ 3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8" h="295">
                <a:moveTo>
                  <a:pt x="352" y="32"/>
                </a:moveTo>
                <a:lnTo>
                  <a:pt x="352" y="83"/>
                </a:lnTo>
                <a:lnTo>
                  <a:pt x="382" y="162"/>
                </a:lnTo>
                <a:lnTo>
                  <a:pt x="398" y="170"/>
                </a:lnTo>
                <a:lnTo>
                  <a:pt x="373" y="202"/>
                </a:lnTo>
                <a:lnTo>
                  <a:pt x="373" y="235"/>
                </a:lnTo>
                <a:lnTo>
                  <a:pt x="343" y="262"/>
                </a:lnTo>
                <a:lnTo>
                  <a:pt x="305" y="244"/>
                </a:lnTo>
                <a:lnTo>
                  <a:pt x="296" y="262"/>
                </a:lnTo>
                <a:lnTo>
                  <a:pt x="271" y="295"/>
                </a:lnTo>
                <a:lnTo>
                  <a:pt x="241" y="244"/>
                </a:lnTo>
                <a:lnTo>
                  <a:pt x="233" y="235"/>
                </a:lnTo>
                <a:lnTo>
                  <a:pt x="203" y="262"/>
                </a:lnTo>
                <a:lnTo>
                  <a:pt x="169" y="262"/>
                </a:lnTo>
                <a:lnTo>
                  <a:pt x="186" y="212"/>
                </a:lnTo>
                <a:lnTo>
                  <a:pt x="169" y="202"/>
                </a:lnTo>
                <a:lnTo>
                  <a:pt x="139" y="222"/>
                </a:lnTo>
                <a:lnTo>
                  <a:pt x="131" y="212"/>
                </a:lnTo>
                <a:lnTo>
                  <a:pt x="123" y="222"/>
                </a:lnTo>
                <a:lnTo>
                  <a:pt x="111" y="202"/>
                </a:lnTo>
                <a:lnTo>
                  <a:pt x="84" y="212"/>
                </a:lnTo>
                <a:lnTo>
                  <a:pt x="76" y="162"/>
                </a:lnTo>
                <a:lnTo>
                  <a:pt x="0" y="134"/>
                </a:lnTo>
                <a:lnTo>
                  <a:pt x="0" y="124"/>
                </a:lnTo>
                <a:lnTo>
                  <a:pt x="55" y="102"/>
                </a:lnTo>
                <a:lnTo>
                  <a:pt x="17" y="60"/>
                </a:lnTo>
                <a:lnTo>
                  <a:pt x="17" y="32"/>
                </a:lnTo>
                <a:lnTo>
                  <a:pt x="55" y="23"/>
                </a:lnTo>
                <a:lnTo>
                  <a:pt x="76" y="0"/>
                </a:lnTo>
                <a:lnTo>
                  <a:pt x="373" y="0"/>
                </a:lnTo>
                <a:lnTo>
                  <a:pt x="352" y="32"/>
                </a:lnTo>
                <a:lnTo>
                  <a:pt x="352" y="3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09" name="Freeform 109">
            <a:extLst>
              <a:ext uri="{FF2B5EF4-FFF2-40B4-BE49-F238E27FC236}">
                <a16:creationId xmlns:a16="http://schemas.microsoft.com/office/drawing/2014/main" id="{4905C57B-3117-4AC5-8944-72AFD6B2E2CD}"/>
              </a:ext>
            </a:extLst>
          </p:cNvPr>
          <p:cNvSpPr/>
          <p:nvPr/>
        </p:nvSpPr>
        <p:spPr bwMode="auto">
          <a:xfrm>
            <a:off x="8959104" y="2330467"/>
            <a:ext cx="260537" cy="310963"/>
          </a:xfrm>
          <a:custGeom>
            <a:avLst/>
            <a:gdLst>
              <a:gd name="T0" fmla="*/ 157 w 186"/>
              <a:gd name="T1" fmla="*/ 212 h 222"/>
              <a:gd name="T2" fmla="*/ 127 w 186"/>
              <a:gd name="T3" fmla="*/ 222 h 222"/>
              <a:gd name="T4" fmla="*/ 85 w 186"/>
              <a:gd name="T5" fmla="*/ 222 h 222"/>
              <a:gd name="T6" fmla="*/ 72 w 186"/>
              <a:gd name="T7" fmla="*/ 194 h 222"/>
              <a:gd name="T8" fmla="*/ 47 w 186"/>
              <a:gd name="T9" fmla="*/ 184 h 222"/>
              <a:gd name="T10" fmla="*/ 64 w 186"/>
              <a:gd name="T11" fmla="*/ 204 h 222"/>
              <a:gd name="T12" fmla="*/ 55 w 186"/>
              <a:gd name="T13" fmla="*/ 204 h 222"/>
              <a:gd name="T14" fmla="*/ 25 w 186"/>
              <a:gd name="T15" fmla="*/ 204 h 222"/>
              <a:gd name="T16" fmla="*/ 0 w 186"/>
              <a:gd name="T17" fmla="*/ 120 h 222"/>
              <a:gd name="T18" fmla="*/ 0 w 186"/>
              <a:gd name="T19" fmla="*/ 84 h 222"/>
              <a:gd name="T20" fmla="*/ 39 w 186"/>
              <a:gd name="T21" fmla="*/ 51 h 222"/>
              <a:gd name="T22" fmla="*/ 17 w 186"/>
              <a:gd name="T23" fmla="*/ 19 h 222"/>
              <a:gd name="T24" fmla="*/ 55 w 186"/>
              <a:gd name="T25" fmla="*/ 9 h 222"/>
              <a:gd name="T26" fmla="*/ 72 w 186"/>
              <a:gd name="T27" fmla="*/ 9 h 222"/>
              <a:gd name="T28" fmla="*/ 94 w 186"/>
              <a:gd name="T29" fmla="*/ 0 h 222"/>
              <a:gd name="T30" fmla="*/ 85 w 186"/>
              <a:gd name="T31" fmla="*/ 60 h 222"/>
              <a:gd name="T32" fmla="*/ 94 w 186"/>
              <a:gd name="T33" fmla="*/ 162 h 222"/>
              <a:gd name="T34" fmla="*/ 127 w 186"/>
              <a:gd name="T35" fmla="*/ 171 h 222"/>
              <a:gd name="T36" fmla="*/ 149 w 186"/>
              <a:gd name="T37" fmla="*/ 162 h 222"/>
              <a:gd name="T38" fmla="*/ 186 w 186"/>
              <a:gd name="T39" fmla="*/ 184 h 222"/>
              <a:gd name="T40" fmla="*/ 157 w 186"/>
              <a:gd name="T41" fmla="*/ 212 h 222"/>
              <a:gd name="T42" fmla="*/ 157 w 186"/>
              <a:gd name="T43" fmla="*/ 2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1">
                <a:moveTo>
                  <a:pt x="157" y="212"/>
                </a:moveTo>
                <a:lnTo>
                  <a:pt x="127" y="222"/>
                </a:lnTo>
                <a:lnTo>
                  <a:pt x="85" y="222"/>
                </a:lnTo>
                <a:lnTo>
                  <a:pt x="72" y="194"/>
                </a:lnTo>
                <a:lnTo>
                  <a:pt x="47" y="184"/>
                </a:lnTo>
                <a:lnTo>
                  <a:pt x="64" y="204"/>
                </a:lnTo>
                <a:lnTo>
                  <a:pt x="55" y="204"/>
                </a:lnTo>
                <a:lnTo>
                  <a:pt x="25" y="204"/>
                </a:lnTo>
                <a:lnTo>
                  <a:pt x="0" y="120"/>
                </a:lnTo>
                <a:lnTo>
                  <a:pt x="0" y="84"/>
                </a:lnTo>
                <a:lnTo>
                  <a:pt x="39" y="51"/>
                </a:lnTo>
                <a:lnTo>
                  <a:pt x="17" y="19"/>
                </a:lnTo>
                <a:lnTo>
                  <a:pt x="55" y="9"/>
                </a:lnTo>
                <a:lnTo>
                  <a:pt x="72" y="9"/>
                </a:lnTo>
                <a:lnTo>
                  <a:pt x="94" y="0"/>
                </a:lnTo>
                <a:lnTo>
                  <a:pt x="85" y="60"/>
                </a:lnTo>
                <a:lnTo>
                  <a:pt x="94" y="162"/>
                </a:lnTo>
                <a:lnTo>
                  <a:pt x="127" y="171"/>
                </a:lnTo>
                <a:lnTo>
                  <a:pt x="149" y="162"/>
                </a:lnTo>
                <a:lnTo>
                  <a:pt x="186" y="184"/>
                </a:lnTo>
                <a:lnTo>
                  <a:pt x="157" y="212"/>
                </a:lnTo>
                <a:lnTo>
                  <a:pt x="157" y="21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10" name="Freeform 110">
            <a:extLst>
              <a:ext uri="{FF2B5EF4-FFF2-40B4-BE49-F238E27FC236}">
                <a16:creationId xmlns:a16="http://schemas.microsoft.com/office/drawing/2014/main" id="{685D0C25-1621-49FF-A6C3-534239DC691B}"/>
              </a:ext>
            </a:extLst>
          </p:cNvPr>
          <p:cNvSpPr/>
          <p:nvPr/>
        </p:nvSpPr>
        <p:spPr bwMode="auto">
          <a:xfrm>
            <a:off x="9312089" y="2132963"/>
            <a:ext cx="459441" cy="459441"/>
          </a:xfrm>
          <a:custGeom>
            <a:avLst/>
            <a:gdLst>
              <a:gd name="T0" fmla="*/ 179 w 328"/>
              <a:gd name="T1" fmla="*/ 0 h 328"/>
              <a:gd name="T2" fmla="*/ 179 w 328"/>
              <a:gd name="T3" fmla="*/ 23 h 328"/>
              <a:gd name="T4" fmla="*/ 157 w 328"/>
              <a:gd name="T5" fmla="*/ 14 h 328"/>
              <a:gd name="T6" fmla="*/ 157 w 328"/>
              <a:gd name="T7" fmla="*/ 23 h 328"/>
              <a:gd name="T8" fmla="*/ 149 w 328"/>
              <a:gd name="T9" fmla="*/ 23 h 328"/>
              <a:gd name="T10" fmla="*/ 141 w 328"/>
              <a:gd name="T11" fmla="*/ 33 h 328"/>
              <a:gd name="T12" fmla="*/ 166 w 328"/>
              <a:gd name="T13" fmla="*/ 23 h 328"/>
              <a:gd name="T14" fmla="*/ 187 w 328"/>
              <a:gd name="T15" fmla="*/ 65 h 328"/>
              <a:gd name="T16" fmla="*/ 204 w 328"/>
              <a:gd name="T17" fmla="*/ 74 h 328"/>
              <a:gd name="T18" fmla="*/ 212 w 328"/>
              <a:gd name="T19" fmla="*/ 74 h 328"/>
              <a:gd name="T20" fmla="*/ 212 w 328"/>
              <a:gd name="T21" fmla="*/ 83 h 328"/>
              <a:gd name="T22" fmla="*/ 204 w 328"/>
              <a:gd name="T23" fmla="*/ 83 h 328"/>
              <a:gd name="T24" fmla="*/ 196 w 328"/>
              <a:gd name="T25" fmla="*/ 83 h 328"/>
              <a:gd name="T26" fmla="*/ 226 w 328"/>
              <a:gd name="T27" fmla="*/ 125 h 328"/>
              <a:gd name="T28" fmla="*/ 212 w 328"/>
              <a:gd name="T29" fmla="*/ 102 h 328"/>
              <a:gd name="T30" fmla="*/ 234 w 328"/>
              <a:gd name="T31" fmla="*/ 102 h 328"/>
              <a:gd name="T32" fmla="*/ 226 w 328"/>
              <a:gd name="T33" fmla="*/ 74 h 328"/>
              <a:gd name="T34" fmla="*/ 234 w 328"/>
              <a:gd name="T35" fmla="*/ 83 h 328"/>
              <a:gd name="T36" fmla="*/ 234 w 328"/>
              <a:gd name="T37" fmla="*/ 125 h 328"/>
              <a:gd name="T38" fmla="*/ 272 w 328"/>
              <a:gd name="T39" fmla="*/ 185 h 328"/>
              <a:gd name="T40" fmla="*/ 272 w 328"/>
              <a:gd name="T41" fmla="*/ 203 h 328"/>
              <a:gd name="T42" fmla="*/ 328 w 328"/>
              <a:gd name="T43" fmla="*/ 328 h 328"/>
              <a:gd name="T44" fmla="*/ 319 w 328"/>
              <a:gd name="T45" fmla="*/ 328 h 328"/>
              <a:gd name="T46" fmla="*/ 289 w 328"/>
              <a:gd name="T47" fmla="*/ 314 h 328"/>
              <a:gd name="T48" fmla="*/ 272 w 328"/>
              <a:gd name="T49" fmla="*/ 296 h 328"/>
              <a:gd name="T50" fmla="*/ 281 w 328"/>
              <a:gd name="T51" fmla="*/ 263 h 328"/>
              <a:gd name="T52" fmla="*/ 251 w 328"/>
              <a:gd name="T53" fmla="*/ 236 h 328"/>
              <a:gd name="T54" fmla="*/ 251 w 328"/>
              <a:gd name="T55" fmla="*/ 203 h 328"/>
              <a:gd name="T56" fmla="*/ 226 w 328"/>
              <a:gd name="T57" fmla="*/ 203 h 328"/>
              <a:gd name="T58" fmla="*/ 226 w 328"/>
              <a:gd name="T59" fmla="*/ 185 h 328"/>
              <a:gd name="T60" fmla="*/ 196 w 328"/>
              <a:gd name="T61" fmla="*/ 153 h 328"/>
              <a:gd name="T62" fmla="*/ 166 w 328"/>
              <a:gd name="T63" fmla="*/ 134 h 328"/>
              <a:gd name="T64" fmla="*/ 149 w 328"/>
              <a:gd name="T65" fmla="*/ 143 h 328"/>
              <a:gd name="T66" fmla="*/ 132 w 328"/>
              <a:gd name="T67" fmla="*/ 134 h 328"/>
              <a:gd name="T68" fmla="*/ 102 w 328"/>
              <a:gd name="T69" fmla="*/ 102 h 328"/>
              <a:gd name="T70" fmla="*/ 102 w 328"/>
              <a:gd name="T71" fmla="*/ 83 h 328"/>
              <a:gd name="T72" fmla="*/ 0 w 328"/>
              <a:gd name="T73" fmla="*/ 0 h 328"/>
              <a:gd name="T74" fmla="*/ 179 w 328"/>
              <a:gd name="T7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8" h="328">
                <a:moveTo>
                  <a:pt x="179" y="0"/>
                </a:moveTo>
                <a:lnTo>
                  <a:pt x="179" y="23"/>
                </a:lnTo>
                <a:lnTo>
                  <a:pt x="157" y="14"/>
                </a:lnTo>
                <a:lnTo>
                  <a:pt x="157" y="23"/>
                </a:lnTo>
                <a:lnTo>
                  <a:pt x="149" y="23"/>
                </a:lnTo>
                <a:lnTo>
                  <a:pt x="141" y="33"/>
                </a:lnTo>
                <a:lnTo>
                  <a:pt x="166" y="23"/>
                </a:lnTo>
                <a:lnTo>
                  <a:pt x="187" y="65"/>
                </a:lnTo>
                <a:lnTo>
                  <a:pt x="204" y="74"/>
                </a:lnTo>
                <a:lnTo>
                  <a:pt x="212" y="74"/>
                </a:lnTo>
                <a:lnTo>
                  <a:pt x="212" y="83"/>
                </a:lnTo>
                <a:lnTo>
                  <a:pt x="204" y="83"/>
                </a:lnTo>
                <a:lnTo>
                  <a:pt x="196" y="83"/>
                </a:lnTo>
                <a:lnTo>
                  <a:pt x="226" y="125"/>
                </a:lnTo>
                <a:lnTo>
                  <a:pt x="212" y="102"/>
                </a:lnTo>
                <a:lnTo>
                  <a:pt x="234" y="102"/>
                </a:lnTo>
                <a:lnTo>
                  <a:pt x="226" y="74"/>
                </a:lnTo>
                <a:lnTo>
                  <a:pt x="234" y="83"/>
                </a:lnTo>
                <a:lnTo>
                  <a:pt x="234" y="125"/>
                </a:lnTo>
                <a:lnTo>
                  <a:pt x="272" y="185"/>
                </a:lnTo>
                <a:lnTo>
                  <a:pt x="272" y="203"/>
                </a:lnTo>
                <a:lnTo>
                  <a:pt x="328" y="328"/>
                </a:lnTo>
                <a:lnTo>
                  <a:pt x="319" y="328"/>
                </a:lnTo>
                <a:lnTo>
                  <a:pt x="289" y="314"/>
                </a:lnTo>
                <a:lnTo>
                  <a:pt x="272" y="296"/>
                </a:lnTo>
                <a:lnTo>
                  <a:pt x="281" y="263"/>
                </a:lnTo>
                <a:lnTo>
                  <a:pt x="251" y="236"/>
                </a:lnTo>
                <a:lnTo>
                  <a:pt x="251" y="203"/>
                </a:lnTo>
                <a:lnTo>
                  <a:pt x="226" y="203"/>
                </a:lnTo>
                <a:lnTo>
                  <a:pt x="226" y="185"/>
                </a:lnTo>
                <a:lnTo>
                  <a:pt x="196" y="153"/>
                </a:lnTo>
                <a:lnTo>
                  <a:pt x="166" y="134"/>
                </a:lnTo>
                <a:lnTo>
                  <a:pt x="149" y="143"/>
                </a:lnTo>
                <a:lnTo>
                  <a:pt x="132" y="134"/>
                </a:lnTo>
                <a:lnTo>
                  <a:pt x="102" y="102"/>
                </a:lnTo>
                <a:lnTo>
                  <a:pt x="102" y="83"/>
                </a:lnTo>
                <a:lnTo>
                  <a:pt x="0" y="0"/>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11" name="Freeform 111">
            <a:extLst>
              <a:ext uri="{FF2B5EF4-FFF2-40B4-BE49-F238E27FC236}">
                <a16:creationId xmlns:a16="http://schemas.microsoft.com/office/drawing/2014/main" id="{84560C54-75BC-4297-9592-C2C47D2BE5BE}"/>
              </a:ext>
            </a:extLst>
          </p:cNvPr>
          <p:cNvSpPr/>
          <p:nvPr/>
        </p:nvSpPr>
        <p:spPr bwMode="auto">
          <a:xfrm>
            <a:off x="9586633" y="2676448"/>
            <a:ext cx="261938" cy="379599"/>
          </a:xfrm>
          <a:custGeom>
            <a:avLst/>
            <a:gdLst>
              <a:gd name="T0" fmla="*/ 8 w 187"/>
              <a:gd name="T1" fmla="*/ 60 h 271"/>
              <a:gd name="T2" fmla="*/ 55 w 187"/>
              <a:gd name="T3" fmla="*/ 36 h 271"/>
              <a:gd name="T4" fmla="*/ 55 w 187"/>
              <a:gd name="T5" fmla="*/ 60 h 271"/>
              <a:gd name="T6" fmla="*/ 76 w 187"/>
              <a:gd name="T7" fmla="*/ 60 h 271"/>
              <a:gd name="T8" fmla="*/ 93 w 187"/>
              <a:gd name="T9" fmla="*/ 78 h 271"/>
              <a:gd name="T10" fmla="*/ 93 w 187"/>
              <a:gd name="T11" fmla="*/ 60 h 271"/>
              <a:gd name="T12" fmla="*/ 76 w 187"/>
              <a:gd name="T13" fmla="*/ 60 h 271"/>
              <a:gd name="T14" fmla="*/ 55 w 187"/>
              <a:gd name="T15" fmla="*/ 36 h 271"/>
              <a:gd name="T16" fmla="*/ 76 w 187"/>
              <a:gd name="T17" fmla="*/ 27 h 271"/>
              <a:gd name="T18" fmla="*/ 93 w 187"/>
              <a:gd name="T19" fmla="*/ 36 h 271"/>
              <a:gd name="T20" fmla="*/ 123 w 187"/>
              <a:gd name="T21" fmla="*/ 36 h 271"/>
              <a:gd name="T22" fmla="*/ 85 w 187"/>
              <a:gd name="T23" fmla="*/ 18 h 271"/>
              <a:gd name="T24" fmla="*/ 93 w 187"/>
              <a:gd name="T25" fmla="*/ 18 h 271"/>
              <a:gd name="T26" fmla="*/ 93 w 187"/>
              <a:gd name="T27" fmla="*/ 0 h 271"/>
              <a:gd name="T28" fmla="*/ 132 w 187"/>
              <a:gd name="T29" fmla="*/ 18 h 271"/>
              <a:gd name="T30" fmla="*/ 123 w 187"/>
              <a:gd name="T31" fmla="*/ 18 h 271"/>
              <a:gd name="T32" fmla="*/ 140 w 187"/>
              <a:gd name="T33" fmla="*/ 36 h 271"/>
              <a:gd name="T34" fmla="*/ 157 w 187"/>
              <a:gd name="T35" fmla="*/ 68 h 271"/>
              <a:gd name="T36" fmla="*/ 157 w 187"/>
              <a:gd name="T37" fmla="*/ 87 h 271"/>
              <a:gd name="T38" fmla="*/ 187 w 187"/>
              <a:gd name="T39" fmla="*/ 120 h 271"/>
              <a:gd name="T40" fmla="*/ 170 w 187"/>
              <a:gd name="T41" fmla="*/ 138 h 271"/>
              <a:gd name="T42" fmla="*/ 187 w 187"/>
              <a:gd name="T43" fmla="*/ 188 h 271"/>
              <a:gd name="T44" fmla="*/ 170 w 187"/>
              <a:gd name="T45" fmla="*/ 203 h 271"/>
              <a:gd name="T46" fmla="*/ 157 w 187"/>
              <a:gd name="T47" fmla="*/ 180 h 271"/>
              <a:gd name="T48" fmla="*/ 140 w 187"/>
              <a:gd name="T49" fmla="*/ 203 h 271"/>
              <a:gd name="T50" fmla="*/ 170 w 187"/>
              <a:gd name="T51" fmla="*/ 239 h 271"/>
              <a:gd name="T52" fmla="*/ 140 w 187"/>
              <a:gd name="T53" fmla="*/ 263 h 271"/>
              <a:gd name="T54" fmla="*/ 140 w 187"/>
              <a:gd name="T55" fmla="*/ 271 h 271"/>
              <a:gd name="T56" fmla="*/ 93 w 187"/>
              <a:gd name="T57" fmla="*/ 271 h 271"/>
              <a:gd name="T58" fmla="*/ 110 w 187"/>
              <a:gd name="T59" fmla="*/ 263 h 271"/>
              <a:gd name="T60" fmla="*/ 110 w 187"/>
              <a:gd name="T61" fmla="*/ 248 h 271"/>
              <a:gd name="T62" fmla="*/ 93 w 187"/>
              <a:gd name="T63" fmla="*/ 263 h 271"/>
              <a:gd name="T64" fmla="*/ 93 w 187"/>
              <a:gd name="T65" fmla="*/ 239 h 271"/>
              <a:gd name="T66" fmla="*/ 76 w 187"/>
              <a:gd name="T67" fmla="*/ 239 h 271"/>
              <a:gd name="T68" fmla="*/ 55 w 187"/>
              <a:gd name="T69" fmla="*/ 211 h 271"/>
              <a:gd name="T70" fmla="*/ 0 w 187"/>
              <a:gd name="T71" fmla="*/ 211 h 271"/>
              <a:gd name="T72" fmla="*/ 8 w 187"/>
              <a:gd name="T73" fmla="*/ 6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271">
                <a:moveTo>
                  <a:pt x="8" y="60"/>
                </a:moveTo>
                <a:lnTo>
                  <a:pt x="55" y="36"/>
                </a:lnTo>
                <a:lnTo>
                  <a:pt x="55" y="60"/>
                </a:lnTo>
                <a:lnTo>
                  <a:pt x="76" y="60"/>
                </a:lnTo>
                <a:lnTo>
                  <a:pt x="93" y="78"/>
                </a:lnTo>
                <a:lnTo>
                  <a:pt x="93" y="60"/>
                </a:lnTo>
                <a:lnTo>
                  <a:pt x="76" y="60"/>
                </a:lnTo>
                <a:lnTo>
                  <a:pt x="55" y="36"/>
                </a:lnTo>
                <a:lnTo>
                  <a:pt x="76" y="27"/>
                </a:lnTo>
                <a:lnTo>
                  <a:pt x="93" y="36"/>
                </a:lnTo>
                <a:lnTo>
                  <a:pt x="123" y="36"/>
                </a:lnTo>
                <a:lnTo>
                  <a:pt x="85" y="18"/>
                </a:lnTo>
                <a:lnTo>
                  <a:pt x="93" y="18"/>
                </a:lnTo>
                <a:lnTo>
                  <a:pt x="93" y="0"/>
                </a:lnTo>
                <a:lnTo>
                  <a:pt x="132" y="18"/>
                </a:lnTo>
                <a:lnTo>
                  <a:pt x="123" y="18"/>
                </a:lnTo>
                <a:lnTo>
                  <a:pt x="140" y="36"/>
                </a:lnTo>
                <a:lnTo>
                  <a:pt x="157" y="68"/>
                </a:lnTo>
                <a:lnTo>
                  <a:pt x="157" y="87"/>
                </a:lnTo>
                <a:lnTo>
                  <a:pt x="187" y="120"/>
                </a:lnTo>
                <a:lnTo>
                  <a:pt x="170" y="138"/>
                </a:lnTo>
                <a:lnTo>
                  <a:pt x="187" y="188"/>
                </a:lnTo>
                <a:lnTo>
                  <a:pt x="170" y="203"/>
                </a:lnTo>
                <a:lnTo>
                  <a:pt x="157" y="180"/>
                </a:lnTo>
                <a:lnTo>
                  <a:pt x="140" y="203"/>
                </a:lnTo>
                <a:lnTo>
                  <a:pt x="170" y="239"/>
                </a:lnTo>
                <a:lnTo>
                  <a:pt x="140" y="263"/>
                </a:lnTo>
                <a:lnTo>
                  <a:pt x="140" y="271"/>
                </a:lnTo>
                <a:lnTo>
                  <a:pt x="93" y="271"/>
                </a:lnTo>
                <a:lnTo>
                  <a:pt x="110" y="263"/>
                </a:lnTo>
                <a:lnTo>
                  <a:pt x="110" y="248"/>
                </a:lnTo>
                <a:lnTo>
                  <a:pt x="93" y="263"/>
                </a:lnTo>
                <a:lnTo>
                  <a:pt x="93" y="239"/>
                </a:lnTo>
                <a:lnTo>
                  <a:pt x="76" y="239"/>
                </a:lnTo>
                <a:lnTo>
                  <a:pt x="55" y="211"/>
                </a:lnTo>
                <a:lnTo>
                  <a:pt x="0" y="211"/>
                </a:lnTo>
                <a:lnTo>
                  <a:pt x="8"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12" name="Freeform 112">
            <a:extLst>
              <a:ext uri="{FF2B5EF4-FFF2-40B4-BE49-F238E27FC236}">
                <a16:creationId xmlns:a16="http://schemas.microsoft.com/office/drawing/2014/main" id="{742C8AB2-DB82-4785-A7CB-82433E310D87}"/>
              </a:ext>
            </a:extLst>
          </p:cNvPr>
          <p:cNvSpPr/>
          <p:nvPr/>
        </p:nvSpPr>
        <p:spPr bwMode="auto">
          <a:xfrm>
            <a:off x="9309288" y="2130160"/>
            <a:ext cx="458041" cy="458040"/>
          </a:xfrm>
          <a:custGeom>
            <a:avLst/>
            <a:gdLst>
              <a:gd name="T0" fmla="*/ 178 w 327"/>
              <a:gd name="T1" fmla="*/ 0 h 327"/>
              <a:gd name="T2" fmla="*/ 178 w 327"/>
              <a:gd name="T3" fmla="*/ 23 h 327"/>
              <a:gd name="T4" fmla="*/ 157 w 327"/>
              <a:gd name="T5" fmla="*/ 13 h 327"/>
              <a:gd name="T6" fmla="*/ 157 w 327"/>
              <a:gd name="T7" fmla="*/ 23 h 327"/>
              <a:gd name="T8" fmla="*/ 149 w 327"/>
              <a:gd name="T9" fmla="*/ 23 h 327"/>
              <a:gd name="T10" fmla="*/ 140 w 327"/>
              <a:gd name="T11" fmla="*/ 32 h 327"/>
              <a:gd name="T12" fmla="*/ 165 w 327"/>
              <a:gd name="T13" fmla="*/ 23 h 327"/>
              <a:gd name="T14" fmla="*/ 187 w 327"/>
              <a:gd name="T15" fmla="*/ 65 h 327"/>
              <a:gd name="T16" fmla="*/ 204 w 327"/>
              <a:gd name="T17" fmla="*/ 73 h 327"/>
              <a:gd name="T18" fmla="*/ 212 w 327"/>
              <a:gd name="T19" fmla="*/ 73 h 327"/>
              <a:gd name="T20" fmla="*/ 212 w 327"/>
              <a:gd name="T21" fmla="*/ 83 h 327"/>
              <a:gd name="T22" fmla="*/ 204 w 327"/>
              <a:gd name="T23" fmla="*/ 83 h 327"/>
              <a:gd name="T24" fmla="*/ 195 w 327"/>
              <a:gd name="T25" fmla="*/ 83 h 327"/>
              <a:gd name="T26" fmla="*/ 225 w 327"/>
              <a:gd name="T27" fmla="*/ 125 h 327"/>
              <a:gd name="T28" fmla="*/ 212 w 327"/>
              <a:gd name="T29" fmla="*/ 102 h 327"/>
              <a:gd name="T30" fmla="*/ 234 w 327"/>
              <a:gd name="T31" fmla="*/ 102 h 327"/>
              <a:gd name="T32" fmla="*/ 225 w 327"/>
              <a:gd name="T33" fmla="*/ 73 h 327"/>
              <a:gd name="T34" fmla="*/ 234 w 327"/>
              <a:gd name="T35" fmla="*/ 83 h 327"/>
              <a:gd name="T36" fmla="*/ 234 w 327"/>
              <a:gd name="T37" fmla="*/ 125 h 327"/>
              <a:gd name="T38" fmla="*/ 272 w 327"/>
              <a:gd name="T39" fmla="*/ 185 h 327"/>
              <a:gd name="T40" fmla="*/ 272 w 327"/>
              <a:gd name="T41" fmla="*/ 203 h 327"/>
              <a:gd name="T42" fmla="*/ 327 w 327"/>
              <a:gd name="T43" fmla="*/ 327 h 327"/>
              <a:gd name="T44" fmla="*/ 319 w 327"/>
              <a:gd name="T45" fmla="*/ 327 h 327"/>
              <a:gd name="T46" fmla="*/ 289 w 327"/>
              <a:gd name="T47" fmla="*/ 313 h 327"/>
              <a:gd name="T48" fmla="*/ 272 w 327"/>
              <a:gd name="T49" fmla="*/ 295 h 327"/>
              <a:gd name="T50" fmla="*/ 280 w 327"/>
              <a:gd name="T51" fmla="*/ 263 h 327"/>
              <a:gd name="T52" fmla="*/ 250 w 327"/>
              <a:gd name="T53" fmla="*/ 235 h 327"/>
              <a:gd name="T54" fmla="*/ 250 w 327"/>
              <a:gd name="T55" fmla="*/ 203 h 327"/>
              <a:gd name="T56" fmla="*/ 225 w 327"/>
              <a:gd name="T57" fmla="*/ 203 h 327"/>
              <a:gd name="T58" fmla="*/ 225 w 327"/>
              <a:gd name="T59" fmla="*/ 185 h 327"/>
              <a:gd name="T60" fmla="*/ 195 w 327"/>
              <a:gd name="T61" fmla="*/ 152 h 327"/>
              <a:gd name="T62" fmla="*/ 165 w 327"/>
              <a:gd name="T63" fmla="*/ 133 h 327"/>
              <a:gd name="T64" fmla="*/ 149 w 327"/>
              <a:gd name="T65" fmla="*/ 143 h 327"/>
              <a:gd name="T66" fmla="*/ 132 w 327"/>
              <a:gd name="T67" fmla="*/ 133 h 327"/>
              <a:gd name="T68" fmla="*/ 102 w 327"/>
              <a:gd name="T69" fmla="*/ 102 h 327"/>
              <a:gd name="T70" fmla="*/ 102 w 327"/>
              <a:gd name="T71" fmla="*/ 83 h 327"/>
              <a:gd name="T72" fmla="*/ 0 w 327"/>
              <a:gd name="T73" fmla="*/ 0 h 327"/>
              <a:gd name="T74" fmla="*/ 178 w 327"/>
              <a:gd name="T75" fmla="*/ 0 h 327"/>
              <a:gd name="T76" fmla="*/ 178 w 327"/>
              <a:gd name="T7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7" h="327">
                <a:moveTo>
                  <a:pt x="178" y="0"/>
                </a:moveTo>
                <a:lnTo>
                  <a:pt x="178" y="23"/>
                </a:lnTo>
                <a:lnTo>
                  <a:pt x="157" y="13"/>
                </a:lnTo>
                <a:lnTo>
                  <a:pt x="157" y="23"/>
                </a:lnTo>
                <a:lnTo>
                  <a:pt x="149" y="23"/>
                </a:lnTo>
                <a:lnTo>
                  <a:pt x="140" y="32"/>
                </a:lnTo>
                <a:lnTo>
                  <a:pt x="165" y="23"/>
                </a:lnTo>
                <a:lnTo>
                  <a:pt x="187" y="65"/>
                </a:lnTo>
                <a:lnTo>
                  <a:pt x="204" y="73"/>
                </a:lnTo>
                <a:lnTo>
                  <a:pt x="212" y="73"/>
                </a:lnTo>
                <a:lnTo>
                  <a:pt x="212" y="83"/>
                </a:lnTo>
                <a:lnTo>
                  <a:pt x="204" y="83"/>
                </a:lnTo>
                <a:lnTo>
                  <a:pt x="195" y="83"/>
                </a:lnTo>
                <a:lnTo>
                  <a:pt x="225" y="125"/>
                </a:lnTo>
                <a:lnTo>
                  <a:pt x="212" y="102"/>
                </a:lnTo>
                <a:lnTo>
                  <a:pt x="234" y="102"/>
                </a:lnTo>
                <a:lnTo>
                  <a:pt x="225" y="73"/>
                </a:lnTo>
                <a:lnTo>
                  <a:pt x="234" y="83"/>
                </a:lnTo>
                <a:lnTo>
                  <a:pt x="234" y="125"/>
                </a:lnTo>
                <a:lnTo>
                  <a:pt x="272" y="185"/>
                </a:lnTo>
                <a:lnTo>
                  <a:pt x="272" y="203"/>
                </a:lnTo>
                <a:lnTo>
                  <a:pt x="327" y="327"/>
                </a:lnTo>
                <a:lnTo>
                  <a:pt x="319" y="327"/>
                </a:lnTo>
                <a:lnTo>
                  <a:pt x="289" y="313"/>
                </a:lnTo>
                <a:lnTo>
                  <a:pt x="272" y="295"/>
                </a:lnTo>
                <a:lnTo>
                  <a:pt x="280" y="263"/>
                </a:lnTo>
                <a:lnTo>
                  <a:pt x="250" y="235"/>
                </a:lnTo>
                <a:lnTo>
                  <a:pt x="250" y="203"/>
                </a:lnTo>
                <a:lnTo>
                  <a:pt x="225" y="203"/>
                </a:lnTo>
                <a:lnTo>
                  <a:pt x="225" y="185"/>
                </a:lnTo>
                <a:lnTo>
                  <a:pt x="195" y="152"/>
                </a:lnTo>
                <a:lnTo>
                  <a:pt x="165" y="133"/>
                </a:lnTo>
                <a:lnTo>
                  <a:pt x="149" y="143"/>
                </a:lnTo>
                <a:lnTo>
                  <a:pt x="132" y="133"/>
                </a:lnTo>
                <a:lnTo>
                  <a:pt x="102" y="102"/>
                </a:lnTo>
                <a:lnTo>
                  <a:pt x="102" y="83"/>
                </a:lnTo>
                <a:lnTo>
                  <a:pt x="0" y="0"/>
                </a:lnTo>
                <a:lnTo>
                  <a:pt x="178" y="0"/>
                </a:lnTo>
                <a:lnTo>
                  <a:pt x="178"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13" name="Freeform 113">
            <a:extLst>
              <a:ext uri="{FF2B5EF4-FFF2-40B4-BE49-F238E27FC236}">
                <a16:creationId xmlns:a16="http://schemas.microsoft.com/office/drawing/2014/main" id="{19118A3D-BE97-4295-8BE6-A1C3665581D2}"/>
              </a:ext>
            </a:extLst>
          </p:cNvPr>
          <p:cNvSpPr/>
          <p:nvPr/>
        </p:nvSpPr>
        <p:spPr bwMode="auto">
          <a:xfrm>
            <a:off x="9582432" y="2672245"/>
            <a:ext cx="261937" cy="381000"/>
          </a:xfrm>
          <a:custGeom>
            <a:avLst/>
            <a:gdLst>
              <a:gd name="T0" fmla="*/ 9 w 187"/>
              <a:gd name="T1" fmla="*/ 60 h 272"/>
              <a:gd name="T2" fmla="*/ 55 w 187"/>
              <a:gd name="T3" fmla="*/ 36 h 272"/>
              <a:gd name="T4" fmla="*/ 55 w 187"/>
              <a:gd name="T5" fmla="*/ 60 h 272"/>
              <a:gd name="T6" fmla="*/ 77 w 187"/>
              <a:gd name="T7" fmla="*/ 60 h 272"/>
              <a:gd name="T8" fmla="*/ 94 w 187"/>
              <a:gd name="T9" fmla="*/ 78 h 272"/>
              <a:gd name="T10" fmla="*/ 94 w 187"/>
              <a:gd name="T11" fmla="*/ 60 h 272"/>
              <a:gd name="T12" fmla="*/ 77 w 187"/>
              <a:gd name="T13" fmla="*/ 60 h 272"/>
              <a:gd name="T14" fmla="*/ 55 w 187"/>
              <a:gd name="T15" fmla="*/ 36 h 272"/>
              <a:gd name="T16" fmla="*/ 77 w 187"/>
              <a:gd name="T17" fmla="*/ 28 h 272"/>
              <a:gd name="T18" fmla="*/ 94 w 187"/>
              <a:gd name="T19" fmla="*/ 36 h 272"/>
              <a:gd name="T20" fmla="*/ 124 w 187"/>
              <a:gd name="T21" fmla="*/ 36 h 272"/>
              <a:gd name="T22" fmla="*/ 85 w 187"/>
              <a:gd name="T23" fmla="*/ 18 h 272"/>
              <a:gd name="T24" fmla="*/ 94 w 187"/>
              <a:gd name="T25" fmla="*/ 18 h 272"/>
              <a:gd name="T26" fmla="*/ 94 w 187"/>
              <a:gd name="T27" fmla="*/ 0 h 272"/>
              <a:gd name="T28" fmla="*/ 132 w 187"/>
              <a:gd name="T29" fmla="*/ 18 h 272"/>
              <a:gd name="T30" fmla="*/ 124 w 187"/>
              <a:gd name="T31" fmla="*/ 18 h 272"/>
              <a:gd name="T32" fmla="*/ 141 w 187"/>
              <a:gd name="T33" fmla="*/ 36 h 272"/>
              <a:gd name="T34" fmla="*/ 157 w 187"/>
              <a:gd name="T35" fmla="*/ 69 h 272"/>
              <a:gd name="T36" fmla="*/ 157 w 187"/>
              <a:gd name="T37" fmla="*/ 88 h 272"/>
              <a:gd name="T38" fmla="*/ 187 w 187"/>
              <a:gd name="T39" fmla="*/ 120 h 272"/>
              <a:gd name="T40" fmla="*/ 171 w 187"/>
              <a:gd name="T41" fmla="*/ 138 h 272"/>
              <a:gd name="T42" fmla="*/ 187 w 187"/>
              <a:gd name="T43" fmla="*/ 189 h 272"/>
              <a:gd name="T44" fmla="*/ 171 w 187"/>
              <a:gd name="T45" fmla="*/ 203 h 272"/>
              <a:gd name="T46" fmla="*/ 157 w 187"/>
              <a:gd name="T47" fmla="*/ 180 h 272"/>
              <a:gd name="T48" fmla="*/ 141 w 187"/>
              <a:gd name="T49" fmla="*/ 203 h 272"/>
              <a:gd name="T50" fmla="*/ 171 w 187"/>
              <a:gd name="T51" fmla="*/ 239 h 272"/>
              <a:gd name="T52" fmla="*/ 141 w 187"/>
              <a:gd name="T53" fmla="*/ 263 h 272"/>
              <a:gd name="T54" fmla="*/ 141 w 187"/>
              <a:gd name="T55" fmla="*/ 272 h 272"/>
              <a:gd name="T56" fmla="*/ 94 w 187"/>
              <a:gd name="T57" fmla="*/ 272 h 272"/>
              <a:gd name="T58" fmla="*/ 111 w 187"/>
              <a:gd name="T59" fmla="*/ 263 h 272"/>
              <a:gd name="T60" fmla="*/ 111 w 187"/>
              <a:gd name="T61" fmla="*/ 249 h 272"/>
              <a:gd name="T62" fmla="*/ 94 w 187"/>
              <a:gd name="T63" fmla="*/ 263 h 272"/>
              <a:gd name="T64" fmla="*/ 94 w 187"/>
              <a:gd name="T65" fmla="*/ 239 h 272"/>
              <a:gd name="T66" fmla="*/ 77 w 187"/>
              <a:gd name="T67" fmla="*/ 239 h 272"/>
              <a:gd name="T68" fmla="*/ 55 w 187"/>
              <a:gd name="T69" fmla="*/ 212 h 272"/>
              <a:gd name="T70" fmla="*/ 0 w 187"/>
              <a:gd name="T71" fmla="*/ 212 h 272"/>
              <a:gd name="T72" fmla="*/ 9 w 187"/>
              <a:gd name="T73" fmla="*/ 60 h 272"/>
              <a:gd name="T74" fmla="*/ 9 w 187"/>
              <a:gd name="T75" fmla="*/ 6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7" h="272">
                <a:moveTo>
                  <a:pt x="9" y="60"/>
                </a:moveTo>
                <a:lnTo>
                  <a:pt x="55" y="36"/>
                </a:lnTo>
                <a:lnTo>
                  <a:pt x="55" y="60"/>
                </a:lnTo>
                <a:lnTo>
                  <a:pt x="77" y="60"/>
                </a:lnTo>
                <a:lnTo>
                  <a:pt x="94" y="78"/>
                </a:lnTo>
                <a:lnTo>
                  <a:pt x="94" y="60"/>
                </a:lnTo>
                <a:lnTo>
                  <a:pt x="77" y="60"/>
                </a:lnTo>
                <a:lnTo>
                  <a:pt x="55" y="36"/>
                </a:lnTo>
                <a:lnTo>
                  <a:pt x="77" y="28"/>
                </a:lnTo>
                <a:lnTo>
                  <a:pt x="94" y="36"/>
                </a:lnTo>
                <a:lnTo>
                  <a:pt x="124" y="36"/>
                </a:lnTo>
                <a:lnTo>
                  <a:pt x="85" y="18"/>
                </a:lnTo>
                <a:lnTo>
                  <a:pt x="94" y="18"/>
                </a:lnTo>
                <a:lnTo>
                  <a:pt x="94" y="0"/>
                </a:lnTo>
                <a:lnTo>
                  <a:pt x="132" y="18"/>
                </a:lnTo>
                <a:lnTo>
                  <a:pt x="124" y="18"/>
                </a:lnTo>
                <a:lnTo>
                  <a:pt x="141" y="36"/>
                </a:lnTo>
                <a:lnTo>
                  <a:pt x="157" y="69"/>
                </a:lnTo>
                <a:lnTo>
                  <a:pt x="157" y="88"/>
                </a:lnTo>
                <a:lnTo>
                  <a:pt x="187" y="120"/>
                </a:lnTo>
                <a:lnTo>
                  <a:pt x="171" y="138"/>
                </a:lnTo>
                <a:lnTo>
                  <a:pt x="187" y="189"/>
                </a:lnTo>
                <a:lnTo>
                  <a:pt x="171" y="203"/>
                </a:lnTo>
                <a:lnTo>
                  <a:pt x="157" y="180"/>
                </a:lnTo>
                <a:lnTo>
                  <a:pt x="141" y="203"/>
                </a:lnTo>
                <a:lnTo>
                  <a:pt x="171" y="239"/>
                </a:lnTo>
                <a:lnTo>
                  <a:pt x="141" y="263"/>
                </a:lnTo>
                <a:lnTo>
                  <a:pt x="141" y="272"/>
                </a:lnTo>
                <a:lnTo>
                  <a:pt x="94" y="272"/>
                </a:lnTo>
                <a:lnTo>
                  <a:pt x="111" y="263"/>
                </a:lnTo>
                <a:lnTo>
                  <a:pt x="111" y="249"/>
                </a:lnTo>
                <a:lnTo>
                  <a:pt x="94" y="263"/>
                </a:lnTo>
                <a:lnTo>
                  <a:pt x="94" y="239"/>
                </a:lnTo>
                <a:lnTo>
                  <a:pt x="77" y="239"/>
                </a:lnTo>
                <a:lnTo>
                  <a:pt x="55" y="212"/>
                </a:lnTo>
                <a:lnTo>
                  <a:pt x="0" y="212"/>
                </a:lnTo>
                <a:lnTo>
                  <a:pt x="9" y="60"/>
                </a:lnTo>
                <a:lnTo>
                  <a:pt x="9" y="6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14" name="Freeform 114">
            <a:extLst>
              <a:ext uri="{FF2B5EF4-FFF2-40B4-BE49-F238E27FC236}">
                <a16:creationId xmlns:a16="http://schemas.microsoft.com/office/drawing/2014/main" id="{FEF72925-F969-4583-B5DD-EFCD74CF1020}"/>
              </a:ext>
            </a:extLst>
          </p:cNvPr>
          <p:cNvSpPr/>
          <p:nvPr/>
        </p:nvSpPr>
        <p:spPr bwMode="auto">
          <a:xfrm>
            <a:off x="8754597" y="2132963"/>
            <a:ext cx="439831" cy="246529"/>
          </a:xfrm>
          <a:custGeom>
            <a:avLst/>
            <a:gdLst>
              <a:gd name="T0" fmla="*/ 165 w 314"/>
              <a:gd name="T1" fmla="*/ 176 h 176"/>
              <a:gd name="T2" fmla="*/ 110 w 314"/>
              <a:gd name="T3" fmla="*/ 124 h 176"/>
              <a:gd name="T4" fmla="*/ 81 w 314"/>
              <a:gd name="T5" fmla="*/ 124 h 176"/>
              <a:gd name="T6" fmla="*/ 8 w 314"/>
              <a:gd name="T7" fmla="*/ 92 h 176"/>
              <a:gd name="T8" fmla="*/ 0 w 314"/>
              <a:gd name="T9" fmla="*/ 51 h 176"/>
              <a:gd name="T10" fmla="*/ 35 w 314"/>
              <a:gd name="T11" fmla="*/ 33 h 176"/>
              <a:gd name="T12" fmla="*/ 26 w 314"/>
              <a:gd name="T13" fmla="*/ 0 h 176"/>
              <a:gd name="T14" fmla="*/ 259 w 314"/>
              <a:gd name="T15" fmla="*/ 0 h 176"/>
              <a:gd name="T16" fmla="*/ 289 w 314"/>
              <a:gd name="T17" fmla="*/ 23 h 176"/>
              <a:gd name="T18" fmla="*/ 289 w 314"/>
              <a:gd name="T19" fmla="*/ 65 h 176"/>
              <a:gd name="T20" fmla="*/ 314 w 314"/>
              <a:gd name="T21" fmla="*/ 124 h 176"/>
              <a:gd name="T22" fmla="*/ 251 w 314"/>
              <a:gd name="T23" fmla="*/ 134 h 176"/>
              <a:gd name="T24" fmla="*/ 242 w 314"/>
              <a:gd name="T25" fmla="*/ 143 h 176"/>
              <a:gd name="T26" fmla="*/ 221 w 314"/>
              <a:gd name="T27" fmla="*/ 152 h 176"/>
              <a:gd name="T28" fmla="*/ 204 w 314"/>
              <a:gd name="T29" fmla="*/ 152 h 176"/>
              <a:gd name="T30" fmla="*/ 165 w 314"/>
              <a:gd name="T31" fmla="*/ 161 h 176"/>
              <a:gd name="T32" fmla="*/ 165 w 314"/>
              <a:gd name="T33"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176">
                <a:moveTo>
                  <a:pt x="165" y="176"/>
                </a:moveTo>
                <a:lnTo>
                  <a:pt x="110" y="124"/>
                </a:lnTo>
                <a:lnTo>
                  <a:pt x="81" y="124"/>
                </a:lnTo>
                <a:lnTo>
                  <a:pt x="8" y="92"/>
                </a:lnTo>
                <a:lnTo>
                  <a:pt x="0" y="51"/>
                </a:lnTo>
                <a:lnTo>
                  <a:pt x="35" y="33"/>
                </a:lnTo>
                <a:lnTo>
                  <a:pt x="26" y="0"/>
                </a:lnTo>
                <a:lnTo>
                  <a:pt x="259" y="0"/>
                </a:lnTo>
                <a:lnTo>
                  <a:pt x="289" y="23"/>
                </a:lnTo>
                <a:lnTo>
                  <a:pt x="289" y="65"/>
                </a:lnTo>
                <a:lnTo>
                  <a:pt x="314" y="124"/>
                </a:lnTo>
                <a:lnTo>
                  <a:pt x="251" y="134"/>
                </a:lnTo>
                <a:lnTo>
                  <a:pt x="242" y="143"/>
                </a:lnTo>
                <a:lnTo>
                  <a:pt x="221" y="152"/>
                </a:lnTo>
                <a:lnTo>
                  <a:pt x="204" y="152"/>
                </a:lnTo>
                <a:lnTo>
                  <a:pt x="165" y="161"/>
                </a:lnTo>
                <a:lnTo>
                  <a:pt x="165"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15" name="Freeform 115">
            <a:extLst>
              <a:ext uri="{FF2B5EF4-FFF2-40B4-BE49-F238E27FC236}">
                <a16:creationId xmlns:a16="http://schemas.microsoft.com/office/drawing/2014/main" id="{C8C66309-8B76-4BC7-85EF-E9DCDF388031}"/>
              </a:ext>
            </a:extLst>
          </p:cNvPr>
          <p:cNvSpPr/>
          <p:nvPr/>
        </p:nvSpPr>
        <p:spPr bwMode="auto">
          <a:xfrm>
            <a:off x="9040347" y="2927179"/>
            <a:ext cx="652743" cy="368394"/>
          </a:xfrm>
          <a:custGeom>
            <a:avLst/>
            <a:gdLst>
              <a:gd name="T0" fmla="*/ 466 w 466"/>
              <a:gd name="T1" fmla="*/ 92 h 263"/>
              <a:gd name="T2" fmla="*/ 445 w 466"/>
              <a:gd name="T3" fmla="*/ 111 h 263"/>
              <a:gd name="T4" fmla="*/ 408 w 466"/>
              <a:gd name="T5" fmla="*/ 142 h 263"/>
              <a:gd name="T6" fmla="*/ 390 w 466"/>
              <a:gd name="T7" fmla="*/ 171 h 263"/>
              <a:gd name="T8" fmla="*/ 373 w 466"/>
              <a:gd name="T9" fmla="*/ 194 h 263"/>
              <a:gd name="T10" fmla="*/ 343 w 466"/>
              <a:gd name="T11" fmla="*/ 235 h 263"/>
              <a:gd name="T12" fmla="*/ 289 w 466"/>
              <a:gd name="T13" fmla="*/ 263 h 263"/>
              <a:gd name="T14" fmla="*/ 251 w 466"/>
              <a:gd name="T15" fmla="*/ 244 h 263"/>
              <a:gd name="T16" fmla="*/ 242 w 466"/>
              <a:gd name="T17" fmla="*/ 222 h 263"/>
              <a:gd name="T18" fmla="*/ 234 w 466"/>
              <a:gd name="T19" fmla="*/ 244 h 263"/>
              <a:gd name="T20" fmla="*/ 204 w 466"/>
              <a:gd name="T21" fmla="*/ 244 h 263"/>
              <a:gd name="T22" fmla="*/ 187 w 466"/>
              <a:gd name="T23" fmla="*/ 235 h 263"/>
              <a:gd name="T24" fmla="*/ 187 w 466"/>
              <a:gd name="T25" fmla="*/ 222 h 263"/>
              <a:gd name="T26" fmla="*/ 165 w 466"/>
              <a:gd name="T27" fmla="*/ 222 h 263"/>
              <a:gd name="T28" fmla="*/ 140 w 466"/>
              <a:gd name="T29" fmla="*/ 204 h 263"/>
              <a:gd name="T30" fmla="*/ 149 w 466"/>
              <a:gd name="T31" fmla="*/ 194 h 263"/>
              <a:gd name="T32" fmla="*/ 140 w 466"/>
              <a:gd name="T33" fmla="*/ 171 h 263"/>
              <a:gd name="T34" fmla="*/ 140 w 466"/>
              <a:gd name="T35" fmla="*/ 162 h 263"/>
              <a:gd name="T36" fmla="*/ 119 w 466"/>
              <a:gd name="T37" fmla="*/ 171 h 263"/>
              <a:gd name="T38" fmla="*/ 119 w 466"/>
              <a:gd name="T39" fmla="*/ 194 h 263"/>
              <a:gd name="T40" fmla="*/ 110 w 466"/>
              <a:gd name="T41" fmla="*/ 212 h 263"/>
              <a:gd name="T42" fmla="*/ 93 w 466"/>
              <a:gd name="T43" fmla="*/ 204 h 263"/>
              <a:gd name="T44" fmla="*/ 85 w 466"/>
              <a:gd name="T45" fmla="*/ 222 h 263"/>
              <a:gd name="T46" fmla="*/ 72 w 466"/>
              <a:gd name="T47" fmla="*/ 212 h 263"/>
              <a:gd name="T48" fmla="*/ 63 w 466"/>
              <a:gd name="T49" fmla="*/ 184 h 263"/>
              <a:gd name="T50" fmla="*/ 55 w 466"/>
              <a:gd name="T51" fmla="*/ 184 h 263"/>
              <a:gd name="T52" fmla="*/ 55 w 466"/>
              <a:gd name="T53" fmla="*/ 162 h 263"/>
              <a:gd name="T54" fmla="*/ 63 w 466"/>
              <a:gd name="T55" fmla="*/ 152 h 263"/>
              <a:gd name="T56" fmla="*/ 47 w 466"/>
              <a:gd name="T57" fmla="*/ 162 h 263"/>
              <a:gd name="T58" fmla="*/ 85 w 466"/>
              <a:gd name="T59" fmla="*/ 142 h 263"/>
              <a:gd name="T60" fmla="*/ 110 w 466"/>
              <a:gd name="T61" fmla="*/ 102 h 263"/>
              <a:gd name="T62" fmla="*/ 72 w 466"/>
              <a:gd name="T63" fmla="*/ 82 h 263"/>
              <a:gd name="T64" fmla="*/ 17 w 466"/>
              <a:gd name="T65" fmla="*/ 60 h 263"/>
              <a:gd name="T66" fmla="*/ 0 w 466"/>
              <a:gd name="T67" fmla="*/ 0 h 263"/>
              <a:gd name="T68" fmla="*/ 225 w 466"/>
              <a:gd name="T69" fmla="*/ 9 h 263"/>
              <a:gd name="T70" fmla="*/ 259 w 466"/>
              <a:gd name="T71" fmla="*/ 82 h 263"/>
              <a:gd name="T72" fmla="*/ 297 w 466"/>
              <a:gd name="T73" fmla="*/ 0 h 263"/>
              <a:gd name="T74" fmla="*/ 361 w 466"/>
              <a:gd name="T75" fmla="*/ 32 h 263"/>
              <a:gd name="T76" fmla="*/ 445 w 466"/>
              <a:gd name="T77" fmla="*/ 32 h 263"/>
              <a:gd name="T78" fmla="*/ 445 w 466"/>
              <a:gd name="T79" fmla="*/ 6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6" h="263">
                <a:moveTo>
                  <a:pt x="445" y="69"/>
                </a:moveTo>
                <a:lnTo>
                  <a:pt x="466" y="92"/>
                </a:lnTo>
                <a:lnTo>
                  <a:pt x="445" y="102"/>
                </a:lnTo>
                <a:lnTo>
                  <a:pt x="445" y="111"/>
                </a:lnTo>
                <a:lnTo>
                  <a:pt x="399" y="134"/>
                </a:lnTo>
                <a:lnTo>
                  <a:pt x="408" y="142"/>
                </a:lnTo>
                <a:lnTo>
                  <a:pt x="390" y="162"/>
                </a:lnTo>
                <a:lnTo>
                  <a:pt x="390" y="171"/>
                </a:lnTo>
                <a:lnTo>
                  <a:pt x="381" y="204"/>
                </a:lnTo>
                <a:lnTo>
                  <a:pt x="373" y="194"/>
                </a:lnTo>
                <a:lnTo>
                  <a:pt x="353" y="194"/>
                </a:lnTo>
                <a:lnTo>
                  <a:pt x="343" y="235"/>
                </a:lnTo>
                <a:lnTo>
                  <a:pt x="297" y="244"/>
                </a:lnTo>
                <a:lnTo>
                  <a:pt x="289" y="263"/>
                </a:lnTo>
                <a:lnTo>
                  <a:pt x="281" y="244"/>
                </a:lnTo>
                <a:lnTo>
                  <a:pt x="251" y="244"/>
                </a:lnTo>
                <a:lnTo>
                  <a:pt x="234" y="235"/>
                </a:lnTo>
                <a:lnTo>
                  <a:pt x="242" y="222"/>
                </a:lnTo>
                <a:lnTo>
                  <a:pt x="234" y="222"/>
                </a:lnTo>
                <a:lnTo>
                  <a:pt x="234" y="244"/>
                </a:lnTo>
                <a:lnTo>
                  <a:pt x="225" y="244"/>
                </a:lnTo>
                <a:lnTo>
                  <a:pt x="204" y="244"/>
                </a:lnTo>
                <a:lnTo>
                  <a:pt x="212" y="235"/>
                </a:lnTo>
                <a:lnTo>
                  <a:pt x="187" y="235"/>
                </a:lnTo>
                <a:lnTo>
                  <a:pt x="195" y="212"/>
                </a:lnTo>
                <a:lnTo>
                  <a:pt x="187" y="222"/>
                </a:lnTo>
                <a:lnTo>
                  <a:pt x="165" y="204"/>
                </a:lnTo>
                <a:lnTo>
                  <a:pt x="165" y="222"/>
                </a:lnTo>
                <a:lnTo>
                  <a:pt x="149" y="222"/>
                </a:lnTo>
                <a:lnTo>
                  <a:pt x="140" y="204"/>
                </a:lnTo>
                <a:lnTo>
                  <a:pt x="149" y="204"/>
                </a:lnTo>
                <a:lnTo>
                  <a:pt x="149" y="194"/>
                </a:lnTo>
                <a:lnTo>
                  <a:pt x="132" y="184"/>
                </a:lnTo>
                <a:lnTo>
                  <a:pt x="140" y="171"/>
                </a:lnTo>
                <a:lnTo>
                  <a:pt x="149" y="171"/>
                </a:lnTo>
                <a:lnTo>
                  <a:pt x="140" y="162"/>
                </a:lnTo>
                <a:lnTo>
                  <a:pt x="132" y="171"/>
                </a:lnTo>
                <a:lnTo>
                  <a:pt x="119" y="171"/>
                </a:lnTo>
                <a:lnTo>
                  <a:pt x="132" y="194"/>
                </a:lnTo>
                <a:lnTo>
                  <a:pt x="119" y="194"/>
                </a:lnTo>
                <a:lnTo>
                  <a:pt x="119" y="212"/>
                </a:lnTo>
                <a:lnTo>
                  <a:pt x="110" y="212"/>
                </a:lnTo>
                <a:lnTo>
                  <a:pt x="110" y="194"/>
                </a:lnTo>
                <a:lnTo>
                  <a:pt x="93" y="204"/>
                </a:lnTo>
                <a:lnTo>
                  <a:pt x="102" y="222"/>
                </a:lnTo>
                <a:lnTo>
                  <a:pt x="85" y="222"/>
                </a:lnTo>
                <a:lnTo>
                  <a:pt x="72" y="204"/>
                </a:lnTo>
                <a:lnTo>
                  <a:pt x="72" y="212"/>
                </a:lnTo>
                <a:lnTo>
                  <a:pt x="55" y="204"/>
                </a:lnTo>
                <a:lnTo>
                  <a:pt x="63" y="184"/>
                </a:lnTo>
                <a:lnTo>
                  <a:pt x="72" y="194"/>
                </a:lnTo>
                <a:lnTo>
                  <a:pt x="55" y="184"/>
                </a:lnTo>
                <a:lnTo>
                  <a:pt x="38" y="171"/>
                </a:lnTo>
                <a:lnTo>
                  <a:pt x="55" y="162"/>
                </a:lnTo>
                <a:lnTo>
                  <a:pt x="85" y="171"/>
                </a:lnTo>
                <a:lnTo>
                  <a:pt x="63" y="152"/>
                </a:lnTo>
                <a:lnTo>
                  <a:pt x="55" y="152"/>
                </a:lnTo>
                <a:lnTo>
                  <a:pt x="47" y="162"/>
                </a:lnTo>
                <a:lnTo>
                  <a:pt x="30" y="142"/>
                </a:lnTo>
                <a:lnTo>
                  <a:pt x="85" y="142"/>
                </a:lnTo>
                <a:lnTo>
                  <a:pt x="93" y="134"/>
                </a:lnTo>
                <a:lnTo>
                  <a:pt x="110" y="102"/>
                </a:lnTo>
                <a:lnTo>
                  <a:pt x="93" y="102"/>
                </a:lnTo>
                <a:lnTo>
                  <a:pt x="72" y="82"/>
                </a:lnTo>
                <a:lnTo>
                  <a:pt x="55" y="82"/>
                </a:lnTo>
                <a:lnTo>
                  <a:pt x="17" y="60"/>
                </a:lnTo>
                <a:lnTo>
                  <a:pt x="17" y="32"/>
                </a:lnTo>
                <a:lnTo>
                  <a:pt x="0" y="0"/>
                </a:lnTo>
                <a:lnTo>
                  <a:pt x="140" y="9"/>
                </a:lnTo>
                <a:lnTo>
                  <a:pt x="225" y="9"/>
                </a:lnTo>
                <a:lnTo>
                  <a:pt x="204" y="69"/>
                </a:lnTo>
                <a:lnTo>
                  <a:pt x="259" y="82"/>
                </a:lnTo>
                <a:lnTo>
                  <a:pt x="281" y="9"/>
                </a:lnTo>
                <a:lnTo>
                  <a:pt x="297" y="0"/>
                </a:lnTo>
                <a:lnTo>
                  <a:pt x="336" y="24"/>
                </a:lnTo>
                <a:lnTo>
                  <a:pt x="361" y="32"/>
                </a:lnTo>
                <a:lnTo>
                  <a:pt x="390" y="32"/>
                </a:lnTo>
                <a:lnTo>
                  <a:pt x="445" y="32"/>
                </a:lnTo>
                <a:lnTo>
                  <a:pt x="466" y="60"/>
                </a:lnTo>
                <a:lnTo>
                  <a:pt x="44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16" name="Freeform 116">
            <a:extLst>
              <a:ext uri="{FF2B5EF4-FFF2-40B4-BE49-F238E27FC236}">
                <a16:creationId xmlns:a16="http://schemas.microsoft.com/office/drawing/2014/main" id="{B753565B-86BF-454D-B336-105B93D532E0}"/>
              </a:ext>
            </a:extLst>
          </p:cNvPr>
          <p:cNvSpPr/>
          <p:nvPr/>
        </p:nvSpPr>
        <p:spPr bwMode="auto">
          <a:xfrm>
            <a:off x="8750395" y="2130161"/>
            <a:ext cx="441231" cy="245128"/>
          </a:xfrm>
          <a:custGeom>
            <a:avLst/>
            <a:gdLst>
              <a:gd name="T0" fmla="*/ 166 w 315"/>
              <a:gd name="T1" fmla="*/ 175 h 175"/>
              <a:gd name="T2" fmla="*/ 111 w 315"/>
              <a:gd name="T3" fmla="*/ 124 h 175"/>
              <a:gd name="T4" fmla="*/ 82 w 315"/>
              <a:gd name="T5" fmla="*/ 124 h 175"/>
              <a:gd name="T6" fmla="*/ 9 w 315"/>
              <a:gd name="T7" fmla="*/ 91 h 175"/>
              <a:gd name="T8" fmla="*/ 0 w 315"/>
              <a:gd name="T9" fmla="*/ 50 h 175"/>
              <a:gd name="T10" fmla="*/ 35 w 315"/>
              <a:gd name="T11" fmla="*/ 32 h 175"/>
              <a:gd name="T12" fmla="*/ 27 w 315"/>
              <a:gd name="T13" fmla="*/ 0 h 175"/>
              <a:gd name="T14" fmla="*/ 260 w 315"/>
              <a:gd name="T15" fmla="*/ 0 h 175"/>
              <a:gd name="T16" fmla="*/ 290 w 315"/>
              <a:gd name="T17" fmla="*/ 23 h 175"/>
              <a:gd name="T18" fmla="*/ 290 w 315"/>
              <a:gd name="T19" fmla="*/ 65 h 175"/>
              <a:gd name="T20" fmla="*/ 315 w 315"/>
              <a:gd name="T21" fmla="*/ 124 h 175"/>
              <a:gd name="T22" fmla="*/ 251 w 315"/>
              <a:gd name="T23" fmla="*/ 133 h 175"/>
              <a:gd name="T24" fmla="*/ 243 w 315"/>
              <a:gd name="T25" fmla="*/ 143 h 175"/>
              <a:gd name="T26" fmla="*/ 221 w 315"/>
              <a:gd name="T27" fmla="*/ 151 h 175"/>
              <a:gd name="T28" fmla="*/ 204 w 315"/>
              <a:gd name="T29" fmla="*/ 151 h 175"/>
              <a:gd name="T30" fmla="*/ 166 w 315"/>
              <a:gd name="T31" fmla="*/ 161 h 175"/>
              <a:gd name="T32" fmla="*/ 166 w 315"/>
              <a:gd name="T33" fmla="*/ 175 h 175"/>
              <a:gd name="T34" fmla="*/ 166 w 315"/>
              <a:gd name="T3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5" h="175">
                <a:moveTo>
                  <a:pt x="166" y="175"/>
                </a:moveTo>
                <a:lnTo>
                  <a:pt x="111" y="124"/>
                </a:lnTo>
                <a:lnTo>
                  <a:pt x="82" y="124"/>
                </a:lnTo>
                <a:lnTo>
                  <a:pt x="9" y="91"/>
                </a:lnTo>
                <a:lnTo>
                  <a:pt x="0" y="50"/>
                </a:lnTo>
                <a:lnTo>
                  <a:pt x="35" y="32"/>
                </a:lnTo>
                <a:lnTo>
                  <a:pt x="27" y="0"/>
                </a:lnTo>
                <a:lnTo>
                  <a:pt x="260" y="0"/>
                </a:lnTo>
                <a:lnTo>
                  <a:pt x="290" y="23"/>
                </a:lnTo>
                <a:lnTo>
                  <a:pt x="290" y="65"/>
                </a:lnTo>
                <a:lnTo>
                  <a:pt x="315" y="124"/>
                </a:lnTo>
                <a:lnTo>
                  <a:pt x="251" y="133"/>
                </a:lnTo>
                <a:lnTo>
                  <a:pt x="243" y="143"/>
                </a:lnTo>
                <a:lnTo>
                  <a:pt x="221" y="151"/>
                </a:lnTo>
                <a:lnTo>
                  <a:pt x="204" y="151"/>
                </a:lnTo>
                <a:lnTo>
                  <a:pt x="166" y="161"/>
                </a:lnTo>
                <a:lnTo>
                  <a:pt x="166" y="175"/>
                </a:lnTo>
                <a:lnTo>
                  <a:pt x="166" y="17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17" name="Freeform 117">
            <a:extLst>
              <a:ext uri="{FF2B5EF4-FFF2-40B4-BE49-F238E27FC236}">
                <a16:creationId xmlns:a16="http://schemas.microsoft.com/office/drawing/2014/main" id="{F9FD5D9E-DA9F-46BB-A25C-1EB77814BA9C}"/>
              </a:ext>
            </a:extLst>
          </p:cNvPr>
          <p:cNvSpPr/>
          <p:nvPr/>
        </p:nvSpPr>
        <p:spPr bwMode="auto">
          <a:xfrm>
            <a:off x="9036145" y="2922977"/>
            <a:ext cx="654143" cy="369794"/>
          </a:xfrm>
          <a:custGeom>
            <a:avLst/>
            <a:gdLst>
              <a:gd name="T0" fmla="*/ 467 w 467"/>
              <a:gd name="T1" fmla="*/ 93 h 264"/>
              <a:gd name="T2" fmla="*/ 445 w 467"/>
              <a:gd name="T3" fmla="*/ 112 h 264"/>
              <a:gd name="T4" fmla="*/ 408 w 467"/>
              <a:gd name="T5" fmla="*/ 143 h 264"/>
              <a:gd name="T6" fmla="*/ 390 w 467"/>
              <a:gd name="T7" fmla="*/ 172 h 264"/>
              <a:gd name="T8" fmla="*/ 373 w 467"/>
              <a:gd name="T9" fmla="*/ 195 h 264"/>
              <a:gd name="T10" fmla="*/ 344 w 467"/>
              <a:gd name="T11" fmla="*/ 235 h 264"/>
              <a:gd name="T12" fmla="*/ 290 w 467"/>
              <a:gd name="T13" fmla="*/ 264 h 264"/>
              <a:gd name="T14" fmla="*/ 251 w 467"/>
              <a:gd name="T15" fmla="*/ 245 h 264"/>
              <a:gd name="T16" fmla="*/ 243 w 467"/>
              <a:gd name="T17" fmla="*/ 222 h 264"/>
              <a:gd name="T18" fmla="*/ 234 w 467"/>
              <a:gd name="T19" fmla="*/ 245 h 264"/>
              <a:gd name="T20" fmla="*/ 204 w 467"/>
              <a:gd name="T21" fmla="*/ 245 h 264"/>
              <a:gd name="T22" fmla="*/ 188 w 467"/>
              <a:gd name="T23" fmla="*/ 235 h 264"/>
              <a:gd name="T24" fmla="*/ 188 w 467"/>
              <a:gd name="T25" fmla="*/ 222 h 264"/>
              <a:gd name="T26" fmla="*/ 166 w 467"/>
              <a:gd name="T27" fmla="*/ 222 h 264"/>
              <a:gd name="T28" fmla="*/ 141 w 467"/>
              <a:gd name="T29" fmla="*/ 204 h 264"/>
              <a:gd name="T30" fmla="*/ 149 w 467"/>
              <a:gd name="T31" fmla="*/ 195 h 264"/>
              <a:gd name="T32" fmla="*/ 141 w 467"/>
              <a:gd name="T33" fmla="*/ 172 h 264"/>
              <a:gd name="T34" fmla="*/ 141 w 467"/>
              <a:gd name="T35" fmla="*/ 162 h 264"/>
              <a:gd name="T36" fmla="*/ 119 w 467"/>
              <a:gd name="T37" fmla="*/ 172 h 264"/>
              <a:gd name="T38" fmla="*/ 119 w 467"/>
              <a:gd name="T39" fmla="*/ 195 h 264"/>
              <a:gd name="T40" fmla="*/ 111 w 467"/>
              <a:gd name="T41" fmla="*/ 213 h 264"/>
              <a:gd name="T42" fmla="*/ 94 w 467"/>
              <a:gd name="T43" fmla="*/ 204 h 264"/>
              <a:gd name="T44" fmla="*/ 86 w 467"/>
              <a:gd name="T45" fmla="*/ 222 h 264"/>
              <a:gd name="T46" fmla="*/ 72 w 467"/>
              <a:gd name="T47" fmla="*/ 213 h 264"/>
              <a:gd name="T48" fmla="*/ 64 w 467"/>
              <a:gd name="T49" fmla="*/ 185 h 264"/>
              <a:gd name="T50" fmla="*/ 56 w 467"/>
              <a:gd name="T51" fmla="*/ 185 h 264"/>
              <a:gd name="T52" fmla="*/ 56 w 467"/>
              <a:gd name="T53" fmla="*/ 162 h 264"/>
              <a:gd name="T54" fmla="*/ 64 w 467"/>
              <a:gd name="T55" fmla="*/ 153 h 264"/>
              <a:gd name="T56" fmla="*/ 47 w 467"/>
              <a:gd name="T57" fmla="*/ 162 h 264"/>
              <a:gd name="T58" fmla="*/ 86 w 467"/>
              <a:gd name="T59" fmla="*/ 143 h 264"/>
              <a:gd name="T60" fmla="*/ 111 w 467"/>
              <a:gd name="T61" fmla="*/ 102 h 264"/>
              <a:gd name="T62" fmla="*/ 72 w 467"/>
              <a:gd name="T63" fmla="*/ 83 h 264"/>
              <a:gd name="T64" fmla="*/ 17 w 467"/>
              <a:gd name="T65" fmla="*/ 60 h 264"/>
              <a:gd name="T66" fmla="*/ 0 w 467"/>
              <a:gd name="T67" fmla="*/ 0 h 264"/>
              <a:gd name="T68" fmla="*/ 226 w 467"/>
              <a:gd name="T69" fmla="*/ 10 h 264"/>
              <a:gd name="T70" fmla="*/ 260 w 467"/>
              <a:gd name="T71" fmla="*/ 83 h 264"/>
              <a:gd name="T72" fmla="*/ 298 w 467"/>
              <a:gd name="T73" fmla="*/ 0 h 264"/>
              <a:gd name="T74" fmla="*/ 362 w 467"/>
              <a:gd name="T75" fmla="*/ 33 h 264"/>
              <a:gd name="T76" fmla="*/ 445 w 467"/>
              <a:gd name="T77" fmla="*/ 33 h 264"/>
              <a:gd name="T78" fmla="*/ 445 w 467"/>
              <a:gd name="T79" fmla="*/ 7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7" h="264">
                <a:moveTo>
                  <a:pt x="445" y="70"/>
                </a:moveTo>
                <a:lnTo>
                  <a:pt x="467" y="93"/>
                </a:lnTo>
                <a:lnTo>
                  <a:pt x="445" y="102"/>
                </a:lnTo>
                <a:lnTo>
                  <a:pt x="445" y="112"/>
                </a:lnTo>
                <a:lnTo>
                  <a:pt x="400" y="135"/>
                </a:lnTo>
                <a:lnTo>
                  <a:pt x="408" y="143"/>
                </a:lnTo>
                <a:lnTo>
                  <a:pt x="390" y="162"/>
                </a:lnTo>
                <a:lnTo>
                  <a:pt x="390" y="172"/>
                </a:lnTo>
                <a:lnTo>
                  <a:pt x="382" y="204"/>
                </a:lnTo>
                <a:lnTo>
                  <a:pt x="373" y="195"/>
                </a:lnTo>
                <a:lnTo>
                  <a:pt x="353" y="195"/>
                </a:lnTo>
                <a:lnTo>
                  <a:pt x="344" y="235"/>
                </a:lnTo>
                <a:lnTo>
                  <a:pt x="298" y="245"/>
                </a:lnTo>
                <a:lnTo>
                  <a:pt x="290" y="264"/>
                </a:lnTo>
                <a:lnTo>
                  <a:pt x="281" y="245"/>
                </a:lnTo>
                <a:lnTo>
                  <a:pt x="251" y="245"/>
                </a:lnTo>
                <a:lnTo>
                  <a:pt x="234" y="235"/>
                </a:lnTo>
                <a:lnTo>
                  <a:pt x="243" y="222"/>
                </a:lnTo>
                <a:lnTo>
                  <a:pt x="234" y="222"/>
                </a:lnTo>
                <a:lnTo>
                  <a:pt x="234" y="245"/>
                </a:lnTo>
                <a:lnTo>
                  <a:pt x="226" y="245"/>
                </a:lnTo>
                <a:lnTo>
                  <a:pt x="204" y="245"/>
                </a:lnTo>
                <a:lnTo>
                  <a:pt x="213" y="235"/>
                </a:lnTo>
                <a:lnTo>
                  <a:pt x="188" y="235"/>
                </a:lnTo>
                <a:lnTo>
                  <a:pt x="196" y="213"/>
                </a:lnTo>
                <a:lnTo>
                  <a:pt x="188" y="222"/>
                </a:lnTo>
                <a:lnTo>
                  <a:pt x="166" y="204"/>
                </a:lnTo>
                <a:lnTo>
                  <a:pt x="166" y="222"/>
                </a:lnTo>
                <a:lnTo>
                  <a:pt x="149" y="222"/>
                </a:lnTo>
                <a:lnTo>
                  <a:pt x="141" y="204"/>
                </a:lnTo>
                <a:lnTo>
                  <a:pt x="149" y="204"/>
                </a:lnTo>
                <a:lnTo>
                  <a:pt x="149" y="195"/>
                </a:lnTo>
                <a:lnTo>
                  <a:pt x="132" y="185"/>
                </a:lnTo>
                <a:lnTo>
                  <a:pt x="141" y="172"/>
                </a:lnTo>
                <a:lnTo>
                  <a:pt x="149" y="172"/>
                </a:lnTo>
                <a:lnTo>
                  <a:pt x="141" y="162"/>
                </a:lnTo>
                <a:lnTo>
                  <a:pt x="132" y="172"/>
                </a:lnTo>
                <a:lnTo>
                  <a:pt x="119" y="172"/>
                </a:lnTo>
                <a:lnTo>
                  <a:pt x="132" y="195"/>
                </a:lnTo>
                <a:lnTo>
                  <a:pt x="119" y="195"/>
                </a:lnTo>
                <a:lnTo>
                  <a:pt x="119" y="213"/>
                </a:lnTo>
                <a:lnTo>
                  <a:pt x="111" y="213"/>
                </a:lnTo>
                <a:lnTo>
                  <a:pt x="111" y="195"/>
                </a:lnTo>
                <a:lnTo>
                  <a:pt x="94" y="204"/>
                </a:lnTo>
                <a:lnTo>
                  <a:pt x="102" y="222"/>
                </a:lnTo>
                <a:lnTo>
                  <a:pt x="86" y="222"/>
                </a:lnTo>
                <a:lnTo>
                  <a:pt x="72" y="204"/>
                </a:lnTo>
                <a:lnTo>
                  <a:pt x="72" y="213"/>
                </a:lnTo>
                <a:lnTo>
                  <a:pt x="56" y="204"/>
                </a:lnTo>
                <a:lnTo>
                  <a:pt x="64" y="185"/>
                </a:lnTo>
                <a:lnTo>
                  <a:pt x="72" y="195"/>
                </a:lnTo>
                <a:lnTo>
                  <a:pt x="56" y="185"/>
                </a:lnTo>
                <a:lnTo>
                  <a:pt x="39" y="172"/>
                </a:lnTo>
                <a:lnTo>
                  <a:pt x="56" y="162"/>
                </a:lnTo>
                <a:lnTo>
                  <a:pt x="86" y="172"/>
                </a:lnTo>
                <a:lnTo>
                  <a:pt x="64" y="153"/>
                </a:lnTo>
                <a:lnTo>
                  <a:pt x="56" y="153"/>
                </a:lnTo>
                <a:lnTo>
                  <a:pt x="47" y="162"/>
                </a:lnTo>
                <a:lnTo>
                  <a:pt x="30" y="143"/>
                </a:lnTo>
                <a:lnTo>
                  <a:pt x="86" y="143"/>
                </a:lnTo>
                <a:lnTo>
                  <a:pt x="94" y="135"/>
                </a:lnTo>
                <a:lnTo>
                  <a:pt x="111" y="102"/>
                </a:lnTo>
                <a:lnTo>
                  <a:pt x="94" y="102"/>
                </a:lnTo>
                <a:lnTo>
                  <a:pt x="72" y="83"/>
                </a:lnTo>
                <a:lnTo>
                  <a:pt x="56" y="83"/>
                </a:lnTo>
                <a:lnTo>
                  <a:pt x="17" y="60"/>
                </a:lnTo>
                <a:lnTo>
                  <a:pt x="17" y="33"/>
                </a:lnTo>
                <a:lnTo>
                  <a:pt x="0" y="0"/>
                </a:lnTo>
                <a:lnTo>
                  <a:pt x="141" y="10"/>
                </a:lnTo>
                <a:lnTo>
                  <a:pt x="226" y="10"/>
                </a:lnTo>
                <a:lnTo>
                  <a:pt x="204" y="70"/>
                </a:lnTo>
                <a:lnTo>
                  <a:pt x="260" y="83"/>
                </a:lnTo>
                <a:lnTo>
                  <a:pt x="281" y="10"/>
                </a:lnTo>
                <a:lnTo>
                  <a:pt x="298" y="0"/>
                </a:lnTo>
                <a:lnTo>
                  <a:pt x="336" y="24"/>
                </a:lnTo>
                <a:lnTo>
                  <a:pt x="362" y="33"/>
                </a:lnTo>
                <a:lnTo>
                  <a:pt x="390" y="33"/>
                </a:lnTo>
                <a:lnTo>
                  <a:pt x="445" y="33"/>
                </a:lnTo>
                <a:lnTo>
                  <a:pt x="467" y="60"/>
                </a:lnTo>
                <a:lnTo>
                  <a:pt x="445" y="70"/>
                </a:lnTo>
                <a:lnTo>
                  <a:pt x="445" y="7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18" name="Freeform 118">
            <a:extLst>
              <a:ext uri="{FF2B5EF4-FFF2-40B4-BE49-F238E27FC236}">
                <a16:creationId xmlns:a16="http://schemas.microsoft.com/office/drawing/2014/main" id="{59850960-F4C9-40EB-A71E-BC5D0DC2465A}"/>
              </a:ext>
            </a:extLst>
          </p:cNvPr>
          <p:cNvSpPr/>
          <p:nvPr/>
        </p:nvSpPr>
        <p:spPr bwMode="auto">
          <a:xfrm>
            <a:off x="8362390" y="2592404"/>
            <a:ext cx="558894" cy="393606"/>
          </a:xfrm>
          <a:custGeom>
            <a:avLst/>
            <a:gdLst>
              <a:gd name="T0" fmla="*/ 271 w 399"/>
              <a:gd name="T1" fmla="*/ 281 h 281"/>
              <a:gd name="T2" fmla="*/ 149 w 399"/>
              <a:gd name="T3" fmla="*/ 222 h 281"/>
              <a:gd name="T4" fmla="*/ 119 w 399"/>
              <a:gd name="T5" fmla="*/ 198 h 281"/>
              <a:gd name="T6" fmla="*/ 94 w 399"/>
              <a:gd name="T7" fmla="*/ 198 h 281"/>
              <a:gd name="T8" fmla="*/ 94 w 399"/>
              <a:gd name="T9" fmla="*/ 189 h 281"/>
              <a:gd name="T10" fmla="*/ 39 w 399"/>
              <a:gd name="T11" fmla="*/ 170 h 281"/>
              <a:gd name="T12" fmla="*/ 39 w 399"/>
              <a:gd name="T13" fmla="*/ 97 h 281"/>
              <a:gd name="T14" fmla="*/ 17 w 399"/>
              <a:gd name="T15" fmla="*/ 78 h 281"/>
              <a:gd name="T16" fmla="*/ 0 w 399"/>
              <a:gd name="T17" fmla="*/ 37 h 281"/>
              <a:gd name="T18" fmla="*/ 56 w 399"/>
              <a:gd name="T19" fmla="*/ 0 h 281"/>
              <a:gd name="T20" fmla="*/ 56 w 399"/>
              <a:gd name="T21" fmla="*/ 9 h 281"/>
              <a:gd name="T22" fmla="*/ 132 w 399"/>
              <a:gd name="T23" fmla="*/ 37 h 281"/>
              <a:gd name="T24" fmla="*/ 141 w 399"/>
              <a:gd name="T25" fmla="*/ 87 h 281"/>
              <a:gd name="T26" fmla="*/ 166 w 399"/>
              <a:gd name="T27" fmla="*/ 78 h 281"/>
              <a:gd name="T28" fmla="*/ 179 w 399"/>
              <a:gd name="T29" fmla="*/ 97 h 281"/>
              <a:gd name="T30" fmla="*/ 188 w 399"/>
              <a:gd name="T31" fmla="*/ 87 h 281"/>
              <a:gd name="T32" fmla="*/ 196 w 399"/>
              <a:gd name="T33" fmla="*/ 97 h 281"/>
              <a:gd name="T34" fmla="*/ 225 w 399"/>
              <a:gd name="T35" fmla="*/ 78 h 281"/>
              <a:gd name="T36" fmla="*/ 242 w 399"/>
              <a:gd name="T37" fmla="*/ 87 h 281"/>
              <a:gd name="T38" fmla="*/ 225 w 399"/>
              <a:gd name="T39" fmla="*/ 138 h 281"/>
              <a:gd name="T40" fmla="*/ 260 w 399"/>
              <a:gd name="T41" fmla="*/ 138 h 281"/>
              <a:gd name="T42" fmla="*/ 288 w 399"/>
              <a:gd name="T43" fmla="*/ 110 h 281"/>
              <a:gd name="T44" fmla="*/ 297 w 399"/>
              <a:gd name="T45" fmla="*/ 120 h 281"/>
              <a:gd name="T46" fmla="*/ 327 w 399"/>
              <a:gd name="T47" fmla="*/ 170 h 281"/>
              <a:gd name="T48" fmla="*/ 353 w 399"/>
              <a:gd name="T49" fmla="*/ 138 h 281"/>
              <a:gd name="T50" fmla="*/ 361 w 399"/>
              <a:gd name="T51" fmla="*/ 120 h 281"/>
              <a:gd name="T52" fmla="*/ 399 w 399"/>
              <a:gd name="T53" fmla="*/ 138 h 281"/>
              <a:gd name="T54" fmla="*/ 353 w 399"/>
              <a:gd name="T55" fmla="*/ 240 h 281"/>
              <a:gd name="T56" fmla="*/ 271 w 399"/>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9" h="281">
                <a:moveTo>
                  <a:pt x="271" y="281"/>
                </a:moveTo>
                <a:lnTo>
                  <a:pt x="149" y="222"/>
                </a:lnTo>
                <a:lnTo>
                  <a:pt x="119" y="198"/>
                </a:lnTo>
                <a:lnTo>
                  <a:pt x="94" y="198"/>
                </a:lnTo>
                <a:lnTo>
                  <a:pt x="94" y="189"/>
                </a:lnTo>
                <a:lnTo>
                  <a:pt x="39" y="170"/>
                </a:lnTo>
                <a:lnTo>
                  <a:pt x="39" y="97"/>
                </a:lnTo>
                <a:lnTo>
                  <a:pt x="17" y="78"/>
                </a:lnTo>
                <a:lnTo>
                  <a:pt x="0" y="37"/>
                </a:lnTo>
                <a:lnTo>
                  <a:pt x="56" y="0"/>
                </a:lnTo>
                <a:lnTo>
                  <a:pt x="56" y="9"/>
                </a:lnTo>
                <a:lnTo>
                  <a:pt x="132" y="37"/>
                </a:lnTo>
                <a:lnTo>
                  <a:pt x="141" y="87"/>
                </a:lnTo>
                <a:lnTo>
                  <a:pt x="166" y="78"/>
                </a:lnTo>
                <a:lnTo>
                  <a:pt x="179" y="97"/>
                </a:lnTo>
                <a:lnTo>
                  <a:pt x="188" y="87"/>
                </a:lnTo>
                <a:lnTo>
                  <a:pt x="196" y="97"/>
                </a:lnTo>
                <a:lnTo>
                  <a:pt x="225" y="78"/>
                </a:lnTo>
                <a:lnTo>
                  <a:pt x="242" y="87"/>
                </a:lnTo>
                <a:lnTo>
                  <a:pt x="225" y="138"/>
                </a:lnTo>
                <a:lnTo>
                  <a:pt x="260" y="138"/>
                </a:lnTo>
                <a:lnTo>
                  <a:pt x="288" y="110"/>
                </a:lnTo>
                <a:lnTo>
                  <a:pt x="297" y="120"/>
                </a:lnTo>
                <a:lnTo>
                  <a:pt x="327" y="170"/>
                </a:lnTo>
                <a:lnTo>
                  <a:pt x="353" y="138"/>
                </a:lnTo>
                <a:lnTo>
                  <a:pt x="361" y="120"/>
                </a:lnTo>
                <a:lnTo>
                  <a:pt x="399" y="138"/>
                </a:lnTo>
                <a:lnTo>
                  <a:pt x="353" y="240"/>
                </a:lnTo>
                <a:lnTo>
                  <a:pt x="271" y="281"/>
                </a:lnTo>
                <a:close/>
              </a:path>
            </a:pathLst>
          </a:custGeom>
          <a:solidFill>
            <a:schemeClr val="accent4">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19" name="Freeform 119">
            <a:extLst>
              <a:ext uri="{FF2B5EF4-FFF2-40B4-BE49-F238E27FC236}">
                <a16:creationId xmlns:a16="http://schemas.microsoft.com/office/drawing/2014/main" id="{A03A6509-540C-4A45-AAA5-6343D11DEF6E}"/>
              </a:ext>
            </a:extLst>
          </p:cNvPr>
          <p:cNvSpPr/>
          <p:nvPr/>
        </p:nvSpPr>
        <p:spPr bwMode="auto">
          <a:xfrm>
            <a:off x="9158009" y="2165179"/>
            <a:ext cx="373997" cy="368394"/>
          </a:xfrm>
          <a:custGeom>
            <a:avLst/>
            <a:gdLst>
              <a:gd name="T0" fmla="*/ 221 w 267"/>
              <a:gd name="T1" fmla="*/ 180 h 263"/>
              <a:gd name="T2" fmla="*/ 234 w 267"/>
              <a:gd name="T3" fmla="*/ 203 h 263"/>
              <a:gd name="T4" fmla="*/ 204 w 267"/>
              <a:gd name="T5" fmla="*/ 203 h 263"/>
              <a:gd name="T6" fmla="*/ 221 w 267"/>
              <a:gd name="T7" fmla="*/ 203 h 263"/>
              <a:gd name="T8" fmla="*/ 251 w 267"/>
              <a:gd name="T9" fmla="*/ 222 h 263"/>
              <a:gd name="T10" fmla="*/ 259 w 267"/>
              <a:gd name="T11" fmla="*/ 222 h 263"/>
              <a:gd name="T12" fmla="*/ 267 w 267"/>
              <a:gd name="T13" fmla="*/ 240 h 263"/>
              <a:gd name="T14" fmla="*/ 242 w 267"/>
              <a:gd name="T15" fmla="*/ 263 h 263"/>
              <a:gd name="T16" fmla="*/ 212 w 267"/>
              <a:gd name="T17" fmla="*/ 240 h 263"/>
              <a:gd name="T18" fmla="*/ 234 w 267"/>
              <a:gd name="T19" fmla="*/ 263 h 263"/>
              <a:gd name="T20" fmla="*/ 187 w 267"/>
              <a:gd name="T21" fmla="*/ 263 h 263"/>
              <a:gd name="T22" fmla="*/ 157 w 267"/>
              <a:gd name="T23" fmla="*/ 232 h 263"/>
              <a:gd name="T24" fmla="*/ 140 w 267"/>
              <a:gd name="T25" fmla="*/ 213 h 263"/>
              <a:gd name="T26" fmla="*/ 110 w 267"/>
              <a:gd name="T27" fmla="*/ 190 h 263"/>
              <a:gd name="T28" fmla="*/ 73 w 267"/>
              <a:gd name="T29" fmla="*/ 180 h 263"/>
              <a:gd name="T30" fmla="*/ 26 w 267"/>
              <a:gd name="T31" fmla="*/ 102 h 263"/>
              <a:gd name="T32" fmla="*/ 0 w 267"/>
              <a:gd name="T33" fmla="*/ 42 h 263"/>
              <a:gd name="T34" fmla="*/ 0 w 267"/>
              <a:gd name="T35" fmla="*/ 0 h 263"/>
              <a:gd name="T36" fmla="*/ 47 w 267"/>
              <a:gd name="T37" fmla="*/ 42 h 263"/>
              <a:gd name="T38" fmla="*/ 81 w 267"/>
              <a:gd name="T39" fmla="*/ 51 h 263"/>
              <a:gd name="T40" fmla="*/ 81 w 267"/>
              <a:gd name="T41" fmla="*/ 60 h 263"/>
              <a:gd name="T42" fmla="*/ 102 w 267"/>
              <a:gd name="T43" fmla="*/ 60 h 263"/>
              <a:gd name="T44" fmla="*/ 128 w 267"/>
              <a:gd name="T45" fmla="*/ 88 h 263"/>
              <a:gd name="T46" fmla="*/ 149 w 267"/>
              <a:gd name="T47" fmla="*/ 88 h 263"/>
              <a:gd name="T48" fmla="*/ 149 w 267"/>
              <a:gd name="T49" fmla="*/ 102 h 263"/>
              <a:gd name="T50" fmla="*/ 157 w 267"/>
              <a:gd name="T51" fmla="*/ 102 h 263"/>
              <a:gd name="T52" fmla="*/ 175 w 267"/>
              <a:gd name="T53" fmla="*/ 130 h 263"/>
              <a:gd name="T54" fmla="*/ 195 w 267"/>
              <a:gd name="T55" fmla="*/ 130 h 263"/>
              <a:gd name="T56" fmla="*/ 175 w 267"/>
              <a:gd name="T57" fmla="*/ 153 h 263"/>
              <a:gd name="T58" fmla="*/ 221 w 267"/>
              <a:gd name="T59" fmla="*/ 18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7" h="263">
                <a:moveTo>
                  <a:pt x="221" y="180"/>
                </a:moveTo>
                <a:lnTo>
                  <a:pt x="234" y="203"/>
                </a:lnTo>
                <a:lnTo>
                  <a:pt x="204" y="203"/>
                </a:lnTo>
                <a:lnTo>
                  <a:pt x="221" y="203"/>
                </a:lnTo>
                <a:lnTo>
                  <a:pt x="251" y="222"/>
                </a:lnTo>
                <a:lnTo>
                  <a:pt x="259" y="222"/>
                </a:lnTo>
                <a:lnTo>
                  <a:pt x="267" y="240"/>
                </a:lnTo>
                <a:lnTo>
                  <a:pt x="242" y="263"/>
                </a:lnTo>
                <a:lnTo>
                  <a:pt x="212" y="240"/>
                </a:lnTo>
                <a:lnTo>
                  <a:pt x="234" y="263"/>
                </a:lnTo>
                <a:lnTo>
                  <a:pt x="187" y="263"/>
                </a:lnTo>
                <a:lnTo>
                  <a:pt x="157" y="232"/>
                </a:lnTo>
                <a:lnTo>
                  <a:pt x="140" y="213"/>
                </a:lnTo>
                <a:lnTo>
                  <a:pt x="110" y="190"/>
                </a:lnTo>
                <a:lnTo>
                  <a:pt x="73" y="180"/>
                </a:lnTo>
                <a:lnTo>
                  <a:pt x="26" y="102"/>
                </a:lnTo>
                <a:lnTo>
                  <a:pt x="0" y="42"/>
                </a:lnTo>
                <a:lnTo>
                  <a:pt x="0" y="0"/>
                </a:lnTo>
                <a:lnTo>
                  <a:pt x="47" y="42"/>
                </a:lnTo>
                <a:lnTo>
                  <a:pt x="81" y="51"/>
                </a:lnTo>
                <a:lnTo>
                  <a:pt x="81" y="60"/>
                </a:lnTo>
                <a:lnTo>
                  <a:pt x="102" y="60"/>
                </a:lnTo>
                <a:lnTo>
                  <a:pt x="128" y="88"/>
                </a:lnTo>
                <a:lnTo>
                  <a:pt x="149" y="88"/>
                </a:lnTo>
                <a:lnTo>
                  <a:pt x="149" y="102"/>
                </a:lnTo>
                <a:lnTo>
                  <a:pt x="157" y="102"/>
                </a:lnTo>
                <a:lnTo>
                  <a:pt x="175" y="130"/>
                </a:lnTo>
                <a:lnTo>
                  <a:pt x="195" y="130"/>
                </a:lnTo>
                <a:lnTo>
                  <a:pt x="175" y="153"/>
                </a:lnTo>
                <a:lnTo>
                  <a:pt x="22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20" name="Freeform 120">
            <a:extLst>
              <a:ext uri="{FF2B5EF4-FFF2-40B4-BE49-F238E27FC236}">
                <a16:creationId xmlns:a16="http://schemas.microsoft.com/office/drawing/2014/main" id="{9FF87B0C-ED2B-41D8-8A5C-D6795FBFDABB}"/>
              </a:ext>
            </a:extLst>
          </p:cNvPr>
          <p:cNvSpPr/>
          <p:nvPr/>
        </p:nvSpPr>
        <p:spPr bwMode="auto">
          <a:xfrm>
            <a:off x="8359590" y="2588201"/>
            <a:ext cx="557493" cy="393607"/>
          </a:xfrm>
          <a:custGeom>
            <a:avLst/>
            <a:gdLst>
              <a:gd name="T0" fmla="*/ 271 w 398"/>
              <a:gd name="T1" fmla="*/ 281 h 281"/>
              <a:gd name="T2" fmla="*/ 149 w 398"/>
              <a:gd name="T3" fmla="*/ 222 h 281"/>
              <a:gd name="T4" fmla="*/ 119 w 398"/>
              <a:gd name="T5" fmla="*/ 198 h 281"/>
              <a:gd name="T6" fmla="*/ 94 w 398"/>
              <a:gd name="T7" fmla="*/ 198 h 281"/>
              <a:gd name="T8" fmla="*/ 94 w 398"/>
              <a:gd name="T9" fmla="*/ 190 h 281"/>
              <a:gd name="T10" fmla="*/ 38 w 398"/>
              <a:gd name="T11" fmla="*/ 171 h 281"/>
              <a:gd name="T12" fmla="*/ 38 w 398"/>
              <a:gd name="T13" fmla="*/ 98 h 281"/>
              <a:gd name="T14" fmla="*/ 17 w 398"/>
              <a:gd name="T15" fmla="*/ 78 h 281"/>
              <a:gd name="T16" fmla="*/ 0 w 398"/>
              <a:gd name="T17" fmla="*/ 38 h 281"/>
              <a:gd name="T18" fmla="*/ 55 w 398"/>
              <a:gd name="T19" fmla="*/ 0 h 281"/>
              <a:gd name="T20" fmla="*/ 55 w 398"/>
              <a:gd name="T21" fmla="*/ 10 h 281"/>
              <a:gd name="T22" fmla="*/ 132 w 398"/>
              <a:gd name="T23" fmla="*/ 38 h 281"/>
              <a:gd name="T24" fmla="*/ 140 w 398"/>
              <a:gd name="T25" fmla="*/ 88 h 281"/>
              <a:gd name="T26" fmla="*/ 166 w 398"/>
              <a:gd name="T27" fmla="*/ 78 h 281"/>
              <a:gd name="T28" fmla="*/ 179 w 398"/>
              <a:gd name="T29" fmla="*/ 98 h 281"/>
              <a:gd name="T30" fmla="*/ 187 w 398"/>
              <a:gd name="T31" fmla="*/ 88 h 281"/>
              <a:gd name="T32" fmla="*/ 196 w 398"/>
              <a:gd name="T33" fmla="*/ 98 h 281"/>
              <a:gd name="T34" fmla="*/ 224 w 398"/>
              <a:gd name="T35" fmla="*/ 78 h 281"/>
              <a:gd name="T36" fmla="*/ 241 w 398"/>
              <a:gd name="T37" fmla="*/ 88 h 281"/>
              <a:gd name="T38" fmla="*/ 224 w 398"/>
              <a:gd name="T39" fmla="*/ 138 h 281"/>
              <a:gd name="T40" fmla="*/ 259 w 398"/>
              <a:gd name="T41" fmla="*/ 138 h 281"/>
              <a:gd name="T42" fmla="*/ 288 w 398"/>
              <a:gd name="T43" fmla="*/ 111 h 281"/>
              <a:gd name="T44" fmla="*/ 296 w 398"/>
              <a:gd name="T45" fmla="*/ 120 h 281"/>
              <a:gd name="T46" fmla="*/ 326 w 398"/>
              <a:gd name="T47" fmla="*/ 171 h 281"/>
              <a:gd name="T48" fmla="*/ 353 w 398"/>
              <a:gd name="T49" fmla="*/ 138 h 281"/>
              <a:gd name="T50" fmla="*/ 361 w 398"/>
              <a:gd name="T51" fmla="*/ 120 h 281"/>
              <a:gd name="T52" fmla="*/ 398 w 398"/>
              <a:gd name="T53" fmla="*/ 138 h 281"/>
              <a:gd name="T54" fmla="*/ 353 w 398"/>
              <a:gd name="T55" fmla="*/ 240 h 281"/>
              <a:gd name="T56" fmla="*/ 271 w 398"/>
              <a:gd name="T57" fmla="*/ 281 h 281"/>
              <a:gd name="T58" fmla="*/ 271 w 398"/>
              <a:gd name="T5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8" h="281">
                <a:moveTo>
                  <a:pt x="271" y="281"/>
                </a:moveTo>
                <a:lnTo>
                  <a:pt x="149" y="222"/>
                </a:lnTo>
                <a:lnTo>
                  <a:pt x="119" y="198"/>
                </a:lnTo>
                <a:lnTo>
                  <a:pt x="94" y="198"/>
                </a:lnTo>
                <a:lnTo>
                  <a:pt x="94" y="190"/>
                </a:lnTo>
                <a:lnTo>
                  <a:pt x="38" y="171"/>
                </a:lnTo>
                <a:lnTo>
                  <a:pt x="38" y="98"/>
                </a:lnTo>
                <a:lnTo>
                  <a:pt x="17" y="78"/>
                </a:lnTo>
                <a:lnTo>
                  <a:pt x="0" y="38"/>
                </a:lnTo>
                <a:lnTo>
                  <a:pt x="55" y="0"/>
                </a:lnTo>
                <a:lnTo>
                  <a:pt x="55" y="10"/>
                </a:lnTo>
                <a:lnTo>
                  <a:pt x="132" y="38"/>
                </a:lnTo>
                <a:lnTo>
                  <a:pt x="140" y="88"/>
                </a:lnTo>
                <a:lnTo>
                  <a:pt x="166" y="78"/>
                </a:lnTo>
                <a:lnTo>
                  <a:pt x="179" y="98"/>
                </a:lnTo>
                <a:lnTo>
                  <a:pt x="187" y="88"/>
                </a:lnTo>
                <a:lnTo>
                  <a:pt x="196" y="98"/>
                </a:lnTo>
                <a:lnTo>
                  <a:pt x="224" y="78"/>
                </a:lnTo>
                <a:lnTo>
                  <a:pt x="241" y="88"/>
                </a:lnTo>
                <a:lnTo>
                  <a:pt x="224" y="138"/>
                </a:lnTo>
                <a:lnTo>
                  <a:pt x="259" y="138"/>
                </a:lnTo>
                <a:lnTo>
                  <a:pt x="288" y="111"/>
                </a:lnTo>
                <a:lnTo>
                  <a:pt x="296" y="120"/>
                </a:lnTo>
                <a:lnTo>
                  <a:pt x="326" y="171"/>
                </a:lnTo>
                <a:lnTo>
                  <a:pt x="353" y="138"/>
                </a:lnTo>
                <a:lnTo>
                  <a:pt x="361" y="120"/>
                </a:lnTo>
                <a:lnTo>
                  <a:pt x="398" y="138"/>
                </a:lnTo>
                <a:lnTo>
                  <a:pt x="353" y="240"/>
                </a:lnTo>
                <a:lnTo>
                  <a:pt x="271" y="281"/>
                </a:lnTo>
                <a:lnTo>
                  <a:pt x="271" y="28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21" name="Freeform 121">
            <a:extLst>
              <a:ext uri="{FF2B5EF4-FFF2-40B4-BE49-F238E27FC236}">
                <a16:creationId xmlns:a16="http://schemas.microsoft.com/office/drawing/2014/main" id="{396F0D15-7633-468D-8EBC-49EE778F5942}"/>
              </a:ext>
            </a:extLst>
          </p:cNvPr>
          <p:cNvSpPr/>
          <p:nvPr/>
        </p:nvSpPr>
        <p:spPr bwMode="auto">
          <a:xfrm>
            <a:off x="9153807" y="2162377"/>
            <a:ext cx="375397" cy="368394"/>
          </a:xfrm>
          <a:custGeom>
            <a:avLst/>
            <a:gdLst>
              <a:gd name="T0" fmla="*/ 221 w 268"/>
              <a:gd name="T1" fmla="*/ 180 h 263"/>
              <a:gd name="T2" fmla="*/ 234 w 268"/>
              <a:gd name="T3" fmla="*/ 203 h 263"/>
              <a:gd name="T4" fmla="*/ 204 w 268"/>
              <a:gd name="T5" fmla="*/ 203 h 263"/>
              <a:gd name="T6" fmla="*/ 221 w 268"/>
              <a:gd name="T7" fmla="*/ 203 h 263"/>
              <a:gd name="T8" fmla="*/ 251 w 268"/>
              <a:gd name="T9" fmla="*/ 222 h 263"/>
              <a:gd name="T10" fmla="*/ 260 w 268"/>
              <a:gd name="T11" fmla="*/ 222 h 263"/>
              <a:gd name="T12" fmla="*/ 268 w 268"/>
              <a:gd name="T13" fmla="*/ 240 h 263"/>
              <a:gd name="T14" fmla="*/ 243 w 268"/>
              <a:gd name="T15" fmla="*/ 263 h 263"/>
              <a:gd name="T16" fmla="*/ 213 w 268"/>
              <a:gd name="T17" fmla="*/ 240 h 263"/>
              <a:gd name="T18" fmla="*/ 234 w 268"/>
              <a:gd name="T19" fmla="*/ 263 h 263"/>
              <a:gd name="T20" fmla="*/ 188 w 268"/>
              <a:gd name="T21" fmla="*/ 263 h 263"/>
              <a:gd name="T22" fmla="*/ 158 w 268"/>
              <a:gd name="T23" fmla="*/ 231 h 263"/>
              <a:gd name="T24" fmla="*/ 141 w 268"/>
              <a:gd name="T25" fmla="*/ 212 h 263"/>
              <a:gd name="T26" fmla="*/ 111 w 268"/>
              <a:gd name="T27" fmla="*/ 189 h 263"/>
              <a:gd name="T28" fmla="*/ 74 w 268"/>
              <a:gd name="T29" fmla="*/ 180 h 263"/>
              <a:gd name="T30" fmla="*/ 27 w 268"/>
              <a:gd name="T31" fmla="*/ 102 h 263"/>
              <a:gd name="T32" fmla="*/ 0 w 268"/>
              <a:gd name="T33" fmla="*/ 42 h 263"/>
              <a:gd name="T34" fmla="*/ 0 w 268"/>
              <a:gd name="T35" fmla="*/ 0 h 263"/>
              <a:gd name="T36" fmla="*/ 47 w 268"/>
              <a:gd name="T37" fmla="*/ 42 h 263"/>
              <a:gd name="T38" fmla="*/ 82 w 268"/>
              <a:gd name="T39" fmla="*/ 50 h 263"/>
              <a:gd name="T40" fmla="*/ 82 w 268"/>
              <a:gd name="T41" fmla="*/ 60 h 263"/>
              <a:gd name="T42" fmla="*/ 102 w 268"/>
              <a:gd name="T43" fmla="*/ 60 h 263"/>
              <a:gd name="T44" fmla="*/ 129 w 268"/>
              <a:gd name="T45" fmla="*/ 87 h 263"/>
              <a:gd name="T46" fmla="*/ 149 w 268"/>
              <a:gd name="T47" fmla="*/ 87 h 263"/>
              <a:gd name="T48" fmla="*/ 149 w 268"/>
              <a:gd name="T49" fmla="*/ 102 h 263"/>
              <a:gd name="T50" fmla="*/ 158 w 268"/>
              <a:gd name="T51" fmla="*/ 102 h 263"/>
              <a:gd name="T52" fmla="*/ 176 w 268"/>
              <a:gd name="T53" fmla="*/ 129 h 263"/>
              <a:gd name="T54" fmla="*/ 196 w 268"/>
              <a:gd name="T55" fmla="*/ 129 h 263"/>
              <a:gd name="T56" fmla="*/ 176 w 268"/>
              <a:gd name="T57" fmla="*/ 152 h 263"/>
              <a:gd name="T58" fmla="*/ 221 w 268"/>
              <a:gd name="T59" fmla="*/ 180 h 263"/>
              <a:gd name="T60" fmla="*/ 221 w 268"/>
              <a:gd name="T61" fmla="*/ 18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263">
                <a:moveTo>
                  <a:pt x="221" y="180"/>
                </a:moveTo>
                <a:lnTo>
                  <a:pt x="234" y="203"/>
                </a:lnTo>
                <a:lnTo>
                  <a:pt x="204" y="203"/>
                </a:lnTo>
                <a:lnTo>
                  <a:pt x="221" y="203"/>
                </a:lnTo>
                <a:lnTo>
                  <a:pt x="251" y="222"/>
                </a:lnTo>
                <a:lnTo>
                  <a:pt x="260" y="222"/>
                </a:lnTo>
                <a:lnTo>
                  <a:pt x="268" y="240"/>
                </a:lnTo>
                <a:lnTo>
                  <a:pt x="243" y="263"/>
                </a:lnTo>
                <a:lnTo>
                  <a:pt x="213" y="240"/>
                </a:lnTo>
                <a:lnTo>
                  <a:pt x="234" y="263"/>
                </a:lnTo>
                <a:lnTo>
                  <a:pt x="188" y="263"/>
                </a:lnTo>
                <a:lnTo>
                  <a:pt x="158" y="231"/>
                </a:lnTo>
                <a:lnTo>
                  <a:pt x="141" y="212"/>
                </a:lnTo>
                <a:lnTo>
                  <a:pt x="111" y="189"/>
                </a:lnTo>
                <a:lnTo>
                  <a:pt x="74" y="180"/>
                </a:lnTo>
                <a:lnTo>
                  <a:pt x="27" y="102"/>
                </a:lnTo>
                <a:lnTo>
                  <a:pt x="0" y="42"/>
                </a:lnTo>
                <a:lnTo>
                  <a:pt x="0" y="0"/>
                </a:lnTo>
                <a:lnTo>
                  <a:pt x="47" y="42"/>
                </a:lnTo>
                <a:lnTo>
                  <a:pt x="82" y="50"/>
                </a:lnTo>
                <a:lnTo>
                  <a:pt x="82" y="60"/>
                </a:lnTo>
                <a:lnTo>
                  <a:pt x="102" y="60"/>
                </a:lnTo>
                <a:lnTo>
                  <a:pt x="129" y="87"/>
                </a:lnTo>
                <a:lnTo>
                  <a:pt x="149" y="87"/>
                </a:lnTo>
                <a:lnTo>
                  <a:pt x="149" y="102"/>
                </a:lnTo>
                <a:lnTo>
                  <a:pt x="158" y="102"/>
                </a:lnTo>
                <a:lnTo>
                  <a:pt x="176" y="129"/>
                </a:lnTo>
                <a:lnTo>
                  <a:pt x="196" y="129"/>
                </a:lnTo>
                <a:lnTo>
                  <a:pt x="176" y="152"/>
                </a:lnTo>
                <a:lnTo>
                  <a:pt x="221" y="180"/>
                </a:lnTo>
                <a:lnTo>
                  <a:pt x="221" y="18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22" name="Freeform 122">
            <a:extLst>
              <a:ext uri="{FF2B5EF4-FFF2-40B4-BE49-F238E27FC236}">
                <a16:creationId xmlns:a16="http://schemas.microsoft.com/office/drawing/2014/main" id="{4F0AB35A-1B77-459E-9899-6E3049FDBD23}"/>
              </a:ext>
            </a:extLst>
          </p:cNvPr>
          <p:cNvSpPr/>
          <p:nvPr/>
        </p:nvSpPr>
        <p:spPr bwMode="auto">
          <a:xfrm>
            <a:off x="8113060" y="2819323"/>
            <a:ext cx="533681" cy="463643"/>
          </a:xfrm>
          <a:custGeom>
            <a:avLst/>
            <a:gdLst>
              <a:gd name="T0" fmla="*/ 309 w 381"/>
              <a:gd name="T1" fmla="*/ 87 h 331"/>
              <a:gd name="T2" fmla="*/ 326 w 381"/>
              <a:gd name="T3" fmla="*/ 120 h 331"/>
              <a:gd name="T4" fmla="*/ 343 w 381"/>
              <a:gd name="T5" fmla="*/ 161 h 331"/>
              <a:gd name="T6" fmla="*/ 381 w 381"/>
              <a:gd name="T7" fmla="*/ 179 h 331"/>
              <a:gd name="T8" fmla="*/ 373 w 381"/>
              <a:gd name="T9" fmla="*/ 179 h 331"/>
              <a:gd name="T10" fmla="*/ 343 w 381"/>
              <a:gd name="T11" fmla="*/ 179 h 331"/>
              <a:gd name="T12" fmla="*/ 326 w 381"/>
              <a:gd name="T13" fmla="*/ 211 h 331"/>
              <a:gd name="T14" fmla="*/ 309 w 381"/>
              <a:gd name="T15" fmla="*/ 281 h 331"/>
              <a:gd name="T16" fmla="*/ 289 w 381"/>
              <a:gd name="T17" fmla="*/ 299 h 331"/>
              <a:gd name="T18" fmla="*/ 289 w 381"/>
              <a:gd name="T19" fmla="*/ 313 h 331"/>
              <a:gd name="T20" fmla="*/ 271 w 381"/>
              <a:gd name="T21" fmla="*/ 322 h 331"/>
              <a:gd name="T22" fmla="*/ 250 w 381"/>
              <a:gd name="T23" fmla="*/ 299 h 331"/>
              <a:gd name="T24" fmla="*/ 216 w 381"/>
              <a:gd name="T25" fmla="*/ 331 h 331"/>
              <a:gd name="T26" fmla="*/ 195 w 381"/>
              <a:gd name="T27" fmla="*/ 322 h 331"/>
              <a:gd name="T28" fmla="*/ 160 w 381"/>
              <a:gd name="T29" fmla="*/ 299 h 331"/>
              <a:gd name="T30" fmla="*/ 140 w 381"/>
              <a:gd name="T31" fmla="*/ 271 h 331"/>
              <a:gd name="T32" fmla="*/ 114 w 381"/>
              <a:gd name="T33" fmla="*/ 211 h 331"/>
              <a:gd name="T34" fmla="*/ 46 w 381"/>
              <a:gd name="T35" fmla="*/ 161 h 331"/>
              <a:gd name="T36" fmla="*/ 0 w 381"/>
              <a:gd name="T37" fmla="*/ 120 h 331"/>
              <a:gd name="T38" fmla="*/ 30 w 381"/>
              <a:gd name="T39" fmla="*/ 101 h 331"/>
              <a:gd name="T40" fmla="*/ 140 w 381"/>
              <a:gd name="T41" fmla="*/ 18 h 331"/>
              <a:gd name="T42" fmla="*/ 169 w 381"/>
              <a:gd name="T43" fmla="*/ 18 h 331"/>
              <a:gd name="T44" fmla="*/ 187 w 381"/>
              <a:gd name="T45" fmla="*/ 0 h 331"/>
              <a:gd name="T46" fmla="*/ 216 w 381"/>
              <a:gd name="T47" fmla="*/ 8 h 331"/>
              <a:gd name="T48" fmla="*/ 271 w 381"/>
              <a:gd name="T49" fmla="*/ 27 h 331"/>
              <a:gd name="T50" fmla="*/ 271 w 381"/>
              <a:gd name="T51" fmla="*/ 36 h 331"/>
              <a:gd name="T52" fmla="*/ 296 w 381"/>
              <a:gd name="T53" fmla="*/ 36 h 331"/>
              <a:gd name="T54" fmla="*/ 326 w 381"/>
              <a:gd name="T55" fmla="*/ 60 h 331"/>
              <a:gd name="T56" fmla="*/ 309 w 381"/>
              <a:gd name="T57" fmla="*/ 8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1" h="331">
                <a:moveTo>
                  <a:pt x="309" y="87"/>
                </a:moveTo>
                <a:lnTo>
                  <a:pt x="326" y="120"/>
                </a:lnTo>
                <a:lnTo>
                  <a:pt x="343" y="161"/>
                </a:lnTo>
                <a:lnTo>
                  <a:pt x="381" y="179"/>
                </a:lnTo>
                <a:lnTo>
                  <a:pt x="373" y="179"/>
                </a:lnTo>
                <a:lnTo>
                  <a:pt x="343" y="179"/>
                </a:lnTo>
                <a:lnTo>
                  <a:pt x="326" y="211"/>
                </a:lnTo>
                <a:lnTo>
                  <a:pt x="309" y="281"/>
                </a:lnTo>
                <a:lnTo>
                  <a:pt x="289" y="299"/>
                </a:lnTo>
                <a:lnTo>
                  <a:pt x="289" y="313"/>
                </a:lnTo>
                <a:lnTo>
                  <a:pt x="271" y="322"/>
                </a:lnTo>
                <a:lnTo>
                  <a:pt x="250" y="299"/>
                </a:lnTo>
                <a:lnTo>
                  <a:pt x="216" y="331"/>
                </a:lnTo>
                <a:lnTo>
                  <a:pt x="195" y="322"/>
                </a:lnTo>
                <a:lnTo>
                  <a:pt x="160" y="299"/>
                </a:lnTo>
                <a:lnTo>
                  <a:pt x="140" y="271"/>
                </a:lnTo>
                <a:lnTo>
                  <a:pt x="114" y="211"/>
                </a:lnTo>
                <a:lnTo>
                  <a:pt x="46" y="161"/>
                </a:lnTo>
                <a:lnTo>
                  <a:pt x="0" y="120"/>
                </a:lnTo>
                <a:lnTo>
                  <a:pt x="30" y="101"/>
                </a:lnTo>
                <a:lnTo>
                  <a:pt x="140" y="18"/>
                </a:lnTo>
                <a:lnTo>
                  <a:pt x="169" y="18"/>
                </a:lnTo>
                <a:lnTo>
                  <a:pt x="187" y="0"/>
                </a:lnTo>
                <a:lnTo>
                  <a:pt x="216" y="8"/>
                </a:lnTo>
                <a:lnTo>
                  <a:pt x="271" y="27"/>
                </a:lnTo>
                <a:lnTo>
                  <a:pt x="271" y="36"/>
                </a:lnTo>
                <a:lnTo>
                  <a:pt x="296" y="36"/>
                </a:lnTo>
                <a:lnTo>
                  <a:pt x="326" y="60"/>
                </a:lnTo>
                <a:lnTo>
                  <a:pt x="309" y="87"/>
                </a:lnTo>
                <a:close/>
              </a:path>
            </a:pathLst>
          </a:custGeom>
          <a:solidFill>
            <a:schemeClr val="accent4">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23" name="Freeform 123">
            <a:extLst>
              <a:ext uri="{FF2B5EF4-FFF2-40B4-BE49-F238E27FC236}">
                <a16:creationId xmlns:a16="http://schemas.microsoft.com/office/drawing/2014/main" id="{5F223394-EC17-45F1-A4FD-65F6D617DB9C}"/>
              </a:ext>
            </a:extLst>
          </p:cNvPr>
          <p:cNvSpPr/>
          <p:nvPr/>
        </p:nvSpPr>
        <p:spPr bwMode="auto">
          <a:xfrm>
            <a:off x="9235048" y="2644230"/>
            <a:ext cx="351584" cy="400610"/>
          </a:xfrm>
          <a:custGeom>
            <a:avLst/>
            <a:gdLst>
              <a:gd name="T0" fmla="*/ 26 w 251"/>
              <a:gd name="T1" fmla="*/ 41 h 286"/>
              <a:gd name="T2" fmla="*/ 47 w 251"/>
              <a:gd name="T3" fmla="*/ 41 h 286"/>
              <a:gd name="T4" fmla="*/ 64 w 251"/>
              <a:gd name="T5" fmla="*/ 50 h 286"/>
              <a:gd name="T6" fmla="*/ 94 w 251"/>
              <a:gd name="T7" fmla="*/ 50 h 286"/>
              <a:gd name="T8" fmla="*/ 94 w 251"/>
              <a:gd name="T9" fmla="*/ 73 h 286"/>
              <a:gd name="T10" fmla="*/ 102 w 251"/>
              <a:gd name="T11" fmla="*/ 60 h 286"/>
              <a:gd name="T12" fmla="*/ 64 w 251"/>
              <a:gd name="T13" fmla="*/ 41 h 286"/>
              <a:gd name="T14" fmla="*/ 85 w 251"/>
              <a:gd name="T15" fmla="*/ 23 h 286"/>
              <a:gd name="T16" fmla="*/ 157 w 251"/>
              <a:gd name="T17" fmla="*/ 0 h 286"/>
              <a:gd name="T18" fmla="*/ 212 w 251"/>
              <a:gd name="T19" fmla="*/ 0 h 286"/>
              <a:gd name="T20" fmla="*/ 251 w 251"/>
              <a:gd name="T21" fmla="*/ 8 h 286"/>
              <a:gd name="T22" fmla="*/ 242 w 251"/>
              <a:gd name="T23" fmla="*/ 32 h 286"/>
              <a:gd name="T24" fmla="*/ 221 w 251"/>
              <a:gd name="T25" fmla="*/ 23 h 286"/>
              <a:gd name="T26" fmla="*/ 212 w 251"/>
              <a:gd name="T27" fmla="*/ 41 h 286"/>
              <a:gd name="T28" fmla="*/ 196 w 251"/>
              <a:gd name="T29" fmla="*/ 23 h 286"/>
              <a:gd name="T30" fmla="*/ 179 w 251"/>
              <a:gd name="T31" fmla="*/ 32 h 286"/>
              <a:gd name="T32" fmla="*/ 212 w 251"/>
              <a:gd name="T33" fmla="*/ 60 h 286"/>
              <a:gd name="T34" fmla="*/ 234 w 251"/>
              <a:gd name="T35" fmla="*/ 41 h 286"/>
              <a:gd name="T36" fmla="*/ 251 w 251"/>
              <a:gd name="T37" fmla="*/ 41 h 286"/>
              <a:gd name="T38" fmla="*/ 234 w 251"/>
              <a:gd name="T39" fmla="*/ 83 h 286"/>
              <a:gd name="T40" fmla="*/ 196 w 251"/>
              <a:gd name="T41" fmla="*/ 83 h 286"/>
              <a:gd name="T42" fmla="*/ 196 w 251"/>
              <a:gd name="T43" fmla="*/ 73 h 286"/>
              <a:gd name="T44" fmla="*/ 196 w 251"/>
              <a:gd name="T45" fmla="*/ 91 h 286"/>
              <a:gd name="T46" fmla="*/ 221 w 251"/>
              <a:gd name="T47" fmla="*/ 101 h 286"/>
              <a:gd name="T48" fmla="*/ 221 w 251"/>
              <a:gd name="T49" fmla="*/ 161 h 286"/>
              <a:gd name="T50" fmla="*/ 212 w 251"/>
              <a:gd name="T51" fmla="*/ 143 h 286"/>
              <a:gd name="T52" fmla="*/ 204 w 251"/>
              <a:gd name="T53" fmla="*/ 151 h 286"/>
              <a:gd name="T54" fmla="*/ 196 w 251"/>
              <a:gd name="T55" fmla="*/ 133 h 286"/>
              <a:gd name="T56" fmla="*/ 179 w 251"/>
              <a:gd name="T57" fmla="*/ 143 h 286"/>
              <a:gd name="T58" fmla="*/ 204 w 251"/>
              <a:gd name="T59" fmla="*/ 161 h 286"/>
              <a:gd name="T60" fmla="*/ 212 w 251"/>
              <a:gd name="T61" fmla="*/ 161 h 286"/>
              <a:gd name="T62" fmla="*/ 221 w 251"/>
              <a:gd name="T63" fmla="*/ 161 h 286"/>
              <a:gd name="T64" fmla="*/ 212 w 251"/>
              <a:gd name="T65" fmla="*/ 203 h 286"/>
              <a:gd name="T66" fmla="*/ 234 w 251"/>
              <a:gd name="T67" fmla="*/ 203 h 286"/>
              <a:gd name="T68" fmla="*/ 221 w 251"/>
              <a:gd name="T69" fmla="*/ 235 h 286"/>
              <a:gd name="T70" fmla="*/ 196 w 251"/>
              <a:gd name="T71" fmla="*/ 226 h 286"/>
              <a:gd name="T72" fmla="*/ 157 w 251"/>
              <a:gd name="T73" fmla="*/ 203 h 286"/>
              <a:gd name="T74" fmla="*/ 140 w 251"/>
              <a:gd name="T75" fmla="*/ 211 h 286"/>
              <a:gd name="T76" fmla="*/ 119 w 251"/>
              <a:gd name="T77" fmla="*/ 286 h 286"/>
              <a:gd name="T78" fmla="*/ 64 w 251"/>
              <a:gd name="T79" fmla="*/ 271 h 286"/>
              <a:gd name="T80" fmla="*/ 85 w 251"/>
              <a:gd name="T81" fmla="*/ 211 h 286"/>
              <a:gd name="T82" fmla="*/ 0 w 251"/>
              <a:gd name="T83" fmla="*/ 211 h 286"/>
              <a:gd name="T84" fmla="*/ 0 w 251"/>
              <a:gd name="T85" fmla="*/ 151 h 286"/>
              <a:gd name="T86" fmla="*/ 26 w 251"/>
              <a:gd name="T87" fmla="*/ 101 h 286"/>
              <a:gd name="T88" fmla="*/ 18 w 251"/>
              <a:gd name="T89" fmla="*/ 60 h 286"/>
              <a:gd name="T90" fmla="*/ 26 w 251"/>
              <a:gd name="T91" fmla="*/ 4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286">
                <a:moveTo>
                  <a:pt x="26" y="41"/>
                </a:moveTo>
                <a:lnTo>
                  <a:pt x="47" y="41"/>
                </a:lnTo>
                <a:lnTo>
                  <a:pt x="64" y="50"/>
                </a:lnTo>
                <a:lnTo>
                  <a:pt x="94" y="50"/>
                </a:lnTo>
                <a:lnTo>
                  <a:pt x="94" y="73"/>
                </a:lnTo>
                <a:lnTo>
                  <a:pt x="102" y="60"/>
                </a:lnTo>
                <a:lnTo>
                  <a:pt x="64" y="41"/>
                </a:lnTo>
                <a:lnTo>
                  <a:pt x="85" y="23"/>
                </a:lnTo>
                <a:lnTo>
                  <a:pt x="157" y="0"/>
                </a:lnTo>
                <a:lnTo>
                  <a:pt x="212" y="0"/>
                </a:lnTo>
                <a:lnTo>
                  <a:pt x="251" y="8"/>
                </a:lnTo>
                <a:lnTo>
                  <a:pt x="242" y="32"/>
                </a:lnTo>
                <a:lnTo>
                  <a:pt x="221" y="23"/>
                </a:lnTo>
                <a:lnTo>
                  <a:pt x="212" y="41"/>
                </a:lnTo>
                <a:lnTo>
                  <a:pt x="196" y="23"/>
                </a:lnTo>
                <a:lnTo>
                  <a:pt x="179" y="32"/>
                </a:lnTo>
                <a:lnTo>
                  <a:pt x="212" y="60"/>
                </a:lnTo>
                <a:lnTo>
                  <a:pt x="234" y="41"/>
                </a:lnTo>
                <a:lnTo>
                  <a:pt x="251" y="41"/>
                </a:lnTo>
                <a:lnTo>
                  <a:pt x="234" y="83"/>
                </a:lnTo>
                <a:lnTo>
                  <a:pt x="196" y="83"/>
                </a:lnTo>
                <a:lnTo>
                  <a:pt x="196" y="73"/>
                </a:lnTo>
                <a:lnTo>
                  <a:pt x="196" y="91"/>
                </a:lnTo>
                <a:lnTo>
                  <a:pt x="221" y="101"/>
                </a:lnTo>
                <a:lnTo>
                  <a:pt x="221" y="161"/>
                </a:lnTo>
                <a:lnTo>
                  <a:pt x="212" y="143"/>
                </a:lnTo>
                <a:lnTo>
                  <a:pt x="204" y="151"/>
                </a:lnTo>
                <a:lnTo>
                  <a:pt x="196" y="133"/>
                </a:lnTo>
                <a:lnTo>
                  <a:pt x="179" y="143"/>
                </a:lnTo>
                <a:lnTo>
                  <a:pt x="204" y="161"/>
                </a:lnTo>
                <a:lnTo>
                  <a:pt x="212" y="161"/>
                </a:lnTo>
                <a:lnTo>
                  <a:pt x="221" y="161"/>
                </a:lnTo>
                <a:lnTo>
                  <a:pt x="212" y="203"/>
                </a:lnTo>
                <a:lnTo>
                  <a:pt x="234" y="203"/>
                </a:lnTo>
                <a:lnTo>
                  <a:pt x="221" y="235"/>
                </a:lnTo>
                <a:lnTo>
                  <a:pt x="196" y="226"/>
                </a:lnTo>
                <a:lnTo>
                  <a:pt x="157" y="203"/>
                </a:lnTo>
                <a:lnTo>
                  <a:pt x="140" y="211"/>
                </a:lnTo>
                <a:lnTo>
                  <a:pt x="119" y="286"/>
                </a:lnTo>
                <a:lnTo>
                  <a:pt x="64" y="271"/>
                </a:lnTo>
                <a:lnTo>
                  <a:pt x="85" y="211"/>
                </a:lnTo>
                <a:lnTo>
                  <a:pt x="0" y="211"/>
                </a:lnTo>
                <a:lnTo>
                  <a:pt x="0" y="151"/>
                </a:lnTo>
                <a:lnTo>
                  <a:pt x="26" y="101"/>
                </a:lnTo>
                <a:lnTo>
                  <a:pt x="18" y="60"/>
                </a:lnTo>
                <a:lnTo>
                  <a:pt x="2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24" name="Freeform 124">
            <a:extLst>
              <a:ext uri="{FF2B5EF4-FFF2-40B4-BE49-F238E27FC236}">
                <a16:creationId xmlns:a16="http://schemas.microsoft.com/office/drawing/2014/main" id="{D28C4434-23A2-4232-84F4-4B8D6B385A1E}"/>
              </a:ext>
            </a:extLst>
          </p:cNvPr>
          <p:cNvSpPr/>
          <p:nvPr/>
        </p:nvSpPr>
        <p:spPr bwMode="auto">
          <a:xfrm>
            <a:off x="8108858" y="2815120"/>
            <a:ext cx="535081" cy="463644"/>
          </a:xfrm>
          <a:custGeom>
            <a:avLst/>
            <a:gdLst>
              <a:gd name="T0" fmla="*/ 310 w 382"/>
              <a:gd name="T1" fmla="*/ 88 h 331"/>
              <a:gd name="T2" fmla="*/ 327 w 382"/>
              <a:gd name="T3" fmla="*/ 120 h 331"/>
              <a:gd name="T4" fmla="*/ 343 w 382"/>
              <a:gd name="T5" fmla="*/ 161 h 331"/>
              <a:gd name="T6" fmla="*/ 382 w 382"/>
              <a:gd name="T7" fmla="*/ 179 h 331"/>
              <a:gd name="T8" fmla="*/ 373 w 382"/>
              <a:gd name="T9" fmla="*/ 179 h 331"/>
              <a:gd name="T10" fmla="*/ 343 w 382"/>
              <a:gd name="T11" fmla="*/ 179 h 331"/>
              <a:gd name="T12" fmla="*/ 327 w 382"/>
              <a:gd name="T13" fmla="*/ 212 h 331"/>
              <a:gd name="T14" fmla="*/ 310 w 382"/>
              <a:gd name="T15" fmla="*/ 281 h 331"/>
              <a:gd name="T16" fmla="*/ 289 w 382"/>
              <a:gd name="T17" fmla="*/ 299 h 331"/>
              <a:gd name="T18" fmla="*/ 289 w 382"/>
              <a:gd name="T19" fmla="*/ 314 h 331"/>
              <a:gd name="T20" fmla="*/ 271 w 382"/>
              <a:gd name="T21" fmla="*/ 323 h 331"/>
              <a:gd name="T22" fmla="*/ 251 w 382"/>
              <a:gd name="T23" fmla="*/ 299 h 331"/>
              <a:gd name="T24" fmla="*/ 216 w 382"/>
              <a:gd name="T25" fmla="*/ 331 h 331"/>
              <a:gd name="T26" fmla="*/ 196 w 382"/>
              <a:gd name="T27" fmla="*/ 323 h 331"/>
              <a:gd name="T28" fmla="*/ 161 w 382"/>
              <a:gd name="T29" fmla="*/ 299 h 331"/>
              <a:gd name="T30" fmla="*/ 141 w 382"/>
              <a:gd name="T31" fmla="*/ 272 h 331"/>
              <a:gd name="T32" fmla="*/ 114 w 382"/>
              <a:gd name="T33" fmla="*/ 212 h 331"/>
              <a:gd name="T34" fmla="*/ 47 w 382"/>
              <a:gd name="T35" fmla="*/ 161 h 331"/>
              <a:gd name="T36" fmla="*/ 0 w 382"/>
              <a:gd name="T37" fmla="*/ 120 h 331"/>
              <a:gd name="T38" fmla="*/ 30 w 382"/>
              <a:gd name="T39" fmla="*/ 101 h 331"/>
              <a:gd name="T40" fmla="*/ 141 w 382"/>
              <a:gd name="T41" fmla="*/ 18 h 331"/>
              <a:gd name="T42" fmla="*/ 169 w 382"/>
              <a:gd name="T43" fmla="*/ 18 h 331"/>
              <a:gd name="T44" fmla="*/ 187 w 382"/>
              <a:gd name="T45" fmla="*/ 0 h 331"/>
              <a:gd name="T46" fmla="*/ 216 w 382"/>
              <a:gd name="T47" fmla="*/ 9 h 331"/>
              <a:gd name="T48" fmla="*/ 271 w 382"/>
              <a:gd name="T49" fmla="*/ 28 h 331"/>
              <a:gd name="T50" fmla="*/ 271 w 382"/>
              <a:gd name="T51" fmla="*/ 36 h 331"/>
              <a:gd name="T52" fmla="*/ 297 w 382"/>
              <a:gd name="T53" fmla="*/ 36 h 331"/>
              <a:gd name="T54" fmla="*/ 327 w 382"/>
              <a:gd name="T55" fmla="*/ 60 h 331"/>
              <a:gd name="T56" fmla="*/ 310 w 382"/>
              <a:gd name="T57" fmla="*/ 88 h 331"/>
              <a:gd name="T58" fmla="*/ 310 w 382"/>
              <a:gd name="T59" fmla="*/ 8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2" h="331">
                <a:moveTo>
                  <a:pt x="310" y="88"/>
                </a:moveTo>
                <a:lnTo>
                  <a:pt x="327" y="120"/>
                </a:lnTo>
                <a:lnTo>
                  <a:pt x="343" y="161"/>
                </a:lnTo>
                <a:lnTo>
                  <a:pt x="382" y="179"/>
                </a:lnTo>
                <a:lnTo>
                  <a:pt x="373" y="179"/>
                </a:lnTo>
                <a:lnTo>
                  <a:pt x="343" y="179"/>
                </a:lnTo>
                <a:lnTo>
                  <a:pt x="327" y="212"/>
                </a:lnTo>
                <a:lnTo>
                  <a:pt x="310" y="281"/>
                </a:lnTo>
                <a:lnTo>
                  <a:pt x="289" y="299"/>
                </a:lnTo>
                <a:lnTo>
                  <a:pt x="289" y="314"/>
                </a:lnTo>
                <a:lnTo>
                  <a:pt x="271" y="323"/>
                </a:lnTo>
                <a:lnTo>
                  <a:pt x="251" y="299"/>
                </a:lnTo>
                <a:lnTo>
                  <a:pt x="216" y="331"/>
                </a:lnTo>
                <a:lnTo>
                  <a:pt x="196" y="323"/>
                </a:lnTo>
                <a:lnTo>
                  <a:pt x="161" y="299"/>
                </a:lnTo>
                <a:lnTo>
                  <a:pt x="141" y="272"/>
                </a:lnTo>
                <a:lnTo>
                  <a:pt x="114" y="212"/>
                </a:lnTo>
                <a:lnTo>
                  <a:pt x="47" y="161"/>
                </a:lnTo>
                <a:lnTo>
                  <a:pt x="0" y="120"/>
                </a:lnTo>
                <a:lnTo>
                  <a:pt x="30" y="101"/>
                </a:lnTo>
                <a:lnTo>
                  <a:pt x="141" y="18"/>
                </a:lnTo>
                <a:lnTo>
                  <a:pt x="169" y="18"/>
                </a:lnTo>
                <a:lnTo>
                  <a:pt x="187" y="0"/>
                </a:lnTo>
                <a:lnTo>
                  <a:pt x="216" y="9"/>
                </a:lnTo>
                <a:lnTo>
                  <a:pt x="271" y="28"/>
                </a:lnTo>
                <a:lnTo>
                  <a:pt x="271" y="36"/>
                </a:lnTo>
                <a:lnTo>
                  <a:pt x="297" y="36"/>
                </a:lnTo>
                <a:lnTo>
                  <a:pt x="327" y="60"/>
                </a:lnTo>
                <a:lnTo>
                  <a:pt x="310" y="88"/>
                </a:lnTo>
                <a:lnTo>
                  <a:pt x="310" y="88"/>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25" name="Freeform 125">
            <a:extLst>
              <a:ext uri="{FF2B5EF4-FFF2-40B4-BE49-F238E27FC236}">
                <a16:creationId xmlns:a16="http://schemas.microsoft.com/office/drawing/2014/main" id="{C9EC6606-7F79-46B7-A222-BFE92C1FA518}"/>
              </a:ext>
            </a:extLst>
          </p:cNvPr>
          <p:cNvSpPr/>
          <p:nvPr/>
        </p:nvSpPr>
        <p:spPr bwMode="auto">
          <a:xfrm>
            <a:off x="9232247" y="2641428"/>
            <a:ext cx="350184" cy="399210"/>
          </a:xfrm>
          <a:custGeom>
            <a:avLst/>
            <a:gdLst>
              <a:gd name="T0" fmla="*/ 26 w 250"/>
              <a:gd name="T1" fmla="*/ 40 h 285"/>
              <a:gd name="T2" fmla="*/ 46 w 250"/>
              <a:gd name="T3" fmla="*/ 40 h 285"/>
              <a:gd name="T4" fmla="*/ 63 w 250"/>
              <a:gd name="T5" fmla="*/ 50 h 285"/>
              <a:gd name="T6" fmla="*/ 93 w 250"/>
              <a:gd name="T7" fmla="*/ 50 h 285"/>
              <a:gd name="T8" fmla="*/ 93 w 250"/>
              <a:gd name="T9" fmla="*/ 73 h 285"/>
              <a:gd name="T10" fmla="*/ 102 w 250"/>
              <a:gd name="T11" fmla="*/ 60 h 285"/>
              <a:gd name="T12" fmla="*/ 63 w 250"/>
              <a:gd name="T13" fmla="*/ 40 h 285"/>
              <a:gd name="T14" fmla="*/ 85 w 250"/>
              <a:gd name="T15" fmla="*/ 22 h 285"/>
              <a:gd name="T16" fmla="*/ 157 w 250"/>
              <a:gd name="T17" fmla="*/ 0 h 285"/>
              <a:gd name="T18" fmla="*/ 212 w 250"/>
              <a:gd name="T19" fmla="*/ 0 h 285"/>
              <a:gd name="T20" fmla="*/ 250 w 250"/>
              <a:gd name="T21" fmla="*/ 8 h 285"/>
              <a:gd name="T22" fmla="*/ 242 w 250"/>
              <a:gd name="T23" fmla="*/ 32 h 285"/>
              <a:gd name="T24" fmla="*/ 220 w 250"/>
              <a:gd name="T25" fmla="*/ 22 h 285"/>
              <a:gd name="T26" fmla="*/ 212 w 250"/>
              <a:gd name="T27" fmla="*/ 40 h 285"/>
              <a:gd name="T28" fmla="*/ 195 w 250"/>
              <a:gd name="T29" fmla="*/ 22 h 285"/>
              <a:gd name="T30" fmla="*/ 178 w 250"/>
              <a:gd name="T31" fmla="*/ 32 h 285"/>
              <a:gd name="T32" fmla="*/ 212 w 250"/>
              <a:gd name="T33" fmla="*/ 60 h 285"/>
              <a:gd name="T34" fmla="*/ 233 w 250"/>
              <a:gd name="T35" fmla="*/ 40 h 285"/>
              <a:gd name="T36" fmla="*/ 250 w 250"/>
              <a:gd name="T37" fmla="*/ 40 h 285"/>
              <a:gd name="T38" fmla="*/ 233 w 250"/>
              <a:gd name="T39" fmla="*/ 82 h 285"/>
              <a:gd name="T40" fmla="*/ 195 w 250"/>
              <a:gd name="T41" fmla="*/ 82 h 285"/>
              <a:gd name="T42" fmla="*/ 195 w 250"/>
              <a:gd name="T43" fmla="*/ 73 h 285"/>
              <a:gd name="T44" fmla="*/ 195 w 250"/>
              <a:gd name="T45" fmla="*/ 91 h 285"/>
              <a:gd name="T46" fmla="*/ 220 w 250"/>
              <a:gd name="T47" fmla="*/ 100 h 285"/>
              <a:gd name="T48" fmla="*/ 220 w 250"/>
              <a:gd name="T49" fmla="*/ 160 h 285"/>
              <a:gd name="T50" fmla="*/ 212 w 250"/>
              <a:gd name="T51" fmla="*/ 142 h 285"/>
              <a:gd name="T52" fmla="*/ 204 w 250"/>
              <a:gd name="T53" fmla="*/ 151 h 285"/>
              <a:gd name="T54" fmla="*/ 195 w 250"/>
              <a:gd name="T55" fmla="*/ 133 h 285"/>
              <a:gd name="T56" fmla="*/ 178 w 250"/>
              <a:gd name="T57" fmla="*/ 142 h 285"/>
              <a:gd name="T58" fmla="*/ 204 w 250"/>
              <a:gd name="T59" fmla="*/ 160 h 285"/>
              <a:gd name="T60" fmla="*/ 212 w 250"/>
              <a:gd name="T61" fmla="*/ 160 h 285"/>
              <a:gd name="T62" fmla="*/ 220 w 250"/>
              <a:gd name="T63" fmla="*/ 160 h 285"/>
              <a:gd name="T64" fmla="*/ 212 w 250"/>
              <a:gd name="T65" fmla="*/ 202 h 285"/>
              <a:gd name="T66" fmla="*/ 233 w 250"/>
              <a:gd name="T67" fmla="*/ 202 h 285"/>
              <a:gd name="T68" fmla="*/ 220 w 250"/>
              <a:gd name="T69" fmla="*/ 235 h 285"/>
              <a:gd name="T70" fmla="*/ 195 w 250"/>
              <a:gd name="T71" fmla="*/ 225 h 285"/>
              <a:gd name="T72" fmla="*/ 157 w 250"/>
              <a:gd name="T73" fmla="*/ 202 h 285"/>
              <a:gd name="T74" fmla="*/ 140 w 250"/>
              <a:gd name="T75" fmla="*/ 211 h 285"/>
              <a:gd name="T76" fmla="*/ 118 w 250"/>
              <a:gd name="T77" fmla="*/ 285 h 285"/>
              <a:gd name="T78" fmla="*/ 63 w 250"/>
              <a:gd name="T79" fmla="*/ 271 h 285"/>
              <a:gd name="T80" fmla="*/ 85 w 250"/>
              <a:gd name="T81" fmla="*/ 211 h 285"/>
              <a:gd name="T82" fmla="*/ 0 w 250"/>
              <a:gd name="T83" fmla="*/ 211 h 285"/>
              <a:gd name="T84" fmla="*/ 0 w 250"/>
              <a:gd name="T85" fmla="*/ 151 h 285"/>
              <a:gd name="T86" fmla="*/ 26 w 250"/>
              <a:gd name="T87" fmla="*/ 100 h 285"/>
              <a:gd name="T88" fmla="*/ 18 w 250"/>
              <a:gd name="T89" fmla="*/ 60 h 285"/>
              <a:gd name="T90" fmla="*/ 26 w 250"/>
              <a:gd name="T91" fmla="*/ 40 h 285"/>
              <a:gd name="T92" fmla="*/ 26 w 250"/>
              <a:gd name="T93" fmla="*/ 4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0" h="285">
                <a:moveTo>
                  <a:pt x="26" y="40"/>
                </a:moveTo>
                <a:lnTo>
                  <a:pt x="46" y="40"/>
                </a:lnTo>
                <a:lnTo>
                  <a:pt x="63" y="50"/>
                </a:lnTo>
                <a:lnTo>
                  <a:pt x="93" y="50"/>
                </a:lnTo>
                <a:lnTo>
                  <a:pt x="93" y="73"/>
                </a:lnTo>
                <a:lnTo>
                  <a:pt x="102" y="60"/>
                </a:lnTo>
                <a:lnTo>
                  <a:pt x="63" y="40"/>
                </a:lnTo>
                <a:lnTo>
                  <a:pt x="85" y="22"/>
                </a:lnTo>
                <a:lnTo>
                  <a:pt x="157" y="0"/>
                </a:lnTo>
                <a:lnTo>
                  <a:pt x="212" y="0"/>
                </a:lnTo>
                <a:lnTo>
                  <a:pt x="250" y="8"/>
                </a:lnTo>
                <a:lnTo>
                  <a:pt x="242" y="32"/>
                </a:lnTo>
                <a:lnTo>
                  <a:pt x="220" y="22"/>
                </a:lnTo>
                <a:lnTo>
                  <a:pt x="212" y="40"/>
                </a:lnTo>
                <a:lnTo>
                  <a:pt x="195" y="22"/>
                </a:lnTo>
                <a:lnTo>
                  <a:pt x="178" y="32"/>
                </a:lnTo>
                <a:lnTo>
                  <a:pt x="212" y="60"/>
                </a:lnTo>
                <a:lnTo>
                  <a:pt x="233" y="40"/>
                </a:lnTo>
                <a:lnTo>
                  <a:pt x="250" y="40"/>
                </a:lnTo>
                <a:lnTo>
                  <a:pt x="233" y="82"/>
                </a:lnTo>
                <a:lnTo>
                  <a:pt x="195" y="82"/>
                </a:lnTo>
                <a:lnTo>
                  <a:pt x="195" y="73"/>
                </a:lnTo>
                <a:lnTo>
                  <a:pt x="195" y="91"/>
                </a:lnTo>
                <a:lnTo>
                  <a:pt x="220" y="100"/>
                </a:lnTo>
                <a:lnTo>
                  <a:pt x="220" y="160"/>
                </a:lnTo>
                <a:lnTo>
                  <a:pt x="212" y="142"/>
                </a:lnTo>
                <a:lnTo>
                  <a:pt x="204" y="151"/>
                </a:lnTo>
                <a:lnTo>
                  <a:pt x="195" y="133"/>
                </a:lnTo>
                <a:lnTo>
                  <a:pt x="178" y="142"/>
                </a:lnTo>
                <a:lnTo>
                  <a:pt x="204" y="160"/>
                </a:lnTo>
                <a:lnTo>
                  <a:pt x="212" y="160"/>
                </a:lnTo>
                <a:lnTo>
                  <a:pt x="220" y="160"/>
                </a:lnTo>
                <a:lnTo>
                  <a:pt x="212" y="202"/>
                </a:lnTo>
                <a:lnTo>
                  <a:pt x="233" y="202"/>
                </a:lnTo>
                <a:lnTo>
                  <a:pt x="220" y="235"/>
                </a:lnTo>
                <a:lnTo>
                  <a:pt x="195" y="225"/>
                </a:lnTo>
                <a:lnTo>
                  <a:pt x="157" y="202"/>
                </a:lnTo>
                <a:lnTo>
                  <a:pt x="140" y="211"/>
                </a:lnTo>
                <a:lnTo>
                  <a:pt x="118" y="285"/>
                </a:lnTo>
                <a:lnTo>
                  <a:pt x="63" y="271"/>
                </a:lnTo>
                <a:lnTo>
                  <a:pt x="85" y="211"/>
                </a:lnTo>
                <a:lnTo>
                  <a:pt x="0" y="211"/>
                </a:lnTo>
                <a:lnTo>
                  <a:pt x="0" y="151"/>
                </a:lnTo>
                <a:lnTo>
                  <a:pt x="26" y="100"/>
                </a:lnTo>
                <a:lnTo>
                  <a:pt x="18" y="60"/>
                </a:lnTo>
                <a:lnTo>
                  <a:pt x="26" y="40"/>
                </a:lnTo>
                <a:lnTo>
                  <a:pt x="26" y="4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26" name="Freeform 126">
            <a:extLst>
              <a:ext uri="{FF2B5EF4-FFF2-40B4-BE49-F238E27FC236}">
                <a16:creationId xmlns:a16="http://schemas.microsoft.com/office/drawing/2014/main" id="{499CE598-8F76-4738-BBE1-5D2FFFF7239E}"/>
              </a:ext>
            </a:extLst>
          </p:cNvPr>
          <p:cNvSpPr/>
          <p:nvPr/>
        </p:nvSpPr>
        <p:spPr bwMode="auto">
          <a:xfrm>
            <a:off x="8856850" y="2676447"/>
            <a:ext cx="414618" cy="263338"/>
          </a:xfrm>
          <a:custGeom>
            <a:avLst/>
            <a:gdLst>
              <a:gd name="T0" fmla="*/ 76 w 296"/>
              <a:gd name="T1" fmla="*/ 60 h 188"/>
              <a:gd name="T2" fmla="*/ 92 w 296"/>
              <a:gd name="T3" fmla="*/ 27 h 188"/>
              <a:gd name="T4" fmla="*/ 194 w 296"/>
              <a:gd name="T5" fmla="*/ 27 h 188"/>
              <a:gd name="T6" fmla="*/ 263 w 296"/>
              <a:gd name="T7" fmla="*/ 0 h 188"/>
              <a:gd name="T8" fmla="*/ 280 w 296"/>
              <a:gd name="T9" fmla="*/ 8 h 188"/>
              <a:gd name="T10" fmla="*/ 288 w 296"/>
              <a:gd name="T11" fmla="*/ 36 h 188"/>
              <a:gd name="T12" fmla="*/ 296 w 296"/>
              <a:gd name="T13" fmla="*/ 78 h 188"/>
              <a:gd name="T14" fmla="*/ 271 w 296"/>
              <a:gd name="T15" fmla="*/ 128 h 188"/>
              <a:gd name="T16" fmla="*/ 271 w 296"/>
              <a:gd name="T17" fmla="*/ 188 h 188"/>
              <a:gd name="T18" fmla="*/ 131 w 296"/>
              <a:gd name="T19" fmla="*/ 180 h 188"/>
              <a:gd name="T20" fmla="*/ 0 w 296"/>
              <a:gd name="T21" fmla="*/ 180 h 188"/>
              <a:gd name="T22" fmla="*/ 23 w 296"/>
              <a:gd name="T23" fmla="*/ 128 h 188"/>
              <a:gd name="T24" fmla="*/ 46 w 296"/>
              <a:gd name="T25" fmla="*/ 78 h 188"/>
              <a:gd name="T26" fmla="*/ 76 w 296"/>
              <a:gd name="T27" fmla="*/ 50 h 188"/>
              <a:gd name="T28" fmla="*/ 76 w 296"/>
              <a:gd name="T29" fmla="*/ 6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6" h="188">
                <a:moveTo>
                  <a:pt x="76" y="60"/>
                </a:moveTo>
                <a:lnTo>
                  <a:pt x="92" y="27"/>
                </a:lnTo>
                <a:lnTo>
                  <a:pt x="194" y="27"/>
                </a:lnTo>
                <a:lnTo>
                  <a:pt x="263" y="0"/>
                </a:lnTo>
                <a:lnTo>
                  <a:pt x="280" y="8"/>
                </a:lnTo>
                <a:lnTo>
                  <a:pt x="288" y="36"/>
                </a:lnTo>
                <a:lnTo>
                  <a:pt x="296" y="78"/>
                </a:lnTo>
                <a:lnTo>
                  <a:pt x="271" y="128"/>
                </a:lnTo>
                <a:lnTo>
                  <a:pt x="271" y="188"/>
                </a:lnTo>
                <a:lnTo>
                  <a:pt x="131" y="180"/>
                </a:lnTo>
                <a:lnTo>
                  <a:pt x="0" y="180"/>
                </a:lnTo>
                <a:lnTo>
                  <a:pt x="23" y="128"/>
                </a:lnTo>
                <a:lnTo>
                  <a:pt x="46" y="78"/>
                </a:lnTo>
                <a:lnTo>
                  <a:pt x="76" y="50"/>
                </a:lnTo>
                <a:lnTo>
                  <a:pt x="76"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27" name="Freeform 127">
            <a:extLst>
              <a:ext uri="{FF2B5EF4-FFF2-40B4-BE49-F238E27FC236}">
                <a16:creationId xmlns:a16="http://schemas.microsoft.com/office/drawing/2014/main" id="{9C8D5494-5F14-4F48-A4AE-88000FA58B0D}"/>
              </a:ext>
            </a:extLst>
          </p:cNvPr>
          <p:cNvSpPr/>
          <p:nvPr/>
        </p:nvSpPr>
        <p:spPr bwMode="auto">
          <a:xfrm>
            <a:off x="7685835" y="2785706"/>
            <a:ext cx="469246" cy="271743"/>
          </a:xfrm>
          <a:custGeom>
            <a:avLst/>
            <a:gdLst>
              <a:gd name="T0" fmla="*/ 266 w 335"/>
              <a:gd name="T1" fmla="*/ 23 h 194"/>
              <a:gd name="T2" fmla="*/ 288 w 335"/>
              <a:gd name="T3" fmla="*/ 83 h 194"/>
              <a:gd name="T4" fmla="*/ 335 w 335"/>
              <a:gd name="T5" fmla="*/ 125 h 194"/>
              <a:gd name="T6" fmla="*/ 305 w 335"/>
              <a:gd name="T7" fmla="*/ 143 h 194"/>
              <a:gd name="T8" fmla="*/ 224 w 335"/>
              <a:gd name="T9" fmla="*/ 194 h 194"/>
              <a:gd name="T10" fmla="*/ 224 w 335"/>
              <a:gd name="T11" fmla="*/ 185 h 194"/>
              <a:gd name="T12" fmla="*/ 84 w 335"/>
              <a:gd name="T13" fmla="*/ 185 h 194"/>
              <a:gd name="T14" fmla="*/ 72 w 335"/>
              <a:gd name="T15" fmla="*/ 185 h 194"/>
              <a:gd name="T16" fmla="*/ 37 w 335"/>
              <a:gd name="T17" fmla="*/ 170 h 194"/>
              <a:gd name="T18" fmla="*/ 17 w 335"/>
              <a:gd name="T19" fmla="*/ 102 h 194"/>
              <a:gd name="T20" fmla="*/ 0 w 335"/>
              <a:gd name="T21" fmla="*/ 83 h 194"/>
              <a:gd name="T22" fmla="*/ 186 w 335"/>
              <a:gd name="T23" fmla="*/ 9 h 194"/>
              <a:gd name="T24" fmla="*/ 194 w 335"/>
              <a:gd name="T25" fmla="*/ 9 h 194"/>
              <a:gd name="T26" fmla="*/ 211 w 335"/>
              <a:gd name="T27" fmla="*/ 23 h 194"/>
              <a:gd name="T28" fmla="*/ 224 w 335"/>
              <a:gd name="T29" fmla="*/ 0 h 194"/>
              <a:gd name="T30" fmla="*/ 266 w 335"/>
              <a:gd name="T31" fmla="*/ 2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5" h="194">
                <a:moveTo>
                  <a:pt x="266" y="23"/>
                </a:moveTo>
                <a:lnTo>
                  <a:pt x="288" y="83"/>
                </a:lnTo>
                <a:lnTo>
                  <a:pt x="335" y="125"/>
                </a:lnTo>
                <a:lnTo>
                  <a:pt x="305" y="143"/>
                </a:lnTo>
                <a:lnTo>
                  <a:pt x="224" y="194"/>
                </a:lnTo>
                <a:lnTo>
                  <a:pt x="224" y="185"/>
                </a:lnTo>
                <a:lnTo>
                  <a:pt x="84" y="185"/>
                </a:lnTo>
                <a:lnTo>
                  <a:pt x="72" y="185"/>
                </a:lnTo>
                <a:lnTo>
                  <a:pt x="37" y="170"/>
                </a:lnTo>
                <a:lnTo>
                  <a:pt x="17" y="102"/>
                </a:lnTo>
                <a:lnTo>
                  <a:pt x="0" y="83"/>
                </a:lnTo>
                <a:lnTo>
                  <a:pt x="186" y="9"/>
                </a:lnTo>
                <a:lnTo>
                  <a:pt x="194" y="9"/>
                </a:lnTo>
                <a:lnTo>
                  <a:pt x="211" y="23"/>
                </a:lnTo>
                <a:lnTo>
                  <a:pt x="224" y="0"/>
                </a:lnTo>
                <a:lnTo>
                  <a:pt x="26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28" name="Freeform 128">
            <a:extLst>
              <a:ext uri="{FF2B5EF4-FFF2-40B4-BE49-F238E27FC236}">
                <a16:creationId xmlns:a16="http://schemas.microsoft.com/office/drawing/2014/main" id="{94B75A86-AFC2-4C40-AA17-706F02EBC1E2}"/>
              </a:ext>
            </a:extLst>
          </p:cNvPr>
          <p:cNvSpPr/>
          <p:nvPr/>
        </p:nvSpPr>
        <p:spPr bwMode="auto">
          <a:xfrm>
            <a:off x="8854048" y="2672246"/>
            <a:ext cx="414618" cy="264739"/>
          </a:xfrm>
          <a:custGeom>
            <a:avLst/>
            <a:gdLst>
              <a:gd name="T0" fmla="*/ 75 w 296"/>
              <a:gd name="T1" fmla="*/ 60 h 189"/>
              <a:gd name="T2" fmla="*/ 92 w 296"/>
              <a:gd name="T3" fmla="*/ 28 h 189"/>
              <a:gd name="T4" fmla="*/ 194 w 296"/>
              <a:gd name="T5" fmla="*/ 28 h 189"/>
              <a:gd name="T6" fmla="*/ 262 w 296"/>
              <a:gd name="T7" fmla="*/ 0 h 189"/>
              <a:gd name="T8" fmla="*/ 279 w 296"/>
              <a:gd name="T9" fmla="*/ 9 h 189"/>
              <a:gd name="T10" fmla="*/ 288 w 296"/>
              <a:gd name="T11" fmla="*/ 36 h 189"/>
              <a:gd name="T12" fmla="*/ 296 w 296"/>
              <a:gd name="T13" fmla="*/ 78 h 189"/>
              <a:gd name="T14" fmla="*/ 271 w 296"/>
              <a:gd name="T15" fmla="*/ 129 h 189"/>
              <a:gd name="T16" fmla="*/ 271 w 296"/>
              <a:gd name="T17" fmla="*/ 189 h 189"/>
              <a:gd name="T18" fmla="*/ 130 w 296"/>
              <a:gd name="T19" fmla="*/ 180 h 189"/>
              <a:gd name="T20" fmla="*/ 0 w 296"/>
              <a:gd name="T21" fmla="*/ 180 h 189"/>
              <a:gd name="T22" fmla="*/ 22 w 296"/>
              <a:gd name="T23" fmla="*/ 129 h 189"/>
              <a:gd name="T24" fmla="*/ 45 w 296"/>
              <a:gd name="T25" fmla="*/ 78 h 189"/>
              <a:gd name="T26" fmla="*/ 75 w 296"/>
              <a:gd name="T27" fmla="*/ 51 h 189"/>
              <a:gd name="T28" fmla="*/ 75 w 296"/>
              <a:gd name="T29" fmla="*/ 60 h 189"/>
              <a:gd name="T30" fmla="*/ 75 w 296"/>
              <a:gd name="T31" fmla="*/ 6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9">
                <a:moveTo>
                  <a:pt x="75" y="60"/>
                </a:moveTo>
                <a:lnTo>
                  <a:pt x="92" y="28"/>
                </a:lnTo>
                <a:lnTo>
                  <a:pt x="194" y="28"/>
                </a:lnTo>
                <a:lnTo>
                  <a:pt x="262" y="0"/>
                </a:lnTo>
                <a:lnTo>
                  <a:pt x="279" y="9"/>
                </a:lnTo>
                <a:lnTo>
                  <a:pt x="288" y="36"/>
                </a:lnTo>
                <a:lnTo>
                  <a:pt x="296" y="78"/>
                </a:lnTo>
                <a:lnTo>
                  <a:pt x="271" y="129"/>
                </a:lnTo>
                <a:lnTo>
                  <a:pt x="271" y="189"/>
                </a:lnTo>
                <a:lnTo>
                  <a:pt x="130" y="180"/>
                </a:lnTo>
                <a:lnTo>
                  <a:pt x="0" y="180"/>
                </a:lnTo>
                <a:lnTo>
                  <a:pt x="22" y="129"/>
                </a:lnTo>
                <a:lnTo>
                  <a:pt x="45" y="78"/>
                </a:lnTo>
                <a:lnTo>
                  <a:pt x="75" y="51"/>
                </a:lnTo>
                <a:lnTo>
                  <a:pt x="75" y="60"/>
                </a:lnTo>
                <a:lnTo>
                  <a:pt x="75" y="6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29" name="Freeform 129">
            <a:extLst>
              <a:ext uri="{FF2B5EF4-FFF2-40B4-BE49-F238E27FC236}">
                <a16:creationId xmlns:a16="http://schemas.microsoft.com/office/drawing/2014/main" id="{03489796-C924-4233-9C48-47B8149E12B9}"/>
              </a:ext>
            </a:extLst>
          </p:cNvPr>
          <p:cNvSpPr/>
          <p:nvPr/>
        </p:nvSpPr>
        <p:spPr bwMode="auto">
          <a:xfrm>
            <a:off x="7683034" y="2781502"/>
            <a:ext cx="467846" cy="273144"/>
          </a:xfrm>
          <a:custGeom>
            <a:avLst/>
            <a:gdLst>
              <a:gd name="T0" fmla="*/ 266 w 334"/>
              <a:gd name="T1" fmla="*/ 23 h 195"/>
              <a:gd name="T2" fmla="*/ 287 w 334"/>
              <a:gd name="T3" fmla="*/ 83 h 195"/>
              <a:gd name="T4" fmla="*/ 334 w 334"/>
              <a:gd name="T5" fmla="*/ 125 h 195"/>
              <a:gd name="T6" fmla="*/ 304 w 334"/>
              <a:gd name="T7" fmla="*/ 143 h 195"/>
              <a:gd name="T8" fmla="*/ 224 w 334"/>
              <a:gd name="T9" fmla="*/ 195 h 195"/>
              <a:gd name="T10" fmla="*/ 224 w 334"/>
              <a:gd name="T11" fmla="*/ 185 h 195"/>
              <a:gd name="T12" fmla="*/ 84 w 334"/>
              <a:gd name="T13" fmla="*/ 185 h 195"/>
              <a:gd name="T14" fmla="*/ 72 w 334"/>
              <a:gd name="T15" fmla="*/ 185 h 195"/>
              <a:gd name="T16" fmla="*/ 37 w 334"/>
              <a:gd name="T17" fmla="*/ 171 h 195"/>
              <a:gd name="T18" fmla="*/ 16 w 334"/>
              <a:gd name="T19" fmla="*/ 102 h 195"/>
              <a:gd name="T20" fmla="*/ 0 w 334"/>
              <a:gd name="T21" fmla="*/ 83 h 195"/>
              <a:gd name="T22" fmla="*/ 185 w 334"/>
              <a:gd name="T23" fmla="*/ 10 h 195"/>
              <a:gd name="T24" fmla="*/ 194 w 334"/>
              <a:gd name="T25" fmla="*/ 10 h 195"/>
              <a:gd name="T26" fmla="*/ 211 w 334"/>
              <a:gd name="T27" fmla="*/ 23 h 195"/>
              <a:gd name="T28" fmla="*/ 224 w 334"/>
              <a:gd name="T29" fmla="*/ 0 h 195"/>
              <a:gd name="T30" fmla="*/ 266 w 334"/>
              <a:gd name="T31" fmla="*/ 23 h 195"/>
              <a:gd name="T32" fmla="*/ 266 w 334"/>
              <a:gd name="T33" fmla="*/ 2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4" h="195">
                <a:moveTo>
                  <a:pt x="266" y="23"/>
                </a:moveTo>
                <a:lnTo>
                  <a:pt x="287" y="83"/>
                </a:lnTo>
                <a:lnTo>
                  <a:pt x="334" y="125"/>
                </a:lnTo>
                <a:lnTo>
                  <a:pt x="304" y="143"/>
                </a:lnTo>
                <a:lnTo>
                  <a:pt x="224" y="195"/>
                </a:lnTo>
                <a:lnTo>
                  <a:pt x="224" y="185"/>
                </a:lnTo>
                <a:lnTo>
                  <a:pt x="84" y="185"/>
                </a:lnTo>
                <a:lnTo>
                  <a:pt x="72" y="185"/>
                </a:lnTo>
                <a:lnTo>
                  <a:pt x="37" y="171"/>
                </a:lnTo>
                <a:lnTo>
                  <a:pt x="16" y="102"/>
                </a:lnTo>
                <a:lnTo>
                  <a:pt x="0" y="83"/>
                </a:lnTo>
                <a:lnTo>
                  <a:pt x="185" y="10"/>
                </a:lnTo>
                <a:lnTo>
                  <a:pt x="194" y="10"/>
                </a:lnTo>
                <a:lnTo>
                  <a:pt x="211" y="23"/>
                </a:lnTo>
                <a:lnTo>
                  <a:pt x="224" y="0"/>
                </a:lnTo>
                <a:lnTo>
                  <a:pt x="266" y="23"/>
                </a:lnTo>
                <a:lnTo>
                  <a:pt x="266" y="2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30" name="Freeform 130">
            <a:extLst>
              <a:ext uri="{FF2B5EF4-FFF2-40B4-BE49-F238E27FC236}">
                <a16:creationId xmlns:a16="http://schemas.microsoft.com/office/drawing/2014/main" id="{74242837-8F30-4E49-8AFB-813F452F6AEC}"/>
              </a:ext>
            </a:extLst>
          </p:cNvPr>
          <p:cNvSpPr/>
          <p:nvPr/>
        </p:nvSpPr>
        <p:spPr bwMode="auto">
          <a:xfrm>
            <a:off x="7933766" y="2132963"/>
            <a:ext cx="725581" cy="368393"/>
          </a:xfrm>
          <a:custGeom>
            <a:avLst/>
            <a:gdLst>
              <a:gd name="T0" fmla="*/ 454 w 518"/>
              <a:gd name="T1" fmla="*/ 0 h 263"/>
              <a:gd name="T2" fmla="*/ 471 w 518"/>
              <a:gd name="T3" fmla="*/ 23 h 263"/>
              <a:gd name="T4" fmla="*/ 509 w 518"/>
              <a:gd name="T5" fmla="*/ 23 h 263"/>
              <a:gd name="T6" fmla="*/ 518 w 518"/>
              <a:gd name="T7" fmla="*/ 42 h 263"/>
              <a:gd name="T8" fmla="*/ 484 w 518"/>
              <a:gd name="T9" fmla="*/ 51 h 263"/>
              <a:gd name="T10" fmla="*/ 471 w 518"/>
              <a:gd name="T11" fmla="*/ 65 h 263"/>
              <a:gd name="T12" fmla="*/ 437 w 518"/>
              <a:gd name="T13" fmla="*/ 203 h 263"/>
              <a:gd name="T14" fmla="*/ 417 w 518"/>
              <a:gd name="T15" fmla="*/ 226 h 263"/>
              <a:gd name="T16" fmla="*/ 378 w 518"/>
              <a:gd name="T17" fmla="*/ 236 h 263"/>
              <a:gd name="T18" fmla="*/ 378 w 518"/>
              <a:gd name="T19" fmla="*/ 263 h 263"/>
              <a:gd name="T20" fmla="*/ 323 w 518"/>
              <a:gd name="T21" fmla="*/ 226 h 263"/>
              <a:gd name="T22" fmla="*/ 323 w 518"/>
              <a:gd name="T23" fmla="*/ 203 h 263"/>
              <a:gd name="T24" fmla="*/ 306 w 518"/>
              <a:gd name="T25" fmla="*/ 194 h 263"/>
              <a:gd name="T26" fmla="*/ 288 w 518"/>
              <a:gd name="T27" fmla="*/ 153 h 263"/>
              <a:gd name="T28" fmla="*/ 230 w 518"/>
              <a:gd name="T29" fmla="*/ 161 h 263"/>
              <a:gd name="T30" fmla="*/ 204 w 518"/>
              <a:gd name="T31" fmla="*/ 161 h 263"/>
              <a:gd name="T32" fmla="*/ 195 w 518"/>
              <a:gd name="T33" fmla="*/ 143 h 263"/>
              <a:gd name="T34" fmla="*/ 221 w 518"/>
              <a:gd name="T35" fmla="*/ 125 h 263"/>
              <a:gd name="T36" fmla="*/ 221 w 518"/>
              <a:gd name="T37" fmla="*/ 102 h 263"/>
              <a:gd name="T38" fmla="*/ 174 w 518"/>
              <a:gd name="T39" fmla="*/ 74 h 263"/>
              <a:gd name="T40" fmla="*/ 158 w 518"/>
              <a:gd name="T41" fmla="*/ 51 h 263"/>
              <a:gd name="T42" fmla="*/ 111 w 518"/>
              <a:gd name="T43" fmla="*/ 42 h 263"/>
              <a:gd name="T44" fmla="*/ 89 w 518"/>
              <a:gd name="T45" fmla="*/ 51 h 263"/>
              <a:gd name="T46" fmla="*/ 56 w 518"/>
              <a:gd name="T47" fmla="*/ 33 h 263"/>
              <a:gd name="T48" fmla="*/ 9 w 518"/>
              <a:gd name="T49" fmla="*/ 33 h 263"/>
              <a:gd name="T50" fmla="*/ 0 w 518"/>
              <a:gd name="T51" fmla="*/ 0 h 263"/>
              <a:gd name="T52" fmla="*/ 454 w 518"/>
              <a:gd name="T5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8" h="263">
                <a:moveTo>
                  <a:pt x="454" y="0"/>
                </a:moveTo>
                <a:lnTo>
                  <a:pt x="471" y="23"/>
                </a:lnTo>
                <a:lnTo>
                  <a:pt x="509" y="23"/>
                </a:lnTo>
                <a:lnTo>
                  <a:pt x="518" y="42"/>
                </a:lnTo>
                <a:lnTo>
                  <a:pt x="484" y="51"/>
                </a:lnTo>
                <a:lnTo>
                  <a:pt x="471" y="65"/>
                </a:lnTo>
                <a:lnTo>
                  <a:pt x="437" y="203"/>
                </a:lnTo>
                <a:lnTo>
                  <a:pt x="417" y="226"/>
                </a:lnTo>
                <a:lnTo>
                  <a:pt x="378" y="236"/>
                </a:lnTo>
                <a:lnTo>
                  <a:pt x="378" y="263"/>
                </a:lnTo>
                <a:lnTo>
                  <a:pt x="323" y="226"/>
                </a:lnTo>
                <a:lnTo>
                  <a:pt x="323" y="203"/>
                </a:lnTo>
                <a:lnTo>
                  <a:pt x="306" y="194"/>
                </a:lnTo>
                <a:lnTo>
                  <a:pt x="288" y="153"/>
                </a:lnTo>
                <a:lnTo>
                  <a:pt x="230" y="161"/>
                </a:lnTo>
                <a:lnTo>
                  <a:pt x="204" y="161"/>
                </a:lnTo>
                <a:lnTo>
                  <a:pt x="195" y="143"/>
                </a:lnTo>
                <a:lnTo>
                  <a:pt x="221" y="125"/>
                </a:lnTo>
                <a:lnTo>
                  <a:pt x="221" y="102"/>
                </a:lnTo>
                <a:lnTo>
                  <a:pt x="174" y="74"/>
                </a:lnTo>
                <a:lnTo>
                  <a:pt x="158" y="51"/>
                </a:lnTo>
                <a:lnTo>
                  <a:pt x="111" y="42"/>
                </a:lnTo>
                <a:lnTo>
                  <a:pt x="89" y="51"/>
                </a:lnTo>
                <a:lnTo>
                  <a:pt x="56" y="33"/>
                </a:lnTo>
                <a:lnTo>
                  <a:pt x="9" y="33"/>
                </a:lnTo>
                <a:lnTo>
                  <a:pt x="0" y="0"/>
                </a:lnTo>
                <a:lnTo>
                  <a:pt x="454" y="0"/>
                </a:lnTo>
                <a:close/>
              </a:path>
            </a:pathLst>
          </a:custGeom>
          <a:solidFill>
            <a:schemeClr val="accent4">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31" name="Freeform 131">
            <a:extLst>
              <a:ext uri="{FF2B5EF4-FFF2-40B4-BE49-F238E27FC236}">
                <a16:creationId xmlns:a16="http://schemas.microsoft.com/office/drawing/2014/main" id="{47C61801-EADE-49BC-A4D5-B521F15970EA}"/>
              </a:ext>
            </a:extLst>
          </p:cNvPr>
          <p:cNvSpPr/>
          <p:nvPr/>
        </p:nvSpPr>
        <p:spPr bwMode="auto">
          <a:xfrm>
            <a:off x="7838516" y="2179186"/>
            <a:ext cx="679357" cy="465044"/>
          </a:xfrm>
          <a:custGeom>
            <a:avLst/>
            <a:gdLst>
              <a:gd name="T0" fmla="*/ 485 w 485"/>
              <a:gd name="T1" fmla="*/ 272 h 332"/>
              <a:gd name="T2" fmla="*/ 430 w 485"/>
              <a:gd name="T3" fmla="*/ 295 h 332"/>
              <a:gd name="T4" fmla="*/ 374 w 485"/>
              <a:gd name="T5" fmla="*/ 332 h 332"/>
              <a:gd name="T6" fmla="*/ 366 w 485"/>
              <a:gd name="T7" fmla="*/ 332 h 332"/>
              <a:gd name="T8" fmla="*/ 336 w 485"/>
              <a:gd name="T9" fmla="*/ 314 h 332"/>
              <a:gd name="T10" fmla="*/ 311 w 485"/>
              <a:gd name="T11" fmla="*/ 314 h 332"/>
              <a:gd name="T12" fmla="*/ 289 w 485"/>
              <a:gd name="T13" fmla="*/ 272 h 332"/>
              <a:gd name="T14" fmla="*/ 242 w 485"/>
              <a:gd name="T15" fmla="*/ 263 h 332"/>
              <a:gd name="T16" fmla="*/ 234 w 485"/>
              <a:gd name="T17" fmla="*/ 253 h 332"/>
              <a:gd name="T18" fmla="*/ 196 w 485"/>
              <a:gd name="T19" fmla="*/ 230 h 332"/>
              <a:gd name="T20" fmla="*/ 179 w 485"/>
              <a:gd name="T21" fmla="*/ 253 h 332"/>
              <a:gd name="T22" fmla="*/ 157 w 485"/>
              <a:gd name="T23" fmla="*/ 230 h 332"/>
              <a:gd name="T24" fmla="*/ 140 w 485"/>
              <a:gd name="T25" fmla="*/ 245 h 332"/>
              <a:gd name="T26" fmla="*/ 77 w 485"/>
              <a:gd name="T27" fmla="*/ 245 h 332"/>
              <a:gd name="T28" fmla="*/ 56 w 485"/>
              <a:gd name="T29" fmla="*/ 212 h 332"/>
              <a:gd name="T30" fmla="*/ 39 w 485"/>
              <a:gd name="T31" fmla="*/ 212 h 332"/>
              <a:gd name="T32" fmla="*/ 30 w 485"/>
              <a:gd name="T33" fmla="*/ 212 h 332"/>
              <a:gd name="T34" fmla="*/ 22 w 485"/>
              <a:gd name="T35" fmla="*/ 222 h 332"/>
              <a:gd name="T36" fmla="*/ 0 w 485"/>
              <a:gd name="T37" fmla="*/ 203 h 332"/>
              <a:gd name="T38" fmla="*/ 56 w 485"/>
              <a:gd name="T39" fmla="*/ 78 h 332"/>
              <a:gd name="T40" fmla="*/ 77 w 485"/>
              <a:gd name="T41" fmla="*/ 0 h 332"/>
              <a:gd name="T42" fmla="*/ 124 w 485"/>
              <a:gd name="T43" fmla="*/ 0 h 332"/>
              <a:gd name="T44" fmla="*/ 157 w 485"/>
              <a:gd name="T45" fmla="*/ 18 h 332"/>
              <a:gd name="T46" fmla="*/ 179 w 485"/>
              <a:gd name="T47" fmla="*/ 9 h 332"/>
              <a:gd name="T48" fmla="*/ 226 w 485"/>
              <a:gd name="T49" fmla="*/ 18 h 332"/>
              <a:gd name="T50" fmla="*/ 242 w 485"/>
              <a:gd name="T51" fmla="*/ 42 h 332"/>
              <a:gd name="T52" fmla="*/ 289 w 485"/>
              <a:gd name="T53" fmla="*/ 69 h 332"/>
              <a:gd name="T54" fmla="*/ 289 w 485"/>
              <a:gd name="T55" fmla="*/ 92 h 332"/>
              <a:gd name="T56" fmla="*/ 264 w 485"/>
              <a:gd name="T57" fmla="*/ 110 h 332"/>
              <a:gd name="T58" fmla="*/ 272 w 485"/>
              <a:gd name="T59" fmla="*/ 129 h 332"/>
              <a:gd name="T60" fmla="*/ 298 w 485"/>
              <a:gd name="T61" fmla="*/ 129 h 332"/>
              <a:gd name="T62" fmla="*/ 358 w 485"/>
              <a:gd name="T63" fmla="*/ 120 h 332"/>
              <a:gd name="T64" fmla="*/ 374 w 485"/>
              <a:gd name="T65" fmla="*/ 162 h 332"/>
              <a:gd name="T66" fmla="*/ 391 w 485"/>
              <a:gd name="T67" fmla="*/ 170 h 332"/>
              <a:gd name="T68" fmla="*/ 391 w 485"/>
              <a:gd name="T69" fmla="*/ 193 h 332"/>
              <a:gd name="T70" fmla="*/ 446 w 485"/>
              <a:gd name="T71" fmla="*/ 230 h 332"/>
              <a:gd name="T72" fmla="*/ 485 w 485"/>
              <a:gd name="T73" fmla="*/ 2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5" h="332">
                <a:moveTo>
                  <a:pt x="485" y="272"/>
                </a:moveTo>
                <a:lnTo>
                  <a:pt x="430" y="295"/>
                </a:lnTo>
                <a:lnTo>
                  <a:pt x="374" y="332"/>
                </a:lnTo>
                <a:lnTo>
                  <a:pt x="366" y="332"/>
                </a:lnTo>
                <a:lnTo>
                  <a:pt x="336" y="314"/>
                </a:lnTo>
                <a:lnTo>
                  <a:pt x="311" y="314"/>
                </a:lnTo>
                <a:lnTo>
                  <a:pt x="289" y="272"/>
                </a:lnTo>
                <a:lnTo>
                  <a:pt x="242" y="263"/>
                </a:lnTo>
                <a:lnTo>
                  <a:pt x="234" y="253"/>
                </a:lnTo>
                <a:lnTo>
                  <a:pt x="196" y="230"/>
                </a:lnTo>
                <a:lnTo>
                  <a:pt x="179" y="253"/>
                </a:lnTo>
                <a:lnTo>
                  <a:pt x="157" y="230"/>
                </a:lnTo>
                <a:lnTo>
                  <a:pt x="140" y="245"/>
                </a:lnTo>
                <a:lnTo>
                  <a:pt x="77" y="245"/>
                </a:lnTo>
                <a:lnTo>
                  <a:pt x="56" y="212"/>
                </a:lnTo>
                <a:lnTo>
                  <a:pt x="39" y="212"/>
                </a:lnTo>
                <a:lnTo>
                  <a:pt x="30" y="212"/>
                </a:lnTo>
                <a:lnTo>
                  <a:pt x="22" y="222"/>
                </a:lnTo>
                <a:lnTo>
                  <a:pt x="0" y="203"/>
                </a:lnTo>
                <a:lnTo>
                  <a:pt x="56" y="78"/>
                </a:lnTo>
                <a:lnTo>
                  <a:pt x="77" y="0"/>
                </a:lnTo>
                <a:lnTo>
                  <a:pt x="124" y="0"/>
                </a:lnTo>
                <a:lnTo>
                  <a:pt x="157" y="18"/>
                </a:lnTo>
                <a:lnTo>
                  <a:pt x="179" y="9"/>
                </a:lnTo>
                <a:lnTo>
                  <a:pt x="226" y="18"/>
                </a:lnTo>
                <a:lnTo>
                  <a:pt x="242" y="42"/>
                </a:lnTo>
                <a:lnTo>
                  <a:pt x="289" y="69"/>
                </a:lnTo>
                <a:lnTo>
                  <a:pt x="289" y="92"/>
                </a:lnTo>
                <a:lnTo>
                  <a:pt x="264" y="110"/>
                </a:lnTo>
                <a:lnTo>
                  <a:pt x="272" y="129"/>
                </a:lnTo>
                <a:lnTo>
                  <a:pt x="298" y="129"/>
                </a:lnTo>
                <a:lnTo>
                  <a:pt x="358" y="120"/>
                </a:lnTo>
                <a:lnTo>
                  <a:pt x="374" y="162"/>
                </a:lnTo>
                <a:lnTo>
                  <a:pt x="391" y="170"/>
                </a:lnTo>
                <a:lnTo>
                  <a:pt x="391" y="193"/>
                </a:lnTo>
                <a:lnTo>
                  <a:pt x="446" y="230"/>
                </a:lnTo>
                <a:lnTo>
                  <a:pt x="485" y="272"/>
                </a:lnTo>
                <a:close/>
              </a:path>
            </a:pathLst>
          </a:custGeom>
          <a:solidFill>
            <a:schemeClr val="accent4">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32" name="Freeform 132">
            <a:extLst>
              <a:ext uri="{FF2B5EF4-FFF2-40B4-BE49-F238E27FC236}">
                <a16:creationId xmlns:a16="http://schemas.microsoft.com/office/drawing/2014/main" id="{B8FA7FF3-2A21-41AC-AF39-8A1C508CB561}"/>
              </a:ext>
            </a:extLst>
          </p:cNvPr>
          <p:cNvSpPr/>
          <p:nvPr/>
        </p:nvSpPr>
        <p:spPr bwMode="auto">
          <a:xfrm>
            <a:off x="7930964" y="2130161"/>
            <a:ext cx="724181" cy="368393"/>
          </a:xfrm>
          <a:custGeom>
            <a:avLst/>
            <a:gdLst>
              <a:gd name="T0" fmla="*/ 454 w 517"/>
              <a:gd name="T1" fmla="*/ 0 h 263"/>
              <a:gd name="T2" fmla="*/ 470 w 517"/>
              <a:gd name="T3" fmla="*/ 23 h 263"/>
              <a:gd name="T4" fmla="*/ 509 w 517"/>
              <a:gd name="T5" fmla="*/ 23 h 263"/>
              <a:gd name="T6" fmla="*/ 517 w 517"/>
              <a:gd name="T7" fmla="*/ 42 h 263"/>
              <a:gd name="T8" fmla="*/ 484 w 517"/>
              <a:gd name="T9" fmla="*/ 50 h 263"/>
              <a:gd name="T10" fmla="*/ 470 w 517"/>
              <a:gd name="T11" fmla="*/ 65 h 263"/>
              <a:gd name="T12" fmla="*/ 437 w 517"/>
              <a:gd name="T13" fmla="*/ 203 h 263"/>
              <a:gd name="T14" fmla="*/ 416 w 517"/>
              <a:gd name="T15" fmla="*/ 226 h 263"/>
              <a:gd name="T16" fmla="*/ 378 w 517"/>
              <a:gd name="T17" fmla="*/ 235 h 263"/>
              <a:gd name="T18" fmla="*/ 378 w 517"/>
              <a:gd name="T19" fmla="*/ 263 h 263"/>
              <a:gd name="T20" fmla="*/ 323 w 517"/>
              <a:gd name="T21" fmla="*/ 226 h 263"/>
              <a:gd name="T22" fmla="*/ 323 w 517"/>
              <a:gd name="T23" fmla="*/ 203 h 263"/>
              <a:gd name="T24" fmla="*/ 306 w 517"/>
              <a:gd name="T25" fmla="*/ 193 h 263"/>
              <a:gd name="T26" fmla="*/ 288 w 517"/>
              <a:gd name="T27" fmla="*/ 152 h 263"/>
              <a:gd name="T28" fmla="*/ 229 w 517"/>
              <a:gd name="T29" fmla="*/ 161 h 263"/>
              <a:gd name="T30" fmla="*/ 204 w 517"/>
              <a:gd name="T31" fmla="*/ 161 h 263"/>
              <a:gd name="T32" fmla="*/ 194 w 517"/>
              <a:gd name="T33" fmla="*/ 143 h 263"/>
              <a:gd name="T34" fmla="*/ 221 w 517"/>
              <a:gd name="T35" fmla="*/ 125 h 263"/>
              <a:gd name="T36" fmla="*/ 221 w 517"/>
              <a:gd name="T37" fmla="*/ 102 h 263"/>
              <a:gd name="T38" fmla="*/ 174 w 517"/>
              <a:gd name="T39" fmla="*/ 73 h 263"/>
              <a:gd name="T40" fmla="*/ 157 w 517"/>
              <a:gd name="T41" fmla="*/ 50 h 263"/>
              <a:gd name="T42" fmla="*/ 110 w 517"/>
              <a:gd name="T43" fmla="*/ 42 h 263"/>
              <a:gd name="T44" fmla="*/ 89 w 517"/>
              <a:gd name="T45" fmla="*/ 50 h 263"/>
              <a:gd name="T46" fmla="*/ 55 w 517"/>
              <a:gd name="T47" fmla="*/ 32 h 263"/>
              <a:gd name="T48" fmla="*/ 8 w 517"/>
              <a:gd name="T49" fmla="*/ 32 h 263"/>
              <a:gd name="T50" fmla="*/ 0 w 517"/>
              <a:gd name="T51" fmla="*/ 0 h 263"/>
              <a:gd name="T52" fmla="*/ 454 w 517"/>
              <a:gd name="T53" fmla="*/ 0 h 263"/>
              <a:gd name="T54" fmla="*/ 454 w 517"/>
              <a:gd name="T5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7" h="263">
                <a:moveTo>
                  <a:pt x="454" y="0"/>
                </a:moveTo>
                <a:lnTo>
                  <a:pt x="470" y="23"/>
                </a:lnTo>
                <a:lnTo>
                  <a:pt x="509" y="23"/>
                </a:lnTo>
                <a:lnTo>
                  <a:pt x="517" y="42"/>
                </a:lnTo>
                <a:lnTo>
                  <a:pt x="484" y="50"/>
                </a:lnTo>
                <a:lnTo>
                  <a:pt x="470" y="65"/>
                </a:lnTo>
                <a:lnTo>
                  <a:pt x="437" y="203"/>
                </a:lnTo>
                <a:lnTo>
                  <a:pt x="416" y="226"/>
                </a:lnTo>
                <a:lnTo>
                  <a:pt x="378" y="235"/>
                </a:lnTo>
                <a:lnTo>
                  <a:pt x="378" y="263"/>
                </a:lnTo>
                <a:lnTo>
                  <a:pt x="323" y="226"/>
                </a:lnTo>
                <a:lnTo>
                  <a:pt x="323" y="203"/>
                </a:lnTo>
                <a:lnTo>
                  <a:pt x="306" y="193"/>
                </a:lnTo>
                <a:lnTo>
                  <a:pt x="288" y="152"/>
                </a:lnTo>
                <a:lnTo>
                  <a:pt x="229" y="161"/>
                </a:lnTo>
                <a:lnTo>
                  <a:pt x="204" y="161"/>
                </a:lnTo>
                <a:lnTo>
                  <a:pt x="194" y="143"/>
                </a:lnTo>
                <a:lnTo>
                  <a:pt x="221" y="125"/>
                </a:lnTo>
                <a:lnTo>
                  <a:pt x="221" y="102"/>
                </a:lnTo>
                <a:lnTo>
                  <a:pt x="174" y="73"/>
                </a:lnTo>
                <a:lnTo>
                  <a:pt x="157" y="50"/>
                </a:lnTo>
                <a:lnTo>
                  <a:pt x="110" y="42"/>
                </a:lnTo>
                <a:lnTo>
                  <a:pt x="89" y="50"/>
                </a:lnTo>
                <a:lnTo>
                  <a:pt x="55" y="32"/>
                </a:lnTo>
                <a:lnTo>
                  <a:pt x="8" y="32"/>
                </a:lnTo>
                <a:lnTo>
                  <a:pt x="0" y="0"/>
                </a:lnTo>
                <a:lnTo>
                  <a:pt x="454" y="0"/>
                </a:lnTo>
                <a:lnTo>
                  <a:pt x="454"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33" name="Freeform 133">
            <a:extLst>
              <a:ext uri="{FF2B5EF4-FFF2-40B4-BE49-F238E27FC236}">
                <a16:creationId xmlns:a16="http://schemas.microsoft.com/office/drawing/2014/main" id="{6AF96FA8-5AB8-4949-A8BC-5BB3DAF33FD4}"/>
              </a:ext>
            </a:extLst>
          </p:cNvPr>
          <p:cNvSpPr/>
          <p:nvPr/>
        </p:nvSpPr>
        <p:spPr bwMode="auto">
          <a:xfrm>
            <a:off x="7835713" y="2174985"/>
            <a:ext cx="677956" cy="466444"/>
          </a:xfrm>
          <a:custGeom>
            <a:avLst/>
            <a:gdLst>
              <a:gd name="T0" fmla="*/ 484 w 484"/>
              <a:gd name="T1" fmla="*/ 273 h 333"/>
              <a:gd name="T2" fmla="*/ 429 w 484"/>
              <a:gd name="T3" fmla="*/ 295 h 333"/>
              <a:gd name="T4" fmla="*/ 374 w 484"/>
              <a:gd name="T5" fmla="*/ 333 h 333"/>
              <a:gd name="T6" fmla="*/ 366 w 484"/>
              <a:gd name="T7" fmla="*/ 333 h 333"/>
              <a:gd name="T8" fmla="*/ 336 w 484"/>
              <a:gd name="T9" fmla="*/ 315 h 333"/>
              <a:gd name="T10" fmla="*/ 310 w 484"/>
              <a:gd name="T11" fmla="*/ 315 h 333"/>
              <a:gd name="T12" fmla="*/ 289 w 484"/>
              <a:gd name="T13" fmla="*/ 273 h 333"/>
              <a:gd name="T14" fmla="*/ 242 w 484"/>
              <a:gd name="T15" fmla="*/ 263 h 333"/>
              <a:gd name="T16" fmla="*/ 234 w 484"/>
              <a:gd name="T17" fmla="*/ 254 h 333"/>
              <a:gd name="T18" fmla="*/ 195 w 484"/>
              <a:gd name="T19" fmla="*/ 231 h 333"/>
              <a:gd name="T20" fmla="*/ 178 w 484"/>
              <a:gd name="T21" fmla="*/ 254 h 333"/>
              <a:gd name="T22" fmla="*/ 157 w 484"/>
              <a:gd name="T23" fmla="*/ 231 h 333"/>
              <a:gd name="T24" fmla="*/ 140 w 484"/>
              <a:gd name="T25" fmla="*/ 245 h 333"/>
              <a:gd name="T26" fmla="*/ 76 w 484"/>
              <a:gd name="T27" fmla="*/ 245 h 333"/>
              <a:gd name="T28" fmla="*/ 56 w 484"/>
              <a:gd name="T29" fmla="*/ 213 h 333"/>
              <a:gd name="T30" fmla="*/ 38 w 484"/>
              <a:gd name="T31" fmla="*/ 213 h 333"/>
              <a:gd name="T32" fmla="*/ 30 w 484"/>
              <a:gd name="T33" fmla="*/ 213 h 333"/>
              <a:gd name="T34" fmla="*/ 21 w 484"/>
              <a:gd name="T35" fmla="*/ 222 h 333"/>
              <a:gd name="T36" fmla="*/ 0 w 484"/>
              <a:gd name="T37" fmla="*/ 203 h 333"/>
              <a:gd name="T38" fmla="*/ 56 w 484"/>
              <a:gd name="T39" fmla="*/ 78 h 333"/>
              <a:gd name="T40" fmla="*/ 76 w 484"/>
              <a:gd name="T41" fmla="*/ 0 h 333"/>
              <a:gd name="T42" fmla="*/ 123 w 484"/>
              <a:gd name="T43" fmla="*/ 0 h 333"/>
              <a:gd name="T44" fmla="*/ 157 w 484"/>
              <a:gd name="T45" fmla="*/ 18 h 333"/>
              <a:gd name="T46" fmla="*/ 178 w 484"/>
              <a:gd name="T47" fmla="*/ 10 h 333"/>
              <a:gd name="T48" fmla="*/ 225 w 484"/>
              <a:gd name="T49" fmla="*/ 18 h 333"/>
              <a:gd name="T50" fmla="*/ 242 w 484"/>
              <a:gd name="T51" fmla="*/ 42 h 333"/>
              <a:gd name="T52" fmla="*/ 289 w 484"/>
              <a:gd name="T53" fmla="*/ 70 h 333"/>
              <a:gd name="T54" fmla="*/ 289 w 484"/>
              <a:gd name="T55" fmla="*/ 93 h 333"/>
              <a:gd name="T56" fmla="*/ 264 w 484"/>
              <a:gd name="T57" fmla="*/ 111 h 333"/>
              <a:gd name="T58" fmla="*/ 272 w 484"/>
              <a:gd name="T59" fmla="*/ 130 h 333"/>
              <a:gd name="T60" fmla="*/ 297 w 484"/>
              <a:gd name="T61" fmla="*/ 130 h 333"/>
              <a:gd name="T62" fmla="*/ 357 w 484"/>
              <a:gd name="T63" fmla="*/ 120 h 333"/>
              <a:gd name="T64" fmla="*/ 374 w 484"/>
              <a:gd name="T65" fmla="*/ 162 h 333"/>
              <a:gd name="T66" fmla="*/ 391 w 484"/>
              <a:gd name="T67" fmla="*/ 171 h 333"/>
              <a:gd name="T68" fmla="*/ 391 w 484"/>
              <a:gd name="T69" fmla="*/ 194 h 333"/>
              <a:gd name="T70" fmla="*/ 446 w 484"/>
              <a:gd name="T71" fmla="*/ 231 h 333"/>
              <a:gd name="T72" fmla="*/ 484 w 484"/>
              <a:gd name="T73" fmla="*/ 273 h 333"/>
              <a:gd name="T74" fmla="*/ 484 w 484"/>
              <a:gd name="T75" fmla="*/ 27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33">
                <a:moveTo>
                  <a:pt x="484" y="273"/>
                </a:moveTo>
                <a:lnTo>
                  <a:pt x="429" y="295"/>
                </a:lnTo>
                <a:lnTo>
                  <a:pt x="374" y="333"/>
                </a:lnTo>
                <a:lnTo>
                  <a:pt x="366" y="333"/>
                </a:lnTo>
                <a:lnTo>
                  <a:pt x="336" y="315"/>
                </a:lnTo>
                <a:lnTo>
                  <a:pt x="310" y="315"/>
                </a:lnTo>
                <a:lnTo>
                  <a:pt x="289" y="273"/>
                </a:lnTo>
                <a:lnTo>
                  <a:pt x="242" y="263"/>
                </a:lnTo>
                <a:lnTo>
                  <a:pt x="234" y="254"/>
                </a:lnTo>
                <a:lnTo>
                  <a:pt x="195" y="231"/>
                </a:lnTo>
                <a:lnTo>
                  <a:pt x="178" y="254"/>
                </a:lnTo>
                <a:lnTo>
                  <a:pt x="157" y="231"/>
                </a:lnTo>
                <a:lnTo>
                  <a:pt x="140" y="245"/>
                </a:lnTo>
                <a:lnTo>
                  <a:pt x="76" y="245"/>
                </a:lnTo>
                <a:lnTo>
                  <a:pt x="56" y="213"/>
                </a:lnTo>
                <a:lnTo>
                  <a:pt x="38" y="213"/>
                </a:lnTo>
                <a:lnTo>
                  <a:pt x="30" y="213"/>
                </a:lnTo>
                <a:lnTo>
                  <a:pt x="21" y="222"/>
                </a:lnTo>
                <a:lnTo>
                  <a:pt x="0" y="203"/>
                </a:lnTo>
                <a:lnTo>
                  <a:pt x="56" y="78"/>
                </a:lnTo>
                <a:lnTo>
                  <a:pt x="76" y="0"/>
                </a:lnTo>
                <a:lnTo>
                  <a:pt x="123" y="0"/>
                </a:lnTo>
                <a:lnTo>
                  <a:pt x="157" y="18"/>
                </a:lnTo>
                <a:lnTo>
                  <a:pt x="178" y="10"/>
                </a:lnTo>
                <a:lnTo>
                  <a:pt x="225" y="18"/>
                </a:lnTo>
                <a:lnTo>
                  <a:pt x="242" y="42"/>
                </a:lnTo>
                <a:lnTo>
                  <a:pt x="289" y="70"/>
                </a:lnTo>
                <a:lnTo>
                  <a:pt x="289" y="93"/>
                </a:lnTo>
                <a:lnTo>
                  <a:pt x="264" y="111"/>
                </a:lnTo>
                <a:lnTo>
                  <a:pt x="272" y="130"/>
                </a:lnTo>
                <a:lnTo>
                  <a:pt x="297" y="130"/>
                </a:lnTo>
                <a:lnTo>
                  <a:pt x="357" y="120"/>
                </a:lnTo>
                <a:lnTo>
                  <a:pt x="374" y="162"/>
                </a:lnTo>
                <a:lnTo>
                  <a:pt x="391" y="171"/>
                </a:lnTo>
                <a:lnTo>
                  <a:pt x="391" y="194"/>
                </a:lnTo>
                <a:lnTo>
                  <a:pt x="446" y="231"/>
                </a:lnTo>
                <a:lnTo>
                  <a:pt x="484" y="273"/>
                </a:lnTo>
                <a:lnTo>
                  <a:pt x="484" y="27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34" name="Freeform 134">
            <a:extLst>
              <a:ext uri="{FF2B5EF4-FFF2-40B4-BE49-F238E27FC236}">
                <a16:creationId xmlns:a16="http://schemas.microsoft.com/office/drawing/2014/main" id="{DB357D49-E7E5-440E-94CD-13091A94D72B}"/>
              </a:ext>
            </a:extLst>
          </p:cNvPr>
          <p:cNvSpPr/>
          <p:nvPr/>
        </p:nvSpPr>
        <p:spPr bwMode="auto">
          <a:xfrm>
            <a:off x="8547288" y="2132963"/>
            <a:ext cx="438431" cy="284349"/>
          </a:xfrm>
          <a:custGeom>
            <a:avLst/>
            <a:gdLst>
              <a:gd name="T0" fmla="*/ 313 w 313"/>
              <a:gd name="T1" fmla="*/ 185 h 203"/>
              <a:gd name="T2" fmla="*/ 297 w 313"/>
              <a:gd name="T3" fmla="*/ 203 h 203"/>
              <a:gd name="T4" fmla="*/ 0 w 313"/>
              <a:gd name="T5" fmla="*/ 203 h 203"/>
              <a:gd name="T6" fmla="*/ 34 w 313"/>
              <a:gd name="T7" fmla="*/ 65 h 203"/>
              <a:gd name="T8" fmla="*/ 47 w 313"/>
              <a:gd name="T9" fmla="*/ 51 h 203"/>
              <a:gd name="T10" fmla="*/ 81 w 313"/>
              <a:gd name="T11" fmla="*/ 42 h 203"/>
              <a:gd name="T12" fmla="*/ 72 w 313"/>
              <a:gd name="T13" fmla="*/ 24 h 203"/>
              <a:gd name="T14" fmla="*/ 34 w 313"/>
              <a:gd name="T15" fmla="*/ 24 h 203"/>
              <a:gd name="T16" fmla="*/ 17 w 313"/>
              <a:gd name="T17" fmla="*/ 0 h 203"/>
              <a:gd name="T18" fmla="*/ 174 w 313"/>
              <a:gd name="T19" fmla="*/ 0 h 203"/>
              <a:gd name="T20" fmla="*/ 183 w 313"/>
              <a:gd name="T21" fmla="*/ 33 h 203"/>
              <a:gd name="T22" fmla="*/ 148 w 313"/>
              <a:gd name="T23" fmla="*/ 51 h 203"/>
              <a:gd name="T24" fmla="*/ 156 w 313"/>
              <a:gd name="T25" fmla="*/ 93 h 203"/>
              <a:gd name="T26" fmla="*/ 229 w 313"/>
              <a:gd name="T27" fmla="*/ 125 h 203"/>
              <a:gd name="T28" fmla="*/ 258 w 313"/>
              <a:gd name="T29" fmla="*/ 125 h 203"/>
              <a:gd name="T30" fmla="*/ 313 w 313"/>
              <a:gd name="T31" fmla="*/ 176 h 203"/>
              <a:gd name="T32" fmla="*/ 313 w 313"/>
              <a:gd name="T33" fmla="*/ 18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3" h="203">
                <a:moveTo>
                  <a:pt x="313" y="185"/>
                </a:moveTo>
                <a:lnTo>
                  <a:pt x="297" y="203"/>
                </a:lnTo>
                <a:lnTo>
                  <a:pt x="0" y="203"/>
                </a:lnTo>
                <a:lnTo>
                  <a:pt x="34" y="65"/>
                </a:lnTo>
                <a:lnTo>
                  <a:pt x="47" y="51"/>
                </a:lnTo>
                <a:lnTo>
                  <a:pt x="81" y="42"/>
                </a:lnTo>
                <a:lnTo>
                  <a:pt x="72" y="24"/>
                </a:lnTo>
                <a:lnTo>
                  <a:pt x="34" y="24"/>
                </a:lnTo>
                <a:lnTo>
                  <a:pt x="17" y="0"/>
                </a:lnTo>
                <a:lnTo>
                  <a:pt x="174" y="0"/>
                </a:lnTo>
                <a:lnTo>
                  <a:pt x="183" y="33"/>
                </a:lnTo>
                <a:lnTo>
                  <a:pt x="148" y="51"/>
                </a:lnTo>
                <a:lnTo>
                  <a:pt x="156" y="93"/>
                </a:lnTo>
                <a:lnTo>
                  <a:pt x="229" y="125"/>
                </a:lnTo>
                <a:lnTo>
                  <a:pt x="258" y="125"/>
                </a:lnTo>
                <a:lnTo>
                  <a:pt x="313" y="176"/>
                </a:lnTo>
                <a:lnTo>
                  <a:pt x="313" y="185"/>
                </a:lnTo>
                <a:close/>
              </a:path>
            </a:pathLst>
          </a:custGeom>
          <a:solidFill>
            <a:schemeClr val="accent4">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35" name="Freeform 135">
            <a:extLst>
              <a:ext uri="{FF2B5EF4-FFF2-40B4-BE49-F238E27FC236}">
                <a16:creationId xmlns:a16="http://schemas.microsoft.com/office/drawing/2014/main" id="{2F6438F8-16ED-4C3B-A31E-06735E540784}"/>
              </a:ext>
            </a:extLst>
          </p:cNvPr>
          <p:cNvSpPr/>
          <p:nvPr/>
        </p:nvSpPr>
        <p:spPr bwMode="auto">
          <a:xfrm>
            <a:off x="9082367" y="2308054"/>
            <a:ext cx="348784" cy="284350"/>
          </a:xfrm>
          <a:custGeom>
            <a:avLst/>
            <a:gdLst>
              <a:gd name="T0" fmla="*/ 194 w 249"/>
              <a:gd name="T1" fmla="*/ 119 h 203"/>
              <a:gd name="T2" fmla="*/ 174 w 249"/>
              <a:gd name="T3" fmla="*/ 129 h 203"/>
              <a:gd name="T4" fmla="*/ 194 w 249"/>
              <a:gd name="T5" fmla="*/ 129 h 203"/>
              <a:gd name="T6" fmla="*/ 249 w 249"/>
              <a:gd name="T7" fmla="*/ 179 h 203"/>
              <a:gd name="T8" fmla="*/ 229 w 249"/>
              <a:gd name="T9" fmla="*/ 179 h 203"/>
              <a:gd name="T10" fmla="*/ 194 w 249"/>
              <a:gd name="T11" fmla="*/ 179 h 203"/>
              <a:gd name="T12" fmla="*/ 194 w 249"/>
              <a:gd name="T13" fmla="*/ 161 h 203"/>
              <a:gd name="T14" fmla="*/ 182 w 249"/>
              <a:gd name="T15" fmla="*/ 171 h 203"/>
              <a:gd name="T16" fmla="*/ 157 w 249"/>
              <a:gd name="T17" fmla="*/ 151 h 203"/>
              <a:gd name="T18" fmla="*/ 127 w 249"/>
              <a:gd name="T19" fmla="*/ 161 h 203"/>
              <a:gd name="T20" fmla="*/ 119 w 249"/>
              <a:gd name="T21" fmla="*/ 119 h 203"/>
              <a:gd name="T22" fmla="*/ 119 w 249"/>
              <a:gd name="T23" fmla="*/ 138 h 203"/>
              <a:gd name="T24" fmla="*/ 80 w 249"/>
              <a:gd name="T25" fmla="*/ 111 h 203"/>
              <a:gd name="T26" fmla="*/ 72 w 249"/>
              <a:gd name="T27" fmla="*/ 119 h 203"/>
              <a:gd name="T28" fmla="*/ 127 w 249"/>
              <a:gd name="T29" fmla="*/ 161 h 203"/>
              <a:gd name="T30" fmla="*/ 147 w 249"/>
              <a:gd name="T31" fmla="*/ 161 h 203"/>
              <a:gd name="T32" fmla="*/ 174 w 249"/>
              <a:gd name="T33" fmla="*/ 179 h 203"/>
              <a:gd name="T34" fmla="*/ 157 w 249"/>
              <a:gd name="T35" fmla="*/ 189 h 203"/>
              <a:gd name="T36" fmla="*/ 101 w 249"/>
              <a:gd name="T37" fmla="*/ 203 h 203"/>
              <a:gd name="T38" fmla="*/ 63 w 249"/>
              <a:gd name="T39" fmla="*/ 179 h 203"/>
              <a:gd name="T40" fmla="*/ 42 w 249"/>
              <a:gd name="T41" fmla="*/ 189 h 203"/>
              <a:gd name="T42" fmla="*/ 8 w 249"/>
              <a:gd name="T43" fmla="*/ 179 h 203"/>
              <a:gd name="T44" fmla="*/ 0 w 249"/>
              <a:gd name="T45" fmla="*/ 78 h 203"/>
              <a:gd name="T46" fmla="*/ 8 w 249"/>
              <a:gd name="T47" fmla="*/ 18 h 203"/>
              <a:gd name="T48" fmla="*/ 17 w 249"/>
              <a:gd name="T49" fmla="*/ 9 h 203"/>
              <a:gd name="T50" fmla="*/ 80 w 249"/>
              <a:gd name="T51" fmla="*/ 0 h 203"/>
              <a:gd name="T52" fmla="*/ 127 w 249"/>
              <a:gd name="T53" fmla="*/ 78 h 203"/>
              <a:gd name="T54" fmla="*/ 165 w 249"/>
              <a:gd name="T55" fmla="*/ 88 h 203"/>
              <a:gd name="T56" fmla="*/ 194 w 249"/>
              <a:gd name="T57" fmla="*/ 111 h 203"/>
              <a:gd name="T58" fmla="*/ 194 w 249"/>
              <a:gd name="T59" fmla="*/ 1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9" h="203">
                <a:moveTo>
                  <a:pt x="194" y="119"/>
                </a:moveTo>
                <a:lnTo>
                  <a:pt x="174" y="129"/>
                </a:lnTo>
                <a:lnTo>
                  <a:pt x="194" y="129"/>
                </a:lnTo>
                <a:lnTo>
                  <a:pt x="249" y="179"/>
                </a:lnTo>
                <a:lnTo>
                  <a:pt x="229" y="179"/>
                </a:lnTo>
                <a:lnTo>
                  <a:pt x="194" y="179"/>
                </a:lnTo>
                <a:lnTo>
                  <a:pt x="194" y="161"/>
                </a:lnTo>
                <a:lnTo>
                  <a:pt x="182" y="171"/>
                </a:lnTo>
                <a:lnTo>
                  <a:pt x="157" y="151"/>
                </a:lnTo>
                <a:lnTo>
                  <a:pt x="127" y="161"/>
                </a:lnTo>
                <a:lnTo>
                  <a:pt x="119" y="119"/>
                </a:lnTo>
                <a:lnTo>
                  <a:pt x="119" y="138"/>
                </a:lnTo>
                <a:lnTo>
                  <a:pt x="80" y="111"/>
                </a:lnTo>
                <a:lnTo>
                  <a:pt x="72" y="119"/>
                </a:lnTo>
                <a:lnTo>
                  <a:pt x="127" y="161"/>
                </a:lnTo>
                <a:lnTo>
                  <a:pt x="147" y="161"/>
                </a:lnTo>
                <a:lnTo>
                  <a:pt x="174" y="179"/>
                </a:lnTo>
                <a:lnTo>
                  <a:pt x="157" y="189"/>
                </a:lnTo>
                <a:lnTo>
                  <a:pt x="101" y="203"/>
                </a:lnTo>
                <a:lnTo>
                  <a:pt x="63" y="179"/>
                </a:lnTo>
                <a:lnTo>
                  <a:pt x="42" y="189"/>
                </a:lnTo>
                <a:lnTo>
                  <a:pt x="8" y="179"/>
                </a:lnTo>
                <a:lnTo>
                  <a:pt x="0" y="78"/>
                </a:lnTo>
                <a:lnTo>
                  <a:pt x="8" y="18"/>
                </a:lnTo>
                <a:lnTo>
                  <a:pt x="17" y="9"/>
                </a:lnTo>
                <a:lnTo>
                  <a:pt x="80" y="0"/>
                </a:lnTo>
                <a:lnTo>
                  <a:pt x="127" y="78"/>
                </a:lnTo>
                <a:lnTo>
                  <a:pt x="165" y="88"/>
                </a:lnTo>
                <a:lnTo>
                  <a:pt x="194" y="111"/>
                </a:lnTo>
                <a:lnTo>
                  <a:pt x="194"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36" name="Freeform 136">
            <a:extLst>
              <a:ext uri="{FF2B5EF4-FFF2-40B4-BE49-F238E27FC236}">
                <a16:creationId xmlns:a16="http://schemas.microsoft.com/office/drawing/2014/main" id="{DCF8F84B-6552-44BF-A936-543BBB37BE53}"/>
              </a:ext>
            </a:extLst>
          </p:cNvPr>
          <p:cNvSpPr/>
          <p:nvPr/>
        </p:nvSpPr>
        <p:spPr bwMode="auto">
          <a:xfrm>
            <a:off x="8544486" y="2130161"/>
            <a:ext cx="438431" cy="284349"/>
          </a:xfrm>
          <a:custGeom>
            <a:avLst/>
            <a:gdLst>
              <a:gd name="T0" fmla="*/ 313 w 313"/>
              <a:gd name="T1" fmla="*/ 185 h 203"/>
              <a:gd name="T2" fmla="*/ 296 w 313"/>
              <a:gd name="T3" fmla="*/ 203 h 203"/>
              <a:gd name="T4" fmla="*/ 0 w 313"/>
              <a:gd name="T5" fmla="*/ 203 h 203"/>
              <a:gd name="T6" fmla="*/ 34 w 313"/>
              <a:gd name="T7" fmla="*/ 65 h 203"/>
              <a:gd name="T8" fmla="*/ 47 w 313"/>
              <a:gd name="T9" fmla="*/ 50 h 203"/>
              <a:gd name="T10" fmla="*/ 80 w 313"/>
              <a:gd name="T11" fmla="*/ 42 h 203"/>
              <a:gd name="T12" fmla="*/ 72 w 313"/>
              <a:gd name="T13" fmla="*/ 24 h 203"/>
              <a:gd name="T14" fmla="*/ 34 w 313"/>
              <a:gd name="T15" fmla="*/ 24 h 203"/>
              <a:gd name="T16" fmla="*/ 17 w 313"/>
              <a:gd name="T17" fmla="*/ 0 h 203"/>
              <a:gd name="T18" fmla="*/ 174 w 313"/>
              <a:gd name="T19" fmla="*/ 0 h 203"/>
              <a:gd name="T20" fmla="*/ 182 w 313"/>
              <a:gd name="T21" fmla="*/ 32 h 203"/>
              <a:gd name="T22" fmla="*/ 147 w 313"/>
              <a:gd name="T23" fmla="*/ 50 h 203"/>
              <a:gd name="T24" fmla="*/ 156 w 313"/>
              <a:gd name="T25" fmla="*/ 92 h 203"/>
              <a:gd name="T26" fmla="*/ 229 w 313"/>
              <a:gd name="T27" fmla="*/ 125 h 203"/>
              <a:gd name="T28" fmla="*/ 258 w 313"/>
              <a:gd name="T29" fmla="*/ 125 h 203"/>
              <a:gd name="T30" fmla="*/ 313 w 313"/>
              <a:gd name="T31" fmla="*/ 175 h 203"/>
              <a:gd name="T32" fmla="*/ 313 w 313"/>
              <a:gd name="T33" fmla="*/ 185 h 203"/>
              <a:gd name="T34" fmla="*/ 313 w 313"/>
              <a:gd name="T35" fmla="*/ 18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03">
                <a:moveTo>
                  <a:pt x="313" y="185"/>
                </a:moveTo>
                <a:lnTo>
                  <a:pt x="296" y="203"/>
                </a:lnTo>
                <a:lnTo>
                  <a:pt x="0" y="203"/>
                </a:lnTo>
                <a:lnTo>
                  <a:pt x="34" y="65"/>
                </a:lnTo>
                <a:lnTo>
                  <a:pt x="47" y="50"/>
                </a:lnTo>
                <a:lnTo>
                  <a:pt x="80" y="42"/>
                </a:lnTo>
                <a:lnTo>
                  <a:pt x="72" y="24"/>
                </a:lnTo>
                <a:lnTo>
                  <a:pt x="34" y="24"/>
                </a:lnTo>
                <a:lnTo>
                  <a:pt x="17" y="0"/>
                </a:lnTo>
                <a:lnTo>
                  <a:pt x="174" y="0"/>
                </a:lnTo>
                <a:lnTo>
                  <a:pt x="182" y="32"/>
                </a:lnTo>
                <a:lnTo>
                  <a:pt x="147" y="50"/>
                </a:lnTo>
                <a:lnTo>
                  <a:pt x="156" y="92"/>
                </a:lnTo>
                <a:lnTo>
                  <a:pt x="229" y="125"/>
                </a:lnTo>
                <a:lnTo>
                  <a:pt x="258" y="125"/>
                </a:lnTo>
                <a:lnTo>
                  <a:pt x="313" y="175"/>
                </a:lnTo>
                <a:lnTo>
                  <a:pt x="313" y="185"/>
                </a:lnTo>
                <a:lnTo>
                  <a:pt x="313" y="18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37" name="Freeform 137">
            <a:extLst>
              <a:ext uri="{FF2B5EF4-FFF2-40B4-BE49-F238E27FC236}">
                <a16:creationId xmlns:a16="http://schemas.microsoft.com/office/drawing/2014/main" id="{8153B2A2-4CB0-449E-A142-3CA4D2D8D005}"/>
              </a:ext>
            </a:extLst>
          </p:cNvPr>
          <p:cNvSpPr/>
          <p:nvPr/>
        </p:nvSpPr>
        <p:spPr bwMode="auto">
          <a:xfrm>
            <a:off x="9078166" y="2305253"/>
            <a:ext cx="350184" cy="282949"/>
          </a:xfrm>
          <a:custGeom>
            <a:avLst/>
            <a:gdLst>
              <a:gd name="T0" fmla="*/ 195 w 250"/>
              <a:gd name="T1" fmla="*/ 119 h 202"/>
              <a:gd name="T2" fmla="*/ 174 w 250"/>
              <a:gd name="T3" fmla="*/ 128 h 202"/>
              <a:gd name="T4" fmla="*/ 195 w 250"/>
              <a:gd name="T5" fmla="*/ 128 h 202"/>
              <a:gd name="T6" fmla="*/ 250 w 250"/>
              <a:gd name="T7" fmla="*/ 179 h 202"/>
              <a:gd name="T8" fmla="*/ 230 w 250"/>
              <a:gd name="T9" fmla="*/ 179 h 202"/>
              <a:gd name="T10" fmla="*/ 195 w 250"/>
              <a:gd name="T11" fmla="*/ 179 h 202"/>
              <a:gd name="T12" fmla="*/ 195 w 250"/>
              <a:gd name="T13" fmla="*/ 161 h 202"/>
              <a:gd name="T14" fmla="*/ 183 w 250"/>
              <a:gd name="T15" fmla="*/ 170 h 202"/>
              <a:gd name="T16" fmla="*/ 158 w 250"/>
              <a:gd name="T17" fmla="*/ 151 h 202"/>
              <a:gd name="T18" fmla="*/ 128 w 250"/>
              <a:gd name="T19" fmla="*/ 161 h 202"/>
              <a:gd name="T20" fmla="*/ 119 w 250"/>
              <a:gd name="T21" fmla="*/ 119 h 202"/>
              <a:gd name="T22" fmla="*/ 119 w 250"/>
              <a:gd name="T23" fmla="*/ 138 h 202"/>
              <a:gd name="T24" fmla="*/ 81 w 250"/>
              <a:gd name="T25" fmla="*/ 110 h 202"/>
              <a:gd name="T26" fmla="*/ 72 w 250"/>
              <a:gd name="T27" fmla="*/ 119 h 202"/>
              <a:gd name="T28" fmla="*/ 128 w 250"/>
              <a:gd name="T29" fmla="*/ 161 h 202"/>
              <a:gd name="T30" fmla="*/ 148 w 250"/>
              <a:gd name="T31" fmla="*/ 161 h 202"/>
              <a:gd name="T32" fmla="*/ 174 w 250"/>
              <a:gd name="T33" fmla="*/ 179 h 202"/>
              <a:gd name="T34" fmla="*/ 158 w 250"/>
              <a:gd name="T35" fmla="*/ 188 h 202"/>
              <a:gd name="T36" fmla="*/ 101 w 250"/>
              <a:gd name="T37" fmla="*/ 202 h 202"/>
              <a:gd name="T38" fmla="*/ 64 w 250"/>
              <a:gd name="T39" fmla="*/ 179 h 202"/>
              <a:gd name="T40" fmla="*/ 42 w 250"/>
              <a:gd name="T41" fmla="*/ 188 h 202"/>
              <a:gd name="T42" fmla="*/ 9 w 250"/>
              <a:gd name="T43" fmla="*/ 179 h 202"/>
              <a:gd name="T44" fmla="*/ 0 w 250"/>
              <a:gd name="T45" fmla="*/ 78 h 202"/>
              <a:gd name="T46" fmla="*/ 9 w 250"/>
              <a:gd name="T47" fmla="*/ 18 h 202"/>
              <a:gd name="T48" fmla="*/ 17 w 250"/>
              <a:gd name="T49" fmla="*/ 8 h 202"/>
              <a:gd name="T50" fmla="*/ 81 w 250"/>
              <a:gd name="T51" fmla="*/ 0 h 202"/>
              <a:gd name="T52" fmla="*/ 128 w 250"/>
              <a:gd name="T53" fmla="*/ 78 h 202"/>
              <a:gd name="T54" fmla="*/ 166 w 250"/>
              <a:gd name="T55" fmla="*/ 87 h 202"/>
              <a:gd name="T56" fmla="*/ 195 w 250"/>
              <a:gd name="T57" fmla="*/ 110 h 202"/>
              <a:gd name="T58" fmla="*/ 195 w 250"/>
              <a:gd name="T59" fmla="*/ 119 h 202"/>
              <a:gd name="T60" fmla="*/ 195 w 250"/>
              <a:gd name="T61" fmla="*/ 11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0" h="201">
                <a:moveTo>
                  <a:pt x="195" y="119"/>
                </a:moveTo>
                <a:lnTo>
                  <a:pt x="174" y="128"/>
                </a:lnTo>
                <a:lnTo>
                  <a:pt x="195" y="128"/>
                </a:lnTo>
                <a:lnTo>
                  <a:pt x="250" y="179"/>
                </a:lnTo>
                <a:lnTo>
                  <a:pt x="230" y="179"/>
                </a:lnTo>
                <a:lnTo>
                  <a:pt x="195" y="179"/>
                </a:lnTo>
                <a:lnTo>
                  <a:pt x="195" y="161"/>
                </a:lnTo>
                <a:lnTo>
                  <a:pt x="183" y="170"/>
                </a:lnTo>
                <a:lnTo>
                  <a:pt x="158" y="151"/>
                </a:lnTo>
                <a:lnTo>
                  <a:pt x="128" y="161"/>
                </a:lnTo>
                <a:lnTo>
                  <a:pt x="119" y="119"/>
                </a:lnTo>
                <a:lnTo>
                  <a:pt x="119" y="138"/>
                </a:lnTo>
                <a:lnTo>
                  <a:pt x="81" y="110"/>
                </a:lnTo>
                <a:lnTo>
                  <a:pt x="72" y="119"/>
                </a:lnTo>
                <a:lnTo>
                  <a:pt x="128" y="161"/>
                </a:lnTo>
                <a:lnTo>
                  <a:pt x="148" y="161"/>
                </a:lnTo>
                <a:lnTo>
                  <a:pt x="174" y="179"/>
                </a:lnTo>
                <a:lnTo>
                  <a:pt x="158" y="188"/>
                </a:lnTo>
                <a:lnTo>
                  <a:pt x="101" y="202"/>
                </a:lnTo>
                <a:lnTo>
                  <a:pt x="64" y="179"/>
                </a:lnTo>
                <a:lnTo>
                  <a:pt x="42" y="188"/>
                </a:lnTo>
                <a:lnTo>
                  <a:pt x="9" y="179"/>
                </a:lnTo>
                <a:lnTo>
                  <a:pt x="0" y="78"/>
                </a:lnTo>
                <a:lnTo>
                  <a:pt x="9" y="18"/>
                </a:lnTo>
                <a:lnTo>
                  <a:pt x="17" y="8"/>
                </a:lnTo>
                <a:lnTo>
                  <a:pt x="81" y="0"/>
                </a:lnTo>
                <a:lnTo>
                  <a:pt x="128" y="78"/>
                </a:lnTo>
                <a:lnTo>
                  <a:pt x="166" y="87"/>
                </a:lnTo>
                <a:lnTo>
                  <a:pt x="195" y="110"/>
                </a:lnTo>
                <a:lnTo>
                  <a:pt x="195" y="119"/>
                </a:lnTo>
                <a:lnTo>
                  <a:pt x="195" y="11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38" name="Freeform 138">
            <a:extLst>
              <a:ext uri="{FF2B5EF4-FFF2-40B4-BE49-F238E27FC236}">
                <a16:creationId xmlns:a16="http://schemas.microsoft.com/office/drawing/2014/main" id="{D3EA376E-0E6D-48C8-AB97-9C92240B956C}"/>
              </a:ext>
            </a:extLst>
          </p:cNvPr>
          <p:cNvSpPr/>
          <p:nvPr/>
        </p:nvSpPr>
        <p:spPr bwMode="auto">
          <a:xfrm>
            <a:off x="9117388" y="2132963"/>
            <a:ext cx="546287" cy="368393"/>
          </a:xfrm>
          <a:custGeom>
            <a:avLst/>
            <a:gdLst>
              <a:gd name="T0" fmla="*/ 335 w 390"/>
              <a:gd name="T1" fmla="*/ 161 h 263"/>
              <a:gd name="T2" fmla="*/ 351 w 390"/>
              <a:gd name="T3" fmla="*/ 161 h 263"/>
              <a:gd name="T4" fmla="*/ 335 w 390"/>
              <a:gd name="T5" fmla="*/ 176 h 263"/>
              <a:gd name="T6" fmla="*/ 351 w 390"/>
              <a:gd name="T7" fmla="*/ 176 h 263"/>
              <a:gd name="T8" fmla="*/ 365 w 390"/>
              <a:gd name="T9" fmla="*/ 185 h 263"/>
              <a:gd name="T10" fmla="*/ 351 w 390"/>
              <a:gd name="T11" fmla="*/ 203 h 263"/>
              <a:gd name="T12" fmla="*/ 373 w 390"/>
              <a:gd name="T13" fmla="*/ 226 h 263"/>
              <a:gd name="T14" fmla="*/ 351 w 390"/>
              <a:gd name="T15" fmla="*/ 236 h 263"/>
              <a:gd name="T16" fmla="*/ 335 w 390"/>
              <a:gd name="T17" fmla="*/ 226 h 263"/>
              <a:gd name="T18" fmla="*/ 335 w 390"/>
              <a:gd name="T19" fmla="*/ 236 h 263"/>
              <a:gd name="T20" fmla="*/ 351 w 390"/>
              <a:gd name="T21" fmla="*/ 236 h 263"/>
              <a:gd name="T22" fmla="*/ 390 w 390"/>
              <a:gd name="T23" fmla="*/ 263 h 263"/>
              <a:gd name="T24" fmla="*/ 318 w 390"/>
              <a:gd name="T25" fmla="*/ 245 h 263"/>
              <a:gd name="T26" fmla="*/ 250 w 390"/>
              <a:gd name="T27" fmla="*/ 176 h 263"/>
              <a:gd name="T28" fmla="*/ 224 w 390"/>
              <a:gd name="T29" fmla="*/ 161 h 263"/>
              <a:gd name="T30" fmla="*/ 204 w 390"/>
              <a:gd name="T31" fmla="*/ 176 h 263"/>
              <a:gd name="T32" fmla="*/ 224 w 390"/>
              <a:gd name="T33" fmla="*/ 153 h 263"/>
              <a:gd name="T34" fmla="*/ 204 w 390"/>
              <a:gd name="T35" fmla="*/ 153 h 263"/>
              <a:gd name="T36" fmla="*/ 186 w 390"/>
              <a:gd name="T37" fmla="*/ 125 h 263"/>
              <a:gd name="T38" fmla="*/ 178 w 390"/>
              <a:gd name="T39" fmla="*/ 125 h 263"/>
              <a:gd name="T40" fmla="*/ 178 w 390"/>
              <a:gd name="T41" fmla="*/ 111 h 263"/>
              <a:gd name="T42" fmla="*/ 157 w 390"/>
              <a:gd name="T43" fmla="*/ 111 h 263"/>
              <a:gd name="T44" fmla="*/ 131 w 390"/>
              <a:gd name="T45" fmla="*/ 83 h 263"/>
              <a:gd name="T46" fmla="*/ 110 w 390"/>
              <a:gd name="T47" fmla="*/ 83 h 263"/>
              <a:gd name="T48" fmla="*/ 110 w 390"/>
              <a:gd name="T49" fmla="*/ 74 h 263"/>
              <a:gd name="T50" fmla="*/ 76 w 390"/>
              <a:gd name="T51" fmla="*/ 65 h 263"/>
              <a:gd name="T52" fmla="*/ 29 w 390"/>
              <a:gd name="T53" fmla="*/ 23 h 263"/>
              <a:gd name="T54" fmla="*/ 0 w 390"/>
              <a:gd name="T55" fmla="*/ 0 h 263"/>
              <a:gd name="T56" fmla="*/ 139 w 390"/>
              <a:gd name="T57" fmla="*/ 0 h 263"/>
              <a:gd name="T58" fmla="*/ 241 w 390"/>
              <a:gd name="T59" fmla="*/ 83 h 263"/>
              <a:gd name="T60" fmla="*/ 241 w 390"/>
              <a:gd name="T61" fmla="*/ 102 h 263"/>
              <a:gd name="T62" fmla="*/ 271 w 390"/>
              <a:gd name="T63" fmla="*/ 135 h 263"/>
              <a:gd name="T64" fmla="*/ 288 w 390"/>
              <a:gd name="T65" fmla="*/ 143 h 263"/>
              <a:gd name="T66" fmla="*/ 305 w 390"/>
              <a:gd name="T67" fmla="*/ 135 h 263"/>
              <a:gd name="T68" fmla="*/ 335 w 390"/>
              <a:gd name="T69" fmla="*/ 153 h 263"/>
              <a:gd name="T70" fmla="*/ 335 w 390"/>
              <a:gd name="T71"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263">
                <a:moveTo>
                  <a:pt x="335" y="161"/>
                </a:moveTo>
                <a:lnTo>
                  <a:pt x="351" y="161"/>
                </a:lnTo>
                <a:lnTo>
                  <a:pt x="335" y="176"/>
                </a:lnTo>
                <a:lnTo>
                  <a:pt x="351" y="176"/>
                </a:lnTo>
                <a:lnTo>
                  <a:pt x="365" y="185"/>
                </a:lnTo>
                <a:lnTo>
                  <a:pt x="351" y="203"/>
                </a:lnTo>
                <a:lnTo>
                  <a:pt x="373" y="226"/>
                </a:lnTo>
                <a:lnTo>
                  <a:pt x="351" y="236"/>
                </a:lnTo>
                <a:lnTo>
                  <a:pt x="335" y="226"/>
                </a:lnTo>
                <a:lnTo>
                  <a:pt x="335" y="236"/>
                </a:lnTo>
                <a:lnTo>
                  <a:pt x="351" y="236"/>
                </a:lnTo>
                <a:lnTo>
                  <a:pt x="390" y="263"/>
                </a:lnTo>
                <a:lnTo>
                  <a:pt x="318" y="245"/>
                </a:lnTo>
                <a:lnTo>
                  <a:pt x="250" y="176"/>
                </a:lnTo>
                <a:lnTo>
                  <a:pt x="224" y="161"/>
                </a:lnTo>
                <a:lnTo>
                  <a:pt x="204" y="176"/>
                </a:lnTo>
                <a:lnTo>
                  <a:pt x="224" y="153"/>
                </a:lnTo>
                <a:lnTo>
                  <a:pt x="204" y="153"/>
                </a:lnTo>
                <a:lnTo>
                  <a:pt x="186" y="125"/>
                </a:lnTo>
                <a:lnTo>
                  <a:pt x="178" y="125"/>
                </a:lnTo>
                <a:lnTo>
                  <a:pt x="178" y="111"/>
                </a:lnTo>
                <a:lnTo>
                  <a:pt x="157" y="111"/>
                </a:lnTo>
                <a:lnTo>
                  <a:pt x="131" y="83"/>
                </a:lnTo>
                <a:lnTo>
                  <a:pt x="110" y="83"/>
                </a:lnTo>
                <a:lnTo>
                  <a:pt x="110" y="74"/>
                </a:lnTo>
                <a:lnTo>
                  <a:pt x="76" y="65"/>
                </a:lnTo>
                <a:lnTo>
                  <a:pt x="29" y="23"/>
                </a:lnTo>
                <a:lnTo>
                  <a:pt x="0" y="0"/>
                </a:lnTo>
                <a:lnTo>
                  <a:pt x="139" y="0"/>
                </a:lnTo>
                <a:lnTo>
                  <a:pt x="241" y="83"/>
                </a:lnTo>
                <a:lnTo>
                  <a:pt x="241" y="102"/>
                </a:lnTo>
                <a:lnTo>
                  <a:pt x="271" y="135"/>
                </a:lnTo>
                <a:lnTo>
                  <a:pt x="288" y="143"/>
                </a:lnTo>
                <a:lnTo>
                  <a:pt x="305" y="135"/>
                </a:lnTo>
                <a:lnTo>
                  <a:pt x="335" y="153"/>
                </a:lnTo>
                <a:lnTo>
                  <a:pt x="335"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39" name="Freeform 139">
            <a:extLst>
              <a:ext uri="{FF2B5EF4-FFF2-40B4-BE49-F238E27FC236}">
                <a16:creationId xmlns:a16="http://schemas.microsoft.com/office/drawing/2014/main" id="{FFE53BDC-27A6-43D7-A470-EB01841DDD05}"/>
              </a:ext>
            </a:extLst>
          </p:cNvPr>
          <p:cNvSpPr/>
          <p:nvPr/>
        </p:nvSpPr>
        <p:spPr bwMode="auto">
          <a:xfrm>
            <a:off x="6786563" y="3044841"/>
            <a:ext cx="595312" cy="366993"/>
          </a:xfrm>
          <a:custGeom>
            <a:avLst/>
            <a:gdLst>
              <a:gd name="T0" fmla="*/ 196 w 425"/>
              <a:gd name="T1" fmla="*/ 0 h 262"/>
              <a:gd name="T2" fmla="*/ 323 w 425"/>
              <a:gd name="T3" fmla="*/ 50 h 262"/>
              <a:gd name="T4" fmla="*/ 370 w 425"/>
              <a:gd name="T5" fmla="*/ 87 h 262"/>
              <a:gd name="T6" fmla="*/ 425 w 425"/>
              <a:gd name="T7" fmla="*/ 170 h 262"/>
              <a:gd name="T8" fmla="*/ 416 w 425"/>
              <a:gd name="T9" fmla="*/ 179 h 262"/>
              <a:gd name="T10" fmla="*/ 400 w 425"/>
              <a:gd name="T11" fmla="*/ 202 h 262"/>
              <a:gd name="T12" fmla="*/ 378 w 425"/>
              <a:gd name="T13" fmla="*/ 230 h 262"/>
              <a:gd name="T14" fmla="*/ 306 w 425"/>
              <a:gd name="T15" fmla="*/ 220 h 262"/>
              <a:gd name="T16" fmla="*/ 289 w 425"/>
              <a:gd name="T17" fmla="*/ 220 h 262"/>
              <a:gd name="T18" fmla="*/ 268 w 425"/>
              <a:gd name="T19" fmla="*/ 220 h 262"/>
              <a:gd name="T20" fmla="*/ 184 w 425"/>
              <a:gd name="T21" fmla="*/ 239 h 262"/>
              <a:gd name="T22" fmla="*/ 82 w 425"/>
              <a:gd name="T23" fmla="*/ 262 h 262"/>
              <a:gd name="T24" fmla="*/ 0 w 425"/>
              <a:gd name="T25" fmla="*/ 220 h 262"/>
              <a:gd name="T26" fmla="*/ 27 w 425"/>
              <a:gd name="T27" fmla="*/ 188 h 262"/>
              <a:gd name="T28" fmla="*/ 157 w 425"/>
              <a:gd name="T29" fmla="*/ 37 h 262"/>
              <a:gd name="T30" fmla="*/ 196 w 425"/>
              <a:gd name="T3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5" h="262">
                <a:moveTo>
                  <a:pt x="196" y="0"/>
                </a:moveTo>
                <a:lnTo>
                  <a:pt x="323" y="50"/>
                </a:lnTo>
                <a:lnTo>
                  <a:pt x="370" y="87"/>
                </a:lnTo>
                <a:lnTo>
                  <a:pt x="425" y="170"/>
                </a:lnTo>
                <a:lnTo>
                  <a:pt x="416" y="179"/>
                </a:lnTo>
                <a:lnTo>
                  <a:pt x="400" y="202"/>
                </a:lnTo>
                <a:lnTo>
                  <a:pt x="378" y="230"/>
                </a:lnTo>
                <a:lnTo>
                  <a:pt x="306" y="220"/>
                </a:lnTo>
                <a:lnTo>
                  <a:pt x="289" y="220"/>
                </a:lnTo>
                <a:lnTo>
                  <a:pt x="268" y="220"/>
                </a:lnTo>
                <a:lnTo>
                  <a:pt x="184" y="239"/>
                </a:lnTo>
                <a:lnTo>
                  <a:pt x="82" y="262"/>
                </a:lnTo>
                <a:lnTo>
                  <a:pt x="0" y="220"/>
                </a:lnTo>
                <a:lnTo>
                  <a:pt x="27" y="188"/>
                </a:lnTo>
                <a:lnTo>
                  <a:pt x="157" y="37"/>
                </a:lnTo>
                <a:lnTo>
                  <a:pt x="1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40" name="Freeform 140">
            <a:extLst>
              <a:ext uri="{FF2B5EF4-FFF2-40B4-BE49-F238E27FC236}">
                <a16:creationId xmlns:a16="http://schemas.microsoft.com/office/drawing/2014/main" id="{1ED3BC08-4B57-453B-93F6-BC1A7BD0F1D0}"/>
              </a:ext>
            </a:extLst>
          </p:cNvPr>
          <p:cNvSpPr/>
          <p:nvPr/>
        </p:nvSpPr>
        <p:spPr bwMode="auto">
          <a:xfrm>
            <a:off x="9114585" y="2130161"/>
            <a:ext cx="544886" cy="368393"/>
          </a:xfrm>
          <a:custGeom>
            <a:avLst/>
            <a:gdLst>
              <a:gd name="T0" fmla="*/ 334 w 389"/>
              <a:gd name="T1" fmla="*/ 161 h 263"/>
              <a:gd name="T2" fmla="*/ 351 w 389"/>
              <a:gd name="T3" fmla="*/ 161 h 263"/>
              <a:gd name="T4" fmla="*/ 334 w 389"/>
              <a:gd name="T5" fmla="*/ 175 h 263"/>
              <a:gd name="T6" fmla="*/ 351 w 389"/>
              <a:gd name="T7" fmla="*/ 175 h 263"/>
              <a:gd name="T8" fmla="*/ 364 w 389"/>
              <a:gd name="T9" fmla="*/ 185 h 263"/>
              <a:gd name="T10" fmla="*/ 351 w 389"/>
              <a:gd name="T11" fmla="*/ 203 h 263"/>
              <a:gd name="T12" fmla="*/ 373 w 389"/>
              <a:gd name="T13" fmla="*/ 226 h 263"/>
              <a:gd name="T14" fmla="*/ 351 w 389"/>
              <a:gd name="T15" fmla="*/ 235 h 263"/>
              <a:gd name="T16" fmla="*/ 334 w 389"/>
              <a:gd name="T17" fmla="*/ 226 h 263"/>
              <a:gd name="T18" fmla="*/ 334 w 389"/>
              <a:gd name="T19" fmla="*/ 235 h 263"/>
              <a:gd name="T20" fmla="*/ 351 w 389"/>
              <a:gd name="T21" fmla="*/ 235 h 263"/>
              <a:gd name="T22" fmla="*/ 389 w 389"/>
              <a:gd name="T23" fmla="*/ 263 h 263"/>
              <a:gd name="T24" fmla="*/ 317 w 389"/>
              <a:gd name="T25" fmla="*/ 245 h 263"/>
              <a:gd name="T26" fmla="*/ 249 w 389"/>
              <a:gd name="T27" fmla="*/ 175 h 263"/>
              <a:gd name="T28" fmla="*/ 224 w 389"/>
              <a:gd name="T29" fmla="*/ 161 h 263"/>
              <a:gd name="T30" fmla="*/ 204 w 389"/>
              <a:gd name="T31" fmla="*/ 175 h 263"/>
              <a:gd name="T32" fmla="*/ 224 w 389"/>
              <a:gd name="T33" fmla="*/ 152 h 263"/>
              <a:gd name="T34" fmla="*/ 204 w 389"/>
              <a:gd name="T35" fmla="*/ 152 h 263"/>
              <a:gd name="T36" fmla="*/ 186 w 389"/>
              <a:gd name="T37" fmla="*/ 125 h 263"/>
              <a:gd name="T38" fmla="*/ 177 w 389"/>
              <a:gd name="T39" fmla="*/ 125 h 263"/>
              <a:gd name="T40" fmla="*/ 177 w 389"/>
              <a:gd name="T41" fmla="*/ 110 h 263"/>
              <a:gd name="T42" fmla="*/ 157 w 389"/>
              <a:gd name="T43" fmla="*/ 110 h 263"/>
              <a:gd name="T44" fmla="*/ 130 w 389"/>
              <a:gd name="T45" fmla="*/ 83 h 263"/>
              <a:gd name="T46" fmla="*/ 110 w 389"/>
              <a:gd name="T47" fmla="*/ 83 h 263"/>
              <a:gd name="T48" fmla="*/ 110 w 389"/>
              <a:gd name="T49" fmla="*/ 73 h 263"/>
              <a:gd name="T50" fmla="*/ 75 w 389"/>
              <a:gd name="T51" fmla="*/ 65 h 263"/>
              <a:gd name="T52" fmla="*/ 28 w 389"/>
              <a:gd name="T53" fmla="*/ 23 h 263"/>
              <a:gd name="T54" fmla="*/ 0 w 389"/>
              <a:gd name="T55" fmla="*/ 0 h 263"/>
              <a:gd name="T56" fmla="*/ 139 w 389"/>
              <a:gd name="T57" fmla="*/ 0 h 263"/>
              <a:gd name="T58" fmla="*/ 241 w 389"/>
              <a:gd name="T59" fmla="*/ 83 h 263"/>
              <a:gd name="T60" fmla="*/ 241 w 389"/>
              <a:gd name="T61" fmla="*/ 102 h 263"/>
              <a:gd name="T62" fmla="*/ 271 w 389"/>
              <a:gd name="T63" fmla="*/ 134 h 263"/>
              <a:gd name="T64" fmla="*/ 288 w 389"/>
              <a:gd name="T65" fmla="*/ 143 h 263"/>
              <a:gd name="T66" fmla="*/ 304 w 389"/>
              <a:gd name="T67" fmla="*/ 134 h 263"/>
              <a:gd name="T68" fmla="*/ 334 w 389"/>
              <a:gd name="T69" fmla="*/ 152 h 263"/>
              <a:gd name="T70" fmla="*/ 334 w 389"/>
              <a:gd name="T71" fmla="*/ 161 h 263"/>
              <a:gd name="T72" fmla="*/ 334 w 389"/>
              <a:gd name="T73"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263">
                <a:moveTo>
                  <a:pt x="334" y="161"/>
                </a:moveTo>
                <a:lnTo>
                  <a:pt x="351" y="161"/>
                </a:lnTo>
                <a:lnTo>
                  <a:pt x="334" y="175"/>
                </a:lnTo>
                <a:lnTo>
                  <a:pt x="351" y="175"/>
                </a:lnTo>
                <a:lnTo>
                  <a:pt x="364" y="185"/>
                </a:lnTo>
                <a:lnTo>
                  <a:pt x="351" y="203"/>
                </a:lnTo>
                <a:lnTo>
                  <a:pt x="373" y="226"/>
                </a:lnTo>
                <a:lnTo>
                  <a:pt x="351" y="235"/>
                </a:lnTo>
                <a:lnTo>
                  <a:pt x="334" y="226"/>
                </a:lnTo>
                <a:lnTo>
                  <a:pt x="334" y="235"/>
                </a:lnTo>
                <a:lnTo>
                  <a:pt x="351" y="235"/>
                </a:lnTo>
                <a:lnTo>
                  <a:pt x="389" y="263"/>
                </a:lnTo>
                <a:lnTo>
                  <a:pt x="317" y="245"/>
                </a:lnTo>
                <a:lnTo>
                  <a:pt x="249" y="175"/>
                </a:lnTo>
                <a:lnTo>
                  <a:pt x="224" y="161"/>
                </a:lnTo>
                <a:lnTo>
                  <a:pt x="204" y="175"/>
                </a:lnTo>
                <a:lnTo>
                  <a:pt x="224" y="152"/>
                </a:lnTo>
                <a:lnTo>
                  <a:pt x="204" y="152"/>
                </a:lnTo>
                <a:lnTo>
                  <a:pt x="186" y="125"/>
                </a:lnTo>
                <a:lnTo>
                  <a:pt x="177" y="125"/>
                </a:lnTo>
                <a:lnTo>
                  <a:pt x="177" y="110"/>
                </a:lnTo>
                <a:lnTo>
                  <a:pt x="157" y="110"/>
                </a:lnTo>
                <a:lnTo>
                  <a:pt x="130" y="83"/>
                </a:lnTo>
                <a:lnTo>
                  <a:pt x="110" y="83"/>
                </a:lnTo>
                <a:lnTo>
                  <a:pt x="110" y="73"/>
                </a:lnTo>
                <a:lnTo>
                  <a:pt x="75" y="65"/>
                </a:lnTo>
                <a:lnTo>
                  <a:pt x="28" y="23"/>
                </a:lnTo>
                <a:lnTo>
                  <a:pt x="0" y="0"/>
                </a:lnTo>
                <a:lnTo>
                  <a:pt x="139" y="0"/>
                </a:lnTo>
                <a:lnTo>
                  <a:pt x="241" y="83"/>
                </a:lnTo>
                <a:lnTo>
                  <a:pt x="241" y="102"/>
                </a:lnTo>
                <a:lnTo>
                  <a:pt x="271" y="134"/>
                </a:lnTo>
                <a:lnTo>
                  <a:pt x="288" y="143"/>
                </a:lnTo>
                <a:lnTo>
                  <a:pt x="304" y="134"/>
                </a:lnTo>
                <a:lnTo>
                  <a:pt x="334" y="152"/>
                </a:lnTo>
                <a:lnTo>
                  <a:pt x="334" y="161"/>
                </a:lnTo>
                <a:lnTo>
                  <a:pt x="334" y="16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41" name="Freeform 141">
            <a:extLst>
              <a:ext uri="{FF2B5EF4-FFF2-40B4-BE49-F238E27FC236}">
                <a16:creationId xmlns:a16="http://schemas.microsoft.com/office/drawing/2014/main" id="{1CA44D86-487E-44E8-A684-A042E3AAE7D9}"/>
              </a:ext>
            </a:extLst>
          </p:cNvPr>
          <p:cNvSpPr/>
          <p:nvPr/>
        </p:nvSpPr>
        <p:spPr bwMode="auto">
          <a:xfrm>
            <a:off x="6783761" y="3040639"/>
            <a:ext cx="593912" cy="368393"/>
          </a:xfrm>
          <a:custGeom>
            <a:avLst/>
            <a:gdLst>
              <a:gd name="T0" fmla="*/ 195 w 424"/>
              <a:gd name="T1" fmla="*/ 0 h 263"/>
              <a:gd name="T2" fmla="*/ 322 w 424"/>
              <a:gd name="T3" fmla="*/ 51 h 263"/>
              <a:gd name="T4" fmla="*/ 369 w 424"/>
              <a:gd name="T5" fmla="*/ 88 h 263"/>
              <a:gd name="T6" fmla="*/ 424 w 424"/>
              <a:gd name="T7" fmla="*/ 170 h 263"/>
              <a:gd name="T8" fmla="*/ 416 w 424"/>
              <a:gd name="T9" fmla="*/ 180 h 263"/>
              <a:gd name="T10" fmla="*/ 399 w 424"/>
              <a:gd name="T11" fmla="*/ 203 h 263"/>
              <a:gd name="T12" fmla="*/ 378 w 424"/>
              <a:gd name="T13" fmla="*/ 230 h 263"/>
              <a:gd name="T14" fmla="*/ 306 w 424"/>
              <a:gd name="T15" fmla="*/ 221 h 263"/>
              <a:gd name="T16" fmla="*/ 289 w 424"/>
              <a:gd name="T17" fmla="*/ 221 h 263"/>
              <a:gd name="T18" fmla="*/ 267 w 424"/>
              <a:gd name="T19" fmla="*/ 221 h 263"/>
              <a:gd name="T20" fmla="*/ 183 w 424"/>
              <a:gd name="T21" fmla="*/ 240 h 263"/>
              <a:gd name="T22" fmla="*/ 81 w 424"/>
              <a:gd name="T23" fmla="*/ 263 h 263"/>
              <a:gd name="T24" fmla="*/ 0 w 424"/>
              <a:gd name="T25" fmla="*/ 221 h 263"/>
              <a:gd name="T26" fmla="*/ 26 w 424"/>
              <a:gd name="T27" fmla="*/ 188 h 263"/>
              <a:gd name="T28" fmla="*/ 157 w 424"/>
              <a:gd name="T29" fmla="*/ 37 h 263"/>
              <a:gd name="T30" fmla="*/ 195 w 424"/>
              <a:gd name="T31" fmla="*/ 0 h 263"/>
              <a:gd name="T32" fmla="*/ 195 w 424"/>
              <a:gd name="T33"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263">
                <a:moveTo>
                  <a:pt x="195" y="0"/>
                </a:moveTo>
                <a:lnTo>
                  <a:pt x="322" y="51"/>
                </a:lnTo>
                <a:lnTo>
                  <a:pt x="369" y="88"/>
                </a:lnTo>
                <a:lnTo>
                  <a:pt x="424" y="170"/>
                </a:lnTo>
                <a:lnTo>
                  <a:pt x="416" y="180"/>
                </a:lnTo>
                <a:lnTo>
                  <a:pt x="399" y="203"/>
                </a:lnTo>
                <a:lnTo>
                  <a:pt x="378" y="230"/>
                </a:lnTo>
                <a:lnTo>
                  <a:pt x="306" y="221"/>
                </a:lnTo>
                <a:lnTo>
                  <a:pt x="289" y="221"/>
                </a:lnTo>
                <a:lnTo>
                  <a:pt x="267" y="221"/>
                </a:lnTo>
                <a:lnTo>
                  <a:pt x="183" y="240"/>
                </a:lnTo>
                <a:lnTo>
                  <a:pt x="81" y="263"/>
                </a:lnTo>
                <a:lnTo>
                  <a:pt x="0" y="221"/>
                </a:lnTo>
                <a:lnTo>
                  <a:pt x="26" y="188"/>
                </a:lnTo>
                <a:lnTo>
                  <a:pt x="157" y="37"/>
                </a:lnTo>
                <a:lnTo>
                  <a:pt x="195" y="0"/>
                </a:lnTo>
                <a:lnTo>
                  <a:pt x="195"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42" name="Freeform 142">
            <a:extLst>
              <a:ext uri="{FF2B5EF4-FFF2-40B4-BE49-F238E27FC236}">
                <a16:creationId xmlns:a16="http://schemas.microsoft.com/office/drawing/2014/main" id="{1C9908CA-1441-45F3-8D09-A7B1253E739B}"/>
              </a:ext>
            </a:extLst>
          </p:cNvPr>
          <p:cNvSpPr/>
          <p:nvPr/>
        </p:nvSpPr>
        <p:spPr bwMode="auto">
          <a:xfrm>
            <a:off x="6668903" y="3012625"/>
            <a:ext cx="337577" cy="295555"/>
          </a:xfrm>
          <a:custGeom>
            <a:avLst/>
            <a:gdLst>
              <a:gd name="T0" fmla="*/ 25 w 241"/>
              <a:gd name="T1" fmla="*/ 60 h 211"/>
              <a:gd name="T2" fmla="*/ 37 w 241"/>
              <a:gd name="T3" fmla="*/ 41 h 211"/>
              <a:gd name="T4" fmla="*/ 46 w 241"/>
              <a:gd name="T5" fmla="*/ 41 h 211"/>
              <a:gd name="T6" fmla="*/ 37 w 241"/>
              <a:gd name="T7" fmla="*/ 60 h 211"/>
              <a:gd name="T8" fmla="*/ 54 w 241"/>
              <a:gd name="T9" fmla="*/ 60 h 211"/>
              <a:gd name="T10" fmla="*/ 72 w 241"/>
              <a:gd name="T11" fmla="*/ 32 h 211"/>
              <a:gd name="T12" fmla="*/ 84 w 241"/>
              <a:gd name="T13" fmla="*/ 41 h 211"/>
              <a:gd name="T14" fmla="*/ 93 w 241"/>
              <a:gd name="T15" fmla="*/ 41 h 211"/>
              <a:gd name="T16" fmla="*/ 145 w 241"/>
              <a:gd name="T17" fmla="*/ 2 h 211"/>
              <a:gd name="T18" fmla="*/ 148 w 241"/>
              <a:gd name="T19" fmla="*/ 0 h 211"/>
              <a:gd name="T20" fmla="*/ 186 w 241"/>
              <a:gd name="T21" fmla="*/ 8 h 211"/>
              <a:gd name="T22" fmla="*/ 203 w 241"/>
              <a:gd name="T23" fmla="*/ 50 h 211"/>
              <a:gd name="T24" fmla="*/ 241 w 241"/>
              <a:gd name="T25" fmla="*/ 60 h 211"/>
              <a:gd name="T26" fmla="*/ 109 w 241"/>
              <a:gd name="T27" fmla="*/ 211 h 211"/>
              <a:gd name="T28" fmla="*/ 54 w 241"/>
              <a:gd name="T29" fmla="*/ 183 h 211"/>
              <a:gd name="T30" fmla="*/ 46 w 241"/>
              <a:gd name="T31" fmla="*/ 151 h 211"/>
              <a:gd name="T32" fmla="*/ 17 w 241"/>
              <a:gd name="T33" fmla="*/ 133 h 211"/>
              <a:gd name="T34" fmla="*/ 0 w 241"/>
              <a:gd name="T35" fmla="*/ 101 h 211"/>
              <a:gd name="T36" fmla="*/ 17 w 241"/>
              <a:gd name="T37" fmla="*/ 83 h 211"/>
              <a:gd name="T38" fmla="*/ 0 w 241"/>
              <a:gd name="T39" fmla="*/ 73 h 211"/>
              <a:gd name="T40" fmla="*/ 25 w 241"/>
              <a:gd name="T41"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211">
                <a:moveTo>
                  <a:pt x="25" y="60"/>
                </a:moveTo>
                <a:lnTo>
                  <a:pt x="37" y="41"/>
                </a:lnTo>
                <a:lnTo>
                  <a:pt x="46" y="41"/>
                </a:lnTo>
                <a:lnTo>
                  <a:pt x="37" y="60"/>
                </a:lnTo>
                <a:lnTo>
                  <a:pt x="54" y="60"/>
                </a:lnTo>
                <a:lnTo>
                  <a:pt x="72" y="32"/>
                </a:lnTo>
                <a:lnTo>
                  <a:pt x="84" y="41"/>
                </a:lnTo>
                <a:lnTo>
                  <a:pt x="93" y="41"/>
                </a:lnTo>
                <a:lnTo>
                  <a:pt x="145" y="2"/>
                </a:lnTo>
                <a:lnTo>
                  <a:pt x="148" y="0"/>
                </a:lnTo>
                <a:lnTo>
                  <a:pt x="186" y="8"/>
                </a:lnTo>
                <a:lnTo>
                  <a:pt x="203" y="50"/>
                </a:lnTo>
                <a:lnTo>
                  <a:pt x="241" y="60"/>
                </a:lnTo>
                <a:lnTo>
                  <a:pt x="109" y="211"/>
                </a:lnTo>
                <a:lnTo>
                  <a:pt x="54" y="183"/>
                </a:lnTo>
                <a:lnTo>
                  <a:pt x="46" y="151"/>
                </a:lnTo>
                <a:lnTo>
                  <a:pt x="17" y="133"/>
                </a:lnTo>
                <a:lnTo>
                  <a:pt x="0" y="101"/>
                </a:lnTo>
                <a:lnTo>
                  <a:pt x="17" y="83"/>
                </a:lnTo>
                <a:lnTo>
                  <a:pt x="0" y="73"/>
                </a:lnTo>
                <a:lnTo>
                  <a:pt x="25"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43" name="Freeform 143">
            <a:extLst>
              <a:ext uri="{FF2B5EF4-FFF2-40B4-BE49-F238E27FC236}">
                <a16:creationId xmlns:a16="http://schemas.microsoft.com/office/drawing/2014/main" id="{A8D727EC-0189-4624-A05F-E43AA7FFB1AA}"/>
              </a:ext>
            </a:extLst>
          </p:cNvPr>
          <p:cNvSpPr/>
          <p:nvPr/>
        </p:nvSpPr>
        <p:spPr bwMode="auto">
          <a:xfrm>
            <a:off x="7999601" y="3198923"/>
            <a:ext cx="386603" cy="395007"/>
          </a:xfrm>
          <a:custGeom>
            <a:avLst/>
            <a:gdLst>
              <a:gd name="T0" fmla="*/ 243 w 276"/>
              <a:gd name="T1" fmla="*/ 69 h 282"/>
              <a:gd name="T2" fmla="*/ 243 w 276"/>
              <a:gd name="T3" fmla="*/ 92 h 282"/>
              <a:gd name="T4" fmla="*/ 259 w 276"/>
              <a:gd name="T5" fmla="*/ 110 h 282"/>
              <a:gd name="T6" fmla="*/ 221 w 276"/>
              <a:gd name="T7" fmla="*/ 129 h 282"/>
              <a:gd name="T8" fmla="*/ 183 w 276"/>
              <a:gd name="T9" fmla="*/ 120 h 282"/>
              <a:gd name="T10" fmla="*/ 196 w 276"/>
              <a:gd name="T11" fmla="*/ 170 h 282"/>
              <a:gd name="T12" fmla="*/ 136 w 276"/>
              <a:gd name="T13" fmla="*/ 230 h 282"/>
              <a:gd name="T14" fmla="*/ 55 w 276"/>
              <a:gd name="T15" fmla="*/ 282 h 282"/>
              <a:gd name="T16" fmla="*/ 34 w 276"/>
              <a:gd name="T17" fmla="*/ 189 h 282"/>
              <a:gd name="T18" fmla="*/ 0 w 276"/>
              <a:gd name="T19" fmla="*/ 170 h 282"/>
              <a:gd name="T20" fmla="*/ 0 w 276"/>
              <a:gd name="T21" fmla="*/ 50 h 282"/>
              <a:gd name="T22" fmla="*/ 17 w 276"/>
              <a:gd name="T23" fmla="*/ 42 h 282"/>
              <a:gd name="T24" fmla="*/ 72 w 276"/>
              <a:gd name="T25" fmla="*/ 28 h 282"/>
              <a:gd name="T26" fmla="*/ 89 w 276"/>
              <a:gd name="T27" fmla="*/ 50 h 282"/>
              <a:gd name="T28" fmla="*/ 119 w 276"/>
              <a:gd name="T29" fmla="*/ 50 h 282"/>
              <a:gd name="T30" fmla="*/ 127 w 276"/>
              <a:gd name="T31" fmla="*/ 28 h 282"/>
              <a:gd name="T32" fmla="*/ 157 w 276"/>
              <a:gd name="T33" fmla="*/ 28 h 282"/>
              <a:gd name="T34" fmla="*/ 196 w 276"/>
              <a:gd name="T35" fmla="*/ 10 h 282"/>
              <a:gd name="T36" fmla="*/ 213 w 276"/>
              <a:gd name="T37" fmla="*/ 10 h 282"/>
              <a:gd name="T38" fmla="*/ 221 w 276"/>
              <a:gd name="T39" fmla="*/ 0 h 282"/>
              <a:gd name="T40" fmla="*/ 243 w 276"/>
              <a:gd name="T41" fmla="*/ 28 h 282"/>
              <a:gd name="T42" fmla="*/ 276 w 276"/>
              <a:gd name="T43" fmla="*/ 50 h 282"/>
              <a:gd name="T44" fmla="*/ 243 w 276"/>
              <a:gd name="T45" fmla="*/ 6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6" h="282">
                <a:moveTo>
                  <a:pt x="243" y="69"/>
                </a:moveTo>
                <a:lnTo>
                  <a:pt x="243" y="92"/>
                </a:lnTo>
                <a:lnTo>
                  <a:pt x="259" y="110"/>
                </a:lnTo>
                <a:lnTo>
                  <a:pt x="221" y="129"/>
                </a:lnTo>
                <a:lnTo>
                  <a:pt x="183" y="120"/>
                </a:lnTo>
                <a:lnTo>
                  <a:pt x="196" y="170"/>
                </a:lnTo>
                <a:lnTo>
                  <a:pt x="136" y="230"/>
                </a:lnTo>
                <a:lnTo>
                  <a:pt x="55" y="282"/>
                </a:lnTo>
                <a:lnTo>
                  <a:pt x="34" y="189"/>
                </a:lnTo>
                <a:lnTo>
                  <a:pt x="0" y="170"/>
                </a:lnTo>
                <a:lnTo>
                  <a:pt x="0" y="50"/>
                </a:lnTo>
                <a:lnTo>
                  <a:pt x="17" y="42"/>
                </a:lnTo>
                <a:lnTo>
                  <a:pt x="72" y="28"/>
                </a:lnTo>
                <a:lnTo>
                  <a:pt x="89" y="50"/>
                </a:lnTo>
                <a:lnTo>
                  <a:pt x="119" y="50"/>
                </a:lnTo>
                <a:lnTo>
                  <a:pt x="127" y="28"/>
                </a:lnTo>
                <a:lnTo>
                  <a:pt x="157" y="28"/>
                </a:lnTo>
                <a:lnTo>
                  <a:pt x="196" y="10"/>
                </a:lnTo>
                <a:lnTo>
                  <a:pt x="213" y="10"/>
                </a:lnTo>
                <a:lnTo>
                  <a:pt x="221" y="0"/>
                </a:lnTo>
                <a:lnTo>
                  <a:pt x="243" y="28"/>
                </a:lnTo>
                <a:lnTo>
                  <a:pt x="276" y="50"/>
                </a:lnTo>
                <a:lnTo>
                  <a:pt x="243"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44" name="Freeform 144">
            <a:extLst>
              <a:ext uri="{FF2B5EF4-FFF2-40B4-BE49-F238E27FC236}">
                <a16:creationId xmlns:a16="http://schemas.microsoft.com/office/drawing/2014/main" id="{C7B999F5-EFD7-4A37-92FF-A8E332D81CC0}"/>
              </a:ext>
            </a:extLst>
          </p:cNvPr>
          <p:cNvSpPr/>
          <p:nvPr/>
        </p:nvSpPr>
        <p:spPr bwMode="auto">
          <a:xfrm>
            <a:off x="6666101" y="3008421"/>
            <a:ext cx="337577" cy="295556"/>
          </a:xfrm>
          <a:custGeom>
            <a:avLst/>
            <a:gdLst>
              <a:gd name="T0" fmla="*/ 25 w 241"/>
              <a:gd name="T1" fmla="*/ 60 h 211"/>
              <a:gd name="T2" fmla="*/ 37 w 241"/>
              <a:gd name="T3" fmla="*/ 41 h 211"/>
              <a:gd name="T4" fmla="*/ 45 w 241"/>
              <a:gd name="T5" fmla="*/ 41 h 211"/>
              <a:gd name="T6" fmla="*/ 37 w 241"/>
              <a:gd name="T7" fmla="*/ 60 h 211"/>
              <a:gd name="T8" fmla="*/ 54 w 241"/>
              <a:gd name="T9" fmla="*/ 60 h 211"/>
              <a:gd name="T10" fmla="*/ 72 w 241"/>
              <a:gd name="T11" fmla="*/ 33 h 211"/>
              <a:gd name="T12" fmla="*/ 84 w 241"/>
              <a:gd name="T13" fmla="*/ 41 h 211"/>
              <a:gd name="T14" fmla="*/ 92 w 241"/>
              <a:gd name="T15" fmla="*/ 41 h 211"/>
              <a:gd name="T16" fmla="*/ 145 w 241"/>
              <a:gd name="T17" fmla="*/ 3 h 211"/>
              <a:gd name="T18" fmla="*/ 147 w 241"/>
              <a:gd name="T19" fmla="*/ 0 h 211"/>
              <a:gd name="T20" fmla="*/ 186 w 241"/>
              <a:gd name="T21" fmla="*/ 9 h 211"/>
              <a:gd name="T22" fmla="*/ 203 w 241"/>
              <a:gd name="T23" fmla="*/ 51 h 211"/>
              <a:gd name="T24" fmla="*/ 241 w 241"/>
              <a:gd name="T25" fmla="*/ 60 h 211"/>
              <a:gd name="T26" fmla="*/ 109 w 241"/>
              <a:gd name="T27" fmla="*/ 211 h 211"/>
              <a:gd name="T28" fmla="*/ 54 w 241"/>
              <a:gd name="T29" fmla="*/ 184 h 211"/>
              <a:gd name="T30" fmla="*/ 45 w 241"/>
              <a:gd name="T31" fmla="*/ 152 h 211"/>
              <a:gd name="T32" fmla="*/ 17 w 241"/>
              <a:gd name="T33" fmla="*/ 134 h 211"/>
              <a:gd name="T34" fmla="*/ 0 w 241"/>
              <a:gd name="T35" fmla="*/ 101 h 211"/>
              <a:gd name="T36" fmla="*/ 17 w 241"/>
              <a:gd name="T37" fmla="*/ 83 h 211"/>
              <a:gd name="T38" fmla="*/ 0 w 241"/>
              <a:gd name="T39" fmla="*/ 74 h 211"/>
              <a:gd name="T40" fmla="*/ 25 w 241"/>
              <a:gd name="T41" fmla="*/ 60 h 211"/>
              <a:gd name="T42" fmla="*/ 25 w 241"/>
              <a:gd name="T43" fmla="*/ 6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11">
                <a:moveTo>
                  <a:pt x="25" y="60"/>
                </a:moveTo>
                <a:lnTo>
                  <a:pt x="37" y="41"/>
                </a:lnTo>
                <a:lnTo>
                  <a:pt x="45" y="41"/>
                </a:lnTo>
                <a:lnTo>
                  <a:pt x="37" y="60"/>
                </a:lnTo>
                <a:lnTo>
                  <a:pt x="54" y="60"/>
                </a:lnTo>
                <a:lnTo>
                  <a:pt x="72" y="33"/>
                </a:lnTo>
                <a:lnTo>
                  <a:pt x="84" y="41"/>
                </a:lnTo>
                <a:lnTo>
                  <a:pt x="92" y="41"/>
                </a:lnTo>
                <a:lnTo>
                  <a:pt x="145" y="3"/>
                </a:lnTo>
                <a:lnTo>
                  <a:pt x="147" y="0"/>
                </a:lnTo>
                <a:lnTo>
                  <a:pt x="186" y="9"/>
                </a:lnTo>
                <a:lnTo>
                  <a:pt x="203" y="51"/>
                </a:lnTo>
                <a:lnTo>
                  <a:pt x="241" y="60"/>
                </a:lnTo>
                <a:lnTo>
                  <a:pt x="109" y="211"/>
                </a:lnTo>
                <a:lnTo>
                  <a:pt x="54" y="184"/>
                </a:lnTo>
                <a:lnTo>
                  <a:pt x="45" y="152"/>
                </a:lnTo>
                <a:lnTo>
                  <a:pt x="17" y="134"/>
                </a:lnTo>
                <a:lnTo>
                  <a:pt x="0" y="101"/>
                </a:lnTo>
                <a:lnTo>
                  <a:pt x="17" y="83"/>
                </a:lnTo>
                <a:lnTo>
                  <a:pt x="0" y="74"/>
                </a:lnTo>
                <a:lnTo>
                  <a:pt x="25" y="60"/>
                </a:lnTo>
                <a:lnTo>
                  <a:pt x="25" y="6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45" name="Freeform 145">
            <a:extLst>
              <a:ext uri="{FF2B5EF4-FFF2-40B4-BE49-F238E27FC236}">
                <a16:creationId xmlns:a16="http://schemas.microsoft.com/office/drawing/2014/main" id="{71CDDFD8-86A9-4E9A-B1A1-B475BA09E73F}"/>
              </a:ext>
            </a:extLst>
          </p:cNvPr>
          <p:cNvSpPr/>
          <p:nvPr/>
        </p:nvSpPr>
        <p:spPr bwMode="auto">
          <a:xfrm>
            <a:off x="7996799" y="3196121"/>
            <a:ext cx="386603" cy="393607"/>
          </a:xfrm>
          <a:custGeom>
            <a:avLst/>
            <a:gdLst>
              <a:gd name="T0" fmla="*/ 242 w 276"/>
              <a:gd name="T1" fmla="*/ 69 h 281"/>
              <a:gd name="T2" fmla="*/ 242 w 276"/>
              <a:gd name="T3" fmla="*/ 92 h 281"/>
              <a:gd name="T4" fmla="*/ 259 w 276"/>
              <a:gd name="T5" fmla="*/ 110 h 281"/>
              <a:gd name="T6" fmla="*/ 221 w 276"/>
              <a:gd name="T7" fmla="*/ 129 h 281"/>
              <a:gd name="T8" fmla="*/ 182 w 276"/>
              <a:gd name="T9" fmla="*/ 119 h 281"/>
              <a:gd name="T10" fmla="*/ 195 w 276"/>
              <a:gd name="T11" fmla="*/ 170 h 281"/>
              <a:gd name="T12" fmla="*/ 135 w 276"/>
              <a:gd name="T13" fmla="*/ 230 h 281"/>
              <a:gd name="T14" fmla="*/ 55 w 276"/>
              <a:gd name="T15" fmla="*/ 281 h 281"/>
              <a:gd name="T16" fmla="*/ 33 w 276"/>
              <a:gd name="T17" fmla="*/ 189 h 281"/>
              <a:gd name="T18" fmla="*/ 0 w 276"/>
              <a:gd name="T19" fmla="*/ 170 h 281"/>
              <a:gd name="T20" fmla="*/ 0 w 276"/>
              <a:gd name="T21" fmla="*/ 50 h 281"/>
              <a:gd name="T22" fmla="*/ 17 w 276"/>
              <a:gd name="T23" fmla="*/ 42 h 281"/>
              <a:gd name="T24" fmla="*/ 72 w 276"/>
              <a:gd name="T25" fmla="*/ 27 h 281"/>
              <a:gd name="T26" fmla="*/ 89 w 276"/>
              <a:gd name="T27" fmla="*/ 50 h 281"/>
              <a:gd name="T28" fmla="*/ 119 w 276"/>
              <a:gd name="T29" fmla="*/ 50 h 281"/>
              <a:gd name="T30" fmla="*/ 127 w 276"/>
              <a:gd name="T31" fmla="*/ 27 h 281"/>
              <a:gd name="T32" fmla="*/ 157 w 276"/>
              <a:gd name="T33" fmla="*/ 27 h 281"/>
              <a:gd name="T34" fmla="*/ 195 w 276"/>
              <a:gd name="T35" fmla="*/ 9 h 281"/>
              <a:gd name="T36" fmla="*/ 212 w 276"/>
              <a:gd name="T37" fmla="*/ 9 h 281"/>
              <a:gd name="T38" fmla="*/ 221 w 276"/>
              <a:gd name="T39" fmla="*/ 0 h 281"/>
              <a:gd name="T40" fmla="*/ 242 w 276"/>
              <a:gd name="T41" fmla="*/ 27 h 281"/>
              <a:gd name="T42" fmla="*/ 276 w 276"/>
              <a:gd name="T43" fmla="*/ 50 h 281"/>
              <a:gd name="T44" fmla="*/ 242 w 276"/>
              <a:gd name="T45" fmla="*/ 69 h 281"/>
              <a:gd name="T46" fmla="*/ 242 w 276"/>
              <a:gd name="T47"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81">
                <a:moveTo>
                  <a:pt x="242" y="69"/>
                </a:moveTo>
                <a:lnTo>
                  <a:pt x="242" y="92"/>
                </a:lnTo>
                <a:lnTo>
                  <a:pt x="259" y="110"/>
                </a:lnTo>
                <a:lnTo>
                  <a:pt x="221" y="129"/>
                </a:lnTo>
                <a:lnTo>
                  <a:pt x="182" y="119"/>
                </a:lnTo>
                <a:lnTo>
                  <a:pt x="195" y="170"/>
                </a:lnTo>
                <a:lnTo>
                  <a:pt x="135" y="230"/>
                </a:lnTo>
                <a:lnTo>
                  <a:pt x="55" y="281"/>
                </a:lnTo>
                <a:lnTo>
                  <a:pt x="33" y="189"/>
                </a:lnTo>
                <a:lnTo>
                  <a:pt x="0" y="170"/>
                </a:lnTo>
                <a:lnTo>
                  <a:pt x="0" y="50"/>
                </a:lnTo>
                <a:lnTo>
                  <a:pt x="17" y="42"/>
                </a:lnTo>
                <a:lnTo>
                  <a:pt x="72" y="27"/>
                </a:lnTo>
                <a:lnTo>
                  <a:pt x="89" y="50"/>
                </a:lnTo>
                <a:lnTo>
                  <a:pt x="119" y="50"/>
                </a:lnTo>
                <a:lnTo>
                  <a:pt x="127" y="27"/>
                </a:lnTo>
                <a:lnTo>
                  <a:pt x="157" y="27"/>
                </a:lnTo>
                <a:lnTo>
                  <a:pt x="195" y="9"/>
                </a:lnTo>
                <a:lnTo>
                  <a:pt x="212" y="9"/>
                </a:lnTo>
                <a:lnTo>
                  <a:pt x="221" y="0"/>
                </a:lnTo>
                <a:lnTo>
                  <a:pt x="242" y="27"/>
                </a:lnTo>
                <a:lnTo>
                  <a:pt x="276" y="50"/>
                </a:lnTo>
                <a:lnTo>
                  <a:pt x="242" y="69"/>
                </a:lnTo>
                <a:lnTo>
                  <a:pt x="242" y="6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46" name="Freeform 146">
            <a:extLst>
              <a:ext uri="{FF2B5EF4-FFF2-40B4-BE49-F238E27FC236}">
                <a16:creationId xmlns:a16="http://schemas.microsoft.com/office/drawing/2014/main" id="{399DE6B9-47F1-491E-B73F-A910AEF60002}"/>
              </a:ext>
            </a:extLst>
          </p:cNvPr>
          <p:cNvSpPr/>
          <p:nvPr/>
        </p:nvSpPr>
        <p:spPr bwMode="auto">
          <a:xfrm>
            <a:off x="7577978" y="3044841"/>
            <a:ext cx="445434" cy="418820"/>
          </a:xfrm>
          <a:custGeom>
            <a:avLst/>
            <a:gdLst>
              <a:gd name="T0" fmla="*/ 263 w 318"/>
              <a:gd name="T1" fmla="*/ 280 h 299"/>
              <a:gd name="T2" fmla="*/ 263 w 318"/>
              <a:gd name="T3" fmla="*/ 299 h 299"/>
              <a:gd name="T4" fmla="*/ 241 w 318"/>
              <a:gd name="T5" fmla="*/ 280 h 299"/>
              <a:gd name="T6" fmla="*/ 208 w 318"/>
              <a:gd name="T7" fmla="*/ 280 h 299"/>
              <a:gd name="T8" fmla="*/ 208 w 318"/>
              <a:gd name="T9" fmla="*/ 272 h 299"/>
              <a:gd name="T10" fmla="*/ 178 w 318"/>
              <a:gd name="T11" fmla="*/ 262 h 299"/>
              <a:gd name="T12" fmla="*/ 149 w 318"/>
              <a:gd name="T13" fmla="*/ 280 h 299"/>
              <a:gd name="T14" fmla="*/ 94 w 318"/>
              <a:gd name="T15" fmla="*/ 272 h 299"/>
              <a:gd name="T16" fmla="*/ 94 w 318"/>
              <a:gd name="T17" fmla="*/ 262 h 299"/>
              <a:gd name="T18" fmla="*/ 39 w 318"/>
              <a:gd name="T19" fmla="*/ 239 h 299"/>
              <a:gd name="T20" fmla="*/ 0 w 318"/>
              <a:gd name="T21" fmla="*/ 202 h 299"/>
              <a:gd name="T22" fmla="*/ 21 w 318"/>
              <a:gd name="T23" fmla="*/ 179 h 299"/>
              <a:gd name="T24" fmla="*/ 94 w 318"/>
              <a:gd name="T25" fmla="*/ 161 h 299"/>
              <a:gd name="T26" fmla="*/ 94 w 318"/>
              <a:gd name="T27" fmla="*/ 120 h 299"/>
              <a:gd name="T28" fmla="*/ 149 w 318"/>
              <a:gd name="T29" fmla="*/ 0 h 299"/>
              <a:gd name="T30" fmla="*/ 161 w 318"/>
              <a:gd name="T31" fmla="*/ 0 h 299"/>
              <a:gd name="T32" fmla="*/ 301 w 318"/>
              <a:gd name="T33" fmla="*/ 0 h 299"/>
              <a:gd name="T34" fmla="*/ 301 w 318"/>
              <a:gd name="T35" fmla="*/ 9 h 299"/>
              <a:gd name="T36" fmla="*/ 301 w 318"/>
              <a:gd name="T37" fmla="*/ 110 h 299"/>
              <a:gd name="T38" fmla="*/ 318 w 318"/>
              <a:gd name="T39" fmla="*/ 152 h 299"/>
              <a:gd name="T40" fmla="*/ 301 w 318"/>
              <a:gd name="T41" fmla="*/ 161 h 299"/>
              <a:gd name="T42" fmla="*/ 301 w 318"/>
              <a:gd name="T43" fmla="*/ 280 h 299"/>
              <a:gd name="T44" fmla="*/ 263 w 318"/>
              <a:gd name="T45"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299">
                <a:moveTo>
                  <a:pt x="263" y="280"/>
                </a:moveTo>
                <a:lnTo>
                  <a:pt x="263" y="299"/>
                </a:lnTo>
                <a:lnTo>
                  <a:pt x="241" y="280"/>
                </a:lnTo>
                <a:lnTo>
                  <a:pt x="208" y="280"/>
                </a:lnTo>
                <a:lnTo>
                  <a:pt x="208" y="272"/>
                </a:lnTo>
                <a:lnTo>
                  <a:pt x="178" y="262"/>
                </a:lnTo>
                <a:lnTo>
                  <a:pt x="149" y="280"/>
                </a:lnTo>
                <a:lnTo>
                  <a:pt x="94" y="272"/>
                </a:lnTo>
                <a:lnTo>
                  <a:pt x="94" y="262"/>
                </a:lnTo>
                <a:lnTo>
                  <a:pt x="39" y="239"/>
                </a:lnTo>
                <a:lnTo>
                  <a:pt x="0" y="202"/>
                </a:lnTo>
                <a:lnTo>
                  <a:pt x="21" y="179"/>
                </a:lnTo>
                <a:lnTo>
                  <a:pt x="94" y="161"/>
                </a:lnTo>
                <a:lnTo>
                  <a:pt x="94" y="120"/>
                </a:lnTo>
                <a:lnTo>
                  <a:pt x="149" y="0"/>
                </a:lnTo>
                <a:lnTo>
                  <a:pt x="161" y="0"/>
                </a:lnTo>
                <a:lnTo>
                  <a:pt x="301" y="0"/>
                </a:lnTo>
                <a:lnTo>
                  <a:pt x="301" y="9"/>
                </a:lnTo>
                <a:lnTo>
                  <a:pt x="301" y="110"/>
                </a:lnTo>
                <a:lnTo>
                  <a:pt x="318" y="152"/>
                </a:lnTo>
                <a:lnTo>
                  <a:pt x="301" y="161"/>
                </a:lnTo>
                <a:lnTo>
                  <a:pt x="301" y="280"/>
                </a:lnTo>
                <a:lnTo>
                  <a:pt x="263"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47" name="Freeform 147">
            <a:extLst>
              <a:ext uri="{FF2B5EF4-FFF2-40B4-BE49-F238E27FC236}">
                <a16:creationId xmlns:a16="http://schemas.microsoft.com/office/drawing/2014/main" id="{92A46F93-9E70-48E2-87A4-C6C7D55B0944}"/>
              </a:ext>
            </a:extLst>
          </p:cNvPr>
          <p:cNvSpPr/>
          <p:nvPr/>
        </p:nvSpPr>
        <p:spPr bwMode="auto">
          <a:xfrm>
            <a:off x="8076640" y="3367010"/>
            <a:ext cx="600916" cy="438431"/>
          </a:xfrm>
          <a:custGeom>
            <a:avLst/>
            <a:gdLst>
              <a:gd name="T0" fmla="*/ 400 w 429"/>
              <a:gd name="T1" fmla="*/ 295 h 313"/>
              <a:gd name="T2" fmla="*/ 353 w 429"/>
              <a:gd name="T3" fmla="*/ 303 h 313"/>
              <a:gd name="T4" fmla="*/ 353 w 429"/>
              <a:gd name="T5" fmla="*/ 313 h 313"/>
              <a:gd name="T6" fmla="*/ 335 w 429"/>
              <a:gd name="T7" fmla="*/ 295 h 313"/>
              <a:gd name="T8" fmla="*/ 353 w 429"/>
              <a:gd name="T9" fmla="*/ 271 h 313"/>
              <a:gd name="T10" fmla="*/ 335 w 429"/>
              <a:gd name="T11" fmla="*/ 271 h 313"/>
              <a:gd name="T12" fmla="*/ 288 w 429"/>
              <a:gd name="T13" fmla="*/ 212 h 313"/>
              <a:gd name="T14" fmla="*/ 260 w 429"/>
              <a:gd name="T15" fmla="*/ 212 h 313"/>
              <a:gd name="T16" fmla="*/ 234 w 429"/>
              <a:gd name="T17" fmla="*/ 221 h 313"/>
              <a:gd name="T18" fmla="*/ 149 w 429"/>
              <a:gd name="T19" fmla="*/ 193 h 313"/>
              <a:gd name="T20" fmla="*/ 56 w 429"/>
              <a:gd name="T21" fmla="*/ 170 h 313"/>
              <a:gd name="T22" fmla="*/ 34 w 429"/>
              <a:gd name="T23" fmla="*/ 185 h 313"/>
              <a:gd name="T24" fmla="*/ 0 w 429"/>
              <a:gd name="T25" fmla="*/ 161 h 313"/>
              <a:gd name="T26" fmla="*/ 81 w 429"/>
              <a:gd name="T27" fmla="*/ 110 h 313"/>
              <a:gd name="T28" fmla="*/ 141 w 429"/>
              <a:gd name="T29" fmla="*/ 50 h 313"/>
              <a:gd name="T30" fmla="*/ 128 w 429"/>
              <a:gd name="T31" fmla="*/ 0 h 313"/>
              <a:gd name="T32" fmla="*/ 166 w 429"/>
              <a:gd name="T33" fmla="*/ 9 h 313"/>
              <a:gd name="T34" fmla="*/ 213 w 429"/>
              <a:gd name="T35" fmla="*/ 50 h 313"/>
              <a:gd name="T36" fmla="*/ 335 w 429"/>
              <a:gd name="T37" fmla="*/ 110 h 313"/>
              <a:gd name="T38" fmla="*/ 345 w 429"/>
              <a:gd name="T39" fmla="*/ 120 h 313"/>
              <a:gd name="T40" fmla="*/ 370 w 429"/>
              <a:gd name="T41" fmla="*/ 133 h 313"/>
              <a:gd name="T42" fmla="*/ 382 w 429"/>
              <a:gd name="T43" fmla="*/ 110 h 313"/>
              <a:gd name="T44" fmla="*/ 390 w 429"/>
              <a:gd name="T45" fmla="*/ 110 h 313"/>
              <a:gd name="T46" fmla="*/ 390 w 429"/>
              <a:gd name="T47" fmla="*/ 271 h 313"/>
              <a:gd name="T48" fmla="*/ 429 w 429"/>
              <a:gd name="T49" fmla="*/ 271 h 313"/>
              <a:gd name="T50" fmla="*/ 400 w 429"/>
              <a:gd name="T51" fmla="*/ 29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9" h="313">
                <a:moveTo>
                  <a:pt x="400" y="295"/>
                </a:moveTo>
                <a:lnTo>
                  <a:pt x="353" y="303"/>
                </a:lnTo>
                <a:lnTo>
                  <a:pt x="353" y="313"/>
                </a:lnTo>
                <a:lnTo>
                  <a:pt x="335" y="295"/>
                </a:lnTo>
                <a:lnTo>
                  <a:pt x="353" y="271"/>
                </a:lnTo>
                <a:lnTo>
                  <a:pt x="335" y="271"/>
                </a:lnTo>
                <a:lnTo>
                  <a:pt x="288" y="212"/>
                </a:lnTo>
                <a:lnTo>
                  <a:pt x="260" y="212"/>
                </a:lnTo>
                <a:lnTo>
                  <a:pt x="234" y="221"/>
                </a:lnTo>
                <a:lnTo>
                  <a:pt x="149" y="193"/>
                </a:lnTo>
                <a:lnTo>
                  <a:pt x="56" y="170"/>
                </a:lnTo>
                <a:lnTo>
                  <a:pt x="34" y="185"/>
                </a:lnTo>
                <a:lnTo>
                  <a:pt x="0" y="161"/>
                </a:lnTo>
                <a:lnTo>
                  <a:pt x="81" y="110"/>
                </a:lnTo>
                <a:lnTo>
                  <a:pt x="141" y="50"/>
                </a:lnTo>
                <a:lnTo>
                  <a:pt x="128" y="0"/>
                </a:lnTo>
                <a:lnTo>
                  <a:pt x="166" y="9"/>
                </a:lnTo>
                <a:lnTo>
                  <a:pt x="213" y="50"/>
                </a:lnTo>
                <a:lnTo>
                  <a:pt x="335" y="110"/>
                </a:lnTo>
                <a:lnTo>
                  <a:pt x="345" y="120"/>
                </a:lnTo>
                <a:lnTo>
                  <a:pt x="370" y="133"/>
                </a:lnTo>
                <a:lnTo>
                  <a:pt x="382" y="110"/>
                </a:lnTo>
                <a:lnTo>
                  <a:pt x="390" y="110"/>
                </a:lnTo>
                <a:lnTo>
                  <a:pt x="390" y="271"/>
                </a:lnTo>
                <a:lnTo>
                  <a:pt x="429" y="271"/>
                </a:lnTo>
                <a:lnTo>
                  <a:pt x="400" y="2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48" name="Freeform 148">
            <a:extLst>
              <a:ext uri="{FF2B5EF4-FFF2-40B4-BE49-F238E27FC236}">
                <a16:creationId xmlns:a16="http://schemas.microsoft.com/office/drawing/2014/main" id="{4FB06EA2-1B47-4FF1-B76F-A269A00636B4}"/>
              </a:ext>
            </a:extLst>
          </p:cNvPr>
          <p:cNvSpPr/>
          <p:nvPr/>
        </p:nvSpPr>
        <p:spPr bwMode="auto">
          <a:xfrm>
            <a:off x="7575177" y="3040639"/>
            <a:ext cx="445434" cy="420221"/>
          </a:xfrm>
          <a:custGeom>
            <a:avLst/>
            <a:gdLst>
              <a:gd name="T0" fmla="*/ 262 w 318"/>
              <a:gd name="T1" fmla="*/ 281 h 300"/>
              <a:gd name="T2" fmla="*/ 262 w 318"/>
              <a:gd name="T3" fmla="*/ 300 h 300"/>
              <a:gd name="T4" fmla="*/ 241 w 318"/>
              <a:gd name="T5" fmla="*/ 281 h 300"/>
              <a:gd name="T6" fmla="*/ 207 w 318"/>
              <a:gd name="T7" fmla="*/ 281 h 300"/>
              <a:gd name="T8" fmla="*/ 207 w 318"/>
              <a:gd name="T9" fmla="*/ 272 h 300"/>
              <a:gd name="T10" fmla="*/ 177 w 318"/>
              <a:gd name="T11" fmla="*/ 263 h 300"/>
              <a:gd name="T12" fmla="*/ 149 w 318"/>
              <a:gd name="T13" fmla="*/ 281 h 300"/>
              <a:gd name="T14" fmla="*/ 93 w 318"/>
              <a:gd name="T15" fmla="*/ 272 h 300"/>
              <a:gd name="T16" fmla="*/ 93 w 318"/>
              <a:gd name="T17" fmla="*/ 263 h 300"/>
              <a:gd name="T18" fmla="*/ 38 w 318"/>
              <a:gd name="T19" fmla="*/ 240 h 300"/>
              <a:gd name="T20" fmla="*/ 0 w 318"/>
              <a:gd name="T21" fmla="*/ 203 h 300"/>
              <a:gd name="T22" fmla="*/ 20 w 318"/>
              <a:gd name="T23" fmla="*/ 180 h 300"/>
              <a:gd name="T24" fmla="*/ 93 w 318"/>
              <a:gd name="T25" fmla="*/ 162 h 300"/>
              <a:gd name="T26" fmla="*/ 93 w 318"/>
              <a:gd name="T27" fmla="*/ 120 h 300"/>
              <a:gd name="T28" fmla="*/ 149 w 318"/>
              <a:gd name="T29" fmla="*/ 0 h 300"/>
              <a:gd name="T30" fmla="*/ 161 w 318"/>
              <a:gd name="T31" fmla="*/ 0 h 300"/>
              <a:gd name="T32" fmla="*/ 301 w 318"/>
              <a:gd name="T33" fmla="*/ 0 h 300"/>
              <a:gd name="T34" fmla="*/ 301 w 318"/>
              <a:gd name="T35" fmla="*/ 10 h 300"/>
              <a:gd name="T36" fmla="*/ 301 w 318"/>
              <a:gd name="T37" fmla="*/ 111 h 300"/>
              <a:gd name="T38" fmla="*/ 318 w 318"/>
              <a:gd name="T39" fmla="*/ 153 h 300"/>
              <a:gd name="T40" fmla="*/ 301 w 318"/>
              <a:gd name="T41" fmla="*/ 162 h 300"/>
              <a:gd name="T42" fmla="*/ 301 w 318"/>
              <a:gd name="T43" fmla="*/ 281 h 300"/>
              <a:gd name="T44" fmla="*/ 262 w 318"/>
              <a:gd name="T45" fmla="*/ 281 h 300"/>
              <a:gd name="T46" fmla="*/ 262 w 318"/>
              <a:gd name="T47" fmla="*/ 28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8" h="300">
                <a:moveTo>
                  <a:pt x="262" y="281"/>
                </a:moveTo>
                <a:lnTo>
                  <a:pt x="262" y="300"/>
                </a:lnTo>
                <a:lnTo>
                  <a:pt x="241" y="281"/>
                </a:lnTo>
                <a:lnTo>
                  <a:pt x="207" y="281"/>
                </a:lnTo>
                <a:lnTo>
                  <a:pt x="207" y="272"/>
                </a:lnTo>
                <a:lnTo>
                  <a:pt x="177" y="263"/>
                </a:lnTo>
                <a:lnTo>
                  <a:pt x="149" y="281"/>
                </a:lnTo>
                <a:lnTo>
                  <a:pt x="93" y="272"/>
                </a:lnTo>
                <a:lnTo>
                  <a:pt x="93" y="263"/>
                </a:lnTo>
                <a:lnTo>
                  <a:pt x="38" y="240"/>
                </a:lnTo>
                <a:lnTo>
                  <a:pt x="0" y="203"/>
                </a:lnTo>
                <a:lnTo>
                  <a:pt x="20" y="180"/>
                </a:lnTo>
                <a:lnTo>
                  <a:pt x="93" y="162"/>
                </a:lnTo>
                <a:lnTo>
                  <a:pt x="93" y="120"/>
                </a:lnTo>
                <a:lnTo>
                  <a:pt x="149" y="0"/>
                </a:lnTo>
                <a:lnTo>
                  <a:pt x="161" y="0"/>
                </a:lnTo>
                <a:lnTo>
                  <a:pt x="301" y="0"/>
                </a:lnTo>
                <a:lnTo>
                  <a:pt x="301" y="10"/>
                </a:lnTo>
                <a:lnTo>
                  <a:pt x="301" y="111"/>
                </a:lnTo>
                <a:lnTo>
                  <a:pt x="318" y="153"/>
                </a:lnTo>
                <a:lnTo>
                  <a:pt x="301" y="162"/>
                </a:lnTo>
                <a:lnTo>
                  <a:pt x="301" y="281"/>
                </a:lnTo>
                <a:lnTo>
                  <a:pt x="262" y="281"/>
                </a:lnTo>
                <a:lnTo>
                  <a:pt x="262" y="28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49" name="Freeform 149">
            <a:extLst>
              <a:ext uri="{FF2B5EF4-FFF2-40B4-BE49-F238E27FC236}">
                <a16:creationId xmlns:a16="http://schemas.microsoft.com/office/drawing/2014/main" id="{E8AB8342-3AD4-472D-ADA1-B0CF0B422AB7}"/>
              </a:ext>
            </a:extLst>
          </p:cNvPr>
          <p:cNvSpPr/>
          <p:nvPr/>
        </p:nvSpPr>
        <p:spPr bwMode="auto">
          <a:xfrm>
            <a:off x="8073839" y="3362809"/>
            <a:ext cx="599515" cy="439831"/>
          </a:xfrm>
          <a:custGeom>
            <a:avLst/>
            <a:gdLst>
              <a:gd name="T0" fmla="*/ 400 w 428"/>
              <a:gd name="T1" fmla="*/ 296 h 314"/>
              <a:gd name="T2" fmla="*/ 353 w 428"/>
              <a:gd name="T3" fmla="*/ 304 h 314"/>
              <a:gd name="T4" fmla="*/ 353 w 428"/>
              <a:gd name="T5" fmla="*/ 314 h 314"/>
              <a:gd name="T6" fmla="*/ 335 w 428"/>
              <a:gd name="T7" fmla="*/ 296 h 314"/>
              <a:gd name="T8" fmla="*/ 353 w 428"/>
              <a:gd name="T9" fmla="*/ 272 h 314"/>
              <a:gd name="T10" fmla="*/ 335 w 428"/>
              <a:gd name="T11" fmla="*/ 272 h 314"/>
              <a:gd name="T12" fmla="*/ 288 w 428"/>
              <a:gd name="T13" fmla="*/ 213 h 314"/>
              <a:gd name="T14" fmla="*/ 259 w 428"/>
              <a:gd name="T15" fmla="*/ 213 h 314"/>
              <a:gd name="T16" fmla="*/ 234 w 428"/>
              <a:gd name="T17" fmla="*/ 221 h 314"/>
              <a:gd name="T18" fmla="*/ 149 w 428"/>
              <a:gd name="T19" fmla="*/ 194 h 314"/>
              <a:gd name="T20" fmla="*/ 55 w 428"/>
              <a:gd name="T21" fmla="*/ 171 h 314"/>
              <a:gd name="T22" fmla="*/ 34 w 428"/>
              <a:gd name="T23" fmla="*/ 185 h 314"/>
              <a:gd name="T24" fmla="*/ 0 w 428"/>
              <a:gd name="T25" fmla="*/ 161 h 314"/>
              <a:gd name="T26" fmla="*/ 80 w 428"/>
              <a:gd name="T27" fmla="*/ 111 h 314"/>
              <a:gd name="T28" fmla="*/ 140 w 428"/>
              <a:gd name="T29" fmla="*/ 51 h 314"/>
              <a:gd name="T30" fmla="*/ 127 w 428"/>
              <a:gd name="T31" fmla="*/ 0 h 314"/>
              <a:gd name="T32" fmla="*/ 166 w 428"/>
              <a:gd name="T33" fmla="*/ 10 h 314"/>
              <a:gd name="T34" fmla="*/ 212 w 428"/>
              <a:gd name="T35" fmla="*/ 51 h 314"/>
              <a:gd name="T36" fmla="*/ 335 w 428"/>
              <a:gd name="T37" fmla="*/ 111 h 314"/>
              <a:gd name="T38" fmla="*/ 344 w 428"/>
              <a:gd name="T39" fmla="*/ 120 h 314"/>
              <a:gd name="T40" fmla="*/ 370 w 428"/>
              <a:gd name="T41" fmla="*/ 134 h 314"/>
              <a:gd name="T42" fmla="*/ 382 w 428"/>
              <a:gd name="T43" fmla="*/ 111 h 314"/>
              <a:gd name="T44" fmla="*/ 390 w 428"/>
              <a:gd name="T45" fmla="*/ 111 h 314"/>
              <a:gd name="T46" fmla="*/ 390 w 428"/>
              <a:gd name="T47" fmla="*/ 272 h 314"/>
              <a:gd name="T48" fmla="*/ 428 w 428"/>
              <a:gd name="T49" fmla="*/ 272 h 314"/>
              <a:gd name="T50" fmla="*/ 400 w 428"/>
              <a:gd name="T51" fmla="*/ 296 h 314"/>
              <a:gd name="T52" fmla="*/ 400 w 428"/>
              <a:gd name="T53" fmla="*/ 29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314">
                <a:moveTo>
                  <a:pt x="400" y="296"/>
                </a:moveTo>
                <a:lnTo>
                  <a:pt x="353" y="304"/>
                </a:lnTo>
                <a:lnTo>
                  <a:pt x="353" y="314"/>
                </a:lnTo>
                <a:lnTo>
                  <a:pt x="335" y="296"/>
                </a:lnTo>
                <a:lnTo>
                  <a:pt x="353" y="272"/>
                </a:lnTo>
                <a:lnTo>
                  <a:pt x="335" y="272"/>
                </a:lnTo>
                <a:lnTo>
                  <a:pt x="288" y="213"/>
                </a:lnTo>
                <a:lnTo>
                  <a:pt x="259" y="213"/>
                </a:lnTo>
                <a:lnTo>
                  <a:pt x="234" y="221"/>
                </a:lnTo>
                <a:lnTo>
                  <a:pt x="149" y="194"/>
                </a:lnTo>
                <a:lnTo>
                  <a:pt x="55" y="171"/>
                </a:lnTo>
                <a:lnTo>
                  <a:pt x="34" y="185"/>
                </a:lnTo>
                <a:lnTo>
                  <a:pt x="0" y="161"/>
                </a:lnTo>
                <a:lnTo>
                  <a:pt x="80" y="111"/>
                </a:lnTo>
                <a:lnTo>
                  <a:pt x="140" y="51"/>
                </a:lnTo>
                <a:lnTo>
                  <a:pt x="127" y="0"/>
                </a:lnTo>
                <a:lnTo>
                  <a:pt x="166" y="10"/>
                </a:lnTo>
                <a:lnTo>
                  <a:pt x="212" y="51"/>
                </a:lnTo>
                <a:lnTo>
                  <a:pt x="335" y="111"/>
                </a:lnTo>
                <a:lnTo>
                  <a:pt x="344" y="120"/>
                </a:lnTo>
                <a:lnTo>
                  <a:pt x="370" y="134"/>
                </a:lnTo>
                <a:lnTo>
                  <a:pt x="382" y="111"/>
                </a:lnTo>
                <a:lnTo>
                  <a:pt x="390" y="111"/>
                </a:lnTo>
                <a:lnTo>
                  <a:pt x="390" y="272"/>
                </a:lnTo>
                <a:lnTo>
                  <a:pt x="428" y="272"/>
                </a:lnTo>
                <a:lnTo>
                  <a:pt x="400" y="296"/>
                </a:lnTo>
                <a:lnTo>
                  <a:pt x="400" y="296"/>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50" name="Freeform 150">
            <a:extLst>
              <a:ext uri="{FF2B5EF4-FFF2-40B4-BE49-F238E27FC236}">
                <a16:creationId xmlns:a16="http://schemas.microsoft.com/office/drawing/2014/main" id="{8EF77F4F-6222-4C0C-A59D-8FD26FCCE715}"/>
              </a:ext>
            </a:extLst>
          </p:cNvPr>
          <p:cNvSpPr/>
          <p:nvPr/>
        </p:nvSpPr>
        <p:spPr bwMode="auto">
          <a:xfrm>
            <a:off x="8571100" y="3521091"/>
            <a:ext cx="808224" cy="382401"/>
          </a:xfrm>
          <a:custGeom>
            <a:avLst/>
            <a:gdLst>
              <a:gd name="T0" fmla="*/ 318 w 577"/>
              <a:gd name="T1" fmla="*/ 60 h 273"/>
              <a:gd name="T2" fmla="*/ 365 w 577"/>
              <a:gd name="T3" fmla="*/ 60 h 273"/>
              <a:gd name="T4" fmla="*/ 390 w 577"/>
              <a:gd name="T5" fmla="*/ 101 h 273"/>
              <a:gd name="T6" fmla="*/ 390 w 577"/>
              <a:gd name="T7" fmla="*/ 111 h 273"/>
              <a:gd name="T8" fmla="*/ 390 w 577"/>
              <a:gd name="T9" fmla="*/ 101 h 273"/>
              <a:gd name="T10" fmla="*/ 373 w 577"/>
              <a:gd name="T11" fmla="*/ 83 h 273"/>
              <a:gd name="T12" fmla="*/ 382 w 577"/>
              <a:gd name="T13" fmla="*/ 51 h 273"/>
              <a:gd name="T14" fmla="*/ 407 w 577"/>
              <a:gd name="T15" fmla="*/ 60 h 273"/>
              <a:gd name="T16" fmla="*/ 420 w 577"/>
              <a:gd name="T17" fmla="*/ 51 h 273"/>
              <a:gd name="T18" fmla="*/ 428 w 577"/>
              <a:gd name="T19" fmla="*/ 23 h 273"/>
              <a:gd name="T20" fmla="*/ 445 w 577"/>
              <a:gd name="T21" fmla="*/ 23 h 273"/>
              <a:gd name="T22" fmla="*/ 445 w 577"/>
              <a:gd name="T23" fmla="*/ 0 h 273"/>
              <a:gd name="T24" fmla="*/ 454 w 577"/>
              <a:gd name="T25" fmla="*/ 41 h 273"/>
              <a:gd name="T26" fmla="*/ 454 w 577"/>
              <a:gd name="T27" fmla="*/ 83 h 273"/>
              <a:gd name="T28" fmla="*/ 454 w 577"/>
              <a:gd name="T29" fmla="*/ 111 h 273"/>
              <a:gd name="T30" fmla="*/ 467 w 577"/>
              <a:gd name="T31" fmla="*/ 93 h 273"/>
              <a:gd name="T32" fmla="*/ 475 w 577"/>
              <a:gd name="T33" fmla="*/ 101 h 273"/>
              <a:gd name="T34" fmla="*/ 492 w 577"/>
              <a:gd name="T35" fmla="*/ 60 h 273"/>
              <a:gd name="T36" fmla="*/ 500 w 577"/>
              <a:gd name="T37" fmla="*/ 41 h 273"/>
              <a:gd name="T38" fmla="*/ 522 w 577"/>
              <a:gd name="T39" fmla="*/ 33 h 273"/>
              <a:gd name="T40" fmla="*/ 569 w 577"/>
              <a:gd name="T41" fmla="*/ 73 h 273"/>
              <a:gd name="T42" fmla="*/ 560 w 577"/>
              <a:gd name="T43" fmla="*/ 83 h 273"/>
              <a:gd name="T44" fmla="*/ 539 w 577"/>
              <a:gd name="T45" fmla="*/ 101 h 273"/>
              <a:gd name="T46" fmla="*/ 522 w 577"/>
              <a:gd name="T47" fmla="*/ 111 h 273"/>
              <a:gd name="T48" fmla="*/ 522 w 577"/>
              <a:gd name="T49" fmla="*/ 133 h 273"/>
              <a:gd name="T50" fmla="*/ 492 w 577"/>
              <a:gd name="T51" fmla="*/ 153 h 273"/>
              <a:gd name="T52" fmla="*/ 467 w 577"/>
              <a:gd name="T53" fmla="*/ 171 h 273"/>
              <a:gd name="T54" fmla="*/ 445 w 577"/>
              <a:gd name="T55" fmla="*/ 171 h 273"/>
              <a:gd name="T56" fmla="*/ 445 w 577"/>
              <a:gd name="T57" fmla="*/ 185 h 273"/>
              <a:gd name="T58" fmla="*/ 428 w 577"/>
              <a:gd name="T59" fmla="*/ 185 h 273"/>
              <a:gd name="T60" fmla="*/ 420 w 577"/>
              <a:gd name="T61" fmla="*/ 213 h 273"/>
              <a:gd name="T62" fmla="*/ 407 w 577"/>
              <a:gd name="T63" fmla="*/ 245 h 273"/>
              <a:gd name="T64" fmla="*/ 390 w 577"/>
              <a:gd name="T65" fmla="*/ 245 h 273"/>
              <a:gd name="T66" fmla="*/ 373 w 577"/>
              <a:gd name="T67" fmla="*/ 245 h 273"/>
              <a:gd name="T68" fmla="*/ 373 w 577"/>
              <a:gd name="T69" fmla="*/ 213 h 273"/>
              <a:gd name="T70" fmla="*/ 352 w 577"/>
              <a:gd name="T71" fmla="*/ 203 h 273"/>
              <a:gd name="T72" fmla="*/ 352 w 577"/>
              <a:gd name="T73" fmla="*/ 193 h 273"/>
              <a:gd name="T74" fmla="*/ 343 w 577"/>
              <a:gd name="T75" fmla="*/ 253 h 273"/>
              <a:gd name="T76" fmla="*/ 318 w 577"/>
              <a:gd name="T77" fmla="*/ 245 h 273"/>
              <a:gd name="T78" fmla="*/ 296 w 577"/>
              <a:gd name="T79" fmla="*/ 185 h 273"/>
              <a:gd name="T80" fmla="*/ 280 w 577"/>
              <a:gd name="T81" fmla="*/ 203 h 273"/>
              <a:gd name="T82" fmla="*/ 241 w 577"/>
              <a:gd name="T83" fmla="*/ 221 h 273"/>
              <a:gd name="T84" fmla="*/ 280 w 577"/>
              <a:gd name="T85" fmla="*/ 213 h 273"/>
              <a:gd name="T86" fmla="*/ 288 w 577"/>
              <a:gd name="T87" fmla="*/ 235 h 273"/>
              <a:gd name="T88" fmla="*/ 296 w 577"/>
              <a:gd name="T89" fmla="*/ 245 h 273"/>
              <a:gd name="T90" fmla="*/ 148 w 577"/>
              <a:gd name="T91" fmla="*/ 245 h 273"/>
              <a:gd name="T92" fmla="*/ 94 w 577"/>
              <a:gd name="T93" fmla="*/ 263 h 273"/>
              <a:gd name="T94" fmla="*/ 76 w 577"/>
              <a:gd name="T95" fmla="*/ 263 h 273"/>
              <a:gd name="T96" fmla="*/ 39 w 577"/>
              <a:gd name="T97" fmla="*/ 245 h 273"/>
              <a:gd name="T98" fmla="*/ 0 w 577"/>
              <a:gd name="T99" fmla="*/ 203 h 273"/>
              <a:gd name="T100" fmla="*/ 47 w 577"/>
              <a:gd name="T101" fmla="*/ 185 h 273"/>
              <a:gd name="T102" fmla="*/ 259 w 577"/>
              <a:gd name="T103" fmla="*/ 161 h 273"/>
              <a:gd name="T104" fmla="*/ 318 w 577"/>
              <a:gd name="T105" fmla="*/ 111 h 273"/>
              <a:gd name="T106" fmla="*/ 296 w 577"/>
              <a:gd name="T107" fmla="*/ 8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7" h="273">
                <a:moveTo>
                  <a:pt x="296" y="83"/>
                </a:moveTo>
                <a:lnTo>
                  <a:pt x="318" y="60"/>
                </a:lnTo>
                <a:lnTo>
                  <a:pt x="335" y="60"/>
                </a:lnTo>
                <a:lnTo>
                  <a:pt x="365" y="60"/>
                </a:lnTo>
                <a:lnTo>
                  <a:pt x="352" y="83"/>
                </a:lnTo>
                <a:lnTo>
                  <a:pt x="390" y="101"/>
                </a:lnTo>
                <a:lnTo>
                  <a:pt x="373" y="111"/>
                </a:lnTo>
                <a:lnTo>
                  <a:pt x="390" y="111"/>
                </a:lnTo>
                <a:lnTo>
                  <a:pt x="407" y="133"/>
                </a:lnTo>
                <a:lnTo>
                  <a:pt x="390" y="101"/>
                </a:lnTo>
                <a:lnTo>
                  <a:pt x="398" y="101"/>
                </a:lnTo>
                <a:lnTo>
                  <a:pt x="373" y="83"/>
                </a:lnTo>
                <a:lnTo>
                  <a:pt x="373" y="60"/>
                </a:lnTo>
                <a:lnTo>
                  <a:pt x="382" y="51"/>
                </a:lnTo>
                <a:lnTo>
                  <a:pt x="407" y="51"/>
                </a:lnTo>
                <a:lnTo>
                  <a:pt x="407" y="60"/>
                </a:lnTo>
                <a:lnTo>
                  <a:pt x="428" y="60"/>
                </a:lnTo>
                <a:lnTo>
                  <a:pt x="420" y="51"/>
                </a:lnTo>
                <a:lnTo>
                  <a:pt x="428" y="41"/>
                </a:lnTo>
                <a:lnTo>
                  <a:pt x="428" y="23"/>
                </a:lnTo>
                <a:lnTo>
                  <a:pt x="445" y="41"/>
                </a:lnTo>
                <a:lnTo>
                  <a:pt x="445" y="23"/>
                </a:lnTo>
                <a:lnTo>
                  <a:pt x="428" y="9"/>
                </a:lnTo>
                <a:lnTo>
                  <a:pt x="445" y="0"/>
                </a:lnTo>
                <a:lnTo>
                  <a:pt x="467" y="33"/>
                </a:lnTo>
                <a:lnTo>
                  <a:pt x="454" y="41"/>
                </a:lnTo>
                <a:lnTo>
                  <a:pt x="467" y="73"/>
                </a:lnTo>
                <a:lnTo>
                  <a:pt x="454" y="83"/>
                </a:lnTo>
                <a:lnTo>
                  <a:pt x="437" y="83"/>
                </a:lnTo>
                <a:lnTo>
                  <a:pt x="454" y="111"/>
                </a:lnTo>
                <a:lnTo>
                  <a:pt x="454" y="93"/>
                </a:lnTo>
                <a:lnTo>
                  <a:pt x="467" y="93"/>
                </a:lnTo>
                <a:lnTo>
                  <a:pt x="475" y="83"/>
                </a:lnTo>
                <a:lnTo>
                  <a:pt x="475" y="101"/>
                </a:lnTo>
                <a:lnTo>
                  <a:pt x="492" y="101"/>
                </a:lnTo>
                <a:lnTo>
                  <a:pt x="492" y="60"/>
                </a:lnTo>
                <a:lnTo>
                  <a:pt x="539" y="83"/>
                </a:lnTo>
                <a:lnTo>
                  <a:pt x="500" y="41"/>
                </a:lnTo>
                <a:lnTo>
                  <a:pt x="530" y="51"/>
                </a:lnTo>
                <a:lnTo>
                  <a:pt x="522" y="33"/>
                </a:lnTo>
                <a:lnTo>
                  <a:pt x="577" y="51"/>
                </a:lnTo>
                <a:lnTo>
                  <a:pt x="569" y="73"/>
                </a:lnTo>
                <a:lnTo>
                  <a:pt x="539" y="41"/>
                </a:lnTo>
                <a:lnTo>
                  <a:pt x="560" y="83"/>
                </a:lnTo>
                <a:lnTo>
                  <a:pt x="547" y="83"/>
                </a:lnTo>
                <a:lnTo>
                  <a:pt x="539" y="101"/>
                </a:lnTo>
                <a:lnTo>
                  <a:pt x="522" y="101"/>
                </a:lnTo>
                <a:lnTo>
                  <a:pt x="522" y="111"/>
                </a:lnTo>
                <a:lnTo>
                  <a:pt x="539" y="111"/>
                </a:lnTo>
                <a:lnTo>
                  <a:pt x="522" y="133"/>
                </a:lnTo>
                <a:lnTo>
                  <a:pt x="492" y="143"/>
                </a:lnTo>
                <a:lnTo>
                  <a:pt x="492" y="153"/>
                </a:lnTo>
                <a:lnTo>
                  <a:pt x="484" y="125"/>
                </a:lnTo>
                <a:lnTo>
                  <a:pt x="467" y="171"/>
                </a:lnTo>
                <a:lnTo>
                  <a:pt x="467" y="161"/>
                </a:lnTo>
                <a:lnTo>
                  <a:pt x="445" y="171"/>
                </a:lnTo>
                <a:lnTo>
                  <a:pt x="437" y="161"/>
                </a:lnTo>
                <a:lnTo>
                  <a:pt x="445" y="185"/>
                </a:lnTo>
                <a:lnTo>
                  <a:pt x="428" y="213"/>
                </a:lnTo>
                <a:lnTo>
                  <a:pt x="428" y="185"/>
                </a:lnTo>
                <a:lnTo>
                  <a:pt x="407" y="193"/>
                </a:lnTo>
                <a:lnTo>
                  <a:pt x="420" y="213"/>
                </a:lnTo>
                <a:lnTo>
                  <a:pt x="398" y="221"/>
                </a:lnTo>
                <a:lnTo>
                  <a:pt x="407" y="245"/>
                </a:lnTo>
                <a:lnTo>
                  <a:pt x="398" y="235"/>
                </a:lnTo>
                <a:lnTo>
                  <a:pt x="390" y="245"/>
                </a:lnTo>
                <a:lnTo>
                  <a:pt x="390" y="235"/>
                </a:lnTo>
                <a:lnTo>
                  <a:pt x="373" y="245"/>
                </a:lnTo>
                <a:lnTo>
                  <a:pt x="365" y="221"/>
                </a:lnTo>
                <a:lnTo>
                  <a:pt x="373" y="213"/>
                </a:lnTo>
                <a:lnTo>
                  <a:pt x="373" y="193"/>
                </a:lnTo>
                <a:lnTo>
                  <a:pt x="352" y="203"/>
                </a:lnTo>
                <a:lnTo>
                  <a:pt x="335" y="171"/>
                </a:lnTo>
                <a:lnTo>
                  <a:pt x="352" y="193"/>
                </a:lnTo>
                <a:lnTo>
                  <a:pt x="335" y="245"/>
                </a:lnTo>
                <a:lnTo>
                  <a:pt x="343" y="253"/>
                </a:lnTo>
                <a:lnTo>
                  <a:pt x="296" y="245"/>
                </a:lnTo>
                <a:lnTo>
                  <a:pt x="318" y="245"/>
                </a:lnTo>
                <a:lnTo>
                  <a:pt x="318" y="221"/>
                </a:lnTo>
                <a:lnTo>
                  <a:pt x="296" y="185"/>
                </a:lnTo>
                <a:lnTo>
                  <a:pt x="296" y="203"/>
                </a:lnTo>
                <a:lnTo>
                  <a:pt x="280" y="203"/>
                </a:lnTo>
                <a:lnTo>
                  <a:pt x="280" y="193"/>
                </a:lnTo>
                <a:lnTo>
                  <a:pt x="241" y="221"/>
                </a:lnTo>
                <a:lnTo>
                  <a:pt x="259" y="221"/>
                </a:lnTo>
                <a:lnTo>
                  <a:pt x="280" y="213"/>
                </a:lnTo>
                <a:lnTo>
                  <a:pt x="288" y="221"/>
                </a:lnTo>
                <a:lnTo>
                  <a:pt x="288" y="235"/>
                </a:lnTo>
                <a:lnTo>
                  <a:pt x="280" y="235"/>
                </a:lnTo>
                <a:lnTo>
                  <a:pt x="296" y="245"/>
                </a:lnTo>
                <a:lnTo>
                  <a:pt x="166" y="235"/>
                </a:lnTo>
                <a:lnTo>
                  <a:pt x="148" y="245"/>
                </a:lnTo>
                <a:lnTo>
                  <a:pt x="131" y="245"/>
                </a:lnTo>
                <a:lnTo>
                  <a:pt x="94" y="263"/>
                </a:lnTo>
                <a:lnTo>
                  <a:pt x="94" y="253"/>
                </a:lnTo>
                <a:lnTo>
                  <a:pt x="76" y="263"/>
                </a:lnTo>
                <a:lnTo>
                  <a:pt x="39" y="273"/>
                </a:lnTo>
                <a:lnTo>
                  <a:pt x="39" y="245"/>
                </a:lnTo>
                <a:lnTo>
                  <a:pt x="17" y="221"/>
                </a:lnTo>
                <a:lnTo>
                  <a:pt x="0" y="203"/>
                </a:lnTo>
                <a:lnTo>
                  <a:pt x="0" y="193"/>
                </a:lnTo>
                <a:lnTo>
                  <a:pt x="47" y="185"/>
                </a:lnTo>
                <a:lnTo>
                  <a:pt x="76" y="161"/>
                </a:lnTo>
                <a:lnTo>
                  <a:pt x="259" y="161"/>
                </a:lnTo>
                <a:lnTo>
                  <a:pt x="335" y="125"/>
                </a:lnTo>
                <a:lnTo>
                  <a:pt x="318" y="111"/>
                </a:lnTo>
                <a:lnTo>
                  <a:pt x="318" y="101"/>
                </a:lnTo>
                <a:lnTo>
                  <a:pt x="296"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51" name="Freeform 151">
            <a:extLst>
              <a:ext uri="{FF2B5EF4-FFF2-40B4-BE49-F238E27FC236}">
                <a16:creationId xmlns:a16="http://schemas.microsoft.com/office/drawing/2014/main" id="{E0E78671-AF79-4420-AB26-38000AFB914C}"/>
              </a:ext>
            </a:extLst>
          </p:cNvPr>
          <p:cNvSpPr/>
          <p:nvPr/>
        </p:nvSpPr>
        <p:spPr bwMode="auto">
          <a:xfrm>
            <a:off x="8124265" y="3605134"/>
            <a:ext cx="498662" cy="509868"/>
          </a:xfrm>
          <a:custGeom>
            <a:avLst/>
            <a:gdLst>
              <a:gd name="T0" fmla="*/ 356 w 356"/>
              <a:gd name="T1" fmla="*/ 203 h 364"/>
              <a:gd name="T2" fmla="*/ 336 w 356"/>
              <a:gd name="T3" fmla="*/ 213 h 364"/>
              <a:gd name="T4" fmla="*/ 310 w 356"/>
              <a:gd name="T5" fmla="*/ 203 h 364"/>
              <a:gd name="T6" fmla="*/ 326 w 356"/>
              <a:gd name="T7" fmla="*/ 226 h 364"/>
              <a:gd name="T8" fmla="*/ 301 w 356"/>
              <a:gd name="T9" fmla="*/ 245 h 364"/>
              <a:gd name="T10" fmla="*/ 226 w 356"/>
              <a:gd name="T11" fmla="*/ 304 h 364"/>
              <a:gd name="T12" fmla="*/ 208 w 356"/>
              <a:gd name="T13" fmla="*/ 286 h 364"/>
              <a:gd name="T14" fmla="*/ 187 w 356"/>
              <a:gd name="T15" fmla="*/ 276 h 364"/>
              <a:gd name="T16" fmla="*/ 179 w 356"/>
              <a:gd name="T17" fmla="*/ 263 h 364"/>
              <a:gd name="T18" fmla="*/ 170 w 356"/>
              <a:gd name="T19" fmla="*/ 276 h 364"/>
              <a:gd name="T20" fmla="*/ 216 w 356"/>
              <a:gd name="T21" fmla="*/ 245 h 364"/>
              <a:gd name="T22" fmla="*/ 226 w 356"/>
              <a:gd name="T23" fmla="*/ 245 h 364"/>
              <a:gd name="T24" fmla="*/ 187 w 356"/>
              <a:gd name="T25" fmla="*/ 213 h 364"/>
              <a:gd name="T26" fmla="*/ 208 w 356"/>
              <a:gd name="T27" fmla="*/ 203 h 364"/>
              <a:gd name="T28" fmla="*/ 199 w 356"/>
              <a:gd name="T29" fmla="*/ 203 h 364"/>
              <a:gd name="T30" fmla="*/ 179 w 356"/>
              <a:gd name="T31" fmla="*/ 193 h 364"/>
              <a:gd name="T32" fmla="*/ 208 w 356"/>
              <a:gd name="T33" fmla="*/ 175 h 364"/>
              <a:gd name="T34" fmla="*/ 170 w 356"/>
              <a:gd name="T35" fmla="*/ 185 h 364"/>
              <a:gd name="T36" fmla="*/ 161 w 356"/>
              <a:gd name="T37" fmla="*/ 175 h 364"/>
              <a:gd name="T38" fmla="*/ 161 w 356"/>
              <a:gd name="T39" fmla="*/ 203 h 364"/>
              <a:gd name="T40" fmla="*/ 170 w 356"/>
              <a:gd name="T41" fmla="*/ 193 h 364"/>
              <a:gd name="T42" fmla="*/ 187 w 356"/>
              <a:gd name="T43" fmla="*/ 235 h 364"/>
              <a:gd name="T44" fmla="*/ 179 w 356"/>
              <a:gd name="T45" fmla="*/ 253 h 364"/>
              <a:gd name="T46" fmla="*/ 152 w 356"/>
              <a:gd name="T47" fmla="*/ 245 h 364"/>
              <a:gd name="T48" fmla="*/ 140 w 356"/>
              <a:gd name="T49" fmla="*/ 253 h 364"/>
              <a:gd name="T50" fmla="*/ 161 w 356"/>
              <a:gd name="T51" fmla="*/ 286 h 364"/>
              <a:gd name="T52" fmla="*/ 179 w 356"/>
              <a:gd name="T53" fmla="*/ 286 h 364"/>
              <a:gd name="T54" fmla="*/ 208 w 356"/>
              <a:gd name="T55" fmla="*/ 295 h 364"/>
              <a:gd name="T56" fmla="*/ 187 w 356"/>
              <a:gd name="T57" fmla="*/ 304 h 364"/>
              <a:gd name="T58" fmla="*/ 179 w 356"/>
              <a:gd name="T59" fmla="*/ 304 h 364"/>
              <a:gd name="T60" fmla="*/ 199 w 356"/>
              <a:gd name="T61" fmla="*/ 313 h 364"/>
              <a:gd name="T62" fmla="*/ 132 w 356"/>
              <a:gd name="T63" fmla="*/ 336 h 364"/>
              <a:gd name="T64" fmla="*/ 94 w 356"/>
              <a:gd name="T65" fmla="*/ 364 h 364"/>
              <a:gd name="T66" fmla="*/ 68 w 356"/>
              <a:gd name="T67" fmla="*/ 346 h 364"/>
              <a:gd name="T68" fmla="*/ 0 w 356"/>
              <a:gd name="T69" fmla="*/ 185 h 364"/>
              <a:gd name="T70" fmla="*/ 22 w 356"/>
              <a:gd name="T71" fmla="*/ 41 h 364"/>
              <a:gd name="T72" fmla="*/ 0 w 356"/>
              <a:gd name="T73" fmla="*/ 13 h 364"/>
              <a:gd name="T74" fmla="*/ 22 w 356"/>
              <a:gd name="T75" fmla="*/ 0 h 364"/>
              <a:gd name="T76" fmla="*/ 115 w 356"/>
              <a:gd name="T77" fmla="*/ 23 h 364"/>
              <a:gd name="T78" fmla="*/ 199 w 356"/>
              <a:gd name="T79" fmla="*/ 51 h 364"/>
              <a:gd name="T80" fmla="*/ 226 w 356"/>
              <a:gd name="T81" fmla="*/ 41 h 364"/>
              <a:gd name="T82" fmla="*/ 254 w 356"/>
              <a:gd name="T83" fmla="*/ 41 h 364"/>
              <a:gd name="T84" fmla="*/ 301 w 356"/>
              <a:gd name="T85" fmla="*/ 101 h 364"/>
              <a:gd name="T86" fmla="*/ 318 w 356"/>
              <a:gd name="T87" fmla="*/ 101 h 364"/>
              <a:gd name="T88" fmla="*/ 301 w 356"/>
              <a:gd name="T89" fmla="*/ 125 h 364"/>
              <a:gd name="T90" fmla="*/ 318 w 356"/>
              <a:gd name="T91" fmla="*/ 143 h 364"/>
              <a:gd name="T92" fmla="*/ 336 w 356"/>
              <a:gd name="T93" fmla="*/ 161 h 364"/>
              <a:gd name="T94" fmla="*/ 356 w 356"/>
              <a:gd name="T95" fmla="*/ 20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6" h="364">
                <a:moveTo>
                  <a:pt x="356" y="203"/>
                </a:moveTo>
                <a:lnTo>
                  <a:pt x="336" y="213"/>
                </a:lnTo>
                <a:lnTo>
                  <a:pt x="310" y="203"/>
                </a:lnTo>
                <a:lnTo>
                  <a:pt x="326" y="226"/>
                </a:lnTo>
                <a:lnTo>
                  <a:pt x="301" y="245"/>
                </a:lnTo>
                <a:lnTo>
                  <a:pt x="226" y="304"/>
                </a:lnTo>
                <a:lnTo>
                  <a:pt x="208" y="286"/>
                </a:lnTo>
                <a:lnTo>
                  <a:pt x="187" y="276"/>
                </a:lnTo>
                <a:lnTo>
                  <a:pt x="179" y="263"/>
                </a:lnTo>
                <a:lnTo>
                  <a:pt x="170" y="276"/>
                </a:lnTo>
                <a:lnTo>
                  <a:pt x="216" y="245"/>
                </a:lnTo>
                <a:lnTo>
                  <a:pt x="226" y="245"/>
                </a:lnTo>
                <a:lnTo>
                  <a:pt x="187" y="213"/>
                </a:lnTo>
                <a:lnTo>
                  <a:pt x="208" y="203"/>
                </a:lnTo>
                <a:lnTo>
                  <a:pt x="199" y="203"/>
                </a:lnTo>
                <a:lnTo>
                  <a:pt x="179" y="193"/>
                </a:lnTo>
                <a:lnTo>
                  <a:pt x="208" y="175"/>
                </a:lnTo>
                <a:lnTo>
                  <a:pt x="170" y="185"/>
                </a:lnTo>
                <a:lnTo>
                  <a:pt x="161" y="175"/>
                </a:lnTo>
                <a:lnTo>
                  <a:pt x="161" y="203"/>
                </a:lnTo>
                <a:lnTo>
                  <a:pt x="170" y="193"/>
                </a:lnTo>
                <a:lnTo>
                  <a:pt x="187" y="235"/>
                </a:lnTo>
                <a:lnTo>
                  <a:pt x="179" y="253"/>
                </a:lnTo>
                <a:lnTo>
                  <a:pt x="152" y="245"/>
                </a:lnTo>
                <a:lnTo>
                  <a:pt x="140" y="253"/>
                </a:lnTo>
                <a:lnTo>
                  <a:pt x="161" y="286"/>
                </a:lnTo>
                <a:lnTo>
                  <a:pt x="179" y="286"/>
                </a:lnTo>
                <a:lnTo>
                  <a:pt x="208" y="295"/>
                </a:lnTo>
                <a:lnTo>
                  <a:pt x="187" y="304"/>
                </a:lnTo>
                <a:lnTo>
                  <a:pt x="179" y="304"/>
                </a:lnTo>
                <a:lnTo>
                  <a:pt x="199" y="313"/>
                </a:lnTo>
                <a:lnTo>
                  <a:pt x="132" y="336"/>
                </a:lnTo>
                <a:lnTo>
                  <a:pt x="94" y="364"/>
                </a:lnTo>
                <a:lnTo>
                  <a:pt x="68" y="346"/>
                </a:lnTo>
                <a:lnTo>
                  <a:pt x="0" y="185"/>
                </a:lnTo>
                <a:lnTo>
                  <a:pt x="22" y="41"/>
                </a:lnTo>
                <a:lnTo>
                  <a:pt x="0" y="13"/>
                </a:lnTo>
                <a:lnTo>
                  <a:pt x="22" y="0"/>
                </a:lnTo>
                <a:lnTo>
                  <a:pt x="115" y="23"/>
                </a:lnTo>
                <a:lnTo>
                  <a:pt x="199" y="51"/>
                </a:lnTo>
                <a:lnTo>
                  <a:pt x="226" y="41"/>
                </a:lnTo>
                <a:lnTo>
                  <a:pt x="254" y="41"/>
                </a:lnTo>
                <a:lnTo>
                  <a:pt x="301" y="101"/>
                </a:lnTo>
                <a:lnTo>
                  <a:pt x="318" y="101"/>
                </a:lnTo>
                <a:lnTo>
                  <a:pt x="301" y="125"/>
                </a:lnTo>
                <a:lnTo>
                  <a:pt x="318" y="143"/>
                </a:lnTo>
                <a:lnTo>
                  <a:pt x="336" y="161"/>
                </a:lnTo>
                <a:lnTo>
                  <a:pt x="356" y="203"/>
                </a:lnTo>
                <a:close/>
              </a:path>
            </a:pathLst>
          </a:custGeom>
          <a:solidFill>
            <a:schemeClr val="accent6">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52" name="Freeform 152">
            <a:extLst>
              <a:ext uri="{FF2B5EF4-FFF2-40B4-BE49-F238E27FC236}">
                <a16:creationId xmlns:a16="http://schemas.microsoft.com/office/drawing/2014/main" id="{2B4885A2-87E8-41AD-B503-8F1F51E69168}"/>
              </a:ext>
            </a:extLst>
          </p:cNvPr>
          <p:cNvSpPr/>
          <p:nvPr/>
        </p:nvSpPr>
        <p:spPr bwMode="auto">
          <a:xfrm>
            <a:off x="8568299" y="3518289"/>
            <a:ext cx="808224" cy="381000"/>
          </a:xfrm>
          <a:custGeom>
            <a:avLst/>
            <a:gdLst>
              <a:gd name="T0" fmla="*/ 318 w 577"/>
              <a:gd name="T1" fmla="*/ 60 h 272"/>
              <a:gd name="T2" fmla="*/ 364 w 577"/>
              <a:gd name="T3" fmla="*/ 60 h 272"/>
              <a:gd name="T4" fmla="*/ 390 w 577"/>
              <a:gd name="T5" fmla="*/ 101 h 272"/>
              <a:gd name="T6" fmla="*/ 390 w 577"/>
              <a:gd name="T7" fmla="*/ 110 h 272"/>
              <a:gd name="T8" fmla="*/ 390 w 577"/>
              <a:gd name="T9" fmla="*/ 101 h 272"/>
              <a:gd name="T10" fmla="*/ 373 w 577"/>
              <a:gd name="T11" fmla="*/ 83 h 272"/>
              <a:gd name="T12" fmla="*/ 381 w 577"/>
              <a:gd name="T13" fmla="*/ 50 h 272"/>
              <a:gd name="T14" fmla="*/ 406 w 577"/>
              <a:gd name="T15" fmla="*/ 60 h 272"/>
              <a:gd name="T16" fmla="*/ 420 w 577"/>
              <a:gd name="T17" fmla="*/ 50 h 272"/>
              <a:gd name="T18" fmla="*/ 428 w 577"/>
              <a:gd name="T19" fmla="*/ 23 h 272"/>
              <a:gd name="T20" fmla="*/ 445 w 577"/>
              <a:gd name="T21" fmla="*/ 23 h 272"/>
              <a:gd name="T22" fmla="*/ 445 w 577"/>
              <a:gd name="T23" fmla="*/ 0 h 272"/>
              <a:gd name="T24" fmla="*/ 453 w 577"/>
              <a:gd name="T25" fmla="*/ 41 h 272"/>
              <a:gd name="T26" fmla="*/ 453 w 577"/>
              <a:gd name="T27" fmla="*/ 83 h 272"/>
              <a:gd name="T28" fmla="*/ 453 w 577"/>
              <a:gd name="T29" fmla="*/ 110 h 272"/>
              <a:gd name="T30" fmla="*/ 466 w 577"/>
              <a:gd name="T31" fmla="*/ 92 h 272"/>
              <a:gd name="T32" fmla="*/ 475 w 577"/>
              <a:gd name="T33" fmla="*/ 101 h 272"/>
              <a:gd name="T34" fmla="*/ 492 w 577"/>
              <a:gd name="T35" fmla="*/ 60 h 272"/>
              <a:gd name="T36" fmla="*/ 500 w 577"/>
              <a:gd name="T37" fmla="*/ 41 h 272"/>
              <a:gd name="T38" fmla="*/ 522 w 577"/>
              <a:gd name="T39" fmla="*/ 32 h 272"/>
              <a:gd name="T40" fmla="*/ 568 w 577"/>
              <a:gd name="T41" fmla="*/ 73 h 272"/>
              <a:gd name="T42" fmla="*/ 560 w 577"/>
              <a:gd name="T43" fmla="*/ 83 h 272"/>
              <a:gd name="T44" fmla="*/ 538 w 577"/>
              <a:gd name="T45" fmla="*/ 101 h 272"/>
              <a:gd name="T46" fmla="*/ 522 w 577"/>
              <a:gd name="T47" fmla="*/ 110 h 272"/>
              <a:gd name="T48" fmla="*/ 522 w 577"/>
              <a:gd name="T49" fmla="*/ 133 h 272"/>
              <a:gd name="T50" fmla="*/ 492 w 577"/>
              <a:gd name="T51" fmla="*/ 152 h 272"/>
              <a:gd name="T52" fmla="*/ 466 w 577"/>
              <a:gd name="T53" fmla="*/ 170 h 272"/>
              <a:gd name="T54" fmla="*/ 445 w 577"/>
              <a:gd name="T55" fmla="*/ 170 h 272"/>
              <a:gd name="T56" fmla="*/ 445 w 577"/>
              <a:gd name="T57" fmla="*/ 185 h 272"/>
              <a:gd name="T58" fmla="*/ 428 w 577"/>
              <a:gd name="T59" fmla="*/ 185 h 272"/>
              <a:gd name="T60" fmla="*/ 420 w 577"/>
              <a:gd name="T61" fmla="*/ 212 h 272"/>
              <a:gd name="T62" fmla="*/ 406 w 577"/>
              <a:gd name="T63" fmla="*/ 245 h 272"/>
              <a:gd name="T64" fmla="*/ 390 w 577"/>
              <a:gd name="T65" fmla="*/ 245 h 272"/>
              <a:gd name="T66" fmla="*/ 373 w 577"/>
              <a:gd name="T67" fmla="*/ 245 h 272"/>
              <a:gd name="T68" fmla="*/ 373 w 577"/>
              <a:gd name="T69" fmla="*/ 212 h 272"/>
              <a:gd name="T70" fmla="*/ 351 w 577"/>
              <a:gd name="T71" fmla="*/ 203 h 272"/>
              <a:gd name="T72" fmla="*/ 351 w 577"/>
              <a:gd name="T73" fmla="*/ 193 h 272"/>
              <a:gd name="T74" fmla="*/ 343 w 577"/>
              <a:gd name="T75" fmla="*/ 253 h 272"/>
              <a:gd name="T76" fmla="*/ 318 w 577"/>
              <a:gd name="T77" fmla="*/ 245 h 272"/>
              <a:gd name="T78" fmla="*/ 296 w 577"/>
              <a:gd name="T79" fmla="*/ 185 h 272"/>
              <a:gd name="T80" fmla="*/ 279 w 577"/>
              <a:gd name="T81" fmla="*/ 203 h 272"/>
              <a:gd name="T82" fmla="*/ 241 w 577"/>
              <a:gd name="T83" fmla="*/ 221 h 272"/>
              <a:gd name="T84" fmla="*/ 279 w 577"/>
              <a:gd name="T85" fmla="*/ 212 h 272"/>
              <a:gd name="T86" fmla="*/ 288 w 577"/>
              <a:gd name="T87" fmla="*/ 235 h 272"/>
              <a:gd name="T88" fmla="*/ 296 w 577"/>
              <a:gd name="T89" fmla="*/ 245 h 272"/>
              <a:gd name="T90" fmla="*/ 147 w 577"/>
              <a:gd name="T91" fmla="*/ 245 h 272"/>
              <a:gd name="T92" fmla="*/ 93 w 577"/>
              <a:gd name="T93" fmla="*/ 263 h 272"/>
              <a:gd name="T94" fmla="*/ 75 w 577"/>
              <a:gd name="T95" fmla="*/ 263 h 272"/>
              <a:gd name="T96" fmla="*/ 38 w 577"/>
              <a:gd name="T97" fmla="*/ 245 h 272"/>
              <a:gd name="T98" fmla="*/ 0 w 577"/>
              <a:gd name="T99" fmla="*/ 203 h 272"/>
              <a:gd name="T100" fmla="*/ 47 w 577"/>
              <a:gd name="T101" fmla="*/ 185 h 272"/>
              <a:gd name="T102" fmla="*/ 259 w 577"/>
              <a:gd name="T103" fmla="*/ 161 h 272"/>
              <a:gd name="T104" fmla="*/ 318 w 577"/>
              <a:gd name="T105" fmla="*/ 110 h 272"/>
              <a:gd name="T106" fmla="*/ 296 w 577"/>
              <a:gd name="T107" fmla="*/ 8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7" h="272">
                <a:moveTo>
                  <a:pt x="296" y="83"/>
                </a:moveTo>
                <a:lnTo>
                  <a:pt x="318" y="60"/>
                </a:lnTo>
                <a:lnTo>
                  <a:pt x="334" y="60"/>
                </a:lnTo>
                <a:lnTo>
                  <a:pt x="364" y="60"/>
                </a:lnTo>
                <a:lnTo>
                  <a:pt x="351" y="83"/>
                </a:lnTo>
                <a:lnTo>
                  <a:pt x="390" y="101"/>
                </a:lnTo>
                <a:lnTo>
                  <a:pt x="373" y="110"/>
                </a:lnTo>
                <a:lnTo>
                  <a:pt x="390" y="110"/>
                </a:lnTo>
                <a:lnTo>
                  <a:pt x="406" y="133"/>
                </a:lnTo>
                <a:lnTo>
                  <a:pt x="390" y="101"/>
                </a:lnTo>
                <a:lnTo>
                  <a:pt x="398" y="101"/>
                </a:lnTo>
                <a:lnTo>
                  <a:pt x="373" y="83"/>
                </a:lnTo>
                <a:lnTo>
                  <a:pt x="373" y="60"/>
                </a:lnTo>
                <a:lnTo>
                  <a:pt x="381" y="50"/>
                </a:lnTo>
                <a:lnTo>
                  <a:pt x="406" y="50"/>
                </a:lnTo>
                <a:lnTo>
                  <a:pt x="406" y="60"/>
                </a:lnTo>
                <a:lnTo>
                  <a:pt x="428" y="60"/>
                </a:lnTo>
                <a:lnTo>
                  <a:pt x="420" y="50"/>
                </a:lnTo>
                <a:lnTo>
                  <a:pt x="428" y="41"/>
                </a:lnTo>
                <a:lnTo>
                  <a:pt x="428" y="23"/>
                </a:lnTo>
                <a:lnTo>
                  <a:pt x="445" y="41"/>
                </a:lnTo>
                <a:lnTo>
                  <a:pt x="445" y="23"/>
                </a:lnTo>
                <a:lnTo>
                  <a:pt x="428" y="8"/>
                </a:lnTo>
                <a:lnTo>
                  <a:pt x="445" y="0"/>
                </a:lnTo>
                <a:lnTo>
                  <a:pt x="466" y="32"/>
                </a:lnTo>
                <a:lnTo>
                  <a:pt x="453" y="41"/>
                </a:lnTo>
                <a:lnTo>
                  <a:pt x="466" y="73"/>
                </a:lnTo>
                <a:lnTo>
                  <a:pt x="453" y="83"/>
                </a:lnTo>
                <a:lnTo>
                  <a:pt x="436" y="83"/>
                </a:lnTo>
                <a:lnTo>
                  <a:pt x="453" y="110"/>
                </a:lnTo>
                <a:lnTo>
                  <a:pt x="453" y="92"/>
                </a:lnTo>
                <a:lnTo>
                  <a:pt x="466" y="92"/>
                </a:lnTo>
                <a:lnTo>
                  <a:pt x="475" y="83"/>
                </a:lnTo>
                <a:lnTo>
                  <a:pt x="475" y="101"/>
                </a:lnTo>
                <a:lnTo>
                  <a:pt x="492" y="101"/>
                </a:lnTo>
                <a:lnTo>
                  <a:pt x="492" y="60"/>
                </a:lnTo>
                <a:lnTo>
                  <a:pt x="538" y="83"/>
                </a:lnTo>
                <a:lnTo>
                  <a:pt x="500" y="41"/>
                </a:lnTo>
                <a:lnTo>
                  <a:pt x="530" y="50"/>
                </a:lnTo>
                <a:lnTo>
                  <a:pt x="522" y="32"/>
                </a:lnTo>
                <a:lnTo>
                  <a:pt x="577" y="50"/>
                </a:lnTo>
                <a:lnTo>
                  <a:pt x="568" y="73"/>
                </a:lnTo>
                <a:lnTo>
                  <a:pt x="538" y="41"/>
                </a:lnTo>
                <a:lnTo>
                  <a:pt x="560" y="83"/>
                </a:lnTo>
                <a:lnTo>
                  <a:pt x="547" y="83"/>
                </a:lnTo>
                <a:lnTo>
                  <a:pt x="538" y="101"/>
                </a:lnTo>
                <a:lnTo>
                  <a:pt x="522" y="101"/>
                </a:lnTo>
                <a:lnTo>
                  <a:pt x="522" y="110"/>
                </a:lnTo>
                <a:lnTo>
                  <a:pt x="538" y="110"/>
                </a:lnTo>
                <a:lnTo>
                  <a:pt x="522" y="133"/>
                </a:lnTo>
                <a:lnTo>
                  <a:pt x="492" y="143"/>
                </a:lnTo>
                <a:lnTo>
                  <a:pt x="492" y="152"/>
                </a:lnTo>
                <a:lnTo>
                  <a:pt x="483" y="125"/>
                </a:lnTo>
                <a:lnTo>
                  <a:pt x="466" y="170"/>
                </a:lnTo>
                <a:lnTo>
                  <a:pt x="466" y="161"/>
                </a:lnTo>
                <a:lnTo>
                  <a:pt x="445" y="170"/>
                </a:lnTo>
                <a:lnTo>
                  <a:pt x="436" y="161"/>
                </a:lnTo>
                <a:lnTo>
                  <a:pt x="445" y="185"/>
                </a:lnTo>
                <a:lnTo>
                  <a:pt x="428" y="212"/>
                </a:lnTo>
                <a:lnTo>
                  <a:pt x="428" y="185"/>
                </a:lnTo>
                <a:lnTo>
                  <a:pt x="406" y="193"/>
                </a:lnTo>
                <a:lnTo>
                  <a:pt x="420" y="212"/>
                </a:lnTo>
                <a:lnTo>
                  <a:pt x="398" y="221"/>
                </a:lnTo>
                <a:lnTo>
                  <a:pt x="406" y="245"/>
                </a:lnTo>
                <a:lnTo>
                  <a:pt x="398" y="235"/>
                </a:lnTo>
                <a:lnTo>
                  <a:pt x="390" y="245"/>
                </a:lnTo>
                <a:lnTo>
                  <a:pt x="390" y="235"/>
                </a:lnTo>
                <a:lnTo>
                  <a:pt x="373" y="245"/>
                </a:lnTo>
                <a:lnTo>
                  <a:pt x="364" y="221"/>
                </a:lnTo>
                <a:lnTo>
                  <a:pt x="373" y="212"/>
                </a:lnTo>
                <a:lnTo>
                  <a:pt x="373" y="193"/>
                </a:lnTo>
                <a:lnTo>
                  <a:pt x="351" y="203"/>
                </a:lnTo>
                <a:lnTo>
                  <a:pt x="334" y="170"/>
                </a:lnTo>
                <a:lnTo>
                  <a:pt x="351" y="193"/>
                </a:lnTo>
                <a:lnTo>
                  <a:pt x="334" y="245"/>
                </a:lnTo>
                <a:lnTo>
                  <a:pt x="343" y="253"/>
                </a:lnTo>
                <a:lnTo>
                  <a:pt x="296" y="245"/>
                </a:lnTo>
                <a:lnTo>
                  <a:pt x="318" y="245"/>
                </a:lnTo>
                <a:lnTo>
                  <a:pt x="318" y="221"/>
                </a:lnTo>
                <a:lnTo>
                  <a:pt x="296" y="185"/>
                </a:lnTo>
                <a:lnTo>
                  <a:pt x="296" y="203"/>
                </a:lnTo>
                <a:lnTo>
                  <a:pt x="279" y="203"/>
                </a:lnTo>
                <a:lnTo>
                  <a:pt x="279" y="193"/>
                </a:lnTo>
                <a:lnTo>
                  <a:pt x="241" y="221"/>
                </a:lnTo>
                <a:lnTo>
                  <a:pt x="259" y="221"/>
                </a:lnTo>
                <a:lnTo>
                  <a:pt x="279" y="212"/>
                </a:lnTo>
                <a:lnTo>
                  <a:pt x="288" y="221"/>
                </a:lnTo>
                <a:lnTo>
                  <a:pt x="288" y="235"/>
                </a:lnTo>
                <a:lnTo>
                  <a:pt x="279" y="235"/>
                </a:lnTo>
                <a:lnTo>
                  <a:pt x="296" y="245"/>
                </a:lnTo>
                <a:lnTo>
                  <a:pt x="165" y="235"/>
                </a:lnTo>
                <a:lnTo>
                  <a:pt x="147" y="245"/>
                </a:lnTo>
                <a:lnTo>
                  <a:pt x="130" y="245"/>
                </a:lnTo>
                <a:lnTo>
                  <a:pt x="93" y="263"/>
                </a:lnTo>
                <a:lnTo>
                  <a:pt x="93" y="253"/>
                </a:lnTo>
                <a:lnTo>
                  <a:pt x="75" y="263"/>
                </a:lnTo>
                <a:lnTo>
                  <a:pt x="38" y="272"/>
                </a:lnTo>
                <a:lnTo>
                  <a:pt x="38" y="245"/>
                </a:lnTo>
                <a:lnTo>
                  <a:pt x="17" y="221"/>
                </a:lnTo>
                <a:lnTo>
                  <a:pt x="0" y="203"/>
                </a:lnTo>
                <a:lnTo>
                  <a:pt x="0" y="193"/>
                </a:lnTo>
                <a:lnTo>
                  <a:pt x="47" y="185"/>
                </a:lnTo>
                <a:lnTo>
                  <a:pt x="75" y="161"/>
                </a:lnTo>
                <a:lnTo>
                  <a:pt x="259" y="161"/>
                </a:lnTo>
                <a:lnTo>
                  <a:pt x="334" y="125"/>
                </a:lnTo>
                <a:lnTo>
                  <a:pt x="318" y="110"/>
                </a:lnTo>
                <a:lnTo>
                  <a:pt x="318" y="101"/>
                </a:lnTo>
                <a:lnTo>
                  <a:pt x="296" y="83"/>
                </a:lnTo>
                <a:lnTo>
                  <a:pt x="296" y="8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53" name="Freeform 153">
            <a:extLst>
              <a:ext uri="{FF2B5EF4-FFF2-40B4-BE49-F238E27FC236}">
                <a16:creationId xmlns:a16="http://schemas.microsoft.com/office/drawing/2014/main" id="{1E6CE6CA-49FB-4E2B-980A-0154A78B816D}"/>
              </a:ext>
            </a:extLst>
          </p:cNvPr>
          <p:cNvSpPr/>
          <p:nvPr/>
        </p:nvSpPr>
        <p:spPr bwMode="auto">
          <a:xfrm>
            <a:off x="8121463" y="3602334"/>
            <a:ext cx="498662" cy="508467"/>
          </a:xfrm>
          <a:custGeom>
            <a:avLst/>
            <a:gdLst>
              <a:gd name="T0" fmla="*/ 356 w 356"/>
              <a:gd name="T1" fmla="*/ 203 h 363"/>
              <a:gd name="T2" fmla="*/ 336 w 356"/>
              <a:gd name="T3" fmla="*/ 212 h 363"/>
              <a:gd name="T4" fmla="*/ 309 w 356"/>
              <a:gd name="T5" fmla="*/ 203 h 363"/>
              <a:gd name="T6" fmla="*/ 326 w 356"/>
              <a:gd name="T7" fmla="*/ 225 h 363"/>
              <a:gd name="T8" fmla="*/ 301 w 356"/>
              <a:gd name="T9" fmla="*/ 244 h 363"/>
              <a:gd name="T10" fmla="*/ 225 w 356"/>
              <a:gd name="T11" fmla="*/ 303 h 363"/>
              <a:gd name="T12" fmla="*/ 207 w 356"/>
              <a:gd name="T13" fmla="*/ 285 h 363"/>
              <a:gd name="T14" fmla="*/ 187 w 356"/>
              <a:gd name="T15" fmla="*/ 276 h 363"/>
              <a:gd name="T16" fmla="*/ 178 w 356"/>
              <a:gd name="T17" fmla="*/ 262 h 363"/>
              <a:gd name="T18" fmla="*/ 170 w 356"/>
              <a:gd name="T19" fmla="*/ 276 h 363"/>
              <a:gd name="T20" fmla="*/ 216 w 356"/>
              <a:gd name="T21" fmla="*/ 244 h 363"/>
              <a:gd name="T22" fmla="*/ 225 w 356"/>
              <a:gd name="T23" fmla="*/ 244 h 363"/>
              <a:gd name="T24" fmla="*/ 187 w 356"/>
              <a:gd name="T25" fmla="*/ 212 h 363"/>
              <a:gd name="T26" fmla="*/ 207 w 356"/>
              <a:gd name="T27" fmla="*/ 203 h 363"/>
              <a:gd name="T28" fmla="*/ 199 w 356"/>
              <a:gd name="T29" fmla="*/ 203 h 363"/>
              <a:gd name="T30" fmla="*/ 178 w 356"/>
              <a:gd name="T31" fmla="*/ 193 h 363"/>
              <a:gd name="T32" fmla="*/ 207 w 356"/>
              <a:gd name="T33" fmla="*/ 175 h 363"/>
              <a:gd name="T34" fmla="*/ 170 w 356"/>
              <a:gd name="T35" fmla="*/ 185 h 363"/>
              <a:gd name="T36" fmla="*/ 160 w 356"/>
              <a:gd name="T37" fmla="*/ 175 h 363"/>
              <a:gd name="T38" fmla="*/ 160 w 356"/>
              <a:gd name="T39" fmla="*/ 203 h 363"/>
              <a:gd name="T40" fmla="*/ 170 w 356"/>
              <a:gd name="T41" fmla="*/ 193 h 363"/>
              <a:gd name="T42" fmla="*/ 187 w 356"/>
              <a:gd name="T43" fmla="*/ 235 h 363"/>
              <a:gd name="T44" fmla="*/ 178 w 356"/>
              <a:gd name="T45" fmla="*/ 253 h 363"/>
              <a:gd name="T46" fmla="*/ 152 w 356"/>
              <a:gd name="T47" fmla="*/ 244 h 363"/>
              <a:gd name="T48" fmla="*/ 140 w 356"/>
              <a:gd name="T49" fmla="*/ 253 h 363"/>
              <a:gd name="T50" fmla="*/ 160 w 356"/>
              <a:gd name="T51" fmla="*/ 285 h 363"/>
              <a:gd name="T52" fmla="*/ 178 w 356"/>
              <a:gd name="T53" fmla="*/ 285 h 363"/>
              <a:gd name="T54" fmla="*/ 207 w 356"/>
              <a:gd name="T55" fmla="*/ 295 h 363"/>
              <a:gd name="T56" fmla="*/ 187 w 356"/>
              <a:gd name="T57" fmla="*/ 303 h 363"/>
              <a:gd name="T58" fmla="*/ 178 w 356"/>
              <a:gd name="T59" fmla="*/ 303 h 363"/>
              <a:gd name="T60" fmla="*/ 199 w 356"/>
              <a:gd name="T61" fmla="*/ 313 h 363"/>
              <a:gd name="T62" fmla="*/ 132 w 356"/>
              <a:gd name="T63" fmla="*/ 336 h 363"/>
              <a:gd name="T64" fmla="*/ 93 w 356"/>
              <a:gd name="T65" fmla="*/ 363 h 363"/>
              <a:gd name="T66" fmla="*/ 68 w 356"/>
              <a:gd name="T67" fmla="*/ 345 h 363"/>
              <a:gd name="T68" fmla="*/ 0 w 356"/>
              <a:gd name="T69" fmla="*/ 185 h 363"/>
              <a:gd name="T70" fmla="*/ 21 w 356"/>
              <a:gd name="T71" fmla="*/ 41 h 363"/>
              <a:gd name="T72" fmla="*/ 0 w 356"/>
              <a:gd name="T73" fmla="*/ 13 h 363"/>
              <a:gd name="T74" fmla="*/ 21 w 356"/>
              <a:gd name="T75" fmla="*/ 0 h 363"/>
              <a:gd name="T76" fmla="*/ 115 w 356"/>
              <a:gd name="T77" fmla="*/ 23 h 363"/>
              <a:gd name="T78" fmla="*/ 199 w 356"/>
              <a:gd name="T79" fmla="*/ 50 h 363"/>
              <a:gd name="T80" fmla="*/ 225 w 356"/>
              <a:gd name="T81" fmla="*/ 41 h 363"/>
              <a:gd name="T82" fmla="*/ 254 w 356"/>
              <a:gd name="T83" fmla="*/ 41 h 363"/>
              <a:gd name="T84" fmla="*/ 301 w 356"/>
              <a:gd name="T85" fmla="*/ 101 h 363"/>
              <a:gd name="T86" fmla="*/ 318 w 356"/>
              <a:gd name="T87" fmla="*/ 101 h 363"/>
              <a:gd name="T88" fmla="*/ 301 w 356"/>
              <a:gd name="T89" fmla="*/ 125 h 363"/>
              <a:gd name="T90" fmla="*/ 318 w 356"/>
              <a:gd name="T91" fmla="*/ 143 h 363"/>
              <a:gd name="T92" fmla="*/ 336 w 356"/>
              <a:gd name="T93" fmla="*/ 161 h 363"/>
              <a:gd name="T94" fmla="*/ 356 w 356"/>
              <a:gd name="T95" fmla="*/ 203 h 363"/>
              <a:gd name="T96" fmla="*/ 356 w 356"/>
              <a:gd name="T97" fmla="*/ 20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6" h="363">
                <a:moveTo>
                  <a:pt x="356" y="203"/>
                </a:moveTo>
                <a:lnTo>
                  <a:pt x="336" y="212"/>
                </a:lnTo>
                <a:lnTo>
                  <a:pt x="309" y="203"/>
                </a:lnTo>
                <a:lnTo>
                  <a:pt x="326" y="225"/>
                </a:lnTo>
                <a:lnTo>
                  <a:pt x="301" y="244"/>
                </a:lnTo>
                <a:lnTo>
                  <a:pt x="225" y="303"/>
                </a:lnTo>
                <a:lnTo>
                  <a:pt x="207" y="285"/>
                </a:lnTo>
                <a:lnTo>
                  <a:pt x="187" y="276"/>
                </a:lnTo>
                <a:lnTo>
                  <a:pt x="178" y="262"/>
                </a:lnTo>
                <a:lnTo>
                  <a:pt x="170" y="276"/>
                </a:lnTo>
                <a:lnTo>
                  <a:pt x="216" y="244"/>
                </a:lnTo>
                <a:lnTo>
                  <a:pt x="225" y="244"/>
                </a:lnTo>
                <a:lnTo>
                  <a:pt x="187" y="212"/>
                </a:lnTo>
                <a:lnTo>
                  <a:pt x="207" y="203"/>
                </a:lnTo>
                <a:lnTo>
                  <a:pt x="199" y="203"/>
                </a:lnTo>
                <a:lnTo>
                  <a:pt x="178" y="193"/>
                </a:lnTo>
                <a:lnTo>
                  <a:pt x="207" y="175"/>
                </a:lnTo>
                <a:lnTo>
                  <a:pt x="170" y="185"/>
                </a:lnTo>
                <a:lnTo>
                  <a:pt x="160" y="175"/>
                </a:lnTo>
                <a:lnTo>
                  <a:pt x="160" y="203"/>
                </a:lnTo>
                <a:lnTo>
                  <a:pt x="170" y="193"/>
                </a:lnTo>
                <a:lnTo>
                  <a:pt x="187" y="235"/>
                </a:lnTo>
                <a:lnTo>
                  <a:pt x="178" y="253"/>
                </a:lnTo>
                <a:lnTo>
                  <a:pt x="152" y="244"/>
                </a:lnTo>
                <a:lnTo>
                  <a:pt x="140" y="253"/>
                </a:lnTo>
                <a:lnTo>
                  <a:pt x="160" y="285"/>
                </a:lnTo>
                <a:lnTo>
                  <a:pt x="178" y="285"/>
                </a:lnTo>
                <a:lnTo>
                  <a:pt x="207" y="295"/>
                </a:lnTo>
                <a:lnTo>
                  <a:pt x="187" y="303"/>
                </a:lnTo>
                <a:lnTo>
                  <a:pt x="178" y="303"/>
                </a:lnTo>
                <a:lnTo>
                  <a:pt x="199" y="313"/>
                </a:lnTo>
                <a:lnTo>
                  <a:pt x="132" y="336"/>
                </a:lnTo>
                <a:lnTo>
                  <a:pt x="93" y="363"/>
                </a:lnTo>
                <a:lnTo>
                  <a:pt x="68" y="345"/>
                </a:lnTo>
                <a:lnTo>
                  <a:pt x="0" y="185"/>
                </a:lnTo>
                <a:lnTo>
                  <a:pt x="21" y="41"/>
                </a:lnTo>
                <a:lnTo>
                  <a:pt x="0" y="13"/>
                </a:lnTo>
                <a:lnTo>
                  <a:pt x="21" y="0"/>
                </a:lnTo>
                <a:lnTo>
                  <a:pt x="115" y="23"/>
                </a:lnTo>
                <a:lnTo>
                  <a:pt x="199" y="50"/>
                </a:lnTo>
                <a:lnTo>
                  <a:pt x="225" y="41"/>
                </a:lnTo>
                <a:lnTo>
                  <a:pt x="254" y="41"/>
                </a:lnTo>
                <a:lnTo>
                  <a:pt x="301" y="101"/>
                </a:lnTo>
                <a:lnTo>
                  <a:pt x="318" y="101"/>
                </a:lnTo>
                <a:lnTo>
                  <a:pt x="301" y="125"/>
                </a:lnTo>
                <a:lnTo>
                  <a:pt x="318" y="143"/>
                </a:lnTo>
                <a:lnTo>
                  <a:pt x="336" y="161"/>
                </a:lnTo>
                <a:lnTo>
                  <a:pt x="356" y="203"/>
                </a:lnTo>
                <a:lnTo>
                  <a:pt x="356" y="20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54" name="Freeform 154">
            <a:extLst>
              <a:ext uri="{FF2B5EF4-FFF2-40B4-BE49-F238E27FC236}">
                <a16:creationId xmlns:a16="http://schemas.microsoft.com/office/drawing/2014/main" id="{5A0B31F7-5F33-49FA-857B-4B5AAD9F2111}"/>
              </a:ext>
            </a:extLst>
          </p:cNvPr>
          <p:cNvSpPr/>
          <p:nvPr/>
        </p:nvSpPr>
        <p:spPr bwMode="auto">
          <a:xfrm>
            <a:off x="8723780" y="3282966"/>
            <a:ext cx="445434" cy="355787"/>
          </a:xfrm>
          <a:custGeom>
            <a:avLst/>
            <a:gdLst>
              <a:gd name="T0" fmla="*/ 243 w 318"/>
              <a:gd name="T1" fmla="*/ 42 h 254"/>
              <a:gd name="T2" fmla="*/ 255 w 318"/>
              <a:gd name="T3" fmla="*/ 32 h 254"/>
              <a:gd name="T4" fmla="*/ 243 w 318"/>
              <a:gd name="T5" fmla="*/ 9 h 254"/>
              <a:gd name="T6" fmla="*/ 281 w 318"/>
              <a:gd name="T7" fmla="*/ 9 h 254"/>
              <a:gd name="T8" fmla="*/ 281 w 318"/>
              <a:gd name="T9" fmla="*/ 19 h 254"/>
              <a:gd name="T10" fmla="*/ 281 w 318"/>
              <a:gd name="T11" fmla="*/ 9 h 254"/>
              <a:gd name="T12" fmla="*/ 298 w 318"/>
              <a:gd name="T13" fmla="*/ 42 h 254"/>
              <a:gd name="T14" fmla="*/ 318 w 318"/>
              <a:gd name="T15" fmla="*/ 51 h 254"/>
              <a:gd name="T16" fmla="*/ 281 w 318"/>
              <a:gd name="T17" fmla="*/ 51 h 254"/>
              <a:gd name="T18" fmla="*/ 273 w 318"/>
              <a:gd name="T19" fmla="*/ 60 h 254"/>
              <a:gd name="T20" fmla="*/ 263 w 318"/>
              <a:gd name="T21" fmla="*/ 79 h 254"/>
              <a:gd name="T22" fmla="*/ 281 w 318"/>
              <a:gd name="T23" fmla="*/ 92 h 254"/>
              <a:gd name="T24" fmla="*/ 243 w 318"/>
              <a:gd name="T25" fmla="*/ 69 h 254"/>
              <a:gd name="T26" fmla="*/ 226 w 318"/>
              <a:gd name="T27" fmla="*/ 92 h 254"/>
              <a:gd name="T28" fmla="*/ 226 w 318"/>
              <a:gd name="T29" fmla="*/ 111 h 254"/>
              <a:gd name="T30" fmla="*/ 208 w 318"/>
              <a:gd name="T31" fmla="*/ 92 h 254"/>
              <a:gd name="T32" fmla="*/ 179 w 318"/>
              <a:gd name="T33" fmla="*/ 129 h 254"/>
              <a:gd name="T34" fmla="*/ 171 w 318"/>
              <a:gd name="T35" fmla="*/ 129 h 254"/>
              <a:gd name="T36" fmla="*/ 171 w 318"/>
              <a:gd name="T37" fmla="*/ 152 h 254"/>
              <a:gd name="T38" fmla="*/ 187 w 318"/>
              <a:gd name="T39" fmla="*/ 129 h 254"/>
              <a:gd name="T40" fmla="*/ 226 w 318"/>
              <a:gd name="T41" fmla="*/ 111 h 254"/>
              <a:gd name="T42" fmla="*/ 226 w 318"/>
              <a:gd name="T43" fmla="*/ 120 h 254"/>
              <a:gd name="T44" fmla="*/ 234 w 318"/>
              <a:gd name="T45" fmla="*/ 144 h 254"/>
              <a:gd name="T46" fmla="*/ 263 w 318"/>
              <a:gd name="T47" fmla="*/ 129 h 254"/>
              <a:gd name="T48" fmla="*/ 281 w 318"/>
              <a:gd name="T49" fmla="*/ 120 h 254"/>
              <a:gd name="T50" fmla="*/ 255 w 318"/>
              <a:gd name="T51" fmla="*/ 144 h 254"/>
              <a:gd name="T52" fmla="*/ 243 w 318"/>
              <a:gd name="T53" fmla="*/ 152 h 254"/>
              <a:gd name="T54" fmla="*/ 216 w 318"/>
              <a:gd name="T55" fmla="*/ 152 h 254"/>
              <a:gd name="T56" fmla="*/ 226 w 318"/>
              <a:gd name="T57" fmla="*/ 171 h 254"/>
              <a:gd name="T58" fmla="*/ 234 w 318"/>
              <a:gd name="T59" fmla="*/ 171 h 254"/>
              <a:gd name="T60" fmla="*/ 208 w 318"/>
              <a:gd name="T61" fmla="*/ 180 h 254"/>
              <a:gd name="T62" fmla="*/ 196 w 318"/>
              <a:gd name="T63" fmla="*/ 194 h 254"/>
              <a:gd name="T64" fmla="*/ 187 w 318"/>
              <a:gd name="T65" fmla="*/ 212 h 254"/>
              <a:gd name="T66" fmla="*/ 171 w 318"/>
              <a:gd name="T67" fmla="*/ 194 h 254"/>
              <a:gd name="T68" fmla="*/ 161 w 318"/>
              <a:gd name="T69" fmla="*/ 194 h 254"/>
              <a:gd name="T70" fmla="*/ 171 w 318"/>
              <a:gd name="T71" fmla="*/ 212 h 254"/>
              <a:gd name="T72" fmla="*/ 149 w 318"/>
              <a:gd name="T73" fmla="*/ 230 h 254"/>
              <a:gd name="T74" fmla="*/ 132 w 318"/>
              <a:gd name="T75" fmla="*/ 222 h 254"/>
              <a:gd name="T76" fmla="*/ 141 w 318"/>
              <a:gd name="T77" fmla="*/ 230 h 254"/>
              <a:gd name="T78" fmla="*/ 77 w 318"/>
              <a:gd name="T79" fmla="*/ 212 h 254"/>
              <a:gd name="T80" fmla="*/ 39 w 318"/>
              <a:gd name="T81" fmla="*/ 212 h 254"/>
              <a:gd name="T82" fmla="*/ 30 w 318"/>
              <a:gd name="T83" fmla="*/ 194 h 254"/>
              <a:gd name="T84" fmla="*/ 39 w 318"/>
              <a:gd name="T85" fmla="*/ 171 h 254"/>
              <a:gd name="T86" fmla="*/ 0 w 318"/>
              <a:gd name="T87" fmla="*/ 120 h 254"/>
              <a:gd name="T88" fmla="*/ 55 w 318"/>
              <a:gd name="T89" fmla="*/ 51 h 254"/>
              <a:gd name="T90" fmla="*/ 226 w 318"/>
              <a:gd name="T91" fmla="*/ 69 h 254"/>
              <a:gd name="T92" fmla="*/ 234 w 318"/>
              <a:gd name="T93" fmla="*/ 3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254">
                <a:moveTo>
                  <a:pt x="234" y="32"/>
                </a:moveTo>
                <a:lnTo>
                  <a:pt x="243" y="42"/>
                </a:lnTo>
                <a:lnTo>
                  <a:pt x="243" y="32"/>
                </a:lnTo>
                <a:lnTo>
                  <a:pt x="255" y="32"/>
                </a:lnTo>
                <a:lnTo>
                  <a:pt x="243" y="19"/>
                </a:lnTo>
                <a:lnTo>
                  <a:pt x="243" y="9"/>
                </a:lnTo>
                <a:lnTo>
                  <a:pt x="255" y="0"/>
                </a:lnTo>
                <a:lnTo>
                  <a:pt x="281" y="9"/>
                </a:lnTo>
                <a:lnTo>
                  <a:pt x="281" y="32"/>
                </a:lnTo>
                <a:lnTo>
                  <a:pt x="281" y="19"/>
                </a:lnTo>
                <a:lnTo>
                  <a:pt x="298" y="19"/>
                </a:lnTo>
                <a:lnTo>
                  <a:pt x="281" y="9"/>
                </a:lnTo>
                <a:lnTo>
                  <a:pt x="318" y="9"/>
                </a:lnTo>
                <a:lnTo>
                  <a:pt x="298" y="42"/>
                </a:lnTo>
                <a:lnTo>
                  <a:pt x="318" y="32"/>
                </a:lnTo>
                <a:lnTo>
                  <a:pt x="318" y="51"/>
                </a:lnTo>
                <a:lnTo>
                  <a:pt x="298" y="60"/>
                </a:lnTo>
                <a:lnTo>
                  <a:pt x="281" y="51"/>
                </a:lnTo>
                <a:lnTo>
                  <a:pt x="298" y="79"/>
                </a:lnTo>
                <a:lnTo>
                  <a:pt x="273" y="60"/>
                </a:lnTo>
                <a:lnTo>
                  <a:pt x="243" y="60"/>
                </a:lnTo>
                <a:lnTo>
                  <a:pt x="263" y="79"/>
                </a:lnTo>
                <a:lnTo>
                  <a:pt x="289" y="92"/>
                </a:lnTo>
                <a:lnTo>
                  <a:pt x="281" y="92"/>
                </a:lnTo>
                <a:lnTo>
                  <a:pt x="255" y="92"/>
                </a:lnTo>
                <a:lnTo>
                  <a:pt x="243" y="69"/>
                </a:lnTo>
                <a:lnTo>
                  <a:pt x="243" y="92"/>
                </a:lnTo>
                <a:lnTo>
                  <a:pt x="226" y="92"/>
                </a:lnTo>
                <a:lnTo>
                  <a:pt x="234" y="102"/>
                </a:lnTo>
                <a:lnTo>
                  <a:pt x="226" y="111"/>
                </a:lnTo>
                <a:lnTo>
                  <a:pt x="196" y="92"/>
                </a:lnTo>
                <a:lnTo>
                  <a:pt x="208" y="92"/>
                </a:lnTo>
                <a:lnTo>
                  <a:pt x="187" y="111"/>
                </a:lnTo>
                <a:lnTo>
                  <a:pt x="179" y="129"/>
                </a:lnTo>
                <a:lnTo>
                  <a:pt x="171" y="111"/>
                </a:lnTo>
                <a:lnTo>
                  <a:pt x="171" y="129"/>
                </a:lnTo>
                <a:lnTo>
                  <a:pt x="149" y="129"/>
                </a:lnTo>
                <a:lnTo>
                  <a:pt x="171" y="152"/>
                </a:lnTo>
                <a:lnTo>
                  <a:pt x="171" y="129"/>
                </a:lnTo>
                <a:lnTo>
                  <a:pt x="187" y="129"/>
                </a:lnTo>
                <a:lnTo>
                  <a:pt x="208" y="111"/>
                </a:lnTo>
                <a:lnTo>
                  <a:pt x="226" y="111"/>
                </a:lnTo>
                <a:lnTo>
                  <a:pt x="243" y="111"/>
                </a:lnTo>
                <a:lnTo>
                  <a:pt x="226" y="120"/>
                </a:lnTo>
                <a:lnTo>
                  <a:pt x="243" y="120"/>
                </a:lnTo>
                <a:lnTo>
                  <a:pt x="234" y="144"/>
                </a:lnTo>
                <a:lnTo>
                  <a:pt x="255" y="120"/>
                </a:lnTo>
                <a:lnTo>
                  <a:pt x="263" y="129"/>
                </a:lnTo>
                <a:lnTo>
                  <a:pt x="255" y="111"/>
                </a:lnTo>
                <a:lnTo>
                  <a:pt x="281" y="120"/>
                </a:lnTo>
                <a:lnTo>
                  <a:pt x="263" y="152"/>
                </a:lnTo>
                <a:lnTo>
                  <a:pt x="255" y="144"/>
                </a:lnTo>
                <a:lnTo>
                  <a:pt x="255" y="162"/>
                </a:lnTo>
                <a:lnTo>
                  <a:pt x="243" y="152"/>
                </a:lnTo>
                <a:lnTo>
                  <a:pt x="226" y="162"/>
                </a:lnTo>
                <a:lnTo>
                  <a:pt x="216" y="152"/>
                </a:lnTo>
                <a:lnTo>
                  <a:pt x="208" y="171"/>
                </a:lnTo>
                <a:lnTo>
                  <a:pt x="226" y="171"/>
                </a:lnTo>
                <a:lnTo>
                  <a:pt x="243" y="162"/>
                </a:lnTo>
                <a:lnTo>
                  <a:pt x="234" y="171"/>
                </a:lnTo>
                <a:lnTo>
                  <a:pt x="216" y="194"/>
                </a:lnTo>
                <a:lnTo>
                  <a:pt x="208" y="180"/>
                </a:lnTo>
                <a:lnTo>
                  <a:pt x="208" y="194"/>
                </a:lnTo>
                <a:lnTo>
                  <a:pt x="196" y="194"/>
                </a:lnTo>
                <a:lnTo>
                  <a:pt x="196" y="204"/>
                </a:lnTo>
                <a:lnTo>
                  <a:pt x="187" y="212"/>
                </a:lnTo>
                <a:lnTo>
                  <a:pt x="179" y="194"/>
                </a:lnTo>
                <a:lnTo>
                  <a:pt x="171" y="194"/>
                </a:lnTo>
                <a:lnTo>
                  <a:pt x="171" y="212"/>
                </a:lnTo>
                <a:lnTo>
                  <a:pt x="161" y="194"/>
                </a:lnTo>
                <a:lnTo>
                  <a:pt x="149" y="212"/>
                </a:lnTo>
                <a:lnTo>
                  <a:pt x="171" y="212"/>
                </a:lnTo>
                <a:lnTo>
                  <a:pt x="171" y="222"/>
                </a:lnTo>
                <a:lnTo>
                  <a:pt x="149" y="230"/>
                </a:lnTo>
                <a:lnTo>
                  <a:pt x="141" y="212"/>
                </a:lnTo>
                <a:lnTo>
                  <a:pt x="132" y="222"/>
                </a:lnTo>
                <a:lnTo>
                  <a:pt x="124" y="212"/>
                </a:lnTo>
                <a:lnTo>
                  <a:pt x="141" y="230"/>
                </a:lnTo>
                <a:lnTo>
                  <a:pt x="115" y="254"/>
                </a:lnTo>
                <a:lnTo>
                  <a:pt x="77" y="212"/>
                </a:lnTo>
                <a:lnTo>
                  <a:pt x="77" y="222"/>
                </a:lnTo>
                <a:lnTo>
                  <a:pt x="39" y="212"/>
                </a:lnTo>
                <a:lnTo>
                  <a:pt x="47" y="194"/>
                </a:lnTo>
                <a:lnTo>
                  <a:pt x="30" y="194"/>
                </a:lnTo>
                <a:lnTo>
                  <a:pt x="22" y="194"/>
                </a:lnTo>
                <a:lnTo>
                  <a:pt x="39" y="171"/>
                </a:lnTo>
                <a:lnTo>
                  <a:pt x="39" y="152"/>
                </a:lnTo>
                <a:lnTo>
                  <a:pt x="0" y="120"/>
                </a:lnTo>
                <a:lnTo>
                  <a:pt x="30" y="69"/>
                </a:lnTo>
                <a:lnTo>
                  <a:pt x="55" y="51"/>
                </a:lnTo>
                <a:lnTo>
                  <a:pt x="94" y="79"/>
                </a:lnTo>
                <a:lnTo>
                  <a:pt x="226" y="69"/>
                </a:lnTo>
                <a:lnTo>
                  <a:pt x="234" y="51"/>
                </a:lnTo>
                <a:lnTo>
                  <a:pt x="23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55" name="Freeform 155">
            <a:extLst>
              <a:ext uri="{FF2B5EF4-FFF2-40B4-BE49-F238E27FC236}">
                <a16:creationId xmlns:a16="http://schemas.microsoft.com/office/drawing/2014/main" id="{7B89F263-E427-431C-8594-C36836AFA3BB}"/>
              </a:ext>
            </a:extLst>
          </p:cNvPr>
          <p:cNvSpPr/>
          <p:nvPr/>
        </p:nvSpPr>
        <p:spPr bwMode="auto">
          <a:xfrm>
            <a:off x="8309162" y="3212930"/>
            <a:ext cx="731184" cy="535081"/>
          </a:xfrm>
          <a:custGeom>
            <a:avLst/>
            <a:gdLst>
              <a:gd name="T0" fmla="*/ 309 w 522"/>
              <a:gd name="T1" fmla="*/ 230 h 382"/>
              <a:gd name="T2" fmla="*/ 263 w 522"/>
              <a:gd name="T3" fmla="*/ 179 h 382"/>
              <a:gd name="T4" fmla="*/ 251 w 522"/>
              <a:gd name="T5" fmla="*/ 170 h 382"/>
              <a:gd name="T6" fmla="*/ 242 w 522"/>
              <a:gd name="T7" fmla="*/ 179 h 382"/>
              <a:gd name="T8" fmla="*/ 298 w 522"/>
              <a:gd name="T9" fmla="*/ 272 h 382"/>
              <a:gd name="T10" fmla="*/ 344 w 522"/>
              <a:gd name="T11" fmla="*/ 304 h 382"/>
              <a:gd name="T12" fmla="*/ 344 w 522"/>
              <a:gd name="T13" fmla="*/ 322 h 382"/>
              <a:gd name="T14" fmla="*/ 353 w 522"/>
              <a:gd name="T15" fmla="*/ 304 h 382"/>
              <a:gd name="T16" fmla="*/ 381 w 522"/>
              <a:gd name="T17" fmla="*/ 322 h 382"/>
              <a:gd name="T18" fmla="*/ 411 w 522"/>
              <a:gd name="T19" fmla="*/ 313 h 382"/>
              <a:gd name="T20" fmla="*/ 437 w 522"/>
              <a:gd name="T21" fmla="*/ 322 h 382"/>
              <a:gd name="T22" fmla="*/ 428 w 522"/>
              <a:gd name="T23" fmla="*/ 345 h 382"/>
              <a:gd name="T24" fmla="*/ 475 w 522"/>
              <a:gd name="T25" fmla="*/ 304 h 382"/>
              <a:gd name="T26" fmla="*/ 505 w 522"/>
              <a:gd name="T27" fmla="*/ 322 h 382"/>
              <a:gd name="T28" fmla="*/ 505 w 522"/>
              <a:gd name="T29" fmla="*/ 332 h 382"/>
              <a:gd name="T30" fmla="*/ 522 w 522"/>
              <a:gd name="T31" fmla="*/ 345 h 382"/>
              <a:gd name="T32" fmla="*/ 446 w 522"/>
              <a:gd name="T33" fmla="*/ 382 h 382"/>
              <a:gd name="T34" fmla="*/ 263 w 522"/>
              <a:gd name="T35" fmla="*/ 382 h 382"/>
              <a:gd name="T36" fmla="*/ 226 w 522"/>
              <a:gd name="T37" fmla="*/ 382 h 382"/>
              <a:gd name="T38" fmla="*/ 226 w 522"/>
              <a:gd name="T39" fmla="*/ 220 h 382"/>
              <a:gd name="T40" fmla="*/ 217 w 522"/>
              <a:gd name="T41" fmla="*/ 220 h 382"/>
              <a:gd name="T42" fmla="*/ 204 w 522"/>
              <a:gd name="T43" fmla="*/ 244 h 382"/>
              <a:gd name="T44" fmla="*/ 179 w 522"/>
              <a:gd name="T45" fmla="*/ 230 h 382"/>
              <a:gd name="T46" fmla="*/ 170 w 522"/>
              <a:gd name="T47" fmla="*/ 220 h 382"/>
              <a:gd name="T48" fmla="*/ 47 w 522"/>
              <a:gd name="T49" fmla="*/ 161 h 382"/>
              <a:gd name="T50" fmla="*/ 0 w 522"/>
              <a:gd name="T51" fmla="*/ 119 h 382"/>
              <a:gd name="T52" fmla="*/ 38 w 522"/>
              <a:gd name="T53" fmla="*/ 101 h 382"/>
              <a:gd name="T54" fmla="*/ 22 w 522"/>
              <a:gd name="T55" fmla="*/ 82 h 382"/>
              <a:gd name="T56" fmla="*/ 22 w 522"/>
              <a:gd name="T57" fmla="*/ 59 h 382"/>
              <a:gd name="T58" fmla="*/ 55 w 522"/>
              <a:gd name="T59" fmla="*/ 41 h 382"/>
              <a:gd name="T60" fmla="*/ 77 w 522"/>
              <a:gd name="T61" fmla="*/ 50 h 382"/>
              <a:gd name="T62" fmla="*/ 110 w 522"/>
              <a:gd name="T63" fmla="*/ 18 h 382"/>
              <a:gd name="T64" fmla="*/ 132 w 522"/>
              <a:gd name="T65" fmla="*/ 41 h 382"/>
              <a:gd name="T66" fmla="*/ 149 w 522"/>
              <a:gd name="T67" fmla="*/ 32 h 382"/>
              <a:gd name="T68" fmla="*/ 149 w 522"/>
              <a:gd name="T69" fmla="*/ 18 h 382"/>
              <a:gd name="T70" fmla="*/ 170 w 522"/>
              <a:gd name="T71" fmla="*/ 0 h 382"/>
              <a:gd name="T72" fmla="*/ 196 w 522"/>
              <a:gd name="T73" fmla="*/ 9 h 382"/>
              <a:gd name="T74" fmla="*/ 289 w 522"/>
              <a:gd name="T75" fmla="*/ 59 h 382"/>
              <a:gd name="T76" fmla="*/ 353 w 522"/>
              <a:gd name="T77" fmla="*/ 101 h 382"/>
              <a:gd name="T78" fmla="*/ 326 w 522"/>
              <a:gd name="T79" fmla="*/ 119 h 382"/>
              <a:gd name="T80" fmla="*/ 298 w 522"/>
              <a:gd name="T81" fmla="*/ 170 h 382"/>
              <a:gd name="T82" fmla="*/ 335 w 522"/>
              <a:gd name="T83" fmla="*/ 202 h 382"/>
              <a:gd name="T84" fmla="*/ 335 w 522"/>
              <a:gd name="T85" fmla="*/ 220 h 382"/>
              <a:gd name="T86" fmla="*/ 309 w 522"/>
              <a:gd name="T87" fmla="*/ 23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2" h="382">
                <a:moveTo>
                  <a:pt x="309" y="230"/>
                </a:moveTo>
                <a:lnTo>
                  <a:pt x="263" y="179"/>
                </a:lnTo>
                <a:lnTo>
                  <a:pt x="251" y="170"/>
                </a:lnTo>
                <a:lnTo>
                  <a:pt x="242" y="179"/>
                </a:lnTo>
                <a:lnTo>
                  <a:pt x="298" y="272"/>
                </a:lnTo>
                <a:lnTo>
                  <a:pt x="344" y="304"/>
                </a:lnTo>
                <a:lnTo>
                  <a:pt x="344" y="322"/>
                </a:lnTo>
                <a:lnTo>
                  <a:pt x="353" y="304"/>
                </a:lnTo>
                <a:lnTo>
                  <a:pt x="381" y="322"/>
                </a:lnTo>
                <a:lnTo>
                  <a:pt x="411" y="313"/>
                </a:lnTo>
                <a:lnTo>
                  <a:pt x="437" y="322"/>
                </a:lnTo>
                <a:lnTo>
                  <a:pt x="428" y="345"/>
                </a:lnTo>
                <a:lnTo>
                  <a:pt x="475" y="304"/>
                </a:lnTo>
                <a:lnTo>
                  <a:pt x="505" y="322"/>
                </a:lnTo>
                <a:lnTo>
                  <a:pt x="505" y="332"/>
                </a:lnTo>
                <a:lnTo>
                  <a:pt x="522" y="345"/>
                </a:lnTo>
                <a:lnTo>
                  <a:pt x="446" y="382"/>
                </a:lnTo>
                <a:lnTo>
                  <a:pt x="263" y="382"/>
                </a:lnTo>
                <a:lnTo>
                  <a:pt x="226" y="382"/>
                </a:lnTo>
                <a:lnTo>
                  <a:pt x="226" y="220"/>
                </a:lnTo>
                <a:lnTo>
                  <a:pt x="217" y="220"/>
                </a:lnTo>
                <a:lnTo>
                  <a:pt x="204" y="244"/>
                </a:lnTo>
                <a:lnTo>
                  <a:pt x="179" y="230"/>
                </a:lnTo>
                <a:lnTo>
                  <a:pt x="170" y="220"/>
                </a:lnTo>
                <a:lnTo>
                  <a:pt x="47" y="161"/>
                </a:lnTo>
                <a:lnTo>
                  <a:pt x="0" y="119"/>
                </a:lnTo>
                <a:lnTo>
                  <a:pt x="38" y="101"/>
                </a:lnTo>
                <a:lnTo>
                  <a:pt x="22" y="82"/>
                </a:lnTo>
                <a:lnTo>
                  <a:pt x="22" y="59"/>
                </a:lnTo>
                <a:lnTo>
                  <a:pt x="55" y="41"/>
                </a:lnTo>
                <a:lnTo>
                  <a:pt x="77" y="50"/>
                </a:lnTo>
                <a:lnTo>
                  <a:pt x="110" y="18"/>
                </a:lnTo>
                <a:lnTo>
                  <a:pt x="132" y="41"/>
                </a:lnTo>
                <a:lnTo>
                  <a:pt x="149" y="32"/>
                </a:lnTo>
                <a:lnTo>
                  <a:pt x="149" y="18"/>
                </a:lnTo>
                <a:lnTo>
                  <a:pt x="170" y="0"/>
                </a:lnTo>
                <a:lnTo>
                  <a:pt x="196" y="9"/>
                </a:lnTo>
                <a:lnTo>
                  <a:pt x="289" y="59"/>
                </a:lnTo>
                <a:lnTo>
                  <a:pt x="353" y="101"/>
                </a:lnTo>
                <a:lnTo>
                  <a:pt x="326" y="119"/>
                </a:lnTo>
                <a:lnTo>
                  <a:pt x="298" y="170"/>
                </a:lnTo>
                <a:lnTo>
                  <a:pt x="335" y="202"/>
                </a:lnTo>
                <a:lnTo>
                  <a:pt x="335" y="220"/>
                </a:lnTo>
                <a:lnTo>
                  <a:pt x="309"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56" name="Freeform 156">
            <a:extLst>
              <a:ext uri="{FF2B5EF4-FFF2-40B4-BE49-F238E27FC236}">
                <a16:creationId xmlns:a16="http://schemas.microsoft.com/office/drawing/2014/main" id="{3CF1E1C9-E7FB-4DFE-B08A-A2DA3DBB74E4}"/>
              </a:ext>
            </a:extLst>
          </p:cNvPr>
          <p:cNvSpPr/>
          <p:nvPr/>
        </p:nvSpPr>
        <p:spPr bwMode="auto">
          <a:xfrm>
            <a:off x="8720978" y="3278764"/>
            <a:ext cx="445434" cy="357187"/>
          </a:xfrm>
          <a:custGeom>
            <a:avLst/>
            <a:gdLst>
              <a:gd name="T0" fmla="*/ 242 w 318"/>
              <a:gd name="T1" fmla="*/ 42 h 255"/>
              <a:gd name="T2" fmla="*/ 254 w 318"/>
              <a:gd name="T3" fmla="*/ 33 h 255"/>
              <a:gd name="T4" fmla="*/ 242 w 318"/>
              <a:gd name="T5" fmla="*/ 10 h 255"/>
              <a:gd name="T6" fmla="*/ 281 w 318"/>
              <a:gd name="T7" fmla="*/ 10 h 255"/>
              <a:gd name="T8" fmla="*/ 281 w 318"/>
              <a:gd name="T9" fmla="*/ 20 h 255"/>
              <a:gd name="T10" fmla="*/ 281 w 318"/>
              <a:gd name="T11" fmla="*/ 10 h 255"/>
              <a:gd name="T12" fmla="*/ 297 w 318"/>
              <a:gd name="T13" fmla="*/ 42 h 255"/>
              <a:gd name="T14" fmla="*/ 318 w 318"/>
              <a:gd name="T15" fmla="*/ 52 h 255"/>
              <a:gd name="T16" fmla="*/ 281 w 318"/>
              <a:gd name="T17" fmla="*/ 52 h 255"/>
              <a:gd name="T18" fmla="*/ 272 w 318"/>
              <a:gd name="T19" fmla="*/ 60 h 255"/>
              <a:gd name="T20" fmla="*/ 263 w 318"/>
              <a:gd name="T21" fmla="*/ 80 h 255"/>
              <a:gd name="T22" fmla="*/ 281 w 318"/>
              <a:gd name="T23" fmla="*/ 93 h 255"/>
              <a:gd name="T24" fmla="*/ 242 w 318"/>
              <a:gd name="T25" fmla="*/ 70 h 255"/>
              <a:gd name="T26" fmla="*/ 225 w 318"/>
              <a:gd name="T27" fmla="*/ 93 h 255"/>
              <a:gd name="T28" fmla="*/ 225 w 318"/>
              <a:gd name="T29" fmla="*/ 112 h 255"/>
              <a:gd name="T30" fmla="*/ 207 w 318"/>
              <a:gd name="T31" fmla="*/ 93 h 255"/>
              <a:gd name="T32" fmla="*/ 179 w 318"/>
              <a:gd name="T33" fmla="*/ 130 h 255"/>
              <a:gd name="T34" fmla="*/ 170 w 318"/>
              <a:gd name="T35" fmla="*/ 130 h 255"/>
              <a:gd name="T36" fmla="*/ 170 w 318"/>
              <a:gd name="T37" fmla="*/ 153 h 255"/>
              <a:gd name="T38" fmla="*/ 187 w 318"/>
              <a:gd name="T39" fmla="*/ 130 h 255"/>
              <a:gd name="T40" fmla="*/ 225 w 318"/>
              <a:gd name="T41" fmla="*/ 112 h 255"/>
              <a:gd name="T42" fmla="*/ 225 w 318"/>
              <a:gd name="T43" fmla="*/ 120 h 255"/>
              <a:gd name="T44" fmla="*/ 234 w 318"/>
              <a:gd name="T45" fmla="*/ 144 h 255"/>
              <a:gd name="T46" fmla="*/ 263 w 318"/>
              <a:gd name="T47" fmla="*/ 130 h 255"/>
              <a:gd name="T48" fmla="*/ 281 w 318"/>
              <a:gd name="T49" fmla="*/ 120 h 255"/>
              <a:gd name="T50" fmla="*/ 254 w 318"/>
              <a:gd name="T51" fmla="*/ 144 h 255"/>
              <a:gd name="T52" fmla="*/ 242 w 318"/>
              <a:gd name="T53" fmla="*/ 153 h 255"/>
              <a:gd name="T54" fmla="*/ 216 w 318"/>
              <a:gd name="T55" fmla="*/ 153 h 255"/>
              <a:gd name="T56" fmla="*/ 225 w 318"/>
              <a:gd name="T57" fmla="*/ 172 h 255"/>
              <a:gd name="T58" fmla="*/ 234 w 318"/>
              <a:gd name="T59" fmla="*/ 172 h 255"/>
              <a:gd name="T60" fmla="*/ 207 w 318"/>
              <a:gd name="T61" fmla="*/ 180 h 255"/>
              <a:gd name="T62" fmla="*/ 195 w 318"/>
              <a:gd name="T63" fmla="*/ 195 h 255"/>
              <a:gd name="T64" fmla="*/ 187 w 318"/>
              <a:gd name="T65" fmla="*/ 213 h 255"/>
              <a:gd name="T66" fmla="*/ 170 w 318"/>
              <a:gd name="T67" fmla="*/ 195 h 255"/>
              <a:gd name="T68" fmla="*/ 161 w 318"/>
              <a:gd name="T69" fmla="*/ 195 h 255"/>
              <a:gd name="T70" fmla="*/ 170 w 318"/>
              <a:gd name="T71" fmla="*/ 213 h 255"/>
              <a:gd name="T72" fmla="*/ 149 w 318"/>
              <a:gd name="T73" fmla="*/ 231 h 255"/>
              <a:gd name="T74" fmla="*/ 132 w 318"/>
              <a:gd name="T75" fmla="*/ 222 h 255"/>
              <a:gd name="T76" fmla="*/ 140 w 318"/>
              <a:gd name="T77" fmla="*/ 231 h 255"/>
              <a:gd name="T78" fmla="*/ 77 w 318"/>
              <a:gd name="T79" fmla="*/ 213 h 255"/>
              <a:gd name="T80" fmla="*/ 38 w 318"/>
              <a:gd name="T81" fmla="*/ 213 h 255"/>
              <a:gd name="T82" fmla="*/ 30 w 318"/>
              <a:gd name="T83" fmla="*/ 195 h 255"/>
              <a:gd name="T84" fmla="*/ 38 w 318"/>
              <a:gd name="T85" fmla="*/ 172 h 255"/>
              <a:gd name="T86" fmla="*/ 0 w 318"/>
              <a:gd name="T87" fmla="*/ 120 h 255"/>
              <a:gd name="T88" fmla="*/ 55 w 318"/>
              <a:gd name="T89" fmla="*/ 52 h 255"/>
              <a:gd name="T90" fmla="*/ 225 w 318"/>
              <a:gd name="T91" fmla="*/ 70 h 255"/>
              <a:gd name="T92" fmla="*/ 234 w 318"/>
              <a:gd name="T93" fmla="*/ 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255">
                <a:moveTo>
                  <a:pt x="234" y="33"/>
                </a:moveTo>
                <a:lnTo>
                  <a:pt x="242" y="42"/>
                </a:lnTo>
                <a:lnTo>
                  <a:pt x="242" y="33"/>
                </a:lnTo>
                <a:lnTo>
                  <a:pt x="254" y="33"/>
                </a:lnTo>
                <a:lnTo>
                  <a:pt x="242" y="20"/>
                </a:lnTo>
                <a:lnTo>
                  <a:pt x="242" y="10"/>
                </a:lnTo>
                <a:lnTo>
                  <a:pt x="254" y="0"/>
                </a:lnTo>
                <a:lnTo>
                  <a:pt x="281" y="10"/>
                </a:lnTo>
                <a:lnTo>
                  <a:pt x="281" y="33"/>
                </a:lnTo>
                <a:lnTo>
                  <a:pt x="281" y="20"/>
                </a:lnTo>
                <a:lnTo>
                  <a:pt x="297" y="20"/>
                </a:lnTo>
                <a:lnTo>
                  <a:pt x="281" y="10"/>
                </a:lnTo>
                <a:lnTo>
                  <a:pt x="318" y="10"/>
                </a:lnTo>
                <a:lnTo>
                  <a:pt x="297" y="42"/>
                </a:lnTo>
                <a:lnTo>
                  <a:pt x="318" y="33"/>
                </a:lnTo>
                <a:lnTo>
                  <a:pt x="318" y="52"/>
                </a:lnTo>
                <a:lnTo>
                  <a:pt x="297" y="60"/>
                </a:lnTo>
                <a:lnTo>
                  <a:pt x="281" y="52"/>
                </a:lnTo>
                <a:lnTo>
                  <a:pt x="297" y="80"/>
                </a:lnTo>
                <a:lnTo>
                  <a:pt x="272" y="60"/>
                </a:lnTo>
                <a:lnTo>
                  <a:pt x="242" y="60"/>
                </a:lnTo>
                <a:lnTo>
                  <a:pt x="263" y="80"/>
                </a:lnTo>
                <a:lnTo>
                  <a:pt x="289" y="93"/>
                </a:lnTo>
                <a:lnTo>
                  <a:pt x="281" y="93"/>
                </a:lnTo>
                <a:lnTo>
                  <a:pt x="254" y="93"/>
                </a:lnTo>
                <a:lnTo>
                  <a:pt x="242" y="70"/>
                </a:lnTo>
                <a:lnTo>
                  <a:pt x="242" y="93"/>
                </a:lnTo>
                <a:lnTo>
                  <a:pt x="225" y="93"/>
                </a:lnTo>
                <a:lnTo>
                  <a:pt x="234" y="102"/>
                </a:lnTo>
                <a:lnTo>
                  <a:pt x="225" y="112"/>
                </a:lnTo>
                <a:lnTo>
                  <a:pt x="195" y="93"/>
                </a:lnTo>
                <a:lnTo>
                  <a:pt x="207" y="93"/>
                </a:lnTo>
                <a:lnTo>
                  <a:pt x="187" y="112"/>
                </a:lnTo>
                <a:lnTo>
                  <a:pt x="179" y="130"/>
                </a:lnTo>
                <a:lnTo>
                  <a:pt x="170" y="112"/>
                </a:lnTo>
                <a:lnTo>
                  <a:pt x="170" y="130"/>
                </a:lnTo>
                <a:lnTo>
                  <a:pt x="149" y="130"/>
                </a:lnTo>
                <a:lnTo>
                  <a:pt x="170" y="153"/>
                </a:lnTo>
                <a:lnTo>
                  <a:pt x="170" y="130"/>
                </a:lnTo>
                <a:lnTo>
                  <a:pt x="187" y="130"/>
                </a:lnTo>
                <a:lnTo>
                  <a:pt x="207" y="112"/>
                </a:lnTo>
                <a:lnTo>
                  <a:pt x="225" y="112"/>
                </a:lnTo>
                <a:lnTo>
                  <a:pt x="242" y="112"/>
                </a:lnTo>
                <a:lnTo>
                  <a:pt x="225" y="120"/>
                </a:lnTo>
                <a:lnTo>
                  <a:pt x="242" y="120"/>
                </a:lnTo>
                <a:lnTo>
                  <a:pt x="234" y="144"/>
                </a:lnTo>
                <a:lnTo>
                  <a:pt x="254" y="120"/>
                </a:lnTo>
                <a:lnTo>
                  <a:pt x="263" y="130"/>
                </a:lnTo>
                <a:lnTo>
                  <a:pt x="254" y="112"/>
                </a:lnTo>
                <a:lnTo>
                  <a:pt x="281" y="120"/>
                </a:lnTo>
                <a:lnTo>
                  <a:pt x="263" y="153"/>
                </a:lnTo>
                <a:lnTo>
                  <a:pt x="254" y="144"/>
                </a:lnTo>
                <a:lnTo>
                  <a:pt x="254" y="162"/>
                </a:lnTo>
                <a:lnTo>
                  <a:pt x="242" y="153"/>
                </a:lnTo>
                <a:lnTo>
                  <a:pt x="225" y="162"/>
                </a:lnTo>
                <a:lnTo>
                  <a:pt x="216" y="153"/>
                </a:lnTo>
                <a:lnTo>
                  <a:pt x="207" y="172"/>
                </a:lnTo>
                <a:lnTo>
                  <a:pt x="225" y="172"/>
                </a:lnTo>
                <a:lnTo>
                  <a:pt x="242" y="162"/>
                </a:lnTo>
                <a:lnTo>
                  <a:pt x="234" y="172"/>
                </a:lnTo>
                <a:lnTo>
                  <a:pt x="216" y="195"/>
                </a:lnTo>
                <a:lnTo>
                  <a:pt x="207" y="180"/>
                </a:lnTo>
                <a:lnTo>
                  <a:pt x="207" y="195"/>
                </a:lnTo>
                <a:lnTo>
                  <a:pt x="195" y="195"/>
                </a:lnTo>
                <a:lnTo>
                  <a:pt x="195" y="204"/>
                </a:lnTo>
                <a:lnTo>
                  <a:pt x="187" y="213"/>
                </a:lnTo>
                <a:lnTo>
                  <a:pt x="179" y="195"/>
                </a:lnTo>
                <a:lnTo>
                  <a:pt x="170" y="195"/>
                </a:lnTo>
                <a:lnTo>
                  <a:pt x="170" y="213"/>
                </a:lnTo>
                <a:lnTo>
                  <a:pt x="161" y="195"/>
                </a:lnTo>
                <a:lnTo>
                  <a:pt x="149" y="213"/>
                </a:lnTo>
                <a:lnTo>
                  <a:pt x="170" y="213"/>
                </a:lnTo>
                <a:lnTo>
                  <a:pt x="170" y="222"/>
                </a:lnTo>
                <a:lnTo>
                  <a:pt x="149" y="231"/>
                </a:lnTo>
                <a:lnTo>
                  <a:pt x="140" y="213"/>
                </a:lnTo>
                <a:lnTo>
                  <a:pt x="132" y="222"/>
                </a:lnTo>
                <a:lnTo>
                  <a:pt x="123" y="213"/>
                </a:lnTo>
                <a:lnTo>
                  <a:pt x="140" y="231"/>
                </a:lnTo>
                <a:lnTo>
                  <a:pt x="115" y="255"/>
                </a:lnTo>
                <a:lnTo>
                  <a:pt x="77" y="213"/>
                </a:lnTo>
                <a:lnTo>
                  <a:pt x="77" y="222"/>
                </a:lnTo>
                <a:lnTo>
                  <a:pt x="38" y="213"/>
                </a:lnTo>
                <a:lnTo>
                  <a:pt x="47" y="195"/>
                </a:lnTo>
                <a:lnTo>
                  <a:pt x="30" y="195"/>
                </a:lnTo>
                <a:lnTo>
                  <a:pt x="21" y="195"/>
                </a:lnTo>
                <a:lnTo>
                  <a:pt x="38" y="172"/>
                </a:lnTo>
                <a:lnTo>
                  <a:pt x="38" y="153"/>
                </a:lnTo>
                <a:lnTo>
                  <a:pt x="0" y="120"/>
                </a:lnTo>
                <a:lnTo>
                  <a:pt x="30" y="70"/>
                </a:lnTo>
                <a:lnTo>
                  <a:pt x="55" y="52"/>
                </a:lnTo>
                <a:lnTo>
                  <a:pt x="93" y="80"/>
                </a:lnTo>
                <a:lnTo>
                  <a:pt x="225" y="70"/>
                </a:lnTo>
                <a:lnTo>
                  <a:pt x="234" y="52"/>
                </a:lnTo>
                <a:lnTo>
                  <a:pt x="234" y="33"/>
                </a:lnTo>
                <a:lnTo>
                  <a:pt x="234" y="3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57" name="Freeform 157">
            <a:extLst>
              <a:ext uri="{FF2B5EF4-FFF2-40B4-BE49-F238E27FC236}">
                <a16:creationId xmlns:a16="http://schemas.microsoft.com/office/drawing/2014/main" id="{C54FC27E-AF20-49D2-A6ED-F1EB84B38517}"/>
              </a:ext>
            </a:extLst>
          </p:cNvPr>
          <p:cNvSpPr/>
          <p:nvPr/>
        </p:nvSpPr>
        <p:spPr bwMode="auto">
          <a:xfrm>
            <a:off x="8306360" y="3208728"/>
            <a:ext cx="729784" cy="536481"/>
          </a:xfrm>
          <a:custGeom>
            <a:avLst/>
            <a:gdLst>
              <a:gd name="T0" fmla="*/ 309 w 521"/>
              <a:gd name="T1" fmla="*/ 230 h 383"/>
              <a:gd name="T2" fmla="*/ 262 w 521"/>
              <a:gd name="T3" fmla="*/ 180 h 383"/>
              <a:gd name="T4" fmla="*/ 250 w 521"/>
              <a:gd name="T5" fmla="*/ 170 h 383"/>
              <a:gd name="T6" fmla="*/ 242 w 521"/>
              <a:gd name="T7" fmla="*/ 180 h 383"/>
              <a:gd name="T8" fmla="*/ 297 w 521"/>
              <a:gd name="T9" fmla="*/ 272 h 383"/>
              <a:gd name="T10" fmla="*/ 344 w 521"/>
              <a:gd name="T11" fmla="*/ 305 h 383"/>
              <a:gd name="T12" fmla="*/ 344 w 521"/>
              <a:gd name="T13" fmla="*/ 323 h 383"/>
              <a:gd name="T14" fmla="*/ 352 w 521"/>
              <a:gd name="T15" fmla="*/ 305 h 383"/>
              <a:gd name="T16" fmla="*/ 381 w 521"/>
              <a:gd name="T17" fmla="*/ 323 h 383"/>
              <a:gd name="T18" fmla="*/ 411 w 521"/>
              <a:gd name="T19" fmla="*/ 313 h 383"/>
              <a:gd name="T20" fmla="*/ 436 w 521"/>
              <a:gd name="T21" fmla="*/ 323 h 383"/>
              <a:gd name="T22" fmla="*/ 428 w 521"/>
              <a:gd name="T23" fmla="*/ 346 h 383"/>
              <a:gd name="T24" fmla="*/ 475 w 521"/>
              <a:gd name="T25" fmla="*/ 305 h 383"/>
              <a:gd name="T26" fmla="*/ 505 w 521"/>
              <a:gd name="T27" fmla="*/ 323 h 383"/>
              <a:gd name="T28" fmla="*/ 505 w 521"/>
              <a:gd name="T29" fmla="*/ 332 h 383"/>
              <a:gd name="T30" fmla="*/ 521 w 521"/>
              <a:gd name="T31" fmla="*/ 346 h 383"/>
              <a:gd name="T32" fmla="*/ 446 w 521"/>
              <a:gd name="T33" fmla="*/ 383 h 383"/>
              <a:gd name="T34" fmla="*/ 262 w 521"/>
              <a:gd name="T35" fmla="*/ 383 h 383"/>
              <a:gd name="T36" fmla="*/ 225 w 521"/>
              <a:gd name="T37" fmla="*/ 383 h 383"/>
              <a:gd name="T38" fmla="*/ 225 w 521"/>
              <a:gd name="T39" fmla="*/ 221 h 383"/>
              <a:gd name="T40" fmla="*/ 217 w 521"/>
              <a:gd name="T41" fmla="*/ 221 h 383"/>
              <a:gd name="T42" fmla="*/ 204 w 521"/>
              <a:gd name="T43" fmla="*/ 245 h 383"/>
              <a:gd name="T44" fmla="*/ 178 w 521"/>
              <a:gd name="T45" fmla="*/ 230 h 383"/>
              <a:gd name="T46" fmla="*/ 170 w 521"/>
              <a:gd name="T47" fmla="*/ 221 h 383"/>
              <a:gd name="T48" fmla="*/ 46 w 521"/>
              <a:gd name="T49" fmla="*/ 162 h 383"/>
              <a:gd name="T50" fmla="*/ 0 w 521"/>
              <a:gd name="T51" fmla="*/ 120 h 383"/>
              <a:gd name="T52" fmla="*/ 38 w 521"/>
              <a:gd name="T53" fmla="*/ 102 h 383"/>
              <a:gd name="T54" fmla="*/ 21 w 521"/>
              <a:gd name="T55" fmla="*/ 83 h 383"/>
              <a:gd name="T56" fmla="*/ 21 w 521"/>
              <a:gd name="T57" fmla="*/ 60 h 383"/>
              <a:gd name="T58" fmla="*/ 55 w 521"/>
              <a:gd name="T59" fmla="*/ 42 h 383"/>
              <a:gd name="T60" fmla="*/ 76 w 521"/>
              <a:gd name="T61" fmla="*/ 50 h 383"/>
              <a:gd name="T62" fmla="*/ 110 w 521"/>
              <a:gd name="T63" fmla="*/ 18 h 383"/>
              <a:gd name="T64" fmla="*/ 132 w 521"/>
              <a:gd name="T65" fmla="*/ 42 h 383"/>
              <a:gd name="T66" fmla="*/ 148 w 521"/>
              <a:gd name="T67" fmla="*/ 33 h 383"/>
              <a:gd name="T68" fmla="*/ 148 w 521"/>
              <a:gd name="T69" fmla="*/ 18 h 383"/>
              <a:gd name="T70" fmla="*/ 170 w 521"/>
              <a:gd name="T71" fmla="*/ 0 h 383"/>
              <a:gd name="T72" fmla="*/ 195 w 521"/>
              <a:gd name="T73" fmla="*/ 10 h 383"/>
              <a:gd name="T74" fmla="*/ 289 w 521"/>
              <a:gd name="T75" fmla="*/ 60 h 383"/>
              <a:gd name="T76" fmla="*/ 352 w 521"/>
              <a:gd name="T77" fmla="*/ 102 h 383"/>
              <a:gd name="T78" fmla="*/ 326 w 521"/>
              <a:gd name="T79" fmla="*/ 120 h 383"/>
              <a:gd name="T80" fmla="*/ 297 w 521"/>
              <a:gd name="T81" fmla="*/ 170 h 383"/>
              <a:gd name="T82" fmla="*/ 334 w 521"/>
              <a:gd name="T83" fmla="*/ 203 h 383"/>
              <a:gd name="T84" fmla="*/ 334 w 521"/>
              <a:gd name="T85" fmla="*/ 221 h 383"/>
              <a:gd name="T86" fmla="*/ 309 w 521"/>
              <a:gd name="T87" fmla="*/ 230 h 383"/>
              <a:gd name="T88" fmla="*/ 309 w 521"/>
              <a:gd name="T89" fmla="*/ 23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1" h="383">
                <a:moveTo>
                  <a:pt x="309" y="230"/>
                </a:moveTo>
                <a:lnTo>
                  <a:pt x="262" y="180"/>
                </a:lnTo>
                <a:lnTo>
                  <a:pt x="250" y="170"/>
                </a:lnTo>
                <a:lnTo>
                  <a:pt x="242" y="180"/>
                </a:lnTo>
                <a:lnTo>
                  <a:pt x="297" y="272"/>
                </a:lnTo>
                <a:lnTo>
                  <a:pt x="344" y="305"/>
                </a:lnTo>
                <a:lnTo>
                  <a:pt x="344" y="323"/>
                </a:lnTo>
                <a:lnTo>
                  <a:pt x="352" y="305"/>
                </a:lnTo>
                <a:lnTo>
                  <a:pt x="381" y="323"/>
                </a:lnTo>
                <a:lnTo>
                  <a:pt x="411" y="313"/>
                </a:lnTo>
                <a:lnTo>
                  <a:pt x="436" y="323"/>
                </a:lnTo>
                <a:lnTo>
                  <a:pt x="428" y="346"/>
                </a:lnTo>
                <a:lnTo>
                  <a:pt x="475" y="305"/>
                </a:lnTo>
                <a:lnTo>
                  <a:pt x="505" y="323"/>
                </a:lnTo>
                <a:lnTo>
                  <a:pt x="505" y="332"/>
                </a:lnTo>
                <a:lnTo>
                  <a:pt x="521" y="346"/>
                </a:lnTo>
                <a:lnTo>
                  <a:pt x="446" y="383"/>
                </a:lnTo>
                <a:lnTo>
                  <a:pt x="262" y="383"/>
                </a:lnTo>
                <a:lnTo>
                  <a:pt x="225" y="383"/>
                </a:lnTo>
                <a:lnTo>
                  <a:pt x="225" y="221"/>
                </a:lnTo>
                <a:lnTo>
                  <a:pt x="217" y="221"/>
                </a:lnTo>
                <a:lnTo>
                  <a:pt x="204" y="245"/>
                </a:lnTo>
                <a:lnTo>
                  <a:pt x="178" y="230"/>
                </a:lnTo>
                <a:lnTo>
                  <a:pt x="170" y="221"/>
                </a:lnTo>
                <a:lnTo>
                  <a:pt x="46" y="162"/>
                </a:lnTo>
                <a:lnTo>
                  <a:pt x="0" y="120"/>
                </a:lnTo>
                <a:lnTo>
                  <a:pt x="38" y="102"/>
                </a:lnTo>
                <a:lnTo>
                  <a:pt x="21" y="83"/>
                </a:lnTo>
                <a:lnTo>
                  <a:pt x="21" y="60"/>
                </a:lnTo>
                <a:lnTo>
                  <a:pt x="55" y="42"/>
                </a:lnTo>
                <a:lnTo>
                  <a:pt x="76" y="50"/>
                </a:lnTo>
                <a:lnTo>
                  <a:pt x="110" y="18"/>
                </a:lnTo>
                <a:lnTo>
                  <a:pt x="132" y="42"/>
                </a:lnTo>
                <a:lnTo>
                  <a:pt x="148" y="33"/>
                </a:lnTo>
                <a:lnTo>
                  <a:pt x="148" y="18"/>
                </a:lnTo>
                <a:lnTo>
                  <a:pt x="170" y="0"/>
                </a:lnTo>
                <a:lnTo>
                  <a:pt x="195" y="10"/>
                </a:lnTo>
                <a:lnTo>
                  <a:pt x="289" y="60"/>
                </a:lnTo>
                <a:lnTo>
                  <a:pt x="352" y="102"/>
                </a:lnTo>
                <a:lnTo>
                  <a:pt x="326" y="120"/>
                </a:lnTo>
                <a:lnTo>
                  <a:pt x="297" y="170"/>
                </a:lnTo>
                <a:lnTo>
                  <a:pt x="334" y="203"/>
                </a:lnTo>
                <a:lnTo>
                  <a:pt x="334" y="221"/>
                </a:lnTo>
                <a:lnTo>
                  <a:pt x="309" y="230"/>
                </a:lnTo>
                <a:lnTo>
                  <a:pt x="309" y="23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58" name="Freeform 158">
            <a:extLst>
              <a:ext uri="{FF2B5EF4-FFF2-40B4-BE49-F238E27FC236}">
                <a16:creationId xmlns:a16="http://schemas.microsoft.com/office/drawing/2014/main" id="{4B639C35-10CA-4312-A3A8-D1CFAD8AFACD}"/>
              </a:ext>
            </a:extLst>
          </p:cNvPr>
          <p:cNvSpPr/>
          <p:nvPr/>
        </p:nvSpPr>
        <p:spPr bwMode="auto">
          <a:xfrm>
            <a:off x="7268417" y="3295573"/>
            <a:ext cx="481853" cy="722779"/>
          </a:xfrm>
          <a:custGeom>
            <a:avLst/>
            <a:gdLst>
              <a:gd name="T0" fmla="*/ 213 w 344"/>
              <a:gd name="T1" fmla="*/ 466 h 516"/>
              <a:gd name="T2" fmla="*/ 213 w 344"/>
              <a:gd name="T3" fmla="*/ 448 h 516"/>
              <a:gd name="T4" fmla="*/ 186 w 344"/>
              <a:gd name="T5" fmla="*/ 416 h 516"/>
              <a:gd name="T6" fmla="*/ 166 w 344"/>
              <a:gd name="T7" fmla="*/ 383 h 516"/>
              <a:gd name="T8" fmla="*/ 102 w 344"/>
              <a:gd name="T9" fmla="*/ 314 h 516"/>
              <a:gd name="T10" fmla="*/ 17 w 344"/>
              <a:gd name="T11" fmla="*/ 221 h 516"/>
              <a:gd name="T12" fmla="*/ 0 w 344"/>
              <a:gd name="T13" fmla="*/ 161 h 516"/>
              <a:gd name="T14" fmla="*/ 17 w 344"/>
              <a:gd name="T15" fmla="*/ 143 h 516"/>
              <a:gd name="T16" fmla="*/ 26 w 344"/>
              <a:gd name="T17" fmla="*/ 101 h 516"/>
              <a:gd name="T18" fmla="*/ 17 w 344"/>
              <a:gd name="T19" fmla="*/ 83 h 516"/>
              <a:gd name="T20" fmla="*/ 26 w 344"/>
              <a:gd name="T21" fmla="*/ 83 h 516"/>
              <a:gd name="T22" fmla="*/ 30 w 344"/>
              <a:gd name="T23" fmla="*/ 66 h 516"/>
              <a:gd name="T24" fmla="*/ 34 w 344"/>
              <a:gd name="T25" fmla="*/ 51 h 516"/>
              <a:gd name="T26" fmla="*/ 56 w 344"/>
              <a:gd name="T27" fmla="*/ 23 h 516"/>
              <a:gd name="T28" fmla="*/ 72 w 344"/>
              <a:gd name="T29" fmla="*/ 0 h 516"/>
              <a:gd name="T30" fmla="*/ 111 w 344"/>
              <a:gd name="T31" fmla="*/ 41 h 516"/>
              <a:gd name="T32" fmla="*/ 158 w 344"/>
              <a:gd name="T33" fmla="*/ 41 h 516"/>
              <a:gd name="T34" fmla="*/ 221 w 344"/>
              <a:gd name="T35" fmla="*/ 23 h 516"/>
              <a:gd name="T36" fmla="*/ 260 w 344"/>
              <a:gd name="T37" fmla="*/ 60 h 516"/>
              <a:gd name="T38" fmla="*/ 315 w 344"/>
              <a:gd name="T39" fmla="*/ 83 h 516"/>
              <a:gd name="T40" fmla="*/ 315 w 344"/>
              <a:gd name="T41" fmla="*/ 93 h 516"/>
              <a:gd name="T42" fmla="*/ 323 w 344"/>
              <a:gd name="T43" fmla="*/ 286 h 516"/>
              <a:gd name="T44" fmla="*/ 297 w 344"/>
              <a:gd name="T45" fmla="*/ 383 h 516"/>
              <a:gd name="T46" fmla="*/ 335 w 344"/>
              <a:gd name="T47" fmla="*/ 406 h 516"/>
              <a:gd name="T48" fmla="*/ 344 w 344"/>
              <a:gd name="T49" fmla="*/ 406 h 516"/>
              <a:gd name="T50" fmla="*/ 260 w 344"/>
              <a:gd name="T51" fmla="*/ 516 h 516"/>
              <a:gd name="T52" fmla="*/ 213 w 344"/>
              <a:gd name="T53" fmla="*/ 46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4" h="516">
                <a:moveTo>
                  <a:pt x="213" y="466"/>
                </a:moveTo>
                <a:lnTo>
                  <a:pt x="213" y="448"/>
                </a:lnTo>
                <a:lnTo>
                  <a:pt x="186" y="416"/>
                </a:lnTo>
                <a:lnTo>
                  <a:pt x="166" y="383"/>
                </a:lnTo>
                <a:lnTo>
                  <a:pt x="102" y="314"/>
                </a:lnTo>
                <a:lnTo>
                  <a:pt x="17" y="221"/>
                </a:lnTo>
                <a:lnTo>
                  <a:pt x="0" y="161"/>
                </a:lnTo>
                <a:lnTo>
                  <a:pt x="17" y="143"/>
                </a:lnTo>
                <a:lnTo>
                  <a:pt x="26" y="101"/>
                </a:lnTo>
                <a:lnTo>
                  <a:pt x="17" y="83"/>
                </a:lnTo>
                <a:lnTo>
                  <a:pt x="26" y="83"/>
                </a:lnTo>
                <a:lnTo>
                  <a:pt x="30" y="66"/>
                </a:lnTo>
                <a:lnTo>
                  <a:pt x="34" y="51"/>
                </a:lnTo>
                <a:lnTo>
                  <a:pt x="56" y="23"/>
                </a:lnTo>
                <a:lnTo>
                  <a:pt x="72" y="0"/>
                </a:lnTo>
                <a:lnTo>
                  <a:pt x="111" y="41"/>
                </a:lnTo>
                <a:lnTo>
                  <a:pt x="158" y="41"/>
                </a:lnTo>
                <a:lnTo>
                  <a:pt x="221" y="23"/>
                </a:lnTo>
                <a:lnTo>
                  <a:pt x="260" y="60"/>
                </a:lnTo>
                <a:lnTo>
                  <a:pt x="315" y="83"/>
                </a:lnTo>
                <a:lnTo>
                  <a:pt x="315" y="93"/>
                </a:lnTo>
                <a:lnTo>
                  <a:pt x="323" y="286"/>
                </a:lnTo>
                <a:lnTo>
                  <a:pt x="297" y="383"/>
                </a:lnTo>
                <a:lnTo>
                  <a:pt x="335" y="406"/>
                </a:lnTo>
                <a:lnTo>
                  <a:pt x="344" y="406"/>
                </a:lnTo>
                <a:lnTo>
                  <a:pt x="260" y="516"/>
                </a:lnTo>
                <a:lnTo>
                  <a:pt x="213" y="4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59" name="Freeform 159">
            <a:extLst>
              <a:ext uri="{FF2B5EF4-FFF2-40B4-BE49-F238E27FC236}">
                <a16:creationId xmlns:a16="http://schemas.microsoft.com/office/drawing/2014/main" id="{42242411-897D-4521-80B3-49FD5E4B174A}"/>
              </a:ext>
            </a:extLst>
          </p:cNvPr>
          <p:cNvSpPr/>
          <p:nvPr/>
        </p:nvSpPr>
        <p:spPr bwMode="auto">
          <a:xfrm>
            <a:off x="7061107" y="3735403"/>
            <a:ext cx="624728" cy="465044"/>
          </a:xfrm>
          <a:custGeom>
            <a:avLst/>
            <a:gdLst>
              <a:gd name="T0" fmla="*/ 55 w 446"/>
              <a:gd name="T1" fmla="*/ 262 h 332"/>
              <a:gd name="T2" fmla="*/ 148 w 446"/>
              <a:gd name="T3" fmla="*/ 262 h 332"/>
              <a:gd name="T4" fmla="*/ 157 w 446"/>
              <a:gd name="T5" fmla="*/ 272 h 332"/>
              <a:gd name="T6" fmla="*/ 165 w 446"/>
              <a:gd name="T7" fmla="*/ 272 h 332"/>
              <a:gd name="T8" fmla="*/ 174 w 446"/>
              <a:gd name="T9" fmla="*/ 272 h 332"/>
              <a:gd name="T10" fmla="*/ 195 w 446"/>
              <a:gd name="T11" fmla="*/ 295 h 332"/>
              <a:gd name="T12" fmla="*/ 289 w 446"/>
              <a:gd name="T13" fmla="*/ 322 h 332"/>
              <a:gd name="T14" fmla="*/ 352 w 446"/>
              <a:gd name="T15" fmla="*/ 332 h 332"/>
              <a:gd name="T16" fmla="*/ 408 w 446"/>
              <a:gd name="T17" fmla="*/ 313 h 332"/>
              <a:gd name="T18" fmla="*/ 446 w 446"/>
              <a:gd name="T19" fmla="*/ 262 h 332"/>
              <a:gd name="T20" fmla="*/ 408 w 446"/>
              <a:gd name="T21" fmla="*/ 235 h 332"/>
              <a:gd name="T22" fmla="*/ 391 w 446"/>
              <a:gd name="T23" fmla="*/ 212 h 332"/>
              <a:gd name="T24" fmla="*/ 408 w 446"/>
              <a:gd name="T25" fmla="*/ 202 h 332"/>
              <a:gd name="T26" fmla="*/ 361 w 446"/>
              <a:gd name="T27" fmla="*/ 152 h 332"/>
              <a:gd name="T28" fmla="*/ 361 w 446"/>
              <a:gd name="T29" fmla="*/ 133 h 332"/>
              <a:gd name="T30" fmla="*/ 336 w 446"/>
              <a:gd name="T31" fmla="*/ 100 h 332"/>
              <a:gd name="T32" fmla="*/ 314 w 446"/>
              <a:gd name="T33" fmla="*/ 68 h 332"/>
              <a:gd name="T34" fmla="*/ 250 w 446"/>
              <a:gd name="T35" fmla="*/ 0 h 332"/>
              <a:gd name="T36" fmla="*/ 242 w 446"/>
              <a:gd name="T37" fmla="*/ 8 h 332"/>
              <a:gd name="T38" fmla="*/ 93 w 446"/>
              <a:gd name="T39" fmla="*/ 0 h 332"/>
              <a:gd name="T40" fmla="*/ 0 w 446"/>
              <a:gd name="T41" fmla="*/ 8 h 332"/>
              <a:gd name="T42" fmla="*/ 34 w 446"/>
              <a:gd name="T43" fmla="*/ 82 h 332"/>
              <a:gd name="T44" fmla="*/ 63 w 446"/>
              <a:gd name="T45" fmla="*/ 110 h 332"/>
              <a:gd name="T46" fmla="*/ 34 w 446"/>
              <a:gd name="T47" fmla="*/ 193 h 332"/>
              <a:gd name="T48" fmla="*/ 34 w 446"/>
              <a:gd name="T49" fmla="*/ 235 h 332"/>
              <a:gd name="T50" fmla="*/ 16 w 446"/>
              <a:gd name="T51" fmla="*/ 253 h 332"/>
              <a:gd name="T52" fmla="*/ 55 w 446"/>
              <a:gd name="T53" fmla="*/ 26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6" h="332">
                <a:moveTo>
                  <a:pt x="55" y="262"/>
                </a:moveTo>
                <a:lnTo>
                  <a:pt x="148" y="262"/>
                </a:lnTo>
                <a:lnTo>
                  <a:pt x="157" y="272"/>
                </a:lnTo>
                <a:lnTo>
                  <a:pt x="165" y="272"/>
                </a:lnTo>
                <a:lnTo>
                  <a:pt x="174" y="272"/>
                </a:lnTo>
                <a:lnTo>
                  <a:pt x="195" y="295"/>
                </a:lnTo>
                <a:lnTo>
                  <a:pt x="289" y="322"/>
                </a:lnTo>
                <a:lnTo>
                  <a:pt x="352" y="332"/>
                </a:lnTo>
                <a:lnTo>
                  <a:pt x="408" y="313"/>
                </a:lnTo>
                <a:lnTo>
                  <a:pt x="446" y="262"/>
                </a:lnTo>
                <a:lnTo>
                  <a:pt x="408" y="235"/>
                </a:lnTo>
                <a:lnTo>
                  <a:pt x="391" y="212"/>
                </a:lnTo>
                <a:lnTo>
                  <a:pt x="408" y="202"/>
                </a:lnTo>
                <a:lnTo>
                  <a:pt x="361" y="152"/>
                </a:lnTo>
                <a:lnTo>
                  <a:pt x="361" y="133"/>
                </a:lnTo>
                <a:lnTo>
                  <a:pt x="336" y="100"/>
                </a:lnTo>
                <a:lnTo>
                  <a:pt x="314" y="68"/>
                </a:lnTo>
                <a:lnTo>
                  <a:pt x="250" y="0"/>
                </a:lnTo>
                <a:lnTo>
                  <a:pt x="242" y="8"/>
                </a:lnTo>
                <a:lnTo>
                  <a:pt x="93" y="0"/>
                </a:lnTo>
                <a:lnTo>
                  <a:pt x="0" y="8"/>
                </a:lnTo>
                <a:lnTo>
                  <a:pt x="34" y="82"/>
                </a:lnTo>
                <a:lnTo>
                  <a:pt x="63" y="110"/>
                </a:lnTo>
                <a:lnTo>
                  <a:pt x="34" y="193"/>
                </a:lnTo>
                <a:lnTo>
                  <a:pt x="34" y="235"/>
                </a:lnTo>
                <a:lnTo>
                  <a:pt x="16" y="253"/>
                </a:lnTo>
                <a:lnTo>
                  <a:pt x="55" y="262"/>
                </a:lnTo>
                <a:close/>
              </a:path>
            </a:pathLst>
          </a:custGeom>
          <a:solidFill>
            <a:schemeClr val="accent6">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60" name="Freeform 160">
            <a:extLst>
              <a:ext uri="{FF2B5EF4-FFF2-40B4-BE49-F238E27FC236}">
                <a16:creationId xmlns:a16="http://schemas.microsoft.com/office/drawing/2014/main" id="{A7D6F1FD-832D-4877-9FF2-2B6385475DA8}"/>
              </a:ext>
            </a:extLst>
          </p:cNvPr>
          <p:cNvSpPr/>
          <p:nvPr/>
        </p:nvSpPr>
        <p:spPr bwMode="auto">
          <a:xfrm>
            <a:off x="7265614" y="3292772"/>
            <a:ext cx="480452" cy="722779"/>
          </a:xfrm>
          <a:custGeom>
            <a:avLst/>
            <a:gdLst>
              <a:gd name="T0" fmla="*/ 212 w 343"/>
              <a:gd name="T1" fmla="*/ 465 h 516"/>
              <a:gd name="T2" fmla="*/ 212 w 343"/>
              <a:gd name="T3" fmla="*/ 448 h 516"/>
              <a:gd name="T4" fmla="*/ 186 w 343"/>
              <a:gd name="T5" fmla="*/ 415 h 516"/>
              <a:gd name="T6" fmla="*/ 166 w 343"/>
              <a:gd name="T7" fmla="*/ 383 h 516"/>
              <a:gd name="T8" fmla="*/ 102 w 343"/>
              <a:gd name="T9" fmla="*/ 313 h 516"/>
              <a:gd name="T10" fmla="*/ 17 w 343"/>
              <a:gd name="T11" fmla="*/ 221 h 516"/>
              <a:gd name="T12" fmla="*/ 0 w 343"/>
              <a:gd name="T13" fmla="*/ 161 h 516"/>
              <a:gd name="T14" fmla="*/ 17 w 343"/>
              <a:gd name="T15" fmla="*/ 143 h 516"/>
              <a:gd name="T16" fmla="*/ 25 w 343"/>
              <a:gd name="T17" fmla="*/ 101 h 516"/>
              <a:gd name="T18" fmla="*/ 17 w 343"/>
              <a:gd name="T19" fmla="*/ 83 h 516"/>
              <a:gd name="T20" fmla="*/ 25 w 343"/>
              <a:gd name="T21" fmla="*/ 83 h 516"/>
              <a:gd name="T22" fmla="*/ 30 w 343"/>
              <a:gd name="T23" fmla="*/ 66 h 516"/>
              <a:gd name="T24" fmla="*/ 34 w 343"/>
              <a:gd name="T25" fmla="*/ 50 h 516"/>
              <a:gd name="T26" fmla="*/ 55 w 343"/>
              <a:gd name="T27" fmla="*/ 23 h 516"/>
              <a:gd name="T28" fmla="*/ 72 w 343"/>
              <a:gd name="T29" fmla="*/ 0 h 516"/>
              <a:gd name="T30" fmla="*/ 110 w 343"/>
              <a:gd name="T31" fmla="*/ 41 h 516"/>
              <a:gd name="T32" fmla="*/ 157 w 343"/>
              <a:gd name="T33" fmla="*/ 41 h 516"/>
              <a:gd name="T34" fmla="*/ 221 w 343"/>
              <a:gd name="T35" fmla="*/ 23 h 516"/>
              <a:gd name="T36" fmla="*/ 259 w 343"/>
              <a:gd name="T37" fmla="*/ 60 h 516"/>
              <a:gd name="T38" fmla="*/ 314 w 343"/>
              <a:gd name="T39" fmla="*/ 83 h 516"/>
              <a:gd name="T40" fmla="*/ 314 w 343"/>
              <a:gd name="T41" fmla="*/ 92 h 516"/>
              <a:gd name="T42" fmla="*/ 323 w 343"/>
              <a:gd name="T43" fmla="*/ 286 h 516"/>
              <a:gd name="T44" fmla="*/ 296 w 343"/>
              <a:gd name="T45" fmla="*/ 383 h 516"/>
              <a:gd name="T46" fmla="*/ 335 w 343"/>
              <a:gd name="T47" fmla="*/ 406 h 516"/>
              <a:gd name="T48" fmla="*/ 343 w 343"/>
              <a:gd name="T49" fmla="*/ 406 h 516"/>
              <a:gd name="T50" fmla="*/ 259 w 343"/>
              <a:gd name="T51" fmla="*/ 516 h 516"/>
              <a:gd name="T52" fmla="*/ 212 w 343"/>
              <a:gd name="T53" fmla="*/ 465 h 516"/>
              <a:gd name="T54" fmla="*/ 212 w 343"/>
              <a:gd name="T55" fmla="*/ 46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3" h="516">
                <a:moveTo>
                  <a:pt x="212" y="465"/>
                </a:moveTo>
                <a:lnTo>
                  <a:pt x="212" y="448"/>
                </a:lnTo>
                <a:lnTo>
                  <a:pt x="186" y="415"/>
                </a:lnTo>
                <a:lnTo>
                  <a:pt x="166" y="383"/>
                </a:lnTo>
                <a:lnTo>
                  <a:pt x="102" y="313"/>
                </a:lnTo>
                <a:lnTo>
                  <a:pt x="17" y="221"/>
                </a:lnTo>
                <a:lnTo>
                  <a:pt x="0" y="161"/>
                </a:lnTo>
                <a:lnTo>
                  <a:pt x="17" y="143"/>
                </a:lnTo>
                <a:lnTo>
                  <a:pt x="25" y="101"/>
                </a:lnTo>
                <a:lnTo>
                  <a:pt x="17" y="83"/>
                </a:lnTo>
                <a:lnTo>
                  <a:pt x="25" y="83"/>
                </a:lnTo>
                <a:lnTo>
                  <a:pt x="30" y="66"/>
                </a:lnTo>
                <a:lnTo>
                  <a:pt x="34" y="50"/>
                </a:lnTo>
                <a:lnTo>
                  <a:pt x="55" y="23"/>
                </a:lnTo>
                <a:lnTo>
                  <a:pt x="72" y="0"/>
                </a:lnTo>
                <a:lnTo>
                  <a:pt x="110" y="41"/>
                </a:lnTo>
                <a:lnTo>
                  <a:pt x="157" y="41"/>
                </a:lnTo>
                <a:lnTo>
                  <a:pt x="221" y="23"/>
                </a:lnTo>
                <a:lnTo>
                  <a:pt x="259" y="60"/>
                </a:lnTo>
                <a:lnTo>
                  <a:pt x="314" y="83"/>
                </a:lnTo>
                <a:lnTo>
                  <a:pt x="314" y="92"/>
                </a:lnTo>
                <a:lnTo>
                  <a:pt x="323" y="286"/>
                </a:lnTo>
                <a:lnTo>
                  <a:pt x="296" y="383"/>
                </a:lnTo>
                <a:lnTo>
                  <a:pt x="335" y="406"/>
                </a:lnTo>
                <a:lnTo>
                  <a:pt x="343" y="406"/>
                </a:lnTo>
                <a:lnTo>
                  <a:pt x="259" y="516"/>
                </a:lnTo>
                <a:lnTo>
                  <a:pt x="212" y="465"/>
                </a:lnTo>
                <a:lnTo>
                  <a:pt x="212" y="465"/>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61" name="Freeform 161">
            <a:extLst>
              <a:ext uri="{FF2B5EF4-FFF2-40B4-BE49-F238E27FC236}">
                <a16:creationId xmlns:a16="http://schemas.microsoft.com/office/drawing/2014/main" id="{709A273C-242A-41A2-A8E4-59DB15F184E2}"/>
              </a:ext>
            </a:extLst>
          </p:cNvPr>
          <p:cNvSpPr/>
          <p:nvPr/>
        </p:nvSpPr>
        <p:spPr bwMode="auto">
          <a:xfrm>
            <a:off x="7056906" y="3731200"/>
            <a:ext cx="626129" cy="465044"/>
          </a:xfrm>
          <a:custGeom>
            <a:avLst/>
            <a:gdLst>
              <a:gd name="T0" fmla="*/ 55 w 447"/>
              <a:gd name="T1" fmla="*/ 263 h 332"/>
              <a:gd name="T2" fmla="*/ 149 w 447"/>
              <a:gd name="T3" fmla="*/ 263 h 332"/>
              <a:gd name="T4" fmla="*/ 157 w 447"/>
              <a:gd name="T5" fmla="*/ 272 h 332"/>
              <a:gd name="T6" fmla="*/ 166 w 447"/>
              <a:gd name="T7" fmla="*/ 272 h 332"/>
              <a:gd name="T8" fmla="*/ 174 w 447"/>
              <a:gd name="T9" fmla="*/ 272 h 332"/>
              <a:gd name="T10" fmla="*/ 196 w 447"/>
              <a:gd name="T11" fmla="*/ 295 h 332"/>
              <a:gd name="T12" fmla="*/ 289 w 447"/>
              <a:gd name="T13" fmla="*/ 323 h 332"/>
              <a:gd name="T14" fmla="*/ 353 w 447"/>
              <a:gd name="T15" fmla="*/ 332 h 332"/>
              <a:gd name="T16" fmla="*/ 408 w 447"/>
              <a:gd name="T17" fmla="*/ 313 h 332"/>
              <a:gd name="T18" fmla="*/ 447 w 447"/>
              <a:gd name="T19" fmla="*/ 263 h 332"/>
              <a:gd name="T20" fmla="*/ 408 w 447"/>
              <a:gd name="T21" fmla="*/ 235 h 332"/>
              <a:gd name="T22" fmla="*/ 391 w 447"/>
              <a:gd name="T23" fmla="*/ 212 h 332"/>
              <a:gd name="T24" fmla="*/ 408 w 447"/>
              <a:gd name="T25" fmla="*/ 203 h 332"/>
              <a:gd name="T26" fmla="*/ 361 w 447"/>
              <a:gd name="T27" fmla="*/ 152 h 332"/>
              <a:gd name="T28" fmla="*/ 361 w 447"/>
              <a:gd name="T29" fmla="*/ 133 h 332"/>
              <a:gd name="T30" fmla="*/ 336 w 447"/>
              <a:gd name="T31" fmla="*/ 101 h 332"/>
              <a:gd name="T32" fmla="*/ 315 w 447"/>
              <a:gd name="T33" fmla="*/ 69 h 332"/>
              <a:gd name="T34" fmla="*/ 251 w 447"/>
              <a:gd name="T35" fmla="*/ 0 h 332"/>
              <a:gd name="T36" fmla="*/ 243 w 447"/>
              <a:gd name="T37" fmla="*/ 9 h 332"/>
              <a:gd name="T38" fmla="*/ 94 w 447"/>
              <a:gd name="T39" fmla="*/ 0 h 332"/>
              <a:gd name="T40" fmla="*/ 0 w 447"/>
              <a:gd name="T41" fmla="*/ 9 h 332"/>
              <a:gd name="T42" fmla="*/ 35 w 447"/>
              <a:gd name="T43" fmla="*/ 83 h 332"/>
              <a:gd name="T44" fmla="*/ 64 w 447"/>
              <a:gd name="T45" fmla="*/ 111 h 332"/>
              <a:gd name="T46" fmla="*/ 35 w 447"/>
              <a:gd name="T47" fmla="*/ 193 h 332"/>
              <a:gd name="T48" fmla="*/ 35 w 447"/>
              <a:gd name="T49" fmla="*/ 235 h 332"/>
              <a:gd name="T50" fmla="*/ 17 w 447"/>
              <a:gd name="T51" fmla="*/ 253 h 332"/>
              <a:gd name="T52" fmla="*/ 55 w 447"/>
              <a:gd name="T53" fmla="*/ 263 h 332"/>
              <a:gd name="T54" fmla="*/ 55 w 447"/>
              <a:gd name="T55" fmla="*/ 26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7" h="332">
                <a:moveTo>
                  <a:pt x="55" y="263"/>
                </a:moveTo>
                <a:lnTo>
                  <a:pt x="149" y="263"/>
                </a:lnTo>
                <a:lnTo>
                  <a:pt x="157" y="272"/>
                </a:lnTo>
                <a:lnTo>
                  <a:pt x="166" y="272"/>
                </a:lnTo>
                <a:lnTo>
                  <a:pt x="174" y="272"/>
                </a:lnTo>
                <a:lnTo>
                  <a:pt x="196" y="295"/>
                </a:lnTo>
                <a:lnTo>
                  <a:pt x="289" y="323"/>
                </a:lnTo>
                <a:lnTo>
                  <a:pt x="353" y="332"/>
                </a:lnTo>
                <a:lnTo>
                  <a:pt x="408" y="313"/>
                </a:lnTo>
                <a:lnTo>
                  <a:pt x="447" y="263"/>
                </a:lnTo>
                <a:lnTo>
                  <a:pt x="408" y="235"/>
                </a:lnTo>
                <a:lnTo>
                  <a:pt x="391" y="212"/>
                </a:lnTo>
                <a:lnTo>
                  <a:pt x="408" y="203"/>
                </a:lnTo>
                <a:lnTo>
                  <a:pt x="361" y="152"/>
                </a:lnTo>
                <a:lnTo>
                  <a:pt x="361" y="133"/>
                </a:lnTo>
                <a:lnTo>
                  <a:pt x="336" y="101"/>
                </a:lnTo>
                <a:lnTo>
                  <a:pt x="315" y="69"/>
                </a:lnTo>
                <a:lnTo>
                  <a:pt x="251" y="0"/>
                </a:lnTo>
                <a:lnTo>
                  <a:pt x="243" y="9"/>
                </a:lnTo>
                <a:lnTo>
                  <a:pt x="94" y="0"/>
                </a:lnTo>
                <a:lnTo>
                  <a:pt x="0" y="9"/>
                </a:lnTo>
                <a:lnTo>
                  <a:pt x="35" y="83"/>
                </a:lnTo>
                <a:lnTo>
                  <a:pt x="64" y="111"/>
                </a:lnTo>
                <a:lnTo>
                  <a:pt x="35" y="193"/>
                </a:lnTo>
                <a:lnTo>
                  <a:pt x="35" y="235"/>
                </a:lnTo>
                <a:lnTo>
                  <a:pt x="17" y="253"/>
                </a:lnTo>
                <a:lnTo>
                  <a:pt x="55" y="263"/>
                </a:lnTo>
                <a:lnTo>
                  <a:pt x="55" y="26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62" name="Freeform 162">
            <a:extLst>
              <a:ext uri="{FF2B5EF4-FFF2-40B4-BE49-F238E27FC236}">
                <a16:creationId xmlns:a16="http://schemas.microsoft.com/office/drawing/2014/main" id="{BAF67126-E365-4393-8AAD-0B8B35029E8B}"/>
              </a:ext>
            </a:extLst>
          </p:cNvPr>
          <p:cNvSpPr/>
          <p:nvPr/>
        </p:nvSpPr>
        <p:spPr bwMode="auto">
          <a:xfrm>
            <a:off x="6918233" y="4089788"/>
            <a:ext cx="790015" cy="509868"/>
          </a:xfrm>
          <a:custGeom>
            <a:avLst/>
            <a:gdLst>
              <a:gd name="T0" fmla="*/ 0 w 564"/>
              <a:gd name="T1" fmla="*/ 120 h 364"/>
              <a:gd name="T2" fmla="*/ 25 w 564"/>
              <a:gd name="T3" fmla="*/ 102 h 364"/>
              <a:gd name="T4" fmla="*/ 42 w 564"/>
              <a:gd name="T5" fmla="*/ 60 h 364"/>
              <a:gd name="T6" fmla="*/ 63 w 564"/>
              <a:gd name="T7" fmla="*/ 60 h 364"/>
              <a:gd name="T8" fmla="*/ 72 w 564"/>
              <a:gd name="T9" fmla="*/ 19 h 364"/>
              <a:gd name="T10" fmla="*/ 102 w 564"/>
              <a:gd name="T11" fmla="*/ 19 h 364"/>
              <a:gd name="T12" fmla="*/ 118 w 564"/>
              <a:gd name="T13" fmla="*/ 0 h 364"/>
              <a:gd name="T14" fmla="*/ 157 w 564"/>
              <a:gd name="T15" fmla="*/ 9 h 364"/>
              <a:gd name="T16" fmla="*/ 250 w 564"/>
              <a:gd name="T17" fmla="*/ 9 h 364"/>
              <a:gd name="T18" fmla="*/ 259 w 564"/>
              <a:gd name="T19" fmla="*/ 19 h 364"/>
              <a:gd name="T20" fmla="*/ 267 w 564"/>
              <a:gd name="T21" fmla="*/ 19 h 364"/>
              <a:gd name="T22" fmla="*/ 276 w 564"/>
              <a:gd name="T23" fmla="*/ 19 h 364"/>
              <a:gd name="T24" fmla="*/ 297 w 564"/>
              <a:gd name="T25" fmla="*/ 42 h 364"/>
              <a:gd name="T26" fmla="*/ 390 w 564"/>
              <a:gd name="T27" fmla="*/ 69 h 364"/>
              <a:gd name="T28" fmla="*/ 453 w 564"/>
              <a:gd name="T29" fmla="*/ 78 h 364"/>
              <a:gd name="T30" fmla="*/ 508 w 564"/>
              <a:gd name="T31" fmla="*/ 60 h 364"/>
              <a:gd name="T32" fmla="*/ 538 w 564"/>
              <a:gd name="T33" fmla="*/ 78 h 364"/>
              <a:gd name="T34" fmla="*/ 564 w 564"/>
              <a:gd name="T35" fmla="*/ 78 h 364"/>
              <a:gd name="T36" fmla="*/ 508 w 564"/>
              <a:gd name="T37" fmla="*/ 180 h 364"/>
              <a:gd name="T38" fmla="*/ 436 w 564"/>
              <a:gd name="T39" fmla="*/ 180 h 364"/>
              <a:gd name="T40" fmla="*/ 398 w 564"/>
              <a:gd name="T41" fmla="*/ 222 h 364"/>
              <a:gd name="T42" fmla="*/ 351 w 564"/>
              <a:gd name="T43" fmla="*/ 212 h 364"/>
              <a:gd name="T44" fmla="*/ 322 w 564"/>
              <a:gd name="T45" fmla="*/ 222 h 364"/>
              <a:gd name="T46" fmla="*/ 322 w 564"/>
              <a:gd name="T47" fmla="*/ 282 h 364"/>
              <a:gd name="T48" fmla="*/ 306 w 564"/>
              <a:gd name="T49" fmla="*/ 304 h 364"/>
              <a:gd name="T50" fmla="*/ 267 w 564"/>
              <a:gd name="T51" fmla="*/ 313 h 364"/>
              <a:gd name="T52" fmla="*/ 276 w 564"/>
              <a:gd name="T53" fmla="*/ 342 h 364"/>
              <a:gd name="T54" fmla="*/ 259 w 564"/>
              <a:gd name="T55" fmla="*/ 364 h 364"/>
              <a:gd name="T56" fmla="*/ 0 w 564"/>
              <a:gd name="T57" fmla="*/ 12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4" h="364">
                <a:moveTo>
                  <a:pt x="0" y="120"/>
                </a:moveTo>
                <a:lnTo>
                  <a:pt x="25" y="102"/>
                </a:lnTo>
                <a:lnTo>
                  <a:pt x="42" y="60"/>
                </a:lnTo>
                <a:lnTo>
                  <a:pt x="63" y="60"/>
                </a:lnTo>
                <a:lnTo>
                  <a:pt x="72" y="19"/>
                </a:lnTo>
                <a:lnTo>
                  <a:pt x="102" y="19"/>
                </a:lnTo>
                <a:lnTo>
                  <a:pt x="118" y="0"/>
                </a:lnTo>
                <a:lnTo>
                  <a:pt x="157" y="9"/>
                </a:lnTo>
                <a:lnTo>
                  <a:pt x="250" y="9"/>
                </a:lnTo>
                <a:lnTo>
                  <a:pt x="259" y="19"/>
                </a:lnTo>
                <a:lnTo>
                  <a:pt x="267" y="19"/>
                </a:lnTo>
                <a:lnTo>
                  <a:pt x="276" y="19"/>
                </a:lnTo>
                <a:lnTo>
                  <a:pt x="297" y="42"/>
                </a:lnTo>
                <a:lnTo>
                  <a:pt x="390" y="69"/>
                </a:lnTo>
                <a:lnTo>
                  <a:pt x="453" y="78"/>
                </a:lnTo>
                <a:lnTo>
                  <a:pt x="508" y="60"/>
                </a:lnTo>
                <a:lnTo>
                  <a:pt x="538" y="78"/>
                </a:lnTo>
                <a:lnTo>
                  <a:pt x="564" y="78"/>
                </a:lnTo>
                <a:lnTo>
                  <a:pt x="508" y="180"/>
                </a:lnTo>
                <a:lnTo>
                  <a:pt x="436" y="180"/>
                </a:lnTo>
                <a:lnTo>
                  <a:pt x="398" y="222"/>
                </a:lnTo>
                <a:lnTo>
                  <a:pt x="351" y="212"/>
                </a:lnTo>
                <a:lnTo>
                  <a:pt x="322" y="222"/>
                </a:lnTo>
                <a:lnTo>
                  <a:pt x="322" y="282"/>
                </a:lnTo>
                <a:lnTo>
                  <a:pt x="306" y="304"/>
                </a:lnTo>
                <a:lnTo>
                  <a:pt x="267" y="313"/>
                </a:lnTo>
                <a:lnTo>
                  <a:pt x="276" y="342"/>
                </a:lnTo>
                <a:lnTo>
                  <a:pt x="259" y="364"/>
                </a:lnTo>
                <a:lnTo>
                  <a:pt x="0" y="120"/>
                </a:lnTo>
                <a:close/>
              </a:path>
            </a:pathLst>
          </a:custGeom>
          <a:solidFill>
            <a:schemeClr val="accent6">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63" name="Freeform 163">
            <a:extLst>
              <a:ext uri="{FF2B5EF4-FFF2-40B4-BE49-F238E27FC236}">
                <a16:creationId xmlns:a16="http://schemas.microsoft.com/office/drawing/2014/main" id="{A81A17FA-4EEC-497E-BEA0-B2CD100DF704}"/>
              </a:ext>
            </a:extLst>
          </p:cNvPr>
          <p:cNvSpPr/>
          <p:nvPr/>
        </p:nvSpPr>
        <p:spPr bwMode="auto">
          <a:xfrm>
            <a:off x="7814704" y="4173833"/>
            <a:ext cx="261937" cy="425824"/>
          </a:xfrm>
          <a:custGeom>
            <a:avLst/>
            <a:gdLst>
              <a:gd name="T0" fmla="*/ 132 w 187"/>
              <a:gd name="T1" fmla="*/ 120 h 304"/>
              <a:gd name="T2" fmla="*/ 111 w 187"/>
              <a:gd name="T3" fmla="*/ 160 h 304"/>
              <a:gd name="T4" fmla="*/ 72 w 187"/>
              <a:gd name="T5" fmla="*/ 304 h 304"/>
              <a:gd name="T6" fmla="*/ 85 w 187"/>
              <a:gd name="T7" fmla="*/ 222 h 304"/>
              <a:gd name="T8" fmla="*/ 56 w 187"/>
              <a:gd name="T9" fmla="*/ 134 h 304"/>
              <a:gd name="T10" fmla="*/ 56 w 187"/>
              <a:gd name="T11" fmla="*/ 102 h 304"/>
              <a:gd name="T12" fmla="*/ 0 w 187"/>
              <a:gd name="T13" fmla="*/ 42 h 304"/>
              <a:gd name="T14" fmla="*/ 27 w 187"/>
              <a:gd name="T15" fmla="*/ 42 h 304"/>
              <a:gd name="T16" fmla="*/ 39 w 187"/>
              <a:gd name="T17" fmla="*/ 9 h 304"/>
              <a:gd name="T18" fmla="*/ 47 w 187"/>
              <a:gd name="T19" fmla="*/ 0 h 304"/>
              <a:gd name="T20" fmla="*/ 64 w 187"/>
              <a:gd name="T21" fmla="*/ 18 h 304"/>
              <a:gd name="T22" fmla="*/ 72 w 187"/>
              <a:gd name="T23" fmla="*/ 9 h 304"/>
              <a:gd name="T24" fmla="*/ 85 w 187"/>
              <a:gd name="T25" fmla="*/ 9 h 304"/>
              <a:gd name="T26" fmla="*/ 94 w 187"/>
              <a:gd name="T27" fmla="*/ 18 h 304"/>
              <a:gd name="T28" fmla="*/ 132 w 187"/>
              <a:gd name="T29" fmla="*/ 0 h 304"/>
              <a:gd name="T30" fmla="*/ 187 w 187"/>
              <a:gd name="T31" fmla="*/ 60 h 304"/>
              <a:gd name="T32" fmla="*/ 132 w 187"/>
              <a:gd name="T33" fmla="*/ 12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7" h="304">
                <a:moveTo>
                  <a:pt x="132" y="120"/>
                </a:moveTo>
                <a:lnTo>
                  <a:pt x="111" y="160"/>
                </a:lnTo>
                <a:lnTo>
                  <a:pt x="72" y="304"/>
                </a:lnTo>
                <a:lnTo>
                  <a:pt x="85" y="222"/>
                </a:lnTo>
                <a:lnTo>
                  <a:pt x="56" y="134"/>
                </a:lnTo>
                <a:lnTo>
                  <a:pt x="56" y="102"/>
                </a:lnTo>
                <a:lnTo>
                  <a:pt x="0" y="42"/>
                </a:lnTo>
                <a:lnTo>
                  <a:pt x="27" y="42"/>
                </a:lnTo>
                <a:lnTo>
                  <a:pt x="39" y="9"/>
                </a:lnTo>
                <a:lnTo>
                  <a:pt x="47" y="0"/>
                </a:lnTo>
                <a:lnTo>
                  <a:pt x="64" y="18"/>
                </a:lnTo>
                <a:lnTo>
                  <a:pt x="72" y="9"/>
                </a:lnTo>
                <a:lnTo>
                  <a:pt x="85" y="9"/>
                </a:lnTo>
                <a:lnTo>
                  <a:pt x="94" y="18"/>
                </a:lnTo>
                <a:lnTo>
                  <a:pt x="132" y="0"/>
                </a:lnTo>
                <a:lnTo>
                  <a:pt x="187" y="60"/>
                </a:lnTo>
                <a:lnTo>
                  <a:pt x="132" y="120"/>
                </a:lnTo>
                <a:close/>
              </a:path>
            </a:pathLst>
          </a:custGeom>
          <a:solidFill>
            <a:schemeClr val="accent6">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64" name="Freeform 164">
            <a:extLst>
              <a:ext uri="{FF2B5EF4-FFF2-40B4-BE49-F238E27FC236}">
                <a16:creationId xmlns:a16="http://schemas.microsoft.com/office/drawing/2014/main" id="{1BAB2A34-7650-42EE-BB9B-EF265B0BA407}"/>
              </a:ext>
            </a:extLst>
          </p:cNvPr>
          <p:cNvSpPr/>
          <p:nvPr/>
        </p:nvSpPr>
        <p:spPr bwMode="auto">
          <a:xfrm>
            <a:off x="6914030" y="4085587"/>
            <a:ext cx="790015" cy="511268"/>
          </a:xfrm>
          <a:custGeom>
            <a:avLst/>
            <a:gdLst>
              <a:gd name="T0" fmla="*/ 0 w 564"/>
              <a:gd name="T1" fmla="*/ 120 h 365"/>
              <a:gd name="T2" fmla="*/ 26 w 564"/>
              <a:gd name="T3" fmla="*/ 102 h 365"/>
              <a:gd name="T4" fmla="*/ 42 w 564"/>
              <a:gd name="T5" fmla="*/ 60 h 365"/>
              <a:gd name="T6" fmla="*/ 64 w 564"/>
              <a:gd name="T7" fmla="*/ 60 h 365"/>
              <a:gd name="T8" fmla="*/ 72 w 564"/>
              <a:gd name="T9" fmla="*/ 19 h 365"/>
              <a:gd name="T10" fmla="*/ 102 w 564"/>
              <a:gd name="T11" fmla="*/ 19 h 365"/>
              <a:gd name="T12" fmla="*/ 119 w 564"/>
              <a:gd name="T13" fmla="*/ 0 h 365"/>
              <a:gd name="T14" fmla="*/ 157 w 564"/>
              <a:gd name="T15" fmla="*/ 10 h 365"/>
              <a:gd name="T16" fmla="*/ 251 w 564"/>
              <a:gd name="T17" fmla="*/ 10 h 365"/>
              <a:gd name="T18" fmla="*/ 259 w 564"/>
              <a:gd name="T19" fmla="*/ 19 h 365"/>
              <a:gd name="T20" fmla="*/ 268 w 564"/>
              <a:gd name="T21" fmla="*/ 19 h 365"/>
              <a:gd name="T22" fmla="*/ 276 w 564"/>
              <a:gd name="T23" fmla="*/ 19 h 365"/>
              <a:gd name="T24" fmla="*/ 298 w 564"/>
              <a:gd name="T25" fmla="*/ 42 h 365"/>
              <a:gd name="T26" fmla="*/ 390 w 564"/>
              <a:gd name="T27" fmla="*/ 70 h 365"/>
              <a:gd name="T28" fmla="*/ 454 w 564"/>
              <a:gd name="T29" fmla="*/ 78 h 365"/>
              <a:gd name="T30" fmla="*/ 509 w 564"/>
              <a:gd name="T31" fmla="*/ 60 h 365"/>
              <a:gd name="T32" fmla="*/ 539 w 564"/>
              <a:gd name="T33" fmla="*/ 78 h 365"/>
              <a:gd name="T34" fmla="*/ 564 w 564"/>
              <a:gd name="T35" fmla="*/ 78 h 365"/>
              <a:gd name="T36" fmla="*/ 509 w 564"/>
              <a:gd name="T37" fmla="*/ 180 h 365"/>
              <a:gd name="T38" fmla="*/ 437 w 564"/>
              <a:gd name="T39" fmla="*/ 180 h 365"/>
              <a:gd name="T40" fmla="*/ 399 w 564"/>
              <a:gd name="T41" fmla="*/ 222 h 365"/>
              <a:gd name="T42" fmla="*/ 352 w 564"/>
              <a:gd name="T43" fmla="*/ 213 h 365"/>
              <a:gd name="T44" fmla="*/ 323 w 564"/>
              <a:gd name="T45" fmla="*/ 222 h 365"/>
              <a:gd name="T46" fmla="*/ 323 w 564"/>
              <a:gd name="T47" fmla="*/ 282 h 365"/>
              <a:gd name="T48" fmla="*/ 306 w 564"/>
              <a:gd name="T49" fmla="*/ 305 h 365"/>
              <a:gd name="T50" fmla="*/ 268 w 564"/>
              <a:gd name="T51" fmla="*/ 313 h 365"/>
              <a:gd name="T52" fmla="*/ 276 w 564"/>
              <a:gd name="T53" fmla="*/ 342 h 365"/>
              <a:gd name="T54" fmla="*/ 259 w 564"/>
              <a:gd name="T55" fmla="*/ 365 h 365"/>
              <a:gd name="T56" fmla="*/ 0 w 564"/>
              <a:gd name="T57" fmla="*/ 120 h 365"/>
              <a:gd name="T58" fmla="*/ 0 w 564"/>
              <a:gd name="T59" fmla="*/ 12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4" h="365">
                <a:moveTo>
                  <a:pt x="0" y="120"/>
                </a:moveTo>
                <a:lnTo>
                  <a:pt x="26" y="102"/>
                </a:lnTo>
                <a:lnTo>
                  <a:pt x="42" y="60"/>
                </a:lnTo>
                <a:lnTo>
                  <a:pt x="64" y="60"/>
                </a:lnTo>
                <a:lnTo>
                  <a:pt x="72" y="19"/>
                </a:lnTo>
                <a:lnTo>
                  <a:pt x="102" y="19"/>
                </a:lnTo>
                <a:lnTo>
                  <a:pt x="119" y="0"/>
                </a:lnTo>
                <a:lnTo>
                  <a:pt x="157" y="10"/>
                </a:lnTo>
                <a:lnTo>
                  <a:pt x="251" y="10"/>
                </a:lnTo>
                <a:lnTo>
                  <a:pt x="259" y="19"/>
                </a:lnTo>
                <a:lnTo>
                  <a:pt x="268" y="19"/>
                </a:lnTo>
                <a:lnTo>
                  <a:pt x="276" y="19"/>
                </a:lnTo>
                <a:lnTo>
                  <a:pt x="298" y="42"/>
                </a:lnTo>
                <a:lnTo>
                  <a:pt x="390" y="70"/>
                </a:lnTo>
                <a:lnTo>
                  <a:pt x="454" y="78"/>
                </a:lnTo>
                <a:lnTo>
                  <a:pt x="509" y="60"/>
                </a:lnTo>
                <a:lnTo>
                  <a:pt x="539" y="78"/>
                </a:lnTo>
                <a:lnTo>
                  <a:pt x="564" y="78"/>
                </a:lnTo>
                <a:lnTo>
                  <a:pt x="509" y="180"/>
                </a:lnTo>
                <a:lnTo>
                  <a:pt x="437" y="180"/>
                </a:lnTo>
                <a:lnTo>
                  <a:pt x="399" y="222"/>
                </a:lnTo>
                <a:lnTo>
                  <a:pt x="352" y="213"/>
                </a:lnTo>
                <a:lnTo>
                  <a:pt x="323" y="222"/>
                </a:lnTo>
                <a:lnTo>
                  <a:pt x="323" y="282"/>
                </a:lnTo>
                <a:lnTo>
                  <a:pt x="306" y="305"/>
                </a:lnTo>
                <a:lnTo>
                  <a:pt x="268" y="313"/>
                </a:lnTo>
                <a:lnTo>
                  <a:pt x="276" y="342"/>
                </a:lnTo>
                <a:lnTo>
                  <a:pt x="259" y="365"/>
                </a:lnTo>
                <a:lnTo>
                  <a:pt x="0" y="120"/>
                </a:lnTo>
                <a:lnTo>
                  <a:pt x="0" y="12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65" name="Freeform 165">
            <a:extLst>
              <a:ext uri="{FF2B5EF4-FFF2-40B4-BE49-F238E27FC236}">
                <a16:creationId xmlns:a16="http://schemas.microsoft.com/office/drawing/2014/main" id="{2EADC184-CF38-4F17-87D2-9D6C56892C83}"/>
              </a:ext>
            </a:extLst>
          </p:cNvPr>
          <p:cNvSpPr/>
          <p:nvPr/>
        </p:nvSpPr>
        <p:spPr bwMode="auto">
          <a:xfrm>
            <a:off x="7811902" y="4169631"/>
            <a:ext cx="261937" cy="427224"/>
          </a:xfrm>
          <a:custGeom>
            <a:avLst/>
            <a:gdLst>
              <a:gd name="T0" fmla="*/ 132 w 187"/>
              <a:gd name="T1" fmla="*/ 120 h 305"/>
              <a:gd name="T2" fmla="*/ 110 w 187"/>
              <a:gd name="T3" fmla="*/ 161 h 305"/>
              <a:gd name="T4" fmla="*/ 72 w 187"/>
              <a:gd name="T5" fmla="*/ 305 h 305"/>
              <a:gd name="T6" fmla="*/ 85 w 187"/>
              <a:gd name="T7" fmla="*/ 222 h 305"/>
              <a:gd name="T8" fmla="*/ 55 w 187"/>
              <a:gd name="T9" fmla="*/ 135 h 305"/>
              <a:gd name="T10" fmla="*/ 55 w 187"/>
              <a:gd name="T11" fmla="*/ 102 h 305"/>
              <a:gd name="T12" fmla="*/ 0 w 187"/>
              <a:gd name="T13" fmla="*/ 42 h 305"/>
              <a:gd name="T14" fmla="*/ 26 w 187"/>
              <a:gd name="T15" fmla="*/ 42 h 305"/>
              <a:gd name="T16" fmla="*/ 38 w 187"/>
              <a:gd name="T17" fmla="*/ 10 h 305"/>
              <a:gd name="T18" fmla="*/ 47 w 187"/>
              <a:gd name="T19" fmla="*/ 0 h 305"/>
              <a:gd name="T20" fmla="*/ 63 w 187"/>
              <a:gd name="T21" fmla="*/ 18 h 305"/>
              <a:gd name="T22" fmla="*/ 72 w 187"/>
              <a:gd name="T23" fmla="*/ 10 h 305"/>
              <a:gd name="T24" fmla="*/ 85 w 187"/>
              <a:gd name="T25" fmla="*/ 10 h 305"/>
              <a:gd name="T26" fmla="*/ 93 w 187"/>
              <a:gd name="T27" fmla="*/ 18 h 305"/>
              <a:gd name="T28" fmla="*/ 132 w 187"/>
              <a:gd name="T29" fmla="*/ 0 h 305"/>
              <a:gd name="T30" fmla="*/ 187 w 187"/>
              <a:gd name="T31" fmla="*/ 60 h 305"/>
              <a:gd name="T32" fmla="*/ 132 w 187"/>
              <a:gd name="T33" fmla="*/ 120 h 305"/>
              <a:gd name="T34" fmla="*/ 132 w 187"/>
              <a:gd name="T35" fmla="*/ 1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305">
                <a:moveTo>
                  <a:pt x="132" y="120"/>
                </a:moveTo>
                <a:lnTo>
                  <a:pt x="110" y="161"/>
                </a:lnTo>
                <a:lnTo>
                  <a:pt x="72" y="305"/>
                </a:lnTo>
                <a:lnTo>
                  <a:pt x="85" y="222"/>
                </a:lnTo>
                <a:lnTo>
                  <a:pt x="55" y="135"/>
                </a:lnTo>
                <a:lnTo>
                  <a:pt x="55" y="102"/>
                </a:lnTo>
                <a:lnTo>
                  <a:pt x="0" y="42"/>
                </a:lnTo>
                <a:lnTo>
                  <a:pt x="26" y="42"/>
                </a:lnTo>
                <a:lnTo>
                  <a:pt x="38" y="10"/>
                </a:lnTo>
                <a:lnTo>
                  <a:pt x="47" y="0"/>
                </a:lnTo>
                <a:lnTo>
                  <a:pt x="63" y="18"/>
                </a:lnTo>
                <a:lnTo>
                  <a:pt x="72" y="10"/>
                </a:lnTo>
                <a:lnTo>
                  <a:pt x="85" y="10"/>
                </a:lnTo>
                <a:lnTo>
                  <a:pt x="93" y="18"/>
                </a:lnTo>
                <a:lnTo>
                  <a:pt x="132" y="0"/>
                </a:lnTo>
                <a:lnTo>
                  <a:pt x="187" y="60"/>
                </a:lnTo>
                <a:lnTo>
                  <a:pt x="132" y="120"/>
                </a:lnTo>
                <a:lnTo>
                  <a:pt x="132" y="12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66" name="Freeform 166">
            <a:extLst>
              <a:ext uri="{FF2B5EF4-FFF2-40B4-BE49-F238E27FC236}">
                <a16:creationId xmlns:a16="http://schemas.microsoft.com/office/drawing/2014/main" id="{3EDED4D7-8E54-44D2-92E6-E5A64E7ABB2E}"/>
              </a:ext>
            </a:extLst>
          </p:cNvPr>
          <p:cNvSpPr/>
          <p:nvPr/>
        </p:nvSpPr>
        <p:spPr bwMode="auto">
          <a:xfrm>
            <a:off x="7607394" y="3850263"/>
            <a:ext cx="648540" cy="407614"/>
          </a:xfrm>
          <a:custGeom>
            <a:avLst/>
            <a:gdLst>
              <a:gd name="T0" fmla="*/ 437 w 463"/>
              <a:gd name="T1" fmla="*/ 213 h 291"/>
              <a:gd name="T2" fmla="*/ 428 w 463"/>
              <a:gd name="T3" fmla="*/ 213 h 291"/>
              <a:gd name="T4" fmla="*/ 391 w 463"/>
              <a:gd name="T5" fmla="*/ 240 h 291"/>
              <a:gd name="T6" fmla="*/ 369 w 463"/>
              <a:gd name="T7" fmla="*/ 249 h 291"/>
              <a:gd name="T8" fmla="*/ 382 w 463"/>
              <a:gd name="T9" fmla="*/ 240 h 291"/>
              <a:gd name="T10" fmla="*/ 369 w 463"/>
              <a:gd name="T11" fmla="*/ 240 h 291"/>
              <a:gd name="T12" fmla="*/ 369 w 463"/>
              <a:gd name="T13" fmla="*/ 249 h 291"/>
              <a:gd name="T14" fmla="*/ 335 w 463"/>
              <a:gd name="T15" fmla="*/ 291 h 291"/>
              <a:gd name="T16" fmla="*/ 280 w 463"/>
              <a:gd name="T17" fmla="*/ 231 h 291"/>
              <a:gd name="T18" fmla="*/ 242 w 463"/>
              <a:gd name="T19" fmla="*/ 249 h 291"/>
              <a:gd name="T20" fmla="*/ 233 w 463"/>
              <a:gd name="T21" fmla="*/ 240 h 291"/>
              <a:gd name="T22" fmla="*/ 220 w 463"/>
              <a:gd name="T23" fmla="*/ 240 h 291"/>
              <a:gd name="T24" fmla="*/ 212 w 463"/>
              <a:gd name="T25" fmla="*/ 249 h 291"/>
              <a:gd name="T26" fmla="*/ 195 w 463"/>
              <a:gd name="T27" fmla="*/ 231 h 291"/>
              <a:gd name="T28" fmla="*/ 187 w 463"/>
              <a:gd name="T29" fmla="*/ 240 h 291"/>
              <a:gd name="T30" fmla="*/ 174 w 463"/>
              <a:gd name="T31" fmla="*/ 273 h 291"/>
              <a:gd name="T32" fmla="*/ 148 w 463"/>
              <a:gd name="T33" fmla="*/ 273 h 291"/>
              <a:gd name="T34" fmla="*/ 127 w 463"/>
              <a:gd name="T35" fmla="*/ 273 h 291"/>
              <a:gd name="T36" fmla="*/ 93 w 463"/>
              <a:gd name="T37" fmla="*/ 240 h 291"/>
              <a:gd name="T38" fmla="*/ 72 w 463"/>
              <a:gd name="T39" fmla="*/ 249 h 291"/>
              <a:gd name="T40" fmla="*/ 46 w 463"/>
              <a:gd name="T41" fmla="*/ 249 h 291"/>
              <a:gd name="T42" fmla="*/ 16 w 463"/>
              <a:gd name="T43" fmla="*/ 231 h 291"/>
              <a:gd name="T44" fmla="*/ 55 w 463"/>
              <a:gd name="T45" fmla="*/ 180 h 291"/>
              <a:gd name="T46" fmla="*/ 16 w 463"/>
              <a:gd name="T47" fmla="*/ 153 h 291"/>
              <a:gd name="T48" fmla="*/ 0 w 463"/>
              <a:gd name="T49" fmla="*/ 129 h 291"/>
              <a:gd name="T50" fmla="*/ 16 w 463"/>
              <a:gd name="T51" fmla="*/ 120 h 291"/>
              <a:gd name="T52" fmla="*/ 102 w 463"/>
              <a:gd name="T53" fmla="*/ 10 h 291"/>
              <a:gd name="T54" fmla="*/ 165 w 463"/>
              <a:gd name="T55" fmla="*/ 0 h 291"/>
              <a:gd name="T56" fmla="*/ 187 w 463"/>
              <a:gd name="T57" fmla="*/ 10 h 291"/>
              <a:gd name="T58" fmla="*/ 369 w 463"/>
              <a:gd name="T59" fmla="*/ 10 h 291"/>
              <a:gd name="T60" fmla="*/ 437 w 463"/>
              <a:gd name="T61" fmla="*/ 171 h 291"/>
              <a:gd name="T62" fmla="*/ 463 w 463"/>
              <a:gd name="T63" fmla="*/ 189 h 291"/>
              <a:gd name="T64" fmla="*/ 437 w 463"/>
              <a:gd name="T65" fmla="*/ 21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2" h="291">
                <a:moveTo>
                  <a:pt x="437" y="213"/>
                </a:moveTo>
                <a:lnTo>
                  <a:pt x="428" y="213"/>
                </a:lnTo>
                <a:lnTo>
                  <a:pt x="391" y="240"/>
                </a:lnTo>
                <a:lnTo>
                  <a:pt x="369" y="249"/>
                </a:lnTo>
                <a:lnTo>
                  <a:pt x="382" y="240"/>
                </a:lnTo>
                <a:lnTo>
                  <a:pt x="369" y="240"/>
                </a:lnTo>
                <a:lnTo>
                  <a:pt x="369" y="249"/>
                </a:lnTo>
                <a:lnTo>
                  <a:pt x="335" y="291"/>
                </a:lnTo>
                <a:lnTo>
                  <a:pt x="280" y="231"/>
                </a:lnTo>
                <a:lnTo>
                  <a:pt x="242" y="249"/>
                </a:lnTo>
                <a:lnTo>
                  <a:pt x="233" y="240"/>
                </a:lnTo>
                <a:lnTo>
                  <a:pt x="220" y="240"/>
                </a:lnTo>
                <a:lnTo>
                  <a:pt x="212" y="249"/>
                </a:lnTo>
                <a:lnTo>
                  <a:pt x="195" y="231"/>
                </a:lnTo>
                <a:lnTo>
                  <a:pt x="187" y="240"/>
                </a:lnTo>
                <a:lnTo>
                  <a:pt x="174" y="273"/>
                </a:lnTo>
                <a:lnTo>
                  <a:pt x="148" y="273"/>
                </a:lnTo>
                <a:lnTo>
                  <a:pt x="127" y="273"/>
                </a:lnTo>
                <a:lnTo>
                  <a:pt x="93" y="240"/>
                </a:lnTo>
                <a:lnTo>
                  <a:pt x="72" y="249"/>
                </a:lnTo>
                <a:lnTo>
                  <a:pt x="46" y="249"/>
                </a:lnTo>
                <a:lnTo>
                  <a:pt x="16" y="231"/>
                </a:lnTo>
                <a:lnTo>
                  <a:pt x="55" y="180"/>
                </a:lnTo>
                <a:lnTo>
                  <a:pt x="16" y="153"/>
                </a:lnTo>
                <a:lnTo>
                  <a:pt x="0" y="129"/>
                </a:lnTo>
                <a:lnTo>
                  <a:pt x="16" y="120"/>
                </a:lnTo>
                <a:lnTo>
                  <a:pt x="102" y="10"/>
                </a:lnTo>
                <a:lnTo>
                  <a:pt x="165" y="0"/>
                </a:lnTo>
                <a:lnTo>
                  <a:pt x="187" y="10"/>
                </a:lnTo>
                <a:lnTo>
                  <a:pt x="369" y="10"/>
                </a:lnTo>
                <a:lnTo>
                  <a:pt x="437" y="171"/>
                </a:lnTo>
                <a:lnTo>
                  <a:pt x="463" y="189"/>
                </a:lnTo>
                <a:lnTo>
                  <a:pt x="437" y="213"/>
                </a:lnTo>
                <a:close/>
              </a:path>
            </a:pathLst>
          </a:custGeom>
          <a:solidFill>
            <a:schemeClr val="accent6">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67" name="Freeform 167">
            <a:extLst>
              <a:ext uri="{FF2B5EF4-FFF2-40B4-BE49-F238E27FC236}">
                <a16:creationId xmlns:a16="http://schemas.microsoft.com/office/drawing/2014/main" id="{46909B23-8B49-4508-8660-976AD2AAEA56}"/>
              </a:ext>
            </a:extLst>
          </p:cNvPr>
          <p:cNvSpPr/>
          <p:nvPr/>
        </p:nvSpPr>
        <p:spPr bwMode="auto">
          <a:xfrm>
            <a:off x="7281022" y="4186441"/>
            <a:ext cx="634534" cy="497261"/>
          </a:xfrm>
          <a:custGeom>
            <a:avLst/>
            <a:gdLst>
              <a:gd name="T0" fmla="*/ 445 w 453"/>
              <a:gd name="T1" fmla="*/ 213 h 355"/>
              <a:gd name="T2" fmla="*/ 408 w 453"/>
              <a:gd name="T3" fmla="*/ 235 h 355"/>
              <a:gd name="T4" fmla="*/ 437 w 453"/>
              <a:gd name="T5" fmla="*/ 213 h 355"/>
              <a:gd name="T6" fmla="*/ 453 w 453"/>
              <a:gd name="T7" fmla="*/ 235 h 355"/>
              <a:gd name="T8" fmla="*/ 420 w 453"/>
              <a:gd name="T9" fmla="*/ 304 h 355"/>
              <a:gd name="T10" fmla="*/ 398 w 453"/>
              <a:gd name="T11" fmla="*/ 313 h 355"/>
              <a:gd name="T12" fmla="*/ 381 w 453"/>
              <a:gd name="T13" fmla="*/ 304 h 355"/>
              <a:gd name="T14" fmla="*/ 408 w 453"/>
              <a:gd name="T15" fmla="*/ 323 h 355"/>
              <a:gd name="T16" fmla="*/ 326 w 453"/>
              <a:gd name="T17" fmla="*/ 313 h 355"/>
              <a:gd name="T18" fmla="*/ 271 w 453"/>
              <a:gd name="T19" fmla="*/ 313 h 355"/>
              <a:gd name="T20" fmla="*/ 306 w 453"/>
              <a:gd name="T21" fmla="*/ 304 h 355"/>
              <a:gd name="T22" fmla="*/ 288 w 453"/>
              <a:gd name="T23" fmla="*/ 304 h 355"/>
              <a:gd name="T24" fmla="*/ 279 w 453"/>
              <a:gd name="T25" fmla="*/ 286 h 355"/>
              <a:gd name="T26" fmla="*/ 271 w 453"/>
              <a:gd name="T27" fmla="*/ 313 h 355"/>
              <a:gd name="T28" fmla="*/ 187 w 453"/>
              <a:gd name="T29" fmla="*/ 313 h 355"/>
              <a:gd name="T30" fmla="*/ 195 w 453"/>
              <a:gd name="T31" fmla="*/ 295 h 355"/>
              <a:gd name="T32" fmla="*/ 187 w 453"/>
              <a:gd name="T33" fmla="*/ 286 h 355"/>
              <a:gd name="T34" fmla="*/ 165 w 453"/>
              <a:gd name="T35" fmla="*/ 313 h 355"/>
              <a:gd name="T36" fmla="*/ 140 w 453"/>
              <a:gd name="T37" fmla="*/ 323 h 355"/>
              <a:gd name="T38" fmla="*/ 119 w 453"/>
              <a:gd name="T39" fmla="*/ 336 h 355"/>
              <a:gd name="T40" fmla="*/ 119 w 453"/>
              <a:gd name="T41" fmla="*/ 323 h 355"/>
              <a:gd name="T42" fmla="*/ 72 w 453"/>
              <a:gd name="T43" fmla="*/ 336 h 355"/>
              <a:gd name="T44" fmla="*/ 63 w 453"/>
              <a:gd name="T45" fmla="*/ 355 h 355"/>
              <a:gd name="T46" fmla="*/ 0 w 453"/>
              <a:gd name="T47" fmla="*/ 295 h 355"/>
              <a:gd name="T48" fmla="*/ 17 w 453"/>
              <a:gd name="T49" fmla="*/ 271 h 355"/>
              <a:gd name="T50" fmla="*/ 8 w 453"/>
              <a:gd name="T51" fmla="*/ 244 h 355"/>
              <a:gd name="T52" fmla="*/ 47 w 453"/>
              <a:gd name="T53" fmla="*/ 235 h 355"/>
              <a:gd name="T54" fmla="*/ 63 w 453"/>
              <a:gd name="T55" fmla="*/ 213 h 355"/>
              <a:gd name="T56" fmla="*/ 63 w 453"/>
              <a:gd name="T57" fmla="*/ 151 h 355"/>
              <a:gd name="T58" fmla="*/ 93 w 453"/>
              <a:gd name="T59" fmla="*/ 143 h 355"/>
              <a:gd name="T60" fmla="*/ 140 w 453"/>
              <a:gd name="T61" fmla="*/ 151 h 355"/>
              <a:gd name="T62" fmla="*/ 179 w 453"/>
              <a:gd name="T63" fmla="*/ 111 h 355"/>
              <a:gd name="T64" fmla="*/ 251 w 453"/>
              <a:gd name="T65" fmla="*/ 111 h 355"/>
              <a:gd name="T66" fmla="*/ 306 w 453"/>
              <a:gd name="T67" fmla="*/ 9 h 355"/>
              <a:gd name="T68" fmla="*/ 326 w 453"/>
              <a:gd name="T69" fmla="*/ 0 h 355"/>
              <a:gd name="T70" fmla="*/ 361 w 453"/>
              <a:gd name="T71" fmla="*/ 31 h 355"/>
              <a:gd name="T72" fmla="*/ 381 w 453"/>
              <a:gd name="T73" fmla="*/ 31 h 355"/>
              <a:gd name="T74" fmla="*/ 437 w 453"/>
              <a:gd name="T75" fmla="*/ 91 h 355"/>
              <a:gd name="T76" fmla="*/ 437 w 453"/>
              <a:gd name="T77" fmla="*/ 124 h 355"/>
              <a:gd name="T78" fmla="*/ 445 w 453"/>
              <a:gd name="T79" fmla="*/ 21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355">
                <a:moveTo>
                  <a:pt x="445" y="213"/>
                </a:moveTo>
                <a:lnTo>
                  <a:pt x="408" y="235"/>
                </a:lnTo>
                <a:lnTo>
                  <a:pt x="437" y="213"/>
                </a:lnTo>
                <a:lnTo>
                  <a:pt x="453" y="235"/>
                </a:lnTo>
                <a:lnTo>
                  <a:pt x="420" y="304"/>
                </a:lnTo>
                <a:lnTo>
                  <a:pt x="398" y="313"/>
                </a:lnTo>
                <a:lnTo>
                  <a:pt x="381" y="304"/>
                </a:lnTo>
                <a:lnTo>
                  <a:pt x="408" y="323"/>
                </a:lnTo>
                <a:lnTo>
                  <a:pt x="326" y="313"/>
                </a:lnTo>
                <a:lnTo>
                  <a:pt x="271" y="313"/>
                </a:lnTo>
                <a:lnTo>
                  <a:pt x="306" y="304"/>
                </a:lnTo>
                <a:lnTo>
                  <a:pt x="288" y="304"/>
                </a:lnTo>
                <a:lnTo>
                  <a:pt x="279" y="286"/>
                </a:lnTo>
                <a:lnTo>
                  <a:pt x="271" y="313"/>
                </a:lnTo>
                <a:lnTo>
                  <a:pt x="187" y="313"/>
                </a:lnTo>
                <a:lnTo>
                  <a:pt x="195" y="295"/>
                </a:lnTo>
                <a:lnTo>
                  <a:pt x="187" y="286"/>
                </a:lnTo>
                <a:lnTo>
                  <a:pt x="165" y="313"/>
                </a:lnTo>
                <a:lnTo>
                  <a:pt x="140" y="323"/>
                </a:lnTo>
                <a:lnTo>
                  <a:pt x="119" y="336"/>
                </a:lnTo>
                <a:lnTo>
                  <a:pt x="119" y="323"/>
                </a:lnTo>
                <a:lnTo>
                  <a:pt x="72" y="336"/>
                </a:lnTo>
                <a:lnTo>
                  <a:pt x="63" y="355"/>
                </a:lnTo>
                <a:lnTo>
                  <a:pt x="0" y="295"/>
                </a:lnTo>
                <a:lnTo>
                  <a:pt x="17" y="271"/>
                </a:lnTo>
                <a:lnTo>
                  <a:pt x="8" y="244"/>
                </a:lnTo>
                <a:lnTo>
                  <a:pt x="47" y="235"/>
                </a:lnTo>
                <a:lnTo>
                  <a:pt x="63" y="213"/>
                </a:lnTo>
                <a:lnTo>
                  <a:pt x="63" y="151"/>
                </a:lnTo>
                <a:lnTo>
                  <a:pt x="93" y="143"/>
                </a:lnTo>
                <a:lnTo>
                  <a:pt x="140" y="151"/>
                </a:lnTo>
                <a:lnTo>
                  <a:pt x="179" y="111"/>
                </a:lnTo>
                <a:lnTo>
                  <a:pt x="251" y="111"/>
                </a:lnTo>
                <a:lnTo>
                  <a:pt x="306" y="9"/>
                </a:lnTo>
                <a:lnTo>
                  <a:pt x="326" y="0"/>
                </a:lnTo>
                <a:lnTo>
                  <a:pt x="361" y="31"/>
                </a:lnTo>
                <a:lnTo>
                  <a:pt x="381" y="31"/>
                </a:lnTo>
                <a:lnTo>
                  <a:pt x="437" y="91"/>
                </a:lnTo>
                <a:lnTo>
                  <a:pt x="437" y="124"/>
                </a:lnTo>
                <a:lnTo>
                  <a:pt x="445" y="213"/>
                </a:lnTo>
                <a:close/>
              </a:path>
            </a:pathLst>
          </a:custGeom>
          <a:solidFill>
            <a:schemeClr val="accent6">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68" name="Freeform 168">
            <a:extLst>
              <a:ext uri="{FF2B5EF4-FFF2-40B4-BE49-F238E27FC236}">
                <a16:creationId xmlns:a16="http://schemas.microsoft.com/office/drawing/2014/main" id="{BAE8B084-DE8E-448F-B390-88E172589DFE}"/>
              </a:ext>
            </a:extLst>
          </p:cNvPr>
          <p:cNvSpPr/>
          <p:nvPr/>
        </p:nvSpPr>
        <p:spPr bwMode="auto">
          <a:xfrm>
            <a:off x="7603193" y="3847463"/>
            <a:ext cx="648541" cy="406213"/>
          </a:xfrm>
          <a:custGeom>
            <a:avLst/>
            <a:gdLst>
              <a:gd name="T0" fmla="*/ 438 w 463"/>
              <a:gd name="T1" fmla="*/ 212 h 290"/>
              <a:gd name="T2" fmla="*/ 428 w 463"/>
              <a:gd name="T3" fmla="*/ 212 h 290"/>
              <a:gd name="T4" fmla="*/ 391 w 463"/>
              <a:gd name="T5" fmla="*/ 240 h 290"/>
              <a:gd name="T6" fmla="*/ 370 w 463"/>
              <a:gd name="T7" fmla="*/ 248 h 290"/>
              <a:gd name="T8" fmla="*/ 383 w 463"/>
              <a:gd name="T9" fmla="*/ 240 h 290"/>
              <a:gd name="T10" fmla="*/ 370 w 463"/>
              <a:gd name="T11" fmla="*/ 240 h 290"/>
              <a:gd name="T12" fmla="*/ 370 w 463"/>
              <a:gd name="T13" fmla="*/ 248 h 290"/>
              <a:gd name="T14" fmla="*/ 336 w 463"/>
              <a:gd name="T15" fmla="*/ 290 h 290"/>
              <a:gd name="T16" fmla="*/ 281 w 463"/>
              <a:gd name="T17" fmla="*/ 230 h 290"/>
              <a:gd name="T18" fmla="*/ 242 w 463"/>
              <a:gd name="T19" fmla="*/ 248 h 290"/>
              <a:gd name="T20" fmla="*/ 234 w 463"/>
              <a:gd name="T21" fmla="*/ 240 h 290"/>
              <a:gd name="T22" fmla="*/ 221 w 463"/>
              <a:gd name="T23" fmla="*/ 240 h 290"/>
              <a:gd name="T24" fmla="*/ 212 w 463"/>
              <a:gd name="T25" fmla="*/ 248 h 290"/>
              <a:gd name="T26" fmla="*/ 196 w 463"/>
              <a:gd name="T27" fmla="*/ 230 h 290"/>
              <a:gd name="T28" fmla="*/ 187 w 463"/>
              <a:gd name="T29" fmla="*/ 240 h 290"/>
              <a:gd name="T30" fmla="*/ 174 w 463"/>
              <a:gd name="T31" fmla="*/ 272 h 290"/>
              <a:gd name="T32" fmla="*/ 149 w 463"/>
              <a:gd name="T33" fmla="*/ 272 h 290"/>
              <a:gd name="T34" fmla="*/ 127 w 463"/>
              <a:gd name="T35" fmla="*/ 272 h 290"/>
              <a:gd name="T36" fmla="*/ 94 w 463"/>
              <a:gd name="T37" fmla="*/ 240 h 290"/>
              <a:gd name="T38" fmla="*/ 72 w 463"/>
              <a:gd name="T39" fmla="*/ 248 h 290"/>
              <a:gd name="T40" fmla="*/ 47 w 463"/>
              <a:gd name="T41" fmla="*/ 248 h 290"/>
              <a:gd name="T42" fmla="*/ 17 w 463"/>
              <a:gd name="T43" fmla="*/ 230 h 290"/>
              <a:gd name="T44" fmla="*/ 55 w 463"/>
              <a:gd name="T45" fmla="*/ 180 h 290"/>
              <a:gd name="T46" fmla="*/ 17 w 463"/>
              <a:gd name="T47" fmla="*/ 152 h 290"/>
              <a:gd name="T48" fmla="*/ 0 w 463"/>
              <a:gd name="T49" fmla="*/ 128 h 290"/>
              <a:gd name="T50" fmla="*/ 17 w 463"/>
              <a:gd name="T51" fmla="*/ 120 h 290"/>
              <a:gd name="T52" fmla="*/ 102 w 463"/>
              <a:gd name="T53" fmla="*/ 10 h 290"/>
              <a:gd name="T54" fmla="*/ 166 w 463"/>
              <a:gd name="T55" fmla="*/ 0 h 290"/>
              <a:gd name="T56" fmla="*/ 187 w 463"/>
              <a:gd name="T57" fmla="*/ 10 h 290"/>
              <a:gd name="T58" fmla="*/ 370 w 463"/>
              <a:gd name="T59" fmla="*/ 10 h 290"/>
              <a:gd name="T60" fmla="*/ 438 w 463"/>
              <a:gd name="T61" fmla="*/ 170 h 290"/>
              <a:gd name="T62" fmla="*/ 463 w 463"/>
              <a:gd name="T63" fmla="*/ 188 h 290"/>
              <a:gd name="T64" fmla="*/ 438 w 463"/>
              <a:gd name="T65" fmla="*/ 212 h 290"/>
              <a:gd name="T66" fmla="*/ 438 w 463"/>
              <a:gd name="T67" fmla="*/ 21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2" h="290">
                <a:moveTo>
                  <a:pt x="438" y="212"/>
                </a:moveTo>
                <a:lnTo>
                  <a:pt x="428" y="212"/>
                </a:lnTo>
                <a:lnTo>
                  <a:pt x="391" y="240"/>
                </a:lnTo>
                <a:lnTo>
                  <a:pt x="370" y="248"/>
                </a:lnTo>
                <a:lnTo>
                  <a:pt x="383" y="240"/>
                </a:lnTo>
                <a:lnTo>
                  <a:pt x="370" y="240"/>
                </a:lnTo>
                <a:lnTo>
                  <a:pt x="370" y="248"/>
                </a:lnTo>
                <a:lnTo>
                  <a:pt x="336" y="290"/>
                </a:lnTo>
                <a:lnTo>
                  <a:pt x="281" y="230"/>
                </a:lnTo>
                <a:lnTo>
                  <a:pt x="242" y="248"/>
                </a:lnTo>
                <a:lnTo>
                  <a:pt x="234" y="240"/>
                </a:lnTo>
                <a:lnTo>
                  <a:pt x="221" y="240"/>
                </a:lnTo>
                <a:lnTo>
                  <a:pt x="212" y="248"/>
                </a:lnTo>
                <a:lnTo>
                  <a:pt x="196" y="230"/>
                </a:lnTo>
                <a:lnTo>
                  <a:pt x="187" y="240"/>
                </a:lnTo>
                <a:lnTo>
                  <a:pt x="174" y="272"/>
                </a:lnTo>
                <a:lnTo>
                  <a:pt x="149" y="272"/>
                </a:lnTo>
                <a:lnTo>
                  <a:pt x="127" y="272"/>
                </a:lnTo>
                <a:lnTo>
                  <a:pt x="94" y="240"/>
                </a:lnTo>
                <a:lnTo>
                  <a:pt x="72" y="248"/>
                </a:lnTo>
                <a:lnTo>
                  <a:pt x="47" y="248"/>
                </a:lnTo>
                <a:lnTo>
                  <a:pt x="17" y="230"/>
                </a:lnTo>
                <a:lnTo>
                  <a:pt x="55" y="180"/>
                </a:lnTo>
                <a:lnTo>
                  <a:pt x="17" y="152"/>
                </a:lnTo>
                <a:lnTo>
                  <a:pt x="0" y="128"/>
                </a:lnTo>
                <a:lnTo>
                  <a:pt x="17" y="120"/>
                </a:lnTo>
                <a:lnTo>
                  <a:pt x="102" y="10"/>
                </a:lnTo>
                <a:lnTo>
                  <a:pt x="166" y="0"/>
                </a:lnTo>
                <a:lnTo>
                  <a:pt x="187" y="10"/>
                </a:lnTo>
                <a:lnTo>
                  <a:pt x="370" y="10"/>
                </a:lnTo>
                <a:lnTo>
                  <a:pt x="438" y="170"/>
                </a:lnTo>
                <a:lnTo>
                  <a:pt x="463" y="188"/>
                </a:lnTo>
                <a:lnTo>
                  <a:pt x="438" y="212"/>
                </a:lnTo>
                <a:lnTo>
                  <a:pt x="438" y="21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69" name="Freeform 169">
            <a:extLst>
              <a:ext uri="{FF2B5EF4-FFF2-40B4-BE49-F238E27FC236}">
                <a16:creationId xmlns:a16="http://schemas.microsoft.com/office/drawing/2014/main" id="{4C03CE47-C1C9-4548-B9A5-EEC598E209F9}"/>
              </a:ext>
            </a:extLst>
          </p:cNvPr>
          <p:cNvSpPr/>
          <p:nvPr/>
        </p:nvSpPr>
        <p:spPr bwMode="auto">
          <a:xfrm>
            <a:off x="7276821" y="4183639"/>
            <a:ext cx="635934" cy="497261"/>
          </a:xfrm>
          <a:custGeom>
            <a:avLst/>
            <a:gdLst>
              <a:gd name="T0" fmla="*/ 445 w 454"/>
              <a:gd name="T1" fmla="*/ 212 h 355"/>
              <a:gd name="T2" fmla="*/ 408 w 454"/>
              <a:gd name="T3" fmla="*/ 235 h 355"/>
              <a:gd name="T4" fmla="*/ 437 w 454"/>
              <a:gd name="T5" fmla="*/ 212 h 355"/>
              <a:gd name="T6" fmla="*/ 454 w 454"/>
              <a:gd name="T7" fmla="*/ 235 h 355"/>
              <a:gd name="T8" fmla="*/ 420 w 454"/>
              <a:gd name="T9" fmla="*/ 303 h 355"/>
              <a:gd name="T10" fmla="*/ 399 w 454"/>
              <a:gd name="T11" fmla="*/ 313 h 355"/>
              <a:gd name="T12" fmla="*/ 382 w 454"/>
              <a:gd name="T13" fmla="*/ 303 h 355"/>
              <a:gd name="T14" fmla="*/ 408 w 454"/>
              <a:gd name="T15" fmla="*/ 322 h 355"/>
              <a:gd name="T16" fmla="*/ 327 w 454"/>
              <a:gd name="T17" fmla="*/ 313 h 355"/>
              <a:gd name="T18" fmla="*/ 272 w 454"/>
              <a:gd name="T19" fmla="*/ 313 h 355"/>
              <a:gd name="T20" fmla="*/ 306 w 454"/>
              <a:gd name="T21" fmla="*/ 303 h 355"/>
              <a:gd name="T22" fmla="*/ 288 w 454"/>
              <a:gd name="T23" fmla="*/ 303 h 355"/>
              <a:gd name="T24" fmla="*/ 280 w 454"/>
              <a:gd name="T25" fmla="*/ 285 h 355"/>
              <a:gd name="T26" fmla="*/ 272 w 454"/>
              <a:gd name="T27" fmla="*/ 313 h 355"/>
              <a:gd name="T28" fmla="*/ 188 w 454"/>
              <a:gd name="T29" fmla="*/ 313 h 355"/>
              <a:gd name="T30" fmla="*/ 196 w 454"/>
              <a:gd name="T31" fmla="*/ 295 h 355"/>
              <a:gd name="T32" fmla="*/ 188 w 454"/>
              <a:gd name="T33" fmla="*/ 285 h 355"/>
              <a:gd name="T34" fmla="*/ 166 w 454"/>
              <a:gd name="T35" fmla="*/ 313 h 355"/>
              <a:gd name="T36" fmla="*/ 141 w 454"/>
              <a:gd name="T37" fmla="*/ 322 h 355"/>
              <a:gd name="T38" fmla="*/ 119 w 454"/>
              <a:gd name="T39" fmla="*/ 336 h 355"/>
              <a:gd name="T40" fmla="*/ 119 w 454"/>
              <a:gd name="T41" fmla="*/ 322 h 355"/>
              <a:gd name="T42" fmla="*/ 72 w 454"/>
              <a:gd name="T43" fmla="*/ 336 h 355"/>
              <a:gd name="T44" fmla="*/ 64 w 454"/>
              <a:gd name="T45" fmla="*/ 355 h 355"/>
              <a:gd name="T46" fmla="*/ 0 w 454"/>
              <a:gd name="T47" fmla="*/ 295 h 355"/>
              <a:gd name="T48" fmla="*/ 17 w 454"/>
              <a:gd name="T49" fmla="*/ 271 h 355"/>
              <a:gd name="T50" fmla="*/ 9 w 454"/>
              <a:gd name="T51" fmla="*/ 243 h 355"/>
              <a:gd name="T52" fmla="*/ 47 w 454"/>
              <a:gd name="T53" fmla="*/ 235 h 355"/>
              <a:gd name="T54" fmla="*/ 64 w 454"/>
              <a:gd name="T55" fmla="*/ 212 h 355"/>
              <a:gd name="T56" fmla="*/ 64 w 454"/>
              <a:gd name="T57" fmla="*/ 151 h 355"/>
              <a:gd name="T58" fmla="*/ 94 w 454"/>
              <a:gd name="T59" fmla="*/ 143 h 355"/>
              <a:gd name="T60" fmla="*/ 141 w 454"/>
              <a:gd name="T61" fmla="*/ 151 h 355"/>
              <a:gd name="T62" fmla="*/ 179 w 454"/>
              <a:gd name="T63" fmla="*/ 110 h 355"/>
              <a:gd name="T64" fmla="*/ 251 w 454"/>
              <a:gd name="T65" fmla="*/ 110 h 355"/>
              <a:gd name="T66" fmla="*/ 306 w 454"/>
              <a:gd name="T67" fmla="*/ 8 h 355"/>
              <a:gd name="T68" fmla="*/ 327 w 454"/>
              <a:gd name="T69" fmla="*/ 0 h 355"/>
              <a:gd name="T70" fmla="*/ 362 w 454"/>
              <a:gd name="T71" fmla="*/ 31 h 355"/>
              <a:gd name="T72" fmla="*/ 382 w 454"/>
              <a:gd name="T73" fmla="*/ 31 h 355"/>
              <a:gd name="T74" fmla="*/ 437 w 454"/>
              <a:gd name="T75" fmla="*/ 91 h 355"/>
              <a:gd name="T76" fmla="*/ 437 w 454"/>
              <a:gd name="T77" fmla="*/ 123 h 355"/>
              <a:gd name="T78" fmla="*/ 445 w 454"/>
              <a:gd name="T79" fmla="*/ 212 h 355"/>
              <a:gd name="T80" fmla="*/ 445 w 454"/>
              <a:gd name="T81" fmla="*/ 21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355">
                <a:moveTo>
                  <a:pt x="445" y="212"/>
                </a:moveTo>
                <a:lnTo>
                  <a:pt x="408" y="235"/>
                </a:lnTo>
                <a:lnTo>
                  <a:pt x="437" y="212"/>
                </a:lnTo>
                <a:lnTo>
                  <a:pt x="454" y="235"/>
                </a:lnTo>
                <a:lnTo>
                  <a:pt x="420" y="303"/>
                </a:lnTo>
                <a:lnTo>
                  <a:pt x="399" y="313"/>
                </a:lnTo>
                <a:lnTo>
                  <a:pt x="382" y="303"/>
                </a:lnTo>
                <a:lnTo>
                  <a:pt x="408" y="322"/>
                </a:lnTo>
                <a:lnTo>
                  <a:pt x="327" y="313"/>
                </a:lnTo>
                <a:lnTo>
                  <a:pt x="272" y="313"/>
                </a:lnTo>
                <a:lnTo>
                  <a:pt x="306" y="303"/>
                </a:lnTo>
                <a:lnTo>
                  <a:pt x="288" y="303"/>
                </a:lnTo>
                <a:lnTo>
                  <a:pt x="280" y="285"/>
                </a:lnTo>
                <a:lnTo>
                  <a:pt x="272" y="313"/>
                </a:lnTo>
                <a:lnTo>
                  <a:pt x="188" y="313"/>
                </a:lnTo>
                <a:lnTo>
                  <a:pt x="196" y="295"/>
                </a:lnTo>
                <a:lnTo>
                  <a:pt x="188" y="285"/>
                </a:lnTo>
                <a:lnTo>
                  <a:pt x="166" y="313"/>
                </a:lnTo>
                <a:lnTo>
                  <a:pt x="141" y="322"/>
                </a:lnTo>
                <a:lnTo>
                  <a:pt x="119" y="336"/>
                </a:lnTo>
                <a:lnTo>
                  <a:pt x="119" y="322"/>
                </a:lnTo>
                <a:lnTo>
                  <a:pt x="72" y="336"/>
                </a:lnTo>
                <a:lnTo>
                  <a:pt x="64" y="355"/>
                </a:lnTo>
                <a:lnTo>
                  <a:pt x="0" y="295"/>
                </a:lnTo>
                <a:lnTo>
                  <a:pt x="17" y="271"/>
                </a:lnTo>
                <a:lnTo>
                  <a:pt x="9" y="243"/>
                </a:lnTo>
                <a:lnTo>
                  <a:pt x="47" y="235"/>
                </a:lnTo>
                <a:lnTo>
                  <a:pt x="64" y="212"/>
                </a:lnTo>
                <a:lnTo>
                  <a:pt x="64" y="151"/>
                </a:lnTo>
                <a:lnTo>
                  <a:pt x="94" y="143"/>
                </a:lnTo>
                <a:lnTo>
                  <a:pt x="141" y="151"/>
                </a:lnTo>
                <a:lnTo>
                  <a:pt x="179" y="110"/>
                </a:lnTo>
                <a:lnTo>
                  <a:pt x="251" y="110"/>
                </a:lnTo>
                <a:lnTo>
                  <a:pt x="306" y="8"/>
                </a:lnTo>
                <a:lnTo>
                  <a:pt x="327" y="0"/>
                </a:lnTo>
                <a:lnTo>
                  <a:pt x="362" y="31"/>
                </a:lnTo>
                <a:lnTo>
                  <a:pt x="382" y="31"/>
                </a:lnTo>
                <a:lnTo>
                  <a:pt x="437" y="91"/>
                </a:lnTo>
                <a:lnTo>
                  <a:pt x="437" y="123"/>
                </a:lnTo>
                <a:lnTo>
                  <a:pt x="445" y="212"/>
                </a:lnTo>
                <a:lnTo>
                  <a:pt x="445" y="21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70" name="Freeform 170">
            <a:extLst>
              <a:ext uri="{FF2B5EF4-FFF2-40B4-BE49-F238E27FC236}">
                <a16:creationId xmlns:a16="http://schemas.microsoft.com/office/drawing/2014/main" id="{AE7B6EC3-96D7-4C91-9643-48D8481FF256}"/>
              </a:ext>
            </a:extLst>
          </p:cNvPr>
          <p:cNvSpPr/>
          <p:nvPr/>
        </p:nvSpPr>
        <p:spPr bwMode="auto">
          <a:xfrm>
            <a:off x="6573651" y="3637353"/>
            <a:ext cx="575702" cy="620525"/>
          </a:xfrm>
          <a:custGeom>
            <a:avLst/>
            <a:gdLst>
              <a:gd name="T0" fmla="*/ 0 w 411"/>
              <a:gd name="T1" fmla="*/ 222 h 443"/>
              <a:gd name="T2" fmla="*/ 85 w 411"/>
              <a:gd name="T3" fmla="*/ 130 h 443"/>
              <a:gd name="T4" fmla="*/ 77 w 411"/>
              <a:gd name="T5" fmla="*/ 79 h 443"/>
              <a:gd name="T6" fmla="*/ 170 w 411"/>
              <a:gd name="T7" fmla="*/ 79 h 443"/>
              <a:gd name="T8" fmla="*/ 271 w 411"/>
              <a:gd name="T9" fmla="*/ 0 h 443"/>
              <a:gd name="T10" fmla="*/ 326 w 411"/>
              <a:gd name="T11" fmla="*/ 42 h 443"/>
              <a:gd name="T12" fmla="*/ 348 w 411"/>
              <a:gd name="T13" fmla="*/ 79 h 443"/>
              <a:gd name="T14" fmla="*/ 381 w 411"/>
              <a:gd name="T15" fmla="*/ 152 h 443"/>
              <a:gd name="T16" fmla="*/ 411 w 411"/>
              <a:gd name="T17" fmla="*/ 180 h 443"/>
              <a:gd name="T18" fmla="*/ 381 w 411"/>
              <a:gd name="T19" fmla="*/ 264 h 443"/>
              <a:gd name="T20" fmla="*/ 381 w 411"/>
              <a:gd name="T21" fmla="*/ 305 h 443"/>
              <a:gd name="T22" fmla="*/ 364 w 411"/>
              <a:gd name="T23" fmla="*/ 324 h 443"/>
              <a:gd name="T24" fmla="*/ 348 w 411"/>
              <a:gd name="T25" fmla="*/ 342 h 443"/>
              <a:gd name="T26" fmla="*/ 318 w 411"/>
              <a:gd name="T27" fmla="*/ 342 h 443"/>
              <a:gd name="T28" fmla="*/ 309 w 411"/>
              <a:gd name="T29" fmla="*/ 383 h 443"/>
              <a:gd name="T30" fmla="*/ 289 w 411"/>
              <a:gd name="T31" fmla="*/ 383 h 443"/>
              <a:gd name="T32" fmla="*/ 271 w 411"/>
              <a:gd name="T33" fmla="*/ 425 h 443"/>
              <a:gd name="T34" fmla="*/ 246 w 411"/>
              <a:gd name="T35" fmla="*/ 443 h 443"/>
              <a:gd name="T36" fmla="*/ 0 w 411"/>
              <a:gd name="T37" fmla="*/ 22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1" h="442">
                <a:moveTo>
                  <a:pt x="0" y="222"/>
                </a:moveTo>
                <a:lnTo>
                  <a:pt x="85" y="130"/>
                </a:lnTo>
                <a:lnTo>
                  <a:pt x="77" y="79"/>
                </a:lnTo>
                <a:lnTo>
                  <a:pt x="170" y="79"/>
                </a:lnTo>
                <a:lnTo>
                  <a:pt x="271" y="0"/>
                </a:lnTo>
                <a:lnTo>
                  <a:pt x="326" y="42"/>
                </a:lnTo>
                <a:lnTo>
                  <a:pt x="348" y="79"/>
                </a:lnTo>
                <a:lnTo>
                  <a:pt x="381" y="152"/>
                </a:lnTo>
                <a:lnTo>
                  <a:pt x="411" y="180"/>
                </a:lnTo>
                <a:lnTo>
                  <a:pt x="381" y="264"/>
                </a:lnTo>
                <a:lnTo>
                  <a:pt x="381" y="305"/>
                </a:lnTo>
                <a:lnTo>
                  <a:pt x="364" y="324"/>
                </a:lnTo>
                <a:lnTo>
                  <a:pt x="348" y="342"/>
                </a:lnTo>
                <a:lnTo>
                  <a:pt x="318" y="342"/>
                </a:lnTo>
                <a:lnTo>
                  <a:pt x="309" y="383"/>
                </a:lnTo>
                <a:lnTo>
                  <a:pt x="289" y="383"/>
                </a:lnTo>
                <a:lnTo>
                  <a:pt x="271" y="425"/>
                </a:lnTo>
                <a:lnTo>
                  <a:pt x="246" y="443"/>
                </a:lnTo>
                <a:lnTo>
                  <a:pt x="0"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71" name="Freeform 171">
            <a:extLst>
              <a:ext uri="{FF2B5EF4-FFF2-40B4-BE49-F238E27FC236}">
                <a16:creationId xmlns:a16="http://schemas.microsoft.com/office/drawing/2014/main" id="{7D5A6C42-26F0-4349-8157-2E579467A5A0}"/>
              </a:ext>
            </a:extLst>
          </p:cNvPr>
          <p:cNvSpPr/>
          <p:nvPr/>
        </p:nvSpPr>
        <p:spPr bwMode="auto">
          <a:xfrm>
            <a:off x="6514821" y="2417311"/>
            <a:ext cx="254934" cy="381000"/>
          </a:xfrm>
          <a:custGeom>
            <a:avLst/>
            <a:gdLst>
              <a:gd name="T0" fmla="*/ 0 w 182"/>
              <a:gd name="T1" fmla="*/ 0 h 272"/>
              <a:gd name="T2" fmla="*/ 0 w 182"/>
              <a:gd name="T3" fmla="*/ 245 h 272"/>
              <a:gd name="T4" fmla="*/ 0 w 182"/>
              <a:gd name="T5" fmla="*/ 272 h 272"/>
              <a:gd name="T6" fmla="*/ 182 w 182"/>
              <a:gd name="T7" fmla="*/ 272 h 272"/>
              <a:gd name="T8" fmla="*/ 182 w 182"/>
              <a:gd name="T9" fmla="*/ 254 h 272"/>
              <a:gd name="T10" fmla="*/ 174 w 182"/>
              <a:gd name="T11" fmla="*/ 0 h 272"/>
              <a:gd name="T12" fmla="*/ 0 w 18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182" h="272">
                <a:moveTo>
                  <a:pt x="0" y="0"/>
                </a:moveTo>
                <a:lnTo>
                  <a:pt x="0" y="245"/>
                </a:lnTo>
                <a:lnTo>
                  <a:pt x="0" y="272"/>
                </a:lnTo>
                <a:lnTo>
                  <a:pt x="182" y="272"/>
                </a:lnTo>
                <a:lnTo>
                  <a:pt x="182" y="254"/>
                </a:lnTo>
                <a:lnTo>
                  <a:pt x="17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72" name="Freeform 172">
            <a:extLst>
              <a:ext uri="{FF2B5EF4-FFF2-40B4-BE49-F238E27FC236}">
                <a16:creationId xmlns:a16="http://schemas.microsoft.com/office/drawing/2014/main" id="{F6382EC3-248E-46E2-9996-4399233425B3}"/>
              </a:ext>
            </a:extLst>
          </p:cNvPr>
          <p:cNvSpPr/>
          <p:nvPr/>
        </p:nvSpPr>
        <p:spPr bwMode="auto">
          <a:xfrm>
            <a:off x="6569450" y="3634552"/>
            <a:ext cx="577103" cy="619125"/>
          </a:xfrm>
          <a:custGeom>
            <a:avLst/>
            <a:gdLst>
              <a:gd name="T0" fmla="*/ 0 w 412"/>
              <a:gd name="T1" fmla="*/ 221 h 442"/>
              <a:gd name="T2" fmla="*/ 86 w 412"/>
              <a:gd name="T3" fmla="*/ 129 h 442"/>
              <a:gd name="T4" fmla="*/ 77 w 412"/>
              <a:gd name="T5" fmla="*/ 79 h 442"/>
              <a:gd name="T6" fmla="*/ 171 w 412"/>
              <a:gd name="T7" fmla="*/ 79 h 442"/>
              <a:gd name="T8" fmla="*/ 272 w 412"/>
              <a:gd name="T9" fmla="*/ 0 h 442"/>
              <a:gd name="T10" fmla="*/ 327 w 412"/>
              <a:gd name="T11" fmla="*/ 42 h 442"/>
              <a:gd name="T12" fmla="*/ 348 w 412"/>
              <a:gd name="T13" fmla="*/ 79 h 442"/>
              <a:gd name="T14" fmla="*/ 382 w 412"/>
              <a:gd name="T15" fmla="*/ 152 h 442"/>
              <a:gd name="T16" fmla="*/ 412 w 412"/>
              <a:gd name="T17" fmla="*/ 180 h 442"/>
              <a:gd name="T18" fmla="*/ 382 w 412"/>
              <a:gd name="T19" fmla="*/ 263 h 442"/>
              <a:gd name="T20" fmla="*/ 382 w 412"/>
              <a:gd name="T21" fmla="*/ 304 h 442"/>
              <a:gd name="T22" fmla="*/ 365 w 412"/>
              <a:gd name="T23" fmla="*/ 323 h 442"/>
              <a:gd name="T24" fmla="*/ 348 w 412"/>
              <a:gd name="T25" fmla="*/ 341 h 442"/>
              <a:gd name="T26" fmla="*/ 318 w 412"/>
              <a:gd name="T27" fmla="*/ 341 h 442"/>
              <a:gd name="T28" fmla="*/ 310 w 412"/>
              <a:gd name="T29" fmla="*/ 382 h 442"/>
              <a:gd name="T30" fmla="*/ 290 w 412"/>
              <a:gd name="T31" fmla="*/ 382 h 442"/>
              <a:gd name="T32" fmla="*/ 272 w 412"/>
              <a:gd name="T33" fmla="*/ 424 h 442"/>
              <a:gd name="T34" fmla="*/ 246 w 412"/>
              <a:gd name="T35" fmla="*/ 442 h 442"/>
              <a:gd name="T36" fmla="*/ 0 w 412"/>
              <a:gd name="T37" fmla="*/ 221 h 442"/>
              <a:gd name="T38" fmla="*/ 0 w 412"/>
              <a:gd name="T39" fmla="*/ 22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2" h="442">
                <a:moveTo>
                  <a:pt x="0" y="221"/>
                </a:moveTo>
                <a:lnTo>
                  <a:pt x="86" y="129"/>
                </a:lnTo>
                <a:lnTo>
                  <a:pt x="77" y="79"/>
                </a:lnTo>
                <a:lnTo>
                  <a:pt x="171" y="79"/>
                </a:lnTo>
                <a:lnTo>
                  <a:pt x="272" y="0"/>
                </a:lnTo>
                <a:lnTo>
                  <a:pt x="327" y="42"/>
                </a:lnTo>
                <a:lnTo>
                  <a:pt x="348" y="79"/>
                </a:lnTo>
                <a:lnTo>
                  <a:pt x="382" y="152"/>
                </a:lnTo>
                <a:lnTo>
                  <a:pt x="412" y="180"/>
                </a:lnTo>
                <a:lnTo>
                  <a:pt x="382" y="263"/>
                </a:lnTo>
                <a:lnTo>
                  <a:pt x="382" y="304"/>
                </a:lnTo>
                <a:lnTo>
                  <a:pt x="365" y="323"/>
                </a:lnTo>
                <a:lnTo>
                  <a:pt x="348" y="341"/>
                </a:lnTo>
                <a:lnTo>
                  <a:pt x="318" y="341"/>
                </a:lnTo>
                <a:lnTo>
                  <a:pt x="310" y="382"/>
                </a:lnTo>
                <a:lnTo>
                  <a:pt x="290" y="382"/>
                </a:lnTo>
                <a:lnTo>
                  <a:pt x="272" y="424"/>
                </a:lnTo>
                <a:lnTo>
                  <a:pt x="246" y="442"/>
                </a:lnTo>
                <a:lnTo>
                  <a:pt x="0" y="221"/>
                </a:lnTo>
                <a:lnTo>
                  <a:pt x="0" y="221"/>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73" name="Freeform 173">
            <a:extLst>
              <a:ext uri="{FF2B5EF4-FFF2-40B4-BE49-F238E27FC236}">
                <a16:creationId xmlns:a16="http://schemas.microsoft.com/office/drawing/2014/main" id="{DEB60F71-06B0-49D0-9223-FB68F72D3468}"/>
              </a:ext>
            </a:extLst>
          </p:cNvPr>
          <p:cNvSpPr/>
          <p:nvPr/>
        </p:nvSpPr>
        <p:spPr bwMode="auto">
          <a:xfrm>
            <a:off x="6510619" y="2414509"/>
            <a:ext cx="256335" cy="381000"/>
          </a:xfrm>
          <a:custGeom>
            <a:avLst/>
            <a:gdLst>
              <a:gd name="T0" fmla="*/ 0 w 183"/>
              <a:gd name="T1" fmla="*/ 0 h 272"/>
              <a:gd name="T2" fmla="*/ 0 w 183"/>
              <a:gd name="T3" fmla="*/ 244 h 272"/>
              <a:gd name="T4" fmla="*/ 0 w 183"/>
              <a:gd name="T5" fmla="*/ 272 h 272"/>
              <a:gd name="T6" fmla="*/ 183 w 183"/>
              <a:gd name="T7" fmla="*/ 272 h 272"/>
              <a:gd name="T8" fmla="*/ 183 w 183"/>
              <a:gd name="T9" fmla="*/ 254 h 272"/>
              <a:gd name="T10" fmla="*/ 174 w 183"/>
              <a:gd name="T11" fmla="*/ 0 h 272"/>
              <a:gd name="T12" fmla="*/ 0 w 183"/>
              <a:gd name="T13" fmla="*/ 0 h 272"/>
              <a:gd name="T14" fmla="*/ 0 w 183"/>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272">
                <a:moveTo>
                  <a:pt x="0" y="0"/>
                </a:moveTo>
                <a:lnTo>
                  <a:pt x="0" y="244"/>
                </a:lnTo>
                <a:lnTo>
                  <a:pt x="0" y="272"/>
                </a:lnTo>
                <a:lnTo>
                  <a:pt x="183" y="272"/>
                </a:lnTo>
                <a:lnTo>
                  <a:pt x="183" y="254"/>
                </a:lnTo>
                <a:lnTo>
                  <a:pt x="174" y="0"/>
                </a:lnTo>
                <a:lnTo>
                  <a:pt x="0" y="0"/>
                </a:lnTo>
                <a:lnTo>
                  <a:pt x="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74" name="Freeform 174">
            <a:extLst>
              <a:ext uri="{FF2B5EF4-FFF2-40B4-BE49-F238E27FC236}">
                <a16:creationId xmlns:a16="http://schemas.microsoft.com/office/drawing/2014/main" id="{94F94482-BCDE-47CD-B153-6ECF595B81DB}"/>
              </a:ext>
            </a:extLst>
          </p:cNvPr>
          <p:cNvSpPr/>
          <p:nvPr/>
        </p:nvSpPr>
        <p:spPr bwMode="auto">
          <a:xfrm>
            <a:off x="6514822" y="2132963"/>
            <a:ext cx="348783" cy="284349"/>
          </a:xfrm>
          <a:custGeom>
            <a:avLst/>
            <a:gdLst>
              <a:gd name="T0" fmla="*/ 249 w 249"/>
              <a:gd name="T1" fmla="*/ 0 h 203"/>
              <a:gd name="T2" fmla="*/ 241 w 249"/>
              <a:gd name="T3" fmla="*/ 203 h 203"/>
              <a:gd name="T4" fmla="*/ 174 w 249"/>
              <a:gd name="T5" fmla="*/ 203 h 203"/>
              <a:gd name="T6" fmla="*/ 0 w 249"/>
              <a:gd name="T7" fmla="*/ 203 h 203"/>
              <a:gd name="T8" fmla="*/ 17 w 249"/>
              <a:gd name="T9" fmla="*/ 0 h 203"/>
              <a:gd name="T10" fmla="*/ 249 w 249"/>
              <a:gd name="T11" fmla="*/ 0 h 203"/>
            </a:gdLst>
            <a:ahLst/>
            <a:cxnLst>
              <a:cxn ang="0">
                <a:pos x="T0" y="T1"/>
              </a:cxn>
              <a:cxn ang="0">
                <a:pos x="T2" y="T3"/>
              </a:cxn>
              <a:cxn ang="0">
                <a:pos x="T4" y="T5"/>
              </a:cxn>
              <a:cxn ang="0">
                <a:pos x="T6" y="T7"/>
              </a:cxn>
              <a:cxn ang="0">
                <a:pos x="T8" y="T9"/>
              </a:cxn>
              <a:cxn ang="0">
                <a:pos x="T10" y="T11"/>
              </a:cxn>
            </a:cxnLst>
            <a:rect l="0" t="0" r="r" b="b"/>
            <a:pathLst>
              <a:path w="249" h="203">
                <a:moveTo>
                  <a:pt x="249" y="0"/>
                </a:moveTo>
                <a:lnTo>
                  <a:pt x="241" y="203"/>
                </a:lnTo>
                <a:lnTo>
                  <a:pt x="174" y="203"/>
                </a:lnTo>
                <a:lnTo>
                  <a:pt x="0" y="203"/>
                </a:lnTo>
                <a:lnTo>
                  <a:pt x="17" y="0"/>
                </a:lnTo>
                <a:lnTo>
                  <a:pt x="2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75" name="Freeform 175">
            <a:extLst>
              <a:ext uri="{FF2B5EF4-FFF2-40B4-BE49-F238E27FC236}">
                <a16:creationId xmlns:a16="http://schemas.microsoft.com/office/drawing/2014/main" id="{1AC3ED3B-1266-4B0A-910A-4F041C618DC3}"/>
              </a:ext>
            </a:extLst>
          </p:cNvPr>
          <p:cNvSpPr/>
          <p:nvPr/>
        </p:nvSpPr>
        <p:spPr bwMode="auto">
          <a:xfrm>
            <a:off x="6496612" y="2773099"/>
            <a:ext cx="564497" cy="341779"/>
          </a:xfrm>
          <a:custGeom>
            <a:avLst/>
            <a:gdLst>
              <a:gd name="T0" fmla="*/ 195 w 403"/>
              <a:gd name="T1" fmla="*/ 18 h 244"/>
              <a:gd name="T2" fmla="*/ 195 w 403"/>
              <a:gd name="T3" fmla="*/ 0 h 244"/>
              <a:gd name="T4" fmla="*/ 336 w 403"/>
              <a:gd name="T5" fmla="*/ 9 h 244"/>
              <a:gd name="T6" fmla="*/ 403 w 403"/>
              <a:gd name="T7" fmla="*/ 9 h 244"/>
              <a:gd name="T8" fmla="*/ 344 w 403"/>
              <a:gd name="T9" fmla="*/ 171 h 244"/>
              <a:gd name="T10" fmla="*/ 403 w 403"/>
              <a:gd name="T11" fmla="*/ 194 h 244"/>
              <a:gd name="T12" fmla="*/ 364 w 403"/>
              <a:gd name="T13" fmla="*/ 231 h 244"/>
              <a:gd name="T14" fmla="*/ 327 w 403"/>
              <a:gd name="T15" fmla="*/ 221 h 244"/>
              <a:gd name="T16" fmla="*/ 309 w 403"/>
              <a:gd name="T17" fmla="*/ 180 h 244"/>
              <a:gd name="T18" fmla="*/ 272 w 403"/>
              <a:gd name="T19" fmla="*/ 171 h 244"/>
              <a:gd name="T20" fmla="*/ 216 w 403"/>
              <a:gd name="T21" fmla="*/ 212 h 244"/>
              <a:gd name="T22" fmla="*/ 207 w 403"/>
              <a:gd name="T23" fmla="*/ 212 h 244"/>
              <a:gd name="T24" fmla="*/ 195 w 403"/>
              <a:gd name="T25" fmla="*/ 203 h 244"/>
              <a:gd name="T26" fmla="*/ 178 w 403"/>
              <a:gd name="T27" fmla="*/ 231 h 244"/>
              <a:gd name="T28" fmla="*/ 160 w 403"/>
              <a:gd name="T29" fmla="*/ 231 h 244"/>
              <a:gd name="T30" fmla="*/ 170 w 403"/>
              <a:gd name="T31" fmla="*/ 212 h 244"/>
              <a:gd name="T32" fmla="*/ 160 w 403"/>
              <a:gd name="T33" fmla="*/ 212 h 244"/>
              <a:gd name="T34" fmla="*/ 148 w 403"/>
              <a:gd name="T35" fmla="*/ 231 h 244"/>
              <a:gd name="T36" fmla="*/ 123 w 403"/>
              <a:gd name="T37" fmla="*/ 244 h 244"/>
              <a:gd name="T38" fmla="*/ 0 w 403"/>
              <a:gd name="T39" fmla="*/ 244 h 244"/>
              <a:gd name="T40" fmla="*/ 7 w 403"/>
              <a:gd name="T41" fmla="*/ 131 h 244"/>
              <a:gd name="T42" fmla="*/ 13 w 403"/>
              <a:gd name="T43" fmla="*/ 18 h 244"/>
              <a:gd name="T44" fmla="*/ 195 w 403"/>
              <a:gd name="T45" fmla="*/ 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2" h="244">
                <a:moveTo>
                  <a:pt x="195" y="18"/>
                </a:moveTo>
                <a:lnTo>
                  <a:pt x="195" y="0"/>
                </a:lnTo>
                <a:lnTo>
                  <a:pt x="336" y="9"/>
                </a:lnTo>
                <a:lnTo>
                  <a:pt x="403" y="9"/>
                </a:lnTo>
                <a:lnTo>
                  <a:pt x="344" y="171"/>
                </a:lnTo>
                <a:lnTo>
                  <a:pt x="403" y="194"/>
                </a:lnTo>
                <a:lnTo>
                  <a:pt x="364" y="231"/>
                </a:lnTo>
                <a:lnTo>
                  <a:pt x="327" y="221"/>
                </a:lnTo>
                <a:lnTo>
                  <a:pt x="309" y="180"/>
                </a:lnTo>
                <a:lnTo>
                  <a:pt x="272" y="171"/>
                </a:lnTo>
                <a:lnTo>
                  <a:pt x="216" y="212"/>
                </a:lnTo>
                <a:lnTo>
                  <a:pt x="207" y="212"/>
                </a:lnTo>
                <a:lnTo>
                  <a:pt x="195" y="203"/>
                </a:lnTo>
                <a:lnTo>
                  <a:pt x="178" y="231"/>
                </a:lnTo>
                <a:lnTo>
                  <a:pt x="160" y="231"/>
                </a:lnTo>
                <a:lnTo>
                  <a:pt x="170" y="212"/>
                </a:lnTo>
                <a:lnTo>
                  <a:pt x="160" y="212"/>
                </a:lnTo>
                <a:lnTo>
                  <a:pt x="148" y="231"/>
                </a:lnTo>
                <a:lnTo>
                  <a:pt x="123" y="244"/>
                </a:lnTo>
                <a:lnTo>
                  <a:pt x="0" y="244"/>
                </a:lnTo>
                <a:lnTo>
                  <a:pt x="7" y="131"/>
                </a:lnTo>
                <a:lnTo>
                  <a:pt x="13" y="18"/>
                </a:lnTo>
                <a:lnTo>
                  <a:pt x="19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76" name="Freeform 176">
            <a:extLst>
              <a:ext uri="{FF2B5EF4-FFF2-40B4-BE49-F238E27FC236}">
                <a16:creationId xmlns:a16="http://schemas.microsoft.com/office/drawing/2014/main" id="{E88C2548-246F-442C-B537-E46A815C9391}"/>
              </a:ext>
            </a:extLst>
          </p:cNvPr>
          <p:cNvSpPr/>
          <p:nvPr/>
        </p:nvSpPr>
        <p:spPr bwMode="auto">
          <a:xfrm>
            <a:off x="6510618" y="2130161"/>
            <a:ext cx="350184" cy="284349"/>
          </a:xfrm>
          <a:custGeom>
            <a:avLst/>
            <a:gdLst>
              <a:gd name="T0" fmla="*/ 250 w 250"/>
              <a:gd name="T1" fmla="*/ 0 h 203"/>
              <a:gd name="T2" fmla="*/ 242 w 250"/>
              <a:gd name="T3" fmla="*/ 203 h 203"/>
              <a:gd name="T4" fmla="*/ 174 w 250"/>
              <a:gd name="T5" fmla="*/ 203 h 203"/>
              <a:gd name="T6" fmla="*/ 0 w 250"/>
              <a:gd name="T7" fmla="*/ 203 h 203"/>
              <a:gd name="T8" fmla="*/ 17 w 250"/>
              <a:gd name="T9" fmla="*/ 0 h 203"/>
              <a:gd name="T10" fmla="*/ 250 w 250"/>
              <a:gd name="T11" fmla="*/ 0 h 203"/>
              <a:gd name="T12" fmla="*/ 250 w 250"/>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250" h="203">
                <a:moveTo>
                  <a:pt x="250" y="0"/>
                </a:moveTo>
                <a:lnTo>
                  <a:pt x="242" y="203"/>
                </a:lnTo>
                <a:lnTo>
                  <a:pt x="174" y="203"/>
                </a:lnTo>
                <a:lnTo>
                  <a:pt x="0" y="203"/>
                </a:lnTo>
                <a:lnTo>
                  <a:pt x="17" y="0"/>
                </a:lnTo>
                <a:lnTo>
                  <a:pt x="250" y="0"/>
                </a:lnTo>
                <a:lnTo>
                  <a:pt x="25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77" name="Freeform 177">
            <a:extLst>
              <a:ext uri="{FF2B5EF4-FFF2-40B4-BE49-F238E27FC236}">
                <a16:creationId xmlns:a16="http://schemas.microsoft.com/office/drawing/2014/main" id="{2F6DCBBE-7633-4A78-A37B-A36DDAF96C33}"/>
              </a:ext>
            </a:extLst>
          </p:cNvPr>
          <p:cNvSpPr/>
          <p:nvPr/>
        </p:nvSpPr>
        <p:spPr bwMode="auto">
          <a:xfrm>
            <a:off x="6492408" y="2770297"/>
            <a:ext cx="564496" cy="341779"/>
          </a:xfrm>
          <a:custGeom>
            <a:avLst/>
            <a:gdLst>
              <a:gd name="T0" fmla="*/ 196 w 403"/>
              <a:gd name="T1" fmla="*/ 18 h 244"/>
              <a:gd name="T2" fmla="*/ 196 w 403"/>
              <a:gd name="T3" fmla="*/ 0 h 244"/>
              <a:gd name="T4" fmla="*/ 336 w 403"/>
              <a:gd name="T5" fmla="*/ 8 h 244"/>
              <a:gd name="T6" fmla="*/ 403 w 403"/>
              <a:gd name="T7" fmla="*/ 8 h 244"/>
              <a:gd name="T8" fmla="*/ 345 w 403"/>
              <a:gd name="T9" fmla="*/ 170 h 244"/>
              <a:gd name="T10" fmla="*/ 403 w 403"/>
              <a:gd name="T11" fmla="*/ 193 h 244"/>
              <a:gd name="T12" fmla="*/ 365 w 403"/>
              <a:gd name="T13" fmla="*/ 230 h 244"/>
              <a:gd name="T14" fmla="*/ 328 w 403"/>
              <a:gd name="T15" fmla="*/ 221 h 244"/>
              <a:gd name="T16" fmla="*/ 310 w 403"/>
              <a:gd name="T17" fmla="*/ 180 h 244"/>
              <a:gd name="T18" fmla="*/ 273 w 403"/>
              <a:gd name="T19" fmla="*/ 170 h 244"/>
              <a:gd name="T20" fmla="*/ 216 w 403"/>
              <a:gd name="T21" fmla="*/ 211 h 244"/>
              <a:gd name="T22" fmla="*/ 208 w 403"/>
              <a:gd name="T23" fmla="*/ 211 h 244"/>
              <a:gd name="T24" fmla="*/ 196 w 403"/>
              <a:gd name="T25" fmla="*/ 203 h 244"/>
              <a:gd name="T26" fmla="*/ 179 w 403"/>
              <a:gd name="T27" fmla="*/ 230 h 244"/>
              <a:gd name="T28" fmla="*/ 161 w 403"/>
              <a:gd name="T29" fmla="*/ 230 h 244"/>
              <a:gd name="T30" fmla="*/ 171 w 403"/>
              <a:gd name="T31" fmla="*/ 211 h 244"/>
              <a:gd name="T32" fmla="*/ 161 w 403"/>
              <a:gd name="T33" fmla="*/ 211 h 244"/>
              <a:gd name="T34" fmla="*/ 149 w 403"/>
              <a:gd name="T35" fmla="*/ 230 h 244"/>
              <a:gd name="T36" fmla="*/ 124 w 403"/>
              <a:gd name="T37" fmla="*/ 244 h 244"/>
              <a:gd name="T38" fmla="*/ 0 w 403"/>
              <a:gd name="T39" fmla="*/ 244 h 244"/>
              <a:gd name="T40" fmla="*/ 7 w 403"/>
              <a:gd name="T41" fmla="*/ 131 h 244"/>
              <a:gd name="T42" fmla="*/ 13 w 403"/>
              <a:gd name="T43" fmla="*/ 18 h 244"/>
              <a:gd name="T44" fmla="*/ 196 w 403"/>
              <a:gd name="T45" fmla="*/ 18 h 244"/>
              <a:gd name="T46" fmla="*/ 196 w 403"/>
              <a:gd name="T47" fmla="*/ 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244">
                <a:moveTo>
                  <a:pt x="196" y="18"/>
                </a:moveTo>
                <a:lnTo>
                  <a:pt x="196" y="0"/>
                </a:lnTo>
                <a:lnTo>
                  <a:pt x="336" y="8"/>
                </a:lnTo>
                <a:lnTo>
                  <a:pt x="403" y="8"/>
                </a:lnTo>
                <a:lnTo>
                  <a:pt x="345" y="170"/>
                </a:lnTo>
                <a:lnTo>
                  <a:pt x="403" y="193"/>
                </a:lnTo>
                <a:lnTo>
                  <a:pt x="365" y="230"/>
                </a:lnTo>
                <a:lnTo>
                  <a:pt x="328" y="221"/>
                </a:lnTo>
                <a:lnTo>
                  <a:pt x="310" y="180"/>
                </a:lnTo>
                <a:lnTo>
                  <a:pt x="273" y="170"/>
                </a:lnTo>
                <a:lnTo>
                  <a:pt x="216" y="211"/>
                </a:lnTo>
                <a:lnTo>
                  <a:pt x="208" y="211"/>
                </a:lnTo>
                <a:lnTo>
                  <a:pt x="196" y="203"/>
                </a:lnTo>
                <a:lnTo>
                  <a:pt x="179" y="230"/>
                </a:lnTo>
                <a:lnTo>
                  <a:pt x="161" y="230"/>
                </a:lnTo>
                <a:lnTo>
                  <a:pt x="171" y="211"/>
                </a:lnTo>
                <a:lnTo>
                  <a:pt x="161" y="211"/>
                </a:lnTo>
                <a:lnTo>
                  <a:pt x="149" y="230"/>
                </a:lnTo>
                <a:lnTo>
                  <a:pt x="124" y="244"/>
                </a:lnTo>
                <a:lnTo>
                  <a:pt x="0" y="244"/>
                </a:lnTo>
                <a:lnTo>
                  <a:pt x="7" y="131"/>
                </a:lnTo>
                <a:lnTo>
                  <a:pt x="13" y="18"/>
                </a:lnTo>
                <a:lnTo>
                  <a:pt x="196" y="18"/>
                </a:lnTo>
                <a:lnTo>
                  <a:pt x="196" y="18"/>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78" name="Freeform 178">
            <a:extLst>
              <a:ext uri="{FF2B5EF4-FFF2-40B4-BE49-F238E27FC236}">
                <a16:creationId xmlns:a16="http://schemas.microsoft.com/office/drawing/2014/main" id="{A9A09960-28F2-4148-B55E-B2942926E79F}"/>
              </a:ext>
            </a:extLst>
          </p:cNvPr>
          <p:cNvSpPr/>
          <p:nvPr/>
        </p:nvSpPr>
        <p:spPr bwMode="auto">
          <a:xfrm>
            <a:off x="7684435" y="3411833"/>
            <a:ext cx="470647" cy="452438"/>
          </a:xfrm>
          <a:custGeom>
            <a:avLst/>
            <a:gdLst>
              <a:gd name="T0" fmla="*/ 280 w 336"/>
              <a:gd name="T1" fmla="*/ 130 h 323"/>
              <a:gd name="T2" fmla="*/ 259 w 336"/>
              <a:gd name="T3" fmla="*/ 37 h 323"/>
              <a:gd name="T4" fmla="*/ 225 w 336"/>
              <a:gd name="T5" fmla="*/ 18 h 323"/>
              <a:gd name="T6" fmla="*/ 187 w 336"/>
              <a:gd name="T7" fmla="*/ 18 h 323"/>
              <a:gd name="T8" fmla="*/ 187 w 336"/>
              <a:gd name="T9" fmla="*/ 37 h 323"/>
              <a:gd name="T10" fmla="*/ 166 w 336"/>
              <a:gd name="T11" fmla="*/ 18 h 323"/>
              <a:gd name="T12" fmla="*/ 132 w 336"/>
              <a:gd name="T13" fmla="*/ 18 h 323"/>
              <a:gd name="T14" fmla="*/ 132 w 336"/>
              <a:gd name="T15" fmla="*/ 10 h 323"/>
              <a:gd name="T16" fmla="*/ 102 w 336"/>
              <a:gd name="T17" fmla="*/ 0 h 323"/>
              <a:gd name="T18" fmla="*/ 73 w 336"/>
              <a:gd name="T19" fmla="*/ 18 h 323"/>
              <a:gd name="T20" fmla="*/ 18 w 336"/>
              <a:gd name="T21" fmla="*/ 10 h 323"/>
              <a:gd name="T22" fmla="*/ 26 w 336"/>
              <a:gd name="T23" fmla="*/ 203 h 323"/>
              <a:gd name="T24" fmla="*/ 0 w 336"/>
              <a:gd name="T25" fmla="*/ 300 h 323"/>
              <a:gd name="T26" fmla="*/ 38 w 336"/>
              <a:gd name="T27" fmla="*/ 323 h 323"/>
              <a:gd name="T28" fmla="*/ 47 w 336"/>
              <a:gd name="T29" fmla="*/ 323 h 323"/>
              <a:gd name="T30" fmla="*/ 110 w 336"/>
              <a:gd name="T31" fmla="*/ 313 h 323"/>
              <a:gd name="T32" fmla="*/ 132 w 336"/>
              <a:gd name="T33" fmla="*/ 323 h 323"/>
              <a:gd name="T34" fmla="*/ 314 w 336"/>
              <a:gd name="T35" fmla="*/ 323 h 323"/>
              <a:gd name="T36" fmla="*/ 336 w 336"/>
              <a:gd name="T37" fmla="*/ 180 h 323"/>
              <a:gd name="T38" fmla="*/ 314 w 336"/>
              <a:gd name="T39" fmla="*/ 153 h 323"/>
              <a:gd name="T40" fmla="*/ 280 w 336"/>
              <a:gd name="T41" fmla="*/ 13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6" h="323">
                <a:moveTo>
                  <a:pt x="280" y="130"/>
                </a:moveTo>
                <a:lnTo>
                  <a:pt x="259" y="37"/>
                </a:lnTo>
                <a:lnTo>
                  <a:pt x="225" y="18"/>
                </a:lnTo>
                <a:lnTo>
                  <a:pt x="187" y="18"/>
                </a:lnTo>
                <a:lnTo>
                  <a:pt x="187" y="37"/>
                </a:lnTo>
                <a:lnTo>
                  <a:pt x="166" y="18"/>
                </a:lnTo>
                <a:lnTo>
                  <a:pt x="132" y="18"/>
                </a:lnTo>
                <a:lnTo>
                  <a:pt x="132" y="10"/>
                </a:lnTo>
                <a:lnTo>
                  <a:pt x="102" y="0"/>
                </a:lnTo>
                <a:lnTo>
                  <a:pt x="73" y="18"/>
                </a:lnTo>
                <a:lnTo>
                  <a:pt x="18" y="10"/>
                </a:lnTo>
                <a:lnTo>
                  <a:pt x="26" y="203"/>
                </a:lnTo>
                <a:lnTo>
                  <a:pt x="0" y="300"/>
                </a:lnTo>
                <a:lnTo>
                  <a:pt x="38" y="323"/>
                </a:lnTo>
                <a:lnTo>
                  <a:pt x="47" y="323"/>
                </a:lnTo>
                <a:lnTo>
                  <a:pt x="110" y="313"/>
                </a:lnTo>
                <a:lnTo>
                  <a:pt x="132" y="323"/>
                </a:lnTo>
                <a:lnTo>
                  <a:pt x="314" y="323"/>
                </a:lnTo>
                <a:lnTo>
                  <a:pt x="336" y="180"/>
                </a:lnTo>
                <a:lnTo>
                  <a:pt x="314" y="153"/>
                </a:lnTo>
                <a:lnTo>
                  <a:pt x="280"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79" name="Freeform 179">
            <a:extLst>
              <a:ext uri="{FF2B5EF4-FFF2-40B4-BE49-F238E27FC236}">
                <a16:creationId xmlns:a16="http://schemas.microsoft.com/office/drawing/2014/main" id="{824C45FE-3891-41AE-8F5D-E47C4F551BD0}"/>
              </a:ext>
            </a:extLst>
          </p:cNvPr>
          <p:cNvSpPr/>
          <p:nvPr/>
        </p:nvSpPr>
        <p:spPr bwMode="auto">
          <a:xfrm>
            <a:off x="6964456" y="2429919"/>
            <a:ext cx="274544" cy="355787"/>
          </a:xfrm>
          <a:custGeom>
            <a:avLst/>
            <a:gdLst>
              <a:gd name="T0" fmla="*/ 0 w 196"/>
              <a:gd name="T1" fmla="*/ 254 h 254"/>
              <a:gd name="T2" fmla="*/ 39 w 196"/>
              <a:gd name="T3" fmla="*/ 0 h 254"/>
              <a:gd name="T4" fmla="*/ 132 w 196"/>
              <a:gd name="T5" fmla="*/ 0 h 254"/>
              <a:gd name="T6" fmla="*/ 132 w 196"/>
              <a:gd name="T7" fmla="*/ 102 h 254"/>
              <a:gd name="T8" fmla="*/ 141 w 196"/>
              <a:gd name="T9" fmla="*/ 116 h 254"/>
              <a:gd name="T10" fmla="*/ 171 w 196"/>
              <a:gd name="T11" fmla="*/ 116 h 254"/>
              <a:gd name="T12" fmla="*/ 162 w 196"/>
              <a:gd name="T13" fmla="*/ 134 h 254"/>
              <a:gd name="T14" fmla="*/ 171 w 196"/>
              <a:gd name="T15" fmla="*/ 152 h 254"/>
              <a:gd name="T16" fmla="*/ 179 w 196"/>
              <a:gd name="T17" fmla="*/ 134 h 254"/>
              <a:gd name="T18" fmla="*/ 196 w 196"/>
              <a:gd name="T19" fmla="*/ 152 h 254"/>
              <a:gd name="T20" fmla="*/ 179 w 196"/>
              <a:gd name="T21" fmla="*/ 194 h 254"/>
              <a:gd name="T22" fmla="*/ 162 w 196"/>
              <a:gd name="T23" fmla="*/ 212 h 254"/>
              <a:gd name="T24" fmla="*/ 132 w 196"/>
              <a:gd name="T25" fmla="*/ 212 h 254"/>
              <a:gd name="T26" fmla="*/ 115 w 196"/>
              <a:gd name="T27" fmla="*/ 254 h 254"/>
              <a:gd name="T28" fmla="*/ 69 w 196"/>
              <a:gd name="T29" fmla="*/ 254 h 254"/>
              <a:gd name="T30" fmla="*/ 0 w 196"/>
              <a:gd name="T3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54">
                <a:moveTo>
                  <a:pt x="0" y="254"/>
                </a:moveTo>
                <a:lnTo>
                  <a:pt x="39" y="0"/>
                </a:lnTo>
                <a:lnTo>
                  <a:pt x="132" y="0"/>
                </a:lnTo>
                <a:lnTo>
                  <a:pt x="132" y="102"/>
                </a:lnTo>
                <a:lnTo>
                  <a:pt x="141" y="116"/>
                </a:lnTo>
                <a:lnTo>
                  <a:pt x="171" y="116"/>
                </a:lnTo>
                <a:lnTo>
                  <a:pt x="162" y="134"/>
                </a:lnTo>
                <a:lnTo>
                  <a:pt x="171" y="152"/>
                </a:lnTo>
                <a:lnTo>
                  <a:pt x="179" y="134"/>
                </a:lnTo>
                <a:lnTo>
                  <a:pt x="196" y="152"/>
                </a:lnTo>
                <a:lnTo>
                  <a:pt x="179" y="194"/>
                </a:lnTo>
                <a:lnTo>
                  <a:pt x="162" y="212"/>
                </a:lnTo>
                <a:lnTo>
                  <a:pt x="132" y="212"/>
                </a:lnTo>
                <a:lnTo>
                  <a:pt x="115" y="254"/>
                </a:lnTo>
                <a:lnTo>
                  <a:pt x="69" y="254"/>
                </a:lnTo>
                <a:lnTo>
                  <a:pt x="0" y="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80" name="Freeform 180">
            <a:extLst>
              <a:ext uri="{FF2B5EF4-FFF2-40B4-BE49-F238E27FC236}">
                <a16:creationId xmlns:a16="http://schemas.microsoft.com/office/drawing/2014/main" id="{649F68B6-628D-4510-95A6-49846A6BC126}"/>
              </a:ext>
            </a:extLst>
          </p:cNvPr>
          <p:cNvSpPr/>
          <p:nvPr/>
        </p:nvSpPr>
        <p:spPr bwMode="auto">
          <a:xfrm>
            <a:off x="7680233" y="3409032"/>
            <a:ext cx="470647" cy="452438"/>
          </a:xfrm>
          <a:custGeom>
            <a:avLst/>
            <a:gdLst>
              <a:gd name="T0" fmla="*/ 281 w 336"/>
              <a:gd name="T1" fmla="*/ 129 h 323"/>
              <a:gd name="T2" fmla="*/ 259 w 336"/>
              <a:gd name="T3" fmla="*/ 37 h 323"/>
              <a:gd name="T4" fmla="*/ 226 w 336"/>
              <a:gd name="T5" fmla="*/ 18 h 323"/>
              <a:gd name="T6" fmla="*/ 187 w 336"/>
              <a:gd name="T7" fmla="*/ 18 h 323"/>
              <a:gd name="T8" fmla="*/ 187 w 336"/>
              <a:gd name="T9" fmla="*/ 37 h 323"/>
              <a:gd name="T10" fmla="*/ 167 w 336"/>
              <a:gd name="T11" fmla="*/ 18 h 323"/>
              <a:gd name="T12" fmla="*/ 132 w 336"/>
              <a:gd name="T13" fmla="*/ 18 h 323"/>
              <a:gd name="T14" fmla="*/ 132 w 336"/>
              <a:gd name="T15" fmla="*/ 9 h 323"/>
              <a:gd name="T16" fmla="*/ 102 w 336"/>
              <a:gd name="T17" fmla="*/ 0 h 323"/>
              <a:gd name="T18" fmla="*/ 74 w 336"/>
              <a:gd name="T19" fmla="*/ 18 h 323"/>
              <a:gd name="T20" fmla="*/ 18 w 336"/>
              <a:gd name="T21" fmla="*/ 9 h 323"/>
              <a:gd name="T22" fmla="*/ 27 w 336"/>
              <a:gd name="T23" fmla="*/ 203 h 323"/>
              <a:gd name="T24" fmla="*/ 0 w 336"/>
              <a:gd name="T25" fmla="*/ 300 h 323"/>
              <a:gd name="T26" fmla="*/ 39 w 336"/>
              <a:gd name="T27" fmla="*/ 323 h 323"/>
              <a:gd name="T28" fmla="*/ 47 w 336"/>
              <a:gd name="T29" fmla="*/ 323 h 323"/>
              <a:gd name="T30" fmla="*/ 111 w 336"/>
              <a:gd name="T31" fmla="*/ 313 h 323"/>
              <a:gd name="T32" fmla="*/ 132 w 336"/>
              <a:gd name="T33" fmla="*/ 323 h 323"/>
              <a:gd name="T34" fmla="*/ 315 w 336"/>
              <a:gd name="T35" fmla="*/ 323 h 323"/>
              <a:gd name="T36" fmla="*/ 336 w 336"/>
              <a:gd name="T37" fmla="*/ 180 h 323"/>
              <a:gd name="T38" fmla="*/ 315 w 336"/>
              <a:gd name="T39" fmla="*/ 152 h 323"/>
              <a:gd name="T40" fmla="*/ 281 w 336"/>
              <a:gd name="T41" fmla="*/ 129 h 323"/>
              <a:gd name="T42" fmla="*/ 281 w 336"/>
              <a:gd name="T43" fmla="*/ 12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6" h="323">
                <a:moveTo>
                  <a:pt x="281" y="129"/>
                </a:moveTo>
                <a:lnTo>
                  <a:pt x="259" y="37"/>
                </a:lnTo>
                <a:lnTo>
                  <a:pt x="226" y="18"/>
                </a:lnTo>
                <a:lnTo>
                  <a:pt x="187" y="18"/>
                </a:lnTo>
                <a:lnTo>
                  <a:pt x="187" y="37"/>
                </a:lnTo>
                <a:lnTo>
                  <a:pt x="167" y="18"/>
                </a:lnTo>
                <a:lnTo>
                  <a:pt x="132" y="18"/>
                </a:lnTo>
                <a:lnTo>
                  <a:pt x="132" y="9"/>
                </a:lnTo>
                <a:lnTo>
                  <a:pt x="102" y="0"/>
                </a:lnTo>
                <a:lnTo>
                  <a:pt x="74" y="18"/>
                </a:lnTo>
                <a:lnTo>
                  <a:pt x="18" y="9"/>
                </a:lnTo>
                <a:lnTo>
                  <a:pt x="27" y="203"/>
                </a:lnTo>
                <a:lnTo>
                  <a:pt x="0" y="300"/>
                </a:lnTo>
                <a:lnTo>
                  <a:pt x="39" y="323"/>
                </a:lnTo>
                <a:lnTo>
                  <a:pt x="47" y="323"/>
                </a:lnTo>
                <a:lnTo>
                  <a:pt x="111" y="313"/>
                </a:lnTo>
                <a:lnTo>
                  <a:pt x="132" y="323"/>
                </a:lnTo>
                <a:lnTo>
                  <a:pt x="315" y="323"/>
                </a:lnTo>
                <a:lnTo>
                  <a:pt x="336" y="180"/>
                </a:lnTo>
                <a:lnTo>
                  <a:pt x="315" y="152"/>
                </a:lnTo>
                <a:lnTo>
                  <a:pt x="281" y="129"/>
                </a:lnTo>
                <a:lnTo>
                  <a:pt x="281" y="12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81" name="Freeform 181">
            <a:extLst>
              <a:ext uri="{FF2B5EF4-FFF2-40B4-BE49-F238E27FC236}">
                <a16:creationId xmlns:a16="http://schemas.microsoft.com/office/drawing/2014/main" id="{84E5115B-DB88-4AF4-A10D-63958AAA0E9B}"/>
              </a:ext>
            </a:extLst>
          </p:cNvPr>
          <p:cNvSpPr/>
          <p:nvPr/>
        </p:nvSpPr>
        <p:spPr bwMode="auto">
          <a:xfrm>
            <a:off x="6961655" y="2425716"/>
            <a:ext cx="273144" cy="355787"/>
          </a:xfrm>
          <a:custGeom>
            <a:avLst/>
            <a:gdLst>
              <a:gd name="T0" fmla="*/ 0 w 195"/>
              <a:gd name="T1" fmla="*/ 254 h 254"/>
              <a:gd name="T2" fmla="*/ 38 w 195"/>
              <a:gd name="T3" fmla="*/ 0 h 254"/>
              <a:gd name="T4" fmla="*/ 132 w 195"/>
              <a:gd name="T5" fmla="*/ 0 h 254"/>
              <a:gd name="T6" fmla="*/ 132 w 195"/>
              <a:gd name="T7" fmla="*/ 102 h 254"/>
              <a:gd name="T8" fmla="*/ 140 w 195"/>
              <a:gd name="T9" fmla="*/ 116 h 254"/>
              <a:gd name="T10" fmla="*/ 170 w 195"/>
              <a:gd name="T11" fmla="*/ 116 h 254"/>
              <a:gd name="T12" fmla="*/ 162 w 195"/>
              <a:gd name="T13" fmla="*/ 134 h 254"/>
              <a:gd name="T14" fmla="*/ 170 w 195"/>
              <a:gd name="T15" fmla="*/ 152 h 254"/>
              <a:gd name="T16" fmla="*/ 179 w 195"/>
              <a:gd name="T17" fmla="*/ 134 h 254"/>
              <a:gd name="T18" fmla="*/ 195 w 195"/>
              <a:gd name="T19" fmla="*/ 152 h 254"/>
              <a:gd name="T20" fmla="*/ 179 w 195"/>
              <a:gd name="T21" fmla="*/ 194 h 254"/>
              <a:gd name="T22" fmla="*/ 162 w 195"/>
              <a:gd name="T23" fmla="*/ 212 h 254"/>
              <a:gd name="T24" fmla="*/ 132 w 195"/>
              <a:gd name="T25" fmla="*/ 212 h 254"/>
              <a:gd name="T26" fmla="*/ 115 w 195"/>
              <a:gd name="T27" fmla="*/ 254 h 254"/>
              <a:gd name="T28" fmla="*/ 68 w 195"/>
              <a:gd name="T29" fmla="*/ 254 h 254"/>
              <a:gd name="T30" fmla="*/ 0 w 195"/>
              <a:gd name="T31" fmla="*/ 254 h 254"/>
              <a:gd name="T32" fmla="*/ 0 w 195"/>
              <a:gd name="T33"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254">
                <a:moveTo>
                  <a:pt x="0" y="254"/>
                </a:moveTo>
                <a:lnTo>
                  <a:pt x="38" y="0"/>
                </a:lnTo>
                <a:lnTo>
                  <a:pt x="132" y="0"/>
                </a:lnTo>
                <a:lnTo>
                  <a:pt x="132" y="102"/>
                </a:lnTo>
                <a:lnTo>
                  <a:pt x="140" y="116"/>
                </a:lnTo>
                <a:lnTo>
                  <a:pt x="170" y="116"/>
                </a:lnTo>
                <a:lnTo>
                  <a:pt x="162" y="134"/>
                </a:lnTo>
                <a:lnTo>
                  <a:pt x="170" y="152"/>
                </a:lnTo>
                <a:lnTo>
                  <a:pt x="179" y="134"/>
                </a:lnTo>
                <a:lnTo>
                  <a:pt x="195" y="152"/>
                </a:lnTo>
                <a:lnTo>
                  <a:pt x="179" y="194"/>
                </a:lnTo>
                <a:lnTo>
                  <a:pt x="162" y="212"/>
                </a:lnTo>
                <a:lnTo>
                  <a:pt x="132" y="212"/>
                </a:lnTo>
                <a:lnTo>
                  <a:pt x="115" y="254"/>
                </a:lnTo>
                <a:lnTo>
                  <a:pt x="68" y="254"/>
                </a:lnTo>
                <a:lnTo>
                  <a:pt x="0" y="254"/>
                </a:lnTo>
                <a:lnTo>
                  <a:pt x="0" y="254"/>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82" name="Freeform 182">
            <a:extLst>
              <a:ext uri="{FF2B5EF4-FFF2-40B4-BE49-F238E27FC236}">
                <a16:creationId xmlns:a16="http://schemas.microsoft.com/office/drawing/2014/main" id="{46590C24-2BFF-4F89-82AF-DF58F4661AEB}"/>
              </a:ext>
            </a:extLst>
          </p:cNvPr>
          <p:cNvSpPr/>
          <p:nvPr/>
        </p:nvSpPr>
        <p:spPr bwMode="auto">
          <a:xfrm>
            <a:off x="7999600" y="2501356"/>
            <a:ext cx="416018" cy="459441"/>
          </a:xfrm>
          <a:custGeom>
            <a:avLst/>
            <a:gdLst>
              <a:gd name="T0" fmla="*/ 250 w 297"/>
              <a:gd name="T1" fmla="*/ 102 h 328"/>
              <a:gd name="T2" fmla="*/ 221 w 297"/>
              <a:gd name="T3" fmla="*/ 83 h 328"/>
              <a:gd name="T4" fmla="*/ 195 w 297"/>
              <a:gd name="T5" fmla="*/ 83 h 328"/>
              <a:gd name="T6" fmla="*/ 174 w 297"/>
              <a:gd name="T7" fmla="*/ 42 h 328"/>
              <a:gd name="T8" fmla="*/ 127 w 297"/>
              <a:gd name="T9" fmla="*/ 33 h 328"/>
              <a:gd name="T10" fmla="*/ 119 w 297"/>
              <a:gd name="T11" fmla="*/ 23 h 328"/>
              <a:gd name="T12" fmla="*/ 81 w 297"/>
              <a:gd name="T13" fmla="*/ 0 h 328"/>
              <a:gd name="T14" fmla="*/ 0 w 297"/>
              <a:gd name="T15" fmla="*/ 203 h 328"/>
              <a:gd name="T16" fmla="*/ 42 w 297"/>
              <a:gd name="T17" fmla="*/ 227 h 328"/>
              <a:gd name="T18" fmla="*/ 64 w 297"/>
              <a:gd name="T19" fmla="*/ 286 h 328"/>
              <a:gd name="T20" fmla="*/ 111 w 297"/>
              <a:gd name="T21" fmla="*/ 328 h 328"/>
              <a:gd name="T22" fmla="*/ 221 w 297"/>
              <a:gd name="T23" fmla="*/ 245 h 328"/>
              <a:gd name="T24" fmla="*/ 250 w 297"/>
              <a:gd name="T25" fmla="*/ 245 h 328"/>
              <a:gd name="T26" fmla="*/ 268 w 297"/>
              <a:gd name="T27" fmla="*/ 227 h 328"/>
              <a:gd name="T28" fmla="*/ 297 w 297"/>
              <a:gd name="T29" fmla="*/ 235 h 328"/>
              <a:gd name="T30" fmla="*/ 297 w 297"/>
              <a:gd name="T31" fmla="*/ 162 h 328"/>
              <a:gd name="T32" fmla="*/ 276 w 297"/>
              <a:gd name="T33" fmla="*/ 143 h 328"/>
              <a:gd name="T34" fmla="*/ 259 w 297"/>
              <a:gd name="T35" fmla="*/ 102 h 328"/>
              <a:gd name="T36" fmla="*/ 250 w 297"/>
              <a:gd name="T37" fmla="*/ 10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328">
                <a:moveTo>
                  <a:pt x="250" y="102"/>
                </a:moveTo>
                <a:lnTo>
                  <a:pt x="221" y="83"/>
                </a:lnTo>
                <a:lnTo>
                  <a:pt x="195" y="83"/>
                </a:lnTo>
                <a:lnTo>
                  <a:pt x="174" y="42"/>
                </a:lnTo>
                <a:lnTo>
                  <a:pt x="127" y="33"/>
                </a:lnTo>
                <a:lnTo>
                  <a:pt x="119" y="23"/>
                </a:lnTo>
                <a:lnTo>
                  <a:pt x="81" y="0"/>
                </a:lnTo>
                <a:lnTo>
                  <a:pt x="0" y="203"/>
                </a:lnTo>
                <a:lnTo>
                  <a:pt x="42" y="227"/>
                </a:lnTo>
                <a:lnTo>
                  <a:pt x="64" y="286"/>
                </a:lnTo>
                <a:lnTo>
                  <a:pt x="111" y="328"/>
                </a:lnTo>
                <a:lnTo>
                  <a:pt x="221" y="245"/>
                </a:lnTo>
                <a:lnTo>
                  <a:pt x="250" y="245"/>
                </a:lnTo>
                <a:lnTo>
                  <a:pt x="268" y="227"/>
                </a:lnTo>
                <a:lnTo>
                  <a:pt x="297" y="235"/>
                </a:lnTo>
                <a:lnTo>
                  <a:pt x="297" y="162"/>
                </a:lnTo>
                <a:lnTo>
                  <a:pt x="276" y="143"/>
                </a:lnTo>
                <a:lnTo>
                  <a:pt x="259" y="102"/>
                </a:lnTo>
                <a:lnTo>
                  <a:pt x="250" y="102"/>
                </a:lnTo>
                <a:close/>
              </a:path>
            </a:pathLst>
          </a:custGeom>
          <a:solidFill>
            <a:schemeClr val="accent4">
              <a:lumMod val="60000"/>
              <a:lumOff val="40000"/>
            </a:schemeClr>
          </a:solidFill>
          <a:ln>
            <a:noFill/>
          </a:ln>
        </p:spPr>
        <p:txBody>
          <a:bodyPr/>
          <a:lstStyle/>
          <a:p>
            <a:pPr defTabSz="457200">
              <a:defRPr/>
            </a:pPr>
            <a:endParaRPr lang="en-US" sz="1588">
              <a:solidFill>
                <a:prstClr val="black"/>
              </a:solidFill>
              <a:latin typeface="Calibri" panose="020F0502020204030204"/>
              <a:cs typeface="Arial"/>
            </a:endParaRPr>
          </a:p>
        </p:txBody>
      </p:sp>
      <p:sp>
        <p:nvSpPr>
          <p:cNvPr id="183" name="Freeform 183">
            <a:extLst>
              <a:ext uri="{FF2B5EF4-FFF2-40B4-BE49-F238E27FC236}">
                <a16:creationId xmlns:a16="http://schemas.microsoft.com/office/drawing/2014/main" id="{9A3F5166-A025-450F-9F79-E58FAF24AAF7}"/>
              </a:ext>
            </a:extLst>
          </p:cNvPr>
          <p:cNvSpPr/>
          <p:nvPr/>
        </p:nvSpPr>
        <p:spPr bwMode="auto">
          <a:xfrm>
            <a:off x="7369269" y="2404704"/>
            <a:ext cx="469246" cy="425824"/>
          </a:xfrm>
          <a:custGeom>
            <a:avLst/>
            <a:gdLst>
              <a:gd name="T0" fmla="*/ 0 w 335"/>
              <a:gd name="T1" fmla="*/ 120 h 304"/>
              <a:gd name="T2" fmla="*/ 0 w 335"/>
              <a:gd name="T3" fmla="*/ 161 h 304"/>
              <a:gd name="T4" fmla="*/ 77 w 335"/>
              <a:gd name="T5" fmla="*/ 194 h 304"/>
              <a:gd name="T6" fmla="*/ 94 w 335"/>
              <a:gd name="T7" fmla="*/ 221 h 304"/>
              <a:gd name="T8" fmla="*/ 124 w 335"/>
              <a:gd name="T9" fmla="*/ 221 h 304"/>
              <a:gd name="T10" fmla="*/ 124 w 335"/>
              <a:gd name="T11" fmla="*/ 244 h 304"/>
              <a:gd name="T12" fmla="*/ 171 w 335"/>
              <a:gd name="T13" fmla="*/ 262 h 304"/>
              <a:gd name="T14" fmla="*/ 188 w 335"/>
              <a:gd name="T15" fmla="*/ 304 h 304"/>
              <a:gd name="T16" fmla="*/ 335 w 335"/>
              <a:gd name="T17" fmla="*/ 42 h 304"/>
              <a:gd name="T18" fmla="*/ 318 w 335"/>
              <a:gd name="T19" fmla="*/ 32 h 304"/>
              <a:gd name="T20" fmla="*/ 280 w 335"/>
              <a:gd name="T21" fmla="*/ 32 h 304"/>
              <a:gd name="T22" fmla="*/ 263 w 335"/>
              <a:gd name="T23" fmla="*/ 9 h 304"/>
              <a:gd name="T24" fmla="*/ 234 w 335"/>
              <a:gd name="T25" fmla="*/ 9 h 304"/>
              <a:gd name="T26" fmla="*/ 225 w 335"/>
              <a:gd name="T27" fmla="*/ 9 h 304"/>
              <a:gd name="T28" fmla="*/ 149 w 335"/>
              <a:gd name="T29" fmla="*/ 0 h 304"/>
              <a:gd name="T30" fmla="*/ 132 w 335"/>
              <a:gd name="T31" fmla="*/ 19 h 304"/>
              <a:gd name="T32" fmla="*/ 102 w 335"/>
              <a:gd name="T33" fmla="*/ 19 h 304"/>
              <a:gd name="T34" fmla="*/ 77 w 335"/>
              <a:gd name="T35" fmla="*/ 69 h 304"/>
              <a:gd name="T36" fmla="*/ 56 w 335"/>
              <a:gd name="T37" fmla="*/ 69 h 304"/>
              <a:gd name="T38" fmla="*/ 39 w 335"/>
              <a:gd name="T39" fmla="*/ 50 h 304"/>
              <a:gd name="T40" fmla="*/ 39 w 335"/>
              <a:gd name="T41" fmla="*/ 60 h 304"/>
              <a:gd name="T42" fmla="*/ 0 w 335"/>
              <a:gd name="T43" fmla="*/ 12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5" h="304">
                <a:moveTo>
                  <a:pt x="0" y="120"/>
                </a:moveTo>
                <a:lnTo>
                  <a:pt x="0" y="161"/>
                </a:lnTo>
                <a:lnTo>
                  <a:pt x="77" y="194"/>
                </a:lnTo>
                <a:lnTo>
                  <a:pt x="94" y="221"/>
                </a:lnTo>
                <a:lnTo>
                  <a:pt x="124" y="221"/>
                </a:lnTo>
                <a:lnTo>
                  <a:pt x="124" y="244"/>
                </a:lnTo>
                <a:lnTo>
                  <a:pt x="171" y="262"/>
                </a:lnTo>
                <a:lnTo>
                  <a:pt x="188" y="304"/>
                </a:lnTo>
                <a:lnTo>
                  <a:pt x="335" y="42"/>
                </a:lnTo>
                <a:lnTo>
                  <a:pt x="318" y="32"/>
                </a:lnTo>
                <a:lnTo>
                  <a:pt x="280" y="32"/>
                </a:lnTo>
                <a:lnTo>
                  <a:pt x="263" y="9"/>
                </a:lnTo>
                <a:lnTo>
                  <a:pt x="234" y="9"/>
                </a:lnTo>
                <a:lnTo>
                  <a:pt x="225" y="9"/>
                </a:lnTo>
                <a:lnTo>
                  <a:pt x="149" y="0"/>
                </a:lnTo>
                <a:lnTo>
                  <a:pt x="132" y="19"/>
                </a:lnTo>
                <a:lnTo>
                  <a:pt x="102" y="19"/>
                </a:lnTo>
                <a:lnTo>
                  <a:pt x="77" y="69"/>
                </a:lnTo>
                <a:lnTo>
                  <a:pt x="56" y="69"/>
                </a:lnTo>
                <a:lnTo>
                  <a:pt x="39" y="50"/>
                </a:lnTo>
                <a:lnTo>
                  <a:pt x="39" y="60"/>
                </a:lnTo>
                <a:lnTo>
                  <a:pt x="0"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84" name="Freeform 184">
            <a:extLst>
              <a:ext uri="{FF2B5EF4-FFF2-40B4-BE49-F238E27FC236}">
                <a16:creationId xmlns:a16="http://schemas.microsoft.com/office/drawing/2014/main" id="{40C5BC07-6442-47B4-8B2A-A95F58C9A3FD}"/>
              </a:ext>
            </a:extLst>
          </p:cNvPr>
          <p:cNvSpPr/>
          <p:nvPr/>
        </p:nvSpPr>
        <p:spPr bwMode="auto">
          <a:xfrm>
            <a:off x="7996798" y="2498555"/>
            <a:ext cx="414618" cy="458041"/>
          </a:xfrm>
          <a:custGeom>
            <a:avLst/>
            <a:gdLst>
              <a:gd name="T0" fmla="*/ 249 w 296"/>
              <a:gd name="T1" fmla="*/ 102 h 327"/>
              <a:gd name="T2" fmla="*/ 221 w 296"/>
              <a:gd name="T3" fmla="*/ 82 h 327"/>
              <a:gd name="T4" fmla="*/ 194 w 296"/>
              <a:gd name="T5" fmla="*/ 82 h 327"/>
              <a:gd name="T6" fmla="*/ 174 w 296"/>
              <a:gd name="T7" fmla="*/ 42 h 327"/>
              <a:gd name="T8" fmla="*/ 127 w 296"/>
              <a:gd name="T9" fmla="*/ 32 h 327"/>
              <a:gd name="T10" fmla="*/ 119 w 296"/>
              <a:gd name="T11" fmla="*/ 23 h 327"/>
              <a:gd name="T12" fmla="*/ 80 w 296"/>
              <a:gd name="T13" fmla="*/ 0 h 327"/>
              <a:gd name="T14" fmla="*/ 0 w 296"/>
              <a:gd name="T15" fmla="*/ 202 h 327"/>
              <a:gd name="T16" fmla="*/ 42 w 296"/>
              <a:gd name="T17" fmla="*/ 226 h 327"/>
              <a:gd name="T18" fmla="*/ 63 w 296"/>
              <a:gd name="T19" fmla="*/ 285 h 327"/>
              <a:gd name="T20" fmla="*/ 110 w 296"/>
              <a:gd name="T21" fmla="*/ 327 h 327"/>
              <a:gd name="T22" fmla="*/ 221 w 296"/>
              <a:gd name="T23" fmla="*/ 244 h 327"/>
              <a:gd name="T24" fmla="*/ 249 w 296"/>
              <a:gd name="T25" fmla="*/ 244 h 327"/>
              <a:gd name="T26" fmla="*/ 267 w 296"/>
              <a:gd name="T27" fmla="*/ 226 h 327"/>
              <a:gd name="T28" fmla="*/ 296 w 296"/>
              <a:gd name="T29" fmla="*/ 235 h 327"/>
              <a:gd name="T30" fmla="*/ 296 w 296"/>
              <a:gd name="T31" fmla="*/ 162 h 327"/>
              <a:gd name="T32" fmla="*/ 276 w 296"/>
              <a:gd name="T33" fmla="*/ 142 h 327"/>
              <a:gd name="T34" fmla="*/ 259 w 296"/>
              <a:gd name="T35" fmla="*/ 102 h 327"/>
              <a:gd name="T36" fmla="*/ 249 w 296"/>
              <a:gd name="T37" fmla="*/ 102 h 327"/>
              <a:gd name="T38" fmla="*/ 249 w 296"/>
              <a:gd name="T39" fmla="*/ 10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6" h="327">
                <a:moveTo>
                  <a:pt x="249" y="102"/>
                </a:moveTo>
                <a:lnTo>
                  <a:pt x="221" y="82"/>
                </a:lnTo>
                <a:lnTo>
                  <a:pt x="194" y="82"/>
                </a:lnTo>
                <a:lnTo>
                  <a:pt x="174" y="42"/>
                </a:lnTo>
                <a:lnTo>
                  <a:pt x="127" y="32"/>
                </a:lnTo>
                <a:lnTo>
                  <a:pt x="119" y="23"/>
                </a:lnTo>
                <a:lnTo>
                  <a:pt x="80" y="0"/>
                </a:lnTo>
                <a:lnTo>
                  <a:pt x="0" y="202"/>
                </a:lnTo>
                <a:lnTo>
                  <a:pt x="42" y="226"/>
                </a:lnTo>
                <a:lnTo>
                  <a:pt x="63" y="285"/>
                </a:lnTo>
                <a:lnTo>
                  <a:pt x="110" y="327"/>
                </a:lnTo>
                <a:lnTo>
                  <a:pt x="221" y="244"/>
                </a:lnTo>
                <a:lnTo>
                  <a:pt x="249" y="244"/>
                </a:lnTo>
                <a:lnTo>
                  <a:pt x="267" y="226"/>
                </a:lnTo>
                <a:lnTo>
                  <a:pt x="296" y="235"/>
                </a:lnTo>
                <a:lnTo>
                  <a:pt x="296" y="162"/>
                </a:lnTo>
                <a:lnTo>
                  <a:pt x="276" y="142"/>
                </a:lnTo>
                <a:lnTo>
                  <a:pt x="259" y="102"/>
                </a:lnTo>
                <a:lnTo>
                  <a:pt x="249" y="102"/>
                </a:lnTo>
                <a:lnTo>
                  <a:pt x="249" y="10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85" name="Freeform 185">
            <a:extLst>
              <a:ext uri="{FF2B5EF4-FFF2-40B4-BE49-F238E27FC236}">
                <a16:creationId xmlns:a16="http://schemas.microsoft.com/office/drawing/2014/main" id="{4D2866DE-B03F-4F64-930E-69651C707216}"/>
              </a:ext>
            </a:extLst>
          </p:cNvPr>
          <p:cNvSpPr/>
          <p:nvPr/>
        </p:nvSpPr>
        <p:spPr bwMode="auto">
          <a:xfrm>
            <a:off x="7366467" y="2400503"/>
            <a:ext cx="469246" cy="427225"/>
          </a:xfrm>
          <a:custGeom>
            <a:avLst/>
            <a:gdLst>
              <a:gd name="T0" fmla="*/ 0 w 335"/>
              <a:gd name="T1" fmla="*/ 120 h 305"/>
              <a:gd name="T2" fmla="*/ 0 w 335"/>
              <a:gd name="T3" fmla="*/ 162 h 305"/>
              <a:gd name="T4" fmla="*/ 77 w 335"/>
              <a:gd name="T5" fmla="*/ 194 h 305"/>
              <a:gd name="T6" fmla="*/ 94 w 335"/>
              <a:gd name="T7" fmla="*/ 222 h 305"/>
              <a:gd name="T8" fmla="*/ 124 w 335"/>
              <a:gd name="T9" fmla="*/ 222 h 305"/>
              <a:gd name="T10" fmla="*/ 124 w 335"/>
              <a:gd name="T11" fmla="*/ 245 h 305"/>
              <a:gd name="T12" fmla="*/ 170 w 335"/>
              <a:gd name="T13" fmla="*/ 263 h 305"/>
              <a:gd name="T14" fmla="*/ 187 w 335"/>
              <a:gd name="T15" fmla="*/ 305 h 305"/>
              <a:gd name="T16" fmla="*/ 335 w 335"/>
              <a:gd name="T17" fmla="*/ 42 h 305"/>
              <a:gd name="T18" fmla="*/ 318 w 335"/>
              <a:gd name="T19" fmla="*/ 33 h 305"/>
              <a:gd name="T20" fmla="*/ 280 w 335"/>
              <a:gd name="T21" fmla="*/ 33 h 305"/>
              <a:gd name="T22" fmla="*/ 263 w 335"/>
              <a:gd name="T23" fmla="*/ 10 h 305"/>
              <a:gd name="T24" fmla="*/ 234 w 335"/>
              <a:gd name="T25" fmla="*/ 10 h 305"/>
              <a:gd name="T26" fmla="*/ 224 w 335"/>
              <a:gd name="T27" fmla="*/ 10 h 305"/>
              <a:gd name="T28" fmla="*/ 149 w 335"/>
              <a:gd name="T29" fmla="*/ 0 h 305"/>
              <a:gd name="T30" fmla="*/ 132 w 335"/>
              <a:gd name="T31" fmla="*/ 19 h 305"/>
              <a:gd name="T32" fmla="*/ 102 w 335"/>
              <a:gd name="T33" fmla="*/ 19 h 305"/>
              <a:gd name="T34" fmla="*/ 77 w 335"/>
              <a:gd name="T35" fmla="*/ 70 h 305"/>
              <a:gd name="T36" fmla="*/ 55 w 335"/>
              <a:gd name="T37" fmla="*/ 70 h 305"/>
              <a:gd name="T38" fmla="*/ 38 w 335"/>
              <a:gd name="T39" fmla="*/ 51 h 305"/>
              <a:gd name="T40" fmla="*/ 38 w 335"/>
              <a:gd name="T41" fmla="*/ 60 h 305"/>
              <a:gd name="T42" fmla="*/ 0 w 335"/>
              <a:gd name="T43" fmla="*/ 120 h 305"/>
              <a:gd name="T44" fmla="*/ 0 w 335"/>
              <a:gd name="T45" fmla="*/ 1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5" h="305">
                <a:moveTo>
                  <a:pt x="0" y="120"/>
                </a:moveTo>
                <a:lnTo>
                  <a:pt x="0" y="162"/>
                </a:lnTo>
                <a:lnTo>
                  <a:pt x="77" y="194"/>
                </a:lnTo>
                <a:lnTo>
                  <a:pt x="94" y="222"/>
                </a:lnTo>
                <a:lnTo>
                  <a:pt x="124" y="222"/>
                </a:lnTo>
                <a:lnTo>
                  <a:pt x="124" y="245"/>
                </a:lnTo>
                <a:lnTo>
                  <a:pt x="170" y="263"/>
                </a:lnTo>
                <a:lnTo>
                  <a:pt x="187" y="305"/>
                </a:lnTo>
                <a:lnTo>
                  <a:pt x="335" y="42"/>
                </a:lnTo>
                <a:lnTo>
                  <a:pt x="318" y="33"/>
                </a:lnTo>
                <a:lnTo>
                  <a:pt x="280" y="33"/>
                </a:lnTo>
                <a:lnTo>
                  <a:pt x="263" y="10"/>
                </a:lnTo>
                <a:lnTo>
                  <a:pt x="234" y="10"/>
                </a:lnTo>
                <a:lnTo>
                  <a:pt x="224" y="10"/>
                </a:lnTo>
                <a:lnTo>
                  <a:pt x="149" y="0"/>
                </a:lnTo>
                <a:lnTo>
                  <a:pt x="132" y="19"/>
                </a:lnTo>
                <a:lnTo>
                  <a:pt x="102" y="19"/>
                </a:lnTo>
                <a:lnTo>
                  <a:pt x="77" y="70"/>
                </a:lnTo>
                <a:lnTo>
                  <a:pt x="55" y="70"/>
                </a:lnTo>
                <a:lnTo>
                  <a:pt x="38" y="51"/>
                </a:lnTo>
                <a:lnTo>
                  <a:pt x="38" y="60"/>
                </a:lnTo>
                <a:lnTo>
                  <a:pt x="0" y="120"/>
                </a:lnTo>
                <a:lnTo>
                  <a:pt x="0" y="12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86" name="Freeform 186">
            <a:extLst>
              <a:ext uri="{FF2B5EF4-FFF2-40B4-BE49-F238E27FC236}">
                <a16:creationId xmlns:a16="http://schemas.microsoft.com/office/drawing/2014/main" id="{D6724E77-2CA2-4F0B-9031-F91EAC06B608}"/>
              </a:ext>
            </a:extLst>
          </p:cNvPr>
          <p:cNvSpPr/>
          <p:nvPr/>
        </p:nvSpPr>
        <p:spPr bwMode="auto">
          <a:xfrm>
            <a:off x="7149354" y="2132963"/>
            <a:ext cx="298357" cy="497261"/>
          </a:xfrm>
          <a:custGeom>
            <a:avLst/>
            <a:gdLst>
              <a:gd name="T0" fmla="*/ 213 w 213"/>
              <a:gd name="T1" fmla="*/ 0 h 355"/>
              <a:gd name="T2" fmla="*/ 196 w 213"/>
              <a:gd name="T3" fmla="*/ 23 h 355"/>
              <a:gd name="T4" fmla="*/ 179 w 213"/>
              <a:gd name="T5" fmla="*/ 65 h 355"/>
              <a:gd name="T6" fmla="*/ 196 w 213"/>
              <a:gd name="T7" fmla="*/ 254 h 355"/>
              <a:gd name="T8" fmla="*/ 157 w 213"/>
              <a:gd name="T9" fmla="*/ 314 h 355"/>
              <a:gd name="T10" fmla="*/ 157 w 213"/>
              <a:gd name="T11" fmla="*/ 355 h 355"/>
              <a:gd name="T12" fmla="*/ 77 w 213"/>
              <a:gd name="T13" fmla="*/ 328 h 355"/>
              <a:gd name="T14" fmla="*/ 39 w 213"/>
              <a:gd name="T15" fmla="*/ 328 h 355"/>
              <a:gd name="T16" fmla="*/ 9 w 213"/>
              <a:gd name="T17" fmla="*/ 328 h 355"/>
              <a:gd name="T18" fmla="*/ 0 w 213"/>
              <a:gd name="T19" fmla="*/ 314 h 355"/>
              <a:gd name="T20" fmla="*/ 0 w 213"/>
              <a:gd name="T21" fmla="*/ 213 h 355"/>
              <a:gd name="T22" fmla="*/ 9 w 213"/>
              <a:gd name="T23" fmla="*/ 0 h 355"/>
              <a:gd name="T24" fmla="*/ 213 w 213"/>
              <a:gd name="T25"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355">
                <a:moveTo>
                  <a:pt x="213" y="0"/>
                </a:moveTo>
                <a:lnTo>
                  <a:pt x="196" y="23"/>
                </a:lnTo>
                <a:lnTo>
                  <a:pt x="179" y="65"/>
                </a:lnTo>
                <a:lnTo>
                  <a:pt x="196" y="254"/>
                </a:lnTo>
                <a:lnTo>
                  <a:pt x="157" y="314"/>
                </a:lnTo>
                <a:lnTo>
                  <a:pt x="157" y="355"/>
                </a:lnTo>
                <a:lnTo>
                  <a:pt x="77" y="328"/>
                </a:lnTo>
                <a:lnTo>
                  <a:pt x="39" y="328"/>
                </a:lnTo>
                <a:lnTo>
                  <a:pt x="9" y="328"/>
                </a:lnTo>
                <a:lnTo>
                  <a:pt x="0" y="314"/>
                </a:lnTo>
                <a:lnTo>
                  <a:pt x="0" y="213"/>
                </a:lnTo>
                <a:lnTo>
                  <a:pt x="9" y="0"/>
                </a:lnTo>
                <a:lnTo>
                  <a:pt x="2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87" name="Freeform 187">
            <a:extLst>
              <a:ext uri="{FF2B5EF4-FFF2-40B4-BE49-F238E27FC236}">
                <a16:creationId xmlns:a16="http://schemas.microsoft.com/office/drawing/2014/main" id="{73FFF3ED-542E-46CB-9195-DEE25C3FFD87}"/>
              </a:ext>
            </a:extLst>
          </p:cNvPr>
          <p:cNvSpPr/>
          <p:nvPr/>
        </p:nvSpPr>
        <p:spPr bwMode="auto">
          <a:xfrm>
            <a:off x="7999600" y="2986010"/>
            <a:ext cx="309562" cy="284350"/>
          </a:xfrm>
          <a:custGeom>
            <a:avLst/>
            <a:gdLst>
              <a:gd name="T0" fmla="*/ 72 w 221"/>
              <a:gd name="T1" fmla="*/ 180 h 203"/>
              <a:gd name="T2" fmla="*/ 89 w 221"/>
              <a:gd name="T3" fmla="*/ 203 h 203"/>
              <a:gd name="T4" fmla="*/ 119 w 221"/>
              <a:gd name="T5" fmla="*/ 203 h 203"/>
              <a:gd name="T6" fmla="*/ 127 w 221"/>
              <a:gd name="T7" fmla="*/ 180 h 203"/>
              <a:gd name="T8" fmla="*/ 157 w 221"/>
              <a:gd name="T9" fmla="*/ 180 h 203"/>
              <a:gd name="T10" fmla="*/ 196 w 221"/>
              <a:gd name="T11" fmla="*/ 162 h 203"/>
              <a:gd name="T12" fmla="*/ 213 w 221"/>
              <a:gd name="T13" fmla="*/ 162 h 203"/>
              <a:gd name="T14" fmla="*/ 221 w 221"/>
              <a:gd name="T15" fmla="*/ 152 h 203"/>
              <a:gd name="T16" fmla="*/ 196 w 221"/>
              <a:gd name="T17" fmla="*/ 92 h 203"/>
              <a:gd name="T18" fmla="*/ 127 w 221"/>
              <a:gd name="T19" fmla="*/ 42 h 203"/>
              <a:gd name="T20" fmla="*/ 81 w 221"/>
              <a:gd name="T21" fmla="*/ 0 h 203"/>
              <a:gd name="T22" fmla="*/ 0 w 221"/>
              <a:gd name="T23" fmla="*/ 51 h 203"/>
              <a:gd name="T24" fmla="*/ 0 w 221"/>
              <a:gd name="T25" fmla="*/ 152 h 203"/>
              <a:gd name="T26" fmla="*/ 17 w 221"/>
              <a:gd name="T27" fmla="*/ 194 h 203"/>
              <a:gd name="T28" fmla="*/ 72 w 221"/>
              <a:gd name="T29" fmla="*/ 18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203">
                <a:moveTo>
                  <a:pt x="72" y="180"/>
                </a:moveTo>
                <a:lnTo>
                  <a:pt x="89" y="203"/>
                </a:lnTo>
                <a:lnTo>
                  <a:pt x="119" y="203"/>
                </a:lnTo>
                <a:lnTo>
                  <a:pt x="127" y="180"/>
                </a:lnTo>
                <a:lnTo>
                  <a:pt x="157" y="180"/>
                </a:lnTo>
                <a:lnTo>
                  <a:pt x="196" y="162"/>
                </a:lnTo>
                <a:lnTo>
                  <a:pt x="213" y="162"/>
                </a:lnTo>
                <a:lnTo>
                  <a:pt x="221" y="152"/>
                </a:lnTo>
                <a:lnTo>
                  <a:pt x="196" y="92"/>
                </a:lnTo>
                <a:lnTo>
                  <a:pt x="127" y="42"/>
                </a:lnTo>
                <a:lnTo>
                  <a:pt x="81" y="0"/>
                </a:lnTo>
                <a:lnTo>
                  <a:pt x="0" y="51"/>
                </a:lnTo>
                <a:lnTo>
                  <a:pt x="0" y="152"/>
                </a:lnTo>
                <a:lnTo>
                  <a:pt x="17" y="194"/>
                </a:lnTo>
                <a:lnTo>
                  <a:pt x="72"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88" name="Freeform 188">
            <a:extLst>
              <a:ext uri="{FF2B5EF4-FFF2-40B4-BE49-F238E27FC236}">
                <a16:creationId xmlns:a16="http://schemas.microsoft.com/office/drawing/2014/main" id="{A199BAE6-AD55-4F9A-885D-F03144BD4D2D}"/>
              </a:ext>
            </a:extLst>
          </p:cNvPr>
          <p:cNvSpPr/>
          <p:nvPr/>
        </p:nvSpPr>
        <p:spPr bwMode="auto">
          <a:xfrm>
            <a:off x="7146551" y="2130161"/>
            <a:ext cx="296956" cy="497261"/>
          </a:xfrm>
          <a:custGeom>
            <a:avLst/>
            <a:gdLst>
              <a:gd name="T0" fmla="*/ 212 w 212"/>
              <a:gd name="T1" fmla="*/ 0 h 355"/>
              <a:gd name="T2" fmla="*/ 195 w 212"/>
              <a:gd name="T3" fmla="*/ 23 h 355"/>
              <a:gd name="T4" fmla="*/ 179 w 212"/>
              <a:gd name="T5" fmla="*/ 65 h 355"/>
              <a:gd name="T6" fmla="*/ 195 w 212"/>
              <a:gd name="T7" fmla="*/ 253 h 355"/>
              <a:gd name="T8" fmla="*/ 157 w 212"/>
              <a:gd name="T9" fmla="*/ 313 h 355"/>
              <a:gd name="T10" fmla="*/ 157 w 212"/>
              <a:gd name="T11" fmla="*/ 355 h 355"/>
              <a:gd name="T12" fmla="*/ 77 w 212"/>
              <a:gd name="T13" fmla="*/ 327 h 355"/>
              <a:gd name="T14" fmla="*/ 38 w 212"/>
              <a:gd name="T15" fmla="*/ 327 h 355"/>
              <a:gd name="T16" fmla="*/ 8 w 212"/>
              <a:gd name="T17" fmla="*/ 327 h 355"/>
              <a:gd name="T18" fmla="*/ 0 w 212"/>
              <a:gd name="T19" fmla="*/ 313 h 355"/>
              <a:gd name="T20" fmla="*/ 0 w 212"/>
              <a:gd name="T21" fmla="*/ 212 h 355"/>
              <a:gd name="T22" fmla="*/ 8 w 212"/>
              <a:gd name="T23" fmla="*/ 0 h 355"/>
              <a:gd name="T24" fmla="*/ 212 w 212"/>
              <a:gd name="T25" fmla="*/ 0 h 355"/>
              <a:gd name="T26" fmla="*/ 212 w 212"/>
              <a:gd name="T27"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355">
                <a:moveTo>
                  <a:pt x="212" y="0"/>
                </a:moveTo>
                <a:lnTo>
                  <a:pt x="195" y="23"/>
                </a:lnTo>
                <a:lnTo>
                  <a:pt x="179" y="65"/>
                </a:lnTo>
                <a:lnTo>
                  <a:pt x="195" y="253"/>
                </a:lnTo>
                <a:lnTo>
                  <a:pt x="157" y="313"/>
                </a:lnTo>
                <a:lnTo>
                  <a:pt x="157" y="355"/>
                </a:lnTo>
                <a:lnTo>
                  <a:pt x="77" y="327"/>
                </a:lnTo>
                <a:lnTo>
                  <a:pt x="38" y="327"/>
                </a:lnTo>
                <a:lnTo>
                  <a:pt x="8" y="327"/>
                </a:lnTo>
                <a:lnTo>
                  <a:pt x="0" y="313"/>
                </a:lnTo>
                <a:lnTo>
                  <a:pt x="0" y="212"/>
                </a:lnTo>
                <a:lnTo>
                  <a:pt x="8" y="0"/>
                </a:lnTo>
                <a:lnTo>
                  <a:pt x="212" y="0"/>
                </a:lnTo>
                <a:lnTo>
                  <a:pt x="212"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89" name="Freeform 189">
            <a:extLst>
              <a:ext uri="{FF2B5EF4-FFF2-40B4-BE49-F238E27FC236}">
                <a16:creationId xmlns:a16="http://schemas.microsoft.com/office/drawing/2014/main" id="{58287060-E507-4A13-871B-99DBCE18CC31}"/>
              </a:ext>
            </a:extLst>
          </p:cNvPr>
          <p:cNvSpPr/>
          <p:nvPr/>
        </p:nvSpPr>
        <p:spPr bwMode="auto">
          <a:xfrm>
            <a:off x="7996799" y="2981807"/>
            <a:ext cx="309562" cy="285750"/>
          </a:xfrm>
          <a:custGeom>
            <a:avLst/>
            <a:gdLst>
              <a:gd name="T0" fmla="*/ 72 w 221"/>
              <a:gd name="T1" fmla="*/ 180 h 204"/>
              <a:gd name="T2" fmla="*/ 89 w 221"/>
              <a:gd name="T3" fmla="*/ 204 h 204"/>
              <a:gd name="T4" fmla="*/ 119 w 221"/>
              <a:gd name="T5" fmla="*/ 204 h 204"/>
              <a:gd name="T6" fmla="*/ 127 w 221"/>
              <a:gd name="T7" fmla="*/ 180 h 204"/>
              <a:gd name="T8" fmla="*/ 157 w 221"/>
              <a:gd name="T9" fmla="*/ 180 h 204"/>
              <a:gd name="T10" fmla="*/ 195 w 221"/>
              <a:gd name="T11" fmla="*/ 162 h 204"/>
              <a:gd name="T12" fmla="*/ 212 w 221"/>
              <a:gd name="T13" fmla="*/ 162 h 204"/>
              <a:gd name="T14" fmla="*/ 221 w 221"/>
              <a:gd name="T15" fmla="*/ 153 h 204"/>
              <a:gd name="T16" fmla="*/ 195 w 221"/>
              <a:gd name="T17" fmla="*/ 93 h 204"/>
              <a:gd name="T18" fmla="*/ 127 w 221"/>
              <a:gd name="T19" fmla="*/ 42 h 204"/>
              <a:gd name="T20" fmla="*/ 80 w 221"/>
              <a:gd name="T21" fmla="*/ 0 h 204"/>
              <a:gd name="T22" fmla="*/ 0 w 221"/>
              <a:gd name="T23" fmla="*/ 52 h 204"/>
              <a:gd name="T24" fmla="*/ 0 w 221"/>
              <a:gd name="T25" fmla="*/ 153 h 204"/>
              <a:gd name="T26" fmla="*/ 17 w 221"/>
              <a:gd name="T27" fmla="*/ 195 h 204"/>
              <a:gd name="T28" fmla="*/ 72 w 221"/>
              <a:gd name="T29" fmla="*/ 180 h 204"/>
              <a:gd name="T30" fmla="*/ 72 w 221"/>
              <a:gd name="T31" fmla="*/ 18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204">
                <a:moveTo>
                  <a:pt x="72" y="180"/>
                </a:moveTo>
                <a:lnTo>
                  <a:pt x="89" y="204"/>
                </a:lnTo>
                <a:lnTo>
                  <a:pt x="119" y="204"/>
                </a:lnTo>
                <a:lnTo>
                  <a:pt x="127" y="180"/>
                </a:lnTo>
                <a:lnTo>
                  <a:pt x="157" y="180"/>
                </a:lnTo>
                <a:lnTo>
                  <a:pt x="195" y="162"/>
                </a:lnTo>
                <a:lnTo>
                  <a:pt x="212" y="162"/>
                </a:lnTo>
                <a:lnTo>
                  <a:pt x="221" y="153"/>
                </a:lnTo>
                <a:lnTo>
                  <a:pt x="195" y="93"/>
                </a:lnTo>
                <a:lnTo>
                  <a:pt x="127" y="42"/>
                </a:lnTo>
                <a:lnTo>
                  <a:pt x="80" y="0"/>
                </a:lnTo>
                <a:lnTo>
                  <a:pt x="0" y="52"/>
                </a:lnTo>
                <a:lnTo>
                  <a:pt x="0" y="153"/>
                </a:lnTo>
                <a:lnTo>
                  <a:pt x="17" y="195"/>
                </a:lnTo>
                <a:lnTo>
                  <a:pt x="72" y="180"/>
                </a:lnTo>
                <a:lnTo>
                  <a:pt x="72" y="18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90" name="Freeform 190">
            <a:extLst>
              <a:ext uri="{FF2B5EF4-FFF2-40B4-BE49-F238E27FC236}">
                <a16:creationId xmlns:a16="http://schemas.microsoft.com/office/drawing/2014/main" id="{764E3A82-691B-4EA2-B122-5E5ABFF5D035}"/>
              </a:ext>
            </a:extLst>
          </p:cNvPr>
          <p:cNvSpPr/>
          <p:nvPr/>
        </p:nvSpPr>
        <p:spPr bwMode="auto">
          <a:xfrm>
            <a:off x="7239000" y="2830528"/>
            <a:ext cx="547688" cy="522474"/>
          </a:xfrm>
          <a:custGeom>
            <a:avLst/>
            <a:gdLst>
              <a:gd name="T0" fmla="*/ 102 w 391"/>
              <a:gd name="T1" fmla="*/ 323 h 373"/>
              <a:gd name="T2" fmla="*/ 47 w 391"/>
              <a:gd name="T3" fmla="*/ 240 h 373"/>
              <a:gd name="T4" fmla="*/ 0 w 391"/>
              <a:gd name="T5" fmla="*/ 203 h 373"/>
              <a:gd name="T6" fmla="*/ 149 w 391"/>
              <a:gd name="T7" fmla="*/ 70 h 373"/>
              <a:gd name="T8" fmla="*/ 281 w 391"/>
              <a:gd name="T9" fmla="*/ 0 h 373"/>
              <a:gd name="T10" fmla="*/ 281 w 391"/>
              <a:gd name="T11" fmla="*/ 28 h 373"/>
              <a:gd name="T12" fmla="*/ 319 w 391"/>
              <a:gd name="T13" fmla="*/ 51 h 373"/>
              <a:gd name="T14" fmla="*/ 336 w 391"/>
              <a:gd name="T15" fmla="*/ 70 h 373"/>
              <a:gd name="T16" fmla="*/ 356 w 391"/>
              <a:gd name="T17" fmla="*/ 138 h 373"/>
              <a:gd name="T18" fmla="*/ 391 w 391"/>
              <a:gd name="T19" fmla="*/ 153 h 373"/>
              <a:gd name="T20" fmla="*/ 336 w 391"/>
              <a:gd name="T21" fmla="*/ 273 h 373"/>
              <a:gd name="T22" fmla="*/ 336 w 391"/>
              <a:gd name="T23" fmla="*/ 313 h 373"/>
              <a:gd name="T24" fmla="*/ 264 w 391"/>
              <a:gd name="T25" fmla="*/ 332 h 373"/>
              <a:gd name="T26" fmla="*/ 242 w 391"/>
              <a:gd name="T27" fmla="*/ 355 h 373"/>
              <a:gd name="T28" fmla="*/ 179 w 391"/>
              <a:gd name="T29" fmla="*/ 373 h 373"/>
              <a:gd name="T30" fmla="*/ 132 w 391"/>
              <a:gd name="T31" fmla="*/ 373 h 373"/>
              <a:gd name="T32" fmla="*/ 93 w 391"/>
              <a:gd name="T33" fmla="*/ 332 h 373"/>
              <a:gd name="T34" fmla="*/ 102 w 391"/>
              <a:gd name="T35" fmla="*/ 32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1" h="373">
                <a:moveTo>
                  <a:pt x="102" y="323"/>
                </a:moveTo>
                <a:lnTo>
                  <a:pt x="47" y="240"/>
                </a:lnTo>
                <a:lnTo>
                  <a:pt x="0" y="203"/>
                </a:lnTo>
                <a:lnTo>
                  <a:pt x="149" y="70"/>
                </a:lnTo>
                <a:lnTo>
                  <a:pt x="281" y="0"/>
                </a:lnTo>
                <a:lnTo>
                  <a:pt x="281" y="28"/>
                </a:lnTo>
                <a:lnTo>
                  <a:pt x="319" y="51"/>
                </a:lnTo>
                <a:lnTo>
                  <a:pt x="336" y="70"/>
                </a:lnTo>
                <a:lnTo>
                  <a:pt x="356" y="138"/>
                </a:lnTo>
                <a:lnTo>
                  <a:pt x="391" y="153"/>
                </a:lnTo>
                <a:lnTo>
                  <a:pt x="336" y="273"/>
                </a:lnTo>
                <a:lnTo>
                  <a:pt x="336" y="313"/>
                </a:lnTo>
                <a:lnTo>
                  <a:pt x="264" y="332"/>
                </a:lnTo>
                <a:lnTo>
                  <a:pt x="242" y="355"/>
                </a:lnTo>
                <a:lnTo>
                  <a:pt x="179" y="373"/>
                </a:lnTo>
                <a:lnTo>
                  <a:pt x="132" y="373"/>
                </a:lnTo>
                <a:lnTo>
                  <a:pt x="93" y="332"/>
                </a:lnTo>
                <a:lnTo>
                  <a:pt x="102"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91" name="Freeform 191">
            <a:extLst>
              <a:ext uri="{FF2B5EF4-FFF2-40B4-BE49-F238E27FC236}">
                <a16:creationId xmlns:a16="http://schemas.microsoft.com/office/drawing/2014/main" id="{D28F35B0-EDBC-45C9-A6F7-DB2E62B0D225}"/>
              </a:ext>
            </a:extLst>
          </p:cNvPr>
          <p:cNvSpPr/>
          <p:nvPr/>
        </p:nvSpPr>
        <p:spPr bwMode="auto">
          <a:xfrm>
            <a:off x="7632607" y="2463536"/>
            <a:ext cx="480452" cy="438430"/>
          </a:xfrm>
          <a:custGeom>
            <a:avLst/>
            <a:gdLst>
              <a:gd name="T0" fmla="*/ 262 w 343"/>
              <a:gd name="T1" fmla="*/ 230 h 313"/>
              <a:gd name="T2" fmla="*/ 249 w 343"/>
              <a:gd name="T3" fmla="*/ 253 h 313"/>
              <a:gd name="T4" fmla="*/ 232 w 343"/>
              <a:gd name="T5" fmla="*/ 238 h 313"/>
              <a:gd name="T6" fmla="*/ 224 w 343"/>
              <a:gd name="T7" fmla="*/ 238 h 313"/>
              <a:gd name="T8" fmla="*/ 37 w 343"/>
              <a:gd name="T9" fmla="*/ 313 h 313"/>
              <a:gd name="T10" fmla="*/ 0 w 343"/>
              <a:gd name="T11" fmla="*/ 290 h 313"/>
              <a:gd name="T12" fmla="*/ 0 w 343"/>
              <a:gd name="T13" fmla="*/ 262 h 313"/>
              <a:gd name="T14" fmla="*/ 147 w 343"/>
              <a:gd name="T15" fmla="*/ 0 h 313"/>
              <a:gd name="T16" fmla="*/ 169 w 343"/>
              <a:gd name="T17" fmla="*/ 18 h 313"/>
              <a:gd name="T18" fmla="*/ 177 w 343"/>
              <a:gd name="T19" fmla="*/ 8 h 313"/>
              <a:gd name="T20" fmla="*/ 186 w 343"/>
              <a:gd name="T21" fmla="*/ 8 h 313"/>
              <a:gd name="T22" fmla="*/ 202 w 343"/>
              <a:gd name="T23" fmla="*/ 8 h 313"/>
              <a:gd name="T24" fmla="*/ 224 w 343"/>
              <a:gd name="T25" fmla="*/ 40 h 313"/>
              <a:gd name="T26" fmla="*/ 287 w 343"/>
              <a:gd name="T27" fmla="*/ 40 h 313"/>
              <a:gd name="T28" fmla="*/ 304 w 343"/>
              <a:gd name="T29" fmla="*/ 27 h 313"/>
              <a:gd name="T30" fmla="*/ 326 w 343"/>
              <a:gd name="T31" fmla="*/ 50 h 313"/>
              <a:gd name="T32" fmla="*/ 343 w 343"/>
              <a:gd name="T33" fmla="*/ 27 h 313"/>
              <a:gd name="T34" fmla="*/ 262 w 343"/>
              <a:gd name="T35" fmla="*/ 23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313">
                <a:moveTo>
                  <a:pt x="262" y="230"/>
                </a:moveTo>
                <a:lnTo>
                  <a:pt x="249" y="253"/>
                </a:lnTo>
                <a:lnTo>
                  <a:pt x="232" y="238"/>
                </a:lnTo>
                <a:lnTo>
                  <a:pt x="224" y="238"/>
                </a:lnTo>
                <a:lnTo>
                  <a:pt x="37" y="313"/>
                </a:lnTo>
                <a:lnTo>
                  <a:pt x="0" y="290"/>
                </a:lnTo>
                <a:lnTo>
                  <a:pt x="0" y="262"/>
                </a:lnTo>
                <a:lnTo>
                  <a:pt x="147" y="0"/>
                </a:lnTo>
                <a:lnTo>
                  <a:pt x="169" y="18"/>
                </a:lnTo>
                <a:lnTo>
                  <a:pt x="177" y="8"/>
                </a:lnTo>
                <a:lnTo>
                  <a:pt x="186" y="8"/>
                </a:lnTo>
                <a:lnTo>
                  <a:pt x="202" y="8"/>
                </a:lnTo>
                <a:lnTo>
                  <a:pt x="224" y="40"/>
                </a:lnTo>
                <a:lnTo>
                  <a:pt x="287" y="40"/>
                </a:lnTo>
                <a:lnTo>
                  <a:pt x="304" y="27"/>
                </a:lnTo>
                <a:lnTo>
                  <a:pt x="326" y="50"/>
                </a:lnTo>
                <a:lnTo>
                  <a:pt x="343" y="27"/>
                </a:lnTo>
                <a:lnTo>
                  <a:pt x="262"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92" name="Freeform 192">
            <a:extLst>
              <a:ext uri="{FF2B5EF4-FFF2-40B4-BE49-F238E27FC236}">
                <a16:creationId xmlns:a16="http://schemas.microsoft.com/office/drawing/2014/main" id="{A7D2551D-D5CB-48C7-9B9C-10C788CA4E05}"/>
              </a:ext>
            </a:extLst>
          </p:cNvPr>
          <p:cNvSpPr/>
          <p:nvPr/>
        </p:nvSpPr>
        <p:spPr bwMode="auto">
          <a:xfrm>
            <a:off x="7234798" y="2827727"/>
            <a:ext cx="549088" cy="522474"/>
          </a:xfrm>
          <a:custGeom>
            <a:avLst/>
            <a:gdLst>
              <a:gd name="T0" fmla="*/ 102 w 392"/>
              <a:gd name="T1" fmla="*/ 322 h 373"/>
              <a:gd name="T2" fmla="*/ 47 w 392"/>
              <a:gd name="T3" fmla="*/ 240 h 373"/>
              <a:gd name="T4" fmla="*/ 0 w 392"/>
              <a:gd name="T5" fmla="*/ 203 h 373"/>
              <a:gd name="T6" fmla="*/ 149 w 392"/>
              <a:gd name="T7" fmla="*/ 69 h 373"/>
              <a:gd name="T8" fmla="*/ 281 w 392"/>
              <a:gd name="T9" fmla="*/ 0 h 373"/>
              <a:gd name="T10" fmla="*/ 281 w 392"/>
              <a:gd name="T11" fmla="*/ 27 h 373"/>
              <a:gd name="T12" fmla="*/ 320 w 392"/>
              <a:gd name="T13" fmla="*/ 50 h 373"/>
              <a:gd name="T14" fmla="*/ 336 w 392"/>
              <a:gd name="T15" fmla="*/ 69 h 373"/>
              <a:gd name="T16" fmla="*/ 357 w 392"/>
              <a:gd name="T17" fmla="*/ 138 h 373"/>
              <a:gd name="T18" fmla="*/ 392 w 392"/>
              <a:gd name="T19" fmla="*/ 152 h 373"/>
              <a:gd name="T20" fmla="*/ 336 w 392"/>
              <a:gd name="T21" fmla="*/ 272 h 373"/>
              <a:gd name="T22" fmla="*/ 336 w 392"/>
              <a:gd name="T23" fmla="*/ 313 h 373"/>
              <a:gd name="T24" fmla="*/ 264 w 392"/>
              <a:gd name="T25" fmla="*/ 332 h 373"/>
              <a:gd name="T26" fmla="*/ 243 w 392"/>
              <a:gd name="T27" fmla="*/ 355 h 373"/>
              <a:gd name="T28" fmla="*/ 179 w 392"/>
              <a:gd name="T29" fmla="*/ 373 h 373"/>
              <a:gd name="T30" fmla="*/ 132 w 392"/>
              <a:gd name="T31" fmla="*/ 373 h 373"/>
              <a:gd name="T32" fmla="*/ 94 w 392"/>
              <a:gd name="T33" fmla="*/ 332 h 373"/>
              <a:gd name="T34" fmla="*/ 102 w 392"/>
              <a:gd name="T35" fmla="*/ 322 h 373"/>
              <a:gd name="T36" fmla="*/ 102 w 392"/>
              <a:gd name="T37" fmla="*/ 32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2" h="373">
                <a:moveTo>
                  <a:pt x="102" y="322"/>
                </a:moveTo>
                <a:lnTo>
                  <a:pt x="47" y="240"/>
                </a:lnTo>
                <a:lnTo>
                  <a:pt x="0" y="203"/>
                </a:lnTo>
                <a:lnTo>
                  <a:pt x="149" y="69"/>
                </a:lnTo>
                <a:lnTo>
                  <a:pt x="281" y="0"/>
                </a:lnTo>
                <a:lnTo>
                  <a:pt x="281" y="27"/>
                </a:lnTo>
                <a:lnTo>
                  <a:pt x="320" y="50"/>
                </a:lnTo>
                <a:lnTo>
                  <a:pt x="336" y="69"/>
                </a:lnTo>
                <a:lnTo>
                  <a:pt x="357" y="138"/>
                </a:lnTo>
                <a:lnTo>
                  <a:pt x="392" y="152"/>
                </a:lnTo>
                <a:lnTo>
                  <a:pt x="336" y="272"/>
                </a:lnTo>
                <a:lnTo>
                  <a:pt x="336" y="313"/>
                </a:lnTo>
                <a:lnTo>
                  <a:pt x="264" y="332"/>
                </a:lnTo>
                <a:lnTo>
                  <a:pt x="243" y="355"/>
                </a:lnTo>
                <a:lnTo>
                  <a:pt x="179" y="373"/>
                </a:lnTo>
                <a:lnTo>
                  <a:pt x="132" y="373"/>
                </a:lnTo>
                <a:lnTo>
                  <a:pt x="94" y="332"/>
                </a:lnTo>
                <a:lnTo>
                  <a:pt x="102" y="322"/>
                </a:lnTo>
                <a:lnTo>
                  <a:pt x="102" y="32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93" name="Freeform 193">
            <a:extLst>
              <a:ext uri="{FF2B5EF4-FFF2-40B4-BE49-F238E27FC236}">
                <a16:creationId xmlns:a16="http://schemas.microsoft.com/office/drawing/2014/main" id="{3A1BB4FF-977B-4C5F-9E2F-7B07BC3D170D}"/>
              </a:ext>
            </a:extLst>
          </p:cNvPr>
          <p:cNvSpPr/>
          <p:nvPr/>
        </p:nvSpPr>
        <p:spPr bwMode="auto">
          <a:xfrm>
            <a:off x="7628406" y="2459334"/>
            <a:ext cx="480453" cy="438431"/>
          </a:xfrm>
          <a:custGeom>
            <a:avLst/>
            <a:gdLst>
              <a:gd name="T0" fmla="*/ 263 w 343"/>
              <a:gd name="T1" fmla="*/ 230 h 313"/>
              <a:gd name="T2" fmla="*/ 250 w 343"/>
              <a:gd name="T3" fmla="*/ 253 h 313"/>
              <a:gd name="T4" fmla="*/ 233 w 343"/>
              <a:gd name="T5" fmla="*/ 239 h 313"/>
              <a:gd name="T6" fmla="*/ 224 w 343"/>
              <a:gd name="T7" fmla="*/ 239 h 313"/>
              <a:gd name="T8" fmla="*/ 37 w 343"/>
              <a:gd name="T9" fmla="*/ 313 h 313"/>
              <a:gd name="T10" fmla="*/ 0 w 343"/>
              <a:gd name="T11" fmla="*/ 290 h 313"/>
              <a:gd name="T12" fmla="*/ 0 w 343"/>
              <a:gd name="T13" fmla="*/ 263 h 313"/>
              <a:gd name="T14" fmla="*/ 148 w 343"/>
              <a:gd name="T15" fmla="*/ 0 h 313"/>
              <a:gd name="T16" fmla="*/ 169 w 343"/>
              <a:gd name="T17" fmla="*/ 18 h 313"/>
              <a:gd name="T18" fmla="*/ 178 w 343"/>
              <a:gd name="T19" fmla="*/ 9 h 313"/>
              <a:gd name="T20" fmla="*/ 186 w 343"/>
              <a:gd name="T21" fmla="*/ 9 h 313"/>
              <a:gd name="T22" fmla="*/ 203 w 343"/>
              <a:gd name="T23" fmla="*/ 9 h 313"/>
              <a:gd name="T24" fmla="*/ 224 w 343"/>
              <a:gd name="T25" fmla="*/ 41 h 313"/>
              <a:gd name="T26" fmla="*/ 288 w 343"/>
              <a:gd name="T27" fmla="*/ 41 h 313"/>
              <a:gd name="T28" fmla="*/ 305 w 343"/>
              <a:gd name="T29" fmla="*/ 28 h 313"/>
              <a:gd name="T30" fmla="*/ 326 w 343"/>
              <a:gd name="T31" fmla="*/ 51 h 313"/>
              <a:gd name="T32" fmla="*/ 343 w 343"/>
              <a:gd name="T33" fmla="*/ 28 h 313"/>
              <a:gd name="T34" fmla="*/ 263 w 343"/>
              <a:gd name="T35" fmla="*/ 230 h 313"/>
              <a:gd name="T36" fmla="*/ 263 w 343"/>
              <a:gd name="T37" fmla="*/ 23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 h="313">
                <a:moveTo>
                  <a:pt x="263" y="230"/>
                </a:moveTo>
                <a:lnTo>
                  <a:pt x="250" y="253"/>
                </a:lnTo>
                <a:lnTo>
                  <a:pt x="233" y="239"/>
                </a:lnTo>
                <a:lnTo>
                  <a:pt x="224" y="239"/>
                </a:lnTo>
                <a:lnTo>
                  <a:pt x="37" y="313"/>
                </a:lnTo>
                <a:lnTo>
                  <a:pt x="0" y="290"/>
                </a:lnTo>
                <a:lnTo>
                  <a:pt x="0" y="263"/>
                </a:lnTo>
                <a:lnTo>
                  <a:pt x="148" y="0"/>
                </a:lnTo>
                <a:lnTo>
                  <a:pt x="169" y="18"/>
                </a:lnTo>
                <a:lnTo>
                  <a:pt x="178" y="9"/>
                </a:lnTo>
                <a:lnTo>
                  <a:pt x="186" y="9"/>
                </a:lnTo>
                <a:lnTo>
                  <a:pt x="203" y="9"/>
                </a:lnTo>
                <a:lnTo>
                  <a:pt x="224" y="41"/>
                </a:lnTo>
                <a:lnTo>
                  <a:pt x="288" y="41"/>
                </a:lnTo>
                <a:lnTo>
                  <a:pt x="305" y="28"/>
                </a:lnTo>
                <a:lnTo>
                  <a:pt x="326" y="51"/>
                </a:lnTo>
                <a:lnTo>
                  <a:pt x="343" y="28"/>
                </a:lnTo>
                <a:lnTo>
                  <a:pt x="263" y="230"/>
                </a:lnTo>
                <a:lnTo>
                  <a:pt x="263" y="23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94" name="Freeform 194">
            <a:extLst>
              <a:ext uri="{FF2B5EF4-FFF2-40B4-BE49-F238E27FC236}">
                <a16:creationId xmlns:a16="http://schemas.microsoft.com/office/drawing/2014/main" id="{B1C9C034-6B9E-4B0C-B994-7AAA53D2F5E7}"/>
              </a:ext>
            </a:extLst>
          </p:cNvPr>
          <p:cNvSpPr/>
          <p:nvPr/>
        </p:nvSpPr>
        <p:spPr bwMode="auto">
          <a:xfrm>
            <a:off x="6758550" y="2417311"/>
            <a:ext cx="260537" cy="368394"/>
          </a:xfrm>
          <a:custGeom>
            <a:avLst/>
            <a:gdLst>
              <a:gd name="T0" fmla="*/ 0 w 186"/>
              <a:gd name="T1" fmla="*/ 0 h 263"/>
              <a:gd name="T2" fmla="*/ 67 w 186"/>
              <a:gd name="T3" fmla="*/ 0 h 263"/>
              <a:gd name="T4" fmla="*/ 186 w 186"/>
              <a:gd name="T5" fmla="*/ 10 h 263"/>
              <a:gd name="T6" fmla="*/ 147 w 186"/>
              <a:gd name="T7" fmla="*/ 263 h 263"/>
              <a:gd name="T8" fmla="*/ 8 w 186"/>
              <a:gd name="T9" fmla="*/ 254 h 263"/>
              <a:gd name="T10" fmla="*/ 0 w 186"/>
              <a:gd name="T11" fmla="*/ 0 h 263"/>
            </a:gdLst>
            <a:ahLst/>
            <a:cxnLst>
              <a:cxn ang="0">
                <a:pos x="T0" y="T1"/>
              </a:cxn>
              <a:cxn ang="0">
                <a:pos x="T2" y="T3"/>
              </a:cxn>
              <a:cxn ang="0">
                <a:pos x="T4" y="T5"/>
              </a:cxn>
              <a:cxn ang="0">
                <a:pos x="T6" y="T7"/>
              </a:cxn>
              <a:cxn ang="0">
                <a:pos x="T8" y="T9"/>
              </a:cxn>
              <a:cxn ang="0">
                <a:pos x="T10" y="T11"/>
              </a:cxn>
            </a:cxnLst>
            <a:rect l="0" t="0" r="r" b="b"/>
            <a:pathLst>
              <a:path w="186" h="263">
                <a:moveTo>
                  <a:pt x="0" y="0"/>
                </a:moveTo>
                <a:lnTo>
                  <a:pt x="67" y="0"/>
                </a:lnTo>
                <a:lnTo>
                  <a:pt x="186" y="10"/>
                </a:lnTo>
                <a:lnTo>
                  <a:pt x="147" y="263"/>
                </a:lnTo>
                <a:lnTo>
                  <a:pt x="8" y="25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95" name="Freeform 195">
            <a:extLst>
              <a:ext uri="{FF2B5EF4-FFF2-40B4-BE49-F238E27FC236}">
                <a16:creationId xmlns:a16="http://schemas.microsoft.com/office/drawing/2014/main" id="{946D7234-91D0-4AEB-9B80-F6D2EC9D1A9E}"/>
              </a:ext>
            </a:extLst>
          </p:cNvPr>
          <p:cNvSpPr/>
          <p:nvPr/>
        </p:nvSpPr>
        <p:spPr bwMode="auto">
          <a:xfrm>
            <a:off x="6852398" y="2132962"/>
            <a:ext cx="309563" cy="298356"/>
          </a:xfrm>
          <a:custGeom>
            <a:avLst/>
            <a:gdLst>
              <a:gd name="T0" fmla="*/ 221 w 221"/>
              <a:gd name="T1" fmla="*/ 0 h 213"/>
              <a:gd name="T2" fmla="*/ 212 w 221"/>
              <a:gd name="T3" fmla="*/ 213 h 213"/>
              <a:gd name="T4" fmla="*/ 119 w 221"/>
              <a:gd name="T5" fmla="*/ 213 h 213"/>
              <a:gd name="T6" fmla="*/ 0 w 221"/>
              <a:gd name="T7" fmla="*/ 203 h 213"/>
              <a:gd name="T8" fmla="*/ 8 w 221"/>
              <a:gd name="T9" fmla="*/ 0 h 213"/>
              <a:gd name="T10" fmla="*/ 221 w 221"/>
              <a:gd name="T11" fmla="*/ 0 h 213"/>
            </a:gdLst>
            <a:ahLst/>
            <a:cxnLst>
              <a:cxn ang="0">
                <a:pos x="T0" y="T1"/>
              </a:cxn>
              <a:cxn ang="0">
                <a:pos x="T2" y="T3"/>
              </a:cxn>
              <a:cxn ang="0">
                <a:pos x="T4" y="T5"/>
              </a:cxn>
              <a:cxn ang="0">
                <a:pos x="T6" y="T7"/>
              </a:cxn>
              <a:cxn ang="0">
                <a:pos x="T8" y="T9"/>
              </a:cxn>
              <a:cxn ang="0">
                <a:pos x="T10" y="T11"/>
              </a:cxn>
            </a:cxnLst>
            <a:rect l="0" t="0" r="r" b="b"/>
            <a:pathLst>
              <a:path w="221" h="213">
                <a:moveTo>
                  <a:pt x="221" y="0"/>
                </a:moveTo>
                <a:lnTo>
                  <a:pt x="212" y="213"/>
                </a:lnTo>
                <a:lnTo>
                  <a:pt x="119" y="213"/>
                </a:lnTo>
                <a:lnTo>
                  <a:pt x="0" y="203"/>
                </a:lnTo>
                <a:lnTo>
                  <a:pt x="8" y="0"/>
                </a:lnTo>
                <a:lnTo>
                  <a:pt x="2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96" name="Freeform 196">
            <a:extLst>
              <a:ext uri="{FF2B5EF4-FFF2-40B4-BE49-F238E27FC236}">
                <a16:creationId xmlns:a16="http://schemas.microsoft.com/office/drawing/2014/main" id="{5ACECF3E-F7D9-4C7F-BEFB-A62F47751360}"/>
              </a:ext>
            </a:extLst>
          </p:cNvPr>
          <p:cNvSpPr/>
          <p:nvPr/>
        </p:nvSpPr>
        <p:spPr bwMode="auto">
          <a:xfrm>
            <a:off x="6754347" y="2414511"/>
            <a:ext cx="260537" cy="366993"/>
          </a:xfrm>
          <a:custGeom>
            <a:avLst/>
            <a:gdLst>
              <a:gd name="T0" fmla="*/ 0 w 186"/>
              <a:gd name="T1" fmla="*/ 0 h 262"/>
              <a:gd name="T2" fmla="*/ 68 w 186"/>
              <a:gd name="T3" fmla="*/ 0 h 262"/>
              <a:gd name="T4" fmla="*/ 186 w 186"/>
              <a:gd name="T5" fmla="*/ 9 h 262"/>
              <a:gd name="T6" fmla="*/ 148 w 186"/>
              <a:gd name="T7" fmla="*/ 262 h 262"/>
              <a:gd name="T8" fmla="*/ 9 w 186"/>
              <a:gd name="T9" fmla="*/ 254 h 262"/>
              <a:gd name="T10" fmla="*/ 0 w 186"/>
              <a:gd name="T11" fmla="*/ 0 h 262"/>
              <a:gd name="T12" fmla="*/ 0 w 186"/>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86" h="262">
                <a:moveTo>
                  <a:pt x="0" y="0"/>
                </a:moveTo>
                <a:lnTo>
                  <a:pt x="68" y="0"/>
                </a:lnTo>
                <a:lnTo>
                  <a:pt x="186" y="9"/>
                </a:lnTo>
                <a:lnTo>
                  <a:pt x="148" y="262"/>
                </a:lnTo>
                <a:lnTo>
                  <a:pt x="9" y="254"/>
                </a:lnTo>
                <a:lnTo>
                  <a:pt x="0" y="0"/>
                </a:lnTo>
                <a:lnTo>
                  <a:pt x="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97" name="Freeform 197">
            <a:extLst>
              <a:ext uri="{FF2B5EF4-FFF2-40B4-BE49-F238E27FC236}">
                <a16:creationId xmlns:a16="http://schemas.microsoft.com/office/drawing/2014/main" id="{45D1C7FB-B283-46F9-8D15-370868DB4034}"/>
              </a:ext>
            </a:extLst>
          </p:cNvPr>
          <p:cNvSpPr/>
          <p:nvPr/>
        </p:nvSpPr>
        <p:spPr bwMode="auto">
          <a:xfrm>
            <a:off x="6849595" y="2130160"/>
            <a:ext cx="308162" cy="296956"/>
          </a:xfrm>
          <a:custGeom>
            <a:avLst/>
            <a:gdLst>
              <a:gd name="T0" fmla="*/ 220 w 220"/>
              <a:gd name="T1" fmla="*/ 0 h 212"/>
              <a:gd name="T2" fmla="*/ 212 w 220"/>
              <a:gd name="T3" fmla="*/ 212 h 212"/>
              <a:gd name="T4" fmla="*/ 118 w 220"/>
              <a:gd name="T5" fmla="*/ 212 h 212"/>
              <a:gd name="T6" fmla="*/ 0 w 220"/>
              <a:gd name="T7" fmla="*/ 203 h 212"/>
              <a:gd name="T8" fmla="*/ 8 w 220"/>
              <a:gd name="T9" fmla="*/ 0 h 212"/>
              <a:gd name="T10" fmla="*/ 220 w 220"/>
              <a:gd name="T11" fmla="*/ 0 h 212"/>
              <a:gd name="T12" fmla="*/ 220 w 22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220" h="211">
                <a:moveTo>
                  <a:pt x="220" y="0"/>
                </a:moveTo>
                <a:lnTo>
                  <a:pt x="212" y="212"/>
                </a:lnTo>
                <a:lnTo>
                  <a:pt x="118" y="212"/>
                </a:lnTo>
                <a:lnTo>
                  <a:pt x="0" y="203"/>
                </a:lnTo>
                <a:lnTo>
                  <a:pt x="8" y="0"/>
                </a:lnTo>
                <a:lnTo>
                  <a:pt x="220" y="0"/>
                </a:lnTo>
                <a:lnTo>
                  <a:pt x="22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198" name="Freeform 198">
            <a:extLst>
              <a:ext uri="{FF2B5EF4-FFF2-40B4-BE49-F238E27FC236}">
                <a16:creationId xmlns:a16="http://schemas.microsoft.com/office/drawing/2014/main" id="{83081481-C47A-4152-944D-76C705B82EF6}"/>
              </a:ext>
            </a:extLst>
          </p:cNvPr>
          <p:cNvSpPr/>
          <p:nvPr/>
        </p:nvSpPr>
        <p:spPr bwMode="auto">
          <a:xfrm>
            <a:off x="7400086" y="2132963"/>
            <a:ext cx="207309" cy="368393"/>
          </a:xfrm>
          <a:custGeom>
            <a:avLst/>
            <a:gdLst>
              <a:gd name="T0" fmla="*/ 119 w 148"/>
              <a:gd name="T1" fmla="*/ 0 h 263"/>
              <a:gd name="T2" fmla="*/ 148 w 148"/>
              <a:gd name="T3" fmla="*/ 161 h 263"/>
              <a:gd name="T4" fmla="*/ 127 w 148"/>
              <a:gd name="T5" fmla="*/ 194 h 263"/>
              <a:gd name="T6" fmla="*/ 110 w 148"/>
              <a:gd name="T7" fmla="*/ 213 h 263"/>
              <a:gd name="T8" fmla="*/ 80 w 148"/>
              <a:gd name="T9" fmla="*/ 213 h 263"/>
              <a:gd name="T10" fmla="*/ 55 w 148"/>
              <a:gd name="T11" fmla="*/ 263 h 263"/>
              <a:gd name="T12" fmla="*/ 34 w 148"/>
              <a:gd name="T13" fmla="*/ 263 h 263"/>
              <a:gd name="T14" fmla="*/ 17 w 148"/>
              <a:gd name="T15" fmla="*/ 245 h 263"/>
              <a:gd name="T16" fmla="*/ 17 w 148"/>
              <a:gd name="T17" fmla="*/ 254 h 263"/>
              <a:gd name="T18" fmla="*/ 0 w 148"/>
              <a:gd name="T19" fmla="*/ 65 h 263"/>
              <a:gd name="T20" fmla="*/ 17 w 148"/>
              <a:gd name="T21" fmla="*/ 23 h 263"/>
              <a:gd name="T22" fmla="*/ 34 w 148"/>
              <a:gd name="T23" fmla="*/ 0 h 263"/>
              <a:gd name="T24" fmla="*/ 119 w 148"/>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63">
                <a:moveTo>
                  <a:pt x="119" y="0"/>
                </a:moveTo>
                <a:lnTo>
                  <a:pt x="148" y="161"/>
                </a:lnTo>
                <a:lnTo>
                  <a:pt x="127" y="194"/>
                </a:lnTo>
                <a:lnTo>
                  <a:pt x="110" y="213"/>
                </a:lnTo>
                <a:lnTo>
                  <a:pt x="80" y="213"/>
                </a:lnTo>
                <a:lnTo>
                  <a:pt x="55" y="263"/>
                </a:lnTo>
                <a:lnTo>
                  <a:pt x="34" y="263"/>
                </a:lnTo>
                <a:lnTo>
                  <a:pt x="17" y="245"/>
                </a:lnTo>
                <a:lnTo>
                  <a:pt x="17" y="254"/>
                </a:lnTo>
                <a:lnTo>
                  <a:pt x="0" y="65"/>
                </a:lnTo>
                <a:lnTo>
                  <a:pt x="17" y="23"/>
                </a:lnTo>
                <a:lnTo>
                  <a:pt x="34" y="0"/>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199" name="Freeform 199">
            <a:extLst>
              <a:ext uri="{FF2B5EF4-FFF2-40B4-BE49-F238E27FC236}">
                <a16:creationId xmlns:a16="http://schemas.microsoft.com/office/drawing/2014/main" id="{C6576B2C-34B5-4F55-B84E-0F318C2859CB}"/>
              </a:ext>
            </a:extLst>
          </p:cNvPr>
          <p:cNvSpPr/>
          <p:nvPr/>
        </p:nvSpPr>
        <p:spPr bwMode="auto">
          <a:xfrm>
            <a:off x="6978464" y="2592403"/>
            <a:ext cx="654144" cy="522474"/>
          </a:xfrm>
          <a:custGeom>
            <a:avLst/>
            <a:gdLst>
              <a:gd name="T0" fmla="*/ 0 w 467"/>
              <a:gd name="T1" fmla="*/ 300 h 373"/>
              <a:gd name="T2" fmla="*/ 59 w 467"/>
              <a:gd name="T3" fmla="*/ 138 h 373"/>
              <a:gd name="T4" fmla="*/ 105 w 467"/>
              <a:gd name="T5" fmla="*/ 138 h 373"/>
              <a:gd name="T6" fmla="*/ 122 w 467"/>
              <a:gd name="T7" fmla="*/ 97 h 373"/>
              <a:gd name="T8" fmla="*/ 152 w 467"/>
              <a:gd name="T9" fmla="*/ 97 h 373"/>
              <a:gd name="T10" fmla="*/ 169 w 467"/>
              <a:gd name="T11" fmla="*/ 78 h 373"/>
              <a:gd name="T12" fmla="*/ 186 w 467"/>
              <a:gd name="T13" fmla="*/ 37 h 373"/>
              <a:gd name="T14" fmla="*/ 169 w 467"/>
              <a:gd name="T15" fmla="*/ 18 h 373"/>
              <a:gd name="T16" fmla="*/ 161 w 467"/>
              <a:gd name="T17" fmla="*/ 37 h 373"/>
              <a:gd name="T18" fmla="*/ 152 w 467"/>
              <a:gd name="T19" fmla="*/ 18 h 373"/>
              <a:gd name="T20" fmla="*/ 161 w 467"/>
              <a:gd name="T21" fmla="*/ 0 h 373"/>
              <a:gd name="T22" fmla="*/ 199 w 467"/>
              <a:gd name="T23" fmla="*/ 0 h 373"/>
              <a:gd name="T24" fmla="*/ 279 w 467"/>
              <a:gd name="T25" fmla="*/ 27 h 373"/>
              <a:gd name="T26" fmla="*/ 356 w 467"/>
              <a:gd name="T27" fmla="*/ 60 h 373"/>
              <a:gd name="T28" fmla="*/ 373 w 467"/>
              <a:gd name="T29" fmla="*/ 87 h 373"/>
              <a:gd name="T30" fmla="*/ 402 w 467"/>
              <a:gd name="T31" fmla="*/ 87 h 373"/>
              <a:gd name="T32" fmla="*/ 402 w 467"/>
              <a:gd name="T33" fmla="*/ 110 h 373"/>
              <a:gd name="T34" fmla="*/ 449 w 467"/>
              <a:gd name="T35" fmla="*/ 128 h 373"/>
              <a:gd name="T36" fmla="*/ 467 w 467"/>
              <a:gd name="T37" fmla="*/ 170 h 373"/>
              <a:gd name="T38" fmla="*/ 335 w 467"/>
              <a:gd name="T39" fmla="*/ 240 h 373"/>
              <a:gd name="T40" fmla="*/ 186 w 467"/>
              <a:gd name="T41" fmla="*/ 373 h 373"/>
              <a:gd name="T42" fmla="*/ 59 w 467"/>
              <a:gd name="T43" fmla="*/ 323 h 373"/>
              <a:gd name="T44" fmla="*/ 0 w 467"/>
              <a:gd name="T45" fmla="*/ 30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7" h="373">
                <a:moveTo>
                  <a:pt x="0" y="300"/>
                </a:moveTo>
                <a:lnTo>
                  <a:pt x="59" y="138"/>
                </a:lnTo>
                <a:lnTo>
                  <a:pt x="105" y="138"/>
                </a:lnTo>
                <a:lnTo>
                  <a:pt x="122" y="97"/>
                </a:lnTo>
                <a:lnTo>
                  <a:pt x="152" y="97"/>
                </a:lnTo>
                <a:lnTo>
                  <a:pt x="169" y="78"/>
                </a:lnTo>
                <a:lnTo>
                  <a:pt x="186" y="37"/>
                </a:lnTo>
                <a:lnTo>
                  <a:pt x="169" y="18"/>
                </a:lnTo>
                <a:lnTo>
                  <a:pt x="161" y="37"/>
                </a:lnTo>
                <a:lnTo>
                  <a:pt x="152" y="18"/>
                </a:lnTo>
                <a:lnTo>
                  <a:pt x="161" y="0"/>
                </a:lnTo>
                <a:lnTo>
                  <a:pt x="199" y="0"/>
                </a:lnTo>
                <a:lnTo>
                  <a:pt x="279" y="27"/>
                </a:lnTo>
                <a:lnTo>
                  <a:pt x="356" y="60"/>
                </a:lnTo>
                <a:lnTo>
                  <a:pt x="373" y="87"/>
                </a:lnTo>
                <a:lnTo>
                  <a:pt x="402" y="87"/>
                </a:lnTo>
                <a:lnTo>
                  <a:pt x="402" y="110"/>
                </a:lnTo>
                <a:lnTo>
                  <a:pt x="449" y="128"/>
                </a:lnTo>
                <a:lnTo>
                  <a:pt x="467" y="170"/>
                </a:lnTo>
                <a:lnTo>
                  <a:pt x="335" y="240"/>
                </a:lnTo>
                <a:lnTo>
                  <a:pt x="186" y="373"/>
                </a:lnTo>
                <a:lnTo>
                  <a:pt x="59" y="323"/>
                </a:lnTo>
                <a:lnTo>
                  <a:pt x="0" y="3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00" name="Freeform 200">
            <a:extLst>
              <a:ext uri="{FF2B5EF4-FFF2-40B4-BE49-F238E27FC236}">
                <a16:creationId xmlns:a16="http://schemas.microsoft.com/office/drawing/2014/main" id="{C66C3338-B529-4164-BC5E-CC39F2B6B4F6}"/>
              </a:ext>
            </a:extLst>
          </p:cNvPr>
          <p:cNvSpPr/>
          <p:nvPr/>
        </p:nvSpPr>
        <p:spPr bwMode="auto">
          <a:xfrm>
            <a:off x="7397283" y="2130161"/>
            <a:ext cx="205908" cy="368393"/>
          </a:xfrm>
          <a:custGeom>
            <a:avLst/>
            <a:gdLst>
              <a:gd name="T0" fmla="*/ 118 w 147"/>
              <a:gd name="T1" fmla="*/ 0 h 263"/>
              <a:gd name="T2" fmla="*/ 147 w 147"/>
              <a:gd name="T3" fmla="*/ 161 h 263"/>
              <a:gd name="T4" fmla="*/ 127 w 147"/>
              <a:gd name="T5" fmla="*/ 193 h 263"/>
              <a:gd name="T6" fmla="*/ 110 w 147"/>
              <a:gd name="T7" fmla="*/ 212 h 263"/>
              <a:gd name="T8" fmla="*/ 80 w 147"/>
              <a:gd name="T9" fmla="*/ 212 h 263"/>
              <a:gd name="T10" fmla="*/ 55 w 147"/>
              <a:gd name="T11" fmla="*/ 263 h 263"/>
              <a:gd name="T12" fmla="*/ 33 w 147"/>
              <a:gd name="T13" fmla="*/ 263 h 263"/>
              <a:gd name="T14" fmla="*/ 16 w 147"/>
              <a:gd name="T15" fmla="*/ 245 h 263"/>
              <a:gd name="T16" fmla="*/ 16 w 147"/>
              <a:gd name="T17" fmla="*/ 253 h 263"/>
              <a:gd name="T18" fmla="*/ 0 w 147"/>
              <a:gd name="T19" fmla="*/ 65 h 263"/>
              <a:gd name="T20" fmla="*/ 16 w 147"/>
              <a:gd name="T21" fmla="*/ 23 h 263"/>
              <a:gd name="T22" fmla="*/ 33 w 147"/>
              <a:gd name="T23" fmla="*/ 0 h 263"/>
              <a:gd name="T24" fmla="*/ 118 w 147"/>
              <a:gd name="T25" fmla="*/ 0 h 263"/>
              <a:gd name="T26" fmla="*/ 118 w 147"/>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263">
                <a:moveTo>
                  <a:pt x="118" y="0"/>
                </a:moveTo>
                <a:lnTo>
                  <a:pt x="147" y="161"/>
                </a:lnTo>
                <a:lnTo>
                  <a:pt x="127" y="193"/>
                </a:lnTo>
                <a:lnTo>
                  <a:pt x="110" y="212"/>
                </a:lnTo>
                <a:lnTo>
                  <a:pt x="80" y="212"/>
                </a:lnTo>
                <a:lnTo>
                  <a:pt x="55" y="263"/>
                </a:lnTo>
                <a:lnTo>
                  <a:pt x="33" y="263"/>
                </a:lnTo>
                <a:lnTo>
                  <a:pt x="16" y="245"/>
                </a:lnTo>
                <a:lnTo>
                  <a:pt x="16" y="253"/>
                </a:lnTo>
                <a:lnTo>
                  <a:pt x="0" y="65"/>
                </a:lnTo>
                <a:lnTo>
                  <a:pt x="16" y="23"/>
                </a:lnTo>
                <a:lnTo>
                  <a:pt x="33" y="0"/>
                </a:lnTo>
                <a:lnTo>
                  <a:pt x="118" y="0"/>
                </a:lnTo>
                <a:lnTo>
                  <a:pt x="118"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01" name="Freeform 201">
            <a:extLst>
              <a:ext uri="{FF2B5EF4-FFF2-40B4-BE49-F238E27FC236}">
                <a16:creationId xmlns:a16="http://schemas.microsoft.com/office/drawing/2014/main" id="{819C1C2A-D7E6-454D-A32E-A1EA004480EE}"/>
              </a:ext>
            </a:extLst>
          </p:cNvPr>
          <p:cNvSpPr/>
          <p:nvPr/>
        </p:nvSpPr>
        <p:spPr bwMode="auto">
          <a:xfrm>
            <a:off x="6975663" y="2588202"/>
            <a:ext cx="652743" cy="523875"/>
          </a:xfrm>
          <a:custGeom>
            <a:avLst/>
            <a:gdLst>
              <a:gd name="T0" fmla="*/ 0 w 466"/>
              <a:gd name="T1" fmla="*/ 300 h 374"/>
              <a:gd name="T2" fmla="*/ 58 w 466"/>
              <a:gd name="T3" fmla="*/ 138 h 374"/>
              <a:gd name="T4" fmla="*/ 105 w 466"/>
              <a:gd name="T5" fmla="*/ 138 h 374"/>
              <a:gd name="T6" fmla="*/ 122 w 466"/>
              <a:gd name="T7" fmla="*/ 98 h 374"/>
              <a:gd name="T8" fmla="*/ 152 w 466"/>
              <a:gd name="T9" fmla="*/ 98 h 374"/>
              <a:gd name="T10" fmla="*/ 169 w 466"/>
              <a:gd name="T11" fmla="*/ 78 h 374"/>
              <a:gd name="T12" fmla="*/ 185 w 466"/>
              <a:gd name="T13" fmla="*/ 38 h 374"/>
              <a:gd name="T14" fmla="*/ 169 w 466"/>
              <a:gd name="T15" fmla="*/ 18 h 374"/>
              <a:gd name="T16" fmla="*/ 160 w 466"/>
              <a:gd name="T17" fmla="*/ 38 h 374"/>
              <a:gd name="T18" fmla="*/ 152 w 466"/>
              <a:gd name="T19" fmla="*/ 18 h 374"/>
              <a:gd name="T20" fmla="*/ 160 w 466"/>
              <a:gd name="T21" fmla="*/ 0 h 374"/>
              <a:gd name="T22" fmla="*/ 199 w 466"/>
              <a:gd name="T23" fmla="*/ 0 h 374"/>
              <a:gd name="T24" fmla="*/ 279 w 466"/>
              <a:gd name="T25" fmla="*/ 28 h 374"/>
              <a:gd name="T26" fmla="*/ 356 w 466"/>
              <a:gd name="T27" fmla="*/ 60 h 374"/>
              <a:gd name="T28" fmla="*/ 373 w 466"/>
              <a:gd name="T29" fmla="*/ 88 h 374"/>
              <a:gd name="T30" fmla="*/ 401 w 466"/>
              <a:gd name="T31" fmla="*/ 88 h 374"/>
              <a:gd name="T32" fmla="*/ 401 w 466"/>
              <a:gd name="T33" fmla="*/ 111 h 374"/>
              <a:gd name="T34" fmla="*/ 448 w 466"/>
              <a:gd name="T35" fmla="*/ 129 h 374"/>
              <a:gd name="T36" fmla="*/ 466 w 466"/>
              <a:gd name="T37" fmla="*/ 171 h 374"/>
              <a:gd name="T38" fmla="*/ 334 w 466"/>
              <a:gd name="T39" fmla="*/ 240 h 374"/>
              <a:gd name="T40" fmla="*/ 185 w 466"/>
              <a:gd name="T41" fmla="*/ 374 h 374"/>
              <a:gd name="T42" fmla="*/ 58 w 466"/>
              <a:gd name="T43" fmla="*/ 323 h 374"/>
              <a:gd name="T44" fmla="*/ 0 w 466"/>
              <a:gd name="T45" fmla="*/ 300 h 374"/>
              <a:gd name="T46" fmla="*/ 0 w 466"/>
              <a:gd name="T47" fmla="*/ 30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374">
                <a:moveTo>
                  <a:pt x="0" y="300"/>
                </a:moveTo>
                <a:lnTo>
                  <a:pt x="58" y="138"/>
                </a:lnTo>
                <a:lnTo>
                  <a:pt x="105" y="138"/>
                </a:lnTo>
                <a:lnTo>
                  <a:pt x="122" y="98"/>
                </a:lnTo>
                <a:lnTo>
                  <a:pt x="152" y="98"/>
                </a:lnTo>
                <a:lnTo>
                  <a:pt x="169" y="78"/>
                </a:lnTo>
                <a:lnTo>
                  <a:pt x="185" y="38"/>
                </a:lnTo>
                <a:lnTo>
                  <a:pt x="169" y="18"/>
                </a:lnTo>
                <a:lnTo>
                  <a:pt x="160" y="38"/>
                </a:lnTo>
                <a:lnTo>
                  <a:pt x="152" y="18"/>
                </a:lnTo>
                <a:lnTo>
                  <a:pt x="160" y="0"/>
                </a:lnTo>
                <a:lnTo>
                  <a:pt x="199" y="0"/>
                </a:lnTo>
                <a:lnTo>
                  <a:pt x="279" y="28"/>
                </a:lnTo>
                <a:lnTo>
                  <a:pt x="356" y="60"/>
                </a:lnTo>
                <a:lnTo>
                  <a:pt x="373" y="88"/>
                </a:lnTo>
                <a:lnTo>
                  <a:pt x="401" y="88"/>
                </a:lnTo>
                <a:lnTo>
                  <a:pt x="401" y="111"/>
                </a:lnTo>
                <a:lnTo>
                  <a:pt x="448" y="129"/>
                </a:lnTo>
                <a:lnTo>
                  <a:pt x="466" y="171"/>
                </a:lnTo>
                <a:lnTo>
                  <a:pt x="334" y="240"/>
                </a:lnTo>
                <a:lnTo>
                  <a:pt x="185" y="374"/>
                </a:lnTo>
                <a:lnTo>
                  <a:pt x="58" y="323"/>
                </a:lnTo>
                <a:lnTo>
                  <a:pt x="0" y="300"/>
                </a:lnTo>
                <a:lnTo>
                  <a:pt x="0" y="30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02" name="Freeform 202">
            <a:extLst>
              <a:ext uri="{FF2B5EF4-FFF2-40B4-BE49-F238E27FC236}">
                <a16:creationId xmlns:a16="http://schemas.microsoft.com/office/drawing/2014/main" id="{458E34EF-35D5-4AA4-93B2-C63764D133E6}"/>
              </a:ext>
            </a:extLst>
          </p:cNvPr>
          <p:cNvSpPr/>
          <p:nvPr/>
        </p:nvSpPr>
        <p:spPr bwMode="auto">
          <a:xfrm>
            <a:off x="7566772" y="2132962"/>
            <a:ext cx="379600" cy="330574"/>
          </a:xfrm>
          <a:custGeom>
            <a:avLst/>
            <a:gdLst>
              <a:gd name="T0" fmla="*/ 262 w 271"/>
              <a:gd name="T1" fmla="*/ 0 h 236"/>
              <a:gd name="T2" fmla="*/ 271 w 271"/>
              <a:gd name="T3" fmla="*/ 33 h 236"/>
              <a:gd name="T4" fmla="*/ 250 w 271"/>
              <a:gd name="T5" fmla="*/ 111 h 236"/>
              <a:gd name="T6" fmla="*/ 194 w 271"/>
              <a:gd name="T7" fmla="*/ 236 h 236"/>
              <a:gd name="T8" fmla="*/ 177 w 271"/>
              <a:gd name="T9" fmla="*/ 226 h 236"/>
              <a:gd name="T10" fmla="*/ 139 w 271"/>
              <a:gd name="T11" fmla="*/ 226 h 236"/>
              <a:gd name="T12" fmla="*/ 122 w 271"/>
              <a:gd name="T13" fmla="*/ 203 h 236"/>
              <a:gd name="T14" fmla="*/ 93 w 271"/>
              <a:gd name="T15" fmla="*/ 203 h 236"/>
              <a:gd name="T16" fmla="*/ 84 w 271"/>
              <a:gd name="T17" fmla="*/ 203 h 236"/>
              <a:gd name="T18" fmla="*/ 8 w 271"/>
              <a:gd name="T19" fmla="*/ 194 h 236"/>
              <a:gd name="T20" fmla="*/ 30 w 271"/>
              <a:gd name="T21" fmla="*/ 161 h 236"/>
              <a:gd name="T22" fmla="*/ 0 w 271"/>
              <a:gd name="T23" fmla="*/ 0 h 236"/>
              <a:gd name="T24" fmla="*/ 262 w 271"/>
              <a:gd name="T2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36">
                <a:moveTo>
                  <a:pt x="262" y="0"/>
                </a:moveTo>
                <a:lnTo>
                  <a:pt x="271" y="33"/>
                </a:lnTo>
                <a:lnTo>
                  <a:pt x="250" y="111"/>
                </a:lnTo>
                <a:lnTo>
                  <a:pt x="194" y="236"/>
                </a:lnTo>
                <a:lnTo>
                  <a:pt x="177" y="226"/>
                </a:lnTo>
                <a:lnTo>
                  <a:pt x="139" y="226"/>
                </a:lnTo>
                <a:lnTo>
                  <a:pt x="122" y="203"/>
                </a:lnTo>
                <a:lnTo>
                  <a:pt x="93" y="203"/>
                </a:lnTo>
                <a:lnTo>
                  <a:pt x="84" y="203"/>
                </a:lnTo>
                <a:lnTo>
                  <a:pt x="8" y="194"/>
                </a:lnTo>
                <a:lnTo>
                  <a:pt x="30" y="161"/>
                </a:lnTo>
                <a:lnTo>
                  <a:pt x="0" y="0"/>
                </a:lnTo>
                <a:lnTo>
                  <a:pt x="2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03" name="Freeform 203">
            <a:extLst>
              <a:ext uri="{FF2B5EF4-FFF2-40B4-BE49-F238E27FC236}">
                <a16:creationId xmlns:a16="http://schemas.microsoft.com/office/drawing/2014/main" id="{710A08E3-958D-4601-BEB9-BB58549C3385}"/>
              </a:ext>
            </a:extLst>
          </p:cNvPr>
          <p:cNvSpPr/>
          <p:nvPr/>
        </p:nvSpPr>
        <p:spPr bwMode="auto">
          <a:xfrm>
            <a:off x="9110383" y="3711591"/>
            <a:ext cx="232522" cy="282949"/>
          </a:xfrm>
          <a:custGeom>
            <a:avLst/>
            <a:gdLst>
              <a:gd name="T0" fmla="*/ 9 w 166"/>
              <a:gd name="T1" fmla="*/ 180 h 202"/>
              <a:gd name="T2" fmla="*/ 72 w 166"/>
              <a:gd name="T3" fmla="*/ 78 h 202"/>
              <a:gd name="T4" fmla="*/ 93 w 166"/>
              <a:gd name="T5" fmla="*/ 78 h 202"/>
              <a:gd name="T6" fmla="*/ 101 w 166"/>
              <a:gd name="T7" fmla="*/ 60 h 202"/>
              <a:gd name="T8" fmla="*/ 101 w 166"/>
              <a:gd name="T9" fmla="*/ 69 h 202"/>
              <a:gd name="T10" fmla="*/ 166 w 166"/>
              <a:gd name="T11" fmla="*/ 0 h 202"/>
              <a:gd name="T12" fmla="*/ 39 w 166"/>
              <a:gd name="T13" fmla="*/ 152 h 202"/>
              <a:gd name="T14" fmla="*/ 9 w 166"/>
              <a:gd name="T15" fmla="*/ 202 h 202"/>
              <a:gd name="T16" fmla="*/ 0 w 166"/>
              <a:gd name="T17" fmla="*/ 180 h 202"/>
              <a:gd name="T18" fmla="*/ 9 w 166"/>
              <a:gd name="T19" fmla="*/ 1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01">
                <a:moveTo>
                  <a:pt x="9" y="180"/>
                </a:moveTo>
                <a:lnTo>
                  <a:pt x="72" y="78"/>
                </a:lnTo>
                <a:lnTo>
                  <a:pt x="93" y="78"/>
                </a:lnTo>
                <a:lnTo>
                  <a:pt x="101" y="60"/>
                </a:lnTo>
                <a:lnTo>
                  <a:pt x="101" y="69"/>
                </a:lnTo>
                <a:lnTo>
                  <a:pt x="166" y="0"/>
                </a:lnTo>
                <a:lnTo>
                  <a:pt x="39" y="152"/>
                </a:lnTo>
                <a:lnTo>
                  <a:pt x="9" y="202"/>
                </a:lnTo>
                <a:lnTo>
                  <a:pt x="0" y="180"/>
                </a:lnTo>
                <a:lnTo>
                  <a:pt x="9"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04" name="Freeform 204">
            <a:extLst>
              <a:ext uri="{FF2B5EF4-FFF2-40B4-BE49-F238E27FC236}">
                <a16:creationId xmlns:a16="http://schemas.microsoft.com/office/drawing/2014/main" id="{82B15CA2-8C94-4260-9ED4-B12D2B6088F7}"/>
              </a:ext>
            </a:extLst>
          </p:cNvPr>
          <p:cNvSpPr/>
          <p:nvPr/>
        </p:nvSpPr>
        <p:spPr bwMode="auto">
          <a:xfrm>
            <a:off x="7562571" y="2130161"/>
            <a:ext cx="379599" cy="329172"/>
          </a:xfrm>
          <a:custGeom>
            <a:avLst/>
            <a:gdLst>
              <a:gd name="T0" fmla="*/ 263 w 271"/>
              <a:gd name="T1" fmla="*/ 0 h 235"/>
              <a:gd name="T2" fmla="*/ 271 w 271"/>
              <a:gd name="T3" fmla="*/ 32 h 235"/>
              <a:gd name="T4" fmla="*/ 251 w 271"/>
              <a:gd name="T5" fmla="*/ 110 h 235"/>
              <a:gd name="T6" fmla="*/ 195 w 271"/>
              <a:gd name="T7" fmla="*/ 235 h 235"/>
              <a:gd name="T8" fmla="*/ 178 w 271"/>
              <a:gd name="T9" fmla="*/ 226 h 235"/>
              <a:gd name="T10" fmla="*/ 140 w 271"/>
              <a:gd name="T11" fmla="*/ 226 h 235"/>
              <a:gd name="T12" fmla="*/ 123 w 271"/>
              <a:gd name="T13" fmla="*/ 203 h 235"/>
              <a:gd name="T14" fmla="*/ 94 w 271"/>
              <a:gd name="T15" fmla="*/ 203 h 235"/>
              <a:gd name="T16" fmla="*/ 84 w 271"/>
              <a:gd name="T17" fmla="*/ 203 h 235"/>
              <a:gd name="T18" fmla="*/ 9 w 271"/>
              <a:gd name="T19" fmla="*/ 193 h 235"/>
              <a:gd name="T20" fmla="*/ 30 w 271"/>
              <a:gd name="T21" fmla="*/ 161 h 235"/>
              <a:gd name="T22" fmla="*/ 0 w 271"/>
              <a:gd name="T23" fmla="*/ 0 h 235"/>
              <a:gd name="T24" fmla="*/ 263 w 271"/>
              <a:gd name="T25" fmla="*/ 0 h 235"/>
              <a:gd name="T26" fmla="*/ 263 w 271"/>
              <a:gd name="T2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235">
                <a:moveTo>
                  <a:pt x="263" y="0"/>
                </a:moveTo>
                <a:lnTo>
                  <a:pt x="271" y="32"/>
                </a:lnTo>
                <a:lnTo>
                  <a:pt x="251" y="110"/>
                </a:lnTo>
                <a:lnTo>
                  <a:pt x="195" y="235"/>
                </a:lnTo>
                <a:lnTo>
                  <a:pt x="178" y="226"/>
                </a:lnTo>
                <a:lnTo>
                  <a:pt x="140" y="226"/>
                </a:lnTo>
                <a:lnTo>
                  <a:pt x="123" y="203"/>
                </a:lnTo>
                <a:lnTo>
                  <a:pt x="94" y="203"/>
                </a:lnTo>
                <a:lnTo>
                  <a:pt x="84" y="203"/>
                </a:lnTo>
                <a:lnTo>
                  <a:pt x="9" y="193"/>
                </a:lnTo>
                <a:lnTo>
                  <a:pt x="30" y="161"/>
                </a:lnTo>
                <a:lnTo>
                  <a:pt x="0" y="0"/>
                </a:lnTo>
                <a:lnTo>
                  <a:pt x="263" y="0"/>
                </a:lnTo>
                <a:lnTo>
                  <a:pt x="263"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grpSp>
        <p:nvGrpSpPr>
          <p:cNvPr id="205" name="Group 406">
            <a:extLst>
              <a:ext uri="{FF2B5EF4-FFF2-40B4-BE49-F238E27FC236}">
                <a16:creationId xmlns:a16="http://schemas.microsoft.com/office/drawing/2014/main" id="{0A179E45-0DA3-485D-868F-A8D94ACF9EF9}"/>
              </a:ext>
            </a:extLst>
          </p:cNvPr>
          <p:cNvGrpSpPr/>
          <p:nvPr/>
        </p:nvGrpSpPr>
        <p:grpSpPr>
          <a:xfrm>
            <a:off x="2998976" y="2132964"/>
            <a:ext cx="7062507" cy="2175341"/>
            <a:chOff x="615" y="1377"/>
            <a:chExt cx="5042" cy="1553"/>
          </a:xfrm>
        </p:grpSpPr>
        <p:sp>
          <p:nvSpPr>
            <p:cNvPr id="206" name="Freeform 206">
              <a:extLst>
                <a:ext uri="{FF2B5EF4-FFF2-40B4-BE49-F238E27FC236}">
                  <a16:creationId xmlns:a16="http://schemas.microsoft.com/office/drawing/2014/main" id="{0626AC13-40AD-4EED-8E0D-573B06F925DF}"/>
                </a:ext>
              </a:extLst>
            </p:cNvPr>
            <p:cNvSpPr/>
            <p:nvPr/>
          </p:nvSpPr>
          <p:spPr bwMode="auto">
            <a:xfrm>
              <a:off x="4976" y="2501"/>
              <a:ext cx="165" cy="203"/>
            </a:xfrm>
            <a:custGeom>
              <a:avLst/>
              <a:gdLst>
                <a:gd name="T0" fmla="*/ 8 w 165"/>
                <a:gd name="T1" fmla="*/ 180 h 203"/>
                <a:gd name="T2" fmla="*/ 72 w 165"/>
                <a:gd name="T3" fmla="*/ 78 h 203"/>
                <a:gd name="T4" fmla="*/ 92 w 165"/>
                <a:gd name="T5" fmla="*/ 78 h 203"/>
                <a:gd name="T6" fmla="*/ 101 w 165"/>
                <a:gd name="T7" fmla="*/ 60 h 203"/>
                <a:gd name="T8" fmla="*/ 101 w 165"/>
                <a:gd name="T9" fmla="*/ 70 h 203"/>
                <a:gd name="T10" fmla="*/ 165 w 165"/>
                <a:gd name="T11" fmla="*/ 0 h 203"/>
                <a:gd name="T12" fmla="*/ 38 w 165"/>
                <a:gd name="T13" fmla="*/ 153 h 203"/>
                <a:gd name="T14" fmla="*/ 8 w 165"/>
                <a:gd name="T15" fmla="*/ 203 h 203"/>
                <a:gd name="T16" fmla="*/ 0 w 165"/>
                <a:gd name="T17" fmla="*/ 180 h 203"/>
                <a:gd name="T18" fmla="*/ 8 w 165"/>
                <a:gd name="T19" fmla="*/ 180 h 203"/>
                <a:gd name="T20" fmla="*/ 8 w 165"/>
                <a:gd name="T21" fmla="*/ 18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203">
                  <a:moveTo>
                    <a:pt x="8" y="180"/>
                  </a:moveTo>
                  <a:lnTo>
                    <a:pt x="72" y="78"/>
                  </a:lnTo>
                  <a:lnTo>
                    <a:pt x="92" y="78"/>
                  </a:lnTo>
                  <a:lnTo>
                    <a:pt x="101" y="60"/>
                  </a:lnTo>
                  <a:lnTo>
                    <a:pt x="101" y="70"/>
                  </a:lnTo>
                  <a:lnTo>
                    <a:pt x="165" y="0"/>
                  </a:lnTo>
                  <a:lnTo>
                    <a:pt x="38" y="153"/>
                  </a:lnTo>
                  <a:lnTo>
                    <a:pt x="8" y="203"/>
                  </a:lnTo>
                  <a:lnTo>
                    <a:pt x="0" y="180"/>
                  </a:lnTo>
                  <a:lnTo>
                    <a:pt x="8" y="180"/>
                  </a:lnTo>
                  <a:lnTo>
                    <a:pt x="8" y="18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07" name="Freeform 207">
              <a:extLst>
                <a:ext uri="{FF2B5EF4-FFF2-40B4-BE49-F238E27FC236}">
                  <a16:creationId xmlns:a16="http://schemas.microsoft.com/office/drawing/2014/main" id="{C3BA3DBE-0A7C-44EE-A88A-6C46891C91AA}"/>
                </a:ext>
              </a:extLst>
            </p:cNvPr>
            <p:cNvSpPr/>
            <p:nvPr/>
          </p:nvSpPr>
          <p:spPr bwMode="auto">
            <a:xfrm>
              <a:off x="4634" y="2614"/>
              <a:ext cx="267" cy="51"/>
            </a:xfrm>
            <a:custGeom>
              <a:avLst/>
              <a:gdLst>
                <a:gd name="T0" fmla="*/ 174 w 267"/>
                <a:gd name="T1" fmla="*/ 10 h 51"/>
                <a:gd name="T2" fmla="*/ 204 w 267"/>
                <a:gd name="T3" fmla="*/ 10 h 51"/>
                <a:gd name="T4" fmla="*/ 221 w 267"/>
                <a:gd name="T5" fmla="*/ 0 h 51"/>
                <a:gd name="T6" fmla="*/ 267 w 267"/>
                <a:gd name="T7" fmla="*/ 18 h 51"/>
                <a:gd name="T8" fmla="*/ 157 w 267"/>
                <a:gd name="T9" fmla="*/ 18 h 51"/>
                <a:gd name="T10" fmla="*/ 65 w 267"/>
                <a:gd name="T11" fmla="*/ 42 h 51"/>
                <a:gd name="T12" fmla="*/ 0 w 267"/>
                <a:gd name="T13" fmla="*/ 51 h 51"/>
                <a:gd name="T14" fmla="*/ 0 w 267"/>
                <a:gd name="T15" fmla="*/ 42 h 51"/>
                <a:gd name="T16" fmla="*/ 174 w 267"/>
                <a:gd name="T1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51">
                  <a:moveTo>
                    <a:pt x="174" y="10"/>
                  </a:moveTo>
                  <a:lnTo>
                    <a:pt x="204" y="10"/>
                  </a:lnTo>
                  <a:lnTo>
                    <a:pt x="221" y="0"/>
                  </a:lnTo>
                  <a:lnTo>
                    <a:pt x="267" y="18"/>
                  </a:lnTo>
                  <a:lnTo>
                    <a:pt x="157" y="18"/>
                  </a:lnTo>
                  <a:lnTo>
                    <a:pt x="65" y="42"/>
                  </a:lnTo>
                  <a:lnTo>
                    <a:pt x="0" y="51"/>
                  </a:lnTo>
                  <a:lnTo>
                    <a:pt x="0" y="42"/>
                  </a:lnTo>
                  <a:lnTo>
                    <a:pt x="17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08" name="Freeform 208">
              <a:extLst>
                <a:ext uri="{FF2B5EF4-FFF2-40B4-BE49-F238E27FC236}">
                  <a16:creationId xmlns:a16="http://schemas.microsoft.com/office/drawing/2014/main" id="{B603CD32-4278-4F6C-8ECF-6783EB363387}"/>
                </a:ext>
              </a:extLst>
            </p:cNvPr>
            <p:cNvSpPr/>
            <p:nvPr/>
          </p:nvSpPr>
          <p:spPr bwMode="auto">
            <a:xfrm>
              <a:off x="5258" y="2371"/>
              <a:ext cx="55" cy="40"/>
            </a:xfrm>
            <a:custGeom>
              <a:avLst/>
              <a:gdLst>
                <a:gd name="T0" fmla="*/ 46 w 55"/>
                <a:gd name="T1" fmla="*/ 0 h 40"/>
                <a:gd name="T2" fmla="*/ 55 w 55"/>
                <a:gd name="T3" fmla="*/ 8 h 40"/>
                <a:gd name="T4" fmla="*/ 0 w 55"/>
                <a:gd name="T5" fmla="*/ 40 h 40"/>
                <a:gd name="T6" fmla="*/ 25 w 55"/>
                <a:gd name="T7" fmla="*/ 0 h 40"/>
                <a:gd name="T8" fmla="*/ 46 w 55"/>
                <a:gd name="T9" fmla="*/ 0 h 40"/>
              </a:gdLst>
              <a:ahLst/>
              <a:cxnLst>
                <a:cxn ang="0">
                  <a:pos x="T0" y="T1"/>
                </a:cxn>
                <a:cxn ang="0">
                  <a:pos x="T2" y="T3"/>
                </a:cxn>
                <a:cxn ang="0">
                  <a:pos x="T4" y="T5"/>
                </a:cxn>
                <a:cxn ang="0">
                  <a:pos x="T6" y="T7"/>
                </a:cxn>
                <a:cxn ang="0">
                  <a:pos x="T8" y="T9"/>
                </a:cxn>
              </a:cxnLst>
              <a:rect l="0" t="0" r="r" b="b"/>
              <a:pathLst>
                <a:path w="55" h="40">
                  <a:moveTo>
                    <a:pt x="46" y="0"/>
                  </a:moveTo>
                  <a:lnTo>
                    <a:pt x="55" y="8"/>
                  </a:lnTo>
                  <a:lnTo>
                    <a:pt x="0" y="40"/>
                  </a:lnTo>
                  <a:lnTo>
                    <a:pt x="25" y="0"/>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09" name="Freeform 209">
              <a:extLst>
                <a:ext uri="{FF2B5EF4-FFF2-40B4-BE49-F238E27FC236}">
                  <a16:creationId xmlns:a16="http://schemas.microsoft.com/office/drawing/2014/main" id="{736F560E-D63C-4401-B46E-4728DF5EEC3D}"/>
                </a:ext>
              </a:extLst>
            </p:cNvPr>
            <p:cNvSpPr/>
            <p:nvPr/>
          </p:nvSpPr>
          <p:spPr bwMode="auto">
            <a:xfrm>
              <a:off x="4632" y="2612"/>
              <a:ext cx="267" cy="50"/>
            </a:xfrm>
            <a:custGeom>
              <a:avLst/>
              <a:gdLst>
                <a:gd name="T0" fmla="*/ 173 w 267"/>
                <a:gd name="T1" fmla="*/ 9 h 50"/>
                <a:gd name="T2" fmla="*/ 203 w 267"/>
                <a:gd name="T3" fmla="*/ 9 h 50"/>
                <a:gd name="T4" fmla="*/ 220 w 267"/>
                <a:gd name="T5" fmla="*/ 0 h 50"/>
                <a:gd name="T6" fmla="*/ 267 w 267"/>
                <a:gd name="T7" fmla="*/ 18 h 50"/>
                <a:gd name="T8" fmla="*/ 157 w 267"/>
                <a:gd name="T9" fmla="*/ 18 h 50"/>
                <a:gd name="T10" fmla="*/ 64 w 267"/>
                <a:gd name="T11" fmla="*/ 42 h 50"/>
                <a:gd name="T12" fmla="*/ 0 w 267"/>
                <a:gd name="T13" fmla="*/ 50 h 50"/>
                <a:gd name="T14" fmla="*/ 0 w 267"/>
                <a:gd name="T15" fmla="*/ 42 h 50"/>
                <a:gd name="T16" fmla="*/ 173 w 267"/>
                <a:gd name="T17" fmla="*/ 9 h 50"/>
                <a:gd name="T18" fmla="*/ 173 w 267"/>
                <a:gd name="T1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50">
                  <a:moveTo>
                    <a:pt x="173" y="9"/>
                  </a:moveTo>
                  <a:lnTo>
                    <a:pt x="203" y="9"/>
                  </a:lnTo>
                  <a:lnTo>
                    <a:pt x="220" y="0"/>
                  </a:lnTo>
                  <a:lnTo>
                    <a:pt x="267" y="18"/>
                  </a:lnTo>
                  <a:lnTo>
                    <a:pt x="157" y="18"/>
                  </a:lnTo>
                  <a:lnTo>
                    <a:pt x="64" y="42"/>
                  </a:lnTo>
                  <a:lnTo>
                    <a:pt x="0" y="50"/>
                  </a:lnTo>
                  <a:lnTo>
                    <a:pt x="0" y="42"/>
                  </a:lnTo>
                  <a:lnTo>
                    <a:pt x="173" y="9"/>
                  </a:lnTo>
                  <a:lnTo>
                    <a:pt x="173" y="9"/>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10" name="Freeform 210">
              <a:extLst>
                <a:ext uri="{FF2B5EF4-FFF2-40B4-BE49-F238E27FC236}">
                  <a16:creationId xmlns:a16="http://schemas.microsoft.com/office/drawing/2014/main" id="{79A8C6F1-36DF-4126-A8F3-9959B5D78773}"/>
                </a:ext>
              </a:extLst>
            </p:cNvPr>
            <p:cNvSpPr/>
            <p:nvPr/>
          </p:nvSpPr>
          <p:spPr bwMode="auto">
            <a:xfrm>
              <a:off x="5255" y="2368"/>
              <a:ext cx="55" cy="41"/>
            </a:xfrm>
            <a:custGeom>
              <a:avLst/>
              <a:gdLst>
                <a:gd name="T0" fmla="*/ 47 w 55"/>
                <a:gd name="T1" fmla="*/ 0 h 41"/>
                <a:gd name="T2" fmla="*/ 55 w 55"/>
                <a:gd name="T3" fmla="*/ 9 h 41"/>
                <a:gd name="T4" fmla="*/ 0 w 55"/>
                <a:gd name="T5" fmla="*/ 41 h 41"/>
                <a:gd name="T6" fmla="*/ 26 w 55"/>
                <a:gd name="T7" fmla="*/ 0 h 41"/>
                <a:gd name="T8" fmla="*/ 47 w 55"/>
                <a:gd name="T9" fmla="*/ 0 h 41"/>
                <a:gd name="T10" fmla="*/ 47 w 55"/>
                <a:gd name="T11" fmla="*/ 0 h 41"/>
              </a:gdLst>
              <a:ahLst/>
              <a:cxnLst>
                <a:cxn ang="0">
                  <a:pos x="T0" y="T1"/>
                </a:cxn>
                <a:cxn ang="0">
                  <a:pos x="T2" y="T3"/>
                </a:cxn>
                <a:cxn ang="0">
                  <a:pos x="T4" y="T5"/>
                </a:cxn>
                <a:cxn ang="0">
                  <a:pos x="T6" y="T7"/>
                </a:cxn>
                <a:cxn ang="0">
                  <a:pos x="T8" y="T9"/>
                </a:cxn>
                <a:cxn ang="0">
                  <a:pos x="T10" y="T11"/>
                </a:cxn>
              </a:cxnLst>
              <a:rect l="0" t="0" r="r" b="b"/>
              <a:pathLst>
                <a:path w="55" h="41">
                  <a:moveTo>
                    <a:pt x="47" y="0"/>
                  </a:moveTo>
                  <a:lnTo>
                    <a:pt x="55" y="9"/>
                  </a:lnTo>
                  <a:lnTo>
                    <a:pt x="0" y="41"/>
                  </a:lnTo>
                  <a:lnTo>
                    <a:pt x="26" y="0"/>
                  </a:lnTo>
                  <a:lnTo>
                    <a:pt x="47" y="0"/>
                  </a:lnTo>
                  <a:lnTo>
                    <a:pt x="47"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11" name="Freeform 211">
              <a:extLst>
                <a:ext uri="{FF2B5EF4-FFF2-40B4-BE49-F238E27FC236}">
                  <a16:creationId xmlns:a16="http://schemas.microsoft.com/office/drawing/2014/main" id="{FA784852-B5AE-4385-918C-84D095A66856}"/>
                </a:ext>
              </a:extLst>
            </p:cNvPr>
            <p:cNvSpPr/>
            <p:nvPr/>
          </p:nvSpPr>
          <p:spPr bwMode="auto">
            <a:xfrm>
              <a:off x="5385" y="1380"/>
              <a:ext cx="68" cy="211"/>
            </a:xfrm>
            <a:custGeom>
              <a:avLst/>
              <a:gdLst>
                <a:gd name="T0" fmla="*/ 30 w 68"/>
                <a:gd name="T1" fmla="*/ 83 h 211"/>
                <a:gd name="T2" fmla="*/ 13 w 68"/>
                <a:gd name="T3" fmla="*/ 73 h 211"/>
                <a:gd name="T4" fmla="*/ 0 w 68"/>
                <a:gd name="T5" fmla="*/ 0 h 211"/>
                <a:gd name="T6" fmla="*/ 13 w 68"/>
                <a:gd name="T7" fmla="*/ 0 h 211"/>
                <a:gd name="T8" fmla="*/ 21 w 68"/>
                <a:gd name="T9" fmla="*/ 23 h 211"/>
                <a:gd name="T10" fmla="*/ 68 w 68"/>
                <a:gd name="T11" fmla="*/ 211 h 211"/>
                <a:gd name="T12" fmla="*/ 38 w 68"/>
                <a:gd name="T13" fmla="*/ 161 h 211"/>
                <a:gd name="T14" fmla="*/ 30 w 68"/>
                <a:gd name="T15" fmla="*/ 83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11">
                  <a:moveTo>
                    <a:pt x="30" y="83"/>
                  </a:moveTo>
                  <a:lnTo>
                    <a:pt x="13" y="73"/>
                  </a:lnTo>
                  <a:lnTo>
                    <a:pt x="0" y="0"/>
                  </a:lnTo>
                  <a:lnTo>
                    <a:pt x="13" y="0"/>
                  </a:lnTo>
                  <a:lnTo>
                    <a:pt x="21" y="23"/>
                  </a:lnTo>
                  <a:lnTo>
                    <a:pt x="68" y="211"/>
                  </a:lnTo>
                  <a:lnTo>
                    <a:pt x="38" y="161"/>
                  </a:lnTo>
                  <a:lnTo>
                    <a:pt x="3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12" name="Freeform 212">
              <a:extLst>
                <a:ext uri="{FF2B5EF4-FFF2-40B4-BE49-F238E27FC236}">
                  <a16:creationId xmlns:a16="http://schemas.microsoft.com/office/drawing/2014/main" id="{F0F7DACC-D0F1-420D-95C0-1DB6DDA01EA9}"/>
                </a:ext>
              </a:extLst>
            </p:cNvPr>
            <p:cNvSpPr/>
            <p:nvPr/>
          </p:nvSpPr>
          <p:spPr bwMode="auto">
            <a:xfrm>
              <a:off x="5322" y="1380"/>
              <a:ext cx="54" cy="41"/>
            </a:xfrm>
            <a:custGeom>
              <a:avLst/>
              <a:gdLst>
                <a:gd name="T0" fmla="*/ 9 w 54"/>
                <a:gd name="T1" fmla="*/ 32 h 41"/>
                <a:gd name="T2" fmla="*/ 9 w 54"/>
                <a:gd name="T3" fmla="*/ 23 h 41"/>
                <a:gd name="T4" fmla="*/ 17 w 54"/>
                <a:gd name="T5" fmla="*/ 13 h 41"/>
                <a:gd name="T6" fmla="*/ 0 w 54"/>
                <a:gd name="T7" fmla="*/ 0 h 41"/>
                <a:gd name="T8" fmla="*/ 54 w 54"/>
                <a:gd name="T9" fmla="*/ 0 h 41"/>
                <a:gd name="T10" fmla="*/ 54 w 54"/>
                <a:gd name="T11" fmla="*/ 32 h 41"/>
                <a:gd name="T12" fmla="*/ 38 w 54"/>
                <a:gd name="T13" fmla="*/ 41 h 41"/>
                <a:gd name="T14" fmla="*/ 17 w 54"/>
                <a:gd name="T15" fmla="*/ 23 h 41"/>
                <a:gd name="T16" fmla="*/ 9 w 54"/>
                <a:gd name="T17"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1">
                  <a:moveTo>
                    <a:pt x="9" y="32"/>
                  </a:moveTo>
                  <a:lnTo>
                    <a:pt x="9" y="23"/>
                  </a:lnTo>
                  <a:lnTo>
                    <a:pt x="17" y="13"/>
                  </a:lnTo>
                  <a:lnTo>
                    <a:pt x="0" y="0"/>
                  </a:lnTo>
                  <a:lnTo>
                    <a:pt x="54" y="0"/>
                  </a:lnTo>
                  <a:lnTo>
                    <a:pt x="54" y="32"/>
                  </a:lnTo>
                  <a:lnTo>
                    <a:pt x="38" y="41"/>
                  </a:lnTo>
                  <a:lnTo>
                    <a:pt x="17" y="23"/>
                  </a:lnTo>
                  <a:lnTo>
                    <a:pt x="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13" name="Freeform 213">
              <a:extLst>
                <a:ext uri="{FF2B5EF4-FFF2-40B4-BE49-F238E27FC236}">
                  <a16:creationId xmlns:a16="http://schemas.microsoft.com/office/drawing/2014/main" id="{A4323D00-D5AA-4E85-8523-F8F18A3E2300}"/>
                </a:ext>
              </a:extLst>
            </p:cNvPr>
            <p:cNvSpPr/>
            <p:nvPr/>
          </p:nvSpPr>
          <p:spPr bwMode="auto">
            <a:xfrm>
              <a:off x="5382" y="1377"/>
              <a:ext cx="69" cy="212"/>
            </a:xfrm>
            <a:custGeom>
              <a:avLst/>
              <a:gdLst>
                <a:gd name="T0" fmla="*/ 30 w 69"/>
                <a:gd name="T1" fmla="*/ 83 h 212"/>
                <a:gd name="T2" fmla="*/ 14 w 69"/>
                <a:gd name="T3" fmla="*/ 74 h 212"/>
                <a:gd name="T4" fmla="*/ 0 w 69"/>
                <a:gd name="T5" fmla="*/ 0 h 212"/>
                <a:gd name="T6" fmla="*/ 14 w 69"/>
                <a:gd name="T7" fmla="*/ 0 h 212"/>
                <a:gd name="T8" fmla="*/ 22 w 69"/>
                <a:gd name="T9" fmla="*/ 23 h 212"/>
                <a:gd name="T10" fmla="*/ 69 w 69"/>
                <a:gd name="T11" fmla="*/ 212 h 212"/>
                <a:gd name="T12" fmla="*/ 39 w 69"/>
                <a:gd name="T13" fmla="*/ 161 h 212"/>
                <a:gd name="T14" fmla="*/ 30 w 69"/>
                <a:gd name="T15" fmla="*/ 83 h 212"/>
                <a:gd name="T16" fmla="*/ 30 w 69"/>
                <a:gd name="T1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11">
                  <a:moveTo>
                    <a:pt x="30" y="83"/>
                  </a:moveTo>
                  <a:lnTo>
                    <a:pt x="14" y="74"/>
                  </a:lnTo>
                  <a:lnTo>
                    <a:pt x="0" y="0"/>
                  </a:lnTo>
                  <a:lnTo>
                    <a:pt x="14" y="0"/>
                  </a:lnTo>
                  <a:lnTo>
                    <a:pt x="22" y="23"/>
                  </a:lnTo>
                  <a:lnTo>
                    <a:pt x="69" y="212"/>
                  </a:lnTo>
                  <a:lnTo>
                    <a:pt x="39" y="161"/>
                  </a:lnTo>
                  <a:lnTo>
                    <a:pt x="30" y="83"/>
                  </a:lnTo>
                  <a:lnTo>
                    <a:pt x="30" y="8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14" name="Freeform 214">
              <a:extLst>
                <a:ext uri="{FF2B5EF4-FFF2-40B4-BE49-F238E27FC236}">
                  <a16:creationId xmlns:a16="http://schemas.microsoft.com/office/drawing/2014/main" id="{9B95385F-AB13-4B26-A037-D8B65D6BCA19}"/>
                </a:ext>
              </a:extLst>
            </p:cNvPr>
            <p:cNvSpPr/>
            <p:nvPr/>
          </p:nvSpPr>
          <p:spPr bwMode="auto">
            <a:xfrm>
              <a:off x="5320" y="1377"/>
              <a:ext cx="54" cy="41"/>
            </a:xfrm>
            <a:custGeom>
              <a:avLst/>
              <a:gdLst>
                <a:gd name="T0" fmla="*/ 8 w 54"/>
                <a:gd name="T1" fmla="*/ 33 h 41"/>
                <a:gd name="T2" fmla="*/ 8 w 54"/>
                <a:gd name="T3" fmla="*/ 23 h 41"/>
                <a:gd name="T4" fmla="*/ 17 w 54"/>
                <a:gd name="T5" fmla="*/ 14 h 41"/>
                <a:gd name="T6" fmla="*/ 0 w 54"/>
                <a:gd name="T7" fmla="*/ 0 h 41"/>
                <a:gd name="T8" fmla="*/ 54 w 54"/>
                <a:gd name="T9" fmla="*/ 0 h 41"/>
                <a:gd name="T10" fmla="*/ 54 w 54"/>
                <a:gd name="T11" fmla="*/ 33 h 41"/>
                <a:gd name="T12" fmla="*/ 37 w 54"/>
                <a:gd name="T13" fmla="*/ 41 h 41"/>
                <a:gd name="T14" fmla="*/ 17 w 54"/>
                <a:gd name="T15" fmla="*/ 23 h 41"/>
                <a:gd name="T16" fmla="*/ 8 w 54"/>
                <a:gd name="T17" fmla="*/ 33 h 41"/>
                <a:gd name="T18" fmla="*/ 8 w 54"/>
                <a:gd name="T1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1">
                  <a:moveTo>
                    <a:pt x="8" y="33"/>
                  </a:moveTo>
                  <a:lnTo>
                    <a:pt x="8" y="23"/>
                  </a:lnTo>
                  <a:lnTo>
                    <a:pt x="17" y="14"/>
                  </a:lnTo>
                  <a:lnTo>
                    <a:pt x="0" y="0"/>
                  </a:lnTo>
                  <a:lnTo>
                    <a:pt x="54" y="0"/>
                  </a:lnTo>
                  <a:lnTo>
                    <a:pt x="54" y="33"/>
                  </a:lnTo>
                  <a:lnTo>
                    <a:pt x="37" y="41"/>
                  </a:lnTo>
                  <a:lnTo>
                    <a:pt x="17" y="23"/>
                  </a:lnTo>
                  <a:lnTo>
                    <a:pt x="8" y="33"/>
                  </a:lnTo>
                  <a:lnTo>
                    <a:pt x="8" y="33"/>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15" name="Freeform 215">
              <a:extLst>
                <a:ext uri="{FF2B5EF4-FFF2-40B4-BE49-F238E27FC236}">
                  <a16:creationId xmlns:a16="http://schemas.microsoft.com/office/drawing/2014/main" id="{3F2D9D52-43FA-499B-9DC2-D27ED13E317E}"/>
                </a:ext>
              </a:extLst>
            </p:cNvPr>
            <p:cNvSpPr/>
            <p:nvPr/>
          </p:nvSpPr>
          <p:spPr bwMode="auto">
            <a:xfrm>
              <a:off x="5478" y="1905"/>
              <a:ext cx="179" cy="396"/>
            </a:xfrm>
            <a:custGeom>
              <a:avLst/>
              <a:gdLst>
                <a:gd name="T0" fmla="*/ 30 w 179"/>
                <a:gd name="T1" fmla="*/ 388 h 396"/>
                <a:gd name="T2" fmla="*/ 30 w 179"/>
                <a:gd name="T3" fmla="*/ 364 h 396"/>
                <a:gd name="T4" fmla="*/ 47 w 179"/>
                <a:gd name="T5" fmla="*/ 373 h 396"/>
                <a:gd name="T6" fmla="*/ 69 w 179"/>
                <a:gd name="T7" fmla="*/ 364 h 396"/>
                <a:gd name="T8" fmla="*/ 94 w 179"/>
                <a:gd name="T9" fmla="*/ 346 h 396"/>
                <a:gd name="T10" fmla="*/ 102 w 179"/>
                <a:gd name="T11" fmla="*/ 346 h 396"/>
                <a:gd name="T12" fmla="*/ 141 w 179"/>
                <a:gd name="T13" fmla="*/ 336 h 396"/>
                <a:gd name="T14" fmla="*/ 179 w 179"/>
                <a:gd name="T15" fmla="*/ 124 h 396"/>
                <a:gd name="T16" fmla="*/ 141 w 179"/>
                <a:gd name="T17" fmla="*/ 0 h 396"/>
                <a:gd name="T18" fmla="*/ 162 w 179"/>
                <a:gd name="T19" fmla="*/ 23 h 396"/>
                <a:gd name="T20" fmla="*/ 179 w 179"/>
                <a:gd name="T21" fmla="*/ 124 h 396"/>
                <a:gd name="T22" fmla="*/ 141 w 179"/>
                <a:gd name="T23" fmla="*/ 355 h 396"/>
                <a:gd name="T24" fmla="*/ 141 w 179"/>
                <a:gd name="T25" fmla="*/ 364 h 396"/>
                <a:gd name="T26" fmla="*/ 102 w 179"/>
                <a:gd name="T27" fmla="*/ 364 h 396"/>
                <a:gd name="T28" fmla="*/ 0 w 179"/>
                <a:gd name="T29" fmla="*/ 396 h 396"/>
                <a:gd name="T30" fmla="*/ 0 w 179"/>
                <a:gd name="T31" fmla="*/ 388 h 396"/>
                <a:gd name="T32" fmla="*/ 30 w 179"/>
                <a:gd name="T33" fmla="*/ 3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396">
                  <a:moveTo>
                    <a:pt x="30" y="388"/>
                  </a:moveTo>
                  <a:lnTo>
                    <a:pt x="30" y="364"/>
                  </a:lnTo>
                  <a:lnTo>
                    <a:pt x="47" y="373"/>
                  </a:lnTo>
                  <a:lnTo>
                    <a:pt x="69" y="364"/>
                  </a:lnTo>
                  <a:lnTo>
                    <a:pt x="94" y="346"/>
                  </a:lnTo>
                  <a:lnTo>
                    <a:pt x="102" y="346"/>
                  </a:lnTo>
                  <a:lnTo>
                    <a:pt x="141" y="336"/>
                  </a:lnTo>
                  <a:lnTo>
                    <a:pt x="179" y="124"/>
                  </a:lnTo>
                  <a:lnTo>
                    <a:pt x="141" y="0"/>
                  </a:lnTo>
                  <a:lnTo>
                    <a:pt x="162" y="23"/>
                  </a:lnTo>
                  <a:lnTo>
                    <a:pt x="179" y="124"/>
                  </a:lnTo>
                  <a:lnTo>
                    <a:pt x="141" y="355"/>
                  </a:lnTo>
                  <a:lnTo>
                    <a:pt x="141" y="364"/>
                  </a:lnTo>
                  <a:lnTo>
                    <a:pt x="102" y="364"/>
                  </a:lnTo>
                  <a:lnTo>
                    <a:pt x="0" y="396"/>
                  </a:lnTo>
                  <a:lnTo>
                    <a:pt x="0" y="388"/>
                  </a:lnTo>
                  <a:lnTo>
                    <a:pt x="30"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16" name="Freeform 216">
              <a:extLst>
                <a:ext uri="{FF2B5EF4-FFF2-40B4-BE49-F238E27FC236}">
                  <a16:creationId xmlns:a16="http://schemas.microsoft.com/office/drawing/2014/main" id="{0A44AE07-00C0-4820-B3C3-6A42D28F8673}"/>
                </a:ext>
              </a:extLst>
            </p:cNvPr>
            <p:cNvSpPr/>
            <p:nvPr/>
          </p:nvSpPr>
          <p:spPr bwMode="auto">
            <a:xfrm>
              <a:off x="5470" y="1604"/>
              <a:ext cx="149" cy="292"/>
            </a:xfrm>
            <a:custGeom>
              <a:avLst/>
              <a:gdLst>
                <a:gd name="T0" fmla="*/ 102 w 149"/>
                <a:gd name="T1" fmla="*/ 222 h 292"/>
                <a:gd name="T2" fmla="*/ 85 w 149"/>
                <a:gd name="T3" fmla="*/ 190 h 292"/>
                <a:gd name="T4" fmla="*/ 55 w 149"/>
                <a:gd name="T5" fmla="*/ 172 h 292"/>
                <a:gd name="T6" fmla="*/ 47 w 149"/>
                <a:gd name="T7" fmla="*/ 112 h 292"/>
                <a:gd name="T8" fmla="*/ 30 w 149"/>
                <a:gd name="T9" fmla="*/ 121 h 292"/>
                <a:gd name="T10" fmla="*/ 22 w 149"/>
                <a:gd name="T11" fmla="*/ 121 h 292"/>
                <a:gd name="T12" fmla="*/ 0 w 149"/>
                <a:gd name="T13" fmla="*/ 0 h 292"/>
                <a:gd name="T14" fmla="*/ 149 w 149"/>
                <a:gd name="T15" fmla="*/ 292 h 292"/>
                <a:gd name="T16" fmla="*/ 110 w 149"/>
                <a:gd name="T17" fmla="*/ 250 h 292"/>
                <a:gd name="T18" fmla="*/ 102 w 149"/>
                <a:gd name="T19" fmla="*/ 22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292">
                  <a:moveTo>
                    <a:pt x="102" y="222"/>
                  </a:moveTo>
                  <a:lnTo>
                    <a:pt x="85" y="190"/>
                  </a:lnTo>
                  <a:lnTo>
                    <a:pt x="55" y="172"/>
                  </a:lnTo>
                  <a:lnTo>
                    <a:pt x="47" y="112"/>
                  </a:lnTo>
                  <a:lnTo>
                    <a:pt x="30" y="121"/>
                  </a:lnTo>
                  <a:lnTo>
                    <a:pt x="22" y="121"/>
                  </a:lnTo>
                  <a:lnTo>
                    <a:pt x="0" y="0"/>
                  </a:lnTo>
                  <a:lnTo>
                    <a:pt x="149" y="292"/>
                  </a:lnTo>
                  <a:lnTo>
                    <a:pt x="110" y="250"/>
                  </a:lnTo>
                  <a:lnTo>
                    <a:pt x="102"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17" name="Freeform 217">
              <a:extLst>
                <a:ext uri="{FF2B5EF4-FFF2-40B4-BE49-F238E27FC236}">
                  <a16:creationId xmlns:a16="http://schemas.microsoft.com/office/drawing/2014/main" id="{6107E8A7-F999-48E6-A3B3-976389319B8E}"/>
                </a:ext>
              </a:extLst>
            </p:cNvPr>
            <p:cNvSpPr/>
            <p:nvPr/>
          </p:nvSpPr>
          <p:spPr bwMode="auto">
            <a:xfrm>
              <a:off x="5476" y="1903"/>
              <a:ext cx="179" cy="396"/>
            </a:xfrm>
            <a:custGeom>
              <a:avLst/>
              <a:gdLst>
                <a:gd name="T0" fmla="*/ 30 w 179"/>
                <a:gd name="T1" fmla="*/ 387 h 396"/>
                <a:gd name="T2" fmla="*/ 30 w 179"/>
                <a:gd name="T3" fmla="*/ 363 h 396"/>
                <a:gd name="T4" fmla="*/ 47 w 179"/>
                <a:gd name="T5" fmla="*/ 373 h 396"/>
                <a:gd name="T6" fmla="*/ 68 w 179"/>
                <a:gd name="T7" fmla="*/ 363 h 396"/>
                <a:gd name="T8" fmla="*/ 94 w 179"/>
                <a:gd name="T9" fmla="*/ 345 h 396"/>
                <a:gd name="T10" fmla="*/ 102 w 179"/>
                <a:gd name="T11" fmla="*/ 345 h 396"/>
                <a:gd name="T12" fmla="*/ 140 w 179"/>
                <a:gd name="T13" fmla="*/ 336 h 396"/>
                <a:gd name="T14" fmla="*/ 179 w 179"/>
                <a:gd name="T15" fmla="*/ 123 h 396"/>
                <a:gd name="T16" fmla="*/ 140 w 179"/>
                <a:gd name="T17" fmla="*/ 0 h 396"/>
                <a:gd name="T18" fmla="*/ 162 w 179"/>
                <a:gd name="T19" fmla="*/ 23 h 396"/>
                <a:gd name="T20" fmla="*/ 179 w 179"/>
                <a:gd name="T21" fmla="*/ 123 h 396"/>
                <a:gd name="T22" fmla="*/ 140 w 179"/>
                <a:gd name="T23" fmla="*/ 355 h 396"/>
                <a:gd name="T24" fmla="*/ 140 w 179"/>
                <a:gd name="T25" fmla="*/ 363 h 396"/>
                <a:gd name="T26" fmla="*/ 102 w 179"/>
                <a:gd name="T27" fmla="*/ 363 h 396"/>
                <a:gd name="T28" fmla="*/ 0 w 179"/>
                <a:gd name="T29" fmla="*/ 396 h 396"/>
                <a:gd name="T30" fmla="*/ 0 w 179"/>
                <a:gd name="T31" fmla="*/ 387 h 396"/>
                <a:gd name="T32" fmla="*/ 30 w 179"/>
                <a:gd name="T33" fmla="*/ 387 h 396"/>
                <a:gd name="T34" fmla="*/ 30 w 179"/>
                <a:gd name="T35" fmla="*/ 38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396">
                  <a:moveTo>
                    <a:pt x="30" y="387"/>
                  </a:moveTo>
                  <a:lnTo>
                    <a:pt x="30" y="363"/>
                  </a:lnTo>
                  <a:lnTo>
                    <a:pt x="47" y="373"/>
                  </a:lnTo>
                  <a:lnTo>
                    <a:pt x="68" y="363"/>
                  </a:lnTo>
                  <a:lnTo>
                    <a:pt x="94" y="345"/>
                  </a:lnTo>
                  <a:lnTo>
                    <a:pt x="102" y="345"/>
                  </a:lnTo>
                  <a:lnTo>
                    <a:pt x="140" y="336"/>
                  </a:lnTo>
                  <a:lnTo>
                    <a:pt x="179" y="123"/>
                  </a:lnTo>
                  <a:lnTo>
                    <a:pt x="140" y="0"/>
                  </a:lnTo>
                  <a:lnTo>
                    <a:pt x="162" y="23"/>
                  </a:lnTo>
                  <a:lnTo>
                    <a:pt x="179" y="123"/>
                  </a:lnTo>
                  <a:lnTo>
                    <a:pt x="140" y="355"/>
                  </a:lnTo>
                  <a:lnTo>
                    <a:pt x="140" y="363"/>
                  </a:lnTo>
                  <a:lnTo>
                    <a:pt x="102" y="363"/>
                  </a:lnTo>
                  <a:lnTo>
                    <a:pt x="0" y="396"/>
                  </a:lnTo>
                  <a:lnTo>
                    <a:pt x="0" y="387"/>
                  </a:lnTo>
                  <a:lnTo>
                    <a:pt x="30" y="387"/>
                  </a:lnTo>
                  <a:lnTo>
                    <a:pt x="30" y="387"/>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18" name="Freeform 218">
              <a:extLst>
                <a:ext uri="{FF2B5EF4-FFF2-40B4-BE49-F238E27FC236}">
                  <a16:creationId xmlns:a16="http://schemas.microsoft.com/office/drawing/2014/main" id="{502B08CF-A7E0-420F-A00A-1BE488FAFDC0}"/>
                </a:ext>
              </a:extLst>
            </p:cNvPr>
            <p:cNvSpPr/>
            <p:nvPr/>
          </p:nvSpPr>
          <p:spPr bwMode="auto">
            <a:xfrm>
              <a:off x="5468" y="1602"/>
              <a:ext cx="148" cy="291"/>
            </a:xfrm>
            <a:custGeom>
              <a:avLst/>
              <a:gdLst>
                <a:gd name="T0" fmla="*/ 102 w 148"/>
                <a:gd name="T1" fmla="*/ 222 h 291"/>
                <a:gd name="T2" fmla="*/ 85 w 148"/>
                <a:gd name="T3" fmla="*/ 189 h 291"/>
                <a:gd name="T4" fmla="*/ 55 w 148"/>
                <a:gd name="T5" fmla="*/ 171 h 291"/>
                <a:gd name="T6" fmla="*/ 46 w 148"/>
                <a:gd name="T7" fmla="*/ 111 h 291"/>
                <a:gd name="T8" fmla="*/ 30 w 148"/>
                <a:gd name="T9" fmla="*/ 121 h 291"/>
                <a:gd name="T10" fmla="*/ 21 w 148"/>
                <a:gd name="T11" fmla="*/ 121 h 291"/>
                <a:gd name="T12" fmla="*/ 0 w 148"/>
                <a:gd name="T13" fmla="*/ 0 h 291"/>
                <a:gd name="T14" fmla="*/ 148 w 148"/>
                <a:gd name="T15" fmla="*/ 291 h 291"/>
                <a:gd name="T16" fmla="*/ 110 w 148"/>
                <a:gd name="T17" fmla="*/ 249 h 291"/>
                <a:gd name="T18" fmla="*/ 102 w 148"/>
                <a:gd name="T19" fmla="*/ 222 h 291"/>
                <a:gd name="T20" fmla="*/ 102 w 148"/>
                <a:gd name="T21" fmla="*/ 22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291">
                  <a:moveTo>
                    <a:pt x="102" y="222"/>
                  </a:moveTo>
                  <a:lnTo>
                    <a:pt x="85" y="189"/>
                  </a:lnTo>
                  <a:lnTo>
                    <a:pt x="55" y="171"/>
                  </a:lnTo>
                  <a:lnTo>
                    <a:pt x="46" y="111"/>
                  </a:lnTo>
                  <a:lnTo>
                    <a:pt x="30" y="121"/>
                  </a:lnTo>
                  <a:lnTo>
                    <a:pt x="21" y="121"/>
                  </a:lnTo>
                  <a:lnTo>
                    <a:pt x="0" y="0"/>
                  </a:lnTo>
                  <a:lnTo>
                    <a:pt x="148" y="291"/>
                  </a:lnTo>
                  <a:lnTo>
                    <a:pt x="110" y="249"/>
                  </a:lnTo>
                  <a:lnTo>
                    <a:pt x="102" y="222"/>
                  </a:lnTo>
                  <a:lnTo>
                    <a:pt x="102" y="222"/>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19" name="Freeform 219">
              <a:extLst>
                <a:ext uri="{FF2B5EF4-FFF2-40B4-BE49-F238E27FC236}">
                  <a16:creationId xmlns:a16="http://schemas.microsoft.com/office/drawing/2014/main" id="{2B54442F-255E-42FA-A01E-7E9E18FE4A89}"/>
                </a:ext>
              </a:extLst>
            </p:cNvPr>
            <p:cNvSpPr/>
            <p:nvPr/>
          </p:nvSpPr>
          <p:spPr bwMode="auto">
            <a:xfrm>
              <a:off x="5500" y="1794"/>
              <a:ext cx="64" cy="82"/>
            </a:xfrm>
            <a:custGeom>
              <a:avLst/>
              <a:gdLst>
                <a:gd name="T0" fmla="*/ 0 w 64"/>
                <a:gd name="T1" fmla="*/ 0 h 82"/>
                <a:gd name="T2" fmla="*/ 35 w 64"/>
                <a:gd name="T3" fmla="*/ 9 h 82"/>
                <a:gd name="T4" fmla="*/ 35 w 64"/>
                <a:gd name="T5" fmla="*/ 32 h 82"/>
                <a:gd name="T6" fmla="*/ 47 w 64"/>
                <a:gd name="T7" fmla="*/ 22 h 82"/>
                <a:gd name="T8" fmla="*/ 47 w 64"/>
                <a:gd name="T9" fmla="*/ 32 h 82"/>
                <a:gd name="T10" fmla="*/ 64 w 64"/>
                <a:gd name="T11" fmla="*/ 60 h 82"/>
                <a:gd name="T12" fmla="*/ 47 w 64"/>
                <a:gd name="T13" fmla="*/ 51 h 82"/>
                <a:gd name="T14" fmla="*/ 64 w 64"/>
                <a:gd name="T15" fmla="*/ 74 h 82"/>
                <a:gd name="T16" fmla="*/ 64 w 64"/>
                <a:gd name="T17" fmla="*/ 82 h 82"/>
                <a:gd name="T18" fmla="*/ 47 w 64"/>
                <a:gd name="T19" fmla="*/ 74 h 82"/>
                <a:gd name="T20" fmla="*/ 0 w 64"/>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82">
                  <a:moveTo>
                    <a:pt x="0" y="0"/>
                  </a:moveTo>
                  <a:lnTo>
                    <a:pt x="35" y="9"/>
                  </a:lnTo>
                  <a:lnTo>
                    <a:pt x="35" y="32"/>
                  </a:lnTo>
                  <a:lnTo>
                    <a:pt x="47" y="22"/>
                  </a:lnTo>
                  <a:lnTo>
                    <a:pt x="47" y="32"/>
                  </a:lnTo>
                  <a:lnTo>
                    <a:pt x="64" y="60"/>
                  </a:lnTo>
                  <a:lnTo>
                    <a:pt x="47" y="51"/>
                  </a:lnTo>
                  <a:lnTo>
                    <a:pt x="64" y="74"/>
                  </a:lnTo>
                  <a:lnTo>
                    <a:pt x="64" y="82"/>
                  </a:lnTo>
                  <a:lnTo>
                    <a:pt x="47" y="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20" name="Freeform 220">
              <a:extLst>
                <a:ext uri="{FF2B5EF4-FFF2-40B4-BE49-F238E27FC236}">
                  <a16:creationId xmlns:a16="http://schemas.microsoft.com/office/drawing/2014/main" id="{B9C4C81B-AF77-4719-B3A8-94D46FDBAC69}"/>
                </a:ext>
              </a:extLst>
            </p:cNvPr>
            <p:cNvSpPr/>
            <p:nvPr/>
          </p:nvSpPr>
          <p:spPr bwMode="auto">
            <a:xfrm>
              <a:off x="5314" y="2291"/>
              <a:ext cx="156" cy="88"/>
            </a:xfrm>
            <a:custGeom>
              <a:avLst/>
              <a:gdLst>
                <a:gd name="T0" fmla="*/ 46 w 156"/>
                <a:gd name="T1" fmla="*/ 60 h 88"/>
                <a:gd name="T2" fmla="*/ 156 w 156"/>
                <a:gd name="T3" fmla="*/ 0 h 88"/>
                <a:gd name="T4" fmla="*/ 0 w 156"/>
                <a:gd name="T5" fmla="*/ 88 h 88"/>
                <a:gd name="T6" fmla="*/ 17 w 156"/>
                <a:gd name="T7" fmla="*/ 60 h 88"/>
                <a:gd name="T8" fmla="*/ 46 w 156"/>
                <a:gd name="T9" fmla="*/ 60 h 88"/>
              </a:gdLst>
              <a:ahLst/>
              <a:cxnLst>
                <a:cxn ang="0">
                  <a:pos x="T0" y="T1"/>
                </a:cxn>
                <a:cxn ang="0">
                  <a:pos x="T2" y="T3"/>
                </a:cxn>
                <a:cxn ang="0">
                  <a:pos x="T4" y="T5"/>
                </a:cxn>
                <a:cxn ang="0">
                  <a:pos x="T6" y="T7"/>
                </a:cxn>
                <a:cxn ang="0">
                  <a:pos x="T8" y="T9"/>
                </a:cxn>
              </a:cxnLst>
              <a:rect l="0" t="0" r="r" b="b"/>
              <a:pathLst>
                <a:path w="156" h="88">
                  <a:moveTo>
                    <a:pt x="46" y="60"/>
                  </a:moveTo>
                  <a:lnTo>
                    <a:pt x="156" y="0"/>
                  </a:lnTo>
                  <a:lnTo>
                    <a:pt x="0" y="88"/>
                  </a:lnTo>
                  <a:lnTo>
                    <a:pt x="17" y="60"/>
                  </a:lnTo>
                  <a:lnTo>
                    <a:pt x="46"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21" name="Freeform 221">
              <a:extLst>
                <a:ext uri="{FF2B5EF4-FFF2-40B4-BE49-F238E27FC236}">
                  <a16:creationId xmlns:a16="http://schemas.microsoft.com/office/drawing/2014/main" id="{CBC8A092-BAD9-4514-A0F2-3A5C5599ECD0}"/>
                </a:ext>
              </a:extLst>
            </p:cNvPr>
            <p:cNvSpPr/>
            <p:nvPr/>
          </p:nvSpPr>
          <p:spPr bwMode="auto">
            <a:xfrm>
              <a:off x="5498" y="1791"/>
              <a:ext cx="63" cy="83"/>
            </a:xfrm>
            <a:custGeom>
              <a:avLst/>
              <a:gdLst>
                <a:gd name="T0" fmla="*/ 0 w 63"/>
                <a:gd name="T1" fmla="*/ 0 h 83"/>
                <a:gd name="T2" fmla="*/ 34 w 63"/>
                <a:gd name="T3" fmla="*/ 10 h 83"/>
                <a:gd name="T4" fmla="*/ 34 w 63"/>
                <a:gd name="T5" fmla="*/ 33 h 83"/>
                <a:gd name="T6" fmla="*/ 46 w 63"/>
                <a:gd name="T7" fmla="*/ 23 h 83"/>
                <a:gd name="T8" fmla="*/ 46 w 63"/>
                <a:gd name="T9" fmla="*/ 33 h 83"/>
                <a:gd name="T10" fmla="*/ 63 w 63"/>
                <a:gd name="T11" fmla="*/ 60 h 83"/>
                <a:gd name="T12" fmla="*/ 46 w 63"/>
                <a:gd name="T13" fmla="*/ 52 h 83"/>
                <a:gd name="T14" fmla="*/ 63 w 63"/>
                <a:gd name="T15" fmla="*/ 75 h 83"/>
                <a:gd name="T16" fmla="*/ 63 w 63"/>
                <a:gd name="T17" fmla="*/ 83 h 83"/>
                <a:gd name="T18" fmla="*/ 46 w 63"/>
                <a:gd name="T19" fmla="*/ 75 h 83"/>
                <a:gd name="T20" fmla="*/ 0 w 63"/>
                <a:gd name="T21" fmla="*/ 0 h 83"/>
                <a:gd name="T22" fmla="*/ 0 w 63"/>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83">
                  <a:moveTo>
                    <a:pt x="0" y="0"/>
                  </a:moveTo>
                  <a:lnTo>
                    <a:pt x="34" y="10"/>
                  </a:lnTo>
                  <a:lnTo>
                    <a:pt x="34" y="33"/>
                  </a:lnTo>
                  <a:lnTo>
                    <a:pt x="46" y="23"/>
                  </a:lnTo>
                  <a:lnTo>
                    <a:pt x="46" y="33"/>
                  </a:lnTo>
                  <a:lnTo>
                    <a:pt x="63" y="60"/>
                  </a:lnTo>
                  <a:lnTo>
                    <a:pt x="46" y="52"/>
                  </a:lnTo>
                  <a:lnTo>
                    <a:pt x="63" y="75"/>
                  </a:lnTo>
                  <a:lnTo>
                    <a:pt x="63" y="83"/>
                  </a:lnTo>
                  <a:lnTo>
                    <a:pt x="46" y="75"/>
                  </a:lnTo>
                  <a:lnTo>
                    <a:pt x="0" y="0"/>
                  </a:lnTo>
                  <a:lnTo>
                    <a:pt x="0" y="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22" name="Freeform 222">
              <a:extLst>
                <a:ext uri="{FF2B5EF4-FFF2-40B4-BE49-F238E27FC236}">
                  <a16:creationId xmlns:a16="http://schemas.microsoft.com/office/drawing/2014/main" id="{559B7ABC-D2B3-4AE6-BEBC-EB235E833FF3}"/>
                </a:ext>
              </a:extLst>
            </p:cNvPr>
            <p:cNvSpPr/>
            <p:nvPr/>
          </p:nvSpPr>
          <p:spPr bwMode="auto">
            <a:xfrm>
              <a:off x="5312" y="2289"/>
              <a:ext cx="156" cy="88"/>
            </a:xfrm>
            <a:custGeom>
              <a:avLst/>
              <a:gdLst>
                <a:gd name="T0" fmla="*/ 45 w 156"/>
                <a:gd name="T1" fmla="*/ 60 h 88"/>
                <a:gd name="T2" fmla="*/ 156 w 156"/>
                <a:gd name="T3" fmla="*/ 0 h 88"/>
                <a:gd name="T4" fmla="*/ 0 w 156"/>
                <a:gd name="T5" fmla="*/ 88 h 88"/>
                <a:gd name="T6" fmla="*/ 16 w 156"/>
                <a:gd name="T7" fmla="*/ 60 h 88"/>
                <a:gd name="T8" fmla="*/ 45 w 156"/>
                <a:gd name="T9" fmla="*/ 60 h 88"/>
                <a:gd name="T10" fmla="*/ 45 w 156"/>
                <a:gd name="T11" fmla="*/ 60 h 88"/>
              </a:gdLst>
              <a:ahLst/>
              <a:cxnLst>
                <a:cxn ang="0">
                  <a:pos x="T0" y="T1"/>
                </a:cxn>
                <a:cxn ang="0">
                  <a:pos x="T2" y="T3"/>
                </a:cxn>
                <a:cxn ang="0">
                  <a:pos x="T4" y="T5"/>
                </a:cxn>
                <a:cxn ang="0">
                  <a:pos x="T6" y="T7"/>
                </a:cxn>
                <a:cxn ang="0">
                  <a:pos x="T8" y="T9"/>
                </a:cxn>
                <a:cxn ang="0">
                  <a:pos x="T10" y="T11"/>
                </a:cxn>
              </a:cxnLst>
              <a:rect l="0" t="0" r="r" b="b"/>
              <a:pathLst>
                <a:path w="156" h="88">
                  <a:moveTo>
                    <a:pt x="45" y="60"/>
                  </a:moveTo>
                  <a:lnTo>
                    <a:pt x="156" y="0"/>
                  </a:lnTo>
                  <a:lnTo>
                    <a:pt x="0" y="88"/>
                  </a:lnTo>
                  <a:lnTo>
                    <a:pt x="16" y="60"/>
                  </a:lnTo>
                  <a:lnTo>
                    <a:pt x="45" y="60"/>
                  </a:lnTo>
                  <a:lnTo>
                    <a:pt x="45" y="60"/>
                  </a:lnTo>
                  <a:close/>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457200">
                <a:defRPr/>
              </a:pPr>
              <a:endParaRPr lang="en-US" sz="1588">
                <a:solidFill>
                  <a:prstClr val="black"/>
                </a:solidFill>
                <a:latin typeface="Calibri" panose="020F0502020204030204"/>
                <a:cs typeface="Arial"/>
              </a:endParaRPr>
            </a:p>
          </p:txBody>
        </p:sp>
        <p:sp>
          <p:nvSpPr>
            <p:cNvPr id="223" name="Freeform 223">
              <a:extLst>
                <a:ext uri="{FF2B5EF4-FFF2-40B4-BE49-F238E27FC236}">
                  <a16:creationId xmlns:a16="http://schemas.microsoft.com/office/drawing/2014/main" id="{A7DC7013-7042-4333-95DE-AF79BE561660}"/>
                </a:ext>
              </a:extLst>
            </p:cNvPr>
            <p:cNvSpPr/>
            <p:nvPr/>
          </p:nvSpPr>
          <p:spPr bwMode="auto">
            <a:xfrm>
              <a:off x="4050" y="2396"/>
              <a:ext cx="25" cy="31"/>
            </a:xfrm>
            <a:custGeom>
              <a:avLst/>
              <a:gdLst>
                <a:gd name="T0" fmla="*/ 6 w 25"/>
                <a:gd name="T1" fmla="*/ 6 h 31"/>
                <a:gd name="T2" fmla="*/ 12 w 25"/>
                <a:gd name="T3" fmla="*/ 6 h 31"/>
                <a:gd name="T4" fmla="*/ 14 w 25"/>
                <a:gd name="T5" fmla="*/ 6 h 31"/>
                <a:gd name="T6" fmla="*/ 17 w 25"/>
                <a:gd name="T7" fmla="*/ 8 h 31"/>
                <a:gd name="T8" fmla="*/ 18 w 25"/>
                <a:gd name="T9" fmla="*/ 11 h 31"/>
                <a:gd name="T10" fmla="*/ 19 w 25"/>
                <a:gd name="T11" fmla="*/ 15 h 31"/>
                <a:gd name="T12" fmla="*/ 18 w 25"/>
                <a:gd name="T13" fmla="*/ 20 h 31"/>
                <a:gd name="T14" fmla="*/ 17 w 25"/>
                <a:gd name="T15" fmla="*/ 24 h 31"/>
                <a:gd name="T16" fmla="*/ 14 w 25"/>
                <a:gd name="T17" fmla="*/ 25 h 31"/>
                <a:gd name="T18" fmla="*/ 11 w 25"/>
                <a:gd name="T19" fmla="*/ 25 h 31"/>
                <a:gd name="T20" fmla="*/ 6 w 25"/>
                <a:gd name="T21" fmla="*/ 25 h 31"/>
                <a:gd name="T22" fmla="*/ 6 w 25"/>
                <a:gd name="T23" fmla="*/ 6 h 31"/>
                <a:gd name="T24" fmla="*/ 9 w 25"/>
                <a:gd name="T25" fmla="*/ 31 h 31"/>
                <a:gd name="T26" fmla="*/ 17 w 25"/>
                <a:gd name="T27" fmla="*/ 31 h 31"/>
                <a:gd name="T28" fmla="*/ 20 w 25"/>
                <a:gd name="T29" fmla="*/ 29 h 31"/>
                <a:gd name="T30" fmla="*/ 21 w 25"/>
                <a:gd name="T31" fmla="*/ 26 h 31"/>
                <a:gd name="T32" fmla="*/ 24 w 25"/>
                <a:gd name="T33" fmla="*/ 23 h 31"/>
                <a:gd name="T34" fmla="*/ 25 w 25"/>
                <a:gd name="T35" fmla="*/ 15 h 31"/>
                <a:gd name="T36" fmla="*/ 24 w 25"/>
                <a:gd name="T37" fmla="*/ 9 h 31"/>
                <a:gd name="T38" fmla="*/ 21 w 25"/>
                <a:gd name="T39" fmla="*/ 3 h 31"/>
                <a:gd name="T40" fmla="*/ 18 w 25"/>
                <a:gd name="T41" fmla="*/ 1 h 31"/>
                <a:gd name="T42" fmla="*/ 12 w 25"/>
                <a:gd name="T43" fmla="*/ 0 h 31"/>
                <a:gd name="T44" fmla="*/ 0 w 25"/>
                <a:gd name="T45" fmla="*/ 0 h 31"/>
                <a:gd name="T46" fmla="*/ 0 w 25"/>
                <a:gd name="T47" fmla="*/ 31 h 31"/>
                <a:gd name="T48" fmla="*/ 9 w 25"/>
                <a:gd name="T49" fmla="*/ 31 h 31"/>
                <a:gd name="T50" fmla="*/ 6 w 25"/>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6" y="6"/>
                  </a:moveTo>
                  <a:lnTo>
                    <a:pt x="12" y="6"/>
                  </a:lnTo>
                  <a:lnTo>
                    <a:pt x="14" y="6"/>
                  </a:lnTo>
                  <a:lnTo>
                    <a:pt x="17" y="8"/>
                  </a:lnTo>
                  <a:lnTo>
                    <a:pt x="18" y="11"/>
                  </a:lnTo>
                  <a:lnTo>
                    <a:pt x="19" y="15"/>
                  </a:lnTo>
                  <a:lnTo>
                    <a:pt x="18" y="20"/>
                  </a:lnTo>
                  <a:lnTo>
                    <a:pt x="17" y="24"/>
                  </a:lnTo>
                  <a:lnTo>
                    <a:pt x="14" y="25"/>
                  </a:lnTo>
                  <a:lnTo>
                    <a:pt x="11" y="25"/>
                  </a:lnTo>
                  <a:lnTo>
                    <a:pt x="6" y="25"/>
                  </a:lnTo>
                  <a:lnTo>
                    <a:pt x="6" y="6"/>
                  </a:lnTo>
                  <a:lnTo>
                    <a:pt x="9" y="31"/>
                  </a:lnTo>
                  <a:lnTo>
                    <a:pt x="17" y="31"/>
                  </a:lnTo>
                  <a:lnTo>
                    <a:pt x="20" y="29"/>
                  </a:lnTo>
                  <a:lnTo>
                    <a:pt x="21" y="26"/>
                  </a:lnTo>
                  <a:lnTo>
                    <a:pt x="24" y="23"/>
                  </a:lnTo>
                  <a:lnTo>
                    <a:pt x="25" y="15"/>
                  </a:lnTo>
                  <a:lnTo>
                    <a:pt x="24" y="9"/>
                  </a:lnTo>
                  <a:lnTo>
                    <a:pt x="21" y="3"/>
                  </a:lnTo>
                  <a:lnTo>
                    <a:pt x="18" y="1"/>
                  </a:lnTo>
                  <a:lnTo>
                    <a:pt x="12" y="0"/>
                  </a:lnTo>
                  <a:lnTo>
                    <a:pt x="0" y="0"/>
                  </a:lnTo>
                  <a:lnTo>
                    <a:pt x="0" y="31"/>
                  </a:lnTo>
                  <a:lnTo>
                    <a:pt x="9"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24" name="Freeform 224">
              <a:extLst>
                <a:ext uri="{FF2B5EF4-FFF2-40B4-BE49-F238E27FC236}">
                  <a16:creationId xmlns:a16="http://schemas.microsoft.com/office/drawing/2014/main" id="{BBACBA93-CDE2-4D94-ACD2-D8EABAC4BDC8}"/>
                </a:ext>
              </a:extLst>
            </p:cNvPr>
            <p:cNvSpPr/>
            <p:nvPr/>
          </p:nvSpPr>
          <p:spPr bwMode="auto">
            <a:xfrm>
              <a:off x="4079" y="2396"/>
              <a:ext cx="22" cy="32"/>
            </a:xfrm>
            <a:custGeom>
              <a:avLst/>
              <a:gdLst>
                <a:gd name="T0" fmla="*/ 0 w 22"/>
                <a:gd name="T1" fmla="*/ 20 h 32"/>
                <a:gd name="T2" fmla="*/ 1 w 22"/>
                <a:gd name="T3" fmla="*/ 25 h 32"/>
                <a:gd name="T4" fmla="*/ 3 w 22"/>
                <a:gd name="T5" fmla="*/ 29 h 32"/>
                <a:gd name="T6" fmla="*/ 7 w 22"/>
                <a:gd name="T7" fmla="*/ 31 h 32"/>
                <a:gd name="T8" fmla="*/ 12 w 22"/>
                <a:gd name="T9" fmla="*/ 32 h 32"/>
                <a:gd name="T10" fmla="*/ 16 w 22"/>
                <a:gd name="T11" fmla="*/ 31 h 32"/>
                <a:gd name="T12" fmla="*/ 20 w 22"/>
                <a:gd name="T13" fmla="*/ 29 h 32"/>
                <a:gd name="T14" fmla="*/ 22 w 22"/>
                <a:gd name="T15" fmla="*/ 25 h 32"/>
                <a:gd name="T16" fmla="*/ 22 w 22"/>
                <a:gd name="T17" fmla="*/ 20 h 32"/>
                <a:gd name="T18" fmla="*/ 22 w 22"/>
                <a:gd name="T19" fmla="*/ 0 h 32"/>
                <a:gd name="T20" fmla="*/ 18 w 22"/>
                <a:gd name="T21" fmla="*/ 0 h 32"/>
                <a:gd name="T22" fmla="*/ 18 w 22"/>
                <a:gd name="T23" fmla="*/ 19 h 32"/>
                <a:gd name="T24" fmla="*/ 16 w 22"/>
                <a:gd name="T25" fmla="*/ 23 h 32"/>
                <a:gd name="T26" fmla="*/ 15 w 22"/>
                <a:gd name="T27" fmla="*/ 25 h 32"/>
                <a:gd name="T28" fmla="*/ 14 w 22"/>
                <a:gd name="T29" fmla="*/ 26 h 32"/>
                <a:gd name="T30" fmla="*/ 12 w 22"/>
                <a:gd name="T31" fmla="*/ 26 h 32"/>
                <a:gd name="T32" fmla="*/ 9 w 22"/>
                <a:gd name="T33" fmla="*/ 26 h 32"/>
                <a:gd name="T34" fmla="*/ 7 w 22"/>
                <a:gd name="T35" fmla="*/ 25 h 32"/>
                <a:gd name="T36" fmla="*/ 7 w 22"/>
                <a:gd name="T37" fmla="*/ 23 h 32"/>
                <a:gd name="T38" fmla="*/ 6 w 22"/>
                <a:gd name="T39" fmla="*/ 19 h 32"/>
                <a:gd name="T40" fmla="*/ 6 w 22"/>
                <a:gd name="T41" fmla="*/ 0 h 32"/>
                <a:gd name="T42" fmla="*/ 0 w 22"/>
                <a:gd name="T43" fmla="*/ 0 h 32"/>
                <a:gd name="T44" fmla="*/ 0 w 22"/>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2">
                  <a:moveTo>
                    <a:pt x="0" y="20"/>
                  </a:moveTo>
                  <a:lnTo>
                    <a:pt x="1" y="25"/>
                  </a:lnTo>
                  <a:lnTo>
                    <a:pt x="3" y="29"/>
                  </a:lnTo>
                  <a:lnTo>
                    <a:pt x="7" y="31"/>
                  </a:lnTo>
                  <a:lnTo>
                    <a:pt x="12" y="32"/>
                  </a:lnTo>
                  <a:lnTo>
                    <a:pt x="16" y="31"/>
                  </a:lnTo>
                  <a:lnTo>
                    <a:pt x="20" y="29"/>
                  </a:lnTo>
                  <a:lnTo>
                    <a:pt x="22" y="25"/>
                  </a:lnTo>
                  <a:lnTo>
                    <a:pt x="22" y="20"/>
                  </a:lnTo>
                  <a:lnTo>
                    <a:pt x="22" y="0"/>
                  </a:lnTo>
                  <a:lnTo>
                    <a:pt x="18" y="0"/>
                  </a:lnTo>
                  <a:lnTo>
                    <a:pt x="18" y="19"/>
                  </a:lnTo>
                  <a:lnTo>
                    <a:pt x="16" y="23"/>
                  </a:lnTo>
                  <a:lnTo>
                    <a:pt x="15" y="25"/>
                  </a:lnTo>
                  <a:lnTo>
                    <a:pt x="14" y="26"/>
                  </a:lnTo>
                  <a:lnTo>
                    <a:pt x="12" y="26"/>
                  </a:lnTo>
                  <a:lnTo>
                    <a:pt x="9" y="26"/>
                  </a:lnTo>
                  <a:lnTo>
                    <a:pt x="7" y="25"/>
                  </a:lnTo>
                  <a:lnTo>
                    <a:pt x="7" y="23"/>
                  </a:lnTo>
                  <a:lnTo>
                    <a:pt x="6" y="19"/>
                  </a:lnTo>
                  <a:lnTo>
                    <a:pt x="6"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25" name="Freeform 225">
              <a:extLst>
                <a:ext uri="{FF2B5EF4-FFF2-40B4-BE49-F238E27FC236}">
                  <a16:creationId xmlns:a16="http://schemas.microsoft.com/office/drawing/2014/main" id="{8971C417-AF57-48ED-B223-6BD571564DBD}"/>
                </a:ext>
              </a:extLst>
            </p:cNvPr>
            <p:cNvSpPr/>
            <p:nvPr/>
          </p:nvSpPr>
          <p:spPr bwMode="auto">
            <a:xfrm>
              <a:off x="4107" y="2396"/>
              <a:ext cx="22" cy="31"/>
            </a:xfrm>
            <a:custGeom>
              <a:avLst/>
              <a:gdLst>
                <a:gd name="T0" fmla="*/ 6 w 22"/>
                <a:gd name="T1" fmla="*/ 6 h 31"/>
                <a:gd name="T2" fmla="*/ 12 w 22"/>
                <a:gd name="T3" fmla="*/ 6 h 31"/>
                <a:gd name="T4" fmla="*/ 16 w 22"/>
                <a:gd name="T5" fmla="*/ 7 h 31"/>
                <a:gd name="T6" fmla="*/ 17 w 22"/>
                <a:gd name="T7" fmla="*/ 9 h 31"/>
                <a:gd name="T8" fmla="*/ 16 w 22"/>
                <a:gd name="T9" fmla="*/ 13 h 31"/>
                <a:gd name="T10" fmla="*/ 12 w 22"/>
                <a:gd name="T11" fmla="*/ 14 h 31"/>
                <a:gd name="T12" fmla="*/ 6 w 22"/>
                <a:gd name="T13" fmla="*/ 14 h 31"/>
                <a:gd name="T14" fmla="*/ 6 w 22"/>
                <a:gd name="T15" fmla="*/ 6 h 31"/>
                <a:gd name="T16" fmla="*/ 13 w 22"/>
                <a:gd name="T17" fmla="*/ 20 h 31"/>
                <a:gd name="T18" fmla="*/ 17 w 22"/>
                <a:gd name="T19" fmla="*/ 19 h 31"/>
                <a:gd name="T20" fmla="*/ 21 w 22"/>
                <a:gd name="T21" fmla="*/ 18 h 31"/>
                <a:gd name="T22" fmla="*/ 22 w 22"/>
                <a:gd name="T23" fmla="*/ 14 h 31"/>
                <a:gd name="T24" fmla="*/ 22 w 22"/>
                <a:gd name="T25" fmla="*/ 11 h 31"/>
                <a:gd name="T26" fmla="*/ 22 w 22"/>
                <a:gd name="T27" fmla="*/ 6 h 31"/>
                <a:gd name="T28" fmla="*/ 21 w 22"/>
                <a:gd name="T29" fmla="*/ 2 h 31"/>
                <a:gd name="T30" fmla="*/ 17 w 22"/>
                <a:gd name="T31" fmla="*/ 1 h 31"/>
                <a:gd name="T32" fmla="*/ 13 w 22"/>
                <a:gd name="T33" fmla="*/ 0 h 31"/>
                <a:gd name="T34" fmla="*/ 0 w 22"/>
                <a:gd name="T35" fmla="*/ 0 h 31"/>
                <a:gd name="T36" fmla="*/ 0 w 22"/>
                <a:gd name="T37" fmla="*/ 31 h 31"/>
                <a:gd name="T38" fmla="*/ 6 w 22"/>
                <a:gd name="T39" fmla="*/ 31 h 31"/>
                <a:gd name="T40" fmla="*/ 6 w 22"/>
                <a:gd name="T41" fmla="*/ 20 h 31"/>
                <a:gd name="T42" fmla="*/ 13 w 22"/>
                <a:gd name="T43" fmla="*/ 20 h 31"/>
                <a:gd name="T44" fmla="*/ 6 w 22"/>
                <a:gd name="T4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1">
                  <a:moveTo>
                    <a:pt x="6" y="6"/>
                  </a:moveTo>
                  <a:lnTo>
                    <a:pt x="12" y="6"/>
                  </a:lnTo>
                  <a:lnTo>
                    <a:pt x="16" y="7"/>
                  </a:lnTo>
                  <a:lnTo>
                    <a:pt x="17" y="9"/>
                  </a:lnTo>
                  <a:lnTo>
                    <a:pt x="16" y="13"/>
                  </a:lnTo>
                  <a:lnTo>
                    <a:pt x="12" y="14"/>
                  </a:lnTo>
                  <a:lnTo>
                    <a:pt x="6" y="14"/>
                  </a:lnTo>
                  <a:lnTo>
                    <a:pt x="6" y="6"/>
                  </a:lnTo>
                  <a:lnTo>
                    <a:pt x="13" y="20"/>
                  </a:lnTo>
                  <a:lnTo>
                    <a:pt x="17" y="19"/>
                  </a:lnTo>
                  <a:lnTo>
                    <a:pt x="21" y="18"/>
                  </a:lnTo>
                  <a:lnTo>
                    <a:pt x="22" y="14"/>
                  </a:lnTo>
                  <a:lnTo>
                    <a:pt x="22" y="11"/>
                  </a:lnTo>
                  <a:lnTo>
                    <a:pt x="22" y="6"/>
                  </a:lnTo>
                  <a:lnTo>
                    <a:pt x="21" y="2"/>
                  </a:lnTo>
                  <a:lnTo>
                    <a:pt x="17" y="1"/>
                  </a:lnTo>
                  <a:lnTo>
                    <a:pt x="13" y="0"/>
                  </a:lnTo>
                  <a:lnTo>
                    <a:pt x="0" y="0"/>
                  </a:lnTo>
                  <a:lnTo>
                    <a:pt x="0" y="31"/>
                  </a:lnTo>
                  <a:lnTo>
                    <a:pt x="6" y="31"/>
                  </a:lnTo>
                  <a:lnTo>
                    <a:pt x="6" y="20"/>
                  </a:lnTo>
                  <a:lnTo>
                    <a:pt x="13" y="20"/>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26" name="Freeform 226">
              <a:extLst>
                <a:ext uri="{FF2B5EF4-FFF2-40B4-BE49-F238E27FC236}">
                  <a16:creationId xmlns:a16="http://schemas.microsoft.com/office/drawing/2014/main" id="{C61F4C8F-B03D-434E-A30E-86E3BF957FF4}"/>
                </a:ext>
              </a:extLst>
            </p:cNvPr>
            <p:cNvSpPr/>
            <p:nvPr/>
          </p:nvSpPr>
          <p:spPr bwMode="auto">
            <a:xfrm>
              <a:off x="4134" y="2396"/>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27" name="Rectangle 227">
              <a:extLst>
                <a:ext uri="{FF2B5EF4-FFF2-40B4-BE49-F238E27FC236}">
                  <a16:creationId xmlns:a16="http://schemas.microsoft.com/office/drawing/2014/main" id="{37FFA9FD-E425-43A0-8D1B-F922DBCFCC2A}"/>
                </a:ext>
              </a:extLst>
            </p:cNvPr>
            <p:cNvSpPr>
              <a:spLocks noChangeArrowheads="1"/>
            </p:cNvSpPr>
            <p:nvPr/>
          </p:nvSpPr>
          <p:spPr bwMode="auto">
            <a:xfrm>
              <a:off x="4158" y="2396"/>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28" name="Freeform 228">
              <a:extLst>
                <a:ext uri="{FF2B5EF4-FFF2-40B4-BE49-F238E27FC236}">
                  <a16:creationId xmlns:a16="http://schemas.microsoft.com/office/drawing/2014/main" id="{86839639-CD3B-4E84-9F8F-43C47E70E8A2}"/>
                </a:ext>
              </a:extLst>
            </p:cNvPr>
            <p:cNvSpPr/>
            <p:nvPr/>
          </p:nvSpPr>
          <p:spPr bwMode="auto">
            <a:xfrm>
              <a:off x="4170" y="2396"/>
              <a:ext cx="22" cy="31"/>
            </a:xfrm>
            <a:custGeom>
              <a:avLst/>
              <a:gdLst>
                <a:gd name="T0" fmla="*/ 6 w 22"/>
                <a:gd name="T1" fmla="*/ 31 h 31"/>
                <a:gd name="T2" fmla="*/ 6 w 22"/>
                <a:gd name="T3" fmla="*/ 9 h 31"/>
                <a:gd name="T4" fmla="*/ 16 w 22"/>
                <a:gd name="T5" fmla="*/ 31 h 31"/>
                <a:gd name="T6" fmla="*/ 22 w 22"/>
                <a:gd name="T7" fmla="*/ 31 h 31"/>
                <a:gd name="T8" fmla="*/ 22 w 22"/>
                <a:gd name="T9" fmla="*/ 0 h 31"/>
                <a:gd name="T10" fmla="*/ 18 w 22"/>
                <a:gd name="T11" fmla="*/ 0 h 31"/>
                <a:gd name="T12" fmla="*/ 18 w 22"/>
                <a:gd name="T13" fmla="*/ 21 h 31"/>
                <a:gd name="T14" fmla="*/ 6 w 22"/>
                <a:gd name="T15" fmla="*/ 0 h 31"/>
                <a:gd name="T16" fmla="*/ 0 w 22"/>
                <a:gd name="T17" fmla="*/ 0 h 31"/>
                <a:gd name="T18" fmla="*/ 0 w 22"/>
                <a:gd name="T19" fmla="*/ 31 h 31"/>
                <a:gd name="T20" fmla="*/ 6 w 22"/>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6" y="31"/>
                  </a:moveTo>
                  <a:lnTo>
                    <a:pt x="6" y="9"/>
                  </a:lnTo>
                  <a:lnTo>
                    <a:pt x="16" y="31"/>
                  </a:lnTo>
                  <a:lnTo>
                    <a:pt x="22" y="31"/>
                  </a:lnTo>
                  <a:lnTo>
                    <a:pt x="22"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29" name="Freeform 229">
              <a:extLst>
                <a:ext uri="{FF2B5EF4-FFF2-40B4-BE49-F238E27FC236}">
                  <a16:creationId xmlns:a16="http://schemas.microsoft.com/office/drawing/2014/main" id="{96FCA47F-0184-4190-BB4E-634B5C378E4B}"/>
                </a:ext>
              </a:extLst>
            </p:cNvPr>
            <p:cNvSpPr/>
            <p:nvPr/>
          </p:nvSpPr>
          <p:spPr bwMode="auto">
            <a:xfrm>
              <a:off x="643" y="2311"/>
              <a:ext cx="29" cy="31"/>
            </a:xfrm>
            <a:custGeom>
              <a:avLst/>
              <a:gdLst>
                <a:gd name="T0" fmla="*/ 5 w 29"/>
                <a:gd name="T1" fmla="*/ 31 h 31"/>
                <a:gd name="T2" fmla="*/ 5 w 29"/>
                <a:gd name="T3" fmla="*/ 6 h 31"/>
                <a:gd name="T4" fmla="*/ 11 w 29"/>
                <a:gd name="T5" fmla="*/ 31 h 31"/>
                <a:gd name="T6" fmla="*/ 17 w 29"/>
                <a:gd name="T7" fmla="*/ 31 h 31"/>
                <a:gd name="T8" fmla="*/ 23 w 29"/>
                <a:gd name="T9" fmla="*/ 6 h 31"/>
                <a:gd name="T10" fmla="*/ 23 w 29"/>
                <a:gd name="T11" fmla="*/ 31 h 31"/>
                <a:gd name="T12" fmla="*/ 29 w 29"/>
                <a:gd name="T13" fmla="*/ 31 h 31"/>
                <a:gd name="T14" fmla="*/ 29 w 29"/>
                <a:gd name="T15" fmla="*/ 0 h 31"/>
                <a:gd name="T16" fmla="*/ 20 w 29"/>
                <a:gd name="T17" fmla="*/ 0 h 31"/>
                <a:gd name="T18" fmla="*/ 14 w 29"/>
                <a:gd name="T19" fmla="*/ 24 h 31"/>
                <a:gd name="T20" fmla="*/ 8 w 29"/>
                <a:gd name="T21" fmla="*/ 0 h 31"/>
                <a:gd name="T22" fmla="*/ 0 w 29"/>
                <a:gd name="T23" fmla="*/ 0 h 31"/>
                <a:gd name="T24" fmla="*/ 0 w 29"/>
                <a:gd name="T25" fmla="*/ 31 h 31"/>
                <a:gd name="T26" fmla="*/ 5 w 29"/>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5" y="31"/>
                  </a:moveTo>
                  <a:lnTo>
                    <a:pt x="5" y="6"/>
                  </a:lnTo>
                  <a:lnTo>
                    <a:pt x="11" y="31"/>
                  </a:lnTo>
                  <a:lnTo>
                    <a:pt x="17" y="31"/>
                  </a:lnTo>
                  <a:lnTo>
                    <a:pt x="23" y="6"/>
                  </a:lnTo>
                  <a:lnTo>
                    <a:pt x="23" y="31"/>
                  </a:lnTo>
                  <a:lnTo>
                    <a:pt x="29" y="31"/>
                  </a:lnTo>
                  <a:lnTo>
                    <a:pt x="29" y="0"/>
                  </a:lnTo>
                  <a:lnTo>
                    <a:pt x="20" y="0"/>
                  </a:lnTo>
                  <a:lnTo>
                    <a:pt x="14" y="24"/>
                  </a:lnTo>
                  <a:lnTo>
                    <a:pt x="8"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0" name="Freeform 230">
              <a:extLst>
                <a:ext uri="{FF2B5EF4-FFF2-40B4-BE49-F238E27FC236}">
                  <a16:creationId xmlns:a16="http://schemas.microsoft.com/office/drawing/2014/main" id="{BCA33C5E-2E61-4255-86C7-694474F3E5D4}"/>
                </a:ext>
              </a:extLst>
            </p:cNvPr>
            <p:cNvSpPr/>
            <p:nvPr/>
          </p:nvSpPr>
          <p:spPr bwMode="auto">
            <a:xfrm>
              <a:off x="674" y="2311"/>
              <a:ext cx="28" cy="31"/>
            </a:xfrm>
            <a:custGeom>
              <a:avLst/>
              <a:gdLst>
                <a:gd name="T0" fmla="*/ 18 w 28"/>
                <a:gd name="T1" fmla="*/ 20 h 31"/>
                <a:gd name="T2" fmla="*/ 10 w 28"/>
                <a:gd name="T3" fmla="*/ 20 h 31"/>
                <a:gd name="T4" fmla="*/ 14 w 28"/>
                <a:gd name="T5" fmla="*/ 7 h 31"/>
                <a:gd name="T6" fmla="*/ 18 w 28"/>
                <a:gd name="T7" fmla="*/ 20 h 31"/>
                <a:gd name="T8" fmla="*/ 0 w 28"/>
                <a:gd name="T9" fmla="*/ 31 h 31"/>
                <a:gd name="T10" fmla="*/ 6 w 28"/>
                <a:gd name="T11" fmla="*/ 31 h 31"/>
                <a:gd name="T12" fmla="*/ 8 w 28"/>
                <a:gd name="T13" fmla="*/ 25 h 31"/>
                <a:gd name="T14" fmla="*/ 19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20"/>
                  </a:moveTo>
                  <a:lnTo>
                    <a:pt x="10" y="20"/>
                  </a:lnTo>
                  <a:lnTo>
                    <a:pt x="14" y="7"/>
                  </a:lnTo>
                  <a:lnTo>
                    <a:pt x="18" y="20"/>
                  </a:lnTo>
                  <a:lnTo>
                    <a:pt x="0" y="31"/>
                  </a:lnTo>
                  <a:lnTo>
                    <a:pt x="6" y="31"/>
                  </a:lnTo>
                  <a:lnTo>
                    <a:pt x="8" y="25"/>
                  </a:lnTo>
                  <a:lnTo>
                    <a:pt x="19" y="25"/>
                  </a:lnTo>
                  <a:lnTo>
                    <a:pt x="22" y="31"/>
                  </a:lnTo>
                  <a:lnTo>
                    <a:pt x="28" y="31"/>
                  </a:lnTo>
                  <a:lnTo>
                    <a:pt x="17" y="0"/>
                  </a:lnTo>
                  <a:lnTo>
                    <a:pt x="11" y="0"/>
                  </a:lnTo>
                  <a:lnTo>
                    <a:pt x="0" y="31"/>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1" name="Freeform 231">
              <a:extLst>
                <a:ext uri="{FF2B5EF4-FFF2-40B4-BE49-F238E27FC236}">
                  <a16:creationId xmlns:a16="http://schemas.microsoft.com/office/drawing/2014/main" id="{5A35CBBC-2465-4E1D-944A-AF13B9F618FA}"/>
                </a:ext>
              </a:extLst>
            </p:cNvPr>
            <p:cNvSpPr/>
            <p:nvPr/>
          </p:nvSpPr>
          <p:spPr bwMode="auto">
            <a:xfrm>
              <a:off x="703" y="2311"/>
              <a:ext cx="26" cy="32"/>
            </a:xfrm>
            <a:custGeom>
              <a:avLst/>
              <a:gdLst>
                <a:gd name="T0" fmla="*/ 20 w 26"/>
                <a:gd name="T1" fmla="*/ 20 h 32"/>
                <a:gd name="T2" fmla="*/ 20 w 26"/>
                <a:gd name="T3" fmla="*/ 24 h 32"/>
                <a:gd name="T4" fmla="*/ 19 w 26"/>
                <a:gd name="T5" fmla="*/ 25 h 32"/>
                <a:gd name="T6" fmla="*/ 17 w 26"/>
                <a:gd name="T7" fmla="*/ 26 h 32"/>
                <a:gd name="T8" fmla="*/ 14 w 26"/>
                <a:gd name="T9" fmla="*/ 26 h 32"/>
                <a:gd name="T10" fmla="*/ 11 w 26"/>
                <a:gd name="T11" fmla="*/ 26 h 32"/>
                <a:gd name="T12" fmla="*/ 8 w 26"/>
                <a:gd name="T13" fmla="*/ 24 h 32"/>
                <a:gd name="T14" fmla="*/ 7 w 26"/>
                <a:gd name="T15" fmla="*/ 20 h 32"/>
                <a:gd name="T16" fmla="*/ 6 w 26"/>
                <a:gd name="T17" fmla="*/ 15 h 32"/>
                <a:gd name="T18" fmla="*/ 7 w 26"/>
                <a:gd name="T19" fmla="*/ 12 h 32"/>
                <a:gd name="T20" fmla="*/ 8 w 26"/>
                <a:gd name="T21" fmla="*/ 8 h 32"/>
                <a:gd name="T22" fmla="*/ 11 w 26"/>
                <a:gd name="T23" fmla="*/ 6 h 32"/>
                <a:gd name="T24" fmla="*/ 14 w 26"/>
                <a:gd name="T25" fmla="*/ 6 h 32"/>
                <a:gd name="T26" fmla="*/ 17 w 26"/>
                <a:gd name="T27" fmla="*/ 6 h 32"/>
                <a:gd name="T28" fmla="*/ 19 w 26"/>
                <a:gd name="T29" fmla="*/ 7 h 32"/>
                <a:gd name="T30" fmla="*/ 20 w 26"/>
                <a:gd name="T31" fmla="*/ 8 h 32"/>
                <a:gd name="T32" fmla="*/ 20 w 26"/>
                <a:gd name="T33" fmla="*/ 10 h 32"/>
                <a:gd name="T34" fmla="*/ 26 w 26"/>
                <a:gd name="T35" fmla="*/ 10 h 32"/>
                <a:gd name="T36" fmla="*/ 25 w 26"/>
                <a:gd name="T37" fmla="*/ 6 h 32"/>
                <a:gd name="T38" fmla="*/ 23 w 26"/>
                <a:gd name="T39" fmla="*/ 2 h 32"/>
                <a:gd name="T40" fmla="*/ 19 w 26"/>
                <a:gd name="T41" fmla="*/ 0 h 32"/>
                <a:gd name="T42" fmla="*/ 14 w 26"/>
                <a:gd name="T43" fmla="*/ 0 h 32"/>
                <a:gd name="T44" fmla="*/ 8 w 26"/>
                <a:gd name="T45" fmla="*/ 1 h 32"/>
                <a:gd name="T46" fmla="*/ 3 w 26"/>
                <a:gd name="T47" fmla="*/ 3 h 32"/>
                <a:gd name="T48" fmla="*/ 1 w 26"/>
                <a:gd name="T49" fmla="*/ 9 h 32"/>
                <a:gd name="T50" fmla="*/ 0 w 26"/>
                <a:gd name="T51" fmla="*/ 15 h 32"/>
                <a:gd name="T52" fmla="*/ 1 w 26"/>
                <a:gd name="T53" fmla="*/ 22 h 32"/>
                <a:gd name="T54" fmla="*/ 3 w 26"/>
                <a:gd name="T55" fmla="*/ 27 h 32"/>
                <a:gd name="T56" fmla="*/ 8 w 26"/>
                <a:gd name="T57" fmla="*/ 31 h 32"/>
                <a:gd name="T58" fmla="*/ 14 w 26"/>
                <a:gd name="T59" fmla="*/ 32 h 32"/>
                <a:gd name="T60" fmla="*/ 19 w 26"/>
                <a:gd name="T61" fmla="*/ 31 h 32"/>
                <a:gd name="T62" fmla="*/ 23 w 26"/>
                <a:gd name="T63" fmla="*/ 28 h 32"/>
                <a:gd name="T64" fmla="*/ 25 w 26"/>
                <a:gd name="T65" fmla="*/ 25 h 32"/>
                <a:gd name="T66" fmla="*/ 26 w 26"/>
                <a:gd name="T67" fmla="*/ 20 h 32"/>
                <a:gd name="T68" fmla="*/ 20 w 26"/>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0"/>
                  </a:moveTo>
                  <a:lnTo>
                    <a:pt x="20" y="24"/>
                  </a:lnTo>
                  <a:lnTo>
                    <a:pt x="19" y="25"/>
                  </a:lnTo>
                  <a:lnTo>
                    <a:pt x="17" y="26"/>
                  </a:lnTo>
                  <a:lnTo>
                    <a:pt x="14" y="26"/>
                  </a:lnTo>
                  <a:lnTo>
                    <a:pt x="11" y="26"/>
                  </a:lnTo>
                  <a:lnTo>
                    <a:pt x="8" y="24"/>
                  </a:lnTo>
                  <a:lnTo>
                    <a:pt x="7" y="20"/>
                  </a:lnTo>
                  <a:lnTo>
                    <a:pt x="6" y="15"/>
                  </a:lnTo>
                  <a:lnTo>
                    <a:pt x="7" y="12"/>
                  </a:lnTo>
                  <a:lnTo>
                    <a:pt x="8" y="8"/>
                  </a:lnTo>
                  <a:lnTo>
                    <a:pt x="11" y="6"/>
                  </a:lnTo>
                  <a:lnTo>
                    <a:pt x="14" y="6"/>
                  </a:lnTo>
                  <a:lnTo>
                    <a:pt x="17" y="6"/>
                  </a:lnTo>
                  <a:lnTo>
                    <a:pt x="19" y="7"/>
                  </a:lnTo>
                  <a:lnTo>
                    <a:pt x="20" y="8"/>
                  </a:lnTo>
                  <a:lnTo>
                    <a:pt x="20" y="10"/>
                  </a:lnTo>
                  <a:lnTo>
                    <a:pt x="26" y="10"/>
                  </a:lnTo>
                  <a:lnTo>
                    <a:pt x="25" y="6"/>
                  </a:lnTo>
                  <a:lnTo>
                    <a:pt x="23" y="2"/>
                  </a:lnTo>
                  <a:lnTo>
                    <a:pt x="19" y="0"/>
                  </a:lnTo>
                  <a:lnTo>
                    <a:pt x="14" y="0"/>
                  </a:lnTo>
                  <a:lnTo>
                    <a:pt x="8" y="1"/>
                  </a:lnTo>
                  <a:lnTo>
                    <a:pt x="3" y="3"/>
                  </a:lnTo>
                  <a:lnTo>
                    <a:pt x="1" y="9"/>
                  </a:lnTo>
                  <a:lnTo>
                    <a:pt x="0" y="15"/>
                  </a:lnTo>
                  <a:lnTo>
                    <a:pt x="1" y="22"/>
                  </a:lnTo>
                  <a:lnTo>
                    <a:pt x="3" y="27"/>
                  </a:lnTo>
                  <a:lnTo>
                    <a:pt x="8" y="31"/>
                  </a:lnTo>
                  <a:lnTo>
                    <a:pt x="14" y="32"/>
                  </a:lnTo>
                  <a:lnTo>
                    <a:pt x="19" y="31"/>
                  </a:lnTo>
                  <a:lnTo>
                    <a:pt x="23" y="28"/>
                  </a:lnTo>
                  <a:lnTo>
                    <a:pt x="25" y="25"/>
                  </a:lnTo>
                  <a:lnTo>
                    <a:pt x="26" y="20"/>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2" name="Freeform 232">
              <a:extLst>
                <a:ext uri="{FF2B5EF4-FFF2-40B4-BE49-F238E27FC236}">
                  <a16:creationId xmlns:a16="http://schemas.microsoft.com/office/drawing/2014/main" id="{7D7CC468-2D4D-4E49-82D3-83F235D75477}"/>
                </a:ext>
              </a:extLst>
            </p:cNvPr>
            <p:cNvSpPr/>
            <p:nvPr/>
          </p:nvSpPr>
          <p:spPr bwMode="auto">
            <a:xfrm>
              <a:off x="733" y="2311"/>
              <a:ext cx="27" cy="32"/>
            </a:xfrm>
            <a:custGeom>
              <a:avLst/>
              <a:gdLst>
                <a:gd name="T0" fmla="*/ 8 w 27"/>
                <a:gd name="T1" fmla="*/ 8 h 32"/>
                <a:gd name="T2" fmla="*/ 11 w 27"/>
                <a:gd name="T3" fmla="*/ 6 h 32"/>
                <a:gd name="T4" fmla="*/ 14 w 27"/>
                <a:gd name="T5" fmla="*/ 4 h 32"/>
                <a:gd name="T6" fmla="*/ 18 w 27"/>
                <a:gd name="T7" fmla="*/ 6 h 32"/>
                <a:gd name="T8" fmla="*/ 20 w 27"/>
                <a:gd name="T9" fmla="*/ 8 h 32"/>
                <a:gd name="T10" fmla="*/ 21 w 27"/>
                <a:gd name="T11" fmla="*/ 12 h 32"/>
                <a:gd name="T12" fmla="*/ 21 w 27"/>
                <a:gd name="T13" fmla="*/ 15 h 32"/>
                <a:gd name="T14" fmla="*/ 21 w 27"/>
                <a:gd name="T15" fmla="*/ 20 h 32"/>
                <a:gd name="T16" fmla="*/ 20 w 27"/>
                <a:gd name="T17" fmla="*/ 24 h 32"/>
                <a:gd name="T18" fmla="*/ 18 w 27"/>
                <a:gd name="T19" fmla="*/ 26 h 32"/>
                <a:gd name="T20" fmla="*/ 14 w 27"/>
                <a:gd name="T21" fmla="*/ 26 h 32"/>
                <a:gd name="T22" fmla="*/ 11 w 27"/>
                <a:gd name="T23" fmla="*/ 26 h 32"/>
                <a:gd name="T24" fmla="*/ 8 w 27"/>
                <a:gd name="T25" fmla="*/ 24 h 32"/>
                <a:gd name="T26" fmla="*/ 7 w 27"/>
                <a:gd name="T27" fmla="*/ 20 h 32"/>
                <a:gd name="T28" fmla="*/ 6 w 27"/>
                <a:gd name="T29" fmla="*/ 15 h 32"/>
                <a:gd name="T30" fmla="*/ 7 w 27"/>
                <a:gd name="T31" fmla="*/ 12 h 32"/>
                <a:gd name="T32" fmla="*/ 8 w 27"/>
                <a:gd name="T33" fmla="*/ 8 h 32"/>
                <a:gd name="T34" fmla="*/ 3 w 27"/>
                <a:gd name="T35" fmla="*/ 27 h 32"/>
                <a:gd name="T36" fmla="*/ 8 w 27"/>
                <a:gd name="T37" fmla="*/ 31 h 32"/>
                <a:gd name="T38" fmla="*/ 14 w 27"/>
                <a:gd name="T39" fmla="*/ 32 h 32"/>
                <a:gd name="T40" fmla="*/ 19 w 27"/>
                <a:gd name="T41" fmla="*/ 31 h 32"/>
                <a:gd name="T42" fmla="*/ 24 w 27"/>
                <a:gd name="T43" fmla="*/ 27 h 32"/>
                <a:gd name="T44" fmla="*/ 27 w 27"/>
                <a:gd name="T45" fmla="*/ 22 h 32"/>
                <a:gd name="T46" fmla="*/ 27 w 27"/>
                <a:gd name="T47" fmla="*/ 15 h 32"/>
                <a:gd name="T48" fmla="*/ 27 w 27"/>
                <a:gd name="T49" fmla="*/ 9 h 32"/>
                <a:gd name="T50" fmla="*/ 24 w 27"/>
                <a:gd name="T51" fmla="*/ 3 h 32"/>
                <a:gd name="T52" fmla="*/ 19 w 27"/>
                <a:gd name="T53" fmla="*/ 1 h 32"/>
                <a:gd name="T54" fmla="*/ 14 w 27"/>
                <a:gd name="T55" fmla="*/ 0 h 32"/>
                <a:gd name="T56" fmla="*/ 8 w 27"/>
                <a:gd name="T57" fmla="*/ 1 h 32"/>
                <a:gd name="T58" fmla="*/ 3 w 27"/>
                <a:gd name="T59" fmla="*/ 3 h 32"/>
                <a:gd name="T60" fmla="*/ 1 w 27"/>
                <a:gd name="T61" fmla="*/ 9 h 32"/>
                <a:gd name="T62" fmla="*/ 0 w 27"/>
                <a:gd name="T63" fmla="*/ 15 h 32"/>
                <a:gd name="T64" fmla="*/ 1 w 27"/>
                <a:gd name="T65" fmla="*/ 22 h 32"/>
                <a:gd name="T66" fmla="*/ 3 w 27"/>
                <a:gd name="T67" fmla="*/ 27 h 32"/>
                <a:gd name="T68" fmla="*/ 8 w 27"/>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8" y="8"/>
                  </a:moveTo>
                  <a:lnTo>
                    <a:pt x="11" y="6"/>
                  </a:lnTo>
                  <a:lnTo>
                    <a:pt x="14" y="4"/>
                  </a:lnTo>
                  <a:lnTo>
                    <a:pt x="18" y="6"/>
                  </a:lnTo>
                  <a:lnTo>
                    <a:pt x="20" y="8"/>
                  </a:lnTo>
                  <a:lnTo>
                    <a:pt x="21" y="12"/>
                  </a:lnTo>
                  <a:lnTo>
                    <a:pt x="21" y="15"/>
                  </a:lnTo>
                  <a:lnTo>
                    <a:pt x="21" y="20"/>
                  </a:lnTo>
                  <a:lnTo>
                    <a:pt x="20" y="24"/>
                  </a:lnTo>
                  <a:lnTo>
                    <a:pt x="18" y="26"/>
                  </a:lnTo>
                  <a:lnTo>
                    <a:pt x="14" y="26"/>
                  </a:lnTo>
                  <a:lnTo>
                    <a:pt x="11" y="26"/>
                  </a:lnTo>
                  <a:lnTo>
                    <a:pt x="8" y="24"/>
                  </a:lnTo>
                  <a:lnTo>
                    <a:pt x="7" y="20"/>
                  </a:lnTo>
                  <a:lnTo>
                    <a:pt x="6" y="15"/>
                  </a:lnTo>
                  <a:lnTo>
                    <a:pt x="7" y="12"/>
                  </a:lnTo>
                  <a:lnTo>
                    <a:pt x="8" y="8"/>
                  </a:lnTo>
                  <a:lnTo>
                    <a:pt x="3" y="27"/>
                  </a:lnTo>
                  <a:lnTo>
                    <a:pt x="8" y="31"/>
                  </a:lnTo>
                  <a:lnTo>
                    <a:pt x="14" y="32"/>
                  </a:lnTo>
                  <a:lnTo>
                    <a:pt x="19" y="31"/>
                  </a:lnTo>
                  <a:lnTo>
                    <a:pt x="24" y="27"/>
                  </a:lnTo>
                  <a:lnTo>
                    <a:pt x="27" y="22"/>
                  </a:lnTo>
                  <a:lnTo>
                    <a:pt x="27" y="15"/>
                  </a:lnTo>
                  <a:lnTo>
                    <a:pt x="27" y="9"/>
                  </a:lnTo>
                  <a:lnTo>
                    <a:pt x="24" y="3"/>
                  </a:lnTo>
                  <a:lnTo>
                    <a:pt x="19" y="1"/>
                  </a:lnTo>
                  <a:lnTo>
                    <a:pt x="14" y="0"/>
                  </a:lnTo>
                  <a:lnTo>
                    <a:pt x="8" y="1"/>
                  </a:lnTo>
                  <a:lnTo>
                    <a:pt x="3" y="3"/>
                  </a:lnTo>
                  <a:lnTo>
                    <a:pt x="1" y="9"/>
                  </a:lnTo>
                  <a:lnTo>
                    <a:pt x="0" y="15"/>
                  </a:lnTo>
                  <a:lnTo>
                    <a:pt x="1" y="22"/>
                  </a:lnTo>
                  <a:lnTo>
                    <a:pt x="3" y="27"/>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3" name="Freeform 233">
              <a:extLst>
                <a:ext uri="{FF2B5EF4-FFF2-40B4-BE49-F238E27FC236}">
                  <a16:creationId xmlns:a16="http://schemas.microsoft.com/office/drawing/2014/main" id="{EDD3AD0B-8E51-493A-A62B-A4F76BE2B411}"/>
                </a:ext>
              </a:extLst>
            </p:cNvPr>
            <p:cNvSpPr/>
            <p:nvPr/>
          </p:nvSpPr>
          <p:spPr bwMode="auto">
            <a:xfrm>
              <a:off x="765" y="2311"/>
              <a:ext cx="24" cy="31"/>
            </a:xfrm>
            <a:custGeom>
              <a:avLst/>
              <a:gdLst>
                <a:gd name="T0" fmla="*/ 6 w 24"/>
                <a:gd name="T1" fmla="*/ 31 h 31"/>
                <a:gd name="T2" fmla="*/ 6 w 24"/>
                <a:gd name="T3" fmla="*/ 10 h 31"/>
                <a:gd name="T4" fmla="*/ 18 w 24"/>
                <a:gd name="T5" fmla="*/ 31 h 31"/>
                <a:gd name="T6" fmla="*/ 24 w 24"/>
                <a:gd name="T7" fmla="*/ 31 h 31"/>
                <a:gd name="T8" fmla="*/ 24 w 24"/>
                <a:gd name="T9" fmla="*/ 0 h 31"/>
                <a:gd name="T10" fmla="*/ 18 w 24"/>
                <a:gd name="T11" fmla="*/ 0 h 31"/>
                <a:gd name="T12" fmla="*/ 18 w 24"/>
                <a:gd name="T13" fmla="*/ 21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0"/>
                  </a:lnTo>
                  <a:lnTo>
                    <a:pt x="18" y="31"/>
                  </a:lnTo>
                  <a:lnTo>
                    <a:pt x="24" y="31"/>
                  </a:lnTo>
                  <a:lnTo>
                    <a:pt x="24"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4" name="Freeform 234">
              <a:extLst>
                <a:ext uri="{FF2B5EF4-FFF2-40B4-BE49-F238E27FC236}">
                  <a16:creationId xmlns:a16="http://schemas.microsoft.com/office/drawing/2014/main" id="{E9B506FA-D62C-4D74-9024-BD5AB548000F}"/>
                </a:ext>
              </a:extLst>
            </p:cNvPr>
            <p:cNvSpPr/>
            <p:nvPr/>
          </p:nvSpPr>
          <p:spPr bwMode="auto">
            <a:xfrm>
              <a:off x="615" y="2079"/>
              <a:ext cx="24" cy="34"/>
            </a:xfrm>
            <a:custGeom>
              <a:avLst/>
              <a:gdLst>
                <a:gd name="T0" fmla="*/ 5 w 24"/>
                <a:gd name="T1" fmla="*/ 31 h 34"/>
                <a:gd name="T2" fmla="*/ 9 w 24"/>
                <a:gd name="T3" fmla="*/ 33 h 34"/>
                <a:gd name="T4" fmla="*/ 13 w 24"/>
                <a:gd name="T5" fmla="*/ 34 h 34"/>
                <a:gd name="T6" fmla="*/ 18 w 24"/>
                <a:gd name="T7" fmla="*/ 33 h 34"/>
                <a:gd name="T8" fmla="*/ 22 w 24"/>
                <a:gd name="T9" fmla="*/ 30 h 34"/>
                <a:gd name="T10" fmla="*/ 24 w 24"/>
                <a:gd name="T11" fmla="*/ 27 h 34"/>
                <a:gd name="T12" fmla="*/ 24 w 24"/>
                <a:gd name="T13" fmla="*/ 23 h 34"/>
                <a:gd name="T14" fmla="*/ 23 w 24"/>
                <a:gd name="T15" fmla="*/ 18 h 34"/>
                <a:gd name="T16" fmla="*/ 21 w 24"/>
                <a:gd name="T17" fmla="*/ 16 h 34"/>
                <a:gd name="T18" fmla="*/ 18 w 24"/>
                <a:gd name="T19" fmla="*/ 15 h 34"/>
                <a:gd name="T20" fmla="*/ 13 w 24"/>
                <a:gd name="T21" fmla="*/ 13 h 34"/>
                <a:gd name="T22" fmla="*/ 11 w 24"/>
                <a:gd name="T23" fmla="*/ 13 h 34"/>
                <a:gd name="T24" fmla="*/ 7 w 24"/>
                <a:gd name="T25" fmla="*/ 12 h 34"/>
                <a:gd name="T26" fmla="*/ 6 w 24"/>
                <a:gd name="T27" fmla="*/ 10 h 34"/>
                <a:gd name="T28" fmla="*/ 6 w 24"/>
                <a:gd name="T29" fmla="*/ 9 h 34"/>
                <a:gd name="T30" fmla="*/ 7 w 24"/>
                <a:gd name="T31" fmla="*/ 7 h 34"/>
                <a:gd name="T32" fmla="*/ 11 w 24"/>
                <a:gd name="T33" fmla="*/ 6 h 34"/>
                <a:gd name="T34" fmla="*/ 13 w 24"/>
                <a:gd name="T35" fmla="*/ 6 h 34"/>
                <a:gd name="T36" fmla="*/ 15 w 24"/>
                <a:gd name="T37" fmla="*/ 7 h 34"/>
                <a:gd name="T38" fmla="*/ 16 w 24"/>
                <a:gd name="T39" fmla="*/ 9 h 34"/>
                <a:gd name="T40" fmla="*/ 17 w 24"/>
                <a:gd name="T41" fmla="*/ 10 h 34"/>
                <a:gd name="T42" fmla="*/ 23 w 24"/>
                <a:gd name="T43" fmla="*/ 10 h 34"/>
                <a:gd name="T44" fmla="*/ 22 w 24"/>
                <a:gd name="T45" fmla="*/ 6 h 34"/>
                <a:gd name="T46" fmla="*/ 19 w 24"/>
                <a:gd name="T47" fmla="*/ 3 h 34"/>
                <a:gd name="T48" fmla="*/ 16 w 24"/>
                <a:gd name="T49" fmla="*/ 1 h 34"/>
                <a:gd name="T50" fmla="*/ 11 w 24"/>
                <a:gd name="T51" fmla="*/ 0 h 34"/>
                <a:gd name="T52" fmla="*/ 6 w 24"/>
                <a:gd name="T53" fmla="*/ 1 h 34"/>
                <a:gd name="T54" fmla="*/ 3 w 24"/>
                <a:gd name="T55" fmla="*/ 4 h 34"/>
                <a:gd name="T56" fmla="*/ 1 w 24"/>
                <a:gd name="T57" fmla="*/ 6 h 34"/>
                <a:gd name="T58" fmla="*/ 0 w 24"/>
                <a:gd name="T59" fmla="*/ 11 h 34"/>
                <a:gd name="T60" fmla="*/ 1 w 24"/>
                <a:gd name="T61" fmla="*/ 15 h 34"/>
                <a:gd name="T62" fmla="*/ 4 w 24"/>
                <a:gd name="T63" fmla="*/ 18 h 34"/>
                <a:gd name="T64" fmla="*/ 10 w 24"/>
                <a:gd name="T65" fmla="*/ 19 h 34"/>
                <a:gd name="T66" fmla="*/ 11 w 24"/>
                <a:gd name="T67" fmla="*/ 19 h 34"/>
                <a:gd name="T68" fmla="*/ 17 w 24"/>
                <a:gd name="T69" fmla="*/ 21 h 34"/>
                <a:gd name="T70" fmla="*/ 18 w 24"/>
                <a:gd name="T71" fmla="*/ 22 h 34"/>
                <a:gd name="T72" fmla="*/ 18 w 24"/>
                <a:gd name="T73" fmla="*/ 24 h 34"/>
                <a:gd name="T74" fmla="*/ 18 w 24"/>
                <a:gd name="T75" fmla="*/ 25 h 34"/>
                <a:gd name="T76" fmla="*/ 17 w 24"/>
                <a:gd name="T77" fmla="*/ 27 h 34"/>
                <a:gd name="T78" fmla="*/ 13 w 24"/>
                <a:gd name="T79" fmla="*/ 28 h 34"/>
                <a:gd name="T80" fmla="*/ 11 w 24"/>
                <a:gd name="T81" fmla="*/ 28 h 34"/>
                <a:gd name="T82" fmla="*/ 9 w 24"/>
                <a:gd name="T83" fmla="*/ 27 h 34"/>
                <a:gd name="T84" fmla="*/ 7 w 24"/>
                <a:gd name="T85" fmla="*/ 25 h 34"/>
                <a:gd name="T86" fmla="*/ 6 w 24"/>
                <a:gd name="T87" fmla="*/ 23 h 34"/>
                <a:gd name="T88" fmla="*/ 1 w 24"/>
                <a:gd name="T89" fmla="*/ 24 h 34"/>
                <a:gd name="T90" fmla="*/ 3 w 24"/>
                <a:gd name="T91" fmla="*/ 28 h 34"/>
                <a:gd name="T92" fmla="*/ 5 w 24"/>
                <a:gd name="T93"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4">
                  <a:moveTo>
                    <a:pt x="5" y="31"/>
                  </a:moveTo>
                  <a:lnTo>
                    <a:pt x="9" y="33"/>
                  </a:lnTo>
                  <a:lnTo>
                    <a:pt x="13" y="34"/>
                  </a:lnTo>
                  <a:lnTo>
                    <a:pt x="18" y="33"/>
                  </a:lnTo>
                  <a:lnTo>
                    <a:pt x="22" y="30"/>
                  </a:lnTo>
                  <a:lnTo>
                    <a:pt x="24" y="27"/>
                  </a:lnTo>
                  <a:lnTo>
                    <a:pt x="24" y="23"/>
                  </a:lnTo>
                  <a:lnTo>
                    <a:pt x="23" y="18"/>
                  </a:lnTo>
                  <a:lnTo>
                    <a:pt x="21" y="16"/>
                  </a:lnTo>
                  <a:lnTo>
                    <a:pt x="18" y="15"/>
                  </a:lnTo>
                  <a:lnTo>
                    <a:pt x="13" y="13"/>
                  </a:lnTo>
                  <a:lnTo>
                    <a:pt x="11" y="13"/>
                  </a:lnTo>
                  <a:lnTo>
                    <a:pt x="7" y="12"/>
                  </a:lnTo>
                  <a:lnTo>
                    <a:pt x="6" y="10"/>
                  </a:lnTo>
                  <a:lnTo>
                    <a:pt x="6" y="9"/>
                  </a:lnTo>
                  <a:lnTo>
                    <a:pt x="7" y="7"/>
                  </a:lnTo>
                  <a:lnTo>
                    <a:pt x="11" y="6"/>
                  </a:lnTo>
                  <a:lnTo>
                    <a:pt x="13" y="6"/>
                  </a:lnTo>
                  <a:lnTo>
                    <a:pt x="15" y="7"/>
                  </a:lnTo>
                  <a:lnTo>
                    <a:pt x="16" y="9"/>
                  </a:lnTo>
                  <a:lnTo>
                    <a:pt x="17" y="10"/>
                  </a:lnTo>
                  <a:lnTo>
                    <a:pt x="23" y="10"/>
                  </a:lnTo>
                  <a:lnTo>
                    <a:pt x="22" y="6"/>
                  </a:lnTo>
                  <a:lnTo>
                    <a:pt x="19" y="3"/>
                  </a:lnTo>
                  <a:lnTo>
                    <a:pt x="16" y="1"/>
                  </a:lnTo>
                  <a:lnTo>
                    <a:pt x="11" y="0"/>
                  </a:lnTo>
                  <a:lnTo>
                    <a:pt x="6" y="1"/>
                  </a:lnTo>
                  <a:lnTo>
                    <a:pt x="3" y="4"/>
                  </a:lnTo>
                  <a:lnTo>
                    <a:pt x="1" y="6"/>
                  </a:lnTo>
                  <a:lnTo>
                    <a:pt x="0" y="11"/>
                  </a:lnTo>
                  <a:lnTo>
                    <a:pt x="1" y="15"/>
                  </a:lnTo>
                  <a:lnTo>
                    <a:pt x="4" y="18"/>
                  </a:lnTo>
                  <a:lnTo>
                    <a:pt x="10" y="19"/>
                  </a:lnTo>
                  <a:lnTo>
                    <a:pt x="11" y="19"/>
                  </a:lnTo>
                  <a:lnTo>
                    <a:pt x="17" y="21"/>
                  </a:lnTo>
                  <a:lnTo>
                    <a:pt x="18" y="22"/>
                  </a:lnTo>
                  <a:lnTo>
                    <a:pt x="18" y="24"/>
                  </a:lnTo>
                  <a:lnTo>
                    <a:pt x="18" y="25"/>
                  </a:lnTo>
                  <a:lnTo>
                    <a:pt x="17" y="27"/>
                  </a:lnTo>
                  <a:lnTo>
                    <a:pt x="13" y="28"/>
                  </a:lnTo>
                  <a:lnTo>
                    <a:pt x="11" y="28"/>
                  </a:lnTo>
                  <a:lnTo>
                    <a:pt x="9" y="27"/>
                  </a:lnTo>
                  <a:lnTo>
                    <a:pt x="7" y="25"/>
                  </a:lnTo>
                  <a:lnTo>
                    <a:pt x="6" y="23"/>
                  </a:lnTo>
                  <a:lnTo>
                    <a:pt x="1" y="24"/>
                  </a:lnTo>
                  <a:lnTo>
                    <a:pt x="3" y="28"/>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5" name="Freeform 235">
              <a:extLst>
                <a:ext uri="{FF2B5EF4-FFF2-40B4-BE49-F238E27FC236}">
                  <a16:creationId xmlns:a16="http://schemas.microsoft.com/office/drawing/2014/main" id="{9CB951C8-618B-4EF1-927C-CC8E28D4A065}"/>
                </a:ext>
              </a:extLst>
            </p:cNvPr>
            <p:cNvSpPr/>
            <p:nvPr/>
          </p:nvSpPr>
          <p:spPr bwMode="auto">
            <a:xfrm>
              <a:off x="639" y="2077"/>
              <a:ext cx="36" cy="33"/>
            </a:xfrm>
            <a:custGeom>
              <a:avLst/>
              <a:gdLst>
                <a:gd name="T0" fmla="*/ 16 w 36"/>
                <a:gd name="T1" fmla="*/ 32 h 33"/>
                <a:gd name="T2" fmla="*/ 18 w 36"/>
                <a:gd name="T3" fmla="*/ 8 h 33"/>
                <a:gd name="T4" fmla="*/ 24 w 36"/>
                <a:gd name="T5" fmla="*/ 32 h 33"/>
                <a:gd name="T6" fmla="*/ 30 w 36"/>
                <a:gd name="T7" fmla="*/ 32 h 33"/>
                <a:gd name="T8" fmla="*/ 36 w 36"/>
                <a:gd name="T9" fmla="*/ 0 h 33"/>
                <a:gd name="T10" fmla="*/ 30 w 36"/>
                <a:gd name="T11" fmla="*/ 1 h 33"/>
                <a:gd name="T12" fmla="*/ 27 w 36"/>
                <a:gd name="T13" fmla="*/ 23 h 33"/>
                <a:gd name="T14" fmla="*/ 21 w 36"/>
                <a:gd name="T15" fmla="*/ 1 h 33"/>
                <a:gd name="T16" fmla="*/ 15 w 36"/>
                <a:gd name="T17" fmla="*/ 2 h 33"/>
                <a:gd name="T18" fmla="*/ 12 w 36"/>
                <a:gd name="T19" fmla="*/ 24 h 33"/>
                <a:gd name="T20" fmla="*/ 6 w 36"/>
                <a:gd name="T21" fmla="*/ 2 h 33"/>
                <a:gd name="T22" fmla="*/ 0 w 36"/>
                <a:gd name="T23" fmla="*/ 2 h 33"/>
                <a:gd name="T24" fmla="*/ 10 w 36"/>
                <a:gd name="T25" fmla="*/ 33 h 33"/>
                <a:gd name="T26" fmla="*/ 16 w 36"/>
                <a:gd name="T2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3">
                  <a:moveTo>
                    <a:pt x="16" y="32"/>
                  </a:moveTo>
                  <a:lnTo>
                    <a:pt x="18" y="8"/>
                  </a:lnTo>
                  <a:lnTo>
                    <a:pt x="24" y="32"/>
                  </a:lnTo>
                  <a:lnTo>
                    <a:pt x="30" y="32"/>
                  </a:lnTo>
                  <a:lnTo>
                    <a:pt x="36" y="0"/>
                  </a:lnTo>
                  <a:lnTo>
                    <a:pt x="30" y="1"/>
                  </a:lnTo>
                  <a:lnTo>
                    <a:pt x="27" y="23"/>
                  </a:lnTo>
                  <a:lnTo>
                    <a:pt x="21" y="1"/>
                  </a:lnTo>
                  <a:lnTo>
                    <a:pt x="15" y="2"/>
                  </a:lnTo>
                  <a:lnTo>
                    <a:pt x="12" y="24"/>
                  </a:lnTo>
                  <a:lnTo>
                    <a:pt x="6" y="2"/>
                  </a:lnTo>
                  <a:lnTo>
                    <a:pt x="0" y="2"/>
                  </a:lnTo>
                  <a:lnTo>
                    <a:pt x="10" y="33"/>
                  </a:lnTo>
                  <a:lnTo>
                    <a:pt x="1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6" name="Freeform 236">
              <a:extLst>
                <a:ext uri="{FF2B5EF4-FFF2-40B4-BE49-F238E27FC236}">
                  <a16:creationId xmlns:a16="http://schemas.microsoft.com/office/drawing/2014/main" id="{7D30A947-15F6-4FA7-A680-411A6482AFD9}"/>
                </a:ext>
              </a:extLst>
            </p:cNvPr>
            <p:cNvSpPr/>
            <p:nvPr/>
          </p:nvSpPr>
          <p:spPr bwMode="auto">
            <a:xfrm>
              <a:off x="675" y="2076"/>
              <a:ext cx="28" cy="32"/>
            </a:xfrm>
            <a:custGeom>
              <a:avLst/>
              <a:gdLst>
                <a:gd name="T0" fmla="*/ 17 w 28"/>
                <a:gd name="T1" fmla="*/ 20 h 32"/>
                <a:gd name="T2" fmla="*/ 9 w 28"/>
                <a:gd name="T3" fmla="*/ 20 h 32"/>
                <a:gd name="T4" fmla="*/ 12 w 28"/>
                <a:gd name="T5" fmla="*/ 7 h 32"/>
                <a:gd name="T6" fmla="*/ 17 w 28"/>
                <a:gd name="T7" fmla="*/ 20 h 32"/>
                <a:gd name="T8" fmla="*/ 0 w 28"/>
                <a:gd name="T9" fmla="*/ 32 h 32"/>
                <a:gd name="T10" fmla="*/ 6 w 28"/>
                <a:gd name="T11" fmla="*/ 32 h 32"/>
                <a:gd name="T12" fmla="*/ 7 w 28"/>
                <a:gd name="T13" fmla="*/ 25 h 32"/>
                <a:gd name="T14" fmla="*/ 19 w 28"/>
                <a:gd name="T15" fmla="*/ 25 h 32"/>
                <a:gd name="T16" fmla="*/ 21 w 28"/>
                <a:gd name="T17" fmla="*/ 31 h 32"/>
                <a:gd name="T18" fmla="*/ 28 w 28"/>
                <a:gd name="T19" fmla="*/ 31 h 32"/>
                <a:gd name="T20" fmla="*/ 16 w 28"/>
                <a:gd name="T21" fmla="*/ 0 h 32"/>
                <a:gd name="T22" fmla="*/ 9 w 28"/>
                <a:gd name="T23" fmla="*/ 1 h 32"/>
                <a:gd name="T24" fmla="*/ 0 w 28"/>
                <a:gd name="T25" fmla="*/ 32 h 32"/>
                <a:gd name="T26" fmla="*/ 17 w 28"/>
                <a:gd name="T2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7" y="20"/>
                  </a:moveTo>
                  <a:lnTo>
                    <a:pt x="9" y="20"/>
                  </a:lnTo>
                  <a:lnTo>
                    <a:pt x="12" y="7"/>
                  </a:lnTo>
                  <a:lnTo>
                    <a:pt x="17" y="20"/>
                  </a:lnTo>
                  <a:lnTo>
                    <a:pt x="0" y="32"/>
                  </a:lnTo>
                  <a:lnTo>
                    <a:pt x="6" y="32"/>
                  </a:lnTo>
                  <a:lnTo>
                    <a:pt x="7" y="25"/>
                  </a:lnTo>
                  <a:lnTo>
                    <a:pt x="19" y="25"/>
                  </a:lnTo>
                  <a:lnTo>
                    <a:pt x="21" y="31"/>
                  </a:lnTo>
                  <a:lnTo>
                    <a:pt x="28" y="31"/>
                  </a:lnTo>
                  <a:lnTo>
                    <a:pt x="16" y="0"/>
                  </a:lnTo>
                  <a:lnTo>
                    <a:pt x="9" y="1"/>
                  </a:lnTo>
                  <a:lnTo>
                    <a:pt x="0" y="32"/>
                  </a:lnTo>
                  <a:lnTo>
                    <a:pt x="1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7" name="Freeform 237">
              <a:extLst>
                <a:ext uri="{FF2B5EF4-FFF2-40B4-BE49-F238E27FC236}">
                  <a16:creationId xmlns:a16="http://schemas.microsoft.com/office/drawing/2014/main" id="{05D5D9D1-7CC5-4B6F-871A-F8EC12FE32F5}"/>
                </a:ext>
              </a:extLst>
            </p:cNvPr>
            <p:cNvSpPr/>
            <p:nvPr/>
          </p:nvSpPr>
          <p:spPr bwMode="auto">
            <a:xfrm>
              <a:off x="704" y="2074"/>
              <a:ext cx="7" cy="33"/>
            </a:xfrm>
            <a:custGeom>
              <a:avLst/>
              <a:gdLst>
                <a:gd name="T0" fmla="*/ 7 w 7"/>
                <a:gd name="T1" fmla="*/ 32 h 33"/>
                <a:gd name="T2" fmla="*/ 6 w 7"/>
                <a:gd name="T3" fmla="*/ 0 h 33"/>
                <a:gd name="T4" fmla="*/ 0 w 7"/>
                <a:gd name="T5" fmla="*/ 2 h 33"/>
                <a:gd name="T6" fmla="*/ 1 w 7"/>
                <a:gd name="T7" fmla="*/ 33 h 33"/>
                <a:gd name="T8" fmla="*/ 7 w 7"/>
                <a:gd name="T9" fmla="*/ 32 h 33"/>
              </a:gdLst>
              <a:ahLst/>
              <a:cxnLst>
                <a:cxn ang="0">
                  <a:pos x="T0" y="T1"/>
                </a:cxn>
                <a:cxn ang="0">
                  <a:pos x="T2" y="T3"/>
                </a:cxn>
                <a:cxn ang="0">
                  <a:pos x="T4" y="T5"/>
                </a:cxn>
                <a:cxn ang="0">
                  <a:pos x="T6" y="T7"/>
                </a:cxn>
                <a:cxn ang="0">
                  <a:pos x="T8" y="T9"/>
                </a:cxn>
              </a:cxnLst>
              <a:rect l="0" t="0" r="r" b="b"/>
              <a:pathLst>
                <a:path w="7" h="33">
                  <a:moveTo>
                    <a:pt x="7" y="32"/>
                  </a:moveTo>
                  <a:lnTo>
                    <a:pt x="6" y="0"/>
                  </a:lnTo>
                  <a:lnTo>
                    <a:pt x="0" y="2"/>
                  </a:lnTo>
                  <a:lnTo>
                    <a:pt x="1" y="33"/>
                  </a:lnTo>
                  <a:lnTo>
                    <a:pt x="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8" name="Freeform 238">
              <a:extLst>
                <a:ext uri="{FF2B5EF4-FFF2-40B4-BE49-F238E27FC236}">
                  <a16:creationId xmlns:a16="http://schemas.microsoft.com/office/drawing/2014/main" id="{4A1336E2-16D2-4B08-A543-84F0BDA5D1F8}"/>
                </a:ext>
              </a:extLst>
            </p:cNvPr>
            <p:cNvSpPr/>
            <p:nvPr/>
          </p:nvSpPr>
          <p:spPr bwMode="auto">
            <a:xfrm>
              <a:off x="716" y="2073"/>
              <a:ext cx="25" cy="33"/>
            </a:xfrm>
            <a:custGeom>
              <a:avLst/>
              <a:gdLst>
                <a:gd name="T0" fmla="*/ 7 w 25"/>
                <a:gd name="T1" fmla="*/ 33 h 33"/>
                <a:gd name="T2" fmla="*/ 6 w 25"/>
                <a:gd name="T3" fmla="*/ 11 h 33"/>
                <a:gd name="T4" fmla="*/ 19 w 25"/>
                <a:gd name="T5" fmla="*/ 31 h 33"/>
                <a:gd name="T6" fmla="*/ 25 w 25"/>
                <a:gd name="T7" fmla="*/ 31 h 33"/>
                <a:gd name="T8" fmla="*/ 23 w 25"/>
                <a:gd name="T9" fmla="*/ 0 h 33"/>
                <a:gd name="T10" fmla="*/ 17 w 25"/>
                <a:gd name="T11" fmla="*/ 0 h 33"/>
                <a:gd name="T12" fmla="*/ 19 w 25"/>
                <a:gd name="T13" fmla="*/ 22 h 33"/>
                <a:gd name="T14" fmla="*/ 6 w 25"/>
                <a:gd name="T15" fmla="*/ 1 h 33"/>
                <a:gd name="T16" fmla="*/ 0 w 25"/>
                <a:gd name="T17" fmla="*/ 1 h 33"/>
                <a:gd name="T18" fmla="*/ 1 w 25"/>
                <a:gd name="T19" fmla="*/ 33 h 33"/>
                <a:gd name="T20" fmla="*/ 7 w 25"/>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3">
                  <a:moveTo>
                    <a:pt x="7" y="33"/>
                  </a:moveTo>
                  <a:lnTo>
                    <a:pt x="6" y="11"/>
                  </a:lnTo>
                  <a:lnTo>
                    <a:pt x="19" y="31"/>
                  </a:lnTo>
                  <a:lnTo>
                    <a:pt x="25" y="31"/>
                  </a:lnTo>
                  <a:lnTo>
                    <a:pt x="23" y="0"/>
                  </a:lnTo>
                  <a:lnTo>
                    <a:pt x="17" y="0"/>
                  </a:lnTo>
                  <a:lnTo>
                    <a:pt x="19" y="22"/>
                  </a:lnTo>
                  <a:lnTo>
                    <a:pt x="6" y="1"/>
                  </a:lnTo>
                  <a:lnTo>
                    <a:pt x="0" y="1"/>
                  </a:lnTo>
                  <a:lnTo>
                    <a:pt x="1" y="33"/>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39" name="Freeform 239">
              <a:extLst>
                <a:ext uri="{FF2B5EF4-FFF2-40B4-BE49-F238E27FC236}">
                  <a16:creationId xmlns:a16="http://schemas.microsoft.com/office/drawing/2014/main" id="{66D5C8E8-A344-44A2-AABC-E7FDF7117B0E}"/>
                </a:ext>
              </a:extLst>
            </p:cNvPr>
            <p:cNvSpPr/>
            <p:nvPr/>
          </p:nvSpPr>
          <p:spPr bwMode="auto">
            <a:xfrm>
              <a:off x="799" y="2166"/>
              <a:ext cx="26" cy="28"/>
            </a:xfrm>
            <a:custGeom>
              <a:avLst/>
              <a:gdLst>
                <a:gd name="T0" fmla="*/ 1 w 26"/>
                <a:gd name="T1" fmla="*/ 14 h 28"/>
                <a:gd name="T2" fmla="*/ 0 w 26"/>
                <a:gd name="T3" fmla="*/ 19 h 28"/>
                <a:gd name="T4" fmla="*/ 0 w 26"/>
                <a:gd name="T5" fmla="*/ 21 h 28"/>
                <a:gd name="T6" fmla="*/ 2 w 26"/>
                <a:gd name="T7" fmla="*/ 25 h 28"/>
                <a:gd name="T8" fmla="*/ 6 w 26"/>
                <a:gd name="T9" fmla="*/ 27 h 28"/>
                <a:gd name="T10" fmla="*/ 11 w 26"/>
                <a:gd name="T11" fmla="*/ 28 h 28"/>
                <a:gd name="T12" fmla="*/ 14 w 26"/>
                <a:gd name="T13" fmla="*/ 28 h 28"/>
                <a:gd name="T14" fmla="*/ 15 w 26"/>
                <a:gd name="T15" fmla="*/ 26 h 28"/>
                <a:gd name="T16" fmla="*/ 18 w 26"/>
                <a:gd name="T17" fmla="*/ 22 h 28"/>
                <a:gd name="T18" fmla="*/ 26 w 26"/>
                <a:gd name="T19" fmla="*/ 2 h 28"/>
                <a:gd name="T20" fmla="*/ 20 w 26"/>
                <a:gd name="T21" fmla="*/ 0 h 28"/>
                <a:gd name="T22" fmla="*/ 12 w 26"/>
                <a:gd name="T23" fmla="*/ 19 h 28"/>
                <a:gd name="T24" fmla="*/ 11 w 26"/>
                <a:gd name="T25" fmla="*/ 22 h 28"/>
                <a:gd name="T26" fmla="*/ 7 w 26"/>
                <a:gd name="T27" fmla="*/ 22 h 28"/>
                <a:gd name="T28" fmla="*/ 6 w 26"/>
                <a:gd name="T29" fmla="*/ 20 h 28"/>
                <a:gd name="T30" fmla="*/ 6 w 26"/>
                <a:gd name="T31" fmla="*/ 17 h 28"/>
                <a:gd name="T32" fmla="*/ 7 w 26"/>
                <a:gd name="T33" fmla="*/ 14 h 28"/>
                <a:gd name="T34" fmla="*/ 1 w 26"/>
                <a:gd name="T35" fmla="*/ 12 h 28"/>
                <a:gd name="T36" fmla="*/ 1 w 26"/>
                <a:gd name="T3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1" y="14"/>
                  </a:moveTo>
                  <a:lnTo>
                    <a:pt x="0" y="19"/>
                  </a:lnTo>
                  <a:lnTo>
                    <a:pt x="0" y="21"/>
                  </a:lnTo>
                  <a:lnTo>
                    <a:pt x="2" y="25"/>
                  </a:lnTo>
                  <a:lnTo>
                    <a:pt x="6" y="27"/>
                  </a:lnTo>
                  <a:lnTo>
                    <a:pt x="11" y="28"/>
                  </a:lnTo>
                  <a:lnTo>
                    <a:pt x="14" y="28"/>
                  </a:lnTo>
                  <a:lnTo>
                    <a:pt x="15" y="26"/>
                  </a:lnTo>
                  <a:lnTo>
                    <a:pt x="18" y="22"/>
                  </a:lnTo>
                  <a:lnTo>
                    <a:pt x="26" y="2"/>
                  </a:lnTo>
                  <a:lnTo>
                    <a:pt x="20" y="0"/>
                  </a:lnTo>
                  <a:lnTo>
                    <a:pt x="12" y="19"/>
                  </a:lnTo>
                  <a:lnTo>
                    <a:pt x="11" y="22"/>
                  </a:lnTo>
                  <a:lnTo>
                    <a:pt x="7" y="22"/>
                  </a:lnTo>
                  <a:lnTo>
                    <a:pt x="6" y="20"/>
                  </a:lnTo>
                  <a:lnTo>
                    <a:pt x="6" y="17"/>
                  </a:lnTo>
                  <a:lnTo>
                    <a:pt x="7" y="14"/>
                  </a:lnTo>
                  <a:lnTo>
                    <a:pt x="1" y="12"/>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40" name="Freeform 240">
              <a:extLst>
                <a:ext uri="{FF2B5EF4-FFF2-40B4-BE49-F238E27FC236}">
                  <a16:creationId xmlns:a16="http://schemas.microsoft.com/office/drawing/2014/main" id="{020116E1-7B65-43B3-A555-EBEA64433E7D}"/>
                </a:ext>
              </a:extLst>
            </p:cNvPr>
            <p:cNvSpPr/>
            <p:nvPr/>
          </p:nvSpPr>
          <p:spPr bwMode="auto">
            <a:xfrm>
              <a:off x="816" y="2174"/>
              <a:ext cx="27" cy="36"/>
            </a:xfrm>
            <a:custGeom>
              <a:avLst/>
              <a:gdLst>
                <a:gd name="T0" fmla="*/ 20 w 27"/>
                <a:gd name="T1" fmla="*/ 20 h 36"/>
                <a:gd name="T2" fmla="*/ 13 w 27"/>
                <a:gd name="T3" fmla="*/ 17 h 36"/>
                <a:gd name="T4" fmla="*/ 21 w 27"/>
                <a:gd name="T5" fmla="*/ 7 h 36"/>
                <a:gd name="T6" fmla="*/ 20 w 27"/>
                <a:gd name="T7" fmla="*/ 20 h 36"/>
                <a:gd name="T8" fmla="*/ 0 w 27"/>
                <a:gd name="T9" fmla="*/ 24 h 36"/>
                <a:gd name="T10" fmla="*/ 6 w 27"/>
                <a:gd name="T11" fmla="*/ 26 h 36"/>
                <a:gd name="T12" fmla="*/ 9 w 27"/>
                <a:gd name="T13" fmla="*/ 21 h 36"/>
                <a:gd name="T14" fmla="*/ 20 w 27"/>
                <a:gd name="T15" fmla="*/ 26 h 36"/>
                <a:gd name="T16" fmla="*/ 20 w 27"/>
                <a:gd name="T17" fmla="*/ 33 h 36"/>
                <a:gd name="T18" fmla="*/ 25 w 27"/>
                <a:gd name="T19" fmla="*/ 36 h 36"/>
                <a:gd name="T20" fmla="*/ 27 w 27"/>
                <a:gd name="T21" fmla="*/ 2 h 36"/>
                <a:gd name="T22" fmla="*/ 21 w 27"/>
                <a:gd name="T23" fmla="*/ 0 h 36"/>
                <a:gd name="T24" fmla="*/ 0 w 27"/>
                <a:gd name="T25" fmla="*/ 24 h 36"/>
                <a:gd name="T26" fmla="*/ 20 w 27"/>
                <a:gd name="T2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0" y="20"/>
                  </a:moveTo>
                  <a:lnTo>
                    <a:pt x="13" y="17"/>
                  </a:lnTo>
                  <a:lnTo>
                    <a:pt x="21" y="7"/>
                  </a:lnTo>
                  <a:lnTo>
                    <a:pt x="20" y="20"/>
                  </a:lnTo>
                  <a:lnTo>
                    <a:pt x="0" y="24"/>
                  </a:lnTo>
                  <a:lnTo>
                    <a:pt x="6" y="26"/>
                  </a:lnTo>
                  <a:lnTo>
                    <a:pt x="9" y="21"/>
                  </a:lnTo>
                  <a:lnTo>
                    <a:pt x="20" y="26"/>
                  </a:lnTo>
                  <a:lnTo>
                    <a:pt x="20" y="33"/>
                  </a:lnTo>
                  <a:lnTo>
                    <a:pt x="25" y="36"/>
                  </a:lnTo>
                  <a:lnTo>
                    <a:pt x="27" y="2"/>
                  </a:lnTo>
                  <a:lnTo>
                    <a:pt x="21" y="0"/>
                  </a:lnTo>
                  <a:lnTo>
                    <a:pt x="0" y="24"/>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41" name="Freeform 241">
              <a:extLst>
                <a:ext uri="{FF2B5EF4-FFF2-40B4-BE49-F238E27FC236}">
                  <a16:creationId xmlns:a16="http://schemas.microsoft.com/office/drawing/2014/main" id="{3BA4F90E-F1BD-4BD8-8B1A-C46ACFDDD5F3}"/>
                </a:ext>
              </a:extLst>
            </p:cNvPr>
            <p:cNvSpPr/>
            <p:nvPr/>
          </p:nvSpPr>
          <p:spPr bwMode="auto">
            <a:xfrm>
              <a:off x="847" y="2186"/>
              <a:ext cx="29" cy="32"/>
            </a:xfrm>
            <a:custGeom>
              <a:avLst/>
              <a:gdLst>
                <a:gd name="T0" fmla="*/ 19 w 29"/>
                <a:gd name="T1" fmla="*/ 24 h 32"/>
                <a:gd name="T2" fmla="*/ 17 w 29"/>
                <a:gd name="T3" fmla="*/ 25 h 32"/>
                <a:gd name="T4" fmla="*/ 15 w 29"/>
                <a:gd name="T5" fmla="*/ 26 h 32"/>
                <a:gd name="T6" fmla="*/ 13 w 29"/>
                <a:gd name="T7" fmla="*/ 26 h 32"/>
                <a:gd name="T8" fmla="*/ 11 w 29"/>
                <a:gd name="T9" fmla="*/ 26 h 32"/>
                <a:gd name="T10" fmla="*/ 7 w 29"/>
                <a:gd name="T11" fmla="*/ 24 h 32"/>
                <a:gd name="T12" fmla="*/ 6 w 29"/>
                <a:gd name="T13" fmla="*/ 20 h 32"/>
                <a:gd name="T14" fmla="*/ 6 w 29"/>
                <a:gd name="T15" fmla="*/ 17 h 32"/>
                <a:gd name="T16" fmla="*/ 7 w 29"/>
                <a:gd name="T17" fmla="*/ 13 h 32"/>
                <a:gd name="T18" fmla="*/ 9 w 29"/>
                <a:gd name="T19" fmla="*/ 8 h 32"/>
                <a:gd name="T20" fmla="*/ 12 w 29"/>
                <a:gd name="T21" fmla="*/ 6 h 32"/>
                <a:gd name="T22" fmla="*/ 15 w 29"/>
                <a:gd name="T23" fmla="*/ 6 h 32"/>
                <a:gd name="T24" fmla="*/ 19 w 29"/>
                <a:gd name="T25" fmla="*/ 6 h 32"/>
                <a:gd name="T26" fmla="*/ 20 w 29"/>
                <a:gd name="T27" fmla="*/ 7 h 32"/>
                <a:gd name="T28" fmla="*/ 21 w 29"/>
                <a:gd name="T29" fmla="*/ 9 h 32"/>
                <a:gd name="T30" fmla="*/ 23 w 29"/>
                <a:gd name="T31" fmla="*/ 12 h 32"/>
                <a:gd name="T32" fmla="*/ 23 w 29"/>
                <a:gd name="T33" fmla="*/ 14 h 32"/>
                <a:gd name="T34" fmla="*/ 27 w 29"/>
                <a:gd name="T35" fmla="*/ 17 h 32"/>
                <a:gd name="T36" fmla="*/ 29 w 29"/>
                <a:gd name="T37" fmla="*/ 12 h 32"/>
                <a:gd name="T38" fmla="*/ 27 w 29"/>
                <a:gd name="T39" fmla="*/ 7 h 32"/>
                <a:gd name="T40" fmla="*/ 25 w 29"/>
                <a:gd name="T41" fmla="*/ 3 h 32"/>
                <a:gd name="T42" fmla="*/ 20 w 29"/>
                <a:gd name="T43" fmla="*/ 1 h 32"/>
                <a:gd name="T44" fmla="*/ 14 w 29"/>
                <a:gd name="T45" fmla="*/ 0 h 32"/>
                <a:gd name="T46" fmla="*/ 9 w 29"/>
                <a:gd name="T47" fmla="*/ 0 h 32"/>
                <a:gd name="T48" fmla="*/ 5 w 29"/>
                <a:gd name="T49" fmla="*/ 3 h 32"/>
                <a:gd name="T50" fmla="*/ 1 w 29"/>
                <a:gd name="T51" fmla="*/ 9 h 32"/>
                <a:gd name="T52" fmla="*/ 0 w 29"/>
                <a:gd name="T53" fmla="*/ 17 h 32"/>
                <a:gd name="T54" fmla="*/ 0 w 29"/>
                <a:gd name="T55" fmla="*/ 23 h 32"/>
                <a:gd name="T56" fmla="*/ 3 w 29"/>
                <a:gd name="T57" fmla="*/ 27 h 32"/>
                <a:gd name="T58" fmla="*/ 8 w 29"/>
                <a:gd name="T59" fmla="*/ 31 h 32"/>
                <a:gd name="T60" fmla="*/ 13 w 29"/>
                <a:gd name="T61" fmla="*/ 32 h 32"/>
                <a:gd name="T62" fmla="*/ 18 w 29"/>
                <a:gd name="T63" fmla="*/ 32 h 32"/>
                <a:gd name="T64" fmla="*/ 21 w 29"/>
                <a:gd name="T65" fmla="*/ 30 h 32"/>
                <a:gd name="T66" fmla="*/ 24 w 29"/>
                <a:gd name="T67" fmla="*/ 26 h 32"/>
                <a:gd name="T68" fmla="*/ 19 w 29"/>
                <a:gd name="T6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19" y="24"/>
                  </a:moveTo>
                  <a:lnTo>
                    <a:pt x="17" y="25"/>
                  </a:lnTo>
                  <a:lnTo>
                    <a:pt x="15" y="26"/>
                  </a:lnTo>
                  <a:lnTo>
                    <a:pt x="13" y="26"/>
                  </a:lnTo>
                  <a:lnTo>
                    <a:pt x="11" y="26"/>
                  </a:lnTo>
                  <a:lnTo>
                    <a:pt x="7" y="24"/>
                  </a:lnTo>
                  <a:lnTo>
                    <a:pt x="6" y="20"/>
                  </a:lnTo>
                  <a:lnTo>
                    <a:pt x="6" y="17"/>
                  </a:lnTo>
                  <a:lnTo>
                    <a:pt x="7" y="13"/>
                  </a:lnTo>
                  <a:lnTo>
                    <a:pt x="9" y="8"/>
                  </a:lnTo>
                  <a:lnTo>
                    <a:pt x="12" y="6"/>
                  </a:lnTo>
                  <a:lnTo>
                    <a:pt x="15" y="6"/>
                  </a:lnTo>
                  <a:lnTo>
                    <a:pt x="19" y="6"/>
                  </a:lnTo>
                  <a:lnTo>
                    <a:pt x="20" y="7"/>
                  </a:lnTo>
                  <a:lnTo>
                    <a:pt x="21" y="9"/>
                  </a:lnTo>
                  <a:lnTo>
                    <a:pt x="23" y="12"/>
                  </a:lnTo>
                  <a:lnTo>
                    <a:pt x="23" y="14"/>
                  </a:lnTo>
                  <a:lnTo>
                    <a:pt x="27" y="17"/>
                  </a:lnTo>
                  <a:lnTo>
                    <a:pt x="29" y="12"/>
                  </a:lnTo>
                  <a:lnTo>
                    <a:pt x="27" y="7"/>
                  </a:lnTo>
                  <a:lnTo>
                    <a:pt x="25" y="3"/>
                  </a:lnTo>
                  <a:lnTo>
                    <a:pt x="20" y="1"/>
                  </a:lnTo>
                  <a:lnTo>
                    <a:pt x="14" y="0"/>
                  </a:lnTo>
                  <a:lnTo>
                    <a:pt x="9" y="0"/>
                  </a:lnTo>
                  <a:lnTo>
                    <a:pt x="5" y="3"/>
                  </a:lnTo>
                  <a:lnTo>
                    <a:pt x="1" y="9"/>
                  </a:lnTo>
                  <a:lnTo>
                    <a:pt x="0" y="17"/>
                  </a:lnTo>
                  <a:lnTo>
                    <a:pt x="0" y="23"/>
                  </a:lnTo>
                  <a:lnTo>
                    <a:pt x="3" y="27"/>
                  </a:lnTo>
                  <a:lnTo>
                    <a:pt x="8" y="31"/>
                  </a:lnTo>
                  <a:lnTo>
                    <a:pt x="13" y="32"/>
                  </a:lnTo>
                  <a:lnTo>
                    <a:pt x="18" y="32"/>
                  </a:lnTo>
                  <a:lnTo>
                    <a:pt x="21" y="30"/>
                  </a:lnTo>
                  <a:lnTo>
                    <a:pt x="24" y="26"/>
                  </a:lnTo>
                  <a:lnTo>
                    <a:pt x="1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42" name="Freeform 242">
              <a:extLst>
                <a:ext uri="{FF2B5EF4-FFF2-40B4-BE49-F238E27FC236}">
                  <a16:creationId xmlns:a16="http://schemas.microsoft.com/office/drawing/2014/main" id="{AAA19465-A5F9-4F16-96E1-5B318EBDE390}"/>
                </a:ext>
              </a:extLst>
            </p:cNvPr>
            <p:cNvSpPr/>
            <p:nvPr/>
          </p:nvSpPr>
          <p:spPr bwMode="auto">
            <a:xfrm>
              <a:off x="871" y="2195"/>
              <a:ext cx="35" cy="40"/>
            </a:xfrm>
            <a:custGeom>
              <a:avLst/>
              <a:gdLst>
                <a:gd name="T0" fmla="*/ 6 w 35"/>
                <a:gd name="T1" fmla="*/ 32 h 40"/>
                <a:gd name="T2" fmla="*/ 9 w 35"/>
                <a:gd name="T3" fmla="*/ 21 h 40"/>
                <a:gd name="T4" fmla="*/ 14 w 35"/>
                <a:gd name="T5" fmla="*/ 20 h 40"/>
                <a:gd name="T6" fmla="*/ 18 w 35"/>
                <a:gd name="T7" fmla="*/ 36 h 40"/>
                <a:gd name="T8" fmla="*/ 24 w 35"/>
                <a:gd name="T9" fmla="*/ 40 h 40"/>
                <a:gd name="T10" fmla="*/ 19 w 35"/>
                <a:gd name="T11" fmla="*/ 17 h 40"/>
                <a:gd name="T12" fmla="*/ 35 w 35"/>
                <a:gd name="T13" fmla="*/ 10 h 40"/>
                <a:gd name="T14" fmla="*/ 27 w 35"/>
                <a:gd name="T15" fmla="*/ 8 h 40"/>
                <a:gd name="T16" fmla="*/ 13 w 35"/>
                <a:gd name="T17" fmla="*/ 15 h 40"/>
                <a:gd name="T18" fmla="*/ 18 w 35"/>
                <a:gd name="T19" fmla="*/ 3 h 40"/>
                <a:gd name="T20" fmla="*/ 12 w 35"/>
                <a:gd name="T21" fmla="*/ 0 h 40"/>
                <a:gd name="T22" fmla="*/ 0 w 35"/>
                <a:gd name="T23" fmla="*/ 29 h 40"/>
                <a:gd name="T24" fmla="*/ 6 w 35"/>
                <a:gd name="T2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0">
                  <a:moveTo>
                    <a:pt x="6" y="32"/>
                  </a:moveTo>
                  <a:lnTo>
                    <a:pt x="9" y="21"/>
                  </a:lnTo>
                  <a:lnTo>
                    <a:pt x="14" y="20"/>
                  </a:lnTo>
                  <a:lnTo>
                    <a:pt x="18" y="36"/>
                  </a:lnTo>
                  <a:lnTo>
                    <a:pt x="24" y="40"/>
                  </a:lnTo>
                  <a:lnTo>
                    <a:pt x="19" y="17"/>
                  </a:lnTo>
                  <a:lnTo>
                    <a:pt x="35" y="10"/>
                  </a:lnTo>
                  <a:lnTo>
                    <a:pt x="27" y="8"/>
                  </a:lnTo>
                  <a:lnTo>
                    <a:pt x="13" y="15"/>
                  </a:lnTo>
                  <a:lnTo>
                    <a:pt x="18" y="3"/>
                  </a:lnTo>
                  <a:lnTo>
                    <a:pt x="12" y="0"/>
                  </a:lnTo>
                  <a:lnTo>
                    <a:pt x="0" y="29"/>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43" name="Freeform 243">
              <a:extLst>
                <a:ext uri="{FF2B5EF4-FFF2-40B4-BE49-F238E27FC236}">
                  <a16:creationId xmlns:a16="http://schemas.microsoft.com/office/drawing/2014/main" id="{6243D5D0-EC6C-4BFA-8431-641B360E32AD}"/>
                </a:ext>
              </a:extLst>
            </p:cNvPr>
            <p:cNvSpPr/>
            <p:nvPr/>
          </p:nvSpPr>
          <p:spPr bwMode="auto">
            <a:xfrm>
              <a:off x="898" y="2210"/>
              <a:ext cx="28" cy="33"/>
            </a:xfrm>
            <a:custGeom>
              <a:avLst/>
              <a:gdLst>
                <a:gd name="T0" fmla="*/ 2 w 28"/>
                <a:gd name="T1" fmla="*/ 25 h 33"/>
                <a:gd name="T2" fmla="*/ 4 w 28"/>
                <a:gd name="T3" fmla="*/ 29 h 33"/>
                <a:gd name="T4" fmla="*/ 9 w 28"/>
                <a:gd name="T5" fmla="*/ 31 h 33"/>
                <a:gd name="T6" fmla="*/ 14 w 28"/>
                <a:gd name="T7" fmla="*/ 33 h 33"/>
                <a:gd name="T8" fmla="*/ 17 w 28"/>
                <a:gd name="T9" fmla="*/ 32 h 33"/>
                <a:gd name="T10" fmla="*/ 21 w 28"/>
                <a:gd name="T11" fmla="*/ 31 h 33"/>
                <a:gd name="T12" fmla="*/ 23 w 28"/>
                <a:gd name="T13" fmla="*/ 27 h 33"/>
                <a:gd name="T14" fmla="*/ 24 w 28"/>
                <a:gd name="T15" fmla="*/ 23 h 33"/>
                <a:gd name="T16" fmla="*/ 22 w 28"/>
                <a:gd name="T17" fmla="*/ 19 h 33"/>
                <a:gd name="T18" fmla="*/ 21 w 28"/>
                <a:gd name="T19" fmla="*/ 17 h 33"/>
                <a:gd name="T20" fmla="*/ 17 w 28"/>
                <a:gd name="T21" fmla="*/ 14 h 33"/>
                <a:gd name="T22" fmla="*/ 16 w 28"/>
                <a:gd name="T23" fmla="*/ 12 h 33"/>
                <a:gd name="T24" fmla="*/ 12 w 28"/>
                <a:gd name="T25" fmla="*/ 9 h 33"/>
                <a:gd name="T26" fmla="*/ 12 w 28"/>
                <a:gd name="T27" fmla="*/ 7 h 33"/>
                <a:gd name="T28" fmla="*/ 14 w 28"/>
                <a:gd name="T29" fmla="*/ 6 h 33"/>
                <a:gd name="T30" fmla="*/ 15 w 28"/>
                <a:gd name="T31" fmla="*/ 5 h 33"/>
                <a:gd name="T32" fmla="*/ 18 w 28"/>
                <a:gd name="T33" fmla="*/ 6 h 33"/>
                <a:gd name="T34" fmla="*/ 21 w 28"/>
                <a:gd name="T35" fmla="*/ 7 h 33"/>
                <a:gd name="T36" fmla="*/ 22 w 28"/>
                <a:gd name="T37" fmla="*/ 8 h 33"/>
                <a:gd name="T38" fmla="*/ 22 w 28"/>
                <a:gd name="T39" fmla="*/ 11 h 33"/>
                <a:gd name="T40" fmla="*/ 22 w 28"/>
                <a:gd name="T41" fmla="*/ 12 h 33"/>
                <a:gd name="T42" fmla="*/ 27 w 28"/>
                <a:gd name="T43" fmla="*/ 14 h 33"/>
                <a:gd name="T44" fmla="*/ 28 w 28"/>
                <a:gd name="T45" fmla="*/ 11 h 33"/>
                <a:gd name="T46" fmla="*/ 27 w 28"/>
                <a:gd name="T47" fmla="*/ 7 h 33"/>
                <a:gd name="T48" fmla="*/ 24 w 28"/>
                <a:gd name="T49" fmla="*/ 3 h 33"/>
                <a:gd name="T50" fmla="*/ 21 w 28"/>
                <a:gd name="T51" fmla="*/ 1 h 33"/>
                <a:gd name="T52" fmla="*/ 16 w 28"/>
                <a:gd name="T53" fmla="*/ 0 h 33"/>
                <a:gd name="T54" fmla="*/ 12 w 28"/>
                <a:gd name="T55" fmla="*/ 0 h 33"/>
                <a:gd name="T56" fmla="*/ 9 w 28"/>
                <a:gd name="T57" fmla="*/ 1 h 33"/>
                <a:gd name="T58" fmla="*/ 6 w 28"/>
                <a:gd name="T59" fmla="*/ 5 h 33"/>
                <a:gd name="T60" fmla="*/ 6 w 28"/>
                <a:gd name="T61" fmla="*/ 9 h 33"/>
                <a:gd name="T62" fmla="*/ 8 w 28"/>
                <a:gd name="T63" fmla="*/ 13 h 33"/>
                <a:gd name="T64" fmla="*/ 11 w 28"/>
                <a:gd name="T65" fmla="*/ 17 h 33"/>
                <a:gd name="T66" fmla="*/ 12 w 28"/>
                <a:gd name="T67" fmla="*/ 18 h 33"/>
                <a:gd name="T68" fmla="*/ 17 w 28"/>
                <a:gd name="T69" fmla="*/ 21 h 33"/>
                <a:gd name="T70" fmla="*/ 17 w 28"/>
                <a:gd name="T71" fmla="*/ 24 h 33"/>
                <a:gd name="T72" fmla="*/ 17 w 28"/>
                <a:gd name="T73" fmla="*/ 25 h 33"/>
                <a:gd name="T74" fmla="*/ 16 w 28"/>
                <a:gd name="T75" fmla="*/ 26 h 33"/>
                <a:gd name="T76" fmla="*/ 15 w 28"/>
                <a:gd name="T77" fmla="*/ 27 h 33"/>
                <a:gd name="T78" fmla="*/ 11 w 28"/>
                <a:gd name="T79" fmla="*/ 26 h 33"/>
                <a:gd name="T80" fmla="*/ 9 w 28"/>
                <a:gd name="T81" fmla="*/ 25 h 33"/>
                <a:gd name="T82" fmla="*/ 8 w 28"/>
                <a:gd name="T83" fmla="*/ 24 h 33"/>
                <a:gd name="T84" fmla="*/ 6 w 28"/>
                <a:gd name="T85" fmla="*/ 21 h 33"/>
                <a:gd name="T86" fmla="*/ 8 w 28"/>
                <a:gd name="T87" fmla="*/ 19 h 33"/>
                <a:gd name="T88" fmla="*/ 2 w 28"/>
                <a:gd name="T89" fmla="*/ 17 h 33"/>
                <a:gd name="T90" fmla="*/ 0 w 28"/>
                <a:gd name="T91" fmla="*/ 21 h 33"/>
                <a:gd name="T92" fmla="*/ 2 w 28"/>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33">
                  <a:moveTo>
                    <a:pt x="2" y="25"/>
                  </a:moveTo>
                  <a:lnTo>
                    <a:pt x="4" y="29"/>
                  </a:lnTo>
                  <a:lnTo>
                    <a:pt x="9" y="31"/>
                  </a:lnTo>
                  <a:lnTo>
                    <a:pt x="14" y="33"/>
                  </a:lnTo>
                  <a:lnTo>
                    <a:pt x="17" y="32"/>
                  </a:lnTo>
                  <a:lnTo>
                    <a:pt x="21" y="31"/>
                  </a:lnTo>
                  <a:lnTo>
                    <a:pt x="23" y="27"/>
                  </a:lnTo>
                  <a:lnTo>
                    <a:pt x="24" y="23"/>
                  </a:lnTo>
                  <a:lnTo>
                    <a:pt x="22" y="19"/>
                  </a:lnTo>
                  <a:lnTo>
                    <a:pt x="21" y="17"/>
                  </a:lnTo>
                  <a:lnTo>
                    <a:pt x="17" y="14"/>
                  </a:lnTo>
                  <a:lnTo>
                    <a:pt x="16" y="12"/>
                  </a:lnTo>
                  <a:lnTo>
                    <a:pt x="12" y="9"/>
                  </a:lnTo>
                  <a:lnTo>
                    <a:pt x="12" y="7"/>
                  </a:lnTo>
                  <a:lnTo>
                    <a:pt x="14" y="6"/>
                  </a:lnTo>
                  <a:lnTo>
                    <a:pt x="15" y="5"/>
                  </a:lnTo>
                  <a:lnTo>
                    <a:pt x="18" y="6"/>
                  </a:lnTo>
                  <a:lnTo>
                    <a:pt x="21" y="7"/>
                  </a:lnTo>
                  <a:lnTo>
                    <a:pt x="22" y="8"/>
                  </a:lnTo>
                  <a:lnTo>
                    <a:pt x="22" y="11"/>
                  </a:lnTo>
                  <a:lnTo>
                    <a:pt x="22" y="12"/>
                  </a:lnTo>
                  <a:lnTo>
                    <a:pt x="27" y="14"/>
                  </a:lnTo>
                  <a:lnTo>
                    <a:pt x="28" y="11"/>
                  </a:lnTo>
                  <a:lnTo>
                    <a:pt x="27" y="7"/>
                  </a:lnTo>
                  <a:lnTo>
                    <a:pt x="24" y="3"/>
                  </a:lnTo>
                  <a:lnTo>
                    <a:pt x="21" y="1"/>
                  </a:lnTo>
                  <a:lnTo>
                    <a:pt x="16" y="0"/>
                  </a:lnTo>
                  <a:lnTo>
                    <a:pt x="12" y="0"/>
                  </a:lnTo>
                  <a:lnTo>
                    <a:pt x="9" y="1"/>
                  </a:lnTo>
                  <a:lnTo>
                    <a:pt x="6" y="5"/>
                  </a:lnTo>
                  <a:lnTo>
                    <a:pt x="6" y="9"/>
                  </a:lnTo>
                  <a:lnTo>
                    <a:pt x="8" y="13"/>
                  </a:lnTo>
                  <a:lnTo>
                    <a:pt x="11" y="17"/>
                  </a:lnTo>
                  <a:lnTo>
                    <a:pt x="12" y="18"/>
                  </a:lnTo>
                  <a:lnTo>
                    <a:pt x="17" y="21"/>
                  </a:lnTo>
                  <a:lnTo>
                    <a:pt x="17" y="24"/>
                  </a:lnTo>
                  <a:lnTo>
                    <a:pt x="17" y="25"/>
                  </a:lnTo>
                  <a:lnTo>
                    <a:pt x="16" y="26"/>
                  </a:lnTo>
                  <a:lnTo>
                    <a:pt x="15" y="27"/>
                  </a:lnTo>
                  <a:lnTo>
                    <a:pt x="11" y="26"/>
                  </a:lnTo>
                  <a:lnTo>
                    <a:pt x="9" y="25"/>
                  </a:lnTo>
                  <a:lnTo>
                    <a:pt x="8" y="24"/>
                  </a:lnTo>
                  <a:lnTo>
                    <a:pt x="6" y="21"/>
                  </a:lnTo>
                  <a:lnTo>
                    <a:pt x="8" y="19"/>
                  </a:lnTo>
                  <a:lnTo>
                    <a:pt x="2" y="17"/>
                  </a:lnTo>
                  <a:lnTo>
                    <a:pt x="0" y="21"/>
                  </a:lnTo>
                  <a:lnTo>
                    <a:pt x="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44" name="Freeform 244">
              <a:extLst>
                <a:ext uri="{FF2B5EF4-FFF2-40B4-BE49-F238E27FC236}">
                  <a16:creationId xmlns:a16="http://schemas.microsoft.com/office/drawing/2014/main" id="{534B9053-5E7E-46BC-8D68-54E5A8676B19}"/>
                </a:ext>
              </a:extLst>
            </p:cNvPr>
            <p:cNvSpPr/>
            <p:nvPr/>
          </p:nvSpPr>
          <p:spPr bwMode="auto">
            <a:xfrm>
              <a:off x="925" y="2222"/>
              <a:ext cx="29" cy="33"/>
            </a:xfrm>
            <a:custGeom>
              <a:avLst/>
              <a:gdLst>
                <a:gd name="T0" fmla="*/ 12 w 29"/>
                <a:gd name="T1" fmla="*/ 7 h 33"/>
                <a:gd name="T2" fmla="*/ 15 w 29"/>
                <a:gd name="T3" fmla="*/ 6 h 33"/>
                <a:gd name="T4" fmla="*/ 19 w 29"/>
                <a:gd name="T5" fmla="*/ 7 h 33"/>
                <a:gd name="T6" fmla="*/ 21 w 29"/>
                <a:gd name="T7" fmla="*/ 9 h 33"/>
                <a:gd name="T8" fmla="*/ 23 w 29"/>
                <a:gd name="T9" fmla="*/ 12 h 33"/>
                <a:gd name="T10" fmla="*/ 23 w 29"/>
                <a:gd name="T11" fmla="*/ 15 h 33"/>
                <a:gd name="T12" fmla="*/ 21 w 29"/>
                <a:gd name="T13" fmla="*/ 20 h 33"/>
                <a:gd name="T14" fmla="*/ 20 w 29"/>
                <a:gd name="T15" fmla="*/ 24 h 33"/>
                <a:gd name="T16" fmla="*/ 17 w 29"/>
                <a:gd name="T17" fmla="*/ 26 h 33"/>
                <a:gd name="T18" fmla="*/ 14 w 29"/>
                <a:gd name="T19" fmla="*/ 27 h 33"/>
                <a:gd name="T20" fmla="*/ 11 w 29"/>
                <a:gd name="T21" fmla="*/ 26 h 33"/>
                <a:gd name="T22" fmla="*/ 8 w 29"/>
                <a:gd name="T23" fmla="*/ 25 h 33"/>
                <a:gd name="T24" fmla="*/ 6 w 29"/>
                <a:gd name="T25" fmla="*/ 21 h 33"/>
                <a:gd name="T26" fmla="*/ 6 w 29"/>
                <a:gd name="T27" fmla="*/ 18 h 33"/>
                <a:gd name="T28" fmla="*/ 7 w 29"/>
                <a:gd name="T29" fmla="*/ 13 h 33"/>
                <a:gd name="T30" fmla="*/ 9 w 29"/>
                <a:gd name="T31" fmla="*/ 9 h 33"/>
                <a:gd name="T32" fmla="*/ 12 w 29"/>
                <a:gd name="T33" fmla="*/ 7 h 33"/>
                <a:gd name="T34" fmla="*/ 1 w 29"/>
                <a:gd name="T35" fmla="*/ 24 h 33"/>
                <a:gd name="T36" fmla="*/ 3 w 29"/>
                <a:gd name="T37" fmla="*/ 29 h 33"/>
                <a:gd name="T38" fmla="*/ 8 w 29"/>
                <a:gd name="T39" fmla="*/ 32 h 33"/>
                <a:gd name="T40" fmla="*/ 14 w 29"/>
                <a:gd name="T41" fmla="*/ 33 h 33"/>
                <a:gd name="T42" fmla="*/ 19 w 29"/>
                <a:gd name="T43" fmla="*/ 32 h 33"/>
                <a:gd name="T44" fmla="*/ 24 w 29"/>
                <a:gd name="T45" fmla="*/ 29 h 33"/>
                <a:gd name="T46" fmla="*/ 27 w 29"/>
                <a:gd name="T47" fmla="*/ 23 h 33"/>
                <a:gd name="T48" fmla="*/ 29 w 29"/>
                <a:gd name="T49" fmla="*/ 17 h 33"/>
                <a:gd name="T50" fmla="*/ 29 w 29"/>
                <a:gd name="T51" fmla="*/ 11 h 33"/>
                <a:gd name="T52" fmla="*/ 25 w 29"/>
                <a:gd name="T53" fmla="*/ 5 h 33"/>
                <a:gd name="T54" fmla="*/ 20 w 29"/>
                <a:gd name="T55" fmla="*/ 1 h 33"/>
                <a:gd name="T56" fmla="*/ 15 w 29"/>
                <a:gd name="T57" fmla="*/ 0 h 33"/>
                <a:gd name="T58" fmla="*/ 9 w 29"/>
                <a:gd name="T59" fmla="*/ 1 h 33"/>
                <a:gd name="T60" fmla="*/ 5 w 29"/>
                <a:gd name="T61" fmla="*/ 5 h 33"/>
                <a:gd name="T62" fmla="*/ 1 w 29"/>
                <a:gd name="T63" fmla="*/ 11 h 33"/>
                <a:gd name="T64" fmla="*/ 0 w 29"/>
                <a:gd name="T65" fmla="*/ 18 h 33"/>
                <a:gd name="T66" fmla="*/ 1 w 29"/>
                <a:gd name="T67" fmla="*/ 24 h 33"/>
                <a:gd name="T68" fmla="*/ 12 w 29"/>
                <a:gd name="T69"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12" y="7"/>
                  </a:moveTo>
                  <a:lnTo>
                    <a:pt x="15" y="6"/>
                  </a:lnTo>
                  <a:lnTo>
                    <a:pt x="19" y="7"/>
                  </a:lnTo>
                  <a:lnTo>
                    <a:pt x="21" y="9"/>
                  </a:lnTo>
                  <a:lnTo>
                    <a:pt x="23" y="12"/>
                  </a:lnTo>
                  <a:lnTo>
                    <a:pt x="23" y="15"/>
                  </a:lnTo>
                  <a:lnTo>
                    <a:pt x="21" y="20"/>
                  </a:lnTo>
                  <a:lnTo>
                    <a:pt x="20" y="24"/>
                  </a:lnTo>
                  <a:lnTo>
                    <a:pt x="17" y="26"/>
                  </a:lnTo>
                  <a:lnTo>
                    <a:pt x="14" y="27"/>
                  </a:lnTo>
                  <a:lnTo>
                    <a:pt x="11" y="26"/>
                  </a:lnTo>
                  <a:lnTo>
                    <a:pt x="8" y="25"/>
                  </a:lnTo>
                  <a:lnTo>
                    <a:pt x="6" y="21"/>
                  </a:lnTo>
                  <a:lnTo>
                    <a:pt x="6" y="18"/>
                  </a:lnTo>
                  <a:lnTo>
                    <a:pt x="7" y="13"/>
                  </a:lnTo>
                  <a:lnTo>
                    <a:pt x="9" y="9"/>
                  </a:lnTo>
                  <a:lnTo>
                    <a:pt x="12" y="7"/>
                  </a:lnTo>
                  <a:lnTo>
                    <a:pt x="1" y="24"/>
                  </a:lnTo>
                  <a:lnTo>
                    <a:pt x="3" y="29"/>
                  </a:lnTo>
                  <a:lnTo>
                    <a:pt x="8" y="32"/>
                  </a:lnTo>
                  <a:lnTo>
                    <a:pt x="14" y="33"/>
                  </a:lnTo>
                  <a:lnTo>
                    <a:pt x="19" y="32"/>
                  </a:lnTo>
                  <a:lnTo>
                    <a:pt x="24" y="29"/>
                  </a:lnTo>
                  <a:lnTo>
                    <a:pt x="27" y="23"/>
                  </a:lnTo>
                  <a:lnTo>
                    <a:pt x="29" y="17"/>
                  </a:lnTo>
                  <a:lnTo>
                    <a:pt x="29" y="11"/>
                  </a:lnTo>
                  <a:lnTo>
                    <a:pt x="25" y="5"/>
                  </a:lnTo>
                  <a:lnTo>
                    <a:pt x="20" y="1"/>
                  </a:lnTo>
                  <a:lnTo>
                    <a:pt x="15" y="0"/>
                  </a:lnTo>
                  <a:lnTo>
                    <a:pt x="9" y="1"/>
                  </a:lnTo>
                  <a:lnTo>
                    <a:pt x="5" y="5"/>
                  </a:lnTo>
                  <a:lnTo>
                    <a:pt x="1" y="11"/>
                  </a:lnTo>
                  <a:lnTo>
                    <a:pt x="0" y="18"/>
                  </a:lnTo>
                  <a:lnTo>
                    <a:pt x="1" y="24"/>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45" name="Freeform 245">
              <a:extLst>
                <a:ext uri="{FF2B5EF4-FFF2-40B4-BE49-F238E27FC236}">
                  <a16:creationId xmlns:a16="http://schemas.microsoft.com/office/drawing/2014/main" id="{9141F087-D25E-45A7-8A0C-FF027BCB00A2}"/>
                </a:ext>
              </a:extLst>
            </p:cNvPr>
            <p:cNvSpPr/>
            <p:nvPr/>
          </p:nvSpPr>
          <p:spPr bwMode="auto">
            <a:xfrm>
              <a:off x="951" y="2233"/>
              <a:ext cx="34" cy="38"/>
            </a:xfrm>
            <a:custGeom>
              <a:avLst/>
              <a:gdLst>
                <a:gd name="T0" fmla="*/ 5 w 34"/>
                <a:gd name="T1" fmla="*/ 31 h 38"/>
                <a:gd name="T2" fmla="*/ 13 w 34"/>
                <a:gd name="T3" fmla="*/ 12 h 38"/>
                <a:gd name="T4" fmla="*/ 16 w 34"/>
                <a:gd name="T5" fmla="*/ 36 h 38"/>
                <a:gd name="T6" fmla="*/ 22 w 34"/>
                <a:gd name="T7" fmla="*/ 38 h 38"/>
                <a:gd name="T8" fmla="*/ 34 w 34"/>
                <a:gd name="T9" fmla="*/ 9 h 38"/>
                <a:gd name="T10" fmla="*/ 28 w 34"/>
                <a:gd name="T11" fmla="*/ 7 h 38"/>
                <a:gd name="T12" fmla="*/ 21 w 34"/>
                <a:gd name="T13" fmla="*/ 27 h 38"/>
                <a:gd name="T14" fmla="*/ 17 w 34"/>
                <a:gd name="T15" fmla="*/ 2 h 38"/>
                <a:gd name="T16" fmla="*/ 12 w 34"/>
                <a:gd name="T17" fmla="*/ 0 h 38"/>
                <a:gd name="T18" fmla="*/ 0 w 34"/>
                <a:gd name="T19" fmla="*/ 28 h 38"/>
                <a:gd name="T20" fmla="*/ 5 w 34"/>
                <a:gd name="T21"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5" y="31"/>
                  </a:moveTo>
                  <a:lnTo>
                    <a:pt x="13" y="12"/>
                  </a:lnTo>
                  <a:lnTo>
                    <a:pt x="16" y="36"/>
                  </a:lnTo>
                  <a:lnTo>
                    <a:pt x="22" y="38"/>
                  </a:lnTo>
                  <a:lnTo>
                    <a:pt x="34" y="9"/>
                  </a:lnTo>
                  <a:lnTo>
                    <a:pt x="28" y="7"/>
                  </a:lnTo>
                  <a:lnTo>
                    <a:pt x="21" y="27"/>
                  </a:lnTo>
                  <a:lnTo>
                    <a:pt x="17" y="2"/>
                  </a:lnTo>
                  <a:lnTo>
                    <a:pt x="12" y="0"/>
                  </a:lnTo>
                  <a:lnTo>
                    <a:pt x="0" y="28"/>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46" name="Freeform 246">
              <a:extLst>
                <a:ext uri="{FF2B5EF4-FFF2-40B4-BE49-F238E27FC236}">
                  <a16:creationId xmlns:a16="http://schemas.microsoft.com/office/drawing/2014/main" id="{D56029CF-0857-451B-9E17-39FDEF21138B}"/>
                </a:ext>
              </a:extLst>
            </p:cNvPr>
            <p:cNvSpPr/>
            <p:nvPr/>
          </p:nvSpPr>
          <p:spPr bwMode="auto">
            <a:xfrm>
              <a:off x="898" y="1962"/>
              <a:ext cx="34" cy="37"/>
            </a:xfrm>
            <a:custGeom>
              <a:avLst/>
              <a:gdLst>
                <a:gd name="T0" fmla="*/ 4 w 34"/>
                <a:gd name="T1" fmla="*/ 26 h 37"/>
                <a:gd name="T2" fmla="*/ 11 w 34"/>
                <a:gd name="T3" fmla="*/ 16 h 37"/>
                <a:gd name="T4" fmla="*/ 20 w 34"/>
                <a:gd name="T5" fmla="*/ 24 h 37"/>
                <a:gd name="T6" fmla="*/ 12 w 34"/>
                <a:gd name="T7" fmla="*/ 33 h 37"/>
                <a:gd name="T8" fmla="*/ 17 w 34"/>
                <a:gd name="T9" fmla="*/ 37 h 37"/>
                <a:gd name="T10" fmla="*/ 34 w 34"/>
                <a:gd name="T11" fmla="*/ 15 h 37"/>
                <a:gd name="T12" fmla="*/ 29 w 34"/>
                <a:gd name="T13" fmla="*/ 12 h 37"/>
                <a:gd name="T14" fmla="*/ 23 w 34"/>
                <a:gd name="T15" fmla="*/ 19 h 37"/>
                <a:gd name="T16" fmla="*/ 15 w 34"/>
                <a:gd name="T17" fmla="*/ 12 h 37"/>
                <a:gd name="T18" fmla="*/ 21 w 34"/>
                <a:gd name="T19" fmla="*/ 3 h 37"/>
                <a:gd name="T20" fmla="*/ 17 w 34"/>
                <a:gd name="T21" fmla="*/ 0 h 37"/>
                <a:gd name="T22" fmla="*/ 0 w 34"/>
                <a:gd name="T23" fmla="*/ 22 h 37"/>
                <a:gd name="T24" fmla="*/ 4 w 34"/>
                <a:gd name="T25"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7">
                  <a:moveTo>
                    <a:pt x="4" y="26"/>
                  </a:moveTo>
                  <a:lnTo>
                    <a:pt x="11" y="16"/>
                  </a:lnTo>
                  <a:lnTo>
                    <a:pt x="20" y="24"/>
                  </a:lnTo>
                  <a:lnTo>
                    <a:pt x="12" y="33"/>
                  </a:lnTo>
                  <a:lnTo>
                    <a:pt x="17" y="37"/>
                  </a:lnTo>
                  <a:lnTo>
                    <a:pt x="34" y="15"/>
                  </a:lnTo>
                  <a:lnTo>
                    <a:pt x="29" y="12"/>
                  </a:lnTo>
                  <a:lnTo>
                    <a:pt x="23" y="19"/>
                  </a:lnTo>
                  <a:lnTo>
                    <a:pt x="15" y="12"/>
                  </a:lnTo>
                  <a:lnTo>
                    <a:pt x="21" y="3"/>
                  </a:lnTo>
                  <a:lnTo>
                    <a:pt x="17" y="0"/>
                  </a:lnTo>
                  <a:lnTo>
                    <a:pt x="0" y="22"/>
                  </a:lnTo>
                  <a:lnTo>
                    <a:pt x="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47" name="Freeform 247">
              <a:extLst>
                <a:ext uri="{FF2B5EF4-FFF2-40B4-BE49-F238E27FC236}">
                  <a16:creationId xmlns:a16="http://schemas.microsoft.com/office/drawing/2014/main" id="{773972F9-FD36-439B-BB38-9C315DB67D8E}"/>
                </a:ext>
              </a:extLst>
            </p:cNvPr>
            <p:cNvSpPr/>
            <p:nvPr/>
          </p:nvSpPr>
          <p:spPr bwMode="auto">
            <a:xfrm>
              <a:off x="918" y="1986"/>
              <a:ext cx="28" cy="33"/>
            </a:xfrm>
            <a:custGeom>
              <a:avLst/>
              <a:gdLst>
                <a:gd name="T0" fmla="*/ 19 w 28"/>
                <a:gd name="T1" fmla="*/ 19 h 33"/>
                <a:gd name="T2" fmla="*/ 13 w 28"/>
                <a:gd name="T3" fmla="*/ 13 h 33"/>
                <a:gd name="T4" fmla="*/ 22 w 28"/>
                <a:gd name="T5" fmla="*/ 7 h 33"/>
                <a:gd name="T6" fmla="*/ 19 w 28"/>
                <a:gd name="T7" fmla="*/ 19 h 33"/>
                <a:gd name="T8" fmla="*/ 0 w 28"/>
                <a:gd name="T9" fmla="*/ 15 h 33"/>
                <a:gd name="T10" fmla="*/ 4 w 28"/>
                <a:gd name="T11" fmla="*/ 20 h 33"/>
                <a:gd name="T12" fmla="*/ 9 w 28"/>
                <a:gd name="T13" fmla="*/ 16 h 33"/>
                <a:gd name="T14" fmla="*/ 16 w 28"/>
                <a:gd name="T15" fmla="*/ 24 h 33"/>
                <a:gd name="T16" fmla="*/ 15 w 28"/>
                <a:gd name="T17" fmla="*/ 28 h 33"/>
                <a:gd name="T18" fmla="*/ 19 w 28"/>
                <a:gd name="T19" fmla="*/ 33 h 33"/>
                <a:gd name="T20" fmla="*/ 28 w 28"/>
                <a:gd name="T21" fmla="*/ 4 h 33"/>
                <a:gd name="T22" fmla="*/ 24 w 28"/>
                <a:gd name="T23" fmla="*/ 0 h 33"/>
                <a:gd name="T24" fmla="*/ 0 w 28"/>
                <a:gd name="T25" fmla="*/ 15 h 33"/>
                <a:gd name="T26" fmla="*/ 19 w 28"/>
                <a:gd name="T2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3">
                  <a:moveTo>
                    <a:pt x="19" y="19"/>
                  </a:moveTo>
                  <a:lnTo>
                    <a:pt x="13" y="13"/>
                  </a:lnTo>
                  <a:lnTo>
                    <a:pt x="22" y="7"/>
                  </a:lnTo>
                  <a:lnTo>
                    <a:pt x="19" y="19"/>
                  </a:lnTo>
                  <a:lnTo>
                    <a:pt x="0" y="15"/>
                  </a:lnTo>
                  <a:lnTo>
                    <a:pt x="4" y="20"/>
                  </a:lnTo>
                  <a:lnTo>
                    <a:pt x="9" y="16"/>
                  </a:lnTo>
                  <a:lnTo>
                    <a:pt x="16" y="24"/>
                  </a:lnTo>
                  <a:lnTo>
                    <a:pt x="15" y="28"/>
                  </a:lnTo>
                  <a:lnTo>
                    <a:pt x="19" y="33"/>
                  </a:lnTo>
                  <a:lnTo>
                    <a:pt x="28" y="4"/>
                  </a:lnTo>
                  <a:lnTo>
                    <a:pt x="24" y="0"/>
                  </a:lnTo>
                  <a:lnTo>
                    <a:pt x="0" y="15"/>
                  </a:lnTo>
                  <a:lnTo>
                    <a:pt x="1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48" name="Freeform 248">
              <a:extLst>
                <a:ext uri="{FF2B5EF4-FFF2-40B4-BE49-F238E27FC236}">
                  <a16:creationId xmlns:a16="http://schemas.microsoft.com/office/drawing/2014/main" id="{158081C6-9B87-47A2-B077-B429EBF9D53C}"/>
                </a:ext>
              </a:extLst>
            </p:cNvPr>
            <p:cNvSpPr/>
            <p:nvPr/>
          </p:nvSpPr>
          <p:spPr bwMode="auto">
            <a:xfrm>
              <a:off x="944" y="1995"/>
              <a:ext cx="26" cy="33"/>
            </a:xfrm>
            <a:custGeom>
              <a:avLst/>
              <a:gdLst>
                <a:gd name="T0" fmla="*/ 10 w 26"/>
                <a:gd name="T1" fmla="*/ 24 h 33"/>
                <a:gd name="T2" fmla="*/ 26 w 26"/>
                <a:gd name="T3" fmla="*/ 17 h 33"/>
                <a:gd name="T4" fmla="*/ 22 w 26"/>
                <a:gd name="T5" fmla="*/ 12 h 33"/>
                <a:gd name="T6" fmla="*/ 11 w 26"/>
                <a:gd name="T7" fmla="*/ 18 h 33"/>
                <a:gd name="T8" fmla="*/ 14 w 26"/>
                <a:gd name="T9" fmla="*/ 5 h 33"/>
                <a:gd name="T10" fmla="*/ 8 w 26"/>
                <a:gd name="T11" fmla="*/ 0 h 33"/>
                <a:gd name="T12" fmla="*/ 6 w 26"/>
                <a:gd name="T13" fmla="*/ 21 h 33"/>
                <a:gd name="T14" fmla="*/ 0 w 26"/>
                <a:gd name="T15" fmla="*/ 29 h 33"/>
                <a:gd name="T16" fmla="*/ 4 w 26"/>
                <a:gd name="T17" fmla="*/ 33 h 33"/>
                <a:gd name="T18" fmla="*/ 10 w 26"/>
                <a:gd name="T1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3">
                  <a:moveTo>
                    <a:pt x="10" y="24"/>
                  </a:moveTo>
                  <a:lnTo>
                    <a:pt x="26" y="17"/>
                  </a:lnTo>
                  <a:lnTo>
                    <a:pt x="22" y="12"/>
                  </a:lnTo>
                  <a:lnTo>
                    <a:pt x="11" y="18"/>
                  </a:lnTo>
                  <a:lnTo>
                    <a:pt x="14" y="5"/>
                  </a:lnTo>
                  <a:lnTo>
                    <a:pt x="8" y="0"/>
                  </a:lnTo>
                  <a:lnTo>
                    <a:pt x="6" y="21"/>
                  </a:lnTo>
                  <a:lnTo>
                    <a:pt x="0" y="29"/>
                  </a:lnTo>
                  <a:lnTo>
                    <a:pt x="4" y="33"/>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49" name="Freeform 249">
              <a:extLst>
                <a:ext uri="{FF2B5EF4-FFF2-40B4-BE49-F238E27FC236}">
                  <a16:creationId xmlns:a16="http://schemas.microsoft.com/office/drawing/2014/main" id="{622577DB-3E5B-49A8-8819-9EC9B05A004B}"/>
                </a:ext>
              </a:extLst>
            </p:cNvPr>
            <p:cNvSpPr/>
            <p:nvPr/>
          </p:nvSpPr>
          <p:spPr bwMode="auto">
            <a:xfrm>
              <a:off x="960" y="2012"/>
              <a:ext cx="37" cy="40"/>
            </a:xfrm>
            <a:custGeom>
              <a:avLst/>
              <a:gdLst>
                <a:gd name="T0" fmla="*/ 4 w 37"/>
                <a:gd name="T1" fmla="*/ 30 h 40"/>
                <a:gd name="T2" fmla="*/ 20 w 37"/>
                <a:gd name="T3" fmla="*/ 17 h 40"/>
                <a:gd name="T4" fmla="*/ 10 w 37"/>
                <a:gd name="T5" fmla="*/ 36 h 40"/>
                <a:gd name="T6" fmla="*/ 14 w 37"/>
                <a:gd name="T7" fmla="*/ 40 h 40"/>
                <a:gd name="T8" fmla="*/ 37 w 37"/>
                <a:gd name="T9" fmla="*/ 23 h 40"/>
                <a:gd name="T10" fmla="*/ 32 w 37"/>
                <a:gd name="T11" fmla="*/ 19 h 40"/>
                <a:gd name="T12" fmla="*/ 18 w 37"/>
                <a:gd name="T13" fmla="*/ 31 h 40"/>
                <a:gd name="T14" fmla="*/ 26 w 37"/>
                <a:gd name="T15" fmla="*/ 13 h 40"/>
                <a:gd name="T16" fmla="*/ 21 w 37"/>
                <a:gd name="T17" fmla="*/ 10 h 40"/>
                <a:gd name="T18" fmla="*/ 7 w 37"/>
                <a:gd name="T19" fmla="*/ 23 h 40"/>
                <a:gd name="T20" fmla="*/ 15 w 37"/>
                <a:gd name="T21" fmla="*/ 4 h 40"/>
                <a:gd name="T22" fmla="*/ 10 w 37"/>
                <a:gd name="T23" fmla="*/ 0 h 40"/>
                <a:gd name="T24" fmla="*/ 0 w 37"/>
                <a:gd name="T25" fmla="*/ 26 h 40"/>
                <a:gd name="T26" fmla="*/ 4 w 37"/>
                <a:gd name="T27"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4" y="30"/>
                  </a:moveTo>
                  <a:lnTo>
                    <a:pt x="20" y="17"/>
                  </a:lnTo>
                  <a:lnTo>
                    <a:pt x="10" y="36"/>
                  </a:lnTo>
                  <a:lnTo>
                    <a:pt x="14" y="40"/>
                  </a:lnTo>
                  <a:lnTo>
                    <a:pt x="37" y="23"/>
                  </a:lnTo>
                  <a:lnTo>
                    <a:pt x="32" y="19"/>
                  </a:lnTo>
                  <a:lnTo>
                    <a:pt x="18" y="31"/>
                  </a:lnTo>
                  <a:lnTo>
                    <a:pt x="26" y="13"/>
                  </a:lnTo>
                  <a:lnTo>
                    <a:pt x="21" y="10"/>
                  </a:lnTo>
                  <a:lnTo>
                    <a:pt x="7" y="23"/>
                  </a:lnTo>
                  <a:lnTo>
                    <a:pt x="15" y="4"/>
                  </a:lnTo>
                  <a:lnTo>
                    <a:pt x="10" y="0"/>
                  </a:lnTo>
                  <a:lnTo>
                    <a:pt x="0"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50" name="Freeform 250">
              <a:extLst>
                <a:ext uri="{FF2B5EF4-FFF2-40B4-BE49-F238E27FC236}">
                  <a16:creationId xmlns:a16="http://schemas.microsoft.com/office/drawing/2014/main" id="{BFC694CF-3133-41C4-9C58-178C00646D94}"/>
                </a:ext>
              </a:extLst>
            </p:cNvPr>
            <p:cNvSpPr/>
            <p:nvPr/>
          </p:nvSpPr>
          <p:spPr bwMode="auto">
            <a:xfrm>
              <a:off x="986" y="2041"/>
              <a:ext cx="28" cy="30"/>
            </a:xfrm>
            <a:custGeom>
              <a:avLst/>
              <a:gdLst>
                <a:gd name="T0" fmla="*/ 14 w 28"/>
                <a:gd name="T1" fmla="*/ 6 h 30"/>
                <a:gd name="T2" fmla="*/ 17 w 28"/>
                <a:gd name="T3" fmla="*/ 6 h 30"/>
                <a:gd name="T4" fmla="*/ 19 w 28"/>
                <a:gd name="T5" fmla="*/ 7 h 30"/>
                <a:gd name="T6" fmla="*/ 22 w 28"/>
                <a:gd name="T7" fmla="*/ 9 h 30"/>
                <a:gd name="T8" fmla="*/ 23 w 28"/>
                <a:gd name="T9" fmla="*/ 13 h 30"/>
                <a:gd name="T10" fmla="*/ 22 w 28"/>
                <a:gd name="T11" fmla="*/ 17 h 30"/>
                <a:gd name="T12" fmla="*/ 19 w 28"/>
                <a:gd name="T13" fmla="*/ 20 h 30"/>
                <a:gd name="T14" fmla="*/ 17 w 28"/>
                <a:gd name="T15" fmla="*/ 23 h 30"/>
                <a:gd name="T16" fmla="*/ 13 w 28"/>
                <a:gd name="T17" fmla="*/ 24 h 30"/>
                <a:gd name="T18" fmla="*/ 11 w 28"/>
                <a:gd name="T19" fmla="*/ 24 h 30"/>
                <a:gd name="T20" fmla="*/ 8 w 28"/>
                <a:gd name="T21" fmla="*/ 23 h 30"/>
                <a:gd name="T22" fmla="*/ 6 w 28"/>
                <a:gd name="T23" fmla="*/ 20 h 30"/>
                <a:gd name="T24" fmla="*/ 5 w 28"/>
                <a:gd name="T25" fmla="*/ 17 h 30"/>
                <a:gd name="T26" fmla="*/ 6 w 28"/>
                <a:gd name="T27" fmla="*/ 13 h 30"/>
                <a:gd name="T28" fmla="*/ 8 w 28"/>
                <a:gd name="T29" fmla="*/ 9 h 30"/>
                <a:gd name="T30" fmla="*/ 11 w 28"/>
                <a:gd name="T31" fmla="*/ 7 h 30"/>
                <a:gd name="T32" fmla="*/ 14 w 28"/>
                <a:gd name="T33" fmla="*/ 6 h 30"/>
                <a:gd name="T34" fmla="*/ 0 w 28"/>
                <a:gd name="T35" fmla="*/ 17 h 30"/>
                <a:gd name="T36" fmla="*/ 1 w 28"/>
                <a:gd name="T37" fmla="*/ 23 h 30"/>
                <a:gd name="T38" fmla="*/ 5 w 28"/>
                <a:gd name="T39" fmla="*/ 26 h 30"/>
                <a:gd name="T40" fmla="*/ 10 w 28"/>
                <a:gd name="T41" fmla="*/ 30 h 30"/>
                <a:gd name="T42" fmla="*/ 14 w 28"/>
                <a:gd name="T43" fmla="*/ 30 h 30"/>
                <a:gd name="T44" fmla="*/ 19 w 28"/>
                <a:gd name="T45" fmla="*/ 27 h 30"/>
                <a:gd name="T46" fmla="*/ 24 w 28"/>
                <a:gd name="T47" fmla="*/ 24 h 30"/>
                <a:gd name="T48" fmla="*/ 26 w 28"/>
                <a:gd name="T49" fmla="*/ 19 h 30"/>
                <a:gd name="T50" fmla="*/ 28 w 28"/>
                <a:gd name="T51" fmla="*/ 13 h 30"/>
                <a:gd name="T52" fmla="*/ 26 w 28"/>
                <a:gd name="T53" fmla="*/ 8 h 30"/>
                <a:gd name="T54" fmla="*/ 23 w 28"/>
                <a:gd name="T55" fmla="*/ 3 h 30"/>
                <a:gd name="T56" fmla="*/ 18 w 28"/>
                <a:gd name="T57" fmla="*/ 1 h 30"/>
                <a:gd name="T58" fmla="*/ 13 w 28"/>
                <a:gd name="T59" fmla="*/ 0 h 30"/>
                <a:gd name="T60" fmla="*/ 8 w 28"/>
                <a:gd name="T61" fmla="*/ 2 h 30"/>
                <a:gd name="T62" fmla="*/ 4 w 28"/>
                <a:gd name="T63" fmla="*/ 6 h 30"/>
                <a:gd name="T64" fmla="*/ 1 w 28"/>
                <a:gd name="T65" fmla="*/ 12 h 30"/>
                <a:gd name="T66" fmla="*/ 0 w 28"/>
                <a:gd name="T67" fmla="*/ 17 h 30"/>
                <a:gd name="T68" fmla="*/ 14 w 28"/>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0">
                  <a:moveTo>
                    <a:pt x="14" y="6"/>
                  </a:moveTo>
                  <a:lnTo>
                    <a:pt x="17" y="6"/>
                  </a:lnTo>
                  <a:lnTo>
                    <a:pt x="19" y="7"/>
                  </a:lnTo>
                  <a:lnTo>
                    <a:pt x="22" y="9"/>
                  </a:lnTo>
                  <a:lnTo>
                    <a:pt x="23" y="13"/>
                  </a:lnTo>
                  <a:lnTo>
                    <a:pt x="22" y="17"/>
                  </a:lnTo>
                  <a:lnTo>
                    <a:pt x="19" y="20"/>
                  </a:lnTo>
                  <a:lnTo>
                    <a:pt x="17" y="23"/>
                  </a:lnTo>
                  <a:lnTo>
                    <a:pt x="13" y="24"/>
                  </a:lnTo>
                  <a:lnTo>
                    <a:pt x="11" y="24"/>
                  </a:lnTo>
                  <a:lnTo>
                    <a:pt x="8" y="23"/>
                  </a:lnTo>
                  <a:lnTo>
                    <a:pt x="6" y="20"/>
                  </a:lnTo>
                  <a:lnTo>
                    <a:pt x="5" y="17"/>
                  </a:lnTo>
                  <a:lnTo>
                    <a:pt x="6" y="13"/>
                  </a:lnTo>
                  <a:lnTo>
                    <a:pt x="8" y="9"/>
                  </a:lnTo>
                  <a:lnTo>
                    <a:pt x="11" y="7"/>
                  </a:lnTo>
                  <a:lnTo>
                    <a:pt x="14" y="6"/>
                  </a:lnTo>
                  <a:lnTo>
                    <a:pt x="0" y="17"/>
                  </a:lnTo>
                  <a:lnTo>
                    <a:pt x="1" y="23"/>
                  </a:lnTo>
                  <a:lnTo>
                    <a:pt x="5" y="26"/>
                  </a:lnTo>
                  <a:lnTo>
                    <a:pt x="10" y="30"/>
                  </a:lnTo>
                  <a:lnTo>
                    <a:pt x="14" y="30"/>
                  </a:lnTo>
                  <a:lnTo>
                    <a:pt x="19" y="27"/>
                  </a:lnTo>
                  <a:lnTo>
                    <a:pt x="24" y="24"/>
                  </a:lnTo>
                  <a:lnTo>
                    <a:pt x="26" y="19"/>
                  </a:lnTo>
                  <a:lnTo>
                    <a:pt x="28" y="13"/>
                  </a:lnTo>
                  <a:lnTo>
                    <a:pt x="26" y="8"/>
                  </a:lnTo>
                  <a:lnTo>
                    <a:pt x="23" y="3"/>
                  </a:lnTo>
                  <a:lnTo>
                    <a:pt x="18" y="1"/>
                  </a:lnTo>
                  <a:lnTo>
                    <a:pt x="13" y="0"/>
                  </a:lnTo>
                  <a:lnTo>
                    <a:pt x="8" y="2"/>
                  </a:lnTo>
                  <a:lnTo>
                    <a:pt x="4" y="6"/>
                  </a:lnTo>
                  <a:lnTo>
                    <a:pt x="1" y="12"/>
                  </a:lnTo>
                  <a:lnTo>
                    <a:pt x="0" y="17"/>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51" name="Freeform 251">
              <a:extLst>
                <a:ext uri="{FF2B5EF4-FFF2-40B4-BE49-F238E27FC236}">
                  <a16:creationId xmlns:a16="http://schemas.microsoft.com/office/drawing/2014/main" id="{49CA5D13-8935-4CBC-9E4D-67A2598B0355}"/>
                </a:ext>
              </a:extLst>
            </p:cNvPr>
            <p:cNvSpPr/>
            <p:nvPr/>
          </p:nvSpPr>
          <p:spPr bwMode="auto">
            <a:xfrm>
              <a:off x="1009" y="2061"/>
              <a:ext cx="26" cy="30"/>
            </a:xfrm>
            <a:custGeom>
              <a:avLst/>
              <a:gdLst>
                <a:gd name="T0" fmla="*/ 13 w 26"/>
                <a:gd name="T1" fmla="*/ 5 h 30"/>
                <a:gd name="T2" fmla="*/ 17 w 26"/>
                <a:gd name="T3" fmla="*/ 5 h 30"/>
                <a:gd name="T4" fmla="*/ 19 w 26"/>
                <a:gd name="T5" fmla="*/ 7 h 30"/>
                <a:gd name="T6" fmla="*/ 21 w 26"/>
                <a:gd name="T7" fmla="*/ 10 h 30"/>
                <a:gd name="T8" fmla="*/ 21 w 26"/>
                <a:gd name="T9" fmla="*/ 13 h 30"/>
                <a:gd name="T10" fmla="*/ 21 w 26"/>
                <a:gd name="T11" fmla="*/ 16 h 30"/>
                <a:gd name="T12" fmla="*/ 19 w 26"/>
                <a:gd name="T13" fmla="*/ 19 h 30"/>
                <a:gd name="T14" fmla="*/ 15 w 26"/>
                <a:gd name="T15" fmla="*/ 23 h 30"/>
                <a:gd name="T16" fmla="*/ 13 w 26"/>
                <a:gd name="T17" fmla="*/ 24 h 30"/>
                <a:gd name="T18" fmla="*/ 11 w 26"/>
                <a:gd name="T19" fmla="*/ 24 h 30"/>
                <a:gd name="T20" fmla="*/ 7 w 26"/>
                <a:gd name="T21" fmla="*/ 23 h 30"/>
                <a:gd name="T22" fmla="*/ 6 w 26"/>
                <a:gd name="T23" fmla="*/ 19 h 30"/>
                <a:gd name="T24" fmla="*/ 5 w 26"/>
                <a:gd name="T25" fmla="*/ 17 h 30"/>
                <a:gd name="T26" fmla="*/ 6 w 26"/>
                <a:gd name="T27" fmla="*/ 13 h 30"/>
                <a:gd name="T28" fmla="*/ 7 w 26"/>
                <a:gd name="T29" fmla="*/ 10 h 30"/>
                <a:gd name="T30" fmla="*/ 11 w 26"/>
                <a:gd name="T31" fmla="*/ 7 h 30"/>
                <a:gd name="T32" fmla="*/ 13 w 26"/>
                <a:gd name="T33" fmla="*/ 5 h 30"/>
                <a:gd name="T34" fmla="*/ 0 w 26"/>
                <a:gd name="T35" fmla="*/ 17 h 30"/>
                <a:gd name="T36" fmla="*/ 1 w 26"/>
                <a:gd name="T37" fmla="*/ 22 h 30"/>
                <a:gd name="T38" fmla="*/ 5 w 26"/>
                <a:gd name="T39" fmla="*/ 27 h 30"/>
                <a:gd name="T40" fmla="*/ 9 w 26"/>
                <a:gd name="T41" fmla="*/ 29 h 30"/>
                <a:gd name="T42" fmla="*/ 14 w 26"/>
                <a:gd name="T43" fmla="*/ 30 h 30"/>
                <a:gd name="T44" fmla="*/ 19 w 26"/>
                <a:gd name="T45" fmla="*/ 28 h 30"/>
                <a:gd name="T46" fmla="*/ 23 w 26"/>
                <a:gd name="T47" fmla="*/ 24 h 30"/>
                <a:gd name="T48" fmla="*/ 26 w 26"/>
                <a:gd name="T49" fmla="*/ 18 h 30"/>
                <a:gd name="T50" fmla="*/ 26 w 26"/>
                <a:gd name="T51" fmla="*/ 12 h 30"/>
                <a:gd name="T52" fmla="*/ 25 w 26"/>
                <a:gd name="T53" fmla="*/ 7 h 30"/>
                <a:gd name="T54" fmla="*/ 21 w 26"/>
                <a:gd name="T55" fmla="*/ 3 h 30"/>
                <a:gd name="T56" fmla="*/ 17 w 26"/>
                <a:gd name="T57" fmla="*/ 0 h 30"/>
                <a:gd name="T58" fmla="*/ 12 w 26"/>
                <a:gd name="T59" fmla="*/ 0 h 30"/>
                <a:gd name="T60" fmla="*/ 7 w 26"/>
                <a:gd name="T61" fmla="*/ 1 h 30"/>
                <a:gd name="T62" fmla="*/ 3 w 26"/>
                <a:gd name="T63" fmla="*/ 6 h 30"/>
                <a:gd name="T64" fmla="*/ 0 w 26"/>
                <a:gd name="T65" fmla="*/ 11 h 30"/>
                <a:gd name="T66" fmla="*/ 0 w 26"/>
                <a:gd name="T67" fmla="*/ 17 h 30"/>
                <a:gd name="T68" fmla="*/ 13 w 26"/>
                <a:gd name="T6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0">
                  <a:moveTo>
                    <a:pt x="13" y="5"/>
                  </a:moveTo>
                  <a:lnTo>
                    <a:pt x="17" y="5"/>
                  </a:lnTo>
                  <a:lnTo>
                    <a:pt x="19" y="7"/>
                  </a:lnTo>
                  <a:lnTo>
                    <a:pt x="21" y="10"/>
                  </a:lnTo>
                  <a:lnTo>
                    <a:pt x="21" y="13"/>
                  </a:lnTo>
                  <a:lnTo>
                    <a:pt x="21" y="16"/>
                  </a:lnTo>
                  <a:lnTo>
                    <a:pt x="19" y="19"/>
                  </a:lnTo>
                  <a:lnTo>
                    <a:pt x="15" y="23"/>
                  </a:lnTo>
                  <a:lnTo>
                    <a:pt x="13" y="24"/>
                  </a:lnTo>
                  <a:lnTo>
                    <a:pt x="11" y="24"/>
                  </a:lnTo>
                  <a:lnTo>
                    <a:pt x="7" y="23"/>
                  </a:lnTo>
                  <a:lnTo>
                    <a:pt x="6" y="19"/>
                  </a:lnTo>
                  <a:lnTo>
                    <a:pt x="5" y="17"/>
                  </a:lnTo>
                  <a:lnTo>
                    <a:pt x="6" y="13"/>
                  </a:lnTo>
                  <a:lnTo>
                    <a:pt x="7" y="10"/>
                  </a:lnTo>
                  <a:lnTo>
                    <a:pt x="11" y="7"/>
                  </a:lnTo>
                  <a:lnTo>
                    <a:pt x="13" y="5"/>
                  </a:lnTo>
                  <a:lnTo>
                    <a:pt x="0" y="17"/>
                  </a:lnTo>
                  <a:lnTo>
                    <a:pt x="1" y="22"/>
                  </a:lnTo>
                  <a:lnTo>
                    <a:pt x="5" y="27"/>
                  </a:lnTo>
                  <a:lnTo>
                    <a:pt x="9" y="29"/>
                  </a:lnTo>
                  <a:lnTo>
                    <a:pt x="14" y="30"/>
                  </a:lnTo>
                  <a:lnTo>
                    <a:pt x="19" y="28"/>
                  </a:lnTo>
                  <a:lnTo>
                    <a:pt x="23" y="24"/>
                  </a:lnTo>
                  <a:lnTo>
                    <a:pt x="26" y="18"/>
                  </a:lnTo>
                  <a:lnTo>
                    <a:pt x="26" y="12"/>
                  </a:lnTo>
                  <a:lnTo>
                    <a:pt x="25" y="7"/>
                  </a:lnTo>
                  <a:lnTo>
                    <a:pt x="21" y="3"/>
                  </a:lnTo>
                  <a:lnTo>
                    <a:pt x="17" y="0"/>
                  </a:lnTo>
                  <a:lnTo>
                    <a:pt x="12" y="0"/>
                  </a:lnTo>
                  <a:lnTo>
                    <a:pt x="7" y="1"/>
                  </a:lnTo>
                  <a:lnTo>
                    <a:pt x="3" y="6"/>
                  </a:lnTo>
                  <a:lnTo>
                    <a:pt x="0" y="11"/>
                  </a:lnTo>
                  <a:lnTo>
                    <a:pt x="0" y="17"/>
                  </a:lnTo>
                  <a:lnTo>
                    <a:pt x="1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52" name="Freeform 252">
              <a:extLst>
                <a:ext uri="{FF2B5EF4-FFF2-40B4-BE49-F238E27FC236}">
                  <a16:creationId xmlns:a16="http://schemas.microsoft.com/office/drawing/2014/main" id="{635610F5-0DBD-48BA-A57B-B67A6535854A}"/>
                </a:ext>
              </a:extLst>
            </p:cNvPr>
            <p:cNvSpPr/>
            <p:nvPr/>
          </p:nvSpPr>
          <p:spPr bwMode="auto">
            <a:xfrm>
              <a:off x="1027" y="2077"/>
              <a:ext cx="30" cy="32"/>
            </a:xfrm>
            <a:custGeom>
              <a:avLst/>
              <a:gdLst>
                <a:gd name="T0" fmla="*/ 18 w 30"/>
                <a:gd name="T1" fmla="*/ 7 h 32"/>
                <a:gd name="T2" fmla="*/ 21 w 30"/>
                <a:gd name="T3" fmla="*/ 11 h 32"/>
                <a:gd name="T4" fmla="*/ 24 w 30"/>
                <a:gd name="T5" fmla="*/ 13 h 32"/>
                <a:gd name="T6" fmla="*/ 24 w 30"/>
                <a:gd name="T7" fmla="*/ 15 h 32"/>
                <a:gd name="T8" fmla="*/ 24 w 30"/>
                <a:gd name="T9" fmla="*/ 19 h 32"/>
                <a:gd name="T10" fmla="*/ 21 w 30"/>
                <a:gd name="T11" fmla="*/ 23 h 32"/>
                <a:gd name="T12" fmla="*/ 19 w 30"/>
                <a:gd name="T13" fmla="*/ 25 h 32"/>
                <a:gd name="T14" fmla="*/ 15 w 30"/>
                <a:gd name="T15" fmla="*/ 26 h 32"/>
                <a:gd name="T16" fmla="*/ 13 w 30"/>
                <a:gd name="T17" fmla="*/ 26 h 32"/>
                <a:gd name="T18" fmla="*/ 11 w 30"/>
                <a:gd name="T19" fmla="*/ 24 h 32"/>
                <a:gd name="T20" fmla="*/ 7 w 30"/>
                <a:gd name="T21" fmla="*/ 21 h 32"/>
                <a:gd name="T22" fmla="*/ 18 w 30"/>
                <a:gd name="T23" fmla="*/ 7 h 32"/>
                <a:gd name="T24" fmla="*/ 7 w 30"/>
                <a:gd name="T25" fmla="*/ 27 h 32"/>
                <a:gd name="T26" fmla="*/ 12 w 30"/>
                <a:gd name="T27" fmla="*/ 31 h 32"/>
                <a:gd name="T28" fmla="*/ 15 w 30"/>
                <a:gd name="T29" fmla="*/ 32 h 32"/>
                <a:gd name="T30" fmla="*/ 18 w 30"/>
                <a:gd name="T31" fmla="*/ 32 h 32"/>
                <a:gd name="T32" fmla="*/ 20 w 30"/>
                <a:gd name="T33" fmla="*/ 31 h 32"/>
                <a:gd name="T34" fmla="*/ 25 w 30"/>
                <a:gd name="T35" fmla="*/ 26 h 32"/>
                <a:gd name="T36" fmla="*/ 29 w 30"/>
                <a:gd name="T37" fmla="*/ 20 h 32"/>
                <a:gd name="T38" fmla="*/ 30 w 30"/>
                <a:gd name="T39" fmla="*/ 15 h 32"/>
                <a:gd name="T40" fmla="*/ 29 w 30"/>
                <a:gd name="T41" fmla="*/ 11 h 32"/>
                <a:gd name="T42" fmla="*/ 25 w 30"/>
                <a:gd name="T43" fmla="*/ 7 h 32"/>
                <a:gd name="T44" fmla="*/ 17 w 30"/>
                <a:gd name="T45" fmla="*/ 0 h 32"/>
                <a:gd name="T46" fmla="*/ 0 w 30"/>
                <a:gd name="T47" fmla="*/ 21 h 32"/>
                <a:gd name="T48" fmla="*/ 7 w 30"/>
                <a:gd name="T49" fmla="*/ 27 h 32"/>
                <a:gd name="T50" fmla="*/ 18 w 30"/>
                <a:gd name="T5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2">
                  <a:moveTo>
                    <a:pt x="18" y="7"/>
                  </a:moveTo>
                  <a:lnTo>
                    <a:pt x="21" y="11"/>
                  </a:lnTo>
                  <a:lnTo>
                    <a:pt x="24" y="13"/>
                  </a:lnTo>
                  <a:lnTo>
                    <a:pt x="24" y="15"/>
                  </a:lnTo>
                  <a:lnTo>
                    <a:pt x="24" y="19"/>
                  </a:lnTo>
                  <a:lnTo>
                    <a:pt x="21" y="23"/>
                  </a:lnTo>
                  <a:lnTo>
                    <a:pt x="19" y="25"/>
                  </a:lnTo>
                  <a:lnTo>
                    <a:pt x="15" y="26"/>
                  </a:lnTo>
                  <a:lnTo>
                    <a:pt x="13" y="26"/>
                  </a:lnTo>
                  <a:lnTo>
                    <a:pt x="11" y="24"/>
                  </a:lnTo>
                  <a:lnTo>
                    <a:pt x="7" y="21"/>
                  </a:lnTo>
                  <a:lnTo>
                    <a:pt x="18" y="7"/>
                  </a:lnTo>
                  <a:lnTo>
                    <a:pt x="7" y="27"/>
                  </a:lnTo>
                  <a:lnTo>
                    <a:pt x="12" y="31"/>
                  </a:lnTo>
                  <a:lnTo>
                    <a:pt x="15" y="32"/>
                  </a:lnTo>
                  <a:lnTo>
                    <a:pt x="18" y="32"/>
                  </a:lnTo>
                  <a:lnTo>
                    <a:pt x="20" y="31"/>
                  </a:lnTo>
                  <a:lnTo>
                    <a:pt x="25" y="26"/>
                  </a:lnTo>
                  <a:lnTo>
                    <a:pt x="29" y="20"/>
                  </a:lnTo>
                  <a:lnTo>
                    <a:pt x="30" y="15"/>
                  </a:lnTo>
                  <a:lnTo>
                    <a:pt x="29" y="11"/>
                  </a:lnTo>
                  <a:lnTo>
                    <a:pt x="25" y="7"/>
                  </a:lnTo>
                  <a:lnTo>
                    <a:pt x="17" y="0"/>
                  </a:lnTo>
                  <a:lnTo>
                    <a:pt x="0" y="21"/>
                  </a:lnTo>
                  <a:lnTo>
                    <a:pt x="7" y="2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53" name="Freeform 253">
              <a:extLst>
                <a:ext uri="{FF2B5EF4-FFF2-40B4-BE49-F238E27FC236}">
                  <a16:creationId xmlns:a16="http://schemas.microsoft.com/office/drawing/2014/main" id="{C6C101E4-25D0-4D68-B0BC-1EB750D61041}"/>
                </a:ext>
              </a:extLst>
            </p:cNvPr>
            <p:cNvSpPr/>
            <p:nvPr/>
          </p:nvSpPr>
          <p:spPr bwMode="auto">
            <a:xfrm>
              <a:off x="967" y="2362"/>
              <a:ext cx="24" cy="31"/>
            </a:xfrm>
            <a:custGeom>
              <a:avLst/>
              <a:gdLst>
                <a:gd name="T0" fmla="*/ 24 w 24"/>
                <a:gd name="T1" fmla="*/ 29 h 31"/>
                <a:gd name="T2" fmla="*/ 14 w 24"/>
                <a:gd name="T3" fmla="*/ 9 h 31"/>
                <a:gd name="T4" fmla="*/ 21 w 24"/>
                <a:gd name="T5" fmla="*/ 5 h 31"/>
                <a:gd name="T6" fmla="*/ 19 w 24"/>
                <a:gd name="T7" fmla="*/ 0 h 31"/>
                <a:gd name="T8" fmla="*/ 0 w 24"/>
                <a:gd name="T9" fmla="*/ 10 h 31"/>
                <a:gd name="T10" fmla="*/ 2 w 24"/>
                <a:gd name="T11" fmla="*/ 15 h 31"/>
                <a:gd name="T12" fmla="*/ 9 w 24"/>
                <a:gd name="T13" fmla="*/ 11 h 31"/>
                <a:gd name="T14" fmla="*/ 18 w 24"/>
                <a:gd name="T15" fmla="*/ 31 h 31"/>
                <a:gd name="T16" fmla="*/ 24 w 24"/>
                <a:gd name="T1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1">
                  <a:moveTo>
                    <a:pt x="24" y="29"/>
                  </a:moveTo>
                  <a:lnTo>
                    <a:pt x="14" y="9"/>
                  </a:lnTo>
                  <a:lnTo>
                    <a:pt x="21" y="5"/>
                  </a:lnTo>
                  <a:lnTo>
                    <a:pt x="19" y="0"/>
                  </a:lnTo>
                  <a:lnTo>
                    <a:pt x="0" y="10"/>
                  </a:lnTo>
                  <a:lnTo>
                    <a:pt x="2" y="15"/>
                  </a:lnTo>
                  <a:lnTo>
                    <a:pt x="9" y="11"/>
                  </a:lnTo>
                  <a:lnTo>
                    <a:pt x="18" y="31"/>
                  </a:lnTo>
                  <a:lnTo>
                    <a:pt x="2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54" name="Freeform 254">
              <a:extLst>
                <a:ext uri="{FF2B5EF4-FFF2-40B4-BE49-F238E27FC236}">
                  <a16:creationId xmlns:a16="http://schemas.microsoft.com/office/drawing/2014/main" id="{12FBF407-5AE4-4A6C-A55A-A41DB4B5D451}"/>
                </a:ext>
              </a:extLst>
            </p:cNvPr>
            <p:cNvSpPr/>
            <p:nvPr/>
          </p:nvSpPr>
          <p:spPr bwMode="auto">
            <a:xfrm>
              <a:off x="990" y="2354"/>
              <a:ext cx="31" cy="32"/>
            </a:xfrm>
            <a:custGeom>
              <a:avLst/>
              <a:gdLst>
                <a:gd name="T0" fmla="*/ 6 w 31"/>
                <a:gd name="T1" fmla="*/ 9 h 32"/>
                <a:gd name="T2" fmla="*/ 13 w 31"/>
                <a:gd name="T3" fmla="*/ 6 h 32"/>
                <a:gd name="T4" fmla="*/ 15 w 31"/>
                <a:gd name="T5" fmla="*/ 6 h 32"/>
                <a:gd name="T6" fmla="*/ 18 w 31"/>
                <a:gd name="T7" fmla="*/ 8 h 32"/>
                <a:gd name="T8" fmla="*/ 18 w 31"/>
                <a:gd name="T9" fmla="*/ 11 h 32"/>
                <a:gd name="T10" fmla="*/ 15 w 31"/>
                <a:gd name="T11" fmla="*/ 13 h 32"/>
                <a:gd name="T12" fmla="*/ 9 w 31"/>
                <a:gd name="T13" fmla="*/ 15 h 32"/>
                <a:gd name="T14" fmla="*/ 6 w 31"/>
                <a:gd name="T15" fmla="*/ 9 h 32"/>
                <a:gd name="T16" fmla="*/ 15 w 31"/>
                <a:gd name="T17" fmla="*/ 30 h 32"/>
                <a:gd name="T18" fmla="*/ 12 w 31"/>
                <a:gd name="T19" fmla="*/ 20 h 32"/>
                <a:gd name="T20" fmla="*/ 16 w 31"/>
                <a:gd name="T21" fmla="*/ 18 h 32"/>
                <a:gd name="T22" fmla="*/ 20 w 31"/>
                <a:gd name="T23" fmla="*/ 17 h 32"/>
                <a:gd name="T24" fmla="*/ 22 w 31"/>
                <a:gd name="T25" fmla="*/ 20 h 32"/>
                <a:gd name="T26" fmla="*/ 24 w 31"/>
                <a:gd name="T27" fmla="*/ 23 h 32"/>
                <a:gd name="T28" fmla="*/ 24 w 31"/>
                <a:gd name="T29" fmla="*/ 24 h 32"/>
                <a:gd name="T30" fmla="*/ 25 w 31"/>
                <a:gd name="T31" fmla="*/ 25 h 32"/>
                <a:gd name="T32" fmla="*/ 31 w 31"/>
                <a:gd name="T33" fmla="*/ 23 h 32"/>
                <a:gd name="T34" fmla="*/ 31 w 31"/>
                <a:gd name="T35" fmla="*/ 21 h 32"/>
                <a:gd name="T36" fmla="*/ 30 w 31"/>
                <a:gd name="T37" fmla="*/ 21 h 32"/>
                <a:gd name="T38" fmla="*/ 28 w 31"/>
                <a:gd name="T39" fmla="*/ 19 h 32"/>
                <a:gd name="T40" fmla="*/ 27 w 31"/>
                <a:gd name="T41" fmla="*/ 17 h 32"/>
                <a:gd name="T42" fmla="*/ 25 w 31"/>
                <a:gd name="T43" fmla="*/ 13 h 32"/>
                <a:gd name="T44" fmla="*/ 21 w 31"/>
                <a:gd name="T45" fmla="*/ 13 h 32"/>
                <a:gd name="T46" fmla="*/ 22 w 31"/>
                <a:gd name="T47" fmla="*/ 9 h 32"/>
                <a:gd name="T48" fmla="*/ 22 w 31"/>
                <a:gd name="T49" fmla="*/ 5 h 32"/>
                <a:gd name="T50" fmla="*/ 20 w 31"/>
                <a:gd name="T51" fmla="*/ 2 h 32"/>
                <a:gd name="T52" fmla="*/ 18 w 31"/>
                <a:gd name="T53" fmla="*/ 0 h 32"/>
                <a:gd name="T54" fmla="*/ 15 w 31"/>
                <a:gd name="T55" fmla="*/ 0 h 32"/>
                <a:gd name="T56" fmla="*/ 12 w 31"/>
                <a:gd name="T57" fmla="*/ 1 h 32"/>
                <a:gd name="T58" fmla="*/ 0 w 31"/>
                <a:gd name="T59" fmla="*/ 7 h 32"/>
                <a:gd name="T60" fmla="*/ 10 w 31"/>
                <a:gd name="T61" fmla="*/ 32 h 32"/>
                <a:gd name="T62" fmla="*/ 15 w 31"/>
                <a:gd name="T63" fmla="*/ 30 h 32"/>
                <a:gd name="T64" fmla="*/ 6 w 31"/>
                <a:gd name="T65"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2">
                  <a:moveTo>
                    <a:pt x="6" y="9"/>
                  </a:moveTo>
                  <a:lnTo>
                    <a:pt x="13" y="6"/>
                  </a:lnTo>
                  <a:lnTo>
                    <a:pt x="15" y="6"/>
                  </a:lnTo>
                  <a:lnTo>
                    <a:pt x="18" y="8"/>
                  </a:lnTo>
                  <a:lnTo>
                    <a:pt x="18" y="11"/>
                  </a:lnTo>
                  <a:lnTo>
                    <a:pt x="15" y="13"/>
                  </a:lnTo>
                  <a:lnTo>
                    <a:pt x="9" y="15"/>
                  </a:lnTo>
                  <a:lnTo>
                    <a:pt x="6" y="9"/>
                  </a:lnTo>
                  <a:lnTo>
                    <a:pt x="15" y="30"/>
                  </a:lnTo>
                  <a:lnTo>
                    <a:pt x="12" y="20"/>
                  </a:lnTo>
                  <a:lnTo>
                    <a:pt x="16" y="18"/>
                  </a:lnTo>
                  <a:lnTo>
                    <a:pt x="20" y="17"/>
                  </a:lnTo>
                  <a:lnTo>
                    <a:pt x="22" y="20"/>
                  </a:lnTo>
                  <a:lnTo>
                    <a:pt x="24" y="23"/>
                  </a:lnTo>
                  <a:lnTo>
                    <a:pt x="24" y="24"/>
                  </a:lnTo>
                  <a:lnTo>
                    <a:pt x="25" y="25"/>
                  </a:lnTo>
                  <a:lnTo>
                    <a:pt x="31" y="23"/>
                  </a:lnTo>
                  <a:lnTo>
                    <a:pt x="31" y="21"/>
                  </a:lnTo>
                  <a:lnTo>
                    <a:pt x="30" y="21"/>
                  </a:lnTo>
                  <a:lnTo>
                    <a:pt x="28" y="19"/>
                  </a:lnTo>
                  <a:lnTo>
                    <a:pt x="27" y="17"/>
                  </a:lnTo>
                  <a:lnTo>
                    <a:pt x="25" y="13"/>
                  </a:lnTo>
                  <a:lnTo>
                    <a:pt x="21" y="13"/>
                  </a:lnTo>
                  <a:lnTo>
                    <a:pt x="22" y="9"/>
                  </a:lnTo>
                  <a:lnTo>
                    <a:pt x="22" y="5"/>
                  </a:lnTo>
                  <a:lnTo>
                    <a:pt x="20" y="2"/>
                  </a:lnTo>
                  <a:lnTo>
                    <a:pt x="18" y="0"/>
                  </a:lnTo>
                  <a:lnTo>
                    <a:pt x="15" y="0"/>
                  </a:lnTo>
                  <a:lnTo>
                    <a:pt x="12" y="1"/>
                  </a:lnTo>
                  <a:lnTo>
                    <a:pt x="0" y="7"/>
                  </a:lnTo>
                  <a:lnTo>
                    <a:pt x="10" y="32"/>
                  </a:lnTo>
                  <a:lnTo>
                    <a:pt x="15" y="30"/>
                  </a:ln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55" name="Freeform 255">
              <a:extLst>
                <a:ext uri="{FF2B5EF4-FFF2-40B4-BE49-F238E27FC236}">
                  <a16:creationId xmlns:a16="http://schemas.microsoft.com/office/drawing/2014/main" id="{A68CA8B7-36B2-48D6-904D-0CE7E3F1270D}"/>
                </a:ext>
              </a:extLst>
            </p:cNvPr>
            <p:cNvSpPr/>
            <p:nvPr/>
          </p:nvSpPr>
          <p:spPr bwMode="auto">
            <a:xfrm>
              <a:off x="1020" y="2344"/>
              <a:ext cx="26" cy="31"/>
            </a:xfrm>
            <a:custGeom>
              <a:avLst/>
              <a:gdLst>
                <a:gd name="T0" fmla="*/ 13 w 26"/>
                <a:gd name="T1" fmla="*/ 16 h 31"/>
                <a:gd name="T2" fmla="*/ 7 w 26"/>
                <a:gd name="T3" fmla="*/ 18 h 31"/>
                <a:gd name="T4" fmla="*/ 4 w 26"/>
                <a:gd name="T5" fmla="*/ 6 h 31"/>
                <a:gd name="T6" fmla="*/ 13 w 26"/>
                <a:gd name="T7" fmla="*/ 16 h 31"/>
                <a:gd name="T8" fmla="*/ 2 w 26"/>
                <a:gd name="T9" fmla="*/ 31 h 31"/>
                <a:gd name="T10" fmla="*/ 8 w 26"/>
                <a:gd name="T11" fmla="*/ 29 h 31"/>
                <a:gd name="T12" fmla="*/ 7 w 26"/>
                <a:gd name="T13" fmla="*/ 23 h 31"/>
                <a:gd name="T14" fmla="*/ 16 w 26"/>
                <a:gd name="T15" fmla="*/ 19 h 31"/>
                <a:gd name="T16" fmla="*/ 20 w 26"/>
                <a:gd name="T17" fmla="*/ 23 h 31"/>
                <a:gd name="T18" fmla="*/ 26 w 26"/>
                <a:gd name="T19" fmla="*/ 21 h 31"/>
                <a:gd name="T20" fmla="*/ 6 w 26"/>
                <a:gd name="T21" fmla="*/ 0 h 31"/>
                <a:gd name="T22" fmla="*/ 0 w 26"/>
                <a:gd name="T23" fmla="*/ 3 h 31"/>
                <a:gd name="T24" fmla="*/ 2 w 26"/>
                <a:gd name="T25" fmla="*/ 31 h 31"/>
                <a:gd name="T26" fmla="*/ 13 w 26"/>
                <a:gd name="T2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13" y="16"/>
                  </a:moveTo>
                  <a:lnTo>
                    <a:pt x="7" y="18"/>
                  </a:lnTo>
                  <a:lnTo>
                    <a:pt x="4" y="6"/>
                  </a:lnTo>
                  <a:lnTo>
                    <a:pt x="13" y="16"/>
                  </a:lnTo>
                  <a:lnTo>
                    <a:pt x="2" y="31"/>
                  </a:lnTo>
                  <a:lnTo>
                    <a:pt x="8" y="29"/>
                  </a:lnTo>
                  <a:lnTo>
                    <a:pt x="7" y="23"/>
                  </a:lnTo>
                  <a:lnTo>
                    <a:pt x="16" y="19"/>
                  </a:lnTo>
                  <a:lnTo>
                    <a:pt x="20" y="23"/>
                  </a:lnTo>
                  <a:lnTo>
                    <a:pt x="26" y="21"/>
                  </a:lnTo>
                  <a:lnTo>
                    <a:pt x="6" y="0"/>
                  </a:lnTo>
                  <a:lnTo>
                    <a:pt x="0" y="3"/>
                  </a:lnTo>
                  <a:lnTo>
                    <a:pt x="2" y="31"/>
                  </a:ln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56" name="Freeform 256">
              <a:extLst>
                <a:ext uri="{FF2B5EF4-FFF2-40B4-BE49-F238E27FC236}">
                  <a16:creationId xmlns:a16="http://schemas.microsoft.com/office/drawing/2014/main" id="{87C0EFB1-8061-454A-B2D9-6D137EEEFDAE}"/>
                </a:ext>
              </a:extLst>
            </p:cNvPr>
            <p:cNvSpPr/>
            <p:nvPr/>
          </p:nvSpPr>
          <p:spPr bwMode="auto">
            <a:xfrm>
              <a:off x="1036" y="2329"/>
              <a:ext cx="33" cy="34"/>
            </a:xfrm>
            <a:custGeom>
              <a:avLst/>
              <a:gdLst>
                <a:gd name="T0" fmla="*/ 17 w 33"/>
                <a:gd name="T1" fmla="*/ 32 h 34"/>
                <a:gd name="T2" fmla="*/ 10 w 33"/>
                <a:gd name="T3" fmla="*/ 15 h 34"/>
                <a:gd name="T4" fmla="*/ 27 w 33"/>
                <a:gd name="T5" fmla="*/ 27 h 34"/>
                <a:gd name="T6" fmla="*/ 33 w 33"/>
                <a:gd name="T7" fmla="*/ 25 h 34"/>
                <a:gd name="T8" fmla="*/ 21 w 33"/>
                <a:gd name="T9" fmla="*/ 0 h 34"/>
                <a:gd name="T10" fmla="*/ 16 w 33"/>
                <a:gd name="T11" fmla="*/ 2 h 34"/>
                <a:gd name="T12" fmla="*/ 24 w 33"/>
                <a:gd name="T13" fmla="*/ 19 h 34"/>
                <a:gd name="T14" fmla="*/ 6 w 33"/>
                <a:gd name="T15" fmla="*/ 7 h 34"/>
                <a:gd name="T16" fmla="*/ 0 w 33"/>
                <a:gd name="T17" fmla="*/ 9 h 34"/>
                <a:gd name="T18" fmla="*/ 12 w 33"/>
                <a:gd name="T19" fmla="*/ 34 h 34"/>
                <a:gd name="T20" fmla="*/ 17 w 33"/>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17" y="32"/>
                  </a:moveTo>
                  <a:lnTo>
                    <a:pt x="10" y="15"/>
                  </a:lnTo>
                  <a:lnTo>
                    <a:pt x="27" y="27"/>
                  </a:lnTo>
                  <a:lnTo>
                    <a:pt x="33" y="25"/>
                  </a:lnTo>
                  <a:lnTo>
                    <a:pt x="21" y="0"/>
                  </a:lnTo>
                  <a:lnTo>
                    <a:pt x="16" y="2"/>
                  </a:lnTo>
                  <a:lnTo>
                    <a:pt x="24" y="19"/>
                  </a:lnTo>
                  <a:lnTo>
                    <a:pt x="6" y="7"/>
                  </a:lnTo>
                  <a:lnTo>
                    <a:pt x="0" y="9"/>
                  </a:lnTo>
                  <a:lnTo>
                    <a:pt x="12" y="34"/>
                  </a:lnTo>
                  <a:lnTo>
                    <a:pt x="1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57" name="Freeform 257">
              <a:extLst>
                <a:ext uri="{FF2B5EF4-FFF2-40B4-BE49-F238E27FC236}">
                  <a16:creationId xmlns:a16="http://schemas.microsoft.com/office/drawing/2014/main" id="{8D4032C0-A499-47F0-BC1D-E201A09A34FB}"/>
                </a:ext>
              </a:extLst>
            </p:cNvPr>
            <p:cNvSpPr/>
            <p:nvPr/>
          </p:nvSpPr>
          <p:spPr bwMode="auto">
            <a:xfrm>
              <a:off x="1064" y="2320"/>
              <a:ext cx="26" cy="29"/>
            </a:xfrm>
            <a:custGeom>
              <a:avLst/>
              <a:gdLst>
                <a:gd name="T0" fmla="*/ 11 w 26"/>
                <a:gd name="T1" fmla="*/ 29 h 29"/>
                <a:gd name="T2" fmla="*/ 14 w 26"/>
                <a:gd name="T3" fmla="*/ 29 h 29"/>
                <a:gd name="T4" fmla="*/ 19 w 26"/>
                <a:gd name="T5" fmla="*/ 28 h 29"/>
                <a:gd name="T6" fmla="*/ 23 w 26"/>
                <a:gd name="T7" fmla="*/ 25 h 29"/>
                <a:gd name="T8" fmla="*/ 25 w 26"/>
                <a:gd name="T9" fmla="*/ 22 h 29"/>
                <a:gd name="T10" fmla="*/ 26 w 26"/>
                <a:gd name="T11" fmla="*/ 18 h 29"/>
                <a:gd name="T12" fmla="*/ 25 w 26"/>
                <a:gd name="T13" fmla="*/ 15 h 29"/>
                <a:gd name="T14" fmla="*/ 23 w 26"/>
                <a:gd name="T15" fmla="*/ 12 h 29"/>
                <a:gd name="T16" fmla="*/ 19 w 26"/>
                <a:gd name="T17" fmla="*/ 11 h 29"/>
                <a:gd name="T18" fmla="*/ 17 w 26"/>
                <a:gd name="T19" fmla="*/ 11 h 29"/>
                <a:gd name="T20" fmla="*/ 13 w 26"/>
                <a:gd name="T21" fmla="*/ 11 h 29"/>
                <a:gd name="T22" fmla="*/ 11 w 26"/>
                <a:gd name="T23" fmla="*/ 12 h 29"/>
                <a:gd name="T24" fmla="*/ 7 w 26"/>
                <a:gd name="T25" fmla="*/ 12 h 29"/>
                <a:gd name="T26" fmla="*/ 5 w 26"/>
                <a:gd name="T27" fmla="*/ 11 h 29"/>
                <a:gd name="T28" fmla="*/ 6 w 26"/>
                <a:gd name="T29" fmla="*/ 9 h 29"/>
                <a:gd name="T30" fmla="*/ 8 w 26"/>
                <a:gd name="T31" fmla="*/ 6 h 29"/>
                <a:gd name="T32" fmla="*/ 12 w 26"/>
                <a:gd name="T33" fmla="*/ 5 h 29"/>
                <a:gd name="T34" fmla="*/ 13 w 26"/>
                <a:gd name="T35" fmla="*/ 6 h 29"/>
                <a:gd name="T36" fmla="*/ 14 w 26"/>
                <a:gd name="T37" fmla="*/ 7 h 29"/>
                <a:gd name="T38" fmla="*/ 19 w 26"/>
                <a:gd name="T39" fmla="*/ 5 h 29"/>
                <a:gd name="T40" fmla="*/ 17 w 26"/>
                <a:gd name="T41" fmla="*/ 1 h 29"/>
                <a:gd name="T42" fmla="*/ 14 w 26"/>
                <a:gd name="T43" fmla="*/ 0 h 29"/>
                <a:gd name="T44" fmla="*/ 11 w 26"/>
                <a:gd name="T45" fmla="*/ 0 h 29"/>
                <a:gd name="T46" fmla="*/ 7 w 26"/>
                <a:gd name="T47" fmla="*/ 1 h 29"/>
                <a:gd name="T48" fmla="*/ 2 w 26"/>
                <a:gd name="T49" fmla="*/ 4 h 29"/>
                <a:gd name="T50" fmla="*/ 0 w 26"/>
                <a:gd name="T51" fmla="*/ 6 h 29"/>
                <a:gd name="T52" fmla="*/ 0 w 26"/>
                <a:gd name="T53" fmla="*/ 10 h 29"/>
                <a:gd name="T54" fmla="*/ 1 w 26"/>
                <a:gd name="T55" fmla="*/ 13 h 29"/>
                <a:gd name="T56" fmla="*/ 2 w 26"/>
                <a:gd name="T57" fmla="*/ 17 h 29"/>
                <a:gd name="T58" fmla="*/ 6 w 26"/>
                <a:gd name="T59" fmla="*/ 18 h 29"/>
                <a:gd name="T60" fmla="*/ 12 w 26"/>
                <a:gd name="T61" fmla="*/ 17 h 29"/>
                <a:gd name="T62" fmla="*/ 18 w 26"/>
                <a:gd name="T63" fmla="*/ 17 h 29"/>
                <a:gd name="T64" fmla="*/ 19 w 26"/>
                <a:gd name="T65" fmla="*/ 17 h 29"/>
                <a:gd name="T66" fmla="*/ 20 w 26"/>
                <a:gd name="T67" fmla="*/ 18 h 29"/>
                <a:gd name="T68" fmla="*/ 20 w 26"/>
                <a:gd name="T69" fmla="*/ 19 h 29"/>
                <a:gd name="T70" fmla="*/ 20 w 26"/>
                <a:gd name="T71" fmla="*/ 21 h 29"/>
                <a:gd name="T72" fmla="*/ 17 w 26"/>
                <a:gd name="T73" fmla="*/ 23 h 29"/>
                <a:gd name="T74" fmla="*/ 13 w 26"/>
                <a:gd name="T75" fmla="*/ 24 h 29"/>
                <a:gd name="T76" fmla="*/ 11 w 26"/>
                <a:gd name="T77" fmla="*/ 23 h 29"/>
                <a:gd name="T78" fmla="*/ 10 w 26"/>
                <a:gd name="T79" fmla="*/ 22 h 29"/>
                <a:gd name="T80" fmla="*/ 5 w 26"/>
                <a:gd name="T81" fmla="*/ 24 h 29"/>
                <a:gd name="T82" fmla="*/ 7 w 26"/>
                <a:gd name="T83" fmla="*/ 28 h 29"/>
                <a:gd name="T84" fmla="*/ 11 w 26"/>
                <a:gd name="T8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28">
                  <a:moveTo>
                    <a:pt x="11" y="29"/>
                  </a:moveTo>
                  <a:lnTo>
                    <a:pt x="14" y="29"/>
                  </a:lnTo>
                  <a:lnTo>
                    <a:pt x="19" y="28"/>
                  </a:lnTo>
                  <a:lnTo>
                    <a:pt x="23" y="25"/>
                  </a:lnTo>
                  <a:lnTo>
                    <a:pt x="25" y="22"/>
                  </a:lnTo>
                  <a:lnTo>
                    <a:pt x="26" y="18"/>
                  </a:lnTo>
                  <a:lnTo>
                    <a:pt x="25" y="15"/>
                  </a:lnTo>
                  <a:lnTo>
                    <a:pt x="23" y="12"/>
                  </a:lnTo>
                  <a:lnTo>
                    <a:pt x="19" y="11"/>
                  </a:lnTo>
                  <a:lnTo>
                    <a:pt x="17" y="11"/>
                  </a:lnTo>
                  <a:lnTo>
                    <a:pt x="13" y="11"/>
                  </a:lnTo>
                  <a:lnTo>
                    <a:pt x="11" y="12"/>
                  </a:lnTo>
                  <a:lnTo>
                    <a:pt x="7" y="12"/>
                  </a:lnTo>
                  <a:lnTo>
                    <a:pt x="5" y="11"/>
                  </a:lnTo>
                  <a:lnTo>
                    <a:pt x="6" y="9"/>
                  </a:lnTo>
                  <a:lnTo>
                    <a:pt x="8" y="6"/>
                  </a:lnTo>
                  <a:lnTo>
                    <a:pt x="12" y="5"/>
                  </a:lnTo>
                  <a:lnTo>
                    <a:pt x="13" y="6"/>
                  </a:lnTo>
                  <a:lnTo>
                    <a:pt x="14" y="7"/>
                  </a:lnTo>
                  <a:lnTo>
                    <a:pt x="19" y="5"/>
                  </a:lnTo>
                  <a:lnTo>
                    <a:pt x="17" y="1"/>
                  </a:lnTo>
                  <a:lnTo>
                    <a:pt x="14" y="0"/>
                  </a:lnTo>
                  <a:lnTo>
                    <a:pt x="11" y="0"/>
                  </a:lnTo>
                  <a:lnTo>
                    <a:pt x="7" y="1"/>
                  </a:lnTo>
                  <a:lnTo>
                    <a:pt x="2" y="4"/>
                  </a:lnTo>
                  <a:lnTo>
                    <a:pt x="0" y="6"/>
                  </a:lnTo>
                  <a:lnTo>
                    <a:pt x="0" y="10"/>
                  </a:lnTo>
                  <a:lnTo>
                    <a:pt x="1" y="13"/>
                  </a:lnTo>
                  <a:lnTo>
                    <a:pt x="2" y="17"/>
                  </a:lnTo>
                  <a:lnTo>
                    <a:pt x="6" y="18"/>
                  </a:lnTo>
                  <a:lnTo>
                    <a:pt x="12" y="17"/>
                  </a:lnTo>
                  <a:lnTo>
                    <a:pt x="18" y="17"/>
                  </a:lnTo>
                  <a:lnTo>
                    <a:pt x="19" y="17"/>
                  </a:lnTo>
                  <a:lnTo>
                    <a:pt x="20" y="18"/>
                  </a:lnTo>
                  <a:lnTo>
                    <a:pt x="20" y="19"/>
                  </a:lnTo>
                  <a:lnTo>
                    <a:pt x="20" y="21"/>
                  </a:lnTo>
                  <a:lnTo>
                    <a:pt x="17" y="23"/>
                  </a:lnTo>
                  <a:lnTo>
                    <a:pt x="13" y="24"/>
                  </a:lnTo>
                  <a:lnTo>
                    <a:pt x="11" y="23"/>
                  </a:lnTo>
                  <a:lnTo>
                    <a:pt x="10" y="22"/>
                  </a:lnTo>
                  <a:lnTo>
                    <a:pt x="5" y="24"/>
                  </a:lnTo>
                  <a:lnTo>
                    <a:pt x="7" y="28"/>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58" name="Freeform 258">
              <a:extLst>
                <a:ext uri="{FF2B5EF4-FFF2-40B4-BE49-F238E27FC236}">
                  <a16:creationId xmlns:a16="http://schemas.microsoft.com/office/drawing/2014/main" id="{ADAAD594-07AB-4C1F-B242-4E5CB82E2E78}"/>
                </a:ext>
              </a:extLst>
            </p:cNvPr>
            <p:cNvSpPr/>
            <p:nvPr/>
          </p:nvSpPr>
          <p:spPr bwMode="auto">
            <a:xfrm>
              <a:off x="1082" y="2306"/>
              <a:ext cx="25" cy="32"/>
            </a:xfrm>
            <a:custGeom>
              <a:avLst/>
              <a:gdLst>
                <a:gd name="T0" fmla="*/ 22 w 25"/>
                <a:gd name="T1" fmla="*/ 20 h 32"/>
                <a:gd name="T2" fmla="*/ 22 w 25"/>
                <a:gd name="T3" fmla="*/ 0 h 32"/>
                <a:gd name="T4" fmla="*/ 17 w 25"/>
                <a:gd name="T5" fmla="*/ 3 h 32"/>
                <a:gd name="T6" fmla="*/ 17 w 25"/>
                <a:gd name="T7" fmla="*/ 17 h 32"/>
                <a:gd name="T8" fmla="*/ 6 w 25"/>
                <a:gd name="T9" fmla="*/ 8 h 32"/>
                <a:gd name="T10" fmla="*/ 0 w 25"/>
                <a:gd name="T11" fmla="*/ 11 h 32"/>
                <a:gd name="T12" fmla="*/ 16 w 25"/>
                <a:gd name="T13" fmla="*/ 23 h 32"/>
                <a:gd name="T14" fmla="*/ 20 w 25"/>
                <a:gd name="T15" fmla="*/ 32 h 32"/>
                <a:gd name="T16" fmla="*/ 25 w 25"/>
                <a:gd name="T17" fmla="*/ 30 h 32"/>
                <a:gd name="T18" fmla="*/ 22 w 25"/>
                <a:gd name="T1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2">
                  <a:moveTo>
                    <a:pt x="22" y="20"/>
                  </a:moveTo>
                  <a:lnTo>
                    <a:pt x="22" y="0"/>
                  </a:lnTo>
                  <a:lnTo>
                    <a:pt x="17" y="3"/>
                  </a:lnTo>
                  <a:lnTo>
                    <a:pt x="17" y="17"/>
                  </a:lnTo>
                  <a:lnTo>
                    <a:pt x="6" y="8"/>
                  </a:lnTo>
                  <a:lnTo>
                    <a:pt x="0" y="11"/>
                  </a:lnTo>
                  <a:lnTo>
                    <a:pt x="16" y="23"/>
                  </a:lnTo>
                  <a:lnTo>
                    <a:pt x="20" y="32"/>
                  </a:lnTo>
                  <a:lnTo>
                    <a:pt x="25" y="30"/>
                  </a:lnTo>
                  <a:lnTo>
                    <a:pt x="2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59" name="Freeform 259">
              <a:extLst>
                <a:ext uri="{FF2B5EF4-FFF2-40B4-BE49-F238E27FC236}">
                  <a16:creationId xmlns:a16="http://schemas.microsoft.com/office/drawing/2014/main" id="{79B1ED93-F25E-4C81-811F-A0F850C9DF4A}"/>
                </a:ext>
              </a:extLst>
            </p:cNvPr>
            <p:cNvSpPr/>
            <p:nvPr/>
          </p:nvSpPr>
          <p:spPr bwMode="auto">
            <a:xfrm>
              <a:off x="1102" y="2305"/>
              <a:ext cx="29" cy="27"/>
            </a:xfrm>
            <a:custGeom>
              <a:avLst/>
              <a:gdLst>
                <a:gd name="T0" fmla="*/ 29 w 29"/>
                <a:gd name="T1" fmla="*/ 19 h 27"/>
                <a:gd name="T2" fmla="*/ 27 w 29"/>
                <a:gd name="T3" fmla="*/ 14 h 27"/>
                <a:gd name="T4" fmla="*/ 15 w 29"/>
                <a:gd name="T5" fmla="*/ 20 h 27"/>
                <a:gd name="T6" fmla="*/ 5 w 29"/>
                <a:gd name="T7" fmla="*/ 0 h 27"/>
                <a:gd name="T8" fmla="*/ 0 w 29"/>
                <a:gd name="T9" fmla="*/ 2 h 27"/>
                <a:gd name="T10" fmla="*/ 12 w 29"/>
                <a:gd name="T11" fmla="*/ 27 h 27"/>
                <a:gd name="T12" fmla="*/ 29 w 29"/>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28" h="27">
                  <a:moveTo>
                    <a:pt x="29" y="19"/>
                  </a:moveTo>
                  <a:lnTo>
                    <a:pt x="27" y="14"/>
                  </a:lnTo>
                  <a:lnTo>
                    <a:pt x="15" y="20"/>
                  </a:lnTo>
                  <a:lnTo>
                    <a:pt x="5" y="0"/>
                  </a:lnTo>
                  <a:lnTo>
                    <a:pt x="0" y="2"/>
                  </a:lnTo>
                  <a:lnTo>
                    <a:pt x="12" y="27"/>
                  </a:lnTo>
                  <a:lnTo>
                    <a:pt x="2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0" name="Freeform 260">
              <a:extLst>
                <a:ext uri="{FF2B5EF4-FFF2-40B4-BE49-F238E27FC236}">
                  <a16:creationId xmlns:a16="http://schemas.microsoft.com/office/drawing/2014/main" id="{6088F3F1-364F-4876-B037-6B322DFA5B2E}"/>
                </a:ext>
              </a:extLst>
            </p:cNvPr>
            <p:cNvSpPr/>
            <p:nvPr/>
          </p:nvSpPr>
          <p:spPr bwMode="auto">
            <a:xfrm>
              <a:off x="1117" y="2290"/>
              <a:ext cx="25" cy="31"/>
            </a:xfrm>
            <a:custGeom>
              <a:avLst/>
              <a:gdLst>
                <a:gd name="T0" fmla="*/ 25 w 25"/>
                <a:gd name="T1" fmla="*/ 29 h 31"/>
                <a:gd name="T2" fmla="*/ 21 w 25"/>
                <a:gd name="T3" fmla="*/ 0 h 31"/>
                <a:gd name="T4" fmla="*/ 15 w 25"/>
                <a:gd name="T5" fmla="*/ 3 h 31"/>
                <a:gd name="T6" fmla="*/ 19 w 25"/>
                <a:gd name="T7" fmla="*/ 24 h 31"/>
                <a:gd name="T8" fmla="*/ 6 w 25"/>
                <a:gd name="T9" fmla="*/ 7 h 31"/>
                <a:gd name="T10" fmla="*/ 0 w 25"/>
                <a:gd name="T11" fmla="*/ 10 h 31"/>
                <a:gd name="T12" fmla="*/ 19 w 25"/>
                <a:gd name="T13" fmla="*/ 31 h 31"/>
                <a:gd name="T14" fmla="*/ 25 w 25"/>
                <a:gd name="T15" fmla="*/ 29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25" y="29"/>
                  </a:moveTo>
                  <a:lnTo>
                    <a:pt x="21" y="0"/>
                  </a:lnTo>
                  <a:lnTo>
                    <a:pt x="15" y="3"/>
                  </a:lnTo>
                  <a:lnTo>
                    <a:pt x="19" y="24"/>
                  </a:lnTo>
                  <a:lnTo>
                    <a:pt x="6" y="7"/>
                  </a:lnTo>
                  <a:lnTo>
                    <a:pt x="0" y="10"/>
                  </a:lnTo>
                  <a:lnTo>
                    <a:pt x="19" y="31"/>
                  </a:lnTo>
                  <a:lnTo>
                    <a:pt x="2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1" name="Freeform 261">
              <a:extLst>
                <a:ext uri="{FF2B5EF4-FFF2-40B4-BE49-F238E27FC236}">
                  <a16:creationId xmlns:a16="http://schemas.microsoft.com/office/drawing/2014/main" id="{3CA15CBE-7A4F-4F62-92D2-1EE84F2145F9}"/>
                </a:ext>
              </a:extLst>
            </p:cNvPr>
            <p:cNvSpPr/>
            <p:nvPr/>
          </p:nvSpPr>
          <p:spPr bwMode="auto">
            <a:xfrm>
              <a:off x="1146" y="2283"/>
              <a:ext cx="26" cy="32"/>
            </a:xfrm>
            <a:custGeom>
              <a:avLst/>
              <a:gdLst>
                <a:gd name="T0" fmla="*/ 13 w 26"/>
                <a:gd name="T1" fmla="*/ 16 h 32"/>
                <a:gd name="T2" fmla="*/ 7 w 26"/>
                <a:gd name="T3" fmla="*/ 19 h 32"/>
                <a:gd name="T4" fmla="*/ 5 w 26"/>
                <a:gd name="T5" fmla="*/ 7 h 32"/>
                <a:gd name="T6" fmla="*/ 13 w 26"/>
                <a:gd name="T7" fmla="*/ 16 h 32"/>
                <a:gd name="T8" fmla="*/ 2 w 26"/>
                <a:gd name="T9" fmla="*/ 32 h 32"/>
                <a:gd name="T10" fmla="*/ 8 w 26"/>
                <a:gd name="T11" fmla="*/ 30 h 32"/>
                <a:gd name="T12" fmla="*/ 7 w 26"/>
                <a:gd name="T13" fmla="*/ 24 h 32"/>
                <a:gd name="T14" fmla="*/ 16 w 26"/>
                <a:gd name="T15" fmla="*/ 19 h 32"/>
                <a:gd name="T16" fmla="*/ 21 w 26"/>
                <a:gd name="T17" fmla="*/ 24 h 32"/>
                <a:gd name="T18" fmla="*/ 26 w 26"/>
                <a:gd name="T19" fmla="*/ 22 h 32"/>
                <a:gd name="T20" fmla="*/ 5 w 26"/>
                <a:gd name="T21" fmla="*/ 0 h 32"/>
                <a:gd name="T22" fmla="*/ 0 w 26"/>
                <a:gd name="T23" fmla="*/ 4 h 32"/>
                <a:gd name="T24" fmla="*/ 2 w 26"/>
                <a:gd name="T25" fmla="*/ 32 h 32"/>
                <a:gd name="T26" fmla="*/ 13 w 26"/>
                <a:gd name="T2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2">
                  <a:moveTo>
                    <a:pt x="13" y="16"/>
                  </a:moveTo>
                  <a:lnTo>
                    <a:pt x="7" y="19"/>
                  </a:lnTo>
                  <a:lnTo>
                    <a:pt x="5" y="7"/>
                  </a:lnTo>
                  <a:lnTo>
                    <a:pt x="13" y="16"/>
                  </a:lnTo>
                  <a:lnTo>
                    <a:pt x="2" y="32"/>
                  </a:lnTo>
                  <a:lnTo>
                    <a:pt x="8" y="30"/>
                  </a:lnTo>
                  <a:lnTo>
                    <a:pt x="7" y="24"/>
                  </a:lnTo>
                  <a:lnTo>
                    <a:pt x="16" y="19"/>
                  </a:lnTo>
                  <a:lnTo>
                    <a:pt x="21" y="24"/>
                  </a:lnTo>
                  <a:lnTo>
                    <a:pt x="26" y="22"/>
                  </a:lnTo>
                  <a:lnTo>
                    <a:pt x="5" y="0"/>
                  </a:lnTo>
                  <a:lnTo>
                    <a:pt x="0" y="4"/>
                  </a:lnTo>
                  <a:lnTo>
                    <a:pt x="2" y="32"/>
                  </a:ln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2" name="Freeform 262">
              <a:extLst>
                <a:ext uri="{FF2B5EF4-FFF2-40B4-BE49-F238E27FC236}">
                  <a16:creationId xmlns:a16="http://schemas.microsoft.com/office/drawing/2014/main" id="{70666C65-9627-4D21-B2CB-17E2CA7C6AFA}"/>
                </a:ext>
              </a:extLst>
            </p:cNvPr>
            <p:cNvSpPr/>
            <p:nvPr/>
          </p:nvSpPr>
          <p:spPr bwMode="auto">
            <a:xfrm>
              <a:off x="1163" y="2269"/>
              <a:ext cx="32" cy="34"/>
            </a:xfrm>
            <a:custGeom>
              <a:avLst/>
              <a:gdLst>
                <a:gd name="T0" fmla="*/ 16 w 32"/>
                <a:gd name="T1" fmla="*/ 32 h 34"/>
                <a:gd name="T2" fmla="*/ 9 w 32"/>
                <a:gd name="T3" fmla="*/ 15 h 34"/>
                <a:gd name="T4" fmla="*/ 27 w 32"/>
                <a:gd name="T5" fmla="*/ 27 h 34"/>
                <a:gd name="T6" fmla="*/ 32 w 32"/>
                <a:gd name="T7" fmla="*/ 25 h 34"/>
                <a:gd name="T8" fmla="*/ 21 w 32"/>
                <a:gd name="T9" fmla="*/ 0 h 34"/>
                <a:gd name="T10" fmla="*/ 15 w 32"/>
                <a:gd name="T11" fmla="*/ 2 h 34"/>
                <a:gd name="T12" fmla="*/ 23 w 32"/>
                <a:gd name="T13" fmla="*/ 19 h 34"/>
                <a:gd name="T14" fmla="*/ 5 w 32"/>
                <a:gd name="T15" fmla="*/ 7 h 34"/>
                <a:gd name="T16" fmla="*/ 0 w 32"/>
                <a:gd name="T17" fmla="*/ 9 h 34"/>
                <a:gd name="T18" fmla="*/ 11 w 32"/>
                <a:gd name="T19" fmla="*/ 34 h 34"/>
                <a:gd name="T20" fmla="*/ 16 w 32"/>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4">
                  <a:moveTo>
                    <a:pt x="16" y="32"/>
                  </a:moveTo>
                  <a:lnTo>
                    <a:pt x="9" y="15"/>
                  </a:lnTo>
                  <a:lnTo>
                    <a:pt x="27" y="27"/>
                  </a:lnTo>
                  <a:lnTo>
                    <a:pt x="32" y="25"/>
                  </a:lnTo>
                  <a:lnTo>
                    <a:pt x="21" y="0"/>
                  </a:lnTo>
                  <a:lnTo>
                    <a:pt x="15" y="2"/>
                  </a:lnTo>
                  <a:lnTo>
                    <a:pt x="23" y="19"/>
                  </a:lnTo>
                  <a:lnTo>
                    <a:pt x="5" y="7"/>
                  </a:lnTo>
                  <a:lnTo>
                    <a:pt x="0" y="9"/>
                  </a:lnTo>
                  <a:lnTo>
                    <a:pt x="11" y="34"/>
                  </a:lnTo>
                  <a:lnTo>
                    <a:pt x="1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3" name="Freeform 263">
              <a:extLst>
                <a:ext uri="{FF2B5EF4-FFF2-40B4-BE49-F238E27FC236}">
                  <a16:creationId xmlns:a16="http://schemas.microsoft.com/office/drawing/2014/main" id="{97949824-11EB-4E38-85E4-DB61152DDC66}"/>
                </a:ext>
              </a:extLst>
            </p:cNvPr>
            <p:cNvSpPr/>
            <p:nvPr/>
          </p:nvSpPr>
          <p:spPr bwMode="auto">
            <a:xfrm>
              <a:off x="1189" y="2264"/>
              <a:ext cx="16" cy="27"/>
            </a:xfrm>
            <a:custGeom>
              <a:avLst/>
              <a:gdLst>
                <a:gd name="T0" fmla="*/ 16 w 16"/>
                <a:gd name="T1" fmla="*/ 25 h 27"/>
                <a:gd name="T2" fmla="*/ 4 w 16"/>
                <a:gd name="T3" fmla="*/ 0 h 27"/>
                <a:gd name="T4" fmla="*/ 0 w 16"/>
                <a:gd name="T5" fmla="*/ 2 h 27"/>
                <a:gd name="T6" fmla="*/ 10 w 16"/>
                <a:gd name="T7" fmla="*/ 27 h 27"/>
                <a:gd name="T8" fmla="*/ 16 w 16"/>
                <a:gd name="T9" fmla="*/ 25 h 27"/>
              </a:gdLst>
              <a:ahLst/>
              <a:cxnLst>
                <a:cxn ang="0">
                  <a:pos x="T0" y="T1"/>
                </a:cxn>
                <a:cxn ang="0">
                  <a:pos x="T2" y="T3"/>
                </a:cxn>
                <a:cxn ang="0">
                  <a:pos x="T4" y="T5"/>
                </a:cxn>
                <a:cxn ang="0">
                  <a:pos x="T6" y="T7"/>
                </a:cxn>
                <a:cxn ang="0">
                  <a:pos x="T8" y="T9"/>
                </a:cxn>
              </a:cxnLst>
              <a:rect l="0" t="0" r="r" b="b"/>
              <a:pathLst>
                <a:path w="16" h="27">
                  <a:moveTo>
                    <a:pt x="16" y="25"/>
                  </a:moveTo>
                  <a:lnTo>
                    <a:pt x="4" y="0"/>
                  </a:lnTo>
                  <a:lnTo>
                    <a:pt x="0" y="2"/>
                  </a:lnTo>
                  <a:lnTo>
                    <a:pt x="10" y="27"/>
                  </a:lnTo>
                  <a:lnTo>
                    <a:pt x="1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4" name="Freeform 264">
              <a:extLst>
                <a:ext uri="{FF2B5EF4-FFF2-40B4-BE49-F238E27FC236}">
                  <a16:creationId xmlns:a16="http://schemas.microsoft.com/office/drawing/2014/main" id="{9F28EF66-7DF9-4556-A41A-BE59C725EAAD}"/>
                </a:ext>
              </a:extLst>
            </p:cNvPr>
            <p:cNvSpPr/>
            <p:nvPr/>
          </p:nvSpPr>
          <p:spPr bwMode="auto">
            <a:xfrm>
              <a:off x="1205" y="2255"/>
              <a:ext cx="26" cy="33"/>
            </a:xfrm>
            <a:custGeom>
              <a:avLst/>
              <a:gdLst>
                <a:gd name="T0" fmla="*/ 14 w 26"/>
                <a:gd name="T1" fmla="*/ 16 h 33"/>
                <a:gd name="T2" fmla="*/ 6 w 26"/>
                <a:gd name="T3" fmla="*/ 20 h 33"/>
                <a:gd name="T4" fmla="*/ 5 w 26"/>
                <a:gd name="T5" fmla="*/ 6 h 33"/>
                <a:gd name="T6" fmla="*/ 14 w 26"/>
                <a:gd name="T7" fmla="*/ 16 h 33"/>
                <a:gd name="T8" fmla="*/ 3 w 26"/>
                <a:gd name="T9" fmla="*/ 33 h 33"/>
                <a:gd name="T10" fmla="*/ 8 w 26"/>
                <a:gd name="T11" fmla="*/ 30 h 33"/>
                <a:gd name="T12" fmla="*/ 8 w 26"/>
                <a:gd name="T13" fmla="*/ 24 h 33"/>
                <a:gd name="T14" fmla="*/ 17 w 26"/>
                <a:gd name="T15" fmla="*/ 20 h 33"/>
                <a:gd name="T16" fmla="*/ 21 w 26"/>
                <a:gd name="T17" fmla="*/ 24 h 33"/>
                <a:gd name="T18" fmla="*/ 26 w 26"/>
                <a:gd name="T19" fmla="*/ 21 h 33"/>
                <a:gd name="T20" fmla="*/ 6 w 26"/>
                <a:gd name="T21" fmla="*/ 0 h 33"/>
                <a:gd name="T22" fmla="*/ 0 w 26"/>
                <a:gd name="T23" fmla="*/ 3 h 33"/>
                <a:gd name="T24" fmla="*/ 3 w 26"/>
                <a:gd name="T25" fmla="*/ 33 h 33"/>
                <a:gd name="T26" fmla="*/ 14 w 26"/>
                <a:gd name="T2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3">
                  <a:moveTo>
                    <a:pt x="14" y="16"/>
                  </a:moveTo>
                  <a:lnTo>
                    <a:pt x="6" y="20"/>
                  </a:lnTo>
                  <a:lnTo>
                    <a:pt x="5" y="6"/>
                  </a:lnTo>
                  <a:lnTo>
                    <a:pt x="14" y="16"/>
                  </a:lnTo>
                  <a:lnTo>
                    <a:pt x="3" y="33"/>
                  </a:lnTo>
                  <a:lnTo>
                    <a:pt x="8" y="30"/>
                  </a:lnTo>
                  <a:lnTo>
                    <a:pt x="8" y="24"/>
                  </a:lnTo>
                  <a:lnTo>
                    <a:pt x="17" y="20"/>
                  </a:lnTo>
                  <a:lnTo>
                    <a:pt x="21" y="24"/>
                  </a:lnTo>
                  <a:lnTo>
                    <a:pt x="26" y="21"/>
                  </a:lnTo>
                  <a:lnTo>
                    <a:pt x="6" y="0"/>
                  </a:lnTo>
                  <a:lnTo>
                    <a:pt x="0" y="3"/>
                  </a:lnTo>
                  <a:lnTo>
                    <a:pt x="3" y="33"/>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5" name="Freeform 265">
              <a:extLst>
                <a:ext uri="{FF2B5EF4-FFF2-40B4-BE49-F238E27FC236}">
                  <a16:creationId xmlns:a16="http://schemas.microsoft.com/office/drawing/2014/main" id="{E8B0032E-5582-439B-81D3-D409B12ABF8C}"/>
                </a:ext>
              </a:extLst>
            </p:cNvPr>
            <p:cNvSpPr/>
            <p:nvPr/>
          </p:nvSpPr>
          <p:spPr bwMode="auto">
            <a:xfrm>
              <a:off x="1202" y="2179"/>
              <a:ext cx="27" cy="34"/>
            </a:xfrm>
            <a:custGeom>
              <a:avLst/>
              <a:gdLst>
                <a:gd name="T0" fmla="*/ 13 w 27"/>
                <a:gd name="T1" fmla="*/ 32 h 34"/>
                <a:gd name="T2" fmla="*/ 9 w 27"/>
                <a:gd name="T3" fmla="*/ 20 h 34"/>
                <a:gd name="T4" fmla="*/ 19 w 27"/>
                <a:gd name="T5" fmla="*/ 16 h 34"/>
                <a:gd name="T6" fmla="*/ 23 w 27"/>
                <a:gd name="T7" fmla="*/ 28 h 34"/>
                <a:gd name="T8" fmla="*/ 27 w 27"/>
                <a:gd name="T9" fmla="*/ 26 h 34"/>
                <a:gd name="T10" fmla="*/ 19 w 27"/>
                <a:gd name="T11" fmla="*/ 0 h 34"/>
                <a:gd name="T12" fmla="*/ 14 w 27"/>
                <a:gd name="T13" fmla="*/ 2 h 34"/>
                <a:gd name="T14" fmla="*/ 18 w 27"/>
                <a:gd name="T15" fmla="*/ 12 h 34"/>
                <a:gd name="T16" fmla="*/ 8 w 27"/>
                <a:gd name="T17" fmla="*/ 15 h 34"/>
                <a:gd name="T18" fmla="*/ 5 w 27"/>
                <a:gd name="T19" fmla="*/ 6 h 34"/>
                <a:gd name="T20" fmla="*/ 0 w 27"/>
                <a:gd name="T21" fmla="*/ 8 h 34"/>
                <a:gd name="T22" fmla="*/ 8 w 27"/>
                <a:gd name="T23" fmla="*/ 34 h 34"/>
                <a:gd name="T24" fmla="*/ 13 w 27"/>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4">
                  <a:moveTo>
                    <a:pt x="13" y="32"/>
                  </a:moveTo>
                  <a:lnTo>
                    <a:pt x="9" y="20"/>
                  </a:lnTo>
                  <a:lnTo>
                    <a:pt x="19" y="16"/>
                  </a:lnTo>
                  <a:lnTo>
                    <a:pt x="23" y="28"/>
                  </a:lnTo>
                  <a:lnTo>
                    <a:pt x="27" y="26"/>
                  </a:lnTo>
                  <a:lnTo>
                    <a:pt x="19" y="0"/>
                  </a:lnTo>
                  <a:lnTo>
                    <a:pt x="14" y="2"/>
                  </a:lnTo>
                  <a:lnTo>
                    <a:pt x="18" y="12"/>
                  </a:lnTo>
                  <a:lnTo>
                    <a:pt x="8" y="15"/>
                  </a:lnTo>
                  <a:lnTo>
                    <a:pt x="5" y="6"/>
                  </a:lnTo>
                  <a:lnTo>
                    <a:pt x="0" y="8"/>
                  </a:lnTo>
                  <a:lnTo>
                    <a:pt x="8" y="34"/>
                  </a:lnTo>
                  <a:lnTo>
                    <a:pt x="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6" name="Freeform 266">
              <a:extLst>
                <a:ext uri="{FF2B5EF4-FFF2-40B4-BE49-F238E27FC236}">
                  <a16:creationId xmlns:a16="http://schemas.microsoft.com/office/drawing/2014/main" id="{274F0352-8FDD-4C3C-8D33-5889074F9E0E}"/>
                </a:ext>
              </a:extLst>
            </p:cNvPr>
            <p:cNvSpPr/>
            <p:nvPr/>
          </p:nvSpPr>
          <p:spPr bwMode="auto">
            <a:xfrm>
              <a:off x="1226" y="2170"/>
              <a:ext cx="26" cy="33"/>
            </a:xfrm>
            <a:custGeom>
              <a:avLst/>
              <a:gdLst>
                <a:gd name="T0" fmla="*/ 26 w 26"/>
                <a:gd name="T1" fmla="*/ 27 h 33"/>
                <a:gd name="T2" fmla="*/ 25 w 26"/>
                <a:gd name="T3" fmla="*/ 22 h 33"/>
                <a:gd name="T4" fmla="*/ 12 w 26"/>
                <a:gd name="T5" fmla="*/ 27 h 33"/>
                <a:gd name="T6" fmla="*/ 9 w 26"/>
                <a:gd name="T7" fmla="*/ 19 h 33"/>
                <a:gd name="T8" fmla="*/ 20 w 26"/>
                <a:gd name="T9" fmla="*/ 16 h 33"/>
                <a:gd name="T10" fmla="*/ 19 w 26"/>
                <a:gd name="T11" fmla="*/ 11 h 33"/>
                <a:gd name="T12" fmla="*/ 8 w 26"/>
                <a:gd name="T13" fmla="*/ 16 h 33"/>
                <a:gd name="T14" fmla="*/ 6 w 26"/>
                <a:gd name="T15" fmla="*/ 10 h 33"/>
                <a:gd name="T16" fmla="*/ 18 w 26"/>
                <a:gd name="T17" fmla="*/ 5 h 33"/>
                <a:gd name="T18" fmla="*/ 17 w 26"/>
                <a:gd name="T19" fmla="*/ 0 h 33"/>
                <a:gd name="T20" fmla="*/ 0 w 26"/>
                <a:gd name="T21" fmla="*/ 8 h 33"/>
                <a:gd name="T22" fmla="*/ 8 w 26"/>
                <a:gd name="T23" fmla="*/ 33 h 33"/>
                <a:gd name="T24" fmla="*/ 26 w 26"/>
                <a:gd name="T25"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3">
                  <a:moveTo>
                    <a:pt x="26" y="27"/>
                  </a:moveTo>
                  <a:lnTo>
                    <a:pt x="25" y="22"/>
                  </a:lnTo>
                  <a:lnTo>
                    <a:pt x="12" y="27"/>
                  </a:lnTo>
                  <a:lnTo>
                    <a:pt x="9" y="19"/>
                  </a:lnTo>
                  <a:lnTo>
                    <a:pt x="20" y="16"/>
                  </a:lnTo>
                  <a:lnTo>
                    <a:pt x="19" y="11"/>
                  </a:lnTo>
                  <a:lnTo>
                    <a:pt x="8" y="16"/>
                  </a:lnTo>
                  <a:lnTo>
                    <a:pt x="6" y="10"/>
                  </a:lnTo>
                  <a:lnTo>
                    <a:pt x="18" y="5"/>
                  </a:lnTo>
                  <a:lnTo>
                    <a:pt x="17" y="0"/>
                  </a:lnTo>
                  <a:lnTo>
                    <a:pt x="0" y="8"/>
                  </a:lnTo>
                  <a:lnTo>
                    <a:pt x="8" y="33"/>
                  </a:lnTo>
                  <a:lnTo>
                    <a:pt x="2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7" name="Freeform 267">
              <a:extLst>
                <a:ext uri="{FF2B5EF4-FFF2-40B4-BE49-F238E27FC236}">
                  <a16:creationId xmlns:a16="http://schemas.microsoft.com/office/drawing/2014/main" id="{839663CC-C754-40A0-BB1F-17D6C6273DBE}"/>
                </a:ext>
              </a:extLst>
            </p:cNvPr>
            <p:cNvSpPr/>
            <p:nvPr/>
          </p:nvSpPr>
          <p:spPr bwMode="auto">
            <a:xfrm>
              <a:off x="1247" y="2161"/>
              <a:ext cx="28" cy="33"/>
            </a:xfrm>
            <a:custGeom>
              <a:avLst/>
              <a:gdLst>
                <a:gd name="T0" fmla="*/ 14 w 28"/>
                <a:gd name="T1" fmla="*/ 32 h 33"/>
                <a:gd name="T2" fmla="*/ 8 w 28"/>
                <a:gd name="T3" fmla="*/ 14 h 33"/>
                <a:gd name="T4" fmla="*/ 23 w 28"/>
                <a:gd name="T5" fmla="*/ 28 h 33"/>
                <a:gd name="T6" fmla="*/ 28 w 28"/>
                <a:gd name="T7" fmla="*/ 26 h 33"/>
                <a:gd name="T8" fmla="*/ 20 w 28"/>
                <a:gd name="T9" fmla="*/ 0 h 33"/>
                <a:gd name="T10" fmla="*/ 15 w 28"/>
                <a:gd name="T11" fmla="*/ 2 h 33"/>
                <a:gd name="T12" fmla="*/ 21 w 28"/>
                <a:gd name="T13" fmla="*/ 20 h 33"/>
                <a:gd name="T14" fmla="*/ 5 w 28"/>
                <a:gd name="T15" fmla="*/ 6 h 33"/>
                <a:gd name="T16" fmla="*/ 0 w 28"/>
                <a:gd name="T17" fmla="*/ 8 h 33"/>
                <a:gd name="T18" fmla="*/ 9 w 28"/>
                <a:gd name="T19" fmla="*/ 33 h 33"/>
                <a:gd name="T20" fmla="*/ 14 w 28"/>
                <a:gd name="T2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3">
                  <a:moveTo>
                    <a:pt x="14" y="32"/>
                  </a:moveTo>
                  <a:lnTo>
                    <a:pt x="8" y="14"/>
                  </a:lnTo>
                  <a:lnTo>
                    <a:pt x="23" y="28"/>
                  </a:lnTo>
                  <a:lnTo>
                    <a:pt x="28" y="26"/>
                  </a:lnTo>
                  <a:lnTo>
                    <a:pt x="20" y="0"/>
                  </a:lnTo>
                  <a:lnTo>
                    <a:pt x="15" y="2"/>
                  </a:lnTo>
                  <a:lnTo>
                    <a:pt x="21" y="20"/>
                  </a:lnTo>
                  <a:lnTo>
                    <a:pt x="5" y="6"/>
                  </a:lnTo>
                  <a:lnTo>
                    <a:pt x="0" y="8"/>
                  </a:lnTo>
                  <a:lnTo>
                    <a:pt x="9" y="33"/>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8" name="Freeform 268">
              <a:extLst>
                <a:ext uri="{FF2B5EF4-FFF2-40B4-BE49-F238E27FC236}">
                  <a16:creationId xmlns:a16="http://schemas.microsoft.com/office/drawing/2014/main" id="{B826340C-56D0-4228-AC8C-401BBA77A2A8}"/>
                </a:ext>
              </a:extLst>
            </p:cNvPr>
            <p:cNvSpPr/>
            <p:nvPr/>
          </p:nvSpPr>
          <p:spPr bwMode="auto">
            <a:xfrm>
              <a:off x="1271" y="2155"/>
              <a:ext cx="26" cy="30"/>
            </a:xfrm>
            <a:custGeom>
              <a:avLst/>
              <a:gdLst>
                <a:gd name="T0" fmla="*/ 6 w 26"/>
                <a:gd name="T1" fmla="*/ 7 h 30"/>
                <a:gd name="T2" fmla="*/ 11 w 26"/>
                <a:gd name="T3" fmla="*/ 5 h 30"/>
                <a:gd name="T4" fmla="*/ 14 w 26"/>
                <a:gd name="T5" fmla="*/ 5 h 30"/>
                <a:gd name="T6" fmla="*/ 16 w 26"/>
                <a:gd name="T7" fmla="*/ 6 h 30"/>
                <a:gd name="T8" fmla="*/ 18 w 26"/>
                <a:gd name="T9" fmla="*/ 7 h 30"/>
                <a:gd name="T10" fmla="*/ 20 w 26"/>
                <a:gd name="T11" fmla="*/ 11 h 30"/>
                <a:gd name="T12" fmla="*/ 21 w 26"/>
                <a:gd name="T13" fmla="*/ 15 h 30"/>
                <a:gd name="T14" fmla="*/ 20 w 26"/>
                <a:gd name="T15" fmla="*/ 18 h 30"/>
                <a:gd name="T16" fmla="*/ 18 w 26"/>
                <a:gd name="T17" fmla="*/ 20 h 30"/>
                <a:gd name="T18" fmla="*/ 16 w 26"/>
                <a:gd name="T19" fmla="*/ 23 h 30"/>
                <a:gd name="T20" fmla="*/ 12 w 26"/>
                <a:gd name="T21" fmla="*/ 24 h 30"/>
                <a:gd name="T22" fmla="*/ 6 w 26"/>
                <a:gd name="T23" fmla="*/ 7 h 30"/>
                <a:gd name="T24" fmla="*/ 17 w 26"/>
                <a:gd name="T25" fmla="*/ 27 h 30"/>
                <a:gd name="T26" fmla="*/ 22 w 26"/>
                <a:gd name="T27" fmla="*/ 25 h 30"/>
                <a:gd name="T28" fmla="*/ 24 w 26"/>
                <a:gd name="T29" fmla="*/ 21 h 30"/>
                <a:gd name="T30" fmla="*/ 26 w 26"/>
                <a:gd name="T31" fmla="*/ 15 h 30"/>
                <a:gd name="T32" fmla="*/ 24 w 26"/>
                <a:gd name="T33" fmla="*/ 9 h 30"/>
                <a:gd name="T34" fmla="*/ 22 w 26"/>
                <a:gd name="T35" fmla="*/ 3 h 30"/>
                <a:gd name="T36" fmla="*/ 18 w 26"/>
                <a:gd name="T37" fmla="*/ 0 h 30"/>
                <a:gd name="T38" fmla="*/ 15 w 26"/>
                <a:gd name="T39" fmla="*/ 0 h 30"/>
                <a:gd name="T40" fmla="*/ 9 w 26"/>
                <a:gd name="T41" fmla="*/ 0 h 30"/>
                <a:gd name="T42" fmla="*/ 0 w 26"/>
                <a:gd name="T43" fmla="*/ 5 h 30"/>
                <a:gd name="T44" fmla="*/ 9 w 26"/>
                <a:gd name="T45" fmla="*/ 30 h 30"/>
                <a:gd name="T46" fmla="*/ 17 w 26"/>
                <a:gd name="T47" fmla="*/ 27 h 30"/>
                <a:gd name="T48" fmla="*/ 6 w 26"/>
                <a:gd name="T49"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0">
                  <a:moveTo>
                    <a:pt x="6" y="7"/>
                  </a:moveTo>
                  <a:lnTo>
                    <a:pt x="11" y="5"/>
                  </a:lnTo>
                  <a:lnTo>
                    <a:pt x="14" y="5"/>
                  </a:lnTo>
                  <a:lnTo>
                    <a:pt x="16" y="6"/>
                  </a:lnTo>
                  <a:lnTo>
                    <a:pt x="18" y="7"/>
                  </a:lnTo>
                  <a:lnTo>
                    <a:pt x="20" y="11"/>
                  </a:lnTo>
                  <a:lnTo>
                    <a:pt x="21" y="15"/>
                  </a:lnTo>
                  <a:lnTo>
                    <a:pt x="20" y="18"/>
                  </a:lnTo>
                  <a:lnTo>
                    <a:pt x="18" y="20"/>
                  </a:lnTo>
                  <a:lnTo>
                    <a:pt x="16" y="23"/>
                  </a:lnTo>
                  <a:lnTo>
                    <a:pt x="12" y="24"/>
                  </a:lnTo>
                  <a:lnTo>
                    <a:pt x="6" y="7"/>
                  </a:lnTo>
                  <a:lnTo>
                    <a:pt x="17" y="27"/>
                  </a:lnTo>
                  <a:lnTo>
                    <a:pt x="22" y="25"/>
                  </a:lnTo>
                  <a:lnTo>
                    <a:pt x="24" y="21"/>
                  </a:lnTo>
                  <a:lnTo>
                    <a:pt x="26" y="15"/>
                  </a:lnTo>
                  <a:lnTo>
                    <a:pt x="24" y="9"/>
                  </a:lnTo>
                  <a:lnTo>
                    <a:pt x="22" y="3"/>
                  </a:lnTo>
                  <a:lnTo>
                    <a:pt x="18" y="0"/>
                  </a:lnTo>
                  <a:lnTo>
                    <a:pt x="15" y="0"/>
                  </a:lnTo>
                  <a:lnTo>
                    <a:pt x="9" y="0"/>
                  </a:lnTo>
                  <a:lnTo>
                    <a:pt x="0" y="5"/>
                  </a:lnTo>
                  <a:lnTo>
                    <a:pt x="9" y="30"/>
                  </a:lnTo>
                  <a:lnTo>
                    <a:pt x="17" y="27"/>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69" name="Freeform 269">
              <a:extLst>
                <a:ext uri="{FF2B5EF4-FFF2-40B4-BE49-F238E27FC236}">
                  <a16:creationId xmlns:a16="http://schemas.microsoft.com/office/drawing/2014/main" id="{9ACF46D9-8581-42FE-A336-4E52E692F125}"/>
                </a:ext>
              </a:extLst>
            </p:cNvPr>
            <p:cNvSpPr/>
            <p:nvPr/>
          </p:nvSpPr>
          <p:spPr bwMode="auto">
            <a:xfrm>
              <a:off x="1294" y="2143"/>
              <a:ext cx="27" cy="32"/>
            </a:xfrm>
            <a:custGeom>
              <a:avLst/>
              <a:gdLst>
                <a:gd name="T0" fmla="*/ 27 w 27"/>
                <a:gd name="T1" fmla="*/ 26 h 32"/>
                <a:gd name="T2" fmla="*/ 25 w 27"/>
                <a:gd name="T3" fmla="*/ 21 h 32"/>
                <a:gd name="T4" fmla="*/ 12 w 27"/>
                <a:gd name="T5" fmla="*/ 26 h 32"/>
                <a:gd name="T6" fmla="*/ 11 w 27"/>
                <a:gd name="T7" fmla="*/ 19 h 32"/>
                <a:gd name="T8" fmla="*/ 22 w 27"/>
                <a:gd name="T9" fmla="*/ 14 h 32"/>
                <a:gd name="T10" fmla="*/ 21 w 27"/>
                <a:gd name="T11" fmla="*/ 11 h 32"/>
                <a:gd name="T12" fmla="*/ 9 w 27"/>
                <a:gd name="T13" fmla="*/ 14 h 32"/>
                <a:gd name="T14" fmla="*/ 7 w 27"/>
                <a:gd name="T15" fmla="*/ 9 h 32"/>
                <a:gd name="T16" fmla="*/ 19 w 27"/>
                <a:gd name="T17" fmla="*/ 5 h 32"/>
                <a:gd name="T18" fmla="*/ 18 w 27"/>
                <a:gd name="T19" fmla="*/ 0 h 32"/>
                <a:gd name="T20" fmla="*/ 0 w 27"/>
                <a:gd name="T21" fmla="*/ 7 h 32"/>
                <a:gd name="T22" fmla="*/ 10 w 27"/>
                <a:gd name="T23" fmla="*/ 32 h 32"/>
                <a:gd name="T24" fmla="*/ 27 w 27"/>
                <a:gd name="T2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2">
                  <a:moveTo>
                    <a:pt x="27" y="26"/>
                  </a:moveTo>
                  <a:lnTo>
                    <a:pt x="25" y="21"/>
                  </a:lnTo>
                  <a:lnTo>
                    <a:pt x="12" y="26"/>
                  </a:lnTo>
                  <a:lnTo>
                    <a:pt x="11" y="19"/>
                  </a:lnTo>
                  <a:lnTo>
                    <a:pt x="22" y="14"/>
                  </a:lnTo>
                  <a:lnTo>
                    <a:pt x="21" y="11"/>
                  </a:lnTo>
                  <a:lnTo>
                    <a:pt x="9" y="14"/>
                  </a:lnTo>
                  <a:lnTo>
                    <a:pt x="7" y="9"/>
                  </a:lnTo>
                  <a:lnTo>
                    <a:pt x="19" y="5"/>
                  </a:lnTo>
                  <a:lnTo>
                    <a:pt x="18" y="0"/>
                  </a:lnTo>
                  <a:lnTo>
                    <a:pt x="0" y="7"/>
                  </a:lnTo>
                  <a:lnTo>
                    <a:pt x="10" y="32"/>
                  </a:ln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0" name="Freeform 270">
              <a:extLst>
                <a:ext uri="{FF2B5EF4-FFF2-40B4-BE49-F238E27FC236}">
                  <a16:creationId xmlns:a16="http://schemas.microsoft.com/office/drawing/2014/main" id="{D487EBAC-0873-4073-A08F-166AF617F660}"/>
                </a:ext>
              </a:extLst>
            </p:cNvPr>
            <p:cNvSpPr/>
            <p:nvPr/>
          </p:nvSpPr>
          <p:spPr bwMode="auto">
            <a:xfrm>
              <a:off x="1316" y="2136"/>
              <a:ext cx="29" cy="31"/>
            </a:xfrm>
            <a:custGeom>
              <a:avLst/>
              <a:gdLst>
                <a:gd name="T0" fmla="*/ 6 w 29"/>
                <a:gd name="T1" fmla="*/ 8 h 31"/>
                <a:gd name="T2" fmla="*/ 12 w 29"/>
                <a:gd name="T3" fmla="*/ 6 h 31"/>
                <a:gd name="T4" fmla="*/ 15 w 29"/>
                <a:gd name="T5" fmla="*/ 6 h 31"/>
                <a:gd name="T6" fmla="*/ 17 w 29"/>
                <a:gd name="T7" fmla="*/ 7 h 31"/>
                <a:gd name="T8" fmla="*/ 17 w 29"/>
                <a:gd name="T9" fmla="*/ 10 h 31"/>
                <a:gd name="T10" fmla="*/ 14 w 29"/>
                <a:gd name="T11" fmla="*/ 13 h 31"/>
                <a:gd name="T12" fmla="*/ 8 w 29"/>
                <a:gd name="T13" fmla="*/ 14 h 31"/>
                <a:gd name="T14" fmla="*/ 6 w 29"/>
                <a:gd name="T15" fmla="*/ 8 h 31"/>
                <a:gd name="T16" fmla="*/ 13 w 29"/>
                <a:gd name="T17" fmla="*/ 30 h 31"/>
                <a:gd name="T18" fmla="*/ 11 w 29"/>
                <a:gd name="T19" fmla="*/ 19 h 31"/>
                <a:gd name="T20" fmla="*/ 15 w 29"/>
                <a:gd name="T21" fmla="*/ 18 h 31"/>
                <a:gd name="T22" fmla="*/ 18 w 29"/>
                <a:gd name="T23" fmla="*/ 16 h 31"/>
                <a:gd name="T24" fmla="*/ 20 w 29"/>
                <a:gd name="T25" fmla="*/ 20 h 31"/>
                <a:gd name="T26" fmla="*/ 21 w 29"/>
                <a:gd name="T27" fmla="*/ 22 h 31"/>
                <a:gd name="T28" fmla="*/ 21 w 29"/>
                <a:gd name="T29" fmla="*/ 25 h 31"/>
                <a:gd name="T30" fmla="*/ 23 w 29"/>
                <a:gd name="T31" fmla="*/ 26 h 31"/>
                <a:gd name="T32" fmla="*/ 29 w 29"/>
                <a:gd name="T33" fmla="*/ 24 h 31"/>
                <a:gd name="T34" fmla="*/ 27 w 29"/>
                <a:gd name="T35" fmla="*/ 22 h 31"/>
                <a:gd name="T36" fmla="*/ 26 w 29"/>
                <a:gd name="T37" fmla="*/ 22 h 31"/>
                <a:gd name="T38" fmla="*/ 26 w 29"/>
                <a:gd name="T39" fmla="*/ 20 h 31"/>
                <a:gd name="T40" fmla="*/ 25 w 29"/>
                <a:gd name="T41" fmla="*/ 16 h 31"/>
                <a:gd name="T42" fmla="*/ 23 w 29"/>
                <a:gd name="T43" fmla="*/ 14 h 31"/>
                <a:gd name="T44" fmla="*/ 20 w 29"/>
                <a:gd name="T45" fmla="*/ 13 h 31"/>
                <a:gd name="T46" fmla="*/ 21 w 29"/>
                <a:gd name="T47" fmla="*/ 9 h 31"/>
                <a:gd name="T48" fmla="*/ 21 w 29"/>
                <a:gd name="T49" fmla="*/ 4 h 31"/>
                <a:gd name="T50" fmla="*/ 20 w 29"/>
                <a:gd name="T51" fmla="*/ 2 h 31"/>
                <a:gd name="T52" fmla="*/ 18 w 29"/>
                <a:gd name="T53" fmla="*/ 0 h 31"/>
                <a:gd name="T54" fmla="*/ 14 w 29"/>
                <a:gd name="T55" fmla="*/ 0 h 31"/>
                <a:gd name="T56" fmla="*/ 11 w 29"/>
                <a:gd name="T57" fmla="*/ 1 h 31"/>
                <a:gd name="T58" fmla="*/ 0 w 29"/>
                <a:gd name="T59" fmla="*/ 6 h 31"/>
                <a:gd name="T60" fmla="*/ 8 w 29"/>
                <a:gd name="T61" fmla="*/ 31 h 31"/>
                <a:gd name="T62" fmla="*/ 13 w 29"/>
                <a:gd name="T63" fmla="*/ 30 h 31"/>
                <a:gd name="T64" fmla="*/ 6 w 29"/>
                <a:gd name="T6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1">
                  <a:moveTo>
                    <a:pt x="6" y="8"/>
                  </a:moveTo>
                  <a:lnTo>
                    <a:pt x="12" y="6"/>
                  </a:lnTo>
                  <a:lnTo>
                    <a:pt x="15" y="6"/>
                  </a:lnTo>
                  <a:lnTo>
                    <a:pt x="17" y="7"/>
                  </a:lnTo>
                  <a:lnTo>
                    <a:pt x="17" y="10"/>
                  </a:lnTo>
                  <a:lnTo>
                    <a:pt x="14" y="13"/>
                  </a:lnTo>
                  <a:lnTo>
                    <a:pt x="8" y="14"/>
                  </a:lnTo>
                  <a:lnTo>
                    <a:pt x="6" y="8"/>
                  </a:lnTo>
                  <a:lnTo>
                    <a:pt x="13" y="30"/>
                  </a:lnTo>
                  <a:lnTo>
                    <a:pt x="11" y="19"/>
                  </a:lnTo>
                  <a:lnTo>
                    <a:pt x="15" y="18"/>
                  </a:lnTo>
                  <a:lnTo>
                    <a:pt x="18" y="16"/>
                  </a:lnTo>
                  <a:lnTo>
                    <a:pt x="20" y="20"/>
                  </a:lnTo>
                  <a:lnTo>
                    <a:pt x="21" y="22"/>
                  </a:lnTo>
                  <a:lnTo>
                    <a:pt x="21" y="25"/>
                  </a:lnTo>
                  <a:lnTo>
                    <a:pt x="23" y="26"/>
                  </a:lnTo>
                  <a:lnTo>
                    <a:pt x="29" y="24"/>
                  </a:lnTo>
                  <a:lnTo>
                    <a:pt x="27" y="22"/>
                  </a:lnTo>
                  <a:lnTo>
                    <a:pt x="26" y="22"/>
                  </a:lnTo>
                  <a:lnTo>
                    <a:pt x="26" y="20"/>
                  </a:lnTo>
                  <a:lnTo>
                    <a:pt x="25" y="16"/>
                  </a:lnTo>
                  <a:lnTo>
                    <a:pt x="23" y="14"/>
                  </a:lnTo>
                  <a:lnTo>
                    <a:pt x="20" y="13"/>
                  </a:lnTo>
                  <a:lnTo>
                    <a:pt x="21" y="9"/>
                  </a:lnTo>
                  <a:lnTo>
                    <a:pt x="21" y="4"/>
                  </a:lnTo>
                  <a:lnTo>
                    <a:pt x="20" y="2"/>
                  </a:lnTo>
                  <a:lnTo>
                    <a:pt x="18" y="0"/>
                  </a:lnTo>
                  <a:lnTo>
                    <a:pt x="14" y="0"/>
                  </a:lnTo>
                  <a:lnTo>
                    <a:pt x="11" y="1"/>
                  </a:lnTo>
                  <a:lnTo>
                    <a:pt x="0" y="6"/>
                  </a:lnTo>
                  <a:lnTo>
                    <a:pt x="8" y="31"/>
                  </a:lnTo>
                  <a:lnTo>
                    <a:pt x="13" y="30"/>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1" name="Freeform 271">
              <a:extLst>
                <a:ext uri="{FF2B5EF4-FFF2-40B4-BE49-F238E27FC236}">
                  <a16:creationId xmlns:a16="http://schemas.microsoft.com/office/drawing/2014/main" id="{D39172BA-877B-441C-9910-36D6ABC2827D}"/>
                </a:ext>
              </a:extLst>
            </p:cNvPr>
            <p:cNvSpPr/>
            <p:nvPr/>
          </p:nvSpPr>
          <p:spPr bwMode="auto">
            <a:xfrm>
              <a:off x="1340" y="2127"/>
              <a:ext cx="24" cy="29"/>
            </a:xfrm>
            <a:custGeom>
              <a:avLst/>
              <a:gdLst>
                <a:gd name="T0" fmla="*/ 9 w 24"/>
                <a:gd name="T1" fmla="*/ 29 h 29"/>
                <a:gd name="T2" fmla="*/ 13 w 24"/>
                <a:gd name="T3" fmla="*/ 29 h 29"/>
                <a:gd name="T4" fmla="*/ 17 w 24"/>
                <a:gd name="T5" fmla="*/ 28 h 29"/>
                <a:gd name="T6" fmla="*/ 20 w 24"/>
                <a:gd name="T7" fmla="*/ 25 h 29"/>
                <a:gd name="T8" fmla="*/ 23 w 24"/>
                <a:gd name="T9" fmla="*/ 23 h 29"/>
                <a:gd name="T10" fmla="*/ 24 w 24"/>
                <a:gd name="T11" fmla="*/ 19 h 29"/>
                <a:gd name="T12" fmla="*/ 23 w 24"/>
                <a:gd name="T13" fmla="*/ 16 h 29"/>
                <a:gd name="T14" fmla="*/ 21 w 24"/>
                <a:gd name="T15" fmla="*/ 12 h 29"/>
                <a:gd name="T16" fmla="*/ 18 w 24"/>
                <a:gd name="T17" fmla="*/ 11 h 29"/>
                <a:gd name="T18" fmla="*/ 17 w 24"/>
                <a:gd name="T19" fmla="*/ 11 h 29"/>
                <a:gd name="T20" fmla="*/ 12 w 24"/>
                <a:gd name="T21" fmla="*/ 11 h 29"/>
                <a:gd name="T22" fmla="*/ 11 w 24"/>
                <a:gd name="T23" fmla="*/ 11 h 29"/>
                <a:gd name="T24" fmla="*/ 7 w 24"/>
                <a:gd name="T25" fmla="*/ 11 h 29"/>
                <a:gd name="T26" fmla="*/ 6 w 24"/>
                <a:gd name="T27" fmla="*/ 10 h 29"/>
                <a:gd name="T28" fmla="*/ 6 w 24"/>
                <a:gd name="T29" fmla="*/ 7 h 29"/>
                <a:gd name="T30" fmla="*/ 8 w 24"/>
                <a:gd name="T31" fmla="*/ 5 h 29"/>
                <a:gd name="T32" fmla="*/ 12 w 24"/>
                <a:gd name="T33" fmla="*/ 5 h 29"/>
                <a:gd name="T34" fmla="*/ 13 w 24"/>
                <a:gd name="T35" fmla="*/ 6 h 29"/>
                <a:gd name="T36" fmla="*/ 14 w 24"/>
                <a:gd name="T37" fmla="*/ 7 h 29"/>
                <a:gd name="T38" fmla="*/ 19 w 24"/>
                <a:gd name="T39" fmla="*/ 5 h 29"/>
                <a:gd name="T40" fmla="*/ 17 w 24"/>
                <a:gd name="T41" fmla="*/ 3 h 29"/>
                <a:gd name="T42" fmla="*/ 14 w 24"/>
                <a:gd name="T43" fmla="*/ 0 h 29"/>
                <a:gd name="T44" fmla="*/ 11 w 24"/>
                <a:gd name="T45" fmla="*/ 0 h 29"/>
                <a:gd name="T46" fmla="*/ 7 w 24"/>
                <a:gd name="T47" fmla="*/ 0 h 29"/>
                <a:gd name="T48" fmla="*/ 3 w 24"/>
                <a:gd name="T49" fmla="*/ 3 h 29"/>
                <a:gd name="T50" fmla="*/ 1 w 24"/>
                <a:gd name="T51" fmla="*/ 5 h 29"/>
                <a:gd name="T52" fmla="*/ 0 w 24"/>
                <a:gd name="T53" fmla="*/ 9 h 29"/>
                <a:gd name="T54" fmla="*/ 1 w 24"/>
                <a:gd name="T55" fmla="*/ 12 h 29"/>
                <a:gd name="T56" fmla="*/ 2 w 24"/>
                <a:gd name="T57" fmla="*/ 16 h 29"/>
                <a:gd name="T58" fmla="*/ 6 w 24"/>
                <a:gd name="T59" fmla="*/ 17 h 29"/>
                <a:gd name="T60" fmla="*/ 11 w 24"/>
                <a:gd name="T61" fmla="*/ 17 h 29"/>
                <a:gd name="T62" fmla="*/ 12 w 24"/>
                <a:gd name="T63" fmla="*/ 17 h 29"/>
                <a:gd name="T64" fmla="*/ 17 w 24"/>
                <a:gd name="T65" fmla="*/ 17 h 29"/>
                <a:gd name="T66" fmla="*/ 18 w 24"/>
                <a:gd name="T67" fmla="*/ 17 h 29"/>
                <a:gd name="T68" fmla="*/ 19 w 24"/>
                <a:gd name="T69" fmla="*/ 18 h 29"/>
                <a:gd name="T70" fmla="*/ 19 w 24"/>
                <a:gd name="T71" fmla="*/ 22 h 29"/>
                <a:gd name="T72" fmla="*/ 15 w 24"/>
                <a:gd name="T73" fmla="*/ 23 h 29"/>
                <a:gd name="T74" fmla="*/ 12 w 24"/>
                <a:gd name="T75" fmla="*/ 24 h 29"/>
                <a:gd name="T76" fmla="*/ 11 w 24"/>
                <a:gd name="T77" fmla="*/ 23 h 29"/>
                <a:gd name="T78" fmla="*/ 9 w 24"/>
                <a:gd name="T79" fmla="*/ 22 h 29"/>
                <a:gd name="T80" fmla="*/ 5 w 24"/>
                <a:gd name="T81" fmla="*/ 23 h 29"/>
                <a:gd name="T82" fmla="*/ 6 w 24"/>
                <a:gd name="T83" fmla="*/ 27 h 29"/>
                <a:gd name="T84" fmla="*/ 9 w 24"/>
                <a:gd name="T8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28">
                  <a:moveTo>
                    <a:pt x="9" y="29"/>
                  </a:moveTo>
                  <a:lnTo>
                    <a:pt x="13" y="29"/>
                  </a:lnTo>
                  <a:lnTo>
                    <a:pt x="17" y="28"/>
                  </a:lnTo>
                  <a:lnTo>
                    <a:pt x="20" y="25"/>
                  </a:lnTo>
                  <a:lnTo>
                    <a:pt x="23" y="23"/>
                  </a:lnTo>
                  <a:lnTo>
                    <a:pt x="24" y="19"/>
                  </a:lnTo>
                  <a:lnTo>
                    <a:pt x="23" y="16"/>
                  </a:lnTo>
                  <a:lnTo>
                    <a:pt x="21" y="12"/>
                  </a:lnTo>
                  <a:lnTo>
                    <a:pt x="18" y="11"/>
                  </a:lnTo>
                  <a:lnTo>
                    <a:pt x="17" y="11"/>
                  </a:lnTo>
                  <a:lnTo>
                    <a:pt x="12" y="11"/>
                  </a:lnTo>
                  <a:lnTo>
                    <a:pt x="11" y="11"/>
                  </a:lnTo>
                  <a:lnTo>
                    <a:pt x="7" y="11"/>
                  </a:lnTo>
                  <a:lnTo>
                    <a:pt x="6" y="10"/>
                  </a:lnTo>
                  <a:lnTo>
                    <a:pt x="6" y="7"/>
                  </a:lnTo>
                  <a:lnTo>
                    <a:pt x="8" y="5"/>
                  </a:lnTo>
                  <a:lnTo>
                    <a:pt x="12" y="5"/>
                  </a:lnTo>
                  <a:lnTo>
                    <a:pt x="13" y="6"/>
                  </a:lnTo>
                  <a:lnTo>
                    <a:pt x="14" y="7"/>
                  </a:lnTo>
                  <a:lnTo>
                    <a:pt x="19" y="5"/>
                  </a:lnTo>
                  <a:lnTo>
                    <a:pt x="17" y="3"/>
                  </a:lnTo>
                  <a:lnTo>
                    <a:pt x="14" y="0"/>
                  </a:lnTo>
                  <a:lnTo>
                    <a:pt x="11" y="0"/>
                  </a:lnTo>
                  <a:lnTo>
                    <a:pt x="7" y="0"/>
                  </a:lnTo>
                  <a:lnTo>
                    <a:pt x="3" y="3"/>
                  </a:lnTo>
                  <a:lnTo>
                    <a:pt x="1" y="5"/>
                  </a:lnTo>
                  <a:lnTo>
                    <a:pt x="0" y="9"/>
                  </a:lnTo>
                  <a:lnTo>
                    <a:pt x="1" y="12"/>
                  </a:lnTo>
                  <a:lnTo>
                    <a:pt x="2" y="16"/>
                  </a:lnTo>
                  <a:lnTo>
                    <a:pt x="6" y="17"/>
                  </a:lnTo>
                  <a:lnTo>
                    <a:pt x="11" y="17"/>
                  </a:lnTo>
                  <a:lnTo>
                    <a:pt x="12" y="17"/>
                  </a:lnTo>
                  <a:lnTo>
                    <a:pt x="17" y="17"/>
                  </a:lnTo>
                  <a:lnTo>
                    <a:pt x="18" y="17"/>
                  </a:lnTo>
                  <a:lnTo>
                    <a:pt x="19" y="18"/>
                  </a:lnTo>
                  <a:lnTo>
                    <a:pt x="19" y="22"/>
                  </a:lnTo>
                  <a:lnTo>
                    <a:pt x="15" y="23"/>
                  </a:lnTo>
                  <a:lnTo>
                    <a:pt x="12" y="24"/>
                  </a:lnTo>
                  <a:lnTo>
                    <a:pt x="11" y="23"/>
                  </a:lnTo>
                  <a:lnTo>
                    <a:pt x="9" y="22"/>
                  </a:lnTo>
                  <a:lnTo>
                    <a:pt x="5" y="23"/>
                  </a:lnTo>
                  <a:lnTo>
                    <a:pt x="6" y="27"/>
                  </a:lnTo>
                  <a:lnTo>
                    <a:pt x="9"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2" name="Freeform 272">
              <a:extLst>
                <a:ext uri="{FF2B5EF4-FFF2-40B4-BE49-F238E27FC236}">
                  <a16:creationId xmlns:a16="http://schemas.microsoft.com/office/drawing/2014/main" id="{F2E74A20-AE6E-43E3-ADFE-6490361FFA7C}"/>
                </a:ext>
              </a:extLst>
            </p:cNvPr>
            <p:cNvSpPr/>
            <p:nvPr/>
          </p:nvSpPr>
          <p:spPr bwMode="auto">
            <a:xfrm>
              <a:off x="1363" y="2118"/>
              <a:ext cx="25" cy="28"/>
            </a:xfrm>
            <a:custGeom>
              <a:avLst/>
              <a:gdLst>
                <a:gd name="T0" fmla="*/ 6 w 25"/>
                <a:gd name="T1" fmla="*/ 9 h 28"/>
                <a:gd name="T2" fmla="*/ 7 w 25"/>
                <a:gd name="T3" fmla="*/ 7 h 28"/>
                <a:gd name="T4" fmla="*/ 9 w 25"/>
                <a:gd name="T5" fmla="*/ 4 h 28"/>
                <a:gd name="T6" fmla="*/ 13 w 25"/>
                <a:gd name="T7" fmla="*/ 4 h 28"/>
                <a:gd name="T8" fmla="*/ 15 w 25"/>
                <a:gd name="T9" fmla="*/ 6 h 28"/>
                <a:gd name="T10" fmla="*/ 18 w 25"/>
                <a:gd name="T11" fmla="*/ 8 h 28"/>
                <a:gd name="T12" fmla="*/ 19 w 25"/>
                <a:gd name="T13" fmla="*/ 12 h 28"/>
                <a:gd name="T14" fmla="*/ 20 w 25"/>
                <a:gd name="T15" fmla="*/ 15 h 28"/>
                <a:gd name="T16" fmla="*/ 20 w 25"/>
                <a:gd name="T17" fmla="*/ 19 h 28"/>
                <a:gd name="T18" fmla="*/ 18 w 25"/>
                <a:gd name="T19" fmla="*/ 21 h 28"/>
                <a:gd name="T20" fmla="*/ 15 w 25"/>
                <a:gd name="T21" fmla="*/ 24 h 28"/>
                <a:gd name="T22" fmla="*/ 13 w 25"/>
                <a:gd name="T23" fmla="*/ 24 h 28"/>
                <a:gd name="T24" fmla="*/ 10 w 25"/>
                <a:gd name="T25" fmla="*/ 22 h 28"/>
                <a:gd name="T26" fmla="*/ 8 w 25"/>
                <a:gd name="T27" fmla="*/ 20 h 28"/>
                <a:gd name="T28" fmla="*/ 6 w 25"/>
                <a:gd name="T29" fmla="*/ 16 h 28"/>
                <a:gd name="T30" fmla="*/ 6 w 25"/>
                <a:gd name="T31" fmla="*/ 13 h 28"/>
                <a:gd name="T32" fmla="*/ 6 w 25"/>
                <a:gd name="T33" fmla="*/ 9 h 28"/>
                <a:gd name="T34" fmla="*/ 8 w 25"/>
                <a:gd name="T35" fmla="*/ 27 h 28"/>
                <a:gd name="T36" fmla="*/ 13 w 25"/>
                <a:gd name="T37" fmla="*/ 28 h 28"/>
                <a:gd name="T38" fmla="*/ 18 w 25"/>
                <a:gd name="T39" fmla="*/ 27 h 28"/>
                <a:gd name="T40" fmla="*/ 21 w 25"/>
                <a:gd name="T41" fmla="*/ 25 h 28"/>
                <a:gd name="T42" fmla="*/ 25 w 25"/>
                <a:gd name="T43" fmla="*/ 21 h 28"/>
                <a:gd name="T44" fmla="*/ 25 w 25"/>
                <a:gd name="T45" fmla="*/ 15 h 28"/>
                <a:gd name="T46" fmla="*/ 24 w 25"/>
                <a:gd name="T47" fmla="*/ 9 h 28"/>
                <a:gd name="T48" fmla="*/ 21 w 25"/>
                <a:gd name="T49" fmla="*/ 4 h 28"/>
                <a:gd name="T50" fmla="*/ 18 w 25"/>
                <a:gd name="T51" fmla="*/ 1 h 28"/>
                <a:gd name="T52" fmla="*/ 13 w 25"/>
                <a:gd name="T53" fmla="*/ 0 h 28"/>
                <a:gd name="T54" fmla="*/ 8 w 25"/>
                <a:gd name="T55" fmla="*/ 0 h 28"/>
                <a:gd name="T56" fmla="*/ 3 w 25"/>
                <a:gd name="T57" fmla="*/ 3 h 28"/>
                <a:gd name="T58" fmla="*/ 1 w 25"/>
                <a:gd name="T59" fmla="*/ 7 h 28"/>
                <a:gd name="T60" fmla="*/ 0 w 25"/>
                <a:gd name="T61" fmla="*/ 13 h 28"/>
                <a:gd name="T62" fmla="*/ 1 w 25"/>
                <a:gd name="T63" fmla="*/ 19 h 28"/>
                <a:gd name="T64" fmla="*/ 4 w 25"/>
                <a:gd name="T65" fmla="*/ 24 h 28"/>
                <a:gd name="T66" fmla="*/ 8 w 25"/>
                <a:gd name="T67" fmla="*/ 27 h 28"/>
                <a:gd name="T68" fmla="*/ 6 w 25"/>
                <a:gd name="T6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8">
                  <a:moveTo>
                    <a:pt x="6" y="9"/>
                  </a:moveTo>
                  <a:lnTo>
                    <a:pt x="7" y="7"/>
                  </a:lnTo>
                  <a:lnTo>
                    <a:pt x="9" y="4"/>
                  </a:lnTo>
                  <a:lnTo>
                    <a:pt x="13" y="4"/>
                  </a:lnTo>
                  <a:lnTo>
                    <a:pt x="15" y="6"/>
                  </a:lnTo>
                  <a:lnTo>
                    <a:pt x="18" y="8"/>
                  </a:lnTo>
                  <a:lnTo>
                    <a:pt x="19" y="12"/>
                  </a:lnTo>
                  <a:lnTo>
                    <a:pt x="20" y="15"/>
                  </a:lnTo>
                  <a:lnTo>
                    <a:pt x="20" y="19"/>
                  </a:lnTo>
                  <a:lnTo>
                    <a:pt x="18" y="21"/>
                  </a:lnTo>
                  <a:lnTo>
                    <a:pt x="15" y="24"/>
                  </a:lnTo>
                  <a:lnTo>
                    <a:pt x="13" y="24"/>
                  </a:lnTo>
                  <a:lnTo>
                    <a:pt x="10" y="22"/>
                  </a:lnTo>
                  <a:lnTo>
                    <a:pt x="8" y="20"/>
                  </a:lnTo>
                  <a:lnTo>
                    <a:pt x="6" y="16"/>
                  </a:lnTo>
                  <a:lnTo>
                    <a:pt x="6" y="13"/>
                  </a:lnTo>
                  <a:lnTo>
                    <a:pt x="6" y="9"/>
                  </a:lnTo>
                  <a:lnTo>
                    <a:pt x="8" y="27"/>
                  </a:lnTo>
                  <a:lnTo>
                    <a:pt x="13" y="28"/>
                  </a:lnTo>
                  <a:lnTo>
                    <a:pt x="18" y="27"/>
                  </a:lnTo>
                  <a:lnTo>
                    <a:pt x="21" y="25"/>
                  </a:lnTo>
                  <a:lnTo>
                    <a:pt x="25" y="21"/>
                  </a:lnTo>
                  <a:lnTo>
                    <a:pt x="25" y="15"/>
                  </a:lnTo>
                  <a:lnTo>
                    <a:pt x="24" y="9"/>
                  </a:lnTo>
                  <a:lnTo>
                    <a:pt x="21" y="4"/>
                  </a:lnTo>
                  <a:lnTo>
                    <a:pt x="18" y="1"/>
                  </a:lnTo>
                  <a:lnTo>
                    <a:pt x="13" y="0"/>
                  </a:lnTo>
                  <a:lnTo>
                    <a:pt x="8" y="0"/>
                  </a:lnTo>
                  <a:lnTo>
                    <a:pt x="3" y="3"/>
                  </a:lnTo>
                  <a:lnTo>
                    <a:pt x="1" y="7"/>
                  </a:lnTo>
                  <a:lnTo>
                    <a:pt x="0" y="13"/>
                  </a:lnTo>
                  <a:lnTo>
                    <a:pt x="1" y="19"/>
                  </a:lnTo>
                  <a:lnTo>
                    <a:pt x="4" y="24"/>
                  </a:lnTo>
                  <a:lnTo>
                    <a:pt x="8" y="27"/>
                  </a:ln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3" name="Freeform 273">
              <a:extLst>
                <a:ext uri="{FF2B5EF4-FFF2-40B4-BE49-F238E27FC236}">
                  <a16:creationId xmlns:a16="http://schemas.microsoft.com/office/drawing/2014/main" id="{7D3ABAA0-FC24-4829-AFC9-092900C77F07}"/>
                </a:ext>
              </a:extLst>
            </p:cNvPr>
            <p:cNvSpPr/>
            <p:nvPr/>
          </p:nvSpPr>
          <p:spPr bwMode="auto">
            <a:xfrm>
              <a:off x="1387" y="2104"/>
              <a:ext cx="27" cy="35"/>
            </a:xfrm>
            <a:custGeom>
              <a:avLst/>
              <a:gdLst>
                <a:gd name="T0" fmla="*/ 13 w 27"/>
                <a:gd name="T1" fmla="*/ 33 h 35"/>
                <a:gd name="T2" fmla="*/ 7 w 27"/>
                <a:gd name="T3" fmla="*/ 15 h 35"/>
                <a:gd name="T4" fmla="*/ 22 w 27"/>
                <a:gd name="T5" fmla="*/ 29 h 35"/>
                <a:gd name="T6" fmla="*/ 27 w 27"/>
                <a:gd name="T7" fmla="*/ 27 h 35"/>
                <a:gd name="T8" fmla="*/ 19 w 27"/>
                <a:gd name="T9" fmla="*/ 0 h 35"/>
                <a:gd name="T10" fmla="*/ 14 w 27"/>
                <a:gd name="T11" fmla="*/ 3 h 35"/>
                <a:gd name="T12" fmla="*/ 20 w 27"/>
                <a:gd name="T13" fmla="*/ 21 h 35"/>
                <a:gd name="T14" fmla="*/ 4 w 27"/>
                <a:gd name="T15" fmla="*/ 6 h 35"/>
                <a:gd name="T16" fmla="*/ 0 w 27"/>
                <a:gd name="T17" fmla="*/ 9 h 35"/>
                <a:gd name="T18" fmla="*/ 8 w 27"/>
                <a:gd name="T19" fmla="*/ 35 h 35"/>
                <a:gd name="T20" fmla="*/ 13 w 27"/>
                <a:gd name="T21"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5">
                  <a:moveTo>
                    <a:pt x="13" y="33"/>
                  </a:moveTo>
                  <a:lnTo>
                    <a:pt x="7" y="15"/>
                  </a:lnTo>
                  <a:lnTo>
                    <a:pt x="22" y="29"/>
                  </a:lnTo>
                  <a:lnTo>
                    <a:pt x="27" y="27"/>
                  </a:lnTo>
                  <a:lnTo>
                    <a:pt x="19" y="0"/>
                  </a:lnTo>
                  <a:lnTo>
                    <a:pt x="14" y="3"/>
                  </a:lnTo>
                  <a:lnTo>
                    <a:pt x="20" y="21"/>
                  </a:lnTo>
                  <a:lnTo>
                    <a:pt x="4" y="6"/>
                  </a:lnTo>
                  <a:lnTo>
                    <a:pt x="0" y="9"/>
                  </a:lnTo>
                  <a:lnTo>
                    <a:pt x="8" y="35"/>
                  </a:lnTo>
                  <a:lnTo>
                    <a:pt x="1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4" name="Freeform 274">
              <a:extLst>
                <a:ext uri="{FF2B5EF4-FFF2-40B4-BE49-F238E27FC236}">
                  <a16:creationId xmlns:a16="http://schemas.microsoft.com/office/drawing/2014/main" id="{6AFB6833-EE9B-4FC7-B60D-7C93F2F373D6}"/>
                </a:ext>
              </a:extLst>
            </p:cNvPr>
            <p:cNvSpPr/>
            <p:nvPr/>
          </p:nvSpPr>
          <p:spPr bwMode="auto">
            <a:xfrm>
              <a:off x="1436" y="2192"/>
              <a:ext cx="21" cy="31"/>
            </a:xfrm>
            <a:custGeom>
              <a:avLst/>
              <a:gdLst>
                <a:gd name="T0" fmla="*/ 6 w 21"/>
                <a:gd name="T1" fmla="*/ 6 h 31"/>
                <a:gd name="T2" fmla="*/ 12 w 21"/>
                <a:gd name="T3" fmla="*/ 6 h 31"/>
                <a:gd name="T4" fmla="*/ 14 w 21"/>
                <a:gd name="T5" fmla="*/ 7 h 31"/>
                <a:gd name="T6" fmla="*/ 15 w 21"/>
                <a:gd name="T7" fmla="*/ 11 h 31"/>
                <a:gd name="T8" fmla="*/ 14 w 21"/>
                <a:gd name="T9" fmla="*/ 13 h 31"/>
                <a:gd name="T10" fmla="*/ 11 w 21"/>
                <a:gd name="T11" fmla="*/ 14 h 31"/>
                <a:gd name="T12" fmla="*/ 6 w 21"/>
                <a:gd name="T13" fmla="*/ 14 h 31"/>
                <a:gd name="T14" fmla="*/ 6 w 21"/>
                <a:gd name="T15" fmla="*/ 6 h 31"/>
                <a:gd name="T16" fmla="*/ 13 w 21"/>
                <a:gd name="T17" fmla="*/ 20 h 31"/>
                <a:gd name="T18" fmla="*/ 17 w 21"/>
                <a:gd name="T19" fmla="*/ 19 h 31"/>
                <a:gd name="T20" fmla="*/ 19 w 21"/>
                <a:gd name="T21" fmla="*/ 18 h 31"/>
                <a:gd name="T22" fmla="*/ 20 w 21"/>
                <a:gd name="T23" fmla="*/ 14 h 31"/>
                <a:gd name="T24" fmla="*/ 21 w 21"/>
                <a:gd name="T25" fmla="*/ 11 h 31"/>
                <a:gd name="T26" fmla="*/ 20 w 21"/>
                <a:gd name="T27" fmla="*/ 6 h 31"/>
                <a:gd name="T28" fmla="*/ 19 w 21"/>
                <a:gd name="T29" fmla="*/ 2 h 31"/>
                <a:gd name="T30" fmla="*/ 15 w 21"/>
                <a:gd name="T31" fmla="*/ 1 h 31"/>
                <a:gd name="T32" fmla="*/ 12 w 21"/>
                <a:gd name="T33" fmla="*/ 0 h 31"/>
                <a:gd name="T34" fmla="*/ 0 w 21"/>
                <a:gd name="T35" fmla="*/ 0 h 31"/>
                <a:gd name="T36" fmla="*/ 0 w 21"/>
                <a:gd name="T37" fmla="*/ 31 h 31"/>
                <a:gd name="T38" fmla="*/ 5 w 21"/>
                <a:gd name="T39" fmla="*/ 31 h 31"/>
                <a:gd name="T40" fmla="*/ 5 w 21"/>
                <a:gd name="T41" fmla="*/ 20 h 31"/>
                <a:gd name="T42" fmla="*/ 13 w 21"/>
                <a:gd name="T43" fmla="*/ 20 h 31"/>
                <a:gd name="T44" fmla="*/ 6 w 21"/>
                <a:gd name="T4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31">
                  <a:moveTo>
                    <a:pt x="6" y="6"/>
                  </a:moveTo>
                  <a:lnTo>
                    <a:pt x="12" y="6"/>
                  </a:lnTo>
                  <a:lnTo>
                    <a:pt x="14" y="7"/>
                  </a:lnTo>
                  <a:lnTo>
                    <a:pt x="15" y="11"/>
                  </a:lnTo>
                  <a:lnTo>
                    <a:pt x="14" y="13"/>
                  </a:lnTo>
                  <a:lnTo>
                    <a:pt x="11" y="14"/>
                  </a:lnTo>
                  <a:lnTo>
                    <a:pt x="6" y="14"/>
                  </a:lnTo>
                  <a:lnTo>
                    <a:pt x="6" y="6"/>
                  </a:lnTo>
                  <a:lnTo>
                    <a:pt x="13" y="20"/>
                  </a:lnTo>
                  <a:lnTo>
                    <a:pt x="17" y="19"/>
                  </a:lnTo>
                  <a:lnTo>
                    <a:pt x="19" y="18"/>
                  </a:lnTo>
                  <a:lnTo>
                    <a:pt x="20" y="14"/>
                  </a:lnTo>
                  <a:lnTo>
                    <a:pt x="21" y="11"/>
                  </a:lnTo>
                  <a:lnTo>
                    <a:pt x="20" y="6"/>
                  </a:lnTo>
                  <a:lnTo>
                    <a:pt x="19" y="2"/>
                  </a:lnTo>
                  <a:lnTo>
                    <a:pt x="15" y="1"/>
                  </a:lnTo>
                  <a:lnTo>
                    <a:pt x="12" y="0"/>
                  </a:lnTo>
                  <a:lnTo>
                    <a:pt x="0" y="0"/>
                  </a:lnTo>
                  <a:lnTo>
                    <a:pt x="0" y="31"/>
                  </a:lnTo>
                  <a:lnTo>
                    <a:pt x="5" y="31"/>
                  </a:lnTo>
                  <a:lnTo>
                    <a:pt x="5" y="20"/>
                  </a:lnTo>
                  <a:lnTo>
                    <a:pt x="13" y="20"/>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5" name="Freeform 275">
              <a:extLst>
                <a:ext uri="{FF2B5EF4-FFF2-40B4-BE49-F238E27FC236}">
                  <a16:creationId xmlns:a16="http://schemas.microsoft.com/office/drawing/2014/main" id="{2B99738F-82B2-420B-BF10-D29E03C156E4}"/>
                </a:ext>
              </a:extLst>
            </p:cNvPr>
            <p:cNvSpPr/>
            <p:nvPr/>
          </p:nvSpPr>
          <p:spPr bwMode="auto">
            <a:xfrm>
              <a:off x="1461" y="2192"/>
              <a:ext cx="28" cy="32"/>
            </a:xfrm>
            <a:custGeom>
              <a:avLst/>
              <a:gdLst>
                <a:gd name="T0" fmla="*/ 7 w 28"/>
                <a:gd name="T1" fmla="*/ 8 h 32"/>
                <a:gd name="T2" fmla="*/ 10 w 28"/>
                <a:gd name="T3" fmla="*/ 6 h 32"/>
                <a:gd name="T4" fmla="*/ 13 w 28"/>
                <a:gd name="T5" fmla="*/ 5 h 32"/>
                <a:gd name="T6" fmla="*/ 17 w 28"/>
                <a:gd name="T7" fmla="*/ 6 h 32"/>
                <a:gd name="T8" fmla="*/ 19 w 28"/>
                <a:gd name="T9" fmla="*/ 8 h 32"/>
                <a:gd name="T10" fmla="*/ 22 w 28"/>
                <a:gd name="T11" fmla="*/ 11 h 32"/>
                <a:gd name="T12" fmla="*/ 22 w 28"/>
                <a:gd name="T13" fmla="*/ 15 h 32"/>
                <a:gd name="T14" fmla="*/ 22 w 28"/>
                <a:gd name="T15" fmla="*/ 20 h 32"/>
                <a:gd name="T16" fmla="*/ 19 w 28"/>
                <a:gd name="T17" fmla="*/ 24 h 32"/>
                <a:gd name="T18" fmla="*/ 17 w 28"/>
                <a:gd name="T19" fmla="*/ 26 h 32"/>
                <a:gd name="T20" fmla="*/ 13 w 28"/>
                <a:gd name="T21" fmla="*/ 26 h 32"/>
                <a:gd name="T22" fmla="*/ 10 w 28"/>
                <a:gd name="T23" fmla="*/ 26 h 32"/>
                <a:gd name="T24" fmla="*/ 7 w 28"/>
                <a:gd name="T25" fmla="*/ 24 h 32"/>
                <a:gd name="T26" fmla="*/ 6 w 28"/>
                <a:gd name="T27" fmla="*/ 20 h 32"/>
                <a:gd name="T28" fmla="*/ 6 w 28"/>
                <a:gd name="T29" fmla="*/ 15 h 32"/>
                <a:gd name="T30" fmla="*/ 6 w 28"/>
                <a:gd name="T31" fmla="*/ 11 h 32"/>
                <a:gd name="T32" fmla="*/ 7 w 28"/>
                <a:gd name="T33" fmla="*/ 8 h 32"/>
                <a:gd name="T34" fmla="*/ 4 w 28"/>
                <a:gd name="T35" fmla="*/ 27 h 32"/>
                <a:gd name="T36" fmla="*/ 7 w 28"/>
                <a:gd name="T37" fmla="*/ 31 h 32"/>
                <a:gd name="T38" fmla="*/ 13 w 28"/>
                <a:gd name="T39" fmla="*/ 32 h 32"/>
                <a:gd name="T40" fmla="*/ 19 w 28"/>
                <a:gd name="T41" fmla="*/ 31 h 32"/>
                <a:gd name="T42" fmla="*/ 24 w 28"/>
                <a:gd name="T43" fmla="*/ 27 h 32"/>
                <a:gd name="T44" fmla="*/ 26 w 28"/>
                <a:gd name="T45" fmla="*/ 23 h 32"/>
                <a:gd name="T46" fmla="*/ 28 w 28"/>
                <a:gd name="T47" fmla="*/ 15 h 32"/>
                <a:gd name="T48" fmla="*/ 26 w 28"/>
                <a:gd name="T49" fmla="*/ 9 h 32"/>
                <a:gd name="T50" fmla="*/ 24 w 28"/>
                <a:gd name="T51" fmla="*/ 3 h 32"/>
                <a:gd name="T52" fmla="*/ 19 w 28"/>
                <a:gd name="T53" fmla="*/ 1 h 32"/>
                <a:gd name="T54" fmla="*/ 13 w 28"/>
                <a:gd name="T55" fmla="*/ 0 h 32"/>
                <a:gd name="T56" fmla="*/ 7 w 28"/>
                <a:gd name="T57" fmla="*/ 1 h 32"/>
                <a:gd name="T58" fmla="*/ 4 w 28"/>
                <a:gd name="T59" fmla="*/ 3 h 32"/>
                <a:gd name="T60" fmla="*/ 0 w 28"/>
                <a:gd name="T61" fmla="*/ 9 h 32"/>
                <a:gd name="T62" fmla="*/ 0 w 28"/>
                <a:gd name="T63" fmla="*/ 15 h 32"/>
                <a:gd name="T64" fmla="*/ 0 w 28"/>
                <a:gd name="T65" fmla="*/ 23 h 32"/>
                <a:gd name="T66" fmla="*/ 4 w 28"/>
                <a:gd name="T67" fmla="*/ 27 h 32"/>
                <a:gd name="T68" fmla="*/ 7 w 28"/>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7" y="8"/>
                  </a:moveTo>
                  <a:lnTo>
                    <a:pt x="10" y="6"/>
                  </a:lnTo>
                  <a:lnTo>
                    <a:pt x="13" y="5"/>
                  </a:lnTo>
                  <a:lnTo>
                    <a:pt x="17" y="6"/>
                  </a:lnTo>
                  <a:lnTo>
                    <a:pt x="19" y="8"/>
                  </a:lnTo>
                  <a:lnTo>
                    <a:pt x="22" y="11"/>
                  </a:lnTo>
                  <a:lnTo>
                    <a:pt x="22" y="15"/>
                  </a:lnTo>
                  <a:lnTo>
                    <a:pt x="22" y="20"/>
                  </a:lnTo>
                  <a:lnTo>
                    <a:pt x="19" y="24"/>
                  </a:lnTo>
                  <a:lnTo>
                    <a:pt x="17" y="26"/>
                  </a:lnTo>
                  <a:lnTo>
                    <a:pt x="13" y="26"/>
                  </a:lnTo>
                  <a:lnTo>
                    <a:pt x="10" y="26"/>
                  </a:lnTo>
                  <a:lnTo>
                    <a:pt x="7" y="24"/>
                  </a:lnTo>
                  <a:lnTo>
                    <a:pt x="6" y="20"/>
                  </a:lnTo>
                  <a:lnTo>
                    <a:pt x="6" y="15"/>
                  </a:lnTo>
                  <a:lnTo>
                    <a:pt x="6" y="11"/>
                  </a:lnTo>
                  <a:lnTo>
                    <a:pt x="7" y="8"/>
                  </a:lnTo>
                  <a:lnTo>
                    <a:pt x="4" y="27"/>
                  </a:lnTo>
                  <a:lnTo>
                    <a:pt x="7" y="31"/>
                  </a:lnTo>
                  <a:lnTo>
                    <a:pt x="13" y="32"/>
                  </a:lnTo>
                  <a:lnTo>
                    <a:pt x="19" y="31"/>
                  </a:lnTo>
                  <a:lnTo>
                    <a:pt x="24" y="27"/>
                  </a:lnTo>
                  <a:lnTo>
                    <a:pt x="26" y="23"/>
                  </a:lnTo>
                  <a:lnTo>
                    <a:pt x="28" y="15"/>
                  </a:lnTo>
                  <a:lnTo>
                    <a:pt x="26" y="9"/>
                  </a:lnTo>
                  <a:lnTo>
                    <a:pt x="24" y="3"/>
                  </a:lnTo>
                  <a:lnTo>
                    <a:pt x="19" y="1"/>
                  </a:lnTo>
                  <a:lnTo>
                    <a:pt x="13" y="0"/>
                  </a:lnTo>
                  <a:lnTo>
                    <a:pt x="7" y="1"/>
                  </a:lnTo>
                  <a:lnTo>
                    <a:pt x="4" y="3"/>
                  </a:lnTo>
                  <a:lnTo>
                    <a:pt x="0" y="9"/>
                  </a:lnTo>
                  <a:lnTo>
                    <a:pt x="0" y="15"/>
                  </a:lnTo>
                  <a:lnTo>
                    <a:pt x="0" y="23"/>
                  </a:lnTo>
                  <a:lnTo>
                    <a:pt x="4" y="27"/>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6" name="Freeform 276">
              <a:extLst>
                <a:ext uri="{FF2B5EF4-FFF2-40B4-BE49-F238E27FC236}">
                  <a16:creationId xmlns:a16="http://schemas.microsoft.com/office/drawing/2014/main" id="{F85120FD-8A66-4E92-9EF0-C7044F7D26B9}"/>
                </a:ext>
              </a:extLst>
            </p:cNvPr>
            <p:cNvSpPr/>
            <p:nvPr/>
          </p:nvSpPr>
          <p:spPr bwMode="auto">
            <a:xfrm>
              <a:off x="1493" y="2192"/>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7" name="Freeform 277">
              <a:extLst>
                <a:ext uri="{FF2B5EF4-FFF2-40B4-BE49-F238E27FC236}">
                  <a16:creationId xmlns:a16="http://schemas.microsoft.com/office/drawing/2014/main" id="{7222EEDD-F138-4311-A4D0-2DA0F57C2CF3}"/>
                </a:ext>
              </a:extLst>
            </p:cNvPr>
            <p:cNvSpPr/>
            <p:nvPr/>
          </p:nvSpPr>
          <p:spPr bwMode="auto">
            <a:xfrm>
              <a:off x="1516" y="2192"/>
              <a:ext cx="25" cy="31"/>
            </a:xfrm>
            <a:custGeom>
              <a:avLst/>
              <a:gdLst>
                <a:gd name="T0" fmla="*/ 6 w 25"/>
                <a:gd name="T1" fmla="*/ 31 h 31"/>
                <a:gd name="T2" fmla="*/ 6 w 25"/>
                <a:gd name="T3" fmla="*/ 20 h 31"/>
                <a:gd name="T4" fmla="*/ 9 w 25"/>
                <a:gd name="T5" fmla="*/ 17 h 31"/>
                <a:gd name="T6" fmla="*/ 18 w 25"/>
                <a:gd name="T7" fmla="*/ 31 h 31"/>
                <a:gd name="T8" fmla="*/ 25 w 25"/>
                <a:gd name="T9" fmla="*/ 31 h 31"/>
                <a:gd name="T10" fmla="*/ 13 w 25"/>
                <a:gd name="T11" fmla="*/ 13 h 31"/>
                <a:gd name="T12" fmla="*/ 24 w 25"/>
                <a:gd name="T13" fmla="*/ 0 h 31"/>
                <a:gd name="T14" fmla="*/ 17 w 25"/>
                <a:gd name="T15" fmla="*/ 0 h 31"/>
                <a:gd name="T16" fmla="*/ 6 w 25"/>
                <a:gd name="T17" fmla="*/ 13 h 31"/>
                <a:gd name="T18" fmla="*/ 6 w 25"/>
                <a:gd name="T19" fmla="*/ 0 h 31"/>
                <a:gd name="T20" fmla="*/ 0 w 25"/>
                <a:gd name="T21" fmla="*/ 0 h 31"/>
                <a:gd name="T22" fmla="*/ 0 w 25"/>
                <a:gd name="T23" fmla="*/ 31 h 31"/>
                <a:gd name="T24" fmla="*/ 6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6" y="31"/>
                  </a:moveTo>
                  <a:lnTo>
                    <a:pt x="6" y="20"/>
                  </a:lnTo>
                  <a:lnTo>
                    <a:pt x="9" y="17"/>
                  </a:lnTo>
                  <a:lnTo>
                    <a:pt x="18" y="31"/>
                  </a:lnTo>
                  <a:lnTo>
                    <a:pt x="25" y="31"/>
                  </a:lnTo>
                  <a:lnTo>
                    <a:pt x="13" y="13"/>
                  </a:lnTo>
                  <a:lnTo>
                    <a:pt x="24" y="0"/>
                  </a:lnTo>
                  <a:lnTo>
                    <a:pt x="17" y="0"/>
                  </a:lnTo>
                  <a:lnTo>
                    <a:pt x="6" y="13"/>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8" name="Freeform 278">
              <a:extLst>
                <a:ext uri="{FF2B5EF4-FFF2-40B4-BE49-F238E27FC236}">
                  <a16:creationId xmlns:a16="http://schemas.microsoft.com/office/drawing/2014/main" id="{47E02033-072E-44A6-AB9A-7BBCE099D3FD}"/>
                </a:ext>
              </a:extLst>
            </p:cNvPr>
            <p:cNvSpPr/>
            <p:nvPr/>
          </p:nvSpPr>
          <p:spPr bwMode="auto">
            <a:xfrm>
              <a:off x="1078" y="1828"/>
              <a:ext cx="29" cy="32"/>
            </a:xfrm>
            <a:custGeom>
              <a:avLst/>
              <a:gdLst>
                <a:gd name="T0" fmla="*/ 5 w 29"/>
                <a:gd name="T1" fmla="*/ 32 h 32"/>
                <a:gd name="T2" fmla="*/ 5 w 29"/>
                <a:gd name="T3" fmla="*/ 6 h 32"/>
                <a:gd name="T4" fmla="*/ 11 w 29"/>
                <a:gd name="T5" fmla="*/ 32 h 32"/>
                <a:gd name="T6" fmla="*/ 17 w 29"/>
                <a:gd name="T7" fmla="*/ 32 h 32"/>
                <a:gd name="T8" fmla="*/ 23 w 29"/>
                <a:gd name="T9" fmla="*/ 6 h 32"/>
                <a:gd name="T10" fmla="*/ 23 w 29"/>
                <a:gd name="T11" fmla="*/ 32 h 32"/>
                <a:gd name="T12" fmla="*/ 29 w 29"/>
                <a:gd name="T13" fmla="*/ 32 h 32"/>
                <a:gd name="T14" fmla="*/ 29 w 29"/>
                <a:gd name="T15" fmla="*/ 0 h 32"/>
                <a:gd name="T16" fmla="*/ 20 w 29"/>
                <a:gd name="T17" fmla="*/ 0 h 32"/>
                <a:gd name="T18" fmla="*/ 15 w 29"/>
                <a:gd name="T19" fmla="*/ 24 h 32"/>
                <a:gd name="T20" fmla="*/ 9 w 29"/>
                <a:gd name="T21" fmla="*/ 0 h 32"/>
                <a:gd name="T22" fmla="*/ 0 w 29"/>
                <a:gd name="T23" fmla="*/ 0 h 32"/>
                <a:gd name="T24" fmla="*/ 0 w 29"/>
                <a:gd name="T25" fmla="*/ 32 h 32"/>
                <a:gd name="T26" fmla="*/ 5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5" y="32"/>
                  </a:moveTo>
                  <a:lnTo>
                    <a:pt x="5" y="6"/>
                  </a:lnTo>
                  <a:lnTo>
                    <a:pt x="11" y="32"/>
                  </a:lnTo>
                  <a:lnTo>
                    <a:pt x="17" y="32"/>
                  </a:lnTo>
                  <a:lnTo>
                    <a:pt x="23" y="6"/>
                  </a:lnTo>
                  <a:lnTo>
                    <a:pt x="23" y="32"/>
                  </a:lnTo>
                  <a:lnTo>
                    <a:pt x="29" y="32"/>
                  </a:lnTo>
                  <a:lnTo>
                    <a:pt x="29" y="0"/>
                  </a:lnTo>
                  <a:lnTo>
                    <a:pt x="20" y="0"/>
                  </a:lnTo>
                  <a:lnTo>
                    <a:pt x="15" y="24"/>
                  </a:lnTo>
                  <a:lnTo>
                    <a:pt x="9" y="0"/>
                  </a:lnTo>
                  <a:lnTo>
                    <a:pt x="0" y="0"/>
                  </a:lnTo>
                  <a:lnTo>
                    <a:pt x="0"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79" name="Freeform 279">
              <a:extLst>
                <a:ext uri="{FF2B5EF4-FFF2-40B4-BE49-F238E27FC236}">
                  <a16:creationId xmlns:a16="http://schemas.microsoft.com/office/drawing/2014/main" id="{55C694B0-156F-486C-84C1-A95B651BFE34}"/>
                </a:ext>
              </a:extLst>
            </p:cNvPr>
            <p:cNvSpPr/>
            <p:nvPr/>
          </p:nvSpPr>
          <p:spPr bwMode="auto">
            <a:xfrm>
              <a:off x="1110" y="1828"/>
              <a:ext cx="27" cy="32"/>
            </a:xfrm>
            <a:custGeom>
              <a:avLst/>
              <a:gdLst>
                <a:gd name="T0" fmla="*/ 18 w 27"/>
                <a:gd name="T1" fmla="*/ 21 h 32"/>
                <a:gd name="T2" fmla="*/ 9 w 27"/>
                <a:gd name="T3" fmla="*/ 21 h 32"/>
                <a:gd name="T4" fmla="*/ 13 w 27"/>
                <a:gd name="T5" fmla="*/ 8 h 32"/>
                <a:gd name="T6" fmla="*/ 18 w 27"/>
                <a:gd name="T7" fmla="*/ 21 h 32"/>
                <a:gd name="T8" fmla="*/ 0 w 27"/>
                <a:gd name="T9" fmla="*/ 32 h 32"/>
                <a:gd name="T10" fmla="*/ 6 w 27"/>
                <a:gd name="T11" fmla="*/ 32 h 32"/>
                <a:gd name="T12" fmla="*/ 8 w 27"/>
                <a:gd name="T13" fmla="*/ 26 h 32"/>
                <a:gd name="T14" fmla="*/ 19 w 27"/>
                <a:gd name="T15" fmla="*/ 26 h 32"/>
                <a:gd name="T16" fmla="*/ 21 w 27"/>
                <a:gd name="T17" fmla="*/ 32 h 32"/>
                <a:gd name="T18" fmla="*/ 27 w 27"/>
                <a:gd name="T19" fmla="*/ 32 h 32"/>
                <a:gd name="T20" fmla="*/ 16 w 27"/>
                <a:gd name="T21" fmla="*/ 0 h 32"/>
                <a:gd name="T22" fmla="*/ 9 w 27"/>
                <a:gd name="T23" fmla="*/ 0 h 32"/>
                <a:gd name="T24" fmla="*/ 0 w 27"/>
                <a:gd name="T25" fmla="*/ 32 h 32"/>
                <a:gd name="T26" fmla="*/ 18 w 27"/>
                <a:gd name="T2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2">
                  <a:moveTo>
                    <a:pt x="18" y="21"/>
                  </a:moveTo>
                  <a:lnTo>
                    <a:pt x="9" y="21"/>
                  </a:lnTo>
                  <a:lnTo>
                    <a:pt x="13" y="8"/>
                  </a:lnTo>
                  <a:lnTo>
                    <a:pt x="18" y="21"/>
                  </a:lnTo>
                  <a:lnTo>
                    <a:pt x="0" y="32"/>
                  </a:lnTo>
                  <a:lnTo>
                    <a:pt x="6" y="32"/>
                  </a:lnTo>
                  <a:lnTo>
                    <a:pt x="8" y="26"/>
                  </a:lnTo>
                  <a:lnTo>
                    <a:pt x="19" y="26"/>
                  </a:lnTo>
                  <a:lnTo>
                    <a:pt x="21" y="32"/>
                  </a:lnTo>
                  <a:lnTo>
                    <a:pt x="27" y="32"/>
                  </a:lnTo>
                  <a:lnTo>
                    <a:pt x="16" y="0"/>
                  </a:lnTo>
                  <a:lnTo>
                    <a:pt x="9" y="0"/>
                  </a:lnTo>
                  <a:lnTo>
                    <a:pt x="0" y="32"/>
                  </a:lnTo>
                  <a:lnTo>
                    <a:pt x="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80" name="Freeform 280">
              <a:extLst>
                <a:ext uri="{FF2B5EF4-FFF2-40B4-BE49-F238E27FC236}">
                  <a16:creationId xmlns:a16="http://schemas.microsoft.com/office/drawing/2014/main" id="{CEF0286D-86AD-442E-9C0A-08B2A02E40B0}"/>
                </a:ext>
              </a:extLst>
            </p:cNvPr>
            <p:cNvSpPr/>
            <p:nvPr/>
          </p:nvSpPr>
          <p:spPr bwMode="auto">
            <a:xfrm>
              <a:off x="1140" y="1828"/>
              <a:ext cx="23" cy="32"/>
            </a:xfrm>
            <a:custGeom>
              <a:avLst/>
              <a:gdLst>
                <a:gd name="T0" fmla="*/ 6 w 23"/>
                <a:gd name="T1" fmla="*/ 6 h 32"/>
                <a:gd name="T2" fmla="*/ 11 w 23"/>
                <a:gd name="T3" fmla="*/ 6 h 32"/>
                <a:gd name="T4" fmla="*/ 14 w 23"/>
                <a:gd name="T5" fmla="*/ 8 h 32"/>
                <a:gd name="T6" fmla="*/ 16 w 23"/>
                <a:gd name="T7" fmla="*/ 9 h 32"/>
                <a:gd name="T8" fmla="*/ 17 w 23"/>
                <a:gd name="T9" fmla="*/ 12 h 32"/>
                <a:gd name="T10" fmla="*/ 17 w 23"/>
                <a:gd name="T11" fmla="*/ 16 h 32"/>
                <a:gd name="T12" fmla="*/ 17 w 23"/>
                <a:gd name="T13" fmla="*/ 21 h 32"/>
                <a:gd name="T14" fmla="*/ 16 w 23"/>
                <a:gd name="T15" fmla="*/ 24 h 32"/>
                <a:gd name="T16" fmla="*/ 14 w 23"/>
                <a:gd name="T17" fmla="*/ 26 h 32"/>
                <a:gd name="T18" fmla="*/ 10 w 23"/>
                <a:gd name="T19" fmla="*/ 27 h 32"/>
                <a:gd name="T20" fmla="*/ 6 w 23"/>
                <a:gd name="T21" fmla="*/ 27 h 32"/>
                <a:gd name="T22" fmla="*/ 6 w 23"/>
                <a:gd name="T23" fmla="*/ 6 h 32"/>
                <a:gd name="T24" fmla="*/ 9 w 23"/>
                <a:gd name="T25" fmla="*/ 32 h 32"/>
                <a:gd name="T26" fmla="*/ 15 w 23"/>
                <a:gd name="T27" fmla="*/ 32 h 32"/>
                <a:gd name="T28" fmla="*/ 20 w 23"/>
                <a:gd name="T29" fmla="*/ 29 h 32"/>
                <a:gd name="T30" fmla="*/ 21 w 23"/>
                <a:gd name="T31" fmla="*/ 27 h 32"/>
                <a:gd name="T32" fmla="*/ 22 w 23"/>
                <a:gd name="T33" fmla="*/ 24 h 32"/>
                <a:gd name="T34" fmla="*/ 23 w 23"/>
                <a:gd name="T35" fmla="*/ 16 h 32"/>
                <a:gd name="T36" fmla="*/ 23 w 23"/>
                <a:gd name="T37" fmla="*/ 10 h 32"/>
                <a:gd name="T38" fmla="*/ 21 w 23"/>
                <a:gd name="T39" fmla="*/ 5 h 32"/>
                <a:gd name="T40" fmla="*/ 16 w 23"/>
                <a:gd name="T41" fmla="*/ 2 h 32"/>
                <a:gd name="T42" fmla="*/ 11 w 23"/>
                <a:gd name="T43" fmla="*/ 0 h 32"/>
                <a:gd name="T44" fmla="*/ 0 w 23"/>
                <a:gd name="T45" fmla="*/ 0 h 32"/>
                <a:gd name="T46" fmla="*/ 0 w 23"/>
                <a:gd name="T47" fmla="*/ 32 h 32"/>
                <a:gd name="T48" fmla="*/ 9 w 23"/>
                <a:gd name="T49" fmla="*/ 32 h 32"/>
                <a:gd name="T50" fmla="*/ 6 w 23"/>
                <a:gd name="T5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32">
                  <a:moveTo>
                    <a:pt x="6" y="6"/>
                  </a:moveTo>
                  <a:lnTo>
                    <a:pt x="11" y="6"/>
                  </a:lnTo>
                  <a:lnTo>
                    <a:pt x="14" y="8"/>
                  </a:lnTo>
                  <a:lnTo>
                    <a:pt x="16" y="9"/>
                  </a:lnTo>
                  <a:lnTo>
                    <a:pt x="17" y="12"/>
                  </a:lnTo>
                  <a:lnTo>
                    <a:pt x="17" y="16"/>
                  </a:lnTo>
                  <a:lnTo>
                    <a:pt x="17" y="21"/>
                  </a:lnTo>
                  <a:lnTo>
                    <a:pt x="16" y="24"/>
                  </a:lnTo>
                  <a:lnTo>
                    <a:pt x="14" y="26"/>
                  </a:lnTo>
                  <a:lnTo>
                    <a:pt x="10" y="27"/>
                  </a:lnTo>
                  <a:lnTo>
                    <a:pt x="6" y="27"/>
                  </a:lnTo>
                  <a:lnTo>
                    <a:pt x="6" y="6"/>
                  </a:lnTo>
                  <a:lnTo>
                    <a:pt x="9" y="32"/>
                  </a:lnTo>
                  <a:lnTo>
                    <a:pt x="15" y="32"/>
                  </a:lnTo>
                  <a:lnTo>
                    <a:pt x="20" y="29"/>
                  </a:lnTo>
                  <a:lnTo>
                    <a:pt x="21" y="27"/>
                  </a:lnTo>
                  <a:lnTo>
                    <a:pt x="22" y="24"/>
                  </a:lnTo>
                  <a:lnTo>
                    <a:pt x="23" y="16"/>
                  </a:lnTo>
                  <a:lnTo>
                    <a:pt x="23" y="10"/>
                  </a:lnTo>
                  <a:lnTo>
                    <a:pt x="21" y="5"/>
                  </a:lnTo>
                  <a:lnTo>
                    <a:pt x="16" y="2"/>
                  </a:lnTo>
                  <a:lnTo>
                    <a:pt x="11" y="0"/>
                  </a:lnTo>
                  <a:lnTo>
                    <a:pt x="0" y="0"/>
                  </a:lnTo>
                  <a:lnTo>
                    <a:pt x="0" y="32"/>
                  </a:lnTo>
                  <a:lnTo>
                    <a:pt x="9"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81" name="Rectangle 281">
              <a:extLst>
                <a:ext uri="{FF2B5EF4-FFF2-40B4-BE49-F238E27FC236}">
                  <a16:creationId xmlns:a16="http://schemas.microsoft.com/office/drawing/2014/main" id="{C3E815D9-6351-4566-B58E-4878819D957E}"/>
                </a:ext>
              </a:extLst>
            </p:cNvPr>
            <p:cNvSpPr>
              <a:spLocks noChangeArrowheads="1"/>
            </p:cNvSpPr>
            <p:nvPr/>
          </p:nvSpPr>
          <p:spPr bwMode="auto">
            <a:xfrm>
              <a:off x="1168" y="1828"/>
              <a:ext cx="6"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82" name="Freeform 282">
              <a:extLst>
                <a:ext uri="{FF2B5EF4-FFF2-40B4-BE49-F238E27FC236}">
                  <a16:creationId xmlns:a16="http://schemas.microsoft.com/office/drawing/2014/main" id="{E7F1A50C-3F6F-4E08-A519-54CBEC53E8F1}"/>
                </a:ext>
              </a:extLst>
            </p:cNvPr>
            <p:cNvSpPr/>
            <p:nvPr/>
          </p:nvSpPr>
          <p:spPr bwMode="auto">
            <a:xfrm>
              <a:off x="1179" y="1828"/>
              <a:ext cx="24" cy="33"/>
            </a:xfrm>
            <a:custGeom>
              <a:avLst/>
              <a:gdLst>
                <a:gd name="T0" fmla="*/ 4 w 24"/>
                <a:gd name="T1" fmla="*/ 30 h 33"/>
                <a:gd name="T2" fmla="*/ 7 w 24"/>
                <a:gd name="T3" fmla="*/ 33 h 33"/>
                <a:gd name="T4" fmla="*/ 12 w 24"/>
                <a:gd name="T5" fmla="*/ 33 h 33"/>
                <a:gd name="T6" fmla="*/ 17 w 24"/>
                <a:gd name="T7" fmla="*/ 33 h 33"/>
                <a:gd name="T8" fmla="*/ 20 w 24"/>
                <a:gd name="T9" fmla="*/ 30 h 33"/>
                <a:gd name="T10" fmla="*/ 23 w 24"/>
                <a:gd name="T11" fmla="*/ 27 h 33"/>
                <a:gd name="T12" fmla="*/ 24 w 24"/>
                <a:gd name="T13" fmla="*/ 23 h 33"/>
                <a:gd name="T14" fmla="*/ 23 w 24"/>
                <a:gd name="T15" fmla="*/ 18 h 33"/>
                <a:gd name="T16" fmla="*/ 20 w 24"/>
                <a:gd name="T17" fmla="*/ 16 h 33"/>
                <a:gd name="T18" fmla="*/ 18 w 24"/>
                <a:gd name="T19" fmla="*/ 15 h 33"/>
                <a:gd name="T20" fmla="*/ 13 w 24"/>
                <a:gd name="T21" fmla="*/ 14 h 33"/>
                <a:gd name="T22" fmla="*/ 12 w 24"/>
                <a:gd name="T23" fmla="*/ 12 h 33"/>
                <a:gd name="T24" fmla="*/ 7 w 24"/>
                <a:gd name="T25" fmla="*/ 11 h 33"/>
                <a:gd name="T26" fmla="*/ 6 w 24"/>
                <a:gd name="T27" fmla="*/ 9 h 33"/>
                <a:gd name="T28" fmla="*/ 7 w 24"/>
                <a:gd name="T29" fmla="*/ 8 h 33"/>
                <a:gd name="T30" fmla="*/ 7 w 24"/>
                <a:gd name="T31" fmla="*/ 6 h 33"/>
                <a:gd name="T32" fmla="*/ 11 w 24"/>
                <a:gd name="T33" fmla="*/ 5 h 33"/>
                <a:gd name="T34" fmla="*/ 13 w 24"/>
                <a:gd name="T35" fmla="*/ 5 h 33"/>
                <a:gd name="T36" fmla="*/ 16 w 24"/>
                <a:gd name="T37" fmla="*/ 6 h 33"/>
                <a:gd name="T38" fmla="*/ 17 w 24"/>
                <a:gd name="T39" fmla="*/ 8 h 33"/>
                <a:gd name="T40" fmla="*/ 17 w 24"/>
                <a:gd name="T41" fmla="*/ 10 h 33"/>
                <a:gd name="T42" fmla="*/ 23 w 24"/>
                <a:gd name="T43" fmla="*/ 10 h 33"/>
                <a:gd name="T44" fmla="*/ 22 w 24"/>
                <a:gd name="T45" fmla="*/ 6 h 33"/>
                <a:gd name="T46" fmla="*/ 19 w 24"/>
                <a:gd name="T47" fmla="*/ 3 h 33"/>
                <a:gd name="T48" fmla="*/ 17 w 24"/>
                <a:gd name="T49" fmla="*/ 0 h 33"/>
                <a:gd name="T50" fmla="*/ 12 w 24"/>
                <a:gd name="T51" fmla="*/ 0 h 33"/>
                <a:gd name="T52" fmla="*/ 7 w 24"/>
                <a:gd name="T53" fmla="*/ 0 h 33"/>
                <a:gd name="T54" fmla="*/ 4 w 24"/>
                <a:gd name="T55" fmla="*/ 3 h 33"/>
                <a:gd name="T56" fmla="*/ 1 w 24"/>
                <a:gd name="T57" fmla="*/ 5 h 33"/>
                <a:gd name="T58" fmla="*/ 1 w 24"/>
                <a:gd name="T59" fmla="*/ 10 h 33"/>
                <a:gd name="T60" fmla="*/ 1 w 24"/>
                <a:gd name="T61" fmla="*/ 14 h 33"/>
                <a:gd name="T62" fmla="*/ 4 w 24"/>
                <a:gd name="T63" fmla="*/ 16 h 33"/>
                <a:gd name="T64" fmla="*/ 10 w 24"/>
                <a:gd name="T65" fmla="*/ 18 h 33"/>
                <a:gd name="T66" fmla="*/ 11 w 24"/>
                <a:gd name="T67" fmla="*/ 18 h 33"/>
                <a:gd name="T68" fmla="*/ 16 w 24"/>
                <a:gd name="T69" fmla="*/ 21 h 33"/>
                <a:gd name="T70" fmla="*/ 18 w 24"/>
                <a:gd name="T71" fmla="*/ 22 h 33"/>
                <a:gd name="T72" fmla="*/ 18 w 24"/>
                <a:gd name="T73" fmla="*/ 23 h 33"/>
                <a:gd name="T74" fmla="*/ 18 w 24"/>
                <a:gd name="T75" fmla="*/ 26 h 33"/>
                <a:gd name="T76" fmla="*/ 17 w 24"/>
                <a:gd name="T77" fmla="*/ 27 h 33"/>
                <a:gd name="T78" fmla="*/ 13 w 24"/>
                <a:gd name="T79" fmla="*/ 28 h 33"/>
                <a:gd name="T80" fmla="*/ 10 w 24"/>
                <a:gd name="T81" fmla="*/ 27 h 33"/>
                <a:gd name="T82" fmla="*/ 8 w 24"/>
                <a:gd name="T83" fmla="*/ 27 h 33"/>
                <a:gd name="T84" fmla="*/ 7 w 24"/>
                <a:gd name="T85" fmla="*/ 24 h 33"/>
                <a:gd name="T86" fmla="*/ 6 w 24"/>
                <a:gd name="T87" fmla="*/ 22 h 33"/>
                <a:gd name="T88" fmla="*/ 0 w 24"/>
                <a:gd name="T89" fmla="*/ 22 h 33"/>
                <a:gd name="T90" fmla="*/ 1 w 24"/>
                <a:gd name="T91" fmla="*/ 27 h 33"/>
                <a:gd name="T92" fmla="*/ 4 w 24"/>
                <a:gd name="T9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3">
                  <a:moveTo>
                    <a:pt x="4" y="30"/>
                  </a:moveTo>
                  <a:lnTo>
                    <a:pt x="7" y="33"/>
                  </a:lnTo>
                  <a:lnTo>
                    <a:pt x="12" y="33"/>
                  </a:lnTo>
                  <a:lnTo>
                    <a:pt x="17" y="33"/>
                  </a:lnTo>
                  <a:lnTo>
                    <a:pt x="20" y="30"/>
                  </a:lnTo>
                  <a:lnTo>
                    <a:pt x="23" y="27"/>
                  </a:lnTo>
                  <a:lnTo>
                    <a:pt x="24" y="23"/>
                  </a:lnTo>
                  <a:lnTo>
                    <a:pt x="23" y="18"/>
                  </a:lnTo>
                  <a:lnTo>
                    <a:pt x="20" y="16"/>
                  </a:lnTo>
                  <a:lnTo>
                    <a:pt x="18" y="15"/>
                  </a:lnTo>
                  <a:lnTo>
                    <a:pt x="13" y="14"/>
                  </a:lnTo>
                  <a:lnTo>
                    <a:pt x="12" y="12"/>
                  </a:lnTo>
                  <a:lnTo>
                    <a:pt x="7" y="11"/>
                  </a:lnTo>
                  <a:lnTo>
                    <a:pt x="6" y="9"/>
                  </a:lnTo>
                  <a:lnTo>
                    <a:pt x="7" y="8"/>
                  </a:lnTo>
                  <a:lnTo>
                    <a:pt x="7" y="6"/>
                  </a:lnTo>
                  <a:lnTo>
                    <a:pt x="11" y="5"/>
                  </a:lnTo>
                  <a:lnTo>
                    <a:pt x="13" y="5"/>
                  </a:lnTo>
                  <a:lnTo>
                    <a:pt x="16" y="6"/>
                  </a:lnTo>
                  <a:lnTo>
                    <a:pt x="17" y="8"/>
                  </a:lnTo>
                  <a:lnTo>
                    <a:pt x="17" y="10"/>
                  </a:lnTo>
                  <a:lnTo>
                    <a:pt x="23" y="10"/>
                  </a:lnTo>
                  <a:lnTo>
                    <a:pt x="22" y="6"/>
                  </a:lnTo>
                  <a:lnTo>
                    <a:pt x="19" y="3"/>
                  </a:lnTo>
                  <a:lnTo>
                    <a:pt x="17" y="0"/>
                  </a:lnTo>
                  <a:lnTo>
                    <a:pt x="12" y="0"/>
                  </a:lnTo>
                  <a:lnTo>
                    <a:pt x="7" y="0"/>
                  </a:lnTo>
                  <a:lnTo>
                    <a:pt x="4" y="3"/>
                  </a:lnTo>
                  <a:lnTo>
                    <a:pt x="1" y="5"/>
                  </a:lnTo>
                  <a:lnTo>
                    <a:pt x="1" y="10"/>
                  </a:lnTo>
                  <a:lnTo>
                    <a:pt x="1" y="14"/>
                  </a:lnTo>
                  <a:lnTo>
                    <a:pt x="4" y="16"/>
                  </a:lnTo>
                  <a:lnTo>
                    <a:pt x="10" y="18"/>
                  </a:lnTo>
                  <a:lnTo>
                    <a:pt x="11" y="18"/>
                  </a:lnTo>
                  <a:lnTo>
                    <a:pt x="16" y="21"/>
                  </a:lnTo>
                  <a:lnTo>
                    <a:pt x="18" y="22"/>
                  </a:lnTo>
                  <a:lnTo>
                    <a:pt x="18" y="23"/>
                  </a:lnTo>
                  <a:lnTo>
                    <a:pt x="18" y="26"/>
                  </a:lnTo>
                  <a:lnTo>
                    <a:pt x="17" y="27"/>
                  </a:lnTo>
                  <a:lnTo>
                    <a:pt x="13" y="28"/>
                  </a:lnTo>
                  <a:lnTo>
                    <a:pt x="10" y="27"/>
                  </a:lnTo>
                  <a:lnTo>
                    <a:pt x="8" y="27"/>
                  </a:lnTo>
                  <a:lnTo>
                    <a:pt x="7" y="24"/>
                  </a:lnTo>
                  <a:lnTo>
                    <a:pt x="6" y="22"/>
                  </a:lnTo>
                  <a:lnTo>
                    <a:pt x="0" y="22"/>
                  </a:lnTo>
                  <a:lnTo>
                    <a:pt x="1" y="27"/>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83" name="Freeform 283">
              <a:extLst>
                <a:ext uri="{FF2B5EF4-FFF2-40B4-BE49-F238E27FC236}">
                  <a16:creationId xmlns:a16="http://schemas.microsoft.com/office/drawing/2014/main" id="{2642D9CA-A51C-4430-8AED-FF08D75DB2C0}"/>
                </a:ext>
              </a:extLst>
            </p:cNvPr>
            <p:cNvSpPr/>
            <p:nvPr/>
          </p:nvSpPr>
          <p:spPr bwMode="auto">
            <a:xfrm>
              <a:off x="1207" y="1828"/>
              <a:ext cx="27" cy="33"/>
            </a:xfrm>
            <a:custGeom>
              <a:avLst/>
              <a:gdLst>
                <a:gd name="T0" fmla="*/ 7 w 27"/>
                <a:gd name="T1" fmla="*/ 9 h 33"/>
                <a:gd name="T2" fmla="*/ 9 w 27"/>
                <a:gd name="T3" fmla="*/ 6 h 33"/>
                <a:gd name="T4" fmla="*/ 13 w 27"/>
                <a:gd name="T5" fmla="*/ 5 h 33"/>
                <a:gd name="T6" fmla="*/ 16 w 27"/>
                <a:gd name="T7" fmla="*/ 6 h 33"/>
                <a:gd name="T8" fmla="*/ 19 w 27"/>
                <a:gd name="T9" fmla="*/ 9 h 33"/>
                <a:gd name="T10" fmla="*/ 20 w 27"/>
                <a:gd name="T11" fmla="*/ 12 h 33"/>
                <a:gd name="T12" fmla="*/ 21 w 27"/>
                <a:gd name="T13" fmla="*/ 16 h 33"/>
                <a:gd name="T14" fmla="*/ 20 w 27"/>
                <a:gd name="T15" fmla="*/ 21 h 33"/>
                <a:gd name="T16" fmla="*/ 19 w 27"/>
                <a:gd name="T17" fmla="*/ 24 h 33"/>
                <a:gd name="T18" fmla="*/ 16 w 27"/>
                <a:gd name="T19" fmla="*/ 27 h 33"/>
                <a:gd name="T20" fmla="*/ 13 w 27"/>
                <a:gd name="T21" fmla="*/ 27 h 33"/>
                <a:gd name="T22" fmla="*/ 9 w 27"/>
                <a:gd name="T23" fmla="*/ 27 h 33"/>
                <a:gd name="T24" fmla="*/ 7 w 27"/>
                <a:gd name="T25" fmla="*/ 24 h 33"/>
                <a:gd name="T26" fmla="*/ 6 w 27"/>
                <a:gd name="T27" fmla="*/ 21 h 33"/>
                <a:gd name="T28" fmla="*/ 6 w 27"/>
                <a:gd name="T29" fmla="*/ 16 h 33"/>
                <a:gd name="T30" fmla="*/ 6 w 27"/>
                <a:gd name="T31" fmla="*/ 12 h 33"/>
                <a:gd name="T32" fmla="*/ 7 w 27"/>
                <a:gd name="T33" fmla="*/ 9 h 33"/>
                <a:gd name="T34" fmla="*/ 3 w 27"/>
                <a:gd name="T35" fmla="*/ 28 h 33"/>
                <a:gd name="T36" fmla="*/ 7 w 27"/>
                <a:gd name="T37" fmla="*/ 32 h 33"/>
                <a:gd name="T38" fmla="*/ 13 w 27"/>
                <a:gd name="T39" fmla="*/ 33 h 33"/>
                <a:gd name="T40" fmla="*/ 19 w 27"/>
                <a:gd name="T41" fmla="*/ 32 h 33"/>
                <a:gd name="T42" fmla="*/ 24 w 27"/>
                <a:gd name="T43" fmla="*/ 28 h 33"/>
                <a:gd name="T44" fmla="*/ 26 w 27"/>
                <a:gd name="T45" fmla="*/ 23 h 33"/>
                <a:gd name="T46" fmla="*/ 27 w 27"/>
                <a:gd name="T47" fmla="*/ 16 h 33"/>
                <a:gd name="T48" fmla="*/ 26 w 27"/>
                <a:gd name="T49" fmla="*/ 10 h 33"/>
                <a:gd name="T50" fmla="*/ 24 w 27"/>
                <a:gd name="T51" fmla="*/ 4 h 33"/>
                <a:gd name="T52" fmla="*/ 19 w 27"/>
                <a:gd name="T53" fmla="*/ 2 h 33"/>
                <a:gd name="T54" fmla="*/ 13 w 27"/>
                <a:gd name="T55" fmla="*/ 0 h 33"/>
                <a:gd name="T56" fmla="*/ 7 w 27"/>
                <a:gd name="T57" fmla="*/ 2 h 33"/>
                <a:gd name="T58" fmla="*/ 3 w 27"/>
                <a:gd name="T59" fmla="*/ 4 h 33"/>
                <a:gd name="T60" fmla="*/ 0 w 27"/>
                <a:gd name="T61" fmla="*/ 10 h 33"/>
                <a:gd name="T62" fmla="*/ 0 w 27"/>
                <a:gd name="T63" fmla="*/ 16 h 33"/>
                <a:gd name="T64" fmla="*/ 0 w 27"/>
                <a:gd name="T65" fmla="*/ 23 h 33"/>
                <a:gd name="T66" fmla="*/ 3 w 27"/>
                <a:gd name="T67" fmla="*/ 28 h 33"/>
                <a:gd name="T68" fmla="*/ 7 w 27"/>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3">
                  <a:moveTo>
                    <a:pt x="7" y="9"/>
                  </a:moveTo>
                  <a:lnTo>
                    <a:pt x="9" y="6"/>
                  </a:lnTo>
                  <a:lnTo>
                    <a:pt x="13" y="5"/>
                  </a:lnTo>
                  <a:lnTo>
                    <a:pt x="16" y="6"/>
                  </a:lnTo>
                  <a:lnTo>
                    <a:pt x="19" y="9"/>
                  </a:lnTo>
                  <a:lnTo>
                    <a:pt x="20" y="12"/>
                  </a:lnTo>
                  <a:lnTo>
                    <a:pt x="21" y="16"/>
                  </a:lnTo>
                  <a:lnTo>
                    <a:pt x="20" y="21"/>
                  </a:lnTo>
                  <a:lnTo>
                    <a:pt x="19" y="24"/>
                  </a:lnTo>
                  <a:lnTo>
                    <a:pt x="16" y="27"/>
                  </a:lnTo>
                  <a:lnTo>
                    <a:pt x="13" y="27"/>
                  </a:lnTo>
                  <a:lnTo>
                    <a:pt x="9" y="27"/>
                  </a:lnTo>
                  <a:lnTo>
                    <a:pt x="7" y="24"/>
                  </a:lnTo>
                  <a:lnTo>
                    <a:pt x="6" y="21"/>
                  </a:lnTo>
                  <a:lnTo>
                    <a:pt x="6" y="16"/>
                  </a:lnTo>
                  <a:lnTo>
                    <a:pt x="6" y="12"/>
                  </a:lnTo>
                  <a:lnTo>
                    <a:pt x="7" y="9"/>
                  </a:lnTo>
                  <a:lnTo>
                    <a:pt x="3" y="28"/>
                  </a:lnTo>
                  <a:lnTo>
                    <a:pt x="7" y="32"/>
                  </a:lnTo>
                  <a:lnTo>
                    <a:pt x="13" y="33"/>
                  </a:lnTo>
                  <a:lnTo>
                    <a:pt x="19" y="32"/>
                  </a:lnTo>
                  <a:lnTo>
                    <a:pt x="24" y="28"/>
                  </a:lnTo>
                  <a:lnTo>
                    <a:pt x="26" y="23"/>
                  </a:lnTo>
                  <a:lnTo>
                    <a:pt x="27" y="16"/>
                  </a:lnTo>
                  <a:lnTo>
                    <a:pt x="26" y="10"/>
                  </a:lnTo>
                  <a:lnTo>
                    <a:pt x="24" y="4"/>
                  </a:lnTo>
                  <a:lnTo>
                    <a:pt x="19" y="2"/>
                  </a:lnTo>
                  <a:lnTo>
                    <a:pt x="13" y="0"/>
                  </a:lnTo>
                  <a:lnTo>
                    <a:pt x="7" y="2"/>
                  </a:lnTo>
                  <a:lnTo>
                    <a:pt x="3" y="4"/>
                  </a:lnTo>
                  <a:lnTo>
                    <a:pt x="0" y="10"/>
                  </a:lnTo>
                  <a:lnTo>
                    <a:pt x="0" y="16"/>
                  </a:lnTo>
                  <a:lnTo>
                    <a:pt x="0" y="23"/>
                  </a:lnTo>
                  <a:lnTo>
                    <a:pt x="3" y="28"/>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84" name="Freeform 284">
              <a:extLst>
                <a:ext uri="{FF2B5EF4-FFF2-40B4-BE49-F238E27FC236}">
                  <a16:creationId xmlns:a16="http://schemas.microsoft.com/office/drawing/2014/main" id="{FA54F1A7-039C-42E9-9A7C-3B23C2AD9A6B}"/>
                </a:ext>
              </a:extLst>
            </p:cNvPr>
            <p:cNvSpPr/>
            <p:nvPr/>
          </p:nvSpPr>
          <p:spPr bwMode="auto">
            <a:xfrm>
              <a:off x="1239" y="1828"/>
              <a:ext cx="23" cy="32"/>
            </a:xfrm>
            <a:custGeom>
              <a:avLst/>
              <a:gdLst>
                <a:gd name="T0" fmla="*/ 6 w 23"/>
                <a:gd name="T1" fmla="*/ 32 h 32"/>
                <a:gd name="T2" fmla="*/ 6 w 23"/>
                <a:gd name="T3" fmla="*/ 11 h 32"/>
                <a:gd name="T4" fmla="*/ 17 w 23"/>
                <a:gd name="T5" fmla="*/ 32 h 32"/>
                <a:gd name="T6" fmla="*/ 23 w 23"/>
                <a:gd name="T7" fmla="*/ 32 h 32"/>
                <a:gd name="T8" fmla="*/ 23 w 23"/>
                <a:gd name="T9" fmla="*/ 0 h 32"/>
                <a:gd name="T10" fmla="*/ 17 w 23"/>
                <a:gd name="T11" fmla="*/ 0 h 32"/>
                <a:gd name="T12" fmla="*/ 17 w 23"/>
                <a:gd name="T13" fmla="*/ 22 h 32"/>
                <a:gd name="T14" fmla="*/ 6 w 23"/>
                <a:gd name="T15" fmla="*/ 0 h 32"/>
                <a:gd name="T16" fmla="*/ 0 w 23"/>
                <a:gd name="T17" fmla="*/ 0 h 32"/>
                <a:gd name="T18" fmla="*/ 0 w 23"/>
                <a:gd name="T19" fmla="*/ 32 h 32"/>
                <a:gd name="T20" fmla="*/ 6 w 23"/>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2">
                  <a:moveTo>
                    <a:pt x="6" y="32"/>
                  </a:moveTo>
                  <a:lnTo>
                    <a:pt x="6" y="11"/>
                  </a:lnTo>
                  <a:lnTo>
                    <a:pt x="17" y="32"/>
                  </a:lnTo>
                  <a:lnTo>
                    <a:pt x="23" y="32"/>
                  </a:lnTo>
                  <a:lnTo>
                    <a:pt x="23" y="0"/>
                  </a:lnTo>
                  <a:lnTo>
                    <a:pt x="17" y="0"/>
                  </a:lnTo>
                  <a:lnTo>
                    <a:pt x="17" y="22"/>
                  </a:lnTo>
                  <a:lnTo>
                    <a:pt x="6"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85" name="Freeform 285">
              <a:extLst>
                <a:ext uri="{FF2B5EF4-FFF2-40B4-BE49-F238E27FC236}">
                  <a16:creationId xmlns:a16="http://schemas.microsoft.com/office/drawing/2014/main" id="{DFF168DC-862B-4695-A5B2-746A17FFD0B7}"/>
                </a:ext>
              </a:extLst>
            </p:cNvPr>
            <p:cNvSpPr/>
            <p:nvPr/>
          </p:nvSpPr>
          <p:spPr bwMode="auto">
            <a:xfrm>
              <a:off x="1852" y="1424"/>
              <a:ext cx="28" cy="31"/>
            </a:xfrm>
            <a:custGeom>
              <a:avLst/>
              <a:gdLst>
                <a:gd name="T0" fmla="*/ 18 w 28"/>
                <a:gd name="T1" fmla="*/ 19 h 31"/>
                <a:gd name="T2" fmla="*/ 10 w 28"/>
                <a:gd name="T3" fmla="*/ 19 h 31"/>
                <a:gd name="T4" fmla="*/ 14 w 28"/>
                <a:gd name="T5" fmla="*/ 6 h 31"/>
                <a:gd name="T6" fmla="*/ 18 w 28"/>
                <a:gd name="T7" fmla="*/ 19 h 31"/>
                <a:gd name="T8" fmla="*/ 0 w 28"/>
                <a:gd name="T9" fmla="*/ 31 h 31"/>
                <a:gd name="T10" fmla="*/ 6 w 28"/>
                <a:gd name="T11" fmla="*/ 31 h 31"/>
                <a:gd name="T12" fmla="*/ 8 w 28"/>
                <a:gd name="T13" fmla="*/ 24 h 31"/>
                <a:gd name="T14" fmla="*/ 19 w 28"/>
                <a:gd name="T15" fmla="*/ 24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4" y="6"/>
                  </a:lnTo>
                  <a:lnTo>
                    <a:pt x="18" y="19"/>
                  </a:lnTo>
                  <a:lnTo>
                    <a:pt x="0" y="31"/>
                  </a:lnTo>
                  <a:lnTo>
                    <a:pt x="6" y="31"/>
                  </a:lnTo>
                  <a:lnTo>
                    <a:pt x="8" y="24"/>
                  </a:lnTo>
                  <a:lnTo>
                    <a:pt x="19" y="24"/>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86" name="Freeform 286">
              <a:extLst>
                <a:ext uri="{FF2B5EF4-FFF2-40B4-BE49-F238E27FC236}">
                  <a16:creationId xmlns:a16="http://schemas.microsoft.com/office/drawing/2014/main" id="{F16D41EF-041E-4E79-B016-4B78DC25B4EB}"/>
                </a:ext>
              </a:extLst>
            </p:cNvPr>
            <p:cNvSpPr/>
            <p:nvPr/>
          </p:nvSpPr>
          <p:spPr bwMode="auto">
            <a:xfrm>
              <a:off x="1881" y="1423"/>
              <a:ext cx="24" cy="32"/>
            </a:xfrm>
            <a:custGeom>
              <a:avLst/>
              <a:gdLst>
                <a:gd name="T0" fmla="*/ 3 w 24"/>
                <a:gd name="T1" fmla="*/ 30 h 32"/>
                <a:gd name="T2" fmla="*/ 7 w 24"/>
                <a:gd name="T3" fmla="*/ 32 h 32"/>
                <a:gd name="T4" fmla="*/ 12 w 24"/>
                <a:gd name="T5" fmla="*/ 32 h 32"/>
                <a:gd name="T6" fmla="*/ 17 w 24"/>
                <a:gd name="T7" fmla="*/ 32 h 32"/>
                <a:gd name="T8" fmla="*/ 20 w 24"/>
                <a:gd name="T9" fmla="*/ 30 h 32"/>
                <a:gd name="T10" fmla="*/ 23 w 24"/>
                <a:gd name="T11" fmla="*/ 28 h 32"/>
                <a:gd name="T12" fmla="*/ 24 w 24"/>
                <a:gd name="T13" fmla="*/ 23 h 32"/>
                <a:gd name="T14" fmla="*/ 23 w 24"/>
                <a:gd name="T15" fmla="*/ 19 h 32"/>
                <a:gd name="T16" fmla="*/ 20 w 24"/>
                <a:gd name="T17" fmla="*/ 16 h 32"/>
                <a:gd name="T18" fmla="*/ 18 w 24"/>
                <a:gd name="T19" fmla="*/ 14 h 32"/>
                <a:gd name="T20" fmla="*/ 13 w 24"/>
                <a:gd name="T21" fmla="*/ 13 h 32"/>
                <a:gd name="T22" fmla="*/ 12 w 24"/>
                <a:gd name="T23" fmla="*/ 13 h 32"/>
                <a:gd name="T24" fmla="*/ 7 w 24"/>
                <a:gd name="T25" fmla="*/ 11 h 32"/>
                <a:gd name="T26" fmla="*/ 6 w 24"/>
                <a:gd name="T27" fmla="*/ 10 h 32"/>
                <a:gd name="T28" fmla="*/ 7 w 24"/>
                <a:gd name="T29" fmla="*/ 7 h 32"/>
                <a:gd name="T30" fmla="*/ 7 w 24"/>
                <a:gd name="T31" fmla="*/ 6 h 32"/>
                <a:gd name="T32" fmla="*/ 11 w 24"/>
                <a:gd name="T33" fmla="*/ 6 h 32"/>
                <a:gd name="T34" fmla="*/ 13 w 24"/>
                <a:gd name="T35" fmla="*/ 6 h 32"/>
                <a:gd name="T36" fmla="*/ 15 w 24"/>
                <a:gd name="T37" fmla="*/ 7 h 32"/>
                <a:gd name="T38" fmla="*/ 17 w 24"/>
                <a:gd name="T39" fmla="*/ 8 h 32"/>
                <a:gd name="T40" fmla="*/ 17 w 24"/>
                <a:gd name="T41" fmla="*/ 10 h 32"/>
                <a:gd name="T42" fmla="*/ 23 w 24"/>
                <a:gd name="T43" fmla="*/ 10 h 32"/>
                <a:gd name="T44" fmla="*/ 21 w 24"/>
                <a:gd name="T45" fmla="*/ 6 h 32"/>
                <a:gd name="T46" fmla="*/ 19 w 24"/>
                <a:gd name="T47" fmla="*/ 2 h 32"/>
                <a:gd name="T48" fmla="*/ 17 w 24"/>
                <a:gd name="T49" fmla="*/ 1 h 32"/>
                <a:gd name="T50" fmla="*/ 12 w 24"/>
                <a:gd name="T51" fmla="*/ 0 h 32"/>
                <a:gd name="T52" fmla="*/ 7 w 24"/>
                <a:gd name="T53" fmla="*/ 1 h 32"/>
                <a:gd name="T54" fmla="*/ 3 w 24"/>
                <a:gd name="T55" fmla="*/ 2 h 32"/>
                <a:gd name="T56" fmla="*/ 1 w 24"/>
                <a:gd name="T57" fmla="*/ 6 h 32"/>
                <a:gd name="T58" fmla="*/ 1 w 24"/>
                <a:gd name="T59" fmla="*/ 10 h 32"/>
                <a:gd name="T60" fmla="*/ 1 w 24"/>
                <a:gd name="T61" fmla="*/ 13 h 32"/>
                <a:gd name="T62" fmla="*/ 3 w 24"/>
                <a:gd name="T63" fmla="*/ 17 h 32"/>
                <a:gd name="T64" fmla="*/ 9 w 24"/>
                <a:gd name="T65" fmla="*/ 19 h 32"/>
                <a:gd name="T66" fmla="*/ 11 w 24"/>
                <a:gd name="T67" fmla="*/ 19 h 32"/>
                <a:gd name="T68" fmla="*/ 15 w 24"/>
                <a:gd name="T69" fmla="*/ 22 h 32"/>
                <a:gd name="T70" fmla="*/ 18 w 24"/>
                <a:gd name="T71" fmla="*/ 23 h 32"/>
                <a:gd name="T72" fmla="*/ 18 w 24"/>
                <a:gd name="T73" fmla="*/ 24 h 32"/>
                <a:gd name="T74" fmla="*/ 18 w 24"/>
                <a:gd name="T75" fmla="*/ 25 h 32"/>
                <a:gd name="T76" fmla="*/ 17 w 24"/>
                <a:gd name="T77" fmla="*/ 26 h 32"/>
                <a:gd name="T78" fmla="*/ 13 w 24"/>
                <a:gd name="T79" fmla="*/ 28 h 32"/>
                <a:gd name="T80" fmla="*/ 9 w 24"/>
                <a:gd name="T81" fmla="*/ 28 h 32"/>
                <a:gd name="T82" fmla="*/ 8 w 24"/>
                <a:gd name="T83" fmla="*/ 26 h 32"/>
                <a:gd name="T84" fmla="*/ 7 w 24"/>
                <a:gd name="T85" fmla="*/ 25 h 32"/>
                <a:gd name="T86" fmla="*/ 6 w 24"/>
                <a:gd name="T87" fmla="*/ 23 h 32"/>
                <a:gd name="T88" fmla="*/ 0 w 24"/>
                <a:gd name="T89" fmla="*/ 23 h 32"/>
                <a:gd name="T90" fmla="*/ 1 w 24"/>
                <a:gd name="T91" fmla="*/ 26 h 32"/>
                <a:gd name="T92" fmla="*/ 3 w 24"/>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2">
                  <a:moveTo>
                    <a:pt x="3" y="30"/>
                  </a:moveTo>
                  <a:lnTo>
                    <a:pt x="7" y="32"/>
                  </a:lnTo>
                  <a:lnTo>
                    <a:pt x="12" y="32"/>
                  </a:lnTo>
                  <a:lnTo>
                    <a:pt x="17" y="32"/>
                  </a:lnTo>
                  <a:lnTo>
                    <a:pt x="20" y="30"/>
                  </a:lnTo>
                  <a:lnTo>
                    <a:pt x="23" y="28"/>
                  </a:lnTo>
                  <a:lnTo>
                    <a:pt x="24" y="23"/>
                  </a:lnTo>
                  <a:lnTo>
                    <a:pt x="23" y="19"/>
                  </a:lnTo>
                  <a:lnTo>
                    <a:pt x="20" y="16"/>
                  </a:lnTo>
                  <a:lnTo>
                    <a:pt x="18" y="14"/>
                  </a:lnTo>
                  <a:lnTo>
                    <a:pt x="13" y="13"/>
                  </a:lnTo>
                  <a:lnTo>
                    <a:pt x="12" y="13"/>
                  </a:lnTo>
                  <a:lnTo>
                    <a:pt x="7" y="11"/>
                  </a:lnTo>
                  <a:lnTo>
                    <a:pt x="6" y="10"/>
                  </a:lnTo>
                  <a:lnTo>
                    <a:pt x="7" y="7"/>
                  </a:lnTo>
                  <a:lnTo>
                    <a:pt x="7" y="6"/>
                  </a:lnTo>
                  <a:lnTo>
                    <a:pt x="11" y="6"/>
                  </a:lnTo>
                  <a:lnTo>
                    <a:pt x="13" y="6"/>
                  </a:lnTo>
                  <a:lnTo>
                    <a:pt x="15" y="7"/>
                  </a:lnTo>
                  <a:lnTo>
                    <a:pt x="17" y="8"/>
                  </a:lnTo>
                  <a:lnTo>
                    <a:pt x="17" y="10"/>
                  </a:lnTo>
                  <a:lnTo>
                    <a:pt x="23" y="10"/>
                  </a:lnTo>
                  <a:lnTo>
                    <a:pt x="21" y="6"/>
                  </a:lnTo>
                  <a:lnTo>
                    <a:pt x="19" y="2"/>
                  </a:lnTo>
                  <a:lnTo>
                    <a:pt x="17" y="1"/>
                  </a:lnTo>
                  <a:lnTo>
                    <a:pt x="12" y="0"/>
                  </a:lnTo>
                  <a:lnTo>
                    <a:pt x="7" y="1"/>
                  </a:lnTo>
                  <a:lnTo>
                    <a:pt x="3" y="2"/>
                  </a:lnTo>
                  <a:lnTo>
                    <a:pt x="1" y="6"/>
                  </a:lnTo>
                  <a:lnTo>
                    <a:pt x="1" y="10"/>
                  </a:lnTo>
                  <a:lnTo>
                    <a:pt x="1" y="13"/>
                  </a:lnTo>
                  <a:lnTo>
                    <a:pt x="3" y="17"/>
                  </a:lnTo>
                  <a:lnTo>
                    <a:pt x="9" y="19"/>
                  </a:lnTo>
                  <a:lnTo>
                    <a:pt x="11" y="19"/>
                  </a:lnTo>
                  <a:lnTo>
                    <a:pt x="15" y="22"/>
                  </a:lnTo>
                  <a:lnTo>
                    <a:pt x="18" y="23"/>
                  </a:lnTo>
                  <a:lnTo>
                    <a:pt x="18" y="24"/>
                  </a:lnTo>
                  <a:lnTo>
                    <a:pt x="18" y="25"/>
                  </a:lnTo>
                  <a:lnTo>
                    <a:pt x="17" y="26"/>
                  </a:lnTo>
                  <a:lnTo>
                    <a:pt x="13" y="28"/>
                  </a:lnTo>
                  <a:lnTo>
                    <a:pt x="9" y="28"/>
                  </a:lnTo>
                  <a:lnTo>
                    <a:pt x="8" y="26"/>
                  </a:lnTo>
                  <a:lnTo>
                    <a:pt x="7" y="25"/>
                  </a:lnTo>
                  <a:lnTo>
                    <a:pt x="6" y="23"/>
                  </a:lnTo>
                  <a:lnTo>
                    <a:pt x="0" y="23"/>
                  </a:lnTo>
                  <a:lnTo>
                    <a:pt x="1" y="26"/>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87" name="Freeform 287">
              <a:extLst>
                <a:ext uri="{FF2B5EF4-FFF2-40B4-BE49-F238E27FC236}">
                  <a16:creationId xmlns:a16="http://schemas.microsoft.com/office/drawing/2014/main" id="{5A92DFB5-84FB-41EB-BE21-0EDC51338A7C}"/>
                </a:ext>
              </a:extLst>
            </p:cNvPr>
            <p:cNvSpPr/>
            <p:nvPr/>
          </p:nvSpPr>
          <p:spPr bwMode="auto">
            <a:xfrm>
              <a:off x="1910" y="1424"/>
              <a:ext cx="22" cy="31"/>
            </a:xfrm>
            <a:custGeom>
              <a:avLst/>
              <a:gdLst>
                <a:gd name="T0" fmla="*/ 4 w 22"/>
                <a:gd name="T1" fmla="*/ 31 h 31"/>
                <a:gd name="T2" fmla="*/ 4 w 22"/>
                <a:gd name="T3" fmla="*/ 17 h 31"/>
                <a:gd name="T4" fmla="*/ 16 w 22"/>
                <a:gd name="T5" fmla="*/ 17 h 31"/>
                <a:gd name="T6" fmla="*/ 16 w 22"/>
                <a:gd name="T7" fmla="*/ 31 h 31"/>
                <a:gd name="T8" fmla="*/ 22 w 22"/>
                <a:gd name="T9" fmla="*/ 31 h 31"/>
                <a:gd name="T10" fmla="*/ 22 w 22"/>
                <a:gd name="T11" fmla="*/ 0 h 31"/>
                <a:gd name="T12" fmla="*/ 16 w 22"/>
                <a:gd name="T13" fmla="*/ 0 h 31"/>
                <a:gd name="T14" fmla="*/ 16 w 22"/>
                <a:gd name="T15" fmla="*/ 12 h 31"/>
                <a:gd name="T16" fmla="*/ 4 w 22"/>
                <a:gd name="T17" fmla="*/ 12 h 31"/>
                <a:gd name="T18" fmla="*/ 4 w 22"/>
                <a:gd name="T19" fmla="*/ 0 h 31"/>
                <a:gd name="T20" fmla="*/ 0 w 22"/>
                <a:gd name="T21" fmla="*/ 0 h 31"/>
                <a:gd name="T22" fmla="*/ 0 w 22"/>
                <a:gd name="T23" fmla="*/ 31 h 31"/>
                <a:gd name="T24" fmla="*/ 4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4" y="31"/>
                  </a:moveTo>
                  <a:lnTo>
                    <a:pt x="4" y="17"/>
                  </a:lnTo>
                  <a:lnTo>
                    <a:pt x="16" y="17"/>
                  </a:lnTo>
                  <a:lnTo>
                    <a:pt x="16" y="31"/>
                  </a:lnTo>
                  <a:lnTo>
                    <a:pt x="22" y="31"/>
                  </a:lnTo>
                  <a:lnTo>
                    <a:pt x="22" y="0"/>
                  </a:lnTo>
                  <a:lnTo>
                    <a:pt x="16" y="0"/>
                  </a:lnTo>
                  <a:lnTo>
                    <a:pt x="16" y="12"/>
                  </a:lnTo>
                  <a:lnTo>
                    <a:pt x="4" y="12"/>
                  </a:lnTo>
                  <a:lnTo>
                    <a:pt x="4"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88" name="Freeform 288">
              <a:extLst>
                <a:ext uri="{FF2B5EF4-FFF2-40B4-BE49-F238E27FC236}">
                  <a16:creationId xmlns:a16="http://schemas.microsoft.com/office/drawing/2014/main" id="{52F78008-1E78-4014-9C34-3E144C2A19F2}"/>
                </a:ext>
              </a:extLst>
            </p:cNvPr>
            <p:cNvSpPr/>
            <p:nvPr/>
          </p:nvSpPr>
          <p:spPr bwMode="auto">
            <a:xfrm>
              <a:off x="1938" y="1424"/>
              <a:ext cx="22" cy="31"/>
            </a:xfrm>
            <a:custGeom>
              <a:avLst/>
              <a:gdLst>
                <a:gd name="T0" fmla="*/ 22 w 22"/>
                <a:gd name="T1" fmla="*/ 31 h 31"/>
                <a:gd name="T2" fmla="*/ 22 w 22"/>
                <a:gd name="T3" fmla="*/ 25 h 31"/>
                <a:gd name="T4" fmla="*/ 6 w 22"/>
                <a:gd name="T5" fmla="*/ 25 h 31"/>
                <a:gd name="T6" fmla="*/ 6 w 22"/>
                <a:gd name="T7" fmla="*/ 17 h 31"/>
                <a:gd name="T8" fmla="*/ 20 w 22"/>
                <a:gd name="T9" fmla="*/ 17 h 31"/>
                <a:gd name="T10" fmla="*/ 20 w 22"/>
                <a:gd name="T11" fmla="*/ 12 h 31"/>
                <a:gd name="T12" fmla="*/ 6 w 22"/>
                <a:gd name="T13" fmla="*/ 12 h 31"/>
                <a:gd name="T14" fmla="*/ 6 w 22"/>
                <a:gd name="T15" fmla="*/ 5 h 31"/>
                <a:gd name="T16" fmla="*/ 21 w 22"/>
                <a:gd name="T17" fmla="*/ 5 h 31"/>
                <a:gd name="T18" fmla="*/ 21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7"/>
                  </a:lnTo>
                  <a:lnTo>
                    <a:pt x="20" y="17"/>
                  </a:lnTo>
                  <a:lnTo>
                    <a:pt x="20" y="12"/>
                  </a:lnTo>
                  <a:lnTo>
                    <a:pt x="6" y="12"/>
                  </a:lnTo>
                  <a:lnTo>
                    <a:pt x="6" y="5"/>
                  </a:lnTo>
                  <a:lnTo>
                    <a:pt x="21" y="5"/>
                  </a:lnTo>
                  <a:lnTo>
                    <a:pt x="21"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89" name="Freeform 289">
              <a:extLst>
                <a:ext uri="{FF2B5EF4-FFF2-40B4-BE49-F238E27FC236}">
                  <a16:creationId xmlns:a16="http://schemas.microsoft.com/office/drawing/2014/main" id="{8B825BA9-22C6-4928-BEED-489CD1B5E15F}"/>
                </a:ext>
              </a:extLst>
            </p:cNvPr>
            <p:cNvSpPr/>
            <p:nvPr/>
          </p:nvSpPr>
          <p:spPr bwMode="auto">
            <a:xfrm>
              <a:off x="1705" y="1559"/>
              <a:ext cx="27" cy="28"/>
            </a:xfrm>
            <a:custGeom>
              <a:avLst/>
              <a:gdLst>
                <a:gd name="T0" fmla="*/ 6 w 27"/>
                <a:gd name="T1" fmla="*/ 26 h 28"/>
                <a:gd name="T2" fmla="*/ 12 w 27"/>
                <a:gd name="T3" fmla="*/ 8 h 28"/>
                <a:gd name="T4" fmla="*/ 12 w 27"/>
                <a:gd name="T5" fmla="*/ 27 h 28"/>
                <a:gd name="T6" fmla="*/ 16 w 27"/>
                <a:gd name="T7" fmla="*/ 28 h 28"/>
                <a:gd name="T8" fmla="*/ 27 w 27"/>
                <a:gd name="T9" fmla="*/ 6 h 28"/>
                <a:gd name="T10" fmla="*/ 22 w 27"/>
                <a:gd name="T11" fmla="*/ 4 h 28"/>
                <a:gd name="T12" fmla="*/ 15 w 27"/>
                <a:gd name="T13" fmla="*/ 21 h 28"/>
                <a:gd name="T14" fmla="*/ 15 w 27"/>
                <a:gd name="T15" fmla="*/ 3 h 28"/>
                <a:gd name="T16" fmla="*/ 10 w 27"/>
                <a:gd name="T17" fmla="*/ 2 h 28"/>
                <a:gd name="T18" fmla="*/ 4 w 27"/>
                <a:gd name="T19" fmla="*/ 19 h 28"/>
                <a:gd name="T20" fmla="*/ 3 w 27"/>
                <a:gd name="T21" fmla="*/ 1 h 28"/>
                <a:gd name="T22" fmla="*/ 0 w 27"/>
                <a:gd name="T23" fmla="*/ 0 h 28"/>
                <a:gd name="T24" fmla="*/ 1 w 27"/>
                <a:gd name="T25" fmla="*/ 25 h 28"/>
                <a:gd name="T26" fmla="*/ 6 w 27"/>
                <a:gd name="T2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8">
                  <a:moveTo>
                    <a:pt x="6" y="26"/>
                  </a:moveTo>
                  <a:lnTo>
                    <a:pt x="12" y="8"/>
                  </a:lnTo>
                  <a:lnTo>
                    <a:pt x="12" y="27"/>
                  </a:lnTo>
                  <a:lnTo>
                    <a:pt x="16" y="28"/>
                  </a:lnTo>
                  <a:lnTo>
                    <a:pt x="27" y="6"/>
                  </a:lnTo>
                  <a:lnTo>
                    <a:pt x="22" y="4"/>
                  </a:lnTo>
                  <a:lnTo>
                    <a:pt x="15" y="21"/>
                  </a:lnTo>
                  <a:lnTo>
                    <a:pt x="15" y="3"/>
                  </a:lnTo>
                  <a:lnTo>
                    <a:pt x="10" y="2"/>
                  </a:lnTo>
                  <a:lnTo>
                    <a:pt x="4" y="19"/>
                  </a:lnTo>
                  <a:lnTo>
                    <a:pt x="3" y="1"/>
                  </a:lnTo>
                  <a:lnTo>
                    <a:pt x="0" y="0"/>
                  </a:lnTo>
                  <a:lnTo>
                    <a:pt x="1" y="25"/>
                  </a:lnTo>
                  <a:lnTo>
                    <a:pt x="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90" name="Freeform 290">
              <a:extLst>
                <a:ext uri="{FF2B5EF4-FFF2-40B4-BE49-F238E27FC236}">
                  <a16:creationId xmlns:a16="http://schemas.microsoft.com/office/drawing/2014/main" id="{0A8506A7-EA49-46B1-BBBF-B2F307318B6D}"/>
                </a:ext>
              </a:extLst>
            </p:cNvPr>
            <p:cNvSpPr/>
            <p:nvPr/>
          </p:nvSpPr>
          <p:spPr bwMode="auto">
            <a:xfrm>
              <a:off x="1729" y="1567"/>
              <a:ext cx="20" cy="26"/>
            </a:xfrm>
            <a:custGeom>
              <a:avLst/>
              <a:gdLst>
                <a:gd name="T0" fmla="*/ 15 w 20"/>
                <a:gd name="T1" fmla="*/ 16 h 26"/>
                <a:gd name="T2" fmla="*/ 9 w 20"/>
                <a:gd name="T3" fmla="*/ 14 h 26"/>
                <a:gd name="T4" fmla="*/ 14 w 20"/>
                <a:gd name="T5" fmla="*/ 5 h 26"/>
                <a:gd name="T6" fmla="*/ 15 w 20"/>
                <a:gd name="T7" fmla="*/ 16 h 26"/>
                <a:gd name="T8" fmla="*/ 0 w 20"/>
                <a:gd name="T9" fmla="*/ 22 h 26"/>
                <a:gd name="T10" fmla="*/ 4 w 20"/>
                <a:gd name="T11" fmla="*/ 23 h 26"/>
                <a:gd name="T12" fmla="*/ 7 w 20"/>
                <a:gd name="T13" fmla="*/ 18 h 26"/>
                <a:gd name="T14" fmla="*/ 15 w 20"/>
                <a:gd name="T15" fmla="*/ 20 h 26"/>
                <a:gd name="T16" fmla="*/ 15 w 20"/>
                <a:gd name="T17" fmla="*/ 25 h 26"/>
                <a:gd name="T18" fmla="*/ 20 w 20"/>
                <a:gd name="T19" fmla="*/ 26 h 26"/>
                <a:gd name="T20" fmla="*/ 17 w 20"/>
                <a:gd name="T21" fmla="*/ 1 h 26"/>
                <a:gd name="T22" fmla="*/ 12 w 20"/>
                <a:gd name="T23" fmla="*/ 0 h 26"/>
                <a:gd name="T24" fmla="*/ 0 w 20"/>
                <a:gd name="T25" fmla="*/ 22 h 26"/>
                <a:gd name="T26" fmla="*/ 15 w 20"/>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6">
                  <a:moveTo>
                    <a:pt x="15" y="16"/>
                  </a:moveTo>
                  <a:lnTo>
                    <a:pt x="9" y="14"/>
                  </a:lnTo>
                  <a:lnTo>
                    <a:pt x="14" y="5"/>
                  </a:lnTo>
                  <a:lnTo>
                    <a:pt x="15" y="16"/>
                  </a:lnTo>
                  <a:lnTo>
                    <a:pt x="0" y="22"/>
                  </a:lnTo>
                  <a:lnTo>
                    <a:pt x="4" y="23"/>
                  </a:lnTo>
                  <a:lnTo>
                    <a:pt x="7" y="18"/>
                  </a:lnTo>
                  <a:lnTo>
                    <a:pt x="15" y="20"/>
                  </a:lnTo>
                  <a:lnTo>
                    <a:pt x="15" y="25"/>
                  </a:lnTo>
                  <a:lnTo>
                    <a:pt x="20" y="26"/>
                  </a:lnTo>
                  <a:lnTo>
                    <a:pt x="17" y="1"/>
                  </a:lnTo>
                  <a:lnTo>
                    <a:pt x="12" y="0"/>
                  </a:lnTo>
                  <a:lnTo>
                    <a:pt x="0" y="22"/>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91" name="Freeform 291">
              <a:extLst>
                <a:ext uri="{FF2B5EF4-FFF2-40B4-BE49-F238E27FC236}">
                  <a16:creationId xmlns:a16="http://schemas.microsoft.com/office/drawing/2014/main" id="{7C30802C-E998-43AE-B7F7-AC23C97066F6}"/>
                </a:ext>
              </a:extLst>
            </p:cNvPr>
            <p:cNvSpPr/>
            <p:nvPr/>
          </p:nvSpPr>
          <p:spPr bwMode="auto">
            <a:xfrm>
              <a:off x="1752" y="1569"/>
              <a:ext cx="18" cy="27"/>
            </a:xfrm>
            <a:custGeom>
              <a:avLst/>
              <a:gdLst>
                <a:gd name="T0" fmla="*/ 8 w 18"/>
                <a:gd name="T1" fmla="*/ 27 h 27"/>
                <a:gd name="T2" fmla="*/ 11 w 18"/>
                <a:gd name="T3" fmla="*/ 8 h 27"/>
                <a:gd name="T4" fmla="*/ 17 w 18"/>
                <a:gd name="T5" fmla="*/ 9 h 27"/>
                <a:gd name="T6" fmla="*/ 18 w 18"/>
                <a:gd name="T7" fmla="*/ 5 h 27"/>
                <a:gd name="T8" fmla="*/ 0 w 18"/>
                <a:gd name="T9" fmla="*/ 0 h 27"/>
                <a:gd name="T10" fmla="*/ 0 w 18"/>
                <a:gd name="T11" fmla="*/ 5 h 27"/>
                <a:gd name="T12" fmla="*/ 6 w 18"/>
                <a:gd name="T13" fmla="*/ 6 h 27"/>
                <a:gd name="T14" fmla="*/ 3 w 18"/>
                <a:gd name="T15" fmla="*/ 26 h 27"/>
                <a:gd name="T16" fmla="*/ 8 w 18"/>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7">
                  <a:moveTo>
                    <a:pt x="8" y="27"/>
                  </a:moveTo>
                  <a:lnTo>
                    <a:pt x="11" y="8"/>
                  </a:lnTo>
                  <a:lnTo>
                    <a:pt x="17" y="9"/>
                  </a:lnTo>
                  <a:lnTo>
                    <a:pt x="18" y="5"/>
                  </a:lnTo>
                  <a:lnTo>
                    <a:pt x="0" y="0"/>
                  </a:lnTo>
                  <a:lnTo>
                    <a:pt x="0" y="5"/>
                  </a:lnTo>
                  <a:lnTo>
                    <a:pt x="6" y="6"/>
                  </a:lnTo>
                  <a:lnTo>
                    <a:pt x="3" y="26"/>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92" name="Freeform 292">
              <a:extLst>
                <a:ext uri="{FF2B5EF4-FFF2-40B4-BE49-F238E27FC236}">
                  <a16:creationId xmlns:a16="http://schemas.microsoft.com/office/drawing/2014/main" id="{B09F247C-A55C-424B-AAAE-010903257A32}"/>
                </a:ext>
              </a:extLst>
            </p:cNvPr>
            <p:cNvSpPr/>
            <p:nvPr/>
          </p:nvSpPr>
          <p:spPr bwMode="auto">
            <a:xfrm>
              <a:off x="1767" y="1575"/>
              <a:ext cx="21" cy="27"/>
            </a:xfrm>
            <a:custGeom>
              <a:avLst/>
              <a:gdLst>
                <a:gd name="T0" fmla="*/ 15 w 21"/>
                <a:gd name="T1" fmla="*/ 17 h 27"/>
                <a:gd name="T2" fmla="*/ 9 w 21"/>
                <a:gd name="T3" fmla="*/ 16 h 27"/>
                <a:gd name="T4" fmla="*/ 14 w 21"/>
                <a:gd name="T5" fmla="*/ 6 h 27"/>
                <a:gd name="T6" fmla="*/ 15 w 21"/>
                <a:gd name="T7" fmla="*/ 17 h 27"/>
                <a:gd name="T8" fmla="*/ 0 w 21"/>
                <a:gd name="T9" fmla="*/ 23 h 27"/>
                <a:gd name="T10" fmla="*/ 5 w 21"/>
                <a:gd name="T11" fmla="*/ 23 h 27"/>
                <a:gd name="T12" fmla="*/ 7 w 21"/>
                <a:gd name="T13" fmla="*/ 20 h 27"/>
                <a:gd name="T14" fmla="*/ 15 w 21"/>
                <a:gd name="T15" fmla="*/ 21 h 27"/>
                <a:gd name="T16" fmla="*/ 17 w 21"/>
                <a:gd name="T17" fmla="*/ 27 h 27"/>
                <a:gd name="T18" fmla="*/ 21 w 21"/>
                <a:gd name="T19" fmla="*/ 27 h 27"/>
                <a:gd name="T20" fmla="*/ 18 w 21"/>
                <a:gd name="T21" fmla="*/ 2 h 27"/>
                <a:gd name="T22" fmla="*/ 12 w 21"/>
                <a:gd name="T23" fmla="*/ 0 h 27"/>
                <a:gd name="T24" fmla="*/ 0 w 21"/>
                <a:gd name="T25" fmla="*/ 23 h 27"/>
                <a:gd name="T26" fmla="*/ 15 w 21"/>
                <a:gd name="T2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7">
                  <a:moveTo>
                    <a:pt x="15" y="17"/>
                  </a:moveTo>
                  <a:lnTo>
                    <a:pt x="9" y="16"/>
                  </a:lnTo>
                  <a:lnTo>
                    <a:pt x="14" y="6"/>
                  </a:lnTo>
                  <a:lnTo>
                    <a:pt x="15" y="17"/>
                  </a:lnTo>
                  <a:lnTo>
                    <a:pt x="0" y="23"/>
                  </a:lnTo>
                  <a:lnTo>
                    <a:pt x="5" y="23"/>
                  </a:lnTo>
                  <a:lnTo>
                    <a:pt x="7" y="20"/>
                  </a:lnTo>
                  <a:lnTo>
                    <a:pt x="15" y="21"/>
                  </a:lnTo>
                  <a:lnTo>
                    <a:pt x="17" y="27"/>
                  </a:lnTo>
                  <a:lnTo>
                    <a:pt x="21" y="27"/>
                  </a:lnTo>
                  <a:lnTo>
                    <a:pt x="18" y="2"/>
                  </a:lnTo>
                  <a:lnTo>
                    <a:pt x="12" y="0"/>
                  </a:lnTo>
                  <a:lnTo>
                    <a:pt x="0" y="23"/>
                  </a:lnTo>
                  <a:lnTo>
                    <a:pt x="1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93" name="Freeform 293">
              <a:extLst>
                <a:ext uri="{FF2B5EF4-FFF2-40B4-BE49-F238E27FC236}">
                  <a16:creationId xmlns:a16="http://schemas.microsoft.com/office/drawing/2014/main" id="{AC5D36E9-D891-4947-A8C3-51A0C3E7096A}"/>
                </a:ext>
              </a:extLst>
            </p:cNvPr>
            <p:cNvSpPr/>
            <p:nvPr/>
          </p:nvSpPr>
          <p:spPr bwMode="auto">
            <a:xfrm>
              <a:off x="1792" y="1579"/>
              <a:ext cx="20" cy="26"/>
            </a:xfrm>
            <a:custGeom>
              <a:avLst/>
              <a:gdLst>
                <a:gd name="T0" fmla="*/ 0 w 20"/>
                <a:gd name="T1" fmla="*/ 16 h 26"/>
                <a:gd name="T2" fmla="*/ 0 w 20"/>
                <a:gd name="T3" fmla="*/ 19 h 26"/>
                <a:gd name="T4" fmla="*/ 1 w 20"/>
                <a:gd name="T5" fmla="*/ 23 h 26"/>
                <a:gd name="T6" fmla="*/ 4 w 20"/>
                <a:gd name="T7" fmla="*/ 25 h 26"/>
                <a:gd name="T8" fmla="*/ 7 w 20"/>
                <a:gd name="T9" fmla="*/ 26 h 26"/>
                <a:gd name="T10" fmla="*/ 11 w 20"/>
                <a:gd name="T11" fmla="*/ 26 h 26"/>
                <a:gd name="T12" fmla="*/ 14 w 20"/>
                <a:gd name="T13" fmla="*/ 25 h 26"/>
                <a:gd name="T14" fmla="*/ 17 w 20"/>
                <a:gd name="T15" fmla="*/ 23 h 26"/>
                <a:gd name="T16" fmla="*/ 18 w 20"/>
                <a:gd name="T17" fmla="*/ 19 h 26"/>
                <a:gd name="T18" fmla="*/ 20 w 20"/>
                <a:gd name="T19" fmla="*/ 4 h 26"/>
                <a:gd name="T20" fmla="*/ 16 w 20"/>
                <a:gd name="T21" fmla="*/ 4 h 26"/>
                <a:gd name="T22" fmla="*/ 13 w 20"/>
                <a:gd name="T23" fmla="*/ 18 h 26"/>
                <a:gd name="T24" fmla="*/ 12 w 20"/>
                <a:gd name="T25" fmla="*/ 22 h 26"/>
                <a:gd name="T26" fmla="*/ 10 w 20"/>
                <a:gd name="T27" fmla="*/ 23 h 26"/>
                <a:gd name="T28" fmla="*/ 8 w 20"/>
                <a:gd name="T29" fmla="*/ 23 h 26"/>
                <a:gd name="T30" fmla="*/ 6 w 20"/>
                <a:gd name="T31" fmla="*/ 22 h 26"/>
                <a:gd name="T32" fmla="*/ 5 w 20"/>
                <a:gd name="T33" fmla="*/ 20 h 26"/>
                <a:gd name="T34" fmla="*/ 5 w 20"/>
                <a:gd name="T35" fmla="*/ 16 h 26"/>
                <a:gd name="T36" fmla="*/ 7 w 20"/>
                <a:gd name="T37" fmla="*/ 1 h 26"/>
                <a:gd name="T38" fmla="*/ 4 w 20"/>
                <a:gd name="T39" fmla="*/ 0 h 26"/>
                <a:gd name="T40" fmla="*/ 0 w 20"/>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6">
                  <a:moveTo>
                    <a:pt x="0" y="16"/>
                  </a:moveTo>
                  <a:lnTo>
                    <a:pt x="0" y="19"/>
                  </a:lnTo>
                  <a:lnTo>
                    <a:pt x="1" y="23"/>
                  </a:lnTo>
                  <a:lnTo>
                    <a:pt x="4" y="25"/>
                  </a:lnTo>
                  <a:lnTo>
                    <a:pt x="7" y="26"/>
                  </a:lnTo>
                  <a:lnTo>
                    <a:pt x="11" y="26"/>
                  </a:lnTo>
                  <a:lnTo>
                    <a:pt x="14" y="25"/>
                  </a:lnTo>
                  <a:lnTo>
                    <a:pt x="17" y="23"/>
                  </a:lnTo>
                  <a:lnTo>
                    <a:pt x="18" y="19"/>
                  </a:lnTo>
                  <a:lnTo>
                    <a:pt x="20" y="4"/>
                  </a:lnTo>
                  <a:lnTo>
                    <a:pt x="16" y="4"/>
                  </a:lnTo>
                  <a:lnTo>
                    <a:pt x="13" y="18"/>
                  </a:lnTo>
                  <a:lnTo>
                    <a:pt x="12" y="22"/>
                  </a:lnTo>
                  <a:lnTo>
                    <a:pt x="10" y="23"/>
                  </a:lnTo>
                  <a:lnTo>
                    <a:pt x="8" y="23"/>
                  </a:lnTo>
                  <a:lnTo>
                    <a:pt x="6" y="22"/>
                  </a:lnTo>
                  <a:lnTo>
                    <a:pt x="5" y="20"/>
                  </a:lnTo>
                  <a:lnTo>
                    <a:pt x="5" y="16"/>
                  </a:lnTo>
                  <a:lnTo>
                    <a:pt x="7" y="1"/>
                  </a:lnTo>
                  <a:lnTo>
                    <a:pt x="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94" name="Freeform 294">
              <a:extLst>
                <a:ext uri="{FF2B5EF4-FFF2-40B4-BE49-F238E27FC236}">
                  <a16:creationId xmlns:a16="http://schemas.microsoft.com/office/drawing/2014/main" id="{45FC4D9A-E1E7-435F-B24B-1A5930E4E0C0}"/>
                </a:ext>
              </a:extLst>
            </p:cNvPr>
            <p:cNvSpPr/>
            <p:nvPr/>
          </p:nvSpPr>
          <p:spPr bwMode="auto">
            <a:xfrm>
              <a:off x="1814" y="1586"/>
              <a:ext cx="21" cy="27"/>
            </a:xfrm>
            <a:custGeom>
              <a:avLst/>
              <a:gdLst>
                <a:gd name="T0" fmla="*/ 15 w 21"/>
                <a:gd name="T1" fmla="*/ 25 h 27"/>
                <a:gd name="T2" fmla="*/ 18 w 21"/>
                <a:gd name="T3" fmla="*/ 27 h 27"/>
                <a:gd name="T4" fmla="*/ 20 w 21"/>
                <a:gd name="T5" fmla="*/ 13 h 27"/>
                <a:gd name="T6" fmla="*/ 12 w 21"/>
                <a:gd name="T7" fmla="*/ 11 h 27"/>
                <a:gd name="T8" fmla="*/ 10 w 21"/>
                <a:gd name="T9" fmla="*/ 16 h 27"/>
                <a:gd name="T10" fmla="*/ 15 w 21"/>
                <a:gd name="T11" fmla="*/ 17 h 27"/>
                <a:gd name="T12" fmla="*/ 14 w 21"/>
                <a:gd name="T13" fmla="*/ 18 h 27"/>
                <a:gd name="T14" fmla="*/ 13 w 21"/>
                <a:gd name="T15" fmla="*/ 19 h 27"/>
                <a:gd name="T16" fmla="*/ 10 w 21"/>
                <a:gd name="T17" fmla="*/ 21 h 27"/>
                <a:gd name="T18" fmla="*/ 9 w 21"/>
                <a:gd name="T19" fmla="*/ 21 h 27"/>
                <a:gd name="T20" fmla="*/ 7 w 21"/>
                <a:gd name="T21" fmla="*/ 19 h 27"/>
                <a:gd name="T22" fmla="*/ 4 w 21"/>
                <a:gd name="T23" fmla="*/ 17 h 27"/>
                <a:gd name="T24" fmla="*/ 4 w 21"/>
                <a:gd name="T25" fmla="*/ 15 h 27"/>
                <a:gd name="T26" fmla="*/ 4 w 21"/>
                <a:gd name="T27" fmla="*/ 11 h 27"/>
                <a:gd name="T28" fmla="*/ 6 w 21"/>
                <a:gd name="T29" fmla="*/ 7 h 27"/>
                <a:gd name="T30" fmla="*/ 7 w 21"/>
                <a:gd name="T31" fmla="*/ 5 h 27"/>
                <a:gd name="T32" fmla="*/ 9 w 21"/>
                <a:gd name="T33" fmla="*/ 4 h 27"/>
                <a:gd name="T34" fmla="*/ 12 w 21"/>
                <a:gd name="T35" fmla="*/ 4 h 27"/>
                <a:gd name="T36" fmla="*/ 15 w 21"/>
                <a:gd name="T37" fmla="*/ 6 h 27"/>
                <a:gd name="T38" fmla="*/ 16 w 21"/>
                <a:gd name="T39" fmla="*/ 9 h 27"/>
                <a:gd name="T40" fmla="*/ 21 w 21"/>
                <a:gd name="T41" fmla="*/ 10 h 27"/>
                <a:gd name="T42" fmla="*/ 20 w 21"/>
                <a:gd name="T43" fmla="*/ 6 h 27"/>
                <a:gd name="T44" fmla="*/ 19 w 21"/>
                <a:gd name="T45" fmla="*/ 4 h 27"/>
                <a:gd name="T46" fmla="*/ 16 w 21"/>
                <a:gd name="T47" fmla="*/ 1 h 27"/>
                <a:gd name="T48" fmla="*/ 13 w 21"/>
                <a:gd name="T49" fmla="*/ 0 h 27"/>
                <a:gd name="T50" fmla="*/ 8 w 21"/>
                <a:gd name="T51" fmla="*/ 0 h 27"/>
                <a:gd name="T52" fmla="*/ 4 w 21"/>
                <a:gd name="T53" fmla="*/ 1 h 27"/>
                <a:gd name="T54" fmla="*/ 2 w 21"/>
                <a:gd name="T55" fmla="*/ 5 h 27"/>
                <a:gd name="T56" fmla="*/ 0 w 21"/>
                <a:gd name="T57" fmla="*/ 10 h 27"/>
                <a:gd name="T58" fmla="*/ 0 w 21"/>
                <a:gd name="T59" fmla="*/ 15 h 27"/>
                <a:gd name="T60" fmla="*/ 1 w 21"/>
                <a:gd name="T61" fmla="*/ 19 h 27"/>
                <a:gd name="T62" fmla="*/ 3 w 21"/>
                <a:gd name="T63" fmla="*/ 23 h 27"/>
                <a:gd name="T64" fmla="*/ 8 w 21"/>
                <a:gd name="T65" fmla="*/ 24 h 27"/>
                <a:gd name="T66" fmla="*/ 12 w 21"/>
                <a:gd name="T67" fmla="*/ 24 h 27"/>
                <a:gd name="T68" fmla="*/ 15 w 21"/>
                <a:gd name="T69" fmla="*/ 23 h 27"/>
                <a:gd name="T70" fmla="*/ 15 w 21"/>
                <a:gd name="T71"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27">
                  <a:moveTo>
                    <a:pt x="15" y="25"/>
                  </a:moveTo>
                  <a:lnTo>
                    <a:pt x="18" y="27"/>
                  </a:lnTo>
                  <a:lnTo>
                    <a:pt x="20" y="13"/>
                  </a:lnTo>
                  <a:lnTo>
                    <a:pt x="12" y="11"/>
                  </a:lnTo>
                  <a:lnTo>
                    <a:pt x="10" y="16"/>
                  </a:lnTo>
                  <a:lnTo>
                    <a:pt x="15" y="17"/>
                  </a:lnTo>
                  <a:lnTo>
                    <a:pt x="14" y="18"/>
                  </a:lnTo>
                  <a:lnTo>
                    <a:pt x="13" y="19"/>
                  </a:lnTo>
                  <a:lnTo>
                    <a:pt x="10" y="21"/>
                  </a:lnTo>
                  <a:lnTo>
                    <a:pt x="9" y="21"/>
                  </a:lnTo>
                  <a:lnTo>
                    <a:pt x="7" y="19"/>
                  </a:lnTo>
                  <a:lnTo>
                    <a:pt x="4" y="17"/>
                  </a:lnTo>
                  <a:lnTo>
                    <a:pt x="4" y="15"/>
                  </a:lnTo>
                  <a:lnTo>
                    <a:pt x="4" y="11"/>
                  </a:lnTo>
                  <a:lnTo>
                    <a:pt x="6" y="7"/>
                  </a:lnTo>
                  <a:lnTo>
                    <a:pt x="7" y="5"/>
                  </a:lnTo>
                  <a:lnTo>
                    <a:pt x="9" y="4"/>
                  </a:lnTo>
                  <a:lnTo>
                    <a:pt x="12" y="4"/>
                  </a:lnTo>
                  <a:lnTo>
                    <a:pt x="15" y="6"/>
                  </a:lnTo>
                  <a:lnTo>
                    <a:pt x="16" y="9"/>
                  </a:lnTo>
                  <a:lnTo>
                    <a:pt x="21" y="10"/>
                  </a:lnTo>
                  <a:lnTo>
                    <a:pt x="20" y="6"/>
                  </a:lnTo>
                  <a:lnTo>
                    <a:pt x="19" y="4"/>
                  </a:lnTo>
                  <a:lnTo>
                    <a:pt x="16" y="1"/>
                  </a:lnTo>
                  <a:lnTo>
                    <a:pt x="13" y="0"/>
                  </a:lnTo>
                  <a:lnTo>
                    <a:pt x="8" y="0"/>
                  </a:lnTo>
                  <a:lnTo>
                    <a:pt x="4" y="1"/>
                  </a:lnTo>
                  <a:lnTo>
                    <a:pt x="2" y="5"/>
                  </a:lnTo>
                  <a:lnTo>
                    <a:pt x="0" y="10"/>
                  </a:lnTo>
                  <a:lnTo>
                    <a:pt x="0" y="15"/>
                  </a:lnTo>
                  <a:lnTo>
                    <a:pt x="1" y="19"/>
                  </a:lnTo>
                  <a:lnTo>
                    <a:pt x="3" y="23"/>
                  </a:lnTo>
                  <a:lnTo>
                    <a:pt x="8" y="24"/>
                  </a:lnTo>
                  <a:lnTo>
                    <a:pt x="12" y="24"/>
                  </a:lnTo>
                  <a:lnTo>
                    <a:pt x="15" y="23"/>
                  </a:lnTo>
                  <a:lnTo>
                    <a:pt x="1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95" name="Freeform 295">
              <a:extLst>
                <a:ext uri="{FF2B5EF4-FFF2-40B4-BE49-F238E27FC236}">
                  <a16:creationId xmlns:a16="http://schemas.microsoft.com/office/drawing/2014/main" id="{96B9762B-2DCD-45A0-B706-3E960FDFB1AC}"/>
                </a:ext>
              </a:extLst>
            </p:cNvPr>
            <p:cNvSpPr/>
            <p:nvPr/>
          </p:nvSpPr>
          <p:spPr bwMode="auto">
            <a:xfrm>
              <a:off x="1834" y="1591"/>
              <a:ext cx="20" cy="26"/>
            </a:xfrm>
            <a:custGeom>
              <a:avLst/>
              <a:gdLst>
                <a:gd name="T0" fmla="*/ 14 w 20"/>
                <a:gd name="T1" fmla="*/ 16 h 26"/>
                <a:gd name="T2" fmla="*/ 8 w 20"/>
                <a:gd name="T3" fmla="*/ 14 h 26"/>
                <a:gd name="T4" fmla="*/ 13 w 20"/>
                <a:gd name="T5" fmla="*/ 5 h 26"/>
                <a:gd name="T6" fmla="*/ 14 w 20"/>
                <a:gd name="T7" fmla="*/ 16 h 26"/>
                <a:gd name="T8" fmla="*/ 0 w 20"/>
                <a:gd name="T9" fmla="*/ 22 h 26"/>
                <a:gd name="T10" fmla="*/ 5 w 20"/>
                <a:gd name="T11" fmla="*/ 23 h 26"/>
                <a:gd name="T12" fmla="*/ 7 w 20"/>
                <a:gd name="T13" fmla="*/ 18 h 26"/>
                <a:gd name="T14" fmla="*/ 16 w 20"/>
                <a:gd name="T15" fmla="*/ 20 h 26"/>
                <a:gd name="T16" fmla="*/ 16 w 20"/>
                <a:gd name="T17" fmla="*/ 25 h 26"/>
                <a:gd name="T18" fmla="*/ 20 w 20"/>
                <a:gd name="T19" fmla="*/ 26 h 26"/>
                <a:gd name="T20" fmla="*/ 17 w 20"/>
                <a:gd name="T21" fmla="*/ 1 h 26"/>
                <a:gd name="T22" fmla="*/ 12 w 20"/>
                <a:gd name="T23" fmla="*/ 0 h 26"/>
                <a:gd name="T24" fmla="*/ 0 w 20"/>
                <a:gd name="T25" fmla="*/ 22 h 26"/>
                <a:gd name="T26" fmla="*/ 14 w 20"/>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6">
                  <a:moveTo>
                    <a:pt x="14" y="16"/>
                  </a:moveTo>
                  <a:lnTo>
                    <a:pt x="8" y="14"/>
                  </a:lnTo>
                  <a:lnTo>
                    <a:pt x="13" y="5"/>
                  </a:lnTo>
                  <a:lnTo>
                    <a:pt x="14" y="16"/>
                  </a:lnTo>
                  <a:lnTo>
                    <a:pt x="0" y="22"/>
                  </a:lnTo>
                  <a:lnTo>
                    <a:pt x="5" y="23"/>
                  </a:lnTo>
                  <a:lnTo>
                    <a:pt x="7" y="18"/>
                  </a:lnTo>
                  <a:lnTo>
                    <a:pt x="16" y="20"/>
                  </a:lnTo>
                  <a:lnTo>
                    <a:pt x="16" y="25"/>
                  </a:lnTo>
                  <a:lnTo>
                    <a:pt x="20" y="26"/>
                  </a:lnTo>
                  <a:lnTo>
                    <a:pt x="17" y="1"/>
                  </a:lnTo>
                  <a:lnTo>
                    <a:pt x="12" y="0"/>
                  </a:lnTo>
                  <a:lnTo>
                    <a:pt x="0" y="22"/>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96" name="Freeform 296">
              <a:extLst>
                <a:ext uri="{FF2B5EF4-FFF2-40B4-BE49-F238E27FC236}">
                  <a16:creationId xmlns:a16="http://schemas.microsoft.com/office/drawing/2014/main" id="{AA5E8389-15DF-4B34-810C-4F88E5E3E449}"/>
                </a:ext>
              </a:extLst>
            </p:cNvPr>
            <p:cNvSpPr/>
            <p:nvPr/>
          </p:nvSpPr>
          <p:spPr bwMode="auto">
            <a:xfrm>
              <a:off x="2030" y="1386"/>
              <a:ext cx="24" cy="27"/>
            </a:xfrm>
            <a:custGeom>
              <a:avLst/>
              <a:gdLst>
                <a:gd name="T0" fmla="*/ 15 w 24"/>
                <a:gd name="T1" fmla="*/ 17 h 27"/>
                <a:gd name="T2" fmla="*/ 8 w 24"/>
                <a:gd name="T3" fmla="*/ 17 h 27"/>
                <a:gd name="T4" fmla="*/ 12 w 24"/>
                <a:gd name="T5" fmla="*/ 6 h 27"/>
                <a:gd name="T6" fmla="*/ 15 w 24"/>
                <a:gd name="T7" fmla="*/ 17 h 27"/>
                <a:gd name="T8" fmla="*/ 0 w 24"/>
                <a:gd name="T9" fmla="*/ 27 h 27"/>
                <a:gd name="T10" fmla="*/ 6 w 24"/>
                <a:gd name="T11" fmla="*/ 27 h 27"/>
                <a:gd name="T12" fmla="*/ 7 w 24"/>
                <a:gd name="T13" fmla="*/ 21 h 27"/>
                <a:gd name="T14" fmla="*/ 16 w 24"/>
                <a:gd name="T15" fmla="*/ 21 h 27"/>
                <a:gd name="T16" fmla="*/ 19 w 24"/>
                <a:gd name="T17" fmla="*/ 27 h 27"/>
                <a:gd name="T18" fmla="*/ 24 w 24"/>
                <a:gd name="T19" fmla="*/ 27 h 27"/>
                <a:gd name="T20" fmla="*/ 15 w 24"/>
                <a:gd name="T21" fmla="*/ 0 h 27"/>
                <a:gd name="T22" fmla="*/ 9 w 24"/>
                <a:gd name="T23" fmla="*/ 0 h 27"/>
                <a:gd name="T24" fmla="*/ 0 w 24"/>
                <a:gd name="T25" fmla="*/ 27 h 27"/>
                <a:gd name="T26" fmla="*/ 15 w 24"/>
                <a:gd name="T2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5" y="17"/>
                  </a:moveTo>
                  <a:lnTo>
                    <a:pt x="8" y="17"/>
                  </a:lnTo>
                  <a:lnTo>
                    <a:pt x="12" y="6"/>
                  </a:lnTo>
                  <a:lnTo>
                    <a:pt x="15" y="17"/>
                  </a:lnTo>
                  <a:lnTo>
                    <a:pt x="0" y="27"/>
                  </a:lnTo>
                  <a:lnTo>
                    <a:pt x="6" y="27"/>
                  </a:lnTo>
                  <a:lnTo>
                    <a:pt x="7" y="21"/>
                  </a:lnTo>
                  <a:lnTo>
                    <a:pt x="16" y="21"/>
                  </a:lnTo>
                  <a:lnTo>
                    <a:pt x="19" y="27"/>
                  </a:lnTo>
                  <a:lnTo>
                    <a:pt x="24" y="27"/>
                  </a:lnTo>
                  <a:lnTo>
                    <a:pt x="15" y="0"/>
                  </a:lnTo>
                  <a:lnTo>
                    <a:pt x="9" y="0"/>
                  </a:lnTo>
                  <a:lnTo>
                    <a:pt x="0" y="27"/>
                  </a:lnTo>
                  <a:lnTo>
                    <a:pt x="1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97" name="Freeform 297">
              <a:extLst>
                <a:ext uri="{FF2B5EF4-FFF2-40B4-BE49-F238E27FC236}">
                  <a16:creationId xmlns:a16="http://schemas.microsoft.com/office/drawing/2014/main" id="{CCDD2F63-A39E-43E8-9A7B-E76FAD83E8A1}"/>
                </a:ext>
              </a:extLst>
            </p:cNvPr>
            <p:cNvSpPr/>
            <p:nvPr/>
          </p:nvSpPr>
          <p:spPr bwMode="auto">
            <a:xfrm>
              <a:off x="2057" y="1386"/>
              <a:ext cx="17" cy="27"/>
            </a:xfrm>
            <a:custGeom>
              <a:avLst/>
              <a:gdLst>
                <a:gd name="T0" fmla="*/ 17 w 17"/>
                <a:gd name="T1" fmla="*/ 27 h 27"/>
                <a:gd name="T2" fmla="*/ 17 w 17"/>
                <a:gd name="T3" fmla="*/ 23 h 27"/>
                <a:gd name="T4" fmla="*/ 5 w 17"/>
                <a:gd name="T5" fmla="*/ 23 h 27"/>
                <a:gd name="T6" fmla="*/ 5 w 17"/>
                <a:gd name="T7" fmla="*/ 0 h 27"/>
                <a:gd name="T8" fmla="*/ 0 w 17"/>
                <a:gd name="T9" fmla="*/ 0 h 27"/>
                <a:gd name="T10" fmla="*/ 0 w 17"/>
                <a:gd name="T11" fmla="*/ 27 h 27"/>
                <a:gd name="T12" fmla="*/ 17 w 1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7" h="27">
                  <a:moveTo>
                    <a:pt x="17" y="27"/>
                  </a:moveTo>
                  <a:lnTo>
                    <a:pt x="17" y="23"/>
                  </a:lnTo>
                  <a:lnTo>
                    <a:pt x="5" y="23"/>
                  </a:lnTo>
                  <a:lnTo>
                    <a:pt x="5" y="0"/>
                  </a:lnTo>
                  <a:lnTo>
                    <a:pt x="0" y="0"/>
                  </a:lnTo>
                  <a:lnTo>
                    <a:pt x="0" y="27"/>
                  </a:lnTo>
                  <a:lnTo>
                    <a:pt x="1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98" name="Freeform 298">
              <a:extLst>
                <a:ext uri="{FF2B5EF4-FFF2-40B4-BE49-F238E27FC236}">
                  <a16:creationId xmlns:a16="http://schemas.microsoft.com/office/drawing/2014/main" id="{525A61CA-6B54-42D6-8C3A-FFFD92F3BB59}"/>
                </a:ext>
              </a:extLst>
            </p:cNvPr>
            <p:cNvSpPr/>
            <p:nvPr/>
          </p:nvSpPr>
          <p:spPr bwMode="auto">
            <a:xfrm>
              <a:off x="2078" y="1386"/>
              <a:ext cx="16" cy="27"/>
            </a:xfrm>
            <a:custGeom>
              <a:avLst/>
              <a:gdLst>
                <a:gd name="T0" fmla="*/ 16 w 16"/>
                <a:gd name="T1" fmla="*/ 27 h 27"/>
                <a:gd name="T2" fmla="*/ 16 w 16"/>
                <a:gd name="T3" fmla="*/ 23 h 27"/>
                <a:gd name="T4" fmla="*/ 4 w 16"/>
                <a:gd name="T5" fmla="*/ 23 h 27"/>
                <a:gd name="T6" fmla="*/ 4 w 16"/>
                <a:gd name="T7" fmla="*/ 0 h 27"/>
                <a:gd name="T8" fmla="*/ 0 w 16"/>
                <a:gd name="T9" fmla="*/ 0 h 27"/>
                <a:gd name="T10" fmla="*/ 0 w 16"/>
                <a:gd name="T11" fmla="*/ 27 h 27"/>
                <a:gd name="T12" fmla="*/ 16 w 16"/>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6" h="27">
                  <a:moveTo>
                    <a:pt x="16" y="27"/>
                  </a:moveTo>
                  <a:lnTo>
                    <a:pt x="16" y="23"/>
                  </a:lnTo>
                  <a:lnTo>
                    <a:pt x="4" y="23"/>
                  </a:lnTo>
                  <a:lnTo>
                    <a:pt x="4" y="0"/>
                  </a:lnTo>
                  <a:lnTo>
                    <a:pt x="0" y="0"/>
                  </a:lnTo>
                  <a:lnTo>
                    <a:pt x="0" y="27"/>
                  </a:lnTo>
                  <a:lnTo>
                    <a:pt x="1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299" name="Freeform 299">
              <a:extLst>
                <a:ext uri="{FF2B5EF4-FFF2-40B4-BE49-F238E27FC236}">
                  <a16:creationId xmlns:a16="http://schemas.microsoft.com/office/drawing/2014/main" id="{5D410B6B-8034-4051-848B-CF4F20AFE56C}"/>
                </a:ext>
              </a:extLst>
            </p:cNvPr>
            <p:cNvSpPr/>
            <p:nvPr/>
          </p:nvSpPr>
          <p:spPr bwMode="auto">
            <a:xfrm>
              <a:off x="2098" y="1386"/>
              <a:ext cx="19" cy="27"/>
            </a:xfrm>
            <a:custGeom>
              <a:avLst/>
              <a:gdLst>
                <a:gd name="T0" fmla="*/ 19 w 19"/>
                <a:gd name="T1" fmla="*/ 27 h 27"/>
                <a:gd name="T2" fmla="*/ 19 w 19"/>
                <a:gd name="T3" fmla="*/ 23 h 27"/>
                <a:gd name="T4" fmla="*/ 5 w 19"/>
                <a:gd name="T5" fmla="*/ 23 h 27"/>
                <a:gd name="T6" fmla="*/ 5 w 19"/>
                <a:gd name="T7" fmla="*/ 15 h 27"/>
                <a:gd name="T8" fmla="*/ 17 w 19"/>
                <a:gd name="T9" fmla="*/ 15 h 27"/>
                <a:gd name="T10" fmla="*/ 17 w 19"/>
                <a:gd name="T11" fmla="*/ 11 h 27"/>
                <a:gd name="T12" fmla="*/ 5 w 19"/>
                <a:gd name="T13" fmla="*/ 11 h 27"/>
                <a:gd name="T14" fmla="*/ 5 w 19"/>
                <a:gd name="T15" fmla="*/ 5 h 27"/>
                <a:gd name="T16" fmla="*/ 18 w 19"/>
                <a:gd name="T17" fmla="*/ 5 h 27"/>
                <a:gd name="T18" fmla="*/ 18 w 19"/>
                <a:gd name="T19" fmla="*/ 0 h 27"/>
                <a:gd name="T20" fmla="*/ 0 w 19"/>
                <a:gd name="T21" fmla="*/ 0 h 27"/>
                <a:gd name="T22" fmla="*/ 0 w 19"/>
                <a:gd name="T23" fmla="*/ 27 h 27"/>
                <a:gd name="T24" fmla="*/ 19 w 19"/>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7">
                  <a:moveTo>
                    <a:pt x="19" y="27"/>
                  </a:moveTo>
                  <a:lnTo>
                    <a:pt x="19" y="23"/>
                  </a:lnTo>
                  <a:lnTo>
                    <a:pt x="5" y="23"/>
                  </a:lnTo>
                  <a:lnTo>
                    <a:pt x="5" y="15"/>
                  </a:lnTo>
                  <a:lnTo>
                    <a:pt x="17" y="15"/>
                  </a:lnTo>
                  <a:lnTo>
                    <a:pt x="17" y="11"/>
                  </a:lnTo>
                  <a:lnTo>
                    <a:pt x="5" y="11"/>
                  </a:lnTo>
                  <a:lnTo>
                    <a:pt x="5" y="5"/>
                  </a:lnTo>
                  <a:lnTo>
                    <a:pt x="18" y="5"/>
                  </a:lnTo>
                  <a:lnTo>
                    <a:pt x="18" y="0"/>
                  </a:lnTo>
                  <a:lnTo>
                    <a:pt x="0" y="0"/>
                  </a:lnTo>
                  <a:lnTo>
                    <a:pt x="0" y="27"/>
                  </a:lnTo>
                  <a:lnTo>
                    <a:pt x="1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0" name="Freeform 300">
              <a:extLst>
                <a:ext uri="{FF2B5EF4-FFF2-40B4-BE49-F238E27FC236}">
                  <a16:creationId xmlns:a16="http://schemas.microsoft.com/office/drawing/2014/main" id="{5E9A1EE2-8882-4788-8583-ECA00D0FED77}"/>
                </a:ext>
              </a:extLst>
            </p:cNvPr>
            <p:cNvSpPr/>
            <p:nvPr/>
          </p:nvSpPr>
          <p:spPr bwMode="auto">
            <a:xfrm>
              <a:off x="2120" y="1385"/>
              <a:ext cx="24" cy="30"/>
            </a:xfrm>
            <a:custGeom>
              <a:avLst/>
              <a:gdLst>
                <a:gd name="T0" fmla="*/ 20 w 24"/>
                <a:gd name="T1" fmla="*/ 28 h 30"/>
                <a:gd name="T2" fmla="*/ 24 w 24"/>
                <a:gd name="T3" fmla="*/ 28 h 30"/>
                <a:gd name="T4" fmla="*/ 24 w 24"/>
                <a:gd name="T5" fmla="*/ 14 h 30"/>
                <a:gd name="T6" fmla="*/ 13 w 24"/>
                <a:gd name="T7" fmla="*/ 14 h 30"/>
                <a:gd name="T8" fmla="*/ 13 w 24"/>
                <a:gd name="T9" fmla="*/ 19 h 30"/>
                <a:gd name="T10" fmla="*/ 19 w 24"/>
                <a:gd name="T11" fmla="*/ 19 h 30"/>
                <a:gd name="T12" fmla="*/ 18 w 24"/>
                <a:gd name="T13" fmla="*/ 21 h 30"/>
                <a:gd name="T14" fmla="*/ 16 w 24"/>
                <a:gd name="T15" fmla="*/ 22 h 30"/>
                <a:gd name="T16" fmla="*/ 14 w 24"/>
                <a:gd name="T17" fmla="*/ 24 h 30"/>
                <a:gd name="T18" fmla="*/ 13 w 24"/>
                <a:gd name="T19" fmla="*/ 25 h 30"/>
                <a:gd name="T20" fmla="*/ 9 w 24"/>
                <a:gd name="T21" fmla="*/ 24 h 30"/>
                <a:gd name="T22" fmla="*/ 7 w 24"/>
                <a:gd name="T23" fmla="*/ 21 h 30"/>
                <a:gd name="T24" fmla="*/ 6 w 24"/>
                <a:gd name="T25" fmla="*/ 19 h 30"/>
                <a:gd name="T26" fmla="*/ 6 w 24"/>
                <a:gd name="T27" fmla="*/ 15 h 30"/>
                <a:gd name="T28" fmla="*/ 6 w 24"/>
                <a:gd name="T29" fmla="*/ 10 h 30"/>
                <a:gd name="T30" fmla="*/ 7 w 24"/>
                <a:gd name="T31" fmla="*/ 8 h 30"/>
                <a:gd name="T32" fmla="*/ 9 w 24"/>
                <a:gd name="T33" fmla="*/ 6 h 30"/>
                <a:gd name="T34" fmla="*/ 12 w 24"/>
                <a:gd name="T35" fmla="*/ 6 h 30"/>
                <a:gd name="T36" fmla="*/ 16 w 24"/>
                <a:gd name="T37" fmla="*/ 7 h 30"/>
                <a:gd name="T38" fmla="*/ 18 w 24"/>
                <a:gd name="T39" fmla="*/ 9 h 30"/>
                <a:gd name="T40" fmla="*/ 24 w 24"/>
                <a:gd name="T41" fmla="*/ 9 h 30"/>
                <a:gd name="T42" fmla="*/ 22 w 24"/>
                <a:gd name="T43" fmla="*/ 6 h 30"/>
                <a:gd name="T44" fmla="*/ 20 w 24"/>
                <a:gd name="T45" fmla="*/ 3 h 30"/>
                <a:gd name="T46" fmla="*/ 16 w 24"/>
                <a:gd name="T47" fmla="*/ 1 h 30"/>
                <a:gd name="T48" fmla="*/ 12 w 24"/>
                <a:gd name="T49" fmla="*/ 0 h 30"/>
                <a:gd name="T50" fmla="*/ 7 w 24"/>
                <a:gd name="T51" fmla="*/ 1 h 30"/>
                <a:gd name="T52" fmla="*/ 3 w 24"/>
                <a:gd name="T53" fmla="*/ 4 h 30"/>
                <a:gd name="T54" fmla="*/ 1 w 24"/>
                <a:gd name="T55" fmla="*/ 9 h 30"/>
                <a:gd name="T56" fmla="*/ 0 w 24"/>
                <a:gd name="T57" fmla="*/ 15 h 30"/>
                <a:gd name="T58" fmla="*/ 1 w 24"/>
                <a:gd name="T59" fmla="*/ 21 h 30"/>
                <a:gd name="T60" fmla="*/ 3 w 24"/>
                <a:gd name="T61" fmla="*/ 25 h 30"/>
                <a:gd name="T62" fmla="*/ 7 w 24"/>
                <a:gd name="T63" fmla="*/ 28 h 30"/>
                <a:gd name="T64" fmla="*/ 12 w 24"/>
                <a:gd name="T65" fmla="*/ 30 h 30"/>
                <a:gd name="T66" fmla="*/ 16 w 24"/>
                <a:gd name="T67" fmla="*/ 28 h 30"/>
                <a:gd name="T68" fmla="*/ 19 w 24"/>
                <a:gd name="T69" fmla="*/ 25 h 30"/>
                <a:gd name="T70" fmla="*/ 20 w 24"/>
                <a:gd name="T71"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0">
                  <a:moveTo>
                    <a:pt x="20" y="28"/>
                  </a:moveTo>
                  <a:lnTo>
                    <a:pt x="24" y="28"/>
                  </a:lnTo>
                  <a:lnTo>
                    <a:pt x="24" y="14"/>
                  </a:lnTo>
                  <a:lnTo>
                    <a:pt x="13" y="14"/>
                  </a:lnTo>
                  <a:lnTo>
                    <a:pt x="13" y="19"/>
                  </a:lnTo>
                  <a:lnTo>
                    <a:pt x="19" y="19"/>
                  </a:lnTo>
                  <a:lnTo>
                    <a:pt x="18" y="21"/>
                  </a:lnTo>
                  <a:lnTo>
                    <a:pt x="16" y="22"/>
                  </a:lnTo>
                  <a:lnTo>
                    <a:pt x="14" y="24"/>
                  </a:lnTo>
                  <a:lnTo>
                    <a:pt x="13" y="25"/>
                  </a:lnTo>
                  <a:lnTo>
                    <a:pt x="9" y="24"/>
                  </a:lnTo>
                  <a:lnTo>
                    <a:pt x="7" y="21"/>
                  </a:lnTo>
                  <a:lnTo>
                    <a:pt x="6" y="19"/>
                  </a:lnTo>
                  <a:lnTo>
                    <a:pt x="6" y="15"/>
                  </a:lnTo>
                  <a:lnTo>
                    <a:pt x="6" y="10"/>
                  </a:lnTo>
                  <a:lnTo>
                    <a:pt x="7" y="8"/>
                  </a:lnTo>
                  <a:lnTo>
                    <a:pt x="9" y="6"/>
                  </a:lnTo>
                  <a:lnTo>
                    <a:pt x="12" y="6"/>
                  </a:lnTo>
                  <a:lnTo>
                    <a:pt x="16" y="7"/>
                  </a:lnTo>
                  <a:lnTo>
                    <a:pt x="18" y="9"/>
                  </a:lnTo>
                  <a:lnTo>
                    <a:pt x="24" y="9"/>
                  </a:lnTo>
                  <a:lnTo>
                    <a:pt x="22" y="6"/>
                  </a:lnTo>
                  <a:lnTo>
                    <a:pt x="20" y="3"/>
                  </a:lnTo>
                  <a:lnTo>
                    <a:pt x="16" y="1"/>
                  </a:lnTo>
                  <a:lnTo>
                    <a:pt x="12" y="0"/>
                  </a:lnTo>
                  <a:lnTo>
                    <a:pt x="7" y="1"/>
                  </a:lnTo>
                  <a:lnTo>
                    <a:pt x="3" y="4"/>
                  </a:lnTo>
                  <a:lnTo>
                    <a:pt x="1" y="9"/>
                  </a:lnTo>
                  <a:lnTo>
                    <a:pt x="0" y="15"/>
                  </a:lnTo>
                  <a:lnTo>
                    <a:pt x="1" y="21"/>
                  </a:lnTo>
                  <a:lnTo>
                    <a:pt x="3" y="25"/>
                  </a:lnTo>
                  <a:lnTo>
                    <a:pt x="7" y="28"/>
                  </a:lnTo>
                  <a:lnTo>
                    <a:pt x="12" y="30"/>
                  </a:lnTo>
                  <a:lnTo>
                    <a:pt x="16" y="28"/>
                  </a:lnTo>
                  <a:lnTo>
                    <a:pt x="19" y="25"/>
                  </a:lnTo>
                  <a:lnTo>
                    <a:pt x="2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1" name="Freeform 301">
              <a:extLst>
                <a:ext uri="{FF2B5EF4-FFF2-40B4-BE49-F238E27FC236}">
                  <a16:creationId xmlns:a16="http://schemas.microsoft.com/office/drawing/2014/main" id="{73428206-EA2B-4CD7-AF1C-124A698B9669}"/>
                </a:ext>
              </a:extLst>
            </p:cNvPr>
            <p:cNvSpPr/>
            <p:nvPr/>
          </p:nvSpPr>
          <p:spPr bwMode="auto">
            <a:xfrm>
              <a:off x="2148" y="1386"/>
              <a:ext cx="21" cy="27"/>
            </a:xfrm>
            <a:custGeom>
              <a:avLst/>
              <a:gdLst>
                <a:gd name="T0" fmla="*/ 5 w 21"/>
                <a:gd name="T1" fmla="*/ 27 h 27"/>
                <a:gd name="T2" fmla="*/ 5 w 21"/>
                <a:gd name="T3" fmla="*/ 15 h 27"/>
                <a:gd name="T4" fmla="*/ 16 w 21"/>
                <a:gd name="T5" fmla="*/ 15 h 27"/>
                <a:gd name="T6" fmla="*/ 16 w 21"/>
                <a:gd name="T7" fmla="*/ 27 h 27"/>
                <a:gd name="T8" fmla="*/ 21 w 21"/>
                <a:gd name="T9" fmla="*/ 27 h 27"/>
                <a:gd name="T10" fmla="*/ 21 w 21"/>
                <a:gd name="T11" fmla="*/ 0 h 27"/>
                <a:gd name="T12" fmla="*/ 16 w 21"/>
                <a:gd name="T13" fmla="*/ 0 h 27"/>
                <a:gd name="T14" fmla="*/ 16 w 21"/>
                <a:gd name="T15" fmla="*/ 11 h 27"/>
                <a:gd name="T16" fmla="*/ 5 w 21"/>
                <a:gd name="T17" fmla="*/ 11 h 27"/>
                <a:gd name="T18" fmla="*/ 5 w 21"/>
                <a:gd name="T19" fmla="*/ 0 h 27"/>
                <a:gd name="T20" fmla="*/ 0 w 21"/>
                <a:gd name="T21" fmla="*/ 0 h 27"/>
                <a:gd name="T22" fmla="*/ 0 w 21"/>
                <a:gd name="T23" fmla="*/ 27 h 27"/>
                <a:gd name="T24" fmla="*/ 5 w 21"/>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7">
                  <a:moveTo>
                    <a:pt x="5" y="27"/>
                  </a:moveTo>
                  <a:lnTo>
                    <a:pt x="5" y="15"/>
                  </a:lnTo>
                  <a:lnTo>
                    <a:pt x="16" y="15"/>
                  </a:lnTo>
                  <a:lnTo>
                    <a:pt x="16" y="27"/>
                  </a:lnTo>
                  <a:lnTo>
                    <a:pt x="21" y="27"/>
                  </a:lnTo>
                  <a:lnTo>
                    <a:pt x="21" y="0"/>
                  </a:lnTo>
                  <a:lnTo>
                    <a:pt x="16" y="0"/>
                  </a:lnTo>
                  <a:lnTo>
                    <a:pt x="16" y="11"/>
                  </a:lnTo>
                  <a:lnTo>
                    <a:pt x="5" y="11"/>
                  </a:lnTo>
                  <a:lnTo>
                    <a:pt x="5" y="0"/>
                  </a:lnTo>
                  <a:lnTo>
                    <a:pt x="0" y="0"/>
                  </a:lnTo>
                  <a:lnTo>
                    <a:pt x="0" y="27"/>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2" name="Freeform 302">
              <a:extLst>
                <a:ext uri="{FF2B5EF4-FFF2-40B4-BE49-F238E27FC236}">
                  <a16:creationId xmlns:a16="http://schemas.microsoft.com/office/drawing/2014/main" id="{8474C7FD-9A0A-43A1-98E5-52F400127044}"/>
                </a:ext>
              </a:extLst>
            </p:cNvPr>
            <p:cNvSpPr/>
            <p:nvPr/>
          </p:nvSpPr>
          <p:spPr bwMode="auto">
            <a:xfrm>
              <a:off x="2172" y="1386"/>
              <a:ext cx="24" cy="27"/>
            </a:xfrm>
            <a:custGeom>
              <a:avLst/>
              <a:gdLst>
                <a:gd name="T0" fmla="*/ 16 w 24"/>
                <a:gd name="T1" fmla="*/ 17 h 27"/>
                <a:gd name="T2" fmla="*/ 9 w 24"/>
                <a:gd name="T3" fmla="*/ 17 h 27"/>
                <a:gd name="T4" fmla="*/ 12 w 24"/>
                <a:gd name="T5" fmla="*/ 6 h 27"/>
                <a:gd name="T6" fmla="*/ 16 w 24"/>
                <a:gd name="T7" fmla="*/ 17 h 27"/>
                <a:gd name="T8" fmla="*/ 0 w 24"/>
                <a:gd name="T9" fmla="*/ 27 h 27"/>
                <a:gd name="T10" fmla="*/ 5 w 24"/>
                <a:gd name="T11" fmla="*/ 27 h 27"/>
                <a:gd name="T12" fmla="*/ 8 w 24"/>
                <a:gd name="T13" fmla="*/ 21 h 27"/>
                <a:gd name="T14" fmla="*/ 17 w 24"/>
                <a:gd name="T15" fmla="*/ 21 h 27"/>
                <a:gd name="T16" fmla="*/ 18 w 24"/>
                <a:gd name="T17" fmla="*/ 27 h 27"/>
                <a:gd name="T18" fmla="*/ 24 w 24"/>
                <a:gd name="T19" fmla="*/ 27 h 27"/>
                <a:gd name="T20" fmla="*/ 15 w 24"/>
                <a:gd name="T21" fmla="*/ 0 h 27"/>
                <a:gd name="T22" fmla="*/ 9 w 24"/>
                <a:gd name="T23" fmla="*/ 0 h 27"/>
                <a:gd name="T24" fmla="*/ 0 w 24"/>
                <a:gd name="T25" fmla="*/ 27 h 27"/>
                <a:gd name="T26" fmla="*/ 16 w 24"/>
                <a:gd name="T2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16" y="17"/>
                  </a:moveTo>
                  <a:lnTo>
                    <a:pt x="9" y="17"/>
                  </a:lnTo>
                  <a:lnTo>
                    <a:pt x="12" y="6"/>
                  </a:lnTo>
                  <a:lnTo>
                    <a:pt x="16" y="17"/>
                  </a:lnTo>
                  <a:lnTo>
                    <a:pt x="0" y="27"/>
                  </a:lnTo>
                  <a:lnTo>
                    <a:pt x="5" y="27"/>
                  </a:lnTo>
                  <a:lnTo>
                    <a:pt x="8" y="21"/>
                  </a:lnTo>
                  <a:lnTo>
                    <a:pt x="17" y="21"/>
                  </a:lnTo>
                  <a:lnTo>
                    <a:pt x="18" y="27"/>
                  </a:lnTo>
                  <a:lnTo>
                    <a:pt x="24" y="27"/>
                  </a:lnTo>
                  <a:lnTo>
                    <a:pt x="15" y="0"/>
                  </a:lnTo>
                  <a:lnTo>
                    <a:pt x="9" y="0"/>
                  </a:lnTo>
                  <a:lnTo>
                    <a:pt x="0" y="27"/>
                  </a:lnTo>
                  <a:lnTo>
                    <a:pt x="1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3" name="Freeform 303">
              <a:extLst>
                <a:ext uri="{FF2B5EF4-FFF2-40B4-BE49-F238E27FC236}">
                  <a16:creationId xmlns:a16="http://schemas.microsoft.com/office/drawing/2014/main" id="{40AED92A-4B61-4361-8E24-6498208276ED}"/>
                </a:ext>
              </a:extLst>
            </p:cNvPr>
            <p:cNvSpPr/>
            <p:nvPr/>
          </p:nvSpPr>
          <p:spPr bwMode="auto">
            <a:xfrm>
              <a:off x="2199" y="1386"/>
              <a:ext cx="20" cy="27"/>
            </a:xfrm>
            <a:custGeom>
              <a:avLst/>
              <a:gdLst>
                <a:gd name="T0" fmla="*/ 5 w 20"/>
                <a:gd name="T1" fmla="*/ 27 h 27"/>
                <a:gd name="T2" fmla="*/ 5 w 20"/>
                <a:gd name="T3" fmla="*/ 8 h 27"/>
                <a:gd name="T4" fmla="*/ 15 w 20"/>
                <a:gd name="T5" fmla="*/ 27 h 27"/>
                <a:gd name="T6" fmla="*/ 20 w 20"/>
                <a:gd name="T7" fmla="*/ 27 h 27"/>
                <a:gd name="T8" fmla="*/ 20 w 20"/>
                <a:gd name="T9" fmla="*/ 0 h 27"/>
                <a:gd name="T10" fmla="*/ 15 w 20"/>
                <a:gd name="T11" fmla="*/ 0 h 27"/>
                <a:gd name="T12" fmla="*/ 15 w 20"/>
                <a:gd name="T13" fmla="*/ 19 h 27"/>
                <a:gd name="T14" fmla="*/ 6 w 20"/>
                <a:gd name="T15" fmla="*/ 0 h 27"/>
                <a:gd name="T16" fmla="*/ 0 w 20"/>
                <a:gd name="T17" fmla="*/ 0 h 27"/>
                <a:gd name="T18" fmla="*/ 0 w 20"/>
                <a:gd name="T19" fmla="*/ 27 h 27"/>
                <a:gd name="T20" fmla="*/ 5 w 2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7">
                  <a:moveTo>
                    <a:pt x="5" y="27"/>
                  </a:moveTo>
                  <a:lnTo>
                    <a:pt x="5" y="8"/>
                  </a:lnTo>
                  <a:lnTo>
                    <a:pt x="15" y="27"/>
                  </a:lnTo>
                  <a:lnTo>
                    <a:pt x="20" y="27"/>
                  </a:lnTo>
                  <a:lnTo>
                    <a:pt x="20" y="0"/>
                  </a:lnTo>
                  <a:lnTo>
                    <a:pt x="15" y="0"/>
                  </a:lnTo>
                  <a:lnTo>
                    <a:pt x="15" y="19"/>
                  </a:lnTo>
                  <a:lnTo>
                    <a:pt x="6" y="0"/>
                  </a:lnTo>
                  <a:lnTo>
                    <a:pt x="0" y="0"/>
                  </a:lnTo>
                  <a:lnTo>
                    <a:pt x="0" y="27"/>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4" name="Freeform 304">
              <a:extLst>
                <a:ext uri="{FF2B5EF4-FFF2-40B4-BE49-F238E27FC236}">
                  <a16:creationId xmlns:a16="http://schemas.microsoft.com/office/drawing/2014/main" id="{9C9D5FAC-4EB5-4D36-90AC-1DE651E990EE}"/>
                </a:ext>
              </a:extLst>
            </p:cNvPr>
            <p:cNvSpPr/>
            <p:nvPr/>
          </p:nvSpPr>
          <p:spPr bwMode="auto">
            <a:xfrm>
              <a:off x="2222" y="1386"/>
              <a:ext cx="22" cy="27"/>
            </a:xfrm>
            <a:custGeom>
              <a:avLst/>
              <a:gdLst>
                <a:gd name="T0" fmla="*/ 14 w 22"/>
                <a:gd name="T1" fmla="*/ 18 h 27"/>
                <a:gd name="T2" fmla="*/ 22 w 22"/>
                <a:gd name="T3" fmla="*/ 0 h 27"/>
                <a:gd name="T4" fmla="*/ 16 w 22"/>
                <a:gd name="T5" fmla="*/ 0 h 27"/>
                <a:gd name="T6" fmla="*/ 12 w 22"/>
                <a:gd name="T7" fmla="*/ 12 h 27"/>
                <a:gd name="T8" fmla="*/ 7 w 22"/>
                <a:gd name="T9" fmla="*/ 0 h 27"/>
                <a:gd name="T10" fmla="*/ 0 w 22"/>
                <a:gd name="T11" fmla="*/ 0 h 27"/>
                <a:gd name="T12" fmla="*/ 9 w 22"/>
                <a:gd name="T13" fmla="*/ 18 h 27"/>
                <a:gd name="T14" fmla="*/ 9 w 22"/>
                <a:gd name="T15" fmla="*/ 27 h 27"/>
                <a:gd name="T16" fmla="*/ 14 w 22"/>
                <a:gd name="T17" fmla="*/ 27 h 27"/>
                <a:gd name="T18" fmla="*/ 14 w 22"/>
                <a:gd name="T1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7">
                  <a:moveTo>
                    <a:pt x="14" y="18"/>
                  </a:moveTo>
                  <a:lnTo>
                    <a:pt x="22" y="0"/>
                  </a:lnTo>
                  <a:lnTo>
                    <a:pt x="16" y="0"/>
                  </a:lnTo>
                  <a:lnTo>
                    <a:pt x="12" y="12"/>
                  </a:lnTo>
                  <a:lnTo>
                    <a:pt x="7" y="0"/>
                  </a:lnTo>
                  <a:lnTo>
                    <a:pt x="0" y="0"/>
                  </a:lnTo>
                  <a:lnTo>
                    <a:pt x="9" y="18"/>
                  </a:lnTo>
                  <a:lnTo>
                    <a:pt x="9" y="27"/>
                  </a:lnTo>
                  <a:lnTo>
                    <a:pt x="14" y="27"/>
                  </a:lnTo>
                  <a:lnTo>
                    <a:pt x="1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5" name="Freeform 305">
              <a:extLst>
                <a:ext uri="{FF2B5EF4-FFF2-40B4-BE49-F238E27FC236}">
                  <a16:creationId xmlns:a16="http://schemas.microsoft.com/office/drawing/2014/main" id="{DEB62264-A5FF-479C-B517-3ED59B3E2091}"/>
                </a:ext>
              </a:extLst>
            </p:cNvPr>
            <p:cNvSpPr/>
            <p:nvPr/>
          </p:nvSpPr>
          <p:spPr bwMode="auto">
            <a:xfrm>
              <a:off x="2034" y="1592"/>
              <a:ext cx="41" cy="31"/>
            </a:xfrm>
            <a:custGeom>
              <a:avLst/>
              <a:gdLst>
                <a:gd name="T0" fmla="*/ 16 w 41"/>
                <a:gd name="T1" fmla="*/ 31 h 31"/>
                <a:gd name="T2" fmla="*/ 21 w 41"/>
                <a:gd name="T3" fmla="*/ 7 h 31"/>
                <a:gd name="T4" fmla="*/ 26 w 41"/>
                <a:gd name="T5" fmla="*/ 31 h 31"/>
                <a:gd name="T6" fmla="*/ 32 w 41"/>
                <a:gd name="T7" fmla="*/ 31 h 31"/>
                <a:gd name="T8" fmla="*/ 41 w 41"/>
                <a:gd name="T9" fmla="*/ 0 h 31"/>
                <a:gd name="T10" fmla="*/ 34 w 41"/>
                <a:gd name="T11" fmla="*/ 0 h 31"/>
                <a:gd name="T12" fmla="*/ 28 w 41"/>
                <a:gd name="T13" fmla="*/ 22 h 31"/>
                <a:gd name="T14" fmla="*/ 24 w 41"/>
                <a:gd name="T15" fmla="*/ 0 h 31"/>
                <a:gd name="T16" fmla="*/ 17 w 41"/>
                <a:gd name="T17" fmla="*/ 0 h 31"/>
                <a:gd name="T18" fmla="*/ 12 w 41"/>
                <a:gd name="T19" fmla="*/ 22 h 31"/>
                <a:gd name="T20" fmla="*/ 6 w 41"/>
                <a:gd name="T21" fmla="*/ 0 h 31"/>
                <a:gd name="T22" fmla="*/ 0 w 41"/>
                <a:gd name="T23" fmla="*/ 0 h 31"/>
                <a:gd name="T24" fmla="*/ 9 w 41"/>
                <a:gd name="T25" fmla="*/ 31 h 31"/>
                <a:gd name="T26" fmla="*/ 16 w 41"/>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31">
                  <a:moveTo>
                    <a:pt x="16" y="31"/>
                  </a:moveTo>
                  <a:lnTo>
                    <a:pt x="21" y="7"/>
                  </a:lnTo>
                  <a:lnTo>
                    <a:pt x="26" y="31"/>
                  </a:lnTo>
                  <a:lnTo>
                    <a:pt x="32" y="31"/>
                  </a:lnTo>
                  <a:lnTo>
                    <a:pt x="41" y="0"/>
                  </a:lnTo>
                  <a:lnTo>
                    <a:pt x="34" y="0"/>
                  </a:lnTo>
                  <a:lnTo>
                    <a:pt x="28" y="22"/>
                  </a:lnTo>
                  <a:lnTo>
                    <a:pt x="24" y="0"/>
                  </a:lnTo>
                  <a:lnTo>
                    <a:pt x="17" y="0"/>
                  </a:lnTo>
                  <a:lnTo>
                    <a:pt x="12" y="22"/>
                  </a:lnTo>
                  <a:lnTo>
                    <a:pt x="6" y="0"/>
                  </a:lnTo>
                  <a:lnTo>
                    <a:pt x="0" y="0"/>
                  </a:lnTo>
                  <a:lnTo>
                    <a:pt x="9" y="31"/>
                  </a:lnTo>
                  <a:lnTo>
                    <a:pt x="1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6" name="Rectangle 306">
              <a:extLst>
                <a:ext uri="{FF2B5EF4-FFF2-40B4-BE49-F238E27FC236}">
                  <a16:creationId xmlns:a16="http://schemas.microsoft.com/office/drawing/2014/main" id="{E71D7AD7-B1DC-48C9-850E-371230ACAF42}"/>
                </a:ext>
              </a:extLst>
            </p:cNvPr>
            <p:cNvSpPr>
              <a:spLocks noChangeArrowheads="1"/>
            </p:cNvSpPr>
            <p:nvPr/>
          </p:nvSpPr>
          <p:spPr bwMode="auto">
            <a:xfrm>
              <a:off x="2079" y="1592"/>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7" name="Freeform 307">
              <a:extLst>
                <a:ext uri="{FF2B5EF4-FFF2-40B4-BE49-F238E27FC236}">
                  <a16:creationId xmlns:a16="http://schemas.microsoft.com/office/drawing/2014/main" id="{4686699F-AD69-448F-9C5C-B597323C93C7}"/>
                </a:ext>
              </a:extLst>
            </p:cNvPr>
            <p:cNvSpPr/>
            <p:nvPr/>
          </p:nvSpPr>
          <p:spPr bwMode="auto">
            <a:xfrm>
              <a:off x="2092" y="1592"/>
              <a:ext cx="22" cy="31"/>
            </a:xfrm>
            <a:custGeom>
              <a:avLst/>
              <a:gdLst>
                <a:gd name="T0" fmla="*/ 22 w 22"/>
                <a:gd name="T1" fmla="*/ 31 h 31"/>
                <a:gd name="T2" fmla="*/ 22 w 22"/>
                <a:gd name="T3" fmla="*/ 25 h 31"/>
                <a:gd name="T4" fmla="*/ 6 w 22"/>
                <a:gd name="T5" fmla="*/ 25 h 31"/>
                <a:gd name="T6" fmla="*/ 6 w 22"/>
                <a:gd name="T7" fmla="*/ 0 h 31"/>
                <a:gd name="T8" fmla="*/ 0 w 22"/>
                <a:gd name="T9" fmla="*/ 0 h 31"/>
                <a:gd name="T10" fmla="*/ 0 w 22"/>
                <a:gd name="T11" fmla="*/ 31 h 31"/>
                <a:gd name="T12" fmla="*/ 22 w 2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22" y="31"/>
                  </a:moveTo>
                  <a:lnTo>
                    <a:pt x="22" y="25"/>
                  </a:lnTo>
                  <a:lnTo>
                    <a:pt x="6" y="25"/>
                  </a:lnTo>
                  <a:lnTo>
                    <a:pt x="6"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8" name="Freeform 308">
              <a:extLst>
                <a:ext uri="{FF2B5EF4-FFF2-40B4-BE49-F238E27FC236}">
                  <a16:creationId xmlns:a16="http://schemas.microsoft.com/office/drawing/2014/main" id="{5B62EE52-59F3-46F4-A0EF-6D3E50EF87D9}"/>
                </a:ext>
              </a:extLst>
            </p:cNvPr>
            <p:cNvSpPr/>
            <p:nvPr/>
          </p:nvSpPr>
          <p:spPr bwMode="auto">
            <a:xfrm>
              <a:off x="2117" y="1592"/>
              <a:ext cx="29" cy="31"/>
            </a:xfrm>
            <a:custGeom>
              <a:avLst/>
              <a:gdLst>
                <a:gd name="T0" fmla="*/ 7 w 29"/>
                <a:gd name="T1" fmla="*/ 31 h 31"/>
                <a:gd name="T2" fmla="*/ 7 w 29"/>
                <a:gd name="T3" fmla="*/ 19 h 31"/>
                <a:gd name="T4" fmla="*/ 11 w 29"/>
                <a:gd name="T5" fmla="*/ 17 h 31"/>
                <a:gd name="T6" fmla="*/ 21 w 29"/>
                <a:gd name="T7" fmla="*/ 31 h 31"/>
                <a:gd name="T8" fmla="*/ 29 w 29"/>
                <a:gd name="T9" fmla="*/ 31 h 31"/>
                <a:gd name="T10" fmla="*/ 15 w 29"/>
                <a:gd name="T11" fmla="*/ 12 h 31"/>
                <a:gd name="T12" fmla="*/ 28 w 29"/>
                <a:gd name="T13" fmla="*/ 0 h 31"/>
                <a:gd name="T14" fmla="*/ 19 w 29"/>
                <a:gd name="T15" fmla="*/ 0 h 31"/>
                <a:gd name="T16" fmla="*/ 7 w 29"/>
                <a:gd name="T17" fmla="*/ 12 h 31"/>
                <a:gd name="T18" fmla="*/ 7 w 29"/>
                <a:gd name="T19" fmla="*/ 0 h 31"/>
                <a:gd name="T20" fmla="*/ 0 w 29"/>
                <a:gd name="T21" fmla="*/ 0 h 31"/>
                <a:gd name="T22" fmla="*/ 0 w 29"/>
                <a:gd name="T23" fmla="*/ 31 h 31"/>
                <a:gd name="T24" fmla="*/ 7 w 2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1">
                  <a:moveTo>
                    <a:pt x="7" y="31"/>
                  </a:moveTo>
                  <a:lnTo>
                    <a:pt x="7" y="19"/>
                  </a:lnTo>
                  <a:lnTo>
                    <a:pt x="11" y="17"/>
                  </a:lnTo>
                  <a:lnTo>
                    <a:pt x="21" y="31"/>
                  </a:lnTo>
                  <a:lnTo>
                    <a:pt x="29" y="31"/>
                  </a:lnTo>
                  <a:lnTo>
                    <a:pt x="15" y="12"/>
                  </a:lnTo>
                  <a:lnTo>
                    <a:pt x="28" y="0"/>
                  </a:lnTo>
                  <a:lnTo>
                    <a:pt x="19" y="0"/>
                  </a:lnTo>
                  <a:lnTo>
                    <a:pt x="7" y="12"/>
                  </a:lnTo>
                  <a:lnTo>
                    <a:pt x="7" y="0"/>
                  </a:lnTo>
                  <a:lnTo>
                    <a:pt x="0" y="0"/>
                  </a:lnTo>
                  <a:lnTo>
                    <a:pt x="0" y="31"/>
                  </a:lnTo>
                  <a:lnTo>
                    <a:pt x="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09" name="Freeform 309">
              <a:extLst>
                <a:ext uri="{FF2B5EF4-FFF2-40B4-BE49-F238E27FC236}">
                  <a16:creationId xmlns:a16="http://schemas.microsoft.com/office/drawing/2014/main" id="{42CACB0E-69DF-4AF5-B5DE-42DB6785FE89}"/>
                </a:ext>
              </a:extLst>
            </p:cNvPr>
            <p:cNvSpPr/>
            <p:nvPr/>
          </p:nvSpPr>
          <p:spPr bwMode="auto">
            <a:xfrm>
              <a:off x="2148" y="1592"/>
              <a:ext cx="24" cy="31"/>
            </a:xfrm>
            <a:custGeom>
              <a:avLst/>
              <a:gdLst>
                <a:gd name="T0" fmla="*/ 24 w 24"/>
                <a:gd name="T1" fmla="*/ 31 h 31"/>
                <a:gd name="T2" fmla="*/ 24 w 24"/>
                <a:gd name="T3" fmla="*/ 25 h 31"/>
                <a:gd name="T4" fmla="*/ 8 w 24"/>
                <a:gd name="T5" fmla="*/ 25 h 31"/>
                <a:gd name="T6" fmla="*/ 8 w 24"/>
                <a:gd name="T7" fmla="*/ 17 h 31"/>
                <a:gd name="T8" fmla="*/ 22 w 24"/>
                <a:gd name="T9" fmla="*/ 17 h 31"/>
                <a:gd name="T10" fmla="*/ 22 w 24"/>
                <a:gd name="T11" fmla="*/ 12 h 31"/>
                <a:gd name="T12" fmla="*/ 8 w 24"/>
                <a:gd name="T13" fmla="*/ 12 h 31"/>
                <a:gd name="T14" fmla="*/ 8 w 24"/>
                <a:gd name="T15" fmla="*/ 5 h 31"/>
                <a:gd name="T16" fmla="*/ 24 w 24"/>
                <a:gd name="T17" fmla="*/ 5 h 31"/>
                <a:gd name="T18" fmla="*/ 24 w 24"/>
                <a:gd name="T19" fmla="*/ 0 h 31"/>
                <a:gd name="T20" fmla="*/ 0 w 24"/>
                <a:gd name="T21" fmla="*/ 0 h 31"/>
                <a:gd name="T22" fmla="*/ 0 w 24"/>
                <a:gd name="T23" fmla="*/ 31 h 31"/>
                <a:gd name="T24" fmla="*/ 24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24" y="31"/>
                  </a:moveTo>
                  <a:lnTo>
                    <a:pt x="24" y="25"/>
                  </a:lnTo>
                  <a:lnTo>
                    <a:pt x="8" y="25"/>
                  </a:lnTo>
                  <a:lnTo>
                    <a:pt x="8" y="17"/>
                  </a:lnTo>
                  <a:lnTo>
                    <a:pt x="22" y="17"/>
                  </a:lnTo>
                  <a:lnTo>
                    <a:pt x="22" y="12"/>
                  </a:lnTo>
                  <a:lnTo>
                    <a:pt x="8" y="12"/>
                  </a:lnTo>
                  <a:lnTo>
                    <a:pt x="8" y="5"/>
                  </a:lnTo>
                  <a:lnTo>
                    <a:pt x="24" y="5"/>
                  </a:lnTo>
                  <a:lnTo>
                    <a:pt x="24" y="0"/>
                  </a:lnTo>
                  <a:lnTo>
                    <a:pt x="0" y="0"/>
                  </a:lnTo>
                  <a:lnTo>
                    <a:pt x="0" y="31"/>
                  </a:lnTo>
                  <a:lnTo>
                    <a:pt x="2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0" name="Freeform 310">
              <a:extLst>
                <a:ext uri="{FF2B5EF4-FFF2-40B4-BE49-F238E27FC236}">
                  <a16:creationId xmlns:a16="http://schemas.microsoft.com/office/drawing/2014/main" id="{15147F72-1738-4463-9105-86C15E42485E}"/>
                </a:ext>
              </a:extLst>
            </p:cNvPr>
            <p:cNvSpPr/>
            <p:nvPr/>
          </p:nvSpPr>
          <p:spPr bwMode="auto">
            <a:xfrm>
              <a:off x="2176" y="1591"/>
              <a:ext cx="26" cy="32"/>
            </a:xfrm>
            <a:custGeom>
              <a:avLst/>
              <a:gdLst>
                <a:gd name="T0" fmla="*/ 4 w 26"/>
                <a:gd name="T1" fmla="*/ 30 h 32"/>
                <a:gd name="T2" fmla="*/ 8 w 26"/>
                <a:gd name="T3" fmla="*/ 32 h 32"/>
                <a:gd name="T4" fmla="*/ 13 w 26"/>
                <a:gd name="T5" fmla="*/ 32 h 32"/>
                <a:gd name="T6" fmla="*/ 19 w 26"/>
                <a:gd name="T7" fmla="*/ 32 h 32"/>
                <a:gd name="T8" fmla="*/ 23 w 26"/>
                <a:gd name="T9" fmla="*/ 30 h 32"/>
                <a:gd name="T10" fmla="*/ 25 w 26"/>
                <a:gd name="T11" fmla="*/ 26 h 32"/>
                <a:gd name="T12" fmla="*/ 26 w 26"/>
                <a:gd name="T13" fmla="*/ 23 h 32"/>
                <a:gd name="T14" fmla="*/ 25 w 26"/>
                <a:gd name="T15" fmla="*/ 18 h 32"/>
                <a:gd name="T16" fmla="*/ 22 w 26"/>
                <a:gd name="T17" fmla="*/ 16 h 32"/>
                <a:gd name="T18" fmla="*/ 19 w 26"/>
                <a:gd name="T19" fmla="*/ 14 h 32"/>
                <a:gd name="T20" fmla="*/ 14 w 26"/>
                <a:gd name="T21" fmla="*/ 13 h 32"/>
                <a:gd name="T22" fmla="*/ 12 w 26"/>
                <a:gd name="T23" fmla="*/ 13 h 32"/>
                <a:gd name="T24" fmla="*/ 8 w 26"/>
                <a:gd name="T25" fmla="*/ 11 h 32"/>
                <a:gd name="T26" fmla="*/ 7 w 26"/>
                <a:gd name="T27" fmla="*/ 8 h 32"/>
                <a:gd name="T28" fmla="*/ 7 w 26"/>
                <a:gd name="T29" fmla="*/ 7 h 32"/>
                <a:gd name="T30" fmla="*/ 8 w 26"/>
                <a:gd name="T31" fmla="*/ 6 h 32"/>
                <a:gd name="T32" fmla="*/ 12 w 26"/>
                <a:gd name="T33" fmla="*/ 5 h 32"/>
                <a:gd name="T34" fmla="*/ 14 w 26"/>
                <a:gd name="T35" fmla="*/ 6 h 32"/>
                <a:gd name="T36" fmla="*/ 17 w 26"/>
                <a:gd name="T37" fmla="*/ 6 h 32"/>
                <a:gd name="T38" fmla="*/ 18 w 26"/>
                <a:gd name="T39" fmla="*/ 7 h 32"/>
                <a:gd name="T40" fmla="*/ 19 w 26"/>
                <a:gd name="T41" fmla="*/ 10 h 32"/>
                <a:gd name="T42" fmla="*/ 25 w 26"/>
                <a:gd name="T43" fmla="*/ 10 h 32"/>
                <a:gd name="T44" fmla="*/ 24 w 26"/>
                <a:gd name="T45" fmla="*/ 6 h 32"/>
                <a:gd name="T46" fmla="*/ 22 w 26"/>
                <a:gd name="T47" fmla="*/ 2 h 32"/>
                <a:gd name="T48" fmla="*/ 18 w 26"/>
                <a:gd name="T49" fmla="*/ 0 h 32"/>
                <a:gd name="T50" fmla="*/ 13 w 26"/>
                <a:gd name="T51" fmla="*/ 0 h 32"/>
                <a:gd name="T52" fmla="*/ 7 w 26"/>
                <a:gd name="T53" fmla="*/ 0 h 32"/>
                <a:gd name="T54" fmla="*/ 4 w 26"/>
                <a:gd name="T55" fmla="*/ 2 h 32"/>
                <a:gd name="T56" fmla="*/ 1 w 26"/>
                <a:gd name="T57" fmla="*/ 5 h 32"/>
                <a:gd name="T58" fmla="*/ 1 w 26"/>
                <a:gd name="T59" fmla="*/ 10 h 32"/>
                <a:gd name="T60" fmla="*/ 1 w 26"/>
                <a:gd name="T61" fmla="*/ 13 h 32"/>
                <a:gd name="T62" fmla="*/ 4 w 26"/>
                <a:gd name="T63" fmla="*/ 17 h 32"/>
                <a:gd name="T64" fmla="*/ 11 w 26"/>
                <a:gd name="T65" fmla="*/ 18 h 32"/>
                <a:gd name="T66" fmla="*/ 11 w 26"/>
                <a:gd name="T67" fmla="*/ 19 h 32"/>
                <a:gd name="T68" fmla="*/ 18 w 26"/>
                <a:gd name="T69" fmla="*/ 20 h 32"/>
                <a:gd name="T70" fmla="*/ 19 w 26"/>
                <a:gd name="T71" fmla="*/ 22 h 32"/>
                <a:gd name="T72" fmla="*/ 19 w 26"/>
                <a:gd name="T73" fmla="*/ 23 h 32"/>
                <a:gd name="T74" fmla="*/ 19 w 26"/>
                <a:gd name="T75" fmla="*/ 25 h 32"/>
                <a:gd name="T76" fmla="*/ 18 w 26"/>
                <a:gd name="T77" fmla="*/ 26 h 32"/>
                <a:gd name="T78" fmla="*/ 14 w 26"/>
                <a:gd name="T79" fmla="*/ 28 h 32"/>
                <a:gd name="T80" fmla="*/ 11 w 26"/>
                <a:gd name="T81" fmla="*/ 26 h 32"/>
                <a:gd name="T82" fmla="*/ 8 w 26"/>
                <a:gd name="T83" fmla="*/ 26 h 32"/>
                <a:gd name="T84" fmla="*/ 7 w 26"/>
                <a:gd name="T85" fmla="*/ 24 h 32"/>
                <a:gd name="T86" fmla="*/ 7 w 26"/>
                <a:gd name="T87" fmla="*/ 23 h 32"/>
                <a:gd name="T88" fmla="*/ 0 w 26"/>
                <a:gd name="T89" fmla="*/ 23 h 32"/>
                <a:gd name="T90" fmla="*/ 1 w 26"/>
                <a:gd name="T91" fmla="*/ 26 h 32"/>
                <a:gd name="T92" fmla="*/ 4 w 26"/>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32">
                  <a:moveTo>
                    <a:pt x="4" y="30"/>
                  </a:moveTo>
                  <a:lnTo>
                    <a:pt x="8" y="32"/>
                  </a:lnTo>
                  <a:lnTo>
                    <a:pt x="13" y="32"/>
                  </a:lnTo>
                  <a:lnTo>
                    <a:pt x="19" y="32"/>
                  </a:lnTo>
                  <a:lnTo>
                    <a:pt x="23" y="30"/>
                  </a:lnTo>
                  <a:lnTo>
                    <a:pt x="25" y="26"/>
                  </a:lnTo>
                  <a:lnTo>
                    <a:pt x="26" y="23"/>
                  </a:lnTo>
                  <a:lnTo>
                    <a:pt x="25" y="18"/>
                  </a:lnTo>
                  <a:lnTo>
                    <a:pt x="22" y="16"/>
                  </a:lnTo>
                  <a:lnTo>
                    <a:pt x="19" y="14"/>
                  </a:lnTo>
                  <a:lnTo>
                    <a:pt x="14" y="13"/>
                  </a:lnTo>
                  <a:lnTo>
                    <a:pt x="12" y="13"/>
                  </a:lnTo>
                  <a:lnTo>
                    <a:pt x="8" y="11"/>
                  </a:lnTo>
                  <a:lnTo>
                    <a:pt x="7" y="8"/>
                  </a:lnTo>
                  <a:lnTo>
                    <a:pt x="7" y="7"/>
                  </a:lnTo>
                  <a:lnTo>
                    <a:pt x="8" y="6"/>
                  </a:lnTo>
                  <a:lnTo>
                    <a:pt x="12" y="5"/>
                  </a:lnTo>
                  <a:lnTo>
                    <a:pt x="14" y="6"/>
                  </a:lnTo>
                  <a:lnTo>
                    <a:pt x="17" y="6"/>
                  </a:lnTo>
                  <a:lnTo>
                    <a:pt x="18" y="7"/>
                  </a:lnTo>
                  <a:lnTo>
                    <a:pt x="19" y="10"/>
                  </a:lnTo>
                  <a:lnTo>
                    <a:pt x="25" y="10"/>
                  </a:lnTo>
                  <a:lnTo>
                    <a:pt x="24" y="6"/>
                  </a:lnTo>
                  <a:lnTo>
                    <a:pt x="22" y="2"/>
                  </a:lnTo>
                  <a:lnTo>
                    <a:pt x="18" y="0"/>
                  </a:lnTo>
                  <a:lnTo>
                    <a:pt x="13" y="0"/>
                  </a:lnTo>
                  <a:lnTo>
                    <a:pt x="7" y="0"/>
                  </a:lnTo>
                  <a:lnTo>
                    <a:pt x="4" y="2"/>
                  </a:lnTo>
                  <a:lnTo>
                    <a:pt x="1" y="5"/>
                  </a:lnTo>
                  <a:lnTo>
                    <a:pt x="1" y="10"/>
                  </a:lnTo>
                  <a:lnTo>
                    <a:pt x="1" y="13"/>
                  </a:lnTo>
                  <a:lnTo>
                    <a:pt x="4" y="17"/>
                  </a:lnTo>
                  <a:lnTo>
                    <a:pt x="11" y="18"/>
                  </a:lnTo>
                  <a:lnTo>
                    <a:pt x="11" y="19"/>
                  </a:lnTo>
                  <a:lnTo>
                    <a:pt x="18" y="20"/>
                  </a:lnTo>
                  <a:lnTo>
                    <a:pt x="19" y="22"/>
                  </a:lnTo>
                  <a:lnTo>
                    <a:pt x="19" y="23"/>
                  </a:lnTo>
                  <a:lnTo>
                    <a:pt x="19" y="25"/>
                  </a:lnTo>
                  <a:lnTo>
                    <a:pt x="18" y="26"/>
                  </a:lnTo>
                  <a:lnTo>
                    <a:pt x="14" y="28"/>
                  </a:lnTo>
                  <a:lnTo>
                    <a:pt x="11" y="26"/>
                  </a:lnTo>
                  <a:lnTo>
                    <a:pt x="8" y="26"/>
                  </a:lnTo>
                  <a:lnTo>
                    <a:pt x="7" y="24"/>
                  </a:lnTo>
                  <a:lnTo>
                    <a:pt x="7" y="23"/>
                  </a:lnTo>
                  <a:lnTo>
                    <a:pt x="0" y="23"/>
                  </a:lnTo>
                  <a:lnTo>
                    <a:pt x="1"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1" name="Freeform 311">
              <a:extLst>
                <a:ext uri="{FF2B5EF4-FFF2-40B4-BE49-F238E27FC236}">
                  <a16:creationId xmlns:a16="http://schemas.microsoft.com/office/drawing/2014/main" id="{02E80E7A-2FB1-459E-BD22-8AE85EF3F687}"/>
                </a:ext>
              </a:extLst>
            </p:cNvPr>
            <p:cNvSpPr/>
            <p:nvPr/>
          </p:nvSpPr>
          <p:spPr bwMode="auto">
            <a:xfrm>
              <a:off x="2353" y="1449"/>
              <a:ext cx="23" cy="34"/>
            </a:xfrm>
            <a:custGeom>
              <a:avLst/>
              <a:gdLst>
                <a:gd name="T0" fmla="*/ 3 w 23"/>
                <a:gd name="T1" fmla="*/ 32 h 34"/>
                <a:gd name="T2" fmla="*/ 6 w 23"/>
                <a:gd name="T3" fmla="*/ 33 h 34"/>
                <a:gd name="T4" fmla="*/ 11 w 23"/>
                <a:gd name="T5" fmla="*/ 34 h 34"/>
                <a:gd name="T6" fmla="*/ 16 w 23"/>
                <a:gd name="T7" fmla="*/ 33 h 34"/>
                <a:gd name="T8" fmla="*/ 20 w 23"/>
                <a:gd name="T9" fmla="*/ 32 h 34"/>
                <a:gd name="T10" fmla="*/ 22 w 23"/>
                <a:gd name="T11" fmla="*/ 28 h 34"/>
                <a:gd name="T12" fmla="*/ 23 w 23"/>
                <a:gd name="T13" fmla="*/ 23 h 34"/>
                <a:gd name="T14" fmla="*/ 22 w 23"/>
                <a:gd name="T15" fmla="*/ 20 h 34"/>
                <a:gd name="T16" fmla="*/ 20 w 23"/>
                <a:gd name="T17" fmla="*/ 16 h 34"/>
                <a:gd name="T18" fmla="*/ 17 w 23"/>
                <a:gd name="T19" fmla="*/ 16 h 34"/>
                <a:gd name="T20" fmla="*/ 12 w 23"/>
                <a:gd name="T21" fmla="*/ 14 h 34"/>
                <a:gd name="T22" fmla="*/ 11 w 23"/>
                <a:gd name="T23" fmla="*/ 14 h 34"/>
                <a:gd name="T24" fmla="*/ 8 w 23"/>
                <a:gd name="T25" fmla="*/ 12 h 34"/>
                <a:gd name="T26" fmla="*/ 6 w 23"/>
                <a:gd name="T27" fmla="*/ 10 h 34"/>
                <a:gd name="T28" fmla="*/ 6 w 23"/>
                <a:gd name="T29" fmla="*/ 9 h 34"/>
                <a:gd name="T30" fmla="*/ 8 w 23"/>
                <a:gd name="T31" fmla="*/ 8 h 34"/>
                <a:gd name="T32" fmla="*/ 11 w 23"/>
                <a:gd name="T33" fmla="*/ 6 h 34"/>
                <a:gd name="T34" fmla="*/ 14 w 23"/>
                <a:gd name="T35" fmla="*/ 6 h 34"/>
                <a:gd name="T36" fmla="*/ 15 w 23"/>
                <a:gd name="T37" fmla="*/ 8 h 34"/>
                <a:gd name="T38" fmla="*/ 16 w 23"/>
                <a:gd name="T39" fmla="*/ 9 h 34"/>
                <a:gd name="T40" fmla="*/ 16 w 23"/>
                <a:gd name="T41" fmla="*/ 11 h 34"/>
                <a:gd name="T42" fmla="*/ 22 w 23"/>
                <a:gd name="T43" fmla="*/ 11 h 34"/>
                <a:gd name="T44" fmla="*/ 21 w 23"/>
                <a:gd name="T45" fmla="*/ 6 h 34"/>
                <a:gd name="T46" fmla="*/ 20 w 23"/>
                <a:gd name="T47" fmla="*/ 4 h 34"/>
                <a:gd name="T48" fmla="*/ 16 w 23"/>
                <a:gd name="T49" fmla="*/ 2 h 34"/>
                <a:gd name="T50" fmla="*/ 11 w 23"/>
                <a:gd name="T51" fmla="*/ 0 h 34"/>
                <a:gd name="T52" fmla="*/ 6 w 23"/>
                <a:gd name="T53" fmla="*/ 2 h 34"/>
                <a:gd name="T54" fmla="*/ 3 w 23"/>
                <a:gd name="T55" fmla="*/ 3 h 34"/>
                <a:gd name="T56" fmla="*/ 0 w 23"/>
                <a:gd name="T57" fmla="*/ 6 h 34"/>
                <a:gd name="T58" fmla="*/ 0 w 23"/>
                <a:gd name="T59" fmla="*/ 10 h 34"/>
                <a:gd name="T60" fmla="*/ 2 w 23"/>
                <a:gd name="T61" fmla="*/ 15 h 34"/>
                <a:gd name="T62" fmla="*/ 3 w 23"/>
                <a:gd name="T63" fmla="*/ 17 h 34"/>
                <a:gd name="T64" fmla="*/ 9 w 23"/>
                <a:gd name="T65" fmla="*/ 20 h 34"/>
                <a:gd name="T66" fmla="*/ 10 w 23"/>
                <a:gd name="T67" fmla="*/ 20 h 34"/>
                <a:gd name="T68" fmla="*/ 16 w 23"/>
                <a:gd name="T69" fmla="*/ 22 h 34"/>
                <a:gd name="T70" fmla="*/ 17 w 23"/>
                <a:gd name="T71" fmla="*/ 23 h 34"/>
                <a:gd name="T72" fmla="*/ 17 w 23"/>
                <a:gd name="T73" fmla="*/ 24 h 34"/>
                <a:gd name="T74" fmla="*/ 17 w 23"/>
                <a:gd name="T75" fmla="*/ 26 h 34"/>
                <a:gd name="T76" fmla="*/ 16 w 23"/>
                <a:gd name="T77" fmla="*/ 27 h 34"/>
                <a:gd name="T78" fmla="*/ 12 w 23"/>
                <a:gd name="T79" fmla="*/ 28 h 34"/>
                <a:gd name="T80" fmla="*/ 10 w 23"/>
                <a:gd name="T81" fmla="*/ 28 h 34"/>
                <a:gd name="T82" fmla="*/ 8 w 23"/>
                <a:gd name="T83" fmla="*/ 27 h 34"/>
                <a:gd name="T84" fmla="*/ 6 w 23"/>
                <a:gd name="T85" fmla="*/ 26 h 34"/>
                <a:gd name="T86" fmla="*/ 5 w 23"/>
                <a:gd name="T87" fmla="*/ 23 h 34"/>
                <a:gd name="T88" fmla="*/ 0 w 23"/>
                <a:gd name="T89" fmla="*/ 23 h 34"/>
                <a:gd name="T90" fmla="*/ 0 w 23"/>
                <a:gd name="T91" fmla="*/ 28 h 34"/>
                <a:gd name="T92" fmla="*/ 3 w 23"/>
                <a:gd name="T9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34">
                  <a:moveTo>
                    <a:pt x="3" y="32"/>
                  </a:moveTo>
                  <a:lnTo>
                    <a:pt x="6" y="33"/>
                  </a:lnTo>
                  <a:lnTo>
                    <a:pt x="11" y="34"/>
                  </a:lnTo>
                  <a:lnTo>
                    <a:pt x="16" y="33"/>
                  </a:lnTo>
                  <a:lnTo>
                    <a:pt x="20" y="32"/>
                  </a:lnTo>
                  <a:lnTo>
                    <a:pt x="22" y="28"/>
                  </a:lnTo>
                  <a:lnTo>
                    <a:pt x="23" y="23"/>
                  </a:lnTo>
                  <a:lnTo>
                    <a:pt x="22" y="20"/>
                  </a:lnTo>
                  <a:lnTo>
                    <a:pt x="20" y="16"/>
                  </a:lnTo>
                  <a:lnTo>
                    <a:pt x="17" y="16"/>
                  </a:lnTo>
                  <a:lnTo>
                    <a:pt x="12" y="14"/>
                  </a:lnTo>
                  <a:lnTo>
                    <a:pt x="11" y="14"/>
                  </a:lnTo>
                  <a:lnTo>
                    <a:pt x="8" y="12"/>
                  </a:lnTo>
                  <a:lnTo>
                    <a:pt x="6" y="10"/>
                  </a:lnTo>
                  <a:lnTo>
                    <a:pt x="6" y="9"/>
                  </a:lnTo>
                  <a:lnTo>
                    <a:pt x="8" y="8"/>
                  </a:lnTo>
                  <a:lnTo>
                    <a:pt x="11" y="6"/>
                  </a:lnTo>
                  <a:lnTo>
                    <a:pt x="14" y="6"/>
                  </a:lnTo>
                  <a:lnTo>
                    <a:pt x="15" y="8"/>
                  </a:lnTo>
                  <a:lnTo>
                    <a:pt x="16" y="9"/>
                  </a:lnTo>
                  <a:lnTo>
                    <a:pt x="16" y="11"/>
                  </a:lnTo>
                  <a:lnTo>
                    <a:pt x="22" y="11"/>
                  </a:lnTo>
                  <a:lnTo>
                    <a:pt x="21" y="6"/>
                  </a:lnTo>
                  <a:lnTo>
                    <a:pt x="20" y="4"/>
                  </a:lnTo>
                  <a:lnTo>
                    <a:pt x="16" y="2"/>
                  </a:lnTo>
                  <a:lnTo>
                    <a:pt x="11" y="0"/>
                  </a:lnTo>
                  <a:lnTo>
                    <a:pt x="6" y="2"/>
                  </a:lnTo>
                  <a:lnTo>
                    <a:pt x="3" y="3"/>
                  </a:lnTo>
                  <a:lnTo>
                    <a:pt x="0" y="6"/>
                  </a:lnTo>
                  <a:lnTo>
                    <a:pt x="0" y="10"/>
                  </a:lnTo>
                  <a:lnTo>
                    <a:pt x="2" y="15"/>
                  </a:lnTo>
                  <a:lnTo>
                    <a:pt x="3" y="17"/>
                  </a:lnTo>
                  <a:lnTo>
                    <a:pt x="9" y="20"/>
                  </a:lnTo>
                  <a:lnTo>
                    <a:pt x="10" y="20"/>
                  </a:lnTo>
                  <a:lnTo>
                    <a:pt x="16" y="22"/>
                  </a:lnTo>
                  <a:lnTo>
                    <a:pt x="17" y="23"/>
                  </a:lnTo>
                  <a:lnTo>
                    <a:pt x="17" y="24"/>
                  </a:lnTo>
                  <a:lnTo>
                    <a:pt x="17" y="26"/>
                  </a:lnTo>
                  <a:lnTo>
                    <a:pt x="16" y="27"/>
                  </a:lnTo>
                  <a:lnTo>
                    <a:pt x="12" y="28"/>
                  </a:lnTo>
                  <a:lnTo>
                    <a:pt x="10" y="28"/>
                  </a:lnTo>
                  <a:lnTo>
                    <a:pt x="8" y="27"/>
                  </a:lnTo>
                  <a:lnTo>
                    <a:pt x="6" y="26"/>
                  </a:lnTo>
                  <a:lnTo>
                    <a:pt x="5" y="23"/>
                  </a:lnTo>
                  <a:lnTo>
                    <a:pt x="0" y="23"/>
                  </a:lnTo>
                  <a:lnTo>
                    <a:pt x="0" y="28"/>
                  </a:lnTo>
                  <a:lnTo>
                    <a:pt x="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2" name="Freeform 312">
              <a:extLst>
                <a:ext uri="{FF2B5EF4-FFF2-40B4-BE49-F238E27FC236}">
                  <a16:creationId xmlns:a16="http://schemas.microsoft.com/office/drawing/2014/main" id="{72CD030F-BCD0-46E1-B408-458358741CEE}"/>
                </a:ext>
              </a:extLst>
            </p:cNvPr>
            <p:cNvSpPr/>
            <p:nvPr/>
          </p:nvSpPr>
          <p:spPr bwMode="auto">
            <a:xfrm>
              <a:off x="2381" y="1451"/>
              <a:ext cx="23" cy="32"/>
            </a:xfrm>
            <a:custGeom>
              <a:avLst/>
              <a:gdLst>
                <a:gd name="T0" fmla="*/ 0 w 23"/>
                <a:gd name="T1" fmla="*/ 20 h 32"/>
                <a:gd name="T2" fmla="*/ 0 w 23"/>
                <a:gd name="T3" fmla="*/ 25 h 32"/>
                <a:gd name="T4" fmla="*/ 2 w 23"/>
                <a:gd name="T5" fmla="*/ 28 h 32"/>
                <a:gd name="T6" fmla="*/ 6 w 23"/>
                <a:gd name="T7" fmla="*/ 31 h 32"/>
                <a:gd name="T8" fmla="*/ 11 w 23"/>
                <a:gd name="T9" fmla="*/ 32 h 32"/>
                <a:gd name="T10" fmla="*/ 16 w 23"/>
                <a:gd name="T11" fmla="*/ 31 h 32"/>
                <a:gd name="T12" fmla="*/ 19 w 23"/>
                <a:gd name="T13" fmla="*/ 28 h 32"/>
                <a:gd name="T14" fmla="*/ 22 w 23"/>
                <a:gd name="T15" fmla="*/ 25 h 32"/>
                <a:gd name="T16" fmla="*/ 23 w 23"/>
                <a:gd name="T17" fmla="*/ 20 h 32"/>
                <a:gd name="T18" fmla="*/ 23 w 23"/>
                <a:gd name="T19" fmla="*/ 0 h 32"/>
                <a:gd name="T20" fmla="*/ 17 w 23"/>
                <a:gd name="T21" fmla="*/ 0 h 32"/>
                <a:gd name="T22" fmla="*/ 17 w 23"/>
                <a:gd name="T23" fmla="*/ 19 h 32"/>
                <a:gd name="T24" fmla="*/ 16 w 23"/>
                <a:gd name="T25" fmla="*/ 22 h 32"/>
                <a:gd name="T26" fmla="*/ 16 w 23"/>
                <a:gd name="T27" fmla="*/ 25 h 32"/>
                <a:gd name="T28" fmla="*/ 13 w 23"/>
                <a:gd name="T29" fmla="*/ 26 h 32"/>
                <a:gd name="T30" fmla="*/ 11 w 23"/>
                <a:gd name="T31" fmla="*/ 26 h 32"/>
                <a:gd name="T32" fmla="*/ 8 w 23"/>
                <a:gd name="T33" fmla="*/ 26 h 32"/>
                <a:gd name="T34" fmla="*/ 7 w 23"/>
                <a:gd name="T35" fmla="*/ 25 h 32"/>
                <a:gd name="T36" fmla="*/ 6 w 23"/>
                <a:gd name="T37" fmla="*/ 22 h 32"/>
                <a:gd name="T38" fmla="*/ 6 w 23"/>
                <a:gd name="T39" fmla="*/ 19 h 32"/>
                <a:gd name="T40" fmla="*/ 6 w 23"/>
                <a:gd name="T41" fmla="*/ 0 h 32"/>
                <a:gd name="T42" fmla="*/ 0 w 23"/>
                <a:gd name="T43" fmla="*/ 0 h 32"/>
                <a:gd name="T44" fmla="*/ 0 w 23"/>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2">
                  <a:moveTo>
                    <a:pt x="0" y="20"/>
                  </a:moveTo>
                  <a:lnTo>
                    <a:pt x="0" y="25"/>
                  </a:lnTo>
                  <a:lnTo>
                    <a:pt x="2" y="28"/>
                  </a:lnTo>
                  <a:lnTo>
                    <a:pt x="6" y="31"/>
                  </a:lnTo>
                  <a:lnTo>
                    <a:pt x="11" y="32"/>
                  </a:lnTo>
                  <a:lnTo>
                    <a:pt x="16" y="31"/>
                  </a:lnTo>
                  <a:lnTo>
                    <a:pt x="19" y="28"/>
                  </a:lnTo>
                  <a:lnTo>
                    <a:pt x="22" y="25"/>
                  </a:lnTo>
                  <a:lnTo>
                    <a:pt x="23" y="20"/>
                  </a:lnTo>
                  <a:lnTo>
                    <a:pt x="23" y="0"/>
                  </a:lnTo>
                  <a:lnTo>
                    <a:pt x="17" y="0"/>
                  </a:lnTo>
                  <a:lnTo>
                    <a:pt x="17" y="19"/>
                  </a:lnTo>
                  <a:lnTo>
                    <a:pt x="16" y="22"/>
                  </a:lnTo>
                  <a:lnTo>
                    <a:pt x="16" y="25"/>
                  </a:lnTo>
                  <a:lnTo>
                    <a:pt x="13" y="26"/>
                  </a:lnTo>
                  <a:lnTo>
                    <a:pt x="11" y="26"/>
                  </a:lnTo>
                  <a:lnTo>
                    <a:pt x="8" y="26"/>
                  </a:lnTo>
                  <a:lnTo>
                    <a:pt x="7" y="25"/>
                  </a:lnTo>
                  <a:lnTo>
                    <a:pt x="6" y="22"/>
                  </a:lnTo>
                  <a:lnTo>
                    <a:pt x="6" y="19"/>
                  </a:lnTo>
                  <a:lnTo>
                    <a:pt x="6"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3" name="Freeform 313">
              <a:extLst>
                <a:ext uri="{FF2B5EF4-FFF2-40B4-BE49-F238E27FC236}">
                  <a16:creationId xmlns:a16="http://schemas.microsoft.com/office/drawing/2014/main" id="{94D544E5-93C6-49D5-ADAD-BFD18F0BD814}"/>
                </a:ext>
              </a:extLst>
            </p:cNvPr>
            <p:cNvSpPr/>
            <p:nvPr/>
          </p:nvSpPr>
          <p:spPr bwMode="auto">
            <a:xfrm>
              <a:off x="2409" y="1451"/>
              <a:ext cx="24" cy="31"/>
            </a:xfrm>
            <a:custGeom>
              <a:avLst/>
              <a:gdLst>
                <a:gd name="T0" fmla="*/ 6 w 24"/>
                <a:gd name="T1" fmla="*/ 6 h 31"/>
                <a:gd name="T2" fmla="*/ 13 w 24"/>
                <a:gd name="T3" fmla="*/ 6 h 31"/>
                <a:gd name="T4" fmla="*/ 16 w 24"/>
                <a:gd name="T5" fmla="*/ 7 h 31"/>
                <a:gd name="T6" fmla="*/ 18 w 24"/>
                <a:gd name="T7" fmla="*/ 9 h 31"/>
                <a:gd name="T8" fmla="*/ 16 w 24"/>
                <a:gd name="T9" fmla="*/ 13 h 31"/>
                <a:gd name="T10" fmla="*/ 13 w 24"/>
                <a:gd name="T11" fmla="*/ 13 h 31"/>
                <a:gd name="T12" fmla="*/ 6 w 24"/>
                <a:gd name="T13" fmla="*/ 13 h 31"/>
                <a:gd name="T14" fmla="*/ 6 w 24"/>
                <a:gd name="T15" fmla="*/ 6 h 31"/>
                <a:gd name="T16" fmla="*/ 6 w 24"/>
                <a:gd name="T17" fmla="*/ 31 h 31"/>
                <a:gd name="T18" fmla="*/ 6 w 24"/>
                <a:gd name="T19" fmla="*/ 19 h 31"/>
                <a:gd name="T20" fmla="*/ 13 w 24"/>
                <a:gd name="T21" fmla="*/ 19 h 31"/>
                <a:gd name="T22" fmla="*/ 15 w 24"/>
                <a:gd name="T23" fmla="*/ 20 h 31"/>
                <a:gd name="T24" fmla="*/ 16 w 24"/>
                <a:gd name="T25" fmla="*/ 24 h 31"/>
                <a:gd name="T26" fmla="*/ 16 w 24"/>
                <a:gd name="T27" fmla="*/ 27 h 31"/>
                <a:gd name="T28" fmla="*/ 16 w 24"/>
                <a:gd name="T29" fmla="*/ 30 h 31"/>
                <a:gd name="T30" fmla="*/ 18 w 24"/>
                <a:gd name="T31" fmla="*/ 31 h 31"/>
                <a:gd name="T32" fmla="*/ 24 w 24"/>
                <a:gd name="T33" fmla="*/ 31 h 31"/>
                <a:gd name="T34" fmla="*/ 24 w 24"/>
                <a:gd name="T35" fmla="*/ 30 h 31"/>
                <a:gd name="T36" fmla="*/ 22 w 24"/>
                <a:gd name="T37" fmla="*/ 28 h 31"/>
                <a:gd name="T38" fmla="*/ 22 w 24"/>
                <a:gd name="T39" fmla="*/ 26 h 31"/>
                <a:gd name="T40" fmla="*/ 22 w 24"/>
                <a:gd name="T41" fmla="*/ 22 h 31"/>
                <a:gd name="T42" fmla="*/ 21 w 24"/>
                <a:gd name="T43" fmla="*/ 18 h 31"/>
                <a:gd name="T44" fmla="*/ 19 w 24"/>
                <a:gd name="T45" fmla="*/ 16 h 31"/>
                <a:gd name="T46" fmla="*/ 21 w 24"/>
                <a:gd name="T47" fmla="*/ 15 h 31"/>
                <a:gd name="T48" fmla="*/ 22 w 24"/>
                <a:gd name="T49" fmla="*/ 13 h 31"/>
                <a:gd name="T50" fmla="*/ 24 w 24"/>
                <a:gd name="T51" fmla="*/ 9 h 31"/>
                <a:gd name="T52" fmla="*/ 22 w 24"/>
                <a:gd name="T53" fmla="*/ 4 h 31"/>
                <a:gd name="T54" fmla="*/ 21 w 24"/>
                <a:gd name="T55" fmla="*/ 2 h 31"/>
                <a:gd name="T56" fmla="*/ 18 w 24"/>
                <a:gd name="T57" fmla="*/ 1 h 31"/>
                <a:gd name="T58" fmla="*/ 14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3" y="6"/>
                  </a:lnTo>
                  <a:lnTo>
                    <a:pt x="16" y="7"/>
                  </a:lnTo>
                  <a:lnTo>
                    <a:pt x="18" y="9"/>
                  </a:lnTo>
                  <a:lnTo>
                    <a:pt x="16" y="13"/>
                  </a:lnTo>
                  <a:lnTo>
                    <a:pt x="13" y="13"/>
                  </a:lnTo>
                  <a:lnTo>
                    <a:pt x="6" y="13"/>
                  </a:lnTo>
                  <a:lnTo>
                    <a:pt x="6" y="6"/>
                  </a:lnTo>
                  <a:lnTo>
                    <a:pt x="6" y="31"/>
                  </a:lnTo>
                  <a:lnTo>
                    <a:pt x="6" y="19"/>
                  </a:lnTo>
                  <a:lnTo>
                    <a:pt x="13" y="19"/>
                  </a:lnTo>
                  <a:lnTo>
                    <a:pt x="15" y="20"/>
                  </a:lnTo>
                  <a:lnTo>
                    <a:pt x="16" y="24"/>
                  </a:lnTo>
                  <a:lnTo>
                    <a:pt x="16" y="27"/>
                  </a:lnTo>
                  <a:lnTo>
                    <a:pt x="16" y="30"/>
                  </a:lnTo>
                  <a:lnTo>
                    <a:pt x="18" y="31"/>
                  </a:lnTo>
                  <a:lnTo>
                    <a:pt x="24" y="31"/>
                  </a:lnTo>
                  <a:lnTo>
                    <a:pt x="24" y="30"/>
                  </a:lnTo>
                  <a:lnTo>
                    <a:pt x="22" y="28"/>
                  </a:lnTo>
                  <a:lnTo>
                    <a:pt x="22" y="26"/>
                  </a:lnTo>
                  <a:lnTo>
                    <a:pt x="22" y="22"/>
                  </a:lnTo>
                  <a:lnTo>
                    <a:pt x="21" y="18"/>
                  </a:lnTo>
                  <a:lnTo>
                    <a:pt x="19" y="16"/>
                  </a:lnTo>
                  <a:lnTo>
                    <a:pt x="21" y="15"/>
                  </a:lnTo>
                  <a:lnTo>
                    <a:pt x="22" y="13"/>
                  </a:lnTo>
                  <a:lnTo>
                    <a:pt x="24" y="9"/>
                  </a:lnTo>
                  <a:lnTo>
                    <a:pt x="22" y="4"/>
                  </a:lnTo>
                  <a:lnTo>
                    <a:pt x="21" y="2"/>
                  </a:lnTo>
                  <a:lnTo>
                    <a:pt x="18" y="1"/>
                  </a:lnTo>
                  <a:lnTo>
                    <a:pt x="14"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4" name="Freeform 314">
              <a:extLst>
                <a:ext uri="{FF2B5EF4-FFF2-40B4-BE49-F238E27FC236}">
                  <a16:creationId xmlns:a16="http://schemas.microsoft.com/office/drawing/2014/main" id="{A3807DFE-9A6B-4A8E-85F5-1476ADB028C4}"/>
                </a:ext>
              </a:extLst>
            </p:cNvPr>
            <p:cNvSpPr/>
            <p:nvPr/>
          </p:nvSpPr>
          <p:spPr bwMode="auto">
            <a:xfrm>
              <a:off x="2437" y="1451"/>
              <a:ext cx="24" cy="31"/>
            </a:xfrm>
            <a:custGeom>
              <a:avLst/>
              <a:gdLst>
                <a:gd name="T0" fmla="*/ 6 w 24"/>
                <a:gd name="T1" fmla="*/ 6 h 31"/>
                <a:gd name="T2" fmla="*/ 14 w 24"/>
                <a:gd name="T3" fmla="*/ 6 h 31"/>
                <a:gd name="T4" fmla="*/ 17 w 24"/>
                <a:gd name="T5" fmla="*/ 7 h 31"/>
                <a:gd name="T6" fmla="*/ 17 w 24"/>
                <a:gd name="T7" fmla="*/ 9 h 31"/>
                <a:gd name="T8" fmla="*/ 17 w 24"/>
                <a:gd name="T9" fmla="*/ 13 h 31"/>
                <a:gd name="T10" fmla="*/ 14 w 24"/>
                <a:gd name="T11" fmla="*/ 13 h 31"/>
                <a:gd name="T12" fmla="*/ 6 w 24"/>
                <a:gd name="T13" fmla="*/ 13 h 31"/>
                <a:gd name="T14" fmla="*/ 6 w 24"/>
                <a:gd name="T15" fmla="*/ 6 h 31"/>
                <a:gd name="T16" fmla="*/ 6 w 24"/>
                <a:gd name="T17" fmla="*/ 31 h 31"/>
                <a:gd name="T18" fmla="*/ 6 w 24"/>
                <a:gd name="T19" fmla="*/ 19 h 31"/>
                <a:gd name="T20" fmla="*/ 12 w 24"/>
                <a:gd name="T21" fmla="*/ 19 h 31"/>
                <a:gd name="T22" fmla="*/ 16 w 24"/>
                <a:gd name="T23" fmla="*/ 20 h 31"/>
                <a:gd name="T24" fmla="*/ 17 w 24"/>
                <a:gd name="T25" fmla="*/ 24 h 31"/>
                <a:gd name="T26" fmla="*/ 17 w 24"/>
                <a:gd name="T27" fmla="*/ 27 h 31"/>
                <a:gd name="T28" fmla="*/ 17 w 24"/>
                <a:gd name="T29" fmla="*/ 30 h 31"/>
                <a:gd name="T30" fmla="*/ 17 w 24"/>
                <a:gd name="T31" fmla="*/ 31 h 31"/>
                <a:gd name="T32" fmla="*/ 24 w 24"/>
                <a:gd name="T33" fmla="*/ 31 h 31"/>
                <a:gd name="T34" fmla="*/ 24 w 24"/>
                <a:gd name="T35" fmla="*/ 30 h 31"/>
                <a:gd name="T36" fmla="*/ 23 w 24"/>
                <a:gd name="T37" fmla="*/ 28 h 31"/>
                <a:gd name="T38" fmla="*/ 23 w 24"/>
                <a:gd name="T39" fmla="*/ 26 h 31"/>
                <a:gd name="T40" fmla="*/ 23 w 24"/>
                <a:gd name="T41" fmla="*/ 22 h 31"/>
                <a:gd name="T42" fmla="*/ 22 w 24"/>
                <a:gd name="T43" fmla="*/ 18 h 31"/>
                <a:gd name="T44" fmla="*/ 20 w 24"/>
                <a:gd name="T45" fmla="*/ 16 h 31"/>
                <a:gd name="T46" fmla="*/ 21 w 24"/>
                <a:gd name="T47" fmla="*/ 15 h 31"/>
                <a:gd name="T48" fmla="*/ 22 w 24"/>
                <a:gd name="T49" fmla="*/ 13 h 31"/>
                <a:gd name="T50" fmla="*/ 23 w 24"/>
                <a:gd name="T51" fmla="*/ 9 h 31"/>
                <a:gd name="T52" fmla="*/ 23 w 24"/>
                <a:gd name="T53" fmla="*/ 4 h 31"/>
                <a:gd name="T54" fmla="*/ 21 w 24"/>
                <a:gd name="T55" fmla="*/ 2 h 31"/>
                <a:gd name="T56" fmla="*/ 18 w 24"/>
                <a:gd name="T57" fmla="*/ 1 h 31"/>
                <a:gd name="T58" fmla="*/ 15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4" y="6"/>
                  </a:lnTo>
                  <a:lnTo>
                    <a:pt x="17" y="7"/>
                  </a:lnTo>
                  <a:lnTo>
                    <a:pt x="17" y="9"/>
                  </a:lnTo>
                  <a:lnTo>
                    <a:pt x="17" y="13"/>
                  </a:lnTo>
                  <a:lnTo>
                    <a:pt x="14" y="13"/>
                  </a:lnTo>
                  <a:lnTo>
                    <a:pt x="6" y="13"/>
                  </a:lnTo>
                  <a:lnTo>
                    <a:pt x="6" y="6"/>
                  </a:lnTo>
                  <a:lnTo>
                    <a:pt x="6" y="31"/>
                  </a:lnTo>
                  <a:lnTo>
                    <a:pt x="6" y="19"/>
                  </a:lnTo>
                  <a:lnTo>
                    <a:pt x="12" y="19"/>
                  </a:lnTo>
                  <a:lnTo>
                    <a:pt x="16" y="20"/>
                  </a:lnTo>
                  <a:lnTo>
                    <a:pt x="17" y="24"/>
                  </a:lnTo>
                  <a:lnTo>
                    <a:pt x="17" y="27"/>
                  </a:lnTo>
                  <a:lnTo>
                    <a:pt x="17" y="30"/>
                  </a:lnTo>
                  <a:lnTo>
                    <a:pt x="17" y="31"/>
                  </a:lnTo>
                  <a:lnTo>
                    <a:pt x="24" y="31"/>
                  </a:lnTo>
                  <a:lnTo>
                    <a:pt x="24" y="30"/>
                  </a:lnTo>
                  <a:lnTo>
                    <a:pt x="23" y="28"/>
                  </a:lnTo>
                  <a:lnTo>
                    <a:pt x="23" y="26"/>
                  </a:lnTo>
                  <a:lnTo>
                    <a:pt x="23" y="22"/>
                  </a:lnTo>
                  <a:lnTo>
                    <a:pt x="22" y="18"/>
                  </a:lnTo>
                  <a:lnTo>
                    <a:pt x="20" y="16"/>
                  </a:lnTo>
                  <a:lnTo>
                    <a:pt x="21" y="15"/>
                  </a:lnTo>
                  <a:lnTo>
                    <a:pt x="22" y="13"/>
                  </a:lnTo>
                  <a:lnTo>
                    <a:pt x="23" y="9"/>
                  </a:lnTo>
                  <a:lnTo>
                    <a:pt x="23" y="4"/>
                  </a:lnTo>
                  <a:lnTo>
                    <a:pt x="21" y="2"/>
                  </a:lnTo>
                  <a:lnTo>
                    <a:pt x="18" y="1"/>
                  </a:lnTo>
                  <a:lnTo>
                    <a:pt x="15"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5" name="Freeform 315">
              <a:extLst>
                <a:ext uri="{FF2B5EF4-FFF2-40B4-BE49-F238E27FC236}">
                  <a16:creationId xmlns:a16="http://schemas.microsoft.com/office/drawing/2014/main" id="{6BADD52A-8531-4AA9-BF44-625482BE0865}"/>
                </a:ext>
              </a:extLst>
            </p:cNvPr>
            <p:cNvSpPr/>
            <p:nvPr/>
          </p:nvSpPr>
          <p:spPr bwMode="auto">
            <a:xfrm>
              <a:off x="2463" y="1451"/>
              <a:ext cx="25" cy="31"/>
            </a:xfrm>
            <a:custGeom>
              <a:avLst/>
              <a:gdLst>
                <a:gd name="T0" fmla="*/ 15 w 25"/>
                <a:gd name="T1" fmla="*/ 19 h 31"/>
                <a:gd name="T2" fmla="*/ 25 w 25"/>
                <a:gd name="T3" fmla="*/ 0 h 31"/>
                <a:gd name="T4" fmla="*/ 19 w 25"/>
                <a:gd name="T5" fmla="*/ 0 h 31"/>
                <a:gd name="T6" fmla="*/ 13 w 25"/>
                <a:gd name="T7" fmla="*/ 13 h 31"/>
                <a:gd name="T8" fmla="*/ 7 w 25"/>
                <a:gd name="T9" fmla="*/ 0 h 31"/>
                <a:gd name="T10" fmla="*/ 0 w 25"/>
                <a:gd name="T11" fmla="*/ 0 h 31"/>
                <a:gd name="T12" fmla="*/ 10 w 25"/>
                <a:gd name="T13" fmla="*/ 19 h 31"/>
                <a:gd name="T14" fmla="*/ 10 w 25"/>
                <a:gd name="T15" fmla="*/ 31 h 31"/>
                <a:gd name="T16" fmla="*/ 15 w 25"/>
                <a:gd name="T17" fmla="*/ 31 h 31"/>
                <a:gd name="T18" fmla="*/ 15 w 25"/>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5" y="19"/>
                  </a:moveTo>
                  <a:lnTo>
                    <a:pt x="25" y="0"/>
                  </a:lnTo>
                  <a:lnTo>
                    <a:pt x="19" y="0"/>
                  </a:lnTo>
                  <a:lnTo>
                    <a:pt x="13" y="13"/>
                  </a:lnTo>
                  <a:lnTo>
                    <a:pt x="7" y="0"/>
                  </a:lnTo>
                  <a:lnTo>
                    <a:pt x="0" y="0"/>
                  </a:lnTo>
                  <a:lnTo>
                    <a:pt x="10" y="19"/>
                  </a:lnTo>
                  <a:lnTo>
                    <a:pt x="10" y="31"/>
                  </a:lnTo>
                  <a:lnTo>
                    <a:pt x="15" y="31"/>
                  </a:lnTo>
                  <a:lnTo>
                    <a:pt x="1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6" name="Freeform 316">
              <a:extLst>
                <a:ext uri="{FF2B5EF4-FFF2-40B4-BE49-F238E27FC236}">
                  <a16:creationId xmlns:a16="http://schemas.microsoft.com/office/drawing/2014/main" id="{25BFBE51-F9A4-4CF4-9058-4A42E6411111}"/>
                </a:ext>
              </a:extLst>
            </p:cNvPr>
            <p:cNvSpPr/>
            <p:nvPr/>
          </p:nvSpPr>
          <p:spPr bwMode="auto">
            <a:xfrm>
              <a:off x="2315" y="1634"/>
              <a:ext cx="25" cy="31"/>
            </a:xfrm>
            <a:custGeom>
              <a:avLst/>
              <a:gdLst>
                <a:gd name="T0" fmla="*/ 17 w 25"/>
                <a:gd name="T1" fmla="*/ 21 h 31"/>
                <a:gd name="T2" fmla="*/ 25 w 25"/>
                <a:gd name="T3" fmla="*/ 0 h 31"/>
                <a:gd name="T4" fmla="*/ 19 w 25"/>
                <a:gd name="T5" fmla="*/ 0 h 31"/>
                <a:gd name="T6" fmla="*/ 13 w 25"/>
                <a:gd name="T7" fmla="*/ 15 h 31"/>
                <a:gd name="T8" fmla="*/ 7 w 25"/>
                <a:gd name="T9" fmla="*/ 0 h 31"/>
                <a:gd name="T10" fmla="*/ 0 w 25"/>
                <a:gd name="T11" fmla="*/ 0 h 31"/>
                <a:gd name="T12" fmla="*/ 11 w 25"/>
                <a:gd name="T13" fmla="*/ 21 h 31"/>
                <a:gd name="T14" fmla="*/ 11 w 25"/>
                <a:gd name="T15" fmla="*/ 31 h 31"/>
                <a:gd name="T16" fmla="*/ 17 w 25"/>
                <a:gd name="T17" fmla="*/ 31 h 31"/>
                <a:gd name="T18" fmla="*/ 17 w 25"/>
                <a:gd name="T19"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7" y="21"/>
                  </a:moveTo>
                  <a:lnTo>
                    <a:pt x="25" y="0"/>
                  </a:lnTo>
                  <a:lnTo>
                    <a:pt x="19" y="0"/>
                  </a:lnTo>
                  <a:lnTo>
                    <a:pt x="13" y="15"/>
                  </a:lnTo>
                  <a:lnTo>
                    <a:pt x="7" y="0"/>
                  </a:lnTo>
                  <a:lnTo>
                    <a:pt x="0" y="0"/>
                  </a:lnTo>
                  <a:lnTo>
                    <a:pt x="11" y="21"/>
                  </a:lnTo>
                  <a:lnTo>
                    <a:pt x="11" y="31"/>
                  </a:lnTo>
                  <a:lnTo>
                    <a:pt x="17" y="31"/>
                  </a:lnTo>
                  <a:lnTo>
                    <a:pt x="1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7" name="Freeform 317">
              <a:extLst>
                <a:ext uri="{FF2B5EF4-FFF2-40B4-BE49-F238E27FC236}">
                  <a16:creationId xmlns:a16="http://schemas.microsoft.com/office/drawing/2014/main" id="{4FA1B10E-CDE7-45E8-B42D-40FA1809847E}"/>
                </a:ext>
              </a:extLst>
            </p:cNvPr>
            <p:cNvSpPr/>
            <p:nvPr/>
          </p:nvSpPr>
          <p:spPr bwMode="auto">
            <a:xfrm>
              <a:off x="2337" y="1634"/>
              <a:ext cx="27" cy="31"/>
            </a:xfrm>
            <a:custGeom>
              <a:avLst/>
              <a:gdLst>
                <a:gd name="T0" fmla="*/ 18 w 27"/>
                <a:gd name="T1" fmla="*/ 21 h 31"/>
                <a:gd name="T2" fmla="*/ 9 w 27"/>
                <a:gd name="T3" fmla="*/ 21 h 31"/>
                <a:gd name="T4" fmla="*/ 14 w 27"/>
                <a:gd name="T5" fmla="*/ 7 h 31"/>
                <a:gd name="T6" fmla="*/ 18 w 27"/>
                <a:gd name="T7" fmla="*/ 21 h 31"/>
                <a:gd name="T8" fmla="*/ 0 w 27"/>
                <a:gd name="T9" fmla="*/ 31 h 31"/>
                <a:gd name="T10" fmla="*/ 7 w 27"/>
                <a:gd name="T11" fmla="*/ 31 h 31"/>
                <a:gd name="T12" fmla="*/ 8 w 27"/>
                <a:gd name="T13" fmla="*/ 25 h 31"/>
                <a:gd name="T14" fmla="*/ 19 w 27"/>
                <a:gd name="T15" fmla="*/ 25 h 31"/>
                <a:gd name="T16" fmla="*/ 21 w 27"/>
                <a:gd name="T17" fmla="*/ 31 h 31"/>
                <a:gd name="T18" fmla="*/ 27 w 27"/>
                <a:gd name="T19" fmla="*/ 31 h 31"/>
                <a:gd name="T20" fmla="*/ 18 w 27"/>
                <a:gd name="T21" fmla="*/ 0 h 31"/>
                <a:gd name="T22" fmla="*/ 10 w 27"/>
                <a:gd name="T23" fmla="*/ 0 h 31"/>
                <a:gd name="T24" fmla="*/ 0 w 27"/>
                <a:gd name="T25" fmla="*/ 31 h 31"/>
                <a:gd name="T26" fmla="*/ 18 w 27"/>
                <a:gd name="T2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8" y="21"/>
                  </a:moveTo>
                  <a:lnTo>
                    <a:pt x="9" y="21"/>
                  </a:lnTo>
                  <a:lnTo>
                    <a:pt x="14" y="7"/>
                  </a:lnTo>
                  <a:lnTo>
                    <a:pt x="18" y="21"/>
                  </a:lnTo>
                  <a:lnTo>
                    <a:pt x="0" y="31"/>
                  </a:lnTo>
                  <a:lnTo>
                    <a:pt x="7" y="31"/>
                  </a:lnTo>
                  <a:lnTo>
                    <a:pt x="8" y="25"/>
                  </a:lnTo>
                  <a:lnTo>
                    <a:pt x="19" y="25"/>
                  </a:lnTo>
                  <a:lnTo>
                    <a:pt x="21" y="31"/>
                  </a:lnTo>
                  <a:lnTo>
                    <a:pt x="27" y="31"/>
                  </a:lnTo>
                  <a:lnTo>
                    <a:pt x="18" y="0"/>
                  </a:lnTo>
                  <a:lnTo>
                    <a:pt x="10" y="0"/>
                  </a:lnTo>
                  <a:lnTo>
                    <a:pt x="0" y="31"/>
                  </a:lnTo>
                  <a:lnTo>
                    <a:pt x="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8" name="Freeform 318">
              <a:extLst>
                <a:ext uri="{FF2B5EF4-FFF2-40B4-BE49-F238E27FC236}">
                  <a16:creationId xmlns:a16="http://schemas.microsoft.com/office/drawing/2014/main" id="{AAAF63D1-0BDE-4441-A2D5-2FD4E5D736CA}"/>
                </a:ext>
              </a:extLst>
            </p:cNvPr>
            <p:cNvSpPr/>
            <p:nvPr/>
          </p:nvSpPr>
          <p:spPr bwMode="auto">
            <a:xfrm>
              <a:off x="2368" y="1634"/>
              <a:ext cx="24" cy="31"/>
            </a:xfrm>
            <a:custGeom>
              <a:avLst/>
              <a:gdLst>
                <a:gd name="T0" fmla="*/ 5 w 24"/>
                <a:gd name="T1" fmla="*/ 6 h 31"/>
                <a:gd name="T2" fmla="*/ 11 w 24"/>
                <a:gd name="T3" fmla="*/ 6 h 31"/>
                <a:gd name="T4" fmla="*/ 14 w 24"/>
                <a:gd name="T5" fmla="*/ 6 h 31"/>
                <a:gd name="T6" fmla="*/ 15 w 24"/>
                <a:gd name="T7" fmla="*/ 9 h 31"/>
                <a:gd name="T8" fmla="*/ 17 w 24"/>
                <a:gd name="T9" fmla="*/ 12 h 31"/>
                <a:gd name="T10" fmla="*/ 18 w 24"/>
                <a:gd name="T11" fmla="*/ 16 h 31"/>
                <a:gd name="T12" fmla="*/ 17 w 24"/>
                <a:gd name="T13" fmla="*/ 21 h 31"/>
                <a:gd name="T14" fmla="*/ 15 w 24"/>
                <a:gd name="T15" fmla="*/ 24 h 31"/>
                <a:gd name="T16" fmla="*/ 13 w 24"/>
                <a:gd name="T17" fmla="*/ 25 h 31"/>
                <a:gd name="T18" fmla="*/ 9 w 24"/>
                <a:gd name="T19" fmla="*/ 27 h 31"/>
                <a:gd name="T20" fmla="*/ 5 w 24"/>
                <a:gd name="T21" fmla="*/ 27 h 31"/>
                <a:gd name="T22" fmla="*/ 5 w 24"/>
                <a:gd name="T23" fmla="*/ 6 h 31"/>
                <a:gd name="T24" fmla="*/ 9 w 24"/>
                <a:gd name="T25" fmla="*/ 31 h 31"/>
                <a:gd name="T26" fmla="*/ 15 w 24"/>
                <a:gd name="T27" fmla="*/ 31 h 31"/>
                <a:gd name="T28" fmla="*/ 19 w 24"/>
                <a:gd name="T29" fmla="*/ 29 h 31"/>
                <a:gd name="T30" fmla="*/ 21 w 24"/>
                <a:gd name="T31" fmla="*/ 27 h 31"/>
                <a:gd name="T32" fmla="*/ 23 w 24"/>
                <a:gd name="T33" fmla="*/ 24 h 31"/>
                <a:gd name="T34" fmla="*/ 24 w 24"/>
                <a:gd name="T35" fmla="*/ 16 h 31"/>
                <a:gd name="T36" fmla="*/ 23 w 24"/>
                <a:gd name="T37" fmla="*/ 10 h 31"/>
                <a:gd name="T38" fmla="*/ 20 w 24"/>
                <a:gd name="T39" fmla="*/ 5 h 31"/>
                <a:gd name="T40" fmla="*/ 17 w 24"/>
                <a:gd name="T41" fmla="*/ 1 h 31"/>
                <a:gd name="T42" fmla="*/ 11 w 24"/>
                <a:gd name="T43" fmla="*/ 0 h 31"/>
                <a:gd name="T44" fmla="*/ 0 w 24"/>
                <a:gd name="T45" fmla="*/ 0 h 31"/>
                <a:gd name="T46" fmla="*/ 0 w 24"/>
                <a:gd name="T47" fmla="*/ 31 h 31"/>
                <a:gd name="T48" fmla="*/ 9 w 24"/>
                <a:gd name="T49" fmla="*/ 31 h 31"/>
                <a:gd name="T50" fmla="*/ 5 w 24"/>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5" y="6"/>
                  </a:moveTo>
                  <a:lnTo>
                    <a:pt x="11" y="6"/>
                  </a:lnTo>
                  <a:lnTo>
                    <a:pt x="14" y="6"/>
                  </a:lnTo>
                  <a:lnTo>
                    <a:pt x="15" y="9"/>
                  </a:lnTo>
                  <a:lnTo>
                    <a:pt x="17" y="12"/>
                  </a:lnTo>
                  <a:lnTo>
                    <a:pt x="18" y="16"/>
                  </a:lnTo>
                  <a:lnTo>
                    <a:pt x="17" y="21"/>
                  </a:lnTo>
                  <a:lnTo>
                    <a:pt x="15" y="24"/>
                  </a:lnTo>
                  <a:lnTo>
                    <a:pt x="13" y="25"/>
                  </a:lnTo>
                  <a:lnTo>
                    <a:pt x="9" y="27"/>
                  </a:lnTo>
                  <a:lnTo>
                    <a:pt x="5" y="27"/>
                  </a:lnTo>
                  <a:lnTo>
                    <a:pt x="5" y="6"/>
                  </a:lnTo>
                  <a:lnTo>
                    <a:pt x="9" y="31"/>
                  </a:lnTo>
                  <a:lnTo>
                    <a:pt x="15" y="31"/>
                  </a:lnTo>
                  <a:lnTo>
                    <a:pt x="19" y="29"/>
                  </a:lnTo>
                  <a:lnTo>
                    <a:pt x="21" y="27"/>
                  </a:lnTo>
                  <a:lnTo>
                    <a:pt x="23" y="24"/>
                  </a:lnTo>
                  <a:lnTo>
                    <a:pt x="24" y="16"/>
                  </a:lnTo>
                  <a:lnTo>
                    <a:pt x="23" y="10"/>
                  </a:lnTo>
                  <a:lnTo>
                    <a:pt x="20" y="5"/>
                  </a:lnTo>
                  <a:lnTo>
                    <a:pt x="17" y="1"/>
                  </a:lnTo>
                  <a:lnTo>
                    <a:pt x="11" y="0"/>
                  </a:lnTo>
                  <a:lnTo>
                    <a:pt x="0" y="0"/>
                  </a:lnTo>
                  <a:lnTo>
                    <a:pt x="0" y="31"/>
                  </a:lnTo>
                  <a:lnTo>
                    <a:pt x="9" y="31"/>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19" name="Freeform 319">
              <a:extLst>
                <a:ext uri="{FF2B5EF4-FFF2-40B4-BE49-F238E27FC236}">
                  <a16:creationId xmlns:a16="http://schemas.microsoft.com/office/drawing/2014/main" id="{A3211880-1E29-4292-8A7D-72BF74841896}"/>
                </a:ext>
              </a:extLst>
            </p:cNvPr>
            <p:cNvSpPr/>
            <p:nvPr/>
          </p:nvSpPr>
          <p:spPr bwMode="auto">
            <a:xfrm>
              <a:off x="2397" y="1634"/>
              <a:ext cx="25" cy="31"/>
            </a:xfrm>
            <a:custGeom>
              <a:avLst/>
              <a:gdLst>
                <a:gd name="T0" fmla="*/ 6 w 25"/>
                <a:gd name="T1" fmla="*/ 31 h 31"/>
                <a:gd name="T2" fmla="*/ 6 w 25"/>
                <a:gd name="T3" fmla="*/ 21 h 31"/>
                <a:gd name="T4" fmla="*/ 8 w 25"/>
                <a:gd name="T5" fmla="*/ 17 h 31"/>
                <a:gd name="T6" fmla="*/ 18 w 25"/>
                <a:gd name="T7" fmla="*/ 31 h 31"/>
                <a:gd name="T8" fmla="*/ 25 w 25"/>
                <a:gd name="T9" fmla="*/ 31 h 31"/>
                <a:gd name="T10" fmla="*/ 12 w 25"/>
                <a:gd name="T11" fmla="*/ 13 h 31"/>
                <a:gd name="T12" fmla="*/ 24 w 25"/>
                <a:gd name="T13" fmla="*/ 0 h 31"/>
                <a:gd name="T14" fmla="*/ 16 w 25"/>
                <a:gd name="T15" fmla="*/ 0 h 31"/>
                <a:gd name="T16" fmla="*/ 6 w 25"/>
                <a:gd name="T17" fmla="*/ 13 h 31"/>
                <a:gd name="T18" fmla="*/ 6 w 25"/>
                <a:gd name="T19" fmla="*/ 0 h 31"/>
                <a:gd name="T20" fmla="*/ 0 w 25"/>
                <a:gd name="T21" fmla="*/ 0 h 31"/>
                <a:gd name="T22" fmla="*/ 0 w 25"/>
                <a:gd name="T23" fmla="*/ 31 h 31"/>
                <a:gd name="T24" fmla="*/ 6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6" y="31"/>
                  </a:moveTo>
                  <a:lnTo>
                    <a:pt x="6" y="21"/>
                  </a:lnTo>
                  <a:lnTo>
                    <a:pt x="8" y="17"/>
                  </a:lnTo>
                  <a:lnTo>
                    <a:pt x="18" y="31"/>
                  </a:lnTo>
                  <a:lnTo>
                    <a:pt x="25" y="31"/>
                  </a:lnTo>
                  <a:lnTo>
                    <a:pt x="12" y="13"/>
                  </a:lnTo>
                  <a:lnTo>
                    <a:pt x="24" y="0"/>
                  </a:lnTo>
                  <a:lnTo>
                    <a:pt x="16" y="0"/>
                  </a:lnTo>
                  <a:lnTo>
                    <a:pt x="6" y="13"/>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0" name="Rectangle 320">
              <a:extLst>
                <a:ext uri="{FF2B5EF4-FFF2-40B4-BE49-F238E27FC236}">
                  <a16:creationId xmlns:a16="http://schemas.microsoft.com/office/drawing/2014/main" id="{3BFCB1B1-CB0E-4C3C-8DFE-963C26B599EF}"/>
                </a:ext>
              </a:extLst>
            </p:cNvPr>
            <p:cNvSpPr>
              <a:spLocks noChangeArrowheads="1"/>
            </p:cNvSpPr>
            <p:nvPr/>
          </p:nvSpPr>
          <p:spPr bwMode="auto">
            <a:xfrm>
              <a:off x="2424" y="1634"/>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1" name="Freeform 321">
              <a:extLst>
                <a:ext uri="{FF2B5EF4-FFF2-40B4-BE49-F238E27FC236}">
                  <a16:creationId xmlns:a16="http://schemas.microsoft.com/office/drawing/2014/main" id="{499203D4-9783-4657-8DA7-4D0001C48421}"/>
                </a:ext>
              </a:extLst>
            </p:cNvPr>
            <p:cNvSpPr/>
            <p:nvPr/>
          </p:nvSpPr>
          <p:spPr bwMode="auto">
            <a:xfrm>
              <a:off x="2436" y="1634"/>
              <a:ext cx="24" cy="31"/>
            </a:xfrm>
            <a:custGeom>
              <a:avLst/>
              <a:gdLst>
                <a:gd name="T0" fmla="*/ 6 w 24"/>
                <a:gd name="T1" fmla="*/ 31 h 31"/>
                <a:gd name="T2" fmla="*/ 6 w 24"/>
                <a:gd name="T3" fmla="*/ 11 h 31"/>
                <a:gd name="T4" fmla="*/ 18 w 24"/>
                <a:gd name="T5" fmla="*/ 31 h 31"/>
                <a:gd name="T6" fmla="*/ 24 w 24"/>
                <a:gd name="T7" fmla="*/ 31 h 31"/>
                <a:gd name="T8" fmla="*/ 24 w 24"/>
                <a:gd name="T9" fmla="*/ 0 h 31"/>
                <a:gd name="T10" fmla="*/ 18 w 24"/>
                <a:gd name="T11" fmla="*/ 0 h 31"/>
                <a:gd name="T12" fmla="*/ 18 w 24"/>
                <a:gd name="T13" fmla="*/ 22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1"/>
                  </a:lnTo>
                  <a:lnTo>
                    <a:pt x="18" y="31"/>
                  </a:lnTo>
                  <a:lnTo>
                    <a:pt x="24" y="31"/>
                  </a:lnTo>
                  <a:lnTo>
                    <a:pt x="24" y="0"/>
                  </a:lnTo>
                  <a:lnTo>
                    <a:pt x="18" y="0"/>
                  </a:lnTo>
                  <a:lnTo>
                    <a:pt x="18" y="2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2" name="Freeform 322">
              <a:extLst>
                <a:ext uri="{FF2B5EF4-FFF2-40B4-BE49-F238E27FC236}">
                  <a16:creationId xmlns:a16="http://schemas.microsoft.com/office/drawing/2014/main" id="{EDA037B3-96BE-459F-9C30-04091DD41755}"/>
                </a:ext>
              </a:extLst>
            </p:cNvPr>
            <p:cNvSpPr/>
            <p:nvPr/>
          </p:nvSpPr>
          <p:spPr bwMode="auto">
            <a:xfrm>
              <a:off x="2439" y="1803"/>
              <a:ext cx="24" cy="31"/>
            </a:xfrm>
            <a:custGeom>
              <a:avLst/>
              <a:gdLst>
                <a:gd name="T0" fmla="*/ 6 w 24"/>
                <a:gd name="T1" fmla="*/ 6 h 31"/>
                <a:gd name="T2" fmla="*/ 12 w 24"/>
                <a:gd name="T3" fmla="*/ 6 h 31"/>
                <a:gd name="T4" fmla="*/ 14 w 24"/>
                <a:gd name="T5" fmla="*/ 6 h 31"/>
                <a:gd name="T6" fmla="*/ 16 w 24"/>
                <a:gd name="T7" fmla="*/ 9 h 31"/>
                <a:gd name="T8" fmla="*/ 18 w 24"/>
                <a:gd name="T9" fmla="*/ 11 h 31"/>
                <a:gd name="T10" fmla="*/ 18 w 24"/>
                <a:gd name="T11" fmla="*/ 16 h 31"/>
                <a:gd name="T12" fmla="*/ 18 w 24"/>
                <a:gd name="T13" fmla="*/ 21 h 31"/>
                <a:gd name="T14" fmla="*/ 16 w 24"/>
                <a:gd name="T15" fmla="*/ 24 h 31"/>
                <a:gd name="T16" fmla="*/ 14 w 24"/>
                <a:gd name="T17" fmla="*/ 25 h 31"/>
                <a:gd name="T18" fmla="*/ 10 w 24"/>
                <a:gd name="T19" fmla="*/ 25 h 31"/>
                <a:gd name="T20" fmla="*/ 6 w 24"/>
                <a:gd name="T21" fmla="*/ 25 h 31"/>
                <a:gd name="T22" fmla="*/ 6 w 24"/>
                <a:gd name="T23" fmla="*/ 6 h 31"/>
                <a:gd name="T24" fmla="*/ 9 w 24"/>
                <a:gd name="T25" fmla="*/ 31 h 31"/>
                <a:gd name="T26" fmla="*/ 15 w 24"/>
                <a:gd name="T27" fmla="*/ 31 h 31"/>
                <a:gd name="T28" fmla="*/ 20 w 24"/>
                <a:gd name="T29" fmla="*/ 29 h 31"/>
                <a:gd name="T30" fmla="*/ 21 w 24"/>
                <a:gd name="T31" fmla="*/ 27 h 31"/>
                <a:gd name="T32" fmla="*/ 22 w 24"/>
                <a:gd name="T33" fmla="*/ 23 h 31"/>
                <a:gd name="T34" fmla="*/ 24 w 24"/>
                <a:gd name="T35" fmla="*/ 16 h 31"/>
                <a:gd name="T36" fmla="*/ 24 w 24"/>
                <a:gd name="T37" fmla="*/ 10 h 31"/>
                <a:gd name="T38" fmla="*/ 21 w 24"/>
                <a:gd name="T39" fmla="*/ 4 h 31"/>
                <a:gd name="T40" fmla="*/ 16 w 24"/>
                <a:gd name="T41" fmla="*/ 1 h 31"/>
                <a:gd name="T42" fmla="*/ 12 w 24"/>
                <a:gd name="T43" fmla="*/ 0 h 31"/>
                <a:gd name="T44" fmla="*/ 0 w 24"/>
                <a:gd name="T45" fmla="*/ 0 h 31"/>
                <a:gd name="T46" fmla="*/ 0 w 24"/>
                <a:gd name="T47" fmla="*/ 31 h 31"/>
                <a:gd name="T48" fmla="*/ 9 w 24"/>
                <a:gd name="T49" fmla="*/ 31 h 31"/>
                <a:gd name="T50" fmla="*/ 6 w 24"/>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6"/>
                  </a:moveTo>
                  <a:lnTo>
                    <a:pt x="12" y="6"/>
                  </a:lnTo>
                  <a:lnTo>
                    <a:pt x="14" y="6"/>
                  </a:lnTo>
                  <a:lnTo>
                    <a:pt x="16" y="9"/>
                  </a:lnTo>
                  <a:lnTo>
                    <a:pt x="18" y="11"/>
                  </a:lnTo>
                  <a:lnTo>
                    <a:pt x="18" y="16"/>
                  </a:lnTo>
                  <a:lnTo>
                    <a:pt x="18" y="21"/>
                  </a:lnTo>
                  <a:lnTo>
                    <a:pt x="16" y="24"/>
                  </a:lnTo>
                  <a:lnTo>
                    <a:pt x="14" y="25"/>
                  </a:lnTo>
                  <a:lnTo>
                    <a:pt x="10" y="25"/>
                  </a:lnTo>
                  <a:lnTo>
                    <a:pt x="6" y="25"/>
                  </a:lnTo>
                  <a:lnTo>
                    <a:pt x="6" y="6"/>
                  </a:lnTo>
                  <a:lnTo>
                    <a:pt x="9" y="31"/>
                  </a:lnTo>
                  <a:lnTo>
                    <a:pt x="15" y="31"/>
                  </a:lnTo>
                  <a:lnTo>
                    <a:pt x="20" y="29"/>
                  </a:lnTo>
                  <a:lnTo>
                    <a:pt x="21" y="27"/>
                  </a:lnTo>
                  <a:lnTo>
                    <a:pt x="22" y="23"/>
                  </a:lnTo>
                  <a:lnTo>
                    <a:pt x="24" y="16"/>
                  </a:lnTo>
                  <a:lnTo>
                    <a:pt x="24" y="10"/>
                  </a:lnTo>
                  <a:lnTo>
                    <a:pt x="21" y="4"/>
                  </a:lnTo>
                  <a:lnTo>
                    <a:pt x="16" y="1"/>
                  </a:lnTo>
                  <a:lnTo>
                    <a:pt x="12" y="0"/>
                  </a:lnTo>
                  <a:lnTo>
                    <a:pt x="0" y="0"/>
                  </a:lnTo>
                  <a:lnTo>
                    <a:pt x="0" y="31"/>
                  </a:lnTo>
                  <a:lnTo>
                    <a:pt x="9"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3" name="Freeform 323">
              <a:extLst>
                <a:ext uri="{FF2B5EF4-FFF2-40B4-BE49-F238E27FC236}">
                  <a16:creationId xmlns:a16="http://schemas.microsoft.com/office/drawing/2014/main" id="{20B0E007-BDD6-4613-8467-01442BE7EA6E}"/>
                </a:ext>
              </a:extLst>
            </p:cNvPr>
            <p:cNvSpPr/>
            <p:nvPr/>
          </p:nvSpPr>
          <p:spPr bwMode="auto">
            <a:xfrm>
              <a:off x="2464" y="1803"/>
              <a:ext cx="26" cy="31"/>
            </a:xfrm>
            <a:custGeom>
              <a:avLst/>
              <a:gdLst>
                <a:gd name="T0" fmla="*/ 17 w 26"/>
                <a:gd name="T1" fmla="*/ 19 h 31"/>
                <a:gd name="T2" fmla="*/ 9 w 26"/>
                <a:gd name="T3" fmla="*/ 19 h 31"/>
                <a:gd name="T4" fmla="*/ 13 w 26"/>
                <a:gd name="T5" fmla="*/ 6 h 31"/>
                <a:gd name="T6" fmla="*/ 17 w 26"/>
                <a:gd name="T7" fmla="*/ 19 h 31"/>
                <a:gd name="T8" fmla="*/ 0 w 26"/>
                <a:gd name="T9" fmla="*/ 31 h 31"/>
                <a:gd name="T10" fmla="*/ 6 w 26"/>
                <a:gd name="T11" fmla="*/ 31 h 31"/>
                <a:gd name="T12" fmla="*/ 7 w 26"/>
                <a:gd name="T13" fmla="*/ 25 h 31"/>
                <a:gd name="T14" fmla="*/ 19 w 26"/>
                <a:gd name="T15" fmla="*/ 25 h 31"/>
                <a:gd name="T16" fmla="*/ 20 w 26"/>
                <a:gd name="T17" fmla="*/ 31 h 31"/>
                <a:gd name="T18" fmla="*/ 26 w 26"/>
                <a:gd name="T19" fmla="*/ 31 h 31"/>
                <a:gd name="T20" fmla="*/ 17 w 26"/>
                <a:gd name="T21" fmla="*/ 0 h 31"/>
                <a:gd name="T22" fmla="*/ 9 w 26"/>
                <a:gd name="T23" fmla="*/ 0 h 31"/>
                <a:gd name="T24" fmla="*/ 0 w 26"/>
                <a:gd name="T25" fmla="*/ 31 h 31"/>
                <a:gd name="T26" fmla="*/ 17 w 26"/>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17" y="19"/>
                  </a:moveTo>
                  <a:lnTo>
                    <a:pt x="9" y="19"/>
                  </a:lnTo>
                  <a:lnTo>
                    <a:pt x="13" y="6"/>
                  </a:lnTo>
                  <a:lnTo>
                    <a:pt x="17" y="19"/>
                  </a:lnTo>
                  <a:lnTo>
                    <a:pt x="0" y="31"/>
                  </a:lnTo>
                  <a:lnTo>
                    <a:pt x="6" y="31"/>
                  </a:lnTo>
                  <a:lnTo>
                    <a:pt x="7" y="25"/>
                  </a:lnTo>
                  <a:lnTo>
                    <a:pt x="19" y="25"/>
                  </a:lnTo>
                  <a:lnTo>
                    <a:pt x="20" y="31"/>
                  </a:lnTo>
                  <a:lnTo>
                    <a:pt x="26" y="31"/>
                  </a:lnTo>
                  <a:lnTo>
                    <a:pt x="17" y="0"/>
                  </a:lnTo>
                  <a:lnTo>
                    <a:pt x="9"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4" name="Freeform 324">
              <a:extLst>
                <a:ext uri="{FF2B5EF4-FFF2-40B4-BE49-F238E27FC236}">
                  <a16:creationId xmlns:a16="http://schemas.microsoft.com/office/drawing/2014/main" id="{FB18AF7E-FECA-4454-94B2-CAD5DDF07881}"/>
                </a:ext>
              </a:extLst>
            </p:cNvPr>
            <p:cNvSpPr/>
            <p:nvPr/>
          </p:nvSpPr>
          <p:spPr bwMode="auto">
            <a:xfrm>
              <a:off x="2489" y="1803"/>
              <a:ext cx="25" cy="31"/>
            </a:xfrm>
            <a:custGeom>
              <a:avLst/>
              <a:gdLst>
                <a:gd name="T0" fmla="*/ 16 w 25"/>
                <a:gd name="T1" fmla="*/ 31 h 31"/>
                <a:gd name="T2" fmla="*/ 25 w 25"/>
                <a:gd name="T3" fmla="*/ 0 h 31"/>
                <a:gd name="T4" fmla="*/ 18 w 25"/>
                <a:gd name="T5" fmla="*/ 0 h 31"/>
                <a:gd name="T6" fmla="*/ 12 w 25"/>
                <a:gd name="T7" fmla="*/ 24 h 31"/>
                <a:gd name="T8" fmla="*/ 6 w 25"/>
                <a:gd name="T9" fmla="*/ 0 h 31"/>
                <a:gd name="T10" fmla="*/ 0 w 25"/>
                <a:gd name="T11" fmla="*/ 0 h 31"/>
                <a:gd name="T12" fmla="*/ 10 w 25"/>
                <a:gd name="T13" fmla="*/ 31 h 31"/>
                <a:gd name="T14" fmla="*/ 16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6" y="31"/>
                  </a:moveTo>
                  <a:lnTo>
                    <a:pt x="25" y="0"/>
                  </a:lnTo>
                  <a:lnTo>
                    <a:pt x="18" y="0"/>
                  </a:lnTo>
                  <a:lnTo>
                    <a:pt x="12" y="24"/>
                  </a:lnTo>
                  <a:lnTo>
                    <a:pt x="6" y="0"/>
                  </a:lnTo>
                  <a:lnTo>
                    <a:pt x="0" y="0"/>
                  </a:lnTo>
                  <a:lnTo>
                    <a:pt x="10" y="31"/>
                  </a:lnTo>
                  <a:lnTo>
                    <a:pt x="1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5" name="Rectangle 325">
              <a:extLst>
                <a:ext uri="{FF2B5EF4-FFF2-40B4-BE49-F238E27FC236}">
                  <a16:creationId xmlns:a16="http://schemas.microsoft.com/office/drawing/2014/main" id="{582E9E1B-68AC-48E5-88E0-38AFD2059678}"/>
                </a:ext>
              </a:extLst>
            </p:cNvPr>
            <p:cNvSpPr>
              <a:spLocks noChangeArrowheads="1"/>
            </p:cNvSpPr>
            <p:nvPr/>
          </p:nvSpPr>
          <p:spPr bwMode="auto">
            <a:xfrm>
              <a:off x="2517" y="1803"/>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6" name="Freeform 326">
              <a:extLst>
                <a:ext uri="{FF2B5EF4-FFF2-40B4-BE49-F238E27FC236}">
                  <a16:creationId xmlns:a16="http://schemas.microsoft.com/office/drawing/2014/main" id="{B3C48703-5011-44B4-B8DA-554C533757F0}"/>
                </a:ext>
              </a:extLst>
            </p:cNvPr>
            <p:cNvSpPr/>
            <p:nvPr/>
          </p:nvSpPr>
          <p:spPr bwMode="auto">
            <a:xfrm>
              <a:off x="2529" y="1803"/>
              <a:ext cx="21" cy="31"/>
            </a:xfrm>
            <a:custGeom>
              <a:avLst/>
              <a:gdLst>
                <a:gd name="T0" fmla="*/ 21 w 21"/>
                <a:gd name="T1" fmla="*/ 31 h 31"/>
                <a:gd name="T2" fmla="*/ 21 w 21"/>
                <a:gd name="T3" fmla="*/ 25 h 31"/>
                <a:gd name="T4" fmla="*/ 6 w 21"/>
                <a:gd name="T5" fmla="*/ 25 h 31"/>
                <a:gd name="T6" fmla="*/ 6 w 21"/>
                <a:gd name="T7" fmla="*/ 18 h 31"/>
                <a:gd name="T8" fmla="*/ 19 w 21"/>
                <a:gd name="T9" fmla="*/ 18 h 31"/>
                <a:gd name="T10" fmla="*/ 19 w 21"/>
                <a:gd name="T11" fmla="*/ 12 h 31"/>
                <a:gd name="T12" fmla="*/ 6 w 21"/>
                <a:gd name="T13" fmla="*/ 12 h 31"/>
                <a:gd name="T14" fmla="*/ 6 w 21"/>
                <a:gd name="T15" fmla="*/ 6 h 31"/>
                <a:gd name="T16" fmla="*/ 20 w 21"/>
                <a:gd name="T17" fmla="*/ 6 h 31"/>
                <a:gd name="T18" fmla="*/ 20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8"/>
                  </a:lnTo>
                  <a:lnTo>
                    <a:pt x="19" y="18"/>
                  </a:lnTo>
                  <a:lnTo>
                    <a:pt x="19" y="12"/>
                  </a:lnTo>
                  <a:lnTo>
                    <a:pt x="6" y="12"/>
                  </a:lnTo>
                  <a:lnTo>
                    <a:pt x="6" y="6"/>
                  </a:lnTo>
                  <a:lnTo>
                    <a:pt x="20" y="6"/>
                  </a:lnTo>
                  <a:lnTo>
                    <a:pt x="20"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7" name="Rectangle 327">
              <a:extLst>
                <a:ext uri="{FF2B5EF4-FFF2-40B4-BE49-F238E27FC236}">
                  <a16:creationId xmlns:a16="http://schemas.microsoft.com/office/drawing/2014/main" id="{44D4FF13-0572-429E-8718-BE6F7897725D}"/>
                </a:ext>
              </a:extLst>
            </p:cNvPr>
            <p:cNvSpPr>
              <a:spLocks noChangeArrowheads="1"/>
            </p:cNvSpPr>
            <p:nvPr/>
          </p:nvSpPr>
          <p:spPr bwMode="auto">
            <a:xfrm>
              <a:off x="2194" y="1882"/>
              <a:ext cx="6"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8" name="Freeform 328">
              <a:extLst>
                <a:ext uri="{FF2B5EF4-FFF2-40B4-BE49-F238E27FC236}">
                  <a16:creationId xmlns:a16="http://schemas.microsoft.com/office/drawing/2014/main" id="{EBA877E0-4AA5-492D-B2A8-ADD1FA6397BD}"/>
                </a:ext>
              </a:extLst>
            </p:cNvPr>
            <p:cNvSpPr/>
            <p:nvPr/>
          </p:nvSpPr>
          <p:spPr bwMode="auto">
            <a:xfrm>
              <a:off x="2206" y="1882"/>
              <a:ext cx="24" cy="32"/>
            </a:xfrm>
            <a:custGeom>
              <a:avLst/>
              <a:gdLst>
                <a:gd name="T0" fmla="*/ 6 w 24"/>
                <a:gd name="T1" fmla="*/ 5 h 32"/>
                <a:gd name="T2" fmla="*/ 13 w 24"/>
                <a:gd name="T3" fmla="*/ 5 h 32"/>
                <a:gd name="T4" fmla="*/ 16 w 24"/>
                <a:gd name="T5" fmla="*/ 6 h 32"/>
                <a:gd name="T6" fmla="*/ 17 w 24"/>
                <a:gd name="T7" fmla="*/ 10 h 32"/>
                <a:gd name="T8" fmla="*/ 16 w 24"/>
                <a:gd name="T9" fmla="*/ 12 h 32"/>
                <a:gd name="T10" fmla="*/ 13 w 24"/>
                <a:gd name="T11" fmla="*/ 14 h 32"/>
                <a:gd name="T12" fmla="*/ 6 w 24"/>
                <a:gd name="T13" fmla="*/ 14 h 32"/>
                <a:gd name="T14" fmla="*/ 6 w 24"/>
                <a:gd name="T15" fmla="*/ 5 h 32"/>
                <a:gd name="T16" fmla="*/ 6 w 24"/>
                <a:gd name="T17" fmla="*/ 32 h 32"/>
                <a:gd name="T18" fmla="*/ 6 w 24"/>
                <a:gd name="T19" fmla="*/ 20 h 32"/>
                <a:gd name="T20" fmla="*/ 12 w 24"/>
                <a:gd name="T21" fmla="*/ 20 h 32"/>
                <a:gd name="T22" fmla="*/ 16 w 24"/>
                <a:gd name="T23" fmla="*/ 20 h 32"/>
                <a:gd name="T24" fmla="*/ 17 w 24"/>
                <a:gd name="T25" fmla="*/ 24 h 32"/>
                <a:gd name="T26" fmla="*/ 17 w 24"/>
                <a:gd name="T27" fmla="*/ 27 h 32"/>
                <a:gd name="T28" fmla="*/ 17 w 24"/>
                <a:gd name="T29" fmla="*/ 29 h 32"/>
                <a:gd name="T30" fmla="*/ 17 w 24"/>
                <a:gd name="T31" fmla="*/ 32 h 32"/>
                <a:gd name="T32" fmla="*/ 24 w 24"/>
                <a:gd name="T33" fmla="*/ 32 h 32"/>
                <a:gd name="T34" fmla="*/ 24 w 24"/>
                <a:gd name="T35" fmla="*/ 30 h 32"/>
                <a:gd name="T36" fmla="*/ 23 w 24"/>
                <a:gd name="T37" fmla="*/ 29 h 32"/>
                <a:gd name="T38" fmla="*/ 23 w 24"/>
                <a:gd name="T39" fmla="*/ 27 h 32"/>
                <a:gd name="T40" fmla="*/ 23 w 24"/>
                <a:gd name="T41" fmla="*/ 23 h 32"/>
                <a:gd name="T42" fmla="*/ 22 w 24"/>
                <a:gd name="T43" fmla="*/ 18 h 32"/>
                <a:gd name="T44" fmla="*/ 19 w 24"/>
                <a:gd name="T45" fmla="*/ 16 h 32"/>
                <a:gd name="T46" fmla="*/ 20 w 24"/>
                <a:gd name="T47" fmla="*/ 15 h 32"/>
                <a:gd name="T48" fmla="*/ 22 w 24"/>
                <a:gd name="T49" fmla="*/ 14 h 32"/>
                <a:gd name="T50" fmla="*/ 23 w 24"/>
                <a:gd name="T51" fmla="*/ 9 h 32"/>
                <a:gd name="T52" fmla="*/ 23 w 24"/>
                <a:gd name="T53" fmla="*/ 5 h 32"/>
                <a:gd name="T54" fmla="*/ 20 w 24"/>
                <a:gd name="T55" fmla="*/ 3 h 32"/>
                <a:gd name="T56" fmla="*/ 18 w 24"/>
                <a:gd name="T57" fmla="*/ 0 h 32"/>
                <a:gd name="T58" fmla="*/ 14 w 24"/>
                <a:gd name="T59" fmla="*/ 0 h 32"/>
                <a:gd name="T60" fmla="*/ 0 w 24"/>
                <a:gd name="T61" fmla="*/ 0 h 32"/>
                <a:gd name="T62" fmla="*/ 0 w 24"/>
                <a:gd name="T63" fmla="*/ 32 h 32"/>
                <a:gd name="T64" fmla="*/ 6 w 24"/>
                <a:gd name="T65" fmla="*/ 32 h 32"/>
                <a:gd name="T66" fmla="*/ 6 w 24"/>
                <a:gd name="T6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2">
                  <a:moveTo>
                    <a:pt x="6" y="5"/>
                  </a:moveTo>
                  <a:lnTo>
                    <a:pt x="13" y="5"/>
                  </a:lnTo>
                  <a:lnTo>
                    <a:pt x="16" y="6"/>
                  </a:lnTo>
                  <a:lnTo>
                    <a:pt x="17" y="10"/>
                  </a:lnTo>
                  <a:lnTo>
                    <a:pt x="16" y="12"/>
                  </a:lnTo>
                  <a:lnTo>
                    <a:pt x="13" y="14"/>
                  </a:lnTo>
                  <a:lnTo>
                    <a:pt x="6" y="14"/>
                  </a:lnTo>
                  <a:lnTo>
                    <a:pt x="6" y="5"/>
                  </a:lnTo>
                  <a:lnTo>
                    <a:pt x="6" y="32"/>
                  </a:lnTo>
                  <a:lnTo>
                    <a:pt x="6" y="20"/>
                  </a:lnTo>
                  <a:lnTo>
                    <a:pt x="12" y="20"/>
                  </a:lnTo>
                  <a:lnTo>
                    <a:pt x="16" y="20"/>
                  </a:lnTo>
                  <a:lnTo>
                    <a:pt x="17" y="24"/>
                  </a:lnTo>
                  <a:lnTo>
                    <a:pt x="17" y="27"/>
                  </a:lnTo>
                  <a:lnTo>
                    <a:pt x="17" y="29"/>
                  </a:lnTo>
                  <a:lnTo>
                    <a:pt x="17" y="32"/>
                  </a:lnTo>
                  <a:lnTo>
                    <a:pt x="24" y="32"/>
                  </a:lnTo>
                  <a:lnTo>
                    <a:pt x="24" y="30"/>
                  </a:lnTo>
                  <a:lnTo>
                    <a:pt x="23" y="29"/>
                  </a:lnTo>
                  <a:lnTo>
                    <a:pt x="23" y="27"/>
                  </a:lnTo>
                  <a:lnTo>
                    <a:pt x="23" y="23"/>
                  </a:lnTo>
                  <a:lnTo>
                    <a:pt x="22" y="18"/>
                  </a:lnTo>
                  <a:lnTo>
                    <a:pt x="19" y="16"/>
                  </a:lnTo>
                  <a:lnTo>
                    <a:pt x="20" y="15"/>
                  </a:lnTo>
                  <a:lnTo>
                    <a:pt x="22" y="14"/>
                  </a:lnTo>
                  <a:lnTo>
                    <a:pt x="23" y="9"/>
                  </a:lnTo>
                  <a:lnTo>
                    <a:pt x="23" y="5"/>
                  </a:lnTo>
                  <a:lnTo>
                    <a:pt x="20" y="3"/>
                  </a:lnTo>
                  <a:lnTo>
                    <a:pt x="18" y="0"/>
                  </a:lnTo>
                  <a:lnTo>
                    <a:pt x="14" y="0"/>
                  </a:lnTo>
                  <a:lnTo>
                    <a:pt x="0" y="0"/>
                  </a:lnTo>
                  <a:lnTo>
                    <a:pt x="0" y="32"/>
                  </a:lnTo>
                  <a:lnTo>
                    <a:pt x="6" y="32"/>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29" name="Freeform 329">
              <a:extLst>
                <a:ext uri="{FF2B5EF4-FFF2-40B4-BE49-F238E27FC236}">
                  <a16:creationId xmlns:a16="http://schemas.microsoft.com/office/drawing/2014/main" id="{3D737A82-44F9-4AB1-9501-44FE81B8AFCB}"/>
                </a:ext>
              </a:extLst>
            </p:cNvPr>
            <p:cNvSpPr/>
            <p:nvPr/>
          </p:nvSpPr>
          <p:spPr bwMode="auto">
            <a:xfrm>
              <a:off x="2235" y="1882"/>
              <a:ext cx="21" cy="32"/>
            </a:xfrm>
            <a:custGeom>
              <a:avLst/>
              <a:gdLst>
                <a:gd name="T0" fmla="*/ 21 w 21"/>
                <a:gd name="T1" fmla="*/ 32 h 32"/>
                <a:gd name="T2" fmla="*/ 21 w 21"/>
                <a:gd name="T3" fmla="*/ 26 h 32"/>
                <a:gd name="T4" fmla="*/ 6 w 21"/>
                <a:gd name="T5" fmla="*/ 26 h 32"/>
                <a:gd name="T6" fmla="*/ 6 w 21"/>
                <a:gd name="T7" fmla="*/ 17 h 32"/>
                <a:gd name="T8" fmla="*/ 19 w 21"/>
                <a:gd name="T9" fmla="*/ 17 h 32"/>
                <a:gd name="T10" fmla="*/ 19 w 21"/>
                <a:gd name="T11" fmla="*/ 12 h 32"/>
                <a:gd name="T12" fmla="*/ 6 w 21"/>
                <a:gd name="T13" fmla="*/ 12 h 32"/>
                <a:gd name="T14" fmla="*/ 6 w 21"/>
                <a:gd name="T15" fmla="*/ 5 h 32"/>
                <a:gd name="T16" fmla="*/ 20 w 21"/>
                <a:gd name="T17" fmla="*/ 5 h 32"/>
                <a:gd name="T18" fmla="*/ 20 w 21"/>
                <a:gd name="T19" fmla="*/ 0 h 32"/>
                <a:gd name="T20" fmla="*/ 0 w 21"/>
                <a:gd name="T21" fmla="*/ 0 h 32"/>
                <a:gd name="T22" fmla="*/ 0 w 21"/>
                <a:gd name="T23" fmla="*/ 32 h 32"/>
                <a:gd name="T24" fmla="*/ 21 w 21"/>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21" y="32"/>
                  </a:moveTo>
                  <a:lnTo>
                    <a:pt x="21" y="26"/>
                  </a:lnTo>
                  <a:lnTo>
                    <a:pt x="6" y="26"/>
                  </a:lnTo>
                  <a:lnTo>
                    <a:pt x="6" y="17"/>
                  </a:lnTo>
                  <a:lnTo>
                    <a:pt x="19" y="17"/>
                  </a:lnTo>
                  <a:lnTo>
                    <a:pt x="19" y="12"/>
                  </a:lnTo>
                  <a:lnTo>
                    <a:pt x="6" y="12"/>
                  </a:lnTo>
                  <a:lnTo>
                    <a:pt x="6" y="5"/>
                  </a:lnTo>
                  <a:lnTo>
                    <a:pt x="20" y="5"/>
                  </a:lnTo>
                  <a:lnTo>
                    <a:pt x="20" y="0"/>
                  </a:lnTo>
                  <a:lnTo>
                    <a:pt x="0" y="0"/>
                  </a:lnTo>
                  <a:lnTo>
                    <a:pt x="0" y="32"/>
                  </a:lnTo>
                  <a:lnTo>
                    <a:pt x="2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30" name="Freeform 330">
              <a:extLst>
                <a:ext uri="{FF2B5EF4-FFF2-40B4-BE49-F238E27FC236}">
                  <a16:creationId xmlns:a16="http://schemas.microsoft.com/office/drawing/2014/main" id="{703EAD66-9D1D-4F3D-AC4A-33CB37EE521A}"/>
                </a:ext>
              </a:extLst>
            </p:cNvPr>
            <p:cNvSpPr/>
            <p:nvPr/>
          </p:nvSpPr>
          <p:spPr bwMode="auto">
            <a:xfrm>
              <a:off x="2260" y="1882"/>
              <a:ext cx="24" cy="32"/>
            </a:xfrm>
            <a:custGeom>
              <a:avLst/>
              <a:gdLst>
                <a:gd name="T0" fmla="*/ 6 w 24"/>
                <a:gd name="T1" fmla="*/ 5 h 32"/>
                <a:gd name="T2" fmla="*/ 12 w 24"/>
                <a:gd name="T3" fmla="*/ 5 h 32"/>
                <a:gd name="T4" fmla="*/ 14 w 24"/>
                <a:gd name="T5" fmla="*/ 6 h 32"/>
                <a:gd name="T6" fmla="*/ 17 w 24"/>
                <a:gd name="T7" fmla="*/ 8 h 32"/>
                <a:gd name="T8" fmla="*/ 18 w 24"/>
                <a:gd name="T9" fmla="*/ 11 h 32"/>
                <a:gd name="T10" fmla="*/ 18 w 24"/>
                <a:gd name="T11" fmla="*/ 16 h 32"/>
                <a:gd name="T12" fmla="*/ 18 w 24"/>
                <a:gd name="T13" fmla="*/ 20 h 32"/>
                <a:gd name="T14" fmla="*/ 17 w 24"/>
                <a:gd name="T15" fmla="*/ 23 h 32"/>
                <a:gd name="T16" fmla="*/ 14 w 24"/>
                <a:gd name="T17" fmla="*/ 24 h 32"/>
                <a:gd name="T18" fmla="*/ 11 w 24"/>
                <a:gd name="T19" fmla="*/ 26 h 32"/>
                <a:gd name="T20" fmla="*/ 6 w 24"/>
                <a:gd name="T21" fmla="*/ 26 h 32"/>
                <a:gd name="T22" fmla="*/ 6 w 24"/>
                <a:gd name="T23" fmla="*/ 5 h 32"/>
                <a:gd name="T24" fmla="*/ 10 w 24"/>
                <a:gd name="T25" fmla="*/ 32 h 32"/>
                <a:gd name="T26" fmla="*/ 16 w 24"/>
                <a:gd name="T27" fmla="*/ 30 h 32"/>
                <a:gd name="T28" fmla="*/ 20 w 24"/>
                <a:gd name="T29" fmla="*/ 28 h 32"/>
                <a:gd name="T30" fmla="*/ 22 w 24"/>
                <a:gd name="T31" fmla="*/ 26 h 32"/>
                <a:gd name="T32" fmla="*/ 24 w 24"/>
                <a:gd name="T33" fmla="*/ 23 h 32"/>
                <a:gd name="T34" fmla="*/ 24 w 24"/>
                <a:gd name="T35" fmla="*/ 16 h 32"/>
                <a:gd name="T36" fmla="*/ 24 w 24"/>
                <a:gd name="T37" fmla="*/ 9 h 32"/>
                <a:gd name="T38" fmla="*/ 22 w 24"/>
                <a:gd name="T39" fmla="*/ 4 h 32"/>
                <a:gd name="T40" fmla="*/ 17 w 24"/>
                <a:gd name="T41" fmla="*/ 2 h 32"/>
                <a:gd name="T42" fmla="*/ 12 w 24"/>
                <a:gd name="T43" fmla="*/ 0 h 32"/>
                <a:gd name="T44" fmla="*/ 0 w 24"/>
                <a:gd name="T45" fmla="*/ 0 h 32"/>
                <a:gd name="T46" fmla="*/ 0 w 24"/>
                <a:gd name="T47" fmla="*/ 32 h 32"/>
                <a:gd name="T48" fmla="*/ 10 w 24"/>
                <a:gd name="T49" fmla="*/ 32 h 32"/>
                <a:gd name="T50" fmla="*/ 6 w 24"/>
                <a:gd name="T5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2">
                  <a:moveTo>
                    <a:pt x="6" y="5"/>
                  </a:moveTo>
                  <a:lnTo>
                    <a:pt x="12" y="5"/>
                  </a:lnTo>
                  <a:lnTo>
                    <a:pt x="14" y="6"/>
                  </a:lnTo>
                  <a:lnTo>
                    <a:pt x="17" y="8"/>
                  </a:lnTo>
                  <a:lnTo>
                    <a:pt x="18" y="11"/>
                  </a:lnTo>
                  <a:lnTo>
                    <a:pt x="18" y="16"/>
                  </a:lnTo>
                  <a:lnTo>
                    <a:pt x="18" y="20"/>
                  </a:lnTo>
                  <a:lnTo>
                    <a:pt x="17" y="23"/>
                  </a:lnTo>
                  <a:lnTo>
                    <a:pt x="14" y="24"/>
                  </a:lnTo>
                  <a:lnTo>
                    <a:pt x="11" y="26"/>
                  </a:lnTo>
                  <a:lnTo>
                    <a:pt x="6" y="26"/>
                  </a:lnTo>
                  <a:lnTo>
                    <a:pt x="6" y="5"/>
                  </a:lnTo>
                  <a:lnTo>
                    <a:pt x="10" y="32"/>
                  </a:lnTo>
                  <a:lnTo>
                    <a:pt x="16" y="30"/>
                  </a:lnTo>
                  <a:lnTo>
                    <a:pt x="20" y="28"/>
                  </a:lnTo>
                  <a:lnTo>
                    <a:pt x="22" y="26"/>
                  </a:lnTo>
                  <a:lnTo>
                    <a:pt x="24" y="23"/>
                  </a:lnTo>
                  <a:lnTo>
                    <a:pt x="24" y="16"/>
                  </a:lnTo>
                  <a:lnTo>
                    <a:pt x="24" y="9"/>
                  </a:lnTo>
                  <a:lnTo>
                    <a:pt x="22" y="4"/>
                  </a:lnTo>
                  <a:lnTo>
                    <a:pt x="17" y="2"/>
                  </a:lnTo>
                  <a:lnTo>
                    <a:pt x="12" y="0"/>
                  </a:lnTo>
                  <a:lnTo>
                    <a:pt x="0" y="0"/>
                  </a:lnTo>
                  <a:lnTo>
                    <a:pt x="0" y="32"/>
                  </a:lnTo>
                  <a:lnTo>
                    <a:pt x="10" y="32"/>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31" name="Freeform 331">
              <a:extLst>
                <a:ext uri="{FF2B5EF4-FFF2-40B4-BE49-F238E27FC236}">
                  <a16:creationId xmlns:a16="http://schemas.microsoft.com/office/drawing/2014/main" id="{12F8B5E5-23E7-43E5-9730-3C1B74DDE89C}"/>
                </a:ext>
              </a:extLst>
            </p:cNvPr>
            <p:cNvSpPr/>
            <p:nvPr/>
          </p:nvSpPr>
          <p:spPr bwMode="auto">
            <a:xfrm>
              <a:off x="2289" y="1882"/>
              <a:ext cx="21" cy="32"/>
            </a:xfrm>
            <a:custGeom>
              <a:avLst/>
              <a:gdLst>
                <a:gd name="T0" fmla="*/ 21 w 21"/>
                <a:gd name="T1" fmla="*/ 32 h 32"/>
                <a:gd name="T2" fmla="*/ 21 w 21"/>
                <a:gd name="T3" fmla="*/ 26 h 32"/>
                <a:gd name="T4" fmla="*/ 6 w 21"/>
                <a:gd name="T5" fmla="*/ 26 h 32"/>
                <a:gd name="T6" fmla="*/ 6 w 21"/>
                <a:gd name="T7" fmla="*/ 17 h 32"/>
                <a:gd name="T8" fmla="*/ 20 w 21"/>
                <a:gd name="T9" fmla="*/ 17 h 32"/>
                <a:gd name="T10" fmla="*/ 20 w 21"/>
                <a:gd name="T11" fmla="*/ 12 h 32"/>
                <a:gd name="T12" fmla="*/ 6 w 21"/>
                <a:gd name="T13" fmla="*/ 12 h 32"/>
                <a:gd name="T14" fmla="*/ 6 w 21"/>
                <a:gd name="T15" fmla="*/ 5 h 32"/>
                <a:gd name="T16" fmla="*/ 21 w 21"/>
                <a:gd name="T17" fmla="*/ 5 h 32"/>
                <a:gd name="T18" fmla="*/ 21 w 21"/>
                <a:gd name="T19" fmla="*/ 0 h 32"/>
                <a:gd name="T20" fmla="*/ 0 w 21"/>
                <a:gd name="T21" fmla="*/ 0 h 32"/>
                <a:gd name="T22" fmla="*/ 0 w 21"/>
                <a:gd name="T23" fmla="*/ 32 h 32"/>
                <a:gd name="T24" fmla="*/ 21 w 21"/>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21" y="32"/>
                  </a:moveTo>
                  <a:lnTo>
                    <a:pt x="21" y="26"/>
                  </a:lnTo>
                  <a:lnTo>
                    <a:pt x="6" y="26"/>
                  </a:lnTo>
                  <a:lnTo>
                    <a:pt x="6" y="17"/>
                  </a:lnTo>
                  <a:lnTo>
                    <a:pt x="20" y="17"/>
                  </a:lnTo>
                  <a:lnTo>
                    <a:pt x="20" y="12"/>
                  </a:lnTo>
                  <a:lnTo>
                    <a:pt x="6" y="12"/>
                  </a:lnTo>
                  <a:lnTo>
                    <a:pt x="6" y="5"/>
                  </a:lnTo>
                  <a:lnTo>
                    <a:pt x="21" y="5"/>
                  </a:lnTo>
                  <a:lnTo>
                    <a:pt x="21" y="0"/>
                  </a:lnTo>
                  <a:lnTo>
                    <a:pt x="0" y="0"/>
                  </a:lnTo>
                  <a:lnTo>
                    <a:pt x="0" y="32"/>
                  </a:lnTo>
                  <a:lnTo>
                    <a:pt x="2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32" name="Freeform 332">
              <a:extLst>
                <a:ext uri="{FF2B5EF4-FFF2-40B4-BE49-F238E27FC236}">
                  <a16:creationId xmlns:a16="http://schemas.microsoft.com/office/drawing/2014/main" id="{4E1C9CE4-5873-4DF6-A7C2-BFDC06F8BAD4}"/>
                </a:ext>
              </a:extLst>
            </p:cNvPr>
            <p:cNvSpPr/>
            <p:nvPr/>
          </p:nvSpPr>
          <p:spPr bwMode="auto">
            <a:xfrm>
              <a:off x="2315" y="1882"/>
              <a:ext cx="20" cy="32"/>
            </a:xfrm>
            <a:custGeom>
              <a:avLst/>
              <a:gdLst>
                <a:gd name="T0" fmla="*/ 20 w 20"/>
                <a:gd name="T1" fmla="*/ 32 h 32"/>
                <a:gd name="T2" fmla="*/ 20 w 20"/>
                <a:gd name="T3" fmla="*/ 26 h 32"/>
                <a:gd name="T4" fmla="*/ 6 w 20"/>
                <a:gd name="T5" fmla="*/ 26 h 32"/>
                <a:gd name="T6" fmla="*/ 6 w 20"/>
                <a:gd name="T7" fmla="*/ 0 h 32"/>
                <a:gd name="T8" fmla="*/ 0 w 20"/>
                <a:gd name="T9" fmla="*/ 0 h 32"/>
                <a:gd name="T10" fmla="*/ 0 w 20"/>
                <a:gd name="T11" fmla="*/ 32 h 32"/>
                <a:gd name="T12" fmla="*/ 20 w 2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20" y="32"/>
                  </a:moveTo>
                  <a:lnTo>
                    <a:pt x="20" y="26"/>
                  </a:lnTo>
                  <a:lnTo>
                    <a:pt x="6" y="26"/>
                  </a:lnTo>
                  <a:lnTo>
                    <a:pt x="6" y="0"/>
                  </a:lnTo>
                  <a:lnTo>
                    <a:pt x="0" y="0"/>
                  </a:lnTo>
                  <a:lnTo>
                    <a:pt x="0" y="32"/>
                  </a:lnTo>
                  <a:lnTo>
                    <a:pt x="2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33" name="Freeform 333">
              <a:extLst>
                <a:ext uri="{FF2B5EF4-FFF2-40B4-BE49-F238E27FC236}">
                  <a16:creationId xmlns:a16="http://schemas.microsoft.com/office/drawing/2014/main" id="{86BBD223-80F0-4CD2-A17E-E3C60CCED2FA}"/>
                </a:ext>
              </a:extLst>
            </p:cNvPr>
            <p:cNvSpPr/>
            <p:nvPr/>
          </p:nvSpPr>
          <p:spPr bwMode="auto">
            <a:xfrm>
              <a:off x="2338" y="1882"/>
              <a:ext cx="20" cy="32"/>
            </a:xfrm>
            <a:custGeom>
              <a:avLst/>
              <a:gdLst>
                <a:gd name="T0" fmla="*/ 20 w 20"/>
                <a:gd name="T1" fmla="*/ 32 h 32"/>
                <a:gd name="T2" fmla="*/ 20 w 20"/>
                <a:gd name="T3" fmla="*/ 26 h 32"/>
                <a:gd name="T4" fmla="*/ 6 w 20"/>
                <a:gd name="T5" fmla="*/ 26 h 32"/>
                <a:gd name="T6" fmla="*/ 6 w 20"/>
                <a:gd name="T7" fmla="*/ 0 h 32"/>
                <a:gd name="T8" fmla="*/ 0 w 20"/>
                <a:gd name="T9" fmla="*/ 0 h 32"/>
                <a:gd name="T10" fmla="*/ 0 w 20"/>
                <a:gd name="T11" fmla="*/ 32 h 32"/>
                <a:gd name="T12" fmla="*/ 20 w 2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0" h="32">
                  <a:moveTo>
                    <a:pt x="20" y="32"/>
                  </a:moveTo>
                  <a:lnTo>
                    <a:pt x="20" y="26"/>
                  </a:lnTo>
                  <a:lnTo>
                    <a:pt x="6" y="26"/>
                  </a:lnTo>
                  <a:lnTo>
                    <a:pt x="6" y="0"/>
                  </a:lnTo>
                  <a:lnTo>
                    <a:pt x="0" y="0"/>
                  </a:lnTo>
                  <a:lnTo>
                    <a:pt x="0" y="32"/>
                  </a:lnTo>
                  <a:lnTo>
                    <a:pt x="2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34" name="Freeform 334">
              <a:extLst>
                <a:ext uri="{FF2B5EF4-FFF2-40B4-BE49-F238E27FC236}">
                  <a16:creationId xmlns:a16="http://schemas.microsoft.com/office/drawing/2014/main" id="{E6CBAEF2-C8F7-41BD-B9C1-5B48B8AD5714}"/>
                </a:ext>
              </a:extLst>
            </p:cNvPr>
            <p:cNvSpPr/>
            <p:nvPr/>
          </p:nvSpPr>
          <p:spPr bwMode="auto">
            <a:xfrm>
              <a:off x="2052" y="1849"/>
              <a:ext cx="22" cy="24"/>
            </a:xfrm>
            <a:custGeom>
              <a:avLst/>
              <a:gdLst>
                <a:gd name="T0" fmla="*/ 12 w 22"/>
                <a:gd name="T1" fmla="*/ 11 h 24"/>
                <a:gd name="T2" fmla="*/ 8 w 22"/>
                <a:gd name="T3" fmla="*/ 13 h 24"/>
                <a:gd name="T4" fmla="*/ 5 w 22"/>
                <a:gd name="T5" fmla="*/ 5 h 24"/>
                <a:gd name="T6" fmla="*/ 12 w 22"/>
                <a:gd name="T7" fmla="*/ 11 h 24"/>
                <a:gd name="T8" fmla="*/ 5 w 22"/>
                <a:gd name="T9" fmla="*/ 24 h 24"/>
                <a:gd name="T10" fmla="*/ 9 w 22"/>
                <a:gd name="T11" fmla="*/ 21 h 24"/>
                <a:gd name="T12" fmla="*/ 8 w 22"/>
                <a:gd name="T13" fmla="*/ 17 h 24"/>
                <a:gd name="T14" fmla="*/ 15 w 22"/>
                <a:gd name="T15" fmla="*/ 13 h 24"/>
                <a:gd name="T16" fmla="*/ 18 w 22"/>
                <a:gd name="T17" fmla="*/ 15 h 24"/>
                <a:gd name="T18" fmla="*/ 22 w 22"/>
                <a:gd name="T19" fmla="*/ 13 h 24"/>
                <a:gd name="T20" fmla="*/ 5 w 22"/>
                <a:gd name="T21" fmla="*/ 0 h 24"/>
                <a:gd name="T22" fmla="*/ 0 w 22"/>
                <a:gd name="T23" fmla="*/ 2 h 24"/>
                <a:gd name="T24" fmla="*/ 5 w 22"/>
                <a:gd name="T25" fmla="*/ 24 h 24"/>
                <a:gd name="T26" fmla="*/ 12 w 22"/>
                <a:gd name="T2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12" y="11"/>
                  </a:moveTo>
                  <a:lnTo>
                    <a:pt x="8" y="13"/>
                  </a:lnTo>
                  <a:lnTo>
                    <a:pt x="5" y="5"/>
                  </a:lnTo>
                  <a:lnTo>
                    <a:pt x="12" y="11"/>
                  </a:lnTo>
                  <a:lnTo>
                    <a:pt x="5" y="24"/>
                  </a:lnTo>
                  <a:lnTo>
                    <a:pt x="9" y="21"/>
                  </a:lnTo>
                  <a:lnTo>
                    <a:pt x="8" y="17"/>
                  </a:lnTo>
                  <a:lnTo>
                    <a:pt x="15" y="13"/>
                  </a:lnTo>
                  <a:lnTo>
                    <a:pt x="18" y="15"/>
                  </a:lnTo>
                  <a:lnTo>
                    <a:pt x="22" y="13"/>
                  </a:lnTo>
                  <a:lnTo>
                    <a:pt x="5" y="0"/>
                  </a:lnTo>
                  <a:lnTo>
                    <a:pt x="0" y="2"/>
                  </a:lnTo>
                  <a:lnTo>
                    <a:pt x="5" y="24"/>
                  </a:lnTo>
                  <a:lnTo>
                    <a:pt x="1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35" name="Freeform 335">
              <a:extLst>
                <a:ext uri="{FF2B5EF4-FFF2-40B4-BE49-F238E27FC236}">
                  <a16:creationId xmlns:a16="http://schemas.microsoft.com/office/drawing/2014/main" id="{246F1FFE-E557-4A6A-9B41-992111521CFC}"/>
                </a:ext>
              </a:extLst>
            </p:cNvPr>
            <p:cNvSpPr/>
            <p:nvPr/>
          </p:nvSpPr>
          <p:spPr bwMode="auto">
            <a:xfrm>
              <a:off x="2066" y="1842"/>
              <a:ext cx="21" cy="20"/>
            </a:xfrm>
            <a:custGeom>
              <a:avLst/>
              <a:gdLst>
                <a:gd name="T0" fmla="*/ 21 w 21"/>
                <a:gd name="T1" fmla="*/ 12 h 20"/>
                <a:gd name="T2" fmla="*/ 20 w 21"/>
                <a:gd name="T3" fmla="*/ 9 h 20"/>
                <a:gd name="T4" fmla="*/ 12 w 21"/>
                <a:gd name="T5" fmla="*/ 14 h 20"/>
                <a:gd name="T6" fmla="*/ 3 w 21"/>
                <a:gd name="T7" fmla="*/ 0 h 20"/>
                <a:gd name="T8" fmla="*/ 0 w 21"/>
                <a:gd name="T9" fmla="*/ 2 h 20"/>
                <a:gd name="T10" fmla="*/ 9 w 21"/>
                <a:gd name="T11" fmla="*/ 20 h 20"/>
                <a:gd name="T12" fmla="*/ 21 w 21"/>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21" y="12"/>
                  </a:moveTo>
                  <a:lnTo>
                    <a:pt x="20" y="9"/>
                  </a:lnTo>
                  <a:lnTo>
                    <a:pt x="12" y="14"/>
                  </a:lnTo>
                  <a:lnTo>
                    <a:pt x="3" y="0"/>
                  </a:lnTo>
                  <a:lnTo>
                    <a:pt x="0" y="2"/>
                  </a:lnTo>
                  <a:lnTo>
                    <a:pt x="9" y="20"/>
                  </a:lnTo>
                  <a:lnTo>
                    <a:pt x="2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36" name="Freeform 336">
              <a:extLst>
                <a:ext uri="{FF2B5EF4-FFF2-40B4-BE49-F238E27FC236}">
                  <a16:creationId xmlns:a16="http://schemas.microsoft.com/office/drawing/2014/main" id="{BF66711F-B72D-40A2-8AE0-2A4E6A744653}"/>
                </a:ext>
              </a:extLst>
            </p:cNvPr>
            <p:cNvSpPr/>
            <p:nvPr/>
          </p:nvSpPr>
          <p:spPr bwMode="auto">
            <a:xfrm>
              <a:off x="2079" y="1827"/>
              <a:ext cx="24" cy="25"/>
            </a:xfrm>
            <a:custGeom>
              <a:avLst/>
              <a:gdLst>
                <a:gd name="T0" fmla="*/ 24 w 24"/>
                <a:gd name="T1" fmla="*/ 18 h 25"/>
                <a:gd name="T2" fmla="*/ 21 w 24"/>
                <a:gd name="T3" fmla="*/ 15 h 25"/>
                <a:gd name="T4" fmla="*/ 12 w 24"/>
                <a:gd name="T5" fmla="*/ 21 h 25"/>
                <a:gd name="T6" fmla="*/ 9 w 24"/>
                <a:gd name="T7" fmla="*/ 16 h 25"/>
                <a:gd name="T8" fmla="*/ 18 w 24"/>
                <a:gd name="T9" fmla="*/ 11 h 25"/>
                <a:gd name="T10" fmla="*/ 15 w 24"/>
                <a:gd name="T11" fmla="*/ 7 h 25"/>
                <a:gd name="T12" fmla="*/ 8 w 24"/>
                <a:gd name="T13" fmla="*/ 12 h 25"/>
                <a:gd name="T14" fmla="*/ 6 w 24"/>
                <a:gd name="T15" fmla="*/ 9 h 25"/>
                <a:gd name="T16" fmla="*/ 14 w 24"/>
                <a:gd name="T17" fmla="*/ 4 h 25"/>
                <a:gd name="T18" fmla="*/ 13 w 24"/>
                <a:gd name="T19" fmla="*/ 0 h 25"/>
                <a:gd name="T20" fmla="*/ 0 w 24"/>
                <a:gd name="T21" fmla="*/ 7 h 25"/>
                <a:gd name="T22" fmla="*/ 11 w 24"/>
                <a:gd name="T23" fmla="*/ 25 h 25"/>
                <a:gd name="T24" fmla="*/ 24 w 24"/>
                <a:gd name="T2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5">
                  <a:moveTo>
                    <a:pt x="24" y="18"/>
                  </a:moveTo>
                  <a:lnTo>
                    <a:pt x="21" y="15"/>
                  </a:lnTo>
                  <a:lnTo>
                    <a:pt x="12" y="21"/>
                  </a:lnTo>
                  <a:lnTo>
                    <a:pt x="9" y="16"/>
                  </a:lnTo>
                  <a:lnTo>
                    <a:pt x="18" y="11"/>
                  </a:lnTo>
                  <a:lnTo>
                    <a:pt x="15" y="7"/>
                  </a:lnTo>
                  <a:lnTo>
                    <a:pt x="8" y="12"/>
                  </a:lnTo>
                  <a:lnTo>
                    <a:pt x="6" y="9"/>
                  </a:lnTo>
                  <a:lnTo>
                    <a:pt x="14" y="4"/>
                  </a:lnTo>
                  <a:lnTo>
                    <a:pt x="13" y="0"/>
                  </a:lnTo>
                  <a:lnTo>
                    <a:pt x="0" y="7"/>
                  </a:lnTo>
                  <a:lnTo>
                    <a:pt x="11" y="25"/>
                  </a:lnTo>
                  <a:lnTo>
                    <a:pt x="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37" name="Freeform 337">
              <a:extLst>
                <a:ext uri="{FF2B5EF4-FFF2-40B4-BE49-F238E27FC236}">
                  <a16:creationId xmlns:a16="http://schemas.microsoft.com/office/drawing/2014/main" id="{ACE7C9CA-8C53-46DA-8560-93122BF605CA}"/>
                </a:ext>
              </a:extLst>
            </p:cNvPr>
            <p:cNvSpPr/>
            <p:nvPr/>
          </p:nvSpPr>
          <p:spPr bwMode="auto">
            <a:xfrm>
              <a:off x="2093" y="1818"/>
              <a:ext cx="25" cy="26"/>
            </a:xfrm>
            <a:custGeom>
              <a:avLst/>
              <a:gdLst>
                <a:gd name="T0" fmla="*/ 15 w 25"/>
                <a:gd name="T1" fmla="*/ 24 h 26"/>
                <a:gd name="T2" fmla="*/ 15 w 25"/>
                <a:gd name="T3" fmla="*/ 15 h 26"/>
                <a:gd name="T4" fmla="*/ 22 w 25"/>
                <a:gd name="T5" fmla="*/ 20 h 26"/>
                <a:gd name="T6" fmla="*/ 25 w 25"/>
                <a:gd name="T7" fmla="*/ 16 h 26"/>
                <a:gd name="T8" fmla="*/ 15 w 25"/>
                <a:gd name="T9" fmla="*/ 12 h 26"/>
                <a:gd name="T10" fmla="*/ 16 w 25"/>
                <a:gd name="T11" fmla="*/ 0 h 26"/>
                <a:gd name="T12" fmla="*/ 11 w 25"/>
                <a:gd name="T13" fmla="*/ 2 h 26"/>
                <a:gd name="T14" fmla="*/ 11 w 25"/>
                <a:gd name="T15" fmla="*/ 10 h 26"/>
                <a:gd name="T16" fmla="*/ 4 w 25"/>
                <a:gd name="T17" fmla="*/ 6 h 26"/>
                <a:gd name="T18" fmla="*/ 0 w 25"/>
                <a:gd name="T19" fmla="*/ 8 h 26"/>
                <a:gd name="T20" fmla="*/ 11 w 25"/>
                <a:gd name="T21" fmla="*/ 14 h 26"/>
                <a:gd name="T22" fmla="*/ 10 w 25"/>
                <a:gd name="T23" fmla="*/ 26 h 26"/>
                <a:gd name="T24" fmla="*/ 15 w 25"/>
                <a:gd name="T2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5" y="24"/>
                  </a:moveTo>
                  <a:lnTo>
                    <a:pt x="15" y="15"/>
                  </a:lnTo>
                  <a:lnTo>
                    <a:pt x="22" y="20"/>
                  </a:lnTo>
                  <a:lnTo>
                    <a:pt x="25" y="16"/>
                  </a:lnTo>
                  <a:lnTo>
                    <a:pt x="15" y="12"/>
                  </a:lnTo>
                  <a:lnTo>
                    <a:pt x="16" y="0"/>
                  </a:lnTo>
                  <a:lnTo>
                    <a:pt x="11" y="2"/>
                  </a:lnTo>
                  <a:lnTo>
                    <a:pt x="11" y="10"/>
                  </a:lnTo>
                  <a:lnTo>
                    <a:pt x="4" y="6"/>
                  </a:lnTo>
                  <a:lnTo>
                    <a:pt x="0" y="8"/>
                  </a:lnTo>
                  <a:lnTo>
                    <a:pt x="11" y="14"/>
                  </a:lnTo>
                  <a:lnTo>
                    <a:pt x="10" y="26"/>
                  </a:lnTo>
                  <a:lnTo>
                    <a:pt x="1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38" name="Freeform 338">
              <a:extLst>
                <a:ext uri="{FF2B5EF4-FFF2-40B4-BE49-F238E27FC236}">
                  <a16:creationId xmlns:a16="http://schemas.microsoft.com/office/drawing/2014/main" id="{C7FDEB74-06A7-446D-B625-53C8239DFF6B}"/>
                </a:ext>
              </a:extLst>
            </p:cNvPr>
            <p:cNvSpPr/>
            <p:nvPr/>
          </p:nvSpPr>
          <p:spPr bwMode="auto">
            <a:xfrm>
              <a:off x="2115" y="1810"/>
              <a:ext cx="20" cy="26"/>
            </a:xfrm>
            <a:custGeom>
              <a:avLst/>
              <a:gdLst>
                <a:gd name="T0" fmla="*/ 11 w 20"/>
                <a:gd name="T1" fmla="*/ 11 h 26"/>
                <a:gd name="T2" fmla="*/ 6 w 20"/>
                <a:gd name="T3" fmla="*/ 15 h 26"/>
                <a:gd name="T4" fmla="*/ 3 w 20"/>
                <a:gd name="T5" fmla="*/ 5 h 26"/>
                <a:gd name="T6" fmla="*/ 11 w 20"/>
                <a:gd name="T7" fmla="*/ 11 h 26"/>
                <a:gd name="T8" fmla="*/ 3 w 20"/>
                <a:gd name="T9" fmla="*/ 26 h 26"/>
                <a:gd name="T10" fmla="*/ 7 w 20"/>
                <a:gd name="T11" fmla="*/ 23 h 26"/>
                <a:gd name="T12" fmla="*/ 6 w 20"/>
                <a:gd name="T13" fmla="*/ 18 h 26"/>
                <a:gd name="T14" fmla="*/ 13 w 20"/>
                <a:gd name="T15" fmla="*/ 15 h 26"/>
                <a:gd name="T16" fmla="*/ 17 w 20"/>
                <a:gd name="T17" fmla="*/ 17 h 26"/>
                <a:gd name="T18" fmla="*/ 20 w 20"/>
                <a:gd name="T19" fmla="*/ 15 h 26"/>
                <a:gd name="T20" fmla="*/ 3 w 20"/>
                <a:gd name="T21" fmla="*/ 0 h 26"/>
                <a:gd name="T22" fmla="*/ 0 w 20"/>
                <a:gd name="T23" fmla="*/ 3 h 26"/>
                <a:gd name="T24" fmla="*/ 3 w 20"/>
                <a:gd name="T25" fmla="*/ 26 h 26"/>
                <a:gd name="T26" fmla="*/ 11 w 20"/>
                <a:gd name="T2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6">
                  <a:moveTo>
                    <a:pt x="11" y="11"/>
                  </a:moveTo>
                  <a:lnTo>
                    <a:pt x="6" y="15"/>
                  </a:lnTo>
                  <a:lnTo>
                    <a:pt x="3" y="5"/>
                  </a:lnTo>
                  <a:lnTo>
                    <a:pt x="11" y="11"/>
                  </a:lnTo>
                  <a:lnTo>
                    <a:pt x="3" y="26"/>
                  </a:lnTo>
                  <a:lnTo>
                    <a:pt x="7" y="23"/>
                  </a:lnTo>
                  <a:lnTo>
                    <a:pt x="6" y="18"/>
                  </a:lnTo>
                  <a:lnTo>
                    <a:pt x="13" y="15"/>
                  </a:lnTo>
                  <a:lnTo>
                    <a:pt x="17" y="17"/>
                  </a:lnTo>
                  <a:lnTo>
                    <a:pt x="20" y="15"/>
                  </a:lnTo>
                  <a:lnTo>
                    <a:pt x="3" y="0"/>
                  </a:lnTo>
                  <a:lnTo>
                    <a:pt x="0" y="3"/>
                  </a:lnTo>
                  <a:lnTo>
                    <a:pt x="3" y="26"/>
                  </a:lnTo>
                  <a:lnTo>
                    <a:pt x="1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39" name="Freeform 339">
              <a:extLst>
                <a:ext uri="{FF2B5EF4-FFF2-40B4-BE49-F238E27FC236}">
                  <a16:creationId xmlns:a16="http://schemas.microsoft.com/office/drawing/2014/main" id="{19EF9519-E6A1-46D4-8678-78F97BE9571B}"/>
                </a:ext>
              </a:extLst>
            </p:cNvPr>
            <p:cNvSpPr/>
            <p:nvPr/>
          </p:nvSpPr>
          <p:spPr bwMode="auto">
            <a:xfrm>
              <a:off x="2127" y="1797"/>
              <a:ext cx="24" cy="27"/>
            </a:xfrm>
            <a:custGeom>
              <a:avLst/>
              <a:gdLst>
                <a:gd name="T0" fmla="*/ 13 w 24"/>
                <a:gd name="T1" fmla="*/ 24 h 27"/>
                <a:gd name="T2" fmla="*/ 6 w 24"/>
                <a:gd name="T3" fmla="*/ 12 h 27"/>
                <a:gd name="T4" fmla="*/ 20 w 24"/>
                <a:gd name="T5" fmla="*/ 21 h 27"/>
                <a:gd name="T6" fmla="*/ 24 w 24"/>
                <a:gd name="T7" fmla="*/ 18 h 27"/>
                <a:gd name="T8" fmla="*/ 14 w 24"/>
                <a:gd name="T9" fmla="*/ 0 h 27"/>
                <a:gd name="T10" fmla="*/ 11 w 24"/>
                <a:gd name="T11" fmla="*/ 3 h 27"/>
                <a:gd name="T12" fmla="*/ 18 w 24"/>
                <a:gd name="T13" fmla="*/ 15 h 27"/>
                <a:gd name="T14" fmla="*/ 3 w 24"/>
                <a:gd name="T15" fmla="*/ 6 h 27"/>
                <a:gd name="T16" fmla="*/ 0 w 24"/>
                <a:gd name="T17" fmla="*/ 9 h 27"/>
                <a:gd name="T18" fmla="*/ 9 w 24"/>
                <a:gd name="T19" fmla="*/ 27 h 27"/>
                <a:gd name="T20" fmla="*/ 13 w 24"/>
                <a:gd name="T21"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3" y="24"/>
                  </a:moveTo>
                  <a:lnTo>
                    <a:pt x="6" y="12"/>
                  </a:lnTo>
                  <a:lnTo>
                    <a:pt x="20" y="21"/>
                  </a:lnTo>
                  <a:lnTo>
                    <a:pt x="24" y="18"/>
                  </a:lnTo>
                  <a:lnTo>
                    <a:pt x="14" y="0"/>
                  </a:lnTo>
                  <a:lnTo>
                    <a:pt x="11" y="3"/>
                  </a:lnTo>
                  <a:lnTo>
                    <a:pt x="18" y="15"/>
                  </a:lnTo>
                  <a:lnTo>
                    <a:pt x="3" y="6"/>
                  </a:lnTo>
                  <a:lnTo>
                    <a:pt x="0" y="9"/>
                  </a:lnTo>
                  <a:lnTo>
                    <a:pt x="9" y="27"/>
                  </a:lnTo>
                  <a:lnTo>
                    <a:pt x="1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40" name="Freeform 340">
              <a:extLst>
                <a:ext uri="{FF2B5EF4-FFF2-40B4-BE49-F238E27FC236}">
                  <a16:creationId xmlns:a16="http://schemas.microsoft.com/office/drawing/2014/main" id="{2A5B980E-AFC3-4CBF-BD14-E1628D74A201}"/>
                </a:ext>
              </a:extLst>
            </p:cNvPr>
            <p:cNvSpPr/>
            <p:nvPr/>
          </p:nvSpPr>
          <p:spPr bwMode="auto">
            <a:xfrm>
              <a:off x="2145" y="1789"/>
              <a:ext cx="21" cy="24"/>
            </a:xfrm>
            <a:custGeom>
              <a:avLst/>
              <a:gdLst>
                <a:gd name="T0" fmla="*/ 5 w 21"/>
                <a:gd name="T1" fmla="*/ 7 h 24"/>
                <a:gd name="T2" fmla="*/ 8 w 21"/>
                <a:gd name="T3" fmla="*/ 5 h 24"/>
                <a:gd name="T4" fmla="*/ 11 w 21"/>
                <a:gd name="T5" fmla="*/ 5 h 24"/>
                <a:gd name="T6" fmla="*/ 12 w 21"/>
                <a:gd name="T7" fmla="*/ 5 h 24"/>
                <a:gd name="T8" fmla="*/ 14 w 21"/>
                <a:gd name="T9" fmla="*/ 6 h 24"/>
                <a:gd name="T10" fmla="*/ 15 w 21"/>
                <a:gd name="T11" fmla="*/ 8 h 24"/>
                <a:gd name="T12" fmla="*/ 17 w 21"/>
                <a:gd name="T13" fmla="*/ 11 h 24"/>
                <a:gd name="T14" fmla="*/ 17 w 21"/>
                <a:gd name="T15" fmla="*/ 13 h 24"/>
                <a:gd name="T16" fmla="*/ 17 w 21"/>
                <a:gd name="T17" fmla="*/ 15 h 24"/>
                <a:gd name="T18" fmla="*/ 14 w 21"/>
                <a:gd name="T19" fmla="*/ 17 h 24"/>
                <a:gd name="T20" fmla="*/ 12 w 21"/>
                <a:gd name="T21" fmla="*/ 19 h 24"/>
                <a:gd name="T22" fmla="*/ 5 w 21"/>
                <a:gd name="T23" fmla="*/ 7 h 24"/>
                <a:gd name="T24" fmla="*/ 15 w 21"/>
                <a:gd name="T25" fmla="*/ 20 h 24"/>
                <a:gd name="T26" fmla="*/ 19 w 21"/>
                <a:gd name="T27" fmla="*/ 18 h 24"/>
                <a:gd name="T28" fmla="*/ 20 w 21"/>
                <a:gd name="T29" fmla="*/ 15 h 24"/>
                <a:gd name="T30" fmla="*/ 21 w 21"/>
                <a:gd name="T31" fmla="*/ 11 h 24"/>
                <a:gd name="T32" fmla="*/ 19 w 21"/>
                <a:gd name="T33" fmla="*/ 6 h 24"/>
                <a:gd name="T34" fmla="*/ 17 w 21"/>
                <a:gd name="T35" fmla="*/ 2 h 24"/>
                <a:gd name="T36" fmla="*/ 13 w 21"/>
                <a:gd name="T37" fmla="*/ 0 h 24"/>
                <a:gd name="T38" fmla="*/ 11 w 21"/>
                <a:gd name="T39" fmla="*/ 0 h 24"/>
                <a:gd name="T40" fmla="*/ 6 w 21"/>
                <a:gd name="T41" fmla="*/ 2 h 24"/>
                <a:gd name="T42" fmla="*/ 0 w 21"/>
                <a:gd name="T43" fmla="*/ 6 h 24"/>
                <a:gd name="T44" fmla="*/ 9 w 21"/>
                <a:gd name="T45" fmla="*/ 24 h 24"/>
                <a:gd name="T46" fmla="*/ 15 w 21"/>
                <a:gd name="T47" fmla="*/ 20 h 24"/>
                <a:gd name="T48" fmla="*/ 5 w 21"/>
                <a:gd name="T4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4">
                  <a:moveTo>
                    <a:pt x="5" y="7"/>
                  </a:moveTo>
                  <a:lnTo>
                    <a:pt x="8" y="5"/>
                  </a:lnTo>
                  <a:lnTo>
                    <a:pt x="11" y="5"/>
                  </a:lnTo>
                  <a:lnTo>
                    <a:pt x="12" y="5"/>
                  </a:lnTo>
                  <a:lnTo>
                    <a:pt x="14" y="6"/>
                  </a:lnTo>
                  <a:lnTo>
                    <a:pt x="15" y="8"/>
                  </a:lnTo>
                  <a:lnTo>
                    <a:pt x="17" y="11"/>
                  </a:lnTo>
                  <a:lnTo>
                    <a:pt x="17" y="13"/>
                  </a:lnTo>
                  <a:lnTo>
                    <a:pt x="17" y="15"/>
                  </a:lnTo>
                  <a:lnTo>
                    <a:pt x="14" y="17"/>
                  </a:lnTo>
                  <a:lnTo>
                    <a:pt x="12" y="19"/>
                  </a:lnTo>
                  <a:lnTo>
                    <a:pt x="5" y="7"/>
                  </a:lnTo>
                  <a:lnTo>
                    <a:pt x="15" y="20"/>
                  </a:lnTo>
                  <a:lnTo>
                    <a:pt x="19" y="18"/>
                  </a:lnTo>
                  <a:lnTo>
                    <a:pt x="20" y="15"/>
                  </a:lnTo>
                  <a:lnTo>
                    <a:pt x="21" y="11"/>
                  </a:lnTo>
                  <a:lnTo>
                    <a:pt x="19" y="6"/>
                  </a:lnTo>
                  <a:lnTo>
                    <a:pt x="17" y="2"/>
                  </a:lnTo>
                  <a:lnTo>
                    <a:pt x="13" y="0"/>
                  </a:lnTo>
                  <a:lnTo>
                    <a:pt x="11" y="0"/>
                  </a:lnTo>
                  <a:lnTo>
                    <a:pt x="6" y="2"/>
                  </a:lnTo>
                  <a:lnTo>
                    <a:pt x="0" y="6"/>
                  </a:lnTo>
                  <a:lnTo>
                    <a:pt x="9" y="24"/>
                  </a:lnTo>
                  <a:lnTo>
                    <a:pt x="15" y="20"/>
                  </a:lnTo>
                  <a:lnTo>
                    <a:pt x="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41" name="Freeform 341">
              <a:extLst>
                <a:ext uri="{FF2B5EF4-FFF2-40B4-BE49-F238E27FC236}">
                  <a16:creationId xmlns:a16="http://schemas.microsoft.com/office/drawing/2014/main" id="{A4CE0195-DAD4-43E0-8569-09467A6640FF}"/>
                </a:ext>
              </a:extLst>
            </p:cNvPr>
            <p:cNvSpPr/>
            <p:nvPr/>
          </p:nvSpPr>
          <p:spPr bwMode="auto">
            <a:xfrm>
              <a:off x="2162" y="1777"/>
              <a:ext cx="24" cy="25"/>
            </a:xfrm>
            <a:custGeom>
              <a:avLst/>
              <a:gdLst>
                <a:gd name="T0" fmla="*/ 24 w 24"/>
                <a:gd name="T1" fmla="*/ 17 h 25"/>
                <a:gd name="T2" fmla="*/ 21 w 24"/>
                <a:gd name="T3" fmla="*/ 14 h 25"/>
                <a:gd name="T4" fmla="*/ 12 w 24"/>
                <a:gd name="T5" fmla="*/ 19 h 25"/>
                <a:gd name="T6" fmla="*/ 9 w 24"/>
                <a:gd name="T7" fmla="*/ 15 h 25"/>
                <a:gd name="T8" fmla="*/ 18 w 24"/>
                <a:gd name="T9" fmla="*/ 9 h 25"/>
                <a:gd name="T10" fmla="*/ 16 w 24"/>
                <a:gd name="T11" fmla="*/ 7 h 25"/>
                <a:gd name="T12" fmla="*/ 8 w 24"/>
                <a:gd name="T13" fmla="*/ 12 h 25"/>
                <a:gd name="T14" fmla="*/ 6 w 24"/>
                <a:gd name="T15" fmla="*/ 8 h 25"/>
                <a:gd name="T16" fmla="*/ 14 w 24"/>
                <a:gd name="T17" fmla="*/ 2 h 25"/>
                <a:gd name="T18" fmla="*/ 13 w 24"/>
                <a:gd name="T19" fmla="*/ 0 h 25"/>
                <a:gd name="T20" fmla="*/ 0 w 24"/>
                <a:gd name="T21" fmla="*/ 7 h 25"/>
                <a:gd name="T22" fmla="*/ 10 w 24"/>
                <a:gd name="T23" fmla="*/ 25 h 25"/>
                <a:gd name="T24" fmla="*/ 24 w 24"/>
                <a:gd name="T25"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5">
                  <a:moveTo>
                    <a:pt x="24" y="17"/>
                  </a:moveTo>
                  <a:lnTo>
                    <a:pt x="21" y="14"/>
                  </a:lnTo>
                  <a:lnTo>
                    <a:pt x="12" y="19"/>
                  </a:lnTo>
                  <a:lnTo>
                    <a:pt x="9" y="15"/>
                  </a:lnTo>
                  <a:lnTo>
                    <a:pt x="18" y="9"/>
                  </a:lnTo>
                  <a:lnTo>
                    <a:pt x="16" y="7"/>
                  </a:lnTo>
                  <a:lnTo>
                    <a:pt x="8" y="12"/>
                  </a:lnTo>
                  <a:lnTo>
                    <a:pt x="6" y="8"/>
                  </a:lnTo>
                  <a:lnTo>
                    <a:pt x="14" y="2"/>
                  </a:lnTo>
                  <a:lnTo>
                    <a:pt x="13" y="0"/>
                  </a:lnTo>
                  <a:lnTo>
                    <a:pt x="0" y="7"/>
                  </a:lnTo>
                  <a:lnTo>
                    <a:pt x="10" y="25"/>
                  </a:lnTo>
                  <a:lnTo>
                    <a:pt x="2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42" name="Freeform 342">
              <a:extLst>
                <a:ext uri="{FF2B5EF4-FFF2-40B4-BE49-F238E27FC236}">
                  <a16:creationId xmlns:a16="http://schemas.microsoft.com/office/drawing/2014/main" id="{E8BA9E12-9F6B-46AD-9673-BBAFBFFD1059}"/>
                </a:ext>
              </a:extLst>
            </p:cNvPr>
            <p:cNvSpPr/>
            <p:nvPr/>
          </p:nvSpPr>
          <p:spPr bwMode="auto">
            <a:xfrm>
              <a:off x="2177" y="1768"/>
              <a:ext cx="25" cy="24"/>
            </a:xfrm>
            <a:custGeom>
              <a:avLst/>
              <a:gdLst>
                <a:gd name="T0" fmla="*/ 6 w 25"/>
                <a:gd name="T1" fmla="*/ 8 h 24"/>
                <a:gd name="T2" fmla="*/ 11 w 25"/>
                <a:gd name="T3" fmla="*/ 5 h 24"/>
                <a:gd name="T4" fmla="*/ 12 w 25"/>
                <a:gd name="T5" fmla="*/ 4 h 24"/>
                <a:gd name="T6" fmla="*/ 15 w 25"/>
                <a:gd name="T7" fmla="*/ 5 h 24"/>
                <a:gd name="T8" fmla="*/ 15 w 25"/>
                <a:gd name="T9" fmla="*/ 8 h 24"/>
                <a:gd name="T10" fmla="*/ 13 w 25"/>
                <a:gd name="T11" fmla="*/ 10 h 24"/>
                <a:gd name="T12" fmla="*/ 9 w 25"/>
                <a:gd name="T13" fmla="*/ 12 h 24"/>
                <a:gd name="T14" fmla="*/ 6 w 25"/>
                <a:gd name="T15" fmla="*/ 8 h 24"/>
                <a:gd name="T16" fmla="*/ 15 w 25"/>
                <a:gd name="T17" fmla="*/ 22 h 24"/>
                <a:gd name="T18" fmla="*/ 11 w 25"/>
                <a:gd name="T19" fmla="*/ 15 h 24"/>
                <a:gd name="T20" fmla="*/ 15 w 25"/>
                <a:gd name="T21" fmla="*/ 12 h 24"/>
                <a:gd name="T22" fmla="*/ 17 w 25"/>
                <a:gd name="T23" fmla="*/ 12 h 24"/>
                <a:gd name="T24" fmla="*/ 18 w 25"/>
                <a:gd name="T25" fmla="*/ 14 h 24"/>
                <a:gd name="T26" fmla="*/ 19 w 25"/>
                <a:gd name="T27" fmla="*/ 16 h 24"/>
                <a:gd name="T28" fmla="*/ 21 w 25"/>
                <a:gd name="T29" fmla="*/ 17 h 24"/>
                <a:gd name="T30" fmla="*/ 22 w 25"/>
                <a:gd name="T31" fmla="*/ 18 h 24"/>
                <a:gd name="T32" fmla="*/ 25 w 25"/>
                <a:gd name="T33" fmla="*/ 16 h 24"/>
                <a:gd name="T34" fmla="*/ 25 w 25"/>
                <a:gd name="T35" fmla="*/ 15 h 24"/>
                <a:gd name="T36" fmla="*/ 23 w 25"/>
                <a:gd name="T37" fmla="*/ 14 h 24"/>
                <a:gd name="T38" fmla="*/ 22 w 25"/>
                <a:gd name="T39" fmla="*/ 11 h 24"/>
                <a:gd name="T40" fmla="*/ 19 w 25"/>
                <a:gd name="T41" fmla="*/ 9 h 24"/>
                <a:gd name="T42" fmla="*/ 17 w 25"/>
                <a:gd name="T43" fmla="*/ 9 h 24"/>
                <a:gd name="T44" fmla="*/ 18 w 25"/>
                <a:gd name="T45" fmla="*/ 6 h 24"/>
                <a:gd name="T46" fmla="*/ 18 w 25"/>
                <a:gd name="T47" fmla="*/ 3 h 24"/>
                <a:gd name="T48" fmla="*/ 16 w 25"/>
                <a:gd name="T49" fmla="*/ 0 h 24"/>
                <a:gd name="T50" fmla="*/ 15 w 25"/>
                <a:gd name="T51" fmla="*/ 0 h 24"/>
                <a:gd name="T52" fmla="*/ 12 w 25"/>
                <a:gd name="T53" fmla="*/ 0 h 24"/>
                <a:gd name="T54" fmla="*/ 10 w 25"/>
                <a:gd name="T55" fmla="*/ 2 h 24"/>
                <a:gd name="T56" fmla="*/ 0 w 25"/>
                <a:gd name="T57" fmla="*/ 6 h 24"/>
                <a:gd name="T58" fmla="*/ 11 w 25"/>
                <a:gd name="T59" fmla="*/ 24 h 24"/>
                <a:gd name="T60" fmla="*/ 15 w 25"/>
                <a:gd name="T61" fmla="*/ 22 h 24"/>
                <a:gd name="T62" fmla="*/ 6 w 25"/>
                <a:gd name="T6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24">
                  <a:moveTo>
                    <a:pt x="6" y="8"/>
                  </a:moveTo>
                  <a:lnTo>
                    <a:pt x="11" y="5"/>
                  </a:lnTo>
                  <a:lnTo>
                    <a:pt x="12" y="4"/>
                  </a:lnTo>
                  <a:lnTo>
                    <a:pt x="15" y="5"/>
                  </a:lnTo>
                  <a:lnTo>
                    <a:pt x="15" y="8"/>
                  </a:lnTo>
                  <a:lnTo>
                    <a:pt x="13" y="10"/>
                  </a:lnTo>
                  <a:lnTo>
                    <a:pt x="9" y="12"/>
                  </a:lnTo>
                  <a:lnTo>
                    <a:pt x="6" y="8"/>
                  </a:lnTo>
                  <a:lnTo>
                    <a:pt x="15" y="22"/>
                  </a:lnTo>
                  <a:lnTo>
                    <a:pt x="11" y="15"/>
                  </a:lnTo>
                  <a:lnTo>
                    <a:pt x="15" y="12"/>
                  </a:lnTo>
                  <a:lnTo>
                    <a:pt x="17" y="12"/>
                  </a:lnTo>
                  <a:lnTo>
                    <a:pt x="18" y="14"/>
                  </a:lnTo>
                  <a:lnTo>
                    <a:pt x="19" y="16"/>
                  </a:lnTo>
                  <a:lnTo>
                    <a:pt x="21" y="17"/>
                  </a:lnTo>
                  <a:lnTo>
                    <a:pt x="22" y="18"/>
                  </a:lnTo>
                  <a:lnTo>
                    <a:pt x="25" y="16"/>
                  </a:lnTo>
                  <a:lnTo>
                    <a:pt x="25" y="15"/>
                  </a:lnTo>
                  <a:lnTo>
                    <a:pt x="23" y="14"/>
                  </a:lnTo>
                  <a:lnTo>
                    <a:pt x="22" y="11"/>
                  </a:lnTo>
                  <a:lnTo>
                    <a:pt x="19" y="9"/>
                  </a:lnTo>
                  <a:lnTo>
                    <a:pt x="17" y="9"/>
                  </a:lnTo>
                  <a:lnTo>
                    <a:pt x="18" y="6"/>
                  </a:lnTo>
                  <a:lnTo>
                    <a:pt x="18" y="3"/>
                  </a:lnTo>
                  <a:lnTo>
                    <a:pt x="16" y="0"/>
                  </a:lnTo>
                  <a:lnTo>
                    <a:pt x="15" y="0"/>
                  </a:lnTo>
                  <a:lnTo>
                    <a:pt x="12" y="0"/>
                  </a:lnTo>
                  <a:lnTo>
                    <a:pt x="10" y="2"/>
                  </a:lnTo>
                  <a:lnTo>
                    <a:pt x="0" y="6"/>
                  </a:lnTo>
                  <a:lnTo>
                    <a:pt x="11" y="24"/>
                  </a:lnTo>
                  <a:lnTo>
                    <a:pt x="15" y="22"/>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43" name="Freeform 343">
              <a:extLst>
                <a:ext uri="{FF2B5EF4-FFF2-40B4-BE49-F238E27FC236}">
                  <a16:creationId xmlns:a16="http://schemas.microsoft.com/office/drawing/2014/main" id="{3296FADA-B95A-473B-91F0-298573246D83}"/>
                </a:ext>
              </a:extLst>
            </p:cNvPr>
            <p:cNvSpPr/>
            <p:nvPr/>
          </p:nvSpPr>
          <p:spPr bwMode="auto">
            <a:xfrm>
              <a:off x="2424" y="1990"/>
              <a:ext cx="23" cy="32"/>
            </a:xfrm>
            <a:custGeom>
              <a:avLst/>
              <a:gdLst>
                <a:gd name="T0" fmla="*/ 6 w 23"/>
                <a:gd name="T1" fmla="*/ 6 h 32"/>
                <a:gd name="T2" fmla="*/ 13 w 23"/>
                <a:gd name="T3" fmla="*/ 6 h 32"/>
                <a:gd name="T4" fmla="*/ 16 w 23"/>
                <a:gd name="T5" fmla="*/ 8 h 32"/>
                <a:gd name="T6" fmla="*/ 17 w 23"/>
                <a:gd name="T7" fmla="*/ 10 h 32"/>
                <a:gd name="T8" fmla="*/ 16 w 23"/>
                <a:gd name="T9" fmla="*/ 14 h 32"/>
                <a:gd name="T10" fmla="*/ 12 w 23"/>
                <a:gd name="T11" fmla="*/ 15 h 32"/>
                <a:gd name="T12" fmla="*/ 6 w 23"/>
                <a:gd name="T13" fmla="*/ 15 h 32"/>
                <a:gd name="T14" fmla="*/ 6 w 23"/>
                <a:gd name="T15" fmla="*/ 6 h 32"/>
                <a:gd name="T16" fmla="*/ 6 w 23"/>
                <a:gd name="T17" fmla="*/ 32 h 32"/>
                <a:gd name="T18" fmla="*/ 6 w 23"/>
                <a:gd name="T19" fmla="*/ 20 h 32"/>
                <a:gd name="T20" fmla="*/ 12 w 23"/>
                <a:gd name="T21" fmla="*/ 20 h 32"/>
                <a:gd name="T22" fmla="*/ 16 w 23"/>
                <a:gd name="T23" fmla="*/ 21 h 32"/>
                <a:gd name="T24" fmla="*/ 16 w 23"/>
                <a:gd name="T25" fmla="*/ 24 h 32"/>
                <a:gd name="T26" fmla="*/ 17 w 23"/>
                <a:gd name="T27" fmla="*/ 28 h 32"/>
                <a:gd name="T28" fmla="*/ 17 w 23"/>
                <a:gd name="T29" fmla="*/ 30 h 32"/>
                <a:gd name="T30" fmla="*/ 17 w 23"/>
                <a:gd name="T31" fmla="*/ 32 h 32"/>
                <a:gd name="T32" fmla="*/ 23 w 23"/>
                <a:gd name="T33" fmla="*/ 32 h 32"/>
                <a:gd name="T34" fmla="*/ 23 w 23"/>
                <a:gd name="T35" fmla="*/ 30 h 32"/>
                <a:gd name="T36" fmla="*/ 23 w 23"/>
                <a:gd name="T37" fmla="*/ 29 h 32"/>
                <a:gd name="T38" fmla="*/ 23 w 23"/>
                <a:gd name="T39" fmla="*/ 28 h 32"/>
                <a:gd name="T40" fmla="*/ 23 w 23"/>
                <a:gd name="T41" fmla="*/ 27 h 32"/>
                <a:gd name="T42" fmla="*/ 22 w 23"/>
                <a:gd name="T43" fmla="*/ 23 h 32"/>
                <a:gd name="T44" fmla="*/ 22 w 23"/>
                <a:gd name="T45" fmla="*/ 20 h 32"/>
                <a:gd name="T46" fmla="*/ 18 w 23"/>
                <a:gd name="T47" fmla="*/ 17 h 32"/>
                <a:gd name="T48" fmla="*/ 21 w 23"/>
                <a:gd name="T49" fmla="*/ 16 h 32"/>
                <a:gd name="T50" fmla="*/ 22 w 23"/>
                <a:gd name="T51" fmla="*/ 15 h 32"/>
                <a:gd name="T52" fmla="*/ 23 w 23"/>
                <a:gd name="T53" fmla="*/ 10 h 32"/>
                <a:gd name="T54" fmla="*/ 23 w 23"/>
                <a:gd name="T55" fmla="*/ 5 h 32"/>
                <a:gd name="T56" fmla="*/ 21 w 23"/>
                <a:gd name="T57" fmla="*/ 3 h 32"/>
                <a:gd name="T58" fmla="*/ 18 w 23"/>
                <a:gd name="T59" fmla="*/ 2 h 32"/>
                <a:gd name="T60" fmla="*/ 13 w 23"/>
                <a:gd name="T61" fmla="*/ 0 h 32"/>
                <a:gd name="T62" fmla="*/ 0 w 23"/>
                <a:gd name="T63" fmla="*/ 0 h 32"/>
                <a:gd name="T64" fmla="*/ 0 w 23"/>
                <a:gd name="T65" fmla="*/ 32 h 32"/>
                <a:gd name="T66" fmla="*/ 6 w 23"/>
                <a:gd name="T67" fmla="*/ 32 h 32"/>
                <a:gd name="T68" fmla="*/ 6 w 23"/>
                <a:gd name="T6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32">
                  <a:moveTo>
                    <a:pt x="6" y="6"/>
                  </a:moveTo>
                  <a:lnTo>
                    <a:pt x="13" y="6"/>
                  </a:lnTo>
                  <a:lnTo>
                    <a:pt x="16" y="8"/>
                  </a:lnTo>
                  <a:lnTo>
                    <a:pt x="17" y="10"/>
                  </a:lnTo>
                  <a:lnTo>
                    <a:pt x="16" y="14"/>
                  </a:lnTo>
                  <a:lnTo>
                    <a:pt x="12" y="15"/>
                  </a:lnTo>
                  <a:lnTo>
                    <a:pt x="6" y="15"/>
                  </a:lnTo>
                  <a:lnTo>
                    <a:pt x="6" y="6"/>
                  </a:lnTo>
                  <a:lnTo>
                    <a:pt x="6" y="32"/>
                  </a:lnTo>
                  <a:lnTo>
                    <a:pt x="6" y="20"/>
                  </a:lnTo>
                  <a:lnTo>
                    <a:pt x="12" y="20"/>
                  </a:lnTo>
                  <a:lnTo>
                    <a:pt x="16" y="21"/>
                  </a:lnTo>
                  <a:lnTo>
                    <a:pt x="16" y="24"/>
                  </a:lnTo>
                  <a:lnTo>
                    <a:pt x="17" y="28"/>
                  </a:lnTo>
                  <a:lnTo>
                    <a:pt x="17" y="30"/>
                  </a:lnTo>
                  <a:lnTo>
                    <a:pt x="17" y="32"/>
                  </a:lnTo>
                  <a:lnTo>
                    <a:pt x="23" y="32"/>
                  </a:lnTo>
                  <a:lnTo>
                    <a:pt x="23" y="30"/>
                  </a:lnTo>
                  <a:lnTo>
                    <a:pt x="23" y="29"/>
                  </a:lnTo>
                  <a:lnTo>
                    <a:pt x="23" y="28"/>
                  </a:lnTo>
                  <a:lnTo>
                    <a:pt x="23" y="27"/>
                  </a:lnTo>
                  <a:lnTo>
                    <a:pt x="22" y="23"/>
                  </a:lnTo>
                  <a:lnTo>
                    <a:pt x="22" y="20"/>
                  </a:lnTo>
                  <a:lnTo>
                    <a:pt x="18" y="17"/>
                  </a:lnTo>
                  <a:lnTo>
                    <a:pt x="21" y="16"/>
                  </a:lnTo>
                  <a:lnTo>
                    <a:pt x="22" y="15"/>
                  </a:lnTo>
                  <a:lnTo>
                    <a:pt x="23" y="10"/>
                  </a:lnTo>
                  <a:lnTo>
                    <a:pt x="23" y="5"/>
                  </a:lnTo>
                  <a:lnTo>
                    <a:pt x="21" y="3"/>
                  </a:lnTo>
                  <a:lnTo>
                    <a:pt x="18" y="2"/>
                  </a:lnTo>
                  <a:lnTo>
                    <a:pt x="13"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44" name="Freeform 344">
              <a:extLst>
                <a:ext uri="{FF2B5EF4-FFF2-40B4-BE49-F238E27FC236}">
                  <a16:creationId xmlns:a16="http://schemas.microsoft.com/office/drawing/2014/main" id="{FECFEBF7-646F-4FED-BFFB-C39B9ADDECF1}"/>
                </a:ext>
              </a:extLst>
            </p:cNvPr>
            <p:cNvSpPr/>
            <p:nvPr/>
          </p:nvSpPr>
          <p:spPr bwMode="auto">
            <a:xfrm>
              <a:off x="2451" y="1990"/>
              <a:ext cx="28" cy="33"/>
            </a:xfrm>
            <a:custGeom>
              <a:avLst/>
              <a:gdLst>
                <a:gd name="T0" fmla="*/ 8 w 28"/>
                <a:gd name="T1" fmla="*/ 9 h 33"/>
                <a:gd name="T2" fmla="*/ 10 w 28"/>
                <a:gd name="T3" fmla="*/ 6 h 33"/>
                <a:gd name="T4" fmla="*/ 14 w 28"/>
                <a:gd name="T5" fmla="*/ 5 h 33"/>
                <a:gd name="T6" fmla="*/ 18 w 28"/>
                <a:gd name="T7" fmla="*/ 6 h 33"/>
                <a:gd name="T8" fmla="*/ 20 w 28"/>
                <a:gd name="T9" fmla="*/ 9 h 33"/>
                <a:gd name="T10" fmla="*/ 21 w 28"/>
                <a:gd name="T11" fmla="*/ 11 h 33"/>
                <a:gd name="T12" fmla="*/ 22 w 28"/>
                <a:gd name="T13" fmla="*/ 16 h 33"/>
                <a:gd name="T14" fmla="*/ 21 w 28"/>
                <a:gd name="T15" fmla="*/ 21 h 33"/>
                <a:gd name="T16" fmla="*/ 20 w 28"/>
                <a:gd name="T17" fmla="*/ 24 h 33"/>
                <a:gd name="T18" fmla="*/ 18 w 28"/>
                <a:gd name="T19" fmla="*/ 27 h 33"/>
                <a:gd name="T20" fmla="*/ 14 w 28"/>
                <a:gd name="T21" fmla="*/ 27 h 33"/>
                <a:gd name="T22" fmla="*/ 10 w 28"/>
                <a:gd name="T23" fmla="*/ 27 h 33"/>
                <a:gd name="T24" fmla="*/ 8 w 28"/>
                <a:gd name="T25" fmla="*/ 24 h 33"/>
                <a:gd name="T26" fmla="*/ 7 w 28"/>
                <a:gd name="T27" fmla="*/ 21 h 33"/>
                <a:gd name="T28" fmla="*/ 6 w 28"/>
                <a:gd name="T29" fmla="*/ 16 h 33"/>
                <a:gd name="T30" fmla="*/ 7 w 28"/>
                <a:gd name="T31" fmla="*/ 11 h 33"/>
                <a:gd name="T32" fmla="*/ 8 w 28"/>
                <a:gd name="T33" fmla="*/ 9 h 33"/>
                <a:gd name="T34" fmla="*/ 4 w 28"/>
                <a:gd name="T35" fmla="*/ 28 h 33"/>
                <a:gd name="T36" fmla="*/ 8 w 28"/>
                <a:gd name="T37" fmla="*/ 32 h 33"/>
                <a:gd name="T38" fmla="*/ 14 w 28"/>
                <a:gd name="T39" fmla="*/ 33 h 33"/>
                <a:gd name="T40" fmla="*/ 20 w 28"/>
                <a:gd name="T41" fmla="*/ 32 h 33"/>
                <a:gd name="T42" fmla="*/ 25 w 28"/>
                <a:gd name="T43" fmla="*/ 28 h 33"/>
                <a:gd name="T44" fmla="*/ 27 w 28"/>
                <a:gd name="T45" fmla="*/ 23 h 33"/>
                <a:gd name="T46" fmla="*/ 28 w 28"/>
                <a:gd name="T47" fmla="*/ 16 h 33"/>
                <a:gd name="T48" fmla="*/ 27 w 28"/>
                <a:gd name="T49" fmla="*/ 10 h 33"/>
                <a:gd name="T50" fmla="*/ 25 w 28"/>
                <a:gd name="T51" fmla="*/ 4 h 33"/>
                <a:gd name="T52" fmla="*/ 20 w 28"/>
                <a:gd name="T53" fmla="*/ 2 h 33"/>
                <a:gd name="T54" fmla="*/ 14 w 28"/>
                <a:gd name="T55" fmla="*/ 0 h 33"/>
                <a:gd name="T56" fmla="*/ 8 w 28"/>
                <a:gd name="T57" fmla="*/ 2 h 33"/>
                <a:gd name="T58" fmla="*/ 4 w 28"/>
                <a:gd name="T59" fmla="*/ 4 h 33"/>
                <a:gd name="T60" fmla="*/ 1 w 28"/>
                <a:gd name="T61" fmla="*/ 10 h 33"/>
                <a:gd name="T62" fmla="*/ 0 w 28"/>
                <a:gd name="T63" fmla="*/ 16 h 33"/>
                <a:gd name="T64" fmla="*/ 1 w 28"/>
                <a:gd name="T65" fmla="*/ 23 h 33"/>
                <a:gd name="T66" fmla="*/ 4 w 28"/>
                <a:gd name="T67" fmla="*/ 28 h 33"/>
                <a:gd name="T68" fmla="*/ 8 w 28"/>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9"/>
                  </a:moveTo>
                  <a:lnTo>
                    <a:pt x="10" y="6"/>
                  </a:lnTo>
                  <a:lnTo>
                    <a:pt x="14" y="5"/>
                  </a:lnTo>
                  <a:lnTo>
                    <a:pt x="18" y="6"/>
                  </a:lnTo>
                  <a:lnTo>
                    <a:pt x="20" y="9"/>
                  </a:lnTo>
                  <a:lnTo>
                    <a:pt x="21" y="11"/>
                  </a:lnTo>
                  <a:lnTo>
                    <a:pt x="22" y="16"/>
                  </a:lnTo>
                  <a:lnTo>
                    <a:pt x="21" y="21"/>
                  </a:lnTo>
                  <a:lnTo>
                    <a:pt x="20" y="24"/>
                  </a:lnTo>
                  <a:lnTo>
                    <a:pt x="18" y="27"/>
                  </a:lnTo>
                  <a:lnTo>
                    <a:pt x="14" y="27"/>
                  </a:lnTo>
                  <a:lnTo>
                    <a:pt x="10" y="27"/>
                  </a:lnTo>
                  <a:lnTo>
                    <a:pt x="8" y="24"/>
                  </a:lnTo>
                  <a:lnTo>
                    <a:pt x="7" y="21"/>
                  </a:lnTo>
                  <a:lnTo>
                    <a:pt x="6" y="16"/>
                  </a:lnTo>
                  <a:lnTo>
                    <a:pt x="7" y="11"/>
                  </a:lnTo>
                  <a:lnTo>
                    <a:pt x="8" y="9"/>
                  </a:lnTo>
                  <a:lnTo>
                    <a:pt x="4" y="28"/>
                  </a:lnTo>
                  <a:lnTo>
                    <a:pt x="8" y="32"/>
                  </a:lnTo>
                  <a:lnTo>
                    <a:pt x="14" y="33"/>
                  </a:lnTo>
                  <a:lnTo>
                    <a:pt x="20" y="32"/>
                  </a:lnTo>
                  <a:lnTo>
                    <a:pt x="25" y="28"/>
                  </a:lnTo>
                  <a:lnTo>
                    <a:pt x="27" y="23"/>
                  </a:lnTo>
                  <a:lnTo>
                    <a:pt x="28" y="16"/>
                  </a:lnTo>
                  <a:lnTo>
                    <a:pt x="27" y="10"/>
                  </a:lnTo>
                  <a:lnTo>
                    <a:pt x="25" y="4"/>
                  </a:lnTo>
                  <a:lnTo>
                    <a:pt x="20" y="2"/>
                  </a:lnTo>
                  <a:lnTo>
                    <a:pt x="14" y="0"/>
                  </a:lnTo>
                  <a:lnTo>
                    <a:pt x="8" y="2"/>
                  </a:lnTo>
                  <a:lnTo>
                    <a:pt x="4" y="4"/>
                  </a:lnTo>
                  <a:lnTo>
                    <a:pt x="1" y="10"/>
                  </a:lnTo>
                  <a:lnTo>
                    <a:pt x="0" y="16"/>
                  </a:lnTo>
                  <a:lnTo>
                    <a:pt x="1" y="23"/>
                  </a:lnTo>
                  <a:lnTo>
                    <a:pt x="4" y="28"/>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45" name="Freeform 345">
              <a:extLst>
                <a:ext uri="{FF2B5EF4-FFF2-40B4-BE49-F238E27FC236}">
                  <a16:creationId xmlns:a16="http://schemas.microsoft.com/office/drawing/2014/main" id="{6C031993-137A-458B-A508-35782F680DE5}"/>
                </a:ext>
              </a:extLst>
            </p:cNvPr>
            <p:cNvSpPr/>
            <p:nvPr/>
          </p:nvSpPr>
          <p:spPr bwMode="auto">
            <a:xfrm>
              <a:off x="2478" y="1990"/>
              <a:ext cx="37" cy="32"/>
            </a:xfrm>
            <a:custGeom>
              <a:avLst/>
              <a:gdLst>
                <a:gd name="T0" fmla="*/ 15 w 37"/>
                <a:gd name="T1" fmla="*/ 32 h 32"/>
                <a:gd name="T2" fmla="*/ 19 w 37"/>
                <a:gd name="T3" fmla="*/ 8 h 32"/>
                <a:gd name="T4" fmla="*/ 23 w 37"/>
                <a:gd name="T5" fmla="*/ 32 h 32"/>
                <a:gd name="T6" fmla="*/ 29 w 37"/>
                <a:gd name="T7" fmla="*/ 32 h 32"/>
                <a:gd name="T8" fmla="*/ 37 w 37"/>
                <a:gd name="T9" fmla="*/ 0 h 32"/>
                <a:gd name="T10" fmla="*/ 31 w 37"/>
                <a:gd name="T11" fmla="*/ 0 h 32"/>
                <a:gd name="T12" fmla="*/ 27 w 37"/>
                <a:gd name="T13" fmla="*/ 23 h 32"/>
                <a:gd name="T14" fmla="*/ 22 w 37"/>
                <a:gd name="T15" fmla="*/ 0 h 32"/>
                <a:gd name="T16" fmla="*/ 16 w 37"/>
                <a:gd name="T17" fmla="*/ 0 h 32"/>
                <a:gd name="T18" fmla="*/ 12 w 37"/>
                <a:gd name="T19" fmla="*/ 23 h 32"/>
                <a:gd name="T20" fmla="*/ 6 w 37"/>
                <a:gd name="T21" fmla="*/ 0 h 32"/>
                <a:gd name="T22" fmla="*/ 0 w 37"/>
                <a:gd name="T23" fmla="*/ 0 h 32"/>
                <a:gd name="T24" fmla="*/ 9 w 37"/>
                <a:gd name="T25" fmla="*/ 32 h 32"/>
                <a:gd name="T26" fmla="*/ 15 w 37"/>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2">
                  <a:moveTo>
                    <a:pt x="15" y="32"/>
                  </a:moveTo>
                  <a:lnTo>
                    <a:pt x="19" y="8"/>
                  </a:lnTo>
                  <a:lnTo>
                    <a:pt x="23" y="32"/>
                  </a:lnTo>
                  <a:lnTo>
                    <a:pt x="29" y="32"/>
                  </a:lnTo>
                  <a:lnTo>
                    <a:pt x="37" y="0"/>
                  </a:lnTo>
                  <a:lnTo>
                    <a:pt x="31" y="0"/>
                  </a:lnTo>
                  <a:lnTo>
                    <a:pt x="27" y="23"/>
                  </a:lnTo>
                  <a:lnTo>
                    <a:pt x="22" y="0"/>
                  </a:lnTo>
                  <a:lnTo>
                    <a:pt x="16" y="0"/>
                  </a:lnTo>
                  <a:lnTo>
                    <a:pt x="12" y="23"/>
                  </a:lnTo>
                  <a:lnTo>
                    <a:pt x="6" y="0"/>
                  </a:lnTo>
                  <a:lnTo>
                    <a:pt x="0" y="0"/>
                  </a:lnTo>
                  <a:lnTo>
                    <a:pt x="9" y="32"/>
                  </a:lnTo>
                  <a:lnTo>
                    <a:pt x="1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46" name="Freeform 346">
              <a:extLst>
                <a:ext uri="{FF2B5EF4-FFF2-40B4-BE49-F238E27FC236}">
                  <a16:creationId xmlns:a16="http://schemas.microsoft.com/office/drawing/2014/main" id="{D711EAC7-798B-46EF-A01E-87C5E65419EF}"/>
                </a:ext>
              </a:extLst>
            </p:cNvPr>
            <p:cNvSpPr/>
            <p:nvPr/>
          </p:nvSpPr>
          <p:spPr bwMode="auto">
            <a:xfrm>
              <a:off x="2513" y="1990"/>
              <a:ext cx="28" cy="32"/>
            </a:xfrm>
            <a:custGeom>
              <a:avLst/>
              <a:gdLst>
                <a:gd name="T0" fmla="*/ 18 w 28"/>
                <a:gd name="T1" fmla="*/ 21 h 32"/>
                <a:gd name="T2" fmla="*/ 10 w 28"/>
                <a:gd name="T3" fmla="*/ 21 h 32"/>
                <a:gd name="T4" fmla="*/ 14 w 28"/>
                <a:gd name="T5" fmla="*/ 6 h 32"/>
                <a:gd name="T6" fmla="*/ 18 w 28"/>
                <a:gd name="T7" fmla="*/ 21 h 32"/>
                <a:gd name="T8" fmla="*/ 0 w 28"/>
                <a:gd name="T9" fmla="*/ 32 h 32"/>
                <a:gd name="T10" fmla="*/ 6 w 28"/>
                <a:gd name="T11" fmla="*/ 32 h 32"/>
                <a:gd name="T12" fmla="*/ 8 w 28"/>
                <a:gd name="T13" fmla="*/ 26 h 32"/>
                <a:gd name="T14" fmla="*/ 19 w 28"/>
                <a:gd name="T15" fmla="*/ 26 h 32"/>
                <a:gd name="T16" fmla="*/ 22 w 28"/>
                <a:gd name="T17" fmla="*/ 32 h 32"/>
                <a:gd name="T18" fmla="*/ 28 w 28"/>
                <a:gd name="T19" fmla="*/ 32 h 32"/>
                <a:gd name="T20" fmla="*/ 17 w 28"/>
                <a:gd name="T21" fmla="*/ 0 h 32"/>
                <a:gd name="T22" fmla="*/ 11 w 28"/>
                <a:gd name="T23" fmla="*/ 0 h 32"/>
                <a:gd name="T24" fmla="*/ 0 w 28"/>
                <a:gd name="T25" fmla="*/ 32 h 32"/>
                <a:gd name="T26" fmla="*/ 18 w 28"/>
                <a:gd name="T2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8" y="21"/>
                  </a:moveTo>
                  <a:lnTo>
                    <a:pt x="10" y="21"/>
                  </a:lnTo>
                  <a:lnTo>
                    <a:pt x="14" y="6"/>
                  </a:lnTo>
                  <a:lnTo>
                    <a:pt x="18" y="21"/>
                  </a:lnTo>
                  <a:lnTo>
                    <a:pt x="0" y="32"/>
                  </a:lnTo>
                  <a:lnTo>
                    <a:pt x="6" y="32"/>
                  </a:lnTo>
                  <a:lnTo>
                    <a:pt x="8" y="26"/>
                  </a:lnTo>
                  <a:lnTo>
                    <a:pt x="19" y="26"/>
                  </a:lnTo>
                  <a:lnTo>
                    <a:pt x="22" y="32"/>
                  </a:lnTo>
                  <a:lnTo>
                    <a:pt x="28" y="32"/>
                  </a:lnTo>
                  <a:lnTo>
                    <a:pt x="17" y="0"/>
                  </a:lnTo>
                  <a:lnTo>
                    <a:pt x="11" y="0"/>
                  </a:lnTo>
                  <a:lnTo>
                    <a:pt x="0" y="32"/>
                  </a:lnTo>
                  <a:lnTo>
                    <a:pt x="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47" name="Freeform 347">
              <a:extLst>
                <a:ext uri="{FF2B5EF4-FFF2-40B4-BE49-F238E27FC236}">
                  <a16:creationId xmlns:a16="http://schemas.microsoft.com/office/drawing/2014/main" id="{5151AF75-0C9C-4C66-ADE3-1DF548A364CF}"/>
                </a:ext>
              </a:extLst>
            </p:cNvPr>
            <p:cNvSpPr/>
            <p:nvPr/>
          </p:nvSpPr>
          <p:spPr bwMode="auto">
            <a:xfrm>
              <a:off x="2543" y="1990"/>
              <a:ext cx="24" cy="32"/>
            </a:xfrm>
            <a:custGeom>
              <a:avLst/>
              <a:gdLst>
                <a:gd name="T0" fmla="*/ 6 w 24"/>
                <a:gd name="T1" fmla="*/ 32 h 32"/>
                <a:gd name="T2" fmla="*/ 6 w 24"/>
                <a:gd name="T3" fmla="*/ 10 h 32"/>
                <a:gd name="T4" fmla="*/ 18 w 24"/>
                <a:gd name="T5" fmla="*/ 32 h 32"/>
                <a:gd name="T6" fmla="*/ 24 w 24"/>
                <a:gd name="T7" fmla="*/ 32 h 32"/>
                <a:gd name="T8" fmla="*/ 24 w 24"/>
                <a:gd name="T9" fmla="*/ 0 h 32"/>
                <a:gd name="T10" fmla="*/ 18 w 24"/>
                <a:gd name="T11" fmla="*/ 0 h 32"/>
                <a:gd name="T12" fmla="*/ 18 w 24"/>
                <a:gd name="T13" fmla="*/ 22 h 32"/>
                <a:gd name="T14" fmla="*/ 7 w 24"/>
                <a:gd name="T15" fmla="*/ 0 h 32"/>
                <a:gd name="T16" fmla="*/ 0 w 24"/>
                <a:gd name="T17" fmla="*/ 0 h 32"/>
                <a:gd name="T18" fmla="*/ 0 w 24"/>
                <a:gd name="T19" fmla="*/ 32 h 32"/>
                <a:gd name="T20" fmla="*/ 6 w 24"/>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6" y="32"/>
                  </a:moveTo>
                  <a:lnTo>
                    <a:pt x="6" y="10"/>
                  </a:lnTo>
                  <a:lnTo>
                    <a:pt x="18" y="32"/>
                  </a:lnTo>
                  <a:lnTo>
                    <a:pt x="24" y="32"/>
                  </a:lnTo>
                  <a:lnTo>
                    <a:pt x="24" y="0"/>
                  </a:lnTo>
                  <a:lnTo>
                    <a:pt x="18" y="0"/>
                  </a:lnTo>
                  <a:lnTo>
                    <a:pt x="18" y="22"/>
                  </a:lnTo>
                  <a:lnTo>
                    <a:pt x="7"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48" name="Freeform 348">
              <a:extLst>
                <a:ext uri="{FF2B5EF4-FFF2-40B4-BE49-F238E27FC236}">
                  <a16:creationId xmlns:a16="http://schemas.microsoft.com/office/drawing/2014/main" id="{AE3DE4BF-F693-4485-8DBF-0D4F2DBE3FC9}"/>
                </a:ext>
              </a:extLst>
            </p:cNvPr>
            <p:cNvSpPr/>
            <p:nvPr/>
          </p:nvSpPr>
          <p:spPr bwMode="auto">
            <a:xfrm>
              <a:off x="2620" y="1503"/>
              <a:ext cx="23" cy="34"/>
            </a:xfrm>
            <a:custGeom>
              <a:avLst/>
              <a:gdLst>
                <a:gd name="T0" fmla="*/ 2 w 23"/>
                <a:gd name="T1" fmla="*/ 30 h 34"/>
                <a:gd name="T2" fmla="*/ 6 w 23"/>
                <a:gd name="T3" fmla="*/ 33 h 34"/>
                <a:gd name="T4" fmla="*/ 11 w 23"/>
                <a:gd name="T5" fmla="*/ 34 h 34"/>
                <a:gd name="T6" fmla="*/ 15 w 23"/>
                <a:gd name="T7" fmla="*/ 33 h 34"/>
                <a:gd name="T8" fmla="*/ 19 w 23"/>
                <a:gd name="T9" fmla="*/ 32 h 34"/>
                <a:gd name="T10" fmla="*/ 21 w 23"/>
                <a:gd name="T11" fmla="*/ 28 h 34"/>
                <a:gd name="T12" fmla="*/ 23 w 23"/>
                <a:gd name="T13" fmla="*/ 23 h 34"/>
                <a:gd name="T14" fmla="*/ 21 w 23"/>
                <a:gd name="T15" fmla="*/ 20 h 34"/>
                <a:gd name="T16" fmla="*/ 19 w 23"/>
                <a:gd name="T17" fmla="*/ 16 h 34"/>
                <a:gd name="T18" fmla="*/ 17 w 23"/>
                <a:gd name="T19" fmla="*/ 16 h 34"/>
                <a:gd name="T20" fmla="*/ 12 w 23"/>
                <a:gd name="T21" fmla="*/ 14 h 34"/>
                <a:gd name="T22" fmla="*/ 11 w 23"/>
                <a:gd name="T23" fmla="*/ 14 h 34"/>
                <a:gd name="T24" fmla="*/ 7 w 23"/>
                <a:gd name="T25" fmla="*/ 12 h 34"/>
                <a:gd name="T26" fmla="*/ 6 w 23"/>
                <a:gd name="T27" fmla="*/ 10 h 34"/>
                <a:gd name="T28" fmla="*/ 6 w 23"/>
                <a:gd name="T29" fmla="*/ 9 h 34"/>
                <a:gd name="T30" fmla="*/ 7 w 23"/>
                <a:gd name="T31" fmla="*/ 8 h 34"/>
                <a:gd name="T32" fmla="*/ 11 w 23"/>
                <a:gd name="T33" fmla="*/ 6 h 34"/>
                <a:gd name="T34" fmla="*/ 13 w 23"/>
                <a:gd name="T35" fmla="*/ 6 h 34"/>
                <a:gd name="T36" fmla="*/ 14 w 23"/>
                <a:gd name="T37" fmla="*/ 8 h 34"/>
                <a:gd name="T38" fmla="*/ 15 w 23"/>
                <a:gd name="T39" fmla="*/ 9 h 34"/>
                <a:gd name="T40" fmla="*/ 15 w 23"/>
                <a:gd name="T41" fmla="*/ 11 h 34"/>
                <a:gd name="T42" fmla="*/ 21 w 23"/>
                <a:gd name="T43" fmla="*/ 11 h 34"/>
                <a:gd name="T44" fmla="*/ 20 w 23"/>
                <a:gd name="T45" fmla="*/ 6 h 34"/>
                <a:gd name="T46" fmla="*/ 19 w 23"/>
                <a:gd name="T47" fmla="*/ 4 h 34"/>
                <a:gd name="T48" fmla="*/ 15 w 23"/>
                <a:gd name="T49" fmla="*/ 2 h 34"/>
                <a:gd name="T50" fmla="*/ 11 w 23"/>
                <a:gd name="T51" fmla="*/ 0 h 34"/>
                <a:gd name="T52" fmla="*/ 6 w 23"/>
                <a:gd name="T53" fmla="*/ 2 h 34"/>
                <a:gd name="T54" fmla="*/ 2 w 23"/>
                <a:gd name="T55" fmla="*/ 3 h 34"/>
                <a:gd name="T56" fmla="*/ 0 w 23"/>
                <a:gd name="T57" fmla="*/ 6 h 34"/>
                <a:gd name="T58" fmla="*/ 0 w 23"/>
                <a:gd name="T59" fmla="*/ 10 h 34"/>
                <a:gd name="T60" fmla="*/ 1 w 23"/>
                <a:gd name="T61" fmla="*/ 15 h 34"/>
                <a:gd name="T62" fmla="*/ 2 w 23"/>
                <a:gd name="T63" fmla="*/ 17 h 34"/>
                <a:gd name="T64" fmla="*/ 8 w 23"/>
                <a:gd name="T65" fmla="*/ 20 h 34"/>
                <a:gd name="T66" fmla="*/ 9 w 23"/>
                <a:gd name="T67" fmla="*/ 20 h 34"/>
                <a:gd name="T68" fmla="*/ 15 w 23"/>
                <a:gd name="T69" fmla="*/ 22 h 34"/>
                <a:gd name="T70" fmla="*/ 17 w 23"/>
                <a:gd name="T71" fmla="*/ 23 h 34"/>
                <a:gd name="T72" fmla="*/ 17 w 23"/>
                <a:gd name="T73" fmla="*/ 24 h 34"/>
                <a:gd name="T74" fmla="*/ 17 w 23"/>
                <a:gd name="T75" fmla="*/ 26 h 34"/>
                <a:gd name="T76" fmla="*/ 15 w 23"/>
                <a:gd name="T77" fmla="*/ 27 h 34"/>
                <a:gd name="T78" fmla="*/ 12 w 23"/>
                <a:gd name="T79" fmla="*/ 28 h 34"/>
                <a:gd name="T80" fmla="*/ 9 w 23"/>
                <a:gd name="T81" fmla="*/ 28 h 34"/>
                <a:gd name="T82" fmla="*/ 7 w 23"/>
                <a:gd name="T83" fmla="*/ 27 h 34"/>
                <a:gd name="T84" fmla="*/ 6 w 23"/>
                <a:gd name="T85" fmla="*/ 26 h 34"/>
                <a:gd name="T86" fmla="*/ 5 w 23"/>
                <a:gd name="T87" fmla="*/ 23 h 34"/>
                <a:gd name="T88" fmla="*/ 0 w 23"/>
                <a:gd name="T89" fmla="*/ 23 h 34"/>
                <a:gd name="T90" fmla="*/ 0 w 23"/>
                <a:gd name="T91" fmla="*/ 28 h 34"/>
                <a:gd name="T92" fmla="*/ 2 w 23"/>
                <a:gd name="T9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34">
                  <a:moveTo>
                    <a:pt x="2" y="30"/>
                  </a:moveTo>
                  <a:lnTo>
                    <a:pt x="6" y="33"/>
                  </a:lnTo>
                  <a:lnTo>
                    <a:pt x="11" y="34"/>
                  </a:lnTo>
                  <a:lnTo>
                    <a:pt x="15" y="33"/>
                  </a:lnTo>
                  <a:lnTo>
                    <a:pt x="19" y="32"/>
                  </a:lnTo>
                  <a:lnTo>
                    <a:pt x="21" y="28"/>
                  </a:lnTo>
                  <a:lnTo>
                    <a:pt x="23" y="23"/>
                  </a:lnTo>
                  <a:lnTo>
                    <a:pt x="21" y="20"/>
                  </a:lnTo>
                  <a:lnTo>
                    <a:pt x="19" y="16"/>
                  </a:lnTo>
                  <a:lnTo>
                    <a:pt x="17" y="16"/>
                  </a:lnTo>
                  <a:lnTo>
                    <a:pt x="12" y="14"/>
                  </a:lnTo>
                  <a:lnTo>
                    <a:pt x="11" y="14"/>
                  </a:lnTo>
                  <a:lnTo>
                    <a:pt x="7" y="12"/>
                  </a:lnTo>
                  <a:lnTo>
                    <a:pt x="6" y="10"/>
                  </a:lnTo>
                  <a:lnTo>
                    <a:pt x="6" y="9"/>
                  </a:lnTo>
                  <a:lnTo>
                    <a:pt x="7" y="8"/>
                  </a:lnTo>
                  <a:lnTo>
                    <a:pt x="11" y="6"/>
                  </a:lnTo>
                  <a:lnTo>
                    <a:pt x="13" y="6"/>
                  </a:lnTo>
                  <a:lnTo>
                    <a:pt x="14" y="8"/>
                  </a:lnTo>
                  <a:lnTo>
                    <a:pt x="15" y="9"/>
                  </a:lnTo>
                  <a:lnTo>
                    <a:pt x="15" y="11"/>
                  </a:lnTo>
                  <a:lnTo>
                    <a:pt x="21" y="11"/>
                  </a:lnTo>
                  <a:lnTo>
                    <a:pt x="20" y="6"/>
                  </a:lnTo>
                  <a:lnTo>
                    <a:pt x="19" y="4"/>
                  </a:lnTo>
                  <a:lnTo>
                    <a:pt x="15" y="2"/>
                  </a:lnTo>
                  <a:lnTo>
                    <a:pt x="11" y="0"/>
                  </a:lnTo>
                  <a:lnTo>
                    <a:pt x="6" y="2"/>
                  </a:lnTo>
                  <a:lnTo>
                    <a:pt x="2" y="3"/>
                  </a:lnTo>
                  <a:lnTo>
                    <a:pt x="0" y="6"/>
                  </a:lnTo>
                  <a:lnTo>
                    <a:pt x="0" y="10"/>
                  </a:lnTo>
                  <a:lnTo>
                    <a:pt x="1" y="15"/>
                  </a:lnTo>
                  <a:lnTo>
                    <a:pt x="2" y="17"/>
                  </a:lnTo>
                  <a:lnTo>
                    <a:pt x="8" y="20"/>
                  </a:lnTo>
                  <a:lnTo>
                    <a:pt x="9" y="20"/>
                  </a:lnTo>
                  <a:lnTo>
                    <a:pt x="15" y="22"/>
                  </a:lnTo>
                  <a:lnTo>
                    <a:pt x="17" y="23"/>
                  </a:lnTo>
                  <a:lnTo>
                    <a:pt x="17" y="24"/>
                  </a:lnTo>
                  <a:lnTo>
                    <a:pt x="17" y="26"/>
                  </a:lnTo>
                  <a:lnTo>
                    <a:pt x="15" y="27"/>
                  </a:lnTo>
                  <a:lnTo>
                    <a:pt x="12" y="28"/>
                  </a:lnTo>
                  <a:lnTo>
                    <a:pt x="9" y="28"/>
                  </a:lnTo>
                  <a:lnTo>
                    <a:pt x="7" y="27"/>
                  </a:lnTo>
                  <a:lnTo>
                    <a:pt x="6" y="26"/>
                  </a:lnTo>
                  <a:lnTo>
                    <a:pt x="5" y="23"/>
                  </a:lnTo>
                  <a:lnTo>
                    <a:pt x="0" y="23"/>
                  </a:lnTo>
                  <a:lnTo>
                    <a:pt x="0" y="28"/>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49" name="Freeform 349">
              <a:extLst>
                <a:ext uri="{FF2B5EF4-FFF2-40B4-BE49-F238E27FC236}">
                  <a16:creationId xmlns:a16="http://schemas.microsoft.com/office/drawing/2014/main" id="{E4D525B8-3A64-45B1-A4EF-34DB0D545FF7}"/>
                </a:ext>
              </a:extLst>
            </p:cNvPr>
            <p:cNvSpPr/>
            <p:nvPr/>
          </p:nvSpPr>
          <p:spPr bwMode="auto">
            <a:xfrm>
              <a:off x="2645" y="1505"/>
              <a:ext cx="23" cy="31"/>
            </a:xfrm>
            <a:custGeom>
              <a:avLst/>
              <a:gdLst>
                <a:gd name="T0" fmla="*/ 14 w 23"/>
                <a:gd name="T1" fmla="*/ 31 h 31"/>
                <a:gd name="T2" fmla="*/ 14 w 23"/>
                <a:gd name="T3" fmla="*/ 6 h 31"/>
                <a:gd name="T4" fmla="*/ 23 w 23"/>
                <a:gd name="T5" fmla="*/ 6 h 31"/>
                <a:gd name="T6" fmla="*/ 23 w 23"/>
                <a:gd name="T7" fmla="*/ 0 h 31"/>
                <a:gd name="T8" fmla="*/ 0 w 23"/>
                <a:gd name="T9" fmla="*/ 0 h 31"/>
                <a:gd name="T10" fmla="*/ 0 w 23"/>
                <a:gd name="T11" fmla="*/ 6 h 31"/>
                <a:gd name="T12" fmla="*/ 8 w 23"/>
                <a:gd name="T13" fmla="*/ 6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6"/>
                  </a:lnTo>
                  <a:lnTo>
                    <a:pt x="23" y="6"/>
                  </a:lnTo>
                  <a:lnTo>
                    <a:pt x="23"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0" name="Freeform 350">
              <a:extLst>
                <a:ext uri="{FF2B5EF4-FFF2-40B4-BE49-F238E27FC236}">
                  <a16:creationId xmlns:a16="http://schemas.microsoft.com/office/drawing/2014/main" id="{5417F3CB-6351-49EF-A80E-2FF67503ADE9}"/>
                </a:ext>
              </a:extLst>
            </p:cNvPr>
            <p:cNvSpPr/>
            <p:nvPr/>
          </p:nvSpPr>
          <p:spPr bwMode="auto">
            <a:xfrm>
              <a:off x="2669" y="1503"/>
              <a:ext cx="29" cy="34"/>
            </a:xfrm>
            <a:custGeom>
              <a:avLst/>
              <a:gdLst>
                <a:gd name="T0" fmla="*/ 8 w 29"/>
                <a:gd name="T1" fmla="*/ 9 h 34"/>
                <a:gd name="T2" fmla="*/ 11 w 29"/>
                <a:gd name="T3" fmla="*/ 8 h 34"/>
                <a:gd name="T4" fmla="*/ 14 w 29"/>
                <a:gd name="T5" fmla="*/ 6 h 34"/>
                <a:gd name="T6" fmla="*/ 18 w 29"/>
                <a:gd name="T7" fmla="*/ 8 h 34"/>
                <a:gd name="T8" fmla="*/ 20 w 29"/>
                <a:gd name="T9" fmla="*/ 9 h 34"/>
                <a:gd name="T10" fmla="*/ 22 w 29"/>
                <a:gd name="T11" fmla="*/ 12 h 34"/>
                <a:gd name="T12" fmla="*/ 23 w 29"/>
                <a:gd name="T13" fmla="*/ 17 h 34"/>
                <a:gd name="T14" fmla="*/ 22 w 29"/>
                <a:gd name="T15" fmla="*/ 22 h 34"/>
                <a:gd name="T16" fmla="*/ 20 w 29"/>
                <a:gd name="T17" fmla="*/ 26 h 34"/>
                <a:gd name="T18" fmla="*/ 18 w 29"/>
                <a:gd name="T19" fmla="*/ 28 h 34"/>
                <a:gd name="T20" fmla="*/ 14 w 29"/>
                <a:gd name="T21" fmla="*/ 28 h 34"/>
                <a:gd name="T22" fmla="*/ 11 w 29"/>
                <a:gd name="T23" fmla="*/ 28 h 34"/>
                <a:gd name="T24" fmla="*/ 8 w 29"/>
                <a:gd name="T25" fmla="*/ 26 h 34"/>
                <a:gd name="T26" fmla="*/ 7 w 29"/>
                <a:gd name="T27" fmla="*/ 22 h 34"/>
                <a:gd name="T28" fmla="*/ 6 w 29"/>
                <a:gd name="T29" fmla="*/ 17 h 34"/>
                <a:gd name="T30" fmla="*/ 7 w 29"/>
                <a:gd name="T31" fmla="*/ 12 h 34"/>
                <a:gd name="T32" fmla="*/ 8 w 29"/>
                <a:gd name="T33" fmla="*/ 9 h 34"/>
                <a:gd name="T34" fmla="*/ 4 w 29"/>
                <a:gd name="T35" fmla="*/ 29 h 34"/>
                <a:gd name="T36" fmla="*/ 8 w 29"/>
                <a:gd name="T37" fmla="*/ 33 h 34"/>
                <a:gd name="T38" fmla="*/ 14 w 29"/>
                <a:gd name="T39" fmla="*/ 34 h 34"/>
                <a:gd name="T40" fmla="*/ 20 w 29"/>
                <a:gd name="T41" fmla="*/ 33 h 34"/>
                <a:gd name="T42" fmla="*/ 24 w 29"/>
                <a:gd name="T43" fmla="*/ 29 h 34"/>
                <a:gd name="T44" fmla="*/ 28 w 29"/>
                <a:gd name="T45" fmla="*/ 24 h 34"/>
                <a:gd name="T46" fmla="*/ 29 w 29"/>
                <a:gd name="T47" fmla="*/ 17 h 34"/>
                <a:gd name="T48" fmla="*/ 28 w 29"/>
                <a:gd name="T49" fmla="*/ 10 h 34"/>
                <a:gd name="T50" fmla="*/ 24 w 29"/>
                <a:gd name="T51" fmla="*/ 5 h 34"/>
                <a:gd name="T52" fmla="*/ 20 w 29"/>
                <a:gd name="T53" fmla="*/ 2 h 34"/>
                <a:gd name="T54" fmla="*/ 14 w 29"/>
                <a:gd name="T55" fmla="*/ 0 h 34"/>
                <a:gd name="T56" fmla="*/ 8 w 29"/>
                <a:gd name="T57" fmla="*/ 2 h 34"/>
                <a:gd name="T58" fmla="*/ 4 w 29"/>
                <a:gd name="T59" fmla="*/ 5 h 34"/>
                <a:gd name="T60" fmla="*/ 1 w 29"/>
                <a:gd name="T61" fmla="*/ 10 h 34"/>
                <a:gd name="T62" fmla="*/ 0 w 29"/>
                <a:gd name="T63" fmla="*/ 17 h 34"/>
                <a:gd name="T64" fmla="*/ 1 w 29"/>
                <a:gd name="T65" fmla="*/ 24 h 34"/>
                <a:gd name="T66" fmla="*/ 4 w 29"/>
                <a:gd name="T67" fmla="*/ 29 h 34"/>
                <a:gd name="T68" fmla="*/ 8 w 29"/>
                <a:gd name="T6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4">
                  <a:moveTo>
                    <a:pt x="8" y="9"/>
                  </a:moveTo>
                  <a:lnTo>
                    <a:pt x="11" y="8"/>
                  </a:lnTo>
                  <a:lnTo>
                    <a:pt x="14" y="6"/>
                  </a:lnTo>
                  <a:lnTo>
                    <a:pt x="18" y="8"/>
                  </a:lnTo>
                  <a:lnTo>
                    <a:pt x="20" y="9"/>
                  </a:lnTo>
                  <a:lnTo>
                    <a:pt x="22" y="12"/>
                  </a:lnTo>
                  <a:lnTo>
                    <a:pt x="23" y="17"/>
                  </a:lnTo>
                  <a:lnTo>
                    <a:pt x="22" y="22"/>
                  </a:lnTo>
                  <a:lnTo>
                    <a:pt x="20" y="26"/>
                  </a:lnTo>
                  <a:lnTo>
                    <a:pt x="18" y="28"/>
                  </a:lnTo>
                  <a:lnTo>
                    <a:pt x="14" y="28"/>
                  </a:lnTo>
                  <a:lnTo>
                    <a:pt x="11" y="28"/>
                  </a:lnTo>
                  <a:lnTo>
                    <a:pt x="8" y="26"/>
                  </a:lnTo>
                  <a:lnTo>
                    <a:pt x="7" y="22"/>
                  </a:lnTo>
                  <a:lnTo>
                    <a:pt x="6" y="17"/>
                  </a:lnTo>
                  <a:lnTo>
                    <a:pt x="7" y="12"/>
                  </a:lnTo>
                  <a:lnTo>
                    <a:pt x="8" y="9"/>
                  </a:lnTo>
                  <a:lnTo>
                    <a:pt x="4" y="29"/>
                  </a:lnTo>
                  <a:lnTo>
                    <a:pt x="8" y="33"/>
                  </a:lnTo>
                  <a:lnTo>
                    <a:pt x="14" y="34"/>
                  </a:lnTo>
                  <a:lnTo>
                    <a:pt x="20" y="33"/>
                  </a:lnTo>
                  <a:lnTo>
                    <a:pt x="24" y="29"/>
                  </a:lnTo>
                  <a:lnTo>
                    <a:pt x="28" y="24"/>
                  </a:lnTo>
                  <a:lnTo>
                    <a:pt x="29" y="17"/>
                  </a:lnTo>
                  <a:lnTo>
                    <a:pt x="28" y="10"/>
                  </a:lnTo>
                  <a:lnTo>
                    <a:pt x="24" y="5"/>
                  </a:lnTo>
                  <a:lnTo>
                    <a:pt x="20" y="2"/>
                  </a:lnTo>
                  <a:lnTo>
                    <a:pt x="14" y="0"/>
                  </a:lnTo>
                  <a:lnTo>
                    <a:pt x="8" y="2"/>
                  </a:lnTo>
                  <a:lnTo>
                    <a:pt x="4" y="5"/>
                  </a:lnTo>
                  <a:lnTo>
                    <a:pt x="1" y="10"/>
                  </a:lnTo>
                  <a:lnTo>
                    <a:pt x="0" y="17"/>
                  </a:lnTo>
                  <a:lnTo>
                    <a:pt x="1" y="24"/>
                  </a:lnTo>
                  <a:lnTo>
                    <a:pt x="4" y="29"/>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1" name="Freeform 351">
              <a:extLst>
                <a:ext uri="{FF2B5EF4-FFF2-40B4-BE49-F238E27FC236}">
                  <a16:creationId xmlns:a16="http://schemas.microsoft.com/office/drawing/2014/main" id="{885FFEB4-EFD0-40D7-9DC6-D1D458535128}"/>
                </a:ext>
              </a:extLst>
            </p:cNvPr>
            <p:cNvSpPr/>
            <p:nvPr/>
          </p:nvSpPr>
          <p:spPr bwMode="auto">
            <a:xfrm>
              <a:off x="2703" y="1505"/>
              <a:ext cx="25" cy="31"/>
            </a:xfrm>
            <a:custGeom>
              <a:avLst/>
              <a:gdLst>
                <a:gd name="T0" fmla="*/ 4 w 25"/>
                <a:gd name="T1" fmla="*/ 31 h 31"/>
                <a:gd name="T2" fmla="*/ 4 w 25"/>
                <a:gd name="T3" fmla="*/ 20 h 31"/>
                <a:gd name="T4" fmla="*/ 8 w 25"/>
                <a:gd name="T5" fmla="*/ 16 h 31"/>
                <a:gd name="T6" fmla="*/ 18 w 25"/>
                <a:gd name="T7" fmla="*/ 31 h 31"/>
                <a:gd name="T8" fmla="*/ 25 w 25"/>
                <a:gd name="T9" fmla="*/ 31 h 31"/>
                <a:gd name="T10" fmla="*/ 12 w 25"/>
                <a:gd name="T11" fmla="*/ 13 h 31"/>
                <a:gd name="T12" fmla="*/ 24 w 25"/>
                <a:gd name="T13" fmla="*/ 0 h 31"/>
                <a:gd name="T14" fmla="*/ 16 w 25"/>
                <a:gd name="T15" fmla="*/ 0 h 31"/>
                <a:gd name="T16" fmla="*/ 4 w 25"/>
                <a:gd name="T17" fmla="*/ 13 h 31"/>
                <a:gd name="T18" fmla="*/ 4 w 25"/>
                <a:gd name="T19" fmla="*/ 0 h 31"/>
                <a:gd name="T20" fmla="*/ 0 w 25"/>
                <a:gd name="T21" fmla="*/ 0 h 31"/>
                <a:gd name="T22" fmla="*/ 0 w 25"/>
                <a:gd name="T23" fmla="*/ 31 h 31"/>
                <a:gd name="T24" fmla="*/ 4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4" y="31"/>
                  </a:moveTo>
                  <a:lnTo>
                    <a:pt x="4" y="20"/>
                  </a:lnTo>
                  <a:lnTo>
                    <a:pt x="8" y="16"/>
                  </a:lnTo>
                  <a:lnTo>
                    <a:pt x="18" y="31"/>
                  </a:lnTo>
                  <a:lnTo>
                    <a:pt x="25" y="31"/>
                  </a:lnTo>
                  <a:lnTo>
                    <a:pt x="12" y="13"/>
                  </a:lnTo>
                  <a:lnTo>
                    <a:pt x="24" y="0"/>
                  </a:lnTo>
                  <a:lnTo>
                    <a:pt x="16" y="0"/>
                  </a:lnTo>
                  <a:lnTo>
                    <a:pt x="4" y="13"/>
                  </a:lnTo>
                  <a:lnTo>
                    <a:pt x="4"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2" name="Freeform 352">
              <a:extLst>
                <a:ext uri="{FF2B5EF4-FFF2-40B4-BE49-F238E27FC236}">
                  <a16:creationId xmlns:a16="http://schemas.microsoft.com/office/drawing/2014/main" id="{53397978-AC87-4242-A54D-4C31B660DCB8}"/>
                </a:ext>
              </a:extLst>
            </p:cNvPr>
            <p:cNvSpPr/>
            <p:nvPr/>
          </p:nvSpPr>
          <p:spPr bwMode="auto">
            <a:xfrm>
              <a:off x="2730" y="1505"/>
              <a:ext cx="22" cy="31"/>
            </a:xfrm>
            <a:custGeom>
              <a:avLst/>
              <a:gdLst>
                <a:gd name="T0" fmla="*/ 22 w 22"/>
                <a:gd name="T1" fmla="*/ 31 h 31"/>
                <a:gd name="T2" fmla="*/ 22 w 22"/>
                <a:gd name="T3" fmla="*/ 25 h 31"/>
                <a:gd name="T4" fmla="*/ 6 w 22"/>
                <a:gd name="T5" fmla="*/ 25 h 31"/>
                <a:gd name="T6" fmla="*/ 6 w 22"/>
                <a:gd name="T7" fmla="*/ 18 h 31"/>
                <a:gd name="T8" fmla="*/ 19 w 22"/>
                <a:gd name="T9" fmla="*/ 18 h 31"/>
                <a:gd name="T10" fmla="*/ 19 w 22"/>
                <a:gd name="T11" fmla="*/ 12 h 31"/>
                <a:gd name="T12" fmla="*/ 6 w 22"/>
                <a:gd name="T13" fmla="*/ 12 h 31"/>
                <a:gd name="T14" fmla="*/ 6 w 22"/>
                <a:gd name="T15" fmla="*/ 6 h 31"/>
                <a:gd name="T16" fmla="*/ 21 w 22"/>
                <a:gd name="T17" fmla="*/ 6 h 31"/>
                <a:gd name="T18" fmla="*/ 21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8"/>
                  </a:lnTo>
                  <a:lnTo>
                    <a:pt x="19" y="18"/>
                  </a:lnTo>
                  <a:lnTo>
                    <a:pt x="19" y="12"/>
                  </a:lnTo>
                  <a:lnTo>
                    <a:pt x="6" y="12"/>
                  </a:lnTo>
                  <a:lnTo>
                    <a:pt x="6" y="6"/>
                  </a:lnTo>
                  <a:lnTo>
                    <a:pt x="21" y="6"/>
                  </a:lnTo>
                  <a:lnTo>
                    <a:pt x="21"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3" name="Freeform 353">
              <a:extLst>
                <a:ext uri="{FF2B5EF4-FFF2-40B4-BE49-F238E27FC236}">
                  <a16:creationId xmlns:a16="http://schemas.microsoft.com/office/drawing/2014/main" id="{B26C9DC4-4A39-4623-914D-B97B78D4B343}"/>
                </a:ext>
              </a:extLst>
            </p:cNvPr>
            <p:cNvSpPr/>
            <p:nvPr/>
          </p:nvSpPr>
          <p:spPr bwMode="auto">
            <a:xfrm>
              <a:off x="2754" y="1503"/>
              <a:ext cx="24" cy="34"/>
            </a:xfrm>
            <a:custGeom>
              <a:avLst/>
              <a:gdLst>
                <a:gd name="T0" fmla="*/ 4 w 24"/>
                <a:gd name="T1" fmla="*/ 30 h 34"/>
                <a:gd name="T2" fmla="*/ 7 w 24"/>
                <a:gd name="T3" fmla="*/ 33 h 34"/>
                <a:gd name="T4" fmla="*/ 12 w 24"/>
                <a:gd name="T5" fmla="*/ 34 h 34"/>
                <a:gd name="T6" fmla="*/ 17 w 24"/>
                <a:gd name="T7" fmla="*/ 33 h 34"/>
                <a:gd name="T8" fmla="*/ 21 w 24"/>
                <a:gd name="T9" fmla="*/ 32 h 34"/>
                <a:gd name="T10" fmla="*/ 23 w 24"/>
                <a:gd name="T11" fmla="*/ 28 h 34"/>
                <a:gd name="T12" fmla="*/ 24 w 24"/>
                <a:gd name="T13" fmla="*/ 23 h 34"/>
                <a:gd name="T14" fmla="*/ 23 w 24"/>
                <a:gd name="T15" fmla="*/ 20 h 34"/>
                <a:gd name="T16" fmla="*/ 21 w 24"/>
                <a:gd name="T17" fmla="*/ 16 h 34"/>
                <a:gd name="T18" fmla="*/ 18 w 24"/>
                <a:gd name="T19" fmla="*/ 16 h 34"/>
                <a:gd name="T20" fmla="*/ 13 w 24"/>
                <a:gd name="T21" fmla="*/ 14 h 34"/>
                <a:gd name="T22" fmla="*/ 11 w 24"/>
                <a:gd name="T23" fmla="*/ 14 h 34"/>
                <a:gd name="T24" fmla="*/ 7 w 24"/>
                <a:gd name="T25" fmla="*/ 12 h 34"/>
                <a:gd name="T26" fmla="*/ 6 w 24"/>
                <a:gd name="T27" fmla="*/ 10 h 34"/>
                <a:gd name="T28" fmla="*/ 7 w 24"/>
                <a:gd name="T29" fmla="*/ 9 h 34"/>
                <a:gd name="T30" fmla="*/ 7 w 24"/>
                <a:gd name="T31" fmla="*/ 8 h 34"/>
                <a:gd name="T32" fmla="*/ 11 w 24"/>
                <a:gd name="T33" fmla="*/ 6 h 34"/>
                <a:gd name="T34" fmla="*/ 13 w 24"/>
                <a:gd name="T35" fmla="*/ 6 h 34"/>
                <a:gd name="T36" fmla="*/ 16 w 24"/>
                <a:gd name="T37" fmla="*/ 8 h 34"/>
                <a:gd name="T38" fmla="*/ 17 w 24"/>
                <a:gd name="T39" fmla="*/ 9 h 34"/>
                <a:gd name="T40" fmla="*/ 17 w 24"/>
                <a:gd name="T41" fmla="*/ 11 h 34"/>
                <a:gd name="T42" fmla="*/ 23 w 24"/>
                <a:gd name="T43" fmla="*/ 11 h 34"/>
                <a:gd name="T44" fmla="*/ 22 w 24"/>
                <a:gd name="T45" fmla="*/ 6 h 34"/>
                <a:gd name="T46" fmla="*/ 19 w 24"/>
                <a:gd name="T47" fmla="*/ 4 h 34"/>
                <a:gd name="T48" fmla="*/ 17 w 24"/>
                <a:gd name="T49" fmla="*/ 2 h 34"/>
                <a:gd name="T50" fmla="*/ 12 w 24"/>
                <a:gd name="T51" fmla="*/ 0 h 34"/>
                <a:gd name="T52" fmla="*/ 7 w 24"/>
                <a:gd name="T53" fmla="*/ 2 h 34"/>
                <a:gd name="T54" fmla="*/ 4 w 24"/>
                <a:gd name="T55" fmla="*/ 3 h 34"/>
                <a:gd name="T56" fmla="*/ 1 w 24"/>
                <a:gd name="T57" fmla="*/ 6 h 34"/>
                <a:gd name="T58" fmla="*/ 1 w 24"/>
                <a:gd name="T59" fmla="*/ 10 h 34"/>
                <a:gd name="T60" fmla="*/ 1 w 24"/>
                <a:gd name="T61" fmla="*/ 15 h 34"/>
                <a:gd name="T62" fmla="*/ 4 w 24"/>
                <a:gd name="T63" fmla="*/ 17 h 34"/>
                <a:gd name="T64" fmla="*/ 10 w 24"/>
                <a:gd name="T65" fmla="*/ 20 h 34"/>
                <a:gd name="T66" fmla="*/ 11 w 24"/>
                <a:gd name="T67" fmla="*/ 20 h 34"/>
                <a:gd name="T68" fmla="*/ 16 w 24"/>
                <a:gd name="T69" fmla="*/ 22 h 34"/>
                <a:gd name="T70" fmla="*/ 18 w 24"/>
                <a:gd name="T71" fmla="*/ 23 h 34"/>
                <a:gd name="T72" fmla="*/ 18 w 24"/>
                <a:gd name="T73" fmla="*/ 24 h 34"/>
                <a:gd name="T74" fmla="*/ 18 w 24"/>
                <a:gd name="T75" fmla="*/ 26 h 34"/>
                <a:gd name="T76" fmla="*/ 17 w 24"/>
                <a:gd name="T77" fmla="*/ 27 h 34"/>
                <a:gd name="T78" fmla="*/ 13 w 24"/>
                <a:gd name="T79" fmla="*/ 28 h 34"/>
                <a:gd name="T80" fmla="*/ 10 w 24"/>
                <a:gd name="T81" fmla="*/ 28 h 34"/>
                <a:gd name="T82" fmla="*/ 9 w 24"/>
                <a:gd name="T83" fmla="*/ 27 h 34"/>
                <a:gd name="T84" fmla="*/ 7 w 24"/>
                <a:gd name="T85" fmla="*/ 26 h 34"/>
                <a:gd name="T86" fmla="*/ 6 w 24"/>
                <a:gd name="T87" fmla="*/ 23 h 34"/>
                <a:gd name="T88" fmla="*/ 0 w 24"/>
                <a:gd name="T89" fmla="*/ 23 h 34"/>
                <a:gd name="T90" fmla="*/ 1 w 24"/>
                <a:gd name="T91" fmla="*/ 28 h 34"/>
                <a:gd name="T92" fmla="*/ 4 w 24"/>
                <a:gd name="T9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4">
                  <a:moveTo>
                    <a:pt x="4" y="30"/>
                  </a:moveTo>
                  <a:lnTo>
                    <a:pt x="7" y="33"/>
                  </a:lnTo>
                  <a:lnTo>
                    <a:pt x="12" y="34"/>
                  </a:lnTo>
                  <a:lnTo>
                    <a:pt x="17" y="33"/>
                  </a:lnTo>
                  <a:lnTo>
                    <a:pt x="21" y="32"/>
                  </a:lnTo>
                  <a:lnTo>
                    <a:pt x="23" y="28"/>
                  </a:lnTo>
                  <a:lnTo>
                    <a:pt x="24" y="23"/>
                  </a:lnTo>
                  <a:lnTo>
                    <a:pt x="23" y="20"/>
                  </a:lnTo>
                  <a:lnTo>
                    <a:pt x="21" y="16"/>
                  </a:lnTo>
                  <a:lnTo>
                    <a:pt x="18" y="16"/>
                  </a:lnTo>
                  <a:lnTo>
                    <a:pt x="13" y="14"/>
                  </a:lnTo>
                  <a:lnTo>
                    <a:pt x="11" y="14"/>
                  </a:lnTo>
                  <a:lnTo>
                    <a:pt x="7" y="12"/>
                  </a:lnTo>
                  <a:lnTo>
                    <a:pt x="6" y="10"/>
                  </a:lnTo>
                  <a:lnTo>
                    <a:pt x="7" y="9"/>
                  </a:lnTo>
                  <a:lnTo>
                    <a:pt x="7" y="8"/>
                  </a:lnTo>
                  <a:lnTo>
                    <a:pt x="11" y="6"/>
                  </a:lnTo>
                  <a:lnTo>
                    <a:pt x="13" y="6"/>
                  </a:lnTo>
                  <a:lnTo>
                    <a:pt x="16" y="8"/>
                  </a:lnTo>
                  <a:lnTo>
                    <a:pt x="17" y="9"/>
                  </a:lnTo>
                  <a:lnTo>
                    <a:pt x="17" y="11"/>
                  </a:lnTo>
                  <a:lnTo>
                    <a:pt x="23" y="11"/>
                  </a:lnTo>
                  <a:lnTo>
                    <a:pt x="22" y="6"/>
                  </a:lnTo>
                  <a:lnTo>
                    <a:pt x="19" y="4"/>
                  </a:lnTo>
                  <a:lnTo>
                    <a:pt x="17" y="2"/>
                  </a:lnTo>
                  <a:lnTo>
                    <a:pt x="12" y="0"/>
                  </a:lnTo>
                  <a:lnTo>
                    <a:pt x="7" y="2"/>
                  </a:lnTo>
                  <a:lnTo>
                    <a:pt x="4" y="3"/>
                  </a:lnTo>
                  <a:lnTo>
                    <a:pt x="1" y="6"/>
                  </a:lnTo>
                  <a:lnTo>
                    <a:pt x="1" y="10"/>
                  </a:lnTo>
                  <a:lnTo>
                    <a:pt x="1" y="15"/>
                  </a:lnTo>
                  <a:lnTo>
                    <a:pt x="4" y="17"/>
                  </a:lnTo>
                  <a:lnTo>
                    <a:pt x="10" y="20"/>
                  </a:lnTo>
                  <a:lnTo>
                    <a:pt x="11" y="20"/>
                  </a:lnTo>
                  <a:lnTo>
                    <a:pt x="16" y="22"/>
                  </a:lnTo>
                  <a:lnTo>
                    <a:pt x="18" y="23"/>
                  </a:lnTo>
                  <a:lnTo>
                    <a:pt x="18" y="24"/>
                  </a:lnTo>
                  <a:lnTo>
                    <a:pt x="18" y="26"/>
                  </a:lnTo>
                  <a:lnTo>
                    <a:pt x="17" y="27"/>
                  </a:lnTo>
                  <a:lnTo>
                    <a:pt x="13" y="28"/>
                  </a:lnTo>
                  <a:lnTo>
                    <a:pt x="10" y="28"/>
                  </a:lnTo>
                  <a:lnTo>
                    <a:pt x="9" y="27"/>
                  </a:lnTo>
                  <a:lnTo>
                    <a:pt x="7" y="26"/>
                  </a:lnTo>
                  <a:lnTo>
                    <a:pt x="6" y="23"/>
                  </a:lnTo>
                  <a:lnTo>
                    <a:pt x="0" y="23"/>
                  </a:lnTo>
                  <a:lnTo>
                    <a:pt x="1" y="28"/>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4" name="Freeform 354">
              <a:extLst>
                <a:ext uri="{FF2B5EF4-FFF2-40B4-BE49-F238E27FC236}">
                  <a16:creationId xmlns:a16="http://schemas.microsoft.com/office/drawing/2014/main" id="{A46AB19E-CBB1-4C90-8AB5-914291A48A4D}"/>
                </a:ext>
              </a:extLst>
            </p:cNvPr>
            <p:cNvSpPr/>
            <p:nvPr/>
          </p:nvSpPr>
          <p:spPr bwMode="auto">
            <a:xfrm>
              <a:off x="2598" y="1677"/>
              <a:ext cx="21" cy="31"/>
            </a:xfrm>
            <a:custGeom>
              <a:avLst/>
              <a:gdLst>
                <a:gd name="T0" fmla="*/ 6 w 21"/>
                <a:gd name="T1" fmla="*/ 31 h 31"/>
                <a:gd name="T2" fmla="*/ 6 w 21"/>
                <a:gd name="T3" fmla="*/ 18 h 31"/>
                <a:gd name="T4" fmla="*/ 18 w 21"/>
                <a:gd name="T5" fmla="*/ 18 h 31"/>
                <a:gd name="T6" fmla="*/ 18 w 21"/>
                <a:gd name="T7" fmla="*/ 12 h 31"/>
                <a:gd name="T8" fmla="*/ 6 w 21"/>
                <a:gd name="T9" fmla="*/ 12 h 31"/>
                <a:gd name="T10" fmla="*/ 6 w 21"/>
                <a:gd name="T11" fmla="*/ 6 h 31"/>
                <a:gd name="T12" fmla="*/ 21 w 21"/>
                <a:gd name="T13" fmla="*/ 6 h 31"/>
                <a:gd name="T14" fmla="*/ 21 w 21"/>
                <a:gd name="T15" fmla="*/ 0 h 31"/>
                <a:gd name="T16" fmla="*/ 0 w 21"/>
                <a:gd name="T17" fmla="*/ 0 h 31"/>
                <a:gd name="T18" fmla="*/ 0 w 21"/>
                <a:gd name="T19" fmla="*/ 31 h 31"/>
                <a:gd name="T20" fmla="*/ 6 w 21"/>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1">
                  <a:moveTo>
                    <a:pt x="6" y="31"/>
                  </a:moveTo>
                  <a:lnTo>
                    <a:pt x="6" y="18"/>
                  </a:lnTo>
                  <a:lnTo>
                    <a:pt x="18" y="18"/>
                  </a:lnTo>
                  <a:lnTo>
                    <a:pt x="18" y="12"/>
                  </a:lnTo>
                  <a:lnTo>
                    <a:pt x="6" y="12"/>
                  </a:lnTo>
                  <a:lnTo>
                    <a:pt x="6" y="6"/>
                  </a:lnTo>
                  <a:lnTo>
                    <a:pt x="21" y="6"/>
                  </a:lnTo>
                  <a:lnTo>
                    <a:pt x="21"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5" name="Freeform 355">
              <a:extLst>
                <a:ext uri="{FF2B5EF4-FFF2-40B4-BE49-F238E27FC236}">
                  <a16:creationId xmlns:a16="http://schemas.microsoft.com/office/drawing/2014/main" id="{948CE5F0-62C9-4F2D-B698-9C821FA09F65}"/>
                </a:ext>
              </a:extLst>
            </p:cNvPr>
            <p:cNvSpPr/>
            <p:nvPr/>
          </p:nvSpPr>
          <p:spPr bwMode="auto">
            <a:xfrm>
              <a:off x="2621" y="1676"/>
              <a:ext cx="28" cy="34"/>
            </a:xfrm>
            <a:custGeom>
              <a:avLst/>
              <a:gdLst>
                <a:gd name="T0" fmla="*/ 8 w 28"/>
                <a:gd name="T1" fmla="*/ 9 h 34"/>
                <a:gd name="T2" fmla="*/ 11 w 28"/>
                <a:gd name="T3" fmla="*/ 7 h 34"/>
                <a:gd name="T4" fmla="*/ 13 w 28"/>
                <a:gd name="T5" fmla="*/ 6 h 34"/>
                <a:gd name="T6" fmla="*/ 17 w 28"/>
                <a:gd name="T7" fmla="*/ 7 h 34"/>
                <a:gd name="T8" fmla="*/ 19 w 28"/>
                <a:gd name="T9" fmla="*/ 9 h 34"/>
                <a:gd name="T10" fmla="*/ 22 w 28"/>
                <a:gd name="T11" fmla="*/ 12 h 34"/>
                <a:gd name="T12" fmla="*/ 22 w 28"/>
                <a:gd name="T13" fmla="*/ 17 h 34"/>
                <a:gd name="T14" fmla="*/ 22 w 28"/>
                <a:gd name="T15" fmla="*/ 22 h 34"/>
                <a:gd name="T16" fmla="*/ 19 w 28"/>
                <a:gd name="T17" fmla="*/ 25 h 34"/>
                <a:gd name="T18" fmla="*/ 17 w 28"/>
                <a:gd name="T19" fmla="*/ 26 h 34"/>
                <a:gd name="T20" fmla="*/ 13 w 28"/>
                <a:gd name="T21" fmla="*/ 28 h 34"/>
                <a:gd name="T22" fmla="*/ 11 w 28"/>
                <a:gd name="T23" fmla="*/ 26 h 34"/>
                <a:gd name="T24" fmla="*/ 8 w 28"/>
                <a:gd name="T25" fmla="*/ 25 h 34"/>
                <a:gd name="T26" fmla="*/ 6 w 28"/>
                <a:gd name="T27" fmla="*/ 22 h 34"/>
                <a:gd name="T28" fmla="*/ 6 w 28"/>
                <a:gd name="T29" fmla="*/ 17 h 34"/>
                <a:gd name="T30" fmla="*/ 6 w 28"/>
                <a:gd name="T31" fmla="*/ 12 h 34"/>
                <a:gd name="T32" fmla="*/ 8 w 28"/>
                <a:gd name="T33" fmla="*/ 9 h 34"/>
                <a:gd name="T34" fmla="*/ 4 w 28"/>
                <a:gd name="T35" fmla="*/ 29 h 34"/>
                <a:gd name="T36" fmla="*/ 8 w 28"/>
                <a:gd name="T37" fmla="*/ 32 h 34"/>
                <a:gd name="T38" fmla="*/ 13 w 28"/>
                <a:gd name="T39" fmla="*/ 34 h 34"/>
                <a:gd name="T40" fmla="*/ 19 w 28"/>
                <a:gd name="T41" fmla="*/ 32 h 34"/>
                <a:gd name="T42" fmla="*/ 24 w 28"/>
                <a:gd name="T43" fmla="*/ 29 h 34"/>
                <a:gd name="T44" fmla="*/ 26 w 28"/>
                <a:gd name="T45" fmla="*/ 24 h 34"/>
                <a:gd name="T46" fmla="*/ 28 w 28"/>
                <a:gd name="T47" fmla="*/ 17 h 34"/>
                <a:gd name="T48" fmla="*/ 26 w 28"/>
                <a:gd name="T49" fmla="*/ 10 h 34"/>
                <a:gd name="T50" fmla="*/ 24 w 28"/>
                <a:gd name="T51" fmla="*/ 5 h 34"/>
                <a:gd name="T52" fmla="*/ 19 w 28"/>
                <a:gd name="T53" fmla="*/ 1 h 34"/>
                <a:gd name="T54" fmla="*/ 13 w 28"/>
                <a:gd name="T55" fmla="*/ 0 h 34"/>
                <a:gd name="T56" fmla="*/ 8 w 28"/>
                <a:gd name="T57" fmla="*/ 1 h 34"/>
                <a:gd name="T58" fmla="*/ 4 w 28"/>
                <a:gd name="T59" fmla="*/ 5 h 34"/>
                <a:gd name="T60" fmla="*/ 1 w 28"/>
                <a:gd name="T61" fmla="*/ 10 h 34"/>
                <a:gd name="T62" fmla="*/ 0 w 28"/>
                <a:gd name="T63" fmla="*/ 17 h 34"/>
                <a:gd name="T64" fmla="*/ 1 w 28"/>
                <a:gd name="T65" fmla="*/ 24 h 34"/>
                <a:gd name="T66" fmla="*/ 4 w 28"/>
                <a:gd name="T67" fmla="*/ 29 h 34"/>
                <a:gd name="T68" fmla="*/ 8 w 28"/>
                <a:gd name="T6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4">
                  <a:moveTo>
                    <a:pt x="8" y="9"/>
                  </a:moveTo>
                  <a:lnTo>
                    <a:pt x="11" y="7"/>
                  </a:lnTo>
                  <a:lnTo>
                    <a:pt x="13" y="6"/>
                  </a:lnTo>
                  <a:lnTo>
                    <a:pt x="17" y="7"/>
                  </a:lnTo>
                  <a:lnTo>
                    <a:pt x="19" y="9"/>
                  </a:lnTo>
                  <a:lnTo>
                    <a:pt x="22" y="12"/>
                  </a:lnTo>
                  <a:lnTo>
                    <a:pt x="22" y="17"/>
                  </a:lnTo>
                  <a:lnTo>
                    <a:pt x="22" y="22"/>
                  </a:lnTo>
                  <a:lnTo>
                    <a:pt x="19" y="25"/>
                  </a:lnTo>
                  <a:lnTo>
                    <a:pt x="17" y="26"/>
                  </a:lnTo>
                  <a:lnTo>
                    <a:pt x="13" y="28"/>
                  </a:lnTo>
                  <a:lnTo>
                    <a:pt x="11" y="26"/>
                  </a:lnTo>
                  <a:lnTo>
                    <a:pt x="8" y="25"/>
                  </a:lnTo>
                  <a:lnTo>
                    <a:pt x="6" y="22"/>
                  </a:lnTo>
                  <a:lnTo>
                    <a:pt x="6" y="17"/>
                  </a:lnTo>
                  <a:lnTo>
                    <a:pt x="6" y="12"/>
                  </a:lnTo>
                  <a:lnTo>
                    <a:pt x="8" y="9"/>
                  </a:lnTo>
                  <a:lnTo>
                    <a:pt x="4" y="29"/>
                  </a:lnTo>
                  <a:lnTo>
                    <a:pt x="8" y="32"/>
                  </a:lnTo>
                  <a:lnTo>
                    <a:pt x="13" y="34"/>
                  </a:lnTo>
                  <a:lnTo>
                    <a:pt x="19" y="32"/>
                  </a:lnTo>
                  <a:lnTo>
                    <a:pt x="24" y="29"/>
                  </a:lnTo>
                  <a:lnTo>
                    <a:pt x="26" y="24"/>
                  </a:lnTo>
                  <a:lnTo>
                    <a:pt x="28" y="17"/>
                  </a:lnTo>
                  <a:lnTo>
                    <a:pt x="26" y="10"/>
                  </a:lnTo>
                  <a:lnTo>
                    <a:pt x="24" y="5"/>
                  </a:lnTo>
                  <a:lnTo>
                    <a:pt x="19" y="1"/>
                  </a:lnTo>
                  <a:lnTo>
                    <a:pt x="13" y="0"/>
                  </a:lnTo>
                  <a:lnTo>
                    <a:pt x="8" y="1"/>
                  </a:lnTo>
                  <a:lnTo>
                    <a:pt x="4" y="5"/>
                  </a:lnTo>
                  <a:lnTo>
                    <a:pt x="1" y="10"/>
                  </a:lnTo>
                  <a:lnTo>
                    <a:pt x="0" y="17"/>
                  </a:lnTo>
                  <a:lnTo>
                    <a:pt x="1" y="24"/>
                  </a:lnTo>
                  <a:lnTo>
                    <a:pt x="4" y="29"/>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6" name="Freeform 356">
              <a:extLst>
                <a:ext uri="{FF2B5EF4-FFF2-40B4-BE49-F238E27FC236}">
                  <a16:creationId xmlns:a16="http://schemas.microsoft.com/office/drawing/2014/main" id="{DE18F3B2-295B-4E1B-A17B-4E23877D4C0E}"/>
                </a:ext>
              </a:extLst>
            </p:cNvPr>
            <p:cNvSpPr/>
            <p:nvPr/>
          </p:nvSpPr>
          <p:spPr bwMode="auto">
            <a:xfrm>
              <a:off x="2653" y="1677"/>
              <a:ext cx="24" cy="31"/>
            </a:xfrm>
            <a:custGeom>
              <a:avLst/>
              <a:gdLst>
                <a:gd name="T0" fmla="*/ 6 w 24"/>
                <a:gd name="T1" fmla="*/ 6 h 31"/>
                <a:gd name="T2" fmla="*/ 14 w 24"/>
                <a:gd name="T3" fmla="*/ 6 h 31"/>
                <a:gd name="T4" fmla="*/ 16 w 24"/>
                <a:gd name="T5" fmla="*/ 6 h 31"/>
                <a:gd name="T6" fmla="*/ 17 w 24"/>
                <a:gd name="T7" fmla="*/ 10 h 31"/>
                <a:gd name="T8" fmla="*/ 16 w 24"/>
                <a:gd name="T9" fmla="*/ 14 h 31"/>
                <a:gd name="T10" fmla="*/ 14 w 24"/>
                <a:gd name="T11" fmla="*/ 14 h 31"/>
                <a:gd name="T12" fmla="*/ 6 w 24"/>
                <a:gd name="T13" fmla="*/ 14 h 31"/>
                <a:gd name="T14" fmla="*/ 6 w 24"/>
                <a:gd name="T15" fmla="*/ 6 h 31"/>
                <a:gd name="T16" fmla="*/ 6 w 24"/>
                <a:gd name="T17" fmla="*/ 31 h 31"/>
                <a:gd name="T18" fmla="*/ 6 w 24"/>
                <a:gd name="T19" fmla="*/ 19 h 31"/>
                <a:gd name="T20" fmla="*/ 12 w 24"/>
                <a:gd name="T21" fmla="*/ 19 h 31"/>
                <a:gd name="T22" fmla="*/ 16 w 24"/>
                <a:gd name="T23" fmla="*/ 21 h 31"/>
                <a:gd name="T24" fmla="*/ 17 w 24"/>
                <a:gd name="T25" fmla="*/ 24 h 31"/>
                <a:gd name="T26" fmla="*/ 17 w 24"/>
                <a:gd name="T27" fmla="*/ 28 h 31"/>
                <a:gd name="T28" fmla="*/ 17 w 24"/>
                <a:gd name="T29" fmla="*/ 30 h 31"/>
                <a:gd name="T30" fmla="*/ 17 w 24"/>
                <a:gd name="T31" fmla="*/ 31 h 31"/>
                <a:gd name="T32" fmla="*/ 24 w 24"/>
                <a:gd name="T33" fmla="*/ 31 h 31"/>
                <a:gd name="T34" fmla="*/ 24 w 24"/>
                <a:gd name="T35" fmla="*/ 30 h 31"/>
                <a:gd name="T36" fmla="*/ 23 w 24"/>
                <a:gd name="T37" fmla="*/ 29 h 31"/>
                <a:gd name="T38" fmla="*/ 23 w 24"/>
                <a:gd name="T39" fmla="*/ 27 h 31"/>
                <a:gd name="T40" fmla="*/ 23 w 24"/>
                <a:gd name="T41" fmla="*/ 23 h 31"/>
                <a:gd name="T42" fmla="*/ 22 w 24"/>
                <a:gd name="T43" fmla="*/ 18 h 31"/>
                <a:gd name="T44" fmla="*/ 20 w 24"/>
                <a:gd name="T45" fmla="*/ 17 h 31"/>
                <a:gd name="T46" fmla="*/ 21 w 24"/>
                <a:gd name="T47" fmla="*/ 16 h 31"/>
                <a:gd name="T48" fmla="*/ 22 w 24"/>
                <a:gd name="T49" fmla="*/ 14 h 31"/>
                <a:gd name="T50" fmla="*/ 23 w 24"/>
                <a:gd name="T51" fmla="*/ 9 h 31"/>
                <a:gd name="T52" fmla="*/ 23 w 24"/>
                <a:gd name="T53" fmla="*/ 5 h 31"/>
                <a:gd name="T54" fmla="*/ 21 w 24"/>
                <a:gd name="T55" fmla="*/ 3 h 31"/>
                <a:gd name="T56" fmla="*/ 18 w 24"/>
                <a:gd name="T57" fmla="*/ 2 h 31"/>
                <a:gd name="T58" fmla="*/ 15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4" y="6"/>
                  </a:lnTo>
                  <a:lnTo>
                    <a:pt x="16" y="6"/>
                  </a:lnTo>
                  <a:lnTo>
                    <a:pt x="17" y="10"/>
                  </a:lnTo>
                  <a:lnTo>
                    <a:pt x="16" y="14"/>
                  </a:lnTo>
                  <a:lnTo>
                    <a:pt x="14" y="14"/>
                  </a:lnTo>
                  <a:lnTo>
                    <a:pt x="6" y="14"/>
                  </a:lnTo>
                  <a:lnTo>
                    <a:pt x="6" y="6"/>
                  </a:lnTo>
                  <a:lnTo>
                    <a:pt x="6" y="31"/>
                  </a:lnTo>
                  <a:lnTo>
                    <a:pt x="6" y="19"/>
                  </a:lnTo>
                  <a:lnTo>
                    <a:pt x="12" y="19"/>
                  </a:lnTo>
                  <a:lnTo>
                    <a:pt x="16" y="21"/>
                  </a:lnTo>
                  <a:lnTo>
                    <a:pt x="17" y="24"/>
                  </a:lnTo>
                  <a:lnTo>
                    <a:pt x="17" y="28"/>
                  </a:lnTo>
                  <a:lnTo>
                    <a:pt x="17" y="30"/>
                  </a:lnTo>
                  <a:lnTo>
                    <a:pt x="17" y="31"/>
                  </a:lnTo>
                  <a:lnTo>
                    <a:pt x="24" y="31"/>
                  </a:lnTo>
                  <a:lnTo>
                    <a:pt x="24" y="30"/>
                  </a:lnTo>
                  <a:lnTo>
                    <a:pt x="23" y="29"/>
                  </a:lnTo>
                  <a:lnTo>
                    <a:pt x="23" y="27"/>
                  </a:lnTo>
                  <a:lnTo>
                    <a:pt x="23" y="23"/>
                  </a:lnTo>
                  <a:lnTo>
                    <a:pt x="22" y="18"/>
                  </a:lnTo>
                  <a:lnTo>
                    <a:pt x="20" y="17"/>
                  </a:lnTo>
                  <a:lnTo>
                    <a:pt x="21" y="16"/>
                  </a:lnTo>
                  <a:lnTo>
                    <a:pt x="22" y="14"/>
                  </a:lnTo>
                  <a:lnTo>
                    <a:pt x="23" y="9"/>
                  </a:lnTo>
                  <a:lnTo>
                    <a:pt x="23" y="5"/>
                  </a:lnTo>
                  <a:lnTo>
                    <a:pt x="21" y="3"/>
                  </a:lnTo>
                  <a:lnTo>
                    <a:pt x="18" y="2"/>
                  </a:lnTo>
                  <a:lnTo>
                    <a:pt x="15"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7" name="Freeform 357">
              <a:extLst>
                <a:ext uri="{FF2B5EF4-FFF2-40B4-BE49-F238E27FC236}">
                  <a16:creationId xmlns:a16="http://schemas.microsoft.com/office/drawing/2014/main" id="{DFFE0EAD-24F8-44B2-9A3F-00B41F20C161}"/>
                </a:ext>
              </a:extLst>
            </p:cNvPr>
            <p:cNvSpPr/>
            <p:nvPr/>
          </p:nvSpPr>
          <p:spPr bwMode="auto">
            <a:xfrm>
              <a:off x="2681" y="1676"/>
              <a:ext cx="23" cy="34"/>
            </a:xfrm>
            <a:custGeom>
              <a:avLst/>
              <a:gdLst>
                <a:gd name="T0" fmla="*/ 2 w 23"/>
                <a:gd name="T1" fmla="*/ 30 h 34"/>
                <a:gd name="T2" fmla="*/ 6 w 23"/>
                <a:gd name="T3" fmla="*/ 32 h 34"/>
                <a:gd name="T4" fmla="*/ 11 w 23"/>
                <a:gd name="T5" fmla="*/ 34 h 34"/>
                <a:gd name="T6" fmla="*/ 16 w 23"/>
                <a:gd name="T7" fmla="*/ 32 h 34"/>
                <a:gd name="T8" fmla="*/ 19 w 23"/>
                <a:gd name="T9" fmla="*/ 30 h 34"/>
                <a:gd name="T10" fmla="*/ 22 w 23"/>
                <a:gd name="T11" fmla="*/ 28 h 34"/>
                <a:gd name="T12" fmla="*/ 23 w 23"/>
                <a:gd name="T13" fmla="*/ 23 h 34"/>
                <a:gd name="T14" fmla="*/ 22 w 23"/>
                <a:gd name="T15" fmla="*/ 19 h 34"/>
                <a:gd name="T16" fmla="*/ 19 w 23"/>
                <a:gd name="T17" fmla="*/ 16 h 34"/>
                <a:gd name="T18" fmla="*/ 17 w 23"/>
                <a:gd name="T19" fmla="*/ 16 h 34"/>
                <a:gd name="T20" fmla="*/ 12 w 23"/>
                <a:gd name="T21" fmla="*/ 13 h 34"/>
                <a:gd name="T22" fmla="*/ 11 w 23"/>
                <a:gd name="T23" fmla="*/ 13 h 34"/>
                <a:gd name="T24" fmla="*/ 7 w 23"/>
                <a:gd name="T25" fmla="*/ 12 h 34"/>
                <a:gd name="T26" fmla="*/ 6 w 23"/>
                <a:gd name="T27" fmla="*/ 10 h 34"/>
                <a:gd name="T28" fmla="*/ 6 w 23"/>
                <a:gd name="T29" fmla="*/ 9 h 34"/>
                <a:gd name="T30" fmla="*/ 7 w 23"/>
                <a:gd name="T31" fmla="*/ 7 h 34"/>
                <a:gd name="T32" fmla="*/ 11 w 23"/>
                <a:gd name="T33" fmla="*/ 6 h 34"/>
                <a:gd name="T34" fmla="*/ 13 w 23"/>
                <a:gd name="T35" fmla="*/ 6 h 34"/>
                <a:gd name="T36" fmla="*/ 14 w 23"/>
                <a:gd name="T37" fmla="*/ 7 h 34"/>
                <a:gd name="T38" fmla="*/ 16 w 23"/>
                <a:gd name="T39" fmla="*/ 9 h 34"/>
                <a:gd name="T40" fmla="*/ 16 w 23"/>
                <a:gd name="T41" fmla="*/ 11 h 34"/>
                <a:gd name="T42" fmla="*/ 22 w 23"/>
                <a:gd name="T43" fmla="*/ 11 h 34"/>
                <a:gd name="T44" fmla="*/ 20 w 23"/>
                <a:gd name="T45" fmla="*/ 6 h 34"/>
                <a:gd name="T46" fmla="*/ 19 w 23"/>
                <a:gd name="T47" fmla="*/ 4 h 34"/>
                <a:gd name="T48" fmla="*/ 16 w 23"/>
                <a:gd name="T49" fmla="*/ 1 h 34"/>
                <a:gd name="T50" fmla="*/ 11 w 23"/>
                <a:gd name="T51" fmla="*/ 0 h 34"/>
                <a:gd name="T52" fmla="*/ 6 w 23"/>
                <a:gd name="T53" fmla="*/ 1 h 34"/>
                <a:gd name="T54" fmla="*/ 2 w 23"/>
                <a:gd name="T55" fmla="*/ 3 h 34"/>
                <a:gd name="T56" fmla="*/ 1 w 23"/>
                <a:gd name="T57" fmla="*/ 6 h 34"/>
                <a:gd name="T58" fmla="*/ 0 w 23"/>
                <a:gd name="T59" fmla="*/ 10 h 34"/>
                <a:gd name="T60" fmla="*/ 1 w 23"/>
                <a:gd name="T61" fmla="*/ 15 h 34"/>
                <a:gd name="T62" fmla="*/ 4 w 23"/>
                <a:gd name="T63" fmla="*/ 17 h 34"/>
                <a:gd name="T64" fmla="*/ 8 w 23"/>
                <a:gd name="T65" fmla="*/ 19 h 34"/>
                <a:gd name="T66" fmla="*/ 10 w 23"/>
                <a:gd name="T67" fmla="*/ 19 h 34"/>
                <a:gd name="T68" fmla="*/ 16 w 23"/>
                <a:gd name="T69" fmla="*/ 22 h 34"/>
                <a:gd name="T70" fmla="*/ 17 w 23"/>
                <a:gd name="T71" fmla="*/ 23 h 34"/>
                <a:gd name="T72" fmla="*/ 17 w 23"/>
                <a:gd name="T73" fmla="*/ 24 h 34"/>
                <a:gd name="T74" fmla="*/ 17 w 23"/>
                <a:gd name="T75" fmla="*/ 25 h 34"/>
                <a:gd name="T76" fmla="*/ 16 w 23"/>
                <a:gd name="T77" fmla="*/ 26 h 34"/>
                <a:gd name="T78" fmla="*/ 12 w 23"/>
                <a:gd name="T79" fmla="*/ 28 h 34"/>
                <a:gd name="T80" fmla="*/ 10 w 23"/>
                <a:gd name="T81" fmla="*/ 28 h 34"/>
                <a:gd name="T82" fmla="*/ 7 w 23"/>
                <a:gd name="T83" fmla="*/ 26 h 34"/>
                <a:gd name="T84" fmla="*/ 6 w 23"/>
                <a:gd name="T85" fmla="*/ 25 h 34"/>
                <a:gd name="T86" fmla="*/ 5 w 23"/>
                <a:gd name="T87" fmla="*/ 23 h 34"/>
                <a:gd name="T88" fmla="*/ 0 w 23"/>
                <a:gd name="T89" fmla="*/ 23 h 34"/>
                <a:gd name="T90" fmla="*/ 0 w 23"/>
                <a:gd name="T91" fmla="*/ 28 h 34"/>
                <a:gd name="T92" fmla="*/ 2 w 23"/>
                <a:gd name="T93"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34">
                  <a:moveTo>
                    <a:pt x="2" y="30"/>
                  </a:moveTo>
                  <a:lnTo>
                    <a:pt x="6" y="32"/>
                  </a:lnTo>
                  <a:lnTo>
                    <a:pt x="11" y="34"/>
                  </a:lnTo>
                  <a:lnTo>
                    <a:pt x="16" y="32"/>
                  </a:lnTo>
                  <a:lnTo>
                    <a:pt x="19" y="30"/>
                  </a:lnTo>
                  <a:lnTo>
                    <a:pt x="22" y="28"/>
                  </a:lnTo>
                  <a:lnTo>
                    <a:pt x="23" y="23"/>
                  </a:lnTo>
                  <a:lnTo>
                    <a:pt x="22" y="19"/>
                  </a:lnTo>
                  <a:lnTo>
                    <a:pt x="19" y="16"/>
                  </a:lnTo>
                  <a:lnTo>
                    <a:pt x="17" y="16"/>
                  </a:lnTo>
                  <a:lnTo>
                    <a:pt x="12" y="13"/>
                  </a:lnTo>
                  <a:lnTo>
                    <a:pt x="11" y="13"/>
                  </a:lnTo>
                  <a:lnTo>
                    <a:pt x="7" y="12"/>
                  </a:lnTo>
                  <a:lnTo>
                    <a:pt x="6" y="10"/>
                  </a:lnTo>
                  <a:lnTo>
                    <a:pt x="6" y="9"/>
                  </a:lnTo>
                  <a:lnTo>
                    <a:pt x="7" y="7"/>
                  </a:lnTo>
                  <a:lnTo>
                    <a:pt x="11" y="6"/>
                  </a:lnTo>
                  <a:lnTo>
                    <a:pt x="13" y="6"/>
                  </a:lnTo>
                  <a:lnTo>
                    <a:pt x="14" y="7"/>
                  </a:lnTo>
                  <a:lnTo>
                    <a:pt x="16" y="9"/>
                  </a:lnTo>
                  <a:lnTo>
                    <a:pt x="16" y="11"/>
                  </a:lnTo>
                  <a:lnTo>
                    <a:pt x="22" y="11"/>
                  </a:lnTo>
                  <a:lnTo>
                    <a:pt x="20" y="6"/>
                  </a:lnTo>
                  <a:lnTo>
                    <a:pt x="19" y="4"/>
                  </a:lnTo>
                  <a:lnTo>
                    <a:pt x="16" y="1"/>
                  </a:lnTo>
                  <a:lnTo>
                    <a:pt x="11" y="0"/>
                  </a:lnTo>
                  <a:lnTo>
                    <a:pt x="6" y="1"/>
                  </a:lnTo>
                  <a:lnTo>
                    <a:pt x="2" y="3"/>
                  </a:lnTo>
                  <a:lnTo>
                    <a:pt x="1" y="6"/>
                  </a:lnTo>
                  <a:lnTo>
                    <a:pt x="0" y="10"/>
                  </a:lnTo>
                  <a:lnTo>
                    <a:pt x="1" y="15"/>
                  </a:lnTo>
                  <a:lnTo>
                    <a:pt x="4" y="17"/>
                  </a:lnTo>
                  <a:lnTo>
                    <a:pt x="8" y="19"/>
                  </a:lnTo>
                  <a:lnTo>
                    <a:pt x="10" y="19"/>
                  </a:lnTo>
                  <a:lnTo>
                    <a:pt x="16" y="22"/>
                  </a:lnTo>
                  <a:lnTo>
                    <a:pt x="17" y="23"/>
                  </a:lnTo>
                  <a:lnTo>
                    <a:pt x="17" y="24"/>
                  </a:lnTo>
                  <a:lnTo>
                    <a:pt x="17" y="25"/>
                  </a:lnTo>
                  <a:lnTo>
                    <a:pt x="16" y="26"/>
                  </a:lnTo>
                  <a:lnTo>
                    <a:pt x="12" y="28"/>
                  </a:lnTo>
                  <a:lnTo>
                    <a:pt x="10" y="28"/>
                  </a:lnTo>
                  <a:lnTo>
                    <a:pt x="7" y="26"/>
                  </a:lnTo>
                  <a:lnTo>
                    <a:pt x="6" y="25"/>
                  </a:lnTo>
                  <a:lnTo>
                    <a:pt x="5" y="23"/>
                  </a:lnTo>
                  <a:lnTo>
                    <a:pt x="0" y="23"/>
                  </a:lnTo>
                  <a:lnTo>
                    <a:pt x="0" y="28"/>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8" name="Freeform 358">
              <a:extLst>
                <a:ext uri="{FF2B5EF4-FFF2-40B4-BE49-F238E27FC236}">
                  <a16:creationId xmlns:a16="http://schemas.microsoft.com/office/drawing/2014/main" id="{7BF8B7E2-D69A-490F-865D-F0DD6C80552A}"/>
                </a:ext>
              </a:extLst>
            </p:cNvPr>
            <p:cNvSpPr/>
            <p:nvPr/>
          </p:nvSpPr>
          <p:spPr bwMode="auto">
            <a:xfrm>
              <a:off x="2705" y="1677"/>
              <a:ext cx="25" cy="31"/>
            </a:xfrm>
            <a:custGeom>
              <a:avLst/>
              <a:gdLst>
                <a:gd name="T0" fmla="*/ 16 w 25"/>
                <a:gd name="T1" fmla="*/ 19 h 31"/>
                <a:gd name="T2" fmla="*/ 25 w 25"/>
                <a:gd name="T3" fmla="*/ 0 h 31"/>
                <a:gd name="T4" fmla="*/ 19 w 25"/>
                <a:gd name="T5" fmla="*/ 0 h 31"/>
                <a:gd name="T6" fmla="*/ 13 w 25"/>
                <a:gd name="T7" fmla="*/ 14 h 31"/>
                <a:gd name="T8" fmla="*/ 7 w 25"/>
                <a:gd name="T9" fmla="*/ 0 h 31"/>
                <a:gd name="T10" fmla="*/ 0 w 25"/>
                <a:gd name="T11" fmla="*/ 0 h 31"/>
                <a:gd name="T12" fmla="*/ 11 w 25"/>
                <a:gd name="T13" fmla="*/ 19 h 31"/>
                <a:gd name="T14" fmla="*/ 11 w 25"/>
                <a:gd name="T15" fmla="*/ 31 h 31"/>
                <a:gd name="T16" fmla="*/ 16 w 25"/>
                <a:gd name="T17" fmla="*/ 31 h 31"/>
                <a:gd name="T18" fmla="*/ 16 w 25"/>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6" y="19"/>
                  </a:moveTo>
                  <a:lnTo>
                    <a:pt x="25" y="0"/>
                  </a:lnTo>
                  <a:lnTo>
                    <a:pt x="19" y="0"/>
                  </a:lnTo>
                  <a:lnTo>
                    <a:pt x="13" y="14"/>
                  </a:lnTo>
                  <a:lnTo>
                    <a:pt x="7" y="0"/>
                  </a:lnTo>
                  <a:lnTo>
                    <a:pt x="0" y="0"/>
                  </a:lnTo>
                  <a:lnTo>
                    <a:pt x="11" y="19"/>
                  </a:lnTo>
                  <a:lnTo>
                    <a:pt x="11" y="31"/>
                  </a:lnTo>
                  <a:lnTo>
                    <a:pt x="16" y="31"/>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59" name="Freeform 359">
              <a:extLst>
                <a:ext uri="{FF2B5EF4-FFF2-40B4-BE49-F238E27FC236}">
                  <a16:creationId xmlns:a16="http://schemas.microsoft.com/office/drawing/2014/main" id="{3E5282C9-FE7E-4675-B36C-653CAE323309}"/>
                </a:ext>
              </a:extLst>
            </p:cNvPr>
            <p:cNvSpPr/>
            <p:nvPr/>
          </p:nvSpPr>
          <p:spPr bwMode="auto">
            <a:xfrm>
              <a:off x="2730" y="1677"/>
              <a:ext cx="23" cy="31"/>
            </a:xfrm>
            <a:custGeom>
              <a:avLst/>
              <a:gdLst>
                <a:gd name="T0" fmla="*/ 15 w 23"/>
                <a:gd name="T1" fmla="*/ 31 h 31"/>
                <a:gd name="T2" fmla="*/ 15 w 23"/>
                <a:gd name="T3" fmla="*/ 6 h 31"/>
                <a:gd name="T4" fmla="*/ 23 w 23"/>
                <a:gd name="T5" fmla="*/ 6 h 31"/>
                <a:gd name="T6" fmla="*/ 23 w 23"/>
                <a:gd name="T7" fmla="*/ 0 h 31"/>
                <a:gd name="T8" fmla="*/ 0 w 23"/>
                <a:gd name="T9" fmla="*/ 0 h 31"/>
                <a:gd name="T10" fmla="*/ 0 w 23"/>
                <a:gd name="T11" fmla="*/ 6 h 31"/>
                <a:gd name="T12" fmla="*/ 9 w 23"/>
                <a:gd name="T13" fmla="*/ 6 h 31"/>
                <a:gd name="T14" fmla="*/ 9 w 23"/>
                <a:gd name="T15" fmla="*/ 31 h 31"/>
                <a:gd name="T16" fmla="*/ 15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5" y="31"/>
                  </a:moveTo>
                  <a:lnTo>
                    <a:pt x="15" y="6"/>
                  </a:lnTo>
                  <a:lnTo>
                    <a:pt x="23" y="6"/>
                  </a:lnTo>
                  <a:lnTo>
                    <a:pt x="23" y="0"/>
                  </a:lnTo>
                  <a:lnTo>
                    <a:pt x="0" y="0"/>
                  </a:lnTo>
                  <a:lnTo>
                    <a:pt x="0" y="6"/>
                  </a:lnTo>
                  <a:lnTo>
                    <a:pt x="9" y="6"/>
                  </a:lnTo>
                  <a:lnTo>
                    <a:pt x="9" y="3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0" name="Freeform 360">
              <a:extLst>
                <a:ext uri="{FF2B5EF4-FFF2-40B4-BE49-F238E27FC236}">
                  <a16:creationId xmlns:a16="http://schemas.microsoft.com/office/drawing/2014/main" id="{DCAC0E28-A60F-4214-8C71-6B9352FF7D3D}"/>
                </a:ext>
              </a:extLst>
            </p:cNvPr>
            <p:cNvSpPr/>
            <p:nvPr/>
          </p:nvSpPr>
          <p:spPr bwMode="auto">
            <a:xfrm>
              <a:off x="2757" y="1677"/>
              <a:ext cx="24" cy="31"/>
            </a:xfrm>
            <a:custGeom>
              <a:avLst/>
              <a:gdLst>
                <a:gd name="T0" fmla="*/ 6 w 24"/>
                <a:gd name="T1" fmla="*/ 31 h 31"/>
                <a:gd name="T2" fmla="*/ 6 w 24"/>
                <a:gd name="T3" fmla="*/ 18 h 31"/>
                <a:gd name="T4" fmla="*/ 18 w 24"/>
                <a:gd name="T5" fmla="*/ 18 h 31"/>
                <a:gd name="T6" fmla="*/ 18 w 24"/>
                <a:gd name="T7" fmla="*/ 31 h 31"/>
                <a:gd name="T8" fmla="*/ 24 w 24"/>
                <a:gd name="T9" fmla="*/ 31 h 31"/>
                <a:gd name="T10" fmla="*/ 24 w 24"/>
                <a:gd name="T11" fmla="*/ 0 h 31"/>
                <a:gd name="T12" fmla="*/ 18 w 24"/>
                <a:gd name="T13" fmla="*/ 0 h 31"/>
                <a:gd name="T14" fmla="*/ 18 w 24"/>
                <a:gd name="T15" fmla="*/ 12 h 31"/>
                <a:gd name="T16" fmla="*/ 6 w 24"/>
                <a:gd name="T17" fmla="*/ 12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8"/>
                  </a:lnTo>
                  <a:lnTo>
                    <a:pt x="18" y="18"/>
                  </a:lnTo>
                  <a:lnTo>
                    <a:pt x="18" y="31"/>
                  </a:lnTo>
                  <a:lnTo>
                    <a:pt x="24" y="31"/>
                  </a:lnTo>
                  <a:lnTo>
                    <a:pt x="24" y="0"/>
                  </a:lnTo>
                  <a:lnTo>
                    <a:pt x="18" y="0"/>
                  </a:lnTo>
                  <a:lnTo>
                    <a:pt x="18" y="12"/>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1" name="Freeform 361">
              <a:extLst>
                <a:ext uri="{FF2B5EF4-FFF2-40B4-BE49-F238E27FC236}">
                  <a16:creationId xmlns:a16="http://schemas.microsoft.com/office/drawing/2014/main" id="{FE60894B-FBBC-4E83-A115-30536B18D0F3}"/>
                </a:ext>
              </a:extLst>
            </p:cNvPr>
            <p:cNvSpPr/>
            <p:nvPr/>
          </p:nvSpPr>
          <p:spPr bwMode="auto">
            <a:xfrm>
              <a:off x="2878" y="1641"/>
              <a:ext cx="26" cy="34"/>
            </a:xfrm>
            <a:custGeom>
              <a:avLst/>
              <a:gdLst>
                <a:gd name="T0" fmla="*/ 21 w 26"/>
                <a:gd name="T1" fmla="*/ 33 h 34"/>
                <a:gd name="T2" fmla="*/ 26 w 26"/>
                <a:gd name="T3" fmla="*/ 33 h 34"/>
                <a:gd name="T4" fmla="*/ 26 w 26"/>
                <a:gd name="T5" fmla="*/ 16 h 34"/>
                <a:gd name="T6" fmla="*/ 14 w 26"/>
                <a:gd name="T7" fmla="*/ 16 h 34"/>
                <a:gd name="T8" fmla="*/ 14 w 26"/>
                <a:gd name="T9" fmla="*/ 21 h 34"/>
                <a:gd name="T10" fmla="*/ 20 w 26"/>
                <a:gd name="T11" fmla="*/ 21 h 34"/>
                <a:gd name="T12" fmla="*/ 19 w 26"/>
                <a:gd name="T13" fmla="*/ 24 h 34"/>
                <a:gd name="T14" fmla="*/ 18 w 26"/>
                <a:gd name="T15" fmla="*/ 26 h 34"/>
                <a:gd name="T16" fmla="*/ 15 w 26"/>
                <a:gd name="T17" fmla="*/ 27 h 34"/>
                <a:gd name="T18" fmla="*/ 13 w 26"/>
                <a:gd name="T19" fmla="*/ 28 h 34"/>
                <a:gd name="T20" fmla="*/ 11 w 26"/>
                <a:gd name="T21" fmla="*/ 27 h 34"/>
                <a:gd name="T22" fmla="*/ 7 w 26"/>
                <a:gd name="T23" fmla="*/ 24 h 34"/>
                <a:gd name="T24" fmla="*/ 6 w 26"/>
                <a:gd name="T25" fmla="*/ 22 h 34"/>
                <a:gd name="T26" fmla="*/ 6 w 26"/>
                <a:gd name="T27" fmla="*/ 17 h 34"/>
                <a:gd name="T28" fmla="*/ 6 w 26"/>
                <a:gd name="T29" fmla="*/ 12 h 34"/>
                <a:gd name="T30" fmla="*/ 7 w 26"/>
                <a:gd name="T31" fmla="*/ 9 h 34"/>
                <a:gd name="T32" fmla="*/ 9 w 26"/>
                <a:gd name="T33" fmla="*/ 6 h 34"/>
                <a:gd name="T34" fmla="*/ 13 w 26"/>
                <a:gd name="T35" fmla="*/ 6 h 34"/>
                <a:gd name="T36" fmla="*/ 15 w 26"/>
                <a:gd name="T37" fmla="*/ 6 h 34"/>
                <a:gd name="T38" fmla="*/ 18 w 26"/>
                <a:gd name="T39" fmla="*/ 8 h 34"/>
                <a:gd name="T40" fmla="*/ 19 w 26"/>
                <a:gd name="T41" fmla="*/ 9 h 34"/>
                <a:gd name="T42" fmla="*/ 20 w 26"/>
                <a:gd name="T43" fmla="*/ 11 h 34"/>
                <a:gd name="T44" fmla="*/ 26 w 26"/>
                <a:gd name="T45" fmla="*/ 11 h 34"/>
                <a:gd name="T46" fmla="*/ 24 w 26"/>
                <a:gd name="T47" fmla="*/ 6 h 34"/>
                <a:gd name="T48" fmla="*/ 21 w 26"/>
                <a:gd name="T49" fmla="*/ 4 h 34"/>
                <a:gd name="T50" fmla="*/ 18 w 26"/>
                <a:gd name="T51" fmla="*/ 2 h 34"/>
                <a:gd name="T52" fmla="*/ 13 w 26"/>
                <a:gd name="T53" fmla="*/ 0 h 34"/>
                <a:gd name="T54" fmla="*/ 7 w 26"/>
                <a:gd name="T55" fmla="*/ 2 h 34"/>
                <a:gd name="T56" fmla="*/ 3 w 26"/>
                <a:gd name="T57" fmla="*/ 5 h 34"/>
                <a:gd name="T58" fmla="*/ 0 w 26"/>
                <a:gd name="T59" fmla="*/ 10 h 34"/>
                <a:gd name="T60" fmla="*/ 0 w 26"/>
                <a:gd name="T61" fmla="*/ 17 h 34"/>
                <a:gd name="T62" fmla="*/ 0 w 26"/>
                <a:gd name="T63" fmla="*/ 23 h 34"/>
                <a:gd name="T64" fmla="*/ 3 w 26"/>
                <a:gd name="T65" fmla="*/ 29 h 34"/>
                <a:gd name="T66" fmla="*/ 7 w 26"/>
                <a:gd name="T67" fmla="*/ 33 h 34"/>
                <a:gd name="T68" fmla="*/ 13 w 26"/>
                <a:gd name="T69" fmla="*/ 34 h 34"/>
                <a:gd name="T70" fmla="*/ 18 w 26"/>
                <a:gd name="T71" fmla="*/ 33 h 34"/>
                <a:gd name="T72" fmla="*/ 21 w 26"/>
                <a:gd name="T73" fmla="*/ 29 h 34"/>
                <a:gd name="T74" fmla="*/ 21 w 26"/>
                <a:gd name="T7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4">
                  <a:moveTo>
                    <a:pt x="21" y="33"/>
                  </a:moveTo>
                  <a:lnTo>
                    <a:pt x="26" y="33"/>
                  </a:lnTo>
                  <a:lnTo>
                    <a:pt x="26" y="16"/>
                  </a:lnTo>
                  <a:lnTo>
                    <a:pt x="14" y="16"/>
                  </a:lnTo>
                  <a:lnTo>
                    <a:pt x="14" y="21"/>
                  </a:lnTo>
                  <a:lnTo>
                    <a:pt x="20" y="21"/>
                  </a:lnTo>
                  <a:lnTo>
                    <a:pt x="19" y="24"/>
                  </a:lnTo>
                  <a:lnTo>
                    <a:pt x="18" y="26"/>
                  </a:lnTo>
                  <a:lnTo>
                    <a:pt x="15" y="27"/>
                  </a:lnTo>
                  <a:lnTo>
                    <a:pt x="13" y="28"/>
                  </a:lnTo>
                  <a:lnTo>
                    <a:pt x="11" y="27"/>
                  </a:lnTo>
                  <a:lnTo>
                    <a:pt x="7" y="24"/>
                  </a:lnTo>
                  <a:lnTo>
                    <a:pt x="6" y="22"/>
                  </a:lnTo>
                  <a:lnTo>
                    <a:pt x="6" y="17"/>
                  </a:lnTo>
                  <a:lnTo>
                    <a:pt x="6" y="12"/>
                  </a:lnTo>
                  <a:lnTo>
                    <a:pt x="7" y="9"/>
                  </a:lnTo>
                  <a:lnTo>
                    <a:pt x="9" y="6"/>
                  </a:lnTo>
                  <a:lnTo>
                    <a:pt x="13" y="6"/>
                  </a:lnTo>
                  <a:lnTo>
                    <a:pt x="15" y="6"/>
                  </a:lnTo>
                  <a:lnTo>
                    <a:pt x="18" y="8"/>
                  </a:lnTo>
                  <a:lnTo>
                    <a:pt x="19" y="9"/>
                  </a:lnTo>
                  <a:lnTo>
                    <a:pt x="20" y="11"/>
                  </a:lnTo>
                  <a:lnTo>
                    <a:pt x="26" y="11"/>
                  </a:lnTo>
                  <a:lnTo>
                    <a:pt x="24" y="6"/>
                  </a:lnTo>
                  <a:lnTo>
                    <a:pt x="21" y="4"/>
                  </a:lnTo>
                  <a:lnTo>
                    <a:pt x="18" y="2"/>
                  </a:lnTo>
                  <a:lnTo>
                    <a:pt x="13" y="0"/>
                  </a:lnTo>
                  <a:lnTo>
                    <a:pt x="7" y="2"/>
                  </a:lnTo>
                  <a:lnTo>
                    <a:pt x="3" y="5"/>
                  </a:lnTo>
                  <a:lnTo>
                    <a:pt x="0" y="10"/>
                  </a:lnTo>
                  <a:lnTo>
                    <a:pt x="0" y="17"/>
                  </a:lnTo>
                  <a:lnTo>
                    <a:pt x="0" y="23"/>
                  </a:lnTo>
                  <a:lnTo>
                    <a:pt x="3" y="29"/>
                  </a:lnTo>
                  <a:lnTo>
                    <a:pt x="7" y="33"/>
                  </a:lnTo>
                  <a:lnTo>
                    <a:pt x="13" y="34"/>
                  </a:lnTo>
                  <a:lnTo>
                    <a:pt x="18" y="33"/>
                  </a:lnTo>
                  <a:lnTo>
                    <a:pt x="21" y="29"/>
                  </a:lnTo>
                  <a:lnTo>
                    <a:pt x="2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2" name="Freeform 362">
              <a:extLst>
                <a:ext uri="{FF2B5EF4-FFF2-40B4-BE49-F238E27FC236}">
                  <a16:creationId xmlns:a16="http://schemas.microsoft.com/office/drawing/2014/main" id="{44E1AC35-AFAE-4D83-9757-9A987A5B879A}"/>
                </a:ext>
              </a:extLst>
            </p:cNvPr>
            <p:cNvSpPr/>
            <p:nvPr/>
          </p:nvSpPr>
          <p:spPr bwMode="auto">
            <a:xfrm>
              <a:off x="2909" y="1643"/>
              <a:ext cx="23" cy="32"/>
            </a:xfrm>
            <a:custGeom>
              <a:avLst/>
              <a:gdLst>
                <a:gd name="T0" fmla="*/ 0 w 23"/>
                <a:gd name="T1" fmla="*/ 20 h 32"/>
                <a:gd name="T2" fmla="*/ 1 w 23"/>
                <a:gd name="T3" fmla="*/ 25 h 32"/>
                <a:gd name="T4" fmla="*/ 4 w 23"/>
                <a:gd name="T5" fmla="*/ 28 h 32"/>
                <a:gd name="T6" fmla="*/ 7 w 23"/>
                <a:gd name="T7" fmla="*/ 31 h 32"/>
                <a:gd name="T8" fmla="*/ 12 w 23"/>
                <a:gd name="T9" fmla="*/ 32 h 32"/>
                <a:gd name="T10" fmla="*/ 17 w 23"/>
                <a:gd name="T11" fmla="*/ 31 h 32"/>
                <a:gd name="T12" fmla="*/ 20 w 23"/>
                <a:gd name="T13" fmla="*/ 28 h 32"/>
                <a:gd name="T14" fmla="*/ 23 w 23"/>
                <a:gd name="T15" fmla="*/ 25 h 32"/>
                <a:gd name="T16" fmla="*/ 23 w 23"/>
                <a:gd name="T17" fmla="*/ 20 h 32"/>
                <a:gd name="T18" fmla="*/ 23 w 23"/>
                <a:gd name="T19" fmla="*/ 0 h 32"/>
                <a:gd name="T20" fmla="*/ 17 w 23"/>
                <a:gd name="T21" fmla="*/ 0 h 32"/>
                <a:gd name="T22" fmla="*/ 17 w 23"/>
                <a:gd name="T23" fmla="*/ 19 h 32"/>
                <a:gd name="T24" fmla="*/ 17 w 23"/>
                <a:gd name="T25" fmla="*/ 22 h 32"/>
                <a:gd name="T26" fmla="*/ 16 w 23"/>
                <a:gd name="T27" fmla="*/ 24 h 32"/>
                <a:gd name="T28" fmla="*/ 14 w 23"/>
                <a:gd name="T29" fmla="*/ 26 h 32"/>
                <a:gd name="T30" fmla="*/ 12 w 23"/>
                <a:gd name="T31" fmla="*/ 26 h 32"/>
                <a:gd name="T32" fmla="*/ 10 w 23"/>
                <a:gd name="T33" fmla="*/ 26 h 32"/>
                <a:gd name="T34" fmla="*/ 7 w 23"/>
                <a:gd name="T35" fmla="*/ 24 h 32"/>
                <a:gd name="T36" fmla="*/ 6 w 23"/>
                <a:gd name="T37" fmla="*/ 22 h 32"/>
                <a:gd name="T38" fmla="*/ 6 w 23"/>
                <a:gd name="T39" fmla="*/ 19 h 32"/>
                <a:gd name="T40" fmla="*/ 6 w 23"/>
                <a:gd name="T41" fmla="*/ 0 h 32"/>
                <a:gd name="T42" fmla="*/ 0 w 23"/>
                <a:gd name="T43" fmla="*/ 0 h 32"/>
                <a:gd name="T44" fmla="*/ 0 w 23"/>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2">
                  <a:moveTo>
                    <a:pt x="0" y="20"/>
                  </a:moveTo>
                  <a:lnTo>
                    <a:pt x="1" y="25"/>
                  </a:lnTo>
                  <a:lnTo>
                    <a:pt x="4" y="28"/>
                  </a:lnTo>
                  <a:lnTo>
                    <a:pt x="7" y="31"/>
                  </a:lnTo>
                  <a:lnTo>
                    <a:pt x="12" y="32"/>
                  </a:lnTo>
                  <a:lnTo>
                    <a:pt x="17" y="31"/>
                  </a:lnTo>
                  <a:lnTo>
                    <a:pt x="20" y="28"/>
                  </a:lnTo>
                  <a:lnTo>
                    <a:pt x="23" y="25"/>
                  </a:lnTo>
                  <a:lnTo>
                    <a:pt x="23" y="20"/>
                  </a:lnTo>
                  <a:lnTo>
                    <a:pt x="23" y="0"/>
                  </a:lnTo>
                  <a:lnTo>
                    <a:pt x="17" y="0"/>
                  </a:lnTo>
                  <a:lnTo>
                    <a:pt x="17" y="19"/>
                  </a:lnTo>
                  <a:lnTo>
                    <a:pt x="17" y="22"/>
                  </a:lnTo>
                  <a:lnTo>
                    <a:pt x="16" y="24"/>
                  </a:lnTo>
                  <a:lnTo>
                    <a:pt x="14" y="26"/>
                  </a:lnTo>
                  <a:lnTo>
                    <a:pt x="12" y="26"/>
                  </a:lnTo>
                  <a:lnTo>
                    <a:pt x="10" y="26"/>
                  </a:lnTo>
                  <a:lnTo>
                    <a:pt x="7" y="24"/>
                  </a:lnTo>
                  <a:lnTo>
                    <a:pt x="6" y="22"/>
                  </a:lnTo>
                  <a:lnTo>
                    <a:pt x="6" y="19"/>
                  </a:lnTo>
                  <a:lnTo>
                    <a:pt x="6"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3" name="Rectangle 363">
              <a:extLst>
                <a:ext uri="{FF2B5EF4-FFF2-40B4-BE49-F238E27FC236}">
                  <a16:creationId xmlns:a16="http://schemas.microsoft.com/office/drawing/2014/main" id="{4A2B8F91-57AD-44E3-AB29-D0C78436C7B1}"/>
                </a:ext>
              </a:extLst>
            </p:cNvPr>
            <p:cNvSpPr>
              <a:spLocks noChangeArrowheads="1"/>
            </p:cNvSpPr>
            <p:nvPr/>
          </p:nvSpPr>
          <p:spPr bwMode="auto">
            <a:xfrm>
              <a:off x="2938" y="1643"/>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4" name="Freeform 364">
              <a:extLst>
                <a:ext uri="{FF2B5EF4-FFF2-40B4-BE49-F238E27FC236}">
                  <a16:creationId xmlns:a16="http://schemas.microsoft.com/office/drawing/2014/main" id="{0438313D-64CA-4F1E-B29D-A8CD62F0F47F}"/>
                </a:ext>
              </a:extLst>
            </p:cNvPr>
            <p:cNvSpPr/>
            <p:nvPr/>
          </p:nvSpPr>
          <p:spPr bwMode="auto">
            <a:xfrm>
              <a:off x="2950" y="1643"/>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5" name="Freeform 365">
              <a:extLst>
                <a:ext uri="{FF2B5EF4-FFF2-40B4-BE49-F238E27FC236}">
                  <a16:creationId xmlns:a16="http://schemas.microsoft.com/office/drawing/2014/main" id="{6604BC9F-0BD8-4F68-AF95-D194691EEE56}"/>
                </a:ext>
              </a:extLst>
            </p:cNvPr>
            <p:cNvSpPr/>
            <p:nvPr/>
          </p:nvSpPr>
          <p:spPr bwMode="auto">
            <a:xfrm>
              <a:off x="2972" y="1643"/>
              <a:ext cx="21" cy="31"/>
            </a:xfrm>
            <a:custGeom>
              <a:avLst/>
              <a:gdLst>
                <a:gd name="T0" fmla="*/ 6 w 21"/>
                <a:gd name="T1" fmla="*/ 31 h 31"/>
                <a:gd name="T2" fmla="*/ 6 w 21"/>
                <a:gd name="T3" fmla="*/ 18 h 31"/>
                <a:gd name="T4" fmla="*/ 20 w 21"/>
                <a:gd name="T5" fmla="*/ 18 h 31"/>
                <a:gd name="T6" fmla="*/ 20 w 21"/>
                <a:gd name="T7" fmla="*/ 12 h 31"/>
                <a:gd name="T8" fmla="*/ 6 w 21"/>
                <a:gd name="T9" fmla="*/ 12 h 31"/>
                <a:gd name="T10" fmla="*/ 6 w 21"/>
                <a:gd name="T11" fmla="*/ 4 h 31"/>
                <a:gd name="T12" fmla="*/ 21 w 21"/>
                <a:gd name="T13" fmla="*/ 4 h 31"/>
                <a:gd name="T14" fmla="*/ 21 w 21"/>
                <a:gd name="T15" fmla="*/ 0 h 31"/>
                <a:gd name="T16" fmla="*/ 0 w 21"/>
                <a:gd name="T17" fmla="*/ 0 h 31"/>
                <a:gd name="T18" fmla="*/ 0 w 21"/>
                <a:gd name="T19" fmla="*/ 31 h 31"/>
                <a:gd name="T20" fmla="*/ 6 w 21"/>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1">
                  <a:moveTo>
                    <a:pt x="6" y="31"/>
                  </a:moveTo>
                  <a:lnTo>
                    <a:pt x="6" y="18"/>
                  </a:lnTo>
                  <a:lnTo>
                    <a:pt x="20" y="18"/>
                  </a:lnTo>
                  <a:lnTo>
                    <a:pt x="20" y="12"/>
                  </a:lnTo>
                  <a:lnTo>
                    <a:pt x="6" y="12"/>
                  </a:lnTo>
                  <a:lnTo>
                    <a:pt x="6" y="4"/>
                  </a:lnTo>
                  <a:lnTo>
                    <a:pt x="21" y="4"/>
                  </a:lnTo>
                  <a:lnTo>
                    <a:pt x="21"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6" name="Freeform 366">
              <a:extLst>
                <a:ext uri="{FF2B5EF4-FFF2-40B4-BE49-F238E27FC236}">
                  <a16:creationId xmlns:a16="http://schemas.microsoft.com/office/drawing/2014/main" id="{C21A3DE6-7D9B-4D84-831F-F7983F1860B4}"/>
                </a:ext>
              </a:extLst>
            </p:cNvPr>
            <p:cNvSpPr/>
            <p:nvPr/>
          </p:nvSpPr>
          <p:spPr bwMode="auto">
            <a:xfrm>
              <a:off x="2995" y="1641"/>
              <a:ext cx="29" cy="34"/>
            </a:xfrm>
            <a:custGeom>
              <a:avLst/>
              <a:gdLst>
                <a:gd name="T0" fmla="*/ 9 w 29"/>
                <a:gd name="T1" fmla="*/ 9 h 34"/>
                <a:gd name="T2" fmla="*/ 11 w 29"/>
                <a:gd name="T3" fmla="*/ 6 h 34"/>
                <a:gd name="T4" fmla="*/ 15 w 29"/>
                <a:gd name="T5" fmla="*/ 6 h 34"/>
                <a:gd name="T6" fmla="*/ 18 w 29"/>
                <a:gd name="T7" fmla="*/ 6 h 34"/>
                <a:gd name="T8" fmla="*/ 21 w 29"/>
                <a:gd name="T9" fmla="*/ 9 h 34"/>
                <a:gd name="T10" fmla="*/ 22 w 29"/>
                <a:gd name="T11" fmla="*/ 12 h 34"/>
                <a:gd name="T12" fmla="*/ 23 w 29"/>
                <a:gd name="T13" fmla="*/ 17 h 34"/>
                <a:gd name="T14" fmla="*/ 22 w 29"/>
                <a:gd name="T15" fmla="*/ 22 h 34"/>
                <a:gd name="T16" fmla="*/ 21 w 29"/>
                <a:gd name="T17" fmla="*/ 26 h 34"/>
                <a:gd name="T18" fmla="*/ 18 w 29"/>
                <a:gd name="T19" fmla="*/ 27 h 34"/>
                <a:gd name="T20" fmla="*/ 15 w 29"/>
                <a:gd name="T21" fmla="*/ 28 h 34"/>
                <a:gd name="T22" fmla="*/ 11 w 29"/>
                <a:gd name="T23" fmla="*/ 27 h 34"/>
                <a:gd name="T24" fmla="*/ 9 w 29"/>
                <a:gd name="T25" fmla="*/ 26 h 34"/>
                <a:gd name="T26" fmla="*/ 7 w 29"/>
                <a:gd name="T27" fmla="*/ 22 h 34"/>
                <a:gd name="T28" fmla="*/ 6 w 29"/>
                <a:gd name="T29" fmla="*/ 17 h 34"/>
                <a:gd name="T30" fmla="*/ 7 w 29"/>
                <a:gd name="T31" fmla="*/ 12 h 34"/>
                <a:gd name="T32" fmla="*/ 9 w 29"/>
                <a:gd name="T33" fmla="*/ 9 h 34"/>
                <a:gd name="T34" fmla="*/ 4 w 29"/>
                <a:gd name="T35" fmla="*/ 29 h 34"/>
                <a:gd name="T36" fmla="*/ 9 w 29"/>
                <a:gd name="T37" fmla="*/ 33 h 34"/>
                <a:gd name="T38" fmla="*/ 15 w 29"/>
                <a:gd name="T39" fmla="*/ 34 h 34"/>
                <a:gd name="T40" fmla="*/ 21 w 29"/>
                <a:gd name="T41" fmla="*/ 33 h 34"/>
                <a:gd name="T42" fmla="*/ 24 w 29"/>
                <a:gd name="T43" fmla="*/ 29 h 34"/>
                <a:gd name="T44" fmla="*/ 28 w 29"/>
                <a:gd name="T45" fmla="*/ 24 h 34"/>
                <a:gd name="T46" fmla="*/ 29 w 29"/>
                <a:gd name="T47" fmla="*/ 17 h 34"/>
                <a:gd name="T48" fmla="*/ 28 w 29"/>
                <a:gd name="T49" fmla="*/ 10 h 34"/>
                <a:gd name="T50" fmla="*/ 24 w 29"/>
                <a:gd name="T51" fmla="*/ 5 h 34"/>
                <a:gd name="T52" fmla="*/ 21 w 29"/>
                <a:gd name="T53" fmla="*/ 2 h 34"/>
                <a:gd name="T54" fmla="*/ 15 w 29"/>
                <a:gd name="T55" fmla="*/ 0 h 34"/>
                <a:gd name="T56" fmla="*/ 9 w 29"/>
                <a:gd name="T57" fmla="*/ 2 h 34"/>
                <a:gd name="T58" fmla="*/ 4 w 29"/>
                <a:gd name="T59" fmla="*/ 5 h 34"/>
                <a:gd name="T60" fmla="*/ 1 w 29"/>
                <a:gd name="T61" fmla="*/ 10 h 34"/>
                <a:gd name="T62" fmla="*/ 0 w 29"/>
                <a:gd name="T63" fmla="*/ 17 h 34"/>
                <a:gd name="T64" fmla="*/ 1 w 29"/>
                <a:gd name="T65" fmla="*/ 24 h 34"/>
                <a:gd name="T66" fmla="*/ 4 w 29"/>
                <a:gd name="T67" fmla="*/ 29 h 34"/>
                <a:gd name="T68" fmla="*/ 9 w 29"/>
                <a:gd name="T6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4">
                  <a:moveTo>
                    <a:pt x="9" y="9"/>
                  </a:moveTo>
                  <a:lnTo>
                    <a:pt x="11" y="6"/>
                  </a:lnTo>
                  <a:lnTo>
                    <a:pt x="15" y="6"/>
                  </a:lnTo>
                  <a:lnTo>
                    <a:pt x="18" y="6"/>
                  </a:lnTo>
                  <a:lnTo>
                    <a:pt x="21" y="9"/>
                  </a:lnTo>
                  <a:lnTo>
                    <a:pt x="22" y="12"/>
                  </a:lnTo>
                  <a:lnTo>
                    <a:pt x="23" y="17"/>
                  </a:lnTo>
                  <a:lnTo>
                    <a:pt x="22" y="22"/>
                  </a:lnTo>
                  <a:lnTo>
                    <a:pt x="21" y="26"/>
                  </a:lnTo>
                  <a:lnTo>
                    <a:pt x="18" y="27"/>
                  </a:lnTo>
                  <a:lnTo>
                    <a:pt x="15" y="28"/>
                  </a:lnTo>
                  <a:lnTo>
                    <a:pt x="11" y="27"/>
                  </a:lnTo>
                  <a:lnTo>
                    <a:pt x="9" y="26"/>
                  </a:lnTo>
                  <a:lnTo>
                    <a:pt x="7" y="22"/>
                  </a:lnTo>
                  <a:lnTo>
                    <a:pt x="6" y="17"/>
                  </a:lnTo>
                  <a:lnTo>
                    <a:pt x="7" y="12"/>
                  </a:lnTo>
                  <a:lnTo>
                    <a:pt x="9" y="9"/>
                  </a:lnTo>
                  <a:lnTo>
                    <a:pt x="4" y="29"/>
                  </a:lnTo>
                  <a:lnTo>
                    <a:pt x="9" y="33"/>
                  </a:lnTo>
                  <a:lnTo>
                    <a:pt x="15" y="34"/>
                  </a:lnTo>
                  <a:lnTo>
                    <a:pt x="21" y="33"/>
                  </a:lnTo>
                  <a:lnTo>
                    <a:pt x="24" y="29"/>
                  </a:lnTo>
                  <a:lnTo>
                    <a:pt x="28" y="24"/>
                  </a:lnTo>
                  <a:lnTo>
                    <a:pt x="29" y="17"/>
                  </a:lnTo>
                  <a:lnTo>
                    <a:pt x="28" y="10"/>
                  </a:lnTo>
                  <a:lnTo>
                    <a:pt x="24" y="5"/>
                  </a:lnTo>
                  <a:lnTo>
                    <a:pt x="21" y="2"/>
                  </a:lnTo>
                  <a:lnTo>
                    <a:pt x="15" y="0"/>
                  </a:lnTo>
                  <a:lnTo>
                    <a:pt x="9" y="2"/>
                  </a:lnTo>
                  <a:lnTo>
                    <a:pt x="4" y="5"/>
                  </a:lnTo>
                  <a:lnTo>
                    <a:pt x="1" y="10"/>
                  </a:lnTo>
                  <a:lnTo>
                    <a:pt x="0" y="17"/>
                  </a:lnTo>
                  <a:lnTo>
                    <a:pt x="1" y="24"/>
                  </a:lnTo>
                  <a:lnTo>
                    <a:pt x="4" y="29"/>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7" name="Freeform 367">
              <a:extLst>
                <a:ext uri="{FF2B5EF4-FFF2-40B4-BE49-F238E27FC236}">
                  <a16:creationId xmlns:a16="http://schemas.microsoft.com/office/drawing/2014/main" id="{9AF73485-DB6E-4271-BEC0-9198AABE07C4}"/>
                </a:ext>
              </a:extLst>
            </p:cNvPr>
            <p:cNvSpPr/>
            <p:nvPr/>
          </p:nvSpPr>
          <p:spPr bwMode="auto">
            <a:xfrm>
              <a:off x="3028" y="1643"/>
              <a:ext cx="24" cy="31"/>
            </a:xfrm>
            <a:custGeom>
              <a:avLst/>
              <a:gdLst>
                <a:gd name="T0" fmla="*/ 6 w 24"/>
                <a:gd name="T1" fmla="*/ 4 h 31"/>
                <a:gd name="T2" fmla="*/ 13 w 24"/>
                <a:gd name="T3" fmla="*/ 4 h 31"/>
                <a:gd name="T4" fmla="*/ 16 w 24"/>
                <a:gd name="T5" fmla="*/ 6 h 31"/>
                <a:gd name="T6" fmla="*/ 18 w 24"/>
                <a:gd name="T7" fmla="*/ 9 h 31"/>
                <a:gd name="T8" fmla="*/ 16 w 24"/>
                <a:gd name="T9" fmla="*/ 12 h 31"/>
                <a:gd name="T10" fmla="*/ 13 w 24"/>
                <a:gd name="T11" fmla="*/ 13 h 31"/>
                <a:gd name="T12" fmla="*/ 6 w 24"/>
                <a:gd name="T13" fmla="*/ 13 h 31"/>
                <a:gd name="T14" fmla="*/ 6 w 24"/>
                <a:gd name="T15" fmla="*/ 4 h 31"/>
                <a:gd name="T16" fmla="*/ 6 w 24"/>
                <a:gd name="T17" fmla="*/ 31 h 31"/>
                <a:gd name="T18" fmla="*/ 6 w 24"/>
                <a:gd name="T19" fmla="*/ 19 h 31"/>
                <a:gd name="T20" fmla="*/ 13 w 24"/>
                <a:gd name="T21" fmla="*/ 19 h 31"/>
                <a:gd name="T22" fmla="*/ 15 w 24"/>
                <a:gd name="T23" fmla="*/ 20 h 31"/>
                <a:gd name="T24" fmla="*/ 16 w 24"/>
                <a:gd name="T25" fmla="*/ 24 h 31"/>
                <a:gd name="T26" fmla="*/ 16 w 24"/>
                <a:gd name="T27" fmla="*/ 27 h 31"/>
                <a:gd name="T28" fmla="*/ 16 w 24"/>
                <a:gd name="T29" fmla="*/ 28 h 31"/>
                <a:gd name="T30" fmla="*/ 18 w 24"/>
                <a:gd name="T31" fmla="*/ 31 h 31"/>
                <a:gd name="T32" fmla="*/ 24 w 24"/>
                <a:gd name="T33" fmla="*/ 31 h 31"/>
                <a:gd name="T34" fmla="*/ 24 w 24"/>
                <a:gd name="T35" fmla="*/ 30 h 31"/>
                <a:gd name="T36" fmla="*/ 22 w 24"/>
                <a:gd name="T37" fmla="*/ 28 h 31"/>
                <a:gd name="T38" fmla="*/ 22 w 24"/>
                <a:gd name="T39" fmla="*/ 26 h 31"/>
                <a:gd name="T40" fmla="*/ 22 w 24"/>
                <a:gd name="T41" fmla="*/ 22 h 31"/>
                <a:gd name="T42" fmla="*/ 21 w 24"/>
                <a:gd name="T43" fmla="*/ 18 h 31"/>
                <a:gd name="T44" fmla="*/ 19 w 24"/>
                <a:gd name="T45" fmla="*/ 15 h 31"/>
                <a:gd name="T46" fmla="*/ 21 w 24"/>
                <a:gd name="T47" fmla="*/ 15 h 31"/>
                <a:gd name="T48" fmla="*/ 22 w 24"/>
                <a:gd name="T49" fmla="*/ 13 h 31"/>
                <a:gd name="T50" fmla="*/ 24 w 24"/>
                <a:gd name="T51" fmla="*/ 8 h 31"/>
                <a:gd name="T52" fmla="*/ 22 w 24"/>
                <a:gd name="T53" fmla="*/ 4 h 31"/>
                <a:gd name="T54" fmla="*/ 21 w 24"/>
                <a:gd name="T55" fmla="*/ 2 h 31"/>
                <a:gd name="T56" fmla="*/ 18 w 24"/>
                <a:gd name="T57" fmla="*/ 0 h 31"/>
                <a:gd name="T58" fmla="*/ 14 w 24"/>
                <a:gd name="T59" fmla="*/ 0 h 31"/>
                <a:gd name="T60" fmla="*/ 0 w 24"/>
                <a:gd name="T61" fmla="*/ 0 h 31"/>
                <a:gd name="T62" fmla="*/ 0 w 24"/>
                <a:gd name="T63" fmla="*/ 31 h 31"/>
                <a:gd name="T64" fmla="*/ 6 w 24"/>
                <a:gd name="T65" fmla="*/ 31 h 31"/>
                <a:gd name="T66" fmla="*/ 6 w 24"/>
                <a:gd name="T67"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4"/>
                  </a:moveTo>
                  <a:lnTo>
                    <a:pt x="13" y="4"/>
                  </a:lnTo>
                  <a:lnTo>
                    <a:pt x="16" y="6"/>
                  </a:lnTo>
                  <a:lnTo>
                    <a:pt x="18" y="9"/>
                  </a:lnTo>
                  <a:lnTo>
                    <a:pt x="16" y="12"/>
                  </a:lnTo>
                  <a:lnTo>
                    <a:pt x="13" y="13"/>
                  </a:lnTo>
                  <a:lnTo>
                    <a:pt x="6" y="13"/>
                  </a:lnTo>
                  <a:lnTo>
                    <a:pt x="6" y="4"/>
                  </a:lnTo>
                  <a:lnTo>
                    <a:pt x="6" y="31"/>
                  </a:lnTo>
                  <a:lnTo>
                    <a:pt x="6" y="19"/>
                  </a:lnTo>
                  <a:lnTo>
                    <a:pt x="13" y="19"/>
                  </a:lnTo>
                  <a:lnTo>
                    <a:pt x="15" y="20"/>
                  </a:lnTo>
                  <a:lnTo>
                    <a:pt x="16" y="24"/>
                  </a:lnTo>
                  <a:lnTo>
                    <a:pt x="16" y="27"/>
                  </a:lnTo>
                  <a:lnTo>
                    <a:pt x="16" y="28"/>
                  </a:lnTo>
                  <a:lnTo>
                    <a:pt x="18" y="31"/>
                  </a:lnTo>
                  <a:lnTo>
                    <a:pt x="24" y="31"/>
                  </a:lnTo>
                  <a:lnTo>
                    <a:pt x="24" y="30"/>
                  </a:lnTo>
                  <a:lnTo>
                    <a:pt x="22" y="28"/>
                  </a:lnTo>
                  <a:lnTo>
                    <a:pt x="22" y="26"/>
                  </a:lnTo>
                  <a:lnTo>
                    <a:pt x="22" y="22"/>
                  </a:lnTo>
                  <a:lnTo>
                    <a:pt x="21" y="18"/>
                  </a:lnTo>
                  <a:lnTo>
                    <a:pt x="19" y="15"/>
                  </a:lnTo>
                  <a:lnTo>
                    <a:pt x="21" y="15"/>
                  </a:lnTo>
                  <a:lnTo>
                    <a:pt x="22" y="13"/>
                  </a:lnTo>
                  <a:lnTo>
                    <a:pt x="24" y="8"/>
                  </a:lnTo>
                  <a:lnTo>
                    <a:pt x="22" y="4"/>
                  </a:lnTo>
                  <a:lnTo>
                    <a:pt x="21" y="2"/>
                  </a:lnTo>
                  <a:lnTo>
                    <a:pt x="18" y="0"/>
                  </a:lnTo>
                  <a:lnTo>
                    <a:pt x="14" y="0"/>
                  </a:lnTo>
                  <a:lnTo>
                    <a:pt x="0" y="0"/>
                  </a:lnTo>
                  <a:lnTo>
                    <a:pt x="0" y="31"/>
                  </a:lnTo>
                  <a:lnTo>
                    <a:pt x="6" y="3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8" name="Freeform 368">
              <a:extLst>
                <a:ext uri="{FF2B5EF4-FFF2-40B4-BE49-F238E27FC236}">
                  <a16:creationId xmlns:a16="http://schemas.microsoft.com/office/drawing/2014/main" id="{17839EDB-7D03-467D-9052-AB925EE05FFC}"/>
                </a:ext>
              </a:extLst>
            </p:cNvPr>
            <p:cNvSpPr/>
            <p:nvPr/>
          </p:nvSpPr>
          <p:spPr bwMode="auto">
            <a:xfrm>
              <a:off x="3056" y="1643"/>
              <a:ext cx="24" cy="31"/>
            </a:xfrm>
            <a:custGeom>
              <a:avLst/>
              <a:gdLst>
                <a:gd name="T0" fmla="*/ 6 w 24"/>
                <a:gd name="T1" fmla="*/ 4 h 31"/>
                <a:gd name="T2" fmla="*/ 11 w 24"/>
                <a:gd name="T3" fmla="*/ 4 h 31"/>
                <a:gd name="T4" fmla="*/ 15 w 24"/>
                <a:gd name="T5" fmla="*/ 6 h 31"/>
                <a:gd name="T6" fmla="*/ 17 w 24"/>
                <a:gd name="T7" fmla="*/ 8 h 31"/>
                <a:gd name="T8" fmla="*/ 18 w 24"/>
                <a:gd name="T9" fmla="*/ 10 h 31"/>
                <a:gd name="T10" fmla="*/ 18 w 24"/>
                <a:gd name="T11" fmla="*/ 15 h 31"/>
                <a:gd name="T12" fmla="*/ 18 w 24"/>
                <a:gd name="T13" fmla="*/ 20 h 31"/>
                <a:gd name="T14" fmla="*/ 17 w 24"/>
                <a:gd name="T15" fmla="*/ 22 h 31"/>
                <a:gd name="T16" fmla="*/ 15 w 24"/>
                <a:gd name="T17" fmla="*/ 25 h 31"/>
                <a:gd name="T18" fmla="*/ 11 w 24"/>
                <a:gd name="T19" fmla="*/ 25 h 31"/>
                <a:gd name="T20" fmla="*/ 6 w 24"/>
                <a:gd name="T21" fmla="*/ 25 h 31"/>
                <a:gd name="T22" fmla="*/ 6 w 24"/>
                <a:gd name="T23" fmla="*/ 4 h 31"/>
                <a:gd name="T24" fmla="*/ 10 w 24"/>
                <a:gd name="T25" fmla="*/ 31 h 31"/>
                <a:gd name="T26" fmla="*/ 16 w 24"/>
                <a:gd name="T27" fmla="*/ 30 h 31"/>
                <a:gd name="T28" fmla="*/ 20 w 24"/>
                <a:gd name="T29" fmla="*/ 28 h 31"/>
                <a:gd name="T30" fmla="*/ 22 w 24"/>
                <a:gd name="T31" fmla="*/ 26 h 31"/>
                <a:gd name="T32" fmla="*/ 23 w 24"/>
                <a:gd name="T33" fmla="*/ 22 h 31"/>
                <a:gd name="T34" fmla="*/ 24 w 24"/>
                <a:gd name="T35" fmla="*/ 15 h 31"/>
                <a:gd name="T36" fmla="*/ 24 w 24"/>
                <a:gd name="T37" fmla="*/ 8 h 31"/>
                <a:gd name="T38" fmla="*/ 22 w 24"/>
                <a:gd name="T39" fmla="*/ 3 h 31"/>
                <a:gd name="T40" fmla="*/ 17 w 24"/>
                <a:gd name="T41" fmla="*/ 1 h 31"/>
                <a:gd name="T42" fmla="*/ 11 w 24"/>
                <a:gd name="T43" fmla="*/ 0 h 31"/>
                <a:gd name="T44" fmla="*/ 0 w 24"/>
                <a:gd name="T45" fmla="*/ 0 h 31"/>
                <a:gd name="T46" fmla="*/ 0 w 24"/>
                <a:gd name="T47" fmla="*/ 31 h 31"/>
                <a:gd name="T48" fmla="*/ 10 w 24"/>
                <a:gd name="T49" fmla="*/ 31 h 31"/>
                <a:gd name="T50" fmla="*/ 6 w 24"/>
                <a:gd name="T5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4"/>
                  </a:moveTo>
                  <a:lnTo>
                    <a:pt x="11" y="4"/>
                  </a:lnTo>
                  <a:lnTo>
                    <a:pt x="15" y="6"/>
                  </a:lnTo>
                  <a:lnTo>
                    <a:pt x="17" y="8"/>
                  </a:lnTo>
                  <a:lnTo>
                    <a:pt x="18" y="10"/>
                  </a:lnTo>
                  <a:lnTo>
                    <a:pt x="18" y="15"/>
                  </a:lnTo>
                  <a:lnTo>
                    <a:pt x="18" y="20"/>
                  </a:lnTo>
                  <a:lnTo>
                    <a:pt x="17" y="22"/>
                  </a:lnTo>
                  <a:lnTo>
                    <a:pt x="15" y="25"/>
                  </a:lnTo>
                  <a:lnTo>
                    <a:pt x="11" y="25"/>
                  </a:lnTo>
                  <a:lnTo>
                    <a:pt x="6" y="25"/>
                  </a:lnTo>
                  <a:lnTo>
                    <a:pt x="6" y="4"/>
                  </a:lnTo>
                  <a:lnTo>
                    <a:pt x="10" y="31"/>
                  </a:lnTo>
                  <a:lnTo>
                    <a:pt x="16" y="30"/>
                  </a:lnTo>
                  <a:lnTo>
                    <a:pt x="20" y="28"/>
                  </a:lnTo>
                  <a:lnTo>
                    <a:pt x="22" y="26"/>
                  </a:lnTo>
                  <a:lnTo>
                    <a:pt x="23" y="22"/>
                  </a:lnTo>
                  <a:lnTo>
                    <a:pt x="24" y="15"/>
                  </a:lnTo>
                  <a:lnTo>
                    <a:pt x="24" y="8"/>
                  </a:lnTo>
                  <a:lnTo>
                    <a:pt x="22" y="3"/>
                  </a:lnTo>
                  <a:lnTo>
                    <a:pt x="17" y="1"/>
                  </a:lnTo>
                  <a:lnTo>
                    <a:pt x="11" y="0"/>
                  </a:lnTo>
                  <a:lnTo>
                    <a:pt x="0" y="0"/>
                  </a:lnTo>
                  <a:lnTo>
                    <a:pt x="0" y="31"/>
                  </a:lnTo>
                  <a:lnTo>
                    <a:pt x="10" y="3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69" name="Freeform 369">
              <a:extLst>
                <a:ext uri="{FF2B5EF4-FFF2-40B4-BE49-F238E27FC236}">
                  <a16:creationId xmlns:a16="http://schemas.microsoft.com/office/drawing/2014/main" id="{358A3F17-01B9-48E7-82BE-59F97430EAF7}"/>
                </a:ext>
              </a:extLst>
            </p:cNvPr>
            <p:cNvSpPr/>
            <p:nvPr/>
          </p:nvSpPr>
          <p:spPr bwMode="auto">
            <a:xfrm>
              <a:off x="2839" y="1509"/>
              <a:ext cx="23" cy="32"/>
            </a:xfrm>
            <a:custGeom>
              <a:avLst/>
              <a:gdLst>
                <a:gd name="T0" fmla="*/ 6 w 23"/>
                <a:gd name="T1" fmla="*/ 6 h 32"/>
                <a:gd name="T2" fmla="*/ 14 w 23"/>
                <a:gd name="T3" fmla="*/ 6 h 32"/>
                <a:gd name="T4" fmla="*/ 16 w 23"/>
                <a:gd name="T5" fmla="*/ 8 h 32"/>
                <a:gd name="T6" fmla="*/ 17 w 23"/>
                <a:gd name="T7" fmla="*/ 10 h 32"/>
                <a:gd name="T8" fmla="*/ 16 w 23"/>
                <a:gd name="T9" fmla="*/ 14 h 32"/>
                <a:gd name="T10" fmla="*/ 12 w 23"/>
                <a:gd name="T11" fmla="*/ 15 h 32"/>
                <a:gd name="T12" fmla="*/ 6 w 23"/>
                <a:gd name="T13" fmla="*/ 15 h 32"/>
                <a:gd name="T14" fmla="*/ 6 w 23"/>
                <a:gd name="T15" fmla="*/ 6 h 32"/>
                <a:gd name="T16" fmla="*/ 6 w 23"/>
                <a:gd name="T17" fmla="*/ 32 h 32"/>
                <a:gd name="T18" fmla="*/ 6 w 23"/>
                <a:gd name="T19" fmla="*/ 20 h 32"/>
                <a:gd name="T20" fmla="*/ 12 w 23"/>
                <a:gd name="T21" fmla="*/ 20 h 32"/>
                <a:gd name="T22" fmla="*/ 16 w 23"/>
                <a:gd name="T23" fmla="*/ 21 h 32"/>
                <a:gd name="T24" fmla="*/ 16 w 23"/>
                <a:gd name="T25" fmla="*/ 24 h 32"/>
                <a:gd name="T26" fmla="*/ 16 w 23"/>
                <a:gd name="T27" fmla="*/ 28 h 32"/>
                <a:gd name="T28" fmla="*/ 17 w 23"/>
                <a:gd name="T29" fmla="*/ 30 h 32"/>
                <a:gd name="T30" fmla="*/ 17 w 23"/>
                <a:gd name="T31" fmla="*/ 32 h 32"/>
                <a:gd name="T32" fmla="*/ 23 w 23"/>
                <a:gd name="T33" fmla="*/ 32 h 32"/>
                <a:gd name="T34" fmla="*/ 23 w 23"/>
                <a:gd name="T35" fmla="*/ 30 h 32"/>
                <a:gd name="T36" fmla="*/ 23 w 23"/>
                <a:gd name="T37" fmla="*/ 29 h 32"/>
                <a:gd name="T38" fmla="*/ 22 w 23"/>
                <a:gd name="T39" fmla="*/ 28 h 32"/>
                <a:gd name="T40" fmla="*/ 22 w 23"/>
                <a:gd name="T41" fmla="*/ 27 h 32"/>
                <a:gd name="T42" fmla="*/ 22 w 23"/>
                <a:gd name="T43" fmla="*/ 23 h 32"/>
                <a:gd name="T44" fmla="*/ 22 w 23"/>
                <a:gd name="T45" fmla="*/ 20 h 32"/>
                <a:gd name="T46" fmla="*/ 18 w 23"/>
                <a:gd name="T47" fmla="*/ 17 h 32"/>
                <a:gd name="T48" fmla="*/ 21 w 23"/>
                <a:gd name="T49" fmla="*/ 16 h 32"/>
                <a:gd name="T50" fmla="*/ 22 w 23"/>
                <a:gd name="T51" fmla="*/ 15 h 32"/>
                <a:gd name="T52" fmla="*/ 23 w 23"/>
                <a:gd name="T53" fmla="*/ 10 h 32"/>
                <a:gd name="T54" fmla="*/ 22 w 23"/>
                <a:gd name="T55" fmla="*/ 5 h 32"/>
                <a:gd name="T56" fmla="*/ 21 w 23"/>
                <a:gd name="T57" fmla="*/ 3 h 32"/>
                <a:gd name="T58" fmla="*/ 18 w 23"/>
                <a:gd name="T59" fmla="*/ 2 h 32"/>
                <a:gd name="T60" fmla="*/ 14 w 23"/>
                <a:gd name="T61" fmla="*/ 0 h 32"/>
                <a:gd name="T62" fmla="*/ 0 w 23"/>
                <a:gd name="T63" fmla="*/ 0 h 32"/>
                <a:gd name="T64" fmla="*/ 0 w 23"/>
                <a:gd name="T65" fmla="*/ 32 h 32"/>
                <a:gd name="T66" fmla="*/ 6 w 23"/>
                <a:gd name="T67" fmla="*/ 32 h 32"/>
                <a:gd name="T68" fmla="*/ 6 w 23"/>
                <a:gd name="T6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32">
                  <a:moveTo>
                    <a:pt x="6" y="6"/>
                  </a:moveTo>
                  <a:lnTo>
                    <a:pt x="14" y="6"/>
                  </a:lnTo>
                  <a:lnTo>
                    <a:pt x="16" y="8"/>
                  </a:lnTo>
                  <a:lnTo>
                    <a:pt x="17" y="10"/>
                  </a:lnTo>
                  <a:lnTo>
                    <a:pt x="16" y="14"/>
                  </a:lnTo>
                  <a:lnTo>
                    <a:pt x="12" y="15"/>
                  </a:lnTo>
                  <a:lnTo>
                    <a:pt x="6" y="15"/>
                  </a:lnTo>
                  <a:lnTo>
                    <a:pt x="6" y="6"/>
                  </a:lnTo>
                  <a:lnTo>
                    <a:pt x="6" y="32"/>
                  </a:lnTo>
                  <a:lnTo>
                    <a:pt x="6" y="20"/>
                  </a:lnTo>
                  <a:lnTo>
                    <a:pt x="12" y="20"/>
                  </a:lnTo>
                  <a:lnTo>
                    <a:pt x="16" y="21"/>
                  </a:lnTo>
                  <a:lnTo>
                    <a:pt x="16" y="24"/>
                  </a:lnTo>
                  <a:lnTo>
                    <a:pt x="16" y="28"/>
                  </a:lnTo>
                  <a:lnTo>
                    <a:pt x="17" y="30"/>
                  </a:lnTo>
                  <a:lnTo>
                    <a:pt x="17" y="32"/>
                  </a:lnTo>
                  <a:lnTo>
                    <a:pt x="23" y="32"/>
                  </a:lnTo>
                  <a:lnTo>
                    <a:pt x="23" y="30"/>
                  </a:lnTo>
                  <a:lnTo>
                    <a:pt x="23" y="29"/>
                  </a:lnTo>
                  <a:lnTo>
                    <a:pt x="22" y="28"/>
                  </a:lnTo>
                  <a:lnTo>
                    <a:pt x="22" y="27"/>
                  </a:lnTo>
                  <a:lnTo>
                    <a:pt x="22" y="23"/>
                  </a:lnTo>
                  <a:lnTo>
                    <a:pt x="22" y="20"/>
                  </a:lnTo>
                  <a:lnTo>
                    <a:pt x="18" y="17"/>
                  </a:lnTo>
                  <a:lnTo>
                    <a:pt x="21" y="16"/>
                  </a:lnTo>
                  <a:lnTo>
                    <a:pt x="22" y="15"/>
                  </a:lnTo>
                  <a:lnTo>
                    <a:pt x="23" y="10"/>
                  </a:lnTo>
                  <a:lnTo>
                    <a:pt x="22" y="5"/>
                  </a:lnTo>
                  <a:lnTo>
                    <a:pt x="21" y="3"/>
                  </a:lnTo>
                  <a:lnTo>
                    <a:pt x="18" y="2"/>
                  </a:lnTo>
                  <a:lnTo>
                    <a:pt x="14"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70" name="Freeform 370">
              <a:extLst>
                <a:ext uri="{FF2B5EF4-FFF2-40B4-BE49-F238E27FC236}">
                  <a16:creationId xmlns:a16="http://schemas.microsoft.com/office/drawing/2014/main" id="{B17D0527-7129-4FF4-A30E-8CF9533F81A7}"/>
                </a:ext>
              </a:extLst>
            </p:cNvPr>
            <p:cNvSpPr/>
            <p:nvPr/>
          </p:nvSpPr>
          <p:spPr bwMode="auto">
            <a:xfrm>
              <a:off x="2866" y="1509"/>
              <a:ext cx="29" cy="33"/>
            </a:xfrm>
            <a:custGeom>
              <a:avLst/>
              <a:gdLst>
                <a:gd name="T0" fmla="*/ 8 w 29"/>
                <a:gd name="T1" fmla="*/ 9 h 33"/>
                <a:gd name="T2" fmla="*/ 11 w 29"/>
                <a:gd name="T3" fmla="*/ 6 h 33"/>
                <a:gd name="T4" fmla="*/ 14 w 29"/>
                <a:gd name="T5" fmla="*/ 5 h 33"/>
                <a:gd name="T6" fmla="*/ 18 w 29"/>
                <a:gd name="T7" fmla="*/ 6 h 33"/>
                <a:gd name="T8" fmla="*/ 20 w 29"/>
                <a:gd name="T9" fmla="*/ 9 h 33"/>
                <a:gd name="T10" fmla="*/ 21 w 29"/>
                <a:gd name="T11" fmla="*/ 11 h 33"/>
                <a:gd name="T12" fmla="*/ 23 w 29"/>
                <a:gd name="T13" fmla="*/ 16 h 33"/>
                <a:gd name="T14" fmla="*/ 21 w 29"/>
                <a:gd name="T15" fmla="*/ 21 h 33"/>
                <a:gd name="T16" fmla="*/ 20 w 29"/>
                <a:gd name="T17" fmla="*/ 24 h 33"/>
                <a:gd name="T18" fmla="*/ 18 w 29"/>
                <a:gd name="T19" fmla="*/ 27 h 33"/>
                <a:gd name="T20" fmla="*/ 14 w 29"/>
                <a:gd name="T21" fmla="*/ 27 h 33"/>
                <a:gd name="T22" fmla="*/ 11 w 29"/>
                <a:gd name="T23" fmla="*/ 27 h 33"/>
                <a:gd name="T24" fmla="*/ 8 w 29"/>
                <a:gd name="T25" fmla="*/ 24 h 33"/>
                <a:gd name="T26" fmla="*/ 7 w 29"/>
                <a:gd name="T27" fmla="*/ 21 h 33"/>
                <a:gd name="T28" fmla="*/ 6 w 29"/>
                <a:gd name="T29" fmla="*/ 16 h 33"/>
                <a:gd name="T30" fmla="*/ 7 w 29"/>
                <a:gd name="T31" fmla="*/ 11 h 33"/>
                <a:gd name="T32" fmla="*/ 8 w 29"/>
                <a:gd name="T33" fmla="*/ 9 h 33"/>
                <a:gd name="T34" fmla="*/ 3 w 29"/>
                <a:gd name="T35" fmla="*/ 28 h 33"/>
                <a:gd name="T36" fmla="*/ 8 w 29"/>
                <a:gd name="T37" fmla="*/ 32 h 33"/>
                <a:gd name="T38" fmla="*/ 14 w 29"/>
                <a:gd name="T39" fmla="*/ 33 h 33"/>
                <a:gd name="T40" fmla="*/ 20 w 29"/>
                <a:gd name="T41" fmla="*/ 32 h 33"/>
                <a:gd name="T42" fmla="*/ 24 w 29"/>
                <a:gd name="T43" fmla="*/ 28 h 33"/>
                <a:gd name="T44" fmla="*/ 27 w 29"/>
                <a:gd name="T45" fmla="*/ 23 h 33"/>
                <a:gd name="T46" fmla="*/ 29 w 29"/>
                <a:gd name="T47" fmla="*/ 16 h 33"/>
                <a:gd name="T48" fmla="*/ 27 w 29"/>
                <a:gd name="T49" fmla="*/ 10 h 33"/>
                <a:gd name="T50" fmla="*/ 24 w 29"/>
                <a:gd name="T51" fmla="*/ 4 h 33"/>
                <a:gd name="T52" fmla="*/ 20 w 29"/>
                <a:gd name="T53" fmla="*/ 0 h 33"/>
                <a:gd name="T54" fmla="*/ 14 w 29"/>
                <a:gd name="T55" fmla="*/ 0 h 33"/>
                <a:gd name="T56" fmla="*/ 8 w 29"/>
                <a:gd name="T57" fmla="*/ 0 h 33"/>
                <a:gd name="T58" fmla="*/ 3 w 29"/>
                <a:gd name="T59" fmla="*/ 4 h 33"/>
                <a:gd name="T60" fmla="*/ 1 w 29"/>
                <a:gd name="T61" fmla="*/ 10 h 33"/>
                <a:gd name="T62" fmla="*/ 0 w 29"/>
                <a:gd name="T63" fmla="*/ 16 h 33"/>
                <a:gd name="T64" fmla="*/ 1 w 29"/>
                <a:gd name="T65" fmla="*/ 23 h 33"/>
                <a:gd name="T66" fmla="*/ 3 w 29"/>
                <a:gd name="T67" fmla="*/ 28 h 33"/>
                <a:gd name="T68" fmla="*/ 8 w 29"/>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9"/>
                  </a:moveTo>
                  <a:lnTo>
                    <a:pt x="11" y="6"/>
                  </a:lnTo>
                  <a:lnTo>
                    <a:pt x="14" y="5"/>
                  </a:lnTo>
                  <a:lnTo>
                    <a:pt x="18" y="6"/>
                  </a:lnTo>
                  <a:lnTo>
                    <a:pt x="20" y="9"/>
                  </a:lnTo>
                  <a:lnTo>
                    <a:pt x="21" y="11"/>
                  </a:lnTo>
                  <a:lnTo>
                    <a:pt x="23" y="16"/>
                  </a:lnTo>
                  <a:lnTo>
                    <a:pt x="21" y="21"/>
                  </a:lnTo>
                  <a:lnTo>
                    <a:pt x="20" y="24"/>
                  </a:lnTo>
                  <a:lnTo>
                    <a:pt x="18" y="27"/>
                  </a:lnTo>
                  <a:lnTo>
                    <a:pt x="14" y="27"/>
                  </a:lnTo>
                  <a:lnTo>
                    <a:pt x="11" y="27"/>
                  </a:lnTo>
                  <a:lnTo>
                    <a:pt x="8" y="24"/>
                  </a:lnTo>
                  <a:lnTo>
                    <a:pt x="7" y="21"/>
                  </a:lnTo>
                  <a:lnTo>
                    <a:pt x="6" y="16"/>
                  </a:lnTo>
                  <a:lnTo>
                    <a:pt x="7" y="11"/>
                  </a:lnTo>
                  <a:lnTo>
                    <a:pt x="8" y="9"/>
                  </a:lnTo>
                  <a:lnTo>
                    <a:pt x="3" y="28"/>
                  </a:lnTo>
                  <a:lnTo>
                    <a:pt x="8" y="32"/>
                  </a:lnTo>
                  <a:lnTo>
                    <a:pt x="14" y="33"/>
                  </a:lnTo>
                  <a:lnTo>
                    <a:pt x="20" y="32"/>
                  </a:lnTo>
                  <a:lnTo>
                    <a:pt x="24" y="28"/>
                  </a:lnTo>
                  <a:lnTo>
                    <a:pt x="27" y="23"/>
                  </a:lnTo>
                  <a:lnTo>
                    <a:pt x="29" y="16"/>
                  </a:lnTo>
                  <a:lnTo>
                    <a:pt x="27" y="10"/>
                  </a:lnTo>
                  <a:lnTo>
                    <a:pt x="24" y="4"/>
                  </a:lnTo>
                  <a:lnTo>
                    <a:pt x="20" y="0"/>
                  </a:lnTo>
                  <a:lnTo>
                    <a:pt x="14" y="0"/>
                  </a:lnTo>
                  <a:lnTo>
                    <a:pt x="8" y="0"/>
                  </a:lnTo>
                  <a:lnTo>
                    <a:pt x="3" y="4"/>
                  </a:lnTo>
                  <a:lnTo>
                    <a:pt x="1" y="10"/>
                  </a:lnTo>
                  <a:lnTo>
                    <a:pt x="0" y="16"/>
                  </a:lnTo>
                  <a:lnTo>
                    <a:pt x="1" y="23"/>
                  </a:lnTo>
                  <a:lnTo>
                    <a:pt x="3" y="28"/>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71" name="Freeform 371">
              <a:extLst>
                <a:ext uri="{FF2B5EF4-FFF2-40B4-BE49-F238E27FC236}">
                  <a16:creationId xmlns:a16="http://schemas.microsoft.com/office/drawing/2014/main" id="{E821DBDE-2F80-418C-863B-FD09EE1F0F35}"/>
                </a:ext>
              </a:extLst>
            </p:cNvPr>
            <p:cNvSpPr/>
            <p:nvPr/>
          </p:nvSpPr>
          <p:spPr bwMode="auto">
            <a:xfrm>
              <a:off x="2897" y="1509"/>
              <a:ext cx="26" cy="33"/>
            </a:xfrm>
            <a:custGeom>
              <a:avLst/>
              <a:gdLst>
                <a:gd name="T0" fmla="*/ 20 w 26"/>
                <a:gd name="T1" fmla="*/ 21 h 33"/>
                <a:gd name="T2" fmla="*/ 20 w 26"/>
                <a:gd name="T3" fmla="*/ 23 h 33"/>
                <a:gd name="T4" fmla="*/ 19 w 26"/>
                <a:gd name="T5" fmla="*/ 26 h 33"/>
                <a:gd name="T6" fmla="*/ 17 w 26"/>
                <a:gd name="T7" fmla="*/ 27 h 33"/>
                <a:gd name="T8" fmla="*/ 14 w 26"/>
                <a:gd name="T9" fmla="*/ 27 h 33"/>
                <a:gd name="T10" fmla="*/ 11 w 26"/>
                <a:gd name="T11" fmla="*/ 26 h 33"/>
                <a:gd name="T12" fmla="*/ 8 w 26"/>
                <a:gd name="T13" fmla="*/ 24 h 33"/>
                <a:gd name="T14" fmla="*/ 7 w 26"/>
                <a:gd name="T15" fmla="*/ 21 h 33"/>
                <a:gd name="T16" fmla="*/ 6 w 26"/>
                <a:gd name="T17" fmla="*/ 16 h 33"/>
                <a:gd name="T18" fmla="*/ 7 w 26"/>
                <a:gd name="T19" fmla="*/ 11 h 33"/>
                <a:gd name="T20" fmla="*/ 8 w 26"/>
                <a:gd name="T21" fmla="*/ 9 h 33"/>
                <a:gd name="T22" fmla="*/ 11 w 26"/>
                <a:gd name="T23" fmla="*/ 6 h 33"/>
                <a:gd name="T24" fmla="*/ 14 w 26"/>
                <a:gd name="T25" fmla="*/ 5 h 33"/>
                <a:gd name="T26" fmla="*/ 17 w 26"/>
                <a:gd name="T27" fmla="*/ 6 h 33"/>
                <a:gd name="T28" fmla="*/ 19 w 26"/>
                <a:gd name="T29" fmla="*/ 6 h 33"/>
                <a:gd name="T30" fmla="*/ 20 w 26"/>
                <a:gd name="T31" fmla="*/ 9 h 33"/>
                <a:gd name="T32" fmla="*/ 20 w 26"/>
                <a:gd name="T33" fmla="*/ 11 h 33"/>
                <a:gd name="T34" fmla="*/ 26 w 26"/>
                <a:gd name="T35" fmla="*/ 11 h 33"/>
                <a:gd name="T36" fmla="*/ 25 w 26"/>
                <a:gd name="T37" fmla="*/ 6 h 33"/>
                <a:gd name="T38" fmla="*/ 23 w 26"/>
                <a:gd name="T39" fmla="*/ 3 h 33"/>
                <a:gd name="T40" fmla="*/ 19 w 26"/>
                <a:gd name="T41" fmla="*/ 0 h 33"/>
                <a:gd name="T42" fmla="*/ 14 w 26"/>
                <a:gd name="T43" fmla="*/ 0 h 33"/>
                <a:gd name="T44" fmla="*/ 8 w 26"/>
                <a:gd name="T45" fmla="*/ 0 h 33"/>
                <a:gd name="T46" fmla="*/ 4 w 26"/>
                <a:gd name="T47" fmla="*/ 4 h 33"/>
                <a:gd name="T48" fmla="*/ 1 w 26"/>
                <a:gd name="T49" fmla="*/ 9 h 33"/>
                <a:gd name="T50" fmla="*/ 0 w 26"/>
                <a:gd name="T51" fmla="*/ 16 h 33"/>
                <a:gd name="T52" fmla="*/ 1 w 26"/>
                <a:gd name="T53" fmla="*/ 23 h 33"/>
                <a:gd name="T54" fmla="*/ 4 w 26"/>
                <a:gd name="T55" fmla="*/ 28 h 33"/>
                <a:gd name="T56" fmla="*/ 8 w 26"/>
                <a:gd name="T57" fmla="*/ 32 h 33"/>
                <a:gd name="T58" fmla="*/ 14 w 26"/>
                <a:gd name="T59" fmla="*/ 33 h 33"/>
                <a:gd name="T60" fmla="*/ 19 w 26"/>
                <a:gd name="T61" fmla="*/ 32 h 33"/>
                <a:gd name="T62" fmla="*/ 23 w 26"/>
                <a:gd name="T63" fmla="*/ 29 h 33"/>
                <a:gd name="T64" fmla="*/ 25 w 26"/>
                <a:gd name="T65" fmla="*/ 26 h 33"/>
                <a:gd name="T66" fmla="*/ 26 w 26"/>
                <a:gd name="T67" fmla="*/ 21 h 33"/>
                <a:gd name="T68" fmla="*/ 20 w 26"/>
                <a:gd name="T6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3">
                  <a:moveTo>
                    <a:pt x="20" y="21"/>
                  </a:moveTo>
                  <a:lnTo>
                    <a:pt x="20" y="23"/>
                  </a:lnTo>
                  <a:lnTo>
                    <a:pt x="19" y="26"/>
                  </a:lnTo>
                  <a:lnTo>
                    <a:pt x="17" y="27"/>
                  </a:lnTo>
                  <a:lnTo>
                    <a:pt x="14" y="27"/>
                  </a:lnTo>
                  <a:lnTo>
                    <a:pt x="11" y="26"/>
                  </a:lnTo>
                  <a:lnTo>
                    <a:pt x="8" y="24"/>
                  </a:lnTo>
                  <a:lnTo>
                    <a:pt x="7" y="21"/>
                  </a:lnTo>
                  <a:lnTo>
                    <a:pt x="6" y="16"/>
                  </a:lnTo>
                  <a:lnTo>
                    <a:pt x="7" y="11"/>
                  </a:lnTo>
                  <a:lnTo>
                    <a:pt x="8" y="9"/>
                  </a:lnTo>
                  <a:lnTo>
                    <a:pt x="11" y="6"/>
                  </a:lnTo>
                  <a:lnTo>
                    <a:pt x="14" y="5"/>
                  </a:lnTo>
                  <a:lnTo>
                    <a:pt x="17" y="6"/>
                  </a:lnTo>
                  <a:lnTo>
                    <a:pt x="19" y="6"/>
                  </a:lnTo>
                  <a:lnTo>
                    <a:pt x="20" y="9"/>
                  </a:lnTo>
                  <a:lnTo>
                    <a:pt x="20" y="11"/>
                  </a:lnTo>
                  <a:lnTo>
                    <a:pt x="26" y="11"/>
                  </a:lnTo>
                  <a:lnTo>
                    <a:pt x="25" y="6"/>
                  </a:lnTo>
                  <a:lnTo>
                    <a:pt x="23" y="3"/>
                  </a:lnTo>
                  <a:lnTo>
                    <a:pt x="19" y="0"/>
                  </a:lnTo>
                  <a:lnTo>
                    <a:pt x="14" y="0"/>
                  </a:lnTo>
                  <a:lnTo>
                    <a:pt x="8" y="0"/>
                  </a:lnTo>
                  <a:lnTo>
                    <a:pt x="4" y="4"/>
                  </a:lnTo>
                  <a:lnTo>
                    <a:pt x="1" y="9"/>
                  </a:lnTo>
                  <a:lnTo>
                    <a:pt x="0" y="16"/>
                  </a:lnTo>
                  <a:lnTo>
                    <a:pt x="1" y="23"/>
                  </a:lnTo>
                  <a:lnTo>
                    <a:pt x="4" y="28"/>
                  </a:lnTo>
                  <a:lnTo>
                    <a:pt x="8" y="32"/>
                  </a:lnTo>
                  <a:lnTo>
                    <a:pt x="14" y="33"/>
                  </a:lnTo>
                  <a:lnTo>
                    <a:pt x="19" y="32"/>
                  </a:lnTo>
                  <a:lnTo>
                    <a:pt x="23" y="29"/>
                  </a:lnTo>
                  <a:lnTo>
                    <a:pt x="25" y="26"/>
                  </a:lnTo>
                  <a:lnTo>
                    <a:pt x="26" y="21"/>
                  </a:lnTo>
                  <a:lnTo>
                    <a:pt x="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72" name="Freeform 372">
              <a:extLst>
                <a:ext uri="{FF2B5EF4-FFF2-40B4-BE49-F238E27FC236}">
                  <a16:creationId xmlns:a16="http://schemas.microsoft.com/office/drawing/2014/main" id="{514A3BDB-AA7B-4147-9134-D95C1132EB91}"/>
                </a:ext>
              </a:extLst>
            </p:cNvPr>
            <p:cNvSpPr/>
            <p:nvPr/>
          </p:nvSpPr>
          <p:spPr bwMode="auto">
            <a:xfrm>
              <a:off x="2928" y="1509"/>
              <a:ext cx="25" cy="32"/>
            </a:xfrm>
            <a:custGeom>
              <a:avLst/>
              <a:gdLst>
                <a:gd name="T0" fmla="*/ 6 w 25"/>
                <a:gd name="T1" fmla="*/ 32 h 32"/>
                <a:gd name="T2" fmla="*/ 6 w 25"/>
                <a:gd name="T3" fmla="*/ 21 h 32"/>
                <a:gd name="T4" fmla="*/ 10 w 25"/>
                <a:gd name="T5" fmla="*/ 17 h 32"/>
                <a:gd name="T6" fmla="*/ 18 w 25"/>
                <a:gd name="T7" fmla="*/ 32 h 32"/>
                <a:gd name="T8" fmla="*/ 25 w 25"/>
                <a:gd name="T9" fmla="*/ 32 h 32"/>
                <a:gd name="T10" fmla="*/ 13 w 25"/>
                <a:gd name="T11" fmla="*/ 14 h 32"/>
                <a:gd name="T12" fmla="*/ 24 w 25"/>
                <a:gd name="T13" fmla="*/ 0 h 32"/>
                <a:gd name="T14" fmla="*/ 17 w 25"/>
                <a:gd name="T15" fmla="*/ 0 h 32"/>
                <a:gd name="T16" fmla="*/ 6 w 25"/>
                <a:gd name="T17" fmla="*/ 14 h 32"/>
                <a:gd name="T18" fmla="*/ 6 w 25"/>
                <a:gd name="T19" fmla="*/ 0 h 32"/>
                <a:gd name="T20" fmla="*/ 0 w 25"/>
                <a:gd name="T21" fmla="*/ 0 h 32"/>
                <a:gd name="T22" fmla="*/ 0 w 25"/>
                <a:gd name="T23" fmla="*/ 32 h 32"/>
                <a:gd name="T24" fmla="*/ 6 w 25"/>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2">
                  <a:moveTo>
                    <a:pt x="6" y="32"/>
                  </a:moveTo>
                  <a:lnTo>
                    <a:pt x="6" y="21"/>
                  </a:lnTo>
                  <a:lnTo>
                    <a:pt x="10" y="17"/>
                  </a:lnTo>
                  <a:lnTo>
                    <a:pt x="18" y="32"/>
                  </a:lnTo>
                  <a:lnTo>
                    <a:pt x="25" y="32"/>
                  </a:lnTo>
                  <a:lnTo>
                    <a:pt x="13" y="14"/>
                  </a:lnTo>
                  <a:lnTo>
                    <a:pt x="24" y="0"/>
                  </a:lnTo>
                  <a:lnTo>
                    <a:pt x="17" y="0"/>
                  </a:lnTo>
                  <a:lnTo>
                    <a:pt x="6" y="14"/>
                  </a:lnTo>
                  <a:lnTo>
                    <a:pt x="6"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73" name="Rectangle 373">
              <a:extLst>
                <a:ext uri="{FF2B5EF4-FFF2-40B4-BE49-F238E27FC236}">
                  <a16:creationId xmlns:a16="http://schemas.microsoft.com/office/drawing/2014/main" id="{B4C03710-61EA-4F66-86B9-B014CE810906}"/>
                </a:ext>
              </a:extLst>
            </p:cNvPr>
            <p:cNvSpPr>
              <a:spLocks noChangeArrowheads="1"/>
            </p:cNvSpPr>
            <p:nvPr/>
          </p:nvSpPr>
          <p:spPr bwMode="auto">
            <a:xfrm>
              <a:off x="2957" y="1509"/>
              <a:ext cx="5"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74" name="Freeform 374">
              <a:extLst>
                <a:ext uri="{FF2B5EF4-FFF2-40B4-BE49-F238E27FC236}">
                  <a16:creationId xmlns:a16="http://schemas.microsoft.com/office/drawing/2014/main" id="{F0B72D95-E2BE-4EEC-80DF-E31F94DCE656}"/>
                </a:ext>
              </a:extLst>
            </p:cNvPr>
            <p:cNvSpPr/>
            <p:nvPr/>
          </p:nvSpPr>
          <p:spPr bwMode="auto">
            <a:xfrm>
              <a:off x="2969" y="1509"/>
              <a:ext cx="23" cy="32"/>
            </a:xfrm>
            <a:custGeom>
              <a:avLst/>
              <a:gdLst>
                <a:gd name="T0" fmla="*/ 5 w 23"/>
                <a:gd name="T1" fmla="*/ 32 h 32"/>
                <a:gd name="T2" fmla="*/ 5 w 23"/>
                <a:gd name="T3" fmla="*/ 10 h 32"/>
                <a:gd name="T4" fmla="*/ 17 w 23"/>
                <a:gd name="T5" fmla="*/ 32 h 32"/>
                <a:gd name="T6" fmla="*/ 23 w 23"/>
                <a:gd name="T7" fmla="*/ 32 h 32"/>
                <a:gd name="T8" fmla="*/ 23 w 23"/>
                <a:gd name="T9" fmla="*/ 0 h 32"/>
                <a:gd name="T10" fmla="*/ 17 w 23"/>
                <a:gd name="T11" fmla="*/ 0 h 32"/>
                <a:gd name="T12" fmla="*/ 17 w 23"/>
                <a:gd name="T13" fmla="*/ 22 h 32"/>
                <a:gd name="T14" fmla="*/ 6 w 23"/>
                <a:gd name="T15" fmla="*/ 0 h 32"/>
                <a:gd name="T16" fmla="*/ 0 w 23"/>
                <a:gd name="T17" fmla="*/ 0 h 32"/>
                <a:gd name="T18" fmla="*/ 0 w 23"/>
                <a:gd name="T19" fmla="*/ 32 h 32"/>
                <a:gd name="T20" fmla="*/ 5 w 23"/>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2">
                  <a:moveTo>
                    <a:pt x="5" y="32"/>
                  </a:moveTo>
                  <a:lnTo>
                    <a:pt x="5" y="10"/>
                  </a:lnTo>
                  <a:lnTo>
                    <a:pt x="17" y="32"/>
                  </a:lnTo>
                  <a:lnTo>
                    <a:pt x="23" y="32"/>
                  </a:lnTo>
                  <a:lnTo>
                    <a:pt x="23" y="0"/>
                  </a:lnTo>
                  <a:lnTo>
                    <a:pt x="17" y="0"/>
                  </a:lnTo>
                  <a:lnTo>
                    <a:pt x="17" y="22"/>
                  </a:lnTo>
                  <a:lnTo>
                    <a:pt x="6" y="0"/>
                  </a:lnTo>
                  <a:lnTo>
                    <a:pt x="0" y="0"/>
                  </a:lnTo>
                  <a:lnTo>
                    <a:pt x="0"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75" name="Freeform 375">
              <a:extLst>
                <a:ext uri="{FF2B5EF4-FFF2-40B4-BE49-F238E27FC236}">
                  <a16:creationId xmlns:a16="http://schemas.microsoft.com/office/drawing/2014/main" id="{06424DE2-76D2-4A8F-B44D-7A0B61BCBCF0}"/>
                </a:ext>
              </a:extLst>
            </p:cNvPr>
            <p:cNvSpPr/>
            <p:nvPr/>
          </p:nvSpPr>
          <p:spPr bwMode="auto">
            <a:xfrm>
              <a:off x="2996" y="1509"/>
              <a:ext cx="27" cy="33"/>
            </a:xfrm>
            <a:custGeom>
              <a:avLst/>
              <a:gdLst>
                <a:gd name="T0" fmla="*/ 23 w 27"/>
                <a:gd name="T1" fmla="*/ 32 h 33"/>
                <a:gd name="T2" fmla="*/ 27 w 27"/>
                <a:gd name="T3" fmla="*/ 32 h 33"/>
                <a:gd name="T4" fmla="*/ 27 w 27"/>
                <a:gd name="T5" fmla="*/ 15 h 33"/>
                <a:gd name="T6" fmla="*/ 15 w 27"/>
                <a:gd name="T7" fmla="*/ 15 h 33"/>
                <a:gd name="T8" fmla="*/ 15 w 27"/>
                <a:gd name="T9" fmla="*/ 21 h 33"/>
                <a:gd name="T10" fmla="*/ 22 w 27"/>
                <a:gd name="T11" fmla="*/ 21 h 33"/>
                <a:gd name="T12" fmla="*/ 21 w 27"/>
                <a:gd name="T13" fmla="*/ 23 h 33"/>
                <a:gd name="T14" fmla="*/ 20 w 27"/>
                <a:gd name="T15" fmla="*/ 26 h 33"/>
                <a:gd name="T16" fmla="*/ 17 w 27"/>
                <a:gd name="T17" fmla="*/ 27 h 33"/>
                <a:gd name="T18" fmla="*/ 15 w 27"/>
                <a:gd name="T19" fmla="*/ 27 h 33"/>
                <a:gd name="T20" fmla="*/ 11 w 27"/>
                <a:gd name="T21" fmla="*/ 27 h 33"/>
                <a:gd name="T22" fmla="*/ 9 w 27"/>
                <a:gd name="T23" fmla="*/ 24 h 33"/>
                <a:gd name="T24" fmla="*/ 8 w 27"/>
                <a:gd name="T25" fmla="*/ 21 h 33"/>
                <a:gd name="T26" fmla="*/ 6 w 27"/>
                <a:gd name="T27" fmla="*/ 16 h 33"/>
                <a:gd name="T28" fmla="*/ 8 w 27"/>
                <a:gd name="T29" fmla="*/ 11 h 33"/>
                <a:gd name="T30" fmla="*/ 9 w 27"/>
                <a:gd name="T31" fmla="*/ 9 h 33"/>
                <a:gd name="T32" fmla="*/ 11 w 27"/>
                <a:gd name="T33" fmla="*/ 6 h 33"/>
                <a:gd name="T34" fmla="*/ 15 w 27"/>
                <a:gd name="T35" fmla="*/ 5 h 33"/>
                <a:gd name="T36" fmla="*/ 17 w 27"/>
                <a:gd name="T37" fmla="*/ 5 h 33"/>
                <a:gd name="T38" fmla="*/ 18 w 27"/>
                <a:gd name="T39" fmla="*/ 6 h 33"/>
                <a:gd name="T40" fmla="*/ 20 w 27"/>
                <a:gd name="T41" fmla="*/ 9 h 33"/>
                <a:gd name="T42" fmla="*/ 21 w 27"/>
                <a:gd name="T43" fmla="*/ 10 h 33"/>
                <a:gd name="T44" fmla="*/ 27 w 27"/>
                <a:gd name="T45" fmla="*/ 10 h 33"/>
                <a:gd name="T46" fmla="*/ 26 w 27"/>
                <a:gd name="T47" fmla="*/ 6 h 33"/>
                <a:gd name="T48" fmla="*/ 23 w 27"/>
                <a:gd name="T49" fmla="*/ 3 h 33"/>
                <a:gd name="T50" fmla="*/ 20 w 27"/>
                <a:gd name="T51" fmla="*/ 0 h 33"/>
                <a:gd name="T52" fmla="*/ 14 w 27"/>
                <a:gd name="T53" fmla="*/ 0 h 33"/>
                <a:gd name="T54" fmla="*/ 9 w 27"/>
                <a:gd name="T55" fmla="*/ 0 h 33"/>
                <a:gd name="T56" fmla="*/ 4 w 27"/>
                <a:gd name="T57" fmla="*/ 4 h 33"/>
                <a:gd name="T58" fmla="*/ 2 w 27"/>
                <a:gd name="T59" fmla="*/ 10 h 33"/>
                <a:gd name="T60" fmla="*/ 0 w 27"/>
                <a:gd name="T61" fmla="*/ 16 h 33"/>
                <a:gd name="T62" fmla="*/ 2 w 27"/>
                <a:gd name="T63" fmla="*/ 23 h 33"/>
                <a:gd name="T64" fmla="*/ 4 w 27"/>
                <a:gd name="T65" fmla="*/ 28 h 33"/>
                <a:gd name="T66" fmla="*/ 9 w 27"/>
                <a:gd name="T67" fmla="*/ 32 h 33"/>
                <a:gd name="T68" fmla="*/ 14 w 27"/>
                <a:gd name="T69" fmla="*/ 33 h 33"/>
                <a:gd name="T70" fmla="*/ 18 w 27"/>
                <a:gd name="T71" fmla="*/ 32 h 33"/>
                <a:gd name="T72" fmla="*/ 22 w 27"/>
                <a:gd name="T73" fmla="*/ 28 h 33"/>
                <a:gd name="T74" fmla="*/ 23 w 27"/>
                <a:gd name="T75"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33">
                  <a:moveTo>
                    <a:pt x="23" y="32"/>
                  </a:moveTo>
                  <a:lnTo>
                    <a:pt x="27" y="32"/>
                  </a:lnTo>
                  <a:lnTo>
                    <a:pt x="27" y="15"/>
                  </a:lnTo>
                  <a:lnTo>
                    <a:pt x="15" y="15"/>
                  </a:lnTo>
                  <a:lnTo>
                    <a:pt x="15" y="21"/>
                  </a:lnTo>
                  <a:lnTo>
                    <a:pt x="22" y="21"/>
                  </a:lnTo>
                  <a:lnTo>
                    <a:pt x="21" y="23"/>
                  </a:lnTo>
                  <a:lnTo>
                    <a:pt x="20" y="26"/>
                  </a:lnTo>
                  <a:lnTo>
                    <a:pt x="17" y="27"/>
                  </a:lnTo>
                  <a:lnTo>
                    <a:pt x="15" y="27"/>
                  </a:lnTo>
                  <a:lnTo>
                    <a:pt x="11" y="27"/>
                  </a:lnTo>
                  <a:lnTo>
                    <a:pt x="9" y="24"/>
                  </a:lnTo>
                  <a:lnTo>
                    <a:pt x="8" y="21"/>
                  </a:lnTo>
                  <a:lnTo>
                    <a:pt x="6" y="16"/>
                  </a:lnTo>
                  <a:lnTo>
                    <a:pt x="8" y="11"/>
                  </a:lnTo>
                  <a:lnTo>
                    <a:pt x="9" y="9"/>
                  </a:lnTo>
                  <a:lnTo>
                    <a:pt x="11" y="6"/>
                  </a:lnTo>
                  <a:lnTo>
                    <a:pt x="15" y="5"/>
                  </a:lnTo>
                  <a:lnTo>
                    <a:pt x="17" y="5"/>
                  </a:lnTo>
                  <a:lnTo>
                    <a:pt x="18" y="6"/>
                  </a:lnTo>
                  <a:lnTo>
                    <a:pt x="20" y="9"/>
                  </a:lnTo>
                  <a:lnTo>
                    <a:pt x="21" y="10"/>
                  </a:lnTo>
                  <a:lnTo>
                    <a:pt x="27" y="10"/>
                  </a:lnTo>
                  <a:lnTo>
                    <a:pt x="26" y="6"/>
                  </a:lnTo>
                  <a:lnTo>
                    <a:pt x="23" y="3"/>
                  </a:lnTo>
                  <a:lnTo>
                    <a:pt x="20" y="0"/>
                  </a:lnTo>
                  <a:lnTo>
                    <a:pt x="14" y="0"/>
                  </a:lnTo>
                  <a:lnTo>
                    <a:pt x="9" y="0"/>
                  </a:lnTo>
                  <a:lnTo>
                    <a:pt x="4" y="4"/>
                  </a:lnTo>
                  <a:lnTo>
                    <a:pt x="2" y="10"/>
                  </a:lnTo>
                  <a:lnTo>
                    <a:pt x="0" y="16"/>
                  </a:lnTo>
                  <a:lnTo>
                    <a:pt x="2" y="23"/>
                  </a:lnTo>
                  <a:lnTo>
                    <a:pt x="4" y="28"/>
                  </a:lnTo>
                  <a:lnTo>
                    <a:pt x="9" y="32"/>
                  </a:lnTo>
                  <a:lnTo>
                    <a:pt x="14" y="33"/>
                  </a:lnTo>
                  <a:lnTo>
                    <a:pt x="18" y="32"/>
                  </a:lnTo>
                  <a:lnTo>
                    <a:pt x="22" y="28"/>
                  </a:lnTo>
                  <a:lnTo>
                    <a:pt x="2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76" name="Freeform 376">
              <a:extLst>
                <a:ext uri="{FF2B5EF4-FFF2-40B4-BE49-F238E27FC236}">
                  <a16:creationId xmlns:a16="http://schemas.microsoft.com/office/drawing/2014/main" id="{D7338A36-9F88-4B4B-ADE4-36213C844B9F}"/>
                </a:ext>
              </a:extLst>
            </p:cNvPr>
            <p:cNvSpPr/>
            <p:nvPr/>
          </p:nvSpPr>
          <p:spPr bwMode="auto">
            <a:xfrm>
              <a:off x="3029" y="1509"/>
              <a:ext cx="24" cy="32"/>
            </a:xfrm>
            <a:custGeom>
              <a:avLst/>
              <a:gdLst>
                <a:gd name="T0" fmla="*/ 6 w 24"/>
                <a:gd name="T1" fmla="*/ 32 h 32"/>
                <a:gd name="T2" fmla="*/ 6 w 24"/>
                <a:gd name="T3" fmla="*/ 18 h 32"/>
                <a:gd name="T4" fmla="*/ 18 w 24"/>
                <a:gd name="T5" fmla="*/ 18 h 32"/>
                <a:gd name="T6" fmla="*/ 18 w 24"/>
                <a:gd name="T7" fmla="*/ 32 h 32"/>
                <a:gd name="T8" fmla="*/ 24 w 24"/>
                <a:gd name="T9" fmla="*/ 32 h 32"/>
                <a:gd name="T10" fmla="*/ 24 w 24"/>
                <a:gd name="T11" fmla="*/ 0 h 32"/>
                <a:gd name="T12" fmla="*/ 18 w 24"/>
                <a:gd name="T13" fmla="*/ 0 h 32"/>
                <a:gd name="T14" fmla="*/ 18 w 24"/>
                <a:gd name="T15" fmla="*/ 12 h 32"/>
                <a:gd name="T16" fmla="*/ 6 w 24"/>
                <a:gd name="T17" fmla="*/ 12 h 32"/>
                <a:gd name="T18" fmla="*/ 6 w 24"/>
                <a:gd name="T19" fmla="*/ 0 h 32"/>
                <a:gd name="T20" fmla="*/ 0 w 24"/>
                <a:gd name="T21" fmla="*/ 0 h 32"/>
                <a:gd name="T22" fmla="*/ 0 w 24"/>
                <a:gd name="T23" fmla="*/ 32 h 32"/>
                <a:gd name="T24" fmla="*/ 6 w 24"/>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2">
                  <a:moveTo>
                    <a:pt x="6" y="32"/>
                  </a:moveTo>
                  <a:lnTo>
                    <a:pt x="6" y="18"/>
                  </a:lnTo>
                  <a:lnTo>
                    <a:pt x="18" y="18"/>
                  </a:lnTo>
                  <a:lnTo>
                    <a:pt x="18" y="32"/>
                  </a:lnTo>
                  <a:lnTo>
                    <a:pt x="24" y="32"/>
                  </a:lnTo>
                  <a:lnTo>
                    <a:pt x="24" y="0"/>
                  </a:lnTo>
                  <a:lnTo>
                    <a:pt x="18" y="0"/>
                  </a:lnTo>
                  <a:lnTo>
                    <a:pt x="18" y="12"/>
                  </a:lnTo>
                  <a:lnTo>
                    <a:pt x="6" y="12"/>
                  </a:lnTo>
                  <a:lnTo>
                    <a:pt x="6"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77" name="Freeform 377">
              <a:extLst>
                <a:ext uri="{FF2B5EF4-FFF2-40B4-BE49-F238E27FC236}">
                  <a16:creationId xmlns:a16="http://schemas.microsoft.com/office/drawing/2014/main" id="{0538C3F0-DB0F-4C40-A733-EA45D13A8B93}"/>
                </a:ext>
              </a:extLst>
            </p:cNvPr>
            <p:cNvSpPr/>
            <p:nvPr/>
          </p:nvSpPr>
          <p:spPr bwMode="auto">
            <a:xfrm>
              <a:off x="3055" y="1509"/>
              <a:ext cx="28" cy="32"/>
            </a:xfrm>
            <a:custGeom>
              <a:avLst/>
              <a:gdLst>
                <a:gd name="T0" fmla="*/ 18 w 28"/>
                <a:gd name="T1" fmla="*/ 20 h 32"/>
                <a:gd name="T2" fmla="*/ 10 w 28"/>
                <a:gd name="T3" fmla="*/ 20 h 32"/>
                <a:gd name="T4" fmla="*/ 13 w 28"/>
                <a:gd name="T5" fmla="*/ 6 h 32"/>
                <a:gd name="T6" fmla="*/ 18 w 28"/>
                <a:gd name="T7" fmla="*/ 20 h 32"/>
                <a:gd name="T8" fmla="*/ 0 w 28"/>
                <a:gd name="T9" fmla="*/ 32 h 32"/>
                <a:gd name="T10" fmla="*/ 6 w 28"/>
                <a:gd name="T11" fmla="*/ 32 h 32"/>
                <a:gd name="T12" fmla="*/ 9 w 28"/>
                <a:gd name="T13" fmla="*/ 26 h 32"/>
                <a:gd name="T14" fmla="*/ 19 w 28"/>
                <a:gd name="T15" fmla="*/ 26 h 32"/>
                <a:gd name="T16" fmla="*/ 22 w 28"/>
                <a:gd name="T17" fmla="*/ 32 h 32"/>
                <a:gd name="T18" fmla="*/ 28 w 28"/>
                <a:gd name="T19" fmla="*/ 32 h 32"/>
                <a:gd name="T20" fmla="*/ 17 w 28"/>
                <a:gd name="T21" fmla="*/ 0 h 32"/>
                <a:gd name="T22" fmla="*/ 11 w 28"/>
                <a:gd name="T23" fmla="*/ 0 h 32"/>
                <a:gd name="T24" fmla="*/ 0 w 28"/>
                <a:gd name="T25" fmla="*/ 32 h 32"/>
                <a:gd name="T26" fmla="*/ 18 w 28"/>
                <a:gd name="T2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8" y="20"/>
                  </a:moveTo>
                  <a:lnTo>
                    <a:pt x="10" y="20"/>
                  </a:lnTo>
                  <a:lnTo>
                    <a:pt x="13" y="6"/>
                  </a:lnTo>
                  <a:lnTo>
                    <a:pt x="18" y="20"/>
                  </a:lnTo>
                  <a:lnTo>
                    <a:pt x="0" y="32"/>
                  </a:lnTo>
                  <a:lnTo>
                    <a:pt x="6" y="32"/>
                  </a:lnTo>
                  <a:lnTo>
                    <a:pt x="9" y="26"/>
                  </a:lnTo>
                  <a:lnTo>
                    <a:pt x="19" y="26"/>
                  </a:lnTo>
                  <a:lnTo>
                    <a:pt x="22" y="32"/>
                  </a:lnTo>
                  <a:lnTo>
                    <a:pt x="28" y="32"/>
                  </a:lnTo>
                  <a:lnTo>
                    <a:pt x="17" y="0"/>
                  </a:lnTo>
                  <a:lnTo>
                    <a:pt x="11" y="0"/>
                  </a:lnTo>
                  <a:lnTo>
                    <a:pt x="0" y="32"/>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78" name="Freeform 378">
              <a:extLst>
                <a:ext uri="{FF2B5EF4-FFF2-40B4-BE49-F238E27FC236}">
                  <a16:creationId xmlns:a16="http://schemas.microsoft.com/office/drawing/2014/main" id="{AD3F9570-EA3A-40FE-8EA4-69682A8F69B5}"/>
                </a:ext>
              </a:extLst>
            </p:cNvPr>
            <p:cNvSpPr/>
            <p:nvPr/>
          </p:nvSpPr>
          <p:spPr bwMode="auto">
            <a:xfrm>
              <a:off x="3085" y="1509"/>
              <a:ext cx="29" cy="32"/>
            </a:xfrm>
            <a:custGeom>
              <a:avLst/>
              <a:gdLst>
                <a:gd name="T0" fmla="*/ 6 w 29"/>
                <a:gd name="T1" fmla="*/ 32 h 32"/>
                <a:gd name="T2" fmla="*/ 6 w 29"/>
                <a:gd name="T3" fmla="*/ 6 h 32"/>
                <a:gd name="T4" fmla="*/ 12 w 29"/>
                <a:gd name="T5" fmla="*/ 32 h 32"/>
                <a:gd name="T6" fmla="*/ 18 w 29"/>
                <a:gd name="T7" fmla="*/ 32 h 32"/>
                <a:gd name="T8" fmla="*/ 24 w 29"/>
                <a:gd name="T9" fmla="*/ 6 h 32"/>
                <a:gd name="T10" fmla="*/ 24 w 29"/>
                <a:gd name="T11" fmla="*/ 32 h 32"/>
                <a:gd name="T12" fmla="*/ 29 w 29"/>
                <a:gd name="T13" fmla="*/ 32 h 32"/>
                <a:gd name="T14" fmla="*/ 29 w 29"/>
                <a:gd name="T15" fmla="*/ 0 h 32"/>
                <a:gd name="T16" fmla="*/ 21 w 29"/>
                <a:gd name="T17" fmla="*/ 0 h 32"/>
                <a:gd name="T18" fmla="*/ 15 w 29"/>
                <a:gd name="T19" fmla="*/ 24 h 32"/>
                <a:gd name="T20" fmla="*/ 9 w 29"/>
                <a:gd name="T21" fmla="*/ 0 h 32"/>
                <a:gd name="T22" fmla="*/ 0 w 29"/>
                <a:gd name="T23" fmla="*/ 0 h 32"/>
                <a:gd name="T24" fmla="*/ 0 w 29"/>
                <a:gd name="T25" fmla="*/ 32 h 32"/>
                <a:gd name="T26" fmla="*/ 6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6" y="32"/>
                  </a:moveTo>
                  <a:lnTo>
                    <a:pt x="6" y="6"/>
                  </a:lnTo>
                  <a:lnTo>
                    <a:pt x="12" y="32"/>
                  </a:lnTo>
                  <a:lnTo>
                    <a:pt x="18" y="32"/>
                  </a:lnTo>
                  <a:lnTo>
                    <a:pt x="24" y="6"/>
                  </a:lnTo>
                  <a:lnTo>
                    <a:pt x="24" y="32"/>
                  </a:lnTo>
                  <a:lnTo>
                    <a:pt x="29" y="32"/>
                  </a:lnTo>
                  <a:lnTo>
                    <a:pt x="29" y="0"/>
                  </a:lnTo>
                  <a:lnTo>
                    <a:pt x="21" y="0"/>
                  </a:lnTo>
                  <a:lnTo>
                    <a:pt x="15" y="24"/>
                  </a:lnTo>
                  <a:lnTo>
                    <a:pt x="9"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79" name="Freeform 379">
              <a:extLst>
                <a:ext uri="{FF2B5EF4-FFF2-40B4-BE49-F238E27FC236}">
                  <a16:creationId xmlns:a16="http://schemas.microsoft.com/office/drawing/2014/main" id="{679D9F83-FB98-4AAF-A260-77AABD5A86CC}"/>
                </a:ext>
              </a:extLst>
            </p:cNvPr>
            <p:cNvSpPr/>
            <p:nvPr/>
          </p:nvSpPr>
          <p:spPr bwMode="auto">
            <a:xfrm>
              <a:off x="2862" y="1924"/>
              <a:ext cx="24" cy="32"/>
            </a:xfrm>
            <a:custGeom>
              <a:avLst/>
              <a:gdLst>
                <a:gd name="T0" fmla="*/ 6 w 24"/>
                <a:gd name="T1" fmla="*/ 6 h 32"/>
                <a:gd name="T2" fmla="*/ 13 w 24"/>
                <a:gd name="T3" fmla="*/ 6 h 32"/>
                <a:gd name="T4" fmla="*/ 17 w 24"/>
                <a:gd name="T5" fmla="*/ 6 h 32"/>
                <a:gd name="T6" fmla="*/ 17 w 24"/>
                <a:gd name="T7" fmla="*/ 10 h 32"/>
                <a:gd name="T8" fmla="*/ 16 w 24"/>
                <a:gd name="T9" fmla="*/ 14 h 32"/>
                <a:gd name="T10" fmla="*/ 13 w 24"/>
                <a:gd name="T11" fmla="*/ 14 h 32"/>
                <a:gd name="T12" fmla="*/ 6 w 24"/>
                <a:gd name="T13" fmla="*/ 14 h 32"/>
                <a:gd name="T14" fmla="*/ 6 w 24"/>
                <a:gd name="T15" fmla="*/ 6 h 32"/>
                <a:gd name="T16" fmla="*/ 6 w 24"/>
                <a:gd name="T17" fmla="*/ 32 h 32"/>
                <a:gd name="T18" fmla="*/ 6 w 24"/>
                <a:gd name="T19" fmla="*/ 20 h 32"/>
                <a:gd name="T20" fmla="*/ 12 w 24"/>
                <a:gd name="T21" fmla="*/ 20 h 32"/>
                <a:gd name="T22" fmla="*/ 16 w 24"/>
                <a:gd name="T23" fmla="*/ 21 h 32"/>
                <a:gd name="T24" fmla="*/ 17 w 24"/>
                <a:gd name="T25" fmla="*/ 24 h 32"/>
                <a:gd name="T26" fmla="*/ 17 w 24"/>
                <a:gd name="T27" fmla="*/ 28 h 32"/>
                <a:gd name="T28" fmla="*/ 17 w 24"/>
                <a:gd name="T29" fmla="*/ 30 h 32"/>
                <a:gd name="T30" fmla="*/ 17 w 24"/>
                <a:gd name="T31" fmla="*/ 32 h 32"/>
                <a:gd name="T32" fmla="*/ 24 w 24"/>
                <a:gd name="T33" fmla="*/ 32 h 32"/>
                <a:gd name="T34" fmla="*/ 24 w 24"/>
                <a:gd name="T35" fmla="*/ 30 h 32"/>
                <a:gd name="T36" fmla="*/ 23 w 24"/>
                <a:gd name="T37" fmla="*/ 29 h 32"/>
                <a:gd name="T38" fmla="*/ 23 w 24"/>
                <a:gd name="T39" fmla="*/ 27 h 32"/>
                <a:gd name="T40" fmla="*/ 23 w 24"/>
                <a:gd name="T41" fmla="*/ 23 h 32"/>
                <a:gd name="T42" fmla="*/ 22 w 24"/>
                <a:gd name="T43" fmla="*/ 18 h 32"/>
                <a:gd name="T44" fmla="*/ 19 w 24"/>
                <a:gd name="T45" fmla="*/ 17 h 32"/>
                <a:gd name="T46" fmla="*/ 21 w 24"/>
                <a:gd name="T47" fmla="*/ 16 h 32"/>
                <a:gd name="T48" fmla="*/ 22 w 24"/>
                <a:gd name="T49" fmla="*/ 14 h 32"/>
                <a:gd name="T50" fmla="*/ 23 w 24"/>
                <a:gd name="T51" fmla="*/ 9 h 32"/>
                <a:gd name="T52" fmla="*/ 23 w 24"/>
                <a:gd name="T53" fmla="*/ 5 h 32"/>
                <a:gd name="T54" fmla="*/ 21 w 24"/>
                <a:gd name="T55" fmla="*/ 3 h 32"/>
                <a:gd name="T56" fmla="*/ 18 w 24"/>
                <a:gd name="T57" fmla="*/ 2 h 32"/>
                <a:gd name="T58" fmla="*/ 15 w 24"/>
                <a:gd name="T59" fmla="*/ 0 h 32"/>
                <a:gd name="T60" fmla="*/ 0 w 24"/>
                <a:gd name="T61" fmla="*/ 0 h 32"/>
                <a:gd name="T62" fmla="*/ 0 w 24"/>
                <a:gd name="T63" fmla="*/ 32 h 32"/>
                <a:gd name="T64" fmla="*/ 6 w 24"/>
                <a:gd name="T65" fmla="*/ 32 h 32"/>
                <a:gd name="T66" fmla="*/ 6 w 24"/>
                <a:gd name="T6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2">
                  <a:moveTo>
                    <a:pt x="6" y="6"/>
                  </a:moveTo>
                  <a:lnTo>
                    <a:pt x="13" y="6"/>
                  </a:lnTo>
                  <a:lnTo>
                    <a:pt x="17" y="6"/>
                  </a:lnTo>
                  <a:lnTo>
                    <a:pt x="17" y="10"/>
                  </a:lnTo>
                  <a:lnTo>
                    <a:pt x="16" y="14"/>
                  </a:lnTo>
                  <a:lnTo>
                    <a:pt x="13" y="14"/>
                  </a:lnTo>
                  <a:lnTo>
                    <a:pt x="6" y="14"/>
                  </a:lnTo>
                  <a:lnTo>
                    <a:pt x="6" y="6"/>
                  </a:lnTo>
                  <a:lnTo>
                    <a:pt x="6" y="32"/>
                  </a:lnTo>
                  <a:lnTo>
                    <a:pt x="6" y="20"/>
                  </a:lnTo>
                  <a:lnTo>
                    <a:pt x="12" y="20"/>
                  </a:lnTo>
                  <a:lnTo>
                    <a:pt x="16" y="21"/>
                  </a:lnTo>
                  <a:lnTo>
                    <a:pt x="17" y="24"/>
                  </a:lnTo>
                  <a:lnTo>
                    <a:pt x="17" y="28"/>
                  </a:lnTo>
                  <a:lnTo>
                    <a:pt x="17" y="30"/>
                  </a:lnTo>
                  <a:lnTo>
                    <a:pt x="17" y="32"/>
                  </a:lnTo>
                  <a:lnTo>
                    <a:pt x="24" y="32"/>
                  </a:lnTo>
                  <a:lnTo>
                    <a:pt x="24" y="30"/>
                  </a:lnTo>
                  <a:lnTo>
                    <a:pt x="23" y="29"/>
                  </a:lnTo>
                  <a:lnTo>
                    <a:pt x="23" y="27"/>
                  </a:lnTo>
                  <a:lnTo>
                    <a:pt x="23" y="23"/>
                  </a:lnTo>
                  <a:lnTo>
                    <a:pt x="22" y="18"/>
                  </a:lnTo>
                  <a:lnTo>
                    <a:pt x="19" y="17"/>
                  </a:lnTo>
                  <a:lnTo>
                    <a:pt x="21" y="16"/>
                  </a:lnTo>
                  <a:lnTo>
                    <a:pt x="22" y="14"/>
                  </a:lnTo>
                  <a:lnTo>
                    <a:pt x="23" y="9"/>
                  </a:lnTo>
                  <a:lnTo>
                    <a:pt x="23" y="5"/>
                  </a:lnTo>
                  <a:lnTo>
                    <a:pt x="21" y="3"/>
                  </a:lnTo>
                  <a:lnTo>
                    <a:pt x="18" y="2"/>
                  </a:lnTo>
                  <a:lnTo>
                    <a:pt x="15"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80" name="Freeform 380">
              <a:extLst>
                <a:ext uri="{FF2B5EF4-FFF2-40B4-BE49-F238E27FC236}">
                  <a16:creationId xmlns:a16="http://schemas.microsoft.com/office/drawing/2014/main" id="{46D4FAD0-9921-4983-A39E-ADF509440823}"/>
                </a:ext>
              </a:extLst>
            </p:cNvPr>
            <p:cNvSpPr/>
            <p:nvPr/>
          </p:nvSpPr>
          <p:spPr bwMode="auto">
            <a:xfrm>
              <a:off x="2887" y="1924"/>
              <a:ext cx="28" cy="32"/>
            </a:xfrm>
            <a:custGeom>
              <a:avLst/>
              <a:gdLst>
                <a:gd name="T0" fmla="*/ 18 w 28"/>
                <a:gd name="T1" fmla="*/ 20 h 32"/>
                <a:gd name="T2" fmla="*/ 10 w 28"/>
                <a:gd name="T3" fmla="*/ 20 h 32"/>
                <a:gd name="T4" fmla="*/ 15 w 28"/>
                <a:gd name="T5" fmla="*/ 6 h 32"/>
                <a:gd name="T6" fmla="*/ 18 w 28"/>
                <a:gd name="T7" fmla="*/ 20 h 32"/>
                <a:gd name="T8" fmla="*/ 0 w 28"/>
                <a:gd name="T9" fmla="*/ 32 h 32"/>
                <a:gd name="T10" fmla="*/ 6 w 28"/>
                <a:gd name="T11" fmla="*/ 32 h 32"/>
                <a:gd name="T12" fmla="*/ 9 w 28"/>
                <a:gd name="T13" fmla="*/ 26 h 32"/>
                <a:gd name="T14" fmla="*/ 20 w 28"/>
                <a:gd name="T15" fmla="*/ 26 h 32"/>
                <a:gd name="T16" fmla="*/ 22 w 28"/>
                <a:gd name="T17" fmla="*/ 32 h 32"/>
                <a:gd name="T18" fmla="*/ 28 w 28"/>
                <a:gd name="T19" fmla="*/ 32 h 32"/>
                <a:gd name="T20" fmla="*/ 17 w 28"/>
                <a:gd name="T21" fmla="*/ 0 h 32"/>
                <a:gd name="T22" fmla="*/ 11 w 28"/>
                <a:gd name="T23" fmla="*/ 0 h 32"/>
                <a:gd name="T24" fmla="*/ 0 w 28"/>
                <a:gd name="T25" fmla="*/ 32 h 32"/>
                <a:gd name="T26" fmla="*/ 18 w 28"/>
                <a:gd name="T2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8" y="20"/>
                  </a:moveTo>
                  <a:lnTo>
                    <a:pt x="10" y="20"/>
                  </a:lnTo>
                  <a:lnTo>
                    <a:pt x="15" y="6"/>
                  </a:lnTo>
                  <a:lnTo>
                    <a:pt x="18" y="20"/>
                  </a:lnTo>
                  <a:lnTo>
                    <a:pt x="0" y="32"/>
                  </a:lnTo>
                  <a:lnTo>
                    <a:pt x="6" y="32"/>
                  </a:lnTo>
                  <a:lnTo>
                    <a:pt x="9" y="26"/>
                  </a:lnTo>
                  <a:lnTo>
                    <a:pt x="20" y="26"/>
                  </a:lnTo>
                  <a:lnTo>
                    <a:pt x="22" y="32"/>
                  </a:lnTo>
                  <a:lnTo>
                    <a:pt x="28" y="32"/>
                  </a:lnTo>
                  <a:lnTo>
                    <a:pt x="17" y="0"/>
                  </a:lnTo>
                  <a:lnTo>
                    <a:pt x="11" y="0"/>
                  </a:lnTo>
                  <a:lnTo>
                    <a:pt x="0" y="32"/>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81" name="Freeform 381">
              <a:extLst>
                <a:ext uri="{FF2B5EF4-FFF2-40B4-BE49-F238E27FC236}">
                  <a16:creationId xmlns:a16="http://schemas.microsoft.com/office/drawing/2014/main" id="{58ABFCED-0C88-4A65-AFA2-E0FFD8185E92}"/>
                </a:ext>
              </a:extLst>
            </p:cNvPr>
            <p:cNvSpPr/>
            <p:nvPr/>
          </p:nvSpPr>
          <p:spPr bwMode="auto">
            <a:xfrm>
              <a:off x="2917" y="1924"/>
              <a:ext cx="24" cy="32"/>
            </a:xfrm>
            <a:custGeom>
              <a:avLst/>
              <a:gdLst>
                <a:gd name="T0" fmla="*/ 6 w 24"/>
                <a:gd name="T1" fmla="*/ 32 h 32"/>
                <a:gd name="T2" fmla="*/ 6 w 24"/>
                <a:gd name="T3" fmla="*/ 10 h 32"/>
                <a:gd name="T4" fmla="*/ 18 w 24"/>
                <a:gd name="T5" fmla="*/ 32 h 32"/>
                <a:gd name="T6" fmla="*/ 24 w 24"/>
                <a:gd name="T7" fmla="*/ 32 h 32"/>
                <a:gd name="T8" fmla="*/ 24 w 24"/>
                <a:gd name="T9" fmla="*/ 0 h 32"/>
                <a:gd name="T10" fmla="*/ 18 w 24"/>
                <a:gd name="T11" fmla="*/ 0 h 32"/>
                <a:gd name="T12" fmla="*/ 18 w 24"/>
                <a:gd name="T13" fmla="*/ 22 h 32"/>
                <a:gd name="T14" fmla="*/ 8 w 24"/>
                <a:gd name="T15" fmla="*/ 0 h 32"/>
                <a:gd name="T16" fmla="*/ 0 w 24"/>
                <a:gd name="T17" fmla="*/ 0 h 32"/>
                <a:gd name="T18" fmla="*/ 0 w 24"/>
                <a:gd name="T19" fmla="*/ 32 h 32"/>
                <a:gd name="T20" fmla="*/ 6 w 24"/>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6" y="32"/>
                  </a:moveTo>
                  <a:lnTo>
                    <a:pt x="6" y="10"/>
                  </a:lnTo>
                  <a:lnTo>
                    <a:pt x="18" y="32"/>
                  </a:lnTo>
                  <a:lnTo>
                    <a:pt x="24" y="32"/>
                  </a:lnTo>
                  <a:lnTo>
                    <a:pt x="24" y="0"/>
                  </a:lnTo>
                  <a:lnTo>
                    <a:pt x="18" y="0"/>
                  </a:lnTo>
                  <a:lnTo>
                    <a:pt x="18" y="22"/>
                  </a:lnTo>
                  <a:lnTo>
                    <a:pt x="8"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82" name="Freeform 382">
              <a:extLst>
                <a:ext uri="{FF2B5EF4-FFF2-40B4-BE49-F238E27FC236}">
                  <a16:creationId xmlns:a16="http://schemas.microsoft.com/office/drawing/2014/main" id="{789D3C14-9EED-4CCB-B884-4AA78DD1ACBC}"/>
                </a:ext>
              </a:extLst>
            </p:cNvPr>
            <p:cNvSpPr/>
            <p:nvPr/>
          </p:nvSpPr>
          <p:spPr bwMode="auto">
            <a:xfrm>
              <a:off x="2947" y="1924"/>
              <a:ext cx="24" cy="32"/>
            </a:xfrm>
            <a:custGeom>
              <a:avLst/>
              <a:gdLst>
                <a:gd name="T0" fmla="*/ 6 w 24"/>
                <a:gd name="T1" fmla="*/ 6 h 32"/>
                <a:gd name="T2" fmla="*/ 11 w 24"/>
                <a:gd name="T3" fmla="*/ 6 h 32"/>
                <a:gd name="T4" fmla="*/ 15 w 24"/>
                <a:gd name="T5" fmla="*/ 6 h 32"/>
                <a:gd name="T6" fmla="*/ 17 w 24"/>
                <a:gd name="T7" fmla="*/ 9 h 32"/>
                <a:gd name="T8" fmla="*/ 18 w 24"/>
                <a:gd name="T9" fmla="*/ 11 h 32"/>
                <a:gd name="T10" fmla="*/ 18 w 24"/>
                <a:gd name="T11" fmla="*/ 16 h 32"/>
                <a:gd name="T12" fmla="*/ 18 w 24"/>
                <a:gd name="T13" fmla="*/ 21 h 32"/>
                <a:gd name="T14" fmla="*/ 17 w 24"/>
                <a:gd name="T15" fmla="*/ 23 h 32"/>
                <a:gd name="T16" fmla="*/ 15 w 24"/>
                <a:gd name="T17" fmla="*/ 26 h 32"/>
                <a:gd name="T18" fmla="*/ 11 w 24"/>
                <a:gd name="T19" fmla="*/ 26 h 32"/>
                <a:gd name="T20" fmla="*/ 6 w 24"/>
                <a:gd name="T21" fmla="*/ 26 h 32"/>
                <a:gd name="T22" fmla="*/ 6 w 24"/>
                <a:gd name="T23" fmla="*/ 6 h 32"/>
                <a:gd name="T24" fmla="*/ 10 w 24"/>
                <a:gd name="T25" fmla="*/ 32 h 32"/>
                <a:gd name="T26" fmla="*/ 16 w 24"/>
                <a:gd name="T27" fmla="*/ 30 h 32"/>
                <a:gd name="T28" fmla="*/ 19 w 24"/>
                <a:gd name="T29" fmla="*/ 29 h 32"/>
                <a:gd name="T30" fmla="*/ 22 w 24"/>
                <a:gd name="T31" fmla="*/ 27 h 32"/>
                <a:gd name="T32" fmla="*/ 23 w 24"/>
                <a:gd name="T33" fmla="*/ 23 h 32"/>
                <a:gd name="T34" fmla="*/ 24 w 24"/>
                <a:gd name="T35" fmla="*/ 16 h 32"/>
                <a:gd name="T36" fmla="*/ 24 w 24"/>
                <a:gd name="T37" fmla="*/ 9 h 32"/>
                <a:gd name="T38" fmla="*/ 21 w 24"/>
                <a:gd name="T39" fmla="*/ 4 h 32"/>
                <a:gd name="T40" fmla="*/ 17 w 24"/>
                <a:gd name="T41" fmla="*/ 2 h 32"/>
                <a:gd name="T42" fmla="*/ 11 w 24"/>
                <a:gd name="T43" fmla="*/ 0 h 32"/>
                <a:gd name="T44" fmla="*/ 0 w 24"/>
                <a:gd name="T45" fmla="*/ 0 h 32"/>
                <a:gd name="T46" fmla="*/ 0 w 24"/>
                <a:gd name="T47" fmla="*/ 32 h 32"/>
                <a:gd name="T48" fmla="*/ 10 w 24"/>
                <a:gd name="T49" fmla="*/ 32 h 32"/>
                <a:gd name="T50" fmla="*/ 6 w 24"/>
                <a:gd name="T5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2">
                  <a:moveTo>
                    <a:pt x="6" y="6"/>
                  </a:moveTo>
                  <a:lnTo>
                    <a:pt x="11" y="6"/>
                  </a:lnTo>
                  <a:lnTo>
                    <a:pt x="15" y="6"/>
                  </a:lnTo>
                  <a:lnTo>
                    <a:pt x="17" y="9"/>
                  </a:lnTo>
                  <a:lnTo>
                    <a:pt x="18" y="11"/>
                  </a:lnTo>
                  <a:lnTo>
                    <a:pt x="18" y="16"/>
                  </a:lnTo>
                  <a:lnTo>
                    <a:pt x="18" y="21"/>
                  </a:lnTo>
                  <a:lnTo>
                    <a:pt x="17" y="23"/>
                  </a:lnTo>
                  <a:lnTo>
                    <a:pt x="15" y="26"/>
                  </a:lnTo>
                  <a:lnTo>
                    <a:pt x="11" y="26"/>
                  </a:lnTo>
                  <a:lnTo>
                    <a:pt x="6" y="26"/>
                  </a:lnTo>
                  <a:lnTo>
                    <a:pt x="6" y="6"/>
                  </a:lnTo>
                  <a:lnTo>
                    <a:pt x="10" y="32"/>
                  </a:lnTo>
                  <a:lnTo>
                    <a:pt x="16" y="30"/>
                  </a:lnTo>
                  <a:lnTo>
                    <a:pt x="19" y="29"/>
                  </a:lnTo>
                  <a:lnTo>
                    <a:pt x="22" y="27"/>
                  </a:lnTo>
                  <a:lnTo>
                    <a:pt x="23" y="23"/>
                  </a:lnTo>
                  <a:lnTo>
                    <a:pt x="24" y="16"/>
                  </a:lnTo>
                  <a:lnTo>
                    <a:pt x="24" y="9"/>
                  </a:lnTo>
                  <a:lnTo>
                    <a:pt x="21" y="4"/>
                  </a:lnTo>
                  <a:lnTo>
                    <a:pt x="17" y="2"/>
                  </a:lnTo>
                  <a:lnTo>
                    <a:pt x="11" y="0"/>
                  </a:lnTo>
                  <a:lnTo>
                    <a:pt x="0" y="0"/>
                  </a:lnTo>
                  <a:lnTo>
                    <a:pt x="0" y="32"/>
                  </a:lnTo>
                  <a:lnTo>
                    <a:pt x="10"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83" name="Freeform 383">
              <a:extLst>
                <a:ext uri="{FF2B5EF4-FFF2-40B4-BE49-F238E27FC236}">
                  <a16:creationId xmlns:a16="http://schemas.microsoft.com/office/drawing/2014/main" id="{4E8B7DAE-BD61-44FC-9632-28FF9C98F5E2}"/>
                </a:ext>
              </a:extLst>
            </p:cNvPr>
            <p:cNvSpPr/>
            <p:nvPr/>
          </p:nvSpPr>
          <p:spPr bwMode="auto">
            <a:xfrm>
              <a:off x="2975" y="1923"/>
              <a:ext cx="27" cy="34"/>
            </a:xfrm>
            <a:custGeom>
              <a:avLst/>
              <a:gdLst>
                <a:gd name="T0" fmla="*/ 8 w 27"/>
                <a:gd name="T1" fmla="*/ 9 h 34"/>
                <a:gd name="T2" fmla="*/ 11 w 27"/>
                <a:gd name="T3" fmla="*/ 7 h 34"/>
                <a:gd name="T4" fmla="*/ 14 w 27"/>
                <a:gd name="T5" fmla="*/ 6 h 34"/>
                <a:gd name="T6" fmla="*/ 17 w 27"/>
                <a:gd name="T7" fmla="*/ 7 h 34"/>
                <a:gd name="T8" fmla="*/ 20 w 27"/>
                <a:gd name="T9" fmla="*/ 9 h 34"/>
                <a:gd name="T10" fmla="*/ 21 w 27"/>
                <a:gd name="T11" fmla="*/ 12 h 34"/>
                <a:gd name="T12" fmla="*/ 21 w 27"/>
                <a:gd name="T13" fmla="*/ 17 h 34"/>
                <a:gd name="T14" fmla="*/ 21 w 27"/>
                <a:gd name="T15" fmla="*/ 22 h 34"/>
                <a:gd name="T16" fmla="*/ 20 w 27"/>
                <a:gd name="T17" fmla="*/ 25 h 34"/>
                <a:gd name="T18" fmla="*/ 17 w 27"/>
                <a:gd name="T19" fmla="*/ 27 h 34"/>
                <a:gd name="T20" fmla="*/ 14 w 27"/>
                <a:gd name="T21" fmla="*/ 28 h 34"/>
                <a:gd name="T22" fmla="*/ 11 w 27"/>
                <a:gd name="T23" fmla="*/ 27 h 34"/>
                <a:gd name="T24" fmla="*/ 8 w 27"/>
                <a:gd name="T25" fmla="*/ 25 h 34"/>
                <a:gd name="T26" fmla="*/ 6 w 27"/>
                <a:gd name="T27" fmla="*/ 22 h 34"/>
                <a:gd name="T28" fmla="*/ 6 w 27"/>
                <a:gd name="T29" fmla="*/ 17 h 34"/>
                <a:gd name="T30" fmla="*/ 6 w 27"/>
                <a:gd name="T31" fmla="*/ 12 h 34"/>
                <a:gd name="T32" fmla="*/ 8 w 27"/>
                <a:gd name="T33" fmla="*/ 9 h 34"/>
                <a:gd name="T34" fmla="*/ 3 w 27"/>
                <a:gd name="T35" fmla="*/ 29 h 34"/>
                <a:gd name="T36" fmla="*/ 8 w 27"/>
                <a:gd name="T37" fmla="*/ 33 h 34"/>
                <a:gd name="T38" fmla="*/ 14 w 27"/>
                <a:gd name="T39" fmla="*/ 34 h 34"/>
                <a:gd name="T40" fmla="*/ 19 w 27"/>
                <a:gd name="T41" fmla="*/ 33 h 34"/>
                <a:gd name="T42" fmla="*/ 24 w 27"/>
                <a:gd name="T43" fmla="*/ 29 h 34"/>
                <a:gd name="T44" fmla="*/ 27 w 27"/>
                <a:gd name="T45" fmla="*/ 24 h 34"/>
                <a:gd name="T46" fmla="*/ 27 w 27"/>
                <a:gd name="T47" fmla="*/ 17 h 34"/>
                <a:gd name="T48" fmla="*/ 27 w 27"/>
                <a:gd name="T49" fmla="*/ 10 h 34"/>
                <a:gd name="T50" fmla="*/ 24 w 27"/>
                <a:gd name="T51" fmla="*/ 5 h 34"/>
                <a:gd name="T52" fmla="*/ 19 w 27"/>
                <a:gd name="T53" fmla="*/ 1 h 34"/>
                <a:gd name="T54" fmla="*/ 14 w 27"/>
                <a:gd name="T55" fmla="*/ 0 h 34"/>
                <a:gd name="T56" fmla="*/ 8 w 27"/>
                <a:gd name="T57" fmla="*/ 1 h 34"/>
                <a:gd name="T58" fmla="*/ 3 w 27"/>
                <a:gd name="T59" fmla="*/ 5 h 34"/>
                <a:gd name="T60" fmla="*/ 1 w 27"/>
                <a:gd name="T61" fmla="*/ 10 h 34"/>
                <a:gd name="T62" fmla="*/ 0 w 27"/>
                <a:gd name="T63" fmla="*/ 17 h 34"/>
                <a:gd name="T64" fmla="*/ 1 w 27"/>
                <a:gd name="T65" fmla="*/ 24 h 34"/>
                <a:gd name="T66" fmla="*/ 3 w 27"/>
                <a:gd name="T67" fmla="*/ 29 h 34"/>
                <a:gd name="T68" fmla="*/ 8 w 27"/>
                <a:gd name="T6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4">
                  <a:moveTo>
                    <a:pt x="8" y="9"/>
                  </a:moveTo>
                  <a:lnTo>
                    <a:pt x="11" y="7"/>
                  </a:lnTo>
                  <a:lnTo>
                    <a:pt x="14" y="6"/>
                  </a:lnTo>
                  <a:lnTo>
                    <a:pt x="17" y="7"/>
                  </a:lnTo>
                  <a:lnTo>
                    <a:pt x="20" y="9"/>
                  </a:lnTo>
                  <a:lnTo>
                    <a:pt x="21" y="12"/>
                  </a:lnTo>
                  <a:lnTo>
                    <a:pt x="21" y="17"/>
                  </a:lnTo>
                  <a:lnTo>
                    <a:pt x="21" y="22"/>
                  </a:lnTo>
                  <a:lnTo>
                    <a:pt x="20" y="25"/>
                  </a:lnTo>
                  <a:lnTo>
                    <a:pt x="17" y="27"/>
                  </a:lnTo>
                  <a:lnTo>
                    <a:pt x="14" y="28"/>
                  </a:lnTo>
                  <a:lnTo>
                    <a:pt x="11" y="27"/>
                  </a:lnTo>
                  <a:lnTo>
                    <a:pt x="8" y="25"/>
                  </a:lnTo>
                  <a:lnTo>
                    <a:pt x="6" y="22"/>
                  </a:lnTo>
                  <a:lnTo>
                    <a:pt x="6" y="17"/>
                  </a:lnTo>
                  <a:lnTo>
                    <a:pt x="6" y="12"/>
                  </a:lnTo>
                  <a:lnTo>
                    <a:pt x="8" y="9"/>
                  </a:lnTo>
                  <a:lnTo>
                    <a:pt x="3" y="29"/>
                  </a:lnTo>
                  <a:lnTo>
                    <a:pt x="8" y="33"/>
                  </a:lnTo>
                  <a:lnTo>
                    <a:pt x="14" y="34"/>
                  </a:lnTo>
                  <a:lnTo>
                    <a:pt x="19" y="33"/>
                  </a:lnTo>
                  <a:lnTo>
                    <a:pt x="24" y="29"/>
                  </a:lnTo>
                  <a:lnTo>
                    <a:pt x="27" y="24"/>
                  </a:lnTo>
                  <a:lnTo>
                    <a:pt x="27" y="17"/>
                  </a:lnTo>
                  <a:lnTo>
                    <a:pt x="27" y="10"/>
                  </a:lnTo>
                  <a:lnTo>
                    <a:pt x="24" y="5"/>
                  </a:lnTo>
                  <a:lnTo>
                    <a:pt x="19" y="1"/>
                  </a:lnTo>
                  <a:lnTo>
                    <a:pt x="14" y="0"/>
                  </a:lnTo>
                  <a:lnTo>
                    <a:pt x="8" y="1"/>
                  </a:lnTo>
                  <a:lnTo>
                    <a:pt x="3" y="5"/>
                  </a:lnTo>
                  <a:lnTo>
                    <a:pt x="1" y="10"/>
                  </a:lnTo>
                  <a:lnTo>
                    <a:pt x="0" y="17"/>
                  </a:lnTo>
                  <a:lnTo>
                    <a:pt x="1" y="24"/>
                  </a:lnTo>
                  <a:lnTo>
                    <a:pt x="3" y="29"/>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84" name="Freeform 384">
              <a:extLst>
                <a:ext uri="{FF2B5EF4-FFF2-40B4-BE49-F238E27FC236}">
                  <a16:creationId xmlns:a16="http://schemas.microsoft.com/office/drawing/2014/main" id="{A63A0E66-DCBB-4544-91BD-C6C872E3DF2E}"/>
                </a:ext>
              </a:extLst>
            </p:cNvPr>
            <p:cNvSpPr/>
            <p:nvPr/>
          </p:nvSpPr>
          <p:spPr bwMode="auto">
            <a:xfrm>
              <a:off x="3007" y="1924"/>
              <a:ext cx="21" cy="32"/>
            </a:xfrm>
            <a:custGeom>
              <a:avLst/>
              <a:gdLst>
                <a:gd name="T0" fmla="*/ 21 w 21"/>
                <a:gd name="T1" fmla="*/ 32 h 32"/>
                <a:gd name="T2" fmla="*/ 21 w 21"/>
                <a:gd name="T3" fmla="*/ 26 h 32"/>
                <a:gd name="T4" fmla="*/ 6 w 21"/>
                <a:gd name="T5" fmla="*/ 26 h 32"/>
                <a:gd name="T6" fmla="*/ 6 w 21"/>
                <a:gd name="T7" fmla="*/ 0 h 32"/>
                <a:gd name="T8" fmla="*/ 0 w 21"/>
                <a:gd name="T9" fmla="*/ 0 h 32"/>
                <a:gd name="T10" fmla="*/ 0 w 21"/>
                <a:gd name="T11" fmla="*/ 32 h 32"/>
                <a:gd name="T12" fmla="*/ 21 w 2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1" h="32">
                  <a:moveTo>
                    <a:pt x="21" y="32"/>
                  </a:moveTo>
                  <a:lnTo>
                    <a:pt x="21" y="26"/>
                  </a:lnTo>
                  <a:lnTo>
                    <a:pt x="6" y="26"/>
                  </a:lnTo>
                  <a:lnTo>
                    <a:pt x="6" y="0"/>
                  </a:lnTo>
                  <a:lnTo>
                    <a:pt x="0" y="0"/>
                  </a:lnTo>
                  <a:lnTo>
                    <a:pt x="0" y="32"/>
                  </a:lnTo>
                  <a:lnTo>
                    <a:pt x="2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85" name="Freeform 385">
              <a:extLst>
                <a:ext uri="{FF2B5EF4-FFF2-40B4-BE49-F238E27FC236}">
                  <a16:creationId xmlns:a16="http://schemas.microsoft.com/office/drawing/2014/main" id="{3E313535-5147-4ED8-B4C6-1E1681374304}"/>
                </a:ext>
              </a:extLst>
            </p:cNvPr>
            <p:cNvSpPr/>
            <p:nvPr/>
          </p:nvSpPr>
          <p:spPr bwMode="auto">
            <a:xfrm>
              <a:off x="3030" y="1924"/>
              <a:ext cx="23" cy="32"/>
            </a:xfrm>
            <a:custGeom>
              <a:avLst/>
              <a:gdLst>
                <a:gd name="T0" fmla="*/ 6 w 23"/>
                <a:gd name="T1" fmla="*/ 6 h 32"/>
                <a:gd name="T2" fmla="*/ 12 w 23"/>
                <a:gd name="T3" fmla="*/ 6 h 32"/>
                <a:gd name="T4" fmla="*/ 16 w 23"/>
                <a:gd name="T5" fmla="*/ 8 h 32"/>
                <a:gd name="T6" fmla="*/ 17 w 23"/>
                <a:gd name="T7" fmla="*/ 10 h 32"/>
                <a:gd name="T8" fmla="*/ 16 w 23"/>
                <a:gd name="T9" fmla="*/ 14 h 32"/>
                <a:gd name="T10" fmla="*/ 12 w 23"/>
                <a:gd name="T11" fmla="*/ 15 h 32"/>
                <a:gd name="T12" fmla="*/ 6 w 23"/>
                <a:gd name="T13" fmla="*/ 15 h 32"/>
                <a:gd name="T14" fmla="*/ 6 w 23"/>
                <a:gd name="T15" fmla="*/ 6 h 32"/>
                <a:gd name="T16" fmla="*/ 13 w 23"/>
                <a:gd name="T17" fmla="*/ 21 h 32"/>
                <a:gd name="T18" fmla="*/ 17 w 23"/>
                <a:gd name="T19" fmla="*/ 20 h 32"/>
                <a:gd name="T20" fmla="*/ 20 w 23"/>
                <a:gd name="T21" fmla="*/ 18 h 32"/>
                <a:gd name="T22" fmla="*/ 22 w 23"/>
                <a:gd name="T23" fmla="*/ 15 h 32"/>
                <a:gd name="T24" fmla="*/ 23 w 23"/>
                <a:gd name="T25" fmla="*/ 10 h 32"/>
                <a:gd name="T26" fmla="*/ 22 w 23"/>
                <a:gd name="T27" fmla="*/ 6 h 32"/>
                <a:gd name="T28" fmla="*/ 20 w 23"/>
                <a:gd name="T29" fmla="*/ 3 h 32"/>
                <a:gd name="T30" fmla="*/ 17 w 23"/>
                <a:gd name="T31" fmla="*/ 2 h 32"/>
                <a:gd name="T32" fmla="*/ 13 w 23"/>
                <a:gd name="T33" fmla="*/ 0 h 32"/>
                <a:gd name="T34" fmla="*/ 0 w 23"/>
                <a:gd name="T35" fmla="*/ 0 h 32"/>
                <a:gd name="T36" fmla="*/ 0 w 23"/>
                <a:gd name="T37" fmla="*/ 32 h 32"/>
                <a:gd name="T38" fmla="*/ 6 w 23"/>
                <a:gd name="T39" fmla="*/ 32 h 32"/>
                <a:gd name="T40" fmla="*/ 6 w 23"/>
                <a:gd name="T41" fmla="*/ 21 h 32"/>
                <a:gd name="T42" fmla="*/ 13 w 23"/>
                <a:gd name="T43" fmla="*/ 21 h 32"/>
                <a:gd name="T44" fmla="*/ 6 w 23"/>
                <a:gd name="T45"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2">
                  <a:moveTo>
                    <a:pt x="6" y="6"/>
                  </a:moveTo>
                  <a:lnTo>
                    <a:pt x="12" y="6"/>
                  </a:lnTo>
                  <a:lnTo>
                    <a:pt x="16" y="8"/>
                  </a:lnTo>
                  <a:lnTo>
                    <a:pt x="17" y="10"/>
                  </a:lnTo>
                  <a:lnTo>
                    <a:pt x="16" y="14"/>
                  </a:lnTo>
                  <a:lnTo>
                    <a:pt x="12" y="15"/>
                  </a:lnTo>
                  <a:lnTo>
                    <a:pt x="6" y="15"/>
                  </a:lnTo>
                  <a:lnTo>
                    <a:pt x="6" y="6"/>
                  </a:lnTo>
                  <a:lnTo>
                    <a:pt x="13" y="21"/>
                  </a:lnTo>
                  <a:lnTo>
                    <a:pt x="17" y="20"/>
                  </a:lnTo>
                  <a:lnTo>
                    <a:pt x="20" y="18"/>
                  </a:lnTo>
                  <a:lnTo>
                    <a:pt x="22" y="15"/>
                  </a:lnTo>
                  <a:lnTo>
                    <a:pt x="23" y="10"/>
                  </a:lnTo>
                  <a:lnTo>
                    <a:pt x="22" y="6"/>
                  </a:lnTo>
                  <a:lnTo>
                    <a:pt x="20" y="3"/>
                  </a:lnTo>
                  <a:lnTo>
                    <a:pt x="17" y="2"/>
                  </a:lnTo>
                  <a:lnTo>
                    <a:pt x="13" y="0"/>
                  </a:lnTo>
                  <a:lnTo>
                    <a:pt x="0" y="0"/>
                  </a:lnTo>
                  <a:lnTo>
                    <a:pt x="0" y="32"/>
                  </a:lnTo>
                  <a:lnTo>
                    <a:pt x="6" y="32"/>
                  </a:lnTo>
                  <a:lnTo>
                    <a:pt x="6" y="21"/>
                  </a:lnTo>
                  <a:lnTo>
                    <a:pt x="13" y="2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86" name="Freeform 386">
              <a:extLst>
                <a:ext uri="{FF2B5EF4-FFF2-40B4-BE49-F238E27FC236}">
                  <a16:creationId xmlns:a16="http://schemas.microsoft.com/office/drawing/2014/main" id="{63AE6A62-F58C-4CDE-BB03-14EF24422A97}"/>
                </a:ext>
              </a:extLst>
            </p:cNvPr>
            <p:cNvSpPr/>
            <p:nvPr/>
          </p:nvSpPr>
          <p:spPr bwMode="auto">
            <a:xfrm>
              <a:off x="3058" y="1924"/>
              <a:ext cx="22" cy="32"/>
            </a:xfrm>
            <a:custGeom>
              <a:avLst/>
              <a:gdLst>
                <a:gd name="T0" fmla="*/ 4 w 22"/>
                <a:gd name="T1" fmla="*/ 32 h 32"/>
                <a:gd name="T2" fmla="*/ 4 w 22"/>
                <a:gd name="T3" fmla="*/ 18 h 32"/>
                <a:gd name="T4" fmla="*/ 16 w 22"/>
                <a:gd name="T5" fmla="*/ 18 h 32"/>
                <a:gd name="T6" fmla="*/ 16 w 22"/>
                <a:gd name="T7" fmla="*/ 32 h 32"/>
                <a:gd name="T8" fmla="*/ 22 w 22"/>
                <a:gd name="T9" fmla="*/ 32 h 32"/>
                <a:gd name="T10" fmla="*/ 22 w 22"/>
                <a:gd name="T11" fmla="*/ 0 h 32"/>
                <a:gd name="T12" fmla="*/ 16 w 22"/>
                <a:gd name="T13" fmla="*/ 0 h 32"/>
                <a:gd name="T14" fmla="*/ 16 w 22"/>
                <a:gd name="T15" fmla="*/ 12 h 32"/>
                <a:gd name="T16" fmla="*/ 4 w 22"/>
                <a:gd name="T17" fmla="*/ 12 h 32"/>
                <a:gd name="T18" fmla="*/ 4 w 22"/>
                <a:gd name="T19" fmla="*/ 0 h 32"/>
                <a:gd name="T20" fmla="*/ 0 w 22"/>
                <a:gd name="T21" fmla="*/ 0 h 32"/>
                <a:gd name="T22" fmla="*/ 0 w 22"/>
                <a:gd name="T23" fmla="*/ 32 h 32"/>
                <a:gd name="T24" fmla="*/ 4 w 22"/>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2">
                  <a:moveTo>
                    <a:pt x="4" y="32"/>
                  </a:moveTo>
                  <a:lnTo>
                    <a:pt x="4" y="18"/>
                  </a:lnTo>
                  <a:lnTo>
                    <a:pt x="16" y="18"/>
                  </a:lnTo>
                  <a:lnTo>
                    <a:pt x="16" y="32"/>
                  </a:lnTo>
                  <a:lnTo>
                    <a:pt x="22" y="32"/>
                  </a:lnTo>
                  <a:lnTo>
                    <a:pt x="22" y="0"/>
                  </a:lnTo>
                  <a:lnTo>
                    <a:pt x="16" y="0"/>
                  </a:lnTo>
                  <a:lnTo>
                    <a:pt x="16" y="12"/>
                  </a:lnTo>
                  <a:lnTo>
                    <a:pt x="4" y="12"/>
                  </a:lnTo>
                  <a:lnTo>
                    <a:pt x="4" y="0"/>
                  </a:lnTo>
                  <a:lnTo>
                    <a:pt x="0" y="0"/>
                  </a:lnTo>
                  <a:lnTo>
                    <a:pt x="0" y="32"/>
                  </a:ln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87" name="Freeform 387">
              <a:extLst>
                <a:ext uri="{FF2B5EF4-FFF2-40B4-BE49-F238E27FC236}">
                  <a16:creationId xmlns:a16="http://schemas.microsoft.com/office/drawing/2014/main" id="{A8FE4AA2-DB9A-489C-BFEC-377975E5B070}"/>
                </a:ext>
              </a:extLst>
            </p:cNvPr>
            <p:cNvSpPr/>
            <p:nvPr/>
          </p:nvSpPr>
          <p:spPr bwMode="auto">
            <a:xfrm>
              <a:off x="2586" y="1878"/>
              <a:ext cx="25" cy="31"/>
            </a:xfrm>
            <a:custGeom>
              <a:avLst/>
              <a:gdLst>
                <a:gd name="T0" fmla="*/ 6 w 25"/>
                <a:gd name="T1" fmla="*/ 4 h 31"/>
                <a:gd name="T2" fmla="*/ 12 w 25"/>
                <a:gd name="T3" fmla="*/ 4 h 31"/>
                <a:gd name="T4" fmla="*/ 15 w 25"/>
                <a:gd name="T5" fmla="*/ 6 h 31"/>
                <a:gd name="T6" fmla="*/ 17 w 25"/>
                <a:gd name="T7" fmla="*/ 7 h 31"/>
                <a:gd name="T8" fmla="*/ 18 w 25"/>
                <a:gd name="T9" fmla="*/ 10 h 31"/>
                <a:gd name="T10" fmla="*/ 19 w 25"/>
                <a:gd name="T11" fmla="*/ 15 h 31"/>
                <a:gd name="T12" fmla="*/ 18 w 25"/>
                <a:gd name="T13" fmla="*/ 20 h 31"/>
                <a:gd name="T14" fmla="*/ 17 w 25"/>
                <a:gd name="T15" fmla="*/ 22 h 31"/>
                <a:gd name="T16" fmla="*/ 15 w 25"/>
                <a:gd name="T17" fmla="*/ 25 h 31"/>
                <a:gd name="T18" fmla="*/ 11 w 25"/>
                <a:gd name="T19" fmla="*/ 25 h 31"/>
                <a:gd name="T20" fmla="*/ 6 w 25"/>
                <a:gd name="T21" fmla="*/ 25 h 31"/>
                <a:gd name="T22" fmla="*/ 6 w 25"/>
                <a:gd name="T23" fmla="*/ 4 h 31"/>
                <a:gd name="T24" fmla="*/ 10 w 25"/>
                <a:gd name="T25" fmla="*/ 31 h 31"/>
                <a:gd name="T26" fmla="*/ 17 w 25"/>
                <a:gd name="T27" fmla="*/ 30 h 31"/>
                <a:gd name="T28" fmla="*/ 21 w 25"/>
                <a:gd name="T29" fmla="*/ 27 h 31"/>
                <a:gd name="T30" fmla="*/ 22 w 25"/>
                <a:gd name="T31" fmla="*/ 25 h 31"/>
                <a:gd name="T32" fmla="*/ 24 w 25"/>
                <a:gd name="T33" fmla="*/ 22 h 31"/>
                <a:gd name="T34" fmla="*/ 25 w 25"/>
                <a:gd name="T35" fmla="*/ 15 h 31"/>
                <a:gd name="T36" fmla="*/ 24 w 25"/>
                <a:gd name="T37" fmla="*/ 8 h 31"/>
                <a:gd name="T38" fmla="*/ 22 w 25"/>
                <a:gd name="T39" fmla="*/ 3 h 31"/>
                <a:gd name="T40" fmla="*/ 18 w 25"/>
                <a:gd name="T41" fmla="*/ 1 h 31"/>
                <a:gd name="T42" fmla="*/ 12 w 25"/>
                <a:gd name="T43" fmla="*/ 0 h 31"/>
                <a:gd name="T44" fmla="*/ 0 w 25"/>
                <a:gd name="T45" fmla="*/ 0 h 31"/>
                <a:gd name="T46" fmla="*/ 0 w 25"/>
                <a:gd name="T47" fmla="*/ 31 h 31"/>
                <a:gd name="T48" fmla="*/ 10 w 25"/>
                <a:gd name="T49" fmla="*/ 31 h 31"/>
                <a:gd name="T50" fmla="*/ 6 w 25"/>
                <a:gd name="T5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6" y="4"/>
                  </a:moveTo>
                  <a:lnTo>
                    <a:pt x="12" y="4"/>
                  </a:lnTo>
                  <a:lnTo>
                    <a:pt x="15" y="6"/>
                  </a:lnTo>
                  <a:lnTo>
                    <a:pt x="17" y="7"/>
                  </a:lnTo>
                  <a:lnTo>
                    <a:pt x="18" y="10"/>
                  </a:lnTo>
                  <a:lnTo>
                    <a:pt x="19" y="15"/>
                  </a:lnTo>
                  <a:lnTo>
                    <a:pt x="18" y="20"/>
                  </a:lnTo>
                  <a:lnTo>
                    <a:pt x="17" y="22"/>
                  </a:lnTo>
                  <a:lnTo>
                    <a:pt x="15" y="25"/>
                  </a:lnTo>
                  <a:lnTo>
                    <a:pt x="11" y="25"/>
                  </a:lnTo>
                  <a:lnTo>
                    <a:pt x="6" y="25"/>
                  </a:lnTo>
                  <a:lnTo>
                    <a:pt x="6" y="4"/>
                  </a:lnTo>
                  <a:lnTo>
                    <a:pt x="10" y="31"/>
                  </a:lnTo>
                  <a:lnTo>
                    <a:pt x="17" y="30"/>
                  </a:lnTo>
                  <a:lnTo>
                    <a:pt x="21" y="27"/>
                  </a:lnTo>
                  <a:lnTo>
                    <a:pt x="22" y="25"/>
                  </a:lnTo>
                  <a:lnTo>
                    <a:pt x="24" y="22"/>
                  </a:lnTo>
                  <a:lnTo>
                    <a:pt x="25" y="15"/>
                  </a:lnTo>
                  <a:lnTo>
                    <a:pt x="24" y="8"/>
                  </a:lnTo>
                  <a:lnTo>
                    <a:pt x="22" y="3"/>
                  </a:lnTo>
                  <a:lnTo>
                    <a:pt x="18" y="1"/>
                  </a:lnTo>
                  <a:lnTo>
                    <a:pt x="12" y="0"/>
                  </a:lnTo>
                  <a:lnTo>
                    <a:pt x="0" y="0"/>
                  </a:lnTo>
                  <a:lnTo>
                    <a:pt x="0" y="31"/>
                  </a:lnTo>
                  <a:lnTo>
                    <a:pt x="10" y="3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88" name="Freeform 388">
              <a:extLst>
                <a:ext uri="{FF2B5EF4-FFF2-40B4-BE49-F238E27FC236}">
                  <a16:creationId xmlns:a16="http://schemas.microsoft.com/office/drawing/2014/main" id="{A2B0CE1A-C87C-4BEB-B1AD-9B645F916882}"/>
                </a:ext>
              </a:extLst>
            </p:cNvPr>
            <p:cNvSpPr/>
            <p:nvPr/>
          </p:nvSpPr>
          <p:spPr bwMode="auto">
            <a:xfrm>
              <a:off x="2611" y="1878"/>
              <a:ext cx="28" cy="31"/>
            </a:xfrm>
            <a:custGeom>
              <a:avLst/>
              <a:gdLst>
                <a:gd name="T0" fmla="*/ 17 w 28"/>
                <a:gd name="T1" fmla="*/ 19 h 31"/>
                <a:gd name="T2" fmla="*/ 10 w 28"/>
                <a:gd name="T3" fmla="*/ 19 h 31"/>
                <a:gd name="T4" fmla="*/ 14 w 28"/>
                <a:gd name="T5" fmla="*/ 6 h 31"/>
                <a:gd name="T6" fmla="*/ 17 w 28"/>
                <a:gd name="T7" fmla="*/ 19 h 31"/>
                <a:gd name="T8" fmla="*/ 0 w 28"/>
                <a:gd name="T9" fmla="*/ 31 h 31"/>
                <a:gd name="T10" fmla="*/ 6 w 28"/>
                <a:gd name="T11" fmla="*/ 31 h 31"/>
                <a:gd name="T12" fmla="*/ 9 w 28"/>
                <a:gd name="T13" fmla="*/ 24 h 31"/>
                <a:gd name="T14" fmla="*/ 20 w 28"/>
                <a:gd name="T15" fmla="*/ 24 h 31"/>
                <a:gd name="T16" fmla="*/ 21 w 28"/>
                <a:gd name="T17" fmla="*/ 31 h 31"/>
                <a:gd name="T18" fmla="*/ 28 w 28"/>
                <a:gd name="T19" fmla="*/ 31 h 31"/>
                <a:gd name="T20" fmla="*/ 17 w 28"/>
                <a:gd name="T21" fmla="*/ 0 h 31"/>
                <a:gd name="T22" fmla="*/ 10 w 28"/>
                <a:gd name="T23" fmla="*/ 0 h 31"/>
                <a:gd name="T24" fmla="*/ 0 w 28"/>
                <a:gd name="T25" fmla="*/ 31 h 31"/>
                <a:gd name="T26" fmla="*/ 17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7" y="19"/>
                  </a:moveTo>
                  <a:lnTo>
                    <a:pt x="10" y="19"/>
                  </a:lnTo>
                  <a:lnTo>
                    <a:pt x="14" y="6"/>
                  </a:lnTo>
                  <a:lnTo>
                    <a:pt x="17" y="19"/>
                  </a:lnTo>
                  <a:lnTo>
                    <a:pt x="0" y="31"/>
                  </a:lnTo>
                  <a:lnTo>
                    <a:pt x="6" y="31"/>
                  </a:lnTo>
                  <a:lnTo>
                    <a:pt x="9" y="24"/>
                  </a:lnTo>
                  <a:lnTo>
                    <a:pt x="20" y="24"/>
                  </a:lnTo>
                  <a:lnTo>
                    <a:pt x="21" y="31"/>
                  </a:lnTo>
                  <a:lnTo>
                    <a:pt x="28"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89" name="Freeform 389">
              <a:extLst>
                <a:ext uri="{FF2B5EF4-FFF2-40B4-BE49-F238E27FC236}">
                  <a16:creationId xmlns:a16="http://schemas.microsoft.com/office/drawing/2014/main" id="{5F06F08F-42F3-441E-93D2-107D6B3D0B1A}"/>
                </a:ext>
              </a:extLst>
            </p:cNvPr>
            <p:cNvSpPr/>
            <p:nvPr/>
          </p:nvSpPr>
          <p:spPr bwMode="auto">
            <a:xfrm>
              <a:off x="2637" y="1878"/>
              <a:ext cx="25" cy="31"/>
            </a:xfrm>
            <a:custGeom>
              <a:avLst/>
              <a:gdLst>
                <a:gd name="T0" fmla="*/ 15 w 25"/>
                <a:gd name="T1" fmla="*/ 31 h 31"/>
                <a:gd name="T2" fmla="*/ 25 w 25"/>
                <a:gd name="T3" fmla="*/ 0 h 31"/>
                <a:gd name="T4" fmla="*/ 19 w 25"/>
                <a:gd name="T5" fmla="*/ 0 h 31"/>
                <a:gd name="T6" fmla="*/ 12 w 25"/>
                <a:gd name="T7" fmla="*/ 22 h 31"/>
                <a:gd name="T8" fmla="*/ 6 w 25"/>
                <a:gd name="T9" fmla="*/ 0 h 31"/>
                <a:gd name="T10" fmla="*/ 0 w 25"/>
                <a:gd name="T11" fmla="*/ 0 h 31"/>
                <a:gd name="T12" fmla="*/ 9 w 25"/>
                <a:gd name="T13" fmla="*/ 31 h 31"/>
                <a:gd name="T14" fmla="*/ 15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5" y="31"/>
                  </a:moveTo>
                  <a:lnTo>
                    <a:pt x="25" y="0"/>
                  </a:lnTo>
                  <a:lnTo>
                    <a:pt x="19" y="0"/>
                  </a:lnTo>
                  <a:lnTo>
                    <a:pt x="12" y="22"/>
                  </a:lnTo>
                  <a:lnTo>
                    <a:pt x="6" y="0"/>
                  </a:lnTo>
                  <a:lnTo>
                    <a:pt x="0" y="0"/>
                  </a:lnTo>
                  <a:lnTo>
                    <a:pt x="9" y="3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0" name="Rectangle 390">
              <a:extLst>
                <a:ext uri="{FF2B5EF4-FFF2-40B4-BE49-F238E27FC236}">
                  <a16:creationId xmlns:a16="http://schemas.microsoft.com/office/drawing/2014/main" id="{1C89CEE5-3961-407C-8287-A9EB714BD863}"/>
                </a:ext>
              </a:extLst>
            </p:cNvPr>
            <p:cNvSpPr>
              <a:spLocks noChangeArrowheads="1"/>
            </p:cNvSpPr>
            <p:nvPr/>
          </p:nvSpPr>
          <p:spPr bwMode="auto">
            <a:xfrm>
              <a:off x="2664" y="1878"/>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1" name="Freeform 391">
              <a:extLst>
                <a:ext uri="{FF2B5EF4-FFF2-40B4-BE49-F238E27FC236}">
                  <a16:creationId xmlns:a16="http://schemas.microsoft.com/office/drawing/2014/main" id="{CB135ABD-0F1C-4AEF-A750-A8858ABA34FA}"/>
                </a:ext>
              </a:extLst>
            </p:cNvPr>
            <p:cNvSpPr/>
            <p:nvPr/>
          </p:nvSpPr>
          <p:spPr bwMode="auto">
            <a:xfrm>
              <a:off x="2676" y="1878"/>
              <a:ext cx="25" cy="31"/>
            </a:xfrm>
            <a:custGeom>
              <a:avLst/>
              <a:gdLst>
                <a:gd name="T0" fmla="*/ 6 w 25"/>
                <a:gd name="T1" fmla="*/ 4 h 31"/>
                <a:gd name="T2" fmla="*/ 12 w 25"/>
                <a:gd name="T3" fmla="*/ 4 h 31"/>
                <a:gd name="T4" fmla="*/ 15 w 25"/>
                <a:gd name="T5" fmla="*/ 6 h 31"/>
                <a:gd name="T6" fmla="*/ 17 w 25"/>
                <a:gd name="T7" fmla="*/ 7 h 31"/>
                <a:gd name="T8" fmla="*/ 18 w 25"/>
                <a:gd name="T9" fmla="*/ 10 h 31"/>
                <a:gd name="T10" fmla="*/ 19 w 25"/>
                <a:gd name="T11" fmla="*/ 15 h 31"/>
                <a:gd name="T12" fmla="*/ 18 w 25"/>
                <a:gd name="T13" fmla="*/ 20 h 31"/>
                <a:gd name="T14" fmla="*/ 17 w 25"/>
                <a:gd name="T15" fmla="*/ 22 h 31"/>
                <a:gd name="T16" fmla="*/ 15 w 25"/>
                <a:gd name="T17" fmla="*/ 25 h 31"/>
                <a:gd name="T18" fmla="*/ 11 w 25"/>
                <a:gd name="T19" fmla="*/ 25 h 31"/>
                <a:gd name="T20" fmla="*/ 6 w 25"/>
                <a:gd name="T21" fmla="*/ 25 h 31"/>
                <a:gd name="T22" fmla="*/ 6 w 25"/>
                <a:gd name="T23" fmla="*/ 4 h 31"/>
                <a:gd name="T24" fmla="*/ 10 w 25"/>
                <a:gd name="T25" fmla="*/ 31 h 31"/>
                <a:gd name="T26" fmla="*/ 16 w 25"/>
                <a:gd name="T27" fmla="*/ 30 h 31"/>
                <a:gd name="T28" fmla="*/ 21 w 25"/>
                <a:gd name="T29" fmla="*/ 27 h 31"/>
                <a:gd name="T30" fmla="*/ 22 w 25"/>
                <a:gd name="T31" fmla="*/ 25 h 31"/>
                <a:gd name="T32" fmla="*/ 24 w 25"/>
                <a:gd name="T33" fmla="*/ 22 h 31"/>
                <a:gd name="T34" fmla="*/ 25 w 25"/>
                <a:gd name="T35" fmla="*/ 15 h 31"/>
                <a:gd name="T36" fmla="*/ 24 w 25"/>
                <a:gd name="T37" fmla="*/ 8 h 31"/>
                <a:gd name="T38" fmla="*/ 22 w 25"/>
                <a:gd name="T39" fmla="*/ 3 h 31"/>
                <a:gd name="T40" fmla="*/ 18 w 25"/>
                <a:gd name="T41" fmla="*/ 1 h 31"/>
                <a:gd name="T42" fmla="*/ 12 w 25"/>
                <a:gd name="T43" fmla="*/ 0 h 31"/>
                <a:gd name="T44" fmla="*/ 0 w 25"/>
                <a:gd name="T45" fmla="*/ 0 h 31"/>
                <a:gd name="T46" fmla="*/ 0 w 25"/>
                <a:gd name="T47" fmla="*/ 31 h 31"/>
                <a:gd name="T48" fmla="*/ 10 w 25"/>
                <a:gd name="T49" fmla="*/ 31 h 31"/>
                <a:gd name="T50" fmla="*/ 6 w 25"/>
                <a:gd name="T5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6" y="4"/>
                  </a:moveTo>
                  <a:lnTo>
                    <a:pt x="12" y="4"/>
                  </a:lnTo>
                  <a:lnTo>
                    <a:pt x="15" y="6"/>
                  </a:lnTo>
                  <a:lnTo>
                    <a:pt x="17" y="7"/>
                  </a:lnTo>
                  <a:lnTo>
                    <a:pt x="18" y="10"/>
                  </a:lnTo>
                  <a:lnTo>
                    <a:pt x="19" y="15"/>
                  </a:lnTo>
                  <a:lnTo>
                    <a:pt x="18" y="20"/>
                  </a:lnTo>
                  <a:lnTo>
                    <a:pt x="17" y="22"/>
                  </a:lnTo>
                  <a:lnTo>
                    <a:pt x="15" y="25"/>
                  </a:lnTo>
                  <a:lnTo>
                    <a:pt x="11" y="25"/>
                  </a:lnTo>
                  <a:lnTo>
                    <a:pt x="6" y="25"/>
                  </a:lnTo>
                  <a:lnTo>
                    <a:pt x="6" y="4"/>
                  </a:lnTo>
                  <a:lnTo>
                    <a:pt x="10" y="31"/>
                  </a:lnTo>
                  <a:lnTo>
                    <a:pt x="16" y="30"/>
                  </a:lnTo>
                  <a:lnTo>
                    <a:pt x="21" y="27"/>
                  </a:lnTo>
                  <a:lnTo>
                    <a:pt x="22" y="25"/>
                  </a:lnTo>
                  <a:lnTo>
                    <a:pt x="24" y="22"/>
                  </a:lnTo>
                  <a:lnTo>
                    <a:pt x="25" y="15"/>
                  </a:lnTo>
                  <a:lnTo>
                    <a:pt x="24" y="8"/>
                  </a:lnTo>
                  <a:lnTo>
                    <a:pt x="22" y="3"/>
                  </a:lnTo>
                  <a:lnTo>
                    <a:pt x="18" y="1"/>
                  </a:lnTo>
                  <a:lnTo>
                    <a:pt x="12" y="0"/>
                  </a:lnTo>
                  <a:lnTo>
                    <a:pt x="0" y="0"/>
                  </a:lnTo>
                  <a:lnTo>
                    <a:pt x="0" y="31"/>
                  </a:lnTo>
                  <a:lnTo>
                    <a:pt x="10" y="3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2" name="Freeform 392">
              <a:extLst>
                <a:ext uri="{FF2B5EF4-FFF2-40B4-BE49-F238E27FC236}">
                  <a16:creationId xmlns:a16="http://schemas.microsoft.com/office/drawing/2014/main" id="{1BE197FB-F6C3-4276-8C07-678FEA2EC8E0}"/>
                </a:ext>
              </a:extLst>
            </p:cNvPr>
            <p:cNvSpPr/>
            <p:nvPr/>
          </p:nvSpPr>
          <p:spPr bwMode="auto">
            <a:xfrm>
              <a:off x="2704" y="1876"/>
              <a:ext cx="24" cy="33"/>
            </a:xfrm>
            <a:custGeom>
              <a:avLst/>
              <a:gdLst>
                <a:gd name="T0" fmla="*/ 3 w 24"/>
                <a:gd name="T1" fmla="*/ 30 h 33"/>
                <a:gd name="T2" fmla="*/ 7 w 24"/>
                <a:gd name="T3" fmla="*/ 33 h 33"/>
                <a:gd name="T4" fmla="*/ 12 w 24"/>
                <a:gd name="T5" fmla="*/ 33 h 33"/>
                <a:gd name="T6" fmla="*/ 17 w 24"/>
                <a:gd name="T7" fmla="*/ 33 h 33"/>
                <a:gd name="T8" fmla="*/ 20 w 24"/>
                <a:gd name="T9" fmla="*/ 30 h 33"/>
                <a:gd name="T10" fmla="*/ 23 w 24"/>
                <a:gd name="T11" fmla="*/ 28 h 33"/>
                <a:gd name="T12" fmla="*/ 24 w 24"/>
                <a:gd name="T13" fmla="*/ 23 h 33"/>
                <a:gd name="T14" fmla="*/ 23 w 24"/>
                <a:gd name="T15" fmla="*/ 18 h 33"/>
                <a:gd name="T16" fmla="*/ 20 w 24"/>
                <a:gd name="T17" fmla="*/ 16 h 33"/>
                <a:gd name="T18" fmla="*/ 18 w 24"/>
                <a:gd name="T19" fmla="*/ 15 h 33"/>
                <a:gd name="T20" fmla="*/ 13 w 24"/>
                <a:gd name="T21" fmla="*/ 14 h 33"/>
                <a:gd name="T22" fmla="*/ 12 w 24"/>
                <a:gd name="T23" fmla="*/ 14 h 33"/>
                <a:gd name="T24" fmla="*/ 8 w 24"/>
                <a:gd name="T25" fmla="*/ 11 h 33"/>
                <a:gd name="T26" fmla="*/ 6 w 24"/>
                <a:gd name="T27" fmla="*/ 10 h 33"/>
                <a:gd name="T28" fmla="*/ 7 w 24"/>
                <a:gd name="T29" fmla="*/ 8 h 33"/>
                <a:gd name="T30" fmla="*/ 8 w 24"/>
                <a:gd name="T31" fmla="*/ 6 h 33"/>
                <a:gd name="T32" fmla="*/ 11 w 24"/>
                <a:gd name="T33" fmla="*/ 5 h 33"/>
                <a:gd name="T34" fmla="*/ 13 w 24"/>
                <a:gd name="T35" fmla="*/ 6 h 33"/>
                <a:gd name="T36" fmla="*/ 15 w 24"/>
                <a:gd name="T37" fmla="*/ 6 h 33"/>
                <a:gd name="T38" fmla="*/ 17 w 24"/>
                <a:gd name="T39" fmla="*/ 9 h 33"/>
                <a:gd name="T40" fmla="*/ 17 w 24"/>
                <a:gd name="T41" fmla="*/ 10 h 33"/>
                <a:gd name="T42" fmla="*/ 23 w 24"/>
                <a:gd name="T43" fmla="*/ 10 h 33"/>
                <a:gd name="T44" fmla="*/ 21 w 24"/>
                <a:gd name="T45" fmla="*/ 6 h 33"/>
                <a:gd name="T46" fmla="*/ 19 w 24"/>
                <a:gd name="T47" fmla="*/ 3 h 33"/>
                <a:gd name="T48" fmla="*/ 17 w 24"/>
                <a:gd name="T49" fmla="*/ 2 h 33"/>
                <a:gd name="T50" fmla="*/ 12 w 24"/>
                <a:gd name="T51" fmla="*/ 0 h 33"/>
                <a:gd name="T52" fmla="*/ 7 w 24"/>
                <a:gd name="T53" fmla="*/ 2 h 33"/>
                <a:gd name="T54" fmla="*/ 3 w 24"/>
                <a:gd name="T55" fmla="*/ 3 h 33"/>
                <a:gd name="T56" fmla="*/ 1 w 24"/>
                <a:gd name="T57" fmla="*/ 6 h 33"/>
                <a:gd name="T58" fmla="*/ 1 w 24"/>
                <a:gd name="T59" fmla="*/ 10 h 33"/>
                <a:gd name="T60" fmla="*/ 1 w 24"/>
                <a:gd name="T61" fmla="*/ 14 h 33"/>
                <a:gd name="T62" fmla="*/ 3 w 24"/>
                <a:gd name="T63" fmla="*/ 17 h 33"/>
                <a:gd name="T64" fmla="*/ 9 w 24"/>
                <a:gd name="T65" fmla="*/ 20 h 33"/>
                <a:gd name="T66" fmla="*/ 11 w 24"/>
                <a:gd name="T67" fmla="*/ 20 h 33"/>
                <a:gd name="T68" fmla="*/ 15 w 24"/>
                <a:gd name="T69" fmla="*/ 21 h 33"/>
                <a:gd name="T70" fmla="*/ 18 w 24"/>
                <a:gd name="T71" fmla="*/ 22 h 33"/>
                <a:gd name="T72" fmla="*/ 18 w 24"/>
                <a:gd name="T73" fmla="*/ 24 h 33"/>
                <a:gd name="T74" fmla="*/ 18 w 24"/>
                <a:gd name="T75" fmla="*/ 26 h 33"/>
                <a:gd name="T76" fmla="*/ 17 w 24"/>
                <a:gd name="T77" fmla="*/ 27 h 33"/>
                <a:gd name="T78" fmla="*/ 13 w 24"/>
                <a:gd name="T79" fmla="*/ 28 h 33"/>
                <a:gd name="T80" fmla="*/ 9 w 24"/>
                <a:gd name="T81" fmla="*/ 28 h 33"/>
                <a:gd name="T82" fmla="*/ 8 w 24"/>
                <a:gd name="T83" fmla="*/ 27 h 33"/>
                <a:gd name="T84" fmla="*/ 7 w 24"/>
                <a:gd name="T85" fmla="*/ 26 h 33"/>
                <a:gd name="T86" fmla="*/ 6 w 24"/>
                <a:gd name="T87" fmla="*/ 23 h 33"/>
                <a:gd name="T88" fmla="*/ 0 w 24"/>
                <a:gd name="T89" fmla="*/ 23 h 33"/>
                <a:gd name="T90" fmla="*/ 1 w 24"/>
                <a:gd name="T91" fmla="*/ 27 h 33"/>
                <a:gd name="T92" fmla="*/ 3 w 24"/>
                <a:gd name="T9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3">
                  <a:moveTo>
                    <a:pt x="3" y="30"/>
                  </a:moveTo>
                  <a:lnTo>
                    <a:pt x="7" y="33"/>
                  </a:lnTo>
                  <a:lnTo>
                    <a:pt x="12" y="33"/>
                  </a:lnTo>
                  <a:lnTo>
                    <a:pt x="17" y="33"/>
                  </a:lnTo>
                  <a:lnTo>
                    <a:pt x="20" y="30"/>
                  </a:lnTo>
                  <a:lnTo>
                    <a:pt x="23" y="28"/>
                  </a:lnTo>
                  <a:lnTo>
                    <a:pt x="24" y="23"/>
                  </a:lnTo>
                  <a:lnTo>
                    <a:pt x="23" y="18"/>
                  </a:lnTo>
                  <a:lnTo>
                    <a:pt x="20" y="16"/>
                  </a:lnTo>
                  <a:lnTo>
                    <a:pt x="18" y="15"/>
                  </a:lnTo>
                  <a:lnTo>
                    <a:pt x="13" y="14"/>
                  </a:lnTo>
                  <a:lnTo>
                    <a:pt x="12" y="14"/>
                  </a:lnTo>
                  <a:lnTo>
                    <a:pt x="8" y="11"/>
                  </a:lnTo>
                  <a:lnTo>
                    <a:pt x="6" y="10"/>
                  </a:lnTo>
                  <a:lnTo>
                    <a:pt x="7" y="8"/>
                  </a:lnTo>
                  <a:lnTo>
                    <a:pt x="8" y="6"/>
                  </a:lnTo>
                  <a:lnTo>
                    <a:pt x="11" y="5"/>
                  </a:lnTo>
                  <a:lnTo>
                    <a:pt x="13" y="6"/>
                  </a:lnTo>
                  <a:lnTo>
                    <a:pt x="15" y="6"/>
                  </a:lnTo>
                  <a:lnTo>
                    <a:pt x="17" y="9"/>
                  </a:lnTo>
                  <a:lnTo>
                    <a:pt x="17" y="10"/>
                  </a:lnTo>
                  <a:lnTo>
                    <a:pt x="23" y="10"/>
                  </a:lnTo>
                  <a:lnTo>
                    <a:pt x="21" y="6"/>
                  </a:lnTo>
                  <a:lnTo>
                    <a:pt x="19" y="3"/>
                  </a:lnTo>
                  <a:lnTo>
                    <a:pt x="17" y="2"/>
                  </a:lnTo>
                  <a:lnTo>
                    <a:pt x="12" y="0"/>
                  </a:lnTo>
                  <a:lnTo>
                    <a:pt x="7" y="2"/>
                  </a:lnTo>
                  <a:lnTo>
                    <a:pt x="3" y="3"/>
                  </a:lnTo>
                  <a:lnTo>
                    <a:pt x="1" y="6"/>
                  </a:lnTo>
                  <a:lnTo>
                    <a:pt x="1" y="10"/>
                  </a:lnTo>
                  <a:lnTo>
                    <a:pt x="1" y="14"/>
                  </a:lnTo>
                  <a:lnTo>
                    <a:pt x="3" y="17"/>
                  </a:lnTo>
                  <a:lnTo>
                    <a:pt x="9" y="20"/>
                  </a:lnTo>
                  <a:lnTo>
                    <a:pt x="11" y="20"/>
                  </a:lnTo>
                  <a:lnTo>
                    <a:pt x="15" y="21"/>
                  </a:lnTo>
                  <a:lnTo>
                    <a:pt x="18" y="22"/>
                  </a:lnTo>
                  <a:lnTo>
                    <a:pt x="18" y="24"/>
                  </a:lnTo>
                  <a:lnTo>
                    <a:pt x="18" y="26"/>
                  </a:lnTo>
                  <a:lnTo>
                    <a:pt x="17" y="27"/>
                  </a:lnTo>
                  <a:lnTo>
                    <a:pt x="13" y="28"/>
                  </a:lnTo>
                  <a:lnTo>
                    <a:pt x="9" y="28"/>
                  </a:lnTo>
                  <a:lnTo>
                    <a:pt x="8" y="27"/>
                  </a:lnTo>
                  <a:lnTo>
                    <a:pt x="7" y="26"/>
                  </a:lnTo>
                  <a:lnTo>
                    <a:pt x="6" y="23"/>
                  </a:lnTo>
                  <a:lnTo>
                    <a:pt x="0" y="23"/>
                  </a:lnTo>
                  <a:lnTo>
                    <a:pt x="1" y="27"/>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3" name="Freeform 393">
              <a:extLst>
                <a:ext uri="{FF2B5EF4-FFF2-40B4-BE49-F238E27FC236}">
                  <a16:creationId xmlns:a16="http://schemas.microsoft.com/office/drawing/2014/main" id="{9E3783B0-9244-4586-BD4B-54F7D9375F8D}"/>
                </a:ext>
              </a:extLst>
            </p:cNvPr>
            <p:cNvSpPr/>
            <p:nvPr/>
          </p:nvSpPr>
          <p:spPr bwMode="auto">
            <a:xfrm>
              <a:off x="2731" y="1876"/>
              <a:ext cx="28" cy="33"/>
            </a:xfrm>
            <a:custGeom>
              <a:avLst/>
              <a:gdLst>
                <a:gd name="T0" fmla="*/ 8 w 28"/>
                <a:gd name="T1" fmla="*/ 9 h 33"/>
                <a:gd name="T2" fmla="*/ 10 w 28"/>
                <a:gd name="T3" fmla="*/ 6 h 33"/>
                <a:gd name="T4" fmla="*/ 14 w 28"/>
                <a:gd name="T5" fmla="*/ 6 h 33"/>
                <a:gd name="T6" fmla="*/ 17 w 28"/>
                <a:gd name="T7" fmla="*/ 6 h 33"/>
                <a:gd name="T8" fmla="*/ 20 w 28"/>
                <a:gd name="T9" fmla="*/ 9 h 33"/>
                <a:gd name="T10" fmla="*/ 21 w 28"/>
                <a:gd name="T11" fmla="*/ 12 h 33"/>
                <a:gd name="T12" fmla="*/ 22 w 28"/>
                <a:gd name="T13" fmla="*/ 17 h 33"/>
                <a:gd name="T14" fmla="*/ 21 w 28"/>
                <a:gd name="T15" fmla="*/ 22 h 33"/>
                <a:gd name="T16" fmla="*/ 20 w 28"/>
                <a:gd name="T17" fmla="*/ 24 h 33"/>
                <a:gd name="T18" fmla="*/ 17 w 28"/>
                <a:gd name="T19" fmla="*/ 27 h 33"/>
                <a:gd name="T20" fmla="*/ 14 w 28"/>
                <a:gd name="T21" fmla="*/ 28 h 33"/>
                <a:gd name="T22" fmla="*/ 10 w 28"/>
                <a:gd name="T23" fmla="*/ 27 h 33"/>
                <a:gd name="T24" fmla="*/ 8 w 28"/>
                <a:gd name="T25" fmla="*/ 24 h 33"/>
                <a:gd name="T26" fmla="*/ 6 w 28"/>
                <a:gd name="T27" fmla="*/ 22 h 33"/>
                <a:gd name="T28" fmla="*/ 6 w 28"/>
                <a:gd name="T29" fmla="*/ 17 h 33"/>
                <a:gd name="T30" fmla="*/ 6 w 28"/>
                <a:gd name="T31" fmla="*/ 12 h 33"/>
                <a:gd name="T32" fmla="*/ 8 w 28"/>
                <a:gd name="T33" fmla="*/ 9 h 33"/>
                <a:gd name="T34" fmla="*/ 4 w 28"/>
                <a:gd name="T35" fmla="*/ 29 h 33"/>
                <a:gd name="T36" fmla="*/ 8 w 28"/>
                <a:gd name="T37" fmla="*/ 33 h 33"/>
                <a:gd name="T38" fmla="*/ 14 w 28"/>
                <a:gd name="T39" fmla="*/ 33 h 33"/>
                <a:gd name="T40" fmla="*/ 20 w 28"/>
                <a:gd name="T41" fmla="*/ 33 h 33"/>
                <a:gd name="T42" fmla="*/ 24 w 28"/>
                <a:gd name="T43" fmla="*/ 29 h 33"/>
                <a:gd name="T44" fmla="*/ 27 w 28"/>
                <a:gd name="T45" fmla="*/ 23 h 33"/>
                <a:gd name="T46" fmla="*/ 28 w 28"/>
                <a:gd name="T47" fmla="*/ 17 h 33"/>
                <a:gd name="T48" fmla="*/ 27 w 28"/>
                <a:gd name="T49" fmla="*/ 10 h 33"/>
                <a:gd name="T50" fmla="*/ 24 w 28"/>
                <a:gd name="T51" fmla="*/ 5 h 33"/>
                <a:gd name="T52" fmla="*/ 20 w 28"/>
                <a:gd name="T53" fmla="*/ 2 h 33"/>
                <a:gd name="T54" fmla="*/ 14 w 28"/>
                <a:gd name="T55" fmla="*/ 0 h 33"/>
                <a:gd name="T56" fmla="*/ 8 w 28"/>
                <a:gd name="T57" fmla="*/ 2 h 33"/>
                <a:gd name="T58" fmla="*/ 4 w 28"/>
                <a:gd name="T59" fmla="*/ 5 h 33"/>
                <a:gd name="T60" fmla="*/ 0 w 28"/>
                <a:gd name="T61" fmla="*/ 10 h 33"/>
                <a:gd name="T62" fmla="*/ 0 w 28"/>
                <a:gd name="T63" fmla="*/ 17 h 33"/>
                <a:gd name="T64" fmla="*/ 0 w 28"/>
                <a:gd name="T65" fmla="*/ 23 h 33"/>
                <a:gd name="T66" fmla="*/ 4 w 28"/>
                <a:gd name="T67" fmla="*/ 29 h 33"/>
                <a:gd name="T68" fmla="*/ 8 w 28"/>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9"/>
                  </a:moveTo>
                  <a:lnTo>
                    <a:pt x="10" y="6"/>
                  </a:lnTo>
                  <a:lnTo>
                    <a:pt x="14" y="6"/>
                  </a:lnTo>
                  <a:lnTo>
                    <a:pt x="17" y="6"/>
                  </a:lnTo>
                  <a:lnTo>
                    <a:pt x="20" y="9"/>
                  </a:lnTo>
                  <a:lnTo>
                    <a:pt x="21" y="12"/>
                  </a:lnTo>
                  <a:lnTo>
                    <a:pt x="22" y="17"/>
                  </a:lnTo>
                  <a:lnTo>
                    <a:pt x="21" y="22"/>
                  </a:lnTo>
                  <a:lnTo>
                    <a:pt x="20" y="24"/>
                  </a:lnTo>
                  <a:lnTo>
                    <a:pt x="17" y="27"/>
                  </a:lnTo>
                  <a:lnTo>
                    <a:pt x="14" y="28"/>
                  </a:lnTo>
                  <a:lnTo>
                    <a:pt x="10" y="27"/>
                  </a:lnTo>
                  <a:lnTo>
                    <a:pt x="8" y="24"/>
                  </a:lnTo>
                  <a:lnTo>
                    <a:pt x="6" y="22"/>
                  </a:lnTo>
                  <a:lnTo>
                    <a:pt x="6" y="17"/>
                  </a:lnTo>
                  <a:lnTo>
                    <a:pt x="6" y="12"/>
                  </a:lnTo>
                  <a:lnTo>
                    <a:pt x="8" y="9"/>
                  </a:lnTo>
                  <a:lnTo>
                    <a:pt x="4" y="29"/>
                  </a:lnTo>
                  <a:lnTo>
                    <a:pt x="8" y="33"/>
                  </a:lnTo>
                  <a:lnTo>
                    <a:pt x="14" y="33"/>
                  </a:lnTo>
                  <a:lnTo>
                    <a:pt x="20" y="33"/>
                  </a:lnTo>
                  <a:lnTo>
                    <a:pt x="24" y="29"/>
                  </a:lnTo>
                  <a:lnTo>
                    <a:pt x="27" y="23"/>
                  </a:lnTo>
                  <a:lnTo>
                    <a:pt x="28" y="17"/>
                  </a:lnTo>
                  <a:lnTo>
                    <a:pt x="27" y="10"/>
                  </a:lnTo>
                  <a:lnTo>
                    <a:pt x="24" y="5"/>
                  </a:lnTo>
                  <a:lnTo>
                    <a:pt x="20" y="2"/>
                  </a:lnTo>
                  <a:lnTo>
                    <a:pt x="14" y="0"/>
                  </a:lnTo>
                  <a:lnTo>
                    <a:pt x="8" y="2"/>
                  </a:lnTo>
                  <a:lnTo>
                    <a:pt x="4" y="5"/>
                  </a:lnTo>
                  <a:lnTo>
                    <a:pt x="0" y="10"/>
                  </a:lnTo>
                  <a:lnTo>
                    <a:pt x="0" y="17"/>
                  </a:lnTo>
                  <a:lnTo>
                    <a:pt x="0" y="23"/>
                  </a:lnTo>
                  <a:lnTo>
                    <a:pt x="4" y="29"/>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4" name="Freeform 394">
              <a:extLst>
                <a:ext uri="{FF2B5EF4-FFF2-40B4-BE49-F238E27FC236}">
                  <a16:creationId xmlns:a16="http://schemas.microsoft.com/office/drawing/2014/main" id="{DB62C625-1EA9-4DFF-8288-C732A095D6D7}"/>
                </a:ext>
              </a:extLst>
            </p:cNvPr>
            <p:cNvSpPr/>
            <p:nvPr/>
          </p:nvSpPr>
          <p:spPr bwMode="auto">
            <a:xfrm>
              <a:off x="2764" y="1878"/>
              <a:ext cx="23" cy="31"/>
            </a:xfrm>
            <a:custGeom>
              <a:avLst/>
              <a:gdLst>
                <a:gd name="T0" fmla="*/ 6 w 23"/>
                <a:gd name="T1" fmla="*/ 31 h 31"/>
                <a:gd name="T2" fmla="*/ 6 w 23"/>
                <a:gd name="T3" fmla="*/ 9 h 31"/>
                <a:gd name="T4" fmla="*/ 17 w 23"/>
                <a:gd name="T5" fmla="*/ 31 h 31"/>
                <a:gd name="T6" fmla="*/ 23 w 23"/>
                <a:gd name="T7" fmla="*/ 31 h 31"/>
                <a:gd name="T8" fmla="*/ 23 w 23"/>
                <a:gd name="T9" fmla="*/ 0 h 31"/>
                <a:gd name="T10" fmla="*/ 18 w 23"/>
                <a:gd name="T11" fmla="*/ 0 h 31"/>
                <a:gd name="T12" fmla="*/ 18 w 23"/>
                <a:gd name="T13" fmla="*/ 21 h 31"/>
                <a:gd name="T14" fmla="*/ 6 w 23"/>
                <a:gd name="T15" fmla="*/ 0 h 31"/>
                <a:gd name="T16" fmla="*/ 0 w 23"/>
                <a:gd name="T17" fmla="*/ 0 h 31"/>
                <a:gd name="T18" fmla="*/ 0 w 23"/>
                <a:gd name="T19" fmla="*/ 31 h 31"/>
                <a:gd name="T20" fmla="*/ 6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6" y="31"/>
                  </a:moveTo>
                  <a:lnTo>
                    <a:pt x="6" y="9"/>
                  </a:lnTo>
                  <a:lnTo>
                    <a:pt x="17" y="31"/>
                  </a:lnTo>
                  <a:lnTo>
                    <a:pt x="23" y="31"/>
                  </a:lnTo>
                  <a:lnTo>
                    <a:pt x="23"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5" name="Freeform 395">
              <a:extLst>
                <a:ext uri="{FF2B5EF4-FFF2-40B4-BE49-F238E27FC236}">
                  <a16:creationId xmlns:a16="http://schemas.microsoft.com/office/drawing/2014/main" id="{07205686-C6D2-4395-AF8B-9C58BDBF3A74}"/>
                </a:ext>
              </a:extLst>
            </p:cNvPr>
            <p:cNvSpPr/>
            <p:nvPr/>
          </p:nvSpPr>
          <p:spPr bwMode="auto">
            <a:xfrm>
              <a:off x="3518" y="2897"/>
              <a:ext cx="28" cy="33"/>
            </a:xfrm>
            <a:custGeom>
              <a:avLst/>
              <a:gdLst>
                <a:gd name="T0" fmla="*/ 22 w 28"/>
                <a:gd name="T1" fmla="*/ 21 h 33"/>
                <a:gd name="T2" fmla="*/ 21 w 28"/>
                <a:gd name="T3" fmla="*/ 23 h 33"/>
                <a:gd name="T4" fmla="*/ 19 w 28"/>
                <a:gd name="T5" fmla="*/ 25 h 33"/>
                <a:gd name="T6" fmla="*/ 17 w 28"/>
                <a:gd name="T7" fmla="*/ 27 h 33"/>
                <a:gd name="T8" fmla="*/ 15 w 28"/>
                <a:gd name="T9" fmla="*/ 27 h 33"/>
                <a:gd name="T10" fmla="*/ 11 w 28"/>
                <a:gd name="T11" fmla="*/ 25 h 33"/>
                <a:gd name="T12" fmla="*/ 9 w 28"/>
                <a:gd name="T13" fmla="*/ 24 h 33"/>
                <a:gd name="T14" fmla="*/ 7 w 28"/>
                <a:gd name="T15" fmla="*/ 21 h 33"/>
                <a:gd name="T16" fmla="*/ 6 w 28"/>
                <a:gd name="T17" fmla="*/ 16 h 33"/>
                <a:gd name="T18" fmla="*/ 7 w 28"/>
                <a:gd name="T19" fmla="*/ 11 h 33"/>
                <a:gd name="T20" fmla="*/ 9 w 28"/>
                <a:gd name="T21" fmla="*/ 9 h 33"/>
                <a:gd name="T22" fmla="*/ 11 w 28"/>
                <a:gd name="T23" fmla="*/ 6 h 33"/>
                <a:gd name="T24" fmla="*/ 15 w 28"/>
                <a:gd name="T25" fmla="*/ 5 h 33"/>
                <a:gd name="T26" fmla="*/ 17 w 28"/>
                <a:gd name="T27" fmla="*/ 6 h 33"/>
                <a:gd name="T28" fmla="*/ 19 w 28"/>
                <a:gd name="T29" fmla="*/ 6 h 33"/>
                <a:gd name="T30" fmla="*/ 21 w 28"/>
                <a:gd name="T31" fmla="*/ 9 h 33"/>
                <a:gd name="T32" fmla="*/ 22 w 28"/>
                <a:gd name="T33" fmla="*/ 11 h 33"/>
                <a:gd name="T34" fmla="*/ 28 w 28"/>
                <a:gd name="T35" fmla="*/ 11 h 33"/>
                <a:gd name="T36" fmla="*/ 27 w 28"/>
                <a:gd name="T37" fmla="*/ 6 h 33"/>
                <a:gd name="T38" fmla="*/ 24 w 28"/>
                <a:gd name="T39" fmla="*/ 3 h 33"/>
                <a:gd name="T40" fmla="*/ 19 w 28"/>
                <a:gd name="T41" fmla="*/ 0 h 33"/>
                <a:gd name="T42" fmla="*/ 15 w 28"/>
                <a:gd name="T43" fmla="*/ 0 h 33"/>
                <a:gd name="T44" fmla="*/ 9 w 28"/>
                <a:gd name="T45" fmla="*/ 0 h 33"/>
                <a:gd name="T46" fmla="*/ 4 w 28"/>
                <a:gd name="T47" fmla="*/ 4 h 33"/>
                <a:gd name="T48" fmla="*/ 2 w 28"/>
                <a:gd name="T49" fmla="*/ 9 h 33"/>
                <a:gd name="T50" fmla="*/ 0 w 28"/>
                <a:gd name="T51" fmla="*/ 16 h 33"/>
                <a:gd name="T52" fmla="*/ 2 w 28"/>
                <a:gd name="T53" fmla="*/ 23 h 33"/>
                <a:gd name="T54" fmla="*/ 4 w 28"/>
                <a:gd name="T55" fmla="*/ 28 h 33"/>
                <a:gd name="T56" fmla="*/ 9 w 28"/>
                <a:gd name="T57" fmla="*/ 31 h 33"/>
                <a:gd name="T58" fmla="*/ 15 w 28"/>
                <a:gd name="T59" fmla="*/ 33 h 33"/>
                <a:gd name="T60" fmla="*/ 19 w 28"/>
                <a:gd name="T61" fmla="*/ 31 h 33"/>
                <a:gd name="T62" fmla="*/ 23 w 28"/>
                <a:gd name="T63" fmla="*/ 29 h 33"/>
                <a:gd name="T64" fmla="*/ 27 w 28"/>
                <a:gd name="T65" fmla="*/ 25 h 33"/>
                <a:gd name="T66" fmla="*/ 28 w 28"/>
                <a:gd name="T67" fmla="*/ 21 h 33"/>
                <a:gd name="T68" fmla="*/ 22 w 28"/>
                <a:gd name="T6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22" y="21"/>
                  </a:moveTo>
                  <a:lnTo>
                    <a:pt x="21" y="23"/>
                  </a:lnTo>
                  <a:lnTo>
                    <a:pt x="19" y="25"/>
                  </a:lnTo>
                  <a:lnTo>
                    <a:pt x="17" y="27"/>
                  </a:lnTo>
                  <a:lnTo>
                    <a:pt x="15" y="27"/>
                  </a:lnTo>
                  <a:lnTo>
                    <a:pt x="11" y="25"/>
                  </a:lnTo>
                  <a:lnTo>
                    <a:pt x="9" y="24"/>
                  </a:lnTo>
                  <a:lnTo>
                    <a:pt x="7" y="21"/>
                  </a:lnTo>
                  <a:lnTo>
                    <a:pt x="6" y="16"/>
                  </a:lnTo>
                  <a:lnTo>
                    <a:pt x="7" y="11"/>
                  </a:lnTo>
                  <a:lnTo>
                    <a:pt x="9" y="9"/>
                  </a:lnTo>
                  <a:lnTo>
                    <a:pt x="11" y="6"/>
                  </a:lnTo>
                  <a:lnTo>
                    <a:pt x="15" y="5"/>
                  </a:lnTo>
                  <a:lnTo>
                    <a:pt x="17" y="6"/>
                  </a:lnTo>
                  <a:lnTo>
                    <a:pt x="19" y="6"/>
                  </a:lnTo>
                  <a:lnTo>
                    <a:pt x="21" y="9"/>
                  </a:lnTo>
                  <a:lnTo>
                    <a:pt x="22" y="11"/>
                  </a:lnTo>
                  <a:lnTo>
                    <a:pt x="28" y="11"/>
                  </a:lnTo>
                  <a:lnTo>
                    <a:pt x="27" y="6"/>
                  </a:lnTo>
                  <a:lnTo>
                    <a:pt x="24" y="3"/>
                  </a:lnTo>
                  <a:lnTo>
                    <a:pt x="19" y="0"/>
                  </a:lnTo>
                  <a:lnTo>
                    <a:pt x="15" y="0"/>
                  </a:lnTo>
                  <a:lnTo>
                    <a:pt x="9" y="0"/>
                  </a:lnTo>
                  <a:lnTo>
                    <a:pt x="4" y="4"/>
                  </a:lnTo>
                  <a:lnTo>
                    <a:pt x="2" y="9"/>
                  </a:lnTo>
                  <a:lnTo>
                    <a:pt x="0" y="16"/>
                  </a:lnTo>
                  <a:lnTo>
                    <a:pt x="2" y="23"/>
                  </a:lnTo>
                  <a:lnTo>
                    <a:pt x="4" y="28"/>
                  </a:lnTo>
                  <a:lnTo>
                    <a:pt x="9" y="31"/>
                  </a:lnTo>
                  <a:lnTo>
                    <a:pt x="15" y="33"/>
                  </a:lnTo>
                  <a:lnTo>
                    <a:pt x="19" y="31"/>
                  </a:lnTo>
                  <a:lnTo>
                    <a:pt x="23" y="29"/>
                  </a:lnTo>
                  <a:lnTo>
                    <a:pt x="27" y="25"/>
                  </a:lnTo>
                  <a:lnTo>
                    <a:pt x="28" y="21"/>
                  </a:lnTo>
                  <a:lnTo>
                    <a:pt x="2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6" name="Freeform 396">
              <a:extLst>
                <a:ext uri="{FF2B5EF4-FFF2-40B4-BE49-F238E27FC236}">
                  <a16:creationId xmlns:a16="http://schemas.microsoft.com/office/drawing/2014/main" id="{C99C31D9-485A-4270-AF8E-3F6E88D76D66}"/>
                </a:ext>
              </a:extLst>
            </p:cNvPr>
            <p:cNvSpPr/>
            <p:nvPr/>
          </p:nvSpPr>
          <p:spPr bwMode="auto">
            <a:xfrm>
              <a:off x="3549" y="2897"/>
              <a:ext cx="29" cy="33"/>
            </a:xfrm>
            <a:custGeom>
              <a:avLst/>
              <a:gdLst>
                <a:gd name="T0" fmla="*/ 9 w 29"/>
                <a:gd name="T1" fmla="*/ 9 h 33"/>
                <a:gd name="T2" fmla="*/ 11 w 29"/>
                <a:gd name="T3" fmla="*/ 6 h 33"/>
                <a:gd name="T4" fmla="*/ 15 w 29"/>
                <a:gd name="T5" fmla="*/ 5 h 33"/>
                <a:gd name="T6" fmla="*/ 18 w 29"/>
                <a:gd name="T7" fmla="*/ 6 h 33"/>
                <a:gd name="T8" fmla="*/ 21 w 29"/>
                <a:gd name="T9" fmla="*/ 9 h 33"/>
                <a:gd name="T10" fmla="*/ 22 w 29"/>
                <a:gd name="T11" fmla="*/ 11 h 33"/>
                <a:gd name="T12" fmla="*/ 23 w 29"/>
                <a:gd name="T13" fmla="*/ 16 h 33"/>
                <a:gd name="T14" fmla="*/ 22 w 29"/>
                <a:gd name="T15" fmla="*/ 21 h 33"/>
                <a:gd name="T16" fmla="*/ 21 w 29"/>
                <a:gd name="T17" fmla="*/ 24 h 33"/>
                <a:gd name="T18" fmla="*/ 18 w 29"/>
                <a:gd name="T19" fmla="*/ 27 h 33"/>
                <a:gd name="T20" fmla="*/ 15 w 29"/>
                <a:gd name="T21" fmla="*/ 27 h 33"/>
                <a:gd name="T22" fmla="*/ 11 w 29"/>
                <a:gd name="T23" fmla="*/ 27 h 33"/>
                <a:gd name="T24" fmla="*/ 9 w 29"/>
                <a:gd name="T25" fmla="*/ 24 h 33"/>
                <a:gd name="T26" fmla="*/ 6 w 29"/>
                <a:gd name="T27" fmla="*/ 21 h 33"/>
                <a:gd name="T28" fmla="*/ 6 w 29"/>
                <a:gd name="T29" fmla="*/ 16 h 33"/>
                <a:gd name="T30" fmla="*/ 6 w 29"/>
                <a:gd name="T31" fmla="*/ 11 h 33"/>
                <a:gd name="T32" fmla="*/ 9 w 29"/>
                <a:gd name="T33" fmla="*/ 9 h 33"/>
                <a:gd name="T34" fmla="*/ 4 w 29"/>
                <a:gd name="T35" fmla="*/ 28 h 33"/>
                <a:gd name="T36" fmla="*/ 9 w 29"/>
                <a:gd name="T37" fmla="*/ 31 h 33"/>
                <a:gd name="T38" fmla="*/ 15 w 29"/>
                <a:gd name="T39" fmla="*/ 33 h 33"/>
                <a:gd name="T40" fmla="*/ 21 w 29"/>
                <a:gd name="T41" fmla="*/ 31 h 33"/>
                <a:gd name="T42" fmla="*/ 26 w 29"/>
                <a:gd name="T43" fmla="*/ 28 h 33"/>
                <a:gd name="T44" fmla="*/ 28 w 29"/>
                <a:gd name="T45" fmla="*/ 23 h 33"/>
                <a:gd name="T46" fmla="*/ 29 w 29"/>
                <a:gd name="T47" fmla="*/ 16 h 33"/>
                <a:gd name="T48" fmla="*/ 28 w 29"/>
                <a:gd name="T49" fmla="*/ 10 h 33"/>
                <a:gd name="T50" fmla="*/ 26 w 29"/>
                <a:gd name="T51" fmla="*/ 4 h 33"/>
                <a:gd name="T52" fmla="*/ 21 w 29"/>
                <a:gd name="T53" fmla="*/ 0 h 33"/>
                <a:gd name="T54" fmla="*/ 15 w 29"/>
                <a:gd name="T55" fmla="*/ 0 h 33"/>
                <a:gd name="T56" fmla="*/ 9 w 29"/>
                <a:gd name="T57" fmla="*/ 0 h 33"/>
                <a:gd name="T58" fmla="*/ 4 w 29"/>
                <a:gd name="T59" fmla="*/ 4 h 33"/>
                <a:gd name="T60" fmla="*/ 0 w 29"/>
                <a:gd name="T61" fmla="*/ 10 h 33"/>
                <a:gd name="T62" fmla="*/ 0 w 29"/>
                <a:gd name="T63" fmla="*/ 16 h 33"/>
                <a:gd name="T64" fmla="*/ 0 w 29"/>
                <a:gd name="T65" fmla="*/ 23 h 33"/>
                <a:gd name="T66" fmla="*/ 4 w 29"/>
                <a:gd name="T67" fmla="*/ 28 h 33"/>
                <a:gd name="T68" fmla="*/ 9 w 29"/>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9" y="9"/>
                  </a:moveTo>
                  <a:lnTo>
                    <a:pt x="11" y="6"/>
                  </a:lnTo>
                  <a:lnTo>
                    <a:pt x="15" y="5"/>
                  </a:lnTo>
                  <a:lnTo>
                    <a:pt x="18" y="6"/>
                  </a:lnTo>
                  <a:lnTo>
                    <a:pt x="21" y="9"/>
                  </a:lnTo>
                  <a:lnTo>
                    <a:pt x="22" y="11"/>
                  </a:lnTo>
                  <a:lnTo>
                    <a:pt x="23" y="16"/>
                  </a:lnTo>
                  <a:lnTo>
                    <a:pt x="22" y="21"/>
                  </a:lnTo>
                  <a:lnTo>
                    <a:pt x="21" y="24"/>
                  </a:lnTo>
                  <a:lnTo>
                    <a:pt x="18" y="27"/>
                  </a:lnTo>
                  <a:lnTo>
                    <a:pt x="15" y="27"/>
                  </a:lnTo>
                  <a:lnTo>
                    <a:pt x="11" y="27"/>
                  </a:lnTo>
                  <a:lnTo>
                    <a:pt x="9" y="24"/>
                  </a:lnTo>
                  <a:lnTo>
                    <a:pt x="6" y="21"/>
                  </a:lnTo>
                  <a:lnTo>
                    <a:pt x="6" y="16"/>
                  </a:lnTo>
                  <a:lnTo>
                    <a:pt x="6" y="11"/>
                  </a:lnTo>
                  <a:lnTo>
                    <a:pt x="9" y="9"/>
                  </a:lnTo>
                  <a:lnTo>
                    <a:pt x="4" y="28"/>
                  </a:lnTo>
                  <a:lnTo>
                    <a:pt x="9" y="31"/>
                  </a:lnTo>
                  <a:lnTo>
                    <a:pt x="15" y="33"/>
                  </a:lnTo>
                  <a:lnTo>
                    <a:pt x="21" y="31"/>
                  </a:lnTo>
                  <a:lnTo>
                    <a:pt x="26" y="28"/>
                  </a:lnTo>
                  <a:lnTo>
                    <a:pt x="28" y="23"/>
                  </a:lnTo>
                  <a:lnTo>
                    <a:pt x="29" y="16"/>
                  </a:lnTo>
                  <a:lnTo>
                    <a:pt x="28" y="10"/>
                  </a:lnTo>
                  <a:lnTo>
                    <a:pt x="26" y="4"/>
                  </a:lnTo>
                  <a:lnTo>
                    <a:pt x="21" y="0"/>
                  </a:lnTo>
                  <a:lnTo>
                    <a:pt x="15" y="0"/>
                  </a:lnTo>
                  <a:lnTo>
                    <a:pt x="9" y="0"/>
                  </a:lnTo>
                  <a:lnTo>
                    <a:pt x="4" y="4"/>
                  </a:lnTo>
                  <a:lnTo>
                    <a:pt x="0" y="10"/>
                  </a:lnTo>
                  <a:lnTo>
                    <a:pt x="0" y="16"/>
                  </a:lnTo>
                  <a:lnTo>
                    <a:pt x="0" y="23"/>
                  </a:lnTo>
                  <a:lnTo>
                    <a:pt x="4" y="28"/>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7" name="Freeform 397">
              <a:extLst>
                <a:ext uri="{FF2B5EF4-FFF2-40B4-BE49-F238E27FC236}">
                  <a16:creationId xmlns:a16="http://schemas.microsoft.com/office/drawing/2014/main" id="{B7A8B724-BA77-4E81-978D-DA6769B1C540}"/>
                </a:ext>
              </a:extLst>
            </p:cNvPr>
            <p:cNvSpPr/>
            <p:nvPr/>
          </p:nvSpPr>
          <p:spPr bwMode="auto">
            <a:xfrm>
              <a:off x="3581" y="2897"/>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8" name="Freeform 398">
              <a:extLst>
                <a:ext uri="{FF2B5EF4-FFF2-40B4-BE49-F238E27FC236}">
                  <a16:creationId xmlns:a16="http://schemas.microsoft.com/office/drawing/2014/main" id="{E2D5C30F-CAB5-40FF-9158-D6B861BB9533}"/>
                </a:ext>
              </a:extLst>
            </p:cNvPr>
            <p:cNvSpPr/>
            <p:nvPr/>
          </p:nvSpPr>
          <p:spPr bwMode="auto">
            <a:xfrm>
              <a:off x="3603" y="2897"/>
              <a:ext cx="24" cy="33"/>
            </a:xfrm>
            <a:custGeom>
              <a:avLst/>
              <a:gdLst>
                <a:gd name="T0" fmla="*/ 0 w 24"/>
                <a:gd name="T1" fmla="*/ 21 h 33"/>
                <a:gd name="T2" fmla="*/ 0 w 24"/>
                <a:gd name="T3" fmla="*/ 25 h 33"/>
                <a:gd name="T4" fmla="*/ 3 w 24"/>
                <a:gd name="T5" fmla="*/ 29 h 33"/>
                <a:gd name="T6" fmla="*/ 6 w 24"/>
                <a:gd name="T7" fmla="*/ 31 h 33"/>
                <a:gd name="T8" fmla="*/ 12 w 24"/>
                <a:gd name="T9" fmla="*/ 33 h 33"/>
                <a:gd name="T10" fmla="*/ 17 w 24"/>
                <a:gd name="T11" fmla="*/ 31 h 33"/>
                <a:gd name="T12" fmla="*/ 21 w 24"/>
                <a:gd name="T13" fmla="*/ 29 h 33"/>
                <a:gd name="T14" fmla="*/ 23 w 24"/>
                <a:gd name="T15" fmla="*/ 25 h 33"/>
                <a:gd name="T16" fmla="*/ 24 w 24"/>
                <a:gd name="T17" fmla="*/ 21 h 33"/>
                <a:gd name="T18" fmla="*/ 24 w 24"/>
                <a:gd name="T19" fmla="*/ 0 h 33"/>
                <a:gd name="T20" fmla="*/ 17 w 24"/>
                <a:gd name="T21" fmla="*/ 0 h 33"/>
                <a:gd name="T22" fmla="*/ 17 w 24"/>
                <a:gd name="T23" fmla="*/ 19 h 33"/>
                <a:gd name="T24" fmla="*/ 17 w 24"/>
                <a:gd name="T25" fmla="*/ 23 h 33"/>
                <a:gd name="T26" fmla="*/ 16 w 24"/>
                <a:gd name="T27" fmla="*/ 25 h 33"/>
                <a:gd name="T28" fmla="*/ 15 w 24"/>
                <a:gd name="T29" fmla="*/ 27 h 33"/>
                <a:gd name="T30" fmla="*/ 12 w 24"/>
                <a:gd name="T31" fmla="*/ 27 h 33"/>
                <a:gd name="T32" fmla="*/ 9 w 24"/>
                <a:gd name="T33" fmla="*/ 27 h 33"/>
                <a:gd name="T34" fmla="*/ 8 w 24"/>
                <a:gd name="T35" fmla="*/ 25 h 33"/>
                <a:gd name="T36" fmla="*/ 6 w 24"/>
                <a:gd name="T37" fmla="*/ 23 h 33"/>
                <a:gd name="T38" fmla="*/ 6 w 24"/>
                <a:gd name="T39" fmla="*/ 19 h 33"/>
                <a:gd name="T40" fmla="*/ 6 w 24"/>
                <a:gd name="T41" fmla="*/ 0 h 33"/>
                <a:gd name="T42" fmla="*/ 0 w 24"/>
                <a:gd name="T43" fmla="*/ 0 h 33"/>
                <a:gd name="T44" fmla="*/ 0 w 24"/>
                <a:gd name="T4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3">
                  <a:moveTo>
                    <a:pt x="0" y="21"/>
                  </a:moveTo>
                  <a:lnTo>
                    <a:pt x="0" y="25"/>
                  </a:lnTo>
                  <a:lnTo>
                    <a:pt x="3" y="29"/>
                  </a:lnTo>
                  <a:lnTo>
                    <a:pt x="6" y="31"/>
                  </a:lnTo>
                  <a:lnTo>
                    <a:pt x="12" y="33"/>
                  </a:lnTo>
                  <a:lnTo>
                    <a:pt x="17" y="31"/>
                  </a:lnTo>
                  <a:lnTo>
                    <a:pt x="21" y="29"/>
                  </a:lnTo>
                  <a:lnTo>
                    <a:pt x="23" y="25"/>
                  </a:lnTo>
                  <a:lnTo>
                    <a:pt x="24" y="21"/>
                  </a:lnTo>
                  <a:lnTo>
                    <a:pt x="24" y="0"/>
                  </a:lnTo>
                  <a:lnTo>
                    <a:pt x="17" y="0"/>
                  </a:lnTo>
                  <a:lnTo>
                    <a:pt x="17" y="19"/>
                  </a:lnTo>
                  <a:lnTo>
                    <a:pt x="17" y="23"/>
                  </a:lnTo>
                  <a:lnTo>
                    <a:pt x="16" y="25"/>
                  </a:lnTo>
                  <a:lnTo>
                    <a:pt x="15" y="27"/>
                  </a:lnTo>
                  <a:lnTo>
                    <a:pt x="12" y="27"/>
                  </a:lnTo>
                  <a:lnTo>
                    <a:pt x="9" y="27"/>
                  </a:lnTo>
                  <a:lnTo>
                    <a:pt x="8" y="25"/>
                  </a:lnTo>
                  <a:lnTo>
                    <a:pt x="6" y="23"/>
                  </a:lnTo>
                  <a:lnTo>
                    <a:pt x="6" y="19"/>
                  </a:lnTo>
                  <a:lnTo>
                    <a:pt x="6" y="0"/>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399" name="Freeform 399">
              <a:extLst>
                <a:ext uri="{FF2B5EF4-FFF2-40B4-BE49-F238E27FC236}">
                  <a16:creationId xmlns:a16="http://schemas.microsoft.com/office/drawing/2014/main" id="{B7F48BFC-04A6-4E04-9327-5AF3F7489620}"/>
                </a:ext>
              </a:extLst>
            </p:cNvPr>
            <p:cNvSpPr/>
            <p:nvPr/>
          </p:nvSpPr>
          <p:spPr bwMode="auto">
            <a:xfrm>
              <a:off x="3633" y="2897"/>
              <a:ext cx="30" cy="31"/>
            </a:xfrm>
            <a:custGeom>
              <a:avLst/>
              <a:gdLst>
                <a:gd name="T0" fmla="*/ 5 w 30"/>
                <a:gd name="T1" fmla="*/ 31 h 31"/>
                <a:gd name="T2" fmla="*/ 5 w 30"/>
                <a:gd name="T3" fmla="*/ 6 h 31"/>
                <a:gd name="T4" fmla="*/ 12 w 30"/>
                <a:gd name="T5" fmla="*/ 31 h 31"/>
                <a:gd name="T6" fmla="*/ 18 w 30"/>
                <a:gd name="T7" fmla="*/ 31 h 31"/>
                <a:gd name="T8" fmla="*/ 24 w 30"/>
                <a:gd name="T9" fmla="*/ 6 h 31"/>
                <a:gd name="T10" fmla="*/ 24 w 30"/>
                <a:gd name="T11" fmla="*/ 31 h 31"/>
                <a:gd name="T12" fmla="*/ 30 w 30"/>
                <a:gd name="T13" fmla="*/ 31 h 31"/>
                <a:gd name="T14" fmla="*/ 30 w 30"/>
                <a:gd name="T15" fmla="*/ 0 h 31"/>
                <a:gd name="T16" fmla="*/ 21 w 30"/>
                <a:gd name="T17" fmla="*/ 0 h 31"/>
                <a:gd name="T18" fmla="*/ 15 w 30"/>
                <a:gd name="T19" fmla="*/ 24 h 31"/>
                <a:gd name="T20" fmla="*/ 9 w 30"/>
                <a:gd name="T21" fmla="*/ 0 h 31"/>
                <a:gd name="T22" fmla="*/ 0 w 30"/>
                <a:gd name="T23" fmla="*/ 0 h 31"/>
                <a:gd name="T24" fmla="*/ 0 w 30"/>
                <a:gd name="T25" fmla="*/ 31 h 31"/>
                <a:gd name="T26" fmla="*/ 5 w 30"/>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1">
                  <a:moveTo>
                    <a:pt x="5" y="31"/>
                  </a:moveTo>
                  <a:lnTo>
                    <a:pt x="5" y="6"/>
                  </a:lnTo>
                  <a:lnTo>
                    <a:pt x="12" y="31"/>
                  </a:lnTo>
                  <a:lnTo>
                    <a:pt x="18" y="31"/>
                  </a:lnTo>
                  <a:lnTo>
                    <a:pt x="24" y="6"/>
                  </a:lnTo>
                  <a:lnTo>
                    <a:pt x="24" y="31"/>
                  </a:lnTo>
                  <a:lnTo>
                    <a:pt x="30" y="31"/>
                  </a:lnTo>
                  <a:lnTo>
                    <a:pt x="30" y="0"/>
                  </a:lnTo>
                  <a:lnTo>
                    <a:pt x="21" y="0"/>
                  </a:lnTo>
                  <a:lnTo>
                    <a:pt x="15" y="24"/>
                  </a:lnTo>
                  <a:lnTo>
                    <a:pt x="9"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00" name="Freeform 400">
              <a:extLst>
                <a:ext uri="{FF2B5EF4-FFF2-40B4-BE49-F238E27FC236}">
                  <a16:creationId xmlns:a16="http://schemas.microsoft.com/office/drawing/2014/main" id="{3C108E28-DF9D-4F60-BEEB-D0A680C75993}"/>
                </a:ext>
              </a:extLst>
            </p:cNvPr>
            <p:cNvSpPr/>
            <p:nvPr/>
          </p:nvSpPr>
          <p:spPr bwMode="auto">
            <a:xfrm>
              <a:off x="3669" y="2897"/>
              <a:ext cx="24" cy="31"/>
            </a:xfrm>
            <a:custGeom>
              <a:avLst/>
              <a:gdLst>
                <a:gd name="T0" fmla="*/ 6 w 24"/>
                <a:gd name="T1" fmla="*/ 18 h 31"/>
                <a:gd name="T2" fmla="*/ 14 w 24"/>
                <a:gd name="T3" fmla="*/ 18 h 31"/>
                <a:gd name="T4" fmla="*/ 17 w 24"/>
                <a:gd name="T5" fmla="*/ 18 h 31"/>
                <a:gd name="T6" fmla="*/ 18 w 24"/>
                <a:gd name="T7" fmla="*/ 19 h 31"/>
                <a:gd name="T8" fmla="*/ 18 w 24"/>
                <a:gd name="T9" fmla="*/ 22 h 31"/>
                <a:gd name="T10" fmla="*/ 18 w 24"/>
                <a:gd name="T11" fmla="*/ 24 h 31"/>
                <a:gd name="T12" fmla="*/ 17 w 24"/>
                <a:gd name="T13" fmla="*/ 25 h 31"/>
                <a:gd name="T14" fmla="*/ 14 w 24"/>
                <a:gd name="T15" fmla="*/ 25 h 31"/>
                <a:gd name="T16" fmla="*/ 6 w 24"/>
                <a:gd name="T17" fmla="*/ 25 h 31"/>
                <a:gd name="T18" fmla="*/ 6 w 24"/>
                <a:gd name="T19" fmla="*/ 18 h 31"/>
                <a:gd name="T20" fmla="*/ 6 w 24"/>
                <a:gd name="T21" fmla="*/ 6 h 31"/>
                <a:gd name="T22" fmla="*/ 14 w 24"/>
                <a:gd name="T23" fmla="*/ 6 h 31"/>
                <a:gd name="T24" fmla="*/ 17 w 24"/>
                <a:gd name="T25" fmla="*/ 6 h 31"/>
                <a:gd name="T26" fmla="*/ 17 w 24"/>
                <a:gd name="T27" fmla="*/ 9 h 31"/>
                <a:gd name="T28" fmla="*/ 17 w 24"/>
                <a:gd name="T29" fmla="*/ 12 h 31"/>
                <a:gd name="T30" fmla="*/ 14 w 24"/>
                <a:gd name="T31" fmla="*/ 12 h 31"/>
                <a:gd name="T32" fmla="*/ 6 w 24"/>
                <a:gd name="T33" fmla="*/ 12 h 31"/>
                <a:gd name="T34" fmla="*/ 6 w 24"/>
                <a:gd name="T35" fmla="*/ 6 h 31"/>
                <a:gd name="T36" fmla="*/ 6 w 24"/>
                <a:gd name="T37" fmla="*/ 18 h 31"/>
                <a:gd name="T38" fmla="*/ 14 w 24"/>
                <a:gd name="T39" fmla="*/ 31 h 31"/>
                <a:gd name="T40" fmla="*/ 18 w 24"/>
                <a:gd name="T41" fmla="*/ 31 h 31"/>
                <a:gd name="T42" fmla="*/ 22 w 24"/>
                <a:gd name="T43" fmla="*/ 29 h 31"/>
                <a:gd name="T44" fmla="*/ 24 w 24"/>
                <a:gd name="T45" fmla="*/ 27 h 31"/>
                <a:gd name="T46" fmla="*/ 24 w 24"/>
                <a:gd name="T47" fmla="*/ 22 h 31"/>
                <a:gd name="T48" fmla="*/ 23 w 24"/>
                <a:gd name="T49" fmla="*/ 17 h 31"/>
                <a:gd name="T50" fmla="*/ 21 w 24"/>
                <a:gd name="T51" fmla="*/ 15 h 31"/>
                <a:gd name="T52" fmla="*/ 23 w 24"/>
                <a:gd name="T53" fmla="*/ 12 h 31"/>
                <a:gd name="T54" fmla="*/ 24 w 24"/>
                <a:gd name="T55" fmla="*/ 9 h 31"/>
                <a:gd name="T56" fmla="*/ 23 w 24"/>
                <a:gd name="T57" fmla="*/ 5 h 31"/>
                <a:gd name="T58" fmla="*/ 22 w 24"/>
                <a:gd name="T59" fmla="*/ 3 h 31"/>
                <a:gd name="T60" fmla="*/ 18 w 24"/>
                <a:gd name="T61" fmla="*/ 1 h 31"/>
                <a:gd name="T62" fmla="*/ 15 w 24"/>
                <a:gd name="T63" fmla="*/ 0 h 31"/>
                <a:gd name="T64" fmla="*/ 0 w 24"/>
                <a:gd name="T65" fmla="*/ 0 h 31"/>
                <a:gd name="T66" fmla="*/ 0 w 24"/>
                <a:gd name="T67" fmla="*/ 31 h 31"/>
                <a:gd name="T68" fmla="*/ 14 w 24"/>
                <a:gd name="T69" fmla="*/ 31 h 31"/>
                <a:gd name="T70" fmla="*/ 6 w 24"/>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1">
                  <a:moveTo>
                    <a:pt x="6" y="18"/>
                  </a:moveTo>
                  <a:lnTo>
                    <a:pt x="14" y="18"/>
                  </a:lnTo>
                  <a:lnTo>
                    <a:pt x="17" y="18"/>
                  </a:lnTo>
                  <a:lnTo>
                    <a:pt x="18" y="19"/>
                  </a:lnTo>
                  <a:lnTo>
                    <a:pt x="18" y="22"/>
                  </a:lnTo>
                  <a:lnTo>
                    <a:pt x="18" y="24"/>
                  </a:lnTo>
                  <a:lnTo>
                    <a:pt x="17" y="25"/>
                  </a:lnTo>
                  <a:lnTo>
                    <a:pt x="14" y="25"/>
                  </a:lnTo>
                  <a:lnTo>
                    <a:pt x="6" y="25"/>
                  </a:lnTo>
                  <a:lnTo>
                    <a:pt x="6" y="18"/>
                  </a:lnTo>
                  <a:lnTo>
                    <a:pt x="6" y="6"/>
                  </a:lnTo>
                  <a:lnTo>
                    <a:pt x="14" y="6"/>
                  </a:lnTo>
                  <a:lnTo>
                    <a:pt x="17" y="6"/>
                  </a:lnTo>
                  <a:lnTo>
                    <a:pt x="17" y="9"/>
                  </a:lnTo>
                  <a:lnTo>
                    <a:pt x="17" y="12"/>
                  </a:lnTo>
                  <a:lnTo>
                    <a:pt x="14" y="12"/>
                  </a:lnTo>
                  <a:lnTo>
                    <a:pt x="6" y="12"/>
                  </a:lnTo>
                  <a:lnTo>
                    <a:pt x="6" y="6"/>
                  </a:lnTo>
                  <a:lnTo>
                    <a:pt x="6" y="18"/>
                  </a:lnTo>
                  <a:lnTo>
                    <a:pt x="14" y="31"/>
                  </a:lnTo>
                  <a:lnTo>
                    <a:pt x="18" y="31"/>
                  </a:lnTo>
                  <a:lnTo>
                    <a:pt x="22" y="29"/>
                  </a:lnTo>
                  <a:lnTo>
                    <a:pt x="24" y="27"/>
                  </a:lnTo>
                  <a:lnTo>
                    <a:pt x="24" y="22"/>
                  </a:lnTo>
                  <a:lnTo>
                    <a:pt x="23" y="17"/>
                  </a:lnTo>
                  <a:lnTo>
                    <a:pt x="21" y="15"/>
                  </a:lnTo>
                  <a:lnTo>
                    <a:pt x="23" y="12"/>
                  </a:lnTo>
                  <a:lnTo>
                    <a:pt x="24" y="9"/>
                  </a:lnTo>
                  <a:lnTo>
                    <a:pt x="23" y="5"/>
                  </a:lnTo>
                  <a:lnTo>
                    <a:pt x="22" y="3"/>
                  </a:lnTo>
                  <a:lnTo>
                    <a:pt x="18" y="1"/>
                  </a:lnTo>
                  <a:lnTo>
                    <a:pt x="15" y="0"/>
                  </a:lnTo>
                  <a:lnTo>
                    <a:pt x="0" y="0"/>
                  </a:lnTo>
                  <a:lnTo>
                    <a:pt x="0" y="31"/>
                  </a:lnTo>
                  <a:lnTo>
                    <a:pt x="14" y="31"/>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01" name="Freeform 401">
              <a:extLst>
                <a:ext uri="{FF2B5EF4-FFF2-40B4-BE49-F238E27FC236}">
                  <a16:creationId xmlns:a16="http://schemas.microsoft.com/office/drawing/2014/main" id="{FABE302A-D76A-43AE-B94D-FBF0348449A0}"/>
                </a:ext>
              </a:extLst>
            </p:cNvPr>
            <p:cNvSpPr/>
            <p:nvPr/>
          </p:nvSpPr>
          <p:spPr bwMode="auto">
            <a:xfrm>
              <a:off x="3698" y="2897"/>
              <a:ext cx="24" cy="33"/>
            </a:xfrm>
            <a:custGeom>
              <a:avLst/>
              <a:gdLst>
                <a:gd name="T0" fmla="*/ 0 w 24"/>
                <a:gd name="T1" fmla="*/ 21 h 33"/>
                <a:gd name="T2" fmla="*/ 1 w 24"/>
                <a:gd name="T3" fmla="*/ 25 h 33"/>
                <a:gd name="T4" fmla="*/ 4 w 24"/>
                <a:gd name="T5" fmla="*/ 29 h 33"/>
                <a:gd name="T6" fmla="*/ 7 w 24"/>
                <a:gd name="T7" fmla="*/ 31 h 33"/>
                <a:gd name="T8" fmla="*/ 12 w 24"/>
                <a:gd name="T9" fmla="*/ 33 h 33"/>
                <a:gd name="T10" fmla="*/ 18 w 24"/>
                <a:gd name="T11" fmla="*/ 31 h 33"/>
                <a:gd name="T12" fmla="*/ 22 w 24"/>
                <a:gd name="T13" fmla="*/ 29 h 33"/>
                <a:gd name="T14" fmla="*/ 24 w 24"/>
                <a:gd name="T15" fmla="*/ 25 h 33"/>
                <a:gd name="T16" fmla="*/ 24 w 24"/>
                <a:gd name="T17" fmla="*/ 21 h 33"/>
                <a:gd name="T18" fmla="*/ 24 w 24"/>
                <a:gd name="T19" fmla="*/ 0 h 33"/>
                <a:gd name="T20" fmla="*/ 18 w 24"/>
                <a:gd name="T21" fmla="*/ 0 h 33"/>
                <a:gd name="T22" fmla="*/ 18 w 24"/>
                <a:gd name="T23" fmla="*/ 19 h 33"/>
                <a:gd name="T24" fmla="*/ 18 w 24"/>
                <a:gd name="T25" fmla="*/ 23 h 33"/>
                <a:gd name="T26" fmla="*/ 17 w 24"/>
                <a:gd name="T27" fmla="*/ 25 h 33"/>
                <a:gd name="T28" fmla="*/ 15 w 24"/>
                <a:gd name="T29" fmla="*/ 27 h 33"/>
                <a:gd name="T30" fmla="*/ 12 w 24"/>
                <a:gd name="T31" fmla="*/ 27 h 33"/>
                <a:gd name="T32" fmla="*/ 10 w 24"/>
                <a:gd name="T33" fmla="*/ 27 h 33"/>
                <a:gd name="T34" fmla="*/ 9 w 24"/>
                <a:gd name="T35" fmla="*/ 25 h 33"/>
                <a:gd name="T36" fmla="*/ 7 w 24"/>
                <a:gd name="T37" fmla="*/ 23 h 33"/>
                <a:gd name="T38" fmla="*/ 6 w 24"/>
                <a:gd name="T39" fmla="*/ 19 h 33"/>
                <a:gd name="T40" fmla="*/ 6 w 24"/>
                <a:gd name="T41" fmla="*/ 0 h 33"/>
                <a:gd name="T42" fmla="*/ 0 w 24"/>
                <a:gd name="T43" fmla="*/ 0 h 33"/>
                <a:gd name="T44" fmla="*/ 0 w 24"/>
                <a:gd name="T4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3">
                  <a:moveTo>
                    <a:pt x="0" y="21"/>
                  </a:moveTo>
                  <a:lnTo>
                    <a:pt x="1" y="25"/>
                  </a:lnTo>
                  <a:lnTo>
                    <a:pt x="4" y="29"/>
                  </a:lnTo>
                  <a:lnTo>
                    <a:pt x="7" y="31"/>
                  </a:lnTo>
                  <a:lnTo>
                    <a:pt x="12" y="33"/>
                  </a:lnTo>
                  <a:lnTo>
                    <a:pt x="18" y="31"/>
                  </a:lnTo>
                  <a:lnTo>
                    <a:pt x="22" y="29"/>
                  </a:lnTo>
                  <a:lnTo>
                    <a:pt x="24" y="25"/>
                  </a:lnTo>
                  <a:lnTo>
                    <a:pt x="24" y="21"/>
                  </a:lnTo>
                  <a:lnTo>
                    <a:pt x="24" y="0"/>
                  </a:lnTo>
                  <a:lnTo>
                    <a:pt x="18" y="0"/>
                  </a:lnTo>
                  <a:lnTo>
                    <a:pt x="18" y="19"/>
                  </a:lnTo>
                  <a:lnTo>
                    <a:pt x="18" y="23"/>
                  </a:lnTo>
                  <a:lnTo>
                    <a:pt x="17" y="25"/>
                  </a:lnTo>
                  <a:lnTo>
                    <a:pt x="15" y="27"/>
                  </a:lnTo>
                  <a:lnTo>
                    <a:pt x="12" y="27"/>
                  </a:lnTo>
                  <a:lnTo>
                    <a:pt x="10" y="27"/>
                  </a:lnTo>
                  <a:lnTo>
                    <a:pt x="9" y="25"/>
                  </a:lnTo>
                  <a:lnTo>
                    <a:pt x="7" y="23"/>
                  </a:lnTo>
                  <a:lnTo>
                    <a:pt x="6" y="19"/>
                  </a:lnTo>
                  <a:lnTo>
                    <a:pt x="6" y="0"/>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02" name="Freeform 402">
              <a:extLst>
                <a:ext uri="{FF2B5EF4-FFF2-40B4-BE49-F238E27FC236}">
                  <a16:creationId xmlns:a16="http://schemas.microsoft.com/office/drawing/2014/main" id="{7965A2A1-9C9C-43CD-BE5F-68DD6DCF344A}"/>
                </a:ext>
              </a:extLst>
            </p:cNvPr>
            <p:cNvSpPr/>
            <p:nvPr/>
          </p:nvSpPr>
          <p:spPr bwMode="auto">
            <a:xfrm>
              <a:off x="3727" y="2896"/>
              <a:ext cx="24" cy="34"/>
            </a:xfrm>
            <a:custGeom>
              <a:avLst/>
              <a:gdLst>
                <a:gd name="T0" fmla="*/ 4 w 24"/>
                <a:gd name="T1" fmla="*/ 31 h 34"/>
                <a:gd name="T2" fmla="*/ 7 w 24"/>
                <a:gd name="T3" fmla="*/ 32 h 34"/>
                <a:gd name="T4" fmla="*/ 12 w 24"/>
                <a:gd name="T5" fmla="*/ 34 h 34"/>
                <a:gd name="T6" fmla="*/ 18 w 24"/>
                <a:gd name="T7" fmla="*/ 32 h 34"/>
                <a:gd name="T8" fmla="*/ 22 w 24"/>
                <a:gd name="T9" fmla="*/ 31 h 34"/>
                <a:gd name="T10" fmla="*/ 24 w 24"/>
                <a:gd name="T11" fmla="*/ 28 h 34"/>
                <a:gd name="T12" fmla="*/ 24 w 24"/>
                <a:gd name="T13" fmla="*/ 23 h 34"/>
                <a:gd name="T14" fmla="*/ 24 w 24"/>
                <a:gd name="T15" fmla="*/ 19 h 34"/>
                <a:gd name="T16" fmla="*/ 20 w 24"/>
                <a:gd name="T17" fmla="*/ 16 h 34"/>
                <a:gd name="T18" fmla="*/ 18 w 24"/>
                <a:gd name="T19" fmla="*/ 16 h 34"/>
                <a:gd name="T20" fmla="*/ 14 w 24"/>
                <a:gd name="T21" fmla="*/ 13 h 34"/>
                <a:gd name="T22" fmla="*/ 12 w 24"/>
                <a:gd name="T23" fmla="*/ 13 h 34"/>
                <a:gd name="T24" fmla="*/ 8 w 24"/>
                <a:gd name="T25" fmla="*/ 12 h 34"/>
                <a:gd name="T26" fmla="*/ 6 w 24"/>
                <a:gd name="T27" fmla="*/ 10 h 34"/>
                <a:gd name="T28" fmla="*/ 7 w 24"/>
                <a:gd name="T29" fmla="*/ 8 h 34"/>
                <a:gd name="T30" fmla="*/ 8 w 24"/>
                <a:gd name="T31" fmla="*/ 7 h 34"/>
                <a:gd name="T32" fmla="*/ 12 w 24"/>
                <a:gd name="T33" fmla="*/ 6 h 34"/>
                <a:gd name="T34" fmla="*/ 14 w 24"/>
                <a:gd name="T35" fmla="*/ 6 h 34"/>
                <a:gd name="T36" fmla="*/ 16 w 24"/>
                <a:gd name="T37" fmla="*/ 7 h 34"/>
                <a:gd name="T38" fmla="*/ 17 w 24"/>
                <a:gd name="T39" fmla="*/ 8 h 34"/>
                <a:gd name="T40" fmla="*/ 18 w 24"/>
                <a:gd name="T41" fmla="*/ 11 h 34"/>
                <a:gd name="T42" fmla="*/ 24 w 24"/>
                <a:gd name="T43" fmla="*/ 11 h 34"/>
                <a:gd name="T44" fmla="*/ 23 w 24"/>
                <a:gd name="T45" fmla="*/ 6 h 34"/>
                <a:gd name="T46" fmla="*/ 20 w 24"/>
                <a:gd name="T47" fmla="*/ 4 h 34"/>
                <a:gd name="T48" fmla="*/ 17 w 24"/>
                <a:gd name="T49" fmla="*/ 1 h 34"/>
                <a:gd name="T50" fmla="*/ 12 w 24"/>
                <a:gd name="T51" fmla="*/ 0 h 34"/>
                <a:gd name="T52" fmla="*/ 7 w 24"/>
                <a:gd name="T53" fmla="*/ 1 h 34"/>
                <a:gd name="T54" fmla="*/ 4 w 24"/>
                <a:gd name="T55" fmla="*/ 2 h 34"/>
                <a:gd name="T56" fmla="*/ 1 w 24"/>
                <a:gd name="T57" fmla="*/ 6 h 34"/>
                <a:gd name="T58" fmla="*/ 1 w 24"/>
                <a:gd name="T59" fmla="*/ 10 h 34"/>
                <a:gd name="T60" fmla="*/ 1 w 24"/>
                <a:gd name="T61" fmla="*/ 14 h 34"/>
                <a:gd name="T62" fmla="*/ 4 w 24"/>
                <a:gd name="T63" fmla="*/ 17 h 34"/>
                <a:gd name="T64" fmla="*/ 10 w 24"/>
                <a:gd name="T65" fmla="*/ 19 h 34"/>
                <a:gd name="T66" fmla="*/ 11 w 24"/>
                <a:gd name="T67" fmla="*/ 19 h 34"/>
                <a:gd name="T68" fmla="*/ 17 w 24"/>
                <a:gd name="T69" fmla="*/ 22 h 34"/>
                <a:gd name="T70" fmla="*/ 18 w 24"/>
                <a:gd name="T71" fmla="*/ 23 h 34"/>
                <a:gd name="T72" fmla="*/ 18 w 24"/>
                <a:gd name="T73" fmla="*/ 24 h 34"/>
                <a:gd name="T74" fmla="*/ 18 w 24"/>
                <a:gd name="T75" fmla="*/ 25 h 34"/>
                <a:gd name="T76" fmla="*/ 17 w 24"/>
                <a:gd name="T77" fmla="*/ 26 h 34"/>
                <a:gd name="T78" fmla="*/ 13 w 24"/>
                <a:gd name="T79" fmla="*/ 28 h 34"/>
                <a:gd name="T80" fmla="*/ 11 w 24"/>
                <a:gd name="T81" fmla="*/ 28 h 34"/>
                <a:gd name="T82" fmla="*/ 8 w 24"/>
                <a:gd name="T83" fmla="*/ 26 h 34"/>
                <a:gd name="T84" fmla="*/ 7 w 24"/>
                <a:gd name="T85" fmla="*/ 25 h 34"/>
                <a:gd name="T86" fmla="*/ 6 w 24"/>
                <a:gd name="T87" fmla="*/ 23 h 34"/>
                <a:gd name="T88" fmla="*/ 0 w 24"/>
                <a:gd name="T89" fmla="*/ 23 h 34"/>
                <a:gd name="T90" fmla="*/ 1 w 24"/>
                <a:gd name="T91" fmla="*/ 28 h 34"/>
                <a:gd name="T92" fmla="*/ 4 w 24"/>
                <a:gd name="T93"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4">
                  <a:moveTo>
                    <a:pt x="4" y="31"/>
                  </a:moveTo>
                  <a:lnTo>
                    <a:pt x="7" y="32"/>
                  </a:lnTo>
                  <a:lnTo>
                    <a:pt x="12" y="34"/>
                  </a:lnTo>
                  <a:lnTo>
                    <a:pt x="18" y="32"/>
                  </a:lnTo>
                  <a:lnTo>
                    <a:pt x="22" y="31"/>
                  </a:lnTo>
                  <a:lnTo>
                    <a:pt x="24" y="28"/>
                  </a:lnTo>
                  <a:lnTo>
                    <a:pt x="24" y="23"/>
                  </a:lnTo>
                  <a:lnTo>
                    <a:pt x="24" y="19"/>
                  </a:lnTo>
                  <a:lnTo>
                    <a:pt x="20" y="16"/>
                  </a:lnTo>
                  <a:lnTo>
                    <a:pt x="18" y="16"/>
                  </a:lnTo>
                  <a:lnTo>
                    <a:pt x="14" y="13"/>
                  </a:lnTo>
                  <a:lnTo>
                    <a:pt x="12" y="13"/>
                  </a:lnTo>
                  <a:lnTo>
                    <a:pt x="8" y="12"/>
                  </a:lnTo>
                  <a:lnTo>
                    <a:pt x="6" y="10"/>
                  </a:lnTo>
                  <a:lnTo>
                    <a:pt x="7" y="8"/>
                  </a:lnTo>
                  <a:lnTo>
                    <a:pt x="8" y="7"/>
                  </a:lnTo>
                  <a:lnTo>
                    <a:pt x="12" y="6"/>
                  </a:lnTo>
                  <a:lnTo>
                    <a:pt x="14" y="6"/>
                  </a:lnTo>
                  <a:lnTo>
                    <a:pt x="16" y="7"/>
                  </a:lnTo>
                  <a:lnTo>
                    <a:pt x="17" y="8"/>
                  </a:lnTo>
                  <a:lnTo>
                    <a:pt x="18" y="11"/>
                  </a:lnTo>
                  <a:lnTo>
                    <a:pt x="24" y="11"/>
                  </a:lnTo>
                  <a:lnTo>
                    <a:pt x="23" y="6"/>
                  </a:lnTo>
                  <a:lnTo>
                    <a:pt x="20" y="4"/>
                  </a:lnTo>
                  <a:lnTo>
                    <a:pt x="17" y="1"/>
                  </a:lnTo>
                  <a:lnTo>
                    <a:pt x="12" y="0"/>
                  </a:lnTo>
                  <a:lnTo>
                    <a:pt x="7" y="1"/>
                  </a:lnTo>
                  <a:lnTo>
                    <a:pt x="4" y="2"/>
                  </a:lnTo>
                  <a:lnTo>
                    <a:pt x="1" y="6"/>
                  </a:lnTo>
                  <a:lnTo>
                    <a:pt x="1" y="10"/>
                  </a:lnTo>
                  <a:lnTo>
                    <a:pt x="1" y="14"/>
                  </a:lnTo>
                  <a:lnTo>
                    <a:pt x="4" y="17"/>
                  </a:lnTo>
                  <a:lnTo>
                    <a:pt x="10" y="19"/>
                  </a:lnTo>
                  <a:lnTo>
                    <a:pt x="11" y="19"/>
                  </a:lnTo>
                  <a:lnTo>
                    <a:pt x="17" y="22"/>
                  </a:lnTo>
                  <a:lnTo>
                    <a:pt x="18" y="23"/>
                  </a:lnTo>
                  <a:lnTo>
                    <a:pt x="18" y="24"/>
                  </a:lnTo>
                  <a:lnTo>
                    <a:pt x="18" y="25"/>
                  </a:lnTo>
                  <a:lnTo>
                    <a:pt x="17" y="26"/>
                  </a:lnTo>
                  <a:lnTo>
                    <a:pt x="13" y="28"/>
                  </a:lnTo>
                  <a:lnTo>
                    <a:pt x="11" y="28"/>
                  </a:lnTo>
                  <a:lnTo>
                    <a:pt x="8" y="26"/>
                  </a:lnTo>
                  <a:lnTo>
                    <a:pt x="7" y="25"/>
                  </a:lnTo>
                  <a:lnTo>
                    <a:pt x="6" y="23"/>
                  </a:lnTo>
                  <a:lnTo>
                    <a:pt x="0" y="23"/>
                  </a:lnTo>
                  <a:lnTo>
                    <a:pt x="1" y="28"/>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03" name="Freeform 403">
              <a:extLst>
                <a:ext uri="{FF2B5EF4-FFF2-40B4-BE49-F238E27FC236}">
                  <a16:creationId xmlns:a16="http://schemas.microsoft.com/office/drawing/2014/main" id="{FFC5DA38-0D2F-4764-97B3-82ADF7D88D01}"/>
                </a:ext>
              </a:extLst>
            </p:cNvPr>
            <p:cNvSpPr/>
            <p:nvPr/>
          </p:nvSpPr>
          <p:spPr bwMode="auto">
            <a:xfrm>
              <a:off x="4340" y="2535"/>
              <a:ext cx="29" cy="32"/>
            </a:xfrm>
            <a:custGeom>
              <a:avLst/>
              <a:gdLst>
                <a:gd name="T0" fmla="*/ 8 w 29"/>
                <a:gd name="T1" fmla="*/ 8 h 32"/>
                <a:gd name="T2" fmla="*/ 11 w 29"/>
                <a:gd name="T3" fmla="*/ 6 h 32"/>
                <a:gd name="T4" fmla="*/ 14 w 29"/>
                <a:gd name="T5" fmla="*/ 5 h 32"/>
                <a:gd name="T6" fmla="*/ 18 w 29"/>
                <a:gd name="T7" fmla="*/ 6 h 32"/>
                <a:gd name="T8" fmla="*/ 20 w 29"/>
                <a:gd name="T9" fmla="*/ 8 h 32"/>
                <a:gd name="T10" fmla="*/ 22 w 29"/>
                <a:gd name="T11" fmla="*/ 11 h 32"/>
                <a:gd name="T12" fmla="*/ 23 w 29"/>
                <a:gd name="T13" fmla="*/ 16 h 32"/>
                <a:gd name="T14" fmla="*/ 22 w 29"/>
                <a:gd name="T15" fmla="*/ 20 h 32"/>
                <a:gd name="T16" fmla="*/ 20 w 29"/>
                <a:gd name="T17" fmla="*/ 24 h 32"/>
                <a:gd name="T18" fmla="*/ 18 w 29"/>
                <a:gd name="T19" fmla="*/ 26 h 32"/>
                <a:gd name="T20" fmla="*/ 14 w 29"/>
                <a:gd name="T21" fmla="*/ 26 h 32"/>
                <a:gd name="T22" fmla="*/ 11 w 29"/>
                <a:gd name="T23" fmla="*/ 26 h 32"/>
                <a:gd name="T24" fmla="*/ 8 w 29"/>
                <a:gd name="T25" fmla="*/ 24 h 32"/>
                <a:gd name="T26" fmla="*/ 7 w 29"/>
                <a:gd name="T27" fmla="*/ 20 h 32"/>
                <a:gd name="T28" fmla="*/ 6 w 29"/>
                <a:gd name="T29" fmla="*/ 16 h 32"/>
                <a:gd name="T30" fmla="*/ 7 w 29"/>
                <a:gd name="T31" fmla="*/ 11 h 32"/>
                <a:gd name="T32" fmla="*/ 8 w 29"/>
                <a:gd name="T33" fmla="*/ 8 h 32"/>
                <a:gd name="T34" fmla="*/ 4 w 29"/>
                <a:gd name="T35" fmla="*/ 28 h 32"/>
                <a:gd name="T36" fmla="*/ 8 w 29"/>
                <a:gd name="T37" fmla="*/ 31 h 32"/>
                <a:gd name="T38" fmla="*/ 14 w 29"/>
                <a:gd name="T39" fmla="*/ 32 h 32"/>
                <a:gd name="T40" fmla="*/ 20 w 29"/>
                <a:gd name="T41" fmla="*/ 31 h 32"/>
                <a:gd name="T42" fmla="*/ 24 w 29"/>
                <a:gd name="T43" fmla="*/ 28 h 32"/>
                <a:gd name="T44" fmla="*/ 28 w 29"/>
                <a:gd name="T45" fmla="*/ 23 h 32"/>
                <a:gd name="T46" fmla="*/ 29 w 29"/>
                <a:gd name="T47" fmla="*/ 16 h 32"/>
                <a:gd name="T48" fmla="*/ 28 w 29"/>
                <a:gd name="T49" fmla="*/ 10 h 32"/>
                <a:gd name="T50" fmla="*/ 24 w 29"/>
                <a:gd name="T51" fmla="*/ 4 h 32"/>
                <a:gd name="T52" fmla="*/ 20 w 29"/>
                <a:gd name="T53" fmla="*/ 1 h 32"/>
                <a:gd name="T54" fmla="*/ 14 w 29"/>
                <a:gd name="T55" fmla="*/ 0 h 32"/>
                <a:gd name="T56" fmla="*/ 8 w 29"/>
                <a:gd name="T57" fmla="*/ 1 h 32"/>
                <a:gd name="T58" fmla="*/ 4 w 29"/>
                <a:gd name="T59" fmla="*/ 4 h 32"/>
                <a:gd name="T60" fmla="*/ 1 w 29"/>
                <a:gd name="T61" fmla="*/ 10 h 32"/>
                <a:gd name="T62" fmla="*/ 0 w 29"/>
                <a:gd name="T63" fmla="*/ 16 h 32"/>
                <a:gd name="T64" fmla="*/ 1 w 29"/>
                <a:gd name="T65" fmla="*/ 23 h 32"/>
                <a:gd name="T66" fmla="*/ 4 w 29"/>
                <a:gd name="T67" fmla="*/ 28 h 32"/>
                <a:gd name="T68" fmla="*/ 8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8"/>
                  </a:moveTo>
                  <a:lnTo>
                    <a:pt x="11" y="6"/>
                  </a:lnTo>
                  <a:lnTo>
                    <a:pt x="14" y="5"/>
                  </a:lnTo>
                  <a:lnTo>
                    <a:pt x="18" y="6"/>
                  </a:lnTo>
                  <a:lnTo>
                    <a:pt x="20" y="8"/>
                  </a:lnTo>
                  <a:lnTo>
                    <a:pt x="22" y="11"/>
                  </a:lnTo>
                  <a:lnTo>
                    <a:pt x="23" y="16"/>
                  </a:lnTo>
                  <a:lnTo>
                    <a:pt x="22" y="20"/>
                  </a:lnTo>
                  <a:lnTo>
                    <a:pt x="20" y="24"/>
                  </a:lnTo>
                  <a:lnTo>
                    <a:pt x="18" y="26"/>
                  </a:lnTo>
                  <a:lnTo>
                    <a:pt x="14" y="26"/>
                  </a:lnTo>
                  <a:lnTo>
                    <a:pt x="11" y="26"/>
                  </a:lnTo>
                  <a:lnTo>
                    <a:pt x="8" y="24"/>
                  </a:lnTo>
                  <a:lnTo>
                    <a:pt x="7" y="20"/>
                  </a:lnTo>
                  <a:lnTo>
                    <a:pt x="6" y="16"/>
                  </a:lnTo>
                  <a:lnTo>
                    <a:pt x="7" y="11"/>
                  </a:lnTo>
                  <a:lnTo>
                    <a:pt x="8" y="8"/>
                  </a:lnTo>
                  <a:lnTo>
                    <a:pt x="4" y="28"/>
                  </a:lnTo>
                  <a:lnTo>
                    <a:pt x="8" y="31"/>
                  </a:lnTo>
                  <a:lnTo>
                    <a:pt x="14" y="32"/>
                  </a:lnTo>
                  <a:lnTo>
                    <a:pt x="20" y="31"/>
                  </a:lnTo>
                  <a:lnTo>
                    <a:pt x="24" y="28"/>
                  </a:lnTo>
                  <a:lnTo>
                    <a:pt x="28" y="23"/>
                  </a:lnTo>
                  <a:lnTo>
                    <a:pt x="29" y="16"/>
                  </a:lnTo>
                  <a:lnTo>
                    <a:pt x="28" y="10"/>
                  </a:lnTo>
                  <a:lnTo>
                    <a:pt x="24" y="4"/>
                  </a:lnTo>
                  <a:lnTo>
                    <a:pt x="20" y="1"/>
                  </a:lnTo>
                  <a:lnTo>
                    <a:pt x="14" y="0"/>
                  </a:lnTo>
                  <a:lnTo>
                    <a:pt x="8" y="1"/>
                  </a:lnTo>
                  <a:lnTo>
                    <a:pt x="4" y="4"/>
                  </a:lnTo>
                  <a:lnTo>
                    <a:pt x="1" y="10"/>
                  </a:lnTo>
                  <a:lnTo>
                    <a:pt x="0" y="16"/>
                  </a:lnTo>
                  <a:lnTo>
                    <a:pt x="1" y="23"/>
                  </a:lnTo>
                  <a:lnTo>
                    <a:pt x="4" y="2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04" name="Freeform 404">
              <a:extLst>
                <a:ext uri="{FF2B5EF4-FFF2-40B4-BE49-F238E27FC236}">
                  <a16:creationId xmlns:a16="http://schemas.microsoft.com/office/drawing/2014/main" id="{B793DDDC-54D4-4297-9D9E-266550E06D79}"/>
                </a:ext>
              </a:extLst>
            </p:cNvPr>
            <p:cNvSpPr/>
            <p:nvPr/>
          </p:nvSpPr>
          <p:spPr bwMode="auto">
            <a:xfrm>
              <a:off x="4372" y="2535"/>
              <a:ext cx="24" cy="31"/>
            </a:xfrm>
            <a:custGeom>
              <a:avLst/>
              <a:gdLst>
                <a:gd name="T0" fmla="*/ 6 w 24"/>
                <a:gd name="T1" fmla="*/ 31 h 31"/>
                <a:gd name="T2" fmla="*/ 6 w 24"/>
                <a:gd name="T3" fmla="*/ 10 h 31"/>
                <a:gd name="T4" fmla="*/ 18 w 24"/>
                <a:gd name="T5" fmla="*/ 31 h 31"/>
                <a:gd name="T6" fmla="*/ 24 w 24"/>
                <a:gd name="T7" fmla="*/ 31 h 31"/>
                <a:gd name="T8" fmla="*/ 24 w 24"/>
                <a:gd name="T9" fmla="*/ 0 h 31"/>
                <a:gd name="T10" fmla="*/ 18 w 24"/>
                <a:gd name="T11" fmla="*/ 0 h 31"/>
                <a:gd name="T12" fmla="*/ 18 w 24"/>
                <a:gd name="T13" fmla="*/ 22 h 31"/>
                <a:gd name="T14" fmla="*/ 8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0"/>
                  </a:lnTo>
                  <a:lnTo>
                    <a:pt x="18" y="31"/>
                  </a:lnTo>
                  <a:lnTo>
                    <a:pt x="24" y="31"/>
                  </a:lnTo>
                  <a:lnTo>
                    <a:pt x="24" y="0"/>
                  </a:lnTo>
                  <a:lnTo>
                    <a:pt x="18" y="0"/>
                  </a:lnTo>
                  <a:lnTo>
                    <a:pt x="18" y="22"/>
                  </a:lnTo>
                  <a:lnTo>
                    <a:pt x="8"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05" name="Freeform 405">
              <a:extLst>
                <a:ext uri="{FF2B5EF4-FFF2-40B4-BE49-F238E27FC236}">
                  <a16:creationId xmlns:a16="http://schemas.microsoft.com/office/drawing/2014/main" id="{9CC3AEA3-9611-483E-BDA7-05A60F84C066}"/>
                </a:ext>
              </a:extLst>
            </p:cNvPr>
            <p:cNvSpPr/>
            <p:nvPr/>
          </p:nvSpPr>
          <p:spPr bwMode="auto">
            <a:xfrm>
              <a:off x="4401" y="2535"/>
              <a:ext cx="23" cy="32"/>
            </a:xfrm>
            <a:custGeom>
              <a:avLst/>
              <a:gdLst>
                <a:gd name="T0" fmla="*/ 4 w 23"/>
                <a:gd name="T1" fmla="*/ 30 h 32"/>
                <a:gd name="T2" fmla="*/ 7 w 23"/>
                <a:gd name="T3" fmla="*/ 31 h 32"/>
                <a:gd name="T4" fmla="*/ 12 w 23"/>
                <a:gd name="T5" fmla="*/ 32 h 32"/>
                <a:gd name="T6" fmla="*/ 17 w 23"/>
                <a:gd name="T7" fmla="*/ 31 h 32"/>
                <a:gd name="T8" fmla="*/ 21 w 23"/>
                <a:gd name="T9" fmla="*/ 30 h 32"/>
                <a:gd name="T10" fmla="*/ 23 w 23"/>
                <a:gd name="T11" fmla="*/ 26 h 32"/>
                <a:gd name="T12" fmla="*/ 23 w 23"/>
                <a:gd name="T13" fmla="*/ 22 h 32"/>
                <a:gd name="T14" fmla="*/ 23 w 23"/>
                <a:gd name="T15" fmla="*/ 18 h 32"/>
                <a:gd name="T16" fmla="*/ 19 w 23"/>
                <a:gd name="T17" fmla="*/ 16 h 32"/>
                <a:gd name="T18" fmla="*/ 17 w 23"/>
                <a:gd name="T19" fmla="*/ 14 h 32"/>
                <a:gd name="T20" fmla="*/ 13 w 23"/>
                <a:gd name="T21" fmla="*/ 13 h 32"/>
                <a:gd name="T22" fmla="*/ 11 w 23"/>
                <a:gd name="T23" fmla="*/ 12 h 32"/>
                <a:gd name="T24" fmla="*/ 7 w 23"/>
                <a:gd name="T25" fmla="*/ 11 h 32"/>
                <a:gd name="T26" fmla="*/ 6 w 23"/>
                <a:gd name="T27" fmla="*/ 8 h 32"/>
                <a:gd name="T28" fmla="*/ 6 w 23"/>
                <a:gd name="T29" fmla="*/ 7 h 32"/>
                <a:gd name="T30" fmla="*/ 7 w 23"/>
                <a:gd name="T31" fmla="*/ 6 h 32"/>
                <a:gd name="T32" fmla="*/ 11 w 23"/>
                <a:gd name="T33" fmla="*/ 5 h 32"/>
                <a:gd name="T34" fmla="*/ 13 w 23"/>
                <a:gd name="T35" fmla="*/ 5 h 32"/>
                <a:gd name="T36" fmla="*/ 15 w 23"/>
                <a:gd name="T37" fmla="*/ 6 h 32"/>
                <a:gd name="T38" fmla="*/ 16 w 23"/>
                <a:gd name="T39" fmla="*/ 7 h 32"/>
                <a:gd name="T40" fmla="*/ 17 w 23"/>
                <a:gd name="T41" fmla="*/ 10 h 32"/>
                <a:gd name="T42" fmla="*/ 22 w 23"/>
                <a:gd name="T43" fmla="*/ 10 h 32"/>
                <a:gd name="T44" fmla="*/ 22 w 23"/>
                <a:gd name="T45" fmla="*/ 5 h 32"/>
                <a:gd name="T46" fmla="*/ 19 w 23"/>
                <a:gd name="T47" fmla="*/ 2 h 32"/>
                <a:gd name="T48" fmla="*/ 16 w 23"/>
                <a:gd name="T49" fmla="*/ 0 h 32"/>
                <a:gd name="T50" fmla="*/ 11 w 23"/>
                <a:gd name="T51" fmla="*/ 0 h 32"/>
                <a:gd name="T52" fmla="*/ 7 w 23"/>
                <a:gd name="T53" fmla="*/ 0 h 32"/>
                <a:gd name="T54" fmla="*/ 4 w 23"/>
                <a:gd name="T55" fmla="*/ 2 h 32"/>
                <a:gd name="T56" fmla="*/ 1 w 23"/>
                <a:gd name="T57" fmla="*/ 5 h 32"/>
                <a:gd name="T58" fmla="*/ 0 w 23"/>
                <a:gd name="T59" fmla="*/ 8 h 32"/>
                <a:gd name="T60" fmla="*/ 1 w 23"/>
                <a:gd name="T61" fmla="*/ 13 h 32"/>
                <a:gd name="T62" fmla="*/ 4 w 23"/>
                <a:gd name="T63" fmla="*/ 16 h 32"/>
                <a:gd name="T64" fmla="*/ 10 w 23"/>
                <a:gd name="T65" fmla="*/ 18 h 32"/>
                <a:gd name="T66" fmla="*/ 16 w 23"/>
                <a:gd name="T67" fmla="*/ 20 h 32"/>
                <a:gd name="T68" fmla="*/ 17 w 23"/>
                <a:gd name="T69" fmla="*/ 22 h 32"/>
                <a:gd name="T70" fmla="*/ 18 w 23"/>
                <a:gd name="T71" fmla="*/ 23 h 32"/>
                <a:gd name="T72" fmla="*/ 17 w 23"/>
                <a:gd name="T73" fmla="*/ 25 h 32"/>
                <a:gd name="T74" fmla="*/ 16 w 23"/>
                <a:gd name="T75" fmla="*/ 26 h 32"/>
                <a:gd name="T76" fmla="*/ 12 w 23"/>
                <a:gd name="T77" fmla="*/ 26 h 32"/>
                <a:gd name="T78" fmla="*/ 10 w 23"/>
                <a:gd name="T79" fmla="*/ 26 h 32"/>
                <a:gd name="T80" fmla="*/ 7 w 23"/>
                <a:gd name="T81" fmla="*/ 25 h 32"/>
                <a:gd name="T82" fmla="*/ 6 w 23"/>
                <a:gd name="T83" fmla="*/ 24 h 32"/>
                <a:gd name="T84" fmla="*/ 6 w 23"/>
                <a:gd name="T85" fmla="*/ 22 h 32"/>
                <a:gd name="T86" fmla="*/ 0 w 23"/>
                <a:gd name="T87" fmla="*/ 22 h 32"/>
                <a:gd name="T88" fmla="*/ 1 w 23"/>
                <a:gd name="T89" fmla="*/ 26 h 32"/>
                <a:gd name="T90" fmla="*/ 4 w 23"/>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32">
                  <a:moveTo>
                    <a:pt x="4" y="30"/>
                  </a:moveTo>
                  <a:lnTo>
                    <a:pt x="7" y="31"/>
                  </a:lnTo>
                  <a:lnTo>
                    <a:pt x="12" y="32"/>
                  </a:lnTo>
                  <a:lnTo>
                    <a:pt x="17" y="31"/>
                  </a:lnTo>
                  <a:lnTo>
                    <a:pt x="21" y="30"/>
                  </a:lnTo>
                  <a:lnTo>
                    <a:pt x="23" y="26"/>
                  </a:lnTo>
                  <a:lnTo>
                    <a:pt x="23" y="22"/>
                  </a:lnTo>
                  <a:lnTo>
                    <a:pt x="23" y="18"/>
                  </a:lnTo>
                  <a:lnTo>
                    <a:pt x="19" y="16"/>
                  </a:lnTo>
                  <a:lnTo>
                    <a:pt x="17" y="14"/>
                  </a:lnTo>
                  <a:lnTo>
                    <a:pt x="13" y="13"/>
                  </a:lnTo>
                  <a:lnTo>
                    <a:pt x="11" y="12"/>
                  </a:lnTo>
                  <a:lnTo>
                    <a:pt x="7" y="11"/>
                  </a:lnTo>
                  <a:lnTo>
                    <a:pt x="6" y="8"/>
                  </a:lnTo>
                  <a:lnTo>
                    <a:pt x="6" y="7"/>
                  </a:lnTo>
                  <a:lnTo>
                    <a:pt x="7" y="6"/>
                  </a:lnTo>
                  <a:lnTo>
                    <a:pt x="11" y="5"/>
                  </a:lnTo>
                  <a:lnTo>
                    <a:pt x="13" y="5"/>
                  </a:lnTo>
                  <a:lnTo>
                    <a:pt x="15" y="6"/>
                  </a:lnTo>
                  <a:lnTo>
                    <a:pt x="16" y="7"/>
                  </a:lnTo>
                  <a:lnTo>
                    <a:pt x="17" y="10"/>
                  </a:lnTo>
                  <a:lnTo>
                    <a:pt x="22" y="10"/>
                  </a:lnTo>
                  <a:lnTo>
                    <a:pt x="22" y="5"/>
                  </a:lnTo>
                  <a:lnTo>
                    <a:pt x="19" y="2"/>
                  </a:lnTo>
                  <a:lnTo>
                    <a:pt x="16" y="0"/>
                  </a:lnTo>
                  <a:lnTo>
                    <a:pt x="11" y="0"/>
                  </a:lnTo>
                  <a:lnTo>
                    <a:pt x="7" y="0"/>
                  </a:lnTo>
                  <a:lnTo>
                    <a:pt x="4" y="2"/>
                  </a:lnTo>
                  <a:lnTo>
                    <a:pt x="1" y="5"/>
                  </a:lnTo>
                  <a:lnTo>
                    <a:pt x="0" y="8"/>
                  </a:lnTo>
                  <a:lnTo>
                    <a:pt x="1" y="13"/>
                  </a:lnTo>
                  <a:lnTo>
                    <a:pt x="4" y="16"/>
                  </a:lnTo>
                  <a:lnTo>
                    <a:pt x="10" y="18"/>
                  </a:lnTo>
                  <a:lnTo>
                    <a:pt x="16" y="20"/>
                  </a:lnTo>
                  <a:lnTo>
                    <a:pt x="17" y="22"/>
                  </a:lnTo>
                  <a:lnTo>
                    <a:pt x="18" y="23"/>
                  </a:lnTo>
                  <a:lnTo>
                    <a:pt x="17" y="25"/>
                  </a:lnTo>
                  <a:lnTo>
                    <a:pt x="16" y="26"/>
                  </a:lnTo>
                  <a:lnTo>
                    <a:pt x="12" y="26"/>
                  </a:lnTo>
                  <a:lnTo>
                    <a:pt x="10" y="26"/>
                  </a:lnTo>
                  <a:lnTo>
                    <a:pt x="7" y="25"/>
                  </a:lnTo>
                  <a:lnTo>
                    <a:pt x="6" y="24"/>
                  </a:lnTo>
                  <a:lnTo>
                    <a:pt x="6" y="22"/>
                  </a:lnTo>
                  <a:lnTo>
                    <a:pt x="0" y="22"/>
                  </a:lnTo>
                  <a:lnTo>
                    <a:pt x="1"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grpSp>
      <p:grpSp>
        <p:nvGrpSpPr>
          <p:cNvPr id="406" name="Group 607">
            <a:extLst>
              <a:ext uri="{FF2B5EF4-FFF2-40B4-BE49-F238E27FC236}">
                <a16:creationId xmlns:a16="http://schemas.microsoft.com/office/drawing/2014/main" id="{DC4FD3E3-A0CD-4AAD-AEFF-129B60BD8BBD}"/>
              </a:ext>
            </a:extLst>
          </p:cNvPr>
          <p:cNvGrpSpPr/>
          <p:nvPr/>
        </p:nvGrpSpPr>
        <p:grpSpPr>
          <a:xfrm>
            <a:off x="5346609" y="2823524"/>
            <a:ext cx="4125165" cy="1690688"/>
            <a:chOff x="2291" y="1870"/>
            <a:chExt cx="2945" cy="1207"/>
          </a:xfrm>
        </p:grpSpPr>
        <p:sp>
          <p:nvSpPr>
            <p:cNvPr id="407" name="Freeform 407">
              <a:extLst>
                <a:ext uri="{FF2B5EF4-FFF2-40B4-BE49-F238E27FC236}">
                  <a16:creationId xmlns:a16="http://schemas.microsoft.com/office/drawing/2014/main" id="{ABA531AB-2344-4614-98DC-F7A67AD996C2}"/>
                </a:ext>
              </a:extLst>
            </p:cNvPr>
            <p:cNvSpPr/>
            <p:nvPr/>
          </p:nvSpPr>
          <p:spPr bwMode="auto">
            <a:xfrm>
              <a:off x="4425" y="2535"/>
              <a:ext cx="21" cy="31"/>
            </a:xfrm>
            <a:custGeom>
              <a:avLst/>
              <a:gdLst>
                <a:gd name="T0" fmla="*/ 21 w 21"/>
                <a:gd name="T1" fmla="*/ 31 h 31"/>
                <a:gd name="T2" fmla="*/ 21 w 21"/>
                <a:gd name="T3" fmla="*/ 25 h 31"/>
                <a:gd name="T4" fmla="*/ 6 w 21"/>
                <a:gd name="T5" fmla="*/ 25 h 31"/>
                <a:gd name="T6" fmla="*/ 6 w 21"/>
                <a:gd name="T7" fmla="*/ 0 h 31"/>
                <a:gd name="T8" fmla="*/ 0 w 21"/>
                <a:gd name="T9" fmla="*/ 0 h 31"/>
                <a:gd name="T10" fmla="*/ 0 w 21"/>
                <a:gd name="T11" fmla="*/ 31 h 31"/>
                <a:gd name="T12" fmla="*/ 21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31"/>
                  </a:moveTo>
                  <a:lnTo>
                    <a:pt x="21" y="25"/>
                  </a:lnTo>
                  <a:lnTo>
                    <a:pt x="6" y="25"/>
                  </a:lnTo>
                  <a:lnTo>
                    <a:pt x="6"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08" name="Freeform 408">
              <a:extLst>
                <a:ext uri="{FF2B5EF4-FFF2-40B4-BE49-F238E27FC236}">
                  <a16:creationId xmlns:a16="http://schemas.microsoft.com/office/drawing/2014/main" id="{4A95618C-E926-42F3-B8FE-B274321DA1D1}"/>
                </a:ext>
              </a:extLst>
            </p:cNvPr>
            <p:cNvSpPr/>
            <p:nvPr/>
          </p:nvSpPr>
          <p:spPr bwMode="auto">
            <a:xfrm>
              <a:off x="4444" y="2535"/>
              <a:ext cx="29" cy="32"/>
            </a:xfrm>
            <a:custGeom>
              <a:avLst/>
              <a:gdLst>
                <a:gd name="T0" fmla="*/ 9 w 29"/>
                <a:gd name="T1" fmla="*/ 8 h 32"/>
                <a:gd name="T2" fmla="*/ 11 w 29"/>
                <a:gd name="T3" fmla="*/ 6 h 32"/>
                <a:gd name="T4" fmla="*/ 15 w 29"/>
                <a:gd name="T5" fmla="*/ 5 h 32"/>
                <a:gd name="T6" fmla="*/ 18 w 29"/>
                <a:gd name="T7" fmla="*/ 6 h 32"/>
                <a:gd name="T8" fmla="*/ 21 w 29"/>
                <a:gd name="T9" fmla="*/ 8 h 32"/>
                <a:gd name="T10" fmla="*/ 22 w 29"/>
                <a:gd name="T11" fmla="*/ 11 h 32"/>
                <a:gd name="T12" fmla="*/ 23 w 29"/>
                <a:gd name="T13" fmla="*/ 16 h 32"/>
                <a:gd name="T14" fmla="*/ 22 w 29"/>
                <a:gd name="T15" fmla="*/ 20 h 32"/>
                <a:gd name="T16" fmla="*/ 21 w 29"/>
                <a:gd name="T17" fmla="*/ 24 h 32"/>
                <a:gd name="T18" fmla="*/ 18 w 29"/>
                <a:gd name="T19" fmla="*/ 26 h 32"/>
                <a:gd name="T20" fmla="*/ 15 w 29"/>
                <a:gd name="T21" fmla="*/ 26 h 32"/>
                <a:gd name="T22" fmla="*/ 11 w 29"/>
                <a:gd name="T23" fmla="*/ 26 h 32"/>
                <a:gd name="T24" fmla="*/ 9 w 29"/>
                <a:gd name="T25" fmla="*/ 24 h 32"/>
                <a:gd name="T26" fmla="*/ 8 w 29"/>
                <a:gd name="T27" fmla="*/ 20 h 32"/>
                <a:gd name="T28" fmla="*/ 6 w 29"/>
                <a:gd name="T29" fmla="*/ 16 h 32"/>
                <a:gd name="T30" fmla="*/ 8 w 29"/>
                <a:gd name="T31" fmla="*/ 11 h 32"/>
                <a:gd name="T32" fmla="*/ 9 w 29"/>
                <a:gd name="T33" fmla="*/ 8 h 32"/>
                <a:gd name="T34" fmla="*/ 5 w 29"/>
                <a:gd name="T35" fmla="*/ 28 h 32"/>
                <a:gd name="T36" fmla="*/ 9 w 29"/>
                <a:gd name="T37" fmla="*/ 31 h 32"/>
                <a:gd name="T38" fmla="*/ 15 w 29"/>
                <a:gd name="T39" fmla="*/ 32 h 32"/>
                <a:gd name="T40" fmla="*/ 21 w 29"/>
                <a:gd name="T41" fmla="*/ 31 h 32"/>
                <a:gd name="T42" fmla="*/ 26 w 29"/>
                <a:gd name="T43" fmla="*/ 28 h 32"/>
                <a:gd name="T44" fmla="*/ 28 w 29"/>
                <a:gd name="T45" fmla="*/ 23 h 32"/>
                <a:gd name="T46" fmla="*/ 29 w 29"/>
                <a:gd name="T47" fmla="*/ 16 h 32"/>
                <a:gd name="T48" fmla="*/ 28 w 29"/>
                <a:gd name="T49" fmla="*/ 10 h 32"/>
                <a:gd name="T50" fmla="*/ 26 w 29"/>
                <a:gd name="T51" fmla="*/ 4 h 32"/>
                <a:gd name="T52" fmla="*/ 21 w 29"/>
                <a:gd name="T53" fmla="*/ 1 h 32"/>
                <a:gd name="T54" fmla="*/ 15 w 29"/>
                <a:gd name="T55" fmla="*/ 0 h 32"/>
                <a:gd name="T56" fmla="*/ 9 w 29"/>
                <a:gd name="T57" fmla="*/ 1 h 32"/>
                <a:gd name="T58" fmla="*/ 5 w 29"/>
                <a:gd name="T59" fmla="*/ 4 h 32"/>
                <a:gd name="T60" fmla="*/ 2 w 29"/>
                <a:gd name="T61" fmla="*/ 10 h 32"/>
                <a:gd name="T62" fmla="*/ 0 w 29"/>
                <a:gd name="T63" fmla="*/ 16 h 32"/>
                <a:gd name="T64" fmla="*/ 2 w 29"/>
                <a:gd name="T65" fmla="*/ 23 h 32"/>
                <a:gd name="T66" fmla="*/ 5 w 29"/>
                <a:gd name="T67" fmla="*/ 28 h 32"/>
                <a:gd name="T68" fmla="*/ 9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5" y="5"/>
                  </a:lnTo>
                  <a:lnTo>
                    <a:pt x="18" y="6"/>
                  </a:lnTo>
                  <a:lnTo>
                    <a:pt x="21" y="8"/>
                  </a:lnTo>
                  <a:lnTo>
                    <a:pt x="22" y="11"/>
                  </a:lnTo>
                  <a:lnTo>
                    <a:pt x="23" y="16"/>
                  </a:lnTo>
                  <a:lnTo>
                    <a:pt x="22" y="20"/>
                  </a:lnTo>
                  <a:lnTo>
                    <a:pt x="21" y="24"/>
                  </a:lnTo>
                  <a:lnTo>
                    <a:pt x="18" y="26"/>
                  </a:lnTo>
                  <a:lnTo>
                    <a:pt x="15" y="26"/>
                  </a:lnTo>
                  <a:lnTo>
                    <a:pt x="11" y="26"/>
                  </a:lnTo>
                  <a:lnTo>
                    <a:pt x="9" y="24"/>
                  </a:lnTo>
                  <a:lnTo>
                    <a:pt x="8" y="20"/>
                  </a:lnTo>
                  <a:lnTo>
                    <a:pt x="6" y="16"/>
                  </a:lnTo>
                  <a:lnTo>
                    <a:pt x="8" y="11"/>
                  </a:lnTo>
                  <a:lnTo>
                    <a:pt x="9" y="8"/>
                  </a:lnTo>
                  <a:lnTo>
                    <a:pt x="5" y="28"/>
                  </a:lnTo>
                  <a:lnTo>
                    <a:pt x="9" y="31"/>
                  </a:lnTo>
                  <a:lnTo>
                    <a:pt x="15" y="32"/>
                  </a:lnTo>
                  <a:lnTo>
                    <a:pt x="21" y="31"/>
                  </a:lnTo>
                  <a:lnTo>
                    <a:pt x="26" y="28"/>
                  </a:lnTo>
                  <a:lnTo>
                    <a:pt x="28" y="23"/>
                  </a:lnTo>
                  <a:lnTo>
                    <a:pt x="29" y="16"/>
                  </a:lnTo>
                  <a:lnTo>
                    <a:pt x="28" y="10"/>
                  </a:lnTo>
                  <a:lnTo>
                    <a:pt x="26" y="4"/>
                  </a:lnTo>
                  <a:lnTo>
                    <a:pt x="21" y="1"/>
                  </a:lnTo>
                  <a:lnTo>
                    <a:pt x="15" y="0"/>
                  </a:lnTo>
                  <a:lnTo>
                    <a:pt x="9" y="1"/>
                  </a:lnTo>
                  <a:lnTo>
                    <a:pt x="5" y="4"/>
                  </a:lnTo>
                  <a:lnTo>
                    <a:pt x="2" y="10"/>
                  </a:lnTo>
                  <a:lnTo>
                    <a:pt x="0" y="16"/>
                  </a:lnTo>
                  <a:lnTo>
                    <a:pt x="2" y="23"/>
                  </a:lnTo>
                  <a:lnTo>
                    <a:pt x="5"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09" name="Freeform 409">
              <a:extLst>
                <a:ext uri="{FF2B5EF4-FFF2-40B4-BE49-F238E27FC236}">
                  <a16:creationId xmlns:a16="http://schemas.microsoft.com/office/drawing/2014/main" id="{09AC5765-C9BA-4ED8-821D-F9EF76D81F75}"/>
                </a:ext>
              </a:extLst>
            </p:cNvPr>
            <p:cNvSpPr/>
            <p:nvPr/>
          </p:nvSpPr>
          <p:spPr bwMode="auto">
            <a:xfrm>
              <a:off x="4474" y="2535"/>
              <a:ext cx="38" cy="31"/>
            </a:xfrm>
            <a:custGeom>
              <a:avLst/>
              <a:gdLst>
                <a:gd name="T0" fmla="*/ 15 w 38"/>
                <a:gd name="T1" fmla="*/ 31 h 31"/>
                <a:gd name="T2" fmla="*/ 20 w 38"/>
                <a:gd name="T3" fmla="*/ 7 h 31"/>
                <a:gd name="T4" fmla="*/ 23 w 38"/>
                <a:gd name="T5" fmla="*/ 31 h 31"/>
                <a:gd name="T6" fmla="*/ 29 w 38"/>
                <a:gd name="T7" fmla="*/ 31 h 31"/>
                <a:gd name="T8" fmla="*/ 38 w 38"/>
                <a:gd name="T9" fmla="*/ 0 h 31"/>
                <a:gd name="T10" fmla="*/ 32 w 38"/>
                <a:gd name="T11" fmla="*/ 0 h 31"/>
                <a:gd name="T12" fmla="*/ 27 w 38"/>
                <a:gd name="T13" fmla="*/ 23 h 31"/>
                <a:gd name="T14" fmla="*/ 22 w 38"/>
                <a:gd name="T15" fmla="*/ 0 h 31"/>
                <a:gd name="T16" fmla="*/ 16 w 38"/>
                <a:gd name="T17" fmla="*/ 0 h 31"/>
                <a:gd name="T18" fmla="*/ 12 w 38"/>
                <a:gd name="T19" fmla="*/ 23 h 31"/>
                <a:gd name="T20" fmla="*/ 6 w 38"/>
                <a:gd name="T21" fmla="*/ 0 h 31"/>
                <a:gd name="T22" fmla="*/ 0 w 38"/>
                <a:gd name="T23" fmla="*/ 0 h 31"/>
                <a:gd name="T24" fmla="*/ 9 w 38"/>
                <a:gd name="T25" fmla="*/ 31 h 31"/>
                <a:gd name="T26" fmla="*/ 15 w 38"/>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1">
                  <a:moveTo>
                    <a:pt x="15" y="31"/>
                  </a:moveTo>
                  <a:lnTo>
                    <a:pt x="20" y="7"/>
                  </a:lnTo>
                  <a:lnTo>
                    <a:pt x="23" y="31"/>
                  </a:lnTo>
                  <a:lnTo>
                    <a:pt x="29" y="31"/>
                  </a:lnTo>
                  <a:lnTo>
                    <a:pt x="38" y="0"/>
                  </a:lnTo>
                  <a:lnTo>
                    <a:pt x="32" y="0"/>
                  </a:lnTo>
                  <a:lnTo>
                    <a:pt x="27" y="23"/>
                  </a:lnTo>
                  <a:lnTo>
                    <a:pt x="22" y="0"/>
                  </a:lnTo>
                  <a:lnTo>
                    <a:pt x="16" y="0"/>
                  </a:lnTo>
                  <a:lnTo>
                    <a:pt x="12" y="23"/>
                  </a:lnTo>
                  <a:lnTo>
                    <a:pt x="6" y="0"/>
                  </a:lnTo>
                  <a:lnTo>
                    <a:pt x="0" y="0"/>
                  </a:lnTo>
                  <a:lnTo>
                    <a:pt x="9" y="3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10" name="Freeform 410">
              <a:extLst>
                <a:ext uri="{FF2B5EF4-FFF2-40B4-BE49-F238E27FC236}">
                  <a16:creationId xmlns:a16="http://schemas.microsoft.com/office/drawing/2014/main" id="{F6E341E1-53B2-4B0C-B753-8CEB349D3382}"/>
                </a:ext>
              </a:extLst>
            </p:cNvPr>
            <p:cNvSpPr/>
            <p:nvPr/>
          </p:nvSpPr>
          <p:spPr bwMode="auto">
            <a:xfrm>
              <a:off x="3088" y="2186"/>
              <a:ext cx="28" cy="31"/>
            </a:xfrm>
            <a:custGeom>
              <a:avLst/>
              <a:gdLst>
                <a:gd name="T0" fmla="*/ 6 w 28"/>
                <a:gd name="T1" fmla="*/ 31 h 31"/>
                <a:gd name="T2" fmla="*/ 6 w 28"/>
                <a:gd name="T3" fmla="*/ 6 h 31"/>
                <a:gd name="T4" fmla="*/ 12 w 28"/>
                <a:gd name="T5" fmla="*/ 31 h 31"/>
                <a:gd name="T6" fmla="*/ 18 w 28"/>
                <a:gd name="T7" fmla="*/ 31 h 31"/>
                <a:gd name="T8" fmla="*/ 22 w 28"/>
                <a:gd name="T9" fmla="*/ 6 h 31"/>
                <a:gd name="T10" fmla="*/ 22 w 28"/>
                <a:gd name="T11" fmla="*/ 31 h 31"/>
                <a:gd name="T12" fmla="*/ 28 w 28"/>
                <a:gd name="T13" fmla="*/ 31 h 31"/>
                <a:gd name="T14" fmla="*/ 28 w 28"/>
                <a:gd name="T15" fmla="*/ 0 h 31"/>
                <a:gd name="T16" fmla="*/ 20 w 28"/>
                <a:gd name="T17" fmla="*/ 0 h 31"/>
                <a:gd name="T18" fmla="*/ 14 w 28"/>
                <a:gd name="T19" fmla="*/ 24 h 31"/>
                <a:gd name="T20" fmla="*/ 8 w 28"/>
                <a:gd name="T21" fmla="*/ 0 h 31"/>
                <a:gd name="T22" fmla="*/ 0 w 28"/>
                <a:gd name="T23" fmla="*/ 0 h 31"/>
                <a:gd name="T24" fmla="*/ 0 w 28"/>
                <a:gd name="T25" fmla="*/ 31 h 31"/>
                <a:gd name="T26" fmla="*/ 6 w 28"/>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6" y="31"/>
                  </a:moveTo>
                  <a:lnTo>
                    <a:pt x="6" y="6"/>
                  </a:lnTo>
                  <a:lnTo>
                    <a:pt x="12" y="31"/>
                  </a:lnTo>
                  <a:lnTo>
                    <a:pt x="18" y="31"/>
                  </a:lnTo>
                  <a:lnTo>
                    <a:pt x="22" y="6"/>
                  </a:lnTo>
                  <a:lnTo>
                    <a:pt x="22" y="31"/>
                  </a:lnTo>
                  <a:lnTo>
                    <a:pt x="28" y="31"/>
                  </a:lnTo>
                  <a:lnTo>
                    <a:pt x="28" y="0"/>
                  </a:lnTo>
                  <a:lnTo>
                    <a:pt x="20" y="0"/>
                  </a:lnTo>
                  <a:lnTo>
                    <a:pt x="14" y="24"/>
                  </a:lnTo>
                  <a:lnTo>
                    <a:pt x="8"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11" name="Freeform 411">
              <a:extLst>
                <a:ext uri="{FF2B5EF4-FFF2-40B4-BE49-F238E27FC236}">
                  <a16:creationId xmlns:a16="http://schemas.microsoft.com/office/drawing/2014/main" id="{4F8B3FC8-3730-4AEF-B542-4609EA94BFAD}"/>
                </a:ext>
              </a:extLst>
            </p:cNvPr>
            <p:cNvSpPr/>
            <p:nvPr/>
          </p:nvSpPr>
          <p:spPr bwMode="auto">
            <a:xfrm>
              <a:off x="3121" y="2185"/>
              <a:ext cx="28" cy="33"/>
            </a:xfrm>
            <a:custGeom>
              <a:avLst/>
              <a:gdLst>
                <a:gd name="T0" fmla="*/ 9 w 28"/>
                <a:gd name="T1" fmla="*/ 8 h 33"/>
                <a:gd name="T2" fmla="*/ 11 w 28"/>
                <a:gd name="T3" fmla="*/ 7 h 33"/>
                <a:gd name="T4" fmla="*/ 15 w 28"/>
                <a:gd name="T5" fmla="*/ 6 h 33"/>
                <a:gd name="T6" fmla="*/ 17 w 28"/>
                <a:gd name="T7" fmla="*/ 7 h 33"/>
                <a:gd name="T8" fmla="*/ 19 w 28"/>
                <a:gd name="T9" fmla="*/ 8 h 33"/>
                <a:gd name="T10" fmla="*/ 22 w 28"/>
                <a:gd name="T11" fmla="*/ 12 h 33"/>
                <a:gd name="T12" fmla="*/ 22 w 28"/>
                <a:gd name="T13" fmla="*/ 16 h 33"/>
                <a:gd name="T14" fmla="*/ 22 w 28"/>
                <a:gd name="T15" fmla="*/ 21 h 33"/>
                <a:gd name="T16" fmla="*/ 19 w 28"/>
                <a:gd name="T17" fmla="*/ 25 h 33"/>
                <a:gd name="T18" fmla="*/ 17 w 28"/>
                <a:gd name="T19" fmla="*/ 26 h 33"/>
                <a:gd name="T20" fmla="*/ 15 w 28"/>
                <a:gd name="T21" fmla="*/ 27 h 33"/>
                <a:gd name="T22" fmla="*/ 11 w 28"/>
                <a:gd name="T23" fmla="*/ 26 h 33"/>
                <a:gd name="T24" fmla="*/ 9 w 28"/>
                <a:gd name="T25" fmla="*/ 25 h 33"/>
                <a:gd name="T26" fmla="*/ 6 w 28"/>
                <a:gd name="T27" fmla="*/ 21 h 33"/>
                <a:gd name="T28" fmla="*/ 6 w 28"/>
                <a:gd name="T29" fmla="*/ 16 h 33"/>
                <a:gd name="T30" fmla="*/ 6 w 28"/>
                <a:gd name="T31" fmla="*/ 12 h 33"/>
                <a:gd name="T32" fmla="*/ 9 w 28"/>
                <a:gd name="T33" fmla="*/ 8 h 33"/>
                <a:gd name="T34" fmla="*/ 4 w 28"/>
                <a:gd name="T35" fmla="*/ 28 h 33"/>
                <a:gd name="T36" fmla="*/ 9 w 28"/>
                <a:gd name="T37" fmla="*/ 32 h 33"/>
                <a:gd name="T38" fmla="*/ 15 w 28"/>
                <a:gd name="T39" fmla="*/ 33 h 33"/>
                <a:gd name="T40" fmla="*/ 19 w 28"/>
                <a:gd name="T41" fmla="*/ 32 h 33"/>
                <a:gd name="T42" fmla="*/ 24 w 28"/>
                <a:gd name="T43" fmla="*/ 28 h 33"/>
                <a:gd name="T44" fmla="*/ 27 w 28"/>
                <a:gd name="T45" fmla="*/ 24 h 33"/>
                <a:gd name="T46" fmla="*/ 28 w 28"/>
                <a:gd name="T47" fmla="*/ 16 h 33"/>
                <a:gd name="T48" fmla="*/ 27 w 28"/>
                <a:gd name="T49" fmla="*/ 9 h 33"/>
                <a:gd name="T50" fmla="*/ 24 w 28"/>
                <a:gd name="T51" fmla="*/ 4 h 33"/>
                <a:gd name="T52" fmla="*/ 19 w 28"/>
                <a:gd name="T53" fmla="*/ 1 h 33"/>
                <a:gd name="T54" fmla="*/ 15 w 28"/>
                <a:gd name="T55" fmla="*/ 0 h 33"/>
                <a:gd name="T56" fmla="*/ 9 w 28"/>
                <a:gd name="T57" fmla="*/ 1 h 33"/>
                <a:gd name="T58" fmla="*/ 4 w 28"/>
                <a:gd name="T59" fmla="*/ 4 h 33"/>
                <a:gd name="T60" fmla="*/ 1 w 28"/>
                <a:gd name="T61" fmla="*/ 9 h 33"/>
                <a:gd name="T62" fmla="*/ 0 w 28"/>
                <a:gd name="T63" fmla="*/ 16 h 33"/>
                <a:gd name="T64" fmla="*/ 1 w 28"/>
                <a:gd name="T65" fmla="*/ 24 h 33"/>
                <a:gd name="T66" fmla="*/ 4 w 28"/>
                <a:gd name="T67" fmla="*/ 28 h 33"/>
                <a:gd name="T68" fmla="*/ 9 w 28"/>
                <a:gd name="T6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9" y="8"/>
                  </a:moveTo>
                  <a:lnTo>
                    <a:pt x="11" y="7"/>
                  </a:lnTo>
                  <a:lnTo>
                    <a:pt x="15" y="6"/>
                  </a:lnTo>
                  <a:lnTo>
                    <a:pt x="17" y="7"/>
                  </a:lnTo>
                  <a:lnTo>
                    <a:pt x="19" y="8"/>
                  </a:lnTo>
                  <a:lnTo>
                    <a:pt x="22" y="12"/>
                  </a:lnTo>
                  <a:lnTo>
                    <a:pt x="22" y="16"/>
                  </a:lnTo>
                  <a:lnTo>
                    <a:pt x="22" y="21"/>
                  </a:lnTo>
                  <a:lnTo>
                    <a:pt x="19" y="25"/>
                  </a:lnTo>
                  <a:lnTo>
                    <a:pt x="17" y="26"/>
                  </a:lnTo>
                  <a:lnTo>
                    <a:pt x="15" y="27"/>
                  </a:lnTo>
                  <a:lnTo>
                    <a:pt x="11" y="26"/>
                  </a:lnTo>
                  <a:lnTo>
                    <a:pt x="9" y="25"/>
                  </a:lnTo>
                  <a:lnTo>
                    <a:pt x="6" y="21"/>
                  </a:lnTo>
                  <a:lnTo>
                    <a:pt x="6" y="16"/>
                  </a:lnTo>
                  <a:lnTo>
                    <a:pt x="6" y="12"/>
                  </a:lnTo>
                  <a:lnTo>
                    <a:pt x="9" y="8"/>
                  </a:lnTo>
                  <a:lnTo>
                    <a:pt x="4" y="28"/>
                  </a:lnTo>
                  <a:lnTo>
                    <a:pt x="9" y="32"/>
                  </a:lnTo>
                  <a:lnTo>
                    <a:pt x="15" y="33"/>
                  </a:lnTo>
                  <a:lnTo>
                    <a:pt x="19" y="32"/>
                  </a:lnTo>
                  <a:lnTo>
                    <a:pt x="24" y="28"/>
                  </a:lnTo>
                  <a:lnTo>
                    <a:pt x="27" y="24"/>
                  </a:lnTo>
                  <a:lnTo>
                    <a:pt x="28" y="16"/>
                  </a:lnTo>
                  <a:lnTo>
                    <a:pt x="27" y="9"/>
                  </a:lnTo>
                  <a:lnTo>
                    <a:pt x="24" y="4"/>
                  </a:lnTo>
                  <a:lnTo>
                    <a:pt x="19" y="1"/>
                  </a:lnTo>
                  <a:lnTo>
                    <a:pt x="15" y="0"/>
                  </a:lnTo>
                  <a:lnTo>
                    <a:pt x="9" y="1"/>
                  </a:lnTo>
                  <a:lnTo>
                    <a:pt x="4" y="4"/>
                  </a:lnTo>
                  <a:lnTo>
                    <a:pt x="1" y="9"/>
                  </a:lnTo>
                  <a:lnTo>
                    <a:pt x="0" y="16"/>
                  </a:lnTo>
                  <a:lnTo>
                    <a:pt x="1" y="24"/>
                  </a:lnTo>
                  <a:lnTo>
                    <a:pt x="4"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12" name="Freeform 412">
              <a:extLst>
                <a:ext uri="{FF2B5EF4-FFF2-40B4-BE49-F238E27FC236}">
                  <a16:creationId xmlns:a16="http://schemas.microsoft.com/office/drawing/2014/main" id="{D1AF7AC8-DDE5-4F1B-99A8-46E35C0F8E9D}"/>
                </a:ext>
              </a:extLst>
            </p:cNvPr>
            <p:cNvSpPr/>
            <p:nvPr/>
          </p:nvSpPr>
          <p:spPr bwMode="auto">
            <a:xfrm>
              <a:off x="3152" y="2185"/>
              <a:ext cx="28" cy="33"/>
            </a:xfrm>
            <a:custGeom>
              <a:avLst/>
              <a:gdLst>
                <a:gd name="T0" fmla="*/ 9 w 28"/>
                <a:gd name="T1" fmla="*/ 8 h 33"/>
                <a:gd name="T2" fmla="*/ 11 w 28"/>
                <a:gd name="T3" fmla="*/ 7 h 33"/>
                <a:gd name="T4" fmla="*/ 15 w 28"/>
                <a:gd name="T5" fmla="*/ 6 h 33"/>
                <a:gd name="T6" fmla="*/ 17 w 28"/>
                <a:gd name="T7" fmla="*/ 7 h 33"/>
                <a:gd name="T8" fmla="*/ 21 w 28"/>
                <a:gd name="T9" fmla="*/ 8 h 33"/>
                <a:gd name="T10" fmla="*/ 22 w 28"/>
                <a:gd name="T11" fmla="*/ 12 h 33"/>
                <a:gd name="T12" fmla="*/ 22 w 28"/>
                <a:gd name="T13" fmla="*/ 16 h 33"/>
                <a:gd name="T14" fmla="*/ 22 w 28"/>
                <a:gd name="T15" fmla="*/ 21 h 33"/>
                <a:gd name="T16" fmla="*/ 21 w 28"/>
                <a:gd name="T17" fmla="*/ 25 h 33"/>
                <a:gd name="T18" fmla="*/ 17 w 28"/>
                <a:gd name="T19" fmla="*/ 26 h 33"/>
                <a:gd name="T20" fmla="*/ 15 w 28"/>
                <a:gd name="T21" fmla="*/ 27 h 33"/>
                <a:gd name="T22" fmla="*/ 11 w 28"/>
                <a:gd name="T23" fmla="*/ 26 h 33"/>
                <a:gd name="T24" fmla="*/ 9 w 28"/>
                <a:gd name="T25" fmla="*/ 25 h 33"/>
                <a:gd name="T26" fmla="*/ 6 w 28"/>
                <a:gd name="T27" fmla="*/ 21 h 33"/>
                <a:gd name="T28" fmla="*/ 6 w 28"/>
                <a:gd name="T29" fmla="*/ 16 h 33"/>
                <a:gd name="T30" fmla="*/ 6 w 28"/>
                <a:gd name="T31" fmla="*/ 12 h 33"/>
                <a:gd name="T32" fmla="*/ 9 w 28"/>
                <a:gd name="T33" fmla="*/ 8 h 33"/>
                <a:gd name="T34" fmla="*/ 4 w 28"/>
                <a:gd name="T35" fmla="*/ 28 h 33"/>
                <a:gd name="T36" fmla="*/ 9 w 28"/>
                <a:gd name="T37" fmla="*/ 32 h 33"/>
                <a:gd name="T38" fmla="*/ 15 w 28"/>
                <a:gd name="T39" fmla="*/ 33 h 33"/>
                <a:gd name="T40" fmla="*/ 20 w 28"/>
                <a:gd name="T41" fmla="*/ 32 h 33"/>
                <a:gd name="T42" fmla="*/ 24 w 28"/>
                <a:gd name="T43" fmla="*/ 28 h 33"/>
                <a:gd name="T44" fmla="*/ 28 w 28"/>
                <a:gd name="T45" fmla="*/ 24 h 33"/>
                <a:gd name="T46" fmla="*/ 28 w 28"/>
                <a:gd name="T47" fmla="*/ 16 h 33"/>
                <a:gd name="T48" fmla="*/ 28 w 28"/>
                <a:gd name="T49" fmla="*/ 9 h 33"/>
                <a:gd name="T50" fmla="*/ 24 w 28"/>
                <a:gd name="T51" fmla="*/ 4 h 33"/>
                <a:gd name="T52" fmla="*/ 20 w 28"/>
                <a:gd name="T53" fmla="*/ 1 h 33"/>
                <a:gd name="T54" fmla="*/ 15 w 28"/>
                <a:gd name="T55" fmla="*/ 0 h 33"/>
                <a:gd name="T56" fmla="*/ 9 w 28"/>
                <a:gd name="T57" fmla="*/ 1 h 33"/>
                <a:gd name="T58" fmla="*/ 4 w 28"/>
                <a:gd name="T59" fmla="*/ 4 h 33"/>
                <a:gd name="T60" fmla="*/ 2 w 28"/>
                <a:gd name="T61" fmla="*/ 9 h 33"/>
                <a:gd name="T62" fmla="*/ 0 w 28"/>
                <a:gd name="T63" fmla="*/ 16 h 33"/>
                <a:gd name="T64" fmla="*/ 2 w 28"/>
                <a:gd name="T65" fmla="*/ 24 h 33"/>
                <a:gd name="T66" fmla="*/ 4 w 28"/>
                <a:gd name="T67" fmla="*/ 28 h 33"/>
                <a:gd name="T68" fmla="*/ 9 w 28"/>
                <a:gd name="T6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9" y="8"/>
                  </a:moveTo>
                  <a:lnTo>
                    <a:pt x="11" y="7"/>
                  </a:lnTo>
                  <a:lnTo>
                    <a:pt x="15" y="6"/>
                  </a:lnTo>
                  <a:lnTo>
                    <a:pt x="17" y="7"/>
                  </a:lnTo>
                  <a:lnTo>
                    <a:pt x="21" y="8"/>
                  </a:lnTo>
                  <a:lnTo>
                    <a:pt x="22" y="12"/>
                  </a:lnTo>
                  <a:lnTo>
                    <a:pt x="22" y="16"/>
                  </a:lnTo>
                  <a:lnTo>
                    <a:pt x="22" y="21"/>
                  </a:lnTo>
                  <a:lnTo>
                    <a:pt x="21" y="25"/>
                  </a:lnTo>
                  <a:lnTo>
                    <a:pt x="17" y="26"/>
                  </a:lnTo>
                  <a:lnTo>
                    <a:pt x="15" y="27"/>
                  </a:lnTo>
                  <a:lnTo>
                    <a:pt x="11" y="26"/>
                  </a:lnTo>
                  <a:lnTo>
                    <a:pt x="9" y="25"/>
                  </a:lnTo>
                  <a:lnTo>
                    <a:pt x="6" y="21"/>
                  </a:lnTo>
                  <a:lnTo>
                    <a:pt x="6" y="16"/>
                  </a:lnTo>
                  <a:lnTo>
                    <a:pt x="6" y="12"/>
                  </a:lnTo>
                  <a:lnTo>
                    <a:pt x="9" y="8"/>
                  </a:lnTo>
                  <a:lnTo>
                    <a:pt x="4" y="28"/>
                  </a:lnTo>
                  <a:lnTo>
                    <a:pt x="9" y="32"/>
                  </a:lnTo>
                  <a:lnTo>
                    <a:pt x="15" y="33"/>
                  </a:lnTo>
                  <a:lnTo>
                    <a:pt x="20" y="32"/>
                  </a:lnTo>
                  <a:lnTo>
                    <a:pt x="24" y="28"/>
                  </a:lnTo>
                  <a:lnTo>
                    <a:pt x="28" y="24"/>
                  </a:lnTo>
                  <a:lnTo>
                    <a:pt x="28" y="16"/>
                  </a:lnTo>
                  <a:lnTo>
                    <a:pt x="28" y="9"/>
                  </a:lnTo>
                  <a:lnTo>
                    <a:pt x="24" y="4"/>
                  </a:lnTo>
                  <a:lnTo>
                    <a:pt x="20" y="1"/>
                  </a:lnTo>
                  <a:lnTo>
                    <a:pt x="15" y="0"/>
                  </a:lnTo>
                  <a:lnTo>
                    <a:pt x="9" y="1"/>
                  </a:lnTo>
                  <a:lnTo>
                    <a:pt x="4" y="4"/>
                  </a:lnTo>
                  <a:lnTo>
                    <a:pt x="2" y="9"/>
                  </a:lnTo>
                  <a:lnTo>
                    <a:pt x="0" y="16"/>
                  </a:lnTo>
                  <a:lnTo>
                    <a:pt x="2" y="24"/>
                  </a:lnTo>
                  <a:lnTo>
                    <a:pt x="4"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13" name="Freeform 413">
              <a:extLst>
                <a:ext uri="{FF2B5EF4-FFF2-40B4-BE49-F238E27FC236}">
                  <a16:creationId xmlns:a16="http://schemas.microsoft.com/office/drawing/2014/main" id="{CC2067A4-264D-462B-9C0B-C3C593FCD472}"/>
                </a:ext>
              </a:extLst>
            </p:cNvPr>
            <p:cNvSpPr/>
            <p:nvPr/>
          </p:nvSpPr>
          <p:spPr bwMode="auto">
            <a:xfrm>
              <a:off x="3185" y="2186"/>
              <a:ext cx="24" cy="31"/>
            </a:xfrm>
            <a:custGeom>
              <a:avLst/>
              <a:gdLst>
                <a:gd name="T0" fmla="*/ 6 w 24"/>
                <a:gd name="T1" fmla="*/ 6 h 31"/>
                <a:gd name="T2" fmla="*/ 13 w 24"/>
                <a:gd name="T3" fmla="*/ 6 h 31"/>
                <a:gd name="T4" fmla="*/ 17 w 24"/>
                <a:gd name="T5" fmla="*/ 6 h 31"/>
                <a:gd name="T6" fmla="*/ 17 w 24"/>
                <a:gd name="T7" fmla="*/ 9 h 31"/>
                <a:gd name="T8" fmla="*/ 17 w 24"/>
                <a:gd name="T9" fmla="*/ 13 h 31"/>
                <a:gd name="T10" fmla="*/ 13 w 24"/>
                <a:gd name="T11" fmla="*/ 13 h 31"/>
                <a:gd name="T12" fmla="*/ 6 w 24"/>
                <a:gd name="T13" fmla="*/ 13 h 31"/>
                <a:gd name="T14" fmla="*/ 6 w 24"/>
                <a:gd name="T15" fmla="*/ 6 h 31"/>
                <a:gd name="T16" fmla="*/ 6 w 24"/>
                <a:gd name="T17" fmla="*/ 31 h 31"/>
                <a:gd name="T18" fmla="*/ 6 w 24"/>
                <a:gd name="T19" fmla="*/ 19 h 31"/>
                <a:gd name="T20" fmla="*/ 12 w 24"/>
                <a:gd name="T21" fmla="*/ 19 h 31"/>
                <a:gd name="T22" fmla="*/ 15 w 24"/>
                <a:gd name="T23" fmla="*/ 20 h 31"/>
                <a:gd name="T24" fmla="*/ 17 w 24"/>
                <a:gd name="T25" fmla="*/ 24 h 31"/>
                <a:gd name="T26" fmla="*/ 17 w 24"/>
                <a:gd name="T27" fmla="*/ 27 h 31"/>
                <a:gd name="T28" fmla="*/ 17 w 24"/>
                <a:gd name="T29" fmla="*/ 30 h 31"/>
                <a:gd name="T30" fmla="*/ 17 w 24"/>
                <a:gd name="T31" fmla="*/ 31 h 31"/>
                <a:gd name="T32" fmla="*/ 24 w 24"/>
                <a:gd name="T33" fmla="*/ 31 h 31"/>
                <a:gd name="T34" fmla="*/ 24 w 24"/>
                <a:gd name="T35" fmla="*/ 30 h 31"/>
                <a:gd name="T36" fmla="*/ 23 w 24"/>
                <a:gd name="T37" fmla="*/ 29 h 31"/>
                <a:gd name="T38" fmla="*/ 23 w 24"/>
                <a:gd name="T39" fmla="*/ 26 h 31"/>
                <a:gd name="T40" fmla="*/ 23 w 24"/>
                <a:gd name="T41" fmla="*/ 23 h 31"/>
                <a:gd name="T42" fmla="*/ 21 w 24"/>
                <a:gd name="T43" fmla="*/ 18 h 31"/>
                <a:gd name="T44" fmla="*/ 19 w 24"/>
                <a:gd name="T45" fmla="*/ 17 h 31"/>
                <a:gd name="T46" fmla="*/ 20 w 24"/>
                <a:gd name="T47" fmla="*/ 15 h 31"/>
                <a:gd name="T48" fmla="*/ 21 w 24"/>
                <a:gd name="T49" fmla="*/ 13 h 31"/>
                <a:gd name="T50" fmla="*/ 23 w 24"/>
                <a:gd name="T51" fmla="*/ 8 h 31"/>
                <a:gd name="T52" fmla="*/ 23 w 24"/>
                <a:gd name="T53" fmla="*/ 5 h 31"/>
                <a:gd name="T54" fmla="*/ 21 w 24"/>
                <a:gd name="T55" fmla="*/ 2 h 31"/>
                <a:gd name="T56" fmla="*/ 18 w 24"/>
                <a:gd name="T57" fmla="*/ 1 h 31"/>
                <a:gd name="T58" fmla="*/ 14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3" y="6"/>
                  </a:lnTo>
                  <a:lnTo>
                    <a:pt x="17" y="6"/>
                  </a:lnTo>
                  <a:lnTo>
                    <a:pt x="17" y="9"/>
                  </a:lnTo>
                  <a:lnTo>
                    <a:pt x="17" y="13"/>
                  </a:lnTo>
                  <a:lnTo>
                    <a:pt x="13" y="13"/>
                  </a:lnTo>
                  <a:lnTo>
                    <a:pt x="6" y="13"/>
                  </a:lnTo>
                  <a:lnTo>
                    <a:pt x="6" y="6"/>
                  </a:lnTo>
                  <a:lnTo>
                    <a:pt x="6" y="31"/>
                  </a:lnTo>
                  <a:lnTo>
                    <a:pt x="6" y="19"/>
                  </a:lnTo>
                  <a:lnTo>
                    <a:pt x="12" y="19"/>
                  </a:lnTo>
                  <a:lnTo>
                    <a:pt x="15" y="20"/>
                  </a:lnTo>
                  <a:lnTo>
                    <a:pt x="17" y="24"/>
                  </a:lnTo>
                  <a:lnTo>
                    <a:pt x="17" y="27"/>
                  </a:lnTo>
                  <a:lnTo>
                    <a:pt x="17" y="30"/>
                  </a:lnTo>
                  <a:lnTo>
                    <a:pt x="17" y="31"/>
                  </a:lnTo>
                  <a:lnTo>
                    <a:pt x="24" y="31"/>
                  </a:lnTo>
                  <a:lnTo>
                    <a:pt x="24" y="30"/>
                  </a:lnTo>
                  <a:lnTo>
                    <a:pt x="23" y="29"/>
                  </a:lnTo>
                  <a:lnTo>
                    <a:pt x="23" y="26"/>
                  </a:lnTo>
                  <a:lnTo>
                    <a:pt x="23" y="23"/>
                  </a:lnTo>
                  <a:lnTo>
                    <a:pt x="21" y="18"/>
                  </a:lnTo>
                  <a:lnTo>
                    <a:pt x="19" y="17"/>
                  </a:lnTo>
                  <a:lnTo>
                    <a:pt x="20" y="15"/>
                  </a:lnTo>
                  <a:lnTo>
                    <a:pt x="21" y="13"/>
                  </a:lnTo>
                  <a:lnTo>
                    <a:pt x="23" y="8"/>
                  </a:lnTo>
                  <a:lnTo>
                    <a:pt x="23" y="5"/>
                  </a:lnTo>
                  <a:lnTo>
                    <a:pt x="21" y="2"/>
                  </a:lnTo>
                  <a:lnTo>
                    <a:pt x="18" y="1"/>
                  </a:lnTo>
                  <a:lnTo>
                    <a:pt x="14"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14" name="Freeform 414">
              <a:extLst>
                <a:ext uri="{FF2B5EF4-FFF2-40B4-BE49-F238E27FC236}">
                  <a16:creationId xmlns:a16="http://schemas.microsoft.com/office/drawing/2014/main" id="{8E64D951-4520-45D8-95EF-A83F526E1193}"/>
                </a:ext>
              </a:extLst>
            </p:cNvPr>
            <p:cNvSpPr/>
            <p:nvPr/>
          </p:nvSpPr>
          <p:spPr bwMode="auto">
            <a:xfrm>
              <a:off x="3214" y="2186"/>
              <a:ext cx="21" cy="31"/>
            </a:xfrm>
            <a:custGeom>
              <a:avLst/>
              <a:gdLst>
                <a:gd name="T0" fmla="*/ 21 w 21"/>
                <a:gd name="T1" fmla="*/ 31 h 31"/>
                <a:gd name="T2" fmla="*/ 21 w 21"/>
                <a:gd name="T3" fmla="*/ 25 h 31"/>
                <a:gd name="T4" fmla="*/ 6 w 21"/>
                <a:gd name="T5" fmla="*/ 25 h 31"/>
                <a:gd name="T6" fmla="*/ 6 w 21"/>
                <a:gd name="T7" fmla="*/ 18 h 31"/>
                <a:gd name="T8" fmla="*/ 19 w 21"/>
                <a:gd name="T9" fmla="*/ 18 h 31"/>
                <a:gd name="T10" fmla="*/ 19 w 21"/>
                <a:gd name="T11" fmla="*/ 12 h 31"/>
                <a:gd name="T12" fmla="*/ 6 w 21"/>
                <a:gd name="T13" fmla="*/ 12 h 31"/>
                <a:gd name="T14" fmla="*/ 6 w 21"/>
                <a:gd name="T15" fmla="*/ 6 h 31"/>
                <a:gd name="T16" fmla="*/ 20 w 21"/>
                <a:gd name="T17" fmla="*/ 6 h 31"/>
                <a:gd name="T18" fmla="*/ 20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8"/>
                  </a:lnTo>
                  <a:lnTo>
                    <a:pt x="19" y="18"/>
                  </a:lnTo>
                  <a:lnTo>
                    <a:pt x="19" y="12"/>
                  </a:lnTo>
                  <a:lnTo>
                    <a:pt x="6" y="12"/>
                  </a:lnTo>
                  <a:lnTo>
                    <a:pt x="6" y="6"/>
                  </a:lnTo>
                  <a:lnTo>
                    <a:pt x="20" y="6"/>
                  </a:lnTo>
                  <a:lnTo>
                    <a:pt x="20"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15" name="Freeform 415">
              <a:extLst>
                <a:ext uri="{FF2B5EF4-FFF2-40B4-BE49-F238E27FC236}">
                  <a16:creationId xmlns:a16="http://schemas.microsoft.com/office/drawing/2014/main" id="{8AA7883D-8489-471B-AE3E-AE338A8C47C4}"/>
                </a:ext>
              </a:extLst>
            </p:cNvPr>
            <p:cNvSpPr/>
            <p:nvPr/>
          </p:nvSpPr>
          <p:spPr bwMode="auto">
            <a:xfrm>
              <a:off x="3263" y="2404"/>
              <a:ext cx="24" cy="31"/>
            </a:xfrm>
            <a:custGeom>
              <a:avLst/>
              <a:gdLst>
                <a:gd name="T0" fmla="*/ 6 w 24"/>
                <a:gd name="T1" fmla="*/ 31 h 31"/>
                <a:gd name="T2" fmla="*/ 6 w 24"/>
                <a:gd name="T3" fmla="*/ 17 h 31"/>
                <a:gd name="T4" fmla="*/ 18 w 24"/>
                <a:gd name="T5" fmla="*/ 17 h 31"/>
                <a:gd name="T6" fmla="*/ 18 w 24"/>
                <a:gd name="T7" fmla="*/ 31 h 31"/>
                <a:gd name="T8" fmla="*/ 24 w 24"/>
                <a:gd name="T9" fmla="*/ 31 h 31"/>
                <a:gd name="T10" fmla="*/ 24 w 24"/>
                <a:gd name="T11" fmla="*/ 0 h 31"/>
                <a:gd name="T12" fmla="*/ 18 w 24"/>
                <a:gd name="T13" fmla="*/ 0 h 31"/>
                <a:gd name="T14" fmla="*/ 18 w 24"/>
                <a:gd name="T15" fmla="*/ 11 h 31"/>
                <a:gd name="T16" fmla="*/ 6 w 24"/>
                <a:gd name="T17" fmla="*/ 11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7"/>
                  </a:lnTo>
                  <a:lnTo>
                    <a:pt x="18" y="17"/>
                  </a:lnTo>
                  <a:lnTo>
                    <a:pt x="18" y="31"/>
                  </a:lnTo>
                  <a:lnTo>
                    <a:pt x="24" y="31"/>
                  </a:lnTo>
                  <a:lnTo>
                    <a:pt x="24" y="0"/>
                  </a:lnTo>
                  <a:lnTo>
                    <a:pt x="18" y="0"/>
                  </a:lnTo>
                  <a:lnTo>
                    <a:pt x="18" y="11"/>
                  </a:lnTo>
                  <a:lnTo>
                    <a:pt x="6" y="1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16" name="Freeform 416">
              <a:extLst>
                <a:ext uri="{FF2B5EF4-FFF2-40B4-BE49-F238E27FC236}">
                  <a16:creationId xmlns:a16="http://schemas.microsoft.com/office/drawing/2014/main" id="{D65782AF-B2F6-4E6B-9A77-9556D2053D3B}"/>
                </a:ext>
              </a:extLst>
            </p:cNvPr>
            <p:cNvSpPr/>
            <p:nvPr/>
          </p:nvSpPr>
          <p:spPr bwMode="auto">
            <a:xfrm>
              <a:off x="3292" y="2403"/>
              <a:ext cx="27" cy="32"/>
            </a:xfrm>
            <a:custGeom>
              <a:avLst/>
              <a:gdLst>
                <a:gd name="T0" fmla="*/ 8 w 27"/>
                <a:gd name="T1" fmla="*/ 8 h 32"/>
                <a:gd name="T2" fmla="*/ 10 w 27"/>
                <a:gd name="T3" fmla="*/ 6 h 32"/>
                <a:gd name="T4" fmla="*/ 14 w 27"/>
                <a:gd name="T5" fmla="*/ 6 h 32"/>
                <a:gd name="T6" fmla="*/ 16 w 27"/>
                <a:gd name="T7" fmla="*/ 6 h 32"/>
                <a:gd name="T8" fmla="*/ 20 w 27"/>
                <a:gd name="T9" fmla="*/ 8 h 32"/>
                <a:gd name="T10" fmla="*/ 21 w 27"/>
                <a:gd name="T11" fmla="*/ 12 h 32"/>
                <a:gd name="T12" fmla="*/ 21 w 27"/>
                <a:gd name="T13" fmla="*/ 17 h 32"/>
                <a:gd name="T14" fmla="*/ 21 w 27"/>
                <a:gd name="T15" fmla="*/ 20 h 32"/>
                <a:gd name="T16" fmla="*/ 20 w 27"/>
                <a:gd name="T17" fmla="*/ 24 h 32"/>
                <a:gd name="T18" fmla="*/ 16 w 27"/>
                <a:gd name="T19" fmla="*/ 26 h 32"/>
                <a:gd name="T20" fmla="*/ 14 w 27"/>
                <a:gd name="T21" fmla="*/ 28 h 32"/>
                <a:gd name="T22" fmla="*/ 10 w 27"/>
                <a:gd name="T23" fmla="*/ 26 h 32"/>
                <a:gd name="T24" fmla="*/ 8 w 27"/>
                <a:gd name="T25" fmla="*/ 24 h 32"/>
                <a:gd name="T26" fmla="*/ 6 w 27"/>
                <a:gd name="T27" fmla="*/ 20 h 32"/>
                <a:gd name="T28" fmla="*/ 6 w 27"/>
                <a:gd name="T29" fmla="*/ 17 h 32"/>
                <a:gd name="T30" fmla="*/ 6 w 27"/>
                <a:gd name="T31" fmla="*/ 12 h 32"/>
                <a:gd name="T32" fmla="*/ 8 w 27"/>
                <a:gd name="T33" fmla="*/ 8 h 32"/>
                <a:gd name="T34" fmla="*/ 3 w 27"/>
                <a:gd name="T35" fmla="*/ 29 h 32"/>
                <a:gd name="T36" fmla="*/ 8 w 27"/>
                <a:gd name="T37" fmla="*/ 31 h 32"/>
                <a:gd name="T38" fmla="*/ 14 w 27"/>
                <a:gd name="T39" fmla="*/ 32 h 32"/>
                <a:gd name="T40" fmla="*/ 19 w 27"/>
                <a:gd name="T41" fmla="*/ 31 h 32"/>
                <a:gd name="T42" fmla="*/ 24 w 27"/>
                <a:gd name="T43" fmla="*/ 29 h 32"/>
                <a:gd name="T44" fmla="*/ 27 w 27"/>
                <a:gd name="T45" fmla="*/ 23 h 32"/>
                <a:gd name="T46" fmla="*/ 27 w 27"/>
                <a:gd name="T47" fmla="*/ 17 h 32"/>
                <a:gd name="T48" fmla="*/ 27 w 27"/>
                <a:gd name="T49" fmla="*/ 10 h 32"/>
                <a:gd name="T50" fmla="*/ 24 w 27"/>
                <a:gd name="T51" fmla="*/ 5 h 32"/>
                <a:gd name="T52" fmla="*/ 19 w 27"/>
                <a:gd name="T53" fmla="*/ 1 h 32"/>
                <a:gd name="T54" fmla="*/ 14 w 27"/>
                <a:gd name="T55" fmla="*/ 0 h 32"/>
                <a:gd name="T56" fmla="*/ 8 w 27"/>
                <a:gd name="T57" fmla="*/ 1 h 32"/>
                <a:gd name="T58" fmla="*/ 3 w 27"/>
                <a:gd name="T59" fmla="*/ 5 h 32"/>
                <a:gd name="T60" fmla="*/ 1 w 27"/>
                <a:gd name="T61" fmla="*/ 10 h 32"/>
                <a:gd name="T62" fmla="*/ 0 w 27"/>
                <a:gd name="T63" fmla="*/ 17 h 32"/>
                <a:gd name="T64" fmla="*/ 1 w 27"/>
                <a:gd name="T65" fmla="*/ 23 h 32"/>
                <a:gd name="T66" fmla="*/ 3 w 27"/>
                <a:gd name="T67" fmla="*/ 29 h 32"/>
                <a:gd name="T68" fmla="*/ 8 w 27"/>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8" y="8"/>
                  </a:moveTo>
                  <a:lnTo>
                    <a:pt x="10" y="6"/>
                  </a:lnTo>
                  <a:lnTo>
                    <a:pt x="14" y="6"/>
                  </a:lnTo>
                  <a:lnTo>
                    <a:pt x="16" y="6"/>
                  </a:lnTo>
                  <a:lnTo>
                    <a:pt x="20" y="8"/>
                  </a:lnTo>
                  <a:lnTo>
                    <a:pt x="21" y="12"/>
                  </a:lnTo>
                  <a:lnTo>
                    <a:pt x="21" y="17"/>
                  </a:lnTo>
                  <a:lnTo>
                    <a:pt x="21" y="20"/>
                  </a:lnTo>
                  <a:lnTo>
                    <a:pt x="20" y="24"/>
                  </a:lnTo>
                  <a:lnTo>
                    <a:pt x="16" y="26"/>
                  </a:lnTo>
                  <a:lnTo>
                    <a:pt x="14" y="28"/>
                  </a:lnTo>
                  <a:lnTo>
                    <a:pt x="10" y="26"/>
                  </a:lnTo>
                  <a:lnTo>
                    <a:pt x="8" y="24"/>
                  </a:lnTo>
                  <a:lnTo>
                    <a:pt x="6" y="20"/>
                  </a:lnTo>
                  <a:lnTo>
                    <a:pt x="6" y="17"/>
                  </a:lnTo>
                  <a:lnTo>
                    <a:pt x="6" y="12"/>
                  </a:lnTo>
                  <a:lnTo>
                    <a:pt x="8" y="8"/>
                  </a:lnTo>
                  <a:lnTo>
                    <a:pt x="3" y="29"/>
                  </a:lnTo>
                  <a:lnTo>
                    <a:pt x="8" y="31"/>
                  </a:lnTo>
                  <a:lnTo>
                    <a:pt x="14" y="32"/>
                  </a:lnTo>
                  <a:lnTo>
                    <a:pt x="19" y="31"/>
                  </a:lnTo>
                  <a:lnTo>
                    <a:pt x="24" y="29"/>
                  </a:lnTo>
                  <a:lnTo>
                    <a:pt x="27" y="23"/>
                  </a:lnTo>
                  <a:lnTo>
                    <a:pt x="27" y="17"/>
                  </a:lnTo>
                  <a:lnTo>
                    <a:pt x="27" y="10"/>
                  </a:lnTo>
                  <a:lnTo>
                    <a:pt x="24" y="5"/>
                  </a:lnTo>
                  <a:lnTo>
                    <a:pt x="19" y="1"/>
                  </a:lnTo>
                  <a:lnTo>
                    <a:pt x="14" y="0"/>
                  </a:lnTo>
                  <a:lnTo>
                    <a:pt x="8" y="1"/>
                  </a:lnTo>
                  <a:lnTo>
                    <a:pt x="3" y="5"/>
                  </a:lnTo>
                  <a:lnTo>
                    <a:pt x="1" y="10"/>
                  </a:lnTo>
                  <a:lnTo>
                    <a:pt x="0" y="17"/>
                  </a:lnTo>
                  <a:lnTo>
                    <a:pt x="1" y="23"/>
                  </a:lnTo>
                  <a:lnTo>
                    <a:pt x="3" y="29"/>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17" name="Freeform 417">
              <a:extLst>
                <a:ext uri="{FF2B5EF4-FFF2-40B4-BE49-F238E27FC236}">
                  <a16:creationId xmlns:a16="http://schemas.microsoft.com/office/drawing/2014/main" id="{830FFFBA-1982-4023-97CD-02F420BCCE6C}"/>
                </a:ext>
              </a:extLst>
            </p:cNvPr>
            <p:cNvSpPr/>
            <p:nvPr/>
          </p:nvSpPr>
          <p:spPr bwMode="auto">
            <a:xfrm>
              <a:off x="3324" y="2404"/>
              <a:ext cx="25" cy="31"/>
            </a:xfrm>
            <a:custGeom>
              <a:avLst/>
              <a:gdLst>
                <a:gd name="T0" fmla="*/ 6 w 25"/>
                <a:gd name="T1" fmla="*/ 31 h 31"/>
                <a:gd name="T2" fmla="*/ 6 w 25"/>
                <a:gd name="T3" fmla="*/ 19 h 31"/>
                <a:gd name="T4" fmla="*/ 10 w 25"/>
                <a:gd name="T5" fmla="*/ 17 h 31"/>
                <a:gd name="T6" fmla="*/ 18 w 25"/>
                <a:gd name="T7" fmla="*/ 31 h 31"/>
                <a:gd name="T8" fmla="*/ 25 w 25"/>
                <a:gd name="T9" fmla="*/ 31 h 31"/>
                <a:gd name="T10" fmla="*/ 13 w 25"/>
                <a:gd name="T11" fmla="*/ 12 h 31"/>
                <a:gd name="T12" fmla="*/ 25 w 25"/>
                <a:gd name="T13" fmla="*/ 0 h 31"/>
                <a:gd name="T14" fmla="*/ 17 w 25"/>
                <a:gd name="T15" fmla="*/ 0 h 31"/>
                <a:gd name="T16" fmla="*/ 6 w 25"/>
                <a:gd name="T17" fmla="*/ 12 h 31"/>
                <a:gd name="T18" fmla="*/ 6 w 25"/>
                <a:gd name="T19" fmla="*/ 0 h 31"/>
                <a:gd name="T20" fmla="*/ 0 w 25"/>
                <a:gd name="T21" fmla="*/ 0 h 31"/>
                <a:gd name="T22" fmla="*/ 0 w 25"/>
                <a:gd name="T23" fmla="*/ 31 h 31"/>
                <a:gd name="T24" fmla="*/ 6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6" y="31"/>
                  </a:moveTo>
                  <a:lnTo>
                    <a:pt x="6" y="19"/>
                  </a:lnTo>
                  <a:lnTo>
                    <a:pt x="10" y="17"/>
                  </a:lnTo>
                  <a:lnTo>
                    <a:pt x="18" y="31"/>
                  </a:lnTo>
                  <a:lnTo>
                    <a:pt x="25" y="31"/>
                  </a:lnTo>
                  <a:lnTo>
                    <a:pt x="13" y="12"/>
                  </a:lnTo>
                  <a:lnTo>
                    <a:pt x="25" y="0"/>
                  </a:lnTo>
                  <a:lnTo>
                    <a:pt x="17" y="0"/>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18" name="Freeform 418">
              <a:extLst>
                <a:ext uri="{FF2B5EF4-FFF2-40B4-BE49-F238E27FC236}">
                  <a16:creationId xmlns:a16="http://schemas.microsoft.com/office/drawing/2014/main" id="{91C741B4-1FE2-4341-8D82-49FE7838A13A}"/>
                </a:ext>
              </a:extLst>
            </p:cNvPr>
            <p:cNvSpPr/>
            <p:nvPr/>
          </p:nvSpPr>
          <p:spPr bwMode="auto">
            <a:xfrm>
              <a:off x="3352" y="2404"/>
              <a:ext cx="21" cy="31"/>
            </a:xfrm>
            <a:custGeom>
              <a:avLst/>
              <a:gdLst>
                <a:gd name="T0" fmla="*/ 21 w 21"/>
                <a:gd name="T1" fmla="*/ 31 h 31"/>
                <a:gd name="T2" fmla="*/ 21 w 21"/>
                <a:gd name="T3" fmla="*/ 25 h 31"/>
                <a:gd name="T4" fmla="*/ 6 w 21"/>
                <a:gd name="T5" fmla="*/ 25 h 31"/>
                <a:gd name="T6" fmla="*/ 6 w 21"/>
                <a:gd name="T7" fmla="*/ 17 h 31"/>
                <a:gd name="T8" fmla="*/ 20 w 21"/>
                <a:gd name="T9" fmla="*/ 17 h 31"/>
                <a:gd name="T10" fmla="*/ 20 w 21"/>
                <a:gd name="T11" fmla="*/ 12 h 31"/>
                <a:gd name="T12" fmla="*/ 6 w 21"/>
                <a:gd name="T13" fmla="*/ 12 h 31"/>
                <a:gd name="T14" fmla="*/ 6 w 21"/>
                <a:gd name="T15" fmla="*/ 5 h 31"/>
                <a:gd name="T16" fmla="*/ 21 w 21"/>
                <a:gd name="T17" fmla="*/ 5 h 31"/>
                <a:gd name="T18" fmla="*/ 21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7"/>
                  </a:lnTo>
                  <a:lnTo>
                    <a:pt x="20" y="17"/>
                  </a:lnTo>
                  <a:lnTo>
                    <a:pt x="20" y="12"/>
                  </a:lnTo>
                  <a:lnTo>
                    <a:pt x="6" y="12"/>
                  </a:lnTo>
                  <a:lnTo>
                    <a:pt x="6" y="5"/>
                  </a:lnTo>
                  <a:lnTo>
                    <a:pt x="21" y="5"/>
                  </a:lnTo>
                  <a:lnTo>
                    <a:pt x="21"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19" name="Freeform 419">
              <a:extLst>
                <a:ext uri="{FF2B5EF4-FFF2-40B4-BE49-F238E27FC236}">
                  <a16:creationId xmlns:a16="http://schemas.microsoft.com/office/drawing/2014/main" id="{67F75452-D3C9-4007-B639-BFB96241EADD}"/>
                </a:ext>
              </a:extLst>
            </p:cNvPr>
            <p:cNvSpPr/>
            <p:nvPr/>
          </p:nvSpPr>
          <p:spPr bwMode="auto">
            <a:xfrm>
              <a:off x="3295" y="2118"/>
              <a:ext cx="22" cy="31"/>
            </a:xfrm>
            <a:custGeom>
              <a:avLst/>
              <a:gdLst>
                <a:gd name="T0" fmla="*/ 22 w 22"/>
                <a:gd name="T1" fmla="*/ 31 h 31"/>
                <a:gd name="T2" fmla="*/ 22 w 22"/>
                <a:gd name="T3" fmla="*/ 25 h 31"/>
                <a:gd name="T4" fmla="*/ 6 w 22"/>
                <a:gd name="T5" fmla="*/ 25 h 31"/>
                <a:gd name="T6" fmla="*/ 6 w 22"/>
                <a:gd name="T7" fmla="*/ 0 h 31"/>
                <a:gd name="T8" fmla="*/ 0 w 22"/>
                <a:gd name="T9" fmla="*/ 0 h 31"/>
                <a:gd name="T10" fmla="*/ 0 w 22"/>
                <a:gd name="T11" fmla="*/ 31 h 31"/>
                <a:gd name="T12" fmla="*/ 22 w 2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22" y="31"/>
                  </a:moveTo>
                  <a:lnTo>
                    <a:pt x="22" y="25"/>
                  </a:lnTo>
                  <a:lnTo>
                    <a:pt x="6" y="25"/>
                  </a:lnTo>
                  <a:lnTo>
                    <a:pt x="6"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20" name="Freeform 420">
              <a:extLst>
                <a:ext uri="{FF2B5EF4-FFF2-40B4-BE49-F238E27FC236}">
                  <a16:creationId xmlns:a16="http://schemas.microsoft.com/office/drawing/2014/main" id="{B3CAB4A0-339D-42D8-9CE2-52AC2D6C44AF}"/>
                </a:ext>
              </a:extLst>
            </p:cNvPr>
            <p:cNvSpPr/>
            <p:nvPr/>
          </p:nvSpPr>
          <p:spPr bwMode="auto">
            <a:xfrm>
              <a:off x="3319" y="2118"/>
              <a:ext cx="24" cy="31"/>
            </a:xfrm>
            <a:custGeom>
              <a:avLst/>
              <a:gdLst>
                <a:gd name="T0" fmla="*/ 24 w 24"/>
                <a:gd name="T1" fmla="*/ 31 h 31"/>
                <a:gd name="T2" fmla="*/ 24 w 24"/>
                <a:gd name="T3" fmla="*/ 25 h 31"/>
                <a:gd name="T4" fmla="*/ 7 w 24"/>
                <a:gd name="T5" fmla="*/ 25 h 31"/>
                <a:gd name="T6" fmla="*/ 7 w 24"/>
                <a:gd name="T7" fmla="*/ 16 h 31"/>
                <a:gd name="T8" fmla="*/ 22 w 24"/>
                <a:gd name="T9" fmla="*/ 16 h 31"/>
                <a:gd name="T10" fmla="*/ 22 w 24"/>
                <a:gd name="T11" fmla="*/ 12 h 31"/>
                <a:gd name="T12" fmla="*/ 7 w 24"/>
                <a:gd name="T13" fmla="*/ 12 h 31"/>
                <a:gd name="T14" fmla="*/ 7 w 24"/>
                <a:gd name="T15" fmla="*/ 4 h 31"/>
                <a:gd name="T16" fmla="*/ 23 w 24"/>
                <a:gd name="T17" fmla="*/ 4 h 31"/>
                <a:gd name="T18" fmla="*/ 23 w 24"/>
                <a:gd name="T19" fmla="*/ 0 h 31"/>
                <a:gd name="T20" fmla="*/ 0 w 24"/>
                <a:gd name="T21" fmla="*/ 0 h 31"/>
                <a:gd name="T22" fmla="*/ 0 w 24"/>
                <a:gd name="T23" fmla="*/ 31 h 31"/>
                <a:gd name="T24" fmla="*/ 24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24" y="31"/>
                  </a:moveTo>
                  <a:lnTo>
                    <a:pt x="24" y="25"/>
                  </a:lnTo>
                  <a:lnTo>
                    <a:pt x="7" y="25"/>
                  </a:lnTo>
                  <a:lnTo>
                    <a:pt x="7" y="16"/>
                  </a:lnTo>
                  <a:lnTo>
                    <a:pt x="22" y="16"/>
                  </a:lnTo>
                  <a:lnTo>
                    <a:pt x="22" y="12"/>
                  </a:lnTo>
                  <a:lnTo>
                    <a:pt x="7" y="12"/>
                  </a:lnTo>
                  <a:lnTo>
                    <a:pt x="7" y="4"/>
                  </a:lnTo>
                  <a:lnTo>
                    <a:pt x="23" y="4"/>
                  </a:lnTo>
                  <a:lnTo>
                    <a:pt x="23" y="0"/>
                  </a:lnTo>
                  <a:lnTo>
                    <a:pt x="0" y="0"/>
                  </a:lnTo>
                  <a:lnTo>
                    <a:pt x="0" y="31"/>
                  </a:lnTo>
                  <a:lnTo>
                    <a:pt x="2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21" name="Freeform 421">
              <a:extLst>
                <a:ext uri="{FF2B5EF4-FFF2-40B4-BE49-F238E27FC236}">
                  <a16:creationId xmlns:a16="http://schemas.microsoft.com/office/drawing/2014/main" id="{4ADE46DF-1B11-4F7C-9DB4-6CF79F9703BF}"/>
                </a:ext>
              </a:extLst>
            </p:cNvPr>
            <p:cNvSpPr/>
            <p:nvPr/>
          </p:nvSpPr>
          <p:spPr bwMode="auto">
            <a:xfrm>
              <a:off x="3348" y="2118"/>
              <a:ext cx="23" cy="31"/>
            </a:xfrm>
            <a:custGeom>
              <a:avLst/>
              <a:gdLst>
                <a:gd name="T0" fmla="*/ 23 w 23"/>
                <a:gd name="T1" fmla="*/ 31 h 31"/>
                <a:gd name="T2" fmla="*/ 23 w 23"/>
                <a:gd name="T3" fmla="*/ 25 h 31"/>
                <a:gd name="T4" fmla="*/ 6 w 23"/>
                <a:gd name="T5" fmla="*/ 25 h 31"/>
                <a:gd name="T6" fmla="*/ 6 w 23"/>
                <a:gd name="T7" fmla="*/ 16 h 31"/>
                <a:gd name="T8" fmla="*/ 22 w 23"/>
                <a:gd name="T9" fmla="*/ 16 h 31"/>
                <a:gd name="T10" fmla="*/ 22 w 23"/>
                <a:gd name="T11" fmla="*/ 12 h 31"/>
                <a:gd name="T12" fmla="*/ 6 w 23"/>
                <a:gd name="T13" fmla="*/ 12 h 31"/>
                <a:gd name="T14" fmla="*/ 6 w 23"/>
                <a:gd name="T15" fmla="*/ 4 h 31"/>
                <a:gd name="T16" fmla="*/ 23 w 23"/>
                <a:gd name="T17" fmla="*/ 4 h 31"/>
                <a:gd name="T18" fmla="*/ 23 w 23"/>
                <a:gd name="T19" fmla="*/ 0 h 31"/>
                <a:gd name="T20" fmla="*/ 0 w 23"/>
                <a:gd name="T21" fmla="*/ 0 h 31"/>
                <a:gd name="T22" fmla="*/ 0 w 23"/>
                <a:gd name="T23" fmla="*/ 31 h 31"/>
                <a:gd name="T24" fmla="*/ 23 w 23"/>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23" y="31"/>
                  </a:moveTo>
                  <a:lnTo>
                    <a:pt x="23" y="25"/>
                  </a:lnTo>
                  <a:lnTo>
                    <a:pt x="6" y="25"/>
                  </a:lnTo>
                  <a:lnTo>
                    <a:pt x="6" y="16"/>
                  </a:lnTo>
                  <a:lnTo>
                    <a:pt x="22" y="16"/>
                  </a:lnTo>
                  <a:lnTo>
                    <a:pt x="22" y="12"/>
                  </a:lnTo>
                  <a:lnTo>
                    <a:pt x="6" y="12"/>
                  </a:lnTo>
                  <a:lnTo>
                    <a:pt x="6" y="4"/>
                  </a:lnTo>
                  <a:lnTo>
                    <a:pt x="23" y="4"/>
                  </a:lnTo>
                  <a:lnTo>
                    <a:pt x="23" y="0"/>
                  </a:lnTo>
                  <a:lnTo>
                    <a:pt x="0" y="0"/>
                  </a:lnTo>
                  <a:lnTo>
                    <a:pt x="0" y="31"/>
                  </a:lnTo>
                  <a:lnTo>
                    <a:pt x="2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22" name="Freeform 422">
              <a:extLst>
                <a:ext uri="{FF2B5EF4-FFF2-40B4-BE49-F238E27FC236}">
                  <a16:creationId xmlns:a16="http://schemas.microsoft.com/office/drawing/2014/main" id="{7B92B920-FAEF-498D-8737-A42D9F59C6C4}"/>
                </a:ext>
              </a:extLst>
            </p:cNvPr>
            <p:cNvSpPr/>
            <p:nvPr/>
          </p:nvSpPr>
          <p:spPr bwMode="auto">
            <a:xfrm>
              <a:off x="3463" y="2166"/>
              <a:ext cx="24" cy="31"/>
            </a:xfrm>
            <a:custGeom>
              <a:avLst/>
              <a:gdLst>
                <a:gd name="T0" fmla="*/ 6 w 24"/>
                <a:gd name="T1" fmla="*/ 31 h 31"/>
                <a:gd name="T2" fmla="*/ 6 w 24"/>
                <a:gd name="T3" fmla="*/ 17 h 31"/>
                <a:gd name="T4" fmla="*/ 18 w 24"/>
                <a:gd name="T5" fmla="*/ 17 h 31"/>
                <a:gd name="T6" fmla="*/ 18 w 24"/>
                <a:gd name="T7" fmla="*/ 31 h 31"/>
                <a:gd name="T8" fmla="*/ 24 w 24"/>
                <a:gd name="T9" fmla="*/ 31 h 31"/>
                <a:gd name="T10" fmla="*/ 24 w 24"/>
                <a:gd name="T11" fmla="*/ 0 h 31"/>
                <a:gd name="T12" fmla="*/ 18 w 24"/>
                <a:gd name="T13" fmla="*/ 0 h 31"/>
                <a:gd name="T14" fmla="*/ 18 w 24"/>
                <a:gd name="T15" fmla="*/ 12 h 31"/>
                <a:gd name="T16" fmla="*/ 6 w 24"/>
                <a:gd name="T17" fmla="*/ 12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7"/>
                  </a:lnTo>
                  <a:lnTo>
                    <a:pt x="18" y="17"/>
                  </a:lnTo>
                  <a:lnTo>
                    <a:pt x="18" y="31"/>
                  </a:lnTo>
                  <a:lnTo>
                    <a:pt x="24" y="31"/>
                  </a:lnTo>
                  <a:lnTo>
                    <a:pt x="24" y="0"/>
                  </a:lnTo>
                  <a:lnTo>
                    <a:pt x="18" y="0"/>
                  </a:lnTo>
                  <a:lnTo>
                    <a:pt x="18" y="12"/>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23" name="Freeform 423">
              <a:extLst>
                <a:ext uri="{FF2B5EF4-FFF2-40B4-BE49-F238E27FC236}">
                  <a16:creationId xmlns:a16="http://schemas.microsoft.com/office/drawing/2014/main" id="{00769298-5A50-4FE6-8CDB-0F9C1B28515F}"/>
                </a:ext>
              </a:extLst>
            </p:cNvPr>
            <p:cNvSpPr/>
            <p:nvPr/>
          </p:nvSpPr>
          <p:spPr bwMode="auto">
            <a:xfrm>
              <a:off x="3490" y="2166"/>
              <a:ext cx="27" cy="31"/>
            </a:xfrm>
            <a:custGeom>
              <a:avLst/>
              <a:gdLst>
                <a:gd name="T0" fmla="*/ 18 w 27"/>
                <a:gd name="T1" fmla="*/ 19 h 31"/>
                <a:gd name="T2" fmla="*/ 9 w 27"/>
                <a:gd name="T3" fmla="*/ 19 h 31"/>
                <a:gd name="T4" fmla="*/ 13 w 27"/>
                <a:gd name="T5" fmla="*/ 6 h 31"/>
                <a:gd name="T6" fmla="*/ 18 w 27"/>
                <a:gd name="T7" fmla="*/ 19 h 31"/>
                <a:gd name="T8" fmla="*/ 0 w 27"/>
                <a:gd name="T9" fmla="*/ 31 h 31"/>
                <a:gd name="T10" fmla="*/ 6 w 27"/>
                <a:gd name="T11" fmla="*/ 31 h 31"/>
                <a:gd name="T12" fmla="*/ 8 w 27"/>
                <a:gd name="T13" fmla="*/ 25 h 31"/>
                <a:gd name="T14" fmla="*/ 19 w 27"/>
                <a:gd name="T15" fmla="*/ 25 h 31"/>
                <a:gd name="T16" fmla="*/ 21 w 27"/>
                <a:gd name="T17" fmla="*/ 31 h 31"/>
                <a:gd name="T18" fmla="*/ 27 w 27"/>
                <a:gd name="T19" fmla="*/ 31 h 31"/>
                <a:gd name="T20" fmla="*/ 16 w 27"/>
                <a:gd name="T21" fmla="*/ 0 h 31"/>
                <a:gd name="T22" fmla="*/ 10 w 27"/>
                <a:gd name="T23" fmla="*/ 0 h 31"/>
                <a:gd name="T24" fmla="*/ 0 w 27"/>
                <a:gd name="T25" fmla="*/ 31 h 31"/>
                <a:gd name="T26" fmla="*/ 18 w 27"/>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8" y="19"/>
                  </a:moveTo>
                  <a:lnTo>
                    <a:pt x="9" y="19"/>
                  </a:lnTo>
                  <a:lnTo>
                    <a:pt x="13" y="6"/>
                  </a:lnTo>
                  <a:lnTo>
                    <a:pt x="18" y="19"/>
                  </a:lnTo>
                  <a:lnTo>
                    <a:pt x="0" y="31"/>
                  </a:lnTo>
                  <a:lnTo>
                    <a:pt x="6" y="31"/>
                  </a:lnTo>
                  <a:lnTo>
                    <a:pt x="8" y="25"/>
                  </a:lnTo>
                  <a:lnTo>
                    <a:pt x="19" y="25"/>
                  </a:lnTo>
                  <a:lnTo>
                    <a:pt x="21" y="31"/>
                  </a:lnTo>
                  <a:lnTo>
                    <a:pt x="27" y="31"/>
                  </a:lnTo>
                  <a:lnTo>
                    <a:pt x="16" y="0"/>
                  </a:lnTo>
                  <a:lnTo>
                    <a:pt x="10"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24" name="Freeform 424">
              <a:extLst>
                <a:ext uri="{FF2B5EF4-FFF2-40B4-BE49-F238E27FC236}">
                  <a16:creationId xmlns:a16="http://schemas.microsoft.com/office/drawing/2014/main" id="{D414F0E9-28FE-4C98-8374-4971A38C2AE0}"/>
                </a:ext>
              </a:extLst>
            </p:cNvPr>
            <p:cNvSpPr/>
            <p:nvPr/>
          </p:nvSpPr>
          <p:spPr bwMode="auto">
            <a:xfrm>
              <a:off x="3520" y="2166"/>
              <a:ext cx="23" cy="31"/>
            </a:xfrm>
            <a:custGeom>
              <a:avLst/>
              <a:gdLst>
                <a:gd name="T0" fmla="*/ 5 w 23"/>
                <a:gd name="T1" fmla="*/ 6 h 31"/>
                <a:gd name="T2" fmla="*/ 13 w 23"/>
                <a:gd name="T3" fmla="*/ 6 h 31"/>
                <a:gd name="T4" fmla="*/ 16 w 23"/>
                <a:gd name="T5" fmla="*/ 6 h 31"/>
                <a:gd name="T6" fmla="*/ 17 w 23"/>
                <a:gd name="T7" fmla="*/ 9 h 31"/>
                <a:gd name="T8" fmla="*/ 16 w 23"/>
                <a:gd name="T9" fmla="*/ 13 h 31"/>
                <a:gd name="T10" fmla="*/ 13 w 23"/>
                <a:gd name="T11" fmla="*/ 13 h 31"/>
                <a:gd name="T12" fmla="*/ 5 w 23"/>
                <a:gd name="T13" fmla="*/ 13 h 31"/>
                <a:gd name="T14" fmla="*/ 5 w 23"/>
                <a:gd name="T15" fmla="*/ 6 h 31"/>
                <a:gd name="T16" fmla="*/ 5 w 23"/>
                <a:gd name="T17" fmla="*/ 31 h 31"/>
                <a:gd name="T18" fmla="*/ 5 w 23"/>
                <a:gd name="T19" fmla="*/ 19 h 31"/>
                <a:gd name="T20" fmla="*/ 11 w 23"/>
                <a:gd name="T21" fmla="*/ 19 h 31"/>
                <a:gd name="T22" fmla="*/ 15 w 23"/>
                <a:gd name="T23" fmla="*/ 20 h 31"/>
                <a:gd name="T24" fmla="*/ 16 w 23"/>
                <a:gd name="T25" fmla="*/ 23 h 31"/>
                <a:gd name="T26" fmla="*/ 16 w 23"/>
                <a:gd name="T27" fmla="*/ 27 h 31"/>
                <a:gd name="T28" fmla="*/ 16 w 23"/>
                <a:gd name="T29" fmla="*/ 29 h 31"/>
                <a:gd name="T30" fmla="*/ 17 w 23"/>
                <a:gd name="T31" fmla="*/ 31 h 31"/>
                <a:gd name="T32" fmla="*/ 23 w 23"/>
                <a:gd name="T33" fmla="*/ 31 h 31"/>
                <a:gd name="T34" fmla="*/ 23 w 23"/>
                <a:gd name="T35" fmla="*/ 29 h 31"/>
                <a:gd name="T36" fmla="*/ 22 w 23"/>
                <a:gd name="T37" fmla="*/ 28 h 31"/>
                <a:gd name="T38" fmla="*/ 22 w 23"/>
                <a:gd name="T39" fmla="*/ 26 h 31"/>
                <a:gd name="T40" fmla="*/ 22 w 23"/>
                <a:gd name="T41" fmla="*/ 22 h 31"/>
                <a:gd name="T42" fmla="*/ 21 w 23"/>
                <a:gd name="T43" fmla="*/ 17 h 31"/>
                <a:gd name="T44" fmla="*/ 19 w 23"/>
                <a:gd name="T45" fmla="*/ 16 h 31"/>
                <a:gd name="T46" fmla="*/ 20 w 23"/>
                <a:gd name="T47" fmla="*/ 15 h 31"/>
                <a:gd name="T48" fmla="*/ 22 w 23"/>
                <a:gd name="T49" fmla="*/ 13 h 31"/>
                <a:gd name="T50" fmla="*/ 22 w 23"/>
                <a:gd name="T51" fmla="*/ 8 h 31"/>
                <a:gd name="T52" fmla="*/ 22 w 23"/>
                <a:gd name="T53" fmla="*/ 4 h 31"/>
                <a:gd name="T54" fmla="*/ 21 w 23"/>
                <a:gd name="T55" fmla="*/ 2 h 31"/>
                <a:gd name="T56" fmla="*/ 17 w 23"/>
                <a:gd name="T57" fmla="*/ 1 h 31"/>
                <a:gd name="T58" fmla="*/ 14 w 23"/>
                <a:gd name="T59" fmla="*/ 0 h 31"/>
                <a:gd name="T60" fmla="*/ 0 w 23"/>
                <a:gd name="T61" fmla="*/ 0 h 31"/>
                <a:gd name="T62" fmla="*/ 0 w 23"/>
                <a:gd name="T63" fmla="*/ 31 h 31"/>
                <a:gd name="T64" fmla="*/ 5 w 23"/>
                <a:gd name="T65" fmla="*/ 31 h 31"/>
                <a:gd name="T66" fmla="*/ 5 w 23"/>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1">
                  <a:moveTo>
                    <a:pt x="5" y="6"/>
                  </a:moveTo>
                  <a:lnTo>
                    <a:pt x="13" y="6"/>
                  </a:lnTo>
                  <a:lnTo>
                    <a:pt x="16" y="6"/>
                  </a:lnTo>
                  <a:lnTo>
                    <a:pt x="17" y="9"/>
                  </a:lnTo>
                  <a:lnTo>
                    <a:pt x="16" y="13"/>
                  </a:lnTo>
                  <a:lnTo>
                    <a:pt x="13" y="13"/>
                  </a:lnTo>
                  <a:lnTo>
                    <a:pt x="5" y="13"/>
                  </a:lnTo>
                  <a:lnTo>
                    <a:pt x="5" y="6"/>
                  </a:lnTo>
                  <a:lnTo>
                    <a:pt x="5" y="31"/>
                  </a:lnTo>
                  <a:lnTo>
                    <a:pt x="5" y="19"/>
                  </a:lnTo>
                  <a:lnTo>
                    <a:pt x="11" y="19"/>
                  </a:lnTo>
                  <a:lnTo>
                    <a:pt x="15" y="20"/>
                  </a:lnTo>
                  <a:lnTo>
                    <a:pt x="16" y="23"/>
                  </a:lnTo>
                  <a:lnTo>
                    <a:pt x="16" y="27"/>
                  </a:lnTo>
                  <a:lnTo>
                    <a:pt x="16" y="29"/>
                  </a:lnTo>
                  <a:lnTo>
                    <a:pt x="17" y="31"/>
                  </a:lnTo>
                  <a:lnTo>
                    <a:pt x="23" y="31"/>
                  </a:lnTo>
                  <a:lnTo>
                    <a:pt x="23" y="29"/>
                  </a:lnTo>
                  <a:lnTo>
                    <a:pt x="22" y="28"/>
                  </a:lnTo>
                  <a:lnTo>
                    <a:pt x="22" y="26"/>
                  </a:lnTo>
                  <a:lnTo>
                    <a:pt x="22" y="22"/>
                  </a:lnTo>
                  <a:lnTo>
                    <a:pt x="21" y="17"/>
                  </a:lnTo>
                  <a:lnTo>
                    <a:pt x="19" y="16"/>
                  </a:lnTo>
                  <a:lnTo>
                    <a:pt x="20" y="15"/>
                  </a:lnTo>
                  <a:lnTo>
                    <a:pt x="22" y="13"/>
                  </a:lnTo>
                  <a:lnTo>
                    <a:pt x="22" y="8"/>
                  </a:lnTo>
                  <a:lnTo>
                    <a:pt x="22" y="4"/>
                  </a:lnTo>
                  <a:lnTo>
                    <a:pt x="21" y="2"/>
                  </a:lnTo>
                  <a:lnTo>
                    <a:pt x="17" y="1"/>
                  </a:lnTo>
                  <a:lnTo>
                    <a:pt x="14" y="0"/>
                  </a:lnTo>
                  <a:lnTo>
                    <a:pt x="0" y="0"/>
                  </a:lnTo>
                  <a:lnTo>
                    <a:pt x="0" y="31"/>
                  </a:lnTo>
                  <a:lnTo>
                    <a:pt x="5" y="31"/>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25" name="Freeform 425">
              <a:extLst>
                <a:ext uri="{FF2B5EF4-FFF2-40B4-BE49-F238E27FC236}">
                  <a16:creationId xmlns:a16="http://schemas.microsoft.com/office/drawing/2014/main" id="{D1EED14C-68BD-4F82-A971-C8226080E3A5}"/>
                </a:ext>
              </a:extLst>
            </p:cNvPr>
            <p:cNvSpPr/>
            <p:nvPr/>
          </p:nvSpPr>
          <p:spPr bwMode="auto">
            <a:xfrm>
              <a:off x="3548" y="2166"/>
              <a:ext cx="24" cy="31"/>
            </a:xfrm>
            <a:custGeom>
              <a:avLst/>
              <a:gdLst>
                <a:gd name="T0" fmla="*/ 6 w 24"/>
                <a:gd name="T1" fmla="*/ 31 h 31"/>
                <a:gd name="T2" fmla="*/ 6 w 24"/>
                <a:gd name="T3" fmla="*/ 9 h 31"/>
                <a:gd name="T4" fmla="*/ 17 w 24"/>
                <a:gd name="T5" fmla="*/ 31 h 31"/>
                <a:gd name="T6" fmla="*/ 24 w 24"/>
                <a:gd name="T7" fmla="*/ 31 h 31"/>
                <a:gd name="T8" fmla="*/ 24 w 24"/>
                <a:gd name="T9" fmla="*/ 0 h 31"/>
                <a:gd name="T10" fmla="*/ 18 w 24"/>
                <a:gd name="T11" fmla="*/ 0 h 31"/>
                <a:gd name="T12" fmla="*/ 18 w 24"/>
                <a:gd name="T13" fmla="*/ 21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9"/>
                  </a:lnTo>
                  <a:lnTo>
                    <a:pt x="17" y="31"/>
                  </a:lnTo>
                  <a:lnTo>
                    <a:pt x="24" y="31"/>
                  </a:lnTo>
                  <a:lnTo>
                    <a:pt x="24"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26" name="Freeform 426">
              <a:extLst>
                <a:ext uri="{FF2B5EF4-FFF2-40B4-BE49-F238E27FC236}">
                  <a16:creationId xmlns:a16="http://schemas.microsoft.com/office/drawing/2014/main" id="{2E24729F-2099-4ED4-96F1-4AACB31B082E}"/>
                </a:ext>
              </a:extLst>
            </p:cNvPr>
            <p:cNvSpPr/>
            <p:nvPr/>
          </p:nvSpPr>
          <p:spPr bwMode="auto">
            <a:xfrm>
              <a:off x="3577" y="2166"/>
              <a:ext cx="22" cy="31"/>
            </a:xfrm>
            <a:custGeom>
              <a:avLst/>
              <a:gdLst>
                <a:gd name="T0" fmla="*/ 22 w 22"/>
                <a:gd name="T1" fmla="*/ 31 h 31"/>
                <a:gd name="T2" fmla="*/ 22 w 22"/>
                <a:gd name="T3" fmla="*/ 25 h 31"/>
                <a:gd name="T4" fmla="*/ 6 w 22"/>
                <a:gd name="T5" fmla="*/ 25 h 31"/>
                <a:gd name="T6" fmla="*/ 6 w 22"/>
                <a:gd name="T7" fmla="*/ 17 h 31"/>
                <a:gd name="T8" fmla="*/ 20 w 22"/>
                <a:gd name="T9" fmla="*/ 17 h 31"/>
                <a:gd name="T10" fmla="*/ 20 w 22"/>
                <a:gd name="T11" fmla="*/ 12 h 31"/>
                <a:gd name="T12" fmla="*/ 6 w 22"/>
                <a:gd name="T13" fmla="*/ 12 h 31"/>
                <a:gd name="T14" fmla="*/ 6 w 22"/>
                <a:gd name="T15" fmla="*/ 6 h 31"/>
                <a:gd name="T16" fmla="*/ 22 w 22"/>
                <a:gd name="T17" fmla="*/ 6 h 31"/>
                <a:gd name="T18" fmla="*/ 22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7"/>
                  </a:lnTo>
                  <a:lnTo>
                    <a:pt x="20" y="17"/>
                  </a:lnTo>
                  <a:lnTo>
                    <a:pt x="20" y="12"/>
                  </a:lnTo>
                  <a:lnTo>
                    <a:pt x="6" y="12"/>
                  </a:lnTo>
                  <a:lnTo>
                    <a:pt x="6" y="6"/>
                  </a:lnTo>
                  <a:lnTo>
                    <a:pt x="22" y="6"/>
                  </a:lnTo>
                  <a:lnTo>
                    <a:pt x="22"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27" name="Freeform 427">
              <a:extLst>
                <a:ext uri="{FF2B5EF4-FFF2-40B4-BE49-F238E27FC236}">
                  <a16:creationId xmlns:a16="http://schemas.microsoft.com/office/drawing/2014/main" id="{A2C36B75-6371-40C7-A195-3BF1DC0335CA}"/>
                </a:ext>
              </a:extLst>
            </p:cNvPr>
            <p:cNvSpPr/>
            <p:nvPr/>
          </p:nvSpPr>
          <p:spPr bwMode="auto">
            <a:xfrm>
              <a:off x="3595" y="2166"/>
              <a:ext cx="23" cy="31"/>
            </a:xfrm>
            <a:custGeom>
              <a:avLst/>
              <a:gdLst>
                <a:gd name="T0" fmla="*/ 14 w 23"/>
                <a:gd name="T1" fmla="*/ 31 h 31"/>
                <a:gd name="T2" fmla="*/ 14 w 23"/>
                <a:gd name="T3" fmla="*/ 6 h 31"/>
                <a:gd name="T4" fmla="*/ 23 w 23"/>
                <a:gd name="T5" fmla="*/ 6 h 31"/>
                <a:gd name="T6" fmla="*/ 23 w 23"/>
                <a:gd name="T7" fmla="*/ 0 h 31"/>
                <a:gd name="T8" fmla="*/ 0 w 23"/>
                <a:gd name="T9" fmla="*/ 0 h 31"/>
                <a:gd name="T10" fmla="*/ 0 w 23"/>
                <a:gd name="T11" fmla="*/ 6 h 31"/>
                <a:gd name="T12" fmla="*/ 8 w 23"/>
                <a:gd name="T13" fmla="*/ 6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6"/>
                  </a:lnTo>
                  <a:lnTo>
                    <a:pt x="23" y="6"/>
                  </a:lnTo>
                  <a:lnTo>
                    <a:pt x="23"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28" name="Freeform 428">
              <a:extLst>
                <a:ext uri="{FF2B5EF4-FFF2-40B4-BE49-F238E27FC236}">
                  <a16:creationId xmlns:a16="http://schemas.microsoft.com/office/drawing/2014/main" id="{E7D28F93-64DC-459D-8AA3-83F7CA8A5245}"/>
                </a:ext>
              </a:extLst>
            </p:cNvPr>
            <p:cNvSpPr/>
            <p:nvPr/>
          </p:nvSpPr>
          <p:spPr bwMode="auto">
            <a:xfrm>
              <a:off x="3619" y="2166"/>
              <a:ext cx="23" cy="31"/>
            </a:xfrm>
            <a:custGeom>
              <a:avLst/>
              <a:gdLst>
                <a:gd name="T0" fmla="*/ 14 w 23"/>
                <a:gd name="T1" fmla="*/ 31 h 31"/>
                <a:gd name="T2" fmla="*/ 14 w 23"/>
                <a:gd name="T3" fmla="*/ 6 h 31"/>
                <a:gd name="T4" fmla="*/ 23 w 23"/>
                <a:gd name="T5" fmla="*/ 6 h 31"/>
                <a:gd name="T6" fmla="*/ 23 w 23"/>
                <a:gd name="T7" fmla="*/ 0 h 31"/>
                <a:gd name="T8" fmla="*/ 0 w 23"/>
                <a:gd name="T9" fmla="*/ 0 h 31"/>
                <a:gd name="T10" fmla="*/ 0 w 23"/>
                <a:gd name="T11" fmla="*/ 6 h 31"/>
                <a:gd name="T12" fmla="*/ 8 w 23"/>
                <a:gd name="T13" fmla="*/ 6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6"/>
                  </a:lnTo>
                  <a:lnTo>
                    <a:pt x="23" y="6"/>
                  </a:lnTo>
                  <a:lnTo>
                    <a:pt x="23"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29" name="Freeform 429">
              <a:extLst>
                <a:ext uri="{FF2B5EF4-FFF2-40B4-BE49-F238E27FC236}">
                  <a16:creationId xmlns:a16="http://schemas.microsoft.com/office/drawing/2014/main" id="{33C99044-DA7C-49D0-8263-9120E455BBD8}"/>
                </a:ext>
              </a:extLst>
            </p:cNvPr>
            <p:cNvSpPr/>
            <p:nvPr/>
          </p:nvSpPr>
          <p:spPr bwMode="auto">
            <a:xfrm>
              <a:off x="3425" y="2333"/>
              <a:ext cx="25" cy="29"/>
            </a:xfrm>
            <a:custGeom>
              <a:avLst/>
              <a:gdLst>
                <a:gd name="T0" fmla="*/ 15 w 25"/>
                <a:gd name="T1" fmla="*/ 22 h 29"/>
                <a:gd name="T2" fmla="*/ 14 w 25"/>
                <a:gd name="T3" fmla="*/ 23 h 29"/>
                <a:gd name="T4" fmla="*/ 13 w 25"/>
                <a:gd name="T5" fmla="*/ 24 h 29"/>
                <a:gd name="T6" fmla="*/ 11 w 25"/>
                <a:gd name="T7" fmla="*/ 24 h 29"/>
                <a:gd name="T8" fmla="*/ 8 w 25"/>
                <a:gd name="T9" fmla="*/ 23 h 29"/>
                <a:gd name="T10" fmla="*/ 6 w 25"/>
                <a:gd name="T11" fmla="*/ 21 h 29"/>
                <a:gd name="T12" fmla="*/ 5 w 25"/>
                <a:gd name="T13" fmla="*/ 18 h 29"/>
                <a:gd name="T14" fmla="*/ 5 w 25"/>
                <a:gd name="T15" fmla="*/ 15 h 29"/>
                <a:gd name="T16" fmla="*/ 6 w 25"/>
                <a:gd name="T17" fmla="*/ 11 h 29"/>
                <a:gd name="T18" fmla="*/ 8 w 25"/>
                <a:gd name="T19" fmla="*/ 8 h 29"/>
                <a:gd name="T20" fmla="*/ 11 w 25"/>
                <a:gd name="T21" fmla="*/ 5 h 29"/>
                <a:gd name="T22" fmla="*/ 14 w 25"/>
                <a:gd name="T23" fmla="*/ 5 h 29"/>
                <a:gd name="T24" fmla="*/ 17 w 25"/>
                <a:gd name="T25" fmla="*/ 6 h 29"/>
                <a:gd name="T26" fmla="*/ 19 w 25"/>
                <a:gd name="T27" fmla="*/ 8 h 29"/>
                <a:gd name="T28" fmla="*/ 20 w 25"/>
                <a:gd name="T29" fmla="*/ 10 h 29"/>
                <a:gd name="T30" fmla="*/ 20 w 25"/>
                <a:gd name="T31" fmla="*/ 11 h 29"/>
                <a:gd name="T32" fmla="*/ 20 w 25"/>
                <a:gd name="T33" fmla="*/ 14 h 29"/>
                <a:gd name="T34" fmla="*/ 25 w 25"/>
                <a:gd name="T35" fmla="*/ 16 h 29"/>
                <a:gd name="T36" fmla="*/ 25 w 25"/>
                <a:gd name="T37" fmla="*/ 12 h 29"/>
                <a:gd name="T38" fmla="*/ 25 w 25"/>
                <a:gd name="T39" fmla="*/ 8 h 29"/>
                <a:gd name="T40" fmla="*/ 23 w 25"/>
                <a:gd name="T41" fmla="*/ 5 h 29"/>
                <a:gd name="T42" fmla="*/ 19 w 25"/>
                <a:gd name="T43" fmla="*/ 2 h 29"/>
                <a:gd name="T44" fmla="*/ 14 w 25"/>
                <a:gd name="T45" fmla="*/ 0 h 29"/>
                <a:gd name="T46" fmla="*/ 9 w 25"/>
                <a:gd name="T47" fmla="*/ 0 h 29"/>
                <a:gd name="T48" fmla="*/ 5 w 25"/>
                <a:gd name="T49" fmla="*/ 3 h 29"/>
                <a:gd name="T50" fmla="*/ 2 w 25"/>
                <a:gd name="T51" fmla="*/ 9 h 29"/>
                <a:gd name="T52" fmla="*/ 0 w 25"/>
                <a:gd name="T53" fmla="*/ 15 h 29"/>
                <a:gd name="T54" fmla="*/ 0 w 25"/>
                <a:gd name="T55" fmla="*/ 20 h 29"/>
                <a:gd name="T56" fmla="*/ 2 w 25"/>
                <a:gd name="T57" fmla="*/ 24 h 29"/>
                <a:gd name="T58" fmla="*/ 6 w 25"/>
                <a:gd name="T59" fmla="*/ 28 h 29"/>
                <a:gd name="T60" fmla="*/ 11 w 25"/>
                <a:gd name="T61" fmla="*/ 29 h 29"/>
                <a:gd name="T62" fmla="*/ 14 w 25"/>
                <a:gd name="T63" fmla="*/ 29 h 29"/>
                <a:gd name="T64" fmla="*/ 18 w 25"/>
                <a:gd name="T65" fmla="*/ 28 h 29"/>
                <a:gd name="T66" fmla="*/ 20 w 25"/>
                <a:gd name="T67" fmla="*/ 24 h 29"/>
                <a:gd name="T68" fmla="*/ 15 w 25"/>
                <a:gd name="T69"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8">
                  <a:moveTo>
                    <a:pt x="15" y="22"/>
                  </a:moveTo>
                  <a:lnTo>
                    <a:pt x="14" y="23"/>
                  </a:lnTo>
                  <a:lnTo>
                    <a:pt x="13" y="24"/>
                  </a:lnTo>
                  <a:lnTo>
                    <a:pt x="11" y="24"/>
                  </a:lnTo>
                  <a:lnTo>
                    <a:pt x="8" y="23"/>
                  </a:lnTo>
                  <a:lnTo>
                    <a:pt x="6" y="21"/>
                  </a:lnTo>
                  <a:lnTo>
                    <a:pt x="5" y="18"/>
                  </a:lnTo>
                  <a:lnTo>
                    <a:pt x="5" y="15"/>
                  </a:lnTo>
                  <a:lnTo>
                    <a:pt x="6" y="11"/>
                  </a:lnTo>
                  <a:lnTo>
                    <a:pt x="8" y="8"/>
                  </a:lnTo>
                  <a:lnTo>
                    <a:pt x="11" y="5"/>
                  </a:lnTo>
                  <a:lnTo>
                    <a:pt x="14" y="5"/>
                  </a:lnTo>
                  <a:lnTo>
                    <a:pt x="17" y="6"/>
                  </a:lnTo>
                  <a:lnTo>
                    <a:pt x="19" y="8"/>
                  </a:lnTo>
                  <a:lnTo>
                    <a:pt x="20" y="10"/>
                  </a:lnTo>
                  <a:lnTo>
                    <a:pt x="20" y="11"/>
                  </a:lnTo>
                  <a:lnTo>
                    <a:pt x="20" y="14"/>
                  </a:lnTo>
                  <a:lnTo>
                    <a:pt x="25" y="16"/>
                  </a:lnTo>
                  <a:lnTo>
                    <a:pt x="25" y="12"/>
                  </a:lnTo>
                  <a:lnTo>
                    <a:pt x="25" y="8"/>
                  </a:lnTo>
                  <a:lnTo>
                    <a:pt x="23" y="5"/>
                  </a:lnTo>
                  <a:lnTo>
                    <a:pt x="19" y="2"/>
                  </a:lnTo>
                  <a:lnTo>
                    <a:pt x="14" y="0"/>
                  </a:lnTo>
                  <a:lnTo>
                    <a:pt x="9" y="0"/>
                  </a:lnTo>
                  <a:lnTo>
                    <a:pt x="5" y="3"/>
                  </a:lnTo>
                  <a:lnTo>
                    <a:pt x="2" y="9"/>
                  </a:lnTo>
                  <a:lnTo>
                    <a:pt x="0" y="15"/>
                  </a:lnTo>
                  <a:lnTo>
                    <a:pt x="0" y="20"/>
                  </a:lnTo>
                  <a:lnTo>
                    <a:pt x="2" y="24"/>
                  </a:lnTo>
                  <a:lnTo>
                    <a:pt x="6" y="28"/>
                  </a:lnTo>
                  <a:lnTo>
                    <a:pt x="11" y="29"/>
                  </a:lnTo>
                  <a:lnTo>
                    <a:pt x="14" y="29"/>
                  </a:lnTo>
                  <a:lnTo>
                    <a:pt x="18" y="28"/>
                  </a:lnTo>
                  <a:lnTo>
                    <a:pt x="20" y="24"/>
                  </a:lnTo>
                  <a:lnTo>
                    <a:pt x="1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0" name="Freeform 430">
              <a:extLst>
                <a:ext uri="{FF2B5EF4-FFF2-40B4-BE49-F238E27FC236}">
                  <a16:creationId xmlns:a16="http://schemas.microsoft.com/office/drawing/2014/main" id="{12DECC62-B0FA-485C-9486-BF6F5E7220A9}"/>
                </a:ext>
              </a:extLst>
            </p:cNvPr>
            <p:cNvSpPr/>
            <p:nvPr/>
          </p:nvSpPr>
          <p:spPr bwMode="auto">
            <a:xfrm>
              <a:off x="3448" y="2343"/>
              <a:ext cx="27" cy="32"/>
            </a:xfrm>
            <a:custGeom>
              <a:avLst/>
              <a:gdLst>
                <a:gd name="T0" fmla="*/ 1 w 27"/>
                <a:gd name="T1" fmla="*/ 17 h 32"/>
                <a:gd name="T2" fmla="*/ 0 w 27"/>
                <a:gd name="T3" fmla="*/ 20 h 32"/>
                <a:gd name="T4" fmla="*/ 0 w 27"/>
                <a:gd name="T5" fmla="*/ 25 h 32"/>
                <a:gd name="T6" fmla="*/ 2 w 27"/>
                <a:gd name="T7" fmla="*/ 28 h 32"/>
                <a:gd name="T8" fmla="*/ 6 w 27"/>
                <a:gd name="T9" fmla="*/ 31 h 32"/>
                <a:gd name="T10" fmla="*/ 10 w 27"/>
                <a:gd name="T11" fmla="*/ 32 h 32"/>
                <a:gd name="T12" fmla="*/ 14 w 27"/>
                <a:gd name="T13" fmla="*/ 32 h 32"/>
                <a:gd name="T14" fmla="*/ 16 w 27"/>
                <a:gd name="T15" fmla="*/ 30 h 32"/>
                <a:gd name="T16" fmla="*/ 20 w 27"/>
                <a:gd name="T17" fmla="*/ 26 h 32"/>
                <a:gd name="T18" fmla="*/ 27 w 27"/>
                <a:gd name="T19" fmla="*/ 11 h 32"/>
                <a:gd name="T20" fmla="*/ 22 w 27"/>
                <a:gd name="T21" fmla="*/ 8 h 32"/>
                <a:gd name="T22" fmla="*/ 15 w 27"/>
                <a:gd name="T23" fmla="*/ 24 h 32"/>
                <a:gd name="T24" fmla="*/ 14 w 27"/>
                <a:gd name="T25" fmla="*/ 26 h 32"/>
                <a:gd name="T26" fmla="*/ 12 w 27"/>
                <a:gd name="T27" fmla="*/ 28 h 32"/>
                <a:gd name="T28" fmla="*/ 10 w 27"/>
                <a:gd name="T29" fmla="*/ 28 h 32"/>
                <a:gd name="T30" fmla="*/ 8 w 27"/>
                <a:gd name="T31" fmla="*/ 26 h 32"/>
                <a:gd name="T32" fmla="*/ 6 w 27"/>
                <a:gd name="T33" fmla="*/ 25 h 32"/>
                <a:gd name="T34" fmla="*/ 6 w 27"/>
                <a:gd name="T35" fmla="*/ 23 h 32"/>
                <a:gd name="T36" fmla="*/ 6 w 27"/>
                <a:gd name="T37" fmla="*/ 22 h 32"/>
                <a:gd name="T38" fmla="*/ 7 w 27"/>
                <a:gd name="T39" fmla="*/ 18 h 32"/>
                <a:gd name="T40" fmla="*/ 14 w 27"/>
                <a:gd name="T41" fmla="*/ 2 h 32"/>
                <a:gd name="T42" fmla="*/ 9 w 27"/>
                <a:gd name="T43" fmla="*/ 0 h 32"/>
                <a:gd name="T44" fmla="*/ 1 w 27"/>
                <a:gd name="T45"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2">
                  <a:moveTo>
                    <a:pt x="1" y="17"/>
                  </a:moveTo>
                  <a:lnTo>
                    <a:pt x="0" y="20"/>
                  </a:lnTo>
                  <a:lnTo>
                    <a:pt x="0" y="25"/>
                  </a:lnTo>
                  <a:lnTo>
                    <a:pt x="2" y="28"/>
                  </a:lnTo>
                  <a:lnTo>
                    <a:pt x="6" y="31"/>
                  </a:lnTo>
                  <a:lnTo>
                    <a:pt x="10" y="32"/>
                  </a:lnTo>
                  <a:lnTo>
                    <a:pt x="14" y="32"/>
                  </a:lnTo>
                  <a:lnTo>
                    <a:pt x="16" y="30"/>
                  </a:lnTo>
                  <a:lnTo>
                    <a:pt x="20" y="26"/>
                  </a:lnTo>
                  <a:lnTo>
                    <a:pt x="27" y="11"/>
                  </a:lnTo>
                  <a:lnTo>
                    <a:pt x="22" y="8"/>
                  </a:lnTo>
                  <a:lnTo>
                    <a:pt x="15" y="24"/>
                  </a:lnTo>
                  <a:lnTo>
                    <a:pt x="14" y="26"/>
                  </a:lnTo>
                  <a:lnTo>
                    <a:pt x="12" y="28"/>
                  </a:lnTo>
                  <a:lnTo>
                    <a:pt x="10" y="28"/>
                  </a:lnTo>
                  <a:lnTo>
                    <a:pt x="8" y="26"/>
                  </a:lnTo>
                  <a:lnTo>
                    <a:pt x="6" y="25"/>
                  </a:lnTo>
                  <a:lnTo>
                    <a:pt x="6" y="23"/>
                  </a:lnTo>
                  <a:lnTo>
                    <a:pt x="6" y="22"/>
                  </a:lnTo>
                  <a:lnTo>
                    <a:pt x="7" y="18"/>
                  </a:lnTo>
                  <a:lnTo>
                    <a:pt x="14" y="2"/>
                  </a:lnTo>
                  <a:lnTo>
                    <a:pt x="9" y="0"/>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1" name="Freeform 431">
              <a:extLst>
                <a:ext uri="{FF2B5EF4-FFF2-40B4-BE49-F238E27FC236}">
                  <a16:creationId xmlns:a16="http://schemas.microsoft.com/office/drawing/2014/main" id="{1AC7ECF1-5D26-41A5-8D7F-74B069173CB4}"/>
                </a:ext>
              </a:extLst>
            </p:cNvPr>
            <p:cNvSpPr/>
            <p:nvPr/>
          </p:nvSpPr>
          <p:spPr bwMode="auto">
            <a:xfrm>
              <a:off x="3468" y="2356"/>
              <a:ext cx="35" cy="39"/>
            </a:xfrm>
            <a:custGeom>
              <a:avLst/>
              <a:gdLst>
                <a:gd name="T0" fmla="*/ 4 w 35"/>
                <a:gd name="T1" fmla="*/ 28 h 39"/>
                <a:gd name="T2" fmla="*/ 14 w 35"/>
                <a:gd name="T3" fmla="*/ 7 h 39"/>
                <a:gd name="T4" fmla="*/ 8 w 35"/>
                <a:gd name="T5" fmla="*/ 30 h 39"/>
                <a:gd name="T6" fmla="*/ 13 w 35"/>
                <a:gd name="T7" fmla="*/ 34 h 39"/>
                <a:gd name="T8" fmla="*/ 28 w 35"/>
                <a:gd name="T9" fmla="*/ 16 h 39"/>
                <a:gd name="T10" fmla="*/ 18 w 35"/>
                <a:gd name="T11" fmla="*/ 36 h 39"/>
                <a:gd name="T12" fmla="*/ 23 w 35"/>
                <a:gd name="T13" fmla="*/ 39 h 39"/>
                <a:gd name="T14" fmla="*/ 35 w 35"/>
                <a:gd name="T15" fmla="*/ 13 h 39"/>
                <a:gd name="T16" fmla="*/ 28 w 35"/>
                <a:gd name="T17" fmla="*/ 10 h 39"/>
                <a:gd name="T18" fmla="*/ 14 w 35"/>
                <a:gd name="T19" fmla="*/ 27 h 39"/>
                <a:gd name="T20" fmla="*/ 19 w 35"/>
                <a:gd name="T21" fmla="*/ 5 h 39"/>
                <a:gd name="T22" fmla="*/ 12 w 35"/>
                <a:gd name="T23" fmla="*/ 0 h 39"/>
                <a:gd name="T24" fmla="*/ 0 w 35"/>
                <a:gd name="T25" fmla="*/ 25 h 39"/>
                <a:gd name="T26" fmla="*/ 4 w 35"/>
                <a:gd name="T2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9">
                  <a:moveTo>
                    <a:pt x="4" y="28"/>
                  </a:moveTo>
                  <a:lnTo>
                    <a:pt x="14" y="7"/>
                  </a:lnTo>
                  <a:lnTo>
                    <a:pt x="8" y="30"/>
                  </a:lnTo>
                  <a:lnTo>
                    <a:pt x="13" y="34"/>
                  </a:lnTo>
                  <a:lnTo>
                    <a:pt x="28" y="16"/>
                  </a:lnTo>
                  <a:lnTo>
                    <a:pt x="18" y="36"/>
                  </a:lnTo>
                  <a:lnTo>
                    <a:pt x="23" y="39"/>
                  </a:lnTo>
                  <a:lnTo>
                    <a:pt x="35" y="13"/>
                  </a:lnTo>
                  <a:lnTo>
                    <a:pt x="28" y="10"/>
                  </a:lnTo>
                  <a:lnTo>
                    <a:pt x="14" y="27"/>
                  </a:lnTo>
                  <a:lnTo>
                    <a:pt x="19" y="5"/>
                  </a:lnTo>
                  <a:lnTo>
                    <a:pt x="12" y="0"/>
                  </a:lnTo>
                  <a:lnTo>
                    <a:pt x="0" y="25"/>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2" name="Freeform 432">
              <a:extLst>
                <a:ext uri="{FF2B5EF4-FFF2-40B4-BE49-F238E27FC236}">
                  <a16:creationId xmlns:a16="http://schemas.microsoft.com/office/drawing/2014/main" id="{F8A2FB56-9E8A-44B6-8842-5016BB6A63A1}"/>
                </a:ext>
              </a:extLst>
            </p:cNvPr>
            <p:cNvSpPr/>
            <p:nvPr/>
          </p:nvSpPr>
          <p:spPr bwMode="auto">
            <a:xfrm>
              <a:off x="3496" y="2373"/>
              <a:ext cx="27" cy="32"/>
            </a:xfrm>
            <a:custGeom>
              <a:avLst/>
              <a:gdLst>
                <a:gd name="T0" fmla="*/ 9 w 27"/>
                <a:gd name="T1" fmla="*/ 16 h 32"/>
                <a:gd name="T2" fmla="*/ 15 w 27"/>
                <a:gd name="T3" fmla="*/ 19 h 32"/>
                <a:gd name="T4" fmla="*/ 18 w 27"/>
                <a:gd name="T5" fmla="*/ 22 h 32"/>
                <a:gd name="T6" fmla="*/ 16 w 27"/>
                <a:gd name="T7" fmla="*/ 25 h 32"/>
                <a:gd name="T8" fmla="*/ 15 w 27"/>
                <a:gd name="T9" fmla="*/ 26 h 32"/>
                <a:gd name="T10" fmla="*/ 12 w 27"/>
                <a:gd name="T11" fmla="*/ 25 h 32"/>
                <a:gd name="T12" fmla="*/ 6 w 27"/>
                <a:gd name="T13" fmla="*/ 23 h 32"/>
                <a:gd name="T14" fmla="*/ 9 w 27"/>
                <a:gd name="T15" fmla="*/ 16 h 32"/>
                <a:gd name="T16" fmla="*/ 14 w 27"/>
                <a:gd name="T17" fmla="*/ 6 h 32"/>
                <a:gd name="T18" fmla="*/ 19 w 27"/>
                <a:gd name="T19" fmla="*/ 10 h 32"/>
                <a:gd name="T20" fmla="*/ 21 w 27"/>
                <a:gd name="T21" fmla="*/ 12 h 32"/>
                <a:gd name="T22" fmla="*/ 21 w 27"/>
                <a:gd name="T23" fmla="*/ 14 h 32"/>
                <a:gd name="T24" fmla="*/ 20 w 27"/>
                <a:gd name="T25" fmla="*/ 16 h 32"/>
                <a:gd name="T26" fmla="*/ 16 w 27"/>
                <a:gd name="T27" fmla="*/ 14 h 32"/>
                <a:gd name="T28" fmla="*/ 12 w 27"/>
                <a:gd name="T29" fmla="*/ 12 h 32"/>
                <a:gd name="T30" fmla="*/ 14 w 27"/>
                <a:gd name="T31" fmla="*/ 6 h 32"/>
                <a:gd name="T32" fmla="*/ 9 w 27"/>
                <a:gd name="T33" fmla="*/ 16 h 32"/>
                <a:gd name="T34" fmla="*/ 9 w 27"/>
                <a:gd name="T35" fmla="*/ 30 h 32"/>
                <a:gd name="T36" fmla="*/ 14 w 27"/>
                <a:gd name="T37" fmla="*/ 32 h 32"/>
                <a:gd name="T38" fmla="*/ 16 w 27"/>
                <a:gd name="T39" fmla="*/ 32 h 32"/>
                <a:gd name="T40" fmla="*/ 20 w 27"/>
                <a:gd name="T41" fmla="*/ 31 h 32"/>
                <a:gd name="T42" fmla="*/ 22 w 27"/>
                <a:gd name="T43" fmla="*/ 28 h 32"/>
                <a:gd name="T44" fmla="*/ 22 w 27"/>
                <a:gd name="T45" fmla="*/ 24 h 32"/>
                <a:gd name="T46" fmla="*/ 21 w 27"/>
                <a:gd name="T47" fmla="*/ 20 h 32"/>
                <a:gd name="T48" fmla="*/ 24 w 27"/>
                <a:gd name="T49" fmla="*/ 19 h 32"/>
                <a:gd name="T50" fmla="*/ 26 w 27"/>
                <a:gd name="T51" fmla="*/ 17 h 32"/>
                <a:gd name="T52" fmla="*/ 27 w 27"/>
                <a:gd name="T53" fmla="*/ 13 h 32"/>
                <a:gd name="T54" fmla="*/ 27 w 27"/>
                <a:gd name="T55" fmla="*/ 11 h 32"/>
                <a:gd name="T56" fmla="*/ 25 w 27"/>
                <a:gd name="T57" fmla="*/ 8 h 32"/>
                <a:gd name="T58" fmla="*/ 22 w 27"/>
                <a:gd name="T59" fmla="*/ 6 h 32"/>
                <a:gd name="T60" fmla="*/ 12 w 27"/>
                <a:gd name="T61" fmla="*/ 0 h 32"/>
                <a:gd name="T62" fmla="*/ 0 w 27"/>
                <a:gd name="T63" fmla="*/ 24 h 32"/>
                <a:gd name="T64" fmla="*/ 9 w 27"/>
                <a:gd name="T65" fmla="*/ 30 h 32"/>
                <a:gd name="T66" fmla="*/ 9 w 27"/>
                <a:gd name="T6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32">
                  <a:moveTo>
                    <a:pt x="9" y="16"/>
                  </a:moveTo>
                  <a:lnTo>
                    <a:pt x="15" y="19"/>
                  </a:lnTo>
                  <a:lnTo>
                    <a:pt x="18" y="22"/>
                  </a:lnTo>
                  <a:lnTo>
                    <a:pt x="16" y="25"/>
                  </a:lnTo>
                  <a:lnTo>
                    <a:pt x="15" y="26"/>
                  </a:lnTo>
                  <a:lnTo>
                    <a:pt x="12" y="25"/>
                  </a:lnTo>
                  <a:lnTo>
                    <a:pt x="6" y="23"/>
                  </a:lnTo>
                  <a:lnTo>
                    <a:pt x="9" y="16"/>
                  </a:lnTo>
                  <a:lnTo>
                    <a:pt x="14" y="6"/>
                  </a:lnTo>
                  <a:lnTo>
                    <a:pt x="19" y="10"/>
                  </a:lnTo>
                  <a:lnTo>
                    <a:pt x="21" y="12"/>
                  </a:lnTo>
                  <a:lnTo>
                    <a:pt x="21" y="14"/>
                  </a:lnTo>
                  <a:lnTo>
                    <a:pt x="20" y="16"/>
                  </a:lnTo>
                  <a:lnTo>
                    <a:pt x="16" y="14"/>
                  </a:lnTo>
                  <a:lnTo>
                    <a:pt x="12" y="12"/>
                  </a:lnTo>
                  <a:lnTo>
                    <a:pt x="14" y="6"/>
                  </a:lnTo>
                  <a:lnTo>
                    <a:pt x="9" y="16"/>
                  </a:lnTo>
                  <a:lnTo>
                    <a:pt x="9" y="30"/>
                  </a:lnTo>
                  <a:lnTo>
                    <a:pt x="14" y="32"/>
                  </a:lnTo>
                  <a:lnTo>
                    <a:pt x="16" y="32"/>
                  </a:lnTo>
                  <a:lnTo>
                    <a:pt x="20" y="31"/>
                  </a:lnTo>
                  <a:lnTo>
                    <a:pt x="22" y="28"/>
                  </a:lnTo>
                  <a:lnTo>
                    <a:pt x="22" y="24"/>
                  </a:lnTo>
                  <a:lnTo>
                    <a:pt x="21" y="20"/>
                  </a:lnTo>
                  <a:lnTo>
                    <a:pt x="24" y="19"/>
                  </a:lnTo>
                  <a:lnTo>
                    <a:pt x="26" y="17"/>
                  </a:lnTo>
                  <a:lnTo>
                    <a:pt x="27" y="13"/>
                  </a:lnTo>
                  <a:lnTo>
                    <a:pt x="27" y="11"/>
                  </a:lnTo>
                  <a:lnTo>
                    <a:pt x="25" y="8"/>
                  </a:lnTo>
                  <a:lnTo>
                    <a:pt x="22" y="6"/>
                  </a:lnTo>
                  <a:lnTo>
                    <a:pt x="12" y="0"/>
                  </a:lnTo>
                  <a:lnTo>
                    <a:pt x="0" y="24"/>
                  </a:lnTo>
                  <a:lnTo>
                    <a:pt x="9" y="30"/>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3" name="Freeform 433">
              <a:extLst>
                <a:ext uri="{FF2B5EF4-FFF2-40B4-BE49-F238E27FC236}">
                  <a16:creationId xmlns:a16="http://schemas.microsoft.com/office/drawing/2014/main" id="{CF0DB607-C401-4C00-8D56-AD84F7FB17C6}"/>
                </a:ext>
              </a:extLst>
            </p:cNvPr>
            <p:cNvSpPr/>
            <p:nvPr/>
          </p:nvSpPr>
          <p:spPr bwMode="auto">
            <a:xfrm>
              <a:off x="3517" y="2386"/>
              <a:ext cx="29" cy="34"/>
            </a:xfrm>
            <a:custGeom>
              <a:avLst/>
              <a:gdLst>
                <a:gd name="T0" fmla="*/ 18 w 29"/>
                <a:gd name="T1" fmla="*/ 34 h 34"/>
                <a:gd name="T2" fmla="*/ 20 w 29"/>
                <a:gd name="T3" fmla="*/ 30 h 34"/>
                <a:gd name="T4" fmla="*/ 7 w 29"/>
                <a:gd name="T5" fmla="*/ 23 h 34"/>
                <a:gd name="T6" fmla="*/ 11 w 29"/>
                <a:gd name="T7" fmla="*/ 16 h 34"/>
                <a:gd name="T8" fmla="*/ 22 w 29"/>
                <a:gd name="T9" fmla="*/ 23 h 34"/>
                <a:gd name="T10" fmla="*/ 24 w 29"/>
                <a:gd name="T11" fmla="*/ 18 h 34"/>
                <a:gd name="T12" fmla="*/ 13 w 29"/>
                <a:gd name="T13" fmla="*/ 12 h 34"/>
                <a:gd name="T14" fmla="*/ 16 w 29"/>
                <a:gd name="T15" fmla="*/ 6 h 34"/>
                <a:gd name="T16" fmla="*/ 28 w 29"/>
                <a:gd name="T17" fmla="*/ 13 h 34"/>
                <a:gd name="T18" fmla="*/ 29 w 29"/>
                <a:gd name="T19" fmla="*/ 10 h 34"/>
                <a:gd name="T20" fmla="*/ 13 w 29"/>
                <a:gd name="T21" fmla="*/ 0 h 34"/>
                <a:gd name="T22" fmla="*/ 0 w 29"/>
                <a:gd name="T23" fmla="*/ 24 h 34"/>
                <a:gd name="T24" fmla="*/ 18 w 29"/>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4">
                  <a:moveTo>
                    <a:pt x="18" y="34"/>
                  </a:moveTo>
                  <a:lnTo>
                    <a:pt x="20" y="30"/>
                  </a:lnTo>
                  <a:lnTo>
                    <a:pt x="7" y="23"/>
                  </a:lnTo>
                  <a:lnTo>
                    <a:pt x="11" y="16"/>
                  </a:lnTo>
                  <a:lnTo>
                    <a:pt x="22" y="23"/>
                  </a:lnTo>
                  <a:lnTo>
                    <a:pt x="24" y="18"/>
                  </a:lnTo>
                  <a:lnTo>
                    <a:pt x="13" y="12"/>
                  </a:lnTo>
                  <a:lnTo>
                    <a:pt x="16" y="6"/>
                  </a:lnTo>
                  <a:lnTo>
                    <a:pt x="28" y="13"/>
                  </a:lnTo>
                  <a:lnTo>
                    <a:pt x="29" y="10"/>
                  </a:lnTo>
                  <a:lnTo>
                    <a:pt x="13" y="0"/>
                  </a:lnTo>
                  <a:lnTo>
                    <a:pt x="0" y="24"/>
                  </a:lnTo>
                  <a:lnTo>
                    <a:pt x="1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4" name="Freeform 434">
              <a:extLst>
                <a:ext uri="{FF2B5EF4-FFF2-40B4-BE49-F238E27FC236}">
                  <a16:creationId xmlns:a16="http://schemas.microsoft.com/office/drawing/2014/main" id="{47752AF7-2B31-469A-9E33-EFAD1FC63AE4}"/>
                </a:ext>
              </a:extLst>
            </p:cNvPr>
            <p:cNvSpPr/>
            <p:nvPr/>
          </p:nvSpPr>
          <p:spPr bwMode="auto">
            <a:xfrm>
              <a:off x="3539" y="2398"/>
              <a:ext cx="27" cy="35"/>
            </a:xfrm>
            <a:custGeom>
              <a:avLst/>
              <a:gdLst>
                <a:gd name="T0" fmla="*/ 14 w 27"/>
                <a:gd name="T1" fmla="*/ 6 h 35"/>
                <a:gd name="T2" fmla="*/ 20 w 27"/>
                <a:gd name="T3" fmla="*/ 10 h 35"/>
                <a:gd name="T4" fmla="*/ 21 w 27"/>
                <a:gd name="T5" fmla="*/ 12 h 35"/>
                <a:gd name="T6" fmla="*/ 21 w 27"/>
                <a:gd name="T7" fmla="*/ 16 h 35"/>
                <a:gd name="T8" fmla="*/ 19 w 27"/>
                <a:gd name="T9" fmla="*/ 17 h 35"/>
                <a:gd name="T10" fmla="*/ 16 w 27"/>
                <a:gd name="T11" fmla="*/ 17 h 35"/>
                <a:gd name="T12" fmla="*/ 10 w 27"/>
                <a:gd name="T13" fmla="*/ 13 h 35"/>
                <a:gd name="T14" fmla="*/ 14 w 27"/>
                <a:gd name="T15" fmla="*/ 6 h 35"/>
                <a:gd name="T16" fmla="*/ 4 w 27"/>
                <a:gd name="T17" fmla="*/ 28 h 35"/>
                <a:gd name="T18" fmla="*/ 9 w 27"/>
                <a:gd name="T19" fmla="*/ 17 h 35"/>
                <a:gd name="T20" fmla="*/ 14 w 27"/>
                <a:gd name="T21" fmla="*/ 21 h 35"/>
                <a:gd name="T22" fmla="*/ 15 w 27"/>
                <a:gd name="T23" fmla="*/ 23 h 35"/>
                <a:gd name="T24" fmla="*/ 15 w 27"/>
                <a:gd name="T25" fmla="*/ 27 h 35"/>
                <a:gd name="T26" fmla="*/ 14 w 27"/>
                <a:gd name="T27" fmla="*/ 29 h 35"/>
                <a:gd name="T28" fmla="*/ 13 w 27"/>
                <a:gd name="T29" fmla="*/ 31 h 35"/>
                <a:gd name="T30" fmla="*/ 13 w 27"/>
                <a:gd name="T31" fmla="*/ 33 h 35"/>
                <a:gd name="T32" fmla="*/ 18 w 27"/>
                <a:gd name="T33" fmla="*/ 35 h 35"/>
                <a:gd name="T34" fmla="*/ 19 w 27"/>
                <a:gd name="T35" fmla="*/ 35 h 35"/>
                <a:gd name="T36" fmla="*/ 18 w 27"/>
                <a:gd name="T37" fmla="*/ 34 h 35"/>
                <a:gd name="T38" fmla="*/ 19 w 27"/>
                <a:gd name="T39" fmla="*/ 31 h 35"/>
                <a:gd name="T40" fmla="*/ 20 w 27"/>
                <a:gd name="T41" fmla="*/ 28 h 35"/>
                <a:gd name="T42" fmla="*/ 21 w 27"/>
                <a:gd name="T43" fmla="*/ 24 h 35"/>
                <a:gd name="T44" fmla="*/ 20 w 27"/>
                <a:gd name="T45" fmla="*/ 22 h 35"/>
                <a:gd name="T46" fmla="*/ 24 w 27"/>
                <a:gd name="T47" fmla="*/ 21 h 35"/>
                <a:gd name="T48" fmla="*/ 26 w 27"/>
                <a:gd name="T49" fmla="*/ 17 h 35"/>
                <a:gd name="T50" fmla="*/ 27 w 27"/>
                <a:gd name="T51" fmla="*/ 15 h 35"/>
                <a:gd name="T52" fmla="*/ 27 w 27"/>
                <a:gd name="T53" fmla="*/ 11 h 35"/>
                <a:gd name="T54" fmla="*/ 26 w 27"/>
                <a:gd name="T55" fmla="*/ 9 h 35"/>
                <a:gd name="T56" fmla="*/ 22 w 27"/>
                <a:gd name="T57" fmla="*/ 6 h 35"/>
                <a:gd name="T58" fmla="*/ 12 w 27"/>
                <a:gd name="T59" fmla="*/ 0 h 35"/>
                <a:gd name="T60" fmla="*/ 0 w 27"/>
                <a:gd name="T61" fmla="*/ 24 h 35"/>
                <a:gd name="T62" fmla="*/ 4 w 27"/>
                <a:gd name="T63" fmla="*/ 28 h 35"/>
                <a:gd name="T64" fmla="*/ 14 w 27"/>
                <a:gd name="T6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35">
                  <a:moveTo>
                    <a:pt x="14" y="6"/>
                  </a:moveTo>
                  <a:lnTo>
                    <a:pt x="20" y="10"/>
                  </a:lnTo>
                  <a:lnTo>
                    <a:pt x="21" y="12"/>
                  </a:lnTo>
                  <a:lnTo>
                    <a:pt x="21" y="16"/>
                  </a:lnTo>
                  <a:lnTo>
                    <a:pt x="19" y="17"/>
                  </a:lnTo>
                  <a:lnTo>
                    <a:pt x="16" y="17"/>
                  </a:lnTo>
                  <a:lnTo>
                    <a:pt x="10" y="13"/>
                  </a:lnTo>
                  <a:lnTo>
                    <a:pt x="14" y="6"/>
                  </a:lnTo>
                  <a:lnTo>
                    <a:pt x="4" y="28"/>
                  </a:lnTo>
                  <a:lnTo>
                    <a:pt x="9" y="17"/>
                  </a:lnTo>
                  <a:lnTo>
                    <a:pt x="14" y="21"/>
                  </a:lnTo>
                  <a:lnTo>
                    <a:pt x="15" y="23"/>
                  </a:lnTo>
                  <a:lnTo>
                    <a:pt x="15" y="27"/>
                  </a:lnTo>
                  <a:lnTo>
                    <a:pt x="14" y="29"/>
                  </a:lnTo>
                  <a:lnTo>
                    <a:pt x="13" y="31"/>
                  </a:lnTo>
                  <a:lnTo>
                    <a:pt x="13" y="33"/>
                  </a:lnTo>
                  <a:lnTo>
                    <a:pt x="18" y="35"/>
                  </a:lnTo>
                  <a:lnTo>
                    <a:pt x="19" y="35"/>
                  </a:lnTo>
                  <a:lnTo>
                    <a:pt x="18" y="34"/>
                  </a:lnTo>
                  <a:lnTo>
                    <a:pt x="19" y="31"/>
                  </a:lnTo>
                  <a:lnTo>
                    <a:pt x="20" y="28"/>
                  </a:lnTo>
                  <a:lnTo>
                    <a:pt x="21" y="24"/>
                  </a:lnTo>
                  <a:lnTo>
                    <a:pt x="20" y="22"/>
                  </a:lnTo>
                  <a:lnTo>
                    <a:pt x="24" y="21"/>
                  </a:lnTo>
                  <a:lnTo>
                    <a:pt x="26" y="17"/>
                  </a:lnTo>
                  <a:lnTo>
                    <a:pt x="27" y="15"/>
                  </a:lnTo>
                  <a:lnTo>
                    <a:pt x="27" y="11"/>
                  </a:lnTo>
                  <a:lnTo>
                    <a:pt x="26" y="9"/>
                  </a:lnTo>
                  <a:lnTo>
                    <a:pt x="22" y="6"/>
                  </a:lnTo>
                  <a:lnTo>
                    <a:pt x="12" y="0"/>
                  </a:lnTo>
                  <a:lnTo>
                    <a:pt x="0" y="24"/>
                  </a:lnTo>
                  <a:lnTo>
                    <a:pt x="4" y="28"/>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5" name="Freeform 435">
              <a:extLst>
                <a:ext uri="{FF2B5EF4-FFF2-40B4-BE49-F238E27FC236}">
                  <a16:creationId xmlns:a16="http://schemas.microsoft.com/office/drawing/2014/main" id="{FCC1565A-F5F6-4A90-8F3E-616FF94F96D9}"/>
                </a:ext>
              </a:extLst>
            </p:cNvPr>
            <p:cNvSpPr/>
            <p:nvPr/>
          </p:nvSpPr>
          <p:spPr bwMode="auto">
            <a:xfrm>
              <a:off x="3561" y="2411"/>
              <a:ext cx="18" cy="34"/>
            </a:xfrm>
            <a:custGeom>
              <a:avLst/>
              <a:gdLst>
                <a:gd name="T0" fmla="*/ 16 w 18"/>
                <a:gd name="T1" fmla="*/ 34 h 34"/>
                <a:gd name="T2" fmla="*/ 18 w 18"/>
                <a:gd name="T3" fmla="*/ 29 h 34"/>
                <a:gd name="T4" fmla="*/ 6 w 18"/>
                <a:gd name="T5" fmla="*/ 23 h 34"/>
                <a:gd name="T6" fmla="*/ 17 w 18"/>
                <a:gd name="T7" fmla="*/ 3 h 34"/>
                <a:gd name="T8" fmla="*/ 12 w 18"/>
                <a:gd name="T9" fmla="*/ 0 h 34"/>
                <a:gd name="T10" fmla="*/ 0 w 18"/>
                <a:gd name="T11" fmla="*/ 24 h 34"/>
                <a:gd name="T12" fmla="*/ 16 w 1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8" h="34">
                  <a:moveTo>
                    <a:pt x="16" y="34"/>
                  </a:moveTo>
                  <a:lnTo>
                    <a:pt x="18" y="29"/>
                  </a:lnTo>
                  <a:lnTo>
                    <a:pt x="6" y="23"/>
                  </a:lnTo>
                  <a:lnTo>
                    <a:pt x="17" y="3"/>
                  </a:lnTo>
                  <a:lnTo>
                    <a:pt x="12" y="0"/>
                  </a:lnTo>
                  <a:lnTo>
                    <a:pt x="0" y="24"/>
                  </a:lnTo>
                  <a:lnTo>
                    <a:pt x="1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6" name="Freeform 436">
              <a:extLst>
                <a:ext uri="{FF2B5EF4-FFF2-40B4-BE49-F238E27FC236}">
                  <a16:creationId xmlns:a16="http://schemas.microsoft.com/office/drawing/2014/main" id="{60FEBF71-3113-45C9-B7C6-354FEC1C0F90}"/>
                </a:ext>
              </a:extLst>
            </p:cNvPr>
            <p:cNvSpPr/>
            <p:nvPr/>
          </p:nvSpPr>
          <p:spPr bwMode="auto">
            <a:xfrm>
              <a:off x="3577" y="2425"/>
              <a:ext cx="25" cy="33"/>
            </a:xfrm>
            <a:custGeom>
              <a:avLst/>
              <a:gdLst>
                <a:gd name="T0" fmla="*/ 18 w 25"/>
                <a:gd name="T1" fmla="*/ 19 h 33"/>
                <a:gd name="T2" fmla="*/ 12 w 25"/>
                <a:gd name="T3" fmla="*/ 15 h 33"/>
                <a:gd name="T4" fmla="*/ 20 w 25"/>
                <a:gd name="T5" fmla="*/ 7 h 33"/>
                <a:gd name="T6" fmla="*/ 18 w 25"/>
                <a:gd name="T7" fmla="*/ 19 h 33"/>
                <a:gd name="T8" fmla="*/ 0 w 25"/>
                <a:gd name="T9" fmla="*/ 20 h 33"/>
                <a:gd name="T10" fmla="*/ 5 w 25"/>
                <a:gd name="T11" fmla="*/ 22 h 33"/>
                <a:gd name="T12" fmla="*/ 8 w 25"/>
                <a:gd name="T13" fmla="*/ 19 h 33"/>
                <a:gd name="T14" fmla="*/ 18 w 25"/>
                <a:gd name="T15" fmla="*/ 24 h 33"/>
                <a:gd name="T16" fmla="*/ 17 w 25"/>
                <a:gd name="T17" fmla="*/ 30 h 33"/>
                <a:gd name="T18" fmla="*/ 22 w 25"/>
                <a:gd name="T19" fmla="*/ 33 h 33"/>
                <a:gd name="T20" fmla="*/ 25 w 25"/>
                <a:gd name="T21" fmla="*/ 3 h 33"/>
                <a:gd name="T22" fmla="*/ 20 w 25"/>
                <a:gd name="T23" fmla="*/ 0 h 33"/>
                <a:gd name="T24" fmla="*/ 0 w 25"/>
                <a:gd name="T25" fmla="*/ 20 h 33"/>
                <a:gd name="T26" fmla="*/ 18 w 25"/>
                <a:gd name="T2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3">
                  <a:moveTo>
                    <a:pt x="18" y="19"/>
                  </a:moveTo>
                  <a:lnTo>
                    <a:pt x="12" y="15"/>
                  </a:lnTo>
                  <a:lnTo>
                    <a:pt x="20" y="7"/>
                  </a:lnTo>
                  <a:lnTo>
                    <a:pt x="18" y="19"/>
                  </a:lnTo>
                  <a:lnTo>
                    <a:pt x="0" y="20"/>
                  </a:lnTo>
                  <a:lnTo>
                    <a:pt x="5" y="22"/>
                  </a:lnTo>
                  <a:lnTo>
                    <a:pt x="8" y="19"/>
                  </a:lnTo>
                  <a:lnTo>
                    <a:pt x="18" y="24"/>
                  </a:lnTo>
                  <a:lnTo>
                    <a:pt x="17" y="30"/>
                  </a:lnTo>
                  <a:lnTo>
                    <a:pt x="22" y="33"/>
                  </a:lnTo>
                  <a:lnTo>
                    <a:pt x="25" y="3"/>
                  </a:lnTo>
                  <a:lnTo>
                    <a:pt x="20" y="0"/>
                  </a:lnTo>
                  <a:lnTo>
                    <a:pt x="0" y="20"/>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7" name="Freeform 437">
              <a:extLst>
                <a:ext uri="{FF2B5EF4-FFF2-40B4-BE49-F238E27FC236}">
                  <a16:creationId xmlns:a16="http://schemas.microsoft.com/office/drawing/2014/main" id="{EA2F35BA-7B6A-4799-8C4A-F23F49EFA68D}"/>
                </a:ext>
              </a:extLst>
            </p:cNvPr>
            <p:cNvSpPr/>
            <p:nvPr/>
          </p:nvSpPr>
          <p:spPr bwMode="auto">
            <a:xfrm>
              <a:off x="3601" y="2434"/>
              <a:ext cx="31" cy="36"/>
            </a:xfrm>
            <a:custGeom>
              <a:avLst/>
              <a:gdLst>
                <a:gd name="T0" fmla="*/ 5 w 31"/>
                <a:gd name="T1" fmla="*/ 28 h 36"/>
                <a:gd name="T2" fmla="*/ 13 w 31"/>
                <a:gd name="T3" fmla="*/ 11 h 36"/>
                <a:gd name="T4" fmla="*/ 14 w 31"/>
                <a:gd name="T5" fmla="*/ 33 h 36"/>
                <a:gd name="T6" fmla="*/ 19 w 31"/>
                <a:gd name="T7" fmla="*/ 36 h 36"/>
                <a:gd name="T8" fmla="*/ 31 w 31"/>
                <a:gd name="T9" fmla="*/ 11 h 36"/>
                <a:gd name="T10" fmla="*/ 26 w 31"/>
                <a:gd name="T11" fmla="*/ 9 h 36"/>
                <a:gd name="T12" fmla="*/ 18 w 31"/>
                <a:gd name="T13" fmla="*/ 25 h 36"/>
                <a:gd name="T14" fmla="*/ 17 w 31"/>
                <a:gd name="T15" fmla="*/ 3 h 36"/>
                <a:gd name="T16" fmla="*/ 12 w 31"/>
                <a:gd name="T17" fmla="*/ 0 h 36"/>
                <a:gd name="T18" fmla="*/ 0 w 31"/>
                <a:gd name="T19" fmla="*/ 25 h 36"/>
                <a:gd name="T20" fmla="*/ 5 w 31"/>
                <a:gd name="T21"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6">
                  <a:moveTo>
                    <a:pt x="5" y="28"/>
                  </a:moveTo>
                  <a:lnTo>
                    <a:pt x="13" y="11"/>
                  </a:lnTo>
                  <a:lnTo>
                    <a:pt x="14" y="33"/>
                  </a:lnTo>
                  <a:lnTo>
                    <a:pt x="19" y="36"/>
                  </a:lnTo>
                  <a:lnTo>
                    <a:pt x="31" y="11"/>
                  </a:lnTo>
                  <a:lnTo>
                    <a:pt x="26" y="9"/>
                  </a:lnTo>
                  <a:lnTo>
                    <a:pt x="18" y="25"/>
                  </a:lnTo>
                  <a:lnTo>
                    <a:pt x="17" y="3"/>
                  </a:lnTo>
                  <a:lnTo>
                    <a:pt x="12" y="0"/>
                  </a:lnTo>
                  <a:lnTo>
                    <a:pt x="0" y="25"/>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8" name="Freeform 438">
              <a:extLst>
                <a:ext uri="{FF2B5EF4-FFF2-40B4-BE49-F238E27FC236}">
                  <a16:creationId xmlns:a16="http://schemas.microsoft.com/office/drawing/2014/main" id="{BA9DB8F0-E7FD-4F5A-ABD3-73BFFEFD7060}"/>
                </a:ext>
              </a:extLst>
            </p:cNvPr>
            <p:cNvSpPr/>
            <p:nvPr/>
          </p:nvSpPr>
          <p:spPr bwMode="auto">
            <a:xfrm>
              <a:off x="3625" y="2447"/>
              <a:ext cx="26" cy="33"/>
            </a:xfrm>
            <a:custGeom>
              <a:avLst/>
              <a:gdLst>
                <a:gd name="T0" fmla="*/ 14 w 26"/>
                <a:gd name="T1" fmla="*/ 8 h 33"/>
                <a:gd name="T2" fmla="*/ 18 w 26"/>
                <a:gd name="T3" fmla="*/ 10 h 33"/>
                <a:gd name="T4" fmla="*/ 20 w 26"/>
                <a:gd name="T5" fmla="*/ 12 h 33"/>
                <a:gd name="T6" fmla="*/ 22 w 26"/>
                <a:gd name="T7" fmla="*/ 15 h 33"/>
                <a:gd name="T8" fmla="*/ 22 w 26"/>
                <a:gd name="T9" fmla="*/ 18 h 33"/>
                <a:gd name="T10" fmla="*/ 20 w 26"/>
                <a:gd name="T11" fmla="*/ 22 h 33"/>
                <a:gd name="T12" fmla="*/ 18 w 26"/>
                <a:gd name="T13" fmla="*/ 26 h 33"/>
                <a:gd name="T14" fmla="*/ 16 w 26"/>
                <a:gd name="T15" fmla="*/ 27 h 33"/>
                <a:gd name="T16" fmla="*/ 13 w 26"/>
                <a:gd name="T17" fmla="*/ 27 h 33"/>
                <a:gd name="T18" fmla="*/ 10 w 26"/>
                <a:gd name="T19" fmla="*/ 26 h 33"/>
                <a:gd name="T20" fmla="*/ 6 w 26"/>
                <a:gd name="T21" fmla="*/ 24 h 33"/>
                <a:gd name="T22" fmla="*/ 14 w 26"/>
                <a:gd name="T23" fmla="*/ 8 h 33"/>
                <a:gd name="T24" fmla="*/ 7 w 26"/>
                <a:gd name="T25" fmla="*/ 30 h 33"/>
                <a:gd name="T26" fmla="*/ 12 w 26"/>
                <a:gd name="T27" fmla="*/ 33 h 33"/>
                <a:gd name="T28" fmla="*/ 16 w 26"/>
                <a:gd name="T29" fmla="*/ 33 h 33"/>
                <a:gd name="T30" fmla="*/ 19 w 26"/>
                <a:gd name="T31" fmla="*/ 32 h 33"/>
                <a:gd name="T32" fmla="*/ 20 w 26"/>
                <a:gd name="T33" fmla="*/ 30 h 33"/>
                <a:gd name="T34" fmla="*/ 25 w 26"/>
                <a:gd name="T35" fmla="*/ 24 h 33"/>
                <a:gd name="T36" fmla="*/ 26 w 26"/>
                <a:gd name="T37" fmla="*/ 18 h 33"/>
                <a:gd name="T38" fmla="*/ 26 w 26"/>
                <a:gd name="T39" fmla="*/ 14 h 33"/>
                <a:gd name="T40" fmla="*/ 25 w 26"/>
                <a:gd name="T41" fmla="*/ 10 h 33"/>
                <a:gd name="T42" fmla="*/ 20 w 26"/>
                <a:gd name="T43" fmla="*/ 6 h 33"/>
                <a:gd name="T44" fmla="*/ 12 w 26"/>
                <a:gd name="T45" fmla="*/ 0 h 33"/>
                <a:gd name="T46" fmla="*/ 0 w 26"/>
                <a:gd name="T47" fmla="*/ 26 h 33"/>
                <a:gd name="T48" fmla="*/ 7 w 26"/>
                <a:gd name="T49" fmla="*/ 30 h 33"/>
                <a:gd name="T50" fmla="*/ 14 w 26"/>
                <a:gd name="T5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33">
                  <a:moveTo>
                    <a:pt x="14" y="8"/>
                  </a:moveTo>
                  <a:lnTo>
                    <a:pt x="18" y="10"/>
                  </a:lnTo>
                  <a:lnTo>
                    <a:pt x="20" y="12"/>
                  </a:lnTo>
                  <a:lnTo>
                    <a:pt x="22" y="15"/>
                  </a:lnTo>
                  <a:lnTo>
                    <a:pt x="22" y="18"/>
                  </a:lnTo>
                  <a:lnTo>
                    <a:pt x="20" y="22"/>
                  </a:lnTo>
                  <a:lnTo>
                    <a:pt x="18" y="26"/>
                  </a:lnTo>
                  <a:lnTo>
                    <a:pt x="16" y="27"/>
                  </a:lnTo>
                  <a:lnTo>
                    <a:pt x="13" y="27"/>
                  </a:lnTo>
                  <a:lnTo>
                    <a:pt x="10" y="26"/>
                  </a:lnTo>
                  <a:lnTo>
                    <a:pt x="6" y="24"/>
                  </a:lnTo>
                  <a:lnTo>
                    <a:pt x="14" y="8"/>
                  </a:lnTo>
                  <a:lnTo>
                    <a:pt x="7" y="30"/>
                  </a:lnTo>
                  <a:lnTo>
                    <a:pt x="12" y="33"/>
                  </a:lnTo>
                  <a:lnTo>
                    <a:pt x="16" y="33"/>
                  </a:lnTo>
                  <a:lnTo>
                    <a:pt x="19" y="32"/>
                  </a:lnTo>
                  <a:lnTo>
                    <a:pt x="20" y="30"/>
                  </a:lnTo>
                  <a:lnTo>
                    <a:pt x="25" y="24"/>
                  </a:lnTo>
                  <a:lnTo>
                    <a:pt x="26" y="18"/>
                  </a:lnTo>
                  <a:lnTo>
                    <a:pt x="26" y="14"/>
                  </a:lnTo>
                  <a:lnTo>
                    <a:pt x="25" y="10"/>
                  </a:lnTo>
                  <a:lnTo>
                    <a:pt x="20" y="6"/>
                  </a:lnTo>
                  <a:lnTo>
                    <a:pt x="12" y="0"/>
                  </a:lnTo>
                  <a:lnTo>
                    <a:pt x="0" y="26"/>
                  </a:lnTo>
                  <a:lnTo>
                    <a:pt x="7" y="30"/>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39" name="Freeform 439">
              <a:extLst>
                <a:ext uri="{FF2B5EF4-FFF2-40B4-BE49-F238E27FC236}">
                  <a16:creationId xmlns:a16="http://schemas.microsoft.com/office/drawing/2014/main" id="{D7532A75-730F-402B-957A-CDBA22718A2B}"/>
                </a:ext>
              </a:extLst>
            </p:cNvPr>
            <p:cNvSpPr/>
            <p:nvPr/>
          </p:nvSpPr>
          <p:spPr bwMode="auto">
            <a:xfrm>
              <a:off x="3145" y="2433"/>
              <a:ext cx="27" cy="22"/>
            </a:xfrm>
            <a:custGeom>
              <a:avLst/>
              <a:gdLst>
                <a:gd name="T0" fmla="*/ 1 w 27"/>
                <a:gd name="T1" fmla="*/ 6 h 22"/>
                <a:gd name="T2" fmla="*/ 0 w 27"/>
                <a:gd name="T3" fmla="*/ 10 h 22"/>
                <a:gd name="T4" fmla="*/ 1 w 27"/>
                <a:gd name="T5" fmla="*/ 13 h 22"/>
                <a:gd name="T6" fmla="*/ 3 w 27"/>
                <a:gd name="T7" fmla="*/ 18 h 22"/>
                <a:gd name="T8" fmla="*/ 4 w 27"/>
                <a:gd name="T9" fmla="*/ 20 h 22"/>
                <a:gd name="T10" fmla="*/ 7 w 27"/>
                <a:gd name="T11" fmla="*/ 22 h 22"/>
                <a:gd name="T12" fmla="*/ 11 w 27"/>
                <a:gd name="T13" fmla="*/ 22 h 22"/>
                <a:gd name="T14" fmla="*/ 13 w 27"/>
                <a:gd name="T15" fmla="*/ 20 h 22"/>
                <a:gd name="T16" fmla="*/ 16 w 27"/>
                <a:gd name="T17" fmla="*/ 18 h 22"/>
                <a:gd name="T18" fmla="*/ 16 w 27"/>
                <a:gd name="T19" fmla="*/ 16 h 22"/>
                <a:gd name="T20" fmla="*/ 16 w 27"/>
                <a:gd name="T21" fmla="*/ 12 h 22"/>
                <a:gd name="T22" fmla="*/ 16 w 27"/>
                <a:gd name="T23" fmla="*/ 10 h 22"/>
                <a:gd name="T24" fmla="*/ 17 w 27"/>
                <a:gd name="T25" fmla="*/ 6 h 22"/>
                <a:gd name="T26" fmla="*/ 18 w 27"/>
                <a:gd name="T27" fmla="*/ 5 h 22"/>
                <a:gd name="T28" fmla="*/ 21 w 27"/>
                <a:gd name="T29" fmla="*/ 5 h 22"/>
                <a:gd name="T30" fmla="*/ 22 w 27"/>
                <a:gd name="T31" fmla="*/ 8 h 22"/>
                <a:gd name="T32" fmla="*/ 22 w 27"/>
                <a:gd name="T33" fmla="*/ 12 h 22"/>
                <a:gd name="T34" fmla="*/ 19 w 27"/>
                <a:gd name="T35" fmla="*/ 14 h 22"/>
                <a:gd name="T36" fmla="*/ 21 w 27"/>
                <a:gd name="T37" fmla="*/ 19 h 22"/>
                <a:gd name="T38" fmla="*/ 23 w 27"/>
                <a:gd name="T39" fmla="*/ 18 h 22"/>
                <a:gd name="T40" fmla="*/ 25 w 27"/>
                <a:gd name="T41" fmla="*/ 16 h 22"/>
                <a:gd name="T42" fmla="*/ 27 w 27"/>
                <a:gd name="T43" fmla="*/ 12 h 22"/>
                <a:gd name="T44" fmla="*/ 25 w 27"/>
                <a:gd name="T45" fmla="*/ 8 h 22"/>
                <a:gd name="T46" fmla="*/ 24 w 27"/>
                <a:gd name="T47" fmla="*/ 4 h 22"/>
                <a:gd name="T48" fmla="*/ 23 w 27"/>
                <a:gd name="T49" fmla="*/ 1 h 22"/>
                <a:gd name="T50" fmla="*/ 21 w 27"/>
                <a:gd name="T51" fmla="*/ 0 h 22"/>
                <a:gd name="T52" fmla="*/ 17 w 27"/>
                <a:gd name="T53" fmla="*/ 0 h 22"/>
                <a:gd name="T54" fmla="*/ 15 w 27"/>
                <a:gd name="T55" fmla="*/ 1 h 22"/>
                <a:gd name="T56" fmla="*/ 12 w 27"/>
                <a:gd name="T57" fmla="*/ 4 h 22"/>
                <a:gd name="T58" fmla="*/ 11 w 27"/>
                <a:gd name="T59" fmla="*/ 8 h 22"/>
                <a:gd name="T60" fmla="*/ 11 w 27"/>
                <a:gd name="T61" fmla="*/ 10 h 22"/>
                <a:gd name="T62" fmla="*/ 11 w 27"/>
                <a:gd name="T63" fmla="*/ 16 h 22"/>
                <a:gd name="T64" fmla="*/ 9 w 27"/>
                <a:gd name="T65" fmla="*/ 17 h 22"/>
                <a:gd name="T66" fmla="*/ 6 w 27"/>
                <a:gd name="T67" fmla="*/ 17 h 22"/>
                <a:gd name="T68" fmla="*/ 5 w 27"/>
                <a:gd name="T69" fmla="*/ 13 h 22"/>
                <a:gd name="T70" fmla="*/ 5 w 27"/>
                <a:gd name="T71" fmla="*/ 8 h 22"/>
                <a:gd name="T72" fmla="*/ 6 w 27"/>
                <a:gd name="T73" fmla="*/ 7 h 22"/>
                <a:gd name="T74" fmla="*/ 9 w 27"/>
                <a:gd name="T75" fmla="*/ 6 h 22"/>
                <a:gd name="T76" fmla="*/ 7 w 27"/>
                <a:gd name="T77" fmla="*/ 1 h 22"/>
                <a:gd name="T78" fmla="*/ 4 w 27"/>
                <a:gd name="T79" fmla="*/ 2 h 22"/>
                <a:gd name="T80" fmla="*/ 1 w 27"/>
                <a:gd name="T8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22">
                  <a:moveTo>
                    <a:pt x="1" y="6"/>
                  </a:moveTo>
                  <a:lnTo>
                    <a:pt x="0" y="10"/>
                  </a:lnTo>
                  <a:lnTo>
                    <a:pt x="1" y="13"/>
                  </a:lnTo>
                  <a:lnTo>
                    <a:pt x="3" y="18"/>
                  </a:lnTo>
                  <a:lnTo>
                    <a:pt x="4" y="20"/>
                  </a:lnTo>
                  <a:lnTo>
                    <a:pt x="7" y="22"/>
                  </a:lnTo>
                  <a:lnTo>
                    <a:pt x="11" y="22"/>
                  </a:lnTo>
                  <a:lnTo>
                    <a:pt x="13" y="20"/>
                  </a:lnTo>
                  <a:lnTo>
                    <a:pt x="16" y="18"/>
                  </a:lnTo>
                  <a:lnTo>
                    <a:pt x="16" y="16"/>
                  </a:lnTo>
                  <a:lnTo>
                    <a:pt x="16" y="12"/>
                  </a:lnTo>
                  <a:lnTo>
                    <a:pt x="16" y="10"/>
                  </a:lnTo>
                  <a:lnTo>
                    <a:pt x="17" y="6"/>
                  </a:lnTo>
                  <a:lnTo>
                    <a:pt x="18" y="5"/>
                  </a:lnTo>
                  <a:lnTo>
                    <a:pt x="21" y="5"/>
                  </a:lnTo>
                  <a:lnTo>
                    <a:pt x="22" y="8"/>
                  </a:lnTo>
                  <a:lnTo>
                    <a:pt x="22" y="12"/>
                  </a:lnTo>
                  <a:lnTo>
                    <a:pt x="19" y="14"/>
                  </a:lnTo>
                  <a:lnTo>
                    <a:pt x="21" y="19"/>
                  </a:lnTo>
                  <a:lnTo>
                    <a:pt x="23" y="18"/>
                  </a:lnTo>
                  <a:lnTo>
                    <a:pt x="25" y="16"/>
                  </a:lnTo>
                  <a:lnTo>
                    <a:pt x="27" y="12"/>
                  </a:lnTo>
                  <a:lnTo>
                    <a:pt x="25" y="8"/>
                  </a:lnTo>
                  <a:lnTo>
                    <a:pt x="24" y="4"/>
                  </a:lnTo>
                  <a:lnTo>
                    <a:pt x="23" y="1"/>
                  </a:lnTo>
                  <a:lnTo>
                    <a:pt x="21" y="0"/>
                  </a:lnTo>
                  <a:lnTo>
                    <a:pt x="17" y="0"/>
                  </a:lnTo>
                  <a:lnTo>
                    <a:pt x="15" y="1"/>
                  </a:lnTo>
                  <a:lnTo>
                    <a:pt x="12" y="4"/>
                  </a:lnTo>
                  <a:lnTo>
                    <a:pt x="11" y="8"/>
                  </a:lnTo>
                  <a:lnTo>
                    <a:pt x="11" y="10"/>
                  </a:lnTo>
                  <a:lnTo>
                    <a:pt x="11" y="16"/>
                  </a:lnTo>
                  <a:lnTo>
                    <a:pt x="9" y="17"/>
                  </a:lnTo>
                  <a:lnTo>
                    <a:pt x="6" y="17"/>
                  </a:lnTo>
                  <a:lnTo>
                    <a:pt x="5" y="13"/>
                  </a:lnTo>
                  <a:lnTo>
                    <a:pt x="5" y="8"/>
                  </a:lnTo>
                  <a:lnTo>
                    <a:pt x="6" y="7"/>
                  </a:lnTo>
                  <a:lnTo>
                    <a:pt x="9" y="6"/>
                  </a:lnTo>
                  <a:lnTo>
                    <a:pt x="7" y="1"/>
                  </a:lnTo>
                  <a:lnTo>
                    <a:pt x="4" y="2"/>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0" name="Freeform 440">
              <a:extLst>
                <a:ext uri="{FF2B5EF4-FFF2-40B4-BE49-F238E27FC236}">
                  <a16:creationId xmlns:a16="http://schemas.microsoft.com/office/drawing/2014/main" id="{D3C676AD-7E05-4B49-AF61-0B1658D9C330}"/>
                </a:ext>
              </a:extLst>
            </p:cNvPr>
            <p:cNvSpPr/>
            <p:nvPr/>
          </p:nvSpPr>
          <p:spPr bwMode="auto">
            <a:xfrm>
              <a:off x="3150" y="2457"/>
              <a:ext cx="25" cy="24"/>
            </a:xfrm>
            <a:custGeom>
              <a:avLst/>
              <a:gdLst>
                <a:gd name="T0" fmla="*/ 11 w 25"/>
                <a:gd name="T1" fmla="*/ 19 h 24"/>
                <a:gd name="T2" fmla="*/ 8 w 25"/>
                <a:gd name="T3" fmla="*/ 19 h 24"/>
                <a:gd name="T4" fmla="*/ 7 w 25"/>
                <a:gd name="T5" fmla="*/ 18 h 24"/>
                <a:gd name="T6" fmla="*/ 5 w 25"/>
                <a:gd name="T7" fmla="*/ 14 h 24"/>
                <a:gd name="T8" fmla="*/ 5 w 25"/>
                <a:gd name="T9" fmla="*/ 11 h 24"/>
                <a:gd name="T10" fmla="*/ 6 w 25"/>
                <a:gd name="T11" fmla="*/ 8 h 24"/>
                <a:gd name="T12" fmla="*/ 8 w 25"/>
                <a:gd name="T13" fmla="*/ 7 h 24"/>
                <a:gd name="T14" fmla="*/ 12 w 25"/>
                <a:gd name="T15" fmla="*/ 6 h 24"/>
                <a:gd name="T16" fmla="*/ 16 w 25"/>
                <a:gd name="T17" fmla="*/ 5 h 24"/>
                <a:gd name="T18" fmla="*/ 18 w 25"/>
                <a:gd name="T19" fmla="*/ 6 h 24"/>
                <a:gd name="T20" fmla="*/ 20 w 25"/>
                <a:gd name="T21" fmla="*/ 8 h 24"/>
                <a:gd name="T22" fmla="*/ 22 w 25"/>
                <a:gd name="T23" fmla="*/ 11 h 24"/>
                <a:gd name="T24" fmla="*/ 20 w 25"/>
                <a:gd name="T25" fmla="*/ 16 h 24"/>
                <a:gd name="T26" fmla="*/ 19 w 25"/>
                <a:gd name="T27" fmla="*/ 17 h 24"/>
                <a:gd name="T28" fmla="*/ 18 w 25"/>
                <a:gd name="T29" fmla="*/ 18 h 24"/>
                <a:gd name="T30" fmla="*/ 19 w 25"/>
                <a:gd name="T31" fmla="*/ 23 h 24"/>
                <a:gd name="T32" fmla="*/ 23 w 25"/>
                <a:gd name="T33" fmla="*/ 22 h 24"/>
                <a:gd name="T34" fmla="*/ 25 w 25"/>
                <a:gd name="T35" fmla="*/ 18 h 24"/>
                <a:gd name="T36" fmla="*/ 25 w 25"/>
                <a:gd name="T37" fmla="*/ 14 h 24"/>
                <a:gd name="T38" fmla="*/ 25 w 25"/>
                <a:gd name="T39" fmla="*/ 11 h 24"/>
                <a:gd name="T40" fmla="*/ 24 w 25"/>
                <a:gd name="T41" fmla="*/ 5 h 24"/>
                <a:gd name="T42" fmla="*/ 20 w 25"/>
                <a:gd name="T43" fmla="*/ 1 h 24"/>
                <a:gd name="T44" fmla="*/ 17 w 25"/>
                <a:gd name="T45" fmla="*/ 0 h 24"/>
                <a:gd name="T46" fmla="*/ 11 w 25"/>
                <a:gd name="T47" fmla="*/ 0 h 24"/>
                <a:gd name="T48" fmla="*/ 6 w 25"/>
                <a:gd name="T49" fmla="*/ 2 h 24"/>
                <a:gd name="T50" fmla="*/ 2 w 25"/>
                <a:gd name="T51" fmla="*/ 5 h 24"/>
                <a:gd name="T52" fmla="*/ 0 w 25"/>
                <a:gd name="T53" fmla="*/ 10 h 24"/>
                <a:gd name="T54" fmla="*/ 0 w 25"/>
                <a:gd name="T55" fmla="*/ 14 h 24"/>
                <a:gd name="T56" fmla="*/ 2 w 25"/>
                <a:gd name="T57" fmla="*/ 19 h 24"/>
                <a:gd name="T58" fmla="*/ 5 w 25"/>
                <a:gd name="T59" fmla="*/ 23 h 24"/>
                <a:gd name="T60" fmla="*/ 7 w 25"/>
                <a:gd name="T61" fmla="*/ 24 h 24"/>
                <a:gd name="T62" fmla="*/ 11 w 25"/>
                <a:gd name="T63" fmla="*/ 24 h 24"/>
                <a:gd name="T64" fmla="*/ 11 w 25"/>
                <a:gd name="T65"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4">
                  <a:moveTo>
                    <a:pt x="11" y="19"/>
                  </a:moveTo>
                  <a:lnTo>
                    <a:pt x="8" y="19"/>
                  </a:lnTo>
                  <a:lnTo>
                    <a:pt x="7" y="18"/>
                  </a:lnTo>
                  <a:lnTo>
                    <a:pt x="5" y="14"/>
                  </a:lnTo>
                  <a:lnTo>
                    <a:pt x="5" y="11"/>
                  </a:lnTo>
                  <a:lnTo>
                    <a:pt x="6" y="8"/>
                  </a:lnTo>
                  <a:lnTo>
                    <a:pt x="8" y="7"/>
                  </a:lnTo>
                  <a:lnTo>
                    <a:pt x="12" y="6"/>
                  </a:lnTo>
                  <a:lnTo>
                    <a:pt x="16" y="5"/>
                  </a:lnTo>
                  <a:lnTo>
                    <a:pt x="18" y="6"/>
                  </a:lnTo>
                  <a:lnTo>
                    <a:pt x="20" y="8"/>
                  </a:lnTo>
                  <a:lnTo>
                    <a:pt x="22" y="11"/>
                  </a:lnTo>
                  <a:lnTo>
                    <a:pt x="20" y="16"/>
                  </a:lnTo>
                  <a:lnTo>
                    <a:pt x="19" y="17"/>
                  </a:lnTo>
                  <a:lnTo>
                    <a:pt x="18" y="18"/>
                  </a:lnTo>
                  <a:lnTo>
                    <a:pt x="19" y="23"/>
                  </a:lnTo>
                  <a:lnTo>
                    <a:pt x="23" y="22"/>
                  </a:lnTo>
                  <a:lnTo>
                    <a:pt x="25" y="18"/>
                  </a:lnTo>
                  <a:lnTo>
                    <a:pt x="25" y="14"/>
                  </a:lnTo>
                  <a:lnTo>
                    <a:pt x="25" y="11"/>
                  </a:lnTo>
                  <a:lnTo>
                    <a:pt x="24" y="5"/>
                  </a:lnTo>
                  <a:lnTo>
                    <a:pt x="20" y="1"/>
                  </a:lnTo>
                  <a:lnTo>
                    <a:pt x="17" y="0"/>
                  </a:lnTo>
                  <a:lnTo>
                    <a:pt x="11" y="0"/>
                  </a:lnTo>
                  <a:lnTo>
                    <a:pt x="6" y="2"/>
                  </a:lnTo>
                  <a:lnTo>
                    <a:pt x="2" y="5"/>
                  </a:lnTo>
                  <a:lnTo>
                    <a:pt x="0" y="10"/>
                  </a:lnTo>
                  <a:lnTo>
                    <a:pt x="0" y="14"/>
                  </a:lnTo>
                  <a:lnTo>
                    <a:pt x="2" y="19"/>
                  </a:lnTo>
                  <a:lnTo>
                    <a:pt x="5" y="23"/>
                  </a:lnTo>
                  <a:lnTo>
                    <a:pt x="7" y="24"/>
                  </a:lnTo>
                  <a:lnTo>
                    <a:pt x="11" y="24"/>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1" name="Freeform 441">
              <a:extLst>
                <a:ext uri="{FF2B5EF4-FFF2-40B4-BE49-F238E27FC236}">
                  <a16:creationId xmlns:a16="http://schemas.microsoft.com/office/drawing/2014/main" id="{BD8BBBD3-3E9F-4C9C-96C2-916BCB62DDEF}"/>
                </a:ext>
              </a:extLst>
            </p:cNvPr>
            <p:cNvSpPr/>
            <p:nvPr/>
          </p:nvSpPr>
          <p:spPr bwMode="auto">
            <a:xfrm>
              <a:off x="3155" y="2483"/>
              <a:ext cx="25" cy="26"/>
            </a:xfrm>
            <a:custGeom>
              <a:avLst/>
              <a:gdLst>
                <a:gd name="T0" fmla="*/ 18 w 25"/>
                <a:gd name="T1" fmla="*/ 6 h 26"/>
                <a:gd name="T2" fmla="*/ 20 w 25"/>
                <a:gd name="T3" fmla="*/ 9 h 26"/>
                <a:gd name="T4" fmla="*/ 21 w 25"/>
                <a:gd name="T5" fmla="*/ 11 h 26"/>
                <a:gd name="T6" fmla="*/ 21 w 25"/>
                <a:gd name="T7" fmla="*/ 15 h 26"/>
                <a:gd name="T8" fmla="*/ 20 w 25"/>
                <a:gd name="T9" fmla="*/ 17 h 26"/>
                <a:gd name="T10" fmla="*/ 18 w 25"/>
                <a:gd name="T11" fmla="*/ 20 h 26"/>
                <a:gd name="T12" fmla="*/ 14 w 25"/>
                <a:gd name="T13" fmla="*/ 21 h 26"/>
                <a:gd name="T14" fmla="*/ 11 w 25"/>
                <a:gd name="T15" fmla="*/ 21 h 26"/>
                <a:gd name="T16" fmla="*/ 7 w 25"/>
                <a:gd name="T17" fmla="*/ 20 h 26"/>
                <a:gd name="T18" fmla="*/ 6 w 25"/>
                <a:gd name="T19" fmla="*/ 18 h 26"/>
                <a:gd name="T20" fmla="*/ 5 w 25"/>
                <a:gd name="T21" fmla="*/ 15 h 26"/>
                <a:gd name="T22" fmla="*/ 5 w 25"/>
                <a:gd name="T23" fmla="*/ 12 h 26"/>
                <a:gd name="T24" fmla="*/ 6 w 25"/>
                <a:gd name="T25" fmla="*/ 9 h 26"/>
                <a:gd name="T26" fmla="*/ 8 w 25"/>
                <a:gd name="T27" fmla="*/ 8 h 26"/>
                <a:gd name="T28" fmla="*/ 12 w 25"/>
                <a:gd name="T29" fmla="*/ 6 h 26"/>
                <a:gd name="T30" fmla="*/ 15 w 25"/>
                <a:gd name="T31" fmla="*/ 6 h 26"/>
                <a:gd name="T32" fmla="*/ 18 w 25"/>
                <a:gd name="T33" fmla="*/ 6 h 26"/>
                <a:gd name="T34" fmla="*/ 2 w 25"/>
                <a:gd name="T35" fmla="*/ 6 h 26"/>
                <a:gd name="T36" fmla="*/ 0 w 25"/>
                <a:gd name="T37" fmla="*/ 11 h 26"/>
                <a:gd name="T38" fmla="*/ 0 w 25"/>
                <a:gd name="T39" fmla="*/ 16 h 26"/>
                <a:gd name="T40" fmla="*/ 2 w 25"/>
                <a:gd name="T41" fmla="*/ 21 h 26"/>
                <a:gd name="T42" fmla="*/ 5 w 25"/>
                <a:gd name="T43" fmla="*/ 24 h 26"/>
                <a:gd name="T44" fmla="*/ 9 w 25"/>
                <a:gd name="T45" fmla="*/ 26 h 26"/>
                <a:gd name="T46" fmla="*/ 15 w 25"/>
                <a:gd name="T47" fmla="*/ 26 h 26"/>
                <a:gd name="T48" fmla="*/ 20 w 25"/>
                <a:gd name="T49" fmla="*/ 24 h 26"/>
                <a:gd name="T50" fmla="*/ 24 w 25"/>
                <a:gd name="T51" fmla="*/ 21 h 26"/>
                <a:gd name="T52" fmla="*/ 25 w 25"/>
                <a:gd name="T53" fmla="*/ 16 h 26"/>
                <a:gd name="T54" fmla="*/ 25 w 25"/>
                <a:gd name="T55" fmla="*/ 11 h 26"/>
                <a:gd name="T56" fmla="*/ 24 w 25"/>
                <a:gd name="T57" fmla="*/ 6 h 26"/>
                <a:gd name="T58" fmla="*/ 20 w 25"/>
                <a:gd name="T59" fmla="*/ 3 h 26"/>
                <a:gd name="T60" fmla="*/ 15 w 25"/>
                <a:gd name="T61" fmla="*/ 0 h 26"/>
                <a:gd name="T62" fmla="*/ 11 w 25"/>
                <a:gd name="T63" fmla="*/ 0 h 26"/>
                <a:gd name="T64" fmla="*/ 6 w 25"/>
                <a:gd name="T65" fmla="*/ 3 h 26"/>
                <a:gd name="T66" fmla="*/ 2 w 25"/>
                <a:gd name="T67" fmla="*/ 6 h 26"/>
                <a:gd name="T68" fmla="*/ 18 w 25"/>
                <a:gd name="T6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6">
                  <a:moveTo>
                    <a:pt x="18" y="6"/>
                  </a:moveTo>
                  <a:lnTo>
                    <a:pt x="20" y="9"/>
                  </a:lnTo>
                  <a:lnTo>
                    <a:pt x="21" y="11"/>
                  </a:lnTo>
                  <a:lnTo>
                    <a:pt x="21" y="15"/>
                  </a:lnTo>
                  <a:lnTo>
                    <a:pt x="20" y="17"/>
                  </a:lnTo>
                  <a:lnTo>
                    <a:pt x="18" y="20"/>
                  </a:lnTo>
                  <a:lnTo>
                    <a:pt x="14" y="21"/>
                  </a:lnTo>
                  <a:lnTo>
                    <a:pt x="11" y="21"/>
                  </a:lnTo>
                  <a:lnTo>
                    <a:pt x="7" y="20"/>
                  </a:lnTo>
                  <a:lnTo>
                    <a:pt x="6" y="18"/>
                  </a:lnTo>
                  <a:lnTo>
                    <a:pt x="5" y="15"/>
                  </a:lnTo>
                  <a:lnTo>
                    <a:pt x="5" y="12"/>
                  </a:lnTo>
                  <a:lnTo>
                    <a:pt x="6" y="9"/>
                  </a:lnTo>
                  <a:lnTo>
                    <a:pt x="8" y="8"/>
                  </a:lnTo>
                  <a:lnTo>
                    <a:pt x="12" y="6"/>
                  </a:lnTo>
                  <a:lnTo>
                    <a:pt x="15" y="6"/>
                  </a:lnTo>
                  <a:lnTo>
                    <a:pt x="18" y="6"/>
                  </a:lnTo>
                  <a:lnTo>
                    <a:pt x="2" y="6"/>
                  </a:lnTo>
                  <a:lnTo>
                    <a:pt x="0" y="11"/>
                  </a:lnTo>
                  <a:lnTo>
                    <a:pt x="0" y="16"/>
                  </a:lnTo>
                  <a:lnTo>
                    <a:pt x="2" y="21"/>
                  </a:lnTo>
                  <a:lnTo>
                    <a:pt x="5" y="24"/>
                  </a:lnTo>
                  <a:lnTo>
                    <a:pt x="9" y="26"/>
                  </a:lnTo>
                  <a:lnTo>
                    <a:pt x="15" y="26"/>
                  </a:lnTo>
                  <a:lnTo>
                    <a:pt x="20" y="24"/>
                  </a:lnTo>
                  <a:lnTo>
                    <a:pt x="24" y="21"/>
                  </a:lnTo>
                  <a:lnTo>
                    <a:pt x="25" y="16"/>
                  </a:lnTo>
                  <a:lnTo>
                    <a:pt x="25" y="11"/>
                  </a:lnTo>
                  <a:lnTo>
                    <a:pt x="24" y="6"/>
                  </a:lnTo>
                  <a:lnTo>
                    <a:pt x="20" y="3"/>
                  </a:lnTo>
                  <a:lnTo>
                    <a:pt x="15" y="0"/>
                  </a:lnTo>
                  <a:lnTo>
                    <a:pt x="11" y="0"/>
                  </a:lnTo>
                  <a:lnTo>
                    <a:pt x="6" y="3"/>
                  </a:lnTo>
                  <a:lnTo>
                    <a:pt x="2" y="6"/>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2" name="Freeform 442">
              <a:extLst>
                <a:ext uri="{FF2B5EF4-FFF2-40B4-BE49-F238E27FC236}">
                  <a16:creationId xmlns:a16="http://schemas.microsoft.com/office/drawing/2014/main" id="{12704D73-22F4-407E-996B-A793864394CD}"/>
                </a:ext>
              </a:extLst>
            </p:cNvPr>
            <p:cNvSpPr/>
            <p:nvPr/>
          </p:nvSpPr>
          <p:spPr bwMode="auto">
            <a:xfrm>
              <a:off x="3160" y="2509"/>
              <a:ext cx="26" cy="21"/>
            </a:xfrm>
            <a:custGeom>
              <a:avLst/>
              <a:gdLst>
                <a:gd name="T0" fmla="*/ 1 w 26"/>
                <a:gd name="T1" fmla="*/ 18 h 21"/>
                <a:gd name="T2" fmla="*/ 20 w 26"/>
                <a:gd name="T3" fmla="*/ 13 h 21"/>
                <a:gd name="T4" fmla="*/ 21 w 26"/>
                <a:gd name="T5" fmla="*/ 21 h 21"/>
                <a:gd name="T6" fmla="*/ 26 w 26"/>
                <a:gd name="T7" fmla="*/ 20 h 21"/>
                <a:gd name="T8" fmla="*/ 22 w 26"/>
                <a:gd name="T9" fmla="*/ 0 h 21"/>
                <a:gd name="T10" fmla="*/ 18 w 26"/>
                <a:gd name="T11" fmla="*/ 1 h 21"/>
                <a:gd name="T12" fmla="*/ 19 w 26"/>
                <a:gd name="T13" fmla="*/ 8 h 21"/>
                <a:gd name="T14" fmla="*/ 0 w 26"/>
                <a:gd name="T15" fmla="*/ 12 h 21"/>
                <a:gd name="T16" fmla="*/ 1 w 26"/>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 y="18"/>
                  </a:moveTo>
                  <a:lnTo>
                    <a:pt x="20" y="13"/>
                  </a:lnTo>
                  <a:lnTo>
                    <a:pt x="21" y="21"/>
                  </a:lnTo>
                  <a:lnTo>
                    <a:pt x="26" y="20"/>
                  </a:lnTo>
                  <a:lnTo>
                    <a:pt x="22" y="0"/>
                  </a:lnTo>
                  <a:lnTo>
                    <a:pt x="18" y="1"/>
                  </a:lnTo>
                  <a:lnTo>
                    <a:pt x="19" y="8"/>
                  </a:lnTo>
                  <a:lnTo>
                    <a:pt x="0" y="12"/>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3" name="Freeform 443">
              <a:extLst>
                <a:ext uri="{FF2B5EF4-FFF2-40B4-BE49-F238E27FC236}">
                  <a16:creationId xmlns:a16="http://schemas.microsoft.com/office/drawing/2014/main" id="{5914C5D6-4471-4CF5-8125-E53292A6C959}"/>
                </a:ext>
              </a:extLst>
            </p:cNvPr>
            <p:cNvSpPr/>
            <p:nvPr/>
          </p:nvSpPr>
          <p:spPr bwMode="auto">
            <a:xfrm>
              <a:off x="3162" y="2533"/>
              <a:ext cx="25" cy="21"/>
            </a:xfrm>
            <a:custGeom>
              <a:avLst/>
              <a:gdLst>
                <a:gd name="T0" fmla="*/ 4 w 25"/>
                <a:gd name="T1" fmla="*/ 21 h 21"/>
                <a:gd name="T2" fmla="*/ 8 w 25"/>
                <a:gd name="T3" fmla="*/ 21 h 21"/>
                <a:gd name="T4" fmla="*/ 6 w 25"/>
                <a:gd name="T5" fmla="*/ 8 h 21"/>
                <a:gd name="T6" fmla="*/ 25 w 25"/>
                <a:gd name="T7" fmla="*/ 4 h 21"/>
                <a:gd name="T8" fmla="*/ 24 w 25"/>
                <a:gd name="T9" fmla="*/ 0 h 21"/>
                <a:gd name="T10" fmla="*/ 0 w 25"/>
                <a:gd name="T11" fmla="*/ 4 h 21"/>
                <a:gd name="T12" fmla="*/ 4 w 2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4" y="21"/>
                  </a:moveTo>
                  <a:lnTo>
                    <a:pt x="8" y="21"/>
                  </a:lnTo>
                  <a:lnTo>
                    <a:pt x="6" y="8"/>
                  </a:lnTo>
                  <a:lnTo>
                    <a:pt x="25" y="4"/>
                  </a:lnTo>
                  <a:lnTo>
                    <a:pt x="24" y="0"/>
                  </a:lnTo>
                  <a:lnTo>
                    <a:pt x="0" y="4"/>
                  </a:lnTo>
                  <a:lnTo>
                    <a:pt x="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4" name="Freeform 444">
              <a:extLst>
                <a:ext uri="{FF2B5EF4-FFF2-40B4-BE49-F238E27FC236}">
                  <a16:creationId xmlns:a16="http://schemas.microsoft.com/office/drawing/2014/main" id="{DF71B90E-2C7B-4307-83A9-F5D40FBD6A21}"/>
                </a:ext>
              </a:extLst>
            </p:cNvPr>
            <p:cNvSpPr/>
            <p:nvPr/>
          </p:nvSpPr>
          <p:spPr bwMode="auto">
            <a:xfrm>
              <a:off x="3166" y="2555"/>
              <a:ext cx="26" cy="24"/>
            </a:xfrm>
            <a:custGeom>
              <a:avLst/>
              <a:gdLst>
                <a:gd name="T0" fmla="*/ 12 w 26"/>
                <a:gd name="T1" fmla="*/ 14 h 24"/>
                <a:gd name="T2" fmla="*/ 10 w 26"/>
                <a:gd name="T3" fmla="*/ 6 h 24"/>
                <a:gd name="T4" fmla="*/ 21 w 26"/>
                <a:gd name="T5" fmla="*/ 9 h 24"/>
                <a:gd name="T6" fmla="*/ 12 w 26"/>
                <a:gd name="T7" fmla="*/ 14 h 24"/>
                <a:gd name="T8" fmla="*/ 0 w 26"/>
                <a:gd name="T9" fmla="*/ 0 h 24"/>
                <a:gd name="T10" fmla="*/ 1 w 26"/>
                <a:gd name="T11" fmla="*/ 5 h 24"/>
                <a:gd name="T12" fmla="*/ 6 w 26"/>
                <a:gd name="T13" fmla="*/ 6 h 24"/>
                <a:gd name="T14" fmla="*/ 8 w 26"/>
                <a:gd name="T15" fmla="*/ 16 h 24"/>
                <a:gd name="T16" fmla="*/ 3 w 26"/>
                <a:gd name="T17" fmla="*/ 18 h 24"/>
                <a:gd name="T18" fmla="*/ 4 w 26"/>
                <a:gd name="T19" fmla="*/ 24 h 24"/>
                <a:gd name="T20" fmla="*/ 26 w 26"/>
                <a:gd name="T21" fmla="*/ 10 h 24"/>
                <a:gd name="T22" fmla="*/ 25 w 26"/>
                <a:gd name="T23" fmla="*/ 4 h 24"/>
                <a:gd name="T24" fmla="*/ 0 w 26"/>
                <a:gd name="T25" fmla="*/ 0 h 24"/>
                <a:gd name="T26" fmla="*/ 12 w 26"/>
                <a:gd name="T2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4">
                  <a:moveTo>
                    <a:pt x="12" y="14"/>
                  </a:moveTo>
                  <a:lnTo>
                    <a:pt x="10" y="6"/>
                  </a:lnTo>
                  <a:lnTo>
                    <a:pt x="21" y="9"/>
                  </a:lnTo>
                  <a:lnTo>
                    <a:pt x="12" y="14"/>
                  </a:lnTo>
                  <a:lnTo>
                    <a:pt x="0" y="0"/>
                  </a:lnTo>
                  <a:lnTo>
                    <a:pt x="1" y="5"/>
                  </a:lnTo>
                  <a:lnTo>
                    <a:pt x="6" y="6"/>
                  </a:lnTo>
                  <a:lnTo>
                    <a:pt x="8" y="16"/>
                  </a:lnTo>
                  <a:lnTo>
                    <a:pt x="3" y="18"/>
                  </a:lnTo>
                  <a:lnTo>
                    <a:pt x="4" y="24"/>
                  </a:lnTo>
                  <a:lnTo>
                    <a:pt x="26" y="10"/>
                  </a:lnTo>
                  <a:lnTo>
                    <a:pt x="25" y="4"/>
                  </a:lnTo>
                  <a:lnTo>
                    <a:pt x="0" y="0"/>
                  </a:lnTo>
                  <a:lnTo>
                    <a:pt x="1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5" name="Freeform 445">
              <a:extLst>
                <a:ext uri="{FF2B5EF4-FFF2-40B4-BE49-F238E27FC236}">
                  <a16:creationId xmlns:a16="http://schemas.microsoft.com/office/drawing/2014/main" id="{E58C3BB1-F5F9-40DA-A3BB-5C84FBEDDFDD}"/>
                </a:ext>
              </a:extLst>
            </p:cNvPr>
            <p:cNvSpPr/>
            <p:nvPr/>
          </p:nvSpPr>
          <p:spPr bwMode="auto">
            <a:xfrm>
              <a:off x="3170" y="2577"/>
              <a:ext cx="28" cy="26"/>
            </a:xfrm>
            <a:custGeom>
              <a:avLst/>
              <a:gdLst>
                <a:gd name="T0" fmla="*/ 2 w 28"/>
                <a:gd name="T1" fmla="*/ 11 h 26"/>
                <a:gd name="T2" fmla="*/ 17 w 28"/>
                <a:gd name="T3" fmla="*/ 7 h 26"/>
                <a:gd name="T4" fmla="*/ 3 w 28"/>
                <a:gd name="T5" fmla="*/ 20 h 26"/>
                <a:gd name="T6" fmla="*/ 4 w 28"/>
                <a:gd name="T7" fmla="*/ 26 h 26"/>
                <a:gd name="T8" fmla="*/ 28 w 28"/>
                <a:gd name="T9" fmla="*/ 22 h 26"/>
                <a:gd name="T10" fmla="*/ 27 w 28"/>
                <a:gd name="T11" fmla="*/ 17 h 26"/>
                <a:gd name="T12" fmla="*/ 10 w 28"/>
                <a:gd name="T13" fmla="*/ 19 h 26"/>
                <a:gd name="T14" fmla="*/ 24 w 28"/>
                <a:gd name="T15" fmla="*/ 6 h 26"/>
                <a:gd name="T16" fmla="*/ 24 w 28"/>
                <a:gd name="T17" fmla="*/ 0 h 26"/>
                <a:gd name="T18" fmla="*/ 0 w 28"/>
                <a:gd name="T19" fmla="*/ 5 h 26"/>
                <a:gd name="T20" fmla="*/ 2 w 28"/>
                <a:gd name="T2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6">
                  <a:moveTo>
                    <a:pt x="2" y="11"/>
                  </a:moveTo>
                  <a:lnTo>
                    <a:pt x="17" y="7"/>
                  </a:lnTo>
                  <a:lnTo>
                    <a:pt x="3" y="20"/>
                  </a:lnTo>
                  <a:lnTo>
                    <a:pt x="4" y="26"/>
                  </a:lnTo>
                  <a:lnTo>
                    <a:pt x="28" y="22"/>
                  </a:lnTo>
                  <a:lnTo>
                    <a:pt x="27" y="17"/>
                  </a:lnTo>
                  <a:lnTo>
                    <a:pt x="10" y="19"/>
                  </a:lnTo>
                  <a:lnTo>
                    <a:pt x="24" y="6"/>
                  </a:lnTo>
                  <a:lnTo>
                    <a:pt x="24" y="0"/>
                  </a:lnTo>
                  <a:lnTo>
                    <a:pt x="0" y="5"/>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6" name="Freeform 446">
              <a:extLst>
                <a:ext uri="{FF2B5EF4-FFF2-40B4-BE49-F238E27FC236}">
                  <a16:creationId xmlns:a16="http://schemas.microsoft.com/office/drawing/2014/main" id="{5D4F21ED-4E7D-4995-82F0-55CE6BC20708}"/>
                </a:ext>
              </a:extLst>
            </p:cNvPr>
            <p:cNvSpPr/>
            <p:nvPr/>
          </p:nvSpPr>
          <p:spPr bwMode="auto">
            <a:xfrm>
              <a:off x="3175" y="2603"/>
              <a:ext cx="25" cy="26"/>
            </a:xfrm>
            <a:custGeom>
              <a:avLst/>
              <a:gdLst>
                <a:gd name="T0" fmla="*/ 21 w 25"/>
                <a:gd name="T1" fmla="*/ 6 h 26"/>
                <a:gd name="T2" fmla="*/ 21 w 25"/>
                <a:gd name="T3" fmla="*/ 11 h 26"/>
                <a:gd name="T4" fmla="*/ 22 w 25"/>
                <a:gd name="T5" fmla="*/ 15 h 26"/>
                <a:gd name="T6" fmla="*/ 21 w 25"/>
                <a:gd name="T7" fmla="*/ 17 h 26"/>
                <a:gd name="T8" fmla="*/ 18 w 25"/>
                <a:gd name="T9" fmla="*/ 18 h 26"/>
                <a:gd name="T10" fmla="*/ 15 w 25"/>
                <a:gd name="T11" fmla="*/ 20 h 26"/>
                <a:gd name="T12" fmla="*/ 11 w 25"/>
                <a:gd name="T13" fmla="*/ 20 h 26"/>
                <a:gd name="T14" fmla="*/ 9 w 25"/>
                <a:gd name="T15" fmla="*/ 20 h 26"/>
                <a:gd name="T16" fmla="*/ 7 w 25"/>
                <a:gd name="T17" fmla="*/ 17 h 26"/>
                <a:gd name="T18" fmla="*/ 6 w 25"/>
                <a:gd name="T19" fmla="*/ 15 h 26"/>
                <a:gd name="T20" fmla="*/ 5 w 25"/>
                <a:gd name="T21" fmla="*/ 10 h 26"/>
                <a:gd name="T22" fmla="*/ 21 w 25"/>
                <a:gd name="T23" fmla="*/ 6 h 26"/>
                <a:gd name="T24" fmla="*/ 1 w 25"/>
                <a:gd name="T25" fmla="*/ 15 h 26"/>
                <a:gd name="T26" fmla="*/ 3 w 25"/>
                <a:gd name="T27" fmla="*/ 20 h 26"/>
                <a:gd name="T28" fmla="*/ 5 w 25"/>
                <a:gd name="T29" fmla="*/ 23 h 26"/>
                <a:gd name="T30" fmla="*/ 10 w 25"/>
                <a:gd name="T31" fmla="*/ 26 h 26"/>
                <a:gd name="T32" fmla="*/ 16 w 25"/>
                <a:gd name="T33" fmla="*/ 26 h 26"/>
                <a:gd name="T34" fmla="*/ 21 w 25"/>
                <a:gd name="T35" fmla="*/ 23 h 26"/>
                <a:gd name="T36" fmla="*/ 24 w 25"/>
                <a:gd name="T37" fmla="*/ 21 h 26"/>
                <a:gd name="T38" fmla="*/ 25 w 25"/>
                <a:gd name="T39" fmla="*/ 16 h 26"/>
                <a:gd name="T40" fmla="*/ 25 w 25"/>
                <a:gd name="T41" fmla="*/ 11 h 26"/>
                <a:gd name="T42" fmla="*/ 23 w 25"/>
                <a:gd name="T43" fmla="*/ 0 h 26"/>
                <a:gd name="T44" fmla="*/ 0 w 25"/>
                <a:gd name="T45" fmla="*/ 5 h 26"/>
                <a:gd name="T46" fmla="*/ 1 w 25"/>
                <a:gd name="T47" fmla="*/ 15 h 26"/>
                <a:gd name="T48" fmla="*/ 21 w 25"/>
                <a:gd name="T4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6">
                  <a:moveTo>
                    <a:pt x="21" y="6"/>
                  </a:moveTo>
                  <a:lnTo>
                    <a:pt x="21" y="11"/>
                  </a:lnTo>
                  <a:lnTo>
                    <a:pt x="22" y="15"/>
                  </a:lnTo>
                  <a:lnTo>
                    <a:pt x="21" y="17"/>
                  </a:lnTo>
                  <a:lnTo>
                    <a:pt x="18" y="18"/>
                  </a:lnTo>
                  <a:lnTo>
                    <a:pt x="15" y="20"/>
                  </a:lnTo>
                  <a:lnTo>
                    <a:pt x="11" y="20"/>
                  </a:lnTo>
                  <a:lnTo>
                    <a:pt x="9" y="20"/>
                  </a:lnTo>
                  <a:lnTo>
                    <a:pt x="7" y="17"/>
                  </a:lnTo>
                  <a:lnTo>
                    <a:pt x="6" y="15"/>
                  </a:lnTo>
                  <a:lnTo>
                    <a:pt x="5" y="10"/>
                  </a:lnTo>
                  <a:lnTo>
                    <a:pt x="21" y="6"/>
                  </a:lnTo>
                  <a:lnTo>
                    <a:pt x="1" y="15"/>
                  </a:lnTo>
                  <a:lnTo>
                    <a:pt x="3" y="20"/>
                  </a:lnTo>
                  <a:lnTo>
                    <a:pt x="5" y="23"/>
                  </a:lnTo>
                  <a:lnTo>
                    <a:pt x="10" y="26"/>
                  </a:lnTo>
                  <a:lnTo>
                    <a:pt x="16" y="26"/>
                  </a:lnTo>
                  <a:lnTo>
                    <a:pt x="21" y="23"/>
                  </a:lnTo>
                  <a:lnTo>
                    <a:pt x="24" y="21"/>
                  </a:lnTo>
                  <a:lnTo>
                    <a:pt x="25" y="16"/>
                  </a:lnTo>
                  <a:lnTo>
                    <a:pt x="25" y="11"/>
                  </a:lnTo>
                  <a:lnTo>
                    <a:pt x="23" y="0"/>
                  </a:lnTo>
                  <a:lnTo>
                    <a:pt x="0" y="5"/>
                  </a:lnTo>
                  <a:lnTo>
                    <a:pt x="1" y="15"/>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7" name="Freeform 447">
              <a:extLst>
                <a:ext uri="{FF2B5EF4-FFF2-40B4-BE49-F238E27FC236}">
                  <a16:creationId xmlns:a16="http://schemas.microsoft.com/office/drawing/2014/main" id="{C3D66D10-7D04-4A9D-BD40-34D6C02F4D9C}"/>
                </a:ext>
              </a:extLst>
            </p:cNvPr>
            <p:cNvSpPr/>
            <p:nvPr/>
          </p:nvSpPr>
          <p:spPr bwMode="auto">
            <a:xfrm>
              <a:off x="4165" y="2898"/>
              <a:ext cx="19" cy="26"/>
            </a:xfrm>
            <a:custGeom>
              <a:avLst/>
              <a:gdLst>
                <a:gd name="T0" fmla="*/ 5 w 19"/>
                <a:gd name="T1" fmla="*/ 26 h 26"/>
                <a:gd name="T2" fmla="*/ 5 w 19"/>
                <a:gd name="T3" fmla="*/ 9 h 26"/>
                <a:gd name="T4" fmla="*/ 14 w 19"/>
                <a:gd name="T5" fmla="*/ 26 h 26"/>
                <a:gd name="T6" fmla="*/ 19 w 19"/>
                <a:gd name="T7" fmla="*/ 26 h 26"/>
                <a:gd name="T8" fmla="*/ 19 w 19"/>
                <a:gd name="T9" fmla="*/ 0 h 26"/>
                <a:gd name="T10" fmla="*/ 14 w 19"/>
                <a:gd name="T11" fmla="*/ 0 h 26"/>
                <a:gd name="T12" fmla="*/ 14 w 19"/>
                <a:gd name="T13" fmla="*/ 17 h 26"/>
                <a:gd name="T14" fmla="*/ 5 w 19"/>
                <a:gd name="T15" fmla="*/ 0 h 26"/>
                <a:gd name="T16" fmla="*/ 0 w 19"/>
                <a:gd name="T17" fmla="*/ 2 h 26"/>
                <a:gd name="T18" fmla="*/ 0 w 19"/>
                <a:gd name="T19" fmla="*/ 26 h 26"/>
                <a:gd name="T20" fmla="*/ 5 w 1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6">
                  <a:moveTo>
                    <a:pt x="5" y="26"/>
                  </a:moveTo>
                  <a:lnTo>
                    <a:pt x="5" y="9"/>
                  </a:lnTo>
                  <a:lnTo>
                    <a:pt x="14" y="26"/>
                  </a:lnTo>
                  <a:lnTo>
                    <a:pt x="19" y="26"/>
                  </a:lnTo>
                  <a:lnTo>
                    <a:pt x="19" y="0"/>
                  </a:lnTo>
                  <a:lnTo>
                    <a:pt x="14" y="0"/>
                  </a:lnTo>
                  <a:lnTo>
                    <a:pt x="14" y="17"/>
                  </a:lnTo>
                  <a:lnTo>
                    <a:pt x="5" y="0"/>
                  </a:lnTo>
                  <a:lnTo>
                    <a:pt x="0" y="2"/>
                  </a:lnTo>
                  <a:lnTo>
                    <a:pt x="0" y="26"/>
                  </a:lnTo>
                  <a:lnTo>
                    <a:pt x="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8" name="Freeform 448">
              <a:extLst>
                <a:ext uri="{FF2B5EF4-FFF2-40B4-BE49-F238E27FC236}">
                  <a16:creationId xmlns:a16="http://schemas.microsoft.com/office/drawing/2014/main" id="{0C110E3E-6941-42A0-B680-FDDD06D2FC40}"/>
                </a:ext>
              </a:extLst>
            </p:cNvPr>
            <p:cNvSpPr/>
            <p:nvPr/>
          </p:nvSpPr>
          <p:spPr bwMode="auto">
            <a:xfrm>
              <a:off x="4188" y="2898"/>
              <a:ext cx="16" cy="26"/>
            </a:xfrm>
            <a:custGeom>
              <a:avLst/>
              <a:gdLst>
                <a:gd name="T0" fmla="*/ 16 w 16"/>
                <a:gd name="T1" fmla="*/ 26 h 26"/>
                <a:gd name="T2" fmla="*/ 16 w 16"/>
                <a:gd name="T3" fmla="*/ 21 h 26"/>
                <a:gd name="T4" fmla="*/ 4 w 16"/>
                <a:gd name="T5" fmla="*/ 21 h 26"/>
                <a:gd name="T6" fmla="*/ 4 w 16"/>
                <a:gd name="T7" fmla="*/ 15 h 26"/>
                <a:gd name="T8" fmla="*/ 15 w 16"/>
                <a:gd name="T9" fmla="*/ 15 h 26"/>
                <a:gd name="T10" fmla="*/ 15 w 16"/>
                <a:gd name="T11" fmla="*/ 10 h 26"/>
                <a:gd name="T12" fmla="*/ 4 w 16"/>
                <a:gd name="T13" fmla="*/ 10 h 26"/>
                <a:gd name="T14" fmla="*/ 4 w 16"/>
                <a:gd name="T15" fmla="*/ 5 h 26"/>
                <a:gd name="T16" fmla="*/ 16 w 16"/>
                <a:gd name="T17" fmla="*/ 5 h 26"/>
                <a:gd name="T18" fmla="*/ 16 w 16"/>
                <a:gd name="T19" fmla="*/ 0 h 26"/>
                <a:gd name="T20" fmla="*/ 0 w 16"/>
                <a:gd name="T21" fmla="*/ 0 h 26"/>
                <a:gd name="T22" fmla="*/ 1 w 16"/>
                <a:gd name="T23" fmla="*/ 26 h 26"/>
                <a:gd name="T24" fmla="*/ 16 w 16"/>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6">
                  <a:moveTo>
                    <a:pt x="16" y="26"/>
                  </a:moveTo>
                  <a:lnTo>
                    <a:pt x="16" y="21"/>
                  </a:lnTo>
                  <a:lnTo>
                    <a:pt x="4" y="21"/>
                  </a:lnTo>
                  <a:lnTo>
                    <a:pt x="4" y="15"/>
                  </a:lnTo>
                  <a:lnTo>
                    <a:pt x="15" y="15"/>
                  </a:lnTo>
                  <a:lnTo>
                    <a:pt x="15" y="10"/>
                  </a:lnTo>
                  <a:lnTo>
                    <a:pt x="4" y="10"/>
                  </a:lnTo>
                  <a:lnTo>
                    <a:pt x="4" y="5"/>
                  </a:lnTo>
                  <a:lnTo>
                    <a:pt x="16" y="5"/>
                  </a:lnTo>
                  <a:lnTo>
                    <a:pt x="16" y="0"/>
                  </a:lnTo>
                  <a:lnTo>
                    <a:pt x="0" y="0"/>
                  </a:lnTo>
                  <a:lnTo>
                    <a:pt x="1" y="26"/>
                  </a:lnTo>
                  <a:lnTo>
                    <a:pt x="1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49" name="Freeform 449">
              <a:extLst>
                <a:ext uri="{FF2B5EF4-FFF2-40B4-BE49-F238E27FC236}">
                  <a16:creationId xmlns:a16="http://schemas.microsoft.com/office/drawing/2014/main" id="{8A5CB46C-807F-44ED-9ADF-5BE2891E6D9B}"/>
                </a:ext>
              </a:extLst>
            </p:cNvPr>
            <p:cNvSpPr/>
            <p:nvPr/>
          </p:nvSpPr>
          <p:spPr bwMode="auto">
            <a:xfrm>
              <a:off x="4207" y="2898"/>
              <a:ext cx="27" cy="26"/>
            </a:xfrm>
            <a:custGeom>
              <a:avLst/>
              <a:gdLst>
                <a:gd name="T0" fmla="*/ 11 w 27"/>
                <a:gd name="T1" fmla="*/ 24 h 26"/>
                <a:gd name="T2" fmla="*/ 13 w 27"/>
                <a:gd name="T3" fmla="*/ 6 h 26"/>
                <a:gd name="T4" fmla="*/ 17 w 27"/>
                <a:gd name="T5" fmla="*/ 24 h 26"/>
                <a:gd name="T6" fmla="*/ 21 w 27"/>
                <a:gd name="T7" fmla="*/ 24 h 26"/>
                <a:gd name="T8" fmla="*/ 27 w 27"/>
                <a:gd name="T9" fmla="*/ 0 h 26"/>
                <a:gd name="T10" fmla="*/ 23 w 27"/>
                <a:gd name="T11" fmla="*/ 0 h 26"/>
                <a:gd name="T12" fmla="*/ 19 w 27"/>
                <a:gd name="T13" fmla="*/ 18 h 26"/>
                <a:gd name="T14" fmla="*/ 15 w 27"/>
                <a:gd name="T15" fmla="*/ 0 h 26"/>
                <a:gd name="T16" fmla="*/ 11 w 27"/>
                <a:gd name="T17" fmla="*/ 0 h 26"/>
                <a:gd name="T18" fmla="*/ 8 w 27"/>
                <a:gd name="T19" fmla="*/ 18 h 26"/>
                <a:gd name="T20" fmla="*/ 5 w 27"/>
                <a:gd name="T21" fmla="*/ 0 h 26"/>
                <a:gd name="T22" fmla="*/ 0 w 27"/>
                <a:gd name="T23" fmla="*/ 0 h 26"/>
                <a:gd name="T24" fmla="*/ 6 w 27"/>
                <a:gd name="T25" fmla="*/ 26 h 26"/>
                <a:gd name="T26" fmla="*/ 11 w 27"/>
                <a:gd name="T2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11" y="24"/>
                  </a:moveTo>
                  <a:lnTo>
                    <a:pt x="13" y="6"/>
                  </a:lnTo>
                  <a:lnTo>
                    <a:pt x="17" y="24"/>
                  </a:lnTo>
                  <a:lnTo>
                    <a:pt x="21" y="24"/>
                  </a:lnTo>
                  <a:lnTo>
                    <a:pt x="27" y="0"/>
                  </a:lnTo>
                  <a:lnTo>
                    <a:pt x="23" y="0"/>
                  </a:lnTo>
                  <a:lnTo>
                    <a:pt x="19" y="18"/>
                  </a:lnTo>
                  <a:lnTo>
                    <a:pt x="15" y="0"/>
                  </a:lnTo>
                  <a:lnTo>
                    <a:pt x="11" y="0"/>
                  </a:lnTo>
                  <a:lnTo>
                    <a:pt x="8" y="18"/>
                  </a:lnTo>
                  <a:lnTo>
                    <a:pt x="5" y="0"/>
                  </a:lnTo>
                  <a:lnTo>
                    <a:pt x="0" y="0"/>
                  </a:lnTo>
                  <a:lnTo>
                    <a:pt x="6" y="26"/>
                  </a:lnTo>
                  <a:lnTo>
                    <a:pt x="1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50" name="Freeform 450">
              <a:extLst>
                <a:ext uri="{FF2B5EF4-FFF2-40B4-BE49-F238E27FC236}">
                  <a16:creationId xmlns:a16="http://schemas.microsoft.com/office/drawing/2014/main" id="{5CF073E7-8439-43D6-A8C9-955F7B9433C8}"/>
                </a:ext>
              </a:extLst>
            </p:cNvPr>
            <p:cNvSpPr/>
            <p:nvPr/>
          </p:nvSpPr>
          <p:spPr bwMode="auto">
            <a:xfrm>
              <a:off x="4124" y="2932"/>
              <a:ext cx="19" cy="24"/>
            </a:xfrm>
            <a:custGeom>
              <a:avLst/>
              <a:gdLst>
                <a:gd name="T0" fmla="*/ 5 w 19"/>
                <a:gd name="T1" fmla="*/ 24 h 24"/>
                <a:gd name="T2" fmla="*/ 5 w 19"/>
                <a:gd name="T3" fmla="*/ 13 h 24"/>
                <a:gd name="T4" fmla="*/ 14 w 19"/>
                <a:gd name="T5" fmla="*/ 13 h 24"/>
                <a:gd name="T6" fmla="*/ 14 w 19"/>
                <a:gd name="T7" fmla="*/ 24 h 24"/>
                <a:gd name="T8" fmla="*/ 19 w 19"/>
                <a:gd name="T9" fmla="*/ 24 h 24"/>
                <a:gd name="T10" fmla="*/ 19 w 19"/>
                <a:gd name="T11" fmla="*/ 0 h 24"/>
                <a:gd name="T12" fmla="*/ 14 w 19"/>
                <a:gd name="T13" fmla="*/ 0 h 24"/>
                <a:gd name="T14" fmla="*/ 14 w 19"/>
                <a:gd name="T15" fmla="*/ 10 h 24"/>
                <a:gd name="T16" fmla="*/ 5 w 19"/>
                <a:gd name="T17" fmla="*/ 10 h 24"/>
                <a:gd name="T18" fmla="*/ 5 w 19"/>
                <a:gd name="T19" fmla="*/ 0 h 24"/>
                <a:gd name="T20" fmla="*/ 0 w 19"/>
                <a:gd name="T21" fmla="*/ 0 h 24"/>
                <a:gd name="T22" fmla="*/ 0 w 19"/>
                <a:gd name="T23" fmla="*/ 24 h 24"/>
                <a:gd name="T24" fmla="*/ 5 w 19"/>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4">
                  <a:moveTo>
                    <a:pt x="5" y="24"/>
                  </a:moveTo>
                  <a:lnTo>
                    <a:pt x="5" y="13"/>
                  </a:lnTo>
                  <a:lnTo>
                    <a:pt x="14" y="13"/>
                  </a:lnTo>
                  <a:lnTo>
                    <a:pt x="14" y="24"/>
                  </a:lnTo>
                  <a:lnTo>
                    <a:pt x="19" y="24"/>
                  </a:lnTo>
                  <a:lnTo>
                    <a:pt x="19" y="0"/>
                  </a:lnTo>
                  <a:lnTo>
                    <a:pt x="14" y="0"/>
                  </a:lnTo>
                  <a:lnTo>
                    <a:pt x="14" y="10"/>
                  </a:lnTo>
                  <a:lnTo>
                    <a:pt x="5" y="10"/>
                  </a:lnTo>
                  <a:lnTo>
                    <a:pt x="5" y="0"/>
                  </a:lnTo>
                  <a:lnTo>
                    <a:pt x="0" y="0"/>
                  </a:lnTo>
                  <a:lnTo>
                    <a:pt x="0" y="24"/>
                  </a:lnTo>
                  <a:lnTo>
                    <a:pt x="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51" name="Freeform 451">
              <a:extLst>
                <a:ext uri="{FF2B5EF4-FFF2-40B4-BE49-F238E27FC236}">
                  <a16:creationId xmlns:a16="http://schemas.microsoft.com/office/drawing/2014/main" id="{D6DFEE0C-1872-4A6C-A147-2A458A6512E2}"/>
                </a:ext>
              </a:extLst>
            </p:cNvPr>
            <p:cNvSpPr/>
            <p:nvPr/>
          </p:nvSpPr>
          <p:spPr bwMode="auto">
            <a:xfrm>
              <a:off x="4146" y="2932"/>
              <a:ext cx="20" cy="24"/>
            </a:xfrm>
            <a:custGeom>
              <a:avLst/>
              <a:gdLst>
                <a:gd name="T0" fmla="*/ 13 w 20"/>
                <a:gd name="T1" fmla="*/ 16 h 24"/>
                <a:gd name="T2" fmla="*/ 7 w 20"/>
                <a:gd name="T3" fmla="*/ 16 h 24"/>
                <a:gd name="T4" fmla="*/ 9 w 20"/>
                <a:gd name="T5" fmla="*/ 5 h 24"/>
                <a:gd name="T6" fmla="*/ 13 w 20"/>
                <a:gd name="T7" fmla="*/ 16 h 24"/>
                <a:gd name="T8" fmla="*/ 0 w 20"/>
                <a:gd name="T9" fmla="*/ 24 h 24"/>
                <a:gd name="T10" fmla="*/ 4 w 20"/>
                <a:gd name="T11" fmla="*/ 24 h 24"/>
                <a:gd name="T12" fmla="*/ 6 w 20"/>
                <a:gd name="T13" fmla="*/ 19 h 24"/>
                <a:gd name="T14" fmla="*/ 14 w 20"/>
                <a:gd name="T15" fmla="*/ 19 h 24"/>
                <a:gd name="T16" fmla="*/ 15 w 20"/>
                <a:gd name="T17" fmla="*/ 24 h 24"/>
                <a:gd name="T18" fmla="*/ 20 w 20"/>
                <a:gd name="T19" fmla="*/ 24 h 24"/>
                <a:gd name="T20" fmla="*/ 13 w 20"/>
                <a:gd name="T21" fmla="*/ 0 h 24"/>
                <a:gd name="T22" fmla="*/ 7 w 20"/>
                <a:gd name="T23" fmla="*/ 0 h 24"/>
                <a:gd name="T24" fmla="*/ 0 w 20"/>
                <a:gd name="T25" fmla="*/ 24 h 24"/>
                <a:gd name="T26" fmla="*/ 13 w 20"/>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4">
                  <a:moveTo>
                    <a:pt x="13" y="16"/>
                  </a:moveTo>
                  <a:lnTo>
                    <a:pt x="7" y="16"/>
                  </a:lnTo>
                  <a:lnTo>
                    <a:pt x="9" y="5"/>
                  </a:lnTo>
                  <a:lnTo>
                    <a:pt x="13" y="16"/>
                  </a:lnTo>
                  <a:lnTo>
                    <a:pt x="0" y="24"/>
                  </a:lnTo>
                  <a:lnTo>
                    <a:pt x="4" y="24"/>
                  </a:lnTo>
                  <a:lnTo>
                    <a:pt x="6" y="19"/>
                  </a:lnTo>
                  <a:lnTo>
                    <a:pt x="14" y="19"/>
                  </a:lnTo>
                  <a:lnTo>
                    <a:pt x="15" y="24"/>
                  </a:lnTo>
                  <a:lnTo>
                    <a:pt x="20" y="24"/>
                  </a:lnTo>
                  <a:lnTo>
                    <a:pt x="13" y="0"/>
                  </a:lnTo>
                  <a:lnTo>
                    <a:pt x="7" y="0"/>
                  </a:lnTo>
                  <a:lnTo>
                    <a:pt x="0" y="24"/>
                  </a:ln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52" name="Freeform 452">
              <a:extLst>
                <a:ext uri="{FF2B5EF4-FFF2-40B4-BE49-F238E27FC236}">
                  <a16:creationId xmlns:a16="http://schemas.microsoft.com/office/drawing/2014/main" id="{5F916BC9-F08A-4560-86A1-518C74DB5874}"/>
                </a:ext>
              </a:extLst>
            </p:cNvPr>
            <p:cNvSpPr/>
            <p:nvPr/>
          </p:nvSpPr>
          <p:spPr bwMode="auto">
            <a:xfrm>
              <a:off x="4168" y="2932"/>
              <a:ext cx="20" cy="24"/>
            </a:xfrm>
            <a:custGeom>
              <a:avLst/>
              <a:gdLst>
                <a:gd name="T0" fmla="*/ 5 w 20"/>
                <a:gd name="T1" fmla="*/ 24 h 24"/>
                <a:gd name="T2" fmla="*/ 5 w 20"/>
                <a:gd name="T3" fmla="*/ 7 h 24"/>
                <a:gd name="T4" fmla="*/ 15 w 20"/>
                <a:gd name="T5" fmla="*/ 24 h 24"/>
                <a:gd name="T6" fmla="*/ 20 w 20"/>
                <a:gd name="T7" fmla="*/ 24 h 24"/>
                <a:gd name="T8" fmla="*/ 18 w 20"/>
                <a:gd name="T9" fmla="*/ 0 h 24"/>
                <a:gd name="T10" fmla="*/ 15 w 20"/>
                <a:gd name="T11" fmla="*/ 0 h 24"/>
                <a:gd name="T12" fmla="*/ 15 w 20"/>
                <a:gd name="T13" fmla="*/ 17 h 24"/>
                <a:gd name="T14" fmla="*/ 5 w 20"/>
                <a:gd name="T15" fmla="*/ 0 h 24"/>
                <a:gd name="T16" fmla="*/ 0 w 20"/>
                <a:gd name="T17" fmla="*/ 0 h 24"/>
                <a:gd name="T18" fmla="*/ 0 w 20"/>
                <a:gd name="T19" fmla="*/ 24 h 24"/>
                <a:gd name="T20" fmla="*/ 5 w 20"/>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5" y="24"/>
                  </a:moveTo>
                  <a:lnTo>
                    <a:pt x="5" y="7"/>
                  </a:lnTo>
                  <a:lnTo>
                    <a:pt x="15" y="24"/>
                  </a:lnTo>
                  <a:lnTo>
                    <a:pt x="20" y="24"/>
                  </a:lnTo>
                  <a:lnTo>
                    <a:pt x="18" y="0"/>
                  </a:lnTo>
                  <a:lnTo>
                    <a:pt x="15" y="0"/>
                  </a:lnTo>
                  <a:lnTo>
                    <a:pt x="15" y="17"/>
                  </a:lnTo>
                  <a:lnTo>
                    <a:pt x="5" y="0"/>
                  </a:lnTo>
                  <a:lnTo>
                    <a:pt x="0" y="0"/>
                  </a:lnTo>
                  <a:lnTo>
                    <a:pt x="0" y="24"/>
                  </a:lnTo>
                  <a:lnTo>
                    <a:pt x="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53" name="Freeform 453">
              <a:extLst>
                <a:ext uri="{FF2B5EF4-FFF2-40B4-BE49-F238E27FC236}">
                  <a16:creationId xmlns:a16="http://schemas.microsoft.com/office/drawing/2014/main" id="{1CF997E5-72F9-4788-A6BD-F2F318F07BA6}"/>
                </a:ext>
              </a:extLst>
            </p:cNvPr>
            <p:cNvSpPr/>
            <p:nvPr/>
          </p:nvSpPr>
          <p:spPr bwMode="auto">
            <a:xfrm>
              <a:off x="4191" y="2931"/>
              <a:ext cx="22" cy="26"/>
            </a:xfrm>
            <a:custGeom>
              <a:avLst/>
              <a:gdLst>
                <a:gd name="T0" fmla="*/ 6 w 22"/>
                <a:gd name="T1" fmla="*/ 7 h 26"/>
                <a:gd name="T2" fmla="*/ 9 w 22"/>
                <a:gd name="T3" fmla="*/ 5 h 26"/>
                <a:gd name="T4" fmla="*/ 11 w 22"/>
                <a:gd name="T5" fmla="*/ 5 h 26"/>
                <a:gd name="T6" fmla="*/ 13 w 22"/>
                <a:gd name="T7" fmla="*/ 5 h 26"/>
                <a:gd name="T8" fmla="*/ 16 w 22"/>
                <a:gd name="T9" fmla="*/ 7 h 26"/>
                <a:gd name="T10" fmla="*/ 17 w 22"/>
                <a:gd name="T11" fmla="*/ 9 h 26"/>
                <a:gd name="T12" fmla="*/ 17 w 22"/>
                <a:gd name="T13" fmla="*/ 13 h 26"/>
                <a:gd name="T14" fmla="*/ 17 w 22"/>
                <a:gd name="T15" fmla="*/ 17 h 26"/>
                <a:gd name="T16" fmla="*/ 16 w 22"/>
                <a:gd name="T17" fmla="*/ 19 h 26"/>
                <a:gd name="T18" fmla="*/ 13 w 22"/>
                <a:gd name="T19" fmla="*/ 20 h 26"/>
                <a:gd name="T20" fmla="*/ 11 w 22"/>
                <a:gd name="T21" fmla="*/ 21 h 26"/>
                <a:gd name="T22" fmla="*/ 9 w 22"/>
                <a:gd name="T23" fmla="*/ 20 h 26"/>
                <a:gd name="T24" fmla="*/ 6 w 22"/>
                <a:gd name="T25" fmla="*/ 19 h 26"/>
                <a:gd name="T26" fmla="*/ 5 w 22"/>
                <a:gd name="T27" fmla="*/ 17 h 26"/>
                <a:gd name="T28" fmla="*/ 5 w 22"/>
                <a:gd name="T29" fmla="*/ 13 h 26"/>
                <a:gd name="T30" fmla="*/ 5 w 22"/>
                <a:gd name="T31" fmla="*/ 9 h 26"/>
                <a:gd name="T32" fmla="*/ 6 w 22"/>
                <a:gd name="T33" fmla="*/ 7 h 26"/>
                <a:gd name="T34" fmla="*/ 4 w 22"/>
                <a:gd name="T35" fmla="*/ 23 h 26"/>
                <a:gd name="T36" fmla="*/ 7 w 22"/>
                <a:gd name="T37" fmla="*/ 25 h 26"/>
                <a:gd name="T38" fmla="*/ 11 w 22"/>
                <a:gd name="T39" fmla="*/ 26 h 26"/>
                <a:gd name="T40" fmla="*/ 16 w 22"/>
                <a:gd name="T41" fmla="*/ 25 h 26"/>
                <a:gd name="T42" fmla="*/ 19 w 22"/>
                <a:gd name="T43" fmla="*/ 23 h 26"/>
                <a:gd name="T44" fmla="*/ 22 w 22"/>
                <a:gd name="T45" fmla="*/ 18 h 26"/>
                <a:gd name="T46" fmla="*/ 22 w 22"/>
                <a:gd name="T47" fmla="*/ 13 h 26"/>
                <a:gd name="T48" fmla="*/ 22 w 22"/>
                <a:gd name="T49" fmla="*/ 8 h 26"/>
                <a:gd name="T50" fmla="*/ 19 w 22"/>
                <a:gd name="T51" fmla="*/ 3 h 26"/>
                <a:gd name="T52" fmla="*/ 16 w 22"/>
                <a:gd name="T53" fmla="*/ 1 h 26"/>
                <a:gd name="T54" fmla="*/ 11 w 22"/>
                <a:gd name="T55" fmla="*/ 0 h 26"/>
                <a:gd name="T56" fmla="*/ 6 w 22"/>
                <a:gd name="T57" fmla="*/ 1 h 26"/>
                <a:gd name="T58" fmla="*/ 4 w 22"/>
                <a:gd name="T59" fmla="*/ 3 h 26"/>
                <a:gd name="T60" fmla="*/ 1 w 22"/>
                <a:gd name="T61" fmla="*/ 8 h 26"/>
                <a:gd name="T62" fmla="*/ 0 w 22"/>
                <a:gd name="T63" fmla="*/ 13 h 26"/>
                <a:gd name="T64" fmla="*/ 1 w 22"/>
                <a:gd name="T65" fmla="*/ 18 h 26"/>
                <a:gd name="T66" fmla="*/ 4 w 22"/>
                <a:gd name="T67" fmla="*/ 23 h 26"/>
                <a:gd name="T68" fmla="*/ 6 w 22"/>
                <a:gd name="T69"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26">
                  <a:moveTo>
                    <a:pt x="6" y="7"/>
                  </a:moveTo>
                  <a:lnTo>
                    <a:pt x="9" y="5"/>
                  </a:lnTo>
                  <a:lnTo>
                    <a:pt x="11" y="5"/>
                  </a:lnTo>
                  <a:lnTo>
                    <a:pt x="13" y="5"/>
                  </a:lnTo>
                  <a:lnTo>
                    <a:pt x="16" y="7"/>
                  </a:lnTo>
                  <a:lnTo>
                    <a:pt x="17" y="9"/>
                  </a:lnTo>
                  <a:lnTo>
                    <a:pt x="17" y="13"/>
                  </a:lnTo>
                  <a:lnTo>
                    <a:pt x="17" y="17"/>
                  </a:lnTo>
                  <a:lnTo>
                    <a:pt x="16" y="19"/>
                  </a:lnTo>
                  <a:lnTo>
                    <a:pt x="13" y="20"/>
                  </a:lnTo>
                  <a:lnTo>
                    <a:pt x="11" y="21"/>
                  </a:lnTo>
                  <a:lnTo>
                    <a:pt x="9" y="20"/>
                  </a:lnTo>
                  <a:lnTo>
                    <a:pt x="6" y="19"/>
                  </a:lnTo>
                  <a:lnTo>
                    <a:pt x="5" y="17"/>
                  </a:lnTo>
                  <a:lnTo>
                    <a:pt x="5" y="13"/>
                  </a:lnTo>
                  <a:lnTo>
                    <a:pt x="5" y="9"/>
                  </a:lnTo>
                  <a:lnTo>
                    <a:pt x="6" y="7"/>
                  </a:lnTo>
                  <a:lnTo>
                    <a:pt x="4" y="23"/>
                  </a:lnTo>
                  <a:lnTo>
                    <a:pt x="7" y="25"/>
                  </a:lnTo>
                  <a:lnTo>
                    <a:pt x="11" y="26"/>
                  </a:lnTo>
                  <a:lnTo>
                    <a:pt x="16" y="25"/>
                  </a:lnTo>
                  <a:lnTo>
                    <a:pt x="19" y="23"/>
                  </a:lnTo>
                  <a:lnTo>
                    <a:pt x="22" y="18"/>
                  </a:lnTo>
                  <a:lnTo>
                    <a:pt x="22" y="13"/>
                  </a:lnTo>
                  <a:lnTo>
                    <a:pt x="22" y="8"/>
                  </a:lnTo>
                  <a:lnTo>
                    <a:pt x="19" y="3"/>
                  </a:lnTo>
                  <a:lnTo>
                    <a:pt x="16" y="1"/>
                  </a:lnTo>
                  <a:lnTo>
                    <a:pt x="11" y="0"/>
                  </a:lnTo>
                  <a:lnTo>
                    <a:pt x="6" y="1"/>
                  </a:lnTo>
                  <a:lnTo>
                    <a:pt x="4" y="3"/>
                  </a:lnTo>
                  <a:lnTo>
                    <a:pt x="1" y="8"/>
                  </a:lnTo>
                  <a:lnTo>
                    <a:pt x="0" y="13"/>
                  </a:lnTo>
                  <a:lnTo>
                    <a:pt x="1" y="18"/>
                  </a:lnTo>
                  <a:lnTo>
                    <a:pt x="4" y="23"/>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54" name="Freeform 454">
              <a:extLst>
                <a:ext uri="{FF2B5EF4-FFF2-40B4-BE49-F238E27FC236}">
                  <a16:creationId xmlns:a16="http://schemas.microsoft.com/office/drawing/2014/main" id="{545D41DE-089D-4375-9EC6-C63C0D22F98A}"/>
                </a:ext>
              </a:extLst>
            </p:cNvPr>
            <p:cNvSpPr/>
            <p:nvPr/>
          </p:nvSpPr>
          <p:spPr bwMode="auto">
            <a:xfrm>
              <a:off x="4214" y="2932"/>
              <a:ext cx="20" cy="24"/>
            </a:xfrm>
            <a:custGeom>
              <a:avLst/>
              <a:gdLst>
                <a:gd name="T0" fmla="*/ 12 w 20"/>
                <a:gd name="T1" fmla="*/ 24 h 24"/>
                <a:gd name="T2" fmla="*/ 20 w 20"/>
                <a:gd name="T3" fmla="*/ 0 h 24"/>
                <a:gd name="T4" fmla="*/ 14 w 20"/>
                <a:gd name="T5" fmla="*/ 0 h 24"/>
                <a:gd name="T6" fmla="*/ 10 w 20"/>
                <a:gd name="T7" fmla="*/ 18 h 24"/>
                <a:gd name="T8" fmla="*/ 5 w 20"/>
                <a:gd name="T9" fmla="*/ 0 h 24"/>
                <a:gd name="T10" fmla="*/ 0 w 20"/>
                <a:gd name="T11" fmla="*/ 0 h 24"/>
                <a:gd name="T12" fmla="*/ 8 w 20"/>
                <a:gd name="T13" fmla="*/ 24 h 24"/>
                <a:gd name="T14" fmla="*/ 12 w 2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12" y="24"/>
                  </a:moveTo>
                  <a:lnTo>
                    <a:pt x="20" y="0"/>
                  </a:lnTo>
                  <a:lnTo>
                    <a:pt x="14" y="0"/>
                  </a:lnTo>
                  <a:lnTo>
                    <a:pt x="10" y="18"/>
                  </a:lnTo>
                  <a:lnTo>
                    <a:pt x="5" y="0"/>
                  </a:lnTo>
                  <a:lnTo>
                    <a:pt x="0" y="0"/>
                  </a:lnTo>
                  <a:lnTo>
                    <a:pt x="8" y="24"/>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55" name="Freeform 455">
              <a:extLst>
                <a:ext uri="{FF2B5EF4-FFF2-40B4-BE49-F238E27FC236}">
                  <a16:creationId xmlns:a16="http://schemas.microsoft.com/office/drawing/2014/main" id="{997A7A51-87B4-4904-AE6F-1BA408ACED1D}"/>
                </a:ext>
              </a:extLst>
            </p:cNvPr>
            <p:cNvSpPr/>
            <p:nvPr/>
          </p:nvSpPr>
          <p:spPr bwMode="auto">
            <a:xfrm>
              <a:off x="4236" y="2932"/>
              <a:ext cx="16" cy="24"/>
            </a:xfrm>
            <a:custGeom>
              <a:avLst/>
              <a:gdLst>
                <a:gd name="T0" fmla="*/ 16 w 16"/>
                <a:gd name="T1" fmla="*/ 24 h 24"/>
                <a:gd name="T2" fmla="*/ 16 w 16"/>
                <a:gd name="T3" fmla="*/ 19 h 24"/>
                <a:gd name="T4" fmla="*/ 4 w 16"/>
                <a:gd name="T5" fmla="*/ 19 h 24"/>
                <a:gd name="T6" fmla="*/ 4 w 16"/>
                <a:gd name="T7" fmla="*/ 13 h 24"/>
                <a:gd name="T8" fmla="*/ 15 w 16"/>
                <a:gd name="T9" fmla="*/ 13 h 24"/>
                <a:gd name="T10" fmla="*/ 15 w 16"/>
                <a:gd name="T11" fmla="*/ 8 h 24"/>
                <a:gd name="T12" fmla="*/ 4 w 16"/>
                <a:gd name="T13" fmla="*/ 10 h 24"/>
                <a:gd name="T14" fmla="*/ 4 w 16"/>
                <a:gd name="T15" fmla="*/ 4 h 24"/>
                <a:gd name="T16" fmla="*/ 16 w 16"/>
                <a:gd name="T17" fmla="*/ 4 h 24"/>
                <a:gd name="T18" fmla="*/ 16 w 16"/>
                <a:gd name="T19" fmla="*/ 0 h 24"/>
                <a:gd name="T20" fmla="*/ 0 w 16"/>
                <a:gd name="T21" fmla="*/ 0 h 24"/>
                <a:gd name="T22" fmla="*/ 0 w 16"/>
                <a:gd name="T23" fmla="*/ 24 h 24"/>
                <a:gd name="T24" fmla="*/ 16 w 16"/>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16" y="24"/>
                  </a:moveTo>
                  <a:lnTo>
                    <a:pt x="16" y="19"/>
                  </a:lnTo>
                  <a:lnTo>
                    <a:pt x="4" y="19"/>
                  </a:lnTo>
                  <a:lnTo>
                    <a:pt x="4" y="13"/>
                  </a:lnTo>
                  <a:lnTo>
                    <a:pt x="15" y="13"/>
                  </a:lnTo>
                  <a:lnTo>
                    <a:pt x="15" y="8"/>
                  </a:lnTo>
                  <a:lnTo>
                    <a:pt x="4" y="10"/>
                  </a:lnTo>
                  <a:lnTo>
                    <a:pt x="4" y="4"/>
                  </a:lnTo>
                  <a:lnTo>
                    <a:pt x="16" y="4"/>
                  </a:lnTo>
                  <a:lnTo>
                    <a:pt x="16" y="0"/>
                  </a:lnTo>
                  <a:lnTo>
                    <a:pt x="0" y="0"/>
                  </a:lnTo>
                  <a:lnTo>
                    <a:pt x="0" y="24"/>
                  </a:lnTo>
                  <a:lnTo>
                    <a:pt x="1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56" name="Freeform 456">
              <a:extLst>
                <a:ext uri="{FF2B5EF4-FFF2-40B4-BE49-F238E27FC236}">
                  <a16:creationId xmlns:a16="http://schemas.microsoft.com/office/drawing/2014/main" id="{13175EF7-F035-4759-A522-FED85FD80A9F}"/>
                </a:ext>
              </a:extLst>
            </p:cNvPr>
            <p:cNvSpPr/>
            <p:nvPr/>
          </p:nvSpPr>
          <p:spPr bwMode="auto">
            <a:xfrm>
              <a:off x="4256" y="2932"/>
              <a:ext cx="19" cy="24"/>
            </a:xfrm>
            <a:custGeom>
              <a:avLst/>
              <a:gdLst>
                <a:gd name="T0" fmla="*/ 5 w 19"/>
                <a:gd name="T1" fmla="*/ 4 h 24"/>
                <a:gd name="T2" fmla="*/ 11 w 19"/>
                <a:gd name="T3" fmla="*/ 4 h 24"/>
                <a:gd name="T4" fmla="*/ 13 w 19"/>
                <a:gd name="T5" fmla="*/ 5 h 24"/>
                <a:gd name="T6" fmla="*/ 13 w 19"/>
                <a:gd name="T7" fmla="*/ 7 h 24"/>
                <a:gd name="T8" fmla="*/ 13 w 19"/>
                <a:gd name="T9" fmla="*/ 10 h 24"/>
                <a:gd name="T10" fmla="*/ 11 w 19"/>
                <a:gd name="T11" fmla="*/ 10 h 24"/>
                <a:gd name="T12" fmla="*/ 5 w 19"/>
                <a:gd name="T13" fmla="*/ 10 h 24"/>
                <a:gd name="T14" fmla="*/ 5 w 19"/>
                <a:gd name="T15" fmla="*/ 4 h 24"/>
                <a:gd name="T16" fmla="*/ 5 w 19"/>
                <a:gd name="T17" fmla="*/ 24 h 24"/>
                <a:gd name="T18" fmla="*/ 5 w 19"/>
                <a:gd name="T19" fmla="*/ 14 h 24"/>
                <a:gd name="T20" fmla="*/ 10 w 19"/>
                <a:gd name="T21" fmla="*/ 14 h 24"/>
                <a:gd name="T22" fmla="*/ 12 w 19"/>
                <a:gd name="T23" fmla="*/ 16 h 24"/>
                <a:gd name="T24" fmla="*/ 13 w 19"/>
                <a:gd name="T25" fmla="*/ 18 h 24"/>
                <a:gd name="T26" fmla="*/ 13 w 19"/>
                <a:gd name="T27" fmla="*/ 20 h 24"/>
                <a:gd name="T28" fmla="*/ 13 w 19"/>
                <a:gd name="T29" fmla="*/ 23 h 24"/>
                <a:gd name="T30" fmla="*/ 13 w 19"/>
                <a:gd name="T31" fmla="*/ 24 h 24"/>
                <a:gd name="T32" fmla="*/ 19 w 19"/>
                <a:gd name="T33" fmla="*/ 24 h 24"/>
                <a:gd name="T34" fmla="*/ 19 w 19"/>
                <a:gd name="T35" fmla="*/ 23 h 24"/>
                <a:gd name="T36" fmla="*/ 18 w 19"/>
                <a:gd name="T37" fmla="*/ 20 h 24"/>
                <a:gd name="T38" fmla="*/ 18 w 19"/>
                <a:gd name="T39" fmla="*/ 18 h 24"/>
                <a:gd name="T40" fmla="*/ 17 w 19"/>
                <a:gd name="T41" fmla="*/ 14 h 24"/>
                <a:gd name="T42" fmla="*/ 14 w 19"/>
                <a:gd name="T43" fmla="*/ 12 h 24"/>
                <a:gd name="T44" fmla="*/ 17 w 19"/>
                <a:gd name="T45" fmla="*/ 10 h 24"/>
                <a:gd name="T46" fmla="*/ 18 w 19"/>
                <a:gd name="T47" fmla="*/ 6 h 24"/>
                <a:gd name="T48" fmla="*/ 18 w 19"/>
                <a:gd name="T49" fmla="*/ 4 h 24"/>
                <a:gd name="T50" fmla="*/ 17 w 19"/>
                <a:gd name="T51" fmla="*/ 1 h 24"/>
                <a:gd name="T52" fmla="*/ 14 w 19"/>
                <a:gd name="T53" fmla="*/ 0 h 24"/>
                <a:gd name="T54" fmla="*/ 11 w 19"/>
                <a:gd name="T55" fmla="*/ 0 h 24"/>
                <a:gd name="T56" fmla="*/ 0 w 19"/>
                <a:gd name="T57" fmla="*/ 0 h 24"/>
                <a:gd name="T58" fmla="*/ 0 w 19"/>
                <a:gd name="T59" fmla="*/ 24 h 24"/>
                <a:gd name="T60" fmla="*/ 5 w 19"/>
                <a:gd name="T61" fmla="*/ 24 h 24"/>
                <a:gd name="T62" fmla="*/ 5 w 19"/>
                <a:gd name="T6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24">
                  <a:moveTo>
                    <a:pt x="5" y="4"/>
                  </a:moveTo>
                  <a:lnTo>
                    <a:pt x="11" y="4"/>
                  </a:lnTo>
                  <a:lnTo>
                    <a:pt x="13" y="5"/>
                  </a:lnTo>
                  <a:lnTo>
                    <a:pt x="13" y="7"/>
                  </a:lnTo>
                  <a:lnTo>
                    <a:pt x="13" y="10"/>
                  </a:lnTo>
                  <a:lnTo>
                    <a:pt x="11" y="10"/>
                  </a:lnTo>
                  <a:lnTo>
                    <a:pt x="5" y="10"/>
                  </a:lnTo>
                  <a:lnTo>
                    <a:pt x="5" y="4"/>
                  </a:lnTo>
                  <a:lnTo>
                    <a:pt x="5" y="24"/>
                  </a:lnTo>
                  <a:lnTo>
                    <a:pt x="5" y="14"/>
                  </a:lnTo>
                  <a:lnTo>
                    <a:pt x="10" y="14"/>
                  </a:lnTo>
                  <a:lnTo>
                    <a:pt x="12" y="16"/>
                  </a:lnTo>
                  <a:lnTo>
                    <a:pt x="13" y="18"/>
                  </a:lnTo>
                  <a:lnTo>
                    <a:pt x="13" y="20"/>
                  </a:lnTo>
                  <a:lnTo>
                    <a:pt x="13" y="23"/>
                  </a:lnTo>
                  <a:lnTo>
                    <a:pt x="13" y="24"/>
                  </a:lnTo>
                  <a:lnTo>
                    <a:pt x="19" y="24"/>
                  </a:lnTo>
                  <a:lnTo>
                    <a:pt x="19" y="23"/>
                  </a:lnTo>
                  <a:lnTo>
                    <a:pt x="18" y="20"/>
                  </a:lnTo>
                  <a:lnTo>
                    <a:pt x="18" y="18"/>
                  </a:lnTo>
                  <a:lnTo>
                    <a:pt x="17" y="14"/>
                  </a:lnTo>
                  <a:lnTo>
                    <a:pt x="14" y="12"/>
                  </a:lnTo>
                  <a:lnTo>
                    <a:pt x="17" y="10"/>
                  </a:lnTo>
                  <a:lnTo>
                    <a:pt x="18" y="6"/>
                  </a:lnTo>
                  <a:lnTo>
                    <a:pt x="18" y="4"/>
                  </a:lnTo>
                  <a:lnTo>
                    <a:pt x="17" y="1"/>
                  </a:lnTo>
                  <a:lnTo>
                    <a:pt x="14" y="0"/>
                  </a:lnTo>
                  <a:lnTo>
                    <a:pt x="11" y="0"/>
                  </a:lnTo>
                  <a:lnTo>
                    <a:pt x="0" y="0"/>
                  </a:lnTo>
                  <a:lnTo>
                    <a:pt x="0" y="24"/>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57" name="Freeform 457">
              <a:extLst>
                <a:ext uri="{FF2B5EF4-FFF2-40B4-BE49-F238E27FC236}">
                  <a16:creationId xmlns:a16="http://schemas.microsoft.com/office/drawing/2014/main" id="{819F6D69-BBC9-409C-8DC4-E84BD6701325}"/>
                </a:ext>
              </a:extLst>
            </p:cNvPr>
            <p:cNvSpPr/>
            <p:nvPr/>
          </p:nvSpPr>
          <p:spPr bwMode="auto">
            <a:xfrm>
              <a:off x="3630" y="2673"/>
              <a:ext cx="25" cy="31"/>
            </a:xfrm>
            <a:custGeom>
              <a:avLst/>
              <a:gdLst>
                <a:gd name="T0" fmla="*/ 6 w 25"/>
                <a:gd name="T1" fmla="*/ 18 h 31"/>
                <a:gd name="T2" fmla="*/ 13 w 25"/>
                <a:gd name="T3" fmla="*/ 18 h 31"/>
                <a:gd name="T4" fmla="*/ 18 w 25"/>
                <a:gd name="T5" fmla="*/ 19 h 31"/>
                <a:gd name="T6" fmla="*/ 18 w 25"/>
                <a:gd name="T7" fmla="*/ 20 h 31"/>
                <a:gd name="T8" fmla="*/ 19 w 25"/>
                <a:gd name="T9" fmla="*/ 21 h 31"/>
                <a:gd name="T10" fmla="*/ 18 w 25"/>
                <a:gd name="T11" fmla="*/ 24 h 31"/>
                <a:gd name="T12" fmla="*/ 18 w 25"/>
                <a:gd name="T13" fmla="*/ 25 h 31"/>
                <a:gd name="T14" fmla="*/ 13 w 25"/>
                <a:gd name="T15" fmla="*/ 26 h 31"/>
                <a:gd name="T16" fmla="*/ 6 w 25"/>
                <a:gd name="T17" fmla="*/ 26 h 31"/>
                <a:gd name="T18" fmla="*/ 6 w 25"/>
                <a:gd name="T19" fmla="*/ 18 h 31"/>
                <a:gd name="T20" fmla="*/ 6 w 25"/>
                <a:gd name="T21" fmla="*/ 6 h 31"/>
                <a:gd name="T22" fmla="*/ 13 w 25"/>
                <a:gd name="T23" fmla="*/ 6 h 31"/>
                <a:gd name="T24" fmla="*/ 17 w 25"/>
                <a:gd name="T25" fmla="*/ 6 h 31"/>
                <a:gd name="T26" fmla="*/ 18 w 25"/>
                <a:gd name="T27" fmla="*/ 9 h 31"/>
                <a:gd name="T28" fmla="*/ 17 w 25"/>
                <a:gd name="T29" fmla="*/ 12 h 31"/>
                <a:gd name="T30" fmla="*/ 13 w 25"/>
                <a:gd name="T31" fmla="*/ 12 h 31"/>
                <a:gd name="T32" fmla="*/ 6 w 25"/>
                <a:gd name="T33" fmla="*/ 12 h 31"/>
                <a:gd name="T34" fmla="*/ 6 w 25"/>
                <a:gd name="T35" fmla="*/ 6 h 31"/>
                <a:gd name="T36" fmla="*/ 6 w 25"/>
                <a:gd name="T37" fmla="*/ 18 h 31"/>
                <a:gd name="T38" fmla="*/ 14 w 25"/>
                <a:gd name="T39" fmla="*/ 31 h 31"/>
                <a:gd name="T40" fmla="*/ 19 w 25"/>
                <a:gd name="T41" fmla="*/ 31 h 31"/>
                <a:gd name="T42" fmla="*/ 23 w 25"/>
                <a:gd name="T43" fmla="*/ 29 h 31"/>
                <a:gd name="T44" fmla="*/ 24 w 25"/>
                <a:gd name="T45" fmla="*/ 26 h 31"/>
                <a:gd name="T46" fmla="*/ 25 w 25"/>
                <a:gd name="T47" fmla="*/ 21 h 31"/>
                <a:gd name="T48" fmla="*/ 24 w 25"/>
                <a:gd name="T49" fmla="*/ 18 h 31"/>
                <a:gd name="T50" fmla="*/ 20 w 25"/>
                <a:gd name="T51" fmla="*/ 14 h 31"/>
                <a:gd name="T52" fmla="*/ 23 w 25"/>
                <a:gd name="T53" fmla="*/ 12 h 31"/>
                <a:gd name="T54" fmla="*/ 24 w 25"/>
                <a:gd name="T55" fmla="*/ 8 h 31"/>
                <a:gd name="T56" fmla="*/ 24 w 25"/>
                <a:gd name="T57" fmla="*/ 5 h 31"/>
                <a:gd name="T58" fmla="*/ 21 w 25"/>
                <a:gd name="T59" fmla="*/ 2 h 31"/>
                <a:gd name="T60" fmla="*/ 19 w 25"/>
                <a:gd name="T61" fmla="*/ 1 h 31"/>
                <a:gd name="T62" fmla="*/ 14 w 25"/>
                <a:gd name="T63" fmla="*/ 0 h 31"/>
                <a:gd name="T64" fmla="*/ 0 w 25"/>
                <a:gd name="T65" fmla="*/ 0 h 31"/>
                <a:gd name="T66" fmla="*/ 0 w 25"/>
                <a:gd name="T67" fmla="*/ 31 h 31"/>
                <a:gd name="T68" fmla="*/ 14 w 25"/>
                <a:gd name="T69" fmla="*/ 31 h 31"/>
                <a:gd name="T70" fmla="*/ 6 w 25"/>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31">
                  <a:moveTo>
                    <a:pt x="6" y="18"/>
                  </a:moveTo>
                  <a:lnTo>
                    <a:pt x="13" y="18"/>
                  </a:lnTo>
                  <a:lnTo>
                    <a:pt x="18" y="19"/>
                  </a:lnTo>
                  <a:lnTo>
                    <a:pt x="18" y="20"/>
                  </a:lnTo>
                  <a:lnTo>
                    <a:pt x="19" y="21"/>
                  </a:lnTo>
                  <a:lnTo>
                    <a:pt x="18" y="24"/>
                  </a:lnTo>
                  <a:lnTo>
                    <a:pt x="18" y="25"/>
                  </a:lnTo>
                  <a:lnTo>
                    <a:pt x="13" y="26"/>
                  </a:lnTo>
                  <a:lnTo>
                    <a:pt x="6" y="26"/>
                  </a:lnTo>
                  <a:lnTo>
                    <a:pt x="6" y="18"/>
                  </a:lnTo>
                  <a:lnTo>
                    <a:pt x="6" y="6"/>
                  </a:lnTo>
                  <a:lnTo>
                    <a:pt x="13" y="6"/>
                  </a:lnTo>
                  <a:lnTo>
                    <a:pt x="17" y="6"/>
                  </a:lnTo>
                  <a:lnTo>
                    <a:pt x="18" y="9"/>
                  </a:lnTo>
                  <a:lnTo>
                    <a:pt x="17" y="12"/>
                  </a:lnTo>
                  <a:lnTo>
                    <a:pt x="13" y="12"/>
                  </a:lnTo>
                  <a:lnTo>
                    <a:pt x="6" y="12"/>
                  </a:lnTo>
                  <a:lnTo>
                    <a:pt x="6" y="6"/>
                  </a:lnTo>
                  <a:lnTo>
                    <a:pt x="6" y="18"/>
                  </a:lnTo>
                  <a:lnTo>
                    <a:pt x="14" y="31"/>
                  </a:lnTo>
                  <a:lnTo>
                    <a:pt x="19" y="31"/>
                  </a:lnTo>
                  <a:lnTo>
                    <a:pt x="23" y="29"/>
                  </a:lnTo>
                  <a:lnTo>
                    <a:pt x="24" y="26"/>
                  </a:lnTo>
                  <a:lnTo>
                    <a:pt x="25" y="21"/>
                  </a:lnTo>
                  <a:lnTo>
                    <a:pt x="24" y="18"/>
                  </a:lnTo>
                  <a:lnTo>
                    <a:pt x="20" y="14"/>
                  </a:lnTo>
                  <a:lnTo>
                    <a:pt x="23" y="12"/>
                  </a:lnTo>
                  <a:lnTo>
                    <a:pt x="24" y="8"/>
                  </a:lnTo>
                  <a:lnTo>
                    <a:pt x="24" y="5"/>
                  </a:lnTo>
                  <a:lnTo>
                    <a:pt x="21" y="2"/>
                  </a:lnTo>
                  <a:lnTo>
                    <a:pt x="19" y="1"/>
                  </a:lnTo>
                  <a:lnTo>
                    <a:pt x="14" y="0"/>
                  </a:lnTo>
                  <a:lnTo>
                    <a:pt x="0" y="0"/>
                  </a:lnTo>
                  <a:lnTo>
                    <a:pt x="0" y="31"/>
                  </a:lnTo>
                  <a:lnTo>
                    <a:pt x="14" y="31"/>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58" name="Freeform 458">
              <a:extLst>
                <a:ext uri="{FF2B5EF4-FFF2-40B4-BE49-F238E27FC236}">
                  <a16:creationId xmlns:a16="http://schemas.microsoft.com/office/drawing/2014/main" id="{0CAD2EC4-E7B0-4893-8BFE-5E393CFF1E86}"/>
                </a:ext>
              </a:extLst>
            </p:cNvPr>
            <p:cNvSpPr/>
            <p:nvPr/>
          </p:nvSpPr>
          <p:spPr bwMode="auto">
            <a:xfrm>
              <a:off x="3661" y="2673"/>
              <a:ext cx="22" cy="31"/>
            </a:xfrm>
            <a:custGeom>
              <a:avLst/>
              <a:gdLst>
                <a:gd name="T0" fmla="*/ 22 w 22"/>
                <a:gd name="T1" fmla="*/ 31 h 31"/>
                <a:gd name="T2" fmla="*/ 22 w 22"/>
                <a:gd name="T3" fmla="*/ 25 h 31"/>
                <a:gd name="T4" fmla="*/ 6 w 22"/>
                <a:gd name="T5" fmla="*/ 25 h 31"/>
                <a:gd name="T6" fmla="*/ 6 w 22"/>
                <a:gd name="T7" fmla="*/ 0 h 31"/>
                <a:gd name="T8" fmla="*/ 0 w 22"/>
                <a:gd name="T9" fmla="*/ 0 h 31"/>
                <a:gd name="T10" fmla="*/ 0 w 22"/>
                <a:gd name="T11" fmla="*/ 31 h 31"/>
                <a:gd name="T12" fmla="*/ 22 w 22"/>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2" h="31">
                  <a:moveTo>
                    <a:pt x="22" y="31"/>
                  </a:moveTo>
                  <a:lnTo>
                    <a:pt x="22" y="25"/>
                  </a:lnTo>
                  <a:lnTo>
                    <a:pt x="6" y="25"/>
                  </a:lnTo>
                  <a:lnTo>
                    <a:pt x="6"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59" name="Freeform 459">
              <a:extLst>
                <a:ext uri="{FF2B5EF4-FFF2-40B4-BE49-F238E27FC236}">
                  <a16:creationId xmlns:a16="http://schemas.microsoft.com/office/drawing/2014/main" id="{1FB3C009-BD1E-444C-A0B5-7354F386E109}"/>
                </a:ext>
              </a:extLst>
            </p:cNvPr>
            <p:cNvSpPr/>
            <p:nvPr/>
          </p:nvSpPr>
          <p:spPr bwMode="auto">
            <a:xfrm>
              <a:off x="3684" y="2673"/>
              <a:ext cx="29" cy="31"/>
            </a:xfrm>
            <a:custGeom>
              <a:avLst/>
              <a:gdLst>
                <a:gd name="T0" fmla="*/ 18 w 29"/>
                <a:gd name="T1" fmla="*/ 20 h 31"/>
                <a:gd name="T2" fmla="*/ 9 w 29"/>
                <a:gd name="T3" fmla="*/ 20 h 31"/>
                <a:gd name="T4" fmla="*/ 14 w 29"/>
                <a:gd name="T5" fmla="*/ 7 h 31"/>
                <a:gd name="T6" fmla="*/ 18 w 29"/>
                <a:gd name="T7" fmla="*/ 20 h 31"/>
                <a:gd name="T8" fmla="*/ 0 w 29"/>
                <a:gd name="T9" fmla="*/ 31 h 31"/>
                <a:gd name="T10" fmla="*/ 6 w 29"/>
                <a:gd name="T11" fmla="*/ 31 h 31"/>
                <a:gd name="T12" fmla="*/ 8 w 29"/>
                <a:gd name="T13" fmla="*/ 25 h 31"/>
                <a:gd name="T14" fmla="*/ 20 w 29"/>
                <a:gd name="T15" fmla="*/ 25 h 31"/>
                <a:gd name="T16" fmla="*/ 23 w 29"/>
                <a:gd name="T17" fmla="*/ 31 h 31"/>
                <a:gd name="T18" fmla="*/ 29 w 29"/>
                <a:gd name="T19" fmla="*/ 31 h 31"/>
                <a:gd name="T20" fmla="*/ 18 w 29"/>
                <a:gd name="T21" fmla="*/ 0 h 31"/>
                <a:gd name="T22" fmla="*/ 11 w 29"/>
                <a:gd name="T23" fmla="*/ 0 h 31"/>
                <a:gd name="T24" fmla="*/ 0 w 29"/>
                <a:gd name="T25" fmla="*/ 31 h 31"/>
                <a:gd name="T26" fmla="*/ 18 w 29"/>
                <a:gd name="T2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20"/>
                  </a:moveTo>
                  <a:lnTo>
                    <a:pt x="9" y="20"/>
                  </a:lnTo>
                  <a:lnTo>
                    <a:pt x="14" y="7"/>
                  </a:lnTo>
                  <a:lnTo>
                    <a:pt x="18" y="20"/>
                  </a:lnTo>
                  <a:lnTo>
                    <a:pt x="0" y="31"/>
                  </a:lnTo>
                  <a:lnTo>
                    <a:pt x="6" y="31"/>
                  </a:lnTo>
                  <a:lnTo>
                    <a:pt x="8" y="25"/>
                  </a:lnTo>
                  <a:lnTo>
                    <a:pt x="20" y="25"/>
                  </a:lnTo>
                  <a:lnTo>
                    <a:pt x="23" y="31"/>
                  </a:lnTo>
                  <a:lnTo>
                    <a:pt x="29" y="31"/>
                  </a:lnTo>
                  <a:lnTo>
                    <a:pt x="18" y="0"/>
                  </a:lnTo>
                  <a:lnTo>
                    <a:pt x="11" y="0"/>
                  </a:lnTo>
                  <a:lnTo>
                    <a:pt x="0" y="31"/>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60" name="Freeform 460">
              <a:extLst>
                <a:ext uri="{FF2B5EF4-FFF2-40B4-BE49-F238E27FC236}">
                  <a16:creationId xmlns:a16="http://schemas.microsoft.com/office/drawing/2014/main" id="{C4B53772-499D-4B47-90B3-5A5320E779BA}"/>
                </a:ext>
              </a:extLst>
            </p:cNvPr>
            <p:cNvSpPr/>
            <p:nvPr/>
          </p:nvSpPr>
          <p:spPr bwMode="auto">
            <a:xfrm>
              <a:off x="3717" y="2673"/>
              <a:ext cx="27" cy="31"/>
            </a:xfrm>
            <a:custGeom>
              <a:avLst/>
              <a:gdLst>
                <a:gd name="T0" fmla="*/ 6 w 27"/>
                <a:gd name="T1" fmla="*/ 6 h 31"/>
                <a:gd name="T2" fmla="*/ 12 w 27"/>
                <a:gd name="T3" fmla="*/ 6 h 31"/>
                <a:gd name="T4" fmla="*/ 16 w 27"/>
                <a:gd name="T5" fmla="*/ 6 h 31"/>
                <a:gd name="T6" fmla="*/ 18 w 27"/>
                <a:gd name="T7" fmla="*/ 8 h 31"/>
                <a:gd name="T8" fmla="*/ 20 w 27"/>
                <a:gd name="T9" fmla="*/ 12 h 31"/>
                <a:gd name="T10" fmla="*/ 20 w 27"/>
                <a:gd name="T11" fmla="*/ 15 h 31"/>
                <a:gd name="T12" fmla="*/ 20 w 27"/>
                <a:gd name="T13" fmla="*/ 20 h 31"/>
                <a:gd name="T14" fmla="*/ 17 w 27"/>
                <a:gd name="T15" fmla="*/ 24 h 31"/>
                <a:gd name="T16" fmla="*/ 15 w 27"/>
                <a:gd name="T17" fmla="*/ 25 h 31"/>
                <a:gd name="T18" fmla="*/ 11 w 27"/>
                <a:gd name="T19" fmla="*/ 26 h 31"/>
                <a:gd name="T20" fmla="*/ 6 w 27"/>
                <a:gd name="T21" fmla="*/ 26 h 31"/>
                <a:gd name="T22" fmla="*/ 6 w 27"/>
                <a:gd name="T23" fmla="*/ 6 h 31"/>
                <a:gd name="T24" fmla="*/ 10 w 27"/>
                <a:gd name="T25" fmla="*/ 31 h 31"/>
                <a:gd name="T26" fmla="*/ 17 w 27"/>
                <a:gd name="T27" fmla="*/ 31 h 31"/>
                <a:gd name="T28" fmla="*/ 21 w 27"/>
                <a:gd name="T29" fmla="*/ 29 h 31"/>
                <a:gd name="T30" fmla="*/ 23 w 27"/>
                <a:gd name="T31" fmla="*/ 26 h 31"/>
                <a:gd name="T32" fmla="*/ 24 w 27"/>
                <a:gd name="T33" fmla="*/ 24 h 31"/>
                <a:gd name="T34" fmla="*/ 26 w 27"/>
                <a:gd name="T35" fmla="*/ 20 h 31"/>
                <a:gd name="T36" fmla="*/ 27 w 27"/>
                <a:gd name="T37" fmla="*/ 15 h 31"/>
                <a:gd name="T38" fmla="*/ 26 w 27"/>
                <a:gd name="T39" fmla="*/ 9 h 31"/>
                <a:gd name="T40" fmla="*/ 23 w 27"/>
                <a:gd name="T41" fmla="*/ 5 h 31"/>
                <a:gd name="T42" fmla="*/ 18 w 27"/>
                <a:gd name="T43" fmla="*/ 1 h 31"/>
                <a:gd name="T44" fmla="*/ 12 w 27"/>
                <a:gd name="T45" fmla="*/ 0 h 31"/>
                <a:gd name="T46" fmla="*/ 0 w 27"/>
                <a:gd name="T47" fmla="*/ 0 h 31"/>
                <a:gd name="T48" fmla="*/ 0 w 27"/>
                <a:gd name="T49" fmla="*/ 31 h 31"/>
                <a:gd name="T50" fmla="*/ 10 w 27"/>
                <a:gd name="T51" fmla="*/ 31 h 31"/>
                <a:gd name="T52" fmla="*/ 6 w 27"/>
                <a:gd name="T53"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1">
                  <a:moveTo>
                    <a:pt x="6" y="6"/>
                  </a:moveTo>
                  <a:lnTo>
                    <a:pt x="12" y="6"/>
                  </a:lnTo>
                  <a:lnTo>
                    <a:pt x="16" y="6"/>
                  </a:lnTo>
                  <a:lnTo>
                    <a:pt x="18" y="8"/>
                  </a:lnTo>
                  <a:lnTo>
                    <a:pt x="20" y="12"/>
                  </a:lnTo>
                  <a:lnTo>
                    <a:pt x="20" y="15"/>
                  </a:lnTo>
                  <a:lnTo>
                    <a:pt x="20" y="20"/>
                  </a:lnTo>
                  <a:lnTo>
                    <a:pt x="17" y="24"/>
                  </a:lnTo>
                  <a:lnTo>
                    <a:pt x="15" y="25"/>
                  </a:lnTo>
                  <a:lnTo>
                    <a:pt x="11" y="26"/>
                  </a:lnTo>
                  <a:lnTo>
                    <a:pt x="6" y="26"/>
                  </a:lnTo>
                  <a:lnTo>
                    <a:pt x="6" y="6"/>
                  </a:lnTo>
                  <a:lnTo>
                    <a:pt x="10" y="31"/>
                  </a:lnTo>
                  <a:lnTo>
                    <a:pt x="17" y="31"/>
                  </a:lnTo>
                  <a:lnTo>
                    <a:pt x="21" y="29"/>
                  </a:lnTo>
                  <a:lnTo>
                    <a:pt x="23" y="26"/>
                  </a:lnTo>
                  <a:lnTo>
                    <a:pt x="24" y="24"/>
                  </a:lnTo>
                  <a:lnTo>
                    <a:pt x="26" y="20"/>
                  </a:lnTo>
                  <a:lnTo>
                    <a:pt x="27" y="15"/>
                  </a:lnTo>
                  <a:lnTo>
                    <a:pt x="26" y="9"/>
                  </a:lnTo>
                  <a:lnTo>
                    <a:pt x="23" y="5"/>
                  </a:lnTo>
                  <a:lnTo>
                    <a:pt x="18" y="1"/>
                  </a:lnTo>
                  <a:lnTo>
                    <a:pt x="12" y="0"/>
                  </a:lnTo>
                  <a:lnTo>
                    <a:pt x="0" y="0"/>
                  </a:lnTo>
                  <a:lnTo>
                    <a:pt x="0" y="31"/>
                  </a:lnTo>
                  <a:lnTo>
                    <a:pt x="10"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61" name="Freeform 461">
              <a:extLst>
                <a:ext uri="{FF2B5EF4-FFF2-40B4-BE49-F238E27FC236}">
                  <a16:creationId xmlns:a16="http://schemas.microsoft.com/office/drawing/2014/main" id="{14FC6CBE-B148-42AF-A110-C700F7653B02}"/>
                </a:ext>
              </a:extLst>
            </p:cNvPr>
            <p:cNvSpPr/>
            <p:nvPr/>
          </p:nvSpPr>
          <p:spPr bwMode="auto">
            <a:xfrm>
              <a:off x="3749" y="2673"/>
              <a:ext cx="24" cy="31"/>
            </a:xfrm>
            <a:custGeom>
              <a:avLst/>
              <a:gdLst>
                <a:gd name="T0" fmla="*/ 24 w 24"/>
                <a:gd name="T1" fmla="*/ 31 h 31"/>
                <a:gd name="T2" fmla="*/ 24 w 24"/>
                <a:gd name="T3" fmla="*/ 25 h 31"/>
                <a:gd name="T4" fmla="*/ 7 w 24"/>
                <a:gd name="T5" fmla="*/ 25 h 31"/>
                <a:gd name="T6" fmla="*/ 7 w 24"/>
                <a:gd name="T7" fmla="*/ 18 h 31"/>
                <a:gd name="T8" fmla="*/ 21 w 24"/>
                <a:gd name="T9" fmla="*/ 18 h 31"/>
                <a:gd name="T10" fmla="*/ 21 w 24"/>
                <a:gd name="T11" fmla="*/ 12 h 31"/>
                <a:gd name="T12" fmla="*/ 7 w 24"/>
                <a:gd name="T13" fmla="*/ 12 h 31"/>
                <a:gd name="T14" fmla="*/ 7 w 24"/>
                <a:gd name="T15" fmla="*/ 6 h 31"/>
                <a:gd name="T16" fmla="*/ 22 w 24"/>
                <a:gd name="T17" fmla="*/ 6 h 31"/>
                <a:gd name="T18" fmla="*/ 22 w 24"/>
                <a:gd name="T19" fmla="*/ 0 h 31"/>
                <a:gd name="T20" fmla="*/ 0 w 24"/>
                <a:gd name="T21" fmla="*/ 0 h 31"/>
                <a:gd name="T22" fmla="*/ 0 w 24"/>
                <a:gd name="T23" fmla="*/ 31 h 31"/>
                <a:gd name="T24" fmla="*/ 24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24" y="31"/>
                  </a:moveTo>
                  <a:lnTo>
                    <a:pt x="24" y="25"/>
                  </a:lnTo>
                  <a:lnTo>
                    <a:pt x="7" y="25"/>
                  </a:lnTo>
                  <a:lnTo>
                    <a:pt x="7" y="18"/>
                  </a:lnTo>
                  <a:lnTo>
                    <a:pt x="21" y="18"/>
                  </a:lnTo>
                  <a:lnTo>
                    <a:pt x="21" y="12"/>
                  </a:lnTo>
                  <a:lnTo>
                    <a:pt x="7" y="12"/>
                  </a:lnTo>
                  <a:lnTo>
                    <a:pt x="7" y="6"/>
                  </a:lnTo>
                  <a:lnTo>
                    <a:pt x="22" y="6"/>
                  </a:lnTo>
                  <a:lnTo>
                    <a:pt x="22" y="0"/>
                  </a:lnTo>
                  <a:lnTo>
                    <a:pt x="0" y="0"/>
                  </a:lnTo>
                  <a:lnTo>
                    <a:pt x="0" y="31"/>
                  </a:lnTo>
                  <a:lnTo>
                    <a:pt x="2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62" name="Freeform 462">
              <a:extLst>
                <a:ext uri="{FF2B5EF4-FFF2-40B4-BE49-F238E27FC236}">
                  <a16:creationId xmlns:a16="http://schemas.microsoft.com/office/drawing/2014/main" id="{8B7186F1-D674-4527-917B-3A9273E13089}"/>
                </a:ext>
              </a:extLst>
            </p:cNvPr>
            <p:cNvSpPr/>
            <p:nvPr/>
          </p:nvSpPr>
          <p:spPr bwMode="auto">
            <a:xfrm>
              <a:off x="3770" y="2673"/>
              <a:ext cx="25" cy="31"/>
            </a:xfrm>
            <a:custGeom>
              <a:avLst/>
              <a:gdLst>
                <a:gd name="T0" fmla="*/ 6 w 25"/>
                <a:gd name="T1" fmla="*/ 31 h 31"/>
                <a:gd name="T2" fmla="*/ 6 w 25"/>
                <a:gd name="T3" fmla="*/ 9 h 31"/>
                <a:gd name="T4" fmla="*/ 19 w 25"/>
                <a:gd name="T5" fmla="*/ 31 h 31"/>
                <a:gd name="T6" fmla="*/ 25 w 25"/>
                <a:gd name="T7" fmla="*/ 31 h 31"/>
                <a:gd name="T8" fmla="*/ 25 w 25"/>
                <a:gd name="T9" fmla="*/ 0 h 31"/>
                <a:gd name="T10" fmla="*/ 19 w 25"/>
                <a:gd name="T11" fmla="*/ 0 h 31"/>
                <a:gd name="T12" fmla="*/ 19 w 25"/>
                <a:gd name="T13" fmla="*/ 21 h 31"/>
                <a:gd name="T14" fmla="*/ 7 w 25"/>
                <a:gd name="T15" fmla="*/ 0 h 31"/>
                <a:gd name="T16" fmla="*/ 0 w 25"/>
                <a:gd name="T17" fmla="*/ 0 h 31"/>
                <a:gd name="T18" fmla="*/ 0 w 25"/>
                <a:gd name="T19" fmla="*/ 31 h 31"/>
                <a:gd name="T20" fmla="*/ 6 w 25"/>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6" y="31"/>
                  </a:moveTo>
                  <a:lnTo>
                    <a:pt x="6" y="9"/>
                  </a:lnTo>
                  <a:lnTo>
                    <a:pt x="19" y="31"/>
                  </a:lnTo>
                  <a:lnTo>
                    <a:pt x="25" y="31"/>
                  </a:lnTo>
                  <a:lnTo>
                    <a:pt x="25" y="0"/>
                  </a:lnTo>
                  <a:lnTo>
                    <a:pt x="19" y="0"/>
                  </a:lnTo>
                  <a:lnTo>
                    <a:pt x="19" y="21"/>
                  </a:lnTo>
                  <a:lnTo>
                    <a:pt x="7"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63" name="Freeform 463">
              <a:extLst>
                <a:ext uri="{FF2B5EF4-FFF2-40B4-BE49-F238E27FC236}">
                  <a16:creationId xmlns:a16="http://schemas.microsoft.com/office/drawing/2014/main" id="{7590CCB6-22CD-43DC-883D-5535B2165BD3}"/>
                </a:ext>
              </a:extLst>
            </p:cNvPr>
            <p:cNvSpPr/>
            <p:nvPr/>
          </p:nvSpPr>
          <p:spPr bwMode="auto">
            <a:xfrm>
              <a:off x="3737" y="2360"/>
              <a:ext cx="22" cy="32"/>
            </a:xfrm>
            <a:custGeom>
              <a:avLst/>
              <a:gdLst>
                <a:gd name="T0" fmla="*/ 3 w 22"/>
                <a:gd name="T1" fmla="*/ 30 h 32"/>
                <a:gd name="T2" fmla="*/ 7 w 22"/>
                <a:gd name="T3" fmla="*/ 32 h 32"/>
                <a:gd name="T4" fmla="*/ 12 w 22"/>
                <a:gd name="T5" fmla="*/ 32 h 32"/>
                <a:gd name="T6" fmla="*/ 16 w 22"/>
                <a:gd name="T7" fmla="*/ 32 h 32"/>
                <a:gd name="T8" fmla="*/ 20 w 22"/>
                <a:gd name="T9" fmla="*/ 30 h 32"/>
                <a:gd name="T10" fmla="*/ 22 w 22"/>
                <a:gd name="T11" fmla="*/ 26 h 32"/>
                <a:gd name="T12" fmla="*/ 22 w 22"/>
                <a:gd name="T13" fmla="*/ 23 h 32"/>
                <a:gd name="T14" fmla="*/ 22 w 22"/>
                <a:gd name="T15" fmla="*/ 18 h 32"/>
                <a:gd name="T16" fmla="*/ 19 w 22"/>
                <a:gd name="T17" fmla="*/ 15 h 32"/>
                <a:gd name="T18" fmla="*/ 18 w 22"/>
                <a:gd name="T19" fmla="*/ 14 h 32"/>
                <a:gd name="T20" fmla="*/ 13 w 22"/>
                <a:gd name="T21" fmla="*/ 13 h 32"/>
                <a:gd name="T22" fmla="*/ 10 w 22"/>
                <a:gd name="T23" fmla="*/ 12 h 32"/>
                <a:gd name="T24" fmla="*/ 7 w 22"/>
                <a:gd name="T25" fmla="*/ 11 h 32"/>
                <a:gd name="T26" fmla="*/ 6 w 22"/>
                <a:gd name="T27" fmla="*/ 8 h 32"/>
                <a:gd name="T28" fmla="*/ 6 w 22"/>
                <a:gd name="T29" fmla="*/ 7 h 32"/>
                <a:gd name="T30" fmla="*/ 7 w 22"/>
                <a:gd name="T31" fmla="*/ 6 h 32"/>
                <a:gd name="T32" fmla="*/ 10 w 22"/>
                <a:gd name="T33" fmla="*/ 5 h 32"/>
                <a:gd name="T34" fmla="*/ 13 w 22"/>
                <a:gd name="T35" fmla="*/ 5 h 32"/>
                <a:gd name="T36" fmla="*/ 15 w 22"/>
                <a:gd name="T37" fmla="*/ 6 h 32"/>
                <a:gd name="T38" fmla="*/ 15 w 22"/>
                <a:gd name="T39" fmla="*/ 7 h 32"/>
                <a:gd name="T40" fmla="*/ 16 w 22"/>
                <a:gd name="T41" fmla="*/ 9 h 32"/>
                <a:gd name="T42" fmla="*/ 22 w 22"/>
                <a:gd name="T43" fmla="*/ 9 h 32"/>
                <a:gd name="T44" fmla="*/ 21 w 22"/>
                <a:gd name="T45" fmla="*/ 6 h 32"/>
                <a:gd name="T46" fmla="*/ 19 w 22"/>
                <a:gd name="T47" fmla="*/ 2 h 32"/>
                <a:gd name="T48" fmla="*/ 15 w 22"/>
                <a:gd name="T49" fmla="*/ 0 h 32"/>
                <a:gd name="T50" fmla="*/ 12 w 22"/>
                <a:gd name="T51" fmla="*/ 0 h 32"/>
                <a:gd name="T52" fmla="*/ 7 w 22"/>
                <a:gd name="T53" fmla="*/ 0 h 32"/>
                <a:gd name="T54" fmla="*/ 3 w 22"/>
                <a:gd name="T55" fmla="*/ 2 h 32"/>
                <a:gd name="T56" fmla="*/ 1 w 22"/>
                <a:gd name="T57" fmla="*/ 5 h 32"/>
                <a:gd name="T58" fmla="*/ 0 w 22"/>
                <a:gd name="T59" fmla="*/ 9 h 32"/>
                <a:gd name="T60" fmla="*/ 1 w 22"/>
                <a:gd name="T61" fmla="*/ 13 h 32"/>
                <a:gd name="T62" fmla="*/ 3 w 22"/>
                <a:gd name="T63" fmla="*/ 15 h 32"/>
                <a:gd name="T64" fmla="*/ 9 w 22"/>
                <a:gd name="T65" fmla="*/ 18 h 32"/>
                <a:gd name="T66" fmla="*/ 15 w 22"/>
                <a:gd name="T67" fmla="*/ 20 h 32"/>
                <a:gd name="T68" fmla="*/ 16 w 22"/>
                <a:gd name="T69" fmla="*/ 21 h 32"/>
                <a:gd name="T70" fmla="*/ 18 w 22"/>
                <a:gd name="T71" fmla="*/ 23 h 32"/>
                <a:gd name="T72" fmla="*/ 16 w 22"/>
                <a:gd name="T73" fmla="*/ 25 h 32"/>
                <a:gd name="T74" fmla="*/ 16 w 22"/>
                <a:gd name="T75" fmla="*/ 26 h 32"/>
                <a:gd name="T76" fmla="*/ 12 w 22"/>
                <a:gd name="T77" fmla="*/ 27 h 32"/>
                <a:gd name="T78" fmla="*/ 9 w 22"/>
                <a:gd name="T79" fmla="*/ 26 h 32"/>
                <a:gd name="T80" fmla="*/ 7 w 22"/>
                <a:gd name="T81" fmla="*/ 26 h 32"/>
                <a:gd name="T82" fmla="*/ 6 w 22"/>
                <a:gd name="T83" fmla="*/ 24 h 32"/>
                <a:gd name="T84" fmla="*/ 6 w 22"/>
                <a:gd name="T85" fmla="*/ 21 h 32"/>
                <a:gd name="T86" fmla="*/ 0 w 22"/>
                <a:gd name="T87" fmla="*/ 21 h 32"/>
                <a:gd name="T88" fmla="*/ 1 w 22"/>
                <a:gd name="T89" fmla="*/ 26 h 32"/>
                <a:gd name="T90" fmla="*/ 3 w 22"/>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32">
                  <a:moveTo>
                    <a:pt x="3" y="30"/>
                  </a:moveTo>
                  <a:lnTo>
                    <a:pt x="7" y="32"/>
                  </a:lnTo>
                  <a:lnTo>
                    <a:pt x="12" y="32"/>
                  </a:lnTo>
                  <a:lnTo>
                    <a:pt x="16" y="32"/>
                  </a:lnTo>
                  <a:lnTo>
                    <a:pt x="20" y="30"/>
                  </a:lnTo>
                  <a:lnTo>
                    <a:pt x="22" y="26"/>
                  </a:lnTo>
                  <a:lnTo>
                    <a:pt x="22" y="23"/>
                  </a:lnTo>
                  <a:lnTo>
                    <a:pt x="22" y="18"/>
                  </a:lnTo>
                  <a:lnTo>
                    <a:pt x="19" y="15"/>
                  </a:lnTo>
                  <a:lnTo>
                    <a:pt x="18" y="14"/>
                  </a:lnTo>
                  <a:lnTo>
                    <a:pt x="13" y="13"/>
                  </a:lnTo>
                  <a:lnTo>
                    <a:pt x="10" y="12"/>
                  </a:lnTo>
                  <a:lnTo>
                    <a:pt x="7" y="11"/>
                  </a:lnTo>
                  <a:lnTo>
                    <a:pt x="6" y="8"/>
                  </a:lnTo>
                  <a:lnTo>
                    <a:pt x="6" y="7"/>
                  </a:lnTo>
                  <a:lnTo>
                    <a:pt x="7" y="6"/>
                  </a:lnTo>
                  <a:lnTo>
                    <a:pt x="10" y="5"/>
                  </a:lnTo>
                  <a:lnTo>
                    <a:pt x="13" y="5"/>
                  </a:lnTo>
                  <a:lnTo>
                    <a:pt x="15" y="6"/>
                  </a:lnTo>
                  <a:lnTo>
                    <a:pt x="15" y="7"/>
                  </a:lnTo>
                  <a:lnTo>
                    <a:pt x="16" y="9"/>
                  </a:lnTo>
                  <a:lnTo>
                    <a:pt x="22" y="9"/>
                  </a:lnTo>
                  <a:lnTo>
                    <a:pt x="21" y="6"/>
                  </a:lnTo>
                  <a:lnTo>
                    <a:pt x="19" y="2"/>
                  </a:lnTo>
                  <a:lnTo>
                    <a:pt x="15" y="0"/>
                  </a:lnTo>
                  <a:lnTo>
                    <a:pt x="12" y="0"/>
                  </a:lnTo>
                  <a:lnTo>
                    <a:pt x="7" y="0"/>
                  </a:lnTo>
                  <a:lnTo>
                    <a:pt x="3" y="2"/>
                  </a:lnTo>
                  <a:lnTo>
                    <a:pt x="1" y="5"/>
                  </a:lnTo>
                  <a:lnTo>
                    <a:pt x="0" y="9"/>
                  </a:lnTo>
                  <a:lnTo>
                    <a:pt x="1" y="13"/>
                  </a:lnTo>
                  <a:lnTo>
                    <a:pt x="3" y="15"/>
                  </a:lnTo>
                  <a:lnTo>
                    <a:pt x="9" y="18"/>
                  </a:lnTo>
                  <a:lnTo>
                    <a:pt x="15" y="20"/>
                  </a:lnTo>
                  <a:lnTo>
                    <a:pt x="16" y="21"/>
                  </a:lnTo>
                  <a:lnTo>
                    <a:pt x="18" y="23"/>
                  </a:lnTo>
                  <a:lnTo>
                    <a:pt x="16" y="25"/>
                  </a:lnTo>
                  <a:lnTo>
                    <a:pt x="16" y="26"/>
                  </a:lnTo>
                  <a:lnTo>
                    <a:pt x="12" y="27"/>
                  </a:lnTo>
                  <a:lnTo>
                    <a:pt x="9" y="26"/>
                  </a:lnTo>
                  <a:lnTo>
                    <a:pt x="7" y="26"/>
                  </a:lnTo>
                  <a:lnTo>
                    <a:pt x="6" y="24"/>
                  </a:lnTo>
                  <a:lnTo>
                    <a:pt x="6" y="21"/>
                  </a:lnTo>
                  <a:lnTo>
                    <a:pt x="0" y="21"/>
                  </a:lnTo>
                  <a:lnTo>
                    <a:pt x="1" y="26"/>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64" name="Freeform 464">
              <a:extLst>
                <a:ext uri="{FF2B5EF4-FFF2-40B4-BE49-F238E27FC236}">
                  <a16:creationId xmlns:a16="http://schemas.microsoft.com/office/drawing/2014/main" id="{99679F4A-4087-4BB7-A9A1-57C46E67E40E}"/>
                </a:ext>
              </a:extLst>
            </p:cNvPr>
            <p:cNvSpPr/>
            <p:nvPr/>
          </p:nvSpPr>
          <p:spPr bwMode="auto">
            <a:xfrm>
              <a:off x="3762" y="2361"/>
              <a:ext cx="26" cy="30"/>
            </a:xfrm>
            <a:custGeom>
              <a:avLst/>
              <a:gdLst>
                <a:gd name="T0" fmla="*/ 17 w 26"/>
                <a:gd name="T1" fmla="*/ 19 h 30"/>
                <a:gd name="T2" fmla="*/ 9 w 26"/>
                <a:gd name="T3" fmla="*/ 19 h 30"/>
                <a:gd name="T4" fmla="*/ 13 w 26"/>
                <a:gd name="T5" fmla="*/ 6 h 30"/>
                <a:gd name="T6" fmla="*/ 17 w 26"/>
                <a:gd name="T7" fmla="*/ 19 h 30"/>
                <a:gd name="T8" fmla="*/ 0 w 26"/>
                <a:gd name="T9" fmla="*/ 30 h 30"/>
                <a:gd name="T10" fmla="*/ 6 w 26"/>
                <a:gd name="T11" fmla="*/ 30 h 30"/>
                <a:gd name="T12" fmla="*/ 7 w 26"/>
                <a:gd name="T13" fmla="*/ 24 h 30"/>
                <a:gd name="T14" fmla="*/ 19 w 26"/>
                <a:gd name="T15" fmla="*/ 24 h 30"/>
                <a:gd name="T16" fmla="*/ 20 w 26"/>
                <a:gd name="T17" fmla="*/ 30 h 30"/>
                <a:gd name="T18" fmla="*/ 26 w 26"/>
                <a:gd name="T19" fmla="*/ 30 h 30"/>
                <a:gd name="T20" fmla="*/ 17 w 26"/>
                <a:gd name="T21" fmla="*/ 0 h 30"/>
                <a:gd name="T22" fmla="*/ 9 w 26"/>
                <a:gd name="T23" fmla="*/ 0 h 30"/>
                <a:gd name="T24" fmla="*/ 0 w 26"/>
                <a:gd name="T25" fmla="*/ 30 h 30"/>
                <a:gd name="T26" fmla="*/ 17 w 26"/>
                <a:gd name="T2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0">
                  <a:moveTo>
                    <a:pt x="17" y="19"/>
                  </a:moveTo>
                  <a:lnTo>
                    <a:pt x="9" y="19"/>
                  </a:lnTo>
                  <a:lnTo>
                    <a:pt x="13" y="6"/>
                  </a:lnTo>
                  <a:lnTo>
                    <a:pt x="17" y="19"/>
                  </a:lnTo>
                  <a:lnTo>
                    <a:pt x="0" y="30"/>
                  </a:lnTo>
                  <a:lnTo>
                    <a:pt x="6" y="30"/>
                  </a:lnTo>
                  <a:lnTo>
                    <a:pt x="7" y="24"/>
                  </a:lnTo>
                  <a:lnTo>
                    <a:pt x="19" y="24"/>
                  </a:lnTo>
                  <a:lnTo>
                    <a:pt x="20" y="30"/>
                  </a:lnTo>
                  <a:lnTo>
                    <a:pt x="26" y="30"/>
                  </a:lnTo>
                  <a:lnTo>
                    <a:pt x="17" y="0"/>
                  </a:lnTo>
                  <a:lnTo>
                    <a:pt x="9" y="0"/>
                  </a:lnTo>
                  <a:lnTo>
                    <a:pt x="0" y="30"/>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65" name="Freeform 465">
              <a:extLst>
                <a:ext uri="{FF2B5EF4-FFF2-40B4-BE49-F238E27FC236}">
                  <a16:creationId xmlns:a16="http://schemas.microsoft.com/office/drawing/2014/main" id="{D17CE4A9-D100-4E19-B707-69380246EC7C}"/>
                </a:ext>
              </a:extLst>
            </p:cNvPr>
            <p:cNvSpPr/>
            <p:nvPr/>
          </p:nvSpPr>
          <p:spPr bwMode="auto">
            <a:xfrm>
              <a:off x="3792" y="2361"/>
              <a:ext cx="29" cy="30"/>
            </a:xfrm>
            <a:custGeom>
              <a:avLst/>
              <a:gdLst>
                <a:gd name="T0" fmla="*/ 6 w 29"/>
                <a:gd name="T1" fmla="*/ 30 h 30"/>
                <a:gd name="T2" fmla="*/ 6 w 29"/>
                <a:gd name="T3" fmla="*/ 6 h 30"/>
                <a:gd name="T4" fmla="*/ 11 w 29"/>
                <a:gd name="T5" fmla="*/ 30 h 30"/>
                <a:gd name="T6" fmla="*/ 17 w 29"/>
                <a:gd name="T7" fmla="*/ 30 h 30"/>
                <a:gd name="T8" fmla="*/ 23 w 29"/>
                <a:gd name="T9" fmla="*/ 6 h 30"/>
                <a:gd name="T10" fmla="*/ 23 w 29"/>
                <a:gd name="T11" fmla="*/ 30 h 30"/>
                <a:gd name="T12" fmla="*/ 29 w 29"/>
                <a:gd name="T13" fmla="*/ 30 h 30"/>
                <a:gd name="T14" fmla="*/ 29 w 29"/>
                <a:gd name="T15" fmla="*/ 0 h 30"/>
                <a:gd name="T16" fmla="*/ 20 w 29"/>
                <a:gd name="T17" fmla="*/ 0 h 30"/>
                <a:gd name="T18" fmla="*/ 14 w 29"/>
                <a:gd name="T19" fmla="*/ 23 h 30"/>
                <a:gd name="T20" fmla="*/ 8 w 29"/>
                <a:gd name="T21" fmla="*/ 0 h 30"/>
                <a:gd name="T22" fmla="*/ 0 w 29"/>
                <a:gd name="T23" fmla="*/ 0 h 30"/>
                <a:gd name="T24" fmla="*/ 0 w 29"/>
                <a:gd name="T25" fmla="*/ 30 h 30"/>
                <a:gd name="T26" fmla="*/ 6 w 29"/>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0">
                  <a:moveTo>
                    <a:pt x="6" y="30"/>
                  </a:moveTo>
                  <a:lnTo>
                    <a:pt x="6" y="6"/>
                  </a:lnTo>
                  <a:lnTo>
                    <a:pt x="11" y="30"/>
                  </a:lnTo>
                  <a:lnTo>
                    <a:pt x="17" y="30"/>
                  </a:lnTo>
                  <a:lnTo>
                    <a:pt x="23" y="6"/>
                  </a:lnTo>
                  <a:lnTo>
                    <a:pt x="23" y="30"/>
                  </a:lnTo>
                  <a:lnTo>
                    <a:pt x="29" y="30"/>
                  </a:lnTo>
                  <a:lnTo>
                    <a:pt x="29" y="0"/>
                  </a:lnTo>
                  <a:lnTo>
                    <a:pt x="20" y="0"/>
                  </a:lnTo>
                  <a:lnTo>
                    <a:pt x="14" y="23"/>
                  </a:lnTo>
                  <a:lnTo>
                    <a:pt x="8"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66" name="Freeform 466">
              <a:extLst>
                <a:ext uri="{FF2B5EF4-FFF2-40B4-BE49-F238E27FC236}">
                  <a16:creationId xmlns:a16="http://schemas.microsoft.com/office/drawing/2014/main" id="{F26F3B80-4CE0-4010-94F1-AFFF81CE155B}"/>
                </a:ext>
              </a:extLst>
            </p:cNvPr>
            <p:cNvSpPr/>
            <p:nvPr/>
          </p:nvSpPr>
          <p:spPr bwMode="auto">
            <a:xfrm>
              <a:off x="3827" y="2361"/>
              <a:ext cx="21" cy="30"/>
            </a:xfrm>
            <a:custGeom>
              <a:avLst/>
              <a:gdLst>
                <a:gd name="T0" fmla="*/ 6 w 21"/>
                <a:gd name="T1" fmla="*/ 5 h 30"/>
                <a:gd name="T2" fmla="*/ 12 w 21"/>
                <a:gd name="T3" fmla="*/ 5 h 30"/>
                <a:gd name="T4" fmla="*/ 14 w 21"/>
                <a:gd name="T5" fmla="*/ 6 h 30"/>
                <a:gd name="T6" fmla="*/ 15 w 21"/>
                <a:gd name="T7" fmla="*/ 10 h 30"/>
                <a:gd name="T8" fmla="*/ 14 w 21"/>
                <a:gd name="T9" fmla="*/ 13 h 30"/>
                <a:gd name="T10" fmla="*/ 10 w 21"/>
                <a:gd name="T11" fmla="*/ 14 h 30"/>
                <a:gd name="T12" fmla="*/ 6 w 21"/>
                <a:gd name="T13" fmla="*/ 14 h 30"/>
                <a:gd name="T14" fmla="*/ 6 w 21"/>
                <a:gd name="T15" fmla="*/ 5 h 30"/>
                <a:gd name="T16" fmla="*/ 13 w 21"/>
                <a:gd name="T17" fmla="*/ 19 h 30"/>
                <a:gd name="T18" fmla="*/ 16 w 21"/>
                <a:gd name="T19" fmla="*/ 19 h 30"/>
                <a:gd name="T20" fmla="*/ 19 w 21"/>
                <a:gd name="T21" fmla="*/ 17 h 30"/>
                <a:gd name="T22" fmla="*/ 21 w 21"/>
                <a:gd name="T23" fmla="*/ 13 h 30"/>
                <a:gd name="T24" fmla="*/ 21 w 21"/>
                <a:gd name="T25" fmla="*/ 10 h 30"/>
                <a:gd name="T26" fmla="*/ 21 w 21"/>
                <a:gd name="T27" fmla="*/ 5 h 30"/>
                <a:gd name="T28" fmla="*/ 19 w 21"/>
                <a:gd name="T29" fmla="*/ 2 h 30"/>
                <a:gd name="T30" fmla="*/ 16 w 21"/>
                <a:gd name="T31" fmla="*/ 0 h 30"/>
                <a:gd name="T32" fmla="*/ 12 w 21"/>
                <a:gd name="T33" fmla="*/ 0 h 30"/>
                <a:gd name="T34" fmla="*/ 0 w 21"/>
                <a:gd name="T35" fmla="*/ 0 h 30"/>
                <a:gd name="T36" fmla="*/ 0 w 21"/>
                <a:gd name="T37" fmla="*/ 30 h 30"/>
                <a:gd name="T38" fmla="*/ 6 w 21"/>
                <a:gd name="T39" fmla="*/ 30 h 30"/>
                <a:gd name="T40" fmla="*/ 6 w 21"/>
                <a:gd name="T41" fmla="*/ 19 h 30"/>
                <a:gd name="T42" fmla="*/ 13 w 21"/>
                <a:gd name="T43" fmla="*/ 19 h 30"/>
                <a:gd name="T44" fmla="*/ 6 w 21"/>
                <a:gd name="T45"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30">
                  <a:moveTo>
                    <a:pt x="6" y="5"/>
                  </a:moveTo>
                  <a:lnTo>
                    <a:pt x="12" y="5"/>
                  </a:lnTo>
                  <a:lnTo>
                    <a:pt x="14" y="6"/>
                  </a:lnTo>
                  <a:lnTo>
                    <a:pt x="15" y="10"/>
                  </a:lnTo>
                  <a:lnTo>
                    <a:pt x="14" y="13"/>
                  </a:lnTo>
                  <a:lnTo>
                    <a:pt x="10" y="14"/>
                  </a:lnTo>
                  <a:lnTo>
                    <a:pt x="6" y="14"/>
                  </a:lnTo>
                  <a:lnTo>
                    <a:pt x="6" y="5"/>
                  </a:lnTo>
                  <a:lnTo>
                    <a:pt x="13" y="19"/>
                  </a:lnTo>
                  <a:lnTo>
                    <a:pt x="16" y="19"/>
                  </a:lnTo>
                  <a:lnTo>
                    <a:pt x="19" y="17"/>
                  </a:lnTo>
                  <a:lnTo>
                    <a:pt x="21" y="13"/>
                  </a:lnTo>
                  <a:lnTo>
                    <a:pt x="21" y="10"/>
                  </a:lnTo>
                  <a:lnTo>
                    <a:pt x="21" y="5"/>
                  </a:lnTo>
                  <a:lnTo>
                    <a:pt x="19" y="2"/>
                  </a:lnTo>
                  <a:lnTo>
                    <a:pt x="16" y="0"/>
                  </a:lnTo>
                  <a:lnTo>
                    <a:pt x="12" y="0"/>
                  </a:lnTo>
                  <a:lnTo>
                    <a:pt x="0" y="0"/>
                  </a:lnTo>
                  <a:lnTo>
                    <a:pt x="0" y="30"/>
                  </a:lnTo>
                  <a:lnTo>
                    <a:pt x="6" y="30"/>
                  </a:lnTo>
                  <a:lnTo>
                    <a:pt x="6" y="19"/>
                  </a:lnTo>
                  <a:lnTo>
                    <a:pt x="13" y="19"/>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67" name="Freeform 467">
              <a:extLst>
                <a:ext uri="{FF2B5EF4-FFF2-40B4-BE49-F238E27FC236}">
                  <a16:creationId xmlns:a16="http://schemas.microsoft.com/office/drawing/2014/main" id="{09E8E7D7-8E37-401F-B4F4-0F97D1B0EF66}"/>
                </a:ext>
              </a:extLst>
            </p:cNvPr>
            <p:cNvSpPr/>
            <p:nvPr/>
          </p:nvSpPr>
          <p:spPr bwMode="auto">
            <a:xfrm>
              <a:off x="3852" y="2360"/>
              <a:ext cx="23" cy="32"/>
            </a:xfrm>
            <a:custGeom>
              <a:avLst/>
              <a:gdLst>
                <a:gd name="T0" fmla="*/ 3 w 23"/>
                <a:gd name="T1" fmla="*/ 30 h 32"/>
                <a:gd name="T2" fmla="*/ 7 w 23"/>
                <a:gd name="T3" fmla="*/ 32 h 32"/>
                <a:gd name="T4" fmla="*/ 12 w 23"/>
                <a:gd name="T5" fmla="*/ 32 h 32"/>
                <a:gd name="T6" fmla="*/ 17 w 23"/>
                <a:gd name="T7" fmla="*/ 32 h 32"/>
                <a:gd name="T8" fmla="*/ 20 w 23"/>
                <a:gd name="T9" fmla="*/ 30 h 32"/>
                <a:gd name="T10" fmla="*/ 23 w 23"/>
                <a:gd name="T11" fmla="*/ 26 h 32"/>
                <a:gd name="T12" fmla="*/ 23 w 23"/>
                <a:gd name="T13" fmla="*/ 23 h 32"/>
                <a:gd name="T14" fmla="*/ 21 w 23"/>
                <a:gd name="T15" fmla="*/ 18 h 32"/>
                <a:gd name="T16" fmla="*/ 19 w 23"/>
                <a:gd name="T17" fmla="*/ 15 h 32"/>
                <a:gd name="T18" fmla="*/ 17 w 23"/>
                <a:gd name="T19" fmla="*/ 14 h 32"/>
                <a:gd name="T20" fmla="*/ 13 w 23"/>
                <a:gd name="T21" fmla="*/ 13 h 32"/>
                <a:gd name="T22" fmla="*/ 11 w 23"/>
                <a:gd name="T23" fmla="*/ 12 h 32"/>
                <a:gd name="T24" fmla="*/ 7 w 23"/>
                <a:gd name="T25" fmla="*/ 11 h 32"/>
                <a:gd name="T26" fmla="*/ 6 w 23"/>
                <a:gd name="T27" fmla="*/ 8 h 32"/>
                <a:gd name="T28" fmla="*/ 6 w 23"/>
                <a:gd name="T29" fmla="*/ 7 h 32"/>
                <a:gd name="T30" fmla="*/ 7 w 23"/>
                <a:gd name="T31" fmla="*/ 6 h 32"/>
                <a:gd name="T32" fmla="*/ 11 w 23"/>
                <a:gd name="T33" fmla="*/ 5 h 32"/>
                <a:gd name="T34" fmla="*/ 13 w 23"/>
                <a:gd name="T35" fmla="*/ 5 h 32"/>
                <a:gd name="T36" fmla="*/ 14 w 23"/>
                <a:gd name="T37" fmla="*/ 6 h 32"/>
                <a:gd name="T38" fmla="*/ 15 w 23"/>
                <a:gd name="T39" fmla="*/ 7 h 32"/>
                <a:gd name="T40" fmla="*/ 17 w 23"/>
                <a:gd name="T41" fmla="*/ 9 h 32"/>
                <a:gd name="T42" fmla="*/ 21 w 23"/>
                <a:gd name="T43" fmla="*/ 9 h 32"/>
                <a:gd name="T44" fmla="*/ 21 w 23"/>
                <a:gd name="T45" fmla="*/ 6 h 32"/>
                <a:gd name="T46" fmla="*/ 19 w 23"/>
                <a:gd name="T47" fmla="*/ 2 h 32"/>
                <a:gd name="T48" fmla="*/ 15 w 23"/>
                <a:gd name="T49" fmla="*/ 0 h 32"/>
                <a:gd name="T50" fmla="*/ 11 w 23"/>
                <a:gd name="T51" fmla="*/ 0 h 32"/>
                <a:gd name="T52" fmla="*/ 6 w 23"/>
                <a:gd name="T53" fmla="*/ 0 h 32"/>
                <a:gd name="T54" fmla="*/ 3 w 23"/>
                <a:gd name="T55" fmla="*/ 2 h 32"/>
                <a:gd name="T56" fmla="*/ 1 w 23"/>
                <a:gd name="T57" fmla="*/ 5 h 32"/>
                <a:gd name="T58" fmla="*/ 0 w 23"/>
                <a:gd name="T59" fmla="*/ 9 h 32"/>
                <a:gd name="T60" fmla="*/ 1 w 23"/>
                <a:gd name="T61" fmla="*/ 13 h 32"/>
                <a:gd name="T62" fmla="*/ 3 w 23"/>
                <a:gd name="T63" fmla="*/ 15 h 32"/>
                <a:gd name="T64" fmla="*/ 9 w 23"/>
                <a:gd name="T65" fmla="*/ 18 h 32"/>
                <a:gd name="T66" fmla="*/ 15 w 23"/>
                <a:gd name="T67" fmla="*/ 20 h 32"/>
                <a:gd name="T68" fmla="*/ 17 w 23"/>
                <a:gd name="T69" fmla="*/ 21 h 32"/>
                <a:gd name="T70" fmla="*/ 17 w 23"/>
                <a:gd name="T71" fmla="*/ 23 h 32"/>
                <a:gd name="T72" fmla="*/ 17 w 23"/>
                <a:gd name="T73" fmla="*/ 25 h 32"/>
                <a:gd name="T74" fmla="*/ 15 w 23"/>
                <a:gd name="T75" fmla="*/ 26 h 32"/>
                <a:gd name="T76" fmla="*/ 12 w 23"/>
                <a:gd name="T77" fmla="*/ 27 h 32"/>
                <a:gd name="T78" fmla="*/ 9 w 23"/>
                <a:gd name="T79" fmla="*/ 26 h 32"/>
                <a:gd name="T80" fmla="*/ 7 w 23"/>
                <a:gd name="T81" fmla="*/ 26 h 32"/>
                <a:gd name="T82" fmla="*/ 6 w 23"/>
                <a:gd name="T83" fmla="*/ 24 h 32"/>
                <a:gd name="T84" fmla="*/ 6 w 23"/>
                <a:gd name="T85" fmla="*/ 21 h 32"/>
                <a:gd name="T86" fmla="*/ 0 w 23"/>
                <a:gd name="T87" fmla="*/ 21 h 32"/>
                <a:gd name="T88" fmla="*/ 1 w 23"/>
                <a:gd name="T89" fmla="*/ 26 h 32"/>
                <a:gd name="T90" fmla="*/ 3 w 23"/>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32">
                  <a:moveTo>
                    <a:pt x="3" y="30"/>
                  </a:moveTo>
                  <a:lnTo>
                    <a:pt x="7" y="32"/>
                  </a:lnTo>
                  <a:lnTo>
                    <a:pt x="12" y="32"/>
                  </a:lnTo>
                  <a:lnTo>
                    <a:pt x="17" y="32"/>
                  </a:lnTo>
                  <a:lnTo>
                    <a:pt x="20" y="30"/>
                  </a:lnTo>
                  <a:lnTo>
                    <a:pt x="23" y="26"/>
                  </a:lnTo>
                  <a:lnTo>
                    <a:pt x="23" y="23"/>
                  </a:lnTo>
                  <a:lnTo>
                    <a:pt x="21" y="18"/>
                  </a:lnTo>
                  <a:lnTo>
                    <a:pt x="19" y="15"/>
                  </a:lnTo>
                  <a:lnTo>
                    <a:pt x="17" y="14"/>
                  </a:lnTo>
                  <a:lnTo>
                    <a:pt x="13" y="13"/>
                  </a:lnTo>
                  <a:lnTo>
                    <a:pt x="11" y="12"/>
                  </a:lnTo>
                  <a:lnTo>
                    <a:pt x="7" y="11"/>
                  </a:lnTo>
                  <a:lnTo>
                    <a:pt x="6" y="8"/>
                  </a:lnTo>
                  <a:lnTo>
                    <a:pt x="6" y="7"/>
                  </a:lnTo>
                  <a:lnTo>
                    <a:pt x="7" y="6"/>
                  </a:lnTo>
                  <a:lnTo>
                    <a:pt x="11" y="5"/>
                  </a:lnTo>
                  <a:lnTo>
                    <a:pt x="13" y="5"/>
                  </a:lnTo>
                  <a:lnTo>
                    <a:pt x="14" y="6"/>
                  </a:lnTo>
                  <a:lnTo>
                    <a:pt x="15" y="7"/>
                  </a:lnTo>
                  <a:lnTo>
                    <a:pt x="17" y="9"/>
                  </a:lnTo>
                  <a:lnTo>
                    <a:pt x="21" y="9"/>
                  </a:lnTo>
                  <a:lnTo>
                    <a:pt x="21" y="6"/>
                  </a:lnTo>
                  <a:lnTo>
                    <a:pt x="19" y="2"/>
                  </a:lnTo>
                  <a:lnTo>
                    <a:pt x="15" y="0"/>
                  </a:lnTo>
                  <a:lnTo>
                    <a:pt x="11" y="0"/>
                  </a:lnTo>
                  <a:lnTo>
                    <a:pt x="6" y="0"/>
                  </a:lnTo>
                  <a:lnTo>
                    <a:pt x="3" y="2"/>
                  </a:lnTo>
                  <a:lnTo>
                    <a:pt x="1" y="5"/>
                  </a:lnTo>
                  <a:lnTo>
                    <a:pt x="0" y="9"/>
                  </a:lnTo>
                  <a:lnTo>
                    <a:pt x="1" y="13"/>
                  </a:lnTo>
                  <a:lnTo>
                    <a:pt x="3" y="15"/>
                  </a:lnTo>
                  <a:lnTo>
                    <a:pt x="9" y="18"/>
                  </a:lnTo>
                  <a:lnTo>
                    <a:pt x="15" y="20"/>
                  </a:lnTo>
                  <a:lnTo>
                    <a:pt x="17" y="21"/>
                  </a:lnTo>
                  <a:lnTo>
                    <a:pt x="17" y="23"/>
                  </a:lnTo>
                  <a:lnTo>
                    <a:pt x="17" y="25"/>
                  </a:lnTo>
                  <a:lnTo>
                    <a:pt x="15" y="26"/>
                  </a:lnTo>
                  <a:lnTo>
                    <a:pt x="12" y="27"/>
                  </a:lnTo>
                  <a:lnTo>
                    <a:pt x="9" y="26"/>
                  </a:lnTo>
                  <a:lnTo>
                    <a:pt x="7" y="26"/>
                  </a:lnTo>
                  <a:lnTo>
                    <a:pt x="6" y="24"/>
                  </a:lnTo>
                  <a:lnTo>
                    <a:pt x="6" y="21"/>
                  </a:lnTo>
                  <a:lnTo>
                    <a:pt x="0" y="21"/>
                  </a:lnTo>
                  <a:lnTo>
                    <a:pt x="1" y="26"/>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68" name="Freeform 468">
              <a:extLst>
                <a:ext uri="{FF2B5EF4-FFF2-40B4-BE49-F238E27FC236}">
                  <a16:creationId xmlns:a16="http://schemas.microsoft.com/office/drawing/2014/main" id="{0B1642F3-3FEA-48C5-BA64-BB7E0951447F}"/>
                </a:ext>
              </a:extLst>
            </p:cNvPr>
            <p:cNvSpPr/>
            <p:nvPr/>
          </p:nvSpPr>
          <p:spPr bwMode="auto">
            <a:xfrm>
              <a:off x="3878" y="2360"/>
              <a:ext cx="28" cy="32"/>
            </a:xfrm>
            <a:custGeom>
              <a:avLst/>
              <a:gdLst>
                <a:gd name="T0" fmla="*/ 9 w 28"/>
                <a:gd name="T1" fmla="*/ 8 h 32"/>
                <a:gd name="T2" fmla="*/ 11 w 28"/>
                <a:gd name="T3" fmla="*/ 6 h 32"/>
                <a:gd name="T4" fmla="*/ 15 w 28"/>
                <a:gd name="T5" fmla="*/ 5 h 32"/>
                <a:gd name="T6" fmla="*/ 17 w 28"/>
                <a:gd name="T7" fmla="*/ 6 h 32"/>
                <a:gd name="T8" fmla="*/ 21 w 28"/>
                <a:gd name="T9" fmla="*/ 8 h 32"/>
                <a:gd name="T10" fmla="*/ 22 w 28"/>
                <a:gd name="T11" fmla="*/ 12 h 32"/>
                <a:gd name="T12" fmla="*/ 22 w 28"/>
                <a:gd name="T13" fmla="*/ 15 h 32"/>
                <a:gd name="T14" fmla="*/ 22 w 28"/>
                <a:gd name="T15" fmla="*/ 20 h 32"/>
                <a:gd name="T16" fmla="*/ 21 w 28"/>
                <a:gd name="T17" fmla="*/ 24 h 32"/>
                <a:gd name="T18" fmla="*/ 17 w 28"/>
                <a:gd name="T19" fmla="*/ 26 h 32"/>
                <a:gd name="T20" fmla="*/ 15 w 28"/>
                <a:gd name="T21" fmla="*/ 26 h 32"/>
                <a:gd name="T22" fmla="*/ 11 w 28"/>
                <a:gd name="T23" fmla="*/ 26 h 32"/>
                <a:gd name="T24" fmla="*/ 9 w 28"/>
                <a:gd name="T25" fmla="*/ 24 h 32"/>
                <a:gd name="T26" fmla="*/ 6 w 28"/>
                <a:gd name="T27" fmla="*/ 20 h 32"/>
                <a:gd name="T28" fmla="*/ 6 w 28"/>
                <a:gd name="T29" fmla="*/ 15 h 32"/>
                <a:gd name="T30" fmla="*/ 6 w 28"/>
                <a:gd name="T31" fmla="*/ 12 h 32"/>
                <a:gd name="T32" fmla="*/ 9 w 28"/>
                <a:gd name="T33" fmla="*/ 8 h 32"/>
                <a:gd name="T34" fmla="*/ 4 w 28"/>
                <a:gd name="T35" fmla="*/ 27 h 32"/>
                <a:gd name="T36" fmla="*/ 9 w 28"/>
                <a:gd name="T37" fmla="*/ 31 h 32"/>
                <a:gd name="T38" fmla="*/ 15 w 28"/>
                <a:gd name="T39" fmla="*/ 32 h 32"/>
                <a:gd name="T40" fmla="*/ 19 w 28"/>
                <a:gd name="T41" fmla="*/ 31 h 32"/>
                <a:gd name="T42" fmla="*/ 24 w 28"/>
                <a:gd name="T43" fmla="*/ 27 h 32"/>
                <a:gd name="T44" fmla="*/ 27 w 28"/>
                <a:gd name="T45" fmla="*/ 23 h 32"/>
                <a:gd name="T46" fmla="*/ 28 w 28"/>
                <a:gd name="T47" fmla="*/ 15 h 32"/>
                <a:gd name="T48" fmla="*/ 27 w 28"/>
                <a:gd name="T49" fmla="*/ 9 h 32"/>
                <a:gd name="T50" fmla="*/ 24 w 28"/>
                <a:gd name="T51" fmla="*/ 5 h 32"/>
                <a:gd name="T52" fmla="*/ 19 w 28"/>
                <a:gd name="T53" fmla="*/ 1 h 32"/>
                <a:gd name="T54" fmla="*/ 15 w 28"/>
                <a:gd name="T55" fmla="*/ 0 h 32"/>
                <a:gd name="T56" fmla="*/ 9 w 28"/>
                <a:gd name="T57" fmla="*/ 1 h 32"/>
                <a:gd name="T58" fmla="*/ 4 w 28"/>
                <a:gd name="T59" fmla="*/ 5 h 32"/>
                <a:gd name="T60" fmla="*/ 1 w 28"/>
                <a:gd name="T61" fmla="*/ 9 h 32"/>
                <a:gd name="T62" fmla="*/ 0 w 28"/>
                <a:gd name="T63" fmla="*/ 15 h 32"/>
                <a:gd name="T64" fmla="*/ 1 w 28"/>
                <a:gd name="T65" fmla="*/ 23 h 32"/>
                <a:gd name="T66" fmla="*/ 4 w 28"/>
                <a:gd name="T67" fmla="*/ 27 h 32"/>
                <a:gd name="T68" fmla="*/ 9 w 28"/>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5" y="5"/>
                  </a:lnTo>
                  <a:lnTo>
                    <a:pt x="17" y="6"/>
                  </a:lnTo>
                  <a:lnTo>
                    <a:pt x="21" y="8"/>
                  </a:lnTo>
                  <a:lnTo>
                    <a:pt x="22" y="12"/>
                  </a:lnTo>
                  <a:lnTo>
                    <a:pt x="22" y="15"/>
                  </a:lnTo>
                  <a:lnTo>
                    <a:pt x="22" y="20"/>
                  </a:lnTo>
                  <a:lnTo>
                    <a:pt x="21" y="24"/>
                  </a:lnTo>
                  <a:lnTo>
                    <a:pt x="17" y="26"/>
                  </a:lnTo>
                  <a:lnTo>
                    <a:pt x="15" y="26"/>
                  </a:lnTo>
                  <a:lnTo>
                    <a:pt x="11" y="26"/>
                  </a:lnTo>
                  <a:lnTo>
                    <a:pt x="9" y="24"/>
                  </a:lnTo>
                  <a:lnTo>
                    <a:pt x="6" y="20"/>
                  </a:lnTo>
                  <a:lnTo>
                    <a:pt x="6" y="15"/>
                  </a:lnTo>
                  <a:lnTo>
                    <a:pt x="6" y="12"/>
                  </a:lnTo>
                  <a:lnTo>
                    <a:pt x="9" y="8"/>
                  </a:lnTo>
                  <a:lnTo>
                    <a:pt x="4" y="27"/>
                  </a:lnTo>
                  <a:lnTo>
                    <a:pt x="9" y="31"/>
                  </a:lnTo>
                  <a:lnTo>
                    <a:pt x="15" y="32"/>
                  </a:lnTo>
                  <a:lnTo>
                    <a:pt x="19" y="31"/>
                  </a:lnTo>
                  <a:lnTo>
                    <a:pt x="24" y="27"/>
                  </a:lnTo>
                  <a:lnTo>
                    <a:pt x="27" y="23"/>
                  </a:lnTo>
                  <a:lnTo>
                    <a:pt x="28" y="15"/>
                  </a:lnTo>
                  <a:lnTo>
                    <a:pt x="27" y="9"/>
                  </a:lnTo>
                  <a:lnTo>
                    <a:pt x="24" y="5"/>
                  </a:lnTo>
                  <a:lnTo>
                    <a:pt x="19" y="1"/>
                  </a:lnTo>
                  <a:lnTo>
                    <a:pt x="15" y="0"/>
                  </a:lnTo>
                  <a:lnTo>
                    <a:pt x="9" y="1"/>
                  </a:lnTo>
                  <a:lnTo>
                    <a:pt x="4" y="5"/>
                  </a:lnTo>
                  <a:lnTo>
                    <a:pt x="1" y="9"/>
                  </a:lnTo>
                  <a:lnTo>
                    <a:pt x="0" y="15"/>
                  </a:lnTo>
                  <a:lnTo>
                    <a:pt x="1" y="23"/>
                  </a:lnTo>
                  <a:lnTo>
                    <a:pt x="4" y="27"/>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69" name="Freeform 469">
              <a:extLst>
                <a:ext uri="{FF2B5EF4-FFF2-40B4-BE49-F238E27FC236}">
                  <a16:creationId xmlns:a16="http://schemas.microsoft.com/office/drawing/2014/main" id="{674C175A-07D2-47D3-BCD6-0CDD5A7713E4}"/>
                </a:ext>
              </a:extLst>
            </p:cNvPr>
            <p:cNvSpPr/>
            <p:nvPr/>
          </p:nvSpPr>
          <p:spPr bwMode="auto">
            <a:xfrm>
              <a:off x="3911" y="2361"/>
              <a:ext cx="24" cy="30"/>
            </a:xfrm>
            <a:custGeom>
              <a:avLst/>
              <a:gdLst>
                <a:gd name="T0" fmla="*/ 6 w 24"/>
                <a:gd name="T1" fmla="*/ 30 h 30"/>
                <a:gd name="T2" fmla="*/ 6 w 24"/>
                <a:gd name="T3" fmla="*/ 10 h 30"/>
                <a:gd name="T4" fmla="*/ 18 w 24"/>
                <a:gd name="T5" fmla="*/ 30 h 30"/>
                <a:gd name="T6" fmla="*/ 24 w 24"/>
                <a:gd name="T7" fmla="*/ 30 h 30"/>
                <a:gd name="T8" fmla="*/ 24 w 24"/>
                <a:gd name="T9" fmla="*/ 0 h 30"/>
                <a:gd name="T10" fmla="*/ 18 w 24"/>
                <a:gd name="T11" fmla="*/ 0 h 30"/>
                <a:gd name="T12" fmla="*/ 18 w 24"/>
                <a:gd name="T13" fmla="*/ 20 h 30"/>
                <a:gd name="T14" fmla="*/ 6 w 24"/>
                <a:gd name="T15" fmla="*/ 0 h 30"/>
                <a:gd name="T16" fmla="*/ 0 w 24"/>
                <a:gd name="T17" fmla="*/ 0 h 30"/>
                <a:gd name="T18" fmla="*/ 0 w 24"/>
                <a:gd name="T19" fmla="*/ 30 h 30"/>
                <a:gd name="T20" fmla="*/ 6 w 2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6" y="30"/>
                  </a:moveTo>
                  <a:lnTo>
                    <a:pt x="6" y="10"/>
                  </a:lnTo>
                  <a:lnTo>
                    <a:pt x="18" y="30"/>
                  </a:lnTo>
                  <a:lnTo>
                    <a:pt x="24" y="30"/>
                  </a:lnTo>
                  <a:lnTo>
                    <a:pt x="24" y="0"/>
                  </a:lnTo>
                  <a:lnTo>
                    <a:pt x="18" y="0"/>
                  </a:lnTo>
                  <a:lnTo>
                    <a:pt x="18" y="20"/>
                  </a:lnTo>
                  <a:lnTo>
                    <a:pt x="6"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70" name="Freeform 470">
              <a:extLst>
                <a:ext uri="{FF2B5EF4-FFF2-40B4-BE49-F238E27FC236}">
                  <a16:creationId xmlns:a16="http://schemas.microsoft.com/office/drawing/2014/main" id="{6C8C11E4-9510-42A5-A03F-2E1202562BFF}"/>
                </a:ext>
              </a:extLst>
            </p:cNvPr>
            <p:cNvSpPr/>
            <p:nvPr/>
          </p:nvSpPr>
          <p:spPr bwMode="auto">
            <a:xfrm>
              <a:off x="4055" y="2723"/>
              <a:ext cx="21" cy="31"/>
            </a:xfrm>
            <a:custGeom>
              <a:avLst/>
              <a:gdLst>
                <a:gd name="T0" fmla="*/ 6 w 21"/>
                <a:gd name="T1" fmla="*/ 6 h 31"/>
                <a:gd name="T2" fmla="*/ 12 w 21"/>
                <a:gd name="T3" fmla="*/ 6 h 31"/>
                <a:gd name="T4" fmla="*/ 15 w 21"/>
                <a:gd name="T5" fmla="*/ 7 h 31"/>
                <a:gd name="T6" fmla="*/ 15 w 21"/>
                <a:gd name="T7" fmla="*/ 11 h 31"/>
                <a:gd name="T8" fmla="*/ 15 w 21"/>
                <a:gd name="T9" fmla="*/ 15 h 31"/>
                <a:gd name="T10" fmla="*/ 12 w 21"/>
                <a:gd name="T11" fmla="*/ 15 h 31"/>
                <a:gd name="T12" fmla="*/ 6 w 21"/>
                <a:gd name="T13" fmla="*/ 15 h 31"/>
                <a:gd name="T14" fmla="*/ 6 w 21"/>
                <a:gd name="T15" fmla="*/ 6 h 31"/>
                <a:gd name="T16" fmla="*/ 13 w 21"/>
                <a:gd name="T17" fmla="*/ 21 h 31"/>
                <a:gd name="T18" fmla="*/ 16 w 21"/>
                <a:gd name="T19" fmla="*/ 21 h 31"/>
                <a:gd name="T20" fmla="*/ 19 w 21"/>
                <a:gd name="T21" fmla="*/ 18 h 31"/>
                <a:gd name="T22" fmla="*/ 21 w 21"/>
                <a:gd name="T23" fmla="*/ 15 h 31"/>
                <a:gd name="T24" fmla="*/ 21 w 21"/>
                <a:gd name="T25" fmla="*/ 11 h 31"/>
                <a:gd name="T26" fmla="*/ 21 w 21"/>
                <a:gd name="T27" fmla="*/ 6 h 31"/>
                <a:gd name="T28" fmla="*/ 19 w 21"/>
                <a:gd name="T29" fmla="*/ 4 h 31"/>
                <a:gd name="T30" fmla="*/ 16 w 21"/>
                <a:gd name="T31" fmla="*/ 1 h 31"/>
                <a:gd name="T32" fmla="*/ 13 w 21"/>
                <a:gd name="T33" fmla="*/ 0 h 31"/>
                <a:gd name="T34" fmla="*/ 0 w 21"/>
                <a:gd name="T35" fmla="*/ 0 h 31"/>
                <a:gd name="T36" fmla="*/ 0 w 21"/>
                <a:gd name="T37" fmla="*/ 31 h 31"/>
                <a:gd name="T38" fmla="*/ 6 w 21"/>
                <a:gd name="T39" fmla="*/ 31 h 31"/>
                <a:gd name="T40" fmla="*/ 6 w 21"/>
                <a:gd name="T41" fmla="*/ 21 h 31"/>
                <a:gd name="T42" fmla="*/ 13 w 21"/>
                <a:gd name="T43" fmla="*/ 21 h 31"/>
                <a:gd name="T44" fmla="*/ 6 w 21"/>
                <a:gd name="T4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31">
                  <a:moveTo>
                    <a:pt x="6" y="6"/>
                  </a:moveTo>
                  <a:lnTo>
                    <a:pt x="12" y="6"/>
                  </a:lnTo>
                  <a:lnTo>
                    <a:pt x="15" y="7"/>
                  </a:lnTo>
                  <a:lnTo>
                    <a:pt x="15" y="11"/>
                  </a:lnTo>
                  <a:lnTo>
                    <a:pt x="15" y="15"/>
                  </a:lnTo>
                  <a:lnTo>
                    <a:pt x="12" y="15"/>
                  </a:lnTo>
                  <a:lnTo>
                    <a:pt x="6" y="15"/>
                  </a:lnTo>
                  <a:lnTo>
                    <a:pt x="6" y="6"/>
                  </a:lnTo>
                  <a:lnTo>
                    <a:pt x="13" y="21"/>
                  </a:lnTo>
                  <a:lnTo>
                    <a:pt x="16" y="21"/>
                  </a:lnTo>
                  <a:lnTo>
                    <a:pt x="19" y="18"/>
                  </a:lnTo>
                  <a:lnTo>
                    <a:pt x="21" y="15"/>
                  </a:lnTo>
                  <a:lnTo>
                    <a:pt x="21" y="11"/>
                  </a:lnTo>
                  <a:lnTo>
                    <a:pt x="21" y="6"/>
                  </a:lnTo>
                  <a:lnTo>
                    <a:pt x="19" y="4"/>
                  </a:lnTo>
                  <a:lnTo>
                    <a:pt x="16" y="1"/>
                  </a:lnTo>
                  <a:lnTo>
                    <a:pt x="13" y="0"/>
                  </a:lnTo>
                  <a:lnTo>
                    <a:pt x="0" y="0"/>
                  </a:lnTo>
                  <a:lnTo>
                    <a:pt x="0" y="31"/>
                  </a:lnTo>
                  <a:lnTo>
                    <a:pt x="6" y="31"/>
                  </a:lnTo>
                  <a:lnTo>
                    <a:pt x="6" y="21"/>
                  </a:lnTo>
                  <a:lnTo>
                    <a:pt x="13" y="2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71" name="Freeform 471">
              <a:extLst>
                <a:ext uri="{FF2B5EF4-FFF2-40B4-BE49-F238E27FC236}">
                  <a16:creationId xmlns:a16="http://schemas.microsoft.com/office/drawing/2014/main" id="{2EF319B6-7027-4466-A491-57D85743BA86}"/>
                </a:ext>
              </a:extLst>
            </p:cNvPr>
            <p:cNvSpPr/>
            <p:nvPr/>
          </p:nvSpPr>
          <p:spPr bwMode="auto">
            <a:xfrm>
              <a:off x="4081" y="2723"/>
              <a:ext cx="22" cy="31"/>
            </a:xfrm>
            <a:custGeom>
              <a:avLst/>
              <a:gdLst>
                <a:gd name="T0" fmla="*/ 22 w 22"/>
                <a:gd name="T1" fmla="*/ 31 h 31"/>
                <a:gd name="T2" fmla="*/ 22 w 22"/>
                <a:gd name="T3" fmla="*/ 27 h 31"/>
                <a:gd name="T4" fmla="*/ 6 w 22"/>
                <a:gd name="T5" fmla="*/ 27 h 31"/>
                <a:gd name="T6" fmla="*/ 6 w 22"/>
                <a:gd name="T7" fmla="*/ 18 h 31"/>
                <a:gd name="T8" fmla="*/ 19 w 22"/>
                <a:gd name="T9" fmla="*/ 18 h 31"/>
                <a:gd name="T10" fmla="*/ 19 w 22"/>
                <a:gd name="T11" fmla="*/ 12 h 31"/>
                <a:gd name="T12" fmla="*/ 6 w 22"/>
                <a:gd name="T13" fmla="*/ 12 h 31"/>
                <a:gd name="T14" fmla="*/ 6 w 22"/>
                <a:gd name="T15" fmla="*/ 6 h 31"/>
                <a:gd name="T16" fmla="*/ 20 w 22"/>
                <a:gd name="T17" fmla="*/ 6 h 31"/>
                <a:gd name="T18" fmla="*/ 20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7"/>
                  </a:lnTo>
                  <a:lnTo>
                    <a:pt x="6" y="27"/>
                  </a:lnTo>
                  <a:lnTo>
                    <a:pt x="6" y="18"/>
                  </a:lnTo>
                  <a:lnTo>
                    <a:pt x="19" y="18"/>
                  </a:lnTo>
                  <a:lnTo>
                    <a:pt x="19" y="12"/>
                  </a:lnTo>
                  <a:lnTo>
                    <a:pt x="6" y="12"/>
                  </a:lnTo>
                  <a:lnTo>
                    <a:pt x="6" y="6"/>
                  </a:lnTo>
                  <a:lnTo>
                    <a:pt x="20" y="6"/>
                  </a:lnTo>
                  <a:lnTo>
                    <a:pt x="20"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72" name="Freeform 472">
              <a:extLst>
                <a:ext uri="{FF2B5EF4-FFF2-40B4-BE49-F238E27FC236}">
                  <a16:creationId xmlns:a16="http://schemas.microsoft.com/office/drawing/2014/main" id="{3DA2951D-4BB9-4522-8022-5423E8FC1FC9}"/>
                </a:ext>
              </a:extLst>
            </p:cNvPr>
            <p:cNvSpPr/>
            <p:nvPr/>
          </p:nvSpPr>
          <p:spPr bwMode="auto">
            <a:xfrm>
              <a:off x="4107" y="2723"/>
              <a:ext cx="23" cy="31"/>
            </a:xfrm>
            <a:custGeom>
              <a:avLst/>
              <a:gdLst>
                <a:gd name="T0" fmla="*/ 6 w 23"/>
                <a:gd name="T1" fmla="*/ 31 h 31"/>
                <a:gd name="T2" fmla="*/ 6 w 23"/>
                <a:gd name="T3" fmla="*/ 11 h 31"/>
                <a:gd name="T4" fmla="*/ 17 w 23"/>
                <a:gd name="T5" fmla="*/ 31 h 31"/>
                <a:gd name="T6" fmla="*/ 23 w 23"/>
                <a:gd name="T7" fmla="*/ 31 h 31"/>
                <a:gd name="T8" fmla="*/ 23 w 23"/>
                <a:gd name="T9" fmla="*/ 0 h 31"/>
                <a:gd name="T10" fmla="*/ 18 w 23"/>
                <a:gd name="T11" fmla="*/ 0 h 31"/>
                <a:gd name="T12" fmla="*/ 18 w 23"/>
                <a:gd name="T13" fmla="*/ 22 h 31"/>
                <a:gd name="T14" fmla="*/ 6 w 23"/>
                <a:gd name="T15" fmla="*/ 0 h 31"/>
                <a:gd name="T16" fmla="*/ 0 w 23"/>
                <a:gd name="T17" fmla="*/ 0 h 31"/>
                <a:gd name="T18" fmla="*/ 0 w 23"/>
                <a:gd name="T19" fmla="*/ 31 h 31"/>
                <a:gd name="T20" fmla="*/ 6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6" y="31"/>
                  </a:moveTo>
                  <a:lnTo>
                    <a:pt x="6" y="11"/>
                  </a:lnTo>
                  <a:lnTo>
                    <a:pt x="17" y="31"/>
                  </a:lnTo>
                  <a:lnTo>
                    <a:pt x="23" y="31"/>
                  </a:lnTo>
                  <a:lnTo>
                    <a:pt x="23" y="0"/>
                  </a:lnTo>
                  <a:lnTo>
                    <a:pt x="18" y="0"/>
                  </a:lnTo>
                  <a:lnTo>
                    <a:pt x="18" y="2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73" name="Freeform 473">
              <a:extLst>
                <a:ext uri="{FF2B5EF4-FFF2-40B4-BE49-F238E27FC236}">
                  <a16:creationId xmlns:a16="http://schemas.microsoft.com/office/drawing/2014/main" id="{3B156926-7AED-4D0C-94D8-A685112B5A6A}"/>
                </a:ext>
              </a:extLst>
            </p:cNvPr>
            <p:cNvSpPr/>
            <p:nvPr/>
          </p:nvSpPr>
          <p:spPr bwMode="auto">
            <a:xfrm>
              <a:off x="4136" y="2723"/>
              <a:ext cx="25" cy="31"/>
            </a:xfrm>
            <a:custGeom>
              <a:avLst/>
              <a:gdLst>
                <a:gd name="T0" fmla="*/ 6 w 25"/>
                <a:gd name="T1" fmla="*/ 6 h 31"/>
                <a:gd name="T2" fmla="*/ 12 w 25"/>
                <a:gd name="T3" fmla="*/ 6 h 31"/>
                <a:gd name="T4" fmla="*/ 14 w 25"/>
                <a:gd name="T5" fmla="*/ 7 h 31"/>
                <a:gd name="T6" fmla="*/ 17 w 25"/>
                <a:gd name="T7" fmla="*/ 9 h 31"/>
                <a:gd name="T8" fmla="*/ 18 w 25"/>
                <a:gd name="T9" fmla="*/ 12 h 31"/>
                <a:gd name="T10" fmla="*/ 19 w 25"/>
                <a:gd name="T11" fmla="*/ 16 h 31"/>
                <a:gd name="T12" fmla="*/ 18 w 25"/>
                <a:gd name="T13" fmla="*/ 21 h 31"/>
                <a:gd name="T14" fmla="*/ 17 w 25"/>
                <a:gd name="T15" fmla="*/ 24 h 31"/>
                <a:gd name="T16" fmla="*/ 14 w 25"/>
                <a:gd name="T17" fmla="*/ 25 h 31"/>
                <a:gd name="T18" fmla="*/ 11 w 25"/>
                <a:gd name="T19" fmla="*/ 27 h 31"/>
                <a:gd name="T20" fmla="*/ 6 w 25"/>
                <a:gd name="T21" fmla="*/ 27 h 31"/>
                <a:gd name="T22" fmla="*/ 6 w 25"/>
                <a:gd name="T23" fmla="*/ 6 h 31"/>
                <a:gd name="T24" fmla="*/ 10 w 25"/>
                <a:gd name="T25" fmla="*/ 31 h 31"/>
                <a:gd name="T26" fmla="*/ 16 w 25"/>
                <a:gd name="T27" fmla="*/ 31 h 31"/>
                <a:gd name="T28" fmla="*/ 20 w 25"/>
                <a:gd name="T29" fmla="*/ 29 h 31"/>
                <a:gd name="T30" fmla="*/ 22 w 25"/>
                <a:gd name="T31" fmla="*/ 27 h 31"/>
                <a:gd name="T32" fmla="*/ 24 w 25"/>
                <a:gd name="T33" fmla="*/ 24 h 31"/>
                <a:gd name="T34" fmla="*/ 25 w 25"/>
                <a:gd name="T35" fmla="*/ 16 h 31"/>
                <a:gd name="T36" fmla="*/ 24 w 25"/>
                <a:gd name="T37" fmla="*/ 10 h 31"/>
                <a:gd name="T38" fmla="*/ 22 w 25"/>
                <a:gd name="T39" fmla="*/ 5 h 31"/>
                <a:gd name="T40" fmla="*/ 17 w 25"/>
                <a:gd name="T41" fmla="*/ 1 h 31"/>
                <a:gd name="T42" fmla="*/ 12 w 25"/>
                <a:gd name="T43" fmla="*/ 0 h 31"/>
                <a:gd name="T44" fmla="*/ 0 w 25"/>
                <a:gd name="T45" fmla="*/ 0 h 31"/>
                <a:gd name="T46" fmla="*/ 0 w 25"/>
                <a:gd name="T47" fmla="*/ 31 h 31"/>
                <a:gd name="T48" fmla="*/ 10 w 25"/>
                <a:gd name="T49" fmla="*/ 31 h 31"/>
                <a:gd name="T50" fmla="*/ 6 w 25"/>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6" y="6"/>
                  </a:moveTo>
                  <a:lnTo>
                    <a:pt x="12" y="6"/>
                  </a:lnTo>
                  <a:lnTo>
                    <a:pt x="14" y="7"/>
                  </a:lnTo>
                  <a:lnTo>
                    <a:pt x="17" y="9"/>
                  </a:lnTo>
                  <a:lnTo>
                    <a:pt x="18" y="12"/>
                  </a:lnTo>
                  <a:lnTo>
                    <a:pt x="19" y="16"/>
                  </a:lnTo>
                  <a:lnTo>
                    <a:pt x="18" y="21"/>
                  </a:lnTo>
                  <a:lnTo>
                    <a:pt x="17" y="24"/>
                  </a:lnTo>
                  <a:lnTo>
                    <a:pt x="14" y="25"/>
                  </a:lnTo>
                  <a:lnTo>
                    <a:pt x="11" y="27"/>
                  </a:lnTo>
                  <a:lnTo>
                    <a:pt x="6" y="27"/>
                  </a:lnTo>
                  <a:lnTo>
                    <a:pt x="6" y="6"/>
                  </a:lnTo>
                  <a:lnTo>
                    <a:pt x="10" y="31"/>
                  </a:lnTo>
                  <a:lnTo>
                    <a:pt x="16" y="31"/>
                  </a:lnTo>
                  <a:lnTo>
                    <a:pt x="20" y="29"/>
                  </a:lnTo>
                  <a:lnTo>
                    <a:pt x="22" y="27"/>
                  </a:lnTo>
                  <a:lnTo>
                    <a:pt x="24" y="24"/>
                  </a:lnTo>
                  <a:lnTo>
                    <a:pt x="25" y="16"/>
                  </a:lnTo>
                  <a:lnTo>
                    <a:pt x="24" y="10"/>
                  </a:lnTo>
                  <a:lnTo>
                    <a:pt x="22" y="5"/>
                  </a:lnTo>
                  <a:lnTo>
                    <a:pt x="17" y="1"/>
                  </a:lnTo>
                  <a:lnTo>
                    <a:pt x="12" y="0"/>
                  </a:lnTo>
                  <a:lnTo>
                    <a:pt x="0" y="0"/>
                  </a:lnTo>
                  <a:lnTo>
                    <a:pt x="0" y="31"/>
                  </a:lnTo>
                  <a:lnTo>
                    <a:pt x="10"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74" name="Freeform 474">
              <a:extLst>
                <a:ext uri="{FF2B5EF4-FFF2-40B4-BE49-F238E27FC236}">
                  <a16:creationId xmlns:a16="http://schemas.microsoft.com/office/drawing/2014/main" id="{2E6CE726-D0A6-4E33-90D9-F0674283F9B0}"/>
                </a:ext>
              </a:extLst>
            </p:cNvPr>
            <p:cNvSpPr/>
            <p:nvPr/>
          </p:nvSpPr>
          <p:spPr bwMode="auto">
            <a:xfrm>
              <a:off x="4165" y="2723"/>
              <a:ext cx="21" cy="31"/>
            </a:xfrm>
            <a:custGeom>
              <a:avLst/>
              <a:gdLst>
                <a:gd name="T0" fmla="*/ 21 w 21"/>
                <a:gd name="T1" fmla="*/ 31 h 31"/>
                <a:gd name="T2" fmla="*/ 21 w 21"/>
                <a:gd name="T3" fmla="*/ 27 h 31"/>
                <a:gd name="T4" fmla="*/ 6 w 21"/>
                <a:gd name="T5" fmla="*/ 27 h 31"/>
                <a:gd name="T6" fmla="*/ 6 w 21"/>
                <a:gd name="T7" fmla="*/ 18 h 31"/>
                <a:gd name="T8" fmla="*/ 20 w 21"/>
                <a:gd name="T9" fmla="*/ 18 h 31"/>
                <a:gd name="T10" fmla="*/ 20 w 21"/>
                <a:gd name="T11" fmla="*/ 12 h 31"/>
                <a:gd name="T12" fmla="*/ 6 w 21"/>
                <a:gd name="T13" fmla="*/ 12 h 31"/>
                <a:gd name="T14" fmla="*/ 6 w 21"/>
                <a:gd name="T15" fmla="*/ 6 h 31"/>
                <a:gd name="T16" fmla="*/ 21 w 21"/>
                <a:gd name="T17" fmla="*/ 6 h 31"/>
                <a:gd name="T18" fmla="*/ 21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7"/>
                  </a:lnTo>
                  <a:lnTo>
                    <a:pt x="6" y="27"/>
                  </a:lnTo>
                  <a:lnTo>
                    <a:pt x="6" y="18"/>
                  </a:lnTo>
                  <a:lnTo>
                    <a:pt x="20" y="18"/>
                  </a:lnTo>
                  <a:lnTo>
                    <a:pt x="20" y="12"/>
                  </a:lnTo>
                  <a:lnTo>
                    <a:pt x="6" y="12"/>
                  </a:lnTo>
                  <a:lnTo>
                    <a:pt x="6" y="6"/>
                  </a:lnTo>
                  <a:lnTo>
                    <a:pt x="21" y="6"/>
                  </a:lnTo>
                  <a:lnTo>
                    <a:pt x="21"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75" name="Freeform 475">
              <a:extLst>
                <a:ext uri="{FF2B5EF4-FFF2-40B4-BE49-F238E27FC236}">
                  <a16:creationId xmlns:a16="http://schemas.microsoft.com/office/drawing/2014/main" id="{305050D9-A9F5-44F6-9CE6-16DD1D4D5B0B}"/>
                </a:ext>
              </a:extLst>
            </p:cNvPr>
            <p:cNvSpPr/>
            <p:nvPr/>
          </p:nvSpPr>
          <p:spPr bwMode="auto">
            <a:xfrm>
              <a:off x="4191" y="2723"/>
              <a:ext cx="24" cy="31"/>
            </a:xfrm>
            <a:custGeom>
              <a:avLst/>
              <a:gdLst>
                <a:gd name="T0" fmla="*/ 6 w 24"/>
                <a:gd name="T1" fmla="*/ 6 h 31"/>
                <a:gd name="T2" fmla="*/ 13 w 24"/>
                <a:gd name="T3" fmla="*/ 6 h 31"/>
                <a:gd name="T4" fmla="*/ 17 w 24"/>
                <a:gd name="T5" fmla="*/ 7 h 31"/>
                <a:gd name="T6" fmla="*/ 17 w 24"/>
                <a:gd name="T7" fmla="*/ 10 h 31"/>
                <a:gd name="T8" fmla="*/ 16 w 24"/>
                <a:gd name="T9" fmla="*/ 13 h 31"/>
                <a:gd name="T10" fmla="*/ 13 w 24"/>
                <a:gd name="T11" fmla="*/ 15 h 31"/>
                <a:gd name="T12" fmla="*/ 6 w 24"/>
                <a:gd name="T13" fmla="*/ 15 h 31"/>
                <a:gd name="T14" fmla="*/ 6 w 24"/>
                <a:gd name="T15" fmla="*/ 6 h 31"/>
                <a:gd name="T16" fmla="*/ 6 w 24"/>
                <a:gd name="T17" fmla="*/ 31 h 31"/>
                <a:gd name="T18" fmla="*/ 6 w 24"/>
                <a:gd name="T19" fmla="*/ 19 h 31"/>
                <a:gd name="T20" fmla="*/ 12 w 24"/>
                <a:gd name="T21" fmla="*/ 19 h 31"/>
                <a:gd name="T22" fmla="*/ 16 w 24"/>
                <a:gd name="T23" fmla="*/ 21 h 31"/>
                <a:gd name="T24" fmla="*/ 17 w 24"/>
                <a:gd name="T25" fmla="*/ 24 h 31"/>
                <a:gd name="T26" fmla="*/ 17 w 24"/>
                <a:gd name="T27" fmla="*/ 28 h 31"/>
                <a:gd name="T28" fmla="*/ 17 w 24"/>
                <a:gd name="T29" fmla="*/ 30 h 31"/>
                <a:gd name="T30" fmla="*/ 17 w 24"/>
                <a:gd name="T31" fmla="*/ 31 h 31"/>
                <a:gd name="T32" fmla="*/ 24 w 24"/>
                <a:gd name="T33" fmla="*/ 31 h 31"/>
                <a:gd name="T34" fmla="*/ 23 w 24"/>
                <a:gd name="T35" fmla="*/ 30 h 31"/>
                <a:gd name="T36" fmla="*/ 23 w 24"/>
                <a:gd name="T37" fmla="*/ 28 h 31"/>
                <a:gd name="T38" fmla="*/ 23 w 24"/>
                <a:gd name="T39" fmla="*/ 24 h 31"/>
                <a:gd name="T40" fmla="*/ 22 w 24"/>
                <a:gd name="T41" fmla="*/ 19 h 31"/>
                <a:gd name="T42" fmla="*/ 19 w 24"/>
                <a:gd name="T43" fmla="*/ 17 h 31"/>
                <a:gd name="T44" fmla="*/ 21 w 24"/>
                <a:gd name="T45" fmla="*/ 16 h 31"/>
                <a:gd name="T46" fmla="*/ 22 w 24"/>
                <a:gd name="T47" fmla="*/ 15 h 31"/>
                <a:gd name="T48" fmla="*/ 23 w 24"/>
                <a:gd name="T49" fmla="*/ 10 h 31"/>
                <a:gd name="T50" fmla="*/ 23 w 24"/>
                <a:gd name="T51" fmla="*/ 6 h 31"/>
                <a:gd name="T52" fmla="*/ 21 w 24"/>
                <a:gd name="T53" fmla="*/ 3 h 31"/>
                <a:gd name="T54" fmla="*/ 18 w 24"/>
                <a:gd name="T55" fmla="*/ 1 h 31"/>
                <a:gd name="T56" fmla="*/ 15 w 24"/>
                <a:gd name="T57" fmla="*/ 0 h 31"/>
                <a:gd name="T58" fmla="*/ 0 w 24"/>
                <a:gd name="T59" fmla="*/ 0 h 31"/>
                <a:gd name="T60" fmla="*/ 0 w 24"/>
                <a:gd name="T61" fmla="*/ 31 h 31"/>
                <a:gd name="T62" fmla="*/ 6 w 24"/>
                <a:gd name="T63" fmla="*/ 31 h 31"/>
                <a:gd name="T64" fmla="*/ 6 w 24"/>
                <a:gd name="T6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1">
                  <a:moveTo>
                    <a:pt x="6" y="6"/>
                  </a:moveTo>
                  <a:lnTo>
                    <a:pt x="13" y="6"/>
                  </a:lnTo>
                  <a:lnTo>
                    <a:pt x="17" y="7"/>
                  </a:lnTo>
                  <a:lnTo>
                    <a:pt x="17" y="10"/>
                  </a:lnTo>
                  <a:lnTo>
                    <a:pt x="16" y="13"/>
                  </a:lnTo>
                  <a:lnTo>
                    <a:pt x="13" y="15"/>
                  </a:lnTo>
                  <a:lnTo>
                    <a:pt x="6" y="15"/>
                  </a:lnTo>
                  <a:lnTo>
                    <a:pt x="6" y="6"/>
                  </a:lnTo>
                  <a:lnTo>
                    <a:pt x="6" y="31"/>
                  </a:lnTo>
                  <a:lnTo>
                    <a:pt x="6" y="19"/>
                  </a:lnTo>
                  <a:lnTo>
                    <a:pt x="12" y="19"/>
                  </a:lnTo>
                  <a:lnTo>
                    <a:pt x="16" y="21"/>
                  </a:lnTo>
                  <a:lnTo>
                    <a:pt x="17" y="24"/>
                  </a:lnTo>
                  <a:lnTo>
                    <a:pt x="17" y="28"/>
                  </a:lnTo>
                  <a:lnTo>
                    <a:pt x="17" y="30"/>
                  </a:lnTo>
                  <a:lnTo>
                    <a:pt x="17" y="31"/>
                  </a:lnTo>
                  <a:lnTo>
                    <a:pt x="24" y="31"/>
                  </a:lnTo>
                  <a:lnTo>
                    <a:pt x="23" y="30"/>
                  </a:lnTo>
                  <a:lnTo>
                    <a:pt x="23" y="28"/>
                  </a:lnTo>
                  <a:lnTo>
                    <a:pt x="23" y="24"/>
                  </a:lnTo>
                  <a:lnTo>
                    <a:pt x="22" y="19"/>
                  </a:lnTo>
                  <a:lnTo>
                    <a:pt x="19" y="17"/>
                  </a:lnTo>
                  <a:lnTo>
                    <a:pt x="21" y="16"/>
                  </a:lnTo>
                  <a:lnTo>
                    <a:pt x="22" y="15"/>
                  </a:lnTo>
                  <a:lnTo>
                    <a:pt x="23" y="10"/>
                  </a:lnTo>
                  <a:lnTo>
                    <a:pt x="23" y="6"/>
                  </a:lnTo>
                  <a:lnTo>
                    <a:pt x="21" y="3"/>
                  </a:lnTo>
                  <a:lnTo>
                    <a:pt x="18" y="1"/>
                  </a:lnTo>
                  <a:lnTo>
                    <a:pt x="15"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76" name="Freeform 476">
              <a:extLst>
                <a:ext uri="{FF2B5EF4-FFF2-40B4-BE49-F238E27FC236}">
                  <a16:creationId xmlns:a16="http://schemas.microsoft.com/office/drawing/2014/main" id="{D915E37B-42D2-4654-8AF0-C8C2B502168D}"/>
                </a:ext>
              </a:extLst>
            </p:cNvPr>
            <p:cNvSpPr/>
            <p:nvPr/>
          </p:nvSpPr>
          <p:spPr bwMode="auto">
            <a:xfrm>
              <a:off x="3807" y="3045"/>
              <a:ext cx="24" cy="31"/>
            </a:xfrm>
            <a:custGeom>
              <a:avLst/>
              <a:gdLst>
                <a:gd name="T0" fmla="*/ 6 w 24"/>
                <a:gd name="T1" fmla="*/ 18 h 31"/>
                <a:gd name="T2" fmla="*/ 12 w 24"/>
                <a:gd name="T3" fmla="*/ 18 h 31"/>
                <a:gd name="T4" fmla="*/ 17 w 24"/>
                <a:gd name="T5" fmla="*/ 19 h 31"/>
                <a:gd name="T6" fmla="*/ 17 w 24"/>
                <a:gd name="T7" fmla="*/ 20 h 31"/>
                <a:gd name="T8" fmla="*/ 18 w 24"/>
                <a:gd name="T9" fmla="*/ 21 h 31"/>
                <a:gd name="T10" fmla="*/ 17 w 24"/>
                <a:gd name="T11" fmla="*/ 24 h 31"/>
                <a:gd name="T12" fmla="*/ 17 w 24"/>
                <a:gd name="T13" fmla="*/ 25 h 31"/>
                <a:gd name="T14" fmla="*/ 14 w 24"/>
                <a:gd name="T15" fmla="*/ 26 h 31"/>
                <a:gd name="T16" fmla="*/ 6 w 24"/>
                <a:gd name="T17" fmla="*/ 26 h 31"/>
                <a:gd name="T18" fmla="*/ 6 w 24"/>
                <a:gd name="T19" fmla="*/ 18 h 31"/>
                <a:gd name="T20" fmla="*/ 6 w 24"/>
                <a:gd name="T21" fmla="*/ 6 h 31"/>
                <a:gd name="T22" fmla="*/ 12 w 24"/>
                <a:gd name="T23" fmla="*/ 6 h 31"/>
                <a:gd name="T24" fmla="*/ 16 w 24"/>
                <a:gd name="T25" fmla="*/ 6 h 31"/>
                <a:gd name="T26" fmla="*/ 17 w 24"/>
                <a:gd name="T27" fmla="*/ 9 h 31"/>
                <a:gd name="T28" fmla="*/ 16 w 24"/>
                <a:gd name="T29" fmla="*/ 12 h 31"/>
                <a:gd name="T30" fmla="*/ 12 w 24"/>
                <a:gd name="T31" fmla="*/ 12 h 31"/>
                <a:gd name="T32" fmla="*/ 6 w 24"/>
                <a:gd name="T33" fmla="*/ 12 h 31"/>
                <a:gd name="T34" fmla="*/ 6 w 24"/>
                <a:gd name="T35" fmla="*/ 6 h 31"/>
                <a:gd name="T36" fmla="*/ 6 w 24"/>
                <a:gd name="T37" fmla="*/ 18 h 31"/>
                <a:gd name="T38" fmla="*/ 14 w 24"/>
                <a:gd name="T39" fmla="*/ 31 h 31"/>
                <a:gd name="T40" fmla="*/ 18 w 24"/>
                <a:gd name="T41" fmla="*/ 31 h 31"/>
                <a:gd name="T42" fmla="*/ 21 w 24"/>
                <a:gd name="T43" fmla="*/ 29 h 31"/>
                <a:gd name="T44" fmla="*/ 23 w 24"/>
                <a:gd name="T45" fmla="*/ 26 h 31"/>
                <a:gd name="T46" fmla="*/ 24 w 24"/>
                <a:gd name="T47" fmla="*/ 21 h 31"/>
                <a:gd name="T48" fmla="*/ 23 w 24"/>
                <a:gd name="T49" fmla="*/ 18 h 31"/>
                <a:gd name="T50" fmla="*/ 20 w 24"/>
                <a:gd name="T51" fmla="*/ 14 h 31"/>
                <a:gd name="T52" fmla="*/ 22 w 24"/>
                <a:gd name="T53" fmla="*/ 12 h 31"/>
                <a:gd name="T54" fmla="*/ 23 w 24"/>
                <a:gd name="T55" fmla="*/ 8 h 31"/>
                <a:gd name="T56" fmla="*/ 22 w 24"/>
                <a:gd name="T57" fmla="*/ 5 h 31"/>
                <a:gd name="T58" fmla="*/ 21 w 24"/>
                <a:gd name="T59" fmla="*/ 2 h 31"/>
                <a:gd name="T60" fmla="*/ 18 w 24"/>
                <a:gd name="T61" fmla="*/ 1 h 31"/>
                <a:gd name="T62" fmla="*/ 14 w 24"/>
                <a:gd name="T63" fmla="*/ 0 h 31"/>
                <a:gd name="T64" fmla="*/ 0 w 24"/>
                <a:gd name="T65" fmla="*/ 0 h 31"/>
                <a:gd name="T66" fmla="*/ 0 w 24"/>
                <a:gd name="T67" fmla="*/ 31 h 31"/>
                <a:gd name="T68" fmla="*/ 14 w 24"/>
                <a:gd name="T69" fmla="*/ 31 h 31"/>
                <a:gd name="T70" fmla="*/ 6 w 24"/>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1">
                  <a:moveTo>
                    <a:pt x="6" y="18"/>
                  </a:moveTo>
                  <a:lnTo>
                    <a:pt x="12" y="18"/>
                  </a:lnTo>
                  <a:lnTo>
                    <a:pt x="17" y="19"/>
                  </a:lnTo>
                  <a:lnTo>
                    <a:pt x="17" y="20"/>
                  </a:lnTo>
                  <a:lnTo>
                    <a:pt x="18" y="21"/>
                  </a:lnTo>
                  <a:lnTo>
                    <a:pt x="17" y="24"/>
                  </a:lnTo>
                  <a:lnTo>
                    <a:pt x="17" y="25"/>
                  </a:lnTo>
                  <a:lnTo>
                    <a:pt x="14" y="26"/>
                  </a:lnTo>
                  <a:lnTo>
                    <a:pt x="6" y="26"/>
                  </a:lnTo>
                  <a:lnTo>
                    <a:pt x="6" y="18"/>
                  </a:lnTo>
                  <a:lnTo>
                    <a:pt x="6" y="6"/>
                  </a:lnTo>
                  <a:lnTo>
                    <a:pt x="12" y="6"/>
                  </a:lnTo>
                  <a:lnTo>
                    <a:pt x="16" y="6"/>
                  </a:lnTo>
                  <a:lnTo>
                    <a:pt x="17" y="9"/>
                  </a:lnTo>
                  <a:lnTo>
                    <a:pt x="16" y="12"/>
                  </a:lnTo>
                  <a:lnTo>
                    <a:pt x="12" y="12"/>
                  </a:lnTo>
                  <a:lnTo>
                    <a:pt x="6" y="12"/>
                  </a:lnTo>
                  <a:lnTo>
                    <a:pt x="6" y="6"/>
                  </a:lnTo>
                  <a:lnTo>
                    <a:pt x="6" y="18"/>
                  </a:lnTo>
                  <a:lnTo>
                    <a:pt x="14" y="31"/>
                  </a:lnTo>
                  <a:lnTo>
                    <a:pt x="18" y="31"/>
                  </a:lnTo>
                  <a:lnTo>
                    <a:pt x="21" y="29"/>
                  </a:lnTo>
                  <a:lnTo>
                    <a:pt x="23" y="26"/>
                  </a:lnTo>
                  <a:lnTo>
                    <a:pt x="24" y="21"/>
                  </a:lnTo>
                  <a:lnTo>
                    <a:pt x="23" y="18"/>
                  </a:lnTo>
                  <a:lnTo>
                    <a:pt x="20" y="14"/>
                  </a:lnTo>
                  <a:lnTo>
                    <a:pt x="22" y="12"/>
                  </a:lnTo>
                  <a:lnTo>
                    <a:pt x="23" y="8"/>
                  </a:lnTo>
                  <a:lnTo>
                    <a:pt x="22" y="5"/>
                  </a:lnTo>
                  <a:lnTo>
                    <a:pt x="21" y="2"/>
                  </a:lnTo>
                  <a:lnTo>
                    <a:pt x="18" y="1"/>
                  </a:lnTo>
                  <a:lnTo>
                    <a:pt x="14" y="0"/>
                  </a:lnTo>
                  <a:lnTo>
                    <a:pt x="0" y="0"/>
                  </a:lnTo>
                  <a:lnTo>
                    <a:pt x="0" y="31"/>
                  </a:lnTo>
                  <a:lnTo>
                    <a:pt x="14" y="31"/>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77" name="Freeform 477">
              <a:extLst>
                <a:ext uri="{FF2B5EF4-FFF2-40B4-BE49-F238E27FC236}">
                  <a16:creationId xmlns:a16="http://schemas.microsoft.com/office/drawing/2014/main" id="{9A240410-E806-4084-8D2D-EF348BCBC9D7}"/>
                </a:ext>
              </a:extLst>
            </p:cNvPr>
            <p:cNvSpPr/>
            <p:nvPr/>
          </p:nvSpPr>
          <p:spPr bwMode="auto">
            <a:xfrm>
              <a:off x="3836" y="3045"/>
              <a:ext cx="24" cy="31"/>
            </a:xfrm>
            <a:custGeom>
              <a:avLst/>
              <a:gdLst>
                <a:gd name="T0" fmla="*/ 6 w 24"/>
                <a:gd name="T1" fmla="*/ 6 h 31"/>
                <a:gd name="T2" fmla="*/ 13 w 24"/>
                <a:gd name="T3" fmla="*/ 6 h 31"/>
                <a:gd name="T4" fmla="*/ 16 w 24"/>
                <a:gd name="T5" fmla="*/ 7 h 31"/>
                <a:gd name="T6" fmla="*/ 17 w 24"/>
                <a:gd name="T7" fmla="*/ 9 h 31"/>
                <a:gd name="T8" fmla="*/ 16 w 24"/>
                <a:gd name="T9" fmla="*/ 13 h 31"/>
                <a:gd name="T10" fmla="*/ 12 w 24"/>
                <a:gd name="T11" fmla="*/ 14 h 31"/>
                <a:gd name="T12" fmla="*/ 6 w 24"/>
                <a:gd name="T13" fmla="*/ 14 h 31"/>
                <a:gd name="T14" fmla="*/ 6 w 24"/>
                <a:gd name="T15" fmla="*/ 6 h 31"/>
                <a:gd name="T16" fmla="*/ 6 w 24"/>
                <a:gd name="T17" fmla="*/ 31 h 31"/>
                <a:gd name="T18" fmla="*/ 6 w 24"/>
                <a:gd name="T19" fmla="*/ 19 h 31"/>
                <a:gd name="T20" fmla="*/ 12 w 24"/>
                <a:gd name="T21" fmla="*/ 19 h 31"/>
                <a:gd name="T22" fmla="*/ 16 w 24"/>
                <a:gd name="T23" fmla="*/ 20 h 31"/>
                <a:gd name="T24" fmla="*/ 16 w 24"/>
                <a:gd name="T25" fmla="*/ 24 h 31"/>
                <a:gd name="T26" fmla="*/ 16 w 24"/>
                <a:gd name="T27" fmla="*/ 27 h 31"/>
                <a:gd name="T28" fmla="*/ 17 w 24"/>
                <a:gd name="T29" fmla="*/ 30 h 31"/>
                <a:gd name="T30" fmla="*/ 17 w 24"/>
                <a:gd name="T31" fmla="*/ 31 h 31"/>
                <a:gd name="T32" fmla="*/ 24 w 24"/>
                <a:gd name="T33" fmla="*/ 31 h 31"/>
                <a:gd name="T34" fmla="*/ 24 w 24"/>
                <a:gd name="T35" fmla="*/ 30 h 31"/>
                <a:gd name="T36" fmla="*/ 23 w 24"/>
                <a:gd name="T37" fmla="*/ 29 h 31"/>
                <a:gd name="T38" fmla="*/ 23 w 24"/>
                <a:gd name="T39" fmla="*/ 27 h 31"/>
                <a:gd name="T40" fmla="*/ 22 w 24"/>
                <a:gd name="T41" fmla="*/ 23 h 31"/>
                <a:gd name="T42" fmla="*/ 22 w 24"/>
                <a:gd name="T43" fmla="*/ 19 h 31"/>
                <a:gd name="T44" fmla="*/ 18 w 24"/>
                <a:gd name="T45" fmla="*/ 17 h 31"/>
                <a:gd name="T46" fmla="*/ 21 w 24"/>
                <a:gd name="T47" fmla="*/ 15 h 31"/>
                <a:gd name="T48" fmla="*/ 22 w 24"/>
                <a:gd name="T49" fmla="*/ 14 h 31"/>
                <a:gd name="T50" fmla="*/ 23 w 24"/>
                <a:gd name="T51" fmla="*/ 9 h 31"/>
                <a:gd name="T52" fmla="*/ 23 w 24"/>
                <a:gd name="T53" fmla="*/ 5 h 31"/>
                <a:gd name="T54" fmla="*/ 21 w 24"/>
                <a:gd name="T55" fmla="*/ 2 h 31"/>
                <a:gd name="T56" fmla="*/ 18 w 24"/>
                <a:gd name="T57" fmla="*/ 1 h 31"/>
                <a:gd name="T58" fmla="*/ 13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3" y="6"/>
                  </a:lnTo>
                  <a:lnTo>
                    <a:pt x="16" y="7"/>
                  </a:lnTo>
                  <a:lnTo>
                    <a:pt x="17" y="9"/>
                  </a:lnTo>
                  <a:lnTo>
                    <a:pt x="16" y="13"/>
                  </a:lnTo>
                  <a:lnTo>
                    <a:pt x="12" y="14"/>
                  </a:lnTo>
                  <a:lnTo>
                    <a:pt x="6" y="14"/>
                  </a:lnTo>
                  <a:lnTo>
                    <a:pt x="6" y="6"/>
                  </a:lnTo>
                  <a:lnTo>
                    <a:pt x="6" y="31"/>
                  </a:lnTo>
                  <a:lnTo>
                    <a:pt x="6" y="19"/>
                  </a:lnTo>
                  <a:lnTo>
                    <a:pt x="12" y="19"/>
                  </a:lnTo>
                  <a:lnTo>
                    <a:pt x="16" y="20"/>
                  </a:lnTo>
                  <a:lnTo>
                    <a:pt x="16" y="24"/>
                  </a:lnTo>
                  <a:lnTo>
                    <a:pt x="16" y="27"/>
                  </a:lnTo>
                  <a:lnTo>
                    <a:pt x="17" y="30"/>
                  </a:lnTo>
                  <a:lnTo>
                    <a:pt x="17" y="31"/>
                  </a:lnTo>
                  <a:lnTo>
                    <a:pt x="24" y="31"/>
                  </a:lnTo>
                  <a:lnTo>
                    <a:pt x="24" y="30"/>
                  </a:lnTo>
                  <a:lnTo>
                    <a:pt x="23" y="29"/>
                  </a:lnTo>
                  <a:lnTo>
                    <a:pt x="23" y="27"/>
                  </a:lnTo>
                  <a:lnTo>
                    <a:pt x="22" y="23"/>
                  </a:lnTo>
                  <a:lnTo>
                    <a:pt x="22" y="19"/>
                  </a:lnTo>
                  <a:lnTo>
                    <a:pt x="18" y="17"/>
                  </a:lnTo>
                  <a:lnTo>
                    <a:pt x="21" y="15"/>
                  </a:lnTo>
                  <a:lnTo>
                    <a:pt x="22" y="14"/>
                  </a:lnTo>
                  <a:lnTo>
                    <a:pt x="23" y="9"/>
                  </a:lnTo>
                  <a:lnTo>
                    <a:pt x="23" y="5"/>
                  </a:lnTo>
                  <a:lnTo>
                    <a:pt x="21" y="2"/>
                  </a:lnTo>
                  <a:lnTo>
                    <a:pt x="18" y="1"/>
                  </a:lnTo>
                  <a:lnTo>
                    <a:pt x="13"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78" name="Freeform 478">
              <a:extLst>
                <a:ext uri="{FF2B5EF4-FFF2-40B4-BE49-F238E27FC236}">
                  <a16:creationId xmlns:a16="http://schemas.microsoft.com/office/drawing/2014/main" id="{D367707A-F48F-496C-B326-AD658BD64B21}"/>
                </a:ext>
              </a:extLst>
            </p:cNvPr>
            <p:cNvSpPr/>
            <p:nvPr/>
          </p:nvSpPr>
          <p:spPr bwMode="auto">
            <a:xfrm>
              <a:off x="3864" y="3045"/>
              <a:ext cx="24" cy="32"/>
            </a:xfrm>
            <a:custGeom>
              <a:avLst/>
              <a:gdLst>
                <a:gd name="T0" fmla="*/ 0 w 24"/>
                <a:gd name="T1" fmla="*/ 20 h 32"/>
                <a:gd name="T2" fmla="*/ 1 w 24"/>
                <a:gd name="T3" fmla="*/ 25 h 32"/>
                <a:gd name="T4" fmla="*/ 3 w 24"/>
                <a:gd name="T5" fmla="*/ 29 h 32"/>
                <a:gd name="T6" fmla="*/ 7 w 24"/>
                <a:gd name="T7" fmla="*/ 31 h 32"/>
                <a:gd name="T8" fmla="*/ 12 w 24"/>
                <a:gd name="T9" fmla="*/ 32 h 32"/>
                <a:gd name="T10" fmla="*/ 17 w 24"/>
                <a:gd name="T11" fmla="*/ 31 h 32"/>
                <a:gd name="T12" fmla="*/ 20 w 24"/>
                <a:gd name="T13" fmla="*/ 29 h 32"/>
                <a:gd name="T14" fmla="*/ 23 w 24"/>
                <a:gd name="T15" fmla="*/ 25 h 32"/>
                <a:gd name="T16" fmla="*/ 24 w 24"/>
                <a:gd name="T17" fmla="*/ 20 h 32"/>
                <a:gd name="T18" fmla="*/ 24 w 24"/>
                <a:gd name="T19" fmla="*/ 0 h 32"/>
                <a:gd name="T20" fmla="*/ 18 w 24"/>
                <a:gd name="T21" fmla="*/ 0 h 32"/>
                <a:gd name="T22" fmla="*/ 18 w 24"/>
                <a:gd name="T23" fmla="*/ 19 h 32"/>
                <a:gd name="T24" fmla="*/ 18 w 24"/>
                <a:gd name="T25" fmla="*/ 23 h 32"/>
                <a:gd name="T26" fmla="*/ 17 w 24"/>
                <a:gd name="T27" fmla="*/ 25 h 32"/>
                <a:gd name="T28" fmla="*/ 14 w 24"/>
                <a:gd name="T29" fmla="*/ 26 h 32"/>
                <a:gd name="T30" fmla="*/ 12 w 24"/>
                <a:gd name="T31" fmla="*/ 26 h 32"/>
                <a:gd name="T32" fmla="*/ 9 w 24"/>
                <a:gd name="T33" fmla="*/ 26 h 32"/>
                <a:gd name="T34" fmla="*/ 8 w 24"/>
                <a:gd name="T35" fmla="*/ 25 h 32"/>
                <a:gd name="T36" fmla="*/ 7 w 24"/>
                <a:gd name="T37" fmla="*/ 23 h 32"/>
                <a:gd name="T38" fmla="*/ 6 w 24"/>
                <a:gd name="T39" fmla="*/ 19 h 32"/>
                <a:gd name="T40" fmla="*/ 6 w 24"/>
                <a:gd name="T41" fmla="*/ 0 h 32"/>
                <a:gd name="T42" fmla="*/ 0 w 24"/>
                <a:gd name="T43" fmla="*/ 0 h 32"/>
                <a:gd name="T44" fmla="*/ 0 w 24"/>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2">
                  <a:moveTo>
                    <a:pt x="0" y="20"/>
                  </a:moveTo>
                  <a:lnTo>
                    <a:pt x="1" y="25"/>
                  </a:lnTo>
                  <a:lnTo>
                    <a:pt x="3" y="29"/>
                  </a:lnTo>
                  <a:lnTo>
                    <a:pt x="7" y="31"/>
                  </a:lnTo>
                  <a:lnTo>
                    <a:pt x="12" y="32"/>
                  </a:lnTo>
                  <a:lnTo>
                    <a:pt x="17" y="31"/>
                  </a:lnTo>
                  <a:lnTo>
                    <a:pt x="20" y="29"/>
                  </a:lnTo>
                  <a:lnTo>
                    <a:pt x="23" y="25"/>
                  </a:lnTo>
                  <a:lnTo>
                    <a:pt x="24" y="20"/>
                  </a:lnTo>
                  <a:lnTo>
                    <a:pt x="24" y="0"/>
                  </a:lnTo>
                  <a:lnTo>
                    <a:pt x="18" y="0"/>
                  </a:lnTo>
                  <a:lnTo>
                    <a:pt x="18" y="19"/>
                  </a:lnTo>
                  <a:lnTo>
                    <a:pt x="18" y="23"/>
                  </a:lnTo>
                  <a:lnTo>
                    <a:pt x="17" y="25"/>
                  </a:lnTo>
                  <a:lnTo>
                    <a:pt x="14" y="26"/>
                  </a:lnTo>
                  <a:lnTo>
                    <a:pt x="12" y="26"/>
                  </a:lnTo>
                  <a:lnTo>
                    <a:pt x="9" y="26"/>
                  </a:lnTo>
                  <a:lnTo>
                    <a:pt x="8" y="25"/>
                  </a:lnTo>
                  <a:lnTo>
                    <a:pt x="7" y="23"/>
                  </a:lnTo>
                  <a:lnTo>
                    <a:pt x="6" y="19"/>
                  </a:lnTo>
                  <a:lnTo>
                    <a:pt x="6"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79" name="Freeform 479">
              <a:extLst>
                <a:ext uri="{FF2B5EF4-FFF2-40B4-BE49-F238E27FC236}">
                  <a16:creationId xmlns:a16="http://schemas.microsoft.com/office/drawing/2014/main" id="{997885CB-9074-4A4B-BE35-D848B0FCEFFB}"/>
                </a:ext>
              </a:extLst>
            </p:cNvPr>
            <p:cNvSpPr/>
            <p:nvPr/>
          </p:nvSpPr>
          <p:spPr bwMode="auto">
            <a:xfrm>
              <a:off x="3894" y="3045"/>
              <a:ext cx="24" cy="31"/>
            </a:xfrm>
            <a:custGeom>
              <a:avLst/>
              <a:gdLst>
                <a:gd name="T0" fmla="*/ 6 w 24"/>
                <a:gd name="T1" fmla="*/ 31 h 31"/>
                <a:gd name="T2" fmla="*/ 6 w 24"/>
                <a:gd name="T3" fmla="*/ 9 h 31"/>
                <a:gd name="T4" fmla="*/ 18 w 24"/>
                <a:gd name="T5" fmla="*/ 31 h 31"/>
                <a:gd name="T6" fmla="*/ 24 w 24"/>
                <a:gd name="T7" fmla="*/ 31 h 31"/>
                <a:gd name="T8" fmla="*/ 24 w 24"/>
                <a:gd name="T9" fmla="*/ 0 h 31"/>
                <a:gd name="T10" fmla="*/ 18 w 24"/>
                <a:gd name="T11" fmla="*/ 0 h 31"/>
                <a:gd name="T12" fmla="*/ 18 w 24"/>
                <a:gd name="T13" fmla="*/ 21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9"/>
                  </a:lnTo>
                  <a:lnTo>
                    <a:pt x="18" y="31"/>
                  </a:lnTo>
                  <a:lnTo>
                    <a:pt x="24" y="31"/>
                  </a:lnTo>
                  <a:lnTo>
                    <a:pt x="24"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0" name="Freeform 480">
              <a:extLst>
                <a:ext uri="{FF2B5EF4-FFF2-40B4-BE49-F238E27FC236}">
                  <a16:creationId xmlns:a16="http://schemas.microsoft.com/office/drawing/2014/main" id="{C271CF1A-DC0B-475F-BC79-4747D977F136}"/>
                </a:ext>
              </a:extLst>
            </p:cNvPr>
            <p:cNvSpPr/>
            <p:nvPr/>
          </p:nvSpPr>
          <p:spPr bwMode="auto">
            <a:xfrm>
              <a:off x="3923" y="3045"/>
              <a:ext cx="22" cy="32"/>
            </a:xfrm>
            <a:custGeom>
              <a:avLst/>
              <a:gdLst>
                <a:gd name="T0" fmla="*/ 2 w 22"/>
                <a:gd name="T1" fmla="*/ 30 h 32"/>
                <a:gd name="T2" fmla="*/ 6 w 22"/>
                <a:gd name="T3" fmla="*/ 31 h 32"/>
                <a:gd name="T4" fmla="*/ 12 w 22"/>
                <a:gd name="T5" fmla="*/ 32 h 32"/>
                <a:gd name="T6" fmla="*/ 16 w 22"/>
                <a:gd name="T7" fmla="*/ 31 h 32"/>
                <a:gd name="T8" fmla="*/ 20 w 22"/>
                <a:gd name="T9" fmla="*/ 30 h 32"/>
                <a:gd name="T10" fmla="*/ 22 w 22"/>
                <a:gd name="T11" fmla="*/ 26 h 32"/>
                <a:gd name="T12" fmla="*/ 22 w 22"/>
                <a:gd name="T13" fmla="*/ 21 h 32"/>
                <a:gd name="T14" fmla="*/ 22 w 22"/>
                <a:gd name="T15" fmla="*/ 18 h 32"/>
                <a:gd name="T16" fmla="*/ 19 w 22"/>
                <a:gd name="T17" fmla="*/ 15 h 32"/>
                <a:gd name="T18" fmla="*/ 16 w 22"/>
                <a:gd name="T19" fmla="*/ 14 h 32"/>
                <a:gd name="T20" fmla="*/ 13 w 22"/>
                <a:gd name="T21" fmla="*/ 13 h 32"/>
                <a:gd name="T22" fmla="*/ 10 w 22"/>
                <a:gd name="T23" fmla="*/ 12 h 32"/>
                <a:gd name="T24" fmla="*/ 7 w 22"/>
                <a:gd name="T25" fmla="*/ 11 h 32"/>
                <a:gd name="T26" fmla="*/ 6 w 22"/>
                <a:gd name="T27" fmla="*/ 8 h 32"/>
                <a:gd name="T28" fmla="*/ 6 w 22"/>
                <a:gd name="T29" fmla="*/ 7 h 32"/>
                <a:gd name="T30" fmla="*/ 7 w 22"/>
                <a:gd name="T31" fmla="*/ 6 h 32"/>
                <a:gd name="T32" fmla="*/ 10 w 22"/>
                <a:gd name="T33" fmla="*/ 5 h 32"/>
                <a:gd name="T34" fmla="*/ 13 w 22"/>
                <a:gd name="T35" fmla="*/ 5 h 32"/>
                <a:gd name="T36" fmla="*/ 14 w 22"/>
                <a:gd name="T37" fmla="*/ 6 h 32"/>
                <a:gd name="T38" fmla="*/ 15 w 22"/>
                <a:gd name="T39" fmla="*/ 7 h 32"/>
                <a:gd name="T40" fmla="*/ 16 w 22"/>
                <a:gd name="T41" fmla="*/ 9 h 32"/>
                <a:gd name="T42" fmla="*/ 21 w 22"/>
                <a:gd name="T43" fmla="*/ 9 h 32"/>
                <a:gd name="T44" fmla="*/ 21 w 22"/>
                <a:gd name="T45" fmla="*/ 5 h 32"/>
                <a:gd name="T46" fmla="*/ 19 w 22"/>
                <a:gd name="T47" fmla="*/ 2 h 32"/>
                <a:gd name="T48" fmla="*/ 15 w 22"/>
                <a:gd name="T49" fmla="*/ 0 h 32"/>
                <a:gd name="T50" fmla="*/ 10 w 22"/>
                <a:gd name="T51" fmla="*/ 0 h 32"/>
                <a:gd name="T52" fmla="*/ 6 w 22"/>
                <a:gd name="T53" fmla="*/ 0 h 32"/>
                <a:gd name="T54" fmla="*/ 2 w 22"/>
                <a:gd name="T55" fmla="*/ 2 h 32"/>
                <a:gd name="T56" fmla="*/ 1 w 22"/>
                <a:gd name="T57" fmla="*/ 5 h 32"/>
                <a:gd name="T58" fmla="*/ 0 w 22"/>
                <a:gd name="T59" fmla="*/ 8 h 32"/>
                <a:gd name="T60" fmla="*/ 1 w 22"/>
                <a:gd name="T61" fmla="*/ 13 h 32"/>
                <a:gd name="T62" fmla="*/ 3 w 22"/>
                <a:gd name="T63" fmla="*/ 15 h 32"/>
                <a:gd name="T64" fmla="*/ 8 w 22"/>
                <a:gd name="T65" fmla="*/ 18 h 32"/>
                <a:gd name="T66" fmla="*/ 9 w 22"/>
                <a:gd name="T67" fmla="*/ 18 h 32"/>
                <a:gd name="T68" fmla="*/ 15 w 22"/>
                <a:gd name="T69" fmla="*/ 20 h 32"/>
                <a:gd name="T70" fmla="*/ 16 w 22"/>
                <a:gd name="T71" fmla="*/ 21 h 32"/>
                <a:gd name="T72" fmla="*/ 16 w 22"/>
                <a:gd name="T73" fmla="*/ 23 h 32"/>
                <a:gd name="T74" fmla="*/ 16 w 22"/>
                <a:gd name="T75" fmla="*/ 25 h 32"/>
                <a:gd name="T76" fmla="*/ 15 w 22"/>
                <a:gd name="T77" fmla="*/ 26 h 32"/>
                <a:gd name="T78" fmla="*/ 12 w 22"/>
                <a:gd name="T79" fmla="*/ 26 h 32"/>
                <a:gd name="T80" fmla="*/ 9 w 22"/>
                <a:gd name="T81" fmla="*/ 26 h 32"/>
                <a:gd name="T82" fmla="*/ 7 w 22"/>
                <a:gd name="T83" fmla="*/ 25 h 32"/>
                <a:gd name="T84" fmla="*/ 6 w 22"/>
                <a:gd name="T85" fmla="*/ 24 h 32"/>
                <a:gd name="T86" fmla="*/ 6 w 22"/>
                <a:gd name="T87" fmla="*/ 21 h 32"/>
                <a:gd name="T88" fmla="*/ 0 w 22"/>
                <a:gd name="T89" fmla="*/ 21 h 32"/>
                <a:gd name="T90" fmla="*/ 0 w 22"/>
                <a:gd name="T91" fmla="*/ 26 h 32"/>
                <a:gd name="T92" fmla="*/ 2 w 22"/>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32">
                  <a:moveTo>
                    <a:pt x="2" y="30"/>
                  </a:moveTo>
                  <a:lnTo>
                    <a:pt x="6" y="31"/>
                  </a:lnTo>
                  <a:lnTo>
                    <a:pt x="12" y="32"/>
                  </a:lnTo>
                  <a:lnTo>
                    <a:pt x="16" y="31"/>
                  </a:lnTo>
                  <a:lnTo>
                    <a:pt x="20" y="30"/>
                  </a:lnTo>
                  <a:lnTo>
                    <a:pt x="22" y="26"/>
                  </a:lnTo>
                  <a:lnTo>
                    <a:pt x="22" y="21"/>
                  </a:lnTo>
                  <a:lnTo>
                    <a:pt x="22" y="18"/>
                  </a:lnTo>
                  <a:lnTo>
                    <a:pt x="19" y="15"/>
                  </a:lnTo>
                  <a:lnTo>
                    <a:pt x="16" y="14"/>
                  </a:lnTo>
                  <a:lnTo>
                    <a:pt x="13" y="13"/>
                  </a:lnTo>
                  <a:lnTo>
                    <a:pt x="10" y="12"/>
                  </a:lnTo>
                  <a:lnTo>
                    <a:pt x="7" y="11"/>
                  </a:lnTo>
                  <a:lnTo>
                    <a:pt x="6" y="8"/>
                  </a:lnTo>
                  <a:lnTo>
                    <a:pt x="6" y="7"/>
                  </a:lnTo>
                  <a:lnTo>
                    <a:pt x="7" y="6"/>
                  </a:lnTo>
                  <a:lnTo>
                    <a:pt x="10" y="5"/>
                  </a:lnTo>
                  <a:lnTo>
                    <a:pt x="13" y="5"/>
                  </a:lnTo>
                  <a:lnTo>
                    <a:pt x="14" y="6"/>
                  </a:lnTo>
                  <a:lnTo>
                    <a:pt x="15" y="7"/>
                  </a:lnTo>
                  <a:lnTo>
                    <a:pt x="16" y="9"/>
                  </a:lnTo>
                  <a:lnTo>
                    <a:pt x="21" y="9"/>
                  </a:lnTo>
                  <a:lnTo>
                    <a:pt x="21" y="5"/>
                  </a:lnTo>
                  <a:lnTo>
                    <a:pt x="19" y="2"/>
                  </a:lnTo>
                  <a:lnTo>
                    <a:pt x="15" y="0"/>
                  </a:lnTo>
                  <a:lnTo>
                    <a:pt x="10" y="0"/>
                  </a:lnTo>
                  <a:lnTo>
                    <a:pt x="6" y="0"/>
                  </a:lnTo>
                  <a:lnTo>
                    <a:pt x="2" y="2"/>
                  </a:lnTo>
                  <a:lnTo>
                    <a:pt x="1" y="5"/>
                  </a:lnTo>
                  <a:lnTo>
                    <a:pt x="0" y="8"/>
                  </a:lnTo>
                  <a:lnTo>
                    <a:pt x="1" y="13"/>
                  </a:lnTo>
                  <a:lnTo>
                    <a:pt x="3" y="15"/>
                  </a:lnTo>
                  <a:lnTo>
                    <a:pt x="8" y="18"/>
                  </a:lnTo>
                  <a:lnTo>
                    <a:pt x="9" y="18"/>
                  </a:lnTo>
                  <a:lnTo>
                    <a:pt x="15" y="20"/>
                  </a:lnTo>
                  <a:lnTo>
                    <a:pt x="16" y="21"/>
                  </a:lnTo>
                  <a:lnTo>
                    <a:pt x="16" y="23"/>
                  </a:lnTo>
                  <a:lnTo>
                    <a:pt x="16" y="25"/>
                  </a:lnTo>
                  <a:lnTo>
                    <a:pt x="15" y="26"/>
                  </a:lnTo>
                  <a:lnTo>
                    <a:pt x="12" y="26"/>
                  </a:lnTo>
                  <a:lnTo>
                    <a:pt x="9" y="26"/>
                  </a:lnTo>
                  <a:lnTo>
                    <a:pt x="7" y="25"/>
                  </a:lnTo>
                  <a:lnTo>
                    <a:pt x="6" y="24"/>
                  </a:lnTo>
                  <a:lnTo>
                    <a:pt x="6" y="21"/>
                  </a:lnTo>
                  <a:lnTo>
                    <a:pt x="0" y="21"/>
                  </a:lnTo>
                  <a:lnTo>
                    <a:pt x="0" y="26"/>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1" name="Freeform 481">
              <a:extLst>
                <a:ext uri="{FF2B5EF4-FFF2-40B4-BE49-F238E27FC236}">
                  <a16:creationId xmlns:a16="http://schemas.microsoft.com/office/drawing/2014/main" id="{FAE5CE62-4D17-4382-A672-0A325C426DF2}"/>
                </a:ext>
              </a:extLst>
            </p:cNvPr>
            <p:cNvSpPr/>
            <p:nvPr/>
          </p:nvSpPr>
          <p:spPr bwMode="auto">
            <a:xfrm>
              <a:off x="3948" y="3045"/>
              <a:ext cx="37" cy="31"/>
            </a:xfrm>
            <a:custGeom>
              <a:avLst/>
              <a:gdLst>
                <a:gd name="T0" fmla="*/ 14 w 37"/>
                <a:gd name="T1" fmla="*/ 31 h 31"/>
                <a:gd name="T2" fmla="*/ 18 w 37"/>
                <a:gd name="T3" fmla="*/ 7 h 31"/>
                <a:gd name="T4" fmla="*/ 23 w 37"/>
                <a:gd name="T5" fmla="*/ 31 h 31"/>
                <a:gd name="T6" fmla="*/ 29 w 37"/>
                <a:gd name="T7" fmla="*/ 31 h 31"/>
                <a:gd name="T8" fmla="*/ 37 w 37"/>
                <a:gd name="T9" fmla="*/ 0 h 31"/>
                <a:gd name="T10" fmla="*/ 31 w 37"/>
                <a:gd name="T11" fmla="*/ 0 h 31"/>
                <a:gd name="T12" fmla="*/ 26 w 37"/>
                <a:gd name="T13" fmla="*/ 23 h 31"/>
                <a:gd name="T14" fmla="*/ 21 w 37"/>
                <a:gd name="T15" fmla="*/ 0 h 31"/>
                <a:gd name="T16" fmla="*/ 15 w 37"/>
                <a:gd name="T17" fmla="*/ 0 h 31"/>
                <a:gd name="T18" fmla="*/ 11 w 37"/>
                <a:gd name="T19" fmla="*/ 23 h 31"/>
                <a:gd name="T20" fmla="*/ 6 w 37"/>
                <a:gd name="T21" fmla="*/ 0 h 31"/>
                <a:gd name="T22" fmla="*/ 0 w 37"/>
                <a:gd name="T23" fmla="*/ 0 h 31"/>
                <a:gd name="T24" fmla="*/ 8 w 37"/>
                <a:gd name="T25" fmla="*/ 31 h 31"/>
                <a:gd name="T26" fmla="*/ 14 w 37"/>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1">
                  <a:moveTo>
                    <a:pt x="14" y="31"/>
                  </a:moveTo>
                  <a:lnTo>
                    <a:pt x="18" y="7"/>
                  </a:lnTo>
                  <a:lnTo>
                    <a:pt x="23" y="31"/>
                  </a:lnTo>
                  <a:lnTo>
                    <a:pt x="29" y="31"/>
                  </a:lnTo>
                  <a:lnTo>
                    <a:pt x="37" y="0"/>
                  </a:lnTo>
                  <a:lnTo>
                    <a:pt x="31" y="0"/>
                  </a:lnTo>
                  <a:lnTo>
                    <a:pt x="26" y="23"/>
                  </a:lnTo>
                  <a:lnTo>
                    <a:pt x="21" y="0"/>
                  </a:lnTo>
                  <a:lnTo>
                    <a:pt x="15" y="0"/>
                  </a:lnTo>
                  <a:lnTo>
                    <a:pt x="11" y="23"/>
                  </a:lnTo>
                  <a:lnTo>
                    <a:pt x="6" y="0"/>
                  </a:lnTo>
                  <a:lnTo>
                    <a:pt x="0" y="0"/>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2" name="Rectangle 482">
              <a:extLst>
                <a:ext uri="{FF2B5EF4-FFF2-40B4-BE49-F238E27FC236}">
                  <a16:creationId xmlns:a16="http://schemas.microsoft.com/office/drawing/2014/main" id="{91F5D631-477B-4B76-B838-2FAA7EBF583B}"/>
                </a:ext>
              </a:extLst>
            </p:cNvPr>
            <p:cNvSpPr>
              <a:spLocks noChangeArrowheads="1"/>
            </p:cNvSpPr>
            <p:nvPr/>
          </p:nvSpPr>
          <p:spPr bwMode="auto">
            <a:xfrm>
              <a:off x="3989" y="3045"/>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3" name="Freeform 483">
              <a:extLst>
                <a:ext uri="{FF2B5EF4-FFF2-40B4-BE49-F238E27FC236}">
                  <a16:creationId xmlns:a16="http://schemas.microsoft.com/office/drawing/2014/main" id="{C53D0DB2-886F-4F41-A0DC-BA282D437468}"/>
                </a:ext>
              </a:extLst>
            </p:cNvPr>
            <p:cNvSpPr/>
            <p:nvPr/>
          </p:nvSpPr>
          <p:spPr bwMode="auto">
            <a:xfrm>
              <a:off x="3999" y="3045"/>
              <a:ext cx="27" cy="32"/>
            </a:xfrm>
            <a:custGeom>
              <a:avLst/>
              <a:gdLst>
                <a:gd name="T0" fmla="*/ 21 w 27"/>
                <a:gd name="T1" fmla="*/ 20 h 32"/>
                <a:gd name="T2" fmla="*/ 21 w 27"/>
                <a:gd name="T3" fmla="*/ 23 h 32"/>
                <a:gd name="T4" fmla="*/ 18 w 27"/>
                <a:gd name="T5" fmla="*/ 25 h 32"/>
                <a:gd name="T6" fmla="*/ 17 w 27"/>
                <a:gd name="T7" fmla="*/ 26 h 32"/>
                <a:gd name="T8" fmla="*/ 15 w 27"/>
                <a:gd name="T9" fmla="*/ 26 h 32"/>
                <a:gd name="T10" fmla="*/ 11 w 27"/>
                <a:gd name="T11" fmla="*/ 26 h 32"/>
                <a:gd name="T12" fmla="*/ 9 w 27"/>
                <a:gd name="T13" fmla="*/ 24 h 32"/>
                <a:gd name="T14" fmla="*/ 6 w 27"/>
                <a:gd name="T15" fmla="*/ 20 h 32"/>
                <a:gd name="T16" fmla="*/ 6 w 27"/>
                <a:gd name="T17" fmla="*/ 15 h 32"/>
                <a:gd name="T18" fmla="*/ 6 w 27"/>
                <a:gd name="T19" fmla="*/ 11 h 32"/>
                <a:gd name="T20" fmla="*/ 9 w 27"/>
                <a:gd name="T21" fmla="*/ 8 h 32"/>
                <a:gd name="T22" fmla="*/ 11 w 27"/>
                <a:gd name="T23" fmla="*/ 6 h 32"/>
                <a:gd name="T24" fmla="*/ 15 w 27"/>
                <a:gd name="T25" fmla="*/ 5 h 32"/>
                <a:gd name="T26" fmla="*/ 17 w 27"/>
                <a:gd name="T27" fmla="*/ 6 h 32"/>
                <a:gd name="T28" fmla="*/ 18 w 27"/>
                <a:gd name="T29" fmla="*/ 7 h 32"/>
                <a:gd name="T30" fmla="*/ 21 w 27"/>
                <a:gd name="T31" fmla="*/ 8 h 32"/>
                <a:gd name="T32" fmla="*/ 21 w 27"/>
                <a:gd name="T33" fmla="*/ 11 h 32"/>
                <a:gd name="T34" fmla="*/ 27 w 27"/>
                <a:gd name="T35" fmla="*/ 11 h 32"/>
                <a:gd name="T36" fmla="*/ 26 w 27"/>
                <a:gd name="T37" fmla="*/ 6 h 32"/>
                <a:gd name="T38" fmla="*/ 23 w 27"/>
                <a:gd name="T39" fmla="*/ 2 h 32"/>
                <a:gd name="T40" fmla="*/ 20 w 27"/>
                <a:gd name="T41" fmla="*/ 0 h 32"/>
                <a:gd name="T42" fmla="*/ 15 w 27"/>
                <a:gd name="T43" fmla="*/ 0 h 32"/>
                <a:gd name="T44" fmla="*/ 9 w 27"/>
                <a:gd name="T45" fmla="*/ 1 h 32"/>
                <a:gd name="T46" fmla="*/ 4 w 27"/>
                <a:gd name="T47" fmla="*/ 3 h 32"/>
                <a:gd name="T48" fmla="*/ 2 w 27"/>
                <a:gd name="T49" fmla="*/ 8 h 32"/>
                <a:gd name="T50" fmla="*/ 0 w 27"/>
                <a:gd name="T51" fmla="*/ 15 h 32"/>
                <a:gd name="T52" fmla="*/ 2 w 27"/>
                <a:gd name="T53" fmla="*/ 23 h 32"/>
                <a:gd name="T54" fmla="*/ 4 w 27"/>
                <a:gd name="T55" fmla="*/ 27 h 32"/>
                <a:gd name="T56" fmla="*/ 9 w 27"/>
                <a:gd name="T57" fmla="*/ 31 h 32"/>
                <a:gd name="T58" fmla="*/ 14 w 27"/>
                <a:gd name="T59" fmla="*/ 32 h 32"/>
                <a:gd name="T60" fmla="*/ 20 w 27"/>
                <a:gd name="T61" fmla="*/ 31 h 32"/>
                <a:gd name="T62" fmla="*/ 23 w 27"/>
                <a:gd name="T63" fmla="*/ 29 h 32"/>
                <a:gd name="T64" fmla="*/ 26 w 27"/>
                <a:gd name="T65" fmla="*/ 25 h 32"/>
                <a:gd name="T66" fmla="*/ 27 w 27"/>
                <a:gd name="T67" fmla="*/ 20 h 32"/>
                <a:gd name="T68" fmla="*/ 21 w 27"/>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21" y="20"/>
                  </a:moveTo>
                  <a:lnTo>
                    <a:pt x="21" y="23"/>
                  </a:lnTo>
                  <a:lnTo>
                    <a:pt x="18" y="25"/>
                  </a:lnTo>
                  <a:lnTo>
                    <a:pt x="17" y="26"/>
                  </a:lnTo>
                  <a:lnTo>
                    <a:pt x="15" y="26"/>
                  </a:lnTo>
                  <a:lnTo>
                    <a:pt x="11" y="26"/>
                  </a:lnTo>
                  <a:lnTo>
                    <a:pt x="9" y="24"/>
                  </a:lnTo>
                  <a:lnTo>
                    <a:pt x="6" y="20"/>
                  </a:lnTo>
                  <a:lnTo>
                    <a:pt x="6" y="15"/>
                  </a:lnTo>
                  <a:lnTo>
                    <a:pt x="6" y="11"/>
                  </a:lnTo>
                  <a:lnTo>
                    <a:pt x="9" y="8"/>
                  </a:lnTo>
                  <a:lnTo>
                    <a:pt x="11" y="6"/>
                  </a:lnTo>
                  <a:lnTo>
                    <a:pt x="15" y="5"/>
                  </a:lnTo>
                  <a:lnTo>
                    <a:pt x="17" y="6"/>
                  </a:lnTo>
                  <a:lnTo>
                    <a:pt x="18" y="7"/>
                  </a:lnTo>
                  <a:lnTo>
                    <a:pt x="21" y="8"/>
                  </a:lnTo>
                  <a:lnTo>
                    <a:pt x="21" y="11"/>
                  </a:lnTo>
                  <a:lnTo>
                    <a:pt x="27" y="11"/>
                  </a:lnTo>
                  <a:lnTo>
                    <a:pt x="26" y="6"/>
                  </a:lnTo>
                  <a:lnTo>
                    <a:pt x="23" y="2"/>
                  </a:lnTo>
                  <a:lnTo>
                    <a:pt x="20" y="0"/>
                  </a:lnTo>
                  <a:lnTo>
                    <a:pt x="15" y="0"/>
                  </a:lnTo>
                  <a:lnTo>
                    <a:pt x="9" y="1"/>
                  </a:lnTo>
                  <a:lnTo>
                    <a:pt x="4" y="3"/>
                  </a:lnTo>
                  <a:lnTo>
                    <a:pt x="2" y="8"/>
                  </a:lnTo>
                  <a:lnTo>
                    <a:pt x="0" y="15"/>
                  </a:lnTo>
                  <a:lnTo>
                    <a:pt x="2" y="23"/>
                  </a:lnTo>
                  <a:lnTo>
                    <a:pt x="4" y="27"/>
                  </a:lnTo>
                  <a:lnTo>
                    <a:pt x="9" y="31"/>
                  </a:lnTo>
                  <a:lnTo>
                    <a:pt x="14" y="32"/>
                  </a:lnTo>
                  <a:lnTo>
                    <a:pt x="20" y="31"/>
                  </a:lnTo>
                  <a:lnTo>
                    <a:pt x="23" y="29"/>
                  </a:lnTo>
                  <a:lnTo>
                    <a:pt x="26" y="25"/>
                  </a:lnTo>
                  <a:lnTo>
                    <a:pt x="27" y="2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4" name="Freeform 484">
              <a:extLst>
                <a:ext uri="{FF2B5EF4-FFF2-40B4-BE49-F238E27FC236}">
                  <a16:creationId xmlns:a16="http://schemas.microsoft.com/office/drawing/2014/main" id="{789FC8F6-0DDA-4592-AB70-455B3E9E4618}"/>
                </a:ext>
              </a:extLst>
            </p:cNvPr>
            <p:cNvSpPr/>
            <p:nvPr/>
          </p:nvSpPr>
          <p:spPr bwMode="auto">
            <a:xfrm>
              <a:off x="4031" y="3045"/>
              <a:ext cx="26" cy="31"/>
            </a:xfrm>
            <a:custGeom>
              <a:avLst/>
              <a:gdLst>
                <a:gd name="T0" fmla="*/ 6 w 26"/>
                <a:gd name="T1" fmla="*/ 31 h 31"/>
                <a:gd name="T2" fmla="*/ 6 w 26"/>
                <a:gd name="T3" fmla="*/ 20 h 31"/>
                <a:gd name="T4" fmla="*/ 9 w 26"/>
                <a:gd name="T5" fmla="*/ 17 h 31"/>
                <a:gd name="T6" fmla="*/ 19 w 26"/>
                <a:gd name="T7" fmla="*/ 31 h 31"/>
                <a:gd name="T8" fmla="*/ 26 w 26"/>
                <a:gd name="T9" fmla="*/ 31 h 31"/>
                <a:gd name="T10" fmla="*/ 13 w 26"/>
                <a:gd name="T11" fmla="*/ 13 h 31"/>
                <a:gd name="T12" fmla="*/ 25 w 26"/>
                <a:gd name="T13" fmla="*/ 0 h 31"/>
                <a:gd name="T14" fmla="*/ 18 w 26"/>
                <a:gd name="T15" fmla="*/ 0 h 31"/>
                <a:gd name="T16" fmla="*/ 6 w 26"/>
                <a:gd name="T17" fmla="*/ 13 h 31"/>
                <a:gd name="T18" fmla="*/ 6 w 26"/>
                <a:gd name="T19" fmla="*/ 0 h 31"/>
                <a:gd name="T20" fmla="*/ 0 w 26"/>
                <a:gd name="T21" fmla="*/ 0 h 31"/>
                <a:gd name="T22" fmla="*/ 0 w 26"/>
                <a:gd name="T23" fmla="*/ 31 h 31"/>
                <a:gd name="T24" fmla="*/ 6 w 26"/>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1">
                  <a:moveTo>
                    <a:pt x="6" y="31"/>
                  </a:moveTo>
                  <a:lnTo>
                    <a:pt x="6" y="20"/>
                  </a:lnTo>
                  <a:lnTo>
                    <a:pt x="9" y="17"/>
                  </a:lnTo>
                  <a:lnTo>
                    <a:pt x="19" y="31"/>
                  </a:lnTo>
                  <a:lnTo>
                    <a:pt x="26" y="31"/>
                  </a:lnTo>
                  <a:lnTo>
                    <a:pt x="13" y="13"/>
                  </a:lnTo>
                  <a:lnTo>
                    <a:pt x="25" y="0"/>
                  </a:lnTo>
                  <a:lnTo>
                    <a:pt x="18" y="0"/>
                  </a:lnTo>
                  <a:lnTo>
                    <a:pt x="6" y="13"/>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5" name="Freeform 485">
              <a:extLst>
                <a:ext uri="{FF2B5EF4-FFF2-40B4-BE49-F238E27FC236}">
                  <a16:creationId xmlns:a16="http://schemas.microsoft.com/office/drawing/2014/main" id="{FEAA2F9D-B7F0-4226-B76C-84F8947F44CA}"/>
                </a:ext>
              </a:extLst>
            </p:cNvPr>
            <p:cNvSpPr/>
            <p:nvPr/>
          </p:nvSpPr>
          <p:spPr bwMode="auto">
            <a:xfrm>
              <a:off x="4041" y="1969"/>
              <a:ext cx="38" cy="31"/>
            </a:xfrm>
            <a:custGeom>
              <a:avLst/>
              <a:gdLst>
                <a:gd name="T0" fmla="*/ 15 w 38"/>
                <a:gd name="T1" fmla="*/ 31 h 31"/>
                <a:gd name="T2" fmla="*/ 18 w 38"/>
                <a:gd name="T3" fmla="*/ 7 h 31"/>
                <a:gd name="T4" fmla="*/ 23 w 38"/>
                <a:gd name="T5" fmla="*/ 31 h 31"/>
                <a:gd name="T6" fmla="*/ 29 w 38"/>
                <a:gd name="T7" fmla="*/ 31 h 31"/>
                <a:gd name="T8" fmla="*/ 38 w 38"/>
                <a:gd name="T9" fmla="*/ 0 h 31"/>
                <a:gd name="T10" fmla="*/ 32 w 38"/>
                <a:gd name="T11" fmla="*/ 0 h 31"/>
                <a:gd name="T12" fmla="*/ 27 w 38"/>
                <a:gd name="T13" fmla="*/ 21 h 31"/>
                <a:gd name="T14" fmla="*/ 22 w 38"/>
                <a:gd name="T15" fmla="*/ 0 h 31"/>
                <a:gd name="T16" fmla="*/ 16 w 38"/>
                <a:gd name="T17" fmla="*/ 0 h 31"/>
                <a:gd name="T18" fmla="*/ 11 w 38"/>
                <a:gd name="T19" fmla="*/ 21 h 31"/>
                <a:gd name="T20" fmla="*/ 6 w 38"/>
                <a:gd name="T21" fmla="*/ 0 h 31"/>
                <a:gd name="T22" fmla="*/ 0 w 38"/>
                <a:gd name="T23" fmla="*/ 0 h 31"/>
                <a:gd name="T24" fmla="*/ 9 w 38"/>
                <a:gd name="T25" fmla="*/ 31 h 31"/>
                <a:gd name="T26" fmla="*/ 15 w 38"/>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1">
                  <a:moveTo>
                    <a:pt x="15" y="31"/>
                  </a:moveTo>
                  <a:lnTo>
                    <a:pt x="18" y="7"/>
                  </a:lnTo>
                  <a:lnTo>
                    <a:pt x="23" y="31"/>
                  </a:lnTo>
                  <a:lnTo>
                    <a:pt x="29" y="31"/>
                  </a:lnTo>
                  <a:lnTo>
                    <a:pt x="38" y="0"/>
                  </a:lnTo>
                  <a:lnTo>
                    <a:pt x="32" y="0"/>
                  </a:lnTo>
                  <a:lnTo>
                    <a:pt x="27" y="21"/>
                  </a:lnTo>
                  <a:lnTo>
                    <a:pt x="22" y="0"/>
                  </a:lnTo>
                  <a:lnTo>
                    <a:pt x="16" y="0"/>
                  </a:lnTo>
                  <a:lnTo>
                    <a:pt x="11" y="21"/>
                  </a:lnTo>
                  <a:lnTo>
                    <a:pt x="6" y="0"/>
                  </a:lnTo>
                  <a:lnTo>
                    <a:pt x="0" y="0"/>
                  </a:lnTo>
                  <a:lnTo>
                    <a:pt x="9" y="3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6" name="Rectangle 486">
              <a:extLst>
                <a:ext uri="{FF2B5EF4-FFF2-40B4-BE49-F238E27FC236}">
                  <a16:creationId xmlns:a16="http://schemas.microsoft.com/office/drawing/2014/main" id="{32D5DDCA-F7BA-456E-9FBA-F5DB1152C27E}"/>
                </a:ext>
              </a:extLst>
            </p:cNvPr>
            <p:cNvSpPr>
              <a:spLocks noChangeArrowheads="1"/>
            </p:cNvSpPr>
            <p:nvPr/>
          </p:nvSpPr>
          <p:spPr bwMode="auto">
            <a:xfrm>
              <a:off x="4082" y="1969"/>
              <a:ext cx="5"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7" name="Freeform 487">
              <a:extLst>
                <a:ext uri="{FF2B5EF4-FFF2-40B4-BE49-F238E27FC236}">
                  <a16:creationId xmlns:a16="http://schemas.microsoft.com/office/drawing/2014/main" id="{D04A2CF6-EF8D-41FE-A406-89B53098DA1B}"/>
                </a:ext>
              </a:extLst>
            </p:cNvPr>
            <p:cNvSpPr/>
            <p:nvPr/>
          </p:nvSpPr>
          <p:spPr bwMode="auto">
            <a:xfrm>
              <a:off x="4094" y="1969"/>
              <a:ext cx="19" cy="31"/>
            </a:xfrm>
            <a:custGeom>
              <a:avLst/>
              <a:gdLst>
                <a:gd name="T0" fmla="*/ 19 w 19"/>
                <a:gd name="T1" fmla="*/ 31 h 31"/>
                <a:gd name="T2" fmla="*/ 19 w 19"/>
                <a:gd name="T3" fmla="*/ 25 h 31"/>
                <a:gd name="T4" fmla="*/ 6 w 19"/>
                <a:gd name="T5" fmla="*/ 25 h 31"/>
                <a:gd name="T6" fmla="*/ 6 w 19"/>
                <a:gd name="T7" fmla="*/ 0 h 31"/>
                <a:gd name="T8" fmla="*/ 0 w 19"/>
                <a:gd name="T9" fmla="*/ 0 h 31"/>
                <a:gd name="T10" fmla="*/ 0 w 19"/>
                <a:gd name="T11" fmla="*/ 31 h 31"/>
                <a:gd name="T12" fmla="*/ 19 w 1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9" h="31">
                  <a:moveTo>
                    <a:pt x="19" y="31"/>
                  </a:moveTo>
                  <a:lnTo>
                    <a:pt x="19" y="25"/>
                  </a:lnTo>
                  <a:lnTo>
                    <a:pt x="6" y="25"/>
                  </a:lnTo>
                  <a:lnTo>
                    <a:pt x="6" y="0"/>
                  </a:lnTo>
                  <a:lnTo>
                    <a:pt x="0" y="0"/>
                  </a:lnTo>
                  <a:lnTo>
                    <a:pt x="0" y="31"/>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8" name="Freeform 488">
              <a:extLst>
                <a:ext uri="{FF2B5EF4-FFF2-40B4-BE49-F238E27FC236}">
                  <a16:creationId xmlns:a16="http://schemas.microsoft.com/office/drawing/2014/main" id="{DA6DB7BE-D624-4ADB-91FB-98B397B014A0}"/>
                </a:ext>
              </a:extLst>
            </p:cNvPr>
            <p:cNvSpPr/>
            <p:nvPr/>
          </p:nvSpPr>
          <p:spPr bwMode="auto">
            <a:xfrm>
              <a:off x="4116" y="1969"/>
              <a:ext cx="22" cy="32"/>
            </a:xfrm>
            <a:custGeom>
              <a:avLst/>
              <a:gdLst>
                <a:gd name="T0" fmla="*/ 2 w 22"/>
                <a:gd name="T1" fmla="*/ 30 h 32"/>
                <a:gd name="T2" fmla="*/ 7 w 22"/>
                <a:gd name="T3" fmla="*/ 31 h 32"/>
                <a:gd name="T4" fmla="*/ 12 w 22"/>
                <a:gd name="T5" fmla="*/ 32 h 32"/>
                <a:gd name="T6" fmla="*/ 16 w 22"/>
                <a:gd name="T7" fmla="*/ 31 h 32"/>
                <a:gd name="T8" fmla="*/ 20 w 22"/>
                <a:gd name="T9" fmla="*/ 30 h 32"/>
                <a:gd name="T10" fmla="*/ 21 w 22"/>
                <a:gd name="T11" fmla="*/ 26 h 32"/>
                <a:gd name="T12" fmla="*/ 22 w 22"/>
                <a:gd name="T13" fmla="*/ 21 h 32"/>
                <a:gd name="T14" fmla="*/ 21 w 22"/>
                <a:gd name="T15" fmla="*/ 18 h 32"/>
                <a:gd name="T16" fmla="*/ 19 w 22"/>
                <a:gd name="T17" fmla="*/ 15 h 32"/>
                <a:gd name="T18" fmla="*/ 16 w 22"/>
                <a:gd name="T19" fmla="*/ 14 h 32"/>
                <a:gd name="T20" fmla="*/ 13 w 22"/>
                <a:gd name="T21" fmla="*/ 13 h 32"/>
                <a:gd name="T22" fmla="*/ 10 w 22"/>
                <a:gd name="T23" fmla="*/ 12 h 32"/>
                <a:gd name="T24" fmla="*/ 7 w 22"/>
                <a:gd name="T25" fmla="*/ 11 h 32"/>
                <a:gd name="T26" fmla="*/ 6 w 22"/>
                <a:gd name="T27" fmla="*/ 8 h 32"/>
                <a:gd name="T28" fmla="*/ 6 w 22"/>
                <a:gd name="T29" fmla="*/ 7 h 32"/>
                <a:gd name="T30" fmla="*/ 7 w 22"/>
                <a:gd name="T31" fmla="*/ 6 h 32"/>
                <a:gd name="T32" fmla="*/ 10 w 22"/>
                <a:gd name="T33" fmla="*/ 5 h 32"/>
                <a:gd name="T34" fmla="*/ 13 w 22"/>
                <a:gd name="T35" fmla="*/ 5 h 32"/>
                <a:gd name="T36" fmla="*/ 14 w 22"/>
                <a:gd name="T37" fmla="*/ 6 h 32"/>
                <a:gd name="T38" fmla="*/ 15 w 22"/>
                <a:gd name="T39" fmla="*/ 7 h 32"/>
                <a:gd name="T40" fmla="*/ 16 w 22"/>
                <a:gd name="T41" fmla="*/ 9 h 32"/>
                <a:gd name="T42" fmla="*/ 21 w 22"/>
                <a:gd name="T43" fmla="*/ 9 h 32"/>
                <a:gd name="T44" fmla="*/ 21 w 22"/>
                <a:gd name="T45" fmla="*/ 5 h 32"/>
                <a:gd name="T46" fmla="*/ 19 w 22"/>
                <a:gd name="T47" fmla="*/ 2 h 32"/>
                <a:gd name="T48" fmla="*/ 15 w 22"/>
                <a:gd name="T49" fmla="*/ 0 h 32"/>
                <a:gd name="T50" fmla="*/ 10 w 22"/>
                <a:gd name="T51" fmla="*/ 0 h 32"/>
                <a:gd name="T52" fmla="*/ 6 w 22"/>
                <a:gd name="T53" fmla="*/ 0 h 32"/>
                <a:gd name="T54" fmla="*/ 2 w 22"/>
                <a:gd name="T55" fmla="*/ 2 h 32"/>
                <a:gd name="T56" fmla="*/ 1 w 22"/>
                <a:gd name="T57" fmla="*/ 5 h 32"/>
                <a:gd name="T58" fmla="*/ 0 w 22"/>
                <a:gd name="T59" fmla="*/ 8 h 32"/>
                <a:gd name="T60" fmla="*/ 1 w 22"/>
                <a:gd name="T61" fmla="*/ 13 h 32"/>
                <a:gd name="T62" fmla="*/ 3 w 22"/>
                <a:gd name="T63" fmla="*/ 15 h 32"/>
                <a:gd name="T64" fmla="*/ 8 w 22"/>
                <a:gd name="T65" fmla="*/ 18 h 32"/>
                <a:gd name="T66" fmla="*/ 9 w 22"/>
                <a:gd name="T67" fmla="*/ 18 h 32"/>
                <a:gd name="T68" fmla="*/ 15 w 22"/>
                <a:gd name="T69" fmla="*/ 20 h 32"/>
                <a:gd name="T70" fmla="*/ 16 w 22"/>
                <a:gd name="T71" fmla="*/ 21 h 32"/>
                <a:gd name="T72" fmla="*/ 16 w 22"/>
                <a:gd name="T73" fmla="*/ 23 h 32"/>
                <a:gd name="T74" fmla="*/ 16 w 22"/>
                <a:gd name="T75" fmla="*/ 24 h 32"/>
                <a:gd name="T76" fmla="*/ 15 w 22"/>
                <a:gd name="T77" fmla="*/ 25 h 32"/>
                <a:gd name="T78" fmla="*/ 12 w 22"/>
                <a:gd name="T79" fmla="*/ 26 h 32"/>
                <a:gd name="T80" fmla="*/ 9 w 22"/>
                <a:gd name="T81" fmla="*/ 26 h 32"/>
                <a:gd name="T82" fmla="*/ 7 w 22"/>
                <a:gd name="T83" fmla="*/ 25 h 32"/>
                <a:gd name="T84" fmla="*/ 6 w 22"/>
                <a:gd name="T85" fmla="*/ 24 h 32"/>
                <a:gd name="T86" fmla="*/ 6 w 22"/>
                <a:gd name="T87" fmla="*/ 21 h 32"/>
                <a:gd name="T88" fmla="*/ 0 w 22"/>
                <a:gd name="T89" fmla="*/ 21 h 32"/>
                <a:gd name="T90" fmla="*/ 1 w 22"/>
                <a:gd name="T91" fmla="*/ 26 h 32"/>
                <a:gd name="T92" fmla="*/ 2 w 22"/>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32">
                  <a:moveTo>
                    <a:pt x="2" y="30"/>
                  </a:moveTo>
                  <a:lnTo>
                    <a:pt x="7" y="31"/>
                  </a:lnTo>
                  <a:lnTo>
                    <a:pt x="12" y="32"/>
                  </a:lnTo>
                  <a:lnTo>
                    <a:pt x="16" y="31"/>
                  </a:lnTo>
                  <a:lnTo>
                    <a:pt x="20" y="30"/>
                  </a:lnTo>
                  <a:lnTo>
                    <a:pt x="21" y="26"/>
                  </a:lnTo>
                  <a:lnTo>
                    <a:pt x="22" y="21"/>
                  </a:lnTo>
                  <a:lnTo>
                    <a:pt x="21" y="18"/>
                  </a:lnTo>
                  <a:lnTo>
                    <a:pt x="19" y="15"/>
                  </a:lnTo>
                  <a:lnTo>
                    <a:pt x="16" y="14"/>
                  </a:lnTo>
                  <a:lnTo>
                    <a:pt x="13" y="13"/>
                  </a:lnTo>
                  <a:lnTo>
                    <a:pt x="10" y="12"/>
                  </a:lnTo>
                  <a:lnTo>
                    <a:pt x="7" y="11"/>
                  </a:lnTo>
                  <a:lnTo>
                    <a:pt x="6" y="8"/>
                  </a:lnTo>
                  <a:lnTo>
                    <a:pt x="6" y="7"/>
                  </a:lnTo>
                  <a:lnTo>
                    <a:pt x="7" y="6"/>
                  </a:lnTo>
                  <a:lnTo>
                    <a:pt x="10" y="5"/>
                  </a:lnTo>
                  <a:lnTo>
                    <a:pt x="13" y="5"/>
                  </a:lnTo>
                  <a:lnTo>
                    <a:pt x="14" y="6"/>
                  </a:lnTo>
                  <a:lnTo>
                    <a:pt x="15" y="7"/>
                  </a:lnTo>
                  <a:lnTo>
                    <a:pt x="16" y="9"/>
                  </a:lnTo>
                  <a:lnTo>
                    <a:pt x="21" y="9"/>
                  </a:lnTo>
                  <a:lnTo>
                    <a:pt x="21" y="5"/>
                  </a:lnTo>
                  <a:lnTo>
                    <a:pt x="19" y="2"/>
                  </a:lnTo>
                  <a:lnTo>
                    <a:pt x="15" y="0"/>
                  </a:lnTo>
                  <a:lnTo>
                    <a:pt x="10" y="0"/>
                  </a:lnTo>
                  <a:lnTo>
                    <a:pt x="6" y="0"/>
                  </a:lnTo>
                  <a:lnTo>
                    <a:pt x="2" y="2"/>
                  </a:lnTo>
                  <a:lnTo>
                    <a:pt x="1" y="5"/>
                  </a:lnTo>
                  <a:lnTo>
                    <a:pt x="0" y="8"/>
                  </a:lnTo>
                  <a:lnTo>
                    <a:pt x="1" y="13"/>
                  </a:lnTo>
                  <a:lnTo>
                    <a:pt x="3" y="15"/>
                  </a:lnTo>
                  <a:lnTo>
                    <a:pt x="8" y="18"/>
                  </a:lnTo>
                  <a:lnTo>
                    <a:pt x="9" y="18"/>
                  </a:lnTo>
                  <a:lnTo>
                    <a:pt x="15" y="20"/>
                  </a:lnTo>
                  <a:lnTo>
                    <a:pt x="16" y="21"/>
                  </a:lnTo>
                  <a:lnTo>
                    <a:pt x="16" y="23"/>
                  </a:lnTo>
                  <a:lnTo>
                    <a:pt x="16" y="24"/>
                  </a:lnTo>
                  <a:lnTo>
                    <a:pt x="15" y="25"/>
                  </a:lnTo>
                  <a:lnTo>
                    <a:pt x="12" y="26"/>
                  </a:lnTo>
                  <a:lnTo>
                    <a:pt x="9" y="26"/>
                  </a:lnTo>
                  <a:lnTo>
                    <a:pt x="7" y="25"/>
                  </a:lnTo>
                  <a:lnTo>
                    <a:pt x="6" y="24"/>
                  </a:lnTo>
                  <a:lnTo>
                    <a:pt x="6" y="21"/>
                  </a:lnTo>
                  <a:lnTo>
                    <a:pt x="0" y="21"/>
                  </a:lnTo>
                  <a:lnTo>
                    <a:pt x="1" y="26"/>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89" name="Freeform 489">
              <a:extLst>
                <a:ext uri="{FF2B5EF4-FFF2-40B4-BE49-F238E27FC236}">
                  <a16:creationId xmlns:a16="http://schemas.microsoft.com/office/drawing/2014/main" id="{9A642EEF-D431-4103-B905-0F54896D6EA4}"/>
                </a:ext>
              </a:extLst>
            </p:cNvPr>
            <p:cNvSpPr/>
            <p:nvPr/>
          </p:nvSpPr>
          <p:spPr bwMode="auto">
            <a:xfrm>
              <a:off x="4142" y="1969"/>
              <a:ext cx="28" cy="32"/>
            </a:xfrm>
            <a:custGeom>
              <a:avLst/>
              <a:gdLst>
                <a:gd name="T0" fmla="*/ 8 w 28"/>
                <a:gd name="T1" fmla="*/ 8 h 32"/>
                <a:gd name="T2" fmla="*/ 11 w 28"/>
                <a:gd name="T3" fmla="*/ 6 h 32"/>
                <a:gd name="T4" fmla="*/ 14 w 28"/>
                <a:gd name="T5" fmla="*/ 5 h 32"/>
                <a:gd name="T6" fmla="*/ 17 w 28"/>
                <a:gd name="T7" fmla="*/ 6 h 32"/>
                <a:gd name="T8" fmla="*/ 19 w 28"/>
                <a:gd name="T9" fmla="*/ 8 h 32"/>
                <a:gd name="T10" fmla="*/ 22 w 28"/>
                <a:gd name="T11" fmla="*/ 11 h 32"/>
                <a:gd name="T12" fmla="*/ 22 w 28"/>
                <a:gd name="T13" fmla="*/ 15 h 32"/>
                <a:gd name="T14" fmla="*/ 22 w 28"/>
                <a:gd name="T15" fmla="*/ 20 h 32"/>
                <a:gd name="T16" fmla="*/ 19 w 28"/>
                <a:gd name="T17" fmla="*/ 24 h 32"/>
                <a:gd name="T18" fmla="*/ 17 w 28"/>
                <a:gd name="T19" fmla="*/ 26 h 32"/>
                <a:gd name="T20" fmla="*/ 14 w 28"/>
                <a:gd name="T21" fmla="*/ 26 h 32"/>
                <a:gd name="T22" fmla="*/ 11 w 28"/>
                <a:gd name="T23" fmla="*/ 26 h 32"/>
                <a:gd name="T24" fmla="*/ 8 w 28"/>
                <a:gd name="T25" fmla="*/ 24 h 32"/>
                <a:gd name="T26" fmla="*/ 6 w 28"/>
                <a:gd name="T27" fmla="*/ 20 h 32"/>
                <a:gd name="T28" fmla="*/ 6 w 28"/>
                <a:gd name="T29" fmla="*/ 15 h 32"/>
                <a:gd name="T30" fmla="*/ 6 w 28"/>
                <a:gd name="T31" fmla="*/ 11 h 32"/>
                <a:gd name="T32" fmla="*/ 8 w 28"/>
                <a:gd name="T33" fmla="*/ 8 h 32"/>
                <a:gd name="T34" fmla="*/ 4 w 28"/>
                <a:gd name="T35" fmla="*/ 27 h 32"/>
                <a:gd name="T36" fmla="*/ 8 w 28"/>
                <a:gd name="T37" fmla="*/ 31 h 32"/>
                <a:gd name="T38" fmla="*/ 14 w 28"/>
                <a:gd name="T39" fmla="*/ 32 h 32"/>
                <a:gd name="T40" fmla="*/ 19 w 28"/>
                <a:gd name="T41" fmla="*/ 31 h 32"/>
                <a:gd name="T42" fmla="*/ 24 w 28"/>
                <a:gd name="T43" fmla="*/ 27 h 32"/>
                <a:gd name="T44" fmla="*/ 26 w 28"/>
                <a:gd name="T45" fmla="*/ 23 h 32"/>
                <a:gd name="T46" fmla="*/ 28 w 28"/>
                <a:gd name="T47" fmla="*/ 15 h 32"/>
                <a:gd name="T48" fmla="*/ 26 w 28"/>
                <a:gd name="T49" fmla="*/ 9 h 32"/>
                <a:gd name="T50" fmla="*/ 24 w 28"/>
                <a:gd name="T51" fmla="*/ 3 h 32"/>
                <a:gd name="T52" fmla="*/ 19 w 28"/>
                <a:gd name="T53" fmla="*/ 0 h 32"/>
                <a:gd name="T54" fmla="*/ 14 w 28"/>
                <a:gd name="T55" fmla="*/ 0 h 32"/>
                <a:gd name="T56" fmla="*/ 8 w 28"/>
                <a:gd name="T57" fmla="*/ 0 h 32"/>
                <a:gd name="T58" fmla="*/ 4 w 28"/>
                <a:gd name="T59" fmla="*/ 3 h 32"/>
                <a:gd name="T60" fmla="*/ 1 w 28"/>
                <a:gd name="T61" fmla="*/ 9 h 32"/>
                <a:gd name="T62" fmla="*/ 0 w 28"/>
                <a:gd name="T63" fmla="*/ 15 h 32"/>
                <a:gd name="T64" fmla="*/ 1 w 28"/>
                <a:gd name="T65" fmla="*/ 23 h 32"/>
                <a:gd name="T66" fmla="*/ 4 w 28"/>
                <a:gd name="T67" fmla="*/ 27 h 32"/>
                <a:gd name="T68" fmla="*/ 8 w 28"/>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8"/>
                  </a:moveTo>
                  <a:lnTo>
                    <a:pt x="11" y="6"/>
                  </a:lnTo>
                  <a:lnTo>
                    <a:pt x="14" y="5"/>
                  </a:lnTo>
                  <a:lnTo>
                    <a:pt x="17" y="6"/>
                  </a:lnTo>
                  <a:lnTo>
                    <a:pt x="19" y="8"/>
                  </a:lnTo>
                  <a:lnTo>
                    <a:pt x="22" y="11"/>
                  </a:lnTo>
                  <a:lnTo>
                    <a:pt x="22" y="15"/>
                  </a:lnTo>
                  <a:lnTo>
                    <a:pt x="22" y="20"/>
                  </a:lnTo>
                  <a:lnTo>
                    <a:pt x="19" y="24"/>
                  </a:lnTo>
                  <a:lnTo>
                    <a:pt x="17" y="26"/>
                  </a:lnTo>
                  <a:lnTo>
                    <a:pt x="14" y="26"/>
                  </a:lnTo>
                  <a:lnTo>
                    <a:pt x="11" y="26"/>
                  </a:lnTo>
                  <a:lnTo>
                    <a:pt x="8" y="24"/>
                  </a:lnTo>
                  <a:lnTo>
                    <a:pt x="6" y="20"/>
                  </a:lnTo>
                  <a:lnTo>
                    <a:pt x="6" y="15"/>
                  </a:lnTo>
                  <a:lnTo>
                    <a:pt x="6" y="11"/>
                  </a:lnTo>
                  <a:lnTo>
                    <a:pt x="8" y="8"/>
                  </a:lnTo>
                  <a:lnTo>
                    <a:pt x="4" y="27"/>
                  </a:lnTo>
                  <a:lnTo>
                    <a:pt x="8" y="31"/>
                  </a:lnTo>
                  <a:lnTo>
                    <a:pt x="14" y="32"/>
                  </a:lnTo>
                  <a:lnTo>
                    <a:pt x="19" y="31"/>
                  </a:lnTo>
                  <a:lnTo>
                    <a:pt x="24" y="27"/>
                  </a:lnTo>
                  <a:lnTo>
                    <a:pt x="26" y="23"/>
                  </a:lnTo>
                  <a:lnTo>
                    <a:pt x="28" y="15"/>
                  </a:lnTo>
                  <a:lnTo>
                    <a:pt x="26" y="9"/>
                  </a:lnTo>
                  <a:lnTo>
                    <a:pt x="24" y="3"/>
                  </a:lnTo>
                  <a:lnTo>
                    <a:pt x="19" y="0"/>
                  </a:lnTo>
                  <a:lnTo>
                    <a:pt x="14" y="0"/>
                  </a:lnTo>
                  <a:lnTo>
                    <a:pt x="8" y="0"/>
                  </a:lnTo>
                  <a:lnTo>
                    <a:pt x="4" y="3"/>
                  </a:lnTo>
                  <a:lnTo>
                    <a:pt x="1" y="9"/>
                  </a:lnTo>
                  <a:lnTo>
                    <a:pt x="0" y="15"/>
                  </a:lnTo>
                  <a:lnTo>
                    <a:pt x="1" y="23"/>
                  </a:lnTo>
                  <a:lnTo>
                    <a:pt x="4" y="27"/>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90" name="Freeform 490">
              <a:extLst>
                <a:ext uri="{FF2B5EF4-FFF2-40B4-BE49-F238E27FC236}">
                  <a16:creationId xmlns:a16="http://schemas.microsoft.com/office/drawing/2014/main" id="{8CCBAD6A-501D-4E51-9B1F-1AC2127AF77E}"/>
                </a:ext>
              </a:extLst>
            </p:cNvPr>
            <p:cNvSpPr/>
            <p:nvPr/>
          </p:nvSpPr>
          <p:spPr bwMode="auto">
            <a:xfrm>
              <a:off x="4174" y="1969"/>
              <a:ext cx="24" cy="31"/>
            </a:xfrm>
            <a:custGeom>
              <a:avLst/>
              <a:gdLst>
                <a:gd name="T0" fmla="*/ 6 w 24"/>
                <a:gd name="T1" fmla="*/ 31 h 31"/>
                <a:gd name="T2" fmla="*/ 6 w 24"/>
                <a:gd name="T3" fmla="*/ 9 h 31"/>
                <a:gd name="T4" fmla="*/ 18 w 24"/>
                <a:gd name="T5" fmla="*/ 31 h 31"/>
                <a:gd name="T6" fmla="*/ 24 w 24"/>
                <a:gd name="T7" fmla="*/ 31 h 31"/>
                <a:gd name="T8" fmla="*/ 24 w 24"/>
                <a:gd name="T9" fmla="*/ 0 h 31"/>
                <a:gd name="T10" fmla="*/ 18 w 24"/>
                <a:gd name="T11" fmla="*/ 0 h 31"/>
                <a:gd name="T12" fmla="*/ 18 w 24"/>
                <a:gd name="T13" fmla="*/ 21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9"/>
                  </a:lnTo>
                  <a:lnTo>
                    <a:pt x="18" y="31"/>
                  </a:lnTo>
                  <a:lnTo>
                    <a:pt x="24" y="31"/>
                  </a:lnTo>
                  <a:lnTo>
                    <a:pt x="24"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91" name="Freeform 491">
              <a:extLst>
                <a:ext uri="{FF2B5EF4-FFF2-40B4-BE49-F238E27FC236}">
                  <a16:creationId xmlns:a16="http://schemas.microsoft.com/office/drawing/2014/main" id="{58D2F2A1-E224-4132-B450-F90EED7F474B}"/>
                </a:ext>
              </a:extLst>
            </p:cNvPr>
            <p:cNvSpPr/>
            <p:nvPr/>
          </p:nvSpPr>
          <p:spPr bwMode="auto">
            <a:xfrm>
              <a:off x="4025" y="2169"/>
              <a:ext cx="36" cy="31"/>
            </a:xfrm>
            <a:custGeom>
              <a:avLst/>
              <a:gdLst>
                <a:gd name="T0" fmla="*/ 13 w 36"/>
                <a:gd name="T1" fmla="*/ 31 h 31"/>
                <a:gd name="T2" fmla="*/ 18 w 36"/>
                <a:gd name="T3" fmla="*/ 7 h 31"/>
                <a:gd name="T4" fmla="*/ 22 w 36"/>
                <a:gd name="T5" fmla="*/ 31 h 31"/>
                <a:gd name="T6" fmla="*/ 27 w 36"/>
                <a:gd name="T7" fmla="*/ 31 h 31"/>
                <a:gd name="T8" fmla="*/ 36 w 36"/>
                <a:gd name="T9" fmla="*/ 0 h 31"/>
                <a:gd name="T10" fmla="*/ 30 w 36"/>
                <a:gd name="T11" fmla="*/ 0 h 31"/>
                <a:gd name="T12" fmla="*/ 25 w 36"/>
                <a:gd name="T13" fmla="*/ 22 h 31"/>
                <a:gd name="T14" fmla="*/ 21 w 36"/>
                <a:gd name="T15" fmla="*/ 0 h 31"/>
                <a:gd name="T16" fmla="*/ 14 w 36"/>
                <a:gd name="T17" fmla="*/ 0 h 31"/>
                <a:gd name="T18" fmla="*/ 10 w 36"/>
                <a:gd name="T19" fmla="*/ 22 h 31"/>
                <a:gd name="T20" fmla="*/ 6 w 36"/>
                <a:gd name="T21" fmla="*/ 0 h 31"/>
                <a:gd name="T22" fmla="*/ 0 w 36"/>
                <a:gd name="T23" fmla="*/ 0 h 31"/>
                <a:gd name="T24" fmla="*/ 8 w 36"/>
                <a:gd name="T25" fmla="*/ 31 h 31"/>
                <a:gd name="T26" fmla="*/ 13 w 36"/>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1">
                  <a:moveTo>
                    <a:pt x="13" y="31"/>
                  </a:moveTo>
                  <a:lnTo>
                    <a:pt x="18" y="7"/>
                  </a:lnTo>
                  <a:lnTo>
                    <a:pt x="22" y="31"/>
                  </a:lnTo>
                  <a:lnTo>
                    <a:pt x="27" y="31"/>
                  </a:lnTo>
                  <a:lnTo>
                    <a:pt x="36" y="0"/>
                  </a:lnTo>
                  <a:lnTo>
                    <a:pt x="30" y="0"/>
                  </a:lnTo>
                  <a:lnTo>
                    <a:pt x="25" y="22"/>
                  </a:lnTo>
                  <a:lnTo>
                    <a:pt x="21" y="0"/>
                  </a:lnTo>
                  <a:lnTo>
                    <a:pt x="14" y="0"/>
                  </a:lnTo>
                  <a:lnTo>
                    <a:pt x="10" y="22"/>
                  </a:lnTo>
                  <a:lnTo>
                    <a:pt x="6" y="0"/>
                  </a:lnTo>
                  <a:lnTo>
                    <a:pt x="0" y="0"/>
                  </a:lnTo>
                  <a:lnTo>
                    <a:pt x="8" y="31"/>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92" name="Freeform 492">
              <a:extLst>
                <a:ext uri="{FF2B5EF4-FFF2-40B4-BE49-F238E27FC236}">
                  <a16:creationId xmlns:a16="http://schemas.microsoft.com/office/drawing/2014/main" id="{C224EC2A-36A5-44CE-A468-E57518EEB8FF}"/>
                </a:ext>
              </a:extLst>
            </p:cNvPr>
            <p:cNvSpPr/>
            <p:nvPr/>
          </p:nvSpPr>
          <p:spPr bwMode="auto">
            <a:xfrm>
              <a:off x="4059" y="2169"/>
              <a:ext cx="27" cy="31"/>
            </a:xfrm>
            <a:custGeom>
              <a:avLst/>
              <a:gdLst>
                <a:gd name="T0" fmla="*/ 17 w 27"/>
                <a:gd name="T1" fmla="*/ 19 h 31"/>
                <a:gd name="T2" fmla="*/ 10 w 27"/>
                <a:gd name="T3" fmla="*/ 19 h 31"/>
                <a:gd name="T4" fmla="*/ 14 w 27"/>
                <a:gd name="T5" fmla="*/ 6 h 31"/>
                <a:gd name="T6" fmla="*/ 17 w 27"/>
                <a:gd name="T7" fmla="*/ 19 h 31"/>
                <a:gd name="T8" fmla="*/ 0 w 27"/>
                <a:gd name="T9" fmla="*/ 31 h 31"/>
                <a:gd name="T10" fmla="*/ 6 w 27"/>
                <a:gd name="T11" fmla="*/ 31 h 31"/>
                <a:gd name="T12" fmla="*/ 8 w 27"/>
                <a:gd name="T13" fmla="*/ 24 h 31"/>
                <a:gd name="T14" fmla="*/ 20 w 27"/>
                <a:gd name="T15" fmla="*/ 24 h 31"/>
                <a:gd name="T16" fmla="*/ 21 w 27"/>
                <a:gd name="T17" fmla="*/ 31 h 31"/>
                <a:gd name="T18" fmla="*/ 27 w 27"/>
                <a:gd name="T19" fmla="*/ 31 h 31"/>
                <a:gd name="T20" fmla="*/ 17 w 27"/>
                <a:gd name="T21" fmla="*/ 0 h 31"/>
                <a:gd name="T22" fmla="*/ 10 w 27"/>
                <a:gd name="T23" fmla="*/ 0 h 31"/>
                <a:gd name="T24" fmla="*/ 0 w 27"/>
                <a:gd name="T25" fmla="*/ 31 h 31"/>
                <a:gd name="T26" fmla="*/ 17 w 27"/>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7" y="19"/>
                  </a:moveTo>
                  <a:lnTo>
                    <a:pt x="10" y="19"/>
                  </a:lnTo>
                  <a:lnTo>
                    <a:pt x="14" y="6"/>
                  </a:lnTo>
                  <a:lnTo>
                    <a:pt x="17" y="19"/>
                  </a:lnTo>
                  <a:lnTo>
                    <a:pt x="0" y="31"/>
                  </a:lnTo>
                  <a:lnTo>
                    <a:pt x="6" y="31"/>
                  </a:lnTo>
                  <a:lnTo>
                    <a:pt x="8" y="24"/>
                  </a:lnTo>
                  <a:lnTo>
                    <a:pt x="20" y="24"/>
                  </a:lnTo>
                  <a:lnTo>
                    <a:pt x="21" y="31"/>
                  </a:lnTo>
                  <a:lnTo>
                    <a:pt x="27"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93" name="Freeform 493">
              <a:extLst>
                <a:ext uri="{FF2B5EF4-FFF2-40B4-BE49-F238E27FC236}">
                  <a16:creationId xmlns:a16="http://schemas.microsoft.com/office/drawing/2014/main" id="{27639F18-A21C-4B08-AC99-711DF90B3307}"/>
                </a:ext>
              </a:extLst>
            </p:cNvPr>
            <p:cNvSpPr/>
            <p:nvPr/>
          </p:nvSpPr>
          <p:spPr bwMode="auto">
            <a:xfrm>
              <a:off x="4082" y="2169"/>
              <a:ext cx="27" cy="31"/>
            </a:xfrm>
            <a:custGeom>
              <a:avLst/>
              <a:gdLst>
                <a:gd name="T0" fmla="*/ 17 w 27"/>
                <a:gd name="T1" fmla="*/ 19 h 31"/>
                <a:gd name="T2" fmla="*/ 27 w 27"/>
                <a:gd name="T3" fmla="*/ 0 h 31"/>
                <a:gd name="T4" fmla="*/ 19 w 27"/>
                <a:gd name="T5" fmla="*/ 0 h 31"/>
                <a:gd name="T6" fmla="*/ 13 w 27"/>
                <a:gd name="T7" fmla="*/ 13 h 31"/>
                <a:gd name="T8" fmla="*/ 7 w 27"/>
                <a:gd name="T9" fmla="*/ 0 h 31"/>
                <a:gd name="T10" fmla="*/ 0 w 27"/>
                <a:gd name="T11" fmla="*/ 0 h 31"/>
                <a:gd name="T12" fmla="*/ 11 w 27"/>
                <a:gd name="T13" fmla="*/ 19 h 31"/>
                <a:gd name="T14" fmla="*/ 11 w 27"/>
                <a:gd name="T15" fmla="*/ 31 h 31"/>
                <a:gd name="T16" fmla="*/ 17 w 27"/>
                <a:gd name="T17" fmla="*/ 31 h 31"/>
                <a:gd name="T18" fmla="*/ 17 w 27"/>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1">
                  <a:moveTo>
                    <a:pt x="17" y="19"/>
                  </a:moveTo>
                  <a:lnTo>
                    <a:pt x="27" y="0"/>
                  </a:lnTo>
                  <a:lnTo>
                    <a:pt x="19" y="0"/>
                  </a:lnTo>
                  <a:lnTo>
                    <a:pt x="13" y="13"/>
                  </a:lnTo>
                  <a:lnTo>
                    <a:pt x="7" y="0"/>
                  </a:lnTo>
                  <a:lnTo>
                    <a:pt x="0" y="0"/>
                  </a:lnTo>
                  <a:lnTo>
                    <a:pt x="11" y="19"/>
                  </a:lnTo>
                  <a:lnTo>
                    <a:pt x="11" y="31"/>
                  </a:lnTo>
                  <a:lnTo>
                    <a:pt x="17"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94" name="Freeform 494">
              <a:extLst>
                <a:ext uri="{FF2B5EF4-FFF2-40B4-BE49-F238E27FC236}">
                  <a16:creationId xmlns:a16="http://schemas.microsoft.com/office/drawing/2014/main" id="{A59AA546-0E33-483E-9056-0BA82E605D8D}"/>
                </a:ext>
              </a:extLst>
            </p:cNvPr>
            <p:cNvSpPr/>
            <p:nvPr/>
          </p:nvSpPr>
          <p:spPr bwMode="auto">
            <a:xfrm>
              <a:off x="4111" y="2169"/>
              <a:ext cx="23" cy="31"/>
            </a:xfrm>
            <a:custGeom>
              <a:avLst/>
              <a:gdLst>
                <a:gd name="T0" fmla="*/ 5 w 23"/>
                <a:gd name="T1" fmla="*/ 31 h 31"/>
                <a:gd name="T2" fmla="*/ 5 w 23"/>
                <a:gd name="T3" fmla="*/ 10 h 31"/>
                <a:gd name="T4" fmla="*/ 17 w 23"/>
                <a:gd name="T5" fmla="*/ 31 h 31"/>
                <a:gd name="T6" fmla="*/ 23 w 23"/>
                <a:gd name="T7" fmla="*/ 31 h 31"/>
                <a:gd name="T8" fmla="*/ 23 w 23"/>
                <a:gd name="T9" fmla="*/ 0 h 31"/>
                <a:gd name="T10" fmla="*/ 17 w 23"/>
                <a:gd name="T11" fmla="*/ 0 h 31"/>
                <a:gd name="T12" fmla="*/ 17 w 23"/>
                <a:gd name="T13" fmla="*/ 22 h 31"/>
                <a:gd name="T14" fmla="*/ 6 w 23"/>
                <a:gd name="T15" fmla="*/ 0 h 31"/>
                <a:gd name="T16" fmla="*/ 0 w 23"/>
                <a:gd name="T17" fmla="*/ 0 h 31"/>
                <a:gd name="T18" fmla="*/ 0 w 23"/>
                <a:gd name="T19" fmla="*/ 31 h 31"/>
                <a:gd name="T20" fmla="*/ 5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5" y="31"/>
                  </a:moveTo>
                  <a:lnTo>
                    <a:pt x="5" y="10"/>
                  </a:lnTo>
                  <a:lnTo>
                    <a:pt x="17" y="31"/>
                  </a:lnTo>
                  <a:lnTo>
                    <a:pt x="23" y="31"/>
                  </a:lnTo>
                  <a:lnTo>
                    <a:pt x="23" y="0"/>
                  </a:lnTo>
                  <a:lnTo>
                    <a:pt x="17" y="0"/>
                  </a:lnTo>
                  <a:lnTo>
                    <a:pt x="17" y="22"/>
                  </a:lnTo>
                  <a:lnTo>
                    <a:pt x="6"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95" name="Freeform 495">
              <a:extLst>
                <a:ext uri="{FF2B5EF4-FFF2-40B4-BE49-F238E27FC236}">
                  <a16:creationId xmlns:a16="http://schemas.microsoft.com/office/drawing/2014/main" id="{21F17561-86FF-4AC0-A30A-9BF1E9D39024}"/>
                </a:ext>
              </a:extLst>
            </p:cNvPr>
            <p:cNvSpPr/>
            <p:nvPr/>
          </p:nvSpPr>
          <p:spPr bwMode="auto">
            <a:xfrm>
              <a:off x="4140" y="2169"/>
              <a:ext cx="21" cy="31"/>
            </a:xfrm>
            <a:custGeom>
              <a:avLst/>
              <a:gdLst>
                <a:gd name="T0" fmla="*/ 21 w 21"/>
                <a:gd name="T1" fmla="*/ 31 h 31"/>
                <a:gd name="T2" fmla="*/ 21 w 21"/>
                <a:gd name="T3" fmla="*/ 25 h 31"/>
                <a:gd name="T4" fmla="*/ 6 w 21"/>
                <a:gd name="T5" fmla="*/ 25 h 31"/>
                <a:gd name="T6" fmla="*/ 6 w 21"/>
                <a:gd name="T7" fmla="*/ 17 h 31"/>
                <a:gd name="T8" fmla="*/ 19 w 21"/>
                <a:gd name="T9" fmla="*/ 17 h 31"/>
                <a:gd name="T10" fmla="*/ 19 w 21"/>
                <a:gd name="T11" fmla="*/ 12 h 31"/>
                <a:gd name="T12" fmla="*/ 6 w 21"/>
                <a:gd name="T13" fmla="*/ 12 h 31"/>
                <a:gd name="T14" fmla="*/ 6 w 21"/>
                <a:gd name="T15" fmla="*/ 5 h 31"/>
                <a:gd name="T16" fmla="*/ 21 w 21"/>
                <a:gd name="T17" fmla="*/ 5 h 31"/>
                <a:gd name="T18" fmla="*/ 21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7"/>
                  </a:lnTo>
                  <a:lnTo>
                    <a:pt x="19" y="17"/>
                  </a:lnTo>
                  <a:lnTo>
                    <a:pt x="19" y="12"/>
                  </a:lnTo>
                  <a:lnTo>
                    <a:pt x="6" y="12"/>
                  </a:lnTo>
                  <a:lnTo>
                    <a:pt x="6" y="5"/>
                  </a:lnTo>
                  <a:lnTo>
                    <a:pt x="21" y="5"/>
                  </a:lnTo>
                  <a:lnTo>
                    <a:pt x="21"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96" name="Freeform 496">
              <a:extLst>
                <a:ext uri="{FF2B5EF4-FFF2-40B4-BE49-F238E27FC236}">
                  <a16:creationId xmlns:a16="http://schemas.microsoft.com/office/drawing/2014/main" id="{64FA2139-B393-4C20-87B8-73E20ECFD392}"/>
                </a:ext>
              </a:extLst>
            </p:cNvPr>
            <p:cNvSpPr/>
            <p:nvPr/>
          </p:nvSpPr>
          <p:spPr bwMode="auto">
            <a:xfrm>
              <a:off x="4214" y="2228"/>
              <a:ext cx="20" cy="31"/>
            </a:xfrm>
            <a:custGeom>
              <a:avLst/>
              <a:gdLst>
                <a:gd name="T0" fmla="*/ 20 w 20"/>
                <a:gd name="T1" fmla="*/ 31 h 31"/>
                <a:gd name="T2" fmla="*/ 20 w 20"/>
                <a:gd name="T3" fmla="*/ 25 h 31"/>
                <a:gd name="T4" fmla="*/ 6 w 20"/>
                <a:gd name="T5" fmla="*/ 25 h 31"/>
                <a:gd name="T6" fmla="*/ 6 w 20"/>
                <a:gd name="T7" fmla="*/ 0 h 31"/>
                <a:gd name="T8" fmla="*/ 1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1"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97" name="Freeform 497">
              <a:extLst>
                <a:ext uri="{FF2B5EF4-FFF2-40B4-BE49-F238E27FC236}">
                  <a16:creationId xmlns:a16="http://schemas.microsoft.com/office/drawing/2014/main" id="{5CCB5CEB-6B4A-41D3-A542-EA53CBF2F74D}"/>
                </a:ext>
              </a:extLst>
            </p:cNvPr>
            <p:cNvSpPr/>
            <p:nvPr/>
          </p:nvSpPr>
          <p:spPr bwMode="auto">
            <a:xfrm>
              <a:off x="4238" y="2228"/>
              <a:ext cx="22" cy="31"/>
            </a:xfrm>
            <a:custGeom>
              <a:avLst/>
              <a:gdLst>
                <a:gd name="T0" fmla="*/ 22 w 22"/>
                <a:gd name="T1" fmla="*/ 31 h 31"/>
                <a:gd name="T2" fmla="*/ 22 w 22"/>
                <a:gd name="T3" fmla="*/ 26 h 31"/>
                <a:gd name="T4" fmla="*/ 6 w 22"/>
                <a:gd name="T5" fmla="*/ 26 h 31"/>
                <a:gd name="T6" fmla="*/ 6 w 22"/>
                <a:gd name="T7" fmla="*/ 18 h 31"/>
                <a:gd name="T8" fmla="*/ 19 w 22"/>
                <a:gd name="T9" fmla="*/ 18 h 31"/>
                <a:gd name="T10" fmla="*/ 19 w 22"/>
                <a:gd name="T11" fmla="*/ 12 h 31"/>
                <a:gd name="T12" fmla="*/ 6 w 22"/>
                <a:gd name="T13" fmla="*/ 12 h 31"/>
                <a:gd name="T14" fmla="*/ 6 w 22"/>
                <a:gd name="T15" fmla="*/ 6 h 31"/>
                <a:gd name="T16" fmla="*/ 20 w 22"/>
                <a:gd name="T17" fmla="*/ 6 h 31"/>
                <a:gd name="T18" fmla="*/ 20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6"/>
                  </a:lnTo>
                  <a:lnTo>
                    <a:pt x="6" y="26"/>
                  </a:lnTo>
                  <a:lnTo>
                    <a:pt x="6" y="18"/>
                  </a:lnTo>
                  <a:lnTo>
                    <a:pt x="19" y="18"/>
                  </a:lnTo>
                  <a:lnTo>
                    <a:pt x="19" y="12"/>
                  </a:lnTo>
                  <a:lnTo>
                    <a:pt x="6" y="12"/>
                  </a:lnTo>
                  <a:lnTo>
                    <a:pt x="6" y="6"/>
                  </a:lnTo>
                  <a:lnTo>
                    <a:pt x="20" y="6"/>
                  </a:lnTo>
                  <a:lnTo>
                    <a:pt x="20"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98" name="Freeform 498">
              <a:extLst>
                <a:ext uri="{FF2B5EF4-FFF2-40B4-BE49-F238E27FC236}">
                  <a16:creationId xmlns:a16="http://schemas.microsoft.com/office/drawing/2014/main" id="{A49635CF-752D-4525-8304-7D8E418FE317}"/>
                </a:ext>
              </a:extLst>
            </p:cNvPr>
            <p:cNvSpPr/>
            <p:nvPr/>
          </p:nvSpPr>
          <p:spPr bwMode="auto">
            <a:xfrm>
              <a:off x="4263" y="2228"/>
              <a:ext cx="24" cy="31"/>
            </a:xfrm>
            <a:custGeom>
              <a:avLst/>
              <a:gdLst>
                <a:gd name="T0" fmla="*/ 6 w 24"/>
                <a:gd name="T1" fmla="*/ 31 h 31"/>
                <a:gd name="T2" fmla="*/ 6 w 24"/>
                <a:gd name="T3" fmla="*/ 11 h 31"/>
                <a:gd name="T4" fmla="*/ 18 w 24"/>
                <a:gd name="T5" fmla="*/ 31 h 31"/>
                <a:gd name="T6" fmla="*/ 24 w 24"/>
                <a:gd name="T7" fmla="*/ 31 h 31"/>
                <a:gd name="T8" fmla="*/ 24 w 24"/>
                <a:gd name="T9" fmla="*/ 1 h 31"/>
                <a:gd name="T10" fmla="*/ 18 w 24"/>
                <a:gd name="T11" fmla="*/ 1 h 31"/>
                <a:gd name="T12" fmla="*/ 18 w 24"/>
                <a:gd name="T13" fmla="*/ 21 h 31"/>
                <a:gd name="T14" fmla="*/ 7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1"/>
                  </a:lnTo>
                  <a:lnTo>
                    <a:pt x="18" y="31"/>
                  </a:lnTo>
                  <a:lnTo>
                    <a:pt x="24" y="31"/>
                  </a:lnTo>
                  <a:lnTo>
                    <a:pt x="24" y="1"/>
                  </a:lnTo>
                  <a:lnTo>
                    <a:pt x="18" y="1"/>
                  </a:lnTo>
                  <a:lnTo>
                    <a:pt x="18" y="21"/>
                  </a:lnTo>
                  <a:lnTo>
                    <a:pt x="7"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499" name="Freeform 499">
              <a:extLst>
                <a:ext uri="{FF2B5EF4-FFF2-40B4-BE49-F238E27FC236}">
                  <a16:creationId xmlns:a16="http://schemas.microsoft.com/office/drawing/2014/main" id="{6EEFF53C-5C89-4433-A66F-D60C44685807}"/>
                </a:ext>
              </a:extLst>
            </p:cNvPr>
            <p:cNvSpPr/>
            <p:nvPr/>
          </p:nvSpPr>
          <p:spPr bwMode="auto">
            <a:xfrm>
              <a:off x="4292" y="2228"/>
              <a:ext cx="28" cy="32"/>
            </a:xfrm>
            <a:custGeom>
              <a:avLst/>
              <a:gdLst>
                <a:gd name="T0" fmla="*/ 8 w 28"/>
                <a:gd name="T1" fmla="*/ 8 h 32"/>
                <a:gd name="T2" fmla="*/ 11 w 28"/>
                <a:gd name="T3" fmla="*/ 6 h 32"/>
                <a:gd name="T4" fmla="*/ 14 w 28"/>
                <a:gd name="T5" fmla="*/ 6 h 32"/>
                <a:gd name="T6" fmla="*/ 17 w 28"/>
                <a:gd name="T7" fmla="*/ 6 h 32"/>
                <a:gd name="T8" fmla="*/ 19 w 28"/>
                <a:gd name="T9" fmla="*/ 8 h 32"/>
                <a:gd name="T10" fmla="*/ 22 w 28"/>
                <a:gd name="T11" fmla="*/ 12 h 32"/>
                <a:gd name="T12" fmla="*/ 22 w 28"/>
                <a:gd name="T13" fmla="*/ 17 h 32"/>
                <a:gd name="T14" fmla="*/ 22 w 28"/>
                <a:gd name="T15" fmla="*/ 20 h 32"/>
                <a:gd name="T16" fmla="*/ 19 w 28"/>
                <a:gd name="T17" fmla="*/ 24 h 32"/>
                <a:gd name="T18" fmla="*/ 17 w 28"/>
                <a:gd name="T19" fmla="*/ 26 h 32"/>
                <a:gd name="T20" fmla="*/ 13 w 28"/>
                <a:gd name="T21" fmla="*/ 27 h 32"/>
                <a:gd name="T22" fmla="*/ 11 w 28"/>
                <a:gd name="T23" fmla="*/ 26 h 32"/>
                <a:gd name="T24" fmla="*/ 8 w 28"/>
                <a:gd name="T25" fmla="*/ 24 h 32"/>
                <a:gd name="T26" fmla="*/ 6 w 28"/>
                <a:gd name="T27" fmla="*/ 20 h 32"/>
                <a:gd name="T28" fmla="*/ 6 w 28"/>
                <a:gd name="T29" fmla="*/ 17 h 32"/>
                <a:gd name="T30" fmla="*/ 6 w 28"/>
                <a:gd name="T31" fmla="*/ 12 h 32"/>
                <a:gd name="T32" fmla="*/ 8 w 28"/>
                <a:gd name="T33" fmla="*/ 8 h 32"/>
                <a:gd name="T34" fmla="*/ 4 w 28"/>
                <a:gd name="T35" fmla="*/ 29 h 32"/>
                <a:gd name="T36" fmla="*/ 8 w 28"/>
                <a:gd name="T37" fmla="*/ 31 h 32"/>
                <a:gd name="T38" fmla="*/ 13 w 28"/>
                <a:gd name="T39" fmla="*/ 32 h 32"/>
                <a:gd name="T40" fmla="*/ 19 w 28"/>
                <a:gd name="T41" fmla="*/ 31 h 32"/>
                <a:gd name="T42" fmla="*/ 24 w 28"/>
                <a:gd name="T43" fmla="*/ 29 h 32"/>
                <a:gd name="T44" fmla="*/ 26 w 28"/>
                <a:gd name="T45" fmla="*/ 23 h 32"/>
                <a:gd name="T46" fmla="*/ 28 w 28"/>
                <a:gd name="T47" fmla="*/ 17 h 32"/>
                <a:gd name="T48" fmla="*/ 26 w 28"/>
                <a:gd name="T49" fmla="*/ 9 h 32"/>
                <a:gd name="T50" fmla="*/ 24 w 28"/>
                <a:gd name="T51" fmla="*/ 5 h 32"/>
                <a:gd name="T52" fmla="*/ 19 w 28"/>
                <a:gd name="T53" fmla="*/ 1 h 32"/>
                <a:gd name="T54" fmla="*/ 14 w 28"/>
                <a:gd name="T55" fmla="*/ 0 h 32"/>
                <a:gd name="T56" fmla="*/ 8 w 28"/>
                <a:gd name="T57" fmla="*/ 1 h 32"/>
                <a:gd name="T58" fmla="*/ 4 w 28"/>
                <a:gd name="T59" fmla="*/ 5 h 32"/>
                <a:gd name="T60" fmla="*/ 1 w 28"/>
                <a:gd name="T61" fmla="*/ 9 h 32"/>
                <a:gd name="T62" fmla="*/ 0 w 28"/>
                <a:gd name="T63" fmla="*/ 17 h 32"/>
                <a:gd name="T64" fmla="*/ 1 w 28"/>
                <a:gd name="T65" fmla="*/ 23 h 32"/>
                <a:gd name="T66" fmla="*/ 4 w 28"/>
                <a:gd name="T67" fmla="*/ 29 h 32"/>
                <a:gd name="T68" fmla="*/ 8 w 28"/>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8"/>
                  </a:moveTo>
                  <a:lnTo>
                    <a:pt x="11" y="6"/>
                  </a:lnTo>
                  <a:lnTo>
                    <a:pt x="14" y="6"/>
                  </a:lnTo>
                  <a:lnTo>
                    <a:pt x="17" y="6"/>
                  </a:lnTo>
                  <a:lnTo>
                    <a:pt x="19" y="8"/>
                  </a:lnTo>
                  <a:lnTo>
                    <a:pt x="22" y="12"/>
                  </a:lnTo>
                  <a:lnTo>
                    <a:pt x="22" y="17"/>
                  </a:lnTo>
                  <a:lnTo>
                    <a:pt x="22" y="20"/>
                  </a:lnTo>
                  <a:lnTo>
                    <a:pt x="19" y="24"/>
                  </a:lnTo>
                  <a:lnTo>
                    <a:pt x="17" y="26"/>
                  </a:lnTo>
                  <a:lnTo>
                    <a:pt x="13" y="27"/>
                  </a:lnTo>
                  <a:lnTo>
                    <a:pt x="11" y="26"/>
                  </a:lnTo>
                  <a:lnTo>
                    <a:pt x="8" y="24"/>
                  </a:lnTo>
                  <a:lnTo>
                    <a:pt x="6" y="20"/>
                  </a:lnTo>
                  <a:lnTo>
                    <a:pt x="6" y="17"/>
                  </a:lnTo>
                  <a:lnTo>
                    <a:pt x="6" y="12"/>
                  </a:lnTo>
                  <a:lnTo>
                    <a:pt x="8" y="8"/>
                  </a:lnTo>
                  <a:lnTo>
                    <a:pt x="4" y="29"/>
                  </a:lnTo>
                  <a:lnTo>
                    <a:pt x="8" y="31"/>
                  </a:lnTo>
                  <a:lnTo>
                    <a:pt x="13" y="32"/>
                  </a:lnTo>
                  <a:lnTo>
                    <a:pt x="19" y="31"/>
                  </a:lnTo>
                  <a:lnTo>
                    <a:pt x="24" y="29"/>
                  </a:lnTo>
                  <a:lnTo>
                    <a:pt x="26" y="23"/>
                  </a:lnTo>
                  <a:lnTo>
                    <a:pt x="28" y="17"/>
                  </a:lnTo>
                  <a:lnTo>
                    <a:pt x="26" y="9"/>
                  </a:lnTo>
                  <a:lnTo>
                    <a:pt x="24" y="5"/>
                  </a:lnTo>
                  <a:lnTo>
                    <a:pt x="19" y="1"/>
                  </a:lnTo>
                  <a:lnTo>
                    <a:pt x="14" y="0"/>
                  </a:lnTo>
                  <a:lnTo>
                    <a:pt x="8" y="1"/>
                  </a:lnTo>
                  <a:lnTo>
                    <a:pt x="4" y="5"/>
                  </a:lnTo>
                  <a:lnTo>
                    <a:pt x="1" y="9"/>
                  </a:lnTo>
                  <a:lnTo>
                    <a:pt x="0" y="17"/>
                  </a:lnTo>
                  <a:lnTo>
                    <a:pt x="1" y="23"/>
                  </a:lnTo>
                  <a:lnTo>
                    <a:pt x="4" y="29"/>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00" name="Rectangle 500">
              <a:extLst>
                <a:ext uri="{FF2B5EF4-FFF2-40B4-BE49-F238E27FC236}">
                  <a16:creationId xmlns:a16="http://schemas.microsoft.com/office/drawing/2014/main" id="{EE24C372-70ED-447D-B097-9810D66672C1}"/>
                </a:ext>
              </a:extLst>
            </p:cNvPr>
            <p:cNvSpPr>
              <a:spLocks noChangeArrowheads="1"/>
            </p:cNvSpPr>
            <p:nvPr/>
          </p:nvSpPr>
          <p:spPr bwMode="auto">
            <a:xfrm>
              <a:off x="4324" y="2229"/>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01" name="Freeform 501">
              <a:extLst>
                <a:ext uri="{FF2B5EF4-FFF2-40B4-BE49-F238E27FC236}">
                  <a16:creationId xmlns:a16="http://schemas.microsoft.com/office/drawing/2014/main" id="{95CB8955-1A73-4B3F-96AA-527B4FE1BED8}"/>
                </a:ext>
              </a:extLst>
            </p:cNvPr>
            <p:cNvSpPr/>
            <p:nvPr/>
          </p:nvSpPr>
          <p:spPr bwMode="auto">
            <a:xfrm>
              <a:off x="4336" y="2229"/>
              <a:ext cx="24" cy="31"/>
            </a:xfrm>
            <a:custGeom>
              <a:avLst/>
              <a:gdLst>
                <a:gd name="T0" fmla="*/ 6 w 24"/>
                <a:gd name="T1" fmla="*/ 5 h 31"/>
                <a:gd name="T2" fmla="*/ 14 w 24"/>
                <a:gd name="T3" fmla="*/ 5 h 31"/>
                <a:gd name="T4" fmla="*/ 17 w 24"/>
                <a:gd name="T5" fmla="*/ 6 h 31"/>
                <a:gd name="T6" fmla="*/ 18 w 24"/>
                <a:gd name="T7" fmla="*/ 10 h 31"/>
                <a:gd name="T8" fmla="*/ 17 w 24"/>
                <a:gd name="T9" fmla="*/ 12 h 31"/>
                <a:gd name="T10" fmla="*/ 14 w 24"/>
                <a:gd name="T11" fmla="*/ 13 h 31"/>
                <a:gd name="T12" fmla="*/ 6 w 24"/>
                <a:gd name="T13" fmla="*/ 13 h 31"/>
                <a:gd name="T14" fmla="*/ 6 w 24"/>
                <a:gd name="T15" fmla="*/ 5 h 31"/>
                <a:gd name="T16" fmla="*/ 6 w 24"/>
                <a:gd name="T17" fmla="*/ 31 h 31"/>
                <a:gd name="T18" fmla="*/ 6 w 24"/>
                <a:gd name="T19" fmla="*/ 19 h 31"/>
                <a:gd name="T20" fmla="*/ 12 w 24"/>
                <a:gd name="T21" fmla="*/ 19 h 31"/>
                <a:gd name="T22" fmla="*/ 16 w 24"/>
                <a:gd name="T23" fmla="*/ 19 h 31"/>
                <a:gd name="T24" fmla="*/ 17 w 24"/>
                <a:gd name="T25" fmla="*/ 24 h 31"/>
                <a:gd name="T26" fmla="*/ 17 w 24"/>
                <a:gd name="T27" fmla="*/ 26 h 31"/>
                <a:gd name="T28" fmla="*/ 17 w 24"/>
                <a:gd name="T29" fmla="*/ 29 h 31"/>
                <a:gd name="T30" fmla="*/ 17 w 24"/>
                <a:gd name="T31" fmla="*/ 31 h 31"/>
                <a:gd name="T32" fmla="*/ 24 w 24"/>
                <a:gd name="T33" fmla="*/ 31 h 31"/>
                <a:gd name="T34" fmla="*/ 24 w 24"/>
                <a:gd name="T35" fmla="*/ 30 h 31"/>
                <a:gd name="T36" fmla="*/ 23 w 24"/>
                <a:gd name="T37" fmla="*/ 29 h 31"/>
                <a:gd name="T38" fmla="*/ 23 w 24"/>
                <a:gd name="T39" fmla="*/ 26 h 31"/>
                <a:gd name="T40" fmla="*/ 23 w 24"/>
                <a:gd name="T41" fmla="*/ 23 h 31"/>
                <a:gd name="T42" fmla="*/ 22 w 24"/>
                <a:gd name="T43" fmla="*/ 18 h 31"/>
                <a:gd name="T44" fmla="*/ 20 w 24"/>
                <a:gd name="T45" fmla="*/ 16 h 31"/>
                <a:gd name="T46" fmla="*/ 21 w 24"/>
                <a:gd name="T47" fmla="*/ 14 h 31"/>
                <a:gd name="T48" fmla="*/ 23 w 24"/>
                <a:gd name="T49" fmla="*/ 13 h 31"/>
                <a:gd name="T50" fmla="*/ 23 w 24"/>
                <a:gd name="T51" fmla="*/ 8 h 31"/>
                <a:gd name="T52" fmla="*/ 23 w 24"/>
                <a:gd name="T53" fmla="*/ 5 h 31"/>
                <a:gd name="T54" fmla="*/ 22 w 24"/>
                <a:gd name="T55" fmla="*/ 2 h 31"/>
                <a:gd name="T56" fmla="*/ 18 w 24"/>
                <a:gd name="T57" fmla="*/ 0 h 31"/>
                <a:gd name="T58" fmla="*/ 15 w 24"/>
                <a:gd name="T59" fmla="*/ 0 h 31"/>
                <a:gd name="T60" fmla="*/ 0 w 24"/>
                <a:gd name="T61" fmla="*/ 0 h 31"/>
                <a:gd name="T62" fmla="*/ 0 w 24"/>
                <a:gd name="T63" fmla="*/ 31 h 31"/>
                <a:gd name="T64" fmla="*/ 6 w 24"/>
                <a:gd name="T65" fmla="*/ 31 h 31"/>
                <a:gd name="T66" fmla="*/ 6 w 24"/>
                <a:gd name="T6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5"/>
                  </a:moveTo>
                  <a:lnTo>
                    <a:pt x="14" y="5"/>
                  </a:lnTo>
                  <a:lnTo>
                    <a:pt x="17" y="6"/>
                  </a:lnTo>
                  <a:lnTo>
                    <a:pt x="18" y="10"/>
                  </a:lnTo>
                  <a:lnTo>
                    <a:pt x="17" y="12"/>
                  </a:lnTo>
                  <a:lnTo>
                    <a:pt x="14" y="13"/>
                  </a:lnTo>
                  <a:lnTo>
                    <a:pt x="6" y="13"/>
                  </a:lnTo>
                  <a:lnTo>
                    <a:pt x="6" y="5"/>
                  </a:lnTo>
                  <a:lnTo>
                    <a:pt x="6" y="31"/>
                  </a:lnTo>
                  <a:lnTo>
                    <a:pt x="6" y="19"/>
                  </a:lnTo>
                  <a:lnTo>
                    <a:pt x="12" y="19"/>
                  </a:lnTo>
                  <a:lnTo>
                    <a:pt x="16" y="19"/>
                  </a:lnTo>
                  <a:lnTo>
                    <a:pt x="17" y="24"/>
                  </a:lnTo>
                  <a:lnTo>
                    <a:pt x="17" y="26"/>
                  </a:lnTo>
                  <a:lnTo>
                    <a:pt x="17" y="29"/>
                  </a:lnTo>
                  <a:lnTo>
                    <a:pt x="17" y="31"/>
                  </a:lnTo>
                  <a:lnTo>
                    <a:pt x="24" y="31"/>
                  </a:lnTo>
                  <a:lnTo>
                    <a:pt x="24" y="30"/>
                  </a:lnTo>
                  <a:lnTo>
                    <a:pt x="23" y="29"/>
                  </a:lnTo>
                  <a:lnTo>
                    <a:pt x="23" y="26"/>
                  </a:lnTo>
                  <a:lnTo>
                    <a:pt x="23" y="23"/>
                  </a:lnTo>
                  <a:lnTo>
                    <a:pt x="22" y="18"/>
                  </a:lnTo>
                  <a:lnTo>
                    <a:pt x="20" y="16"/>
                  </a:lnTo>
                  <a:lnTo>
                    <a:pt x="21" y="14"/>
                  </a:lnTo>
                  <a:lnTo>
                    <a:pt x="23" y="13"/>
                  </a:lnTo>
                  <a:lnTo>
                    <a:pt x="23" y="8"/>
                  </a:lnTo>
                  <a:lnTo>
                    <a:pt x="23" y="5"/>
                  </a:lnTo>
                  <a:lnTo>
                    <a:pt x="22" y="2"/>
                  </a:lnTo>
                  <a:lnTo>
                    <a:pt x="18" y="0"/>
                  </a:lnTo>
                  <a:lnTo>
                    <a:pt x="15" y="0"/>
                  </a:lnTo>
                  <a:lnTo>
                    <a:pt x="0" y="0"/>
                  </a:lnTo>
                  <a:lnTo>
                    <a:pt x="0" y="31"/>
                  </a:lnTo>
                  <a:lnTo>
                    <a:pt x="6" y="3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02" name="Freeform 502">
              <a:extLst>
                <a:ext uri="{FF2B5EF4-FFF2-40B4-BE49-F238E27FC236}">
                  <a16:creationId xmlns:a16="http://schemas.microsoft.com/office/drawing/2014/main" id="{381B9D70-DE12-474F-B349-847AE1FFBFC3}"/>
                </a:ext>
              </a:extLst>
            </p:cNvPr>
            <p:cNvSpPr/>
            <p:nvPr/>
          </p:nvSpPr>
          <p:spPr bwMode="auto">
            <a:xfrm>
              <a:off x="4636" y="2563"/>
              <a:ext cx="27" cy="32"/>
            </a:xfrm>
            <a:custGeom>
              <a:avLst/>
              <a:gdLst>
                <a:gd name="T0" fmla="*/ 21 w 27"/>
                <a:gd name="T1" fmla="*/ 20 h 32"/>
                <a:gd name="T2" fmla="*/ 21 w 27"/>
                <a:gd name="T3" fmla="*/ 22 h 32"/>
                <a:gd name="T4" fmla="*/ 20 w 27"/>
                <a:gd name="T5" fmla="*/ 25 h 32"/>
                <a:gd name="T6" fmla="*/ 17 w 27"/>
                <a:gd name="T7" fmla="*/ 26 h 32"/>
                <a:gd name="T8" fmla="*/ 15 w 27"/>
                <a:gd name="T9" fmla="*/ 26 h 32"/>
                <a:gd name="T10" fmla="*/ 12 w 27"/>
                <a:gd name="T11" fmla="*/ 26 h 32"/>
                <a:gd name="T12" fmla="*/ 9 w 27"/>
                <a:gd name="T13" fmla="*/ 25 h 32"/>
                <a:gd name="T14" fmla="*/ 8 w 27"/>
                <a:gd name="T15" fmla="*/ 21 h 32"/>
                <a:gd name="T16" fmla="*/ 6 w 27"/>
                <a:gd name="T17" fmla="*/ 16 h 32"/>
                <a:gd name="T18" fmla="*/ 6 w 27"/>
                <a:gd name="T19" fmla="*/ 13 h 32"/>
                <a:gd name="T20" fmla="*/ 8 w 27"/>
                <a:gd name="T21" fmla="*/ 9 h 32"/>
                <a:gd name="T22" fmla="*/ 10 w 27"/>
                <a:gd name="T23" fmla="*/ 7 h 32"/>
                <a:gd name="T24" fmla="*/ 14 w 27"/>
                <a:gd name="T25" fmla="*/ 6 h 32"/>
                <a:gd name="T26" fmla="*/ 16 w 27"/>
                <a:gd name="T27" fmla="*/ 6 h 32"/>
                <a:gd name="T28" fmla="*/ 17 w 27"/>
                <a:gd name="T29" fmla="*/ 6 h 32"/>
                <a:gd name="T30" fmla="*/ 20 w 27"/>
                <a:gd name="T31" fmla="*/ 8 h 32"/>
                <a:gd name="T32" fmla="*/ 20 w 27"/>
                <a:gd name="T33" fmla="*/ 9 h 32"/>
                <a:gd name="T34" fmla="*/ 26 w 27"/>
                <a:gd name="T35" fmla="*/ 9 h 32"/>
                <a:gd name="T36" fmla="*/ 24 w 27"/>
                <a:gd name="T37" fmla="*/ 4 h 32"/>
                <a:gd name="T38" fmla="*/ 22 w 27"/>
                <a:gd name="T39" fmla="*/ 1 h 32"/>
                <a:gd name="T40" fmla="*/ 17 w 27"/>
                <a:gd name="T41" fmla="*/ 0 h 32"/>
                <a:gd name="T42" fmla="*/ 12 w 27"/>
                <a:gd name="T43" fmla="*/ 0 h 32"/>
                <a:gd name="T44" fmla="*/ 6 w 27"/>
                <a:gd name="T45" fmla="*/ 1 h 32"/>
                <a:gd name="T46" fmla="*/ 3 w 27"/>
                <a:gd name="T47" fmla="*/ 6 h 32"/>
                <a:gd name="T48" fmla="*/ 0 w 27"/>
                <a:gd name="T49" fmla="*/ 10 h 32"/>
                <a:gd name="T50" fmla="*/ 0 w 27"/>
                <a:gd name="T51" fmla="*/ 18 h 32"/>
                <a:gd name="T52" fmla="*/ 3 w 27"/>
                <a:gd name="T53" fmla="*/ 25 h 32"/>
                <a:gd name="T54" fmla="*/ 5 w 27"/>
                <a:gd name="T55" fmla="*/ 30 h 32"/>
                <a:gd name="T56" fmla="*/ 10 w 27"/>
                <a:gd name="T57" fmla="*/ 32 h 32"/>
                <a:gd name="T58" fmla="*/ 16 w 27"/>
                <a:gd name="T59" fmla="*/ 32 h 32"/>
                <a:gd name="T60" fmla="*/ 21 w 27"/>
                <a:gd name="T61" fmla="*/ 31 h 32"/>
                <a:gd name="T62" fmla="*/ 24 w 27"/>
                <a:gd name="T63" fmla="*/ 28 h 32"/>
                <a:gd name="T64" fmla="*/ 27 w 27"/>
                <a:gd name="T65" fmla="*/ 24 h 32"/>
                <a:gd name="T66" fmla="*/ 27 w 27"/>
                <a:gd name="T67" fmla="*/ 19 h 32"/>
                <a:gd name="T68" fmla="*/ 21 w 27"/>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21" y="20"/>
                  </a:moveTo>
                  <a:lnTo>
                    <a:pt x="21" y="22"/>
                  </a:lnTo>
                  <a:lnTo>
                    <a:pt x="20" y="25"/>
                  </a:lnTo>
                  <a:lnTo>
                    <a:pt x="17" y="26"/>
                  </a:lnTo>
                  <a:lnTo>
                    <a:pt x="15" y="26"/>
                  </a:lnTo>
                  <a:lnTo>
                    <a:pt x="12" y="26"/>
                  </a:lnTo>
                  <a:lnTo>
                    <a:pt x="9" y="25"/>
                  </a:lnTo>
                  <a:lnTo>
                    <a:pt x="8" y="21"/>
                  </a:lnTo>
                  <a:lnTo>
                    <a:pt x="6" y="16"/>
                  </a:lnTo>
                  <a:lnTo>
                    <a:pt x="6" y="13"/>
                  </a:lnTo>
                  <a:lnTo>
                    <a:pt x="8" y="9"/>
                  </a:lnTo>
                  <a:lnTo>
                    <a:pt x="10" y="7"/>
                  </a:lnTo>
                  <a:lnTo>
                    <a:pt x="14" y="6"/>
                  </a:lnTo>
                  <a:lnTo>
                    <a:pt x="16" y="6"/>
                  </a:lnTo>
                  <a:lnTo>
                    <a:pt x="17" y="6"/>
                  </a:lnTo>
                  <a:lnTo>
                    <a:pt x="20" y="8"/>
                  </a:lnTo>
                  <a:lnTo>
                    <a:pt x="20" y="9"/>
                  </a:lnTo>
                  <a:lnTo>
                    <a:pt x="26" y="9"/>
                  </a:lnTo>
                  <a:lnTo>
                    <a:pt x="24" y="4"/>
                  </a:lnTo>
                  <a:lnTo>
                    <a:pt x="22" y="1"/>
                  </a:lnTo>
                  <a:lnTo>
                    <a:pt x="17" y="0"/>
                  </a:lnTo>
                  <a:lnTo>
                    <a:pt x="12" y="0"/>
                  </a:lnTo>
                  <a:lnTo>
                    <a:pt x="6" y="1"/>
                  </a:lnTo>
                  <a:lnTo>
                    <a:pt x="3" y="6"/>
                  </a:lnTo>
                  <a:lnTo>
                    <a:pt x="0" y="10"/>
                  </a:lnTo>
                  <a:lnTo>
                    <a:pt x="0" y="18"/>
                  </a:lnTo>
                  <a:lnTo>
                    <a:pt x="3" y="25"/>
                  </a:lnTo>
                  <a:lnTo>
                    <a:pt x="5" y="30"/>
                  </a:lnTo>
                  <a:lnTo>
                    <a:pt x="10" y="32"/>
                  </a:lnTo>
                  <a:lnTo>
                    <a:pt x="16" y="32"/>
                  </a:lnTo>
                  <a:lnTo>
                    <a:pt x="21" y="31"/>
                  </a:lnTo>
                  <a:lnTo>
                    <a:pt x="24" y="28"/>
                  </a:lnTo>
                  <a:lnTo>
                    <a:pt x="27" y="24"/>
                  </a:lnTo>
                  <a:lnTo>
                    <a:pt x="27" y="19"/>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03" name="Freeform 503">
              <a:extLst>
                <a:ext uri="{FF2B5EF4-FFF2-40B4-BE49-F238E27FC236}">
                  <a16:creationId xmlns:a16="http://schemas.microsoft.com/office/drawing/2014/main" id="{DE33D178-2ADB-4861-AC85-2AF3D911E92D}"/>
                </a:ext>
              </a:extLst>
            </p:cNvPr>
            <p:cNvSpPr/>
            <p:nvPr/>
          </p:nvSpPr>
          <p:spPr bwMode="auto">
            <a:xfrm>
              <a:off x="4666" y="2559"/>
              <a:ext cx="27" cy="34"/>
            </a:xfrm>
            <a:custGeom>
              <a:avLst/>
              <a:gdLst>
                <a:gd name="T0" fmla="*/ 16 w 27"/>
                <a:gd name="T1" fmla="*/ 19 h 34"/>
                <a:gd name="T2" fmla="*/ 9 w 27"/>
                <a:gd name="T3" fmla="*/ 20 h 34"/>
                <a:gd name="T4" fmla="*/ 11 w 27"/>
                <a:gd name="T5" fmla="*/ 7 h 34"/>
                <a:gd name="T6" fmla="*/ 16 w 27"/>
                <a:gd name="T7" fmla="*/ 19 h 34"/>
                <a:gd name="T8" fmla="*/ 0 w 27"/>
                <a:gd name="T9" fmla="*/ 34 h 34"/>
                <a:gd name="T10" fmla="*/ 6 w 27"/>
                <a:gd name="T11" fmla="*/ 32 h 34"/>
                <a:gd name="T12" fmla="*/ 8 w 27"/>
                <a:gd name="T13" fmla="*/ 26 h 34"/>
                <a:gd name="T14" fmla="*/ 18 w 27"/>
                <a:gd name="T15" fmla="*/ 25 h 34"/>
                <a:gd name="T16" fmla="*/ 21 w 27"/>
                <a:gd name="T17" fmla="*/ 31 h 34"/>
                <a:gd name="T18" fmla="*/ 27 w 27"/>
                <a:gd name="T19" fmla="*/ 30 h 34"/>
                <a:gd name="T20" fmla="*/ 14 w 27"/>
                <a:gd name="T21" fmla="*/ 0 h 34"/>
                <a:gd name="T22" fmla="*/ 6 w 27"/>
                <a:gd name="T23" fmla="*/ 1 h 34"/>
                <a:gd name="T24" fmla="*/ 0 w 27"/>
                <a:gd name="T25" fmla="*/ 34 h 34"/>
                <a:gd name="T26" fmla="*/ 16 w 27"/>
                <a:gd name="T2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4">
                  <a:moveTo>
                    <a:pt x="16" y="19"/>
                  </a:moveTo>
                  <a:lnTo>
                    <a:pt x="9" y="20"/>
                  </a:lnTo>
                  <a:lnTo>
                    <a:pt x="11" y="7"/>
                  </a:lnTo>
                  <a:lnTo>
                    <a:pt x="16" y="19"/>
                  </a:lnTo>
                  <a:lnTo>
                    <a:pt x="0" y="34"/>
                  </a:lnTo>
                  <a:lnTo>
                    <a:pt x="6" y="32"/>
                  </a:lnTo>
                  <a:lnTo>
                    <a:pt x="8" y="26"/>
                  </a:lnTo>
                  <a:lnTo>
                    <a:pt x="18" y="25"/>
                  </a:lnTo>
                  <a:lnTo>
                    <a:pt x="21" y="31"/>
                  </a:lnTo>
                  <a:lnTo>
                    <a:pt x="27" y="30"/>
                  </a:lnTo>
                  <a:lnTo>
                    <a:pt x="14" y="0"/>
                  </a:lnTo>
                  <a:lnTo>
                    <a:pt x="6" y="1"/>
                  </a:lnTo>
                  <a:lnTo>
                    <a:pt x="0" y="34"/>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04" name="Freeform 504">
              <a:extLst>
                <a:ext uri="{FF2B5EF4-FFF2-40B4-BE49-F238E27FC236}">
                  <a16:creationId xmlns:a16="http://schemas.microsoft.com/office/drawing/2014/main" id="{7F8F0A44-12DA-40D3-8733-C2BA2A180DA3}"/>
                </a:ext>
              </a:extLst>
            </p:cNvPr>
            <p:cNvSpPr/>
            <p:nvPr/>
          </p:nvSpPr>
          <p:spPr bwMode="auto">
            <a:xfrm>
              <a:off x="4693" y="2555"/>
              <a:ext cx="26" cy="34"/>
            </a:xfrm>
            <a:custGeom>
              <a:avLst/>
              <a:gdLst>
                <a:gd name="T0" fmla="*/ 6 w 26"/>
                <a:gd name="T1" fmla="*/ 8 h 34"/>
                <a:gd name="T2" fmla="*/ 13 w 26"/>
                <a:gd name="T3" fmla="*/ 6 h 34"/>
                <a:gd name="T4" fmla="*/ 16 w 26"/>
                <a:gd name="T5" fmla="*/ 6 h 34"/>
                <a:gd name="T6" fmla="*/ 18 w 26"/>
                <a:gd name="T7" fmla="*/ 10 h 34"/>
                <a:gd name="T8" fmla="*/ 16 w 26"/>
                <a:gd name="T9" fmla="*/ 14 h 34"/>
                <a:gd name="T10" fmla="*/ 14 w 26"/>
                <a:gd name="T11" fmla="*/ 15 h 34"/>
                <a:gd name="T12" fmla="*/ 7 w 26"/>
                <a:gd name="T13" fmla="*/ 16 h 34"/>
                <a:gd name="T14" fmla="*/ 6 w 26"/>
                <a:gd name="T15" fmla="*/ 8 h 34"/>
                <a:gd name="T16" fmla="*/ 9 w 26"/>
                <a:gd name="T17" fmla="*/ 33 h 34"/>
                <a:gd name="T18" fmla="*/ 7 w 26"/>
                <a:gd name="T19" fmla="*/ 21 h 34"/>
                <a:gd name="T20" fmla="*/ 14 w 26"/>
                <a:gd name="T21" fmla="*/ 20 h 34"/>
                <a:gd name="T22" fmla="*/ 16 w 26"/>
                <a:gd name="T23" fmla="*/ 21 h 34"/>
                <a:gd name="T24" fmla="*/ 19 w 26"/>
                <a:gd name="T25" fmla="*/ 24 h 34"/>
                <a:gd name="T26" fmla="*/ 19 w 26"/>
                <a:gd name="T27" fmla="*/ 28 h 34"/>
                <a:gd name="T28" fmla="*/ 19 w 26"/>
                <a:gd name="T29" fmla="*/ 30 h 34"/>
                <a:gd name="T30" fmla="*/ 20 w 26"/>
                <a:gd name="T31" fmla="*/ 32 h 34"/>
                <a:gd name="T32" fmla="*/ 26 w 26"/>
                <a:gd name="T33" fmla="*/ 30 h 34"/>
                <a:gd name="T34" fmla="*/ 26 w 26"/>
                <a:gd name="T35" fmla="*/ 29 h 34"/>
                <a:gd name="T36" fmla="*/ 25 w 26"/>
                <a:gd name="T37" fmla="*/ 28 h 34"/>
                <a:gd name="T38" fmla="*/ 25 w 26"/>
                <a:gd name="T39" fmla="*/ 27 h 34"/>
                <a:gd name="T40" fmla="*/ 24 w 26"/>
                <a:gd name="T41" fmla="*/ 23 h 34"/>
                <a:gd name="T42" fmla="*/ 22 w 26"/>
                <a:gd name="T43" fmla="*/ 18 h 34"/>
                <a:gd name="T44" fmla="*/ 20 w 26"/>
                <a:gd name="T45" fmla="*/ 16 h 34"/>
                <a:gd name="T46" fmla="*/ 21 w 26"/>
                <a:gd name="T47" fmla="*/ 15 h 34"/>
                <a:gd name="T48" fmla="*/ 22 w 26"/>
                <a:gd name="T49" fmla="*/ 14 h 34"/>
                <a:gd name="T50" fmla="*/ 24 w 26"/>
                <a:gd name="T51" fmla="*/ 9 h 34"/>
                <a:gd name="T52" fmla="*/ 22 w 26"/>
                <a:gd name="T53" fmla="*/ 5 h 34"/>
                <a:gd name="T54" fmla="*/ 20 w 26"/>
                <a:gd name="T55" fmla="*/ 2 h 34"/>
                <a:gd name="T56" fmla="*/ 18 w 26"/>
                <a:gd name="T57" fmla="*/ 0 h 34"/>
                <a:gd name="T58" fmla="*/ 13 w 26"/>
                <a:gd name="T59" fmla="*/ 0 h 34"/>
                <a:gd name="T60" fmla="*/ 0 w 26"/>
                <a:gd name="T61" fmla="*/ 3 h 34"/>
                <a:gd name="T62" fmla="*/ 3 w 26"/>
                <a:gd name="T63" fmla="*/ 34 h 34"/>
                <a:gd name="T64" fmla="*/ 9 w 26"/>
                <a:gd name="T65" fmla="*/ 33 h 34"/>
                <a:gd name="T66" fmla="*/ 6 w 26"/>
                <a:gd name="T67"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34">
                  <a:moveTo>
                    <a:pt x="6" y="8"/>
                  </a:moveTo>
                  <a:lnTo>
                    <a:pt x="13" y="6"/>
                  </a:lnTo>
                  <a:lnTo>
                    <a:pt x="16" y="6"/>
                  </a:lnTo>
                  <a:lnTo>
                    <a:pt x="18" y="10"/>
                  </a:lnTo>
                  <a:lnTo>
                    <a:pt x="16" y="14"/>
                  </a:lnTo>
                  <a:lnTo>
                    <a:pt x="14" y="15"/>
                  </a:lnTo>
                  <a:lnTo>
                    <a:pt x="7" y="16"/>
                  </a:lnTo>
                  <a:lnTo>
                    <a:pt x="6" y="8"/>
                  </a:lnTo>
                  <a:lnTo>
                    <a:pt x="9" y="33"/>
                  </a:lnTo>
                  <a:lnTo>
                    <a:pt x="7" y="21"/>
                  </a:lnTo>
                  <a:lnTo>
                    <a:pt x="14" y="20"/>
                  </a:lnTo>
                  <a:lnTo>
                    <a:pt x="16" y="21"/>
                  </a:lnTo>
                  <a:lnTo>
                    <a:pt x="19" y="24"/>
                  </a:lnTo>
                  <a:lnTo>
                    <a:pt x="19" y="28"/>
                  </a:lnTo>
                  <a:lnTo>
                    <a:pt x="19" y="30"/>
                  </a:lnTo>
                  <a:lnTo>
                    <a:pt x="20" y="32"/>
                  </a:lnTo>
                  <a:lnTo>
                    <a:pt x="26" y="30"/>
                  </a:lnTo>
                  <a:lnTo>
                    <a:pt x="26" y="29"/>
                  </a:lnTo>
                  <a:lnTo>
                    <a:pt x="25" y="28"/>
                  </a:lnTo>
                  <a:lnTo>
                    <a:pt x="25" y="27"/>
                  </a:lnTo>
                  <a:lnTo>
                    <a:pt x="24" y="23"/>
                  </a:lnTo>
                  <a:lnTo>
                    <a:pt x="22" y="18"/>
                  </a:lnTo>
                  <a:lnTo>
                    <a:pt x="20" y="16"/>
                  </a:lnTo>
                  <a:lnTo>
                    <a:pt x="21" y="15"/>
                  </a:lnTo>
                  <a:lnTo>
                    <a:pt x="22" y="14"/>
                  </a:lnTo>
                  <a:lnTo>
                    <a:pt x="24" y="9"/>
                  </a:lnTo>
                  <a:lnTo>
                    <a:pt x="22" y="5"/>
                  </a:lnTo>
                  <a:lnTo>
                    <a:pt x="20" y="2"/>
                  </a:lnTo>
                  <a:lnTo>
                    <a:pt x="18" y="0"/>
                  </a:lnTo>
                  <a:lnTo>
                    <a:pt x="13" y="0"/>
                  </a:lnTo>
                  <a:lnTo>
                    <a:pt x="0" y="3"/>
                  </a:lnTo>
                  <a:lnTo>
                    <a:pt x="3" y="34"/>
                  </a:lnTo>
                  <a:lnTo>
                    <a:pt x="9" y="33"/>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05" name="Freeform 505">
              <a:extLst>
                <a:ext uri="{FF2B5EF4-FFF2-40B4-BE49-F238E27FC236}">
                  <a16:creationId xmlns:a16="http://schemas.microsoft.com/office/drawing/2014/main" id="{99780B15-5415-41D9-B78E-40FC06099108}"/>
                </a:ext>
              </a:extLst>
            </p:cNvPr>
            <p:cNvSpPr/>
            <p:nvPr/>
          </p:nvSpPr>
          <p:spPr bwMode="auto">
            <a:xfrm>
              <a:off x="4718" y="2552"/>
              <a:ext cx="24" cy="32"/>
            </a:xfrm>
            <a:custGeom>
              <a:avLst/>
              <a:gdLst>
                <a:gd name="T0" fmla="*/ 18 w 24"/>
                <a:gd name="T1" fmla="*/ 31 h 32"/>
                <a:gd name="T2" fmla="*/ 15 w 24"/>
                <a:gd name="T3" fmla="*/ 6 h 32"/>
                <a:gd name="T4" fmla="*/ 24 w 24"/>
                <a:gd name="T5" fmla="*/ 5 h 32"/>
                <a:gd name="T6" fmla="*/ 23 w 24"/>
                <a:gd name="T7" fmla="*/ 0 h 32"/>
                <a:gd name="T8" fmla="*/ 0 w 24"/>
                <a:gd name="T9" fmla="*/ 2 h 32"/>
                <a:gd name="T10" fmla="*/ 1 w 24"/>
                <a:gd name="T11" fmla="*/ 8 h 32"/>
                <a:gd name="T12" fmla="*/ 9 w 24"/>
                <a:gd name="T13" fmla="*/ 7 h 32"/>
                <a:gd name="T14" fmla="*/ 12 w 24"/>
                <a:gd name="T15" fmla="*/ 32 h 32"/>
                <a:gd name="T16" fmla="*/ 18 w 24"/>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8" y="31"/>
                  </a:moveTo>
                  <a:lnTo>
                    <a:pt x="15" y="6"/>
                  </a:lnTo>
                  <a:lnTo>
                    <a:pt x="24" y="5"/>
                  </a:lnTo>
                  <a:lnTo>
                    <a:pt x="23" y="0"/>
                  </a:lnTo>
                  <a:lnTo>
                    <a:pt x="0" y="2"/>
                  </a:lnTo>
                  <a:lnTo>
                    <a:pt x="1" y="8"/>
                  </a:lnTo>
                  <a:lnTo>
                    <a:pt x="9" y="7"/>
                  </a:lnTo>
                  <a:lnTo>
                    <a:pt x="12" y="32"/>
                  </a:lnTo>
                  <a:lnTo>
                    <a:pt x="1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06" name="Freeform 506">
              <a:extLst>
                <a:ext uri="{FF2B5EF4-FFF2-40B4-BE49-F238E27FC236}">
                  <a16:creationId xmlns:a16="http://schemas.microsoft.com/office/drawing/2014/main" id="{D328C73D-C858-490D-AFE3-EE2B4A42AF1E}"/>
                </a:ext>
              </a:extLst>
            </p:cNvPr>
            <p:cNvSpPr/>
            <p:nvPr/>
          </p:nvSpPr>
          <p:spPr bwMode="auto">
            <a:xfrm>
              <a:off x="4744" y="2548"/>
              <a:ext cx="25" cy="34"/>
            </a:xfrm>
            <a:custGeom>
              <a:avLst/>
              <a:gdLst>
                <a:gd name="T0" fmla="*/ 25 w 25"/>
                <a:gd name="T1" fmla="*/ 31 h 34"/>
                <a:gd name="T2" fmla="*/ 24 w 25"/>
                <a:gd name="T3" fmla="*/ 25 h 34"/>
                <a:gd name="T4" fmla="*/ 9 w 25"/>
                <a:gd name="T5" fmla="*/ 28 h 34"/>
                <a:gd name="T6" fmla="*/ 7 w 25"/>
                <a:gd name="T7" fmla="*/ 19 h 34"/>
                <a:gd name="T8" fmla="*/ 22 w 25"/>
                <a:gd name="T9" fmla="*/ 18 h 34"/>
                <a:gd name="T10" fmla="*/ 21 w 25"/>
                <a:gd name="T11" fmla="*/ 12 h 34"/>
                <a:gd name="T12" fmla="*/ 7 w 25"/>
                <a:gd name="T13" fmla="*/ 15 h 34"/>
                <a:gd name="T14" fmla="*/ 6 w 25"/>
                <a:gd name="T15" fmla="*/ 7 h 34"/>
                <a:gd name="T16" fmla="*/ 22 w 25"/>
                <a:gd name="T17" fmla="*/ 6 h 34"/>
                <a:gd name="T18" fmla="*/ 21 w 25"/>
                <a:gd name="T19" fmla="*/ 0 h 34"/>
                <a:gd name="T20" fmla="*/ 0 w 25"/>
                <a:gd name="T21" fmla="*/ 3 h 34"/>
                <a:gd name="T22" fmla="*/ 4 w 25"/>
                <a:gd name="T23" fmla="*/ 34 h 34"/>
                <a:gd name="T24" fmla="*/ 25 w 25"/>
                <a:gd name="T2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4">
                  <a:moveTo>
                    <a:pt x="25" y="31"/>
                  </a:moveTo>
                  <a:lnTo>
                    <a:pt x="24" y="25"/>
                  </a:lnTo>
                  <a:lnTo>
                    <a:pt x="9" y="28"/>
                  </a:lnTo>
                  <a:lnTo>
                    <a:pt x="7" y="19"/>
                  </a:lnTo>
                  <a:lnTo>
                    <a:pt x="22" y="18"/>
                  </a:lnTo>
                  <a:lnTo>
                    <a:pt x="21" y="12"/>
                  </a:lnTo>
                  <a:lnTo>
                    <a:pt x="7" y="15"/>
                  </a:lnTo>
                  <a:lnTo>
                    <a:pt x="6" y="7"/>
                  </a:lnTo>
                  <a:lnTo>
                    <a:pt x="22" y="6"/>
                  </a:lnTo>
                  <a:lnTo>
                    <a:pt x="21" y="0"/>
                  </a:lnTo>
                  <a:lnTo>
                    <a:pt x="0" y="3"/>
                  </a:lnTo>
                  <a:lnTo>
                    <a:pt x="4" y="34"/>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07" name="Freeform 507">
              <a:extLst>
                <a:ext uri="{FF2B5EF4-FFF2-40B4-BE49-F238E27FC236}">
                  <a16:creationId xmlns:a16="http://schemas.microsoft.com/office/drawing/2014/main" id="{66A82FEE-BD58-4EEC-903C-C6C2316C2D0B}"/>
                </a:ext>
              </a:extLst>
            </p:cNvPr>
            <p:cNvSpPr/>
            <p:nvPr/>
          </p:nvSpPr>
          <p:spPr bwMode="auto">
            <a:xfrm>
              <a:off x="4769" y="2546"/>
              <a:ext cx="28" cy="32"/>
            </a:xfrm>
            <a:custGeom>
              <a:avLst/>
              <a:gdLst>
                <a:gd name="T0" fmla="*/ 8 w 28"/>
                <a:gd name="T1" fmla="*/ 6 h 32"/>
                <a:gd name="T2" fmla="*/ 15 w 28"/>
                <a:gd name="T3" fmla="*/ 6 h 32"/>
                <a:gd name="T4" fmla="*/ 17 w 28"/>
                <a:gd name="T5" fmla="*/ 6 h 32"/>
                <a:gd name="T6" fmla="*/ 18 w 28"/>
                <a:gd name="T7" fmla="*/ 9 h 32"/>
                <a:gd name="T8" fmla="*/ 18 w 28"/>
                <a:gd name="T9" fmla="*/ 12 h 32"/>
                <a:gd name="T10" fmla="*/ 15 w 28"/>
                <a:gd name="T11" fmla="*/ 13 h 32"/>
                <a:gd name="T12" fmla="*/ 8 w 28"/>
                <a:gd name="T13" fmla="*/ 14 h 32"/>
                <a:gd name="T14" fmla="*/ 8 w 28"/>
                <a:gd name="T15" fmla="*/ 6 h 32"/>
                <a:gd name="T16" fmla="*/ 10 w 28"/>
                <a:gd name="T17" fmla="*/ 32 h 32"/>
                <a:gd name="T18" fmla="*/ 9 w 28"/>
                <a:gd name="T19" fmla="*/ 20 h 32"/>
                <a:gd name="T20" fmla="*/ 15 w 28"/>
                <a:gd name="T21" fmla="*/ 19 h 32"/>
                <a:gd name="T22" fmla="*/ 18 w 28"/>
                <a:gd name="T23" fmla="*/ 19 h 32"/>
                <a:gd name="T24" fmla="*/ 20 w 28"/>
                <a:gd name="T25" fmla="*/ 24 h 32"/>
                <a:gd name="T26" fmla="*/ 20 w 28"/>
                <a:gd name="T27" fmla="*/ 26 h 32"/>
                <a:gd name="T28" fmla="*/ 21 w 28"/>
                <a:gd name="T29" fmla="*/ 29 h 32"/>
                <a:gd name="T30" fmla="*/ 21 w 28"/>
                <a:gd name="T31" fmla="*/ 30 h 32"/>
                <a:gd name="T32" fmla="*/ 28 w 28"/>
                <a:gd name="T33" fmla="*/ 30 h 32"/>
                <a:gd name="T34" fmla="*/ 28 w 28"/>
                <a:gd name="T35" fmla="*/ 29 h 32"/>
                <a:gd name="T36" fmla="*/ 27 w 28"/>
                <a:gd name="T37" fmla="*/ 27 h 32"/>
                <a:gd name="T38" fmla="*/ 26 w 28"/>
                <a:gd name="T39" fmla="*/ 25 h 32"/>
                <a:gd name="T40" fmla="*/ 26 w 28"/>
                <a:gd name="T41" fmla="*/ 21 h 32"/>
                <a:gd name="T42" fmla="*/ 24 w 28"/>
                <a:gd name="T43" fmla="*/ 17 h 32"/>
                <a:gd name="T44" fmla="*/ 21 w 28"/>
                <a:gd name="T45" fmla="*/ 15 h 32"/>
                <a:gd name="T46" fmla="*/ 23 w 28"/>
                <a:gd name="T47" fmla="*/ 14 h 32"/>
                <a:gd name="T48" fmla="*/ 24 w 28"/>
                <a:gd name="T49" fmla="*/ 12 h 32"/>
                <a:gd name="T50" fmla="*/ 24 w 28"/>
                <a:gd name="T51" fmla="*/ 7 h 32"/>
                <a:gd name="T52" fmla="*/ 23 w 28"/>
                <a:gd name="T53" fmla="*/ 3 h 32"/>
                <a:gd name="T54" fmla="*/ 22 w 28"/>
                <a:gd name="T55" fmla="*/ 1 h 32"/>
                <a:gd name="T56" fmla="*/ 18 w 28"/>
                <a:gd name="T57" fmla="*/ 0 h 32"/>
                <a:gd name="T58" fmla="*/ 15 w 28"/>
                <a:gd name="T59" fmla="*/ 0 h 32"/>
                <a:gd name="T60" fmla="*/ 0 w 28"/>
                <a:gd name="T61" fmla="*/ 2 h 32"/>
                <a:gd name="T62" fmla="*/ 4 w 28"/>
                <a:gd name="T63" fmla="*/ 32 h 32"/>
                <a:gd name="T64" fmla="*/ 10 w 28"/>
                <a:gd name="T65" fmla="*/ 32 h 32"/>
                <a:gd name="T66" fmla="*/ 8 w 28"/>
                <a:gd name="T6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2">
                  <a:moveTo>
                    <a:pt x="8" y="6"/>
                  </a:moveTo>
                  <a:lnTo>
                    <a:pt x="15" y="6"/>
                  </a:lnTo>
                  <a:lnTo>
                    <a:pt x="17" y="6"/>
                  </a:lnTo>
                  <a:lnTo>
                    <a:pt x="18" y="9"/>
                  </a:lnTo>
                  <a:lnTo>
                    <a:pt x="18" y="12"/>
                  </a:lnTo>
                  <a:lnTo>
                    <a:pt x="15" y="13"/>
                  </a:lnTo>
                  <a:lnTo>
                    <a:pt x="8" y="14"/>
                  </a:lnTo>
                  <a:lnTo>
                    <a:pt x="8" y="6"/>
                  </a:lnTo>
                  <a:lnTo>
                    <a:pt x="10" y="32"/>
                  </a:lnTo>
                  <a:lnTo>
                    <a:pt x="9" y="20"/>
                  </a:lnTo>
                  <a:lnTo>
                    <a:pt x="15" y="19"/>
                  </a:lnTo>
                  <a:lnTo>
                    <a:pt x="18" y="19"/>
                  </a:lnTo>
                  <a:lnTo>
                    <a:pt x="20" y="24"/>
                  </a:lnTo>
                  <a:lnTo>
                    <a:pt x="20" y="26"/>
                  </a:lnTo>
                  <a:lnTo>
                    <a:pt x="21" y="29"/>
                  </a:lnTo>
                  <a:lnTo>
                    <a:pt x="21" y="30"/>
                  </a:lnTo>
                  <a:lnTo>
                    <a:pt x="28" y="30"/>
                  </a:lnTo>
                  <a:lnTo>
                    <a:pt x="28" y="29"/>
                  </a:lnTo>
                  <a:lnTo>
                    <a:pt x="27" y="27"/>
                  </a:lnTo>
                  <a:lnTo>
                    <a:pt x="26" y="25"/>
                  </a:lnTo>
                  <a:lnTo>
                    <a:pt x="26" y="21"/>
                  </a:lnTo>
                  <a:lnTo>
                    <a:pt x="24" y="17"/>
                  </a:lnTo>
                  <a:lnTo>
                    <a:pt x="21" y="15"/>
                  </a:lnTo>
                  <a:lnTo>
                    <a:pt x="23" y="14"/>
                  </a:lnTo>
                  <a:lnTo>
                    <a:pt x="24" y="12"/>
                  </a:lnTo>
                  <a:lnTo>
                    <a:pt x="24" y="7"/>
                  </a:lnTo>
                  <a:lnTo>
                    <a:pt x="23" y="3"/>
                  </a:lnTo>
                  <a:lnTo>
                    <a:pt x="22" y="1"/>
                  </a:lnTo>
                  <a:lnTo>
                    <a:pt x="18" y="0"/>
                  </a:lnTo>
                  <a:lnTo>
                    <a:pt x="15" y="0"/>
                  </a:lnTo>
                  <a:lnTo>
                    <a:pt x="0" y="2"/>
                  </a:lnTo>
                  <a:lnTo>
                    <a:pt x="4" y="32"/>
                  </a:lnTo>
                  <a:lnTo>
                    <a:pt x="10" y="32"/>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08" name="Freeform 508">
              <a:extLst>
                <a:ext uri="{FF2B5EF4-FFF2-40B4-BE49-F238E27FC236}">
                  <a16:creationId xmlns:a16="http://schemas.microsoft.com/office/drawing/2014/main" id="{04380F29-C4A0-4DFA-9DB9-387D58791DF3}"/>
                </a:ext>
              </a:extLst>
            </p:cNvPr>
            <p:cNvSpPr/>
            <p:nvPr/>
          </p:nvSpPr>
          <p:spPr bwMode="auto">
            <a:xfrm>
              <a:off x="4798" y="2541"/>
              <a:ext cx="25" cy="34"/>
            </a:xfrm>
            <a:custGeom>
              <a:avLst/>
              <a:gdLst>
                <a:gd name="T0" fmla="*/ 25 w 25"/>
                <a:gd name="T1" fmla="*/ 31 h 34"/>
                <a:gd name="T2" fmla="*/ 24 w 25"/>
                <a:gd name="T3" fmla="*/ 25 h 34"/>
                <a:gd name="T4" fmla="*/ 9 w 25"/>
                <a:gd name="T5" fmla="*/ 28 h 34"/>
                <a:gd name="T6" fmla="*/ 7 w 25"/>
                <a:gd name="T7" fmla="*/ 19 h 34"/>
                <a:gd name="T8" fmla="*/ 22 w 25"/>
                <a:gd name="T9" fmla="*/ 18 h 34"/>
                <a:gd name="T10" fmla="*/ 21 w 25"/>
                <a:gd name="T11" fmla="*/ 12 h 34"/>
                <a:gd name="T12" fmla="*/ 7 w 25"/>
                <a:gd name="T13" fmla="*/ 14 h 34"/>
                <a:gd name="T14" fmla="*/ 6 w 25"/>
                <a:gd name="T15" fmla="*/ 7 h 34"/>
                <a:gd name="T16" fmla="*/ 22 w 25"/>
                <a:gd name="T17" fmla="*/ 6 h 34"/>
                <a:gd name="T18" fmla="*/ 21 w 25"/>
                <a:gd name="T19" fmla="*/ 0 h 34"/>
                <a:gd name="T20" fmla="*/ 0 w 25"/>
                <a:gd name="T21" fmla="*/ 2 h 34"/>
                <a:gd name="T22" fmla="*/ 4 w 25"/>
                <a:gd name="T23" fmla="*/ 34 h 34"/>
                <a:gd name="T24" fmla="*/ 25 w 25"/>
                <a:gd name="T2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4">
                  <a:moveTo>
                    <a:pt x="25" y="31"/>
                  </a:moveTo>
                  <a:lnTo>
                    <a:pt x="24" y="25"/>
                  </a:lnTo>
                  <a:lnTo>
                    <a:pt x="9" y="28"/>
                  </a:lnTo>
                  <a:lnTo>
                    <a:pt x="7" y="19"/>
                  </a:lnTo>
                  <a:lnTo>
                    <a:pt x="22" y="18"/>
                  </a:lnTo>
                  <a:lnTo>
                    <a:pt x="21" y="12"/>
                  </a:lnTo>
                  <a:lnTo>
                    <a:pt x="7" y="14"/>
                  </a:lnTo>
                  <a:lnTo>
                    <a:pt x="6" y="7"/>
                  </a:lnTo>
                  <a:lnTo>
                    <a:pt x="22" y="6"/>
                  </a:lnTo>
                  <a:lnTo>
                    <a:pt x="21" y="0"/>
                  </a:lnTo>
                  <a:lnTo>
                    <a:pt x="0" y="2"/>
                  </a:lnTo>
                  <a:lnTo>
                    <a:pt x="4" y="34"/>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09" name="Freeform 509">
              <a:extLst>
                <a:ext uri="{FF2B5EF4-FFF2-40B4-BE49-F238E27FC236}">
                  <a16:creationId xmlns:a16="http://schemas.microsoft.com/office/drawing/2014/main" id="{D6887460-FF90-4E89-B44A-54AEA145BF62}"/>
                </a:ext>
              </a:extLst>
            </p:cNvPr>
            <p:cNvSpPr/>
            <p:nvPr/>
          </p:nvSpPr>
          <p:spPr bwMode="auto">
            <a:xfrm>
              <a:off x="4821" y="2539"/>
              <a:ext cx="24" cy="32"/>
            </a:xfrm>
            <a:custGeom>
              <a:avLst/>
              <a:gdLst>
                <a:gd name="T0" fmla="*/ 18 w 24"/>
                <a:gd name="T1" fmla="*/ 31 h 32"/>
                <a:gd name="T2" fmla="*/ 16 w 24"/>
                <a:gd name="T3" fmla="*/ 6 h 32"/>
                <a:gd name="T4" fmla="*/ 24 w 24"/>
                <a:gd name="T5" fmla="*/ 4 h 32"/>
                <a:gd name="T6" fmla="*/ 23 w 24"/>
                <a:gd name="T7" fmla="*/ 0 h 32"/>
                <a:gd name="T8" fmla="*/ 0 w 24"/>
                <a:gd name="T9" fmla="*/ 2 h 32"/>
                <a:gd name="T10" fmla="*/ 1 w 24"/>
                <a:gd name="T11" fmla="*/ 8 h 32"/>
                <a:gd name="T12" fmla="*/ 10 w 24"/>
                <a:gd name="T13" fmla="*/ 7 h 32"/>
                <a:gd name="T14" fmla="*/ 12 w 24"/>
                <a:gd name="T15" fmla="*/ 32 h 32"/>
                <a:gd name="T16" fmla="*/ 18 w 24"/>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8" y="31"/>
                  </a:moveTo>
                  <a:lnTo>
                    <a:pt x="16" y="6"/>
                  </a:lnTo>
                  <a:lnTo>
                    <a:pt x="24" y="4"/>
                  </a:lnTo>
                  <a:lnTo>
                    <a:pt x="23" y="0"/>
                  </a:lnTo>
                  <a:lnTo>
                    <a:pt x="0" y="2"/>
                  </a:lnTo>
                  <a:lnTo>
                    <a:pt x="1" y="8"/>
                  </a:lnTo>
                  <a:lnTo>
                    <a:pt x="10" y="7"/>
                  </a:lnTo>
                  <a:lnTo>
                    <a:pt x="12" y="32"/>
                  </a:lnTo>
                  <a:lnTo>
                    <a:pt x="1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10" name="Freeform 510">
              <a:extLst>
                <a:ext uri="{FF2B5EF4-FFF2-40B4-BE49-F238E27FC236}">
                  <a16:creationId xmlns:a16="http://schemas.microsoft.com/office/drawing/2014/main" id="{77905576-4F95-42EE-AC2A-3EB9907FF3A1}"/>
                </a:ext>
              </a:extLst>
            </p:cNvPr>
            <p:cNvSpPr/>
            <p:nvPr/>
          </p:nvSpPr>
          <p:spPr bwMode="auto">
            <a:xfrm>
              <a:off x="2457" y="2380"/>
              <a:ext cx="22" cy="33"/>
            </a:xfrm>
            <a:custGeom>
              <a:avLst/>
              <a:gdLst>
                <a:gd name="T0" fmla="*/ 0 w 22"/>
                <a:gd name="T1" fmla="*/ 21 h 33"/>
                <a:gd name="T2" fmla="*/ 0 w 22"/>
                <a:gd name="T3" fmla="*/ 25 h 33"/>
                <a:gd name="T4" fmla="*/ 2 w 22"/>
                <a:gd name="T5" fmla="*/ 29 h 33"/>
                <a:gd name="T6" fmla="*/ 6 w 22"/>
                <a:gd name="T7" fmla="*/ 31 h 33"/>
                <a:gd name="T8" fmla="*/ 10 w 22"/>
                <a:gd name="T9" fmla="*/ 33 h 33"/>
                <a:gd name="T10" fmla="*/ 15 w 22"/>
                <a:gd name="T11" fmla="*/ 31 h 33"/>
                <a:gd name="T12" fmla="*/ 19 w 22"/>
                <a:gd name="T13" fmla="*/ 29 h 33"/>
                <a:gd name="T14" fmla="*/ 21 w 22"/>
                <a:gd name="T15" fmla="*/ 25 h 33"/>
                <a:gd name="T16" fmla="*/ 22 w 22"/>
                <a:gd name="T17" fmla="*/ 21 h 33"/>
                <a:gd name="T18" fmla="*/ 22 w 22"/>
                <a:gd name="T19" fmla="*/ 0 h 33"/>
                <a:gd name="T20" fmla="*/ 16 w 22"/>
                <a:gd name="T21" fmla="*/ 0 h 33"/>
                <a:gd name="T22" fmla="*/ 16 w 22"/>
                <a:gd name="T23" fmla="*/ 19 h 33"/>
                <a:gd name="T24" fmla="*/ 16 w 22"/>
                <a:gd name="T25" fmla="*/ 23 h 33"/>
                <a:gd name="T26" fmla="*/ 15 w 22"/>
                <a:gd name="T27" fmla="*/ 25 h 33"/>
                <a:gd name="T28" fmla="*/ 13 w 22"/>
                <a:gd name="T29" fmla="*/ 27 h 33"/>
                <a:gd name="T30" fmla="*/ 10 w 22"/>
                <a:gd name="T31" fmla="*/ 27 h 33"/>
                <a:gd name="T32" fmla="*/ 8 w 22"/>
                <a:gd name="T33" fmla="*/ 27 h 33"/>
                <a:gd name="T34" fmla="*/ 7 w 22"/>
                <a:gd name="T35" fmla="*/ 25 h 33"/>
                <a:gd name="T36" fmla="*/ 6 w 22"/>
                <a:gd name="T37" fmla="*/ 23 h 33"/>
                <a:gd name="T38" fmla="*/ 6 w 22"/>
                <a:gd name="T39" fmla="*/ 19 h 33"/>
                <a:gd name="T40" fmla="*/ 6 w 22"/>
                <a:gd name="T41" fmla="*/ 0 h 33"/>
                <a:gd name="T42" fmla="*/ 0 w 22"/>
                <a:gd name="T43" fmla="*/ 0 h 33"/>
                <a:gd name="T44" fmla="*/ 0 w 22"/>
                <a:gd name="T4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3">
                  <a:moveTo>
                    <a:pt x="0" y="21"/>
                  </a:moveTo>
                  <a:lnTo>
                    <a:pt x="0" y="25"/>
                  </a:lnTo>
                  <a:lnTo>
                    <a:pt x="2" y="29"/>
                  </a:lnTo>
                  <a:lnTo>
                    <a:pt x="6" y="31"/>
                  </a:lnTo>
                  <a:lnTo>
                    <a:pt x="10" y="33"/>
                  </a:lnTo>
                  <a:lnTo>
                    <a:pt x="15" y="31"/>
                  </a:lnTo>
                  <a:lnTo>
                    <a:pt x="19" y="29"/>
                  </a:lnTo>
                  <a:lnTo>
                    <a:pt x="21" y="25"/>
                  </a:lnTo>
                  <a:lnTo>
                    <a:pt x="22" y="21"/>
                  </a:lnTo>
                  <a:lnTo>
                    <a:pt x="22" y="0"/>
                  </a:lnTo>
                  <a:lnTo>
                    <a:pt x="16" y="0"/>
                  </a:lnTo>
                  <a:lnTo>
                    <a:pt x="16" y="19"/>
                  </a:lnTo>
                  <a:lnTo>
                    <a:pt x="16" y="23"/>
                  </a:lnTo>
                  <a:lnTo>
                    <a:pt x="15" y="25"/>
                  </a:lnTo>
                  <a:lnTo>
                    <a:pt x="13" y="27"/>
                  </a:lnTo>
                  <a:lnTo>
                    <a:pt x="10" y="27"/>
                  </a:lnTo>
                  <a:lnTo>
                    <a:pt x="8" y="27"/>
                  </a:lnTo>
                  <a:lnTo>
                    <a:pt x="7" y="25"/>
                  </a:lnTo>
                  <a:lnTo>
                    <a:pt x="6" y="23"/>
                  </a:lnTo>
                  <a:lnTo>
                    <a:pt x="6" y="19"/>
                  </a:lnTo>
                  <a:lnTo>
                    <a:pt x="6" y="0"/>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11" name="Freeform 511">
              <a:extLst>
                <a:ext uri="{FF2B5EF4-FFF2-40B4-BE49-F238E27FC236}">
                  <a16:creationId xmlns:a16="http://schemas.microsoft.com/office/drawing/2014/main" id="{9B172B50-EC0F-4F35-97A3-8137A9A711B1}"/>
                </a:ext>
              </a:extLst>
            </p:cNvPr>
            <p:cNvSpPr/>
            <p:nvPr/>
          </p:nvSpPr>
          <p:spPr bwMode="auto">
            <a:xfrm>
              <a:off x="2485" y="2380"/>
              <a:ext cx="23" cy="31"/>
            </a:xfrm>
            <a:custGeom>
              <a:avLst/>
              <a:gdLst>
                <a:gd name="T0" fmla="*/ 5 w 23"/>
                <a:gd name="T1" fmla="*/ 31 h 31"/>
                <a:gd name="T2" fmla="*/ 5 w 23"/>
                <a:gd name="T3" fmla="*/ 10 h 31"/>
                <a:gd name="T4" fmla="*/ 17 w 23"/>
                <a:gd name="T5" fmla="*/ 31 h 31"/>
                <a:gd name="T6" fmla="*/ 23 w 23"/>
                <a:gd name="T7" fmla="*/ 31 h 31"/>
                <a:gd name="T8" fmla="*/ 23 w 23"/>
                <a:gd name="T9" fmla="*/ 0 h 31"/>
                <a:gd name="T10" fmla="*/ 17 w 23"/>
                <a:gd name="T11" fmla="*/ 0 h 31"/>
                <a:gd name="T12" fmla="*/ 17 w 23"/>
                <a:gd name="T13" fmla="*/ 22 h 31"/>
                <a:gd name="T14" fmla="*/ 6 w 23"/>
                <a:gd name="T15" fmla="*/ 0 h 31"/>
                <a:gd name="T16" fmla="*/ 0 w 23"/>
                <a:gd name="T17" fmla="*/ 0 h 31"/>
                <a:gd name="T18" fmla="*/ 0 w 23"/>
                <a:gd name="T19" fmla="*/ 31 h 31"/>
                <a:gd name="T20" fmla="*/ 5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5" y="31"/>
                  </a:moveTo>
                  <a:lnTo>
                    <a:pt x="5" y="10"/>
                  </a:lnTo>
                  <a:lnTo>
                    <a:pt x="17" y="31"/>
                  </a:lnTo>
                  <a:lnTo>
                    <a:pt x="23" y="31"/>
                  </a:lnTo>
                  <a:lnTo>
                    <a:pt x="23" y="0"/>
                  </a:lnTo>
                  <a:lnTo>
                    <a:pt x="17" y="0"/>
                  </a:lnTo>
                  <a:lnTo>
                    <a:pt x="17" y="22"/>
                  </a:lnTo>
                  <a:lnTo>
                    <a:pt x="6"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12" name="Rectangle 512">
              <a:extLst>
                <a:ext uri="{FF2B5EF4-FFF2-40B4-BE49-F238E27FC236}">
                  <a16:creationId xmlns:a16="http://schemas.microsoft.com/office/drawing/2014/main" id="{28F92CF7-DEC2-4A29-8C13-730E40D256FB}"/>
                </a:ext>
              </a:extLst>
            </p:cNvPr>
            <p:cNvSpPr>
              <a:spLocks noChangeArrowheads="1"/>
            </p:cNvSpPr>
            <p:nvPr/>
          </p:nvSpPr>
          <p:spPr bwMode="auto">
            <a:xfrm>
              <a:off x="2514" y="2380"/>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13" name="Freeform 513">
              <a:extLst>
                <a:ext uri="{FF2B5EF4-FFF2-40B4-BE49-F238E27FC236}">
                  <a16:creationId xmlns:a16="http://schemas.microsoft.com/office/drawing/2014/main" id="{0BBCAE7A-0A45-49BA-BCCA-032036B8190D}"/>
                </a:ext>
              </a:extLst>
            </p:cNvPr>
            <p:cNvSpPr/>
            <p:nvPr/>
          </p:nvSpPr>
          <p:spPr bwMode="auto">
            <a:xfrm>
              <a:off x="2525" y="2380"/>
              <a:ext cx="29" cy="33"/>
            </a:xfrm>
            <a:custGeom>
              <a:avLst/>
              <a:gdLst>
                <a:gd name="T0" fmla="*/ 8 w 29"/>
                <a:gd name="T1" fmla="*/ 9 h 33"/>
                <a:gd name="T2" fmla="*/ 11 w 29"/>
                <a:gd name="T3" fmla="*/ 6 h 33"/>
                <a:gd name="T4" fmla="*/ 14 w 29"/>
                <a:gd name="T5" fmla="*/ 5 h 33"/>
                <a:gd name="T6" fmla="*/ 18 w 29"/>
                <a:gd name="T7" fmla="*/ 6 h 33"/>
                <a:gd name="T8" fmla="*/ 20 w 29"/>
                <a:gd name="T9" fmla="*/ 9 h 33"/>
                <a:gd name="T10" fmla="*/ 22 w 29"/>
                <a:gd name="T11" fmla="*/ 11 h 33"/>
                <a:gd name="T12" fmla="*/ 23 w 29"/>
                <a:gd name="T13" fmla="*/ 16 h 33"/>
                <a:gd name="T14" fmla="*/ 22 w 29"/>
                <a:gd name="T15" fmla="*/ 21 h 33"/>
                <a:gd name="T16" fmla="*/ 20 w 29"/>
                <a:gd name="T17" fmla="*/ 24 h 33"/>
                <a:gd name="T18" fmla="*/ 18 w 29"/>
                <a:gd name="T19" fmla="*/ 27 h 33"/>
                <a:gd name="T20" fmla="*/ 14 w 29"/>
                <a:gd name="T21" fmla="*/ 27 h 33"/>
                <a:gd name="T22" fmla="*/ 11 w 29"/>
                <a:gd name="T23" fmla="*/ 27 h 33"/>
                <a:gd name="T24" fmla="*/ 8 w 29"/>
                <a:gd name="T25" fmla="*/ 24 h 33"/>
                <a:gd name="T26" fmla="*/ 7 w 29"/>
                <a:gd name="T27" fmla="*/ 21 h 33"/>
                <a:gd name="T28" fmla="*/ 6 w 29"/>
                <a:gd name="T29" fmla="*/ 16 h 33"/>
                <a:gd name="T30" fmla="*/ 7 w 29"/>
                <a:gd name="T31" fmla="*/ 11 h 33"/>
                <a:gd name="T32" fmla="*/ 8 w 29"/>
                <a:gd name="T33" fmla="*/ 9 h 33"/>
                <a:gd name="T34" fmla="*/ 4 w 29"/>
                <a:gd name="T35" fmla="*/ 28 h 33"/>
                <a:gd name="T36" fmla="*/ 8 w 29"/>
                <a:gd name="T37" fmla="*/ 31 h 33"/>
                <a:gd name="T38" fmla="*/ 14 w 29"/>
                <a:gd name="T39" fmla="*/ 33 h 33"/>
                <a:gd name="T40" fmla="*/ 20 w 29"/>
                <a:gd name="T41" fmla="*/ 31 h 33"/>
                <a:gd name="T42" fmla="*/ 24 w 29"/>
                <a:gd name="T43" fmla="*/ 28 h 33"/>
                <a:gd name="T44" fmla="*/ 28 w 29"/>
                <a:gd name="T45" fmla="*/ 23 h 33"/>
                <a:gd name="T46" fmla="*/ 29 w 29"/>
                <a:gd name="T47" fmla="*/ 16 h 33"/>
                <a:gd name="T48" fmla="*/ 28 w 29"/>
                <a:gd name="T49" fmla="*/ 10 h 33"/>
                <a:gd name="T50" fmla="*/ 24 w 29"/>
                <a:gd name="T51" fmla="*/ 4 h 33"/>
                <a:gd name="T52" fmla="*/ 20 w 29"/>
                <a:gd name="T53" fmla="*/ 0 h 33"/>
                <a:gd name="T54" fmla="*/ 14 w 29"/>
                <a:gd name="T55" fmla="*/ 0 h 33"/>
                <a:gd name="T56" fmla="*/ 8 w 29"/>
                <a:gd name="T57" fmla="*/ 0 h 33"/>
                <a:gd name="T58" fmla="*/ 4 w 29"/>
                <a:gd name="T59" fmla="*/ 4 h 33"/>
                <a:gd name="T60" fmla="*/ 1 w 29"/>
                <a:gd name="T61" fmla="*/ 10 h 33"/>
                <a:gd name="T62" fmla="*/ 0 w 29"/>
                <a:gd name="T63" fmla="*/ 16 h 33"/>
                <a:gd name="T64" fmla="*/ 1 w 29"/>
                <a:gd name="T65" fmla="*/ 23 h 33"/>
                <a:gd name="T66" fmla="*/ 4 w 29"/>
                <a:gd name="T67" fmla="*/ 28 h 33"/>
                <a:gd name="T68" fmla="*/ 8 w 29"/>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9"/>
                  </a:moveTo>
                  <a:lnTo>
                    <a:pt x="11" y="6"/>
                  </a:lnTo>
                  <a:lnTo>
                    <a:pt x="14" y="5"/>
                  </a:lnTo>
                  <a:lnTo>
                    <a:pt x="18" y="6"/>
                  </a:lnTo>
                  <a:lnTo>
                    <a:pt x="20" y="9"/>
                  </a:lnTo>
                  <a:lnTo>
                    <a:pt x="22" y="11"/>
                  </a:lnTo>
                  <a:lnTo>
                    <a:pt x="23" y="16"/>
                  </a:lnTo>
                  <a:lnTo>
                    <a:pt x="22" y="21"/>
                  </a:lnTo>
                  <a:lnTo>
                    <a:pt x="20" y="24"/>
                  </a:lnTo>
                  <a:lnTo>
                    <a:pt x="18" y="27"/>
                  </a:lnTo>
                  <a:lnTo>
                    <a:pt x="14" y="27"/>
                  </a:lnTo>
                  <a:lnTo>
                    <a:pt x="11" y="27"/>
                  </a:lnTo>
                  <a:lnTo>
                    <a:pt x="8" y="24"/>
                  </a:lnTo>
                  <a:lnTo>
                    <a:pt x="7" y="21"/>
                  </a:lnTo>
                  <a:lnTo>
                    <a:pt x="6" y="16"/>
                  </a:lnTo>
                  <a:lnTo>
                    <a:pt x="7" y="11"/>
                  </a:lnTo>
                  <a:lnTo>
                    <a:pt x="8" y="9"/>
                  </a:lnTo>
                  <a:lnTo>
                    <a:pt x="4" y="28"/>
                  </a:lnTo>
                  <a:lnTo>
                    <a:pt x="8" y="31"/>
                  </a:lnTo>
                  <a:lnTo>
                    <a:pt x="14" y="33"/>
                  </a:lnTo>
                  <a:lnTo>
                    <a:pt x="20" y="31"/>
                  </a:lnTo>
                  <a:lnTo>
                    <a:pt x="24" y="28"/>
                  </a:lnTo>
                  <a:lnTo>
                    <a:pt x="28" y="23"/>
                  </a:lnTo>
                  <a:lnTo>
                    <a:pt x="29" y="16"/>
                  </a:lnTo>
                  <a:lnTo>
                    <a:pt x="28" y="10"/>
                  </a:lnTo>
                  <a:lnTo>
                    <a:pt x="24" y="4"/>
                  </a:lnTo>
                  <a:lnTo>
                    <a:pt x="20" y="0"/>
                  </a:lnTo>
                  <a:lnTo>
                    <a:pt x="14" y="0"/>
                  </a:lnTo>
                  <a:lnTo>
                    <a:pt x="8" y="0"/>
                  </a:lnTo>
                  <a:lnTo>
                    <a:pt x="4" y="4"/>
                  </a:lnTo>
                  <a:lnTo>
                    <a:pt x="1" y="10"/>
                  </a:lnTo>
                  <a:lnTo>
                    <a:pt x="0" y="16"/>
                  </a:lnTo>
                  <a:lnTo>
                    <a:pt x="1" y="23"/>
                  </a:lnTo>
                  <a:lnTo>
                    <a:pt x="4" y="28"/>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14" name="Freeform 514">
              <a:extLst>
                <a:ext uri="{FF2B5EF4-FFF2-40B4-BE49-F238E27FC236}">
                  <a16:creationId xmlns:a16="http://schemas.microsoft.com/office/drawing/2014/main" id="{A5D8E9F2-7AE2-434C-97E9-1A666DCD78E0}"/>
                </a:ext>
              </a:extLst>
            </p:cNvPr>
            <p:cNvSpPr/>
            <p:nvPr/>
          </p:nvSpPr>
          <p:spPr bwMode="auto">
            <a:xfrm>
              <a:off x="2557" y="2380"/>
              <a:ext cx="24" cy="31"/>
            </a:xfrm>
            <a:custGeom>
              <a:avLst/>
              <a:gdLst>
                <a:gd name="T0" fmla="*/ 6 w 24"/>
                <a:gd name="T1" fmla="*/ 31 h 31"/>
                <a:gd name="T2" fmla="*/ 6 w 24"/>
                <a:gd name="T3" fmla="*/ 10 h 31"/>
                <a:gd name="T4" fmla="*/ 18 w 24"/>
                <a:gd name="T5" fmla="*/ 31 h 31"/>
                <a:gd name="T6" fmla="*/ 24 w 24"/>
                <a:gd name="T7" fmla="*/ 31 h 31"/>
                <a:gd name="T8" fmla="*/ 24 w 24"/>
                <a:gd name="T9" fmla="*/ 0 h 31"/>
                <a:gd name="T10" fmla="*/ 18 w 24"/>
                <a:gd name="T11" fmla="*/ 0 h 31"/>
                <a:gd name="T12" fmla="*/ 18 w 24"/>
                <a:gd name="T13" fmla="*/ 22 h 31"/>
                <a:gd name="T14" fmla="*/ 8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0"/>
                  </a:lnTo>
                  <a:lnTo>
                    <a:pt x="18" y="31"/>
                  </a:lnTo>
                  <a:lnTo>
                    <a:pt x="24" y="31"/>
                  </a:lnTo>
                  <a:lnTo>
                    <a:pt x="24" y="0"/>
                  </a:lnTo>
                  <a:lnTo>
                    <a:pt x="18" y="0"/>
                  </a:lnTo>
                  <a:lnTo>
                    <a:pt x="18" y="22"/>
                  </a:lnTo>
                  <a:lnTo>
                    <a:pt x="8"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15" name="Freeform 515">
              <a:extLst>
                <a:ext uri="{FF2B5EF4-FFF2-40B4-BE49-F238E27FC236}">
                  <a16:creationId xmlns:a16="http://schemas.microsoft.com/office/drawing/2014/main" id="{156A036B-FDB5-4AE3-8505-0BADF03D469A}"/>
                </a:ext>
              </a:extLst>
            </p:cNvPr>
            <p:cNvSpPr/>
            <p:nvPr/>
          </p:nvSpPr>
          <p:spPr bwMode="auto">
            <a:xfrm>
              <a:off x="2704" y="2391"/>
              <a:ext cx="26" cy="30"/>
            </a:xfrm>
            <a:custGeom>
              <a:avLst/>
              <a:gdLst>
                <a:gd name="T0" fmla="*/ 17 w 26"/>
                <a:gd name="T1" fmla="*/ 19 h 30"/>
                <a:gd name="T2" fmla="*/ 9 w 26"/>
                <a:gd name="T3" fmla="*/ 19 h 30"/>
                <a:gd name="T4" fmla="*/ 13 w 26"/>
                <a:gd name="T5" fmla="*/ 6 h 30"/>
                <a:gd name="T6" fmla="*/ 17 w 26"/>
                <a:gd name="T7" fmla="*/ 19 h 30"/>
                <a:gd name="T8" fmla="*/ 0 w 26"/>
                <a:gd name="T9" fmla="*/ 30 h 30"/>
                <a:gd name="T10" fmla="*/ 6 w 26"/>
                <a:gd name="T11" fmla="*/ 30 h 30"/>
                <a:gd name="T12" fmla="*/ 7 w 26"/>
                <a:gd name="T13" fmla="*/ 24 h 30"/>
                <a:gd name="T14" fmla="*/ 18 w 26"/>
                <a:gd name="T15" fmla="*/ 24 h 30"/>
                <a:gd name="T16" fmla="*/ 20 w 26"/>
                <a:gd name="T17" fmla="*/ 30 h 30"/>
                <a:gd name="T18" fmla="*/ 26 w 26"/>
                <a:gd name="T19" fmla="*/ 30 h 30"/>
                <a:gd name="T20" fmla="*/ 17 w 26"/>
                <a:gd name="T21" fmla="*/ 0 h 30"/>
                <a:gd name="T22" fmla="*/ 9 w 26"/>
                <a:gd name="T23" fmla="*/ 0 h 30"/>
                <a:gd name="T24" fmla="*/ 0 w 26"/>
                <a:gd name="T25" fmla="*/ 30 h 30"/>
                <a:gd name="T26" fmla="*/ 17 w 26"/>
                <a:gd name="T2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0">
                  <a:moveTo>
                    <a:pt x="17" y="19"/>
                  </a:moveTo>
                  <a:lnTo>
                    <a:pt x="9" y="19"/>
                  </a:lnTo>
                  <a:lnTo>
                    <a:pt x="13" y="6"/>
                  </a:lnTo>
                  <a:lnTo>
                    <a:pt x="17" y="19"/>
                  </a:lnTo>
                  <a:lnTo>
                    <a:pt x="0" y="30"/>
                  </a:lnTo>
                  <a:lnTo>
                    <a:pt x="6" y="30"/>
                  </a:lnTo>
                  <a:lnTo>
                    <a:pt x="7" y="24"/>
                  </a:lnTo>
                  <a:lnTo>
                    <a:pt x="18" y="24"/>
                  </a:lnTo>
                  <a:lnTo>
                    <a:pt x="20" y="30"/>
                  </a:lnTo>
                  <a:lnTo>
                    <a:pt x="26" y="30"/>
                  </a:lnTo>
                  <a:lnTo>
                    <a:pt x="17" y="0"/>
                  </a:lnTo>
                  <a:lnTo>
                    <a:pt x="9" y="0"/>
                  </a:lnTo>
                  <a:lnTo>
                    <a:pt x="0" y="30"/>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16" name="Freeform 516">
              <a:extLst>
                <a:ext uri="{FF2B5EF4-FFF2-40B4-BE49-F238E27FC236}">
                  <a16:creationId xmlns:a16="http://schemas.microsoft.com/office/drawing/2014/main" id="{439FA87D-F51E-4C91-84FB-2F5B02B036A1}"/>
                </a:ext>
              </a:extLst>
            </p:cNvPr>
            <p:cNvSpPr/>
            <p:nvPr/>
          </p:nvSpPr>
          <p:spPr bwMode="auto">
            <a:xfrm>
              <a:off x="2734" y="2391"/>
              <a:ext cx="23" cy="30"/>
            </a:xfrm>
            <a:custGeom>
              <a:avLst/>
              <a:gdLst>
                <a:gd name="T0" fmla="*/ 6 w 23"/>
                <a:gd name="T1" fmla="*/ 30 h 30"/>
                <a:gd name="T2" fmla="*/ 6 w 23"/>
                <a:gd name="T3" fmla="*/ 10 h 30"/>
                <a:gd name="T4" fmla="*/ 17 w 23"/>
                <a:gd name="T5" fmla="*/ 30 h 30"/>
                <a:gd name="T6" fmla="*/ 23 w 23"/>
                <a:gd name="T7" fmla="*/ 30 h 30"/>
                <a:gd name="T8" fmla="*/ 23 w 23"/>
                <a:gd name="T9" fmla="*/ 0 h 30"/>
                <a:gd name="T10" fmla="*/ 17 w 23"/>
                <a:gd name="T11" fmla="*/ 0 h 30"/>
                <a:gd name="T12" fmla="*/ 17 w 23"/>
                <a:gd name="T13" fmla="*/ 20 h 30"/>
                <a:gd name="T14" fmla="*/ 6 w 23"/>
                <a:gd name="T15" fmla="*/ 0 h 30"/>
                <a:gd name="T16" fmla="*/ 0 w 23"/>
                <a:gd name="T17" fmla="*/ 0 h 30"/>
                <a:gd name="T18" fmla="*/ 0 w 23"/>
                <a:gd name="T19" fmla="*/ 30 h 30"/>
                <a:gd name="T20" fmla="*/ 6 w 23"/>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0">
                  <a:moveTo>
                    <a:pt x="6" y="30"/>
                  </a:moveTo>
                  <a:lnTo>
                    <a:pt x="6" y="10"/>
                  </a:lnTo>
                  <a:lnTo>
                    <a:pt x="17" y="30"/>
                  </a:lnTo>
                  <a:lnTo>
                    <a:pt x="23" y="30"/>
                  </a:lnTo>
                  <a:lnTo>
                    <a:pt x="23" y="0"/>
                  </a:lnTo>
                  <a:lnTo>
                    <a:pt x="17" y="0"/>
                  </a:lnTo>
                  <a:lnTo>
                    <a:pt x="17" y="20"/>
                  </a:lnTo>
                  <a:lnTo>
                    <a:pt x="6"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17" name="Freeform 517">
              <a:extLst>
                <a:ext uri="{FF2B5EF4-FFF2-40B4-BE49-F238E27FC236}">
                  <a16:creationId xmlns:a16="http://schemas.microsoft.com/office/drawing/2014/main" id="{DE976C3E-051F-40E1-A415-15DBA3FA04B2}"/>
                </a:ext>
              </a:extLst>
            </p:cNvPr>
            <p:cNvSpPr/>
            <p:nvPr/>
          </p:nvSpPr>
          <p:spPr bwMode="auto">
            <a:xfrm>
              <a:off x="2761" y="2390"/>
              <a:ext cx="24" cy="32"/>
            </a:xfrm>
            <a:custGeom>
              <a:avLst/>
              <a:gdLst>
                <a:gd name="T0" fmla="*/ 4 w 24"/>
                <a:gd name="T1" fmla="*/ 30 h 32"/>
                <a:gd name="T2" fmla="*/ 8 w 24"/>
                <a:gd name="T3" fmla="*/ 32 h 32"/>
                <a:gd name="T4" fmla="*/ 12 w 24"/>
                <a:gd name="T5" fmla="*/ 32 h 32"/>
                <a:gd name="T6" fmla="*/ 17 w 24"/>
                <a:gd name="T7" fmla="*/ 32 h 32"/>
                <a:gd name="T8" fmla="*/ 21 w 24"/>
                <a:gd name="T9" fmla="*/ 30 h 32"/>
                <a:gd name="T10" fmla="*/ 23 w 24"/>
                <a:gd name="T11" fmla="*/ 26 h 32"/>
                <a:gd name="T12" fmla="*/ 24 w 24"/>
                <a:gd name="T13" fmla="*/ 23 h 32"/>
                <a:gd name="T14" fmla="*/ 23 w 24"/>
                <a:gd name="T15" fmla="*/ 18 h 32"/>
                <a:gd name="T16" fmla="*/ 21 w 24"/>
                <a:gd name="T17" fmla="*/ 15 h 32"/>
                <a:gd name="T18" fmla="*/ 18 w 24"/>
                <a:gd name="T19" fmla="*/ 14 h 32"/>
                <a:gd name="T20" fmla="*/ 14 w 24"/>
                <a:gd name="T21" fmla="*/ 13 h 32"/>
                <a:gd name="T22" fmla="*/ 11 w 24"/>
                <a:gd name="T23" fmla="*/ 12 h 32"/>
                <a:gd name="T24" fmla="*/ 8 w 24"/>
                <a:gd name="T25" fmla="*/ 11 h 32"/>
                <a:gd name="T26" fmla="*/ 6 w 24"/>
                <a:gd name="T27" fmla="*/ 8 h 32"/>
                <a:gd name="T28" fmla="*/ 8 w 24"/>
                <a:gd name="T29" fmla="*/ 7 h 32"/>
                <a:gd name="T30" fmla="*/ 8 w 24"/>
                <a:gd name="T31" fmla="*/ 6 h 32"/>
                <a:gd name="T32" fmla="*/ 11 w 24"/>
                <a:gd name="T33" fmla="*/ 5 h 32"/>
                <a:gd name="T34" fmla="*/ 14 w 24"/>
                <a:gd name="T35" fmla="*/ 5 h 32"/>
                <a:gd name="T36" fmla="*/ 16 w 24"/>
                <a:gd name="T37" fmla="*/ 6 h 32"/>
                <a:gd name="T38" fmla="*/ 17 w 24"/>
                <a:gd name="T39" fmla="*/ 7 h 32"/>
                <a:gd name="T40" fmla="*/ 17 w 24"/>
                <a:gd name="T41" fmla="*/ 9 h 32"/>
                <a:gd name="T42" fmla="*/ 23 w 24"/>
                <a:gd name="T43" fmla="*/ 9 h 32"/>
                <a:gd name="T44" fmla="*/ 22 w 24"/>
                <a:gd name="T45" fmla="*/ 6 h 32"/>
                <a:gd name="T46" fmla="*/ 20 w 24"/>
                <a:gd name="T47" fmla="*/ 2 h 32"/>
                <a:gd name="T48" fmla="*/ 16 w 24"/>
                <a:gd name="T49" fmla="*/ 0 h 32"/>
                <a:gd name="T50" fmla="*/ 12 w 24"/>
                <a:gd name="T51" fmla="*/ 0 h 32"/>
                <a:gd name="T52" fmla="*/ 8 w 24"/>
                <a:gd name="T53" fmla="*/ 0 h 32"/>
                <a:gd name="T54" fmla="*/ 4 w 24"/>
                <a:gd name="T55" fmla="*/ 2 h 32"/>
                <a:gd name="T56" fmla="*/ 2 w 24"/>
                <a:gd name="T57" fmla="*/ 5 h 32"/>
                <a:gd name="T58" fmla="*/ 2 w 24"/>
                <a:gd name="T59" fmla="*/ 9 h 32"/>
                <a:gd name="T60" fmla="*/ 2 w 24"/>
                <a:gd name="T61" fmla="*/ 13 h 32"/>
                <a:gd name="T62" fmla="*/ 4 w 24"/>
                <a:gd name="T63" fmla="*/ 17 h 32"/>
                <a:gd name="T64" fmla="*/ 10 w 24"/>
                <a:gd name="T65" fmla="*/ 18 h 32"/>
                <a:gd name="T66" fmla="*/ 16 w 24"/>
                <a:gd name="T67" fmla="*/ 20 h 32"/>
                <a:gd name="T68" fmla="*/ 17 w 24"/>
                <a:gd name="T69" fmla="*/ 21 h 32"/>
                <a:gd name="T70" fmla="*/ 18 w 24"/>
                <a:gd name="T71" fmla="*/ 23 h 32"/>
                <a:gd name="T72" fmla="*/ 17 w 24"/>
                <a:gd name="T73" fmla="*/ 25 h 32"/>
                <a:gd name="T74" fmla="*/ 17 w 24"/>
                <a:gd name="T75" fmla="*/ 26 h 32"/>
                <a:gd name="T76" fmla="*/ 12 w 24"/>
                <a:gd name="T77" fmla="*/ 27 h 32"/>
                <a:gd name="T78" fmla="*/ 10 w 24"/>
                <a:gd name="T79" fmla="*/ 26 h 32"/>
                <a:gd name="T80" fmla="*/ 9 w 24"/>
                <a:gd name="T81" fmla="*/ 26 h 32"/>
                <a:gd name="T82" fmla="*/ 8 w 24"/>
                <a:gd name="T83" fmla="*/ 24 h 32"/>
                <a:gd name="T84" fmla="*/ 6 w 24"/>
                <a:gd name="T85" fmla="*/ 21 h 32"/>
                <a:gd name="T86" fmla="*/ 0 w 24"/>
                <a:gd name="T87" fmla="*/ 21 h 32"/>
                <a:gd name="T88" fmla="*/ 2 w 24"/>
                <a:gd name="T89" fmla="*/ 26 h 32"/>
                <a:gd name="T90" fmla="*/ 4 w 24"/>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32">
                  <a:moveTo>
                    <a:pt x="4" y="30"/>
                  </a:moveTo>
                  <a:lnTo>
                    <a:pt x="8" y="32"/>
                  </a:lnTo>
                  <a:lnTo>
                    <a:pt x="12" y="32"/>
                  </a:lnTo>
                  <a:lnTo>
                    <a:pt x="17" y="32"/>
                  </a:lnTo>
                  <a:lnTo>
                    <a:pt x="21" y="30"/>
                  </a:lnTo>
                  <a:lnTo>
                    <a:pt x="23" y="26"/>
                  </a:lnTo>
                  <a:lnTo>
                    <a:pt x="24" y="23"/>
                  </a:lnTo>
                  <a:lnTo>
                    <a:pt x="23" y="18"/>
                  </a:lnTo>
                  <a:lnTo>
                    <a:pt x="21" y="15"/>
                  </a:lnTo>
                  <a:lnTo>
                    <a:pt x="18" y="14"/>
                  </a:lnTo>
                  <a:lnTo>
                    <a:pt x="14" y="13"/>
                  </a:lnTo>
                  <a:lnTo>
                    <a:pt x="11" y="12"/>
                  </a:lnTo>
                  <a:lnTo>
                    <a:pt x="8" y="11"/>
                  </a:lnTo>
                  <a:lnTo>
                    <a:pt x="6" y="8"/>
                  </a:lnTo>
                  <a:lnTo>
                    <a:pt x="8" y="7"/>
                  </a:lnTo>
                  <a:lnTo>
                    <a:pt x="8" y="6"/>
                  </a:lnTo>
                  <a:lnTo>
                    <a:pt x="11" y="5"/>
                  </a:lnTo>
                  <a:lnTo>
                    <a:pt x="14" y="5"/>
                  </a:lnTo>
                  <a:lnTo>
                    <a:pt x="16" y="6"/>
                  </a:lnTo>
                  <a:lnTo>
                    <a:pt x="17" y="7"/>
                  </a:lnTo>
                  <a:lnTo>
                    <a:pt x="17" y="9"/>
                  </a:lnTo>
                  <a:lnTo>
                    <a:pt x="23" y="9"/>
                  </a:lnTo>
                  <a:lnTo>
                    <a:pt x="22" y="6"/>
                  </a:lnTo>
                  <a:lnTo>
                    <a:pt x="20" y="2"/>
                  </a:lnTo>
                  <a:lnTo>
                    <a:pt x="16" y="0"/>
                  </a:lnTo>
                  <a:lnTo>
                    <a:pt x="12" y="0"/>
                  </a:lnTo>
                  <a:lnTo>
                    <a:pt x="8" y="0"/>
                  </a:lnTo>
                  <a:lnTo>
                    <a:pt x="4" y="2"/>
                  </a:lnTo>
                  <a:lnTo>
                    <a:pt x="2" y="5"/>
                  </a:lnTo>
                  <a:lnTo>
                    <a:pt x="2" y="9"/>
                  </a:lnTo>
                  <a:lnTo>
                    <a:pt x="2" y="13"/>
                  </a:lnTo>
                  <a:lnTo>
                    <a:pt x="4" y="17"/>
                  </a:lnTo>
                  <a:lnTo>
                    <a:pt x="10" y="18"/>
                  </a:lnTo>
                  <a:lnTo>
                    <a:pt x="16" y="20"/>
                  </a:lnTo>
                  <a:lnTo>
                    <a:pt x="17" y="21"/>
                  </a:lnTo>
                  <a:lnTo>
                    <a:pt x="18" y="23"/>
                  </a:lnTo>
                  <a:lnTo>
                    <a:pt x="17" y="25"/>
                  </a:lnTo>
                  <a:lnTo>
                    <a:pt x="17" y="26"/>
                  </a:lnTo>
                  <a:lnTo>
                    <a:pt x="12" y="27"/>
                  </a:lnTo>
                  <a:lnTo>
                    <a:pt x="10" y="26"/>
                  </a:lnTo>
                  <a:lnTo>
                    <a:pt x="9" y="26"/>
                  </a:lnTo>
                  <a:lnTo>
                    <a:pt x="8" y="24"/>
                  </a:lnTo>
                  <a:lnTo>
                    <a:pt x="6" y="21"/>
                  </a:lnTo>
                  <a:lnTo>
                    <a:pt x="0" y="21"/>
                  </a:lnTo>
                  <a:lnTo>
                    <a:pt x="2"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18" name="Freeform 518">
              <a:extLst>
                <a:ext uri="{FF2B5EF4-FFF2-40B4-BE49-F238E27FC236}">
                  <a16:creationId xmlns:a16="http://schemas.microsoft.com/office/drawing/2014/main" id="{50752A36-DD79-4B79-B37D-8F2917BDAE04}"/>
                </a:ext>
              </a:extLst>
            </p:cNvPr>
            <p:cNvSpPr/>
            <p:nvPr/>
          </p:nvSpPr>
          <p:spPr bwMode="auto">
            <a:xfrm>
              <a:off x="2788" y="2390"/>
              <a:ext cx="29" cy="32"/>
            </a:xfrm>
            <a:custGeom>
              <a:avLst/>
              <a:gdLst>
                <a:gd name="T0" fmla="*/ 8 w 29"/>
                <a:gd name="T1" fmla="*/ 8 h 32"/>
                <a:gd name="T2" fmla="*/ 11 w 29"/>
                <a:gd name="T3" fmla="*/ 6 h 32"/>
                <a:gd name="T4" fmla="*/ 14 w 29"/>
                <a:gd name="T5" fmla="*/ 6 h 32"/>
                <a:gd name="T6" fmla="*/ 18 w 29"/>
                <a:gd name="T7" fmla="*/ 6 h 32"/>
                <a:gd name="T8" fmla="*/ 20 w 29"/>
                <a:gd name="T9" fmla="*/ 8 h 32"/>
                <a:gd name="T10" fmla="*/ 21 w 29"/>
                <a:gd name="T11" fmla="*/ 12 h 32"/>
                <a:gd name="T12" fmla="*/ 23 w 29"/>
                <a:gd name="T13" fmla="*/ 17 h 32"/>
                <a:gd name="T14" fmla="*/ 21 w 29"/>
                <a:gd name="T15" fmla="*/ 20 h 32"/>
                <a:gd name="T16" fmla="*/ 20 w 29"/>
                <a:gd name="T17" fmla="*/ 24 h 32"/>
                <a:gd name="T18" fmla="*/ 18 w 29"/>
                <a:gd name="T19" fmla="*/ 26 h 32"/>
                <a:gd name="T20" fmla="*/ 14 w 29"/>
                <a:gd name="T21" fmla="*/ 27 h 32"/>
                <a:gd name="T22" fmla="*/ 11 w 29"/>
                <a:gd name="T23" fmla="*/ 26 h 32"/>
                <a:gd name="T24" fmla="*/ 8 w 29"/>
                <a:gd name="T25" fmla="*/ 24 h 32"/>
                <a:gd name="T26" fmla="*/ 7 w 29"/>
                <a:gd name="T27" fmla="*/ 20 h 32"/>
                <a:gd name="T28" fmla="*/ 6 w 29"/>
                <a:gd name="T29" fmla="*/ 17 h 32"/>
                <a:gd name="T30" fmla="*/ 7 w 29"/>
                <a:gd name="T31" fmla="*/ 12 h 32"/>
                <a:gd name="T32" fmla="*/ 8 w 29"/>
                <a:gd name="T33" fmla="*/ 8 h 32"/>
                <a:gd name="T34" fmla="*/ 3 w 29"/>
                <a:gd name="T35" fmla="*/ 29 h 32"/>
                <a:gd name="T36" fmla="*/ 8 w 29"/>
                <a:gd name="T37" fmla="*/ 31 h 32"/>
                <a:gd name="T38" fmla="*/ 14 w 29"/>
                <a:gd name="T39" fmla="*/ 32 h 32"/>
                <a:gd name="T40" fmla="*/ 20 w 29"/>
                <a:gd name="T41" fmla="*/ 31 h 32"/>
                <a:gd name="T42" fmla="*/ 24 w 29"/>
                <a:gd name="T43" fmla="*/ 29 h 32"/>
                <a:gd name="T44" fmla="*/ 27 w 29"/>
                <a:gd name="T45" fmla="*/ 23 h 32"/>
                <a:gd name="T46" fmla="*/ 29 w 29"/>
                <a:gd name="T47" fmla="*/ 17 h 32"/>
                <a:gd name="T48" fmla="*/ 27 w 29"/>
                <a:gd name="T49" fmla="*/ 9 h 32"/>
                <a:gd name="T50" fmla="*/ 24 w 29"/>
                <a:gd name="T51" fmla="*/ 5 h 32"/>
                <a:gd name="T52" fmla="*/ 20 w 29"/>
                <a:gd name="T53" fmla="*/ 1 h 32"/>
                <a:gd name="T54" fmla="*/ 14 w 29"/>
                <a:gd name="T55" fmla="*/ 0 h 32"/>
                <a:gd name="T56" fmla="*/ 8 w 29"/>
                <a:gd name="T57" fmla="*/ 1 h 32"/>
                <a:gd name="T58" fmla="*/ 3 w 29"/>
                <a:gd name="T59" fmla="*/ 5 h 32"/>
                <a:gd name="T60" fmla="*/ 1 w 29"/>
                <a:gd name="T61" fmla="*/ 9 h 32"/>
                <a:gd name="T62" fmla="*/ 0 w 29"/>
                <a:gd name="T63" fmla="*/ 17 h 32"/>
                <a:gd name="T64" fmla="*/ 1 w 29"/>
                <a:gd name="T65" fmla="*/ 23 h 32"/>
                <a:gd name="T66" fmla="*/ 3 w 29"/>
                <a:gd name="T67" fmla="*/ 29 h 32"/>
                <a:gd name="T68" fmla="*/ 8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8"/>
                  </a:moveTo>
                  <a:lnTo>
                    <a:pt x="11" y="6"/>
                  </a:lnTo>
                  <a:lnTo>
                    <a:pt x="14" y="6"/>
                  </a:lnTo>
                  <a:lnTo>
                    <a:pt x="18" y="6"/>
                  </a:lnTo>
                  <a:lnTo>
                    <a:pt x="20" y="8"/>
                  </a:lnTo>
                  <a:lnTo>
                    <a:pt x="21" y="12"/>
                  </a:lnTo>
                  <a:lnTo>
                    <a:pt x="23" y="17"/>
                  </a:lnTo>
                  <a:lnTo>
                    <a:pt x="21" y="20"/>
                  </a:lnTo>
                  <a:lnTo>
                    <a:pt x="20" y="24"/>
                  </a:lnTo>
                  <a:lnTo>
                    <a:pt x="18" y="26"/>
                  </a:lnTo>
                  <a:lnTo>
                    <a:pt x="14" y="27"/>
                  </a:lnTo>
                  <a:lnTo>
                    <a:pt x="11" y="26"/>
                  </a:lnTo>
                  <a:lnTo>
                    <a:pt x="8" y="24"/>
                  </a:lnTo>
                  <a:lnTo>
                    <a:pt x="7" y="20"/>
                  </a:lnTo>
                  <a:lnTo>
                    <a:pt x="6" y="17"/>
                  </a:lnTo>
                  <a:lnTo>
                    <a:pt x="7" y="12"/>
                  </a:lnTo>
                  <a:lnTo>
                    <a:pt x="8" y="8"/>
                  </a:lnTo>
                  <a:lnTo>
                    <a:pt x="3" y="29"/>
                  </a:lnTo>
                  <a:lnTo>
                    <a:pt x="8" y="31"/>
                  </a:lnTo>
                  <a:lnTo>
                    <a:pt x="14" y="32"/>
                  </a:lnTo>
                  <a:lnTo>
                    <a:pt x="20" y="31"/>
                  </a:lnTo>
                  <a:lnTo>
                    <a:pt x="24" y="29"/>
                  </a:lnTo>
                  <a:lnTo>
                    <a:pt x="27" y="23"/>
                  </a:lnTo>
                  <a:lnTo>
                    <a:pt x="29" y="17"/>
                  </a:lnTo>
                  <a:lnTo>
                    <a:pt x="27" y="9"/>
                  </a:lnTo>
                  <a:lnTo>
                    <a:pt x="24" y="5"/>
                  </a:lnTo>
                  <a:lnTo>
                    <a:pt x="20" y="1"/>
                  </a:lnTo>
                  <a:lnTo>
                    <a:pt x="14" y="0"/>
                  </a:lnTo>
                  <a:lnTo>
                    <a:pt x="8" y="1"/>
                  </a:lnTo>
                  <a:lnTo>
                    <a:pt x="3" y="5"/>
                  </a:lnTo>
                  <a:lnTo>
                    <a:pt x="1" y="9"/>
                  </a:lnTo>
                  <a:lnTo>
                    <a:pt x="0" y="17"/>
                  </a:lnTo>
                  <a:lnTo>
                    <a:pt x="1" y="23"/>
                  </a:lnTo>
                  <a:lnTo>
                    <a:pt x="3" y="29"/>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19" name="Freeform 519">
              <a:extLst>
                <a:ext uri="{FF2B5EF4-FFF2-40B4-BE49-F238E27FC236}">
                  <a16:creationId xmlns:a16="http://schemas.microsoft.com/office/drawing/2014/main" id="{20D4B98F-9929-42F2-AFCA-2AF81A1066B8}"/>
                </a:ext>
              </a:extLst>
            </p:cNvPr>
            <p:cNvSpPr/>
            <p:nvPr/>
          </p:nvSpPr>
          <p:spPr bwMode="auto">
            <a:xfrm>
              <a:off x="2820" y="2391"/>
              <a:ext cx="24" cy="30"/>
            </a:xfrm>
            <a:custGeom>
              <a:avLst/>
              <a:gdLst>
                <a:gd name="T0" fmla="*/ 6 w 24"/>
                <a:gd name="T1" fmla="*/ 30 h 30"/>
                <a:gd name="T2" fmla="*/ 6 w 24"/>
                <a:gd name="T3" fmla="*/ 10 h 30"/>
                <a:gd name="T4" fmla="*/ 18 w 24"/>
                <a:gd name="T5" fmla="*/ 30 h 30"/>
                <a:gd name="T6" fmla="*/ 24 w 24"/>
                <a:gd name="T7" fmla="*/ 30 h 30"/>
                <a:gd name="T8" fmla="*/ 24 w 24"/>
                <a:gd name="T9" fmla="*/ 0 h 30"/>
                <a:gd name="T10" fmla="*/ 18 w 24"/>
                <a:gd name="T11" fmla="*/ 0 h 30"/>
                <a:gd name="T12" fmla="*/ 18 w 24"/>
                <a:gd name="T13" fmla="*/ 20 h 30"/>
                <a:gd name="T14" fmla="*/ 7 w 24"/>
                <a:gd name="T15" fmla="*/ 0 h 30"/>
                <a:gd name="T16" fmla="*/ 0 w 24"/>
                <a:gd name="T17" fmla="*/ 0 h 30"/>
                <a:gd name="T18" fmla="*/ 0 w 24"/>
                <a:gd name="T19" fmla="*/ 30 h 30"/>
                <a:gd name="T20" fmla="*/ 6 w 2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6" y="30"/>
                  </a:moveTo>
                  <a:lnTo>
                    <a:pt x="6" y="10"/>
                  </a:lnTo>
                  <a:lnTo>
                    <a:pt x="18" y="30"/>
                  </a:lnTo>
                  <a:lnTo>
                    <a:pt x="24" y="30"/>
                  </a:lnTo>
                  <a:lnTo>
                    <a:pt x="24" y="0"/>
                  </a:lnTo>
                  <a:lnTo>
                    <a:pt x="18" y="0"/>
                  </a:lnTo>
                  <a:lnTo>
                    <a:pt x="18" y="20"/>
                  </a:lnTo>
                  <a:lnTo>
                    <a:pt x="7"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20" name="Freeform 520">
              <a:extLst>
                <a:ext uri="{FF2B5EF4-FFF2-40B4-BE49-F238E27FC236}">
                  <a16:creationId xmlns:a16="http://schemas.microsoft.com/office/drawing/2014/main" id="{233865DE-5614-44EB-94FD-EB73D63AEB15}"/>
                </a:ext>
              </a:extLst>
            </p:cNvPr>
            <p:cNvSpPr/>
            <p:nvPr/>
          </p:nvSpPr>
          <p:spPr bwMode="auto">
            <a:xfrm>
              <a:off x="2436" y="2210"/>
              <a:ext cx="27" cy="30"/>
            </a:xfrm>
            <a:custGeom>
              <a:avLst/>
              <a:gdLst>
                <a:gd name="T0" fmla="*/ 22 w 27"/>
                <a:gd name="T1" fmla="*/ 15 h 30"/>
                <a:gd name="T2" fmla="*/ 22 w 27"/>
                <a:gd name="T3" fmla="*/ 17 h 30"/>
                <a:gd name="T4" fmla="*/ 22 w 27"/>
                <a:gd name="T5" fmla="*/ 19 h 30"/>
                <a:gd name="T6" fmla="*/ 21 w 27"/>
                <a:gd name="T7" fmla="*/ 21 h 30"/>
                <a:gd name="T8" fmla="*/ 19 w 27"/>
                <a:gd name="T9" fmla="*/ 23 h 30"/>
                <a:gd name="T10" fmla="*/ 16 w 27"/>
                <a:gd name="T11" fmla="*/ 24 h 30"/>
                <a:gd name="T12" fmla="*/ 13 w 27"/>
                <a:gd name="T13" fmla="*/ 24 h 30"/>
                <a:gd name="T14" fmla="*/ 11 w 27"/>
                <a:gd name="T15" fmla="*/ 23 h 30"/>
                <a:gd name="T16" fmla="*/ 9 w 27"/>
                <a:gd name="T17" fmla="*/ 19 h 30"/>
                <a:gd name="T18" fmla="*/ 6 w 27"/>
                <a:gd name="T19" fmla="*/ 15 h 30"/>
                <a:gd name="T20" fmla="*/ 6 w 27"/>
                <a:gd name="T21" fmla="*/ 12 h 30"/>
                <a:gd name="T22" fmla="*/ 7 w 27"/>
                <a:gd name="T23" fmla="*/ 9 h 30"/>
                <a:gd name="T24" fmla="*/ 9 w 27"/>
                <a:gd name="T25" fmla="*/ 7 h 30"/>
                <a:gd name="T26" fmla="*/ 11 w 27"/>
                <a:gd name="T27" fmla="*/ 6 h 30"/>
                <a:gd name="T28" fmla="*/ 13 w 27"/>
                <a:gd name="T29" fmla="*/ 6 h 30"/>
                <a:gd name="T30" fmla="*/ 15 w 27"/>
                <a:gd name="T31" fmla="*/ 6 h 30"/>
                <a:gd name="T32" fmla="*/ 17 w 27"/>
                <a:gd name="T33" fmla="*/ 7 h 30"/>
                <a:gd name="T34" fmla="*/ 21 w 27"/>
                <a:gd name="T35" fmla="*/ 3 h 30"/>
                <a:gd name="T36" fmla="*/ 18 w 27"/>
                <a:gd name="T37" fmla="*/ 1 h 30"/>
                <a:gd name="T38" fmla="*/ 15 w 27"/>
                <a:gd name="T39" fmla="*/ 0 h 30"/>
                <a:gd name="T40" fmla="*/ 10 w 27"/>
                <a:gd name="T41" fmla="*/ 0 h 30"/>
                <a:gd name="T42" fmla="*/ 6 w 27"/>
                <a:gd name="T43" fmla="*/ 2 h 30"/>
                <a:gd name="T44" fmla="*/ 3 w 27"/>
                <a:gd name="T45" fmla="*/ 7 h 30"/>
                <a:gd name="T46" fmla="*/ 0 w 27"/>
                <a:gd name="T47" fmla="*/ 12 h 30"/>
                <a:gd name="T48" fmla="*/ 1 w 27"/>
                <a:gd name="T49" fmla="*/ 17 h 30"/>
                <a:gd name="T50" fmla="*/ 4 w 27"/>
                <a:gd name="T51" fmla="*/ 23 h 30"/>
                <a:gd name="T52" fmla="*/ 7 w 27"/>
                <a:gd name="T53" fmla="*/ 27 h 30"/>
                <a:gd name="T54" fmla="*/ 12 w 27"/>
                <a:gd name="T55" fmla="*/ 30 h 30"/>
                <a:gd name="T56" fmla="*/ 17 w 27"/>
                <a:gd name="T57" fmla="*/ 30 h 30"/>
                <a:gd name="T58" fmla="*/ 22 w 27"/>
                <a:gd name="T59" fmla="*/ 27 h 30"/>
                <a:gd name="T60" fmla="*/ 25 w 27"/>
                <a:gd name="T61" fmla="*/ 24 h 30"/>
                <a:gd name="T62" fmla="*/ 27 w 27"/>
                <a:gd name="T63" fmla="*/ 20 h 30"/>
                <a:gd name="T64" fmla="*/ 27 w 27"/>
                <a:gd name="T65" fmla="*/ 15 h 30"/>
                <a:gd name="T66" fmla="*/ 25 w 27"/>
                <a:gd name="T67" fmla="*/ 12 h 30"/>
                <a:gd name="T68" fmla="*/ 22 w 27"/>
                <a:gd name="T6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22" y="15"/>
                  </a:moveTo>
                  <a:lnTo>
                    <a:pt x="22" y="17"/>
                  </a:lnTo>
                  <a:lnTo>
                    <a:pt x="22" y="19"/>
                  </a:lnTo>
                  <a:lnTo>
                    <a:pt x="21" y="21"/>
                  </a:lnTo>
                  <a:lnTo>
                    <a:pt x="19" y="23"/>
                  </a:lnTo>
                  <a:lnTo>
                    <a:pt x="16" y="24"/>
                  </a:lnTo>
                  <a:lnTo>
                    <a:pt x="13" y="24"/>
                  </a:lnTo>
                  <a:lnTo>
                    <a:pt x="11" y="23"/>
                  </a:lnTo>
                  <a:lnTo>
                    <a:pt x="9" y="19"/>
                  </a:lnTo>
                  <a:lnTo>
                    <a:pt x="6" y="15"/>
                  </a:lnTo>
                  <a:lnTo>
                    <a:pt x="6" y="12"/>
                  </a:lnTo>
                  <a:lnTo>
                    <a:pt x="7" y="9"/>
                  </a:lnTo>
                  <a:lnTo>
                    <a:pt x="9" y="7"/>
                  </a:lnTo>
                  <a:lnTo>
                    <a:pt x="11" y="6"/>
                  </a:lnTo>
                  <a:lnTo>
                    <a:pt x="13" y="6"/>
                  </a:lnTo>
                  <a:lnTo>
                    <a:pt x="15" y="6"/>
                  </a:lnTo>
                  <a:lnTo>
                    <a:pt x="17" y="7"/>
                  </a:lnTo>
                  <a:lnTo>
                    <a:pt x="21" y="3"/>
                  </a:lnTo>
                  <a:lnTo>
                    <a:pt x="18" y="1"/>
                  </a:lnTo>
                  <a:lnTo>
                    <a:pt x="15" y="0"/>
                  </a:lnTo>
                  <a:lnTo>
                    <a:pt x="10" y="0"/>
                  </a:lnTo>
                  <a:lnTo>
                    <a:pt x="6" y="2"/>
                  </a:lnTo>
                  <a:lnTo>
                    <a:pt x="3" y="7"/>
                  </a:lnTo>
                  <a:lnTo>
                    <a:pt x="0" y="12"/>
                  </a:lnTo>
                  <a:lnTo>
                    <a:pt x="1" y="17"/>
                  </a:lnTo>
                  <a:lnTo>
                    <a:pt x="4" y="23"/>
                  </a:lnTo>
                  <a:lnTo>
                    <a:pt x="7" y="27"/>
                  </a:lnTo>
                  <a:lnTo>
                    <a:pt x="12" y="30"/>
                  </a:lnTo>
                  <a:lnTo>
                    <a:pt x="17" y="30"/>
                  </a:lnTo>
                  <a:lnTo>
                    <a:pt x="22" y="27"/>
                  </a:lnTo>
                  <a:lnTo>
                    <a:pt x="25" y="24"/>
                  </a:lnTo>
                  <a:lnTo>
                    <a:pt x="27" y="20"/>
                  </a:lnTo>
                  <a:lnTo>
                    <a:pt x="27" y="15"/>
                  </a:lnTo>
                  <a:lnTo>
                    <a:pt x="25" y="12"/>
                  </a:lnTo>
                  <a:lnTo>
                    <a:pt x="2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21" name="Freeform 521">
              <a:extLst>
                <a:ext uri="{FF2B5EF4-FFF2-40B4-BE49-F238E27FC236}">
                  <a16:creationId xmlns:a16="http://schemas.microsoft.com/office/drawing/2014/main" id="{C285F82F-E45B-44CC-A92E-EA1AC4EBCCD4}"/>
                </a:ext>
              </a:extLst>
            </p:cNvPr>
            <p:cNvSpPr/>
            <p:nvPr/>
          </p:nvSpPr>
          <p:spPr bwMode="auto">
            <a:xfrm>
              <a:off x="2460" y="2195"/>
              <a:ext cx="29" cy="34"/>
            </a:xfrm>
            <a:custGeom>
              <a:avLst/>
              <a:gdLst>
                <a:gd name="T0" fmla="*/ 16 w 29"/>
                <a:gd name="T1" fmla="*/ 15 h 34"/>
                <a:gd name="T2" fmla="*/ 10 w 29"/>
                <a:gd name="T3" fmla="*/ 20 h 34"/>
                <a:gd name="T4" fmla="*/ 6 w 29"/>
                <a:gd name="T5" fmla="*/ 8 h 34"/>
                <a:gd name="T6" fmla="*/ 16 w 29"/>
                <a:gd name="T7" fmla="*/ 15 h 34"/>
                <a:gd name="T8" fmla="*/ 9 w 29"/>
                <a:gd name="T9" fmla="*/ 34 h 34"/>
                <a:gd name="T10" fmla="*/ 12 w 29"/>
                <a:gd name="T11" fmla="*/ 30 h 34"/>
                <a:gd name="T12" fmla="*/ 11 w 29"/>
                <a:gd name="T13" fmla="*/ 24 h 34"/>
                <a:gd name="T14" fmla="*/ 19 w 29"/>
                <a:gd name="T15" fmla="*/ 18 h 34"/>
                <a:gd name="T16" fmla="*/ 24 w 29"/>
                <a:gd name="T17" fmla="*/ 22 h 34"/>
                <a:gd name="T18" fmla="*/ 29 w 29"/>
                <a:gd name="T19" fmla="*/ 18 h 34"/>
                <a:gd name="T20" fmla="*/ 6 w 29"/>
                <a:gd name="T21" fmla="*/ 0 h 34"/>
                <a:gd name="T22" fmla="*/ 0 w 29"/>
                <a:gd name="T23" fmla="*/ 4 h 34"/>
                <a:gd name="T24" fmla="*/ 9 w 29"/>
                <a:gd name="T25" fmla="*/ 34 h 34"/>
                <a:gd name="T26" fmla="*/ 16 w 29"/>
                <a:gd name="T2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4">
                  <a:moveTo>
                    <a:pt x="16" y="15"/>
                  </a:moveTo>
                  <a:lnTo>
                    <a:pt x="10" y="20"/>
                  </a:lnTo>
                  <a:lnTo>
                    <a:pt x="6" y="8"/>
                  </a:lnTo>
                  <a:lnTo>
                    <a:pt x="16" y="15"/>
                  </a:lnTo>
                  <a:lnTo>
                    <a:pt x="9" y="34"/>
                  </a:lnTo>
                  <a:lnTo>
                    <a:pt x="12" y="30"/>
                  </a:lnTo>
                  <a:lnTo>
                    <a:pt x="11" y="24"/>
                  </a:lnTo>
                  <a:lnTo>
                    <a:pt x="19" y="18"/>
                  </a:lnTo>
                  <a:lnTo>
                    <a:pt x="24" y="22"/>
                  </a:lnTo>
                  <a:lnTo>
                    <a:pt x="29" y="18"/>
                  </a:lnTo>
                  <a:lnTo>
                    <a:pt x="6" y="0"/>
                  </a:lnTo>
                  <a:lnTo>
                    <a:pt x="0" y="4"/>
                  </a:lnTo>
                  <a:lnTo>
                    <a:pt x="9" y="34"/>
                  </a:lnTo>
                  <a:lnTo>
                    <a:pt x="1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22" name="Freeform 522">
              <a:extLst>
                <a:ext uri="{FF2B5EF4-FFF2-40B4-BE49-F238E27FC236}">
                  <a16:creationId xmlns:a16="http://schemas.microsoft.com/office/drawing/2014/main" id="{93950F82-D475-4FEF-951A-E4E769F00786}"/>
                </a:ext>
              </a:extLst>
            </p:cNvPr>
            <p:cNvSpPr/>
            <p:nvPr/>
          </p:nvSpPr>
          <p:spPr bwMode="auto">
            <a:xfrm>
              <a:off x="2476" y="2179"/>
              <a:ext cx="29" cy="32"/>
            </a:xfrm>
            <a:custGeom>
              <a:avLst/>
              <a:gdLst>
                <a:gd name="T0" fmla="*/ 12 w 29"/>
                <a:gd name="T1" fmla="*/ 19 h 32"/>
                <a:gd name="T2" fmla="*/ 18 w 29"/>
                <a:gd name="T3" fmla="*/ 15 h 32"/>
                <a:gd name="T4" fmla="*/ 20 w 29"/>
                <a:gd name="T5" fmla="*/ 14 h 32"/>
                <a:gd name="T6" fmla="*/ 23 w 29"/>
                <a:gd name="T7" fmla="*/ 15 h 32"/>
                <a:gd name="T8" fmla="*/ 24 w 29"/>
                <a:gd name="T9" fmla="*/ 19 h 32"/>
                <a:gd name="T10" fmla="*/ 21 w 29"/>
                <a:gd name="T11" fmla="*/ 21 h 32"/>
                <a:gd name="T12" fmla="*/ 17 w 29"/>
                <a:gd name="T13" fmla="*/ 25 h 32"/>
                <a:gd name="T14" fmla="*/ 12 w 29"/>
                <a:gd name="T15" fmla="*/ 19 h 32"/>
                <a:gd name="T16" fmla="*/ 7 w 29"/>
                <a:gd name="T17" fmla="*/ 10 h 32"/>
                <a:gd name="T18" fmla="*/ 12 w 29"/>
                <a:gd name="T19" fmla="*/ 7 h 32"/>
                <a:gd name="T20" fmla="*/ 14 w 29"/>
                <a:gd name="T21" fmla="*/ 4 h 32"/>
                <a:gd name="T22" fmla="*/ 17 w 29"/>
                <a:gd name="T23" fmla="*/ 7 h 32"/>
                <a:gd name="T24" fmla="*/ 17 w 29"/>
                <a:gd name="T25" fmla="*/ 9 h 32"/>
                <a:gd name="T26" fmla="*/ 14 w 29"/>
                <a:gd name="T27" fmla="*/ 12 h 32"/>
                <a:gd name="T28" fmla="*/ 9 w 29"/>
                <a:gd name="T29" fmla="*/ 15 h 32"/>
                <a:gd name="T30" fmla="*/ 7 w 29"/>
                <a:gd name="T31" fmla="*/ 10 h 32"/>
                <a:gd name="T32" fmla="*/ 12 w 29"/>
                <a:gd name="T33" fmla="*/ 19 h 32"/>
                <a:gd name="T34" fmla="*/ 25 w 29"/>
                <a:gd name="T35" fmla="*/ 25 h 32"/>
                <a:gd name="T36" fmla="*/ 27 w 29"/>
                <a:gd name="T37" fmla="*/ 22 h 32"/>
                <a:gd name="T38" fmla="*/ 29 w 29"/>
                <a:gd name="T39" fmla="*/ 19 h 32"/>
                <a:gd name="T40" fmla="*/ 29 w 29"/>
                <a:gd name="T41" fmla="*/ 15 h 32"/>
                <a:gd name="T42" fmla="*/ 27 w 29"/>
                <a:gd name="T43" fmla="*/ 12 h 32"/>
                <a:gd name="T44" fmla="*/ 25 w 29"/>
                <a:gd name="T45" fmla="*/ 9 h 32"/>
                <a:gd name="T46" fmla="*/ 21 w 29"/>
                <a:gd name="T47" fmla="*/ 9 h 32"/>
                <a:gd name="T48" fmla="*/ 21 w 29"/>
                <a:gd name="T49" fmla="*/ 6 h 32"/>
                <a:gd name="T50" fmla="*/ 20 w 29"/>
                <a:gd name="T51" fmla="*/ 2 h 32"/>
                <a:gd name="T52" fmla="*/ 18 w 29"/>
                <a:gd name="T53" fmla="*/ 0 h 32"/>
                <a:gd name="T54" fmla="*/ 15 w 29"/>
                <a:gd name="T55" fmla="*/ 0 h 32"/>
                <a:gd name="T56" fmla="*/ 13 w 29"/>
                <a:gd name="T57" fmla="*/ 0 h 32"/>
                <a:gd name="T58" fmla="*/ 9 w 29"/>
                <a:gd name="T59" fmla="*/ 2 h 32"/>
                <a:gd name="T60" fmla="*/ 0 w 29"/>
                <a:gd name="T61" fmla="*/ 9 h 32"/>
                <a:gd name="T62" fmla="*/ 14 w 29"/>
                <a:gd name="T63" fmla="*/ 32 h 32"/>
                <a:gd name="T64" fmla="*/ 25 w 29"/>
                <a:gd name="T65" fmla="*/ 25 h 32"/>
                <a:gd name="T66" fmla="*/ 12 w 29"/>
                <a:gd name="T67"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2">
                  <a:moveTo>
                    <a:pt x="12" y="19"/>
                  </a:moveTo>
                  <a:lnTo>
                    <a:pt x="18" y="15"/>
                  </a:lnTo>
                  <a:lnTo>
                    <a:pt x="20" y="14"/>
                  </a:lnTo>
                  <a:lnTo>
                    <a:pt x="23" y="15"/>
                  </a:lnTo>
                  <a:lnTo>
                    <a:pt x="24" y="19"/>
                  </a:lnTo>
                  <a:lnTo>
                    <a:pt x="21" y="21"/>
                  </a:lnTo>
                  <a:lnTo>
                    <a:pt x="17" y="25"/>
                  </a:lnTo>
                  <a:lnTo>
                    <a:pt x="12" y="19"/>
                  </a:lnTo>
                  <a:lnTo>
                    <a:pt x="7" y="10"/>
                  </a:lnTo>
                  <a:lnTo>
                    <a:pt x="12" y="7"/>
                  </a:lnTo>
                  <a:lnTo>
                    <a:pt x="14" y="4"/>
                  </a:lnTo>
                  <a:lnTo>
                    <a:pt x="17" y="7"/>
                  </a:lnTo>
                  <a:lnTo>
                    <a:pt x="17" y="9"/>
                  </a:lnTo>
                  <a:lnTo>
                    <a:pt x="14" y="12"/>
                  </a:lnTo>
                  <a:lnTo>
                    <a:pt x="9" y="15"/>
                  </a:lnTo>
                  <a:lnTo>
                    <a:pt x="7" y="10"/>
                  </a:lnTo>
                  <a:lnTo>
                    <a:pt x="12" y="19"/>
                  </a:lnTo>
                  <a:lnTo>
                    <a:pt x="25" y="25"/>
                  </a:lnTo>
                  <a:lnTo>
                    <a:pt x="27" y="22"/>
                  </a:lnTo>
                  <a:lnTo>
                    <a:pt x="29" y="19"/>
                  </a:lnTo>
                  <a:lnTo>
                    <a:pt x="29" y="15"/>
                  </a:lnTo>
                  <a:lnTo>
                    <a:pt x="27" y="12"/>
                  </a:lnTo>
                  <a:lnTo>
                    <a:pt x="25" y="9"/>
                  </a:lnTo>
                  <a:lnTo>
                    <a:pt x="21" y="9"/>
                  </a:lnTo>
                  <a:lnTo>
                    <a:pt x="21" y="6"/>
                  </a:lnTo>
                  <a:lnTo>
                    <a:pt x="20" y="2"/>
                  </a:lnTo>
                  <a:lnTo>
                    <a:pt x="18" y="0"/>
                  </a:lnTo>
                  <a:lnTo>
                    <a:pt x="15" y="0"/>
                  </a:lnTo>
                  <a:lnTo>
                    <a:pt x="13" y="0"/>
                  </a:lnTo>
                  <a:lnTo>
                    <a:pt x="9" y="2"/>
                  </a:lnTo>
                  <a:lnTo>
                    <a:pt x="0" y="9"/>
                  </a:lnTo>
                  <a:lnTo>
                    <a:pt x="14" y="32"/>
                  </a:lnTo>
                  <a:lnTo>
                    <a:pt x="25" y="25"/>
                  </a:lnTo>
                  <a:lnTo>
                    <a:pt x="1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23" name="Freeform 523">
              <a:extLst>
                <a:ext uri="{FF2B5EF4-FFF2-40B4-BE49-F238E27FC236}">
                  <a16:creationId xmlns:a16="http://schemas.microsoft.com/office/drawing/2014/main" id="{F8BB480A-BA98-455D-9CAC-39E45108FA18}"/>
                </a:ext>
              </a:extLst>
            </p:cNvPr>
            <p:cNvSpPr/>
            <p:nvPr/>
          </p:nvSpPr>
          <p:spPr bwMode="auto">
            <a:xfrm>
              <a:off x="2502" y="2164"/>
              <a:ext cx="28" cy="33"/>
            </a:xfrm>
            <a:custGeom>
              <a:avLst/>
              <a:gdLst>
                <a:gd name="T0" fmla="*/ 15 w 28"/>
                <a:gd name="T1" fmla="*/ 15 h 33"/>
                <a:gd name="T2" fmla="*/ 9 w 28"/>
                <a:gd name="T3" fmla="*/ 19 h 33"/>
                <a:gd name="T4" fmla="*/ 6 w 28"/>
                <a:gd name="T5" fmla="*/ 8 h 33"/>
                <a:gd name="T6" fmla="*/ 15 w 28"/>
                <a:gd name="T7" fmla="*/ 15 h 33"/>
                <a:gd name="T8" fmla="*/ 7 w 28"/>
                <a:gd name="T9" fmla="*/ 33 h 33"/>
                <a:gd name="T10" fmla="*/ 12 w 28"/>
                <a:gd name="T11" fmla="*/ 30 h 33"/>
                <a:gd name="T12" fmla="*/ 10 w 28"/>
                <a:gd name="T13" fmla="*/ 24 h 33"/>
                <a:gd name="T14" fmla="*/ 18 w 28"/>
                <a:gd name="T15" fmla="*/ 17 h 33"/>
                <a:gd name="T16" fmla="*/ 23 w 28"/>
                <a:gd name="T17" fmla="*/ 22 h 33"/>
                <a:gd name="T18" fmla="*/ 28 w 28"/>
                <a:gd name="T19" fmla="*/ 18 h 33"/>
                <a:gd name="T20" fmla="*/ 5 w 28"/>
                <a:gd name="T21" fmla="*/ 0 h 33"/>
                <a:gd name="T22" fmla="*/ 0 w 28"/>
                <a:gd name="T23" fmla="*/ 4 h 33"/>
                <a:gd name="T24" fmla="*/ 7 w 28"/>
                <a:gd name="T25" fmla="*/ 33 h 33"/>
                <a:gd name="T26" fmla="*/ 15 w 28"/>
                <a:gd name="T27"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3">
                  <a:moveTo>
                    <a:pt x="15" y="15"/>
                  </a:moveTo>
                  <a:lnTo>
                    <a:pt x="9" y="19"/>
                  </a:lnTo>
                  <a:lnTo>
                    <a:pt x="6" y="8"/>
                  </a:lnTo>
                  <a:lnTo>
                    <a:pt x="15" y="15"/>
                  </a:lnTo>
                  <a:lnTo>
                    <a:pt x="7" y="33"/>
                  </a:lnTo>
                  <a:lnTo>
                    <a:pt x="12" y="30"/>
                  </a:lnTo>
                  <a:lnTo>
                    <a:pt x="10" y="24"/>
                  </a:lnTo>
                  <a:lnTo>
                    <a:pt x="18" y="17"/>
                  </a:lnTo>
                  <a:lnTo>
                    <a:pt x="23" y="22"/>
                  </a:lnTo>
                  <a:lnTo>
                    <a:pt x="28" y="18"/>
                  </a:lnTo>
                  <a:lnTo>
                    <a:pt x="5" y="0"/>
                  </a:lnTo>
                  <a:lnTo>
                    <a:pt x="0" y="4"/>
                  </a:lnTo>
                  <a:lnTo>
                    <a:pt x="7" y="33"/>
                  </a:lnTo>
                  <a:lnTo>
                    <a:pt x="1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24" name="Freeform 524">
              <a:extLst>
                <a:ext uri="{FF2B5EF4-FFF2-40B4-BE49-F238E27FC236}">
                  <a16:creationId xmlns:a16="http://schemas.microsoft.com/office/drawing/2014/main" id="{CDB81C99-A351-4B5C-8C5E-5760BB71633D}"/>
                </a:ext>
              </a:extLst>
            </p:cNvPr>
            <p:cNvSpPr/>
            <p:nvPr/>
          </p:nvSpPr>
          <p:spPr bwMode="auto">
            <a:xfrm>
              <a:off x="2517" y="2146"/>
              <a:ext cx="33" cy="34"/>
            </a:xfrm>
            <a:custGeom>
              <a:avLst/>
              <a:gdLst>
                <a:gd name="T0" fmla="*/ 7 w 33"/>
                <a:gd name="T1" fmla="*/ 11 h 34"/>
                <a:gd name="T2" fmla="*/ 13 w 33"/>
                <a:gd name="T3" fmla="*/ 8 h 34"/>
                <a:gd name="T4" fmla="*/ 15 w 33"/>
                <a:gd name="T5" fmla="*/ 6 h 34"/>
                <a:gd name="T6" fmla="*/ 18 w 33"/>
                <a:gd name="T7" fmla="*/ 9 h 34"/>
                <a:gd name="T8" fmla="*/ 18 w 33"/>
                <a:gd name="T9" fmla="*/ 11 h 34"/>
                <a:gd name="T10" fmla="*/ 16 w 33"/>
                <a:gd name="T11" fmla="*/ 14 h 34"/>
                <a:gd name="T12" fmla="*/ 12 w 33"/>
                <a:gd name="T13" fmla="*/ 18 h 34"/>
                <a:gd name="T14" fmla="*/ 7 w 33"/>
                <a:gd name="T15" fmla="*/ 11 h 34"/>
                <a:gd name="T16" fmla="*/ 20 w 33"/>
                <a:gd name="T17" fmla="*/ 30 h 34"/>
                <a:gd name="T18" fmla="*/ 14 w 33"/>
                <a:gd name="T19" fmla="*/ 22 h 34"/>
                <a:gd name="T20" fmla="*/ 19 w 33"/>
                <a:gd name="T21" fmla="*/ 18 h 34"/>
                <a:gd name="T22" fmla="*/ 21 w 33"/>
                <a:gd name="T23" fmla="*/ 17 h 34"/>
                <a:gd name="T24" fmla="*/ 24 w 33"/>
                <a:gd name="T25" fmla="*/ 20 h 34"/>
                <a:gd name="T26" fmla="*/ 26 w 33"/>
                <a:gd name="T27" fmla="*/ 22 h 34"/>
                <a:gd name="T28" fmla="*/ 27 w 33"/>
                <a:gd name="T29" fmla="*/ 23 h 34"/>
                <a:gd name="T30" fmla="*/ 28 w 33"/>
                <a:gd name="T31" fmla="*/ 24 h 34"/>
                <a:gd name="T32" fmla="*/ 33 w 33"/>
                <a:gd name="T33" fmla="*/ 21 h 34"/>
                <a:gd name="T34" fmla="*/ 32 w 33"/>
                <a:gd name="T35" fmla="*/ 20 h 34"/>
                <a:gd name="T36" fmla="*/ 31 w 33"/>
                <a:gd name="T37" fmla="*/ 20 h 34"/>
                <a:gd name="T38" fmla="*/ 30 w 33"/>
                <a:gd name="T39" fmla="*/ 18 h 34"/>
                <a:gd name="T40" fmla="*/ 28 w 33"/>
                <a:gd name="T41" fmla="*/ 16 h 34"/>
                <a:gd name="T42" fmla="*/ 25 w 33"/>
                <a:gd name="T43" fmla="*/ 12 h 34"/>
                <a:gd name="T44" fmla="*/ 22 w 33"/>
                <a:gd name="T45" fmla="*/ 12 h 34"/>
                <a:gd name="T46" fmla="*/ 24 w 33"/>
                <a:gd name="T47" fmla="*/ 9 h 34"/>
                <a:gd name="T48" fmla="*/ 21 w 33"/>
                <a:gd name="T49" fmla="*/ 4 h 34"/>
                <a:gd name="T50" fmla="*/ 19 w 33"/>
                <a:gd name="T51" fmla="*/ 2 h 34"/>
                <a:gd name="T52" fmla="*/ 16 w 33"/>
                <a:gd name="T53" fmla="*/ 0 h 34"/>
                <a:gd name="T54" fmla="*/ 14 w 33"/>
                <a:gd name="T55" fmla="*/ 2 h 34"/>
                <a:gd name="T56" fmla="*/ 10 w 33"/>
                <a:gd name="T57" fmla="*/ 3 h 34"/>
                <a:gd name="T58" fmla="*/ 0 w 33"/>
                <a:gd name="T59" fmla="*/ 11 h 34"/>
                <a:gd name="T60" fmla="*/ 15 w 33"/>
                <a:gd name="T61" fmla="*/ 34 h 34"/>
                <a:gd name="T62" fmla="*/ 20 w 33"/>
                <a:gd name="T63" fmla="*/ 30 h 34"/>
                <a:gd name="T64" fmla="*/ 7 w 33"/>
                <a:gd name="T65"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4">
                  <a:moveTo>
                    <a:pt x="7" y="11"/>
                  </a:moveTo>
                  <a:lnTo>
                    <a:pt x="13" y="8"/>
                  </a:lnTo>
                  <a:lnTo>
                    <a:pt x="15" y="6"/>
                  </a:lnTo>
                  <a:lnTo>
                    <a:pt x="18" y="9"/>
                  </a:lnTo>
                  <a:lnTo>
                    <a:pt x="18" y="11"/>
                  </a:lnTo>
                  <a:lnTo>
                    <a:pt x="16" y="14"/>
                  </a:lnTo>
                  <a:lnTo>
                    <a:pt x="12" y="18"/>
                  </a:lnTo>
                  <a:lnTo>
                    <a:pt x="7" y="11"/>
                  </a:lnTo>
                  <a:lnTo>
                    <a:pt x="20" y="30"/>
                  </a:lnTo>
                  <a:lnTo>
                    <a:pt x="14" y="22"/>
                  </a:lnTo>
                  <a:lnTo>
                    <a:pt x="19" y="18"/>
                  </a:lnTo>
                  <a:lnTo>
                    <a:pt x="21" y="17"/>
                  </a:lnTo>
                  <a:lnTo>
                    <a:pt x="24" y="20"/>
                  </a:lnTo>
                  <a:lnTo>
                    <a:pt x="26" y="22"/>
                  </a:lnTo>
                  <a:lnTo>
                    <a:pt x="27" y="23"/>
                  </a:lnTo>
                  <a:lnTo>
                    <a:pt x="28" y="24"/>
                  </a:lnTo>
                  <a:lnTo>
                    <a:pt x="33" y="21"/>
                  </a:lnTo>
                  <a:lnTo>
                    <a:pt x="32" y="20"/>
                  </a:lnTo>
                  <a:lnTo>
                    <a:pt x="31" y="20"/>
                  </a:lnTo>
                  <a:lnTo>
                    <a:pt x="30" y="18"/>
                  </a:lnTo>
                  <a:lnTo>
                    <a:pt x="28" y="16"/>
                  </a:lnTo>
                  <a:lnTo>
                    <a:pt x="25" y="12"/>
                  </a:lnTo>
                  <a:lnTo>
                    <a:pt x="22" y="12"/>
                  </a:lnTo>
                  <a:lnTo>
                    <a:pt x="24" y="9"/>
                  </a:lnTo>
                  <a:lnTo>
                    <a:pt x="21" y="4"/>
                  </a:lnTo>
                  <a:lnTo>
                    <a:pt x="19" y="2"/>
                  </a:lnTo>
                  <a:lnTo>
                    <a:pt x="16" y="0"/>
                  </a:lnTo>
                  <a:lnTo>
                    <a:pt x="14" y="2"/>
                  </a:lnTo>
                  <a:lnTo>
                    <a:pt x="10" y="3"/>
                  </a:lnTo>
                  <a:lnTo>
                    <a:pt x="0" y="11"/>
                  </a:lnTo>
                  <a:lnTo>
                    <a:pt x="15" y="34"/>
                  </a:lnTo>
                  <a:lnTo>
                    <a:pt x="20" y="30"/>
                  </a:lnTo>
                  <a:lnTo>
                    <a:pt x="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25" name="Freeform 525">
              <a:extLst>
                <a:ext uri="{FF2B5EF4-FFF2-40B4-BE49-F238E27FC236}">
                  <a16:creationId xmlns:a16="http://schemas.microsoft.com/office/drawing/2014/main" id="{40DF7AD8-ED5F-4EE8-AE7C-F590A0A5A89D}"/>
                </a:ext>
              </a:extLst>
            </p:cNvPr>
            <p:cNvSpPr/>
            <p:nvPr/>
          </p:nvSpPr>
          <p:spPr bwMode="auto">
            <a:xfrm>
              <a:off x="2538" y="2131"/>
              <a:ext cx="33" cy="33"/>
            </a:xfrm>
            <a:custGeom>
              <a:avLst/>
              <a:gdLst>
                <a:gd name="T0" fmla="*/ 7 w 33"/>
                <a:gd name="T1" fmla="*/ 11 h 33"/>
                <a:gd name="T2" fmla="*/ 12 w 33"/>
                <a:gd name="T3" fmla="*/ 7 h 33"/>
                <a:gd name="T4" fmla="*/ 16 w 33"/>
                <a:gd name="T5" fmla="*/ 6 h 33"/>
                <a:gd name="T6" fmla="*/ 18 w 33"/>
                <a:gd name="T7" fmla="*/ 7 h 33"/>
                <a:gd name="T8" fmla="*/ 18 w 33"/>
                <a:gd name="T9" fmla="*/ 11 h 33"/>
                <a:gd name="T10" fmla="*/ 17 w 33"/>
                <a:gd name="T11" fmla="*/ 13 h 33"/>
                <a:gd name="T12" fmla="*/ 11 w 33"/>
                <a:gd name="T13" fmla="*/ 17 h 33"/>
                <a:gd name="T14" fmla="*/ 7 w 33"/>
                <a:gd name="T15" fmla="*/ 11 h 33"/>
                <a:gd name="T16" fmla="*/ 19 w 33"/>
                <a:gd name="T17" fmla="*/ 30 h 33"/>
                <a:gd name="T18" fmla="*/ 13 w 33"/>
                <a:gd name="T19" fmla="*/ 20 h 33"/>
                <a:gd name="T20" fmla="*/ 18 w 33"/>
                <a:gd name="T21" fmla="*/ 18 h 33"/>
                <a:gd name="T22" fmla="*/ 22 w 33"/>
                <a:gd name="T23" fmla="*/ 17 h 33"/>
                <a:gd name="T24" fmla="*/ 24 w 33"/>
                <a:gd name="T25" fmla="*/ 19 h 33"/>
                <a:gd name="T26" fmla="*/ 25 w 33"/>
                <a:gd name="T27" fmla="*/ 21 h 33"/>
                <a:gd name="T28" fmla="*/ 27 w 33"/>
                <a:gd name="T29" fmla="*/ 23 h 33"/>
                <a:gd name="T30" fmla="*/ 28 w 33"/>
                <a:gd name="T31" fmla="*/ 24 h 33"/>
                <a:gd name="T32" fmla="*/ 33 w 33"/>
                <a:gd name="T33" fmla="*/ 20 h 33"/>
                <a:gd name="T34" fmla="*/ 33 w 33"/>
                <a:gd name="T35" fmla="*/ 19 h 33"/>
                <a:gd name="T36" fmla="*/ 31 w 33"/>
                <a:gd name="T37" fmla="*/ 19 h 33"/>
                <a:gd name="T38" fmla="*/ 30 w 33"/>
                <a:gd name="T39" fmla="*/ 17 h 33"/>
                <a:gd name="T40" fmla="*/ 28 w 33"/>
                <a:gd name="T41" fmla="*/ 14 h 33"/>
                <a:gd name="T42" fmla="*/ 25 w 33"/>
                <a:gd name="T43" fmla="*/ 12 h 33"/>
                <a:gd name="T44" fmla="*/ 22 w 33"/>
                <a:gd name="T45" fmla="*/ 12 h 33"/>
                <a:gd name="T46" fmla="*/ 23 w 33"/>
                <a:gd name="T47" fmla="*/ 8 h 33"/>
                <a:gd name="T48" fmla="*/ 22 w 33"/>
                <a:gd name="T49" fmla="*/ 3 h 33"/>
                <a:gd name="T50" fmla="*/ 19 w 33"/>
                <a:gd name="T51" fmla="*/ 1 h 33"/>
                <a:gd name="T52" fmla="*/ 17 w 33"/>
                <a:gd name="T53" fmla="*/ 0 h 33"/>
                <a:gd name="T54" fmla="*/ 13 w 33"/>
                <a:gd name="T55" fmla="*/ 0 h 33"/>
                <a:gd name="T56" fmla="*/ 11 w 33"/>
                <a:gd name="T57" fmla="*/ 2 h 33"/>
                <a:gd name="T58" fmla="*/ 0 w 33"/>
                <a:gd name="T59" fmla="*/ 9 h 33"/>
                <a:gd name="T60" fmla="*/ 16 w 33"/>
                <a:gd name="T61" fmla="*/ 33 h 33"/>
                <a:gd name="T62" fmla="*/ 19 w 33"/>
                <a:gd name="T63" fmla="*/ 30 h 33"/>
                <a:gd name="T64" fmla="*/ 7 w 33"/>
                <a:gd name="T65"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3">
                  <a:moveTo>
                    <a:pt x="7" y="11"/>
                  </a:moveTo>
                  <a:lnTo>
                    <a:pt x="12" y="7"/>
                  </a:lnTo>
                  <a:lnTo>
                    <a:pt x="16" y="6"/>
                  </a:lnTo>
                  <a:lnTo>
                    <a:pt x="18" y="7"/>
                  </a:lnTo>
                  <a:lnTo>
                    <a:pt x="18" y="11"/>
                  </a:lnTo>
                  <a:lnTo>
                    <a:pt x="17" y="13"/>
                  </a:lnTo>
                  <a:lnTo>
                    <a:pt x="11" y="17"/>
                  </a:lnTo>
                  <a:lnTo>
                    <a:pt x="7" y="11"/>
                  </a:lnTo>
                  <a:lnTo>
                    <a:pt x="19" y="30"/>
                  </a:lnTo>
                  <a:lnTo>
                    <a:pt x="13" y="20"/>
                  </a:lnTo>
                  <a:lnTo>
                    <a:pt x="18" y="18"/>
                  </a:lnTo>
                  <a:lnTo>
                    <a:pt x="22" y="17"/>
                  </a:lnTo>
                  <a:lnTo>
                    <a:pt x="24" y="19"/>
                  </a:lnTo>
                  <a:lnTo>
                    <a:pt x="25" y="21"/>
                  </a:lnTo>
                  <a:lnTo>
                    <a:pt x="27" y="23"/>
                  </a:lnTo>
                  <a:lnTo>
                    <a:pt x="28" y="24"/>
                  </a:lnTo>
                  <a:lnTo>
                    <a:pt x="33" y="20"/>
                  </a:lnTo>
                  <a:lnTo>
                    <a:pt x="33" y="19"/>
                  </a:lnTo>
                  <a:lnTo>
                    <a:pt x="31" y="19"/>
                  </a:lnTo>
                  <a:lnTo>
                    <a:pt x="30" y="17"/>
                  </a:lnTo>
                  <a:lnTo>
                    <a:pt x="28" y="14"/>
                  </a:lnTo>
                  <a:lnTo>
                    <a:pt x="25" y="12"/>
                  </a:lnTo>
                  <a:lnTo>
                    <a:pt x="22" y="12"/>
                  </a:lnTo>
                  <a:lnTo>
                    <a:pt x="23" y="8"/>
                  </a:lnTo>
                  <a:lnTo>
                    <a:pt x="22" y="3"/>
                  </a:lnTo>
                  <a:lnTo>
                    <a:pt x="19" y="1"/>
                  </a:lnTo>
                  <a:lnTo>
                    <a:pt x="17" y="0"/>
                  </a:lnTo>
                  <a:lnTo>
                    <a:pt x="13" y="0"/>
                  </a:lnTo>
                  <a:lnTo>
                    <a:pt x="11" y="2"/>
                  </a:lnTo>
                  <a:lnTo>
                    <a:pt x="0" y="9"/>
                  </a:lnTo>
                  <a:lnTo>
                    <a:pt x="16" y="33"/>
                  </a:lnTo>
                  <a:lnTo>
                    <a:pt x="19" y="30"/>
                  </a:lnTo>
                  <a:lnTo>
                    <a:pt x="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26" name="Freeform 526">
              <a:extLst>
                <a:ext uri="{FF2B5EF4-FFF2-40B4-BE49-F238E27FC236}">
                  <a16:creationId xmlns:a16="http://schemas.microsoft.com/office/drawing/2014/main" id="{D78DAB6D-6C48-420B-B67E-723D52799DDD}"/>
                </a:ext>
              </a:extLst>
            </p:cNvPr>
            <p:cNvSpPr/>
            <p:nvPr/>
          </p:nvSpPr>
          <p:spPr bwMode="auto">
            <a:xfrm>
              <a:off x="2560" y="2112"/>
              <a:ext cx="29" cy="33"/>
            </a:xfrm>
            <a:custGeom>
              <a:avLst/>
              <a:gdLst>
                <a:gd name="T0" fmla="*/ 9 w 29"/>
                <a:gd name="T1" fmla="*/ 28 h 33"/>
                <a:gd name="T2" fmla="*/ 12 w 29"/>
                <a:gd name="T3" fmla="*/ 31 h 33"/>
                <a:gd name="T4" fmla="*/ 15 w 29"/>
                <a:gd name="T5" fmla="*/ 33 h 33"/>
                <a:gd name="T6" fmla="*/ 19 w 29"/>
                <a:gd name="T7" fmla="*/ 32 h 33"/>
                <a:gd name="T8" fmla="*/ 24 w 29"/>
                <a:gd name="T9" fmla="*/ 31 h 33"/>
                <a:gd name="T10" fmla="*/ 26 w 29"/>
                <a:gd name="T11" fmla="*/ 27 h 33"/>
                <a:gd name="T12" fmla="*/ 29 w 29"/>
                <a:gd name="T13" fmla="*/ 24 h 33"/>
                <a:gd name="T14" fmla="*/ 29 w 29"/>
                <a:gd name="T15" fmla="*/ 19 h 33"/>
                <a:gd name="T16" fmla="*/ 26 w 29"/>
                <a:gd name="T17" fmla="*/ 15 h 33"/>
                <a:gd name="T18" fmla="*/ 17 w 29"/>
                <a:gd name="T19" fmla="*/ 0 h 33"/>
                <a:gd name="T20" fmla="*/ 12 w 29"/>
                <a:gd name="T21" fmla="*/ 3 h 33"/>
                <a:gd name="T22" fmla="*/ 21 w 29"/>
                <a:gd name="T23" fmla="*/ 18 h 33"/>
                <a:gd name="T24" fmla="*/ 23 w 29"/>
                <a:gd name="T25" fmla="*/ 20 h 33"/>
                <a:gd name="T26" fmla="*/ 23 w 29"/>
                <a:gd name="T27" fmla="*/ 22 h 33"/>
                <a:gd name="T28" fmla="*/ 23 w 29"/>
                <a:gd name="T29" fmla="*/ 25 h 33"/>
                <a:gd name="T30" fmla="*/ 20 w 29"/>
                <a:gd name="T31" fmla="*/ 26 h 33"/>
                <a:gd name="T32" fmla="*/ 19 w 29"/>
                <a:gd name="T33" fmla="*/ 27 h 33"/>
                <a:gd name="T34" fmla="*/ 17 w 29"/>
                <a:gd name="T35" fmla="*/ 27 h 33"/>
                <a:gd name="T36" fmla="*/ 15 w 29"/>
                <a:gd name="T37" fmla="*/ 26 h 33"/>
                <a:gd name="T38" fmla="*/ 13 w 29"/>
                <a:gd name="T39" fmla="*/ 24 h 33"/>
                <a:gd name="T40" fmla="*/ 3 w 29"/>
                <a:gd name="T41" fmla="*/ 9 h 33"/>
                <a:gd name="T42" fmla="*/ 0 w 29"/>
                <a:gd name="T43" fmla="*/ 13 h 33"/>
                <a:gd name="T44" fmla="*/ 9 w 29"/>
                <a:gd name="T45"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9" y="28"/>
                  </a:moveTo>
                  <a:lnTo>
                    <a:pt x="12" y="31"/>
                  </a:lnTo>
                  <a:lnTo>
                    <a:pt x="15" y="33"/>
                  </a:lnTo>
                  <a:lnTo>
                    <a:pt x="19" y="32"/>
                  </a:lnTo>
                  <a:lnTo>
                    <a:pt x="24" y="31"/>
                  </a:lnTo>
                  <a:lnTo>
                    <a:pt x="26" y="27"/>
                  </a:lnTo>
                  <a:lnTo>
                    <a:pt x="29" y="24"/>
                  </a:lnTo>
                  <a:lnTo>
                    <a:pt x="29" y="19"/>
                  </a:lnTo>
                  <a:lnTo>
                    <a:pt x="26" y="15"/>
                  </a:lnTo>
                  <a:lnTo>
                    <a:pt x="17" y="0"/>
                  </a:lnTo>
                  <a:lnTo>
                    <a:pt x="12" y="3"/>
                  </a:lnTo>
                  <a:lnTo>
                    <a:pt x="21" y="18"/>
                  </a:lnTo>
                  <a:lnTo>
                    <a:pt x="23" y="20"/>
                  </a:lnTo>
                  <a:lnTo>
                    <a:pt x="23" y="22"/>
                  </a:lnTo>
                  <a:lnTo>
                    <a:pt x="23" y="25"/>
                  </a:lnTo>
                  <a:lnTo>
                    <a:pt x="20" y="26"/>
                  </a:lnTo>
                  <a:lnTo>
                    <a:pt x="19" y="27"/>
                  </a:lnTo>
                  <a:lnTo>
                    <a:pt x="17" y="27"/>
                  </a:lnTo>
                  <a:lnTo>
                    <a:pt x="15" y="26"/>
                  </a:lnTo>
                  <a:lnTo>
                    <a:pt x="13" y="24"/>
                  </a:lnTo>
                  <a:lnTo>
                    <a:pt x="3" y="9"/>
                  </a:lnTo>
                  <a:lnTo>
                    <a:pt x="0" y="13"/>
                  </a:lnTo>
                  <a:lnTo>
                    <a:pt x="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27" name="Freeform 527">
              <a:extLst>
                <a:ext uri="{FF2B5EF4-FFF2-40B4-BE49-F238E27FC236}">
                  <a16:creationId xmlns:a16="http://schemas.microsoft.com/office/drawing/2014/main" id="{EAC7D5B4-D4A5-4458-ACC7-1B2EFA2B4F30}"/>
                </a:ext>
              </a:extLst>
            </p:cNvPr>
            <p:cNvSpPr/>
            <p:nvPr/>
          </p:nvSpPr>
          <p:spPr bwMode="auto">
            <a:xfrm>
              <a:off x="2583" y="2100"/>
              <a:ext cx="26" cy="30"/>
            </a:xfrm>
            <a:custGeom>
              <a:avLst/>
              <a:gdLst>
                <a:gd name="T0" fmla="*/ 13 w 26"/>
                <a:gd name="T1" fmla="*/ 30 h 30"/>
                <a:gd name="T2" fmla="*/ 18 w 26"/>
                <a:gd name="T3" fmla="*/ 28 h 30"/>
                <a:gd name="T4" fmla="*/ 21 w 26"/>
                <a:gd name="T5" fmla="*/ 27 h 30"/>
                <a:gd name="T6" fmla="*/ 25 w 26"/>
                <a:gd name="T7" fmla="*/ 24 h 30"/>
                <a:gd name="T8" fmla="*/ 26 w 26"/>
                <a:gd name="T9" fmla="*/ 20 h 30"/>
                <a:gd name="T10" fmla="*/ 26 w 26"/>
                <a:gd name="T11" fmla="*/ 16 h 30"/>
                <a:gd name="T12" fmla="*/ 25 w 26"/>
                <a:gd name="T13" fmla="*/ 13 h 30"/>
                <a:gd name="T14" fmla="*/ 22 w 26"/>
                <a:gd name="T15" fmla="*/ 10 h 30"/>
                <a:gd name="T16" fmla="*/ 19 w 26"/>
                <a:gd name="T17" fmla="*/ 9 h 30"/>
                <a:gd name="T18" fmla="*/ 16 w 26"/>
                <a:gd name="T19" fmla="*/ 9 h 30"/>
                <a:gd name="T20" fmla="*/ 13 w 26"/>
                <a:gd name="T21" fmla="*/ 12 h 30"/>
                <a:gd name="T22" fmla="*/ 10 w 26"/>
                <a:gd name="T23" fmla="*/ 12 h 30"/>
                <a:gd name="T24" fmla="*/ 7 w 26"/>
                <a:gd name="T25" fmla="*/ 13 h 30"/>
                <a:gd name="T26" fmla="*/ 6 w 26"/>
                <a:gd name="T27" fmla="*/ 12 h 30"/>
                <a:gd name="T28" fmla="*/ 4 w 26"/>
                <a:gd name="T29" fmla="*/ 9 h 30"/>
                <a:gd name="T30" fmla="*/ 7 w 26"/>
                <a:gd name="T31" fmla="*/ 7 h 30"/>
                <a:gd name="T32" fmla="*/ 10 w 26"/>
                <a:gd name="T33" fmla="*/ 6 h 30"/>
                <a:gd name="T34" fmla="*/ 13 w 26"/>
                <a:gd name="T35" fmla="*/ 6 h 30"/>
                <a:gd name="T36" fmla="*/ 14 w 26"/>
                <a:gd name="T37" fmla="*/ 7 h 30"/>
                <a:gd name="T38" fmla="*/ 18 w 26"/>
                <a:gd name="T39" fmla="*/ 3 h 30"/>
                <a:gd name="T40" fmla="*/ 15 w 26"/>
                <a:gd name="T41" fmla="*/ 1 h 30"/>
                <a:gd name="T42" fmla="*/ 12 w 26"/>
                <a:gd name="T43" fmla="*/ 0 h 30"/>
                <a:gd name="T44" fmla="*/ 9 w 26"/>
                <a:gd name="T45" fmla="*/ 1 h 30"/>
                <a:gd name="T46" fmla="*/ 6 w 26"/>
                <a:gd name="T47" fmla="*/ 2 h 30"/>
                <a:gd name="T48" fmla="*/ 2 w 26"/>
                <a:gd name="T49" fmla="*/ 6 h 30"/>
                <a:gd name="T50" fmla="*/ 0 w 26"/>
                <a:gd name="T51" fmla="*/ 9 h 30"/>
                <a:gd name="T52" fmla="*/ 0 w 26"/>
                <a:gd name="T53" fmla="*/ 12 h 30"/>
                <a:gd name="T54" fmla="*/ 1 w 26"/>
                <a:gd name="T55" fmla="*/ 15 h 30"/>
                <a:gd name="T56" fmla="*/ 4 w 26"/>
                <a:gd name="T57" fmla="*/ 19 h 30"/>
                <a:gd name="T58" fmla="*/ 7 w 26"/>
                <a:gd name="T59" fmla="*/ 19 h 30"/>
                <a:gd name="T60" fmla="*/ 13 w 26"/>
                <a:gd name="T61" fmla="*/ 18 h 30"/>
                <a:gd name="T62" fmla="*/ 18 w 26"/>
                <a:gd name="T63" fmla="*/ 15 h 30"/>
                <a:gd name="T64" fmla="*/ 20 w 26"/>
                <a:gd name="T65" fmla="*/ 15 h 30"/>
                <a:gd name="T66" fmla="*/ 21 w 26"/>
                <a:gd name="T67" fmla="*/ 16 h 30"/>
                <a:gd name="T68" fmla="*/ 21 w 26"/>
                <a:gd name="T69" fmla="*/ 19 h 30"/>
                <a:gd name="T70" fmla="*/ 19 w 26"/>
                <a:gd name="T71" fmla="*/ 22 h 30"/>
                <a:gd name="T72" fmla="*/ 15 w 26"/>
                <a:gd name="T73" fmla="*/ 24 h 30"/>
                <a:gd name="T74" fmla="*/ 13 w 26"/>
                <a:gd name="T75" fmla="*/ 24 h 30"/>
                <a:gd name="T76" fmla="*/ 12 w 26"/>
                <a:gd name="T77" fmla="*/ 22 h 30"/>
                <a:gd name="T78" fmla="*/ 7 w 26"/>
                <a:gd name="T79" fmla="*/ 26 h 30"/>
                <a:gd name="T80" fmla="*/ 10 w 26"/>
                <a:gd name="T81" fmla="*/ 28 h 30"/>
                <a:gd name="T82" fmla="*/ 13 w 26"/>
                <a:gd name="T8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30">
                  <a:moveTo>
                    <a:pt x="13" y="30"/>
                  </a:moveTo>
                  <a:lnTo>
                    <a:pt x="18" y="28"/>
                  </a:lnTo>
                  <a:lnTo>
                    <a:pt x="21" y="27"/>
                  </a:lnTo>
                  <a:lnTo>
                    <a:pt x="25" y="24"/>
                  </a:lnTo>
                  <a:lnTo>
                    <a:pt x="26" y="20"/>
                  </a:lnTo>
                  <a:lnTo>
                    <a:pt x="26" y="16"/>
                  </a:lnTo>
                  <a:lnTo>
                    <a:pt x="25" y="13"/>
                  </a:lnTo>
                  <a:lnTo>
                    <a:pt x="22" y="10"/>
                  </a:lnTo>
                  <a:lnTo>
                    <a:pt x="19" y="9"/>
                  </a:lnTo>
                  <a:lnTo>
                    <a:pt x="16" y="9"/>
                  </a:lnTo>
                  <a:lnTo>
                    <a:pt x="13" y="12"/>
                  </a:lnTo>
                  <a:lnTo>
                    <a:pt x="10" y="12"/>
                  </a:lnTo>
                  <a:lnTo>
                    <a:pt x="7" y="13"/>
                  </a:lnTo>
                  <a:lnTo>
                    <a:pt x="6" y="12"/>
                  </a:lnTo>
                  <a:lnTo>
                    <a:pt x="4" y="9"/>
                  </a:lnTo>
                  <a:lnTo>
                    <a:pt x="7" y="7"/>
                  </a:lnTo>
                  <a:lnTo>
                    <a:pt x="10" y="6"/>
                  </a:lnTo>
                  <a:lnTo>
                    <a:pt x="13" y="6"/>
                  </a:lnTo>
                  <a:lnTo>
                    <a:pt x="14" y="7"/>
                  </a:lnTo>
                  <a:lnTo>
                    <a:pt x="18" y="3"/>
                  </a:lnTo>
                  <a:lnTo>
                    <a:pt x="15" y="1"/>
                  </a:lnTo>
                  <a:lnTo>
                    <a:pt x="12" y="0"/>
                  </a:lnTo>
                  <a:lnTo>
                    <a:pt x="9" y="1"/>
                  </a:lnTo>
                  <a:lnTo>
                    <a:pt x="6" y="2"/>
                  </a:lnTo>
                  <a:lnTo>
                    <a:pt x="2" y="6"/>
                  </a:lnTo>
                  <a:lnTo>
                    <a:pt x="0" y="9"/>
                  </a:lnTo>
                  <a:lnTo>
                    <a:pt x="0" y="12"/>
                  </a:lnTo>
                  <a:lnTo>
                    <a:pt x="1" y="15"/>
                  </a:lnTo>
                  <a:lnTo>
                    <a:pt x="4" y="19"/>
                  </a:lnTo>
                  <a:lnTo>
                    <a:pt x="7" y="19"/>
                  </a:lnTo>
                  <a:lnTo>
                    <a:pt x="13" y="18"/>
                  </a:lnTo>
                  <a:lnTo>
                    <a:pt x="18" y="15"/>
                  </a:lnTo>
                  <a:lnTo>
                    <a:pt x="20" y="15"/>
                  </a:lnTo>
                  <a:lnTo>
                    <a:pt x="21" y="16"/>
                  </a:lnTo>
                  <a:lnTo>
                    <a:pt x="21" y="19"/>
                  </a:lnTo>
                  <a:lnTo>
                    <a:pt x="19" y="22"/>
                  </a:lnTo>
                  <a:lnTo>
                    <a:pt x="15" y="24"/>
                  </a:lnTo>
                  <a:lnTo>
                    <a:pt x="13" y="24"/>
                  </a:lnTo>
                  <a:lnTo>
                    <a:pt x="12" y="22"/>
                  </a:lnTo>
                  <a:lnTo>
                    <a:pt x="7" y="26"/>
                  </a:lnTo>
                  <a:lnTo>
                    <a:pt x="10" y="28"/>
                  </a:lnTo>
                  <a:lnTo>
                    <a:pt x="1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28" name="Freeform 528">
              <a:extLst>
                <a:ext uri="{FF2B5EF4-FFF2-40B4-BE49-F238E27FC236}">
                  <a16:creationId xmlns:a16="http://schemas.microsoft.com/office/drawing/2014/main" id="{73F59094-1696-4C37-9B38-6B15FB84A3F8}"/>
                </a:ext>
              </a:extLst>
            </p:cNvPr>
            <p:cNvSpPr/>
            <p:nvPr/>
          </p:nvSpPr>
          <p:spPr bwMode="auto">
            <a:xfrm>
              <a:off x="2291" y="2131"/>
              <a:ext cx="28" cy="31"/>
            </a:xfrm>
            <a:custGeom>
              <a:avLst/>
              <a:gdLst>
                <a:gd name="T0" fmla="*/ 0 w 28"/>
                <a:gd name="T1" fmla="*/ 9 h 31"/>
                <a:gd name="T2" fmla="*/ 19 w 28"/>
                <a:gd name="T3" fmla="*/ 6 h 31"/>
                <a:gd name="T4" fmla="*/ 1 w 28"/>
                <a:gd name="T5" fmla="*/ 15 h 31"/>
                <a:gd name="T6" fmla="*/ 3 w 28"/>
                <a:gd name="T7" fmla="*/ 20 h 31"/>
                <a:gd name="T8" fmla="*/ 22 w 28"/>
                <a:gd name="T9" fmla="*/ 23 h 31"/>
                <a:gd name="T10" fmla="*/ 3 w 28"/>
                <a:gd name="T11" fmla="*/ 26 h 31"/>
                <a:gd name="T12" fmla="*/ 4 w 28"/>
                <a:gd name="T13" fmla="*/ 31 h 31"/>
                <a:gd name="T14" fmla="*/ 28 w 28"/>
                <a:gd name="T15" fmla="*/ 26 h 31"/>
                <a:gd name="T16" fmla="*/ 27 w 28"/>
                <a:gd name="T17" fmla="*/ 18 h 31"/>
                <a:gd name="T18" fmla="*/ 7 w 28"/>
                <a:gd name="T19" fmla="*/ 17 h 31"/>
                <a:gd name="T20" fmla="*/ 25 w 28"/>
                <a:gd name="T21" fmla="*/ 8 h 31"/>
                <a:gd name="T22" fmla="*/ 24 w 28"/>
                <a:gd name="T23" fmla="*/ 0 h 31"/>
                <a:gd name="T24" fmla="*/ 0 w 28"/>
                <a:gd name="T25" fmla="*/ 5 h 31"/>
                <a:gd name="T26" fmla="*/ 0 w 28"/>
                <a:gd name="T27"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0" y="9"/>
                  </a:moveTo>
                  <a:lnTo>
                    <a:pt x="19" y="6"/>
                  </a:lnTo>
                  <a:lnTo>
                    <a:pt x="1" y="15"/>
                  </a:lnTo>
                  <a:lnTo>
                    <a:pt x="3" y="20"/>
                  </a:lnTo>
                  <a:lnTo>
                    <a:pt x="22" y="23"/>
                  </a:lnTo>
                  <a:lnTo>
                    <a:pt x="3" y="26"/>
                  </a:lnTo>
                  <a:lnTo>
                    <a:pt x="4" y="31"/>
                  </a:lnTo>
                  <a:lnTo>
                    <a:pt x="28" y="26"/>
                  </a:lnTo>
                  <a:lnTo>
                    <a:pt x="27" y="18"/>
                  </a:lnTo>
                  <a:lnTo>
                    <a:pt x="7" y="17"/>
                  </a:lnTo>
                  <a:lnTo>
                    <a:pt x="25" y="8"/>
                  </a:lnTo>
                  <a:lnTo>
                    <a:pt x="24" y="0"/>
                  </a:lnTo>
                  <a:lnTo>
                    <a:pt x="0" y="5"/>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29" name="Freeform 529">
              <a:extLst>
                <a:ext uri="{FF2B5EF4-FFF2-40B4-BE49-F238E27FC236}">
                  <a16:creationId xmlns:a16="http://schemas.microsoft.com/office/drawing/2014/main" id="{4D1B9894-7C2F-4A3C-9CA3-74F36D6CEB51}"/>
                </a:ext>
              </a:extLst>
            </p:cNvPr>
            <p:cNvSpPr/>
            <p:nvPr/>
          </p:nvSpPr>
          <p:spPr bwMode="auto">
            <a:xfrm>
              <a:off x="2296" y="2163"/>
              <a:ext cx="26" cy="23"/>
            </a:xfrm>
            <a:custGeom>
              <a:avLst/>
              <a:gdLst>
                <a:gd name="T0" fmla="*/ 2 w 26"/>
                <a:gd name="T1" fmla="*/ 23 h 23"/>
                <a:gd name="T2" fmla="*/ 7 w 26"/>
                <a:gd name="T3" fmla="*/ 23 h 23"/>
                <a:gd name="T4" fmla="*/ 5 w 26"/>
                <a:gd name="T5" fmla="*/ 9 h 23"/>
                <a:gd name="T6" fmla="*/ 11 w 26"/>
                <a:gd name="T7" fmla="*/ 7 h 23"/>
                <a:gd name="T8" fmla="*/ 13 w 26"/>
                <a:gd name="T9" fmla="*/ 19 h 23"/>
                <a:gd name="T10" fmla="*/ 17 w 26"/>
                <a:gd name="T11" fmla="*/ 19 h 23"/>
                <a:gd name="T12" fmla="*/ 16 w 26"/>
                <a:gd name="T13" fmla="*/ 6 h 23"/>
                <a:gd name="T14" fmla="*/ 20 w 26"/>
                <a:gd name="T15" fmla="*/ 6 h 23"/>
                <a:gd name="T16" fmla="*/ 23 w 26"/>
                <a:gd name="T17" fmla="*/ 19 h 23"/>
                <a:gd name="T18" fmla="*/ 26 w 26"/>
                <a:gd name="T19" fmla="*/ 18 h 23"/>
                <a:gd name="T20" fmla="*/ 24 w 26"/>
                <a:gd name="T21" fmla="*/ 0 h 23"/>
                <a:gd name="T22" fmla="*/ 0 w 26"/>
                <a:gd name="T23" fmla="*/ 4 h 23"/>
                <a:gd name="T24" fmla="*/ 2 w 26"/>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3">
                  <a:moveTo>
                    <a:pt x="2" y="23"/>
                  </a:moveTo>
                  <a:lnTo>
                    <a:pt x="7" y="23"/>
                  </a:lnTo>
                  <a:lnTo>
                    <a:pt x="5" y="9"/>
                  </a:lnTo>
                  <a:lnTo>
                    <a:pt x="11" y="7"/>
                  </a:lnTo>
                  <a:lnTo>
                    <a:pt x="13" y="19"/>
                  </a:lnTo>
                  <a:lnTo>
                    <a:pt x="17" y="19"/>
                  </a:lnTo>
                  <a:lnTo>
                    <a:pt x="16" y="6"/>
                  </a:lnTo>
                  <a:lnTo>
                    <a:pt x="20" y="6"/>
                  </a:lnTo>
                  <a:lnTo>
                    <a:pt x="23" y="19"/>
                  </a:lnTo>
                  <a:lnTo>
                    <a:pt x="26" y="18"/>
                  </a:lnTo>
                  <a:lnTo>
                    <a:pt x="24" y="0"/>
                  </a:lnTo>
                  <a:lnTo>
                    <a:pt x="0" y="4"/>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30" name="Freeform 530">
              <a:extLst>
                <a:ext uri="{FF2B5EF4-FFF2-40B4-BE49-F238E27FC236}">
                  <a16:creationId xmlns:a16="http://schemas.microsoft.com/office/drawing/2014/main" id="{DC3D64D6-F870-41FF-9013-455C46FB140A}"/>
                </a:ext>
              </a:extLst>
            </p:cNvPr>
            <p:cNvSpPr/>
            <p:nvPr/>
          </p:nvSpPr>
          <p:spPr bwMode="auto">
            <a:xfrm>
              <a:off x="2301" y="2187"/>
              <a:ext cx="25" cy="24"/>
            </a:xfrm>
            <a:custGeom>
              <a:avLst/>
              <a:gdLst>
                <a:gd name="T0" fmla="*/ 9 w 25"/>
                <a:gd name="T1" fmla="*/ 19 h 24"/>
                <a:gd name="T2" fmla="*/ 7 w 25"/>
                <a:gd name="T3" fmla="*/ 19 h 24"/>
                <a:gd name="T4" fmla="*/ 6 w 25"/>
                <a:gd name="T5" fmla="*/ 18 h 24"/>
                <a:gd name="T6" fmla="*/ 3 w 25"/>
                <a:gd name="T7" fmla="*/ 14 h 24"/>
                <a:gd name="T8" fmla="*/ 5 w 25"/>
                <a:gd name="T9" fmla="*/ 11 h 24"/>
                <a:gd name="T10" fmla="*/ 6 w 25"/>
                <a:gd name="T11" fmla="*/ 8 h 24"/>
                <a:gd name="T12" fmla="*/ 8 w 25"/>
                <a:gd name="T13" fmla="*/ 6 h 24"/>
                <a:gd name="T14" fmla="*/ 11 w 25"/>
                <a:gd name="T15" fmla="*/ 6 h 24"/>
                <a:gd name="T16" fmla="*/ 14 w 25"/>
                <a:gd name="T17" fmla="*/ 5 h 24"/>
                <a:gd name="T18" fmla="*/ 18 w 25"/>
                <a:gd name="T19" fmla="*/ 6 h 24"/>
                <a:gd name="T20" fmla="*/ 19 w 25"/>
                <a:gd name="T21" fmla="*/ 8 h 24"/>
                <a:gd name="T22" fmla="*/ 20 w 25"/>
                <a:gd name="T23" fmla="*/ 11 h 24"/>
                <a:gd name="T24" fmla="*/ 20 w 25"/>
                <a:gd name="T25" fmla="*/ 16 h 24"/>
                <a:gd name="T26" fmla="*/ 19 w 25"/>
                <a:gd name="T27" fmla="*/ 17 h 24"/>
                <a:gd name="T28" fmla="*/ 17 w 25"/>
                <a:gd name="T29" fmla="*/ 18 h 24"/>
                <a:gd name="T30" fmla="*/ 18 w 25"/>
                <a:gd name="T31" fmla="*/ 23 h 24"/>
                <a:gd name="T32" fmla="*/ 21 w 25"/>
                <a:gd name="T33" fmla="*/ 22 h 24"/>
                <a:gd name="T34" fmla="*/ 24 w 25"/>
                <a:gd name="T35" fmla="*/ 18 h 24"/>
                <a:gd name="T36" fmla="*/ 25 w 25"/>
                <a:gd name="T37" fmla="*/ 14 h 24"/>
                <a:gd name="T38" fmla="*/ 25 w 25"/>
                <a:gd name="T39" fmla="*/ 11 h 24"/>
                <a:gd name="T40" fmla="*/ 23 w 25"/>
                <a:gd name="T41" fmla="*/ 5 h 24"/>
                <a:gd name="T42" fmla="*/ 20 w 25"/>
                <a:gd name="T43" fmla="*/ 1 h 24"/>
                <a:gd name="T44" fmla="*/ 15 w 25"/>
                <a:gd name="T45" fmla="*/ 0 h 24"/>
                <a:gd name="T46" fmla="*/ 11 w 25"/>
                <a:gd name="T47" fmla="*/ 0 h 24"/>
                <a:gd name="T48" fmla="*/ 5 w 25"/>
                <a:gd name="T49" fmla="*/ 1 h 24"/>
                <a:gd name="T50" fmla="*/ 1 w 25"/>
                <a:gd name="T51" fmla="*/ 5 h 24"/>
                <a:gd name="T52" fmla="*/ 0 w 25"/>
                <a:gd name="T53" fmla="*/ 10 h 24"/>
                <a:gd name="T54" fmla="*/ 0 w 25"/>
                <a:gd name="T55" fmla="*/ 14 h 24"/>
                <a:gd name="T56" fmla="*/ 1 w 25"/>
                <a:gd name="T57" fmla="*/ 19 h 24"/>
                <a:gd name="T58" fmla="*/ 3 w 25"/>
                <a:gd name="T59" fmla="*/ 22 h 24"/>
                <a:gd name="T60" fmla="*/ 6 w 25"/>
                <a:gd name="T61" fmla="*/ 24 h 24"/>
                <a:gd name="T62" fmla="*/ 11 w 25"/>
                <a:gd name="T63" fmla="*/ 24 h 24"/>
                <a:gd name="T64" fmla="*/ 9 w 25"/>
                <a:gd name="T65"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4">
                  <a:moveTo>
                    <a:pt x="9" y="19"/>
                  </a:moveTo>
                  <a:lnTo>
                    <a:pt x="7" y="19"/>
                  </a:lnTo>
                  <a:lnTo>
                    <a:pt x="6" y="18"/>
                  </a:lnTo>
                  <a:lnTo>
                    <a:pt x="3" y="14"/>
                  </a:lnTo>
                  <a:lnTo>
                    <a:pt x="5" y="11"/>
                  </a:lnTo>
                  <a:lnTo>
                    <a:pt x="6" y="8"/>
                  </a:lnTo>
                  <a:lnTo>
                    <a:pt x="8" y="6"/>
                  </a:lnTo>
                  <a:lnTo>
                    <a:pt x="11" y="6"/>
                  </a:lnTo>
                  <a:lnTo>
                    <a:pt x="14" y="5"/>
                  </a:lnTo>
                  <a:lnTo>
                    <a:pt x="18" y="6"/>
                  </a:lnTo>
                  <a:lnTo>
                    <a:pt x="19" y="8"/>
                  </a:lnTo>
                  <a:lnTo>
                    <a:pt x="20" y="11"/>
                  </a:lnTo>
                  <a:lnTo>
                    <a:pt x="20" y="16"/>
                  </a:lnTo>
                  <a:lnTo>
                    <a:pt x="19" y="17"/>
                  </a:lnTo>
                  <a:lnTo>
                    <a:pt x="17" y="18"/>
                  </a:lnTo>
                  <a:lnTo>
                    <a:pt x="18" y="23"/>
                  </a:lnTo>
                  <a:lnTo>
                    <a:pt x="21" y="22"/>
                  </a:lnTo>
                  <a:lnTo>
                    <a:pt x="24" y="18"/>
                  </a:lnTo>
                  <a:lnTo>
                    <a:pt x="25" y="14"/>
                  </a:lnTo>
                  <a:lnTo>
                    <a:pt x="25" y="11"/>
                  </a:lnTo>
                  <a:lnTo>
                    <a:pt x="23" y="5"/>
                  </a:lnTo>
                  <a:lnTo>
                    <a:pt x="20" y="1"/>
                  </a:lnTo>
                  <a:lnTo>
                    <a:pt x="15" y="0"/>
                  </a:lnTo>
                  <a:lnTo>
                    <a:pt x="11" y="0"/>
                  </a:lnTo>
                  <a:lnTo>
                    <a:pt x="5" y="1"/>
                  </a:lnTo>
                  <a:lnTo>
                    <a:pt x="1" y="5"/>
                  </a:lnTo>
                  <a:lnTo>
                    <a:pt x="0" y="10"/>
                  </a:lnTo>
                  <a:lnTo>
                    <a:pt x="0" y="14"/>
                  </a:lnTo>
                  <a:lnTo>
                    <a:pt x="1" y="19"/>
                  </a:lnTo>
                  <a:lnTo>
                    <a:pt x="3" y="22"/>
                  </a:lnTo>
                  <a:lnTo>
                    <a:pt x="6" y="24"/>
                  </a:lnTo>
                  <a:lnTo>
                    <a:pt x="11" y="24"/>
                  </a:lnTo>
                  <a:lnTo>
                    <a:pt x="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31" name="Freeform 531">
              <a:extLst>
                <a:ext uri="{FF2B5EF4-FFF2-40B4-BE49-F238E27FC236}">
                  <a16:creationId xmlns:a16="http://schemas.microsoft.com/office/drawing/2014/main" id="{1A9FD8D9-A767-4C55-AEFA-799CB576744D}"/>
                </a:ext>
              </a:extLst>
            </p:cNvPr>
            <p:cNvSpPr/>
            <p:nvPr/>
          </p:nvSpPr>
          <p:spPr bwMode="auto">
            <a:xfrm>
              <a:off x="2303" y="2212"/>
              <a:ext cx="28" cy="28"/>
            </a:xfrm>
            <a:custGeom>
              <a:avLst/>
              <a:gdLst>
                <a:gd name="T0" fmla="*/ 1 w 28"/>
                <a:gd name="T1" fmla="*/ 10 h 28"/>
                <a:gd name="T2" fmla="*/ 10 w 28"/>
                <a:gd name="T3" fmla="*/ 9 h 28"/>
                <a:gd name="T4" fmla="*/ 12 w 28"/>
                <a:gd name="T5" fmla="*/ 11 h 28"/>
                <a:gd name="T6" fmla="*/ 3 w 28"/>
                <a:gd name="T7" fmla="*/ 22 h 28"/>
                <a:gd name="T8" fmla="*/ 4 w 28"/>
                <a:gd name="T9" fmla="*/ 28 h 28"/>
                <a:gd name="T10" fmla="*/ 17 w 28"/>
                <a:gd name="T11" fmla="*/ 15 h 28"/>
                <a:gd name="T12" fmla="*/ 28 w 28"/>
                <a:gd name="T13" fmla="*/ 23 h 28"/>
                <a:gd name="T14" fmla="*/ 27 w 28"/>
                <a:gd name="T15" fmla="*/ 16 h 28"/>
                <a:gd name="T16" fmla="*/ 16 w 28"/>
                <a:gd name="T17" fmla="*/ 7 h 28"/>
                <a:gd name="T18" fmla="*/ 25 w 28"/>
                <a:gd name="T19" fmla="*/ 6 h 28"/>
                <a:gd name="T20" fmla="*/ 24 w 28"/>
                <a:gd name="T21" fmla="*/ 0 h 28"/>
                <a:gd name="T22" fmla="*/ 0 w 28"/>
                <a:gd name="T23" fmla="*/ 5 h 28"/>
                <a:gd name="T24" fmla="*/ 1 w 28"/>
                <a:gd name="T25"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1" y="10"/>
                  </a:moveTo>
                  <a:lnTo>
                    <a:pt x="10" y="9"/>
                  </a:lnTo>
                  <a:lnTo>
                    <a:pt x="12" y="11"/>
                  </a:lnTo>
                  <a:lnTo>
                    <a:pt x="3" y="22"/>
                  </a:lnTo>
                  <a:lnTo>
                    <a:pt x="4" y="28"/>
                  </a:lnTo>
                  <a:lnTo>
                    <a:pt x="17" y="15"/>
                  </a:lnTo>
                  <a:lnTo>
                    <a:pt x="28" y="23"/>
                  </a:lnTo>
                  <a:lnTo>
                    <a:pt x="27" y="16"/>
                  </a:lnTo>
                  <a:lnTo>
                    <a:pt x="16" y="7"/>
                  </a:lnTo>
                  <a:lnTo>
                    <a:pt x="25" y="6"/>
                  </a:lnTo>
                  <a:lnTo>
                    <a:pt x="24" y="0"/>
                  </a:lnTo>
                  <a:lnTo>
                    <a:pt x="0" y="5"/>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32" name="Freeform 532">
              <a:extLst>
                <a:ext uri="{FF2B5EF4-FFF2-40B4-BE49-F238E27FC236}">
                  <a16:creationId xmlns:a16="http://schemas.microsoft.com/office/drawing/2014/main" id="{1BCF4D32-3593-4CF8-B7DC-F263FB66F238}"/>
                </a:ext>
              </a:extLst>
            </p:cNvPr>
            <p:cNvSpPr/>
            <p:nvPr/>
          </p:nvSpPr>
          <p:spPr bwMode="auto">
            <a:xfrm>
              <a:off x="2308" y="2237"/>
              <a:ext cx="24" cy="23"/>
            </a:xfrm>
            <a:custGeom>
              <a:avLst/>
              <a:gdLst>
                <a:gd name="T0" fmla="*/ 2 w 24"/>
                <a:gd name="T1" fmla="*/ 23 h 23"/>
                <a:gd name="T2" fmla="*/ 7 w 24"/>
                <a:gd name="T3" fmla="*/ 22 h 23"/>
                <a:gd name="T4" fmla="*/ 5 w 24"/>
                <a:gd name="T5" fmla="*/ 10 h 23"/>
                <a:gd name="T6" fmla="*/ 24 w 24"/>
                <a:gd name="T7" fmla="*/ 6 h 23"/>
                <a:gd name="T8" fmla="*/ 23 w 24"/>
                <a:gd name="T9" fmla="*/ 0 h 23"/>
                <a:gd name="T10" fmla="*/ 0 w 24"/>
                <a:gd name="T11" fmla="*/ 5 h 23"/>
                <a:gd name="T12" fmla="*/ 2 w 24"/>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2" y="23"/>
                  </a:moveTo>
                  <a:lnTo>
                    <a:pt x="7" y="22"/>
                  </a:lnTo>
                  <a:lnTo>
                    <a:pt x="5" y="10"/>
                  </a:lnTo>
                  <a:lnTo>
                    <a:pt x="24" y="6"/>
                  </a:lnTo>
                  <a:lnTo>
                    <a:pt x="23" y="0"/>
                  </a:lnTo>
                  <a:lnTo>
                    <a:pt x="0" y="5"/>
                  </a:lnTo>
                  <a:lnTo>
                    <a:pt x="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33" name="Freeform 533">
              <a:extLst>
                <a:ext uri="{FF2B5EF4-FFF2-40B4-BE49-F238E27FC236}">
                  <a16:creationId xmlns:a16="http://schemas.microsoft.com/office/drawing/2014/main" id="{F8249217-2906-4CA0-9EFC-8C32A6D8020E}"/>
                </a:ext>
              </a:extLst>
            </p:cNvPr>
            <p:cNvSpPr/>
            <p:nvPr/>
          </p:nvSpPr>
          <p:spPr bwMode="auto">
            <a:xfrm>
              <a:off x="2310" y="2259"/>
              <a:ext cx="28" cy="24"/>
            </a:xfrm>
            <a:custGeom>
              <a:avLst/>
              <a:gdLst>
                <a:gd name="T0" fmla="*/ 4 w 28"/>
                <a:gd name="T1" fmla="*/ 24 h 24"/>
                <a:gd name="T2" fmla="*/ 8 w 28"/>
                <a:gd name="T3" fmla="*/ 23 h 24"/>
                <a:gd name="T4" fmla="*/ 6 w 28"/>
                <a:gd name="T5" fmla="*/ 8 h 24"/>
                <a:gd name="T6" fmla="*/ 12 w 28"/>
                <a:gd name="T7" fmla="*/ 7 h 24"/>
                <a:gd name="T8" fmla="*/ 14 w 28"/>
                <a:gd name="T9" fmla="*/ 19 h 24"/>
                <a:gd name="T10" fmla="*/ 18 w 28"/>
                <a:gd name="T11" fmla="*/ 19 h 24"/>
                <a:gd name="T12" fmla="*/ 16 w 28"/>
                <a:gd name="T13" fmla="*/ 7 h 24"/>
                <a:gd name="T14" fmla="*/ 21 w 28"/>
                <a:gd name="T15" fmla="*/ 6 h 24"/>
                <a:gd name="T16" fmla="*/ 23 w 28"/>
                <a:gd name="T17" fmla="*/ 19 h 24"/>
                <a:gd name="T18" fmla="*/ 28 w 28"/>
                <a:gd name="T19" fmla="*/ 18 h 24"/>
                <a:gd name="T20" fmla="*/ 24 w 28"/>
                <a:gd name="T21" fmla="*/ 0 h 24"/>
                <a:gd name="T22" fmla="*/ 0 w 28"/>
                <a:gd name="T23" fmla="*/ 4 h 24"/>
                <a:gd name="T24" fmla="*/ 4 w 28"/>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4">
                  <a:moveTo>
                    <a:pt x="4" y="24"/>
                  </a:moveTo>
                  <a:lnTo>
                    <a:pt x="8" y="23"/>
                  </a:lnTo>
                  <a:lnTo>
                    <a:pt x="6" y="8"/>
                  </a:lnTo>
                  <a:lnTo>
                    <a:pt x="12" y="7"/>
                  </a:lnTo>
                  <a:lnTo>
                    <a:pt x="14" y="19"/>
                  </a:lnTo>
                  <a:lnTo>
                    <a:pt x="18" y="19"/>
                  </a:lnTo>
                  <a:lnTo>
                    <a:pt x="16" y="7"/>
                  </a:lnTo>
                  <a:lnTo>
                    <a:pt x="21" y="6"/>
                  </a:lnTo>
                  <a:lnTo>
                    <a:pt x="23" y="19"/>
                  </a:lnTo>
                  <a:lnTo>
                    <a:pt x="28" y="18"/>
                  </a:lnTo>
                  <a:lnTo>
                    <a:pt x="24" y="0"/>
                  </a:lnTo>
                  <a:lnTo>
                    <a:pt x="0" y="4"/>
                  </a:lnTo>
                  <a:lnTo>
                    <a:pt x="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34" name="Freeform 534">
              <a:extLst>
                <a:ext uri="{FF2B5EF4-FFF2-40B4-BE49-F238E27FC236}">
                  <a16:creationId xmlns:a16="http://schemas.microsoft.com/office/drawing/2014/main" id="{8F514703-07D5-4F50-B083-4A84859800D2}"/>
                </a:ext>
              </a:extLst>
            </p:cNvPr>
            <p:cNvSpPr/>
            <p:nvPr/>
          </p:nvSpPr>
          <p:spPr bwMode="auto">
            <a:xfrm>
              <a:off x="2314" y="2282"/>
              <a:ext cx="27" cy="26"/>
            </a:xfrm>
            <a:custGeom>
              <a:avLst/>
              <a:gdLst>
                <a:gd name="T0" fmla="*/ 1 w 27"/>
                <a:gd name="T1" fmla="*/ 9 h 26"/>
                <a:gd name="T2" fmla="*/ 18 w 27"/>
                <a:gd name="T3" fmla="*/ 7 h 26"/>
                <a:gd name="T4" fmla="*/ 2 w 27"/>
                <a:gd name="T5" fmla="*/ 20 h 26"/>
                <a:gd name="T6" fmla="*/ 4 w 27"/>
                <a:gd name="T7" fmla="*/ 26 h 26"/>
                <a:gd name="T8" fmla="*/ 27 w 27"/>
                <a:gd name="T9" fmla="*/ 21 h 26"/>
                <a:gd name="T10" fmla="*/ 26 w 27"/>
                <a:gd name="T11" fmla="*/ 17 h 26"/>
                <a:gd name="T12" fmla="*/ 11 w 27"/>
                <a:gd name="T13" fmla="*/ 19 h 26"/>
                <a:gd name="T14" fmla="*/ 25 w 27"/>
                <a:gd name="T15" fmla="*/ 6 h 26"/>
                <a:gd name="T16" fmla="*/ 24 w 27"/>
                <a:gd name="T17" fmla="*/ 0 h 26"/>
                <a:gd name="T18" fmla="*/ 0 w 27"/>
                <a:gd name="T19" fmla="*/ 5 h 26"/>
                <a:gd name="T20" fmla="*/ 1 w 27"/>
                <a:gd name="T2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6">
                  <a:moveTo>
                    <a:pt x="1" y="9"/>
                  </a:moveTo>
                  <a:lnTo>
                    <a:pt x="18" y="7"/>
                  </a:lnTo>
                  <a:lnTo>
                    <a:pt x="2" y="20"/>
                  </a:lnTo>
                  <a:lnTo>
                    <a:pt x="4" y="26"/>
                  </a:lnTo>
                  <a:lnTo>
                    <a:pt x="27" y="21"/>
                  </a:lnTo>
                  <a:lnTo>
                    <a:pt x="26" y="17"/>
                  </a:lnTo>
                  <a:lnTo>
                    <a:pt x="11" y="19"/>
                  </a:lnTo>
                  <a:lnTo>
                    <a:pt x="25" y="6"/>
                  </a:lnTo>
                  <a:lnTo>
                    <a:pt x="24" y="0"/>
                  </a:lnTo>
                  <a:lnTo>
                    <a:pt x="0" y="5"/>
                  </a:lnTo>
                  <a:lnTo>
                    <a:pt x="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35" name="Freeform 535">
              <a:extLst>
                <a:ext uri="{FF2B5EF4-FFF2-40B4-BE49-F238E27FC236}">
                  <a16:creationId xmlns:a16="http://schemas.microsoft.com/office/drawing/2014/main" id="{055A4DAE-0706-4B30-A09C-A13FD40531C5}"/>
                </a:ext>
              </a:extLst>
            </p:cNvPr>
            <p:cNvSpPr/>
            <p:nvPr/>
          </p:nvSpPr>
          <p:spPr bwMode="auto">
            <a:xfrm>
              <a:off x="2319" y="2308"/>
              <a:ext cx="25" cy="25"/>
            </a:xfrm>
            <a:custGeom>
              <a:avLst/>
              <a:gdLst>
                <a:gd name="T0" fmla="*/ 11 w 25"/>
                <a:gd name="T1" fmla="*/ 9 h 25"/>
                <a:gd name="T2" fmla="*/ 12 w 25"/>
                <a:gd name="T3" fmla="*/ 15 h 25"/>
                <a:gd name="T4" fmla="*/ 12 w 25"/>
                <a:gd name="T5" fmla="*/ 18 h 25"/>
                <a:gd name="T6" fmla="*/ 9 w 25"/>
                <a:gd name="T7" fmla="*/ 19 h 25"/>
                <a:gd name="T8" fmla="*/ 7 w 25"/>
                <a:gd name="T9" fmla="*/ 19 h 25"/>
                <a:gd name="T10" fmla="*/ 6 w 25"/>
                <a:gd name="T11" fmla="*/ 16 h 25"/>
                <a:gd name="T12" fmla="*/ 5 w 25"/>
                <a:gd name="T13" fmla="*/ 10 h 25"/>
                <a:gd name="T14" fmla="*/ 11 w 25"/>
                <a:gd name="T15" fmla="*/ 9 h 25"/>
                <a:gd name="T16" fmla="*/ 20 w 25"/>
                <a:gd name="T17" fmla="*/ 6 h 25"/>
                <a:gd name="T18" fmla="*/ 21 w 25"/>
                <a:gd name="T19" fmla="*/ 12 h 25"/>
                <a:gd name="T20" fmla="*/ 20 w 25"/>
                <a:gd name="T21" fmla="*/ 16 h 25"/>
                <a:gd name="T22" fmla="*/ 19 w 25"/>
                <a:gd name="T23" fmla="*/ 17 h 25"/>
                <a:gd name="T24" fmla="*/ 16 w 25"/>
                <a:gd name="T25" fmla="*/ 16 h 25"/>
                <a:gd name="T26" fmla="*/ 15 w 25"/>
                <a:gd name="T27" fmla="*/ 13 h 25"/>
                <a:gd name="T28" fmla="*/ 15 w 25"/>
                <a:gd name="T29" fmla="*/ 7 h 25"/>
                <a:gd name="T30" fmla="*/ 20 w 25"/>
                <a:gd name="T31" fmla="*/ 6 h 25"/>
                <a:gd name="T32" fmla="*/ 11 w 25"/>
                <a:gd name="T33" fmla="*/ 9 h 25"/>
                <a:gd name="T34" fmla="*/ 1 w 25"/>
                <a:gd name="T35" fmla="*/ 17 h 25"/>
                <a:gd name="T36" fmla="*/ 2 w 25"/>
                <a:gd name="T37" fmla="*/ 21 h 25"/>
                <a:gd name="T38" fmla="*/ 5 w 25"/>
                <a:gd name="T39" fmla="*/ 23 h 25"/>
                <a:gd name="T40" fmla="*/ 7 w 25"/>
                <a:gd name="T41" fmla="*/ 25 h 25"/>
                <a:gd name="T42" fmla="*/ 11 w 25"/>
                <a:gd name="T43" fmla="*/ 25 h 25"/>
                <a:gd name="T44" fmla="*/ 13 w 25"/>
                <a:gd name="T45" fmla="*/ 23 h 25"/>
                <a:gd name="T46" fmla="*/ 15 w 25"/>
                <a:gd name="T47" fmla="*/ 19 h 25"/>
                <a:gd name="T48" fmla="*/ 18 w 25"/>
                <a:gd name="T49" fmla="*/ 22 h 25"/>
                <a:gd name="T50" fmla="*/ 20 w 25"/>
                <a:gd name="T51" fmla="*/ 22 h 25"/>
                <a:gd name="T52" fmla="*/ 22 w 25"/>
                <a:gd name="T53" fmla="*/ 21 h 25"/>
                <a:gd name="T54" fmla="*/ 25 w 25"/>
                <a:gd name="T55" fmla="*/ 19 h 25"/>
                <a:gd name="T56" fmla="*/ 25 w 25"/>
                <a:gd name="T57" fmla="*/ 17 h 25"/>
                <a:gd name="T58" fmla="*/ 25 w 25"/>
                <a:gd name="T59" fmla="*/ 13 h 25"/>
                <a:gd name="T60" fmla="*/ 24 w 25"/>
                <a:gd name="T61" fmla="*/ 0 h 25"/>
                <a:gd name="T62" fmla="*/ 0 w 25"/>
                <a:gd name="T63" fmla="*/ 5 h 25"/>
                <a:gd name="T64" fmla="*/ 1 w 25"/>
                <a:gd name="T65" fmla="*/ 17 h 25"/>
                <a:gd name="T66" fmla="*/ 11 w 25"/>
                <a:gd name="T6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25">
                  <a:moveTo>
                    <a:pt x="11" y="9"/>
                  </a:moveTo>
                  <a:lnTo>
                    <a:pt x="12" y="15"/>
                  </a:lnTo>
                  <a:lnTo>
                    <a:pt x="12" y="18"/>
                  </a:lnTo>
                  <a:lnTo>
                    <a:pt x="9" y="19"/>
                  </a:lnTo>
                  <a:lnTo>
                    <a:pt x="7" y="19"/>
                  </a:lnTo>
                  <a:lnTo>
                    <a:pt x="6" y="16"/>
                  </a:lnTo>
                  <a:lnTo>
                    <a:pt x="5" y="10"/>
                  </a:lnTo>
                  <a:lnTo>
                    <a:pt x="11" y="9"/>
                  </a:lnTo>
                  <a:lnTo>
                    <a:pt x="20" y="6"/>
                  </a:lnTo>
                  <a:lnTo>
                    <a:pt x="21" y="12"/>
                  </a:lnTo>
                  <a:lnTo>
                    <a:pt x="20" y="16"/>
                  </a:lnTo>
                  <a:lnTo>
                    <a:pt x="19" y="17"/>
                  </a:lnTo>
                  <a:lnTo>
                    <a:pt x="16" y="16"/>
                  </a:lnTo>
                  <a:lnTo>
                    <a:pt x="15" y="13"/>
                  </a:lnTo>
                  <a:lnTo>
                    <a:pt x="15" y="7"/>
                  </a:lnTo>
                  <a:lnTo>
                    <a:pt x="20" y="6"/>
                  </a:lnTo>
                  <a:lnTo>
                    <a:pt x="11" y="9"/>
                  </a:lnTo>
                  <a:lnTo>
                    <a:pt x="1" y="17"/>
                  </a:lnTo>
                  <a:lnTo>
                    <a:pt x="2" y="21"/>
                  </a:lnTo>
                  <a:lnTo>
                    <a:pt x="5" y="23"/>
                  </a:lnTo>
                  <a:lnTo>
                    <a:pt x="7" y="25"/>
                  </a:lnTo>
                  <a:lnTo>
                    <a:pt x="11" y="25"/>
                  </a:lnTo>
                  <a:lnTo>
                    <a:pt x="13" y="23"/>
                  </a:lnTo>
                  <a:lnTo>
                    <a:pt x="15" y="19"/>
                  </a:lnTo>
                  <a:lnTo>
                    <a:pt x="18" y="22"/>
                  </a:lnTo>
                  <a:lnTo>
                    <a:pt x="20" y="22"/>
                  </a:lnTo>
                  <a:lnTo>
                    <a:pt x="22" y="21"/>
                  </a:lnTo>
                  <a:lnTo>
                    <a:pt x="25" y="19"/>
                  </a:lnTo>
                  <a:lnTo>
                    <a:pt x="25" y="17"/>
                  </a:lnTo>
                  <a:lnTo>
                    <a:pt x="25" y="13"/>
                  </a:lnTo>
                  <a:lnTo>
                    <a:pt x="24" y="0"/>
                  </a:lnTo>
                  <a:lnTo>
                    <a:pt x="0" y="5"/>
                  </a:lnTo>
                  <a:lnTo>
                    <a:pt x="1" y="17"/>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36" name="Freeform 536">
              <a:extLst>
                <a:ext uri="{FF2B5EF4-FFF2-40B4-BE49-F238E27FC236}">
                  <a16:creationId xmlns:a16="http://schemas.microsoft.com/office/drawing/2014/main" id="{7BDFEE4C-006A-447E-816E-2794631AB547}"/>
                </a:ext>
              </a:extLst>
            </p:cNvPr>
            <p:cNvSpPr/>
            <p:nvPr/>
          </p:nvSpPr>
          <p:spPr bwMode="auto">
            <a:xfrm>
              <a:off x="2324" y="2333"/>
              <a:ext cx="26" cy="24"/>
            </a:xfrm>
            <a:custGeom>
              <a:avLst/>
              <a:gdLst>
                <a:gd name="T0" fmla="*/ 7 w 26"/>
                <a:gd name="T1" fmla="*/ 4 h 24"/>
                <a:gd name="T2" fmla="*/ 3 w 26"/>
                <a:gd name="T3" fmla="*/ 5 h 24"/>
                <a:gd name="T4" fmla="*/ 1 w 26"/>
                <a:gd name="T5" fmla="*/ 8 h 24"/>
                <a:gd name="T6" fmla="*/ 0 w 26"/>
                <a:gd name="T7" fmla="*/ 11 h 24"/>
                <a:gd name="T8" fmla="*/ 0 w 26"/>
                <a:gd name="T9" fmla="*/ 16 h 24"/>
                <a:gd name="T10" fmla="*/ 1 w 26"/>
                <a:gd name="T11" fmla="*/ 20 h 24"/>
                <a:gd name="T12" fmla="*/ 3 w 26"/>
                <a:gd name="T13" fmla="*/ 23 h 24"/>
                <a:gd name="T14" fmla="*/ 6 w 26"/>
                <a:gd name="T15" fmla="*/ 24 h 24"/>
                <a:gd name="T16" fmla="*/ 10 w 26"/>
                <a:gd name="T17" fmla="*/ 24 h 24"/>
                <a:gd name="T18" fmla="*/ 26 w 26"/>
                <a:gd name="T19" fmla="*/ 22 h 24"/>
                <a:gd name="T20" fmla="*/ 25 w 26"/>
                <a:gd name="T21" fmla="*/ 16 h 24"/>
                <a:gd name="T22" fmla="*/ 9 w 26"/>
                <a:gd name="T23" fmla="*/ 20 h 24"/>
                <a:gd name="T24" fmla="*/ 7 w 26"/>
                <a:gd name="T25" fmla="*/ 20 h 24"/>
                <a:gd name="T26" fmla="*/ 6 w 26"/>
                <a:gd name="T27" fmla="*/ 18 h 24"/>
                <a:gd name="T28" fmla="*/ 4 w 26"/>
                <a:gd name="T29" fmla="*/ 17 h 24"/>
                <a:gd name="T30" fmla="*/ 3 w 26"/>
                <a:gd name="T31" fmla="*/ 15 h 24"/>
                <a:gd name="T32" fmla="*/ 3 w 26"/>
                <a:gd name="T33" fmla="*/ 12 h 24"/>
                <a:gd name="T34" fmla="*/ 4 w 26"/>
                <a:gd name="T35" fmla="*/ 11 h 24"/>
                <a:gd name="T36" fmla="*/ 6 w 26"/>
                <a:gd name="T37" fmla="*/ 10 h 24"/>
                <a:gd name="T38" fmla="*/ 8 w 26"/>
                <a:gd name="T39" fmla="*/ 9 h 24"/>
                <a:gd name="T40" fmla="*/ 23 w 26"/>
                <a:gd name="T41" fmla="*/ 6 h 24"/>
                <a:gd name="T42" fmla="*/ 22 w 26"/>
                <a:gd name="T43" fmla="*/ 0 h 24"/>
                <a:gd name="T44" fmla="*/ 7 w 26"/>
                <a:gd name="T45"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4">
                  <a:moveTo>
                    <a:pt x="7" y="4"/>
                  </a:moveTo>
                  <a:lnTo>
                    <a:pt x="3" y="5"/>
                  </a:lnTo>
                  <a:lnTo>
                    <a:pt x="1" y="8"/>
                  </a:lnTo>
                  <a:lnTo>
                    <a:pt x="0" y="11"/>
                  </a:lnTo>
                  <a:lnTo>
                    <a:pt x="0" y="16"/>
                  </a:lnTo>
                  <a:lnTo>
                    <a:pt x="1" y="20"/>
                  </a:lnTo>
                  <a:lnTo>
                    <a:pt x="3" y="23"/>
                  </a:lnTo>
                  <a:lnTo>
                    <a:pt x="6" y="24"/>
                  </a:lnTo>
                  <a:lnTo>
                    <a:pt x="10" y="24"/>
                  </a:lnTo>
                  <a:lnTo>
                    <a:pt x="26" y="22"/>
                  </a:lnTo>
                  <a:lnTo>
                    <a:pt x="25" y="16"/>
                  </a:lnTo>
                  <a:lnTo>
                    <a:pt x="9" y="20"/>
                  </a:lnTo>
                  <a:lnTo>
                    <a:pt x="7" y="20"/>
                  </a:lnTo>
                  <a:lnTo>
                    <a:pt x="6" y="18"/>
                  </a:lnTo>
                  <a:lnTo>
                    <a:pt x="4" y="17"/>
                  </a:lnTo>
                  <a:lnTo>
                    <a:pt x="3" y="15"/>
                  </a:lnTo>
                  <a:lnTo>
                    <a:pt x="3" y="12"/>
                  </a:lnTo>
                  <a:lnTo>
                    <a:pt x="4" y="11"/>
                  </a:lnTo>
                  <a:lnTo>
                    <a:pt x="6" y="10"/>
                  </a:lnTo>
                  <a:lnTo>
                    <a:pt x="8" y="9"/>
                  </a:lnTo>
                  <a:lnTo>
                    <a:pt x="23" y="6"/>
                  </a:lnTo>
                  <a:lnTo>
                    <a:pt x="22"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37" name="Freeform 537">
              <a:extLst>
                <a:ext uri="{FF2B5EF4-FFF2-40B4-BE49-F238E27FC236}">
                  <a16:creationId xmlns:a16="http://schemas.microsoft.com/office/drawing/2014/main" id="{2037C3DA-B2A4-40C1-BE1B-19BAD50C5ED1}"/>
                </a:ext>
              </a:extLst>
            </p:cNvPr>
            <p:cNvSpPr/>
            <p:nvPr/>
          </p:nvSpPr>
          <p:spPr bwMode="auto">
            <a:xfrm>
              <a:off x="2326" y="2360"/>
              <a:ext cx="26" cy="25"/>
            </a:xfrm>
            <a:custGeom>
              <a:avLst/>
              <a:gdLst>
                <a:gd name="T0" fmla="*/ 20 w 26"/>
                <a:gd name="T1" fmla="*/ 6 h 25"/>
                <a:gd name="T2" fmla="*/ 21 w 26"/>
                <a:gd name="T3" fmla="*/ 12 h 25"/>
                <a:gd name="T4" fmla="*/ 21 w 26"/>
                <a:gd name="T5" fmla="*/ 15 h 25"/>
                <a:gd name="T6" fmla="*/ 19 w 26"/>
                <a:gd name="T7" fmla="*/ 17 h 25"/>
                <a:gd name="T8" fmla="*/ 17 w 26"/>
                <a:gd name="T9" fmla="*/ 17 h 25"/>
                <a:gd name="T10" fmla="*/ 15 w 26"/>
                <a:gd name="T11" fmla="*/ 13 h 25"/>
                <a:gd name="T12" fmla="*/ 14 w 26"/>
                <a:gd name="T13" fmla="*/ 7 h 25"/>
                <a:gd name="T14" fmla="*/ 20 w 26"/>
                <a:gd name="T15" fmla="*/ 6 h 25"/>
                <a:gd name="T16" fmla="*/ 1 w 26"/>
                <a:gd name="T17" fmla="*/ 9 h 25"/>
                <a:gd name="T18" fmla="*/ 11 w 26"/>
                <a:gd name="T19" fmla="*/ 8 h 25"/>
                <a:gd name="T20" fmla="*/ 12 w 26"/>
                <a:gd name="T21" fmla="*/ 13 h 25"/>
                <a:gd name="T22" fmla="*/ 11 w 26"/>
                <a:gd name="T23" fmla="*/ 17 h 25"/>
                <a:gd name="T24" fmla="*/ 8 w 26"/>
                <a:gd name="T25" fmla="*/ 18 h 25"/>
                <a:gd name="T26" fmla="*/ 6 w 26"/>
                <a:gd name="T27" fmla="*/ 19 h 25"/>
                <a:gd name="T28" fmla="*/ 4 w 26"/>
                <a:gd name="T29" fmla="*/ 19 h 25"/>
                <a:gd name="T30" fmla="*/ 2 w 26"/>
                <a:gd name="T31" fmla="*/ 20 h 25"/>
                <a:gd name="T32" fmla="*/ 4 w 26"/>
                <a:gd name="T33" fmla="*/ 25 h 25"/>
                <a:gd name="T34" fmla="*/ 5 w 26"/>
                <a:gd name="T35" fmla="*/ 25 h 25"/>
                <a:gd name="T36" fmla="*/ 7 w 26"/>
                <a:gd name="T37" fmla="*/ 24 h 25"/>
                <a:gd name="T38" fmla="*/ 9 w 26"/>
                <a:gd name="T39" fmla="*/ 24 h 25"/>
                <a:gd name="T40" fmla="*/ 13 w 26"/>
                <a:gd name="T41" fmla="*/ 21 h 25"/>
                <a:gd name="T42" fmla="*/ 14 w 26"/>
                <a:gd name="T43" fmla="*/ 19 h 25"/>
                <a:gd name="T44" fmla="*/ 17 w 26"/>
                <a:gd name="T45" fmla="*/ 21 h 25"/>
                <a:gd name="T46" fmla="*/ 20 w 26"/>
                <a:gd name="T47" fmla="*/ 21 h 25"/>
                <a:gd name="T48" fmla="*/ 24 w 26"/>
                <a:gd name="T49" fmla="*/ 21 h 25"/>
                <a:gd name="T50" fmla="*/ 25 w 26"/>
                <a:gd name="T51" fmla="*/ 19 h 25"/>
                <a:gd name="T52" fmla="*/ 26 w 26"/>
                <a:gd name="T53" fmla="*/ 17 h 25"/>
                <a:gd name="T54" fmla="*/ 26 w 26"/>
                <a:gd name="T55" fmla="*/ 12 h 25"/>
                <a:gd name="T56" fmla="*/ 24 w 26"/>
                <a:gd name="T57" fmla="*/ 0 h 25"/>
                <a:gd name="T58" fmla="*/ 0 w 26"/>
                <a:gd name="T59" fmla="*/ 5 h 25"/>
                <a:gd name="T60" fmla="*/ 1 w 26"/>
                <a:gd name="T61" fmla="*/ 9 h 25"/>
                <a:gd name="T62" fmla="*/ 20 w 26"/>
                <a:gd name="T6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25">
                  <a:moveTo>
                    <a:pt x="20" y="6"/>
                  </a:moveTo>
                  <a:lnTo>
                    <a:pt x="21" y="12"/>
                  </a:lnTo>
                  <a:lnTo>
                    <a:pt x="21" y="15"/>
                  </a:lnTo>
                  <a:lnTo>
                    <a:pt x="19" y="17"/>
                  </a:lnTo>
                  <a:lnTo>
                    <a:pt x="17" y="17"/>
                  </a:lnTo>
                  <a:lnTo>
                    <a:pt x="15" y="13"/>
                  </a:lnTo>
                  <a:lnTo>
                    <a:pt x="14" y="7"/>
                  </a:lnTo>
                  <a:lnTo>
                    <a:pt x="20" y="6"/>
                  </a:lnTo>
                  <a:lnTo>
                    <a:pt x="1" y="9"/>
                  </a:lnTo>
                  <a:lnTo>
                    <a:pt x="11" y="8"/>
                  </a:lnTo>
                  <a:lnTo>
                    <a:pt x="12" y="13"/>
                  </a:lnTo>
                  <a:lnTo>
                    <a:pt x="11" y="17"/>
                  </a:lnTo>
                  <a:lnTo>
                    <a:pt x="8" y="18"/>
                  </a:lnTo>
                  <a:lnTo>
                    <a:pt x="6" y="19"/>
                  </a:lnTo>
                  <a:lnTo>
                    <a:pt x="4" y="19"/>
                  </a:lnTo>
                  <a:lnTo>
                    <a:pt x="2" y="20"/>
                  </a:lnTo>
                  <a:lnTo>
                    <a:pt x="4" y="25"/>
                  </a:lnTo>
                  <a:lnTo>
                    <a:pt x="5" y="25"/>
                  </a:lnTo>
                  <a:lnTo>
                    <a:pt x="7" y="24"/>
                  </a:lnTo>
                  <a:lnTo>
                    <a:pt x="9" y="24"/>
                  </a:lnTo>
                  <a:lnTo>
                    <a:pt x="13" y="21"/>
                  </a:lnTo>
                  <a:lnTo>
                    <a:pt x="14" y="19"/>
                  </a:lnTo>
                  <a:lnTo>
                    <a:pt x="17" y="21"/>
                  </a:lnTo>
                  <a:lnTo>
                    <a:pt x="20" y="21"/>
                  </a:lnTo>
                  <a:lnTo>
                    <a:pt x="24" y="21"/>
                  </a:lnTo>
                  <a:lnTo>
                    <a:pt x="25" y="19"/>
                  </a:lnTo>
                  <a:lnTo>
                    <a:pt x="26" y="17"/>
                  </a:lnTo>
                  <a:lnTo>
                    <a:pt x="26" y="12"/>
                  </a:lnTo>
                  <a:lnTo>
                    <a:pt x="24" y="0"/>
                  </a:lnTo>
                  <a:lnTo>
                    <a:pt x="0" y="5"/>
                  </a:lnTo>
                  <a:lnTo>
                    <a:pt x="1" y="9"/>
                  </a:lnTo>
                  <a:lnTo>
                    <a:pt x="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38" name="Freeform 538">
              <a:extLst>
                <a:ext uri="{FF2B5EF4-FFF2-40B4-BE49-F238E27FC236}">
                  <a16:creationId xmlns:a16="http://schemas.microsoft.com/office/drawing/2014/main" id="{947CC714-87B5-43F5-9096-A900E953E8F7}"/>
                </a:ext>
              </a:extLst>
            </p:cNvPr>
            <p:cNvSpPr/>
            <p:nvPr/>
          </p:nvSpPr>
          <p:spPr bwMode="auto">
            <a:xfrm>
              <a:off x="2332" y="2386"/>
              <a:ext cx="25" cy="27"/>
            </a:xfrm>
            <a:custGeom>
              <a:avLst/>
              <a:gdLst>
                <a:gd name="T0" fmla="*/ 1 w 25"/>
                <a:gd name="T1" fmla="*/ 23 h 27"/>
                <a:gd name="T2" fmla="*/ 2 w 25"/>
                <a:gd name="T3" fmla="*/ 27 h 27"/>
                <a:gd name="T4" fmla="*/ 14 w 25"/>
                <a:gd name="T5" fmla="*/ 24 h 27"/>
                <a:gd name="T6" fmla="*/ 13 w 25"/>
                <a:gd name="T7" fmla="*/ 13 h 27"/>
                <a:gd name="T8" fmla="*/ 9 w 25"/>
                <a:gd name="T9" fmla="*/ 15 h 27"/>
                <a:gd name="T10" fmla="*/ 9 w 25"/>
                <a:gd name="T11" fmla="*/ 21 h 27"/>
                <a:gd name="T12" fmla="*/ 8 w 25"/>
                <a:gd name="T13" fmla="*/ 19 h 27"/>
                <a:gd name="T14" fmla="*/ 6 w 25"/>
                <a:gd name="T15" fmla="*/ 18 h 27"/>
                <a:gd name="T16" fmla="*/ 5 w 25"/>
                <a:gd name="T17" fmla="*/ 17 h 27"/>
                <a:gd name="T18" fmla="*/ 3 w 25"/>
                <a:gd name="T19" fmla="*/ 15 h 27"/>
                <a:gd name="T20" fmla="*/ 3 w 25"/>
                <a:gd name="T21" fmla="*/ 12 h 27"/>
                <a:gd name="T22" fmla="*/ 5 w 25"/>
                <a:gd name="T23" fmla="*/ 9 h 27"/>
                <a:gd name="T24" fmla="*/ 7 w 25"/>
                <a:gd name="T25" fmla="*/ 7 h 27"/>
                <a:gd name="T26" fmla="*/ 11 w 25"/>
                <a:gd name="T27" fmla="*/ 6 h 27"/>
                <a:gd name="T28" fmla="*/ 14 w 25"/>
                <a:gd name="T29" fmla="*/ 6 h 27"/>
                <a:gd name="T30" fmla="*/ 18 w 25"/>
                <a:gd name="T31" fmla="*/ 6 h 27"/>
                <a:gd name="T32" fmla="*/ 19 w 25"/>
                <a:gd name="T33" fmla="*/ 9 h 27"/>
                <a:gd name="T34" fmla="*/ 20 w 25"/>
                <a:gd name="T35" fmla="*/ 11 h 27"/>
                <a:gd name="T36" fmla="*/ 20 w 25"/>
                <a:gd name="T37" fmla="*/ 16 h 27"/>
                <a:gd name="T38" fmla="*/ 18 w 25"/>
                <a:gd name="T39" fmla="*/ 18 h 27"/>
                <a:gd name="T40" fmla="*/ 18 w 25"/>
                <a:gd name="T41" fmla="*/ 23 h 27"/>
                <a:gd name="T42" fmla="*/ 21 w 25"/>
                <a:gd name="T43" fmla="*/ 22 h 27"/>
                <a:gd name="T44" fmla="*/ 24 w 25"/>
                <a:gd name="T45" fmla="*/ 19 h 27"/>
                <a:gd name="T46" fmla="*/ 25 w 25"/>
                <a:gd name="T47" fmla="*/ 15 h 27"/>
                <a:gd name="T48" fmla="*/ 25 w 25"/>
                <a:gd name="T49" fmla="*/ 11 h 27"/>
                <a:gd name="T50" fmla="*/ 23 w 25"/>
                <a:gd name="T51" fmla="*/ 6 h 27"/>
                <a:gd name="T52" fmla="*/ 20 w 25"/>
                <a:gd name="T53" fmla="*/ 3 h 27"/>
                <a:gd name="T54" fmla="*/ 15 w 25"/>
                <a:gd name="T55" fmla="*/ 0 h 27"/>
                <a:gd name="T56" fmla="*/ 11 w 25"/>
                <a:gd name="T57" fmla="*/ 0 h 27"/>
                <a:gd name="T58" fmla="*/ 5 w 25"/>
                <a:gd name="T59" fmla="*/ 3 h 27"/>
                <a:gd name="T60" fmla="*/ 1 w 25"/>
                <a:gd name="T61" fmla="*/ 5 h 27"/>
                <a:gd name="T62" fmla="*/ 0 w 25"/>
                <a:gd name="T63" fmla="*/ 10 h 27"/>
                <a:gd name="T64" fmla="*/ 0 w 25"/>
                <a:gd name="T65" fmla="*/ 15 h 27"/>
                <a:gd name="T66" fmla="*/ 1 w 25"/>
                <a:gd name="T67" fmla="*/ 19 h 27"/>
                <a:gd name="T68" fmla="*/ 3 w 25"/>
                <a:gd name="T69" fmla="*/ 22 h 27"/>
                <a:gd name="T70" fmla="*/ 1 w 25"/>
                <a:gd name="T71"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27">
                  <a:moveTo>
                    <a:pt x="1" y="23"/>
                  </a:moveTo>
                  <a:lnTo>
                    <a:pt x="2" y="27"/>
                  </a:lnTo>
                  <a:lnTo>
                    <a:pt x="14" y="24"/>
                  </a:lnTo>
                  <a:lnTo>
                    <a:pt x="13" y="13"/>
                  </a:lnTo>
                  <a:lnTo>
                    <a:pt x="9" y="15"/>
                  </a:lnTo>
                  <a:lnTo>
                    <a:pt x="9" y="21"/>
                  </a:lnTo>
                  <a:lnTo>
                    <a:pt x="8" y="19"/>
                  </a:lnTo>
                  <a:lnTo>
                    <a:pt x="6" y="18"/>
                  </a:lnTo>
                  <a:lnTo>
                    <a:pt x="5" y="17"/>
                  </a:lnTo>
                  <a:lnTo>
                    <a:pt x="3" y="15"/>
                  </a:lnTo>
                  <a:lnTo>
                    <a:pt x="3" y="12"/>
                  </a:lnTo>
                  <a:lnTo>
                    <a:pt x="5" y="9"/>
                  </a:lnTo>
                  <a:lnTo>
                    <a:pt x="7" y="7"/>
                  </a:lnTo>
                  <a:lnTo>
                    <a:pt x="11" y="6"/>
                  </a:lnTo>
                  <a:lnTo>
                    <a:pt x="14" y="6"/>
                  </a:lnTo>
                  <a:lnTo>
                    <a:pt x="18" y="6"/>
                  </a:lnTo>
                  <a:lnTo>
                    <a:pt x="19" y="9"/>
                  </a:lnTo>
                  <a:lnTo>
                    <a:pt x="20" y="11"/>
                  </a:lnTo>
                  <a:lnTo>
                    <a:pt x="20" y="16"/>
                  </a:lnTo>
                  <a:lnTo>
                    <a:pt x="18" y="18"/>
                  </a:lnTo>
                  <a:lnTo>
                    <a:pt x="18" y="23"/>
                  </a:lnTo>
                  <a:lnTo>
                    <a:pt x="21" y="22"/>
                  </a:lnTo>
                  <a:lnTo>
                    <a:pt x="24" y="19"/>
                  </a:lnTo>
                  <a:lnTo>
                    <a:pt x="25" y="15"/>
                  </a:lnTo>
                  <a:lnTo>
                    <a:pt x="25" y="11"/>
                  </a:lnTo>
                  <a:lnTo>
                    <a:pt x="23" y="6"/>
                  </a:lnTo>
                  <a:lnTo>
                    <a:pt x="20" y="3"/>
                  </a:lnTo>
                  <a:lnTo>
                    <a:pt x="15" y="0"/>
                  </a:lnTo>
                  <a:lnTo>
                    <a:pt x="11" y="0"/>
                  </a:lnTo>
                  <a:lnTo>
                    <a:pt x="5" y="3"/>
                  </a:lnTo>
                  <a:lnTo>
                    <a:pt x="1" y="5"/>
                  </a:lnTo>
                  <a:lnTo>
                    <a:pt x="0" y="10"/>
                  </a:lnTo>
                  <a:lnTo>
                    <a:pt x="0" y="15"/>
                  </a:lnTo>
                  <a:lnTo>
                    <a:pt x="1" y="19"/>
                  </a:lnTo>
                  <a:lnTo>
                    <a:pt x="3" y="22"/>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39" name="Freeform 539">
              <a:extLst>
                <a:ext uri="{FF2B5EF4-FFF2-40B4-BE49-F238E27FC236}">
                  <a16:creationId xmlns:a16="http://schemas.microsoft.com/office/drawing/2014/main" id="{66004BE8-93FB-43C9-BF5F-28D5846B724F}"/>
                </a:ext>
              </a:extLst>
            </p:cNvPr>
            <p:cNvSpPr/>
            <p:nvPr/>
          </p:nvSpPr>
          <p:spPr bwMode="auto">
            <a:xfrm>
              <a:off x="2790" y="2102"/>
              <a:ext cx="36" cy="40"/>
            </a:xfrm>
            <a:custGeom>
              <a:avLst/>
              <a:gdLst>
                <a:gd name="T0" fmla="*/ 4 w 36"/>
                <a:gd name="T1" fmla="*/ 26 h 40"/>
                <a:gd name="T2" fmla="*/ 16 w 36"/>
                <a:gd name="T3" fmla="*/ 7 h 40"/>
                <a:gd name="T4" fmla="*/ 9 w 36"/>
                <a:gd name="T5" fmla="*/ 30 h 40"/>
                <a:gd name="T6" fmla="*/ 12 w 36"/>
                <a:gd name="T7" fmla="*/ 34 h 40"/>
                <a:gd name="T8" fmla="*/ 29 w 36"/>
                <a:gd name="T9" fmla="*/ 18 h 40"/>
                <a:gd name="T10" fmla="*/ 17 w 36"/>
                <a:gd name="T11" fmla="*/ 36 h 40"/>
                <a:gd name="T12" fmla="*/ 21 w 36"/>
                <a:gd name="T13" fmla="*/ 40 h 40"/>
                <a:gd name="T14" fmla="*/ 36 w 36"/>
                <a:gd name="T15" fmla="*/ 17 h 40"/>
                <a:gd name="T16" fmla="*/ 30 w 36"/>
                <a:gd name="T17" fmla="*/ 12 h 40"/>
                <a:gd name="T18" fmla="*/ 15 w 36"/>
                <a:gd name="T19" fmla="*/ 26 h 40"/>
                <a:gd name="T20" fmla="*/ 22 w 36"/>
                <a:gd name="T21" fmla="*/ 5 h 40"/>
                <a:gd name="T22" fmla="*/ 16 w 36"/>
                <a:gd name="T23" fmla="*/ 0 h 40"/>
                <a:gd name="T24" fmla="*/ 0 w 36"/>
                <a:gd name="T25" fmla="*/ 23 h 40"/>
                <a:gd name="T26" fmla="*/ 4 w 36"/>
                <a:gd name="T27"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0">
                  <a:moveTo>
                    <a:pt x="4" y="26"/>
                  </a:moveTo>
                  <a:lnTo>
                    <a:pt x="16" y="7"/>
                  </a:lnTo>
                  <a:lnTo>
                    <a:pt x="9" y="30"/>
                  </a:lnTo>
                  <a:lnTo>
                    <a:pt x="12" y="34"/>
                  </a:lnTo>
                  <a:lnTo>
                    <a:pt x="29" y="18"/>
                  </a:lnTo>
                  <a:lnTo>
                    <a:pt x="17" y="36"/>
                  </a:lnTo>
                  <a:lnTo>
                    <a:pt x="21" y="40"/>
                  </a:lnTo>
                  <a:lnTo>
                    <a:pt x="36" y="17"/>
                  </a:lnTo>
                  <a:lnTo>
                    <a:pt x="30" y="12"/>
                  </a:lnTo>
                  <a:lnTo>
                    <a:pt x="15" y="26"/>
                  </a:lnTo>
                  <a:lnTo>
                    <a:pt x="22" y="5"/>
                  </a:lnTo>
                  <a:lnTo>
                    <a:pt x="16" y="0"/>
                  </a:lnTo>
                  <a:lnTo>
                    <a:pt x="0" y="23"/>
                  </a:lnTo>
                  <a:lnTo>
                    <a:pt x="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40" name="Freeform 540">
              <a:extLst>
                <a:ext uri="{FF2B5EF4-FFF2-40B4-BE49-F238E27FC236}">
                  <a16:creationId xmlns:a16="http://schemas.microsoft.com/office/drawing/2014/main" id="{C4D8C611-5591-434C-91D9-EFD650FDBB30}"/>
                </a:ext>
              </a:extLst>
            </p:cNvPr>
            <p:cNvSpPr/>
            <p:nvPr/>
          </p:nvSpPr>
          <p:spPr bwMode="auto">
            <a:xfrm>
              <a:off x="2819" y="2126"/>
              <a:ext cx="26" cy="30"/>
            </a:xfrm>
            <a:custGeom>
              <a:avLst/>
              <a:gdLst>
                <a:gd name="T0" fmla="*/ 13 w 26"/>
                <a:gd name="T1" fmla="*/ 6 h 30"/>
                <a:gd name="T2" fmla="*/ 16 w 26"/>
                <a:gd name="T3" fmla="*/ 6 h 30"/>
                <a:gd name="T4" fmla="*/ 19 w 26"/>
                <a:gd name="T5" fmla="*/ 7 h 30"/>
                <a:gd name="T6" fmla="*/ 20 w 26"/>
                <a:gd name="T7" fmla="*/ 10 h 30"/>
                <a:gd name="T8" fmla="*/ 22 w 26"/>
                <a:gd name="T9" fmla="*/ 13 h 30"/>
                <a:gd name="T10" fmla="*/ 22 w 26"/>
                <a:gd name="T11" fmla="*/ 17 h 30"/>
                <a:gd name="T12" fmla="*/ 19 w 26"/>
                <a:gd name="T13" fmla="*/ 20 h 30"/>
                <a:gd name="T14" fmla="*/ 17 w 26"/>
                <a:gd name="T15" fmla="*/ 23 h 30"/>
                <a:gd name="T16" fmla="*/ 14 w 26"/>
                <a:gd name="T17" fmla="*/ 25 h 30"/>
                <a:gd name="T18" fmla="*/ 11 w 26"/>
                <a:gd name="T19" fmla="*/ 25 h 30"/>
                <a:gd name="T20" fmla="*/ 8 w 26"/>
                <a:gd name="T21" fmla="*/ 23 h 30"/>
                <a:gd name="T22" fmla="*/ 6 w 26"/>
                <a:gd name="T23" fmla="*/ 20 h 30"/>
                <a:gd name="T24" fmla="*/ 5 w 26"/>
                <a:gd name="T25" fmla="*/ 18 h 30"/>
                <a:gd name="T26" fmla="*/ 6 w 26"/>
                <a:gd name="T27" fmla="*/ 14 h 30"/>
                <a:gd name="T28" fmla="*/ 7 w 26"/>
                <a:gd name="T29" fmla="*/ 11 h 30"/>
                <a:gd name="T30" fmla="*/ 11 w 26"/>
                <a:gd name="T31" fmla="*/ 7 h 30"/>
                <a:gd name="T32" fmla="*/ 13 w 26"/>
                <a:gd name="T33" fmla="*/ 6 h 30"/>
                <a:gd name="T34" fmla="*/ 0 w 26"/>
                <a:gd name="T35" fmla="*/ 18 h 30"/>
                <a:gd name="T36" fmla="*/ 1 w 26"/>
                <a:gd name="T37" fmla="*/ 23 h 30"/>
                <a:gd name="T38" fmla="*/ 5 w 26"/>
                <a:gd name="T39" fmla="*/ 28 h 30"/>
                <a:gd name="T40" fmla="*/ 10 w 26"/>
                <a:gd name="T41" fmla="*/ 30 h 30"/>
                <a:gd name="T42" fmla="*/ 14 w 26"/>
                <a:gd name="T43" fmla="*/ 30 h 30"/>
                <a:gd name="T44" fmla="*/ 19 w 26"/>
                <a:gd name="T45" fmla="*/ 28 h 30"/>
                <a:gd name="T46" fmla="*/ 24 w 26"/>
                <a:gd name="T47" fmla="*/ 24 h 30"/>
                <a:gd name="T48" fmla="*/ 26 w 26"/>
                <a:gd name="T49" fmla="*/ 18 h 30"/>
                <a:gd name="T50" fmla="*/ 26 w 26"/>
                <a:gd name="T51" fmla="*/ 12 h 30"/>
                <a:gd name="T52" fmla="*/ 25 w 26"/>
                <a:gd name="T53" fmla="*/ 7 h 30"/>
                <a:gd name="T54" fmla="*/ 22 w 26"/>
                <a:gd name="T55" fmla="*/ 4 h 30"/>
                <a:gd name="T56" fmla="*/ 17 w 26"/>
                <a:gd name="T57" fmla="*/ 1 h 30"/>
                <a:gd name="T58" fmla="*/ 12 w 26"/>
                <a:gd name="T59" fmla="*/ 0 h 30"/>
                <a:gd name="T60" fmla="*/ 7 w 26"/>
                <a:gd name="T61" fmla="*/ 2 h 30"/>
                <a:gd name="T62" fmla="*/ 4 w 26"/>
                <a:gd name="T63" fmla="*/ 7 h 30"/>
                <a:gd name="T64" fmla="*/ 0 w 26"/>
                <a:gd name="T65" fmla="*/ 13 h 30"/>
                <a:gd name="T66" fmla="*/ 0 w 26"/>
                <a:gd name="T67" fmla="*/ 18 h 30"/>
                <a:gd name="T68" fmla="*/ 13 w 26"/>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0">
                  <a:moveTo>
                    <a:pt x="13" y="6"/>
                  </a:moveTo>
                  <a:lnTo>
                    <a:pt x="16" y="6"/>
                  </a:lnTo>
                  <a:lnTo>
                    <a:pt x="19" y="7"/>
                  </a:lnTo>
                  <a:lnTo>
                    <a:pt x="20" y="10"/>
                  </a:lnTo>
                  <a:lnTo>
                    <a:pt x="22" y="13"/>
                  </a:lnTo>
                  <a:lnTo>
                    <a:pt x="22" y="17"/>
                  </a:lnTo>
                  <a:lnTo>
                    <a:pt x="19" y="20"/>
                  </a:lnTo>
                  <a:lnTo>
                    <a:pt x="17" y="23"/>
                  </a:lnTo>
                  <a:lnTo>
                    <a:pt x="14" y="25"/>
                  </a:lnTo>
                  <a:lnTo>
                    <a:pt x="11" y="25"/>
                  </a:lnTo>
                  <a:lnTo>
                    <a:pt x="8" y="23"/>
                  </a:lnTo>
                  <a:lnTo>
                    <a:pt x="6" y="20"/>
                  </a:lnTo>
                  <a:lnTo>
                    <a:pt x="5" y="18"/>
                  </a:lnTo>
                  <a:lnTo>
                    <a:pt x="6" y="14"/>
                  </a:lnTo>
                  <a:lnTo>
                    <a:pt x="7" y="11"/>
                  </a:lnTo>
                  <a:lnTo>
                    <a:pt x="11" y="7"/>
                  </a:lnTo>
                  <a:lnTo>
                    <a:pt x="13" y="6"/>
                  </a:lnTo>
                  <a:lnTo>
                    <a:pt x="0" y="18"/>
                  </a:lnTo>
                  <a:lnTo>
                    <a:pt x="1" y="23"/>
                  </a:lnTo>
                  <a:lnTo>
                    <a:pt x="5" y="28"/>
                  </a:lnTo>
                  <a:lnTo>
                    <a:pt x="10" y="30"/>
                  </a:lnTo>
                  <a:lnTo>
                    <a:pt x="14" y="30"/>
                  </a:lnTo>
                  <a:lnTo>
                    <a:pt x="19" y="28"/>
                  </a:lnTo>
                  <a:lnTo>
                    <a:pt x="24" y="24"/>
                  </a:lnTo>
                  <a:lnTo>
                    <a:pt x="26" y="18"/>
                  </a:lnTo>
                  <a:lnTo>
                    <a:pt x="26" y="12"/>
                  </a:lnTo>
                  <a:lnTo>
                    <a:pt x="25" y="7"/>
                  </a:lnTo>
                  <a:lnTo>
                    <a:pt x="22" y="4"/>
                  </a:lnTo>
                  <a:lnTo>
                    <a:pt x="17" y="1"/>
                  </a:lnTo>
                  <a:lnTo>
                    <a:pt x="12" y="0"/>
                  </a:lnTo>
                  <a:lnTo>
                    <a:pt x="7" y="2"/>
                  </a:lnTo>
                  <a:lnTo>
                    <a:pt x="4" y="7"/>
                  </a:lnTo>
                  <a:lnTo>
                    <a:pt x="0" y="13"/>
                  </a:lnTo>
                  <a:lnTo>
                    <a:pt x="0" y="18"/>
                  </a:lnTo>
                  <a:lnTo>
                    <a:pt x="1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41" name="Freeform 541">
              <a:extLst>
                <a:ext uri="{FF2B5EF4-FFF2-40B4-BE49-F238E27FC236}">
                  <a16:creationId xmlns:a16="http://schemas.microsoft.com/office/drawing/2014/main" id="{C387453C-83AB-4B4E-8A4A-37BD4260ED6F}"/>
                </a:ext>
              </a:extLst>
            </p:cNvPr>
            <p:cNvSpPr/>
            <p:nvPr/>
          </p:nvSpPr>
          <p:spPr bwMode="auto">
            <a:xfrm>
              <a:off x="2838" y="2140"/>
              <a:ext cx="34" cy="38"/>
            </a:xfrm>
            <a:custGeom>
              <a:avLst/>
              <a:gdLst>
                <a:gd name="T0" fmla="*/ 5 w 34"/>
                <a:gd name="T1" fmla="*/ 27 h 38"/>
                <a:gd name="T2" fmla="*/ 16 w 34"/>
                <a:gd name="T3" fmla="*/ 11 h 38"/>
                <a:gd name="T4" fmla="*/ 13 w 34"/>
                <a:gd name="T5" fmla="*/ 34 h 38"/>
                <a:gd name="T6" fmla="*/ 18 w 34"/>
                <a:gd name="T7" fmla="*/ 38 h 38"/>
                <a:gd name="T8" fmla="*/ 34 w 34"/>
                <a:gd name="T9" fmla="*/ 15 h 38"/>
                <a:gd name="T10" fmla="*/ 29 w 34"/>
                <a:gd name="T11" fmla="*/ 11 h 38"/>
                <a:gd name="T12" fmla="*/ 18 w 34"/>
                <a:gd name="T13" fmla="*/ 27 h 38"/>
                <a:gd name="T14" fmla="*/ 21 w 34"/>
                <a:gd name="T15" fmla="*/ 4 h 38"/>
                <a:gd name="T16" fmla="*/ 16 w 34"/>
                <a:gd name="T17" fmla="*/ 0 h 38"/>
                <a:gd name="T18" fmla="*/ 0 w 34"/>
                <a:gd name="T19" fmla="*/ 23 h 38"/>
                <a:gd name="T20" fmla="*/ 5 w 34"/>
                <a:gd name="T21"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5" y="27"/>
                  </a:moveTo>
                  <a:lnTo>
                    <a:pt x="16" y="11"/>
                  </a:lnTo>
                  <a:lnTo>
                    <a:pt x="13" y="34"/>
                  </a:lnTo>
                  <a:lnTo>
                    <a:pt x="18" y="38"/>
                  </a:lnTo>
                  <a:lnTo>
                    <a:pt x="34" y="15"/>
                  </a:lnTo>
                  <a:lnTo>
                    <a:pt x="29" y="11"/>
                  </a:lnTo>
                  <a:lnTo>
                    <a:pt x="18" y="27"/>
                  </a:lnTo>
                  <a:lnTo>
                    <a:pt x="21" y="4"/>
                  </a:lnTo>
                  <a:lnTo>
                    <a:pt x="16" y="0"/>
                  </a:lnTo>
                  <a:lnTo>
                    <a:pt x="0" y="23"/>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42" name="Freeform 542">
              <a:extLst>
                <a:ext uri="{FF2B5EF4-FFF2-40B4-BE49-F238E27FC236}">
                  <a16:creationId xmlns:a16="http://schemas.microsoft.com/office/drawing/2014/main" id="{788B82D4-DAAB-4866-BD5B-96A7D79F51F7}"/>
                </a:ext>
              </a:extLst>
            </p:cNvPr>
            <p:cNvSpPr/>
            <p:nvPr/>
          </p:nvSpPr>
          <p:spPr bwMode="auto">
            <a:xfrm>
              <a:off x="2865" y="2157"/>
              <a:ext cx="26" cy="31"/>
            </a:xfrm>
            <a:custGeom>
              <a:avLst/>
              <a:gdLst>
                <a:gd name="T0" fmla="*/ 4 w 26"/>
                <a:gd name="T1" fmla="*/ 31 h 31"/>
                <a:gd name="T2" fmla="*/ 16 w 26"/>
                <a:gd name="T3" fmla="*/ 12 h 31"/>
                <a:gd name="T4" fmla="*/ 22 w 26"/>
                <a:gd name="T5" fmla="*/ 17 h 31"/>
                <a:gd name="T6" fmla="*/ 26 w 26"/>
                <a:gd name="T7" fmla="*/ 13 h 31"/>
                <a:gd name="T8" fmla="*/ 9 w 26"/>
                <a:gd name="T9" fmla="*/ 0 h 31"/>
                <a:gd name="T10" fmla="*/ 6 w 26"/>
                <a:gd name="T11" fmla="*/ 4 h 31"/>
                <a:gd name="T12" fmla="*/ 13 w 26"/>
                <a:gd name="T13" fmla="*/ 9 h 31"/>
                <a:gd name="T14" fmla="*/ 0 w 26"/>
                <a:gd name="T15" fmla="*/ 28 h 31"/>
                <a:gd name="T16" fmla="*/ 4 w 26"/>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1">
                  <a:moveTo>
                    <a:pt x="4" y="31"/>
                  </a:moveTo>
                  <a:lnTo>
                    <a:pt x="16" y="12"/>
                  </a:lnTo>
                  <a:lnTo>
                    <a:pt x="22" y="17"/>
                  </a:lnTo>
                  <a:lnTo>
                    <a:pt x="26" y="13"/>
                  </a:lnTo>
                  <a:lnTo>
                    <a:pt x="9" y="0"/>
                  </a:lnTo>
                  <a:lnTo>
                    <a:pt x="6" y="4"/>
                  </a:lnTo>
                  <a:lnTo>
                    <a:pt x="13" y="9"/>
                  </a:lnTo>
                  <a:lnTo>
                    <a:pt x="0" y="28"/>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43" name="Freeform 543">
              <a:extLst>
                <a:ext uri="{FF2B5EF4-FFF2-40B4-BE49-F238E27FC236}">
                  <a16:creationId xmlns:a16="http://schemas.microsoft.com/office/drawing/2014/main" id="{3A2E4F76-4CB2-4D23-A479-F3290766A35D}"/>
                </a:ext>
              </a:extLst>
            </p:cNvPr>
            <p:cNvSpPr/>
            <p:nvPr/>
          </p:nvSpPr>
          <p:spPr bwMode="auto">
            <a:xfrm>
              <a:off x="2881" y="2176"/>
              <a:ext cx="27" cy="34"/>
            </a:xfrm>
            <a:custGeom>
              <a:avLst/>
              <a:gdLst>
                <a:gd name="T0" fmla="*/ 12 w 27"/>
                <a:gd name="T1" fmla="*/ 31 h 34"/>
                <a:gd name="T2" fmla="*/ 15 w 27"/>
                <a:gd name="T3" fmla="*/ 34 h 34"/>
                <a:gd name="T4" fmla="*/ 23 w 27"/>
                <a:gd name="T5" fmla="*/ 22 h 34"/>
                <a:gd name="T6" fmla="*/ 15 w 27"/>
                <a:gd name="T7" fmla="*/ 15 h 34"/>
                <a:gd name="T8" fmla="*/ 12 w 27"/>
                <a:gd name="T9" fmla="*/ 18 h 34"/>
                <a:gd name="T10" fmla="*/ 17 w 27"/>
                <a:gd name="T11" fmla="*/ 22 h 34"/>
                <a:gd name="T12" fmla="*/ 15 w 27"/>
                <a:gd name="T13" fmla="*/ 23 h 34"/>
                <a:gd name="T14" fmla="*/ 12 w 27"/>
                <a:gd name="T15" fmla="*/ 24 h 34"/>
                <a:gd name="T16" fmla="*/ 10 w 27"/>
                <a:gd name="T17" fmla="*/ 24 h 34"/>
                <a:gd name="T18" fmla="*/ 9 w 27"/>
                <a:gd name="T19" fmla="*/ 23 h 34"/>
                <a:gd name="T20" fmla="*/ 6 w 27"/>
                <a:gd name="T21" fmla="*/ 21 h 34"/>
                <a:gd name="T22" fmla="*/ 5 w 27"/>
                <a:gd name="T23" fmla="*/ 17 h 34"/>
                <a:gd name="T24" fmla="*/ 6 w 27"/>
                <a:gd name="T25" fmla="*/ 13 h 34"/>
                <a:gd name="T26" fmla="*/ 8 w 27"/>
                <a:gd name="T27" fmla="*/ 10 h 34"/>
                <a:gd name="T28" fmla="*/ 10 w 27"/>
                <a:gd name="T29" fmla="*/ 7 h 34"/>
                <a:gd name="T30" fmla="*/ 14 w 27"/>
                <a:gd name="T31" fmla="*/ 5 h 34"/>
                <a:gd name="T32" fmla="*/ 16 w 27"/>
                <a:gd name="T33" fmla="*/ 5 h 34"/>
                <a:gd name="T34" fmla="*/ 18 w 27"/>
                <a:gd name="T35" fmla="*/ 6 h 34"/>
                <a:gd name="T36" fmla="*/ 22 w 27"/>
                <a:gd name="T37" fmla="*/ 10 h 34"/>
                <a:gd name="T38" fmla="*/ 21 w 27"/>
                <a:gd name="T39" fmla="*/ 15 h 34"/>
                <a:gd name="T40" fmla="*/ 26 w 27"/>
                <a:gd name="T41" fmla="*/ 18 h 34"/>
                <a:gd name="T42" fmla="*/ 27 w 27"/>
                <a:gd name="T43" fmla="*/ 13 h 34"/>
                <a:gd name="T44" fmla="*/ 27 w 27"/>
                <a:gd name="T45" fmla="*/ 10 h 34"/>
                <a:gd name="T46" fmla="*/ 24 w 27"/>
                <a:gd name="T47" fmla="*/ 6 h 34"/>
                <a:gd name="T48" fmla="*/ 22 w 27"/>
                <a:gd name="T49" fmla="*/ 3 h 34"/>
                <a:gd name="T50" fmla="*/ 17 w 27"/>
                <a:gd name="T51" fmla="*/ 0 h 34"/>
                <a:gd name="T52" fmla="*/ 12 w 27"/>
                <a:gd name="T53" fmla="*/ 0 h 34"/>
                <a:gd name="T54" fmla="*/ 8 w 27"/>
                <a:gd name="T55" fmla="*/ 3 h 34"/>
                <a:gd name="T56" fmla="*/ 3 w 27"/>
                <a:gd name="T57" fmla="*/ 6 h 34"/>
                <a:gd name="T58" fmla="*/ 0 w 27"/>
                <a:gd name="T59" fmla="*/ 12 h 34"/>
                <a:gd name="T60" fmla="*/ 0 w 27"/>
                <a:gd name="T61" fmla="*/ 17 h 34"/>
                <a:gd name="T62" fmla="*/ 2 w 27"/>
                <a:gd name="T63" fmla="*/ 23 h 34"/>
                <a:gd name="T64" fmla="*/ 5 w 27"/>
                <a:gd name="T65" fmla="*/ 27 h 34"/>
                <a:gd name="T66" fmla="*/ 9 w 27"/>
                <a:gd name="T67" fmla="*/ 29 h 34"/>
                <a:gd name="T68" fmla="*/ 14 w 27"/>
                <a:gd name="T69" fmla="*/ 28 h 34"/>
                <a:gd name="T70" fmla="*/ 12 w 27"/>
                <a:gd name="T71"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4">
                  <a:moveTo>
                    <a:pt x="12" y="31"/>
                  </a:moveTo>
                  <a:lnTo>
                    <a:pt x="15" y="34"/>
                  </a:lnTo>
                  <a:lnTo>
                    <a:pt x="23" y="22"/>
                  </a:lnTo>
                  <a:lnTo>
                    <a:pt x="15" y="15"/>
                  </a:lnTo>
                  <a:lnTo>
                    <a:pt x="12" y="18"/>
                  </a:lnTo>
                  <a:lnTo>
                    <a:pt x="17" y="22"/>
                  </a:lnTo>
                  <a:lnTo>
                    <a:pt x="15" y="23"/>
                  </a:lnTo>
                  <a:lnTo>
                    <a:pt x="12" y="24"/>
                  </a:lnTo>
                  <a:lnTo>
                    <a:pt x="10" y="24"/>
                  </a:lnTo>
                  <a:lnTo>
                    <a:pt x="9" y="23"/>
                  </a:lnTo>
                  <a:lnTo>
                    <a:pt x="6" y="21"/>
                  </a:lnTo>
                  <a:lnTo>
                    <a:pt x="5" y="17"/>
                  </a:lnTo>
                  <a:lnTo>
                    <a:pt x="6" y="13"/>
                  </a:lnTo>
                  <a:lnTo>
                    <a:pt x="8" y="10"/>
                  </a:lnTo>
                  <a:lnTo>
                    <a:pt x="10" y="7"/>
                  </a:lnTo>
                  <a:lnTo>
                    <a:pt x="14" y="5"/>
                  </a:lnTo>
                  <a:lnTo>
                    <a:pt x="16" y="5"/>
                  </a:lnTo>
                  <a:lnTo>
                    <a:pt x="18" y="6"/>
                  </a:lnTo>
                  <a:lnTo>
                    <a:pt x="22" y="10"/>
                  </a:lnTo>
                  <a:lnTo>
                    <a:pt x="21" y="15"/>
                  </a:lnTo>
                  <a:lnTo>
                    <a:pt x="26" y="18"/>
                  </a:lnTo>
                  <a:lnTo>
                    <a:pt x="27" y="13"/>
                  </a:lnTo>
                  <a:lnTo>
                    <a:pt x="27" y="10"/>
                  </a:lnTo>
                  <a:lnTo>
                    <a:pt x="24" y="6"/>
                  </a:lnTo>
                  <a:lnTo>
                    <a:pt x="22" y="3"/>
                  </a:lnTo>
                  <a:lnTo>
                    <a:pt x="17" y="0"/>
                  </a:lnTo>
                  <a:lnTo>
                    <a:pt x="12" y="0"/>
                  </a:lnTo>
                  <a:lnTo>
                    <a:pt x="8" y="3"/>
                  </a:lnTo>
                  <a:lnTo>
                    <a:pt x="3" y="6"/>
                  </a:lnTo>
                  <a:lnTo>
                    <a:pt x="0" y="12"/>
                  </a:lnTo>
                  <a:lnTo>
                    <a:pt x="0" y="17"/>
                  </a:lnTo>
                  <a:lnTo>
                    <a:pt x="2" y="23"/>
                  </a:lnTo>
                  <a:lnTo>
                    <a:pt x="5" y="27"/>
                  </a:lnTo>
                  <a:lnTo>
                    <a:pt x="9" y="29"/>
                  </a:lnTo>
                  <a:lnTo>
                    <a:pt x="14" y="28"/>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44" name="Freeform 544">
              <a:extLst>
                <a:ext uri="{FF2B5EF4-FFF2-40B4-BE49-F238E27FC236}">
                  <a16:creationId xmlns:a16="http://schemas.microsoft.com/office/drawing/2014/main" id="{3218CF2F-454F-4A18-8FA0-1D3C69638C31}"/>
                </a:ext>
              </a:extLst>
            </p:cNvPr>
            <p:cNvSpPr/>
            <p:nvPr/>
          </p:nvSpPr>
          <p:spPr bwMode="auto">
            <a:xfrm>
              <a:off x="2904" y="2194"/>
              <a:ext cx="26" cy="30"/>
            </a:xfrm>
            <a:custGeom>
              <a:avLst/>
              <a:gdLst>
                <a:gd name="T0" fmla="*/ 13 w 26"/>
                <a:gd name="T1" fmla="*/ 6 h 30"/>
                <a:gd name="T2" fmla="*/ 16 w 26"/>
                <a:gd name="T3" fmla="*/ 5 h 30"/>
                <a:gd name="T4" fmla="*/ 18 w 26"/>
                <a:gd name="T5" fmla="*/ 7 h 30"/>
                <a:gd name="T6" fmla="*/ 21 w 26"/>
                <a:gd name="T7" fmla="*/ 10 h 30"/>
                <a:gd name="T8" fmla="*/ 22 w 26"/>
                <a:gd name="T9" fmla="*/ 12 h 30"/>
                <a:gd name="T10" fmla="*/ 21 w 26"/>
                <a:gd name="T11" fmla="*/ 16 h 30"/>
                <a:gd name="T12" fmla="*/ 19 w 26"/>
                <a:gd name="T13" fmla="*/ 19 h 30"/>
                <a:gd name="T14" fmla="*/ 17 w 26"/>
                <a:gd name="T15" fmla="*/ 23 h 30"/>
                <a:gd name="T16" fmla="*/ 13 w 26"/>
                <a:gd name="T17" fmla="*/ 24 h 30"/>
                <a:gd name="T18" fmla="*/ 11 w 26"/>
                <a:gd name="T19" fmla="*/ 24 h 30"/>
                <a:gd name="T20" fmla="*/ 7 w 26"/>
                <a:gd name="T21" fmla="*/ 23 h 30"/>
                <a:gd name="T22" fmla="*/ 6 w 26"/>
                <a:gd name="T23" fmla="*/ 21 h 30"/>
                <a:gd name="T24" fmla="*/ 5 w 26"/>
                <a:gd name="T25" fmla="*/ 17 h 30"/>
                <a:gd name="T26" fmla="*/ 6 w 26"/>
                <a:gd name="T27" fmla="*/ 13 h 30"/>
                <a:gd name="T28" fmla="*/ 7 w 26"/>
                <a:gd name="T29" fmla="*/ 10 h 30"/>
                <a:gd name="T30" fmla="*/ 10 w 26"/>
                <a:gd name="T31" fmla="*/ 7 h 30"/>
                <a:gd name="T32" fmla="*/ 13 w 26"/>
                <a:gd name="T33" fmla="*/ 6 h 30"/>
                <a:gd name="T34" fmla="*/ 0 w 26"/>
                <a:gd name="T35" fmla="*/ 18 h 30"/>
                <a:gd name="T36" fmla="*/ 1 w 26"/>
                <a:gd name="T37" fmla="*/ 23 h 30"/>
                <a:gd name="T38" fmla="*/ 5 w 26"/>
                <a:gd name="T39" fmla="*/ 27 h 30"/>
                <a:gd name="T40" fmla="*/ 10 w 26"/>
                <a:gd name="T41" fmla="*/ 30 h 30"/>
                <a:gd name="T42" fmla="*/ 15 w 26"/>
                <a:gd name="T43" fmla="*/ 30 h 30"/>
                <a:gd name="T44" fmla="*/ 19 w 26"/>
                <a:gd name="T45" fmla="*/ 28 h 30"/>
                <a:gd name="T46" fmla="*/ 24 w 26"/>
                <a:gd name="T47" fmla="*/ 23 h 30"/>
                <a:gd name="T48" fmla="*/ 26 w 26"/>
                <a:gd name="T49" fmla="*/ 18 h 30"/>
                <a:gd name="T50" fmla="*/ 26 w 26"/>
                <a:gd name="T51" fmla="*/ 12 h 30"/>
                <a:gd name="T52" fmla="*/ 25 w 26"/>
                <a:gd name="T53" fmla="*/ 7 h 30"/>
                <a:gd name="T54" fmla="*/ 22 w 26"/>
                <a:gd name="T55" fmla="*/ 3 h 30"/>
                <a:gd name="T56" fmla="*/ 17 w 26"/>
                <a:gd name="T57" fmla="*/ 0 h 30"/>
                <a:gd name="T58" fmla="*/ 12 w 26"/>
                <a:gd name="T59" fmla="*/ 0 h 30"/>
                <a:gd name="T60" fmla="*/ 7 w 26"/>
                <a:gd name="T61" fmla="*/ 3 h 30"/>
                <a:gd name="T62" fmla="*/ 3 w 26"/>
                <a:gd name="T63" fmla="*/ 6 h 30"/>
                <a:gd name="T64" fmla="*/ 0 w 26"/>
                <a:gd name="T65" fmla="*/ 12 h 30"/>
                <a:gd name="T66" fmla="*/ 0 w 26"/>
                <a:gd name="T67" fmla="*/ 18 h 30"/>
                <a:gd name="T68" fmla="*/ 13 w 26"/>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0">
                  <a:moveTo>
                    <a:pt x="13" y="6"/>
                  </a:moveTo>
                  <a:lnTo>
                    <a:pt x="16" y="5"/>
                  </a:lnTo>
                  <a:lnTo>
                    <a:pt x="18" y="7"/>
                  </a:lnTo>
                  <a:lnTo>
                    <a:pt x="21" y="10"/>
                  </a:lnTo>
                  <a:lnTo>
                    <a:pt x="22" y="12"/>
                  </a:lnTo>
                  <a:lnTo>
                    <a:pt x="21" y="16"/>
                  </a:lnTo>
                  <a:lnTo>
                    <a:pt x="19" y="19"/>
                  </a:lnTo>
                  <a:lnTo>
                    <a:pt x="17" y="23"/>
                  </a:lnTo>
                  <a:lnTo>
                    <a:pt x="13" y="24"/>
                  </a:lnTo>
                  <a:lnTo>
                    <a:pt x="11" y="24"/>
                  </a:lnTo>
                  <a:lnTo>
                    <a:pt x="7" y="23"/>
                  </a:lnTo>
                  <a:lnTo>
                    <a:pt x="6" y="21"/>
                  </a:lnTo>
                  <a:lnTo>
                    <a:pt x="5" y="17"/>
                  </a:lnTo>
                  <a:lnTo>
                    <a:pt x="6" y="13"/>
                  </a:lnTo>
                  <a:lnTo>
                    <a:pt x="7" y="10"/>
                  </a:lnTo>
                  <a:lnTo>
                    <a:pt x="10" y="7"/>
                  </a:lnTo>
                  <a:lnTo>
                    <a:pt x="13" y="6"/>
                  </a:lnTo>
                  <a:lnTo>
                    <a:pt x="0" y="18"/>
                  </a:lnTo>
                  <a:lnTo>
                    <a:pt x="1" y="23"/>
                  </a:lnTo>
                  <a:lnTo>
                    <a:pt x="5" y="27"/>
                  </a:lnTo>
                  <a:lnTo>
                    <a:pt x="10" y="30"/>
                  </a:lnTo>
                  <a:lnTo>
                    <a:pt x="15" y="30"/>
                  </a:lnTo>
                  <a:lnTo>
                    <a:pt x="19" y="28"/>
                  </a:lnTo>
                  <a:lnTo>
                    <a:pt x="24" y="23"/>
                  </a:lnTo>
                  <a:lnTo>
                    <a:pt x="26" y="18"/>
                  </a:lnTo>
                  <a:lnTo>
                    <a:pt x="26" y="12"/>
                  </a:lnTo>
                  <a:lnTo>
                    <a:pt x="25" y="7"/>
                  </a:lnTo>
                  <a:lnTo>
                    <a:pt x="22" y="3"/>
                  </a:lnTo>
                  <a:lnTo>
                    <a:pt x="17" y="0"/>
                  </a:lnTo>
                  <a:lnTo>
                    <a:pt x="12" y="0"/>
                  </a:lnTo>
                  <a:lnTo>
                    <a:pt x="7" y="3"/>
                  </a:lnTo>
                  <a:lnTo>
                    <a:pt x="3" y="6"/>
                  </a:lnTo>
                  <a:lnTo>
                    <a:pt x="0" y="12"/>
                  </a:lnTo>
                  <a:lnTo>
                    <a:pt x="0" y="18"/>
                  </a:lnTo>
                  <a:lnTo>
                    <a:pt x="1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45" name="Freeform 545">
              <a:extLst>
                <a:ext uri="{FF2B5EF4-FFF2-40B4-BE49-F238E27FC236}">
                  <a16:creationId xmlns:a16="http://schemas.microsoft.com/office/drawing/2014/main" id="{E44C9F10-45EA-4A3E-A305-E49E4E9D9864}"/>
                </a:ext>
              </a:extLst>
            </p:cNvPr>
            <p:cNvSpPr/>
            <p:nvPr/>
          </p:nvSpPr>
          <p:spPr bwMode="auto">
            <a:xfrm>
              <a:off x="2923" y="2209"/>
              <a:ext cx="37" cy="39"/>
            </a:xfrm>
            <a:custGeom>
              <a:avLst/>
              <a:gdLst>
                <a:gd name="T0" fmla="*/ 4 w 37"/>
                <a:gd name="T1" fmla="*/ 26 h 39"/>
                <a:gd name="T2" fmla="*/ 17 w 37"/>
                <a:gd name="T3" fmla="*/ 7 h 39"/>
                <a:gd name="T4" fmla="*/ 9 w 37"/>
                <a:gd name="T5" fmla="*/ 30 h 39"/>
                <a:gd name="T6" fmla="*/ 13 w 37"/>
                <a:gd name="T7" fmla="*/ 33 h 39"/>
                <a:gd name="T8" fmla="*/ 30 w 37"/>
                <a:gd name="T9" fmla="*/ 18 h 39"/>
                <a:gd name="T10" fmla="*/ 17 w 37"/>
                <a:gd name="T11" fmla="*/ 36 h 39"/>
                <a:gd name="T12" fmla="*/ 22 w 37"/>
                <a:gd name="T13" fmla="*/ 39 h 39"/>
                <a:gd name="T14" fmla="*/ 37 w 37"/>
                <a:gd name="T15" fmla="*/ 16 h 39"/>
                <a:gd name="T16" fmla="*/ 30 w 37"/>
                <a:gd name="T17" fmla="*/ 12 h 39"/>
                <a:gd name="T18" fmla="*/ 15 w 37"/>
                <a:gd name="T19" fmla="*/ 25 h 39"/>
                <a:gd name="T20" fmla="*/ 22 w 37"/>
                <a:gd name="T21" fmla="*/ 4 h 39"/>
                <a:gd name="T22" fmla="*/ 16 w 37"/>
                <a:gd name="T23" fmla="*/ 0 h 39"/>
                <a:gd name="T24" fmla="*/ 0 w 37"/>
                <a:gd name="T25" fmla="*/ 22 h 39"/>
                <a:gd name="T26" fmla="*/ 4 w 37"/>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9">
                  <a:moveTo>
                    <a:pt x="4" y="26"/>
                  </a:moveTo>
                  <a:lnTo>
                    <a:pt x="17" y="7"/>
                  </a:lnTo>
                  <a:lnTo>
                    <a:pt x="9" y="30"/>
                  </a:lnTo>
                  <a:lnTo>
                    <a:pt x="13" y="33"/>
                  </a:lnTo>
                  <a:lnTo>
                    <a:pt x="30" y="18"/>
                  </a:lnTo>
                  <a:lnTo>
                    <a:pt x="17" y="36"/>
                  </a:lnTo>
                  <a:lnTo>
                    <a:pt x="22" y="39"/>
                  </a:lnTo>
                  <a:lnTo>
                    <a:pt x="37" y="16"/>
                  </a:lnTo>
                  <a:lnTo>
                    <a:pt x="30" y="12"/>
                  </a:lnTo>
                  <a:lnTo>
                    <a:pt x="15" y="25"/>
                  </a:lnTo>
                  <a:lnTo>
                    <a:pt x="22" y="4"/>
                  </a:lnTo>
                  <a:lnTo>
                    <a:pt x="16" y="0"/>
                  </a:lnTo>
                  <a:lnTo>
                    <a:pt x="0" y="22"/>
                  </a:lnTo>
                  <a:lnTo>
                    <a:pt x="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46" name="Freeform 546">
              <a:extLst>
                <a:ext uri="{FF2B5EF4-FFF2-40B4-BE49-F238E27FC236}">
                  <a16:creationId xmlns:a16="http://schemas.microsoft.com/office/drawing/2014/main" id="{B57B4410-5FF7-494F-B715-8A8E26BBEEE5}"/>
                </a:ext>
              </a:extLst>
            </p:cNvPr>
            <p:cNvSpPr/>
            <p:nvPr/>
          </p:nvSpPr>
          <p:spPr bwMode="auto">
            <a:xfrm>
              <a:off x="2948" y="2229"/>
              <a:ext cx="32" cy="35"/>
            </a:xfrm>
            <a:custGeom>
              <a:avLst/>
              <a:gdLst>
                <a:gd name="T0" fmla="*/ 16 w 32"/>
                <a:gd name="T1" fmla="*/ 35 h 35"/>
                <a:gd name="T2" fmla="*/ 20 w 32"/>
                <a:gd name="T3" fmla="*/ 31 h 35"/>
                <a:gd name="T4" fmla="*/ 8 w 32"/>
                <a:gd name="T5" fmla="*/ 22 h 35"/>
                <a:gd name="T6" fmla="*/ 12 w 32"/>
                <a:gd name="T7" fmla="*/ 16 h 35"/>
                <a:gd name="T8" fmla="*/ 22 w 32"/>
                <a:gd name="T9" fmla="*/ 24 h 35"/>
                <a:gd name="T10" fmla="*/ 24 w 32"/>
                <a:gd name="T11" fmla="*/ 20 h 35"/>
                <a:gd name="T12" fmla="*/ 15 w 32"/>
                <a:gd name="T13" fmla="*/ 12 h 35"/>
                <a:gd name="T14" fmla="*/ 17 w 32"/>
                <a:gd name="T15" fmla="*/ 7 h 35"/>
                <a:gd name="T16" fmla="*/ 29 w 32"/>
                <a:gd name="T17" fmla="*/ 16 h 35"/>
                <a:gd name="T18" fmla="*/ 32 w 32"/>
                <a:gd name="T19" fmla="*/ 12 h 35"/>
                <a:gd name="T20" fmla="*/ 16 w 32"/>
                <a:gd name="T21" fmla="*/ 0 h 35"/>
                <a:gd name="T22" fmla="*/ 0 w 32"/>
                <a:gd name="T23" fmla="*/ 23 h 35"/>
                <a:gd name="T24" fmla="*/ 16 w 32"/>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5">
                  <a:moveTo>
                    <a:pt x="16" y="35"/>
                  </a:moveTo>
                  <a:lnTo>
                    <a:pt x="20" y="31"/>
                  </a:lnTo>
                  <a:lnTo>
                    <a:pt x="8" y="22"/>
                  </a:lnTo>
                  <a:lnTo>
                    <a:pt x="12" y="16"/>
                  </a:lnTo>
                  <a:lnTo>
                    <a:pt x="22" y="24"/>
                  </a:lnTo>
                  <a:lnTo>
                    <a:pt x="24" y="20"/>
                  </a:lnTo>
                  <a:lnTo>
                    <a:pt x="15" y="12"/>
                  </a:lnTo>
                  <a:lnTo>
                    <a:pt x="17" y="7"/>
                  </a:lnTo>
                  <a:lnTo>
                    <a:pt x="29" y="16"/>
                  </a:lnTo>
                  <a:lnTo>
                    <a:pt x="32" y="12"/>
                  </a:lnTo>
                  <a:lnTo>
                    <a:pt x="16" y="0"/>
                  </a:lnTo>
                  <a:lnTo>
                    <a:pt x="0" y="23"/>
                  </a:lnTo>
                  <a:lnTo>
                    <a:pt x="1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47" name="Freeform 547">
              <a:extLst>
                <a:ext uri="{FF2B5EF4-FFF2-40B4-BE49-F238E27FC236}">
                  <a16:creationId xmlns:a16="http://schemas.microsoft.com/office/drawing/2014/main" id="{2957AB38-FE16-4241-B381-6FBD07A57DF4}"/>
                </a:ext>
              </a:extLst>
            </p:cNvPr>
            <p:cNvSpPr/>
            <p:nvPr/>
          </p:nvSpPr>
          <p:spPr bwMode="auto">
            <a:xfrm>
              <a:off x="2968" y="2245"/>
              <a:ext cx="30" cy="36"/>
            </a:xfrm>
            <a:custGeom>
              <a:avLst/>
              <a:gdLst>
                <a:gd name="T0" fmla="*/ 16 w 30"/>
                <a:gd name="T1" fmla="*/ 7 h 36"/>
                <a:gd name="T2" fmla="*/ 22 w 30"/>
                <a:gd name="T3" fmla="*/ 10 h 36"/>
                <a:gd name="T4" fmla="*/ 24 w 30"/>
                <a:gd name="T5" fmla="*/ 13 h 36"/>
                <a:gd name="T6" fmla="*/ 24 w 30"/>
                <a:gd name="T7" fmla="*/ 16 h 36"/>
                <a:gd name="T8" fmla="*/ 21 w 30"/>
                <a:gd name="T9" fmla="*/ 18 h 36"/>
                <a:gd name="T10" fmla="*/ 18 w 30"/>
                <a:gd name="T11" fmla="*/ 16 h 36"/>
                <a:gd name="T12" fmla="*/ 13 w 30"/>
                <a:gd name="T13" fmla="*/ 13 h 36"/>
                <a:gd name="T14" fmla="*/ 16 w 30"/>
                <a:gd name="T15" fmla="*/ 7 h 36"/>
                <a:gd name="T16" fmla="*/ 4 w 30"/>
                <a:gd name="T17" fmla="*/ 26 h 36"/>
                <a:gd name="T18" fmla="*/ 10 w 30"/>
                <a:gd name="T19" fmla="*/ 16 h 36"/>
                <a:gd name="T20" fmla="*/ 15 w 30"/>
                <a:gd name="T21" fmla="*/ 20 h 36"/>
                <a:gd name="T22" fmla="*/ 16 w 30"/>
                <a:gd name="T23" fmla="*/ 22 h 36"/>
                <a:gd name="T24" fmla="*/ 15 w 30"/>
                <a:gd name="T25" fmla="*/ 26 h 36"/>
                <a:gd name="T26" fmla="*/ 14 w 30"/>
                <a:gd name="T27" fmla="*/ 28 h 36"/>
                <a:gd name="T28" fmla="*/ 13 w 30"/>
                <a:gd name="T29" fmla="*/ 31 h 36"/>
                <a:gd name="T30" fmla="*/ 13 w 30"/>
                <a:gd name="T31" fmla="*/ 32 h 36"/>
                <a:gd name="T32" fmla="*/ 18 w 30"/>
                <a:gd name="T33" fmla="*/ 36 h 36"/>
                <a:gd name="T34" fmla="*/ 18 w 30"/>
                <a:gd name="T35" fmla="*/ 34 h 36"/>
                <a:gd name="T36" fmla="*/ 19 w 30"/>
                <a:gd name="T37" fmla="*/ 32 h 36"/>
                <a:gd name="T38" fmla="*/ 20 w 30"/>
                <a:gd name="T39" fmla="*/ 30 h 36"/>
                <a:gd name="T40" fmla="*/ 22 w 30"/>
                <a:gd name="T41" fmla="*/ 25 h 36"/>
                <a:gd name="T42" fmla="*/ 21 w 30"/>
                <a:gd name="T43" fmla="*/ 22 h 36"/>
                <a:gd name="T44" fmla="*/ 22 w 30"/>
                <a:gd name="T45" fmla="*/ 22 h 36"/>
                <a:gd name="T46" fmla="*/ 25 w 30"/>
                <a:gd name="T47" fmla="*/ 22 h 36"/>
                <a:gd name="T48" fmla="*/ 28 w 30"/>
                <a:gd name="T49" fmla="*/ 19 h 36"/>
                <a:gd name="T50" fmla="*/ 30 w 30"/>
                <a:gd name="T51" fmla="*/ 16 h 36"/>
                <a:gd name="T52" fmla="*/ 30 w 30"/>
                <a:gd name="T53" fmla="*/ 13 h 36"/>
                <a:gd name="T54" fmla="*/ 28 w 30"/>
                <a:gd name="T55" fmla="*/ 10 h 36"/>
                <a:gd name="T56" fmla="*/ 26 w 30"/>
                <a:gd name="T57" fmla="*/ 7 h 36"/>
                <a:gd name="T58" fmla="*/ 15 w 30"/>
                <a:gd name="T59" fmla="*/ 0 h 36"/>
                <a:gd name="T60" fmla="*/ 0 w 30"/>
                <a:gd name="T61" fmla="*/ 22 h 36"/>
                <a:gd name="T62" fmla="*/ 4 w 30"/>
                <a:gd name="T63" fmla="*/ 26 h 36"/>
                <a:gd name="T64" fmla="*/ 16 w 30"/>
                <a:gd name="T6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6">
                  <a:moveTo>
                    <a:pt x="16" y="7"/>
                  </a:moveTo>
                  <a:lnTo>
                    <a:pt x="22" y="10"/>
                  </a:lnTo>
                  <a:lnTo>
                    <a:pt x="24" y="13"/>
                  </a:lnTo>
                  <a:lnTo>
                    <a:pt x="24" y="16"/>
                  </a:lnTo>
                  <a:lnTo>
                    <a:pt x="21" y="18"/>
                  </a:lnTo>
                  <a:lnTo>
                    <a:pt x="18" y="16"/>
                  </a:lnTo>
                  <a:lnTo>
                    <a:pt x="13" y="13"/>
                  </a:lnTo>
                  <a:lnTo>
                    <a:pt x="16" y="7"/>
                  </a:lnTo>
                  <a:lnTo>
                    <a:pt x="4" y="26"/>
                  </a:lnTo>
                  <a:lnTo>
                    <a:pt x="10" y="16"/>
                  </a:lnTo>
                  <a:lnTo>
                    <a:pt x="15" y="20"/>
                  </a:lnTo>
                  <a:lnTo>
                    <a:pt x="16" y="22"/>
                  </a:lnTo>
                  <a:lnTo>
                    <a:pt x="15" y="26"/>
                  </a:lnTo>
                  <a:lnTo>
                    <a:pt x="14" y="28"/>
                  </a:lnTo>
                  <a:lnTo>
                    <a:pt x="13" y="31"/>
                  </a:lnTo>
                  <a:lnTo>
                    <a:pt x="13" y="32"/>
                  </a:lnTo>
                  <a:lnTo>
                    <a:pt x="18" y="36"/>
                  </a:lnTo>
                  <a:lnTo>
                    <a:pt x="18" y="34"/>
                  </a:lnTo>
                  <a:lnTo>
                    <a:pt x="19" y="32"/>
                  </a:lnTo>
                  <a:lnTo>
                    <a:pt x="20" y="30"/>
                  </a:lnTo>
                  <a:lnTo>
                    <a:pt x="22" y="25"/>
                  </a:lnTo>
                  <a:lnTo>
                    <a:pt x="21" y="22"/>
                  </a:lnTo>
                  <a:lnTo>
                    <a:pt x="22" y="22"/>
                  </a:lnTo>
                  <a:lnTo>
                    <a:pt x="25" y="22"/>
                  </a:lnTo>
                  <a:lnTo>
                    <a:pt x="28" y="19"/>
                  </a:lnTo>
                  <a:lnTo>
                    <a:pt x="30" y="16"/>
                  </a:lnTo>
                  <a:lnTo>
                    <a:pt x="30" y="13"/>
                  </a:lnTo>
                  <a:lnTo>
                    <a:pt x="28" y="10"/>
                  </a:lnTo>
                  <a:lnTo>
                    <a:pt x="26" y="7"/>
                  </a:lnTo>
                  <a:lnTo>
                    <a:pt x="15" y="0"/>
                  </a:lnTo>
                  <a:lnTo>
                    <a:pt x="0" y="22"/>
                  </a:lnTo>
                  <a:lnTo>
                    <a:pt x="4" y="26"/>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48" name="Freeform 548">
              <a:extLst>
                <a:ext uri="{FF2B5EF4-FFF2-40B4-BE49-F238E27FC236}">
                  <a16:creationId xmlns:a16="http://schemas.microsoft.com/office/drawing/2014/main" id="{E0ADD7E3-12E6-49EA-B0CD-097DD3E15F4D}"/>
                </a:ext>
              </a:extLst>
            </p:cNvPr>
            <p:cNvSpPr/>
            <p:nvPr/>
          </p:nvSpPr>
          <p:spPr bwMode="auto">
            <a:xfrm>
              <a:off x="2994" y="2259"/>
              <a:ext cx="26" cy="32"/>
            </a:xfrm>
            <a:custGeom>
              <a:avLst/>
              <a:gdLst>
                <a:gd name="T0" fmla="*/ 10 w 26"/>
                <a:gd name="T1" fmla="*/ 24 h 32"/>
                <a:gd name="T2" fmla="*/ 26 w 26"/>
                <a:gd name="T3" fmla="*/ 14 h 32"/>
                <a:gd name="T4" fmla="*/ 22 w 26"/>
                <a:gd name="T5" fmla="*/ 11 h 32"/>
                <a:gd name="T6" fmla="*/ 11 w 26"/>
                <a:gd name="T7" fmla="*/ 18 h 32"/>
                <a:gd name="T8" fmla="*/ 13 w 26"/>
                <a:gd name="T9" fmla="*/ 4 h 32"/>
                <a:gd name="T10" fmla="*/ 7 w 26"/>
                <a:gd name="T11" fmla="*/ 0 h 32"/>
                <a:gd name="T12" fmla="*/ 6 w 26"/>
                <a:gd name="T13" fmla="*/ 20 h 32"/>
                <a:gd name="T14" fmla="*/ 0 w 26"/>
                <a:gd name="T15" fmla="*/ 29 h 32"/>
                <a:gd name="T16" fmla="*/ 4 w 26"/>
                <a:gd name="T17" fmla="*/ 32 h 32"/>
                <a:gd name="T18" fmla="*/ 10 w 26"/>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2">
                  <a:moveTo>
                    <a:pt x="10" y="24"/>
                  </a:moveTo>
                  <a:lnTo>
                    <a:pt x="26" y="14"/>
                  </a:lnTo>
                  <a:lnTo>
                    <a:pt x="22" y="11"/>
                  </a:lnTo>
                  <a:lnTo>
                    <a:pt x="11" y="18"/>
                  </a:lnTo>
                  <a:lnTo>
                    <a:pt x="13" y="4"/>
                  </a:lnTo>
                  <a:lnTo>
                    <a:pt x="7" y="0"/>
                  </a:lnTo>
                  <a:lnTo>
                    <a:pt x="6" y="20"/>
                  </a:lnTo>
                  <a:lnTo>
                    <a:pt x="0" y="29"/>
                  </a:lnTo>
                  <a:lnTo>
                    <a:pt x="4" y="32"/>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49" name="Freeform 549">
              <a:extLst>
                <a:ext uri="{FF2B5EF4-FFF2-40B4-BE49-F238E27FC236}">
                  <a16:creationId xmlns:a16="http://schemas.microsoft.com/office/drawing/2014/main" id="{BE832332-357E-4EC6-AC51-D7D2A7EF6210}"/>
                </a:ext>
              </a:extLst>
            </p:cNvPr>
            <p:cNvSpPr/>
            <p:nvPr/>
          </p:nvSpPr>
          <p:spPr bwMode="auto">
            <a:xfrm>
              <a:off x="2617" y="2210"/>
              <a:ext cx="24" cy="32"/>
            </a:xfrm>
            <a:custGeom>
              <a:avLst/>
              <a:gdLst>
                <a:gd name="T0" fmla="*/ 4 w 24"/>
                <a:gd name="T1" fmla="*/ 30 h 32"/>
                <a:gd name="T2" fmla="*/ 8 w 24"/>
                <a:gd name="T3" fmla="*/ 31 h 32"/>
                <a:gd name="T4" fmla="*/ 12 w 24"/>
                <a:gd name="T5" fmla="*/ 32 h 32"/>
                <a:gd name="T6" fmla="*/ 17 w 24"/>
                <a:gd name="T7" fmla="*/ 31 h 32"/>
                <a:gd name="T8" fmla="*/ 21 w 24"/>
                <a:gd name="T9" fmla="*/ 30 h 32"/>
                <a:gd name="T10" fmla="*/ 23 w 24"/>
                <a:gd name="T11" fmla="*/ 26 h 32"/>
                <a:gd name="T12" fmla="*/ 24 w 24"/>
                <a:gd name="T13" fmla="*/ 21 h 32"/>
                <a:gd name="T14" fmla="*/ 23 w 24"/>
                <a:gd name="T15" fmla="*/ 18 h 32"/>
                <a:gd name="T16" fmla="*/ 21 w 24"/>
                <a:gd name="T17" fmla="*/ 15 h 32"/>
                <a:gd name="T18" fmla="*/ 18 w 24"/>
                <a:gd name="T19" fmla="*/ 14 h 32"/>
                <a:gd name="T20" fmla="*/ 14 w 24"/>
                <a:gd name="T21" fmla="*/ 13 h 32"/>
                <a:gd name="T22" fmla="*/ 11 w 24"/>
                <a:gd name="T23" fmla="*/ 12 h 32"/>
                <a:gd name="T24" fmla="*/ 8 w 24"/>
                <a:gd name="T25" fmla="*/ 11 h 32"/>
                <a:gd name="T26" fmla="*/ 6 w 24"/>
                <a:gd name="T27" fmla="*/ 8 h 32"/>
                <a:gd name="T28" fmla="*/ 6 w 24"/>
                <a:gd name="T29" fmla="*/ 7 h 32"/>
                <a:gd name="T30" fmla="*/ 8 w 24"/>
                <a:gd name="T31" fmla="*/ 6 h 32"/>
                <a:gd name="T32" fmla="*/ 11 w 24"/>
                <a:gd name="T33" fmla="*/ 5 h 32"/>
                <a:gd name="T34" fmla="*/ 14 w 24"/>
                <a:gd name="T35" fmla="*/ 5 h 32"/>
                <a:gd name="T36" fmla="*/ 16 w 24"/>
                <a:gd name="T37" fmla="*/ 6 h 32"/>
                <a:gd name="T38" fmla="*/ 17 w 24"/>
                <a:gd name="T39" fmla="*/ 7 h 32"/>
                <a:gd name="T40" fmla="*/ 17 w 24"/>
                <a:gd name="T41" fmla="*/ 9 h 32"/>
                <a:gd name="T42" fmla="*/ 23 w 24"/>
                <a:gd name="T43" fmla="*/ 9 h 32"/>
                <a:gd name="T44" fmla="*/ 22 w 24"/>
                <a:gd name="T45" fmla="*/ 5 h 32"/>
                <a:gd name="T46" fmla="*/ 21 w 24"/>
                <a:gd name="T47" fmla="*/ 2 h 32"/>
                <a:gd name="T48" fmla="*/ 17 w 24"/>
                <a:gd name="T49" fmla="*/ 0 h 32"/>
                <a:gd name="T50" fmla="*/ 12 w 24"/>
                <a:gd name="T51" fmla="*/ 0 h 32"/>
                <a:gd name="T52" fmla="*/ 8 w 24"/>
                <a:gd name="T53" fmla="*/ 0 h 32"/>
                <a:gd name="T54" fmla="*/ 4 w 24"/>
                <a:gd name="T55" fmla="*/ 2 h 32"/>
                <a:gd name="T56" fmla="*/ 2 w 24"/>
                <a:gd name="T57" fmla="*/ 5 h 32"/>
                <a:gd name="T58" fmla="*/ 0 w 24"/>
                <a:gd name="T59" fmla="*/ 8 h 32"/>
                <a:gd name="T60" fmla="*/ 2 w 24"/>
                <a:gd name="T61" fmla="*/ 13 h 32"/>
                <a:gd name="T62" fmla="*/ 4 w 24"/>
                <a:gd name="T63" fmla="*/ 15 h 32"/>
                <a:gd name="T64" fmla="*/ 10 w 24"/>
                <a:gd name="T65" fmla="*/ 18 h 32"/>
                <a:gd name="T66" fmla="*/ 16 w 24"/>
                <a:gd name="T67" fmla="*/ 20 h 32"/>
                <a:gd name="T68" fmla="*/ 18 w 24"/>
                <a:gd name="T69" fmla="*/ 21 h 32"/>
                <a:gd name="T70" fmla="*/ 18 w 24"/>
                <a:gd name="T71" fmla="*/ 23 h 32"/>
                <a:gd name="T72" fmla="*/ 18 w 24"/>
                <a:gd name="T73" fmla="*/ 24 h 32"/>
                <a:gd name="T74" fmla="*/ 17 w 24"/>
                <a:gd name="T75" fmla="*/ 26 h 32"/>
                <a:gd name="T76" fmla="*/ 12 w 24"/>
                <a:gd name="T77" fmla="*/ 26 h 32"/>
                <a:gd name="T78" fmla="*/ 10 w 24"/>
                <a:gd name="T79" fmla="*/ 26 h 32"/>
                <a:gd name="T80" fmla="*/ 8 w 24"/>
                <a:gd name="T81" fmla="*/ 25 h 32"/>
                <a:gd name="T82" fmla="*/ 6 w 24"/>
                <a:gd name="T83" fmla="*/ 24 h 32"/>
                <a:gd name="T84" fmla="*/ 6 w 24"/>
                <a:gd name="T85" fmla="*/ 21 h 32"/>
                <a:gd name="T86" fmla="*/ 0 w 24"/>
                <a:gd name="T87" fmla="*/ 21 h 32"/>
                <a:gd name="T88" fmla="*/ 2 w 24"/>
                <a:gd name="T89" fmla="*/ 26 h 32"/>
                <a:gd name="T90" fmla="*/ 4 w 24"/>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32">
                  <a:moveTo>
                    <a:pt x="4" y="30"/>
                  </a:moveTo>
                  <a:lnTo>
                    <a:pt x="8" y="31"/>
                  </a:lnTo>
                  <a:lnTo>
                    <a:pt x="12" y="32"/>
                  </a:lnTo>
                  <a:lnTo>
                    <a:pt x="17" y="31"/>
                  </a:lnTo>
                  <a:lnTo>
                    <a:pt x="21" y="30"/>
                  </a:lnTo>
                  <a:lnTo>
                    <a:pt x="23" y="26"/>
                  </a:lnTo>
                  <a:lnTo>
                    <a:pt x="24" y="21"/>
                  </a:lnTo>
                  <a:lnTo>
                    <a:pt x="23" y="18"/>
                  </a:lnTo>
                  <a:lnTo>
                    <a:pt x="21" y="15"/>
                  </a:lnTo>
                  <a:lnTo>
                    <a:pt x="18" y="14"/>
                  </a:lnTo>
                  <a:lnTo>
                    <a:pt x="14" y="13"/>
                  </a:lnTo>
                  <a:lnTo>
                    <a:pt x="11" y="12"/>
                  </a:lnTo>
                  <a:lnTo>
                    <a:pt x="8" y="11"/>
                  </a:lnTo>
                  <a:lnTo>
                    <a:pt x="6" y="8"/>
                  </a:lnTo>
                  <a:lnTo>
                    <a:pt x="6" y="7"/>
                  </a:lnTo>
                  <a:lnTo>
                    <a:pt x="8" y="6"/>
                  </a:lnTo>
                  <a:lnTo>
                    <a:pt x="11" y="5"/>
                  </a:lnTo>
                  <a:lnTo>
                    <a:pt x="14" y="5"/>
                  </a:lnTo>
                  <a:lnTo>
                    <a:pt x="16" y="6"/>
                  </a:lnTo>
                  <a:lnTo>
                    <a:pt x="17" y="7"/>
                  </a:lnTo>
                  <a:lnTo>
                    <a:pt x="17" y="9"/>
                  </a:lnTo>
                  <a:lnTo>
                    <a:pt x="23" y="9"/>
                  </a:lnTo>
                  <a:lnTo>
                    <a:pt x="22" y="5"/>
                  </a:lnTo>
                  <a:lnTo>
                    <a:pt x="21" y="2"/>
                  </a:lnTo>
                  <a:lnTo>
                    <a:pt x="17" y="0"/>
                  </a:lnTo>
                  <a:lnTo>
                    <a:pt x="12" y="0"/>
                  </a:lnTo>
                  <a:lnTo>
                    <a:pt x="8" y="0"/>
                  </a:lnTo>
                  <a:lnTo>
                    <a:pt x="4" y="2"/>
                  </a:lnTo>
                  <a:lnTo>
                    <a:pt x="2" y="5"/>
                  </a:lnTo>
                  <a:lnTo>
                    <a:pt x="0" y="8"/>
                  </a:lnTo>
                  <a:lnTo>
                    <a:pt x="2" y="13"/>
                  </a:lnTo>
                  <a:lnTo>
                    <a:pt x="4" y="15"/>
                  </a:lnTo>
                  <a:lnTo>
                    <a:pt x="10" y="18"/>
                  </a:lnTo>
                  <a:lnTo>
                    <a:pt x="16" y="20"/>
                  </a:lnTo>
                  <a:lnTo>
                    <a:pt x="18" y="21"/>
                  </a:lnTo>
                  <a:lnTo>
                    <a:pt x="18" y="23"/>
                  </a:lnTo>
                  <a:lnTo>
                    <a:pt x="18" y="24"/>
                  </a:lnTo>
                  <a:lnTo>
                    <a:pt x="17" y="26"/>
                  </a:lnTo>
                  <a:lnTo>
                    <a:pt x="12" y="26"/>
                  </a:lnTo>
                  <a:lnTo>
                    <a:pt x="10" y="26"/>
                  </a:lnTo>
                  <a:lnTo>
                    <a:pt x="8" y="25"/>
                  </a:lnTo>
                  <a:lnTo>
                    <a:pt x="6" y="24"/>
                  </a:lnTo>
                  <a:lnTo>
                    <a:pt x="6" y="21"/>
                  </a:lnTo>
                  <a:lnTo>
                    <a:pt x="0" y="21"/>
                  </a:lnTo>
                  <a:lnTo>
                    <a:pt x="2"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50" name="Freeform 550">
              <a:extLst>
                <a:ext uri="{FF2B5EF4-FFF2-40B4-BE49-F238E27FC236}">
                  <a16:creationId xmlns:a16="http://schemas.microsoft.com/office/drawing/2014/main" id="{ACC0E814-616E-499B-9B6C-ECAC6A593A13}"/>
                </a:ext>
              </a:extLst>
            </p:cNvPr>
            <p:cNvSpPr/>
            <p:nvPr/>
          </p:nvSpPr>
          <p:spPr bwMode="auto">
            <a:xfrm>
              <a:off x="2643" y="2210"/>
              <a:ext cx="24" cy="31"/>
            </a:xfrm>
            <a:custGeom>
              <a:avLst/>
              <a:gdLst>
                <a:gd name="T0" fmla="*/ 14 w 24"/>
                <a:gd name="T1" fmla="*/ 31 h 31"/>
                <a:gd name="T2" fmla="*/ 14 w 24"/>
                <a:gd name="T3" fmla="*/ 6 h 31"/>
                <a:gd name="T4" fmla="*/ 24 w 24"/>
                <a:gd name="T5" fmla="*/ 6 h 31"/>
                <a:gd name="T6" fmla="*/ 24 w 24"/>
                <a:gd name="T7" fmla="*/ 0 h 31"/>
                <a:gd name="T8" fmla="*/ 0 w 24"/>
                <a:gd name="T9" fmla="*/ 0 h 31"/>
                <a:gd name="T10" fmla="*/ 0 w 24"/>
                <a:gd name="T11" fmla="*/ 6 h 31"/>
                <a:gd name="T12" fmla="*/ 8 w 24"/>
                <a:gd name="T13" fmla="*/ 6 h 31"/>
                <a:gd name="T14" fmla="*/ 8 w 24"/>
                <a:gd name="T15" fmla="*/ 31 h 31"/>
                <a:gd name="T16" fmla="*/ 14 w 2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1">
                  <a:moveTo>
                    <a:pt x="14" y="31"/>
                  </a:moveTo>
                  <a:lnTo>
                    <a:pt x="14" y="6"/>
                  </a:lnTo>
                  <a:lnTo>
                    <a:pt x="24" y="6"/>
                  </a:lnTo>
                  <a:lnTo>
                    <a:pt x="24"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51" name="Freeform 551">
              <a:extLst>
                <a:ext uri="{FF2B5EF4-FFF2-40B4-BE49-F238E27FC236}">
                  <a16:creationId xmlns:a16="http://schemas.microsoft.com/office/drawing/2014/main" id="{0C5DBD9C-5060-4473-8DA6-0965089FA2D4}"/>
                </a:ext>
              </a:extLst>
            </p:cNvPr>
            <p:cNvSpPr/>
            <p:nvPr/>
          </p:nvSpPr>
          <p:spPr bwMode="auto">
            <a:xfrm>
              <a:off x="2664" y="2210"/>
              <a:ext cx="29" cy="31"/>
            </a:xfrm>
            <a:custGeom>
              <a:avLst/>
              <a:gdLst>
                <a:gd name="T0" fmla="*/ 18 w 29"/>
                <a:gd name="T1" fmla="*/ 19 h 31"/>
                <a:gd name="T2" fmla="*/ 10 w 29"/>
                <a:gd name="T3" fmla="*/ 19 h 31"/>
                <a:gd name="T4" fmla="*/ 15 w 29"/>
                <a:gd name="T5" fmla="*/ 6 h 31"/>
                <a:gd name="T6" fmla="*/ 18 w 29"/>
                <a:gd name="T7" fmla="*/ 19 h 31"/>
                <a:gd name="T8" fmla="*/ 0 w 29"/>
                <a:gd name="T9" fmla="*/ 31 h 31"/>
                <a:gd name="T10" fmla="*/ 6 w 29"/>
                <a:gd name="T11" fmla="*/ 31 h 31"/>
                <a:gd name="T12" fmla="*/ 9 w 29"/>
                <a:gd name="T13" fmla="*/ 25 h 31"/>
                <a:gd name="T14" fmla="*/ 21 w 29"/>
                <a:gd name="T15" fmla="*/ 25 h 31"/>
                <a:gd name="T16" fmla="*/ 22 w 29"/>
                <a:gd name="T17" fmla="*/ 31 h 31"/>
                <a:gd name="T18" fmla="*/ 29 w 29"/>
                <a:gd name="T19" fmla="*/ 31 h 31"/>
                <a:gd name="T20" fmla="*/ 18 w 29"/>
                <a:gd name="T21" fmla="*/ 0 h 31"/>
                <a:gd name="T22" fmla="*/ 11 w 29"/>
                <a:gd name="T23" fmla="*/ 0 h 31"/>
                <a:gd name="T24" fmla="*/ 0 w 29"/>
                <a:gd name="T25" fmla="*/ 31 h 31"/>
                <a:gd name="T26" fmla="*/ 18 w 29"/>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5" y="6"/>
                  </a:lnTo>
                  <a:lnTo>
                    <a:pt x="18" y="19"/>
                  </a:lnTo>
                  <a:lnTo>
                    <a:pt x="0" y="31"/>
                  </a:lnTo>
                  <a:lnTo>
                    <a:pt x="6" y="31"/>
                  </a:lnTo>
                  <a:lnTo>
                    <a:pt x="9" y="25"/>
                  </a:lnTo>
                  <a:lnTo>
                    <a:pt x="21" y="25"/>
                  </a:lnTo>
                  <a:lnTo>
                    <a:pt x="22" y="31"/>
                  </a:lnTo>
                  <a:lnTo>
                    <a:pt x="29" y="31"/>
                  </a:lnTo>
                  <a:lnTo>
                    <a:pt x="18"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52" name="Freeform 552">
              <a:extLst>
                <a:ext uri="{FF2B5EF4-FFF2-40B4-BE49-F238E27FC236}">
                  <a16:creationId xmlns:a16="http://schemas.microsoft.com/office/drawing/2014/main" id="{74B17465-120D-46CA-9B37-94614237B998}"/>
                </a:ext>
              </a:extLst>
            </p:cNvPr>
            <p:cNvSpPr/>
            <p:nvPr/>
          </p:nvSpPr>
          <p:spPr bwMode="auto">
            <a:xfrm>
              <a:off x="2695" y="2210"/>
              <a:ext cx="26" cy="31"/>
            </a:xfrm>
            <a:custGeom>
              <a:avLst/>
              <a:gdLst>
                <a:gd name="T0" fmla="*/ 8 w 26"/>
                <a:gd name="T1" fmla="*/ 31 h 31"/>
                <a:gd name="T2" fmla="*/ 8 w 26"/>
                <a:gd name="T3" fmla="*/ 9 h 31"/>
                <a:gd name="T4" fmla="*/ 20 w 26"/>
                <a:gd name="T5" fmla="*/ 31 h 31"/>
                <a:gd name="T6" fmla="*/ 26 w 26"/>
                <a:gd name="T7" fmla="*/ 31 h 31"/>
                <a:gd name="T8" fmla="*/ 26 w 26"/>
                <a:gd name="T9" fmla="*/ 0 h 31"/>
                <a:gd name="T10" fmla="*/ 20 w 26"/>
                <a:gd name="T11" fmla="*/ 0 h 31"/>
                <a:gd name="T12" fmla="*/ 20 w 26"/>
                <a:gd name="T13" fmla="*/ 21 h 31"/>
                <a:gd name="T14" fmla="*/ 8 w 26"/>
                <a:gd name="T15" fmla="*/ 0 h 31"/>
                <a:gd name="T16" fmla="*/ 0 w 26"/>
                <a:gd name="T17" fmla="*/ 0 h 31"/>
                <a:gd name="T18" fmla="*/ 0 w 26"/>
                <a:gd name="T19" fmla="*/ 31 h 31"/>
                <a:gd name="T20" fmla="*/ 8 w 26"/>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1">
                  <a:moveTo>
                    <a:pt x="8" y="31"/>
                  </a:moveTo>
                  <a:lnTo>
                    <a:pt x="8" y="9"/>
                  </a:lnTo>
                  <a:lnTo>
                    <a:pt x="20" y="31"/>
                  </a:lnTo>
                  <a:lnTo>
                    <a:pt x="26" y="31"/>
                  </a:lnTo>
                  <a:lnTo>
                    <a:pt x="26" y="0"/>
                  </a:lnTo>
                  <a:lnTo>
                    <a:pt x="20" y="0"/>
                  </a:lnTo>
                  <a:lnTo>
                    <a:pt x="20" y="21"/>
                  </a:lnTo>
                  <a:lnTo>
                    <a:pt x="8" y="0"/>
                  </a:lnTo>
                  <a:lnTo>
                    <a:pt x="0" y="0"/>
                  </a:lnTo>
                  <a:lnTo>
                    <a:pt x="0" y="31"/>
                  </a:lnTo>
                  <a:lnTo>
                    <a:pt x="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53" name="Freeform 553">
              <a:extLst>
                <a:ext uri="{FF2B5EF4-FFF2-40B4-BE49-F238E27FC236}">
                  <a16:creationId xmlns:a16="http://schemas.microsoft.com/office/drawing/2014/main" id="{A5C1D1EA-7D29-4342-8E8A-31FCBE01BA6E}"/>
                </a:ext>
              </a:extLst>
            </p:cNvPr>
            <p:cNvSpPr/>
            <p:nvPr/>
          </p:nvSpPr>
          <p:spPr bwMode="auto">
            <a:xfrm>
              <a:off x="2724" y="2210"/>
              <a:ext cx="21" cy="31"/>
            </a:xfrm>
            <a:custGeom>
              <a:avLst/>
              <a:gdLst>
                <a:gd name="T0" fmla="*/ 21 w 21"/>
                <a:gd name="T1" fmla="*/ 31 h 31"/>
                <a:gd name="T2" fmla="*/ 21 w 21"/>
                <a:gd name="T3" fmla="*/ 25 h 31"/>
                <a:gd name="T4" fmla="*/ 6 w 21"/>
                <a:gd name="T5" fmla="*/ 25 h 31"/>
                <a:gd name="T6" fmla="*/ 6 w 21"/>
                <a:gd name="T7" fmla="*/ 0 h 31"/>
                <a:gd name="T8" fmla="*/ 0 w 21"/>
                <a:gd name="T9" fmla="*/ 0 h 31"/>
                <a:gd name="T10" fmla="*/ 0 w 21"/>
                <a:gd name="T11" fmla="*/ 31 h 31"/>
                <a:gd name="T12" fmla="*/ 21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31"/>
                  </a:moveTo>
                  <a:lnTo>
                    <a:pt x="21" y="25"/>
                  </a:lnTo>
                  <a:lnTo>
                    <a:pt x="6" y="25"/>
                  </a:lnTo>
                  <a:lnTo>
                    <a:pt x="6"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54" name="Freeform 554">
              <a:extLst>
                <a:ext uri="{FF2B5EF4-FFF2-40B4-BE49-F238E27FC236}">
                  <a16:creationId xmlns:a16="http://schemas.microsoft.com/office/drawing/2014/main" id="{7CE57A1C-A97B-4209-AB40-2623F5D387FC}"/>
                </a:ext>
              </a:extLst>
            </p:cNvPr>
            <p:cNvSpPr/>
            <p:nvPr/>
          </p:nvSpPr>
          <p:spPr bwMode="auto">
            <a:xfrm>
              <a:off x="2740" y="2210"/>
              <a:ext cx="26" cy="31"/>
            </a:xfrm>
            <a:custGeom>
              <a:avLst/>
              <a:gdLst>
                <a:gd name="T0" fmla="*/ 17 w 26"/>
                <a:gd name="T1" fmla="*/ 19 h 31"/>
                <a:gd name="T2" fmla="*/ 26 w 26"/>
                <a:gd name="T3" fmla="*/ 0 h 31"/>
                <a:gd name="T4" fmla="*/ 19 w 26"/>
                <a:gd name="T5" fmla="*/ 0 h 31"/>
                <a:gd name="T6" fmla="*/ 13 w 26"/>
                <a:gd name="T7" fmla="*/ 13 h 31"/>
                <a:gd name="T8" fmla="*/ 7 w 26"/>
                <a:gd name="T9" fmla="*/ 0 h 31"/>
                <a:gd name="T10" fmla="*/ 0 w 26"/>
                <a:gd name="T11" fmla="*/ 0 h 31"/>
                <a:gd name="T12" fmla="*/ 11 w 26"/>
                <a:gd name="T13" fmla="*/ 19 h 31"/>
                <a:gd name="T14" fmla="*/ 11 w 26"/>
                <a:gd name="T15" fmla="*/ 31 h 31"/>
                <a:gd name="T16" fmla="*/ 17 w 26"/>
                <a:gd name="T17" fmla="*/ 31 h 31"/>
                <a:gd name="T18" fmla="*/ 17 w 26"/>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1">
                  <a:moveTo>
                    <a:pt x="17" y="19"/>
                  </a:moveTo>
                  <a:lnTo>
                    <a:pt x="26" y="0"/>
                  </a:lnTo>
                  <a:lnTo>
                    <a:pt x="19" y="0"/>
                  </a:lnTo>
                  <a:lnTo>
                    <a:pt x="13" y="13"/>
                  </a:lnTo>
                  <a:lnTo>
                    <a:pt x="7" y="0"/>
                  </a:lnTo>
                  <a:lnTo>
                    <a:pt x="0" y="0"/>
                  </a:lnTo>
                  <a:lnTo>
                    <a:pt x="11" y="19"/>
                  </a:lnTo>
                  <a:lnTo>
                    <a:pt x="11" y="31"/>
                  </a:lnTo>
                  <a:lnTo>
                    <a:pt x="17"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55" name="Freeform 555">
              <a:extLst>
                <a:ext uri="{FF2B5EF4-FFF2-40B4-BE49-F238E27FC236}">
                  <a16:creationId xmlns:a16="http://schemas.microsoft.com/office/drawing/2014/main" id="{2E9790C0-4B54-42E9-83B5-8A3C629ADC0A}"/>
                </a:ext>
              </a:extLst>
            </p:cNvPr>
            <p:cNvSpPr/>
            <p:nvPr/>
          </p:nvSpPr>
          <p:spPr bwMode="auto">
            <a:xfrm>
              <a:off x="2908" y="2327"/>
              <a:ext cx="31" cy="38"/>
            </a:xfrm>
            <a:custGeom>
              <a:avLst/>
              <a:gdLst>
                <a:gd name="T0" fmla="*/ 19 w 31"/>
                <a:gd name="T1" fmla="*/ 8 h 38"/>
                <a:gd name="T2" fmla="*/ 24 w 31"/>
                <a:gd name="T3" fmla="*/ 12 h 38"/>
                <a:gd name="T4" fmla="*/ 26 w 31"/>
                <a:gd name="T5" fmla="*/ 16 h 38"/>
                <a:gd name="T6" fmla="*/ 25 w 31"/>
                <a:gd name="T7" fmla="*/ 18 h 38"/>
                <a:gd name="T8" fmla="*/ 21 w 31"/>
                <a:gd name="T9" fmla="*/ 20 h 38"/>
                <a:gd name="T10" fmla="*/ 19 w 31"/>
                <a:gd name="T11" fmla="*/ 18 h 38"/>
                <a:gd name="T12" fmla="*/ 14 w 31"/>
                <a:gd name="T13" fmla="*/ 14 h 38"/>
                <a:gd name="T14" fmla="*/ 19 w 31"/>
                <a:gd name="T15" fmla="*/ 8 h 38"/>
                <a:gd name="T16" fmla="*/ 5 w 31"/>
                <a:gd name="T17" fmla="*/ 24 h 38"/>
                <a:gd name="T18" fmla="*/ 12 w 31"/>
                <a:gd name="T19" fmla="*/ 17 h 38"/>
                <a:gd name="T20" fmla="*/ 15 w 31"/>
                <a:gd name="T21" fmla="*/ 21 h 38"/>
                <a:gd name="T22" fmla="*/ 17 w 31"/>
                <a:gd name="T23" fmla="*/ 24 h 38"/>
                <a:gd name="T24" fmla="*/ 15 w 31"/>
                <a:gd name="T25" fmla="*/ 28 h 38"/>
                <a:gd name="T26" fmla="*/ 14 w 31"/>
                <a:gd name="T27" fmla="*/ 29 h 38"/>
                <a:gd name="T28" fmla="*/ 13 w 31"/>
                <a:gd name="T29" fmla="*/ 32 h 38"/>
                <a:gd name="T30" fmla="*/ 12 w 31"/>
                <a:gd name="T31" fmla="*/ 33 h 38"/>
                <a:gd name="T32" fmla="*/ 17 w 31"/>
                <a:gd name="T33" fmla="*/ 38 h 38"/>
                <a:gd name="T34" fmla="*/ 17 w 31"/>
                <a:gd name="T35" fmla="*/ 36 h 38"/>
                <a:gd name="T36" fmla="*/ 17 w 31"/>
                <a:gd name="T37" fmla="*/ 35 h 38"/>
                <a:gd name="T38" fmla="*/ 18 w 31"/>
                <a:gd name="T39" fmla="*/ 34 h 38"/>
                <a:gd name="T40" fmla="*/ 20 w 31"/>
                <a:gd name="T41" fmla="*/ 30 h 38"/>
                <a:gd name="T42" fmla="*/ 22 w 31"/>
                <a:gd name="T43" fmla="*/ 27 h 38"/>
                <a:gd name="T44" fmla="*/ 21 w 31"/>
                <a:gd name="T45" fmla="*/ 24 h 38"/>
                <a:gd name="T46" fmla="*/ 24 w 31"/>
                <a:gd name="T47" fmla="*/ 24 h 38"/>
                <a:gd name="T48" fmla="*/ 25 w 31"/>
                <a:gd name="T49" fmla="*/ 24 h 38"/>
                <a:gd name="T50" fmla="*/ 28 w 31"/>
                <a:gd name="T51" fmla="*/ 22 h 38"/>
                <a:gd name="T52" fmla="*/ 31 w 31"/>
                <a:gd name="T53" fmla="*/ 20 h 38"/>
                <a:gd name="T54" fmla="*/ 31 w 31"/>
                <a:gd name="T55" fmla="*/ 16 h 38"/>
                <a:gd name="T56" fmla="*/ 30 w 31"/>
                <a:gd name="T57" fmla="*/ 12 h 38"/>
                <a:gd name="T58" fmla="*/ 27 w 31"/>
                <a:gd name="T59" fmla="*/ 10 h 38"/>
                <a:gd name="T60" fmla="*/ 19 w 31"/>
                <a:gd name="T61" fmla="*/ 0 h 38"/>
                <a:gd name="T62" fmla="*/ 0 w 31"/>
                <a:gd name="T63" fmla="*/ 21 h 38"/>
                <a:gd name="T64" fmla="*/ 5 w 31"/>
                <a:gd name="T65" fmla="*/ 24 h 38"/>
                <a:gd name="T66" fmla="*/ 19 w 31"/>
                <a:gd name="T6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8">
                  <a:moveTo>
                    <a:pt x="19" y="8"/>
                  </a:moveTo>
                  <a:lnTo>
                    <a:pt x="24" y="12"/>
                  </a:lnTo>
                  <a:lnTo>
                    <a:pt x="26" y="16"/>
                  </a:lnTo>
                  <a:lnTo>
                    <a:pt x="25" y="18"/>
                  </a:lnTo>
                  <a:lnTo>
                    <a:pt x="21" y="20"/>
                  </a:lnTo>
                  <a:lnTo>
                    <a:pt x="19" y="18"/>
                  </a:lnTo>
                  <a:lnTo>
                    <a:pt x="14" y="14"/>
                  </a:lnTo>
                  <a:lnTo>
                    <a:pt x="19" y="8"/>
                  </a:lnTo>
                  <a:lnTo>
                    <a:pt x="5" y="24"/>
                  </a:lnTo>
                  <a:lnTo>
                    <a:pt x="12" y="17"/>
                  </a:lnTo>
                  <a:lnTo>
                    <a:pt x="15" y="21"/>
                  </a:lnTo>
                  <a:lnTo>
                    <a:pt x="17" y="24"/>
                  </a:lnTo>
                  <a:lnTo>
                    <a:pt x="15" y="28"/>
                  </a:lnTo>
                  <a:lnTo>
                    <a:pt x="14" y="29"/>
                  </a:lnTo>
                  <a:lnTo>
                    <a:pt x="13" y="32"/>
                  </a:lnTo>
                  <a:lnTo>
                    <a:pt x="12" y="33"/>
                  </a:lnTo>
                  <a:lnTo>
                    <a:pt x="17" y="38"/>
                  </a:lnTo>
                  <a:lnTo>
                    <a:pt x="17" y="36"/>
                  </a:lnTo>
                  <a:lnTo>
                    <a:pt x="17" y="35"/>
                  </a:lnTo>
                  <a:lnTo>
                    <a:pt x="18" y="34"/>
                  </a:lnTo>
                  <a:lnTo>
                    <a:pt x="20" y="30"/>
                  </a:lnTo>
                  <a:lnTo>
                    <a:pt x="22" y="27"/>
                  </a:lnTo>
                  <a:lnTo>
                    <a:pt x="21" y="24"/>
                  </a:lnTo>
                  <a:lnTo>
                    <a:pt x="24" y="24"/>
                  </a:lnTo>
                  <a:lnTo>
                    <a:pt x="25" y="24"/>
                  </a:lnTo>
                  <a:lnTo>
                    <a:pt x="28" y="22"/>
                  </a:lnTo>
                  <a:lnTo>
                    <a:pt x="31" y="20"/>
                  </a:lnTo>
                  <a:lnTo>
                    <a:pt x="31" y="16"/>
                  </a:lnTo>
                  <a:lnTo>
                    <a:pt x="30" y="12"/>
                  </a:lnTo>
                  <a:lnTo>
                    <a:pt x="27" y="10"/>
                  </a:lnTo>
                  <a:lnTo>
                    <a:pt x="19" y="0"/>
                  </a:lnTo>
                  <a:lnTo>
                    <a:pt x="0" y="21"/>
                  </a:lnTo>
                  <a:lnTo>
                    <a:pt x="5" y="24"/>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56" name="Freeform 556">
              <a:extLst>
                <a:ext uri="{FF2B5EF4-FFF2-40B4-BE49-F238E27FC236}">
                  <a16:creationId xmlns:a16="http://schemas.microsoft.com/office/drawing/2014/main" id="{1A45E279-9215-4B35-AE46-A9EBB8FE656D}"/>
                </a:ext>
              </a:extLst>
            </p:cNvPr>
            <p:cNvSpPr/>
            <p:nvPr/>
          </p:nvSpPr>
          <p:spPr bwMode="auto">
            <a:xfrm>
              <a:off x="2927" y="2347"/>
              <a:ext cx="23" cy="25"/>
            </a:xfrm>
            <a:custGeom>
              <a:avLst/>
              <a:gdLst>
                <a:gd name="T0" fmla="*/ 5 w 23"/>
                <a:gd name="T1" fmla="*/ 25 h 25"/>
                <a:gd name="T2" fmla="*/ 23 w 23"/>
                <a:gd name="T3" fmla="*/ 4 h 25"/>
                <a:gd name="T4" fmla="*/ 19 w 23"/>
                <a:gd name="T5" fmla="*/ 0 h 25"/>
                <a:gd name="T6" fmla="*/ 0 w 23"/>
                <a:gd name="T7" fmla="*/ 21 h 25"/>
                <a:gd name="T8" fmla="*/ 5 w 23"/>
                <a:gd name="T9" fmla="*/ 25 h 25"/>
              </a:gdLst>
              <a:ahLst/>
              <a:cxnLst>
                <a:cxn ang="0">
                  <a:pos x="T0" y="T1"/>
                </a:cxn>
                <a:cxn ang="0">
                  <a:pos x="T2" y="T3"/>
                </a:cxn>
                <a:cxn ang="0">
                  <a:pos x="T4" y="T5"/>
                </a:cxn>
                <a:cxn ang="0">
                  <a:pos x="T6" y="T7"/>
                </a:cxn>
                <a:cxn ang="0">
                  <a:pos x="T8" y="T9"/>
                </a:cxn>
              </a:cxnLst>
              <a:rect l="0" t="0" r="r" b="b"/>
              <a:pathLst>
                <a:path w="23" h="25">
                  <a:moveTo>
                    <a:pt x="5" y="25"/>
                  </a:moveTo>
                  <a:lnTo>
                    <a:pt x="23" y="4"/>
                  </a:lnTo>
                  <a:lnTo>
                    <a:pt x="19" y="0"/>
                  </a:lnTo>
                  <a:lnTo>
                    <a:pt x="0" y="21"/>
                  </a:lnTo>
                  <a:lnTo>
                    <a:pt x="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57" name="Freeform 557">
              <a:extLst>
                <a:ext uri="{FF2B5EF4-FFF2-40B4-BE49-F238E27FC236}">
                  <a16:creationId xmlns:a16="http://schemas.microsoft.com/office/drawing/2014/main" id="{6B23D62D-E42F-41AD-BACD-6374F55E887D}"/>
                </a:ext>
              </a:extLst>
            </p:cNvPr>
            <p:cNvSpPr/>
            <p:nvPr/>
          </p:nvSpPr>
          <p:spPr bwMode="auto">
            <a:xfrm>
              <a:off x="2939" y="2360"/>
              <a:ext cx="27" cy="30"/>
            </a:xfrm>
            <a:custGeom>
              <a:avLst/>
              <a:gdLst>
                <a:gd name="T0" fmla="*/ 15 w 27"/>
                <a:gd name="T1" fmla="*/ 23 h 30"/>
                <a:gd name="T2" fmla="*/ 13 w 27"/>
                <a:gd name="T3" fmla="*/ 24 h 30"/>
                <a:gd name="T4" fmla="*/ 12 w 27"/>
                <a:gd name="T5" fmla="*/ 24 h 30"/>
                <a:gd name="T6" fmla="*/ 9 w 27"/>
                <a:gd name="T7" fmla="*/ 23 h 30"/>
                <a:gd name="T8" fmla="*/ 7 w 27"/>
                <a:gd name="T9" fmla="*/ 21 h 30"/>
                <a:gd name="T10" fmla="*/ 6 w 27"/>
                <a:gd name="T11" fmla="*/ 19 h 30"/>
                <a:gd name="T12" fmla="*/ 6 w 27"/>
                <a:gd name="T13" fmla="*/ 15 h 30"/>
                <a:gd name="T14" fmla="*/ 6 w 27"/>
                <a:gd name="T15" fmla="*/ 13 h 30"/>
                <a:gd name="T16" fmla="*/ 8 w 27"/>
                <a:gd name="T17" fmla="*/ 9 h 30"/>
                <a:gd name="T18" fmla="*/ 12 w 27"/>
                <a:gd name="T19" fmla="*/ 6 h 30"/>
                <a:gd name="T20" fmla="*/ 14 w 27"/>
                <a:gd name="T21" fmla="*/ 5 h 30"/>
                <a:gd name="T22" fmla="*/ 18 w 27"/>
                <a:gd name="T23" fmla="*/ 6 h 30"/>
                <a:gd name="T24" fmla="*/ 20 w 27"/>
                <a:gd name="T25" fmla="*/ 7 h 30"/>
                <a:gd name="T26" fmla="*/ 21 w 27"/>
                <a:gd name="T27" fmla="*/ 9 h 30"/>
                <a:gd name="T28" fmla="*/ 23 w 27"/>
                <a:gd name="T29" fmla="*/ 12 h 30"/>
                <a:gd name="T30" fmla="*/ 23 w 27"/>
                <a:gd name="T31" fmla="*/ 13 h 30"/>
                <a:gd name="T32" fmla="*/ 21 w 27"/>
                <a:gd name="T33" fmla="*/ 15 h 30"/>
                <a:gd name="T34" fmla="*/ 25 w 27"/>
                <a:gd name="T35" fmla="*/ 19 h 30"/>
                <a:gd name="T36" fmla="*/ 27 w 27"/>
                <a:gd name="T37" fmla="*/ 15 h 30"/>
                <a:gd name="T38" fmla="*/ 27 w 27"/>
                <a:gd name="T39" fmla="*/ 12 h 30"/>
                <a:gd name="T40" fmla="*/ 26 w 27"/>
                <a:gd name="T41" fmla="*/ 7 h 30"/>
                <a:gd name="T42" fmla="*/ 24 w 27"/>
                <a:gd name="T43" fmla="*/ 3 h 30"/>
                <a:gd name="T44" fmla="*/ 19 w 27"/>
                <a:gd name="T45" fmla="*/ 0 h 30"/>
                <a:gd name="T46" fmla="*/ 14 w 27"/>
                <a:gd name="T47" fmla="*/ 0 h 30"/>
                <a:gd name="T48" fmla="*/ 9 w 27"/>
                <a:gd name="T49" fmla="*/ 1 h 30"/>
                <a:gd name="T50" fmla="*/ 5 w 27"/>
                <a:gd name="T51" fmla="*/ 5 h 30"/>
                <a:gd name="T52" fmla="*/ 1 w 27"/>
                <a:gd name="T53" fmla="*/ 11 h 30"/>
                <a:gd name="T54" fmla="*/ 0 w 27"/>
                <a:gd name="T55" fmla="*/ 15 h 30"/>
                <a:gd name="T56" fmla="*/ 1 w 27"/>
                <a:gd name="T57" fmla="*/ 20 h 30"/>
                <a:gd name="T58" fmla="*/ 3 w 27"/>
                <a:gd name="T59" fmla="*/ 25 h 30"/>
                <a:gd name="T60" fmla="*/ 7 w 27"/>
                <a:gd name="T61" fmla="*/ 29 h 30"/>
                <a:gd name="T62" fmla="*/ 12 w 27"/>
                <a:gd name="T63" fmla="*/ 30 h 30"/>
                <a:gd name="T64" fmla="*/ 15 w 27"/>
                <a:gd name="T65" fmla="*/ 29 h 30"/>
                <a:gd name="T66" fmla="*/ 19 w 27"/>
                <a:gd name="T67" fmla="*/ 26 h 30"/>
                <a:gd name="T68" fmla="*/ 15 w 27"/>
                <a:gd name="T6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15" y="23"/>
                  </a:moveTo>
                  <a:lnTo>
                    <a:pt x="13" y="24"/>
                  </a:lnTo>
                  <a:lnTo>
                    <a:pt x="12" y="24"/>
                  </a:lnTo>
                  <a:lnTo>
                    <a:pt x="9" y="23"/>
                  </a:lnTo>
                  <a:lnTo>
                    <a:pt x="7" y="21"/>
                  </a:lnTo>
                  <a:lnTo>
                    <a:pt x="6" y="19"/>
                  </a:lnTo>
                  <a:lnTo>
                    <a:pt x="6" y="15"/>
                  </a:lnTo>
                  <a:lnTo>
                    <a:pt x="6" y="13"/>
                  </a:lnTo>
                  <a:lnTo>
                    <a:pt x="8" y="9"/>
                  </a:lnTo>
                  <a:lnTo>
                    <a:pt x="12" y="6"/>
                  </a:lnTo>
                  <a:lnTo>
                    <a:pt x="14" y="5"/>
                  </a:lnTo>
                  <a:lnTo>
                    <a:pt x="18" y="6"/>
                  </a:lnTo>
                  <a:lnTo>
                    <a:pt x="20" y="7"/>
                  </a:lnTo>
                  <a:lnTo>
                    <a:pt x="21" y="9"/>
                  </a:lnTo>
                  <a:lnTo>
                    <a:pt x="23" y="12"/>
                  </a:lnTo>
                  <a:lnTo>
                    <a:pt x="23" y="13"/>
                  </a:lnTo>
                  <a:lnTo>
                    <a:pt x="21" y="15"/>
                  </a:lnTo>
                  <a:lnTo>
                    <a:pt x="25" y="19"/>
                  </a:lnTo>
                  <a:lnTo>
                    <a:pt x="27" y="15"/>
                  </a:lnTo>
                  <a:lnTo>
                    <a:pt x="27" y="12"/>
                  </a:lnTo>
                  <a:lnTo>
                    <a:pt x="26" y="7"/>
                  </a:lnTo>
                  <a:lnTo>
                    <a:pt x="24" y="3"/>
                  </a:lnTo>
                  <a:lnTo>
                    <a:pt x="19" y="0"/>
                  </a:lnTo>
                  <a:lnTo>
                    <a:pt x="14" y="0"/>
                  </a:lnTo>
                  <a:lnTo>
                    <a:pt x="9" y="1"/>
                  </a:lnTo>
                  <a:lnTo>
                    <a:pt x="5" y="5"/>
                  </a:lnTo>
                  <a:lnTo>
                    <a:pt x="1" y="11"/>
                  </a:lnTo>
                  <a:lnTo>
                    <a:pt x="0" y="15"/>
                  </a:lnTo>
                  <a:lnTo>
                    <a:pt x="1" y="20"/>
                  </a:lnTo>
                  <a:lnTo>
                    <a:pt x="3" y="25"/>
                  </a:lnTo>
                  <a:lnTo>
                    <a:pt x="7" y="29"/>
                  </a:lnTo>
                  <a:lnTo>
                    <a:pt x="12" y="30"/>
                  </a:lnTo>
                  <a:lnTo>
                    <a:pt x="15" y="29"/>
                  </a:lnTo>
                  <a:lnTo>
                    <a:pt x="19" y="26"/>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58" name="Freeform 558">
              <a:extLst>
                <a:ext uri="{FF2B5EF4-FFF2-40B4-BE49-F238E27FC236}">
                  <a16:creationId xmlns:a16="http://schemas.microsoft.com/office/drawing/2014/main" id="{0A1EC7C0-EE4F-4E03-BBF6-1A22219C87C8}"/>
                </a:ext>
              </a:extLst>
            </p:cNvPr>
            <p:cNvSpPr/>
            <p:nvPr/>
          </p:nvSpPr>
          <p:spPr bwMode="auto">
            <a:xfrm>
              <a:off x="2954" y="2375"/>
              <a:ext cx="35" cy="38"/>
            </a:xfrm>
            <a:custGeom>
              <a:avLst/>
              <a:gdLst>
                <a:gd name="T0" fmla="*/ 5 w 35"/>
                <a:gd name="T1" fmla="*/ 26 h 38"/>
                <a:gd name="T2" fmla="*/ 12 w 35"/>
                <a:gd name="T3" fmla="*/ 17 h 38"/>
                <a:gd name="T4" fmla="*/ 21 w 35"/>
                <a:gd name="T5" fmla="*/ 24 h 38"/>
                <a:gd name="T6" fmla="*/ 12 w 35"/>
                <a:gd name="T7" fmla="*/ 34 h 38"/>
                <a:gd name="T8" fmla="*/ 17 w 35"/>
                <a:gd name="T9" fmla="*/ 38 h 38"/>
                <a:gd name="T10" fmla="*/ 35 w 35"/>
                <a:gd name="T11" fmla="*/ 17 h 38"/>
                <a:gd name="T12" fmla="*/ 30 w 35"/>
                <a:gd name="T13" fmla="*/ 14 h 38"/>
                <a:gd name="T14" fmla="*/ 24 w 35"/>
                <a:gd name="T15" fmla="*/ 21 h 38"/>
                <a:gd name="T16" fmla="*/ 16 w 35"/>
                <a:gd name="T17" fmla="*/ 12 h 38"/>
                <a:gd name="T18" fmla="*/ 23 w 35"/>
                <a:gd name="T19" fmla="*/ 5 h 38"/>
                <a:gd name="T20" fmla="*/ 20 w 35"/>
                <a:gd name="T21" fmla="*/ 0 h 38"/>
                <a:gd name="T22" fmla="*/ 0 w 35"/>
                <a:gd name="T23" fmla="*/ 22 h 38"/>
                <a:gd name="T24" fmla="*/ 5 w 35"/>
                <a:gd name="T25"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8">
                  <a:moveTo>
                    <a:pt x="5" y="26"/>
                  </a:moveTo>
                  <a:lnTo>
                    <a:pt x="12" y="17"/>
                  </a:lnTo>
                  <a:lnTo>
                    <a:pt x="21" y="24"/>
                  </a:lnTo>
                  <a:lnTo>
                    <a:pt x="12" y="34"/>
                  </a:lnTo>
                  <a:lnTo>
                    <a:pt x="17" y="38"/>
                  </a:lnTo>
                  <a:lnTo>
                    <a:pt x="35" y="17"/>
                  </a:lnTo>
                  <a:lnTo>
                    <a:pt x="30" y="14"/>
                  </a:lnTo>
                  <a:lnTo>
                    <a:pt x="24" y="21"/>
                  </a:lnTo>
                  <a:lnTo>
                    <a:pt x="16" y="12"/>
                  </a:lnTo>
                  <a:lnTo>
                    <a:pt x="23" y="5"/>
                  </a:lnTo>
                  <a:lnTo>
                    <a:pt x="20" y="0"/>
                  </a:lnTo>
                  <a:lnTo>
                    <a:pt x="0" y="22"/>
                  </a:lnTo>
                  <a:lnTo>
                    <a:pt x="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59" name="Freeform 559">
              <a:extLst>
                <a:ext uri="{FF2B5EF4-FFF2-40B4-BE49-F238E27FC236}">
                  <a16:creationId xmlns:a16="http://schemas.microsoft.com/office/drawing/2014/main" id="{712A4416-B58F-423D-BF99-04540327043B}"/>
                </a:ext>
              </a:extLst>
            </p:cNvPr>
            <p:cNvSpPr/>
            <p:nvPr/>
          </p:nvSpPr>
          <p:spPr bwMode="auto">
            <a:xfrm>
              <a:off x="2975" y="2397"/>
              <a:ext cx="37" cy="41"/>
            </a:xfrm>
            <a:custGeom>
              <a:avLst/>
              <a:gdLst>
                <a:gd name="T0" fmla="*/ 3 w 37"/>
                <a:gd name="T1" fmla="*/ 24 h 41"/>
                <a:gd name="T2" fmla="*/ 18 w 37"/>
                <a:gd name="T3" fmla="*/ 7 h 41"/>
                <a:gd name="T4" fmla="*/ 7 w 37"/>
                <a:gd name="T5" fmla="*/ 28 h 41"/>
                <a:gd name="T6" fmla="*/ 11 w 37"/>
                <a:gd name="T7" fmla="*/ 32 h 41"/>
                <a:gd name="T8" fmla="*/ 30 w 37"/>
                <a:gd name="T9" fmla="*/ 19 h 41"/>
                <a:gd name="T10" fmla="*/ 15 w 37"/>
                <a:gd name="T11" fmla="*/ 36 h 41"/>
                <a:gd name="T12" fmla="*/ 19 w 37"/>
                <a:gd name="T13" fmla="*/ 41 h 41"/>
                <a:gd name="T14" fmla="*/ 37 w 37"/>
                <a:gd name="T15" fmla="*/ 19 h 41"/>
                <a:gd name="T16" fmla="*/ 31 w 37"/>
                <a:gd name="T17" fmla="*/ 13 h 41"/>
                <a:gd name="T18" fmla="*/ 13 w 37"/>
                <a:gd name="T19" fmla="*/ 25 h 41"/>
                <a:gd name="T20" fmla="*/ 24 w 37"/>
                <a:gd name="T21" fmla="*/ 6 h 41"/>
                <a:gd name="T22" fmla="*/ 18 w 37"/>
                <a:gd name="T23" fmla="*/ 0 h 41"/>
                <a:gd name="T24" fmla="*/ 0 w 37"/>
                <a:gd name="T25" fmla="*/ 20 h 41"/>
                <a:gd name="T26" fmla="*/ 3 w 37"/>
                <a:gd name="T2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1">
                  <a:moveTo>
                    <a:pt x="3" y="24"/>
                  </a:moveTo>
                  <a:lnTo>
                    <a:pt x="18" y="7"/>
                  </a:lnTo>
                  <a:lnTo>
                    <a:pt x="7" y="28"/>
                  </a:lnTo>
                  <a:lnTo>
                    <a:pt x="11" y="32"/>
                  </a:lnTo>
                  <a:lnTo>
                    <a:pt x="30" y="19"/>
                  </a:lnTo>
                  <a:lnTo>
                    <a:pt x="15" y="36"/>
                  </a:lnTo>
                  <a:lnTo>
                    <a:pt x="19" y="41"/>
                  </a:lnTo>
                  <a:lnTo>
                    <a:pt x="37" y="19"/>
                  </a:lnTo>
                  <a:lnTo>
                    <a:pt x="31" y="13"/>
                  </a:lnTo>
                  <a:lnTo>
                    <a:pt x="13" y="25"/>
                  </a:lnTo>
                  <a:lnTo>
                    <a:pt x="24" y="6"/>
                  </a:lnTo>
                  <a:lnTo>
                    <a:pt x="18" y="0"/>
                  </a:lnTo>
                  <a:lnTo>
                    <a:pt x="0" y="20"/>
                  </a:lnTo>
                  <a:lnTo>
                    <a:pt x="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60" name="Freeform 560">
              <a:extLst>
                <a:ext uri="{FF2B5EF4-FFF2-40B4-BE49-F238E27FC236}">
                  <a16:creationId xmlns:a16="http://schemas.microsoft.com/office/drawing/2014/main" id="{85D3F1D2-825B-4797-9276-B40895610E73}"/>
                </a:ext>
              </a:extLst>
            </p:cNvPr>
            <p:cNvSpPr/>
            <p:nvPr/>
          </p:nvSpPr>
          <p:spPr bwMode="auto">
            <a:xfrm>
              <a:off x="3001" y="2425"/>
              <a:ext cx="28" cy="30"/>
            </a:xfrm>
            <a:custGeom>
              <a:avLst/>
              <a:gdLst>
                <a:gd name="T0" fmla="*/ 15 w 28"/>
                <a:gd name="T1" fmla="*/ 6 h 30"/>
                <a:gd name="T2" fmla="*/ 18 w 28"/>
                <a:gd name="T3" fmla="*/ 6 h 30"/>
                <a:gd name="T4" fmla="*/ 21 w 28"/>
                <a:gd name="T5" fmla="*/ 8 h 30"/>
                <a:gd name="T6" fmla="*/ 22 w 28"/>
                <a:gd name="T7" fmla="*/ 10 h 30"/>
                <a:gd name="T8" fmla="*/ 23 w 28"/>
                <a:gd name="T9" fmla="*/ 14 h 30"/>
                <a:gd name="T10" fmla="*/ 22 w 28"/>
                <a:gd name="T11" fmla="*/ 18 h 30"/>
                <a:gd name="T12" fmla="*/ 19 w 28"/>
                <a:gd name="T13" fmla="*/ 20 h 30"/>
                <a:gd name="T14" fmla="*/ 17 w 28"/>
                <a:gd name="T15" fmla="*/ 24 h 30"/>
                <a:gd name="T16" fmla="*/ 13 w 28"/>
                <a:gd name="T17" fmla="*/ 25 h 30"/>
                <a:gd name="T18" fmla="*/ 11 w 28"/>
                <a:gd name="T19" fmla="*/ 24 h 30"/>
                <a:gd name="T20" fmla="*/ 7 w 28"/>
                <a:gd name="T21" fmla="*/ 22 h 30"/>
                <a:gd name="T22" fmla="*/ 6 w 28"/>
                <a:gd name="T23" fmla="*/ 19 h 30"/>
                <a:gd name="T24" fmla="*/ 6 w 28"/>
                <a:gd name="T25" fmla="*/ 16 h 30"/>
                <a:gd name="T26" fmla="*/ 6 w 28"/>
                <a:gd name="T27" fmla="*/ 13 h 30"/>
                <a:gd name="T28" fmla="*/ 9 w 28"/>
                <a:gd name="T29" fmla="*/ 9 h 30"/>
                <a:gd name="T30" fmla="*/ 12 w 28"/>
                <a:gd name="T31" fmla="*/ 7 h 30"/>
                <a:gd name="T32" fmla="*/ 15 w 28"/>
                <a:gd name="T33" fmla="*/ 6 h 30"/>
                <a:gd name="T34" fmla="*/ 0 w 28"/>
                <a:gd name="T35" fmla="*/ 15 h 30"/>
                <a:gd name="T36" fmla="*/ 1 w 28"/>
                <a:gd name="T37" fmla="*/ 21 h 30"/>
                <a:gd name="T38" fmla="*/ 5 w 28"/>
                <a:gd name="T39" fmla="*/ 26 h 30"/>
                <a:gd name="T40" fmla="*/ 9 w 28"/>
                <a:gd name="T41" fmla="*/ 30 h 30"/>
                <a:gd name="T42" fmla="*/ 13 w 28"/>
                <a:gd name="T43" fmla="*/ 30 h 30"/>
                <a:gd name="T44" fmla="*/ 19 w 28"/>
                <a:gd name="T45" fmla="*/ 28 h 30"/>
                <a:gd name="T46" fmla="*/ 23 w 28"/>
                <a:gd name="T47" fmla="*/ 25 h 30"/>
                <a:gd name="T48" fmla="*/ 27 w 28"/>
                <a:gd name="T49" fmla="*/ 20 h 30"/>
                <a:gd name="T50" fmla="*/ 28 w 28"/>
                <a:gd name="T51" fmla="*/ 14 h 30"/>
                <a:gd name="T52" fmla="*/ 27 w 28"/>
                <a:gd name="T53" fmla="*/ 9 h 30"/>
                <a:gd name="T54" fmla="*/ 24 w 28"/>
                <a:gd name="T55" fmla="*/ 4 h 30"/>
                <a:gd name="T56" fmla="*/ 19 w 28"/>
                <a:gd name="T57" fmla="*/ 1 h 30"/>
                <a:gd name="T58" fmla="*/ 15 w 28"/>
                <a:gd name="T59" fmla="*/ 0 h 30"/>
                <a:gd name="T60" fmla="*/ 10 w 28"/>
                <a:gd name="T61" fmla="*/ 1 h 30"/>
                <a:gd name="T62" fmla="*/ 5 w 28"/>
                <a:gd name="T63" fmla="*/ 6 h 30"/>
                <a:gd name="T64" fmla="*/ 1 w 28"/>
                <a:gd name="T65" fmla="*/ 10 h 30"/>
                <a:gd name="T66" fmla="*/ 0 w 28"/>
                <a:gd name="T67" fmla="*/ 15 h 30"/>
                <a:gd name="T68" fmla="*/ 15 w 28"/>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0">
                  <a:moveTo>
                    <a:pt x="15" y="6"/>
                  </a:moveTo>
                  <a:lnTo>
                    <a:pt x="18" y="6"/>
                  </a:lnTo>
                  <a:lnTo>
                    <a:pt x="21" y="8"/>
                  </a:lnTo>
                  <a:lnTo>
                    <a:pt x="22" y="10"/>
                  </a:lnTo>
                  <a:lnTo>
                    <a:pt x="23" y="14"/>
                  </a:lnTo>
                  <a:lnTo>
                    <a:pt x="22" y="18"/>
                  </a:lnTo>
                  <a:lnTo>
                    <a:pt x="19" y="20"/>
                  </a:lnTo>
                  <a:lnTo>
                    <a:pt x="17" y="24"/>
                  </a:lnTo>
                  <a:lnTo>
                    <a:pt x="13" y="25"/>
                  </a:lnTo>
                  <a:lnTo>
                    <a:pt x="11" y="24"/>
                  </a:lnTo>
                  <a:lnTo>
                    <a:pt x="7" y="22"/>
                  </a:lnTo>
                  <a:lnTo>
                    <a:pt x="6" y="19"/>
                  </a:lnTo>
                  <a:lnTo>
                    <a:pt x="6" y="16"/>
                  </a:lnTo>
                  <a:lnTo>
                    <a:pt x="6" y="13"/>
                  </a:lnTo>
                  <a:lnTo>
                    <a:pt x="9" y="9"/>
                  </a:lnTo>
                  <a:lnTo>
                    <a:pt x="12" y="7"/>
                  </a:lnTo>
                  <a:lnTo>
                    <a:pt x="15" y="6"/>
                  </a:lnTo>
                  <a:lnTo>
                    <a:pt x="0" y="15"/>
                  </a:lnTo>
                  <a:lnTo>
                    <a:pt x="1" y="21"/>
                  </a:lnTo>
                  <a:lnTo>
                    <a:pt x="5" y="26"/>
                  </a:lnTo>
                  <a:lnTo>
                    <a:pt x="9" y="30"/>
                  </a:lnTo>
                  <a:lnTo>
                    <a:pt x="13" y="30"/>
                  </a:lnTo>
                  <a:lnTo>
                    <a:pt x="19" y="28"/>
                  </a:lnTo>
                  <a:lnTo>
                    <a:pt x="23" y="25"/>
                  </a:lnTo>
                  <a:lnTo>
                    <a:pt x="27" y="20"/>
                  </a:lnTo>
                  <a:lnTo>
                    <a:pt x="28" y="14"/>
                  </a:lnTo>
                  <a:lnTo>
                    <a:pt x="27" y="9"/>
                  </a:lnTo>
                  <a:lnTo>
                    <a:pt x="24" y="4"/>
                  </a:lnTo>
                  <a:lnTo>
                    <a:pt x="19" y="1"/>
                  </a:lnTo>
                  <a:lnTo>
                    <a:pt x="15" y="0"/>
                  </a:lnTo>
                  <a:lnTo>
                    <a:pt x="10" y="1"/>
                  </a:lnTo>
                  <a:lnTo>
                    <a:pt x="5" y="6"/>
                  </a:lnTo>
                  <a:lnTo>
                    <a:pt x="1" y="10"/>
                  </a:lnTo>
                  <a:lnTo>
                    <a:pt x="0" y="15"/>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61" name="Freeform 561">
              <a:extLst>
                <a:ext uri="{FF2B5EF4-FFF2-40B4-BE49-F238E27FC236}">
                  <a16:creationId xmlns:a16="http://schemas.microsoft.com/office/drawing/2014/main" id="{57EE5109-6629-443E-93D3-8025B63B8738}"/>
                </a:ext>
              </a:extLst>
            </p:cNvPr>
            <p:cNvSpPr/>
            <p:nvPr/>
          </p:nvSpPr>
          <p:spPr bwMode="auto">
            <a:xfrm>
              <a:off x="3018" y="2443"/>
              <a:ext cx="35" cy="37"/>
            </a:xfrm>
            <a:custGeom>
              <a:avLst/>
              <a:gdLst>
                <a:gd name="T0" fmla="*/ 5 w 35"/>
                <a:gd name="T1" fmla="*/ 25 h 37"/>
                <a:gd name="T2" fmla="*/ 17 w 35"/>
                <a:gd name="T3" fmla="*/ 10 h 37"/>
                <a:gd name="T4" fmla="*/ 12 w 35"/>
                <a:gd name="T5" fmla="*/ 32 h 37"/>
                <a:gd name="T6" fmla="*/ 16 w 35"/>
                <a:gd name="T7" fmla="*/ 37 h 37"/>
                <a:gd name="T8" fmla="*/ 35 w 35"/>
                <a:gd name="T9" fmla="*/ 16 h 37"/>
                <a:gd name="T10" fmla="*/ 31 w 35"/>
                <a:gd name="T11" fmla="*/ 12 h 37"/>
                <a:gd name="T12" fmla="*/ 18 w 35"/>
                <a:gd name="T13" fmla="*/ 26 h 37"/>
                <a:gd name="T14" fmla="*/ 23 w 35"/>
                <a:gd name="T15" fmla="*/ 3 h 37"/>
                <a:gd name="T16" fmla="*/ 19 w 35"/>
                <a:gd name="T17" fmla="*/ 0 h 37"/>
                <a:gd name="T18" fmla="*/ 0 w 35"/>
                <a:gd name="T19" fmla="*/ 20 h 37"/>
                <a:gd name="T20" fmla="*/ 5 w 35"/>
                <a:gd name="T2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7">
                  <a:moveTo>
                    <a:pt x="5" y="25"/>
                  </a:moveTo>
                  <a:lnTo>
                    <a:pt x="17" y="10"/>
                  </a:lnTo>
                  <a:lnTo>
                    <a:pt x="12" y="32"/>
                  </a:lnTo>
                  <a:lnTo>
                    <a:pt x="16" y="37"/>
                  </a:lnTo>
                  <a:lnTo>
                    <a:pt x="35" y="16"/>
                  </a:lnTo>
                  <a:lnTo>
                    <a:pt x="31" y="12"/>
                  </a:lnTo>
                  <a:lnTo>
                    <a:pt x="18" y="26"/>
                  </a:lnTo>
                  <a:lnTo>
                    <a:pt x="23" y="3"/>
                  </a:lnTo>
                  <a:lnTo>
                    <a:pt x="19" y="0"/>
                  </a:lnTo>
                  <a:lnTo>
                    <a:pt x="0" y="20"/>
                  </a:lnTo>
                  <a:lnTo>
                    <a:pt x="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62" name="Freeform 562">
              <a:extLst>
                <a:ext uri="{FF2B5EF4-FFF2-40B4-BE49-F238E27FC236}">
                  <a16:creationId xmlns:a16="http://schemas.microsoft.com/office/drawing/2014/main" id="{8426E1B4-FA6E-4CB1-B564-8538940E210B}"/>
                </a:ext>
              </a:extLst>
            </p:cNvPr>
            <p:cNvSpPr/>
            <p:nvPr/>
          </p:nvSpPr>
          <p:spPr bwMode="auto">
            <a:xfrm>
              <a:off x="3038" y="2463"/>
              <a:ext cx="30" cy="32"/>
            </a:xfrm>
            <a:custGeom>
              <a:avLst/>
              <a:gdLst>
                <a:gd name="T0" fmla="*/ 20 w 30"/>
                <a:gd name="T1" fmla="*/ 7 h 32"/>
                <a:gd name="T2" fmla="*/ 23 w 30"/>
                <a:gd name="T3" fmla="*/ 12 h 32"/>
                <a:gd name="T4" fmla="*/ 24 w 30"/>
                <a:gd name="T5" fmla="*/ 14 h 32"/>
                <a:gd name="T6" fmla="*/ 24 w 30"/>
                <a:gd name="T7" fmla="*/ 17 h 32"/>
                <a:gd name="T8" fmla="*/ 23 w 30"/>
                <a:gd name="T9" fmla="*/ 19 h 32"/>
                <a:gd name="T10" fmla="*/ 21 w 30"/>
                <a:gd name="T11" fmla="*/ 23 h 32"/>
                <a:gd name="T12" fmla="*/ 18 w 30"/>
                <a:gd name="T13" fmla="*/ 25 h 32"/>
                <a:gd name="T14" fmla="*/ 16 w 30"/>
                <a:gd name="T15" fmla="*/ 26 h 32"/>
                <a:gd name="T16" fmla="*/ 14 w 30"/>
                <a:gd name="T17" fmla="*/ 26 h 32"/>
                <a:gd name="T18" fmla="*/ 10 w 30"/>
                <a:gd name="T19" fmla="*/ 24 h 32"/>
                <a:gd name="T20" fmla="*/ 8 w 30"/>
                <a:gd name="T21" fmla="*/ 20 h 32"/>
                <a:gd name="T22" fmla="*/ 20 w 30"/>
                <a:gd name="T23" fmla="*/ 7 h 32"/>
                <a:gd name="T24" fmla="*/ 6 w 30"/>
                <a:gd name="T25" fmla="*/ 28 h 32"/>
                <a:gd name="T26" fmla="*/ 11 w 30"/>
                <a:gd name="T27" fmla="*/ 31 h 32"/>
                <a:gd name="T28" fmla="*/ 15 w 30"/>
                <a:gd name="T29" fmla="*/ 32 h 32"/>
                <a:gd name="T30" fmla="*/ 17 w 30"/>
                <a:gd name="T31" fmla="*/ 32 h 32"/>
                <a:gd name="T32" fmla="*/ 20 w 30"/>
                <a:gd name="T33" fmla="*/ 31 h 32"/>
                <a:gd name="T34" fmla="*/ 26 w 30"/>
                <a:gd name="T35" fmla="*/ 28 h 32"/>
                <a:gd name="T36" fmla="*/ 29 w 30"/>
                <a:gd name="T37" fmla="*/ 22 h 32"/>
                <a:gd name="T38" fmla="*/ 30 w 30"/>
                <a:gd name="T39" fmla="*/ 17 h 32"/>
                <a:gd name="T40" fmla="*/ 29 w 30"/>
                <a:gd name="T41" fmla="*/ 12 h 32"/>
                <a:gd name="T42" fmla="*/ 26 w 30"/>
                <a:gd name="T43" fmla="*/ 7 h 32"/>
                <a:gd name="T44" fmla="*/ 18 w 30"/>
                <a:gd name="T45" fmla="*/ 0 h 32"/>
                <a:gd name="T46" fmla="*/ 0 w 30"/>
                <a:gd name="T47" fmla="*/ 20 h 32"/>
                <a:gd name="T48" fmla="*/ 6 w 30"/>
                <a:gd name="T49" fmla="*/ 28 h 32"/>
                <a:gd name="T50" fmla="*/ 20 w 30"/>
                <a:gd name="T5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2">
                  <a:moveTo>
                    <a:pt x="20" y="7"/>
                  </a:moveTo>
                  <a:lnTo>
                    <a:pt x="23" y="12"/>
                  </a:lnTo>
                  <a:lnTo>
                    <a:pt x="24" y="14"/>
                  </a:lnTo>
                  <a:lnTo>
                    <a:pt x="24" y="17"/>
                  </a:lnTo>
                  <a:lnTo>
                    <a:pt x="23" y="19"/>
                  </a:lnTo>
                  <a:lnTo>
                    <a:pt x="21" y="23"/>
                  </a:lnTo>
                  <a:lnTo>
                    <a:pt x="18" y="25"/>
                  </a:lnTo>
                  <a:lnTo>
                    <a:pt x="16" y="26"/>
                  </a:lnTo>
                  <a:lnTo>
                    <a:pt x="14" y="26"/>
                  </a:lnTo>
                  <a:lnTo>
                    <a:pt x="10" y="24"/>
                  </a:lnTo>
                  <a:lnTo>
                    <a:pt x="8" y="20"/>
                  </a:lnTo>
                  <a:lnTo>
                    <a:pt x="20" y="7"/>
                  </a:lnTo>
                  <a:lnTo>
                    <a:pt x="6" y="28"/>
                  </a:lnTo>
                  <a:lnTo>
                    <a:pt x="11" y="31"/>
                  </a:lnTo>
                  <a:lnTo>
                    <a:pt x="15" y="32"/>
                  </a:lnTo>
                  <a:lnTo>
                    <a:pt x="17" y="32"/>
                  </a:lnTo>
                  <a:lnTo>
                    <a:pt x="20" y="31"/>
                  </a:lnTo>
                  <a:lnTo>
                    <a:pt x="26" y="28"/>
                  </a:lnTo>
                  <a:lnTo>
                    <a:pt x="29" y="22"/>
                  </a:lnTo>
                  <a:lnTo>
                    <a:pt x="30" y="17"/>
                  </a:lnTo>
                  <a:lnTo>
                    <a:pt x="29" y="12"/>
                  </a:lnTo>
                  <a:lnTo>
                    <a:pt x="26" y="7"/>
                  </a:lnTo>
                  <a:lnTo>
                    <a:pt x="18" y="0"/>
                  </a:lnTo>
                  <a:lnTo>
                    <a:pt x="0" y="20"/>
                  </a:lnTo>
                  <a:lnTo>
                    <a:pt x="6" y="28"/>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63" name="Freeform 563">
              <a:extLst>
                <a:ext uri="{FF2B5EF4-FFF2-40B4-BE49-F238E27FC236}">
                  <a16:creationId xmlns:a16="http://schemas.microsoft.com/office/drawing/2014/main" id="{97D428E6-D63E-4239-A421-9BD75456128B}"/>
                </a:ext>
              </a:extLst>
            </p:cNvPr>
            <p:cNvSpPr/>
            <p:nvPr/>
          </p:nvSpPr>
          <p:spPr bwMode="auto">
            <a:xfrm>
              <a:off x="3312" y="2660"/>
              <a:ext cx="23" cy="31"/>
            </a:xfrm>
            <a:custGeom>
              <a:avLst/>
              <a:gdLst>
                <a:gd name="T0" fmla="*/ 6 w 23"/>
                <a:gd name="T1" fmla="*/ 6 h 31"/>
                <a:gd name="T2" fmla="*/ 13 w 23"/>
                <a:gd name="T3" fmla="*/ 6 h 31"/>
                <a:gd name="T4" fmla="*/ 16 w 23"/>
                <a:gd name="T5" fmla="*/ 7 h 31"/>
                <a:gd name="T6" fmla="*/ 17 w 23"/>
                <a:gd name="T7" fmla="*/ 9 h 31"/>
                <a:gd name="T8" fmla="*/ 16 w 23"/>
                <a:gd name="T9" fmla="*/ 13 h 31"/>
                <a:gd name="T10" fmla="*/ 12 w 23"/>
                <a:gd name="T11" fmla="*/ 14 h 31"/>
                <a:gd name="T12" fmla="*/ 6 w 23"/>
                <a:gd name="T13" fmla="*/ 14 h 31"/>
                <a:gd name="T14" fmla="*/ 6 w 23"/>
                <a:gd name="T15" fmla="*/ 6 h 31"/>
                <a:gd name="T16" fmla="*/ 6 w 23"/>
                <a:gd name="T17" fmla="*/ 31 h 31"/>
                <a:gd name="T18" fmla="*/ 6 w 23"/>
                <a:gd name="T19" fmla="*/ 19 h 31"/>
                <a:gd name="T20" fmla="*/ 12 w 23"/>
                <a:gd name="T21" fmla="*/ 19 h 31"/>
                <a:gd name="T22" fmla="*/ 14 w 23"/>
                <a:gd name="T23" fmla="*/ 20 h 31"/>
                <a:gd name="T24" fmla="*/ 16 w 23"/>
                <a:gd name="T25" fmla="*/ 24 h 31"/>
                <a:gd name="T26" fmla="*/ 16 w 23"/>
                <a:gd name="T27" fmla="*/ 27 h 31"/>
                <a:gd name="T28" fmla="*/ 17 w 23"/>
                <a:gd name="T29" fmla="*/ 30 h 31"/>
                <a:gd name="T30" fmla="*/ 17 w 23"/>
                <a:gd name="T31" fmla="*/ 31 h 31"/>
                <a:gd name="T32" fmla="*/ 23 w 23"/>
                <a:gd name="T33" fmla="*/ 31 h 31"/>
                <a:gd name="T34" fmla="*/ 23 w 23"/>
                <a:gd name="T35" fmla="*/ 30 h 31"/>
                <a:gd name="T36" fmla="*/ 22 w 23"/>
                <a:gd name="T37" fmla="*/ 27 h 31"/>
                <a:gd name="T38" fmla="*/ 22 w 23"/>
                <a:gd name="T39" fmla="*/ 22 h 31"/>
                <a:gd name="T40" fmla="*/ 20 w 23"/>
                <a:gd name="T41" fmla="*/ 19 h 31"/>
                <a:gd name="T42" fmla="*/ 18 w 23"/>
                <a:gd name="T43" fmla="*/ 16 h 31"/>
                <a:gd name="T44" fmla="*/ 20 w 23"/>
                <a:gd name="T45" fmla="*/ 15 h 31"/>
                <a:gd name="T46" fmla="*/ 22 w 23"/>
                <a:gd name="T47" fmla="*/ 14 h 31"/>
                <a:gd name="T48" fmla="*/ 23 w 23"/>
                <a:gd name="T49" fmla="*/ 9 h 31"/>
                <a:gd name="T50" fmla="*/ 22 w 23"/>
                <a:gd name="T51" fmla="*/ 5 h 31"/>
                <a:gd name="T52" fmla="*/ 20 w 23"/>
                <a:gd name="T53" fmla="*/ 2 h 31"/>
                <a:gd name="T54" fmla="*/ 18 w 23"/>
                <a:gd name="T55" fmla="*/ 1 h 31"/>
                <a:gd name="T56" fmla="*/ 13 w 23"/>
                <a:gd name="T57" fmla="*/ 0 h 31"/>
                <a:gd name="T58" fmla="*/ 0 w 23"/>
                <a:gd name="T59" fmla="*/ 0 h 31"/>
                <a:gd name="T60" fmla="*/ 0 w 23"/>
                <a:gd name="T61" fmla="*/ 31 h 31"/>
                <a:gd name="T62" fmla="*/ 6 w 23"/>
                <a:gd name="T63" fmla="*/ 31 h 31"/>
                <a:gd name="T64" fmla="*/ 6 w 23"/>
                <a:gd name="T6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1">
                  <a:moveTo>
                    <a:pt x="6" y="6"/>
                  </a:moveTo>
                  <a:lnTo>
                    <a:pt x="13" y="6"/>
                  </a:lnTo>
                  <a:lnTo>
                    <a:pt x="16" y="7"/>
                  </a:lnTo>
                  <a:lnTo>
                    <a:pt x="17" y="9"/>
                  </a:lnTo>
                  <a:lnTo>
                    <a:pt x="16" y="13"/>
                  </a:lnTo>
                  <a:lnTo>
                    <a:pt x="12" y="14"/>
                  </a:lnTo>
                  <a:lnTo>
                    <a:pt x="6" y="14"/>
                  </a:lnTo>
                  <a:lnTo>
                    <a:pt x="6" y="6"/>
                  </a:lnTo>
                  <a:lnTo>
                    <a:pt x="6" y="31"/>
                  </a:lnTo>
                  <a:lnTo>
                    <a:pt x="6" y="19"/>
                  </a:lnTo>
                  <a:lnTo>
                    <a:pt x="12" y="19"/>
                  </a:lnTo>
                  <a:lnTo>
                    <a:pt x="14" y="20"/>
                  </a:lnTo>
                  <a:lnTo>
                    <a:pt x="16" y="24"/>
                  </a:lnTo>
                  <a:lnTo>
                    <a:pt x="16" y="27"/>
                  </a:lnTo>
                  <a:lnTo>
                    <a:pt x="17" y="30"/>
                  </a:lnTo>
                  <a:lnTo>
                    <a:pt x="17" y="31"/>
                  </a:lnTo>
                  <a:lnTo>
                    <a:pt x="23" y="31"/>
                  </a:lnTo>
                  <a:lnTo>
                    <a:pt x="23" y="30"/>
                  </a:lnTo>
                  <a:lnTo>
                    <a:pt x="22" y="27"/>
                  </a:lnTo>
                  <a:lnTo>
                    <a:pt x="22" y="22"/>
                  </a:lnTo>
                  <a:lnTo>
                    <a:pt x="20" y="19"/>
                  </a:lnTo>
                  <a:lnTo>
                    <a:pt x="18" y="16"/>
                  </a:lnTo>
                  <a:lnTo>
                    <a:pt x="20" y="15"/>
                  </a:lnTo>
                  <a:lnTo>
                    <a:pt x="22" y="14"/>
                  </a:lnTo>
                  <a:lnTo>
                    <a:pt x="23" y="9"/>
                  </a:lnTo>
                  <a:lnTo>
                    <a:pt x="22" y="5"/>
                  </a:lnTo>
                  <a:lnTo>
                    <a:pt x="20" y="2"/>
                  </a:lnTo>
                  <a:lnTo>
                    <a:pt x="18" y="1"/>
                  </a:lnTo>
                  <a:lnTo>
                    <a:pt x="13"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64" name="Freeform 564">
              <a:extLst>
                <a:ext uri="{FF2B5EF4-FFF2-40B4-BE49-F238E27FC236}">
                  <a16:creationId xmlns:a16="http://schemas.microsoft.com/office/drawing/2014/main" id="{33C76CA8-6C71-43AC-92A9-1015466BE78B}"/>
                </a:ext>
              </a:extLst>
            </p:cNvPr>
            <p:cNvSpPr/>
            <p:nvPr/>
          </p:nvSpPr>
          <p:spPr bwMode="auto">
            <a:xfrm>
              <a:off x="3338" y="2660"/>
              <a:ext cx="29" cy="32"/>
            </a:xfrm>
            <a:custGeom>
              <a:avLst/>
              <a:gdLst>
                <a:gd name="T0" fmla="*/ 9 w 29"/>
                <a:gd name="T1" fmla="*/ 8 h 32"/>
                <a:gd name="T2" fmla="*/ 11 w 29"/>
                <a:gd name="T3" fmla="*/ 6 h 32"/>
                <a:gd name="T4" fmla="*/ 15 w 29"/>
                <a:gd name="T5" fmla="*/ 5 h 32"/>
                <a:gd name="T6" fmla="*/ 18 w 29"/>
                <a:gd name="T7" fmla="*/ 6 h 32"/>
                <a:gd name="T8" fmla="*/ 21 w 29"/>
                <a:gd name="T9" fmla="*/ 8 h 32"/>
                <a:gd name="T10" fmla="*/ 22 w 29"/>
                <a:gd name="T11" fmla="*/ 12 h 32"/>
                <a:gd name="T12" fmla="*/ 23 w 29"/>
                <a:gd name="T13" fmla="*/ 15 h 32"/>
                <a:gd name="T14" fmla="*/ 22 w 29"/>
                <a:gd name="T15" fmla="*/ 20 h 32"/>
                <a:gd name="T16" fmla="*/ 21 w 29"/>
                <a:gd name="T17" fmla="*/ 24 h 32"/>
                <a:gd name="T18" fmla="*/ 18 w 29"/>
                <a:gd name="T19" fmla="*/ 26 h 32"/>
                <a:gd name="T20" fmla="*/ 15 w 29"/>
                <a:gd name="T21" fmla="*/ 26 h 32"/>
                <a:gd name="T22" fmla="*/ 11 w 29"/>
                <a:gd name="T23" fmla="*/ 26 h 32"/>
                <a:gd name="T24" fmla="*/ 9 w 29"/>
                <a:gd name="T25" fmla="*/ 24 h 32"/>
                <a:gd name="T26" fmla="*/ 8 w 29"/>
                <a:gd name="T27" fmla="*/ 20 h 32"/>
                <a:gd name="T28" fmla="*/ 6 w 29"/>
                <a:gd name="T29" fmla="*/ 15 h 32"/>
                <a:gd name="T30" fmla="*/ 8 w 29"/>
                <a:gd name="T31" fmla="*/ 12 h 32"/>
                <a:gd name="T32" fmla="*/ 9 w 29"/>
                <a:gd name="T33" fmla="*/ 8 h 32"/>
                <a:gd name="T34" fmla="*/ 4 w 29"/>
                <a:gd name="T35" fmla="*/ 27 h 32"/>
                <a:gd name="T36" fmla="*/ 9 w 29"/>
                <a:gd name="T37" fmla="*/ 31 h 32"/>
                <a:gd name="T38" fmla="*/ 15 w 29"/>
                <a:gd name="T39" fmla="*/ 32 h 32"/>
                <a:gd name="T40" fmla="*/ 21 w 29"/>
                <a:gd name="T41" fmla="*/ 31 h 32"/>
                <a:gd name="T42" fmla="*/ 24 w 29"/>
                <a:gd name="T43" fmla="*/ 27 h 32"/>
                <a:gd name="T44" fmla="*/ 28 w 29"/>
                <a:gd name="T45" fmla="*/ 22 h 32"/>
                <a:gd name="T46" fmla="*/ 29 w 29"/>
                <a:gd name="T47" fmla="*/ 15 h 32"/>
                <a:gd name="T48" fmla="*/ 28 w 29"/>
                <a:gd name="T49" fmla="*/ 9 h 32"/>
                <a:gd name="T50" fmla="*/ 24 w 29"/>
                <a:gd name="T51" fmla="*/ 3 h 32"/>
                <a:gd name="T52" fmla="*/ 21 w 29"/>
                <a:gd name="T53" fmla="*/ 1 h 32"/>
                <a:gd name="T54" fmla="*/ 15 w 29"/>
                <a:gd name="T55" fmla="*/ 0 h 32"/>
                <a:gd name="T56" fmla="*/ 9 w 29"/>
                <a:gd name="T57" fmla="*/ 1 h 32"/>
                <a:gd name="T58" fmla="*/ 4 w 29"/>
                <a:gd name="T59" fmla="*/ 3 h 32"/>
                <a:gd name="T60" fmla="*/ 2 w 29"/>
                <a:gd name="T61" fmla="*/ 9 h 32"/>
                <a:gd name="T62" fmla="*/ 0 w 29"/>
                <a:gd name="T63" fmla="*/ 15 h 32"/>
                <a:gd name="T64" fmla="*/ 2 w 29"/>
                <a:gd name="T65" fmla="*/ 22 h 32"/>
                <a:gd name="T66" fmla="*/ 4 w 29"/>
                <a:gd name="T67" fmla="*/ 27 h 32"/>
                <a:gd name="T68" fmla="*/ 9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5" y="5"/>
                  </a:lnTo>
                  <a:lnTo>
                    <a:pt x="18" y="6"/>
                  </a:lnTo>
                  <a:lnTo>
                    <a:pt x="21" y="8"/>
                  </a:lnTo>
                  <a:lnTo>
                    <a:pt x="22" y="12"/>
                  </a:lnTo>
                  <a:lnTo>
                    <a:pt x="23" y="15"/>
                  </a:lnTo>
                  <a:lnTo>
                    <a:pt x="22" y="20"/>
                  </a:lnTo>
                  <a:lnTo>
                    <a:pt x="21" y="24"/>
                  </a:lnTo>
                  <a:lnTo>
                    <a:pt x="18" y="26"/>
                  </a:lnTo>
                  <a:lnTo>
                    <a:pt x="15" y="26"/>
                  </a:lnTo>
                  <a:lnTo>
                    <a:pt x="11" y="26"/>
                  </a:lnTo>
                  <a:lnTo>
                    <a:pt x="9" y="24"/>
                  </a:lnTo>
                  <a:lnTo>
                    <a:pt x="8" y="20"/>
                  </a:lnTo>
                  <a:lnTo>
                    <a:pt x="6" y="15"/>
                  </a:lnTo>
                  <a:lnTo>
                    <a:pt x="8" y="12"/>
                  </a:lnTo>
                  <a:lnTo>
                    <a:pt x="9" y="8"/>
                  </a:lnTo>
                  <a:lnTo>
                    <a:pt x="4" y="27"/>
                  </a:lnTo>
                  <a:lnTo>
                    <a:pt x="9" y="31"/>
                  </a:lnTo>
                  <a:lnTo>
                    <a:pt x="15" y="32"/>
                  </a:lnTo>
                  <a:lnTo>
                    <a:pt x="21" y="31"/>
                  </a:lnTo>
                  <a:lnTo>
                    <a:pt x="24" y="27"/>
                  </a:lnTo>
                  <a:lnTo>
                    <a:pt x="28" y="22"/>
                  </a:lnTo>
                  <a:lnTo>
                    <a:pt x="29" y="15"/>
                  </a:lnTo>
                  <a:lnTo>
                    <a:pt x="28" y="9"/>
                  </a:lnTo>
                  <a:lnTo>
                    <a:pt x="24" y="3"/>
                  </a:lnTo>
                  <a:lnTo>
                    <a:pt x="21" y="1"/>
                  </a:lnTo>
                  <a:lnTo>
                    <a:pt x="15" y="0"/>
                  </a:lnTo>
                  <a:lnTo>
                    <a:pt x="9" y="1"/>
                  </a:lnTo>
                  <a:lnTo>
                    <a:pt x="4" y="3"/>
                  </a:lnTo>
                  <a:lnTo>
                    <a:pt x="2" y="9"/>
                  </a:lnTo>
                  <a:lnTo>
                    <a:pt x="0" y="15"/>
                  </a:lnTo>
                  <a:lnTo>
                    <a:pt x="2" y="22"/>
                  </a:lnTo>
                  <a:lnTo>
                    <a:pt x="4" y="27"/>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65" name="Freeform 565">
              <a:extLst>
                <a:ext uri="{FF2B5EF4-FFF2-40B4-BE49-F238E27FC236}">
                  <a16:creationId xmlns:a16="http://schemas.microsoft.com/office/drawing/2014/main" id="{1DCE2A08-06B5-4E15-A9E8-BD978B6F1A07}"/>
                </a:ext>
              </a:extLst>
            </p:cNvPr>
            <p:cNvSpPr/>
            <p:nvPr/>
          </p:nvSpPr>
          <p:spPr bwMode="auto">
            <a:xfrm>
              <a:off x="3371" y="2660"/>
              <a:ext cx="24" cy="31"/>
            </a:xfrm>
            <a:custGeom>
              <a:avLst/>
              <a:gdLst>
                <a:gd name="T0" fmla="*/ 6 w 24"/>
                <a:gd name="T1" fmla="*/ 18 h 31"/>
                <a:gd name="T2" fmla="*/ 13 w 24"/>
                <a:gd name="T3" fmla="*/ 18 h 31"/>
                <a:gd name="T4" fmla="*/ 17 w 24"/>
                <a:gd name="T5" fmla="*/ 19 h 31"/>
                <a:gd name="T6" fmla="*/ 18 w 24"/>
                <a:gd name="T7" fmla="*/ 20 h 31"/>
                <a:gd name="T8" fmla="*/ 18 w 24"/>
                <a:gd name="T9" fmla="*/ 21 h 31"/>
                <a:gd name="T10" fmla="*/ 18 w 24"/>
                <a:gd name="T11" fmla="*/ 24 h 31"/>
                <a:gd name="T12" fmla="*/ 17 w 24"/>
                <a:gd name="T13" fmla="*/ 25 h 31"/>
                <a:gd name="T14" fmla="*/ 13 w 24"/>
                <a:gd name="T15" fmla="*/ 26 h 31"/>
                <a:gd name="T16" fmla="*/ 6 w 24"/>
                <a:gd name="T17" fmla="*/ 26 h 31"/>
                <a:gd name="T18" fmla="*/ 6 w 24"/>
                <a:gd name="T19" fmla="*/ 18 h 31"/>
                <a:gd name="T20" fmla="*/ 6 w 24"/>
                <a:gd name="T21" fmla="*/ 6 h 31"/>
                <a:gd name="T22" fmla="*/ 13 w 24"/>
                <a:gd name="T23" fmla="*/ 6 h 31"/>
                <a:gd name="T24" fmla="*/ 15 w 24"/>
                <a:gd name="T25" fmla="*/ 6 h 31"/>
                <a:gd name="T26" fmla="*/ 17 w 24"/>
                <a:gd name="T27" fmla="*/ 9 h 31"/>
                <a:gd name="T28" fmla="*/ 15 w 24"/>
                <a:gd name="T29" fmla="*/ 12 h 31"/>
                <a:gd name="T30" fmla="*/ 13 w 24"/>
                <a:gd name="T31" fmla="*/ 12 h 31"/>
                <a:gd name="T32" fmla="*/ 6 w 24"/>
                <a:gd name="T33" fmla="*/ 12 h 31"/>
                <a:gd name="T34" fmla="*/ 6 w 24"/>
                <a:gd name="T35" fmla="*/ 6 h 31"/>
                <a:gd name="T36" fmla="*/ 6 w 24"/>
                <a:gd name="T37" fmla="*/ 18 h 31"/>
                <a:gd name="T38" fmla="*/ 13 w 24"/>
                <a:gd name="T39" fmla="*/ 31 h 31"/>
                <a:gd name="T40" fmla="*/ 18 w 24"/>
                <a:gd name="T41" fmla="*/ 31 h 31"/>
                <a:gd name="T42" fmla="*/ 21 w 24"/>
                <a:gd name="T43" fmla="*/ 28 h 31"/>
                <a:gd name="T44" fmla="*/ 23 w 24"/>
                <a:gd name="T45" fmla="*/ 26 h 31"/>
                <a:gd name="T46" fmla="*/ 24 w 24"/>
                <a:gd name="T47" fmla="*/ 21 h 31"/>
                <a:gd name="T48" fmla="*/ 23 w 24"/>
                <a:gd name="T49" fmla="*/ 18 h 31"/>
                <a:gd name="T50" fmla="*/ 19 w 24"/>
                <a:gd name="T51" fmla="*/ 14 h 31"/>
                <a:gd name="T52" fmla="*/ 21 w 24"/>
                <a:gd name="T53" fmla="*/ 12 h 31"/>
                <a:gd name="T54" fmla="*/ 23 w 24"/>
                <a:gd name="T55" fmla="*/ 8 h 31"/>
                <a:gd name="T56" fmla="*/ 23 w 24"/>
                <a:gd name="T57" fmla="*/ 5 h 31"/>
                <a:gd name="T58" fmla="*/ 20 w 24"/>
                <a:gd name="T59" fmla="*/ 2 h 31"/>
                <a:gd name="T60" fmla="*/ 18 w 24"/>
                <a:gd name="T61" fmla="*/ 1 h 31"/>
                <a:gd name="T62" fmla="*/ 14 w 24"/>
                <a:gd name="T63" fmla="*/ 0 h 31"/>
                <a:gd name="T64" fmla="*/ 0 w 24"/>
                <a:gd name="T65" fmla="*/ 0 h 31"/>
                <a:gd name="T66" fmla="*/ 0 w 24"/>
                <a:gd name="T67" fmla="*/ 31 h 31"/>
                <a:gd name="T68" fmla="*/ 13 w 24"/>
                <a:gd name="T69" fmla="*/ 31 h 31"/>
                <a:gd name="T70" fmla="*/ 6 w 24"/>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1">
                  <a:moveTo>
                    <a:pt x="6" y="18"/>
                  </a:moveTo>
                  <a:lnTo>
                    <a:pt x="13" y="18"/>
                  </a:lnTo>
                  <a:lnTo>
                    <a:pt x="17" y="19"/>
                  </a:lnTo>
                  <a:lnTo>
                    <a:pt x="18" y="20"/>
                  </a:lnTo>
                  <a:lnTo>
                    <a:pt x="18" y="21"/>
                  </a:lnTo>
                  <a:lnTo>
                    <a:pt x="18" y="24"/>
                  </a:lnTo>
                  <a:lnTo>
                    <a:pt x="17" y="25"/>
                  </a:lnTo>
                  <a:lnTo>
                    <a:pt x="13" y="26"/>
                  </a:lnTo>
                  <a:lnTo>
                    <a:pt x="6" y="26"/>
                  </a:lnTo>
                  <a:lnTo>
                    <a:pt x="6" y="18"/>
                  </a:lnTo>
                  <a:lnTo>
                    <a:pt x="6" y="6"/>
                  </a:lnTo>
                  <a:lnTo>
                    <a:pt x="13" y="6"/>
                  </a:lnTo>
                  <a:lnTo>
                    <a:pt x="15" y="6"/>
                  </a:lnTo>
                  <a:lnTo>
                    <a:pt x="17" y="9"/>
                  </a:lnTo>
                  <a:lnTo>
                    <a:pt x="15" y="12"/>
                  </a:lnTo>
                  <a:lnTo>
                    <a:pt x="13" y="12"/>
                  </a:lnTo>
                  <a:lnTo>
                    <a:pt x="6" y="12"/>
                  </a:lnTo>
                  <a:lnTo>
                    <a:pt x="6" y="6"/>
                  </a:lnTo>
                  <a:lnTo>
                    <a:pt x="6" y="18"/>
                  </a:lnTo>
                  <a:lnTo>
                    <a:pt x="13" y="31"/>
                  </a:lnTo>
                  <a:lnTo>
                    <a:pt x="18" y="31"/>
                  </a:lnTo>
                  <a:lnTo>
                    <a:pt x="21" y="28"/>
                  </a:lnTo>
                  <a:lnTo>
                    <a:pt x="23" y="26"/>
                  </a:lnTo>
                  <a:lnTo>
                    <a:pt x="24" y="21"/>
                  </a:lnTo>
                  <a:lnTo>
                    <a:pt x="23" y="18"/>
                  </a:lnTo>
                  <a:lnTo>
                    <a:pt x="19" y="14"/>
                  </a:lnTo>
                  <a:lnTo>
                    <a:pt x="21" y="12"/>
                  </a:lnTo>
                  <a:lnTo>
                    <a:pt x="23" y="8"/>
                  </a:lnTo>
                  <a:lnTo>
                    <a:pt x="23" y="5"/>
                  </a:lnTo>
                  <a:lnTo>
                    <a:pt x="20" y="2"/>
                  </a:lnTo>
                  <a:lnTo>
                    <a:pt x="18" y="1"/>
                  </a:lnTo>
                  <a:lnTo>
                    <a:pt x="14" y="0"/>
                  </a:lnTo>
                  <a:lnTo>
                    <a:pt x="0" y="0"/>
                  </a:lnTo>
                  <a:lnTo>
                    <a:pt x="0" y="31"/>
                  </a:lnTo>
                  <a:lnTo>
                    <a:pt x="13" y="31"/>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66" name="Freeform 566">
              <a:extLst>
                <a:ext uri="{FF2B5EF4-FFF2-40B4-BE49-F238E27FC236}">
                  <a16:creationId xmlns:a16="http://schemas.microsoft.com/office/drawing/2014/main" id="{C0FE0FF6-3916-4C84-AFAE-372DD9A84638}"/>
                </a:ext>
              </a:extLst>
            </p:cNvPr>
            <p:cNvSpPr/>
            <p:nvPr/>
          </p:nvSpPr>
          <p:spPr bwMode="auto">
            <a:xfrm>
              <a:off x="3400" y="2660"/>
              <a:ext cx="21" cy="31"/>
            </a:xfrm>
            <a:custGeom>
              <a:avLst/>
              <a:gdLst>
                <a:gd name="T0" fmla="*/ 21 w 21"/>
                <a:gd name="T1" fmla="*/ 31 h 31"/>
                <a:gd name="T2" fmla="*/ 21 w 21"/>
                <a:gd name="T3" fmla="*/ 25 h 31"/>
                <a:gd name="T4" fmla="*/ 6 w 21"/>
                <a:gd name="T5" fmla="*/ 25 h 31"/>
                <a:gd name="T6" fmla="*/ 6 w 21"/>
                <a:gd name="T7" fmla="*/ 18 h 31"/>
                <a:gd name="T8" fmla="*/ 19 w 21"/>
                <a:gd name="T9" fmla="*/ 18 h 31"/>
                <a:gd name="T10" fmla="*/ 19 w 21"/>
                <a:gd name="T11" fmla="*/ 12 h 31"/>
                <a:gd name="T12" fmla="*/ 6 w 21"/>
                <a:gd name="T13" fmla="*/ 12 h 31"/>
                <a:gd name="T14" fmla="*/ 6 w 21"/>
                <a:gd name="T15" fmla="*/ 6 h 31"/>
                <a:gd name="T16" fmla="*/ 20 w 21"/>
                <a:gd name="T17" fmla="*/ 6 h 31"/>
                <a:gd name="T18" fmla="*/ 20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8"/>
                  </a:lnTo>
                  <a:lnTo>
                    <a:pt x="19" y="18"/>
                  </a:lnTo>
                  <a:lnTo>
                    <a:pt x="19" y="12"/>
                  </a:lnTo>
                  <a:lnTo>
                    <a:pt x="6" y="12"/>
                  </a:lnTo>
                  <a:lnTo>
                    <a:pt x="6" y="6"/>
                  </a:lnTo>
                  <a:lnTo>
                    <a:pt x="20" y="6"/>
                  </a:lnTo>
                  <a:lnTo>
                    <a:pt x="20"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67" name="Freeform 567">
              <a:extLst>
                <a:ext uri="{FF2B5EF4-FFF2-40B4-BE49-F238E27FC236}">
                  <a16:creationId xmlns:a16="http://schemas.microsoft.com/office/drawing/2014/main" id="{2D74EB2D-2C4A-4730-8ED7-83D2CC6C5D21}"/>
                </a:ext>
              </a:extLst>
            </p:cNvPr>
            <p:cNvSpPr/>
            <p:nvPr/>
          </p:nvSpPr>
          <p:spPr bwMode="auto">
            <a:xfrm>
              <a:off x="3424" y="2660"/>
              <a:ext cx="24" cy="32"/>
            </a:xfrm>
            <a:custGeom>
              <a:avLst/>
              <a:gdLst>
                <a:gd name="T0" fmla="*/ 3 w 24"/>
                <a:gd name="T1" fmla="*/ 30 h 32"/>
                <a:gd name="T2" fmla="*/ 7 w 24"/>
                <a:gd name="T3" fmla="*/ 31 h 32"/>
                <a:gd name="T4" fmla="*/ 12 w 24"/>
                <a:gd name="T5" fmla="*/ 32 h 32"/>
                <a:gd name="T6" fmla="*/ 16 w 24"/>
                <a:gd name="T7" fmla="*/ 31 h 32"/>
                <a:gd name="T8" fmla="*/ 20 w 24"/>
                <a:gd name="T9" fmla="*/ 30 h 32"/>
                <a:gd name="T10" fmla="*/ 22 w 24"/>
                <a:gd name="T11" fmla="*/ 26 h 32"/>
                <a:gd name="T12" fmla="*/ 24 w 24"/>
                <a:gd name="T13" fmla="*/ 21 h 32"/>
                <a:gd name="T14" fmla="*/ 22 w 24"/>
                <a:gd name="T15" fmla="*/ 18 h 32"/>
                <a:gd name="T16" fmla="*/ 20 w 24"/>
                <a:gd name="T17" fmla="*/ 15 h 32"/>
                <a:gd name="T18" fmla="*/ 18 w 24"/>
                <a:gd name="T19" fmla="*/ 14 h 32"/>
                <a:gd name="T20" fmla="*/ 13 w 24"/>
                <a:gd name="T21" fmla="*/ 13 h 32"/>
                <a:gd name="T22" fmla="*/ 10 w 24"/>
                <a:gd name="T23" fmla="*/ 12 h 32"/>
                <a:gd name="T24" fmla="*/ 7 w 24"/>
                <a:gd name="T25" fmla="*/ 10 h 32"/>
                <a:gd name="T26" fmla="*/ 6 w 24"/>
                <a:gd name="T27" fmla="*/ 8 h 32"/>
                <a:gd name="T28" fmla="*/ 7 w 24"/>
                <a:gd name="T29" fmla="*/ 7 h 32"/>
                <a:gd name="T30" fmla="*/ 7 w 24"/>
                <a:gd name="T31" fmla="*/ 6 h 32"/>
                <a:gd name="T32" fmla="*/ 10 w 24"/>
                <a:gd name="T33" fmla="*/ 5 h 32"/>
                <a:gd name="T34" fmla="*/ 13 w 24"/>
                <a:gd name="T35" fmla="*/ 5 h 32"/>
                <a:gd name="T36" fmla="*/ 15 w 24"/>
                <a:gd name="T37" fmla="*/ 6 h 32"/>
                <a:gd name="T38" fmla="*/ 16 w 24"/>
                <a:gd name="T39" fmla="*/ 7 h 32"/>
                <a:gd name="T40" fmla="*/ 16 w 24"/>
                <a:gd name="T41" fmla="*/ 9 h 32"/>
                <a:gd name="T42" fmla="*/ 22 w 24"/>
                <a:gd name="T43" fmla="*/ 9 h 32"/>
                <a:gd name="T44" fmla="*/ 21 w 24"/>
                <a:gd name="T45" fmla="*/ 5 h 32"/>
                <a:gd name="T46" fmla="*/ 19 w 24"/>
                <a:gd name="T47" fmla="*/ 2 h 32"/>
                <a:gd name="T48" fmla="*/ 16 w 24"/>
                <a:gd name="T49" fmla="*/ 0 h 32"/>
                <a:gd name="T50" fmla="*/ 12 w 24"/>
                <a:gd name="T51" fmla="*/ 0 h 32"/>
                <a:gd name="T52" fmla="*/ 7 w 24"/>
                <a:gd name="T53" fmla="*/ 0 h 32"/>
                <a:gd name="T54" fmla="*/ 3 w 24"/>
                <a:gd name="T55" fmla="*/ 2 h 32"/>
                <a:gd name="T56" fmla="*/ 1 w 24"/>
                <a:gd name="T57" fmla="*/ 5 h 32"/>
                <a:gd name="T58" fmla="*/ 1 w 24"/>
                <a:gd name="T59" fmla="*/ 8 h 32"/>
                <a:gd name="T60" fmla="*/ 1 w 24"/>
                <a:gd name="T61" fmla="*/ 13 h 32"/>
                <a:gd name="T62" fmla="*/ 3 w 24"/>
                <a:gd name="T63" fmla="*/ 15 h 32"/>
                <a:gd name="T64" fmla="*/ 9 w 24"/>
                <a:gd name="T65" fmla="*/ 18 h 32"/>
                <a:gd name="T66" fmla="*/ 10 w 24"/>
                <a:gd name="T67" fmla="*/ 18 h 32"/>
                <a:gd name="T68" fmla="*/ 15 w 24"/>
                <a:gd name="T69" fmla="*/ 20 h 32"/>
                <a:gd name="T70" fmla="*/ 16 w 24"/>
                <a:gd name="T71" fmla="*/ 21 h 32"/>
                <a:gd name="T72" fmla="*/ 18 w 24"/>
                <a:gd name="T73" fmla="*/ 22 h 32"/>
                <a:gd name="T74" fmla="*/ 18 w 24"/>
                <a:gd name="T75" fmla="*/ 25 h 32"/>
                <a:gd name="T76" fmla="*/ 16 w 24"/>
                <a:gd name="T77" fmla="*/ 26 h 32"/>
                <a:gd name="T78" fmla="*/ 13 w 24"/>
                <a:gd name="T79" fmla="*/ 26 h 32"/>
                <a:gd name="T80" fmla="*/ 9 w 24"/>
                <a:gd name="T81" fmla="*/ 26 h 32"/>
                <a:gd name="T82" fmla="*/ 8 w 24"/>
                <a:gd name="T83" fmla="*/ 25 h 32"/>
                <a:gd name="T84" fmla="*/ 7 w 24"/>
                <a:gd name="T85" fmla="*/ 24 h 32"/>
                <a:gd name="T86" fmla="*/ 6 w 24"/>
                <a:gd name="T87" fmla="*/ 21 h 32"/>
                <a:gd name="T88" fmla="*/ 0 w 24"/>
                <a:gd name="T89" fmla="*/ 21 h 32"/>
                <a:gd name="T90" fmla="*/ 1 w 24"/>
                <a:gd name="T91" fmla="*/ 26 h 32"/>
                <a:gd name="T92" fmla="*/ 3 w 24"/>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2">
                  <a:moveTo>
                    <a:pt x="3" y="30"/>
                  </a:moveTo>
                  <a:lnTo>
                    <a:pt x="7" y="31"/>
                  </a:lnTo>
                  <a:lnTo>
                    <a:pt x="12" y="32"/>
                  </a:lnTo>
                  <a:lnTo>
                    <a:pt x="16" y="31"/>
                  </a:lnTo>
                  <a:lnTo>
                    <a:pt x="20" y="30"/>
                  </a:lnTo>
                  <a:lnTo>
                    <a:pt x="22" y="26"/>
                  </a:lnTo>
                  <a:lnTo>
                    <a:pt x="24" y="21"/>
                  </a:lnTo>
                  <a:lnTo>
                    <a:pt x="22" y="18"/>
                  </a:lnTo>
                  <a:lnTo>
                    <a:pt x="20" y="15"/>
                  </a:lnTo>
                  <a:lnTo>
                    <a:pt x="18" y="14"/>
                  </a:lnTo>
                  <a:lnTo>
                    <a:pt x="13" y="13"/>
                  </a:lnTo>
                  <a:lnTo>
                    <a:pt x="10" y="12"/>
                  </a:lnTo>
                  <a:lnTo>
                    <a:pt x="7" y="10"/>
                  </a:lnTo>
                  <a:lnTo>
                    <a:pt x="6" y="8"/>
                  </a:lnTo>
                  <a:lnTo>
                    <a:pt x="7" y="7"/>
                  </a:lnTo>
                  <a:lnTo>
                    <a:pt x="7" y="6"/>
                  </a:lnTo>
                  <a:lnTo>
                    <a:pt x="10" y="5"/>
                  </a:lnTo>
                  <a:lnTo>
                    <a:pt x="13" y="5"/>
                  </a:lnTo>
                  <a:lnTo>
                    <a:pt x="15" y="6"/>
                  </a:lnTo>
                  <a:lnTo>
                    <a:pt x="16" y="7"/>
                  </a:lnTo>
                  <a:lnTo>
                    <a:pt x="16" y="9"/>
                  </a:lnTo>
                  <a:lnTo>
                    <a:pt x="22" y="9"/>
                  </a:lnTo>
                  <a:lnTo>
                    <a:pt x="21" y="5"/>
                  </a:lnTo>
                  <a:lnTo>
                    <a:pt x="19" y="2"/>
                  </a:lnTo>
                  <a:lnTo>
                    <a:pt x="16" y="0"/>
                  </a:lnTo>
                  <a:lnTo>
                    <a:pt x="12" y="0"/>
                  </a:lnTo>
                  <a:lnTo>
                    <a:pt x="7" y="0"/>
                  </a:lnTo>
                  <a:lnTo>
                    <a:pt x="3" y="2"/>
                  </a:lnTo>
                  <a:lnTo>
                    <a:pt x="1" y="5"/>
                  </a:lnTo>
                  <a:lnTo>
                    <a:pt x="1" y="8"/>
                  </a:lnTo>
                  <a:lnTo>
                    <a:pt x="1" y="13"/>
                  </a:lnTo>
                  <a:lnTo>
                    <a:pt x="3" y="15"/>
                  </a:lnTo>
                  <a:lnTo>
                    <a:pt x="9" y="18"/>
                  </a:lnTo>
                  <a:lnTo>
                    <a:pt x="10" y="18"/>
                  </a:lnTo>
                  <a:lnTo>
                    <a:pt x="15" y="20"/>
                  </a:lnTo>
                  <a:lnTo>
                    <a:pt x="16" y="21"/>
                  </a:lnTo>
                  <a:lnTo>
                    <a:pt x="18" y="22"/>
                  </a:lnTo>
                  <a:lnTo>
                    <a:pt x="18" y="25"/>
                  </a:lnTo>
                  <a:lnTo>
                    <a:pt x="16" y="26"/>
                  </a:lnTo>
                  <a:lnTo>
                    <a:pt x="13" y="26"/>
                  </a:lnTo>
                  <a:lnTo>
                    <a:pt x="9" y="26"/>
                  </a:lnTo>
                  <a:lnTo>
                    <a:pt x="8" y="25"/>
                  </a:lnTo>
                  <a:lnTo>
                    <a:pt x="7" y="24"/>
                  </a:lnTo>
                  <a:lnTo>
                    <a:pt x="6" y="21"/>
                  </a:lnTo>
                  <a:lnTo>
                    <a:pt x="0" y="21"/>
                  </a:lnTo>
                  <a:lnTo>
                    <a:pt x="1" y="26"/>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68" name="Freeform 568">
              <a:extLst>
                <a:ext uri="{FF2B5EF4-FFF2-40B4-BE49-F238E27FC236}">
                  <a16:creationId xmlns:a16="http://schemas.microsoft.com/office/drawing/2014/main" id="{B8FE1886-F93F-42BA-8492-E5390289FC71}"/>
                </a:ext>
              </a:extLst>
            </p:cNvPr>
            <p:cNvSpPr/>
            <p:nvPr/>
          </p:nvSpPr>
          <p:spPr bwMode="auto">
            <a:xfrm>
              <a:off x="3450" y="2660"/>
              <a:ext cx="29" cy="32"/>
            </a:xfrm>
            <a:custGeom>
              <a:avLst/>
              <a:gdLst>
                <a:gd name="T0" fmla="*/ 8 w 29"/>
                <a:gd name="T1" fmla="*/ 8 h 32"/>
                <a:gd name="T2" fmla="*/ 11 w 29"/>
                <a:gd name="T3" fmla="*/ 6 h 32"/>
                <a:gd name="T4" fmla="*/ 14 w 29"/>
                <a:gd name="T5" fmla="*/ 5 h 32"/>
                <a:gd name="T6" fmla="*/ 18 w 29"/>
                <a:gd name="T7" fmla="*/ 6 h 32"/>
                <a:gd name="T8" fmla="*/ 20 w 29"/>
                <a:gd name="T9" fmla="*/ 8 h 32"/>
                <a:gd name="T10" fmla="*/ 22 w 29"/>
                <a:gd name="T11" fmla="*/ 12 h 32"/>
                <a:gd name="T12" fmla="*/ 23 w 29"/>
                <a:gd name="T13" fmla="*/ 15 h 32"/>
                <a:gd name="T14" fmla="*/ 22 w 29"/>
                <a:gd name="T15" fmla="*/ 20 h 32"/>
                <a:gd name="T16" fmla="*/ 20 w 29"/>
                <a:gd name="T17" fmla="*/ 24 h 32"/>
                <a:gd name="T18" fmla="*/ 18 w 29"/>
                <a:gd name="T19" fmla="*/ 26 h 32"/>
                <a:gd name="T20" fmla="*/ 14 w 29"/>
                <a:gd name="T21" fmla="*/ 26 h 32"/>
                <a:gd name="T22" fmla="*/ 11 w 29"/>
                <a:gd name="T23" fmla="*/ 26 h 32"/>
                <a:gd name="T24" fmla="*/ 8 w 29"/>
                <a:gd name="T25" fmla="*/ 24 h 32"/>
                <a:gd name="T26" fmla="*/ 7 w 29"/>
                <a:gd name="T27" fmla="*/ 20 h 32"/>
                <a:gd name="T28" fmla="*/ 6 w 29"/>
                <a:gd name="T29" fmla="*/ 15 h 32"/>
                <a:gd name="T30" fmla="*/ 7 w 29"/>
                <a:gd name="T31" fmla="*/ 12 h 32"/>
                <a:gd name="T32" fmla="*/ 8 w 29"/>
                <a:gd name="T33" fmla="*/ 8 h 32"/>
                <a:gd name="T34" fmla="*/ 5 w 29"/>
                <a:gd name="T35" fmla="*/ 27 h 32"/>
                <a:gd name="T36" fmla="*/ 8 w 29"/>
                <a:gd name="T37" fmla="*/ 31 h 32"/>
                <a:gd name="T38" fmla="*/ 14 w 29"/>
                <a:gd name="T39" fmla="*/ 32 h 32"/>
                <a:gd name="T40" fmla="*/ 20 w 29"/>
                <a:gd name="T41" fmla="*/ 31 h 32"/>
                <a:gd name="T42" fmla="*/ 25 w 29"/>
                <a:gd name="T43" fmla="*/ 27 h 32"/>
                <a:gd name="T44" fmla="*/ 28 w 29"/>
                <a:gd name="T45" fmla="*/ 22 h 32"/>
                <a:gd name="T46" fmla="*/ 29 w 29"/>
                <a:gd name="T47" fmla="*/ 15 h 32"/>
                <a:gd name="T48" fmla="*/ 28 w 29"/>
                <a:gd name="T49" fmla="*/ 9 h 32"/>
                <a:gd name="T50" fmla="*/ 25 w 29"/>
                <a:gd name="T51" fmla="*/ 3 h 32"/>
                <a:gd name="T52" fmla="*/ 20 w 29"/>
                <a:gd name="T53" fmla="*/ 1 h 32"/>
                <a:gd name="T54" fmla="*/ 14 w 29"/>
                <a:gd name="T55" fmla="*/ 0 h 32"/>
                <a:gd name="T56" fmla="*/ 8 w 29"/>
                <a:gd name="T57" fmla="*/ 1 h 32"/>
                <a:gd name="T58" fmla="*/ 5 w 29"/>
                <a:gd name="T59" fmla="*/ 3 h 32"/>
                <a:gd name="T60" fmla="*/ 1 w 29"/>
                <a:gd name="T61" fmla="*/ 9 h 32"/>
                <a:gd name="T62" fmla="*/ 0 w 29"/>
                <a:gd name="T63" fmla="*/ 15 h 32"/>
                <a:gd name="T64" fmla="*/ 1 w 29"/>
                <a:gd name="T65" fmla="*/ 22 h 32"/>
                <a:gd name="T66" fmla="*/ 5 w 29"/>
                <a:gd name="T67" fmla="*/ 27 h 32"/>
                <a:gd name="T68" fmla="*/ 8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8"/>
                  </a:moveTo>
                  <a:lnTo>
                    <a:pt x="11" y="6"/>
                  </a:lnTo>
                  <a:lnTo>
                    <a:pt x="14" y="5"/>
                  </a:lnTo>
                  <a:lnTo>
                    <a:pt x="18" y="6"/>
                  </a:lnTo>
                  <a:lnTo>
                    <a:pt x="20" y="8"/>
                  </a:lnTo>
                  <a:lnTo>
                    <a:pt x="22" y="12"/>
                  </a:lnTo>
                  <a:lnTo>
                    <a:pt x="23" y="15"/>
                  </a:lnTo>
                  <a:lnTo>
                    <a:pt x="22" y="20"/>
                  </a:lnTo>
                  <a:lnTo>
                    <a:pt x="20" y="24"/>
                  </a:lnTo>
                  <a:lnTo>
                    <a:pt x="18" y="26"/>
                  </a:lnTo>
                  <a:lnTo>
                    <a:pt x="14" y="26"/>
                  </a:lnTo>
                  <a:lnTo>
                    <a:pt x="11" y="26"/>
                  </a:lnTo>
                  <a:lnTo>
                    <a:pt x="8" y="24"/>
                  </a:lnTo>
                  <a:lnTo>
                    <a:pt x="7" y="20"/>
                  </a:lnTo>
                  <a:lnTo>
                    <a:pt x="6" y="15"/>
                  </a:lnTo>
                  <a:lnTo>
                    <a:pt x="7" y="12"/>
                  </a:lnTo>
                  <a:lnTo>
                    <a:pt x="8" y="8"/>
                  </a:lnTo>
                  <a:lnTo>
                    <a:pt x="5" y="27"/>
                  </a:lnTo>
                  <a:lnTo>
                    <a:pt x="8" y="31"/>
                  </a:lnTo>
                  <a:lnTo>
                    <a:pt x="14" y="32"/>
                  </a:lnTo>
                  <a:lnTo>
                    <a:pt x="20" y="31"/>
                  </a:lnTo>
                  <a:lnTo>
                    <a:pt x="25" y="27"/>
                  </a:lnTo>
                  <a:lnTo>
                    <a:pt x="28" y="22"/>
                  </a:lnTo>
                  <a:lnTo>
                    <a:pt x="29" y="15"/>
                  </a:lnTo>
                  <a:lnTo>
                    <a:pt x="28" y="9"/>
                  </a:lnTo>
                  <a:lnTo>
                    <a:pt x="25" y="3"/>
                  </a:lnTo>
                  <a:lnTo>
                    <a:pt x="20" y="1"/>
                  </a:lnTo>
                  <a:lnTo>
                    <a:pt x="14" y="0"/>
                  </a:lnTo>
                  <a:lnTo>
                    <a:pt x="8" y="1"/>
                  </a:lnTo>
                  <a:lnTo>
                    <a:pt x="5" y="3"/>
                  </a:lnTo>
                  <a:lnTo>
                    <a:pt x="1" y="9"/>
                  </a:lnTo>
                  <a:lnTo>
                    <a:pt x="0" y="15"/>
                  </a:lnTo>
                  <a:lnTo>
                    <a:pt x="1" y="22"/>
                  </a:lnTo>
                  <a:lnTo>
                    <a:pt x="5" y="27"/>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69" name="Freeform 569">
              <a:extLst>
                <a:ext uri="{FF2B5EF4-FFF2-40B4-BE49-F238E27FC236}">
                  <a16:creationId xmlns:a16="http://schemas.microsoft.com/office/drawing/2014/main" id="{4177D667-67AA-4447-80D6-7DADF71C936E}"/>
                </a:ext>
              </a:extLst>
            </p:cNvPr>
            <p:cNvSpPr/>
            <p:nvPr/>
          </p:nvSpPr>
          <p:spPr bwMode="auto">
            <a:xfrm>
              <a:off x="3484" y="2660"/>
              <a:ext cx="22" cy="31"/>
            </a:xfrm>
            <a:custGeom>
              <a:avLst/>
              <a:gdLst>
                <a:gd name="T0" fmla="*/ 4 w 22"/>
                <a:gd name="T1" fmla="*/ 31 h 31"/>
                <a:gd name="T2" fmla="*/ 4 w 22"/>
                <a:gd name="T3" fmla="*/ 9 h 31"/>
                <a:gd name="T4" fmla="*/ 16 w 22"/>
                <a:gd name="T5" fmla="*/ 31 h 31"/>
                <a:gd name="T6" fmla="*/ 22 w 22"/>
                <a:gd name="T7" fmla="*/ 31 h 31"/>
                <a:gd name="T8" fmla="*/ 22 w 22"/>
                <a:gd name="T9" fmla="*/ 0 h 31"/>
                <a:gd name="T10" fmla="*/ 16 w 22"/>
                <a:gd name="T11" fmla="*/ 0 h 31"/>
                <a:gd name="T12" fmla="*/ 16 w 22"/>
                <a:gd name="T13" fmla="*/ 21 h 31"/>
                <a:gd name="T14" fmla="*/ 6 w 22"/>
                <a:gd name="T15" fmla="*/ 0 h 31"/>
                <a:gd name="T16" fmla="*/ 0 w 22"/>
                <a:gd name="T17" fmla="*/ 0 h 31"/>
                <a:gd name="T18" fmla="*/ 0 w 22"/>
                <a:gd name="T19" fmla="*/ 31 h 31"/>
                <a:gd name="T20" fmla="*/ 4 w 22"/>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4" y="31"/>
                  </a:moveTo>
                  <a:lnTo>
                    <a:pt x="4" y="9"/>
                  </a:lnTo>
                  <a:lnTo>
                    <a:pt x="16" y="31"/>
                  </a:lnTo>
                  <a:lnTo>
                    <a:pt x="22" y="31"/>
                  </a:lnTo>
                  <a:lnTo>
                    <a:pt x="22" y="0"/>
                  </a:lnTo>
                  <a:lnTo>
                    <a:pt x="16" y="0"/>
                  </a:lnTo>
                  <a:lnTo>
                    <a:pt x="16" y="21"/>
                  </a:lnTo>
                  <a:lnTo>
                    <a:pt x="6"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70" name="Freeform 570">
              <a:extLst>
                <a:ext uri="{FF2B5EF4-FFF2-40B4-BE49-F238E27FC236}">
                  <a16:creationId xmlns:a16="http://schemas.microsoft.com/office/drawing/2014/main" id="{18DCCBA4-C361-4288-8C49-F8B91989BBCA}"/>
                </a:ext>
              </a:extLst>
            </p:cNvPr>
            <p:cNvSpPr/>
            <p:nvPr/>
          </p:nvSpPr>
          <p:spPr bwMode="auto">
            <a:xfrm>
              <a:off x="4719" y="2287"/>
              <a:ext cx="28" cy="27"/>
            </a:xfrm>
            <a:custGeom>
              <a:avLst/>
              <a:gdLst>
                <a:gd name="T0" fmla="*/ 16 w 28"/>
                <a:gd name="T1" fmla="*/ 7 h 27"/>
                <a:gd name="T2" fmla="*/ 20 w 28"/>
                <a:gd name="T3" fmla="*/ 9 h 27"/>
                <a:gd name="T4" fmla="*/ 22 w 28"/>
                <a:gd name="T5" fmla="*/ 12 h 27"/>
                <a:gd name="T6" fmla="*/ 22 w 28"/>
                <a:gd name="T7" fmla="*/ 15 h 27"/>
                <a:gd name="T8" fmla="*/ 19 w 28"/>
                <a:gd name="T9" fmla="*/ 18 h 27"/>
                <a:gd name="T10" fmla="*/ 16 w 28"/>
                <a:gd name="T11" fmla="*/ 16 h 27"/>
                <a:gd name="T12" fmla="*/ 12 w 28"/>
                <a:gd name="T13" fmla="*/ 14 h 27"/>
                <a:gd name="T14" fmla="*/ 16 w 28"/>
                <a:gd name="T15" fmla="*/ 7 h 27"/>
                <a:gd name="T16" fmla="*/ 16 w 28"/>
                <a:gd name="T17" fmla="*/ 22 h 27"/>
                <a:gd name="T18" fmla="*/ 18 w 28"/>
                <a:gd name="T19" fmla="*/ 24 h 27"/>
                <a:gd name="T20" fmla="*/ 22 w 28"/>
                <a:gd name="T21" fmla="*/ 22 h 27"/>
                <a:gd name="T22" fmla="*/ 24 w 28"/>
                <a:gd name="T23" fmla="*/ 21 h 27"/>
                <a:gd name="T24" fmla="*/ 26 w 28"/>
                <a:gd name="T25" fmla="*/ 18 h 27"/>
                <a:gd name="T26" fmla="*/ 28 w 28"/>
                <a:gd name="T27" fmla="*/ 14 h 27"/>
                <a:gd name="T28" fmla="*/ 28 w 28"/>
                <a:gd name="T29" fmla="*/ 10 h 27"/>
                <a:gd name="T30" fmla="*/ 25 w 28"/>
                <a:gd name="T31" fmla="*/ 8 h 27"/>
                <a:gd name="T32" fmla="*/ 23 w 28"/>
                <a:gd name="T33" fmla="*/ 6 h 27"/>
                <a:gd name="T34" fmla="*/ 12 w 28"/>
                <a:gd name="T35" fmla="*/ 0 h 27"/>
                <a:gd name="T36" fmla="*/ 0 w 28"/>
                <a:gd name="T37" fmla="*/ 25 h 27"/>
                <a:gd name="T38" fmla="*/ 5 w 28"/>
                <a:gd name="T39" fmla="*/ 27 h 27"/>
                <a:gd name="T40" fmla="*/ 10 w 28"/>
                <a:gd name="T41" fmla="*/ 19 h 27"/>
                <a:gd name="T42" fmla="*/ 16 w 28"/>
                <a:gd name="T43" fmla="*/ 22 h 27"/>
                <a:gd name="T44" fmla="*/ 16 w 28"/>
                <a:gd name="T4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7">
                  <a:moveTo>
                    <a:pt x="16" y="7"/>
                  </a:moveTo>
                  <a:lnTo>
                    <a:pt x="20" y="9"/>
                  </a:lnTo>
                  <a:lnTo>
                    <a:pt x="22" y="12"/>
                  </a:lnTo>
                  <a:lnTo>
                    <a:pt x="22" y="15"/>
                  </a:lnTo>
                  <a:lnTo>
                    <a:pt x="19" y="18"/>
                  </a:lnTo>
                  <a:lnTo>
                    <a:pt x="16" y="16"/>
                  </a:lnTo>
                  <a:lnTo>
                    <a:pt x="12" y="14"/>
                  </a:lnTo>
                  <a:lnTo>
                    <a:pt x="16" y="7"/>
                  </a:lnTo>
                  <a:lnTo>
                    <a:pt x="16" y="22"/>
                  </a:lnTo>
                  <a:lnTo>
                    <a:pt x="18" y="24"/>
                  </a:lnTo>
                  <a:lnTo>
                    <a:pt x="22" y="22"/>
                  </a:lnTo>
                  <a:lnTo>
                    <a:pt x="24" y="21"/>
                  </a:lnTo>
                  <a:lnTo>
                    <a:pt x="26" y="18"/>
                  </a:lnTo>
                  <a:lnTo>
                    <a:pt x="28" y="14"/>
                  </a:lnTo>
                  <a:lnTo>
                    <a:pt x="28" y="10"/>
                  </a:lnTo>
                  <a:lnTo>
                    <a:pt x="25" y="8"/>
                  </a:lnTo>
                  <a:lnTo>
                    <a:pt x="23" y="6"/>
                  </a:lnTo>
                  <a:lnTo>
                    <a:pt x="12" y="0"/>
                  </a:lnTo>
                  <a:lnTo>
                    <a:pt x="0" y="25"/>
                  </a:lnTo>
                  <a:lnTo>
                    <a:pt x="5" y="27"/>
                  </a:lnTo>
                  <a:lnTo>
                    <a:pt x="10" y="19"/>
                  </a:lnTo>
                  <a:lnTo>
                    <a:pt x="16" y="22"/>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71" name="Freeform 571">
              <a:extLst>
                <a:ext uri="{FF2B5EF4-FFF2-40B4-BE49-F238E27FC236}">
                  <a16:creationId xmlns:a16="http://schemas.microsoft.com/office/drawing/2014/main" id="{7B283BDB-9850-4BF4-BAEB-F43209FCCE39}"/>
                </a:ext>
              </a:extLst>
            </p:cNvPr>
            <p:cNvSpPr/>
            <p:nvPr/>
          </p:nvSpPr>
          <p:spPr bwMode="auto">
            <a:xfrm>
              <a:off x="4736" y="2301"/>
              <a:ext cx="26" cy="34"/>
            </a:xfrm>
            <a:custGeom>
              <a:avLst/>
              <a:gdLst>
                <a:gd name="T0" fmla="*/ 18 w 26"/>
                <a:gd name="T1" fmla="*/ 19 h 34"/>
                <a:gd name="T2" fmla="*/ 12 w 26"/>
                <a:gd name="T3" fmla="*/ 16 h 34"/>
                <a:gd name="T4" fmla="*/ 20 w 26"/>
                <a:gd name="T5" fmla="*/ 7 h 34"/>
                <a:gd name="T6" fmla="*/ 18 w 26"/>
                <a:gd name="T7" fmla="*/ 19 h 34"/>
                <a:gd name="T8" fmla="*/ 0 w 26"/>
                <a:gd name="T9" fmla="*/ 20 h 34"/>
                <a:gd name="T10" fmla="*/ 5 w 26"/>
                <a:gd name="T11" fmla="*/ 23 h 34"/>
                <a:gd name="T12" fmla="*/ 8 w 26"/>
                <a:gd name="T13" fmla="*/ 19 h 34"/>
                <a:gd name="T14" fmla="*/ 18 w 26"/>
                <a:gd name="T15" fmla="*/ 24 h 34"/>
                <a:gd name="T16" fmla="*/ 17 w 26"/>
                <a:gd name="T17" fmla="*/ 30 h 34"/>
                <a:gd name="T18" fmla="*/ 21 w 26"/>
                <a:gd name="T19" fmla="*/ 34 h 34"/>
                <a:gd name="T20" fmla="*/ 26 w 26"/>
                <a:gd name="T21" fmla="*/ 4 h 34"/>
                <a:gd name="T22" fmla="*/ 20 w 26"/>
                <a:gd name="T23" fmla="*/ 0 h 34"/>
                <a:gd name="T24" fmla="*/ 0 w 26"/>
                <a:gd name="T25" fmla="*/ 20 h 34"/>
                <a:gd name="T26" fmla="*/ 18 w 26"/>
                <a:gd name="T27"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4">
                  <a:moveTo>
                    <a:pt x="18" y="19"/>
                  </a:moveTo>
                  <a:lnTo>
                    <a:pt x="12" y="16"/>
                  </a:lnTo>
                  <a:lnTo>
                    <a:pt x="20" y="7"/>
                  </a:lnTo>
                  <a:lnTo>
                    <a:pt x="18" y="19"/>
                  </a:lnTo>
                  <a:lnTo>
                    <a:pt x="0" y="20"/>
                  </a:lnTo>
                  <a:lnTo>
                    <a:pt x="5" y="23"/>
                  </a:lnTo>
                  <a:lnTo>
                    <a:pt x="8" y="19"/>
                  </a:lnTo>
                  <a:lnTo>
                    <a:pt x="18" y="24"/>
                  </a:lnTo>
                  <a:lnTo>
                    <a:pt x="17" y="30"/>
                  </a:lnTo>
                  <a:lnTo>
                    <a:pt x="21" y="34"/>
                  </a:lnTo>
                  <a:lnTo>
                    <a:pt x="26" y="4"/>
                  </a:lnTo>
                  <a:lnTo>
                    <a:pt x="20" y="0"/>
                  </a:lnTo>
                  <a:lnTo>
                    <a:pt x="0" y="20"/>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72" name="Freeform 572">
              <a:extLst>
                <a:ext uri="{FF2B5EF4-FFF2-40B4-BE49-F238E27FC236}">
                  <a16:creationId xmlns:a16="http://schemas.microsoft.com/office/drawing/2014/main" id="{2B15F22A-313A-4D8B-8038-FF6F85BBD210}"/>
                </a:ext>
              </a:extLst>
            </p:cNvPr>
            <p:cNvSpPr/>
            <p:nvPr/>
          </p:nvSpPr>
          <p:spPr bwMode="auto">
            <a:xfrm>
              <a:off x="4760" y="2311"/>
              <a:ext cx="35" cy="38"/>
            </a:xfrm>
            <a:custGeom>
              <a:avLst/>
              <a:gdLst>
                <a:gd name="T0" fmla="*/ 5 w 35"/>
                <a:gd name="T1" fmla="*/ 27 h 38"/>
                <a:gd name="T2" fmla="*/ 14 w 35"/>
                <a:gd name="T3" fmla="*/ 7 h 38"/>
                <a:gd name="T4" fmla="*/ 9 w 35"/>
                <a:gd name="T5" fmla="*/ 30 h 38"/>
                <a:gd name="T6" fmla="*/ 13 w 35"/>
                <a:gd name="T7" fmla="*/ 33 h 38"/>
                <a:gd name="T8" fmla="*/ 29 w 35"/>
                <a:gd name="T9" fmla="*/ 15 h 38"/>
                <a:gd name="T10" fmla="*/ 18 w 35"/>
                <a:gd name="T11" fmla="*/ 36 h 38"/>
                <a:gd name="T12" fmla="*/ 23 w 35"/>
                <a:gd name="T13" fmla="*/ 38 h 38"/>
                <a:gd name="T14" fmla="*/ 35 w 35"/>
                <a:gd name="T15" fmla="*/ 13 h 38"/>
                <a:gd name="T16" fmla="*/ 29 w 35"/>
                <a:gd name="T17" fmla="*/ 9 h 38"/>
                <a:gd name="T18" fmla="*/ 14 w 35"/>
                <a:gd name="T19" fmla="*/ 25 h 38"/>
                <a:gd name="T20" fmla="*/ 19 w 35"/>
                <a:gd name="T21" fmla="*/ 4 h 38"/>
                <a:gd name="T22" fmla="*/ 12 w 35"/>
                <a:gd name="T23" fmla="*/ 0 h 38"/>
                <a:gd name="T24" fmla="*/ 0 w 35"/>
                <a:gd name="T25" fmla="*/ 25 h 38"/>
                <a:gd name="T26" fmla="*/ 5 w 35"/>
                <a:gd name="T2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8">
                  <a:moveTo>
                    <a:pt x="5" y="27"/>
                  </a:moveTo>
                  <a:lnTo>
                    <a:pt x="14" y="7"/>
                  </a:lnTo>
                  <a:lnTo>
                    <a:pt x="9" y="30"/>
                  </a:lnTo>
                  <a:lnTo>
                    <a:pt x="13" y="33"/>
                  </a:lnTo>
                  <a:lnTo>
                    <a:pt x="29" y="15"/>
                  </a:lnTo>
                  <a:lnTo>
                    <a:pt x="18" y="36"/>
                  </a:lnTo>
                  <a:lnTo>
                    <a:pt x="23" y="38"/>
                  </a:lnTo>
                  <a:lnTo>
                    <a:pt x="35" y="13"/>
                  </a:lnTo>
                  <a:lnTo>
                    <a:pt x="29" y="9"/>
                  </a:lnTo>
                  <a:lnTo>
                    <a:pt x="14" y="25"/>
                  </a:lnTo>
                  <a:lnTo>
                    <a:pt x="19" y="4"/>
                  </a:lnTo>
                  <a:lnTo>
                    <a:pt x="12" y="0"/>
                  </a:lnTo>
                  <a:lnTo>
                    <a:pt x="0" y="25"/>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73" name="Freeform 573">
              <a:extLst>
                <a:ext uri="{FF2B5EF4-FFF2-40B4-BE49-F238E27FC236}">
                  <a16:creationId xmlns:a16="http://schemas.microsoft.com/office/drawing/2014/main" id="{9D807A84-C9B3-4385-A6FD-A95D03FADC05}"/>
                </a:ext>
              </a:extLst>
            </p:cNvPr>
            <p:cNvSpPr/>
            <p:nvPr/>
          </p:nvSpPr>
          <p:spPr bwMode="auto">
            <a:xfrm>
              <a:off x="4787" y="2327"/>
              <a:ext cx="18" cy="34"/>
            </a:xfrm>
            <a:custGeom>
              <a:avLst/>
              <a:gdLst>
                <a:gd name="T0" fmla="*/ 16 w 18"/>
                <a:gd name="T1" fmla="*/ 34 h 34"/>
                <a:gd name="T2" fmla="*/ 18 w 18"/>
                <a:gd name="T3" fmla="*/ 29 h 34"/>
                <a:gd name="T4" fmla="*/ 8 w 18"/>
                <a:gd name="T5" fmla="*/ 23 h 34"/>
                <a:gd name="T6" fmla="*/ 17 w 18"/>
                <a:gd name="T7" fmla="*/ 3 h 34"/>
                <a:gd name="T8" fmla="*/ 12 w 18"/>
                <a:gd name="T9" fmla="*/ 0 h 34"/>
                <a:gd name="T10" fmla="*/ 0 w 18"/>
                <a:gd name="T11" fmla="*/ 24 h 34"/>
                <a:gd name="T12" fmla="*/ 16 w 1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8" h="34">
                  <a:moveTo>
                    <a:pt x="16" y="34"/>
                  </a:moveTo>
                  <a:lnTo>
                    <a:pt x="18" y="29"/>
                  </a:lnTo>
                  <a:lnTo>
                    <a:pt x="8" y="23"/>
                  </a:lnTo>
                  <a:lnTo>
                    <a:pt x="17" y="3"/>
                  </a:lnTo>
                  <a:lnTo>
                    <a:pt x="12" y="0"/>
                  </a:lnTo>
                  <a:lnTo>
                    <a:pt x="0" y="24"/>
                  </a:lnTo>
                  <a:lnTo>
                    <a:pt x="1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74" name="Freeform 574">
              <a:extLst>
                <a:ext uri="{FF2B5EF4-FFF2-40B4-BE49-F238E27FC236}">
                  <a16:creationId xmlns:a16="http://schemas.microsoft.com/office/drawing/2014/main" id="{C80608E7-499A-4769-8F33-66F0790115AF}"/>
                </a:ext>
              </a:extLst>
            </p:cNvPr>
            <p:cNvSpPr/>
            <p:nvPr/>
          </p:nvSpPr>
          <p:spPr bwMode="auto">
            <a:xfrm>
              <a:off x="4805" y="2338"/>
              <a:ext cx="18" cy="28"/>
            </a:xfrm>
            <a:custGeom>
              <a:avLst/>
              <a:gdLst>
                <a:gd name="T0" fmla="*/ 5 w 18"/>
                <a:gd name="T1" fmla="*/ 28 h 28"/>
                <a:gd name="T2" fmla="*/ 18 w 18"/>
                <a:gd name="T3" fmla="*/ 3 h 28"/>
                <a:gd name="T4" fmla="*/ 14 w 18"/>
                <a:gd name="T5" fmla="*/ 0 h 28"/>
                <a:gd name="T6" fmla="*/ 0 w 18"/>
                <a:gd name="T7" fmla="*/ 24 h 28"/>
                <a:gd name="T8" fmla="*/ 5 w 18"/>
                <a:gd name="T9" fmla="*/ 28 h 28"/>
              </a:gdLst>
              <a:ahLst/>
              <a:cxnLst>
                <a:cxn ang="0">
                  <a:pos x="T0" y="T1"/>
                </a:cxn>
                <a:cxn ang="0">
                  <a:pos x="T2" y="T3"/>
                </a:cxn>
                <a:cxn ang="0">
                  <a:pos x="T4" y="T5"/>
                </a:cxn>
                <a:cxn ang="0">
                  <a:pos x="T6" y="T7"/>
                </a:cxn>
                <a:cxn ang="0">
                  <a:pos x="T8" y="T9"/>
                </a:cxn>
              </a:cxnLst>
              <a:rect l="0" t="0" r="r" b="b"/>
              <a:pathLst>
                <a:path w="18" h="28">
                  <a:moveTo>
                    <a:pt x="5" y="28"/>
                  </a:moveTo>
                  <a:lnTo>
                    <a:pt x="18" y="3"/>
                  </a:lnTo>
                  <a:lnTo>
                    <a:pt x="14" y="0"/>
                  </a:lnTo>
                  <a:lnTo>
                    <a:pt x="0" y="24"/>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75" name="Freeform 575">
              <a:extLst>
                <a:ext uri="{FF2B5EF4-FFF2-40B4-BE49-F238E27FC236}">
                  <a16:creationId xmlns:a16="http://schemas.microsoft.com/office/drawing/2014/main" id="{EC972EC4-D1AE-40D7-BC46-ED57D202EEDA}"/>
                </a:ext>
              </a:extLst>
            </p:cNvPr>
            <p:cNvSpPr/>
            <p:nvPr/>
          </p:nvSpPr>
          <p:spPr bwMode="auto">
            <a:xfrm>
              <a:off x="4819" y="2347"/>
              <a:ext cx="26" cy="30"/>
            </a:xfrm>
            <a:custGeom>
              <a:avLst/>
              <a:gdLst>
                <a:gd name="T0" fmla="*/ 15 w 26"/>
                <a:gd name="T1" fmla="*/ 22 h 30"/>
                <a:gd name="T2" fmla="*/ 14 w 26"/>
                <a:gd name="T3" fmla="*/ 24 h 30"/>
                <a:gd name="T4" fmla="*/ 13 w 26"/>
                <a:gd name="T5" fmla="*/ 25 h 30"/>
                <a:gd name="T6" fmla="*/ 10 w 26"/>
                <a:gd name="T7" fmla="*/ 25 h 30"/>
                <a:gd name="T8" fmla="*/ 8 w 26"/>
                <a:gd name="T9" fmla="*/ 24 h 30"/>
                <a:gd name="T10" fmla="*/ 6 w 26"/>
                <a:gd name="T11" fmla="*/ 21 h 30"/>
                <a:gd name="T12" fmla="*/ 4 w 26"/>
                <a:gd name="T13" fmla="*/ 19 h 30"/>
                <a:gd name="T14" fmla="*/ 4 w 26"/>
                <a:gd name="T15" fmla="*/ 15 h 30"/>
                <a:gd name="T16" fmla="*/ 7 w 26"/>
                <a:gd name="T17" fmla="*/ 12 h 30"/>
                <a:gd name="T18" fmla="*/ 8 w 26"/>
                <a:gd name="T19" fmla="*/ 8 h 30"/>
                <a:gd name="T20" fmla="*/ 12 w 26"/>
                <a:gd name="T21" fmla="*/ 6 h 30"/>
                <a:gd name="T22" fmla="*/ 14 w 26"/>
                <a:gd name="T23" fmla="*/ 6 h 30"/>
                <a:gd name="T24" fmla="*/ 16 w 26"/>
                <a:gd name="T25" fmla="*/ 7 h 30"/>
                <a:gd name="T26" fmla="*/ 19 w 26"/>
                <a:gd name="T27" fmla="*/ 8 h 30"/>
                <a:gd name="T28" fmla="*/ 20 w 26"/>
                <a:gd name="T29" fmla="*/ 9 h 30"/>
                <a:gd name="T30" fmla="*/ 20 w 26"/>
                <a:gd name="T31" fmla="*/ 12 h 30"/>
                <a:gd name="T32" fmla="*/ 20 w 26"/>
                <a:gd name="T33" fmla="*/ 14 h 30"/>
                <a:gd name="T34" fmla="*/ 25 w 26"/>
                <a:gd name="T35" fmla="*/ 16 h 30"/>
                <a:gd name="T36" fmla="*/ 26 w 26"/>
                <a:gd name="T37" fmla="*/ 13 h 30"/>
                <a:gd name="T38" fmla="*/ 25 w 26"/>
                <a:gd name="T39" fmla="*/ 8 h 30"/>
                <a:gd name="T40" fmla="*/ 22 w 26"/>
                <a:gd name="T41" fmla="*/ 4 h 30"/>
                <a:gd name="T42" fmla="*/ 19 w 26"/>
                <a:gd name="T43" fmla="*/ 2 h 30"/>
                <a:gd name="T44" fmla="*/ 14 w 26"/>
                <a:gd name="T45" fmla="*/ 0 h 30"/>
                <a:gd name="T46" fmla="*/ 9 w 26"/>
                <a:gd name="T47" fmla="*/ 1 h 30"/>
                <a:gd name="T48" fmla="*/ 6 w 26"/>
                <a:gd name="T49" fmla="*/ 3 h 30"/>
                <a:gd name="T50" fmla="*/ 2 w 26"/>
                <a:gd name="T51" fmla="*/ 8 h 30"/>
                <a:gd name="T52" fmla="*/ 0 w 26"/>
                <a:gd name="T53" fmla="*/ 14 h 30"/>
                <a:gd name="T54" fmla="*/ 0 w 26"/>
                <a:gd name="T55" fmla="*/ 20 h 30"/>
                <a:gd name="T56" fmla="*/ 2 w 26"/>
                <a:gd name="T57" fmla="*/ 25 h 30"/>
                <a:gd name="T58" fmla="*/ 6 w 26"/>
                <a:gd name="T59" fmla="*/ 28 h 30"/>
                <a:gd name="T60" fmla="*/ 10 w 26"/>
                <a:gd name="T61" fmla="*/ 30 h 30"/>
                <a:gd name="T62" fmla="*/ 14 w 26"/>
                <a:gd name="T63" fmla="*/ 30 h 30"/>
                <a:gd name="T64" fmla="*/ 18 w 26"/>
                <a:gd name="T65" fmla="*/ 28 h 30"/>
                <a:gd name="T66" fmla="*/ 20 w 26"/>
                <a:gd name="T67" fmla="*/ 25 h 30"/>
                <a:gd name="T68" fmla="*/ 15 w 26"/>
                <a:gd name="T6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0">
                  <a:moveTo>
                    <a:pt x="15" y="22"/>
                  </a:moveTo>
                  <a:lnTo>
                    <a:pt x="14" y="24"/>
                  </a:lnTo>
                  <a:lnTo>
                    <a:pt x="13" y="25"/>
                  </a:lnTo>
                  <a:lnTo>
                    <a:pt x="10" y="25"/>
                  </a:lnTo>
                  <a:lnTo>
                    <a:pt x="8" y="24"/>
                  </a:lnTo>
                  <a:lnTo>
                    <a:pt x="6" y="21"/>
                  </a:lnTo>
                  <a:lnTo>
                    <a:pt x="4" y="19"/>
                  </a:lnTo>
                  <a:lnTo>
                    <a:pt x="4" y="15"/>
                  </a:lnTo>
                  <a:lnTo>
                    <a:pt x="7" y="12"/>
                  </a:lnTo>
                  <a:lnTo>
                    <a:pt x="8" y="8"/>
                  </a:lnTo>
                  <a:lnTo>
                    <a:pt x="12" y="6"/>
                  </a:lnTo>
                  <a:lnTo>
                    <a:pt x="14" y="6"/>
                  </a:lnTo>
                  <a:lnTo>
                    <a:pt x="16" y="7"/>
                  </a:lnTo>
                  <a:lnTo>
                    <a:pt x="19" y="8"/>
                  </a:lnTo>
                  <a:lnTo>
                    <a:pt x="20" y="9"/>
                  </a:lnTo>
                  <a:lnTo>
                    <a:pt x="20" y="12"/>
                  </a:lnTo>
                  <a:lnTo>
                    <a:pt x="20" y="14"/>
                  </a:lnTo>
                  <a:lnTo>
                    <a:pt x="25" y="16"/>
                  </a:lnTo>
                  <a:lnTo>
                    <a:pt x="26" y="13"/>
                  </a:lnTo>
                  <a:lnTo>
                    <a:pt x="25" y="8"/>
                  </a:lnTo>
                  <a:lnTo>
                    <a:pt x="22" y="4"/>
                  </a:lnTo>
                  <a:lnTo>
                    <a:pt x="19" y="2"/>
                  </a:lnTo>
                  <a:lnTo>
                    <a:pt x="14" y="0"/>
                  </a:lnTo>
                  <a:lnTo>
                    <a:pt x="9" y="1"/>
                  </a:lnTo>
                  <a:lnTo>
                    <a:pt x="6" y="3"/>
                  </a:lnTo>
                  <a:lnTo>
                    <a:pt x="2" y="8"/>
                  </a:lnTo>
                  <a:lnTo>
                    <a:pt x="0" y="14"/>
                  </a:lnTo>
                  <a:lnTo>
                    <a:pt x="0" y="20"/>
                  </a:lnTo>
                  <a:lnTo>
                    <a:pt x="2" y="25"/>
                  </a:lnTo>
                  <a:lnTo>
                    <a:pt x="6" y="28"/>
                  </a:lnTo>
                  <a:lnTo>
                    <a:pt x="10" y="30"/>
                  </a:lnTo>
                  <a:lnTo>
                    <a:pt x="14" y="30"/>
                  </a:lnTo>
                  <a:lnTo>
                    <a:pt x="18" y="28"/>
                  </a:lnTo>
                  <a:lnTo>
                    <a:pt x="20" y="25"/>
                  </a:lnTo>
                  <a:lnTo>
                    <a:pt x="1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76" name="Freeform 576">
              <a:extLst>
                <a:ext uri="{FF2B5EF4-FFF2-40B4-BE49-F238E27FC236}">
                  <a16:creationId xmlns:a16="http://schemas.microsoft.com/office/drawing/2014/main" id="{EAF20CD9-D3F6-4E5C-90C3-DDA2EF0907A3}"/>
                </a:ext>
              </a:extLst>
            </p:cNvPr>
            <p:cNvSpPr/>
            <p:nvPr/>
          </p:nvSpPr>
          <p:spPr bwMode="auto">
            <a:xfrm>
              <a:off x="4843" y="2361"/>
              <a:ext cx="25" cy="30"/>
            </a:xfrm>
            <a:custGeom>
              <a:avLst/>
              <a:gdLst>
                <a:gd name="T0" fmla="*/ 10 w 25"/>
                <a:gd name="T1" fmla="*/ 6 h 30"/>
                <a:gd name="T2" fmla="*/ 14 w 25"/>
                <a:gd name="T3" fmla="*/ 6 h 30"/>
                <a:gd name="T4" fmla="*/ 16 w 25"/>
                <a:gd name="T5" fmla="*/ 6 h 30"/>
                <a:gd name="T6" fmla="*/ 19 w 25"/>
                <a:gd name="T7" fmla="*/ 8 h 30"/>
                <a:gd name="T8" fmla="*/ 20 w 25"/>
                <a:gd name="T9" fmla="*/ 12 h 30"/>
                <a:gd name="T10" fmla="*/ 20 w 25"/>
                <a:gd name="T11" fmla="*/ 14 h 30"/>
                <a:gd name="T12" fmla="*/ 19 w 25"/>
                <a:gd name="T13" fmla="*/ 19 h 30"/>
                <a:gd name="T14" fmla="*/ 16 w 25"/>
                <a:gd name="T15" fmla="*/ 22 h 30"/>
                <a:gd name="T16" fmla="*/ 14 w 25"/>
                <a:gd name="T17" fmla="*/ 24 h 30"/>
                <a:gd name="T18" fmla="*/ 10 w 25"/>
                <a:gd name="T19" fmla="*/ 25 h 30"/>
                <a:gd name="T20" fmla="*/ 8 w 25"/>
                <a:gd name="T21" fmla="*/ 24 h 30"/>
                <a:gd name="T22" fmla="*/ 6 w 25"/>
                <a:gd name="T23" fmla="*/ 22 h 30"/>
                <a:gd name="T24" fmla="*/ 4 w 25"/>
                <a:gd name="T25" fmla="*/ 18 h 30"/>
                <a:gd name="T26" fmla="*/ 4 w 25"/>
                <a:gd name="T27" fmla="*/ 16 h 30"/>
                <a:gd name="T28" fmla="*/ 6 w 25"/>
                <a:gd name="T29" fmla="*/ 11 h 30"/>
                <a:gd name="T30" fmla="*/ 8 w 25"/>
                <a:gd name="T31" fmla="*/ 8 h 30"/>
                <a:gd name="T32" fmla="*/ 10 w 25"/>
                <a:gd name="T33" fmla="*/ 6 h 30"/>
                <a:gd name="T34" fmla="*/ 0 w 25"/>
                <a:gd name="T35" fmla="*/ 19 h 30"/>
                <a:gd name="T36" fmla="*/ 2 w 25"/>
                <a:gd name="T37" fmla="*/ 24 h 30"/>
                <a:gd name="T38" fmla="*/ 6 w 25"/>
                <a:gd name="T39" fmla="*/ 28 h 30"/>
                <a:gd name="T40" fmla="*/ 10 w 25"/>
                <a:gd name="T41" fmla="*/ 30 h 30"/>
                <a:gd name="T42" fmla="*/ 15 w 25"/>
                <a:gd name="T43" fmla="*/ 29 h 30"/>
                <a:gd name="T44" fmla="*/ 20 w 25"/>
                <a:gd name="T45" fmla="*/ 26 h 30"/>
                <a:gd name="T46" fmla="*/ 24 w 25"/>
                <a:gd name="T47" fmla="*/ 22 h 30"/>
                <a:gd name="T48" fmla="*/ 25 w 25"/>
                <a:gd name="T49" fmla="*/ 16 h 30"/>
                <a:gd name="T50" fmla="*/ 25 w 25"/>
                <a:gd name="T51" fmla="*/ 11 h 30"/>
                <a:gd name="T52" fmla="*/ 22 w 25"/>
                <a:gd name="T53" fmla="*/ 6 h 30"/>
                <a:gd name="T54" fmla="*/ 19 w 25"/>
                <a:gd name="T55" fmla="*/ 2 h 30"/>
                <a:gd name="T56" fmla="*/ 14 w 25"/>
                <a:gd name="T57" fmla="*/ 0 h 30"/>
                <a:gd name="T58" fmla="*/ 9 w 25"/>
                <a:gd name="T59" fmla="*/ 1 h 30"/>
                <a:gd name="T60" fmla="*/ 4 w 25"/>
                <a:gd name="T61" fmla="*/ 4 h 30"/>
                <a:gd name="T62" fmla="*/ 1 w 25"/>
                <a:gd name="T63" fmla="*/ 8 h 30"/>
                <a:gd name="T64" fmla="*/ 0 w 25"/>
                <a:gd name="T65" fmla="*/ 14 h 30"/>
                <a:gd name="T66" fmla="*/ 0 w 25"/>
                <a:gd name="T67" fmla="*/ 19 h 30"/>
                <a:gd name="T68" fmla="*/ 10 w 25"/>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10" y="6"/>
                  </a:moveTo>
                  <a:lnTo>
                    <a:pt x="14" y="6"/>
                  </a:lnTo>
                  <a:lnTo>
                    <a:pt x="16" y="6"/>
                  </a:lnTo>
                  <a:lnTo>
                    <a:pt x="19" y="8"/>
                  </a:lnTo>
                  <a:lnTo>
                    <a:pt x="20" y="12"/>
                  </a:lnTo>
                  <a:lnTo>
                    <a:pt x="20" y="14"/>
                  </a:lnTo>
                  <a:lnTo>
                    <a:pt x="19" y="19"/>
                  </a:lnTo>
                  <a:lnTo>
                    <a:pt x="16" y="22"/>
                  </a:lnTo>
                  <a:lnTo>
                    <a:pt x="14" y="24"/>
                  </a:lnTo>
                  <a:lnTo>
                    <a:pt x="10" y="25"/>
                  </a:lnTo>
                  <a:lnTo>
                    <a:pt x="8" y="24"/>
                  </a:lnTo>
                  <a:lnTo>
                    <a:pt x="6" y="22"/>
                  </a:lnTo>
                  <a:lnTo>
                    <a:pt x="4" y="18"/>
                  </a:lnTo>
                  <a:lnTo>
                    <a:pt x="4" y="16"/>
                  </a:lnTo>
                  <a:lnTo>
                    <a:pt x="6" y="11"/>
                  </a:lnTo>
                  <a:lnTo>
                    <a:pt x="8" y="8"/>
                  </a:lnTo>
                  <a:lnTo>
                    <a:pt x="10" y="6"/>
                  </a:lnTo>
                  <a:lnTo>
                    <a:pt x="0" y="19"/>
                  </a:lnTo>
                  <a:lnTo>
                    <a:pt x="2" y="24"/>
                  </a:lnTo>
                  <a:lnTo>
                    <a:pt x="6" y="28"/>
                  </a:lnTo>
                  <a:lnTo>
                    <a:pt x="10" y="30"/>
                  </a:lnTo>
                  <a:lnTo>
                    <a:pt x="15" y="29"/>
                  </a:lnTo>
                  <a:lnTo>
                    <a:pt x="20" y="26"/>
                  </a:lnTo>
                  <a:lnTo>
                    <a:pt x="24" y="22"/>
                  </a:lnTo>
                  <a:lnTo>
                    <a:pt x="25" y="16"/>
                  </a:lnTo>
                  <a:lnTo>
                    <a:pt x="25" y="11"/>
                  </a:lnTo>
                  <a:lnTo>
                    <a:pt x="22" y="6"/>
                  </a:lnTo>
                  <a:lnTo>
                    <a:pt x="19" y="2"/>
                  </a:lnTo>
                  <a:lnTo>
                    <a:pt x="14" y="0"/>
                  </a:lnTo>
                  <a:lnTo>
                    <a:pt x="9" y="1"/>
                  </a:lnTo>
                  <a:lnTo>
                    <a:pt x="4" y="4"/>
                  </a:lnTo>
                  <a:lnTo>
                    <a:pt x="1" y="8"/>
                  </a:lnTo>
                  <a:lnTo>
                    <a:pt x="0" y="14"/>
                  </a:lnTo>
                  <a:lnTo>
                    <a:pt x="0" y="19"/>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77" name="Freeform 577">
              <a:extLst>
                <a:ext uri="{FF2B5EF4-FFF2-40B4-BE49-F238E27FC236}">
                  <a16:creationId xmlns:a16="http://schemas.microsoft.com/office/drawing/2014/main" id="{77E002DE-8771-418B-A53A-CAAE818A9346}"/>
                </a:ext>
              </a:extLst>
            </p:cNvPr>
            <p:cNvSpPr/>
            <p:nvPr/>
          </p:nvSpPr>
          <p:spPr bwMode="auto">
            <a:xfrm>
              <a:off x="4502" y="2221"/>
              <a:ext cx="26" cy="32"/>
            </a:xfrm>
            <a:custGeom>
              <a:avLst/>
              <a:gdLst>
                <a:gd name="T0" fmla="*/ 20 w 26"/>
                <a:gd name="T1" fmla="*/ 21 h 32"/>
                <a:gd name="T2" fmla="*/ 19 w 26"/>
                <a:gd name="T3" fmla="*/ 24 h 32"/>
                <a:gd name="T4" fmla="*/ 18 w 26"/>
                <a:gd name="T5" fmla="*/ 25 h 32"/>
                <a:gd name="T6" fmla="*/ 17 w 26"/>
                <a:gd name="T7" fmla="*/ 26 h 32"/>
                <a:gd name="T8" fmla="*/ 14 w 26"/>
                <a:gd name="T9" fmla="*/ 26 h 32"/>
                <a:gd name="T10" fmla="*/ 11 w 26"/>
                <a:gd name="T11" fmla="*/ 26 h 32"/>
                <a:gd name="T12" fmla="*/ 8 w 26"/>
                <a:gd name="T13" fmla="*/ 24 h 32"/>
                <a:gd name="T14" fmla="*/ 7 w 26"/>
                <a:gd name="T15" fmla="*/ 20 h 32"/>
                <a:gd name="T16" fmla="*/ 6 w 26"/>
                <a:gd name="T17" fmla="*/ 16 h 32"/>
                <a:gd name="T18" fmla="*/ 7 w 26"/>
                <a:gd name="T19" fmla="*/ 12 h 32"/>
                <a:gd name="T20" fmla="*/ 8 w 26"/>
                <a:gd name="T21" fmla="*/ 8 h 32"/>
                <a:gd name="T22" fmla="*/ 11 w 26"/>
                <a:gd name="T23" fmla="*/ 6 h 32"/>
                <a:gd name="T24" fmla="*/ 14 w 26"/>
                <a:gd name="T25" fmla="*/ 6 h 32"/>
                <a:gd name="T26" fmla="*/ 17 w 26"/>
                <a:gd name="T27" fmla="*/ 6 h 32"/>
                <a:gd name="T28" fmla="*/ 18 w 26"/>
                <a:gd name="T29" fmla="*/ 7 h 32"/>
                <a:gd name="T30" fmla="*/ 19 w 26"/>
                <a:gd name="T31" fmla="*/ 8 h 32"/>
                <a:gd name="T32" fmla="*/ 20 w 26"/>
                <a:gd name="T33" fmla="*/ 10 h 32"/>
                <a:gd name="T34" fmla="*/ 26 w 26"/>
                <a:gd name="T35" fmla="*/ 10 h 32"/>
                <a:gd name="T36" fmla="*/ 25 w 26"/>
                <a:gd name="T37" fmla="*/ 6 h 32"/>
                <a:gd name="T38" fmla="*/ 23 w 26"/>
                <a:gd name="T39" fmla="*/ 2 h 32"/>
                <a:gd name="T40" fmla="*/ 19 w 26"/>
                <a:gd name="T41" fmla="*/ 1 h 32"/>
                <a:gd name="T42" fmla="*/ 14 w 26"/>
                <a:gd name="T43" fmla="*/ 0 h 32"/>
                <a:gd name="T44" fmla="*/ 8 w 26"/>
                <a:gd name="T45" fmla="*/ 1 h 32"/>
                <a:gd name="T46" fmla="*/ 4 w 26"/>
                <a:gd name="T47" fmla="*/ 4 h 32"/>
                <a:gd name="T48" fmla="*/ 1 w 26"/>
                <a:gd name="T49" fmla="*/ 9 h 32"/>
                <a:gd name="T50" fmla="*/ 0 w 26"/>
                <a:gd name="T51" fmla="*/ 16 h 32"/>
                <a:gd name="T52" fmla="*/ 1 w 26"/>
                <a:gd name="T53" fmla="*/ 22 h 32"/>
                <a:gd name="T54" fmla="*/ 4 w 26"/>
                <a:gd name="T55" fmla="*/ 28 h 32"/>
                <a:gd name="T56" fmla="*/ 8 w 26"/>
                <a:gd name="T57" fmla="*/ 31 h 32"/>
                <a:gd name="T58" fmla="*/ 13 w 26"/>
                <a:gd name="T59" fmla="*/ 32 h 32"/>
                <a:gd name="T60" fmla="*/ 18 w 26"/>
                <a:gd name="T61" fmla="*/ 32 h 32"/>
                <a:gd name="T62" fmla="*/ 23 w 26"/>
                <a:gd name="T63" fmla="*/ 30 h 32"/>
                <a:gd name="T64" fmla="*/ 25 w 26"/>
                <a:gd name="T65" fmla="*/ 26 h 32"/>
                <a:gd name="T66" fmla="*/ 26 w 26"/>
                <a:gd name="T67" fmla="*/ 21 h 32"/>
                <a:gd name="T68" fmla="*/ 20 w 26"/>
                <a:gd name="T6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1"/>
                  </a:moveTo>
                  <a:lnTo>
                    <a:pt x="19" y="24"/>
                  </a:lnTo>
                  <a:lnTo>
                    <a:pt x="18" y="25"/>
                  </a:lnTo>
                  <a:lnTo>
                    <a:pt x="17" y="26"/>
                  </a:lnTo>
                  <a:lnTo>
                    <a:pt x="14" y="26"/>
                  </a:lnTo>
                  <a:lnTo>
                    <a:pt x="11" y="26"/>
                  </a:lnTo>
                  <a:lnTo>
                    <a:pt x="8" y="24"/>
                  </a:lnTo>
                  <a:lnTo>
                    <a:pt x="7" y="20"/>
                  </a:lnTo>
                  <a:lnTo>
                    <a:pt x="6" y="16"/>
                  </a:lnTo>
                  <a:lnTo>
                    <a:pt x="7" y="12"/>
                  </a:lnTo>
                  <a:lnTo>
                    <a:pt x="8" y="8"/>
                  </a:lnTo>
                  <a:lnTo>
                    <a:pt x="11" y="6"/>
                  </a:lnTo>
                  <a:lnTo>
                    <a:pt x="14" y="6"/>
                  </a:lnTo>
                  <a:lnTo>
                    <a:pt x="17" y="6"/>
                  </a:lnTo>
                  <a:lnTo>
                    <a:pt x="18" y="7"/>
                  </a:lnTo>
                  <a:lnTo>
                    <a:pt x="19" y="8"/>
                  </a:lnTo>
                  <a:lnTo>
                    <a:pt x="20" y="10"/>
                  </a:lnTo>
                  <a:lnTo>
                    <a:pt x="26" y="10"/>
                  </a:lnTo>
                  <a:lnTo>
                    <a:pt x="25" y="6"/>
                  </a:lnTo>
                  <a:lnTo>
                    <a:pt x="23" y="2"/>
                  </a:lnTo>
                  <a:lnTo>
                    <a:pt x="19" y="1"/>
                  </a:lnTo>
                  <a:lnTo>
                    <a:pt x="14" y="0"/>
                  </a:lnTo>
                  <a:lnTo>
                    <a:pt x="8" y="1"/>
                  </a:lnTo>
                  <a:lnTo>
                    <a:pt x="4" y="4"/>
                  </a:lnTo>
                  <a:lnTo>
                    <a:pt x="1" y="9"/>
                  </a:lnTo>
                  <a:lnTo>
                    <a:pt x="0" y="16"/>
                  </a:lnTo>
                  <a:lnTo>
                    <a:pt x="1" y="22"/>
                  </a:lnTo>
                  <a:lnTo>
                    <a:pt x="4" y="28"/>
                  </a:lnTo>
                  <a:lnTo>
                    <a:pt x="8" y="31"/>
                  </a:lnTo>
                  <a:lnTo>
                    <a:pt x="13" y="32"/>
                  </a:lnTo>
                  <a:lnTo>
                    <a:pt x="18" y="32"/>
                  </a:lnTo>
                  <a:lnTo>
                    <a:pt x="23" y="30"/>
                  </a:lnTo>
                  <a:lnTo>
                    <a:pt x="25" y="26"/>
                  </a:lnTo>
                  <a:lnTo>
                    <a:pt x="26" y="21"/>
                  </a:lnTo>
                  <a:lnTo>
                    <a:pt x="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78" name="Freeform 578">
              <a:extLst>
                <a:ext uri="{FF2B5EF4-FFF2-40B4-BE49-F238E27FC236}">
                  <a16:creationId xmlns:a16="http://schemas.microsoft.com/office/drawing/2014/main" id="{6A421AEB-A015-45C6-A4AE-E395EA35EEEA}"/>
                </a:ext>
              </a:extLst>
            </p:cNvPr>
            <p:cNvSpPr/>
            <p:nvPr/>
          </p:nvSpPr>
          <p:spPr bwMode="auto">
            <a:xfrm>
              <a:off x="4533" y="2222"/>
              <a:ext cx="23" cy="31"/>
            </a:xfrm>
            <a:custGeom>
              <a:avLst/>
              <a:gdLst>
                <a:gd name="T0" fmla="*/ 6 w 23"/>
                <a:gd name="T1" fmla="*/ 5 h 31"/>
                <a:gd name="T2" fmla="*/ 13 w 23"/>
                <a:gd name="T3" fmla="*/ 5 h 31"/>
                <a:gd name="T4" fmla="*/ 16 w 23"/>
                <a:gd name="T5" fmla="*/ 6 h 31"/>
                <a:gd name="T6" fmla="*/ 17 w 23"/>
                <a:gd name="T7" fmla="*/ 9 h 31"/>
                <a:gd name="T8" fmla="*/ 16 w 23"/>
                <a:gd name="T9" fmla="*/ 12 h 31"/>
                <a:gd name="T10" fmla="*/ 12 w 23"/>
                <a:gd name="T11" fmla="*/ 13 h 31"/>
                <a:gd name="T12" fmla="*/ 6 w 23"/>
                <a:gd name="T13" fmla="*/ 13 h 31"/>
                <a:gd name="T14" fmla="*/ 6 w 23"/>
                <a:gd name="T15" fmla="*/ 5 h 31"/>
                <a:gd name="T16" fmla="*/ 6 w 23"/>
                <a:gd name="T17" fmla="*/ 31 h 31"/>
                <a:gd name="T18" fmla="*/ 6 w 23"/>
                <a:gd name="T19" fmla="*/ 19 h 31"/>
                <a:gd name="T20" fmla="*/ 12 w 23"/>
                <a:gd name="T21" fmla="*/ 19 h 31"/>
                <a:gd name="T22" fmla="*/ 16 w 23"/>
                <a:gd name="T23" fmla="*/ 19 h 31"/>
                <a:gd name="T24" fmla="*/ 16 w 23"/>
                <a:gd name="T25" fmla="*/ 24 h 31"/>
                <a:gd name="T26" fmla="*/ 17 w 23"/>
                <a:gd name="T27" fmla="*/ 26 h 31"/>
                <a:gd name="T28" fmla="*/ 17 w 23"/>
                <a:gd name="T29" fmla="*/ 29 h 31"/>
                <a:gd name="T30" fmla="*/ 17 w 23"/>
                <a:gd name="T31" fmla="*/ 31 h 31"/>
                <a:gd name="T32" fmla="*/ 23 w 23"/>
                <a:gd name="T33" fmla="*/ 31 h 31"/>
                <a:gd name="T34" fmla="*/ 23 w 23"/>
                <a:gd name="T35" fmla="*/ 30 h 31"/>
                <a:gd name="T36" fmla="*/ 23 w 23"/>
                <a:gd name="T37" fmla="*/ 29 h 31"/>
                <a:gd name="T38" fmla="*/ 23 w 23"/>
                <a:gd name="T39" fmla="*/ 26 h 31"/>
                <a:gd name="T40" fmla="*/ 22 w 23"/>
                <a:gd name="T41" fmla="*/ 23 h 31"/>
                <a:gd name="T42" fmla="*/ 22 w 23"/>
                <a:gd name="T43" fmla="*/ 18 h 31"/>
                <a:gd name="T44" fmla="*/ 18 w 23"/>
                <a:gd name="T45" fmla="*/ 15 h 31"/>
                <a:gd name="T46" fmla="*/ 21 w 23"/>
                <a:gd name="T47" fmla="*/ 14 h 31"/>
                <a:gd name="T48" fmla="*/ 22 w 23"/>
                <a:gd name="T49" fmla="*/ 13 h 31"/>
                <a:gd name="T50" fmla="*/ 23 w 23"/>
                <a:gd name="T51" fmla="*/ 8 h 31"/>
                <a:gd name="T52" fmla="*/ 23 w 23"/>
                <a:gd name="T53" fmla="*/ 5 h 31"/>
                <a:gd name="T54" fmla="*/ 21 w 23"/>
                <a:gd name="T55" fmla="*/ 2 h 31"/>
                <a:gd name="T56" fmla="*/ 18 w 23"/>
                <a:gd name="T57" fmla="*/ 0 h 31"/>
                <a:gd name="T58" fmla="*/ 13 w 23"/>
                <a:gd name="T59" fmla="*/ 0 h 31"/>
                <a:gd name="T60" fmla="*/ 0 w 23"/>
                <a:gd name="T61" fmla="*/ 0 h 31"/>
                <a:gd name="T62" fmla="*/ 0 w 23"/>
                <a:gd name="T63" fmla="*/ 31 h 31"/>
                <a:gd name="T64" fmla="*/ 6 w 23"/>
                <a:gd name="T65" fmla="*/ 31 h 31"/>
                <a:gd name="T66" fmla="*/ 6 w 23"/>
                <a:gd name="T6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1">
                  <a:moveTo>
                    <a:pt x="6" y="5"/>
                  </a:moveTo>
                  <a:lnTo>
                    <a:pt x="13" y="5"/>
                  </a:lnTo>
                  <a:lnTo>
                    <a:pt x="16" y="6"/>
                  </a:lnTo>
                  <a:lnTo>
                    <a:pt x="17" y="9"/>
                  </a:lnTo>
                  <a:lnTo>
                    <a:pt x="16" y="12"/>
                  </a:lnTo>
                  <a:lnTo>
                    <a:pt x="12" y="13"/>
                  </a:lnTo>
                  <a:lnTo>
                    <a:pt x="6" y="13"/>
                  </a:lnTo>
                  <a:lnTo>
                    <a:pt x="6" y="5"/>
                  </a:lnTo>
                  <a:lnTo>
                    <a:pt x="6" y="31"/>
                  </a:lnTo>
                  <a:lnTo>
                    <a:pt x="6" y="19"/>
                  </a:lnTo>
                  <a:lnTo>
                    <a:pt x="12" y="19"/>
                  </a:lnTo>
                  <a:lnTo>
                    <a:pt x="16" y="19"/>
                  </a:lnTo>
                  <a:lnTo>
                    <a:pt x="16" y="24"/>
                  </a:lnTo>
                  <a:lnTo>
                    <a:pt x="17" y="26"/>
                  </a:lnTo>
                  <a:lnTo>
                    <a:pt x="17" y="29"/>
                  </a:lnTo>
                  <a:lnTo>
                    <a:pt x="17" y="31"/>
                  </a:lnTo>
                  <a:lnTo>
                    <a:pt x="23" y="31"/>
                  </a:lnTo>
                  <a:lnTo>
                    <a:pt x="23" y="30"/>
                  </a:lnTo>
                  <a:lnTo>
                    <a:pt x="23" y="29"/>
                  </a:lnTo>
                  <a:lnTo>
                    <a:pt x="23" y="26"/>
                  </a:lnTo>
                  <a:lnTo>
                    <a:pt x="22" y="23"/>
                  </a:lnTo>
                  <a:lnTo>
                    <a:pt x="22" y="18"/>
                  </a:lnTo>
                  <a:lnTo>
                    <a:pt x="18" y="15"/>
                  </a:lnTo>
                  <a:lnTo>
                    <a:pt x="21" y="14"/>
                  </a:lnTo>
                  <a:lnTo>
                    <a:pt x="22" y="13"/>
                  </a:lnTo>
                  <a:lnTo>
                    <a:pt x="23" y="8"/>
                  </a:lnTo>
                  <a:lnTo>
                    <a:pt x="23" y="5"/>
                  </a:lnTo>
                  <a:lnTo>
                    <a:pt x="21" y="2"/>
                  </a:lnTo>
                  <a:lnTo>
                    <a:pt x="18" y="0"/>
                  </a:lnTo>
                  <a:lnTo>
                    <a:pt x="13" y="0"/>
                  </a:lnTo>
                  <a:lnTo>
                    <a:pt x="0" y="0"/>
                  </a:lnTo>
                  <a:lnTo>
                    <a:pt x="0" y="31"/>
                  </a:lnTo>
                  <a:lnTo>
                    <a:pt x="6" y="3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79" name="Freeform 579">
              <a:extLst>
                <a:ext uri="{FF2B5EF4-FFF2-40B4-BE49-F238E27FC236}">
                  <a16:creationId xmlns:a16="http://schemas.microsoft.com/office/drawing/2014/main" id="{FD43A4AA-25F1-4281-B3CC-FC60D5C99E8D}"/>
                </a:ext>
              </a:extLst>
            </p:cNvPr>
            <p:cNvSpPr/>
            <p:nvPr/>
          </p:nvSpPr>
          <p:spPr bwMode="auto">
            <a:xfrm>
              <a:off x="4556" y="2222"/>
              <a:ext cx="28" cy="31"/>
            </a:xfrm>
            <a:custGeom>
              <a:avLst/>
              <a:gdLst>
                <a:gd name="T0" fmla="*/ 18 w 28"/>
                <a:gd name="T1" fmla="*/ 19 h 31"/>
                <a:gd name="T2" fmla="*/ 10 w 28"/>
                <a:gd name="T3" fmla="*/ 19 h 31"/>
                <a:gd name="T4" fmla="*/ 13 w 28"/>
                <a:gd name="T5" fmla="*/ 6 h 31"/>
                <a:gd name="T6" fmla="*/ 18 w 28"/>
                <a:gd name="T7" fmla="*/ 19 h 31"/>
                <a:gd name="T8" fmla="*/ 0 w 28"/>
                <a:gd name="T9" fmla="*/ 31 h 31"/>
                <a:gd name="T10" fmla="*/ 6 w 28"/>
                <a:gd name="T11" fmla="*/ 31 h 31"/>
                <a:gd name="T12" fmla="*/ 8 w 28"/>
                <a:gd name="T13" fmla="*/ 24 h 31"/>
                <a:gd name="T14" fmla="*/ 19 w 28"/>
                <a:gd name="T15" fmla="*/ 24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3" y="6"/>
                  </a:lnTo>
                  <a:lnTo>
                    <a:pt x="18" y="19"/>
                  </a:lnTo>
                  <a:lnTo>
                    <a:pt x="0" y="31"/>
                  </a:lnTo>
                  <a:lnTo>
                    <a:pt x="6" y="31"/>
                  </a:lnTo>
                  <a:lnTo>
                    <a:pt x="8" y="24"/>
                  </a:lnTo>
                  <a:lnTo>
                    <a:pt x="19" y="24"/>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80" name="Freeform 580">
              <a:extLst>
                <a:ext uri="{FF2B5EF4-FFF2-40B4-BE49-F238E27FC236}">
                  <a16:creationId xmlns:a16="http://schemas.microsoft.com/office/drawing/2014/main" id="{BA0429F2-F36B-4418-B533-534BB2BFCBF0}"/>
                </a:ext>
              </a:extLst>
            </p:cNvPr>
            <p:cNvSpPr/>
            <p:nvPr/>
          </p:nvSpPr>
          <p:spPr bwMode="auto">
            <a:xfrm>
              <a:off x="4581" y="2222"/>
              <a:ext cx="25" cy="31"/>
            </a:xfrm>
            <a:custGeom>
              <a:avLst/>
              <a:gdLst>
                <a:gd name="T0" fmla="*/ 16 w 25"/>
                <a:gd name="T1" fmla="*/ 31 h 31"/>
                <a:gd name="T2" fmla="*/ 25 w 25"/>
                <a:gd name="T3" fmla="*/ 0 h 31"/>
                <a:gd name="T4" fmla="*/ 19 w 25"/>
                <a:gd name="T5" fmla="*/ 0 h 31"/>
                <a:gd name="T6" fmla="*/ 13 w 25"/>
                <a:gd name="T7" fmla="*/ 23 h 31"/>
                <a:gd name="T8" fmla="*/ 7 w 25"/>
                <a:gd name="T9" fmla="*/ 0 h 31"/>
                <a:gd name="T10" fmla="*/ 0 w 25"/>
                <a:gd name="T11" fmla="*/ 0 h 31"/>
                <a:gd name="T12" fmla="*/ 10 w 25"/>
                <a:gd name="T13" fmla="*/ 31 h 31"/>
                <a:gd name="T14" fmla="*/ 16 w 25"/>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1">
                  <a:moveTo>
                    <a:pt x="16" y="31"/>
                  </a:moveTo>
                  <a:lnTo>
                    <a:pt x="25" y="0"/>
                  </a:lnTo>
                  <a:lnTo>
                    <a:pt x="19" y="0"/>
                  </a:lnTo>
                  <a:lnTo>
                    <a:pt x="13" y="23"/>
                  </a:lnTo>
                  <a:lnTo>
                    <a:pt x="7" y="0"/>
                  </a:lnTo>
                  <a:lnTo>
                    <a:pt x="0" y="0"/>
                  </a:lnTo>
                  <a:lnTo>
                    <a:pt x="10" y="31"/>
                  </a:lnTo>
                  <a:lnTo>
                    <a:pt x="1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81" name="Freeform 581">
              <a:extLst>
                <a:ext uri="{FF2B5EF4-FFF2-40B4-BE49-F238E27FC236}">
                  <a16:creationId xmlns:a16="http://schemas.microsoft.com/office/drawing/2014/main" id="{CB0B90C5-326C-4ABB-B860-12702DD74374}"/>
                </a:ext>
              </a:extLst>
            </p:cNvPr>
            <p:cNvSpPr/>
            <p:nvPr/>
          </p:nvSpPr>
          <p:spPr bwMode="auto">
            <a:xfrm>
              <a:off x="4609" y="2222"/>
              <a:ext cx="21" cy="31"/>
            </a:xfrm>
            <a:custGeom>
              <a:avLst/>
              <a:gdLst>
                <a:gd name="T0" fmla="*/ 21 w 21"/>
                <a:gd name="T1" fmla="*/ 31 h 31"/>
                <a:gd name="T2" fmla="*/ 21 w 21"/>
                <a:gd name="T3" fmla="*/ 25 h 31"/>
                <a:gd name="T4" fmla="*/ 6 w 21"/>
                <a:gd name="T5" fmla="*/ 25 h 31"/>
                <a:gd name="T6" fmla="*/ 6 w 21"/>
                <a:gd name="T7" fmla="*/ 17 h 31"/>
                <a:gd name="T8" fmla="*/ 20 w 21"/>
                <a:gd name="T9" fmla="*/ 17 h 31"/>
                <a:gd name="T10" fmla="*/ 20 w 21"/>
                <a:gd name="T11" fmla="*/ 12 h 31"/>
                <a:gd name="T12" fmla="*/ 6 w 21"/>
                <a:gd name="T13" fmla="*/ 12 h 31"/>
                <a:gd name="T14" fmla="*/ 6 w 21"/>
                <a:gd name="T15" fmla="*/ 5 h 31"/>
                <a:gd name="T16" fmla="*/ 21 w 21"/>
                <a:gd name="T17" fmla="*/ 5 h 31"/>
                <a:gd name="T18" fmla="*/ 21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5"/>
                  </a:lnTo>
                  <a:lnTo>
                    <a:pt x="6" y="25"/>
                  </a:lnTo>
                  <a:lnTo>
                    <a:pt x="6" y="17"/>
                  </a:lnTo>
                  <a:lnTo>
                    <a:pt x="20" y="17"/>
                  </a:lnTo>
                  <a:lnTo>
                    <a:pt x="20" y="12"/>
                  </a:lnTo>
                  <a:lnTo>
                    <a:pt x="6" y="12"/>
                  </a:lnTo>
                  <a:lnTo>
                    <a:pt x="6" y="5"/>
                  </a:lnTo>
                  <a:lnTo>
                    <a:pt x="21" y="5"/>
                  </a:lnTo>
                  <a:lnTo>
                    <a:pt x="21"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82" name="Freeform 582">
              <a:extLst>
                <a:ext uri="{FF2B5EF4-FFF2-40B4-BE49-F238E27FC236}">
                  <a16:creationId xmlns:a16="http://schemas.microsoft.com/office/drawing/2014/main" id="{87A73C10-410C-4409-AC56-0D181EDE9106}"/>
                </a:ext>
              </a:extLst>
            </p:cNvPr>
            <p:cNvSpPr/>
            <p:nvPr/>
          </p:nvSpPr>
          <p:spPr bwMode="auto">
            <a:xfrm>
              <a:off x="4635" y="2222"/>
              <a:ext cx="24" cy="31"/>
            </a:xfrm>
            <a:custGeom>
              <a:avLst/>
              <a:gdLst>
                <a:gd name="T0" fmla="*/ 6 w 24"/>
                <a:gd name="T1" fmla="*/ 31 h 31"/>
                <a:gd name="T2" fmla="*/ 6 w 24"/>
                <a:gd name="T3" fmla="*/ 9 h 31"/>
                <a:gd name="T4" fmla="*/ 18 w 24"/>
                <a:gd name="T5" fmla="*/ 31 h 31"/>
                <a:gd name="T6" fmla="*/ 24 w 24"/>
                <a:gd name="T7" fmla="*/ 31 h 31"/>
                <a:gd name="T8" fmla="*/ 24 w 24"/>
                <a:gd name="T9" fmla="*/ 0 h 31"/>
                <a:gd name="T10" fmla="*/ 18 w 24"/>
                <a:gd name="T11" fmla="*/ 0 h 31"/>
                <a:gd name="T12" fmla="*/ 18 w 24"/>
                <a:gd name="T13" fmla="*/ 20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9"/>
                  </a:lnTo>
                  <a:lnTo>
                    <a:pt x="18" y="31"/>
                  </a:lnTo>
                  <a:lnTo>
                    <a:pt x="24" y="31"/>
                  </a:lnTo>
                  <a:lnTo>
                    <a:pt x="24" y="0"/>
                  </a:lnTo>
                  <a:lnTo>
                    <a:pt x="18" y="0"/>
                  </a:lnTo>
                  <a:lnTo>
                    <a:pt x="18" y="20"/>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83" name="Freeform 583">
              <a:extLst>
                <a:ext uri="{FF2B5EF4-FFF2-40B4-BE49-F238E27FC236}">
                  <a16:creationId xmlns:a16="http://schemas.microsoft.com/office/drawing/2014/main" id="{3124A10E-4F83-474A-9F23-2386BF6F5550}"/>
                </a:ext>
              </a:extLst>
            </p:cNvPr>
            <p:cNvSpPr/>
            <p:nvPr/>
          </p:nvSpPr>
          <p:spPr bwMode="auto">
            <a:xfrm>
              <a:off x="4387" y="2368"/>
              <a:ext cx="18" cy="31"/>
            </a:xfrm>
            <a:custGeom>
              <a:avLst/>
              <a:gdLst>
                <a:gd name="T0" fmla="*/ 0 w 18"/>
                <a:gd name="T1" fmla="*/ 22 h 31"/>
                <a:gd name="T2" fmla="*/ 0 w 18"/>
                <a:gd name="T3" fmla="*/ 27 h 31"/>
                <a:gd name="T4" fmla="*/ 1 w 18"/>
                <a:gd name="T5" fmla="*/ 29 h 31"/>
                <a:gd name="T6" fmla="*/ 5 w 18"/>
                <a:gd name="T7" fmla="*/ 31 h 31"/>
                <a:gd name="T8" fmla="*/ 9 w 18"/>
                <a:gd name="T9" fmla="*/ 31 h 31"/>
                <a:gd name="T10" fmla="*/ 13 w 18"/>
                <a:gd name="T11" fmla="*/ 30 h 31"/>
                <a:gd name="T12" fmla="*/ 17 w 18"/>
                <a:gd name="T13" fmla="*/ 28 h 31"/>
                <a:gd name="T14" fmla="*/ 18 w 18"/>
                <a:gd name="T15" fmla="*/ 25 h 31"/>
                <a:gd name="T16" fmla="*/ 18 w 18"/>
                <a:gd name="T17" fmla="*/ 22 h 31"/>
                <a:gd name="T18" fmla="*/ 18 w 18"/>
                <a:gd name="T19" fmla="*/ 0 h 31"/>
                <a:gd name="T20" fmla="*/ 12 w 18"/>
                <a:gd name="T21" fmla="*/ 0 h 31"/>
                <a:gd name="T22" fmla="*/ 12 w 18"/>
                <a:gd name="T23" fmla="*/ 22 h 31"/>
                <a:gd name="T24" fmla="*/ 12 w 18"/>
                <a:gd name="T25" fmla="*/ 25 h 31"/>
                <a:gd name="T26" fmla="*/ 8 w 18"/>
                <a:gd name="T27" fmla="*/ 27 h 31"/>
                <a:gd name="T28" fmla="*/ 6 w 18"/>
                <a:gd name="T29" fmla="*/ 25 h 31"/>
                <a:gd name="T30" fmla="*/ 6 w 18"/>
                <a:gd name="T31" fmla="*/ 23 h 31"/>
                <a:gd name="T32" fmla="*/ 6 w 18"/>
                <a:gd name="T33" fmla="*/ 19 h 31"/>
                <a:gd name="T34" fmla="*/ 0 w 18"/>
                <a:gd name="T35" fmla="*/ 19 h 31"/>
                <a:gd name="T36" fmla="*/ 0 w 18"/>
                <a:gd name="T3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1">
                  <a:moveTo>
                    <a:pt x="0" y="22"/>
                  </a:moveTo>
                  <a:lnTo>
                    <a:pt x="0" y="27"/>
                  </a:lnTo>
                  <a:lnTo>
                    <a:pt x="1" y="29"/>
                  </a:lnTo>
                  <a:lnTo>
                    <a:pt x="5" y="31"/>
                  </a:lnTo>
                  <a:lnTo>
                    <a:pt x="9" y="31"/>
                  </a:lnTo>
                  <a:lnTo>
                    <a:pt x="13" y="30"/>
                  </a:lnTo>
                  <a:lnTo>
                    <a:pt x="17" y="28"/>
                  </a:lnTo>
                  <a:lnTo>
                    <a:pt x="18" y="25"/>
                  </a:lnTo>
                  <a:lnTo>
                    <a:pt x="18" y="22"/>
                  </a:lnTo>
                  <a:lnTo>
                    <a:pt x="18" y="0"/>
                  </a:lnTo>
                  <a:lnTo>
                    <a:pt x="12" y="0"/>
                  </a:lnTo>
                  <a:lnTo>
                    <a:pt x="12" y="22"/>
                  </a:lnTo>
                  <a:lnTo>
                    <a:pt x="12" y="25"/>
                  </a:lnTo>
                  <a:lnTo>
                    <a:pt x="8" y="27"/>
                  </a:lnTo>
                  <a:lnTo>
                    <a:pt x="6" y="25"/>
                  </a:lnTo>
                  <a:lnTo>
                    <a:pt x="6" y="23"/>
                  </a:lnTo>
                  <a:lnTo>
                    <a:pt x="6" y="19"/>
                  </a:lnTo>
                  <a:lnTo>
                    <a:pt x="0" y="19"/>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84" name="Freeform 584">
              <a:extLst>
                <a:ext uri="{FF2B5EF4-FFF2-40B4-BE49-F238E27FC236}">
                  <a16:creationId xmlns:a16="http://schemas.microsoft.com/office/drawing/2014/main" id="{A3C4F980-6DE0-47BB-9475-7D0D5D242638}"/>
                </a:ext>
              </a:extLst>
            </p:cNvPr>
            <p:cNvSpPr/>
            <p:nvPr/>
          </p:nvSpPr>
          <p:spPr bwMode="auto">
            <a:xfrm>
              <a:off x="4410" y="2367"/>
              <a:ext cx="27" cy="32"/>
            </a:xfrm>
            <a:custGeom>
              <a:avLst/>
              <a:gdLst>
                <a:gd name="T0" fmla="*/ 8 w 27"/>
                <a:gd name="T1" fmla="*/ 8 h 32"/>
                <a:gd name="T2" fmla="*/ 10 w 27"/>
                <a:gd name="T3" fmla="*/ 6 h 32"/>
                <a:gd name="T4" fmla="*/ 13 w 27"/>
                <a:gd name="T5" fmla="*/ 6 h 32"/>
                <a:gd name="T6" fmla="*/ 16 w 27"/>
                <a:gd name="T7" fmla="*/ 6 h 32"/>
                <a:gd name="T8" fmla="*/ 19 w 27"/>
                <a:gd name="T9" fmla="*/ 8 h 32"/>
                <a:gd name="T10" fmla="*/ 21 w 27"/>
                <a:gd name="T11" fmla="*/ 12 h 32"/>
                <a:gd name="T12" fmla="*/ 21 w 27"/>
                <a:gd name="T13" fmla="*/ 17 h 32"/>
                <a:gd name="T14" fmla="*/ 21 w 27"/>
                <a:gd name="T15" fmla="*/ 20 h 32"/>
                <a:gd name="T16" fmla="*/ 19 w 27"/>
                <a:gd name="T17" fmla="*/ 24 h 32"/>
                <a:gd name="T18" fmla="*/ 16 w 27"/>
                <a:gd name="T19" fmla="*/ 26 h 32"/>
                <a:gd name="T20" fmla="*/ 13 w 27"/>
                <a:gd name="T21" fmla="*/ 28 h 32"/>
                <a:gd name="T22" fmla="*/ 10 w 27"/>
                <a:gd name="T23" fmla="*/ 26 h 32"/>
                <a:gd name="T24" fmla="*/ 8 w 27"/>
                <a:gd name="T25" fmla="*/ 24 h 32"/>
                <a:gd name="T26" fmla="*/ 6 w 27"/>
                <a:gd name="T27" fmla="*/ 20 h 32"/>
                <a:gd name="T28" fmla="*/ 6 w 27"/>
                <a:gd name="T29" fmla="*/ 17 h 32"/>
                <a:gd name="T30" fmla="*/ 6 w 27"/>
                <a:gd name="T31" fmla="*/ 12 h 32"/>
                <a:gd name="T32" fmla="*/ 8 w 27"/>
                <a:gd name="T33" fmla="*/ 8 h 32"/>
                <a:gd name="T34" fmla="*/ 3 w 27"/>
                <a:gd name="T35" fmla="*/ 28 h 32"/>
                <a:gd name="T36" fmla="*/ 8 w 27"/>
                <a:gd name="T37" fmla="*/ 31 h 32"/>
                <a:gd name="T38" fmla="*/ 13 w 27"/>
                <a:gd name="T39" fmla="*/ 32 h 32"/>
                <a:gd name="T40" fmla="*/ 19 w 27"/>
                <a:gd name="T41" fmla="*/ 31 h 32"/>
                <a:gd name="T42" fmla="*/ 24 w 27"/>
                <a:gd name="T43" fmla="*/ 28 h 32"/>
                <a:gd name="T44" fmla="*/ 26 w 27"/>
                <a:gd name="T45" fmla="*/ 23 h 32"/>
                <a:gd name="T46" fmla="*/ 27 w 27"/>
                <a:gd name="T47" fmla="*/ 17 h 32"/>
                <a:gd name="T48" fmla="*/ 26 w 27"/>
                <a:gd name="T49" fmla="*/ 10 h 32"/>
                <a:gd name="T50" fmla="*/ 24 w 27"/>
                <a:gd name="T51" fmla="*/ 5 h 32"/>
                <a:gd name="T52" fmla="*/ 19 w 27"/>
                <a:gd name="T53" fmla="*/ 1 h 32"/>
                <a:gd name="T54" fmla="*/ 13 w 27"/>
                <a:gd name="T55" fmla="*/ 0 h 32"/>
                <a:gd name="T56" fmla="*/ 8 w 27"/>
                <a:gd name="T57" fmla="*/ 1 h 32"/>
                <a:gd name="T58" fmla="*/ 3 w 27"/>
                <a:gd name="T59" fmla="*/ 5 h 32"/>
                <a:gd name="T60" fmla="*/ 1 w 27"/>
                <a:gd name="T61" fmla="*/ 10 h 32"/>
                <a:gd name="T62" fmla="*/ 0 w 27"/>
                <a:gd name="T63" fmla="*/ 17 h 32"/>
                <a:gd name="T64" fmla="*/ 1 w 27"/>
                <a:gd name="T65" fmla="*/ 23 h 32"/>
                <a:gd name="T66" fmla="*/ 3 w 27"/>
                <a:gd name="T67" fmla="*/ 28 h 32"/>
                <a:gd name="T68" fmla="*/ 8 w 27"/>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8" y="8"/>
                  </a:moveTo>
                  <a:lnTo>
                    <a:pt x="10" y="6"/>
                  </a:lnTo>
                  <a:lnTo>
                    <a:pt x="13" y="6"/>
                  </a:lnTo>
                  <a:lnTo>
                    <a:pt x="16" y="6"/>
                  </a:lnTo>
                  <a:lnTo>
                    <a:pt x="19" y="8"/>
                  </a:lnTo>
                  <a:lnTo>
                    <a:pt x="21" y="12"/>
                  </a:lnTo>
                  <a:lnTo>
                    <a:pt x="21" y="17"/>
                  </a:lnTo>
                  <a:lnTo>
                    <a:pt x="21" y="20"/>
                  </a:lnTo>
                  <a:lnTo>
                    <a:pt x="19" y="24"/>
                  </a:lnTo>
                  <a:lnTo>
                    <a:pt x="16" y="26"/>
                  </a:lnTo>
                  <a:lnTo>
                    <a:pt x="13" y="28"/>
                  </a:lnTo>
                  <a:lnTo>
                    <a:pt x="10" y="26"/>
                  </a:lnTo>
                  <a:lnTo>
                    <a:pt x="8" y="24"/>
                  </a:lnTo>
                  <a:lnTo>
                    <a:pt x="6" y="20"/>
                  </a:lnTo>
                  <a:lnTo>
                    <a:pt x="6" y="17"/>
                  </a:lnTo>
                  <a:lnTo>
                    <a:pt x="6" y="12"/>
                  </a:lnTo>
                  <a:lnTo>
                    <a:pt x="8" y="8"/>
                  </a:lnTo>
                  <a:lnTo>
                    <a:pt x="3" y="28"/>
                  </a:lnTo>
                  <a:lnTo>
                    <a:pt x="8" y="31"/>
                  </a:lnTo>
                  <a:lnTo>
                    <a:pt x="13" y="32"/>
                  </a:lnTo>
                  <a:lnTo>
                    <a:pt x="19" y="31"/>
                  </a:lnTo>
                  <a:lnTo>
                    <a:pt x="24" y="28"/>
                  </a:lnTo>
                  <a:lnTo>
                    <a:pt x="26" y="23"/>
                  </a:lnTo>
                  <a:lnTo>
                    <a:pt x="27" y="17"/>
                  </a:lnTo>
                  <a:lnTo>
                    <a:pt x="26" y="10"/>
                  </a:lnTo>
                  <a:lnTo>
                    <a:pt x="24" y="5"/>
                  </a:lnTo>
                  <a:lnTo>
                    <a:pt x="19" y="1"/>
                  </a:lnTo>
                  <a:lnTo>
                    <a:pt x="13" y="0"/>
                  </a:lnTo>
                  <a:lnTo>
                    <a:pt x="8" y="1"/>
                  </a:lnTo>
                  <a:lnTo>
                    <a:pt x="3" y="5"/>
                  </a:lnTo>
                  <a:lnTo>
                    <a:pt x="1" y="10"/>
                  </a:lnTo>
                  <a:lnTo>
                    <a:pt x="0" y="17"/>
                  </a:lnTo>
                  <a:lnTo>
                    <a:pt x="1" y="23"/>
                  </a:lnTo>
                  <a:lnTo>
                    <a:pt x="3" y="2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85" name="Freeform 585">
              <a:extLst>
                <a:ext uri="{FF2B5EF4-FFF2-40B4-BE49-F238E27FC236}">
                  <a16:creationId xmlns:a16="http://schemas.microsoft.com/office/drawing/2014/main" id="{909B8585-C90B-41A5-BBCC-E2D73745085F}"/>
                </a:ext>
              </a:extLst>
            </p:cNvPr>
            <p:cNvSpPr/>
            <p:nvPr/>
          </p:nvSpPr>
          <p:spPr bwMode="auto">
            <a:xfrm>
              <a:off x="4442" y="2368"/>
              <a:ext cx="24" cy="30"/>
            </a:xfrm>
            <a:custGeom>
              <a:avLst/>
              <a:gdLst>
                <a:gd name="T0" fmla="*/ 6 w 24"/>
                <a:gd name="T1" fmla="*/ 30 h 30"/>
                <a:gd name="T2" fmla="*/ 6 w 24"/>
                <a:gd name="T3" fmla="*/ 10 h 30"/>
                <a:gd name="T4" fmla="*/ 18 w 24"/>
                <a:gd name="T5" fmla="*/ 30 h 30"/>
                <a:gd name="T6" fmla="*/ 24 w 24"/>
                <a:gd name="T7" fmla="*/ 30 h 30"/>
                <a:gd name="T8" fmla="*/ 24 w 24"/>
                <a:gd name="T9" fmla="*/ 0 h 30"/>
                <a:gd name="T10" fmla="*/ 18 w 24"/>
                <a:gd name="T11" fmla="*/ 0 h 30"/>
                <a:gd name="T12" fmla="*/ 18 w 24"/>
                <a:gd name="T13" fmla="*/ 21 h 30"/>
                <a:gd name="T14" fmla="*/ 6 w 24"/>
                <a:gd name="T15" fmla="*/ 0 h 30"/>
                <a:gd name="T16" fmla="*/ 0 w 24"/>
                <a:gd name="T17" fmla="*/ 0 h 30"/>
                <a:gd name="T18" fmla="*/ 0 w 24"/>
                <a:gd name="T19" fmla="*/ 30 h 30"/>
                <a:gd name="T20" fmla="*/ 6 w 2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6" y="30"/>
                  </a:moveTo>
                  <a:lnTo>
                    <a:pt x="6" y="10"/>
                  </a:lnTo>
                  <a:lnTo>
                    <a:pt x="18" y="30"/>
                  </a:lnTo>
                  <a:lnTo>
                    <a:pt x="24" y="30"/>
                  </a:lnTo>
                  <a:lnTo>
                    <a:pt x="24" y="0"/>
                  </a:lnTo>
                  <a:lnTo>
                    <a:pt x="18" y="0"/>
                  </a:lnTo>
                  <a:lnTo>
                    <a:pt x="18" y="21"/>
                  </a:lnTo>
                  <a:lnTo>
                    <a:pt x="6"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86" name="Freeform 586">
              <a:extLst>
                <a:ext uri="{FF2B5EF4-FFF2-40B4-BE49-F238E27FC236}">
                  <a16:creationId xmlns:a16="http://schemas.microsoft.com/office/drawing/2014/main" id="{71EA9FA6-54EE-4335-BCA8-F2818B756238}"/>
                </a:ext>
              </a:extLst>
            </p:cNvPr>
            <p:cNvSpPr/>
            <p:nvPr/>
          </p:nvSpPr>
          <p:spPr bwMode="auto">
            <a:xfrm>
              <a:off x="4472" y="2368"/>
              <a:ext cx="20" cy="30"/>
            </a:xfrm>
            <a:custGeom>
              <a:avLst/>
              <a:gdLst>
                <a:gd name="T0" fmla="*/ 20 w 20"/>
                <a:gd name="T1" fmla="*/ 30 h 30"/>
                <a:gd name="T2" fmla="*/ 20 w 20"/>
                <a:gd name="T3" fmla="*/ 25 h 30"/>
                <a:gd name="T4" fmla="*/ 5 w 20"/>
                <a:gd name="T5" fmla="*/ 25 h 30"/>
                <a:gd name="T6" fmla="*/ 5 w 20"/>
                <a:gd name="T7" fmla="*/ 17 h 30"/>
                <a:gd name="T8" fmla="*/ 19 w 20"/>
                <a:gd name="T9" fmla="*/ 17 h 30"/>
                <a:gd name="T10" fmla="*/ 19 w 20"/>
                <a:gd name="T11" fmla="*/ 12 h 30"/>
                <a:gd name="T12" fmla="*/ 5 w 20"/>
                <a:gd name="T13" fmla="*/ 12 h 30"/>
                <a:gd name="T14" fmla="*/ 5 w 20"/>
                <a:gd name="T15" fmla="*/ 5 h 30"/>
                <a:gd name="T16" fmla="*/ 20 w 20"/>
                <a:gd name="T17" fmla="*/ 5 h 30"/>
                <a:gd name="T18" fmla="*/ 20 w 20"/>
                <a:gd name="T19" fmla="*/ 0 h 30"/>
                <a:gd name="T20" fmla="*/ 0 w 20"/>
                <a:gd name="T21" fmla="*/ 0 h 30"/>
                <a:gd name="T22" fmla="*/ 0 w 20"/>
                <a:gd name="T23" fmla="*/ 30 h 30"/>
                <a:gd name="T24" fmla="*/ 20 w 20"/>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0">
                  <a:moveTo>
                    <a:pt x="20" y="30"/>
                  </a:moveTo>
                  <a:lnTo>
                    <a:pt x="20" y="25"/>
                  </a:lnTo>
                  <a:lnTo>
                    <a:pt x="5" y="25"/>
                  </a:lnTo>
                  <a:lnTo>
                    <a:pt x="5" y="17"/>
                  </a:lnTo>
                  <a:lnTo>
                    <a:pt x="19" y="17"/>
                  </a:lnTo>
                  <a:lnTo>
                    <a:pt x="19" y="12"/>
                  </a:lnTo>
                  <a:lnTo>
                    <a:pt x="5" y="12"/>
                  </a:lnTo>
                  <a:lnTo>
                    <a:pt x="5" y="5"/>
                  </a:lnTo>
                  <a:lnTo>
                    <a:pt x="20" y="5"/>
                  </a:lnTo>
                  <a:lnTo>
                    <a:pt x="20" y="0"/>
                  </a:lnTo>
                  <a:lnTo>
                    <a:pt x="0" y="0"/>
                  </a:lnTo>
                  <a:lnTo>
                    <a:pt x="0" y="30"/>
                  </a:lnTo>
                  <a:lnTo>
                    <a:pt x="2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87" name="Freeform 587">
              <a:extLst>
                <a:ext uri="{FF2B5EF4-FFF2-40B4-BE49-F238E27FC236}">
                  <a16:creationId xmlns:a16="http://schemas.microsoft.com/office/drawing/2014/main" id="{E4486E7F-B7F6-4A25-8A2D-A726798F61BA}"/>
                </a:ext>
              </a:extLst>
            </p:cNvPr>
            <p:cNvSpPr/>
            <p:nvPr/>
          </p:nvSpPr>
          <p:spPr bwMode="auto">
            <a:xfrm>
              <a:off x="4496" y="2367"/>
              <a:ext cx="23" cy="32"/>
            </a:xfrm>
            <a:custGeom>
              <a:avLst/>
              <a:gdLst>
                <a:gd name="T0" fmla="*/ 4 w 23"/>
                <a:gd name="T1" fmla="*/ 30 h 32"/>
                <a:gd name="T2" fmla="*/ 7 w 23"/>
                <a:gd name="T3" fmla="*/ 32 h 32"/>
                <a:gd name="T4" fmla="*/ 12 w 23"/>
                <a:gd name="T5" fmla="*/ 32 h 32"/>
                <a:gd name="T6" fmla="*/ 17 w 23"/>
                <a:gd name="T7" fmla="*/ 32 h 32"/>
                <a:gd name="T8" fmla="*/ 20 w 23"/>
                <a:gd name="T9" fmla="*/ 30 h 32"/>
                <a:gd name="T10" fmla="*/ 23 w 23"/>
                <a:gd name="T11" fmla="*/ 26 h 32"/>
                <a:gd name="T12" fmla="*/ 23 w 23"/>
                <a:gd name="T13" fmla="*/ 23 h 32"/>
                <a:gd name="T14" fmla="*/ 23 w 23"/>
                <a:gd name="T15" fmla="*/ 18 h 32"/>
                <a:gd name="T16" fmla="*/ 19 w 23"/>
                <a:gd name="T17" fmla="*/ 16 h 32"/>
                <a:gd name="T18" fmla="*/ 18 w 23"/>
                <a:gd name="T19" fmla="*/ 14 h 32"/>
                <a:gd name="T20" fmla="*/ 13 w 23"/>
                <a:gd name="T21" fmla="*/ 13 h 32"/>
                <a:gd name="T22" fmla="*/ 11 w 23"/>
                <a:gd name="T23" fmla="*/ 12 h 32"/>
                <a:gd name="T24" fmla="*/ 7 w 23"/>
                <a:gd name="T25" fmla="*/ 11 h 32"/>
                <a:gd name="T26" fmla="*/ 6 w 23"/>
                <a:gd name="T27" fmla="*/ 8 h 32"/>
                <a:gd name="T28" fmla="*/ 6 w 23"/>
                <a:gd name="T29" fmla="*/ 7 h 32"/>
                <a:gd name="T30" fmla="*/ 7 w 23"/>
                <a:gd name="T31" fmla="*/ 6 h 32"/>
                <a:gd name="T32" fmla="*/ 11 w 23"/>
                <a:gd name="T33" fmla="*/ 5 h 32"/>
                <a:gd name="T34" fmla="*/ 13 w 23"/>
                <a:gd name="T35" fmla="*/ 5 h 32"/>
                <a:gd name="T36" fmla="*/ 16 w 23"/>
                <a:gd name="T37" fmla="*/ 6 h 32"/>
                <a:gd name="T38" fmla="*/ 16 w 23"/>
                <a:gd name="T39" fmla="*/ 7 h 32"/>
                <a:gd name="T40" fmla="*/ 17 w 23"/>
                <a:gd name="T41" fmla="*/ 10 h 32"/>
                <a:gd name="T42" fmla="*/ 23 w 23"/>
                <a:gd name="T43" fmla="*/ 10 h 32"/>
                <a:gd name="T44" fmla="*/ 22 w 23"/>
                <a:gd name="T45" fmla="*/ 6 h 32"/>
                <a:gd name="T46" fmla="*/ 19 w 23"/>
                <a:gd name="T47" fmla="*/ 2 h 32"/>
                <a:gd name="T48" fmla="*/ 16 w 23"/>
                <a:gd name="T49" fmla="*/ 0 h 32"/>
                <a:gd name="T50" fmla="*/ 12 w 23"/>
                <a:gd name="T51" fmla="*/ 0 h 32"/>
                <a:gd name="T52" fmla="*/ 7 w 23"/>
                <a:gd name="T53" fmla="*/ 0 h 32"/>
                <a:gd name="T54" fmla="*/ 4 w 23"/>
                <a:gd name="T55" fmla="*/ 2 h 32"/>
                <a:gd name="T56" fmla="*/ 1 w 23"/>
                <a:gd name="T57" fmla="*/ 5 h 32"/>
                <a:gd name="T58" fmla="*/ 0 w 23"/>
                <a:gd name="T59" fmla="*/ 10 h 32"/>
                <a:gd name="T60" fmla="*/ 1 w 23"/>
                <a:gd name="T61" fmla="*/ 13 h 32"/>
                <a:gd name="T62" fmla="*/ 4 w 23"/>
                <a:gd name="T63" fmla="*/ 17 h 32"/>
                <a:gd name="T64" fmla="*/ 10 w 23"/>
                <a:gd name="T65" fmla="*/ 18 h 32"/>
                <a:gd name="T66" fmla="*/ 16 w 23"/>
                <a:gd name="T67" fmla="*/ 20 h 32"/>
                <a:gd name="T68" fmla="*/ 17 w 23"/>
                <a:gd name="T69" fmla="*/ 22 h 32"/>
                <a:gd name="T70" fmla="*/ 18 w 23"/>
                <a:gd name="T71" fmla="*/ 23 h 32"/>
                <a:gd name="T72" fmla="*/ 17 w 23"/>
                <a:gd name="T73" fmla="*/ 25 h 32"/>
                <a:gd name="T74" fmla="*/ 17 w 23"/>
                <a:gd name="T75" fmla="*/ 26 h 32"/>
                <a:gd name="T76" fmla="*/ 12 w 23"/>
                <a:gd name="T77" fmla="*/ 28 h 32"/>
                <a:gd name="T78" fmla="*/ 10 w 23"/>
                <a:gd name="T79" fmla="*/ 26 h 32"/>
                <a:gd name="T80" fmla="*/ 7 w 23"/>
                <a:gd name="T81" fmla="*/ 26 h 32"/>
                <a:gd name="T82" fmla="*/ 6 w 23"/>
                <a:gd name="T83" fmla="*/ 24 h 32"/>
                <a:gd name="T84" fmla="*/ 6 w 23"/>
                <a:gd name="T85" fmla="*/ 22 h 32"/>
                <a:gd name="T86" fmla="*/ 0 w 23"/>
                <a:gd name="T87" fmla="*/ 22 h 32"/>
                <a:gd name="T88" fmla="*/ 1 w 23"/>
                <a:gd name="T89" fmla="*/ 26 h 32"/>
                <a:gd name="T90" fmla="*/ 4 w 23"/>
                <a:gd name="T9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32">
                  <a:moveTo>
                    <a:pt x="4" y="30"/>
                  </a:moveTo>
                  <a:lnTo>
                    <a:pt x="7" y="32"/>
                  </a:lnTo>
                  <a:lnTo>
                    <a:pt x="12" y="32"/>
                  </a:lnTo>
                  <a:lnTo>
                    <a:pt x="17" y="32"/>
                  </a:lnTo>
                  <a:lnTo>
                    <a:pt x="20" y="30"/>
                  </a:lnTo>
                  <a:lnTo>
                    <a:pt x="23" y="26"/>
                  </a:lnTo>
                  <a:lnTo>
                    <a:pt x="23" y="23"/>
                  </a:lnTo>
                  <a:lnTo>
                    <a:pt x="23" y="18"/>
                  </a:lnTo>
                  <a:lnTo>
                    <a:pt x="19" y="16"/>
                  </a:lnTo>
                  <a:lnTo>
                    <a:pt x="18" y="14"/>
                  </a:lnTo>
                  <a:lnTo>
                    <a:pt x="13" y="13"/>
                  </a:lnTo>
                  <a:lnTo>
                    <a:pt x="11" y="12"/>
                  </a:lnTo>
                  <a:lnTo>
                    <a:pt x="7" y="11"/>
                  </a:lnTo>
                  <a:lnTo>
                    <a:pt x="6" y="8"/>
                  </a:lnTo>
                  <a:lnTo>
                    <a:pt x="6" y="7"/>
                  </a:lnTo>
                  <a:lnTo>
                    <a:pt x="7" y="6"/>
                  </a:lnTo>
                  <a:lnTo>
                    <a:pt x="11" y="5"/>
                  </a:lnTo>
                  <a:lnTo>
                    <a:pt x="13" y="5"/>
                  </a:lnTo>
                  <a:lnTo>
                    <a:pt x="16" y="6"/>
                  </a:lnTo>
                  <a:lnTo>
                    <a:pt x="16" y="7"/>
                  </a:lnTo>
                  <a:lnTo>
                    <a:pt x="17" y="10"/>
                  </a:lnTo>
                  <a:lnTo>
                    <a:pt x="23" y="10"/>
                  </a:lnTo>
                  <a:lnTo>
                    <a:pt x="22" y="6"/>
                  </a:lnTo>
                  <a:lnTo>
                    <a:pt x="19" y="2"/>
                  </a:lnTo>
                  <a:lnTo>
                    <a:pt x="16" y="0"/>
                  </a:lnTo>
                  <a:lnTo>
                    <a:pt x="12" y="0"/>
                  </a:lnTo>
                  <a:lnTo>
                    <a:pt x="7" y="0"/>
                  </a:lnTo>
                  <a:lnTo>
                    <a:pt x="4" y="2"/>
                  </a:lnTo>
                  <a:lnTo>
                    <a:pt x="1" y="5"/>
                  </a:lnTo>
                  <a:lnTo>
                    <a:pt x="0" y="10"/>
                  </a:lnTo>
                  <a:lnTo>
                    <a:pt x="1" y="13"/>
                  </a:lnTo>
                  <a:lnTo>
                    <a:pt x="4" y="17"/>
                  </a:lnTo>
                  <a:lnTo>
                    <a:pt x="10" y="18"/>
                  </a:lnTo>
                  <a:lnTo>
                    <a:pt x="16" y="20"/>
                  </a:lnTo>
                  <a:lnTo>
                    <a:pt x="17" y="22"/>
                  </a:lnTo>
                  <a:lnTo>
                    <a:pt x="18" y="23"/>
                  </a:lnTo>
                  <a:lnTo>
                    <a:pt x="17" y="25"/>
                  </a:lnTo>
                  <a:lnTo>
                    <a:pt x="17" y="26"/>
                  </a:lnTo>
                  <a:lnTo>
                    <a:pt x="12" y="28"/>
                  </a:lnTo>
                  <a:lnTo>
                    <a:pt x="10" y="26"/>
                  </a:lnTo>
                  <a:lnTo>
                    <a:pt x="7" y="26"/>
                  </a:lnTo>
                  <a:lnTo>
                    <a:pt x="6" y="24"/>
                  </a:lnTo>
                  <a:lnTo>
                    <a:pt x="6" y="22"/>
                  </a:lnTo>
                  <a:lnTo>
                    <a:pt x="0" y="22"/>
                  </a:lnTo>
                  <a:lnTo>
                    <a:pt x="1"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88" name="Freeform 588">
              <a:extLst>
                <a:ext uri="{FF2B5EF4-FFF2-40B4-BE49-F238E27FC236}">
                  <a16:creationId xmlns:a16="http://schemas.microsoft.com/office/drawing/2014/main" id="{20A6B3D9-C13B-4B09-A704-7CE270716C28}"/>
                </a:ext>
              </a:extLst>
            </p:cNvPr>
            <p:cNvSpPr/>
            <p:nvPr/>
          </p:nvSpPr>
          <p:spPr bwMode="auto">
            <a:xfrm>
              <a:off x="4437" y="1963"/>
              <a:ext cx="22" cy="31"/>
            </a:xfrm>
            <a:custGeom>
              <a:avLst/>
              <a:gdLst>
                <a:gd name="T0" fmla="*/ 6 w 22"/>
                <a:gd name="T1" fmla="*/ 5 h 31"/>
                <a:gd name="T2" fmla="*/ 12 w 22"/>
                <a:gd name="T3" fmla="*/ 5 h 31"/>
                <a:gd name="T4" fmla="*/ 16 w 22"/>
                <a:gd name="T5" fmla="*/ 6 h 31"/>
                <a:gd name="T6" fmla="*/ 16 w 22"/>
                <a:gd name="T7" fmla="*/ 9 h 31"/>
                <a:gd name="T8" fmla="*/ 16 w 22"/>
                <a:gd name="T9" fmla="*/ 13 h 31"/>
                <a:gd name="T10" fmla="*/ 12 w 22"/>
                <a:gd name="T11" fmla="*/ 14 h 31"/>
                <a:gd name="T12" fmla="*/ 6 w 22"/>
                <a:gd name="T13" fmla="*/ 14 h 31"/>
                <a:gd name="T14" fmla="*/ 6 w 22"/>
                <a:gd name="T15" fmla="*/ 5 h 31"/>
                <a:gd name="T16" fmla="*/ 13 w 22"/>
                <a:gd name="T17" fmla="*/ 19 h 31"/>
                <a:gd name="T18" fmla="*/ 17 w 22"/>
                <a:gd name="T19" fmla="*/ 19 h 31"/>
                <a:gd name="T20" fmla="*/ 19 w 22"/>
                <a:gd name="T21" fmla="*/ 17 h 31"/>
                <a:gd name="T22" fmla="*/ 22 w 22"/>
                <a:gd name="T23" fmla="*/ 14 h 31"/>
                <a:gd name="T24" fmla="*/ 22 w 22"/>
                <a:gd name="T25" fmla="*/ 9 h 31"/>
                <a:gd name="T26" fmla="*/ 22 w 22"/>
                <a:gd name="T27" fmla="*/ 5 h 31"/>
                <a:gd name="T28" fmla="*/ 19 w 22"/>
                <a:gd name="T29" fmla="*/ 2 h 31"/>
                <a:gd name="T30" fmla="*/ 17 w 22"/>
                <a:gd name="T31" fmla="*/ 0 h 31"/>
                <a:gd name="T32" fmla="*/ 13 w 22"/>
                <a:gd name="T33" fmla="*/ 0 h 31"/>
                <a:gd name="T34" fmla="*/ 0 w 22"/>
                <a:gd name="T35" fmla="*/ 0 h 31"/>
                <a:gd name="T36" fmla="*/ 0 w 22"/>
                <a:gd name="T37" fmla="*/ 31 h 31"/>
                <a:gd name="T38" fmla="*/ 6 w 22"/>
                <a:gd name="T39" fmla="*/ 31 h 31"/>
                <a:gd name="T40" fmla="*/ 6 w 22"/>
                <a:gd name="T41" fmla="*/ 19 h 31"/>
                <a:gd name="T42" fmla="*/ 13 w 22"/>
                <a:gd name="T43" fmla="*/ 19 h 31"/>
                <a:gd name="T44" fmla="*/ 6 w 22"/>
                <a:gd name="T45"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1">
                  <a:moveTo>
                    <a:pt x="6" y="5"/>
                  </a:moveTo>
                  <a:lnTo>
                    <a:pt x="12" y="5"/>
                  </a:lnTo>
                  <a:lnTo>
                    <a:pt x="16" y="6"/>
                  </a:lnTo>
                  <a:lnTo>
                    <a:pt x="16" y="9"/>
                  </a:lnTo>
                  <a:lnTo>
                    <a:pt x="16" y="13"/>
                  </a:lnTo>
                  <a:lnTo>
                    <a:pt x="12" y="14"/>
                  </a:lnTo>
                  <a:lnTo>
                    <a:pt x="6" y="14"/>
                  </a:lnTo>
                  <a:lnTo>
                    <a:pt x="6" y="5"/>
                  </a:lnTo>
                  <a:lnTo>
                    <a:pt x="13" y="19"/>
                  </a:lnTo>
                  <a:lnTo>
                    <a:pt x="17" y="19"/>
                  </a:lnTo>
                  <a:lnTo>
                    <a:pt x="19" y="17"/>
                  </a:lnTo>
                  <a:lnTo>
                    <a:pt x="22" y="14"/>
                  </a:lnTo>
                  <a:lnTo>
                    <a:pt x="22" y="9"/>
                  </a:lnTo>
                  <a:lnTo>
                    <a:pt x="22" y="5"/>
                  </a:lnTo>
                  <a:lnTo>
                    <a:pt x="19" y="2"/>
                  </a:lnTo>
                  <a:lnTo>
                    <a:pt x="17" y="0"/>
                  </a:lnTo>
                  <a:lnTo>
                    <a:pt x="13" y="0"/>
                  </a:lnTo>
                  <a:lnTo>
                    <a:pt x="0" y="0"/>
                  </a:lnTo>
                  <a:lnTo>
                    <a:pt x="0" y="31"/>
                  </a:lnTo>
                  <a:lnTo>
                    <a:pt x="6" y="31"/>
                  </a:lnTo>
                  <a:lnTo>
                    <a:pt x="6" y="19"/>
                  </a:lnTo>
                  <a:lnTo>
                    <a:pt x="13" y="19"/>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89" name="Rectangle 589">
              <a:extLst>
                <a:ext uri="{FF2B5EF4-FFF2-40B4-BE49-F238E27FC236}">
                  <a16:creationId xmlns:a16="http://schemas.microsoft.com/office/drawing/2014/main" id="{E01BC044-9508-42FC-918D-BE5795E7F6BB}"/>
                </a:ext>
              </a:extLst>
            </p:cNvPr>
            <p:cNvSpPr>
              <a:spLocks noChangeArrowheads="1"/>
            </p:cNvSpPr>
            <p:nvPr/>
          </p:nvSpPr>
          <p:spPr bwMode="auto">
            <a:xfrm>
              <a:off x="4464" y="1963"/>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0" name="Freeform 590">
              <a:extLst>
                <a:ext uri="{FF2B5EF4-FFF2-40B4-BE49-F238E27FC236}">
                  <a16:creationId xmlns:a16="http://schemas.microsoft.com/office/drawing/2014/main" id="{F2FD7FB3-6AD9-4CEC-95A2-1C946C755A39}"/>
                </a:ext>
              </a:extLst>
            </p:cNvPr>
            <p:cNvSpPr/>
            <p:nvPr/>
          </p:nvSpPr>
          <p:spPr bwMode="auto">
            <a:xfrm>
              <a:off x="4472" y="1963"/>
              <a:ext cx="23" cy="31"/>
            </a:xfrm>
            <a:custGeom>
              <a:avLst/>
              <a:gdLst>
                <a:gd name="T0" fmla="*/ 14 w 23"/>
                <a:gd name="T1" fmla="*/ 31 h 31"/>
                <a:gd name="T2" fmla="*/ 14 w 23"/>
                <a:gd name="T3" fmla="*/ 5 h 31"/>
                <a:gd name="T4" fmla="*/ 23 w 23"/>
                <a:gd name="T5" fmla="*/ 5 h 31"/>
                <a:gd name="T6" fmla="*/ 23 w 23"/>
                <a:gd name="T7" fmla="*/ 0 h 31"/>
                <a:gd name="T8" fmla="*/ 0 w 23"/>
                <a:gd name="T9" fmla="*/ 0 h 31"/>
                <a:gd name="T10" fmla="*/ 0 w 23"/>
                <a:gd name="T11" fmla="*/ 5 h 31"/>
                <a:gd name="T12" fmla="*/ 8 w 23"/>
                <a:gd name="T13" fmla="*/ 5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5"/>
                  </a:lnTo>
                  <a:lnTo>
                    <a:pt x="23" y="5"/>
                  </a:lnTo>
                  <a:lnTo>
                    <a:pt x="23" y="0"/>
                  </a:lnTo>
                  <a:lnTo>
                    <a:pt x="0" y="0"/>
                  </a:lnTo>
                  <a:lnTo>
                    <a:pt x="0" y="5"/>
                  </a:lnTo>
                  <a:lnTo>
                    <a:pt x="8" y="5"/>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1" name="Freeform 591">
              <a:extLst>
                <a:ext uri="{FF2B5EF4-FFF2-40B4-BE49-F238E27FC236}">
                  <a16:creationId xmlns:a16="http://schemas.microsoft.com/office/drawing/2014/main" id="{42D07942-4821-47B9-8FE8-2683322C1320}"/>
                </a:ext>
              </a:extLst>
            </p:cNvPr>
            <p:cNvSpPr/>
            <p:nvPr/>
          </p:nvSpPr>
          <p:spPr bwMode="auto">
            <a:xfrm>
              <a:off x="4495" y="1963"/>
              <a:ext cx="23" cy="31"/>
            </a:xfrm>
            <a:custGeom>
              <a:avLst/>
              <a:gdLst>
                <a:gd name="T0" fmla="*/ 14 w 23"/>
                <a:gd name="T1" fmla="*/ 31 h 31"/>
                <a:gd name="T2" fmla="*/ 14 w 23"/>
                <a:gd name="T3" fmla="*/ 5 h 31"/>
                <a:gd name="T4" fmla="*/ 23 w 23"/>
                <a:gd name="T5" fmla="*/ 5 h 31"/>
                <a:gd name="T6" fmla="*/ 23 w 23"/>
                <a:gd name="T7" fmla="*/ 0 h 31"/>
                <a:gd name="T8" fmla="*/ 0 w 23"/>
                <a:gd name="T9" fmla="*/ 0 h 31"/>
                <a:gd name="T10" fmla="*/ 0 w 23"/>
                <a:gd name="T11" fmla="*/ 5 h 31"/>
                <a:gd name="T12" fmla="*/ 9 w 23"/>
                <a:gd name="T13" fmla="*/ 5 h 31"/>
                <a:gd name="T14" fmla="*/ 9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5"/>
                  </a:lnTo>
                  <a:lnTo>
                    <a:pt x="23" y="5"/>
                  </a:lnTo>
                  <a:lnTo>
                    <a:pt x="23" y="0"/>
                  </a:lnTo>
                  <a:lnTo>
                    <a:pt x="0" y="0"/>
                  </a:lnTo>
                  <a:lnTo>
                    <a:pt x="0" y="5"/>
                  </a:lnTo>
                  <a:lnTo>
                    <a:pt x="9" y="5"/>
                  </a:lnTo>
                  <a:lnTo>
                    <a:pt x="9"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2" name="Freeform 592">
              <a:extLst>
                <a:ext uri="{FF2B5EF4-FFF2-40B4-BE49-F238E27FC236}">
                  <a16:creationId xmlns:a16="http://schemas.microsoft.com/office/drawing/2014/main" id="{040D8290-D0B0-4DA4-9CC5-A9FB7E7DBF0D}"/>
                </a:ext>
              </a:extLst>
            </p:cNvPr>
            <p:cNvSpPr/>
            <p:nvPr/>
          </p:nvSpPr>
          <p:spPr bwMode="auto">
            <a:xfrm>
              <a:off x="4670" y="2008"/>
              <a:ext cx="24" cy="32"/>
            </a:xfrm>
            <a:custGeom>
              <a:avLst/>
              <a:gdLst>
                <a:gd name="T0" fmla="*/ 6 w 24"/>
                <a:gd name="T1" fmla="*/ 18 h 32"/>
                <a:gd name="T2" fmla="*/ 12 w 24"/>
                <a:gd name="T3" fmla="*/ 18 h 32"/>
                <a:gd name="T4" fmla="*/ 16 w 24"/>
                <a:gd name="T5" fmla="*/ 18 h 32"/>
                <a:gd name="T6" fmla="*/ 17 w 24"/>
                <a:gd name="T7" fmla="*/ 20 h 32"/>
                <a:gd name="T8" fmla="*/ 17 w 24"/>
                <a:gd name="T9" fmla="*/ 22 h 32"/>
                <a:gd name="T10" fmla="*/ 17 w 24"/>
                <a:gd name="T11" fmla="*/ 24 h 32"/>
                <a:gd name="T12" fmla="*/ 16 w 24"/>
                <a:gd name="T13" fmla="*/ 26 h 32"/>
                <a:gd name="T14" fmla="*/ 12 w 24"/>
                <a:gd name="T15" fmla="*/ 26 h 32"/>
                <a:gd name="T16" fmla="*/ 6 w 24"/>
                <a:gd name="T17" fmla="*/ 26 h 32"/>
                <a:gd name="T18" fmla="*/ 6 w 24"/>
                <a:gd name="T19" fmla="*/ 18 h 32"/>
                <a:gd name="T20" fmla="*/ 6 w 24"/>
                <a:gd name="T21" fmla="*/ 6 h 32"/>
                <a:gd name="T22" fmla="*/ 12 w 24"/>
                <a:gd name="T23" fmla="*/ 6 h 32"/>
                <a:gd name="T24" fmla="*/ 16 w 24"/>
                <a:gd name="T25" fmla="*/ 6 h 32"/>
                <a:gd name="T26" fmla="*/ 17 w 24"/>
                <a:gd name="T27" fmla="*/ 9 h 32"/>
                <a:gd name="T28" fmla="*/ 16 w 24"/>
                <a:gd name="T29" fmla="*/ 12 h 32"/>
                <a:gd name="T30" fmla="*/ 12 w 24"/>
                <a:gd name="T31" fmla="*/ 12 h 32"/>
                <a:gd name="T32" fmla="*/ 6 w 24"/>
                <a:gd name="T33" fmla="*/ 12 h 32"/>
                <a:gd name="T34" fmla="*/ 6 w 24"/>
                <a:gd name="T35" fmla="*/ 6 h 32"/>
                <a:gd name="T36" fmla="*/ 6 w 24"/>
                <a:gd name="T37" fmla="*/ 18 h 32"/>
                <a:gd name="T38" fmla="*/ 13 w 24"/>
                <a:gd name="T39" fmla="*/ 32 h 32"/>
                <a:gd name="T40" fmla="*/ 18 w 24"/>
                <a:gd name="T41" fmla="*/ 32 h 32"/>
                <a:gd name="T42" fmla="*/ 20 w 24"/>
                <a:gd name="T43" fmla="*/ 29 h 32"/>
                <a:gd name="T44" fmla="*/ 23 w 24"/>
                <a:gd name="T45" fmla="*/ 27 h 32"/>
                <a:gd name="T46" fmla="*/ 24 w 24"/>
                <a:gd name="T47" fmla="*/ 22 h 32"/>
                <a:gd name="T48" fmla="*/ 23 w 24"/>
                <a:gd name="T49" fmla="*/ 17 h 32"/>
                <a:gd name="T50" fmla="*/ 19 w 24"/>
                <a:gd name="T51" fmla="*/ 15 h 32"/>
                <a:gd name="T52" fmla="*/ 22 w 24"/>
                <a:gd name="T53" fmla="*/ 12 h 32"/>
                <a:gd name="T54" fmla="*/ 23 w 24"/>
                <a:gd name="T55" fmla="*/ 9 h 32"/>
                <a:gd name="T56" fmla="*/ 22 w 24"/>
                <a:gd name="T57" fmla="*/ 5 h 32"/>
                <a:gd name="T58" fmla="*/ 20 w 24"/>
                <a:gd name="T59" fmla="*/ 3 h 32"/>
                <a:gd name="T60" fmla="*/ 17 w 24"/>
                <a:gd name="T61" fmla="*/ 2 h 32"/>
                <a:gd name="T62" fmla="*/ 13 w 24"/>
                <a:gd name="T63" fmla="*/ 0 h 32"/>
                <a:gd name="T64" fmla="*/ 0 w 24"/>
                <a:gd name="T65" fmla="*/ 0 h 32"/>
                <a:gd name="T66" fmla="*/ 0 w 24"/>
                <a:gd name="T67" fmla="*/ 32 h 32"/>
                <a:gd name="T68" fmla="*/ 13 w 24"/>
                <a:gd name="T69" fmla="*/ 32 h 32"/>
                <a:gd name="T70" fmla="*/ 6 w 24"/>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2">
                  <a:moveTo>
                    <a:pt x="6" y="18"/>
                  </a:moveTo>
                  <a:lnTo>
                    <a:pt x="12" y="18"/>
                  </a:lnTo>
                  <a:lnTo>
                    <a:pt x="16" y="18"/>
                  </a:lnTo>
                  <a:lnTo>
                    <a:pt x="17" y="20"/>
                  </a:lnTo>
                  <a:lnTo>
                    <a:pt x="17" y="22"/>
                  </a:lnTo>
                  <a:lnTo>
                    <a:pt x="17" y="24"/>
                  </a:lnTo>
                  <a:lnTo>
                    <a:pt x="16" y="26"/>
                  </a:lnTo>
                  <a:lnTo>
                    <a:pt x="12" y="26"/>
                  </a:lnTo>
                  <a:lnTo>
                    <a:pt x="6" y="26"/>
                  </a:lnTo>
                  <a:lnTo>
                    <a:pt x="6" y="18"/>
                  </a:lnTo>
                  <a:lnTo>
                    <a:pt x="6" y="6"/>
                  </a:lnTo>
                  <a:lnTo>
                    <a:pt x="12" y="6"/>
                  </a:lnTo>
                  <a:lnTo>
                    <a:pt x="16" y="6"/>
                  </a:lnTo>
                  <a:lnTo>
                    <a:pt x="17" y="9"/>
                  </a:lnTo>
                  <a:lnTo>
                    <a:pt x="16" y="12"/>
                  </a:lnTo>
                  <a:lnTo>
                    <a:pt x="12" y="12"/>
                  </a:lnTo>
                  <a:lnTo>
                    <a:pt x="6" y="12"/>
                  </a:lnTo>
                  <a:lnTo>
                    <a:pt x="6" y="6"/>
                  </a:lnTo>
                  <a:lnTo>
                    <a:pt x="6" y="18"/>
                  </a:lnTo>
                  <a:lnTo>
                    <a:pt x="13" y="32"/>
                  </a:lnTo>
                  <a:lnTo>
                    <a:pt x="18" y="32"/>
                  </a:lnTo>
                  <a:lnTo>
                    <a:pt x="20" y="29"/>
                  </a:lnTo>
                  <a:lnTo>
                    <a:pt x="23" y="27"/>
                  </a:lnTo>
                  <a:lnTo>
                    <a:pt x="24" y="22"/>
                  </a:lnTo>
                  <a:lnTo>
                    <a:pt x="23" y="17"/>
                  </a:lnTo>
                  <a:lnTo>
                    <a:pt x="19" y="15"/>
                  </a:lnTo>
                  <a:lnTo>
                    <a:pt x="22" y="12"/>
                  </a:lnTo>
                  <a:lnTo>
                    <a:pt x="23" y="9"/>
                  </a:lnTo>
                  <a:lnTo>
                    <a:pt x="22" y="5"/>
                  </a:lnTo>
                  <a:lnTo>
                    <a:pt x="20" y="3"/>
                  </a:lnTo>
                  <a:lnTo>
                    <a:pt x="17" y="2"/>
                  </a:lnTo>
                  <a:lnTo>
                    <a:pt x="13" y="0"/>
                  </a:lnTo>
                  <a:lnTo>
                    <a:pt x="0" y="0"/>
                  </a:lnTo>
                  <a:lnTo>
                    <a:pt x="0" y="32"/>
                  </a:lnTo>
                  <a:lnTo>
                    <a:pt x="13" y="32"/>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3" name="Freeform 593">
              <a:extLst>
                <a:ext uri="{FF2B5EF4-FFF2-40B4-BE49-F238E27FC236}">
                  <a16:creationId xmlns:a16="http://schemas.microsoft.com/office/drawing/2014/main" id="{D30B0B22-76B3-4099-9477-F04145EB4AAE}"/>
                </a:ext>
              </a:extLst>
            </p:cNvPr>
            <p:cNvSpPr/>
            <p:nvPr/>
          </p:nvSpPr>
          <p:spPr bwMode="auto">
            <a:xfrm>
              <a:off x="4698" y="2008"/>
              <a:ext cx="21" cy="32"/>
            </a:xfrm>
            <a:custGeom>
              <a:avLst/>
              <a:gdLst>
                <a:gd name="T0" fmla="*/ 21 w 21"/>
                <a:gd name="T1" fmla="*/ 32 h 32"/>
                <a:gd name="T2" fmla="*/ 21 w 21"/>
                <a:gd name="T3" fmla="*/ 26 h 32"/>
                <a:gd name="T4" fmla="*/ 6 w 21"/>
                <a:gd name="T5" fmla="*/ 26 h 32"/>
                <a:gd name="T6" fmla="*/ 6 w 21"/>
                <a:gd name="T7" fmla="*/ 18 h 32"/>
                <a:gd name="T8" fmla="*/ 20 w 21"/>
                <a:gd name="T9" fmla="*/ 18 h 32"/>
                <a:gd name="T10" fmla="*/ 20 w 21"/>
                <a:gd name="T11" fmla="*/ 12 h 32"/>
                <a:gd name="T12" fmla="*/ 6 w 21"/>
                <a:gd name="T13" fmla="*/ 12 h 32"/>
                <a:gd name="T14" fmla="*/ 6 w 21"/>
                <a:gd name="T15" fmla="*/ 6 h 32"/>
                <a:gd name="T16" fmla="*/ 21 w 21"/>
                <a:gd name="T17" fmla="*/ 6 h 32"/>
                <a:gd name="T18" fmla="*/ 21 w 21"/>
                <a:gd name="T19" fmla="*/ 0 h 32"/>
                <a:gd name="T20" fmla="*/ 0 w 21"/>
                <a:gd name="T21" fmla="*/ 0 h 32"/>
                <a:gd name="T22" fmla="*/ 0 w 21"/>
                <a:gd name="T23" fmla="*/ 32 h 32"/>
                <a:gd name="T24" fmla="*/ 21 w 21"/>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21" y="32"/>
                  </a:moveTo>
                  <a:lnTo>
                    <a:pt x="21" y="26"/>
                  </a:lnTo>
                  <a:lnTo>
                    <a:pt x="6" y="26"/>
                  </a:lnTo>
                  <a:lnTo>
                    <a:pt x="6" y="18"/>
                  </a:lnTo>
                  <a:lnTo>
                    <a:pt x="20" y="18"/>
                  </a:lnTo>
                  <a:lnTo>
                    <a:pt x="20" y="12"/>
                  </a:lnTo>
                  <a:lnTo>
                    <a:pt x="6" y="12"/>
                  </a:lnTo>
                  <a:lnTo>
                    <a:pt x="6" y="6"/>
                  </a:lnTo>
                  <a:lnTo>
                    <a:pt x="21" y="6"/>
                  </a:lnTo>
                  <a:lnTo>
                    <a:pt x="21" y="0"/>
                  </a:lnTo>
                  <a:lnTo>
                    <a:pt x="0" y="0"/>
                  </a:lnTo>
                  <a:lnTo>
                    <a:pt x="0" y="32"/>
                  </a:lnTo>
                  <a:lnTo>
                    <a:pt x="2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4" name="Freeform 594">
              <a:extLst>
                <a:ext uri="{FF2B5EF4-FFF2-40B4-BE49-F238E27FC236}">
                  <a16:creationId xmlns:a16="http://schemas.microsoft.com/office/drawing/2014/main" id="{F02E4CB0-6977-4E8F-B4FA-B2A9E7D29456}"/>
                </a:ext>
              </a:extLst>
            </p:cNvPr>
            <p:cNvSpPr/>
            <p:nvPr/>
          </p:nvSpPr>
          <p:spPr bwMode="auto">
            <a:xfrm>
              <a:off x="4719" y="2008"/>
              <a:ext cx="26" cy="32"/>
            </a:xfrm>
            <a:custGeom>
              <a:avLst/>
              <a:gdLst>
                <a:gd name="T0" fmla="*/ 17 w 26"/>
                <a:gd name="T1" fmla="*/ 20 h 32"/>
                <a:gd name="T2" fmla="*/ 10 w 26"/>
                <a:gd name="T3" fmla="*/ 20 h 32"/>
                <a:gd name="T4" fmla="*/ 13 w 26"/>
                <a:gd name="T5" fmla="*/ 6 h 32"/>
                <a:gd name="T6" fmla="*/ 17 w 26"/>
                <a:gd name="T7" fmla="*/ 20 h 32"/>
                <a:gd name="T8" fmla="*/ 0 w 26"/>
                <a:gd name="T9" fmla="*/ 32 h 32"/>
                <a:gd name="T10" fmla="*/ 6 w 26"/>
                <a:gd name="T11" fmla="*/ 32 h 32"/>
                <a:gd name="T12" fmla="*/ 7 w 26"/>
                <a:gd name="T13" fmla="*/ 26 h 32"/>
                <a:gd name="T14" fmla="*/ 19 w 26"/>
                <a:gd name="T15" fmla="*/ 26 h 32"/>
                <a:gd name="T16" fmla="*/ 20 w 26"/>
                <a:gd name="T17" fmla="*/ 32 h 32"/>
                <a:gd name="T18" fmla="*/ 26 w 26"/>
                <a:gd name="T19" fmla="*/ 32 h 32"/>
                <a:gd name="T20" fmla="*/ 17 w 26"/>
                <a:gd name="T21" fmla="*/ 0 h 32"/>
                <a:gd name="T22" fmla="*/ 10 w 26"/>
                <a:gd name="T23" fmla="*/ 0 h 32"/>
                <a:gd name="T24" fmla="*/ 0 w 26"/>
                <a:gd name="T25" fmla="*/ 32 h 32"/>
                <a:gd name="T26" fmla="*/ 17 w 26"/>
                <a:gd name="T2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2">
                  <a:moveTo>
                    <a:pt x="17" y="20"/>
                  </a:moveTo>
                  <a:lnTo>
                    <a:pt x="10" y="20"/>
                  </a:lnTo>
                  <a:lnTo>
                    <a:pt x="13" y="6"/>
                  </a:lnTo>
                  <a:lnTo>
                    <a:pt x="17" y="20"/>
                  </a:lnTo>
                  <a:lnTo>
                    <a:pt x="0" y="32"/>
                  </a:lnTo>
                  <a:lnTo>
                    <a:pt x="6" y="32"/>
                  </a:lnTo>
                  <a:lnTo>
                    <a:pt x="7" y="26"/>
                  </a:lnTo>
                  <a:lnTo>
                    <a:pt x="19" y="26"/>
                  </a:lnTo>
                  <a:lnTo>
                    <a:pt x="20" y="32"/>
                  </a:lnTo>
                  <a:lnTo>
                    <a:pt x="26" y="32"/>
                  </a:lnTo>
                  <a:lnTo>
                    <a:pt x="17" y="0"/>
                  </a:lnTo>
                  <a:lnTo>
                    <a:pt x="10" y="0"/>
                  </a:lnTo>
                  <a:lnTo>
                    <a:pt x="0" y="32"/>
                  </a:lnTo>
                  <a:lnTo>
                    <a:pt x="1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5" name="Freeform 595">
              <a:extLst>
                <a:ext uri="{FF2B5EF4-FFF2-40B4-BE49-F238E27FC236}">
                  <a16:creationId xmlns:a16="http://schemas.microsoft.com/office/drawing/2014/main" id="{B990EB4A-EA36-41BE-A5B6-BB269A6963F7}"/>
                </a:ext>
              </a:extLst>
            </p:cNvPr>
            <p:cNvSpPr/>
            <p:nvPr/>
          </p:nvSpPr>
          <p:spPr bwMode="auto">
            <a:xfrm>
              <a:off x="4747" y="2008"/>
              <a:ext cx="22" cy="33"/>
            </a:xfrm>
            <a:custGeom>
              <a:avLst/>
              <a:gdLst>
                <a:gd name="T0" fmla="*/ 0 w 22"/>
                <a:gd name="T1" fmla="*/ 21 h 33"/>
                <a:gd name="T2" fmla="*/ 1 w 22"/>
                <a:gd name="T3" fmla="*/ 26 h 33"/>
                <a:gd name="T4" fmla="*/ 3 w 22"/>
                <a:gd name="T5" fmla="*/ 29 h 33"/>
                <a:gd name="T6" fmla="*/ 7 w 22"/>
                <a:gd name="T7" fmla="*/ 32 h 33"/>
                <a:gd name="T8" fmla="*/ 12 w 22"/>
                <a:gd name="T9" fmla="*/ 33 h 33"/>
                <a:gd name="T10" fmla="*/ 16 w 22"/>
                <a:gd name="T11" fmla="*/ 32 h 33"/>
                <a:gd name="T12" fmla="*/ 20 w 22"/>
                <a:gd name="T13" fmla="*/ 29 h 33"/>
                <a:gd name="T14" fmla="*/ 22 w 22"/>
                <a:gd name="T15" fmla="*/ 26 h 33"/>
                <a:gd name="T16" fmla="*/ 22 w 22"/>
                <a:gd name="T17" fmla="*/ 21 h 33"/>
                <a:gd name="T18" fmla="*/ 22 w 22"/>
                <a:gd name="T19" fmla="*/ 0 h 33"/>
                <a:gd name="T20" fmla="*/ 16 w 22"/>
                <a:gd name="T21" fmla="*/ 0 h 33"/>
                <a:gd name="T22" fmla="*/ 16 w 22"/>
                <a:gd name="T23" fmla="*/ 20 h 33"/>
                <a:gd name="T24" fmla="*/ 16 w 22"/>
                <a:gd name="T25" fmla="*/ 23 h 33"/>
                <a:gd name="T26" fmla="*/ 15 w 22"/>
                <a:gd name="T27" fmla="*/ 26 h 33"/>
                <a:gd name="T28" fmla="*/ 14 w 22"/>
                <a:gd name="T29" fmla="*/ 27 h 33"/>
                <a:gd name="T30" fmla="*/ 12 w 22"/>
                <a:gd name="T31" fmla="*/ 27 h 33"/>
                <a:gd name="T32" fmla="*/ 9 w 22"/>
                <a:gd name="T33" fmla="*/ 27 h 33"/>
                <a:gd name="T34" fmla="*/ 7 w 22"/>
                <a:gd name="T35" fmla="*/ 26 h 33"/>
                <a:gd name="T36" fmla="*/ 6 w 22"/>
                <a:gd name="T37" fmla="*/ 23 h 33"/>
                <a:gd name="T38" fmla="*/ 6 w 22"/>
                <a:gd name="T39" fmla="*/ 20 h 33"/>
                <a:gd name="T40" fmla="*/ 6 w 22"/>
                <a:gd name="T41" fmla="*/ 0 h 33"/>
                <a:gd name="T42" fmla="*/ 0 w 22"/>
                <a:gd name="T43" fmla="*/ 0 h 33"/>
                <a:gd name="T44" fmla="*/ 0 w 22"/>
                <a:gd name="T4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3">
                  <a:moveTo>
                    <a:pt x="0" y="21"/>
                  </a:moveTo>
                  <a:lnTo>
                    <a:pt x="1" y="26"/>
                  </a:lnTo>
                  <a:lnTo>
                    <a:pt x="3" y="29"/>
                  </a:lnTo>
                  <a:lnTo>
                    <a:pt x="7" y="32"/>
                  </a:lnTo>
                  <a:lnTo>
                    <a:pt x="12" y="33"/>
                  </a:lnTo>
                  <a:lnTo>
                    <a:pt x="16" y="32"/>
                  </a:lnTo>
                  <a:lnTo>
                    <a:pt x="20" y="29"/>
                  </a:lnTo>
                  <a:lnTo>
                    <a:pt x="22" y="26"/>
                  </a:lnTo>
                  <a:lnTo>
                    <a:pt x="22" y="21"/>
                  </a:lnTo>
                  <a:lnTo>
                    <a:pt x="22" y="0"/>
                  </a:lnTo>
                  <a:lnTo>
                    <a:pt x="16" y="0"/>
                  </a:lnTo>
                  <a:lnTo>
                    <a:pt x="16" y="20"/>
                  </a:lnTo>
                  <a:lnTo>
                    <a:pt x="16" y="23"/>
                  </a:lnTo>
                  <a:lnTo>
                    <a:pt x="15" y="26"/>
                  </a:lnTo>
                  <a:lnTo>
                    <a:pt x="14" y="27"/>
                  </a:lnTo>
                  <a:lnTo>
                    <a:pt x="12" y="27"/>
                  </a:lnTo>
                  <a:lnTo>
                    <a:pt x="9" y="27"/>
                  </a:lnTo>
                  <a:lnTo>
                    <a:pt x="7" y="26"/>
                  </a:lnTo>
                  <a:lnTo>
                    <a:pt x="6" y="23"/>
                  </a:lnTo>
                  <a:lnTo>
                    <a:pt x="6" y="20"/>
                  </a:lnTo>
                  <a:lnTo>
                    <a:pt x="6" y="0"/>
                  </a:lnTo>
                  <a:lnTo>
                    <a:pt x="0"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6" name="Freeform 596">
              <a:extLst>
                <a:ext uri="{FF2B5EF4-FFF2-40B4-BE49-F238E27FC236}">
                  <a16:creationId xmlns:a16="http://schemas.microsoft.com/office/drawing/2014/main" id="{89E684D0-1360-4EB5-8972-639AB4C5F5B5}"/>
                </a:ext>
              </a:extLst>
            </p:cNvPr>
            <p:cNvSpPr/>
            <p:nvPr/>
          </p:nvSpPr>
          <p:spPr bwMode="auto">
            <a:xfrm>
              <a:off x="4775" y="2008"/>
              <a:ext cx="21" cy="32"/>
            </a:xfrm>
            <a:custGeom>
              <a:avLst/>
              <a:gdLst>
                <a:gd name="T0" fmla="*/ 6 w 21"/>
                <a:gd name="T1" fmla="*/ 32 h 32"/>
                <a:gd name="T2" fmla="*/ 6 w 21"/>
                <a:gd name="T3" fmla="*/ 18 h 32"/>
                <a:gd name="T4" fmla="*/ 18 w 21"/>
                <a:gd name="T5" fmla="*/ 18 h 32"/>
                <a:gd name="T6" fmla="*/ 18 w 21"/>
                <a:gd name="T7" fmla="*/ 14 h 32"/>
                <a:gd name="T8" fmla="*/ 6 w 21"/>
                <a:gd name="T9" fmla="*/ 14 h 32"/>
                <a:gd name="T10" fmla="*/ 6 w 21"/>
                <a:gd name="T11" fmla="*/ 6 h 32"/>
                <a:gd name="T12" fmla="*/ 21 w 21"/>
                <a:gd name="T13" fmla="*/ 6 h 32"/>
                <a:gd name="T14" fmla="*/ 21 w 21"/>
                <a:gd name="T15" fmla="*/ 0 h 32"/>
                <a:gd name="T16" fmla="*/ 0 w 21"/>
                <a:gd name="T17" fmla="*/ 0 h 32"/>
                <a:gd name="T18" fmla="*/ 0 w 21"/>
                <a:gd name="T19" fmla="*/ 32 h 32"/>
                <a:gd name="T20" fmla="*/ 6 w 2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6" y="32"/>
                  </a:moveTo>
                  <a:lnTo>
                    <a:pt x="6" y="18"/>
                  </a:lnTo>
                  <a:lnTo>
                    <a:pt x="18" y="18"/>
                  </a:lnTo>
                  <a:lnTo>
                    <a:pt x="18" y="14"/>
                  </a:lnTo>
                  <a:lnTo>
                    <a:pt x="6" y="14"/>
                  </a:lnTo>
                  <a:lnTo>
                    <a:pt x="6" y="6"/>
                  </a:lnTo>
                  <a:lnTo>
                    <a:pt x="21" y="6"/>
                  </a:lnTo>
                  <a:lnTo>
                    <a:pt x="21"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7" name="Freeform 597">
              <a:extLst>
                <a:ext uri="{FF2B5EF4-FFF2-40B4-BE49-F238E27FC236}">
                  <a16:creationId xmlns:a16="http://schemas.microsoft.com/office/drawing/2014/main" id="{B66E70A0-FB57-472B-BF88-1F9CAFF5E26D}"/>
                </a:ext>
              </a:extLst>
            </p:cNvPr>
            <p:cNvSpPr/>
            <p:nvPr/>
          </p:nvSpPr>
          <p:spPr bwMode="auto">
            <a:xfrm>
              <a:off x="4798" y="2007"/>
              <a:ext cx="28" cy="34"/>
            </a:xfrm>
            <a:custGeom>
              <a:avLst/>
              <a:gdLst>
                <a:gd name="T0" fmla="*/ 9 w 28"/>
                <a:gd name="T1" fmla="*/ 9 h 34"/>
                <a:gd name="T2" fmla="*/ 11 w 28"/>
                <a:gd name="T3" fmla="*/ 7 h 34"/>
                <a:gd name="T4" fmla="*/ 13 w 28"/>
                <a:gd name="T5" fmla="*/ 6 h 34"/>
                <a:gd name="T6" fmla="*/ 17 w 28"/>
                <a:gd name="T7" fmla="*/ 7 h 34"/>
                <a:gd name="T8" fmla="*/ 19 w 28"/>
                <a:gd name="T9" fmla="*/ 9 h 34"/>
                <a:gd name="T10" fmla="*/ 22 w 28"/>
                <a:gd name="T11" fmla="*/ 12 h 34"/>
                <a:gd name="T12" fmla="*/ 22 w 28"/>
                <a:gd name="T13" fmla="*/ 17 h 34"/>
                <a:gd name="T14" fmla="*/ 22 w 28"/>
                <a:gd name="T15" fmla="*/ 22 h 34"/>
                <a:gd name="T16" fmla="*/ 19 w 28"/>
                <a:gd name="T17" fmla="*/ 25 h 34"/>
                <a:gd name="T18" fmla="*/ 17 w 28"/>
                <a:gd name="T19" fmla="*/ 28 h 34"/>
                <a:gd name="T20" fmla="*/ 13 w 28"/>
                <a:gd name="T21" fmla="*/ 28 h 34"/>
                <a:gd name="T22" fmla="*/ 11 w 28"/>
                <a:gd name="T23" fmla="*/ 28 h 34"/>
                <a:gd name="T24" fmla="*/ 9 w 28"/>
                <a:gd name="T25" fmla="*/ 25 h 34"/>
                <a:gd name="T26" fmla="*/ 6 w 28"/>
                <a:gd name="T27" fmla="*/ 22 h 34"/>
                <a:gd name="T28" fmla="*/ 6 w 28"/>
                <a:gd name="T29" fmla="*/ 17 h 34"/>
                <a:gd name="T30" fmla="*/ 6 w 28"/>
                <a:gd name="T31" fmla="*/ 12 h 34"/>
                <a:gd name="T32" fmla="*/ 9 w 28"/>
                <a:gd name="T33" fmla="*/ 9 h 34"/>
                <a:gd name="T34" fmla="*/ 4 w 28"/>
                <a:gd name="T35" fmla="*/ 29 h 34"/>
                <a:gd name="T36" fmla="*/ 9 w 28"/>
                <a:gd name="T37" fmla="*/ 33 h 34"/>
                <a:gd name="T38" fmla="*/ 13 w 28"/>
                <a:gd name="T39" fmla="*/ 34 h 34"/>
                <a:gd name="T40" fmla="*/ 19 w 28"/>
                <a:gd name="T41" fmla="*/ 33 h 34"/>
                <a:gd name="T42" fmla="*/ 24 w 28"/>
                <a:gd name="T43" fmla="*/ 29 h 34"/>
                <a:gd name="T44" fmla="*/ 27 w 28"/>
                <a:gd name="T45" fmla="*/ 24 h 34"/>
                <a:gd name="T46" fmla="*/ 28 w 28"/>
                <a:gd name="T47" fmla="*/ 17 h 34"/>
                <a:gd name="T48" fmla="*/ 27 w 28"/>
                <a:gd name="T49" fmla="*/ 11 h 34"/>
                <a:gd name="T50" fmla="*/ 24 w 28"/>
                <a:gd name="T51" fmla="*/ 5 h 34"/>
                <a:gd name="T52" fmla="*/ 19 w 28"/>
                <a:gd name="T53" fmla="*/ 1 h 34"/>
                <a:gd name="T54" fmla="*/ 13 w 28"/>
                <a:gd name="T55" fmla="*/ 0 h 34"/>
                <a:gd name="T56" fmla="*/ 9 w 28"/>
                <a:gd name="T57" fmla="*/ 1 h 34"/>
                <a:gd name="T58" fmla="*/ 4 w 28"/>
                <a:gd name="T59" fmla="*/ 5 h 34"/>
                <a:gd name="T60" fmla="*/ 1 w 28"/>
                <a:gd name="T61" fmla="*/ 11 h 34"/>
                <a:gd name="T62" fmla="*/ 0 w 28"/>
                <a:gd name="T63" fmla="*/ 17 h 34"/>
                <a:gd name="T64" fmla="*/ 1 w 28"/>
                <a:gd name="T65" fmla="*/ 24 h 34"/>
                <a:gd name="T66" fmla="*/ 4 w 28"/>
                <a:gd name="T67" fmla="*/ 29 h 34"/>
                <a:gd name="T68" fmla="*/ 9 w 28"/>
                <a:gd name="T69"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4">
                  <a:moveTo>
                    <a:pt x="9" y="9"/>
                  </a:moveTo>
                  <a:lnTo>
                    <a:pt x="11" y="7"/>
                  </a:lnTo>
                  <a:lnTo>
                    <a:pt x="13" y="6"/>
                  </a:lnTo>
                  <a:lnTo>
                    <a:pt x="17" y="7"/>
                  </a:lnTo>
                  <a:lnTo>
                    <a:pt x="19" y="9"/>
                  </a:lnTo>
                  <a:lnTo>
                    <a:pt x="22" y="12"/>
                  </a:lnTo>
                  <a:lnTo>
                    <a:pt x="22" y="17"/>
                  </a:lnTo>
                  <a:lnTo>
                    <a:pt x="22" y="22"/>
                  </a:lnTo>
                  <a:lnTo>
                    <a:pt x="19" y="25"/>
                  </a:lnTo>
                  <a:lnTo>
                    <a:pt x="17" y="28"/>
                  </a:lnTo>
                  <a:lnTo>
                    <a:pt x="13" y="28"/>
                  </a:lnTo>
                  <a:lnTo>
                    <a:pt x="11" y="28"/>
                  </a:lnTo>
                  <a:lnTo>
                    <a:pt x="9" y="25"/>
                  </a:lnTo>
                  <a:lnTo>
                    <a:pt x="6" y="22"/>
                  </a:lnTo>
                  <a:lnTo>
                    <a:pt x="6" y="17"/>
                  </a:lnTo>
                  <a:lnTo>
                    <a:pt x="6" y="12"/>
                  </a:lnTo>
                  <a:lnTo>
                    <a:pt x="9" y="9"/>
                  </a:lnTo>
                  <a:lnTo>
                    <a:pt x="4" y="29"/>
                  </a:lnTo>
                  <a:lnTo>
                    <a:pt x="9" y="33"/>
                  </a:lnTo>
                  <a:lnTo>
                    <a:pt x="13" y="34"/>
                  </a:lnTo>
                  <a:lnTo>
                    <a:pt x="19" y="33"/>
                  </a:lnTo>
                  <a:lnTo>
                    <a:pt x="24" y="29"/>
                  </a:lnTo>
                  <a:lnTo>
                    <a:pt x="27" y="24"/>
                  </a:lnTo>
                  <a:lnTo>
                    <a:pt x="28" y="17"/>
                  </a:lnTo>
                  <a:lnTo>
                    <a:pt x="27" y="11"/>
                  </a:lnTo>
                  <a:lnTo>
                    <a:pt x="24" y="5"/>
                  </a:lnTo>
                  <a:lnTo>
                    <a:pt x="19" y="1"/>
                  </a:lnTo>
                  <a:lnTo>
                    <a:pt x="13" y="0"/>
                  </a:lnTo>
                  <a:lnTo>
                    <a:pt x="9" y="1"/>
                  </a:lnTo>
                  <a:lnTo>
                    <a:pt x="4" y="5"/>
                  </a:lnTo>
                  <a:lnTo>
                    <a:pt x="1" y="11"/>
                  </a:lnTo>
                  <a:lnTo>
                    <a:pt x="0" y="17"/>
                  </a:lnTo>
                  <a:lnTo>
                    <a:pt x="1" y="24"/>
                  </a:lnTo>
                  <a:lnTo>
                    <a:pt x="4" y="29"/>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8" name="Freeform 598">
              <a:extLst>
                <a:ext uri="{FF2B5EF4-FFF2-40B4-BE49-F238E27FC236}">
                  <a16:creationId xmlns:a16="http://schemas.microsoft.com/office/drawing/2014/main" id="{DF77255F-B4D9-4AAD-B392-803685606818}"/>
                </a:ext>
              </a:extLst>
            </p:cNvPr>
            <p:cNvSpPr/>
            <p:nvPr/>
          </p:nvSpPr>
          <p:spPr bwMode="auto">
            <a:xfrm>
              <a:off x="4831" y="2008"/>
              <a:ext cx="24" cy="32"/>
            </a:xfrm>
            <a:custGeom>
              <a:avLst/>
              <a:gdLst>
                <a:gd name="T0" fmla="*/ 6 w 24"/>
                <a:gd name="T1" fmla="*/ 6 h 32"/>
                <a:gd name="T2" fmla="*/ 13 w 24"/>
                <a:gd name="T3" fmla="*/ 6 h 32"/>
                <a:gd name="T4" fmla="*/ 15 w 24"/>
                <a:gd name="T5" fmla="*/ 6 h 32"/>
                <a:gd name="T6" fmla="*/ 16 w 24"/>
                <a:gd name="T7" fmla="*/ 10 h 32"/>
                <a:gd name="T8" fmla="*/ 15 w 24"/>
                <a:gd name="T9" fmla="*/ 14 h 32"/>
                <a:gd name="T10" fmla="*/ 13 w 24"/>
                <a:gd name="T11" fmla="*/ 14 h 32"/>
                <a:gd name="T12" fmla="*/ 6 w 24"/>
                <a:gd name="T13" fmla="*/ 14 h 32"/>
                <a:gd name="T14" fmla="*/ 6 w 24"/>
                <a:gd name="T15" fmla="*/ 6 h 32"/>
                <a:gd name="T16" fmla="*/ 6 w 24"/>
                <a:gd name="T17" fmla="*/ 32 h 32"/>
                <a:gd name="T18" fmla="*/ 6 w 24"/>
                <a:gd name="T19" fmla="*/ 20 h 32"/>
                <a:gd name="T20" fmla="*/ 12 w 24"/>
                <a:gd name="T21" fmla="*/ 20 h 32"/>
                <a:gd name="T22" fmla="*/ 15 w 24"/>
                <a:gd name="T23" fmla="*/ 21 h 32"/>
                <a:gd name="T24" fmla="*/ 16 w 24"/>
                <a:gd name="T25" fmla="*/ 24 h 32"/>
                <a:gd name="T26" fmla="*/ 16 w 24"/>
                <a:gd name="T27" fmla="*/ 28 h 32"/>
                <a:gd name="T28" fmla="*/ 16 w 24"/>
                <a:gd name="T29" fmla="*/ 30 h 32"/>
                <a:gd name="T30" fmla="*/ 16 w 24"/>
                <a:gd name="T31" fmla="*/ 32 h 32"/>
                <a:gd name="T32" fmla="*/ 24 w 24"/>
                <a:gd name="T33" fmla="*/ 32 h 32"/>
                <a:gd name="T34" fmla="*/ 24 w 24"/>
                <a:gd name="T35" fmla="*/ 30 h 32"/>
                <a:gd name="T36" fmla="*/ 22 w 24"/>
                <a:gd name="T37" fmla="*/ 29 h 32"/>
                <a:gd name="T38" fmla="*/ 22 w 24"/>
                <a:gd name="T39" fmla="*/ 27 h 32"/>
                <a:gd name="T40" fmla="*/ 22 w 24"/>
                <a:gd name="T41" fmla="*/ 23 h 32"/>
                <a:gd name="T42" fmla="*/ 21 w 24"/>
                <a:gd name="T43" fmla="*/ 18 h 32"/>
                <a:gd name="T44" fmla="*/ 19 w 24"/>
                <a:gd name="T45" fmla="*/ 17 h 32"/>
                <a:gd name="T46" fmla="*/ 20 w 24"/>
                <a:gd name="T47" fmla="*/ 16 h 32"/>
                <a:gd name="T48" fmla="*/ 21 w 24"/>
                <a:gd name="T49" fmla="*/ 14 h 32"/>
                <a:gd name="T50" fmla="*/ 22 w 24"/>
                <a:gd name="T51" fmla="*/ 10 h 32"/>
                <a:gd name="T52" fmla="*/ 22 w 24"/>
                <a:gd name="T53" fmla="*/ 5 h 32"/>
                <a:gd name="T54" fmla="*/ 20 w 24"/>
                <a:gd name="T55" fmla="*/ 3 h 32"/>
                <a:gd name="T56" fmla="*/ 18 w 24"/>
                <a:gd name="T57" fmla="*/ 2 h 32"/>
                <a:gd name="T58" fmla="*/ 14 w 24"/>
                <a:gd name="T59" fmla="*/ 0 h 32"/>
                <a:gd name="T60" fmla="*/ 0 w 24"/>
                <a:gd name="T61" fmla="*/ 0 h 32"/>
                <a:gd name="T62" fmla="*/ 0 w 24"/>
                <a:gd name="T63" fmla="*/ 32 h 32"/>
                <a:gd name="T64" fmla="*/ 6 w 24"/>
                <a:gd name="T65" fmla="*/ 32 h 32"/>
                <a:gd name="T66" fmla="*/ 6 w 24"/>
                <a:gd name="T6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2">
                  <a:moveTo>
                    <a:pt x="6" y="6"/>
                  </a:moveTo>
                  <a:lnTo>
                    <a:pt x="13" y="6"/>
                  </a:lnTo>
                  <a:lnTo>
                    <a:pt x="15" y="6"/>
                  </a:lnTo>
                  <a:lnTo>
                    <a:pt x="16" y="10"/>
                  </a:lnTo>
                  <a:lnTo>
                    <a:pt x="15" y="14"/>
                  </a:lnTo>
                  <a:lnTo>
                    <a:pt x="13" y="14"/>
                  </a:lnTo>
                  <a:lnTo>
                    <a:pt x="6" y="14"/>
                  </a:lnTo>
                  <a:lnTo>
                    <a:pt x="6" y="6"/>
                  </a:lnTo>
                  <a:lnTo>
                    <a:pt x="6" y="32"/>
                  </a:lnTo>
                  <a:lnTo>
                    <a:pt x="6" y="20"/>
                  </a:lnTo>
                  <a:lnTo>
                    <a:pt x="12" y="20"/>
                  </a:lnTo>
                  <a:lnTo>
                    <a:pt x="15" y="21"/>
                  </a:lnTo>
                  <a:lnTo>
                    <a:pt x="16" y="24"/>
                  </a:lnTo>
                  <a:lnTo>
                    <a:pt x="16" y="28"/>
                  </a:lnTo>
                  <a:lnTo>
                    <a:pt x="16" y="30"/>
                  </a:lnTo>
                  <a:lnTo>
                    <a:pt x="16" y="32"/>
                  </a:lnTo>
                  <a:lnTo>
                    <a:pt x="24" y="32"/>
                  </a:lnTo>
                  <a:lnTo>
                    <a:pt x="24" y="30"/>
                  </a:lnTo>
                  <a:lnTo>
                    <a:pt x="22" y="29"/>
                  </a:lnTo>
                  <a:lnTo>
                    <a:pt x="22" y="27"/>
                  </a:lnTo>
                  <a:lnTo>
                    <a:pt x="22" y="23"/>
                  </a:lnTo>
                  <a:lnTo>
                    <a:pt x="21" y="18"/>
                  </a:lnTo>
                  <a:lnTo>
                    <a:pt x="19" y="17"/>
                  </a:lnTo>
                  <a:lnTo>
                    <a:pt x="20" y="16"/>
                  </a:lnTo>
                  <a:lnTo>
                    <a:pt x="21" y="14"/>
                  </a:lnTo>
                  <a:lnTo>
                    <a:pt x="22" y="10"/>
                  </a:lnTo>
                  <a:lnTo>
                    <a:pt x="22" y="5"/>
                  </a:lnTo>
                  <a:lnTo>
                    <a:pt x="20" y="3"/>
                  </a:lnTo>
                  <a:lnTo>
                    <a:pt x="18" y="2"/>
                  </a:lnTo>
                  <a:lnTo>
                    <a:pt x="14"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599" name="Freeform 599">
              <a:extLst>
                <a:ext uri="{FF2B5EF4-FFF2-40B4-BE49-F238E27FC236}">
                  <a16:creationId xmlns:a16="http://schemas.microsoft.com/office/drawing/2014/main" id="{B5FE2056-0F38-4694-8639-A8B75D99FFD4}"/>
                </a:ext>
              </a:extLst>
            </p:cNvPr>
            <p:cNvSpPr/>
            <p:nvPr/>
          </p:nvSpPr>
          <p:spPr bwMode="auto">
            <a:xfrm>
              <a:off x="4857" y="2008"/>
              <a:ext cx="23" cy="32"/>
            </a:xfrm>
            <a:custGeom>
              <a:avLst/>
              <a:gdLst>
                <a:gd name="T0" fmla="*/ 14 w 23"/>
                <a:gd name="T1" fmla="*/ 32 h 32"/>
                <a:gd name="T2" fmla="*/ 14 w 23"/>
                <a:gd name="T3" fmla="*/ 6 h 32"/>
                <a:gd name="T4" fmla="*/ 23 w 23"/>
                <a:gd name="T5" fmla="*/ 6 h 32"/>
                <a:gd name="T6" fmla="*/ 23 w 23"/>
                <a:gd name="T7" fmla="*/ 0 h 32"/>
                <a:gd name="T8" fmla="*/ 0 w 23"/>
                <a:gd name="T9" fmla="*/ 0 h 32"/>
                <a:gd name="T10" fmla="*/ 0 w 23"/>
                <a:gd name="T11" fmla="*/ 6 h 32"/>
                <a:gd name="T12" fmla="*/ 8 w 23"/>
                <a:gd name="T13" fmla="*/ 6 h 32"/>
                <a:gd name="T14" fmla="*/ 8 w 23"/>
                <a:gd name="T15" fmla="*/ 32 h 32"/>
                <a:gd name="T16" fmla="*/ 14 w 23"/>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2">
                  <a:moveTo>
                    <a:pt x="14" y="32"/>
                  </a:moveTo>
                  <a:lnTo>
                    <a:pt x="14" y="6"/>
                  </a:lnTo>
                  <a:lnTo>
                    <a:pt x="23" y="6"/>
                  </a:lnTo>
                  <a:lnTo>
                    <a:pt x="23" y="0"/>
                  </a:lnTo>
                  <a:lnTo>
                    <a:pt x="0" y="0"/>
                  </a:lnTo>
                  <a:lnTo>
                    <a:pt x="0" y="6"/>
                  </a:lnTo>
                  <a:lnTo>
                    <a:pt x="8" y="6"/>
                  </a:lnTo>
                  <a:lnTo>
                    <a:pt x="8"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00" name="Freeform 600">
              <a:extLst>
                <a:ext uri="{FF2B5EF4-FFF2-40B4-BE49-F238E27FC236}">
                  <a16:creationId xmlns:a16="http://schemas.microsoft.com/office/drawing/2014/main" id="{EF133F2E-F13B-4358-AFCB-3A1662BA27A5}"/>
                </a:ext>
              </a:extLst>
            </p:cNvPr>
            <p:cNvSpPr/>
            <p:nvPr/>
          </p:nvSpPr>
          <p:spPr bwMode="auto">
            <a:xfrm>
              <a:off x="5132" y="2070"/>
              <a:ext cx="23" cy="31"/>
            </a:xfrm>
            <a:custGeom>
              <a:avLst/>
              <a:gdLst>
                <a:gd name="T0" fmla="*/ 6 w 23"/>
                <a:gd name="T1" fmla="*/ 31 h 31"/>
                <a:gd name="T2" fmla="*/ 6 w 23"/>
                <a:gd name="T3" fmla="*/ 18 h 31"/>
                <a:gd name="T4" fmla="*/ 17 w 23"/>
                <a:gd name="T5" fmla="*/ 18 h 31"/>
                <a:gd name="T6" fmla="*/ 17 w 23"/>
                <a:gd name="T7" fmla="*/ 31 h 31"/>
                <a:gd name="T8" fmla="*/ 23 w 23"/>
                <a:gd name="T9" fmla="*/ 31 h 31"/>
                <a:gd name="T10" fmla="*/ 23 w 23"/>
                <a:gd name="T11" fmla="*/ 0 h 31"/>
                <a:gd name="T12" fmla="*/ 17 w 23"/>
                <a:gd name="T13" fmla="*/ 0 h 31"/>
                <a:gd name="T14" fmla="*/ 17 w 23"/>
                <a:gd name="T15" fmla="*/ 12 h 31"/>
                <a:gd name="T16" fmla="*/ 6 w 23"/>
                <a:gd name="T17" fmla="*/ 12 h 31"/>
                <a:gd name="T18" fmla="*/ 6 w 23"/>
                <a:gd name="T19" fmla="*/ 0 h 31"/>
                <a:gd name="T20" fmla="*/ 0 w 23"/>
                <a:gd name="T21" fmla="*/ 0 h 31"/>
                <a:gd name="T22" fmla="*/ 0 w 23"/>
                <a:gd name="T23" fmla="*/ 31 h 31"/>
                <a:gd name="T24" fmla="*/ 6 w 23"/>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6" y="31"/>
                  </a:moveTo>
                  <a:lnTo>
                    <a:pt x="6" y="18"/>
                  </a:lnTo>
                  <a:lnTo>
                    <a:pt x="17" y="18"/>
                  </a:lnTo>
                  <a:lnTo>
                    <a:pt x="17" y="31"/>
                  </a:lnTo>
                  <a:lnTo>
                    <a:pt x="23" y="31"/>
                  </a:lnTo>
                  <a:lnTo>
                    <a:pt x="23" y="0"/>
                  </a:lnTo>
                  <a:lnTo>
                    <a:pt x="17" y="0"/>
                  </a:lnTo>
                  <a:lnTo>
                    <a:pt x="17" y="12"/>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01" name="Freeform 601">
              <a:extLst>
                <a:ext uri="{FF2B5EF4-FFF2-40B4-BE49-F238E27FC236}">
                  <a16:creationId xmlns:a16="http://schemas.microsoft.com/office/drawing/2014/main" id="{2D39B206-EF94-4CAB-8C90-A721DDF5A985}"/>
                </a:ext>
              </a:extLst>
            </p:cNvPr>
            <p:cNvSpPr/>
            <p:nvPr/>
          </p:nvSpPr>
          <p:spPr bwMode="auto">
            <a:xfrm>
              <a:off x="5157" y="2070"/>
              <a:ext cx="26" cy="31"/>
            </a:xfrm>
            <a:custGeom>
              <a:avLst/>
              <a:gdLst>
                <a:gd name="T0" fmla="*/ 17 w 26"/>
                <a:gd name="T1" fmla="*/ 20 h 31"/>
                <a:gd name="T2" fmla="*/ 26 w 26"/>
                <a:gd name="T3" fmla="*/ 0 h 31"/>
                <a:gd name="T4" fmla="*/ 19 w 26"/>
                <a:gd name="T5" fmla="*/ 0 h 31"/>
                <a:gd name="T6" fmla="*/ 13 w 26"/>
                <a:gd name="T7" fmla="*/ 14 h 31"/>
                <a:gd name="T8" fmla="*/ 7 w 26"/>
                <a:gd name="T9" fmla="*/ 0 h 31"/>
                <a:gd name="T10" fmla="*/ 0 w 26"/>
                <a:gd name="T11" fmla="*/ 0 h 31"/>
                <a:gd name="T12" fmla="*/ 11 w 26"/>
                <a:gd name="T13" fmla="*/ 20 h 31"/>
                <a:gd name="T14" fmla="*/ 11 w 26"/>
                <a:gd name="T15" fmla="*/ 31 h 31"/>
                <a:gd name="T16" fmla="*/ 17 w 26"/>
                <a:gd name="T17" fmla="*/ 31 h 31"/>
                <a:gd name="T18" fmla="*/ 17 w 26"/>
                <a:gd name="T1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1">
                  <a:moveTo>
                    <a:pt x="17" y="20"/>
                  </a:moveTo>
                  <a:lnTo>
                    <a:pt x="26" y="0"/>
                  </a:lnTo>
                  <a:lnTo>
                    <a:pt x="19" y="0"/>
                  </a:lnTo>
                  <a:lnTo>
                    <a:pt x="13" y="14"/>
                  </a:lnTo>
                  <a:lnTo>
                    <a:pt x="7" y="0"/>
                  </a:lnTo>
                  <a:lnTo>
                    <a:pt x="0" y="0"/>
                  </a:lnTo>
                  <a:lnTo>
                    <a:pt x="11" y="20"/>
                  </a:lnTo>
                  <a:lnTo>
                    <a:pt x="11" y="31"/>
                  </a:lnTo>
                  <a:lnTo>
                    <a:pt x="17" y="31"/>
                  </a:lnTo>
                  <a:lnTo>
                    <a:pt x="1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02" name="Freeform 602">
              <a:extLst>
                <a:ext uri="{FF2B5EF4-FFF2-40B4-BE49-F238E27FC236}">
                  <a16:creationId xmlns:a16="http://schemas.microsoft.com/office/drawing/2014/main" id="{26EDF35C-2DD0-4E98-9D06-27D2AD2CB717}"/>
                </a:ext>
              </a:extLst>
            </p:cNvPr>
            <p:cNvSpPr/>
            <p:nvPr/>
          </p:nvSpPr>
          <p:spPr bwMode="auto">
            <a:xfrm>
              <a:off x="5186" y="2070"/>
              <a:ext cx="24" cy="31"/>
            </a:xfrm>
            <a:custGeom>
              <a:avLst/>
              <a:gdLst>
                <a:gd name="T0" fmla="*/ 6 w 24"/>
                <a:gd name="T1" fmla="*/ 6 h 31"/>
                <a:gd name="T2" fmla="*/ 11 w 24"/>
                <a:gd name="T3" fmla="*/ 6 h 31"/>
                <a:gd name="T4" fmla="*/ 14 w 24"/>
                <a:gd name="T5" fmla="*/ 7 h 31"/>
                <a:gd name="T6" fmla="*/ 17 w 24"/>
                <a:gd name="T7" fmla="*/ 8 h 31"/>
                <a:gd name="T8" fmla="*/ 18 w 24"/>
                <a:gd name="T9" fmla="*/ 12 h 31"/>
                <a:gd name="T10" fmla="*/ 18 w 24"/>
                <a:gd name="T11" fmla="*/ 15 h 31"/>
                <a:gd name="T12" fmla="*/ 18 w 24"/>
                <a:gd name="T13" fmla="*/ 20 h 31"/>
                <a:gd name="T14" fmla="*/ 17 w 24"/>
                <a:gd name="T15" fmla="*/ 24 h 31"/>
                <a:gd name="T16" fmla="*/ 14 w 24"/>
                <a:gd name="T17" fmla="*/ 25 h 31"/>
                <a:gd name="T18" fmla="*/ 11 w 24"/>
                <a:gd name="T19" fmla="*/ 26 h 31"/>
                <a:gd name="T20" fmla="*/ 6 w 24"/>
                <a:gd name="T21" fmla="*/ 26 h 31"/>
                <a:gd name="T22" fmla="*/ 6 w 24"/>
                <a:gd name="T23" fmla="*/ 6 h 31"/>
                <a:gd name="T24" fmla="*/ 9 w 24"/>
                <a:gd name="T25" fmla="*/ 31 h 31"/>
                <a:gd name="T26" fmla="*/ 15 w 24"/>
                <a:gd name="T27" fmla="*/ 31 h 31"/>
                <a:gd name="T28" fmla="*/ 19 w 24"/>
                <a:gd name="T29" fmla="*/ 28 h 31"/>
                <a:gd name="T30" fmla="*/ 21 w 24"/>
                <a:gd name="T31" fmla="*/ 26 h 31"/>
                <a:gd name="T32" fmla="*/ 23 w 24"/>
                <a:gd name="T33" fmla="*/ 24 h 31"/>
                <a:gd name="T34" fmla="*/ 24 w 24"/>
                <a:gd name="T35" fmla="*/ 15 h 31"/>
                <a:gd name="T36" fmla="*/ 23 w 24"/>
                <a:gd name="T37" fmla="*/ 9 h 31"/>
                <a:gd name="T38" fmla="*/ 20 w 24"/>
                <a:gd name="T39" fmla="*/ 4 h 31"/>
                <a:gd name="T40" fmla="*/ 17 w 24"/>
                <a:gd name="T41" fmla="*/ 1 h 31"/>
                <a:gd name="T42" fmla="*/ 11 w 24"/>
                <a:gd name="T43" fmla="*/ 0 h 31"/>
                <a:gd name="T44" fmla="*/ 0 w 24"/>
                <a:gd name="T45" fmla="*/ 0 h 31"/>
                <a:gd name="T46" fmla="*/ 0 w 24"/>
                <a:gd name="T47" fmla="*/ 31 h 31"/>
                <a:gd name="T48" fmla="*/ 9 w 24"/>
                <a:gd name="T49" fmla="*/ 31 h 31"/>
                <a:gd name="T50" fmla="*/ 6 w 24"/>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6"/>
                  </a:moveTo>
                  <a:lnTo>
                    <a:pt x="11" y="6"/>
                  </a:lnTo>
                  <a:lnTo>
                    <a:pt x="14" y="7"/>
                  </a:lnTo>
                  <a:lnTo>
                    <a:pt x="17" y="8"/>
                  </a:lnTo>
                  <a:lnTo>
                    <a:pt x="18" y="12"/>
                  </a:lnTo>
                  <a:lnTo>
                    <a:pt x="18" y="15"/>
                  </a:lnTo>
                  <a:lnTo>
                    <a:pt x="18" y="20"/>
                  </a:lnTo>
                  <a:lnTo>
                    <a:pt x="17" y="24"/>
                  </a:lnTo>
                  <a:lnTo>
                    <a:pt x="14" y="25"/>
                  </a:lnTo>
                  <a:lnTo>
                    <a:pt x="11" y="26"/>
                  </a:lnTo>
                  <a:lnTo>
                    <a:pt x="6" y="26"/>
                  </a:lnTo>
                  <a:lnTo>
                    <a:pt x="6" y="6"/>
                  </a:lnTo>
                  <a:lnTo>
                    <a:pt x="9" y="31"/>
                  </a:lnTo>
                  <a:lnTo>
                    <a:pt x="15" y="31"/>
                  </a:lnTo>
                  <a:lnTo>
                    <a:pt x="19" y="28"/>
                  </a:lnTo>
                  <a:lnTo>
                    <a:pt x="21" y="26"/>
                  </a:lnTo>
                  <a:lnTo>
                    <a:pt x="23" y="24"/>
                  </a:lnTo>
                  <a:lnTo>
                    <a:pt x="24" y="15"/>
                  </a:lnTo>
                  <a:lnTo>
                    <a:pt x="23" y="9"/>
                  </a:lnTo>
                  <a:lnTo>
                    <a:pt x="20" y="4"/>
                  </a:lnTo>
                  <a:lnTo>
                    <a:pt x="17" y="1"/>
                  </a:lnTo>
                  <a:lnTo>
                    <a:pt x="11" y="0"/>
                  </a:lnTo>
                  <a:lnTo>
                    <a:pt x="0" y="0"/>
                  </a:lnTo>
                  <a:lnTo>
                    <a:pt x="0" y="31"/>
                  </a:lnTo>
                  <a:lnTo>
                    <a:pt x="9"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03" name="Freeform 603">
              <a:extLst>
                <a:ext uri="{FF2B5EF4-FFF2-40B4-BE49-F238E27FC236}">
                  <a16:creationId xmlns:a16="http://schemas.microsoft.com/office/drawing/2014/main" id="{0C87CB3D-062C-4512-B230-490C674A03F6}"/>
                </a:ext>
              </a:extLst>
            </p:cNvPr>
            <p:cNvSpPr/>
            <p:nvPr/>
          </p:nvSpPr>
          <p:spPr bwMode="auto">
            <a:xfrm>
              <a:off x="5215" y="2070"/>
              <a:ext cx="21" cy="31"/>
            </a:xfrm>
            <a:custGeom>
              <a:avLst/>
              <a:gdLst>
                <a:gd name="T0" fmla="*/ 21 w 21"/>
                <a:gd name="T1" fmla="*/ 31 h 31"/>
                <a:gd name="T2" fmla="*/ 21 w 21"/>
                <a:gd name="T3" fmla="*/ 26 h 31"/>
                <a:gd name="T4" fmla="*/ 6 w 21"/>
                <a:gd name="T5" fmla="*/ 26 h 31"/>
                <a:gd name="T6" fmla="*/ 6 w 21"/>
                <a:gd name="T7" fmla="*/ 18 h 31"/>
                <a:gd name="T8" fmla="*/ 19 w 21"/>
                <a:gd name="T9" fmla="*/ 18 h 31"/>
                <a:gd name="T10" fmla="*/ 19 w 21"/>
                <a:gd name="T11" fmla="*/ 12 h 31"/>
                <a:gd name="T12" fmla="*/ 6 w 21"/>
                <a:gd name="T13" fmla="*/ 12 h 31"/>
                <a:gd name="T14" fmla="*/ 6 w 21"/>
                <a:gd name="T15" fmla="*/ 6 h 31"/>
                <a:gd name="T16" fmla="*/ 20 w 21"/>
                <a:gd name="T17" fmla="*/ 6 h 31"/>
                <a:gd name="T18" fmla="*/ 20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6"/>
                  </a:lnTo>
                  <a:lnTo>
                    <a:pt x="6" y="26"/>
                  </a:lnTo>
                  <a:lnTo>
                    <a:pt x="6" y="18"/>
                  </a:lnTo>
                  <a:lnTo>
                    <a:pt x="19" y="18"/>
                  </a:lnTo>
                  <a:lnTo>
                    <a:pt x="19" y="12"/>
                  </a:lnTo>
                  <a:lnTo>
                    <a:pt x="6" y="12"/>
                  </a:lnTo>
                  <a:lnTo>
                    <a:pt x="6" y="6"/>
                  </a:lnTo>
                  <a:lnTo>
                    <a:pt x="20" y="6"/>
                  </a:lnTo>
                  <a:lnTo>
                    <a:pt x="20"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04" name="Freeform 604">
              <a:extLst>
                <a:ext uri="{FF2B5EF4-FFF2-40B4-BE49-F238E27FC236}">
                  <a16:creationId xmlns:a16="http://schemas.microsoft.com/office/drawing/2014/main" id="{B886DE49-060A-4B1E-A934-07DF05ADC9AE}"/>
                </a:ext>
              </a:extLst>
            </p:cNvPr>
            <p:cNvSpPr/>
            <p:nvPr/>
          </p:nvSpPr>
          <p:spPr bwMode="auto">
            <a:xfrm>
              <a:off x="4827" y="1888"/>
              <a:ext cx="38" cy="41"/>
            </a:xfrm>
            <a:custGeom>
              <a:avLst/>
              <a:gdLst>
                <a:gd name="T0" fmla="*/ 24 w 38"/>
                <a:gd name="T1" fmla="*/ 39 h 41"/>
                <a:gd name="T2" fmla="*/ 20 w 38"/>
                <a:gd name="T3" fmla="*/ 15 h 41"/>
                <a:gd name="T4" fmla="*/ 32 w 38"/>
                <a:gd name="T5" fmla="*/ 35 h 41"/>
                <a:gd name="T6" fmla="*/ 38 w 38"/>
                <a:gd name="T7" fmla="*/ 33 h 41"/>
                <a:gd name="T8" fmla="*/ 35 w 38"/>
                <a:gd name="T9" fmla="*/ 0 h 41"/>
                <a:gd name="T10" fmla="*/ 29 w 38"/>
                <a:gd name="T11" fmla="*/ 3 h 41"/>
                <a:gd name="T12" fmla="*/ 32 w 38"/>
                <a:gd name="T13" fmla="*/ 26 h 41"/>
                <a:gd name="T14" fmla="*/ 20 w 38"/>
                <a:gd name="T15" fmla="*/ 6 h 41"/>
                <a:gd name="T16" fmla="*/ 14 w 38"/>
                <a:gd name="T17" fmla="*/ 9 h 41"/>
                <a:gd name="T18" fmla="*/ 18 w 38"/>
                <a:gd name="T19" fmla="*/ 32 h 41"/>
                <a:gd name="T20" fmla="*/ 6 w 38"/>
                <a:gd name="T21" fmla="*/ 14 h 41"/>
                <a:gd name="T22" fmla="*/ 0 w 38"/>
                <a:gd name="T23" fmla="*/ 16 h 41"/>
                <a:gd name="T24" fmla="*/ 19 w 38"/>
                <a:gd name="T25" fmla="*/ 41 h 41"/>
                <a:gd name="T26" fmla="*/ 24 w 38"/>
                <a:gd name="T2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1">
                  <a:moveTo>
                    <a:pt x="24" y="39"/>
                  </a:moveTo>
                  <a:lnTo>
                    <a:pt x="20" y="15"/>
                  </a:lnTo>
                  <a:lnTo>
                    <a:pt x="32" y="35"/>
                  </a:lnTo>
                  <a:lnTo>
                    <a:pt x="38" y="33"/>
                  </a:lnTo>
                  <a:lnTo>
                    <a:pt x="35" y="0"/>
                  </a:lnTo>
                  <a:lnTo>
                    <a:pt x="29" y="3"/>
                  </a:lnTo>
                  <a:lnTo>
                    <a:pt x="32" y="26"/>
                  </a:lnTo>
                  <a:lnTo>
                    <a:pt x="20" y="6"/>
                  </a:lnTo>
                  <a:lnTo>
                    <a:pt x="14" y="9"/>
                  </a:lnTo>
                  <a:lnTo>
                    <a:pt x="18" y="32"/>
                  </a:lnTo>
                  <a:lnTo>
                    <a:pt x="6" y="14"/>
                  </a:lnTo>
                  <a:lnTo>
                    <a:pt x="0" y="16"/>
                  </a:lnTo>
                  <a:lnTo>
                    <a:pt x="19" y="41"/>
                  </a:lnTo>
                  <a:lnTo>
                    <a:pt x="2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05" name="Freeform 605">
              <a:extLst>
                <a:ext uri="{FF2B5EF4-FFF2-40B4-BE49-F238E27FC236}">
                  <a16:creationId xmlns:a16="http://schemas.microsoft.com/office/drawing/2014/main" id="{60826FF4-149F-46AC-BB9F-5D816E879D69}"/>
                </a:ext>
              </a:extLst>
            </p:cNvPr>
            <p:cNvSpPr/>
            <p:nvPr/>
          </p:nvSpPr>
          <p:spPr bwMode="auto">
            <a:xfrm>
              <a:off x="4869" y="1882"/>
              <a:ext cx="26" cy="36"/>
            </a:xfrm>
            <a:custGeom>
              <a:avLst/>
              <a:gdLst>
                <a:gd name="T0" fmla="*/ 13 w 26"/>
                <a:gd name="T1" fmla="*/ 18 h 36"/>
                <a:gd name="T2" fmla="*/ 6 w 26"/>
                <a:gd name="T3" fmla="*/ 21 h 36"/>
                <a:gd name="T4" fmla="*/ 5 w 26"/>
                <a:gd name="T5" fmla="*/ 8 h 36"/>
                <a:gd name="T6" fmla="*/ 13 w 26"/>
                <a:gd name="T7" fmla="*/ 18 h 36"/>
                <a:gd name="T8" fmla="*/ 1 w 26"/>
                <a:gd name="T9" fmla="*/ 36 h 36"/>
                <a:gd name="T10" fmla="*/ 7 w 26"/>
                <a:gd name="T11" fmla="*/ 34 h 36"/>
                <a:gd name="T12" fmla="*/ 7 w 26"/>
                <a:gd name="T13" fmla="*/ 27 h 36"/>
                <a:gd name="T14" fmla="*/ 17 w 26"/>
                <a:gd name="T15" fmla="*/ 22 h 36"/>
                <a:gd name="T16" fmla="*/ 22 w 26"/>
                <a:gd name="T17" fmla="*/ 27 h 36"/>
                <a:gd name="T18" fmla="*/ 26 w 26"/>
                <a:gd name="T19" fmla="*/ 24 h 36"/>
                <a:gd name="T20" fmla="*/ 6 w 26"/>
                <a:gd name="T21" fmla="*/ 0 h 36"/>
                <a:gd name="T22" fmla="*/ 0 w 26"/>
                <a:gd name="T23" fmla="*/ 3 h 36"/>
                <a:gd name="T24" fmla="*/ 1 w 26"/>
                <a:gd name="T25" fmla="*/ 36 h 36"/>
                <a:gd name="T26" fmla="*/ 13 w 26"/>
                <a:gd name="T2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6">
                  <a:moveTo>
                    <a:pt x="13" y="18"/>
                  </a:moveTo>
                  <a:lnTo>
                    <a:pt x="6" y="21"/>
                  </a:lnTo>
                  <a:lnTo>
                    <a:pt x="5" y="8"/>
                  </a:lnTo>
                  <a:lnTo>
                    <a:pt x="13" y="18"/>
                  </a:lnTo>
                  <a:lnTo>
                    <a:pt x="1" y="36"/>
                  </a:lnTo>
                  <a:lnTo>
                    <a:pt x="7" y="34"/>
                  </a:lnTo>
                  <a:lnTo>
                    <a:pt x="7" y="27"/>
                  </a:lnTo>
                  <a:lnTo>
                    <a:pt x="17" y="22"/>
                  </a:lnTo>
                  <a:lnTo>
                    <a:pt x="22" y="27"/>
                  </a:lnTo>
                  <a:lnTo>
                    <a:pt x="26" y="24"/>
                  </a:lnTo>
                  <a:lnTo>
                    <a:pt x="6" y="0"/>
                  </a:lnTo>
                  <a:lnTo>
                    <a:pt x="0" y="3"/>
                  </a:lnTo>
                  <a:lnTo>
                    <a:pt x="1" y="36"/>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06" name="Freeform 606">
              <a:extLst>
                <a:ext uri="{FF2B5EF4-FFF2-40B4-BE49-F238E27FC236}">
                  <a16:creationId xmlns:a16="http://schemas.microsoft.com/office/drawing/2014/main" id="{0C706B44-C6DE-4394-9FB6-B89040BA0E8E}"/>
                </a:ext>
              </a:extLst>
            </p:cNvPr>
            <p:cNvSpPr/>
            <p:nvPr/>
          </p:nvSpPr>
          <p:spPr bwMode="auto">
            <a:xfrm>
              <a:off x="4889" y="1870"/>
              <a:ext cx="28" cy="33"/>
            </a:xfrm>
            <a:custGeom>
              <a:avLst/>
              <a:gdLst>
                <a:gd name="T0" fmla="*/ 11 w 28"/>
                <a:gd name="T1" fmla="*/ 33 h 33"/>
                <a:gd name="T2" fmla="*/ 15 w 28"/>
                <a:gd name="T3" fmla="*/ 33 h 33"/>
                <a:gd name="T4" fmla="*/ 20 w 28"/>
                <a:gd name="T5" fmla="*/ 32 h 33"/>
                <a:gd name="T6" fmla="*/ 24 w 28"/>
                <a:gd name="T7" fmla="*/ 29 h 33"/>
                <a:gd name="T8" fmla="*/ 27 w 28"/>
                <a:gd name="T9" fmla="*/ 26 h 33"/>
                <a:gd name="T10" fmla="*/ 28 w 28"/>
                <a:gd name="T11" fmla="*/ 22 h 33"/>
                <a:gd name="T12" fmla="*/ 27 w 28"/>
                <a:gd name="T13" fmla="*/ 17 h 33"/>
                <a:gd name="T14" fmla="*/ 24 w 28"/>
                <a:gd name="T15" fmla="*/ 14 h 33"/>
                <a:gd name="T16" fmla="*/ 21 w 28"/>
                <a:gd name="T17" fmla="*/ 12 h 33"/>
                <a:gd name="T18" fmla="*/ 18 w 28"/>
                <a:gd name="T19" fmla="*/ 12 h 33"/>
                <a:gd name="T20" fmla="*/ 14 w 28"/>
                <a:gd name="T21" fmla="*/ 12 h 33"/>
                <a:gd name="T22" fmla="*/ 12 w 28"/>
                <a:gd name="T23" fmla="*/ 14 h 33"/>
                <a:gd name="T24" fmla="*/ 8 w 28"/>
                <a:gd name="T25" fmla="*/ 14 h 33"/>
                <a:gd name="T26" fmla="*/ 6 w 28"/>
                <a:gd name="T27" fmla="*/ 12 h 33"/>
                <a:gd name="T28" fmla="*/ 5 w 28"/>
                <a:gd name="T29" fmla="*/ 10 h 33"/>
                <a:gd name="T30" fmla="*/ 6 w 28"/>
                <a:gd name="T31" fmla="*/ 9 h 33"/>
                <a:gd name="T32" fmla="*/ 9 w 28"/>
                <a:gd name="T33" fmla="*/ 6 h 33"/>
                <a:gd name="T34" fmla="*/ 11 w 28"/>
                <a:gd name="T35" fmla="*/ 5 h 33"/>
                <a:gd name="T36" fmla="*/ 14 w 28"/>
                <a:gd name="T37" fmla="*/ 5 h 33"/>
                <a:gd name="T38" fmla="*/ 15 w 28"/>
                <a:gd name="T39" fmla="*/ 6 h 33"/>
                <a:gd name="T40" fmla="*/ 16 w 28"/>
                <a:gd name="T41" fmla="*/ 9 h 33"/>
                <a:gd name="T42" fmla="*/ 21 w 28"/>
                <a:gd name="T43" fmla="*/ 6 h 33"/>
                <a:gd name="T44" fmla="*/ 20 w 28"/>
                <a:gd name="T45" fmla="*/ 3 h 33"/>
                <a:gd name="T46" fmla="*/ 16 w 28"/>
                <a:gd name="T47" fmla="*/ 0 h 33"/>
                <a:gd name="T48" fmla="*/ 12 w 28"/>
                <a:gd name="T49" fmla="*/ 0 h 33"/>
                <a:gd name="T50" fmla="*/ 8 w 28"/>
                <a:gd name="T51" fmla="*/ 2 h 33"/>
                <a:gd name="T52" fmla="*/ 4 w 28"/>
                <a:gd name="T53" fmla="*/ 4 h 33"/>
                <a:gd name="T54" fmla="*/ 0 w 28"/>
                <a:gd name="T55" fmla="*/ 8 h 33"/>
                <a:gd name="T56" fmla="*/ 0 w 28"/>
                <a:gd name="T57" fmla="*/ 11 h 33"/>
                <a:gd name="T58" fmla="*/ 0 w 28"/>
                <a:gd name="T59" fmla="*/ 15 h 33"/>
                <a:gd name="T60" fmla="*/ 3 w 28"/>
                <a:gd name="T61" fmla="*/ 18 h 33"/>
                <a:gd name="T62" fmla="*/ 6 w 28"/>
                <a:gd name="T63" fmla="*/ 20 h 33"/>
                <a:gd name="T64" fmla="*/ 12 w 28"/>
                <a:gd name="T65" fmla="*/ 20 h 33"/>
                <a:gd name="T66" fmla="*/ 14 w 28"/>
                <a:gd name="T67" fmla="*/ 20 h 33"/>
                <a:gd name="T68" fmla="*/ 20 w 28"/>
                <a:gd name="T69" fmla="*/ 18 h 33"/>
                <a:gd name="T70" fmla="*/ 21 w 28"/>
                <a:gd name="T71" fmla="*/ 20 h 33"/>
                <a:gd name="T72" fmla="*/ 22 w 28"/>
                <a:gd name="T73" fmla="*/ 21 h 33"/>
                <a:gd name="T74" fmla="*/ 22 w 28"/>
                <a:gd name="T75" fmla="*/ 22 h 33"/>
                <a:gd name="T76" fmla="*/ 22 w 28"/>
                <a:gd name="T77" fmla="*/ 24 h 33"/>
                <a:gd name="T78" fmla="*/ 18 w 28"/>
                <a:gd name="T79" fmla="*/ 27 h 33"/>
                <a:gd name="T80" fmla="*/ 16 w 28"/>
                <a:gd name="T81" fmla="*/ 27 h 33"/>
                <a:gd name="T82" fmla="*/ 14 w 28"/>
                <a:gd name="T83" fmla="*/ 27 h 33"/>
                <a:gd name="T84" fmla="*/ 12 w 28"/>
                <a:gd name="T85" fmla="*/ 27 h 33"/>
                <a:gd name="T86" fmla="*/ 10 w 28"/>
                <a:gd name="T87" fmla="*/ 24 h 33"/>
                <a:gd name="T88" fmla="*/ 5 w 28"/>
                <a:gd name="T89" fmla="*/ 27 h 33"/>
                <a:gd name="T90" fmla="*/ 8 w 28"/>
                <a:gd name="T91" fmla="*/ 30 h 33"/>
                <a:gd name="T92" fmla="*/ 11 w 28"/>
                <a:gd name="T9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33">
                  <a:moveTo>
                    <a:pt x="11" y="33"/>
                  </a:moveTo>
                  <a:lnTo>
                    <a:pt x="15" y="33"/>
                  </a:lnTo>
                  <a:lnTo>
                    <a:pt x="20" y="32"/>
                  </a:lnTo>
                  <a:lnTo>
                    <a:pt x="24" y="29"/>
                  </a:lnTo>
                  <a:lnTo>
                    <a:pt x="27" y="26"/>
                  </a:lnTo>
                  <a:lnTo>
                    <a:pt x="28" y="22"/>
                  </a:lnTo>
                  <a:lnTo>
                    <a:pt x="27" y="17"/>
                  </a:lnTo>
                  <a:lnTo>
                    <a:pt x="24" y="14"/>
                  </a:lnTo>
                  <a:lnTo>
                    <a:pt x="21" y="12"/>
                  </a:lnTo>
                  <a:lnTo>
                    <a:pt x="18" y="12"/>
                  </a:lnTo>
                  <a:lnTo>
                    <a:pt x="14" y="12"/>
                  </a:lnTo>
                  <a:lnTo>
                    <a:pt x="12" y="14"/>
                  </a:lnTo>
                  <a:lnTo>
                    <a:pt x="8" y="14"/>
                  </a:lnTo>
                  <a:lnTo>
                    <a:pt x="6" y="12"/>
                  </a:lnTo>
                  <a:lnTo>
                    <a:pt x="5" y="10"/>
                  </a:lnTo>
                  <a:lnTo>
                    <a:pt x="6" y="9"/>
                  </a:lnTo>
                  <a:lnTo>
                    <a:pt x="9" y="6"/>
                  </a:lnTo>
                  <a:lnTo>
                    <a:pt x="11" y="5"/>
                  </a:lnTo>
                  <a:lnTo>
                    <a:pt x="14" y="5"/>
                  </a:lnTo>
                  <a:lnTo>
                    <a:pt x="15" y="6"/>
                  </a:lnTo>
                  <a:lnTo>
                    <a:pt x="16" y="9"/>
                  </a:lnTo>
                  <a:lnTo>
                    <a:pt x="21" y="6"/>
                  </a:lnTo>
                  <a:lnTo>
                    <a:pt x="20" y="3"/>
                  </a:lnTo>
                  <a:lnTo>
                    <a:pt x="16" y="0"/>
                  </a:lnTo>
                  <a:lnTo>
                    <a:pt x="12" y="0"/>
                  </a:lnTo>
                  <a:lnTo>
                    <a:pt x="8" y="2"/>
                  </a:lnTo>
                  <a:lnTo>
                    <a:pt x="4" y="4"/>
                  </a:lnTo>
                  <a:lnTo>
                    <a:pt x="0" y="8"/>
                  </a:lnTo>
                  <a:lnTo>
                    <a:pt x="0" y="11"/>
                  </a:lnTo>
                  <a:lnTo>
                    <a:pt x="0" y="15"/>
                  </a:lnTo>
                  <a:lnTo>
                    <a:pt x="3" y="18"/>
                  </a:lnTo>
                  <a:lnTo>
                    <a:pt x="6" y="20"/>
                  </a:lnTo>
                  <a:lnTo>
                    <a:pt x="12" y="20"/>
                  </a:lnTo>
                  <a:lnTo>
                    <a:pt x="14" y="20"/>
                  </a:lnTo>
                  <a:lnTo>
                    <a:pt x="20" y="18"/>
                  </a:lnTo>
                  <a:lnTo>
                    <a:pt x="21" y="20"/>
                  </a:lnTo>
                  <a:lnTo>
                    <a:pt x="22" y="21"/>
                  </a:lnTo>
                  <a:lnTo>
                    <a:pt x="22" y="22"/>
                  </a:lnTo>
                  <a:lnTo>
                    <a:pt x="22" y="24"/>
                  </a:lnTo>
                  <a:lnTo>
                    <a:pt x="18" y="27"/>
                  </a:lnTo>
                  <a:lnTo>
                    <a:pt x="16" y="27"/>
                  </a:lnTo>
                  <a:lnTo>
                    <a:pt x="14" y="27"/>
                  </a:lnTo>
                  <a:lnTo>
                    <a:pt x="12" y="27"/>
                  </a:lnTo>
                  <a:lnTo>
                    <a:pt x="10" y="24"/>
                  </a:lnTo>
                  <a:lnTo>
                    <a:pt x="5" y="27"/>
                  </a:lnTo>
                  <a:lnTo>
                    <a:pt x="8" y="30"/>
                  </a:lnTo>
                  <a:lnTo>
                    <a:pt x="1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grpSp>
      <p:grpSp>
        <p:nvGrpSpPr>
          <p:cNvPr id="607" name="Group 808">
            <a:extLst>
              <a:ext uri="{FF2B5EF4-FFF2-40B4-BE49-F238E27FC236}">
                <a16:creationId xmlns:a16="http://schemas.microsoft.com/office/drawing/2014/main" id="{41261FA6-42DD-41FB-9DDF-AFE08ADB7D68}"/>
              </a:ext>
            </a:extLst>
          </p:cNvPr>
          <p:cNvGrpSpPr/>
          <p:nvPr/>
        </p:nvGrpSpPr>
        <p:grpSpPr>
          <a:xfrm>
            <a:off x="4007504" y="2162378"/>
            <a:ext cx="5772430" cy="1008529"/>
            <a:chOff x="1335" y="1398"/>
            <a:chExt cx="4121" cy="720"/>
          </a:xfrm>
        </p:grpSpPr>
        <p:sp>
          <p:nvSpPr>
            <p:cNvPr id="608" name="Freeform 608">
              <a:extLst>
                <a:ext uri="{FF2B5EF4-FFF2-40B4-BE49-F238E27FC236}">
                  <a16:creationId xmlns:a16="http://schemas.microsoft.com/office/drawing/2014/main" id="{50DBA79D-C392-4D12-A000-7CAF5BC3754A}"/>
                </a:ext>
              </a:extLst>
            </p:cNvPr>
            <p:cNvSpPr/>
            <p:nvPr/>
          </p:nvSpPr>
          <p:spPr bwMode="auto">
            <a:xfrm>
              <a:off x="4912" y="1855"/>
              <a:ext cx="34" cy="39"/>
            </a:xfrm>
            <a:custGeom>
              <a:avLst/>
              <a:gdLst>
                <a:gd name="T0" fmla="*/ 17 w 34"/>
                <a:gd name="T1" fmla="*/ 37 h 39"/>
                <a:gd name="T2" fmla="*/ 12 w 34"/>
                <a:gd name="T3" fmla="*/ 24 h 39"/>
                <a:gd name="T4" fmla="*/ 23 w 34"/>
                <a:gd name="T5" fmla="*/ 19 h 39"/>
                <a:gd name="T6" fmla="*/ 28 w 34"/>
                <a:gd name="T7" fmla="*/ 32 h 39"/>
                <a:gd name="T8" fmla="*/ 34 w 34"/>
                <a:gd name="T9" fmla="*/ 29 h 39"/>
                <a:gd name="T10" fmla="*/ 22 w 34"/>
                <a:gd name="T11" fmla="*/ 0 h 39"/>
                <a:gd name="T12" fmla="*/ 17 w 34"/>
                <a:gd name="T13" fmla="*/ 2 h 39"/>
                <a:gd name="T14" fmla="*/ 21 w 34"/>
                <a:gd name="T15" fmla="*/ 13 h 39"/>
                <a:gd name="T16" fmla="*/ 10 w 34"/>
                <a:gd name="T17" fmla="*/ 19 h 39"/>
                <a:gd name="T18" fmla="*/ 6 w 34"/>
                <a:gd name="T19" fmla="*/ 8 h 39"/>
                <a:gd name="T20" fmla="*/ 0 w 34"/>
                <a:gd name="T21" fmla="*/ 11 h 39"/>
                <a:gd name="T22" fmla="*/ 11 w 34"/>
                <a:gd name="T23" fmla="*/ 39 h 39"/>
                <a:gd name="T24" fmla="*/ 17 w 34"/>
                <a:gd name="T25"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9">
                  <a:moveTo>
                    <a:pt x="17" y="37"/>
                  </a:moveTo>
                  <a:lnTo>
                    <a:pt x="12" y="24"/>
                  </a:lnTo>
                  <a:lnTo>
                    <a:pt x="23" y="19"/>
                  </a:lnTo>
                  <a:lnTo>
                    <a:pt x="28" y="32"/>
                  </a:lnTo>
                  <a:lnTo>
                    <a:pt x="34" y="29"/>
                  </a:lnTo>
                  <a:lnTo>
                    <a:pt x="22" y="0"/>
                  </a:lnTo>
                  <a:lnTo>
                    <a:pt x="17" y="2"/>
                  </a:lnTo>
                  <a:lnTo>
                    <a:pt x="21" y="13"/>
                  </a:lnTo>
                  <a:lnTo>
                    <a:pt x="10" y="19"/>
                  </a:lnTo>
                  <a:lnTo>
                    <a:pt x="6" y="8"/>
                  </a:lnTo>
                  <a:lnTo>
                    <a:pt x="0" y="11"/>
                  </a:lnTo>
                  <a:lnTo>
                    <a:pt x="11" y="39"/>
                  </a:lnTo>
                  <a:lnTo>
                    <a:pt x="1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09" name="Freeform 609">
              <a:extLst>
                <a:ext uri="{FF2B5EF4-FFF2-40B4-BE49-F238E27FC236}">
                  <a16:creationId xmlns:a16="http://schemas.microsoft.com/office/drawing/2014/main" id="{49BB40D3-E1F9-426E-8A71-439471706BF0}"/>
                </a:ext>
              </a:extLst>
            </p:cNvPr>
            <p:cNvSpPr/>
            <p:nvPr/>
          </p:nvSpPr>
          <p:spPr bwMode="auto">
            <a:xfrm>
              <a:off x="4940" y="1850"/>
              <a:ext cx="17" cy="31"/>
            </a:xfrm>
            <a:custGeom>
              <a:avLst/>
              <a:gdLst>
                <a:gd name="T0" fmla="*/ 17 w 17"/>
                <a:gd name="T1" fmla="*/ 29 h 31"/>
                <a:gd name="T2" fmla="*/ 6 w 17"/>
                <a:gd name="T3" fmla="*/ 0 h 31"/>
                <a:gd name="T4" fmla="*/ 0 w 17"/>
                <a:gd name="T5" fmla="*/ 2 h 31"/>
                <a:gd name="T6" fmla="*/ 12 w 17"/>
                <a:gd name="T7" fmla="*/ 31 h 31"/>
                <a:gd name="T8" fmla="*/ 17 w 17"/>
                <a:gd name="T9" fmla="*/ 29 h 31"/>
              </a:gdLst>
              <a:ahLst/>
              <a:cxnLst>
                <a:cxn ang="0">
                  <a:pos x="T0" y="T1"/>
                </a:cxn>
                <a:cxn ang="0">
                  <a:pos x="T2" y="T3"/>
                </a:cxn>
                <a:cxn ang="0">
                  <a:pos x="T4" y="T5"/>
                </a:cxn>
                <a:cxn ang="0">
                  <a:pos x="T6" y="T7"/>
                </a:cxn>
                <a:cxn ang="0">
                  <a:pos x="T8" y="T9"/>
                </a:cxn>
              </a:cxnLst>
              <a:rect l="0" t="0" r="r" b="b"/>
              <a:pathLst>
                <a:path w="17" h="31">
                  <a:moveTo>
                    <a:pt x="17" y="29"/>
                  </a:moveTo>
                  <a:lnTo>
                    <a:pt x="6" y="0"/>
                  </a:lnTo>
                  <a:lnTo>
                    <a:pt x="0" y="2"/>
                  </a:lnTo>
                  <a:lnTo>
                    <a:pt x="12" y="31"/>
                  </a:lnTo>
                  <a:lnTo>
                    <a:pt x="1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10" name="Freeform 610">
              <a:extLst>
                <a:ext uri="{FF2B5EF4-FFF2-40B4-BE49-F238E27FC236}">
                  <a16:creationId xmlns:a16="http://schemas.microsoft.com/office/drawing/2014/main" id="{3FB18BC7-E8DA-42EA-AF7B-104D735DF956}"/>
                </a:ext>
              </a:extLst>
            </p:cNvPr>
            <p:cNvSpPr/>
            <p:nvPr/>
          </p:nvSpPr>
          <p:spPr bwMode="auto">
            <a:xfrm>
              <a:off x="4952" y="1838"/>
              <a:ext cx="32" cy="38"/>
            </a:xfrm>
            <a:custGeom>
              <a:avLst/>
              <a:gdLst>
                <a:gd name="T0" fmla="*/ 15 w 32"/>
                <a:gd name="T1" fmla="*/ 36 h 38"/>
                <a:gd name="T2" fmla="*/ 8 w 32"/>
                <a:gd name="T3" fmla="*/ 16 h 38"/>
                <a:gd name="T4" fmla="*/ 26 w 32"/>
                <a:gd name="T5" fmla="*/ 31 h 38"/>
                <a:gd name="T6" fmla="*/ 32 w 32"/>
                <a:gd name="T7" fmla="*/ 29 h 38"/>
                <a:gd name="T8" fmla="*/ 21 w 32"/>
                <a:gd name="T9" fmla="*/ 0 h 38"/>
                <a:gd name="T10" fmla="*/ 15 w 32"/>
                <a:gd name="T11" fmla="*/ 2 h 38"/>
                <a:gd name="T12" fmla="*/ 24 w 32"/>
                <a:gd name="T13" fmla="*/ 22 h 38"/>
                <a:gd name="T14" fmla="*/ 5 w 32"/>
                <a:gd name="T15" fmla="*/ 7 h 38"/>
                <a:gd name="T16" fmla="*/ 0 w 32"/>
                <a:gd name="T17" fmla="*/ 10 h 38"/>
                <a:gd name="T18" fmla="*/ 11 w 32"/>
                <a:gd name="T19" fmla="*/ 38 h 38"/>
                <a:gd name="T20" fmla="*/ 15 w 32"/>
                <a:gd name="T2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15" y="36"/>
                  </a:moveTo>
                  <a:lnTo>
                    <a:pt x="8" y="16"/>
                  </a:lnTo>
                  <a:lnTo>
                    <a:pt x="26" y="31"/>
                  </a:lnTo>
                  <a:lnTo>
                    <a:pt x="32" y="29"/>
                  </a:lnTo>
                  <a:lnTo>
                    <a:pt x="21" y="0"/>
                  </a:lnTo>
                  <a:lnTo>
                    <a:pt x="15" y="2"/>
                  </a:lnTo>
                  <a:lnTo>
                    <a:pt x="24" y="22"/>
                  </a:lnTo>
                  <a:lnTo>
                    <a:pt x="5" y="7"/>
                  </a:lnTo>
                  <a:lnTo>
                    <a:pt x="0" y="10"/>
                  </a:lnTo>
                  <a:lnTo>
                    <a:pt x="11" y="38"/>
                  </a:lnTo>
                  <a:lnTo>
                    <a:pt x="1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11" name="Freeform 611">
              <a:extLst>
                <a:ext uri="{FF2B5EF4-FFF2-40B4-BE49-F238E27FC236}">
                  <a16:creationId xmlns:a16="http://schemas.microsoft.com/office/drawing/2014/main" id="{93222741-4DC4-4C15-A4C8-6DF2A7004B82}"/>
                </a:ext>
              </a:extLst>
            </p:cNvPr>
            <p:cNvSpPr/>
            <p:nvPr/>
          </p:nvSpPr>
          <p:spPr bwMode="auto">
            <a:xfrm>
              <a:off x="4976" y="1831"/>
              <a:ext cx="31" cy="32"/>
            </a:xfrm>
            <a:custGeom>
              <a:avLst/>
              <a:gdLst>
                <a:gd name="T0" fmla="*/ 27 w 31"/>
                <a:gd name="T1" fmla="*/ 26 h 32"/>
                <a:gd name="T2" fmla="*/ 31 w 31"/>
                <a:gd name="T3" fmla="*/ 25 h 32"/>
                <a:gd name="T4" fmla="*/ 25 w 31"/>
                <a:gd name="T5" fmla="*/ 9 h 32"/>
                <a:gd name="T6" fmla="*/ 14 w 31"/>
                <a:gd name="T7" fmla="*/ 14 h 32"/>
                <a:gd name="T8" fmla="*/ 17 w 31"/>
                <a:gd name="T9" fmla="*/ 19 h 32"/>
                <a:gd name="T10" fmla="*/ 23 w 31"/>
                <a:gd name="T11" fmla="*/ 17 h 32"/>
                <a:gd name="T12" fmla="*/ 23 w 31"/>
                <a:gd name="T13" fmla="*/ 19 h 32"/>
                <a:gd name="T14" fmla="*/ 21 w 31"/>
                <a:gd name="T15" fmla="*/ 23 h 32"/>
                <a:gd name="T16" fmla="*/ 20 w 31"/>
                <a:gd name="T17" fmla="*/ 24 h 32"/>
                <a:gd name="T18" fmla="*/ 18 w 31"/>
                <a:gd name="T19" fmla="*/ 26 h 32"/>
                <a:gd name="T20" fmla="*/ 14 w 31"/>
                <a:gd name="T21" fmla="*/ 26 h 32"/>
                <a:gd name="T22" fmla="*/ 12 w 31"/>
                <a:gd name="T23" fmla="*/ 25 h 32"/>
                <a:gd name="T24" fmla="*/ 9 w 31"/>
                <a:gd name="T25" fmla="*/ 23 h 32"/>
                <a:gd name="T26" fmla="*/ 7 w 31"/>
                <a:gd name="T27" fmla="*/ 19 h 32"/>
                <a:gd name="T28" fmla="*/ 6 w 31"/>
                <a:gd name="T29" fmla="*/ 14 h 32"/>
                <a:gd name="T30" fmla="*/ 6 w 31"/>
                <a:gd name="T31" fmla="*/ 11 h 32"/>
                <a:gd name="T32" fmla="*/ 7 w 31"/>
                <a:gd name="T33" fmla="*/ 8 h 32"/>
                <a:gd name="T34" fmla="*/ 11 w 31"/>
                <a:gd name="T35" fmla="*/ 6 h 32"/>
                <a:gd name="T36" fmla="*/ 13 w 31"/>
                <a:gd name="T37" fmla="*/ 5 h 32"/>
                <a:gd name="T38" fmla="*/ 14 w 31"/>
                <a:gd name="T39" fmla="*/ 5 h 32"/>
                <a:gd name="T40" fmla="*/ 17 w 31"/>
                <a:gd name="T41" fmla="*/ 6 h 32"/>
                <a:gd name="T42" fmla="*/ 18 w 31"/>
                <a:gd name="T43" fmla="*/ 7 h 32"/>
                <a:gd name="T44" fmla="*/ 24 w 31"/>
                <a:gd name="T45" fmla="*/ 5 h 32"/>
                <a:gd name="T46" fmla="*/ 21 w 31"/>
                <a:gd name="T47" fmla="*/ 1 h 32"/>
                <a:gd name="T48" fmla="*/ 17 w 31"/>
                <a:gd name="T49" fmla="*/ 0 h 32"/>
                <a:gd name="T50" fmla="*/ 13 w 31"/>
                <a:gd name="T51" fmla="*/ 0 h 32"/>
                <a:gd name="T52" fmla="*/ 8 w 31"/>
                <a:gd name="T53" fmla="*/ 1 h 32"/>
                <a:gd name="T54" fmla="*/ 3 w 31"/>
                <a:gd name="T55" fmla="*/ 5 h 32"/>
                <a:gd name="T56" fmla="*/ 0 w 31"/>
                <a:gd name="T57" fmla="*/ 9 h 32"/>
                <a:gd name="T58" fmla="*/ 0 w 31"/>
                <a:gd name="T59" fmla="*/ 15 h 32"/>
                <a:gd name="T60" fmla="*/ 1 w 31"/>
                <a:gd name="T61" fmla="*/ 21 h 32"/>
                <a:gd name="T62" fmla="*/ 5 w 31"/>
                <a:gd name="T63" fmla="*/ 27 h 32"/>
                <a:gd name="T64" fmla="*/ 9 w 31"/>
                <a:gd name="T65" fmla="*/ 31 h 32"/>
                <a:gd name="T66" fmla="*/ 14 w 31"/>
                <a:gd name="T67" fmla="*/ 32 h 32"/>
                <a:gd name="T68" fmla="*/ 19 w 31"/>
                <a:gd name="T69" fmla="*/ 31 h 32"/>
                <a:gd name="T70" fmla="*/ 24 w 31"/>
                <a:gd name="T71" fmla="*/ 29 h 32"/>
                <a:gd name="T72" fmla="*/ 26 w 31"/>
                <a:gd name="T73" fmla="*/ 24 h 32"/>
                <a:gd name="T74" fmla="*/ 27 w 31"/>
                <a:gd name="T7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32">
                  <a:moveTo>
                    <a:pt x="27" y="26"/>
                  </a:moveTo>
                  <a:lnTo>
                    <a:pt x="31" y="25"/>
                  </a:lnTo>
                  <a:lnTo>
                    <a:pt x="25" y="9"/>
                  </a:lnTo>
                  <a:lnTo>
                    <a:pt x="14" y="14"/>
                  </a:lnTo>
                  <a:lnTo>
                    <a:pt x="17" y="19"/>
                  </a:lnTo>
                  <a:lnTo>
                    <a:pt x="23" y="17"/>
                  </a:lnTo>
                  <a:lnTo>
                    <a:pt x="23" y="19"/>
                  </a:lnTo>
                  <a:lnTo>
                    <a:pt x="21" y="23"/>
                  </a:lnTo>
                  <a:lnTo>
                    <a:pt x="20" y="24"/>
                  </a:lnTo>
                  <a:lnTo>
                    <a:pt x="18" y="26"/>
                  </a:lnTo>
                  <a:lnTo>
                    <a:pt x="14" y="26"/>
                  </a:lnTo>
                  <a:lnTo>
                    <a:pt x="12" y="25"/>
                  </a:lnTo>
                  <a:lnTo>
                    <a:pt x="9" y="23"/>
                  </a:lnTo>
                  <a:lnTo>
                    <a:pt x="7" y="19"/>
                  </a:lnTo>
                  <a:lnTo>
                    <a:pt x="6" y="14"/>
                  </a:lnTo>
                  <a:lnTo>
                    <a:pt x="6" y="11"/>
                  </a:lnTo>
                  <a:lnTo>
                    <a:pt x="7" y="8"/>
                  </a:lnTo>
                  <a:lnTo>
                    <a:pt x="11" y="6"/>
                  </a:lnTo>
                  <a:lnTo>
                    <a:pt x="13" y="5"/>
                  </a:lnTo>
                  <a:lnTo>
                    <a:pt x="14" y="5"/>
                  </a:lnTo>
                  <a:lnTo>
                    <a:pt x="17" y="6"/>
                  </a:lnTo>
                  <a:lnTo>
                    <a:pt x="18" y="7"/>
                  </a:lnTo>
                  <a:lnTo>
                    <a:pt x="24" y="5"/>
                  </a:lnTo>
                  <a:lnTo>
                    <a:pt x="21" y="1"/>
                  </a:lnTo>
                  <a:lnTo>
                    <a:pt x="17" y="0"/>
                  </a:lnTo>
                  <a:lnTo>
                    <a:pt x="13" y="0"/>
                  </a:lnTo>
                  <a:lnTo>
                    <a:pt x="8" y="1"/>
                  </a:lnTo>
                  <a:lnTo>
                    <a:pt x="3" y="5"/>
                  </a:lnTo>
                  <a:lnTo>
                    <a:pt x="0" y="9"/>
                  </a:lnTo>
                  <a:lnTo>
                    <a:pt x="0" y="15"/>
                  </a:lnTo>
                  <a:lnTo>
                    <a:pt x="1" y="21"/>
                  </a:lnTo>
                  <a:lnTo>
                    <a:pt x="5" y="27"/>
                  </a:lnTo>
                  <a:lnTo>
                    <a:pt x="9" y="31"/>
                  </a:lnTo>
                  <a:lnTo>
                    <a:pt x="14" y="32"/>
                  </a:lnTo>
                  <a:lnTo>
                    <a:pt x="19" y="31"/>
                  </a:lnTo>
                  <a:lnTo>
                    <a:pt x="24" y="29"/>
                  </a:lnTo>
                  <a:lnTo>
                    <a:pt x="26" y="24"/>
                  </a:lnTo>
                  <a:lnTo>
                    <a:pt x="2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12" name="Freeform 612">
              <a:extLst>
                <a:ext uri="{FF2B5EF4-FFF2-40B4-BE49-F238E27FC236}">
                  <a16:creationId xmlns:a16="http://schemas.microsoft.com/office/drawing/2014/main" id="{873BB7FD-B774-48DC-B294-46B89E2586D7}"/>
                </a:ext>
              </a:extLst>
            </p:cNvPr>
            <p:cNvSpPr/>
            <p:nvPr/>
          </p:nvSpPr>
          <p:spPr bwMode="auto">
            <a:xfrm>
              <a:off x="4997" y="1816"/>
              <a:ext cx="24" cy="36"/>
            </a:xfrm>
            <a:custGeom>
              <a:avLst/>
              <a:gdLst>
                <a:gd name="T0" fmla="*/ 24 w 24"/>
                <a:gd name="T1" fmla="*/ 34 h 36"/>
                <a:gd name="T2" fmla="*/ 16 w 24"/>
                <a:gd name="T3" fmla="*/ 10 h 36"/>
                <a:gd name="T4" fmla="*/ 23 w 24"/>
                <a:gd name="T5" fmla="*/ 6 h 36"/>
                <a:gd name="T6" fmla="*/ 21 w 24"/>
                <a:gd name="T7" fmla="*/ 0 h 36"/>
                <a:gd name="T8" fmla="*/ 0 w 24"/>
                <a:gd name="T9" fmla="*/ 11 h 36"/>
                <a:gd name="T10" fmla="*/ 2 w 24"/>
                <a:gd name="T11" fmla="*/ 16 h 36"/>
                <a:gd name="T12" fmla="*/ 10 w 24"/>
                <a:gd name="T13" fmla="*/ 12 h 36"/>
                <a:gd name="T14" fmla="*/ 20 w 24"/>
                <a:gd name="T15" fmla="*/ 36 h 36"/>
                <a:gd name="T16" fmla="*/ 24 w 24"/>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4" y="34"/>
                  </a:moveTo>
                  <a:lnTo>
                    <a:pt x="16" y="10"/>
                  </a:lnTo>
                  <a:lnTo>
                    <a:pt x="23" y="6"/>
                  </a:lnTo>
                  <a:lnTo>
                    <a:pt x="21" y="0"/>
                  </a:lnTo>
                  <a:lnTo>
                    <a:pt x="0" y="11"/>
                  </a:lnTo>
                  <a:lnTo>
                    <a:pt x="2" y="16"/>
                  </a:lnTo>
                  <a:lnTo>
                    <a:pt x="10" y="12"/>
                  </a:lnTo>
                  <a:lnTo>
                    <a:pt x="20" y="36"/>
                  </a:lnTo>
                  <a:lnTo>
                    <a:pt x="2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13" name="Freeform 613">
              <a:extLst>
                <a:ext uri="{FF2B5EF4-FFF2-40B4-BE49-F238E27FC236}">
                  <a16:creationId xmlns:a16="http://schemas.microsoft.com/office/drawing/2014/main" id="{6ACE7193-6E5B-45DC-8231-46E1ADBA15AD}"/>
                </a:ext>
              </a:extLst>
            </p:cNvPr>
            <p:cNvSpPr/>
            <p:nvPr/>
          </p:nvSpPr>
          <p:spPr bwMode="auto">
            <a:xfrm>
              <a:off x="5024" y="1808"/>
              <a:ext cx="30" cy="34"/>
            </a:xfrm>
            <a:custGeom>
              <a:avLst/>
              <a:gdLst>
                <a:gd name="T0" fmla="*/ 7 w 30"/>
                <a:gd name="T1" fmla="*/ 12 h 34"/>
                <a:gd name="T2" fmla="*/ 8 w 30"/>
                <a:gd name="T3" fmla="*/ 8 h 34"/>
                <a:gd name="T4" fmla="*/ 11 w 30"/>
                <a:gd name="T5" fmla="*/ 6 h 34"/>
                <a:gd name="T6" fmla="*/ 14 w 30"/>
                <a:gd name="T7" fmla="*/ 6 h 34"/>
                <a:gd name="T8" fmla="*/ 18 w 30"/>
                <a:gd name="T9" fmla="*/ 7 h 34"/>
                <a:gd name="T10" fmla="*/ 20 w 30"/>
                <a:gd name="T11" fmla="*/ 10 h 34"/>
                <a:gd name="T12" fmla="*/ 23 w 30"/>
                <a:gd name="T13" fmla="*/ 13 h 34"/>
                <a:gd name="T14" fmla="*/ 24 w 30"/>
                <a:gd name="T15" fmla="*/ 18 h 34"/>
                <a:gd name="T16" fmla="*/ 24 w 30"/>
                <a:gd name="T17" fmla="*/ 22 h 34"/>
                <a:gd name="T18" fmla="*/ 21 w 30"/>
                <a:gd name="T19" fmla="*/ 25 h 34"/>
                <a:gd name="T20" fmla="*/ 19 w 30"/>
                <a:gd name="T21" fmla="*/ 26 h 34"/>
                <a:gd name="T22" fmla="*/ 15 w 30"/>
                <a:gd name="T23" fmla="*/ 28 h 34"/>
                <a:gd name="T24" fmla="*/ 12 w 30"/>
                <a:gd name="T25" fmla="*/ 26 h 34"/>
                <a:gd name="T26" fmla="*/ 9 w 30"/>
                <a:gd name="T27" fmla="*/ 24 h 34"/>
                <a:gd name="T28" fmla="*/ 7 w 30"/>
                <a:gd name="T29" fmla="*/ 20 h 34"/>
                <a:gd name="T30" fmla="*/ 6 w 30"/>
                <a:gd name="T31" fmla="*/ 16 h 34"/>
                <a:gd name="T32" fmla="*/ 7 w 30"/>
                <a:gd name="T33" fmla="*/ 12 h 34"/>
                <a:gd name="T34" fmla="*/ 9 w 30"/>
                <a:gd name="T35" fmla="*/ 32 h 34"/>
                <a:gd name="T36" fmla="*/ 15 w 30"/>
                <a:gd name="T37" fmla="*/ 34 h 34"/>
                <a:gd name="T38" fmla="*/ 20 w 30"/>
                <a:gd name="T39" fmla="*/ 32 h 34"/>
                <a:gd name="T40" fmla="*/ 26 w 30"/>
                <a:gd name="T41" fmla="*/ 29 h 34"/>
                <a:gd name="T42" fmla="*/ 29 w 30"/>
                <a:gd name="T43" fmla="*/ 24 h 34"/>
                <a:gd name="T44" fmla="*/ 30 w 30"/>
                <a:gd name="T45" fmla="*/ 18 h 34"/>
                <a:gd name="T46" fmla="*/ 27 w 30"/>
                <a:gd name="T47" fmla="*/ 11 h 34"/>
                <a:gd name="T48" fmla="*/ 25 w 30"/>
                <a:gd name="T49" fmla="*/ 5 h 34"/>
                <a:gd name="T50" fmla="*/ 20 w 30"/>
                <a:gd name="T51" fmla="*/ 1 h 34"/>
                <a:gd name="T52" fmla="*/ 14 w 30"/>
                <a:gd name="T53" fmla="*/ 0 h 34"/>
                <a:gd name="T54" fmla="*/ 9 w 30"/>
                <a:gd name="T55" fmla="*/ 1 h 34"/>
                <a:gd name="T56" fmla="*/ 5 w 30"/>
                <a:gd name="T57" fmla="*/ 5 h 34"/>
                <a:gd name="T58" fmla="*/ 1 w 30"/>
                <a:gd name="T59" fmla="*/ 10 h 34"/>
                <a:gd name="T60" fmla="*/ 0 w 30"/>
                <a:gd name="T61" fmla="*/ 16 h 34"/>
                <a:gd name="T62" fmla="*/ 2 w 30"/>
                <a:gd name="T63" fmla="*/ 23 h 34"/>
                <a:gd name="T64" fmla="*/ 5 w 30"/>
                <a:gd name="T65" fmla="*/ 29 h 34"/>
                <a:gd name="T66" fmla="*/ 9 w 30"/>
                <a:gd name="T67" fmla="*/ 32 h 34"/>
                <a:gd name="T68" fmla="*/ 7 w 30"/>
                <a:gd name="T6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34">
                  <a:moveTo>
                    <a:pt x="7" y="12"/>
                  </a:moveTo>
                  <a:lnTo>
                    <a:pt x="8" y="8"/>
                  </a:lnTo>
                  <a:lnTo>
                    <a:pt x="11" y="6"/>
                  </a:lnTo>
                  <a:lnTo>
                    <a:pt x="14" y="6"/>
                  </a:lnTo>
                  <a:lnTo>
                    <a:pt x="18" y="7"/>
                  </a:lnTo>
                  <a:lnTo>
                    <a:pt x="20" y="10"/>
                  </a:lnTo>
                  <a:lnTo>
                    <a:pt x="23" y="13"/>
                  </a:lnTo>
                  <a:lnTo>
                    <a:pt x="24" y="18"/>
                  </a:lnTo>
                  <a:lnTo>
                    <a:pt x="24" y="22"/>
                  </a:lnTo>
                  <a:lnTo>
                    <a:pt x="21" y="25"/>
                  </a:lnTo>
                  <a:lnTo>
                    <a:pt x="19" y="26"/>
                  </a:lnTo>
                  <a:lnTo>
                    <a:pt x="15" y="28"/>
                  </a:lnTo>
                  <a:lnTo>
                    <a:pt x="12" y="26"/>
                  </a:lnTo>
                  <a:lnTo>
                    <a:pt x="9" y="24"/>
                  </a:lnTo>
                  <a:lnTo>
                    <a:pt x="7" y="20"/>
                  </a:lnTo>
                  <a:lnTo>
                    <a:pt x="6" y="16"/>
                  </a:lnTo>
                  <a:lnTo>
                    <a:pt x="7" y="12"/>
                  </a:lnTo>
                  <a:lnTo>
                    <a:pt x="9" y="32"/>
                  </a:lnTo>
                  <a:lnTo>
                    <a:pt x="15" y="34"/>
                  </a:lnTo>
                  <a:lnTo>
                    <a:pt x="20" y="32"/>
                  </a:lnTo>
                  <a:lnTo>
                    <a:pt x="26" y="29"/>
                  </a:lnTo>
                  <a:lnTo>
                    <a:pt x="29" y="24"/>
                  </a:lnTo>
                  <a:lnTo>
                    <a:pt x="30" y="18"/>
                  </a:lnTo>
                  <a:lnTo>
                    <a:pt x="27" y="11"/>
                  </a:lnTo>
                  <a:lnTo>
                    <a:pt x="25" y="5"/>
                  </a:lnTo>
                  <a:lnTo>
                    <a:pt x="20" y="1"/>
                  </a:lnTo>
                  <a:lnTo>
                    <a:pt x="14" y="0"/>
                  </a:lnTo>
                  <a:lnTo>
                    <a:pt x="9" y="1"/>
                  </a:lnTo>
                  <a:lnTo>
                    <a:pt x="5" y="5"/>
                  </a:lnTo>
                  <a:lnTo>
                    <a:pt x="1" y="10"/>
                  </a:lnTo>
                  <a:lnTo>
                    <a:pt x="0" y="16"/>
                  </a:lnTo>
                  <a:lnTo>
                    <a:pt x="2" y="23"/>
                  </a:lnTo>
                  <a:lnTo>
                    <a:pt x="5" y="29"/>
                  </a:lnTo>
                  <a:lnTo>
                    <a:pt x="9" y="32"/>
                  </a:lnTo>
                  <a:lnTo>
                    <a:pt x="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14" name="Freeform 614">
              <a:extLst>
                <a:ext uri="{FF2B5EF4-FFF2-40B4-BE49-F238E27FC236}">
                  <a16:creationId xmlns:a16="http://schemas.microsoft.com/office/drawing/2014/main" id="{1F0E7186-D086-4978-ABB9-531108790B68}"/>
                </a:ext>
              </a:extLst>
            </p:cNvPr>
            <p:cNvSpPr/>
            <p:nvPr/>
          </p:nvSpPr>
          <p:spPr bwMode="auto">
            <a:xfrm>
              <a:off x="5050" y="1792"/>
              <a:ext cx="34" cy="39"/>
            </a:xfrm>
            <a:custGeom>
              <a:avLst/>
              <a:gdLst>
                <a:gd name="T0" fmla="*/ 17 w 34"/>
                <a:gd name="T1" fmla="*/ 36 h 39"/>
                <a:gd name="T2" fmla="*/ 10 w 34"/>
                <a:gd name="T3" fmla="*/ 17 h 39"/>
                <a:gd name="T4" fmla="*/ 28 w 34"/>
                <a:gd name="T5" fmla="*/ 32 h 39"/>
                <a:gd name="T6" fmla="*/ 34 w 34"/>
                <a:gd name="T7" fmla="*/ 29 h 39"/>
                <a:gd name="T8" fmla="*/ 23 w 34"/>
                <a:gd name="T9" fmla="*/ 0 h 39"/>
                <a:gd name="T10" fmla="*/ 17 w 34"/>
                <a:gd name="T11" fmla="*/ 3 h 39"/>
                <a:gd name="T12" fmla="*/ 25 w 34"/>
                <a:gd name="T13" fmla="*/ 23 h 39"/>
                <a:gd name="T14" fmla="*/ 6 w 34"/>
                <a:gd name="T15" fmla="*/ 8 h 39"/>
                <a:gd name="T16" fmla="*/ 0 w 34"/>
                <a:gd name="T17" fmla="*/ 10 h 39"/>
                <a:gd name="T18" fmla="*/ 12 w 34"/>
                <a:gd name="T19" fmla="*/ 39 h 39"/>
                <a:gd name="T20" fmla="*/ 17 w 34"/>
                <a:gd name="T21"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9">
                  <a:moveTo>
                    <a:pt x="17" y="36"/>
                  </a:moveTo>
                  <a:lnTo>
                    <a:pt x="10" y="17"/>
                  </a:lnTo>
                  <a:lnTo>
                    <a:pt x="28" y="32"/>
                  </a:lnTo>
                  <a:lnTo>
                    <a:pt x="34" y="29"/>
                  </a:lnTo>
                  <a:lnTo>
                    <a:pt x="23" y="0"/>
                  </a:lnTo>
                  <a:lnTo>
                    <a:pt x="17" y="3"/>
                  </a:lnTo>
                  <a:lnTo>
                    <a:pt x="25" y="23"/>
                  </a:lnTo>
                  <a:lnTo>
                    <a:pt x="6" y="8"/>
                  </a:lnTo>
                  <a:lnTo>
                    <a:pt x="0" y="10"/>
                  </a:lnTo>
                  <a:lnTo>
                    <a:pt x="12" y="39"/>
                  </a:lnTo>
                  <a:lnTo>
                    <a:pt x="1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15" name="Freeform 615">
              <a:extLst>
                <a:ext uri="{FF2B5EF4-FFF2-40B4-BE49-F238E27FC236}">
                  <a16:creationId xmlns:a16="http://schemas.microsoft.com/office/drawing/2014/main" id="{3CC6D2D6-AD57-469B-AA6B-44D0FCF19117}"/>
                </a:ext>
              </a:extLst>
            </p:cNvPr>
            <p:cNvSpPr/>
            <p:nvPr/>
          </p:nvSpPr>
          <p:spPr bwMode="auto">
            <a:xfrm>
              <a:off x="5098" y="1888"/>
              <a:ext cx="28" cy="30"/>
            </a:xfrm>
            <a:custGeom>
              <a:avLst/>
              <a:gdLst>
                <a:gd name="T0" fmla="*/ 28 w 28"/>
                <a:gd name="T1" fmla="*/ 27 h 30"/>
                <a:gd name="T2" fmla="*/ 13 w 28"/>
                <a:gd name="T3" fmla="*/ 9 h 30"/>
                <a:gd name="T4" fmla="*/ 19 w 28"/>
                <a:gd name="T5" fmla="*/ 4 h 30"/>
                <a:gd name="T6" fmla="*/ 16 w 28"/>
                <a:gd name="T7" fmla="*/ 0 h 30"/>
                <a:gd name="T8" fmla="*/ 0 w 28"/>
                <a:gd name="T9" fmla="*/ 15 h 30"/>
                <a:gd name="T10" fmla="*/ 4 w 28"/>
                <a:gd name="T11" fmla="*/ 18 h 30"/>
                <a:gd name="T12" fmla="*/ 9 w 28"/>
                <a:gd name="T13" fmla="*/ 14 h 30"/>
                <a:gd name="T14" fmla="*/ 23 w 28"/>
                <a:gd name="T15" fmla="*/ 30 h 30"/>
                <a:gd name="T16" fmla="*/ 28 w 28"/>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0">
                  <a:moveTo>
                    <a:pt x="28" y="27"/>
                  </a:moveTo>
                  <a:lnTo>
                    <a:pt x="13" y="9"/>
                  </a:lnTo>
                  <a:lnTo>
                    <a:pt x="19" y="4"/>
                  </a:lnTo>
                  <a:lnTo>
                    <a:pt x="16" y="0"/>
                  </a:lnTo>
                  <a:lnTo>
                    <a:pt x="0" y="15"/>
                  </a:lnTo>
                  <a:lnTo>
                    <a:pt x="4" y="18"/>
                  </a:lnTo>
                  <a:lnTo>
                    <a:pt x="9" y="14"/>
                  </a:lnTo>
                  <a:lnTo>
                    <a:pt x="23" y="30"/>
                  </a:lnTo>
                  <a:lnTo>
                    <a:pt x="2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16" name="Freeform 616">
              <a:extLst>
                <a:ext uri="{FF2B5EF4-FFF2-40B4-BE49-F238E27FC236}">
                  <a16:creationId xmlns:a16="http://schemas.microsoft.com/office/drawing/2014/main" id="{F9EBAC6B-C662-4870-A801-5A8F669B7549}"/>
                </a:ext>
              </a:extLst>
            </p:cNvPr>
            <p:cNvSpPr/>
            <p:nvPr/>
          </p:nvSpPr>
          <p:spPr bwMode="auto">
            <a:xfrm>
              <a:off x="5114" y="1872"/>
              <a:ext cx="29" cy="31"/>
            </a:xfrm>
            <a:custGeom>
              <a:avLst/>
              <a:gdLst>
                <a:gd name="T0" fmla="*/ 23 w 29"/>
                <a:gd name="T1" fmla="*/ 19 h 31"/>
                <a:gd name="T2" fmla="*/ 18 w 29"/>
                <a:gd name="T3" fmla="*/ 0 h 31"/>
                <a:gd name="T4" fmla="*/ 13 w 29"/>
                <a:gd name="T5" fmla="*/ 3 h 31"/>
                <a:gd name="T6" fmla="*/ 17 w 29"/>
                <a:gd name="T7" fmla="*/ 16 h 31"/>
                <a:gd name="T8" fmla="*/ 5 w 29"/>
                <a:gd name="T9" fmla="*/ 12 h 31"/>
                <a:gd name="T10" fmla="*/ 0 w 29"/>
                <a:gd name="T11" fmla="*/ 16 h 31"/>
                <a:gd name="T12" fmla="*/ 18 w 29"/>
                <a:gd name="T13" fmla="*/ 22 h 31"/>
                <a:gd name="T14" fmla="*/ 25 w 29"/>
                <a:gd name="T15" fmla="*/ 31 h 31"/>
                <a:gd name="T16" fmla="*/ 29 w 29"/>
                <a:gd name="T17" fmla="*/ 27 h 31"/>
                <a:gd name="T18" fmla="*/ 23 w 29"/>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3" y="19"/>
                  </a:moveTo>
                  <a:lnTo>
                    <a:pt x="18" y="0"/>
                  </a:lnTo>
                  <a:lnTo>
                    <a:pt x="13" y="3"/>
                  </a:lnTo>
                  <a:lnTo>
                    <a:pt x="17" y="16"/>
                  </a:lnTo>
                  <a:lnTo>
                    <a:pt x="5" y="12"/>
                  </a:lnTo>
                  <a:lnTo>
                    <a:pt x="0" y="16"/>
                  </a:lnTo>
                  <a:lnTo>
                    <a:pt x="18" y="22"/>
                  </a:lnTo>
                  <a:lnTo>
                    <a:pt x="25" y="31"/>
                  </a:lnTo>
                  <a:lnTo>
                    <a:pt x="29" y="27"/>
                  </a:lnTo>
                  <a:lnTo>
                    <a:pt x="2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17" name="Freeform 617">
              <a:extLst>
                <a:ext uri="{FF2B5EF4-FFF2-40B4-BE49-F238E27FC236}">
                  <a16:creationId xmlns:a16="http://schemas.microsoft.com/office/drawing/2014/main" id="{E895ECA0-DDA4-4CE1-BABE-CEAA9EE663D0}"/>
                </a:ext>
              </a:extLst>
            </p:cNvPr>
            <p:cNvSpPr/>
            <p:nvPr/>
          </p:nvSpPr>
          <p:spPr bwMode="auto">
            <a:xfrm>
              <a:off x="5134" y="1857"/>
              <a:ext cx="34" cy="34"/>
            </a:xfrm>
            <a:custGeom>
              <a:avLst/>
              <a:gdLst>
                <a:gd name="T0" fmla="*/ 6 w 34"/>
                <a:gd name="T1" fmla="*/ 12 h 34"/>
                <a:gd name="T2" fmla="*/ 12 w 34"/>
                <a:gd name="T3" fmla="*/ 7 h 34"/>
                <a:gd name="T4" fmla="*/ 15 w 34"/>
                <a:gd name="T5" fmla="*/ 6 h 34"/>
                <a:gd name="T6" fmla="*/ 17 w 34"/>
                <a:gd name="T7" fmla="*/ 7 h 34"/>
                <a:gd name="T8" fmla="*/ 18 w 34"/>
                <a:gd name="T9" fmla="*/ 11 h 34"/>
                <a:gd name="T10" fmla="*/ 16 w 34"/>
                <a:gd name="T11" fmla="*/ 13 h 34"/>
                <a:gd name="T12" fmla="*/ 11 w 34"/>
                <a:gd name="T13" fmla="*/ 18 h 34"/>
                <a:gd name="T14" fmla="*/ 6 w 34"/>
                <a:gd name="T15" fmla="*/ 12 h 34"/>
                <a:gd name="T16" fmla="*/ 21 w 34"/>
                <a:gd name="T17" fmla="*/ 30 h 34"/>
                <a:gd name="T18" fmla="*/ 15 w 34"/>
                <a:gd name="T19" fmla="*/ 22 h 34"/>
                <a:gd name="T20" fmla="*/ 18 w 34"/>
                <a:gd name="T21" fmla="*/ 18 h 34"/>
                <a:gd name="T22" fmla="*/ 22 w 34"/>
                <a:gd name="T23" fmla="*/ 16 h 34"/>
                <a:gd name="T24" fmla="*/ 24 w 34"/>
                <a:gd name="T25" fmla="*/ 18 h 34"/>
                <a:gd name="T26" fmla="*/ 27 w 34"/>
                <a:gd name="T27" fmla="*/ 21 h 34"/>
                <a:gd name="T28" fmla="*/ 28 w 34"/>
                <a:gd name="T29" fmla="*/ 22 h 34"/>
                <a:gd name="T30" fmla="*/ 29 w 34"/>
                <a:gd name="T31" fmla="*/ 23 h 34"/>
                <a:gd name="T32" fmla="*/ 34 w 34"/>
                <a:gd name="T33" fmla="*/ 18 h 34"/>
                <a:gd name="T34" fmla="*/ 33 w 34"/>
                <a:gd name="T35" fmla="*/ 18 h 34"/>
                <a:gd name="T36" fmla="*/ 31 w 34"/>
                <a:gd name="T37" fmla="*/ 18 h 34"/>
                <a:gd name="T38" fmla="*/ 30 w 34"/>
                <a:gd name="T39" fmla="*/ 17 h 34"/>
                <a:gd name="T40" fmla="*/ 30 w 34"/>
                <a:gd name="T41" fmla="*/ 16 h 34"/>
                <a:gd name="T42" fmla="*/ 28 w 34"/>
                <a:gd name="T43" fmla="*/ 13 h 34"/>
                <a:gd name="T44" fmla="*/ 24 w 34"/>
                <a:gd name="T45" fmla="*/ 11 h 34"/>
                <a:gd name="T46" fmla="*/ 22 w 34"/>
                <a:gd name="T47" fmla="*/ 11 h 34"/>
                <a:gd name="T48" fmla="*/ 23 w 34"/>
                <a:gd name="T49" fmla="*/ 7 h 34"/>
                <a:gd name="T50" fmla="*/ 21 w 34"/>
                <a:gd name="T51" fmla="*/ 4 h 34"/>
                <a:gd name="T52" fmla="*/ 18 w 34"/>
                <a:gd name="T53" fmla="*/ 1 h 34"/>
                <a:gd name="T54" fmla="*/ 16 w 34"/>
                <a:gd name="T55" fmla="*/ 0 h 34"/>
                <a:gd name="T56" fmla="*/ 12 w 34"/>
                <a:gd name="T57" fmla="*/ 1 h 34"/>
                <a:gd name="T58" fmla="*/ 10 w 34"/>
                <a:gd name="T59" fmla="*/ 4 h 34"/>
                <a:gd name="T60" fmla="*/ 0 w 34"/>
                <a:gd name="T61" fmla="*/ 12 h 34"/>
                <a:gd name="T62" fmla="*/ 17 w 34"/>
                <a:gd name="T63" fmla="*/ 34 h 34"/>
                <a:gd name="T64" fmla="*/ 21 w 34"/>
                <a:gd name="T65" fmla="*/ 30 h 34"/>
                <a:gd name="T66" fmla="*/ 6 w 34"/>
                <a:gd name="T6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34">
                  <a:moveTo>
                    <a:pt x="6" y="12"/>
                  </a:moveTo>
                  <a:lnTo>
                    <a:pt x="12" y="7"/>
                  </a:lnTo>
                  <a:lnTo>
                    <a:pt x="15" y="6"/>
                  </a:lnTo>
                  <a:lnTo>
                    <a:pt x="17" y="7"/>
                  </a:lnTo>
                  <a:lnTo>
                    <a:pt x="18" y="11"/>
                  </a:lnTo>
                  <a:lnTo>
                    <a:pt x="16" y="13"/>
                  </a:lnTo>
                  <a:lnTo>
                    <a:pt x="11" y="18"/>
                  </a:lnTo>
                  <a:lnTo>
                    <a:pt x="6" y="12"/>
                  </a:lnTo>
                  <a:lnTo>
                    <a:pt x="21" y="30"/>
                  </a:lnTo>
                  <a:lnTo>
                    <a:pt x="15" y="22"/>
                  </a:lnTo>
                  <a:lnTo>
                    <a:pt x="18" y="18"/>
                  </a:lnTo>
                  <a:lnTo>
                    <a:pt x="22" y="16"/>
                  </a:lnTo>
                  <a:lnTo>
                    <a:pt x="24" y="18"/>
                  </a:lnTo>
                  <a:lnTo>
                    <a:pt x="27" y="21"/>
                  </a:lnTo>
                  <a:lnTo>
                    <a:pt x="28" y="22"/>
                  </a:lnTo>
                  <a:lnTo>
                    <a:pt x="29" y="23"/>
                  </a:lnTo>
                  <a:lnTo>
                    <a:pt x="34" y="18"/>
                  </a:lnTo>
                  <a:lnTo>
                    <a:pt x="33" y="18"/>
                  </a:lnTo>
                  <a:lnTo>
                    <a:pt x="31" y="18"/>
                  </a:lnTo>
                  <a:lnTo>
                    <a:pt x="30" y="17"/>
                  </a:lnTo>
                  <a:lnTo>
                    <a:pt x="30" y="16"/>
                  </a:lnTo>
                  <a:lnTo>
                    <a:pt x="28" y="13"/>
                  </a:lnTo>
                  <a:lnTo>
                    <a:pt x="24" y="11"/>
                  </a:lnTo>
                  <a:lnTo>
                    <a:pt x="22" y="11"/>
                  </a:lnTo>
                  <a:lnTo>
                    <a:pt x="23" y="7"/>
                  </a:lnTo>
                  <a:lnTo>
                    <a:pt x="21" y="4"/>
                  </a:lnTo>
                  <a:lnTo>
                    <a:pt x="18" y="1"/>
                  </a:lnTo>
                  <a:lnTo>
                    <a:pt x="16" y="0"/>
                  </a:lnTo>
                  <a:lnTo>
                    <a:pt x="12" y="1"/>
                  </a:lnTo>
                  <a:lnTo>
                    <a:pt x="10" y="4"/>
                  </a:lnTo>
                  <a:lnTo>
                    <a:pt x="0" y="12"/>
                  </a:lnTo>
                  <a:lnTo>
                    <a:pt x="17" y="34"/>
                  </a:lnTo>
                  <a:lnTo>
                    <a:pt x="21" y="30"/>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18" name="Freeform 618">
              <a:extLst>
                <a:ext uri="{FF2B5EF4-FFF2-40B4-BE49-F238E27FC236}">
                  <a16:creationId xmlns:a16="http://schemas.microsoft.com/office/drawing/2014/main" id="{CBCD9048-3AFA-4594-A7B3-E90FA58DBFB4}"/>
                </a:ext>
              </a:extLst>
            </p:cNvPr>
            <p:cNvSpPr/>
            <p:nvPr/>
          </p:nvSpPr>
          <p:spPr bwMode="auto">
            <a:xfrm>
              <a:off x="5153" y="1839"/>
              <a:ext cx="34" cy="34"/>
            </a:xfrm>
            <a:custGeom>
              <a:avLst/>
              <a:gdLst>
                <a:gd name="T0" fmla="*/ 8 w 34"/>
                <a:gd name="T1" fmla="*/ 12 h 34"/>
                <a:gd name="T2" fmla="*/ 12 w 34"/>
                <a:gd name="T3" fmla="*/ 7 h 34"/>
                <a:gd name="T4" fmla="*/ 15 w 34"/>
                <a:gd name="T5" fmla="*/ 6 h 34"/>
                <a:gd name="T6" fmla="*/ 17 w 34"/>
                <a:gd name="T7" fmla="*/ 7 h 34"/>
                <a:gd name="T8" fmla="*/ 18 w 34"/>
                <a:gd name="T9" fmla="*/ 10 h 34"/>
                <a:gd name="T10" fmla="*/ 17 w 34"/>
                <a:gd name="T11" fmla="*/ 13 h 34"/>
                <a:gd name="T12" fmla="*/ 12 w 34"/>
                <a:gd name="T13" fmla="*/ 17 h 34"/>
                <a:gd name="T14" fmla="*/ 8 w 34"/>
                <a:gd name="T15" fmla="*/ 12 h 34"/>
                <a:gd name="T16" fmla="*/ 22 w 34"/>
                <a:gd name="T17" fmla="*/ 30 h 34"/>
                <a:gd name="T18" fmla="*/ 15 w 34"/>
                <a:gd name="T19" fmla="*/ 22 h 34"/>
                <a:gd name="T20" fmla="*/ 20 w 34"/>
                <a:gd name="T21" fmla="*/ 17 h 34"/>
                <a:gd name="T22" fmla="*/ 22 w 34"/>
                <a:gd name="T23" fmla="*/ 16 h 34"/>
                <a:gd name="T24" fmla="*/ 24 w 34"/>
                <a:gd name="T25" fmla="*/ 18 h 34"/>
                <a:gd name="T26" fmla="*/ 27 w 34"/>
                <a:gd name="T27" fmla="*/ 21 h 34"/>
                <a:gd name="T28" fmla="*/ 28 w 34"/>
                <a:gd name="T29" fmla="*/ 22 h 34"/>
                <a:gd name="T30" fmla="*/ 29 w 34"/>
                <a:gd name="T31" fmla="*/ 23 h 34"/>
                <a:gd name="T32" fmla="*/ 34 w 34"/>
                <a:gd name="T33" fmla="*/ 18 h 34"/>
                <a:gd name="T34" fmla="*/ 34 w 34"/>
                <a:gd name="T35" fmla="*/ 17 h 34"/>
                <a:gd name="T36" fmla="*/ 33 w 34"/>
                <a:gd name="T37" fmla="*/ 17 h 34"/>
                <a:gd name="T38" fmla="*/ 30 w 34"/>
                <a:gd name="T39" fmla="*/ 16 h 34"/>
                <a:gd name="T40" fmla="*/ 29 w 34"/>
                <a:gd name="T41" fmla="*/ 13 h 34"/>
                <a:gd name="T42" fmla="*/ 26 w 34"/>
                <a:gd name="T43" fmla="*/ 11 h 34"/>
                <a:gd name="T44" fmla="*/ 22 w 34"/>
                <a:gd name="T45" fmla="*/ 11 h 34"/>
                <a:gd name="T46" fmla="*/ 23 w 34"/>
                <a:gd name="T47" fmla="*/ 7 h 34"/>
                <a:gd name="T48" fmla="*/ 21 w 34"/>
                <a:gd name="T49" fmla="*/ 3 h 34"/>
                <a:gd name="T50" fmla="*/ 18 w 34"/>
                <a:gd name="T51" fmla="*/ 0 h 34"/>
                <a:gd name="T52" fmla="*/ 16 w 34"/>
                <a:gd name="T53" fmla="*/ 0 h 34"/>
                <a:gd name="T54" fmla="*/ 14 w 34"/>
                <a:gd name="T55" fmla="*/ 0 h 34"/>
                <a:gd name="T56" fmla="*/ 10 w 34"/>
                <a:gd name="T57" fmla="*/ 3 h 34"/>
                <a:gd name="T58" fmla="*/ 0 w 34"/>
                <a:gd name="T59" fmla="*/ 12 h 34"/>
                <a:gd name="T60" fmla="*/ 17 w 34"/>
                <a:gd name="T61" fmla="*/ 34 h 34"/>
                <a:gd name="T62" fmla="*/ 22 w 34"/>
                <a:gd name="T63" fmla="*/ 30 h 34"/>
                <a:gd name="T64" fmla="*/ 8 w 34"/>
                <a:gd name="T65"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4">
                  <a:moveTo>
                    <a:pt x="8" y="12"/>
                  </a:moveTo>
                  <a:lnTo>
                    <a:pt x="12" y="7"/>
                  </a:lnTo>
                  <a:lnTo>
                    <a:pt x="15" y="6"/>
                  </a:lnTo>
                  <a:lnTo>
                    <a:pt x="17" y="7"/>
                  </a:lnTo>
                  <a:lnTo>
                    <a:pt x="18" y="10"/>
                  </a:lnTo>
                  <a:lnTo>
                    <a:pt x="17" y="13"/>
                  </a:lnTo>
                  <a:lnTo>
                    <a:pt x="12" y="17"/>
                  </a:lnTo>
                  <a:lnTo>
                    <a:pt x="8" y="12"/>
                  </a:lnTo>
                  <a:lnTo>
                    <a:pt x="22" y="30"/>
                  </a:lnTo>
                  <a:lnTo>
                    <a:pt x="15" y="22"/>
                  </a:lnTo>
                  <a:lnTo>
                    <a:pt x="20" y="17"/>
                  </a:lnTo>
                  <a:lnTo>
                    <a:pt x="22" y="16"/>
                  </a:lnTo>
                  <a:lnTo>
                    <a:pt x="24" y="18"/>
                  </a:lnTo>
                  <a:lnTo>
                    <a:pt x="27" y="21"/>
                  </a:lnTo>
                  <a:lnTo>
                    <a:pt x="28" y="22"/>
                  </a:lnTo>
                  <a:lnTo>
                    <a:pt x="29" y="23"/>
                  </a:lnTo>
                  <a:lnTo>
                    <a:pt x="34" y="18"/>
                  </a:lnTo>
                  <a:lnTo>
                    <a:pt x="34" y="17"/>
                  </a:lnTo>
                  <a:lnTo>
                    <a:pt x="33" y="17"/>
                  </a:lnTo>
                  <a:lnTo>
                    <a:pt x="30" y="16"/>
                  </a:lnTo>
                  <a:lnTo>
                    <a:pt x="29" y="13"/>
                  </a:lnTo>
                  <a:lnTo>
                    <a:pt x="26" y="11"/>
                  </a:lnTo>
                  <a:lnTo>
                    <a:pt x="22" y="11"/>
                  </a:lnTo>
                  <a:lnTo>
                    <a:pt x="23" y="7"/>
                  </a:lnTo>
                  <a:lnTo>
                    <a:pt x="21" y="3"/>
                  </a:lnTo>
                  <a:lnTo>
                    <a:pt x="18" y="0"/>
                  </a:lnTo>
                  <a:lnTo>
                    <a:pt x="16" y="0"/>
                  </a:lnTo>
                  <a:lnTo>
                    <a:pt x="14" y="0"/>
                  </a:lnTo>
                  <a:lnTo>
                    <a:pt x="10" y="3"/>
                  </a:lnTo>
                  <a:lnTo>
                    <a:pt x="0" y="12"/>
                  </a:lnTo>
                  <a:lnTo>
                    <a:pt x="17" y="34"/>
                  </a:lnTo>
                  <a:lnTo>
                    <a:pt x="22" y="30"/>
                  </a:lnTo>
                  <a:lnTo>
                    <a:pt x="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19" name="Freeform 619">
              <a:extLst>
                <a:ext uri="{FF2B5EF4-FFF2-40B4-BE49-F238E27FC236}">
                  <a16:creationId xmlns:a16="http://schemas.microsoft.com/office/drawing/2014/main" id="{44A9FFF4-8DBD-4495-86D0-8B61792163D5}"/>
                </a:ext>
              </a:extLst>
            </p:cNvPr>
            <p:cNvSpPr/>
            <p:nvPr/>
          </p:nvSpPr>
          <p:spPr bwMode="auto">
            <a:xfrm>
              <a:off x="5173" y="1819"/>
              <a:ext cx="32" cy="35"/>
            </a:xfrm>
            <a:custGeom>
              <a:avLst/>
              <a:gdLst>
                <a:gd name="T0" fmla="*/ 32 w 32"/>
                <a:gd name="T1" fmla="*/ 21 h 35"/>
                <a:gd name="T2" fmla="*/ 30 w 32"/>
                <a:gd name="T3" fmla="*/ 17 h 35"/>
                <a:gd name="T4" fmla="*/ 18 w 32"/>
                <a:gd name="T5" fmla="*/ 27 h 35"/>
                <a:gd name="T6" fmla="*/ 14 w 32"/>
                <a:gd name="T7" fmla="*/ 21 h 35"/>
                <a:gd name="T8" fmla="*/ 24 w 32"/>
                <a:gd name="T9" fmla="*/ 13 h 35"/>
                <a:gd name="T10" fmla="*/ 20 w 32"/>
                <a:gd name="T11" fmla="*/ 9 h 35"/>
                <a:gd name="T12" fmla="*/ 10 w 32"/>
                <a:gd name="T13" fmla="*/ 18 h 35"/>
                <a:gd name="T14" fmla="*/ 7 w 32"/>
                <a:gd name="T15" fmla="*/ 13 h 35"/>
                <a:gd name="T16" fmla="*/ 18 w 32"/>
                <a:gd name="T17" fmla="*/ 3 h 35"/>
                <a:gd name="T18" fmla="*/ 14 w 32"/>
                <a:gd name="T19" fmla="*/ 0 h 35"/>
                <a:gd name="T20" fmla="*/ 0 w 32"/>
                <a:gd name="T21" fmla="*/ 13 h 35"/>
                <a:gd name="T22" fmla="*/ 18 w 32"/>
                <a:gd name="T23" fmla="*/ 35 h 35"/>
                <a:gd name="T24" fmla="*/ 32 w 32"/>
                <a:gd name="T2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5">
                  <a:moveTo>
                    <a:pt x="32" y="21"/>
                  </a:moveTo>
                  <a:lnTo>
                    <a:pt x="30" y="17"/>
                  </a:lnTo>
                  <a:lnTo>
                    <a:pt x="18" y="27"/>
                  </a:lnTo>
                  <a:lnTo>
                    <a:pt x="14" y="21"/>
                  </a:lnTo>
                  <a:lnTo>
                    <a:pt x="24" y="13"/>
                  </a:lnTo>
                  <a:lnTo>
                    <a:pt x="20" y="9"/>
                  </a:lnTo>
                  <a:lnTo>
                    <a:pt x="10" y="18"/>
                  </a:lnTo>
                  <a:lnTo>
                    <a:pt x="7" y="13"/>
                  </a:lnTo>
                  <a:lnTo>
                    <a:pt x="18" y="3"/>
                  </a:lnTo>
                  <a:lnTo>
                    <a:pt x="14" y="0"/>
                  </a:lnTo>
                  <a:lnTo>
                    <a:pt x="0" y="13"/>
                  </a:lnTo>
                  <a:lnTo>
                    <a:pt x="18" y="35"/>
                  </a:lnTo>
                  <a:lnTo>
                    <a:pt x="3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20" name="Freeform 620">
              <a:extLst>
                <a:ext uri="{FF2B5EF4-FFF2-40B4-BE49-F238E27FC236}">
                  <a16:creationId xmlns:a16="http://schemas.microsoft.com/office/drawing/2014/main" id="{FB386897-0DC0-4A0C-9623-C51AB2BAF0E0}"/>
                </a:ext>
              </a:extLst>
            </p:cNvPr>
            <p:cNvSpPr/>
            <p:nvPr/>
          </p:nvSpPr>
          <p:spPr bwMode="auto">
            <a:xfrm>
              <a:off x="5192" y="1812"/>
              <a:ext cx="30" cy="25"/>
            </a:xfrm>
            <a:custGeom>
              <a:avLst/>
              <a:gdLst>
                <a:gd name="T0" fmla="*/ 30 w 30"/>
                <a:gd name="T1" fmla="*/ 12 h 25"/>
                <a:gd name="T2" fmla="*/ 27 w 30"/>
                <a:gd name="T3" fmla="*/ 8 h 25"/>
                <a:gd name="T4" fmla="*/ 18 w 30"/>
                <a:gd name="T5" fmla="*/ 18 h 25"/>
                <a:gd name="T6" fmla="*/ 3 w 30"/>
                <a:gd name="T7" fmla="*/ 0 h 25"/>
                <a:gd name="T8" fmla="*/ 0 w 30"/>
                <a:gd name="T9" fmla="*/ 3 h 25"/>
                <a:gd name="T10" fmla="*/ 17 w 30"/>
                <a:gd name="T11" fmla="*/ 25 h 25"/>
                <a:gd name="T12" fmla="*/ 30 w 30"/>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30" h="25">
                  <a:moveTo>
                    <a:pt x="30" y="12"/>
                  </a:moveTo>
                  <a:lnTo>
                    <a:pt x="27" y="8"/>
                  </a:lnTo>
                  <a:lnTo>
                    <a:pt x="18" y="18"/>
                  </a:lnTo>
                  <a:lnTo>
                    <a:pt x="3" y="0"/>
                  </a:lnTo>
                  <a:lnTo>
                    <a:pt x="0" y="3"/>
                  </a:lnTo>
                  <a:lnTo>
                    <a:pt x="17" y="25"/>
                  </a:lnTo>
                  <a:lnTo>
                    <a:pt x="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21" name="Freeform 621">
              <a:extLst>
                <a:ext uri="{FF2B5EF4-FFF2-40B4-BE49-F238E27FC236}">
                  <a16:creationId xmlns:a16="http://schemas.microsoft.com/office/drawing/2014/main" id="{4D96833E-F6FE-46F6-A1DE-BE801E6AB736}"/>
                </a:ext>
              </a:extLst>
            </p:cNvPr>
            <p:cNvSpPr/>
            <p:nvPr/>
          </p:nvSpPr>
          <p:spPr bwMode="auto">
            <a:xfrm>
              <a:off x="5207" y="1797"/>
              <a:ext cx="32" cy="25"/>
            </a:xfrm>
            <a:custGeom>
              <a:avLst/>
              <a:gdLst>
                <a:gd name="T0" fmla="*/ 32 w 32"/>
                <a:gd name="T1" fmla="*/ 12 h 25"/>
                <a:gd name="T2" fmla="*/ 28 w 32"/>
                <a:gd name="T3" fmla="*/ 9 h 25"/>
                <a:gd name="T4" fmla="*/ 18 w 32"/>
                <a:gd name="T5" fmla="*/ 17 h 25"/>
                <a:gd name="T6" fmla="*/ 4 w 32"/>
                <a:gd name="T7" fmla="*/ 0 h 25"/>
                <a:gd name="T8" fmla="*/ 0 w 32"/>
                <a:gd name="T9" fmla="*/ 4 h 25"/>
                <a:gd name="T10" fmla="*/ 17 w 32"/>
                <a:gd name="T11" fmla="*/ 25 h 25"/>
                <a:gd name="T12" fmla="*/ 32 w 32"/>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32" y="12"/>
                  </a:moveTo>
                  <a:lnTo>
                    <a:pt x="28" y="9"/>
                  </a:lnTo>
                  <a:lnTo>
                    <a:pt x="18" y="17"/>
                  </a:lnTo>
                  <a:lnTo>
                    <a:pt x="4" y="0"/>
                  </a:lnTo>
                  <a:lnTo>
                    <a:pt x="0" y="4"/>
                  </a:lnTo>
                  <a:lnTo>
                    <a:pt x="17" y="25"/>
                  </a:lnTo>
                  <a:lnTo>
                    <a:pt x="3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22" name="Freeform 622">
              <a:extLst>
                <a:ext uri="{FF2B5EF4-FFF2-40B4-BE49-F238E27FC236}">
                  <a16:creationId xmlns:a16="http://schemas.microsoft.com/office/drawing/2014/main" id="{F3226588-D15D-4D32-998E-C90F7BE100A3}"/>
                </a:ext>
              </a:extLst>
            </p:cNvPr>
            <p:cNvSpPr/>
            <p:nvPr/>
          </p:nvSpPr>
          <p:spPr bwMode="auto">
            <a:xfrm>
              <a:off x="5351" y="1857"/>
              <a:ext cx="24" cy="31"/>
            </a:xfrm>
            <a:custGeom>
              <a:avLst/>
              <a:gdLst>
                <a:gd name="T0" fmla="*/ 6 w 24"/>
                <a:gd name="T1" fmla="*/ 5 h 31"/>
                <a:gd name="T2" fmla="*/ 12 w 24"/>
                <a:gd name="T3" fmla="*/ 5 h 31"/>
                <a:gd name="T4" fmla="*/ 15 w 24"/>
                <a:gd name="T5" fmla="*/ 6 h 31"/>
                <a:gd name="T6" fmla="*/ 17 w 24"/>
                <a:gd name="T7" fmla="*/ 7 h 31"/>
                <a:gd name="T8" fmla="*/ 18 w 24"/>
                <a:gd name="T9" fmla="*/ 11 h 31"/>
                <a:gd name="T10" fmla="*/ 18 w 24"/>
                <a:gd name="T11" fmla="*/ 16 h 31"/>
                <a:gd name="T12" fmla="*/ 18 w 24"/>
                <a:gd name="T13" fmla="*/ 19 h 31"/>
                <a:gd name="T14" fmla="*/ 17 w 24"/>
                <a:gd name="T15" fmla="*/ 23 h 31"/>
                <a:gd name="T16" fmla="*/ 15 w 24"/>
                <a:gd name="T17" fmla="*/ 24 h 31"/>
                <a:gd name="T18" fmla="*/ 11 w 24"/>
                <a:gd name="T19" fmla="*/ 25 h 31"/>
                <a:gd name="T20" fmla="*/ 6 w 24"/>
                <a:gd name="T21" fmla="*/ 25 h 31"/>
                <a:gd name="T22" fmla="*/ 6 w 24"/>
                <a:gd name="T23" fmla="*/ 5 h 31"/>
                <a:gd name="T24" fmla="*/ 10 w 24"/>
                <a:gd name="T25" fmla="*/ 31 h 31"/>
                <a:gd name="T26" fmla="*/ 16 w 24"/>
                <a:gd name="T27" fmla="*/ 30 h 31"/>
                <a:gd name="T28" fmla="*/ 21 w 24"/>
                <a:gd name="T29" fmla="*/ 28 h 31"/>
                <a:gd name="T30" fmla="*/ 22 w 24"/>
                <a:gd name="T31" fmla="*/ 25 h 31"/>
                <a:gd name="T32" fmla="*/ 23 w 24"/>
                <a:gd name="T33" fmla="*/ 23 h 31"/>
                <a:gd name="T34" fmla="*/ 24 w 24"/>
                <a:gd name="T35" fmla="*/ 16 h 31"/>
                <a:gd name="T36" fmla="*/ 24 w 24"/>
                <a:gd name="T37" fmla="*/ 9 h 31"/>
                <a:gd name="T38" fmla="*/ 22 w 24"/>
                <a:gd name="T39" fmla="*/ 4 h 31"/>
                <a:gd name="T40" fmla="*/ 17 w 24"/>
                <a:gd name="T41" fmla="*/ 1 h 31"/>
                <a:gd name="T42" fmla="*/ 12 w 24"/>
                <a:gd name="T43" fmla="*/ 0 h 31"/>
                <a:gd name="T44" fmla="*/ 0 w 24"/>
                <a:gd name="T45" fmla="*/ 0 h 31"/>
                <a:gd name="T46" fmla="*/ 0 w 24"/>
                <a:gd name="T47" fmla="*/ 31 h 31"/>
                <a:gd name="T48" fmla="*/ 10 w 24"/>
                <a:gd name="T49" fmla="*/ 31 h 31"/>
                <a:gd name="T50" fmla="*/ 6 w 24"/>
                <a:gd name="T51"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5"/>
                  </a:moveTo>
                  <a:lnTo>
                    <a:pt x="12" y="5"/>
                  </a:lnTo>
                  <a:lnTo>
                    <a:pt x="15" y="6"/>
                  </a:lnTo>
                  <a:lnTo>
                    <a:pt x="17" y="7"/>
                  </a:lnTo>
                  <a:lnTo>
                    <a:pt x="18" y="11"/>
                  </a:lnTo>
                  <a:lnTo>
                    <a:pt x="18" y="16"/>
                  </a:lnTo>
                  <a:lnTo>
                    <a:pt x="18" y="19"/>
                  </a:lnTo>
                  <a:lnTo>
                    <a:pt x="17" y="23"/>
                  </a:lnTo>
                  <a:lnTo>
                    <a:pt x="15" y="24"/>
                  </a:lnTo>
                  <a:lnTo>
                    <a:pt x="11" y="25"/>
                  </a:lnTo>
                  <a:lnTo>
                    <a:pt x="6" y="25"/>
                  </a:lnTo>
                  <a:lnTo>
                    <a:pt x="6" y="5"/>
                  </a:lnTo>
                  <a:lnTo>
                    <a:pt x="10" y="31"/>
                  </a:lnTo>
                  <a:lnTo>
                    <a:pt x="16" y="30"/>
                  </a:lnTo>
                  <a:lnTo>
                    <a:pt x="21" y="28"/>
                  </a:lnTo>
                  <a:lnTo>
                    <a:pt x="22" y="25"/>
                  </a:lnTo>
                  <a:lnTo>
                    <a:pt x="23" y="23"/>
                  </a:lnTo>
                  <a:lnTo>
                    <a:pt x="24" y="16"/>
                  </a:lnTo>
                  <a:lnTo>
                    <a:pt x="24" y="9"/>
                  </a:lnTo>
                  <a:lnTo>
                    <a:pt x="22" y="4"/>
                  </a:lnTo>
                  <a:lnTo>
                    <a:pt x="17" y="1"/>
                  </a:lnTo>
                  <a:lnTo>
                    <a:pt x="12" y="0"/>
                  </a:lnTo>
                  <a:lnTo>
                    <a:pt x="0" y="0"/>
                  </a:lnTo>
                  <a:lnTo>
                    <a:pt x="0" y="31"/>
                  </a:lnTo>
                  <a:lnTo>
                    <a:pt x="10" y="3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23" name="Freeform 623">
              <a:extLst>
                <a:ext uri="{FF2B5EF4-FFF2-40B4-BE49-F238E27FC236}">
                  <a16:creationId xmlns:a16="http://schemas.microsoft.com/office/drawing/2014/main" id="{29B600C3-9125-4072-85F3-CFF12E3A01AF}"/>
                </a:ext>
              </a:extLst>
            </p:cNvPr>
            <p:cNvSpPr/>
            <p:nvPr/>
          </p:nvSpPr>
          <p:spPr bwMode="auto">
            <a:xfrm>
              <a:off x="5376" y="1857"/>
              <a:ext cx="27" cy="31"/>
            </a:xfrm>
            <a:custGeom>
              <a:avLst/>
              <a:gdLst>
                <a:gd name="T0" fmla="*/ 17 w 27"/>
                <a:gd name="T1" fmla="*/ 19 h 31"/>
                <a:gd name="T2" fmla="*/ 10 w 27"/>
                <a:gd name="T3" fmla="*/ 19 h 31"/>
                <a:gd name="T4" fmla="*/ 14 w 27"/>
                <a:gd name="T5" fmla="*/ 6 h 31"/>
                <a:gd name="T6" fmla="*/ 17 w 27"/>
                <a:gd name="T7" fmla="*/ 19 h 31"/>
                <a:gd name="T8" fmla="*/ 0 w 27"/>
                <a:gd name="T9" fmla="*/ 31 h 31"/>
                <a:gd name="T10" fmla="*/ 6 w 27"/>
                <a:gd name="T11" fmla="*/ 31 h 31"/>
                <a:gd name="T12" fmla="*/ 8 w 27"/>
                <a:gd name="T13" fmla="*/ 24 h 31"/>
                <a:gd name="T14" fmla="*/ 20 w 27"/>
                <a:gd name="T15" fmla="*/ 24 h 31"/>
                <a:gd name="T16" fmla="*/ 21 w 27"/>
                <a:gd name="T17" fmla="*/ 31 h 31"/>
                <a:gd name="T18" fmla="*/ 27 w 27"/>
                <a:gd name="T19" fmla="*/ 31 h 31"/>
                <a:gd name="T20" fmla="*/ 17 w 27"/>
                <a:gd name="T21" fmla="*/ 0 h 31"/>
                <a:gd name="T22" fmla="*/ 10 w 27"/>
                <a:gd name="T23" fmla="*/ 0 h 31"/>
                <a:gd name="T24" fmla="*/ 0 w 27"/>
                <a:gd name="T25" fmla="*/ 31 h 31"/>
                <a:gd name="T26" fmla="*/ 17 w 27"/>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7" y="19"/>
                  </a:moveTo>
                  <a:lnTo>
                    <a:pt x="10" y="19"/>
                  </a:lnTo>
                  <a:lnTo>
                    <a:pt x="14" y="6"/>
                  </a:lnTo>
                  <a:lnTo>
                    <a:pt x="17" y="19"/>
                  </a:lnTo>
                  <a:lnTo>
                    <a:pt x="0" y="31"/>
                  </a:lnTo>
                  <a:lnTo>
                    <a:pt x="6" y="31"/>
                  </a:lnTo>
                  <a:lnTo>
                    <a:pt x="8" y="24"/>
                  </a:lnTo>
                  <a:lnTo>
                    <a:pt x="20" y="24"/>
                  </a:lnTo>
                  <a:lnTo>
                    <a:pt x="21" y="31"/>
                  </a:lnTo>
                  <a:lnTo>
                    <a:pt x="27"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24" name="Freeform 624">
              <a:extLst>
                <a:ext uri="{FF2B5EF4-FFF2-40B4-BE49-F238E27FC236}">
                  <a16:creationId xmlns:a16="http://schemas.microsoft.com/office/drawing/2014/main" id="{5607A853-D114-4D76-AFDB-D5DD1A29E6B8}"/>
                </a:ext>
              </a:extLst>
            </p:cNvPr>
            <p:cNvSpPr/>
            <p:nvPr/>
          </p:nvSpPr>
          <p:spPr bwMode="auto">
            <a:xfrm>
              <a:off x="5406" y="1857"/>
              <a:ext cx="23" cy="31"/>
            </a:xfrm>
            <a:custGeom>
              <a:avLst/>
              <a:gdLst>
                <a:gd name="T0" fmla="*/ 6 w 23"/>
                <a:gd name="T1" fmla="*/ 5 h 31"/>
                <a:gd name="T2" fmla="*/ 14 w 23"/>
                <a:gd name="T3" fmla="*/ 5 h 31"/>
                <a:gd name="T4" fmla="*/ 16 w 23"/>
                <a:gd name="T5" fmla="*/ 6 h 31"/>
                <a:gd name="T6" fmla="*/ 17 w 23"/>
                <a:gd name="T7" fmla="*/ 10 h 31"/>
                <a:gd name="T8" fmla="*/ 16 w 23"/>
                <a:gd name="T9" fmla="*/ 12 h 31"/>
                <a:gd name="T10" fmla="*/ 12 w 23"/>
                <a:gd name="T11" fmla="*/ 13 h 31"/>
                <a:gd name="T12" fmla="*/ 6 w 23"/>
                <a:gd name="T13" fmla="*/ 13 h 31"/>
                <a:gd name="T14" fmla="*/ 6 w 23"/>
                <a:gd name="T15" fmla="*/ 5 h 31"/>
                <a:gd name="T16" fmla="*/ 6 w 23"/>
                <a:gd name="T17" fmla="*/ 31 h 31"/>
                <a:gd name="T18" fmla="*/ 6 w 23"/>
                <a:gd name="T19" fmla="*/ 19 h 31"/>
                <a:gd name="T20" fmla="*/ 12 w 23"/>
                <a:gd name="T21" fmla="*/ 19 h 31"/>
                <a:gd name="T22" fmla="*/ 16 w 23"/>
                <a:gd name="T23" fmla="*/ 19 h 31"/>
                <a:gd name="T24" fmla="*/ 16 w 23"/>
                <a:gd name="T25" fmla="*/ 24 h 31"/>
                <a:gd name="T26" fmla="*/ 17 w 23"/>
                <a:gd name="T27" fmla="*/ 27 h 31"/>
                <a:gd name="T28" fmla="*/ 17 w 23"/>
                <a:gd name="T29" fmla="*/ 29 h 31"/>
                <a:gd name="T30" fmla="*/ 17 w 23"/>
                <a:gd name="T31" fmla="*/ 31 h 31"/>
                <a:gd name="T32" fmla="*/ 23 w 23"/>
                <a:gd name="T33" fmla="*/ 31 h 31"/>
                <a:gd name="T34" fmla="*/ 23 w 23"/>
                <a:gd name="T35" fmla="*/ 30 h 31"/>
                <a:gd name="T36" fmla="*/ 23 w 23"/>
                <a:gd name="T37" fmla="*/ 29 h 31"/>
                <a:gd name="T38" fmla="*/ 23 w 23"/>
                <a:gd name="T39" fmla="*/ 27 h 31"/>
                <a:gd name="T40" fmla="*/ 22 w 23"/>
                <a:gd name="T41" fmla="*/ 23 h 31"/>
                <a:gd name="T42" fmla="*/ 22 w 23"/>
                <a:gd name="T43" fmla="*/ 18 h 31"/>
                <a:gd name="T44" fmla="*/ 18 w 23"/>
                <a:gd name="T45" fmla="*/ 16 h 31"/>
                <a:gd name="T46" fmla="*/ 21 w 23"/>
                <a:gd name="T47" fmla="*/ 15 h 31"/>
                <a:gd name="T48" fmla="*/ 22 w 23"/>
                <a:gd name="T49" fmla="*/ 13 h 31"/>
                <a:gd name="T50" fmla="*/ 23 w 23"/>
                <a:gd name="T51" fmla="*/ 9 h 31"/>
                <a:gd name="T52" fmla="*/ 23 w 23"/>
                <a:gd name="T53" fmla="*/ 5 h 31"/>
                <a:gd name="T54" fmla="*/ 21 w 23"/>
                <a:gd name="T55" fmla="*/ 3 h 31"/>
                <a:gd name="T56" fmla="*/ 18 w 23"/>
                <a:gd name="T57" fmla="*/ 0 h 31"/>
                <a:gd name="T58" fmla="*/ 14 w 23"/>
                <a:gd name="T59" fmla="*/ 0 h 31"/>
                <a:gd name="T60" fmla="*/ 0 w 23"/>
                <a:gd name="T61" fmla="*/ 0 h 31"/>
                <a:gd name="T62" fmla="*/ 0 w 23"/>
                <a:gd name="T63" fmla="*/ 31 h 31"/>
                <a:gd name="T64" fmla="*/ 6 w 23"/>
                <a:gd name="T65" fmla="*/ 31 h 31"/>
                <a:gd name="T66" fmla="*/ 6 w 23"/>
                <a:gd name="T67"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1">
                  <a:moveTo>
                    <a:pt x="6" y="5"/>
                  </a:moveTo>
                  <a:lnTo>
                    <a:pt x="14" y="5"/>
                  </a:lnTo>
                  <a:lnTo>
                    <a:pt x="16" y="6"/>
                  </a:lnTo>
                  <a:lnTo>
                    <a:pt x="17" y="10"/>
                  </a:lnTo>
                  <a:lnTo>
                    <a:pt x="16" y="12"/>
                  </a:lnTo>
                  <a:lnTo>
                    <a:pt x="12" y="13"/>
                  </a:lnTo>
                  <a:lnTo>
                    <a:pt x="6" y="13"/>
                  </a:lnTo>
                  <a:lnTo>
                    <a:pt x="6" y="5"/>
                  </a:lnTo>
                  <a:lnTo>
                    <a:pt x="6" y="31"/>
                  </a:lnTo>
                  <a:lnTo>
                    <a:pt x="6" y="19"/>
                  </a:lnTo>
                  <a:lnTo>
                    <a:pt x="12" y="19"/>
                  </a:lnTo>
                  <a:lnTo>
                    <a:pt x="16" y="19"/>
                  </a:lnTo>
                  <a:lnTo>
                    <a:pt x="16" y="24"/>
                  </a:lnTo>
                  <a:lnTo>
                    <a:pt x="17" y="27"/>
                  </a:lnTo>
                  <a:lnTo>
                    <a:pt x="17" y="29"/>
                  </a:lnTo>
                  <a:lnTo>
                    <a:pt x="17" y="31"/>
                  </a:lnTo>
                  <a:lnTo>
                    <a:pt x="23" y="31"/>
                  </a:lnTo>
                  <a:lnTo>
                    <a:pt x="23" y="30"/>
                  </a:lnTo>
                  <a:lnTo>
                    <a:pt x="23" y="29"/>
                  </a:lnTo>
                  <a:lnTo>
                    <a:pt x="23" y="27"/>
                  </a:lnTo>
                  <a:lnTo>
                    <a:pt x="22" y="23"/>
                  </a:lnTo>
                  <a:lnTo>
                    <a:pt x="22" y="18"/>
                  </a:lnTo>
                  <a:lnTo>
                    <a:pt x="18" y="16"/>
                  </a:lnTo>
                  <a:lnTo>
                    <a:pt x="21" y="15"/>
                  </a:lnTo>
                  <a:lnTo>
                    <a:pt x="22" y="13"/>
                  </a:lnTo>
                  <a:lnTo>
                    <a:pt x="23" y="9"/>
                  </a:lnTo>
                  <a:lnTo>
                    <a:pt x="23" y="5"/>
                  </a:lnTo>
                  <a:lnTo>
                    <a:pt x="21" y="3"/>
                  </a:lnTo>
                  <a:lnTo>
                    <a:pt x="18" y="0"/>
                  </a:lnTo>
                  <a:lnTo>
                    <a:pt x="14" y="0"/>
                  </a:lnTo>
                  <a:lnTo>
                    <a:pt x="0" y="0"/>
                  </a:lnTo>
                  <a:lnTo>
                    <a:pt x="0" y="31"/>
                  </a:lnTo>
                  <a:lnTo>
                    <a:pt x="6" y="31"/>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25" name="Freeform 625">
              <a:extLst>
                <a:ext uri="{FF2B5EF4-FFF2-40B4-BE49-F238E27FC236}">
                  <a16:creationId xmlns:a16="http://schemas.microsoft.com/office/drawing/2014/main" id="{D4671F5D-FBEB-42E1-B173-664F4313EDE9}"/>
                </a:ext>
              </a:extLst>
            </p:cNvPr>
            <p:cNvSpPr/>
            <p:nvPr/>
          </p:nvSpPr>
          <p:spPr bwMode="auto">
            <a:xfrm>
              <a:off x="5434" y="1857"/>
              <a:ext cx="22" cy="31"/>
            </a:xfrm>
            <a:custGeom>
              <a:avLst/>
              <a:gdLst>
                <a:gd name="T0" fmla="*/ 22 w 22"/>
                <a:gd name="T1" fmla="*/ 31 h 31"/>
                <a:gd name="T2" fmla="*/ 22 w 22"/>
                <a:gd name="T3" fmla="*/ 25 h 31"/>
                <a:gd name="T4" fmla="*/ 6 w 22"/>
                <a:gd name="T5" fmla="*/ 25 h 31"/>
                <a:gd name="T6" fmla="*/ 6 w 22"/>
                <a:gd name="T7" fmla="*/ 17 h 31"/>
                <a:gd name="T8" fmla="*/ 20 w 22"/>
                <a:gd name="T9" fmla="*/ 17 h 31"/>
                <a:gd name="T10" fmla="*/ 20 w 22"/>
                <a:gd name="T11" fmla="*/ 12 h 31"/>
                <a:gd name="T12" fmla="*/ 6 w 22"/>
                <a:gd name="T13" fmla="*/ 12 h 31"/>
                <a:gd name="T14" fmla="*/ 6 w 22"/>
                <a:gd name="T15" fmla="*/ 5 h 31"/>
                <a:gd name="T16" fmla="*/ 22 w 22"/>
                <a:gd name="T17" fmla="*/ 5 h 31"/>
                <a:gd name="T18" fmla="*/ 22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7"/>
                  </a:lnTo>
                  <a:lnTo>
                    <a:pt x="20" y="17"/>
                  </a:lnTo>
                  <a:lnTo>
                    <a:pt x="20" y="12"/>
                  </a:lnTo>
                  <a:lnTo>
                    <a:pt x="6" y="12"/>
                  </a:lnTo>
                  <a:lnTo>
                    <a:pt x="6" y="5"/>
                  </a:lnTo>
                  <a:lnTo>
                    <a:pt x="22" y="5"/>
                  </a:lnTo>
                  <a:lnTo>
                    <a:pt x="22"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26" name="Freeform 626">
              <a:extLst>
                <a:ext uri="{FF2B5EF4-FFF2-40B4-BE49-F238E27FC236}">
                  <a16:creationId xmlns:a16="http://schemas.microsoft.com/office/drawing/2014/main" id="{490C75E8-BC34-416A-80EE-1BC8D5262FF6}"/>
                </a:ext>
              </a:extLst>
            </p:cNvPr>
            <p:cNvSpPr/>
            <p:nvPr/>
          </p:nvSpPr>
          <p:spPr bwMode="auto">
            <a:xfrm>
              <a:off x="4545" y="1819"/>
              <a:ext cx="37" cy="41"/>
            </a:xfrm>
            <a:custGeom>
              <a:avLst/>
              <a:gdLst>
                <a:gd name="T0" fmla="*/ 5 w 37"/>
                <a:gd name="T1" fmla="*/ 31 h 41"/>
                <a:gd name="T2" fmla="*/ 13 w 37"/>
                <a:gd name="T3" fmla="*/ 7 h 41"/>
                <a:gd name="T4" fmla="*/ 10 w 37"/>
                <a:gd name="T5" fmla="*/ 33 h 41"/>
                <a:gd name="T6" fmla="*/ 16 w 37"/>
                <a:gd name="T7" fmla="*/ 36 h 41"/>
                <a:gd name="T8" fmla="*/ 30 w 37"/>
                <a:gd name="T9" fmla="*/ 15 h 41"/>
                <a:gd name="T10" fmla="*/ 22 w 37"/>
                <a:gd name="T11" fmla="*/ 38 h 41"/>
                <a:gd name="T12" fmla="*/ 27 w 37"/>
                <a:gd name="T13" fmla="*/ 41 h 41"/>
                <a:gd name="T14" fmla="*/ 37 w 37"/>
                <a:gd name="T15" fmla="*/ 12 h 41"/>
                <a:gd name="T16" fmla="*/ 30 w 37"/>
                <a:gd name="T17" fmla="*/ 8 h 41"/>
                <a:gd name="T18" fmla="*/ 16 w 37"/>
                <a:gd name="T19" fmla="*/ 27 h 41"/>
                <a:gd name="T20" fmla="*/ 19 w 37"/>
                <a:gd name="T21" fmla="*/ 3 h 41"/>
                <a:gd name="T22" fmla="*/ 11 w 37"/>
                <a:gd name="T23" fmla="*/ 0 h 41"/>
                <a:gd name="T24" fmla="*/ 0 w 37"/>
                <a:gd name="T25" fmla="*/ 29 h 41"/>
                <a:gd name="T26" fmla="*/ 5 w 37"/>
                <a:gd name="T27"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1">
                  <a:moveTo>
                    <a:pt x="5" y="31"/>
                  </a:moveTo>
                  <a:lnTo>
                    <a:pt x="13" y="7"/>
                  </a:lnTo>
                  <a:lnTo>
                    <a:pt x="10" y="33"/>
                  </a:lnTo>
                  <a:lnTo>
                    <a:pt x="16" y="36"/>
                  </a:lnTo>
                  <a:lnTo>
                    <a:pt x="30" y="15"/>
                  </a:lnTo>
                  <a:lnTo>
                    <a:pt x="22" y="38"/>
                  </a:lnTo>
                  <a:lnTo>
                    <a:pt x="27" y="41"/>
                  </a:lnTo>
                  <a:lnTo>
                    <a:pt x="37" y="12"/>
                  </a:lnTo>
                  <a:lnTo>
                    <a:pt x="30" y="8"/>
                  </a:lnTo>
                  <a:lnTo>
                    <a:pt x="16" y="27"/>
                  </a:lnTo>
                  <a:lnTo>
                    <a:pt x="19" y="3"/>
                  </a:lnTo>
                  <a:lnTo>
                    <a:pt x="11" y="0"/>
                  </a:lnTo>
                  <a:lnTo>
                    <a:pt x="0" y="29"/>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27" name="Freeform 627">
              <a:extLst>
                <a:ext uri="{FF2B5EF4-FFF2-40B4-BE49-F238E27FC236}">
                  <a16:creationId xmlns:a16="http://schemas.microsoft.com/office/drawing/2014/main" id="{99EDAE37-91BD-4FD8-93F3-0E322501A1BA}"/>
                </a:ext>
              </a:extLst>
            </p:cNvPr>
            <p:cNvSpPr/>
            <p:nvPr/>
          </p:nvSpPr>
          <p:spPr bwMode="auto">
            <a:xfrm>
              <a:off x="4574" y="1837"/>
              <a:ext cx="28" cy="36"/>
            </a:xfrm>
            <a:custGeom>
              <a:avLst/>
              <a:gdLst>
                <a:gd name="T0" fmla="*/ 20 w 28"/>
                <a:gd name="T1" fmla="*/ 20 h 36"/>
                <a:gd name="T2" fmla="*/ 13 w 28"/>
                <a:gd name="T3" fmla="*/ 18 h 36"/>
                <a:gd name="T4" fmla="*/ 22 w 28"/>
                <a:gd name="T5" fmla="*/ 7 h 36"/>
                <a:gd name="T6" fmla="*/ 20 w 28"/>
                <a:gd name="T7" fmla="*/ 20 h 36"/>
                <a:gd name="T8" fmla="*/ 0 w 28"/>
                <a:gd name="T9" fmla="*/ 24 h 36"/>
                <a:gd name="T10" fmla="*/ 6 w 28"/>
                <a:gd name="T11" fmla="*/ 26 h 36"/>
                <a:gd name="T12" fmla="*/ 10 w 28"/>
                <a:gd name="T13" fmla="*/ 21 h 36"/>
                <a:gd name="T14" fmla="*/ 20 w 28"/>
                <a:gd name="T15" fmla="*/ 26 h 36"/>
                <a:gd name="T16" fmla="*/ 20 w 28"/>
                <a:gd name="T17" fmla="*/ 33 h 36"/>
                <a:gd name="T18" fmla="*/ 25 w 28"/>
                <a:gd name="T19" fmla="*/ 36 h 36"/>
                <a:gd name="T20" fmla="*/ 28 w 28"/>
                <a:gd name="T21" fmla="*/ 2 h 36"/>
                <a:gd name="T22" fmla="*/ 22 w 28"/>
                <a:gd name="T23" fmla="*/ 0 h 36"/>
                <a:gd name="T24" fmla="*/ 0 w 28"/>
                <a:gd name="T25" fmla="*/ 24 h 36"/>
                <a:gd name="T26" fmla="*/ 20 w 28"/>
                <a:gd name="T2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0" y="20"/>
                  </a:moveTo>
                  <a:lnTo>
                    <a:pt x="13" y="18"/>
                  </a:lnTo>
                  <a:lnTo>
                    <a:pt x="22" y="7"/>
                  </a:lnTo>
                  <a:lnTo>
                    <a:pt x="20" y="20"/>
                  </a:lnTo>
                  <a:lnTo>
                    <a:pt x="0" y="24"/>
                  </a:lnTo>
                  <a:lnTo>
                    <a:pt x="6" y="26"/>
                  </a:lnTo>
                  <a:lnTo>
                    <a:pt x="10" y="21"/>
                  </a:lnTo>
                  <a:lnTo>
                    <a:pt x="20" y="26"/>
                  </a:lnTo>
                  <a:lnTo>
                    <a:pt x="20" y="33"/>
                  </a:lnTo>
                  <a:lnTo>
                    <a:pt x="25" y="36"/>
                  </a:lnTo>
                  <a:lnTo>
                    <a:pt x="28" y="2"/>
                  </a:lnTo>
                  <a:lnTo>
                    <a:pt x="22" y="0"/>
                  </a:lnTo>
                  <a:lnTo>
                    <a:pt x="0" y="24"/>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28" name="Freeform 628">
              <a:extLst>
                <a:ext uri="{FF2B5EF4-FFF2-40B4-BE49-F238E27FC236}">
                  <a16:creationId xmlns:a16="http://schemas.microsoft.com/office/drawing/2014/main" id="{8825E9E2-7475-4B44-955A-CD6D0F2773D4}"/>
                </a:ext>
              </a:extLst>
            </p:cNvPr>
            <p:cNvSpPr/>
            <p:nvPr/>
          </p:nvSpPr>
          <p:spPr bwMode="auto">
            <a:xfrm>
              <a:off x="4603" y="1845"/>
              <a:ext cx="30" cy="39"/>
            </a:xfrm>
            <a:custGeom>
              <a:avLst/>
              <a:gdLst>
                <a:gd name="T0" fmla="*/ 14 w 30"/>
                <a:gd name="T1" fmla="*/ 7 h 39"/>
                <a:gd name="T2" fmla="*/ 21 w 30"/>
                <a:gd name="T3" fmla="*/ 11 h 39"/>
                <a:gd name="T4" fmla="*/ 24 w 30"/>
                <a:gd name="T5" fmla="*/ 13 h 39"/>
                <a:gd name="T6" fmla="*/ 23 w 30"/>
                <a:gd name="T7" fmla="*/ 16 h 39"/>
                <a:gd name="T8" fmla="*/ 21 w 30"/>
                <a:gd name="T9" fmla="*/ 18 h 39"/>
                <a:gd name="T10" fmla="*/ 18 w 30"/>
                <a:gd name="T11" fmla="*/ 18 h 39"/>
                <a:gd name="T12" fmla="*/ 11 w 30"/>
                <a:gd name="T13" fmla="*/ 15 h 39"/>
                <a:gd name="T14" fmla="*/ 14 w 30"/>
                <a:gd name="T15" fmla="*/ 7 h 39"/>
                <a:gd name="T16" fmla="*/ 5 w 30"/>
                <a:gd name="T17" fmla="*/ 31 h 39"/>
                <a:gd name="T18" fmla="*/ 9 w 30"/>
                <a:gd name="T19" fmla="*/ 21 h 39"/>
                <a:gd name="T20" fmla="*/ 15 w 30"/>
                <a:gd name="T21" fmla="*/ 23 h 39"/>
                <a:gd name="T22" fmla="*/ 18 w 30"/>
                <a:gd name="T23" fmla="*/ 25 h 39"/>
                <a:gd name="T24" fmla="*/ 17 w 30"/>
                <a:gd name="T25" fmla="*/ 29 h 39"/>
                <a:gd name="T26" fmla="*/ 17 w 30"/>
                <a:gd name="T27" fmla="*/ 33 h 39"/>
                <a:gd name="T28" fmla="*/ 15 w 30"/>
                <a:gd name="T29" fmla="*/ 35 h 39"/>
                <a:gd name="T30" fmla="*/ 15 w 30"/>
                <a:gd name="T31" fmla="*/ 36 h 39"/>
                <a:gd name="T32" fmla="*/ 21 w 30"/>
                <a:gd name="T33" fmla="*/ 39 h 39"/>
                <a:gd name="T34" fmla="*/ 21 w 30"/>
                <a:gd name="T35" fmla="*/ 37 h 39"/>
                <a:gd name="T36" fmla="*/ 21 w 30"/>
                <a:gd name="T37" fmla="*/ 35 h 39"/>
                <a:gd name="T38" fmla="*/ 23 w 30"/>
                <a:gd name="T39" fmla="*/ 31 h 39"/>
                <a:gd name="T40" fmla="*/ 24 w 30"/>
                <a:gd name="T41" fmla="*/ 27 h 39"/>
                <a:gd name="T42" fmla="*/ 23 w 30"/>
                <a:gd name="T43" fmla="*/ 23 h 39"/>
                <a:gd name="T44" fmla="*/ 24 w 30"/>
                <a:gd name="T45" fmla="*/ 23 h 39"/>
                <a:gd name="T46" fmla="*/ 26 w 30"/>
                <a:gd name="T47" fmla="*/ 22 h 39"/>
                <a:gd name="T48" fmla="*/ 29 w 30"/>
                <a:gd name="T49" fmla="*/ 18 h 39"/>
                <a:gd name="T50" fmla="*/ 30 w 30"/>
                <a:gd name="T51" fmla="*/ 15 h 39"/>
                <a:gd name="T52" fmla="*/ 30 w 30"/>
                <a:gd name="T53" fmla="*/ 11 h 39"/>
                <a:gd name="T54" fmla="*/ 27 w 30"/>
                <a:gd name="T55" fmla="*/ 9 h 39"/>
                <a:gd name="T56" fmla="*/ 24 w 30"/>
                <a:gd name="T57" fmla="*/ 6 h 39"/>
                <a:gd name="T58" fmla="*/ 11 w 30"/>
                <a:gd name="T59" fmla="*/ 0 h 39"/>
                <a:gd name="T60" fmla="*/ 0 w 30"/>
                <a:gd name="T61" fmla="*/ 29 h 39"/>
                <a:gd name="T62" fmla="*/ 5 w 30"/>
                <a:gd name="T63" fmla="*/ 31 h 39"/>
                <a:gd name="T64" fmla="*/ 14 w 30"/>
                <a:gd name="T65"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9">
                  <a:moveTo>
                    <a:pt x="14" y="7"/>
                  </a:moveTo>
                  <a:lnTo>
                    <a:pt x="21" y="11"/>
                  </a:lnTo>
                  <a:lnTo>
                    <a:pt x="24" y="13"/>
                  </a:lnTo>
                  <a:lnTo>
                    <a:pt x="23" y="16"/>
                  </a:lnTo>
                  <a:lnTo>
                    <a:pt x="21" y="18"/>
                  </a:lnTo>
                  <a:lnTo>
                    <a:pt x="18" y="18"/>
                  </a:lnTo>
                  <a:lnTo>
                    <a:pt x="11" y="15"/>
                  </a:lnTo>
                  <a:lnTo>
                    <a:pt x="14" y="7"/>
                  </a:lnTo>
                  <a:lnTo>
                    <a:pt x="5" y="31"/>
                  </a:lnTo>
                  <a:lnTo>
                    <a:pt x="9" y="21"/>
                  </a:lnTo>
                  <a:lnTo>
                    <a:pt x="15" y="23"/>
                  </a:lnTo>
                  <a:lnTo>
                    <a:pt x="18" y="25"/>
                  </a:lnTo>
                  <a:lnTo>
                    <a:pt x="17" y="29"/>
                  </a:lnTo>
                  <a:lnTo>
                    <a:pt x="17" y="33"/>
                  </a:lnTo>
                  <a:lnTo>
                    <a:pt x="15" y="35"/>
                  </a:lnTo>
                  <a:lnTo>
                    <a:pt x="15" y="36"/>
                  </a:lnTo>
                  <a:lnTo>
                    <a:pt x="21" y="39"/>
                  </a:lnTo>
                  <a:lnTo>
                    <a:pt x="21" y="37"/>
                  </a:lnTo>
                  <a:lnTo>
                    <a:pt x="21" y="35"/>
                  </a:lnTo>
                  <a:lnTo>
                    <a:pt x="23" y="31"/>
                  </a:lnTo>
                  <a:lnTo>
                    <a:pt x="24" y="27"/>
                  </a:lnTo>
                  <a:lnTo>
                    <a:pt x="23" y="23"/>
                  </a:lnTo>
                  <a:lnTo>
                    <a:pt x="24" y="23"/>
                  </a:lnTo>
                  <a:lnTo>
                    <a:pt x="26" y="22"/>
                  </a:lnTo>
                  <a:lnTo>
                    <a:pt x="29" y="18"/>
                  </a:lnTo>
                  <a:lnTo>
                    <a:pt x="30" y="15"/>
                  </a:lnTo>
                  <a:lnTo>
                    <a:pt x="30" y="11"/>
                  </a:lnTo>
                  <a:lnTo>
                    <a:pt x="27" y="9"/>
                  </a:lnTo>
                  <a:lnTo>
                    <a:pt x="24" y="6"/>
                  </a:lnTo>
                  <a:lnTo>
                    <a:pt x="11" y="0"/>
                  </a:lnTo>
                  <a:lnTo>
                    <a:pt x="0" y="29"/>
                  </a:lnTo>
                  <a:lnTo>
                    <a:pt x="5" y="31"/>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29" name="Freeform 629">
              <a:extLst>
                <a:ext uri="{FF2B5EF4-FFF2-40B4-BE49-F238E27FC236}">
                  <a16:creationId xmlns:a16="http://schemas.microsoft.com/office/drawing/2014/main" id="{FB594EEF-A2DE-4431-B83F-C0050829B303}"/>
                </a:ext>
              </a:extLst>
            </p:cNvPr>
            <p:cNvSpPr/>
            <p:nvPr/>
          </p:nvSpPr>
          <p:spPr bwMode="auto">
            <a:xfrm>
              <a:off x="4634" y="1856"/>
              <a:ext cx="25" cy="35"/>
            </a:xfrm>
            <a:custGeom>
              <a:avLst/>
              <a:gdLst>
                <a:gd name="T0" fmla="*/ 6 w 25"/>
                <a:gd name="T1" fmla="*/ 35 h 35"/>
                <a:gd name="T2" fmla="*/ 16 w 25"/>
                <a:gd name="T3" fmla="*/ 12 h 35"/>
                <a:gd name="T4" fmla="*/ 23 w 25"/>
                <a:gd name="T5" fmla="*/ 16 h 35"/>
                <a:gd name="T6" fmla="*/ 25 w 25"/>
                <a:gd name="T7" fmla="*/ 10 h 35"/>
                <a:gd name="T8" fmla="*/ 4 w 25"/>
                <a:gd name="T9" fmla="*/ 0 h 35"/>
                <a:gd name="T10" fmla="*/ 1 w 25"/>
                <a:gd name="T11" fmla="*/ 5 h 35"/>
                <a:gd name="T12" fmla="*/ 10 w 25"/>
                <a:gd name="T13" fmla="*/ 8 h 35"/>
                <a:gd name="T14" fmla="*/ 0 w 25"/>
                <a:gd name="T15" fmla="*/ 32 h 35"/>
                <a:gd name="T16" fmla="*/ 6 w 25"/>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5">
                  <a:moveTo>
                    <a:pt x="6" y="35"/>
                  </a:moveTo>
                  <a:lnTo>
                    <a:pt x="16" y="12"/>
                  </a:lnTo>
                  <a:lnTo>
                    <a:pt x="23" y="16"/>
                  </a:lnTo>
                  <a:lnTo>
                    <a:pt x="25" y="10"/>
                  </a:lnTo>
                  <a:lnTo>
                    <a:pt x="4" y="0"/>
                  </a:lnTo>
                  <a:lnTo>
                    <a:pt x="1" y="5"/>
                  </a:lnTo>
                  <a:lnTo>
                    <a:pt x="10" y="8"/>
                  </a:lnTo>
                  <a:lnTo>
                    <a:pt x="0" y="32"/>
                  </a:lnTo>
                  <a:lnTo>
                    <a:pt x="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30" name="Freeform 630">
              <a:extLst>
                <a:ext uri="{FF2B5EF4-FFF2-40B4-BE49-F238E27FC236}">
                  <a16:creationId xmlns:a16="http://schemas.microsoft.com/office/drawing/2014/main" id="{5A7A6D50-975E-491F-8E72-3FE102973658}"/>
                </a:ext>
              </a:extLst>
            </p:cNvPr>
            <p:cNvSpPr/>
            <p:nvPr/>
          </p:nvSpPr>
          <p:spPr bwMode="auto">
            <a:xfrm>
              <a:off x="4651" y="1868"/>
              <a:ext cx="17" cy="31"/>
            </a:xfrm>
            <a:custGeom>
              <a:avLst/>
              <a:gdLst>
                <a:gd name="T0" fmla="*/ 6 w 17"/>
                <a:gd name="T1" fmla="*/ 31 h 31"/>
                <a:gd name="T2" fmla="*/ 17 w 17"/>
                <a:gd name="T3" fmla="*/ 2 h 31"/>
                <a:gd name="T4" fmla="*/ 12 w 17"/>
                <a:gd name="T5" fmla="*/ 0 h 31"/>
                <a:gd name="T6" fmla="*/ 0 w 17"/>
                <a:gd name="T7" fmla="*/ 29 h 31"/>
                <a:gd name="T8" fmla="*/ 6 w 17"/>
                <a:gd name="T9" fmla="*/ 31 h 31"/>
              </a:gdLst>
              <a:ahLst/>
              <a:cxnLst>
                <a:cxn ang="0">
                  <a:pos x="T0" y="T1"/>
                </a:cxn>
                <a:cxn ang="0">
                  <a:pos x="T2" y="T3"/>
                </a:cxn>
                <a:cxn ang="0">
                  <a:pos x="T4" y="T5"/>
                </a:cxn>
                <a:cxn ang="0">
                  <a:pos x="T6" y="T7"/>
                </a:cxn>
                <a:cxn ang="0">
                  <a:pos x="T8" y="T9"/>
                </a:cxn>
              </a:cxnLst>
              <a:rect l="0" t="0" r="r" b="b"/>
              <a:pathLst>
                <a:path w="17" h="31">
                  <a:moveTo>
                    <a:pt x="6" y="31"/>
                  </a:moveTo>
                  <a:lnTo>
                    <a:pt x="17" y="2"/>
                  </a:lnTo>
                  <a:lnTo>
                    <a:pt x="12" y="0"/>
                  </a:lnTo>
                  <a:lnTo>
                    <a:pt x="0" y="29"/>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31" name="Freeform 631">
              <a:extLst>
                <a:ext uri="{FF2B5EF4-FFF2-40B4-BE49-F238E27FC236}">
                  <a16:creationId xmlns:a16="http://schemas.microsoft.com/office/drawing/2014/main" id="{04A062CC-4DD6-47EE-9598-72CDF18D4F54}"/>
                </a:ext>
              </a:extLst>
            </p:cNvPr>
            <p:cNvSpPr/>
            <p:nvPr/>
          </p:nvSpPr>
          <p:spPr bwMode="auto">
            <a:xfrm>
              <a:off x="4662" y="1873"/>
              <a:ext cx="33" cy="39"/>
            </a:xfrm>
            <a:custGeom>
              <a:avLst/>
              <a:gdLst>
                <a:gd name="T0" fmla="*/ 6 w 33"/>
                <a:gd name="T1" fmla="*/ 31 h 39"/>
                <a:gd name="T2" fmla="*/ 13 w 33"/>
                <a:gd name="T3" fmla="*/ 12 h 39"/>
                <a:gd name="T4" fmla="*/ 16 w 33"/>
                <a:gd name="T5" fmla="*/ 36 h 39"/>
                <a:gd name="T6" fmla="*/ 22 w 33"/>
                <a:gd name="T7" fmla="*/ 39 h 39"/>
                <a:gd name="T8" fmla="*/ 33 w 33"/>
                <a:gd name="T9" fmla="*/ 9 h 39"/>
                <a:gd name="T10" fmla="*/ 28 w 33"/>
                <a:gd name="T11" fmla="*/ 7 h 39"/>
                <a:gd name="T12" fmla="*/ 20 w 33"/>
                <a:gd name="T13" fmla="*/ 27 h 39"/>
                <a:gd name="T14" fmla="*/ 18 w 33"/>
                <a:gd name="T15" fmla="*/ 2 h 39"/>
                <a:gd name="T16" fmla="*/ 12 w 33"/>
                <a:gd name="T17" fmla="*/ 0 h 39"/>
                <a:gd name="T18" fmla="*/ 0 w 33"/>
                <a:gd name="T19" fmla="*/ 29 h 39"/>
                <a:gd name="T20" fmla="*/ 6 w 33"/>
                <a:gd name="T21"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9">
                  <a:moveTo>
                    <a:pt x="6" y="31"/>
                  </a:moveTo>
                  <a:lnTo>
                    <a:pt x="13" y="12"/>
                  </a:lnTo>
                  <a:lnTo>
                    <a:pt x="16" y="36"/>
                  </a:lnTo>
                  <a:lnTo>
                    <a:pt x="22" y="39"/>
                  </a:lnTo>
                  <a:lnTo>
                    <a:pt x="33" y="9"/>
                  </a:lnTo>
                  <a:lnTo>
                    <a:pt x="28" y="7"/>
                  </a:lnTo>
                  <a:lnTo>
                    <a:pt x="20" y="27"/>
                  </a:lnTo>
                  <a:lnTo>
                    <a:pt x="18" y="2"/>
                  </a:lnTo>
                  <a:lnTo>
                    <a:pt x="12" y="0"/>
                  </a:lnTo>
                  <a:lnTo>
                    <a:pt x="0" y="29"/>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32" name="Freeform 632">
              <a:extLst>
                <a:ext uri="{FF2B5EF4-FFF2-40B4-BE49-F238E27FC236}">
                  <a16:creationId xmlns:a16="http://schemas.microsoft.com/office/drawing/2014/main" id="{1A917FB0-CD77-431B-A4D6-1B6946060022}"/>
                </a:ext>
              </a:extLst>
            </p:cNvPr>
            <p:cNvSpPr/>
            <p:nvPr/>
          </p:nvSpPr>
          <p:spPr bwMode="auto">
            <a:xfrm>
              <a:off x="4650" y="1662"/>
              <a:ext cx="20" cy="31"/>
            </a:xfrm>
            <a:custGeom>
              <a:avLst/>
              <a:gdLst>
                <a:gd name="T0" fmla="*/ 4 w 20"/>
                <a:gd name="T1" fmla="*/ 18 h 31"/>
                <a:gd name="T2" fmla="*/ 10 w 20"/>
                <a:gd name="T3" fmla="*/ 18 h 31"/>
                <a:gd name="T4" fmla="*/ 14 w 20"/>
                <a:gd name="T5" fmla="*/ 19 h 31"/>
                <a:gd name="T6" fmla="*/ 15 w 20"/>
                <a:gd name="T7" fmla="*/ 21 h 31"/>
                <a:gd name="T8" fmla="*/ 14 w 20"/>
                <a:gd name="T9" fmla="*/ 25 h 31"/>
                <a:gd name="T10" fmla="*/ 10 w 20"/>
                <a:gd name="T11" fmla="*/ 26 h 31"/>
                <a:gd name="T12" fmla="*/ 4 w 20"/>
                <a:gd name="T13" fmla="*/ 26 h 31"/>
                <a:gd name="T14" fmla="*/ 4 w 20"/>
                <a:gd name="T15" fmla="*/ 18 h 31"/>
                <a:gd name="T16" fmla="*/ 4 w 20"/>
                <a:gd name="T17" fmla="*/ 6 h 31"/>
                <a:gd name="T18" fmla="*/ 10 w 20"/>
                <a:gd name="T19" fmla="*/ 6 h 31"/>
                <a:gd name="T20" fmla="*/ 13 w 20"/>
                <a:gd name="T21" fmla="*/ 7 h 31"/>
                <a:gd name="T22" fmla="*/ 14 w 20"/>
                <a:gd name="T23" fmla="*/ 9 h 31"/>
                <a:gd name="T24" fmla="*/ 13 w 20"/>
                <a:gd name="T25" fmla="*/ 12 h 31"/>
                <a:gd name="T26" fmla="*/ 10 w 20"/>
                <a:gd name="T27" fmla="*/ 12 h 31"/>
                <a:gd name="T28" fmla="*/ 4 w 20"/>
                <a:gd name="T29" fmla="*/ 12 h 31"/>
                <a:gd name="T30" fmla="*/ 4 w 20"/>
                <a:gd name="T31" fmla="*/ 6 h 31"/>
                <a:gd name="T32" fmla="*/ 4 w 20"/>
                <a:gd name="T33" fmla="*/ 18 h 31"/>
                <a:gd name="T34" fmla="*/ 10 w 20"/>
                <a:gd name="T35" fmla="*/ 31 h 31"/>
                <a:gd name="T36" fmla="*/ 15 w 20"/>
                <a:gd name="T37" fmla="*/ 31 h 31"/>
                <a:gd name="T38" fmla="*/ 18 w 20"/>
                <a:gd name="T39" fmla="*/ 29 h 31"/>
                <a:gd name="T40" fmla="*/ 20 w 20"/>
                <a:gd name="T41" fmla="*/ 26 h 31"/>
                <a:gd name="T42" fmla="*/ 20 w 20"/>
                <a:gd name="T43" fmla="*/ 21 h 31"/>
                <a:gd name="T44" fmla="*/ 19 w 20"/>
                <a:gd name="T45" fmla="*/ 18 h 31"/>
                <a:gd name="T46" fmla="*/ 16 w 20"/>
                <a:gd name="T47" fmla="*/ 14 h 31"/>
                <a:gd name="T48" fmla="*/ 19 w 20"/>
                <a:gd name="T49" fmla="*/ 12 h 31"/>
                <a:gd name="T50" fmla="*/ 19 w 20"/>
                <a:gd name="T51" fmla="*/ 8 h 31"/>
                <a:gd name="T52" fmla="*/ 19 w 20"/>
                <a:gd name="T53" fmla="*/ 5 h 31"/>
                <a:gd name="T54" fmla="*/ 18 w 20"/>
                <a:gd name="T55" fmla="*/ 2 h 31"/>
                <a:gd name="T56" fmla="*/ 15 w 20"/>
                <a:gd name="T57" fmla="*/ 1 h 31"/>
                <a:gd name="T58" fmla="*/ 12 w 20"/>
                <a:gd name="T59" fmla="*/ 0 h 31"/>
                <a:gd name="T60" fmla="*/ 0 w 20"/>
                <a:gd name="T61" fmla="*/ 0 h 31"/>
                <a:gd name="T62" fmla="*/ 0 w 20"/>
                <a:gd name="T63" fmla="*/ 31 h 31"/>
                <a:gd name="T64" fmla="*/ 10 w 20"/>
                <a:gd name="T65" fmla="*/ 31 h 31"/>
                <a:gd name="T66" fmla="*/ 4 w 20"/>
                <a:gd name="T67"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31">
                  <a:moveTo>
                    <a:pt x="4" y="18"/>
                  </a:moveTo>
                  <a:lnTo>
                    <a:pt x="10" y="18"/>
                  </a:lnTo>
                  <a:lnTo>
                    <a:pt x="14" y="19"/>
                  </a:lnTo>
                  <a:lnTo>
                    <a:pt x="15" y="21"/>
                  </a:lnTo>
                  <a:lnTo>
                    <a:pt x="14" y="25"/>
                  </a:lnTo>
                  <a:lnTo>
                    <a:pt x="10" y="26"/>
                  </a:lnTo>
                  <a:lnTo>
                    <a:pt x="4" y="26"/>
                  </a:lnTo>
                  <a:lnTo>
                    <a:pt x="4" y="18"/>
                  </a:lnTo>
                  <a:lnTo>
                    <a:pt x="4" y="6"/>
                  </a:lnTo>
                  <a:lnTo>
                    <a:pt x="10" y="6"/>
                  </a:lnTo>
                  <a:lnTo>
                    <a:pt x="13" y="7"/>
                  </a:lnTo>
                  <a:lnTo>
                    <a:pt x="14" y="9"/>
                  </a:lnTo>
                  <a:lnTo>
                    <a:pt x="13" y="12"/>
                  </a:lnTo>
                  <a:lnTo>
                    <a:pt x="10" y="12"/>
                  </a:lnTo>
                  <a:lnTo>
                    <a:pt x="4" y="12"/>
                  </a:lnTo>
                  <a:lnTo>
                    <a:pt x="4" y="6"/>
                  </a:lnTo>
                  <a:lnTo>
                    <a:pt x="4" y="18"/>
                  </a:lnTo>
                  <a:lnTo>
                    <a:pt x="10" y="31"/>
                  </a:lnTo>
                  <a:lnTo>
                    <a:pt x="15" y="31"/>
                  </a:lnTo>
                  <a:lnTo>
                    <a:pt x="18" y="29"/>
                  </a:lnTo>
                  <a:lnTo>
                    <a:pt x="20" y="26"/>
                  </a:lnTo>
                  <a:lnTo>
                    <a:pt x="20" y="21"/>
                  </a:lnTo>
                  <a:lnTo>
                    <a:pt x="19" y="18"/>
                  </a:lnTo>
                  <a:lnTo>
                    <a:pt x="16" y="14"/>
                  </a:lnTo>
                  <a:lnTo>
                    <a:pt x="19" y="12"/>
                  </a:lnTo>
                  <a:lnTo>
                    <a:pt x="19" y="8"/>
                  </a:lnTo>
                  <a:lnTo>
                    <a:pt x="19" y="5"/>
                  </a:lnTo>
                  <a:lnTo>
                    <a:pt x="18" y="2"/>
                  </a:lnTo>
                  <a:lnTo>
                    <a:pt x="15" y="1"/>
                  </a:lnTo>
                  <a:lnTo>
                    <a:pt x="12" y="0"/>
                  </a:lnTo>
                  <a:lnTo>
                    <a:pt x="0" y="0"/>
                  </a:lnTo>
                  <a:lnTo>
                    <a:pt x="0" y="31"/>
                  </a:lnTo>
                  <a:lnTo>
                    <a:pt x="10" y="31"/>
                  </a:lnTo>
                  <a:lnTo>
                    <a:pt x="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33" name="Freeform 633">
              <a:extLst>
                <a:ext uri="{FF2B5EF4-FFF2-40B4-BE49-F238E27FC236}">
                  <a16:creationId xmlns:a16="http://schemas.microsoft.com/office/drawing/2014/main" id="{BB31F740-8717-4827-BC97-5C22BFBE2BBB}"/>
                </a:ext>
              </a:extLst>
            </p:cNvPr>
            <p:cNvSpPr/>
            <p:nvPr/>
          </p:nvSpPr>
          <p:spPr bwMode="auto">
            <a:xfrm>
              <a:off x="4675" y="1662"/>
              <a:ext cx="19" cy="31"/>
            </a:xfrm>
            <a:custGeom>
              <a:avLst/>
              <a:gdLst>
                <a:gd name="T0" fmla="*/ 19 w 19"/>
                <a:gd name="T1" fmla="*/ 31 h 31"/>
                <a:gd name="T2" fmla="*/ 19 w 19"/>
                <a:gd name="T3" fmla="*/ 26 h 31"/>
                <a:gd name="T4" fmla="*/ 5 w 19"/>
                <a:gd name="T5" fmla="*/ 26 h 31"/>
                <a:gd name="T6" fmla="*/ 5 w 19"/>
                <a:gd name="T7" fmla="*/ 18 h 31"/>
                <a:gd name="T8" fmla="*/ 17 w 19"/>
                <a:gd name="T9" fmla="*/ 18 h 31"/>
                <a:gd name="T10" fmla="*/ 17 w 19"/>
                <a:gd name="T11" fmla="*/ 12 h 31"/>
                <a:gd name="T12" fmla="*/ 5 w 19"/>
                <a:gd name="T13" fmla="*/ 12 h 31"/>
                <a:gd name="T14" fmla="*/ 5 w 19"/>
                <a:gd name="T15" fmla="*/ 6 h 31"/>
                <a:gd name="T16" fmla="*/ 18 w 19"/>
                <a:gd name="T17" fmla="*/ 6 h 31"/>
                <a:gd name="T18" fmla="*/ 18 w 19"/>
                <a:gd name="T19" fmla="*/ 0 h 31"/>
                <a:gd name="T20" fmla="*/ 0 w 19"/>
                <a:gd name="T21" fmla="*/ 0 h 31"/>
                <a:gd name="T22" fmla="*/ 0 w 19"/>
                <a:gd name="T23" fmla="*/ 31 h 31"/>
                <a:gd name="T24" fmla="*/ 19 w 1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1">
                  <a:moveTo>
                    <a:pt x="19" y="31"/>
                  </a:moveTo>
                  <a:lnTo>
                    <a:pt x="19" y="26"/>
                  </a:lnTo>
                  <a:lnTo>
                    <a:pt x="5" y="26"/>
                  </a:lnTo>
                  <a:lnTo>
                    <a:pt x="5" y="18"/>
                  </a:lnTo>
                  <a:lnTo>
                    <a:pt x="17" y="18"/>
                  </a:lnTo>
                  <a:lnTo>
                    <a:pt x="17" y="12"/>
                  </a:lnTo>
                  <a:lnTo>
                    <a:pt x="5" y="12"/>
                  </a:lnTo>
                  <a:lnTo>
                    <a:pt x="5" y="6"/>
                  </a:lnTo>
                  <a:lnTo>
                    <a:pt x="18" y="6"/>
                  </a:lnTo>
                  <a:lnTo>
                    <a:pt x="18" y="0"/>
                  </a:lnTo>
                  <a:lnTo>
                    <a:pt x="0" y="0"/>
                  </a:lnTo>
                  <a:lnTo>
                    <a:pt x="0" y="31"/>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34" name="Freeform 634">
              <a:extLst>
                <a:ext uri="{FF2B5EF4-FFF2-40B4-BE49-F238E27FC236}">
                  <a16:creationId xmlns:a16="http://schemas.microsoft.com/office/drawing/2014/main" id="{77F8D42B-E94D-4AAF-A356-5E7757D90314}"/>
                </a:ext>
              </a:extLst>
            </p:cNvPr>
            <p:cNvSpPr/>
            <p:nvPr/>
          </p:nvSpPr>
          <p:spPr bwMode="auto">
            <a:xfrm>
              <a:off x="4698" y="1662"/>
              <a:ext cx="21" cy="31"/>
            </a:xfrm>
            <a:custGeom>
              <a:avLst/>
              <a:gdLst>
                <a:gd name="T0" fmla="*/ 4 w 21"/>
                <a:gd name="T1" fmla="*/ 6 h 31"/>
                <a:gd name="T2" fmla="*/ 11 w 21"/>
                <a:gd name="T3" fmla="*/ 6 h 31"/>
                <a:gd name="T4" fmla="*/ 14 w 21"/>
                <a:gd name="T5" fmla="*/ 7 h 31"/>
                <a:gd name="T6" fmla="*/ 15 w 21"/>
                <a:gd name="T7" fmla="*/ 9 h 31"/>
                <a:gd name="T8" fmla="*/ 14 w 21"/>
                <a:gd name="T9" fmla="*/ 13 h 31"/>
                <a:gd name="T10" fmla="*/ 11 w 21"/>
                <a:gd name="T11" fmla="*/ 14 h 31"/>
                <a:gd name="T12" fmla="*/ 4 w 21"/>
                <a:gd name="T13" fmla="*/ 14 h 31"/>
                <a:gd name="T14" fmla="*/ 4 w 21"/>
                <a:gd name="T15" fmla="*/ 6 h 31"/>
                <a:gd name="T16" fmla="*/ 4 w 21"/>
                <a:gd name="T17" fmla="*/ 31 h 31"/>
                <a:gd name="T18" fmla="*/ 4 w 21"/>
                <a:gd name="T19" fmla="*/ 19 h 31"/>
                <a:gd name="T20" fmla="*/ 10 w 21"/>
                <a:gd name="T21" fmla="*/ 19 h 31"/>
                <a:gd name="T22" fmla="*/ 14 w 21"/>
                <a:gd name="T23" fmla="*/ 20 h 31"/>
                <a:gd name="T24" fmla="*/ 14 w 21"/>
                <a:gd name="T25" fmla="*/ 24 h 31"/>
                <a:gd name="T26" fmla="*/ 14 w 21"/>
                <a:gd name="T27" fmla="*/ 27 h 31"/>
                <a:gd name="T28" fmla="*/ 14 w 21"/>
                <a:gd name="T29" fmla="*/ 30 h 31"/>
                <a:gd name="T30" fmla="*/ 15 w 21"/>
                <a:gd name="T31" fmla="*/ 31 h 31"/>
                <a:gd name="T32" fmla="*/ 21 w 21"/>
                <a:gd name="T33" fmla="*/ 31 h 31"/>
                <a:gd name="T34" fmla="*/ 20 w 21"/>
                <a:gd name="T35" fmla="*/ 30 h 31"/>
                <a:gd name="T36" fmla="*/ 20 w 21"/>
                <a:gd name="T37" fmla="*/ 27 h 31"/>
                <a:gd name="T38" fmla="*/ 20 w 21"/>
                <a:gd name="T39" fmla="*/ 24 h 31"/>
                <a:gd name="T40" fmla="*/ 19 w 21"/>
                <a:gd name="T41" fmla="*/ 19 h 31"/>
                <a:gd name="T42" fmla="*/ 16 w 21"/>
                <a:gd name="T43" fmla="*/ 17 h 31"/>
                <a:gd name="T44" fmla="*/ 17 w 21"/>
                <a:gd name="T45" fmla="*/ 15 h 31"/>
                <a:gd name="T46" fmla="*/ 19 w 21"/>
                <a:gd name="T47" fmla="*/ 14 h 31"/>
                <a:gd name="T48" fmla="*/ 20 w 21"/>
                <a:gd name="T49" fmla="*/ 9 h 31"/>
                <a:gd name="T50" fmla="*/ 20 w 21"/>
                <a:gd name="T51" fmla="*/ 6 h 31"/>
                <a:gd name="T52" fmla="*/ 19 w 21"/>
                <a:gd name="T53" fmla="*/ 2 h 31"/>
                <a:gd name="T54" fmla="*/ 15 w 21"/>
                <a:gd name="T55" fmla="*/ 1 h 31"/>
                <a:gd name="T56" fmla="*/ 11 w 21"/>
                <a:gd name="T57" fmla="*/ 0 h 31"/>
                <a:gd name="T58" fmla="*/ 0 w 21"/>
                <a:gd name="T59" fmla="*/ 0 h 31"/>
                <a:gd name="T60" fmla="*/ 0 w 21"/>
                <a:gd name="T61" fmla="*/ 31 h 31"/>
                <a:gd name="T62" fmla="*/ 4 w 21"/>
                <a:gd name="T63" fmla="*/ 31 h 31"/>
                <a:gd name="T64" fmla="*/ 4 w 21"/>
                <a:gd name="T6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1">
                  <a:moveTo>
                    <a:pt x="4" y="6"/>
                  </a:moveTo>
                  <a:lnTo>
                    <a:pt x="11" y="6"/>
                  </a:lnTo>
                  <a:lnTo>
                    <a:pt x="14" y="7"/>
                  </a:lnTo>
                  <a:lnTo>
                    <a:pt x="15" y="9"/>
                  </a:lnTo>
                  <a:lnTo>
                    <a:pt x="14" y="13"/>
                  </a:lnTo>
                  <a:lnTo>
                    <a:pt x="11" y="14"/>
                  </a:lnTo>
                  <a:lnTo>
                    <a:pt x="4" y="14"/>
                  </a:lnTo>
                  <a:lnTo>
                    <a:pt x="4" y="6"/>
                  </a:lnTo>
                  <a:lnTo>
                    <a:pt x="4" y="31"/>
                  </a:lnTo>
                  <a:lnTo>
                    <a:pt x="4" y="19"/>
                  </a:lnTo>
                  <a:lnTo>
                    <a:pt x="10" y="19"/>
                  </a:lnTo>
                  <a:lnTo>
                    <a:pt x="14" y="20"/>
                  </a:lnTo>
                  <a:lnTo>
                    <a:pt x="14" y="24"/>
                  </a:lnTo>
                  <a:lnTo>
                    <a:pt x="14" y="27"/>
                  </a:lnTo>
                  <a:lnTo>
                    <a:pt x="14" y="30"/>
                  </a:lnTo>
                  <a:lnTo>
                    <a:pt x="15" y="31"/>
                  </a:lnTo>
                  <a:lnTo>
                    <a:pt x="21" y="31"/>
                  </a:lnTo>
                  <a:lnTo>
                    <a:pt x="20" y="30"/>
                  </a:lnTo>
                  <a:lnTo>
                    <a:pt x="20" y="27"/>
                  </a:lnTo>
                  <a:lnTo>
                    <a:pt x="20" y="24"/>
                  </a:lnTo>
                  <a:lnTo>
                    <a:pt x="19" y="19"/>
                  </a:lnTo>
                  <a:lnTo>
                    <a:pt x="16" y="17"/>
                  </a:lnTo>
                  <a:lnTo>
                    <a:pt x="17" y="15"/>
                  </a:lnTo>
                  <a:lnTo>
                    <a:pt x="19" y="14"/>
                  </a:lnTo>
                  <a:lnTo>
                    <a:pt x="20" y="9"/>
                  </a:lnTo>
                  <a:lnTo>
                    <a:pt x="20" y="6"/>
                  </a:lnTo>
                  <a:lnTo>
                    <a:pt x="19" y="2"/>
                  </a:lnTo>
                  <a:lnTo>
                    <a:pt x="15" y="1"/>
                  </a:lnTo>
                  <a:lnTo>
                    <a:pt x="11" y="0"/>
                  </a:lnTo>
                  <a:lnTo>
                    <a:pt x="0" y="0"/>
                  </a:lnTo>
                  <a:lnTo>
                    <a:pt x="0" y="31"/>
                  </a:lnTo>
                  <a:lnTo>
                    <a:pt x="4" y="31"/>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35" name="Freeform 635">
              <a:extLst>
                <a:ext uri="{FF2B5EF4-FFF2-40B4-BE49-F238E27FC236}">
                  <a16:creationId xmlns:a16="http://schemas.microsoft.com/office/drawing/2014/main" id="{A6A048DB-46C5-426E-A1FF-4C885A55E180}"/>
                </a:ext>
              </a:extLst>
            </p:cNvPr>
            <p:cNvSpPr/>
            <p:nvPr/>
          </p:nvSpPr>
          <p:spPr bwMode="auto">
            <a:xfrm>
              <a:off x="4720" y="1662"/>
              <a:ext cx="21" cy="31"/>
            </a:xfrm>
            <a:custGeom>
              <a:avLst/>
              <a:gdLst>
                <a:gd name="T0" fmla="*/ 13 w 21"/>
                <a:gd name="T1" fmla="*/ 31 h 31"/>
                <a:gd name="T2" fmla="*/ 13 w 21"/>
                <a:gd name="T3" fmla="*/ 6 h 31"/>
                <a:gd name="T4" fmla="*/ 21 w 21"/>
                <a:gd name="T5" fmla="*/ 6 h 31"/>
                <a:gd name="T6" fmla="*/ 21 w 21"/>
                <a:gd name="T7" fmla="*/ 0 h 31"/>
                <a:gd name="T8" fmla="*/ 0 w 21"/>
                <a:gd name="T9" fmla="*/ 0 h 31"/>
                <a:gd name="T10" fmla="*/ 0 w 21"/>
                <a:gd name="T11" fmla="*/ 6 h 31"/>
                <a:gd name="T12" fmla="*/ 9 w 21"/>
                <a:gd name="T13" fmla="*/ 6 h 31"/>
                <a:gd name="T14" fmla="*/ 9 w 21"/>
                <a:gd name="T15" fmla="*/ 31 h 31"/>
                <a:gd name="T16" fmla="*/ 13 w 2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1">
                  <a:moveTo>
                    <a:pt x="13" y="31"/>
                  </a:moveTo>
                  <a:lnTo>
                    <a:pt x="13" y="6"/>
                  </a:lnTo>
                  <a:lnTo>
                    <a:pt x="21" y="6"/>
                  </a:lnTo>
                  <a:lnTo>
                    <a:pt x="21" y="0"/>
                  </a:lnTo>
                  <a:lnTo>
                    <a:pt x="0" y="0"/>
                  </a:lnTo>
                  <a:lnTo>
                    <a:pt x="0" y="6"/>
                  </a:lnTo>
                  <a:lnTo>
                    <a:pt x="9" y="6"/>
                  </a:lnTo>
                  <a:lnTo>
                    <a:pt x="9" y="31"/>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36" name="Rectangle 636">
              <a:extLst>
                <a:ext uri="{FF2B5EF4-FFF2-40B4-BE49-F238E27FC236}">
                  <a16:creationId xmlns:a16="http://schemas.microsoft.com/office/drawing/2014/main" id="{26546677-39A0-4AF4-8AC9-4EF44547CEB8}"/>
                </a:ext>
              </a:extLst>
            </p:cNvPr>
            <p:cNvSpPr>
              <a:spLocks noChangeArrowheads="1"/>
            </p:cNvSpPr>
            <p:nvPr/>
          </p:nvSpPr>
          <p:spPr bwMode="auto">
            <a:xfrm>
              <a:off x="4744" y="1662"/>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37" name="Freeform 637">
              <a:extLst>
                <a:ext uri="{FF2B5EF4-FFF2-40B4-BE49-F238E27FC236}">
                  <a16:creationId xmlns:a16="http://schemas.microsoft.com/office/drawing/2014/main" id="{39995687-C396-4E63-A9EF-005DF160E991}"/>
                </a:ext>
              </a:extLst>
            </p:cNvPr>
            <p:cNvSpPr/>
            <p:nvPr/>
          </p:nvSpPr>
          <p:spPr bwMode="auto">
            <a:xfrm>
              <a:off x="4755" y="1662"/>
              <a:ext cx="19" cy="31"/>
            </a:xfrm>
            <a:custGeom>
              <a:avLst/>
              <a:gdLst>
                <a:gd name="T0" fmla="*/ 19 w 19"/>
                <a:gd name="T1" fmla="*/ 31 h 31"/>
                <a:gd name="T2" fmla="*/ 19 w 19"/>
                <a:gd name="T3" fmla="*/ 26 h 31"/>
                <a:gd name="T4" fmla="*/ 5 w 19"/>
                <a:gd name="T5" fmla="*/ 26 h 31"/>
                <a:gd name="T6" fmla="*/ 5 w 19"/>
                <a:gd name="T7" fmla="*/ 18 h 31"/>
                <a:gd name="T8" fmla="*/ 18 w 19"/>
                <a:gd name="T9" fmla="*/ 18 h 31"/>
                <a:gd name="T10" fmla="*/ 18 w 19"/>
                <a:gd name="T11" fmla="*/ 12 h 31"/>
                <a:gd name="T12" fmla="*/ 5 w 19"/>
                <a:gd name="T13" fmla="*/ 12 h 31"/>
                <a:gd name="T14" fmla="*/ 5 w 19"/>
                <a:gd name="T15" fmla="*/ 6 h 31"/>
                <a:gd name="T16" fmla="*/ 19 w 19"/>
                <a:gd name="T17" fmla="*/ 6 h 31"/>
                <a:gd name="T18" fmla="*/ 19 w 19"/>
                <a:gd name="T19" fmla="*/ 0 h 31"/>
                <a:gd name="T20" fmla="*/ 0 w 19"/>
                <a:gd name="T21" fmla="*/ 0 h 31"/>
                <a:gd name="T22" fmla="*/ 0 w 19"/>
                <a:gd name="T23" fmla="*/ 31 h 31"/>
                <a:gd name="T24" fmla="*/ 19 w 1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1">
                  <a:moveTo>
                    <a:pt x="19" y="31"/>
                  </a:moveTo>
                  <a:lnTo>
                    <a:pt x="19" y="26"/>
                  </a:lnTo>
                  <a:lnTo>
                    <a:pt x="5" y="26"/>
                  </a:lnTo>
                  <a:lnTo>
                    <a:pt x="5" y="18"/>
                  </a:lnTo>
                  <a:lnTo>
                    <a:pt x="18" y="18"/>
                  </a:lnTo>
                  <a:lnTo>
                    <a:pt x="18" y="12"/>
                  </a:lnTo>
                  <a:lnTo>
                    <a:pt x="5" y="12"/>
                  </a:lnTo>
                  <a:lnTo>
                    <a:pt x="5" y="6"/>
                  </a:lnTo>
                  <a:lnTo>
                    <a:pt x="19" y="6"/>
                  </a:lnTo>
                  <a:lnTo>
                    <a:pt x="19" y="0"/>
                  </a:lnTo>
                  <a:lnTo>
                    <a:pt x="0" y="0"/>
                  </a:lnTo>
                  <a:lnTo>
                    <a:pt x="0" y="31"/>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38" name="Freeform 638">
              <a:extLst>
                <a:ext uri="{FF2B5EF4-FFF2-40B4-BE49-F238E27FC236}">
                  <a16:creationId xmlns:a16="http://schemas.microsoft.com/office/drawing/2014/main" id="{586E0455-EE75-4508-9099-ED5F5E2B22C3}"/>
                </a:ext>
              </a:extLst>
            </p:cNvPr>
            <p:cNvSpPr/>
            <p:nvPr/>
          </p:nvSpPr>
          <p:spPr bwMode="auto">
            <a:xfrm>
              <a:off x="4827" y="1405"/>
              <a:ext cx="26" cy="34"/>
            </a:xfrm>
            <a:custGeom>
              <a:avLst/>
              <a:gdLst>
                <a:gd name="T0" fmla="*/ 23 w 26"/>
                <a:gd name="T1" fmla="*/ 32 h 34"/>
                <a:gd name="T2" fmla="*/ 26 w 26"/>
                <a:gd name="T3" fmla="*/ 32 h 34"/>
                <a:gd name="T4" fmla="*/ 26 w 26"/>
                <a:gd name="T5" fmla="*/ 16 h 34"/>
                <a:gd name="T6" fmla="*/ 16 w 26"/>
                <a:gd name="T7" fmla="*/ 16 h 34"/>
                <a:gd name="T8" fmla="*/ 16 w 26"/>
                <a:gd name="T9" fmla="*/ 20 h 34"/>
                <a:gd name="T10" fmla="*/ 22 w 26"/>
                <a:gd name="T11" fmla="*/ 20 h 34"/>
                <a:gd name="T12" fmla="*/ 20 w 26"/>
                <a:gd name="T13" fmla="*/ 24 h 34"/>
                <a:gd name="T14" fmla="*/ 19 w 26"/>
                <a:gd name="T15" fmla="*/ 25 h 34"/>
                <a:gd name="T16" fmla="*/ 17 w 26"/>
                <a:gd name="T17" fmla="*/ 28 h 34"/>
                <a:gd name="T18" fmla="*/ 14 w 26"/>
                <a:gd name="T19" fmla="*/ 28 h 34"/>
                <a:gd name="T20" fmla="*/ 11 w 26"/>
                <a:gd name="T21" fmla="*/ 26 h 34"/>
                <a:gd name="T22" fmla="*/ 8 w 26"/>
                <a:gd name="T23" fmla="*/ 25 h 34"/>
                <a:gd name="T24" fmla="*/ 7 w 26"/>
                <a:gd name="T25" fmla="*/ 22 h 34"/>
                <a:gd name="T26" fmla="*/ 7 w 26"/>
                <a:gd name="T27" fmla="*/ 17 h 34"/>
                <a:gd name="T28" fmla="*/ 7 w 26"/>
                <a:gd name="T29" fmla="*/ 12 h 34"/>
                <a:gd name="T30" fmla="*/ 8 w 26"/>
                <a:gd name="T31" fmla="*/ 8 h 34"/>
                <a:gd name="T32" fmla="*/ 11 w 26"/>
                <a:gd name="T33" fmla="*/ 7 h 34"/>
                <a:gd name="T34" fmla="*/ 14 w 26"/>
                <a:gd name="T35" fmla="*/ 6 h 34"/>
                <a:gd name="T36" fmla="*/ 17 w 26"/>
                <a:gd name="T37" fmla="*/ 6 h 34"/>
                <a:gd name="T38" fmla="*/ 19 w 26"/>
                <a:gd name="T39" fmla="*/ 7 h 34"/>
                <a:gd name="T40" fmla="*/ 20 w 26"/>
                <a:gd name="T41" fmla="*/ 8 h 34"/>
                <a:gd name="T42" fmla="*/ 20 w 26"/>
                <a:gd name="T43" fmla="*/ 11 h 34"/>
                <a:gd name="T44" fmla="*/ 26 w 26"/>
                <a:gd name="T45" fmla="*/ 11 h 34"/>
                <a:gd name="T46" fmla="*/ 25 w 26"/>
                <a:gd name="T47" fmla="*/ 6 h 34"/>
                <a:gd name="T48" fmla="*/ 23 w 26"/>
                <a:gd name="T49" fmla="*/ 4 h 34"/>
                <a:gd name="T50" fmla="*/ 19 w 26"/>
                <a:gd name="T51" fmla="*/ 1 h 34"/>
                <a:gd name="T52" fmla="*/ 14 w 26"/>
                <a:gd name="T53" fmla="*/ 0 h 34"/>
                <a:gd name="T54" fmla="*/ 8 w 26"/>
                <a:gd name="T55" fmla="*/ 1 h 34"/>
                <a:gd name="T56" fmla="*/ 5 w 26"/>
                <a:gd name="T57" fmla="*/ 5 h 34"/>
                <a:gd name="T58" fmla="*/ 1 w 26"/>
                <a:gd name="T59" fmla="*/ 10 h 34"/>
                <a:gd name="T60" fmla="*/ 0 w 26"/>
                <a:gd name="T61" fmla="*/ 17 h 34"/>
                <a:gd name="T62" fmla="*/ 1 w 26"/>
                <a:gd name="T63" fmla="*/ 23 h 34"/>
                <a:gd name="T64" fmla="*/ 5 w 26"/>
                <a:gd name="T65" fmla="*/ 29 h 34"/>
                <a:gd name="T66" fmla="*/ 8 w 26"/>
                <a:gd name="T67" fmla="*/ 32 h 34"/>
                <a:gd name="T68" fmla="*/ 14 w 26"/>
                <a:gd name="T69" fmla="*/ 34 h 34"/>
                <a:gd name="T70" fmla="*/ 19 w 26"/>
                <a:gd name="T71" fmla="*/ 32 h 34"/>
                <a:gd name="T72" fmla="*/ 23 w 26"/>
                <a:gd name="T73" fmla="*/ 29 h 34"/>
                <a:gd name="T74" fmla="*/ 23 w 26"/>
                <a:gd name="T7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4">
                  <a:moveTo>
                    <a:pt x="23" y="32"/>
                  </a:moveTo>
                  <a:lnTo>
                    <a:pt x="26" y="32"/>
                  </a:lnTo>
                  <a:lnTo>
                    <a:pt x="26" y="16"/>
                  </a:lnTo>
                  <a:lnTo>
                    <a:pt x="16" y="16"/>
                  </a:lnTo>
                  <a:lnTo>
                    <a:pt x="16" y="20"/>
                  </a:lnTo>
                  <a:lnTo>
                    <a:pt x="22" y="20"/>
                  </a:lnTo>
                  <a:lnTo>
                    <a:pt x="20" y="24"/>
                  </a:lnTo>
                  <a:lnTo>
                    <a:pt x="19" y="25"/>
                  </a:lnTo>
                  <a:lnTo>
                    <a:pt x="17" y="28"/>
                  </a:lnTo>
                  <a:lnTo>
                    <a:pt x="14" y="28"/>
                  </a:lnTo>
                  <a:lnTo>
                    <a:pt x="11" y="26"/>
                  </a:lnTo>
                  <a:lnTo>
                    <a:pt x="8" y="25"/>
                  </a:lnTo>
                  <a:lnTo>
                    <a:pt x="7" y="22"/>
                  </a:lnTo>
                  <a:lnTo>
                    <a:pt x="7" y="17"/>
                  </a:lnTo>
                  <a:lnTo>
                    <a:pt x="7" y="12"/>
                  </a:lnTo>
                  <a:lnTo>
                    <a:pt x="8" y="8"/>
                  </a:lnTo>
                  <a:lnTo>
                    <a:pt x="11" y="7"/>
                  </a:lnTo>
                  <a:lnTo>
                    <a:pt x="14" y="6"/>
                  </a:lnTo>
                  <a:lnTo>
                    <a:pt x="17" y="6"/>
                  </a:lnTo>
                  <a:lnTo>
                    <a:pt x="19" y="7"/>
                  </a:lnTo>
                  <a:lnTo>
                    <a:pt x="20" y="8"/>
                  </a:lnTo>
                  <a:lnTo>
                    <a:pt x="20" y="11"/>
                  </a:lnTo>
                  <a:lnTo>
                    <a:pt x="26" y="11"/>
                  </a:lnTo>
                  <a:lnTo>
                    <a:pt x="25" y="6"/>
                  </a:lnTo>
                  <a:lnTo>
                    <a:pt x="23" y="4"/>
                  </a:lnTo>
                  <a:lnTo>
                    <a:pt x="19" y="1"/>
                  </a:lnTo>
                  <a:lnTo>
                    <a:pt x="14" y="0"/>
                  </a:lnTo>
                  <a:lnTo>
                    <a:pt x="8" y="1"/>
                  </a:lnTo>
                  <a:lnTo>
                    <a:pt x="5" y="5"/>
                  </a:lnTo>
                  <a:lnTo>
                    <a:pt x="1" y="10"/>
                  </a:lnTo>
                  <a:lnTo>
                    <a:pt x="0" y="17"/>
                  </a:lnTo>
                  <a:lnTo>
                    <a:pt x="1" y="23"/>
                  </a:lnTo>
                  <a:lnTo>
                    <a:pt x="5" y="29"/>
                  </a:lnTo>
                  <a:lnTo>
                    <a:pt x="8" y="32"/>
                  </a:lnTo>
                  <a:lnTo>
                    <a:pt x="14" y="34"/>
                  </a:lnTo>
                  <a:lnTo>
                    <a:pt x="19" y="32"/>
                  </a:lnTo>
                  <a:lnTo>
                    <a:pt x="23" y="29"/>
                  </a:lnTo>
                  <a:lnTo>
                    <a:pt x="2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39" name="Freeform 639">
              <a:extLst>
                <a:ext uri="{FF2B5EF4-FFF2-40B4-BE49-F238E27FC236}">
                  <a16:creationId xmlns:a16="http://schemas.microsoft.com/office/drawing/2014/main" id="{0B1B8C10-50D1-4A37-993C-D8B3C0C2F64C}"/>
                </a:ext>
              </a:extLst>
            </p:cNvPr>
            <p:cNvSpPr/>
            <p:nvPr/>
          </p:nvSpPr>
          <p:spPr bwMode="auto">
            <a:xfrm>
              <a:off x="4856" y="1406"/>
              <a:ext cx="26" cy="31"/>
            </a:xfrm>
            <a:custGeom>
              <a:avLst/>
              <a:gdLst>
                <a:gd name="T0" fmla="*/ 17 w 26"/>
                <a:gd name="T1" fmla="*/ 19 h 31"/>
                <a:gd name="T2" fmla="*/ 9 w 26"/>
                <a:gd name="T3" fmla="*/ 19 h 31"/>
                <a:gd name="T4" fmla="*/ 13 w 26"/>
                <a:gd name="T5" fmla="*/ 6 h 31"/>
                <a:gd name="T6" fmla="*/ 17 w 26"/>
                <a:gd name="T7" fmla="*/ 19 h 31"/>
                <a:gd name="T8" fmla="*/ 0 w 26"/>
                <a:gd name="T9" fmla="*/ 31 h 31"/>
                <a:gd name="T10" fmla="*/ 6 w 26"/>
                <a:gd name="T11" fmla="*/ 31 h 31"/>
                <a:gd name="T12" fmla="*/ 7 w 26"/>
                <a:gd name="T13" fmla="*/ 25 h 31"/>
                <a:gd name="T14" fmla="*/ 19 w 26"/>
                <a:gd name="T15" fmla="*/ 25 h 31"/>
                <a:gd name="T16" fmla="*/ 20 w 26"/>
                <a:gd name="T17" fmla="*/ 31 h 31"/>
                <a:gd name="T18" fmla="*/ 26 w 26"/>
                <a:gd name="T19" fmla="*/ 31 h 31"/>
                <a:gd name="T20" fmla="*/ 17 w 26"/>
                <a:gd name="T21" fmla="*/ 0 h 31"/>
                <a:gd name="T22" fmla="*/ 9 w 26"/>
                <a:gd name="T23" fmla="*/ 0 h 31"/>
                <a:gd name="T24" fmla="*/ 0 w 26"/>
                <a:gd name="T25" fmla="*/ 31 h 31"/>
                <a:gd name="T26" fmla="*/ 17 w 26"/>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17" y="19"/>
                  </a:moveTo>
                  <a:lnTo>
                    <a:pt x="9" y="19"/>
                  </a:lnTo>
                  <a:lnTo>
                    <a:pt x="13" y="6"/>
                  </a:lnTo>
                  <a:lnTo>
                    <a:pt x="17" y="19"/>
                  </a:lnTo>
                  <a:lnTo>
                    <a:pt x="0" y="31"/>
                  </a:lnTo>
                  <a:lnTo>
                    <a:pt x="6" y="31"/>
                  </a:lnTo>
                  <a:lnTo>
                    <a:pt x="7" y="25"/>
                  </a:lnTo>
                  <a:lnTo>
                    <a:pt x="19" y="25"/>
                  </a:lnTo>
                  <a:lnTo>
                    <a:pt x="20" y="31"/>
                  </a:lnTo>
                  <a:lnTo>
                    <a:pt x="26" y="31"/>
                  </a:lnTo>
                  <a:lnTo>
                    <a:pt x="17" y="0"/>
                  </a:lnTo>
                  <a:lnTo>
                    <a:pt x="9"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0" name="Freeform 640">
              <a:extLst>
                <a:ext uri="{FF2B5EF4-FFF2-40B4-BE49-F238E27FC236}">
                  <a16:creationId xmlns:a16="http://schemas.microsoft.com/office/drawing/2014/main" id="{702035C7-C5A7-478A-BEFE-E35F2C7D6160}"/>
                </a:ext>
              </a:extLst>
            </p:cNvPr>
            <p:cNvSpPr/>
            <p:nvPr/>
          </p:nvSpPr>
          <p:spPr bwMode="auto">
            <a:xfrm>
              <a:off x="4881" y="1406"/>
              <a:ext cx="23" cy="31"/>
            </a:xfrm>
            <a:custGeom>
              <a:avLst/>
              <a:gdLst>
                <a:gd name="T0" fmla="*/ 14 w 23"/>
                <a:gd name="T1" fmla="*/ 31 h 31"/>
                <a:gd name="T2" fmla="*/ 14 w 23"/>
                <a:gd name="T3" fmla="*/ 6 h 31"/>
                <a:gd name="T4" fmla="*/ 23 w 23"/>
                <a:gd name="T5" fmla="*/ 6 h 31"/>
                <a:gd name="T6" fmla="*/ 23 w 23"/>
                <a:gd name="T7" fmla="*/ 0 h 31"/>
                <a:gd name="T8" fmla="*/ 0 w 23"/>
                <a:gd name="T9" fmla="*/ 0 h 31"/>
                <a:gd name="T10" fmla="*/ 0 w 23"/>
                <a:gd name="T11" fmla="*/ 6 h 31"/>
                <a:gd name="T12" fmla="*/ 8 w 23"/>
                <a:gd name="T13" fmla="*/ 6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6"/>
                  </a:lnTo>
                  <a:lnTo>
                    <a:pt x="23" y="6"/>
                  </a:lnTo>
                  <a:lnTo>
                    <a:pt x="23"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1" name="Freeform 641">
              <a:extLst>
                <a:ext uri="{FF2B5EF4-FFF2-40B4-BE49-F238E27FC236}">
                  <a16:creationId xmlns:a16="http://schemas.microsoft.com/office/drawing/2014/main" id="{7376DB58-EF19-4B71-BE2E-E3B5731C5266}"/>
                </a:ext>
              </a:extLst>
            </p:cNvPr>
            <p:cNvSpPr/>
            <p:nvPr/>
          </p:nvSpPr>
          <p:spPr bwMode="auto">
            <a:xfrm>
              <a:off x="4906" y="1406"/>
              <a:ext cx="22" cy="31"/>
            </a:xfrm>
            <a:custGeom>
              <a:avLst/>
              <a:gdLst>
                <a:gd name="T0" fmla="*/ 22 w 22"/>
                <a:gd name="T1" fmla="*/ 31 h 31"/>
                <a:gd name="T2" fmla="*/ 22 w 22"/>
                <a:gd name="T3" fmla="*/ 25 h 31"/>
                <a:gd name="T4" fmla="*/ 6 w 22"/>
                <a:gd name="T5" fmla="*/ 25 h 31"/>
                <a:gd name="T6" fmla="*/ 6 w 22"/>
                <a:gd name="T7" fmla="*/ 17 h 31"/>
                <a:gd name="T8" fmla="*/ 21 w 22"/>
                <a:gd name="T9" fmla="*/ 17 h 31"/>
                <a:gd name="T10" fmla="*/ 21 w 22"/>
                <a:gd name="T11" fmla="*/ 12 h 31"/>
                <a:gd name="T12" fmla="*/ 6 w 22"/>
                <a:gd name="T13" fmla="*/ 12 h 31"/>
                <a:gd name="T14" fmla="*/ 6 w 22"/>
                <a:gd name="T15" fmla="*/ 6 h 31"/>
                <a:gd name="T16" fmla="*/ 22 w 22"/>
                <a:gd name="T17" fmla="*/ 6 h 31"/>
                <a:gd name="T18" fmla="*/ 22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7"/>
                  </a:lnTo>
                  <a:lnTo>
                    <a:pt x="21" y="17"/>
                  </a:lnTo>
                  <a:lnTo>
                    <a:pt x="21" y="12"/>
                  </a:lnTo>
                  <a:lnTo>
                    <a:pt x="6" y="12"/>
                  </a:lnTo>
                  <a:lnTo>
                    <a:pt x="6" y="6"/>
                  </a:lnTo>
                  <a:lnTo>
                    <a:pt x="22" y="6"/>
                  </a:lnTo>
                  <a:lnTo>
                    <a:pt x="22"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2" name="Freeform 642">
              <a:extLst>
                <a:ext uri="{FF2B5EF4-FFF2-40B4-BE49-F238E27FC236}">
                  <a16:creationId xmlns:a16="http://schemas.microsoft.com/office/drawing/2014/main" id="{A904EAEF-663F-457C-99EB-995F51F2075F}"/>
                </a:ext>
              </a:extLst>
            </p:cNvPr>
            <p:cNvSpPr/>
            <p:nvPr/>
          </p:nvSpPr>
          <p:spPr bwMode="auto">
            <a:xfrm>
              <a:off x="4931" y="1405"/>
              <a:ext cx="23" cy="34"/>
            </a:xfrm>
            <a:custGeom>
              <a:avLst/>
              <a:gdLst>
                <a:gd name="T0" fmla="*/ 4 w 23"/>
                <a:gd name="T1" fmla="*/ 30 h 34"/>
                <a:gd name="T2" fmla="*/ 8 w 23"/>
                <a:gd name="T3" fmla="*/ 32 h 34"/>
                <a:gd name="T4" fmla="*/ 12 w 23"/>
                <a:gd name="T5" fmla="*/ 34 h 34"/>
                <a:gd name="T6" fmla="*/ 17 w 23"/>
                <a:gd name="T7" fmla="*/ 32 h 34"/>
                <a:gd name="T8" fmla="*/ 21 w 23"/>
                <a:gd name="T9" fmla="*/ 30 h 34"/>
                <a:gd name="T10" fmla="*/ 23 w 23"/>
                <a:gd name="T11" fmla="*/ 28 h 34"/>
                <a:gd name="T12" fmla="*/ 23 w 23"/>
                <a:gd name="T13" fmla="*/ 23 h 34"/>
                <a:gd name="T14" fmla="*/ 23 w 23"/>
                <a:gd name="T15" fmla="*/ 19 h 34"/>
                <a:gd name="T16" fmla="*/ 20 w 23"/>
                <a:gd name="T17" fmla="*/ 16 h 34"/>
                <a:gd name="T18" fmla="*/ 18 w 23"/>
                <a:gd name="T19" fmla="*/ 14 h 34"/>
                <a:gd name="T20" fmla="*/ 14 w 23"/>
                <a:gd name="T21" fmla="*/ 13 h 34"/>
                <a:gd name="T22" fmla="*/ 11 w 23"/>
                <a:gd name="T23" fmla="*/ 13 h 34"/>
                <a:gd name="T24" fmla="*/ 8 w 23"/>
                <a:gd name="T25" fmla="*/ 12 h 34"/>
                <a:gd name="T26" fmla="*/ 6 w 23"/>
                <a:gd name="T27" fmla="*/ 10 h 34"/>
                <a:gd name="T28" fmla="*/ 6 w 23"/>
                <a:gd name="T29" fmla="*/ 7 h 34"/>
                <a:gd name="T30" fmla="*/ 8 w 23"/>
                <a:gd name="T31" fmla="*/ 6 h 34"/>
                <a:gd name="T32" fmla="*/ 11 w 23"/>
                <a:gd name="T33" fmla="*/ 6 h 34"/>
                <a:gd name="T34" fmla="*/ 14 w 23"/>
                <a:gd name="T35" fmla="*/ 6 h 34"/>
                <a:gd name="T36" fmla="*/ 16 w 23"/>
                <a:gd name="T37" fmla="*/ 7 h 34"/>
                <a:gd name="T38" fmla="*/ 16 w 23"/>
                <a:gd name="T39" fmla="*/ 8 h 34"/>
                <a:gd name="T40" fmla="*/ 17 w 23"/>
                <a:gd name="T41" fmla="*/ 10 h 34"/>
                <a:gd name="T42" fmla="*/ 23 w 23"/>
                <a:gd name="T43" fmla="*/ 10 h 34"/>
                <a:gd name="T44" fmla="*/ 22 w 23"/>
                <a:gd name="T45" fmla="*/ 6 h 34"/>
                <a:gd name="T46" fmla="*/ 20 w 23"/>
                <a:gd name="T47" fmla="*/ 2 h 34"/>
                <a:gd name="T48" fmla="*/ 16 w 23"/>
                <a:gd name="T49" fmla="*/ 1 h 34"/>
                <a:gd name="T50" fmla="*/ 12 w 23"/>
                <a:gd name="T51" fmla="*/ 0 h 34"/>
                <a:gd name="T52" fmla="*/ 8 w 23"/>
                <a:gd name="T53" fmla="*/ 1 h 34"/>
                <a:gd name="T54" fmla="*/ 4 w 23"/>
                <a:gd name="T55" fmla="*/ 2 h 34"/>
                <a:gd name="T56" fmla="*/ 2 w 23"/>
                <a:gd name="T57" fmla="*/ 6 h 34"/>
                <a:gd name="T58" fmla="*/ 0 w 23"/>
                <a:gd name="T59" fmla="*/ 10 h 34"/>
                <a:gd name="T60" fmla="*/ 2 w 23"/>
                <a:gd name="T61" fmla="*/ 14 h 34"/>
                <a:gd name="T62" fmla="*/ 4 w 23"/>
                <a:gd name="T63" fmla="*/ 17 h 34"/>
                <a:gd name="T64" fmla="*/ 10 w 23"/>
                <a:gd name="T65" fmla="*/ 19 h 34"/>
                <a:gd name="T66" fmla="*/ 16 w 23"/>
                <a:gd name="T67" fmla="*/ 22 h 34"/>
                <a:gd name="T68" fmla="*/ 17 w 23"/>
                <a:gd name="T69" fmla="*/ 23 h 34"/>
                <a:gd name="T70" fmla="*/ 18 w 23"/>
                <a:gd name="T71" fmla="*/ 24 h 34"/>
                <a:gd name="T72" fmla="*/ 17 w 23"/>
                <a:gd name="T73" fmla="*/ 25 h 34"/>
                <a:gd name="T74" fmla="*/ 17 w 23"/>
                <a:gd name="T75" fmla="*/ 26 h 34"/>
                <a:gd name="T76" fmla="*/ 12 w 23"/>
                <a:gd name="T77" fmla="*/ 28 h 34"/>
                <a:gd name="T78" fmla="*/ 10 w 23"/>
                <a:gd name="T79" fmla="*/ 28 h 34"/>
                <a:gd name="T80" fmla="*/ 8 w 23"/>
                <a:gd name="T81" fmla="*/ 26 h 34"/>
                <a:gd name="T82" fmla="*/ 6 w 23"/>
                <a:gd name="T83" fmla="*/ 25 h 34"/>
                <a:gd name="T84" fmla="*/ 6 w 23"/>
                <a:gd name="T85" fmla="*/ 23 h 34"/>
                <a:gd name="T86" fmla="*/ 0 w 23"/>
                <a:gd name="T87" fmla="*/ 23 h 34"/>
                <a:gd name="T88" fmla="*/ 2 w 23"/>
                <a:gd name="T89" fmla="*/ 28 h 34"/>
                <a:gd name="T90" fmla="*/ 4 w 23"/>
                <a:gd name="T9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34">
                  <a:moveTo>
                    <a:pt x="4" y="30"/>
                  </a:moveTo>
                  <a:lnTo>
                    <a:pt x="8" y="32"/>
                  </a:lnTo>
                  <a:lnTo>
                    <a:pt x="12" y="34"/>
                  </a:lnTo>
                  <a:lnTo>
                    <a:pt x="17" y="32"/>
                  </a:lnTo>
                  <a:lnTo>
                    <a:pt x="21" y="30"/>
                  </a:lnTo>
                  <a:lnTo>
                    <a:pt x="23" y="28"/>
                  </a:lnTo>
                  <a:lnTo>
                    <a:pt x="23" y="23"/>
                  </a:lnTo>
                  <a:lnTo>
                    <a:pt x="23" y="19"/>
                  </a:lnTo>
                  <a:lnTo>
                    <a:pt x="20" y="16"/>
                  </a:lnTo>
                  <a:lnTo>
                    <a:pt x="18" y="14"/>
                  </a:lnTo>
                  <a:lnTo>
                    <a:pt x="14" y="13"/>
                  </a:lnTo>
                  <a:lnTo>
                    <a:pt x="11" y="13"/>
                  </a:lnTo>
                  <a:lnTo>
                    <a:pt x="8" y="12"/>
                  </a:lnTo>
                  <a:lnTo>
                    <a:pt x="6" y="10"/>
                  </a:lnTo>
                  <a:lnTo>
                    <a:pt x="6" y="7"/>
                  </a:lnTo>
                  <a:lnTo>
                    <a:pt x="8" y="6"/>
                  </a:lnTo>
                  <a:lnTo>
                    <a:pt x="11" y="6"/>
                  </a:lnTo>
                  <a:lnTo>
                    <a:pt x="14" y="6"/>
                  </a:lnTo>
                  <a:lnTo>
                    <a:pt x="16" y="7"/>
                  </a:lnTo>
                  <a:lnTo>
                    <a:pt x="16" y="8"/>
                  </a:lnTo>
                  <a:lnTo>
                    <a:pt x="17" y="10"/>
                  </a:lnTo>
                  <a:lnTo>
                    <a:pt x="23" y="10"/>
                  </a:lnTo>
                  <a:lnTo>
                    <a:pt x="22" y="6"/>
                  </a:lnTo>
                  <a:lnTo>
                    <a:pt x="20" y="2"/>
                  </a:lnTo>
                  <a:lnTo>
                    <a:pt x="16" y="1"/>
                  </a:lnTo>
                  <a:lnTo>
                    <a:pt x="12" y="0"/>
                  </a:lnTo>
                  <a:lnTo>
                    <a:pt x="8" y="1"/>
                  </a:lnTo>
                  <a:lnTo>
                    <a:pt x="4" y="2"/>
                  </a:lnTo>
                  <a:lnTo>
                    <a:pt x="2" y="6"/>
                  </a:lnTo>
                  <a:lnTo>
                    <a:pt x="0" y="10"/>
                  </a:lnTo>
                  <a:lnTo>
                    <a:pt x="2" y="14"/>
                  </a:lnTo>
                  <a:lnTo>
                    <a:pt x="4" y="17"/>
                  </a:lnTo>
                  <a:lnTo>
                    <a:pt x="10" y="19"/>
                  </a:lnTo>
                  <a:lnTo>
                    <a:pt x="16" y="22"/>
                  </a:lnTo>
                  <a:lnTo>
                    <a:pt x="17" y="23"/>
                  </a:lnTo>
                  <a:lnTo>
                    <a:pt x="18" y="24"/>
                  </a:lnTo>
                  <a:lnTo>
                    <a:pt x="17" y="25"/>
                  </a:lnTo>
                  <a:lnTo>
                    <a:pt x="17" y="26"/>
                  </a:lnTo>
                  <a:lnTo>
                    <a:pt x="12" y="28"/>
                  </a:lnTo>
                  <a:lnTo>
                    <a:pt x="10" y="28"/>
                  </a:lnTo>
                  <a:lnTo>
                    <a:pt x="8" y="26"/>
                  </a:lnTo>
                  <a:lnTo>
                    <a:pt x="6" y="25"/>
                  </a:lnTo>
                  <a:lnTo>
                    <a:pt x="6" y="23"/>
                  </a:lnTo>
                  <a:lnTo>
                    <a:pt x="0" y="23"/>
                  </a:lnTo>
                  <a:lnTo>
                    <a:pt x="2" y="28"/>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3" name="Freeform 643">
              <a:extLst>
                <a:ext uri="{FF2B5EF4-FFF2-40B4-BE49-F238E27FC236}">
                  <a16:creationId xmlns:a16="http://schemas.microsoft.com/office/drawing/2014/main" id="{5928819A-951C-497D-B67D-13131227A8BD}"/>
                </a:ext>
              </a:extLst>
            </p:cNvPr>
            <p:cNvSpPr/>
            <p:nvPr/>
          </p:nvSpPr>
          <p:spPr bwMode="auto">
            <a:xfrm>
              <a:off x="4160" y="1548"/>
              <a:ext cx="24" cy="31"/>
            </a:xfrm>
            <a:custGeom>
              <a:avLst/>
              <a:gdLst>
                <a:gd name="T0" fmla="*/ 6 w 24"/>
                <a:gd name="T1" fmla="*/ 31 h 31"/>
                <a:gd name="T2" fmla="*/ 6 w 24"/>
                <a:gd name="T3" fmla="*/ 18 h 31"/>
                <a:gd name="T4" fmla="*/ 18 w 24"/>
                <a:gd name="T5" fmla="*/ 18 h 31"/>
                <a:gd name="T6" fmla="*/ 18 w 24"/>
                <a:gd name="T7" fmla="*/ 31 h 31"/>
                <a:gd name="T8" fmla="*/ 24 w 24"/>
                <a:gd name="T9" fmla="*/ 31 h 31"/>
                <a:gd name="T10" fmla="*/ 24 w 24"/>
                <a:gd name="T11" fmla="*/ 0 h 31"/>
                <a:gd name="T12" fmla="*/ 18 w 24"/>
                <a:gd name="T13" fmla="*/ 0 h 31"/>
                <a:gd name="T14" fmla="*/ 18 w 24"/>
                <a:gd name="T15" fmla="*/ 12 h 31"/>
                <a:gd name="T16" fmla="*/ 6 w 24"/>
                <a:gd name="T17" fmla="*/ 12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8"/>
                  </a:lnTo>
                  <a:lnTo>
                    <a:pt x="18" y="18"/>
                  </a:lnTo>
                  <a:lnTo>
                    <a:pt x="18" y="31"/>
                  </a:lnTo>
                  <a:lnTo>
                    <a:pt x="24" y="31"/>
                  </a:lnTo>
                  <a:lnTo>
                    <a:pt x="24" y="0"/>
                  </a:lnTo>
                  <a:lnTo>
                    <a:pt x="18" y="0"/>
                  </a:lnTo>
                  <a:lnTo>
                    <a:pt x="18" y="12"/>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4" name="Freeform 644">
              <a:extLst>
                <a:ext uri="{FF2B5EF4-FFF2-40B4-BE49-F238E27FC236}">
                  <a16:creationId xmlns:a16="http://schemas.microsoft.com/office/drawing/2014/main" id="{8C27B706-4D31-4F90-BC43-79DB9F964DF6}"/>
                </a:ext>
              </a:extLst>
            </p:cNvPr>
            <p:cNvSpPr/>
            <p:nvPr/>
          </p:nvSpPr>
          <p:spPr bwMode="auto">
            <a:xfrm>
              <a:off x="4186" y="1548"/>
              <a:ext cx="28" cy="31"/>
            </a:xfrm>
            <a:custGeom>
              <a:avLst/>
              <a:gdLst>
                <a:gd name="T0" fmla="*/ 18 w 28"/>
                <a:gd name="T1" fmla="*/ 19 h 31"/>
                <a:gd name="T2" fmla="*/ 10 w 28"/>
                <a:gd name="T3" fmla="*/ 19 h 31"/>
                <a:gd name="T4" fmla="*/ 15 w 28"/>
                <a:gd name="T5" fmla="*/ 6 h 31"/>
                <a:gd name="T6" fmla="*/ 18 w 28"/>
                <a:gd name="T7" fmla="*/ 19 h 31"/>
                <a:gd name="T8" fmla="*/ 0 w 28"/>
                <a:gd name="T9" fmla="*/ 31 h 31"/>
                <a:gd name="T10" fmla="*/ 6 w 28"/>
                <a:gd name="T11" fmla="*/ 31 h 31"/>
                <a:gd name="T12" fmla="*/ 9 w 28"/>
                <a:gd name="T13" fmla="*/ 25 h 31"/>
                <a:gd name="T14" fmla="*/ 20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5" y="6"/>
                  </a:lnTo>
                  <a:lnTo>
                    <a:pt x="18" y="19"/>
                  </a:lnTo>
                  <a:lnTo>
                    <a:pt x="0" y="31"/>
                  </a:lnTo>
                  <a:lnTo>
                    <a:pt x="6" y="31"/>
                  </a:lnTo>
                  <a:lnTo>
                    <a:pt x="9" y="25"/>
                  </a:lnTo>
                  <a:lnTo>
                    <a:pt x="20" y="25"/>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5" name="Freeform 645">
              <a:extLst>
                <a:ext uri="{FF2B5EF4-FFF2-40B4-BE49-F238E27FC236}">
                  <a16:creationId xmlns:a16="http://schemas.microsoft.com/office/drawing/2014/main" id="{8013D525-0D92-4960-BB97-535B45967608}"/>
                </a:ext>
              </a:extLst>
            </p:cNvPr>
            <p:cNvSpPr/>
            <p:nvPr/>
          </p:nvSpPr>
          <p:spPr bwMode="auto">
            <a:xfrm>
              <a:off x="4216" y="1548"/>
              <a:ext cx="21" cy="31"/>
            </a:xfrm>
            <a:custGeom>
              <a:avLst/>
              <a:gdLst>
                <a:gd name="T0" fmla="*/ 21 w 21"/>
                <a:gd name="T1" fmla="*/ 31 h 31"/>
                <a:gd name="T2" fmla="*/ 21 w 21"/>
                <a:gd name="T3" fmla="*/ 25 h 31"/>
                <a:gd name="T4" fmla="*/ 6 w 21"/>
                <a:gd name="T5" fmla="*/ 25 h 31"/>
                <a:gd name="T6" fmla="*/ 6 w 21"/>
                <a:gd name="T7" fmla="*/ 0 h 31"/>
                <a:gd name="T8" fmla="*/ 0 w 21"/>
                <a:gd name="T9" fmla="*/ 0 h 31"/>
                <a:gd name="T10" fmla="*/ 0 w 21"/>
                <a:gd name="T11" fmla="*/ 31 h 31"/>
                <a:gd name="T12" fmla="*/ 21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31"/>
                  </a:moveTo>
                  <a:lnTo>
                    <a:pt x="21" y="25"/>
                  </a:lnTo>
                  <a:lnTo>
                    <a:pt x="6" y="25"/>
                  </a:lnTo>
                  <a:lnTo>
                    <a:pt x="6"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6" name="Rectangle 646">
              <a:extLst>
                <a:ext uri="{FF2B5EF4-FFF2-40B4-BE49-F238E27FC236}">
                  <a16:creationId xmlns:a16="http://schemas.microsoft.com/office/drawing/2014/main" id="{84041328-8467-4FDF-AD9D-D8B4DE556F1E}"/>
                </a:ext>
              </a:extLst>
            </p:cNvPr>
            <p:cNvSpPr>
              <a:spLocks noChangeArrowheads="1"/>
            </p:cNvSpPr>
            <p:nvPr/>
          </p:nvSpPr>
          <p:spPr bwMode="auto">
            <a:xfrm>
              <a:off x="4240" y="1548"/>
              <a:ext cx="6" cy="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7" name="Freeform 647">
              <a:extLst>
                <a:ext uri="{FF2B5EF4-FFF2-40B4-BE49-F238E27FC236}">
                  <a16:creationId xmlns:a16="http://schemas.microsoft.com/office/drawing/2014/main" id="{0EEF5DBE-88EA-4DF7-B492-8469D3381857}"/>
                </a:ext>
              </a:extLst>
            </p:cNvPr>
            <p:cNvSpPr/>
            <p:nvPr/>
          </p:nvSpPr>
          <p:spPr bwMode="auto">
            <a:xfrm>
              <a:off x="4249" y="1548"/>
              <a:ext cx="19" cy="31"/>
            </a:xfrm>
            <a:custGeom>
              <a:avLst/>
              <a:gdLst>
                <a:gd name="T0" fmla="*/ 5 w 19"/>
                <a:gd name="T1" fmla="*/ 31 h 31"/>
                <a:gd name="T2" fmla="*/ 5 w 19"/>
                <a:gd name="T3" fmla="*/ 18 h 31"/>
                <a:gd name="T4" fmla="*/ 18 w 19"/>
                <a:gd name="T5" fmla="*/ 18 h 31"/>
                <a:gd name="T6" fmla="*/ 18 w 19"/>
                <a:gd name="T7" fmla="*/ 13 h 31"/>
                <a:gd name="T8" fmla="*/ 5 w 19"/>
                <a:gd name="T9" fmla="*/ 13 h 31"/>
                <a:gd name="T10" fmla="*/ 5 w 19"/>
                <a:gd name="T11" fmla="*/ 6 h 31"/>
                <a:gd name="T12" fmla="*/ 19 w 19"/>
                <a:gd name="T13" fmla="*/ 6 h 31"/>
                <a:gd name="T14" fmla="*/ 19 w 19"/>
                <a:gd name="T15" fmla="*/ 0 h 31"/>
                <a:gd name="T16" fmla="*/ 0 w 19"/>
                <a:gd name="T17" fmla="*/ 0 h 31"/>
                <a:gd name="T18" fmla="*/ 0 w 19"/>
                <a:gd name="T19" fmla="*/ 31 h 31"/>
                <a:gd name="T20" fmla="*/ 5 w 19"/>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1">
                  <a:moveTo>
                    <a:pt x="5" y="31"/>
                  </a:moveTo>
                  <a:lnTo>
                    <a:pt x="5" y="18"/>
                  </a:lnTo>
                  <a:lnTo>
                    <a:pt x="18" y="18"/>
                  </a:lnTo>
                  <a:lnTo>
                    <a:pt x="18" y="13"/>
                  </a:lnTo>
                  <a:lnTo>
                    <a:pt x="5" y="13"/>
                  </a:lnTo>
                  <a:lnTo>
                    <a:pt x="5" y="6"/>
                  </a:lnTo>
                  <a:lnTo>
                    <a:pt x="19" y="6"/>
                  </a:lnTo>
                  <a:lnTo>
                    <a:pt x="19"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8" name="Freeform 648">
              <a:extLst>
                <a:ext uri="{FF2B5EF4-FFF2-40B4-BE49-F238E27FC236}">
                  <a16:creationId xmlns:a16="http://schemas.microsoft.com/office/drawing/2014/main" id="{89057C66-BF48-4760-B04C-482E69CA17CA}"/>
                </a:ext>
              </a:extLst>
            </p:cNvPr>
            <p:cNvSpPr/>
            <p:nvPr/>
          </p:nvSpPr>
          <p:spPr bwMode="auto">
            <a:xfrm>
              <a:off x="4267" y="1548"/>
              <a:ext cx="27" cy="31"/>
            </a:xfrm>
            <a:custGeom>
              <a:avLst/>
              <a:gdLst>
                <a:gd name="T0" fmla="*/ 18 w 27"/>
                <a:gd name="T1" fmla="*/ 19 h 31"/>
                <a:gd name="T2" fmla="*/ 9 w 27"/>
                <a:gd name="T3" fmla="*/ 19 h 31"/>
                <a:gd name="T4" fmla="*/ 13 w 27"/>
                <a:gd name="T5" fmla="*/ 6 h 31"/>
                <a:gd name="T6" fmla="*/ 18 w 27"/>
                <a:gd name="T7" fmla="*/ 19 h 31"/>
                <a:gd name="T8" fmla="*/ 0 w 27"/>
                <a:gd name="T9" fmla="*/ 31 h 31"/>
                <a:gd name="T10" fmla="*/ 6 w 27"/>
                <a:gd name="T11" fmla="*/ 31 h 31"/>
                <a:gd name="T12" fmla="*/ 8 w 27"/>
                <a:gd name="T13" fmla="*/ 25 h 31"/>
                <a:gd name="T14" fmla="*/ 19 w 27"/>
                <a:gd name="T15" fmla="*/ 25 h 31"/>
                <a:gd name="T16" fmla="*/ 20 w 27"/>
                <a:gd name="T17" fmla="*/ 31 h 31"/>
                <a:gd name="T18" fmla="*/ 27 w 27"/>
                <a:gd name="T19" fmla="*/ 31 h 31"/>
                <a:gd name="T20" fmla="*/ 17 w 27"/>
                <a:gd name="T21" fmla="*/ 0 h 31"/>
                <a:gd name="T22" fmla="*/ 9 w 27"/>
                <a:gd name="T23" fmla="*/ 0 h 31"/>
                <a:gd name="T24" fmla="*/ 0 w 27"/>
                <a:gd name="T25" fmla="*/ 31 h 31"/>
                <a:gd name="T26" fmla="*/ 18 w 27"/>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8" y="19"/>
                  </a:moveTo>
                  <a:lnTo>
                    <a:pt x="9" y="19"/>
                  </a:lnTo>
                  <a:lnTo>
                    <a:pt x="13" y="6"/>
                  </a:lnTo>
                  <a:lnTo>
                    <a:pt x="18" y="19"/>
                  </a:lnTo>
                  <a:lnTo>
                    <a:pt x="0" y="31"/>
                  </a:lnTo>
                  <a:lnTo>
                    <a:pt x="6" y="31"/>
                  </a:lnTo>
                  <a:lnTo>
                    <a:pt x="8" y="25"/>
                  </a:lnTo>
                  <a:lnTo>
                    <a:pt x="19" y="25"/>
                  </a:lnTo>
                  <a:lnTo>
                    <a:pt x="20" y="31"/>
                  </a:lnTo>
                  <a:lnTo>
                    <a:pt x="27" y="31"/>
                  </a:lnTo>
                  <a:lnTo>
                    <a:pt x="17" y="0"/>
                  </a:lnTo>
                  <a:lnTo>
                    <a:pt x="9"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49" name="Freeform 649">
              <a:extLst>
                <a:ext uri="{FF2B5EF4-FFF2-40B4-BE49-F238E27FC236}">
                  <a16:creationId xmlns:a16="http://schemas.microsoft.com/office/drawing/2014/main" id="{3C11DB38-9A2C-46DC-B348-4375C447241D}"/>
                </a:ext>
              </a:extLst>
            </p:cNvPr>
            <p:cNvSpPr/>
            <p:nvPr/>
          </p:nvSpPr>
          <p:spPr bwMode="auto">
            <a:xfrm>
              <a:off x="4293" y="1548"/>
              <a:ext cx="27" cy="31"/>
            </a:xfrm>
            <a:custGeom>
              <a:avLst/>
              <a:gdLst>
                <a:gd name="T0" fmla="*/ 7 w 27"/>
                <a:gd name="T1" fmla="*/ 31 h 31"/>
                <a:gd name="T2" fmla="*/ 13 w 27"/>
                <a:gd name="T3" fmla="*/ 20 h 31"/>
                <a:gd name="T4" fmla="*/ 19 w 27"/>
                <a:gd name="T5" fmla="*/ 31 h 31"/>
                <a:gd name="T6" fmla="*/ 27 w 27"/>
                <a:gd name="T7" fmla="*/ 31 h 31"/>
                <a:gd name="T8" fmla="*/ 17 w 27"/>
                <a:gd name="T9" fmla="*/ 15 h 31"/>
                <a:gd name="T10" fmla="*/ 27 w 27"/>
                <a:gd name="T11" fmla="*/ 0 h 31"/>
                <a:gd name="T12" fmla="*/ 19 w 27"/>
                <a:gd name="T13" fmla="*/ 0 h 31"/>
                <a:gd name="T14" fmla="*/ 13 w 27"/>
                <a:gd name="T15" fmla="*/ 11 h 31"/>
                <a:gd name="T16" fmla="*/ 7 w 27"/>
                <a:gd name="T17" fmla="*/ 0 h 31"/>
                <a:gd name="T18" fmla="*/ 0 w 27"/>
                <a:gd name="T19" fmla="*/ 0 h 31"/>
                <a:gd name="T20" fmla="*/ 10 w 27"/>
                <a:gd name="T21" fmla="*/ 15 h 31"/>
                <a:gd name="T22" fmla="*/ 0 w 27"/>
                <a:gd name="T23" fmla="*/ 31 h 31"/>
                <a:gd name="T24" fmla="*/ 7 w 27"/>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1">
                  <a:moveTo>
                    <a:pt x="7" y="31"/>
                  </a:moveTo>
                  <a:lnTo>
                    <a:pt x="13" y="20"/>
                  </a:lnTo>
                  <a:lnTo>
                    <a:pt x="19" y="31"/>
                  </a:lnTo>
                  <a:lnTo>
                    <a:pt x="27" y="31"/>
                  </a:lnTo>
                  <a:lnTo>
                    <a:pt x="17" y="15"/>
                  </a:lnTo>
                  <a:lnTo>
                    <a:pt x="27" y="0"/>
                  </a:lnTo>
                  <a:lnTo>
                    <a:pt x="19" y="0"/>
                  </a:lnTo>
                  <a:lnTo>
                    <a:pt x="13" y="11"/>
                  </a:lnTo>
                  <a:lnTo>
                    <a:pt x="7" y="0"/>
                  </a:lnTo>
                  <a:lnTo>
                    <a:pt x="0" y="0"/>
                  </a:lnTo>
                  <a:lnTo>
                    <a:pt x="10" y="15"/>
                  </a:lnTo>
                  <a:lnTo>
                    <a:pt x="0" y="31"/>
                  </a:lnTo>
                  <a:lnTo>
                    <a:pt x="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50" name="Freeform 650">
              <a:extLst>
                <a:ext uri="{FF2B5EF4-FFF2-40B4-BE49-F238E27FC236}">
                  <a16:creationId xmlns:a16="http://schemas.microsoft.com/office/drawing/2014/main" id="{AE58C71F-C722-4DC6-9872-067B23E9A6AE}"/>
                </a:ext>
              </a:extLst>
            </p:cNvPr>
            <p:cNvSpPr/>
            <p:nvPr/>
          </p:nvSpPr>
          <p:spPr bwMode="auto">
            <a:xfrm>
              <a:off x="4322" y="1400"/>
              <a:ext cx="24" cy="31"/>
            </a:xfrm>
            <a:custGeom>
              <a:avLst/>
              <a:gdLst>
                <a:gd name="T0" fmla="*/ 5 w 24"/>
                <a:gd name="T1" fmla="*/ 29 h 31"/>
                <a:gd name="T2" fmla="*/ 7 w 24"/>
                <a:gd name="T3" fmla="*/ 10 h 31"/>
                <a:gd name="T4" fmla="*/ 14 w 24"/>
                <a:gd name="T5" fmla="*/ 30 h 31"/>
                <a:gd name="T6" fmla="*/ 20 w 24"/>
                <a:gd name="T7" fmla="*/ 31 h 31"/>
                <a:gd name="T8" fmla="*/ 24 w 24"/>
                <a:gd name="T9" fmla="*/ 4 h 31"/>
                <a:gd name="T10" fmla="*/ 19 w 24"/>
                <a:gd name="T11" fmla="*/ 4 h 31"/>
                <a:gd name="T12" fmla="*/ 17 w 24"/>
                <a:gd name="T13" fmla="*/ 22 h 31"/>
                <a:gd name="T14" fmla="*/ 10 w 24"/>
                <a:gd name="T15" fmla="*/ 1 h 31"/>
                <a:gd name="T16" fmla="*/ 4 w 24"/>
                <a:gd name="T17" fmla="*/ 0 h 31"/>
                <a:gd name="T18" fmla="*/ 0 w 24"/>
                <a:gd name="T19" fmla="*/ 28 h 31"/>
                <a:gd name="T20" fmla="*/ 5 w 24"/>
                <a:gd name="T2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5" y="29"/>
                  </a:moveTo>
                  <a:lnTo>
                    <a:pt x="7" y="10"/>
                  </a:lnTo>
                  <a:lnTo>
                    <a:pt x="14" y="30"/>
                  </a:lnTo>
                  <a:lnTo>
                    <a:pt x="20" y="31"/>
                  </a:lnTo>
                  <a:lnTo>
                    <a:pt x="24" y="4"/>
                  </a:lnTo>
                  <a:lnTo>
                    <a:pt x="19" y="4"/>
                  </a:lnTo>
                  <a:lnTo>
                    <a:pt x="17" y="22"/>
                  </a:lnTo>
                  <a:lnTo>
                    <a:pt x="10" y="1"/>
                  </a:lnTo>
                  <a:lnTo>
                    <a:pt x="4" y="0"/>
                  </a:lnTo>
                  <a:lnTo>
                    <a:pt x="0" y="28"/>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51" name="Freeform 651">
              <a:extLst>
                <a:ext uri="{FF2B5EF4-FFF2-40B4-BE49-F238E27FC236}">
                  <a16:creationId xmlns:a16="http://schemas.microsoft.com/office/drawing/2014/main" id="{E600F95E-B6FD-46C3-8085-453E40BD0F4F}"/>
                </a:ext>
              </a:extLst>
            </p:cNvPr>
            <p:cNvSpPr/>
            <p:nvPr/>
          </p:nvSpPr>
          <p:spPr bwMode="auto">
            <a:xfrm>
              <a:off x="4348" y="1406"/>
              <a:ext cx="26" cy="29"/>
            </a:xfrm>
            <a:custGeom>
              <a:avLst/>
              <a:gdLst>
                <a:gd name="T0" fmla="*/ 9 w 26"/>
                <a:gd name="T1" fmla="*/ 7 h 29"/>
                <a:gd name="T2" fmla="*/ 11 w 26"/>
                <a:gd name="T3" fmla="*/ 5 h 29"/>
                <a:gd name="T4" fmla="*/ 14 w 26"/>
                <a:gd name="T5" fmla="*/ 5 h 29"/>
                <a:gd name="T6" fmla="*/ 17 w 26"/>
                <a:gd name="T7" fmla="*/ 6 h 29"/>
                <a:gd name="T8" fmla="*/ 18 w 26"/>
                <a:gd name="T9" fmla="*/ 9 h 29"/>
                <a:gd name="T10" fmla="*/ 20 w 26"/>
                <a:gd name="T11" fmla="*/ 12 h 29"/>
                <a:gd name="T12" fmla="*/ 20 w 26"/>
                <a:gd name="T13" fmla="*/ 16 h 29"/>
                <a:gd name="T14" fmla="*/ 18 w 26"/>
                <a:gd name="T15" fmla="*/ 21 h 29"/>
                <a:gd name="T16" fmla="*/ 17 w 26"/>
                <a:gd name="T17" fmla="*/ 23 h 29"/>
                <a:gd name="T18" fmla="*/ 15 w 26"/>
                <a:gd name="T19" fmla="*/ 24 h 29"/>
                <a:gd name="T20" fmla="*/ 11 w 26"/>
                <a:gd name="T21" fmla="*/ 24 h 29"/>
                <a:gd name="T22" fmla="*/ 9 w 26"/>
                <a:gd name="T23" fmla="*/ 23 h 29"/>
                <a:gd name="T24" fmla="*/ 6 w 26"/>
                <a:gd name="T25" fmla="*/ 21 h 29"/>
                <a:gd name="T26" fmla="*/ 5 w 26"/>
                <a:gd name="T27" fmla="*/ 18 h 29"/>
                <a:gd name="T28" fmla="*/ 5 w 26"/>
                <a:gd name="T29" fmla="*/ 13 h 29"/>
                <a:gd name="T30" fmla="*/ 6 w 26"/>
                <a:gd name="T31" fmla="*/ 10 h 29"/>
                <a:gd name="T32" fmla="*/ 9 w 26"/>
                <a:gd name="T33" fmla="*/ 7 h 29"/>
                <a:gd name="T34" fmla="*/ 2 w 26"/>
                <a:gd name="T35" fmla="*/ 24 h 29"/>
                <a:gd name="T36" fmla="*/ 5 w 26"/>
                <a:gd name="T37" fmla="*/ 28 h 29"/>
                <a:gd name="T38" fmla="*/ 10 w 26"/>
                <a:gd name="T39" fmla="*/ 29 h 29"/>
                <a:gd name="T40" fmla="*/ 16 w 26"/>
                <a:gd name="T41" fmla="*/ 29 h 29"/>
                <a:gd name="T42" fmla="*/ 20 w 26"/>
                <a:gd name="T43" fmla="*/ 27 h 29"/>
                <a:gd name="T44" fmla="*/ 23 w 26"/>
                <a:gd name="T45" fmla="*/ 23 h 29"/>
                <a:gd name="T46" fmla="*/ 24 w 26"/>
                <a:gd name="T47" fmla="*/ 17 h 29"/>
                <a:gd name="T48" fmla="*/ 26 w 26"/>
                <a:gd name="T49" fmla="*/ 11 h 29"/>
                <a:gd name="T50" fmla="*/ 23 w 26"/>
                <a:gd name="T51" fmla="*/ 6 h 29"/>
                <a:gd name="T52" fmla="*/ 20 w 26"/>
                <a:gd name="T53" fmla="*/ 3 h 29"/>
                <a:gd name="T54" fmla="*/ 15 w 26"/>
                <a:gd name="T55" fmla="*/ 0 h 29"/>
                <a:gd name="T56" fmla="*/ 10 w 26"/>
                <a:gd name="T57" fmla="*/ 0 h 29"/>
                <a:gd name="T58" fmla="*/ 5 w 26"/>
                <a:gd name="T59" fmla="*/ 3 h 29"/>
                <a:gd name="T60" fmla="*/ 2 w 26"/>
                <a:gd name="T61" fmla="*/ 7 h 29"/>
                <a:gd name="T62" fmla="*/ 0 w 26"/>
                <a:gd name="T63" fmla="*/ 12 h 29"/>
                <a:gd name="T64" fmla="*/ 0 w 26"/>
                <a:gd name="T65" fmla="*/ 18 h 29"/>
                <a:gd name="T66" fmla="*/ 2 w 26"/>
                <a:gd name="T67" fmla="*/ 24 h 29"/>
                <a:gd name="T68" fmla="*/ 9 w 26"/>
                <a:gd name="T6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28">
                  <a:moveTo>
                    <a:pt x="9" y="7"/>
                  </a:moveTo>
                  <a:lnTo>
                    <a:pt x="11" y="5"/>
                  </a:lnTo>
                  <a:lnTo>
                    <a:pt x="14" y="5"/>
                  </a:lnTo>
                  <a:lnTo>
                    <a:pt x="17" y="6"/>
                  </a:lnTo>
                  <a:lnTo>
                    <a:pt x="18" y="9"/>
                  </a:lnTo>
                  <a:lnTo>
                    <a:pt x="20" y="12"/>
                  </a:lnTo>
                  <a:lnTo>
                    <a:pt x="20" y="16"/>
                  </a:lnTo>
                  <a:lnTo>
                    <a:pt x="18" y="21"/>
                  </a:lnTo>
                  <a:lnTo>
                    <a:pt x="17" y="23"/>
                  </a:lnTo>
                  <a:lnTo>
                    <a:pt x="15" y="24"/>
                  </a:lnTo>
                  <a:lnTo>
                    <a:pt x="11" y="24"/>
                  </a:lnTo>
                  <a:lnTo>
                    <a:pt x="9" y="23"/>
                  </a:lnTo>
                  <a:lnTo>
                    <a:pt x="6" y="21"/>
                  </a:lnTo>
                  <a:lnTo>
                    <a:pt x="5" y="18"/>
                  </a:lnTo>
                  <a:lnTo>
                    <a:pt x="5" y="13"/>
                  </a:lnTo>
                  <a:lnTo>
                    <a:pt x="6" y="10"/>
                  </a:lnTo>
                  <a:lnTo>
                    <a:pt x="9" y="7"/>
                  </a:lnTo>
                  <a:lnTo>
                    <a:pt x="2" y="24"/>
                  </a:lnTo>
                  <a:lnTo>
                    <a:pt x="5" y="28"/>
                  </a:lnTo>
                  <a:lnTo>
                    <a:pt x="10" y="29"/>
                  </a:lnTo>
                  <a:lnTo>
                    <a:pt x="16" y="29"/>
                  </a:lnTo>
                  <a:lnTo>
                    <a:pt x="20" y="27"/>
                  </a:lnTo>
                  <a:lnTo>
                    <a:pt x="23" y="23"/>
                  </a:lnTo>
                  <a:lnTo>
                    <a:pt x="24" y="17"/>
                  </a:lnTo>
                  <a:lnTo>
                    <a:pt x="26" y="11"/>
                  </a:lnTo>
                  <a:lnTo>
                    <a:pt x="23" y="6"/>
                  </a:lnTo>
                  <a:lnTo>
                    <a:pt x="20" y="3"/>
                  </a:lnTo>
                  <a:lnTo>
                    <a:pt x="15" y="0"/>
                  </a:lnTo>
                  <a:lnTo>
                    <a:pt x="10" y="0"/>
                  </a:lnTo>
                  <a:lnTo>
                    <a:pt x="5" y="3"/>
                  </a:lnTo>
                  <a:lnTo>
                    <a:pt x="2" y="7"/>
                  </a:lnTo>
                  <a:lnTo>
                    <a:pt x="0" y="12"/>
                  </a:lnTo>
                  <a:lnTo>
                    <a:pt x="0" y="18"/>
                  </a:lnTo>
                  <a:lnTo>
                    <a:pt x="2" y="24"/>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52" name="Freeform 652">
              <a:extLst>
                <a:ext uri="{FF2B5EF4-FFF2-40B4-BE49-F238E27FC236}">
                  <a16:creationId xmlns:a16="http://schemas.microsoft.com/office/drawing/2014/main" id="{247FB338-4B41-4469-BC71-F63E2F65925E}"/>
                </a:ext>
              </a:extLst>
            </p:cNvPr>
            <p:cNvSpPr/>
            <p:nvPr/>
          </p:nvSpPr>
          <p:spPr bwMode="auto">
            <a:xfrm>
              <a:off x="4375" y="1410"/>
              <a:ext cx="24" cy="31"/>
            </a:xfrm>
            <a:custGeom>
              <a:avLst/>
              <a:gdLst>
                <a:gd name="T0" fmla="*/ 8 w 24"/>
                <a:gd name="T1" fmla="*/ 6 h 31"/>
                <a:gd name="T2" fmla="*/ 15 w 24"/>
                <a:gd name="T3" fmla="*/ 7 h 31"/>
                <a:gd name="T4" fmla="*/ 18 w 24"/>
                <a:gd name="T5" fmla="*/ 8 h 31"/>
                <a:gd name="T6" fmla="*/ 18 w 24"/>
                <a:gd name="T7" fmla="*/ 12 h 31"/>
                <a:gd name="T8" fmla="*/ 17 w 24"/>
                <a:gd name="T9" fmla="*/ 14 h 31"/>
                <a:gd name="T10" fmla="*/ 13 w 24"/>
                <a:gd name="T11" fmla="*/ 14 h 31"/>
                <a:gd name="T12" fmla="*/ 7 w 24"/>
                <a:gd name="T13" fmla="*/ 13 h 31"/>
                <a:gd name="T14" fmla="*/ 8 w 24"/>
                <a:gd name="T15" fmla="*/ 6 h 31"/>
                <a:gd name="T16" fmla="*/ 5 w 24"/>
                <a:gd name="T17" fmla="*/ 29 h 31"/>
                <a:gd name="T18" fmla="*/ 7 w 24"/>
                <a:gd name="T19" fmla="*/ 18 h 31"/>
                <a:gd name="T20" fmla="*/ 12 w 24"/>
                <a:gd name="T21" fmla="*/ 19 h 31"/>
                <a:gd name="T22" fmla="*/ 15 w 24"/>
                <a:gd name="T23" fmla="*/ 20 h 31"/>
                <a:gd name="T24" fmla="*/ 15 w 24"/>
                <a:gd name="T25" fmla="*/ 24 h 31"/>
                <a:gd name="T26" fmla="*/ 15 w 24"/>
                <a:gd name="T27" fmla="*/ 27 h 31"/>
                <a:gd name="T28" fmla="*/ 14 w 24"/>
                <a:gd name="T29" fmla="*/ 29 h 31"/>
                <a:gd name="T30" fmla="*/ 15 w 24"/>
                <a:gd name="T31" fmla="*/ 31 h 31"/>
                <a:gd name="T32" fmla="*/ 20 w 24"/>
                <a:gd name="T33" fmla="*/ 31 h 31"/>
                <a:gd name="T34" fmla="*/ 20 w 24"/>
                <a:gd name="T35" fmla="*/ 27 h 31"/>
                <a:gd name="T36" fmla="*/ 20 w 24"/>
                <a:gd name="T37" fmla="*/ 24 h 31"/>
                <a:gd name="T38" fmla="*/ 20 w 24"/>
                <a:gd name="T39" fmla="*/ 20 h 31"/>
                <a:gd name="T40" fmla="*/ 19 w 24"/>
                <a:gd name="T41" fmla="*/ 18 h 31"/>
                <a:gd name="T42" fmla="*/ 21 w 24"/>
                <a:gd name="T43" fmla="*/ 15 h 31"/>
                <a:gd name="T44" fmla="*/ 24 w 24"/>
                <a:gd name="T45" fmla="*/ 12 h 31"/>
                <a:gd name="T46" fmla="*/ 24 w 24"/>
                <a:gd name="T47" fmla="*/ 8 h 31"/>
                <a:gd name="T48" fmla="*/ 23 w 24"/>
                <a:gd name="T49" fmla="*/ 6 h 31"/>
                <a:gd name="T50" fmla="*/ 20 w 24"/>
                <a:gd name="T51" fmla="*/ 3 h 31"/>
                <a:gd name="T52" fmla="*/ 17 w 24"/>
                <a:gd name="T53" fmla="*/ 2 h 31"/>
                <a:gd name="T54" fmla="*/ 5 w 24"/>
                <a:gd name="T55" fmla="*/ 0 h 31"/>
                <a:gd name="T56" fmla="*/ 0 w 24"/>
                <a:gd name="T57" fmla="*/ 27 h 31"/>
                <a:gd name="T58" fmla="*/ 5 w 24"/>
                <a:gd name="T59" fmla="*/ 29 h 31"/>
                <a:gd name="T60" fmla="*/ 8 w 24"/>
                <a:gd name="T6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31">
                  <a:moveTo>
                    <a:pt x="8" y="6"/>
                  </a:moveTo>
                  <a:lnTo>
                    <a:pt x="15" y="7"/>
                  </a:lnTo>
                  <a:lnTo>
                    <a:pt x="18" y="8"/>
                  </a:lnTo>
                  <a:lnTo>
                    <a:pt x="18" y="12"/>
                  </a:lnTo>
                  <a:lnTo>
                    <a:pt x="17" y="14"/>
                  </a:lnTo>
                  <a:lnTo>
                    <a:pt x="13" y="14"/>
                  </a:lnTo>
                  <a:lnTo>
                    <a:pt x="7" y="13"/>
                  </a:lnTo>
                  <a:lnTo>
                    <a:pt x="8" y="6"/>
                  </a:lnTo>
                  <a:lnTo>
                    <a:pt x="5" y="29"/>
                  </a:lnTo>
                  <a:lnTo>
                    <a:pt x="7" y="18"/>
                  </a:lnTo>
                  <a:lnTo>
                    <a:pt x="12" y="19"/>
                  </a:lnTo>
                  <a:lnTo>
                    <a:pt x="15" y="20"/>
                  </a:lnTo>
                  <a:lnTo>
                    <a:pt x="15" y="24"/>
                  </a:lnTo>
                  <a:lnTo>
                    <a:pt x="15" y="27"/>
                  </a:lnTo>
                  <a:lnTo>
                    <a:pt x="14" y="29"/>
                  </a:lnTo>
                  <a:lnTo>
                    <a:pt x="15" y="31"/>
                  </a:lnTo>
                  <a:lnTo>
                    <a:pt x="20" y="31"/>
                  </a:lnTo>
                  <a:lnTo>
                    <a:pt x="20" y="27"/>
                  </a:lnTo>
                  <a:lnTo>
                    <a:pt x="20" y="24"/>
                  </a:lnTo>
                  <a:lnTo>
                    <a:pt x="20" y="20"/>
                  </a:lnTo>
                  <a:lnTo>
                    <a:pt x="19" y="18"/>
                  </a:lnTo>
                  <a:lnTo>
                    <a:pt x="21" y="15"/>
                  </a:lnTo>
                  <a:lnTo>
                    <a:pt x="24" y="12"/>
                  </a:lnTo>
                  <a:lnTo>
                    <a:pt x="24" y="8"/>
                  </a:lnTo>
                  <a:lnTo>
                    <a:pt x="23" y="6"/>
                  </a:lnTo>
                  <a:lnTo>
                    <a:pt x="20" y="3"/>
                  </a:lnTo>
                  <a:lnTo>
                    <a:pt x="17" y="2"/>
                  </a:lnTo>
                  <a:lnTo>
                    <a:pt x="5" y="0"/>
                  </a:lnTo>
                  <a:lnTo>
                    <a:pt x="0" y="27"/>
                  </a:lnTo>
                  <a:lnTo>
                    <a:pt x="5" y="29"/>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53" name="Freeform 653">
              <a:extLst>
                <a:ext uri="{FF2B5EF4-FFF2-40B4-BE49-F238E27FC236}">
                  <a16:creationId xmlns:a16="http://schemas.microsoft.com/office/drawing/2014/main" id="{2DD8F002-85AF-4E41-A521-522C02FA0A8C}"/>
                </a:ext>
              </a:extLst>
            </p:cNvPr>
            <p:cNvSpPr/>
            <p:nvPr/>
          </p:nvSpPr>
          <p:spPr bwMode="auto">
            <a:xfrm>
              <a:off x="4401" y="1415"/>
              <a:ext cx="21" cy="30"/>
            </a:xfrm>
            <a:custGeom>
              <a:avLst/>
              <a:gdLst>
                <a:gd name="T0" fmla="*/ 9 w 21"/>
                <a:gd name="T1" fmla="*/ 30 h 30"/>
                <a:gd name="T2" fmla="*/ 12 w 21"/>
                <a:gd name="T3" fmla="*/ 7 h 30"/>
                <a:gd name="T4" fmla="*/ 21 w 21"/>
                <a:gd name="T5" fmla="*/ 8 h 30"/>
                <a:gd name="T6" fmla="*/ 21 w 21"/>
                <a:gd name="T7" fmla="*/ 3 h 30"/>
                <a:gd name="T8" fmla="*/ 1 w 21"/>
                <a:gd name="T9" fmla="*/ 0 h 30"/>
                <a:gd name="T10" fmla="*/ 0 w 21"/>
                <a:gd name="T11" fmla="*/ 4 h 30"/>
                <a:gd name="T12" fmla="*/ 7 w 21"/>
                <a:gd name="T13" fmla="*/ 6 h 30"/>
                <a:gd name="T14" fmla="*/ 4 w 21"/>
                <a:gd name="T15" fmla="*/ 28 h 30"/>
                <a:gd name="T16" fmla="*/ 9 w 2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0">
                  <a:moveTo>
                    <a:pt x="9" y="30"/>
                  </a:moveTo>
                  <a:lnTo>
                    <a:pt x="12" y="7"/>
                  </a:lnTo>
                  <a:lnTo>
                    <a:pt x="21" y="8"/>
                  </a:lnTo>
                  <a:lnTo>
                    <a:pt x="21" y="3"/>
                  </a:lnTo>
                  <a:lnTo>
                    <a:pt x="1" y="0"/>
                  </a:lnTo>
                  <a:lnTo>
                    <a:pt x="0" y="4"/>
                  </a:lnTo>
                  <a:lnTo>
                    <a:pt x="7" y="6"/>
                  </a:lnTo>
                  <a:lnTo>
                    <a:pt x="4" y="28"/>
                  </a:lnTo>
                  <a:lnTo>
                    <a:pt x="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54" name="Freeform 654">
              <a:extLst>
                <a:ext uri="{FF2B5EF4-FFF2-40B4-BE49-F238E27FC236}">
                  <a16:creationId xmlns:a16="http://schemas.microsoft.com/office/drawing/2014/main" id="{7C6BFCCD-872D-4905-9BCA-4EE3D9EEB138}"/>
                </a:ext>
              </a:extLst>
            </p:cNvPr>
            <p:cNvSpPr/>
            <p:nvPr/>
          </p:nvSpPr>
          <p:spPr bwMode="auto">
            <a:xfrm>
              <a:off x="4420" y="1419"/>
              <a:ext cx="26" cy="32"/>
            </a:xfrm>
            <a:custGeom>
              <a:avLst/>
              <a:gdLst>
                <a:gd name="T0" fmla="*/ 5 w 26"/>
                <a:gd name="T1" fmla="*/ 28 h 32"/>
                <a:gd name="T2" fmla="*/ 8 w 26"/>
                <a:gd name="T3" fmla="*/ 16 h 32"/>
                <a:gd name="T4" fmla="*/ 18 w 26"/>
                <a:gd name="T5" fmla="*/ 18 h 32"/>
                <a:gd name="T6" fmla="*/ 16 w 26"/>
                <a:gd name="T7" fmla="*/ 30 h 32"/>
                <a:gd name="T8" fmla="*/ 21 w 26"/>
                <a:gd name="T9" fmla="*/ 32 h 32"/>
                <a:gd name="T10" fmla="*/ 26 w 26"/>
                <a:gd name="T11" fmla="*/ 4 h 32"/>
                <a:gd name="T12" fmla="*/ 21 w 26"/>
                <a:gd name="T13" fmla="*/ 3 h 32"/>
                <a:gd name="T14" fmla="*/ 18 w 26"/>
                <a:gd name="T15" fmla="*/ 14 h 32"/>
                <a:gd name="T16" fmla="*/ 9 w 26"/>
                <a:gd name="T17" fmla="*/ 11 h 32"/>
                <a:gd name="T18" fmla="*/ 10 w 26"/>
                <a:gd name="T19" fmla="*/ 0 h 32"/>
                <a:gd name="T20" fmla="*/ 5 w 26"/>
                <a:gd name="T21" fmla="*/ 0 h 32"/>
                <a:gd name="T22" fmla="*/ 0 w 26"/>
                <a:gd name="T23" fmla="*/ 27 h 32"/>
                <a:gd name="T24" fmla="*/ 5 w 26"/>
                <a:gd name="T25"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2">
                  <a:moveTo>
                    <a:pt x="5" y="28"/>
                  </a:moveTo>
                  <a:lnTo>
                    <a:pt x="8" y="16"/>
                  </a:lnTo>
                  <a:lnTo>
                    <a:pt x="18" y="18"/>
                  </a:lnTo>
                  <a:lnTo>
                    <a:pt x="16" y="30"/>
                  </a:lnTo>
                  <a:lnTo>
                    <a:pt x="21" y="32"/>
                  </a:lnTo>
                  <a:lnTo>
                    <a:pt x="26" y="4"/>
                  </a:lnTo>
                  <a:lnTo>
                    <a:pt x="21" y="3"/>
                  </a:lnTo>
                  <a:lnTo>
                    <a:pt x="18" y="14"/>
                  </a:lnTo>
                  <a:lnTo>
                    <a:pt x="9" y="11"/>
                  </a:lnTo>
                  <a:lnTo>
                    <a:pt x="10" y="0"/>
                  </a:lnTo>
                  <a:lnTo>
                    <a:pt x="5" y="0"/>
                  </a:lnTo>
                  <a:lnTo>
                    <a:pt x="0" y="27"/>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55" name="Freeform 655">
              <a:extLst>
                <a:ext uri="{FF2B5EF4-FFF2-40B4-BE49-F238E27FC236}">
                  <a16:creationId xmlns:a16="http://schemas.microsoft.com/office/drawing/2014/main" id="{E37756BA-F770-464E-962A-58203D3B5B54}"/>
                </a:ext>
              </a:extLst>
            </p:cNvPr>
            <p:cNvSpPr/>
            <p:nvPr/>
          </p:nvSpPr>
          <p:spPr bwMode="auto">
            <a:xfrm>
              <a:off x="4444" y="1425"/>
              <a:ext cx="24" cy="30"/>
            </a:xfrm>
            <a:custGeom>
              <a:avLst/>
              <a:gdLst>
                <a:gd name="T0" fmla="*/ 17 w 24"/>
                <a:gd name="T1" fmla="*/ 18 h 30"/>
                <a:gd name="T2" fmla="*/ 10 w 24"/>
                <a:gd name="T3" fmla="*/ 17 h 30"/>
                <a:gd name="T4" fmla="*/ 15 w 24"/>
                <a:gd name="T5" fmla="*/ 6 h 30"/>
                <a:gd name="T6" fmla="*/ 17 w 24"/>
                <a:gd name="T7" fmla="*/ 18 h 30"/>
                <a:gd name="T8" fmla="*/ 0 w 24"/>
                <a:gd name="T9" fmla="*/ 26 h 30"/>
                <a:gd name="T10" fmla="*/ 5 w 24"/>
                <a:gd name="T11" fmla="*/ 27 h 30"/>
                <a:gd name="T12" fmla="*/ 8 w 24"/>
                <a:gd name="T13" fmla="*/ 21 h 30"/>
                <a:gd name="T14" fmla="*/ 17 w 24"/>
                <a:gd name="T15" fmla="*/ 23 h 30"/>
                <a:gd name="T16" fmla="*/ 18 w 24"/>
                <a:gd name="T17" fmla="*/ 29 h 30"/>
                <a:gd name="T18" fmla="*/ 24 w 24"/>
                <a:gd name="T19" fmla="*/ 30 h 30"/>
                <a:gd name="T20" fmla="*/ 20 w 24"/>
                <a:gd name="T21" fmla="*/ 2 h 30"/>
                <a:gd name="T22" fmla="*/ 14 w 24"/>
                <a:gd name="T23" fmla="*/ 0 h 30"/>
                <a:gd name="T24" fmla="*/ 0 w 24"/>
                <a:gd name="T25" fmla="*/ 26 h 30"/>
                <a:gd name="T26" fmla="*/ 17 w 24"/>
                <a:gd name="T2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0">
                  <a:moveTo>
                    <a:pt x="17" y="18"/>
                  </a:moveTo>
                  <a:lnTo>
                    <a:pt x="10" y="17"/>
                  </a:lnTo>
                  <a:lnTo>
                    <a:pt x="15" y="6"/>
                  </a:lnTo>
                  <a:lnTo>
                    <a:pt x="17" y="18"/>
                  </a:lnTo>
                  <a:lnTo>
                    <a:pt x="0" y="26"/>
                  </a:lnTo>
                  <a:lnTo>
                    <a:pt x="5" y="27"/>
                  </a:lnTo>
                  <a:lnTo>
                    <a:pt x="8" y="21"/>
                  </a:lnTo>
                  <a:lnTo>
                    <a:pt x="17" y="23"/>
                  </a:lnTo>
                  <a:lnTo>
                    <a:pt x="18" y="29"/>
                  </a:lnTo>
                  <a:lnTo>
                    <a:pt x="24" y="30"/>
                  </a:lnTo>
                  <a:lnTo>
                    <a:pt x="20" y="2"/>
                  </a:lnTo>
                  <a:lnTo>
                    <a:pt x="14" y="0"/>
                  </a:lnTo>
                  <a:lnTo>
                    <a:pt x="0" y="26"/>
                  </a:lnTo>
                  <a:lnTo>
                    <a:pt x="1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56" name="Freeform 656">
              <a:extLst>
                <a:ext uri="{FF2B5EF4-FFF2-40B4-BE49-F238E27FC236}">
                  <a16:creationId xmlns:a16="http://schemas.microsoft.com/office/drawing/2014/main" id="{57687E92-E32E-4CBA-BDD6-E0089CDE7251}"/>
                </a:ext>
              </a:extLst>
            </p:cNvPr>
            <p:cNvSpPr/>
            <p:nvPr/>
          </p:nvSpPr>
          <p:spPr bwMode="auto">
            <a:xfrm>
              <a:off x="4471" y="1428"/>
              <a:ext cx="29" cy="32"/>
            </a:xfrm>
            <a:custGeom>
              <a:avLst/>
              <a:gdLst>
                <a:gd name="T0" fmla="*/ 5 w 29"/>
                <a:gd name="T1" fmla="*/ 29 h 32"/>
                <a:gd name="T2" fmla="*/ 8 w 29"/>
                <a:gd name="T3" fmla="*/ 7 h 32"/>
                <a:gd name="T4" fmla="*/ 9 w 29"/>
                <a:gd name="T5" fmla="*/ 30 h 32"/>
                <a:gd name="T6" fmla="*/ 14 w 29"/>
                <a:gd name="T7" fmla="*/ 31 h 32"/>
                <a:gd name="T8" fmla="*/ 24 w 29"/>
                <a:gd name="T9" fmla="*/ 9 h 32"/>
                <a:gd name="T10" fmla="*/ 20 w 29"/>
                <a:gd name="T11" fmla="*/ 31 h 32"/>
                <a:gd name="T12" fmla="*/ 25 w 29"/>
                <a:gd name="T13" fmla="*/ 32 h 32"/>
                <a:gd name="T14" fmla="*/ 29 w 29"/>
                <a:gd name="T15" fmla="*/ 5 h 32"/>
                <a:gd name="T16" fmla="*/ 21 w 29"/>
                <a:gd name="T17" fmla="*/ 3 h 32"/>
                <a:gd name="T18" fmla="*/ 13 w 29"/>
                <a:gd name="T19" fmla="*/ 24 h 32"/>
                <a:gd name="T20" fmla="*/ 12 w 29"/>
                <a:gd name="T21" fmla="*/ 2 h 32"/>
                <a:gd name="T22" fmla="*/ 3 w 29"/>
                <a:gd name="T23" fmla="*/ 0 h 32"/>
                <a:gd name="T24" fmla="*/ 0 w 29"/>
                <a:gd name="T25" fmla="*/ 27 h 32"/>
                <a:gd name="T26" fmla="*/ 5 w 29"/>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5" y="29"/>
                  </a:moveTo>
                  <a:lnTo>
                    <a:pt x="8" y="7"/>
                  </a:lnTo>
                  <a:lnTo>
                    <a:pt x="9" y="30"/>
                  </a:lnTo>
                  <a:lnTo>
                    <a:pt x="14" y="31"/>
                  </a:lnTo>
                  <a:lnTo>
                    <a:pt x="24" y="9"/>
                  </a:lnTo>
                  <a:lnTo>
                    <a:pt x="20" y="31"/>
                  </a:lnTo>
                  <a:lnTo>
                    <a:pt x="25" y="32"/>
                  </a:lnTo>
                  <a:lnTo>
                    <a:pt x="29" y="5"/>
                  </a:lnTo>
                  <a:lnTo>
                    <a:pt x="21" y="3"/>
                  </a:lnTo>
                  <a:lnTo>
                    <a:pt x="13" y="24"/>
                  </a:lnTo>
                  <a:lnTo>
                    <a:pt x="12" y="2"/>
                  </a:lnTo>
                  <a:lnTo>
                    <a:pt x="3" y="0"/>
                  </a:lnTo>
                  <a:lnTo>
                    <a:pt x="0" y="27"/>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57" name="Freeform 657">
              <a:extLst>
                <a:ext uri="{FF2B5EF4-FFF2-40B4-BE49-F238E27FC236}">
                  <a16:creationId xmlns:a16="http://schemas.microsoft.com/office/drawing/2014/main" id="{60435ADC-A789-48FC-8D48-3D8C4C172351}"/>
                </a:ext>
              </a:extLst>
            </p:cNvPr>
            <p:cNvSpPr/>
            <p:nvPr/>
          </p:nvSpPr>
          <p:spPr bwMode="auto">
            <a:xfrm>
              <a:off x="4501" y="1434"/>
              <a:ext cx="23" cy="29"/>
            </a:xfrm>
            <a:custGeom>
              <a:avLst/>
              <a:gdLst>
                <a:gd name="T0" fmla="*/ 8 w 23"/>
                <a:gd name="T1" fmla="*/ 6 h 29"/>
                <a:gd name="T2" fmla="*/ 14 w 23"/>
                <a:gd name="T3" fmla="*/ 7 h 29"/>
                <a:gd name="T4" fmla="*/ 17 w 23"/>
                <a:gd name="T5" fmla="*/ 8 h 29"/>
                <a:gd name="T6" fmla="*/ 17 w 23"/>
                <a:gd name="T7" fmla="*/ 12 h 29"/>
                <a:gd name="T8" fmla="*/ 15 w 23"/>
                <a:gd name="T9" fmla="*/ 14 h 29"/>
                <a:gd name="T10" fmla="*/ 12 w 23"/>
                <a:gd name="T11" fmla="*/ 14 h 29"/>
                <a:gd name="T12" fmla="*/ 7 w 23"/>
                <a:gd name="T13" fmla="*/ 14 h 29"/>
                <a:gd name="T14" fmla="*/ 8 w 23"/>
                <a:gd name="T15" fmla="*/ 6 h 29"/>
                <a:gd name="T16" fmla="*/ 13 w 23"/>
                <a:gd name="T17" fmla="*/ 20 h 29"/>
                <a:gd name="T18" fmla="*/ 17 w 23"/>
                <a:gd name="T19" fmla="*/ 20 h 29"/>
                <a:gd name="T20" fmla="*/ 19 w 23"/>
                <a:gd name="T21" fmla="*/ 19 h 29"/>
                <a:gd name="T22" fmla="*/ 21 w 23"/>
                <a:gd name="T23" fmla="*/ 17 h 29"/>
                <a:gd name="T24" fmla="*/ 21 w 23"/>
                <a:gd name="T25" fmla="*/ 13 h 29"/>
                <a:gd name="T26" fmla="*/ 23 w 23"/>
                <a:gd name="T27" fmla="*/ 8 h 29"/>
                <a:gd name="T28" fmla="*/ 21 w 23"/>
                <a:gd name="T29" fmla="*/ 6 h 29"/>
                <a:gd name="T30" fmla="*/ 19 w 23"/>
                <a:gd name="T31" fmla="*/ 3 h 29"/>
                <a:gd name="T32" fmla="*/ 15 w 23"/>
                <a:gd name="T33" fmla="*/ 2 h 29"/>
                <a:gd name="T34" fmla="*/ 5 w 23"/>
                <a:gd name="T35" fmla="*/ 0 h 29"/>
                <a:gd name="T36" fmla="*/ 0 w 23"/>
                <a:gd name="T37" fmla="*/ 27 h 29"/>
                <a:gd name="T38" fmla="*/ 5 w 23"/>
                <a:gd name="T39" fmla="*/ 29 h 29"/>
                <a:gd name="T40" fmla="*/ 7 w 23"/>
                <a:gd name="T41" fmla="*/ 19 h 29"/>
                <a:gd name="T42" fmla="*/ 13 w 23"/>
                <a:gd name="T43" fmla="*/ 20 h 29"/>
                <a:gd name="T44" fmla="*/ 8 w 23"/>
                <a:gd name="T45"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8">
                  <a:moveTo>
                    <a:pt x="8" y="6"/>
                  </a:moveTo>
                  <a:lnTo>
                    <a:pt x="14" y="7"/>
                  </a:lnTo>
                  <a:lnTo>
                    <a:pt x="17" y="8"/>
                  </a:lnTo>
                  <a:lnTo>
                    <a:pt x="17" y="12"/>
                  </a:lnTo>
                  <a:lnTo>
                    <a:pt x="15" y="14"/>
                  </a:lnTo>
                  <a:lnTo>
                    <a:pt x="12" y="14"/>
                  </a:lnTo>
                  <a:lnTo>
                    <a:pt x="7" y="14"/>
                  </a:lnTo>
                  <a:lnTo>
                    <a:pt x="8" y="6"/>
                  </a:lnTo>
                  <a:lnTo>
                    <a:pt x="13" y="20"/>
                  </a:lnTo>
                  <a:lnTo>
                    <a:pt x="17" y="20"/>
                  </a:lnTo>
                  <a:lnTo>
                    <a:pt x="19" y="19"/>
                  </a:lnTo>
                  <a:lnTo>
                    <a:pt x="21" y="17"/>
                  </a:lnTo>
                  <a:lnTo>
                    <a:pt x="21" y="13"/>
                  </a:lnTo>
                  <a:lnTo>
                    <a:pt x="23" y="8"/>
                  </a:lnTo>
                  <a:lnTo>
                    <a:pt x="21" y="6"/>
                  </a:lnTo>
                  <a:lnTo>
                    <a:pt x="19" y="3"/>
                  </a:lnTo>
                  <a:lnTo>
                    <a:pt x="15" y="2"/>
                  </a:lnTo>
                  <a:lnTo>
                    <a:pt x="5" y="0"/>
                  </a:lnTo>
                  <a:lnTo>
                    <a:pt x="0" y="27"/>
                  </a:lnTo>
                  <a:lnTo>
                    <a:pt x="5" y="29"/>
                  </a:lnTo>
                  <a:lnTo>
                    <a:pt x="7" y="19"/>
                  </a:lnTo>
                  <a:lnTo>
                    <a:pt x="13" y="20"/>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58" name="Freeform 658">
              <a:extLst>
                <a:ext uri="{FF2B5EF4-FFF2-40B4-BE49-F238E27FC236}">
                  <a16:creationId xmlns:a16="http://schemas.microsoft.com/office/drawing/2014/main" id="{18E58FD6-AF5A-48B2-A37D-8EEEF02C6A59}"/>
                </a:ext>
              </a:extLst>
            </p:cNvPr>
            <p:cNvSpPr/>
            <p:nvPr/>
          </p:nvSpPr>
          <p:spPr bwMode="auto">
            <a:xfrm>
              <a:off x="4526" y="1437"/>
              <a:ext cx="20" cy="30"/>
            </a:xfrm>
            <a:custGeom>
              <a:avLst/>
              <a:gdLst>
                <a:gd name="T0" fmla="*/ 8 w 20"/>
                <a:gd name="T1" fmla="*/ 30 h 30"/>
                <a:gd name="T2" fmla="*/ 12 w 20"/>
                <a:gd name="T3" fmla="*/ 9 h 30"/>
                <a:gd name="T4" fmla="*/ 19 w 20"/>
                <a:gd name="T5" fmla="*/ 10 h 30"/>
                <a:gd name="T6" fmla="*/ 20 w 20"/>
                <a:gd name="T7" fmla="*/ 5 h 30"/>
                <a:gd name="T8" fmla="*/ 0 w 20"/>
                <a:gd name="T9" fmla="*/ 0 h 30"/>
                <a:gd name="T10" fmla="*/ 0 w 20"/>
                <a:gd name="T11" fmla="*/ 6 h 30"/>
                <a:gd name="T12" fmla="*/ 7 w 20"/>
                <a:gd name="T13" fmla="*/ 8 h 30"/>
                <a:gd name="T14" fmla="*/ 4 w 20"/>
                <a:gd name="T15" fmla="*/ 29 h 30"/>
                <a:gd name="T16" fmla="*/ 8 w 2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0">
                  <a:moveTo>
                    <a:pt x="8" y="30"/>
                  </a:moveTo>
                  <a:lnTo>
                    <a:pt x="12" y="9"/>
                  </a:lnTo>
                  <a:lnTo>
                    <a:pt x="19" y="10"/>
                  </a:lnTo>
                  <a:lnTo>
                    <a:pt x="20" y="5"/>
                  </a:lnTo>
                  <a:lnTo>
                    <a:pt x="0" y="0"/>
                  </a:lnTo>
                  <a:lnTo>
                    <a:pt x="0" y="6"/>
                  </a:lnTo>
                  <a:lnTo>
                    <a:pt x="7" y="8"/>
                  </a:lnTo>
                  <a:lnTo>
                    <a:pt x="4" y="29"/>
                  </a:lnTo>
                  <a:lnTo>
                    <a:pt x="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59" name="Freeform 659">
              <a:extLst>
                <a:ext uri="{FF2B5EF4-FFF2-40B4-BE49-F238E27FC236}">
                  <a16:creationId xmlns:a16="http://schemas.microsoft.com/office/drawing/2014/main" id="{62EDD264-4796-488A-8806-43D630C458DC}"/>
                </a:ext>
              </a:extLst>
            </p:cNvPr>
            <p:cNvSpPr/>
            <p:nvPr/>
          </p:nvSpPr>
          <p:spPr bwMode="auto">
            <a:xfrm>
              <a:off x="4546" y="1443"/>
              <a:ext cx="24" cy="29"/>
            </a:xfrm>
            <a:custGeom>
              <a:avLst/>
              <a:gdLst>
                <a:gd name="T0" fmla="*/ 8 w 24"/>
                <a:gd name="T1" fmla="*/ 8 h 29"/>
                <a:gd name="T2" fmla="*/ 11 w 24"/>
                <a:gd name="T3" fmla="*/ 5 h 29"/>
                <a:gd name="T4" fmla="*/ 14 w 24"/>
                <a:gd name="T5" fmla="*/ 5 h 29"/>
                <a:gd name="T6" fmla="*/ 16 w 24"/>
                <a:gd name="T7" fmla="*/ 6 h 29"/>
                <a:gd name="T8" fmla="*/ 18 w 24"/>
                <a:gd name="T9" fmla="*/ 9 h 29"/>
                <a:gd name="T10" fmla="*/ 20 w 24"/>
                <a:gd name="T11" fmla="*/ 12 h 29"/>
                <a:gd name="T12" fmla="*/ 20 w 24"/>
                <a:gd name="T13" fmla="*/ 16 h 29"/>
                <a:gd name="T14" fmla="*/ 18 w 24"/>
                <a:gd name="T15" fmla="*/ 21 h 29"/>
                <a:gd name="T16" fmla="*/ 16 w 24"/>
                <a:gd name="T17" fmla="*/ 23 h 29"/>
                <a:gd name="T18" fmla="*/ 14 w 24"/>
                <a:gd name="T19" fmla="*/ 24 h 29"/>
                <a:gd name="T20" fmla="*/ 11 w 24"/>
                <a:gd name="T21" fmla="*/ 24 h 29"/>
                <a:gd name="T22" fmla="*/ 8 w 24"/>
                <a:gd name="T23" fmla="*/ 23 h 29"/>
                <a:gd name="T24" fmla="*/ 6 w 24"/>
                <a:gd name="T25" fmla="*/ 21 h 29"/>
                <a:gd name="T26" fmla="*/ 5 w 24"/>
                <a:gd name="T27" fmla="*/ 18 h 29"/>
                <a:gd name="T28" fmla="*/ 5 w 24"/>
                <a:gd name="T29" fmla="*/ 14 h 29"/>
                <a:gd name="T30" fmla="*/ 6 w 24"/>
                <a:gd name="T31" fmla="*/ 10 h 29"/>
                <a:gd name="T32" fmla="*/ 8 w 24"/>
                <a:gd name="T33" fmla="*/ 8 h 29"/>
                <a:gd name="T34" fmla="*/ 2 w 24"/>
                <a:gd name="T35" fmla="*/ 24 h 29"/>
                <a:gd name="T36" fmla="*/ 5 w 24"/>
                <a:gd name="T37" fmla="*/ 28 h 29"/>
                <a:gd name="T38" fmla="*/ 10 w 24"/>
                <a:gd name="T39" fmla="*/ 29 h 29"/>
                <a:gd name="T40" fmla="*/ 15 w 24"/>
                <a:gd name="T41" fmla="*/ 29 h 29"/>
                <a:gd name="T42" fmla="*/ 20 w 24"/>
                <a:gd name="T43" fmla="*/ 27 h 29"/>
                <a:gd name="T44" fmla="*/ 23 w 24"/>
                <a:gd name="T45" fmla="*/ 23 h 29"/>
                <a:gd name="T46" fmla="*/ 24 w 24"/>
                <a:gd name="T47" fmla="*/ 17 h 29"/>
                <a:gd name="T48" fmla="*/ 24 w 24"/>
                <a:gd name="T49" fmla="*/ 11 h 29"/>
                <a:gd name="T50" fmla="*/ 23 w 24"/>
                <a:gd name="T51" fmla="*/ 6 h 29"/>
                <a:gd name="T52" fmla="*/ 20 w 24"/>
                <a:gd name="T53" fmla="*/ 3 h 29"/>
                <a:gd name="T54" fmla="*/ 15 w 24"/>
                <a:gd name="T55" fmla="*/ 0 h 29"/>
                <a:gd name="T56" fmla="*/ 9 w 24"/>
                <a:gd name="T57" fmla="*/ 0 h 29"/>
                <a:gd name="T58" fmla="*/ 5 w 24"/>
                <a:gd name="T59" fmla="*/ 3 h 29"/>
                <a:gd name="T60" fmla="*/ 2 w 24"/>
                <a:gd name="T61" fmla="*/ 6 h 29"/>
                <a:gd name="T62" fmla="*/ 0 w 24"/>
                <a:gd name="T63" fmla="*/ 12 h 29"/>
                <a:gd name="T64" fmla="*/ 0 w 24"/>
                <a:gd name="T65" fmla="*/ 18 h 29"/>
                <a:gd name="T66" fmla="*/ 2 w 24"/>
                <a:gd name="T67" fmla="*/ 24 h 29"/>
                <a:gd name="T68" fmla="*/ 8 w 24"/>
                <a:gd name="T69"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8">
                  <a:moveTo>
                    <a:pt x="8" y="8"/>
                  </a:moveTo>
                  <a:lnTo>
                    <a:pt x="11" y="5"/>
                  </a:lnTo>
                  <a:lnTo>
                    <a:pt x="14" y="5"/>
                  </a:lnTo>
                  <a:lnTo>
                    <a:pt x="16" y="6"/>
                  </a:lnTo>
                  <a:lnTo>
                    <a:pt x="18" y="9"/>
                  </a:lnTo>
                  <a:lnTo>
                    <a:pt x="20" y="12"/>
                  </a:lnTo>
                  <a:lnTo>
                    <a:pt x="20" y="16"/>
                  </a:lnTo>
                  <a:lnTo>
                    <a:pt x="18" y="21"/>
                  </a:lnTo>
                  <a:lnTo>
                    <a:pt x="16" y="23"/>
                  </a:lnTo>
                  <a:lnTo>
                    <a:pt x="14" y="24"/>
                  </a:lnTo>
                  <a:lnTo>
                    <a:pt x="11" y="24"/>
                  </a:lnTo>
                  <a:lnTo>
                    <a:pt x="8" y="23"/>
                  </a:lnTo>
                  <a:lnTo>
                    <a:pt x="6" y="21"/>
                  </a:lnTo>
                  <a:lnTo>
                    <a:pt x="5" y="18"/>
                  </a:lnTo>
                  <a:lnTo>
                    <a:pt x="5" y="14"/>
                  </a:lnTo>
                  <a:lnTo>
                    <a:pt x="6" y="10"/>
                  </a:lnTo>
                  <a:lnTo>
                    <a:pt x="8" y="8"/>
                  </a:lnTo>
                  <a:lnTo>
                    <a:pt x="2" y="24"/>
                  </a:lnTo>
                  <a:lnTo>
                    <a:pt x="5" y="28"/>
                  </a:lnTo>
                  <a:lnTo>
                    <a:pt x="10" y="29"/>
                  </a:lnTo>
                  <a:lnTo>
                    <a:pt x="15" y="29"/>
                  </a:lnTo>
                  <a:lnTo>
                    <a:pt x="20" y="27"/>
                  </a:lnTo>
                  <a:lnTo>
                    <a:pt x="23" y="23"/>
                  </a:lnTo>
                  <a:lnTo>
                    <a:pt x="24" y="17"/>
                  </a:lnTo>
                  <a:lnTo>
                    <a:pt x="24" y="11"/>
                  </a:lnTo>
                  <a:lnTo>
                    <a:pt x="23" y="6"/>
                  </a:lnTo>
                  <a:lnTo>
                    <a:pt x="20" y="3"/>
                  </a:lnTo>
                  <a:lnTo>
                    <a:pt x="15" y="0"/>
                  </a:lnTo>
                  <a:lnTo>
                    <a:pt x="9" y="0"/>
                  </a:lnTo>
                  <a:lnTo>
                    <a:pt x="5" y="3"/>
                  </a:lnTo>
                  <a:lnTo>
                    <a:pt x="2" y="6"/>
                  </a:lnTo>
                  <a:lnTo>
                    <a:pt x="0" y="12"/>
                  </a:lnTo>
                  <a:lnTo>
                    <a:pt x="0" y="18"/>
                  </a:lnTo>
                  <a:lnTo>
                    <a:pt x="2" y="24"/>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60" name="Freeform 660">
              <a:extLst>
                <a:ext uri="{FF2B5EF4-FFF2-40B4-BE49-F238E27FC236}">
                  <a16:creationId xmlns:a16="http://schemas.microsoft.com/office/drawing/2014/main" id="{F3A810EE-B5F5-46C6-B7CC-2AB0762A7563}"/>
                </a:ext>
              </a:extLst>
            </p:cNvPr>
            <p:cNvSpPr/>
            <p:nvPr/>
          </p:nvSpPr>
          <p:spPr bwMode="auto">
            <a:xfrm>
              <a:off x="4573" y="1447"/>
              <a:ext cx="25" cy="31"/>
            </a:xfrm>
            <a:custGeom>
              <a:avLst/>
              <a:gdLst>
                <a:gd name="T0" fmla="*/ 5 w 25"/>
                <a:gd name="T1" fmla="*/ 29 h 31"/>
                <a:gd name="T2" fmla="*/ 7 w 25"/>
                <a:gd name="T3" fmla="*/ 10 h 31"/>
                <a:gd name="T4" fmla="*/ 14 w 25"/>
                <a:gd name="T5" fmla="*/ 31 h 31"/>
                <a:gd name="T6" fmla="*/ 20 w 25"/>
                <a:gd name="T7" fmla="*/ 31 h 31"/>
                <a:gd name="T8" fmla="*/ 25 w 25"/>
                <a:gd name="T9" fmla="*/ 5 h 31"/>
                <a:gd name="T10" fmla="*/ 19 w 25"/>
                <a:gd name="T11" fmla="*/ 4 h 31"/>
                <a:gd name="T12" fmla="*/ 17 w 25"/>
                <a:gd name="T13" fmla="*/ 22 h 31"/>
                <a:gd name="T14" fmla="*/ 9 w 25"/>
                <a:gd name="T15" fmla="*/ 1 h 31"/>
                <a:gd name="T16" fmla="*/ 3 w 25"/>
                <a:gd name="T17" fmla="*/ 0 h 31"/>
                <a:gd name="T18" fmla="*/ 0 w 25"/>
                <a:gd name="T19" fmla="*/ 28 h 31"/>
                <a:gd name="T20" fmla="*/ 5 w 25"/>
                <a:gd name="T2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5" y="29"/>
                  </a:moveTo>
                  <a:lnTo>
                    <a:pt x="7" y="10"/>
                  </a:lnTo>
                  <a:lnTo>
                    <a:pt x="14" y="31"/>
                  </a:lnTo>
                  <a:lnTo>
                    <a:pt x="20" y="31"/>
                  </a:lnTo>
                  <a:lnTo>
                    <a:pt x="25" y="5"/>
                  </a:lnTo>
                  <a:lnTo>
                    <a:pt x="19" y="4"/>
                  </a:lnTo>
                  <a:lnTo>
                    <a:pt x="17" y="22"/>
                  </a:lnTo>
                  <a:lnTo>
                    <a:pt x="9" y="1"/>
                  </a:lnTo>
                  <a:lnTo>
                    <a:pt x="3" y="0"/>
                  </a:lnTo>
                  <a:lnTo>
                    <a:pt x="0" y="28"/>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61" name="Freeform 661">
              <a:extLst>
                <a:ext uri="{FF2B5EF4-FFF2-40B4-BE49-F238E27FC236}">
                  <a16:creationId xmlns:a16="http://schemas.microsoft.com/office/drawing/2014/main" id="{62FB4E7A-F6F5-49A2-BCCC-F3002660126D}"/>
                </a:ext>
              </a:extLst>
            </p:cNvPr>
            <p:cNvSpPr/>
            <p:nvPr/>
          </p:nvSpPr>
          <p:spPr bwMode="auto">
            <a:xfrm>
              <a:off x="4614" y="1521"/>
              <a:ext cx="24" cy="30"/>
            </a:xfrm>
            <a:custGeom>
              <a:avLst/>
              <a:gdLst>
                <a:gd name="T0" fmla="*/ 6 w 24"/>
                <a:gd name="T1" fmla="*/ 30 h 30"/>
                <a:gd name="T2" fmla="*/ 6 w 24"/>
                <a:gd name="T3" fmla="*/ 17 h 30"/>
                <a:gd name="T4" fmla="*/ 18 w 24"/>
                <a:gd name="T5" fmla="*/ 17 h 30"/>
                <a:gd name="T6" fmla="*/ 18 w 24"/>
                <a:gd name="T7" fmla="*/ 30 h 30"/>
                <a:gd name="T8" fmla="*/ 24 w 24"/>
                <a:gd name="T9" fmla="*/ 30 h 30"/>
                <a:gd name="T10" fmla="*/ 24 w 24"/>
                <a:gd name="T11" fmla="*/ 0 h 30"/>
                <a:gd name="T12" fmla="*/ 18 w 24"/>
                <a:gd name="T13" fmla="*/ 0 h 30"/>
                <a:gd name="T14" fmla="*/ 18 w 24"/>
                <a:gd name="T15" fmla="*/ 11 h 30"/>
                <a:gd name="T16" fmla="*/ 6 w 24"/>
                <a:gd name="T17" fmla="*/ 11 h 30"/>
                <a:gd name="T18" fmla="*/ 6 w 24"/>
                <a:gd name="T19" fmla="*/ 0 h 30"/>
                <a:gd name="T20" fmla="*/ 0 w 24"/>
                <a:gd name="T21" fmla="*/ 0 h 30"/>
                <a:gd name="T22" fmla="*/ 0 w 24"/>
                <a:gd name="T23" fmla="*/ 30 h 30"/>
                <a:gd name="T24" fmla="*/ 6 w 24"/>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30"/>
                  </a:moveTo>
                  <a:lnTo>
                    <a:pt x="6" y="17"/>
                  </a:lnTo>
                  <a:lnTo>
                    <a:pt x="18" y="17"/>
                  </a:lnTo>
                  <a:lnTo>
                    <a:pt x="18" y="30"/>
                  </a:lnTo>
                  <a:lnTo>
                    <a:pt x="24" y="30"/>
                  </a:lnTo>
                  <a:lnTo>
                    <a:pt x="24" y="0"/>
                  </a:lnTo>
                  <a:lnTo>
                    <a:pt x="18" y="0"/>
                  </a:lnTo>
                  <a:lnTo>
                    <a:pt x="18" y="11"/>
                  </a:lnTo>
                  <a:lnTo>
                    <a:pt x="6" y="11"/>
                  </a:lnTo>
                  <a:lnTo>
                    <a:pt x="6"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62" name="Freeform 662">
              <a:extLst>
                <a:ext uri="{FF2B5EF4-FFF2-40B4-BE49-F238E27FC236}">
                  <a16:creationId xmlns:a16="http://schemas.microsoft.com/office/drawing/2014/main" id="{C8B485BE-8359-4847-9D62-37AEB7A8E133}"/>
                </a:ext>
              </a:extLst>
            </p:cNvPr>
            <p:cNvSpPr/>
            <p:nvPr/>
          </p:nvSpPr>
          <p:spPr bwMode="auto">
            <a:xfrm>
              <a:off x="4642" y="1521"/>
              <a:ext cx="22" cy="30"/>
            </a:xfrm>
            <a:custGeom>
              <a:avLst/>
              <a:gdLst>
                <a:gd name="T0" fmla="*/ 22 w 22"/>
                <a:gd name="T1" fmla="*/ 30 h 30"/>
                <a:gd name="T2" fmla="*/ 22 w 22"/>
                <a:gd name="T3" fmla="*/ 26 h 30"/>
                <a:gd name="T4" fmla="*/ 6 w 22"/>
                <a:gd name="T5" fmla="*/ 26 h 30"/>
                <a:gd name="T6" fmla="*/ 6 w 22"/>
                <a:gd name="T7" fmla="*/ 17 h 30"/>
                <a:gd name="T8" fmla="*/ 21 w 22"/>
                <a:gd name="T9" fmla="*/ 17 h 30"/>
                <a:gd name="T10" fmla="*/ 21 w 22"/>
                <a:gd name="T11" fmla="*/ 12 h 30"/>
                <a:gd name="T12" fmla="*/ 6 w 22"/>
                <a:gd name="T13" fmla="*/ 12 h 30"/>
                <a:gd name="T14" fmla="*/ 6 w 22"/>
                <a:gd name="T15" fmla="*/ 5 h 30"/>
                <a:gd name="T16" fmla="*/ 22 w 22"/>
                <a:gd name="T17" fmla="*/ 5 h 30"/>
                <a:gd name="T18" fmla="*/ 22 w 22"/>
                <a:gd name="T19" fmla="*/ 0 h 30"/>
                <a:gd name="T20" fmla="*/ 0 w 22"/>
                <a:gd name="T21" fmla="*/ 0 h 30"/>
                <a:gd name="T22" fmla="*/ 0 w 22"/>
                <a:gd name="T23" fmla="*/ 30 h 30"/>
                <a:gd name="T24" fmla="*/ 22 w 22"/>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0">
                  <a:moveTo>
                    <a:pt x="22" y="30"/>
                  </a:moveTo>
                  <a:lnTo>
                    <a:pt x="22" y="26"/>
                  </a:lnTo>
                  <a:lnTo>
                    <a:pt x="6" y="26"/>
                  </a:lnTo>
                  <a:lnTo>
                    <a:pt x="6" y="17"/>
                  </a:lnTo>
                  <a:lnTo>
                    <a:pt x="21" y="17"/>
                  </a:lnTo>
                  <a:lnTo>
                    <a:pt x="21" y="12"/>
                  </a:lnTo>
                  <a:lnTo>
                    <a:pt x="6" y="12"/>
                  </a:lnTo>
                  <a:lnTo>
                    <a:pt x="6" y="5"/>
                  </a:lnTo>
                  <a:lnTo>
                    <a:pt x="22" y="5"/>
                  </a:lnTo>
                  <a:lnTo>
                    <a:pt x="22" y="0"/>
                  </a:lnTo>
                  <a:lnTo>
                    <a:pt x="0" y="0"/>
                  </a:lnTo>
                  <a:lnTo>
                    <a:pt x="0" y="30"/>
                  </a:lnTo>
                  <a:lnTo>
                    <a:pt x="2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63" name="Freeform 663">
              <a:extLst>
                <a:ext uri="{FF2B5EF4-FFF2-40B4-BE49-F238E27FC236}">
                  <a16:creationId xmlns:a16="http://schemas.microsoft.com/office/drawing/2014/main" id="{6782631A-18BF-4375-97EC-0C5A13FCE3F7}"/>
                </a:ext>
              </a:extLst>
            </p:cNvPr>
            <p:cNvSpPr/>
            <p:nvPr/>
          </p:nvSpPr>
          <p:spPr bwMode="auto">
            <a:xfrm>
              <a:off x="4669" y="1521"/>
              <a:ext cx="24" cy="30"/>
            </a:xfrm>
            <a:custGeom>
              <a:avLst/>
              <a:gdLst>
                <a:gd name="T0" fmla="*/ 6 w 24"/>
                <a:gd name="T1" fmla="*/ 5 h 30"/>
                <a:gd name="T2" fmla="*/ 13 w 24"/>
                <a:gd name="T3" fmla="*/ 5 h 30"/>
                <a:gd name="T4" fmla="*/ 17 w 24"/>
                <a:gd name="T5" fmla="*/ 6 h 30"/>
                <a:gd name="T6" fmla="*/ 17 w 24"/>
                <a:gd name="T7" fmla="*/ 9 h 30"/>
                <a:gd name="T8" fmla="*/ 17 w 24"/>
                <a:gd name="T9" fmla="*/ 12 h 30"/>
                <a:gd name="T10" fmla="*/ 13 w 24"/>
                <a:gd name="T11" fmla="*/ 14 h 30"/>
                <a:gd name="T12" fmla="*/ 6 w 24"/>
                <a:gd name="T13" fmla="*/ 14 h 30"/>
                <a:gd name="T14" fmla="*/ 6 w 24"/>
                <a:gd name="T15" fmla="*/ 5 h 30"/>
                <a:gd name="T16" fmla="*/ 6 w 24"/>
                <a:gd name="T17" fmla="*/ 30 h 30"/>
                <a:gd name="T18" fmla="*/ 6 w 24"/>
                <a:gd name="T19" fmla="*/ 18 h 30"/>
                <a:gd name="T20" fmla="*/ 12 w 24"/>
                <a:gd name="T21" fmla="*/ 18 h 30"/>
                <a:gd name="T22" fmla="*/ 15 w 24"/>
                <a:gd name="T23" fmla="*/ 20 h 30"/>
                <a:gd name="T24" fmla="*/ 17 w 24"/>
                <a:gd name="T25" fmla="*/ 23 h 30"/>
                <a:gd name="T26" fmla="*/ 17 w 24"/>
                <a:gd name="T27" fmla="*/ 27 h 30"/>
                <a:gd name="T28" fmla="*/ 17 w 24"/>
                <a:gd name="T29" fmla="*/ 29 h 30"/>
                <a:gd name="T30" fmla="*/ 17 w 24"/>
                <a:gd name="T31" fmla="*/ 30 h 30"/>
                <a:gd name="T32" fmla="*/ 24 w 24"/>
                <a:gd name="T33" fmla="*/ 30 h 30"/>
                <a:gd name="T34" fmla="*/ 23 w 24"/>
                <a:gd name="T35" fmla="*/ 29 h 30"/>
                <a:gd name="T36" fmla="*/ 23 w 24"/>
                <a:gd name="T37" fmla="*/ 27 h 30"/>
                <a:gd name="T38" fmla="*/ 23 w 24"/>
                <a:gd name="T39" fmla="*/ 23 h 30"/>
                <a:gd name="T40" fmla="*/ 21 w 24"/>
                <a:gd name="T41" fmla="*/ 18 h 30"/>
                <a:gd name="T42" fmla="*/ 19 w 24"/>
                <a:gd name="T43" fmla="*/ 16 h 30"/>
                <a:gd name="T44" fmla="*/ 20 w 24"/>
                <a:gd name="T45" fmla="*/ 15 h 30"/>
                <a:gd name="T46" fmla="*/ 21 w 24"/>
                <a:gd name="T47" fmla="*/ 14 h 30"/>
                <a:gd name="T48" fmla="*/ 23 w 24"/>
                <a:gd name="T49" fmla="*/ 9 h 30"/>
                <a:gd name="T50" fmla="*/ 23 w 24"/>
                <a:gd name="T51" fmla="*/ 5 h 30"/>
                <a:gd name="T52" fmla="*/ 20 w 24"/>
                <a:gd name="T53" fmla="*/ 2 h 30"/>
                <a:gd name="T54" fmla="*/ 18 w 24"/>
                <a:gd name="T55" fmla="*/ 0 h 30"/>
                <a:gd name="T56" fmla="*/ 14 w 24"/>
                <a:gd name="T57" fmla="*/ 0 h 30"/>
                <a:gd name="T58" fmla="*/ 0 w 24"/>
                <a:gd name="T59" fmla="*/ 0 h 30"/>
                <a:gd name="T60" fmla="*/ 0 w 24"/>
                <a:gd name="T61" fmla="*/ 30 h 30"/>
                <a:gd name="T62" fmla="*/ 6 w 24"/>
                <a:gd name="T63" fmla="*/ 30 h 30"/>
                <a:gd name="T64" fmla="*/ 6 w 24"/>
                <a:gd name="T65"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0">
                  <a:moveTo>
                    <a:pt x="6" y="5"/>
                  </a:moveTo>
                  <a:lnTo>
                    <a:pt x="13" y="5"/>
                  </a:lnTo>
                  <a:lnTo>
                    <a:pt x="17" y="6"/>
                  </a:lnTo>
                  <a:lnTo>
                    <a:pt x="17" y="9"/>
                  </a:lnTo>
                  <a:lnTo>
                    <a:pt x="17" y="12"/>
                  </a:lnTo>
                  <a:lnTo>
                    <a:pt x="13" y="14"/>
                  </a:lnTo>
                  <a:lnTo>
                    <a:pt x="6" y="14"/>
                  </a:lnTo>
                  <a:lnTo>
                    <a:pt x="6" y="5"/>
                  </a:lnTo>
                  <a:lnTo>
                    <a:pt x="6" y="30"/>
                  </a:lnTo>
                  <a:lnTo>
                    <a:pt x="6" y="18"/>
                  </a:lnTo>
                  <a:lnTo>
                    <a:pt x="12" y="18"/>
                  </a:lnTo>
                  <a:lnTo>
                    <a:pt x="15" y="20"/>
                  </a:lnTo>
                  <a:lnTo>
                    <a:pt x="17" y="23"/>
                  </a:lnTo>
                  <a:lnTo>
                    <a:pt x="17" y="27"/>
                  </a:lnTo>
                  <a:lnTo>
                    <a:pt x="17" y="29"/>
                  </a:lnTo>
                  <a:lnTo>
                    <a:pt x="17" y="30"/>
                  </a:lnTo>
                  <a:lnTo>
                    <a:pt x="24" y="30"/>
                  </a:lnTo>
                  <a:lnTo>
                    <a:pt x="23" y="29"/>
                  </a:lnTo>
                  <a:lnTo>
                    <a:pt x="23" y="27"/>
                  </a:lnTo>
                  <a:lnTo>
                    <a:pt x="23" y="23"/>
                  </a:lnTo>
                  <a:lnTo>
                    <a:pt x="21" y="18"/>
                  </a:lnTo>
                  <a:lnTo>
                    <a:pt x="19" y="16"/>
                  </a:lnTo>
                  <a:lnTo>
                    <a:pt x="20" y="15"/>
                  </a:lnTo>
                  <a:lnTo>
                    <a:pt x="21" y="14"/>
                  </a:lnTo>
                  <a:lnTo>
                    <a:pt x="23" y="9"/>
                  </a:lnTo>
                  <a:lnTo>
                    <a:pt x="23" y="5"/>
                  </a:lnTo>
                  <a:lnTo>
                    <a:pt x="20" y="2"/>
                  </a:lnTo>
                  <a:lnTo>
                    <a:pt x="18" y="0"/>
                  </a:lnTo>
                  <a:lnTo>
                    <a:pt x="14" y="0"/>
                  </a:lnTo>
                  <a:lnTo>
                    <a:pt x="0" y="0"/>
                  </a:lnTo>
                  <a:lnTo>
                    <a:pt x="0" y="30"/>
                  </a:lnTo>
                  <a:lnTo>
                    <a:pt x="6" y="30"/>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64" name="Freeform 664">
              <a:extLst>
                <a:ext uri="{FF2B5EF4-FFF2-40B4-BE49-F238E27FC236}">
                  <a16:creationId xmlns:a16="http://schemas.microsoft.com/office/drawing/2014/main" id="{63D1E279-EDDF-4AFD-8705-1B0DD81B1D14}"/>
                </a:ext>
              </a:extLst>
            </p:cNvPr>
            <p:cNvSpPr/>
            <p:nvPr/>
          </p:nvSpPr>
          <p:spPr bwMode="auto">
            <a:xfrm>
              <a:off x="4695" y="1521"/>
              <a:ext cx="23" cy="30"/>
            </a:xfrm>
            <a:custGeom>
              <a:avLst/>
              <a:gdLst>
                <a:gd name="T0" fmla="*/ 14 w 23"/>
                <a:gd name="T1" fmla="*/ 30 h 30"/>
                <a:gd name="T2" fmla="*/ 14 w 23"/>
                <a:gd name="T3" fmla="*/ 5 h 30"/>
                <a:gd name="T4" fmla="*/ 23 w 23"/>
                <a:gd name="T5" fmla="*/ 5 h 30"/>
                <a:gd name="T6" fmla="*/ 23 w 23"/>
                <a:gd name="T7" fmla="*/ 0 h 30"/>
                <a:gd name="T8" fmla="*/ 0 w 23"/>
                <a:gd name="T9" fmla="*/ 0 h 30"/>
                <a:gd name="T10" fmla="*/ 0 w 23"/>
                <a:gd name="T11" fmla="*/ 5 h 30"/>
                <a:gd name="T12" fmla="*/ 9 w 23"/>
                <a:gd name="T13" fmla="*/ 5 h 30"/>
                <a:gd name="T14" fmla="*/ 9 w 23"/>
                <a:gd name="T15" fmla="*/ 30 h 30"/>
                <a:gd name="T16" fmla="*/ 14 w 23"/>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0">
                  <a:moveTo>
                    <a:pt x="14" y="30"/>
                  </a:moveTo>
                  <a:lnTo>
                    <a:pt x="14" y="5"/>
                  </a:lnTo>
                  <a:lnTo>
                    <a:pt x="23" y="5"/>
                  </a:lnTo>
                  <a:lnTo>
                    <a:pt x="23" y="0"/>
                  </a:lnTo>
                  <a:lnTo>
                    <a:pt x="0" y="0"/>
                  </a:lnTo>
                  <a:lnTo>
                    <a:pt x="0" y="5"/>
                  </a:lnTo>
                  <a:lnTo>
                    <a:pt x="9" y="5"/>
                  </a:lnTo>
                  <a:lnTo>
                    <a:pt x="9" y="30"/>
                  </a:lnTo>
                  <a:lnTo>
                    <a:pt x="1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65" name="Freeform 665">
              <a:extLst>
                <a:ext uri="{FF2B5EF4-FFF2-40B4-BE49-F238E27FC236}">
                  <a16:creationId xmlns:a16="http://schemas.microsoft.com/office/drawing/2014/main" id="{60BD3159-B69F-4DD5-A381-85F41091B260}"/>
                </a:ext>
              </a:extLst>
            </p:cNvPr>
            <p:cNvSpPr/>
            <p:nvPr/>
          </p:nvSpPr>
          <p:spPr bwMode="auto">
            <a:xfrm>
              <a:off x="4720" y="1521"/>
              <a:ext cx="21" cy="30"/>
            </a:xfrm>
            <a:custGeom>
              <a:avLst/>
              <a:gdLst>
                <a:gd name="T0" fmla="*/ 6 w 21"/>
                <a:gd name="T1" fmla="*/ 30 h 30"/>
                <a:gd name="T2" fmla="*/ 6 w 21"/>
                <a:gd name="T3" fmla="*/ 17 h 30"/>
                <a:gd name="T4" fmla="*/ 19 w 21"/>
                <a:gd name="T5" fmla="*/ 17 h 30"/>
                <a:gd name="T6" fmla="*/ 19 w 21"/>
                <a:gd name="T7" fmla="*/ 12 h 30"/>
                <a:gd name="T8" fmla="*/ 6 w 21"/>
                <a:gd name="T9" fmla="*/ 12 h 30"/>
                <a:gd name="T10" fmla="*/ 6 w 21"/>
                <a:gd name="T11" fmla="*/ 5 h 30"/>
                <a:gd name="T12" fmla="*/ 21 w 21"/>
                <a:gd name="T13" fmla="*/ 5 h 30"/>
                <a:gd name="T14" fmla="*/ 21 w 21"/>
                <a:gd name="T15" fmla="*/ 0 h 30"/>
                <a:gd name="T16" fmla="*/ 0 w 21"/>
                <a:gd name="T17" fmla="*/ 0 h 30"/>
                <a:gd name="T18" fmla="*/ 0 w 21"/>
                <a:gd name="T19" fmla="*/ 30 h 30"/>
                <a:gd name="T20" fmla="*/ 6 w 21"/>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0">
                  <a:moveTo>
                    <a:pt x="6" y="30"/>
                  </a:moveTo>
                  <a:lnTo>
                    <a:pt x="6" y="17"/>
                  </a:lnTo>
                  <a:lnTo>
                    <a:pt x="19" y="17"/>
                  </a:lnTo>
                  <a:lnTo>
                    <a:pt x="19" y="12"/>
                  </a:lnTo>
                  <a:lnTo>
                    <a:pt x="6" y="12"/>
                  </a:lnTo>
                  <a:lnTo>
                    <a:pt x="6" y="5"/>
                  </a:lnTo>
                  <a:lnTo>
                    <a:pt x="21" y="5"/>
                  </a:lnTo>
                  <a:lnTo>
                    <a:pt x="21" y="0"/>
                  </a:lnTo>
                  <a:lnTo>
                    <a:pt x="0" y="0"/>
                  </a:lnTo>
                  <a:lnTo>
                    <a:pt x="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66" name="Freeform 666">
              <a:extLst>
                <a:ext uri="{FF2B5EF4-FFF2-40B4-BE49-F238E27FC236}">
                  <a16:creationId xmlns:a16="http://schemas.microsoft.com/office/drawing/2014/main" id="{B0D82DB0-018F-455F-95AC-7BCF3F176263}"/>
                </a:ext>
              </a:extLst>
            </p:cNvPr>
            <p:cNvSpPr/>
            <p:nvPr/>
          </p:nvSpPr>
          <p:spPr bwMode="auto">
            <a:xfrm>
              <a:off x="4743" y="1520"/>
              <a:ext cx="28" cy="33"/>
            </a:xfrm>
            <a:custGeom>
              <a:avLst/>
              <a:gdLst>
                <a:gd name="T0" fmla="*/ 8 w 28"/>
                <a:gd name="T1" fmla="*/ 9 h 33"/>
                <a:gd name="T2" fmla="*/ 11 w 28"/>
                <a:gd name="T3" fmla="*/ 6 h 33"/>
                <a:gd name="T4" fmla="*/ 14 w 28"/>
                <a:gd name="T5" fmla="*/ 6 h 33"/>
                <a:gd name="T6" fmla="*/ 18 w 28"/>
                <a:gd name="T7" fmla="*/ 6 h 33"/>
                <a:gd name="T8" fmla="*/ 20 w 28"/>
                <a:gd name="T9" fmla="*/ 9 h 33"/>
                <a:gd name="T10" fmla="*/ 22 w 28"/>
                <a:gd name="T11" fmla="*/ 12 h 33"/>
                <a:gd name="T12" fmla="*/ 23 w 28"/>
                <a:gd name="T13" fmla="*/ 17 h 33"/>
                <a:gd name="T14" fmla="*/ 22 w 28"/>
                <a:gd name="T15" fmla="*/ 21 h 33"/>
                <a:gd name="T16" fmla="*/ 20 w 28"/>
                <a:gd name="T17" fmla="*/ 24 h 33"/>
                <a:gd name="T18" fmla="*/ 18 w 28"/>
                <a:gd name="T19" fmla="*/ 27 h 33"/>
                <a:gd name="T20" fmla="*/ 14 w 28"/>
                <a:gd name="T21" fmla="*/ 28 h 33"/>
                <a:gd name="T22" fmla="*/ 11 w 28"/>
                <a:gd name="T23" fmla="*/ 27 h 33"/>
                <a:gd name="T24" fmla="*/ 8 w 28"/>
                <a:gd name="T25" fmla="*/ 24 h 33"/>
                <a:gd name="T26" fmla="*/ 7 w 28"/>
                <a:gd name="T27" fmla="*/ 21 h 33"/>
                <a:gd name="T28" fmla="*/ 6 w 28"/>
                <a:gd name="T29" fmla="*/ 17 h 33"/>
                <a:gd name="T30" fmla="*/ 7 w 28"/>
                <a:gd name="T31" fmla="*/ 12 h 33"/>
                <a:gd name="T32" fmla="*/ 8 w 28"/>
                <a:gd name="T33" fmla="*/ 9 h 33"/>
                <a:gd name="T34" fmla="*/ 4 w 28"/>
                <a:gd name="T35" fmla="*/ 28 h 33"/>
                <a:gd name="T36" fmla="*/ 8 w 28"/>
                <a:gd name="T37" fmla="*/ 31 h 33"/>
                <a:gd name="T38" fmla="*/ 14 w 28"/>
                <a:gd name="T39" fmla="*/ 33 h 33"/>
                <a:gd name="T40" fmla="*/ 20 w 28"/>
                <a:gd name="T41" fmla="*/ 31 h 33"/>
                <a:gd name="T42" fmla="*/ 24 w 28"/>
                <a:gd name="T43" fmla="*/ 28 h 33"/>
                <a:gd name="T44" fmla="*/ 28 w 28"/>
                <a:gd name="T45" fmla="*/ 23 h 33"/>
                <a:gd name="T46" fmla="*/ 28 w 28"/>
                <a:gd name="T47" fmla="*/ 17 h 33"/>
                <a:gd name="T48" fmla="*/ 28 w 28"/>
                <a:gd name="T49" fmla="*/ 10 h 33"/>
                <a:gd name="T50" fmla="*/ 24 w 28"/>
                <a:gd name="T51" fmla="*/ 5 h 33"/>
                <a:gd name="T52" fmla="*/ 20 w 28"/>
                <a:gd name="T53" fmla="*/ 1 h 33"/>
                <a:gd name="T54" fmla="*/ 14 w 28"/>
                <a:gd name="T55" fmla="*/ 0 h 33"/>
                <a:gd name="T56" fmla="*/ 8 w 28"/>
                <a:gd name="T57" fmla="*/ 1 h 33"/>
                <a:gd name="T58" fmla="*/ 4 w 28"/>
                <a:gd name="T59" fmla="*/ 5 h 33"/>
                <a:gd name="T60" fmla="*/ 1 w 28"/>
                <a:gd name="T61" fmla="*/ 10 h 33"/>
                <a:gd name="T62" fmla="*/ 0 w 28"/>
                <a:gd name="T63" fmla="*/ 17 h 33"/>
                <a:gd name="T64" fmla="*/ 1 w 28"/>
                <a:gd name="T65" fmla="*/ 23 h 33"/>
                <a:gd name="T66" fmla="*/ 4 w 28"/>
                <a:gd name="T67" fmla="*/ 28 h 33"/>
                <a:gd name="T68" fmla="*/ 8 w 28"/>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9"/>
                  </a:moveTo>
                  <a:lnTo>
                    <a:pt x="11" y="6"/>
                  </a:lnTo>
                  <a:lnTo>
                    <a:pt x="14" y="6"/>
                  </a:lnTo>
                  <a:lnTo>
                    <a:pt x="18" y="6"/>
                  </a:lnTo>
                  <a:lnTo>
                    <a:pt x="20" y="9"/>
                  </a:lnTo>
                  <a:lnTo>
                    <a:pt x="22" y="12"/>
                  </a:lnTo>
                  <a:lnTo>
                    <a:pt x="23" y="17"/>
                  </a:lnTo>
                  <a:lnTo>
                    <a:pt x="22" y="21"/>
                  </a:lnTo>
                  <a:lnTo>
                    <a:pt x="20" y="24"/>
                  </a:lnTo>
                  <a:lnTo>
                    <a:pt x="18" y="27"/>
                  </a:lnTo>
                  <a:lnTo>
                    <a:pt x="14" y="28"/>
                  </a:lnTo>
                  <a:lnTo>
                    <a:pt x="11" y="27"/>
                  </a:lnTo>
                  <a:lnTo>
                    <a:pt x="8" y="24"/>
                  </a:lnTo>
                  <a:lnTo>
                    <a:pt x="7" y="21"/>
                  </a:lnTo>
                  <a:lnTo>
                    <a:pt x="6" y="17"/>
                  </a:lnTo>
                  <a:lnTo>
                    <a:pt x="7" y="12"/>
                  </a:lnTo>
                  <a:lnTo>
                    <a:pt x="8" y="9"/>
                  </a:lnTo>
                  <a:lnTo>
                    <a:pt x="4" y="28"/>
                  </a:lnTo>
                  <a:lnTo>
                    <a:pt x="8" y="31"/>
                  </a:lnTo>
                  <a:lnTo>
                    <a:pt x="14" y="33"/>
                  </a:lnTo>
                  <a:lnTo>
                    <a:pt x="20" y="31"/>
                  </a:lnTo>
                  <a:lnTo>
                    <a:pt x="24" y="28"/>
                  </a:lnTo>
                  <a:lnTo>
                    <a:pt x="28" y="23"/>
                  </a:lnTo>
                  <a:lnTo>
                    <a:pt x="28" y="17"/>
                  </a:lnTo>
                  <a:lnTo>
                    <a:pt x="28" y="10"/>
                  </a:lnTo>
                  <a:lnTo>
                    <a:pt x="24" y="5"/>
                  </a:lnTo>
                  <a:lnTo>
                    <a:pt x="20" y="1"/>
                  </a:lnTo>
                  <a:lnTo>
                    <a:pt x="14" y="0"/>
                  </a:lnTo>
                  <a:lnTo>
                    <a:pt x="8" y="1"/>
                  </a:lnTo>
                  <a:lnTo>
                    <a:pt x="4" y="5"/>
                  </a:lnTo>
                  <a:lnTo>
                    <a:pt x="1" y="10"/>
                  </a:lnTo>
                  <a:lnTo>
                    <a:pt x="0" y="17"/>
                  </a:lnTo>
                  <a:lnTo>
                    <a:pt x="1" y="23"/>
                  </a:lnTo>
                  <a:lnTo>
                    <a:pt x="4" y="28"/>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67" name="Freeform 667">
              <a:extLst>
                <a:ext uri="{FF2B5EF4-FFF2-40B4-BE49-F238E27FC236}">
                  <a16:creationId xmlns:a16="http://schemas.microsoft.com/office/drawing/2014/main" id="{46528B02-7FEE-4487-846A-2164B383E17B}"/>
                </a:ext>
              </a:extLst>
            </p:cNvPr>
            <p:cNvSpPr/>
            <p:nvPr/>
          </p:nvSpPr>
          <p:spPr bwMode="auto">
            <a:xfrm>
              <a:off x="4775" y="1521"/>
              <a:ext cx="24" cy="30"/>
            </a:xfrm>
            <a:custGeom>
              <a:avLst/>
              <a:gdLst>
                <a:gd name="T0" fmla="*/ 6 w 24"/>
                <a:gd name="T1" fmla="*/ 5 h 30"/>
                <a:gd name="T2" fmla="*/ 14 w 24"/>
                <a:gd name="T3" fmla="*/ 5 h 30"/>
                <a:gd name="T4" fmla="*/ 17 w 24"/>
                <a:gd name="T5" fmla="*/ 6 h 30"/>
                <a:gd name="T6" fmla="*/ 18 w 24"/>
                <a:gd name="T7" fmla="*/ 9 h 30"/>
                <a:gd name="T8" fmla="*/ 17 w 24"/>
                <a:gd name="T9" fmla="*/ 12 h 30"/>
                <a:gd name="T10" fmla="*/ 14 w 24"/>
                <a:gd name="T11" fmla="*/ 14 h 30"/>
                <a:gd name="T12" fmla="*/ 6 w 24"/>
                <a:gd name="T13" fmla="*/ 14 h 30"/>
                <a:gd name="T14" fmla="*/ 6 w 24"/>
                <a:gd name="T15" fmla="*/ 5 h 30"/>
                <a:gd name="T16" fmla="*/ 6 w 24"/>
                <a:gd name="T17" fmla="*/ 30 h 30"/>
                <a:gd name="T18" fmla="*/ 6 w 24"/>
                <a:gd name="T19" fmla="*/ 18 h 30"/>
                <a:gd name="T20" fmla="*/ 12 w 24"/>
                <a:gd name="T21" fmla="*/ 18 h 30"/>
                <a:gd name="T22" fmla="*/ 16 w 24"/>
                <a:gd name="T23" fmla="*/ 20 h 30"/>
                <a:gd name="T24" fmla="*/ 17 w 24"/>
                <a:gd name="T25" fmla="*/ 23 h 30"/>
                <a:gd name="T26" fmla="*/ 17 w 24"/>
                <a:gd name="T27" fmla="*/ 27 h 30"/>
                <a:gd name="T28" fmla="*/ 17 w 24"/>
                <a:gd name="T29" fmla="*/ 29 h 30"/>
                <a:gd name="T30" fmla="*/ 18 w 24"/>
                <a:gd name="T31" fmla="*/ 30 h 30"/>
                <a:gd name="T32" fmla="*/ 24 w 24"/>
                <a:gd name="T33" fmla="*/ 30 h 30"/>
                <a:gd name="T34" fmla="*/ 23 w 24"/>
                <a:gd name="T35" fmla="*/ 29 h 30"/>
                <a:gd name="T36" fmla="*/ 23 w 24"/>
                <a:gd name="T37" fmla="*/ 27 h 30"/>
                <a:gd name="T38" fmla="*/ 23 w 24"/>
                <a:gd name="T39" fmla="*/ 23 h 30"/>
                <a:gd name="T40" fmla="*/ 22 w 24"/>
                <a:gd name="T41" fmla="*/ 18 h 30"/>
                <a:gd name="T42" fmla="*/ 20 w 24"/>
                <a:gd name="T43" fmla="*/ 16 h 30"/>
                <a:gd name="T44" fmla="*/ 22 w 24"/>
                <a:gd name="T45" fmla="*/ 15 h 30"/>
                <a:gd name="T46" fmla="*/ 23 w 24"/>
                <a:gd name="T47" fmla="*/ 14 h 30"/>
                <a:gd name="T48" fmla="*/ 24 w 24"/>
                <a:gd name="T49" fmla="*/ 9 h 30"/>
                <a:gd name="T50" fmla="*/ 23 w 24"/>
                <a:gd name="T51" fmla="*/ 5 h 30"/>
                <a:gd name="T52" fmla="*/ 22 w 24"/>
                <a:gd name="T53" fmla="*/ 2 h 30"/>
                <a:gd name="T54" fmla="*/ 18 w 24"/>
                <a:gd name="T55" fmla="*/ 0 h 30"/>
                <a:gd name="T56" fmla="*/ 15 w 24"/>
                <a:gd name="T57" fmla="*/ 0 h 30"/>
                <a:gd name="T58" fmla="*/ 0 w 24"/>
                <a:gd name="T59" fmla="*/ 0 h 30"/>
                <a:gd name="T60" fmla="*/ 0 w 24"/>
                <a:gd name="T61" fmla="*/ 30 h 30"/>
                <a:gd name="T62" fmla="*/ 6 w 24"/>
                <a:gd name="T63" fmla="*/ 30 h 30"/>
                <a:gd name="T64" fmla="*/ 6 w 24"/>
                <a:gd name="T65"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0">
                  <a:moveTo>
                    <a:pt x="6" y="5"/>
                  </a:moveTo>
                  <a:lnTo>
                    <a:pt x="14" y="5"/>
                  </a:lnTo>
                  <a:lnTo>
                    <a:pt x="17" y="6"/>
                  </a:lnTo>
                  <a:lnTo>
                    <a:pt x="18" y="9"/>
                  </a:lnTo>
                  <a:lnTo>
                    <a:pt x="17" y="12"/>
                  </a:lnTo>
                  <a:lnTo>
                    <a:pt x="14" y="14"/>
                  </a:lnTo>
                  <a:lnTo>
                    <a:pt x="6" y="14"/>
                  </a:lnTo>
                  <a:lnTo>
                    <a:pt x="6" y="5"/>
                  </a:lnTo>
                  <a:lnTo>
                    <a:pt x="6" y="30"/>
                  </a:lnTo>
                  <a:lnTo>
                    <a:pt x="6" y="18"/>
                  </a:lnTo>
                  <a:lnTo>
                    <a:pt x="12" y="18"/>
                  </a:lnTo>
                  <a:lnTo>
                    <a:pt x="16" y="20"/>
                  </a:lnTo>
                  <a:lnTo>
                    <a:pt x="17" y="23"/>
                  </a:lnTo>
                  <a:lnTo>
                    <a:pt x="17" y="27"/>
                  </a:lnTo>
                  <a:lnTo>
                    <a:pt x="17" y="29"/>
                  </a:lnTo>
                  <a:lnTo>
                    <a:pt x="18" y="30"/>
                  </a:lnTo>
                  <a:lnTo>
                    <a:pt x="24" y="30"/>
                  </a:lnTo>
                  <a:lnTo>
                    <a:pt x="23" y="29"/>
                  </a:lnTo>
                  <a:lnTo>
                    <a:pt x="23" y="27"/>
                  </a:lnTo>
                  <a:lnTo>
                    <a:pt x="23" y="23"/>
                  </a:lnTo>
                  <a:lnTo>
                    <a:pt x="22" y="18"/>
                  </a:lnTo>
                  <a:lnTo>
                    <a:pt x="20" y="16"/>
                  </a:lnTo>
                  <a:lnTo>
                    <a:pt x="22" y="15"/>
                  </a:lnTo>
                  <a:lnTo>
                    <a:pt x="23" y="14"/>
                  </a:lnTo>
                  <a:lnTo>
                    <a:pt x="24" y="9"/>
                  </a:lnTo>
                  <a:lnTo>
                    <a:pt x="23" y="5"/>
                  </a:lnTo>
                  <a:lnTo>
                    <a:pt x="22" y="2"/>
                  </a:lnTo>
                  <a:lnTo>
                    <a:pt x="18" y="0"/>
                  </a:lnTo>
                  <a:lnTo>
                    <a:pt x="15" y="0"/>
                  </a:lnTo>
                  <a:lnTo>
                    <a:pt x="0" y="0"/>
                  </a:lnTo>
                  <a:lnTo>
                    <a:pt x="0" y="30"/>
                  </a:lnTo>
                  <a:lnTo>
                    <a:pt x="6" y="30"/>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68" name="Freeform 668">
              <a:extLst>
                <a:ext uri="{FF2B5EF4-FFF2-40B4-BE49-F238E27FC236}">
                  <a16:creationId xmlns:a16="http://schemas.microsoft.com/office/drawing/2014/main" id="{7780DF54-0436-4AD6-89DD-62E66C0F2619}"/>
                </a:ext>
              </a:extLst>
            </p:cNvPr>
            <p:cNvSpPr/>
            <p:nvPr/>
          </p:nvSpPr>
          <p:spPr bwMode="auto">
            <a:xfrm>
              <a:off x="4804" y="1521"/>
              <a:ext cx="24" cy="30"/>
            </a:xfrm>
            <a:custGeom>
              <a:avLst/>
              <a:gdLst>
                <a:gd name="T0" fmla="*/ 6 w 24"/>
                <a:gd name="T1" fmla="*/ 5 h 30"/>
                <a:gd name="T2" fmla="*/ 11 w 24"/>
                <a:gd name="T3" fmla="*/ 5 h 30"/>
                <a:gd name="T4" fmla="*/ 15 w 24"/>
                <a:gd name="T5" fmla="*/ 6 h 30"/>
                <a:gd name="T6" fmla="*/ 17 w 24"/>
                <a:gd name="T7" fmla="*/ 8 h 30"/>
                <a:gd name="T8" fmla="*/ 18 w 24"/>
                <a:gd name="T9" fmla="*/ 11 h 30"/>
                <a:gd name="T10" fmla="*/ 18 w 24"/>
                <a:gd name="T11" fmla="*/ 16 h 30"/>
                <a:gd name="T12" fmla="*/ 18 w 24"/>
                <a:gd name="T13" fmla="*/ 20 h 30"/>
                <a:gd name="T14" fmla="*/ 17 w 24"/>
                <a:gd name="T15" fmla="*/ 23 h 30"/>
                <a:gd name="T16" fmla="*/ 15 w 24"/>
                <a:gd name="T17" fmla="*/ 24 h 30"/>
                <a:gd name="T18" fmla="*/ 11 w 24"/>
                <a:gd name="T19" fmla="*/ 26 h 30"/>
                <a:gd name="T20" fmla="*/ 6 w 24"/>
                <a:gd name="T21" fmla="*/ 26 h 30"/>
                <a:gd name="T22" fmla="*/ 6 w 24"/>
                <a:gd name="T23" fmla="*/ 5 h 30"/>
                <a:gd name="T24" fmla="*/ 10 w 24"/>
                <a:gd name="T25" fmla="*/ 30 h 30"/>
                <a:gd name="T26" fmla="*/ 16 w 24"/>
                <a:gd name="T27" fmla="*/ 30 h 30"/>
                <a:gd name="T28" fmla="*/ 19 w 24"/>
                <a:gd name="T29" fmla="*/ 28 h 30"/>
                <a:gd name="T30" fmla="*/ 22 w 24"/>
                <a:gd name="T31" fmla="*/ 26 h 30"/>
                <a:gd name="T32" fmla="*/ 23 w 24"/>
                <a:gd name="T33" fmla="*/ 23 h 30"/>
                <a:gd name="T34" fmla="*/ 24 w 24"/>
                <a:gd name="T35" fmla="*/ 16 h 30"/>
                <a:gd name="T36" fmla="*/ 24 w 24"/>
                <a:gd name="T37" fmla="*/ 9 h 30"/>
                <a:gd name="T38" fmla="*/ 22 w 24"/>
                <a:gd name="T39" fmla="*/ 4 h 30"/>
                <a:gd name="T40" fmla="*/ 17 w 24"/>
                <a:gd name="T41" fmla="*/ 0 h 30"/>
                <a:gd name="T42" fmla="*/ 11 w 24"/>
                <a:gd name="T43" fmla="*/ 0 h 30"/>
                <a:gd name="T44" fmla="*/ 0 w 24"/>
                <a:gd name="T45" fmla="*/ 0 h 30"/>
                <a:gd name="T46" fmla="*/ 0 w 24"/>
                <a:gd name="T47" fmla="*/ 30 h 30"/>
                <a:gd name="T48" fmla="*/ 10 w 24"/>
                <a:gd name="T49" fmla="*/ 30 h 30"/>
                <a:gd name="T50" fmla="*/ 6 w 24"/>
                <a:gd name="T5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0">
                  <a:moveTo>
                    <a:pt x="6" y="5"/>
                  </a:moveTo>
                  <a:lnTo>
                    <a:pt x="11" y="5"/>
                  </a:lnTo>
                  <a:lnTo>
                    <a:pt x="15" y="6"/>
                  </a:lnTo>
                  <a:lnTo>
                    <a:pt x="17" y="8"/>
                  </a:lnTo>
                  <a:lnTo>
                    <a:pt x="18" y="11"/>
                  </a:lnTo>
                  <a:lnTo>
                    <a:pt x="18" y="16"/>
                  </a:lnTo>
                  <a:lnTo>
                    <a:pt x="18" y="20"/>
                  </a:lnTo>
                  <a:lnTo>
                    <a:pt x="17" y="23"/>
                  </a:lnTo>
                  <a:lnTo>
                    <a:pt x="15" y="24"/>
                  </a:lnTo>
                  <a:lnTo>
                    <a:pt x="11" y="26"/>
                  </a:lnTo>
                  <a:lnTo>
                    <a:pt x="6" y="26"/>
                  </a:lnTo>
                  <a:lnTo>
                    <a:pt x="6" y="5"/>
                  </a:lnTo>
                  <a:lnTo>
                    <a:pt x="10" y="30"/>
                  </a:lnTo>
                  <a:lnTo>
                    <a:pt x="16" y="30"/>
                  </a:lnTo>
                  <a:lnTo>
                    <a:pt x="19" y="28"/>
                  </a:lnTo>
                  <a:lnTo>
                    <a:pt x="22" y="26"/>
                  </a:lnTo>
                  <a:lnTo>
                    <a:pt x="23" y="23"/>
                  </a:lnTo>
                  <a:lnTo>
                    <a:pt x="24" y="16"/>
                  </a:lnTo>
                  <a:lnTo>
                    <a:pt x="24" y="9"/>
                  </a:lnTo>
                  <a:lnTo>
                    <a:pt x="22" y="4"/>
                  </a:lnTo>
                  <a:lnTo>
                    <a:pt x="17" y="0"/>
                  </a:lnTo>
                  <a:lnTo>
                    <a:pt x="11" y="0"/>
                  </a:lnTo>
                  <a:lnTo>
                    <a:pt x="0" y="0"/>
                  </a:lnTo>
                  <a:lnTo>
                    <a:pt x="0" y="30"/>
                  </a:lnTo>
                  <a:lnTo>
                    <a:pt x="10" y="30"/>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69" name="Freeform 669">
              <a:extLst>
                <a:ext uri="{FF2B5EF4-FFF2-40B4-BE49-F238E27FC236}">
                  <a16:creationId xmlns:a16="http://schemas.microsoft.com/office/drawing/2014/main" id="{B9965660-5A6E-49FA-83A0-2F596E1A9D69}"/>
                </a:ext>
              </a:extLst>
            </p:cNvPr>
            <p:cNvSpPr/>
            <p:nvPr/>
          </p:nvSpPr>
          <p:spPr bwMode="auto">
            <a:xfrm>
              <a:off x="4919" y="1554"/>
              <a:ext cx="27" cy="25"/>
            </a:xfrm>
            <a:custGeom>
              <a:avLst/>
              <a:gdLst>
                <a:gd name="T0" fmla="*/ 11 w 27"/>
                <a:gd name="T1" fmla="*/ 19 h 25"/>
                <a:gd name="T2" fmla="*/ 9 w 27"/>
                <a:gd name="T3" fmla="*/ 19 h 25"/>
                <a:gd name="T4" fmla="*/ 8 w 27"/>
                <a:gd name="T5" fmla="*/ 18 h 25"/>
                <a:gd name="T6" fmla="*/ 5 w 27"/>
                <a:gd name="T7" fmla="*/ 14 h 25"/>
                <a:gd name="T8" fmla="*/ 5 w 27"/>
                <a:gd name="T9" fmla="*/ 12 h 25"/>
                <a:gd name="T10" fmla="*/ 6 w 27"/>
                <a:gd name="T11" fmla="*/ 9 h 25"/>
                <a:gd name="T12" fmla="*/ 9 w 27"/>
                <a:gd name="T13" fmla="*/ 7 h 25"/>
                <a:gd name="T14" fmla="*/ 12 w 27"/>
                <a:gd name="T15" fmla="*/ 6 h 25"/>
                <a:gd name="T16" fmla="*/ 16 w 27"/>
                <a:gd name="T17" fmla="*/ 6 h 25"/>
                <a:gd name="T18" fmla="*/ 18 w 27"/>
                <a:gd name="T19" fmla="*/ 6 h 25"/>
                <a:gd name="T20" fmla="*/ 21 w 27"/>
                <a:gd name="T21" fmla="*/ 8 h 25"/>
                <a:gd name="T22" fmla="*/ 22 w 27"/>
                <a:gd name="T23" fmla="*/ 11 h 25"/>
                <a:gd name="T24" fmla="*/ 22 w 27"/>
                <a:gd name="T25" fmla="*/ 15 h 25"/>
                <a:gd name="T26" fmla="*/ 21 w 27"/>
                <a:gd name="T27" fmla="*/ 17 h 25"/>
                <a:gd name="T28" fmla="*/ 18 w 27"/>
                <a:gd name="T29" fmla="*/ 18 h 25"/>
                <a:gd name="T30" fmla="*/ 20 w 27"/>
                <a:gd name="T31" fmla="*/ 23 h 25"/>
                <a:gd name="T32" fmla="*/ 23 w 27"/>
                <a:gd name="T33" fmla="*/ 21 h 25"/>
                <a:gd name="T34" fmla="*/ 26 w 27"/>
                <a:gd name="T35" fmla="*/ 18 h 25"/>
                <a:gd name="T36" fmla="*/ 27 w 27"/>
                <a:gd name="T37" fmla="*/ 14 h 25"/>
                <a:gd name="T38" fmla="*/ 26 w 27"/>
                <a:gd name="T39" fmla="*/ 9 h 25"/>
                <a:gd name="T40" fmla="*/ 24 w 27"/>
                <a:gd name="T41" fmla="*/ 5 h 25"/>
                <a:gd name="T42" fmla="*/ 21 w 27"/>
                <a:gd name="T43" fmla="*/ 1 h 25"/>
                <a:gd name="T44" fmla="*/ 16 w 27"/>
                <a:gd name="T45" fmla="*/ 0 h 25"/>
                <a:gd name="T46" fmla="*/ 11 w 27"/>
                <a:gd name="T47" fmla="*/ 0 h 25"/>
                <a:gd name="T48" fmla="*/ 6 w 27"/>
                <a:gd name="T49" fmla="*/ 2 h 25"/>
                <a:gd name="T50" fmla="*/ 3 w 27"/>
                <a:gd name="T51" fmla="*/ 6 h 25"/>
                <a:gd name="T52" fmla="*/ 0 w 27"/>
                <a:gd name="T53" fmla="*/ 9 h 25"/>
                <a:gd name="T54" fmla="*/ 2 w 27"/>
                <a:gd name="T55" fmla="*/ 15 h 25"/>
                <a:gd name="T56" fmla="*/ 3 w 27"/>
                <a:gd name="T57" fmla="*/ 19 h 25"/>
                <a:gd name="T58" fmla="*/ 5 w 27"/>
                <a:gd name="T59" fmla="*/ 23 h 25"/>
                <a:gd name="T60" fmla="*/ 9 w 27"/>
                <a:gd name="T61" fmla="*/ 24 h 25"/>
                <a:gd name="T62" fmla="*/ 12 w 27"/>
                <a:gd name="T63" fmla="*/ 25 h 25"/>
                <a:gd name="T64" fmla="*/ 11 w 27"/>
                <a:gd name="T6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5">
                  <a:moveTo>
                    <a:pt x="11" y="19"/>
                  </a:moveTo>
                  <a:lnTo>
                    <a:pt x="9" y="19"/>
                  </a:lnTo>
                  <a:lnTo>
                    <a:pt x="8" y="18"/>
                  </a:lnTo>
                  <a:lnTo>
                    <a:pt x="5" y="14"/>
                  </a:lnTo>
                  <a:lnTo>
                    <a:pt x="5" y="12"/>
                  </a:lnTo>
                  <a:lnTo>
                    <a:pt x="6" y="9"/>
                  </a:lnTo>
                  <a:lnTo>
                    <a:pt x="9" y="7"/>
                  </a:lnTo>
                  <a:lnTo>
                    <a:pt x="12" y="6"/>
                  </a:lnTo>
                  <a:lnTo>
                    <a:pt x="16" y="6"/>
                  </a:lnTo>
                  <a:lnTo>
                    <a:pt x="18" y="6"/>
                  </a:lnTo>
                  <a:lnTo>
                    <a:pt x="21" y="8"/>
                  </a:lnTo>
                  <a:lnTo>
                    <a:pt x="22" y="11"/>
                  </a:lnTo>
                  <a:lnTo>
                    <a:pt x="22" y="15"/>
                  </a:lnTo>
                  <a:lnTo>
                    <a:pt x="21" y="17"/>
                  </a:lnTo>
                  <a:lnTo>
                    <a:pt x="18" y="18"/>
                  </a:lnTo>
                  <a:lnTo>
                    <a:pt x="20" y="23"/>
                  </a:lnTo>
                  <a:lnTo>
                    <a:pt x="23" y="21"/>
                  </a:lnTo>
                  <a:lnTo>
                    <a:pt x="26" y="18"/>
                  </a:lnTo>
                  <a:lnTo>
                    <a:pt x="27" y="14"/>
                  </a:lnTo>
                  <a:lnTo>
                    <a:pt x="26" y="9"/>
                  </a:lnTo>
                  <a:lnTo>
                    <a:pt x="24" y="5"/>
                  </a:lnTo>
                  <a:lnTo>
                    <a:pt x="21" y="1"/>
                  </a:lnTo>
                  <a:lnTo>
                    <a:pt x="16" y="0"/>
                  </a:lnTo>
                  <a:lnTo>
                    <a:pt x="11" y="0"/>
                  </a:lnTo>
                  <a:lnTo>
                    <a:pt x="6" y="2"/>
                  </a:lnTo>
                  <a:lnTo>
                    <a:pt x="3" y="6"/>
                  </a:lnTo>
                  <a:lnTo>
                    <a:pt x="0" y="9"/>
                  </a:lnTo>
                  <a:lnTo>
                    <a:pt x="2" y="15"/>
                  </a:lnTo>
                  <a:lnTo>
                    <a:pt x="3" y="19"/>
                  </a:lnTo>
                  <a:lnTo>
                    <a:pt x="5" y="23"/>
                  </a:lnTo>
                  <a:lnTo>
                    <a:pt x="9" y="24"/>
                  </a:lnTo>
                  <a:lnTo>
                    <a:pt x="12" y="25"/>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0" name="Freeform 670">
              <a:extLst>
                <a:ext uri="{FF2B5EF4-FFF2-40B4-BE49-F238E27FC236}">
                  <a16:creationId xmlns:a16="http://schemas.microsoft.com/office/drawing/2014/main" id="{F385A410-6892-4629-BF39-68BA87AC5ED5}"/>
                </a:ext>
              </a:extLst>
            </p:cNvPr>
            <p:cNvSpPr/>
            <p:nvPr/>
          </p:nvSpPr>
          <p:spPr bwMode="auto">
            <a:xfrm>
              <a:off x="4924" y="1579"/>
              <a:ext cx="28" cy="26"/>
            </a:xfrm>
            <a:custGeom>
              <a:avLst/>
              <a:gdLst>
                <a:gd name="T0" fmla="*/ 1 w 28"/>
                <a:gd name="T1" fmla="*/ 11 h 26"/>
                <a:gd name="T2" fmla="*/ 11 w 28"/>
                <a:gd name="T3" fmla="*/ 8 h 26"/>
                <a:gd name="T4" fmla="*/ 13 w 28"/>
                <a:gd name="T5" fmla="*/ 19 h 26"/>
                <a:gd name="T6" fmla="*/ 3 w 28"/>
                <a:gd name="T7" fmla="*/ 22 h 26"/>
                <a:gd name="T8" fmla="*/ 4 w 28"/>
                <a:gd name="T9" fmla="*/ 26 h 26"/>
                <a:gd name="T10" fmla="*/ 28 w 28"/>
                <a:gd name="T11" fmla="*/ 22 h 26"/>
                <a:gd name="T12" fmla="*/ 27 w 28"/>
                <a:gd name="T13" fmla="*/ 16 h 26"/>
                <a:gd name="T14" fmla="*/ 18 w 28"/>
                <a:gd name="T15" fmla="*/ 18 h 26"/>
                <a:gd name="T16" fmla="*/ 16 w 28"/>
                <a:gd name="T17" fmla="*/ 7 h 26"/>
                <a:gd name="T18" fmla="*/ 24 w 28"/>
                <a:gd name="T19" fmla="*/ 5 h 26"/>
                <a:gd name="T20" fmla="*/ 23 w 28"/>
                <a:gd name="T21" fmla="*/ 0 h 26"/>
                <a:gd name="T22" fmla="*/ 0 w 28"/>
                <a:gd name="T23" fmla="*/ 6 h 26"/>
                <a:gd name="T24" fmla="*/ 1 w 28"/>
                <a:gd name="T25"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 y="11"/>
                  </a:moveTo>
                  <a:lnTo>
                    <a:pt x="11" y="8"/>
                  </a:lnTo>
                  <a:lnTo>
                    <a:pt x="13" y="19"/>
                  </a:lnTo>
                  <a:lnTo>
                    <a:pt x="3" y="22"/>
                  </a:lnTo>
                  <a:lnTo>
                    <a:pt x="4" y="26"/>
                  </a:lnTo>
                  <a:lnTo>
                    <a:pt x="28" y="22"/>
                  </a:lnTo>
                  <a:lnTo>
                    <a:pt x="27" y="16"/>
                  </a:lnTo>
                  <a:lnTo>
                    <a:pt x="18" y="18"/>
                  </a:lnTo>
                  <a:lnTo>
                    <a:pt x="16" y="7"/>
                  </a:lnTo>
                  <a:lnTo>
                    <a:pt x="24" y="5"/>
                  </a:lnTo>
                  <a:lnTo>
                    <a:pt x="23" y="0"/>
                  </a:lnTo>
                  <a:lnTo>
                    <a:pt x="0" y="6"/>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1" name="Freeform 671">
              <a:extLst>
                <a:ext uri="{FF2B5EF4-FFF2-40B4-BE49-F238E27FC236}">
                  <a16:creationId xmlns:a16="http://schemas.microsoft.com/office/drawing/2014/main" id="{6C41FCE8-47CD-4D24-8E0F-1A087251B732}"/>
                </a:ext>
              </a:extLst>
            </p:cNvPr>
            <p:cNvSpPr/>
            <p:nvPr/>
          </p:nvSpPr>
          <p:spPr bwMode="auto">
            <a:xfrm>
              <a:off x="4930" y="1607"/>
              <a:ext cx="25" cy="26"/>
            </a:xfrm>
            <a:custGeom>
              <a:avLst/>
              <a:gdLst>
                <a:gd name="T0" fmla="*/ 18 w 25"/>
                <a:gd name="T1" fmla="*/ 6 h 26"/>
                <a:gd name="T2" fmla="*/ 21 w 25"/>
                <a:gd name="T3" fmla="*/ 8 h 26"/>
                <a:gd name="T4" fmla="*/ 22 w 25"/>
                <a:gd name="T5" fmla="*/ 10 h 26"/>
                <a:gd name="T6" fmla="*/ 22 w 25"/>
                <a:gd name="T7" fmla="*/ 14 h 26"/>
                <a:gd name="T8" fmla="*/ 21 w 25"/>
                <a:gd name="T9" fmla="*/ 16 h 26"/>
                <a:gd name="T10" fmla="*/ 18 w 25"/>
                <a:gd name="T11" fmla="*/ 19 h 26"/>
                <a:gd name="T12" fmla="*/ 15 w 25"/>
                <a:gd name="T13" fmla="*/ 20 h 26"/>
                <a:gd name="T14" fmla="*/ 11 w 25"/>
                <a:gd name="T15" fmla="*/ 20 h 26"/>
                <a:gd name="T16" fmla="*/ 9 w 25"/>
                <a:gd name="T17" fmla="*/ 19 h 26"/>
                <a:gd name="T18" fmla="*/ 6 w 25"/>
                <a:gd name="T19" fmla="*/ 18 h 26"/>
                <a:gd name="T20" fmla="*/ 5 w 25"/>
                <a:gd name="T21" fmla="*/ 14 h 26"/>
                <a:gd name="T22" fmla="*/ 5 w 25"/>
                <a:gd name="T23" fmla="*/ 12 h 26"/>
                <a:gd name="T24" fmla="*/ 6 w 25"/>
                <a:gd name="T25" fmla="*/ 9 h 26"/>
                <a:gd name="T26" fmla="*/ 9 w 25"/>
                <a:gd name="T27" fmla="*/ 7 h 26"/>
                <a:gd name="T28" fmla="*/ 12 w 25"/>
                <a:gd name="T29" fmla="*/ 6 h 26"/>
                <a:gd name="T30" fmla="*/ 16 w 25"/>
                <a:gd name="T31" fmla="*/ 6 h 26"/>
                <a:gd name="T32" fmla="*/ 18 w 25"/>
                <a:gd name="T33" fmla="*/ 6 h 26"/>
                <a:gd name="T34" fmla="*/ 3 w 25"/>
                <a:gd name="T35" fmla="*/ 6 h 26"/>
                <a:gd name="T36" fmla="*/ 0 w 25"/>
                <a:gd name="T37" fmla="*/ 10 h 26"/>
                <a:gd name="T38" fmla="*/ 0 w 25"/>
                <a:gd name="T39" fmla="*/ 15 h 26"/>
                <a:gd name="T40" fmla="*/ 3 w 25"/>
                <a:gd name="T41" fmla="*/ 20 h 26"/>
                <a:gd name="T42" fmla="*/ 6 w 25"/>
                <a:gd name="T43" fmla="*/ 24 h 26"/>
                <a:gd name="T44" fmla="*/ 10 w 25"/>
                <a:gd name="T45" fmla="*/ 26 h 26"/>
                <a:gd name="T46" fmla="*/ 16 w 25"/>
                <a:gd name="T47" fmla="*/ 25 h 26"/>
                <a:gd name="T48" fmla="*/ 21 w 25"/>
                <a:gd name="T49" fmla="*/ 24 h 26"/>
                <a:gd name="T50" fmla="*/ 24 w 25"/>
                <a:gd name="T51" fmla="*/ 20 h 26"/>
                <a:gd name="T52" fmla="*/ 25 w 25"/>
                <a:gd name="T53" fmla="*/ 15 h 26"/>
                <a:gd name="T54" fmla="*/ 25 w 25"/>
                <a:gd name="T55" fmla="*/ 9 h 26"/>
                <a:gd name="T56" fmla="*/ 24 w 25"/>
                <a:gd name="T57" fmla="*/ 4 h 26"/>
                <a:gd name="T58" fmla="*/ 21 w 25"/>
                <a:gd name="T59" fmla="*/ 1 h 26"/>
                <a:gd name="T60" fmla="*/ 16 w 25"/>
                <a:gd name="T61" fmla="*/ 0 h 26"/>
                <a:gd name="T62" fmla="*/ 11 w 25"/>
                <a:gd name="T63" fmla="*/ 0 h 26"/>
                <a:gd name="T64" fmla="*/ 6 w 25"/>
                <a:gd name="T65" fmla="*/ 2 h 26"/>
                <a:gd name="T66" fmla="*/ 3 w 25"/>
                <a:gd name="T67" fmla="*/ 6 h 26"/>
                <a:gd name="T68" fmla="*/ 18 w 25"/>
                <a:gd name="T6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6">
                  <a:moveTo>
                    <a:pt x="18" y="6"/>
                  </a:moveTo>
                  <a:lnTo>
                    <a:pt x="21" y="8"/>
                  </a:lnTo>
                  <a:lnTo>
                    <a:pt x="22" y="10"/>
                  </a:lnTo>
                  <a:lnTo>
                    <a:pt x="22" y="14"/>
                  </a:lnTo>
                  <a:lnTo>
                    <a:pt x="21" y="16"/>
                  </a:lnTo>
                  <a:lnTo>
                    <a:pt x="18" y="19"/>
                  </a:lnTo>
                  <a:lnTo>
                    <a:pt x="15" y="20"/>
                  </a:lnTo>
                  <a:lnTo>
                    <a:pt x="11" y="20"/>
                  </a:lnTo>
                  <a:lnTo>
                    <a:pt x="9" y="19"/>
                  </a:lnTo>
                  <a:lnTo>
                    <a:pt x="6" y="18"/>
                  </a:lnTo>
                  <a:lnTo>
                    <a:pt x="5" y="14"/>
                  </a:lnTo>
                  <a:lnTo>
                    <a:pt x="5" y="12"/>
                  </a:lnTo>
                  <a:lnTo>
                    <a:pt x="6" y="9"/>
                  </a:lnTo>
                  <a:lnTo>
                    <a:pt x="9" y="7"/>
                  </a:lnTo>
                  <a:lnTo>
                    <a:pt x="12" y="6"/>
                  </a:lnTo>
                  <a:lnTo>
                    <a:pt x="16" y="6"/>
                  </a:lnTo>
                  <a:lnTo>
                    <a:pt x="18" y="6"/>
                  </a:lnTo>
                  <a:lnTo>
                    <a:pt x="3" y="6"/>
                  </a:lnTo>
                  <a:lnTo>
                    <a:pt x="0" y="10"/>
                  </a:lnTo>
                  <a:lnTo>
                    <a:pt x="0" y="15"/>
                  </a:lnTo>
                  <a:lnTo>
                    <a:pt x="3" y="20"/>
                  </a:lnTo>
                  <a:lnTo>
                    <a:pt x="6" y="24"/>
                  </a:lnTo>
                  <a:lnTo>
                    <a:pt x="10" y="26"/>
                  </a:lnTo>
                  <a:lnTo>
                    <a:pt x="16" y="25"/>
                  </a:lnTo>
                  <a:lnTo>
                    <a:pt x="21" y="24"/>
                  </a:lnTo>
                  <a:lnTo>
                    <a:pt x="24" y="20"/>
                  </a:lnTo>
                  <a:lnTo>
                    <a:pt x="25" y="15"/>
                  </a:lnTo>
                  <a:lnTo>
                    <a:pt x="25" y="9"/>
                  </a:lnTo>
                  <a:lnTo>
                    <a:pt x="24" y="4"/>
                  </a:lnTo>
                  <a:lnTo>
                    <a:pt x="21" y="1"/>
                  </a:lnTo>
                  <a:lnTo>
                    <a:pt x="16" y="0"/>
                  </a:lnTo>
                  <a:lnTo>
                    <a:pt x="11" y="0"/>
                  </a:lnTo>
                  <a:lnTo>
                    <a:pt x="6" y="2"/>
                  </a:lnTo>
                  <a:lnTo>
                    <a:pt x="3" y="6"/>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2" name="Freeform 672">
              <a:extLst>
                <a:ext uri="{FF2B5EF4-FFF2-40B4-BE49-F238E27FC236}">
                  <a16:creationId xmlns:a16="http://schemas.microsoft.com/office/drawing/2014/main" id="{5C627C41-16C0-41C1-8DC6-18CCD8DC09D2}"/>
                </a:ext>
              </a:extLst>
            </p:cNvPr>
            <p:cNvSpPr/>
            <p:nvPr/>
          </p:nvSpPr>
          <p:spPr bwMode="auto">
            <a:xfrm>
              <a:off x="4935" y="1626"/>
              <a:ext cx="28" cy="32"/>
            </a:xfrm>
            <a:custGeom>
              <a:avLst/>
              <a:gdLst>
                <a:gd name="T0" fmla="*/ 1 w 28"/>
                <a:gd name="T1" fmla="*/ 18 h 32"/>
                <a:gd name="T2" fmla="*/ 19 w 28"/>
                <a:gd name="T3" fmla="*/ 18 h 32"/>
                <a:gd name="T4" fmla="*/ 2 w 28"/>
                <a:gd name="T5" fmla="*/ 26 h 32"/>
                <a:gd name="T6" fmla="*/ 4 w 28"/>
                <a:gd name="T7" fmla="*/ 31 h 32"/>
                <a:gd name="T8" fmla="*/ 28 w 28"/>
                <a:gd name="T9" fmla="*/ 32 h 32"/>
                <a:gd name="T10" fmla="*/ 28 w 28"/>
                <a:gd name="T11" fmla="*/ 27 h 32"/>
                <a:gd name="T12" fmla="*/ 10 w 28"/>
                <a:gd name="T13" fmla="*/ 26 h 32"/>
                <a:gd name="T14" fmla="*/ 25 w 28"/>
                <a:gd name="T15" fmla="*/ 19 h 32"/>
                <a:gd name="T16" fmla="*/ 24 w 28"/>
                <a:gd name="T17" fmla="*/ 13 h 32"/>
                <a:gd name="T18" fmla="*/ 7 w 28"/>
                <a:gd name="T19" fmla="*/ 13 h 32"/>
                <a:gd name="T20" fmla="*/ 23 w 28"/>
                <a:gd name="T21" fmla="*/ 6 h 32"/>
                <a:gd name="T22" fmla="*/ 22 w 28"/>
                <a:gd name="T23" fmla="*/ 0 h 32"/>
                <a:gd name="T24" fmla="*/ 0 w 28"/>
                <a:gd name="T25" fmla="*/ 13 h 32"/>
                <a:gd name="T26" fmla="*/ 1 w 28"/>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 y="18"/>
                  </a:moveTo>
                  <a:lnTo>
                    <a:pt x="19" y="18"/>
                  </a:lnTo>
                  <a:lnTo>
                    <a:pt x="2" y="26"/>
                  </a:lnTo>
                  <a:lnTo>
                    <a:pt x="4" y="31"/>
                  </a:lnTo>
                  <a:lnTo>
                    <a:pt x="28" y="32"/>
                  </a:lnTo>
                  <a:lnTo>
                    <a:pt x="28" y="27"/>
                  </a:lnTo>
                  <a:lnTo>
                    <a:pt x="10" y="26"/>
                  </a:lnTo>
                  <a:lnTo>
                    <a:pt x="25" y="19"/>
                  </a:lnTo>
                  <a:lnTo>
                    <a:pt x="24" y="13"/>
                  </a:lnTo>
                  <a:lnTo>
                    <a:pt x="7" y="13"/>
                  </a:lnTo>
                  <a:lnTo>
                    <a:pt x="23" y="6"/>
                  </a:lnTo>
                  <a:lnTo>
                    <a:pt x="22" y="0"/>
                  </a:lnTo>
                  <a:lnTo>
                    <a:pt x="0" y="13"/>
                  </a:lnTo>
                  <a:lnTo>
                    <a:pt x="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3" name="Freeform 673">
              <a:extLst>
                <a:ext uri="{FF2B5EF4-FFF2-40B4-BE49-F238E27FC236}">
                  <a16:creationId xmlns:a16="http://schemas.microsoft.com/office/drawing/2014/main" id="{11B07A3C-6638-4CBE-A452-1FA8A4AEC7B7}"/>
                </a:ext>
              </a:extLst>
            </p:cNvPr>
            <p:cNvSpPr/>
            <p:nvPr/>
          </p:nvSpPr>
          <p:spPr bwMode="auto">
            <a:xfrm>
              <a:off x="4939" y="1662"/>
              <a:ext cx="27" cy="24"/>
            </a:xfrm>
            <a:custGeom>
              <a:avLst/>
              <a:gdLst>
                <a:gd name="T0" fmla="*/ 12 w 27"/>
                <a:gd name="T1" fmla="*/ 13 h 24"/>
                <a:gd name="T2" fmla="*/ 10 w 27"/>
                <a:gd name="T3" fmla="*/ 6 h 24"/>
                <a:gd name="T4" fmla="*/ 21 w 27"/>
                <a:gd name="T5" fmla="*/ 7 h 24"/>
                <a:gd name="T6" fmla="*/ 12 w 27"/>
                <a:gd name="T7" fmla="*/ 13 h 24"/>
                <a:gd name="T8" fmla="*/ 0 w 27"/>
                <a:gd name="T9" fmla="*/ 0 h 24"/>
                <a:gd name="T10" fmla="*/ 1 w 27"/>
                <a:gd name="T11" fmla="*/ 5 h 24"/>
                <a:gd name="T12" fmla="*/ 7 w 27"/>
                <a:gd name="T13" fmla="*/ 6 h 24"/>
                <a:gd name="T14" fmla="*/ 8 w 27"/>
                <a:gd name="T15" fmla="*/ 15 h 24"/>
                <a:gd name="T16" fmla="*/ 4 w 27"/>
                <a:gd name="T17" fmla="*/ 18 h 24"/>
                <a:gd name="T18" fmla="*/ 6 w 27"/>
                <a:gd name="T19" fmla="*/ 24 h 24"/>
                <a:gd name="T20" fmla="*/ 27 w 27"/>
                <a:gd name="T21" fmla="*/ 9 h 24"/>
                <a:gd name="T22" fmla="*/ 26 w 27"/>
                <a:gd name="T23" fmla="*/ 3 h 24"/>
                <a:gd name="T24" fmla="*/ 0 w 27"/>
                <a:gd name="T25" fmla="*/ 0 h 24"/>
                <a:gd name="T26" fmla="*/ 12 w 27"/>
                <a:gd name="T2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4">
                  <a:moveTo>
                    <a:pt x="12" y="13"/>
                  </a:moveTo>
                  <a:lnTo>
                    <a:pt x="10" y="6"/>
                  </a:lnTo>
                  <a:lnTo>
                    <a:pt x="21" y="7"/>
                  </a:lnTo>
                  <a:lnTo>
                    <a:pt x="12" y="13"/>
                  </a:lnTo>
                  <a:lnTo>
                    <a:pt x="0" y="0"/>
                  </a:lnTo>
                  <a:lnTo>
                    <a:pt x="1" y="5"/>
                  </a:lnTo>
                  <a:lnTo>
                    <a:pt x="7" y="6"/>
                  </a:lnTo>
                  <a:lnTo>
                    <a:pt x="8" y="15"/>
                  </a:lnTo>
                  <a:lnTo>
                    <a:pt x="4" y="18"/>
                  </a:lnTo>
                  <a:lnTo>
                    <a:pt x="6" y="24"/>
                  </a:lnTo>
                  <a:lnTo>
                    <a:pt x="27" y="9"/>
                  </a:lnTo>
                  <a:lnTo>
                    <a:pt x="26" y="3"/>
                  </a:lnTo>
                  <a:lnTo>
                    <a:pt x="0" y="0"/>
                  </a:lnTo>
                  <a:lnTo>
                    <a:pt x="1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4" name="Freeform 674">
              <a:extLst>
                <a:ext uri="{FF2B5EF4-FFF2-40B4-BE49-F238E27FC236}">
                  <a16:creationId xmlns:a16="http://schemas.microsoft.com/office/drawing/2014/main" id="{C2C34D32-E7EC-45A0-B926-ECF579A6B451}"/>
                </a:ext>
              </a:extLst>
            </p:cNvPr>
            <p:cNvSpPr/>
            <p:nvPr/>
          </p:nvSpPr>
          <p:spPr bwMode="auto">
            <a:xfrm>
              <a:off x="4945" y="1683"/>
              <a:ext cx="27" cy="27"/>
            </a:xfrm>
            <a:custGeom>
              <a:avLst/>
              <a:gdLst>
                <a:gd name="T0" fmla="*/ 1 w 27"/>
                <a:gd name="T1" fmla="*/ 11 h 27"/>
                <a:gd name="T2" fmla="*/ 16 w 27"/>
                <a:gd name="T3" fmla="*/ 6 h 27"/>
                <a:gd name="T4" fmla="*/ 3 w 27"/>
                <a:gd name="T5" fmla="*/ 21 h 27"/>
                <a:gd name="T6" fmla="*/ 3 w 27"/>
                <a:gd name="T7" fmla="*/ 27 h 27"/>
                <a:gd name="T8" fmla="*/ 27 w 27"/>
                <a:gd name="T9" fmla="*/ 21 h 27"/>
                <a:gd name="T10" fmla="*/ 26 w 27"/>
                <a:gd name="T11" fmla="*/ 16 h 27"/>
                <a:gd name="T12" fmla="*/ 10 w 27"/>
                <a:gd name="T13" fmla="*/ 19 h 27"/>
                <a:gd name="T14" fmla="*/ 24 w 27"/>
                <a:gd name="T15" fmla="*/ 5 h 27"/>
                <a:gd name="T16" fmla="*/ 24 w 27"/>
                <a:gd name="T17" fmla="*/ 0 h 27"/>
                <a:gd name="T18" fmla="*/ 0 w 27"/>
                <a:gd name="T19" fmla="*/ 5 h 27"/>
                <a:gd name="T20" fmla="*/ 1 w 27"/>
                <a:gd name="T2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 y="11"/>
                  </a:moveTo>
                  <a:lnTo>
                    <a:pt x="16" y="6"/>
                  </a:lnTo>
                  <a:lnTo>
                    <a:pt x="3" y="21"/>
                  </a:lnTo>
                  <a:lnTo>
                    <a:pt x="3" y="27"/>
                  </a:lnTo>
                  <a:lnTo>
                    <a:pt x="27" y="21"/>
                  </a:lnTo>
                  <a:lnTo>
                    <a:pt x="26" y="16"/>
                  </a:lnTo>
                  <a:lnTo>
                    <a:pt x="10" y="19"/>
                  </a:lnTo>
                  <a:lnTo>
                    <a:pt x="24" y="5"/>
                  </a:lnTo>
                  <a:lnTo>
                    <a:pt x="24" y="0"/>
                  </a:lnTo>
                  <a:lnTo>
                    <a:pt x="0" y="5"/>
                  </a:lnTo>
                  <a:lnTo>
                    <a:pt x="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5" name="Freeform 675">
              <a:extLst>
                <a:ext uri="{FF2B5EF4-FFF2-40B4-BE49-F238E27FC236}">
                  <a16:creationId xmlns:a16="http://schemas.microsoft.com/office/drawing/2014/main" id="{6C56BC0D-2174-44A3-B95E-A378289DABA7}"/>
                </a:ext>
              </a:extLst>
            </p:cNvPr>
            <p:cNvSpPr/>
            <p:nvPr/>
          </p:nvSpPr>
          <p:spPr bwMode="auto">
            <a:xfrm>
              <a:off x="5044" y="1461"/>
              <a:ext cx="27" cy="23"/>
            </a:xfrm>
            <a:custGeom>
              <a:avLst/>
              <a:gdLst>
                <a:gd name="T0" fmla="*/ 16 w 27"/>
                <a:gd name="T1" fmla="*/ 8 h 23"/>
                <a:gd name="T2" fmla="*/ 19 w 27"/>
                <a:gd name="T3" fmla="*/ 10 h 23"/>
                <a:gd name="T4" fmla="*/ 22 w 27"/>
                <a:gd name="T5" fmla="*/ 12 h 23"/>
                <a:gd name="T6" fmla="*/ 21 w 27"/>
                <a:gd name="T7" fmla="*/ 16 h 23"/>
                <a:gd name="T8" fmla="*/ 18 w 27"/>
                <a:gd name="T9" fmla="*/ 17 h 23"/>
                <a:gd name="T10" fmla="*/ 16 w 27"/>
                <a:gd name="T11" fmla="*/ 16 h 23"/>
                <a:gd name="T12" fmla="*/ 12 w 27"/>
                <a:gd name="T13" fmla="*/ 12 h 23"/>
                <a:gd name="T14" fmla="*/ 16 w 27"/>
                <a:gd name="T15" fmla="*/ 8 h 23"/>
                <a:gd name="T16" fmla="*/ 13 w 27"/>
                <a:gd name="T17" fmla="*/ 20 h 23"/>
                <a:gd name="T18" fmla="*/ 17 w 27"/>
                <a:gd name="T19" fmla="*/ 22 h 23"/>
                <a:gd name="T20" fmla="*/ 19 w 27"/>
                <a:gd name="T21" fmla="*/ 22 h 23"/>
                <a:gd name="T22" fmla="*/ 22 w 27"/>
                <a:gd name="T23" fmla="*/ 21 h 23"/>
                <a:gd name="T24" fmla="*/ 24 w 27"/>
                <a:gd name="T25" fmla="*/ 18 h 23"/>
                <a:gd name="T26" fmla="*/ 25 w 27"/>
                <a:gd name="T27" fmla="*/ 16 h 23"/>
                <a:gd name="T28" fmla="*/ 27 w 27"/>
                <a:gd name="T29" fmla="*/ 12 h 23"/>
                <a:gd name="T30" fmla="*/ 25 w 27"/>
                <a:gd name="T31" fmla="*/ 10 h 23"/>
                <a:gd name="T32" fmla="*/ 23 w 27"/>
                <a:gd name="T33" fmla="*/ 8 h 23"/>
                <a:gd name="T34" fmla="*/ 15 w 27"/>
                <a:gd name="T35" fmla="*/ 0 h 23"/>
                <a:gd name="T36" fmla="*/ 0 w 27"/>
                <a:gd name="T37" fmla="*/ 20 h 23"/>
                <a:gd name="T38" fmla="*/ 4 w 27"/>
                <a:gd name="T39" fmla="*/ 23 h 23"/>
                <a:gd name="T40" fmla="*/ 10 w 27"/>
                <a:gd name="T41" fmla="*/ 16 h 23"/>
                <a:gd name="T42" fmla="*/ 13 w 27"/>
                <a:gd name="T43" fmla="*/ 20 h 23"/>
                <a:gd name="T44" fmla="*/ 16 w 27"/>
                <a:gd name="T4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3">
                  <a:moveTo>
                    <a:pt x="16" y="8"/>
                  </a:moveTo>
                  <a:lnTo>
                    <a:pt x="19" y="10"/>
                  </a:lnTo>
                  <a:lnTo>
                    <a:pt x="22" y="12"/>
                  </a:lnTo>
                  <a:lnTo>
                    <a:pt x="21" y="16"/>
                  </a:lnTo>
                  <a:lnTo>
                    <a:pt x="18" y="17"/>
                  </a:lnTo>
                  <a:lnTo>
                    <a:pt x="16" y="16"/>
                  </a:lnTo>
                  <a:lnTo>
                    <a:pt x="12" y="12"/>
                  </a:lnTo>
                  <a:lnTo>
                    <a:pt x="16" y="8"/>
                  </a:lnTo>
                  <a:lnTo>
                    <a:pt x="13" y="20"/>
                  </a:lnTo>
                  <a:lnTo>
                    <a:pt x="17" y="22"/>
                  </a:lnTo>
                  <a:lnTo>
                    <a:pt x="19" y="22"/>
                  </a:lnTo>
                  <a:lnTo>
                    <a:pt x="22" y="21"/>
                  </a:lnTo>
                  <a:lnTo>
                    <a:pt x="24" y="18"/>
                  </a:lnTo>
                  <a:lnTo>
                    <a:pt x="25" y="16"/>
                  </a:lnTo>
                  <a:lnTo>
                    <a:pt x="27" y="12"/>
                  </a:lnTo>
                  <a:lnTo>
                    <a:pt x="25" y="10"/>
                  </a:lnTo>
                  <a:lnTo>
                    <a:pt x="23" y="8"/>
                  </a:lnTo>
                  <a:lnTo>
                    <a:pt x="15" y="0"/>
                  </a:lnTo>
                  <a:lnTo>
                    <a:pt x="0" y="20"/>
                  </a:lnTo>
                  <a:lnTo>
                    <a:pt x="4" y="23"/>
                  </a:lnTo>
                  <a:lnTo>
                    <a:pt x="10" y="16"/>
                  </a:lnTo>
                  <a:lnTo>
                    <a:pt x="13" y="20"/>
                  </a:lnTo>
                  <a:lnTo>
                    <a:pt x="1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6" name="Freeform 676">
              <a:extLst>
                <a:ext uri="{FF2B5EF4-FFF2-40B4-BE49-F238E27FC236}">
                  <a16:creationId xmlns:a16="http://schemas.microsoft.com/office/drawing/2014/main" id="{2283A160-7DE7-4A05-9B3A-1E4E989C9F2A}"/>
                </a:ext>
              </a:extLst>
            </p:cNvPr>
            <p:cNvSpPr/>
            <p:nvPr/>
          </p:nvSpPr>
          <p:spPr bwMode="auto">
            <a:xfrm>
              <a:off x="5057" y="1478"/>
              <a:ext cx="26" cy="29"/>
            </a:xfrm>
            <a:custGeom>
              <a:avLst/>
              <a:gdLst>
                <a:gd name="T0" fmla="*/ 16 w 26"/>
                <a:gd name="T1" fmla="*/ 17 h 29"/>
                <a:gd name="T2" fmla="*/ 11 w 26"/>
                <a:gd name="T3" fmla="*/ 12 h 29"/>
                <a:gd name="T4" fmla="*/ 21 w 26"/>
                <a:gd name="T5" fmla="*/ 6 h 29"/>
                <a:gd name="T6" fmla="*/ 16 w 26"/>
                <a:gd name="T7" fmla="*/ 17 h 29"/>
                <a:gd name="T8" fmla="*/ 0 w 26"/>
                <a:gd name="T9" fmla="*/ 15 h 29"/>
                <a:gd name="T10" fmla="*/ 4 w 26"/>
                <a:gd name="T11" fmla="*/ 17 h 29"/>
                <a:gd name="T12" fmla="*/ 8 w 26"/>
                <a:gd name="T13" fmla="*/ 15 h 29"/>
                <a:gd name="T14" fmla="*/ 15 w 26"/>
                <a:gd name="T15" fmla="*/ 21 h 29"/>
                <a:gd name="T16" fmla="*/ 14 w 26"/>
                <a:gd name="T17" fmla="*/ 25 h 29"/>
                <a:gd name="T18" fmla="*/ 17 w 26"/>
                <a:gd name="T19" fmla="*/ 29 h 29"/>
                <a:gd name="T20" fmla="*/ 26 w 26"/>
                <a:gd name="T21" fmla="*/ 5 h 29"/>
                <a:gd name="T22" fmla="*/ 21 w 26"/>
                <a:gd name="T23" fmla="*/ 0 h 29"/>
                <a:gd name="T24" fmla="*/ 0 w 26"/>
                <a:gd name="T25" fmla="*/ 15 h 29"/>
                <a:gd name="T26" fmla="*/ 16 w 26"/>
                <a:gd name="T2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8">
                  <a:moveTo>
                    <a:pt x="16" y="17"/>
                  </a:moveTo>
                  <a:lnTo>
                    <a:pt x="11" y="12"/>
                  </a:lnTo>
                  <a:lnTo>
                    <a:pt x="21" y="6"/>
                  </a:lnTo>
                  <a:lnTo>
                    <a:pt x="16" y="17"/>
                  </a:lnTo>
                  <a:lnTo>
                    <a:pt x="0" y="15"/>
                  </a:lnTo>
                  <a:lnTo>
                    <a:pt x="4" y="17"/>
                  </a:lnTo>
                  <a:lnTo>
                    <a:pt x="8" y="15"/>
                  </a:lnTo>
                  <a:lnTo>
                    <a:pt x="15" y="21"/>
                  </a:lnTo>
                  <a:lnTo>
                    <a:pt x="14" y="25"/>
                  </a:lnTo>
                  <a:lnTo>
                    <a:pt x="17" y="29"/>
                  </a:lnTo>
                  <a:lnTo>
                    <a:pt x="26" y="5"/>
                  </a:lnTo>
                  <a:lnTo>
                    <a:pt x="21" y="0"/>
                  </a:lnTo>
                  <a:lnTo>
                    <a:pt x="0" y="15"/>
                  </a:lnTo>
                  <a:lnTo>
                    <a:pt x="1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7" name="Freeform 677">
              <a:extLst>
                <a:ext uri="{FF2B5EF4-FFF2-40B4-BE49-F238E27FC236}">
                  <a16:creationId xmlns:a16="http://schemas.microsoft.com/office/drawing/2014/main" id="{7FB62989-E166-4044-A48A-7D00723B3E46}"/>
                </a:ext>
              </a:extLst>
            </p:cNvPr>
            <p:cNvSpPr/>
            <p:nvPr/>
          </p:nvSpPr>
          <p:spPr bwMode="auto">
            <a:xfrm>
              <a:off x="5078" y="1491"/>
              <a:ext cx="23" cy="28"/>
            </a:xfrm>
            <a:custGeom>
              <a:avLst/>
              <a:gdLst>
                <a:gd name="T0" fmla="*/ 0 w 23"/>
                <a:gd name="T1" fmla="*/ 18 h 28"/>
                <a:gd name="T2" fmla="*/ 1 w 23"/>
                <a:gd name="T3" fmla="*/ 21 h 28"/>
                <a:gd name="T4" fmla="*/ 3 w 23"/>
                <a:gd name="T5" fmla="*/ 24 h 28"/>
                <a:gd name="T6" fmla="*/ 7 w 23"/>
                <a:gd name="T7" fmla="*/ 27 h 28"/>
                <a:gd name="T8" fmla="*/ 11 w 23"/>
                <a:gd name="T9" fmla="*/ 28 h 28"/>
                <a:gd name="T10" fmla="*/ 13 w 23"/>
                <a:gd name="T11" fmla="*/ 27 h 28"/>
                <a:gd name="T12" fmla="*/ 15 w 23"/>
                <a:gd name="T13" fmla="*/ 24 h 28"/>
                <a:gd name="T14" fmla="*/ 17 w 23"/>
                <a:gd name="T15" fmla="*/ 22 h 28"/>
                <a:gd name="T16" fmla="*/ 17 w 23"/>
                <a:gd name="T17" fmla="*/ 18 h 28"/>
                <a:gd name="T18" fmla="*/ 15 w 23"/>
                <a:gd name="T19" fmla="*/ 16 h 28"/>
                <a:gd name="T20" fmla="*/ 14 w 23"/>
                <a:gd name="T21" fmla="*/ 14 h 28"/>
                <a:gd name="T22" fmla="*/ 13 w 23"/>
                <a:gd name="T23" fmla="*/ 11 h 28"/>
                <a:gd name="T24" fmla="*/ 12 w 23"/>
                <a:gd name="T25" fmla="*/ 9 h 28"/>
                <a:gd name="T26" fmla="*/ 12 w 23"/>
                <a:gd name="T27" fmla="*/ 6 h 28"/>
                <a:gd name="T28" fmla="*/ 14 w 23"/>
                <a:gd name="T29" fmla="*/ 5 h 28"/>
                <a:gd name="T30" fmla="*/ 17 w 23"/>
                <a:gd name="T31" fmla="*/ 6 h 28"/>
                <a:gd name="T32" fmla="*/ 18 w 23"/>
                <a:gd name="T33" fmla="*/ 10 h 28"/>
                <a:gd name="T34" fmla="*/ 18 w 23"/>
                <a:gd name="T35" fmla="*/ 12 h 28"/>
                <a:gd name="T36" fmla="*/ 21 w 23"/>
                <a:gd name="T37" fmla="*/ 16 h 28"/>
                <a:gd name="T38" fmla="*/ 23 w 23"/>
                <a:gd name="T39" fmla="*/ 14 h 28"/>
                <a:gd name="T40" fmla="*/ 23 w 23"/>
                <a:gd name="T41" fmla="*/ 10 h 28"/>
                <a:gd name="T42" fmla="*/ 21 w 23"/>
                <a:gd name="T43" fmla="*/ 6 h 28"/>
                <a:gd name="T44" fmla="*/ 19 w 23"/>
                <a:gd name="T45" fmla="*/ 4 h 28"/>
                <a:gd name="T46" fmla="*/ 15 w 23"/>
                <a:gd name="T47" fmla="*/ 2 h 28"/>
                <a:gd name="T48" fmla="*/ 13 w 23"/>
                <a:gd name="T49" fmla="*/ 0 h 28"/>
                <a:gd name="T50" fmla="*/ 11 w 23"/>
                <a:gd name="T51" fmla="*/ 2 h 28"/>
                <a:gd name="T52" fmla="*/ 8 w 23"/>
                <a:gd name="T53" fmla="*/ 4 h 28"/>
                <a:gd name="T54" fmla="*/ 7 w 23"/>
                <a:gd name="T55" fmla="*/ 6 h 28"/>
                <a:gd name="T56" fmla="*/ 7 w 23"/>
                <a:gd name="T57" fmla="*/ 10 h 28"/>
                <a:gd name="T58" fmla="*/ 9 w 23"/>
                <a:gd name="T59" fmla="*/ 14 h 28"/>
                <a:gd name="T60" fmla="*/ 9 w 23"/>
                <a:gd name="T61" fmla="*/ 15 h 28"/>
                <a:gd name="T62" fmla="*/ 12 w 23"/>
                <a:gd name="T63" fmla="*/ 20 h 28"/>
                <a:gd name="T64" fmla="*/ 12 w 23"/>
                <a:gd name="T65" fmla="*/ 22 h 28"/>
                <a:gd name="T66" fmla="*/ 9 w 23"/>
                <a:gd name="T67" fmla="*/ 23 h 28"/>
                <a:gd name="T68" fmla="*/ 7 w 23"/>
                <a:gd name="T69" fmla="*/ 21 h 28"/>
                <a:gd name="T70" fmla="*/ 5 w 23"/>
                <a:gd name="T71" fmla="*/ 18 h 28"/>
                <a:gd name="T72" fmla="*/ 5 w 23"/>
                <a:gd name="T73" fmla="*/ 15 h 28"/>
                <a:gd name="T74" fmla="*/ 1 w 23"/>
                <a:gd name="T75" fmla="*/ 11 h 28"/>
                <a:gd name="T76" fmla="*/ 0 w 23"/>
                <a:gd name="T77" fmla="*/ 15 h 28"/>
                <a:gd name="T78" fmla="*/ 0 w 23"/>
                <a:gd name="T79"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8">
                  <a:moveTo>
                    <a:pt x="0" y="18"/>
                  </a:moveTo>
                  <a:lnTo>
                    <a:pt x="1" y="21"/>
                  </a:lnTo>
                  <a:lnTo>
                    <a:pt x="3" y="24"/>
                  </a:lnTo>
                  <a:lnTo>
                    <a:pt x="7" y="27"/>
                  </a:lnTo>
                  <a:lnTo>
                    <a:pt x="11" y="28"/>
                  </a:lnTo>
                  <a:lnTo>
                    <a:pt x="13" y="27"/>
                  </a:lnTo>
                  <a:lnTo>
                    <a:pt x="15" y="24"/>
                  </a:lnTo>
                  <a:lnTo>
                    <a:pt x="17" y="22"/>
                  </a:lnTo>
                  <a:lnTo>
                    <a:pt x="17" y="18"/>
                  </a:lnTo>
                  <a:lnTo>
                    <a:pt x="15" y="16"/>
                  </a:lnTo>
                  <a:lnTo>
                    <a:pt x="14" y="14"/>
                  </a:lnTo>
                  <a:lnTo>
                    <a:pt x="13" y="11"/>
                  </a:lnTo>
                  <a:lnTo>
                    <a:pt x="12" y="9"/>
                  </a:lnTo>
                  <a:lnTo>
                    <a:pt x="12" y="6"/>
                  </a:lnTo>
                  <a:lnTo>
                    <a:pt x="14" y="5"/>
                  </a:lnTo>
                  <a:lnTo>
                    <a:pt x="17" y="6"/>
                  </a:lnTo>
                  <a:lnTo>
                    <a:pt x="18" y="10"/>
                  </a:lnTo>
                  <a:lnTo>
                    <a:pt x="18" y="12"/>
                  </a:lnTo>
                  <a:lnTo>
                    <a:pt x="21" y="16"/>
                  </a:lnTo>
                  <a:lnTo>
                    <a:pt x="23" y="14"/>
                  </a:lnTo>
                  <a:lnTo>
                    <a:pt x="23" y="10"/>
                  </a:lnTo>
                  <a:lnTo>
                    <a:pt x="21" y="6"/>
                  </a:lnTo>
                  <a:lnTo>
                    <a:pt x="19" y="4"/>
                  </a:lnTo>
                  <a:lnTo>
                    <a:pt x="15" y="2"/>
                  </a:lnTo>
                  <a:lnTo>
                    <a:pt x="13" y="0"/>
                  </a:lnTo>
                  <a:lnTo>
                    <a:pt x="11" y="2"/>
                  </a:lnTo>
                  <a:lnTo>
                    <a:pt x="8" y="4"/>
                  </a:lnTo>
                  <a:lnTo>
                    <a:pt x="7" y="6"/>
                  </a:lnTo>
                  <a:lnTo>
                    <a:pt x="7" y="10"/>
                  </a:lnTo>
                  <a:lnTo>
                    <a:pt x="9" y="14"/>
                  </a:lnTo>
                  <a:lnTo>
                    <a:pt x="9" y="15"/>
                  </a:lnTo>
                  <a:lnTo>
                    <a:pt x="12" y="20"/>
                  </a:lnTo>
                  <a:lnTo>
                    <a:pt x="12" y="22"/>
                  </a:lnTo>
                  <a:lnTo>
                    <a:pt x="9" y="23"/>
                  </a:lnTo>
                  <a:lnTo>
                    <a:pt x="7" y="21"/>
                  </a:lnTo>
                  <a:lnTo>
                    <a:pt x="5" y="18"/>
                  </a:lnTo>
                  <a:lnTo>
                    <a:pt x="5" y="15"/>
                  </a:lnTo>
                  <a:lnTo>
                    <a:pt x="1" y="11"/>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8" name="Freeform 678">
              <a:extLst>
                <a:ext uri="{FF2B5EF4-FFF2-40B4-BE49-F238E27FC236}">
                  <a16:creationId xmlns:a16="http://schemas.microsoft.com/office/drawing/2014/main" id="{7EE62F26-9CD0-4B75-9E1F-3A1679053D93}"/>
                </a:ext>
              </a:extLst>
            </p:cNvPr>
            <p:cNvSpPr/>
            <p:nvPr/>
          </p:nvSpPr>
          <p:spPr bwMode="auto">
            <a:xfrm>
              <a:off x="5096" y="1508"/>
              <a:ext cx="24" cy="30"/>
            </a:xfrm>
            <a:custGeom>
              <a:avLst/>
              <a:gdLst>
                <a:gd name="T0" fmla="*/ 7 w 24"/>
                <a:gd name="T1" fmla="*/ 21 h 30"/>
                <a:gd name="T2" fmla="*/ 6 w 24"/>
                <a:gd name="T3" fmla="*/ 21 h 30"/>
                <a:gd name="T4" fmla="*/ 5 w 24"/>
                <a:gd name="T5" fmla="*/ 18 h 30"/>
                <a:gd name="T6" fmla="*/ 3 w 24"/>
                <a:gd name="T7" fmla="*/ 15 h 30"/>
                <a:gd name="T8" fmla="*/ 5 w 24"/>
                <a:gd name="T9" fmla="*/ 12 h 30"/>
                <a:gd name="T10" fmla="*/ 7 w 24"/>
                <a:gd name="T11" fmla="*/ 9 h 30"/>
                <a:gd name="T12" fmla="*/ 9 w 24"/>
                <a:gd name="T13" fmla="*/ 6 h 30"/>
                <a:gd name="T14" fmla="*/ 12 w 24"/>
                <a:gd name="T15" fmla="*/ 5 h 30"/>
                <a:gd name="T16" fmla="*/ 14 w 24"/>
                <a:gd name="T17" fmla="*/ 5 h 30"/>
                <a:gd name="T18" fmla="*/ 17 w 24"/>
                <a:gd name="T19" fmla="*/ 6 h 30"/>
                <a:gd name="T20" fmla="*/ 18 w 24"/>
                <a:gd name="T21" fmla="*/ 9 h 30"/>
                <a:gd name="T22" fmla="*/ 19 w 24"/>
                <a:gd name="T23" fmla="*/ 12 h 30"/>
                <a:gd name="T24" fmla="*/ 18 w 24"/>
                <a:gd name="T25" fmla="*/ 15 h 30"/>
                <a:gd name="T26" fmla="*/ 17 w 24"/>
                <a:gd name="T27" fmla="*/ 18 h 30"/>
                <a:gd name="T28" fmla="*/ 14 w 24"/>
                <a:gd name="T29" fmla="*/ 19 h 30"/>
                <a:gd name="T30" fmla="*/ 13 w 24"/>
                <a:gd name="T31" fmla="*/ 21 h 30"/>
                <a:gd name="T32" fmla="*/ 12 w 24"/>
                <a:gd name="T33" fmla="*/ 17 h 30"/>
                <a:gd name="T34" fmla="*/ 8 w 24"/>
                <a:gd name="T35" fmla="*/ 18 h 30"/>
                <a:gd name="T36" fmla="*/ 8 w 24"/>
                <a:gd name="T37" fmla="*/ 22 h 30"/>
                <a:gd name="T38" fmla="*/ 7 w 24"/>
                <a:gd name="T39" fmla="*/ 21 h 30"/>
                <a:gd name="T40" fmla="*/ 9 w 24"/>
                <a:gd name="T41" fmla="*/ 30 h 30"/>
                <a:gd name="T42" fmla="*/ 13 w 24"/>
                <a:gd name="T43" fmla="*/ 30 h 30"/>
                <a:gd name="T44" fmla="*/ 13 w 24"/>
                <a:gd name="T45" fmla="*/ 27 h 30"/>
                <a:gd name="T46" fmla="*/ 17 w 24"/>
                <a:gd name="T47" fmla="*/ 24 h 30"/>
                <a:gd name="T48" fmla="*/ 20 w 24"/>
                <a:gd name="T49" fmla="*/ 21 h 30"/>
                <a:gd name="T50" fmla="*/ 23 w 24"/>
                <a:gd name="T51" fmla="*/ 17 h 30"/>
                <a:gd name="T52" fmla="*/ 24 w 24"/>
                <a:gd name="T53" fmla="*/ 12 h 30"/>
                <a:gd name="T54" fmla="*/ 23 w 24"/>
                <a:gd name="T55" fmla="*/ 7 h 30"/>
                <a:gd name="T56" fmla="*/ 19 w 24"/>
                <a:gd name="T57" fmla="*/ 4 h 30"/>
                <a:gd name="T58" fmla="*/ 15 w 24"/>
                <a:gd name="T59" fmla="*/ 0 h 30"/>
                <a:gd name="T60" fmla="*/ 11 w 24"/>
                <a:gd name="T61" fmla="*/ 0 h 30"/>
                <a:gd name="T62" fmla="*/ 7 w 24"/>
                <a:gd name="T63" fmla="*/ 1 h 30"/>
                <a:gd name="T64" fmla="*/ 2 w 24"/>
                <a:gd name="T65" fmla="*/ 5 h 30"/>
                <a:gd name="T66" fmla="*/ 0 w 24"/>
                <a:gd name="T67" fmla="*/ 10 h 30"/>
                <a:gd name="T68" fmla="*/ 0 w 24"/>
                <a:gd name="T69" fmla="*/ 15 h 30"/>
                <a:gd name="T70" fmla="*/ 1 w 24"/>
                <a:gd name="T71" fmla="*/ 19 h 30"/>
                <a:gd name="T72" fmla="*/ 3 w 24"/>
                <a:gd name="T73" fmla="*/ 23 h 30"/>
                <a:gd name="T74" fmla="*/ 7 w 24"/>
                <a:gd name="T75" fmla="*/ 25 h 30"/>
                <a:gd name="T76" fmla="*/ 9 w 24"/>
                <a:gd name="T77" fmla="*/ 27 h 30"/>
                <a:gd name="T78" fmla="*/ 9 w 24"/>
                <a:gd name="T79" fmla="*/ 30 h 30"/>
                <a:gd name="T80" fmla="*/ 7 w 24"/>
                <a:gd name="T81"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30">
                  <a:moveTo>
                    <a:pt x="7" y="21"/>
                  </a:moveTo>
                  <a:lnTo>
                    <a:pt x="6" y="21"/>
                  </a:lnTo>
                  <a:lnTo>
                    <a:pt x="5" y="18"/>
                  </a:lnTo>
                  <a:lnTo>
                    <a:pt x="3" y="15"/>
                  </a:lnTo>
                  <a:lnTo>
                    <a:pt x="5" y="12"/>
                  </a:lnTo>
                  <a:lnTo>
                    <a:pt x="7" y="9"/>
                  </a:lnTo>
                  <a:lnTo>
                    <a:pt x="9" y="6"/>
                  </a:lnTo>
                  <a:lnTo>
                    <a:pt x="12" y="5"/>
                  </a:lnTo>
                  <a:lnTo>
                    <a:pt x="14" y="5"/>
                  </a:lnTo>
                  <a:lnTo>
                    <a:pt x="17" y="6"/>
                  </a:lnTo>
                  <a:lnTo>
                    <a:pt x="18" y="9"/>
                  </a:lnTo>
                  <a:lnTo>
                    <a:pt x="19" y="12"/>
                  </a:lnTo>
                  <a:lnTo>
                    <a:pt x="18" y="15"/>
                  </a:lnTo>
                  <a:lnTo>
                    <a:pt x="17" y="18"/>
                  </a:lnTo>
                  <a:lnTo>
                    <a:pt x="14" y="19"/>
                  </a:lnTo>
                  <a:lnTo>
                    <a:pt x="13" y="21"/>
                  </a:lnTo>
                  <a:lnTo>
                    <a:pt x="12" y="17"/>
                  </a:lnTo>
                  <a:lnTo>
                    <a:pt x="8" y="18"/>
                  </a:lnTo>
                  <a:lnTo>
                    <a:pt x="8" y="22"/>
                  </a:lnTo>
                  <a:lnTo>
                    <a:pt x="7" y="21"/>
                  </a:lnTo>
                  <a:lnTo>
                    <a:pt x="9" y="30"/>
                  </a:lnTo>
                  <a:lnTo>
                    <a:pt x="13" y="30"/>
                  </a:lnTo>
                  <a:lnTo>
                    <a:pt x="13" y="27"/>
                  </a:lnTo>
                  <a:lnTo>
                    <a:pt x="17" y="24"/>
                  </a:lnTo>
                  <a:lnTo>
                    <a:pt x="20" y="21"/>
                  </a:lnTo>
                  <a:lnTo>
                    <a:pt x="23" y="17"/>
                  </a:lnTo>
                  <a:lnTo>
                    <a:pt x="24" y="12"/>
                  </a:lnTo>
                  <a:lnTo>
                    <a:pt x="23" y="7"/>
                  </a:lnTo>
                  <a:lnTo>
                    <a:pt x="19" y="4"/>
                  </a:lnTo>
                  <a:lnTo>
                    <a:pt x="15" y="0"/>
                  </a:lnTo>
                  <a:lnTo>
                    <a:pt x="11" y="0"/>
                  </a:lnTo>
                  <a:lnTo>
                    <a:pt x="7" y="1"/>
                  </a:lnTo>
                  <a:lnTo>
                    <a:pt x="2" y="5"/>
                  </a:lnTo>
                  <a:lnTo>
                    <a:pt x="0" y="10"/>
                  </a:lnTo>
                  <a:lnTo>
                    <a:pt x="0" y="15"/>
                  </a:lnTo>
                  <a:lnTo>
                    <a:pt x="1" y="19"/>
                  </a:lnTo>
                  <a:lnTo>
                    <a:pt x="3" y="23"/>
                  </a:lnTo>
                  <a:lnTo>
                    <a:pt x="7" y="25"/>
                  </a:lnTo>
                  <a:lnTo>
                    <a:pt x="9" y="27"/>
                  </a:lnTo>
                  <a:lnTo>
                    <a:pt x="9" y="30"/>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79" name="Freeform 679">
              <a:extLst>
                <a:ext uri="{FF2B5EF4-FFF2-40B4-BE49-F238E27FC236}">
                  <a16:creationId xmlns:a16="http://schemas.microsoft.com/office/drawing/2014/main" id="{5CEBF146-4B29-426B-872C-DC78A019224D}"/>
                </a:ext>
              </a:extLst>
            </p:cNvPr>
            <p:cNvSpPr/>
            <p:nvPr/>
          </p:nvSpPr>
          <p:spPr bwMode="auto">
            <a:xfrm>
              <a:off x="5114" y="1523"/>
              <a:ext cx="26" cy="28"/>
            </a:xfrm>
            <a:custGeom>
              <a:avLst/>
              <a:gdLst>
                <a:gd name="T0" fmla="*/ 2 w 26"/>
                <a:gd name="T1" fmla="*/ 12 h 28"/>
                <a:gd name="T2" fmla="*/ 1 w 26"/>
                <a:gd name="T3" fmla="*/ 15 h 28"/>
                <a:gd name="T4" fmla="*/ 0 w 26"/>
                <a:gd name="T5" fmla="*/ 19 h 28"/>
                <a:gd name="T6" fmla="*/ 1 w 26"/>
                <a:gd name="T7" fmla="*/ 22 h 28"/>
                <a:gd name="T8" fmla="*/ 5 w 26"/>
                <a:gd name="T9" fmla="*/ 25 h 28"/>
                <a:gd name="T10" fmla="*/ 7 w 26"/>
                <a:gd name="T11" fmla="*/ 27 h 28"/>
                <a:gd name="T12" fmla="*/ 11 w 26"/>
                <a:gd name="T13" fmla="*/ 28 h 28"/>
                <a:gd name="T14" fmla="*/ 14 w 26"/>
                <a:gd name="T15" fmla="*/ 27 h 28"/>
                <a:gd name="T16" fmla="*/ 17 w 26"/>
                <a:gd name="T17" fmla="*/ 25 h 28"/>
                <a:gd name="T18" fmla="*/ 26 w 26"/>
                <a:gd name="T19" fmla="*/ 12 h 28"/>
                <a:gd name="T20" fmla="*/ 23 w 26"/>
                <a:gd name="T21" fmla="*/ 8 h 28"/>
                <a:gd name="T22" fmla="*/ 13 w 26"/>
                <a:gd name="T23" fmla="*/ 20 h 28"/>
                <a:gd name="T24" fmla="*/ 12 w 26"/>
                <a:gd name="T25" fmla="*/ 22 h 28"/>
                <a:gd name="T26" fmla="*/ 11 w 26"/>
                <a:gd name="T27" fmla="*/ 24 h 28"/>
                <a:gd name="T28" fmla="*/ 8 w 26"/>
                <a:gd name="T29" fmla="*/ 22 h 28"/>
                <a:gd name="T30" fmla="*/ 7 w 26"/>
                <a:gd name="T31" fmla="*/ 21 h 28"/>
                <a:gd name="T32" fmla="*/ 6 w 26"/>
                <a:gd name="T33" fmla="*/ 20 h 28"/>
                <a:gd name="T34" fmla="*/ 5 w 26"/>
                <a:gd name="T35" fmla="*/ 19 h 28"/>
                <a:gd name="T36" fmla="*/ 7 w 26"/>
                <a:gd name="T37" fmla="*/ 14 h 28"/>
                <a:gd name="T38" fmla="*/ 15 w 26"/>
                <a:gd name="T39" fmla="*/ 2 h 28"/>
                <a:gd name="T40" fmla="*/ 12 w 26"/>
                <a:gd name="T41" fmla="*/ 0 h 28"/>
                <a:gd name="T42" fmla="*/ 2 w 26"/>
                <a:gd name="T43"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8">
                  <a:moveTo>
                    <a:pt x="2" y="12"/>
                  </a:moveTo>
                  <a:lnTo>
                    <a:pt x="1" y="15"/>
                  </a:lnTo>
                  <a:lnTo>
                    <a:pt x="0" y="19"/>
                  </a:lnTo>
                  <a:lnTo>
                    <a:pt x="1" y="22"/>
                  </a:lnTo>
                  <a:lnTo>
                    <a:pt x="5" y="25"/>
                  </a:lnTo>
                  <a:lnTo>
                    <a:pt x="7" y="27"/>
                  </a:lnTo>
                  <a:lnTo>
                    <a:pt x="11" y="28"/>
                  </a:lnTo>
                  <a:lnTo>
                    <a:pt x="14" y="27"/>
                  </a:lnTo>
                  <a:lnTo>
                    <a:pt x="17" y="25"/>
                  </a:lnTo>
                  <a:lnTo>
                    <a:pt x="26" y="12"/>
                  </a:lnTo>
                  <a:lnTo>
                    <a:pt x="23" y="8"/>
                  </a:lnTo>
                  <a:lnTo>
                    <a:pt x="13" y="20"/>
                  </a:lnTo>
                  <a:lnTo>
                    <a:pt x="12" y="22"/>
                  </a:lnTo>
                  <a:lnTo>
                    <a:pt x="11" y="24"/>
                  </a:lnTo>
                  <a:lnTo>
                    <a:pt x="8" y="22"/>
                  </a:lnTo>
                  <a:lnTo>
                    <a:pt x="7" y="21"/>
                  </a:lnTo>
                  <a:lnTo>
                    <a:pt x="6" y="20"/>
                  </a:lnTo>
                  <a:lnTo>
                    <a:pt x="5" y="19"/>
                  </a:lnTo>
                  <a:lnTo>
                    <a:pt x="7" y="14"/>
                  </a:lnTo>
                  <a:lnTo>
                    <a:pt x="15" y="2"/>
                  </a:lnTo>
                  <a:lnTo>
                    <a:pt x="12" y="0"/>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0" name="Freeform 680">
              <a:extLst>
                <a:ext uri="{FF2B5EF4-FFF2-40B4-BE49-F238E27FC236}">
                  <a16:creationId xmlns:a16="http://schemas.microsoft.com/office/drawing/2014/main" id="{BDC1FC55-9E2D-4CA7-8DD7-FD6EFA96CCDE}"/>
                </a:ext>
              </a:extLst>
            </p:cNvPr>
            <p:cNvSpPr/>
            <p:nvPr/>
          </p:nvSpPr>
          <p:spPr bwMode="auto">
            <a:xfrm>
              <a:off x="5132" y="1542"/>
              <a:ext cx="24" cy="26"/>
            </a:xfrm>
            <a:custGeom>
              <a:avLst/>
              <a:gdLst>
                <a:gd name="T0" fmla="*/ 13 w 24"/>
                <a:gd name="T1" fmla="*/ 5 h 26"/>
                <a:gd name="T2" fmla="*/ 15 w 24"/>
                <a:gd name="T3" fmla="*/ 5 h 26"/>
                <a:gd name="T4" fmla="*/ 18 w 24"/>
                <a:gd name="T5" fmla="*/ 6 h 26"/>
                <a:gd name="T6" fmla="*/ 19 w 24"/>
                <a:gd name="T7" fmla="*/ 8 h 26"/>
                <a:gd name="T8" fmla="*/ 20 w 24"/>
                <a:gd name="T9" fmla="*/ 12 h 26"/>
                <a:gd name="T10" fmla="*/ 19 w 24"/>
                <a:gd name="T11" fmla="*/ 14 h 26"/>
                <a:gd name="T12" fmla="*/ 18 w 24"/>
                <a:gd name="T13" fmla="*/ 18 h 26"/>
                <a:gd name="T14" fmla="*/ 14 w 24"/>
                <a:gd name="T15" fmla="*/ 20 h 26"/>
                <a:gd name="T16" fmla="*/ 12 w 24"/>
                <a:gd name="T17" fmla="*/ 21 h 26"/>
                <a:gd name="T18" fmla="*/ 9 w 24"/>
                <a:gd name="T19" fmla="*/ 21 h 26"/>
                <a:gd name="T20" fmla="*/ 7 w 24"/>
                <a:gd name="T21" fmla="*/ 19 h 26"/>
                <a:gd name="T22" fmla="*/ 6 w 24"/>
                <a:gd name="T23" fmla="*/ 17 h 26"/>
                <a:gd name="T24" fmla="*/ 5 w 24"/>
                <a:gd name="T25" fmla="*/ 14 h 26"/>
                <a:gd name="T26" fmla="*/ 6 w 24"/>
                <a:gd name="T27" fmla="*/ 12 h 26"/>
                <a:gd name="T28" fmla="*/ 7 w 24"/>
                <a:gd name="T29" fmla="*/ 8 h 26"/>
                <a:gd name="T30" fmla="*/ 9 w 24"/>
                <a:gd name="T31" fmla="*/ 6 h 26"/>
                <a:gd name="T32" fmla="*/ 13 w 24"/>
                <a:gd name="T33" fmla="*/ 5 h 26"/>
                <a:gd name="T34" fmla="*/ 0 w 24"/>
                <a:gd name="T35" fmla="*/ 14 h 26"/>
                <a:gd name="T36" fmla="*/ 1 w 24"/>
                <a:gd name="T37" fmla="*/ 19 h 26"/>
                <a:gd name="T38" fmla="*/ 5 w 24"/>
                <a:gd name="T39" fmla="*/ 23 h 26"/>
                <a:gd name="T40" fmla="*/ 8 w 24"/>
                <a:gd name="T41" fmla="*/ 25 h 26"/>
                <a:gd name="T42" fmla="*/ 13 w 24"/>
                <a:gd name="T43" fmla="*/ 26 h 26"/>
                <a:gd name="T44" fmla="*/ 17 w 24"/>
                <a:gd name="T45" fmla="*/ 24 h 26"/>
                <a:gd name="T46" fmla="*/ 21 w 24"/>
                <a:gd name="T47" fmla="*/ 20 h 26"/>
                <a:gd name="T48" fmla="*/ 24 w 24"/>
                <a:gd name="T49" fmla="*/ 15 h 26"/>
                <a:gd name="T50" fmla="*/ 24 w 24"/>
                <a:gd name="T51" fmla="*/ 11 h 26"/>
                <a:gd name="T52" fmla="*/ 23 w 24"/>
                <a:gd name="T53" fmla="*/ 7 h 26"/>
                <a:gd name="T54" fmla="*/ 20 w 24"/>
                <a:gd name="T55" fmla="*/ 2 h 26"/>
                <a:gd name="T56" fmla="*/ 15 w 24"/>
                <a:gd name="T57" fmla="*/ 0 h 26"/>
                <a:gd name="T58" fmla="*/ 12 w 24"/>
                <a:gd name="T59" fmla="*/ 0 h 26"/>
                <a:gd name="T60" fmla="*/ 7 w 24"/>
                <a:gd name="T61" fmla="*/ 1 h 26"/>
                <a:gd name="T62" fmla="*/ 3 w 24"/>
                <a:gd name="T63" fmla="*/ 5 h 26"/>
                <a:gd name="T64" fmla="*/ 1 w 24"/>
                <a:gd name="T65" fmla="*/ 9 h 26"/>
                <a:gd name="T66" fmla="*/ 0 w 24"/>
                <a:gd name="T67" fmla="*/ 14 h 26"/>
                <a:gd name="T68" fmla="*/ 13 w 24"/>
                <a:gd name="T6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6">
                  <a:moveTo>
                    <a:pt x="13" y="5"/>
                  </a:moveTo>
                  <a:lnTo>
                    <a:pt x="15" y="5"/>
                  </a:lnTo>
                  <a:lnTo>
                    <a:pt x="18" y="6"/>
                  </a:lnTo>
                  <a:lnTo>
                    <a:pt x="19" y="8"/>
                  </a:lnTo>
                  <a:lnTo>
                    <a:pt x="20" y="12"/>
                  </a:lnTo>
                  <a:lnTo>
                    <a:pt x="19" y="14"/>
                  </a:lnTo>
                  <a:lnTo>
                    <a:pt x="18" y="18"/>
                  </a:lnTo>
                  <a:lnTo>
                    <a:pt x="14" y="20"/>
                  </a:lnTo>
                  <a:lnTo>
                    <a:pt x="12" y="21"/>
                  </a:lnTo>
                  <a:lnTo>
                    <a:pt x="9" y="21"/>
                  </a:lnTo>
                  <a:lnTo>
                    <a:pt x="7" y="19"/>
                  </a:lnTo>
                  <a:lnTo>
                    <a:pt x="6" y="17"/>
                  </a:lnTo>
                  <a:lnTo>
                    <a:pt x="5" y="14"/>
                  </a:lnTo>
                  <a:lnTo>
                    <a:pt x="6" y="12"/>
                  </a:lnTo>
                  <a:lnTo>
                    <a:pt x="7" y="8"/>
                  </a:lnTo>
                  <a:lnTo>
                    <a:pt x="9" y="6"/>
                  </a:lnTo>
                  <a:lnTo>
                    <a:pt x="13" y="5"/>
                  </a:lnTo>
                  <a:lnTo>
                    <a:pt x="0" y="14"/>
                  </a:lnTo>
                  <a:lnTo>
                    <a:pt x="1" y="19"/>
                  </a:lnTo>
                  <a:lnTo>
                    <a:pt x="5" y="23"/>
                  </a:lnTo>
                  <a:lnTo>
                    <a:pt x="8" y="25"/>
                  </a:lnTo>
                  <a:lnTo>
                    <a:pt x="13" y="26"/>
                  </a:lnTo>
                  <a:lnTo>
                    <a:pt x="17" y="24"/>
                  </a:lnTo>
                  <a:lnTo>
                    <a:pt x="21" y="20"/>
                  </a:lnTo>
                  <a:lnTo>
                    <a:pt x="24" y="15"/>
                  </a:lnTo>
                  <a:lnTo>
                    <a:pt x="24" y="11"/>
                  </a:lnTo>
                  <a:lnTo>
                    <a:pt x="23" y="7"/>
                  </a:lnTo>
                  <a:lnTo>
                    <a:pt x="20" y="2"/>
                  </a:lnTo>
                  <a:lnTo>
                    <a:pt x="15" y="0"/>
                  </a:lnTo>
                  <a:lnTo>
                    <a:pt x="12" y="0"/>
                  </a:lnTo>
                  <a:lnTo>
                    <a:pt x="7" y="1"/>
                  </a:lnTo>
                  <a:lnTo>
                    <a:pt x="3" y="5"/>
                  </a:lnTo>
                  <a:lnTo>
                    <a:pt x="1" y="9"/>
                  </a:lnTo>
                  <a:lnTo>
                    <a:pt x="0" y="14"/>
                  </a:lnTo>
                  <a:lnTo>
                    <a:pt x="1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1" name="Freeform 681">
              <a:extLst>
                <a:ext uri="{FF2B5EF4-FFF2-40B4-BE49-F238E27FC236}">
                  <a16:creationId xmlns:a16="http://schemas.microsoft.com/office/drawing/2014/main" id="{B6C83B33-DF2C-44EC-B1E7-27AC44F1086C}"/>
                </a:ext>
              </a:extLst>
            </p:cNvPr>
            <p:cNvSpPr/>
            <p:nvPr/>
          </p:nvSpPr>
          <p:spPr bwMode="auto">
            <a:xfrm>
              <a:off x="5150" y="1553"/>
              <a:ext cx="24" cy="27"/>
            </a:xfrm>
            <a:custGeom>
              <a:avLst/>
              <a:gdLst>
                <a:gd name="T0" fmla="*/ 3 w 24"/>
                <a:gd name="T1" fmla="*/ 27 h 27"/>
                <a:gd name="T2" fmla="*/ 15 w 24"/>
                <a:gd name="T3" fmla="*/ 10 h 27"/>
                <a:gd name="T4" fmla="*/ 21 w 24"/>
                <a:gd name="T5" fmla="*/ 15 h 27"/>
                <a:gd name="T6" fmla="*/ 24 w 24"/>
                <a:gd name="T7" fmla="*/ 13 h 27"/>
                <a:gd name="T8" fmla="*/ 9 w 24"/>
                <a:gd name="T9" fmla="*/ 0 h 27"/>
                <a:gd name="T10" fmla="*/ 7 w 24"/>
                <a:gd name="T11" fmla="*/ 3 h 27"/>
                <a:gd name="T12" fmla="*/ 12 w 24"/>
                <a:gd name="T13" fmla="*/ 8 h 27"/>
                <a:gd name="T14" fmla="*/ 0 w 24"/>
                <a:gd name="T15" fmla="*/ 24 h 27"/>
                <a:gd name="T16" fmla="*/ 3 w 2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7">
                  <a:moveTo>
                    <a:pt x="3" y="27"/>
                  </a:moveTo>
                  <a:lnTo>
                    <a:pt x="15" y="10"/>
                  </a:lnTo>
                  <a:lnTo>
                    <a:pt x="21" y="15"/>
                  </a:lnTo>
                  <a:lnTo>
                    <a:pt x="24" y="13"/>
                  </a:lnTo>
                  <a:lnTo>
                    <a:pt x="9" y="0"/>
                  </a:lnTo>
                  <a:lnTo>
                    <a:pt x="7" y="3"/>
                  </a:lnTo>
                  <a:lnTo>
                    <a:pt x="12" y="8"/>
                  </a:lnTo>
                  <a:lnTo>
                    <a:pt x="0" y="24"/>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2" name="Freeform 682">
              <a:extLst>
                <a:ext uri="{FF2B5EF4-FFF2-40B4-BE49-F238E27FC236}">
                  <a16:creationId xmlns:a16="http://schemas.microsoft.com/office/drawing/2014/main" id="{AA02F708-B9B3-4E8E-AC0E-1DE24122ED0C}"/>
                </a:ext>
              </a:extLst>
            </p:cNvPr>
            <p:cNvSpPr/>
            <p:nvPr/>
          </p:nvSpPr>
          <p:spPr bwMode="auto">
            <a:xfrm>
              <a:off x="5158" y="1571"/>
              <a:ext cx="25" cy="28"/>
            </a:xfrm>
            <a:custGeom>
              <a:avLst/>
              <a:gdLst>
                <a:gd name="T0" fmla="*/ 17 w 25"/>
                <a:gd name="T1" fmla="*/ 15 h 28"/>
                <a:gd name="T2" fmla="*/ 12 w 25"/>
                <a:gd name="T3" fmla="*/ 10 h 28"/>
                <a:gd name="T4" fmla="*/ 21 w 25"/>
                <a:gd name="T5" fmla="*/ 4 h 28"/>
                <a:gd name="T6" fmla="*/ 17 w 25"/>
                <a:gd name="T7" fmla="*/ 15 h 28"/>
                <a:gd name="T8" fmla="*/ 0 w 25"/>
                <a:gd name="T9" fmla="*/ 13 h 28"/>
                <a:gd name="T10" fmla="*/ 4 w 25"/>
                <a:gd name="T11" fmla="*/ 16 h 28"/>
                <a:gd name="T12" fmla="*/ 9 w 25"/>
                <a:gd name="T13" fmla="*/ 13 h 28"/>
                <a:gd name="T14" fmla="*/ 15 w 25"/>
                <a:gd name="T15" fmla="*/ 19 h 28"/>
                <a:gd name="T16" fmla="*/ 13 w 25"/>
                <a:gd name="T17" fmla="*/ 25 h 28"/>
                <a:gd name="T18" fmla="*/ 17 w 25"/>
                <a:gd name="T19" fmla="*/ 28 h 28"/>
                <a:gd name="T20" fmla="*/ 25 w 25"/>
                <a:gd name="T21" fmla="*/ 3 h 28"/>
                <a:gd name="T22" fmla="*/ 21 w 25"/>
                <a:gd name="T23" fmla="*/ 0 h 28"/>
                <a:gd name="T24" fmla="*/ 0 w 25"/>
                <a:gd name="T25" fmla="*/ 13 h 28"/>
                <a:gd name="T26" fmla="*/ 17 w 25"/>
                <a:gd name="T2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8">
                  <a:moveTo>
                    <a:pt x="17" y="15"/>
                  </a:moveTo>
                  <a:lnTo>
                    <a:pt x="12" y="10"/>
                  </a:lnTo>
                  <a:lnTo>
                    <a:pt x="21" y="4"/>
                  </a:lnTo>
                  <a:lnTo>
                    <a:pt x="17" y="15"/>
                  </a:lnTo>
                  <a:lnTo>
                    <a:pt x="0" y="13"/>
                  </a:lnTo>
                  <a:lnTo>
                    <a:pt x="4" y="16"/>
                  </a:lnTo>
                  <a:lnTo>
                    <a:pt x="9" y="13"/>
                  </a:lnTo>
                  <a:lnTo>
                    <a:pt x="15" y="19"/>
                  </a:lnTo>
                  <a:lnTo>
                    <a:pt x="13" y="25"/>
                  </a:lnTo>
                  <a:lnTo>
                    <a:pt x="17" y="28"/>
                  </a:lnTo>
                  <a:lnTo>
                    <a:pt x="25" y="3"/>
                  </a:lnTo>
                  <a:lnTo>
                    <a:pt x="21" y="0"/>
                  </a:lnTo>
                  <a:lnTo>
                    <a:pt x="0" y="13"/>
                  </a:lnTo>
                  <a:lnTo>
                    <a:pt x="1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3" name="Freeform 683">
              <a:extLst>
                <a:ext uri="{FF2B5EF4-FFF2-40B4-BE49-F238E27FC236}">
                  <a16:creationId xmlns:a16="http://schemas.microsoft.com/office/drawing/2014/main" id="{78FCE48F-550B-4E79-880D-C4DBCE40AEA9}"/>
                </a:ext>
              </a:extLst>
            </p:cNvPr>
            <p:cNvSpPr/>
            <p:nvPr/>
          </p:nvSpPr>
          <p:spPr bwMode="auto">
            <a:xfrm>
              <a:off x="5177" y="1581"/>
              <a:ext cx="29" cy="33"/>
            </a:xfrm>
            <a:custGeom>
              <a:avLst/>
              <a:gdLst>
                <a:gd name="T0" fmla="*/ 3 w 29"/>
                <a:gd name="T1" fmla="*/ 23 h 33"/>
                <a:gd name="T2" fmla="*/ 14 w 29"/>
                <a:gd name="T3" fmla="*/ 10 h 33"/>
                <a:gd name="T4" fmla="*/ 11 w 29"/>
                <a:gd name="T5" fmla="*/ 29 h 33"/>
                <a:gd name="T6" fmla="*/ 15 w 29"/>
                <a:gd name="T7" fmla="*/ 33 h 33"/>
                <a:gd name="T8" fmla="*/ 29 w 29"/>
                <a:gd name="T9" fmla="*/ 14 h 33"/>
                <a:gd name="T10" fmla="*/ 26 w 29"/>
                <a:gd name="T11" fmla="*/ 10 h 33"/>
                <a:gd name="T12" fmla="*/ 15 w 29"/>
                <a:gd name="T13" fmla="*/ 23 h 33"/>
                <a:gd name="T14" fmla="*/ 18 w 29"/>
                <a:gd name="T15" fmla="*/ 4 h 33"/>
                <a:gd name="T16" fmla="*/ 15 w 29"/>
                <a:gd name="T17" fmla="*/ 0 h 33"/>
                <a:gd name="T18" fmla="*/ 0 w 29"/>
                <a:gd name="T19" fmla="*/ 20 h 33"/>
                <a:gd name="T20" fmla="*/ 3 w 29"/>
                <a:gd name="T21"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3">
                  <a:moveTo>
                    <a:pt x="3" y="23"/>
                  </a:moveTo>
                  <a:lnTo>
                    <a:pt x="14" y="10"/>
                  </a:lnTo>
                  <a:lnTo>
                    <a:pt x="11" y="29"/>
                  </a:lnTo>
                  <a:lnTo>
                    <a:pt x="15" y="33"/>
                  </a:lnTo>
                  <a:lnTo>
                    <a:pt x="29" y="14"/>
                  </a:lnTo>
                  <a:lnTo>
                    <a:pt x="26" y="10"/>
                  </a:lnTo>
                  <a:lnTo>
                    <a:pt x="15" y="23"/>
                  </a:lnTo>
                  <a:lnTo>
                    <a:pt x="18" y="4"/>
                  </a:lnTo>
                  <a:lnTo>
                    <a:pt x="15" y="0"/>
                  </a:lnTo>
                  <a:lnTo>
                    <a:pt x="0" y="20"/>
                  </a:lnTo>
                  <a:lnTo>
                    <a:pt x="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4" name="Freeform 684">
              <a:extLst>
                <a:ext uri="{FF2B5EF4-FFF2-40B4-BE49-F238E27FC236}">
                  <a16:creationId xmlns:a16="http://schemas.microsoft.com/office/drawing/2014/main" id="{C0DD29B3-10B6-49D5-91F2-DB4669E38E22}"/>
                </a:ext>
              </a:extLst>
            </p:cNvPr>
            <p:cNvSpPr/>
            <p:nvPr/>
          </p:nvSpPr>
          <p:spPr bwMode="auto">
            <a:xfrm>
              <a:off x="5195" y="1598"/>
              <a:ext cx="29" cy="33"/>
            </a:xfrm>
            <a:custGeom>
              <a:avLst/>
              <a:gdLst>
                <a:gd name="T0" fmla="*/ 4 w 29"/>
                <a:gd name="T1" fmla="*/ 22 h 33"/>
                <a:gd name="T2" fmla="*/ 9 w 29"/>
                <a:gd name="T3" fmla="*/ 16 h 33"/>
                <a:gd name="T4" fmla="*/ 12 w 29"/>
                <a:gd name="T5" fmla="*/ 15 h 33"/>
                <a:gd name="T6" fmla="*/ 11 w 29"/>
                <a:gd name="T7" fmla="*/ 29 h 33"/>
                <a:gd name="T8" fmla="*/ 16 w 29"/>
                <a:gd name="T9" fmla="*/ 33 h 33"/>
                <a:gd name="T10" fmla="*/ 17 w 29"/>
                <a:gd name="T11" fmla="*/ 15 h 33"/>
                <a:gd name="T12" fmla="*/ 29 w 29"/>
                <a:gd name="T13" fmla="*/ 13 h 33"/>
                <a:gd name="T14" fmla="*/ 26 w 29"/>
                <a:gd name="T15" fmla="*/ 10 h 33"/>
                <a:gd name="T16" fmla="*/ 12 w 29"/>
                <a:gd name="T17" fmla="*/ 11 h 33"/>
                <a:gd name="T18" fmla="*/ 18 w 29"/>
                <a:gd name="T19" fmla="*/ 3 h 33"/>
                <a:gd name="T20" fmla="*/ 15 w 29"/>
                <a:gd name="T21" fmla="*/ 0 h 33"/>
                <a:gd name="T22" fmla="*/ 0 w 29"/>
                <a:gd name="T23" fmla="*/ 19 h 33"/>
                <a:gd name="T24" fmla="*/ 4 w 29"/>
                <a:gd name="T2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3">
                  <a:moveTo>
                    <a:pt x="4" y="22"/>
                  </a:moveTo>
                  <a:lnTo>
                    <a:pt x="9" y="16"/>
                  </a:lnTo>
                  <a:lnTo>
                    <a:pt x="12" y="15"/>
                  </a:lnTo>
                  <a:lnTo>
                    <a:pt x="11" y="29"/>
                  </a:lnTo>
                  <a:lnTo>
                    <a:pt x="16" y="33"/>
                  </a:lnTo>
                  <a:lnTo>
                    <a:pt x="17" y="15"/>
                  </a:lnTo>
                  <a:lnTo>
                    <a:pt x="29" y="13"/>
                  </a:lnTo>
                  <a:lnTo>
                    <a:pt x="26" y="10"/>
                  </a:lnTo>
                  <a:lnTo>
                    <a:pt x="12" y="11"/>
                  </a:lnTo>
                  <a:lnTo>
                    <a:pt x="18" y="3"/>
                  </a:lnTo>
                  <a:lnTo>
                    <a:pt x="15" y="0"/>
                  </a:lnTo>
                  <a:lnTo>
                    <a:pt x="0" y="19"/>
                  </a:lnTo>
                  <a:lnTo>
                    <a:pt x="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5" name="Freeform 685">
              <a:extLst>
                <a:ext uri="{FF2B5EF4-FFF2-40B4-BE49-F238E27FC236}">
                  <a16:creationId xmlns:a16="http://schemas.microsoft.com/office/drawing/2014/main" id="{8DA79854-D34C-408D-928B-17B554BCFE26}"/>
                </a:ext>
              </a:extLst>
            </p:cNvPr>
            <p:cNvSpPr/>
            <p:nvPr/>
          </p:nvSpPr>
          <p:spPr bwMode="auto">
            <a:xfrm>
              <a:off x="4976" y="1518"/>
              <a:ext cx="21" cy="20"/>
            </a:xfrm>
            <a:custGeom>
              <a:avLst/>
              <a:gdLst>
                <a:gd name="T0" fmla="*/ 12 w 21"/>
                <a:gd name="T1" fmla="*/ 5 h 20"/>
                <a:gd name="T2" fmla="*/ 15 w 21"/>
                <a:gd name="T3" fmla="*/ 8 h 20"/>
                <a:gd name="T4" fmla="*/ 17 w 21"/>
                <a:gd name="T5" fmla="*/ 11 h 20"/>
                <a:gd name="T6" fmla="*/ 17 w 21"/>
                <a:gd name="T7" fmla="*/ 13 h 20"/>
                <a:gd name="T8" fmla="*/ 15 w 21"/>
                <a:gd name="T9" fmla="*/ 14 h 20"/>
                <a:gd name="T10" fmla="*/ 13 w 21"/>
                <a:gd name="T11" fmla="*/ 13 h 20"/>
                <a:gd name="T12" fmla="*/ 9 w 21"/>
                <a:gd name="T13" fmla="*/ 11 h 20"/>
                <a:gd name="T14" fmla="*/ 12 w 21"/>
                <a:gd name="T15" fmla="*/ 5 h 20"/>
                <a:gd name="T16" fmla="*/ 12 w 21"/>
                <a:gd name="T17" fmla="*/ 17 h 20"/>
                <a:gd name="T18" fmla="*/ 14 w 21"/>
                <a:gd name="T19" fmla="*/ 19 h 20"/>
                <a:gd name="T20" fmla="*/ 17 w 21"/>
                <a:gd name="T21" fmla="*/ 19 h 20"/>
                <a:gd name="T22" fmla="*/ 19 w 21"/>
                <a:gd name="T23" fmla="*/ 18 h 20"/>
                <a:gd name="T24" fmla="*/ 20 w 21"/>
                <a:gd name="T25" fmla="*/ 15 h 20"/>
                <a:gd name="T26" fmla="*/ 21 w 21"/>
                <a:gd name="T27" fmla="*/ 13 h 20"/>
                <a:gd name="T28" fmla="*/ 21 w 21"/>
                <a:gd name="T29" fmla="*/ 11 h 20"/>
                <a:gd name="T30" fmla="*/ 20 w 21"/>
                <a:gd name="T31" fmla="*/ 7 h 20"/>
                <a:gd name="T32" fmla="*/ 18 w 21"/>
                <a:gd name="T33" fmla="*/ 6 h 20"/>
                <a:gd name="T34" fmla="*/ 11 w 21"/>
                <a:gd name="T35" fmla="*/ 0 h 20"/>
                <a:gd name="T36" fmla="*/ 0 w 21"/>
                <a:gd name="T37" fmla="*/ 18 h 20"/>
                <a:gd name="T38" fmla="*/ 3 w 21"/>
                <a:gd name="T39" fmla="*/ 20 h 20"/>
                <a:gd name="T40" fmla="*/ 7 w 21"/>
                <a:gd name="T41" fmla="*/ 14 h 20"/>
                <a:gd name="T42" fmla="*/ 12 w 21"/>
                <a:gd name="T43" fmla="*/ 17 h 20"/>
                <a:gd name="T44" fmla="*/ 12 w 21"/>
                <a:gd name="T4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0">
                  <a:moveTo>
                    <a:pt x="12" y="5"/>
                  </a:moveTo>
                  <a:lnTo>
                    <a:pt x="15" y="8"/>
                  </a:lnTo>
                  <a:lnTo>
                    <a:pt x="17" y="11"/>
                  </a:lnTo>
                  <a:lnTo>
                    <a:pt x="17" y="13"/>
                  </a:lnTo>
                  <a:lnTo>
                    <a:pt x="15" y="14"/>
                  </a:lnTo>
                  <a:lnTo>
                    <a:pt x="13" y="13"/>
                  </a:lnTo>
                  <a:lnTo>
                    <a:pt x="9" y="11"/>
                  </a:lnTo>
                  <a:lnTo>
                    <a:pt x="12" y="5"/>
                  </a:lnTo>
                  <a:lnTo>
                    <a:pt x="12" y="17"/>
                  </a:lnTo>
                  <a:lnTo>
                    <a:pt x="14" y="19"/>
                  </a:lnTo>
                  <a:lnTo>
                    <a:pt x="17" y="19"/>
                  </a:lnTo>
                  <a:lnTo>
                    <a:pt x="19" y="18"/>
                  </a:lnTo>
                  <a:lnTo>
                    <a:pt x="20" y="15"/>
                  </a:lnTo>
                  <a:lnTo>
                    <a:pt x="21" y="13"/>
                  </a:lnTo>
                  <a:lnTo>
                    <a:pt x="21" y="11"/>
                  </a:lnTo>
                  <a:lnTo>
                    <a:pt x="20" y="7"/>
                  </a:lnTo>
                  <a:lnTo>
                    <a:pt x="18" y="6"/>
                  </a:lnTo>
                  <a:lnTo>
                    <a:pt x="11" y="0"/>
                  </a:lnTo>
                  <a:lnTo>
                    <a:pt x="0" y="18"/>
                  </a:lnTo>
                  <a:lnTo>
                    <a:pt x="3" y="20"/>
                  </a:lnTo>
                  <a:lnTo>
                    <a:pt x="7" y="14"/>
                  </a:lnTo>
                  <a:lnTo>
                    <a:pt x="12" y="17"/>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6" name="Freeform 686">
              <a:extLst>
                <a:ext uri="{FF2B5EF4-FFF2-40B4-BE49-F238E27FC236}">
                  <a16:creationId xmlns:a16="http://schemas.microsoft.com/office/drawing/2014/main" id="{C8FD9FFE-CC20-43C3-8189-46531AD32134}"/>
                </a:ext>
              </a:extLst>
            </p:cNvPr>
            <p:cNvSpPr/>
            <p:nvPr/>
          </p:nvSpPr>
          <p:spPr bwMode="auto">
            <a:xfrm>
              <a:off x="4993" y="1530"/>
              <a:ext cx="22" cy="29"/>
            </a:xfrm>
            <a:custGeom>
              <a:avLst/>
              <a:gdLst>
                <a:gd name="T0" fmla="*/ 13 w 22"/>
                <a:gd name="T1" fmla="*/ 29 h 29"/>
                <a:gd name="T2" fmla="*/ 14 w 22"/>
                <a:gd name="T3" fmla="*/ 25 h 29"/>
                <a:gd name="T4" fmla="*/ 4 w 22"/>
                <a:gd name="T5" fmla="*/ 18 h 29"/>
                <a:gd name="T6" fmla="*/ 7 w 22"/>
                <a:gd name="T7" fmla="*/ 13 h 29"/>
                <a:gd name="T8" fmla="*/ 15 w 22"/>
                <a:gd name="T9" fmla="*/ 19 h 29"/>
                <a:gd name="T10" fmla="*/ 18 w 22"/>
                <a:gd name="T11" fmla="*/ 17 h 29"/>
                <a:gd name="T12" fmla="*/ 9 w 22"/>
                <a:gd name="T13" fmla="*/ 9 h 29"/>
                <a:gd name="T14" fmla="*/ 12 w 22"/>
                <a:gd name="T15" fmla="*/ 6 h 29"/>
                <a:gd name="T16" fmla="*/ 20 w 22"/>
                <a:gd name="T17" fmla="*/ 13 h 29"/>
                <a:gd name="T18" fmla="*/ 22 w 22"/>
                <a:gd name="T19" fmla="*/ 9 h 29"/>
                <a:gd name="T20" fmla="*/ 9 w 22"/>
                <a:gd name="T21" fmla="*/ 0 h 29"/>
                <a:gd name="T22" fmla="*/ 0 w 22"/>
                <a:gd name="T23" fmla="*/ 18 h 29"/>
                <a:gd name="T24" fmla="*/ 13 w 22"/>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8">
                  <a:moveTo>
                    <a:pt x="13" y="29"/>
                  </a:moveTo>
                  <a:lnTo>
                    <a:pt x="14" y="25"/>
                  </a:lnTo>
                  <a:lnTo>
                    <a:pt x="4" y="18"/>
                  </a:lnTo>
                  <a:lnTo>
                    <a:pt x="7" y="13"/>
                  </a:lnTo>
                  <a:lnTo>
                    <a:pt x="15" y="19"/>
                  </a:lnTo>
                  <a:lnTo>
                    <a:pt x="18" y="17"/>
                  </a:lnTo>
                  <a:lnTo>
                    <a:pt x="9" y="9"/>
                  </a:lnTo>
                  <a:lnTo>
                    <a:pt x="12" y="6"/>
                  </a:lnTo>
                  <a:lnTo>
                    <a:pt x="20" y="13"/>
                  </a:lnTo>
                  <a:lnTo>
                    <a:pt x="22" y="9"/>
                  </a:lnTo>
                  <a:lnTo>
                    <a:pt x="9" y="0"/>
                  </a:lnTo>
                  <a:lnTo>
                    <a:pt x="0" y="18"/>
                  </a:lnTo>
                  <a:lnTo>
                    <a:pt x="1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7" name="Freeform 687">
              <a:extLst>
                <a:ext uri="{FF2B5EF4-FFF2-40B4-BE49-F238E27FC236}">
                  <a16:creationId xmlns:a16="http://schemas.microsoft.com/office/drawing/2014/main" id="{42C8CA76-14CA-4D2E-821E-E22FDAB6CF99}"/>
                </a:ext>
              </a:extLst>
            </p:cNvPr>
            <p:cNvSpPr/>
            <p:nvPr/>
          </p:nvSpPr>
          <p:spPr bwMode="auto">
            <a:xfrm>
              <a:off x="5008" y="1542"/>
              <a:ext cx="22" cy="30"/>
            </a:xfrm>
            <a:custGeom>
              <a:avLst/>
              <a:gdLst>
                <a:gd name="T0" fmla="*/ 12 w 22"/>
                <a:gd name="T1" fmla="*/ 6 h 30"/>
                <a:gd name="T2" fmla="*/ 17 w 22"/>
                <a:gd name="T3" fmla="*/ 9 h 30"/>
                <a:gd name="T4" fmla="*/ 18 w 22"/>
                <a:gd name="T5" fmla="*/ 12 h 30"/>
                <a:gd name="T6" fmla="*/ 18 w 22"/>
                <a:gd name="T7" fmla="*/ 14 h 30"/>
                <a:gd name="T8" fmla="*/ 16 w 22"/>
                <a:gd name="T9" fmla="*/ 15 h 30"/>
                <a:gd name="T10" fmla="*/ 13 w 22"/>
                <a:gd name="T11" fmla="*/ 14 h 30"/>
                <a:gd name="T12" fmla="*/ 10 w 22"/>
                <a:gd name="T13" fmla="*/ 11 h 30"/>
                <a:gd name="T14" fmla="*/ 12 w 22"/>
                <a:gd name="T15" fmla="*/ 6 h 30"/>
                <a:gd name="T16" fmla="*/ 4 w 22"/>
                <a:gd name="T17" fmla="*/ 21 h 30"/>
                <a:gd name="T18" fmla="*/ 7 w 22"/>
                <a:gd name="T19" fmla="*/ 14 h 30"/>
                <a:gd name="T20" fmla="*/ 11 w 22"/>
                <a:gd name="T21" fmla="*/ 17 h 30"/>
                <a:gd name="T22" fmla="*/ 13 w 22"/>
                <a:gd name="T23" fmla="*/ 19 h 30"/>
                <a:gd name="T24" fmla="*/ 12 w 22"/>
                <a:gd name="T25" fmla="*/ 21 h 30"/>
                <a:gd name="T26" fmla="*/ 11 w 22"/>
                <a:gd name="T27" fmla="*/ 24 h 30"/>
                <a:gd name="T28" fmla="*/ 11 w 22"/>
                <a:gd name="T29" fmla="*/ 25 h 30"/>
                <a:gd name="T30" fmla="*/ 11 w 22"/>
                <a:gd name="T31" fmla="*/ 26 h 30"/>
                <a:gd name="T32" fmla="*/ 15 w 22"/>
                <a:gd name="T33" fmla="*/ 30 h 30"/>
                <a:gd name="T34" fmla="*/ 15 w 22"/>
                <a:gd name="T35" fmla="*/ 29 h 30"/>
                <a:gd name="T36" fmla="*/ 15 w 22"/>
                <a:gd name="T37" fmla="*/ 26 h 30"/>
                <a:gd name="T38" fmla="*/ 16 w 22"/>
                <a:gd name="T39" fmla="*/ 26 h 30"/>
                <a:gd name="T40" fmla="*/ 16 w 22"/>
                <a:gd name="T41" fmla="*/ 24 h 30"/>
                <a:gd name="T42" fmla="*/ 17 w 22"/>
                <a:gd name="T43" fmla="*/ 21 h 30"/>
                <a:gd name="T44" fmla="*/ 17 w 22"/>
                <a:gd name="T45" fmla="*/ 19 h 30"/>
                <a:gd name="T46" fmla="*/ 19 w 22"/>
                <a:gd name="T47" fmla="*/ 19 h 30"/>
                <a:gd name="T48" fmla="*/ 22 w 22"/>
                <a:gd name="T49" fmla="*/ 17 h 30"/>
                <a:gd name="T50" fmla="*/ 22 w 22"/>
                <a:gd name="T51" fmla="*/ 14 h 30"/>
                <a:gd name="T52" fmla="*/ 22 w 22"/>
                <a:gd name="T53" fmla="*/ 12 h 30"/>
                <a:gd name="T54" fmla="*/ 21 w 22"/>
                <a:gd name="T55" fmla="*/ 9 h 30"/>
                <a:gd name="T56" fmla="*/ 18 w 22"/>
                <a:gd name="T57" fmla="*/ 7 h 30"/>
                <a:gd name="T58" fmla="*/ 10 w 22"/>
                <a:gd name="T59" fmla="*/ 0 h 30"/>
                <a:gd name="T60" fmla="*/ 0 w 22"/>
                <a:gd name="T61" fmla="*/ 18 h 30"/>
                <a:gd name="T62" fmla="*/ 4 w 22"/>
                <a:gd name="T63" fmla="*/ 21 h 30"/>
                <a:gd name="T64" fmla="*/ 12 w 22"/>
                <a:gd name="T6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0">
                  <a:moveTo>
                    <a:pt x="12" y="6"/>
                  </a:moveTo>
                  <a:lnTo>
                    <a:pt x="17" y="9"/>
                  </a:lnTo>
                  <a:lnTo>
                    <a:pt x="18" y="12"/>
                  </a:lnTo>
                  <a:lnTo>
                    <a:pt x="18" y="14"/>
                  </a:lnTo>
                  <a:lnTo>
                    <a:pt x="16" y="15"/>
                  </a:lnTo>
                  <a:lnTo>
                    <a:pt x="13" y="14"/>
                  </a:lnTo>
                  <a:lnTo>
                    <a:pt x="10" y="11"/>
                  </a:lnTo>
                  <a:lnTo>
                    <a:pt x="12" y="6"/>
                  </a:lnTo>
                  <a:lnTo>
                    <a:pt x="4" y="21"/>
                  </a:lnTo>
                  <a:lnTo>
                    <a:pt x="7" y="14"/>
                  </a:lnTo>
                  <a:lnTo>
                    <a:pt x="11" y="17"/>
                  </a:lnTo>
                  <a:lnTo>
                    <a:pt x="13" y="19"/>
                  </a:lnTo>
                  <a:lnTo>
                    <a:pt x="12" y="21"/>
                  </a:lnTo>
                  <a:lnTo>
                    <a:pt x="11" y="24"/>
                  </a:lnTo>
                  <a:lnTo>
                    <a:pt x="11" y="25"/>
                  </a:lnTo>
                  <a:lnTo>
                    <a:pt x="11" y="26"/>
                  </a:lnTo>
                  <a:lnTo>
                    <a:pt x="15" y="30"/>
                  </a:lnTo>
                  <a:lnTo>
                    <a:pt x="15" y="29"/>
                  </a:lnTo>
                  <a:lnTo>
                    <a:pt x="15" y="26"/>
                  </a:lnTo>
                  <a:lnTo>
                    <a:pt x="16" y="26"/>
                  </a:lnTo>
                  <a:lnTo>
                    <a:pt x="16" y="24"/>
                  </a:lnTo>
                  <a:lnTo>
                    <a:pt x="17" y="21"/>
                  </a:lnTo>
                  <a:lnTo>
                    <a:pt x="17" y="19"/>
                  </a:lnTo>
                  <a:lnTo>
                    <a:pt x="19" y="19"/>
                  </a:lnTo>
                  <a:lnTo>
                    <a:pt x="22" y="17"/>
                  </a:lnTo>
                  <a:lnTo>
                    <a:pt x="22" y="14"/>
                  </a:lnTo>
                  <a:lnTo>
                    <a:pt x="22" y="12"/>
                  </a:lnTo>
                  <a:lnTo>
                    <a:pt x="21" y="9"/>
                  </a:lnTo>
                  <a:lnTo>
                    <a:pt x="18" y="7"/>
                  </a:lnTo>
                  <a:lnTo>
                    <a:pt x="10" y="0"/>
                  </a:lnTo>
                  <a:lnTo>
                    <a:pt x="0" y="18"/>
                  </a:lnTo>
                  <a:lnTo>
                    <a:pt x="4" y="21"/>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8" name="Freeform 688">
              <a:extLst>
                <a:ext uri="{FF2B5EF4-FFF2-40B4-BE49-F238E27FC236}">
                  <a16:creationId xmlns:a16="http://schemas.microsoft.com/office/drawing/2014/main" id="{5485EEBE-FF9A-4982-A493-8BBB1598EAC2}"/>
                </a:ext>
              </a:extLst>
            </p:cNvPr>
            <p:cNvSpPr/>
            <p:nvPr/>
          </p:nvSpPr>
          <p:spPr bwMode="auto">
            <a:xfrm>
              <a:off x="5029" y="1560"/>
              <a:ext cx="20" cy="26"/>
            </a:xfrm>
            <a:custGeom>
              <a:avLst/>
              <a:gdLst>
                <a:gd name="T0" fmla="*/ 7 w 20"/>
                <a:gd name="T1" fmla="*/ 18 h 26"/>
                <a:gd name="T2" fmla="*/ 6 w 20"/>
                <a:gd name="T3" fmla="*/ 18 h 26"/>
                <a:gd name="T4" fmla="*/ 4 w 20"/>
                <a:gd name="T5" fmla="*/ 15 h 26"/>
                <a:gd name="T6" fmla="*/ 3 w 20"/>
                <a:gd name="T7" fmla="*/ 13 h 26"/>
                <a:gd name="T8" fmla="*/ 3 w 20"/>
                <a:gd name="T9" fmla="*/ 11 h 26"/>
                <a:gd name="T10" fmla="*/ 4 w 20"/>
                <a:gd name="T11" fmla="*/ 7 h 26"/>
                <a:gd name="T12" fmla="*/ 7 w 20"/>
                <a:gd name="T13" fmla="*/ 5 h 26"/>
                <a:gd name="T14" fmla="*/ 8 w 20"/>
                <a:gd name="T15" fmla="*/ 3 h 26"/>
                <a:gd name="T16" fmla="*/ 10 w 20"/>
                <a:gd name="T17" fmla="*/ 3 h 26"/>
                <a:gd name="T18" fmla="*/ 13 w 20"/>
                <a:gd name="T19" fmla="*/ 5 h 26"/>
                <a:gd name="T20" fmla="*/ 15 w 20"/>
                <a:gd name="T21" fmla="*/ 7 h 26"/>
                <a:gd name="T22" fmla="*/ 15 w 20"/>
                <a:gd name="T23" fmla="*/ 9 h 26"/>
                <a:gd name="T24" fmla="*/ 15 w 20"/>
                <a:gd name="T25" fmla="*/ 12 h 26"/>
                <a:gd name="T26" fmla="*/ 14 w 20"/>
                <a:gd name="T27" fmla="*/ 15 h 26"/>
                <a:gd name="T28" fmla="*/ 13 w 20"/>
                <a:gd name="T29" fmla="*/ 17 h 26"/>
                <a:gd name="T30" fmla="*/ 12 w 20"/>
                <a:gd name="T31" fmla="*/ 18 h 26"/>
                <a:gd name="T32" fmla="*/ 10 w 20"/>
                <a:gd name="T33" fmla="*/ 14 h 26"/>
                <a:gd name="T34" fmla="*/ 7 w 20"/>
                <a:gd name="T35" fmla="*/ 15 h 26"/>
                <a:gd name="T36" fmla="*/ 8 w 20"/>
                <a:gd name="T37" fmla="*/ 19 h 26"/>
                <a:gd name="T38" fmla="*/ 7 w 20"/>
                <a:gd name="T39" fmla="*/ 18 h 26"/>
                <a:gd name="T40" fmla="*/ 10 w 20"/>
                <a:gd name="T41" fmla="*/ 26 h 26"/>
                <a:gd name="T42" fmla="*/ 13 w 20"/>
                <a:gd name="T43" fmla="*/ 26 h 26"/>
                <a:gd name="T44" fmla="*/ 13 w 20"/>
                <a:gd name="T45" fmla="*/ 23 h 26"/>
                <a:gd name="T46" fmla="*/ 15 w 20"/>
                <a:gd name="T47" fmla="*/ 21 h 26"/>
                <a:gd name="T48" fmla="*/ 18 w 20"/>
                <a:gd name="T49" fmla="*/ 18 h 26"/>
                <a:gd name="T50" fmla="*/ 20 w 20"/>
                <a:gd name="T51" fmla="*/ 13 h 26"/>
                <a:gd name="T52" fmla="*/ 20 w 20"/>
                <a:gd name="T53" fmla="*/ 9 h 26"/>
                <a:gd name="T54" fmla="*/ 18 w 20"/>
                <a:gd name="T55" fmla="*/ 5 h 26"/>
                <a:gd name="T56" fmla="*/ 15 w 20"/>
                <a:gd name="T57" fmla="*/ 1 h 26"/>
                <a:gd name="T58" fmla="*/ 10 w 20"/>
                <a:gd name="T59" fmla="*/ 0 h 26"/>
                <a:gd name="T60" fmla="*/ 7 w 20"/>
                <a:gd name="T61" fmla="*/ 0 h 26"/>
                <a:gd name="T62" fmla="*/ 3 w 20"/>
                <a:gd name="T63" fmla="*/ 1 h 26"/>
                <a:gd name="T64" fmla="*/ 1 w 20"/>
                <a:gd name="T65" fmla="*/ 5 h 26"/>
                <a:gd name="T66" fmla="*/ 0 w 20"/>
                <a:gd name="T67" fmla="*/ 8 h 26"/>
                <a:gd name="T68" fmla="*/ 0 w 20"/>
                <a:gd name="T69" fmla="*/ 13 h 26"/>
                <a:gd name="T70" fmla="*/ 1 w 20"/>
                <a:gd name="T71" fmla="*/ 17 h 26"/>
                <a:gd name="T72" fmla="*/ 4 w 20"/>
                <a:gd name="T73" fmla="*/ 20 h 26"/>
                <a:gd name="T74" fmla="*/ 7 w 20"/>
                <a:gd name="T75" fmla="*/ 23 h 26"/>
                <a:gd name="T76" fmla="*/ 9 w 20"/>
                <a:gd name="T77" fmla="*/ 23 h 26"/>
                <a:gd name="T78" fmla="*/ 10 w 20"/>
                <a:gd name="T79" fmla="*/ 26 h 26"/>
                <a:gd name="T80" fmla="*/ 7 w 20"/>
                <a:gd name="T81"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 h="26">
                  <a:moveTo>
                    <a:pt x="7" y="18"/>
                  </a:moveTo>
                  <a:lnTo>
                    <a:pt x="6" y="18"/>
                  </a:lnTo>
                  <a:lnTo>
                    <a:pt x="4" y="15"/>
                  </a:lnTo>
                  <a:lnTo>
                    <a:pt x="3" y="13"/>
                  </a:lnTo>
                  <a:lnTo>
                    <a:pt x="3" y="11"/>
                  </a:lnTo>
                  <a:lnTo>
                    <a:pt x="4" y="7"/>
                  </a:lnTo>
                  <a:lnTo>
                    <a:pt x="7" y="5"/>
                  </a:lnTo>
                  <a:lnTo>
                    <a:pt x="8" y="3"/>
                  </a:lnTo>
                  <a:lnTo>
                    <a:pt x="10" y="3"/>
                  </a:lnTo>
                  <a:lnTo>
                    <a:pt x="13" y="5"/>
                  </a:lnTo>
                  <a:lnTo>
                    <a:pt x="15" y="7"/>
                  </a:lnTo>
                  <a:lnTo>
                    <a:pt x="15" y="9"/>
                  </a:lnTo>
                  <a:lnTo>
                    <a:pt x="15" y="12"/>
                  </a:lnTo>
                  <a:lnTo>
                    <a:pt x="14" y="15"/>
                  </a:lnTo>
                  <a:lnTo>
                    <a:pt x="13" y="17"/>
                  </a:lnTo>
                  <a:lnTo>
                    <a:pt x="12" y="18"/>
                  </a:lnTo>
                  <a:lnTo>
                    <a:pt x="10" y="14"/>
                  </a:lnTo>
                  <a:lnTo>
                    <a:pt x="7" y="15"/>
                  </a:lnTo>
                  <a:lnTo>
                    <a:pt x="8" y="19"/>
                  </a:lnTo>
                  <a:lnTo>
                    <a:pt x="7" y="18"/>
                  </a:lnTo>
                  <a:lnTo>
                    <a:pt x="10" y="26"/>
                  </a:lnTo>
                  <a:lnTo>
                    <a:pt x="13" y="26"/>
                  </a:lnTo>
                  <a:lnTo>
                    <a:pt x="13" y="23"/>
                  </a:lnTo>
                  <a:lnTo>
                    <a:pt x="15" y="21"/>
                  </a:lnTo>
                  <a:lnTo>
                    <a:pt x="18" y="18"/>
                  </a:lnTo>
                  <a:lnTo>
                    <a:pt x="20" y="13"/>
                  </a:lnTo>
                  <a:lnTo>
                    <a:pt x="20" y="9"/>
                  </a:lnTo>
                  <a:lnTo>
                    <a:pt x="18" y="5"/>
                  </a:lnTo>
                  <a:lnTo>
                    <a:pt x="15" y="1"/>
                  </a:lnTo>
                  <a:lnTo>
                    <a:pt x="10" y="0"/>
                  </a:lnTo>
                  <a:lnTo>
                    <a:pt x="7" y="0"/>
                  </a:lnTo>
                  <a:lnTo>
                    <a:pt x="3" y="1"/>
                  </a:lnTo>
                  <a:lnTo>
                    <a:pt x="1" y="5"/>
                  </a:lnTo>
                  <a:lnTo>
                    <a:pt x="0" y="8"/>
                  </a:lnTo>
                  <a:lnTo>
                    <a:pt x="0" y="13"/>
                  </a:lnTo>
                  <a:lnTo>
                    <a:pt x="1" y="17"/>
                  </a:lnTo>
                  <a:lnTo>
                    <a:pt x="4" y="20"/>
                  </a:lnTo>
                  <a:lnTo>
                    <a:pt x="7" y="23"/>
                  </a:lnTo>
                  <a:lnTo>
                    <a:pt x="9" y="23"/>
                  </a:lnTo>
                  <a:lnTo>
                    <a:pt x="10" y="26"/>
                  </a:lnTo>
                  <a:lnTo>
                    <a:pt x="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89" name="Freeform 689">
              <a:extLst>
                <a:ext uri="{FF2B5EF4-FFF2-40B4-BE49-F238E27FC236}">
                  <a16:creationId xmlns:a16="http://schemas.microsoft.com/office/drawing/2014/main" id="{929FD062-BA4A-42AC-8045-3B13127D1757}"/>
                </a:ext>
              </a:extLst>
            </p:cNvPr>
            <p:cNvSpPr/>
            <p:nvPr/>
          </p:nvSpPr>
          <p:spPr bwMode="auto">
            <a:xfrm>
              <a:off x="5047" y="1571"/>
              <a:ext cx="21" cy="26"/>
            </a:xfrm>
            <a:custGeom>
              <a:avLst/>
              <a:gdLst>
                <a:gd name="T0" fmla="*/ 1 w 21"/>
                <a:gd name="T1" fmla="*/ 12 h 26"/>
                <a:gd name="T2" fmla="*/ 0 w 21"/>
                <a:gd name="T3" fmla="*/ 15 h 26"/>
                <a:gd name="T4" fmla="*/ 0 w 21"/>
                <a:gd name="T5" fmla="*/ 18 h 26"/>
                <a:gd name="T6" fmla="*/ 2 w 21"/>
                <a:gd name="T7" fmla="*/ 21 h 26"/>
                <a:gd name="T8" fmla="*/ 4 w 21"/>
                <a:gd name="T9" fmla="*/ 24 h 26"/>
                <a:gd name="T10" fmla="*/ 8 w 21"/>
                <a:gd name="T11" fmla="*/ 26 h 26"/>
                <a:gd name="T12" fmla="*/ 10 w 21"/>
                <a:gd name="T13" fmla="*/ 26 h 26"/>
                <a:gd name="T14" fmla="*/ 13 w 21"/>
                <a:gd name="T15" fmla="*/ 25 h 26"/>
                <a:gd name="T16" fmla="*/ 15 w 21"/>
                <a:gd name="T17" fmla="*/ 22 h 26"/>
                <a:gd name="T18" fmla="*/ 21 w 21"/>
                <a:gd name="T19" fmla="*/ 10 h 26"/>
                <a:gd name="T20" fmla="*/ 18 w 21"/>
                <a:gd name="T21" fmla="*/ 8 h 26"/>
                <a:gd name="T22" fmla="*/ 12 w 21"/>
                <a:gd name="T23" fmla="*/ 19 h 26"/>
                <a:gd name="T24" fmla="*/ 9 w 21"/>
                <a:gd name="T25" fmla="*/ 21 h 26"/>
                <a:gd name="T26" fmla="*/ 8 w 21"/>
                <a:gd name="T27" fmla="*/ 21 h 26"/>
                <a:gd name="T28" fmla="*/ 6 w 21"/>
                <a:gd name="T29" fmla="*/ 20 h 26"/>
                <a:gd name="T30" fmla="*/ 4 w 21"/>
                <a:gd name="T31" fmla="*/ 18 h 26"/>
                <a:gd name="T32" fmla="*/ 4 w 21"/>
                <a:gd name="T33" fmla="*/ 14 h 26"/>
                <a:gd name="T34" fmla="*/ 12 w 21"/>
                <a:gd name="T35" fmla="*/ 3 h 26"/>
                <a:gd name="T36" fmla="*/ 8 w 21"/>
                <a:gd name="T37" fmla="*/ 0 h 26"/>
                <a:gd name="T38" fmla="*/ 1 w 21"/>
                <a:gd name="T3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26">
                  <a:moveTo>
                    <a:pt x="1" y="12"/>
                  </a:moveTo>
                  <a:lnTo>
                    <a:pt x="0" y="15"/>
                  </a:lnTo>
                  <a:lnTo>
                    <a:pt x="0" y="18"/>
                  </a:lnTo>
                  <a:lnTo>
                    <a:pt x="2" y="21"/>
                  </a:lnTo>
                  <a:lnTo>
                    <a:pt x="4" y="24"/>
                  </a:lnTo>
                  <a:lnTo>
                    <a:pt x="8" y="26"/>
                  </a:lnTo>
                  <a:lnTo>
                    <a:pt x="10" y="26"/>
                  </a:lnTo>
                  <a:lnTo>
                    <a:pt x="13" y="25"/>
                  </a:lnTo>
                  <a:lnTo>
                    <a:pt x="15" y="22"/>
                  </a:lnTo>
                  <a:lnTo>
                    <a:pt x="21" y="10"/>
                  </a:lnTo>
                  <a:lnTo>
                    <a:pt x="18" y="8"/>
                  </a:lnTo>
                  <a:lnTo>
                    <a:pt x="12" y="19"/>
                  </a:lnTo>
                  <a:lnTo>
                    <a:pt x="9" y="21"/>
                  </a:lnTo>
                  <a:lnTo>
                    <a:pt x="8" y="21"/>
                  </a:lnTo>
                  <a:lnTo>
                    <a:pt x="6" y="20"/>
                  </a:lnTo>
                  <a:lnTo>
                    <a:pt x="4" y="18"/>
                  </a:lnTo>
                  <a:lnTo>
                    <a:pt x="4" y="14"/>
                  </a:lnTo>
                  <a:lnTo>
                    <a:pt x="12" y="3"/>
                  </a:lnTo>
                  <a:lnTo>
                    <a:pt x="8"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90" name="Freeform 690">
              <a:extLst>
                <a:ext uri="{FF2B5EF4-FFF2-40B4-BE49-F238E27FC236}">
                  <a16:creationId xmlns:a16="http://schemas.microsoft.com/office/drawing/2014/main" id="{A94BC010-8412-4B5A-8A45-D25A5BCC9597}"/>
                </a:ext>
              </a:extLst>
            </p:cNvPr>
            <p:cNvSpPr/>
            <p:nvPr/>
          </p:nvSpPr>
          <p:spPr bwMode="auto">
            <a:xfrm>
              <a:off x="5062" y="1585"/>
              <a:ext cx="15" cy="20"/>
            </a:xfrm>
            <a:custGeom>
              <a:avLst/>
              <a:gdLst>
                <a:gd name="T0" fmla="*/ 4 w 15"/>
                <a:gd name="T1" fmla="*/ 20 h 20"/>
                <a:gd name="T2" fmla="*/ 15 w 15"/>
                <a:gd name="T3" fmla="*/ 2 h 20"/>
                <a:gd name="T4" fmla="*/ 10 w 15"/>
                <a:gd name="T5" fmla="*/ 0 h 20"/>
                <a:gd name="T6" fmla="*/ 0 w 15"/>
                <a:gd name="T7" fmla="*/ 18 h 20"/>
                <a:gd name="T8" fmla="*/ 4 w 15"/>
                <a:gd name="T9" fmla="*/ 20 h 20"/>
              </a:gdLst>
              <a:ahLst/>
              <a:cxnLst>
                <a:cxn ang="0">
                  <a:pos x="T0" y="T1"/>
                </a:cxn>
                <a:cxn ang="0">
                  <a:pos x="T2" y="T3"/>
                </a:cxn>
                <a:cxn ang="0">
                  <a:pos x="T4" y="T5"/>
                </a:cxn>
                <a:cxn ang="0">
                  <a:pos x="T6" y="T7"/>
                </a:cxn>
                <a:cxn ang="0">
                  <a:pos x="T8" y="T9"/>
                </a:cxn>
              </a:cxnLst>
              <a:rect l="0" t="0" r="r" b="b"/>
              <a:pathLst>
                <a:path w="15" h="20">
                  <a:moveTo>
                    <a:pt x="4" y="20"/>
                  </a:moveTo>
                  <a:lnTo>
                    <a:pt x="15" y="2"/>
                  </a:lnTo>
                  <a:lnTo>
                    <a:pt x="10" y="0"/>
                  </a:lnTo>
                  <a:lnTo>
                    <a:pt x="0" y="18"/>
                  </a:lnTo>
                  <a:lnTo>
                    <a:pt x="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91" name="Freeform 691">
              <a:extLst>
                <a:ext uri="{FF2B5EF4-FFF2-40B4-BE49-F238E27FC236}">
                  <a16:creationId xmlns:a16="http://schemas.microsoft.com/office/drawing/2014/main" id="{EA1F42F9-28B9-4D1A-B577-307CFA1BBEA1}"/>
                </a:ext>
              </a:extLst>
            </p:cNvPr>
            <p:cNvSpPr/>
            <p:nvPr/>
          </p:nvSpPr>
          <p:spPr bwMode="auto">
            <a:xfrm>
              <a:off x="5069" y="1590"/>
              <a:ext cx="28" cy="32"/>
            </a:xfrm>
            <a:custGeom>
              <a:avLst/>
              <a:gdLst>
                <a:gd name="T0" fmla="*/ 4 w 28"/>
                <a:gd name="T1" fmla="*/ 21 h 32"/>
                <a:gd name="T2" fmla="*/ 12 w 28"/>
                <a:gd name="T3" fmla="*/ 7 h 32"/>
                <a:gd name="T4" fmla="*/ 8 w 28"/>
                <a:gd name="T5" fmla="*/ 24 h 32"/>
                <a:gd name="T6" fmla="*/ 11 w 28"/>
                <a:gd name="T7" fmla="*/ 26 h 32"/>
                <a:gd name="T8" fmla="*/ 23 w 28"/>
                <a:gd name="T9" fmla="*/ 15 h 32"/>
                <a:gd name="T10" fmla="*/ 15 w 28"/>
                <a:gd name="T11" fmla="*/ 30 h 32"/>
                <a:gd name="T12" fmla="*/ 18 w 28"/>
                <a:gd name="T13" fmla="*/ 32 h 32"/>
                <a:gd name="T14" fmla="*/ 28 w 28"/>
                <a:gd name="T15" fmla="*/ 14 h 32"/>
                <a:gd name="T16" fmla="*/ 23 w 28"/>
                <a:gd name="T17" fmla="*/ 9 h 32"/>
                <a:gd name="T18" fmla="*/ 11 w 28"/>
                <a:gd name="T19" fmla="*/ 21 h 32"/>
                <a:gd name="T20" fmla="*/ 16 w 28"/>
                <a:gd name="T21" fmla="*/ 5 h 32"/>
                <a:gd name="T22" fmla="*/ 11 w 28"/>
                <a:gd name="T23" fmla="*/ 0 h 32"/>
                <a:gd name="T24" fmla="*/ 0 w 28"/>
                <a:gd name="T25" fmla="*/ 18 h 32"/>
                <a:gd name="T26" fmla="*/ 4 w 28"/>
                <a:gd name="T2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4" y="21"/>
                  </a:moveTo>
                  <a:lnTo>
                    <a:pt x="12" y="7"/>
                  </a:lnTo>
                  <a:lnTo>
                    <a:pt x="8" y="24"/>
                  </a:lnTo>
                  <a:lnTo>
                    <a:pt x="11" y="26"/>
                  </a:lnTo>
                  <a:lnTo>
                    <a:pt x="23" y="15"/>
                  </a:lnTo>
                  <a:lnTo>
                    <a:pt x="15" y="30"/>
                  </a:lnTo>
                  <a:lnTo>
                    <a:pt x="18" y="32"/>
                  </a:lnTo>
                  <a:lnTo>
                    <a:pt x="28" y="14"/>
                  </a:lnTo>
                  <a:lnTo>
                    <a:pt x="23" y="9"/>
                  </a:lnTo>
                  <a:lnTo>
                    <a:pt x="11" y="21"/>
                  </a:lnTo>
                  <a:lnTo>
                    <a:pt x="16" y="5"/>
                  </a:lnTo>
                  <a:lnTo>
                    <a:pt x="11" y="0"/>
                  </a:lnTo>
                  <a:lnTo>
                    <a:pt x="0" y="18"/>
                  </a:lnTo>
                  <a:lnTo>
                    <a:pt x="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92" name="Freeform 692">
              <a:extLst>
                <a:ext uri="{FF2B5EF4-FFF2-40B4-BE49-F238E27FC236}">
                  <a16:creationId xmlns:a16="http://schemas.microsoft.com/office/drawing/2014/main" id="{2ED375BE-A138-4634-B29F-FD20904081B6}"/>
                </a:ext>
              </a:extLst>
            </p:cNvPr>
            <p:cNvSpPr/>
            <p:nvPr/>
          </p:nvSpPr>
          <p:spPr bwMode="auto">
            <a:xfrm>
              <a:off x="5089" y="1610"/>
              <a:ext cx="20" cy="27"/>
            </a:xfrm>
            <a:custGeom>
              <a:avLst/>
              <a:gdLst>
                <a:gd name="T0" fmla="*/ 14 w 20"/>
                <a:gd name="T1" fmla="*/ 16 h 27"/>
                <a:gd name="T2" fmla="*/ 9 w 20"/>
                <a:gd name="T3" fmla="*/ 11 h 27"/>
                <a:gd name="T4" fmla="*/ 16 w 20"/>
                <a:gd name="T5" fmla="*/ 6 h 27"/>
                <a:gd name="T6" fmla="*/ 14 w 20"/>
                <a:gd name="T7" fmla="*/ 16 h 27"/>
                <a:gd name="T8" fmla="*/ 0 w 20"/>
                <a:gd name="T9" fmla="*/ 13 h 27"/>
                <a:gd name="T10" fmla="*/ 3 w 20"/>
                <a:gd name="T11" fmla="*/ 17 h 27"/>
                <a:gd name="T12" fmla="*/ 7 w 20"/>
                <a:gd name="T13" fmla="*/ 13 h 27"/>
                <a:gd name="T14" fmla="*/ 14 w 20"/>
                <a:gd name="T15" fmla="*/ 19 h 27"/>
                <a:gd name="T16" fmla="*/ 13 w 20"/>
                <a:gd name="T17" fmla="*/ 24 h 27"/>
                <a:gd name="T18" fmla="*/ 16 w 20"/>
                <a:gd name="T19" fmla="*/ 27 h 27"/>
                <a:gd name="T20" fmla="*/ 20 w 20"/>
                <a:gd name="T21" fmla="*/ 4 h 27"/>
                <a:gd name="T22" fmla="*/ 16 w 20"/>
                <a:gd name="T23" fmla="*/ 0 h 27"/>
                <a:gd name="T24" fmla="*/ 0 w 20"/>
                <a:gd name="T25" fmla="*/ 13 h 27"/>
                <a:gd name="T26" fmla="*/ 14 w 20"/>
                <a:gd name="T27"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7">
                  <a:moveTo>
                    <a:pt x="14" y="16"/>
                  </a:moveTo>
                  <a:lnTo>
                    <a:pt x="9" y="11"/>
                  </a:lnTo>
                  <a:lnTo>
                    <a:pt x="16" y="6"/>
                  </a:lnTo>
                  <a:lnTo>
                    <a:pt x="14" y="16"/>
                  </a:lnTo>
                  <a:lnTo>
                    <a:pt x="0" y="13"/>
                  </a:lnTo>
                  <a:lnTo>
                    <a:pt x="3" y="17"/>
                  </a:lnTo>
                  <a:lnTo>
                    <a:pt x="7" y="13"/>
                  </a:lnTo>
                  <a:lnTo>
                    <a:pt x="14" y="19"/>
                  </a:lnTo>
                  <a:lnTo>
                    <a:pt x="13" y="24"/>
                  </a:lnTo>
                  <a:lnTo>
                    <a:pt x="16" y="27"/>
                  </a:lnTo>
                  <a:lnTo>
                    <a:pt x="20" y="4"/>
                  </a:lnTo>
                  <a:lnTo>
                    <a:pt x="16" y="0"/>
                  </a:lnTo>
                  <a:lnTo>
                    <a:pt x="0" y="13"/>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93" name="Freeform 693">
              <a:extLst>
                <a:ext uri="{FF2B5EF4-FFF2-40B4-BE49-F238E27FC236}">
                  <a16:creationId xmlns:a16="http://schemas.microsoft.com/office/drawing/2014/main" id="{EBCD28A1-968B-4ACB-901C-2E64B6473ED3}"/>
                </a:ext>
              </a:extLst>
            </p:cNvPr>
            <p:cNvSpPr/>
            <p:nvPr/>
          </p:nvSpPr>
          <p:spPr bwMode="auto">
            <a:xfrm>
              <a:off x="5108" y="1620"/>
              <a:ext cx="24" cy="30"/>
            </a:xfrm>
            <a:custGeom>
              <a:avLst/>
              <a:gdLst>
                <a:gd name="T0" fmla="*/ 3 w 24"/>
                <a:gd name="T1" fmla="*/ 21 h 30"/>
                <a:gd name="T2" fmla="*/ 11 w 24"/>
                <a:gd name="T3" fmla="*/ 8 h 30"/>
                <a:gd name="T4" fmla="*/ 11 w 24"/>
                <a:gd name="T5" fmla="*/ 26 h 30"/>
                <a:gd name="T6" fmla="*/ 14 w 24"/>
                <a:gd name="T7" fmla="*/ 30 h 30"/>
                <a:gd name="T8" fmla="*/ 24 w 24"/>
                <a:gd name="T9" fmla="*/ 12 h 30"/>
                <a:gd name="T10" fmla="*/ 20 w 24"/>
                <a:gd name="T11" fmla="*/ 8 h 30"/>
                <a:gd name="T12" fmla="*/ 13 w 24"/>
                <a:gd name="T13" fmla="*/ 21 h 30"/>
                <a:gd name="T14" fmla="*/ 13 w 24"/>
                <a:gd name="T15" fmla="*/ 3 h 30"/>
                <a:gd name="T16" fmla="*/ 9 w 24"/>
                <a:gd name="T17" fmla="*/ 0 h 30"/>
                <a:gd name="T18" fmla="*/ 0 w 24"/>
                <a:gd name="T19" fmla="*/ 18 h 30"/>
                <a:gd name="T20" fmla="*/ 3 w 24"/>
                <a:gd name="T21"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0">
                  <a:moveTo>
                    <a:pt x="3" y="21"/>
                  </a:moveTo>
                  <a:lnTo>
                    <a:pt x="11" y="8"/>
                  </a:lnTo>
                  <a:lnTo>
                    <a:pt x="11" y="26"/>
                  </a:lnTo>
                  <a:lnTo>
                    <a:pt x="14" y="30"/>
                  </a:lnTo>
                  <a:lnTo>
                    <a:pt x="24" y="12"/>
                  </a:lnTo>
                  <a:lnTo>
                    <a:pt x="20" y="8"/>
                  </a:lnTo>
                  <a:lnTo>
                    <a:pt x="13" y="21"/>
                  </a:lnTo>
                  <a:lnTo>
                    <a:pt x="13" y="3"/>
                  </a:lnTo>
                  <a:lnTo>
                    <a:pt x="9" y="0"/>
                  </a:lnTo>
                  <a:lnTo>
                    <a:pt x="0" y="18"/>
                  </a:lnTo>
                  <a:lnTo>
                    <a:pt x="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94" name="Freeform 694">
              <a:extLst>
                <a:ext uri="{FF2B5EF4-FFF2-40B4-BE49-F238E27FC236}">
                  <a16:creationId xmlns:a16="http://schemas.microsoft.com/office/drawing/2014/main" id="{58EE5D17-82F9-49F6-BB0E-E31A099D0E39}"/>
                </a:ext>
              </a:extLst>
            </p:cNvPr>
            <p:cNvSpPr/>
            <p:nvPr/>
          </p:nvSpPr>
          <p:spPr bwMode="auto">
            <a:xfrm>
              <a:off x="5127" y="1635"/>
              <a:ext cx="19" cy="26"/>
            </a:xfrm>
            <a:custGeom>
              <a:avLst/>
              <a:gdLst>
                <a:gd name="T0" fmla="*/ 0 w 19"/>
                <a:gd name="T1" fmla="*/ 17 h 26"/>
                <a:gd name="T2" fmla="*/ 2 w 19"/>
                <a:gd name="T3" fmla="*/ 20 h 26"/>
                <a:gd name="T4" fmla="*/ 5 w 19"/>
                <a:gd name="T5" fmla="*/ 23 h 26"/>
                <a:gd name="T6" fmla="*/ 8 w 19"/>
                <a:gd name="T7" fmla="*/ 24 h 26"/>
                <a:gd name="T8" fmla="*/ 11 w 19"/>
                <a:gd name="T9" fmla="*/ 26 h 26"/>
                <a:gd name="T10" fmla="*/ 13 w 19"/>
                <a:gd name="T11" fmla="*/ 24 h 26"/>
                <a:gd name="T12" fmla="*/ 16 w 19"/>
                <a:gd name="T13" fmla="*/ 22 h 26"/>
                <a:gd name="T14" fmla="*/ 16 w 19"/>
                <a:gd name="T15" fmla="*/ 20 h 26"/>
                <a:gd name="T16" fmla="*/ 16 w 19"/>
                <a:gd name="T17" fmla="*/ 16 h 26"/>
                <a:gd name="T18" fmla="*/ 14 w 19"/>
                <a:gd name="T19" fmla="*/ 15 h 26"/>
                <a:gd name="T20" fmla="*/ 12 w 19"/>
                <a:gd name="T21" fmla="*/ 12 h 26"/>
                <a:gd name="T22" fmla="*/ 11 w 19"/>
                <a:gd name="T23" fmla="*/ 11 h 26"/>
                <a:gd name="T24" fmla="*/ 10 w 19"/>
                <a:gd name="T25" fmla="*/ 8 h 26"/>
                <a:gd name="T26" fmla="*/ 8 w 19"/>
                <a:gd name="T27" fmla="*/ 6 h 26"/>
                <a:gd name="T28" fmla="*/ 11 w 19"/>
                <a:gd name="T29" fmla="*/ 5 h 26"/>
                <a:gd name="T30" fmla="*/ 13 w 19"/>
                <a:gd name="T31" fmla="*/ 6 h 26"/>
                <a:gd name="T32" fmla="*/ 16 w 19"/>
                <a:gd name="T33" fmla="*/ 9 h 26"/>
                <a:gd name="T34" fmla="*/ 16 w 19"/>
                <a:gd name="T35" fmla="*/ 11 h 26"/>
                <a:gd name="T36" fmla="*/ 18 w 19"/>
                <a:gd name="T37" fmla="*/ 15 h 26"/>
                <a:gd name="T38" fmla="*/ 19 w 19"/>
                <a:gd name="T39" fmla="*/ 11 h 26"/>
                <a:gd name="T40" fmla="*/ 19 w 19"/>
                <a:gd name="T41" fmla="*/ 9 h 26"/>
                <a:gd name="T42" fmla="*/ 18 w 19"/>
                <a:gd name="T43" fmla="*/ 6 h 26"/>
                <a:gd name="T44" fmla="*/ 16 w 19"/>
                <a:gd name="T45" fmla="*/ 4 h 26"/>
                <a:gd name="T46" fmla="*/ 12 w 19"/>
                <a:gd name="T47" fmla="*/ 2 h 26"/>
                <a:gd name="T48" fmla="*/ 10 w 19"/>
                <a:gd name="T49" fmla="*/ 0 h 26"/>
                <a:gd name="T50" fmla="*/ 7 w 19"/>
                <a:gd name="T51" fmla="*/ 2 h 26"/>
                <a:gd name="T52" fmla="*/ 5 w 19"/>
                <a:gd name="T53" fmla="*/ 4 h 26"/>
                <a:gd name="T54" fmla="*/ 5 w 19"/>
                <a:gd name="T55" fmla="*/ 6 h 26"/>
                <a:gd name="T56" fmla="*/ 5 w 19"/>
                <a:gd name="T57" fmla="*/ 9 h 26"/>
                <a:gd name="T58" fmla="*/ 7 w 19"/>
                <a:gd name="T59" fmla="*/ 14 h 26"/>
                <a:gd name="T60" fmla="*/ 8 w 19"/>
                <a:gd name="T61" fmla="*/ 14 h 26"/>
                <a:gd name="T62" fmla="*/ 11 w 19"/>
                <a:gd name="T63" fmla="*/ 17 h 26"/>
                <a:gd name="T64" fmla="*/ 11 w 19"/>
                <a:gd name="T65" fmla="*/ 20 h 26"/>
                <a:gd name="T66" fmla="*/ 10 w 19"/>
                <a:gd name="T67" fmla="*/ 21 h 26"/>
                <a:gd name="T68" fmla="*/ 7 w 19"/>
                <a:gd name="T69" fmla="*/ 20 h 26"/>
                <a:gd name="T70" fmla="*/ 5 w 19"/>
                <a:gd name="T71" fmla="*/ 17 h 26"/>
                <a:gd name="T72" fmla="*/ 5 w 19"/>
                <a:gd name="T73" fmla="*/ 14 h 26"/>
                <a:gd name="T74" fmla="*/ 1 w 19"/>
                <a:gd name="T75" fmla="*/ 11 h 26"/>
                <a:gd name="T76" fmla="*/ 0 w 19"/>
                <a:gd name="T77" fmla="*/ 14 h 26"/>
                <a:gd name="T78" fmla="*/ 0 w 19"/>
                <a:gd name="T7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26">
                  <a:moveTo>
                    <a:pt x="0" y="17"/>
                  </a:moveTo>
                  <a:lnTo>
                    <a:pt x="2" y="20"/>
                  </a:lnTo>
                  <a:lnTo>
                    <a:pt x="5" y="23"/>
                  </a:lnTo>
                  <a:lnTo>
                    <a:pt x="8" y="24"/>
                  </a:lnTo>
                  <a:lnTo>
                    <a:pt x="11" y="26"/>
                  </a:lnTo>
                  <a:lnTo>
                    <a:pt x="13" y="24"/>
                  </a:lnTo>
                  <a:lnTo>
                    <a:pt x="16" y="22"/>
                  </a:lnTo>
                  <a:lnTo>
                    <a:pt x="16" y="20"/>
                  </a:lnTo>
                  <a:lnTo>
                    <a:pt x="16" y="16"/>
                  </a:lnTo>
                  <a:lnTo>
                    <a:pt x="14" y="15"/>
                  </a:lnTo>
                  <a:lnTo>
                    <a:pt x="12" y="12"/>
                  </a:lnTo>
                  <a:lnTo>
                    <a:pt x="11" y="11"/>
                  </a:lnTo>
                  <a:lnTo>
                    <a:pt x="10" y="8"/>
                  </a:lnTo>
                  <a:lnTo>
                    <a:pt x="8" y="6"/>
                  </a:lnTo>
                  <a:lnTo>
                    <a:pt x="11" y="5"/>
                  </a:lnTo>
                  <a:lnTo>
                    <a:pt x="13" y="6"/>
                  </a:lnTo>
                  <a:lnTo>
                    <a:pt x="16" y="9"/>
                  </a:lnTo>
                  <a:lnTo>
                    <a:pt x="16" y="11"/>
                  </a:lnTo>
                  <a:lnTo>
                    <a:pt x="18" y="15"/>
                  </a:lnTo>
                  <a:lnTo>
                    <a:pt x="19" y="11"/>
                  </a:lnTo>
                  <a:lnTo>
                    <a:pt x="19" y="9"/>
                  </a:lnTo>
                  <a:lnTo>
                    <a:pt x="18" y="6"/>
                  </a:lnTo>
                  <a:lnTo>
                    <a:pt x="16" y="4"/>
                  </a:lnTo>
                  <a:lnTo>
                    <a:pt x="12" y="2"/>
                  </a:lnTo>
                  <a:lnTo>
                    <a:pt x="10" y="0"/>
                  </a:lnTo>
                  <a:lnTo>
                    <a:pt x="7" y="2"/>
                  </a:lnTo>
                  <a:lnTo>
                    <a:pt x="5" y="4"/>
                  </a:lnTo>
                  <a:lnTo>
                    <a:pt x="5" y="6"/>
                  </a:lnTo>
                  <a:lnTo>
                    <a:pt x="5" y="9"/>
                  </a:lnTo>
                  <a:lnTo>
                    <a:pt x="7" y="14"/>
                  </a:lnTo>
                  <a:lnTo>
                    <a:pt x="8" y="14"/>
                  </a:lnTo>
                  <a:lnTo>
                    <a:pt x="11" y="17"/>
                  </a:lnTo>
                  <a:lnTo>
                    <a:pt x="11" y="20"/>
                  </a:lnTo>
                  <a:lnTo>
                    <a:pt x="10" y="21"/>
                  </a:lnTo>
                  <a:lnTo>
                    <a:pt x="7" y="20"/>
                  </a:lnTo>
                  <a:lnTo>
                    <a:pt x="5" y="17"/>
                  </a:lnTo>
                  <a:lnTo>
                    <a:pt x="5" y="14"/>
                  </a:lnTo>
                  <a:lnTo>
                    <a:pt x="1" y="11"/>
                  </a:lnTo>
                  <a:lnTo>
                    <a:pt x="0" y="1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95" name="Freeform 695">
              <a:extLst>
                <a:ext uri="{FF2B5EF4-FFF2-40B4-BE49-F238E27FC236}">
                  <a16:creationId xmlns:a16="http://schemas.microsoft.com/office/drawing/2014/main" id="{8DEBADC3-06D2-464C-92B6-B91CD1CA8E11}"/>
                </a:ext>
              </a:extLst>
            </p:cNvPr>
            <p:cNvSpPr/>
            <p:nvPr/>
          </p:nvSpPr>
          <p:spPr bwMode="auto">
            <a:xfrm>
              <a:off x="5108" y="1400"/>
              <a:ext cx="27" cy="30"/>
            </a:xfrm>
            <a:custGeom>
              <a:avLst/>
              <a:gdLst>
                <a:gd name="T0" fmla="*/ 15 w 27"/>
                <a:gd name="T1" fmla="*/ 23 h 30"/>
                <a:gd name="T2" fmla="*/ 14 w 27"/>
                <a:gd name="T3" fmla="*/ 24 h 30"/>
                <a:gd name="T4" fmla="*/ 12 w 27"/>
                <a:gd name="T5" fmla="*/ 24 h 30"/>
                <a:gd name="T6" fmla="*/ 9 w 27"/>
                <a:gd name="T7" fmla="*/ 23 h 30"/>
                <a:gd name="T8" fmla="*/ 8 w 27"/>
                <a:gd name="T9" fmla="*/ 22 h 30"/>
                <a:gd name="T10" fmla="*/ 6 w 27"/>
                <a:gd name="T11" fmla="*/ 19 h 30"/>
                <a:gd name="T12" fmla="*/ 6 w 27"/>
                <a:gd name="T13" fmla="*/ 17 h 30"/>
                <a:gd name="T14" fmla="*/ 6 w 27"/>
                <a:gd name="T15" fmla="*/ 13 h 30"/>
                <a:gd name="T16" fmla="*/ 8 w 27"/>
                <a:gd name="T17" fmla="*/ 10 h 30"/>
                <a:gd name="T18" fmla="*/ 12 w 27"/>
                <a:gd name="T19" fmla="*/ 7 h 30"/>
                <a:gd name="T20" fmla="*/ 14 w 27"/>
                <a:gd name="T21" fmla="*/ 6 h 30"/>
                <a:gd name="T22" fmla="*/ 17 w 27"/>
                <a:gd name="T23" fmla="*/ 6 h 30"/>
                <a:gd name="T24" fmla="*/ 20 w 27"/>
                <a:gd name="T25" fmla="*/ 7 h 30"/>
                <a:gd name="T26" fmla="*/ 21 w 27"/>
                <a:gd name="T27" fmla="*/ 10 h 30"/>
                <a:gd name="T28" fmla="*/ 23 w 27"/>
                <a:gd name="T29" fmla="*/ 11 h 30"/>
                <a:gd name="T30" fmla="*/ 21 w 27"/>
                <a:gd name="T31" fmla="*/ 13 h 30"/>
                <a:gd name="T32" fmla="*/ 21 w 27"/>
                <a:gd name="T33" fmla="*/ 16 h 30"/>
                <a:gd name="T34" fmla="*/ 25 w 27"/>
                <a:gd name="T35" fmla="*/ 19 h 30"/>
                <a:gd name="T36" fmla="*/ 27 w 27"/>
                <a:gd name="T37" fmla="*/ 16 h 30"/>
                <a:gd name="T38" fmla="*/ 27 w 27"/>
                <a:gd name="T39" fmla="*/ 11 h 30"/>
                <a:gd name="T40" fmla="*/ 26 w 27"/>
                <a:gd name="T41" fmla="*/ 7 h 30"/>
                <a:gd name="T42" fmla="*/ 23 w 27"/>
                <a:gd name="T43" fmla="*/ 4 h 30"/>
                <a:gd name="T44" fmla="*/ 18 w 27"/>
                <a:gd name="T45" fmla="*/ 0 h 30"/>
                <a:gd name="T46" fmla="*/ 13 w 27"/>
                <a:gd name="T47" fmla="*/ 0 h 30"/>
                <a:gd name="T48" fmla="*/ 8 w 27"/>
                <a:gd name="T49" fmla="*/ 1 h 30"/>
                <a:gd name="T50" fmla="*/ 5 w 27"/>
                <a:gd name="T51" fmla="*/ 6 h 30"/>
                <a:gd name="T52" fmla="*/ 1 w 27"/>
                <a:gd name="T53" fmla="*/ 11 h 30"/>
                <a:gd name="T54" fmla="*/ 0 w 27"/>
                <a:gd name="T55" fmla="*/ 17 h 30"/>
                <a:gd name="T56" fmla="*/ 1 w 27"/>
                <a:gd name="T57" fmla="*/ 22 h 30"/>
                <a:gd name="T58" fmla="*/ 5 w 27"/>
                <a:gd name="T59" fmla="*/ 25 h 30"/>
                <a:gd name="T60" fmla="*/ 8 w 27"/>
                <a:gd name="T61" fmla="*/ 29 h 30"/>
                <a:gd name="T62" fmla="*/ 12 w 27"/>
                <a:gd name="T63" fmla="*/ 30 h 30"/>
                <a:gd name="T64" fmla="*/ 17 w 27"/>
                <a:gd name="T65" fmla="*/ 29 h 30"/>
                <a:gd name="T66" fmla="*/ 19 w 27"/>
                <a:gd name="T67" fmla="*/ 27 h 30"/>
                <a:gd name="T68" fmla="*/ 15 w 27"/>
                <a:gd name="T6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15" y="23"/>
                  </a:moveTo>
                  <a:lnTo>
                    <a:pt x="14" y="24"/>
                  </a:lnTo>
                  <a:lnTo>
                    <a:pt x="12" y="24"/>
                  </a:lnTo>
                  <a:lnTo>
                    <a:pt x="9" y="23"/>
                  </a:lnTo>
                  <a:lnTo>
                    <a:pt x="8" y="22"/>
                  </a:lnTo>
                  <a:lnTo>
                    <a:pt x="6" y="19"/>
                  </a:lnTo>
                  <a:lnTo>
                    <a:pt x="6" y="17"/>
                  </a:lnTo>
                  <a:lnTo>
                    <a:pt x="6" y="13"/>
                  </a:lnTo>
                  <a:lnTo>
                    <a:pt x="8" y="10"/>
                  </a:lnTo>
                  <a:lnTo>
                    <a:pt x="12" y="7"/>
                  </a:lnTo>
                  <a:lnTo>
                    <a:pt x="14" y="6"/>
                  </a:lnTo>
                  <a:lnTo>
                    <a:pt x="17" y="6"/>
                  </a:lnTo>
                  <a:lnTo>
                    <a:pt x="20" y="7"/>
                  </a:lnTo>
                  <a:lnTo>
                    <a:pt x="21" y="10"/>
                  </a:lnTo>
                  <a:lnTo>
                    <a:pt x="23" y="11"/>
                  </a:lnTo>
                  <a:lnTo>
                    <a:pt x="21" y="13"/>
                  </a:lnTo>
                  <a:lnTo>
                    <a:pt x="21" y="16"/>
                  </a:lnTo>
                  <a:lnTo>
                    <a:pt x="25" y="19"/>
                  </a:lnTo>
                  <a:lnTo>
                    <a:pt x="27" y="16"/>
                  </a:lnTo>
                  <a:lnTo>
                    <a:pt x="27" y="11"/>
                  </a:lnTo>
                  <a:lnTo>
                    <a:pt x="26" y="7"/>
                  </a:lnTo>
                  <a:lnTo>
                    <a:pt x="23" y="4"/>
                  </a:lnTo>
                  <a:lnTo>
                    <a:pt x="18" y="0"/>
                  </a:lnTo>
                  <a:lnTo>
                    <a:pt x="13" y="0"/>
                  </a:lnTo>
                  <a:lnTo>
                    <a:pt x="8" y="1"/>
                  </a:lnTo>
                  <a:lnTo>
                    <a:pt x="5" y="6"/>
                  </a:lnTo>
                  <a:lnTo>
                    <a:pt x="1" y="11"/>
                  </a:lnTo>
                  <a:lnTo>
                    <a:pt x="0" y="17"/>
                  </a:lnTo>
                  <a:lnTo>
                    <a:pt x="1" y="22"/>
                  </a:lnTo>
                  <a:lnTo>
                    <a:pt x="5" y="25"/>
                  </a:lnTo>
                  <a:lnTo>
                    <a:pt x="8" y="29"/>
                  </a:lnTo>
                  <a:lnTo>
                    <a:pt x="12" y="30"/>
                  </a:lnTo>
                  <a:lnTo>
                    <a:pt x="17" y="29"/>
                  </a:lnTo>
                  <a:lnTo>
                    <a:pt x="19" y="27"/>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96" name="Freeform 696">
              <a:extLst>
                <a:ext uri="{FF2B5EF4-FFF2-40B4-BE49-F238E27FC236}">
                  <a16:creationId xmlns:a16="http://schemas.microsoft.com/office/drawing/2014/main" id="{513EC40D-760F-4D7D-B147-4C13882EDD09}"/>
                </a:ext>
              </a:extLst>
            </p:cNvPr>
            <p:cNvSpPr/>
            <p:nvPr/>
          </p:nvSpPr>
          <p:spPr bwMode="auto">
            <a:xfrm>
              <a:off x="5123" y="1421"/>
              <a:ext cx="29" cy="32"/>
            </a:xfrm>
            <a:custGeom>
              <a:avLst/>
              <a:gdLst>
                <a:gd name="T0" fmla="*/ 18 w 29"/>
                <a:gd name="T1" fmla="*/ 18 h 32"/>
                <a:gd name="T2" fmla="*/ 12 w 29"/>
                <a:gd name="T3" fmla="*/ 12 h 32"/>
                <a:gd name="T4" fmla="*/ 23 w 29"/>
                <a:gd name="T5" fmla="*/ 6 h 32"/>
                <a:gd name="T6" fmla="*/ 18 w 29"/>
                <a:gd name="T7" fmla="*/ 18 h 32"/>
                <a:gd name="T8" fmla="*/ 0 w 29"/>
                <a:gd name="T9" fmla="*/ 14 h 32"/>
                <a:gd name="T10" fmla="*/ 4 w 29"/>
                <a:gd name="T11" fmla="*/ 18 h 32"/>
                <a:gd name="T12" fmla="*/ 9 w 29"/>
                <a:gd name="T13" fmla="*/ 15 h 32"/>
                <a:gd name="T14" fmla="*/ 17 w 29"/>
                <a:gd name="T15" fmla="*/ 22 h 32"/>
                <a:gd name="T16" fmla="*/ 15 w 29"/>
                <a:gd name="T17" fmla="*/ 27 h 32"/>
                <a:gd name="T18" fmla="*/ 18 w 29"/>
                <a:gd name="T19" fmla="*/ 32 h 32"/>
                <a:gd name="T20" fmla="*/ 29 w 29"/>
                <a:gd name="T21" fmla="*/ 3 h 32"/>
                <a:gd name="T22" fmla="*/ 24 w 29"/>
                <a:gd name="T23" fmla="*/ 0 h 32"/>
                <a:gd name="T24" fmla="*/ 0 w 29"/>
                <a:gd name="T25" fmla="*/ 14 h 32"/>
                <a:gd name="T26" fmla="*/ 18 w 29"/>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8" y="18"/>
                  </a:moveTo>
                  <a:lnTo>
                    <a:pt x="12" y="12"/>
                  </a:lnTo>
                  <a:lnTo>
                    <a:pt x="23" y="6"/>
                  </a:lnTo>
                  <a:lnTo>
                    <a:pt x="18" y="18"/>
                  </a:lnTo>
                  <a:lnTo>
                    <a:pt x="0" y="14"/>
                  </a:lnTo>
                  <a:lnTo>
                    <a:pt x="4" y="18"/>
                  </a:lnTo>
                  <a:lnTo>
                    <a:pt x="9" y="15"/>
                  </a:lnTo>
                  <a:lnTo>
                    <a:pt x="17" y="22"/>
                  </a:lnTo>
                  <a:lnTo>
                    <a:pt x="15" y="27"/>
                  </a:lnTo>
                  <a:lnTo>
                    <a:pt x="18" y="32"/>
                  </a:lnTo>
                  <a:lnTo>
                    <a:pt x="29" y="3"/>
                  </a:lnTo>
                  <a:lnTo>
                    <a:pt x="24" y="0"/>
                  </a:lnTo>
                  <a:lnTo>
                    <a:pt x="0" y="14"/>
                  </a:lnTo>
                  <a:lnTo>
                    <a:pt x="1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97" name="Freeform 697">
              <a:extLst>
                <a:ext uri="{FF2B5EF4-FFF2-40B4-BE49-F238E27FC236}">
                  <a16:creationId xmlns:a16="http://schemas.microsoft.com/office/drawing/2014/main" id="{E7048CD8-3A3C-40D3-9329-ADDF946701FD}"/>
                </a:ext>
              </a:extLst>
            </p:cNvPr>
            <p:cNvSpPr/>
            <p:nvPr/>
          </p:nvSpPr>
          <p:spPr bwMode="auto">
            <a:xfrm>
              <a:off x="5144" y="1434"/>
              <a:ext cx="37" cy="39"/>
            </a:xfrm>
            <a:custGeom>
              <a:avLst/>
              <a:gdLst>
                <a:gd name="T0" fmla="*/ 3 w 37"/>
                <a:gd name="T1" fmla="*/ 25 h 39"/>
                <a:gd name="T2" fmla="*/ 18 w 37"/>
                <a:gd name="T3" fmla="*/ 7 h 39"/>
                <a:gd name="T4" fmla="*/ 8 w 37"/>
                <a:gd name="T5" fmla="*/ 29 h 39"/>
                <a:gd name="T6" fmla="*/ 12 w 37"/>
                <a:gd name="T7" fmla="*/ 32 h 39"/>
                <a:gd name="T8" fmla="*/ 30 w 37"/>
                <a:gd name="T9" fmla="*/ 19 h 39"/>
                <a:gd name="T10" fmla="*/ 15 w 37"/>
                <a:gd name="T11" fmla="*/ 36 h 39"/>
                <a:gd name="T12" fmla="*/ 20 w 37"/>
                <a:gd name="T13" fmla="*/ 39 h 39"/>
                <a:gd name="T14" fmla="*/ 37 w 37"/>
                <a:gd name="T15" fmla="*/ 18 h 39"/>
                <a:gd name="T16" fmla="*/ 31 w 37"/>
                <a:gd name="T17" fmla="*/ 13 h 39"/>
                <a:gd name="T18" fmla="*/ 14 w 37"/>
                <a:gd name="T19" fmla="*/ 25 h 39"/>
                <a:gd name="T20" fmla="*/ 23 w 37"/>
                <a:gd name="T21" fmla="*/ 5 h 39"/>
                <a:gd name="T22" fmla="*/ 17 w 37"/>
                <a:gd name="T23" fmla="*/ 0 h 39"/>
                <a:gd name="T24" fmla="*/ 0 w 37"/>
                <a:gd name="T25" fmla="*/ 21 h 39"/>
                <a:gd name="T26" fmla="*/ 3 w 37"/>
                <a:gd name="T27"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9">
                  <a:moveTo>
                    <a:pt x="3" y="25"/>
                  </a:moveTo>
                  <a:lnTo>
                    <a:pt x="18" y="7"/>
                  </a:lnTo>
                  <a:lnTo>
                    <a:pt x="8" y="29"/>
                  </a:lnTo>
                  <a:lnTo>
                    <a:pt x="12" y="32"/>
                  </a:lnTo>
                  <a:lnTo>
                    <a:pt x="30" y="19"/>
                  </a:lnTo>
                  <a:lnTo>
                    <a:pt x="15" y="36"/>
                  </a:lnTo>
                  <a:lnTo>
                    <a:pt x="20" y="39"/>
                  </a:lnTo>
                  <a:lnTo>
                    <a:pt x="37" y="18"/>
                  </a:lnTo>
                  <a:lnTo>
                    <a:pt x="31" y="13"/>
                  </a:lnTo>
                  <a:lnTo>
                    <a:pt x="14" y="25"/>
                  </a:lnTo>
                  <a:lnTo>
                    <a:pt x="23" y="5"/>
                  </a:lnTo>
                  <a:lnTo>
                    <a:pt x="17" y="0"/>
                  </a:lnTo>
                  <a:lnTo>
                    <a:pt x="0" y="21"/>
                  </a:lnTo>
                  <a:lnTo>
                    <a:pt x="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98" name="Freeform 698">
              <a:extLst>
                <a:ext uri="{FF2B5EF4-FFF2-40B4-BE49-F238E27FC236}">
                  <a16:creationId xmlns:a16="http://schemas.microsoft.com/office/drawing/2014/main" id="{790FD998-A3E5-450D-8FDF-255E1FD0E01E}"/>
                </a:ext>
              </a:extLst>
            </p:cNvPr>
            <p:cNvSpPr/>
            <p:nvPr/>
          </p:nvSpPr>
          <p:spPr bwMode="auto">
            <a:xfrm>
              <a:off x="5168" y="1457"/>
              <a:ext cx="30" cy="32"/>
            </a:xfrm>
            <a:custGeom>
              <a:avLst/>
              <a:gdLst>
                <a:gd name="T0" fmla="*/ 18 w 30"/>
                <a:gd name="T1" fmla="*/ 7 h 32"/>
                <a:gd name="T2" fmla="*/ 21 w 30"/>
                <a:gd name="T3" fmla="*/ 10 h 32"/>
                <a:gd name="T4" fmla="*/ 24 w 30"/>
                <a:gd name="T5" fmla="*/ 13 h 32"/>
                <a:gd name="T6" fmla="*/ 24 w 30"/>
                <a:gd name="T7" fmla="*/ 15 h 32"/>
                <a:gd name="T8" fmla="*/ 24 w 30"/>
                <a:gd name="T9" fmla="*/ 19 h 32"/>
                <a:gd name="T10" fmla="*/ 21 w 30"/>
                <a:gd name="T11" fmla="*/ 22 h 32"/>
                <a:gd name="T12" fmla="*/ 18 w 30"/>
                <a:gd name="T13" fmla="*/ 25 h 32"/>
                <a:gd name="T14" fmla="*/ 15 w 30"/>
                <a:gd name="T15" fmla="*/ 26 h 32"/>
                <a:gd name="T16" fmla="*/ 13 w 30"/>
                <a:gd name="T17" fmla="*/ 26 h 32"/>
                <a:gd name="T18" fmla="*/ 11 w 30"/>
                <a:gd name="T19" fmla="*/ 24 h 32"/>
                <a:gd name="T20" fmla="*/ 7 w 30"/>
                <a:gd name="T21" fmla="*/ 20 h 32"/>
                <a:gd name="T22" fmla="*/ 18 w 30"/>
                <a:gd name="T23" fmla="*/ 7 h 32"/>
                <a:gd name="T24" fmla="*/ 6 w 30"/>
                <a:gd name="T25" fmla="*/ 27 h 32"/>
                <a:gd name="T26" fmla="*/ 11 w 30"/>
                <a:gd name="T27" fmla="*/ 31 h 32"/>
                <a:gd name="T28" fmla="*/ 15 w 30"/>
                <a:gd name="T29" fmla="*/ 32 h 32"/>
                <a:gd name="T30" fmla="*/ 18 w 30"/>
                <a:gd name="T31" fmla="*/ 31 h 32"/>
                <a:gd name="T32" fmla="*/ 20 w 30"/>
                <a:gd name="T33" fmla="*/ 31 h 32"/>
                <a:gd name="T34" fmla="*/ 25 w 30"/>
                <a:gd name="T35" fmla="*/ 26 h 32"/>
                <a:gd name="T36" fmla="*/ 29 w 30"/>
                <a:gd name="T37" fmla="*/ 20 h 32"/>
                <a:gd name="T38" fmla="*/ 30 w 30"/>
                <a:gd name="T39" fmla="*/ 15 h 32"/>
                <a:gd name="T40" fmla="*/ 29 w 30"/>
                <a:gd name="T41" fmla="*/ 10 h 32"/>
                <a:gd name="T42" fmla="*/ 25 w 30"/>
                <a:gd name="T43" fmla="*/ 7 h 32"/>
                <a:gd name="T44" fmla="*/ 17 w 30"/>
                <a:gd name="T45" fmla="*/ 0 h 32"/>
                <a:gd name="T46" fmla="*/ 0 w 30"/>
                <a:gd name="T47" fmla="*/ 21 h 32"/>
                <a:gd name="T48" fmla="*/ 6 w 30"/>
                <a:gd name="T49" fmla="*/ 27 h 32"/>
                <a:gd name="T50" fmla="*/ 18 w 30"/>
                <a:gd name="T5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2">
                  <a:moveTo>
                    <a:pt x="18" y="7"/>
                  </a:moveTo>
                  <a:lnTo>
                    <a:pt x="21" y="10"/>
                  </a:lnTo>
                  <a:lnTo>
                    <a:pt x="24" y="13"/>
                  </a:lnTo>
                  <a:lnTo>
                    <a:pt x="24" y="15"/>
                  </a:lnTo>
                  <a:lnTo>
                    <a:pt x="24" y="19"/>
                  </a:lnTo>
                  <a:lnTo>
                    <a:pt x="21" y="22"/>
                  </a:lnTo>
                  <a:lnTo>
                    <a:pt x="18" y="25"/>
                  </a:lnTo>
                  <a:lnTo>
                    <a:pt x="15" y="26"/>
                  </a:lnTo>
                  <a:lnTo>
                    <a:pt x="13" y="26"/>
                  </a:lnTo>
                  <a:lnTo>
                    <a:pt x="11" y="24"/>
                  </a:lnTo>
                  <a:lnTo>
                    <a:pt x="7" y="20"/>
                  </a:lnTo>
                  <a:lnTo>
                    <a:pt x="18" y="7"/>
                  </a:lnTo>
                  <a:lnTo>
                    <a:pt x="6" y="27"/>
                  </a:lnTo>
                  <a:lnTo>
                    <a:pt x="11" y="31"/>
                  </a:lnTo>
                  <a:lnTo>
                    <a:pt x="15" y="32"/>
                  </a:lnTo>
                  <a:lnTo>
                    <a:pt x="18" y="31"/>
                  </a:lnTo>
                  <a:lnTo>
                    <a:pt x="20" y="31"/>
                  </a:lnTo>
                  <a:lnTo>
                    <a:pt x="25" y="26"/>
                  </a:lnTo>
                  <a:lnTo>
                    <a:pt x="29" y="20"/>
                  </a:lnTo>
                  <a:lnTo>
                    <a:pt x="30" y="15"/>
                  </a:lnTo>
                  <a:lnTo>
                    <a:pt x="29" y="10"/>
                  </a:lnTo>
                  <a:lnTo>
                    <a:pt x="25" y="7"/>
                  </a:lnTo>
                  <a:lnTo>
                    <a:pt x="17" y="0"/>
                  </a:lnTo>
                  <a:lnTo>
                    <a:pt x="0" y="21"/>
                  </a:lnTo>
                  <a:lnTo>
                    <a:pt x="6" y="27"/>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699" name="Freeform 699">
              <a:extLst>
                <a:ext uri="{FF2B5EF4-FFF2-40B4-BE49-F238E27FC236}">
                  <a16:creationId xmlns:a16="http://schemas.microsoft.com/office/drawing/2014/main" id="{E372750D-3E2D-41DC-82C8-32DD98A42BDD}"/>
                </a:ext>
              </a:extLst>
            </p:cNvPr>
            <p:cNvSpPr/>
            <p:nvPr/>
          </p:nvSpPr>
          <p:spPr bwMode="auto">
            <a:xfrm>
              <a:off x="5188" y="1475"/>
              <a:ext cx="31" cy="36"/>
            </a:xfrm>
            <a:custGeom>
              <a:avLst/>
              <a:gdLst>
                <a:gd name="T0" fmla="*/ 15 w 31"/>
                <a:gd name="T1" fmla="*/ 36 h 36"/>
                <a:gd name="T2" fmla="*/ 18 w 31"/>
                <a:gd name="T3" fmla="*/ 32 h 36"/>
                <a:gd name="T4" fmla="*/ 7 w 31"/>
                <a:gd name="T5" fmla="*/ 21 h 36"/>
                <a:gd name="T6" fmla="*/ 11 w 31"/>
                <a:gd name="T7" fmla="*/ 16 h 36"/>
                <a:gd name="T8" fmla="*/ 21 w 31"/>
                <a:gd name="T9" fmla="*/ 25 h 36"/>
                <a:gd name="T10" fmla="*/ 24 w 31"/>
                <a:gd name="T11" fmla="*/ 21 h 36"/>
                <a:gd name="T12" fmla="*/ 15 w 31"/>
                <a:gd name="T13" fmla="*/ 13 h 36"/>
                <a:gd name="T14" fmla="*/ 18 w 31"/>
                <a:gd name="T15" fmla="*/ 8 h 36"/>
                <a:gd name="T16" fmla="*/ 29 w 31"/>
                <a:gd name="T17" fmla="*/ 18 h 36"/>
                <a:gd name="T18" fmla="*/ 31 w 31"/>
                <a:gd name="T19" fmla="*/ 14 h 36"/>
                <a:gd name="T20" fmla="*/ 17 w 31"/>
                <a:gd name="T21" fmla="*/ 0 h 36"/>
                <a:gd name="T22" fmla="*/ 0 w 31"/>
                <a:gd name="T23" fmla="*/ 21 h 36"/>
                <a:gd name="T24" fmla="*/ 15 w 31"/>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6">
                  <a:moveTo>
                    <a:pt x="15" y="36"/>
                  </a:moveTo>
                  <a:lnTo>
                    <a:pt x="18" y="32"/>
                  </a:lnTo>
                  <a:lnTo>
                    <a:pt x="7" y="21"/>
                  </a:lnTo>
                  <a:lnTo>
                    <a:pt x="11" y="16"/>
                  </a:lnTo>
                  <a:lnTo>
                    <a:pt x="21" y="25"/>
                  </a:lnTo>
                  <a:lnTo>
                    <a:pt x="24" y="21"/>
                  </a:lnTo>
                  <a:lnTo>
                    <a:pt x="15" y="13"/>
                  </a:lnTo>
                  <a:lnTo>
                    <a:pt x="18" y="8"/>
                  </a:lnTo>
                  <a:lnTo>
                    <a:pt x="29" y="18"/>
                  </a:lnTo>
                  <a:lnTo>
                    <a:pt x="31" y="14"/>
                  </a:lnTo>
                  <a:lnTo>
                    <a:pt x="17" y="0"/>
                  </a:lnTo>
                  <a:lnTo>
                    <a:pt x="0" y="21"/>
                  </a:lnTo>
                  <a:lnTo>
                    <a:pt x="1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00" name="Freeform 700">
              <a:extLst>
                <a:ext uri="{FF2B5EF4-FFF2-40B4-BE49-F238E27FC236}">
                  <a16:creationId xmlns:a16="http://schemas.microsoft.com/office/drawing/2014/main" id="{20805D77-FA47-4946-992C-E5B56D9E34D4}"/>
                </a:ext>
              </a:extLst>
            </p:cNvPr>
            <p:cNvSpPr/>
            <p:nvPr/>
          </p:nvSpPr>
          <p:spPr bwMode="auto">
            <a:xfrm>
              <a:off x="5206" y="1493"/>
              <a:ext cx="34" cy="37"/>
            </a:xfrm>
            <a:custGeom>
              <a:avLst/>
              <a:gdLst>
                <a:gd name="T0" fmla="*/ 4 w 34"/>
                <a:gd name="T1" fmla="*/ 25 h 37"/>
                <a:gd name="T2" fmla="*/ 16 w 34"/>
                <a:gd name="T3" fmla="*/ 10 h 37"/>
                <a:gd name="T4" fmla="*/ 12 w 34"/>
                <a:gd name="T5" fmla="*/ 32 h 37"/>
                <a:gd name="T6" fmla="*/ 16 w 34"/>
                <a:gd name="T7" fmla="*/ 37 h 37"/>
                <a:gd name="T8" fmla="*/ 34 w 34"/>
                <a:gd name="T9" fmla="*/ 15 h 37"/>
                <a:gd name="T10" fmla="*/ 29 w 34"/>
                <a:gd name="T11" fmla="*/ 10 h 37"/>
                <a:gd name="T12" fmla="*/ 17 w 34"/>
                <a:gd name="T13" fmla="*/ 26 h 37"/>
                <a:gd name="T14" fmla="*/ 22 w 34"/>
                <a:gd name="T15" fmla="*/ 3 h 37"/>
                <a:gd name="T16" fmla="*/ 17 w 34"/>
                <a:gd name="T17" fmla="*/ 0 h 37"/>
                <a:gd name="T18" fmla="*/ 0 w 34"/>
                <a:gd name="T19" fmla="*/ 21 h 37"/>
                <a:gd name="T20" fmla="*/ 4 w 34"/>
                <a:gd name="T2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7">
                  <a:moveTo>
                    <a:pt x="4" y="25"/>
                  </a:moveTo>
                  <a:lnTo>
                    <a:pt x="16" y="10"/>
                  </a:lnTo>
                  <a:lnTo>
                    <a:pt x="12" y="32"/>
                  </a:lnTo>
                  <a:lnTo>
                    <a:pt x="16" y="37"/>
                  </a:lnTo>
                  <a:lnTo>
                    <a:pt x="34" y="15"/>
                  </a:lnTo>
                  <a:lnTo>
                    <a:pt x="29" y="10"/>
                  </a:lnTo>
                  <a:lnTo>
                    <a:pt x="17" y="26"/>
                  </a:lnTo>
                  <a:lnTo>
                    <a:pt x="22" y="3"/>
                  </a:lnTo>
                  <a:lnTo>
                    <a:pt x="17" y="0"/>
                  </a:lnTo>
                  <a:lnTo>
                    <a:pt x="0" y="21"/>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01" name="Freeform 701">
              <a:extLst>
                <a:ext uri="{FF2B5EF4-FFF2-40B4-BE49-F238E27FC236}">
                  <a16:creationId xmlns:a16="http://schemas.microsoft.com/office/drawing/2014/main" id="{DFE2DC1E-3999-4E1F-8851-73D988953BBD}"/>
                </a:ext>
              </a:extLst>
            </p:cNvPr>
            <p:cNvSpPr/>
            <p:nvPr/>
          </p:nvSpPr>
          <p:spPr bwMode="auto">
            <a:xfrm>
              <a:off x="5195" y="1398"/>
              <a:ext cx="24" cy="25"/>
            </a:xfrm>
            <a:custGeom>
              <a:avLst/>
              <a:gdLst>
                <a:gd name="T0" fmla="*/ 15 w 24"/>
                <a:gd name="T1" fmla="*/ 19 h 25"/>
                <a:gd name="T2" fmla="*/ 11 w 24"/>
                <a:gd name="T3" fmla="*/ 20 h 25"/>
                <a:gd name="T4" fmla="*/ 8 w 24"/>
                <a:gd name="T5" fmla="*/ 19 h 25"/>
                <a:gd name="T6" fmla="*/ 6 w 24"/>
                <a:gd name="T7" fmla="*/ 17 h 25"/>
                <a:gd name="T8" fmla="*/ 5 w 24"/>
                <a:gd name="T9" fmla="*/ 14 h 25"/>
                <a:gd name="T10" fmla="*/ 6 w 24"/>
                <a:gd name="T11" fmla="*/ 12 h 25"/>
                <a:gd name="T12" fmla="*/ 8 w 24"/>
                <a:gd name="T13" fmla="*/ 8 h 25"/>
                <a:gd name="T14" fmla="*/ 10 w 24"/>
                <a:gd name="T15" fmla="*/ 6 h 25"/>
                <a:gd name="T16" fmla="*/ 12 w 24"/>
                <a:gd name="T17" fmla="*/ 5 h 25"/>
                <a:gd name="T18" fmla="*/ 15 w 24"/>
                <a:gd name="T19" fmla="*/ 5 h 25"/>
                <a:gd name="T20" fmla="*/ 17 w 24"/>
                <a:gd name="T21" fmla="*/ 6 h 25"/>
                <a:gd name="T22" fmla="*/ 20 w 24"/>
                <a:gd name="T23" fmla="*/ 9 h 25"/>
                <a:gd name="T24" fmla="*/ 20 w 24"/>
                <a:gd name="T25" fmla="*/ 13 h 25"/>
                <a:gd name="T26" fmla="*/ 23 w 24"/>
                <a:gd name="T27" fmla="*/ 15 h 25"/>
                <a:gd name="T28" fmla="*/ 24 w 24"/>
                <a:gd name="T29" fmla="*/ 12 h 25"/>
                <a:gd name="T30" fmla="*/ 24 w 24"/>
                <a:gd name="T31" fmla="*/ 8 h 25"/>
                <a:gd name="T32" fmla="*/ 23 w 24"/>
                <a:gd name="T33" fmla="*/ 6 h 25"/>
                <a:gd name="T34" fmla="*/ 20 w 24"/>
                <a:gd name="T35" fmla="*/ 2 h 25"/>
                <a:gd name="T36" fmla="*/ 16 w 24"/>
                <a:gd name="T37" fmla="*/ 0 h 25"/>
                <a:gd name="T38" fmla="*/ 11 w 24"/>
                <a:gd name="T39" fmla="*/ 0 h 25"/>
                <a:gd name="T40" fmla="*/ 8 w 24"/>
                <a:gd name="T41" fmla="*/ 1 h 25"/>
                <a:gd name="T42" fmla="*/ 4 w 24"/>
                <a:gd name="T43" fmla="*/ 6 h 25"/>
                <a:gd name="T44" fmla="*/ 2 w 24"/>
                <a:gd name="T45" fmla="*/ 11 h 25"/>
                <a:gd name="T46" fmla="*/ 0 w 24"/>
                <a:gd name="T47" fmla="*/ 15 h 25"/>
                <a:gd name="T48" fmla="*/ 2 w 24"/>
                <a:gd name="T49" fmla="*/ 19 h 25"/>
                <a:gd name="T50" fmla="*/ 5 w 24"/>
                <a:gd name="T51" fmla="*/ 23 h 25"/>
                <a:gd name="T52" fmla="*/ 9 w 24"/>
                <a:gd name="T53" fmla="*/ 25 h 25"/>
                <a:gd name="T54" fmla="*/ 12 w 24"/>
                <a:gd name="T55" fmla="*/ 25 h 25"/>
                <a:gd name="T56" fmla="*/ 16 w 24"/>
                <a:gd name="T57" fmla="*/ 25 h 25"/>
                <a:gd name="T58" fmla="*/ 18 w 24"/>
                <a:gd name="T59" fmla="*/ 23 h 25"/>
                <a:gd name="T60" fmla="*/ 15 w 24"/>
                <a:gd name="T6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5">
                  <a:moveTo>
                    <a:pt x="15" y="19"/>
                  </a:moveTo>
                  <a:lnTo>
                    <a:pt x="11" y="20"/>
                  </a:lnTo>
                  <a:lnTo>
                    <a:pt x="8" y="19"/>
                  </a:lnTo>
                  <a:lnTo>
                    <a:pt x="6" y="17"/>
                  </a:lnTo>
                  <a:lnTo>
                    <a:pt x="5" y="14"/>
                  </a:lnTo>
                  <a:lnTo>
                    <a:pt x="6" y="12"/>
                  </a:lnTo>
                  <a:lnTo>
                    <a:pt x="8" y="8"/>
                  </a:lnTo>
                  <a:lnTo>
                    <a:pt x="10" y="6"/>
                  </a:lnTo>
                  <a:lnTo>
                    <a:pt x="12" y="5"/>
                  </a:lnTo>
                  <a:lnTo>
                    <a:pt x="15" y="5"/>
                  </a:lnTo>
                  <a:lnTo>
                    <a:pt x="17" y="6"/>
                  </a:lnTo>
                  <a:lnTo>
                    <a:pt x="20" y="9"/>
                  </a:lnTo>
                  <a:lnTo>
                    <a:pt x="20" y="13"/>
                  </a:lnTo>
                  <a:lnTo>
                    <a:pt x="23" y="15"/>
                  </a:lnTo>
                  <a:lnTo>
                    <a:pt x="24" y="12"/>
                  </a:lnTo>
                  <a:lnTo>
                    <a:pt x="24" y="8"/>
                  </a:lnTo>
                  <a:lnTo>
                    <a:pt x="23" y="6"/>
                  </a:lnTo>
                  <a:lnTo>
                    <a:pt x="20" y="2"/>
                  </a:lnTo>
                  <a:lnTo>
                    <a:pt x="16" y="0"/>
                  </a:lnTo>
                  <a:lnTo>
                    <a:pt x="11" y="0"/>
                  </a:lnTo>
                  <a:lnTo>
                    <a:pt x="8" y="1"/>
                  </a:lnTo>
                  <a:lnTo>
                    <a:pt x="4" y="6"/>
                  </a:lnTo>
                  <a:lnTo>
                    <a:pt x="2" y="11"/>
                  </a:lnTo>
                  <a:lnTo>
                    <a:pt x="0" y="15"/>
                  </a:lnTo>
                  <a:lnTo>
                    <a:pt x="2" y="19"/>
                  </a:lnTo>
                  <a:lnTo>
                    <a:pt x="5" y="23"/>
                  </a:lnTo>
                  <a:lnTo>
                    <a:pt x="9" y="25"/>
                  </a:lnTo>
                  <a:lnTo>
                    <a:pt x="12" y="25"/>
                  </a:lnTo>
                  <a:lnTo>
                    <a:pt x="16" y="25"/>
                  </a:lnTo>
                  <a:lnTo>
                    <a:pt x="18" y="23"/>
                  </a:lnTo>
                  <a:lnTo>
                    <a:pt x="1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02" name="Freeform 702">
              <a:extLst>
                <a:ext uri="{FF2B5EF4-FFF2-40B4-BE49-F238E27FC236}">
                  <a16:creationId xmlns:a16="http://schemas.microsoft.com/office/drawing/2014/main" id="{1F11793C-7F96-406D-88C5-AF5F218E3814}"/>
                </a:ext>
              </a:extLst>
            </p:cNvPr>
            <p:cNvSpPr/>
            <p:nvPr/>
          </p:nvSpPr>
          <p:spPr bwMode="auto">
            <a:xfrm>
              <a:off x="5215" y="1410"/>
              <a:ext cx="25" cy="29"/>
            </a:xfrm>
            <a:custGeom>
              <a:avLst/>
              <a:gdLst>
                <a:gd name="T0" fmla="*/ 1 w 25"/>
                <a:gd name="T1" fmla="*/ 12 h 29"/>
                <a:gd name="T2" fmla="*/ 0 w 25"/>
                <a:gd name="T3" fmla="*/ 15 h 29"/>
                <a:gd name="T4" fmla="*/ 0 w 25"/>
                <a:gd name="T5" fmla="*/ 19 h 29"/>
                <a:gd name="T6" fmla="*/ 1 w 25"/>
                <a:gd name="T7" fmla="*/ 23 h 29"/>
                <a:gd name="T8" fmla="*/ 3 w 25"/>
                <a:gd name="T9" fmla="*/ 26 h 29"/>
                <a:gd name="T10" fmla="*/ 7 w 25"/>
                <a:gd name="T11" fmla="*/ 29 h 29"/>
                <a:gd name="T12" fmla="*/ 10 w 25"/>
                <a:gd name="T13" fmla="*/ 29 h 29"/>
                <a:gd name="T14" fmla="*/ 13 w 25"/>
                <a:gd name="T15" fmla="*/ 27 h 29"/>
                <a:gd name="T16" fmla="*/ 16 w 25"/>
                <a:gd name="T17" fmla="*/ 25 h 29"/>
                <a:gd name="T18" fmla="*/ 25 w 25"/>
                <a:gd name="T19" fmla="*/ 12 h 29"/>
                <a:gd name="T20" fmla="*/ 21 w 25"/>
                <a:gd name="T21" fmla="*/ 8 h 29"/>
                <a:gd name="T22" fmla="*/ 13 w 25"/>
                <a:gd name="T23" fmla="*/ 21 h 29"/>
                <a:gd name="T24" fmla="*/ 10 w 25"/>
                <a:gd name="T25" fmla="*/ 23 h 29"/>
                <a:gd name="T26" fmla="*/ 9 w 25"/>
                <a:gd name="T27" fmla="*/ 24 h 29"/>
                <a:gd name="T28" fmla="*/ 8 w 25"/>
                <a:gd name="T29" fmla="*/ 24 h 29"/>
                <a:gd name="T30" fmla="*/ 6 w 25"/>
                <a:gd name="T31" fmla="*/ 23 h 29"/>
                <a:gd name="T32" fmla="*/ 4 w 25"/>
                <a:gd name="T33" fmla="*/ 21 h 29"/>
                <a:gd name="T34" fmla="*/ 4 w 25"/>
                <a:gd name="T35" fmla="*/ 19 h 29"/>
                <a:gd name="T36" fmla="*/ 6 w 25"/>
                <a:gd name="T37" fmla="*/ 15 h 29"/>
                <a:gd name="T38" fmla="*/ 14 w 25"/>
                <a:gd name="T39" fmla="*/ 2 h 29"/>
                <a:gd name="T40" fmla="*/ 10 w 25"/>
                <a:gd name="T41" fmla="*/ 0 h 29"/>
                <a:gd name="T42" fmla="*/ 1 w 25"/>
                <a:gd name="T43"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8">
                  <a:moveTo>
                    <a:pt x="1" y="12"/>
                  </a:moveTo>
                  <a:lnTo>
                    <a:pt x="0" y="15"/>
                  </a:lnTo>
                  <a:lnTo>
                    <a:pt x="0" y="19"/>
                  </a:lnTo>
                  <a:lnTo>
                    <a:pt x="1" y="23"/>
                  </a:lnTo>
                  <a:lnTo>
                    <a:pt x="3" y="26"/>
                  </a:lnTo>
                  <a:lnTo>
                    <a:pt x="7" y="29"/>
                  </a:lnTo>
                  <a:lnTo>
                    <a:pt x="10" y="29"/>
                  </a:lnTo>
                  <a:lnTo>
                    <a:pt x="13" y="27"/>
                  </a:lnTo>
                  <a:lnTo>
                    <a:pt x="16" y="25"/>
                  </a:lnTo>
                  <a:lnTo>
                    <a:pt x="25" y="12"/>
                  </a:lnTo>
                  <a:lnTo>
                    <a:pt x="21" y="8"/>
                  </a:lnTo>
                  <a:lnTo>
                    <a:pt x="13" y="21"/>
                  </a:lnTo>
                  <a:lnTo>
                    <a:pt x="10" y="23"/>
                  </a:lnTo>
                  <a:lnTo>
                    <a:pt x="9" y="24"/>
                  </a:lnTo>
                  <a:lnTo>
                    <a:pt x="8" y="24"/>
                  </a:lnTo>
                  <a:lnTo>
                    <a:pt x="6" y="23"/>
                  </a:lnTo>
                  <a:lnTo>
                    <a:pt x="4" y="21"/>
                  </a:lnTo>
                  <a:lnTo>
                    <a:pt x="4" y="19"/>
                  </a:lnTo>
                  <a:lnTo>
                    <a:pt x="6" y="15"/>
                  </a:lnTo>
                  <a:lnTo>
                    <a:pt x="14" y="2"/>
                  </a:lnTo>
                  <a:lnTo>
                    <a:pt x="10" y="0"/>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03" name="Freeform 703">
              <a:extLst>
                <a:ext uri="{FF2B5EF4-FFF2-40B4-BE49-F238E27FC236}">
                  <a16:creationId xmlns:a16="http://schemas.microsoft.com/office/drawing/2014/main" id="{B76783F4-100B-4F58-9B97-2C9AC4299C75}"/>
                </a:ext>
              </a:extLst>
            </p:cNvPr>
            <p:cNvSpPr/>
            <p:nvPr/>
          </p:nvSpPr>
          <p:spPr bwMode="auto">
            <a:xfrm>
              <a:off x="5229" y="1424"/>
              <a:ext cx="26" cy="33"/>
            </a:xfrm>
            <a:custGeom>
              <a:avLst/>
              <a:gdLst>
                <a:gd name="T0" fmla="*/ 16 w 26"/>
                <a:gd name="T1" fmla="*/ 7 h 33"/>
                <a:gd name="T2" fmla="*/ 20 w 26"/>
                <a:gd name="T3" fmla="*/ 11 h 33"/>
                <a:gd name="T4" fmla="*/ 22 w 26"/>
                <a:gd name="T5" fmla="*/ 13 h 33"/>
                <a:gd name="T6" fmla="*/ 22 w 26"/>
                <a:gd name="T7" fmla="*/ 16 h 33"/>
                <a:gd name="T8" fmla="*/ 19 w 26"/>
                <a:gd name="T9" fmla="*/ 17 h 33"/>
                <a:gd name="T10" fmla="*/ 17 w 26"/>
                <a:gd name="T11" fmla="*/ 16 h 33"/>
                <a:gd name="T12" fmla="*/ 12 w 26"/>
                <a:gd name="T13" fmla="*/ 12 h 33"/>
                <a:gd name="T14" fmla="*/ 16 w 26"/>
                <a:gd name="T15" fmla="*/ 7 h 33"/>
                <a:gd name="T16" fmla="*/ 5 w 26"/>
                <a:gd name="T17" fmla="*/ 24 h 33"/>
                <a:gd name="T18" fmla="*/ 10 w 26"/>
                <a:gd name="T19" fmla="*/ 16 h 33"/>
                <a:gd name="T20" fmla="*/ 13 w 26"/>
                <a:gd name="T21" fmla="*/ 19 h 33"/>
                <a:gd name="T22" fmla="*/ 16 w 26"/>
                <a:gd name="T23" fmla="*/ 22 h 33"/>
                <a:gd name="T24" fmla="*/ 14 w 26"/>
                <a:gd name="T25" fmla="*/ 24 h 33"/>
                <a:gd name="T26" fmla="*/ 13 w 26"/>
                <a:gd name="T27" fmla="*/ 27 h 33"/>
                <a:gd name="T28" fmla="*/ 12 w 26"/>
                <a:gd name="T29" fmla="*/ 28 h 33"/>
                <a:gd name="T30" fmla="*/ 12 w 26"/>
                <a:gd name="T31" fmla="*/ 29 h 33"/>
                <a:gd name="T32" fmla="*/ 16 w 26"/>
                <a:gd name="T33" fmla="*/ 33 h 33"/>
                <a:gd name="T34" fmla="*/ 17 w 26"/>
                <a:gd name="T35" fmla="*/ 30 h 33"/>
                <a:gd name="T36" fmla="*/ 17 w 26"/>
                <a:gd name="T37" fmla="*/ 29 h 33"/>
                <a:gd name="T38" fmla="*/ 18 w 26"/>
                <a:gd name="T39" fmla="*/ 27 h 33"/>
                <a:gd name="T40" fmla="*/ 20 w 26"/>
                <a:gd name="T41" fmla="*/ 24 h 33"/>
                <a:gd name="T42" fmla="*/ 19 w 26"/>
                <a:gd name="T43" fmla="*/ 21 h 33"/>
                <a:gd name="T44" fmla="*/ 23 w 26"/>
                <a:gd name="T45" fmla="*/ 21 h 33"/>
                <a:gd name="T46" fmla="*/ 25 w 26"/>
                <a:gd name="T47" fmla="*/ 18 h 33"/>
                <a:gd name="T48" fmla="*/ 26 w 26"/>
                <a:gd name="T49" fmla="*/ 16 h 33"/>
                <a:gd name="T50" fmla="*/ 26 w 26"/>
                <a:gd name="T51" fmla="*/ 13 h 33"/>
                <a:gd name="T52" fmla="*/ 25 w 26"/>
                <a:gd name="T53" fmla="*/ 11 h 33"/>
                <a:gd name="T54" fmla="*/ 23 w 26"/>
                <a:gd name="T55" fmla="*/ 9 h 33"/>
                <a:gd name="T56" fmla="*/ 14 w 26"/>
                <a:gd name="T57" fmla="*/ 0 h 33"/>
                <a:gd name="T58" fmla="*/ 0 w 26"/>
                <a:gd name="T59" fmla="*/ 21 h 33"/>
                <a:gd name="T60" fmla="*/ 5 w 26"/>
                <a:gd name="T61" fmla="*/ 24 h 33"/>
                <a:gd name="T62" fmla="*/ 16 w 26"/>
                <a:gd name="T6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33">
                  <a:moveTo>
                    <a:pt x="16" y="7"/>
                  </a:moveTo>
                  <a:lnTo>
                    <a:pt x="20" y="11"/>
                  </a:lnTo>
                  <a:lnTo>
                    <a:pt x="22" y="13"/>
                  </a:lnTo>
                  <a:lnTo>
                    <a:pt x="22" y="16"/>
                  </a:lnTo>
                  <a:lnTo>
                    <a:pt x="19" y="17"/>
                  </a:lnTo>
                  <a:lnTo>
                    <a:pt x="17" y="16"/>
                  </a:lnTo>
                  <a:lnTo>
                    <a:pt x="12" y="12"/>
                  </a:lnTo>
                  <a:lnTo>
                    <a:pt x="16" y="7"/>
                  </a:lnTo>
                  <a:lnTo>
                    <a:pt x="5" y="24"/>
                  </a:lnTo>
                  <a:lnTo>
                    <a:pt x="10" y="16"/>
                  </a:lnTo>
                  <a:lnTo>
                    <a:pt x="13" y="19"/>
                  </a:lnTo>
                  <a:lnTo>
                    <a:pt x="16" y="22"/>
                  </a:lnTo>
                  <a:lnTo>
                    <a:pt x="14" y="24"/>
                  </a:lnTo>
                  <a:lnTo>
                    <a:pt x="13" y="27"/>
                  </a:lnTo>
                  <a:lnTo>
                    <a:pt x="12" y="28"/>
                  </a:lnTo>
                  <a:lnTo>
                    <a:pt x="12" y="29"/>
                  </a:lnTo>
                  <a:lnTo>
                    <a:pt x="16" y="33"/>
                  </a:lnTo>
                  <a:lnTo>
                    <a:pt x="17" y="30"/>
                  </a:lnTo>
                  <a:lnTo>
                    <a:pt x="17" y="29"/>
                  </a:lnTo>
                  <a:lnTo>
                    <a:pt x="18" y="27"/>
                  </a:lnTo>
                  <a:lnTo>
                    <a:pt x="20" y="24"/>
                  </a:lnTo>
                  <a:lnTo>
                    <a:pt x="19" y="21"/>
                  </a:lnTo>
                  <a:lnTo>
                    <a:pt x="23" y="21"/>
                  </a:lnTo>
                  <a:lnTo>
                    <a:pt x="25" y="18"/>
                  </a:lnTo>
                  <a:lnTo>
                    <a:pt x="26" y="16"/>
                  </a:lnTo>
                  <a:lnTo>
                    <a:pt x="26" y="13"/>
                  </a:lnTo>
                  <a:lnTo>
                    <a:pt x="25" y="11"/>
                  </a:lnTo>
                  <a:lnTo>
                    <a:pt x="23" y="9"/>
                  </a:lnTo>
                  <a:lnTo>
                    <a:pt x="14" y="0"/>
                  </a:lnTo>
                  <a:lnTo>
                    <a:pt x="0" y="21"/>
                  </a:lnTo>
                  <a:lnTo>
                    <a:pt x="5" y="24"/>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04" name="Freeform 704">
              <a:extLst>
                <a:ext uri="{FF2B5EF4-FFF2-40B4-BE49-F238E27FC236}">
                  <a16:creationId xmlns:a16="http://schemas.microsoft.com/office/drawing/2014/main" id="{239637C2-BA67-4F4A-B8AC-7CB81BFD4198}"/>
                </a:ext>
              </a:extLst>
            </p:cNvPr>
            <p:cNvSpPr/>
            <p:nvPr/>
          </p:nvSpPr>
          <p:spPr bwMode="auto">
            <a:xfrm>
              <a:off x="5248" y="1440"/>
              <a:ext cx="25" cy="32"/>
            </a:xfrm>
            <a:custGeom>
              <a:avLst/>
              <a:gdLst>
                <a:gd name="T0" fmla="*/ 15 w 25"/>
                <a:gd name="T1" fmla="*/ 6 h 32"/>
                <a:gd name="T2" fmla="*/ 19 w 25"/>
                <a:gd name="T3" fmla="*/ 11 h 32"/>
                <a:gd name="T4" fmla="*/ 21 w 25"/>
                <a:gd name="T5" fmla="*/ 12 h 32"/>
                <a:gd name="T6" fmla="*/ 21 w 25"/>
                <a:gd name="T7" fmla="*/ 15 h 32"/>
                <a:gd name="T8" fmla="*/ 18 w 25"/>
                <a:gd name="T9" fmla="*/ 17 h 32"/>
                <a:gd name="T10" fmla="*/ 16 w 25"/>
                <a:gd name="T11" fmla="*/ 15 h 32"/>
                <a:gd name="T12" fmla="*/ 11 w 25"/>
                <a:gd name="T13" fmla="*/ 12 h 32"/>
                <a:gd name="T14" fmla="*/ 15 w 25"/>
                <a:gd name="T15" fmla="*/ 6 h 32"/>
                <a:gd name="T16" fmla="*/ 4 w 25"/>
                <a:gd name="T17" fmla="*/ 23 h 32"/>
                <a:gd name="T18" fmla="*/ 9 w 25"/>
                <a:gd name="T19" fmla="*/ 15 h 32"/>
                <a:gd name="T20" fmla="*/ 12 w 25"/>
                <a:gd name="T21" fmla="*/ 18 h 32"/>
                <a:gd name="T22" fmla="*/ 15 w 25"/>
                <a:gd name="T23" fmla="*/ 20 h 32"/>
                <a:gd name="T24" fmla="*/ 13 w 25"/>
                <a:gd name="T25" fmla="*/ 24 h 32"/>
                <a:gd name="T26" fmla="*/ 12 w 25"/>
                <a:gd name="T27" fmla="*/ 26 h 32"/>
                <a:gd name="T28" fmla="*/ 11 w 25"/>
                <a:gd name="T29" fmla="*/ 27 h 32"/>
                <a:gd name="T30" fmla="*/ 11 w 25"/>
                <a:gd name="T31" fmla="*/ 29 h 32"/>
                <a:gd name="T32" fmla="*/ 15 w 25"/>
                <a:gd name="T33" fmla="*/ 32 h 32"/>
                <a:gd name="T34" fmla="*/ 15 w 25"/>
                <a:gd name="T35" fmla="*/ 31 h 32"/>
                <a:gd name="T36" fmla="*/ 16 w 25"/>
                <a:gd name="T37" fmla="*/ 29 h 32"/>
                <a:gd name="T38" fmla="*/ 17 w 25"/>
                <a:gd name="T39" fmla="*/ 26 h 32"/>
                <a:gd name="T40" fmla="*/ 19 w 25"/>
                <a:gd name="T41" fmla="*/ 23 h 32"/>
                <a:gd name="T42" fmla="*/ 18 w 25"/>
                <a:gd name="T43" fmla="*/ 20 h 32"/>
                <a:gd name="T44" fmla="*/ 22 w 25"/>
                <a:gd name="T45" fmla="*/ 20 h 32"/>
                <a:gd name="T46" fmla="*/ 24 w 25"/>
                <a:gd name="T47" fmla="*/ 18 h 32"/>
                <a:gd name="T48" fmla="*/ 25 w 25"/>
                <a:gd name="T49" fmla="*/ 14 h 32"/>
                <a:gd name="T50" fmla="*/ 25 w 25"/>
                <a:gd name="T51" fmla="*/ 12 h 32"/>
                <a:gd name="T52" fmla="*/ 24 w 25"/>
                <a:gd name="T53" fmla="*/ 9 h 32"/>
                <a:gd name="T54" fmla="*/ 22 w 25"/>
                <a:gd name="T55" fmla="*/ 7 h 32"/>
                <a:gd name="T56" fmla="*/ 13 w 25"/>
                <a:gd name="T57" fmla="*/ 0 h 32"/>
                <a:gd name="T58" fmla="*/ 0 w 25"/>
                <a:gd name="T59" fmla="*/ 19 h 32"/>
                <a:gd name="T60" fmla="*/ 4 w 25"/>
                <a:gd name="T61" fmla="*/ 23 h 32"/>
                <a:gd name="T62" fmla="*/ 15 w 25"/>
                <a:gd name="T6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32">
                  <a:moveTo>
                    <a:pt x="15" y="6"/>
                  </a:moveTo>
                  <a:lnTo>
                    <a:pt x="19" y="11"/>
                  </a:lnTo>
                  <a:lnTo>
                    <a:pt x="21" y="12"/>
                  </a:lnTo>
                  <a:lnTo>
                    <a:pt x="21" y="15"/>
                  </a:lnTo>
                  <a:lnTo>
                    <a:pt x="18" y="17"/>
                  </a:lnTo>
                  <a:lnTo>
                    <a:pt x="16" y="15"/>
                  </a:lnTo>
                  <a:lnTo>
                    <a:pt x="11" y="12"/>
                  </a:lnTo>
                  <a:lnTo>
                    <a:pt x="15" y="6"/>
                  </a:lnTo>
                  <a:lnTo>
                    <a:pt x="4" y="23"/>
                  </a:lnTo>
                  <a:lnTo>
                    <a:pt x="9" y="15"/>
                  </a:lnTo>
                  <a:lnTo>
                    <a:pt x="12" y="18"/>
                  </a:lnTo>
                  <a:lnTo>
                    <a:pt x="15" y="20"/>
                  </a:lnTo>
                  <a:lnTo>
                    <a:pt x="13" y="24"/>
                  </a:lnTo>
                  <a:lnTo>
                    <a:pt x="12" y="26"/>
                  </a:lnTo>
                  <a:lnTo>
                    <a:pt x="11" y="27"/>
                  </a:lnTo>
                  <a:lnTo>
                    <a:pt x="11" y="29"/>
                  </a:lnTo>
                  <a:lnTo>
                    <a:pt x="15" y="32"/>
                  </a:lnTo>
                  <a:lnTo>
                    <a:pt x="15" y="31"/>
                  </a:lnTo>
                  <a:lnTo>
                    <a:pt x="16" y="29"/>
                  </a:lnTo>
                  <a:lnTo>
                    <a:pt x="17" y="26"/>
                  </a:lnTo>
                  <a:lnTo>
                    <a:pt x="19" y="23"/>
                  </a:lnTo>
                  <a:lnTo>
                    <a:pt x="18" y="20"/>
                  </a:lnTo>
                  <a:lnTo>
                    <a:pt x="22" y="20"/>
                  </a:lnTo>
                  <a:lnTo>
                    <a:pt x="24" y="18"/>
                  </a:lnTo>
                  <a:lnTo>
                    <a:pt x="25" y="14"/>
                  </a:lnTo>
                  <a:lnTo>
                    <a:pt x="25" y="12"/>
                  </a:lnTo>
                  <a:lnTo>
                    <a:pt x="24" y="9"/>
                  </a:lnTo>
                  <a:lnTo>
                    <a:pt x="22" y="7"/>
                  </a:lnTo>
                  <a:lnTo>
                    <a:pt x="13" y="0"/>
                  </a:lnTo>
                  <a:lnTo>
                    <a:pt x="0" y="19"/>
                  </a:lnTo>
                  <a:lnTo>
                    <a:pt x="4" y="23"/>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05" name="Freeform 705">
              <a:extLst>
                <a:ext uri="{FF2B5EF4-FFF2-40B4-BE49-F238E27FC236}">
                  <a16:creationId xmlns:a16="http://schemas.microsoft.com/office/drawing/2014/main" id="{62976174-79F5-4F76-9505-B37885863FB5}"/>
                </a:ext>
              </a:extLst>
            </p:cNvPr>
            <p:cNvSpPr/>
            <p:nvPr/>
          </p:nvSpPr>
          <p:spPr bwMode="auto">
            <a:xfrm>
              <a:off x="5266" y="1455"/>
              <a:ext cx="17" cy="23"/>
            </a:xfrm>
            <a:custGeom>
              <a:avLst/>
              <a:gdLst>
                <a:gd name="T0" fmla="*/ 4 w 17"/>
                <a:gd name="T1" fmla="*/ 23 h 23"/>
                <a:gd name="T2" fmla="*/ 17 w 17"/>
                <a:gd name="T3" fmla="*/ 3 h 23"/>
                <a:gd name="T4" fmla="*/ 13 w 17"/>
                <a:gd name="T5" fmla="*/ 0 h 23"/>
                <a:gd name="T6" fmla="*/ 0 w 17"/>
                <a:gd name="T7" fmla="*/ 20 h 23"/>
                <a:gd name="T8" fmla="*/ 4 w 17"/>
                <a:gd name="T9" fmla="*/ 23 h 23"/>
              </a:gdLst>
              <a:ahLst/>
              <a:cxnLst>
                <a:cxn ang="0">
                  <a:pos x="T0" y="T1"/>
                </a:cxn>
                <a:cxn ang="0">
                  <a:pos x="T2" y="T3"/>
                </a:cxn>
                <a:cxn ang="0">
                  <a:pos x="T4" y="T5"/>
                </a:cxn>
                <a:cxn ang="0">
                  <a:pos x="T6" y="T7"/>
                </a:cxn>
                <a:cxn ang="0">
                  <a:pos x="T8" y="T9"/>
                </a:cxn>
              </a:cxnLst>
              <a:rect l="0" t="0" r="r" b="b"/>
              <a:pathLst>
                <a:path w="17" h="23">
                  <a:moveTo>
                    <a:pt x="4" y="23"/>
                  </a:moveTo>
                  <a:lnTo>
                    <a:pt x="17" y="3"/>
                  </a:lnTo>
                  <a:lnTo>
                    <a:pt x="13" y="0"/>
                  </a:lnTo>
                  <a:lnTo>
                    <a:pt x="0" y="20"/>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06" name="Freeform 706">
              <a:extLst>
                <a:ext uri="{FF2B5EF4-FFF2-40B4-BE49-F238E27FC236}">
                  <a16:creationId xmlns:a16="http://schemas.microsoft.com/office/drawing/2014/main" id="{301A98AB-048B-49B8-AC77-99DE0DCD9920}"/>
                </a:ext>
              </a:extLst>
            </p:cNvPr>
            <p:cNvSpPr/>
            <p:nvPr/>
          </p:nvSpPr>
          <p:spPr bwMode="auto">
            <a:xfrm>
              <a:off x="5277" y="1460"/>
              <a:ext cx="23" cy="27"/>
            </a:xfrm>
            <a:custGeom>
              <a:avLst/>
              <a:gdLst>
                <a:gd name="T0" fmla="*/ 4 w 23"/>
                <a:gd name="T1" fmla="*/ 27 h 27"/>
                <a:gd name="T2" fmla="*/ 16 w 23"/>
                <a:gd name="T3" fmla="*/ 11 h 27"/>
                <a:gd name="T4" fmla="*/ 20 w 23"/>
                <a:gd name="T5" fmla="*/ 16 h 27"/>
                <a:gd name="T6" fmla="*/ 23 w 23"/>
                <a:gd name="T7" fmla="*/ 12 h 27"/>
                <a:gd name="T8" fmla="*/ 8 w 23"/>
                <a:gd name="T9" fmla="*/ 0 h 27"/>
                <a:gd name="T10" fmla="*/ 6 w 23"/>
                <a:gd name="T11" fmla="*/ 4 h 27"/>
                <a:gd name="T12" fmla="*/ 12 w 23"/>
                <a:gd name="T13" fmla="*/ 7 h 27"/>
                <a:gd name="T14" fmla="*/ 0 w 23"/>
                <a:gd name="T15" fmla="*/ 24 h 27"/>
                <a:gd name="T16" fmla="*/ 4 w 23"/>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4" y="27"/>
                  </a:moveTo>
                  <a:lnTo>
                    <a:pt x="16" y="11"/>
                  </a:lnTo>
                  <a:lnTo>
                    <a:pt x="20" y="16"/>
                  </a:lnTo>
                  <a:lnTo>
                    <a:pt x="23" y="12"/>
                  </a:lnTo>
                  <a:lnTo>
                    <a:pt x="8" y="0"/>
                  </a:lnTo>
                  <a:lnTo>
                    <a:pt x="6" y="4"/>
                  </a:lnTo>
                  <a:lnTo>
                    <a:pt x="12" y="7"/>
                  </a:lnTo>
                  <a:lnTo>
                    <a:pt x="0" y="24"/>
                  </a:lnTo>
                  <a:lnTo>
                    <a:pt x="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07" name="Freeform 707">
              <a:extLst>
                <a:ext uri="{FF2B5EF4-FFF2-40B4-BE49-F238E27FC236}">
                  <a16:creationId xmlns:a16="http://schemas.microsoft.com/office/drawing/2014/main" id="{004B7A0E-9EEB-4884-A881-48DB10CD415D}"/>
                </a:ext>
              </a:extLst>
            </p:cNvPr>
            <p:cNvSpPr/>
            <p:nvPr/>
          </p:nvSpPr>
          <p:spPr bwMode="auto">
            <a:xfrm>
              <a:off x="5291" y="1473"/>
              <a:ext cx="25" cy="29"/>
            </a:xfrm>
            <a:custGeom>
              <a:avLst/>
              <a:gdLst>
                <a:gd name="T0" fmla="*/ 3 w 25"/>
                <a:gd name="T1" fmla="*/ 14 h 29"/>
                <a:gd name="T2" fmla="*/ 0 w 25"/>
                <a:gd name="T3" fmla="*/ 17 h 29"/>
                <a:gd name="T4" fmla="*/ 0 w 25"/>
                <a:gd name="T5" fmla="*/ 21 h 29"/>
                <a:gd name="T6" fmla="*/ 2 w 25"/>
                <a:gd name="T7" fmla="*/ 24 h 29"/>
                <a:gd name="T8" fmla="*/ 4 w 25"/>
                <a:gd name="T9" fmla="*/ 27 h 29"/>
                <a:gd name="T10" fmla="*/ 7 w 25"/>
                <a:gd name="T11" fmla="*/ 29 h 29"/>
                <a:gd name="T12" fmla="*/ 11 w 25"/>
                <a:gd name="T13" fmla="*/ 29 h 29"/>
                <a:gd name="T14" fmla="*/ 13 w 25"/>
                <a:gd name="T15" fmla="*/ 28 h 29"/>
                <a:gd name="T16" fmla="*/ 17 w 25"/>
                <a:gd name="T17" fmla="*/ 26 h 29"/>
                <a:gd name="T18" fmla="*/ 25 w 25"/>
                <a:gd name="T19" fmla="*/ 12 h 29"/>
                <a:gd name="T20" fmla="*/ 22 w 25"/>
                <a:gd name="T21" fmla="*/ 10 h 29"/>
                <a:gd name="T22" fmla="*/ 13 w 25"/>
                <a:gd name="T23" fmla="*/ 22 h 29"/>
                <a:gd name="T24" fmla="*/ 11 w 25"/>
                <a:gd name="T25" fmla="*/ 23 h 29"/>
                <a:gd name="T26" fmla="*/ 10 w 25"/>
                <a:gd name="T27" fmla="*/ 24 h 29"/>
                <a:gd name="T28" fmla="*/ 9 w 25"/>
                <a:gd name="T29" fmla="*/ 24 h 29"/>
                <a:gd name="T30" fmla="*/ 6 w 25"/>
                <a:gd name="T31" fmla="*/ 23 h 29"/>
                <a:gd name="T32" fmla="*/ 5 w 25"/>
                <a:gd name="T33" fmla="*/ 22 h 29"/>
                <a:gd name="T34" fmla="*/ 5 w 25"/>
                <a:gd name="T35" fmla="*/ 20 h 29"/>
                <a:gd name="T36" fmla="*/ 6 w 25"/>
                <a:gd name="T37" fmla="*/ 16 h 29"/>
                <a:gd name="T38" fmla="*/ 15 w 25"/>
                <a:gd name="T39" fmla="*/ 4 h 29"/>
                <a:gd name="T40" fmla="*/ 11 w 25"/>
                <a:gd name="T41" fmla="*/ 0 h 29"/>
                <a:gd name="T42" fmla="*/ 3 w 25"/>
                <a:gd name="T4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8">
                  <a:moveTo>
                    <a:pt x="3" y="14"/>
                  </a:moveTo>
                  <a:lnTo>
                    <a:pt x="0" y="17"/>
                  </a:lnTo>
                  <a:lnTo>
                    <a:pt x="0" y="21"/>
                  </a:lnTo>
                  <a:lnTo>
                    <a:pt x="2" y="24"/>
                  </a:lnTo>
                  <a:lnTo>
                    <a:pt x="4" y="27"/>
                  </a:lnTo>
                  <a:lnTo>
                    <a:pt x="7" y="29"/>
                  </a:lnTo>
                  <a:lnTo>
                    <a:pt x="11" y="29"/>
                  </a:lnTo>
                  <a:lnTo>
                    <a:pt x="13" y="28"/>
                  </a:lnTo>
                  <a:lnTo>
                    <a:pt x="17" y="26"/>
                  </a:lnTo>
                  <a:lnTo>
                    <a:pt x="25" y="12"/>
                  </a:lnTo>
                  <a:lnTo>
                    <a:pt x="22" y="10"/>
                  </a:lnTo>
                  <a:lnTo>
                    <a:pt x="13" y="22"/>
                  </a:lnTo>
                  <a:lnTo>
                    <a:pt x="11" y="23"/>
                  </a:lnTo>
                  <a:lnTo>
                    <a:pt x="10" y="24"/>
                  </a:lnTo>
                  <a:lnTo>
                    <a:pt x="9" y="24"/>
                  </a:lnTo>
                  <a:lnTo>
                    <a:pt x="6" y="23"/>
                  </a:lnTo>
                  <a:lnTo>
                    <a:pt x="5" y="22"/>
                  </a:lnTo>
                  <a:lnTo>
                    <a:pt x="5" y="20"/>
                  </a:lnTo>
                  <a:lnTo>
                    <a:pt x="6" y="16"/>
                  </a:lnTo>
                  <a:lnTo>
                    <a:pt x="15" y="4"/>
                  </a:lnTo>
                  <a:lnTo>
                    <a:pt x="11" y="0"/>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08" name="Freeform 708">
              <a:extLst>
                <a:ext uri="{FF2B5EF4-FFF2-40B4-BE49-F238E27FC236}">
                  <a16:creationId xmlns:a16="http://schemas.microsoft.com/office/drawing/2014/main" id="{D4DBC3B9-8C71-4EEA-A0BF-F53500341386}"/>
                </a:ext>
              </a:extLst>
            </p:cNvPr>
            <p:cNvSpPr/>
            <p:nvPr/>
          </p:nvSpPr>
          <p:spPr bwMode="auto">
            <a:xfrm>
              <a:off x="5309" y="1493"/>
              <a:ext cx="24" cy="25"/>
            </a:xfrm>
            <a:custGeom>
              <a:avLst/>
              <a:gdLst>
                <a:gd name="T0" fmla="*/ 15 w 24"/>
                <a:gd name="T1" fmla="*/ 19 h 25"/>
                <a:gd name="T2" fmla="*/ 11 w 24"/>
                <a:gd name="T3" fmla="*/ 20 h 25"/>
                <a:gd name="T4" fmla="*/ 7 w 24"/>
                <a:gd name="T5" fmla="*/ 19 h 25"/>
                <a:gd name="T6" fmla="*/ 6 w 24"/>
                <a:gd name="T7" fmla="*/ 16 h 25"/>
                <a:gd name="T8" fmla="*/ 5 w 24"/>
                <a:gd name="T9" fmla="*/ 14 h 25"/>
                <a:gd name="T10" fmla="*/ 6 w 24"/>
                <a:gd name="T11" fmla="*/ 12 h 25"/>
                <a:gd name="T12" fmla="*/ 7 w 24"/>
                <a:gd name="T13" fmla="*/ 8 h 25"/>
                <a:gd name="T14" fmla="*/ 10 w 24"/>
                <a:gd name="T15" fmla="*/ 6 h 25"/>
                <a:gd name="T16" fmla="*/ 12 w 24"/>
                <a:gd name="T17" fmla="*/ 4 h 25"/>
                <a:gd name="T18" fmla="*/ 15 w 24"/>
                <a:gd name="T19" fmla="*/ 4 h 25"/>
                <a:gd name="T20" fmla="*/ 17 w 24"/>
                <a:gd name="T21" fmla="*/ 6 h 25"/>
                <a:gd name="T22" fmla="*/ 19 w 24"/>
                <a:gd name="T23" fmla="*/ 9 h 25"/>
                <a:gd name="T24" fmla="*/ 19 w 24"/>
                <a:gd name="T25" fmla="*/ 13 h 25"/>
                <a:gd name="T26" fmla="*/ 23 w 24"/>
                <a:gd name="T27" fmla="*/ 15 h 25"/>
                <a:gd name="T28" fmla="*/ 24 w 24"/>
                <a:gd name="T29" fmla="*/ 12 h 25"/>
                <a:gd name="T30" fmla="*/ 24 w 24"/>
                <a:gd name="T31" fmla="*/ 8 h 25"/>
                <a:gd name="T32" fmla="*/ 23 w 24"/>
                <a:gd name="T33" fmla="*/ 4 h 25"/>
                <a:gd name="T34" fmla="*/ 19 w 24"/>
                <a:gd name="T35" fmla="*/ 2 h 25"/>
                <a:gd name="T36" fmla="*/ 16 w 24"/>
                <a:gd name="T37" fmla="*/ 0 h 25"/>
                <a:gd name="T38" fmla="*/ 11 w 24"/>
                <a:gd name="T39" fmla="*/ 0 h 25"/>
                <a:gd name="T40" fmla="*/ 7 w 24"/>
                <a:gd name="T41" fmla="*/ 1 h 25"/>
                <a:gd name="T42" fmla="*/ 4 w 24"/>
                <a:gd name="T43" fmla="*/ 4 h 25"/>
                <a:gd name="T44" fmla="*/ 1 w 24"/>
                <a:gd name="T45" fmla="*/ 10 h 25"/>
                <a:gd name="T46" fmla="*/ 0 w 24"/>
                <a:gd name="T47" fmla="*/ 14 h 25"/>
                <a:gd name="T48" fmla="*/ 1 w 24"/>
                <a:gd name="T49" fmla="*/ 19 h 25"/>
                <a:gd name="T50" fmla="*/ 5 w 24"/>
                <a:gd name="T51" fmla="*/ 22 h 25"/>
                <a:gd name="T52" fmla="*/ 9 w 24"/>
                <a:gd name="T53" fmla="*/ 25 h 25"/>
                <a:gd name="T54" fmla="*/ 12 w 24"/>
                <a:gd name="T55" fmla="*/ 25 h 25"/>
                <a:gd name="T56" fmla="*/ 15 w 24"/>
                <a:gd name="T57" fmla="*/ 25 h 25"/>
                <a:gd name="T58" fmla="*/ 18 w 24"/>
                <a:gd name="T59" fmla="*/ 22 h 25"/>
                <a:gd name="T60" fmla="*/ 15 w 24"/>
                <a:gd name="T6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5">
                  <a:moveTo>
                    <a:pt x="15" y="19"/>
                  </a:moveTo>
                  <a:lnTo>
                    <a:pt x="11" y="20"/>
                  </a:lnTo>
                  <a:lnTo>
                    <a:pt x="7" y="19"/>
                  </a:lnTo>
                  <a:lnTo>
                    <a:pt x="6" y="16"/>
                  </a:lnTo>
                  <a:lnTo>
                    <a:pt x="5" y="14"/>
                  </a:lnTo>
                  <a:lnTo>
                    <a:pt x="6" y="12"/>
                  </a:lnTo>
                  <a:lnTo>
                    <a:pt x="7" y="8"/>
                  </a:lnTo>
                  <a:lnTo>
                    <a:pt x="10" y="6"/>
                  </a:lnTo>
                  <a:lnTo>
                    <a:pt x="12" y="4"/>
                  </a:lnTo>
                  <a:lnTo>
                    <a:pt x="15" y="4"/>
                  </a:lnTo>
                  <a:lnTo>
                    <a:pt x="17" y="6"/>
                  </a:lnTo>
                  <a:lnTo>
                    <a:pt x="19" y="9"/>
                  </a:lnTo>
                  <a:lnTo>
                    <a:pt x="19" y="13"/>
                  </a:lnTo>
                  <a:lnTo>
                    <a:pt x="23" y="15"/>
                  </a:lnTo>
                  <a:lnTo>
                    <a:pt x="24" y="12"/>
                  </a:lnTo>
                  <a:lnTo>
                    <a:pt x="24" y="8"/>
                  </a:lnTo>
                  <a:lnTo>
                    <a:pt x="23" y="4"/>
                  </a:lnTo>
                  <a:lnTo>
                    <a:pt x="19" y="2"/>
                  </a:lnTo>
                  <a:lnTo>
                    <a:pt x="16" y="0"/>
                  </a:lnTo>
                  <a:lnTo>
                    <a:pt x="11" y="0"/>
                  </a:lnTo>
                  <a:lnTo>
                    <a:pt x="7" y="1"/>
                  </a:lnTo>
                  <a:lnTo>
                    <a:pt x="4" y="4"/>
                  </a:lnTo>
                  <a:lnTo>
                    <a:pt x="1" y="10"/>
                  </a:lnTo>
                  <a:lnTo>
                    <a:pt x="0" y="14"/>
                  </a:lnTo>
                  <a:lnTo>
                    <a:pt x="1" y="19"/>
                  </a:lnTo>
                  <a:lnTo>
                    <a:pt x="5" y="22"/>
                  </a:lnTo>
                  <a:lnTo>
                    <a:pt x="9" y="25"/>
                  </a:lnTo>
                  <a:lnTo>
                    <a:pt x="12" y="25"/>
                  </a:lnTo>
                  <a:lnTo>
                    <a:pt x="15" y="25"/>
                  </a:lnTo>
                  <a:lnTo>
                    <a:pt x="18" y="22"/>
                  </a:lnTo>
                  <a:lnTo>
                    <a:pt x="1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09" name="Freeform 709">
              <a:extLst>
                <a:ext uri="{FF2B5EF4-FFF2-40B4-BE49-F238E27FC236}">
                  <a16:creationId xmlns:a16="http://schemas.microsoft.com/office/drawing/2014/main" id="{7A101037-B340-447A-8A6F-C5355B507DAC}"/>
                </a:ext>
              </a:extLst>
            </p:cNvPr>
            <p:cNvSpPr/>
            <p:nvPr/>
          </p:nvSpPr>
          <p:spPr bwMode="auto">
            <a:xfrm>
              <a:off x="5325" y="1505"/>
              <a:ext cx="30" cy="32"/>
            </a:xfrm>
            <a:custGeom>
              <a:avLst/>
              <a:gdLst>
                <a:gd name="T0" fmla="*/ 3 w 30"/>
                <a:gd name="T1" fmla="*/ 22 h 32"/>
                <a:gd name="T2" fmla="*/ 9 w 30"/>
                <a:gd name="T3" fmla="*/ 15 h 32"/>
                <a:gd name="T4" fmla="*/ 12 w 30"/>
                <a:gd name="T5" fmla="*/ 15 h 32"/>
                <a:gd name="T6" fmla="*/ 12 w 30"/>
                <a:gd name="T7" fmla="*/ 28 h 32"/>
                <a:gd name="T8" fmla="*/ 17 w 30"/>
                <a:gd name="T9" fmla="*/ 32 h 32"/>
                <a:gd name="T10" fmla="*/ 17 w 30"/>
                <a:gd name="T11" fmla="*/ 14 h 32"/>
                <a:gd name="T12" fmla="*/ 30 w 30"/>
                <a:gd name="T13" fmla="*/ 13 h 32"/>
                <a:gd name="T14" fmla="*/ 25 w 30"/>
                <a:gd name="T15" fmla="*/ 8 h 32"/>
                <a:gd name="T16" fmla="*/ 12 w 30"/>
                <a:gd name="T17" fmla="*/ 10 h 32"/>
                <a:gd name="T18" fmla="*/ 18 w 30"/>
                <a:gd name="T19" fmla="*/ 2 h 32"/>
                <a:gd name="T20" fmla="*/ 14 w 30"/>
                <a:gd name="T21" fmla="*/ 0 h 32"/>
                <a:gd name="T22" fmla="*/ 0 w 30"/>
                <a:gd name="T23" fmla="*/ 19 h 32"/>
                <a:gd name="T24" fmla="*/ 3 w 30"/>
                <a:gd name="T25"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3" y="22"/>
                  </a:moveTo>
                  <a:lnTo>
                    <a:pt x="9" y="15"/>
                  </a:lnTo>
                  <a:lnTo>
                    <a:pt x="12" y="15"/>
                  </a:lnTo>
                  <a:lnTo>
                    <a:pt x="12" y="28"/>
                  </a:lnTo>
                  <a:lnTo>
                    <a:pt x="17" y="32"/>
                  </a:lnTo>
                  <a:lnTo>
                    <a:pt x="17" y="14"/>
                  </a:lnTo>
                  <a:lnTo>
                    <a:pt x="30" y="13"/>
                  </a:lnTo>
                  <a:lnTo>
                    <a:pt x="25" y="8"/>
                  </a:lnTo>
                  <a:lnTo>
                    <a:pt x="12" y="10"/>
                  </a:lnTo>
                  <a:lnTo>
                    <a:pt x="18" y="2"/>
                  </a:lnTo>
                  <a:lnTo>
                    <a:pt x="14" y="0"/>
                  </a:lnTo>
                  <a:lnTo>
                    <a:pt x="0" y="19"/>
                  </a:lnTo>
                  <a:lnTo>
                    <a:pt x="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10" name="Freeform 710">
              <a:extLst>
                <a:ext uri="{FF2B5EF4-FFF2-40B4-BE49-F238E27FC236}">
                  <a16:creationId xmlns:a16="http://schemas.microsoft.com/office/drawing/2014/main" id="{03159381-505B-494E-BB21-AD5A628347E7}"/>
                </a:ext>
              </a:extLst>
            </p:cNvPr>
            <p:cNvSpPr/>
            <p:nvPr/>
          </p:nvSpPr>
          <p:spPr bwMode="auto">
            <a:xfrm>
              <a:off x="3925" y="1455"/>
              <a:ext cx="37" cy="32"/>
            </a:xfrm>
            <a:custGeom>
              <a:avLst/>
              <a:gdLst>
                <a:gd name="T0" fmla="*/ 14 w 37"/>
                <a:gd name="T1" fmla="*/ 32 h 32"/>
                <a:gd name="T2" fmla="*/ 19 w 37"/>
                <a:gd name="T3" fmla="*/ 8 h 32"/>
                <a:gd name="T4" fmla="*/ 23 w 37"/>
                <a:gd name="T5" fmla="*/ 32 h 32"/>
                <a:gd name="T6" fmla="*/ 29 w 37"/>
                <a:gd name="T7" fmla="*/ 32 h 32"/>
                <a:gd name="T8" fmla="*/ 37 w 37"/>
                <a:gd name="T9" fmla="*/ 0 h 32"/>
                <a:gd name="T10" fmla="*/ 31 w 37"/>
                <a:gd name="T11" fmla="*/ 0 h 32"/>
                <a:gd name="T12" fmla="*/ 26 w 37"/>
                <a:gd name="T13" fmla="*/ 23 h 32"/>
                <a:gd name="T14" fmla="*/ 22 w 37"/>
                <a:gd name="T15" fmla="*/ 0 h 32"/>
                <a:gd name="T16" fmla="*/ 16 w 37"/>
                <a:gd name="T17" fmla="*/ 0 h 32"/>
                <a:gd name="T18" fmla="*/ 12 w 37"/>
                <a:gd name="T19" fmla="*/ 23 h 32"/>
                <a:gd name="T20" fmla="*/ 6 w 37"/>
                <a:gd name="T21" fmla="*/ 0 h 32"/>
                <a:gd name="T22" fmla="*/ 0 w 37"/>
                <a:gd name="T23" fmla="*/ 0 h 32"/>
                <a:gd name="T24" fmla="*/ 8 w 37"/>
                <a:gd name="T25" fmla="*/ 32 h 32"/>
                <a:gd name="T26" fmla="*/ 14 w 37"/>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2">
                  <a:moveTo>
                    <a:pt x="14" y="32"/>
                  </a:moveTo>
                  <a:lnTo>
                    <a:pt x="19" y="8"/>
                  </a:lnTo>
                  <a:lnTo>
                    <a:pt x="23" y="32"/>
                  </a:lnTo>
                  <a:lnTo>
                    <a:pt x="29" y="32"/>
                  </a:lnTo>
                  <a:lnTo>
                    <a:pt x="37" y="0"/>
                  </a:lnTo>
                  <a:lnTo>
                    <a:pt x="31" y="0"/>
                  </a:lnTo>
                  <a:lnTo>
                    <a:pt x="26" y="23"/>
                  </a:lnTo>
                  <a:lnTo>
                    <a:pt x="22" y="0"/>
                  </a:lnTo>
                  <a:lnTo>
                    <a:pt x="16" y="0"/>
                  </a:lnTo>
                  <a:lnTo>
                    <a:pt x="12" y="23"/>
                  </a:lnTo>
                  <a:lnTo>
                    <a:pt x="6" y="0"/>
                  </a:lnTo>
                  <a:lnTo>
                    <a:pt x="0" y="0"/>
                  </a:lnTo>
                  <a:lnTo>
                    <a:pt x="8" y="32"/>
                  </a:lnTo>
                  <a:lnTo>
                    <a:pt x="1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11" name="Freeform 711">
              <a:extLst>
                <a:ext uri="{FF2B5EF4-FFF2-40B4-BE49-F238E27FC236}">
                  <a16:creationId xmlns:a16="http://schemas.microsoft.com/office/drawing/2014/main" id="{7FF91FCD-EFE9-4628-A0C3-92EF7E17E0EE}"/>
                </a:ext>
              </a:extLst>
            </p:cNvPr>
            <p:cNvSpPr/>
            <p:nvPr/>
          </p:nvSpPr>
          <p:spPr bwMode="auto">
            <a:xfrm>
              <a:off x="3960" y="1455"/>
              <a:ext cx="27" cy="32"/>
            </a:xfrm>
            <a:custGeom>
              <a:avLst/>
              <a:gdLst>
                <a:gd name="T0" fmla="*/ 18 w 27"/>
                <a:gd name="T1" fmla="*/ 21 h 32"/>
                <a:gd name="T2" fmla="*/ 9 w 27"/>
                <a:gd name="T3" fmla="*/ 21 h 32"/>
                <a:gd name="T4" fmla="*/ 14 w 27"/>
                <a:gd name="T5" fmla="*/ 8 h 32"/>
                <a:gd name="T6" fmla="*/ 18 w 27"/>
                <a:gd name="T7" fmla="*/ 21 h 32"/>
                <a:gd name="T8" fmla="*/ 0 w 27"/>
                <a:gd name="T9" fmla="*/ 32 h 32"/>
                <a:gd name="T10" fmla="*/ 6 w 27"/>
                <a:gd name="T11" fmla="*/ 32 h 32"/>
                <a:gd name="T12" fmla="*/ 8 w 27"/>
                <a:gd name="T13" fmla="*/ 26 h 32"/>
                <a:gd name="T14" fmla="*/ 19 w 27"/>
                <a:gd name="T15" fmla="*/ 26 h 32"/>
                <a:gd name="T16" fmla="*/ 21 w 27"/>
                <a:gd name="T17" fmla="*/ 32 h 32"/>
                <a:gd name="T18" fmla="*/ 27 w 27"/>
                <a:gd name="T19" fmla="*/ 32 h 32"/>
                <a:gd name="T20" fmla="*/ 17 w 27"/>
                <a:gd name="T21" fmla="*/ 0 h 32"/>
                <a:gd name="T22" fmla="*/ 11 w 27"/>
                <a:gd name="T23" fmla="*/ 0 h 32"/>
                <a:gd name="T24" fmla="*/ 0 w 27"/>
                <a:gd name="T25" fmla="*/ 32 h 32"/>
                <a:gd name="T26" fmla="*/ 18 w 27"/>
                <a:gd name="T2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2">
                  <a:moveTo>
                    <a:pt x="18" y="21"/>
                  </a:moveTo>
                  <a:lnTo>
                    <a:pt x="9" y="21"/>
                  </a:lnTo>
                  <a:lnTo>
                    <a:pt x="14" y="8"/>
                  </a:lnTo>
                  <a:lnTo>
                    <a:pt x="18" y="21"/>
                  </a:lnTo>
                  <a:lnTo>
                    <a:pt x="0" y="32"/>
                  </a:lnTo>
                  <a:lnTo>
                    <a:pt x="6" y="32"/>
                  </a:lnTo>
                  <a:lnTo>
                    <a:pt x="8" y="26"/>
                  </a:lnTo>
                  <a:lnTo>
                    <a:pt x="19" y="26"/>
                  </a:lnTo>
                  <a:lnTo>
                    <a:pt x="21" y="32"/>
                  </a:lnTo>
                  <a:lnTo>
                    <a:pt x="27" y="32"/>
                  </a:lnTo>
                  <a:lnTo>
                    <a:pt x="17" y="0"/>
                  </a:lnTo>
                  <a:lnTo>
                    <a:pt x="11" y="0"/>
                  </a:lnTo>
                  <a:lnTo>
                    <a:pt x="0" y="32"/>
                  </a:lnTo>
                  <a:lnTo>
                    <a:pt x="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12" name="Freeform 712">
              <a:extLst>
                <a:ext uri="{FF2B5EF4-FFF2-40B4-BE49-F238E27FC236}">
                  <a16:creationId xmlns:a16="http://schemas.microsoft.com/office/drawing/2014/main" id="{40E39681-5C27-4C26-931A-1628C7BDA925}"/>
                </a:ext>
              </a:extLst>
            </p:cNvPr>
            <p:cNvSpPr/>
            <p:nvPr/>
          </p:nvSpPr>
          <p:spPr bwMode="auto">
            <a:xfrm>
              <a:off x="3990" y="1455"/>
              <a:ext cx="24" cy="32"/>
            </a:xfrm>
            <a:custGeom>
              <a:avLst/>
              <a:gdLst>
                <a:gd name="T0" fmla="*/ 6 w 24"/>
                <a:gd name="T1" fmla="*/ 6 h 32"/>
                <a:gd name="T2" fmla="*/ 13 w 24"/>
                <a:gd name="T3" fmla="*/ 6 h 32"/>
                <a:gd name="T4" fmla="*/ 17 w 24"/>
                <a:gd name="T5" fmla="*/ 8 h 32"/>
                <a:gd name="T6" fmla="*/ 18 w 24"/>
                <a:gd name="T7" fmla="*/ 10 h 32"/>
                <a:gd name="T8" fmla="*/ 17 w 24"/>
                <a:gd name="T9" fmla="*/ 14 h 32"/>
                <a:gd name="T10" fmla="*/ 13 w 24"/>
                <a:gd name="T11" fmla="*/ 15 h 32"/>
                <a:gd name="T12" fmla="*/ 6 w 24"/>
                <a:gd name="T13" fmla="*/ 15 h 32"/>
                <a:gd name="T14" fmla="*/ 6 w 24"/>
                <a:gd name="T15" fmla="*/ 6 h 32"/>
                <a:gd name="T16" fmla="*/ 6 w 24"/>
                <a:gd name="T17" fmla="*/ 32 h 32"/>
                <a:gd name="T18" fmla="*/ 6 w 24"/>
                <a:gd name="T19" fmla="*/ 20 h 32"/>
                <a:gd name="T20" fmla="*/ 13 w 24"/>
                <a:gd name="T21" fmla="*/ 20 h 32"/>
                <a:gd name="T22" fmla="*/ 15 w 24"/>
                <a:gd name="T23" fmla="*/ 21 h 32"/>
                <a:gd name="T24" fmla="*/ 17 w 24"/>
                <a:gd name="T25" fmla="*/ 24 h 32"/>
                <a:gd name="T26" fmla="*/ 17 w 24"/>
                <a:gd name="T27" fmla="*/ 28 h 32"/>
                <a:gd name="T28" fmla="*/ 17 w 24"/>
                <a:gd name="T29" fmla="*/ 30 h 32"/>
                <a:gd name="T30" fmla="*/ 18 w 24"/>
                <a:gd name="T31" fmla="*/ 32 h 32"/>
                <a:gd name="T32" fmla="*/ 24 w 24"/>
                <a:gd name="T33" fmla="*/ 32 h 32"/>
                <a:gd name="T34" fmla="*/ 23 w 24"/>
                <a:gd name="T35" fmla="*/ 30 h 32"/>
                <a:gd name="T36" fmla="*/ 23 w 24"/>
                <a:gd name="T37" fmla="*/ 28 h 32"/>
                <a:gd name="T38" fmla="*/ 23 w 24"/>
                <a:gd name="T39" fmla="*/ 24 h 32"/>
                <a:gd name="T40" fmla="*/ 21 w 24"/>
                <a:gd name="T41" fmla="*/ 20 h 32"/>
                <a:gd name="T42" fmla="*/ 19 w 24"/>
                <a:gd name="T43" fmla="*/ 17 h 32"/>
                <a:gd name="T44" fmla="*/ 21 w 24"/>
                <a:gd name="T45" fmla="*/ 16 h 32"/>
                <a:gd name="T46" fmla="*/ 23 w 24"/>
                <a:gd name="T47" fmla="*/ 15 h 32"/>
                <a:gd name="T48" fmla="*/ 24 w 24"/>
                <a:gd name="T49" fmla="*/ 10 h 32"/>
                <a:gd name="T50" fmla="*/ 23 w 24"/>
                <a:gd name="T51" fmla="*/ 6 h 32"/>
                <a:gd name="T52" fmla="*/ 21 w 24"/>
                <a:gd name="T53" fmla="*/ 3 h 32"/>
                <a:gd name="T54" fmla="*/ 18 w 24"/>
                <a:gd name="T55" fmla="*/ 2 h 32"/>
                <a:gd name="T56" fmla="*/ 14 w 24"/>
                <a:gd name="T57" fmla="*/ 0 h 32"/>
                <a:gd name="T58" fmla="*/ 0 w 24"/>
                <a:gd name="T59" fmla="*/ 0 h 32"/>
                <a:gd name="T60" fmla="*/ 0 w 24"/>
                <a:gd name="T61" fmla="*/ 32 h 32"/>
                <a:gd name="T62" fmla="*/ 6 w 24"/>
                <a:gd name="T63" fmla="*/ 32 h 32"/>
                <a:gd name="T64" fmla="*/ 6 w 24"/>
                <a:gd name="T65"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2">
                  <a:moveTo>
                    <a:pt x="6" y="6"/>
                  </a:moveTo>
                  <a:lnTo>
                    <a:pt x="13" y="6"/>
                  </a:lnTo>
                  <a:lnTo>
                    <a:pt x="17" y="8"/>
                  </a:lnTo>
                  <a:lnTo>
                    <a:pt x="18" y="10"/>
                  </a:lnTo>
                  <a:lnTo>
                    <a:pt x="17" y="14"/>
                  </a:lnTo>
                  <a:lnTo>
                    <a:pt x="13" y="15"/>
                  </a:lnTo>
                  <a:lnTo>
                    <a:pt x="6" y="15"/>
                  </a:lnTo>
                  <a:lnTo>
                    <a:pt x="6" y="6"/>
                  </a:lnTo>
                  <a:lnTo>
                    <a:pt x="6" y="32"/>
                  </a:lnTo>
                  <a:lnTo>
                    <a:pt x="6" y="20"/>
                  </a:lnTo>
                  <a:lnTo>
                    <a:pt x="13" y="20"/>
                  </a:lnTo>
                  <a:lnTo>
                    <a:pt x="15" y="21"/>
                  </a:lnTo>
                  <a:lnTo>
                    <a:pt x="17" y="24"/>
                  </a:lnTo>
                  <a:lnTo>
                    <a:pt x="17" y="28"/>
                  </a:lnTo>
                  <a:lnTo>
                    <a:pt x="17" y="30"/>
                  </a:lnTo>
                  <a:lnTo>
                    <a:pt x="18" y="32"/>
                  </a:lnTo>
                  <a:lnTo>
                    <a:pt x="24" y="32"/>
                  </a:lnTo>
                  <a:lnTo>
                    <a:pt x="23" y="30"/>
                  </a:lnTo>
                  <a:lnTo>
                    <a:pt x="23" y="28"/>
                  </a:lnTo>
                  <a:lnTo>
                    <a:pt x="23" y="24"/>
                  </a:lnTo>
                  <a:lnTo>
                    <a:pt x="21" y="20"/>
                  </a:lnTo>
                  <a:lnTo>
                    <a:pt x="19" y="17"/>
                  </a:lnTo>
                  <a:lnTo>
                    <a:pt x="21" y="16"/>
                  </a:lnTo>
                  <a:lnTo>
                    <a:pt x="23" y="15"/>
                  </a:lnTo>
                  <a:lnTo>
                    <a:pt x="24" y="10"/>
                  </a:lnTo>
                  <a:lnTo>
                    <a:pt x="23" y="6"/>
                  </a:lnTo>
                  <a:lnTo>
                    <a:pt x="21" y="3"/>
                  </a:lnTo>
                  <a:lnTo>
                    <a:pt x="18" y="2"/>
                  </a:lnTo>
                  <a:lnTo>
                    <a:pt x="14"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13" name="Freeform 713">
              <a:extLst>
                <a:ext uri="{FF2B5EF4-FFF2-40B4-BE49-F238E27FC236}">
                  <a16:creationId xmlns:a16="http://schemas.microsoft.com/office/drawing/2014/main" id="{34FDA127-0F3D-4B63-9D19-CDFEB9283F2C}"/>
                </a:ext>
              </a:extLst>
            </p:cNvPr>
            <p:cNvSpPr/>
            <p:nvPr/>
          </p:nvSpPr>
          <p:spPr bwMode="auto">
            <a:xfrm>
              <a:off x="4019" y="1455"/>
              <a:ext cx="24" cy="32"/>
            </a:xfrm>
            <a:custGeom>
              <a:avLst/>
              <a:gdLst>
                <a:gd name="T0" fmla="*/ 6 w 24"/>
                <a:gd name="T1" fmla="*/ 6 h 32"/>
                <a:gd name="T2" fmla="*/ 13 w 24"/>
                <a:gd name="T3" fmla="*/ 6 h 32"/>
                <a:gd name="T4" fmla="*/ 16 w 24"/>
                <a:gd name="T5" fmla="*/ 8 h 32"/>
                <a:gd name="T6" fmla="*/ 16 w 24"/>
                <a:gd name="T7" fmla="*/ 10 h 32"/>
                <a:gd name="T8" fmla="*/ 16 w 24"/>
                <a:gd name="T9" fmla="*/ 14 h 32"/>
                <a:gd name="T10" fmla="*/ 13 w 24"/>
                <a:gd name="T11" fmla="*/ 15 h 32"/>
                <a:gd name="T12" fmla="*/ 6 w 24"/>
                <a:gd name="T13" fmla="*/ 15 h 32"/>
                <a:gd name="T14" fmla="*/ 6 w 24"/>
                <a:gd name="T15" fmla="*/ 6 h 32"/>
                <a:gd name="T16" fmla="*/ 6 w 24"/>
                <a:gd name="T17" fmla="*/ 32 h 32"/>
                <a:gd name="T18" fmla="*/ 6 w 24"/>
                <a:gd name="T19" fmla="*/ 20 h 32"/>
                <a:gd name="T20" fmla="*/ 12 w 24"/>
                <a:gd name="T21" fmla="*/ 20 h 32"/>
                <a:gd name="T22" fmla="*/ 15 w 24"/>
                <a:gd name="T23" fmla="*/ 21 h 32"/>
                <a:gd name="T24" fmla="*/ 16 w 24"/>
                <a:gd name="T25" fmla="*/ 24 h 32"/>
                <a:gd name="T26" fmla="*/ 16 w 24"/>
                <a:gd name="T27" fmla="*/ 28 h 32"/>
                <a:gd name="T28" fmla="*/ 16 w 24"/>
                <a:gd name="T29" fmla="*/ 30 h 32"/>
                <a:gd name="T30" fmla="*/ 16 w 24"/>
                <a:gd name="T31" fmla="*/ 32 h 32"/>
                <a:gd name="T32" fmla="*/ 24 w 24"/>
                <a:gd name="T33" fmla="*/ 32 h 32"/>
                <a:gd name="T34" fmla="*/ 22 w 24"/>
                <a:gd name="T35" fmla="*/ 30 h 32"/>
                <a:gd name="T36" fmla="*/ 22 w 24"/>
                <a:gd name="T37" fmla="*/ 28 h 32"/>
                <a:gd name="T38" fmla="*/ 22 w 24"/>
                <a:gd name="T39" fmla="*/ 24 h 32"/>
                <a:gd name="T40" fmla="*/ 21 w 24"/>
                <a:gd name="T41" fmla="*/ 20 h 32"/>
                <a:gd name="T42" fmla="*/ 19 w 24"/>
                <a:gd name="T43" fmla="*/ 17 h 32"/>
                <a:gd name="T44" fmla="*/ 20 w 24"/>
                <a:gd name="T45" fmla="*/ 16 h 32"/>
                <a:gd name="T46" fmla="*/ 21 w 24"/>
                <a:gd name="T47" fmla="*/ 15 h 32"/>
                <a:gd name="T48" fmla="*/ 22 w 24"/>
                <a:gd name="T49" fmla="*/ 10 h 32"/>
                <a:gd name="T50" fmla="*/ 22 w 24"/>
                <a:gd name="T51" fmla="*/ 6 h 32"/>
                <a:gd name="T52" fmla="*/ 20 w 24"/>
                <a:gd name="T53" fmla="*/ 3 h 32"/>
                <a:gd name="T54" fmla="*/ 18 w 24"/>
                <a:gd name="T55" fmla="*/ 2 h 32"/>
                <a:gd name="T56" fmla="*/ 14 w 24"/>
                <a:gd name="T57" fmla="*/ 0 h 32"/>
                <a:gd name="T58" fmla="*/ 0 w 24"/>
                <a:gd name="T59" fmla="*/ 0 h 32"/>
                <a:gd name="T60" fmla="*/ 0 w 24"/>
                <a:gd name="T61" fmla="*/ 32 h 32"/>
                <a:gd name="T62" fmla="*/ 6 w 24"/>
                <a:gd name="T63" fmla="*/ 32 h 32"/>
                <a:gd name="T64" fmla="*/ 6 w 24"/>
                <a:gd name="T65"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2">
                  <a:moveTo>
                    <a:pt x="6" y="6"/>
                  </a:moveTo>
                  <a:lnTo>
                    <a:pt x="13" y="6"/>
                  </a:lnTo>
                  <a:lnTo>
                    <a:pt x="16" y="8"/>
                  </a:lnTo>
                  <a:lnTo>
                    <a:pt x="16" y="10"/>
                  </a:lnTo>
                  <a:lnTo>
                    <a:pt x="16" y="14"/>
                  </a:lnTo>
                  <a:lnTo>
                    <a:pt x="13" y="15"/>
                  </a:lnTo>
                  <a:lnTo>
                    <a:pt x="6" y="15"/>
                  </a:lnTo>
                  <a:lnTo>
                    <a:pt x="6" y="6"/>
                  </a:lnTo>
                  <a:lnTo>
                    <a:pt x="6" y="32"/>
                  </a:lnTo>
                  <a:lnTo>
                    <a:pt x="6" y="20"/>
                  </a:lnTo>
                  <a:lnTo>
                    <a:pt x="12" y="20"/>
                  </a:lnTo>
                  <a:lnTo>
                    <a:pt x="15" y="21"/>
                  </a:lnTo>
                  <a:lnTo>
                    <a:pt x="16" y="24"/>
                  </a:lnTo>
                  <a:lnTo>
                    <a:pt x="16" y="28"/>
                  </a:lnTo>
                  <a:lnTo>
                    <a:pt x="16" y="30"/>
                  </a:lnTo>
                  <a:lnTo>
                    <a:pt x="16" y="32"/>
                  </a:lnTo>
                  <a:lnTo>
                    <a:pt x="24" y="32"/>
                  </a:lnTo>
                  <a:lnTo>
                    <a:pt x="22" y="30"/>
                  </a:lnTo>
                  <a:lnTo>
                    <a:pt x="22" y="28"/>
                  </a:lnTo>
                  <a:lnTo>
                    <a:pt x="22" y="24"/>
                  </a:lnTo>
                  <a:lnTo>
                    <a:pt x="21" y="20"/>
                  </a:lnTo>
                  <a:lnTo>
                    <a:pt x="19" y="17"/>
                  </a:lnTo>
                  <a:lnTo>
                    <a:pt x="20" y="16"/>
                  </a:lnTo>
                  <a:lnTo>
                    <a:pt x="21" y="15"/>
                  </a:lnTo>
                  <a:lnTo>
                    <a:pt x="22" y="10"/>
                  </a:lnTo>
                  <a:lnTo>
                    <a:pt x="22" y="6"/>
                  </a:lnTo>
                  <a:lnTo>
                    <a:pt x="20" y="3"/>
                  </a:lnTo>
                  <a:lnTo>
                    <a:pt x="18" y="2"/>
                  </a:lnTo>
                  <a:lnTo>
                    <a:pt x="14" y="0"/>
                  </a:lnTo>
                  <a:lnTo>
                    <a:pt x="0" y="0"/>
                  </a:lnTo>
                  <a:lnTo>
                    <a:pt x="0" y="32"/>
                  </a:lnTo>
                  <a:lnTo>
                    <a:pt x="6"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14" name="Freeform 714">
              <a:extLst>
                <a:ext uri="{FF2B5EF4-FFF2-40B4-BE49-F238E27FC236}">
                  <a16:creationId xmlns:a16="http://schemas.microsoft.com/office/drawing/2014/main" id="{2F74DE41-3462-476B-982C-8907F8515BBB}"/>
                </a:ext>
              </a:extLst>
            </p:cNvPr>
            <p:cNvSpPr/>
            <p:nvPr/>
          </p:nvSpPr>
          <p:spPr bwMode="auto">
            <a:xfrm>
              <a:off x="4047" y="1455"/>
              <a:ext cx="22" cy="32"/>
            </a:xfrm>
            <a:custGeom>
              <a:avLst/>
              <a:gdLst>
                <a:gd name="T0" fmla="*/ 22 w 22"/>
                <a:gd name="T1" fmla="*/ 32 h 32"/>
                <a:gd name="T2" fmla="*/ 22 w 22"/>
                <a:gd name="T3" fmla="*/ 27 h 32"/>
                <a:gd name="T4" fmla="*/ 6 w 22"/>
                <a:gd name="T5" fmla="*/ 27 h 32"/>
                <a:gd name="T6" fmla="*/ 6 w 22"/>
                <a:gd name="T7" fmla="*/ 18 h 32"/>
                <a:gd name="T8" fmla="*/ 20 w 22"/>
                <a:gd name="T9" fmla="*/ 18 h 32"/>
                <a:gd name="T10" fmla="*/ 20 w 22"/>
                <a:gd name="T11" fmla="*/ 12 h 32"/>
                <a:gd name="T12" fmla="*/ 6 w 22"/>
                <a:gd name="T13" fmla="*/ 12 h 32"/>
                <a:gd name="T14" fmla="*/ 6 w 22"/>
                <a:gd name="T15" fmla="*/ 6 h 32"/>
                <a:gd name="T16" fmla="*/ 21 w 22"/>
                <a:gd name="T17" fmla="*/ 6 h 32"/>
                <a:gd name="T18" fmla="*/ 21 w 22"/>
                <a:gd name="T19" fmla="*/ 0 h 32"/>
                <a:gd name="T20" fmla="*/ 0 w 22"/>
                <a:gd name="T21" fmla="*/ 0 h 32"/>
                <a:gd name="T22" fmla="*/ 0 w 22"/>
                <a:gd name="T23" fmla="*/ 32 h 32"/>
                <a:gd name="T24" fmla="*/ 22 w 22"/>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2">
                  <a:moveTo>
                    <a:pt x="22" y="32"/>
                  </a:moveTo>
                  <a:lnTo>
                    <a:pt x="22" y="27"/>
                  </a:lnTo>
                  <a:lnTo>
                    <a:pt x="6" y="27"/>
                  </a:lnTo>
                  <a:lnTo>
                    <a:pt x="6" y="18"/>
                  </a:lnTo>
                  <a:lnTo>
                    <a:pt x="20" y="18"/>
                  </a:lnTo>
                  <a:lnTo>
                    <a:pt x="20" y="12"/>
                  </a:lnTo>
                  <a:lnTo>
                    <a:pt x="6" y="12"/>
                  </a:lnTo>
                  <a:lnTo>
                    <a:pt x="6" y="6"/>
                  </a:lnTo>
                  <a:lnTo>
                    <a:pt x="21" y="6"/>
                  </a:lnTo>
                  <a:lnTo>
                    <a:pt x="21" y="0"/>
                  </a:lnTo>
                  <a:lnTo>
                    <a:pt x="0" y="0"/>
                  </a:lnTo>
                  <a:lnTo>
                    <a:pt x="0" y="32"/>
                  </a:lnTo>
                  <a:lnTo>
                    <a:pt x="2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15" name="Freeform 715">
              <a:extLst>
                <a:ext uri="{FF2B5EF4-FFF2-40B4-BE49-F238E27FC236}">
                  <a16:creationId xmlns:a16="http://schemas.microsoft.com/office/drawing/2014/main" id="{972E8D66-5AF7-40F7-B284-9838F6113ACB}"/>
                </a:ext>
              </a:extLst>
            </p:cNvPr>
            <p:cNvSpPr/>
            <p:nvPr/>
          </p:nvSpPr>
          <p:spPr bwMode="auto">
            <a:xfrm>
              <a:off x="4073" y="1455"/>
              <a:ext cx="24" cy="32"/>
            </a:xfrm>
            <a:custGeom>
              <a:avLst/>
              <a:gdLst>
                <a:gd name="T0" fmla="*/ 6 w 24"/>
                <a:gd name="T1" fmla="*/ 32 h 32"/>
                <a:gd name="T2" fmla="*/ 6 w 24"/>
                <a:gd name="T3" fmla="*/ 11 h 32"/>
                <a:gd name="T4" fmla="*/ 18 w 24"/>
                <a:gd name="T5" fmla="*/ 32 h 32"/>
                <a:gd name="T6" fmla="*/ 24 w 24"/>
                <a:gd name="T7" fmla="*/ 32 h 32"/>
                <a:gd name="T8" fmla="*/ 24 w 24"/>
                <a:gd name="T9" fmla="*/ 0 h 32"/>
                <a:gd name="T10" fmla="*/ 18 w 24"/>
                <a:gd name="T11" fmla="*/ 0 h 32"/>
                <a:gd name="T12" fmla="*/ 18 w 24"/>
                <a:gd name="T13" fmla="*/ 22 h 32"/>
                <a:gd name="T14" fmla="*/ 6 w 24"/>
                <a:gd name="T15" fmla="*/ 0 h 32"/>
                <a:gd name="T16" fmla="*/ 0 w 24"/>
                <a:gd name="T17" fmla="*/ 0 h 32"/>
                <a:gd name="T18" fmla="*/ 0 w 24"/>
                <a:gd name="T19" fmla="*/ 32 h 32"/>
                <a:gd name="T20" fmla="*/ 6 w 24"/>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6" y="32"/>
                  </a:moveTo>
                  <a:lnTo>
                    <a:pt x="6" y="11"/>
                  </a:lnTo>
                  <a:lnTo>
                    <a:pt x="18" y="32"/>
                  </a:lnTo>
                  <a:lnTo>
                    <a:pt x="24" y="32"/>
                  </a:lnTo>
                  <a:lnTo>
                    <a:pt x="24" y="0"/>
                  </a:lnTo>
                  <a:lnTo>
                    <a:pt x="18" y="0"/>
                  </a:lnTo>
                  <a:lnTo>
                    <a:pt x="18" y="22"/>
                  </a:lnTo>
                  <a:lnTo>
                    <a:pt x="6" y="0"/>
                  </a:lnTo>
                  <a:lnTo>
                    <a:pt x="0" y="0"/>
                  </a:lnTo>
                  <a:lnTo>
                    <a:pt x="0"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16" name="Freeform 716">
              <a:extLst>
                <a:ext uri="{FF2B5EF4-FFF2-40B4-BE49-F238E27FC236}">
                  <a16:creationId xmlns:a16="http://schemas.microsoft.com/office/drawing/2014/main" id="{5A59E7BB-2334-4AE1-841A-54ABCB07271B}"/>
                </a:ext>
              </a:extLst>
            </p:cNvPr>
            <p:cNvSpPr/>
            <p:nvPr/>
          </p:nvSpPr>
          <p:spPr bwMode="auto">
            <a:xfrm>
              <a:off x="3391" y="1507"/>
              <a:ext cx="22" cy="31"/>
            </a:xfrm>
            <a:custGeom>
              <a:avLst/>
              <a:gdLst>
                <a:gd name="T0" fmla="*/ 6 w 22"/>
                <a:gd name="T1" fmla="*/ 6 h 31"/>
                <a:gd name="T2" fmla="*/ 12 w 22"/>
                <a:gd name="T3" fmla="*/ 6 h 31"/>
                <a:gd name="T4" fmla="*/ 15 w 22"/>
                <a:gd name="T5" fmla="*/ 7 h 31"/>
                <a:gd name="T6" fmla="*/ 16 w 22"/>
                <a:gd name="T7" fmla="*/ 11 h 31"/>
                <a:gd name="T8" fmla="*/ 15 w 22"/>
                <a:gd name="T9" fmla="*/ 14 h 31"/>
                <a:gd name="T10" fmla="*/ 11 w 22"/>
                <a:gd name="T11" fmla="*/ 14 h 31"/>
                <a:gd name="T12" fmla="*/ 6 w 22"/>
                <a:gd name="T13" fmla="*/ 14 h 31"/>
                <a:gd name="T14" fmla="*/ 6 w 22"/>
                <a:gd name="T15" fmla="*/ 6 h 31"/>
                <a:gd name="T16" fmla="*/ 13 w 22"/>
                <a:gd name="T17" fmla="*/ 20 h 31"/>
                <a:gd name="T18" fmla="*/ 17 w 22"/>
                <a:gd name="T19" fmla="*/ 20 h 31"/>
                <a:gd name="T20" fmla="*/ 19 w 22"/>
                <a:gd name="T21" fmla="*/ 18 h 31"/>
                <a:gd name="T22" fmla="*/ 22 w 22"/>
                <a:gd name="T23" fmla="*/ 14 h 31"/>
                <a:gd name="T24" fmla="*/ 22 w 22"/>
                <a:gd name="T25" fmla="*/ 11 h 31"/>
                <a:gd name="T26" fmla="*/ 22 w 22"/>
                <a:gd name="T27" fmla="*/ 6 h 31"/>
                <a:gd name="T28" fmla="*/ 19 w 22"/>
                <a:gd name="T29" fmla="*/ 4 h 31"/>
                <a:gd name="T30" fmla="*/ 17 w 22"/>
                <a:gd name="T31" fmla="*/ 1 h 31"/>
                <a:gd name="T32" fmla="*/ 12 w 22"/>
                <a:gd name="T33" fmla="*/ 0 h 31"/>
                <a:gd name="T34" fmla="*/ 0 w 22"/>
                <a:gd name="T35" fmla="*/ 0 h 31"/>
                <a:gd name="T36" fmla="*/ 0 w 22"/>
                <a:gd name="T37" fmla="*/ 31 h 31"/>
                <a:gd name="T38" fmla="*/ 6 w 22"/>
                <a:gd name="T39" fmla="*/ 31 h 31"/>
                <a:gd name="T40" fmla="*/ 6 w 22"/>
                <a:gd name="T41" fmla="*/ 20 h 31"/>
                <a:gd name="T42" fmla="*/ 13 w 22"/>
                <a:gd name="T43" fmla="*/ 20 h 31"/>
                <a:gd name="T44" fmla="*/ 6 w 22"/>
                <a:gd name="T4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31">
                  <a:moveTo>
                    <a:pt x="6" y="6"/>
                  </a:moveTo>
                  <a:lnTo>
                    <a:pt x="12" y="6"/>
                  </a:lnTo>
                  <a:lnTo>
                    <a:pt x="15" y="7"/>
                  </a:lnTo>
                  <a:lnTo>
                    <a:pt x="16" y="11"/>
                  </a:lnTo>
                  <a:lnTo>
                    <a:pt x="15" y="14"/>
                  </a:lnTo>
                  <a:lnTo>
                    <a:pt x="11" y="14"/>
                  </a:lnTo>
                  <a:lnTo>
                    <a:pt x="6" y="14"/>
                  </a:lnTo>
                  <a:lnTo>
                    <a:pt x="6" y="6"/>
                  </a:lnTo>
                  <a:lnTo>
                    <a:pt x="13" y="20"/>
                  </a:lnTo>
                  <a:lnTo>
                    <a:pt x="17" y="20"/>
                  </a:lnTo>
                  <a:lnTo>
                    <a:pt x="19" y="18"/>
                  </a:lnTo>
                  <a:lnTo>
                    <a:pt x="22" y="14"/>
                  </a:lnTo>
                  <a:lnTo>
                    <a:pt x="22" y="11"/>
                  </a:lnTo>
                  <a:lnTo>
                    <a:pt x="22" y="6"/>
                  </a:lnTo>
                  <a:lnTo>
                    <a:pt x="19" y="4"/>
                  </a:lnTo>
                  <a:lnTo>
                    <a:pt x="17" y="1"/>
                  </a:lnTo>
                  <a:lnTo>
                    <a:pt x="12" y="0"/>
                  </a:lnTo>
                  <a:lnTo>
                    <a:pt x="0" y="0"/>
                  </a:lnTo>
                  <a:lnTo>
                    <a:pt x="0" y="31"/>
                  </a:lnTo>
                  <a:lnTo>
                    <a:pt x="6" y="31"/>
                  </a:lnTo>
                  <a:lnTo>
                    <a:pt x="6" y="20"/>
                  </a:lnTo>
                  <a:lnTo>
                    <a:pt x="13" y="20"/>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17" name="Freeform 717">
              <a:extLst>
                <a:ext uri="{FF2B5EF4-FFF2-40B4-BE49-F238E27FC236}">
                  <a16:creationId xmlns:a16="http://schemas.microsoft.com/office/drawing/2014/main" id="{21FF4608-ACE7-4180-A630-C5DB7B927675}"/>
                </a:ext>
              </a:extLst>
            </p:cNvPr>
            <p:cNvSpPr/>
            <p:nvPr/>
          </p:nvSpPr>
          <p:spPr bwMode="auto">
            <a:xfrm>
              <a:off x="3418" y="1507"/>
              <a:ext cx="21" cy="31"/>
            </a:xfrm>
            <a:custGeom>
              <a:avLst/>
              <a:gdLst>
                <a:gd name="T0" fmla="*/ 21 w 21"/>
                <a:gd name="T1" fmla="*/ 31 h 31"/>
                <a:gd name="T2" fmla="*/ 21 w 21"/>
                <a:gd name="T3" fmla="*/ 26 h 31"/>
                <a:gd name="T4" fmla="*/ 6 w 21"/>
                <a:gd name="T5" fmla="*/ 26 h 31"/>
                <a:gd name="T6" fmla="*/ 6 w 21"/>
                <a:gd name="T7" fmla="*/ 18 h 31"/>
                <a:gd name="T8" fmla="*/ 20 w 21"/>
                <a:gd name="T9" fmla="*/ 18 h 31"/>
                <a:gd name="T10" fmla="*/ 20 w 21"/>
                <a:gd name="T11" fmla="*/ 12 h 31"/>
                <a:gd name="T12" fmla="*/ 6 w 21"/>
                <a:gd name="T13" fmla="*/ 12 h 31"/>
                <a:gd name="T14" fmla="*/ 6 w 21"/>
                <a:gd name="T15" fmla="*/ 6 h 31"/>
                <a:gd name="T16" fmla="*/ 21 w 21"/>
                <a:gd name="T17" fmla="*/ 6 h 31"/>
                <a:gd name="T18" fmla="*/ 21 w 21"/>
                <a:gd name="T19" fmla="*/ 0 h 31"/>
                <a:gd name="T20" fmla="*/ 0 w 21"/>
                <a:gd name="T21" fmla="*/ 0 h 31"/>
                <a:gd name="T22" fmla="*/ 0 w 21"/>
                <a:gd name="T23" fmla="*/ 31 h 31"/>
                <a:gd name="T24" fmla="*/ 21 w 21"/>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21" y="31"/>
                  </a:moveTo>
                  <a:lnTo>
                    <a:pt x="21" y="26"/>
                  </a:lnTo>
                  <a:lnTo>
                    <a:pt x="6" y="26"/>
                  </a:lnTo>
                  <a:lnTo>
                    <a:pt x="6" y="18"/>
                  </a:lnTo>
                  <a:lnTo>
                    <a:pt x="20" y="18"/>
                  </a:lnTo>
                  <a:lnTo>
                    <a:pt x="20" y="12"/>
                  </a:lnTo>
                  <a:lnTo>
                    <a:pt x="6" y="12"/>
                  </a:lnTo>
                  <a:lnTo>
                    <a:pt x="6" y="6"/>
                  </a:lnTo>
                  <a:lnTo>
                    <a:pt x="21" y="6"/>
                  </a:lnTo>
                  <a:lnTo>
                    <a:pt x="21"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18" name="Freeform 718">
              <a:extLst>
                <a:ext uri="{FF2B5EF4-FFF2-40B4-BE49-F238E27FC236}">
                  <a16:creationId xmlns:a16="http://schemas.microsoft.com/office/drawing/2014/main" id="{B71B0F01-8243-4F1E-8E47-960A60FC2C54}"/>
                </a:ext>
              </a:extLst>
            </p:cNvPr>
            <p:cNvSpPr/>
            <p:nvPr/>
          </p:nvSpPr>
          <p:spPr bwMode="auto">
            <a:xfrm>
              <a:off x="3444" y="1507"/>
              <a:ext cx="24" cy="31"/>
            </a:xfrm>
            <a:custGeom>
              <a:avLst/>
              <a:gdLst>
                <a:gd name="T0" fmla="*/ 6 w 24"/>
                <a:gd name="T1" fmla="*/ 6 h 31"/>
                <a:gd name="T2" fmla="*/ 13 w 24"/>
                <a:gd name="T3" fmla="*/ 6 h 31"/>
                <a:gd name="T4" fmla="*/ 17 w 24"/>
                <a:gd name="T5" fmla="*/ 7 h 31"/>
                <a:gd name="T6" fmla="*/ 18 w 24"/>
                <a:gd name="T7" fmla="*/ 10 h 31"/>
                <a:gd name="T8" fmla="*/ 17 w 24"/>
                <a:gd name="T9" fmla="*/ 13 h 31"/>
                <a:gd name="T10" fmla="*/ 13 w 24"/>
                <a:gd name="T11" fmla="*/ 14 h 31"/>
                <a:gd name="T12" fmla="*/ 6 w 24"/>
                <a:gd name="T13" fmla="*/ 14 h 31"/>
                <a:gd name="T14" fmla="*/ 6 w 24"/>
                <a:gd name="T15" fmla="*/ 6 h 31"/>
                <a:gd name="T16" fmla="*/ 6 w 24"/>
                <a:gd name="T17" fmla="*/ 31 h 31"/>
                <a:gd name="T18" fmla="*/ 6 w 24"/>
                <a:gd name="T19" fmla="*/ 19 h 31"/>
                <a:gd name="T20" fmla="*/ 13 w 24"/>
                <a:gd name="T21" fmla="*/ 19 h 31"/>
                <a:gd name="T22" fmla="*/ 16 w 24"/>
                <a:gd name="T23" fmla="*/ 20 h 31"/>
                <a:gd name="T24" fmla="*/ 17 w 24"/>
                <a:gd name="T25" fmla="*/ 24 h 31"/>
                <a:gd name="T26" fmla="*/ 17 w 24"/>
                <a:gd name="T27" fmla="*/ 28 h 31"/>
                <a:gd name="T28" fmla="*/ 17 w 24"/>
                <a:gd name="T29" fmla="*/ 30 h 31"/>
                <a:gd name="T30" fmla="*/ 18 w 24"/>
                <a:gd name="T31" fmla="*/ 31 h 31"/>
                <a:gd name="T32" fmla="*/ 24 w 24"/>
                <a:gd name="T33" fmla="*/ 31 h 31"/>
                <a:gd name="T34" fmla="*/ 24 w 24"/>
                <a:gd name="T35" fmla="*/ 30 h 31"/>
                <a:gd name="T36" fmla="*/ 23 w 24"/>
                <a:gd name="T37" fmla="*/ 28 h 31"/>
                <a:gd name="T38" fmla="*/ 23 w 24"/>
                <a:gd name="T39" fmla="*/ 24 h 31"/>
                <a:gd name="T40" fmla="*/ 23 w 24"/>
                <a:gd name="T41" fmla="*/ 19 h 31"/>
                <a:gd name="T42" fmla="*/ 19 w 24"/>
                <a:gd name="T43" fmla="*/ 17 h 31"/>
                <a:gd name="T44" fmla="*/ 22 w 24"/>
                <a:gd name="T45" fmla="*/ 16 h 31"/>
                <a:gd name="T46" fmla="*/ 23 w 24"/>
                <a:gd name="T47" fmla="*/ 14 h 31"/>
                <a:gd name="T48" fmla="*/ 24 w 24"/>
                <a:gd name="T49" fmla="*/ 10 h 31"/>
                <a:gd name="T50" fmla="*/ 23 w 24"/>
                <a:gd name="T51" fmla="*/ 6 h 31"/>
                <a:gd name="T52" fmla="*/ 22 w 24"/>
                <a:gd name="T53" fmla="*/ 2 h 31"/>
                <a:gd name="T54" fmla="*/ 19 w 24"/>
                <a:gd name="T55" fmla="*/ 1 h 31"/>
                <a:gd name="T56" fmla="*/ 14 w 24"/>
                <a:gd name="T57" fmla="*/ 0 h 31"/>
                <a:gd name="T58" fmla="*/ 0 w 24"/>
                <a:gd name="T59" fmla="*/ 0 h 31"/>
                <a:gd name="T60" fmla="*/ 0 w 24"/>
                <a:gd name="T61" fmla="*/ 31 h 31"/>
                <a:gd name="T62" fmla="*/ 6 w 24"/>
                <a:gd name="T63" fmla="*/ 31 h 31"/>
                <a:gd name="T64" fmla="*/ 6 w 24"/>
                <a:gd name="T6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1">
                  <a:moveTo>
                    <a:pt x="6" y="6"/>
                  </a:moveTo>
                  <a:lnTo>
                    <a:pt x="13" y="6"/>
                  </a:lnTo>
                  <a:lnTo>
                    <a:pt x="17" y="7"/>
                  </a:lnTo>
                  <a:lnTo>
                    <a:pt x="18" y="10"/>
                  </a:lnTo>
                  <a:lnTo>
                    <a:pt x="17" y="13"/>
                  </a:lnTo>
                  <a:lnTo>
                    <a:pt x="13" y="14"/>
                  </a:lnTo>
                  <a:lnTo>
                    <a:pt x="6" y="14"/>
                  </a:lnTo>
                  <a:lnTo>
                    <a:pt x="6" y="6"/>
                  </a:lnTo>
                  <a:lnTo>
                    <a:pt x="6" y="31"/>
                  </a:lnTo>
                  <a:lnTo>
                    <a:pt x="6" y="19"/>
                  </a:lnTo>
                  <a:lnTo>
                    <a:pt x="13" y="19"/>
                  </a:lnTo>
                  <a:lnTo>
                    <a:pt x="16" y="20"/>
                  </a:lnTo>
                  <a:lnTo>
                    <a:pt x="17" y="24"/>
                  </a:lnTo>
                  <a:lnTo>
                    <a:pt x="17" y="28"/>
                  </a:lnTo>
                  <a:lnTo>
                    <a:pt x="17" y="30"/>
                  </a:lnTo>
                  <a:lnTo>
                    <a:pt x="18" y="31"/>
                  </a:lnTo>
                  <a:lnTo>
                    <a:pt x="24" y="31"/>
                  </a:lnTo>
                  <a:lnTo>
                    <a:pt x="24" y="30"/>
                  </a:lnTo>
                  <a:lnTo>
                    <a:pt x="23" y="28"/>
                  </a:lnTo>
                  <a:lnTo>
                    <a:pt x="23" y="24"/>
                  </a:lnTo>
                  <a:lnTo>
                    <a:pt x="23" y="19"/>
                  </a:lnTo>
                  <a:lnTo>
                    <a:pt x="19" y="17"/>
                  </a:lnTo>
                  <a:lnTo>
                    <a:pt x="22" y="16"/>
                  </a:lnTo>
                  <a:lnTo>
                    <a:pt x="23" y="14"/>
                  </a:lnTo>
                  <a:lnTo>
                    <a:pt x="24" y="10"/>
                  </a:lnTo>
                  <a:lnTo>
                    <a:pt x="23" y="6"/>
                  </a:lnTo>
                  <a:lnTo>
                    <a:pt x="22" y="2"/>
                  </a:lnTo>
                  <a:lnTo>
                    <a:pt x="19" y="1"/>
                  </a:lnTo>
                  <a:lnTo>
                    <a:pt x="14"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19" name="Freeform 719">
              <a:extLst>
                <a:ext uri="{FF2B5EF4-FFF2-40B4-BE49-F238E27FC236}">
                  <a16:creationId xmlns:a16="http://schemas.microsoft.com/office/drawing/2014/main" id="{47863E01-4D4A-4066-8A8B-EFA7B9DB3226}"/>
                </a:ext>
              </a:extLst>
            </p:cNvPr>
            <p:cNvSpPr/>
            <p:nvPr/>
          </p:nvSpPr>
          <p:spPr bwMode="auto">
            <a:xfrm>
              <a:off x="3472" y="1507"/>
              <a:ext cx="24" cy="32"/>
            </a:xfrm>
            <a:custGeom>
              <a:avLst/>
              <a:gdLst>
                <a:gd name="T0" fmla="*/ 3 w 24"/>
                <a:gd name="T1" fmla="*/ 30 h 32"/>
                <a:gd name="T2" fmla="*/ 7 w 24"/>
                <a:gd name="T3" fmla="*/ 31 h 32"/>
                <a:gd name="T4" fmla="*/ 12 w 24"/>
                <a:gd name="T5" fmla="*/ 32 h 32"/>
                <a:gd name="T6" fmla="*/ 16 w 24"/>
                <a:gd name="T7" fmla="*/ 32 h 32"/>
                <a:gd name="T8" fmla="*/ 21 w 24"/>
                <a:gd name="T9" fmla="*/ 30 h 32"/>
                <a:gd name="T10" fmla="*/ 22 w 24"/>
                <a:gd name="T11" fmla="*/ 26 h 32"/>
                <a:gd name="T12" fmla="*/ 24 w 24"/>
                <a:gd name="T13" fmla="*/ 23 h 32"/>
                <a:gd name="T14" fmla="*/ 22 w 24"/>
                <a:gd name="T15" fmla="*/ 18 h 32"/>
                <a:gd name="T16" fmla="*/ 20 w 24"/>
                <a:gd name="T17" fmla="*/ 16 h 32"/>
                <a:gd name="T18" fmla="*/ 18 w 24"/>
                <a:gd name="T19" fmla="*/ 14 h 32"/>
                <a:gd name="T20" fmla="*/ 13 w 24"/>
                <a:gd name="T21" fmla="*/ 13 h 32"/>
                <a:gd name="T22" fmla="*/ 12 w 24"/>
                <a:gd name="T23" fmla="*/ 12 h 32"/>
                <a:gd name="T24" fmla="*/ 8 w 24"/>
                <a:gd name="T25" fmla="*/ 11 h 32"/>
                <a:gd name="T26" fmla="*/ 6 w 24"/>
                <a:gd name="T27" fmla="*/ 8 h 32"/>
                <a:gd name="T28" fmla="*/ 7 w 24"/>
                <a:gd name="T29" fmla="*/ 7 h 32"/>
                <a:gd name="T30" fmla="*/ 8 w 24"/>
                <a:gd name="T31" fmla="*/ 6 h 32"/>
                <a:gd name="T32" fmla="*/ 12 w 24"/>
                <a:gd name="T33" fmla="*/ 5 h 32"/>
                <a:gd name="T34" fmla="*/ 14 w 24"/>
                <a:gd name="T35" fmla="*/ 5 h 32"/>
                <a:gd name="T36" fmla="*/ 15 w 24"/>
                <a:gd name="T37" fmla="*/ 6 h 32"/>
                <a:gd name="T38" fmla="*/ 16 w 24"/>
                <a:gd name="T39" fmla="*/ 7 h 32"/>
                <a:gd name="T40" fmla="*/ 16 w 24"/>
                <a:gd name="T41" fmla="*/ 10 h 32"/>
                <a:gd name="T42" fmla="*/ 22 w 24"/>
                <a:gd name="T43" fmla="*/ 10 h 32"/>
                <a:gd name="T44" fmla="*/ 22 w 24"/>
                <a:gd name="T45" fmla="*/ 5 h 32"/>
                <a:gd name="T46" fmla="*/ 20 w 24"/>
                <a:gd name="T47" fmla="*/ 2 h 32"/>
                <a:gd name="T48" fmla="*/ 16 w 24"/>
                <a:gd name="T49" fmla="*/ 0 h 32"/>
                <a:gd name="T50" fmla="*/ 12 w 24"/>
                <a:gd name="T51" fmla="*/ 0 h 32"/>
                <a:gd name="T52" fmla="*/ 7 w 24"/>
                <a:gd name="T53" fmla="*/ 0 h 32"/>
                <a:gd name="T54" fmla="*/ 3 w 24"/>
                <a:gd name="T55" fmla="*/ 2 h 32"/>
                <a:gd name="T56" fmla="*/ 1 w 24"/>
                <a:gd name="T57" fmla="*/ 5 h 32"/>
                <a:gd name="T58" fmla="*/ 1 w 24"/>
                <a:gd name="T59" fmla="*/ 10 h 32"/>
                <a:gd name="T60" fmla="*/ 1 w 24"/>
                <a:gd name="T61" fmla="*/ 13 h 32"/>
                <a:gd name="T62" fmla="*/ 3 w 24"/>
                <a:gd name="T63" fmla="*/ 16 h 32"/>
                <a:gd name="T64" fmla="*/ 9 w 24"/>
                <a:gd name="T65" fmla="*/ 18 h 32"/>
                <a:gd name="T66" fmla="*/ 10 w 24"/>
                <a:gd name="T67" fmla="*/ 18 h 32"/>
                <a:gd name="T68" fmla="*/ 16 w 24"/>
                <a:gd name="T69" fmla="*/ 20 h 32"/>
                <a:gd name="T70" fmla="*/ 18 w 24"/>
                <a:gd name="T71" fmla="*/ 22 h 32"/>
                <a:gd name="T72" fmla="*/ 18 w 24"/>
                <a:gd name="T73" fmla="*/ 23 h 32"/>
                <a:gd name="T74" fmla="*/ 18 w 24"/>
                <a:gd name="T75" fmla="*/ 25 h 32"/>
                <a:gd name="T76" fmla="*/ 16 w 24"/>
                <a:gd name="T77" fmla="*/ 26 h 32"/>
                <a:gd name="T78" fmla="*/ 13 w 24"/>
                <a:gd name="T79" fmla="*/ 28 h 32"/>
                <a:gd name="T80" fmla="*/ 10 w 24"/>
                <a:gd name="T81" fmla="*/ 26 h 32"/>
                <a:gd name="T82" fmla="*/ 8 w 24"/>
                <a:gd name="T83" fmla="*/ 26 h 32"/>
                <a:gd name="T84" fmla="*/ 7 w 24"/>
                <a:gd name="T85" fmla="*/ 24 h 32"/>
                <a:gd name="T86" fmla="*/ 6 w 24"/>
                <a:gd name="T87" fmla="*/ 22 h 32"/>
                <a:gd name="T88" fmla="*/ 0 w 24"/>
                <a:gd name="T89" fmla="*/ 22 h 32"/>
                <a:gd name="T90" fmla="*/ 1 w 24"/>
                <a:gd name="T91" fmla="*/ 26 h 32"/>
                <a:gd name="T92" fmla="*/ 3 w 24"/>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32">
                  <a:moveTo>
                    <a:pt x="3" y="30"/>
                  </a:moveTo>
                  <a:lnTo>
                    <a:pt x="7" y="31"/>
                  </a:lnTo>
                  <a:lnTo>
                    <a:pt x="12" y="32"/>
                  </a:lnTo>
                  <a:lnTo>
                    <a:pt x="16" y="32"/>
                  </a:lnTo>
                  <a:lnTo>
                    <a:pt x="21" y="30"/>
                  </a:lnTo>
                  <a:lnTo>
                    <a:pt x="22" y="26"/>
                  </a:lnTo>
                  <a:lnTo>
                    <a:pt x="24" y="23"/>
                  </a:lnTo>
                  <a:lnTo>
                    <a:pt x="22" y="18"/>
                  </a:lnTo>
                  <a:lnTo>
                    <a:pt x="20" y="16"/>
                  </a:lnTo>
                  <a:lnTo>
                    <a:pt x="18" y="14"/>
                  </a:lnTo>
                  <a:lnTo>
                    <a:pt x="13" y="13"/>
                  </a:lnTo>
                  <a:lnTo>
                    <a:pt x="12" y="12"/>
                  </a:lnTo>
                  <a:lnTo>
                    <a:pt x="8" y="11"/>
                  </a:lnTo>
                  <a:lnTo>
                    <a:pt x="6" y="8"/>
                  </a:lnTo>
                  <a:lnTo>
                    <a:pt x="7" y="7"/>
                  </a:lnTo>
                  <a:lnTo>
                    <a:pt x="8" y="6"/>
                  </a:lnTo>
                  <a:lnTo>
                    <a:pt x="12" y="5"/>
                  </a:lnTo>
                  <a:lnTo>
                    <a:pt x="14" y="5"/>
                  </a:lnTo>
                  <a:lnTo>
                    <a:pt x="15" y="6"/>
                  </a:lnTo>
                  <a:lnTo>
                    <a:pt x="16" y="7"/>
                  </a:lnTo>
                  <a:lnTo>
                    <a:pt x="16" y="10"/>
                  </a:lnTo>
                  <a:lnTo>
                    <a:pt x="22" y="10"/>
                  </a:lnTo>
                  <a:lnTo>
                    <a:pt x="22" y="5"/>
                  </a:lnTo>
                  <a:lnTo>
                    <a:pt x="20" y="2"/>
                  </a:lnTo>
                  <a:lnTo>
                    <a:pt x="16" y="0"/>
                  </a:lnTo>
                  <a:lnTo>
                    <a:pt x="12" y="0"/>
                  </a:lnTo>
                  <a:lnTo>
                    <a:pt x="7" y="0"/>
                  </a:lnTo>
                  <a:lnTo>
                    <a:pt x="3" y="2"/>
                  </a:lnTo>
                  <a:lnTo>
                    <a:pt x="1" y="5"/>
                  </a:lnTo>
                  <a:lnTo>
                    <a:pt x="1" y="10"/>
                  </a:lnTo>
                  <a:lnTo>
                    <a:pt x="1" y="13"/>
                  </a:lnTo>
                  <a:lnTo>
                    <a:pt x="3" y="16"/>
                  </a:lnTo>
                  <a:lnTo>
                    <a:pt x="9" y="18"/>
                  </a:lnTo>
                  <a:lnTo>
                    <a:pt x="10" y="18"/>
                  </a:lnTo>
                  <a:lnTo>
                    <a:pt x="16" y="20"/>
                  </a:lnTo>
                  <a:lnTo>
                    <a:pt x="18" y="22"/>
                  </a:lnTo>
                  <a:lnTo>
                    <a:pt x="18" y="23"/>
                  </a:lnTo>
                  <a:lnTo>
                    <a:pt x="18" y="25"/>
                  </a:lnTo>
                  <a:lnTo>
                    <a:pt x="16" y="26"/>
                  </a:lnTo>
                  <a:lnTo>
                    <a:pt x="13" y="28"/>
                  </a:lnTo>
                  <a:lnTo>
                    <a:pt x="10" y="26"/>
                  </a:lnTo>
                  <a:lnTo>
                    <a:pt x="8" y="26"/>
                  </a:lnTo>
                  <a:lnTo>
                    <a:pt x="7" y="24"/>
                  </a:lnTo>
                  <a:lnTo>
                    <a:pt x="6" y="22"/>
                  </a:lnTo>
                  <a:lnTo>
                    <a:pt x="0" y="22"/>
                  </a:lnTo>
                  <a:lnTo>
                    <a:pt x="1" y="26"/>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0" name="Freeform 720">
              <a:extLst>
                <a:ext uri="{FF2B5EF4-FFF2-40B4-BE49-F238E27FC236}">
                  <a16:creationId xmlns:a16="http://schemas.microsoft.com/office/drawing/2014/main" id="{1254C607-9A67-4973-9F83-5FC9C5DBC186}"/>
                </a:ext>
              </a:extLst>
            </p:cNvPr>
            <p:cNvSpPr/>
            <p:nvPr/>
          </p:nvSpPr>
          <p:spPr bwMode="auto">
            <a:xfrm>
              <a:off x="3499" y="1507"/>
              <a:ext cx="29" cy="32"/>
            </a:xfrm>
            <a:custGeom>
              <a:avLst/>
              <a:gdLst>
                <a:gd name="T0" fmla="*/ 9 w 29"/>
                <a:gd name="T1" fmla="*/ 8 h 32"/>
                <a:gd name="T2" fmla="*/ 11 w 29"/>
                <a:gd name="T3" fmla="*/ 6 h 32"/>
                <a:gd name="T4" fmla="*/ 15 w 29"/>
                <a:gd name="T5" fmla="*/ 5 h 32"/>
                <a:gd name="T6" fmla="*/ 18 w 29"/>
                <a:gd name="T7" fmla="*/ 6 h 32"/>
                <a:gd name="T8" fmla="*/ 21 w 29"/>
                <a:gd name="T9" fmla="*/ 8 h 32"/>
                <a:gd name="T10" fmla="*/ 22 w 29"/>
                <a:gd name="T11" fmla="*/ 12 h 32"/>
                <a:gd name="T12" fmla="*/ 23 w 29"/>
                <a:gd name="T13" fmla="*/ 16 h 32"/>
                <a:gd name="T14" fmla="*/ 22 w 29"/>
                <a:gd name="T15" fmla="*/ 20 h 32"/>
                <a:gd name="T16" fmla="*/ 21 w 29"/>
                <a:gd name="T17" fmla="*/ 24 h 32"/>
                <a:gd name="T18" fmla="*/ 18 w 29"/>
                <a:gd name="T19" fmla="*/ 26 h 32"/>
                <a:gd name="T20" fmla="*/ 15 w 29"/>
                <a:gd name="T21" fmla="*/ 26 h 32"/>
                <a:gd name="T22" fmla="*/ 11 w 29"/>
                <a:gd name="T23" fmla="*/ 26 h 32"/>
                <a:gd name="T24" fmla="*/ 9 w 29"/>
                <a:gd name="T25" fmla="*/ 24 h 32"/>
                <a:gd name="T26" fmla="*/ 6 w 29"/>
                <a:gd name="T27" fmla="*/ 20 h 32"/>
                <a:gd name="T28" fmla="*/ 6 w 29"/>
                <a:gd name="T29" fmla="*/ 16 h 32"/>
                <a:gd name="T30" fmla="*/ 6 w 29"/>
                <a:gd name="T31" fmla="*/ 12 h 32"/>
                <a:gd name="T32" fmla="*/ 9 w 29"/>
                <a:gd name="T33" fmla="*/ 8 h 32"/>
                <a:gd name="T34" fmla="*/ 4 w 29"/>
                <a:gd name="T35" fmla="*/ 28 h 32"/>
                <a:gd name="T36" fmla="*/ 9 w 29"/>
                <a:gd name="T37" fmla="*/ 31 h 32"/>
                <a:gd name="T38" fmla="*/ 15 w 29"/>
                <a:gd name="T39" fmla="*/ 32 h 32"/>
                <a:gd name="T40" fmla="*/ 21 w 29"/>
                <a:gd name="T41" fmla="*/ 31 h 32"/>
                <a:gd name="T42" fmla="*/ 25 w 29"/>
                <a:gd name="T43" fmla="*/ 28 h 32"/>
                <a:gd name="T44" fmla="*/ 28 w 29"/>
                <a:gd name="T45" fmla="*/ 23 h 32"/>
                <a:gd name="T46" fmla="*/ 29 w 29"/>
                <a:gd name="T47" fmla="*/ 16 h 32"/>
                <a:gd name="T48" fmla="*/ 28 w 29"/>
                <a:gd name="T49" fmla="*/ 10 h 32"/>
                <a:gd name="T50" fmla="*/ 25 w 29"/>
                <a:gd name="T51" fmla="*/ 4 h 32"/>
                <a:gd name="T52" fmla="*/ 21 w 29"/>
                <a:gd name="T53" fmla="*/ 1 h 32"/>
                <a:gd name="T54" fmla="*/ 15 w 29"/>
                <a:gd name="T55" fmla="*/ 0 h 32"/>
                <a:gd name="T56" fmla="*/ 9 w 29"/>
                <a:gd name="T57" fmla="*/ 1 h 32"/>
                <a:gd name="T58" fmla="*/ 4 w 29"/>
                <a:gd name="T59" fmla="*/ 4 h 32"/>
                <a:gd name="T60" fmla="*/ 1 w 29"/>
                <a:gd name="T61" fmla="*/ 10 h 32"/>
                <a:gd name="T62" fmla="*/ 0 w 29"/>
                <a:gd name="T63" fmla="*/ 16 h 32"/>
                <a:gd name="T64" fmla="*/ 1 w 29"/>
                <a:gd name="T65" fmla="*/ 23 h 32"/>
                <a:gd name="T66" fmla="*/ 4 w 29"/>
                <a:gd name="T67" fmla="*/ 28 h 32"/>
                <a:gd name="T68" fmla="*/ 9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5" y="5"/>
                  </a:lnTo>
                  <a:lnTo>
                    <a:pt x="18" y="6"/>
                  </a:lnTo>
                  <a:lnTo>
                    <a:pt x="21" y="8"/>
                  </a:lnTo>
                  <a:lnTo>
                    <a:pt x="22" y="12"/>
                  </a:lnTo>
                  <a:lnTo>
                    <a:pt x="23" y="16"/>
                  </a:lnTo>
                  <a:lnTo>
                    <a:pt x="22" y="20"/>
                  </a:lnTo>
                  <a:lnTo>
                    <a:pt x="21" y="24"/>
                  </a:lnTo>
                  <a:lnTo>
                    <a:pt x="18" y="26"/>
                  </a:lnTo>
                  <a:lnTo>
                    <a:pt x="15" y="26"/>
                  </a:lnTo>
                  <a:lnTo>
                    <a:pt x="11" y="26"/>
                  </a:lnTo>
                  <a:lnTo>
                    <a:pt x="9" y="24"/>
                  </a:lnTo>
                  <a:lnTo>
                    <a:pt x="6" y="20"/>
                  </a:lnTo>
                  <a:lnTo>
                    <a:pt x="6" y="16"/>
                  </a:lnTo>
                  <a:lnTo>
                    <a:pt x="6" y="12"/>
                  </a:lnTo>
                  <a:lnTo>
                    <a:pt x="9" y="8"/>
                  </a:lnTo>
                  <a:lnTo>
                    <a:pt x="4" y="28"/>
                  </a:lnTo>
                  <a:lnTo>
                    <a:pt x="9" y="31"/>
                  </a:lnTo>
                  <a:lnTo>
                    <a:pt x="15" y="32"/>
                  </a:lnTo>
                  <a:lnTo>
                    <a:pt x="21" y="31"/>
                  </a:lnTo>
                  <a:lnTo>
                    <a:pt x="25" y="28"/>
                  </a:lnTo>
                  <a:lnTo>
                    <a:pt x="28" y="23"/>
                  </a:lnTo>
                  <a:lnTo>
                    <a:pt x="29" y="16"/>
                  </a:lnTo>
                  <a:lnTo>
                    <a:pt x="28" y="10"/>
                  </a:lnTo>
                  <a:lnTo>
                    <a:pt x="25" y="4"/>
                  </a:lnTo>
                  <a:lnTo>
                    <a:pt x="21" y="1"/>
                  </a:lnTo>
                  <a:lnTo>
                    <a:pt x="15" y="0"/>
                  </a:lnTo>
                  <a:lnTo>
                    <a:pt x="9" y="1"/>
                  </a:lnTo>
                  <a:lnTo>
                    <a:pt x="4" y="4"/>
                  </a:lnTo>
                  <a:lnTo>
                    <a:pt x="1" y="10"/>
                  </a:lnTo>
                  <a:lnTo>
                    <a:pt x="0" y="16"/>
                  </a:lnTo>
                  <a:lnTo>
                    <a:pt x="1" y="23"/>
                  </a:lnTo>
                  <a:lnTo>
                    <a:pt x="4"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1" name="Freeform 721">
              <a:extLst>
                <a:ext uri="{FF2B5EF4-FFF2-40B4-BE49-F238E27FC236}">
                  <a16:creationId xmlns:a16="http://schemas.microsoft.com/office/drawing/2014/main" id="{7A49D26C-3CFF-451E-A35B-E048830576FE}"/>
                </a:ext>
              </a:extLst>
            </p:cNvPr>
            <p:cNvSpPr/>
            <p:nvPr/>
          </p:nvSpPr>
          <p:spPr bwMode="auto">
            <a:xfrm>
              <a:off x="3533" y="1507"/>
              <a:ext cx="24" cy="31"/>
            </a:xfrm>
            <a:custGeom>
              <a:avLst/>
              <a:gdLst>
                <a:gd name="T0" fmla="*/ 6 w 24"/>
                <a:gd name="T1" fmla="*/ 31 h 31"/>
                <a:gd name="T2" fmla="*/ 6 w 24"/>
                <a:gd name="T3" fmla="*/ 11 h 31"/>
                <a:gd name="T4" fmla="*/ 18 w 24"/>
                <a:gd name="T5" fmla="*/ 31 h 31"/>
                <a:gd name="T6" fmla="*/ 24 w 24"/>
                <a:gd name="T7" fmla="*/ 31 h 31"/>
                <a:gd name="T8" fmla="*/ 24 w 24"/>
                <a:gd name="T9" fmla="*/ 0 h 31"/>
                <a:gd name="T10" fmla="*/ 18 w 24"/>
                <a:gd name="T11" fmla="*/ 0 h 31"/>
                <a:gd name="T12" fmla="*/ 18 w 24"/>
                <a:gd name="T13" fmla="*/ 22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1"/>
                  </a:lnTo>
                  <a:lnTo>
                    <a:pt x="18" y="31"/>
                  </a:lnTo>
                  <a:lnTo>
                    <a:pt x="24" y="31"/>
                  </a:lnTo>
                  <a:lnTo>
                    <a:pt x="24" y="0"/>
                  </a:lnTo>
                  <a:lnTo>
                    <a:pt x="18" y="0"/>
                  </a:lnTo>
                  <a:lnTo>
                    <a:pt x="18" y="2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2" name="Freeform 722">
              <a:extLst>
                <a:ext uri="{FF2B5EF4-FFF2-40B4-BE49-F238E27FC236}">
                  <a16:creationId xmlns:a16="http://schemas.microsoft.com/office/drawing/2014/main" id="{BD3BCB6B-17B8-42B8-A3B4-CB1601E3F72F}"/>
                </a:ext>
              </a:extLst>
            </p:cNvPr>
            <p:cNvSpPr/>
            <p:nvPr/>
          </p:nvSpPr>
          <p:spPr bwMode="auto">
            <a:xfrm>
              <a:off x="3232" y="1807"/>
              <a:ext cx="28" cy="27"/>
            </a:xfrm>
            <a:custGeom>
              <a:avLst/>
              <a:gdLst>
                <a:gd name="T0" fmla="*/ 18 w 28"/>
                <a:gd name="T1" fmla="*/ 9 h 27"/>
                <a:gd name="T2" fmla="*/ 18 w 28"/>
                <a:gd name="T3" fmla="*/ 18 h 27"/>
                <a:gd name="T4" fmla="*/ 6 w 28"/>
                <a:gd name="T5" fmla="*/ 13 h 27"/>
                <a:gd name="T6" fmla="*/ 18 w 28"/>
                <a:gd name="T7" fmla="*/ 9 h 27"/>
                <a:gd name="T8" fmla="*/ 27 w 28"/>
                <a:gd name="T9" fmla="*/ 27 h 27"/>
                <a:gd name="T10" fmla="*/ 27 w 28"/>
                <a:gd name="T11" fmla="*/ 21 h 27"/>
                <a:gd name="T12" fmla="*/ 22 w 28"/>
                <a:gd name="T13" fmla="*/ 19 h 27"/>
                <a:gd name="T14" fmla="*/ 22 w 28"/>
                <a:gd name="T15" fmla="*/ 8 h 27"/>
                <a:gd name="T16" fmla="*/ 28 w 28"/>
                <a:gd name="T17" fmla="*/ 6 h 27"/>
                <a:gd name="T18" fmla="*/ 28 w 28"/>
                <a:gd name="T19" fmla="*/ 0 h 27"/>
                <a:gd name="T20" fmla="*/ 0 w 28"/>
                <a:gd name="T21" fmla="*/ 9 h 27"/>
                <a:gd name="T22" fmla="*/ 0 w 28"/>
                <a:gd name="T23" fmla="*/ 17 h 27"/>
                <a:gd name="T24" fmla="*/ 27 w 28"/>
                <a:gd name="T25" fmla="*/ 27 h 27"/>
                <a:gd name="T26" fmla="*/ 18 w 28"/>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7">
                  <a:moveTo>
                    <a:pt x="18" y="9"/>
                  </a:moveTo>
                  <a:lnTo>
                    <a:pt x="18" y="18"/>
                  </a:lnTo>
                  <a:lnTo>
                    <a:pt x="6" y="13"/>
                  </a:lnTo>
                  <a:lnTo>
                    <a:pt x="18" y="9"/>
                  </a:lnTo>
                  <a:lnTo>
                    <a:pt x="27" y="27"/>
                  </a:lnTo>
                  <a:lnTo>
                    <a:pt x="27" y="21"/>
                  </a:lnTo>
                  <a:lnTo>
                    <a:pt x="22" y="19"/>
                  </a:lnTo>
                  <a:lnTo>
                    <a:pt x="22" y="8"/>
                  </a:lnTo>
                  <a:lnTo>
                    <a:pt x="28" y="6"/>
                  </a:lnTo>
                  <a:lnTo>
                    <a:pt x="28" y="0"/>
                  </a:lnTo>
                  <a:lnTo>
                    <a:pt x="0" y="9"/>
                  </a:lnTo>
                  <a:lnTo>
                    <a:pt x="0" y="17"/>
                  </a:lnTo>
                  <a:lnTo>
                    <a:pt x="27" y="27"/>
                  </a:lnTo>
                  <a:lnTo>
                    <a:pt x="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3" name="Freeform 723">
              <a:extLst>
                <a:ext uri="{FF2B5EF4-FFF2-40B4-BE49-F238E27FC236}">
                  <a16:creationId xmlns:a16="http://schemas.microsoft.com/office/drawing/2014/main" id="{B11CBDF0-B303-48C3-AAAD-606AA49441DB}"/>
                </a:ext>
              </a:extLst>
            </p:cNvPr>
            <p:cNvSpPr/>
            <p:nvPr/>
          </p:nvSpPr>
          <p:spPr bwMode="auto">
            <a:xfrm>
              <a:off x="3233" y="1783"/>
              <a:ext cx="27" cy="20"/>
            </a:xfrm>
            <a:custGeom>
              <a:avLst/>
              <a:gdLst>
                <a:gd name="T0" fmla="*/ 27 w 27"/>
                <a:gd name="T1" fmla="*/ 0 h 20"/>
                <a:gd name="T2" fmla="*/ 21 w 27"/>
                <a:gd name="T3" fmla="*/ 0 h 20"/>
                <a:gd name="T4" fmla="*/ 21 w 27"/>
                <a:gd name="T5" fmla="*/ 14 h 20"/>
                <a:gd name="T6" fmla="*/ 0 w 27"/>
                <a:gd name="T7" fmla="*/ 14 h 20"/>
                <a:gd name="T8" fmla="*/ 0 w 27"/>
                <a:gd name="T9" fmla="*/ 20 h 20"/>
                <a:gd name="T10" fmla="*/ 27 w 27"/>
                <a:gd name="T11" fmla="*/ 20 h 20"/>
                <a:gd name="T12" fmla="*/ 27 w 27"/>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7" h="20">
                  <a:moveTo>
                    <a:pt x="27" y="0"/>
                  </a:moveTo>
                  <a:lnTo>
                    <a:pt x="21" y="0"/>
                  </a:lnTo>
                  <a:lnTo>
                    <a:pt x="21" y="14"/>
                  </a:lnTo>
                  <a:lnTo>
                    <a:pt x="0" y="14"/>
                  </a:lnTo>
                  <a:lnTo>
                    <a:pt x="0" y="20"/>
                  </a:lnTo>
                  <a:lnTo>
                    <a:pt x="27" y="20"/>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4" name="Freeform 724">
              <a:extLst>
                <a:ext uri="{FF2B5EF4-FFF2-40B4-BE49-F238E27FC236}">
                  <a16:creationId xmlns:a16="http://schemas.microsoft.com/office/drawing/2014/main" id="{8371D8A3-8662-4317-9CD9-AF13383A7A51}"/>
                </a:ext>
              </a:extLst>
            </p:cNvPr>
            <p:cNvSpPr/>
            <p:nvPr/>
          </p:nvSpPr>
          <p:spPr bwMode="auto">
            <a:xfrm>
              <a:off x="3233" y="1754"/>
              <a:ext cx="27" cy="28"/>
            </a:xfrm>
            <a:custGeom>
              <a:avLst/>
              <a:gdLst>
                <a:gd name="T0" fmla="*/ 17 w 27"/>
                <a:gd name="T1" fmla="*/ 10 h 28"/>
                <a:gd name="T2" fmla="*/ 17 w 27"/>
                <a:gd name="T3" fmla="*/ 18 h 28"/>
                <a:gd name="T4" fmla="*/ 5 w 27"/>
                <a:gd name="T5" fmla="*/ 13 h 28"/>
                <a:gd name="T6" fmla="*/ 17 w 27"/>
                <a:gd name="T7" fmla="*/ 10 h 28"/>
                <a:gd name="T8" fmla="*/ 27 w 27"/>
                <a:gd name="T9" fmla="*/ 28 h 28"/>
                <a:gd name="T10" fmla="*/ 27 w 27"/>
                <a:gd name="T11" fmla="*/ 22 h 28"/>
                <a:gd name="T12" fmla="*/ 21 w 27"/>
                <a:gd name="T13" fmla="*/ 19 h 28"/>
                <a:gd name="T14" fmla="*/ 21 w 27"/>
                <a:gd name="T15" fmla="*/ 8 h 28"/>
                <a:gd name="T16" fmla="*/ 27 w 27"/>
                <a:gd name="T17" fmla="*/ 6 h 28"/>
                <a:gd name="T18" fmla="*/ 27 w 27"/>
                <a:gd name="T19" fmla="*/ 0 h 28"/>
                <a:gd name="T20" fmla="*/ 0 w 27"/>
                <a:gd name="T21" fmla="*/ 10 h 28"/>
                <a:gd name="T22" fmla="*/ 0 w 27"/>
                <a:gd name="T23" fmla="*/ 17 h 28"/>
                <a:gd name="T24" fmla="*/ 27 w 27"/>
                <a:gd name="T25" fmla="*/ 28 h 28"/>
                <a:gd name="T26" fmla="*/ 17 w 27"/>
                <a:gd name="T2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8">
                  <a:moveTo>
                    <a:pt x="17" y="10"/>
                  </a:moveTo>
                  <a:lnTo>
                    <a:pt x="17" y="18"/>
                  </a:lnTo>
                  <a:lnTo>
                    <a:pt x="5" y="13"/>
                  </a:lnTo>
                  <a:lnTo>
                    <a:pt x="17" y="10"/>
                  </a:lnTo>
                  <a:lnTo>
                    <a:pt x="27" y="28"/>
                  </a:lnTo>
                  <a:lnTo>
                    <a:pt x="27" y="22"/>
                  </a:lnTo>
                  <a:lnTo>
                    <a:pt x="21" y="19"/>
                  </a:lnTo>
                  <a:lnTo>
                    <a:pt x="21" y="8"/>
                  </a:lnTo>
                  <a:lnTo>
                    <a:pt x="27" y="6"/>
                  </a:lnTo>
                  <a:lnTo>
                    <a:pt x="27" y="0"/>
                  </a:lnTo>
                  <a:lnTo>
                    <a:pt x="0" y="10"/>
                  </a:lnTo>
                  <a:lnTo>
                    <a:pt x="0" y="17"/>
                  </a:lnTo>
                  <a:lnTo>
                    <a:pt x="27" y="28"/>
                  </a:lnTo>
                  <a:lnTo>
                    <a:pt x="1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5" name="Freeform 725">
              <a:extLst>
                <a:ext uri="{FF2B5EF4-FFF2-40B4-BE49-F238E27FC236}">
                  <a16:creationId xmlns:a16="http://schemas.microsoft.com/office/drawing/2014/main" id="{7BCB1E7D-16EB-4EA0-AE8F-A92B70D053AE}"/>
                </a:ext>
              </a:extLst>
            </p:cNvPr>
            <p:cNvSpPr/>
            <p:nvPr/>
          </p:nvSpPr>
          <p:spPr bwMode="auto">
            <a:xfrm>
              <a:off x="3233" y="1720"/>
              <a:ext cx="27" cy="30"/>
            </a:xfrm>
            <a:custGeom>
              <a:avLst/>
              <a:gdLst>
                <a:gd name="T0" fmla="*/ 27 w 27"/>
                <a:gd name="T1" fmla="*/ 24 h 30"/>
                <a:gd name="T2" fmla="*/ 5 w 27"/>
                <a:gd name="T3" fmla="*/ 24 h 30"/>
                <a:gd name="T4" fmla="*/ 27 w 27"/>
                <a:gd name="T5" fmla="*/ 18 h 30"/>
                <a:gd name="T6" fmla="*/ 27 w 27"/>
                <a:gd name="T7" fmla="*/ 12 h 30"/>
                <a:gd name="T8" fmla="*/ 6 w 27"/>
                <a:gd name="T9" fmla="*/ 5 h 30"/>
                <a:gd name="T10" fmla="*/ 27 w 27"/>
                <a:gd name="T11" fmla="*/ 6 h 30"/>
                <a:gd name="T12" fmla="*/ 27 w 27"/>
                <a:gd name="T13" fmla="*/ 0 h 30"/>
                <a:gd name="T14" fmla="*/ 0 w 27"/>
                <a:gd name="T15" fmla="*/ 0 h 30"/>
                <a:gd name="T16" fmla="*/ 0 w 27"/>
                <a:gd name="T17" fmla="*/ 9 h 30"/>
                <a:gd name="T18" fmla="*/ 21 w 27"/>
                <a:gd name="T19" fmla="*/ 15 h 30"/>
                <a:gd name="T20" fmla="*/ 0 w 27"/>
                <a:gd name="T21" fmla="*/ 21 h 30"/>
                <a:gd name="T22" fmla="*/ 0 w 27"/>
                <a:gd name="T23" fmla="*/ 30 h 30"/>
                <a:gd name="T24" fmla="*/ 27 w 27"/>
                <a:gd name="T25" fmla="*/ 30 h 30"/>
                <a:gd name="T26" fmla="*/ 27 w 27"/>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0">
                  <a:moveTo>
                    <a:pt x="27" y="24"/>
                  </a:moveTo>
                  <a:lnTo>
                    <a:pt x="5" y="24"/>
                  </a:lnTo>
                  <a:lnTo>
                    <a:pt x="27" y="18"/>
                  </a:lnTo>
                  <a:lnTo>
                    <a:pt x="27" y="12"/>
                  </a:lnTo>
                  <a:lnTo>
                    <a:pt x="6" y="5"/>
                  </a:lnTo>
                  <a:lnTo>
                    <a:pt x="27" y="6"/>
                  </a:lnTo>
                  <a:lnTo>
                    <a:pt x="27" y="0"/>
                  </a:lnTo>
                  <a:lnTo>
                    <a:pt x="0" y="0"/>
                  </a:lnTo>
                  <a:lnTo>
                    <a:pt x="0" y="9"/>
                  </a:lnTo>
                  <a:lnTo>
                    <a:pt x="21" y="15"/>
                  </a:lnTo>
                  <a:lnTo>
                    <a:pt x="0" y="21"/>
                  </a:lnTo>
                  <a:lnTo>
                    <a:pt x="0" y="30"/>
                  </a:lnTo>
                  <a:lnTo>
                    <a:pt x="27" y="30"/>
                  </a:lnTo>
                  <a:lnTo>
                    <a:pt x="2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6" name="Freeform 726">
              <a:extLst>
                <a:ext uri="{FF2B5EF4-FFF2-40B4-BE49-F238E27FC236}">
                  <a16:creationId xmlns:a16="http://schemas.microsoft.com/office/drawing/2014/main" id="{0A3B16B2-2ED2-41C6-9573-9AE716A4A0F1}"/>
                </a:ext>
              </a:extLst>
            </p:cNvPr>
            <p:cNvSpPr/>
            <p:nvPr/>
          </p:nvSpPr>
          <p:spPr bwMode="auto">
            <a:xfrm>
              <a:off x="3233" y="1688"/>
              <a:ext cx="27" cy="29"/>
            </a:xfrm>
            <a:custGeom>
              <a:avLst/>
              <a:gdLst>
                <a:gd name="T0" fmla="*/ 18 w 27"/>
                <a:gd name="T1" fmla="*/ 11 h 29"/>
                <a:gd name="T2" fmla="*/ 18 w 27"/>
                <a:gd name="T3" fmla="*/ 19 h 29"/>
                <a:gd name="T4" fmla="*/ 6 w 27"/>
                <a:gd name="T5" fmla="*/ 14 h 29"/>
                <a:gd name="T6" fmla="*/ 18 w 27"/>
                <a:gd name="T7" fmla="*/ 11 h 29"/>
                <a:gd name="T8" fmla="*/ 27 w 27"/>
                <a:gd name="T9" fmla="*/ 29 h 29"/>
                <a:gd name="T10" fmla="*/ 27 w 27"/>
                <a:gd name="T11" fmla="*/ 23 h 29"/>
                <a:gd name="T12" fmla="*/ 21 w 27"/>
                <a:gd name="T13" fmla="*/ 20 h 29"/>
                <a:gd name="T14" fmla="*/ 23 w 27"/>
                <a:gd name="T15" fmla="*/ 8 h 29"/>
                <a:gd name="T16" fmla="*/ 27 w 27"/>
                <a:gd name="T17" fmla="*/ 7 h 29"/>
                <a:gd name="T18" fmla="*/ 27 w 27"/>
                <a:gd name="T19" fmla="*/ 0 h 29"/>
                <a:gd name="T20" fmla="*/ 0 w 27"/>
                <a:gd name="T21" fmla="*/ 11 h 29"/>
                <a:gd name="T22" fmla="*/ 0 w 27"/>
                <a:gd name="T23" fmla="*/ 18 h 29"/>
                <a:gd name="T24" fmla="*/ 27 w 27"/>
                <a:gd name="T25" fmla="*/ 29 h 29"/>
                <a:gd name="T26" fmla="*/ 18 w 27"/>
                <a:gd name="T27"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8">
                  <a:moveTo>
                    <a:pt x="18" y="11"/>
                  </a:moveTo>
                  <a:lnTo>
                    <a:pt x="18" y="19"/>
                  </a:lnTo>
                  <a:lnTo>
                    <a:pt x="6" y="14"/>
                  </a:lnTo>
                  <a:lnTo>
                    <a:pt x="18" y="11"/>
                  </a:lnTo>
                  <a:lnTo>
                    <a:pt x="27" y="29"/>
                  </a:lnTo>
                  <a:lnTo>
                    <a:pt x="27" y="23"/>
                  </a:lnTo>
                  <a:lnTo>
                    <a:pt x="21" y="20"/>
                  </a:lnTo>
                  <a:lnTo>
                    <a:pt x="23" y="8"/>
                  </a:lnTo>
                  <a:lnTo>
                    <a:pt x="27" y="7"/>
                  </a:lnTo>
                  <a:lnTo>
                    <a:pt x="27" y="0"/>
                  </a:lnTo>
                  <a:lnTo>
                    <a:pt x="0" y="11"/>
                  </a:lnTo>
                  <a:lnTo>
                    <a:pt x="0" y="18"/>
                  </a:lnTo>
                  <a:lnTo>
                    <a:pt x="27" y="29"/>
                  </a:lnTo>
                  <a:lnTo>
                    <a:pt x="1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7" name="Freeform 727">
              <a:extLst>
                <a:ext uri="{FF2B5EF4-FFF2-40B4-BE49-F238E27FC236}">
                  <a16:creationId xmlns:a16="http://schemas.microsoft.com/office/drawing/2014/main" id="{31B7C98A-26BB-4FD4-84B5-9A97082295B9}"/>
                </a:ext>
              </a:extLst>
            </p:cNvPr>
            <p:cNvSpPr/>
            <p:nvPr/>
          </p:nvSpPr>
          <p:spPr bwMode="auto">
            <a:xfrm>
              <a:off x="3233" y="1661"/>
              <a:ext cx="29" cy="25"/>
            </a:xfrm>
            <a:custGeom>
              <a:avLst/>
              <a:gdLst>
                <a:gd name="T0" fmla="*/ 27 w 29"/>
                <a:gd name="T1" fmla="*/ 19 h 25"/>
                <a:gd name="T2" fmla="*/ 9 w 29"/>
                <a:gd name="T3" fmla="*/ 19 h 25"/>
                <a:gd name="T4" fmla="*/ 29 w 29"/>
                <a:gd name="T5" fmla="*/ 6 h 25"/>
                <a:gd name="T6" fmla="*/ 29 w 29"/>
                <a:gd name="T7" fmla="*/ 0 h 25"/>
                <a:gd name="T8" fmla="*/ 1 w 29"/>
                <a:gd name="T9" fmla="*/ 0 h 25"/>
                <a:gd name="T10" fmla="*/ 0 w 29"/>
                <a:gd name="T11" fmla="*/ 6 h 25"/>
                <a:gd name="T12" fmla="*/ 19 w 29"/>
                <a:gd name="T13" fmla="*/ 6 h 25"/>
                <a:gd name="T14" fmla="*/ 0 w 29"/>
                <a:gd name="T15" fmla="*/ 18 h 25"/>
                <a:gd name="T16" fmla="*/ 0 w 29"/>
                <a:gd name="T17" fmla="*/ 25 h 25"/>
                <a:gd name="T18" fmla="*/ 27 w 29"/>
                <a:gd name="T19" fmla="*/ 25 h 25"/>
                <a:gd name="T20" fmla="*/ 27 w 29"/>
                <a:gd name="T2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5">
                  <a:moveTo>
                    <a:pt x="27" y="19"/>
                  </a:moveTo>
                  <a:lnTo>
                    <a:pt x="9" y="19"/>
                  </a:lnTo>
                  <a:lnTo>
                    <a:pt x="29" y="6"/>
                  </a:lnTo>
                  <a:lnTo>
                    <a:pt x="29" y="0"/>
                  </a:lnTo>
                  <a:lnTo>
                    <a:pt x="1" y="0"/>
                  </a:lnTo>
                  <a:lnTo>
                    <a:pt x="0" y="6"/>
                  </a:lnTo>
                  <a:lnTo>
                    <a:pt x="19" y="6"/>
                  </a:lnTo>
                  <a:lnTo>
                    <a:pt x="0" y="18"/>
                  </a:lnTo>
                  <a:lnTo>
                    <a:pt x="0" y="25"/>
                  </a:lnTo>
                  <a:lnTo>
                    <a:pt x="27" y="25"/>
                  </a:lnTo>
                  <a:lnTo>
                    <a:pt x="2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8" name="Freeform 728">
              <a:extLst>
                <a:ext uri="{FF2B5EF4-FFF2-40B4-BE49-F238E27FC236}">
                  <a16:creationId xmlns:a16="http://schemas.microsoft.com/office/drawing/2014/main" id="{0C294ED2-91A6-4DFB-912F-F7512AE9F17A}"/>
                </a:ext>
              </a:extLst>
            </p:cNvPr>
            <p:cNvSpPr/>
            <p:nvPr/>
          </p:nvSpPr>
          <p:spPr bwMode="auto">
            <a:xfrm>
              <a:off x="3233" y="1628"/>
              <a:ext cx="29" cy="28"/>
            </a:xfrm>
            <a:custGeom>
              <a:avLst/>
              <a:gdLst>
                <a:gd name="T0" fmla="*/ 19 w 29"/>
                <a:gd name="T1" fmla="*/ 6 h 28"/>
                <a:gd name="T2" fmla="*/ 21 w 29"/>
                <a:gd name="T3" fmla="*/ 7 h 28"/>
                <a:gd name="T4" fmla="*/ 23 w 29"/>
                <a:gd name="T5" fmla="*/ 9 h 28"/>
                <a:gd name="T6" fmla="*/ 24 w 29"/>
                <a:gd name="T7" fmla="*/ 11 h 28"/>
                <a:gd name="T8" fmla="*/ 24 w 29"/>
                <a:gd name="T9" fmla="*/ 13 h 28"/>
                <a:gd name="T10" fmla="*/ 23 w 29"/>
                <a:gd name="T11" fmla="*/ 17 h 28"/>
                <a:gd name="T12" fmla="*/ 21 w 29"/>
                <a:gd name="T13" fmla="*/ 19 h 28"/>
                <a:gd name="T14" fmla="*/ 18 w 29"/>
                <a:gd name="T15" fmla="*/ 21 h 28"/>
                <a:gd name="T16" fmla="*/ 14 w 29"/>
                <a:gd name="T17" fmla="*/ 22 h 28"/>
                <a:gd name="T18" fmla="*/ 11 w 29"/>
                <a:gd name="T19" fmla="*/ 21 h 28"/>
                <a:gd name="T20" fmla="*/ 7 w 29"/>
                <a:gd name="T21" fmla="*/ 19 h 28"/>
                <a:gd name="T22" fmla="*/ 6 w 29"/>
                <a:gd name="T23" fmla="*/ 17 h 28"/>
                <a:gd name="T24" fmla="*/ 5 w 29"/>
                <a:gd name="T25" fmla="*/ 13 h 28"/>
                <a:gd name="T26" fmla="*/ 6 w 29"/>
                <a:gd name="T27" fmla="*/ 11 h 28"/>
                <a:gd name="T28" fmla="*/ 6 w 29"/>
                <a:gd name="T29" fmla="*/ 9 h 28"/>
                <a:gd name="T30" fmla="*/ 8 w 29"/>
                <a:gd name="T31" fmla="*/ 7 h 28"/>
                <a:gd name="T32" fmla="*/ 9 w 29"/>
                <a:gd name="T33" fmla="*/ 6 h 28"/>
                <a:gd name="T34" fmla="*/ 9 w 29"/>
                <a:gd name="T35" fmla="*/ 0 h 28"/>
                <a:gd name="T36" fmla="*/ 6 w 29"/>
                <a:gd name="T37" fmla="*/ 1 h 28"/>
                <a:gd name="T38" fmla="*/ 2 w 29"/>
                <a:gd name="T39" fmla="*/ 4 h 28"/>
                <a:gd name="T40" fmla="*/ 1 w 29"/>
                <a:gd name="T41" fmla="*/ 7 h 28"/>
                <a:gd name="T42" fmla="*/ 0 w 29"/>
                <a:gd name="T43" fmla="*/ 13 h 28"/>
                <a:gd name="T44" fmla="*/ 1 w 29"/>
                <a:gd name="T45" fmla="*/ 19 h 28"/>
                <a:gd name="T46" fmla="*/ 3 w 29"/>
                <a:gd name="T47" fmla="*/ 24 h 28"/>
                <a:gd name="T48" fmla="*/ 8 w 29"/>
                <a:gd name="T49" fmla="*/ 27 h 28"/>
                <a:gd name="T50" fmla="*/ 14 w 29"/>
                <a:gd name="T51" fmla="*/ 28 h 28"/>
                <a:gd name="T52" fmla="*/ 20 w 29"/>
                <a:gd name="T53" fmla="*/ 27 h 28"/>
                <a:gd name="T54" fmla="*/ 25 w 29"/>
                <a:gd name="T55" fmla="*/ 24 h 28"/>
                <a:gd name="T56" fmla="*/ 27 w 29"/>
                <a:gd name="T57" fmla="*/ 19 h 28"/>
                <a:gd name="T58" fmla="*/ 29 w 29"/>
                <a:gd name="T59" fmla="*/ 13 h 28"/>
                <a:gd name="T60" fmla="*/ 29 w 29"/>
                <a:gd name="T61" fmla="*/ 9 h 28"/>
                <a:gd name="T62" fmla="*/ 26 w 29"/>
                <a:gd name="T63" fmla="*/ 4 h 28"/>
                <a:gd name="T64" fmla="*/ 23 w 29"/>
                <a:gd name="T65" fmla="*/ 1 h 28"/>
                <a:gd name="T66" fmla="*/ 19 w 29"/>
                <a:gd name="T67" fmla="*/ 0 h 28"/>
                <a:gd name="T68" fmla="*/ 19 w 29"/>
                <a:gd name="T69"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8">
                  <a:moveTo>
                    <a:pt x="19" y="6"/>
                  </a:moveTo>
                  <a:lnTo>
                    <a:pt x="21" y="7"/>
                  </a:lnTo>
                  <a:lnTo>
                    <a:pt x="23" y="9"/>
                  </a:lnTo>
                  <a:lnTo>
                    <a:pt x="24" y="11"/>
                  </a:lnTo>
                  <a:lnTo>
                    <a:pt x="24" y="13"/>
                  </a:lnTo>
                  <a:lnTo>
                    <a:pt x="23" y="17"/>
                  </a:lnTo>
                  <a:lnTo>
                    <a:pt x="21" y="19"/>
                  </a:lnTo>
                  <a:lnTo>
                    <a:pt x="18" y="21"/>
                  </a:lnTo>
                  <a:lnTo>
                    <a:pt x="14" y="22"/>
                  </a:lnTo>
                  <a:lnTo>
                    <a:pt x="11" y="21"/>
                  </a:lnTo>
                  <a:lnTo>
                    <a:pt x="7" y="19"/>
                  </a:lnTo>
                  <a:lnTo>
                    <a:pt x="6" y="17"/>
                  </a:lnTo>
                  <a:lnTo>
                    <a:pt x="5" y="13"/>
                  </a:lnTo>
                  <a:lnTo>
                    <a:pt x="6" y="11"/>
                  </a:lnTo>
                  <a:lnTo>
                    <a:pt x="6" y="9"/>
                  </a:lnTo>
                  <a:lnTo>
                    <a:pt x="8" y="7"/>
                  </a:lnTo>
                  <a:lnTo>
                    <a:pt x="9" y="6"/>
                  </a:lnTo>
                  <a:lnTo>
                    <a:pt x="9" y="0"/>
                  </a:lnTo>
                  <a:lnTo>
                    <a:pt x="6" y="1"/>
                  </a:lnTo>
                  <a:lnTo>
                    <a:pt x="2" y="4"/>
                  </a:lnTo>
                  <a:lnTo>
                    <a:pt x="1" y="7"/>
                  </a:lnTo>
                  <a:lnTo>
                    <a:pt x="0" y="13"/>
                  </a:lnTo>
                  <a:lnTo>
                    <a:pt x="1" y="19"/>
                  </a:lnTo>
                  <a:lnTo>
                    <a:pt x="3" y="24"/>
                  </a:lnTo>
                  <a:lnTo>
                    <a:pt x="8" y="27"/>
                  </a:lnTo>
                  <a:lnTo>
                    <a:pt x="14" y="28"/>
                  </a:lnTo>
                  <a:lnTo>
                    <a:pt x="20" y="27"/>
                  </a:lnTo>
                  <a:lnTo>
                    <a:pt x="25" y="24"/>
                  </a:lnTo>
                  <a:lnTo>
                    <a:pt x="27" y="19"/>
                  </a:lnTo>
                  <a:lnTo>
                    <a:pt x="29" y="13"/>
                  </a:lnTo>
                  <a:lnTo>
                    <a:pt x="29" y="9"/>
                  </a:lnTo>
                  <a:lnTo>
                    <a:pt x="26" y="4"/>
                  </a:lnTo>
                  <a:lnTo>
                    <a:pt x="23" y="1"/>
                  </a:lnTo>
                  <a:lnTo>
                    <a:pt x="19" y="0"/>
                  </a:lnTo>
                  <a:lnTo>
                    <a:pt x="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29" name="Freeform 729">
              <a:extLst>
                <a:ext uri="{FF2B5EF4-FFF2-40B4-BE49-F238E27FC236}">
                  <a16:creationId xmlns:a16="http://schemas.microsoft.com/office/drawing/2014/main" id="{48DDA6B4-E104-4793-A307-F3E20588238A}"/>
                </a:ext>
              </a:extLst>
            </p:cNvPr>
            <p:cNvSpPr/>
            <p:nvPr/>
          </p:nvSpPr>
          <p:spPr bwMode="auto">
            <a:xfrm>
              <a:off x="3234" y="1601"/>
              <a:ext cx="28" cy="22"/>
            </a:xfrm>
            <a:custGeom>
              <a:avLst/>
              <a:gdLst>
                <a:gd name="T0" fmla="*/ 28 w 28"/>
                <a:gd name="T1" fmla="*/ 0 h 22"/>
                <a:gd name="T2" fmla="*/ 23 w 28"/>
                <a:gd name="T3" fmla="*/ 0 h 22"/>
                <a:gd name="T4" fmla="*/ 23 w 28"/>
                <a:gd name="T5" fmla="*/ 16 h 22"/>
                <a:gd name="T6" fmla="*/ 16 w 28"/>
                <a:gd name="T7" fmla="*/ 16 h 22"/>
                <a:gd name="T8" fmla="*/ 16 w 28"/>
                <a:gd name="T9" fmla="*/ 2 h 22"/>
                <a:gd name="T10" fmla="*/ 11 w 28"/>
                <a:gd name="T11" fmla="*/ 2 h 22"/>
                <a:gd name="T12" fmla="*/ 11 w 28"/>
                <a:gd name="T13" fmla="*/ 16 h 22"/>
                <a:gd name="T14" fmla="*/ 5 w 28"/>
                <a:gd name="T15" fmla="*/ 16 h 22"/>
                <a:gd name="T16" fmla="*/ 5 w 28"/>
                <a:gd name="T17" fmla="*/ 1 h 22"/>
                <a:gd name="T18" fmla="*/ 0 w 28"/>
                <a:gd name="T19" fmla="*/ 1 h 22"/>
                <a:gd name="T20" fmla="*/ 0 w 28"/>
                <a:gd name="T21" fmla="*/ 22 h 22"/>
                <a:gd name="T22" fmla="*/ 28 w 28"/>
                <a:gd name="T23" fmla="*/ 22 h 22"/>
                <a:gd name="T24" fmla="*/ 28 w 28"/>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2">
                  <a:moveTo>
                    <a:pt x="28" y="0"/>
                  </a:moveTo>
                  <a:lnTo>
                    <a:pt x="23" y="0"/>
                  </a:lnTo>
                  <a:lnTo>
                    <a:pt x="23" y="16"/>
                  </a:lnTo>
                  <a:lnTo>
                    <a:pt x="16" y="16"/>
                  </a:lnTo>
                  <a:lnTo>
                    <a:pt x="16" y="2"/>
                  </a:lnTo>
                  <a:lnTo>
                    <a:pt x="11" y="2"/>
                  </a:lnTo>
                  <a:lnTo>
                    <a:pt x="11" y="16"/>
                  </a:lnTo>
                  <a:lnTo>
                    <a:pt x="5" y="16"/>
                  </a:lnTo>
                  <a:lnTo>
                    <a:pt x="5" y="1"/>
                  </a:lnTo>
                  <a:lnTo>
                    <a:pt x="0" y="1"/>
                  </a:lnTo>
                  <a:lnTo>
                    <a:pt x="0" y="22"/>
                  </a:lnTo>
                  <a:lnTo>
                    <a:pt x="28" y="22"/>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30" name="Freeform 730">
              <a:extLst>
                <a:ext uri="{FF2B5EF4-FFF2-40B4-BE49-F238E27FC236}">
                  <a16:creationId xmlns:a16="http://schemas.microsoft.com/office/drawing/2014/main" id="{CE9E44D2-4F50-4E9F-B8A4-EF6CF8D2F2FE}"/>
                </a:ext>
              </a:extLst>
            </p:cNvPr>
            <p:cNvSpPr/>
            <p:nvPr/>
          </p:nvSpPr>
          <p:spPr bwMode="auto">
            <a:xfrm>
              <a:off x="3394" y="1770"/>
              <a:ext cx="28" cy="28"/>
            </a:xfrm>
            <a:custGeom>
              <a:avLst/>
              <a:gdLst>
                <a:gd name="T0" fmla="*/ 7 w 28"/>
                <a:gd name="T1" fmla="*/ 20 h 28"/>
                <a:gd name="T2" fmla="*/ 6 w 28"/>
                <a:gd name="T3" fmla="*/ 18 h 28"/>
                <a:gd name="T4" fmla="*/ 4 w 28"/>
                <a:gd name="T5" fmla="*/ 14 h 28"/>
                <a:gd name="T6" fmla="*/ 6 w 28"/>
                <a:gd name="T7" fmla="*/ 10 h 28"/>
                <a:gd name="T8" fmla="*/ 7 w 28"/>
                <a:gd name="T9" fmla="*/ 8 h 28"/>
                <a:gd name="T10" fmla="*/ 10 w 28"/>
                <a:gd name="T11" fmla="*/ 6 h 28"/>
                <a:gd name="T12" fmla="*/ 14 w 28"/>
                <a:gd name="T13" fmla="*/ 6 h 28"/>
                <a:gd name="T14" fmla="*/ 19 w 28"/>
                <a:gd name="T15" fmla="*/ 6 h 28"/>
                <a:gd name="T16" fmla="*/ 21 w 28"/>
                <a:gd name="T17" fmla="*/ 8 h 28"/>
                <a:gd name="T18" fmla="*/ 24 w 28"/>
                <a:gd name="T19" fmla="*/ 10 h 28"/>
                <a:gd name="T20" fmla="*/ 24 w 28"/>
                <a:gd name="T21" fmla="*/ 14 h 28"/>
                <a:gd name="T22" fmla="*/ 24 w 28"/>
                <a:gd name="T23" fmla="*/ 18 h 28"/>
                <a:gd name="T24" fmla="*/ 21 w 28"/>
                <a:gd name="T25" fmla="*/ 20 h 28"/>
                <a:gd name="T26" fmla="*/ 19 w 28"/>
                <a:gd name="T27" fmla="*/ 21 h 28"/>
                <a:gd name="T28" fmla="*/ 14 w 28"/>
                <a:gd name="T29" fmla="*/ 22 h 28"/>
                <a:gd name="T30" fmla="*/ 10 w 28"/>
                <a:gd name="T31" fmla="*/ 21 h 28"/>
                <a:gd name="T32" fmla="*/ 7 w 28"/>
                <a:gd name="T33" fmla="*/ 20 h 28"/>
                <a:gd name="T34" fmla="*/ 25 w 28"/>
                <a:gd name="T35" fmla="*/ 25 h 28"/>
                <a:gd name="T36" fmla="*/ 27 w 28"/>
                <a:gd name="T37" fmla="*/ 20 h 28"/>
                <a:gd name="T38" fmla="*/ 28 w 28"/>
                <a:gd name="T39" fmla="*/ 14 h 28"/>
                <a:gd name="T40" fmla="*/ 28 w 28"/>
                <a:gd name="T41" fmla="*/ 8 h 28"/>
                <a:gd name="T42" fmla="*/ 25 w 28"/>
                <a:gd name="T43" fmla="*/ 3 h 28"/>
                <a:gd name="T44" fmla="*/ 20 w 28"/>
                <a:gd name="T45" fmla="*/ 1 h 28"/>
                <a:gd name="T46" fmla="*/ 14 w 28"/>
                <a:gd name="T47" fmla="*/ 0 h 28"/>
                <a:gd name="T48" fmla="*/ 8 w 28"/>
                <a:gd name="T49" fmla="*/ 0 h 28"/>
                <a:gd name="T50" fmla="*/ 3 w 28"/>
                <a:gd name="T51" fmla="*/ 3 h 28"/>
                <a:gd name="T52" fmla="*/ 1 w 28"/>
                <a:gd name="T53" fmla="*/ 8 h 28"/>
                <a:gd name="T54" fmla="*/ 0 w 28"/>
                <a:gd name="T55" fmla="*/ 14 h 28"/>
                <a:gd name="T56" fmla="*/ 1 w 28"/>
                <a:gd name="T57" fmla="*/ 20 h 28"/>
                <a:gd name="T58" fmla="*/ 3 w 28"/>
                <a:gd name="T59" fmla="*/ 25 h 28"/>
                <a:gd name="T60" fmla="*/ 8 w 28"/>
                <a:gd name="T61" fmla="*/ 27 h 28"/>
                <a:gd name="T62" fmla="*/ 14 w 28"/>
                <a:gd name="T63" fmla="*/ 28 h 28"/>
                <a:gd name="T64" fmla="*/ 20 w 28"/>
                <a:gd name="T65" fmla="*/ 27 h 28"/>
                <a:gd name="T66" fmla="*/ 25 w 28"/>
                <a:gd name="T67" fmla="*/ 25 h 28"/>
                <a:gd name="T68" fmla="*/ 7 w 28"/>
                <a:gd name="T69"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8">
                  <a:moveTo>
                    <a:pt x="7" y="20"/>
                  </a:moveTo>
                  <a:lnTo>
                    <a:pt x="6" y="18"/>
                  </a:lnTo>
                  <a:lnTo>
                    <a:pt x="4" y="14"/>
                  </a:lnTo>
                  <a:lnTo>
                    <a:pt x="6" y="10"/>
                  </a:lnTo>
                  <a:lnTo>
                    <a:pt x="7" y="8"/>
                  </a:lnTo>
                  <a:lnTo>
                    <a:pt x="10" y="6"/>
                  </a:lnTo>
                  <a:lnTo>
                    <a:pt x="14" y="6"/>
                  </a:lnTo>
                  <a:lnTo>
                    <a:pt x="19" y="6"/>
                  </a:lnTo>
                  <a:lnTo>
                    <a:pt x="21" y="8"/>
                  </a:lnTo>
                  <a:lnTo>
                    <a:pt x="24" y="10"/>
                  </a:lnTo>
                  <a:lnTo>
                    <a:pt x="24" y="14"/>
                  </a:lnTo>
                  <a:lnTo>
                    <a:pt x="24" y="18"/>
                  </a:lnTo>
                  <a:lnTo>
                    <a:pt x="21" y="20"/>
                  </a:lnTo>
                  <a:lnTo>
                    <a:pt x="19" y="21"/>
                  </a:lnTo>
                  <a:lnTo>
                    <a:pt x="14" y="22"/>
                  </a:lnTo>
                  <a:lnTo>
                    <a:pt x="10" y="21"/>
                  </a:lnTo>
                  <a:lnTo>
                    <a:pt x="7" y="20"/>
                  </a:lnTo>
                  <a:lnTo>
                    <a:pt x="25" y="25"/>
                  </a:lnTo>
                  <a:lnTo>
                    <a:pt x="27" y="20"/>
                  </a:lnTo>
                  <a:lnTo>
                    <a:pt x="28" y="14"/>
                  </a:lnTo>
                  <a:lnTo>
                    <a:pt x="28" y="8"/>
                  </a:lnTo>
                  <a:lnTo>
                    <a:pt x="25" y="3"/>
                  </a:lnTo>
                  <a:lnTo>
                    <a:pt x="20" y="1"/>
                  </a:lnTo>
                  <a:lnTo>
                    <a:pt x="14" y="0"/>
                  </a:lnTo>
                  <a:lnTo>
                    <a:pt x="8" y="0"/>
                  </a:lnTo>
                  <a:lnTo>
                    <a:pt x="3" y="3"/>
                  </a:lnTo>
                  <a:lnTo>
                    <a:pt x="1" y="8"/>
                  </a:lnTo>
                  <a:lnTo>
                    <a:pt x="0" y="14"/>
                  </a:lnTo>
                  <a:lnTo>
                    <a:pt x="1" y="20"/>
                  </a:lnTo>
                  <a:lnTo>
                    <a:pt x="3" y="25"/>
                  </a:lnTo>
                  <a:lnTo>
                    <a:pt x="8" y="27"/>
                  </a:lnTo>
                  <a:lnTo>
                    <a:pt x="14" y="28"/>
                  </a:lnTo>
                  <a:lnTo>
                    <a:pt x="20" y="27"/>
                  </a:lnTo>
                  <a:lnTo>
                    <a:pt x="25" y="25"/>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31" name="Freeform 731">
              <a:extLst>
                <a:ext uri="{FF2B5EF4-FFF2-40B4-BE49-F238E27FC236}">
                  <a16:creationId xmlns:a16="http://schemas.microsoft.com/office/drawing/2014/main" id="{8030F9D8-CE6B-4915-9FD7-368B21E82DE3}"/>
                </a:ext>
              </a:extLst>
            </p:cNvPr>
            <p:cNvSpPr/>
            <p:nvPr/>
          </p:nvSpPr>
          <p:spPr bwMode="auto">
            <a:xfrm>
              <a:off x="3395" y="1740"/>
              <a:ext cx="27" cy="25"/>
            </a:xfrm>
            <a:custGeom>
              <a:avLst/>
              <a:gdLst>
                <a:gd name="T0" fmla="*/ 5 w 27"/>
                <a:gd name="T1" fmla="*/ 18 h 25"/>
                <a:gd name="T2" fmla="*/ 5 w 27"/>
                <a:gd name="T3" fmla="*/ 10 h 25"/>
                <a:gd name="T4" fmla="*/ 6 w 27"/>
                <a:gd name="T5" fmla="*/ 7 h 25"/>
                <a:gd name="T6" fmla="*/ 8 w 27"/>
                <a:gd name="T7" fmla="*/ 7 h 25"/>
                <a:gd name="T8" fmla="*/ 11 w 27"/>
                <a:gd name="T9" fmla="*/ 7 h 25"/>
                <a:gd name="T10" fmla="*/ 12 w 27"/>
                <a:gd name="T11" fmla="*/ 10 h 25"/>
                <a:gd name="T12" fmla="*/ 12 w 27"/>
                <a:gd name="T13" fmla="*/ 18 h 25"/>
                <a:gd name="T14" fmla="*/ 5 w 27"/>
                <a:gd name="T15" fmla="*/ 18 h 25"/>
                <a:gd name="T16" fmla="*/ 27 w 27"/>
                <a:gd name="T17" fmla="*/ 19 h 25"/>
                <a:gd name="T18" fmla="*/ 17 w 27"/>
                <a:gd name="T19" fmla="*/ 18 h 25"/>
                <a:gd name="T20" fmla="*/ 17 w 27"/>
                <a:gd name="T21" fmla="*/ 12 h 25"/>
                <a:gd name="T22" fmla="*/ 18 w 27"/>
                <a:gd name="T23" fmla="*/ 8 h 25"/>
                <a:gd name="T24" fmla="*/ 21 w 27"/>
                <a:gd name="T25" fmla="*/ 7 h 25"/>
                <a:gd name="T26" fmla="*/ 24 w 27"/>
                <a:gd name="T27" fmla="*/ 7 h 25"/>
                <a:gd name="T28" fmla="*/ 26 w 27"/>
                <a:gd name="T29" fmla="*/ 7 h 25"/>
                <a:gd name="T30" fmla="*/ 27 w 27"/>
                <a:gd name="T31" fmla="*/ 7 h 25"/>
                <a:gd name="T32" fmla="*/ 27 w 27"/>
                <a:gd name="T33" fmla="*/ 0 h 25"/>
                <a:gd name="T34" fmla="*/ 26 w 27"/>
                <a:gd name="T35" fmla="*/ 0 h 25"/>
                <a:gd name="T36" fmla="*/ 25 w 27"/>
                <a:gd name="T37" fmla="*/ 1 h 25"/>
                <a:gd name="T38" fmla="*/ 24 w 27"/>
                <a:gd name="T39" fmla="*/ 1 h 25"/>
                <a:gd name="T40" fmla="*/ 20 w 27"/>
                <a:gd name="T41" fmla="*/ 1 h 25"/>
                <a:gd name="T42" fmla="*/ 15 w 27"/>
                <a:gd name="T43" fmla="*/ 2 h 25"/>
                <a:gd name="T44" fmla="*/ 14 w 27"/>
                <a:gd name="T45" fmla="*/ 4 h 25"/>
                <a:gd name="T46" fmla="*/ 13 w 27"/>
                <a:gd name="T47" fmla="*/ 3 h 25"/>
                <a:gd name="T48" fmla="*/ 12 w 27"/>
                <a:gd name="T49" fmla="*/ 1 h 25"/>
                <a:gd name="T50" fmla="*/ 7 w 27"/>
                <a:gd name="T51" fmla="*/ 0 h 25"/>
                <a:gd name="T52" fmla="*/ 5 w 27"/>
                <a:gd name="T53" fmla="*/ 1 h 25"/>
                <a:gd name="T54" fmla="*/ 1 w 27"/>
                <a:gd name="T55" fmla="*/ 2 h 25"/>
                <a:gd name="T56" fmla="*/ 0 w 27"/>
                <a:gd name="T57" fmla="*/ 6 h 25"/>
                <a:gd name="T58" fmla="*/ 0 w 27"/>
                <a:gd name="T59" fmla="*/ 9 h 25"/>
                <a:gd name="T60" fmla="*/ 0 w 27"/>
                <a:gd name="T61" fmla="*/ 25 h 25"/>
                <a:gd name="T62" fmla="*/ 27 w 27"/>
                <a:gd name="T63" fmla="*/ 25 h 25"/>
                <a:gd name="T64" fmla="*/ 27 w 27"/>
                <a:gd name="T65" fmla="*/ 19 h 25"/>
                <a:gd name="T66" fmla="*/ 5 w 27"/>
                <a:gd name="T6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25">
                  <a:moveTo>
                    <a:pt x="5" y="18"/>
                  </a:moveTo>
                  <a:lnTo>
                    <a:pt x="5" y="10"/>
                  </a:lnTo>
                  <a:lnTo>
                    <a:pt x="6" y="7"/>
                  </a:lnTo>
                  <a:lnTo>
                    <a:pt x="8" y="7"/>
                  </a:lnTo>
                  <a:lnTo>
                    <a:pt x="11" y="7"/>
                  </a:lnTo>
                  <a:lnTo>
                    <a:pt x="12" y="10"/>
                  </a:lnTo>
                  <a:lnTo>
                    <a:pt x="12" y="18"/>
                  </a:lnTo>
                  <a:lnTo>
                    <a:pt x="5" y="18"/>
                  </a:lnTo>
                  <a:lnTo>
                    <a:pt x="27" y="19"/>
                  </a:lnTo>
                  <a:lnTo>
                    <a:pt x="17" y="18"/>
                  </a:lnTo>
                  <a:lnTo>
                    <a:pt x="17" y="12"/>
                  </a:lnTo>
                  <a:lnTo>
                    <a:pt x="18" y="8"/>
                  </a:lnTo>
                  <a:lnTo>
                    <a:pt x="21" y="7"/>
                  </a:lnTo>
                  <a:lnTo>
                    <a:pt x="24" y="7"/>
                  </a:lnTo>
                  <a:lnTo>
                    <a:pt x="26" y="7"/>
                  </a:lnTo>
                  <a:lnTo>
                    <a:pt x="27" y="7"/>
                  </a:lnTo>
                  <a:lnTo>
                    <a:pt x="27" y="0"/>
                  </a:lnTo>
                  <a:lnTo>
                    <a:pt x="26" y="0"/>
                  </a:lnTo>
                  <a:lnTo>
                    <a:pt x="25" y="1"/>
                  </a:lnTo>
                  <a:lnTo>
                    <a:pt x="24" y="1"/>
                  </a:lnTo>
                  <a:lnTo>
                    <a:pt x="20" y="1"/>
                  </a:lnTo>
                  <a:lnTo>
                    <a:pt x="15" y="2"/>
                  </a:lnTo>
                  <a:lnTo>
                    <a:pt x="14" y="4"/>
                  </a:lnTo>
                  <a:lnTo>
                    <a:pt x="13" y="3"/>
                  </a:lnTo>
                  <a:lnTo>
                    <a:pt x="12" y="1"/>
                  </a:lnTo>
                  <a:lnTo>
                    <a:pt x="7" y="0"/>
                  </a:lnTo>
                  <a:lnTo>
                    <a:pt x="5" y="1"/>
                  </a:lnTo>
                  <a:lnTo>
                    <a:pt x="1" y="2"/>
                  </a:lnTo>
                  <a:lnTo>
                    <a:pt x="0" y="6"/>
                  </a:lnTo>
                  <a:lnTo>
                    <a:pt x="0" y="9"/>
                  </a:lnTo>
                  <a:lnTo>
                    <a:pt x="0" y="25"/>
                  </a:lnTo>
                  <a:lnTo>
                    <a:pt x="27" y="25"/>
                  </a:lnTo>
                  <a:lnTo>
                    <a:pt x="27" y="19"/>
                  </a:ln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32" name="Freeform 732">
              <a:extLst>
                <a:ext uri="{FF2B5EF4-FFF2-40B4-BE49-F238E27FC236}">
                  <a16:creationId xmlns:a16="http://schemas.microsoft.com/office/drawing/2014/main" id="{08FFB9B6-1341-4987-B524-8C9D1659835A}"/>
                </a:ext>
              </a:extLst>
            </p:cNvPr>
            <p:cNvSpPr/>
            <p:nvPr/>
          </p:nvSpPr>
          <p:spPr bwMode="auto">
            <a:xfrm>
              <a:off x="3395" y="1710"/>
              <a:ext cx="27" cy="27"/>
            </a:xfrm>
            <a:custGeom>
              <a:avLst/>
              <a:gdLst>
                <a:gd name="T0" fmla="*/ 17 w 27"/>
                <a:gd name="T1" fmla="*/ 9 h 27"/>
                <a:gd name="T2" fmla="*/ 17 w 27"/>
                <a:gd name="T3" fmla="*/ 18 h 27"/>
                <a:gd name="T4" fmla="*/ 6 w 27"/>
                <a:gd name="T5" fmla="*/ 13 h 27"/>
                <a:gd name="T6" fmla="*/ 17 w 27"/>
                <a:gd name="T7" fmla="*/ 9 h 27"/>
                <a:gd name="T8" fmla="*/ 27 w 27"/>
                <a:gd name="T9" fmla="*/ 27 h 27"/>
                <a:gd name="T10" fmla="*/ 27 w 27"/>
                <a:gd name="T11" fmla="*/ 21 h 27"/>
                <a:gd name="T12" fmla="*/ 21 w 27"/>
                <a:gd name="T13" fmla="*/ 19 h 27"/>
                <a:gd name="T14" fmla="*/ 21 w 27"/>
                <a:gd name="T15" fmla="*/ 8 h 27"/>
                <a:gd name="T16" fmla="*/ 27 w 27"/>
                <a:gd name="T17" fmla="*/ 6 h 27"/>
                <a:gd name="T18" fmla="*/ 27 w 27"/>
                <a:gd name="T19" fmla="*/ 0 h 27"/>
                <a:gd name="T20" fmla="*/ 0 w 27"/>
                <a:gd name="T21" fmla="*/ 9 h 27"/>
                <a:gd name="T22" fmla="*/ 0 w 27"/>
                <a:gd name="T23" fmla="*/ 16 h 27"/>
                <a:gd name="T24" fmla="*/ 27 w 27"/>
                <a:gd name="T25" fmla="*/ 27 h 27"/>
                <a:gd name="T26" fmla="*/ 17 w 27"/>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17" y="9"/>
                  </a:moveTo>
                  <a:lnTo>
                    <a:pt x="17" y="18"/>
                  </a:lnTo>
                  <a:lnTo>
                    <a:pt x="6" y="13"/>
                  </a:lnTo>
                  <a:lnTo>
                    <a:pt x="17" y="9"/>
                  </a:lnTo>
                  <a:lnTo>
                    <a:pt x="27" y="27"/>
                  </a:lnTo>
                  <a:lnTo>
                    <a:pt x="27" y="21"/>
                  </a:lnTo>
                  <a:lnTo>
                    <a:pt x="21" y="19"/>
                  </a:lnTo>
                  <a:lnTo>
                    <a:pt x="21" y="8"/>
                  </a:lnTo>
                  <a:lnTo>
                    <a:pt x="27" y="6"/>
                  </a:lnTo>
                  <a:lnTo>
                    <a:pt x="27" y="0"/>
                  </a:lnTo>
                  <a:lnTo>
                    <a:pt x="0" y="9"/>
                  </a:lnTo>
                  <a:lnTo>
                    <a:pt x="0" y="16"/>
                  </a:lnTo>
                  <a:lnTo>
                    <a:pt x="27" y="27"/>
                  </a:lnTo>
                  <a:lnTo>
                    <a:pt x="1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33" name="Freeform 733">
              <a:extLst>
                <a:ext uri="{FF2B5EF4-FFF2-40B4-BE49-F238E27FC236}">
                  <a16:creationId xmlns:a16="http://schemas.microsoft.com/office/drawing/2014/main" id="{426B05BC-98FE-4F47-A63D-2279539B7490}"/>
                </a:ext>
              </a:extLst>
            </p:cNvPr>
            <p:cNvSpPr/>
            <p:nvPr/>
          </p:nvSpPr>
          <p:spPr bwMode="auto">
            <a:xfrm>
              <a:off x="3395" y="1681"/>
              <a:ext cx="27" cy="25"/>
            </a:xfrm>
            <a:custGeom>
              <a:avLst/>
              <a:gdLst>
                <a:gd name="T0" fmla="*/ 27 w 27"/>
                <a:gd name="T1" fmla="*/ 19 h 25"/>
                <a:gd name="T2" fmla="*/ 8 w 27"/>
                <a:gd name="T3" fmla="*/ 19 h 25"/>
                <a:gd name="T4" fmla="*/ 27 w 27"/>
                <a:gd name="T5" fmla="*/ 7 h 25"/>
                <a:gd name="T6" fmla="*/ 27 w 27"/>
                <a:gd name="T7" fmla="*/ 0 h 25"/>
                <a:gd name="T8" fmla="*/ 0 w 27"/>
                <a:gd name="T9" fmla="*/ 0 h 25"/>
                <a:gd name="T10" fmla="*/ 0 w 27"/>
                <a:gd name="T11" fmla="*/ 6 h 25"/>
                <a:gd name="T12" fmla="*/ 19 w 27"/>
                <a:gd name="T13" fmla="*/ 6 h 25"/>
                <a:gd name="T14" fmla="*/ 0 w 27"/>
                <a:gd name="T15" fmla="*/ 18 h 25"/>
                <a:gd name="T16" fmla="*/ 0 w 27"/>
                <a:gd name="T17" fmla="*/ 25 h 25"/>
                <a:gd name="T18" fmla="*/ 27 w 27"/>
                <a:gd name="T19" fmla="*/ 25 h 25"/>
                <a:gd name="T20" fmla="*/ 27 w 27"/>
                <a:gd name="T2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5">
                  <a:moveTo>
                    <a:pt x="27" y="19"/>
                  </a:moveTo>
                  <a:lnTo>
                    <a:pt x="8" y="19"/>
                  </a:lnTo>
                  <a:lnTo>
                    <a:pt x="27" y="7"/>
                  </a:lnTo>
                  <a:lnTo>
                    <a:pt x="27" y="0"/>
                  </a:lnTo>
                  <a:lnTo>
                    <a:pt x="0" y="0"/>
                  </a:lnTo>
                  <a:lnTo>
                    <a:pt x="0" y="6"/>
                  </a:lnTo>
                  <a:lnTo>
                    <a:pt x="19" y="6"/>
                  </a:lnTo>
                  <a:lnTo>
                    <a:pt x="0" y="18"/>
                  </a:lnTo>
                  <a:lnTo>
                    <a:pt x="0" y="25"/>
                  </a:lnTo>
                  <a:lnTo>
                    <a:pt x="27" y="25"/>
                  </a:lnTo>
                  <a:lnTo>
                    <a:pt x="2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34" name="Freeform 734">
              <a:extLst>
                <a:ext uri="{FF2B5EF4-FFF2-40B4-BE49-F238E27FC236}">
                  <a16:creationId xmlns:a16="http://schemas.microsoft.com/office/drawing/2014/main" id="{46BD8AEA-0327-42C7-A66A-546FDC669007}"/>
                </a:ext>
              </a:extLst>
            </p:cNvPr>
            <p:cNvSpPr/>
            <p:nvPr/>
          </p:nvSpPr>
          <p:spPr bwMode="auto">
            <a:xfrm>
              <a:off x="3395" y="1649"/>
              <a:ext cx="29" cy="27"/>
            </a:xfrm>
            <a:custGeom>
              <a:avLst/>
              <a:gdLst>
                <a:gd name="T0" fmla="*/ 27 w 29"/>
                <a:gd name="T1" fmla="*/ 4 h 27"/>
                <a:gd name="T2" fmla="*/ 27 w 29"/>
                <a:gd name="T3" fmla="*/ 0 h 27"/>
                <a:gd name="T4" fmla="*/ 13 w 29"/>
                <a:gd name="T5" fmla="*/ 0 h 27"/>
                <a:gd name="T6" fmla="*/ 13 w 29"/>
                <a:gd name="T7" fmla="*/ 12 h 27"/>
                <a:gd name="T8" fmla="*/ 18 w 29"/>
                <a:gd name="T9" fmla="*/ 12 h 27"/>
                <a:gd name="T10" fmla="*/ 18 w 29"/>
                <a:gd name="T11" fmla="*/ 6 h 27"/>
                <a:gd name="T12" fmla="*/ 20 w 29"/>
                <a:gd name="T13" fmla="*/ 6 h 27"/>
                <a:gd name="T14" fmla="*/ 21 w 29"/>
                <a:gd name="T15" fmla="*/ 8 h 27"/>
                <a:gd name="T16" fmla="*/ 23 w 29"/>
                <a:gd name="T17" fmla="*/ 10 h 27"/>
                <a:gd name="T18" fmla="*/ 24 w 29"/>
                <a:gd name="T19" fmla="*/ 13 h 27"/>
                <a:gd name="T20" fmla="*/ 23 w 29"/>
                <a:gd name="T21" fmla="*/ 16 h 27"/>
                <a:gd name="T22" fmla="*/ 21 w 29"/>
                <a:gd name="T23" fmla="*/ 19 h 27"/>
                <a:gd name="T24" fmla="*/ 18 w 29"/>
                <a:gd name="T25" fmla="*/ 20 h 27"/>
                <a:gd name="T26" fmla="*/ 14 w 29"/>
                <a:gd name="T27" fmla="*/ 21 h 27"/>
                <a:gd name="T28" fmla="*/ 9 w 29"/>
                <a:gd name="T29" fmla="*/ 20 h 27"/>
                <a:gd name="T30" fmla="*/ 7 w 29"/>
                <a:gd name="T31" fmla="*/ 19 h 27"/>
                <a:gd name="T32" fmla="*/ 5 w 29"/>
                <a:gd name="T33" fmla="*/ 16 h 27"/>
                <a:gd name="T34" fmla="*/ 5 w 29"/>
                <a:gd name="T35" fmla="*/ 13 h 27"/>
                <a:gd name="T36" fmla="*/ 6 w 29"/>
                <a:gd name="T37" fmla="*/ 8 h 27"/>
                <a:gd name="T38" fmla="*/ 7 w 29"/>
                <a:gd name="T39" fmla="*/ 7 h 27"/>
                <a:gd name="T40" fmla="*/ 9 w 29"/>
                <a:gd name="T41" fmla="*/ 6 h 27"/>
                <a:gd name="T42" fmla="*/ 9 w 29"/>
                <a:gd name="T43" fmla="*/ 0 h 27"/>
                <a:gd name="T44" fmla="*/ 5 w 29"/>
                <a:gd name="T45" fmla="*/ 1 h 27"/>
                <a:gd name="T46" fmla="*/ 2 w 29"/>
                <a:gd name="T47" fmla="*/ 4 h 27"/>
                <a:gd name="T48" fmla="*/ 0 w 29"/>
                <a:gd name="T49" fmla="*/ 8 h 27"/>
                <a:gd name="T50" fmla="*/ 0 w 29"/>
                <a:gd name="T51" fmla="*/ 13 h 27"/>
                <a:gd name="T52" fmla="*/ 1 w 29"/>
                <a:gd name="T53" fmla="*/ 19 h 27"/>
                <a:gd name="T54" fmla="*/ 3 w 29"/>
                <a:gd name="T55" fmla="*/ 24 h 27"/>
                <a:gd name="T56" fmla="*/ 8 w 29"/>
                <a:gd name="T57" fmla="*/ 26 h 27"/>
                <a:gd name="T58" fmla="*/ 14 w 29"/>
                <a:gd name="T59" fmla="*/ 27 h 27"/>
                <a:gd name="T60" fmla="*/ 20 w 29"/>
                <a:gd name="T61" fmla="*/ 26 h 27"/>
                <a:gd name="T62" fmla="*/ 25 w 29"/>
                <a:gd name="T63" fmla="*/ 24 h 27"/>
                <a:gd name="T64" fmla="*/ 27 w 29"/>
                <a:gd name="T65" fmla="*/ 19 h 27"/>
                <a:gd name="T66" fmla="*/ 29 w 29"/>
                <a:gd name="T67" fmla="*/ 14 h 27"/>
                <a:gd name="T68" fmla="*/ 27 w 29"/>
                <a:gd name="T69" fmla="*/ 8 h 27"/>
                <a:gd name="T70" fmla="*/ 25 w 29"/>
                <a:gd name="T71" fmla="*/ 4 h 27"/>
                <a:gd name="T72" fmla="*/ 27 w 29"/>
                <a:gd name="T7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7">
                  <a:moveTo>
                    <a:pt x="27" y="4"/>
                  </a:moveTo>
                  <a:lnTo>
                    <a:pt x="27" y="0"/>
                  </a:lnTo>
                  <a:lnTo>
                    <a:pt x="13" y="0"/>
                  </a:lnTo>
                  <a:lnTo>
                    <a:pt x="13" y="12"/>
                  </a:lnTo>
                  <a:lnTo>
                    <a:pt x="18" y="12"/>
                  </a:lnTo>
                  <a:lnTo>
                    <a:pt x="18" y="6"/>
                  </a:lnTo>
                  <a:lnTo>
                    <a:pt x="20" y="6"/>
                  </a:lnTo>
                  <a:lnTo>
                    <a:pt x="21" y="8"/>
                  </a:lnTo>
                  <a:lnTo>
                    <a:pt x="23" y="10"/>
                  </a:lnTo>
                  <a:lnTo>
                    <a:pt x="24" y="13"/>
                  </a:lnTo>
                  <a:lnTo>
                    <a:pt x="23" y="16"/>
                  </a:lnTo>
                  <a:lnTo>
                    <a:pt x="21" y="19"/>
                  </a:lnTo>
                  <a:lnTo>
                    <a:pt x="18" y="20"/>
                  </a:lnTo>
                  <a:lnTo>
                    <a:pt x="14" y="21"/>
                  </a:lnTo>
                  <a:lnTo>
                    <a:pt x="9" y="20"/>
                  </a:lnTo>
                  <a:lnTo>
                    <a:pt x="7" y="19"/>
                  </a:lnTo>
                  <a:lnTo>
                    <a:pt x="5" y="16"/>
                  </a:lnTo>
                  <a:lnTo>
                    <a:pt x="5" y="13"/>
                  </a:lnTo>
                  <a:lnTo>
                    <a:pt x="6" y="8"/>
                  </a:lnTo>
                  <a:lnTo>
                    <a:pt x="7" y="7"/>
                  </a:lnTo>
                  <a:lnTo>
                    <a:pt x="9" y="6"/>
                  </a:lnTo>
                  <a:lnTo>
                    <a:pt x="9" y="0"/>
                  </a:lnTo>
                  <a:lnTo>
                    <a:pt x="5" y="1"/>
                  </a:lnTo>
                  <a:lnTo>
                    <a:pt x="2" y="4"/>
                  </a:lnTo>
                  <a:lnTo>
                    <a:pt x="0" y="8"/>
                  </a:lnTo>
                  <a:lnTo>
                    <a:pt x="0" y="13"/>
                  </a:lnTo>
                  <a:lnTo>
                    <a:pt x="1" y="19"/>
                  </a:lnTo>
                  <a:lnTo>
                    <a:pt x="3" y="24"/>
                  </a:lnTo>
                  <a:lnTo>
                    <a:pt x="8" y="26"/>
                  </a:lnTo>
                  <a:lnTo>
                    <a:pt x="14" y="27"/>
                  </a:lnTo>
                  <a:lnTo>
                    <a:pt x="20" y="26"/>
                  </a:lnTo>
                  <a:lnTo>
                    <a:pt x="25" y="24"/>
                  </a:lnTo>
                  <a:lnTo>
                    <a:pt x="27" y="19"/>
                  </a:lnTo>
                  <a:lnTo>
                    <a:pt x="29" y="14"/>
                  </a:lnTo>
                  <a:lnTo>
                    <a:pt x="27" y="8"/>
                  </a:lnTo>
                  <a:lnTo>
                    <a:pt x="25" y="4"/>
                  </a:lnTo>
                  <a:lnTo>
                    <a:pt x="2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35" name="Freeform 735">
              <a:extLst>
                <a:ext uri="{FF2B5EF4-FFF2-40B4-BE49-F238E27FC236}">
                  <a16:creationId xmlns:a16="http://schemas.microsoft.com/office/drawing/2014/main" id="{6FBE78E7-5E3C-48E6-9D48-9E5BA5146F31}"/>
                </a:ext>
              </a:extLst>
            </p:cNvPr>
            <p:cNvSpPr/>
            <p:nvPr/>
          </p:nvSpPr>
          <p:spPr bwMode="auto">
            <a:xfrm>
              <a:off x="3395" y="1620"/>
              <a:ext cx="29" cy="23"/>
            </a:xfrm>
            <a:custGeom>
              <a:avLst/>
              <a:gdLst>
                <a:gd name="T0" fmla="*/ 29 w 29"/>
                <a:gd name="T1" fmla="*/ 0 h 23"/>
                <a:gd name="T2" fmla="*/ 23 w 29"/>
                <a:gd name="T3" fmla="*/ 0 h 23"/>
                <a:gd name="T4" fmla="*/ 23 w 29"/>
                <a:gd name="T5" fmla="*/ 17 h 23"/>
                <a:gd name="T6" fmla="*/ 15 w 29"/>
                <a:gd name="T7" fmla="*/ 17 h 23"/>
                <a:gd name="T8" fmla="*/ 15 w 29"/>
                <a:gd name="T9" fmla="*/ 2 h 23"/>
                <a:gd name="T10" fmla="*/ 11 w 29"/>
                <a:gd name="T11" fmla="*/ 2 h 23"/>
                <a:gd name="T12" fmla="*/ 11 w 29"/>
                <a:gd name="T13" fmla="*/ 17 h 23"/>
                <a:gd name="T14" fmla="*/ 5 w 29"/>
                <a:gd name="T15" fmla="*/ 17 h 23"/>
                <a:gd name="T16" fmla="*/ 6 w 29"/>
                <a:gd name="T17" fmla="*/ 1 h 23"/>
                <a:gd name="T18" fmla="*/ 1 w 29"/>
                <a:gd name="T19" fmla="*/ 1 h 23"/>
                <a:gd name="T20" fmla="*/ 0 w 29"/>
                <a:gd name="T21" fmla="*/ 23 h 23"/>
                <a:gd name="T22" fmla="*/ 27 w 29"/>
                <a:gd name="T23" fmla="*/ 23 h 23"/>
                <a:gd name="T24" fmla="*/ 29 w 29"/>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3">
                  <a:moveTo>
                    <a:pt x="29" y="0"/>
                  </a:moveTo>
                  <a:lnTo>
                    <a:pt x="23" y="0"/>
                  </a:lnTo>
                  <a:lnTo>
                    <a:pt x="23" y="17"/>
                  </a:lnTo>
                  <a:lnTo>
                    <a:pt x="15" y="17"/>
                  </a:lnTo>
                  <a:lnTo>
                    <a:pt x="15" y="2"/>
                  </a:lnTo>
                  <a:lnTo>
                    <a:pt x="11" y="2"/>
                  </a:lnTo>
                  <a:lnTo>
                    <a:pt x="11" y="17"/>
                  </a:lnTo>
                  <a:lnTo>
                    <a:pt x="5" y="17"/>
                  </a:lnTo>
                  <a:lnTo>
                    <a:pt x="6" y="1"/>
                  </a:lnTo>
                  <a:lnTo>
                    <a:pt x="1" y="1"/>
                  </a:lnTo>
                  <a:lnTo>
                    <a:pt x="0" y="23"/>
                  </a:lnTo>
                  <a:lnTo>
                    <a:pt x="27" y="23"/>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36" name="Freeform 736">
              <a:extLst>
                <a:ext uri="{FF2B5EF4-FFF2-40B4-BE49-F238E27FC236}">
                  <a16:creationId xmlns:a16="http://schemas.microsoft.com/office/drawing/2014/main" id="{00791E98-7648-46F5-BE44-2F9160C7DB6F}"/>
                </a:ext>
              </a:extLst>
            </p:cNvPr>
            <p:cNvSpPr/>
            <p:nvPr/>
          </p:nvSpPr>
          <p:spPr bwMode="auto">
            <a:xfrm>
              <a:off x="3490" y="1772"/>
              <a:ext cx="30" cy="29"/>
            </a:xfrm>
            <a:custGeom>
              <a:avLst/>
              <a:gdLst>
                <a:gd name="T0" fmla="*/ 6 w 30"/>
                <a:gd name="T1" fmla="*/ 17 h 29"/>
                <a:gd name="T2" fmla="*/ 7 w 30"/>
                <a:gd name="T3" fmla="*/ 11 h 29"/>
                <a:gd name="T4" fmla="*/ 8 w 30"/>
                <a:gd name="T5" fmla="*/ 8 h 29"/>
                <a:gd name="T6" fmla="*/ 10 w 30"/>
                <a:gd name="T7" fmla="*/ 6 h 29"/>
                <a:gd name="T8" fmla="*/ 14 w 30"/>
                <a:gd name="T9" fmla="*/ 6 h 29"/>
                <a:gd name="T10" fmla="*/ 18 w 30"/>
                <a:gd name="T11" fmla="*/ 6 h 29"/>
                <a:gd name="T12" fmla="*/ 21 w 30"/>
                <a:gd name="T13" fmla="*/ 8 h 29"/>
                <a:gd name="T14" fmla="*/ 24 w 30"/>
                <a:gd name="T15" fmla="*/ 10 h 29"/>
                <a:gd name="T16" fmla="*/ 25 w 30"/>
                <a:gd name="T17" fmla="*/ 13 h 29"/>
                <a:gd name="T18" fmla="*/ 25 w 30"/>
                <a:gd name="T19" fmla="*/ 17 h 29"/>
                <a:gd name="T20" fmla="*/ 24 w 30"/>
                <a:gd name="T21" fmla="*/ 22 h 29"/>
                <a:gd name="T22" fmla="*/ 6 w 30"/>
                <a:gd name="T23" fmla="*/ 17 h 29"/>
                <a:gd name="T24" fmla="*/ 28 w 30"/>
                <a:gd name="T25" fmla="*/ 18 h 29"/>
                <a:gd name="T26" fmla="*/ 30 w 30"/>
                <a:gd name="T27" fmla="*/ 12 h 29"/>
                <a:gd name="T28" fmla="*/ 28 w 30"/>
                <a:gd name="T29" fmla="*/ 8 h 29"/>
                <a:gd name="T30" fmla="*/ 27 w 30"/>
                <a:gd name="T31" fmla="*/ 5 h 29"/>
                <a:gd name="T32" fmla="*/ 25 w 30"/>
                <a:gd name="T33" fmla="*/ 4 h 29"/>
                <a:gd name="T34" fmla="*/ 19 w 30"/>
                <a:gd name="T35" fmla="*/ 0 h 29"/>
                <a:gd name="T36" fmla="*/ 13 w 30"/>
                <a:gd name="T37" fmla="*/ 0 h 29"/>
                <a:gd name="T38" fmla="*/ 8 w 30"/>
                <a:gd name="T39" fmla="*/ 1 h 29"/>
                <a:gd name="T40" fmla="*/ 4 w 30"/>
                <a:gd name="T41" fmla="*/ 5 h 29"/>
                <a:gd name="T42" fmla="*/ 2 w 30"/>
                <a:gd name="T43" fmla="*/ 11 h 29"/>
                <a:gd name="T44" fmla="*/ 0 w 30"/>
                <a:gd name="T45" fmla="*/ 22 h 29"/>
                <a:gd name="T46" fmla="*/ 27 w 30"/>
                <a:gd name="T47" fmla="*/ 29 h 29"/>
                <a:gd name="T48" fmla="*/ 28 w 30"/>
                <a:gd name="T49" fmla="*/ 18 h 29"/>
                <a:gd name="T50" fmla="*/ 6 w 30"/>
                <a:gd name="T51"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8">
                  <a:moveTo>
                    <a:pt x="6" y="17"/>
                  </a:moveTo>
                  <a:lnTo>
                    <a:pt x="7" y="11"/>
                  </a:lnTo>
                  <a:lnTo>
                    <a:pt x="8" y="8"/>
                  </a:lnTo>
                  <a:lnTo>
                    <a:pt x="10" y="6"/>
                  </a:lnTo>
                  <a:lnTo>
                    <a:pt x="14" y="6"/>
                  </a:lnTo>
                  <a:lnTo>
                    <a:pt x="18" y="6"/>
                  </a:lnTo>
                  <a:lnTo>
                    <a:pt x="21" y="8"/>
                  </a:lnTo>
                  <a:lnTo>
                    <a:pt x="24" y="10"/>
                  </a:lnTo>
                  <a:lnTo>
                    <a:pt x="25" y="13"/>
                  </a:lnTo>
                  <a:lnTo>
                    <a:pt x="25" y="17"/>
                  </a:lnTo>
                  <a:lnTo>
                    <a:pt x="24" y="22"/>
                  </a:lnTo>
                  <a:lnTo>
                    <a:pt x="6" y="17"/>
                  </a:lnTo>
                  <a:lnTo>
                    <a:pt x="28" y="18"/>
                  </a:lnTo>
                  <a:lnTo>
                    <a:pt x="30" y="12"/>
                  </a:lnTo>
                  <a:lnTo>
                    <a:pt x="28" y="8"/>
                  </a:lnTo>
                  <a:lnTo>
                    <a:pt x="27" y="5"/>
                  </a:lnTo>
                  <a:lnTo>
                    <a:pt x="25" y="4"/>
                  </a:lnTo>
                  <a:lnTo>
                    <a:pt x="19" y="0"/>
                  </a:lnTo>
                  <a:lnTo>
                    <a:pt x="13" y="0"/>
                  </a:lnTo>
                  <a:lnTo>
                    <a:pt x="8" y="1"/>
                  </a:lnTo>
                  <a:lnTo>
                    <a:pt x="4" y="5"/>
                  </a:lnTo>
                  <a:lnTo>
                    <a:pt x="2" y="11"/>
                  </a:lnTo>
                  <a:lnTo>
                    <a:pt x="0" y="22"/>
                  </a:lnTo>
                  <a:lnTo>
                    <a:pt x="27" y="29"/>
                  </a:lnTo>
                  <a:lnTo>
                    <a:pt x="28" y="18"/>
                  </a:lnTo>
                  <a:lnTo>
                    <a:pt x="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37" name="Freeform 737">
              <a:extLst>
                <a:ext uri="{FF2B5EF4-FFF2-40B4-BE49-F238E27FC236}">
                  <a16:creationId xmlns:a16="http://schemas.microsoft.com/office/drawing/2014/main" id="{E995D89F-D9F2-4DE7-A8C5-86F3EBADC1D5}"/>
                </a:ext>
              </a:extLst>
            </p:cNvPr>
            <p:cNvSpPr/>
            <p:nvPr/>
          </p:nvSpPr>
          <p:spPr bwMode="auto">
            <a:xfrm>
              <a:off x="3497" y="1741"/>
              <a:ext cx="30" cy="29"/>
            </a:xfrm>
            <a:custGeom>
              <a:avLst/>
              <a:gdLst>
                <a:gd name="T0" fmla="*/ 17 w 30"/>
                <a:gd name="T1" fmla="*/ 27 h 29"/>
                <a:gd name="T2" fmla="*/ 21 w 30"/>
                <a:gd name="T3" fmla="*/ 29 h 29"/>
                <a:gd name="T4" fmla="*/ 25 w 30"/>
                <a:gd name="T5" fmla="*/ 26 h 29"/>
                <a:gd name="T6" fmla="*/ 27 w 30"/>
                <a:gd name="T7" fmla="*/ 24 h 29"/>
                <a:gd name="T8" fmla="*/ 30 w 30"/>
                <a:gd name="T9" fmla="*/ 19 h 29"/>
                <a:gd name="T10" fmla="*/ 30 w 30"/>
                <a:gd name="T11" fmla="*/ 13 h 29"/>
                <a:gd name="T12" fmla="*/ 28 w 30"/>
                <a:gd name="T13" fmla="*/ 9 h 29"/>
                <a:gd name="T14" fmla="*/ 26 w 30"/>
                <a:gd name="T15" fmla="*/ 6 h 29"/>
                <a:gd name="T16" fmla="*/ 21 w 30"/>
                <a:gd name="T17" fmla="*/ 5 h 29"/>
                <a:gd name="T18" fmla="*/ 5 w 30"/>
                <a:gd name="T19" fmla="*/ 0 h 29"/>
                <a:gd name="T20" fmla="*/ 3 w 30"/>
                <a:gd name="T21" fmla="*/ 6 h 29"/>
                <a:gd name="T22" fmla="*/ 20 w 30"/>
                <a:gd name="T23" fmla="*/ 11 h 29"/>
                <a:gd name="T24" fmla="*/ 23 w 30"/>
                <a:gd name="T25" fmla="*/ 12 h 29"/>
                <a:gd name="T26" fmla="*/ 24 w 30"/>
                <a:gd name="T27" fmla="*/ 13 h 29"/>
                <a:gd name="T28" fmla="*/ 25 w 30"/>
                <a:gd name="T29" fmla="*/ 14 h 29"/>
                <a:gd name="T30" fmla="*/ 25 w 30"/>
                <a:gd name="T31" fmla="*/ 18 h 29"/>
                <a:gd name="T32" fmla="*/ 24 w 30"/>
                <a:gd name="T33" fmla="*/ 20 h 29"/>
                <a:gd name="T34" fmla="*/ 23 w 30"/>
                <a:gd name="T35" fmla="*/ 21 h 29"/>
                <a:gd name="T36" fmla="*/ 20 w 30"/>
                <a:gd name="T37" fmla="*/ 21 h 29"/>
                <a:gd name="T38" fmla="*/ 18 w 30"/>
                <a:gd name="T39" fmla="*/ 21 h 29"/>
                <a:gd name="T40" fmla="*/ 1 w 30"/>
                <a:gd name="T41" fmla="*/ 18 h 29"/>
                <a:gd name="T42" fmla="*/ 0 w 30"/>
                <a:gd name="T43" fmla="*/ 24 h 29"/>
                <a:gd name="T44" fmla="*/ 17 w 30"/>
                <a:gd name="T4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8">
                  <a:moveTo>
                    <a:pt x="17" y="27"/>
                  </a:moveTo>
                  <a:lnTo>
                    <a:pt x="21" y="29"/>
                  </a:lnTo>
                  <a:lnTo>
                    <a:pt x="25" y="26"/>
                  </a:lnTo>
                  <a:lnTo>
                    <a:pt x="27" y="24"/>
                  </a:lnTo>
                  <a:lnTo>
                    <a:pt x="30" y="19"/>
                  </a:lnTo>
                  <a:lnTo>
                    <a:pt x="30" y="13"/>
                  </a:lnTo>
                  <a:lnTo>
                    <a:pt x="28" y="9"/>
                  </a:lnTo>
                  <a:lnTo>
                    <a:pt x="26" y="6"/>
                  </a:lnTo>
                  <a:lnTo>
                    <a:pt x="21" y="5"/>
                  </a:lnTo>
                  <a:lnTo>
                    <a:pt x="5" y="0"/>
                  </a:lnTo>
                  <a:lnTo>
                    <a:pt x="3" y="6"/>
                  </a:lnTo>
                  <a:lnTo>
                    <a:pt x="20" y="11"/>
                  </a:lnTo>
                  <a:lnTo>
                    <a:pt x="23" y="12"/>
                  </a:lnTo>
                  <a:lnTo>
                    <a:pt x="24" y="13"/>
                  </a:lnTo>
                  <a:lnTo>
                    <a:pt x="25" y="14"/>
                  </a:lnTo>
                  <a:lnTo>
                    <a:pt x="25" y="18"/>
                  </a:lnTo>
                  <a:lnTo>
                    <a:pt x="24" y="20"/>
                  </a:lnTo>
                  <a:lnTo>
                    <a:pt x="23" y="21"/>
                  </a:lnTo>
                  <a:lnTo>
                    <a:pt x="20" y="21"/>
                  </a:lnTo>
                  <a:lnTo>
                    <a:pt x="18" y="21"/>
                  </a:lnTo>
                  <a:lnTo>
                    <a:pt x="1" y="18"/>
                  </a:lnTo>
                  <a:lnTo>
                    <a:pt x="0" y="24"/>
                  </a:lnTo>
                  <a:lnTo>
                    <a:pt x="1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38" name="Freeform 738">
              <a:extLst>
                <a:ext uri="{FF2B5EF4-FFF2-40B4-BE49-F238E27FC236}">
                  <a16:creationId xmlns:a16="http://schemas.microsoft.com/office/drawing/2014/main" id="{19BE50D8-8026-4EBF-A46F-435E77FCC266}"/>
                </a:ext>
              </a:extLst>
            </p:cNvPr>
            <p:cNvSpPr/>
            <p:nvPr/>
          </p:nvSpPr>
          <p:spPr bwMode="auto">
            <a:xfrm>
              <a:off x="3503" y="1713"/>
              <a:ext cx="31" cy="29"/>
            </a:xfrm>
            <a:custGeom>
              <a:avLst/>
              <a:gdLst>
                <a:gd name="T0" fmla="*/ 6 w 31"/>
                <a:gd name="T1" fmla="*/ 17 h 29"/>
                <a:gd name="T2" fmla="*/ 7 w 31"/>
                <a:gd name="T3" fmla="*/ 10 h 29"/>
                <a:gd name="T4" fmla="*/ 8 w 31"/>
                <a:gd name="T5" fmla="*/ 7 h 29"/>
                <a:gd name="T6" fmla="*/ 12 w 31"/>
                <a:gd name="T7" fmla="*/ 6 h 29"/>
                <a:gd name="T8" fmla="*/ 14 w 31"/>
                <a:gd name="T9" fmla="*/ 9 h 29"/>
                <a:gd name="T10" fmla="*/ 14 w 31"/>
                <a:gd name="T11" fmla="*/ 12 h 29"/>
                <a:gd name="T12" fmla="*/ 13 w 31"/>
                <a:gd name="T13" fmla="*/ 19 h 29"/>
                <a:gd name="T14" fmla="*/ 6 w 31"/>
                <a:gd name="T15" fmla="*/ 17 h 29"/>
                <a:gd name="T16" fmla="*/ 27 w 31"/>
                <a:gd name="T17" fmla="*/ 23 h 29"/>
                <a:gd name="T18" fmla="*/ 17 w 31"/>
                <a:gd name="T19" fmla="*/ 21 h 29"/>
                <a:gd name="T20" fmla="*/ 19 w 31"/>
                <a:gd name="T21" fmla="*/ 13 h 29"/>
                <a:gd name="T22" fmla="*/ 20 w 31"/>
                <a:gd name="T23" fmla="*/ 11 h 29"/>
                <a:gd name="T24" fmla="*/ 24 w 31"/>
                <a:gd name="T25" fmla="*/ 11 h 29"/>
                <a:gd name="T26" fmla="*/ 26 w 31"/>
                <a:gd name="T27" fmla="*/ 11 h 29"/>
                <a:gd name="T28" fmla="*/ 28 w 31"/>
                <a:gd name="T29" fmla="*/ 11 h 29"/>
                <a:gd name="T30" fmla="*/ 30 w 31"/>
                <a:gd name="T31" fmla="*/ 11 h 29"/>
                <a:gd name="T32" fmla="*/ 31 w 31"/>
                <a:gd name="T33" fmla="*/ 5 h 29"/>
                <a:gd name="T34" fmla="*/ 30 w 31"/>
                <a:gd name="T35" fmla="*/ 5 h 29"/>
                <a:gd name="T36" fmla="*/ 27 w 31"/>
                <a:gd name="T37" fmla="*/ 5 h 29"/>
                <a:gd name="T38" fmla="*/ 24 w 31"/>
                <a:gd name="T39" fmla="*/ 4 h 29"/>
                <a:gd name="T40" fmla="*/ 20 w 31"/>
                <a:gd name="T41" fmla="*/ 4 h 29"/>
                <a:gd name="T42" fmla="*/ 18 w 31"/>
                <a:gd name="T43" fmla="*/ 6 h 29"/>
                <a:gd name="T44" fmla="*/ 15 w 31"/>
                <a:gd name="T45" fmla="*/ 3 h 29"/>
                <a:gd name="T46" fmla="*/ 12 w 31"/>
                <a:gd name="T47" fmla="*/ 0 h 29"/>
                <a:gd name="T48" fmla="*/ 8 w 31"/>
                <a:gd name="T49" fmla="*/ 0 h 29"/>
                <a:gd name="T50" fmla="*/ 6 w 31"/>
                <a:gd name="T51" fmla="*/ 1 h 29"/>
                <a:gd name="T52" fmla="*/ 3 w 31"/>
                <a:gd name="T53" fmla="*/ 4 h 29"/>
                <a:gd name="T54" fmla="*/ 2 w 31"/>
                <a:gd name="T55" fmla="*/ 9 h 29"/>
                <a:gd name="T56" fmla="*/ 0 w 31"/>
                <a:gd name="T57" fmla="*/ 22 h 29"/>
                <a:gd name="T58" fmla="*/ 26 w 31"/>
                <a:gd name="T59" fmla="*/ 29 h 29"/>
                <a:gd name="T60" fmla="*/ 27 w 31"/>
                <a:gd name="T61" fmla="*/ 23 h 29"/>
                <a:gd name="T62" fmla="*/ 6 w 31"/>
                <a:gd name="T63"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28">
                  <a:moveTo>
                    <a:pt x="6" y="17"/>
                  </a:moveTo>
                  <a:lnTo>
                    <a:pt x="7" y="10"/>
                  </a:lnTo>
                  <a:lnTo>
                    <a:pt x="8" y="7"/>
                  </a:lnTo>
                  <a:lnTo>
                    <a:pt x="12" y="6"/>
                  </a:lnTo>
                  <a:lnTo>
                    <a:pt x="14" y="9"/>
                  </a:lnTo>
                  <a:lnTo>
                    <a:pt x="14" y="12"/>
                  </a:lnTo>
                  <a:lnTo>
                    <a:pt x="13" y="19"/>
                  </a:lnTo>
                  <a:lnTo>
                    <a:pt x="6" y="17"/>
                  </a:lnTo>
                  <a:lnTo>
                    <a:pt x="27" y="23"/>
                  </a:lnTo>
                  <a:lnTo>
                    <a:pt x="17" y="21"/>
                  </a:lnTo>
                  <a:lnTo>
                    <a:pt x="19" y="13"/>
                  </a:lnTo>
                  <a:lnTo>
                    <a:pt x="20" y="11"/>
                  </a:lnTo>
                  <a:lnTo>
                    <a:pt x="24" y="11"/>
                  </a:lnTo>
                  <a:lnTo>
                    <a:pt x="26" y="11"/>
                  </a:lnTo>
                  <a:lnTo>
                    <a:pt x="28" y="11"/>
                  </a:lnTo>
                  <a:lnTo>
                    <a:pt x="30" y="11"/>
                  </a:lnTo>
                  <a:lnTo>
                    <a:pt x="31" y="5"/>
                  </a:lnTo>
                  <a:lnTo>
                    <a:pt x="30" y="5"/>
                  </a:lnTo>
                  <a:lnTo>
                    <a:pt x="27" y="5"/>
                  </a:lnTo>
                  <a:lnTo>
                    <a:pt x="24" y="4"/>
                  </a:lnTo>
                  <a:lnTo>
                    <a:pt x="20" y="4"/>
                  </a:lnTo>
                  <a:lnTo>
                    <a:pt x="18" y="6"/>
                  </a:lnTo>
                  <a:lnTo>
                    <a:pt x="15" y="3"/>
                  </a:lnTo>
                  <a:lnTo>
                    <a:pt x="12" y="0"/>
                  </a:lnTo>
                  <a:lnTo>
                    <a:pt x="8" y="0"/>
                  </a:lnTo>
                  <a:lnTo>
                    <a:pt x="6" y="1"/>
                  </a:lnTo>
                  <a:lnTo>
                    <a:pt x="3" y="4"/>
                  </a:lnTo>
                  <a:lnTo>
                    <a:pt x="2" y="9"/>
                  </a:lnTo>
                  <a:lnTo>
                    <a:pt x="0" y="22"/>
                  </a:lnTo>
                  <a:lnTo>
                    <a:pt x="26" y="29"/>
                  </a:lnTo>
                  <a:lnTo>
                    <a:pt x="27" y="23"/>
                  </a:lnTo>
                  <a:lnTo>
                    <a:pt x="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39" name="Freeform 739">
              <a:extLst>
                <a:ext uri="{FF2B5EF4-FFF2-40B4-BE49-F238E27FC236}">
                  <a16:creationId xmlns:a16="http://schemas.microsoft.com/office/drawing/2014/main" id="{91AD70FD-B942-46C5-B2FA-15BD342B112C}"/>
                </a:ext>
              </a:extLst>
            </p:cNvPr>
            <p:cNvSpPr/>
            <p:nvPr/>
          </p:nvSpPr>
          <p:spPr bwMode="auto">
            <a:xfrm>
              <a:off x="3509" y="1682"/>
              <a:ext cx="31" cy="31"/>
            </a:xfrm>
            <a:custGeom>
              <a:avLst/>
              <a:gdLst>
                <a:gd name="T0" fmla="*/ 27 w 31"/>
                <a:gd name="T1" fmla="*/ 25 h 31"/>
                <a:gd name="T2" fmla="*/ 15 w 31"/>
                <a:gd name="T3" fmla="*/ 22 h 31"/>
                <a:gd name="T4" fmla="*/ 19 w 31"/>
                <a:gd name="T5" fmla="*/ 10 h 31"/>
                <a:gd name="T6" fmla="*/ 30 w 31"/>
                <a:gd name="T7" fmla="*/ 13 h 31"/>
                <a:gd name="T8" fmla="*/ 31 w 31"/>
                <a:gd name="T9" fmla="*/ 7 h 31"/>
                <a:gd name="T10" fmla="*/ 5 w 31"/>
                <a:gd name="T11" fmla="*/ 0 h 31"/>
                <a:gd name="T12" fmla="*/ 3 w 31"/>
                <a:gd name="T13" fmla="*/ 6 h 31"/>
                <a:gd name="T14" fmla="*/ 13 w 31"/>
                <a:gd name="T15" fmla="*/ 9 h 31"/>
                <a:gd name="T16" fmla="*/ 11 w 31"/>
                <a:gd name="T17" fmla="*/ 20 h 31"/>
                <a:gd name="T18" fmla="*/ 1 w 31"/>
                <a:gd name="T19" fmla="*/ 18 h 31"/>
                <a:gd name="T20" fmla="*/ 0 w 31"/>
                <a:gd name="T21" fmla="*/ 24 h 31"/>
                <a:gd name="T22" fmla="*/ 26 w 31"/>
                <a:gd name="T23" fmla="*/ 31 h 31"/>
                <a:gd name="T24" fmla="*/ 27 w 31"/>
                <a:gd name="T25"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1">
                  <a:moveTo>
                    <a:pt x="27" y="25"/>
                  </a:moveTo>
                  <a:lnTo>
                    <a:pt x="15" y="22"/>
                  </a:lnTo>
                  <a:lnTo>
                    <a:pt x="19" y="10"/>
                  </a:lnTo>
                  <a:lnTo>
                    <a:pt x="30" y="13"/>
                  </a:lnTo>
                  <a:lnTo>
                    <a:pt x="31" y="7"/>
                  </a:lnTo>
                  <a:lnTo>
                    <a:pt x="5" y="0"/>
                  </a:lnTo>
                  <a:lnTo>
                    <a:pt x="3" y="6"/>
                  </a:lnTo>
                  <a:lnTo>
                    <a:pt x="13" y="9"/>
                  </a:lnTo>
                  <a:lnTo>
                    <a:pt x="11" y="20"/>
                  </a:lnTo>
                  <a:lnTo>
                    <a:pt x="1" y="18"/>
                  </a:lnTo>
                  <a:lnTo>
                    <a:pt x="0" y="24"/>
                  </a:lnTo>
                  <a:lnTo>
                    <a:pt x="26" y="31"/>
                  </a:lnTo>
                  <a:lnTo>
                    <a:pt x="2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40" name="Freeform 740">
              <a:extLst>
                <a:ext uri="{FF2B5EF4-FFF2-40B4-BE49-F238E27FC236}">
                  <a16:creationId xmlns:a16="http://schemas.microsoft.com/office/drawing/2014/main" id="{A8ADCCCD-1AD3-4AA9-9EAE-A32F5A5EF13F}"/>
                </a:ext>
              </a:extLst>
            </p:cNvPr>
            <p:cNvSpPr/>
            <p:nvPr/>
          </p:nvSpPr>
          <p:spPr bwMode="auto">
            <a:xfrm>
              <a:off x="3517" y="1658"/>
              <a:ext cx="30" cy="28"/>
            </a:xfrm>
            <a:custGeom>
              <a:avLst/>
              <a:gdLst>
                <a:gd name="T0" fmla="*/ 18 w 30"/>
                <a:gd name="T1" fmla="*/ 7 h 28"/>
                <a:gd name="T2" fmla="*/ 16 w 30"/>
                <a:gd name="T3" fmla="*/ 16 h 28"/>
                <a:gd name="T4" fmla="*/ 6 w 30"/>
                <a:gd name="T5" fmla="*/ 9 h 28"/>
                <a:gd name="T6" fmla="*/ 18 w 30"/>
                <a:gd name="T7" fmla="*/ 7 h 28"/>
                <a:gd name="T8" fmla="*/ 24 w 30"/>
                <a:gd name="T9" fmla="*/ 28 h 28"/>
                <a:gd name="T10" fmla="*/ 25 w 30"/>
                <a:gd name="T11" fmla="*/ 22 h 28"/>
                <a:gd name="T12" fmla="*/ 20 w 30"/>
                <a:gd name="T13" fmla="*/ 18 h 28"/>
                <a:gd name="T14" fmla="*/ 23 w 30"/>
                <a:gd name="T15" fmla="*/ 7 h 28"/>
                <a:gd name="T16" fmla="*/ 29 w 30"/>
                <a:gd name="T17" fmla="*/ 6 h 28"/>
                <a:gd name="T18" fmla="*/ 30 w 30"/>
                <a:gd name="T19" fmla="*/ 0 h 28"/>
                <a:gd name="T20" fmla="*/ 1 w 30"/>
                <a:gd name="T21" fmla="*/ 4 h 28"/>
                <a:gd name="T22" fmla="*/ 0 w 30"/>
                <a:gd name="T23" fmla="*/ 11 h 28"/>
                <a:gd name="T24" fmla="*/ 24 w 30"/>
                <a:gd name="T25" fmla="*/ 28 h 28"/>
                <a:gd name="T26" fmla="*/ 18 w 30"/>
                <a:gd name="T2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8">
                  <a:moveTo>
                    <a:pt x="18" y="7"/>
                  </a:moveTo>
                  <a:lnTo>
                    <a:pt x="16" y="16"/>
                  </a:lnTo>
                  <a:lnTo>
                    <a:pt x="6" y="9"/>
                  </a:lnTo>
                  <a:lnTo>
                    <a:pt x="18" y="7"/>
                  </a:lnTo>
                  <a:lnTo>
                    <a:pt x="24" y="28"/>
                  </a:lnTo>
                  <a:lnTo>
                    <a:pt x="25" y="22"/>
                  </a:lnTo>
                  <a:lnTo>
                    <a:pt x="20" y="18"/>
                  </a:lnTo>
                  <a:lnTo>
                    <a:pt x="23" y="7"/>
                  </a:lnTo>
                  <a:lnTo>
                    <a:pt x="29" y="6"/>
                  </a:lnTo>
                  <a:lnTo>
                    <a:pt x="30" y="0"/>
                  </a:lnTo>
                  <a:lnTo>
                    <a:pt x="1" y="4"/>
                  </a:lnTo>
                  <a:lnTo>
                    <a:pt x="0" y="11"/>
                  </a:lnTo>
                  <a:lnTo>
                    <a:pt x="24" y="28"/>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41" name="Freeform 741">
              <a:extLst>
                <a:ext uri="{FF2B5EF4-FFF2-40B4-BE49-F238E27FC236}">
                  <a16:creationId xmlns:a16="http://schemas.microsoft.com/office/drawing/2014/main" id="{45143960-1096-4C03-A33B-AE5C0C8CD71A}"/>
                </a:ext>
              </a:extLst>
            </p:cNvPr>
            <p:cNvSpPr/>
            <p:nvPr/>
          </p:nvSpPr>
          <p:spPr bwMode="auto">
            <a:xfrm>
              <a:off x="3521" y="1620"/>
              <a:ext cx="33" cy="36"/>
            </a:xfrm>
            <a:custGeom>
              <a:avLst/>
              <a:gdLst>
                <a:gd name="T0" fmla="*/ 27 w 33"/>
                <a:gd name="T1" fmla="*/ 30 h 36"/>
                <a:gd name="T2" fmla="*/ 6 w 33"/>
                <a:gd name="T3" fmla="*/ 24 h 36"/>
                <a:gd name="T4" fmla="*/ 30 w 33"/>
                <a:gd name="T5" fmla="*/ 24 h 36"/>
                <a:gd name="T6" fmla="*/ 31 w 33"/>
                <a:gd name="T7" fmla="*/ 18 h 36"/>
                <a:gd name="T8" fmla="*/ 10 w 33"/>
                <a:gd name="T9" fmla="*/ 6 h 36"/>
                <a:gd name="T10" fmla="*/ 32 w 33"/>
                <a:gd name="T11" fmla="*/ 12 h 36"/>
                <a:gd name="T12" fmla="*/ 33 w 33"/>
                <a:gd name="T13" fmla="*/ 6 h 36"/>
                <a:gd name="T14" fmla="*/ 6 w 33"/>
                <a:gd name="T15" fmla="*/ 0 h 36"/>
                <a:gd name="T16" fmla="*/ 4 w 33"/>
                <a:gd name="T17" fmla="*/ 8 h 36"/>
                <a:gd name="T18" fmla="*/ 24 w 33"/>
                <a:gd name="T19" fmla="*/ 19 h 36"/>
                <a:gd name="T20" fmla="*/ 2 w 33"/>
                <a:gd name="T21" fmla="*/ 20 h 36"/>
                <a:gd name="T22" fmla="*/ 0 w 33"/>
                <a:gd name="T23" fmla="*/ 29 h 36"/>
                <a:gd name="T24" fmla="*/ 26 w 33"/>
                <a:gd name="T25" fmla="*/ 36 h 36"/>
                <a:gd name="T26" fmla="*/ 27 w 33"/>
                <a:gd name="T2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6">
                  <a:moveTo>
                    <a:pt x="27" y="30"/>
                  </a:moveTo>
                  <a:lnTo>
                    <a:pt x="6" y="24"/>
                  </a:lnTo>
                  <a:lnTo>
                    <a:pt x="30" y="24"/>
                  </a:lnTo>
                  <a:lnTo>
                    <a:pt x="31" y="18"/>
                  </a:lnTo>
                  <a:lnTo>
                    <a:pt x="10" y="6"/>
                  </a:lnTo>
                  <a:lnTo>
                    <a:pt x="32" y="12"/>
                  </a:lnTo>
                  <a:lnTo>
                    <a:pt x="33" y="6"/>
                  </a:lnTo>
                  <a:lnTo>
                    <a:pt x="6" y="0"/>
                  </a:lnTo>
                  <a:lnTo>
                    <a:pt x="4" y="8"/>
                  </a:lnTo>
                  <a:lnTo>
                    <a:pt x="24" y="19"/>
                  </a:lnTo>
                  <a:lnTo>
                    <a:pt x="2" y="20"/>
                  </a:lnTo>
                  <a:lnTo>
                    <a:pt x="0" y="29"/>
                  </a:lnTo>
                  <a:lnTo>
                    <a:pt x="26" y="36"/>
                  </a:lnTo>
                  <a:lnTo>
                    <a:pt x="2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42" name="Freeform 742">
              <a:extLst>
                <a:ext uri="{FF2B5EF4-FFF2-40B4-BE49-F238E27FC236}">
                  <a16:creationId xmlns:a16="http://schemas.microsoft.com/office/drawing/2014/main" id="{86E396E7-C343-44EC-97B6-4430B7504D1F}"/>
                </a:ext>
              </a:extLst>
            </p:cNvPr>
            <p:cNvSpPr/>
            <p:nvPr/>
          </p:nvSpPr>
          <p:spPr bwMode="auto">
            <a:xfrm>
              <a:off x="3612" y="1647"/>
              <a:ext cx="32" cy="29"/>
            </a:xfrm>
            <a:custGeom>
              <a:avLst/>
              <a:gdLst>
                <a:gd name="T0" fmla="*/ 31 w 32"/>
                <a:gd name="T1" fmla="*/ 12 h 29"/>
                <a:gd name="T2" fmla="*/ 32 w 32"/>
                <a:gd name="T3" fmla="*/ 9 h 29"/>
                <a:gd name="T4" fmla="*/ 18 w 32"/>
                <a:gd name="T5" fmla="*/ 3 h 29"/>
                <a:gd name="T6" fmla="*/ 14 w 32"/>
                <a:gd name="T7" fmla="*/ 14 h 29"/>
                <a:gd name="T8" fmla="*/ 18 w 32"/>
                <a:gd name="T9" fmla="*/ 15 h 29"/>
                <a:gd name="T10" fmla="*/ 20 w 32"/>
                <a:gd name="T11" fmla="*/ 9 h 29"/>
                <a:gd name="T12" fmla="*/ 23 w 32"/>
                <a:gd name="T13" fmla="*/ 11 h 29"/>
                <a:gd name="T14" fmla="*/ 24 w 32"/>
                <a:gd name="T15" fmla="*/ 14 h 29"/>
                <a:gd name="T16" fmla="*/ 24 w 32"/>
                <a:gd name="T17" fmla="*/ 16 h 29"/>
                <a:gd name="T18" fmla="*/ 24 w 32"/>
                <a:gd name="T19" fmla="*/ 18 h 29"/>
                <a:gd name="T20" fmla="*/ 21 w 32"/>
                <a:gd name="T21" fmla="*/ 21 h 29"/>
                <a:gd name="T22" fmla="*/ 19 w 32"/>
                <a:gd name="T23" fmla="*/ 22 h 29"/>
                <a:gd name="T24" fmla="*/ 15 w 32"/>
                <a:gd name="T25" fmla="*/ 23 h 29"/>
                <a:gd name="T26" fmla="*/ 12 w 32"/>
                <a:gd name="T27" fmla="*/ 22 h 29"/>
                <a:gd name="T28" fmla="*/ 8 w 32"/>
                <a:gd name="T29" fmla="*/ 20 h 29"/>
                <a:gd name="T30" fmla="*/ 6 w 32"/>
                <a:gd name="T31" fmla="*/ 17 h 29"/>
                <a:gd name="T32" fmla="*/ 6 w 32"/>
                <a:gd name="T33" fmla="*/ 14 h 29"/>
                <a:gd name="T34" fmla="*/ 6 w 32"/>
                <a:gd name="T35" fmla="*/ 11 h 29"/>
                <a:gd name="T36" fmla="*/ 8 w 32"/>
                <a:gd name="T37" fmla="*/ 8 h 29"/>
                <a:gd name="T38" fmla="*/ 11 w 32"/>
                <a:gd name="T39" fmla="*/ 6 h 29"/>
                <a:gd name="T40" fmla="*/ 12 w 32"/>
                <a:gd name="T41" fmla="*/ 6 h 29"/>
                <a:gd name="T42" fmla="*/ 14 w 32"/>
                <a:gd name="T43" fmla="*/ 0 h 29"/>
                <a:gd name="T44" fmla="*/ 11 w 32"/>
                <a:gd name="T45" fmla="*/ 0 h 29"/>
                <a:gd name="T46" fmla="*/ 7 w 32"/>
                <a:gd name="T47" fmla="*/ 2 h 29"/>
                <a:gd name="T48" fmla="*/ 3 w 32"/>
                <a:gd name="T49" fmla="*/ 4 h 29"/>
                <a:gd name="T50" fmla="*/ 1 w 32"/>
                <a:gd name="T51" fmla="*/ 9 h 29"/>
                <a:gd name="T52" fmla="*/ 0 w 32"/>
                <a:gd name="T53" fmla="*/ 15 h 29"/>
                <a:gd name="T54" fmla="*/ 1 w 32"/>
                <a:gd name="T55" fmla="*/ 20 h 29"/>
                <a:gd name="T56" fmla="*/ 5 w 32"/>
                <a:gd name="T57" fmla="*/ 24 h 29"/>
                <a:gd name="T58" fmla="*/ 9 w 32"/>
                <a:gd name="T59" fmla="*/ 27 h 29"/>
                <a:gd name="T60" fmla="*/ 15 w 32"/>
                <a:gd name="T61" fmla="*/ 29 h 29"/>
                <a:gd name="T62" fmla="*/ 20 w 32"/>
                <a:gd name="T63" fmla="*/ 28 h 29"/>
                <a:gd name="T64" fmla="*/ 25 w 32"/>
                <a:gd name="T65" fmla="*/ 26 h 29"/>
                <a:gd name="T66" fmla="*/ 27 w 32"/>
                <a:gd name="T67" fmla="*/ 21 h 29"/>
                <a:gd name="T68" fmla="*/ 29 w 32"/>
                <a:gd name="T69" fmla="*/ 16 h 29"/>
                <a:gd name="T70" fmla="*/ 27 w 32"/>
                <a:gd name="T71" fmla="*/ 11 h 29"/>
                <a:gd name="T72" fmla="*/ 31 w 32"/>
                <a:gd name="T73"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28">
                  <a:moveTo>
                    <a:pt x="31" y="12"/>
                  </a:moveTo>
                  <a:lnTo>
                    <a:pt x="32" y="9"/>
                  </a:lnTo>
                  <a:lnTo>
                    <a:pt x="18" y="3"/>
                  </a:lnTo>
                  <a:lnTo>
                    <a:pt x="14" y="14"/>
                  </a:lnTo>
                  <a:lnTo>
                    <a:pt x="18" y="15"/>
                  </a:lnTo>
                  <a:lnTo>
                    <a:pt x="20" y="9"/>
                  </a:lnTo>
                  <a:lnTo>
                    <a:pt x="23" y="11"/>
                  </a:lnTo>
                  <a:lnTo>
                    <a:pt x="24" y="14"/>
                  </a:lnTo>
                  <a:lnTo>
                    <a:pt x="24" y="16"/>
                  </a:lnTo>
                  <a:lnTo>
                    <a:pt x="24" y="18"/>
                  </a:lnTo>
                  <a:lnTo>
                    <a:pt x="21" y="21"/>
                  </a:lnTo>
                  <a:lnTo>
                    <a:pt x="19" y="22"/>
                  </a:lnTo>
                  <a:lnTo>
                    <a:pt x="15" y="23"/>
                  </a:lnTo>
                  <a:lnTo>
                    <a:pt x="12" y="22"/>
                  </a:lnTo>
                  <a:lnTo>
                    <a:pt x="8" y="20"/>
                  </a:lnTo>
                  <a:lnTo>
                    <a:pt x="6" y="17"/>
                  </a:lnTo>
                  <a:lnTo>
                    <a:pt x="6" y="14"/>
                  </a:lnTo>
                  <a:lnTo>
                    <a:pt x="6" y="11"/>
                  </a:lnTo>
                  <a:lnTo>
                    <a:pt x="8" y="8"/>
                  </a:lnTo>
                  <a:lnTo>
                    <a:pt x="11" y="6"/>
                  </a:lnTo>
                  <a:lnTo>
                    <a:pt x="12" y="6"/>
                  </a:lnTo>
                  <a:lnTo>
                    <a:pt x="14" y="0"/>
                  </a:lnTo>
                  <a:lnTo>
                    <a:pt x="11" y="0"/>
                  </a:lnTo>
                  <a:lnTo>
                    <a:pt x="7" y="2"/>
                  </a:lnTo>
                  <a:lnTo>
                    <a:pt x="3" y="4"/>
                  </a:lnTo>
                  <a:lnTo>
                    <a:pt x="1" y="9"/>
                  </a:lnTo>
                  <a:lnTo>
                    <a:pt x="0" y="15"/>
                  </a:lnTo>
                  <a:lnTo>
                    <a:pt x="1" y="20"/>
                  </a:lnTo>
                  <a:lnTo>
                    <a:pt x="5" y="24"/>
                  </a:lnTo>
                  <a:lnTo>
                    <a:pt x="9" y="27"/>
                  </a:lnTo>
                  <a:lnTo>
                    <a:pt x="15" y="29"/>
                  </a:lnTo>
                  <a:lnTo>
                    <a:pt x="20" y="28"/>
                  </a:lnTo>
                  <a:lnTo>
                    <a:pt x="25" y="26"/>
                  </a:lnTo>
                  <a:lnTo>
                    <a:pt x="27" y="21"/>
                  </a:lnTo>
                  <a:lnTo>
                    <a:pt x="29" y="16"/>
                  </a:lnTo>
                  <a:lnTo>
                    <a:pt x="27" y="11"/>
                  </a:lnTo>
                  <a:lnTo>
                    <a:pt x="3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43" name="Freeform 743">
              <a:extLst>
                <a:ext uri="{FF2B5EF4-FFF2-40B4-BE49-F238E27FC236}">
                  <a16:creationId xmlns:a16="http://schemas.microsoft.com/office/drawing/2014/main" id="{8819447C-885E-4AA4-ADA5-0B67C7B0B534}"/>
                </a:ext>
              </a:extLst>
            </p:cNvPr>
            <p:cNvSpPr/>
            <p:nvPr/>
          </p:nvSpPr>
          <p:spPr bwMode="auto">
            <a:xfrm>
              <a:off x="3621" y="1620"/>
              <a:ext cx="34" cy="30"/>
            </a:xfrm>
            <a:custGeom>
              <a:avLst/>
              <a:gdLst>
                <a:gd name="T0" fmla="*/ 6 w 34"/>
                <a:gd name="T1" fmla="*/ 15 h 30"/>
                <a:gd name="T2" fmla="*/ 9 w 34"/>
                <a:gd name="T3" fmla="*/ 9 h 30"/>
                <a:gd name="T4" fmla="*/ 11 w 34"/>
                <a:gd name="T5" fmla="*/ 7 h 30"/>
                <a:gd name="T6" fmla="*/ 14 w 34"/>
                <a:gd name="T7" fmla="*/ 7 h 30"/>
                <a:gd name="T8" fmla="*/ 16 w 34"/>
                <a:gd name="T9" fmla="*/ 9 h 30"/>
                <a:gd name="T10" fmla="*/ 16 w 34"/>
                <a:gd name="T11" fmla="*/ 12 h 30"/>
                <a:gd name="T12" fmla="*/ 14 w 34"/>
                <a:gd name="T13" fmla="*/ 19 h 30"/>
                <a:gd name="T14" fmla="*/ 6 w 34"/>
                <a:gd name="T15" fmla="*/ 15 h 30"/>
                <a:gd name="T16" fmla="*/ 27 w 34"/>
                <a:gd name="T17" fmla="*/ 25 h 30"/>
                <a:gd name="T18" fmla="*/ 17 w 34"/>
                <a:gd name="T19" fmla="*/ 20 h 30"/>
                <a:gd name="T20" fmla="*/ 20 w 34"/>
                <a:gd name="T21" fmla="*/ 15 h 30"/>
                <a:gd name="T22" fmla="*/ 22 w 34"/>
                <a:gd name="T23" fmla="*/ 12 h 30"/>
                <a:gd name="T24" fmla="*/ 26 w 34"/>
                <a:gd name="T25" fmla="*/ 13 h 30"/>
                <a:gd name="T26" fmla="*/ 28 w 34"/>
                <a:gd name="T27" fmla="*/ 14 h 30"/>
                <a:gd name="T28" fmla="*/ 30 w 34"/>
                <a:gd name="T29" fmla="*/ 14 h 30"/>
                <a:gd name="T30" fmla="*/ 32 w 34"/>
                <a:gd name="T31" fmla="*/ 14 h 30"/>
                <a:gd name="T32" fmla="*/ 34 w 34"/>
                <a:gd name="T33" fmla="*/ 8 h 30"/>
                <a:gd name="T34" fmla="*/ 33 w 34"/>
                <a:gd name="T35" fmla="*/ 8 h 30"/>
                <a:gd name="T36" fmla="*/ 32 w 34"/>
                <a:gd name="T37" fmla="*/ 8 h 30"/>
                <a:gd name="T38" fmla="*/ 30 w 34"/>
                <a:gd name="T39" fmla="*/ 8 h 30"/>
                <a:gd name="T40" fmla="*/ 27 w 34"/>
                <a:gd name="T41" fmla="*/ 7 h 30"/>
                <a:gd name="T42" fmla="*/ 23 w 34"/>
                <a:gd name="T43" fmla="*/ 6 h 30"/>
                <a:gd name="T44" fmla="*/ 20 w 34"/>
                <a:gd name="T45" fmla="*/ 8 h 30"/>
                <a:gd name="T46" fmla="*/ 20 w 34"/>
                <a:gd name="T47" fmla="*/ 3 h 30"/>
                <a:gd name="T48" fmla="*/ 16 w 34"/>
                <a:gd name="T49" fmla="*/ 1 h 30"/>
                <a:gd name="T50" fmla="*/ 12 w 34"/>
                <a:gd name="T51" fmla="*/ 0 h 30"/>
                <a:gd name="T52" fmla="*/ 10 w 34"/>
                <a:gd name="T53" fmla="*/ 1 h 30"/>
                <a:gd name="T54" fmla="*/ 8 w 34"/>
                <a:gd name="T55" fmla="*/ 2 h 30"/>
                <a:gd name="T56" fmla="*/ 5 w 34"/>
                <a:gd name="T57" fmla="*/ 6 h 30"/>
                <a:gd name="T58" fmla="*/ 0 w 34"/>
                <a:gd name="T59" fmla="*/ 19 h 30"/>
                <a:gd name="T60" fmla="*/ 26 w 34"/>
                <a:gd name="T61" fmla="*/ 30 h 30"/>
                <a:gd name="T62" fmla="*/ 27 w 34"/>
                <a:gd name="T63" fmla="*/ 25 h 30"/>
                <a:gd name="T64" fmla="*/ 6 w 34"/>
                <a:gd name="T6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0">
                  <a:moveTo>
                    <a:pt x="6" y="15"/>
                  </a:moveTo>
                  <a:lnTo>
                    <a:pt x="9" y="9"/>
                  </a:lnTo>
                  <a:lnTo>
                    <a:pt x="11" y="7"/>
                  </a:lnTo>
                  <a:lnTo>
                    <a:pt x="14" y="7"/>
                  </a:lnTo>
                  <a:lnTo>
                    <a:pt x="16" y="9"/>
                  </a:lnTo>
                  <a:lnTo>
                    <a:pt x="16" y="12"/>
                  </a:lnTo>
                  <a:lnTo>
                    <a:pt x="14" y="19"/>
                  </a:lnTo>
                  <a:lnTo>
                    <a:pt x="6" y="15"/>
                  </a:lnTo>
                  <a:lnTo>
                    <a:pt x="27" y="25"/>
                  </a:lnTo>
                  <a:lnTo>
                    <a:pt x="17" y="20"/>
                  </a:lnTo>
                  <a:lnTo>
                    <a:pt x="20" y="15"/>
                  </a:lnTo>
                  <a:lnTo>
                    <a:pt x="22" y="12"/>
                  </a:lnTo>
                  <a:lnTo>
                    <a:pt x="26" y="13"/>
                  </a:lnTo>
                  <a:lnTo>
                    <a:pt x="28" y="14"/>
                  </a:lnTo>
                  <a:lnTo>
                    <a:pt x="30" y="14"/>
                  </a:lnTo>
                  <a:lnTo>
                    <a:pt x="32" y="14"/>
                  </a:lnTo>
                  <a:lnTo>
                    <a:pt x="34" y="8"/>
                  </a:lnTo>
                  <a:lnTo>
                    <a:pt x="33" y="8"/>
                  </a:lnTo>
                  <a:lnTo>
                    <a:pt x="32" y="8"/>
                  </a:lnTo>
                  <a:lnTo>
                    <a:pt x="30" y="8"/>
                  </a:lnTo>
                  <a:lnTo>
                    <a:pt x="27" y="7"/>
                  </a:lnTo>
                  <a:lnTo>
                    <a:pt x="23" y="6"/>
                  </a:lnTo>
                  <a:lnTo>
                    <a:pt x="20" y="8"/>
                  </a:lnTo>
                  <a:lnTo>
                    <a:pt x="20" y="3"/>
                  </a:lnTo>
                  <a:lnTo>
                    <a:pt x="16" y="1"/>
                  </a:lnTo>
                  <a:lnTo>
                    <a:pt x="12" y="0"/>
                  </a:lnTo>
                  <a:lnTo>
                    <a:pt x="10" y="1"/>
                  </a:lnTo>
                  <a:lnTo>
                    <a:pt x="8" y="2"/>
                  </a:lnTo>
                  <a:lnTo>
                    <a:pt x="5" y="6"/>
                  </a:lnTo>
                  <a:lnTo>
                    <a:pt x="0" y="19"/>
                  </a:lnTo>
                  <a:lnTo>
                    <a:pt x="26" y="30"/>
                  </a:lnTo>
                  <a:lnTo>
                    <a:pt x="27" y="25"/>
                  </a:lnTo>
                  <a:lnTo>
                    <a:pt x="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44" name="Freeform 744">
              <a:extLst>
                <a:ext uri="{FF2B5EF4-FFF2-40B4-BE49-F238E27FC236}">
                  <a16:creationId xmlns:a16="http://schemas.microsoft.com/office/drawing/2014/main" id="{8FA093EA-E887-40B8-AF2B-73784313D0B2}"/>
                </a:ext>
              </a:extLst>
            </p:cNvPr>
            <p:cNvSpPr/>
            <p:nvPr/>
          </p:nvSpPr>
          <p:spPr bwMode="auto">
            <a:xfrm>
              <a:off x="3635" y="1601"/>
              <a:ext cx="31" cy="26"/>
            </a:xfrm>
            <a:custGeom>
              <a:avLst/>
              <a:gdLst>
                <a:gd name="T0" fmla="*/ 18 w 31"/>
                <a:gd name="T1" fmla="*/ 6 h 26"/>
                <a:gd name="T2" fmla="*/ 15 w 31"/>
                <a:gd name="T3" fmla="*/ 13 h 26"/>
                <a:gd name="T4" fmla="*/ 6 w 31"/>
                <a:gd name="T5" fmla="*/ 4 h 26"/>
                <a:gd name="T6" fmla="*/ 18 w 31"/>
                <a:gd name="T7" fmla="*/ 6 h 26"/>
                <a:gd name="T8" fmla="*/ 21 w 31"/>
                <a:gd name="T9" fmla="*/ 26 h 26"/>
                <a:gd name="T10" fmla="*/ 24 w 31"/>
                <a:gd name="T11" fmla="*/ 20 h 26"/>
                <a:gd name="T12" fmla="*/ 19 w 31"/>
                <a:gd name="T13" fmla="*/ 16 h 26"/>
                <a:gd name="T14" fmla="*/ 22 w 31"/>
                <a:gd name="T15" fmla="*/ 6 h 26"/>
                <a:gd name="T16" fmla="*/ 28 w 31"/>
                <a:gd name="T17" fmla="*/ 7 h 26"/>
                <a:gd name="T18" fmla="*/ 31 w 31"/>
                <a:gd name="T19" fmla="*/ 1 h 26"/>
                <a:gd name="T20" fmla="*/ 2 w 31"/>
                <a:gd name="T21" fmla="*/ 0 h 26"/>
                <a:gd name="T22" fmla="*/ 0 w 31"/>
                <a:gd name="T23" fmla="*/ 6 h 26"/>
                <a:gd name="T24" fmla="*/ 21 w 31"/>
                <a:gd name="T25" fmla="*/ 26 h 26"/>
                <a:gd name="T26" fmla="*/ 18 w 31"/>
                <a:gd name="T2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6">
                  <a:moveTo>
                    <a:pt x="18" y="6"/>
                  </a:moveTo>
                  <a:lnTo>
                    <a:pt x="15" y="13"/>
                  </a:lnTo>
                  <a:lnTo>
                    <a:pt x="6" y="4"/>
                  </a:lnTo>
                  <a:lnTo>
                    <a:pt x="18" y="6"/>
                  </a:lnTo>
                  <a:lnTo>
                    <a:pt x="21" y="26"/>
                  </a:lnTo>
                  <a:lnTo>
                    <a:pt x="24" y="20"/>
                  </a:lnTo>
                  <a:lnTo>
                    <a:pt x="19" y="16"/>
                  </a:lnTo>
                  <a:lnTo>
                    <a:pt x="22" y="6"/>
                  </a:lnTo>
                  <a:lnTo>
                    <a:pt x="28" y="7"/>
                  </a:lnTo>
                  <a:lnTo>
                    <a:pt x="31" y="1"/>
                  </a:lnTo>
                  <a:lnTo>
                    <a:pt x="2" y="0"/>
                  </a:lnTo>
                  <a:lnTo>
                    <a:pt x="0" y="6"/>
                  </a:lnTo>
                  <a:lnTo>
                    <a:pt x="21" y="26"/>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45" name="Freeform 745">
              <a:extLst>
                <a:ext uri="{FF2B5EF4-FFF2-40B4-BE49-F238E27FC236}">
                  <a16:creationId xmlns:a16="http://schemas.microsoft.com/office/drawing/2014/main" id="{01A3F26E-1025-4AE3-B808-0A7E55251087}"/>
                </a:ext>
              </a:extLst>
            </p:cNvPr>
            <p:cNvSpPr/>
            <p:nvPr/>
          </p:nvSpPr>
          <p:spPr bwMode="auto">
            <a:xfrm>
              <a:off x="3642" y="1566"/>
              <a:ext cx="35" cy="33"/>
            </a:xfrm>
            <a:custGeom>
              <a:avLst/>
              <a:gdLst>
                <a:gd name="T0" fmla="*/ 27 w 35"/>
                <a:gd name="T1" fmla="*/ 27 h 33"/>
                <a:gd name="T2" fmla="*/ 11 w 35"/>
                <a:gd name="T3" fmla="*/ 20 h 33"/>
                <a:gd name="T4" fmla="*/ 32 w 35"/>
                <a:gd name="T5" fmla="*/ 17 h 33"/>
                <a:gd name="T6" fmla="*/ 35 w 35"/>
                <a:gd name="T7" fmla="*/ 12 h 33"/>
                <a:gd name="T8" fmla="*/ 9 w 35"/>
                <a:gd name="T9" fmla="*/ 0 h 33"/>
                <a:gd name="T10" fmla="*/ 7 w 35"/>
                <a:gd name="T11" fmla="*/ 6 h 33"/>
                <a:gd name="T12" fmla="*/ 24 w 35"/>
                <a:gd name="T13" fmla="*/ 13 h 33"/>
                <a:gd name="T14" fmla="*/ 2 w 35"/>
                <a:gd name="T15" fmla="*/ 17 h 33"/>
                <a:gd name="T16" fmla="*/ 0 w 35"/>
                <a:gd name="T17" fmla="*/ 21 h 33"/>
                <a:gd name="T18" fmla="*/ 25 w 35"/>
                <a:gd name="T19" fmla="*/ 33 h 33"/>
                <a:gd name="T20" fmla="*/ 27 w 35"/>
                <a:gd name="T2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3">
                  <a:moveTo>
                    <a:pt x="27" y="27"/>
                  </a:moveTo>
                  <a:lnTo>
                    <a:pt x="11" y="20"/>
                  </a:lnTo>
                  <a:lnTo>
                    <a:pt x="32" y="17"/>
                  </a:lnTo>
                  <a:lnTo>
                    <a:pt x="35" y="12"/>
                  </a:lnTo>
                  <a:lnTo>
                    <a:pt x="9" y="0"/>
                  </a:lnTo>
                  <a:lnTo>
                    <a:pt x="7" y="6"/>
                  </a:lnTo>
                  <a:lnTo>
                    <a:pt x="24" y="13"/>
                  </a:lnTo>
                  <a:lnTo>
                    <a:pt x="2" y="17"/>
                  </a:lnTo>
                  <a:lnTo>
                    <a:pt x="0" y="21"/>
                  </a:lnTo>
                  <a:lnTo>
                    <a:pt x="25" y="33"/>
                  </a:lnTo>
                  <a:lnTo>
                    <a:pt x="2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46" name="Freeform 746">
              <a:extLst>
                <a:ext uri="{FF2B5EF4-FFF2-40B4-BE49-F238E27FC236}">
                  <a16:creationId xmlns:a16="http://schemas.microsoft.com/office/drawing/2014/main" id="{878B55D6-5FC0-4061-9154-A63087D2FF5E}"/>
                </a:ext>
              </a:extLst>
            </p:cNvPr>
            <p:cNvSpPr/>
            <p:nvPr/>
          </p:nvSpPr>
          <p:spPr bwMode="auto">
            <a:xfrm>
              <a:off x="3651" y="1541"/>
              <a:ext cx="32" cy="25"/>
            </a:xfrm>
            <a:custGeom>
              <a:avLst/>
              <a:gdLst>
                <a:gd name="T0" fmla="*/ 32 w 32"/>
                <a:gd name="T1" fmla="*/ 20 h 25"/>
                <a:gd name="T2" fmla="*/ 10 w 32"/>
                <a:gd name="T3" fmla="*/ 0 h 25"/>
                <a:gd name="T4" fmla="*/ 8 w 32"/>
                <a:gd name="T5" fmla="*/ 6 h 25"/>
                <a:gd name="T6" fmla="*/ 24 w 32"/>
                <a:gd name="T7" fmla="*/ 20 h 25"/>
                <a:gd name="T8" fmla="*/ 3 w 32"/>
                <a:gd name="T9" fmla="*/ 16 h 25"/>
                <a:gd name="T10" fmla="*/ 0 w 32"/>
                <a:gd name="T11" fmla="*/ 22 h 25"/>
                <a:gd name="T12" fmla="*/ 30 w 32"/>
                <a:gd name="T13" fmla="*/ 25 h 25"/>
                <a:gd name="T14" fmla="*/ 32 w 32"/>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5">
                  <a:moveTo>
                    <a:pt x="32" y="20"/>
                  </a:moveTo>
                  <a:lnTo>
                    <a:pt x="10" y="0"/>
                  </a:lnTo>
                  <a:lnTo>
                    <a:pt x="8" y="6"/>
                  </a:lnTo>
                  <a:lnTo>
                    <a:pt x="24" y="20"/>
                  </a:lnTo>
                  <a:lnTo>
                    <a:pt x="3" y="16"/>
                  </a:lnTo>
                  <a:lnTo>
                    <a:pt x="0" y="22"/>
                  </a:lnTo>
                  <a:lnTo>
                    <a:pt x="30" y="25"/>
                  </a:lnTo>
                  <a:lnTo>
                    <a:pt x="3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47" name="Freeform 747">
              <a:extLst>
                <a:ext uri="{FF2B5EF4-FFF2-40B4-BE49-F238E27FC236}">
                  <a16:creationId xmlns:a16="http://schemas.microsoft.com/office/drawing/2014/main" id="{8ED7E25A-82C2-460A-8A56-49113E332FBA}"/>
                </a:ext>
              </a:extLst>
            </p:cNvPr>
            <p:cNvSpPr/>
            <p:nvPr/>
          </p:nvSpPr>
          <p:spPr bwMode="auto">
            <a:xfrm>
              <a:off x="3662" y="1532"/>
              <a:ext cx="28" cy="17"/>
            </a:xfrm>
            <a:custGeom>
              <a:avLst/>
              <a:gdLst>
                <a:gd name="T0" fmla="*/ 28 w 28"/>
                <a:gd name="T1" fmla="*/ 12 h 17"/>
                <a:gd name="T2" fmla="*/ 3 w 28"/>
                <a:gd name="T3" fmla="*/ 0 h 17"/>
                <a:gd name="T4" fmla="*/ 0 w 28"/>
                <a:gd name="T5" fmla="*/ 6 h 17"/>
                <a:gd name="T6" fmla="*/ 25 w 28"/>
                <a:gd name="T7" fmla="*/ 17 h 17"/>
                <a:gd name="T8" fmla="*/ 28 w 28"/>
                <a:gd name="T9" fmla="*/ 12 h 17"/>
              </a:gdLst>
              <a:ahLst/>
              <a:cxnLst>
                <a:cxn ang="0">
                  <a:pos x="T0" y="T1"/>
                </a:cxn>
                <a:cxn ang="0">
                  <a:pos x="T2" y="T3"/>
                </a:cxn>
                <a:cxn ang="0">
                  <a:pos x="T4" y="T5"/>
                </a:cxn>
                <a:cxn ang="0">
                  <a:pos x="T6" y="T7"/>
                </a:cxn>
                <a:cxn ang="0">
                  <a:pos x="T8" y="T9"/>
                </a:cxn>
              </a:cxnLst>
              <a:rect l="0" t="0" r="r" b="b"/>
              <a:pathLst>
                <a:path w="28" h="17">
                  <a:moveTo>
                    <a:pt x="28" y="12"/>
                  </a:moveTo>
                  <a:lnTo>
                    <a:pt x="3" y="0"/>
                  </a:lnTo>
                  <a:lnTo>
                    <a:pt x="0" y="6"/>
                  </a:lnTo>
                  <a:lnTo>
                    <a:pt x="25" y="17"/>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48" name="Freeform 748">
              <a:extLst>
                <a:ext uri="{FF2B5EF4-FFF2-40B4-BE49-F238E27FC236}">
                  <a16:creationId xmlns:a16="http://schemas.microsoft.com/office/drawing/2014/main" id="{B40DBF1B-B8C1-45B3-8134-47E8B84F2C59}"/>
                </a:ext>
              </a:extLst>
            </p:cNvPr>
            <p:cNvSpPr/>
            <p:nvPr/>
          </p:nvSpPr>
          <p:spPr bwMode="auto">
            <a:xfrm>
              <a:off x="3667" y="1518"/>
              <a:ext cx="32" cy="20"/>
            </a:xfrm>
            <a:custGeom>
              <a:avLst/>
              <a:gdLst>
                <a:gd name="T0" fmla="*/ 32 w 32"/>
                <a:gd name="T1" fmla="*/ 2 h 20"/>
                <a:gd name="T2" fmla="*/ 28 w 32"/>
                <a:gd name="T3" fmla="*/ 0 h 20"/>
                <a:gd name="T4" fmla="*/ 23 w 32"/>
                <a:gd name="T5" fmla="*/ 13 h 20"/>
                <a:gd name="T6" fmla="*/ 2 w 32"/>
                <a:gd name="T7" fmla="*/ 3 h 20"/>
                <a:gd name="T8" fmla="*/ 0 w 32"/>
                <a:gd name="T9" fmla="*/ 8 h 20"/>
                <a:gd name="T10" fmla="*/ 25 w 32"/>
                <a:gd name="T11" fmla="*/ 20 h 20"/>
                <a:gd name="T12" fmla="*/ 32 w 32"/>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32" y="2"/>
                  </a:moveTo>
                  <a:lnTo>
                    <a:pt x="28" y="0"/>
                  </a:lnTo>
                  <a:lnTo>
                    <a:pt x="23" y="13"/>
                  </a:lnTo>
                  <a:lnTo>
                    <a:pt x="2" y="3"/>
                  </a:lnTo>
                  <a:lnTo>
                    <a:pt x="0" y="8"/>
                  </a:lnTo>
                  <a:lnTo>
                    <a:pt x="25" y="20"/>
                  </a:lnTo>
                  <a:lnTo>
                    <a:pt x="3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49" name="Freeform 749">
              <a:extLst>
                <a:ext uri="{FF2B5EF4-FFF2-40B4-BE49-F238E27FC236}">
                  <a16:creationId xmlns:a16="http://schemas.microsoft.com/office/drawing/2014/main" id="{96772ADD-57ED-48C2-98A2-71C07C628339}"/>
                </a:ext>
              </a:extLst>
            </p:cNvPr>
            <p:cNvSpPr/>
            <p:nvPr/>
          </p:nvSpPr>
          <p:spPr bwMode="auto">
            <a:xfrm>
              <a:off x="3675" y="1496"/>
              <a:ext cx="34" cy="21"/>
            </a:xfrm>
            <a:custGeom>
              <a:avLst/>
              <a:gdLst>
                <a:gd name="T0" fmla="*/ 34 w 34"/>
                <a:gd name="T1" fmla="*/ 3 h 21"/>
                <a:gd name="T2" fmla="*/ 29 w 34"/>
                <a:gd name="T3" fmla="*/ 0 h 21"/>
                <a:gd name="T4" fmla="*/ 23 w 34"/>
                <a:gd name="T5" fmla="*/ 13 h 21"/>
                <a:gd name="T6" fmla="*/ 3 w 34"/>
                <a:gd name="T7" fmla="*/ 4 h 21"/>
                <a:gd name="T8" fmla="*/ 0 w 34"/>
                <a:gd name="T9" fmla="*/ 10 h 21"/>
                <a:gd name="T10" fmla="*/ 26 w 34"/>
                <a:gd name="T11" fmla="*/ 21 h 21"/>
                <a:gd name="T12" fmla="*/ 34 w 34"/>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34" y="3"/>
                  </a:moveTo>
                  <a:lnTo>
                    <a:pt x="29" y="0"/>
                  </a:lnTo>
                  <a:lnTo>
                    <a:pt x="23" y="13"/>
                  </a:lnTo>
                  <a:lnTo>
                    <a:pt x="3" y="4"/>
                  </a:lnTo>
                  <a:lnTo>
                    <a:pt x="0" y="10"/>
                  </a:lnTo>
                  <a:lnTo>
                    <a:pt x="26" y="21"/>
                  </a:lnTo>
                  <a:lnTo>
                    <a:pt x="3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0" name="Freeform 750">
              <a:extLst>
                <a:ext uri="{FF2B5EF4-FFF2-40B4-BE49-F238E27FC236}">
                  <a16:creationId xmlns:a16="http://schemas.microsoft.com/office/drawing/2014/main" id="{3F49FE14-552F-4528-8C80-EBBAAC92EF86}"/>
                </a:ext>
              </a:extLst>
            </p:cNvPr>
            <p:cNvSpPr/>
            <p:nvPr/>
          </p:nvSpPr>
          <p:spPr bwMode="auto">
            <a:xfrm>
              <a:off x="3685" y="1465"/>
              <a:ext cx="32" cy="30"/>
            </a:xfrm>
            <a:custGeom>
              <a:avLst/>
              <a:gdLst>
                <a:gd name="T0" fmla="*/ 32 w 32"/>
                <a:gd name="T1" fmla="*/ 11 h 30"/>
                <a:gd name="T2" fmla="*/ 29 w 32"/>
                <a:gd name="T3" fmla="*/ 8 h 30"/>
                <a:gd name="T4" fmla="*/ 23 w 32"/>
                <a:gd name="T5" fmla="*/ 23 h 30"/>
                <a:gd name="T6" fmla="*/ 16 w 32"/>
                <a:gd name="T7" fmla="*/ 20 h 30"/>
                <a:gd name="T8" fmla="*/ 20 w 32"/>
                <a:gd name="T9" fmla="*/ 7 h 30"/>
                <a:gd name="T10" fmla="*/ 17 w 32"/>
                <a:gd name="T11" fmla="*/ 6 h 30"/>
                <a:gd name="T12" fmla="*/ 12 w 32"/>
                <a:gd name="T13" fmla="*/ 18 h 30"/>
                <a:gd name="T14" fmla="*/ 6 w 32"/>
                <a:gd name="T15" fmla="*/ 16 h 30"/>
                <a:gd name="T16" fmla="*/ 12 w 32"/>
                <a:gd name="T17" fmla="*/ 2 h 30"/>
                <a:gd name="T18" fmla="*/ 7 w 32"/>
                <a:gd name="T19" fmla="*/ 0 h 30"/>
                <a:gd name="T20" fmla="*/ 0 w 32"/>
                <a:gd name="T21" fmla="*/ 19 h 30"/>
                <a:gd name="T22" fmla="*/ 25 w 32"/>
                <a:gd name="T23" fmla="*/ 30 h 30"/>
                <a:gd name="T24" fmla="*/ 32 w 32"/>
                <a:gd name="T25"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32" y="11"/>
                  </a:moveTo>
                  <a:lnTo>
                    <a:pt x="29" y="8"/>
                  </a:lnTo>
                  <a:lnTo>
                    <a:pt x="23" y="23"/>
                  </a:lnTo>
                  <a:lnTo>
                    <a:pt x="16" y="20"/>
                  </a:lnTo>
                  <a:lnTo>
                    <a:pt x="20" y="7"/>
                  </a:lnTo>
                  <a:lnTo>
                    <a:pt x="17" y="6"/>
                  </a:lnTo>
                  <a:lnTo>
                    <a:pt x="12" y="18"/>
                  </a:lnTo>
                  <a:lnTo>
                    <a:pt x="6" y="16"/>
                  </a:lnTo>
                  <a:lnTo>
                    <a:pt x="12" y="2"/>
                  </a:lnTo>
                  <a:lnTo>
                    <a:pt x="7" y="0"/>
                  </a:lnTo>
                  <a:lnTo>
                    <a:pt x="0" y="19"/>
                  </a:lnTo>
                  <a:lnTo>
                    <a:pt x="25" y="30"/>
                  </a:lnTo>
                  <a:lnTo>
                    <a:pt x="3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1" name="Freeform 751">
              <a:extLst>
                <a:ext uri="{FF2B5EF4-FFF2-40B4-BE49-F238E27FC236}">
                  <a16:creationId xmlns:a16="http://schemas.microsoft.com/office/drawing/2014/main" id="{26F2BC93-E06B-4C07-A8B4-D69DA570F7DA}"/>
                </a:ext>
              </a:extLst>
            </p:cNvPr>
            <p:cNvSpPr/>
            <p:nvPr/>
          </p:nvSpPr>
          <p:spPr bwMode="auto">
            <a:xfrm>
              <a:off x="3794" y="1520"/>
              <a:ext cx="31" cy="25"/>
            </a:xfrm>
            <a:custGeom>
              <a:avLst/>
              <a:gdLst>
                <a:gd name="T0" fmla="*/ 31 w 31"/>
                <a:gd name="T1" fmla="*/ 18 h 25"/>
                <a:gd name="T2" fmla="*/ 7 w 31"/>
                <a:gd name="T3" fmla="*/ 0 h 25"/>
                <a:gd name="T4" fmla="*/ 5 w 31"/>
                <a:gd name="T5" fmla="*/ 6 h 25"/>
                <a:gd name="T6" fmla="*/ 23 w 31"/>
                <a:gd name="T7" fmla="*/ 19 h 25"/>
                <a:gd name="T8" fmla="*/ 3 w 31"/>
                <a:gd name="T9" fmla="*/ 19 h 25"/>
                <a:gd name="T10" fmla="*/ 0 w 31"/>
                <a:gd name="T11" fmla="*/ 25 h 25"/>
                <a:gd name="T12" fmla="*/ 29 w 31"/>
                <a:gd name="T13" fmla="*/ 24 h 25"/>
                <a:gd name="T14" fmla="*/ 31 w 31"/>
                <a:gd name="T15" fmla="*/ 1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5">
                  <a:moveTo>
                    <a:pt x="31" y="18"/>
                  </a:moveTo>
                  <a:lnTo>
                    <a:pt x="7" y="0"/>
                  </a:lnTo>
                  <a:lnTo>
                    <a:pt x="5" y="6"/>
                  </a:lnTo>
                  <a:lnTo>
                    <a:pt x="23" y="19"/>
                  </a:lnTo>
                  <a:lnTo>
                    <a:pt x="3" y="19"/>
                  </a:lnTo>
                  <a:lnTo>
                    <a:pt x="0" y="25"/>
                  </a:lnTo>
                  <a:lnTo>
                    <a:pt x="29" y="24"/>
                  </a:lnTo>
                  <a:lnTo>
                    <a:pt x="3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2" name="Freeform 752">
              <a:extLst>
                <a:ext uri="{FF2B5EF4-FFF2-40B4-BE49-F238E27FC236}">
                  <a16:creationId xmlns:a16="http://schemas.microsoft.com/office/drawing/2014/main" id="{54CACAB5-9BB2-470D-93F0-1A22216EAC3E}"/>
                </a:ext>
              </a:extLst>
            </p:cNvPr>
            <p:cNvSpPr/>
            <p:nvPr/>
          </p:nvSpPr>
          <p:spPr bwMode="auto">
            <a:xfrm>
              <a:off x="3804" y="1502"/>
              <a:ext cx="31" cy="28"/>
            </a:xfrm>
            <a:custGeom>
              <a:avLst/>
              <a:gdLst>
                <a:gd name="T0" fmla="*/ 18 w 31"/>
                <a:gd name="T1" fmla="*/ 6 h 28"/>
                <a:gd name="T2" fmla="*/ 17 w 31"/>
                <a:gd name="T3" fmla="*/ 15 h 28"/>
                <a:gd name="T4" fmla="*/ 6 w 31"/>
                <a:gd name="T5" fmla="*/ 7 h 28"/>
                <a:gd name="T6" fmla="*/ 18 w 31"/>
                <a:gd name="T7" fmla="*/ 6 h 28"/>
                <a:gd name="T8" fmla="*/ 24 w 31"/>
                <a:gd name="T9" fmla="*/ 28 h 28"/>
                <a:gd name="T10" fmla="*/ 25 w 31"/>
                <a:gd name="T11" fmla="*/ 22 h 28"/>
                <a:gd name="T12" fmla="*/ 20 w 31"/>
                <a:gd name="T13" fmla="*/ 18 h 28"/>
                <a:gd name="T14" fmla="*/ 23 w 31"/>
                <a:gd name="T15" fmla="*/ 6 h 28"/>
                <a:gd name="T16" fmla="*/ 29 w 31"/>
                <a:gd name="T17" fmla="*/ 6 h 28"/>
                <a:gd name="T18" fmla="*/ 31 w 31"/>
                <a:gd name="T19" fmla="*/ 0 h 28"/>
                <a:gd name="T20" fmla="*/ 2 w 31"/>
                <a:gd name="T21" fmla="*/ 3 h 28"/>
                <a:gd name="T22" fmla="*/ 0 w 31"/>
                <a:gd name="T23" fmla="*/ 9 h 28"/>
                <a:gd name="T24" fmla="*/ 24 w 31"/>
                <a:gd name="T25" fmla="*/ 28 h 28"/>
                <a:gd name="T26" fmla="*/ 18 w 31"/>
                <a:gd name="T2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8">
                  <a:moveTo>
                    <a:pt x="18" y="6"/>
                  </a:moveTo>
                  <a:lnTo>
                    <a:pt x="17" y="15"/>
                  </a:lnTo>
                  <a:lnTo>
                    <a:pt x="6" y="7"/>
                  </a:lnTo>
                  <a:lnTo>
                    <a:pt x="18" y="6"/>
                  </a:lnTo>
                  <a:lnTo>
                    <a:pt x="24" y="28"/>
                  </a:lnTo>
                  <a:lnTo>
                    <a:pt x="25" y="22"/>
                  </a:lnTo>
                  <a:lnTo>
                    <a:pt x="20" y="18"/>
                  </a:lnTo>
                  <a:lnTo>
                    <a:pt x="23" y="6"/>
                  </a:lnTo>
                  <a:lnTo>
                    <a:pt x="29" y="6"/>
                  </a:lnTo>
                  <a:lnTo>
                    <a:pt x="31" y="0"/>
                  </a:lnTo>
                  <a:lnTo>
                    <a:pt x="2" y="3"/>
                  </a:lnTo>
                  <a:lnTo>
                    <a:pt x="0" y="9"/>
                  </a:lnTo>
                  <a:lnTo>
                    <a:pt x="24" y="28"/>
                  </a:lnTo>
                  <a:lnTo>
                    <a:pt x="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3" name="Freeform 753">
              <a:extLst>
                <a:ext uri="{FF2B5EF4-FFF2-40B4-BE49-F238E27FC236}">
                  <a16:creationId xmlns:a16="http://schemas.microsoft.com/office/drawing/2014/main" id="{81D36401-1947-41D5-91E4-0E618EFB5C3B}"/>
                </a:ext>
              </a:extLst>
            </p:cNvPr>
            <p:cNvSpPr/>
            <p:nvPr/>
          </p:nvSpPr>
          <p:spPr bwMode="auto">
            <a:xfrm>
              <a:off x="3809" y="1467"/>
              <a:ext cx="33" cy="33"/>
            </a:xfrm>
            <a:custGeom>
              <a:avLst/>
              <a:gdLst>
                <a:gd name="T0" fmla="*/ 28 w 33"/>
                <a:gd name="T1" fmla="*/ 27 h 33"/>
                <a:gd name="T2" fmla="*/ 10 w 33"/>
                <a:gd name="T3" fmla="*/ 21 h 33"/>
                <a:gd name="T4" fmla="*/ 31 w 33"/>
                <a:gd name="T5" fmla="*/ 15 h 33"/>
                <a:gd name="T6" fmla="*/ 33 w 33"/>
                <a:gd name="T7" fmla="*/ 9 h 33"/>
                <a:gd name="T8" fmla="*/ 7 w 33"/>
                <a:gd name="T9" fmla="*/ 0 h 33"/>
                <a:gd name="T10" fmla="*/ 4 w 33"/>
                <a:gd name="T11" fmla="*/ 6 h 33"/>
                <a:gd name="T12" fmla="*/ 24 w 33"/>
                <a:gd name="T13" fmla="*/ 12 h 33"/>
                <a:gd name="T14" fmla="*/ 2 w 33"/>
                <a:gd name="T15" fmla="*/ 17 h 33"/>
                <a:gd name="T16" fmla="*/ 0 w 33"/>
                <a:gd name="T17" fmla="*/ 24 h 33"/>
                <a:gd name="T18" fmla="*/ 26 w 33"/>
                <a:gd name="T19" fmla="*/ 33 h 33"/>
                <a:gd name="T20" fmla="*/ 28 w 33"/>
                <a:gd name="T2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28" y="27"/>
                  </a:moveTo>
                  <a:lnTo>
                    <a:pt x="10" y="21"/>
                  </a:lnTo>
                  <a:lnTo>
                    <a:pt x="31" y="15"/>
                  </a:lnTo>
                  <a:lnTo>
                    <a:pt x="33" y="9"/>
                  </a:lnTo>
                  <a:lnTo>
                    <a:pt x="7" y="0"/>
                  </a:lnTo>
                  <a:lnTo>
                    <a:pt x="4" y="6"/>
                  </a:lnTo>
                  <a:lnTo>
                    <a:pt x="24" y="12"/>
                  </a:lnTo>
                  <a:lnTo>
                    <a:pt x="2" y="17"/>
                  </a:lnTo>
                  <a:lnTo>
                    <a:pt x="0" y="24"/>
                  </a:lnTo>
                  <a:lnTo>
                    <a:pt x="26" y="33"/>
                  </a:lnTo>
                  <a:lnTo>
                    <a:pt x="2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4" name="Freeform 754">
              <a:extLst>
                <a:ext uri="{FF2B5EF4-FFF2-40B4-BE49-F238E27FC236}">
                  <a16:creationId xmlns:a16="http://schemas.microsoft.com/office/drawing/2014/main" id="{74891131-53B4-4812-B8F1-5D8F3C721DFB}"/>
                </a:ext>
              </a:extLst>
            </p:cNvPr>
            <p:cNvSpPr/>
            <p:nvPr/>
          </p:nvSpPr>
          <p:spPr bwMode="auto">
            <a:xfrm>
              <a:off x="3819" y="1439"/>
              <a:ext cx="29" cy="28"/>
            </a:xfrm>
            <a:custGeom>
              <a:avLst/>
              <a:gdLst>
                <a:gd name="T0" fmla="*/ 21 w 29"/>
                <a:gd name="T1" fmla="*/ 9 h 28"/>
                <a:gd name="T2" fmla="*/ 22 w 29"/>
                <a:gd name="T3" fmla="*/ 10 h 28"/>
                <a:gd name="T4" fmla="*/ 23 w 29"/>
                <a:gd name="T5" fmla="*/ 12 h 28"/>
                <a:gd name="T6" fmla="*/ 24 w 29"/>
                <a:gd name="T7" fmla="*/ 14 h 28"/>
                <a:gd name="T8" fmla="*/ 23 w 29"/>
                <a:gd name="T9" fmla="*/ 16 h 28"/>
                <a:gd name="T10" fmla="*/ 22 w 29"/>
                <a:gd name="T11" fmla="*/ 20 h 28"/>
                <a:gd name="T12" fmla="*/ 20 w 29"/>
                <a:gd name="T13" fmla="*/ 22 h 28"/>
                <a:gd name="T14" fmla="*/ 16 w 29"/>
                <a:gd name="T15" fmla="*/ 22 h 28"/>
                <a:gd name="T16" fmla="*/ 12 w 29"/>
                <a:gd name="T17" fmla="*/ 22 h 28"/>
                <a:gd name="T18" fmla="*/ 9 w 29"/>
                <a:gd name="T19" fmla="*/ 20 h 28"/>
                <a:gd name="T20" fmla="*/ 6 w 29"/>
                <a:gd name="T21" fmla="*/ 18 h 28"/>
                <a:gd name="T22" fmla="*/ 5 w 29"/>
                <a:gd name="T23" fmla="*/ 15 h 28"/>
                <a:gd name="T24" fmla="*/ 5 w 29"/>
                <a:gd name="T25" fmla="*/ 12 h 28"/>
                <a:gd name="T26" fmla="*/ 6 w 29"/>
                <a:gd name="T27" fmla="*/ 9 h 28"/>
                <a:gd name="T28" fmla="*/ 8 w 29"/>
                <a:gd name="T29" fmla="*/ 7 h 28"/>
                <a:gd name="T30" fmla="*/ 10 w 29"/>
                <a:gd name="T31" fmla="*/ 6 h 28"/>
                <a:gd name="T32" fmla="*/ 12 w 29"/>
                <a:gd name="T33" fmla="*/ 6 h 28"/>
                <a:gd name="T34" fmla="*/ 14 w 29"/>
                <a:gd name="T35" fmla="*/ 1 h 28"/>
                <a:gd name="T36" fmla="*/ 9 w 29"/>
                <a:gd name="T37" fmla="*/ 0 h 28"/>
                <a:gd name="T38" fmla="*/ 5 w 29"/>
                <a:gd name="T39" fmla="*/ 2 h 28"/>
                <a:gd name="T40" fmla="*/ 3 w 29"/>
                <a:gd name="T41" fmla="*/ 4 h 28"/>
                <a:gd name="T42" fmla="*/ 0 w 29"/>
                <a:gd name="T43" fmla="*/ 9 h 28"/>
                <a:gd name="T44" fmla="*/ 0 w 29"/>
                <a:gd name="T45" fmla="*/ 15 h 28"/>
                <a:gd name="T46" fmla="*/ 2 w 29"/>
                <a:gd name="T47" fmla="*/ 21 h 28"/>
                <a:gd name="T48" fmla="*/ 5 w 29"/>
                <a:gd name="T49" fmla="*/ 25 h 28"/>
                <a:gd name="T50" fmla="*/ 11 w 29"/>
                <a:gd name="T51" fmla="*/ 28 h 28"/>
                <a:gd name="T52" fmla="*/ 17 w 29"/>
                <a:gd name="T53" fmla="*/ 28 h 28"/>
                <a:gd name="T54" fmla="*/ 22 w 29"/>
                <a:gd name="T55" fmla="*/ 27 h 28"/>
                <a:gd name="T56" fmla="*/ 26 w 29"/>
                <a:gd name="T57" fmla="*/ 24 h 28"/>
                <a:gd name="T58" fmla="*/ 28 w 29"/>
                <a:gd name="T59" fmla="*/ 19 h 28"/>
                <a:gd name="T60" fmla="*/ 29 w 29"/>
                <a:gd name="T61" fmla="*/ 14 h 28"/>
                <a:gd name="T62" fmla="*/ 28 w 29"/>
                <a:gd name="T63" fmla="*/ 9 h 28"/>
                <a:gd name="T64" fmla="*/ 26 w 29"/>
                <a:gd name="T65" fmla="*/ 6 h 28"/>
                <a:gd name="T66" fmla="*/ 22 w 29"/>
                <a:gd name="T67" fmla="*/ 3 h 28"/>
                <a:gd name="T68" fmla="*/ 21 w 29"/>
                <a:gd name="T6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8">
                  <a:moveTo>
                    <a:pt x="21" y="9"/>
                  </a:moveTo>
                  <a:lnTo>
                    <a:pt x="22" y="10"/>
                  </a:lnTo>
                  <a:lnTo>
                    <a:pt x="23" y="12"/>
                  </a:lnTo>
                  <a:lnTo>
                    <a:pt x="24" y="14"/>
                  </a:lnTo>
                  <a:lnTo>
                    <a:pt x="23" y="16"/>
                  </a:lnTo>
                  <a:lnTo>
                    <a:pt x="22" y="20"/>
                  </a:lnTo>
                  <a:lnTo>
                    <a:pt x="20" y="22"/>
                  </a:lnTo>
                  <a:lnTo>
                    <a:pt x="16" y="22"/>
                  </a:lnTo>
                  <a:lnTo>
                    <a:pt x="12" y="22"/>
                  </a:lnTo>
                  <a:lnTo>
                    <a:pt x="9" y="20"/>
                  </a:lnTo>
                  <a:lnTo>
                    <a:pt x="6" y="18"/>
                  </a:lnTo>
                  <a:lnTo>
                    <a:pt x="5" y="15"/>
                  </a:lnTo>
                  <a:lnTo>
                    <a:pt x="5" y="12"/>
                  </a:lnTo>
                  <a:lnTo>
                    <a:pt x="6" y="9"/>
                  </a:lnTo>
                  <a:lnTo>
                    <a:pt x="8" y="7"/>
                  </a:lnTo>
                  <a:lnTo>
                    <a:pt x="10" y="6"/>
                  </a:lnTo>
                  <a:lnTo>
                    <a:pt x="12" y="6"/>
                  </a:lnTo>
                  <a:lnTo>
                    <a:pt x="14" y="1"/>
                  </a:lnTo>
                  <a:lnTo>
                    <a:pt x="9" y="0"/>
                  </a:lnTo>
                  <a:lnTo>
                    <a:pt x="5" y="2"/>
                  </a:lnTo>
                  <a:lnTo>
                    <a:pt x="3" y="4"/>
                  </a:lnTo>
                  <a:lnTo>
                    <a:pt x="0" y="9"/>
                  </a:lnTo>
                  <a:lnTo>
                    <a:pt x="0" y="15"/>
                  </a:lnTo>
                  <a:lnTo>
                    <a:pt x="2" y="21"/>
                  </a:lnTo>
                  <a:lnTo>
                    <a:pt x="5" y="25"/>
                  </a:lnTo>
                  <a:lnTo>
                    <a:pt x="11" y="28"/>
                  </a:lnTo>
                  <a:lnTo>
                    <a:pt x="17" y="28"/>
                  </a:lnTo>
                  <a:lnTo>
                    <a:pt x="22" y="27"/>
                  </a:lnTo>
                  <a:lnTo>
                    <a:pt x="26" y="24"/>
                  </a:lnTo>
                  <a:lnTo>
                    <a:pt x="28" y="19"/>
                  </a:lnTo>
                  <a:lnTo>
                    <a:pt x="29" y="14"/>
                  </a:lnTo>
                  <a:lnTo>
                    <a:pt x="28" y="9"/>
                  </a:lnTo>
                  <a:lnTo>
                    <a:pt x="26" y="6"/>
                  </a:lnTo>
                  <a:lnTo>
                    <a:pt x="22" y="3"/>
                  </a:lnTo>
                  <a:lnTo>
                    <a:pt x="2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5" name="Freeform 755">
              <a:extLst>
                <a:ext uri="{FF2B5EF4-FFF2-40B4-BE49-F238E27FC236}">
                  <a16:creationId xmlns:a16="http://schemas.microsoft.com/office/drawing/2014/main" id="{F7A911A0-C859-4AE9-BE5B-22990C09A985}"/>
                </a:ext>
              </a:extLst>
            </p:cNvPr>
            <p:cNvSpPr/>
            <p:nvPr/>
          </p:nvSpPr>
          <p:spPr bwMode="auto">
            <a:xfrm>
              <a:off x="3825" y="1411"/>
              <a:ext cx="32" cy="29"/>
            </a:xfrm>
            <a:custGeom>
              <a:avLst/>
              <a:gdLst>
                <a:gd name="T0" fmla="*/ 32 w 32"/>
                <a:gd name="T1" fmla="*/ 7 h 29"/>
                <a:gd name="T2" fmla="*/ 27 w 32"/>
                <a:gd name="T3" fmla="*/ 6 h 29"/>
                <a:gd name="T4" fmla="*/ 23 w 32"/>
                <a:gd name="T5" fmla="*/ 22 h 29"/>
                <a:gd name="T6" fmla="*/ 16 w 32"/>
                <a:gd name="T7" fmla="*/ 19 h 29"/>
                <a:gd name="T8" fmla="*/ 20 w 32"/>
                <a:gd name="T9" fmla="*/ 6 h 29"/>
                <a:gd name="T10" fmla="*/ 16 w 32"/>
                <a:gd name="T11" fmla="*/ 5 h 29"/>
                <a:gd name="T12" fmla="*/ 12 w 32"/>
                <a:gd name="T13" fmla="*/ 18 h 29"/>
                <a:gd name="T14" fmla="*/ 6 w 32"/>
                <a:gd name="T15" fmla="*/ 17 h 29"/>
                <a:gd name="T16" fmla="*/ 10 w 32"/>
                <a:gd name="T17" fmla="*/ 1 h 29"/>
                <a:gd name="T18" fmla="*/ 5 w 32"/>
                <a:gd name="T19" fmla="*/ 0 h 29"/>
                <a:gd name="T20" fmla="*/ 0 w 32"/>
                <a:gd name="T21" fmla="*/ 20 h 29"/>
                <a:gd name="T22" fmla="*/ 27 w 32"/>
                <a:gd name="T23" fmla="*/ 29 h 29"/>
                <a:gd name="T24" fmla="*/ 32 w 32"/>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8">
                  <a:moveTo>
                    <a:pt x="32" y="7"/>
                  </a:moveTo>
                  <a:lnTo>
                    <a:pt x="27" y="6"/>
                  </a:lnTo>
                  <a:lnTo>
                    <a:pt x="23" y="22"/>
                  </a:lnTo>
                  <a:lnTo>
                    <a:pt x="16" y="19"/>
                  </a:lnTo>
                  <a:lnTo>
                    <a:pt x="20" y="6"/>
                  </a:lnTo>
                  <a:lnTo>
                    <a:pt x="16" y="5"/>
                  </a:lnTo>
                  <a:lnTo>
                    <a:pt x="12" y="18"/>
                  </a:lnTo>
                  <a:lnTo>
                    <a:pt x="6" y="17"/>
                  </a:lnTo>
                  <a:lnTo>
                    <a:pt x="10" y="1"/>
                  </a:lnTo>
                  <a:lnTo>
                    <a:pt x="5" y="0"/>
                  </a:lnTo>
                  <a:lnTo>
                    <a:pt x="0" y="20"/>
                  </a:lnTo>
                  <a:lnTo>
                    <a:pt x="27" y="29"/>
                  </a:lnTo>
                  <a:lnTo>
                    <a:pt x="3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6" name="Freeform 756">
              <a:extLst>
                <a:ext uri="{FF2B5EF4-FFF2-40B4-BE49-F238E27FC236}">
                  <a16:creationId xmlns:a16="http://schemas.microsoft.com/office/drawing/2014/main" id="{AA915FE7-5ACF-44A3-B356-C5017C8B99E5}"/>
                </a:ext>
              </a:extLst>
            </p:cNvPr>
            <p:cNvSpPr/>
            <p:nvPr/>
          </p:nvSpPr>
          <p:spPr bwMode="auto">
            <a:xfrm>
              <a:off x="1453" y="1970"/>
              <a:ext cx="28" cy="31"/>
            </a:xfrm>
            <a:custGeom>
              <a:avLst/>
              <a:gdLst>
                <a:gd name="T0" fmla="*/ 4 w 28"/>
                <a:gd name="T1" fmla="*/ 31 h 31"/>
                <a:gd name="T2" fmla="*/ 4 w 28"/>
                <a:gd name="T3" fmla="*/ 6 h 31"/>
                <a:gd name="T4" fmla="*/ 10 w 28"/>
                <a:gd name="T5" fmla="*/ 31 h 31"/>
                <a:gd name="T6" fmla="*/ 16 w 28"/>
                <a:gd name="T7" fmla="*/ 31 h 31"/>
                <a:gd name="T8" fmla="*/ 22 w 28"/>
                <a:gd name="T9" fmla="*/ 6 h 31"/>
                <a:gd name="T10" fmla="*/ 22 w 28"/>
                <a:gd name="T11" fmla="*/ 31 h 31"/>
                <a:gd name="T12" fmla="*/ 28 w 28"/>
                <a:gd name="T13" fmla="*/ 31 h 31"/>
                <a:gd name="T14" fmla="*/ 28 w 28"/>
                <a:gd name="T15" fmla="*/ 0 h 31"/>
                <a:gd name="T16" fmla="*/ 19 w 28"/>
                <a:gd name="T17" fmla="*/ 0 h 31"/>
                <a:gd name="T18" fmla="*/ 14 w 28"/>
                <a:gd name="T19" fmla="*/ 24 h 31"/>
                <a:gd name="T20" fmla="*/ 8 w 28"/>
                <a:gd name="T21" fmla="*/ 0 h 31"/>
                <a:gd name="T22" fmla="*/ 0 w 28"/>
                <a:gd name="T23" fmla="*/ 0 h 31"/>
                <a:gd name="T24" fmla="*/ 0 w 28"/>
                <a:gd name="T25" fmla="*/ 31 h 31"/>
                <a:gd name="T26" fmla="*/ 4 w 28"/>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4" y="31"/>
                  </a:moveTo>
                  <a:lnTo>
                    <a:pt x="4" y="6"/>
                  </a:lnTo>
                  <a:lnTo>
                    <a:pt x="10" y="31"/>
                  </a:lnTo>
                  <a:lnTo>
                    <a:pt x="16" y="31"/>
                  </a:lnTo>
                  <a:lnTo>
                    <a:pt x="22" y="6"/>
                  </a:lnTo>
                  <a:lnTo>
                    <a:pt x="22" y="31"/>
                  </a:lnTo>
                  <a:lnTo>
                    <a:pt x="28" y="31"/>
                  </a:lnTo>
                  <a:lnTo>
                    <a:pt x="28" y="0"/>
                  </a:lnTo>
                  <a:lnTo>
                    <a:pt x="19" y="0"/>
                  </a:lnTo>
                  <a:lnTo>
                    <a:pt x="14" y="24"/>
                  </a:lnTo>
                  <a:lnTo>
                    <a:pt x="8"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7" name="Freeform 757">
              <a:extLst>
                <a:ext uri="{FF2B5EF4-FFF2-40B4-BE49-F238E27FC236}">
                  <a16:creationId xmlns:a16="http://schemas.microsoft.com/office/drawing/2014/main" id="{C4C79B60-664C-4EAB-ADFE-46040D7D98A2}"/>
                </a:ext>
              </a:extLst>
            </p:cNvPr>
            <p:cNvSpPr/>
            <p:nvPr/>
          </p:nvSpPr>
          <p:spPr bwMode="auto">
            <a:xfrm>
              <a:off x="1486" y="1969"/>
              <a:ext cx="25" cy="33"/>
            </a:xfrm>
            <a:custGeom>
              <a:avLst/>
              <a:gdLst>
                <a:gd name="T0" fmla="*/ 21 w 25"/>
                <a:gd name="T1" fmla="*/ 21 h 33"/>
                <a:gd name="T2" fmla="*/ 19 w 25"/>
                <a:gd name="T3" fmla="*/ 24 h 33"/>
                <a:gd name="T4" fmla="*/ 18 w 25"/>
                <a:gd name="T5" fmla="*/ 26 h 33"/>
                <a:gd name="T6" fmla="*/ 16 w 25"/>
                <a:gd name="T7" fmla="*/ 26 h 33"/>
                <a:gd name="T8" fmla="*/ 13 w 25"/>
                <a:gd name="T9" fmla="*/ 27 h 33"/>
                <a:gd name="T10" fmla="*/ 10 w 25"/>
                <a:gd name="T11" fmla="*/ 26 h 33"/>
                <a:gd name="T12" fmla="*/ 7 w 25"/>
                <a:gd name="T13" fmla="*/ 24 h 33"/>
                <a:gd name="T14" fmla="*/ 6 w 25"/>
                <a:gd name="T15" fmla="*/ 21 h 33"/>
                <a:gd name="T16" fmla="*/ 6 w 25"/>
                <a:gd name="T17" fmla="*/ 17 h 33"/>
                <a:gd name="T18" fmla="*/ 6 w 25"/>
                <a:gd name="T19" fmla="*/ 12 h 33"/>
                <a:gd name="T20" fmla="*/ 7 w 25"/>
                <a:gd name="T21" fmla="*/ 8 h 33"/>
                <a:gd name="T22" fmla="*/ 10 w 25"/>
                <a:gd name="T23" fmla="*/ 7 h 33"/>
                <a:gd name="T24" fmla="*/ 13 w 25"/>
                <a:gd name="T25" fmla="*/ 6 h 33"/>
                <a:gd name="T26" fmla="*/ 16 w 25"/>
                <a:gd name="T27" fmla="*/ 6 h 33"/>
                <a:gd name="T28" fmla="*/ 18 w 25"/>
                <a:gd name="T29" fmla="*/ 7 h 33"/>
                <a:gd name="T30" fmla="*/ 19 w 25"/>
                <a:gd name="T31" fmla="*/ 9 h 33"/>
                <a:gd name="T32" fmla="*/ 19 w 25"/>
                <a:gd name="T33" fmla="*/ 12 h 33"/>
                <a:gd name="T34" fmla="*/ 25 w 25"/>
                <a:gd name="T35" fmla="*/ 12 h 33"/>
                <a:gd name="T36" fmla="*/ 24 w 25"/>
                <a:gd name="T37" fmla="*/ 7 h 33"/>
                <a:gd name="T38" fmla="*/ 22 w 25"/>
                <a:gd name="T39" fmla="*/ 3 h 33"/>
                <a:gd name="T40" fmla="*/ 18 w 25"/>
                <a:gd name="T41" fmla="*/ 1 h 33"/>
                <a:gd name="T42" fmla="*/ 13 w 25"/>
                <a:gd name="T43" fmla="*/ 0 h 33"/>
                <a:gd name="T44" fmla="*/ 7 w 25"/>
                <a:gd name="T45" fmla="*/ 1 h 33"/>
                <a:gd name="T46" fmla="*/ 4 w 25"/>
                <a:gd name="T47" fmla="*/ 5 h 33"/>
                <a:gd name="T48" fmla="*/ 0 w 25"/>
                <a:gd name="T49" fmla="*/ 9 h 33"/>
                <a:gd name="T50" fmla="*/ 0 w 25"/>
                <a:gd name="T51" fmla="*/ 17 h 33"/>
                <a:gd name="T52" fmla="*/ 0 w 25"/>
                <a:gd name="T53" fmla="*/ 24 h 33"/>
                <a:gd name="T54" fmla="*/ 4 w 25"/>
                <a:gd name="T55" fmla="*/ 29 h 33"/>
                <a:gd name="T56" fmla="*/ 7 w 25"/>
                <a:gd name="T57" fmla="*/ 32 h 33"/>
                <a:gd name="T58" fmla="*/ 13 w 25"/>
                <a:gd name="T59" fmla="*/ 33 h 33"/>
                <a:gd name="T60" fmla="*/ 18 w 25"/>
                <a:gd name="T61" fmla="*/ 32 h 33"/>
                <a:gd name="T62" fmla="*/ 22 w 25"/>
                <a:gd name="T63" fmla="*/ 30 h 33"/>
                <a:gd name="T64" fmla="*/ 24 w 25"/>
                <a:gd name="T65" fmla="*/ 26 h 33"/>
                <a:gd name="T66" fmla="*/ 25 w 25"/>
                <a:gd name="T67" fmla="*/ 21 h 33"/>
                <a:gd name="T68" fmla="*/ 21 w 25"/>
                <a:gd name="T69"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3">
                  <a:moveTo>
                    <a:pt x="21" y="21"/>
                  </a:moveTo>
                  <a:lnTo>
                    <a:pt x="19" y="24"/>
                  </a:lnTo>
                  <a:lnTo>
                    <a:pt x="18" y="26"/>
                  </a:lnTo>
                  <a:lnTo>
                    <a:pt x="16" y="26"/>
                  </a:lnTo>
                  <a:lnTo>
                    <a:pt x="13" y="27"/>
                  </a:lnTo>
                  <a:lnTo>
                    <a:pt x="10" y="26"/>
                  </a:lnTo>
                  <a:lnTo>
                    <a:pt x="7" y="24"/>
                  </a:lnTo>
                  <a:lnTo>
                    <a:pt x="6" y="21"/>
                  </a:lnTo>
                  <a:lnTo>
                    <a:pt x="6" y="17"/>
                  </a:lnTo>
                  <a:lnTo>
                    <a:pt x="6" y="12"/>
                  </a:lnTo>
                  <a:lnTo>
                    <a:pt x="7" y="8"/>
                  </a:lnTo>
                  <a:lnTo>
                    <a:pt x="10" y="7"/>
                  </a:lnTo>
                  <a:lnTo>
                    <a:pt x="13" y="6"/>
                  </a:lnTo>
                  <a:lnTo>
                    <a:pt x="16" y="6"/>
                  </a:lnTo>
                  <a:lnTo>
                    <a:pt x="18" y="7"/>
                  </a:lnTo>
                  <a:lnTo>
                    <a:pt x="19" y="9"/>
                  </a:lnTo>
                  <a:lnTo>
                    <a:pt x="19" y="12"/>
                  </a:lnTo>
                  <a:lnTo>
                    <a:pt x="25" y="12"/>
                  </a:lnTo>
                  <a:lnTo>
                    <a:pt x="24" y="7"/>
                  </a:lnTo>
                  <a:lnTo>
                    <a:pt x="22" y="3"/>
                  </a:lnTo>
                  <a:lnTo>
                    <a:pt x="18" y="1"/>
                  </a:lnTo>
                  <a:lnTo>
                    <a:pt x="13" y="0"/>
                  </a:lnTo>
                  <a:lnTo>
                    <a:pt x="7" y="1"/>
                  </a:lnTo>
                  <a:lnTo>
                    <a:pt x="4" y="5"/>
                  </a:lnTo>
                  <a:lnTo>
                    <a:pt x="0" y="9"/>
                  </a:lnTo>
                  <a:lnTo>
                    <a:pt x="0" y="17"/>
                  </a:lnTo>
                  <a:lnTo>
                    <a:pt x="0" y="24"/>
                  </a:lnTo>
                  <a:lnTo>
                    <a:pt x="4" y="29"/>
                  </a:lnTo>
                  <a:lnTo>
                    <a:pt x="7" y="32"/>
                  </a:lnTo>
                  <a:lnTo>
                    <a:pt x="13" y="33"/>
                  </a:lnTo>
                  <a:lnTo>
                    <a:pt x="18" y="32"/>
                  </a:lnTo>
                  <a:lnTo>
                    <a:pt x="22" y="30"/>
                  </a:lnTo>
                  <a:lnTo>
                    <a:pt x="24" y="26"/>
                  </a:lnTo>
                  <a:lnTo>
                    <a:pt x="25" y="21"/>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8" name="Freeform 758">
              <a:extLst>
                <a:ext uri="{FF2B5EF4-FFF2-40B4-BE49-F238E27FC236}">
                  <a16:creationId xmlns:a16="http://schemas.microsoft.com/office/drawing/2014/main" id="{554458BD-57A9-4533-B63E-ECAA4957B5AA}"/>
                </a:ext>
              </a:extLst>
            </p:cNvPr>
            <p:cNvSpPr/>
            <p:nvPr/>
          </p:nvSpPr>
          <p:spPr bwMode="auto">
            <a:xfrm>
              <a:off x="1516" y="1970"/>
              <a:ext cx="24" cy="31"/>
            </a:xfrm>
            <a:custGeom>
              <a:avLst/>
              <a:gdLst>
                <a:gd name="T0" fmla="*/ 6 w 24"/>
                <a:gd name="T1" fmla="*/ 6 h 31"/>
                <a:gd name="T2" fmla="*/ 12 w 24"/>
                <a:gd name="T3" fmla="*/ 6 h 31"/>
                <a:gd name="T4" fmla="*/ 15 w 24"/>
                <a:gd name="T5" fmla="*/ 6 h 31"/>
                <a:gd name="T6" fmla="*/ 17 w 24"/>
                <a:gd name="T7" fmla="*/ 8 h 31"/>
                <a:gd name="T8" fmla="*/ 18 w 24"/>
                <a:gd name="T9" fmla="*/ 11 h 31"/>
                <a:gd name="T10" fmla="*/ 18 w 24"/>
                <a:gd name="T11" fmla="*/ 16 h 31"/>
                <a:gd name="T12" fmla="*/ 18 w 24"/>
                <a:gd name="T13" fmla="*/ 20 h 31"/>
                <a:gd name="T14" fmla="*/ 17 w 24"/>
                <a:gd name="T15" fmla="*/ 23 h 31"/>
                <a:gd name="T16" fmla="*/ 15 w 24"/>
                <a:gd name="T17" fmla="*/ 25 h 31"/>
                <a:gd name="T18" fmla="*/ 11 w 24"/>
                <a:gd name="T19" fmla="*/ 25 h 31"/>
                <a:gd name="T20" fmla="*/ 6 w 24"/>
                <a:gd name="T21" fmla="*/ 25 h 31"/>
                <a:gd name="T22" fmla="*/ 6 w 24"/>
                <a:gd name="T23" fmla="*/ 6 h 31"/>
                <a:gd name="T24" fmla="*/ 10 w 24"/>
                <a:gd name="T25" fmla="*/ 31 h 31"/>
                <a:gd name="T26" fmla="*/ 16 w 24"/>
                <a:gd name="T27" fmla="*/ 30 h 31"/>
                <a:gd name="T28" fmla="*/ 21 w 24"/>
                <a:gd name="T29" fmla="*/ 29 h 31"/>
                <a:gd name="T30" fmla="*/ 22 w 24"/>
                <a:gd name="T31" fmla="*/ 26 h 31"/>
                <a:gd name="T32" fmla="*/ 23 w 24"/>
                <a:gd name="T33" fmla="*/ 23 h 31"/>
                <a:gd name="T34" fmla="*/ 24 w 24"/>
                <a:gd name="T35" fmla="*/ 16 h 31"/>
                <a:gd name="T36" fmla="*/ 24 w 24"/>
                <a:gd name="T37" fmla="*/ 8 h 31"/>
                <a:gd name="T38" fmla="*/ 22 w 24"/>
                <a:gd name="T39" fmla="*/ 4 h 31"/>
                <a:gd name="T40" fmla="*/ 17 w 24"/>
                <a:gd name="T41" fmla="*/ 1 h 31"/>
                <a:gd name="T42" fmla="*/ 12 w 24"/>
                <a:gd name="T43" fmla="*/ 0 h 31"/>
                <a:gd name="T44" fmla="*/ 0 w 24"/>
                <a:gd name="T45" fmla="*/ 0 h 31"/>
                <a:gd name="T46" fmla="*/ 0 w 24"/>
                <a:gd name="T47" fmla="*/ 31 h 31"/>
                <a:gd name="T48" fmla="*/ 10 w 24"/>
                <a:gd name="T49" fmla="*/ 31 h 31"/>
                <a:gd name="T50" fmla="*/ 6 w 24"/>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6"/>
                  </a:moveTo>
                  <a:lnTo>
                    <a:pt x="12" y="6"/>
                  </a:lnTo>
                  <a:lnTo>
                    <a:pt x="15" y="6"/>
                  </a:lnTo>
                  <a:lnTo>
                    <a:pt x="17" y="8"/>
                  </a:lnTo>
                  <a:lnTo>
                    <a:pt x="18" y="11"/>
                  </a:lnTo>
                  <a:lnTo>
                    <a:pt x="18" y="16"/>
                  </a:lnTo>
                  <a:lnTo>
                    <a:pt x="18" y="20"/>
                  </a:lnTo>
                  <a:lnTo>
                    <a:pt x="17" y="23"/>
                  </a:lnTo>
                  <a:lnTo>
                    <a:pt x="15" y="25"/>
                  </a:lnTo>
                  <a:lnTo>
                    <a:pt x="11" y="25"/>
                  </a:lnTo>
                  <a:lnTo>
                    <a:pt x="6" y="25"/>
                  </a:lnTo>
                  <a:lnTo>
                    <a:pt x="6" y="6"/>
                  </a:lnTo>
                  <a:lnTo>
                    <a:pt x="10" y="31"/>
                  </a:lnTo>
                  <a:lnTo>
                    <a:pt x="16" y="30"/>
                  </a:lnTo>
                  <a:lnTo>
                    <a:pt x="21" y="29"/>
                  </a:lnTo>
                  <a:lnTo>
                    <a:pt x="22" y="26"/>
                  </a:lnTo>
                  <a:lnTo>
                    <a:pt x="23" y="23"/>
                  </a:lnTo>
                  <a:lnTo>
                    <a:pt x="24" y="16"/>
                  </a:lnTo>
                  <a:lnTo>
                    <a:pt x="24" y="8"/>
                  </a:lnTo>
                  <a:lnTo>
                    <a:pt x="22" y="4"/>
                  </a:lnTo>
                  <a:lnTo>
                    <a:pt x="17" y="1"/>
                  </a:lnTo>
                  <a:lnTo>
                    <a:pt x="12" y="0"/>
                  </a:lnTo>
                  <a:lnTo>
                    <a:pt x="0" y="0"/>
                  </a:lnTo>
                  <a:lnTo>
                    <a:pt x="0" y="31"/>
                  </a:lnTo>
                  <a:lnTo>
                    <a:pt x="10"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59" name="Freeform 759">
              <a:extLst>
                <a:ext uri="{FF2B5EF4-FFF2-40B4-BE49-F238E27FC236}">
                  <a16:creationId xmlns:a16="http://schemas.microsoft.com/office/drawing/2014/main" id="{C8FD75BC-55B7-4B84-81E0-6AD6B1012A54}"/>
                </a:ext>
              </a:extLst>
            </p:cNvPr>
            <p:cNvSpPr/>
            <p:nvPr/>
          </p:nvSpPr>
          <p:spPr bwMode="auto">
            <a:xfrm>
              <a:off x="1544" y="1969"/>
              <a:ext cx="29" cy="33"/>
            </a:xfrm>
            <a:custGeom>
              <a:avLst/>
              <a:gdLst>
                <a:gd name="T0" fmla="*/ 8 w 29"/>
                <a:gd name="T1" fmla="*/ 8 h 33"/>
                <a:gd name="T2" fmla="*/ 11 w 29"/>
                <a:gd name="T3" fmla="*/ 7 h 33"/>
                <a:gd name="T4" fmla="*/ 14 w 29"/>
                <a:gd name="T5" fmla="*/ 6 h 33"/>
                <a:gd name="T6" fmla="*/ 18 w 29"/>
                <a:gd name="T7" fmla="*/ 7 h 33"/>
                <a:gd name="T8" fmla="*/ 20 w 29"/>
                <a:gd name="T9" fmla="*/ 8 h 33"/>
                <a:gd name="T10" fmla="*/ 21 w 29"/>
                <a:gd name="T11" fmla="*/ 12 h 33"/>
                <a:gd name="T12" fmla="*/ 23 w 29"/>
                <a:gd name="T13" fmla="*/ 17 h 33"/>
                <a:gd name="T14" fmla="*/ 21 w 29"/>
                <a:gd name="T15" fmla="*/ 21 h 33"/>
                <a:gd name="T16" fmla="*/ 20 w 29"/>
                <a:gd name="T17" fmla="*/ 25 h 33"/>
                <a:gd name="T18" fmla="*/ 18 w 29"/>
                <a:gd name="T19" fmla="*/ 26 h 33"/>
                <a:gd name="T20" fmla="*/ 14 w 29"/>
                <a:gd name="T21" fmla="*/ 27 h 33"/>
                <a:gd name="T22" fmla="*/ 11 w 29"/>
                <a:gd name="T23" fmla="*/ 26 h 33"/>
                <a:gd name="T24" fmla="*/ 8 w 29"/>
                <a:gd name="T25" fmla="*/ 25 h 33"/>
                <a:gd name="T26" fmla="*/ 7 w 29"/>
                <a:gd name="T27" fmla="*/ 21 h 33"/>
                <a:gd name="T28" fmla="*/ 6 w 29"/>
                <a:gd name="T29" fmla="*/ 17 h 33"/>
                <a:gd name="T30" fmla="*/ 7 w 29"/>
                <a:gd name="T31" fmla="*/ 12 h 33"/>
                <a:gd name="T32" fmla="*/ 8 w 29"/>
                <a:gd name="T33" fmla="*/ 8 h 33"/>
                <a:gd name="T34" fmla="*/ 3 w 29"/>
                <a:gd name="T35" fmla="*/ 29 h 33"/>
                <a:gd name="T36" fmla="*/ 8 w 29"/>
                <a:gd name="T37" fmla="*/ 32 h 33"/>
                <a:gd name="T38" fmla="*/ 14 w 29"/>
                <a:gd name="T39" fmla="*/ 33 h 33"/>
                <a:gd name="T40" fmla="*/ 20 w 29"/>
                <a:gd name="T41" fmla="*/ 32 h 33"/>
                <a:gd name="T42" fmla="*/ 24 w 29"/>
                <a:gd name="T43" fmla="*/ 29 h 33"/>
                <a:gd name="T44" fmla="*/ 27 w 29"/>
                <a:gd name="T45" fmla="*/ 24 h 33"/>
                <a:gd name="T46" fmla="*/ 29 w 29"/>
                <a:gd name="T47" fmla="*/ 17 h 33"/>
                <a:gd name="T48" fmla="*/ 27 w 29"/>
                <a:gd name="T49" fmla="*/ 9 h 33"/>
                <a:gd name="T50" fmla="*/ 24 w 29"/>
                <a:gd name="T51" fmla="*/ 5 h 33"/>
                <a:gd name="T52" fmla="*/ 20 w 29"/>
                <a:gd name="T53" fmla="*/ 1 h 33"/>
                <a:gd name="T54" fmla="*/ 14 w 29"/>
                <a:gd name="T55" fmla="*/ 0 h 33"/>
                <a:gd name="T56" fmla="*/ 8 w 29"/>
                <a:gd name="T57" fmla="*/ 1 h 33"/>
                <a:gd name="T58" fmla="*/ 3 w 29"/>
                <a:gd name="T59" fmla="*/ 5 h 33"/>
                <a:gd name="T60" fmla="*/ 1 w 29"/>
                <a:gd name="T61" fmla="*/ 9 h 33"/>
                <a:gd name="T62" fmla="*/ 0 w 29"/>
                <a:gd name="T63" fmla="*/ 17 h 33"/>
                <a:gd name="T64" fmla="*/ 1 w 29"/>
                <a:gd name="T65" fmla="*/ 24 h 33"/>
                <a:gd name="T66" fmla="*/ 3 w 29"/>
                <a:gd name="T67" fmla="*/ 29 h 33"/>
                <a:gd name="T68" fmla="*/ 8 w 29"/>
                <a:gd name="T6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8" y="8"/>
                  </a:moveTo>
                  <a:lnTo>
                    <a:pt x="11" y="7"/>
                  </a:lnTo>
                  <a:lnTo>
                    <a:pt x="14" y="6"/>
                  </a:lnTo>
                  <a:lnTo>
                    <a:pt x="18" y="7"/>
                  </a:lnTo>
                  <a:lnTo>
                    <a:pt x="20" y="8"/>
                  </a:lnTo>
                  <a:lnTo>
                    <a:pt x="21" y="12"/>
                  </a:lnTo>
                  <a:lnTo>
                    <a:pt x="23" y="17"/>
                  </a:lnTo>
                  <a:lnTo>
                    <a:pt x="21" y="21"/>
                  </a:lnTo>
                  <a:lnTo>
                    <a:pt x="20" y="25"/>
                  </a:lnTo>
                  <a:lnTo>
                    <a:pt x="18" y="26"/>
                  </a:lnTo>
                  <a:lnTo>
                    <a:pt x="14" y="27"/>
                  </a:lnTo>
                  <a:lnTo>
                    <a:pt x="11" y="26"/>
                  </a:lnTo>
                  <a:lnTo>
                    <a:pt x="8" y="25"/>
                  </a:lnTo>
                  <a:lnTo>
                    <a:pt x="7" y="21"/>
                  </a:lnTo>
                  <a:lnTo>
                    <a:pt x="6" y="17"/>
                  </a:lnTo>
                  <a:lnTo>
                    <a:pt x="7" y="12"/>
                  </a:lnTo>
                  <a:lnTo>
                    <a:pt x="8" y="8"/>
                  </a:lnTo>
                  <a:lnTo>
                    <a:pt x="3" y="29"/>
                  </a:lnTo>
                  <a:lnTo>
                    <a:pt x="8" y="32"/>
                  </a:lnTo>
                  <a:lnTo>
                    <a:pt x="14" y="33"/>
                  </a:lnTo>
                  <a:lnTo>
                    <a:pt x="20" y="32"/>
                  </a:lnTo>
                  <a:lnTo>
                    <a:pt x="24" y="29"/>
                  </a:lnTo>
                  <a:lnTo>
                    <a:pt x="27" y="24"/>
                  </a:lnTo>
                  <a:lnTo>
                    <a:pt x="29" y="17"/>
                  </a:lnTo>
                  <a:lnTo>
                    <a:pt x="27" y="9"/>
                  </a:lnTo>
                  <a:lnTo>
                    <a:pt x="24" y="5"/>
                  </a:lnTo>
                  <a:lnTo>
                    <a:pt x="20" y="1"/>
                  </a:lnTo>
                  <a:lnTo>
                    <a:pt x="14" y="0"/>
                  </a:lnTo>
                  <a:lnTo>
                    <a:pt x="8" y="1"/>
                  </a:lnTo>
                  <a:lnTo>
                    <a:pt x="3" y="5"/>
                  </a:lnTo>
                  <a:lnTo>
                    <a:pt x="1" y="9"/>
                  </a:lnTo>
                  <a:lnTo>
                    <a:pt x="0" y="17"/>
                  </a:lnTo>
                  <a:lnTo>
                    <a:pt x="1" y="24"/>
                  </a:lnTo>
                  <a:lnTo>
                    <a:pt x="3" y="29"/>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0" name="Freeform 760">
              <a:extLst>
                <a:ext uri="{FF2B5EF4-FFF2-40B4-BE49-F238E27FC236}">
                  <a16:creationId xmlns:a16="http://schemas.microsoft.com/office/drawing/2014/main" id="{90A1D692-9B43-413C-AF0C-FF605EE33854}"/>
                </a:ext>
              </a:extLst>
            </p:cNvPr>
            <p:cNvSpPr/>
            <p:nvPr/>
          </p:nvSpPr>
          <p:spPr bwMode="auto">
            <a:xfrm>
              <a:off x="1574" y="1970"/>
              <a:ext cx="37" cy="31"/>
            </a:xfrm>
            <a:custGeom>
              <a:avLst/>
              <a:gdLst>
                <a:gd name="T0" fmla="*/ 14 w 37"/>
                <a:gd name="T1" fmla="*/ 31 h 31"/>
                <a:gd name="T2" fmla="*/ 18 w 37"/>
                <a:gd name="T3" fmla="*/ 7 h 31"/>
                <a:gd name="T4" fmla="*/ 23 w 37"/>
                <a:gd name="T5" fmla="*/ 31 h 31"/>
                <a:gd name="T6" fmla="*/ 29 w 37"/>
                <a:gd name="T7" fmla="*/ 31 h 31"/>
                <a:gd name="T8" fmla="*/ 37 w 37"/>
                <a:gd name="T9" fmla="*/ 0 h 31"/>
                <a:gd name="T10" fmla="*/ 31 w 37"/>
                <a:gd name="T11" fmla="*/ 0 h 31"/>
                <a:gd name="T12" fmla="*/ 26 w 37"/>
                <a:gd name="T13" fmla="*/ 22 h 31"/>
                <a:gd name="T14" fmla="*/ 21 w 37"/>
                <a:gd name="T15" fmla="*/ 0 h 31"/>
                <a:gd name="T16" fmla="*/ 15 w 37"/>
                <a:gd name="T17" fmla="*/ 0 h 31"/>
                <a:gd name="T18" fmla="*/ 11 w 37"/>
                <a:gd name="T19" fmla="*/ 22 h 31"/>
                <a:gd name="T20" fmla="*/ 6 w 37"/>
                <a:gd name="T21" fmla="*/ 0 h 31"/>
                <a:gd name="T22" fmla="*/ 0 w 37"/>
                <a:gd name="T23" fmla="*/ 0 h 31"/>
                <a:gd name="T24" fmla="*/ 8 w 37"/>
                <a:gd name="T25" fmla="*/ 31 h 31"/>
                <a:gd name="T26" fmla="*/ 14 w 37"/>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1">
                  <a:moveTo>
                    <a:pt x="14" y="31"/>
                  </a:moveTo>
                  <a:lnTo>
                    <a:pt x="18" y="7"/>
                  </a:lnTo>
                  <a:lnTo>
                    <a:pt x="23" y="31"/>
                  </a:lnTo>
                  <a:lnTo>
                    <a:pt x="29" y="31"/>
                  </a:lnTo>
                  <a:lnTo>
                    <a:pt x="37" y="0"/>
                  </a:lnTo>
                  <a:lnTo>
                    <a:pt x="31" y="0"/>
                  </a:lnTo>
                  <a:lnTo>
                    <a:pt x="26" y="22"/>
                  </a:lnTo>
                  <a:lnTo>
                    <a:pt x="21" y="0"/>
                  </a:lnTo>
                  <a:lnTo>
                    <a:pt x="15" y="0"/>
                  </a:lnTo>
                  <a:lnTo>
                    <a:pt x="11" y="22"/>
                  </a:lnTo>
                  <a:lnTo>
                    <a:pt x="6" y="0"/>
                  </a:lnTo>
                  <a:lnTo>
                    <a:pt x="0" y="0"/>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1" name="Freeform 761">
              <a:extLst>
                <a:ext uri="{FF2B5EF4-FFF2-40B4-BE49-F238E27FC236}">
                  <a16:creationId xmlns:a16="http://schemas.microsoft.com/office/drawing/2014/main" id="{ED08CBB0-4D6B-4643-992C-F3C90952DA57}"/>
                </a:ext>
              </a:extLst>
            </p:cNvPr>
            <p:cNvSpPr/>
            <p:nvPr/>
          </p:nvSpPr>
          <p:spPr bwMode="auto">
            <a:xfrm>
              <a:off x="1613" y="1970"/>
              <a:ext cx="22" cy="31"/>
            </a:xfrm>
            <a:custGeom>
              <a:avLst/>
              <a:gdLst>
                <a:gd name="T0" fmla="*/ 22 w 22"/>
                <a:gd name="T1" fmla="*/ 31 h 31"/>
                <a:gd name="T2" fmla="*/ 22 w 22"/>
                <a:gd name="T3" fmla="*/ 25 h 31"/>
                <a:gd name="T4" fmla="*/ 6 w 22"/>
                <a:gd name="T5" fmla="*/ 25 h 31"/>
                <a:gd name="T6" fmla="*/ 6 w 22"/>
                <a:gd name="T7" fmla="*/ 17 h 31"/>
                <a:gd name="T8" fmla="*/ 21 w 22"/>
                <a:gd name="T9" fmla="*/ 17 h 31"/>
                <a:gd name="T10" fmla="*/ 21 w 22"/>
                <a:gd name="T11" fmla="*/ 12 h 31"/>
                <a:gd name="T12" fmla="*/ 6 w 22"/>
                <a:gd name="T13" fmla="*/ 12 h 31"/>
                <a:gd name="T14" fmla="*/ 6 w 22"/>
                <a:gd name="T15" fmla="*/ 5 h 31"/>
                <a:gd name="T16" fmla="*/ 22 w 22"/>
                <a:gd name="T17" fmla="*/ 5 h 31"/>
                <a:gd name="T18" fmla="*/ 22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7"/>
                  </a:lnTo>
                  <a:lnTo>
                    <a:pt x="21" y="17"/>
                  </a:lnTo>
                  <a:lnTo>
                    <a:pt x="21" y="12"/>
                  </a:lnTo>
                  <a:lnTo>
                    <a:pt x="6" y="12"/>
                  </a:lnTo>
                  <a:lnTo>
                    <a:pt x="6" y="5"/>
                  </a:lnTo>
                  <a:lnTo>
                    <a:pt x="22" y="5"/>
                  </a:lnTo>
                  <a:lnTo>
                    <a:pt x="22"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2" name="Freeform 762">
              <a:extLst>
                <a:ext uri="{FF2B5EF4-FFF2-40B4-BE49-F238E27FC236}">
                  <a16:creationId xmlns:a16="http://schemas.microsoft.com/office/drawing/2014/main" id="{A9AB86C5-6E73-4E3E-8A73-C2F145D30845}"/>
                </a:ext>
              </a:extLst>
            </p:cNvPr>
            <p:cNvSpPr/>
            <p:nvPr/>
          </p:nvSpPr>
          <p:spPr bwMode="auto">
            <a:xfrm>
              <a:off x="1640" y="1970"/>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3" name="Freeform 763">
              <a:extLst>
                <a:ext uri="{FF2B5EF4-FFF2-40B4-BE49-F238E27FC236}">
                  <a16:creationId xmlns:a16="http://schemas.microsoft.com/office/drawing/2014/main" id="{D56925C9-2160-494E-A93D-251E0BAC0BA3}"/>
                </a:ext>
              </a:extLst>
            </p:cNvPr>
            <p:cNvSpPr/>
            <p:nvPr/>
          </p:nvSpPr>
          <p:spPr bwMode="auto">
            <a:xfrm>
              <a:off x="1663" y="1970"/>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4" name="Freeform 764">
              <a:extLst>
                <a:ext uri="{FF2B5EF4-FFF2-40B4-BE49-F238E27FC236}">
                  <a16:creationId xmlns:a16="http://schemas.microsoft.com/office/drawing/2014/main" id="{857F21AC-5E94-412F-9EFB-C6528594DC49}"/>
                </a:ext>
              </a:extLst>
            </p:cNvPr>
            <p:cNvSpPr/>
            <p:nvPr/>
          </p:nvSpPr>
          <p:spPr bwMode="auto">
            <a:xfrm>
              <a:off x="1585" y="1688"/>
              <a:ext cx="27" cy="34"/>
            </a:xfrm>
            <a:custGeom>
              <a:avLst/>
              <a:gdLst>
                <a:gd name="T0" fmla="*/ 19 w 27"/>
                <a:gd name="T1" fmla="*/ 20 h 34"/>
                <a:gd name="T2" fmla="*/ 10 w 27"/>
                <a:gd name="T3" fmla="*/ 19 h 34"/>
                <a:gd name="T4" fmla="*/ 16 w 27"/>
                <a:gd name="T5" fmla="*/ 7 h 34"/>
                <a:gd name="T6" fmla="*/ 19 w 27"/>
                <a:gd name="T7" fmla="*/ 20 h 34"/>
                <a:gd name="T8" fmla="*/ 0 w 27"/>
                <a:gd name="T9" fmla="*/ 30 h 34"/>
                <a:gd name="T10" fmla="*/ 6 w 27"/>
                <a:gd name="T11" fmla="*/ 31 h 34"/>
                <a:gd name="T12" fmla="*/ 9 w 27"/>
                <a:gd name="T13" fmla="*/ 24 h 34"/>
                <a:gd name="T14" fmla="*/ 20 w 27"/>
                <a:gd name="T15" fmla="*/ 26 h 34"/>
                <a:gd name="T16" fmla="*/ 21 w 27"/>
                <a:gd name="T17" fmla="*/ 32 h 34"/>
                <a:gd name="T18" fmla="*/ 27 w 27"/>
                <a:gd name="T19" fmla="*/ 34 h 34"/>
                <a:gd name="T20" fmla="*/ 20 w 27"/>
                <a:gd name="T21" fmla="*/ 1 h 34"/>
                <a:gd name="T22" fmla="*/ 14 w 27"/>
                <a:gd name="T23" fmla="*/ 0 h 34"/>
                <a:gd name="T24" fmla="*/ 0 w 27"/>
                <a:gd name="T25" fmla="*/ 30 h 34"/>
                <a:gd name="T26" fmla="*/ 19 w 27"/>
                <a:gd name="T27"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4">
                  <a:moveTo>
                    <a:pt x="19" y="20"/>
                  </a:moveTo>
                  <a:lnTo>
                    <a:pt x="10" y="19"/>
                  </a:lnTo>
                  <a:lnTo>
                    <a:pt x="16" y="7"/>
                  </a:lnTo>
                  <a:lnTo>
                    <a:pt x="19" y="20"/>
                  </a:lnTo>
                  <a:lnTo>
                    <a:pt x="0" y="30"/>
                  </a:lnTo>
                  <a:lnTo>
                    <a:pt x="6" y="31"/>
                  </a:lnTo>
                  <a:lnTo>
                    <a:pt x="9" y="24"/>
                  </a:lnTo>
                  <a:lnTo>
                    <a:pt x="20" y="26"/>
                  </a:lnTo>
                  <a:lnTo>
                    <a:pt x="21" y="32"/>
                  </a:lnTo>
                  <a:lnTo>
                    <a:pt x="27" y="34"/>
                  </a:lnTo>
                  <a:lnTo>
                    <a:pt x="20" y="1"/>
                  </a:lnTo>
                  <a:lnTo>
                    <a:pt x="14" y="0"/>
                  </a:lnTo>
                  <a:lnTo>
                    <a:pt x="0" y="30"/>
                  </a:lnTo>
                  <a:lnTo>
                    <a:pt x="1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5" name="Freeform 765">
              <a:extLst>
                <a:ext uri="{FF2B5EF4-FFF2-40B4-BE49-F238E27FC236}">
                  <a16:creationId xmlns:a16="http://schemas.microsoft.com/office/drawing/2014/main" id="{5975C2A8-FB69-48CB-9831-7459217D7F9D}"/>
                </a:ext>
              </a:extLst>
            </p:cNvPr>
            <p:cNvSpPr/>
            <p:nvPr/>
          </p:nvSpPr>
          <p:spPr bwMode="auto">
            <a:xfrm>
              <a:off x="1613" y="1691"/>
              <a:ext cx="26" cy="32"/>
            </a:xfrm>
            <a:custGeom>
              <a:avLst/>
              <a:gdLst>
                <a:gd name="T0" fmla="*/ 12 w 26"/>
                <a:gd name="T1" fmla="*/ 32 h 32"/>
                <a:gd name="T2" fmla="*/ 26 w 26"/>
                <a:gd name="T3" fmla="*/ 3 h 32"/>
                <a:gd name="T4" fmla="*/ 20 w 26"/>
                <a:gd name="T5" fmla="*/ 2 h 32"/>
                <a:gd name="T6" fmla="*/ 10 w 26"/>
                <a:gd name="T7" fmla="*/ 25 h 32"/>
                <a:gd name="T8" fmla="*/ 8 w 26"/>
                <a:gd name="T9" fmla="*/ 1 h 32"/>
                <a:gd name="T10" fmla="*/ 0 w 26"/>
                <a:gd name="T11" fmla="*/ 0 h 32"/>
                <a:gd name="T12" fmla="*/ 6 w 26"/>
                <a:gd name="T13" fmla="*/ 32 h 32"/>
                <a:gd name="T14" fmla="*/ 12 w 26"/>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2">
                  <a:moveTo>
                    <a:pt x="12" y="32"/>
                  </a:moveTo>
                  <a:lnTo>
                    <a:pt x="26" y="3"/>
                  </a:lnTo>
                  <a:lnTo>
                    <a:pt x="20" y="2"/>
                  </a:lnTo>
                  <a:lnTo>
                    <a:pt x="10" y="25"/>
                  </a:lnTo>
                  <a:lnTo>
                    <a:pt x="8" y="1"/>
                  </a:lnTo>
                  <a:lnTo>
                    <a:pt x="0" y="0"/>
                  </a:lnTo>
                  <a:lnTo>
                    <a:pt x="6" y="32"/>
                  </a:lnTo>
                  <a:lnTo>
                    <a:pt x="1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6" name="Freeform 766">
              <a:extLst>
                <a:ext uri="{FF2B5EF4-FFF2-40B4-BE49-F238E27FC236}">
                  <a16:creationId xmlns:a16="http://schemas.microsoft.com/office/drawing/2014/main" id="{DB0B679C-17B0-44CA-84BC-79C1B0F3E94B}"/>
                </a:ext>
              </a:extLst>
            </p:cNvPr>
            <p:cNvSpPr/>
            <p:nvPr/>
          </p:nvSpPr>
          <p:spPr bwMode="auto">
            <a:xfrm>
              <a:off x="1637" y="1694"/>
              <a:ext cx="26" cy="34"/>
            </a:xfrm>
            <a:custGeom>
              <a:avLst/>
              <a:gdLst>
                <a:gd name="T0" fmla="*/ 22 w 26"/>
                <a:gd name="T1" fmla="*/ 34 h 34"/>
                <a:gd name="T2" fmla="*/ 23 w 26"/>
                <a:gd name="T3" fmla="*/ 28 h 34"/>
                <a:gd name="T4" fmla="*/ 8 w 26"/>
                <a:gd name="T5" fmla="*/ 26 h 34"/>
                <a:gd name="T6" fmla="*/ 8 w 26"/>
                <a:gd name="T7" fmla="*/ 18 h 34"/>
                <a:gd name="T8" fmla="*/ 22 w 26"/>
                <a:gd name="T9" fmla="*/ 20 h 34"/>
                <a:gd name="T10" fmla="*/ 22 w 26"/>
                <a:gd name="T11" fmla="*/ 14 h 34"/>
                <a:gd name="T12" fmla="*/ 9 w 26"/>
                <a:gd name="T13" fmla="*/ 13 h 34"/>
                <a:gd name="T14" fmla="*/ 10 w 26"/>
                <a:gd name="T15" fmla="*/ 6 h 34"/>
                <a:gd name="T16" fmla="*/ 24 w 26"/>
                <a:gd name="T17" fmla="*/ 8 h 34"/>
                <a:gd name="T18" fmla="*/ 26 w 26"/>
                <a:gd name="T19" fmla="*/ 2 h 34"/>
                <a:gd name="T20" fmla="*/ 4 w 26"/>
                <a:gd name="T21" fmla="*/ 0 h 34"/>
                <a:gd name="T22" fmla="*/ 0 w 26"/>
                <a:gd name="T23" fmla="*/ 31 h 34"/>
                <a:gd name="T24" fmla="*/ 22 w 26"/>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4">
                  <a:moveTo>
                    <a:pt x="22" y="34"/>
                  </a:moveTo>
                  <a:lnTo>
                    <a:pt x="23" y="28"/>
                  </a:lnTo>
                  <a:lnTo>
                    <a:pt x="8" y="26"/>
                  </a:lnTo>
                  <a:lnTo>
                    <a:pt x="8" y="18"/>
                  </a:lnTo>
                  <a:lnTo>
                    <a:pt x="22" y="20"/>
                  </a:lnTo>
                  <a:lnTo>
                    <a:pt x="22" y="14"/>
                  </a:lnTo>
                  <a:lnTo>
                    <a:pt x="9" y="13"/>
                  </a:lnTo>
                  <a:lnTo>
                    <a:pt x="10" y="6"/>
                  </a:lnTo>
                  <a:lnTo>
                    <a:pt x="24" y="8"/>
                  </a:lnTo>
                  <a:lnTo>
                    <a:pt x="26" y="2"/>
                  </a:lnTo>
                  <a:lnTo>
                    <a:pt x="4" y="0"/>
                  </a:lnTo>
                  <a:lnTo>
                    <a:pt x="0" y="31"/>
                  </a:lnTo>
                  <a:lnTo>
                    <a:pt x="2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7" name="Freeform 767">
              <a:extLst>
                <a:ext uri="{FF2B5EF4-FFF2-40B4-BE49-F238E27FC236}">
                  <a16:creationId xmlns:a16="http://schemas.microsoft.com/office/drawing/2014/main" id="{4F9152CB-84A0-45BD-8718-CA432758931F}"/>
                </a:ext>
              </a:extLst>
            </p:cNvPr>
            <p:cNvSpPr/>
            <p:nvPr/>
          </p:nvSpPr>
          <p:spPr bwMode="auto">
            <a:xfrm>
              <a:off x="1664" y="1698"/>
              <a:ext cx="25" cy="33"/>
            </a:xfrm>
            <a:custGeom>
              <a:avLst/>
              <a:gdLst>
                <a:gd name="T0" fmla="*/ 8 w 25"/>
                <a:gd name="T1" fmla="*/ 6 h 33"/>
                <a:gd name="T2" fmla="*/ 15 w 25"/>
                <a:gd name="T3" fmla="*/ 7 h 33"/>
                <a:gd name="T4" fmla="*/ 19 w 25"/>
                <a:gd name="T5" fmla="*/ 8 h 33"/>
                <a:gd name="T6" fmla="*/ 19 w 25"/>
                <a:gd name="T7" fmla="*/ 12 h 33"/>
                <a:gd name="T8" fmla="*/ 18 w 25"/>
                <a:gd name="T9" fmla="*/ 14 h 33"/>
                <a:gd name="T10" fmla="*/ 14 w 25"/>
                <a:gd name="T11" fmla="*/ 15 h 33"/>
                <a:gd name="T12" fmla="*/ 7 w 25"/>
                <a:gd name="T13" fmla="*/ 14 h 33"/>
                <a:gd name="T14" fmla="*/ 8 w 25"/>
                <a:gd name="T15" fmla="*/ 6 h 33"/>
                <a:gd name="T16" fmla="*/ 6 w 25"/>
                <a:gd name="T17" fmla="*/ 31 h 33"/>
                <a:gd name="T18" fmla="*/ 7 w 25"/>
                <a:gd name="T19" fmla="*/ 19 h 33"/>
                <a:gd name="T20" fmla="*/ 13 w 25"/>
                <a:gd name="T21" fmla="*/ 20 h 33"/>
                <a:gd name="T22" fmla="*/ 17 w 25"/>
                <a:gd name="T23" fmla="*/ 21 h 33"/>
                <a:gd name="T24" fmla="*/ 17 w 25"/>
                <a:gd name="T25" fmla="*/ 25 h 33"/>
                <a:gd name="T26" fmla="*/ 17 w 25"/>
                <a:gd name="T27" fmla="*/ 28 h 33"/>
                <a:gd name="T28" fmla="*/ 17 w 25"/>
                <a:gd name="T29" fmla="*/ 31 h 33"/>
                <a:gd name="T30" fmla="*/ 17 w 25"/>
                <a:gd name="T31" fmla="*/ 32 h 33"/>
                <a:gd name="T32" fmla="*/ 23 w 25"/>
                <a:gd name="T33" fmla="*/ 33 h 33"/>
                <a:gd name="T34" fmla="*/ 23 w 25"/>
                <a:gd name="T35" fmla="*/ 32 h 33"/>
                <a:gd name="T36" fmla="*/ 23 w 25"/>
                <a:gd name="T37" fmla="*/ 31 h 33"/>
                <a:gd name="T38" fmla="*/ 23 w 25"/>
                <a:gd name="T39" fmla="*/ 28 h 33"/>
                <a:gd name="T40" fmla="*/ 23 w 25"/>
                <a:gd name="T41" fmla="*/ 25 h 33"/>
                <a:gd name="T42" fmla="*/ 23 w 25"/>
                <a:gd name="T43" fmla="*/ 20 h 33"/>
                <a:gd name="T44" fmla="*/ 20 w 25"/>
                <a:gd name="T45" fmla="*/ 18 h 33"/>
                <a:gd name="T46" fmla="*/ 21 w 25"/>
                <a:gd name="T47" fmla="*/ 18 h 33"/>
                <a:gd name="T48" fmla="*/ 24 w 25"/>
                <a:gd name="T49" fmla="*/ 16 h 33"/>
                <a:gd name="T50" fmla="*/ 25 w 25"/>
                <a:gd name="T51" fmla="*/ 12 h 33"/>
                <a:gd name="T52" fmla="*/ 25 w 25"/>
                <a:gd name="T53" fmla="*/ 7 h 33"/>
                <a:gd name="T54" fmla="*/ 24 w 25"/>
                <a:gd name="T55" fmla="*/ 4 h 33"/>
                <a:gd name="T56" fmla="*/ 21 w 25"/>
                <a:gd name="T57" fmla="*/ 2 h 33"/>
                <a:gd name="T58" fmla="*/ 17 w 25"/>
                <a:gd name="T59" fmla="*/ 1 h 33"/>
                <a:gd name="T60" fmla="*/ 3 w 25"/>
                <a:gd name="T61" fmla="*/ 0 h 33"/>
                <a:gd name="T62" fmla="*/ 0 w 25"/>
                <a:gd name="T63" fmla="*/ 31 h 33"/>
                <a:gd name="T64" fmla="*/ 6 w 25"/>
                <a:gd name="T65" fmla="*/ 31 h 33"/>
                <a:gd name="T66" fmla="*/ 8 w 25"/>
                <a:gd name="T6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33">
                  <a:moveTo>
                    <a:pt x="8" y="6"/>
                  </a:moveTo>
                  <a:lnTo>
                    <a:pt x="15" y="7"/>
                  </a:lnTo>
                  <a:lnTo>
                    <a:pt x="19" y="8"/>
                  </a:lnTo>
                  <a:lnTo>
                    <a:pt x="19" y="12"/>
                  </a:lnTo>
                  <a:lnTo>
                    <a:pt x="18" y="14"/>
                  </a:lnTo>
                  <a:lnTo>
                    <a:pt x="14" y="15"/>
                  </a:lnTo>
                  <a:lnTo>
                    <a:pt x="7" y="14"/>
                  </a:lnTo>
                  <a:lnTo>
                    <a:pt x="8" y="6"/>
                  </a:lnTo>
                  <a:lnTo>
                    <a:pt x="6" y="31"/>
                  </a:lnTo>
                  <a:lnTo>
                    <a:pt x="7" y="19"/>
                  </a:lnTo>
                  <a:lnTo>
                    <a:pt x="13" y="20"/>
                  </a:lnTo>
                  <a:lnTo>
                    <a:pt x="17" y="21"/>
                  </a:lnTo>
                  <a:lnTo>
                    <a:pt x="17" y="25"/>
                  </a:lnTo>
                  <a:lnTo>
                    <a:pt x="17" y="28"/>
                  </a:lnTo>
                  <a:lnTo>
                    <a:pt x="17" y="31"/>
                  </a:lnTo>
                  <a:lnTo>
                    <a:pt x="17" y="32"/>
                  </a:lnTo>
                  <a:lnTo>
                    <a:pt x="23" y="33"/>
                  </a:lnTo>
                  <a:lnTo>
                    <a:pt x="23" y="32"/>
                  </a:lnTo>
                  <a:lnTo>
                    <a:pt x="23" y="31"/>
                  </a:lnTo>
                  <a:lnTo>
                    <a:pt x="23" y="28"/>
                  </a:lnTo>
                  <a:lnTo>
                    <a:pt x="23" y="25"/>
                  </a:lnTo>
                  <a:lnTo>
                    <a:pt x="23" y="20"/>
                  </a:lnTo>
                  <a:lnTo>
                    <a:pt x="20" y="18"/>
                  </a:lnTo>
                  <a:lnTo>
                    <a:pt x="21" y="18"/>
                  </a:lnTo>
                  <a:lnTo>
                    <a:pt x="24" y="16"/>
                  </a:lnTo>
                  <a:lnTo>
                    <a:pt x="25" y="12"/>
                  </a:lnTo>
                  <a:lnTo>
                    <a:pt x="25" y="7"/>
                  </a:lnTo>
                  <a:lnTo>
                    <a:pt x="24" y="4"/>
                  </a:lnTo>
                  <a:lnTo>
                    <a:pt x="21" y="2"/>
                  </a:lnTo>
                  <a:lnTo>
                    <a:pt x="17" y="1"/>
                  </a:lnTo>
                  <a:lnTo>
                    <a:pt x="3" y="0"/>
                  </a:lnTo>
                  <a:lnTo>
                    <a:pt x="0" y="31"/>
                  </a:lnTo>
                  <a:lnTo>
                    <a:pt x="6" y="31"/>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8" name="Freeform 768">
              <a:extLst>
                <a:ext uri="{FF2B5EF4-FFF2-40B4-BE49-F238E27FC236}">
                  <a16:creationId xmlns:a16="http://schemas.microsoft.com/office/drawing/2014/main" id="{904FFCDE-C0C5-4541-AF26-CCBB8E2C77EB}"/>
                </a:ext>
              </a:extLst>
            </p:cNvPr>
            <p:cNvSpPr/>
            <p:nvPr/>
          </p:nvSpPr>
          <p:spPr bwMode="auto">
            <a:xfrm>
              <a:off x="1691" y="1701"/>
              <a:ext cx="27" cy="33"/>
            </a:xfrm>
            <a:custGeom>
              <a:avLst/>
              <a:gdLst>
                <a:gd name="T0" fmla="*/ 15 w 27"/>
                <a:gd name="T1" fmla="*/ 22 h 33"/>
                <a:gd name="T2" fmla="*/ 27 w 27"/>
                <a:gd name="T3" fmla="*/ 3 h 33"/>
                <a:gd name="T4" fmla="*/ 20 w 27"/>
                <a:gd name="T5" fmla="*/ 3 h 33"/>
                <a:gd name="T6" fmla="*/ 12 w 27"/>
                <a:gd name="T7" fmla="*/ 15 h 33"/>
                <a:gd name="T8" fmla="*/ 8 w 27"/>
                <a:gd name="T9" fmla="*/ 0 h 33"/>
                <a:gd name="T10" fmla="*/ 0 w 27"/>
                <a:gd name="T11" fmla="*/ 0 h 33"/>
                <a:gd name="T12" fmla="*/ 9 w 27"/>
                <a:gd name="T13" fmla="*/ 21 h 33"/>
                <a:gd name="T14" fmla="*/ 8 w 27"/>
                <a:gd name="T15" fmla="*/ 31 h 33"/>
                <a:gd name="T16" fmla="*/ 14 w 27"/>
                <a:gd name="T17" fmla="*/ 33 h 33"/>
                <a:gd name="T18" fmla="*/ 15 w 27"/>
                <a:gd name="T1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3">
                  <a:moveTo>
                    <a:pt x="15" y="22"/>
                  </a:moveTo>
                  <a:lnTo>
                    <a:pt x="27" y="3"/>
                  </a:lnTo>
                  <a:lnTo>
                    <a:pt x="20" y="3"/>
                  </a:lnTo>
                  <a:lnTo>
                    <a:pt x="12" y="15"/>
                  </a:lnTo>
                  <a:lnTo>
                    <a:pt x="8" y="0"/>
                  </a:lnTo>
                  <a:lnTo>
                    <a:pt x="0" y="0"/>
                  </a:lnTo>
                  <a:lnTo>
                    <a:pt x="9" y="21"/>
                  </a:lnTo>
                  <a:lnTo>
                    <a:pt x="8" y="31"/>
                  </a:lnTo>
                  <a:lnTo>
                    <a:pt x="14" y="33"/>
                  </a:lnTo>
                  <a:lnTo>
                    <a:pt x="1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69" name="Freeform 769">
              <a:extLst>
                <a:ext uri="{FF2B5EF4-FFF2-40B4-BE49-F238E27FC236}">
                  <a16:creationId xmlns:a16="http://schemas.microsoft.com/office/drawing/2014/main" id="{1415ABFB-484B-4A82-86F7-3030D8F6130D}"/>
                </a:ext>
              </a:extLst>
            </p:cNvPr>
            <p:cNvSpPr/>
            <p:nvPr/>
          </p:nvSpPr>
          <p:spPr bwMode="auto">
            <a:xfrm>
              <a:off x="1712" y="1878"/>
              <a:ext cx="27" cy="32"/>
            </a:xfrm>
            <a:custGeom>
              <a:avLst/>
              <a:gdLst>
                <a:gd name="T0" fmla="*/ 9 w 27"/>
                <a:gd name="T1" fmla="*/ 16 h 32"/>
                <a:gd name="T2" fmla="*/ 15 w 27"/>
                <a:gd name="T3" fmla="*/ 20 h 32"/>
                <a:gd name="T4" fmla="*/ 18 w 27"/>
                <a:gd name="T5" fmla="*/ 22 h 32"/>
                <a:gd name="T6" fmla="*/ 17 w 27"/>
                <a:gd name="T7" fmla="*/ 25 h 32"/>
                <a:gd name="T8" fmla="*/ 15 w 27"/>
                <a:gd name="T9" fmla="*/ 27 h 32"/>
                <a:gd name="T10" fmla="*/ 12 w 27"/>
                <a:gd name="T11" fmla="*/ 26 h 32"/>
                <a:gd name="T12" fmla="*/ 6 w 27"/>
                <a:gd name="T13" fmla="*/ 24 h 32"/>
                <a:gd name="T14" fmla="*/ 9 w 27"/>
                <a:gd name="T15" fmla="*/ 16 h 32"/>
                <a:gd name="T16" fmla="*/ 14 w 27"/>
                <a:gd name="T17" fmla="*/ 7 h 32"/>
                <a:gd name="T18" fmla="*/ 19 w 27"/>
                <a:gd name="T19" fmla="*/ 10 h 32"/>
                <a:gd name="T20" fmla="*/ 21 w 27"/>
                <a:gd name="T21" fmla="*/ 12 h 32"/>
                <a:gd name="T22" fmla="*/ 21 w 27"/>
                <a:gd name="T23" fmla="*/ 14 h 32"/>
                <a:gd name="T24" fmla="*/ 20 w 27"/>
                <a:gd name="T25" fmla="*/ 16 h 32"/>
                <a:gd name="T26" fmla="*/ 17 w 27"/>
                <a:gd name="T27" fmla="*/ 15 h 32"/>
                <a:gd name="T28" fmla="*/ 12 w 27"/>
                <a:gd name="T29" fmla="*/ 13 h 32"/>
                <a:gd name="T30" fmla="*/ 14 w 27"/>
                <a:gd name="T31" fmla="*/ 7 h 32"/>
                <a:gd name="T32" fmla="*/ 9 w 27"/>
                <a:gd name="T33" fmla="*/ 16 h 32"/>
                <a:gd name="T34" fmla="*/ 9 w 27"/>
                <a:gd name="T35" fmla="*/ 31 h 32"/>
                <a:gd name="T36" fmla="*/ 14 w 27"/>
                <a:gd name="T37" fmla="*/ 32 h 32"/>
                <a:gd name="T38" fmla="*/ 17 w 27"/>
                <a:gd name="T39" fmla="*/ 32 h 32"/>
                <a:gd name="T40" fmla="*/ 20 w 27"/>
                <a:gd name="T41" fmla="*/ 31 h 32"/>
                <a:gd name="T42" fmla="*/ 21 w 27"/>
                <a:gd name="T43" fmla="*/ 28 h 32"/>
                <a:gd name="T44" fmla="*/ 23 w 27"/>
                <a:gd name="T45" fmla="*/ 24 h 32"/>
                <a:gd name="T46" fmla="*/ 21 w 27"/>
                <a:gd name="T47" fmla="*/ 20 h 32"/>
                <a:gd name="T48" fmla="*/ 24 w 27"/>
                <a:gd name="T49" fmla="*/ 20 h 32"/>
                <a:gd name="T50" fmla="*/ 26 w 27"/>
                <a:gd name="T51" fmla="*/ 16 h 32"/>
                <a:gd name="T52" fmla="*/ 27 w 27"/>
                <a:gd name="T53" fmla="*/ 14 h 32"/>
                <a:gd name="T54" fmla="*/ 27 w 27"/>
                <a:gd name="T55" fmla="*/ 10 h 32"/>
                <a:gd name="T56" fmla="*/ 25 w 27"/>
                <a:gd name="T57" fmla="*/ 8 h 32"/>
                <a:gd name="T58" fmla="*/ 23 w 27"/>
                <a:gd name="T59" fmla="*/ 7 h 32"/>
                <a:gd name="T60" fmla="*/ 12 w 27"/>
                <a:gd name="T61" fmla="*/ 0 h 32"/>
                <a:gd name="T62" fmla="*/ 0 w 27"/>
                <a:gd name="T63" fmla="*/ 25 h 32"/>
                <a:gd name="T64" fmla="*/ 9 w 27"/>
                <a:gd name="T65" fmla="*/ 31 h 32"/>
                <a:gd name="T66" fmla="*/ 9 w 27"/>
                <a:gd name="T6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32">
                  <a:moveTo>
                    <a:pt x="9" y="16"/>
                  </a:moveTo>
                  <a:lnTo>
                    <a:pt x="15" y="20"/>
                  </a:lnTo>
                  <a:lnTo>
                    <a:pt x="18" y="22"/>
                  </a:lnTo>
                  <a:lnTo>
                    <a:pt x="17" y="25"/>
                  </a:lnTo>
                  <a:lnTo>
                    <a:pt x="15" y="27"/>
                  </a:lnTo>
                  <a:lnTo>
                    <a:pt x="12" y="26"/>
                  </a:lnTo>
                  <a:lnTo>
                    <a:pt x="6" y="24"/>
                  </a:lnTo>
                  <a:lnTo>
                    <a:pt x="9" y="16"/>
                  </a:lnTo>
                  <a:lnTo>
                    <a:pt x="14" y="7"/>
                  </a:lnTo>
                  <a:lnTo>
                    <a:pt x="19" y="10"/>
                  </a:lnTo>
                  <a:lnTo>
                    <a:pt x="21" y="12"/>
                  </a:lnTo>
                  <a:lnTo>
                    <a:pt x="21" y="14"/>
                  </a:lnTo>
                  <a:lnTo>
                    <a:pt x="20" y="16"/>
                  </a:lnTo>
                  <a:lnTo>
                    <a:pt x="17" y="15"/>
                  </a:lnTo>
                  <a:lnTo>
                    <a:pt x="12" y="13"/>
                  </a:lnTo>
                  <a:lnTo>
                    <a:pt x="14" y="7"/>
                  </a:lnTo>
                  <a:lnTo>
                    <a:pt x="9" y="16"/>
                  </a:lnTo>
                  <a:lnTo>
                    <a:pt x="9" y="31"/>
                  </a:lnTo>
                  <a:lnTo>
                    <a:pt x="14" y="32"/>
                  </a:lnTo>
                  <a:lnTo>
                    <a:pt x="17" y="32"/>
                  </a:lnTo>
                  <a:lnTo>
                    <a:pt x="20" y="31"/>
                  </a:lnTo>
                  <a:lnTo>
                    <a:pt x="21" y="28"/>
                  </a:lnTo>
                  <a:lnTo>
                    <a:pt x="23" y="24"/>
                  </a:lnTo>
                  <a:lnTo>
                    <a:pt x="21" y="20"/>
                  </a:lnTo>
                  <a:lnTo>
                    <a:pt x="24" y="20"/>
                  </a:lnTo>
                  <a:lnTo>
                    <a:pt x="26" y="16"/>
                  </a:lnTo>
                  <a:lnTo>
                    <a:pt x="27" y="14"/>
                  </a:lnTo>
                  <a:lnTo>
                    <a:pt x="27" y="10"/>
                  </a:lnTo>
                  <a:lnTo>
                    <a:pt x="25" y="8"/>
                  </a:lnTo>
                  <a:lnTo>
                    <a:pt x="23" y="7"/>
                  </a:lnTo>
                  <a:lnTo>
                    <a:pt x="12" y="0"/>
                  </a:lnTo>
                  <a:lnTo>
                    <a:pt x="0" y="25"/>
                  </a:lnTo>
                  <a:lnTo>
                    <a:pt x="9" y="31"/>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70" name="Freeform 770">
              <a:extLst>
                <a:ext uri="{FF2B5EF4-FFF2-40B4-BE49-F238E27FC236}">
                  <a16:creationId xmlns:a16="http://schemas.microsoft.com/office/drawing/2014/main" id="{73604D65-ACB0-4B81-B342-8BEDCB7906D4}"/>
                </a:ext>
              </a:extLst>
            </p:cNvPr>
            <p:cNvSpPr/>
            <p:nvPr/>
          </p:nvSpPr>
          <p:spPr bwMode="auto">
            <a:xfrm>
              <a:off x="1737" y="1891"/>
              <a:ext cx="27" cy="32"/>
            </a:xfrm>
            <a:custGeom>
              <a:avLst/>
              <a:gdLst>
                <a:gd name="T0" fmla="*/ 1 w 27"/>
                <a:gd name="T1" fmla="*/ 15 h 32"/>
                <a:gd name="T2" fmla="*/ 0 w 27"/>
                <a:gd name="T3" fmla="*/ 20 h 32"/>
                <a:gd name="T4" fmla="*/ 0 w 27"/>
                <a:gd name="T5" fmla="*/ 24 h 32"/>
                <a:gd name="T6" fmla="*/ 2 w 27"/>
                <a:gd name="T7" fmla="*/ 27 h 32"/>
                <a:gd name="T8" fmla="*/ 6 w 27"/>
                <a:gd name="T9" fmla="*/ 31 h 32"/>
                <a:gd name="T10" fmla="*/ 9 w 27"/>
                <a:gd name="T11" fmla="*/ 32 h 32"/>
                <a:gd name="T12" fmla="*/ 13 w 27"/>
                <a:gd name="T13" fmla="*/ 32 h 32"/>
                <a:gd name="T14" fmla="*/ 17 w 27"/>
                <a:gd name="T15" fmla="*/ 30 h 32"/>
                <a:gd name="T16" fmla="*/ 19 w 27"/>
                <a:gd name="T17" fmla="*/ 26 h 32"/>
                <a:gd name="T18" fmla="*/ 27 w 27"/>
                <a:gd name="T19" fmla="*/ 11 h 32"/>
                <a:gd name="T20" fmla="*/ 23 w 27"/>
                <a:gd name="T21" fmla="*/ 8 h 32"/>
                <a:gd name="T22" fmla="*/ 14 w 27"/>
                <a:gd name="T23" fmla="*/ 24 h 32"/>
                <a:gd name="T24" fmla="*/ 13 w 27"/>
                <a:gd name="T25" fmla="*/ 25 h 32"/>
                <a:gd name="T26" fmla="*/ 12 w 27"/>
                <a:gd name="T27" fmla="*/ 27 h 32"/>
                <a:gd name="T28" fmla="*/ 9 w 27"/>
                <a:gd name="T29" fmla="*/ 27 h 32"/>
                <a:gd name="T30" fmla="*/ 7 w 27"/>
                <a:gd name="T31" fmla="*/ 26 h 32"/>
                <a:gd name="T32" fmla="*/ 6 w 27"/>
                <a:gd name="T33" fmla="*/ 25 h 32"/>
                <a:gd name="T34" fmla="*/ 5 w 27"/>
                <a:gd name="T35" fmla="*/ 23 h 32"/>
                <a:gd name="T36" fmla="*/ 5 w 27"/>
                <a:gd name="T37" fmla="*/ 20 h 32"/>
                <a:gd name="T38" fmla="*/ 6 w 27"/>
                <a:gd name="T39" fmla="*/ 18 h 32"/>
                <a:gd name="T40" fmla="*/ 13 w 27"/>
                <a:gd name="T41" fmla="*/ 2 h 32"/>
                <a:gd name="T42" fmla="*/ 8 w 27"/>
                <a:gd name="T43" fmla="*/ 0 h 32"/>
                <a:gd name="T44" fmla="*/ 1 w 27"/>
                <a:gd name="T4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2">
                  <a:moveTo>
                    <a:pt x="1" y="15"/>
                  </a:moveTo>
                  <a:lnTo>
                    <a:pt x="0" y="20"/>
                  </a:lnTo>
                  <a:lnTo>
                    <a:pt x="0" y="24"/>
                  </a:lnTo>
                  <a:lnTo>
                    <a:pt x="2" y="27"/>
                  </a:lnTo>
                  <a:lnTo>
                    <a:pt x="6" y="31"/>
                  </a:lnTo>
                  <a:lnTo>
                    <a:pt x="9" y="32"/>
                  </a:lnTo>
                  <a:lnTo>
                    <a:pt x="13" y="32"/>
                  </a:lnTo>
                  <a:lnTo>
                    <a:pt x="17" y="30"/>
                  </a:lnTo>
                  <a:lnTo>
                    <a:pt x="19" y="26"/>
                  </a:lnTo>
                  <a:lnTo>
                    <a:pt x="27" y="11"/>
                  </a:lnTo>
                  <a:lnTo>
                    <a:pt x="23" y="8"/>
                  </a:lnTo>
                  <a:lnTo>
                    <a:pt x="14" y="24"/>
                  </a:lnTo>
                  <a:lnTo>
                    <a:pt x="13" y="25"/>
                  </a:lnTo>
                  <a:lnTo>
                    <a:pt x="12" y="27"/>
                  </a:lnTo>
                  <a:lnTo>
                    <a:pt x="9" y="27"/>
                  </a:lnTo>
                  <a:lnTo>
                    <a:pt x="7" y="26"/>
                  </a:lnTo>
                  <a:lnTo>
                    <a:pt x="6" y="25"/>
                  </a:lnTo>
                  <a:lnTo>
                    <a:pt x="5" y="23"/>
                  </a:lnTo>
                  <a:lnTo>
                    <a:pt x="5" y="20"/>
                  </a:lnTo>
                  <a:lnTo>
                    <a:pt x="6" y="18"/>
                  </a:lnTo>
                  <a:lnTo>
                    <a:pt x="13" y="2"/>
                  </a:lnTo>
                  <a:lnTo>
                    <a:pt x="8" y="0"/>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71" name="Freeform 771">
              <a:extLst>
                <a:ext uri="{FF2B5EF4-FFF2-40B4-BE49-F238E27FC236}">
                  <a16:creationId xmlns:a16="http://schemas.microsoft.com/office/drawing/2014/main" id="{1866BF6C-452E-4F29-A03A-3A8FE67E32FE}"/>
                </a:ext>
              </a:extLst>
            </p:cNvPr>
            <p:cNvSpPr/>
            <p:nvPr/>
          </p:nvSpPr>
          <p:spPr bwMode="auto">
            <a:xfrm>
              <a:off x="1756" y="1904"/>
              <a:ext cx="29" cy="36"/>
            </a:xfrm>
            <a:custGeom>
              <a:avLst/>
              <a:gdLst>
                <a:gd name="T0" fmla="*/ 16 w 29"/>
                <a:gd name="T1" fmla="*/ 7 h 36"/>
                <a:gd name="T2" fmla="*/ 20 w 29"/>
                <a:gd name="T3" fmla="*/ 11 h 36"/>
                <a:gd name="T4" fmla="*/ 23 w 29"/>
                <a:gd name="T5" fmla="*/ 12 h 36"/>
                <a:gd name="T6" fmla="*/ 23 w 29"/>
                <a:gd name="T7" fmla="*/ 16 h 36"/>
                <a:gd name="T8" fmla="*/ 20 w 29"/>
                <a:gd name="T9" fmla="*/ 18 h 36"/>
                <a:gd name="T10" fmla="*/ 18 w 29"/>
                <a:gd name="T11" fmla="*/ 17 h 36"/>
                <a:gd name="T12" fmla="*/ 12 w 29"/>
                <a:gd name="T13" fmla="*/ 13 h 36"/>
                <a:gd name="T14" fmla="*/ 16 w 29"/>
                <a:gd name="T15" fmla="*/ 7 h 36"/>
                <a:gd name="T16" fmla="*/ 5 w 29"/>
                <a:gd name="T17" fmla="*/ 28 h 36"/>
                <a:gd name="T18" fmla="*/ 10 w 29"/>
                <a:gd name="T19" fmla="*/ 18 h 36"/>
                <a:gd name="T20" fmla="*/ 14 w 29"/>
                <a:gd name="T21" fmla="*/ 20 h 36"/>
                <a:gd name="T22" fmla="*/ 17 w 29"/>
                <a:gd name="T23" fmla="*/ 23 h 36"/>
                <a:gd name="T24" fmla="*/ 17 w 29"/>
                <a:gd name="T25" fmla="*/ 26 h 36"/>
                <a:gd name="T26" fmla="*/ 16 w 29"/>
                <a:gd name="T27" fmla="*/ 29 h 36"/>
                <a:gd name="T28" fmla="*/ 14 w 29"/>
                <a:gd name="T29" fmla="*/ 31 h 36"/>
                <a:gd name="T30" fmla="*/ 14 w 29"/>
                <a:gd name="T31" fmla="*/ 32 h 36"/>
                <a:gd name="T32" fmla="*/ 19 w 29"/>
                <a:gd name="T33" fmla="*/ 36 h 36"/>
                <a:gd name="T34" fmla="*/ 19 w 29"/>
                <a:gd name="T35" fmla="*/ 35 h 36"/>
                <a:gd name="T36" fmla="*/ 19 w 29"/>
                <a:gd name="T37" fmla="*/ 34 h 36"/>
                <a:gd name="T38" fmla="*/ 20 w 29"/>
                <a:gd name="T39" fmla="*/ 31 h 36"/>
                <a:gd name="T40" fmla="*/ 22 w 29"/>
                <a:gd name="T41" fmla="*/ 29 h 36"/>
                <a:gd name="T42" fmla="*/ 23 w 29"/>
                <a:gd name="T43" fmla="*/ 24 h 36"/>
                <a:gd name="T44" fmla="*/ 22 w 29"/>
                <a:gd name="T45" fmla="*/ 22 h 36"/>
                <a:gd name="T46" fmla="*/ 25 w 29"/>
                <a:gd name="T47" fmla="*/ 20 h 36"/>
                <a:gd name="T48" fmla="*/ 28 w 29"/>
                <a:gd name="T49" fmla="*/ 18 h 36"/>
                <a:gd name="T50" fmla="*/ 29 w 29"/>
                <a:gd name="T51" fmla="*/ 14 h 36"/>
                <a:gd name="T52" fmla="*/ 29 w 29"/>
                <a:gd name="T53" fmla="*/ 11 h 36"/>
                <a:gd name="T54" fmla="*/ 26 w 29"/>
                <a:gd name="T55" fmla="*/ 8 h 36"/>
                <a:gd name="T56" fmla="*/ 24 w 29"/>
                <a:gd name="T57" fmla="*/ 6 h 36"/>
                <a:gd name="T58" fmla="*/ 12 w 29"/>
                <a:gd name="T59" fmla="*/ 0 h 36"/>
                <a:gd name="T60" fmla="*/ 0 w 29"/>
                <a:gd name="T61" fmla="*/ 25 h 36"/>
                <a:gd name="T62" fmla="*/ 5 w 29"/>
                <a:gd name="T63" fmla="*/ 28 h 36"/>
                <a:gd name="T64" fmla="*/ 16 w 29"/>
                <a:gd name="T6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6">
                  <a:moveTo>
                    <a:pt x="16" y="7"/>
                  </a:moveTo>
                  <a:lnTo>
                    <a:pt x="20" y="11"/>
                  </a:lnTo>
                  <a:lnTo>
                    <a:pt x="23" y="12"/>
                  </a:lnTo>
                  <a:lnTo>
                    <a:pt x="23" y="16"/>
                  </a:lnTo>
                  <a:lnTo>
                    <a:pt x="20" y="18"/>
                  </a:lnTo>
                  <a:lnTo>
                    <a:pt x="18" y="17"/>
                  </a:lnTo>
                  <a:lnTo>
                    <a:pt x="12" y="13"/>
                  </a:lnTo>
                  <a:lnTo>
                    <a:pt x="16" y="7"/>
                  </a:lnTo>
                  <a:lnTo>
                    <a:pt x="5" y="28"/>
                  </a:lnTo>
                  <a:lnTo>
                    <a:pt x="10" y="18"/>
                  </a:lnTo>
                  <a:lnTo>
                    <a:pt x="14" y="20"/>
                  </a:lnTo>
                  <a:lnTo>
                    <a:pt x="17" y="23"/>
                  </a:lnTo>
                  <a:lnTo>
                    <a:pt x="17" y="26"/>
                  </a:lnTo>
                  <a:lnTo>
                    <a:pt x="16" y="29"/>
                  </a:lnTo>
                  <a:lnTo>
                    <a:pt x="14" y="31"/>
                  </a:lnTo>
                  <a:lnTo>
                    <a:pt x="14" y="32"/>
                  </a:lnTo>
                  <a:lnTo>
                    <a:pt x="19" y="36"/>
                  </a:lnTo>
                  <a:lnTo>
                    <a:pt x="19" y="35"/>
                  </a:lnTo>
                  <a:lnTo>
                    <a:pt x="19" y="34"/>
                  </a:lnTo>
                  <a:lnTo>
                    <a:pt x="20" y="31"/>
                  </a:lnTo>
                  <a:lnTo>
                    <a:pt x="22" y="29"/>
                  </a:lnTo>
                  <a:lnTo>
                    <a:pt x="23" y="24"/>
                  </a:lnTo>
                  <a:lnTo>
                    <a:pt x="22" y="22"/>
                  </a:lnTo>
                  <a:lnTo>
                    <a:pt x="25" y="20"/>
                  </a:lnTo>
                  <a:lnTo>
                    <a:pt x="28" y="18"/>
                  </a:lnTo>
                  <a:lnTo>
                    <a:pt x="29" y="14"/>
                  </a:lnTo>
                  <a:lnTo>
                    <a:pt x="29" y="11"/>
                  </a:lnTo>
                  <a:lnTo>
                    <a:pt x="26" y="8"/>
                  </a:lnTo>
                  <a:lnTo>
                    <a:pt x="24" y="6"/>
                  </a:lnTo>
                  <a:lnTo>
                    <a:pt x="12" y="0"/>
                  </a:lnTo>
                  <a:lnTo>
                    <a:pt x="0" y="25"/>
                  </a:lnTo>
                  <a:lnTo>
                    <a:pt x="5" y="28"/>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72" name="Freeform 772">
              <a:extLst>
                <a:ext uri="{FF2B5EF4-FFF2-40B4-BE49-F238E27FC236}">
                  <a16:creationId xmlns:a16="http://schemas.microsoft.com/office/drawing/2014/main" id="{53BF5F05-9DB9-4F7C-B30C-54BC464D2D33}"/>
                </a:ext>
              </a:extLst>
            </p:cNvPr>
            <p:cNvSpPr/>
            <p:nvPr/>
          </p:nvSpPr>
          <p:spPr bwMode="auto">
            <a:xfrm>
              <a:off x="1779" y="1917"/>
              <a:ext cx="32" cy="36"/>
            </a:xfrm>
            <a:custGeom>
              <a:avLst/>
              <a:gdLst>
                <a:gd name="T0" fmla="*/ 5 w 32"/>
                <a:gd name="T1" fmla="*/ 28 h 36"/>
                <a:gd name="T2" fmla="*/ 9 w 32"/>
                <a:gd name="T3" fmla="*/ 19 h 36"/>
                <a:gd name="T4" fmla="*/ 13 w 32"/>
                <a:gd name="T5" fmla="*/ 18 h 36"/>
                <a:gd name="T6" fmla="*/ 14 w 32"/>
                <a:gd name="T7" fmla="*/ 34 h 36"/>
                <a:gd name="T8" fmla="*/ 20 w 32"/>
                <a:gd name="T9" fmla="*/ 36 h 36"/>
                <a:gd name="T10" fmla="*/ 18 w 32"/>
                <a:gd name="T11" fmla="*/ 16 h 36"/>
                <a:gd name="T12" fmla="*/ 32 w 32"/>
                <a:gd name="T13" fmla="*/ 11 h 36"/>
                <a:gd name="T14" fmla="*/ 26 w 32"/>
                <a:gd name="T15" fmla="*/ 7 h 36"/>
                <a:gd name="T16" fmla="*/ 12 w 32"/>
                <a:gd name="T17" fmla="*/ 13 h 36"/>
                <a:gd name="T18" fmla="*/ 17 w 32"/>
                <a:gd name="T19" fmla="*/ 3 h 36"/>
                <a:gd name="T20" fmla="*/ 12 w 32"/>
                <a:gd name="T21" fmla="*/ 0 h 36"/>
                <a:gd name="T22" fmla="*/ 0 w 32"/>
                <a:gd name="T23" fmla="*/ 25 h 36"/>
                <a:gd name="T24" fmla="*/ 5 w 32"/>
                <a:gd name="T2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5" y="28"/>
                  </a:moveTo>
                  <a:lnTo>
                    <a:pt x="9" y="19"/>
                  </a:lnTo>
                  <a:lnTo>
                    <a:pt x="13" y="18"/>
                  </a:lnTo>
                  <a:lnTo>
                    <a:pt x="14" y="34"/>
                  </a:lnTo>
                  <a:lnTo>
                    <a:pt x="20" y="36"/>
                  </a:lnTo>
                  <a:lnTo>
                    <a:pt x="18" y="16"/>
                  </a:lnTo>
                  <a:lnTo>
                    <a:pt x="32" y="11"/>
                  </a:lnTo>
                  <a:lnTo>
                    <a:pt x="26" y="7"/>
                  </a:lnTo>
                  <a:lnTo>
                    <a:pt x="12" y="13"/>
                  </a:lnTo>
                  <a:lnTo>
                    <a:pt x="17" y="3"/>
                  </a:lnTo>
                  <a:lnTo>
                    <a:pt x="12" y="0"/>
                  </a:lnTo>
                  <a:lnTo>
                    <a:pt x="0" y="25"/>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73" name="Freeform 773">
              <a:extLst>
                <a:ext uri="{FF2B5EF4-FFF2-40B4-BE49-F238E27FC236}">
                  <a16:creationId xmlns:a16="http://schemas.microsoft.com/office/drawing/2014/main" id="{932E3980-F179-4DD7-AFAE-9E0A4808B3E9}"/>
                </a:ext>
              </a:extLst>
            </p:cNvPr>
            <p:cNvSpPr/>
            <p:nvPr/>
          </p:nvSpPr>
          <p:spPr bwMode="auto">
            <a:xfrm>
              <a:off x="1802" y="1930"/>
              <a:ext cx="28" cy="35"/>
            </a:xfrm>
            <a:custGeom>
              <a:avLst/>
              <a:gdLst>
                <a:gd name="T0" fmla="*/ 16 w 28"/>
                <a:gd name="T1" fmla="*/ 35 h 35"/>
                <a:gd name="T2" fmla="*/ 19 w 28"/>
                <a:gd name="T3" fmla="*/ 30 h 35"/>
                <a:gd name="T4" fmla="*/ 7 w 28"/>
                <a:gd name="T5" fmla="*/ 23 h 35"/>
                <a:gd name="T6" fmla="*/ 9 w 28"/>
                <a:gd name="T7" fmla="*/ 16 h 35"/>
                <a:gd name="T8" fmla="*/ 20 w 28"/>
                <a:gd name="T9" fmla="*/ 23 h 35"/>
                <a:gd name="T10" fmla="*/ 22 w 28"/>
                <a:gd name="T11" fmla="*/ 18 h 35"/>
                <a:gd name="T12" fmla="*/ 12 w 28"/>
                <a:gd name="T13" fmla="*/ 12 h 35"/>
                <a:gd name="T14" fmla="*/ 14 w 28"/>
                <a:gd name="T15" fmla="*/ 6 h 35"/>
                <a:gd name="T16" fmla="*/ 26 w 28"/>
                <a:gd name="T17" fmla="*/ 14 h 35"/>
                <a:gd name="T18" fmla="*/ 28 w 28"/>
                <a:gd name="T19" fmla="*/ 10 h 35"/>
                <a:gd name="T20" fmla="*/ 12 w 28"/>
                <a:gd name="T21" fmla="*/ 0 h 35"/>
                <a:gd name="T22" fmla="*/ 0 w 28"/>
                <a:gd name="T23" fmla="*/ 24 h 35"/>
                <a:gd name="T24" fmla="*/ 16 w 28"/>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5">
                  <a:moveTo>
                    <a:pt x="16" y="35"/>
                  </a:moveTo>
                  <a:lnTo>
                    <a:pt x="19" y="30"/>
                  </a:lnTo>
                  <a:lnTo>
                    <a:pt x="7" y="23"/>
                  </a:lnTo>
                  <a:lnTo>
                    <a:pt x="9" y="16"/>
                  </a:lnTo>
                  <a:lnTo>
                    <a:pt x="20" y="23"/>
                  </a:lnTo>
                  <a:lnTo>
                    <a:pt x="22" y="18"/>
                  </a:lnTo>
                  <a:lnTo>
                    <a:pt x="12" y="12"/>
                  </a:lnTo>
                  <a:lnTo>
                    <a:pt x="14" y="6"/>
                  </a:lnTo>
                  <a:lnTo>
                    <a:pt x="26" y="14"/>
                  </a:lnTo>
                  <a:lnTo>
                    <a:pt x="28" y="10"/>
                  </a:lnTo>
                  <a:lnTo>
                    <a:pt x="12" y="0"/>
                  </a:lnTo>
                  <a:lnTo>
                    <a:pt x="0" y="24"/>
                  </a:lnTo>
                  <a:lnTo>
                    <a:pt x="1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74" name="Freeform 774">
              <a:extLst>
                <a:ext uri="{FF2B5EF4-FFF2-40B4-BE49-F238E27FC236}">
                  <a16:creationId xmlns:a16="http://schemas.microsoft.com/office/drawing/2014/main" id="{398F705B-0096-4504-B3F2-EB54D01CCC01}"/>
                </a:ext>
              </a:extLst>
            </p:cNvPr>
            <p:cNvSpPr/>
            <p:nvPr/>
          </p:nvSpPr>
          <p:spPr bwMode="auto">
            <a:xfrm>
              <a:off x="1776" y="1764"/>
              <a:ext cx="27" cy="32"/>
            </a:xfrm>
            <a:custGeom>
              <a:avLst/>
              <a:gdLst>
                <a:gd name="T0" fmla="*/ 21 w 27"/>
                <a:gd name="T1" fmla="*/ 20 h 32"/>
                <a:gd name="T2" fmla="*/ 21 w 27"/>
                <a:gd name="T3" fmla="*/ 22 h 32"/>
                <a:gd name="T4" fmla="*/ 18 w 27"/>
                <a:gd name="T5" fmla="*/ 25 h 32"/>
                <a:gd name="T6" fmla="*/ 17 w 27"/>
                <a:gd name="T7" fmla="*/ 26 h 32"/>
                <a:gd name="T8" fmla="*/ 15 w 27"/>
                <a:gd name="T9" fmla="*/ 26 h 32"/>
                <a:gd name="T10" fmla="*/ 11 w 27"/>
                <a:gd name="T11" fmla="*/ 26 h 32"/>
                <a:gd name="T12" fmla="*/ 9 w 27"/>
                <a:gd name="T13" fmla="*/ 24 h 32"/>
                <a:gd name="T14" fmla="*/ 8 w 27"/>
                <a:gd name="T15" fmla="*/ 20 h 32"/>
                <a:gd name="T16" fmla="*/ 6 w 27"/>
                <a:gd name="T17" fmla="*/ 15 h 32"/>
                <a:gd name="T18" fmla="*/ 8 w 27"/>
                <a:gd name="T19" fmla="*/ 10 h 32"/>
                <a:gd name="T20" fmla="*/ 9 w 27"/>
                <a:gd name="T21" fmla="*/ 8 h 32"/>
                <a:gd name="T22" fmla="*/ 11 w 27"/>
                <a:gd name="T23" fmla="*/ 6 h 32"/>
                <a:gd name="T24" fmla="*/ 15 w 27"/>
                <a:gd name="T25" fmla="*/ 4 h 32"/>
                <a:gd name="T26" fmla="*/ 17 w 27"/>
                <a:gd name="T27" fmla="*/ 6 h 32"/>
                <a:gd name="T28" fmla="*/ 18 w 27"/>
                <a:gd name="T29" fmla="*/ 7 h 32"/>
                <a:gd name="T30" fmla="*/ 21 w 27"/>
                <a:gd name="T31" fmla="*/ 8 h 32"/>
                <a:gd name="T32" fmla="*/ 21 w 27"/>
                <a:gd name="T33" fmla="*/ 10 h 32"/>
                <a:gd name="T34" fmla="*/ 27 w 27"/>
                <a:gd name="T35" fmla="*/ 10 h 32"/>
                <a:gd name="T36" fmla="*/ 26 w 27"/>
                <a:gd name="T37" fmla="*/ 6 h 32"/>
                <a:gd name="T38" fmla="*/ 23 w 27"/>
                <a:gd name="T39" fmla="*/ 2 h 32"/>
                <a:gd name="T40" fmla="*/ 20 w 27"/>
                <a:gd name="T41" fmla="*/ 0 h 32"/>
                <a:gd name="T42" fmla="*/ 15 w 27"/>
                <a:gd name="T43" fmla="*/ 0 h 32"/>
                <a:gd name="T44" fmla="*/ 9 w 27"/>
                <a:gd name="T45" fmla="*/ 1 h 32"/>
                <a:gd name="T46" fmla="*/ 4 w 27"/>
                <a:gd name="T47" fmla="*/ 3 h 32"/>
                <a:gd name="T48" fmla="*/ 2 w 27"/>
                <a:gd name="T49" fmla="*/ 8 h 32"/>
                <a:gd name="T50" fmla="*/ 0 w 27"/>
                <a:gd name="T51" fmla="*/ 15 h 32"/>
                <a:gd name="T52" fmla="*/ 2 w 27"/>
                <a:gd name="T53" fmla="*/ 22 h 32"/>
                <a:gd name="T54" fmla="*/ 4 w 27"/>
                <a:gd name="T55" fmla="*/ 27 h 32"/>
                <a:gd name="T56" fmla="*/ 9 w 27"/>
                <a:gd name="T57" fmla="*/ 31 h 32"/>
                <a:gd name="T58" fmla="*/ 14 w 27"/>
                <a:gd name="T59" fmla="*/ 32 h 32"/>
                <a:gd name="T60" fmla="*/ 20 w 27"/>
                <a:gd name="T61" fmla="*/ 31 h 32"/>
                <a:gd name="T62" fmla="*/ 23 w 27"/>
                <a:gd name="T63" fmla="*/ 28 h 32"/>
                <a:gd name="T64" fmla="*/ 26 w 27"/>
                <a:gd name="T65" fmla="*/ 25 h 32"/>
                <a:gd name="T66" fmla="*/ 27 w 27"/>
                <a:gd name="T67" fmla="*/ 20 h 32"/>
                <a:gd name="T68" fmla="*/ 21 w 27"/>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21" y="20"/>
                  </a:moveTo>
                  <a:lnTo>
                    <a:pt x="21" y="22"/>
                  </a:lnTo>
                  <a:lnTo>
                    <a:pt x="18" y="25"/>
                  </a:lnTo>
                  <a:lnTo>
                    <a:pt x="17" y="26"/>
                  </a:lnTo>
                  <a:lnTo>
                    <a:pt x="15" y="26"/>
                  </a:lnTo>
                  <a:lnTo>
                    <a:pt x="11" y="26"/>
                  </a:lnTo>
                  <a:lnTo>
                    <a:pt x="9" y="24"/>
                  </a:lnTo>
                  <a:lnTo>
                    <a:pt x="8" y="20"/>
                  </a:lnTo>
                  <a:lnTo>
                    <a:pt x="6" y="15"/>
                  </a:lnTo>
                  <a:lnTo>
                    <a:pt x="8" y="10"/>
                  </a:lnTo>
                  <a:lnTo>
                    <a:pt x="9" y="8"/>
                  </a:lnTo>
                  <a:lnTo>
                    <a:pt x="11" y="6"/>
                  </a:lnTo>
                  <a:lnTo>
                    <a:pt x="15" y="4"/>
                  </a:lnTo>
                  <a:lnTo>
                    <a:pt x="17" y="6"/>
                  </a:lnTo>
                  <a:lnTo>
                    <a:pt x="18" y="7"/>
                  </a:lnTo>
                  <a:lnTo>
                    <a:pt x="21" y="8"/>
                  </a:lnTo>
                  <a:lnTo>
                    <a:pt x="21" y="10"/>
                  </a:lnTo>
                  <a:lnTo>
                    <a:pt x="27" y="10"/>
                  </a:lnTo>
                  <a:lnTo>
                    <a:pt x="26" y="6"/>
                  </a:lnTo>
                  <a:lnTo>
                    <a:pt x="23" y="2"/>
                  </a:lnTo>
                  <a:lnTo>
                    <a:pt x="20" y="0"/>
                  </a:lnTo>
                  <a:lnTo>
                    <a:pt x="15" y="0"/>
                  </a:lnTo>
                  <a:lnTo>
                    <a:pt x="9" y="1"/>
                  </a:lnTo>
                  <a:lnTo>
                    <a:pt x="4" y="3"/>
                  </a:lnTo>
                  <a:lnTo>
                    <a:pt x="2" y="8"/>
                  </a:lnTo>
                  <a:lnTo>
                    <a:pt x="0" y="15"/>
                  </a:lnTo>
                  <a:lnTo>
                    <a:pt x="2" y="22"/>
                  </a:lnTo>
                  <a:lnTo>
                    <a:pt x="4" y="27"/>
                  </a:lnTo>
                  <a:lnTo>
                    <a:pt x="9" y="31"/>
                  </a:lnTo>
                  <a:lnTo>
                    <a:pt x="14" y="32"/>
                  </a:lnTo>
                  <a:lnTo>
                    <a:pt x="20" y="31"/>
                  </a:lnTo>
                  <a:lnTo>
                    <a:pt x="23" y="28"/>
                  </a:lnTo>
                  <a:lnTo>
                    <a:pt x="26" y="25"/>
                  </a:lnTo>
                  <a:lnTo>
                    <a:pt x="27" y="20"/>
                  </a:lnTo>
                  <a:lnTo>
                    <a:pt x="2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75" name="Freeform 775">
              <a:extLst>
                <a:ext uri="{FF2B5EF4-FFF2-40B4-BE49-F238E27FC236}">
                  <a16:creationId xmlns:a16="http://schemas.microsoft.com/office/drawing/2014/main" id="{535BC9CC-F68C-4372-A172-490C171A5587}"/>
                </a:ext>
              </a:extLst>
            </p:cNvPr>
            <p:cNvSpPr/>
            <p:nvPr/>
          </p:nvSpPr>
          <p:spPr bwMode="auto">
            <a:xfrm>
              <a:off x="1804" y="1764"/>
              <a:ext cx="28" cy="31"/>
            </a:xfrm>
            <a:custGeom>
              <a:avLst/>
              <a:gdLst>
                <a:gd name="T0" fmla="*/ 18 w 28"/>
                <a:gd name="T1" fmla="*/ 20 h 31"/>
                <a:gd name="T2" fmla="*/ 10 w 28"/>
                <a:gd name="T3" fmla="*/ 20 h 31"/>
                <a:gd name="T4" fmla="*/ 14 w 28"/>
                <a:gd name="T5" fmla="*/ 7 h 31"/>
                <a:gd name="T6" fmla="*/ 18 w 28"/>
                <a:gd name="T7" fmla="*/ 20 h 31"/>
                <a:gd name="T8" fmla="*/ 0 w 28"/>
                <a:gd name="T9" fmla="*/ 31 h 31"/>
                <a:gd name="T10" fmla="*/ 7 w 28"/>
                <a:gd name="T11" fmla="*/ 31 h 31"/>
                <a:gd name="T12" fmla="*/ 8 w 28"/>
                <a:gd name="T13" fmla="*/ 25 h 31"/>
                <a:gd name="T14" fmla="*/ 19 w 28"/>
                <a:gd name="T15" fmla="*/ 25 h 31"/>
                <a:gd name="T16" fmla="*/ 22 w 28"/>
                <a:gd name="T17" fmla="*/ 31 h 31"/>
                <a:gd name="T18" fmla="*/ 28 w 28"/>
                <a:gd name="T19" fmla="*/ 31 h 31"/>
                <a:gd name="T20" fmla="*/ 18 w 28"/>
                <a:gd name="T21" fmla="*/ 0 h 31"/>
                <a:gd name="T22" fmla="*/ 11 w 28"/>
                <a:gd name="T23" fmla="*/ 0 h 31"/>
                <a:gd name="T24" fmla="*/ 0 w 28"/>
                <a:gd name="T25" fmla="*/ 31 h 31"/>
                <a:gd name="T26" fmla="*/ 18 w 28"/>
                <a:gd name="T2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20"/>
                  </a:moveTo>
                  <a:lnTo>
                    <a:pt x="10" y="20"/>
                  </a:lnTo>
                  <a:lnTo>
                    <a:pt x="14" y="7"/>
                  </a:lnTo>
                  <a:lnTo>
                    <a:pt x="18" y="20"/>
                  </a:lnTo>
                  <a:lnTo>
                    <a:pt x="0" y="31"/>
                  </a:lnTo>
                  <a:lnTo>
                    <a:pt x="7" y="31"/>
                  </a:lnTo>
                  <a:lnTo>
                    <a:pt x="8" y="25"/>
                  </a:lnTo>
                  <a:lnTo>
                    <a:pt x="19" y="25"/>
                  </a:lnTo>
                  <a:lnTo>
                    <a:pt x="22" y="31"/>
                  </a:lnTo>
                  <a:lnTo>
                    <a:pt x="28" y="31"/>
                  </a:lnTo>
                  <a:lnTo>
                    <a:pt x="18" y="0"/>
                  </a:lnTo>
                  <a:lnTo>
                    <a:pt x="11" y="0"/>
                  </a:lnTo>
                  <a:lnTo>
                    <a:pt x="0" y="31"/>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76" name="Freeform 776">
              <a:extLst>
                <a:ext uri="{FF2B5EF4-FFF2-40B4-BE49-F238E27FC236}">
                  <a16:creationId xmlns:a16="http://schemas.microsoft.com/office/drawing/2014/main" id="{2DB76BCC-5C7E-4492-864B-4549E32FB1B9}"/>
                </a:ext>
              </a:extLst>
            </p:cNvPr>
            <p:cNvSpPr/>
            <p:nvPr/>
          </p:nvSpPr>
          <p:spPr bwMode="auto">
            <a:xfrm>
              <a:off x="1835" y="1764"/>
              <a:ext cx="19" cy="31"/>
            </a:xfrm>
            <a:custGeom>
              <a:avLst/>
              <a:gdLst>
                <a:gd name="T0" fmla="*/ 19 w 19"/>
                <a:gd name="T1" fmla="*/ 31 h 31"/>
                <a:gd name="T2" fmla="*/ 19 w 19"/>
                <a:gd name="T3" fmla="*/ 25 h 31"/>
                <a:gd name="T4" fmla="*/ 6 w 19"/>
                <a:gd name="T5" fmla="*/ 25 h 31"/>
                <a:gd name="T6" fmla="*/ 6 w 19"/>
                <a:gd name="T7" fmla="*/ 0 h 31"/>
                <a:gd name="T8" fmla="*/ 0 w 19"/>
                <a:gd name="T9" fmla="*/ 0 h 31"/>
                <a:gd name="T10" fmla="*/ 0 w 19"/>
                <a:gd name="T11" fmla="*/ 31 h 31"/>
                <a:gd name="T12" fmla="*/ 19 w 1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9" h="31">
                  <a:moveTo>
                    <a:pt x="19" y="31"/>
                  </a:moveTo>
                  <a:lnTo>
                    <a:pt x="19" y="25"/>
                  </a:lnTo>
                  <a:lnTo>
                    <a:pt x="6" y="25"/>
                  </a:lnTo>
                  <a:lnTo>
                    <a:pt x="6" y="0"/>
                  </a:lnTo>
                  <a:lnTo>
                    <a:pt x="0" y="0"/>
                  </a:lnTo>
                  <a:lnTo>
                    <a:pt x="0" y="31"/>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77" name="Freeform 777">
              <a:extLst>
                <a:ext uri="{FF2B5EF4-FFF2-40B4-BE49-F238E27FC236}">
                  <a16:creationId xmlns:a16="http://schemas.microsoft.com/office/drawing/2014/main" id="{7BB8DE18-97EA-4C20-AFE8-0FD866C81B6A}"/>
                </a:ext>
              </a:extLst>
            </p:cNvPr>
            <p:cNvSpPr/>
            <p:nvPr/>
          </p:nvSpPr>
          <p:spPr bwMode="auto">
            <a:xfrm>
              <a:off x="1854" y="1764"/>
              <a:ext cx="24" cy="31"/>
            </a:xfrm>
            <a:custGeom>
              <a:avLst/>
              <a:gdLst>
                <a:gd name="T0" fmla="*/ 6 w 24"/>
                <a:gd name="T1" fmla="*/ 6 h 31"/>
                <a:gd name="T2" fmla="*/ 11 w 24"/>
                <a:gd name="T3" fmla="*/ 6 h 31"/>
                <a:gd name="T4" fmla="*/ 15 w 24"/>
                <a:gd name="T5" fmla="*/ 6 h 31"/>
                <a:gd name="T6" fmla="*/ 17 w 24"/>
                <a:gd name="T7" fmla="*/ 8 h 31"/>
                <a:gd name="T8" fmla="*/ 18 w 24"/>
                <a:gd name="T9" fmla="*/ 12 h 31"/>
                <a:gd name="T10" fmla="*/ 18 w 24"/>
                <a:gd name="T11" fmla="*/ 15 h 31"/>
                <a:gd name="T12" fmla="*/ 18 w 24"/>
                <a:gd name="T13" fmla="*/ 20 h 31"/>
                <a:gd name="T14" fmla="*/ 17 w 24"/>
                <a:gd name="T15" fmla="*/ 24 h 31"/>
                <a:gd name="T16" fmla="*/ 15 w 24"/>
                <a:gd name="T17" fmla="*/ 25 h 31"/>
                <a:gd name="T18" fmla="*/ 11 w 24"/>
                <a:gd name="T19" fmla="*/ 26 h 31"/>
                <a:gd name="T20" fmla="*/ 6 w 24"/>
                <a:gd name="T21" fmla="*/ 26 h 31"/>
                <a:gd name="T22" fmla="*/ 6 w 24"/>
                <a:gd name="T23" fmla="*/ 6 h 31"/>
                <a:gd name="T24" fmla="*/ 10 w 24"/>
                <a:gd name="T25" fmla="*/ 31 h 31"/>
                <a:gd name="T26" fmla="*/ 16 w 24"/>
                <a:gd name="T27" fmla="*/ 31 h 31"/>
                <a:gd name="T28" fmla="*/ 20 w 24"/>
                <a:gd name="T29" fmla="*/ 28 h 31"/>
                <a:gd name="T30" fmla="*/ 22 w 24"/>
                <a:gd name="T31" fmla="*/ 26 h 31"/>
                <a:gd name="T32" fmla="*/ 23 w 24"/>
                <a:gd name="T33" fmla="*/ 24 h 31"/>
                <a:gd name="T34" fmla="*/ 24 w 24"/>
                <a:gd name="T35" fmla="*/ 15 h 31"/>
                <a:gd name="T36" fmla="*/ 24 w 24"/>
                <a:gd name="T37" fmla="*/ 9 h 31"/>
                <a:gd name="T38" fmla="*/ 22 w 24"/>
                <a:gd name="T39" fmla="*/ 4 h 31"/>
                <a:gd name="T40" fmla="*/ 17 w 24"/>
                <a:gd name="T41" fmla="*/ 1 h 31"/>
                <a:gd name="T42" fmla="*/ 11 w 24"/>
                <a:gd name="T43" fmla="*/ 0 h 31"/>
                <a:gd name="T44" fmla="*/ 0 w 24"/>
                <a:gd name="T45" fmla="*/ 0 h 31"/>
                <a:gd name="T46" fmla="*/ 0 w 24"/>
                <a:gd name="T47" fmla="*/ 31 h 31"/>
                <a:gd name="T48" fmla="*/ 10 w 24"/>
                <a:gd name="T49" fmla="*/ 31 h 31"/>
                <a:gd name="T50" fmla="*/ 6 w 24"/>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31">
                  <a:moveTo>
                    <a:pt x="6" y="6"/>
                  </a:moveTo>
                  <a:lnTo>
                    <a:pt x="11" y="6"/>
                  </a:lnTo>
                  <a:lnTo>
                    <a:pt x="15" y="6"/>
                  </a:lnTo>
                  <a:lnTo>
                    <a:pt x="17" y="8"/>
                  </a:lnTo>
                  <a:lnTo>
                    <a:pt x="18" y="12"/>
                  </a:lnTo>
                  <a:lnTo>
                    <a:pt x="18" y="15"/>
                  </a:lnTo>
                  <a:lnTo>
                    <a:pt x="18" y="20"/>
                  </a:lnTo>
                  <a:lnTo>
                    <a:pt x="17" y="24"/>
                  </a:lnTo>
                  <a:lnTo>
                    <a:pt x="15" y="25"/>
                  </a:lnTo>
                  <a:lnTo>
                    <a:pt x="11" y="26"/>
                  </a:lnTo>
                  <a:lnTo>
                    <a:pt x="6" y="26"/>
                  </a:lnTo>
                  <a:lnTo>
                    <a:pt x="6" y="6"/>
                  </a:lnTo>
                  <a:lnTo>
                    <a:pt x="10" y="31"/>
                  </a:lnTo>
                  <a:lnTo>
                    <a:pt x="16" y="31"/>
                  </a:lnTo>
                  <a:lnTo>
                    <a:pt x="20" y="28"/>
                  </a:lnTo>
                  <a:lnTo>
                    <a:pt x="22" y="26"/>
                  </a:lnTo>
                  <a:lnTo>
                    <a:pt x="23" y="24"/>
                  </a:lnTo>
                  <a:lnTo>
                    <a:pt x="24" y="15"/>
                  </a:lnTo>
                  <a:lnTo>
                    <a:pt x="24" y="9"/>
                  </a:lnTo>
                  <a:lnTo>
                    <a:pt x="22" y="4"/>
                  </a:lnTo>
                  <a:lnTo>
                    <a:pt x="17" y="1"/>
                  </a:lnTo>
                  <a:lnTo>
                    <a:pt x="11" y="0"/>
                  </a:lnTo>
                  <a:lnTo>
                    <a:pt x="0" y="0"/>
                  </a:lnTo>
                  <a:lnTo>
                    <a:pt x="0" y="31"/>
                  </a:lnTo>
                  <a:lnTo>
                    <a:pt x="10"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78" name="Freeform 778">
              <a:extLst>
                <a:ext uri="{FF2B5EF4-FFF2-40B4-BE49-F238E27FC236}">
                  <a16:creationId xmlns:a16="http://schemas.microsoft.com/office/drawing/2014/main" id="{1F134194-107A-49C8-9027-CAF987E5E3D9}"/>
                </a:ext>
              </a:extLst>
            </p:cNvPr>
            <p:cNvSpPr/>
            <p:nvPr/>
          </p:nvSpPr>
          <p:spPr bwMode="auto">
            <a:xfrm>
              <a:off x="1880" y="1764"/>
              <a:ext cx="37" cy="31"/>
            </a:xfrm>
            <a:custGeom>
              <a:avLst/>
              <a:gdLst>
                <a:gd name="T0" fmla="*/ 14 w 37"/>
                <a:gd name="T1" fmla="*/ 31 h 31"/>
                <a:gd name="T2" fmla="*/ 19 w 37"/>
                <a:gd name="T3" fmla="*/ 7 h 31"/>
                <a:gd name="T4" fmla="*/ 22 w 37"/>
                <a:gd name="T5" fmla="*/ 31 h 31"/>
                <a:gd name="T6" fmla="*/ 28 w 37"/>
                <a:gd name="T7" fmla="*/ 31 h 31"/>
                <a:gd name="T8" fmla="*/ 37 w 37"/>
                <a:gd name="T9" fmla="*/ 0 h 31"/>
                <a:gd name="T10" fmla="*/ 31 w 37"/>
                <a:gd name="T11" fmla="*/ 0 h 31"/>
                <a:gd name="T12" fmla="*/ 26 w 37"/>
                <a:gd name="T13" fmla="*/ 22 h 31"/>
                <a:gd name="T14" fmla="*/ 21 w 37"/>
                <a:gd name="T15" fmla="*/ 0 h 31"/>
                <a:gd name="T16" fmla="*/ 15 w 37"/>
                <a:gd name="T17" fmla="*/ 0 h 31"/>
                <a:gd name="T18" fmla="*/ 10 w 37"/>
                <a:gd name="T19" fmla="*/ 22 h 31"/>
                <a:gd name="T20" fmla="*/ 6 w 37"/>
                <a:gd name="T21" fmla="*/ 0 h 31"/>
                <a:gd name="T22" fmla="*/ 0 w 37"/>
                <a:gd name="T23" fmla="*/ 0 h 31"/>
                <a:gd name="T24" fmla="*/ 8 w 37"/>
                <a:gd name="T25" fmla="*/ 31 h 31"/>
                <a:gd name="T26" fmla="*/ 14 w 37"/>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1">
                  <a:moveTo>
                    <a:pt x="14" y="31"/>
                  </a:moveTo>
                  <a:lnTo>
                    <a:pt x="19" y="7"/>
                  </a:lnTo>
                  <a:lnTo>
                    <a:pt x="22" y="31"/>
                  </a:lnTo>
                  <a:lnTo>
                    <a:pt x="28" y="31"/>
                  </a:lnTo>
                  <a:lnTo>
                    <a:pt x="37" y="0"/>
                  </a:lnTo>
                  <a:lnTo>
                    <a:pt x="31" y="0"/>
                  </a:lnTo>
                  <a:lnTo>
                    <a:pt x="26" y="22"/>
                  </a:lnTo>
                  <a:lnTo>
                    <a:pt x="21" y="0"/>
                  </a:lnTo>
                  <a:lnTo>
                    <a:pt x="15" y="0"/>
                  </a:lnTo>
                  <a:lnTo>
                    <a:pt x="10" y="22"/>
                  </a:lnTo>
                  <a:lnTo>
                    <a:pt x="6" y="0"/>
                  </a:lnTo>
                  <a:lnTo>
                    <a:pt x="0" y="0"/>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79" name="Freeform 779">
              <a:extLst>
                <a:ext uri="{FF2B5EF4-FFF2-40B4-BE49-F238E27FC236}">
                  <a16:creationId xmlns:a16="http://schemas.microsoft.com/office/drawing/2014/main" id="{09055FB1-B1E4-4B44-BD97-F82C706F9E78}"/>
                </a:ext>
              </a:extLst>
            </p:cNvPr>
            <p:cNvSpPr/>
            <p:nvPr/>
          </p:nvSpPr>
          <p:spPr bwMode="auto">
            <a:xfrm>
              <a:off x="1919" y="1764"/>
              <a:ext cx="22" cy="31"/>
            </a:xfrm>
            <a:custGeom>
              <a:avLst/>
              <a:gdLst>
                <a:gd name="T0" fmla="*/ 22 w 22"/>
                <a:gd name="T1" fmla="*/ 31 h 31"/>
                <a:gd name="T2" fmla="*/ 22 w 22"/>
                <a:gd name="T3" fmla="*/ 25 h 31"/>
                <a:gd name="T4" fmla="*/ 6 w 22"/>
                <a:gd name="T5" fmla="*/ 25 h 31"/>
                <a:gd name="T6" fmla="*/ 6 w 22"/>
                <a:gd name="T7" fmla="*/ 18 h 31"/>
                <a:gd name="T8" fmla="*/ 21 w 22"/>
                <a:gd name="T9" fmla="*/ 18 h 31"/>
                <a:gd name="T10" fmla="*/ 21 w 22"/>
                <a:gd name="T11" fmla="*/ 12 h 31"/>
                <a:gd name="T12" fmla="*/ 6 w 22"/>
                <a:gd name="T13" fmla="*/ 12 h 31"/>
                <a:gd name="T14" fmla="*/ 6 w 22"/>
                <a:gd name="T15" fmla="*/ 6 h 31"/>
                <a:gd name="T16" fmla="*/ 22 w 22"/>
                <a:gd name="T17" fmla="*/ 6 h 31"/>
                <a:gd name="T18" fmla="*/ 22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8"/>
                  </a:lnTo>
                  <a:lnTo>
                    <a:pt x="21" y="18"/>
                  </a:lnTo>
                  <a:lnTo>
                    <a:pt x="21" y="12"/>
                  </a:lnTo>
                  <a:lnTo>
                    <a:pt x="6" y="12"/>
                  </a:lnTo>
                  <a:lnTo>
                    <a:pt x="6" y="6"/>
                  </a:lnTo>
                  <a:lnTo>
                    <a:pt x="22" y="6"/>
                  </a:lnTo>
                  <a:lnTo>
                    <a:pt x="22"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80" name="Freeform 780">
              <a:extLst>
                <a:ext uri="{FF2B5EF4-FFF2-40B4-BE49-F238E27FC236}">
                  <a16:creationId xmlns:a16="http://schemas.microsoft.com/office/drawing/2014/main" id="{9635CDC5-FFFF-4890-9735-D5D0298ABB74}"/>
                </a:ext>
              </a:extLst>
            </p:cNvPr>
            <p:cNvSpPr/>
            <p:nvPr/>
          </p:nvSpPr>
          <p:spPr bwMode="auto">
            <a:xfrm>
              <a:off x="1946" y="1764"/>
              <a:ext cx="20" cy="31"/>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81" name="Freeform 781">
              <a:extLst>
                <a:ext uri="{FF2B5EF4-FFF2-40B4-BE49-F238E27FC236}">
                  <a16:creationId xmlns:a16="http://schemas.microsoft.com/office/drawing/2014/main" id="{6D36406F-61F9-456A-88AC-558151AAFF75}"/>
                </a:ext>
              </a:extLst>
            </p:cNvPr>
            <p:cNvSpPr/>
            <p:nvPr/>
          </p:nvSpPr>
          <p:spPr bwMode="auto">
            <a:xfrm>
              <a:off x="1968" y="1764"/>
              <a:ext cx="21" cy="31"/>
            </a:xfrm>
            <a:custGeom>
              <a:avLst/>
              <a:gdLst>
                <a:gd name="T0" fmla="*/ 21 w 21"/>
                <a:gd name="T1" fmla="*/ 31 h 31"/>
                <a:gd name="T2" fmla="*/ 21 w 21"/>
                <a:gd name="T3" fmla="*/ 25 h 31"/>
                <a:gd name="T4" fmla="*/ 6 w 21"/>
                <a:gd name="T5" fmla="*/ 25 h 31"/>
                <a:gd name="T6" fmla="*/ 6 w 21"/>
                <a:gd name="T7" fmla="*/ 0 h 31"/>
                <a:gd name="T8" fmla="*/ 0 w 21"/>
                <a:gd name="T9" fmla="*/ 0 h 31"/>
                <a:gd name="T10" fmla="*/ 0 w 21"/>
                <a:gd name="T11" fmla="*/ 31 h 31"/>
                <a:gd name="T12" fmla="*/ 21 w 21"/>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1" h="31">
                  <a:moveTo>
                    <a:pt x="21" y="31"/>
                  </a:moveTo>
                  <a:lnTo>
                    <a:pt x="21" y="25"/>
                  </a:lnTo>
                  <a:lnTo>
                    <a:pt x="6" y="25"/>
                  </a:lnTo>
                  <a:lnTo>
                    <a:pt x="6" y="0"/>
                  </a:lnTo>
                  <a:lnTo>
                    <a:pt x="0" y="0"/>
                  </a:lnTo>
                  <a:lnTo>
                    <a:pt x="0" y="31"/>
                  </a:lnTo>
                  <a:lnTo>
                    <a:pt x="2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82" name="Freeform 782">
              <a:extLst>
                <a:ext uri="{FF2B5EF4-FFF2-40B4-BE49-F238E27FC236}">
                  <a16:creationId xmlns:a16="http://schemas.microsoft.com/office/drawing/2014/main" id="{63F7C74B-13AC-476C-9407-8EC0A5EC3A1A}"/>
                </a:ext>
              </a:extLst>
            </p:cNvPr>
            <p:cNvSpPr/>
            <p:nvPr/>
          </p:nvSpPr>
          <p:spPr bwMode="auto">
            <a:xfrm>
              <a:off x="1439" y="1662"/>
              <a:ext cx="38" cy="40"/>
            </a:xfrm>
            <a:custGeom>
              <a:avLst/>
              <a:gdLst>
                <a:gd name="T0" fmla="*/ 4 w 38"/>
                <a:gd name="T1" fmla="*/ 25 h 40"/>
                <a:gd name="T2" fmla="*/ 18 w 38"/>
                <a:gd name="T3" fmla="*/ 8 h 40"/>
                <a:gd name="T4" fmla="*/ 8 w 38"/>
                <a:gd name="T5" fmla="*/ 29 h 40"/>
                <a:gd name="T6" fmla="*/ 11 w 38"/>
                <a:gd name="T7" fmla="*/ 33 h 40"/>
                <a:gd name="T8" fmla="*/ 30 w 38"/>
                <a:gd name="T9" fmla="*/ 21 h 40"/>
                <a:gd name="T10" fmla="*/ 15 w 38"/>
                <a:gd name="T11" fmla="*/ 37 h 40"/>
                <a:gd name="T12" fmla="*/ 18 w 38"/>
                <a:gd name="T13" fmla="*/ 40 h 40"/>
                <a:gd name="T14" fmla="*/ 38 w 38"/>
                <a:gd name="T15" fmla="*/ 21 h 40"/>
                <a:gd name="T16" fmla="*/ 32 w 38"/>
                <a:gd name="T17" fmla="*/ 14 h 40"/>
                <a:gd name="T18" fmla="*/ 14 w 38"/>
                <a:gd name="T19" fmla="*/ 26 h 40"/>
                <a:gd name="T20" fmla="*/ 24 w 38"/>
                <a:gd name="T21" fmla="*/ 7 h 40"/>
                <a:gd name="T22" fmla="*/ 20 w 38"/>
                <a:gd name="T23" fmla="*/ 0 h 40"/>
                <a:gd name="T24" fmla="*/ 0 w 38"/>
                <a:gd name="T25" fmla="*/ 20 h 40"/>
                <a:gd name="T26" fmla="*/ 4 w 38"/>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0">
                  <a:moveTo>
                    <a:pt x="4" y="25"/>
                  </a:moveTo>
                  <a:lnTo>
                    <a:pt x="18" y="8"/>
                  </a:lnTo>
                  <a:lnTo>
                    <a:pt x="8" y="29"/>
                  </a:lnTo>
                  <a:lnTo>
                    <a:pt x="11" y="33"/>
                  </a:lnTo>
                  <a:lnTo>
                    <a:pt x="30" y="21"/>
                  </a:lnTo>
                  <a:lnTo>
                    <a:pt x="15" y="37"/>
                  </a:lnTo>
                  <a:lnTo>
                    <a:pt x="18" y="40"/>
                  </a:lnTo>
                  <a:lnTo>
                    <a:pt x="38" y="21"/>
                  </a:lnTo>
                  <a:lnTo>
                    <a:pt x="32" y="14"/>
                  </a:lnTo>
                  <a:lnTo>
                    <a:pt x="14" y="26"/>
                  </a:lnTo>
                  <a:lnTo>
                    <a:pt x="24" y="7"/>
                  </a:lnTo>
                  <a:lnTo>
                    <a:pt x="20" y="0"/>
                  </a:lnTo>
                  <a:lnTo>
                    <a:pt x="0" y="20"/>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83" name="Freeform 783">
              <a:extLst>
                <a:ext uri="{FF2B5EF4-FFF2-40B4-BE49-F238E27FC236}">
                  <a16:creationId xmlns:a16="http://schemas.microsoft.com/office/drawing/2014/main" id="{29E1931F-01CB-49B0-B39A-3513B4D3F6B2}"/>
                </a:ext>
              </a:extLst>
            </p:cNvPr>
            <p:cNvSpPr/>
            <p:nvPr/>
          </p:nvSpPr>
          <p:spPr bwMode="auto">
            <a:xfrm>
              <a:off x="1462" y="1687"/>
              <a:ext cx="23" cy="25"/>
            </a:xfrm>
            <a:custGeom>
              <a:avLst/>
              <a:gdLst>
                <a:gd name="T0" fmla="*/ 4 w 23"/>
                <a:gd name="T1" fmla="*/ 25 h 25"/>
                <a:gd name="T2" fmla="*/ 23 w 23"/>
                <a:gd name="T3" fmla="*/ 5 h 25"/>
                <a:gd name="T4" fmla="*/ 18 w 23"/>
                <a:gd name="T5" fmla="*/ 0 h 25"/>
                <a:gd name="T6" fmla="*/ 0 w 23"/>
                <a:gd name="T7" fmla="*/ 20 h 25"/>
                <a:gd name="T8" fmla="*/ 4 w 23"/>
                <a:gd name="T9" fmla="*/ 25 h 25"/>
              </a:gdLst>
              <a:ahLst/>
              <a:cxnLst>
                <a:cxn ang="0">
                  <a:pos x="T0" y="T1"/>
                </a:cxn>
                <a:cxn ang="0">
                  <a:pos x="T2" y="T3"/>
                </a:cxn>
                <a:cxn ang="0">
                  <a:pos x="T4" y="T5"/>
                </a:cxn>
                <a:cxn ang="0">
                  <a:pos x="T6" y="T7"/>
                </a:cxn>
                <a:cxn ang="0">
                  <a:pos x="T8" y="T9"/>
                </a:cxn>
              </a:cxnLst>
              <a:rect l="0" t="0" r="r" b="b"/>
              <a:pathLst>
                <a:path w="23" h="25">
                  <a:moveTo>
                    <a:pt x="4" y="25"/>
                  </a:moveTo>
                  <a:lnTo>
                    <a:pt x="23" y="5"/>
                  </a:lnTo>
                  <a:lnTo>
                    <a:pt x="18" y="0"/>
                  </a:lnTo>
                  <a:lnTo>
                    <a:pt x="0" y="20"/>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84" name="Freeform 784">
              <a:extLst>
                <a:ext uri="{FF2B5EF4-FFF2-40B4-BE49-F238E27FC236}">
                  <a16:creationId xmlns:a16="http://schemas.microsoft.com/office/drawing/2014/main" id="{6879696C-50C7-45DB-ACDA-04715B1A9DF9}"/>
                </a:ext>
              </a:extLst>
            </p:cNvPr>
            <p:cNvSpPr/>
            <p:nvPr/>
          </p:nvSpPr>
          <p:spPr bwMode="auto">
            <a:xfrm>
              <a:off x="1474" y="1695"/>
              <a:ext cx="29" cy="30"/>
            </a:xfrm>
            <a:custGeom>
              <a:avLst/>
              <a:gdLst>
                <a:gd name="T0" fmla="*/ 5 w 29"/>
                <a:gd name="T1" fmla="*/ 30 h 30"/>
                <a:gd name="T2" fmla="*/ 19 w 29"/>
                <a:gd name="T3" fmla="*/ 15 h 30"/>
                <a:gd name="T4" fmla="*/ 25 w 29"/>
                <a:gd name="T5" fmla="*/ 21 h 30"/>
                <a:gd name="T6" fmla="*/ 29 w 29"/>
                <a:gd name="T7" fmla="*/ 17 h 30"/>
                <a:gd name="T8" fmla="*/ 13 w 29"/>
                <a:gd name="T9" fmla="*/ 0 h 30"/>
                <a:gd name="T10" fmla="*/ 11 w 29"/>
                <a:gd name="T11" fmla="*/ 4 h 30"/>
                <a:gd name="T12" fmla="*/ 16 w 29"/>
                <a:gd name="T13" fmla="*/ 10 h 30"/>
                <a:gd name="T14" fmla="*/ 0 w 29"/>
                <a:gd name="T15" fmla="*/ 27 h 30"/>
                <a:gd name="T16" fmla="*/ 5 w 29"/>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0">
                  <a:moveTo>
                    <a:pt x="5" y="30"/>
                  </a:moveTo>
                  <a:lnTo>
                    <a:pt x="19" y="15"/>
                  </a:lnTo>
                  <a:lnTo>
                    <a:pt x="25" y="21"/>
                  </a:lnTo>
                  <a:lnTo>
                    <a:pt x="29" y="17"/>
                  </a:lnTo>
                  <a:lnTo>
                    <a:pt x="13" y="0"/>
                  </a:lnTo>
                  <a:lnTo>
                    <a:pt x="11" y="4"/>
                  </a:lnTo>
                  <a:lnTo>
                    <a:pt x="16" y="10"/>
                  </a:lnTo>
                  <a:lnTo>
                    <a:pt x="0" y="27"/>
                  </a:lnTo>
                  <a:lnTo>
                    <a:pt x="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85" name="Freeform 785">
              <a:extLst>
                <a:ext uri="{FF2B5EF4-FFF2-40B4-BE49-F238E27FC236}">
                  <a16:creationId xmlns:a16="http://schemas.microsoft.com/office/drawing/2014/main" id="{ADAF80BB-628F-4A08-A78E-4B02B3118BD2}"/>
                </a:ext>
              </a:extLst>
            </p:cNvPr>
            <p:cNvSpPr/>
            <p:nvPr/>
          </p:nvSpPr>
          <p:spPr bwMode="auto">
            <a:xfrm>
              <a:off x="1490" y="1718"/>
              <a:ext cx="27" cy="30"/>
            </a:xfrm>
            <a:custGeom>
              <a:avLst/>
              <a:gdLst>
                <a:gd name="T0" fmla="*/ 15 w 27"/>
                <a:gd name="T1" fmla="*/ 23 h 30"/>
                <a:gd name="T2" fmla="*/ 13 w 27"/>
                <a:gd name="T3" fmla="*/ 24 h 30"/>
                <a:gd name="T4" fmla="*/ 12 w 27"/>
                <a:gd name="T5" fmla="*/ 24 h 30"/>
                <a:gd name="T6" fmla="*/ 9 w 27"/>
                <a:gd name="T7" fmla="*/ 24 h 30"/>
                <a:gd name="T8" fmla="*/ 7 w 27"/>
                <a:gd name="T9" fmla="*/ 23 h 30"/>
                <a:gd name="T10" fmla="*/ 6 w 27"/>
                <a:gd name="T11" fmla="*/ 19 h 30"/>
                <a:gd name="T12" fmla="*/ 6 w 27"/>
                <a:gd name="T13" fmla="*/ 17 h 30"/>
                <a:gd name="T14" fmla="*/ 7 w 27"/>
                <a:gd name="T15" fmla="*/ 13 h 30"/>
                <a:gd name="T16" fmla="*/ 9 w 27"/>
                <a:gd name="T17" fmla="*/ 10 h 30"/>
                <a:gd name="T18" fmla="*/ 12 w 27"/>
                <a:gd name="T19" fmla="*/ 7 h 30"/>
                <a:gd name="T20" fmla="*/ 15 w 27"/>
                <a:gd name="T21" fmla="*/ 6 h 30"/>
                <a:gd name="T22" fmla="*/ 18 w 27"/>
                <a:gd name="T23" fmla="*/ 6 h 30"/>
                <a:gd name="T24" fmla="*/ 20 w 27"/>
                <a:gd name="T25" fmla="*/ 8 h 30"/>
                <a:gd name="T26" fmla="*/ 21 w 27"/>
                <a:gd name="T27" fmla="*/ 11 h 30"/>
                <a:gd name="T28" fmla="*/ 23 w 27"/>
                <a:gd name="T29" fmla="*/ 12 h 30"/>
                <a:gd name="T30" fmla="*/ 23 w 27"/>
                <a:gd name="T31" fmla="*/ 14 h 30"/>
                <a:gd name="T32" fmla="*/ 21 w 27"/>
                <a:gd name="T33" fmla="*/ 17 h 30"/>
                <a:gd name="T34" fmla="*/ 25 w 27"/>
                <a:gd name="T35" fmla="*/ 20 h 30"/>
                <a:gd name="T36" fmla="*/ 27 w 27"/>
                <a:gd name="T37" fmla="*/ 17 h 30"/>
                <a:gd name="T38" fmla="*/ 27 w 27"/>
                <a:gd name="T39" fmla="*/ 13 h 30"/>
                <a:gd name="T40" fmla="*/ 26 w 27"/>
                <a:gd name="T41" fmla="*/ 8 h 30"/>
                <a:gd name="T42" fmla="*/ 24 w 27"/>
                <a:gd name="T43" fmla="*/ 5 h 30"/>
                <a:gd name="T44" fmla="*/ 19 w 27"/>
                <a:gd name="T45" fmla="*/ 1 h 30"/>
                <a:gd name="T46" fmla="*/ 14 w 27"/>
                <a:gd name="T47" fmla="*/ 0 h 30"/>
                <a:gd name="T48" fmla="*/ 9 w 27"/>
                <a:gd name="T49" fmla="*/ 1 h 30"/>
                <a:gd name="T50" fmla="*/ 5 w 27"/>
                <a:gd name="T51" fmla="*/ 6 h 30"/>
                <a:gd name="T52" fmla="*/ 1 w 27"/>
                <a:gd name="T53" fmla="*/ 11 h 30"/>
                <a:gd name="T54" fmla="*/ 0 w 27"/>
                <a:gd name="T55" fmla="*/ 16 h 30"/>
                <a:gd name="T56" fmla="*/ 1 w 27"/>
                <a:gd name="T57" fmla="*/ 20 h 30"/>
                <a:gd name="T58" fmla="*/ 3 w 27"/>
                <a:gd name="T59" fmla="*/ 25 h 30"/>
                <a:gd name="T60" fmla="*/ 7 w 27"/>
                <a:gd name="T61" fmla="*/ 29 h 30"/>
                <a:gd name="T62" fmla="*/ 12 w 27"/>
                <a:gd name="T63" fmla="*/ 30 h 30"/>
                <a:gd name="T64" fmla="*/ 15 w 27"/>
                <a:gd name="T65" fmla="*/ 30 h 30"/>
                <a:gd name="T66" fmla="*/ 19 w 27"/>
                <a:gd name="T67" fmla="*/ 28 h 30"/>
                <a:gd name="T68" fmla="*/ 15 w 27"/>
                <a:gd name="T6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15" y="23"/>
                  </a:moveTo>
                  <a:lnTo>
                    <a:pt x="13" y="24"/>
                  </a:lnTo>
                  <a:lnTo>
                    <a:pt x="12" y="24"/>
                  </a:lnTo>
                  <a:lnTo>
                    <a:pt x="9" y="24"/>
                  </a:lnTo>
                  <a:lnTo>
                    <a:pt x="7" y="23"/>
                  </a:lnTo>
                  <a:lnTo>
                    <a:pt x="6" y="19"/>
                  </a:lnTo>
                  <a:lnTo>
                    <a:pt x="6" y="17"/>
                  </a:lnTo>
                  <a:lnTo>
                    <a:pt x="7" y="13"/>
                  </a:lnTo>
                  <a:lnTo>
                    <a:pt x="9" y="10"/>
                  </a:lnTo>
                  <a:lnTo>
                    <a:pt x="12" y="7"/>
                  </a:lnTo>
                  <a:lnTo>
                    <a:pt x="15" y="6"/>
                  </a:lnTo>
                  <a:lnTo>
                    <a:pt x="18" y="6"/>
                  </a:lnTo>
                  <a:lnTo>
                    <a:pt x="20" y="8"/>
                  </a:lnTo>
                  <a:lnTo>
                    <a:pt x="21" y="11"/>
                  </a:lnTo>
                  <a:lnTo>
                    <a:pt x="23" y="12"/>
                  </a:lnTo>
                  <a:lnTo>
                    <a:pt x="23" y="14"/>
                  </a:lnTo>
                  <a:lnTo>
                    <a:pt x="21" y="17"/>
                  </a:lnTo>
                  <a:lnTo>
                    <a:pt x="25" y="20"/>
                  </a:lnTo>
                  <a:lnTo>
                    <a:pt x="27" y="17"/>
                  </a:lnTo>
                  <a:lnTo>
                    <a:pt x="27" y="13"/>
                  </a:lnTo>
                  <a:lnTo>
                    <a:pt x="26" y="8"/>
                  </a:lnTo>
                  <a:lnTo>
                    <a:pt x="24" y="5"/>
                  </a:lnTo>
                  <a:lnTo>
                    <a:pt x="19" y="1"/>
                  </a:lnTo>
                  <a:lnTo>
                    <a:pt x="14" y="0"/>
                  </a:lnTo>
                  <a:lnTo>
                    <a:pt x="9" y="1"/>
                  </a:lnTo>
                  <a:lnTo>
                    <a:pt x="5" y="6"/>
                  </a:lnTo>
                  <a:lnTo>
                    <a:pt x="1" y="11"/>
                  </a:lnTo>
                  <a:lnTo>
                    <a:pt x="0" y="16"/>
                  </a:lnTo>
                  <a:lnTo>
                    <a:pt x="1" y="20"/>
                  </a:lnTo>
                  <a:lnTo>
                    <a:pt x="3" y="25"/>
                  </a:lnTo>
                  <a:lnTo>
                    <a:pt x="7" y="29"/>
                  </a:lnTo>
                  <a:lnTo>
                    <a:pt x="12" y="30"/>
                  </a:lnTo>
                  <a:lnTo>
                    <a:pt x="15" y="30"/>
                  </a:lnTo>
                  <a:lnTo>
                    <a:pt x="19" y="28"/>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86" name="Freeform 786">
              <a:extLst>
                <a:ext uri="{FF2B5EF4-FFF2-40B4-BE49-F238E27FC236}">
                  <a16:creationId xmlns:a16="http://schemas.microsoft.com/office/drawing/2014/main" id="{920B9078-B7BE-4C5F-91DF-7C99C5AAA2ED}"/>
                </a:ext>
              </a:extLst>
            </p:cNvPr>
            <p:cNvSpPr/>
            <p:nvPr/>
          </p:nvSpPr>
          <p:spPr bwMode="auto">
            <a:xfrm>
              <a:off x="1505" y="1736"/>
              <a:ext cx="35" cy="36"/>
            </a:xfrm>
            <a:custGeom>
              <a:avLst/>
              <a:gdLst>
                <a:gd name="T0" fmla="*/ 4 w 35"/>
                <a:gd name="T1" fmla="*/ 24 h 36"/>
                <a:gd name="T2" fmla="*/ 12 w 35"/>
                <a:gd name="T3" fmla="*/ 14 h 36"/>
                <a:gd name="T4" fmla="*/ 21 w 35"/>
                <a:gd name="T5" fmla="*/ 23 h 36"/>
                <a:gd name="T6" fmla="*/ 12 w 35"/>
                <a:gd name="T7" fmla="*/ 32 h 36"/>
                <a:gd name="T8" fmla="*/ 16 w 35"/>
                <a:gd name="T9" fmla="*/ 36 h 36"/>
                <a:gd name="T10" fmla="*/ 35 w 35"/>
                <a:gd name="T11" fmla="*/ 17 h 36"/>
                <a:gd name="T12" fmla="*/ 32 w 35"/>
                <a:gd name="T13" fmla="*/ 12 h 36"/>
                <a:gd name="T14" fmla="*/ 24 w 35"/>
                <a:gd name="T15" fmla="*/ 19 h 36"/>
                <a:gd name="T16" fmla="*/ 16 w 35"/>
                <a:gd name="T17" fmla="*/ 11 h 36"/>
                <a:gd name="T18" fmla="*/ 23 w 35"/>
                <a:gd name="T19" fmla="*/ 4 h 36"/>
                <a:gd name="T20" fmla="*/ 20 w 35"/>
                <a:gd name="T21" fmla="*/ 0 h 36"/>
                <a:gd name="T22" fmla="*/ 0 w 35"/>
                <a:gd name="T23" fmla="*/ 19 h 36"/>
                <a:gd name="T24" fmla="*/ 4 w 35"/>
                <a:gd name="T25"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6">
                  <a:moveTo>
                    <a:pt x="4" y="24"/>
                  </a:moveTo>
                  <a:lnTo>
                    <a:pt x="12" y="14"/>
                  </a:lnTo>
                  <a:lnTo>
                    <a:pt x="21" y="23"/>
                  </a:lnTo>
                  <a:lnTo>
                    <a:pt x="12" y="32"/>
                  </a:lnTo>
                  <a:lnTo>
                    <a:pt x="16" y="36"/>
                  </a:lnTo>
                  <a:lnTo>
                    <a:pt x="35" y="17"/>
                  </a:lnTo>
                  <a:lnTo>
                    <a:pt x="32" y="12"/>
                  </a:lnTo>
                  <a:lnTo>
                    <a:pt x="24" y="19"/>
                  </a:lnTo>
                  <a:lnTo>
                    <a:pt x="16" y="11"/>
                  </a:lnTo>
                  <a:lnTo>
                    <a:pt x="23" y="4"/>
                  </a:lnTo>
                  <a:lnTo>
                    <a:pt x="20" y="0"/>
                  </a:lnTo>
                  <a:lnTo>
                    <a:pt x="0" y="19"/>
                  </a:lnTo>
                  <a:lnTo>
                    <a:pt x="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87" name="Freeform 787">
              <a:extLst>
                <a:ext uri="{FF2B5EF4-FFF2-40B4-BE49-F238E27FC236}">
                  <a16:creationId xmlns:a16="http://schemas.microsoft.com/office/drawing/2014/main" id="{A553CDEC-290D-47E5-8864-9CF29D61A51C}"/>
                </a:ext>
              </a:extLst>
            </p:cNvPr>
            <p:cNvSpPr/>
            <p:nvPr/>
          </p:nvSpPr>
          <p:spPr bwMode="auto">
            <a:xfrm>
              <a:off x="1525" y="1756"/>
              <a:ext cx="32" cy="36"/>
            </a:xfrm>
            <a:custGeom>
              <a:avLst/>
              <a:gdLst>
                <a:gd name="T0" fmla="*/ 14 w 32"/>
                <a:gd name="T1" fmla="*/ 36 h 36"/>
                <a:gd name="T2" fmla="*/ 18 w 32"/>
                <a:gd name="T3" fmla="*/ 33 h 36"/>
                <a:gd name="T4" fmla="*/ 7 w 32"/>
                <a:gd name="T5" fmla="*/ 21 h 36"/>
                <a:gd name="T6" fmla="*/ 12 w 32"/>
                <a:gd name="T7" fmla="*/ 16 h 36"/>
                <a:gd name="T8" fmla="*/ 21 w 32"/>
                <a:gd name="T9" fmla="*/ 26 h 36"/>
                <a:gd name="T10" fmla="*/ 24 w 32"/>
                <a:gd name="T11" fmla="*/ 22 h 36"/>
                <a:gd name="T12" fmla="*/ 15 w 32"/>
                <a:gd name="T13" fmla="*/ 12 h 36"/>
                <a:gd name="T14" fmla="*/ 19 w 32"/>
                <a:gd name="T15" fmla="*/ 9 h 36"/>
                <a:gd name="T16" fmla="*/ 28 w 32"/>
                <a:gd name="T17" fmla="*/ 18 h 36"/>
                <a:gd name="T18" fmla="*/ 32 w 32"/>
                <a:gd name="T19" fmla="*/ 16 h 36"/>
                <a:gd name="T20" fmla="*/ 19 w 32"/>
                <a:gd name="T21" fmla="*/ 0 h 36"/>
                <a:gd name="T22" fmla="*/ 0 w 32"/>
                <a:gd name="T23" fmla="*/ 21 h 36"/>
                <a:gd name="T24" fmla="*/ 14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14" y="36"/>
                  </a:moveTo>
                  <a:lnTo>
                    <a:pt x="18" y="33"/>
                  </a:lnTo>
                  <a:lnTo>
                    <a:pt x="7" y="21"/>
                  </a:lnTo>
                  <a:lnTo>
                    <a:pt x="12" y="16"/>
                  </a:lnTo>
                  <a:lnTo>
                    <a:pt x="21" y="26"/>
                  </a:lnTo>
                  <a:lnTo>
                    <a:pt x="24" y="22"/>
                  </a:lnTo>
                  <a:lnTo>
                    <a:pt x="15" y="12"/>
                  </a:lnTo>
                  <a:lnTo>
                    <a:pt x="19" y="9"/>
                  </a:lnTo>
                  <a:lnTo>
                    <a:pt x="28" y="18"/>
                  </a:lnTo>
                  <a:lnTo>
                    <a:pt x="32" y="16"/>
                  </a:lnTo>
                  <a:lnTo>
                    <a:pt x="19" y="0"/>
                  </a:lnTo>
                  <a:lnTo>
                    <a:pt x="0" y="21"/>
                  </a:lnTo>
                  <a:lnTo>
                    <a:pt x="1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88" name="Freeform 788">
              <a:extLst>
                <a:ext uri="{FF2B5EF4-FFF2-40B4-BE49-F238E27FC236}">
                  <a16:creationId xmlns:a16="http://schemas.microsoft.com/office/drawing/2014/main" id="{22B69FE6-E2DD-4ACF-8D8F-54FED403F93E}"/>
                </a:ext>
              </a:extLst>
            </p:cNvPr>
            <p:cNvSpPr/>
            <p:nvPr/>
          </p:nvSpPr>
          <p:spPr bwMode="auto">
            <a:xfrm>
              <a:off x="1541" y="1776"/>
              <a:ext cx="23" cy="33"/>
            </a:xfrm>
            <a:custGeom>
              <a:avLst/>
              <a:gdLst>
                <a:gd name="T0" fmla="*/ 14 w 23"/>
                <a:gd name="T1" fmla="*/ 33 h 33"/>
                <a:gd name="T2" fmla="*/ 17 w 23"/>
                <a:gd name="T3" fmla="*/ 30 h 33"/>
                <a:gd name="T4" fmla="*/ 8 w 23"/>
                <a:gd name="T5" fmla="*/ 20 h 33"/>
                <a:gd name="T6" fmla="*/ 23 w 23"/>
                <a:gd name="T7" fmla="*/ 3 h 33"/>
                <a:gd name="T8" fmla="*/ 20 w 23"/>
                <a:gd name="T9" fmla="*/ 0 h 33"/>
                <a:gd name="T10" fmla="*/ 0 w 23"/>
                <a:gd name="T11" fmla="*/ 19 h 33"/>
                <a:gd name="T12" fmla="*/ 14 w 2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3" h="33">
                  <a:moveTo>
                    <a:pt x="14" y="33"/>
                  </a:moveTo>
                  <a:lnTo>
                    <a:pt x="17" y="30"/>
                  </a:lnTo>
                  <a:lnTo>
                    <a:pt x="8" y="20"/>
                  </a:lnTo>
                  <a:lnTo>
                    <a:pt x="23" y="3"/>
                  </a:lnTo>
                  <a:lnTo>
                    <a:pt x="20" y="0"/>
                  </a:lnTo>
                  <a:lnTo>
                    <a:pt x="0" y="19"/>
                  </a:lnTo>
                  <a:lnTo>
                    <a:pt x="1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89" name="Freeform 789">
              <a:extLst>
                <a:ext uri="{FF2B5EF4-FFF2-40B4-BE49-F238E27FC236}">
                  <a16:creationId xmlns:a16="http://schemas.microsoft.com/office/drawing/2014/main" id="{B06DEA8E-4182-44C0-BC35-40BF04F94D5E}"/>
                </a:ext>
              </a:extLst>
            </p:cNvPr>
            <p:cNvSpPr/>
            <p:nvPr/>
          </p:nvSpPr>
          <p:spPr bwMode="auto">
            <a:xfrm>
              <a:off x="1557" y="1791"/>
              <a:ext cx="23" cy="35"/>
            </a:xfrm>
            <a:custGeom>
              <a:avLst/>
              <a:gdLst>
                <a:gd name="T0" fmla="*/ 13 w 23"/>
                <a:gd name="T1" fmla="*/ 35 h 35"/>
                <a:gd name="T2" fmla="*/ 16 w 23"/>
                <a:gd name="T3" fmla="*/ 31 h 35"/>
                <a:gd name="T4" fmla="*/ 7 w 23"/>
                <a:gd name="T5" fmla="*/ 22 h 35"/>
                <a:gd name="T6" fmla="*/ 23 w 23"/>
                <a:gd name="T7" fmla="*/ 5 h 35"/>
                <a:gd name="T8" fmla="*/ 18 w 23"/>
                <a:gd name="T9" fmla="*/ 0 h 35"/>
                <a:gd name="T10" fmla="*/ 0 w 23"/>
                <a:gd name="T11" fmla="*/ 21 h 35"/>
                <a:gd name="T12" fmla="*/ 13 w 2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23" h="35">
                  <a:moveTo>
                    <a:pt x="13" y="35"/>
                  </a:moveTo>
                  <a:lnTo>
                    <a:pt x="16" y="31"/>
                  </a:lnTo>
                  <a:lnTo>
                    <a:pt x="7" y="22"/>
                  </a:lnTo>
                  <a:lnTo>
                    <a:pt x="23" y="5"/>
                  </a:lnTo>
                  <a:lnTo>
                    <a:pt x="18" y="0"/>
                  </a:lnTo>
                  <a:lnTo>
                    <a:pt x="0" y="21"/>
                  </a:lnTo>
                  <a:lnTo>
                    <a:pt x="13"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90" name="Freeform 790">
              <a:extLst>
                <a:ext uri="{FF2B5EF4-FFF2-40B4-BE49-F238E27FC236}">
                  <a16:creationId xmlns:a16="http://schemas.microsoft.com/office/drawing/2014/main" id="{67F42D77-A8F9-46D8-ABFC-CC6DA8AF7061}"/>
                </a:ext>
              </a:extLst>
            </p:cNvPr>
            <p:cNvSpPr/>
            <p:nvPr/>
          </p:nvSpPr>
          <p:spPr bwMode="auto">
            <a:xfrm>
              <a:off x="1335" y="1738"/>
              <a:ext cx="28" cy="33"/>
            </a:xfrm>
            <a:custGeom>
              <a:avLst/>
              <a:gdLst>
                <a:gd name="T0" fmla="*/ 10 w 28"/>
                <a:gd name="T1" fmla="*/ 24 h 33"/>
                <a:gd name="T2" fmla="*/ 28 w 28"/>
                <a:gd name="T3" fmla="*/ 17 h 33"/>
                <a:gd name="T4" fmla="*/ 23 w 28"/>
                <a:gd name="T5" fmla="*/ 12 h 33"/>
                <a:gd name="T6" fmla="*/ 12 w 28"/>
                <a:gd name="T7" fmla="*/ 18 h 33"/>
                <a:gd name="T8" fmla="*/ 16 w 28"/>
                <a:gd name="T9" fmla="*/ 5 h 33"/>
                <a:gd name="T10" fmla="*/ 10 w 28"/>
                <a:gd name="T11" fmla="*/ 0 h 33"/>
                <a:gd name="T12" fmla="*/ 6 w 28"/>
                <a:gd name="T13" fmla="*/ 21 h 33"/>
                <a:gd name="T14" fmla="*/ 0 w 28"/>
                <a:gd name="T15" fmla="*/ 28 h 33"/>
                <a:gd name="T16" fmla="*/ 4 w 28"/>
                <a:gd name="T17" fmla="*/ 33 h 33"/>
                <a:gd name="T18" fmla="*/ 10 w 28"/>
                <a:gd name="T1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3">
                  <a:moveTo>
                    <a:pt x="10" y="24"/>
                  </a:moveTo>
                  <a:lnTo>
                    <a:pt x="28" y="17"/>
                  </a:lnTo>
                  <a:lnTo>
                    <a:pt x="23" y="12"/>
                  </a:lnTo>
                  <a:lnTo>
                    <a:pt x="12" y="18"/>
                  </a:lnTo>
                  <a:lnTo>
                    <a:pt x="16" y="5"/>
                  </a:lnTo>
                  <a:lnTo>
                    <a:pt x="10" y="0"/>
                  </a:lnTo>
                  <a:lnTo>
                    <a:pt x="6" y="21"/>
                  </a:lnTo>
                  <a:lnTo>
                    <a:pt x="0" y="28"/>
                  </a:lnTo>
                  <a:lnTo>
                    <a:pt x="4" y="33"/>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91" name="Freeform 791">
              <a:extLst>
                <a:ext uri="{FF2B5EF4-FFF2-40B4-BE49-F238E27FC236}">
                  <a16:creationId xmlns:a16="http://schemas.microsoft.com/office/drawing/2014/main" id="{B3EFEDCA-CCED-40B8-82B8-1723F2238FCB}"/>
                </a:ext>
              </a:extLst>
            </p:cNvPr>
            <p:cNvSpPr/>
            <p:nvPr/>
          </p:nvSpPr>
          <p:spPr bwMode="auto">
            <a:xfrm>
              <a:off x="1343" y="1761"/>
              <a:ext cx="30" cy="33"/>
            </a:xfrm>
            <a:custGeom>
              <a:avLst/>
              <a:gdLst>
                <a:gd name="T0" fmla="*/ 20 w 30"/>
                <a:gd name="T1" fmla="*/ 18 h 33"/>
                <a:gd name="T2" fmla="*/ 14 w 30"/>
                <a:gd name="T3" fmla="*/ 13 h 33"/>
                <a:gd name="T4" fmla="*/ 24 w 30"/>
                <a:gd name="T5" fmla="*/ 6 h 33"/>
                <a:gd name="T6" fmla="*/ 20 w 30"/>
                <a:gd name="T7" fmla="*/ 18 h 33"/>
                <a:gd name="T8" fmla="*/ 0 w 30"/>
                <a:gd name="T9" fmla="*/ 15 h 33"/>
                <a:gd name="T10" fmla="*/ 5 w 30"/>
                <a:gd name="T11" fmla="*/ 18 h 33"/>
                <a:gd name="T12" fmla="*/ 10 w 30"/>
                <a:gd name="T13" fmla="*/ 16 h 33"/>
                <a:gd name="T14" fmla="*/ 17 w 30"/>
                <a:gd name="T15" fmla="*/ 23 h 33"/>
                <a:gd name="T16" fmla="*/ 15 w 30"/>
                <a:gd name="T17" fmla="*/ 29 h 33"/>
                <a:gd name="T18" fmla="*/ 20 w 30"/>
                <a:gd name="T19" fmla="*/ 33 h 33"/>
                <a:gd name="T20" fmla="*/ 30 w 30"/>
                <a:gd name="T21" fmla="*/ 5 h 33"/>
                <a:gd name="T22" fmla="*/ 26 w 30"/>
                <a:gd name="T23" fmla="*/ 0 h 33"/>
                <a:gd name="T24" fmla="*/ 0 w 30"/>
                <a:gd name="T25" fmla="*/ 15 h 33"/>
                <a:gd name="T26" fmla="*/ 20 w 30"/>
                <a:gd name="T27"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3">
                  <a:moveTo>
                    <a:pt x="20" y="18"/>
                  </a:moveTo>
                  <a:lnTo>
                    <a:pt x="14" y="13"/>
                  </a:lnTo>
                  <a:lnTo>
                    <a:pt x="24" y="6"/>
                  </a:lnTo>
                  <a:lnTo>
                    <a:pt x="20" y="18"/>
                  </a:lnTo>
                  <a:lnTo>
                    <a:pt x="0" y="15"/>
                  </a:lnTo>
                  <a:lnTo>
                    <a:pt x="5" y="18"/>
                  </a:lnTo>
                  <a:lnTo>
                    <a:pt x="10" y="16"/>
                  </a:lnTo>
                  <a:lnTo>
                    <a:pt x="17" y="23"/>
                  </a:lnTo>
                  <a:lnTo>
                    <a:pt x="15" y="29"/>
                  </a:lnTo>
                  <a:lnTo>
                    <a:pt x="20" y="33"/>
                  </a:lnTo>
                  <a:lnTo>
                    <a:pt x="30" y="5"/>
                  </a:lnTo>
                  <a:lnTo>
                    <a:pt x="26" y="0"/>
                  </a:lnTo>
                  <a:lnTo>
                    <a:pt x="0" y="15"/>
                  </a:lnTo>
                  <a:lnTo>
                    <a:pt x="2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92" name="Freeform 792">
              <a:extLst>
                <a:ext uri="{FF2B5EF4-FFF2-40B4-BE49-F238E27FC236}">
                  <a16:creationId xmlns:a16="http://schemas.microsoft.com/office/drawing/2014/main" id="{2CA3556C-C019-413B-BB06-191053BDEA60}"/>
                </a:ext>
              </a:extLst>
            </p:cNvPr>
            <p:cNvSpPr/>
            <p:nvPr/>
          </p:nvSpPr>
          <p:spPr bwMode="auto">
            <a:xfrm>
              <a:off x="1364" y="1774"/>
              <a:ext cx="35" cy="38"/>
            </a:xfrm>
            <a:custGeom>
              <a:avLst/>
              <a:gdLst>
                <a:gd name="T0" fmla="*/ 5 w 35"/>
                <a:gd name="T1" fmla="*/ 26 h 38"/>
                <a:gd name="T2" fmla="*/ 17 w 35"/>
                <a:gd name="T3" fmla="*/ 11 h 38"/>
                <a:gd name="T4" fmla="*/ 12 w 35"/>
                <a:gd name="T5" fmla="*/ 34 h 38"/>
                <a:gd name="T6" fmla="*/ 17 w 35"/>
                <a:gd name="T7" fmla="*/ 38 h 38"/>
                <a:gd name="T8" fmla="*/ 35 w 35"/>
                <a:gd name="T9" fmla="*/ 16 h 38"/>
                <a:gd name="T10" fmla="*/ 30 w 35"/>
                <a:gd name="T11" fmla="*/ 12 h 38"/>
                <a:gd name="T12" fmla="*/ 18 w 35"/>
                <a:gd name="T13" fmla="*/ 27 h 38"/>
                <a:gd name="T14" fmla="*/ 23 w 35"/>
                <a:gd name="T15" fmla="*/ 5 h 38"/>
                <a:gd name="T16" fmla="*/ 18 w 35"/>
                <a:gd name="T17" fmla="*/ 0 h 38"/>
                <a:gd name="T18" fmla="*/ 0 w 35"/>
                <a:gd name="T19" fmla="*/ 22 h 38"/>
                <a:gd name="T20" fmla="*/ 5 w 35"/>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8">
                  <a:moveTo>
                    <a:pt x="5" y="26"/>
                  </a:moveTo>
                  <a:lnTo>
                    <a:pt x="17" y="11"/>
                  </a:lnTo>
                  <a:lnTo>
                    <a:pt x="12" y="34"/>
                  </a:lnTo>
                  <a:lnTo>
                    <a:pt x="17" y="38"/>
                  </a:lnTo>
                  <a:lnTo>
                    <a:pt x="35" y="16"/>
                  </a:lnTo>
                  <a:lnTo>
                    <a:pt x="30" y="12"/>
                  </a:lnTo>
                  <a:lnTo>
                    <a:pt x="18" y="27"/>
                  </a:lnTo>
                  <a:lnTo>
                    <a:pt x="23" y="5"/>
                  </a:lnTo>
                  <a:lnTo>
                    <a:pt x="18" y="0"/>
                  </a:lnTo>
                  <a:lnTo>
                    <a:pt x="0" y="22"/>
                  </a:lnTo>
                  <a:lnTo>
                    <a:pt x="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93" name="Freeform 793">
              <a:extLst>
                <a:ext uri="{FF2B5EF4-FFF2-40B4-BE49-F238E27FC236}">
                  <a16:creationId xmlns:a16="http://schemas.microsoft.com/office/drawing/2014/main" id="{DE8BA66D-A2A1-49C9-AA1F-DB3339447F6F}"/>
                </a:ext>
              </a:extLst>
            </p:cNvPr>
            <p:cNvSpPr/>
            <p:nvPr/>
          </p:nvSpPr>
          <p:spPr bwMode="auto">
            <a:xfrm>
              <a:off x="1388" y="1798"/>
              <a:ext cx="27" cy="30"/>
            </a:xfrm>
            <a:custGeom>
              <a:avLst/>
              <a:gdLst>
                <a:gd name="T0" fmla="*/ 15 w 27"/>
                <a:gd name="T1" fmla="*/ 23 h 30"/>
                <a:gd name="T2" fmla="*/ 13 w 27"/>
                <a:gd name="T3" fmla="*/ 24 h 30"/>
                <a:gd name="T4" fmla="*/ 12 w 27"/>
                <a:gd name="T5" fmla="*/ 24 h 30"/>
                <a:gd name="T6" fmla="*/ 9 w 27"/>
                <a:gd name="T7" fmla="*/ 24 h 30"/>
                <a:gd name="T8" fmla="*/ 8 w 27"/>
                <a:gd name="T9" fmla="*/ 23 h 30"/>
                <a:gd name="T10" fmla="*/ 6 w 27"/>
                <a:gd name="T11" fmla="*/ 20 h 30"/>
                <a:gd name="T12" fmla="*/ 6 w 27"/>
                <a:gd name="T13" fmla="*/ 17 h 30"/>
                <a:gd name="T14" fmla="*/ 6 w 27"/>
                <a:gd name="T15" fmla="*/ 14 h 30"/>
                <a:gd name="T16" fmla="*/ 8 w 27"/>
                <a:gd name="T17" fmla="*/ 10 h 30"/>
                <a:gd name="T18" fmla="*/ 12 w 27"/>
                <a:gd name="T19" fmla="*/ 8 h 30"/>
                <a:gd name="T20" fmla="*/ 14 w 27"/>
                <a:gd name="T21" fmla="*/ 6 h 30"/>
                <a:gd name="T22" fmla="*/ 18 w 27"/>
                <a:gd name="T23" fmla="*/ 6 h 30"/>
                <a:gd name="T24" fmla="*/ 20 w 27"/>
                <a:gd name="T25" fmla="*/ 9 h 30"/>
                <a:gd name="T26" fmla="*/ 21 w 27"/>
                <a:gd name="T27" fmla="*/ 10 h 30"/>
                <a:gd name="T28" fmla="*/ 23 w 27"/>
                <a:gd name="T29" fmla="*/ 12 h 30"/>
                <a:gd name="T30" fmla="*/ 23 w 27"/>
                <a:gd name="T31" fmla="*/ 15 h 30"/>
                <a:gd name="T32" fmla="*/ 21 w 27"/>
                <a:gd name="T33" fmla="*/ 16 h 30"/>
                <a:gd name="T34" fmla="*/ 25 w 27"/>
                <a:gd name="T35" fmla="*/ 21 h 30"/>
                <a:gd name="T36" fmla="*/ 27 w 27"/>
                <a:gd name="T37" fmla="*/ 16 h 30"/>
                <a:gd name="T38" fmla="*/ 27 w 27"/>
                <a:gd name="T39" fmla="*/ 12 h 30"/>
                <a:gd name="T40" fmla="*/ 26 w 27"/>
                <a:gd name="T41" fmla="*/ 9 h 30"/>
                <a:gd name="T42" fmla="*/ 24 w 27"/>
                <a:gd name="T43" fmla="*/ 4 h 30"/>
                <a:gd name="T44" fmla="*/ 19 w 27"/>
                <a:gd name="T45" fmla="*/ 2 h 30"/>
                <a:gd name="T46" fmla="*/ 14 w 27"/>
                <a:gd name="T47" fmla="*/ 0 h 30"/>
                <a:gd name="T48" fmla="*/ 9 w 27"/>
                <a:gd name="T49" fmla="*/ 2 h 30"/>
                <a:gd name="T50" fmla="*/ 5 w 27"/>
                <a:gd name="T51" fmla="*/ 6 h 30"/>
                <a:gd name="T52" fmla="*/ 1 w 27"/>
                <a:gd name="T53" fmla="*/ 11 h 30"/>
                <a:gd name="T54" fmla="*/ 0 w 27"/>
                <a:gd name="T55" fmla="*/ 17 h 30"/>
                <a:gd name="T56" fmla="*/ 1 w 27"/>
                <a:gd name="T57" fmla="*/ 22 h 30"/>
                <a:gd name="T58" fmla="*/ 5 w 27"/>
                <a:gd name="T59" fmla="*/ 27 h 30"/>
                <a:gd name="T60" fmla="*/ 8 w 27"/>
                <a:gd name="T61" fmla="*/ 29 h 30"/>
                <a:gd name="T62" fmla="*/ 12 w 27"/>
                <a:gd name="T63" fmla="*/ 30 h 30"/>
                <a:gd name="T64" fmla="*/ 15 w 27"/>
                <a:gd name="T65" fmla="*/ 29 h 30"/>
                <a:gd name="T66" fmla="*/ 19 w 27"/>
                <a:gd name="T67" fmla="*/ 27 h 30"/>
                <a:gd name="T68" fmla="*/ 15 w 27"/>
                <a:gd name="T6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0">
                  <a:moveTo>
                    <a:pt x="15" y="23"/>
                  </a:moveTo>
                  <a:lnTo>
                    <a:pt x="13" y="24"/>
                  </a:lnTo>
                  <a:lnTo>
                    <a:pt x="12" y="24"/>
                  </a:lnTo>
                  <a:lnTo>
                    <a:pt x="9" y="24"/>
                  </a:lnTo>
                  <a:lnTo>
                    <a:pt x="8" y="23"/>
                  </a:lnTo>
                  <a:lnTo>
                    <a:pt x="6" y="20"/>
                  </a:lnTo>
                  <a:lnTo>
                    <a:pt x="6" y="17"/>
                  </a:lnTo>
                  <a:lnTo>
                    <a:pt x="6" y="14"/>
                  </a:lnTo>
                  <a:lnTo>
                    <a:pt x="8" y="10"/>
                  </a:lnTo>
                  <a:lnTo>
                    <a:pt x="12" y="8"/>
                  </a:lnTo>
                  <a:lnTo>
                    <a:pt x="14" y="6"/>
                  </a:lnTo>
                  <a:lnTo>
                    <a:pt x="18" y="6"/>
                  </a:lnTo>
                  <a:lnTo>
                    <a:pt x="20" y="9"/>
                  </a:lnTo>
                  <a:lnTo>
                    <a:pt x="21" y="10"/>
                  </a:lnTo>
                  <a:lnTo>
                    <a:pt x="23" y="12"/>
                  </a:lnTo>
                  <a:lnTo>
                    <a:pt x="23" y="15"/>
                  </a:lnTo>
                  <a:lnTo>
                    <a:pt x="21" y="16"/>
                  </a:lnTo>
                  <a:lnTo>
                    <a:pt x="25" y="21"/>
                  </a:lnTo>
                  <a:lnTo>
                    <a:pt x="27" y="16"/>
                  </a:lnTo>
                  <a:lnTo>
                    <a:pt x="27" y="12"/>
                  </a:lnTo>
                  <a:lnTo>
                    <a:pt x="26" y="9"/>
                  </a:lnTo>
                  <a:lnTo>
                    <a:pt x="24" y="4"/>
                  </a:lnTo>
                  <a:lnTo>
                    <a:pt x="19" y="2"/>
                  </a:lnTo>
                  <a:lnTo>
                    <a:pt x="14" y="0"/>
                  </a:lnTo>
                  <a:lnTo>
                    <a:pt x="9" y="2"/>
                  </a:lnTo>
                  <a:lnTo>
                    <a:pt x="5" y="6"/>
                  </a:lnTo>
                  <a:lnTo>
                    <a:pt x="1" y="11"/>
                  </a:lnTo>
                  <a:lnTo>
                    <a:pt x="0" y="17"/>
                  </a:lnTo>
                  <a:lnTo>
                    <a:pt x="1" y="22"/>
                  </a:lnTo>
                  <a:lnTo>
                    <a:pt x="5" y="27"/>
                  </a:lnTo>
                  <a:lnTo>
                    <a:pt x="8" y="29"/>
                  </a:lnTo>
                  <a:lnTo>
                    <a:pt x="12" y="30"/>
                  </a:lnTo>
                  <a:lnTo>
                    <a:pt x="15" y="29"/>
                  </a:lnTo>
                  <a:lnTo>
                    <a:pt x="19" y="27"/>
                  </a:lnTo>
                  <a:lnTo>
                    <a:pt x="1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94" name="Freeform 794">
              <a:extLst>
                <a:ext uri="{FF2B5EF4-FFF2-40B4-BE49-F238E27FC236}">
                  <a16:creationId xmlns:a16="http://schemas.microsoft.com/office/drawing/2014/main" id="{8AAE0021-F583-4223-8666-1B5AB2188BB8}"/>
                </a:ext>
              </a:extLst>
            </p:cNvPr>
            <p:cNvSpPr/>
            <p:nvPr/>
          </p:nvSpPr>
          <p:spPr bwMode="auto">
            <a:xfrm>
              <a:off x="1405" y="1814"/>
              <a:ext cx="32" cy="36"/>
            </a:xfrm>
            <a:custGeom>
              <a:avLst/>
              <a:gdLst>
                <a:gd name="T0" fmla="*/ 14 w 32"/>
                <a:gd name="T1" fmla="*/ 36 h 36"/>
                <a:gd name="T2" fmla="*/ 18 w 32"/>
                <a:gd name="T3" fmla="*/ 32 h 36"/>
                <a:gd name="T4" fmla="*/ 7 w 32"/>
                <a:gd name="T5" fmla="*/ 22 h 36"/>
                <a:gd name="T6" fmla="*/ 12 w 32"/>
                <a:gd name="T7" fmla="*/ 16 h 36"/>
                <a:gd name="T8" fmla="*/ 21 w 32"/>
                <a:gd name="T9" fmla="*/ 25 h 36"/>
                <a:gd name="T10" fmla="*/ 24 w 32"/>
                <a:gd name="T11" fmla="*/ 22 h 36"/>
                <a:gd name="T12" fmla="*/ 14 w 32"/>
                <a:gd name="T13" fmla="*/ 12 h 36"/>
                <a:gd name="T14" fmla="*/ 18 w 32"/>
                <a:gd name="T15" fmla="*/ 8 h 36"/>
                <a:gd name="T16" fmla="*/ 28 w 32"/>
                <a:gd name="T17" fmla="*/ 18 h 36"/>
                <a:gd name="T18" fmla="*/ 32 w 32"/>
                <a:gd name="T19" fmla="*/ 14 h 36"/>
                <a:gd name="T20" fmla="*/ 18 w 32"/>
                <a:gd name="T21" fmla="*/ 0 h 36"/>
                <a:gd name="T22" fmla="*/ 0 w 32"/>
                <a:gd name="T23" fmla="*/ 22 h 36"/>
                <a:gd name="T24" fmla="*/ 14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14" y="36"/>
                  </a:moveTo>
                  <a:lnTo>
                    <a:pt x="18" y="32"/>
                  </a:lnTo>
                  <a:lnTo>
                    <a:pt x="7" y="22"/>
                  </a:lnTo>
                  <a:lnTo>
                    <a:pt x="12" y="16"/>
                  </a:lnTo>
                  <a:lnTo>
                    <a:pt x="21" y="25"/>
                  </a:lnTo>
                  <a:lnTo>
                    <a:pt x="24" y="22"/>
                  </a:lnTo>
                  <a:lnTo>
                    <a:pt x="14" y="12"/>
                  </a:lnTo>
                  <a:lnTo>
                    <a:pt x="18" y="8"/>
                  </a:lnTo>
                  <a:lnTo>
                    <a:pt x="28" y="18"/>
                  </a:lnTo>
                  <a:lnTo>
                    <a:pt x="32" y="14"/>
                  </a:lnTo>
                  <a:lnTo>
                    <a:pt x="18" y="0"/>
                  </a:lnTo>
                  <a:lnTo>
                    <a:pt x="0" y="22"/>
                  </a:lnTo>
                  <a:lnTo>
                    <a:pt x="1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95" name="Freeform 795">
              <a:extLst>
                <a:ext uri="{FF2B5EF4-FFF2-40B4-BE49-F238E27FC236}">
                  <a16:creationId xmlns:a16="http://schemas.microsoft.com/office/drawing/2014/main" id="{C11606D4-A943-4413-A2BE-3D0B5F4524F8}"/>
                </a:ext>
              </a:extLst>
            </p:cNvPr>
            <p:cNvSpPr/>
            <p:nvPr/>
          </p:nvSpPr>
          <p:spPr bwMode="auto">
            <a:xfrm>
              <a:off x="1427" y="1830"/>
              <a:ext cx="28" cy="32"/>
            </a:xfrm>
            <a:custGeom>
              <a:avLst/>
              <a:gdLst>
                <a:gd name="T0" fmla="*/ 10 w 28"/>
                <a:gd name="T1" fmla="*/ 24 h 32"/>
                <a:gd name="T2" fmla="*/ 28 w 28"/>
                <a:gd name="T3" fmla="*/ 16 h 32"/>
                <a:gd name="T4" fmla="*/ 23 w 28"/>
                <a:gd name="T5" fmla="*/ 13 h 32"/>
                <a:gd name="T6" fmla="*/ 12 w 28"/>
                <a:gd name="T7" fmla="*/ 18 h 32"/>
                <a:gd name="T8" fmla="*/ 16 w 28"/>
                <a:gd name="T9" fmla="*/ 4 h 32"/>
                <a:gd name="T10" fmla="*/ 10 w 28"/>
                <a:gd name="T11" fmla="*/ 0 h 32"/>
                <a:gd name="T12" fmla="*/ 6 w 28"/>
                <a:gd name="T13" fmla="*/ 20 h 32"/>
                <a:gd name="T14" fmla="*/ 0 w 28"/>
                <a:gd name="T15" fmla="*/ 27 h 32"/>
                <a:gd name="T16" fmla="*/ 4 w 28"/>
                <a:gd name="T17" fmla="*/ 32 h 32"/>
                <a:gd name="T18" fmla="*/ 10 w 28"/>
                <a:gd name="T1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2">
                  <a:moveTo>
                    <a:pt x="10" y="24"/>
                  </a:moveTo>
                  <a:lnTo>
                    <a:pt x="28" y="16"/>
                  </a:lnTo>
                  <a:lnTo>
                    <a:pt x="23" y="13"/>
                  </a:lnTo>
                  <a:lnTo>
                    <a:pt x="12" y="18"/>
                  </a:lnTo>
                  <a:lnTo>
                    <a:pt x="16" y="4"/>
                  </a:lnTo>
                  <a:lnTo>
                    <a:pt x="10" y="0"/>
                  </a:lnTo>
                  <a:lnTo>
                    <a:pt x="6" y="20"/>
                  </a:lnTo>
                  <a:lnTo>
                    <a:pt x="0" y="27"/>
                  </a:lnTo>
                  <a:lnTo>
                    <a:pt x="4" y="32"/>
                  </a:lnTo>
                  <a:lnTo>
                    <a:pt x="1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96" name="Freeform 796">
              <a:extLst>
                <a:ext uri="{FF2B5EF4-FFF2-40B4-BE49-F238E27FC236}">
                  <a16:creationId xmlns:a16="http://schemas.microsoft.com/office/drawing/2014/main" id="{CA647DE4-2904-4D07-BA77-6DC2C1B0CF06}"/>
                </a:ext>
              </a:extLst>
            </p:cNvPr>
            <p:cNvSpPr/>
            <p:nvPr/>
          </p:nvSpPr>
          <p:spPr bwMode="auto">
            <a:xfrm>
              <a:off x="1984" y="1986"/>
              <a:ext cx="26" cy="32"/>
            </a:xfrm>
            <a:custGeom>
              <a:avLst/>
              <a:gdLst>
                <a:gd name="T0" fmla="*/ 20 w 26"/>
                <a:gd name="T1" fmla="*/ 20 h 32"/>
                <a:gd name="T2" fmla="*/ 19 w 26"/>
                <a:gd name="T3" fmla="*/ 22 h 32"/>
                <a:gd name="T4" fmla="*/ 18 w 26"/>
                <a:gd name="T5" fmla="*/ 25 h 32"/>
                <a:gd name="T6" fmla="*/ 16 w 26"/>
                <a:gd name="T7" fmla="*/ 26 h 32"/>
                <a:gd name="T8" fmla="*/ 13 w 26"/>
                <a:gd name="T9" fmla="*/ 26 h 32"/>
                <a:gd name="T10" fmla="*/ 11 w 26"/>
                <a:gd name="T11" fmla="*/ 25 h 32"/>
                <a:gd name="T12" fmla="*/ 8 w 26"/>
                <a:gd name="T13" fmla="*/ 24 h 32"/>
                <a:gd name="T14" fmla="*/ 6 w 26"/>
                <a:gd name="T15" fmla="*/ 20 h 32"/>
                <a:gd name="T16" fmla="*/ 6 w 26"/>
                <a:gd name="T17" fmla="*/ 15 h 32"/>
                <a:gd name="T18" fmla="*/ 6 w 26"/>
                <a:gd name="T19" fmla="*/ 10 h 32"/>
                <a:gd name="T20" fmla="*/ 8 w 26"/>
                <a:gd name="T21" fmla="*/ 8 h 32"/>
                <a:gd name="T22" fmla="*/ 11 w 26"/>
                <a:gd name="T23" fmla="*/ 6 h 32"/>
                <a:gd name="T24" fmla="*/ 14 w 26"/>
                <a:gd name="T25" fmla="*/ 4 h 32"/>
                <a:gd name="T26" fmla="*/ 17 w 26"/>
                <a:gd name="T27" fmla="*/ 6 h 32"/>
                <a:gd name="T28" fmla="*/ 18 w 26"/>
                <a:gd name="T29" fmla="*/ 6 h 32"/>
                <a:gd name="T30" fmla="*/ 19 w 26"/>
                <a:gd name="T31" fmla="*/ 8 h 32"/>
                <a:gd name="T32" fmla="*/ 20 w 26"/>
                <a:gd name="T33" fmla="*/ 10 h 32"/>
                <a:gd name="T34" fmla="*/ 26 w 26"/>
                <a:gd name="T35" fmla="*/ 10 h 32"/>
                <a:gd name="T36" fmla="*/ 25 w 26"/>
                <a:gd name="T37" fmla="*/ 6 h 32"/>
                <a:gd name="T38" fmla="*/ 23 w 26"/>
                <a:gd name="T39" fmla="*/ 2 h 32"/>
                <a:gd name="T40" fmla="*/ 19 w 26"/>
                <a:gd name="T41" fmla="*/ 0 h 32"/>
                <a:gd name="T42" fmla="*/ 14 w 26"/>
                <a:gd name="T43" fmla="*/ 0 h 32"/>
                <a:gd name="T44" fmla="*/ 8 w 26"/>
                <a:gd name="T45" fmla="*/ 0 h 32"/>
                <a:gd name="T46" fmla="*/ 4 w 26"/>
                <a:gd name="T47" fmla="*/ 3 h 32"/>
                <a:gd name="T48" fmla="*/ 1 w 26"/>
                <a:gd name="T49" fmla="*/ 8 h 32"/>
                <a:gd name="T50" fmla="*/ 0 w 26"/>
                <a:gd name="T51" fmla="*/ 15 h 32"/>
                <a:gd name="T52" fmla="*/ 1 w 26"/>
                <a:gd name="T53" fmla="*/ 22 h 32"/>
                <a:gd name="T54" fmla="*/ 4 w 26"/>
                <a:gd name="T55" fmla="*/ 27 h 32"/>
                <a:gd name="T56" fmla="*/ 7 w 26"/>
                <a:gd name="T57" fmla="*/ 31 h 32"/>
                <a:gd name="T58" fmla="*/ 13 w 26"/>
                <a:gd name="T59" fmla="*/ 32 h 32"/>
                <a:gd name="T60" fmla="*/ 18 w 26"/>
                <a:gd name="T61" fmla="*/ 31 h 32"/>
                <a:gd name="T62" fmla="*/ 23 w 26"/>
                <a:gd name="T63" fmla="*/ 28 h 32"/>
                <a:gd name="T64" fmla="*/ 25 w 26"/>
                <a:gd name="T65" fmla="*/ 25 h 32"/>
                <a:gd name="T66" fmla="*/ 26 w 26"/>
                <a:gd name="T67" fmla="*/ 20 h 32"/>
                <a:gd name="T68" fmla="*/ 20 w 26"/>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0"/>
                  </a:moveTo>
                  <a:lnTo>
                    <a:pt x="19" y="22"/>
                  </a:lnTo>
                  <a:lnTo>
                    <a:pt x="18" y="25"/>
                  </a:lnTo>
                  <a:lnTo>
                    <a:pt x="16" y="26"/>
                  </a:lnTo>
                  <a:lnTo>
                    <a:pt x="13" y="26"/>
                  </a:lnTo>
                  <a:lnTo>
                    <a:pt x="11" y="25"/>
                  </a:lnTo>
                  <a:lnTo>
                    <a:pt x="8" y="24"/>
                  </a:lnTo>
                  <a:lnTo>
                    <a:pt x="6" y="20"/>
                  </a:lnTo>
                  <a:lnTo>
                    <a:pt x="6" y="15"/>
                  </a:lnTo>
                  <a:lnTo>
                    <a:pt x="6" y="10"/>
                  </a:lnTo>
                  <a:lnTo>
                    <a:pt x="8" y="8"/>
                  </a:lnTo>
                  <a:lnTo>
                    <a:pt x="11" y="6"/>
                  </a:lnTo>
                  <a:lnTo>
                    <a:pt x="14" y="4"/>
                  </a:lnTo>
                  <a:lnTo>
                    <a:pt x="17" y="6"/>
                  </a:lnTo>
                  <a:lnTo>
                    <a:pt x="18" y="6"/>
                  </a:lnTo>
                  <a:lnTo>
                    <a:pt x="19" y="8"/>
                  </a:lnTo>
                  <a:lnTo>
                    <a:pt x="20" y="10"/>
                  </a:lnTo>
                  <a:lnTo>
                    <a:pt x="26" y="10"/>
                  </a:lnTo>
                  <a:lnTo>
                    <a:pt x="25" y="6"/>
                  </a:lnTo>
                  <a:lnTo>
                    <a:pt x="23" y="2"/>
                  </a:lnTo>
                  <a:lnTo>
                    <a:pt x="19" y="0"/>
                  </a:lnTo>
                  <a:lnTo>
                    <a:pt x="14" y="0"/>
                  </a:lnTo>
                  <a:lnTo>
                    <a:pt x="8" y="0"/>
                  </a:lnTo>
                  <a:lnTo>
                    <a:pt x="4" y="3"/>
                  </a:lnTo>
                  <a:lnTo>
                    <a:pt x="1" y="8"/>
                  </a:lnTo>
                  <a:lnTo>
                    <a:pt x="0" y="15"/>
                  </a:lnTo>
                  <a:lnTo>
                    <a:pt x="1" y="22"/>
                  </a:lnTo>
                  <a:lnTo>
                    <a:pt x="4" y="27"/>
                  </a:lnTo>
                  <a:lnTo>
                    <a:pt x="7" y="31"/>
                  </a:lnTo>
                  <a:lnTo>
                    <a:pt x="13" y="32"/>
                  </a:lnTo>
                  <a:lnTo>
                    <a:pt x="18" y="31"/>
                  </a:lnTo>
                  <a:lnTo>
                    <a:pt x="23" y="28"/>
                  </a:lnTo>
                  <a:lnTo>
                    <a:pt x="25" y="25"/>
                  </a:lnTo>
                  <a:lnTo>
                    <a:pt x="26" y="20"/>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97" name="Freeform 797">
              <a:extLst>
                <a:ext uri="{FF2B5EF4-FFF2-40B4-BE49-F238E27FC236}">
                  <a16:creationId xmlns:a16="http://schemas.microsoft.com/office/drawing/2014/main" id="{8D6BDF3C-DEB7-4919-8EF9-D1CD07884B8B}"/>
                </a:ext>
              </a:extLst>
            </p:cNvPr>
            <p:cNvSpPr/>
            <p:nvPr/>
          </p:nvSpPr>
          <p:spPr bwMode="auto">
            <a:xfrm>
              <a:off x="2010" y="1986"/>
              <a:ext cx="28" cy="31"/>
            </a:xfrm>
            <a:custGeom>
              <a:avLst/>
              <a:gdLst>
                <a:gd name="T0" fmla="*/ 18 w 28"/>
                <a:gd name="T1" fmla="*/ 19 h 31"/>
                <a:gd name="T2" fmla="*/ 10 w 28"/>
                <a:gd name="T3" fmla="*/ 19 h 31"/>
                <a:gd name="T4" fmla="*/ 14 w 28"/>
                <a:gd name="T5" fmla="*/ 6 h 31"/>
                <a:gd name="T6" fmla="*/ 18 w 28"/>
                <a:gd name="T7" fmla="*/ 19 h 31"/>
                <a:gd name="T8" fmla="*/ 0 w 28"/>
                <a:gd name="T9" fmla="*/ 31 h 31"/>
                <a:gd name="T10" fmla="*/ 6 w 28"/>
                <a:gd name="T11" fmla="*/ 31 h 31"/>
                <a:gd name="T12" fmla="*/ 9 w 28"/>
                <a:gd name="T13" fmla="*/ 25 h 31"/>
                <a:gd name="T14" fmla="*/ 20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4" y="6"/>
                  </a:lnTo>
                  <a:lnTo>
                    <a:pt x="18" y="19"/>
                  </a:lnTo>
                  <a:lnTo>
                    <a:pt x="0" y="31"/>
                  </a:lnTo>
                  <a:lnTo>
                    <a:pt x="6" y="31"/>
                  </a:lnTo>
                  <a:lnTo>
                    <a:pt x="9" y="25"/>
                  </a:lnTo>
                  <a:lnTo>
                    <a:pt x="20" y="25"/>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98" name="Freeform 798">
              <a:extLst>
                <a:ext uri="{FF2B5EF4-FFF2-40B4-BE49-F238E27FC236}">
                  <a16:creationId xmlns:a16="http://schemas.microsoft.com/office/drawing/2014/main" id="{24DB886D-810E-488E-8F1F-C90795CA0654}"/>
                </a:ext>
              </a:extLst>
            </p:cNvPr>
            <p:cNvSpPr/>
            <p:nvPr/>
          </p:nvSpPr>
          <p:spPr bwMode="auto">
            <a:xfrm>
              <a:off x="2037" y="1986"/>
              <a:ext cx="23" cy="31"/>
            </a:xfrm>
            <a:custGeom>
              <a:avLst/>
              <a:gdLst>
                <a:gd name="T0" fmla="*/ 14 w 23"/>
                <a:gd name="T1" fmla="*/ 31 h 31"/>
                <a:gd name="T2" fmla="*/ 14 w 23"/>
                <a:gd name="T3" fmla="*/ 6 h 31"/>
                <a:gd name="T4" fmla="*/ 23 w 23"/>
                <a:gd name="T5" fmla="*/ 6 h 31"/>
                <a:gd name="T6" fmla="*/ 23 w 23"/>
                <a:gd name="T7" fmla="*/ 0 h 31"/>
                <a:gd name="T8" fmla="*/ 0 w 23"/>
                <a:gd name="T9" fmla="*/ 0 h 31"/>
                <a:gd name="T10" fmla="*/ 0 w 23"/>
                <a:gd name="T11" fmla="*/ 6 h 31"/>
                <a:gd name="T12" fmla="*/ 8 w 23"/>
                <a:gd name="T13" fmla="*/ 6 h 31"/>
                <a:gd name="T14" fmla="*/ 8 w 23"/>
                <a:gd name="T15" fmla="*/ 31 h 31"/>
                <a:gd name="T16" fmla="*/ 14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4" y="31"/>
                  </a:moveTo>
                  <a:lnTo>
                    <a:pt x="14" y="6"/>
                  </a:lnTo>
                  <a:lnTo>
                    <a:pt x="23" y="6"/>
                  </a:lnTo>
                  <a:lnTo>
                    <a:pt x="23" y="0"/>
                  </a:lnTo>
                  <a:lnTo>
                    <a:pt x="0" y="0"/>
                  </a:lnTo>
                  <a:lnTo>
                    <a:pt x="0" y="6"/>
                  </a:lnTo>
                  <a:lnTo>
                    <a:pt x="8" y="6"/>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799" name="Freeform 799">
              <a:extLst>
                <a:ext uri="{FF2B5EF4-FFF2-40B4-BE49-F238E27FC236}">
                  <a16:creationId xmlns:a16="http://schemas.microsoft.com/office/drawing/2014/main" id="{DD7BD28A-3605-4764-8CBA-F53B5ED2944C}"/>
                </a:ext>
              </a:extLst>
            </p:cNvPr>
            <p:cNvSpPr/>
            <p:nvPr/>
          </p:nvSpPr>
          <p:spPr bwMode="auto">
            <a:xfrm>
              <a:off x="2057" y="1986"/>
              <a:ext cx="27" cy="31"/>
            </a:xfrm>
            <a:custGeom>
              <a:avLst/>
              <a:gdLst>
                <a:gd name="T0" fmla="*/ 17 w 27"/>
                <a:gd name="T1" fmla="*/ 19 h 31"/>
                <a:gd name="T2" fmla="*/ 10 w 27"/>
                <a:gd name="T3" fmla="*/ 19 h 31"/>
                <a:gd name="T4" fmla="*/ 13 w 27"/>
                <a:gd name="T5" fmla="*/ 6 h 31"/>
                <a:gd name="T6" fmla="*/ 17 w 27"/>
                <a:gd name="T7" fmla="*/ 19 h 31"/>
                <a:gd name="T8" fmla="*/ 0 w 27"/>
                <a:gd name="T9" fmla="*/ 31 h 31"/>
                <a:gd name="T10" fmla="*/ 6 w 27"/>
                <a:gd name="T11" fmla="*/ 31 h 31"/>
                <a:gd name="T12" fmla="*/ 7 w 27"/>
                <a:gd name="T13" fmla="*/ 25 h 31"/>
                <a:gd name="T14" fmla="*/ 19 w 27"/>
                <a:gd name="T15" fmla="*/ 25 h 31"/>
                <a:gd name="T16" fmla="*/ 21 w 27"/>
                <a:gd name="T17" fmla="*/ 31 h 31"/>
                <a:gd name="T18" fmla="*/ 27 w 27"/>
                <a:gd name="T19" fmla="*/ 31 h 31"/>
                <a:gd name="T20" fmla="*/ 17 w 27"/>
                <a:gd name="T21" fmla="*/ 0 h 31"/>
                <a:gd name="T22" fmla="*/ 10 w 27"/>
                <a:gd name="T23" fmla="*/ 0 h 31"/>
                <a:gd name="T24" fmla="*/ 0 w 27"/>
                <a:gd name="T25" fmla="*/ 31 h 31"/>
                <a:gd name="T26" fmla="*/ 17 w 27"/>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17" y="19"/>
                  </a:moveTo>
                  <a:lnTo>
                    <a:pt x="10" y="19"/>
                  </a:lnTo>
                  <a:lnTo>
                    <a:pt x="13" y="6"/>
                  </a:lnTo>
                  <a:lnTo>
                    <a:pt x="17" y="19"/>
                  </a:lnTo>
                  <a:lnTo>
                    <a:pt x="0" y="31"/>
                  </a:lnTo>
                  <a:lnTo>
                    <a:pt x="6" y="31"/>
                  </a:lnTo>
                  <a:lnTo>
                    <a:pt x="7" y="25"/>
                  </a:lnTo>
                  <a:lnTo>
                    <a:pt x="19" y="25"/>
                  </a:lnTo>
                  <a:lnTo>
                    <a:pt x="21" y="31"/>
                  </a:lnTo>
                  <a:lnTo>
                    <a:pt x="27"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00" name="Freeform 800">
              <a:extLst>
                <a:ext uri="{FF2B5EF4-FFF2-40B4-BE49-F238E27FC236}">
                  <a16:creationId xmlns:a16="http://schemas.microsoft.com/office/drawing/2014/main" id="{95016613-1B26-4173-95FB-417042A2FDC3}"/>
                </a:ext>
              </a:extLst>
            </p:cNvPr>
            <p:cNvSpPr/>
            <p:nvPr/>
          </p:nvSpPr>
          <p:spPr bwMode="auto">
            <a:xfrm>
              <a:off x="2082" y="1986"/>
              <a:ext cx="36" cy="31"/>
            </a:xfrm>
            <a:custGeom>
              <a:avLst/>
              <a:gdLst>
                <a:gd name="T0" fmla="*/ 15 w 36"/>
                <a:gd name="T1" fmla="*/ 31 h 31"/>
                <a:gd name="T2" fmla="*/ 18 w 36"/>
                <a:gd name="T3" fmla="*/ 7 h 31"/>
                <a:gd name="T4" fmla="*/ 23 w 36"/>
                <a:gd name="T5" fmla="*/ 31 h 31"/>
                <a:gd name="T6" fmla="*/ 29 w 36"/>
                <a:gd name="T7" fmla="*/ 31 h 31"/>
                <a:gd name="T8" fmla="*/ 36 w 36"/>
                <a:gd name="T9" fmla="*/ 0 h 31"/>
                <a:gd name="T10" fmla="*/ 30 w 36"/>
                <a:gd name="T11" fmla="*/ 0 h 31"/>
                <a:gd name="T12" fmla="*/ 26 w 36"/>
                <a:gd name="T13" fmla="*/ 22 h 31"/>
                <a:gd name="T14" fmla="*/ 22 w 36"/>
                <a:gd name="T15" fmla="*/ 0 h 31"/>
                <a:gd name="T16" fmla="*/ 16 w 36"/>
                <a:gd name="T17" fmla="*/ 0 h 31"/>
                <a:gd name="T18" fmla="*/ 11 w 36"/>
                <a:gd name="T19" fmla="*/ 22 h 31"/>
                <a:gd name="T20" fmla="*/ 6 w 36"/>
                <a:gd name="T21" fmla="*/ 0 h 31"/>
                <a:gd name="T22" fmla="*/ 0 w 36"/>
                <a:gd name="T23" fmla="*/ 0 h 31"/>
                <a:gd name="T24" fmla="*/ 9 w 36"/>
                <a:gd name="T25" fmla="*/ 31 h 31"/>
                <a:gd name="T26" fmla="*/ 15 w 36"/>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1">
                  <a:moveTo>
                    <a:pt x="15" y="31"/>
                  </a:moveTo>
                  <a:lnTo>
                    <a:pt x="18" y="7"/>
                  </a:lnTo>
                  <a:lnTo>
                    <a:pt x="23" y="31"/>
                  </a:lnTo>
                  <a:lnTo>
                    <a:pt x="29" y="31"/>
                  </a:lnTo>
                  <a:lnTo>
                    <a:pt x="36" y="0"/>
                  </a:lnTo>
                  <a:lnTo>
                    <a:pt x="30" y="0"/>
                  </a:lnTo>
                  <a:lnTo>
                    <a:pt x="26" y="22"/>
                  </a:lnTo>
                  <a:lnTo>
                    <a:pt x="22" y="0"/>
                  </a:lnTo>
                  <a:lnTo>
                    <a:pt x="16" y="0"/>
                  </a:lnTo>
                  <a:lnTo>
                    <a:pt x="11" y="22"/>
                  </a:lnTo>
                  <a:lnTo>
                    <a:pt x="6" y="0"/>
                  </a:lnTo>
                  <a:lnTo>
                    <a:pt x="0" y="0"/>
                  </a:lnTo>
                  <a:lnTo>
                    <a:pt x="9" y="3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01" name="Freeform 801">
              <a:extLst>
                <a:ext uri="{FF2B5EF4-FFF2-40B4-BE49-F238E27FC236}">
                  <a16:creationId xmlns:a16="http://schemas.microsoft.com/office/drawing/2014/main" id="{EB1C6445-6223-4613-B245-FA09D10B6A11}"/>
                </a:ext>
              </a:extLst>
            </p:cNvPr>
            <p:cNvSpPr/>
            <p:nvPr/>
          </p:nvSpPr>
          <p:spPr bwMode="auto">
            <a:xfrm>
              <a:off x="2122" y="1986"/>
              <a:ext cx="24" cy="31"/>
            </a:xfrm>
            <a:custGeom>
              <a:avLst/>
              <a:gdLst>
                <a:gd name="T0" fmla="*/ 6 w 24"/>
                <a:gd name="T1" fmla="*/ 18 h 31"/>
                <a:gd name="T2" fmla="*/ 13 w 24"/>
                <a:gd name="T3" fmla="*/ 18 h 31"/>
                <a:gd name="T4" fmla="*/ 17 w 24"/>
                <a:gd name="T5" fmla="*/ 18 h 31"/>
                <a:gd name="T6" fmla="*/ 17 w 24"/>
                <a:gd name="T7" fmla="*/ 20 h 31"/>
                <a:gd name="T8" fmla="*/ 18 w 24"/>
                <a:gd name="T9" fmla="*/ 21 h 31"/>
                <a:gd name="T10" fmla="*/ 17 w 24"/>
                <a:gd name="T11" fmla="*/ 24 h 31"/>
                <a:gd name="T12" fmla="*/ 17 w 24"/>
                <a:gd name="T13" fmla="*/ 25 h 31"/>
                <a:gd name="T14" fmla="*/ 13 w 24"/>
                <a:gd name="T15" fmla="*/ 25 h 31"/>
                <a:gd name="T16" fmla="*/ 6 w 24"/>
                <a:gd name="T17" fmla="*/ 25 h 31"/>
                <a:gd name="T18" fmla="*/ 6 w 24"/>
                <a:gd name="T19" fmla="*/ 18 h 31"/>
                <a:gd name="T20" fmla="*/ 6 w 24"/>
                <a:gd name="T21" fmla="*/ 6 h 31"/>
                <a:gd name="T22" fmla="*/ 12 w 24"/>
                <a:gd name="T23" fmla="*/ 6 h 31"/>
                <a:gd name="T24" fmla="*/ 16 w 24"/>
                <a:gd name="T25" fmla="*/ 6 h 31"/>
                <a:gd name="T26" fmla="*/ 17 w 24"/>
                <a:gd name="T27" fmla="*/ 8 h 31"/>
                <a:gd name="T28" fmla="*/ 16 w 24"/>
                <a:gd name="T29" fmla="*/ 12 h 31"/>
                <a:gd name="T30" fmla="*/ 12 w 24"/>
                <a:gd name="T31" fmla="*/ 12 h 31"/>
                <a:gd name="T32" fmla="*/ 6 w 24"/>
                <a:gd name="T33" fmla="*/ 12 h 31"/>
                <a:gd name="T34" fmla="*/ 6 w 24"/>
                <a:gd name="T35" fmla="*/ 6 h 31"/>
                <a:gd name="T36" fmla="*/ 6 w 24"/>
                <a:gd name="T37" fmla="*/ 18 h 31"/>
                <a:gd name="T38" fmla="*/ 13 w 24"/>
                <a:gd name="T39" fmla="*/ 31 h 31"/>
                <a:gd name="T40" fmla="*/ 18 w 24"/>
                <a:gd name="T41" fmla="*/ 31 h 31"/>
                <a:gd name="T42" fmla="*/ 20 w 24"/>
                <a:gd name="T43" fmla="*/ 28 h 31"/>
                <a:gd name="T44" fmla="*/ 23 w 24"/>
                <a:gd name="T45" fmla="*/ 26 h 31"/>
                <a:gd name="T46" fmla="*/ 24 w 24"/>
                <a:gd name="T47" fmla="*/ 21 h 31"/>
                <a:gd name="T48" fmla="*/ 23 w 24"/>
                <a:gd name="T49" fmla="*/ 16 h 31"/>
                <a:gd name="T50" fmla="*/ 19 w 24"/>
                <a:gd name="T51" fmla="*/ 14 h 31"/>
                <a:gd name="T52" fmla="*/ 22 w 24"/>
                <a:gd name="T53" fmla="*/ 12 h 31"/>
                <a:gd name="T54" fmla="*/ 23 w 24"/>
                <a:gd name="T55" fmla="*/ 8 h 31"/>
                <a:gd name="T56" fmla="*/ 22 w 24"/>
                <a:gd name="T57" fmla="*/ 4 h 31"/>
                <a:gd name="T58" fmla="*/ 20 w 24"/>
                <a:gd name="T59" fmla="*/ 2 h 31"/>
                <a:gd name="T60" fmla="*/ 18 w 24"/>
                <a:gd name="T61" fmla="*/ 1 h 31"/>
                <a:gd name="T62" fmla="*/ 13 w 24"/>
                <a:gd name="T63" fmla="*/ 0 h 31"/>
                <a:gd name="T64" fmla="*/ 0 w 24"/>
                <a:gd name="T65" fmla="*/ 0 h 31"/>
                <a:gd name="T66" fmla="*/ 0 w 24"/>
                <a:gd name="T67" fmla="*/ 31 h 31"/>
                <a:gd name="T68" fmla="*/ 13 w 24"/>
                <a:gd name="T69" fmla="*/ 31 h 31"/>
                <a:gd name="T70" fmla="*/ 6 w 24"/>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1">
                  <a:moveTo>
                    <a:pt x="6" y="18"/>
                  </a:moveTo>
                  <a:lnTo>
                    <a:pt x="13" y="18"/>
                  </a:lnTo>
                  <a:lnTo>
                    <a:pt x="17" y="18"/>
                  </a:lnTo>
                  <a:lnTo>
                    <a:pt x="17" y="20"/>
                  </a:lnTo>
                  <a:lnTo>
                    <a:pt x="18" y="21"/>
                  </a:lnTo>
                  <a:lnTo>
                    <a:pt x="17" y="24"/>
                  </a:lnTo>
                  <a:lnTo>
                    <a:pt x="17" y="25"/>
                  </a:lnTo>
                  <a:lnTo>
                    <a:pt x="13" y="25"/>
                  </a:lnTo>
                  <a:lnTo>
                    <a:pt x="6" y="25"/>
                  </a:lnTo>
                  <a:lnTo>
                    <a:pt x="6" y="18"/>
                  </a:lnTo>
                  <a:lnTo>
                    <a:pt x="6" y="6"/>
                  </a:lnTo>
                  <a:lnTo>
                    <a:pt x="12" y="6"/>
                  </a:lnTo>
                  <a:lnTo>
                    <a:pt x="16" y="6"/>
                  </a:lnTo>
                  <a:lnTo>
                    <a:pt x="17" y="8"/>
                  </a:lnTo>
                  <a:lnTo>
                    <a:pt x="16" y="12"/>
                  </a:lnTo>
                  <a:lnTo>
                    <a:pt x="12" y="12"/>
                  </a:lnTo>
                  <a:lnTo>
                    <a:pt x="6" y="12"/>
                  </a:lnTo>
                  <a:lnTo>
                    <a:pt x="6" y="6"/>
                  </a:lnTo>
                  <a:lnTo>
                    <a:pt x="6" y="18"/>
                  </a:lnTo>
                  <a:lnTo>
                    <a:pt x="13" y="31"/>
                  </a:lnTo>
                  <a:lnTo>
                    <a:pt x="18" y="31"/>
                  </a:lnTo>
                  <a:lnTo>
                    <a:pt x="20" y="28"/>
                  </a:lnTo>
                  <a:lnTo>
                    <a:pt x="23" y="26"/>
                  </a:lnTo>
                  <a:lnTo>
                    <a:pt x="24" y="21"/>
                  </a:lnTo>
                  <a:lnTo>
                    <a:pt x="23" y="16"/>
                  </a:lnTo>
                  <a:lnTo>
                    <a:pt x="19" y="14"/>
                  </a:lnTo>
                  <a:lnTo>
                    <a:pt x="22" y="12"/>
                  </a:lnTo>
                  <a:lnTo>
                    <a:pt x="23" y="8"/>
                  </a:lnTo>
                  <a:lnTo>
                    <a:pt x="22" y="4"/>
                  </a:lnTo>
                  <a:lnTo>
                    <a:pt x="20" y="2"/>
                  </a:lnTo>
                  <a:lnTo>
                    <a:pt x="18" y="1"/>
                  </a:lnTo>
                  <a:lnTo>
                    <a:pt x="13" y="0"/>
                  </a:lnTo>
                  <a:lnTo>
                    <a:pt x="0" y="0"/>
                  </a:lnTo>
                  <a:lnTo>
                    <a:pt x="0" y="31"/>
                  </a:lnTo>
                  <a:lnTo>
                    <a:pt x="13" y="31"/>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02" name="Freeform 802">
              <a:extLst>
                <a:ext uri="{FF2B5EF4-FFF2-40B4-BE49-F238E27FC236}">
                  <a16:creationId xmlns:a16="http://schemas.microsoft.com/office/drawing/2014/main" id="{078DDDDB-33C4-4588-8E04-55B7F9019E66}"/>
                </a:ext>
              </a:extLst>
            </p:cNvPr>
            <p:cNvSpPr/>
            <p:nvPr/>
          </p:nvSpPr>
          <p:spPr bwMode="auto">
            <a:xfrm>
              <a:off x="2147" y="1986"/>
              <a:ext cx="28" cy="31"/>
            </a:xfrm>
            <a:custGeom>
              <a:avLst/>
              <a:gdLst>
                <a:gd name="T0" fmla="*/ 18 w 28"/>
                <a:gd name="T1" fmla="*/ 19 h 31"/>
                <a:gd name="T2" fmla="*/ 10 w 28"/>
                <a:gd name="T3" fmla="*/ 19 h 31"/>
                <a:gd name="T4" fmla="*/ 13 w 28"/>
                <a:gd name="T5" fmla="*/ 6 h 31"/>
                <a:gd name="T6" fmla="*/ 18 w 28"/>
                <a:gd name="T7" fmla="*/ 19 h 31"/>
                <a:gd name="T8" fmla="*/ 0 w 28"/>
                <a:gd name="T9" fmla="*/ 31 h 31"/>
                <a:gd name="T10" fmla="*/ 6 w 28"/>
                <a:gd name="T11" fmla="*/ 31 h 31"/>
                <a:gd name="T12" fmla="*/ 9 w 28"/>
                <a:gd name="T13" fmla="*/ 25 h 31"/>
                <a:gd name="T14" fmla="*/ 19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3" y="6"/>
                  </a:lnTo>
                  <a:lnTo>
                    <a:pt x="18" y="19"/>
                  </a:lnTo>
                  <a:lnTo>
                    <a:pt x="0" y="31"/>
                  </a:lnTo>
                  <a:lnTo>
                    <a:pt x="6" y="31"/>
                  </a:lnTo>
                  <a:lnTo>
                    <a:pt x="9" y="25"/>
                  </a:lnTo>
                  <a:lnTo>
                    <a:pt x="19" y="25"/>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03" name="Freeform 803">
              <a:extLst>
                <a:ext uri="{FF2B5EF4-FFF2-40B4-BE49-F238E27FC236}">
                  <a16:creationId xmlns:a16="http://schemas.microsoft.com/office/drawing/2014/main" id="{C89174C5-1EFD-4955-BCB0-0C27A5518792}"/>
                </a:ext>
              </a:extLst>
            </p:cNvPr>
            <p:cNvSpPr/>
            <p:nvPr/>
          </p:nvSpPr>
          <p:spPr bwMode="auto">
            <a:xfrm>
              <a:off x="2007" y="2092"/>
              <a:ext cx="18" cy="24"/>
            </a:xfrm>
            <a:custGeom>
              <a:avLst/>
              <a:gdLst>
                <a:gd name="T0" fmla="*/ 18 w 18"/>
                <a:gd name="T1" fmla="*/ 24 h 24"/>
                <a:gd name="T2" fmla="*/ 18 w 18"/>
                <a:gd name="T3" fmla="*/ 20 h 24"/>
                <a:gd name="T4" fmla="*/ 5 w 18"/>
                <a:gd name="T5" fmla="*/ 20 h 24"/>
                <a:gd name="T6" fmla="*/ 5 w 18"/>
                <a:gd name="T7" fmla="*/ 0 h 24"/>
                <a:gd name="T8" fmla="*/ 0 w 18"/>
                <a:gd name="T9" fmla="*/ 0 h 24"/>
                <a:gd name="T10" fmla="*/ 0 w 18"/>
                <a:gd name="T11" fmla="*/ 24 h 24"/>
                <a:gd name="T12" fmla="*/ 18 w 1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8" y="24"/>
                  </a:moveTo>
                  <a:lnTo>
                    <a:pt x="18" y="20"/>
                  </a:lnTo>
                  <a:lnTo>
                    <a:pt x="5" y="20"/>
                  </a:lnTo>
                  <a:lnTo>
                    <a:pt x="5" y="0"/>
                  </a:lnTo>
                  <a:lnTo>
                    <a:pt x="0" y="0"/>
                  </a:lnTo>
                  <a:lnTo>
                    <a:pt x="0" y="24"/>
                  </a:lnTo>
                  <a:lnTo>
                    <a:pt x="1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04" name="Rectangle 804">
              <a:extLst>
                <a:ext uri="{FF2B5EF4-FFF2-40B4-BE49-F238E27FC236}">
                  <a16:creationId xmlns:a16="http://schemas.microsoft.com/office/drawing/2014/main" id="{110425E0-FEC9-46CF-A93B-3187FE159B9C}"/>
                </a:ext>
              </a:extLst>
            </p:cNvPr>
            <p:cNvSpPr>
              <a:spLocks noChangeArrowheads="1"/>
            </p:cNvSpPr>
            <p:nvPr/>
          </p:nvSpPr>
          <p:spPr bwMode="auto">
            <a:xfrm>
              <a:off x="2027" y="2092"/>
              <a:ext cx="6"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05" name="Freeform 805">
              <a:extLst>
                <a:ext uri="{FF2B5EF4-FFF2-40B4-BE49-F238E27FC236}">
                  <a16:creationId xmlns:a16="http://schemas.microsoft.com/office/drawing/2014/main" id="{6F1A3030-902C-4817-BE75-5563406401E6}"/>
                </a:ext>
              </a:extLst>
            </p:cNvPr>
            <p:cNvSpPr/>
            <p:nvPr/>
          </p:nvSpPr>
          <p:spPr bwMode="auto">
            <a:xfrm>
              <a:off x="2038" y="2092"/>
              <a:ext cx="22" cy="24"/>
            </a:xfrm>
            <a:custGeom>
              <a:avLst/>
              <a:gdLst>
                <a:gd name="T0" fmla="*/ 6 w 22"/>
                <a:gd name="T1" fmla="*/ 24 h 24"/>
                <a:gd name="T2" fmla="*/ 6 w 22"/>
                <a:gd name="T3" fmla="*/ 8 h 24"/>
                <a:gd name="T4" fmla="*/ 17 w 22"/>
                <a:gd name="T5" fmla="*/ 24 h 24"/>
                <a:gd name="T6" fmla="*/ 22 w 22"/>
                <a:gd name="T7" fmla="*/ 24 h 24"/>
                <a:gd name="T8" fmla="*/ 22 w 22"/>
                <a:gd name="T9" fmla="*/ 0 h 24"/>
                <a:gd name="T10" fmla="*/ 17 w 22"/>
                <a:gd name="T11" fmla="*/ 0 h 24"/>
                <a:gd name="T12" fmla="*/ 17 w 22"/>
                <a:gd name="T13" fmla="*/ 17 h 24"/>
                <a:gd name="T14" fmla="*/ 6 w 22"/>
                <a:gd name="T15" fmla="*/ 0 h 24"/>
                <a:gd name="T16" fmla="*/ 0 w 22"/>
                <a:gd name="T17" fmla="*/ 0 h 24"/>
                <a:gd name="T18" fmla="*/ 0 w 22"/>
                <a:gd name="T19" fmla="*/ 24 h 24"/>
                <a:gd name="T20" fmla="*/ 6 w 22"/>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4">
                  <a:moveTo>
                    <a:pt x="6" y="24"/>
                  </a:moveTo>
                  <a:lnTo>
                    <a:pt x="6" y="8"/>
                  </a:lnTo>
                  <a:lnTo>
                    <a:pt x="17" y="24"/>
                  </a:lnTo>
                  <a:lnTo>
                    <a:pt x="22" y="24"/>
                  </a:lnTo>
                  <a:lnTo>
                    <a:pt x="22" y="0"/>
                  </a:lnTo>
                  <a:lnTo>
                    <a:pt x="17" y="0"/>
                  </a:lnTo>
                  <a:lnTo>
                    <a:pt x="17" y="17"/>
                  </a:lnTo>
                  <a:lnTo>
                    <a:pt x="6" y="0"/>
                  </a:lnTo>
                  <a:lnTo>
                    <a:pt x="0" y="0"/>
                  </a:lnTo>
                  <a:lnTo>
                    <a:pt x="0" y="24"/>
                  </a:lnTo>
                  <a:lnTo>
                    <a:pt x="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06" name="Freeform 806">
              <a:extLst>
                <a:ext uri="{FF2B5EF4-FFF2-40B4-BE49-F238E27FC236}">
                  <a16:creationId xmlns:a16="http://schemas.microsoft.com/office/drawing/2014/main" id="{3C23E7B7-62F3-4DF1-A162-92D484938B9B}"/>
                </a:ext>
              </a:extLst>
            </p:cNvPr>
            <p:cNvSpPr/>
            <p:nvPr/>
          </p:nvSpPr>
          <p:spPr bwMode="auto">
            <a:xfrm>
              <a:off x="2064" y="2091"/>
              <a:ext cx="24" cy="27"/>
            </a:xfrm>
            <a:custGeom>
              <a:avLst/>
              <a:gdLst>
                <a:gd name="T0" fmla="*/ 18 w 24"/>
                <a:gd name="T1" fmla="*/ 17 h 27"/>
                <a:gd name="T2" fmla="*/ 18 w 24"/>
                <a:gd name="T3" fmla="*/ 19 h 27"/>
                <a:gd name="T4" fmla="*/ 17 w 24"/>
                <a:gd name="T5" fmla="*/ 21 h 27"/>
                <a:gd name="T6" fmla="*/ 12 w 24"/>
                <a:gd name="T7" fmla="*/ 22 h 27"/>
                <a:gd name="T8" fmla="*/ 10 w 24"/>
                <a:gd name="T9" fmla="*/ 21 h 27"/>
                <a:gd name="T10" fmla="*/ 8 w 24"/>
                <a:gd name="T11" fmla="*/ 19 h 27"/>
                <a:gd name="T12" fmla="*/ 6 w 24"/>
                <a:gd name="T13" fmla="*/ 17 h 27"/>
                <a:gd name="T14" fmla="*/ 5 w 24"/>
                <a:gd name="T15" fmla="*/ 13 h 27"/>
                <a:gd name="T16" fmla="*/ 6 w 24"/>
                <a:gd name="T17" fmla="*/ 10 h 27"/>
                <a:gd name="T18" fmla="*/ 8 w 24"/>
                <a:gd name="T19" fmla="*/ 7 h 27"/>
                <a:gd name="T20" fmla="*/ 10 w 24"/>
                <a:gd name="T21" fmla="*/ 6 h 27"/>
                <a:gd name="T22" fmla="*/ 12 w 24"/>
                <a:gd name="T23" fmla="*/ 5 h 27"/>
                <a:gd name="T24" fmla="*/ 17 w 24"/>
                <a:gd name="T25" fmla="*/ 6 h 27"/>
                <a:gd name="T26" fmla="*/ 18 w 24"/>
                <a:gd name="T27" fmla="*/ 7 h 27"/>
                <a:gd name="T28" fmla="*/ 18 w 24"/>
                <a:gd name="T29" fmla="*/ 10 h 27"/>
                <a:gd name="T30" fmla="*/ 24 w 24"/>
                <a:gd name="T31" fmla="*/ 10 h 27"/>
                <a:gd name="T32" fmla="*/ 23 w 24"/>
                <a:gd name="T33" fmla="*/ 6 h 27"/>
                <a:gd name="T34" fmla="*/ 21 w 24"/>
                <a:gd name="T35" fmla="*/ 3 h 27"/>
                <a:gd name="T36" fmla="*/ 17 w 24"/>
                <a:gd name="T37" fmla="*/ 1 h 27"/>
                <a:gd name="T38" fmla="*/ 12 w 24"/>
                <a:gd name="T39" fmla="*/ 0 h 27"/>
                <a:gd name="T40" fmla="*/ 8 w 24"/>
                <a:gd name="T41" fmla="*/ 1 h 27"/>
                <a:gd name="T42" fmla="*/ 4 w 24"/>
                <a:gd name="T43" fmla="*/ 4 h 27"/>
                <a:gd name="T44" fmla="*/ 2 w 24"/>
                <a:gd name="T45" fmla="*/ 9 h 27"/>
                <a:gd name="T46" fmla="*/ 0 w 24"/>
                <a:gd name="T47" fmla="*/ 13 h 27"/>
                <a:gd name="T48" fmla="*/ 2 w 24"/>
                <a:gd name="T49" fmla="*/ 19 h 27"/>
                <a:gd name="T50" fmla="*/ 4 w 24"/>
                <a:gd name="T51" fmla="*/ 23 h 27"/>
                <a:gd name="T52" fmla="*/ 8 w 24"/>
                <a:gd name="T53" fmla="*/ 25 h 27"/>
                <a:gd name="T54" fmla="*/ 12 w 24"/>
                <a:gd name="T55" fmla="*/ 27 h 27"/>
                <a:gd name="T56" fmla="*/ 17 w 24"/>
                <a:gd name="T57" fmla="*/ 25 h 27"/>
                <a:gd name="T58" fmla="*/ 21 w 24"/>
                <a:gd name="T59" fmla="*/ 24 h 27"/>
                <a:gd name="T60" fmla="*/ 23 w 24"/>
                <a:gd name="T61" fmla="*/ 21 h 27"/>
                <a:gd name="T62" fmla="*/ 24 w 24"/>
                <a:gd name="T63" fmla="*/ 17 h 27"/>
                <a:gd name="T64" fmla="*/ 18 w 24"/>
                <a:gd name="T65"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7">
                  <a:moveTo>
                    <a:pt x="18" y="17"/>
                  </a:moveTo>
                  <a:lnTo>
                    <a:pt x="18" y="19"/>
                  </a:lnTo>
                  <a:lnTo>
                    <a:pt x="17" y="21"/>
                  </a:lnTo>
                  <a:lnTo>
                    <a:pt x="12" y="22"/>
                  </a:lnTo>
                  <a:lnTo>
                    <a:pt x="10" y="21"/>
                  </a:lnTo>
                  <a:lnTo>
                    <a:pt x="8" y="19"/>
                  </a:lnTo>
                  <a:lnTo>
                    <a:pt x="6" y="17"/>
                  </a:lnTo>
                  <a:lnTo>
                    <a:pt x="5" y="13"/>
                  </a:lnTo>
                  <a:lnTo>
                    <a:pt x="6" y="10"/>
                  </a:lnTo>
                  <a:lnTo>
                    <a:pt x="8" y="7"/>
                  </a:lnTo>
                  <a:lnTo>
                    <a:pt x="10" y="6"/>
                  </a:lnTo>
                  <a:lnTo>
                    <a:pt x="12" y="5"/>
                  </a:lnTo>
                  <a:lnTo>
                    <a:pt x="17" y="6"/>
                  </a:lnTo>
                  <a:lnTo>
                    <a:pt x="18" y="7"/>
                  </a:lnTo>
                  <a:lnTo>
                    <a:pt x="18" y="10"/>
                  </a:lnTo>
                  <a:lnTo>
                    <a:pt x="24" y="10"/>
                  </a:lnTo>
                  <a:lnTo>
                    <a:pt x="23" y="6"/>
                  </a:lnTo>
                  <a:lnTo>
                    <a:pt x="21" y="3"/>
                  </a:lnTo>
                  <a:lnTo>
                    <a:pt x="17" y="1"/>
                  </a:lnTo>
                  <a:lnTo>
                    <a:pt x="12" y="0"/>
                  </a:lnTo>
                  <a:lnTo>
                    <a:pt x="8" y="1"/>
                  </a:lnTo>
                  <a:lnTo>
                    <a:pt x="4" y="4"/>
                  </a:lnTo>
                  <a:lnTo>
                    <a:pt x="2" y="9"/>
                  </a:lnTo>
                  <a:lnTo>
                    <a:pt x="0" y="13"/>
                  </a:lnTo>
                  <a:lnTo>
                    <a:pt x="2" y="19"/>
                  </a:lnTo>
                  <a:lnTo>
                    <a:pt x="4" y="23"/>
                  </a:lnTo>
                  <a:lnTo>
                    <a:pt x="8" y="25"/>
                  </a:lnTo>
                  <a:lnTo>
                    <a:pt x="12" y="27"/>
                  </a:lnTo>
                  <a:lnTo>
                    <a:pt x="17" y="25"/>
                  </a:lnTo>
                  <a:lnTo>
                    <a:pt x="21" y="24"/>
                  </a:lnTo>
                  <a:lnTo>
                    <a:pt x="23" y="21"/>
                  </a:lnTo>
                  <a:lnTo>
                    <a:pt x="24" y="17"/>
                  </a:lnTo>
                  <a:lnTo>
                    <a:pt x="1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07" name="Freeform 807">
              <a:extLst>
                <a:ext uri="{FF2B5EF4-FFF2-40B4-BE49-F238E27FC236}">
                  <a16:creationId xmlns:a16="http://schemas.microsoft.com/office/drawing/2014/main" id="{8812159A-747E-4C08-A3DF-F08EF551711B}"/>
                </a:ext>
              </a:extLst>
            </p:cNvPr>
            <p:cNvSpPr/>
            <p:nvPr/>
          </p:nvSpPr>
          <p:spPr bwMode="auto">
            <a:xfrm>
              <a:off x="2091" y="2091"/>
              <a:ext cx="25" cy="27"/>
            </a:xfrm>
            <a:custGeom>
              <a:avLst/>
              <a:gdLst>
                <a:gd name="T0" fmla="*/ 7 w 25"/>
                <a:gd name="T1" fmla="*/ 7 h 27"/>
                <a:gd name="T2" fmla="*/ 9 w 25"/>
                <a:gd name="T3" fmla="*/ 6 h 27"/>
                <a:gd name="T4" fmla="*/ 13 w 25"/>
                <a:gd name="T5" fmla="*/ 5 h 27"/>
                <a:gd name="T6" fmla="*/ 15 w 25"/>
                <a:gd name="T7" fmla="*/ 6 h 27"/>
                <a:gd name="T8" fmla="*/ 18 w 25"/>
                <a:gd name="T9" fmla="*/ 7 h 27"/>
                <a:gd name="T10" fmla="*/ 19 w 25"/>
                <a:gd name="T11" fmla="*/ 10 h 27"/>
                <a:gd name="T12" fmla="*/ 20 w 25"/>
                <a:gd name="T13" fmla="*/ 13 h 27"/>
                <a:gd name="T14" fmla="*/ 19 w 25"/>
                <a:gd name="T15" fmla="*/ 17 h 27"/>
                <a:gd name="T16" fmla="*/ 18 w 25"/>
                <a:gd name="T17" fmla="*/ 19 h 27"/>
                <a:gd name="T18" fmla="*/ 15 w 25"/>
                <a:gd name="T19" fmla="*/ 22 h 27"/>
                <a:gd name="T20" fmla="*/ 13 w 25"/>
                <a:gd name="T21" fmla="*/ 22 h 27"/>
                <a:gd name="T22" fmla="*/ 9 w 25"/>
                <a:gd name="T23" fmla="*/ 22 h 27"/>
                <a:gd name="T24" fmla="*/ 7 w 25"/>
                <a:gd name="T25" fmla="*/ 19 h 27"/>
                <a:gd name="T26" fmla="*/ 6 w 25"/>
                <a:gd name="T27" fmla="*/ 17 h 27"/>
                <a:gd name="T28" fmla="*/ 6 w 25"/>
                <a:gd name="T29" fmla="*/ 13 h 27"/>
                <a:gd name="T30" fmla="*/ 6 w 25"/>
                <a:gd name="T31" fmla="*/ 10 h 27"/>
                <a:gd name="T32" fmla="*/ 7 w 25"/>
                <a:gd name="T33" fmla="*/ 7 h 27"/>
                <a:gd name="T34" fmla="*/ 3 w 25"/>
                <a:gd name="T35" fmla="*/ 23 h 27"/>
                <a:gd name="T36" fmla="*/ 7 w 25"/>
                <a:gd name="T37" fmla="*/ 25 h 27"/>
                <a:gd name="T38" fmla="*/ 13 w 25"/>
                <a:gd name="T39" fmla="*/ 27 h 27"/>
                <a:gd name="T40" fmla="*/ 18 w 25"/>
                <a:gd name="T41" fmla="*/ 25 h 27"/>
                <a:gd name="T42" fmla="*/ 23 w 25"/>
                <a:gd name="T43" fmla="*/ 23 h 27"/>
                <a:gd name="T44" fmla="*/ 25 w 25"/>
                <a:gd name="T45" fmla="*/ 18 h 27"/>
                <a:gd name="T46" fmla="*/ 25 w 25"/>
                <a:gd name="T47" fmla="*/ 13 h 27"/>
                <a:gd name="T48" fmla="*/ 25 w 25"/>
                <a:gd name="T49" fmla="*/ 9 h 27"/>
                <a:gd name="T50" fmla="*/ 23 w 25"/>
                <a:gd name="T51" fmla="*/ 4 h 27"/>
                <a:gd name="T52" fmla="*/ 18 w 25"/>
                <a:gd name="T53" fmla="*/ 1 h 27"/>
                <a:gd name="T54" fmla="*/ 13 w 25"/>
                <a:gd name="T55" fmla="*/ 0 h 27"/>
                <a:gd name="T56" fmla="*/ 7 w 25"/>
                <a:gd name="T57" fmla="*/ 1 h 27"/>
                <a:gd name="T58" fmla="*/ 3 w 25"/>
                <a:gd name="T59" fmla="*/ 4 h 27"/>
                <a:gd name="T60" fmla="*/ 1 w 25"/>
                <a:gd name="T61" fmla="*/ 9 h 27"/>
                <a:gd name="T62" fmla="*/ 0 w 25"/>
                <a:gd name="T63" fmla="*/ 13 h 27"/>
                <a:gd name="T64" fmla="*/ 1 w 25"/>
                <a:gd name="T65" fmla="*/ 18 h 27"/>
                <a:gd name="T66" fmla="*/ 3 w 25"/>
                <a:gd name="T67" fmla="*/ 23 h 27"/>
                <a:gd name="T68" fmla="*/ 7 w 25"/>
                <a:gd name="T6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7">
                  <a:moveTo>
                    <a:pt x="7" y="7"/>
                  </a:moveTo>
                  <a:lnTo>
                    <a:pt x="9" y="6"/>
                  </a:lnTo>
                  <a:lnTo>
                    <a:pt x="13" y="5"/>
                  </a:lnTo>
                  <a:lnTo>
                    <a:pt x="15" y="6"/>
                  </a:lnTo>
                  <a:lnTo>
                    <a:pt x="18" y="7"/>
                  </a:lnTo>
                  <a:lnTo>
                    <a:pt x="19" y="10"/>
                  </a:lnTo>
                  <a:lnTo>
                    <a:pt x="20" y="13"/>
                  </a:lnTo>
                  <a:lnTo>
                    <a:pt x="19" y="17"/>
                  </a:lnTo>
                  <a:lnTo>
                    <a:pt x="18" y="19"/>
                  </a:lnTo>
                  <a:lnTo>
                    <a:pt x="15" y="22"/>
                  </a:lnTo>
                  <a:lnTo>
                    <a:pt x="13" y="22"/>
                  </a:lnTo>
                  <a:lnTo>
                    <a:pt x="9" y="22"/>
                  </a:lnTo>
                  <a:lnTo>
                    <a:pt x="7" y="19"/>
                  </a:lnTo>
                  <a:lnTo>
                    <a:pt x="6" y="17"/>
                  </a:lnTo>
                  <a:lnTo>
                    <a:pt x="6" y="13"/>
                  </a:lnTo>
                  <a:lnTo>
                    <a:pt x="6" y="10"/>
                  </a:lnTo>
                  <a:lnTo>
                    <a:pt x="7" y="7"/>
                  </a:lnTo>
                  <a:lnTo>
                    <a:pt x="3" y="23"/>
                  </a:lnTo>
                  <a:lnTo>
                    <a:pt x="7" y="25"/>
                  </a:lnTo>
                  <a:lnTo>
                    <a:pt x="13" y="27"/>
                  </a:lnTo>
                  <a:lnTo>
                    <a:pt x="18" y="25"/>
                  </a:lnTo>
                  <a:lnTo>
                    <a:pt x="23" y="23"/>
                  </a:lnTo>
                  <a:lnTo>
                    <a:pt x="25" y="18"/>
                  </a:lnTo>
                  <a:lnTo>
                    <a:pt x="25" y="13"/>
                  </a:lnTo>
                  <a:lnTo>
                    <a:pt x="25" y="9"/>
                  </a:lnTo>
                  <a:lnTo>
                    <a:pt x="23" y="4"/>
                  </a:lnTo>
                  <a:lnTo>
                    <a:pt x="18" y="1"/>
                  </a:lnTo>
                  <a:lnTo>
                    <a:pt x="13" y="0"/>
                  </a:lnTo>
                  <a:lnTo>
                    <a:pt x="7" y="1"/>
                  </a:lnTo>
                  <a:lnTo>
                    <a:pt x="3" y="4"/>
                  </a:lnTo>
                  <a:lnTo>
                    <a:pt x="1" y="9"/>
                  </a:lnTo>
                  <a:lnTo>
                    <a:pt x="0" y="13"/>
                  </a:lnTo>
                  <a:lnTo>
                    <a:pt x="1" y="18"/>
                  </a:lnTo>
                  <a:lnTo>
                    <a:pt x="3" y="23"/>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grpSp>
      <p:sp>
        <p:nvSpPr>
          <p:cNvPr id="808" name="Freeform 809">
            <a:extLst>
              <a:ext uri="{FF2B5EF4-FFF2-40B4-BE49-F238E27FC236}">
                <a16:creationId xmlns:a16="http://schemas.microsoft.com/office/drawing/2014/main" id="{15B1FAFA-A570-45E2-BB4C-3FEDC1491794}"/>
              </a:ext>
            </a:extLst>
          </p:cNvPr>
          <p:cNvSpPr/>
          <p:nvPr/>
        </p:nvSpPr>
        <p:spPr bwMode="auto">
          <a:xfrm>
            <a:off x="5108484" y="3134487"/>
            <a:ext cx="25213" cy="33618"/>
          </a:xfrm>
          <a:custGeom>
            <a:avLst/>
            <a:gdLst>
              <a:gd name="T0" fmla="*/ 18 w 18"/>
              <a:gd name="T1" fmla="*/ 24 h 24"/>
              <a:gd name="T2" fmla="*/ 18 w 18"/>
              <a:gd name="T3" fmla="*/ 20 h 24"/>
              <a:gd name="T4" fmla="*/ 5 w 18"/>
              <a:gd name="T5" fmla="*/ 20 h 24"/>
              <a:gd name="T6" fmla="*/ 5 w 18"/>
              <a:gd name="T7" fmla="*/ 0 h 24"/>
              <a:gd name="T8" fmla="*/ 0 w 18"/>
              <a:gd name="T9" fmla="*/ 0 h 24"/>
              <a:gd name="T10" fmla="*/ 0 w 18"/>
              <a:gd name="T11" fmla="*/ 24 h 24"/>
              <a:gd name="T12" fmla="*/ 18 w 1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18" y="24"/>
                </a:moveTo>
                <a:lnTo>
                  <a:pt x="18" y="20"/>
                </a:lnTo>
                <a:lnTo>
                  <a:pt x="5" y="20"/>
                </a:lnTo>
                <a:lnTo>
                  <a:pt x="5" y="0"/>
                </a:lnTo>
                <a:lnTo>
                  <a:pt x="0" y="0"/>
                </a:lnTo>
                <a:lnTo>
                  <a:pt x="0" y="24"/>
                </a:lnTo>
                <a:lnTo>
                  <a:pt x="1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09" name="Freeform 810">
            <a:extLst>
              <a:ext uri="{FF2B5EF4-FFF2-40B4-BE49-F238E27FC236}">
                <a16:creationId xmlns:a16="http://schemas.microsoft.com/office/drawing/2014/main" id="{67C50953-CBE3-4A83-9BCD-A0434F88014B}"/>
              </a:ext>
            </a:extLst>
          </p:cNvPr>
          <p:cNvSpPr/>
          <p:nvPr/>
        </p:nvSpPr>
        <p:spPr bwMode="auto">
          <a:xfrm>
            <a:off x="5136497" y="3134487"/>
            <a:ext cx="30816" cy="33618"/>
          </a:xfrm>
          <a:custGeom>
            <a:avLst/>
            <a:gdLst>
              <a:gd name="T0" fmla="*/ 6 w 22"/>
              <a:gd name="T1" fmla="*/ 24 h 24"/>
              <a:gd name="T2" fmla="*/ 6 w 22"/>
              <a:gd name="T3" fmla="*/ 8 h 24"/>
              <a:gd name="T4" fmla="*/ 17 w 22"/>
              <a:gd name="T5" fmla="*/ 24 h 24"/>
              <a:gd name="T6" fmla="*/ 22 w 22"/>
              <a:gd name="T7" fmla="*/ 24 h 24"/>
              <a:gd name="T8" fmla="*/ 22 w 22"/>
              <a:gd name="T9" fmla="*/ 0 h 24"/>
              <a:gd name="T10" fmla="*/ 17 w 22"/>
              <a:gd name="T11" fmla="*/ 0 h 24"/>
              <a:gd name="T12" fmla="*/ 17 w 22"/>
              <a:gd name="T13" fmla="*/ 17 h 24"/>
              <a:gd name="T14" fmla="*/ 6 w 22"/>
              <a:gd name="T15" fmla="*/ 0 h 24"/>
              <a:gd name="T16" fmla="*/ 0 w 22"/>
              <a:gd name="T17" fmla="*/ 0 h 24"/>
              <a:gd name="T18" fmla="*/ 0 w 22"/>
              <a:gd name="T19" fmla="*/ 24 h 24"/>
              <a:gd name="T20" fmla="*/ 6 w 22"/>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4">
                <a:moveTo>
                  <a:pt x="6" y="24"/>
                </a:moveTo>
                <a:lnTo>
                  <a:pt x="6" y="8"/>
                </a:lnTo>
                <a:lnTo>
                  <a:pt x="17" y="24"/>
                </a:lnTo>
                <a:lnTo>
                  <a:pt x="22" y="24"/>
                </a:lnTo>
                <a:lnTo>
                  <a:pt x="22" y="0"/>
                </a:lnTo>
                <a:lnTo>
                  <a:pt x="17" y="0"/>
                </a:lnTo>
                <a:lnTo>
                  <a:pt x="17" y="17"/>
                </a:lnTo>
                <a:lnTo>
                  <a:pt x="6" y="0"/>
                </a:lnTo>
                <a:lnTo>
                  <a:pt x="0" y="0"/>
                </a:lnTo>
                <a:lnTo>
                  <a:pt x="0" y="24"/>
                </a:lnTo>
                <a:lnTo>
                  <a:pt x="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10" name="Freeform 811">
            <a:extLst>
              <a:ext uri="{FF2B5EF4-FFF2-40B4-BE49-F238E27FC236}">
                <a16:creationId xmlns:a16="http://schemas.microsoft.com/office/drawing/2014/main" id="{4FE38E38-A489-4443-B01B-C2254E168B42}"/>
              </a:ext>
            </a:extLst>
          </p:cNvPr>
          <p:cNvSpPr/>
          <p:nvPr/>
        </p:nvSpPr>
        <p:spPr bwMode="auto">
          <a:xfrm>
            <a:off x="4985219" y="3250748"/>
            <a:ext cx="37819" cy="44824"/>
          </a:xfrm>
          <a:custGeom>
            <a:avLst/>
            <a:gdLst>
              <a:gd name="T0" fmla="*/ 22 w 27"/>
              <a:gd name="T1" fmla="*/ 32 h 32"/>
              <a:gd name="T2" fmla="*/ 25 w 27"/>
              <a:gd name="T3" fmla="*/ 32 h 32"/>
              <a:gd name="T4" fmla="*/ 27 w 27"/>
              <a:gd name="T5" fmla="*/ 16 h 32"/>
              <a:gd name="T6" fmla="*/ 15 w 27"/>
              <a:gd name="T7" fmla="*/ 14 h 32"/>
              <a:gd name="T8" fmla="*/ 15 w 27"/>
              <a:gd name="T9" fmla="*/ 20 h 32"/>
              <a:gd name="T10" fmla="*/ 21 w 27"/>
              <a:gd name="T11" fmla="*/ 20 h 32"/>
              <a:gd name="T12" fmla="*/ 19 w 27"/>
              <a:gd name="T13" fmla="*/ 23 h 32"/>
              <a:gd name="T14" fmla="*/ 18 w 27"/>
              <a:gd name="T15" fmla="*/ 25 h 32"/>
              <a:gd name="T16" fmla="*/ 16 w 27"/>
              <a:gd name="T17" fmla="*/ 26 h 32"/>
              <a:gd name="T18" fmla="*/ 13 w 27"/>
              <a:gd name="T19" fmla="*/ 26 h 32"/>
              <a:gd name="T20" fmla="*/ 10 w 27"/>
              <a:gd name="T21" fmla="*/ 26 h 32"/>
              <a:gd name="T22" fmla="*/ 7 w 27"/>
              <a:gd name="T23" fmla="*/ 24 h 32"/>
              <a:gd name="T24" fmla="*/ 6 w 27"/>
              <a:gd name="T25" fmla="*/ 20 h 32"/>
              <a:gd name="T26" fmla="*/ 6 w 27"/>
              <a:gd name="T27" fmla="*/ 16 h 32"/>
              <a:gd name="T28" fmla="*/ 6 w 27"/>
              <a:gd name="T29" fmla="*/ 11 h 32"/>
              <a:gd name="T30" fmla="*/ 9 w 27"/>
              <a:gd name="T31" fmla="*/ 8 h 32"/>
              <a:gd name="T32" fmla="*/ 11 w 27"/>
              <a:gd name="T33" fmla="*/ 6 h 32"/>
              <a:gd name="T34" fmla="*/ 13 w 27"/>
              <a:gd name="T35" fmla="*/ 5 h 32"/>
              <a:gd name="T36" fmla="*/ 16 w 27"/>
              <a:gd name="T37" fmla="*/ 6 h 32"/>
              <a:gd name="T38" fmla="*/ 18 w 27"/>
              <a:gd name="T39" fmla="*/ 7 h 32"/>
              <a:gd name="T40" fmla="*/ 19 w 27"/>
              <a:gd name="T41" fmla="*/ 8 h 32"/>
              <a:gd name="T42" fmla="*/ 21 w 27"/>
              <a:gd name="T43" fmla="*/ 11 h 32"/>
              <a:gd name="T44" fmla="*/ 27 w 27"/>
              <a:gd name="T45" fmla="*/ 11 h 32"/>
              <a:gd name="T46" fmla="*/ 25 w 27"/>
              <a:gd name="T47" fmla="*/ 6 h 32"/>
              <a:gd name="T48" fmla="*/ 23 w 27"/>
              <a:gd name="T49" fmla="*/ 3 h 32"/>
              <a:gd name="T50" fmla="*/ 18 w 27"/>
              <a:gd name="T51" fmla="*/ 0 h 32"/>
              <a:gd name="T52" fmla="*/ 13 w 27"/>
              <a:gd name="T53" fmla="*/ 0 h 32"/>
              <a:gd name="T54" fmla="*/ 9 w 27"/>
              <a:gd name="T55" fmla="*/ 0 h 32"/>
              <a:gd name="T56" fmla="*/ 4 w 27"/>
              <a:gd name="T57" fmla="*/ 4 h 32"/>
              <a:gd name="T58" fmla="*/ 1 w 27"/>
              <a:gd name="T59" fmla="*/ 8 h 32"/>
              <a:gd name="T60" fmla="*/ 0 w 27"/>
              <a:gd name="T61" fmla="*/ 16 h 32"/>
              <a:gd name="T62" fmla="*/ 0 w 27"/>
              <a:gd name="T63" fmla="*/ 22 h 32"/>
              <a:gd name="T64" fmla="*/ 3 w 27"/>
              <a:gd name="T65" fmla="*/ 28 h 32"/>
              <a:gd name="T66" fmla="*/ 7 w 27"/>
              <a:gd name="T67" fmla="*/ 31 h 32"/>
              <a:gd name="T68" fmla="*/ 12 w 27"/>
              <a:gd name="T69" fmla="*/ 32 h 32"/>
              <a:gd name="T70" fmla="*/ 17 w 27"/>
              <a:gd name="T71" fmla="*/ 31 h 32"/>
              <a:gd name="T72" fmla="*/ 21 w 27"/>
              <a:gd name="T73" fmla="*/ 28 h 32"/>
              <a:gd name="T74" fmla="*/ 22 w 27"/>
              <a:gd name="T7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32">
                <a:moveTo>
                  <a:pt x="22" y="32"/>
                </a:moveTo>
                <a:lnTo>
                  <a:pt x="25" y="32"/>
                </a:lnTo>
                <a:lnTo>
                  <a:pt x="27" y="16"/>
                </a:lnTo>
                <a:lnTo>
                  <a:pt x="15" y="14"/>
                </a:lnTo>
                <a:lnTo>
                  <a:pt x="15" y="20"/>
                </a:lnTo>
                <a:lnTo>
                  <a:pt x="21" y="20"/>
                </a:lnTo>
                <a:lnTo>
                  <a:pt x="19" y="23"/>
                </a:lnTo>
                <a:lnTo>
                  <a:pt x="18" y="25"/>
                </a:lnTo>
                <a:lnTo>
                  <a:pt x="16" y="26"/>
                </a:lnTo>
                <a:lnTo>
                  <a:pt x="13" y="26"/>
                </a:lnTo>
                <a:lnTo>
                  <a:pt x="10" y="26"/>
                </a:lnTo>
                <a:lnTo>
                  <a:pt x="7" y="24"/>
                </a:lnTo>
                <a:lnTo>
                  <a:pt x="6" y="20"/>
                </a:lnTo>
                <a:lnTo>
                  <a:pt x="6" y="16"/>
                </a:lnTo>
                <a:lnTo>
                  <a:pt x="6" y="11"/>
                </a:lnTo>
                <a:lnTo>
                  <a:pt x="9" y="8"/>
                </a:lnTo>
                <a:lnTo>
                  <a:pt x="11" y="6"/>
                </a:lnTo>
                <a:lnTo>
                  <a:pt x="13" y="5"/>
                </a:lnTo>
                <a:lnTo>
                  <a:pt x="16" y="6"/>
                </a:lnTo>
                <a:lnTo>
                  <a:pt x="18" y="7"/>
                </a:lnTo>
                <a:lnTo>
                  <a:pt x="19" y="8"/>
                </a:lnTo>
                <a:lnTo>
                  <a:pt x="21" y="11"/>
                </a:lnTo>
                <a:lnTo>
                  <a:pt x="27" y="11"/>
                </a:lnTo>
                <a:lnTo>
                  <a:pt x="25" y="6"/>
                </a:lnTo>
                <a:lnTo>
                  <a:pt x="23" y="3"/>
                </a:lnTo>
                <a:lnTo>
                  <a:pt x="18" y="0"/>
                </a:lnTo>
                <a:lnTo>
                  <a:pt x="13" y="0"/>
                </a:lnTo>
                <a:lnTo>
                  <a:pt x="9" y="0"/>
                </a:lnTo>
                <a:lnTo>
                  <a:pt x="4" y="4"/>
                </a:lnTo>
                <a:lnTo>
                  <a:pt x="1" y="8"/>
                </a:lnTo>
                <a:lnTo>
                  <a:pt x="0" y="16"/>
                </a:lnTo>
                <a:lnTo>
                  <a:pt x="0" y="22"/>
                </a:lnTo>
                <a:lnTo>
                  <a:pt x="3" y="28"/>
                </a:lnTo>
                <a:lnTo>
                  <a:pt x="7" y="31"/>
                </a:lnTo>
                <a:lnTo>
                  <a:pt x="12" y="32"/>
                </a:lnTo>
                <a:lnTo>
                  <a:pt x="17" y="31"/>
                </a:lnTo>
                <a:lnTo>
                  <a:pt x="21" y="28"/>
                </a:lnTo>
                <a:lnTo>
                  <a:pt x="2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11" name="Freeform 812">
            <a:extLst>
              <a:ext uri="{FF2B5EF4-FFF2-40B4-BE49-F238E27FC236}">
                <a16:creationId xmlns:a16="http://schemas.microsoft.com/office/drawing/2014/main" id="{63662BD1-CCC2-4CC5-90AD-47B3CFF8D47A}"/>
              </a:ext>
            </a:extLst>
          </p:cNvPr>
          <p:cNvSpPr/>
          <p:nvPr/>
        </p:nvSpPr>
        <p:spPr bwMode="auto">
          <a:xfrm>
            <a:off x="5024439" y="3252150"/>
            <a:ext cx="37819" cy="46225"/>
          </a:xfrm>
          <a:custGeom>
            <a:avLst/>
            <a:gdLst>
              <a:gd name="T0" fmla="*/ 18 w 27"/>
              <a:gd name="T1" fmla="*/ 21 h 33"/>
              <a:gd name="T2" fmla="*/ 11 w 27"/>
              <a:gd name="T3" fmla="*/ 19 h 33"/>
              <a:gd name="T4" fmla="*/ 14 w 27"/>
              <a:gd name="T5" fmla="*/ 7 h 33"/>
              <a:gd name="T6" fmla="*/ 18 w 27"/>
              <a:gd name="T7" fmla="*/ 21 h 33"/>
              <a:gd name="T8" fmla="*/ 0 w 27"/>
              <a:gd name="T9" fmla="*/ 31 h 33"/>
              <a:gd name="T10" fmla="*/ 7 w 27"/>
              <a:gd name="T11" fmla="*/ 31 h 33"/>
              <a:gd name="T12" fmla="*/ 8 w 27"/>
              <a:gd name="T13" fmla="*/ 25 h 33"/>
              <a:gd name="T14" fmla="*/ 20 w 27"/>
              <a:gd name="T15" fmla="*/ 25 h 33"/>
              <a:gd name="T16" fmla="*/ 21 w 27"/>
              <a:gd name="T17" fmla="*/ 33 h 33"/>
              <a:gd name="T18" fmla="*/ 27 w 27"/>
              <a:gd name="T19" fmla="*/ 33 h 33"/>
              <a:gd name="T20" fmla="*/ 18 w 27"/>
              <a:gd name="T21" fmla="*/ 2 h 33"/>
              <a:gd name="T22" fmla="*/ 12 w 27"/>
              <a:gd name="T23" fmla="*/ 0 h 33"/>
              <a:gd name="T24" fmla="*/ 0 w 27"/>
              <a:gd name="T25" fmla="*/ 31 h 33"/>
              <a:gd name="T26" fmla="*/ 18 w 27"/>
              <a:gd name="T2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3">
                <a:moveTo>
                  <a:pt x="18" y="21"/>
                </a:moveTo>
                <a:lnTo>
                  <a:pt x="11" y="19"/>
                </a:lnTo>
                <a:lnTo>
                  <a:pt x="14" y="7"/>
                </a:lnTo>
                <a:lnTo>
                  <a:pt x="18" y="21"/>
                </a:lnTo>
                <a:lnTo>
                  <a:pt x="0" y="31"/>
                </a:lnTo>
                <a:lnTo>
                  <a:pt x="7" y="31"/>
                </a:lnTo>
                <a:lnTo>
                  <a:pt x="8" y="25"/>
                </a:lnTo>
                <a:lnTo>
                  <a:pt x="20" y="25"/>
                </a:lnTo>
                <a:lnTo>
                  <a:pt x="21" y="33"/>
                </a:lnTo>
                <a:lnTo>
                  <a:pt x="27" y="33"/>
                </a:lnTo>
                <a:lnTo>
                  <a:pt x="18" y="2"/>
                </a:lnTo>
                <a:lnTo>
                  <a:pt x="12" y="0"/>
                </a:lnTo>
                <a:lnTo>
                  <a:pt x="0" y="31"/>
                </a:lnTo>
                <a:lnTo>
                  <a:pt x="1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12" name="Freeform 813">
            <a:extLst>
              <a:ext uri="{FF2B5EF4-FFF2-40B4-BE49-F238E27FC236}">
                <a16:creationId xmlns:a16="http://schemas.microsoft.com/office/drawing/2014/main" id="{04C5F6AE-0B7F-4C36-9546-78D1E21E2647}"/>
              </a:ext>
            </a:extLst>
          </p:cNvPr>
          <p:cNvSpPr/>
          <p:nvPr/>
        </p:nvSpPr>
        <p:spPr bwMode="auto">
          <a:xfrm>
            <a:off x="5066460" y="3254950"/>
            <a:ext cx="32216" cy="44824"/>
          </a:xfrm>
          <a:custGeom>
            <a:avLst/>
            <a:gdLst>
              <a:gd name="T0" fmla="*/ 2 w 23"/>
              <a:gd name="T1" fmla="*/ 28 h 32"/>
              <a:gd name="T2" fmla="*/ 6 w 23"/>
              <a:gd name="T3" fmla="*/ 31 h 32"/>
              <a:gd name="T4" fmla="*/ 11 w 23"/>
              <a:gd name="T5" fmla="*/ 32 h 32"/>
              <a:gd name="T6" fmla="*/ 15 w 23"/>
              <a:gd name="T7" fmla="*/ 32 h 32"/>
              <a:gd name="T8" fmla="*/ 19 w 23"/>
              <a:gd name="T9" fmla="*/ 29 h 32"/>
              <a:gd name="T10" fmla="*/ 21 w 23"/>
              <a:gd name="T11" fmla="*/ 26 h 32"/>
              <a:gd name="T12" fmla="*/ 23 w 23"/>
              <a:gd name="T13" fmla="*/ 22 h 32"/>
              <a:gd name="T14" fmla="*/ 21 w 23"/>
              <a:gd name="T15" fmla="*/ 17 h 32"/>
              <a:gd name="T16" fmla="*/ 19 w 23"/>
              <a:gd name="T17" fmla="*/ 15 h 32"/>
              <a:gd name="T18" fmla="*/ 18 w 23"/>
              <a:gd name="T19" fmla="*/ 14 h 32"/>
              <a:gd name="T20" fmla="*/ 13 w 23"/>
              <a:gd name="T21" fmla="*/ 13 h 32"/>
              <a:gd name="T22" fmla="*/ 11 w 23"/>
              <a:gd name="T23" fmla="*/ 11 h 32"/>
              <a:gd name="T24" fmla="*/ 7 w 23"/>
              <a:gd name="T25" fmla="*/ 10 h 32"/>
              <a:gd name="T26" fmla="*/ 6 w 23"/>
              <a:gd name="T27" fmla="*/ 8 h 32"/>
              <a:gd name="T28" fmla="*/ 7 w 23"/>
              <a:gd name="T29" fmla="*/ 7 h 32"/>
              <a:gd name="T30" fmla="*/ 7 w 23"/>
              <a:gd name="T31" fmla="*/ 5 h 32"/>
              <a:gd name="T32" fmla="*/ 11 w 23"/>
              <a:gd name="T33" fmla="*/ 4 h 32"/>
              <a:gd name="T34" fmla="*/ 13 w 23"/>
              <a:gd name="T35" fmla="*/ 4 h 32"/>
              <a:gd name="T36" fmla="*/ 15 w 23"/>
              <a:gd name="T37" fmla="*/ 5 h 32"/>
              <a:gd name="T38" fmla="*/ 17 w 23"/>
              <a:gd name="T39" fmla="*/ 7 h 32"/>
              <a:gd name="T40" fmla="*/ 17 w 23"/>
              <a:gd name="T41" fmla="*/ 9 h 32"/>
              <a:gd name="T42" fmla="*/ 23 w 23"/>
              <a:gd name="T43" fmla="*/ 9 h 32"/>
              <a:gd name="T44" fmla="*/ 21 w 23"/>
              <a:gd name="T45" fmla="*/ 5 h 32"/>
              <a:gd name="T46" fmla="*/ 19 w 23"/>
              <a:gd name="T47" fmla="*/ 2 h 32"/>
              <a:gd name="T48" fmla="*/ 17 w 23"/>
              <a:gd name="T49" fmla="*/ 0 h 32"/>
              <a:gd name="T50" fmla="*/ 12 w 23"/>
              <a:gd name="T51" fmla="*/ 0 h 32"/>
              <a:gd name="T52" fmla="*/ 7 w 23"/>
              <a:gd name="T53" fmla="*/ 0 h 32"/>
              <a:gd name="T54" fmla="*/ 3 w 23"/>
              <a:gd name="T55" fmla="*/ 1 h 32"/>
              <a:gd name="T56" fmla="*/ 1 w 23"/>
              <a:gd name="T57" fmla="*/ 4 h 32"/>
              <a:gd name="T58" fmla="*/ 0 w 23"/>
              <a:gd name="T59" fmla="*/ 8 h 32"/>
              <a:gd name="T60" fmla="*/ 1 w 23"/>
              <a:gd name="T61" fmla="*/ 13 h 32"/>
              <a:gd name="T62" fmla="*/ 3 w 23"/>
              <a:gd name="T63" fmla="*/ 15 h 32"/>
              <a:gd name="T64" fmla="*/ 9 w 23"/>
              <a:gd name="T65" fmla="*/ 17 h 32"/>
              <a:gd name="T66" fmla="*/ 15 w 23"/>
              <a:gd name="T67" fmla="*/ 20 h 32"/>
              <a:gd name="T68" fmla="*/ 17 w 23"/>
              <a:gd name="T69" fmla="*/ 21 h 32"/>
              <a:gd name="T70" fmla="*/ 17 w 23"/>
              <a:gd name="T71" fmla="*/ 22 h 32"/>
              <a:gd name="T72" fmla="*/ 17 w 23"/>
              <a:gd name="T73" fmla="*/ 25 h 32"/>
              <a:gd name="T74" fmla="*/ 15 w 23"/>
              <a:gd name="T75" fmla="*/ 26 h 32"/>
              <a:gd name="T76" fmla="*/ 12 w 23"/>
              <a:gd name="T77" fmla="*/ 26 h 32"/>
              <a:gd name="T78" fmla="*/ 9 w 23"/>
              <a:gd name="T79" fmla="*/ 26 h 32"/>
              <a:gd name="T80" fmla="*/ 7 w 23"/>
              <a:gd name="T81" fmla="*/ 25 h 32"/>
              <a:gd name="T82" fmla="*/ 6 w 23"/>
              <a:gd name="T83" fmla="*/ 23 h 32"/>
              <a:gd name="T84" fmla="*/ 6 w 23"/>
              <a:gd name="T85" fmla="*/ 21 h 32"/>
              <a:gd name="T86" fmla="*/ 0 w 23"/>
              <a:gd name="T87" fmla="*/ 21 h 32"/>
              <a:gd name="T88" fmla="*/ 0 w 23"/>
              <a:gd name="T89" fmla="*/ 26 h 32"/>
              <a:gd name="T90" fmla="*/ 2 w 23"/>
              <a:gd name="T9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32">
                <a:moveTo>
                  <a:pt x="2" y="28"/>
                </a:moveTo>
                <a:lnTo>
                  <a:pt x="6" y="31"/>
                </a:lnTo>
                <a:lnTo>
                  <a:pt x="11" y="32"/>
                </a:lnTo>
                <a:lnTo>
                  <a:pt x="15" y="32"/>
                </a:lnTo>
                <a:lnTo>
                  <a:pt x="19" y="29"/>
                </a:lnTo>
                <a:lnTo>
                  <a:pt x="21" y="26"/>
                </a:lnTo>
                <a:lnTo>
                  <a:pt x="23" y="22"/>
                </a:lnTo>
                <a:lnTo>
                  <a:pt x="21" y="17"/>
                </a:lnTo>
                <a:lnTo>
                  <a:pt x="19" y="15"/>
                </a:lnTo>
                <a:lnTo>
                  <a:pt x="18" y="14"/>
                </a:lnTo>
                <a:lnTo>
                  <a:pt x="13" y="13"/>
                </a:lnTo>
                <a:lnTo>
                  <a:pt x="11" y="11"/>
                </a:lnTo>
                <a:lnTo>
                  <a:pt x="7" y="10"/>
                </a:lnTo>
                <a:lnTo>
                  <a:pt x="6" y="8"/>
                </a:lnTo>
                <a:lnTo>
                  <a:pt x="7" y="7"/>
                </a:lnTo>
                <a:lnTo>
                  <a:pt x="7" y="5"/>
                </a:lnTo>
                <a:lnTo>
                  <a:pt x="11" y="4"/>
                </a:lnTo>
                <a:lnTo>
                  <a:pt x="13" y="4"/>
                </a:lnTo>
                <a:lnTo>
                  <a:pt x="15" y="5"/>
                </a:lnTo>
                <a:lnTo>
                  <a:pt x="17" y="7"/>
                </a:lnTo>
                <a:lnTo>
                  <a:pt x="17" y="9"/>
                </a:lnTo>
                <a:lnTo>
                  <a:pt x="23" y="9"/>
                </a:lnTo>
                <a:lnTo>
                  <a:pt x="21" y="5"/>
                </a:lnTo>
                <a:lnTo>
                  <a:pt x="19" y="2"/>
                </a:lnTo>
                <a:lnTo>
                  <a:pt x="17" y="0"/>
                </a:lnTo>
                <a:lnTo>
                  <a:pt x="12" y="0"/>
                </a:lnTo>
                <a:lnTo>
                  <a:pt x="7" y="0"/>
                </a:lnTo>
                <a:lnTo>
                  <a:pt x="3" y="1"/>
                </a:lnTo>
                <a:lnTo>
                  <a:pt x="1" y="4"/>
                </a:lnTo>
                <a:lnTo>
                  <a:pt x="0" y="8"/>
                </a:lnTo>
                <a:lnTo>
                  <a:pt x="1" y="13"/>
                </a:lnTo>
                <a:lnTo>
                  <a:pt x="3" y="15"/>
                </a:lnTo>
                <a:lnTo>
                  <a:pt x="9" y="17"/>
                </a:lnTo>
                <a:lnTo>
                  <a:pt x="15" y="20"/>
                </a:lnTo>
                <a:lnTo>
                  <a:pt x="17" y="21"/>
                </a:lnTo>
                <a:lnTo>
                  <a:pt x="17" y="22"/>
                </a:lnTo>
                <a:lnTo>
                  <a:pt x="17" y="25"/>
                </a:lnTo>
                <a:lnTo>
                  <a:pt x="15" y="26"/>
                </a:lnTo>
                <a:lnTo>
                  <a:pt x="12" y="26"/>
                </a:lnTo>
                <a:lnTo>
                  <a:pt x="9" y="26"/>
                </a:lnTo>
                <a:lnTo>
                  <a:pt x="7" y="25"/>
                </a:lnTo>
                <a:lnTo>
                  <a:pt x="6" y="23"/>
                </a:lnTo>
                <a:lnTo>
                  <a:pt x="6" y="21"/>
                </a:lnTo>
                <a:lnTo>
                  <a:pt x="0" y="21"/>
                </a:lnTo>
                <a:lnTo>
                  <a:pt x="0" y="26"/>
                </a:lnTo>
                <a:lnTo>
                  <a:pt x="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13" name="Freeform 814">
            <a:extLst>
              <a:ext uri="{FF2B5EF4-FFF2-40B4-BE49-F238E27FC236}">
                <a16:creationId xmlns:a16="http://schemas.microsoft.com/office/drawing/2014/main" id="{5F3C0909-0579-4DD6-A434-7D1C8707D854}"/>
              </a:ext>
            </a:extLst>
          </p:cNvPr>
          <p:cNvSpPr/>
          <p:nvPr/>
        </p:nvSpPr>
        <p:spPr bwMode="auto">
          <a:xfrm>
            <a:off x="5101480" y="3256352"/>
            <a:ext cx="32217" cy="43422"/>
          </a:xfrm>
          <a:custGeom>
            <a:avLst/>
            <a:gdLst>
              <a:gd name="T0" fmla="*/ 13 w 23"/>
              <a:gd name="T1" fmla="*/ 31 h 31"/>
              <a:gd name="T2" fmla="*/ 14 w 23"/>
              <a:gd name="T3" fmla="*/ 6 h 31"/>
              <a:gd name="T4" fmla="*/ 23 w 23"/>
              <a:gd name="T5" fmla="*/ 6 h 31"/>
              <a:gd name="T6" fmla="*/ 23 w 23"/>
              <a:gd name="T7" fmla="*/ 1 h 31"/>
              <a:gd name="T8" fmla="*/ 0 w 23"/>
              <a:gd name="T9" fmla="*/ 0 h 31"/>
              <a:gd name="T10" fmla="*/ 0 w 23"/>
              <a:gd name="T11" fmla="*/ 4 h 31"/>
              <a:gd name="T12" fmla="*/ 8 w 23"/>
              <a:gd name="T13" fmla="*/ 6 h 31"/>
              <a:gd name="T14" fmla="*/ 8 w 23"/>
              <a:gd name="T15" fmla="*/ 31 h 31"/>
              <a:gd name="T16" fmla="*/ 13 w 2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1">
                <a:moveTo>
                  <a:pt x="13" y="31"/>
                </a:moveTo>
                <a:lnTo>
                  <a:pt x="14" y="6"/>
                </a:lnTo>
                <a:lnTo>
                  <a:pt x="23" y="6"/>
                </a:lnTo>
                <a:lnTo>
                  <a:pt x="23" y="1"/>
                </a:lnTo>
                <a:lnTo>
                  <a:pt x="0" y="0"/>
                </a:lnTo>
                <a:lnTo>
                  <a:pt x="0" y="4"/>
                </a:lnTo>
                <a:lnTo>
                  <a:pt x="8" y="6"/>
                </a:lnTo>
                <a:lnTo>
                  <a:pt x="8" y="31"/>
                </a:lnTo>
                <a:lnTo>
                  <a:pt x="13"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14" name="Freeform 815">
            <a:extLst>
              <a:ext uri="{FF2B5EF4-FFF2-40B4-BE49-F238E27FC236}">
                <a16:creationId xmlns:a16="http://schemas.microsoft.com/office/drawing/2014/main" id="{7DFD8BF6-D64C-4FA9-BAD7-257B051262BA}"/>
              </a:ext>
            </a:extLst>
          </p:cNvPr>
          <p:cNvSpPr/>
          <p:nvPr/>
        </p:nvSpPr>
        <p:spPr bwMode="auto">
          <a:xfrm>
            <a:off x="5136498" y="3256352"/>
            <a:ext cx="39221" cy="46224"/>
          </a:xfrm>
          <a:custGeom>
            <a:avLst/>
            <a:gdLst>
              <a:gd name="T0" fmla="*/ 9 w 28"/>
              <a:gd name="T1" fmla="*/ 8 h 33"/>
              <a:gd name="T2" fmla="*/ 11 w 28"/>
              <a:gd name="T3" fmla="*/ 7 h 33"/>
              <a:gd name="T4" fmla="*/ 15 w 28"/>
              <a:gd name="T5" fmla="*/ 6 h 33"/>
              <a:gd name="T6" fmla="*/ 17 w 28"/>
              <a:gd name="T7" fmla="*/ 7 h 33"/>
              <a:gd name="T8" fmla="*/ 21 w 28"/>
              <a:gd name="T9" fmla="*/ 9 h 33"/>
              <a:gd name="T10" fmla="*/ 22 w 28"/>
              <a:gd name="T11" fmla="*/ 13 h 33"/>
              <a:gd name="T12" fmla="*/ 22 w 28"/>
              <a:gd name="T13" fmla="*/ 16 h 33"/>
              <a:gd name="T14" fmla="*/ 21 w 28"/>
              <a:gd name="T15" fmla="*/ 21 h 33"/>
              <a:gd name="T16" fmla="*/ 19 w 28"/>
              <a:gd name="T17" fmla="*/ 25 h 33"/>
              <a:gd name="T18" fmla="*/ 17 w 28"/>
              <a:gd name="T19" fmla="*/ 27 h 33"/>
              <a:gd name="T20" fmla="*/ 13 w 28"/>
              <a:gd name="T21" fmla="*/ 27 h 33"/>
              <a:gd name="T22" fmla="*/ 10 w 28"/>
              <a:gd name="T23" fmla="*/ 26 h 33"/>
              <a:gd name="T24" fmla="*/ 7 w 28"/>
              <a:gd name="T25" fmla="*/ 25 h 33"/>
              <a:gd name="T26" fmla="*/ 6 w 28"/>
              <a:gd name="T27" fmla="*/ 21 h 33"/>
              <a:gd name="T28" fmla="*/ 6 w 28"/>
              <a:gd name="T29" fmla="*/ 16 h 33"/>
              <a:gd name="T30" fmla="*/ 6 w 28"/>
              <a:gd name="T31" fmla="*/ 12 h 33"/>
              <a:gd name="T32" fmla="*/ 9 w 28"/>
              <a:gd name="T33" fmla="*/ 8 h 33"/>
              <a:gd name="T34" fmla="*/ 4 w 28"/>
              <a:gd name="T35" fmla="*/ 28 h 33"/>
              <a:gd name="T36" fmla="*/ 7 w 28"/>
              <a:gd name="T37" fmla="*/ 32 h 33"/>
              <a:gd name="T38" fmla="*/ 13 w 28"/>
              <a:gd name="T39" fmla="*/ 33 h 33"/>
              <a:gd name="T40" fmla="*/ 19 w 28"/>
              <a:gd name="T41" fmla="*/ 32 h 33"/>
              <a:gd name="T42" fmla="*/ 23 w 28"/>
              <a:gd name="T43" fmla="*/ 28 h 33"/>
              <a:gd name="T44" fmla="*/ 27 w 28"/>
              <a:gd name="T45" fmla="*/ 24 h 33"/>
              <a:gd name="T46" fmla="*/ 28 w 28"/>
              <a:gd name="T47" fmla="*/ 18 h 33"/>
              <a:gd name="T48" fmla="*/ 27 w 28"/>
              <a:gd name="T49" fmla="*/ 10 h 33"/>
              <a:gd name="T50" fmla="*/ 24 w 28"/>
              <a:gd name="T51" fmla="*/ 6 h 33"/>
              <a:gd name="T52" fmla="*/ 21 w 28"/>
              <a:gd name="T53" fmla="*/ 2 h 33"/>
              <a:gd name="T54" fmla="*/ 15 w 28"/>
              <a:gd name="T55" fmla="*/ 0 h 33"/>
              <a:gd name="T56" fmla="*/ 9 w 28"/>
              <a:gd name="T57" fmla="*/ 1 h 33"/>
              <a:gd name="T58" fmla="*/ 4 w 28"/>
              <a:gd name="T59" fmla="*/ 4 h 33"/>
              <a:gd name="T60" fmla="*/ 1 w 28"/>
              <a:gd name="T61" fmla="*/ 9 h 33"/>
              <a:gd name="T62" fmla="*/ 0 w 28"/>
              <a:gd name="T63" fmla="*/ 16 h 33"/>
              <a:gd name="T64" fmla="*/ 0 w 28"/>
              <a:gd name="T65" fmla="*/ 22 h 33"/>
              <a:gd name="T66" fmla="*/ 4 w 28"/>
              <a:gd name="T67" fmla="*/ 28 h 33"/>
              <a:gd name="T68" fmla="*/ 9 w 28"/>
              <a:gd name="T6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3">
                <a:moveTo>
                  <a:pt x="9" y="8"/>
                </a:moveTo>
                <a:lnTo>
                  <a:pt x="11" y="7"/>
                </a:lnTo>
                <a:lnTo>
                  <a:pt x="15" y="6"/>
                </a:lnTo>
                <a:lnTo>
                  <a:pt x="17" y="7"/>
                </a:lnTo>
                <a:lnTo>
                  <a:pt x="21" y="9"/>
                </a:lnTo>
                <a:lnTo>
                  <a:pt x="22" y="13"/>
                </a:lnTo>
                <a:lnTo>
                  <a:pt x="22" y="16"/>
                </a:lnTo>
                <a:lnTo>
                  <a:pt x="21" y="21"/>
                </a:lnTo>
                <a:lnTo>
                  <a:pt x="19" y="25"/>
                </a:lnTo>
                <a:lnTo>
                  <a:pt x="17" y="27"/>
                </a:lnTo>
                <a:lnTo>
                  <a:pt x="13" y="27"/>
                </a:lnTo>
                <a:lnTo>
                  <a:pt x="10" y="26"/>
                </a:lnTo>
                <a:lnTo>
                  <a:pt x="7" y="25"/>
                </a:lnTo>
                <a:lnTo>
                  <a:pt x="6" y="21"/>
                </a:lnTo>
                <a:lnTo>
                  <a:pt x="6" y="16"/>
                </a:lnTo>
                <a:lnTo>
                  <a:pt x="6" y="12"/>
                </a:lnTo>
                <a:lnTo>
                  <a:pt x="9" y="8"/>
                </a:lnTo>
                <a:lnTo>
                  <a:pt x="4" y="28"/>
                </a:lnTo>
                <a:lnTo>
                  <a:pt x="7" y="32"/>
                </a:lnTo>
                <a:lnTo>
                  <a:pt x="13" y="33"/>
                </a:lnTo>
                <a:lnTo>
                  <a:pt x="19" y="32"/>
                </a:lnTo>
                <a:lnTo>
                  <a:pt x="23" y="28"/>
                </a:lnTo>
                <a:lnTo>
                  <a:pt x="27" y="24"/>
                </a:lnTo>
                <a:lnTo>
                  <a:pt x="28" y="18"/>
                </a:lnTo>
                <a:lnTo>
                  <a:pt x="27" y="10"/>
                </a:lnTo>
                <a:lnTo>
                  <a:pt x="24" y="6"/>
                </a:lnTo>
                <a:lnTo>
                  <a:pt x="21" y="2"/>
                </a:lnTo>
                <a:lnTo>
                  <a:pt x="15" y="0"/>
                </a:lnTo>
                <a:lnTo>
                  <a:pt x="9" y="1"/>
                </a:lnTo>
                <a:lnTo>
                  <a:pt x="4" y="4"/>
                </a:lnTo>
                <a:lnTo>
                  <a:pt x="1" y="9"/>
                </a:lnTo>
                <a:lnTo>
                  <a:pt x="0" y="16"/>
                </a:lnTo>
                <a:lnTo>
                  <a:pt x="0" y="22"/>
                </a:lnTo>
                <a:lnTo>
                  <a:pt x="4"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15" name="Freeform 816">
            <a:extLst>
              <a:ext uri="{FF2B5EF4-FFF2-40B4-BE49-F238E27FC236}">
                <a16:creationId xmlns:a16="http://schemas.microsoft.com/office/drawing/2014/main" id="{86BF6983-D3BA-4A4B-A95D-742D38AE246D}"/>
              </a:ext>
            </a:extLst>
          </p:cNvPr>
          <p:cNvSpPr/>
          <p:nvPr/>
        </p:nvSpPr>
        <p:spPr bwMode="auto">
          <a:xfrm>
            <a:off x="5179921" y="3259153"/>
            <a:ext cx="36419" cy="44824"/>
          </a:xfrm>
          <a:custGeom>
            <a:avLst/>
            <a:gdLst>
              <a:gd name="T0" fmla="*/ 6 w 26"/>
              <a:gd name="T1" fmla="*/ 31 h 32"/>
              <a:gd name="T2" fmla="*/ 8 w 26"/>
              <a:gd name="T3" fmla="*/ 10 h 32"/>
              <a:gd name="T4" fmla="*/ 18 w 26"/>
              <a:gd name="T5" fmla="*/ 31 h 32"/>
              <a:gd name="T6" fmla="*/ 24 w 26"/>
              <a:gd name="T7" fmla="*/ 32 h 32"/>
              <a:gd name="T8" fmla="*/ 26 w 26"/>
              <a:gd name="T9" fmla="*/ 1 h 32"/>
              <a:gd name="T10" fmla="*/ 20 w 26"/>
              <a:gd name="T11" fmla="*/ 0 h 32"/>
              <a:gd name="T12" fmla="*/ 18 w 26"/>
              <a:gd name="T13" fmla="*/ 22 h 32"/>
              <a:gd name="T14" fmla="*/ 8 w 26"/>
              <a:gd name="T15" fmla="*/ 0 h 32"/>
              <a:gd name="T16" fmla="*/ 2 w 26"/>
              <a:gd name="T17" fmla="*/ 0 h 32"/>
              <a:gd name="T18" fmla="*/ 0 w 26"/>
              <a:gd name="T19" fmla="*/ 31 h 32"/>
              <a:gd name="T20" fmla="*/ 6 w 26"/>
              <a:gd name="T2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2">
                <a:moveTo>
                  <a:pt x="6" y="31"/>
                </a:moveTo>
                <a:lnTo>
                  <a:pt x="8" y="10"/>
                </a:lnTo>
                <a:lnTo>
                  <a:pt x="18" y="31"/>
                </a:lnTo>
                <a:lnTo>
                  <a:pt x="24" y="32"/>
                </a:lnTo>
                <a:lnTo>
                  <a:pt x="26" y="1"/>
                </a:lnTo>
                <a:lnTo>
                  <a:pt x="20" y="0"/>
                </a:lnTo>
                <a:lnTo>
                  <a:pt x="18" y="22"/>
                </a:lnTo>
                <a:lnTo>
                  <a:pt x="8" y="0"/>
                </a:lnTo>
                <a:lnTo>
                  <a:pt x="2"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16" name="Freeform 817">
            <a:extLst>
              <a:ext uri="{FF2B5EF4-FFF2-40B4-BE49-F238E27FC236}">
                <a16:creationId xmlns:a16="http://schemas.microsoft.com/office/drawing/2014/main" id="{08B461E1-D81C-449B-95B0-DC8F0FD90F35}"/>
              </a:ext>
            </a:extLst>
          </p:cNvPr>
          <p:cNvSpPr/>
          <p:nvPr/>
        </p:nvSpPr>
        <p:spPr bwMode="auto">
          <a:xfrm>
            <a:off x="4240027" y="3131687"/>
            <a:ext cx="35018" cy="47625"/>
          </a:xfrm>
          <a:custGeom>
            <a:avLst/>
            <a:gdLst>
              <a:gd name="T0" fmla="*/ 8 w 25"/>
              <a:gd name="T1" fmla="*/ 6 h 34"/>
              <a:gd name="T2" fmla="*/ 15 w 25"/>
              <a:gd name="T3" fmla="*/ 7 h 34"/>
              <a:gd name="T4" fmla="*/ 19 w 25"/>
              <a:gd name="T5" fmla="*/ 8 h 34"/>
              <a:gd name="T6" fmla="*/ 19 w 25"/>
              <a:gd name="T7" fmla="*/ 12 h 34"/>
              <a:gd name="T8" fmla="*/ 18 w 25"/>
              <a:gd name="T9" fmla="*/ 14 h 34"/>
              <a:gd name="T10" fmla="*/ 14 w 25"/>
              <a:gd name="T11" fmla="*/ 16 h 34"/>
              <a:gd name="T12" fmla="*/ 8 w 25"/>
              <a:gd name="T13" fmla="*/ 14 h 34"/>
              <a:gd name="T14" fmla="*/ 8 w 25"/>
              <a:gd name="T15" fmla="*/ 6 h 34"/>
              <a:gd name="T16" fmla="*/ 6 w 25"/>
              <a:gd name="T17" fmla="*/ 31 h 34"/>
              <a:gd name="T18" fmla="*/ 7 w 25"/>
              <a:gd name="T19" fmla="*/ 19 h 34"/>
              <a:gd name="T20" fmla="*/ 13 w 25"/>
              <a:gd name="T21" fmla="*/ 20 h 34"/>
              <a:gd name="T22" fmla="*/ 16 w 25"/>
              <a:gd name="T23" fmla="*/ 22 h 34"/>
              <a:gd name="T24" fmla="*/ 18 w 25"/>
              <a:gd name="T25" fmla="*/ 25 h 34"/>
              <a:gd name="T26" fmla="*/ 16 w 25"/>
              <a:gd name="T27" fmla="*/ 29 h 34"/>
              <a:gd name="T28" fmla="*/ 16 w 25"/>
              <a:gd name="T29" fmla="*/ 31 h 34"/>
              <a:gd name="T30" fmla="*/ 18 w 25"/>
              <a:gd name="T31" fmla="*/ 32 h 34"/>
              <a:gd name="T32" fmla="*/ 24 w 25"/>
              <a:gd name="T33" fmla="*/ 34 h 34"/>
              <a:gd name="T34" fmla="*/ 24 w 25"/>
              <a:gd name="T35" fmla="*/ 32 h 34"/>
              <a:gd name="T36" fmla="*/ 24 w 25"/>
              <a:gd name="T37" fmla="*/ 31 h 34"/>
              <a:gd name="T38" fmla="*/ 22 w 25"/>
              <a:gd name="T39" fmla="*/ 29 h 34"/>
              <a:gd name="T40" fmla="*/ 24 w 25"/>
              <a:gd name="T41" fmla="*/ 25 h 34"/>
              <a:gd name="T42" fmla="*/ 22 w 25"/>
              <a:gd name="T43" fmla="*/ 20 h 34"/>
              <a:gd name="T44" fmla="*/ 20 w 25"/>
              <a:gd name="T45" fmla="*/ 18 h 34"/>
              <a:gd name="T46" fmla="*/ 22 w 25"/>
              <a:gd name="T47" fmla="*/ 18 h 34"/>
              <a:gd name="T48" fmla="*/ 24 w 25"/>
              <a:gd name="T49" fmla="*/ 16 h 34"/>
              <a:gd name="T50" fmla="*/ 25 w 25"/>
              <a:gd name="T51" fmla="*/ 12 h 34"/>
              <a:gd name="T52" fmla="*/ 25 w 25"/>
              <a:gd name="T53" fmla="*/ 7 h 34"/>
              <a:gd name="T54" fmla="*/ 24 w 25"/>
              <a:gd name="T55" fmla="*/ 5 h 34"/>
              <a:gd name="T56" fmla="*/ 21 w 25"/>
              <a:gd name="T57" fmla="*/ 2 h 34"/>
              <a:gd name="T58" fmla="*/ 16 w 25"/>
              <a:gd name="T59" fmla="*/ 1 h 34"/>
              <a:gd name="T60" fmla="*/ 3 w 25"/>
              <a:gd name="T61" fmla="*/ 0 h 34"/>
              <a:gd name="T62" fmla="*/ 0 w 25"/>
              <a:gd name="T63" fmla="*/ 31 h 34"/>
              <a:gd name="T64" fmla="*/ 6 w 25"/>
              <a:gd name="T65" fmla="*/ 31 h 34"/>
              <a:gd name="T66" fmla="*/ 8 w 25"/>
              <a:gd name="T6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34">
                <a:moveTo>
                  <a:pt x="8" y="6"/>
                </a:moveTo>
                <a:lnTo>
                  <a:pt x="15" y="7"/>
                </a:lnTo>
                <a:lnTo>
                  <a:pt x="19" y="8"/>
                </a:lnTo>
                <a:lnTo>
                  <a:pt x="19" y="12"/>
                </a:lnTo>
                <a:lnTo>
                  <a:pt x="18" y="14"/>
                </a:lnTo>
                <a:lnTo>
                  <a:pt x="14" y="16"/>
                </a:lnTo>
                <a:lnTo>
                  <a:pt x="8" y="14"/>
                </a:lnTo>
                <a:lnTo>
                  <a:pt x="8" y="6"/>
                </a:lnTo>
                <a:lnTo>
                  <a:pt x="6" y="31"/>
                </a:lnTo>
                <a:lnTo>
                  <a:pt x="7" y="19"/>
                </a:lnTo>
                <a:lnTo>
                  <a:pt x="13" y="20"/>
                </a:lnTo>
                <a:lnTo>
                  <a:pt x="16" y="22"/>
                </a:lnTo>
                <a:lnTo>
                  <a:pt x="18" y="25"/>
                </a:lnTo>
                <a:lnTo>
                  <a:pt x="16" y="29"/>
                </a:lnTo>
                <a:lnTo>
                  <a:pt x="16" y="31"/>
                </a:lnTo>
                <a:lnTo>
                  <a:pt x="18" y="32"/>
                </a:lnTo>
                <a:lnTo>
                  <a:pt x="24" y="34"/>
                </a:lnTo>
                <a:lnTo>
                  <a:pt x="24" y="32"/>
                </a:lnTo>
                <a:lnTo>
                  <a:pt x="24" y="31"/>
                </a:lnTo>
                <a:lnTo>
                  <a:pt x="22" y="29"/>
                </a:lnTo>
                <a:lnTo>
                  <a:pt x="24" y="25"/>
                </a:lnTo>
                <a:lnTo>
                  <a:pt x="22" y="20"/>
                </a:lnTo>
                <a:lnTo>
                  <a:pt x="20" y="18"/>
                </a:lnTo>
                <a:lnTo>
                  <a:pt x="22" y="18"/>
                </a:lnTo>
                <a:lnTo>
                  <a:pt x="24" y="16"/>
                </a:lnTo>
                <a:lnTo>
                  <a:pt x="25" y="12"/>
                </a:lnTo>
                <a:lnTo>
                  <a:pt x="25" y="7"/>
                </a:lnTo>
                <a:lnTo>
                  <a:pt x="24" y="5"/>
                </a:lnTo>
                <a:lnTo>
                  <a:pt x="21" y="2"/>
                </a:lnTo>
                <a:lnTo>
                  <a:pt x="16" y="1"/>
                </a:lnTo>
                <a:lnTo>
                  <a:pt x="3" y="0"/>
                </a:lnTo>
                <a:lnTo>
                  <a:pt x="0" y="31"/>
                </a:lnTo>
                <a:lnTo>
                  <a:pt x="6" y="31"/>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17" name="Freeform 818">
            <a:extLst>
              <a:ext uri="{FF2B5EF4-FFF2-40B4-BE49-F238E27FC236}">
                <a16:creationId xmlns:a16="http://schemas.microsoft.com/office/drawing/2014/main" id="{CB8DF39A-1C2C-4FA5-9B3F-63C885FA9870}"/>
              </a:ext>
            </a:extLst>
          </p:cNvPr>
          <p:cNvSpPr/>
          <p:nvPr/>
        </p:nvSpPr>
        <p:spPr bwMode="auto">
          <a:xfrm>
            <a:off x="4282048" y="3137288"/>
            <a:ext cx="33618" cy="44824"/>
          </a:xfrm>
          <a:custGeom>
            <a:avLst/>
            <a:gdLst>
              <a:gd name="T0" fmla="*/ 0 w 24"/>
              <a:gd name="T1" fmla="*/ 19 h 32"/>
              <a:gd name="T2" fmla="*/ 0 w 24"/>
              <a:gd name="T3" fmla="*/ 25 h 32"/>
              <a:gd name="T4" fmla="*/ 1 w 24"/>
              <a:gd name="T5" fmla="*/ 28 h 32"/>
              <a:gd name="T6" fmla="*/ 4 w 24"/>
              <a:gd name="T7" fmla="*/ 31 h 32"/>
              <a:gd name="T8" fmla="*/ 9 w 24"/>
              <a:gd name="T9" fmla="*/ 32 h 32"/>
              <a:gd name="T10" fmla="*/ 14 w 24"/>
              <a:gd name="T11" fmla="*/ 32 h 32"/>
              <a:gd name="T12" fmla="*/ 19 w 24"/>
              <a:gd name="T13" fmla="*/ 30 h 32"/>
              <a:gd name="T14" fmla="*/ 21 w 24"/>
              <a:gd name="T15" fmla="*/ 27 h 32"/>
              <a:gd name="T16" fmla="*/ 22 w 24"/>
              <a:gd name="T17" fmla="*/ 21 h 32"/>
              <a:gd name="T18" fmla="*/ 24 w 24"/>
              <a:gd name="T19" fmla="*/ 2 h 32"/>
              <a:gd name="T20" fmla="*/ 18 w 24"/>
              <a:gd name="T21" fmla="*/ 1 h 32"/>
              <a:gd name="T22" fmla="*/ 16 w 24"/>
              <a:gd name="T23" fmla="*/ 20 h 32"/>
              <a:gd name="T24" fmla="*/ 15 w 24"/>
              <a:gd name="T25" fmla="*/ 24 h 32"/>
              <a:gd name="T26" fmla="*/ 14 w 24"/>
              <a:gd name="T27" fmla="*/ 26 h 32"/>
              <a:gd name="T28" fmla="*/ 13 w 24"/>
              <a:gd name="T29" fmla="*/ 26 h 32"/>
              <a:gd name="T30" fmla="*/ 10 w 24"/>
              <a:gd name="T31" fmla="*/ 27 h 32"/>
              <a:gd name="T32" fmla="*/ 8 w 24"/>
              <a:gd name="T33" fmla="*/ 26 h 32"/>
              <a:gd name="T34" fmla="*/ 6 w 24"/>
              <a:gd name="T35" fmla="*/ 25 h 32"/>
              <a:gd name="T36" fmla="*/ 6 w 24"/>
              <a:gd name="T37" fmla="*/ 22 h 32"/>
              <a:gd name="T38" fmla="*/ 6 w 24"/>
              <a:gd name="T39" fmla="*/ 19 h 32"/>
              <a:gd name="T40" fmla="*/ 7 w 24"/>
              <a:gd name="T41" fmla="*/ 0 h 32"/>
              <a:gd name="T42" fmla="*/ 1 w 24"/>
              <a:gd name="T43" fmla="*/ 0 h 32"/>
              <a:gd name="T44" fmla="*/ 0 w 24"/>
              <a:gd name="T4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2">
                <a:moveTo>
                  <a:pt x="0" y="19"/>
                </a:moveTo>
                <a:lnTo>
                  <a:pt x="0" y="25"/>
                </a:lnTo>
                <a:lnTo>
                  <a:pt x="1" y="28"/>
                </a:lnTo>
                <a:lnTo>
                  <a:pt x="4" y="31"/>
                </a:lnTo>
                <a:lnTo>
                  <a:pt x="9" y="32"/>
                </a:lnTo>
                <a:lnTo>
                  <a:pt x="14" y="32"/>
                </a:lnTo>
                <a:lnTo>
                  <a:pt x="19" y="30"/>
                </a:lnTo>
                <a:lnTo>
                  <a:pt x="21" y="27"/>
                </a:lnTo>
                <a:lnTo>
                  <a:pt x="22" y="21"/>
                </a:lnTo>
                <a:lnTo>
                  <a:pt x="24" y="2"/>
                </a:lnTo>
                <a:lnTo>
                  <a:pt x="18" y="1"/>
                </a:lnTo>
                <a:lnTo>
                  <a:pt x="16" y="20"/>
                </a:lnTo>
                <a:lnTo>
                  <a:pt x="15" y="24"/>
                </a:lnTo>
                <a:lnTo>
                  <a:pt x="14" y="26"/>
                </a:lnTo>
                <a:lnTo>
                  <a:pt x="13" y="26"/>
                </a:lnTo>
                <a:lnTo>
                  <a:pt x="10" y="27"/>
                </a:lnTo>
                <a:lnTo>
                  <a:pt x="8" y="26"/>
                </a:lnTo>
                <a:lnTo>
                  <a:pt x="6" y="25"/>
                </a:lnTo>
                <a:lnTo>
                  <a:pt x="6" y="22"/>
                </a:lnTo>
                <a:lnTo>
                  <a:pt x="6" y="19"/>
                </a:lnTo>
                <a:lnTo>
                  <a:pt x="7" y="0"/>
                </a:lnTo>
                <a:lnTo>
                  <a:pt x="1"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18" name="Freeform 819">
            <a:extLst>
              <a:ext uri="{FF2B5EF4-FFF2-40B4-BE49-F238E27FC236}">
                <a16:creationId xmlns:a16="http://schemas.microsoft.com/office/drawing/2014/main" id="{7516632E-AC68-4A9B-B6F6-EA2803C74B08}"/>
              </a:ext>
            </a:extLst>
          </p:cNvPr>
          <p:cNvSpPr/>
          <p:nvPr/>
        </p:nvSpPr>
        <p:spPr bwMode="auto">
          <a:xfrm>
            <a:off x="4319869" y="3140090"/>
            <a:ext cx="32217" cy="44824"/>
          </a:xfrm>
          <a:custGeom>
            <a:avLst/>
            <a:gdLst>
              <a:gd name="T0" fmla="*/ 11 w 23"/>
              <a:gd name="T1" fmla="*/ 32 h 32"/>
              <a:gd name="T2" fmla="*/ 13 w 23"/>
              <a:gd name="T3" fmla="*/ 7 h 32"/>
              <a:gd name="T4" fmla="*/ 22 w 23"/>
              <a:gd name="T5" fmla="*/ 8 h 32"/>
              <a:gd name="T6" fmla="*/ 23 w 23"/>
              <a:gd name="T7" fmla="*/ 2 h 32"/>
              <a:gd name="T8" fmla="*/ 0 w 23"/>
              <a:gd name="T9" fmla="*/ 0 h 32"/>
              <a:gd name="T10" fmla="*/ 0 w 23"/>
              <a:gd name="T11" fmla="*/ 6 h 32"/>
              <a:gd name="T12" fmla="*/ 9 w 23"/>
              <a:gd name="T13" fmla="*/ 6 h 32"/>
              <a:gd name="T14" fmla="*/ 6 w 23"/>
              <a:gd name="T15" fmla="*/ 32 h 32"/>
              <a:gd name="T16" fmla="*/ 11 w 23"/>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2">
                <a:moveTo>
                  <a:pt x="11" y="32"/>
                </a:moveTo>
                <a:lnTo>
                  <a:pt x="13" y="7"/>
                </a:lnTo>
                <a:lnTo>
                  <a:pt x="22" y="8"/>
                </a:lnTo>
                <a:lnTo>
                  <a:pt x="23" y="2"/>
                </a:lnTo>
                <a:lnTo>
                  <a:pt x="0" y="0"/>
                </a:lnTo>
                <a:lnTo>
                  <a:pt x="0" y="6"/>
                </a:lnTo>
                <a:lnTo>
                  <a:pt x="9" y="6"/>
                </a:lnTo>
                <a:lnTo>
                  <a:pt x="6" y="32"/>
                </a:lnTo>
                <a:lnTo>
                  <a:pt x="11"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19" name="Freeform 820">
            <a:extLst>
              <a:ext uri="{FF2B5EF4-FFF2-40B4-BE49-F238E27FC236}">
                <a16:creationId xmlns:a16="http://schemas.microsoft.com/office/drawing/2014/main" id="{1CFA542D-A0BA-4E42-9746-12528E0149BC}"/>
              </a:ext>
            </a:extLst>
          </p:cNvPr>
          <p:cNvSpPr/>
          <p:nvPr/>
        </p:nvSpPr>
        <p:spPr bwMode="auto">
          <a:xfrm>
            <a:off x="4352087" y="3142893"/>
            <a:ext cx="36419" cy="47625"/>
          </a:xfrm>
          <a:custGeom>
            <a:avLst/>
            <a:gdLst>
              <a:gd name="T0" fmla="*/ 6 w 26"/>
              <a:gd name="T1" fmla="*/ 33 h 34"/>
              <a:gd name="T2" fmla="*/ 7 w 26"/>
              <a:gd name="T3" fmla="*/ 18 h 34"/>
              <a:gd name="T4" fmla="*/ 19 w 26"/>
              <a:gd name="T5" fmla="*/ 20 h 34"/>
              <a:gd name="T6" fmla="*/ 18 w 26"/>
              <a:gd name="T7" fmla="*/ 34 h 34"/>
              <a:gd name="T8" fmla="*/ 24 w 26"/>
              <a:gd name="T9" fmla="*/ 34 h 34"/>
              <a:gd name="T10" fmla="*/ 26 w 26"/>
              <a:gd name="T11" fmla="*/ 4 h 34"/>
              <a:gd name="T12" fmla="*/ 20 w 26"/>
              <a:gd name="T13" fmla="*/ 3 h 34"/>
              <a:gd name="T14" fmla="*/ 19 w 26"/>
              <a:gd name="T15" fmla="*/ 15 h 34"/>
              <a:gd name="T16" fmla="*/ 8 w 26"/>
              <a:gd name="T17" fmla="*/ 14 h 34"/>
              <a:gd name="T18" fmla="*/ 10 w 26"/>
              <a:gd name="T19" fmla="*/ 2 h 34"/>
              <a:gd name="T20" fmla="*/ 4 w 26"/>
              <a:gd name="T21" fmla="*/ 0 h 34"/>
              <a:gd name="T22" fmla="*/ 0 w 26"/>
              <a:gd name="T23" fmla="*/ 32 h 34"/>
              <a:gd name="T24" fmla="*/ 6 w 26"/>
              <a:gd name="T2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4">
                <a:moveTo>
                  <a:pt x="6" y="33"/>
                </a:moveTo>
                <a:lnTo>
                  <a:pt x="7" y="18"/>
                </a:lnTo>
                <a:lnTo>
                  <a:pt x="19" y="20"/>
                </a:lnTo>
                <a:lnTo>
                  <a:pt x="18" y="34"/>
                </a:lnTo>
                <a:lnTo>
                  <a:pt x="24" y="34"/>
                </a:lnTo>
                <a:lnTo>
                  <a:pt x="26" y="4"/>
                </a:lnTo>
                <a:lnTo>
                  <a:pt x="20" y="3"/>
                </a:lnTo>
                <a:lnTo>
                  <a:pt x="19" y="15"/>
                </a:lnTo>
                <a:lnTo>
                  <a:pt x="8" y="14"/>
                </a:lnTo>
                <a:lnTo>
                  <a:pt x="10" y="2"/>
                </a:lnTo>
                <a:lnTo>
                  <a:pt x="4" y="0"/>
                </a:lnTo>
                <a:lnTo>
                  <a:pt x="0" y="32"/>
                </a:lnTo>
                <a:lnTo>
                  <a:pt x="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20" name="Freeform 821">
            <a:extLst>
              <a:ext uri="{FF2B5EF4-FFF2-40B4-BE49-F238E27FC236}">
                <a16:creationId xmlns:a16="http://schemas.microsoft.com/office/drawing/2014/main" id="{91ADCAF8-F5BA-4E96-852F-33E607CBC4D6}"/>
              </a:ext>
            </a:extLst>
          </p:cNvPr>
          <p:cNvSpPr/>
          <p:nvPr/>
        </p:nvSpPr>
        <p:spPr bwMode="auto">
          <a:xfrm>
            <a:off x="4394107" y="3148496"/>
            <a:ext cx="32216" cy="47625"/>
          </a:xfrm>
          <a:custGeom>
            <a:avLst/>
            <a:gdLst>
              <a:gd name="T0" fmla="*/ 22 w 23"/>
              <a:gd name="T1" fmla="*/ 34 h 34"/>
              <a:gd name="T2" fmla="*/ 22 w 23"/>
              <a:gd name="T3" fmla="*/ 28 h 34"/>
              <a:gd name="T4" fmla="*/ 6 w 23"/>
              <a:gd name="T5" fmla="*/ 26 h 34"/>
              <a:gd name="T6" fmla="*/ 7 w 23"/>
              <a:gd name="T7" fmla="*/ 18 h 34"/>
              <a:gd name="T8" fmla="*/ 20 w 23"/>
              <a:gd name="T9" fmla="*/ 19 h 34"/>
              <a:gd name="T10" fmla="*/ 20 w 23"/>
              <a:gd name="T11" fmla="*/ 14 h 34"/>
              <a:gd name="T12" fmla="*/ 7 w 23"/>
              <a:gd name="T13" fmla="*/ 13 h 34"/>
              <a:gd name="T14" fmla="*/ 8 w 23"/>
              <a:gd name="T15" fmla="*/ 6 h 34"/>
              <a:gd name="T16" fmla="*/ 23 w 23"/>
              <a:gd name="T17" fmla="*/ 8 h 34"/>
              <a:gd name="T18" fmla="*/ 23 w 23"/>
              <a:gd name="T19" fmla="*/ 2 h 34"/>
              <a:gd name="T20" fmla="*/ 2 w 23"/>
              <a:gd name="T21" fmla="*/ 0 h 34"/>
              <a:gd name="T22" fmla="*/ 0 w 23"/>
              <a:gd name="T23" fmla="*/ 31 h 34"/>
              <a:gd name="T24" fmla="*/ 22 w 23"/>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4">
                <a:moveTo>
                  <a:pt x="22" y="34"/>
                </a:moveTo>
                <a:lnTo>
                  <a:pt x="22" y="28"/>
                </a:lnTo>
                <a:lnTo>
                  <a:pt x="6" y="26"/>
                </a:lnTo>
                <a:lnTo>
                  <a:pt x="7" y="18"/>
                </a:lnTo>
                <a:lnTo>
                  <a:pt x="20" y="19"/>
                </a:lnTo>
                <a:lnTo>
                  <a:pt x="20" y="14"/>
                </a:lnTo>
                <a:lnTo>
                  <a:pt x="7" y="13"/>
                </a:lnTo>
                <a:lnTo>
                  <a:pt x="8" y="6"/>
                </a:lnTo>
                <a:lnTo>
                  <a:pt x="23" y="8"/>
                </a:lnTo>
                <a:lnTo>
                  <a:pt x="23" y="2"/>
                </a:lnTo>
                <a:lnTo>
                  <a:pt x="2" y="0"/>
                </a:lnTo>
                <a:lnTo>
                  <a:pt x="0" y="31"/>
                </a:lnTo>
                <a:lnTo>
                  <a:pt x="2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21" name="Freeform 822">
            <a:extLst>
              <a:ext uri="{FF2B5EF4-FFF2-40B4-BE49-F238E27FC236}">
                <a16:creationId xmlns:a16="http://schemas.microsoft.com/office/drawing/2014/main" id="{ED8CCDD9-84B6-484B-8412-525C9628625E}"/>
              </a:ext>
            </a:extLst>
          </p:cNvPr>
          <p:cNvSpPr/>
          <p:nvPr/>
        </p:nvSpPr>
        <p:spPr bwMode="auto">
          <a:xfrm>
            <a:off x="4429126" y="3154097"/>
            <a:ext cx="35019" cy="44824"/>
          </a:xfrm>
          <a:custGeom>
            <a:avLst/>
            <a:gdLst>
              <a:gd name="T0" fmla="*/ 9 w 25"/>
              <a:gd name="T1" fmla="*/ 6 h 32"/>
              <a:gd name="T2" fmla="*/ 16 w 25"/>
              <a:gd name="T3" fmla="*/ 6 h 32"/>
              <a:gd name="T4" fmla="*/ 19 w 25"/>
              <a:gd name="T5" fmla="*/ 7 h 32"/>
              <a:gd name="T6" fmla="*/ 19 w 25"/>
              <a:gd name="T7" fmla="*/ 10 h 32"/>
              <a:gd name="T8" fmla="*/ 18 w 25"/>
              <a:gd name="T9" fmla="*/ 13 h 32"/>
              <a:gd name="T10" fmla="*/ 15 w 25"/>
              <a:gd name="T11" fmla="*/ 14 h 32"/>
              <a:gd name="T12" fmla="*/ 9 w 25"/>
              <a:gd name="T13" fmla="*/ 13 h 32"/>
              <a:gd name="T14" fmla="*/ 9 w 25"/>
              <a:gd name="T15" fmla="*/ 6 h 32"/>
              <a:gd name="T16" fmla="*/ 6 w 25"/>
              <a:gd name="T17" fmla="*/ 31 h 32"/>
              <a:gd name="T18" fmla="*/ 7 w 25"/>
              <a:gd name="T19" fmla="*/ 19 h 32"/>
              <a:gd name="T20" fmla="*/ 13 w 25"/>
              <a:gd name="T21" fmla="*/ 19 h 32"/>
              <a:gd name="T22" fmla="*/ 17 w 25"/>
              <a:gd name="T23" fmla="*/ 21 h 32"/>
              <a:gd name="T24" fmla="*/ 17 w 25"/>
              <a:gd name="T25" fmla="*/ 25 h 32"/>
              <a:gd name="T26" fmla="*/ 17 w 25"/>
              <a:gd name="T27" fmla="*/ 28 h 32"/>
              <a:gd name="T28" fmla="*/ 17 w 25"/>
              <a:gd name="T29" fmla="*/ 31 h 32"/>
              <a:gd name="T30" fmla="*/ 17 w 25"/>
              <a:gd name="T31" fmla="*/ 32 h 32"/>
              <a:gd name="T32" fmla="*/ 24 w 25"/>
              <a:gd name="T33" fmla="*/ 32 h 32"/>
              <a:gd name="T34" fmla="*/ 23 w 25"/>
              <a:gd name="T35" fmla="*/ 31 h 32"/>
              <a:gd name="T36" fmla="*/ 23 w 25"/>
              <a:gd name="T37" fmla="*/ 28 h 32"/>
              <a:gd name="T38" fmla="*/ 23 w 25"/>
              <a:gd name="T39" fmla="*/ 25 h 32"/>
              <a:gd name="T40" fmla="*/ 23 w 25"/>
              <a:gd name="T41" fmla="*/ 20 h 32"/>
              <a:gd name="T42" fmla="*/ 21 w 25"/>
              <a:gd name="T43" fmla="*/ 18 h 32"/>
              <a:gd name="T44" fmla="*/ 23 w 25"/>
              <a:gd name="T45" fmla="*/ 16 h 32"/>
              <a:gd name="T46" fmla="*/ 24 w 25"/>
              <a:gd name="T47" fmla="*/ 15 h 32"/>
              <a:gd name="T48" fmla="*/ 25 w 25"/>
              <a:gd name="T49" fmla="*/ 10 h 32"/>
              <a:gd name="T50" fmla="*/ 25 w 25"/>
              <a:gd name="T51" fmla="*/ 7 h 32"/>
              <a:gd name="T52" fmla="*/ 24 w 25"/>
              <a:gd name="T53" fmla="*/ 3 h 32"/>
              <a:gd name="T54" fmla="*/ 22 w 25"/>
              <a:gd name="T55" fmla="*/ 2 h 32"/>
              <a:gd name="T56" fmla="*/ 17 w 25"/>
              <a:gd name="T57" fmla="*/ 1 h 32"/>
              <a:gd name="T58" fmla="*/ 4 w 25"/>
              <a:gd name="T59" fmla="*/ 0 h 32"/>
              <a:gd name="T60" fmla="*/ 0 w 25"/>
              <a:gd name="T61" fmla="*/ 30 h 32"/>
              <a:gd name="T62" fmla="*/ 6 w 25"/>
              <a:gd name="T63" fmla="*/ 31 h 32"/>
              <a:gd name="T64" fmla="*/ 9 w 25"/>
              <a:gd name="T65"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2">
                <a:moveTo>
                  <a:pt x="9" y="6"/>
                </a:moveTo>
                <a:lnTo>
                  <a:pt x="16" y="6"/>
                </a:lnTo>
                <a:lnTo>
                  <a:pt x="19" y="7"/>
                </a:lnTo>
                <a:lnTo>
                  <a:pt x="19" y="10"/>
                </a:lnTo>
                <a:lnTo>
                  <a:pt x="18" y="13"/>
                </a:lnTo>
                <a:lnTo>
                  <a:pt x="15" y="14"/>
                </a:lnTo>
                <a:lnTo>
                  <a:pt x="9" y="13"/>
                </a:lnTo>
                <a:lnTo>
                  <a:pt x="9" y="6"/>
                </a:lnTo>
                <a:lnTo>
                  <a:pt x="6" y="31"/>
                </a:lnTo>
                <a:lnTo>
                  <a:pt x="7" y="19"/>
                </a:lnTo>
                <a:lnTo>
                  <a:pt x="13" y="19"/>
                </a:lnTo>
                <a:lnTo>
                  <a:pt x="17" y="21"/>
                </a:lnTo>
                <a:lnTo>
                  <a:pt x="17" y="25"/>
                </a:lnTo>
                <a:lnTo>
                  <a:pt x="17" y="28"/>
                </a:lnTo>
                <a:lnTo>
                  <a:pt x="17" y="31"/>
                </a:lnTo>
                <a:lnTo>
                  <a:pt x="17" y="32"/>
                </a:lnTo>
                <a:lnTo>
                  <a:pt x="24" y="32"/>
                </a:lnTo>
                <a:lnTo>
                  <a:pt x="23" y="31"/>
                </a:lnTo>
                <a:lnTo>
                  <a:pt x="23" y="28"/>
                </a:lnTo>
                <a:lnTo>
                  <a:pt x="23" y="25"/>
                </a:lnTo>
                <a:lnTo>
                  <a:pt x="23" y="20"/>
                </a:lnTo>
                <a:lnTo>
                  <a:pt x="21" y="18"/>
                </a:lnTo>
                <a:lnTo>
                  <a:pt x="23" y="16"/>
                </a:lnTo>
                <a:lnTo>
                  <a:pt x="24" y="15"/>
                </a:lnTo>
                <a:lnTo>
                  <a:pt x="25" y="10"/>
                </a:lnTo>
                <a:lnTo>
                  <a:pt x="25" y="7"/>
                </a:lnTo>
                <a:lnTo>
                  <a:pt x="24" y="3"/>
                </a:lnTo>
                <a:lnTo>
                  <a:pt x="22" y="2"/>
                </a:lnTo>
                <a:lnTo>
                  <a:pt x="17" y="1"/>
                </a:lnTo>
                <a:lnTo>
                  <a:pt x="4" y="0"/>
                </a:lnTo>
                <a:lnTo>
                  <a:pt x="0" y="30"/>
                </a:lnTo>
                <a:lnTo>
                  <a:pt x="6" y="31"/>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22" name="Freeform 823">
            <a:extLst>
              <a:ext uri="{FF2B5EF4-FFF2-40B4-BE49-F238E27FC236}">
                <a16:creationId xmlns:a16="http://schemas.microsoft.com/office/drawing/2014/main" id="{87734BA7-4B38-4F4D-B195-2BBF5153F719}"/>
              </a:ext>
            </a:extLst>
          </p:cNvPr>
          <p:cNvSpPr/>
          <p:nvPr/>
        </p:nvSpPr>
        <p:spPr bwMode="auto">
          <a:xfrm>
            <a:off x="4469747" y="3156901"/>
            <a:ext cx="32216" cy="43423"/>
          </a:xfrm>
          <a:custGeom>
            <a:avLst/>
            <a:gdLst>
              <a:gd name="T0" fmla="*/ 6 w 23"/>
              <a:gd name="T1" fmla="*/ 31 h 31"/>
              <a:gd name="T2" fmla="*/ 7 w 23"/>
              <a:gd name="T3" fmla="*/ 18 h 31"/>
              <a:gd name="T4" fmla="*/ 19 w 23"/>
              <a:gd name="T5" fmla="*/ 20 h 31"/>
              <a:gd name="T6" fmla="*/ 19 w 23"/>
              <a:gd name="T7" fmla="*/ 14 h 31"/>
              <a:gd name="T8" fmla="*/ 7 w 23"/>
              <a:gd name="T9" fmla="*/ 13 h 31"/>
              <a:gd name="T10" fmla="*/ 8 w 23"/>
              <a:gd name="T11" fmla="*/ 6 h 31"/>
              <a:gd name="T12" fmla="*/ 22 w 23"/>
              <a:gd name="T13" fmla="*/ 7 h 31"/>
              <a:gd name="T14" fmla="*/ 23 w 23"/>
              <a:gd name="T15" fmla="*/ 2 h 31"/>
              <a:gd name="T16" fmla="*/ 2 w 23"/>
              <a:gd name="T17" fmla="*/ 0 h 31"/>
              <a:gd name="T18" fmla="*/ 0 w 23"/>
              <a:gd name="T19" fmla="*/ 31 h 31"/>
              <a:gd name="T20" fmla="*/ 6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6" y="31"/>
                </a:moveTo>
                <a:lnTo>
                  <a:pt x="7" y="18"/>
                </a:lnTo>
                <a:lnTo>
                  <a:pt x="19" y="20"/>
                </a:lnTo>
                <a:lnTo>
                  <a:pt x="19" y="14"/>
                </a:lnTo>
                <a:lnTo>
                  <a:pt x="7" y="13"/>
                </a:lnTo>
                <a:lnTo>
                  <a:pt x="8" y="6"/>
                </a:lnTo>
                <a:lnTo>
                  <a:pt x="22" y="7"/>
                </a:lnTo>
                <a:lnTo>
                  <a:pt x="23" y="2"/>
                </a:lnTo>
                <a:lnTo>
                  <a:pt x="2"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23" name="Freeform 824">
            <a:extLst>
              <a:ext uri="{FF2B5EF4-FFF2-40B4-BE49-F238E27FC236}">
                <a16:creationId xmlns:a16="http://schemas.microsoft.com/office/drawing/2014/main" id="{065EAD26-F0B9-4DEB-B4D8-86A25488F05B}"/>
              </a:ext>
            </a:extLst>
          </p:cNvPr>
          <p:cNvSpPr/>
          <p:nvPr/>
        </p:nvSpPr>
        <p:spPr bwMode="auto">
          <a:xfrm>
            <a:off x="4503365" y="3162502"/>
            <a:ext cx="39221" cy="44824"/>
          </a:xfrm>
          <a:custGeom>
            <a:avLst/>
            <a:gdLst>
              <a:gd name="T0" fmla="*/ 8 w 28"/>
              <a:gd name="T1" fmla="*/ 7 h 32"/>
              <a:gd name="T2" fmla="*/ 11 w 28"/>
              <a:gd name="T3" fmla="*/ 6 h 32"/>
              <a:gd name="T4" fmla="*/ 14 w 28"/>
              <a:gd name="T5" fmla="*/ 4 h 32"/>
              <a:gd name="T6" fmla="*/ 18 w 28"/>
              <a:gd name="T7" fmla="*/ 6 h 32"/>
              <a:gd name="T8" fmla="*/ 20 w 28"/>
              <a:gd name="T9" fmla="*/ 8 h 32"/>
              <a:gd name="T10" fmla="*/ 22 w 28"/>
              <a:gd name="T11" fmla="*/ 12 h 32"/>
              <a:gd name="T12" fmla="*/ 22 w 28"/>
              <a:gd name="T13" fmla="*/ 16 h 32"/>
              <a:gd name="T14" fmla="*/ 20 w 28"/>
              <a:gd name="T15" fmla="*/ 21 h 32"/>
              <a:gd name="T16" fmla="*/ 19 w 28"/>
              <a:gd name="T17" fmla="*/ 25 h 32"/>
              <a:gd name="T18" fmla="*/ 16 w 28"/>
              <a:gd name="T19" fmla="*/ 26 h 32"/>
              <a:gd name="T20" fmla="*/ 12 w 28"/>
              <a:gd name="T21" fmla="*/ 26 h 32"/>
              <a:gd name="T22" fmla="*/ 10 w 28"/>
              <a:gd name="T23" fmla="*/ 25 h 32"/>
              <a:gd name="T24" fmla="*/ 7 w 28"/>
              <a:gd name="T25" fmla="*/ 22 h 32"/>
              <a:gd name="T26" fmla="*/ 6 w 28"/>
              <a:gd name="T27" fmla="*/ 19 h 32"/>
              <a:gd name="T28" fmla="*/ 6 w 28"/>
              <a:gd name="T29" fmla="*/ 15 h 32"/>
              <a:gd name="T30" fmla="*/ 7 w 28"/>
              <a:gd name="T31" fmla="*/ 10 h 32"/>
              <a:gd name="T32" fmla="*/ 8 w 28"/>
              <a:gd name="T33" fmla="*/ 7 h 32"/>
              <a:gd name="T34" fmla="*/ 2 w 28"/>
              <a:gd name="T35" fmla="*/ 26 h 32"/>
              <a:gd name="T36" fmla="*/ 6 w 28"/>
              <a:gd name="T37" fmla="*/ 31 h 32"/>
              <a:gd name="T38" fmla="*/ 12 w 28"/>
              <a:gd name="T39" fmla="*/ 32 h 32"/>
              <a:gd name="T40" fmla="*/ 18 w 28"/>
              <a:gd name="T41" fmla="*/ 32 h 32"/>
              <a:gd name="T42" fmla="*/ 23 w 28"/>
              <a:gd name="T43" fmla="*/ 28 h 32"/>
              <a:gd name="T44" fmla="*/ 26 w 28"/>
              <a:gd name="T45" fmla="*/ 24 h 32"/>
              <a:gd name="T46" fmla="*/ 28 w 28"/>
              <a:gd name="T47" fmla="*/ 18 h 32"/>
              <a:gd name="T48" fmla="*/ 28 w 28"/>
              <a:gd name="T49" fmla="*/ 10 h 32"/>
              <a:gd name="T50" fmla="*/ 25 w 28"/>
              <a:gd name="T51" fmla="*/ 4 h 32"/>
              <a:gd name="T52" fmla="*/ 20 w 28"/>
              <a:gd name="T53" fmla="*/ 1 h 32"/>
              <a:gd name="T54" fmla="*/ 16 w 28"/>
              <a:gd name="T55" fmla="*/ 0 h 32"/>
              <a:gd name="T56" fmla="*/ 10 w 28"/>
              <a:gd name="T57" fmla="*/ 0 h 32"/>
              <a:gd name="T58" fmla="*/ 5 w 28"/>
              <a:gd name="T59" fmla="*/ 3 h 32"/>
              <a:gd name="T60" fmla="*/ 1 w 28"/>
              <a:gd name="T61" fmla="*/ 8 h 32"/>
              <a:gd name="T62" fmla="*/ 0 w 28"/>
              <a:gd name="T63" fmla="*/ 14 h 32"/>
              <a:gd name="T64" fmla="*/ 0 w 28"/>
              <a:gd name="T65" fmla="*/ 21 h 32"/>
              <a:gd name="T66" fmla="*/ 2 w 28"/>
              <a:gd name="T67" fmla="*/ 26 h 32"/>
              <a:gd name="T68" fmla="*/ 8 w 28"/>
              <a:gd name="T69"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7"/>
                </a:moveTo>
                <a:lnTo>
                  <a:pt x="11" y="6"/>
                </a:lnTo>
                <a:lnTo>
                  <a:pt x="14" y="4"/>
                </a:lnTo>
                <a:lnTo>
                  <a:pt x="18" y="6"/>
                </a:lnTo>
                <a:lnTo>
                  <a:pt x="20" y="8"/>
                </a:lnTo>
                <a:lnTo>
                  <a:pt x="22" y="12"/>
                </a:lnTo>
                <a:lnTo>
                  <a:pt x="22" y="16"/>
                </a:lnTo>
                <a:lnTo>
                  <a:pt x="20" y="21"/>
                </a:lnTo>
                <a:lnTo>
                  <a:pt x="19" y="25"/>
                </a:lnTo>
                <a:lnTo>
                  <a:pt x="16" y="26"/>
                </a:lnTo>
                <a:lnTo>
                  <a:pt x="12" y="26"/>
                </a:lnTo>
                <a:lnTo>
                  <a:pt x="10" y="25"/>
                </a:lnTo>
                <a:lnTo>
                  <a:pt x="7" y="22"/>
                </a:lnTo>
                <a:lnTo>
                  <a:pt x="6" y="19"/>
                </a:lnTo>
                <a:lnTo>
                  <a:pt x="6" y="15"/>
                </a:lnTo>
                <a:lnTo>
                  <a:pt x="7" y="10"/>
                </a:lnTo>
                <a:lnTo>
                  <a:pt x="8" y="7"/>
                </a:lnTo>
                <a:lnTo>
                  <a:pt x="2" y="26"/>
                </a:lnTo>
                <a:lnTo>
                  <a:pt x="6" y="31"/>
                </a:lnTo>
                <a:lnTo>
                  <a:pt x="12" y="32"/>
                </a:lnTo>
                <a:lnTo>
                  <a:pt x="18" y="32"/>
                </a:lnTo>
                <a:lnTo>
                  <a:pt x="23" y="28"/>
                </a:lnTo>
                <a:lnTo>
                  <a:pt x="26" y="24"/>
                </a:lnTo>
                <a:lnTo>
                  <a:pt x="28" y="18"/>
                </a:lnTo>
                <a:lnTo>
                  <a:pt x="28" y="10"/>
                </a:lnTo>
                <a:lnTo>
                  <a:pt x="25" y="4"/>
                </a:lnTo>
                <a:lnTo>
                  <a:pt x="20" y="1"/>
                </a:lnTo>
                <a:lnTo>
                  <a:pt x="16" y="0"/>
                </a:lnTo>
                <a:lnTo>
                  <a:pt x="10" y="0"/>
                </a:lnTo>
                <a:lnTo>
                  <a:pt x="5" y="3"/>
                </a:lnTo>
                <a:lnTo>
                  <a:pt x="1" y="8"/>
                </a:lnTo>
                <a:lnTo>
                  <a:pt x="0" y="14"/>
                </a:lnTo>
                <a:lnTo>
                  <a:pt x="0" y="21"/>
                </a:lnTo>
                <a:lnTo>
                  <a:pt x="2" y="26"/>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24" name="Freeform 825">
            <a:extLst>
              <a:ext uri="{FF2B5EF4-FFF2-40B4-BE49-F238E27FC236}">
                <a16:creationId xmlns:a16="http://schemas.microsoft.com/office/drawing/2014/main" id="{AF233212-4E91-4708-80C8-2A9E668AA8A7}"/>
              </a:ext>
            </a:extLst>
          </p:cNvPr>
          <p:cNvSpPr/>
          <p:nvPr/>
        </p:nvSpPr>
        <p:spPr bwMode="auto">
          <a:xfrm>
            <a:off x="4546787" y="3165305"/>
            <a:ext cx="33618" cy="47625"/>
          </a:xfrm>
          <a:custGeom>
            <a:avLst/>
            <a:gdLst>
              <a:gd name="T0" fmla="*/ 7 w 24"/>
              <a:gd name="T1" fmla="*/ 6 h 34"/>
              <a:gd name="T2" fmla="*/ 15 w 24"/>
              <a:gd name="T3" fmla="*/ 7 h 34"/>
              <a:gd name="T4" fmla="*/ 18 w 24"/>
              <a:gd name="T5" fmla="*/ 8 h 34"/>
              <a:gd name="T6" fmla="*/ 19 w 24"/>
              <a:gd name="T7" fmla="*/ 12 h 34"/>
              <a:gd name="T8" fmla="*/ 17 w 24"/>
              <a:gd name="T9" fmla="*/ 14 h 34"/>
              <a:gd name="T10" fmla="*/ 15 w 24"/>
              <a:gd name="T11" fmla="*/ 16 h 34"/>
              <a:gd name="T12" fmla="*/ 7 w 24"/>
              <a:gd name="T13" fmla="*/ 14 h 34"/>
              <a:gd name="T14" fmla="*/ 7 w 24"/>
              <a:gd name="T15" fmla="*/ 6 h 34"/>
              <a:gd name="T16" fmla="*/ 5 w 24"/>
              <a:gd name="T17" fmla="*/ 32 h 34"/>
              <a:gd name="T18" fmla="*/ 6 w 24"/>
              <a:gd name="T19" fmla="*/ 19 h 34"/>
              <a:gd name="T20" fmla="*/ 13 w 24"/>
              <a:gd name="T21" fmla="*/ 20 h 34"/>
              <a:gd name="T22" fmla="*/ 16 w 24"/>
              <a:gd name="T23" fmla="*/ 22 h 34"/>
              <a:gd name="T24" fmla="*/ 17 w 24"/>
              <a:gd name="T25" fmla="*/ 26 h 34"/>
              <a:gd name="T26" fmla="*/ 17 w 24"/>
              <a:gd name="T27" fmla="*/ 29 h 34"/>
              <a:gd name="T28" fmla="*/ 17 w 24"/>
              <a:gd name="T29" fmla="*/ 31 h 34"/>
              <a:gd name="T30" fmla="*/ 17 w 24"/>
              <a:gd name="T31" fmla="*/ 34 h 34"/>
              <a:gd name="T32" fmla="*/ 23 w 24"/>
              <a:gd name="T33" fmla="*/ 34 h 34"/>
              <a:gd name="T34" fmla="*/ 23 w 24"/>
              <a:gd name="T35" fmla="*/ 32 h 34"/>
              <a:gd name="T36" fmla="*/ 23 w 24"/>
              <a:gd name="T37" fmla="*/ 31 h 34"/>
              <a:gd name="T38" fmla="*/ 23 w 24"/>
              <a:gd name="T39" fmla="*/ 29 h 34"/>
              <a:gd name="T40" fmla="*/ 23 w 24"/>
              <a:gd name="T41" fmla="*/ 25 h 34"/>
              <a:gd name="T42" fmla="*/ 22 w 24"/>
              <a:gd name="T43" fmla="*/ 20 h 34"/>
              <a:gd name="T44" fmla="*/ 19 w 24"/>
              <a:gd name="T45" fmla="*/ 18 h 34"/>
              <a:gd name="T46" fmla="*/ 22 w 24"/>
              <a:gd name="T47" fmla="*/ 18 h 34"/>
              <a:gd name="T48" fmla="*/ 23 w 24"/>
              <a:gd name="T49" fmla="*/ 16 h 34"/>
              <a:gd name="T50" fmla="*/ 24 w 24"/>
              <a:gd name="T51" fmla="*/ 12 h 34"/>
              <a:gd name="T52" fmla="*/ 24 w 24"/>
              <a:gd name="T53" fmla="*/ 7 h 34"/>
              <a:gd name="T54" fmla="*/ 23 w 24"/>
              <a:gd name="T55" fmla="*/ 5 h 34"/>
              <a:gd name="T56" fmla="*/ 21 w 24"/>
              <a:gd name="T57" fmla="*/ 2 h 34"/>
              <a:gd name="T58" fmla="*/ 16 w 24"/>
              <a:gd name="T59" fmla="*/ 1 h 34"/>
              <a:gd name="T60" fmla="*/ 3 w 24"/>
              <a:gd name="T61" fmla="*/ 0 h 34"/>
              <a:gd name="T62" fmla="*/ 0 w 24"/>
              <a:gd name="T63" fmla="*/ 31 h 34"/>
              <a:gd name="T64" fmla="*/ 5 w 24"/>
              <a:gd name="T65" fmla="*/ 32 h 34"/>
              <a:gd name="T66" fmla="*/ 7 w 24"/>
              <a:gd name="T6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4">
                <a:moveTo>
                  <a:pt x="7" y="6"/>
                </a:moveTo>
                <a:lnTo>
                  <a:pt x="15" y="7"/>
                </a:lnTo>
                <a:lnTo>
                  <a:pt x="18" y="8"/>
                </a:lnTo>
                <a:lnTo>
                  <a:pt x="19" y="12"/>
                </a:lnTo>
                <a:lnTo>
                  <a:pt x="17" y="14"/>
                </a:lnTo>
                <a:lnTo>
                  <a:pt x="15" y="16"/>
                </a:lnTo>
                <a:lnTo>
                  <a:pt x="7" y="14"/>
                </a:lnTo>
                <a:lnTo>
                  <a:pt x="7" y="6"/>
                </a:lnTo>
                <a:lnTo>
                  <a:pt x="5" y="32"/>
                </a:lnTo>
                <a:lnTo>
                  <a:pt x="6" y="19"/>
                </a:lnTo>
                <a:lnTo>
                  <a:pt x="13" y="20"/>
                </a:lnTo>
                <a:lnTo>
                  <a:pt x="16" y="22"/>
                </a:lnTo>
                <a:lnTo>
                  <a:pt x="17" y="26"/>
                </a:lnTo>
                <a:lnTo>
                  <a:pt x="17" y="29"/>
                </a:lnTo>
                <a:lnTo>
                  <a:pt x="17" y="31"/>
                </a:lnTo>
                <a:lnTo>
                  <a:pt x="17" y="34"/>
                </a:lnTo>
                <a:lnTo>
                  <a:pt x="23" y="34"/>
                </a:lnTo>
                <a:lnTo>
                  <a:pt x="23" y="32"/>
                </a:lnTo>
                <a:lnTo>
                  <a:pt x="23" y="31"/>
                </a:lnTo>
                <a:lnTo>
                  <a:pt x="23" y="29"/>
                </a:lnTo>
                <a:lnTo>
                  <a:pt x="23" y="25"/>
                </a:lnTo>
                <a:lnTo>
                  <a:pt x="22" y="20"/>
                </a:lnTo>
                <a:lnTo>
                  <a:pt x="19" y="18"/>
                </a:lnTo>
                <a:lnTo>
                  <a:pt x="22" y="18"/>
                </a:lnTo>
                <a:lnTo>
                  <a:pt x="23" y="16"/>
                </a:lnTo>
                <a:lnTo>
                  <a:pt x="24" y="12"/>
                </a:lnTo>
                <a:lnTo>
                  <a:pt x="24" y="7"/>
                </a:lnTo>
                <a:lnTo>
                  <a:pt x="23" y="5"/>
                </a:lnTo>
                <a:lnTo>
                  <a:pt x="21" y="2"/>
                </a:lnTo>
                <a:lnTo>
                  <a:pt x="16" y="1"/>
                </a:lnTo>
                <a:lnTo>
                  <a:pt x="3" y="0"/>
                </a:lnTo>
                <a:lnTo>
                  <a:pt x="0" y="31"/>
                </a:lnTo>
                <a:lnTo>
                  <a:pt x="5" y="32"/>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25" name="Freeform 826">
            <a:extLst>
              <a:ext uri="{FF2B5EF4-FFF2-40B4-BE49-F238E27FC236}">
                <a16:creationId xmlns:a16="http://schemas.microsoft.com/office/drawing/2014/main" id="{E4B3C059-BCE1-477F-B218-9F9961AFF8D4}"/>
              </a:ext>
            </a:extLst>
          </p:cNvPr>
          <p:cNvSpPr/>
          <p:nvPr/>
        </p:nvSpPr>
        <p:spPr bwMode="auto">
          <a:xfrm>
            <a:off x="4586008" y="3170908"/>
            <a:ext cx="35019" cy="43423"/>
          </a:xfrm>
          <a:custGeom>
            <a:avLst/>
            <a:gdLst>
              <a:gd name="T0" fmla="*/ 8 w 25"/>
              <a:gd name="T1" fmla="*/ 6 h 31"/>
              <a:gd name="T2" fmla="*/ 13 w 25"/>
              <a:gd name="T3" fmla="*/ 6 h 31"/>
              <a:gd name="T4" fmla="*/ 16 w 25"/>
              <a:gd name="T5" fmla="*/ 7 h 31"/>
              <a:gd name="T6" fmla="*/ 19 w 25"/>
              <a:gd name="T7" fmla="*/ 9 h 31"/>
              <a:gd name="T8" fmla="*/ 19 w 25"/>
              <a:gd name="T9" fmla="*/ 13 h 31"/>
              <a:gd name="T10" fmla="*/ 19 w 25"/>
              <a:gd name="T11" fmla="*/ 16 h 31"/>
              <a:gd name="T12" fmla="*/ 19 w 25"/>
              <a:gd name="T13" fmla="*/ 21 h 31"/>
              <a:gd name="T14" fmla="*/ 16 w 25"/>
              <a:gd name="T15" fmla="*/ 24 h 31"/>
              <a:gd name="T16" fmla="*/ 14 w 25"/>
              <a:gd name="T17" fmla="*/ 26 h 31"/>
              <a:gd name="T18" fmla="*/ 10 w 25"/>
              <a:gd name="T19" fmla="*/ 26 h 31"/>
              <a:gd name="T20" fmla="*/ 6 w 25"/>
              <a:gd name="T21" fmla="*/ 25 h 31"/>
              <a:gd name="T22" fmla="*/ 8 w 25"/>
              <a:gd name="T23" fmla="*/ 6 h 31"/>
              <a:gd name="T24" fmla="*/ 9 w 25"/>
              <a:gd name="T25" fmla="*/ 31 h 31"/>
              <a:gd name="T26" fmla="*/ 15 w 25"/>
              <a:gd name="T27" fmla="*/ 31 h 31"/>
              <a:gd name="T28" fmla="*/ 20 w 25"/>
              <a:gd name="T29" fmla="*/ 30 h 31"/>
              <a:gd name="T30" fmla="*/ 21 w 25"/>
              <a:gd name="T31" fmla="*/ 27 h 31"/>
              <a:gd name="T32" fmla="*/ 24 w 25"/>
              <a:gd name="T33" fmla="*/ 25 h 31"/>
              <a:gd name="T34" fmla="*/ 25 w 25"/>
              <a:gd name="T35" fmla="*/ 18 h 31"/>
              <a:gd name="T36" fmla="*/ 25 w 25"/>
              <a:gd name="T37" fmla="*/ 10 h 31"/>
              <a:gd name="T38" fmla="*/ 24 w 25"/>
              <a:gd name="T39" fmla="*/ 6 h 31"/>
              <a:gd name="T40" fmla="*/ 20 w 25"/>
              <a:gd name="T41" fmla="*/ 2 h 31"/>
              <a:gd name="T42" fmla="*/ 14 w 25"/>
              <a:gd name="T43" fmla="*/ 1 h 31"/>
              <a:gd name="T44" fmla="*/ 3 w 25"/>
              <a:gd name="T45" fmla="*/ 0 h 31"/>
              <a:gd name="T46" fmla="*/ 0 w 25"/>
              <a:gd name="T47" fmla="*/ 31 h 31"/>
              <a:gd name="T48" fmla="*/ 9 w 25"/>
              <a:gd name="T49" fmla="*/ 31 h 31"/>
              <a:gd name="T50" fmla="*/ 8 w 25"/>
              <a:gd name="T5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8" y="6"/>
                </a:moveTo>
                <a:lnTo>
                  <a:pt x="13" y="6"/>
                </a:lnTo>
                <a:lnTo>
                  <a:pt x="16" y="7"/>
                </a:lnTo>
                <a:lnTo>
                  <a:pt x="19" y="9"/>
                </a:lnTo>
                <a:lnTo>
                  <a:pt x="19" y="13"/>
                </a:lnTo>
                <a:lnTo>
                  <a:pt x="19" y="16"/>
                </a:lnTo>
                <a:lnTo>
                  <a:pt x="19" y="21"/>
                </a:lnTo>
                <a:lnTo>
                  <a:pt x="16" y="24"/>
                </a:lnTo>
                <a:lnTo>
                  <a:pt x="14" y="26"/>
                </a:lnTo>
                <a:lnTo>
                  <a:pt x="10" y="26"/>
                </a:lnTo>
                <a:lnTo>
                  <a:pt x="6" y="25"/>
                </a:lnTo>
                <a:lnTo>
                  <a:pt x="8" y="6"/>
                </a:lnTo>
                <a:lnTo>
                  <a:pt x="9" y="31"/>
                </a:lnTo>
                <a:lnTo>
                  <a:pt x="15" y="31"/>
                </a:lnTo>
                <a:lnTo>
                  <a:pt x="20" y="30"/>
                </a:lnTo>
                <a:lnTo>
                  <a:pt x="21" y="27"/>
                </a:lnTo>
                <a:lnTo>
                  <a:pt x="24" y="25"/>
                </a:lnTo>
                <a:lnTo>
                  <a:pt x="25" y="18"/>
                </a:lnTo>
                <a:lnTo>
                  <a:pt x="25" y="10"/>
                </a:lnTo>
                <a:lnTo>
                  <a:pt x="24" y="6"/>
                </a:lnTo>
                <a:lnTo>
                  <a:pt x="20" y="2"/>
                </a:lnTo>
                <a:lnTo>
                  <a:pt x="14" y="1"/>
                </a:lnTo>
                <a:lnTo>
                  <a:pt x="3" y="0"/>
                </a:lnTo>
                <a:lnTo>
                  <a:pt x="0" y="31"/>
                </a:lnTo>
                <a:lnTo>
                  <a:pt x="9" y="31"/>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26" name="Freeform 827">
            <a:extLst>
              <a:ext uri="{FF2B5EF4-FFF2-40B4-BE49-F238E27FC236}">
                <a16:creationId xmlns:a16="http://schemas.microsoft.com/office/drawing/2014/main" id="{5680D7BD-FF0F-4961-B214-032C86DEC022}"/>
              </a:ext>
            </a:extLst>
          </p:cNvPr>
          <p:cNvSpPr/>
          <p:nvPr/>
        </p:nvSpPr>
        <p:spPr bwMode="auto">
          <a:xfrm>
            <a:off x="4688263" y="3100869"/>
            <a:ext cx="40621" cy="40622"/>
          </a:xfrm>
          <a:custGeom>
            <a:avLst/>
            <a:gdLst>
              <a:gd name="T0" fmla="*/ 13 w 29"/>
              <a:gd name="T1" fmla="*/ 23 h 29"/>
              <a:gd name="T2" fmla="*/ 11 w 29"/>
              <a:gd name="T3" fmla="*/ 23 h 29"/>
              <a:gd name="T4" fmla="*/ 8 w 29"/>
              <a:gd name="T5" fmla="*/ 22 h 29"/>
              <a:gd name="T6" fmla="*/ 7 w 29"/>
              <a:gd name="T7" fmla="*/ 21 h 29"/>
              <a:gd name="T8" fmla="*/ 6 w 29"/>
              <a:gd name="T9" fmla="*/ 18 h 29"/>
              <a:gd name="T10" fmla="*/ 5 w 29"/>
              <a:gd name="T11" fmla="*/ 15 h 29"/>
              <a:gd name="T12" fmla="*/ 6 w 29"/>
              <a:gd name="T13" fmla="*/ 12 h 29"/>
              <a:gd name="T14" fmla="*/ 8 w 29"/>
              <a:gd name="T15" fmla="*/ 10 h 29"/>
              <a:gd name="T16" fmla="*/ 12 w 29"/>
              <a:gd name="T17" fmla="*/ 8 h 29"/>
              <a:gd name="T18" fmla="*/ 15 w 29"/>
              <a:gd name="T19" fmla="*/ 6 h 29"/>
              <a:gd name="T20" fmla="*/ 19 w 29"/>
              <a:gd name="T21" fmla="*/ 6 h 29"/>
              <a:gd name="T22" fmla="*/ 21 w 29"/>
              <a:gd name="T23" fmla="*/ 8 h 29"/>
              <a:gd name="T24" fmla="*/ 23 w 29"/>
              <a:gd name="T25" fmla="*/ 11 h 29"/>
              <a:gd name="T26" fmla="*/ 24 w 29"/>
              <a:gd name="T27" fmla="*/ 14 h 29"/>
              <a:gd name="T28" fmla="*/ 24 w 29"/>
              <a:gd name="T29" fmla="*/ 16 h 29"/>
              <a:gd name="T30" fmla="*/ 23 w 29"/>
              <a:gd name="T31" fmla="*/ 17 h 29"/>
              <a:gd name="T32" fmla="*/ 20 w 29"/>
              <a:gd name="T33" fmla="*/ 20 h 29"/>
              <a:gd name="T34" fmla="*/ 23 w 29"/>
              <a:gd name="T35" fmla="*/ 24 h 29"/>
              <a:gd name="T36" fmla="*/ 26 w 29"/>
              <a:gd name="T37" fmla="*/ 22 h 29"/>
              <a:gd name="T38" fmla="*/ 29 w 29"/>
              <a:gd name="T39" fmla="*/ 18 h 29"/>
              <a:gd name="T40" fmla="*/ 29 w 29"/>
              <a:gd name="T41" fmla="*/ 14 h 29"/>
              <a:gd name="T42" fmla="*/ 27 w 29"/>
              <a:gd name="T43" fmla="*/ 9 h 29"/>
              <a:gd name="T44" fmla="*/ 24 w 29"/>
              <a:gd name="T45" fmla="*/ 4 h 29"/>
              <a:gd name="T46" fmla="*/ 20 w 29"/>
              <a:gd name="T47" fmla="*/ 0 h 29"/>
              <a:gd name="T48" fmla="*/ 15 w 29"/>
              <a:gd name="T49" fmla="*/ 0 h 29"/>
              <a:gd name="T50" fmla="*/ 9 w 29"/>
              <a:gd name="T51" fmla="*/ 2 h 29"/>
              <a:gd name="T52" fmla="*/ 3 w 29"/>
              <a:gd name="T53" fmla="*/ 5 h 29"/>
              <a:gd name="T54" fmla="*/ 1 w 29"/>
              <a:gd name="T55" fmla="*/ 10 h 29"/>
              <a:gd name="T56" fmla="*/ 0 w 29"/>
              <a:gd name="T57" fmla="*/ 15 h 29"/>
              <a:gd name="T58" fmla="*/ 1 w 29"/>
              <a:gd name="T59" fmla="*/ 21 h 29"/>
              <a:gd name="T60" fmla="*/ 3 w 29"/>
              <a:gd name="T61" fmla="*/ 26 h 29"/>
              <a:gd name="T62" fmla="*/ 7 w 29"/>
              <a:gd name="T63" fmla="*/ 28 h 29"/>
              <a:gd name="T64" fmla="*/ 11 w 29"/>
              <a:gd name="T65" fmla="*/ 29 h 29"/>
              <a:gd name="T66" fmla="*/ 14 w 29"/>
              <a:gd name="T67" fmla="*/ 28 h 29"/>
              <a:gd name="T68" fmla="*/ 13 w 29"/>
              <a:gd name="T69"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28">
                <a:moveTo>
                  <a:pt x="13" y="23"/>
                </a:moveTo>
                <a:lnTo>
                  <a:pt x="11" y="23"/>
                </a:lnTo>
                <a:lnTo>
                  <a:pt x="8" y="22"/>
                </a:lnTo>
                <a:lnTo>
                  <a:pt x="7" y="21"/>
                </a:lnTo>
                <a:lnTo>
                  <a:pt x="6" y="18"/>
                </a:lnTo>
                <a:lnTo>
                  <a:pt x="5" y="15"/>
                </a:lnTo>
                <a:lnTo>
                  <a:pt x="6" y="12"/>
                </a:lnTo>
                <a:lnTo>
                  <a:pt x="8" y="10"/>
                </a:lnTo>
                <a:lnTo>
                  <a:pt x="12" y="8"/>
                </a:lnTo>
                <a:lnTo>
                  <a:pt x="15" y="6"/>
                </a:lnTo>
                <a:lnTo>
                  <a:pt x="19" y="6"/>
                </a:lnTo>
                <a:lnTo>
                  <a:pt x="21" y="8"/>
                </a:lnTo>
                <a:lnTo>
                  <a:pt x="23" y="11"/>
                </a:lnTo>
                <a:lnTo>
                  <a:pt x="24" y="14"/>
                </a:lnTo>
                <a:lnTo>
                  <a:pt x="24" y="16"/>
                </a:lnTo>
                <a:lnTo>
                  <a:pt x="23" y="17"/>
                </a:lnTo>
                <a:lnTo>
                  <a:pt x="20" y="20"/>
                </a:lnTo>
                <a:lnTo>
                  <a:pt x="23" y="24"/>
                </a:lnTo>
                <a:lnTo>
                  <a:pt x="26" y="22"/>
                </a:lnTo>
                <a:lnTo>
                  <a:pt x="29" y="18"/>
                </a:lnTo>
                <a:lnTo>
                  <a:pt x="29" y="14"/>
                </a:lnTo>
                <a:lnTo>
                  <a:pt x="27" y="9"/>
                </a:lnTo>
                <a:lnTo>
                  <a:pt x="24" y="4"/>
                </a:lnTo>
                <a:lnTo>
                  <a:pt x="20" y="0"/>
                </a:lnTo>
                <a:lnTo>
                  <a:pt x="15" y="0"/>
                </a:lnTo>
                <a:lnTo>
                  <a:pt x="9" y="2"/>
                </a:lnTo>
                <a:lnTo>
                  <a:pt x="3" y="5"/>
                </a:lnTo>
                <a:lnTo>
                  <a:pt x="1" y="10"/>
                </a:lnTo>
                <a:lnTo>
                  <a:pt x="0" y="15"/>
                </a:lnTo>
                <a:lnTo>
                  <a:pt x="1" y="21"/>
                </a:lnTo>
                <a:lnTo>
                  <a:pt x="3" y="26"/>
                </a:lnTo>
                <a:lnTo>
                  <a:pt x="7" y="28"/>
                </a:lnTo>
                <a:lnTo>
                  <a:pt x="11" y="29"/>
                </a:lnTo>
                <a:lnTo>
                  <a:pt x="14" y="28"/>
                </a:lnTo>
                <a:lnTo>
                  <a:pt x="1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27" name="Freeform 828">
            <a:extLst>
              <a:ext uri="{FF2B5EF4-FFF2-40B4-BE49-F238E27FC236}">
                <a16:creationId xmlns:a16="http://schemas.microsoft.com/office/drawing/2014/main" id="{8246CAB6-7A2E-4235-9270-945FEFC7C75E}"/>
              </a:ext>
            </a:extLst>
          </p:cNvPr>
          <p:cNvSpPr/>
          <p:nvPr/>
        </p:nvSpPr>
        <p:spPr bwMode="auto">
          <a:xfrm>
            <a:off x="4699469" y="3137289"/>
            <a:ext cx="37819" cy="42022"/>
          </a:xfrm>
          <a:custGeom>
            <a:avLst/>
            <a:gdLst>
              <a:gd name="T0" fmla="*/ 7 w 27"/>
              <a:gd name="T1" fmla="*/ 30 h 30"/>
              <a:gd name="T2" fmla="*/ 12 w 27"/>
              <a:gd name="T3" fmla="*/ 27 h 30"/>
              <a:gd name="T4" fmla="*/ 6 w 27"/>
              <a:gd name="T5" fmla="*/ 14 h 30"/>
              <a:gd name="T6" fmla="*/ 27 w 27"/>
              <a:gd name="T7" fmla="*/ 6 h 30"/>
              <a:gd name="T8" fmla="*/ 25 w 27"/>
              <a:gd name="T9" fmla="*/ 0 h 30"/>
              <a:gd name="T10" fmla="*/ 0 w 27"/>
              <a:gd name="T11" fmla="*/ 10 h 30"/>
              <a:gd name="T12" fmla="*/ 7 w 27"/>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7" h="30">
                <a:moveTo>
                  <a:pt x="7" y="30"/>
                </a:moveTo>
                <a:lnTo>
                  <a:pt x="12" y="27"/>
                </a:lnTo>
                <a:lnTo>
                  <a:pt x="6" y="14"/>
                </a:lnTo>
                <a:lnTo>
                  <a:pt x="27" y="6"/>
                </a:lnTo>
                <a:lnTo>
                  <a:pt x="25" y="0"/>
                </a:lnTo>
                <a:lnTo>
                  <a:pt x="0" y="10"/>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28" name="Freeform 829">
            <a:extLst>
              <a:ext uri="{FF2B5EF4-FFF2-40B4-BE49-F238E27FC236}">
                <a16:creationId xmlns:a16="http://schemas.microsoft.com/office/drawing/2014/main" id="{3F1DE022-67DE-460D-8E63-381C051A202D}"/>
              </a:ext>
            </a:extLst>
          </p:cNvPr>
          <p:cNvSpPr/>
          <p:nvPr/>
        </p:nvSpPr>
        <p:spPr bwMode="auto">
          <a:xfrm>
            <a:off x="4712073" y="3166705"/>
            <a:ext cx="44824" cy="46224"/>
          </a:xfrm>
          <a:custGeom>
            <a:avLst/>
            <a:gdLst>
              <a:gd name="T0" fmla="*/ 7 w 32"/>
              <a:gd name="T1" fmla="*/ 33 h 33"/>
              <a:gd name="T2" fmla="*/ 12 w 32"/>
              <a:gd name="T3" fmla="*/ 30 h 33"/>
              <a:gd name="T4" fmla="*/ 6 w 32"/>
              <a:gd name="T5" fmla="*/ 16 h 33"/>
              <a:gd name="T6" fmla="*/ 13 w 32"/>
              <a:gd name="T7" fmla="*/ 12 h 33"/>
              <a:gd name="T8" fmla="*/ 18 w 32"/>
              <a:gd name="T9" fmla="*/ 25 h 33"/>
              <a:gd name="T10" fmla="*/ 21 w 32"/>
              <a:gd name="T11" fmla="*/ 24 h 33"/>
              <a:gd name="T12" fmla="*/ 16 w 32"/>
              <a:gd name="T13" fmla="*/ 11 h 33"/>
              <a:gd name="T14" fmla="*/ 22 w 32"/>
              <a:gd name="T15" fmla="*/ 9 h 33"/>
              <a:gd name="T16" fmla="*/ 27 w 32"/>
              <a:gd name="T17" fmla="*/ 23 h 33"/>
              <a:gd name="T18" fmla="*/ 32 w 32"/>
              <a:gd name="T19" fmla="*/ 21 h 33"/>
              <a:gd name="T20" fmla="*/ 25 w 32"/>
              <a:gd name="T21" fmla="*/ 0 h 33"/>
              <a:gd name="T22" fmla="*/ 0 w 32"/>
              <a:gd name="T23" fmla="*/ 12 h 33"/>
              <a:gd name="T24" fmla="*/ 7 w 3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7" y="33"/>
                </a:moveTo>
                <a:lnTo>
                  <a:pt x="12" y="30"/>
                </a:lnTo>
                <a:lnTo>
                  <a:pt x="6" y="16"/>
                </a:lnTo>
                <a:lnTo>
                  <a:pt x="13" y="12"/>
                </a:lnTo>
                <a:lnTo>
                  <a:pt x="18" y="25"/>
                </a:lnTo>
                <a:lnTo>
                  <a:pt x="21" y="24"/>
                </a:lnTo>
                <a:lnTo>
                  <a:pt x="16" y="11"/>
                </a:lnTo>
                <a:lnTo>
                  <a:pt x="22" y="9"/>
                </a:lnTo>
                <a:lnTo>
                  <a:pt x="27" y="23"/>
                </a:lnTo>
                <a:lnTo>
                  <a:pt x="32" y="21"/>
                </a:lnTo>
                <a:lnTo>
                  <a:pt x="25" y="0"/>
                </a:lnTo>
                <a:lnTo>
                  <a:pt x="0" y="12"/>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29" name="Freeform 830">
            <a:extLst>
              <a:ext uri="{FF2B5EF4-FFF2-40B4-BE49-F238E27FC236}">
                <a16:creationId xmlns:a16="http://schemas.microsoft.com/office/drawing/2014/main" id="{16975FE7-002B-4743-AB1B-BCEFAA2B89AC}"/>
              </a:ext>
            </a:extLst>
          </p:cNvPr>
          <p:cNvSpPr/>
          <p:nvPr/>
        </p:nvSpPr>
        <p:spPr bwMode="auto">
          <a:xfrm>
            <a:off x="4728883" y="3198922"/>
            <a:ext cx="42022" cy="35019"/>
          </a:xfrm>
          <a:custGeom>
            <a:avLst/>
            <a:gdLst>
              <a:gd name="T0" fmla="*/ 1 w 30"/>
              <a:gd name="T1" fmla="*/ 25 h 25"/>
              <a:gd name="T2" fmla="*/ 30 w 30"/>
              <a:gd name="T3" fmla="*/ 24 h 25"/>
              <a:gd name="T4" fmla="*/ 27 w 30"/>
              <a:gd name="T5" fmla="*/ 18 h 25"/>
              <a:gd name="T6" fmla="*/ 7 w 30"/>
              <a:gd name="T7" fmla="*/ 20 h 25"/>
              <a:gd name="T8" fmla="*/ 24 w 30"/>
              <a:gd name="T9" fmla="*/ 6 h 25"/>
              <a:gd name="T10" fmla="*/ 21 w 30"/>
              <a:gd name="T11" fmla="*/ 0 h 25"/>
              <a:gd name="T12" fmla="*/ 0 w 30"/>
              <a:gd name="T13" fmla="*/ 20 h 25"/>
              <a:gd name="T14" fmla="*/ 1 w 3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1" y="25"/>
                </a:moveTo>
                <a:lnTo>
                  <a:pt x="30" y="24"/>
                </a:lnTo>
                <a:lnTo>
                  <a:pt x="27" y="18"/>
                </a:lnTo>
                <a:lnTo>
                  <a:pt x="7" y="20"/>
                </a:lnTo>
                <a:lnTo>
                  <a:pt x="24" y="6"/>
                </a:lnTo>
                <a:lnTo>
                  <a:pt x="21" y="0"/>
                </a:lnTo>
                <a:lnTo>
                  <a:pt x="0" y="20"/>
                </a:lnTo>
                <a:lnTo>
                  <a:pt x="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0" name="Freeform 831">
            <a:extLst>
              <a:ext uri="{FF2B5EF4-FFF2-40B4-BE49-F238E27FC236}">
                <a16:creationId xmlns:a16="http://schemas.microsoft.com/office/drawing/2014/main" id="{9F35A098-30AB-4BE3-8911-943D623026EF}"/>
              </a:ext>
            </a:extLst>
          </p:cNvPr>
          <p:cNvSpPr/>
          <p:nvPr/>
        </p:nvSpPr>
        <p:spPr bwMode="auto">
          <a:xfrm>
            <a:off x="4737287" y="3235342"/>
            <a:ext cx="44824" cy="43423"/>
          </a:xfrm>
          <a:custGeom>
            <a:avLst/>
            <a:gdLst>
              <a:gd name="T0" fmla="*/ 8 w 32"/>
              <a:gd name="T1" fmla="*/ 31 h 31"/>
              <a:gd name="T2" fmla="*/ 12 w 32"/>
              <a:gd name="T3" fmla="*/ 30 h 31"/>
              <a:gd name="T4" fmla="*/ 7 w 32"/>
              <a:gd name="T5" fmla="*/ 15 h 31"/>
              <a:gd name="T6" fmla="*/ 13 w 32"/>
              <a:gd name="T7" fmla="*/ 12 h 31"/>
              <a:gd name="T8" fmla="*/ 18 w 32"/>
              <a:gd name="T9" fmla="*/ 25 h 31"/>
              <a:gd name="T10" fmla="*/ 22 w 32"/>
              <a:gd name="T11" fmla="*/ 23 h 31"/>
              <a:gd name="T12" fmla="*/ 18 w 32"/>
              <a:gd name="T13" fmla="*/ 10 h 31"/>
              <a:gd name="T14" fmla="*/ 22 w 32"/>
              <a:gd name="T15" fmla="*/ 8 h 31"/>
              <a:gd name="T16" fmla="*/ 28 w 32"/>
              <a:gd name="T17" fmla="*/ 22 h 31"/>
              <a:gd name="T18" fmla="*/ 32 w 32"/>
              <a:gd name="T19" fmla="*/ 19 h 31"/>
              <a:gd name="T20" fmla="*/ 25 w 32"/>
              <a:gd name="T21" fmla="*/ 0 h 31"/>
              <a:gd name="T22" fmla="*/ 0 w 32"/>
              <a:gd name="T23" fmla="*/ 11 h 31"/>
              <a:gd name="T24" fmla="*/ 8 w 3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1">
                <a:moveTo>
                  <a:pt x="8" y="31"/>
                </a:moveTo>
                <a:lnTo>
                  <a:pt x="12" y="30"/>
                </a:lnTo>
                <a:lnTo>
                  <a:pt x="7" y="15"/>
                </a:lnTo>
                <a:lnTo>
                  <a:pt x="13" y="12"/>
                </a:lnTo>
                <a:lnTo>
                  <a:pt x="18" y="25"/>
                </a:lnTo>
                <a:lnTo>
                  <a:pt x="22" y="23"/>
                </a:lnTo>
                <a:lnTo>
                  <a:pt x="18" y="10"/>
                </a:lnTo>
                <a:lnTo>
                  <a:pt x="22" y="8"/>
                </a:lnTo>
                <a:lnTo>
                  <a:pt x="28" y="22"/>
                </a:lnTo>
                <a:lnTo>
                  <a:pt x="32" y="19"/>
                </a:lnTo>
                <a:lnTo>
                  <a:pt x="25" y="0"/>
                </a:lnTo>
                <a:lnTo>
                  <a:pt x="0" y="11"/>
                </a:lnTo>
                <a:lnTo>
                  <a:pt x="8"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1" name="Freeform 832">
            <a:extLst>
              <a:ext uri="{FF2B5EF4-FFF2-40B4-BE49-F238E27FC236}">
                <a16:creationId xmlns:a16="http://schemas.microsoft.com/office/drawing/2014/main" id="{9498FCB4-8551-4916-BD0A-A26967624761}"/>
              </a:ext>
            </a:extLst>
          </p:cNvPr>
          <p:cNvSpPr/>
          <p:nvPr/>
        </p:nvSpPr>
        <p:spPr bwMode="auto">
          <a:xfrm>
            <a:off x="4749895" y="3270359"/>
            <a:ext cx="39221" cy="42022"/>
          </a:xfrm>
          <a:custGeom>
            <a:avLst/>
            <a:gdLst>
              <a:gd name="T0" fmla="*/ 7 w 28"/>
              <a:gd name="T1" fmla="*/ 30 h 30"/>
              <a:gd name="T2" fmla="*/ 12 w 28"/>
              <a:gd name="T3" fmla="*/ 28 h 30"/>
              <a:gd name="T4" fmla="*/ 7 w 28"/>
              <a:gd name="T5" fmla="*/ 15 h 30"/>
              <a:gd name="T6" fmla="*/ 28 w 28"/>
              <a:gd name="T7" fmla="*/ 5 h 30"/>
              <a:gd name="T8" fmla="*/ 25 w 28"/>
              <a:gd name="T9" fmla="*/ 0 h 30"/>
              <a:gd name="T10" fmla="*/ 0 w 28"/>
              <a:gd name="T11" fmla="*/ 11 h 30"/>
              <a:gd name="T12" fmla="*/ 7 w 28"/>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8" h="30">
                <a:moveTo>
                  <a:pt x="7" y="30"/>
                </a:moveTo>
                <a:lnTo>
                  <a:pt x="12" y="28"/>
                </a:lnTo>
                <a:lnTo>
                  <a:pt x="7" y="15"/>
                </a:lnTo>
                <a:lnTo>
                  <a:pt x="28" y="5"/>
                </a:lnTo>
                <a:lnTo>
                  <a:pt x="25" y="0"/>
                </a:lnTo>
                <a:lnTo>
                  <a:pt x="0" y="11"/>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2" name="Freeform 833">
            <a:extLst>
              <a:ext uri="{FF2B5EF4-FFF2-40B4-BE49-F238E27FC236}">
                <a16:creationId xmlns:a16="http://schemas.microsoft.com/office/drawing/2014/main" id="{74E8F3EE-C95E-489B-B4D6-7CA286831B04}"/>
              </a:ext>
            </a:extLst>
          </p:cNvPr>
          <p:cNvSpPr/>
          <p:nvPr/>
        </p:nvSpPr>
        <p:spPr bwMode="auto">
          <a:xfrm>
            <a:off x="4759698" y="3310981"/>
            <a:ext cx="44824" cy="39221"/>
          </a:xfrm>
          <a:custGeom>
            <a:avLst/>
            <a:gdLst>
              <a:gd name="T0" fmla="*/ 16 w 32"/>
              <a:gd name="T1" fmla="*/ 15 h 28"/>
              <a:gd name="T2" fmla="*/ 14 w 32"/>
              <a:gd name="T3" fmla="*/ 6 h 28"/>
              <a:gd name="T4" fmla="*/ 26 w 32"/>
              <a:gd name="T5" fmla="*/ 5 h 28"/>
              <a:gd name="T6" fmla="*/ 16 w 32"/>
              <a:gd name="T7" fmla="*/ 15 h 28"/>
              <a:gd name="T8" fmla="*/ 0 w 32"/>
              <a:gd name="T9" fmla="*/ 1 h 28"/>
              <a:gd name="T10" fmla="*/ 3 w 32"/>
              <a:gd name="T11" fmla="*/ 7 h 28"/>
              <a:gd name="T12" fmla="*/ 9 w 32"/>
              <a:gd name="T13" fmla="*/ 7 h 28"/>
              <a:gd name="T14" fmla="*/ 12 w 32"/>
              <a:gd name="T15" fmla="*/ 17 h 28"/>
              <a:gd name="T16" fmla="*/ 8 w 32"/>
              <a:gd name="T17" fmla="*/ 22 h 28"/>
              <a:gd name="T18" fmla="*/ 10 w 32"/>
              <a:gd name="T19" fmla="*/ 28 h 28"/>
              <a:gd name="T20" fmla="*/ 32 w 32"/>
              <a:gd name="T21" fmla="*/ 6 h 28"/>
              <a:gd name="T22" fmla="*/ 29 w 32"/>
              <a:gd name="T23" fmla="*/ 0 h 28"/>
              <a:gd name="T24" fmla="*/ 0 w 32"/>
              <a:gd name="T25" fmla="*/ 1 h 28"/>
              <a:gd name="T26" fmla="*/ 16 w 32"/>
              <a:gd name="T27"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8">
                <a:moveTo>
                  <a:pt x="16" y="15"/>
                </a:moveTo>
                <a:lnTo>
                  <a:pt x="14" y="6"/>
                </a:lnTo>
                <a:lnTo>
                  <a:pt x="26" y="5"/>
                </a:lnTo>
                <a:lnTo>
                  <a:pt x="16" y="15"/>
                </a:lnTo>
                <a:lnTo>
                  <a:pt x="0" y="1"/>
                </a:lnTo>
                <a:lnTo>
                  <a:pt x="3" y="7"/>
                </a:lnTo>
                <a:lnTo>
                  <a:pt x="9" y="7"/>
                </a:lnTo>
                <a:lnTo>
                  <a:pt x="12" y="17"/>
                </a:lnTo>
                <a:lnTo>
                  <a:pt x="8" y="22"/>
                </a:lnTo>
                <a:lnTo>
                  <a:pt x="10" y="28"/>
                </a:lnTo>
                <a:lnTo>
                  <a:pt x="32" y="6"/>
                </a:lnTo>
                <a:lnTo>
                  <a:pt x="29" y="0"/>
                </a:lnTo>
                <a:lnTo>
                  <a:pt x="0" y="1"/>
                </a:lnTo>
                <a:lnTo>
                  <a:pt x="1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3" name="Freeform 834">
            <a:extLst>
              <a:ext uri="{FF2B5EF4-FFF2-40B4-BE49-F238E27FC236}">
                <a16:creationId xmlns:a16="http://schemas.microsoft.com/office/drawing/2014/main" id="{DD91DA16-EB41-438B-B6B5-B3BEC9A5D4E8}"/>
              </a:ext>
            </a:extLst>
          </p:cNvPr>
          <p:cNvSpPr/>
          <p:nvPr/>
        </p:nvSpPr>
        <p:spPr bwMode="auto">
          <a:xfrm>
            <a:off x="4775109" y="3337596"/>
            <a:ext cx="47625" cy="47625"/>
          </a:xfrm>
          <a:custGeom>
            <a:avLst/>
            <a:gdLst>
              <a:gd name="T0" fmla="*/ 3 w 34"/>
              <a:gd name="T1" fmla="*/ 17 h 34"/>
              <a:gd name="T2" fmla="*/ 19 w 34"/>
              <a:gd name="T3" fmla="*/ 9 h 34"/>
              <a:gd name="T4" fmla="*/ 7 w 34"/>
              <a:gd name="T5" fmla="*/ 28 h 34"/>
              <a:gd name="T6" fmla="*/ 9 w 34"/>
              <a:gd name="T7" fmla="*/ 34 h 34"/>
              <a:gd name="T8" fmla="*/ 34 w 34"/>
              <a:gd name="T9" fmla="*/ 23 h 34"/>
              <a:gd name="T10" fmla="*/ 33 w 34"/>
              <a:gd name="T11" fmla="*/ 17 h 34"/>
              <a:gd name="T12" fmla="*/ 15 w 34"/>
              <a:gd name="T13" fmla="*/ 24 h 34"/>
              <a:gd name="T14" fmla="*/ 28 w 34"/>
              <a:gd name="T15" fmla="*/ 6 h 34"/>
              <a:gd name="T16" fmla="*/ 25 w 34"/>
              <a:gd name="T17" fmla="*/ 0 h 34"/>
              <a:gd name="T18" fmla="*/ 0 w 34"/>
              <a:gd name="T19" fmla="*/ 11 h 34"/>
              <a:gd name="T20" fmla="*/ 3 w 34"/>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3" y="17"/>
                </a:moveTo>
                <a:lnTo>
                  <a:pt x="19" y="9"/>
                </a:lnTo>
                <a:lnTo>
                  <a:pt x="7" y="28"/>
                </a:lnTo>
                <a:lnTo>
                  <a:pt x="9" y="34"/>
                </a:lnTo>
                <a:lnTo>
                  <a:pt x="34" y="23"/>
                </a:lnTo>
                <a:lnTo>
                  <a:pt x="33" y="17"/>
                </a:lnTo>
                <a:lnTo>
                  <a:pt x="15" y="24"/>
                </a:lnTo>
                <a:lnTo>
                  <a:pt x="28" y="6"/>
                </a:lnTo>
                <a:lnTo>
                  <a:pt x="25" y="0"/>
                </a:lnTo>
                <a:lnTo>
                  <a:pt x="0" y="11"/>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4" name="Freeform 835">
            <a:extLst>
              <a:ext uri="{FF2B5EF4-FFF2-40B4-BE49-F238E27FC236}">
                <a16:creationId xmlns:a16="http://schemas.microsoft.com/office/drawing/2014/main" id="{FF2FDBEC-E165-4824-956B-85519E61862D}"/>
              </a:ext>
            </a:extLst>
          </p:cNvPr>
          <p:cNvSpPr/>
          <p:nvPr/>
        </p:nvSpPr>
        <p:spPr bwMode="auto">
          <a:xfrm>
            <a:off x="4790516" y="3376815"/>
            <a:ext cx="43423" cy="43422"/>
          </a:xfrm>
          <a:custGeom>
            <a:avLst/>
            <a:gdLst>
              <a:gd name="T0" fmla="*/ 23 w 31"/>
              <a:gd name="T1" fmla="*/ 7 h 31"/>
              <a:gd name="T2" fmla="*/ 25 w 31"/>
              <a:gd name="T3" fmla="*/ 13 h 31"/>
              <a:gd name="T4" fmla="*/ 25 w 31"/>
              <a:gd name="T5" fmla="*/ 17 h 31"/>
              <a:gd name="T6" fmla="*/ 25 w 31"/>
              <a:gd name="T7" fmla="*/ 19 h 31"/>
              <a:gd name="T8" fmla="*/ 23 w 31"/>
              <a:gd name="T9" fmla="*/ 22 h 31"/>
              <a:gd name="T10" fmla="*/ 19 w 31"/>
              <a:gd name="T11" fmla="*/ 24 h 31"/>
              <a:gd name="T12" fmla="*/ 16 w 31"/>
              <a:gd name="T13" fmla="*/ 25 h 31"/>
              <a:gd name="T14" fmla="*/ 13 w 31"/>
              <a:gd name="T15" fmla="*/ 24 h 31"/>
              <a:gd name="T16" fmla="*/ 11 w 31"/>
              <a:gd name="T17" fmla="*/ 23 h 31"/>
              <a:gd name="T18" fmla="*/ 8 w 31"/>
              <a:gd name="T19" fmla="*/ 19 h 31"/>
              <a:gd name="T20" fmla="*/ 7 w 31"/>
              <a:gd name="T21" fmla="*/ 16 h 31"/>
              <a:gd name="T22" fmla="*/ 23 w 31"/>
              <a:gd name="T23" fmla="*/ 7 h 31"/>
              <a:gd name="T24" fmla="*/ 4 w 31"/>
              <a:gd name="T25" fmla="*/ 20 h 31"/>
              <a:gd name="T26" fmla="*/ 6 w 31"/>
              <a:gd name="T27" fmla="*/ 26 h 31"/>
              <a:gd name="T28" fmla="*/ 10 w 31"/>
              <a:gd name="T29" fmla="*/ 29 h 31"/>
              <a:gd name="T30" fmla="*/ 12 w 31"/>
              <a:gd name="T31" fmla="*/ 30 h 31"/>
              <a:gd name="T32" fmla="*/ 16 w 31"/>
              <a:gd name="T33" fmla="*/ 31 h 31"/>
              <a:gd name="T34" fmla="*/ 22 w 31"/>
              <a:gd name="T35" fmla="*/ 29 h 31"/>
              <a:gd name="T36" fmla="*/ 26 w 31"/>
              <a:gd name="T37" fmla="*/ 26 h 31"/>
              <a:gd name="T38" fmla="*/ 30 w 31"/>
              <a:gd name="T39" fmla="*/ 22 h 31"/>
              <a:gd name="T40" fmla="*/ 31 w 31"/>
              <a:gd name="T41" fmla="*/ 17 h 31"/>
              <a:gd name="T42" fmla="*/ 30 w 31"/>
              <a:gd name="T43" fmla="*/ 11 h 31"/>
              <a:gd name="T44" fmla="*/ 25 w 31"/>
              <a:gd name="T45" fmla="*/ 0 h 31"/>
              <a:gd name="T46" fmla="*/ 0 w 31"/>
              <a:gd name="T47" fmla="*/ 12 h 31"/>
              <a:gd name="T48" fmla="*/ 4 w 31"/>
              <a:gd name="T49" fmla="*/ 20 h 31"/>
              <a:gd name="T50" fmla="*/ 23 w 31"/>
              <a:gd name="T51"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1">
                <a:moveTo>
                  <a:pt x="23" y="7"/>
                </a:moveTo>
                <a:lnTo>
                  <a:pt x="25" y="13"/>
                </a:lnTo>
                <a:lnTo>
                  <a:pt x="25" y="17"/>
                </a:lnTo>
                <a:lnTo>
                  <a:pt x="25" y="19"/>
                </a:lnTo>
                <a:lnTo>
                  <a:pt x="23" y="22"/>
                </a:lnTo>
                <a:lnTo>
                  <a:pt x="19" y="24"/>
                </a:lnTo>
                <a:lnTo>
                  <a:pt x="16" y="25"/>
                </a:lnTo>
                <a:lnTo>
                  <a:pt x="13" y="24"/>
                </a:lnTo>
                <a:lnTo>
                  <a:pt x="11" y="23"/>
                </a:lnTo>
                <a:lnTo>
                  <a:pt x="8" y="19"/>
                </a:lnTo>
                <a:lnTo>
                  <a:pt x="7" y="16"/>
                </a:lnTo>
                <a:lnTo>
                  <a:pt x="23" y="7"/>
                </a:lnTo>
                <a:lnTo>
                  <a:pt x="4" y="20"/>
                </a:lnTo>
                <a:lnTo>
                  <a:pt x="6" y="26"/>
                </a:lnTo>
                <a:lnTo>
                  <a:pt x="10" y="29"/>
                </a:lnTo>
                <a:lnTo>
                  <a:pt x="12" y="30"/>
                </a:lnTo>
                <a:lnTo>
                  <a:pt x="16" y="31"/>
                </a:lnTo>
                <a:lnTo>
                  <a:pt x="22" y="29"/>
                </a:lnTo>
                <a:lnTo>
                  <a:pt x="26" y="26"/>
                </a:lnTo>
                <a:lnTo>
                  <a:pt x="30" y="22"/>
                </a:lnTo>
                <a:lnTo>
                  <a:pt x="31" y="17"/>
                </a:lnTo>
                <a:lnTo>
                  <a:pt x="30" y="11"/>
                </a:lnTo>
                <a:lnTo>
                  <a:pt x="25" y="0"/>
                </a:lnTo>
                <a:lnTo>
                  <a:pt x="0" y="12"/>
                </a:lnTo>
                <a:lnTo>
                  <a:pt x="4" y="20"/>
                </a:lnTo>
                <a:lnTo>
                  <a:pt x="2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5" name="Freeform 836">
            <a:extLst>
              <a:ext uri="{FF2B5EF4-FFF2-40B4-BE49-F238E27FC236}">
                <a16:creationId xmlns:a16="http://schemas.microsoft.com/office/drawing/2014/main" id="{F62AB11A-C74E-475B-9A3E-B34A359D8704}"/>
              </a:ext>
            </a:extLst>
          </p:cNvPr>
          <p:cNvSpPr/>
          <p:nvPr/>
        </p:nvSpPr>
        <p:spPr bwMode="auto">
          <a:xfrm>
            <a:off x="2783263" y="3518288"/>
            <a:ext cx="36419" cy="44824"/>
          </a:xfrm>
          <a:custGeom>
            <a:avLst/>
            <a:gdLst>
              <a:gd name="T0" fmla="*/ 20 w 26"/>
              <a:gd name="T1" fmla="*/ 20 h 32"/>
              <a:gd name="T2" fmla="*/ 19 w 26"/>
              <a:gd name="T3" fmla="*/ 24 h 32"/>
              <a:gd name="T4" fmla="*/ 18 w 26"/>
              <a:gd name="T5" fmla="*/ 25 h 32"/>
              <a:gd name="T6" fmla="*/ 15 w 26"/>
              <a:gd name="T7" fmla="*/ 26 h 32"/>
              <a:gd name="T8" fmla="*/ 13 w 26"/>
              <a:gd name="T9" fmla="*/ 26 h 32"/>
              <a:gd name="T10" fmla="*/ 10 w 26"/>
              <a:gd name="T11" fmla="*/ 26 h 32"/>
              <a:gd name="T12" fmla="*/ 8 w 26"/>
              <a:gd name="T13" fmla="*/ 24 h 32"/>
              <a:gd name="T14" fmla="*/ 6 w 26"/>
              <a:gd name="T15" fmla="*/ 20 h 32"/>
              <a:gd name="T16" fmla="*/ 6 w 26"/>
              <a:gd name="T17" fmla="*/ 15 h 32"/>
              <a:gd name="T18" fmla="*/ 6 w 26"/>
              <a:gd name="T19" fmla="*/ 12 h 32"/>
              <a:gd name="T20" fmla="*/ 8 w 26"/>
              <a:gd name="T21" fmla="*/ 8 h 32"/>
              <a:gd name="T22" fmla="*/ 10 w 26"/>
              <a:gd name="T23" fmla="*/ 6 h 32"/>
              <a:gd name="T24" fmla="*/ 14 w 26"/>
              <a:gd name="T25" fmla="*/ 6 h 32"/>
              <a:gd name="T26" fmla="*/ 16 w 26"/>
              <a:gd name="T27" fmla="*/ 6 h 32"/>
              <a:gd name="T28" fmla="*/ 18 w 26"/>
              <a:gd name="T29" fmla="*/ 7 h 32"/>
              <a:gd name="T30" fmla="*/ 19 w 26"/>
              <a:gd name="T31" fmla="*/ 8 h 32"/>
              <a:gd name="T32" fmla="*/ 20 w 26"/>
              <a:gd name="T33" fmla="*/ 11 h 32"/>
              <a:gd name="T34" fmla="*/ 26 w 26"/>
              <a:gd name="T35" fmla="*/ 11 h 32"/>
              <a:gd name="T36" fmla="*/ 25 w 26"/>
              <a:gd name="T37" fmla="*/ 6 h 32"/>
              <a:gd name="T38" fmla="*/ 22 w 26"/>
              <a:gd name="T39" fmla="*/ 2 h 32"/>
              <a:gd name="T40" fmla="*/ 19 w 26"/>
              <a:gd name="T41" fmla="*/ 0 h 32"/>
              <a:gd name="T42" fmla="*/ 14 w 26"/>
              <a:gd name="T43" fmla="*/ 0 h 32"/>
              <a:gd name="T44" fmla="*/ 8 w 26"/>
              <a:gd name="T45" fmla="*/ 1 h 32"/>
              <a:gd name="T46" fmla="*/ 3 w 26"/>
              <a:gd name="T47" fmla="*/ 3 h 32"/>
              <a:gd name="T48" fmla="*/ 1 w 26"/>
              <a:gd name="T49" fmla="*/ 9 h 32"/>
              <a:gd name="T50" fmla="*/ 0 w 26"/>
              <a:gd name="T51" fmla="*/ 15 h 32"/>
              <a:gd name="T52" fmla="*/ 1 w 26"/>
              <a:gd name="T53" fmla="*/ 23 h 32"/>
              <a:gd name="T54" fmla="*/ 3 w 26"/>
              <a:gd name="T55" fmla="*/ 29 h 32"/>
              <a:gd name="T56" fmla="*/ 7 w 26"/>
              <a:gd name="T57" fmla="*/ 31 h 32"/>
              <a:gd name="T58" fmla="*/ 13 w 26"/>
              <a:gd name="T59" fmla="*/ 32 h 32"/>
              <a:gd name="T60" fmla="*/ 18 w 26"/>
              <a:gd name="T61" fmla="*/ 31 h 32"/>
              <a:gd name="T62" fmla="*/ 22 w 26"/>
              <a:gd name="T63" fmla="*/ 29 h 32"/>
              <a:gd name="T64" fmla="*/ 25 w 26"/>
              <a:gd name="T65" fmla="*/ 25 h 32"/>
              <a:gd name="T66" fmla="*/ 26 w 26"/>
              <a:gd name="T67" fmla="*/ 20 h 32"/>
              <a:gd name="T68" fmla="*/ 20 w 26"/>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0"/>
                </a:moveTo>
                <a:lnTo>
                  <a:pt x="19" y="24"/>
                </a:lnTo>
                <a:lnTo>
                  <a:pt x="18" y="25"/>
                </a:lnTo>
                <a:lnTo>
                  <a:pt x="15" y="26"/>
                </a:lnTo>
                <a:lnTo>
                  <a:pt x="13" y="26"/>
                </a:lnTo>
                <a:lnTo>
                  <a:pt x="10" y="26"/>
                </a:lnTo>
                <a:lnTo>
                  <a:pt x="8" y="24"/>
                </a:lnTo>
                <a:lnTo>
                  <a:pt x="6" y="20"/>
                </a:lnTo>
                <a:lnTo>
                  <a:pt x="6" y="15"/>
                </a:lnTo>
                <a:lnTo>
                  <a:pt x="6" y="12"/>
                </a:lnTo>
                <a:lnTo>
                  <a:pt x="8" y="8"/>
                </a:lnTo>
                <a:lnTo>
                  <a:pt x="10" y="6"/>
                </a:lnTo>
                <a:lnTo>
                  <a:pt x="14" y="6"/>
                </a:lnTo>
                <a:lnTo>
                  <a:pt x="16" y="6"/>
                </a:lnTo>
                <a:lnTo>
                  <a:pt x="18" y="7"/>
                </a:lnTo>
                <a:lnTo>
                  <a:pt x="19" y="8"/>
                </a:lnTo>
                <a:lnTo>
                  <a:pt x="20" y="11"/>
                </a:lnTo>
                <a:lnTo>
                  <a:pt x="26" y="11"/>
                </a:lnTo>
                <a:lnTo>
                  <a:pt x="25" y="6"/>
                </a:lnTo>
                <a:lnTo>
                  <a:pt x="22" y="2"/>
                </a:lnTo>
                <a:lnTo>
                  <a:pt x="19" y="0"/>
                </a:lnTo>
                <a:lnTo>
                  <a:pt x="14" y="0"/>
                </a:lnTo>
                <a:lnTo>
                  <a:pt x="8" y="1"/>
                </a:lnTo>
                <a:lnTo>
                  <a:pt x="3" y="3"/>
                </a:lnTo>
                <a:lnTo>
                  <a:pt x="1" y="9"/>
                </a:lnTo>
                <a:lnTo>
                  <a:pt x="0" y="15"/>
                </a:lnTo>
                <a:lnTo>
                  <a:pt x="1" y="23"/>
                </a:lnTo>
                <a:lnTo>
                  <a:pt x="3" y="29"/>
                </a:lnTo>
                <a:lnTo>
                  <a:pt x="7" y="31"/>
                </a:lnTo>
                <a:lnTo>
                  <a:pt x="13" y="32"/>
                </a:lnTo>
                <a:lnTo>
                  <a:pt x="18" y="31"/>
                </a:lnTo>
                <a:lnTo>
                  <a:pt x="22" y="29"/>
                </a:lnTo>
                <a:lnTo>
                  <a:pt x="25" y="25"/>
                </a:lnTo>
                <a:lnTo>
                  <a:pt x="26" y="20"/>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6" name="Freeform 837">
            <a:extLst>
              <a:ext uri="{FF2B5EF4-FFF2-40B4-BE49-F238E27FC236}">
                <a16:creationId xmlns:a16="http://schemas.microsoft.com/office/drawing/2014/main" id="{656A63F6-5B53-47D0-AF78-8015C82D93B4}"/>
              </a:ext>
            </a:extLst>
          </p:cNvPr>
          <p:cNvSpPr/>
          <p:nvPr/>
        </p:nvSpPr>
        <p:spPr bwMode="auto">
          <a:xfrm>
            <a:off x="2826684" y="3518290"/>
            <a:ext cx="26614" cy="43423"/>
          </a:xfrm>
          <a:custGeom>
            <a:avLst/>
            <a:gdLst>
              <a:gd name="T0" fmla="*/ 19 w 19"/>
              <a:gd name="T1" fmla="*/ 31 h 31"/>
              <a:gd name="T2" fmla="*/ 19 w 19"/>
              <a:gd name="T3" fmla="*/ 26 h 31"/>
              <a:gd name="T4" fmla="*/ 5 w 19"/>
              <a:gd name="T5" fmla="*/ 26 h 31"/>
              <a:gd name="T6" fmla="*/ 5 w 19"/>
              <a:gd name="T7" fmla="*/ 0 h 31"/>
              <a:gd name="T8" fmla="*/ 0 w 19"/>
              <a:gd name="T9" fmla="*/ 0 h 31"/>
              <a:gd name="T10" fmla="*/ 0 w 19"/>
              <a:gd name="T11" fmla="*/ 31 h 31"/>
              <a:gd name="T12" fmla="*/ 19 w 19"/>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9" h="31">
                <a:moveTo>
                  <a:pt x="19" y="31"/>
                </a:moveTo>
                <a:lnTo>
                  <a:pt x="19" y="26"/>
                </a:lnTo>
                <a:lnTo>
                  <a:pt x="5" y="26"/>
                </a:lnTo>
                <a:lnTo>
                  <a:pt x="5" y="0"/>
                </a:lnTo>
                <a:lnTo>
                  <a:pt x="0" y="0"/>
                </a:lnTo>
                <a:lnTo>
                  <a:pt x="0" y="31"/>
                </a:lnTo>
                <a:lnTo>
                  <a:pt x="1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7" name="Freeform 838">
            <a:extLst>
              <a:ext uri="{FF2B5EF4-FFF2-40B4-BE49-F238E27FC236}">
                <a16:creationId xmlns:a16="http://schemas.microsoft.com/office/drawing/2014/main" id="{B829E883-1AD0-4C30-A1F6-6EE36DA1ADFA}"/>
              </a:ext>
            </a:extLst>
          </p:cNvPr>
          <p:cNvSpPr/>
          <p:nvPr/>
        </p:nvSpPr>
        <p:spPr bwMode="auto">
          <a:xfrm>
            <a:off x="2851899" y="3518290"/>
            <a:ext cx="36419" cy="43423"/>
          </a:xfrm>
          <a:custGeom>
            <a:avLst/>
            <a:gdLst>
              <a:gd name="T0" fmla="*/ 17 w 26"/>
              <a:gd name="T1" fmla="*/ 20 h 31"/>
              <a:gd name="T2" fmla="*/ 9 w 26"/>
              <a:gd name="T3" fmla="*/ 20 h 31"/>
              <a:gd name="T4" fmla="*/ 13 w 26"/>
              <a:gd name="T5" fmla="*/ 7 h 31"/>
              <a:gd name="T6" fmla="*/ 17 w 26"/>
              <a:gd name="T7" fmla="*/ 20 h 31"/>
              <a:gd name="T8" fmla="*/ 0 w 26"/>
              <a:gd name="T9" fmla="*/ 31 h 31"/>
              <a:gd name="T10" fmla="*/ 6 w 26"/>
              <a:gd name="T11" fmla="*/ 31 h 31"/>
              <a:gd name="T12" fmla="*/ 7 w 26"/>
              <a:gd name="T13" fmla="*/ 25 h 31"/>
              <a:gd name="T14" fmla="*/ 19 w 26"/>
              <a:gd name="T15" fmla="*/ 25 h 31"/>
              <a:gd name="T16" fmla="*/ 20 w 26"/>
              <a:gd name="T17" fmla="*/ 31 h 31"/>
              <a:gd name="T18" fmla="*/ 26 w 26"/>
              <a:gd name="T19" fmla="*/ 31 h 31"/>
              <a:gd name="T20" fmla="*/ 17 w 26"/>
              <a:gd name="T21" fmla="*/ 0 h 31"/>
              <a:gd name="T22" fmla="*/ 9 w 26"/>
              <a:gd name="T23" fmla="*/ 0 h 31"/>
              <a:gd name="T24" fmla="*/ 0 w 26"/>
              <a:gd name="T25" fmla="*/ 31 h 31"/>
              <a:gd name="T26" fmla="*/ 17 w 26"/>
              <a:gd name="T2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17" y="20"/>
                </a:moveTo>
                <a:lnTo>
                  <a:pt x="9" y="20"/>
                </a:lnTo>
                <a:lnTo>
                  <a:pt x="13" y="7"/>
                </a:lnTo>
                <a:lnTo>
                  <a:pt x="17" y="20"/>
                </a:lnTo>
                <a:lnTo>
                  <a:pt x="0" y="31"/>
                </a:lnTo>
                <a:lnTo>
                  <a:pt x="6" y="31"/>
                </a:lnTo>
                <a:lnTo>
                  <a:pt x="7" y="25"/>
                </a:lnTo>
                <a:lnTo>
                  <a:pt x="19" y="25"/>
                </a:lnTo>
                <a:lnTo>
                  <a:pt x="20" y="31"/>
                </a:lnTo>
                <a:lnTo>
                  <a:pt x="26" y="31"/>
                </a:lnTo>
                <a:lnTo>
                  <a:pt x="17" y="0"/>
                </a:lnTo>
                <a:lnTo>
                  <a:pt x="9" y="0"/>
                </a:lnTo>
                <a:lnTo>
                  <a:pt x="0" y="31"/>
                </a:lnTo>
                <a:lnTo>
                  <a:pt x="1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8" name="Freeform 839">
            <a:extLst>
              <a:ext uri="{FF2B5EF4-FFF2-40B4-BE49-F238E27FC236}">
                <a16:creationId xmlns:a16="http://schemas.microsoft.com/office/drawing/2014/main" id="{4745C5B0-7638-4075-9EE2-F948E4873999}"/>
              </a:ext>
            </a:extLst>
          </p:cNvPr>
          <p:cNvSpPr/>
          <p:nvPr/>
        </p:nvSpPr>
        <p:spPr bwMode="auto">
          <a:xfrm>
            <a:off x="2884115" y="3518290"/>
            <a:ext cx="35018" cy="43423"/>
          </a:xfrm>
          <a:custGeom>
            <a:avLst/>
            <a:gdLst>
              <a:gd name="T0" fmla="*/ 16 w 25"/>
              <a:gd name="T1" fmla="*/ 20 h 31"/>
              <a:gd name="T2" fmla="*/ 25 w 25"/>
              <a:gd name="T3" fmla="*/ 0 h 31"/>
              <a:gd name="T4" fmla="*/ 19 w 25"/>
              <a:gd name="T5" fmla="*/ 0 h 31"/>
              <a:gd name="T6" fmla="*/ 13 w 25"/>
              <a:gd name="T7" fmla="*/ 14 h 31"/>
              <a:gd name="T8" fmla="*/ 7 w 25"/>
              <a:gd name="T9" fmla="*/ 0 h 31"/>
              <a:gd name="T10" fmla="*/ 0 w 25"/>
              <a:gd name="T11" fmla="*/ 0 h 31"/>
              <a:gd name="T12" fmla="*/ 10 w 25"/>
              <a:gd name="T13" fmla="*/ 20 h 31"/>
              <a:gd name="T14" fmla="*/ 10 w 25"/>
              <a:gd name="T15" fmla="*/ 31 h 31"/>
              <a:gd name="T16" fmla="*/ 16 w 25"/>
              <a:gd name="T17" fmla="*/ 31 h 31"/>
              <a:gd name="T18" fmla="*/ 16 w 25"/>
              <a:gd name="T19"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16" y="20"/>
                </a:moveTo>
                <a:lnTo>
                  <a:pt x="25" y="0"/>
                </a:lnTo>
                <a:lnTo>
                  <a:pt x="19" y="0"/>
                </a:lnTo>
                <a:lnTo>
                  <a:pt x="13" y="14"/>
                </a:lnTo>
                <a:lnTo>
                  <a:pt x="7" y="0"/>
                </a:lnTo>
                <a:lnTo>
                  <a:pt x="0" y="0"/>
                </a:lnTo>
                <a:lnTo>
                  <a:pt x="10" y="20"/>
                </a:lnTo>
                <a:lnTo>
                  <a:pt x="10" y="31"/>
                </a:lnTo>
                <a:lnTo>
                  <a:pt x="16" y="31"/>
                </a:lnTo>
                <a:lnTo>
                  <a:pt x="1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39" name="Freeform 840">
            <a:extLst>
              <a:ext uri="{FF2B5EF4-FFF2-40B4-BE49-F238E27FC236}">
                <a16:creationId xmlns:a16="http://schemas.microsoft.com/office/drawing/2014/main" id="{526F95D7-809A-471B-92E2-746E287FFB4B}"/>
              </a:ext>
            </a:extLst>
          </p:cNvPr>
          <p:cNvSpPr/>
          <p:nvPr/>
        </p:nvSpPr>
        <p:spPr bwMode="auto">
          <a:xfrm>
            <a:off x="2669801" y="3275962"/>
            <a:ext cx="40622" cy="44824"/>
          </a:xfrm>
          <a:custGeom>
            <a:avLst/>
            <a:gdLst>
              <a:gd name="T0" fmla="*/ 25 w 29"/>
              <a:gd name="T1" fmla="*/ 30 h 32"/>
              <a:gd name="T2" fmla="*/ 29 w 29"/>
              <a:gd name="T3" fmla="*/ 29 h 32"/>
              <a:gd name="T4" fmla="*/ 25 w 29"/>
              <a:gd name="T5" fmla="*/ 12 h 32"/>
              <a:gd name="T6" fmla="*/ 15 w 29"/>
              <a:gd name="T7" fmla="*/ 14 h 32"/>
              <a:gd name="T8" fmla="*/ 15 w 29"/>
              <a:gd name="T9" fmla="*/ 20 h 32"/>
              <a:gd name="T10" fmla="*/ 22 w 29"/>
              <a:gd name="T11" fmla="*/ 19 h 32"/>
              <a:gd name="T12" fmla="*/ 21 w 29"/>
              <a:gd name="T13" fmla="*/ 22 h 32"/>
              <a:gd name="T14" fmla="*/ 19 w 29"/>
              <a:gd name="T15" fmla="*/ 24 h 32"/>
              <a:gd name="T16" fmla="*/ 18 w 29"/>
              <a:gd name="T17" fmla="*/ 25 h 32"/>
              <a:gd name="T18" fmla="*/ 16 w 29"/>
              <a:gd name="T19" fmla="*/ 26 h 32"/>
              <a:gd name="T20" fmla="*/ 12 w 29"/>
              <a:gd name="T21" fmla="*/ 26 h 32"/>
              <a:gd name="T22" fmla="*/ 10 w 29"/>
              <a:gd name="T23" fmla="*/ 25 h 32"/>
              <a:gd name="T24" fmla="*/ 7 w 29"/>
              <a:gd name="T25" fmla="*/ 22 h 32"/>
              <a:gd name="T26" fmla="*/ 6 w 29"/>
              <a:gd name="T27" fmla="*/ 18 h 32"/>
              <a:gd name="T28" fmla="*/ 6 w 29"/>
              <a:gd name="T29" fmla="*/ 13 h 32"/>
              <a:gd name="T30" fmla="*/ 6 w 29"/>
              <a:gd name="T31" fmla="*/ 10 h 32"/>
              <a:gd name="T32" fmla="*/ 9 w 29"/>
              <a:gd name="T33" fmla="*/ 7 h 32"/>
              <a:gd name="T34" fmla="*/ 11 w 29"/>
              <a:gd name="T35" fmla="*/ 6 h 32"/>
              <a:gd name="T36" fmla="*/ 15 w 29"/>
              <a:gd name="T37" fmla="*/ 5 h 32"/>
              <a:gd name="T38" fmla="*/ 16 w 29"/>
              <a:gd name="T39" fmla="*/ 6 h 32"/>
              <a:gd name="T40" fmla="*/ 18 w 29"/>
              <a:gd name="T41" fmla="*/ 7 h 32"/>
              <a:gd name="T42" fmla="*/ 19 w 29"/>
              <a:gd name="T43" fmla="*/ 10 h 32"/>
              <a:gd name="T44" fmla="*/ 25 w 29"/>
              <a:gd name="T45" fmla="*/ 8 h 32"/>
              <a:gd name="T46" fmla="*/ 23 w 29"/>
              <a:gd name="T47" fmla="*/ 4 h 32"/>
              <a:gd name="T48" fmla="*/ 19 w 29"/>
              <a:gd name="T49" fmla="*/ 1 h 32"/>
              <a:gd name="T50" fmla="*/ 16 w 29"/>
              <a:gd name="T51" fmla="*/ 0 h 32"/>
              <a:gd name="T52" fmla="*/ 10 w 29"/>
              <a:gd name="T53" fmla="*/ 0 h 32"/>
              <a:gd name="T54" fmla="*/ 5 w 29"/>
              <a:gd name="T55" fmla="*/ 2 h 32"/>
              <a:gd name="T56" fmla="*/ 1 w 29"/>
              <a:gd name="T57" fmla="*/ 7 h 32"/>
              <a:gd name="T58" fmla="*/ 0 w 29"/>
              <a:gd name="T59" fmla="*/ 12 h 32"/>
              <a:gd name="T60" fmla="*/ 0 w 29"/>
              <a:gd name="T61" fmla="*/ 19 h 32"/>
              <a:gd name="T62" fmla="*/ 1 w 29"/>
              <a:gd name="T63" fmla="*/ 25 h 32"/>
              <a:gd name="T64" fmla="*/ 6 w 29"/>
              <a:gd name="T65" fmla="*/ 30 h 32"/>
              <a:gd name="T66" fmla="*/ 11 w 29"/>
              <a:gd name="T67" fmla="*/ 32 h 32"/>
              <a:gd name="T68" fmla="*/ 16 w 29"/>
              <a:gd name="T69" fmla="*/ 32 h 32"/>
              <a:gd name="T70" fmla="*/ 21 w 29"/>
              <a:gd name="T71" fmla="*/ 30 h 32"/>
              <a:gd name="T72" fmla="*/ 23 w 29"/>
              <a:gd name="T73" fmla="*/ 26 h 32"/>
              <a:gd name="T74" fmla="*/ 25 w 29"/>
              <a:gd name="T75"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25" y="30"/>
                </a:moveTo>
                <a:lnTo>
                  <a:pt x="29" y="29"/>
                </a:lnTo>
                <a:lnTo>
                  <a:pt x="25" y="12"/>
                </a:lnTo>
                <a:lnTo>
                  <a:pt x="15" y="14"/>
                </a:lnTo>
                <a:lnTo>
                  <a:pt x="15" y="20"/>
                </a:lnTo>
                <a:lnTo>
                  <a:pt x="22" y="19"/>
                </a:lnTo>
                <a:lnTo>
                  <a:pt x="21" y="22"/>
                </a:lnTo>
                <a:lnTo>
                  <a:pt x="19" y="24"/>
                </a:lnTo>
                <a:lnTo>
                  <a:pt x="18" y="25"/>
                </a:lnTo>
                <a:lnTo>
                  <a:pt x="16" y="26"/>
                </a:lnTo>
                <a:lnTo>
                  <a:pt x="12" y="26"/>
                </a:lnTo>
                <a:lnTo>
                  <a:pt x="10" y="25"/>
                </a:lnTo>
                <a:lnTo>
                  <a:pt x="7" y="22"/>
                </a:lnTo>
                <a:lnTo>
                  <a:pt x="6" y="18"/>
                </a:lnTo>
                <a:lnTo>
                  <a:pt x="6" y="13"/>
                </a:lnTo>
                <a:lnTo>
                  <a:pt x="6" y="10"/>
                </a:lnTo>
                <a:lnTo>
                  <a:pt x="9" y="7"/>
                </a:lnTo>
                <a:lnTo>
                  <a:pt x="11" y="6"/>
                </a:lnTo>
                <a:lnTo>
                  <a:pt x="15" y="5"/>
                </a:lnTo>
                <a:lnTo>
                  <a:pt x="16" y="6"/>
                </a:lnTo>
                <a:lnTo>
                  <a:pt x="18" y="7"/>
                </a:lnTo>
                <a:lnTo>
                  <a:pt x="19" y="10"/>
                </a:lnTo>
                <a:lnTo>
                  <a:pt x="25" y="8"/>
                </a:lnTo>
                <a:lnTo>
                  <a:pt x="23" y="4"/>
                </a:lnTo>
                <a:lnTo>
                  <a:pt x="19" y="1"/>
                </a:lnTo>
                <a:lnTo>
                  <a:pt x="16" y="0"/>
                </a:lnTo>
                <a:lnTo>
                  <a:pt x="10" y="0"/>
                </a:lnTo>
                <a:lnTo>
                  <a:pt x="5" y="2"/>
                </a:lnTo>
                <a:lnTo>
                  <a:pt x="1" y="7"/>
                </a:lnTo>
                <a:lnTo>
                  <a:pt x="0" y="12"/>
                </a:lnTo>
                <a:lnTo>
                  <a:pt x="0" y="19"/>
                </a:lnTo>
                <a:lnTo>
                  <a:pt x="1" y="25"/>
                </a:lnTo>
                <a:lnTo>
                  <a:pt x="6" y="30"/>
                </a:lnTo>
                <a:lnTo>
                  <a:pt x="11" y="32"/>
                </a:lnTo>
                <a:lnTo>
                  <a:pt x="16" y="32"/>
                </a:lnTo>
                <a:lnTo>
                  <a:pt x="21" y="30"/>
                </a:lnTo>
                <a:lnTo>
                  <a:pt x="23" y="26"/>
                </a:lnTo>
                <a:lnTo>
                  <a:pt x="2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0" name="Freeform 841">
            <a:extLst>
              <a:ext uri="{FF2B5EF4-FFF2-40B4-BE49-F238E27FC236}">
                <a16:creationId xmlns:a16="http://schemas.microsoft.com/office/drawing/2014/main" id="{F5AB6713-1D74-491F-B248-403CBBA4E969}"/>
              </a:ext>
            </a:extLst>
          </p:cNvPr>
          <p:cNvSpPr/>
          <p:nvPr/>
        </p:nvSpPr>
        <p:spPr bwMode="auto">
          <a:xfrm>
            <a:off x="2710425" y="3267559"/>
            <a:ext cx="40621" cy="47625"/>
          </a:xfrm>
          <a:custGeom>
            <a:avLst/>
            <a:gdLst>
              <a:gd name="T0" fmla="*/ 6 w 29"/>
              <a:gd name="T1" fmla="*/ 7 h 34"/>
              <a:gd name="T2" fmla="*/ 13 w 29"/>
              <a:gd name="T3" fmla="*/ 6 h 34"/>
              <a:gd name="T4" fmla="*/ 17 w 29"/>
              <a:gd name="T5" fmla="*/ 6 h 34"/>
              <a:gd name="T6" fmla="*/ 18 w 29"/>
              <a:gd name="T7" fmla="*/ 8 h 34"/>
              <a:gd name="T8" fmla="*/ 18 w 29"/>
              <a:gd name="T9" fmla="*/ 12 h 34"/>
              <a:gd name="T10" fmla="*/ 14 w 29"/>
              <a:gd name="T11" fmla="*/ 14 h 34"/>
              <a:gd name="T12" fmla="*/ 8 w 29"/>
              <a:gd name="T13" fmla="*/ 16 h 34"/>
              <a:gd name="T14" fmla="*/ 6 w 29"/>
              <a:gd name="T15" fmla="*/ 7 h 34"/>
              <a:gd name="T16" fmla="*/ 11 w 29"/>
              <a:gd name="T17" fmla="*/ 32 h 34"/>
              <a:gd name="T18" fmla="*/ 8 w 29"/>
              <a:gd name="T19" fmla="*/ 20 h 34"/>
              <a:gd name="T20" fmla="*/ 16 w 29"/>
              <a:gd name="T21" fmla="*/ 19 h 34"/>
              <a:gd name="T22" fmla="*/ 18 w 29"/>
              <a:gd name="T23" fmla="*/ 19 h 34"/>
              <a:gd name="T24" fmla="*/ 20 w 29"/>
              <a:gd name="T25" fmla="*/ 23 h 34"/>
              <a:gd name="T26" fmla="*/ 20 w 29"/>
              <a:gd name="T27" fmla="*/ 26 h 34"/>
              <a:gd name="T28" fmla="*/ 22 w 29"/>
              <a:gd name="T29" fmla="*/ 29 h 34"/>
              <a:gd name="T30" fmla="*/ 22 w 29"/>
              <a:gd name="T31" fmla="*/ 30 h 34"/>
              <a:gd name="T32" fmla="*/ 29 w 29"/>
              <a:gd name="T33" fmla="*/ 29 h 34"/>
              <a:gd name="T34" fmla="*/ 29 w 29"/>
              <a:gd name="T35" fmla="*/ 28 h 34"/>
              <a:gd name="T36" fmla="*/ 28 w 29"/>
              <a:gd name="T37" fmla="*/ 26 h 34"/>
              <a:gd name="T38" fmla="*/ 26 w 29"/>
              <a:gd name="T39" fmla="*/ 25 h 34"/>
              <a:gd name="T40" fmla="*/ 26 w 29"/>
              <a:gd name="T41" fmla="*/ 22 h 34"/>
              <a:gd name="T42" fmla="*/ 24 w 29"/>
              <a:gd name="T43" fmla="*/ 17 h 34"/>
              <a:gd name="T44" fmla="*/ 22 w 29"/>
              <a:gd name="T45" fmla="*/ 16 h 34"/>
              <a:gd name="T46" fmla="*/ 23 w 29"/>
              <a:gd name="T47" fmla="*/ 13 h 34"/>
              <a:gd name="T48" fmla="*/ 24 w 29"/>
              <a:gd name="T49" fmla="*/ 12 h 34"/>
              <a:gd name="T50" fmla="*/ 24 w 29"/>
              <a:gd name="T51" fmla="*/ 7 h 34"/>
              <a:gd name="T52" fmla="*/ 23 w 29"/>
              <a:gd name="T53" fmla="*/ 4 h 34"/>
              <a:gd name="T54" fmla="*/ 20 w 29"/>
              <a:gd name="T55" fmla="*/ 1 h 34"/>
              <a:gd name="T56" fmla="*/ 18 w 29"/>
              <a:gd name="T57" fmla="*/ 0 h 34"/>
              <a:gd name="T58" fmla="*/ 13 w 29"/>
              <a:gd name="T59" fmla="*/ 0 h 34"/>
              <a:gd name="T60" fmla="*/ 0 w 29"/>
              <a:gd name="T61" fmla="*/ 4 h 34"/>
              <a:gd name="T62" fmla="*/ 5 w 29"/>
              <a:gd name="T63" fmla="*/ 34 h 34"/>
              <a:gd name="T64" fmla="*/ 11 w 29"/>
              <a:gd name="T65" fmla="*/ 32 h 34"/>
              <a:gd name="T66" fmla="*/ 6 w 29"/>
              <a:gd name="T6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4">
                <a:moveTo>
                  <a:pt x="6" y="7"/>
                </a:moveTo>
                <a:lnTo>
                  <a:pt x="13" y="6"/>
                </a:lnTo>
                <a:lnTo>
                  <a:pt x="17" y="6"/>
                </a:lnTo>
                <a:lnTo>
                  <a:pt x="18" y="8"/>
                </a:lnTo>
                <a:lnTo>
                  <a:pt x="18" y="12"/>
                </a:lnTo>
                <a:lnTo>
                  <a:pt x="14" y="14"/>
                </a:lnTo>
                <a:lnTo>
                  <a:pt x="8" y="16"/>
                </a:lnTo>
                <a:lnTo>
                  <a:pt x="6" y="7"/>
                </a:lnTo>
                <a:lnTo>
                  <a:pt x="11" y="32"/>
                </a:lnTo>
                <a:lnTo>
                  <a:pt x="8" y="20"/>
                </a:lnTo>
                <a:lnTo>
                  <a:pt x="16" y="19"/>
                </a:lnTo>
                <a:lnTo>
                  <a:pt x="18" y="19"/>
                </a:lnTo>
                <a:lnTo>
                  <a:pt x="20" y="23"/>
                </a:lnTo>
                <a:lnTo>
                  <a:pt x="20" y="26"/>
                </a:lnTo>
                <a:lnTo>
                  <a:pt x="22" y="29"/>
                </a:lnTo>
                <a:lnTo>
                  <a:pt x="22" y="30"/>
                </a:lnTo>
                <a:lnTo>
                  <a:pt x="29" y="29"/>
                </a:lnTo>
                <a:lnTo>
                  <a:pt x="29" y="28"/>
                </a:lnTo>
                <a:lnTo>
                  <a:pt x="28" y="26"/>
                </a:lnTo>
                <a:lnTo>
                  <a:pt x="26" y="25"/>
                </a:lnTo>
                <a:lnTo>
                  <a:pt x="26" y="22"/>
                </a:lnTo>
                <a:lnTo>
                  <a:pt x="24" y="17"/>
                </a:lnTo>
                <a:lnTo>
                  <a:pt x="22" y="16"/>
                </a:lnTo>
                <a:lnTo>
                  <a:pt x="23" y="13"/>
                </a:lnTo>
                <a:lnTo>
                  <a:pt x="24" y="12"/>
                </a:lnTo>
                <a:lnTo>
                  <a:pt x="24" y="7"/>
                </a:lnTo>
                <a:lnTo>
                  <a:pt x="23" y="4"/>
                </a:lnTo>
                <a:lnTo>
                  <a:pt x="20" y="1"/>
                </a:lnTo>
                <a:lnTo>
                  <a:pt x="18" y="0"/>
                </a:lnTo>
                <a:lnTo>
                  <a:pt x="13" y="0"/>
                </a:lnTo>
                <a:lnTo>
                  <a:pt x="0" y="4"/>
                </a:lnTo>
                <a:lnTo>
                  <a:pt x="5" y="34"/>
                </a:lnTo>
                <a:lnTo>
                  <a:pt x="11" y="32"/>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1" name="Freeform 842">
            <a:extLst>
              <a:ext uri="{FF2B5EF4-FFF2-40B4-BE49-F238E27FC236}">
                <a16:creationId xmlns:a16="http://schemas.microsoft.com/office/drawing/2014/main" id="{59E3E417-A61A-4811-AF71-F6919B5210D8}"/>
              </a:ext>
            </a:extLst>
          </p:cNvPr>
          <p:cNvSpPr/>
          <p:nvPr/>
        </p:nvSpPr>
        <p:spPr bwMode="auto">
          <a:xfrm>
            <a:off x="2752446" y="3259154"/>
            <a:ext cx="39221" cy="49025"/>
          </a:xfrm>
          <a:custGeom>
            <a:avLst/>
            <a:gdLst>
              <a:gd name="T0" fmla="*/ 16 w 28"/>
              <a:gd name="T1" fmla="*/ 19 h 35"/>
              <a:gd name="T2" fmla="*/ 7 w 28"/>
              <a:gd name="T3" fmla="*/ 20 h 35"/>
              <a:gd name="T4" fmla="*/ 10 w 28"/>
              <a:gd name="T5" fmla="*/ 7 h 35"/>
              <a:gd name="T6" fmla="*/ 16 w 28"/>
              <a:gd name="T7" fmla="*/ 19 h 35"/>
              <a:gd name="T8" fmla="*/ 0 w 28"/>
              <a:gd name="T9" fmla="*/ 35 h 35"/>
              <a:gd name="T10" fmla="*/ 6 w 28"/>
              <a:gd name="T11" fmla="*/ 34 h 35"/>
              <a:gd name="T12" fmla="*/ 7 w 28"/>
              <a:gd name="T13" fmla="*/ 26 h 35"/>
              <a:gd name="T14" fmla="*/ 18 w 28"/>
              <a:gd name="T15" fmla="*/ 24 h 35"/>
              <a:gd name="T16" fmla="*/ 22 w 28"/>
              <a:gd name="T17" fmla="*/ 30 h 35"/>
              <a:gd name="T18" fmla="*/ 28 w 28"/>
              <a:gd name="T19" fmla="*/ 29 h 35"/>
              <a:gd name="T20" fmla="*/ 12 w 28"/>
              <a:gd name="T21" fmla="*/ 0 h 35"/>
              <a:gd name="T22" fmla="*/ 5 w 28"/>
              <a:gd name="T23" fmla="*/ 1 h 35"/>
              <a:gd name="T24" fmla="*/ 0 w 28"/>
              <a:gd name="T25" fmla="*/ 35 h 35"/>
              <a:gd name="T26" fmla="*/ 16 w 28"/>
              <a:gd name="T27"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5">
                <a:moveTo>
                  <a:pt x="16" y="19"/>
                </a:moveTo>
                <a:lnTo>
                  <a:pt x="7" y="20"/>
                </a:lnTo>
                <a:lnTo>
                  <a:pt x="10" y="7"/>
                </a:lnTo>
                <a:lnTo>
                  <a:pt x="16" y="19"/>
                </a:lnTo>
                <a:lnTo>
                  <a:pt x="0" y="35"/>
                </a:lnTo>
                <a:lnTo>
                  <a:pt x="6" y="34"/>
                </a:lnTo>
                <a:lnTo>
                  <a:pt x="7" y="26"/>
                </a:lnTo>
                <a:lnTo>
                  <a:pt x="18" y="24"/>
                </a:lnTo>
                <a:lnTo>
                  <a:pt x="22" y="30"/>
                </a:lnTo>
                <a:lnTo>
                  <a:pt x="28" y="29"/>
                </a:lnTo>
                <a:lnTo>
                  <a:pt x="12" y="0"/>
                </a:lnTo>
                <a:lnTo>
                  <a:pt x="5" y="1"/>
                </a:lnTo>
                <a:lnTo>
                  <a:pt x="0" y="35"/>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2" name="Freeform 843">
            <a:extLst>
              <a:ext uri="{FF2B5EF4-FFF2-40B4-BE49-F238E27FC236}">
                <a16:creationId xmlns:a16="http://schemas.microsoft.com/office/drawing/2014/main" id="{2A9DE64B-978D-4864-B665-61646DC37809}"/>
              </a:ext>
            </a:extLst>
          </p:cNvPr>
          <p:cNvSpPr/>
          <p:nvPr/>
        </p:nvSpPr>
        <p:spPr bwMode="auto">
          <a:xfrm>
            <a:off x="2786064" y="3249348"/>
            <a:ext cx="40621" cy="49026"/>
          </a:xfrm>
          <a:custGeom>
            <a:avLst/>
            <a:gdLst>
              <a:gd name="T0" fmla="*/ 12 w 29"/>
              <a:gd name="T1" fmla="*/ 33 h 35"/>
              <a:gd name="T2" fmla="*/ 10 w 29"/>
              <a:gd name="T3" fmla="*/ 20 h 35"/>
              <a:gd name="T4" fmla="*/ 22 w 29"/>
              <a:gd name="T5" fmla="*/ 18 h 35"/>
              <a:gd name="T6" fmla="*/ 24 w 29"/>
              <a:gd name="T7" fmla="*/ 31 h 35"/>
              <a:gd name="T8" fmla="*/ 29 w 29"/>
              <a:gd name="T9" fmla="*/ 30 h 35"/>
              <a:gd name="T10" fmla="*/ 24 w 29"/>
              <a:gd name="T11" fmla="*/ 0 h 35"/>
              <a:gd name="T12" fmla="*/ 18 w 29"/>
              <a:gd name="T13" fmla="*/ 1 h 35"/>
              <a:gd name="T14" fmla="*/ 20 w 29"/>
              <a:gd name="T15" fmla="*/ 12 h 35"/>
              <a:gd name="T16" fmla="*/ 8 w 29"/>
              <a:gd name="T17" fmla="*/ 14 h 35"/>
              <a:gd name="T18" fmla="*/ 6 w 29"/>
              <a:gd name="T19" fmla="*/ 4 h 35"/>
              <a:gd name="T20" fmla="*/ 0 w 29"/>
              <a:gd name="T21" fmla="*/ 5 h 35"/>
              <a:gd name="T22" fmla="*/ 6 w 29"/>
              <a:gd name="T23" fmla="*/ 35 h 35"/>
              <a:gd name="T24" fmla="*/ 12 w 29"/>
              <a:gd name="T2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5">
                <a:moveTo>
                  <a:pt x="12" y="33"/>
                </a:moveTo>
                <a:lnTo>
                  <a:pt x="10" y="20"/>
                </a:lnTo>
                <a:lnTo>
                  <a:pt x="22" y="18"/>
                </a:lnTo>
                <a:lnTo>
                  <a:pt x="24" y="31"/>
                </a:lnTo>
                <a:lnTo>
                  <a:pt x="29" y="30"/>
                </a:lnTo>
                <a:lnTo>
                  <a:pt x="24" y="0"/>
                </a:lnTo>
                <a:lnTo>
                  <a:pt x="18" y="1"/>
                </a:lnTo>
                <a:lnTo>
                  <a:pt x="20" y="12"/>
                </a:lnTo>
                <a:lnTo>
                  <a:pt x="8" y="14"/>
                </a:lnTo>
                <a:lnTo>
                  <a:pt x="6" y="4"/>
                </a:lnTo>
                <a:lnTo>
                  <a:pt x="0" y="5"/>
                </a:lnTo>
                <a:lnTo>
                  <a:pt x="6" y="35"/>
                </a:lnTo>
                <a:lnTo>
                  <a:pt x="1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3" name="Freeform 844">
            <a:extLst>
              <a:ext uri="{FF2B5EF4-FFF2-40B4-BE49-F238E27FC236}">
                <a16:creationId xmlns:a16="http://schemas.microsoft.com/office/drawing/2014/main" id="{EE4757B8-4408-4FF0-9F6F-357162E66376}"/>
              </a:ext>
            </a:extLst>
          </p:cNvPr>
          <p:cNvSpPr/>
          <p:nvPr/>
        </p:nvSpPr>
        <p:spPr bwMode="auto">
          <a:xfrm>
            <a:off x="2830888" y="3242345"/>
            <a:ext cx="37819" cy="49025"/>
          </a:xfrm>
          <a:custGeom>
            <a:avLst/>
            <a:gdLst>
              <a:gd name="T0" fmla="*/ 16 w 27"/>
              <a:gd name="T1" fmla="*/ 19 h 35"/>
              <a:gd name="T2" fmla="*/ 8 w 27"/>
              <a:gd name="T3" fmla="*/ 22 h 35"/>
              <a:gd name="T4" fmla="*/ 9 w 27"/>
              <a:gd name="T5" fmla="*/ 7 h 35"/>
              <a:gd name="T6" fmla="*/ 16 w 27"/>
              <a:gd name="T7" fmla="*/ 19 h 35"/>
              <a:gd name="T8" fmla="*/ 0 w 27"/>
              <a:gd name="T9" fmla="*/ 35 h 35"/>
              <a:gd name="T10" fmla="*/ 6 w 27"/>
              <a:gd name="T11" fmla="*/ 34 h 35"/>
              <a:gd name="T12" fmla="*/ 8 w 27"/>
              <a:gd name="T13" fmla="*/ 26 h 35"/>
              <a:gd name="T14" fmla="*/ 18 w 27"/>
              <a:gd name="T15" fmla="*/ 24 h 35"/>
              <a:gd name="T16" fmla="*/ 21 w 27"/>
              <a:gd name="T17" fmla="*/ 30 h 35"/>
              <a:gd name="T18" fmla="*/ 27 w 27"/>
              <a:gd name="T19" fmla="*/ 29 h 35"/>
              <a:gd name="T20" fmla="*/ 11 w 27"/>
              <a:gd name="T21" fmla="*/ 0 h 35"/>
              <a:gd name="T22" fmla="*/ 5 w 27"/>
              <a:gd name="T23" fmla="*/ 3 h 35"/>
              <a:gd name="T24" fmla="*/ 0 w 27"/>
              <a:gd name="T25" fmla="*/ 35 h 35"/>
              <a:gd name="T26" fmla="*/ 16 w 27"/>
              <a:gd name="T27"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5">
                <a:moveTo>
                  <a:pt x="16" y="19"/>
                </a:moveTo>
                <a:lnTo>
                  <a:pt x="8" y="22"/>
                </a:lnTo>
                <a:lnTo>
                  <a:pt x="9" y="7"/>
                </a:lnTo>
                <a:lnTo>
                  <a:pt x="16" y="19"/>
                </a:lnTo>
                <a:lnTo>
                  <a:pt x="0" y="35"/>
                </a:lnTo>
                <a:lnTo>
                  <a:pt x="6" y="34"/>
                </a:lnTo>
                <a:lnTo>
                  <a:pt x="8" y="26"/>
                </a:lnTo>
                <a:lnTo>
                  <a:pt x="18" y="24"/>
                </a:lnTo>
                <a:lnTo>
                  <a:pt x="21" y="30"/>
                </a:lnTo>
                <a:lnTo>
                  <a:pt x="27" y="29"/>
                </a:lnTo>
                <a:lnTo>
                  <a:pt x="11" y="0"/>
                </a:lnTo>
                <a:lnTo>
                  <a:pt x="5" y="3"/>
                </a:lnTo>
                <a:lnTo>
                  <a:pt x="0" y="35"/>
                </a:lnTo>
                <a:lnTo>
                  <a:pt x="1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4" name="Freeform 845">
            <a:extLst>
              <a:ext uri="{FF2B5EF4-FFF2-40B4-BE49-F238E27FC236}">
                <a16:creationId xmlns:a16="http://schemas.microsoft.com/office/drawing/2014/main" id="{1B506FDE-DC61-4260-B660-EBCEB1826134}"/>
              </a:ext>
            </a:extLst>
          </p:cNvPr>
          <p:cNvSpPr/>
          <p:nvPr/>
        </p:nvSpPr>
        <p:spPr bwMode="auto">
          <a:xfrm>
            <a:off x="2864506" y="3231140"/>
            <a:ext cx="47625" cy="51827"/>
          </a:xfrm>
          <a:custGeom>
            <a:avLst/>
            <a:gdLst>
              <a:gd name="T0" fmla="*/ 11 w 34"/>
              <a:gd name="T1" fmla="*/ 36 h 37"/>
              <a:gd name="T2" fmla="*/ 6 w 34"/>
              <a:gd name="T3" fmla="*/ 11 h 37"/>
              <a:gd name="T4" fmla="*/ 17 w 34"/>
              <a:gd name="T5" fmla="*/ 34 h 37"/>
              <a:gd name="T6" fmla="*/ 23 w 34"/>
              <a:gd name="T7" fmla="*/ 33 h 37"/>
              <a:gd name="T8" fmla="*/ 24 w 34"/>
              <a:gd name="T9" fmla="*/ 7 h 37"/>
              <a:gd name="T10" fmla="*/ 29 w 34"/>
              <a:gd name="T11" fmla="*/ 32 h 37"/>
              <a:gd name="T12" fmla="*/ 34 w 34"/>
              <a:gd name="T13" fmla="*/ 31 h 37"/>
              <a:gd name="T14" fmla="*/ 29 w 34"/>
              <a:gd name="T15" fmla="*/ 0 h 37"/>
              <a:gd name="T16" fmla="*/ 20 w 34"/>
              <a:gd name="T17" fmla="*/ 2 h 37"/>
              <a:gd name="T18" fmla="*/ 18 w 34"/>
              <a:gd name="T19" fmla="*/ 26 h 37"/>
              <a:gd name="T20" fmla="*/ 9 w 34"/>
              <a:gd name="T21" fmla="*/ 5 h 37"/>
              <a:gd name="T22" fmla="*/ 0 w 34"/>
              <a:gd name="T23" fmla="*/ 6 h 37"/>
              <a:gd name="T24" fmla="*/ 6 w 34"/>
              <a:gd name="T25" fmla="*/ 37 h 37"/>
              <a:gd name="T26" fmla="*/ 11 w 34"/>
              <a:gd name="T2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7">
                <a:moveTo>
                  <a:pt x="11" y="36"/>
                </a:moveTo>
                <a:lnTo>
                  <a:pt x="6" y="11"/>
                </a:lnTo>
                <a:lnTo>
                  <a:pt x="17" y="34"/>
                </a:lnTo>
                <a:lnTo>
                  <a:pt x="23" y="33"/>
                </a:lnTo>
                <a:lnTo>
                  <a:pt x="24" y="7"/>
                </a:lnTo>
                <a:lnTo>
                  <a:pt x="29" y="32"/>
                </a:lnTo>
                <a:lnTo>
                  <a:pt x="34" y="31"/>
                </a:lnTo>
                <a:lnTo>
                  <a:pt x="29" y="0"/>
                </a:lnTo>
                <a:lnTo>
                  <a:pt x="20" y="2"/>
                </a:lnTo>
                <a:lnTo>
                  <a:pt x="18" y="26"/>
                </a:lnTo>
                <a:lnTo>
                  <a:pt x="9" y="5"/>
                </a:lnTo>
                <a:lnTo>
                  <a:pt x="0" y="6"/>
                </a:lnTo>
                <a:lnTo>
                  <a:pt x="6" y="37"/>
                </a:lnTo>
                <a:lnTo>
                  <a:pt x="1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5" name="Freeform 846">
            <a:extLst>
              <a:ext uri="{FF2B5EF4-FFF2-40B4-BE49-F238E27FC236}">
                <a16:creationId xmlns:a16="http://schemas.microsoft.com/office/drawing/2014/main" id="{4E2FBCA2-27D3-4FFF-9E00-B86ACE081EE9}"/>
              </a:ext>
            </a:extLst>
          </p:cNvPr>
          <p:cNvSpPr/>
          <p:nvPr/>
        </p:nvSpPr>
        <p:spPr bwMode="auto">
          <a:xfrm>
            <a:off x="2414869" y="3477668"/>
            <a:ext cx="36419" cy="44824"/>
          </a:xfrm>
          <a:custGeom>
            <a:avLst/>
            <a:gdLst>
              <a:gd name="T0" fmla="*/ 20 w 26"/>
              <a:gd name="T1" fmla="*/ 20 h 32"/>
              <a:gd name="T2" fmla="*/ 20 w 26"/>
              <a:gd name="T3" fmla="*/ 23 h 32"/>
              <a:gd name="T4" fmla="*/ 19 w 26"/>
              <a:gd name="T5" fmla="*/ 25 h 32"/>
              <a:gd name="T6" fmla="*/ 18 w 26"/>
              <a:gd name="T7" fmla="*/ 26 h 32"/>
              <a:gd name="T8" fmla="*/ 15 w 26"/>
              <a:gd name="T9" fmla="*/ 26 h 32"/>
              <a:gd name="T10" fmla="*/ 12 w 26"/>
              <a:gd name="T11" fmla="*/ 26 h 32"/>
              <a:gd name="T12" fmla="*/ 8 w 26"/>
              <a:gd name="T13" fmla="*/ 25 h 32"/>
              <a:gd name="T14" fmla="*/ 7 w 26"/>
              <a:gd name="T15" fmla="*/ 23 h 32"/>
              <a:gd name="T16" fmla="*/ 6 w 26"/>
              <a:gd name="T17" fmla="*/ 18 h 32"/>
              <a:gd name="T18" fmla="*/ 6 w 26"/>
              <a:gd name="T19" fmla="*/ 13 h 32"/>
              <a:gd name="T20" fmla="*/ 6 w 26"/>
              <a:gd name="T21" fmla="*/ 10 h 32"/>
              <a:gd name="T22" fmla="*/ 8 w 26"/>
              <a:gd name="T23" fmla="*/ 7 h 32"/>
              <a:gd name="T24" fmla="*/ 12 w 26"/>
              <a:gd name="T25" fmla="*/ 6 h 32"/>
              <a:gd name="T26" fmla="*/ 14 w 26"/>
              <a:gd name="T27" fmla="*/ 6 h 32"/>
              <a:gd name="T28" fmla="*/ 17 w 26"/>
              <a:gd name="T29" fmla="*/ 6 h 32"/>
              <a:gd name="T30" fmla="*/ 18 w 26"/>
              <a:gd name="T31" fmla="*/ 8 h 32"/>
              <a:gd name="T32" fmla="*/ 19 w 26"/>
              <a:gd name="T33" fmla="*/ 10 h 32"/>
              <a:gd name="T34" fmla="*/ 25 w 26"/>
              <a:gd name="T35" fmla="*/ 10 h 32"/>
              <a:gd name="T36" fmla="*/ 23 w 26"/>
              <a:gd name="T37" fmla="*/ 5 h 32"/>
              <a:gd name="T38" fmla="*/ 20 w 26"/>
              <a:gd name="T39" fmla="*/ 1 h 32"/>
              <a:gd name="T40" fmla="*/ 15 w 26"/>
              <a:gd name="T41" fmla="*/ 0 h 32"/>
              <a:gd name="T42" fmla="*/ 11 w 26"/>
              <a:gd name="T43" fmla="*/ 0 h 32"/>
              <a:gd name="T44" fmla="*/ 5 w 26"/>
              <a:gd name="T45" fmla="*/ 2 h 32"/>
              <a:gd name="T46" fmla="*/ 1 w 26"/>
              <a:gd name="T47" fmla="*/ 6 h 32"/>
              <a:gd name="T48" fmla="*/ 0 w 26"/>
              <a:gd name="T49" fmla="*/ 12 h 32"/>
              <a:gd name="T50" fmla="*/ 0 w 26"/>
              <a:gd name="T51" fmla="*/ 19 h 32"/>
              <a:gd name="T52" fmla="*/ 2 w 26"/>
              <a:gd name="T53" fmla="*/ 25 h 32"/>
              <a:gd name="T54" fmla="*/ 5 w 26"/>
              <a:gd name="T55" fmla="*/ 30 h 32"/>
              <a:gd name="T56" fmla="*/ 9 w 26"/>
              <a:gd name="T57" fmla="*/ 32 h 32"/>
              <a:gd name="T58" fmla="*/ 15 w 26"/>
              <a:gd name="T59" fmla="*/ 32 h 32"/>
              <a:gd name="T60" fmla="*/ 20 w 26"/>
              <a:gd name="T61" fmla="*/ 31 h 32"/>
              <a:gd name="T62" fmla="*/ 24 w 26"/>
              <a:gd name="T63" fmla="*/ 28 h 32"/>
              <a:gd name="T64" fmla="*/ 26 w 26"/>
              <a:gd name="T65" fmla="*/ 24 h 32"/>
              <a:gd name="T66" fmla="*/ 26 w 26"/>
              <a:gd name="T67" fmla="*/ 19 h 32"/>
              <a:gd name="T68" fmla="*/ 20 w 26"/>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0"/>
                </a:moveTo>
                <a:lnTo>
                  <a:pt x="20" y="23"/>
                </a:lnTo>
                <a:lnTo>
                  <a:pt x="19" y="25"/>
                </a:lnTo>
                <a:lnTo>
                  <a:pt x="18" y="26"/>
                </a:lnTo>
                <a:lnTo>
                  <a:pt x="15" y="26"/>
                </a:lnTo>
                <a:lnTo>
                  <a:pt x="12" y="26"/>
                </a:lnTo>
                <a:lnTo>
                  <a:pt x="8" y="25"/>
                </a:lnTo>
                <a:lnTo>
                  <a:pt x="7" y="23"/>
                </a:lnTo>
                <a:lnTo>
                  <a:pt x="6" y="18"/>
                </a:lnTo>
                <a:lnTo>
                  <a:pt x="6" y="13"/>
                </a:lnTo>
                <a:lnTo>
                  <a:pt x="6" y="10"/>
                </a:lnTo>
                <a:lnTo>
                  <a:pt x="8" y="7"/>
                </a:lnTo>
                <a:lnTo>
                  <a:pt x="12" y="6"/>
                </a:lnTo>
                <a:lnTo>
                  <a:pt x="14" y="6"/>
                </a:lnTo>
                <a:lnTo>
                  <a:pt x="17" y="6"/>
                </a:lnTo>
                <a:lnTo>
                  <a:pt x="18" y="8"/>
                </a:lnTo>
                <a:lnTo>
                  <a:pt x="19" y="10"/>
                </a:lnTo>
                <a:lnTo>
                  <a:pt x="25" y="10"/>
                </a:lnTo>
                <a:lnTo>
                  <a:pt x="23" y="5"/>
                </a:lnTo>
                <a:lnTo>
                  <a:pt x="20" y="1"/>
                </a:lnTo>
                <a:lnTo>
                  <a:pt x="15" y="0"/>
                </a:lnTo>
                <a:lnTo>
                  <a:pt x="11" y="0"/>
                </a:lnTo>
                <a:lnTo>
                  <a:pt x="5" y="2"/>
                </a:lnTo>
                <a:lnTo>
                  <a:pt x="1" y="6"/>
                </a:lnTo>
                <a:lnTo>
                  <a:pt x="0" y="12"/>
                </a:lnTo>
                <a:lnTo>
                  <a:pt x="0" y="19"/>
                </a:lnTo>
                <a:lnTo>
                  <a:pt x="2" y="25"/>
                </a:lnTo>
                <a:lnTo>
                  <a:pt x="5" y="30"/>
                </a:lnTo>
                <a:lnTo>
                  <a:pt x="9" y="32"/>
                </a:lnTo>
                <a:lnTo>
                  <a:pt x="15" y="32"/>
                </a:lnTo>
                <a:lnTo>
                  <a:pt x="20" y="31"/>
                </a:lnTo>
                <a:lnTo>
                  <a:pt x="24" y="28"/>
                </a:lnTo>
                <a:lnTo>
                  <a:pt x="26" y="24"/>
                </a:lnTo>
                <a:lnTo>
                  <a:pt x="26" y="19"/>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6" name="Freeform 847">
            <a:extLst>
              <a:ext uri="{FF2B5EF4-FFF2-40B4-BE49-F238E27FC236}">
                <a16:creationId xmlns:a16="http://schemas.microsoft.com/office/drawing/2014/main" id="{1587DFCC-95B1-4B8B-918D-C4FD34BC6F31}"/>
              </a:ext>
            </a:extLst>
          </p:cNvPr>
          <p:cNvSpPr/>
          <p:nvPr/>
        </p:nvSpPr>
        <p:spPr bwMode="auto">
          <a:xfrm>
            <a:off x="2452689" y="3469265"/>
            <a:ext cx="40621" cy="49025"/>
          </a:xfrm>
          <a:custGeom>
            <a:avLst/>
            <a:gdLst>
              <a:gd name="T0" fmla="*/ 11 w 29"/>
              <a:gd name="T1" fmla="*/ 34 h 35"/>
              <a:gd name="T2" fmla="*/ 9 w 29"/>
              <a:gd name="T3" fmla="*/ 20 h 35"/>
              <a:gd name="T4" fmla="*/ 21 w 29"/>
              <a:gd name="T5" fmla="*/ 18 h 35"/>
              <a:gd name="T6" fmla="*/ 23 w 29"/>
              <a:gd name="T7" fmla="*/ 31 h 35"/>
              <a:gd name="T8" fmla="*/ 29 w 29"/>
              <a:gd name="T9" fmla="*/ 30 h 35"/>
              <a:gd name="T10" fmla="*/ 24 w 29"/>
              <a:gd name="T11" fmla="*/ 0 h 35"/>
              <a:gd name="T12" fmla="*/ 18 w 29"/>
              <a:gd name="T13" fmla="*/ 1 h 35"/>
              <a:gd name="T14" fmla="*/ 20 w 29"/>
              <a:gd name="T15" fmla="*/ 12 h 35"/>
              <a:gd name="T16" fmla="*/ 9 w 29"/>
              <a:gd name="T17" fmla="*/ 14 h 35"/>
              <a:gd name="T18" fmla="*/ 6 w 29"/>
              <a:gd name="T19" fmla="*/ 2 h 35"/>
              <a:gd name="T20" fmla="*/ 0 w 29"/>
              <a:gd name="T21" fmla="*/ 4 h 35"/>
              <a:gd name="T22" fmla="*/ 5 w 29"/>
              <a:gd name="T23" fmla="*/ 35 h 35"/>
              <a:gd name="T24" fmla="*/ 11 w 29"/>
              <a:gd name="T2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5">
                <a:moveTo>
                  <a:pt x="11" y="34"/>
                </a:moveTo>
                <a:lnTo>
                  <a:pt x="9" y="20"/>
                </a:lnTo>
                <a:lnTo>
                  <a:pt x="21" y="18"/>
                </a:lnTo>
                <a:lnTo>
                  <a:pt x="23" y="31"/>
                </a:lnTo>
                <a:lnTo>
                  <a:pt x="29" y="30"/>
                </a:lnTo>
                <a:lnTo>
                  <a:pt x="24" y="0"/>
                </a:lnTo>
                <a:lnTo>
                  <a:pt x="18" y="1"/>
                </a:lnTo>
                <a:lnTo>
                  <a:pt x="20" y="12"/>
                </a:lnTo>
                <a:lnTo>
                  <a:pt x="9" y="14"/>
                </a:lnTo>
                <a:lnTo>
                  <a:pt x="6" y="2"/>
                </a:lnTo>
                <a:lnTo>
                  <a:pt x="0" y="4"/>
                </a:lnTo>
                <a:lnTo>
                  <a:pt x="5" y="35"/>
                </a:lnTo>
                <a:lnTo>
                  <a:pt x="1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7" name="Freeform 848">
            <a:extLst>
              <a:ext uri="{FF2B5EF4-FFF2-40B4-BE49-F238E27FC236}">
                <a16:creationId xmlns:a16="http://schemas.microsoft.com/office/drawing/2014/main" id="{15DEF4B8-DD32-4F15-8DFF-729099196CAD}"/>
              </a:ext>
            </a:extLst>
          </p:cNvPr>
          <p:cNvSpPr/>
          <p:nvPr/>
        </p:nvSpPr>
        <p:spPr bwMode="auto">
          <a:xfrm>
            <a:off x="2494712" y="3462261"/>
            <a:ext cx="36419" cy="47625"/>
          </a:xfrm>
          <a:custGeom>
            <a:avLst/>
            <a:gdLst>
              <a:gd name="T0" fmla="*/ 26 w 26"/>
              <a:gd name="T1" fmla="*/ 30 h 34"/>
              <a:gd name="T2" fmla="*/ 24 w 26"/>
              <a:gd name="T3" fmla="*/ 24 h 34"/>
              <a:gd name="T4" fmla="*/ 10 w 26"/>
              <a:gd name="T5" fmla="*/ 28 h 34"/>
              <a:gd name="T6" fmla="*/ 9 w 26"/>
              <a:gd name="T7" fmla="*/ 19 h 34"/>
              <a:gd name="T8" fmla="*/ 22 w 26"/>
              <a:gd name="T9" fmla="*/ 17 h 34"/>
              <a:gd name="T10" fmla="*/ 21 w 26"/>
              <a:gd name="T11" fmla="*/ 12 h 34"/>
              <a:gd name="T12" fmla="*/ 8 w 26"/>
              <a:gd name="T13" fmla="*/ 15 h 34"/>
              <a:gd name="T14" fmla="*/ 6 w 26"/>
              <a:gd name="T15" fmla="*/ 7 h 34"/>
              <a:gd name="T16" fmla="*/ 21 w 26"/>
              <a:gd name="T17" fmla="*/ 5 h 34"/>
              <a:gd name="T18" fmla="*/ 21 w 26"/>
              <a:gd name="T19" fmla="*/ 0 h 34"/>
              <a:gd name="T20" fmla="*/ 0 w 26"/>
              <a:gd name="T21" fmla="*/ 4 h 34"/>
              <a:gd name="T22" fmla="*/ 5 w 26"/>
              <a:gd name="T23" fmla="*/ 34 h 34"/>
              <a:gd name="T24" fmla="*/ 26 w 26"/>
              <a:gd name="T25"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4">
                <a:moveTo>
                  <a:pt x="26" y="30"/>
                </a:moveTo>
                <a:lnTo>
                  <a:pt x="24" y="24"/>
                </a:lnTo>
                <a:lnTo>
                  <a:pt x="10" y="28"/>
                </a:lnTo>
                <a:lnTo>
                  <a:pt x="9" y="19"/>
                </a:lnTo>
                <a:lnTo>
                  <a:pt x="22" y="17"/>
                </a:lnTo>
                <a:lnTo>
                  <a:pt x="21" y="12"/>
                </a:lnTo>
                <a:lnTo>
                  <a:pt x="8" y="15"/>
                </a:lnTo>
                <a:lnTo>
                  <a:pt x="6" y="7"/>
                </a:lnTo>
                <a:lnTo>
                  <a:pt x="21" y="5"/>
                </a:lnTo>
                <a:lnTo>
                  <a:pt x="21" y="0"/>
                </a:lnTo>
                <a:lnTo>
                  <a:pt x="0" y="4"/>
                </a:lnTo>
                <a:lnTo>
                  <a:pt x="5" y="34"/>
                </a:lnTo>
                <a:lnTo>
                  <a:pt x="2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8" name="Freeform 849">
            <a:extLst>
              <a:ext uri="{FF2B5EF4-FFF2-40B4-BE49-F238E27FC236}">
                <a16:creationId xmlns:a16="http://schemas.microsoft.com/office/drawing/2014/main" id="{2596E111-7518-4A0E-9151-C7F3B569C08D}"/>
              </a:ext>
            </a:extLst>
          </p:cNvPr>
          <p:cNvSpPr/>
          <p:nvPr/>
        </p:nvSpPr>
        <p:spPr bwMode="auto">
          <a:xfrm>
            <a:off x="2531130" y="3458057"/>
            <a:ext cx="37819" cy="44824"/>
          </a:xfrm>
          <a:custGeom>
            <a:avLst/>
            <a:gdLst>
              <a:gd name="T0" fmla="*/ 6 w 27"/>
              <a:gd name="T1" fmla="*/ 6 h 32"/>
              <a:gd name="T2" fmla="*/ 13 w 27"/>
              <a:gd name="T3" fmla="*/ 4 h 32"/>
              <a:gd name="T4" fmla="*/ 16 w 27"/>
              <a:gd name="T5" fmla="*/ 6 h 32"/>
              <a:gd name="T6" fmla="*/ 18 w 27"/>
              <a:gd name="T7" fmla="*/ 8 h 32"/>
              <a:gd name="T8" fmla="*/ 18 w 27"/>
              <a:gd name="T9" fmla="*/ 12 h 32"/>
              <a:gd name="T10" fmla="*/ 14 w 27"/>
              <a:gd name="T11" fmla="*/ 13 h 32"/>
              <a:gd name="T12" fmla="*/ 8 w 27"/>
              <a:gd name="T13" fmla="*/ 14 h 32"/>
              <a:gd name="T14" fmla="*/ 6 w 27"/>
              <a:gd name="T15" fmla="*/ 6 h 32"/>
              <a:gd name="T16" fmla="*/ 10 w 27"/>
              <a:gd name="T17" fmla="*/ 32 h 32"/>
              <a:gd name="T18" fmla="*/ 8 w 27"/>
              <a:gd name="T19" fmla="*/ 20 h 32"/>
              <a:gd name="T20" fmla="*/ 14 w 27"/>
              <a:gd name="T21" fmla="*/ 19 h 32"/>
              <a:gd name="T22" fmla="*/ 18 w 27"/>
              <a:gd name="T23" fmla="*/ 19 h 32"/>
              <a:gd name="T24" fmla="*/ 19 w 27"/>
              <a:gd name="T25" fmla="*/ 22 h 32"/>
              <a:gd name="T26" fmla="*/ 20 w 27"/>
              <a:gd name="T27" fmla="*/ 26 h 32"/>
              <a:gd name="T28" fmla="*/ 20 w 27"/>
              <a:gd name="T29" fmla="*/ 28 h 32"/>
              <a:gd name="T30" fmla="*/ 21 w 27"/>
              <a:gd name="T31" fmla="*/ 30 h 32"/>
              <a:gd name="T32" fmla="*/ 27 w 27"/>
              <a:gd name="T33" fmla="*/ 28 h 32"/>
              <a:gd name="T34" fmla="*/ 27 w 27"/>
              <a:gd name="T35" fmla="*/ 27 h 32"/>
              <a:gd name="T36" fmla="*/ 26 w 27"/>
              <a:gd name="T37" fmla="*/ 26 h 32"/>
              <a:gd name="T38" fmla="*/ 26 w 27"/>
              <a:gd name="T39" fmla="*/ 24 h 32"/>
              <a:gd name="T40" fmla="*/ 25 w 27"/>
              <a:gd name="T41" fmla="*/ 20 h 32"/>
              <a:gd name="T42" fmla="*/ 24 w 27"/>
              <a:gd name="T43" fmla="*/ 16 h 32"/>
              <a:gd name="T44" fmla="*/ 20 w 27"/>
              <a:gd name="T45" fmla="*/ 14 h 32"/>
              <a:gd name="T46" fmla="*/ 22 w 27"/>
              <a:gd name="T47" fmla="*/ 13 h 32"/>
              <a:gd name="T48" fmla="*/ 24 w 27"/>
              <a:gd name="T49" fmla="*/ 12 h 32"/>
              <a:gd name="T50" fmla="*/ 24 w 27"/>
              <a:gd name="T51" fmla="*/ 7 h 32"/>
              <a:gd name="T52" fmla="*/ 22 w 27"/>
              <a:gd name="T53" fmla="*/ 2 h 32"/>
              <a:gd name="T54" fmla="*/ 20 w 27"/>
              <a:gd name="T55" fmla="*/ 0 h 32"/>
              <a:gd name="T56" fmla="*/ 18 w 27"/>
              <a:gd name="T57" fmla="*/ 0 h 32"/>
              <a:gd name="T58" fmla="*/ 13 w 27"/>
              <a:gd name="T59" fmla="*/ 0 h 32"/>
              <a:gd name="T60" fmla="*/ 0 w 27"/>
              <a:gd name="T61" fmla="*/ 2 h 32"/>
              <a:gd name="T62" fmla="*/ 4 w 27"/>
              <a:gd name="T63" fmla="*/ 32 h 32"/>
              <a:gd name="T64" fmla="*/ 10 w 27"/>
              <a:gd name="T65" fmla="*/ 32 h 32"/>
              <a:gd name="T66" fmla="*/ 6 w 27"/>
              <a:gd name="T6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32">
                <a:moveTo>
                  <a:pt x="6" y="6"/>
                </a:moveTo>
                <a:lnTo>
                  <a:pt x="13" y="4"/>
                </a:lnTo>
                <a:lnTo>
                  <a:pt x="16" y="6"/>
                </a:lnTo>
                <a:lnTo>
                  <a:pt x="18" y="8"/>
                </a:lnTo>
                <a:lnTo>
                  <a:pt x="18" y="12"/>
                </a:lnTo>
                <a:lnTo>
                  <a:pt x="14" y="13"/>
                </a:lnTo>
                <a:lnTo>
                  <a:pt x="8" y="14"/>
                </a:lnTo>
                <a:lnTo>
                  <a:pt x="6" y="6"/>
                </a:lnTo>
                <a:lnTo>
                  <a:pt x="10" y="32"/>
                </a:lnTo>
                <a:lnTo>
                  <a:pt x="8" y="20"/>
                </a:lnTo>
                <a:lnTo>
                  <a:pt x="14" y="19"/>
                </a:lnTo>
                <a:lnTo>
                  <a:pt x="18" y="19"/>
                </a:lnTo>
                <a:lnTo>
                  <a:pt x="19" y="22"/>
                </a:lnTo>
                <a:lnTo>
                  <a:pt x="20" y="26"/>
                </a:lnTo>
                <a:lnTo>
                  <a:pt x="20" y="28"/>
                </a:lnTo>
                <a:lnTo>
                  <a:pt x="21" y="30"/>
                </a:lnTo>
                <a:lnTo>
                  <a:pt x="27" y="28"/>
                </a:lnTo>
                <a:lnTo>
                  <a:pt x="27" y="27"/>
                </a:lnTo>
                <a:lnTo>
                  <a:pt x="26" y="26"/>
                </a:lnTo>
                <a:lnTo>
                  <a:pt x="26" y="24"/>
                </a:lnTo>
                <a:lnTo>
                  <a:pt x="25" y="20"/>
                </a:lnTo>
                <a:lnTo>
                  <a:pt x="24" y="16"/>
                </a:lnTo>
                <a:lnTo>
                  <a:pt x="20" y="14"/>
                </a:lnTo>
                <a:lnTo>
                  <a:pt x="22" y="13"/>
                </a:lnTo>
                <a:lnTo>
                  <a:pt x="24" y="12"/>
                </a:lnTo>
                <a:lnTo>
                  <a:pt x="24" y="7"/>
                </a:lnTo>
                <a:lnTo>
                  <a:pt x="22" y="2"/>
                </a:lnTo>
                <a:lnTo>
                  <a:pt x="20" y="0"/>
                </a:lnTo>
                <a:lnTo>
                  <a:pt x="18" y="0"/>
                </a:lnTo>
                <a:lnTo>
                  <a:pt x="13" y="0"/>
                </a:lnTo>
                <a:lnTo>
                  <a:pt x="0" y="2"/>
                </a:lnTo>
                <a:lnTo>
                  <a:pt x="4" y="32"/>
                </a:lnTo>
                <a:lnTo>
                  <a:pt x="10" y="3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49" name="Freeform 850">
            <a:extLst>
              <a:ext uri="{FF2B5EF4-FFF2-40B4-BE49-F238E27FC236}">
                <a16:creationId xmlns:a16="http://schemas.microsoft.com/office/drawing/2014/main" id="{1059A7E8-55A4-4754-B6E6-9655E61A2D73}"/>
              </a:ext>
            </a:extLst>
          </p:cNvPr>
          <p:cNvSpPr/>
          <p:nvPr/>
        </p:nvSpPr>
        <p:spPr bwMode="auto">
          <a:xfrm>
            <a:off x="2570351" y="3449653"/>
            <a:ext cx="39221" cy="44824"/>
          </a:xfrm>
          <a:custGeom>
            <a:avLst/>
            <a:gdLst>
              <a:gd name="T0" fmla="*/ 8 w 28"/>
              <a:gd name="T1" fmla="*/ 9 h 32"/>
              <a:gd name="T2" fmla="*/ 10 w 28"/>
              <a:gd name="T3" fmla="*/ 7 h 32"/>
              <a:gd name="T4" fmla="*/ 12 w 28"/>
              <a:gd name="T5" fmla="*/ 4 h 32"/>
              <a:gd name="T6" fmla="*/ 16 w 28"/>
              <a:gd name="T7" fmla="*/ 6 h 32"/>
              <a:gd name="T8" fmla="*/ 20 w 28"/>
              <a:gd name="T9" fmla="*/ 7 h 32"/>
              <a:gd name="T10" fmla="*/ 21 w 28"/>
              <a:gd name="T11" fmla="*/ 9 h 32"/>
              <a:gd name="T12" fmla="*/ 22 w 28"/>
              <a:gd name="T13" fmla="*/ 14 h 32"/>
              <a:gd name="T14" fmla="*/ 23 w 28"/>
              <a:gd name="T15" fmla="*/ 19 h 32"/>
              <a:gd name="T16" fmla="*/ 22 w 28"/>
              <a:gd name="T17" fmla="*/ 22 h 32"/>
              <a:gd name="T18" fmla="*/ 20 w 28"/>
              <a:gd name="T19" fmla="*/ 25 h 32"/>
              <a:gd name="T20" fmla="*/ 16 w 28"/>
              <a:gd name="T21" fmla="*/ 26 h 32"/>
              <a:gd name="T22" fmla="*/ 12 w 28"/>
              <a:gd name="T23" fmla="*/ 26 h 32"/>
              <a:gd name="T24" fmla="*/ 10 w 28"/>
              <a:gd name="T25" fmla="*/ 25 h 32"/>
              <a:gd name="T26" fmla="*/ 8 w 28"/>
              <a:gd name="T27" fmla="*/ 21 h 32"/>
              <a:gd name="T28" fmla="*/ 6 w 28"/>
              <a:gd name="T29" fmla="*/ 18 h 32"/>
              <a:gd name="T30" fmla="*/ 6 w 28"/>
              <a:gd name="T31" fmla="*/ 13 h 32"/>
              <a:gd name="T32" fmla="*/ 8 w 28"/>
              <a:gd name="T33" fmla="*/ 9 h 32"/>
              <a:gd name="T34" fmla="*/ 6 w 28"/>
              <a:gd name="T35" fmla="*/ 30 h 32"/>
              <a:gd name="T36" fmla="*/ 11 w 28"/>
              <a:gd name="T37" fmla="*/ 32 h 32"/>
              <a:gd name="T38" fmla="*/ 17 w 28"/>
              <a:gd name="T39" fmla="*/ 32 h 32"/>
              <a:gd name="T40" fmla="*/ 22 w 28"/>
              <a:gd name="T41" fmla="*/ 30 h 32"/>
              <a:gd name="T42" fmla="*/ 27 w 28"/>
              <a:gd name="T43" fmla="*/ 26 h 32"/>
              <a:gd name="T44" fmla="*/ 28 w 28"/>
              <a:gd name="T45" fmla="*/ 20 h 32"/>
              <a:gd name="T46" fmla="*/ 28 w 28"/>
              <a:gd name="T47" fmla="*/ 13 h 32"/>
              <a:gd name="T48" fmla="*/ 27 w 28"/>
              <a:gd name="T49" fmla="*/ 7 h 32"/>
              <a:gd name="T50" fmla="*/ 23 w 28"/>
              <a:gd name="T51" fmla="*/ 2 h 32"/>
              <a:gd name="T52" fmla="*/ 18 w 28"/>
              <a:gd name="T53" fmla="*/ 0 h 32"/>
              <a:gd name="T54" fmla="*/ 12 w 28"/>
              <a:gd name="T55" fmla="*/ 0 h 32"/>
              <a:gd name="T56" fmla="*/ 6 w 28"/>
              <a:gd name="T57" fmla="*/ 2 h 32"/>
              <a:gd name="T58" fmla="*/ 3 w 28"/>
              <a:gd name="T59" fmla="*/ 6 h 32"/>
              <a:gd name="T60" fmla="*/ 0 w 28"/>
              <a:gd name="T61" fmla="*/ 12 h 32"/>
              <a:gd name="T62" fmla="*/ 0 w 28"/>
              <a:gd name="T63" fmla="*/ 19 h 32"/>
              <a:gd name="T64" fmla="*/ 3 w 28"/>
              <a:gd name="T65" fmla="*/ 25 h 32"/>
              <a:gd name="T66" fmla="*/ 6 w 28"/>
              <a:gd name="T67" fmla="*/ 30 h 32"/>
              <a:gd name="T68" fmla="*/ 8 w 28"/>
              <a:gd name="T6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8" y="9"/>
                </a:moveTo>
                <a:lnTo>
                  <a:pt x="10" y="7"/>
                </a:lnTo>
                <a:lnTo>
                  <a:pt x="12" y="4"/>
                </a:lnTo>
                <a:lnTo>
                  <a:pt x="16" y="6"/>
                </a:lnTo>
                <a:lnTo>
                  <a:pt x="20" y="7"/>
                </a:lnTo>
                <a:lnTo>
                  <a:pt x="21" y="9"/>
                </a:lnTo>
                <a:lnTo>
                  <a:pt x="22" y="14"/>
                </a:lnTo>
                <a:lnTo>
                  <a:pt x="23" y="19"/>
                </a:lnTo>
                <a:lnTo>
                  <a:pt x="22" y="22"/>
                </a:lnTo>
                <a:lnTo>
                  <a:pt x="20" y="25"/>
                </a:lnTo>
                <a:lnTo>
                  <a:pt x="16" y="26"/>
                </a:lnTo>
                <a:lnTo>
                  <a:pt x="12" y="26"/>
                </a:lnTo>
                <a:lnTo>
                  <a:pt x="10" y="25"/>
                </a:lnTo>
                <a:lnTo>
                  <a:pt x="8" y="21"/>
                </a:lnTo>
                <a:lnTo>
                  <a:pt x="6" y="18"/>
                </a:lnTo>
                <a:lnTo>
                  <a:pt x="6" y="13"/>
                </a:lnTo>
                <a:lnTo>
                  <a:pt x="8" y="9"/>
                </a:lnTo>
                <a:lnTo>
                  <a:pt x="6" y="30"/>
                </a:lnTo>
                <a:lnTo>
                  <a:pt x="11" y="32"/>
                </a:lnTo>
                <a:lnTo>
                  <a:pt x="17" y="32"/>
                </a:lnTo>
                <a:lnTo>
                  <a:pt x="22" y="30"/>
                </a:lnTo>
                <a:lnTo>
                  <a:pt x="27" y="26"/>
                </a:lnTo>
                <a:lnTo>
                  <a:pt x="28" y="20"/>
                </a:lnTo>
                <a:lnTo>
                  <a:pt x="28" y="13"/>
                </a:lnTo>
                <a:lnTo>
                  <a:pt x="27" y="7"/>
                </a:lnTo>
                <a:lnTo>
                  <a:pt x="23" y="2"/>
                </a:lnTo>
                <a:lnTo>
                  <a:pt x="18" y="0"/>
                </a:lnTo>
                <a:lnTo>
                  <a:pt x="12" y="0"/>
                </a:lnTo>
                <a:lnTo>
                  <a:pt x="6" y="2"/>
                </a:lnTo>
                <a:lnTo>
                  <a:pt x="3" y="6"/>
                </a:lnTo>
                <a:lnTo>
                  <a:pt x="0" y="12"/>
                </a:lnTo>
                <a:lnTo>
                  <a:pt x="0" y="19"/>
                </a:lnTo>
                <a:lnTo>
                  <a:pt x="3" y="25"/>
                </a:lnTo>
                <a:lnTo>
                  <a:pt x="6" y="30"/>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50" name="Freeform 851">
            <a:extLst>
              <a:ext uri="{FF2B5EF4-FFF2-40B4-BE49-F238E27FC236}">
                <a16:creationId xmlns:a16="http://schemas.microsoft.com/office/drawing/2014/main" id="{E1C2399E-3E23-4BE2-9F78-8E416D47AE42}"/>
              </a:ext>
            </a:extLst>
          </p:cNvPr>
          <p:cNvSpPr/>
          <p:nvPr/>
        </p:nvSpPr>
        <p:spPr bwMode="auto">
          <a:xfrm>
            <a:off x="2612372" y="3438448"/>
            <a:ext cx="42022" cy="49025"/>
          </a:xfrm>
          <a:custGeom>
            <a:avLst/>
            <a:gdLst>
              <a:gd name="T0" fmla="*/ 11 w 30"/>
              <a:gd name="T1" fmla="*/ 34 h 35"/>
              <a:gd name="T2" fmla="*/ 10 w 30"/>
              <a:gd name="T3" fmla="*/ 23 h 35"/>
              <a:gd name="T4" fmla="*/ 12 w 30"/>
              <a:gd name="T5" fmla="*/ 20 h 35"/>
              <a:gd name="T6" fmla="*/ 23 w 30"/>
              <a:gd name="T7" fmla="*/ 32 h 35"/>
              <a:gd name="T8" fmla="*/ 30 w 30"/>
              <a:gd name="T9" fmla="*/ 30 h 35"/>
              <a:gd name="T10" fmla="*/ 15 w 30"/>
              <a:gd name="T11" fmla="*/ 15 h 35"/>
              <a:gd name="T12" fmla="*/ 24 w 30"/>
              <a:gd name="T13" fmla="*/ 0 h 35"/>
              <a:gd name="T14" fmla="*/ 17 w 30"/>
              <a:gd name="T15" fmla="*/ 2 h 35"/>
              <a:gd name="T16" fmla="*/ 9 w 30"/>
              <a:gd name="T17" fmla="*/ 16 h 35"/>
              <a:gd name="T18" fmla="*/ 6 w 30"/>
              <a:gd name="T19" fmla="*/ 4 h 35"/>
              <a:gd name="T20" fmla="*/ 0 w 30"/>
              <a:gd name="T21" fmla="*/ 5 h 35"/>
              <a:gd name="T22" fmla="*/ 5 w 30"/>
              <a:gd name="T23" fmla="*/ 35 h 35"/>
              <a:gd name="T24" fmla="*/ 11 w 30"/>
              <a:gd name="T2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5">
                <a:moveTo>
                  <a:pt x="11" y="34"/>
                </a:moveTo>
                <a:lnTo>
                  <a:pt x="10" y="23"/>
                </a:lnTo>
                <a:lnTo>
                  <a:pt x="12" y="20"/>
                </a:lnTo>
                <a:lnTo>
                  <a:pt x="23" y="32"/>
                </a:lnTo>
                <a:lnTo>
                  <a:pt x="30" y="30"/>
                </a:lnTo>
                <a:lnTo>
                  <a:pt x="15" y="15"/>
                </a:lnTo>
                <a:lnTo>
                  <a:pt x="24" y="0"/>
                </a:lnTo>
                <a:lnTo>
                  <a:pt x="17" y="2"/>
                </a:lnTo>
                <a:lnTo>
                  <a:pt x="9" y="16"/>
                </a:lnTo>
                <a:lnTo>
                  <a:pt x="6" y="4"/>
                </a:lnTo>
                <a:lnTo>
                  <a:pt x="0" y="5"/>
                </a:lnTo>
                <a:lnTo>
                  <a:pt x="5" y="35"/>
                </a:lnTo>
                <a:lnTo>
                  <a:pt x="1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51" name="Freeform 852">
            <a:extLst>
              <a:ext uri="{FF2B5EF4-FFF2-40B4-BE49-F238E27FC236}">
                <a16:creationId xmlns:a16="http://schemas.microsoft.com/office/drawing/2014/main" id="{52856551-67BB-4973-BE25-3E53275367EE}"/>
              </a:ext>
            </a:extLst>
          </p:cNvPr>
          <p:cNvSpPr/>
          <p:nvPr/>
        </p:nvSpPr>
        <p:spPr bwMode="auto">
          <a:xfrm>
            <a:off x="2651594" y="3432846"/>
            <a:ext cx="36419" cy="47625"/>
          </a:xfrm>
          <a:custGeom>
            <a:avLst/>
            <a:gdLst>
              <a:gd name="T0" fmla="*/ 26 w 26"/>
              <a:gd name="T1" fmla="*/ 31 h 34"/>
              <a:gd name="T2" fmla="*/ 25 w 26"/>
              <a:gd name="T3" fmla="*/ 25 h 34"/>
              <a:gd name="T4" fmla="*/ 10 w 26"/>
              <a:gd name="T5" fmla="*/ 27 h 34"/>
              <a:gd name="T6" fmla="*/ 8 w 26"/>
              <a:gd name="T7" fmla="*/ 20 h 34"/>
              <a:gd name="T8" fmla="*/ 22 w 26"/>
              <a:gd name="T9" fmla="*/ 18 h 34"/>
              <a:gd name="T10" fmla="*/ 22 w 26"/>
              <a:gd name="T11" fmla="*/ 12 h 34"/>
              <a:gd name="T12" fmla="*/ 7 w 26"/>
              <a:gd name="T13" fmla="*/ 14 h 34"/>
              <a:gd name="T14" fmla="*/ 7 w 26"/>
              <a:gd name="T15" fmla="*/ 8 h 34"/>
              <a:gd name="T16" fmla="*/ 22 w 26"/>
              <a:gd name="T17" fmla="*/ 6 h 34"/>
              <a:gd name="T18" fmla="*/ 20 w 26"/>
              <a:gd name="T19" fmla="*/ 0 h 34"/>
              <a:gd name="T20" fmla="*/ 0 w 26"/>
              <a:gd name="T21" fmla="*/ 3 h 34"/>
              <a:gd name="T22" fmla="*/ 5 w 26"/>
              <a:gd name="T23" fmla="*/ 34 h 34"/>
              <a:gd name="T24" fmla="*/ 26 w 26"/>
              <a:gd name="T2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4">
                <a:moveTo>
                  <a:pt x="26" y="31"/>
                </a:moveTo>
                <a:lnTo>
                  <a:pt x="25" y="25"/>
                </a:lnTo>
                <a:lnTo>
                  <a:pt x="10" y="27"/>
                </a:lnTo>
                <a:lnTo>
                  <a:pt x="8" y="20"/>
                </a:lnTo>
                <a:lnTo>
                  <a:pt x="22" y="18"/>
                </a:lnTo>
                <a:lnTo>
                  <a:pt x="22" y="12"/>
                </a:lnTo>
                <a:lnTo>
                  <a:pt x="7" y="14"/>
                </a:lnTo>
                <a:lnTo>
                  <a:pt x="7" y="8"/>
                </a:lnTo>
                <a:lnTo>
                  <a:pt x="22" y="6"/>
                </a:lnTo>
                <a:lnTo>
                  <a:pt x="20" y="0"/>
                </a:lnTo>
                <a:lnTo>
                  <a:pt x="0" y="3"/>
                </a:lnTo>
                <a:lnTo>
                  <a:pt x="5" y="34"/>
                </a:ln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52" name="Freeform 853">
            <a:extLst>
              <a:ext uri="{FF2B5EF4-FFF2-40B4-BE49-F238E27FC236}">
                <a16:creationId xmlns:a16="http://schemas.microsoft.com/office/drawing/2014/main" id="{085666AC-5B5D-4364-A68B-44F13759BE09}"/>
              </a:ext>
            </a:extLst>
          </p:cNvPr>
          <p:cNvSpPr/>
          <p:nvPr/>
        </p:nvSpPr>
        <p:spPr bwMode="auto">
          <a:xfrm>
            <a:off x="2686611" y="3425841"/>
            <a:ext cx="37820" cy="49026"/>
          </a:xfrm>
          <a:custGeom>
            <a:avLst/>
            <a:gdLst>
              <a:gd name="T0" fmla="*/ 27 w 27"/>
              <a:gd name="T1" fmla="*/ 31 h 35"/>
              <a:gd name="T2" fmla="*/ 25 w 27"/>
              <a:gd name="T3" fmla="*/ 25 h 35"/>
              <a:gd name="T4" fmla="*/ 11 w 27"/>
              <a:gd name="T5" fmla="*/ 27 h 35"/>
              <a:gd name="T6" fmla="*/ 9 w 27"/>
              <a:gd name="T7" fmla="*/ 20 h 35"/>
              <a:gd name="T8" fmla="*/ 23 w 27"/>
              <a:gd name="T9" fmla="*/ 18 h 35"/>
              <a:gd name="T10" fmla="*/ 22 w 27"/>
              <a:gd name="T11" fmla="*/ 12 h 35"/>
              <a:gd name="T12" fmla="*/ 9 w 27"/>
              <a:gd name="T13" fmla="*/ 14 h 35"/>
              <a:gd name="T14" fmla="*/ 7 w 27"/>
              <a:gd name="T15" fmla="*/ 8 h 35"/>
              <a:gd name="T16" fmla="*/ 22 w 27"/>
              <a:gd name="T17" fmla="*/ 6 h 35"/>
              <a:gd name="T18" fmla="*/ 22 w 27"/>
              <a:gd name="T19" fmla="*/ 0 h 35"/>
              <a:gd name="T20" fmla="*/ 0 w 27"/>
              <a:gd name="T21" fmla="*/ 3 h 35"/>
              <a:gd name="T22" fmla="*/ 5 w 27"/>
              <a:gd name="T23" fmla="*/ 35 h 35"/>
              <a:gd name="T24" fmla="*/ 27 w 27"/>
              <a:gd name="T2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5">
                <a:moveTo>
                  <a:pt x="27" y="31"/>
                </a:moveTo>
                <a:lnTo>
                  <a:pt x="25" y="25"/>
                </a:lnTo>
                <a:lnTo>
                  <a:pt x="11" y="27"/>
                </a:lnTo>
                <a:lnTo>
                  <a:pt x="9" y="20"/>
                </a:lnTo>
                <a:lnTo>
                  <a:pt x="23" y="18"/>
                </a:lnTo>
                <a:lnTo>
                  <a:pt x="22" y="12"/>
                </a:lnTo>
                <a:lnTo>
                  <a:pt x="9" y="14"/>
                </a:lnTo>
                <a:lnTo>
                  <a:pt x="7" y="8"/>
                </a:lnTo>
                <a:lnTo>
                  <a:pt x="22" y="6"/>
                </a:lnTo>
                <a:lnTo>
                  <a:pt x="22" y="0"/>
                </a:lnTo>
                <a:lnTo>
                  <a:pt x="0" y="3"/>
                </a:lnTo>
                <a:lnTo>
                  <a:pt x="5" y="35"/>
                </a:lnTo>
                <a:lnTo>
                  <a:pt x="2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53" name="Freeform 854">
            <a:extLst>
              <a:ext uri="{FF2B5EF4-FFF2-40B4-BE49-F238E27FC236}">
                <a16:creationId xmlns:a16="http://schemas.microsoft.com/office/drawing/2014/main" id="{ED107D01-BA33-459B-B36D-D5895DFA9FBE}"/>
              </a:ext>
            </a:extLst>
          </p:cNvPr>
          <p:cNvSpPr/>
          <p:nvPr/>
        </p:nvSpPr>
        <p:spPr bwMode="auto">
          <a:xfrm>
            <a:off x="8024814" y="3046242"/>
            <a:ext cx="39221" cy="50426"/>
          </a:xfrm>
          <a:custGeom>
            <a:avLst/>
            <a:gdLst>
              <a:gd name="T0" fmla="*/ 18 w 28"/>
              <a:gd name="T1" fmla="*/ 35 h 36"/>
              <a:gd name="T2" fmla="*/ 22 w 28"/>
              <a:gd name="T3" fmla="*/ 36 h 36"/>
              <a:gd name="T4" fmla="*/ 27 w 28"/>
              <a:gd name="T5" fmla="*/ 19 h 36"/>
              <a:gd name="T6" fmla="*/ 15 w 28"/>
              <a:gd name="T7" fmla="*/ 15 h 36"/>
              <a:gd name="T8" fmla="*/ 13 w 28"/>
              <a:gd name="T9" fmla="*/ 20 h 36"/>
              <a:gd name="T10" fmla="*/ 19 w 28"/>
              <a:gd name="T11" fmla="*/ 23 h 36"/>
              <a:gd name="T12" fmla="*/ 18 w 28"/>
              <a:gd name="T13" fmla="*/ 25 h 36"/>
              <a:gd name="T14" fmla="*/ 17 w 28"/>
              <a:gd name="T15" fmla="*/ 26 h 36"/>
              <a:gd name="T16" fmla="*/ 15 w 28"/>
              <a:gd name="T17" fmla="*/ 27 h 36"/>
              <a:gd name="T18" fmla="*/ 11 w 28"/>
              <a:gd name="T19" fmla="*/ 27 h 36"/>
              <a:gd name="T20" fmla="*/ 9 w 28"/>
              <a:gd name="T21" fmla="*/ 25 h 36"/>
              <a:gd name="T22" fmla="*/ 6 w 28"/>
              <a:gd name="T23" fmla="*/ 23 h 36"/>
              <a:gd name="T24" fmla="*/ 6 w 28"/>
              <a:gd name="T25" fmla="*/ 19 h 36"/>
              <a:gd name="T26" fmla="*/ 6 w 28"/>
              <a:gd name="T27" fmla="*/ 14 h 36"/>
              <a:gd name="T28" fmla="*/ 9 w 28"/>
              <a:gd name="T29" fmla="*/ 9 h 36"/>
              <a:gd name="T30" fmla="*/ 11 w 28"/>
              <a:gd name="T31" fmla="*/ 7 h 36"/>
              <a:gd name="T32" fmla="*/ 13 w 28"/>
              <a:gd name="T33" fmla="*/ 6 h 36"/>
              <a:gd name="T34" fmla="*/ 17 w 28"/>
              <a:gd name="T35" fmla="*/ 6 h 36"/>
              <a:gd name="T36" fmla="*/ 19 w 28"/>
              <a:gd name="T37" fmla="*/ 7 h 36"/>
              <a:gd name="T38" fmla="*/ 21 w 28"/>
              <a:gd name="T39" fmla="*/ 8 h 36"/>
              <a:gd name="T40" fmla="*/ 22 w 28"/>
              <a:gd name="T41" fmla="*/ 11 h 36"/>
              <a:gd name="T42" fmla="*/ 22 w 28"/>
              <a:gd name="T43" fmla="*/ 13 h 36"/>
              <a:gd name="T44" fmla="*/ 28 w 28"/>
              <a:gd name="T45" fmla="*/ 14 h 36"/>
              <a:gd name="T46" fmla="*/ 28 w 28"/>
              <a:gd name="T47" fmla="*/ 9 h 36"/>
              <a:gd name="T48" fmla="*/ 25 w 28"/>
              <a:gd name="T49" fmla="*/ 6 h 36"/>
              <a:gd name="T50" fmla="*/ 22 w 28"/>
              <a:gd name="T51" fmla="*/ 2 h 36"/>
              <a:gd name="T52" fmla="*/ 18 w 28"/>
              <a:gd name="T53" fmla="*/ 1 h 36"/>
              <a:gd name="T54" fmla="*/ 12 w 28"/>
              <a:gd name="T55" fmla="*/ 0 h 36"/>
              <a:gd name="T56" fmla="*/ 7 w 28"/>
              <a:gd name="T57" fmla="*/ 2 h 36"/>
              <a:gd name="T58" fmla="*/ 3 w 28"/>
              <a:gd name="T59" fmla="*/ 6 h 36"/>
              <a:gd name="T60" fmla="*/ 0 w 28"/>
              <a:gd name="T61" fmla="*/ 12 h 36"/>
              <a:gd name="T62" fmla="*/ 0 w 28"/>
              <a:gd name="T63" fmla="*/ 19 h 36"/>
              <a:gd name="T64" fmla="*/ 1 w 28"/>
              <a:gd name="T65" fmla="*/ 25 h 36"/>
              <a:gd name="T66" fmla="*/ 4 w 28"/>
              <a:gd name="T67" fmla="*/ 30 h 36"/>
              <a:gd name="T68" fmla="*/ 10 w 28"/>
              <a:gd name="T69" fmla="*/ 32 h 36"/>
              <a:gd name="T70" fmla="*/ 15 w 28"/>
              <a:gd name="T71" fmla="*/ 32 h 36"/>
              <a:gd name="T72" fmla="*/ 18 w 28"/>
              <a:gd name="T73" fmla="*/ 30 h 36"/>
              <a:gd name="T74" fmla="*/ 18 w 28"/>
              <a:gd name="T75"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6">
                <a:moveTo>
                  <a:pt x="18" y="35"/>
                </a:moveTo>
                <a:lnTo>
                  <a:pt x="22" y="36"/>
                </a:lnTo>
                <a:lnTo>
                  <a:pt x="27" y="19"/>
                </a:lnTo>
                <a:lnTo>
                  <a:pt x="15" y="15"/>
                </a:lnTo>
                <a:lnTo>
                  <a:pt x="13" y="20"/>
                </a:lnTo>
                <a:lnTo>
                  <a:pt x="19" y="23"/>
                </a:lnTo>
                <a:lnTo>
                  <a:pt x="18" y="25"/>
                </a:lnTo>
                <a:lnTo>
                  <a:pt x="17" y="26"/>
                </a:lnTo>
                <a:lnTo>
                  <a:pt x="15" y="27"/>
                </a:lnTo>
                <a:lnTo>
                  <a:pt x="11" y="27"/>
                </a:lnTo>
                <a:lnTo>
                  <a:pt x="9" y="25"/>
                </a:lnTo>
                <a:lnTo>
                  <a:pt x="6" y="23"/>
                </a:lnTo>
                <a:lnTo>
                  <a:pt x="6" y="19"/>
                </a:lnTo>
                <a:lnTo>
                  <a:pt x="6" y="14"/>
                </a:lnTo>
                <a:lnTo>
                  <a:pt x="9" y="9"/>
                </a:lnTo>
                <a:lnTo>
                  <a:pt x="11" y="7"/>
                </a:lnTo>
                <a:lnTo>
                  <a:pt x="13" y="6"/>
                </a:lnTo>
                <a:lnTo>
                  <a:pt x="17" y="6"/>
                </a:lnTo>
                <a:lnTo>
                  <a:pt x="19" y="7"/>
                </a:lnTo>
                <a:lnTo>
                  <a:pt x="21" y="8"/>
                </a:lnTo>
                <a:lnTo>
                  <a:pt x="22" y="11"/>
                </a:lnTo>
                <a:lnTo>
                  <a:pt x="22" y="13"/>
                </a:lnTo>
                <a:lnTo>
                  <a:pt x="28" y="14"/>
                </a:lnTo>
                <a:lnTo>
                  <a:pt x="28" y="9"/>
                </a:lnTo>
                <a:lnTo>
                  <a:pt x="25" y="6"/>
                </a:lnTo>
                <a:lnTo>
                  <a:pt x="22" y="2"/>
                </a:lnTo>
                <a:lnTo>
                  <a:pt x="18" y="1"/>
                </a:lnTo>
                <a:lnTo>
                  <a:pt x="12" y="0"/>
                </a:lnTo>
                <a:lnTo>
                  <a:pt x="7" y="2"/>
                </a:lnTo>
                <a:lnTo>
                  <a:pt x="3" y="6"/>
                </a:lnTo>
                <a:lnTo>
                  <a:pt x="0" y="12"/>
                </a:lnTo>
                <a:lnTo>
                  <a:pt x="0" y="19"/>
                </a:lnTo>
                <a:lnTo>
                  <a:pt x="1" y="25"/>
                </a:lnTo>
                <a:lnTo>
                  <a:pt x="4" y="30"/>
                </a:lnTo>
                <a:lnTo>
                  <a:pt x="10" y="32"/>
                </a:lnTo>
                <a:lnTo>
                  <a:pt x="15" y="32"/>
                </a:lnTo>
                <a:lnTo>
                  <a:pt x="18" y="30"/>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54" name="Freeform 855">
            <a:extLst>
              <a:ext uri="{FF2B5EF4-FFF2-40B4-BE49-F238E27FC236}">
                <a16:creationId xmlns:a16="http://schemas.microsoft.com/office/drawing/2014/main" id="{E90D6D69-9EEC-49A0-B7D0-ABD5E7EEDCA5}"/>
              </a:ext>
            </a:extLst>
          </p:cNvPr>
          <p:cNvSpPr/>
          <p:nvPr/>
        </p:nvSpPr>
        <p:spPr bwMode="auto">
          <a:xfrm>
            <a:off x="8064035" y="3056046"/>
            <a:ext cx="40621" cy="51828"/>
          </a:xfrm>
          <a:custGeom>
            <a:avLst/>
            <a:gdLst>
              <a:gd name="T0" fmla="*/ 12 w 29"/>
              <a:gd name="T1" fmla="*/ 7 h 37"/>
              <a:gd name="T2" fmla="*/ 19 w 29"/>
              <a:gd name="T3" fmla="*/ 10 h 37"/>
              <a:gd name="T4" fmla="*/ 21 w 29"/>
              <a:gd name="T5" fmla="*/ 11 h 37"/>
              <a:gd name="T6" fmla="*/ 21 w 29"/>
              <a:gd name="T7" fmla="*/ 14 h 37"/>
              <a:gd name="T8" fmla="*/ 20 w 29"/>
              <a:gd name="T9" fmla="*/ 17 h 37"/>
              <a:gd name="T10" fmla="*/ 17 w 29"/>
              <a:gd name="T11" fmla="*/ 17 h 37"/>
              <a:gd name="T12" fmla="*/ 9 w 29"/>
              <a:gd name="T13" fmla="*/ 14 h 37"/>
              <a:gd name="T14" fmla="*/ 12 w 29"/>
              <a:gd name="T15" fmla="*/ 7 h 37"/>
              <a:gd name="T16" fmla="*/ 6 w 29"/>
              <a:gd name="T17" fmla="*/ 31 h 37"/>
              <a:gd name="T18" fmla="*/ 8 w 29"/>
              <a:gd name="T19" fmla="*/ 20 h 37"/>
              <a:gd name="T20" fmla="*/ 14 w 29"/>
              <a:gd name="T21" fmla="*/ 22 h 37"/>
              <a:gd name="T22" fmla="*/ 18 w 29"/>
              <a:gd name="T23" fmla="*/ 24 h 37"/>
              <a:gd name="T24" fmla="*/ 18 w 29"/>
              <a:gd name="T25" fmla="*/ 28 h 37"/>
              <a:gd name="T26" fmla="*/ 17 w 29"/>
              <a:gd name="T27" fmla="*/ 31 h 37"/>
              <a:gd name="T28" fmla="*/ 17 w 29"/>
              <a:gd name="T29" fmla="*/ 34 h 37"/>
              <a:gd name="T30" fmla="*/ 17 w 29"/>
              <a:gd name="T31" fmla="*/ 35 h 37"/>
              <a:gd name="T32" fmla="*/ 23 w 29"/>
              <a:gd name="T33" fmla="*/ 37 h 37"/>
              <a:gd name="T34" fmla="*/ 23 w 29"/>
              <a:gd name="T35" fmla="*/ 36 h 37"/>
              <a:gd name="T36" fmla="*/ 23 w 29"/>
              <a:gd name="T37" fmla="*/ 35 h 37"/>
              <a:gd name="T38" fmla="*/ 23 w 29"/>
              <a:gd name="T39" fmla="*/ 32 h 37"/>
              <a:gd name="T40" fmla="*/ 24 w 29"/>
              <a:gd name="T41" fmla="*/ 29 h 37"/>
              <a:gd name="T42" fmla="*/ 24 w 29"/>
              <a:gd name="T43" fmla="*/ 24 h 37"/>
              <a:gd name="T44" fmla="*/ 21 w 29"/>
              <a:gd name="T45" fmla="*/ 22 h 37"/>
              <a:gd name="T46" fmla="*/ 24 w 29"/>
              <a:gd name="T47" fmla="*/ 20 h 37"/>
              <a:gd name="T48" fmla="*/ 25 w 29"/>
              <a:gd name="T49" fmla="*/ 19 h 37"/>
              <a:gd name="T50" fmla="*/ 27 w 29"/>
              <a:gd name="T51" fmla="*/ 16 h 37"/>
              <a:gd name="T52" fmla="*/ 29 w 29"/>
              <a:gd name="T53" fmla="*/ 12 h 37"/>
              <a:gd name="T54" fmla="*/ 27 w 29"/>
              <a:gd name="T55" fmla="*/ 8 h 37"/>
              <a:gd name="T56" fmla="*/ 25 w 29"/>
              <a:gd name="T57" fmla="*/ 6 h 37"/>
              <a:gd name="T58" fmla="*/ 21 w 29"/>
              <a:gd name="T59" fmla="*/ 4 h 37"/>
              <a:gd name="T60" fmla="*/ 7 w 29"/>
              <a:gd name="T61" fmla="*/ 0 h 37"/>
              <a:gd name="T62" fmla="*/ 0 w 29"/>
              <a:gd name="T63" fmla="*/ 30 h 37"/>
              <a:gd name="T64" fmla="*/ 6 w 29"/>
              <a:gd name="T65" fmla="*/ 31 h 37"/>
              <a:gd name="T66" fmla="*/ 12 w 29"/>
              <a:gd name="T67"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7">
                <a:moveTo>
                  <a:pt x="12" y="7"/>
                </a:moveTo>
                <a:lnTo>
                  <a:pt x="19" y="10"/>
                </a:lnTo>
                <a:lnTo>
                  <a:pt x="21" y="11"/>
                </a:lnTo>
                <a:lnTo>
                  <a:pt x="21" y="14"/>
                </a:lnTo>
                <a:lnTo>
                  <a:pt x="20" y="17"/>
                </a:lnTo>
                <a:lnTo>
                  <a:pt x="17" y="17"/>
                </a:lnTo>
                <a:lnTo>
                  <a:pt x="9" y="14"/>
                </a:lnTo>
                <a:lnTo>
                  <a:pt x="12" y="7"/>
                </a:lnTo>
                <a:lnTo>
                  <a:pt x="6" y="31"/>
                </a:lnTo>
                <a:lnTo>
                  <a:pt x="8" y="20"/>
                </a:lnTo>
                <a:lnTo>
                  <a:pt x="14" y="22"/>
                </a:lnTo>
                <a:lnTo>
                  <a:pt x="18" y="24"/>
                </a:lnTo>
                <a:lnTo>
                  <a:pt x="18" y="28"/>
                </a:lnTo>
                <a:lnTo>
                  <a:pt x="17" y="31"/>
                </a:lnTo>
                <a:lnTo>
                  <a:pt x="17" y="34"/>
                </a:lnTo>
                <a:lnTo>
                  <a:pt x="17" y="35"/>
                </a:lnTo>
                <a:lnTo>
                  <a:pt x="23" y="37"/>
                </a:lnTo>
                <a:lnTo>
                  <a:pt x="23" y="36"/>
                </a:lnTo>
                <a:lnTo>
                  <a:pt x="23" y="35"/>
                </a:lnTo>
                <a:lnTo>
                  <a:pt x="23" y="32"/>
                </a:lnTo>
                <a:lnTo>
                  <a:pt x="24" y="29"/>
                </a:lnTo>
                <a:lnTo>
                  <a:pt x="24" y="24"/>
                </a:lnTo>
                <a:lnTo>
                  <a:pt x="21" y="22"/>
                </a:lnTo>
                <a:lnTo>
                  <a:pt x="24" y="20"/>
                </a:lnTo>
                <a:lnTo>
                  <a:pt x="25" y="19"/>
                </a:lnTo>
                <a:lnTo>
                  <a:pt x="27" y="16"/>
                </a:lnTo>
                <a:lnTo>
                  <a:pt x="29" y="12"/>
                </a:lnTo>
                <a:lnTo>
                  <a:pt x="27" y="8"/>
                </a:lnTo>
                <a:lnTo>
                  <a:pt x="25" y="6"/>
                </a:lnTo>
                <a:lnTo>
                  <a:pt x="21" y="4"/>
                </a:lnTo>
                <a:lnTo>
                  <a:pt x="7" y="0"/>
                </a:lnTo>
                <a:lnTo>
                  <a:pt x="0" y="30"/>
                </a:lnTo>
                <a:lnTo>
                  <a:pt x="6" y="31"/>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55" name="Freeform 856">
            <a:extLst>
              <a:ext uri="{FF2B5EF4-FFF2-40B4-BE49-F238E27FC236}">
                <a16:creationId xmlns:a16="http://schemas.microsoft.com/office/drawing/2014/main" id="{61AEFC90-5D55-42A8-A4E4-38869C85D82D}"/>
              </a:ext>
            </a:extLst>
          </p:cNvPr>
          <p:cNvSpPr/>
          <p:nvPr/>
        </p:nvSpPr>
        <p:spPr bwMode="auto">
          <a:xfrm>
            <a:off x="8101854" y="3067252"/>
            <a:ext cx="39221" cy="53228"/>
          </a:xfrm>
          <a:custGeom>
            <a:avLst/>
            <a:gdLst>
              <a:gd name="T0" fmla="*/ 21 w 28"/>
              <a:gd name="T1" fmla="*/ 38 h 38"/>
              <a:gd name="T2" fmla="*/ 22 w 28"/>
              <a:gd name="T3" fmla="*/ 32 h 38"/>
              <a:gd name="T4" fmla="*/ 8 w 28"/>
              <a:gd name="T5" fmla="*/ 27 h 38"/>
              <a:gd name="T6" fmla="*/ 9 w 28"/>
              <a:gd name="T7" fmla="*/ 20 h 38"/>
              <a:gd name="T8" fmla="*/ 22 w 28"/>
              <a:gd name="T9" fmla="*/ 23 h 38"/>
              <a:gd name="T10" fmla="*/ 23 w 28"/>
              <a:gd name="T11" fmla="*/ 18 h 38"/>
              <a:gd name="T12" fmla="*/ 10 w 28"/>
              <a:gd name="T13" fmla="*/ 14 h 38"/>
              <a:gd name="T14" fmla="*/ 12 w 28"/>
              <a:gd name="T15" fmla="*/ 8 h 38"/>
              <a:gd name="T16" fmla="*/ 27 w 28"/>
              <a:gd name="T17" fmla="*/ 12 h 38"/>
              <a:gd name="T18" fmla="*/ 28 w 28"/>
              <a:gd name="T19" fmla="*/ 6 h 38"/>
              <a:gd name="T20" fmla="*/ 8 w 28"/>
              <a:gd name="T21" fmla="*/ 0 h 38"/>
              <a:gd name="T22" fmla="*/ 0 w 28"/>
              <a:gd name="T23" fmla="*/ 30 h 38"/>
              <a:gd name="T24" fmla="*/ 21 w 28"/>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21" y="38"/>
                </a:moveTo>
                <a:lnTo>
                  <a:pt x="22" y="32"/>
                </a:lnTo>
                <a:lnTo>
                  <a:pt x="8" y="27"/>
                </a:lnTo>
                <a:lnTo>
                  <a:pt x="9" y="20"/>
                </a:lnTo>
                <a:lnTo>
                  <a:pt x="22" y="23"/>
                </a:lnTo>
                <a:lnTo>
                  <a:pt x="23" y="18"/>
                </a:lnTo>
                <a:lnTo>
                  <a:pt x="10" y="14"/>
                </a:lnTo>
                <a:lnTo>
                  <a:pt x="12" y="8"/>
                </a:lnTo>
                <a:lnTo>
                  <a:pt x="27" y="12"/>
                </a:lnTo>
                <a:lnTo>
                  <a:pt x="28" y="6"/>
                </a:lnTo>
                <a:lnTo>
                  <a:pt x="8" y="0"/>
                </a:lnTo>
                <a:lnTo>
                  <a:pt x="0" y="30"/>
                </a:lnTo>
                <a:lnTo>
                  <a:pt x="2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56" name="Freeform 857">
            <a:extLst>
              <a:ext uri="{FF2B5EF4-FFF2-40B4-BE49-F238E27FC236}">
                <a16:creationId xmlns:a16="http://schemas.microsoft.com/office/drawing/2014/main" id="{272B3476-EDD1-4E39-AF62-76899FAF8635}"/>
              </a:ext>
            </a:extLst>
          </p:cNvPr>
          <p:cNvSpPr/>
          <p:nvPr/>
        </p:nvSpPr>
        <p:spPr bwMode="auto">
          <a:xfrm>
            <a:off x="8138273" y="3079859"/>
            <a:ext cx="37820" cy="50426"/>
          </a:xfrm>
          <a:custGeom>
            <a:avLst/>
            <a:gdLst>
              <a:gd name="T0" fmla="*/ 20 w 27"/>
              <a:gd name="T1" fmla="*/ 36 h 36"/>
              <a:gd name="T2" fmla="*/ 21 w 27"/>
              <a:gd name="T3" fmla="*/ 30 h 36"/>
              <a:gd name="T4" fmla="*/ 7 w 27"/>
              <a:gd name="T5" fmla="*/ 25 h 36"/>
              <a:gd name="T6" fmla="*/ 8 w 27"/>
              <a:gd name="T7" fmla="*/ 18 h 36"/>
              <a:gd name="T8" fmla="*/ 21 w 27"/>
              <a:gd name="T9" fmla="*/ 21 h 36"/>
              <a:gd name="T10" fmla="*/ 22 w 27"/>
              <a:gd name="T11" fmla="*/ 17 h 36"/>
              <a:gd name="T12" fmla="*/ 9 w 27"/>
              <a:gd name="T13" fmla="*/ 13 h 36"/>
              <a:gd name="T14" fmla="*/ 12 w 27"/>
              <a:gd name="T15" fmla="*/ 6 h 36"/>
              <a:gd name="T16" fmla="*/ 26 w 27"/>
              <a:gd name="T17" fmla="*/ 11 h 36"/>
              <a:gd name="T18" fmla="*/ 27 w 27"/>
              <a:gd name="T19" fmla="*/ 6 h 36"/>
              <a:gd name="T20" fmla="*/ 7 w 27"/>
              <a:gd name="T21" fmla="*/ 0 h 36"/>
              <a:gd name="T22" fmla="*/ 0 w 27"/>
              <a:gd name="T23" fmla="*/ 30 h 36"/>
              <a:gd name="T24" fmla="*/ 20 w 27"/>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6">
                <a:moveTo>
                  <a:pt x="20" y="36"/>
                </a:moveTo>
                <a:lnTo>
                  <a:pt x="21" y="30"/>
                </a:lnTo>
                <a:lnTo>
                  <a:pt x="7" y="25"/>
                </a:lnTo>
                <a:lnTo>
                  <a:pt x="8" y="18"/>
                </a:lnTo>
                <a:lnTo>
                  <a:pt x="21" y="21"/>
                </a:lnTo>
                <a:lnTo>
                  <a:pt x="22" y="17"/>
                </a:lnTo>
                <a:lnTo>
                  <a:pt x="9" y="13"/>
                </a:lnTo>
                <a:lnTo>
                  <a:pt x="12" y="6"/>
                </a:lnTo>
                <a:lnTo>
                  <a:pt x="26" y="11"/>
                </a:lnTo>
                <a:lnTo>
                  <a:pt x="27" y="6"/>
                </a:lnTo>
                <a:lnTo>
                  <a:pt x="7" y="0"/>
                </a:lnTo>
                <a:lnTo>
                  <a:pt x="0" y="30"/>
                </a:lnTo>
                <a:lnTo>
                  <a:pt x="2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57" name="Freeform 858">
            <a:extLst>
              <a:ext uri="{FF2B5EF4-FFF2-40B4-BE49-F238E27FC236}">
                <a16:creationId xmlns:a16="http://schemas.microsoft.com/office/drawing/2014/main" id="{74E77BC6-2A0D-40A3-B2A2-F04D0B149D17}"/>
              </a:ext>
            </a:extLst>
          </p:cNvPr>
          <p:cNvSpPr/>
          <p:nvPr/>
        </p:nvSpPr>
        <p:spPr bwMode="auto">
          <a:xfrm>
            <a:off x="8173291" y="3089663"/>
            <a:ext cx="42022" cy="51828"/>
          </a:xfrm>
          <a:custGeom>
            <a:avLst/>
            <a:gdLst>
              <a:gd name="T0" fmla="*/ 5 w 30"/>
              <a:gd name="T1" fmla="*/ 32 h 37"/>
              <a:gd name="T2" fmla="*/ 11 w 30"/>
              <a:gd name="T3" fmla="*/ 11 h 37"/>
              <a:gd name="T4" fmla="*/ 17 w 30"/>
              <a:gd name="T5" fmla="*/ 36 h 37"/>
              <a:gd name="T6" fmla="*/ 23 w 30"/>
              <a:gd name="T7" fmla="*/ 37 h 37"/>
              <a:gd name="T8" fmla="*/ 30 w 30"/>
              <a:gd name="T9" fmla="*/ 7 h 37"/>
              <a:gd name="T10" fmla="*/ 24 w 30"/>
              <a:gd name="T11" fmla="*/ 6 h 37"/>
              <a:gd name="T12" fmla="*/ 19 w 30"/>
              <a:gd name="T13" fmla="*/ 26 h 37"/>
              <a:gd name="T14" fmla="*/ 13 w 30"/>
              <a:gd name="T15" fmla="*/ 2 h 37"/>
              <a:gd name="T16" fmla="*/ 7 w 30"/>
              <a:gd name="T17" fmla="*/ 0 h 37"/>
              <a:gd name="T18" fmla="*/ 0 w 30"/>
              <a:gd name="T19" fmla="*/ 30 h 37"/>
              <a:gd name="T20" fmla="*/ 5 w 30"/>
              <a:gd name="T2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7">
                <a:moveTo>
                  <a:pt x="5" y="32"/>
                </a:moveTo>
                <a:lnTo>
                  <a:pt x="11" y="11"/>
                </a:lnTo>
                <a:lnTo>
                  <a:pt x="17" y="36"/>
                </a:lnTo>
                <a:lnTo>
                  <a:pt x="23" y="37"/>
                </a:lnTo>
                <a:lnTo>
                  <a:pt x="30" y="7"/>
                </a:lnTo>
                <a:lnTo>
                  <a:pt x="24" y="6"/>
                </a:lnTo>
                <a:lnTo>
                  <a:pt x="19" y="26"/>
                </a:lnTo>
                <a:lnTo>
                  <a:pt x="13" y="2"/>
                </a:lnTo>
                <a:lnTo>
                  <a:pt x="7" y="0"/>
                </a:lnTo>
                <a:lnTo>
                  <a:pt x="0" y="30"/>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58" name="Freeform 859">
            <a:extLst>
              <a:ext uri="{FF2B5EF4-FFF2-40B4-BE49-F238E27FC236}">
                <a16:creationId xmlns:a16="http://schemas.microsoft.com/office/drawing/2014/main" id="{A078B6DD-6746-469A-8A44-DBEA0771AF00}"/>
              </a:ext>
            </a:extLst>
          </p:cNvPr>
          <p:cNvSpPr/>
          <p:nvPr/>
        </p:nvSpPr>
        <p:spPr bwMode="auto">
          <a:xfrm>
            <a:off x="8211110" y="3103671"/>
            <a:ext cx="40622" cy="50426"/>
          </a:xfrm>
          <a:custGeom>
            <a:avLst/>
            <a:gdLst>
              <a:gd name="T0" fmla="*/ 22 w 29"/>
              <a:gd name="T1" fmla="*/ 36 h 36"/>
              <a:gd name="T2" fmla="*/ 23 w 29"/>
              <a:gd name="T3" fmla="*/ 30 h 36"/>
              <a:gd name="T4" fmla="*/ 8 w 29"/>
              <a:gd name="T5" fmla="*/ 25 h 36"/>
              <a:gd name="T6" fmla="*/ 10 w 29"/>
              <a:gd name="T7" fmla="*/ 18 h 36"/>
              <a:gd name="T8" fmla="*/ 23 w 29"/>
              <a:gd name="T9" fmla="*/ 21 h 36"/>
              <a:gd name="T10" fmla="*/ 24 w 29"/>
              <a:gd name="T11" fmla="*/ 16 h 36"/>
              <a:gd name="T12" fmla="*/ 11 w 29"/>
              <a:gd name="T13" fmla="*/ 13 h 36"/>
              <a:gd name="T14" fmla="*/ 12 w 29"/>
              <a:gd name="T15" fmla="*/ 6 h 36"/>
              <a:gd name="T16" fmla="*/ 27 w 29"/>
              <a:gd name="T17" fmla="*/ 10 h 36"/>
              <a:gd name="T18" fmla="*/ 29 w 29"/>
              <a:gd name="T19" fmla="*/ 6 h 36"/>
              <a:gd name="T20" fmla="*/ 9 w 29"/>
              <a:gd name="T21" fmla="*/ 0 h 36"/>
              <a:gd name="T22" fmla="*/ 0 w 29"/>
              <a:gd name="T23" fmla="*/ 30 h 36"/>
              <a:gd name="T24" fmla="*/ 22 w 29"/>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6">
                <a:moveTo>
                  <a:pt x="22" y="36"/>
                </a:moveTo>
                <a:lnTo>
                  <a:pt x="23" y="30"/>
                </a:lnTo>
                <a:lnTo>
                  <a:pt x="8" y="25"/>
                </a:lnTo>
                <a:lnTo>
                  <a:pt x="10" y="18"/>
                </a:lnTo>
                <a:lnTo>
                  <a:pt x="23" y="21"/>
                </a:lnTo>
                <a:lnTo>
                  <a:pt x="24" y="16"/>
                </a:lnTo>
                <a:lnTo>
                  <a:pt x="11" y="13"/>
                </a:lnTo>
                <a:lnTo>
                  <a:pt x="12" y="6"/>
                </a:lnTo>
                <a:lnTo>
                  <a:pt x="27" y="10"/>
                </a:lnTo>
                <a:lnTo>
                  <a:pt x="29" y="6"/>
                </a:lnTo>
                <a:lnTo>
                  <a:pt x="9" y="0"/>
                </a:lnTo>
                <a:lnTo>
                  <a:pt x="0" y="30"/>
                </a:lnTo>
                <a:lnTo>
                  <a:pt x="2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59" name="Freeform 860">
            <a:extLst>
              <a:ext uri="{FF2B5EF4-FFF2-40B4-BE49-F238E27FC236}">
                <a16:creationId xmlns:a16="http://schemas.microsoft.com/office/drawing/2014/main" id="{A23D3D90-EDC6-48E9-9291-2587154F4B33}"/>
              </a:ext>
            </a:extLst>
          </p:cNvPr>
          <p:cNvSpPr/>
          <p:nvPr/>
        </p:nvSpPr>
        <p:spPr bwMode="auto">
          <a:xfrm>
            <a:off x="8048626" y="2739481"/>
            <a:ext cx="26614" cy="39221"/>
          </a:xfrm>
          <a:custGeom>
            <a:avLst/>
            <a:gdLst>
              <a:gd name="T0" fmla="*/ 19 w 19"/>
              <a:gd name="T1" fmla="*/ 28 h 28"/>
              <a:gd name="T2" fmla="*/ 19 w 19"/>
              <a:gd name="T3" fmla="*/ 22 h 28"/>
              <a:gd name="T4" fmla="*/ 5 w 19"/>
              <a:gd name="T5" fmla="*/ 23 h 28"/>
              <a:gd name="T6" fmla="*/ 5 w 19"/>
              <a:gd name="T7" fmla="*/ 16 h 28"/>
              <a:gd name="T8" fmla="*/ 17 w 19"/>
              <a:gd name="T9" fmla="*/ 15 h 28"/>
              <a:gd name="T10" fmla="*/ 17 w 19"/>
              <a:gd name="T11" fmla="*/ 11 h 28"/>
              <a:gd name="T12" fmla="*/ 5 w 19"/>
              <a:gd name="T13" fmla="*/ 11 h 28"/>
              <a:gd name="T14" fmla="*/ 5 w 19"/>
              <a:gd name="T15" fmla="*/ 5 h 28"/>
              <a:gd name="T16" fmla="*/ 18 w 19"/>
              <a:gd name="T17" fmla="*/ 5 h 28"/>
              <a:gd name="T18" fmla="*/ 18 w 19"/>
              <a:gd name="T19" fmla="*/ 0 h 28"/>
              <a:gd name="T20" fmla="*/ 0 w 19"/>
              <a:gd name="T21" fmla="*/ 0 h 28"/>
              <a:gd name="T22" fmla="*/ 0 w 19"/>
              <a:gd name="T23" fmla="*/ 28 h 28"/>
              <a:gd name="T24" fmla="*/ 19 w 19"/>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8">
                <a:moveTo>
                  <a:pt x="19" y="28"/>
                </a:moveTo>
                <a:lnTo>
                  <a:pt x="19" y="22"/>
                </a:lnTo>
                <a:lnTo>
                  <a:pt x="5" y="23"/>
                </a:lnTo>
                <a:lnTo>
                  <a:pt x="5" y="16"/>
                </a:lnTo>
                <a:lnTo>
                  <a:pt x="17" y="15"/>
                </a:lnTo>
                <a:lnTo>
                  <a:pt x="17" y="11"/>
                </a:lnTo>
                <a:lnTo>
                  <a:pt x="5" y="11"/>
                </a:lnTo>
                <a:lnTo>
                  <a:pt x="5" y="5"/>
                </a:lnTo>
                <a:lnTo>
                  <a:pt x="18" y="5"/>
                </a:lnTo>
                <a:lnTo>
                  <a:pt x="18" y="0"/>
                </a:lnTo>
                <a:lnTo>
                  <a:pt x="0" y="0"/>
                </a:lnTo>
                <a:lnTo>
                  <a:pt x="0" y="28"/>
                </a:lnTo>
                <a:lnTo>
                  <a:pt x="1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60" name="Freeform 861">
            <a:extLst>
              <a:ext uri="{FF2B5EF4-FFF2-40B4-BE49-F238E27FC236}">
                <a16:creationId xmlns:a16="http://schemas.microsoft.com/office/drawing/2014/main" id="{07826D63-944E-4C7E-9DD0-21D643BAAE4E}"/>
              </a:ext>
            </a:extLst>
          </p:cNvPr>
          <p:cNvSpPr/>
          <p:nvPr/>
        </p:nvSpPr>
        <p:spPr bwMode="auto">
          <a:xfrm>
            <a:off x="8080844" y="2738081"/>
            <a:ext cx="29415" cy="40621"/>
          </a:xfrm>
          <a:custGeom>
            <a:avLst/>
            <a:gdLst>
              <a:gd name="T0" fmla="*/ 5 w 21"/>
              <a:gd name="T1" fmla="*/ 6 h 29"/>
              <a:gd name="T2" fmla="*/ 9 w 21"/>
              <a:gd name="T3" fmla="*/ 6 h 29"/>
              <a:gd name="T4" fmla="*/ 13 w 21"/>
              <a:gd name="T5" fmla="*/ 6 h 29"/>
              <a:gd name="T6" fmla="*/ 14 w 21"/>
              <a:gd name="T7" fmla="*/ 7 h 29"/>
              <a:gd name="T8" fmla="*/ 15 w 21"/>
              <a:gd name="T9" fmla="*/ 11 h 29"/>
              <a:gd name="T10" fmla="*/ 17 w 21"/>
              <a:gd name="T11" fmla="*/ 15 h 29"/>
              <a:gd name="T12" fmla="*/ 15 w 21"/>
              <a:gd name="T13" fmla="*/ 18 h 29"/>
              <a:gd name="T14" fmla="*/ 14 w 21"/>
              <a:gd name="T15" fmla="*/ 22 h 29"/>
              <a:gd name="T16" fmla="*/ 13 w 21"/>
              <a:gd name="T17" fmla="*/ 23 h 29"/>
              <a:gd name="T18" fmla="*/ 9 w 21"/>
              <a:gd name="T19" fmla="*/ 23 h 29"/>
              <a:gd name="T20" fmla="*/ 6 w 21"/>
              <a:gd name="T21" fmla="*/ 23 h 29"/>
              <a:gd name="T22" fmla="*/ 5 w 21"/>
              <a:gd name="T23" fmla="*/ 6 h 29"/>
              <a:gd name="T24" fmla="*/ 8 w 21"/>
              <a:gd name="T25" fmla="*/ 28 h 29"/>
              <a:gd name="T26" fmla="*/ 14 w 21"/>
              <a:gd name="T27" fmla="*/ 28 h 29"/>
              <a:gd name="T28" fmla="*/ 18 w 21"/>
              <a:gd name="T29" fmla="*/ 25 h 29"/>
              <a:gd name="T30" fmla="*/ 20 w 21"/>
              <a:gd name="T31" fmla="*/ 21 h 29"/>
              <a:gd name="T32" fmla="*/ 21 w 21"/>
              <a:gd name="T33" fmla="*/ 15 h 29"/>
              <a:gd name="T34" fmla="*/ 21 w 21"/>
              <a:gd name="T35" fmla="*/ 9 h 29"/>
              <a:gd name="T36" fmla="*/ 19 w 21"/>
              <a:gd name="T37" fmla="*/ 4 h 29"/>
              <a:gd name="T38" fmla="*/ 15 w 21"/>
              <a:gd name="T39" fmla="*/ 1 h 29"/>
              <a:gd name="T40" fmla="*/ 9 w 21"/>
              <a:gd name="T41" fmla="*/ 0 h 29"/>
              <a:gd name="T42" fmla="*/ 0 w 21"/>
              <a:gd name="T43" fmla="*/ 1 h 29"/>
              <a:gd name="T44" fmla="*/ 0 w 21"/>
              <a:gd name="T45" fmla="*/ 29 h 29"/>
              <a:gd name="T46" fmla="*/ 8 w 21"/>
              <a:gd name="T47" fmla="*/ 28 h 29"/>
              <a:gd name="T48" fmla="*/ 5 w 21"/>
              <a:gd name="T4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8">
                <a:moveTo>
                  <a:pt x="5" y="6"/>
                </a:moveTo>
                <a:lnTo>
                  <a:pt x="9" y="6"/>
                </a:lnTo>
                <a:lnTo>
                  <a:pt x="13" y="6"/>
                </a:lnTo>
                <a:lnTo>
                  <a:pt x="14" y="7"/>
                </a:lnTo>
                <a:lnTo>
                  <a:pt x="15" y="11"/>
                </a:lnTo>
                <a:lnTo>
                  <a:pt x="17" y="15"/>
                </a:lnTo>
                <a:lnTo>
                  <a:pt x="15" y="18"/>
                </a:lnTo>
                <a:lnTo>
                  <a:pt x="14" y="22"/>
                </a:lnTo>
                <a:lnTo>
                  <a:pt x="13" y="23"/>
                </a:lnTo>
                <a:lnTo>
                  <a:pt x="9" y="23"/>
                </a:lnTo>
                <a:lnTo>
                  <a:pt x="6" y="23"/>
                </a:lnTo>
                <a:lnTo>
                  <a:pt x="5" y="6"/>
                </a:lnTo>
                <a:lnTo>
                  <a:pt x="8" y="28"/>
                </a:lnTo>
                <a:lnTo>
                  <a:pt x="14" y="28"/>
                </a:lnTo>
                <a:lnTo>
                  <a:pt x="18" y="25"/>
                </a:lnTo>
                <a:lnTo>
                  <a:pt x="20" y="21"/>
                </a:lnTo>
                <a:lnTo>
                  <a:pt x="21" y="15"/>
                </a:lnTo>
                <a:lnTo>
                  <a:pt x="21" y="9"/>
                </a:lnTo>
                <a:lnTo>
                  <a:pt x="19" y="4"/>
                </a:lnTo>
                <a:lnTo>
                  <a:pt x="15" y="1"/>
                </a:lnTo>
                <a:lnTo>
                  <a:pt x="9" y="0"/>
                </a:lnTo>
                <a:lnTo>
                  <a:pt x="0" y="1"/>
                </a:lnTo>
                <a:lnTo>
                  <a:pt x="0" y="29"/>
                </a:lnTo>
                <a:lnTo>
                  <a:pt x="8" y="28"/>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61" name="Freeform 862">
            <a:extLst>
              <a:ext uri="{FF2B5EF4-FFF2-40B4-BE49-F238E27FC236}">
                <a16:creationId xmlns:a16="http://schemas.microsoft.com/office/drawing/2014/main" id="{45F5994D-0FAF-4467-9684-475DA3820D45}"/>
              </a:ext>
            </a:extLst>
          </p:cNvPr>
          <p:cNvSpPr/>
          <p:nvPr/>
        </p:nvSpPr>
        <p:spPr bwMode="auto">
          <a:xfrm>
            <a:off x="8115862" y="2738081"/>
            <a:ext cx="32217" cy="40621"/>
          </a:xfrm>
          <a:custGeom>
            <a:avLst/>
            <a:gdLst>
              <a:gd name="T0" fmla="*/ 20 w 23"/>
              <a:gd name="T1" fmla="*/ 28 h 29"/>
              <a:gd name="T2" fmla="*/ 23 w 23"/>
              <a:gd name="T3" fmla="*/ 28 h 29"/>
              <a:gd name="T4" fmla="*/ 23 w 23"/>
              <a:gd name="T5" fmla="*/ 13 h 29"/>
              <a:gd name="T6" fmla="*/ 13 w 23"/>
              <a:gd name="T7" fmla="*/ 13 h 29"/>
              <a:gd name="T8" fmla="*/ 13 w 23"/>
              <a:gd name="T9" fmla="*/ 18 h 29"/>
              <a:gd name="T10" fmla="*/ 18 w 23"/>
              <a:gd name="T11" fmla="*/ 18 h 29"/>
              <a:gd name="T12" fmla="*/ 18 w 23"/>
              <a:gd name="T13" fmla="*/ 21 h 29"/>
              <a:gd name="T14" fmla="*/ 17 w 23"/>
              <a:gd name="T15" fmla="*/ 22 h 29"/>
              <a:gd name="T16" fmla="*/ 14 w 23"/>
              <a:gd name="T17" fmla="*/ 23 h 29"/>
              <a:gd name="T18" fmla="*/ 12 w 23"/>
              <a:gd name="T19" fmla="*/ 24 h 29"/>
              <a:gd name="T20" fmla="*/ 10 w 23"/>
              <a:gd name="T21" fmla="*/ 23 h 29"/>
              <a:gd name="T22" fmla="*/ 7 w 23"/>
              <a:gd name="T23" fmla="*/ 22 h 29"/>
              <a:gd name="T24" fmla="*/ 6 w 23"/>
              <a:gd name="T25" fmla="*/ 18 h 29"/>
              <a:gd name="T26" fmla="*/ 5 w 23"/>
              <a:gd name="T27" fmla="*/ 15 h 29"/>
              <a:gd name="T28" fmla="*/ 6 w 23"/>
              <a:gd name="T29" fmla="*/ 10 h 29"/>
              <a:gd name="T30" fmla="*/ 7 w 23"/>
              <a:gd name="T31" fmla="*/ 7 h 29"/>
              <a:gd name="T32" fmla="*/ 8 w 23"/>
              <a:gd name="T33" fmla="*/ 5 h 29"/>
              <a:gd name="T34" fmla="*/ 12 w 23"/>
              <a:gd name="T35" fmla="*/ 5 h 29"/>
              <a:gd name="T36" fmla="*/ 16 w 23"/>
              <a:gd name="T37" fmla="*/ 6 h 29"/>
              <a:gd name="T38" fmla="*/ 18 w 23"/>
              <a:gd name="T39" fmla="*/ 9 h 29"/>
              <a:gd name="T40" fmla="*/ 23 w 23"/>
              <a:gd name="T41" fmla="*/ 9 h 29"/>
              <a:gd name="T42" fmla="*/ 22 w 23"/>
              <a:gd name="T43" fmla="*/ 5 h 29"/>
              <a:gd name="T44" fmla="*/ 19 w 23"/>
              <a:gd name="T45" fmla="*/ 3 h 29"/>
              <a:gd name="T46" fmla="*/ 16 w 23"/>
              <a:gd name="T47" fmla="*/ 0 h 29"/>
              <a:gd name="T48" fmla="*/ 12 w 23"/>
              <a:gd name="T49" fmla="*/ 0 h 29"/>
              <a:gd name="T50" fmla="*/ 7 w 23"/>
              <a:gd name="T51" fmla="*/ 0 h 29"/>
              <a:gd name="T52" fmla="*/ 2 w 23"/>
              <a:gd name="T53" fmla="*/ 4 h 29"/>
              <a:gd name="T54" fmla="*/ 0 w 23"/>
              <a:gd name="T55" fmla="*/ 9 h 29"/>
              <a:gd name="T56" fmla="*/ 0 w 23"/>
              <a:gd name="T57" fmla="*/ 15 h 29"/>
              <a:gd name="T58" fmla="*/ 0 w 23"/>
              <a:gd name="T59" fmla="*/ 21 h 29"/>
              <a:gd name="T60" fmla="*/ 4 w 23"/>
              <a:gd name="T61" fmla="*/ 25 h 29"/>
              <a:gd name="T62" fmla="*/ 7 w 23"/>
              <a:gd name="T63" fmla="*/ 28 h 29"/>
              <a:gd name="T64" fmla="*/ 12 w 23"/>
              <a:gd name="T65" fmla="*/ 29 h 29"/>
              <a:gd name="T66" fmla="*/ 16 w 23"/>
              <a:gd name="T67" fmla="*/ 28 h 29"/>
              <a:gd name="T68" fmla="*/ 19 w 23"/>
              <a:gd name="T69" fmla="*/ 24 h 29"/>
              <a:gd name="T70" fmla="*/ 20 w 23"/>
              <a:gd name="T7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8">
                <a:moveTo>
                  <a:pt x="20" y="28"/>
                </a:moveTo>
                <a:lnTo>
                  <a:pt x="23" y="28"/>
                </a:lnTo>
                <a:lnTo>
                  <a:pt x="23" y="13"/>
                </a:lnTo>
                <a:lnTo>
                  <a:pt x="13" y="13"/>
                </a:lnTo>
                <a:lnTo>
                  <a:pt x="13" y="18"/>
                </a:lnTo>
                <a:lnTo>
                  <a:pt x="18" y="18"/>
                </a:lnTo>
                <a:lnTo>
                  <a:pt x="18" y="21"/>
                </a:lnTo>
                <a:lnTo>
                  <a:pt x="17" y="22"/>
                </a:lnTo>
                <a:lnTo>
                  <a:pt x="14" y="23"/>
                </a:lnTo>
                <a:lnTo>
                  <a:pt x="12" y="24"/>
                </a:lnTo>
                <a:lnTo>
                  <a:pt x="10" y="23"/>
                </a:lnTo>
                <a:lnTo>
                  <a:pt x="7" y="22"/>
                </a:lnTo>
                <a:lnTo>
                  <a:pt x="6" y="18"/>
                </a:lnTo>
                <a:lnTo>
                  <a:pt x="5" y="15"/>
                </a:lnTo>
                <a:lnTo>
                  <a:pt x="6" y="10"/>
                </a:lnTo>
                <a:lnTo>
                  <a:pt x="7" y="7"/>
                </a:lnTo>
                <a:lnTo>
                  <a:pt x="8" y="5"/>
                </a:lnTo>
                <a:lnTo>
                  <a:pt x="12" y="5"/>
                </a:lnTo>
                <a:lnTo>
                  <a:pt x="16" y="6"/>
                </a:lnTo>
                <a:lnTo>
                  <a:pt x="18" y="9"/>
                </a:lnTo>
                <a:lnTo>
                  <a:pt x="23" y="9"/>
                </a:lnTo>
                <a:lnTo>
                  <a:pt x="22" y="5"/>
                </a:lnTo>
                <a:lnTo>
                  <a:pt x="19" y="3"/>
                </a:lnTo>
                <a:lnTo>
                  <a:pt x="16" y="0"/>
                </a:lnTo>
                <a:lnTo>
                  <a:pt x="12" y="0"/>
                </a:lnTo>
                <a:lnTo>
                  <a:pt x="7" y="0"/>
                </a:lnTo>
                <a:lnTo>
                  <a:pt x="2" y="4"/>
                </a:lnTo>
                <a:lnTo>
                  <a:pt x="0" y="9"/>
                </a:lnTo>
                <a:lnTo>
                  <a:pt x="0" y="15"/>
                </a:lnTo>
                <a:lnTo>
                  <a:pt x="0" y="21"/>
                </a:lnTo>
                <a:lnTo>
                  <a:pt x="4" y="25"/>
                </a:lnTo>
                <a:lnTo>
                  <a:pt x="7" y="28"/>
                </a:lnTo>
                <a:lnTo>
                  <a:pt x="12" y="29"/>
                </a:lnTo>
                <a:lnTo>
                  <a:pt x="16" y="28"/>
                </a:lnTo>
                <a:lnTo>
                  <a:pt x="19" y="24"/>
                </a:lnTo>
                <a:lnTo>
                  <a:pt x="2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62" name="Freeform 863">
            <a:extLst>
              <a:ext uri="{FF2B5EF4-FFF2-40B4-BE49-F238E27FC236}">
                <a16:creationId xmlns:a16="http://schemas.microsoft.com/office/drawing/2014/main" id="{DEC890CB-AEA3-401D-AA91-4A1945235EFF}"/>
              </a:ext>
            </a:extLst>
          </p:cNvPr>
          <p:cNvSpPr/>
          <p:nvPr/>
        </p:nvSpPr>
        <p:spPr bwMode="auto">
          <a:xfrm>
            <a:off x="8155082" y="2738080"/>
            <a:ext cx="28015" cy="39221"/>
          </a:xfrm>
          <a:custGeom>
            <a:avLst/>
            <a:gdLst>
              <a:gd name="T0" fmla="*/ 20 w 20"/>
              <a:gd name="T1" fmla="*/ 28 h 28"/>
              <a:gd name="T2" fmla="*/ 20 w 20"/>
              <a:gd name="T3" fmla="*/ 23 h 28"/>
              <a:gd name="T4" fmla="*/ 6 w 20"/>
              <a:gd name="T5" fmla="*/ 23 h 28"/>
              <a:gd name="T6" fmla="*/ 6 w 20"/>
              <a:gd name="T7" fmla="*/ 16 h 28"/>
              <a:gd name="T8" fmla="*/ 18 w 20"/>
              <a:gd name="T9" fmla="*/ 16 h 28"/>
              <a:gd name="T10" fmla="*/ 18 w 20"/>
              <a:gd name="T11" fmla="*/ 11 h 28"/>
              <a:gd name="T12" fmla="*/ 6 w 20"/>
              <a:gd name="T13" fmla="*/ 11 h 28"/>
              <a:gd name="T14" fmla="*/ 6 w 20"/>
              <a:gd name="T15" fmla="*/ 5 h 28"/>
              <a:gd name="T16" fmla="*/ 19 w 20"/>
              <a:gd name="T17" fmla="*/ 5 h 28"/>
              <a:gd name="T18" fmla="*/ 19 w 20"/>
              <a:gd name="T19" fmla="*/ 0 h 28"/>
              <a:gd name="T20" fmla="*/ 0 w 20"/>
              <a:gd name="T21" fmla="*/ 0 h 28"/>
              <a:gd name="T22" fmla="*/ 1 w 20"/>
              <a:gd name="T23" fmla="*/ 28 h 28"/>
              <a:gd name="T24" fmla="*/ 20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20" y="28"/>
                </a:moveTo>
                <a:lnTo>
                  <a:pt x="20" y="23"/>
                </a:lnTo>
                <a:lnTo>
                  <a:pt x="6" y="23"/>
                </a:lnTo>
                <a:lnTo>
                  <a:pt x="6" y="16"/>
                </a:lnTo>
                <a:lnTo>
                  <a:pt x="18" y="16"/>
                </a:lnTo>
                <a:lnTo>
                  <a:pt x="18" y="11"/>
                </a:lnTo>
                <a:lnTo>
                  <a:pt x="6" y="11"/>
                </a:lnTo>
                <a:lnTo>
                  <a:pt x="6" y="5"/>
                </a:lnTo>
                <a:lnTo>
                  <a:pt x="19" y="5"/>
                </a:lnTo>
                <a:lnTo>
                  <a:pt x="19" y="0"/>
                </a:lnTo>
                <a:lnTo>
                  <a:pt x="0" y="0"/>
                </a:lnTo>
                <a:lnTo>
                  <a:pt x="1" y="28"/>
                </a:lnTo>
                <a:lnTo>
                  <a:pt x="2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63" name="Freeform 864">
            <a:extLst>
              <a:ext uri="{FF2B5EF4-FFF2-40B4-BE49-F238E27FC236}">
                <a16:creationId xmlns:a16="http://schemas.microsoft.com/office/drawing/2014/main" id="{44E88459-886E-4454-862C-623462C6CC8C}"/>
              </a:ext>
            </a:extLst>
          </p:cNvPr>
          <p:cNvSpPr/>
          <p:nvPr/>
        </p:nvSpPr>
        <p:spPr bwMode="auto">
          <a:xfrm>
            <a:off x="8185899" y="2736678"/>
            <a:ext cx="32217" cy="40622"/>
          </a:xfrm>
          <a:custGeom>
            <a:avLst/>
            <a:gdLst>
              <a:gd name="T0" fmla="*/ 18 w 23"/>
              <a:gd name="T1" fmla="*/ 19 h 29"/>
              <a:gd name="T2" fmla="*/ 17 w 23"/>
              <a:gd name="T3" fmla="*/ 20 h 29"/>
              <a:gd name="T4" fmla="*/ 16 w 23"/>
              <a:gd name="T5" fmla="*/ 23 h 29"/>
              <a:gd name="T6" fmla="*/ 15 w 23"/>
              <a:gd name="T7" fmla="*/ 24 h 29"/>
              <a:gd name="T8" fmla="*/ 12 w 23"/>
              <a:gd name="T9" fmla="*/ 24 h 29"/>
              <a:gd name="T10" fmla="*/ 10 w 23"/>
              <a:gd name="T11" fmla="*/ 23 h 29"/>
              <a:gd name="T12" fmla="*/ 8 w 23"/>
              <a:gd name="T13" fmla="*/ 22 h 29"/>
              <a:gd name="T14" fmla="*/ 6 w 23"/>
              <a:gd name="T15" fmla="*/ 19 h 29"/>
              <a:gd name="T16" fmla="*/ 5 w 23"/>
              <a:gd name="T17" fmla="*/ 14 h 29"/>
              <a:gd name="T18" fmla="*/ 6 w 23"/>
              <a:gd name="T19" fmla="*/ 11 h 29"/>
              <a:gd name="T20" fmla="*/ 8 w 23"/>
              <a:gd name="T21" fmla="*/ 7 h 29"/>
              <a:gd name="T22" fmla="*/ 10 w 23"/>
              <a:gd name="T23" fmla="*/ 6 h 29"/>
              <a:gd name="T24" fmla="*/ 12 w 23"/>
              <a:gd name="T25" fmla="*/ 5 h 29"/>
              <a:gd name="T26" fmla="*/ 15 w 23"/>
              <a:gd name="T27" fmla="*/ 5 h 29"/>
              <a:gd name="T28" fmla="*/ 16 w 23"/>
              <a:gd name="T29" fmla="*/ 6 h 29"/>
              <a:gd name="T30" fmla="*/ 17 w 23"/>
              <a:gd name="T31" fmla="*/ 7 h 29"/>
              <a:gd name="T32" fmla="*/ 18 w 23"/>
              <a:gd name="T33" fmla="*/ 10 h 29"/>
              <a:gd name="T34" fmla="*/ 23 w 23"/>
              <a:gd name="T35" fmla="*/ 10 h 29"/>
              <a:gd name="T36" fmla="*/ 22 w 23"/>
              <a:gd name="T37" fmla="*/ 6 h 29"/>
              <a:gd name="T38" fmla="*/ 20 w 23"/>
              <a:gd name="T39" fmla="*/ 2 h 29"/>
              <a:gd name="T40" fmla="*/ 17 w 23"/>
              <a:gd name="T41" fmla="*/ 0 h 29"/>
              <a:gd name="T42" fmla="*/ 12 w 23"/>
              <a:gd name="T43" fmla="*/ 0 h 29"/>
              <a:gd name="T44" fmla="*/ 8 w 23"/>
              <a:gd name="T45" fmla="*/ 1 h 29"/>
              <a:gd name="T46" fmla="*/ 3 w 23"/>
              <a:gd name="T47" fmla="*/ 4 h 29"/>
              <a:gd name="T48" fmla="*/ 0 w 23"/>
              <a:gd name="T49" fmla="*/ 8 h 29"/>
              <a:gd name="T50" fmla="*/ 0 w 23"/>
              <a:gd name="T51" fmla="*/ 14 h 29"/>
              <a:gd name="T52" fmla="*/ 2 w 23"/>
              <a:gd name="T53" fmla="*/ 20 h 29"/>
              <a:gd name="T54" fmla="*/ 4 w 23"/>
              <a:gd name="T55" fmla="*/ 25 h 29"/>
              <a:gd name="T56" fmla="*/ 8 w 23"/>
              <a:gd name="T57" fmla="*/ 29 h 29"/>
              <a:gd name="T58" fmla="*/ 12 w 23"/>
              <a:gd name="T59" fmla="*/ 29 h 29"/>
              <a:gd name="T60" fmla="*/ 17 w 23"/>
              <a:gd name="T61" fmla="*/ 29 h 29"/>
              <a:gd name="T62" fmla="*/ 21 w 23"/>
              <a:gd name="T63" fmla="*/ 26 h 29"/>
              <a:gd name="T64" fmla="*/ 22 w 23"/>
              <a:gd name="T65" fmla="*/ 23 h 29"/>
              <a:gd name="T66" fmla="*/ 23 w 23"/>
              <a:gd name="T67" fmla="*/ 19 h 29"/>
              <a:gd name="T68" fmla="*/ 18 w 23"/>
              <a:gd name="T69"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28">
                <a:moveTo>
                  <a:pt x="18" y="19"/>
                </a:moveTo>
                <a:lnTo>
                  <a:pt x="17" y="20"/>
                </a:lnTo>
                <a:lnTo>
                  <a:pt x="16" y="23"/>
                </a:lnTo>
                <a:lnTo>
                  <a:pt x="15" y="24"/>
                </a:lnTo>
                <a:lnTo>
                  <a:pt x="12" y="24"/>
                </a:lnTo>
                <a:lnTo>
                  <a:pt x="10" y="23"/>
                </a:lnTo>
                <a:lnTo>
                  <a:pt x="8" y="22"/>
                </a:lnTo>
                <a:lnTo>
                  <a:pt x="6" y="19"/>
                </a:lnTo>
                <a:lnTo>
                  <a:pt x="5" y="14"/>
                </a:lnTo>
                <a:lnTo>
                  <a:pt x="6" y="11"/>
                </a:lnTo>
                <a:lnTo>
                  <a:pt x="8" y="7"/>
                </a:lnTo>
                <a:lnTo>
                  <a:pt x="10" y="6"/>
                </a:lnTo>
                <a:lnTo>
                  <a:pt x="12" y="5"/>
                </a:lnTo>
                <a:lnTo>
                  <a:pt x="15" y="5"/>
                </a:lnTo>
                <a:lnTo>
                  <a:pt x="16" y="6"/>
                </a:lnTo>
                <a:lnTo>
                  <a:pt x="17" y="7"/>
                </a:lnTo>
                <a:lnTo>
                  <a:pt x="18" y="10"/>
                </a:lnTo>
                <a:lnTo>
                  <a:pt x="23" y="10"/>
                </a:lnTo>
                <a:lnTo>
                  <a:pt x="22" y="6"/>
                </a:lnTo>
                <a:lnTo>
                  <a:pt x="20" y="2"/>
                </a:lnTo>
                <a:lnTo>
                  <a:pt x="17" y="0"/>
                </a:lnTo>
                <a:lnTo>
                  <a:pt x="12" y="0"/>
                </a:lnTo>
                <a:lnTo>
                  <a:pt x="8" y="1"/>
                </a:lnTo>
                <a:lnTo>
                  <a:pt x="3" y="4"/>
                </a:lnTo>
                <a:lnTo>
                  <a:pt x="0" y="8"/>
                </a:lnTo>
                <a:lnTo>
                  <a:pt x="0" y="14"/>
                </a:lnTo>
                <a:lnTo>
                  <a:pt x="2" y="20"/>
                </a:lnTo>
                <a:lnTo>
                  <a:pt x="4" y="25"/>
                </a:lnTo>
                <a:lnTo>
                  <a:pt x="8" y="29"/>
                </a:lnTo>
                <a:lnTo>
                  <a:pt x="12" y="29"/>
                </a:lnTo>
                <a:lnTo>
                  <a:pt x="17" y="29"/>
                </a:lnTo>
                <a:lnTo>
                  <a:pt x="21" y="26"/>
                </a:lnTo>
                <a:lnTo>
                  <a:pt x="22" y="23"/>
                </a:lnTo>
                <a:lnTo>
                  <a:pt x="23" y="19"/>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64" name="Freeform 865">
            <a:extLst>
              <a:ext uri="{FF2B5EF4-FFF2-40B4-BE49-F238E27FC236}">
                <a16:creationId xmlns:a16="http://schemas.microsoft.com/office/drawing/2014/main" id="{81BEC151-D2E7-4F4B-B737-5DE59C42B7B2}"/>
              </a:ext>
            </a:extLst>
          </p:cNvPr>
          <p:cNvSpPr/>
          <p:nvPr/>
        </p:nvSpPr>
        <p:spPr bwMode="auto">
          <a:xfrm>
            <a:off x="8223717" y="2736678"/>
            <a:ext cx="33618" cy="40622"/>
          </a:xfrm>
          <a:custGeom>
            <a:avLst/>
            <a:gdLst>
              <a:gd name="T0" fmla="*/ 7 w 24"/>
              <a:gd name="T1" fmla="*/ 7 h 29"/>
              <a:gd name="T2" fmla="*/ 9 w 24"/>
              <a:gd name="T3" fmla="*/ 5 h 29"/>
              <a:gd name="T4" fmla="*/ 12 w 24"/>
              <a:gd name="T5" fmla="*/ 5 h 29"/>
              <a:gd name="T6" fmla="*/ 14 w 24"/>
              <a:gd name="T7" fmla="*/ 5 h 29"/>
              <a:gd name="T8" fmla="*/ 17 w 24"/>
              <a:gd name="T9" fmla="*/ 7 h 29"/>
              <a:gd name="T10" fmla="*/ 19 w 24"/>
              <a:gd name="T11" fmla="*/ 10 h 29"/>
              <a:gd name="T12" fmla="*/ 19 w 24"/>
              <a:gd name="T13" fmla="*/ 14 h 29"/>
              <a:gd name="T14" fmla="*/ 19 w 24"/>
              <a:gd name="T15" fmla="*/ 18 h 29"/>
              <a:gd name="T16" fmla="*/ 18 w 24"/>
              <a:gd name="T17" fmla="*/ 22 h 29"/>
              <a:gd name="T18" fmla="*/ 15 w 24"/>
              <a:gd name="T19" fmla="*/ 23 h 29"/>
              <a:gd name="T20" fmla="*/ 12 w 24"/>
              <a:gd name="T21" fmla="*/ 24 h 29"/>
              <a:gd name="T22" fmla="*/ 9 w 24"/>
              <a:gd name="T23" fmla="*/ 23 h 29"/>
              <a:gd name="T24" fmla="*/ 7 w 24"/>
              <a:gd name="T25" fmla="*/ 22 h 29"/>
              <a:gd name="T26" fmla="*/ 6 w 24"/>
              <a:gd name="T27" fmla="*/ 18 h 29"/>
              <a:gd name="T28" fmla="*/ 5 w 24"/>
              <a:gd name="T29" fmla="*/ 14 h 29"/>
              <a:gd name="T30" fmla="*/ 6 w 24"/>
              <a:gd name="T31" fmla="*/ 11 h 29"/>
              <a:gd name="T32" fmla="*/ 7 w 24"/>
              <a:gd name="T33" fmla="*/ 7 h 29"/>
              <a:gd name="T34" fmla="*/ 3 w 24"/>
              <a:gd name="T35" fmla="*/ 25 h 29"/>
              <a:gd name="T36" fmla="*/ 7 w 24"/>
              <a:gd name="T37" fmla="*/ 28 h 29"/>
              <a:gd name="T38" fmla="*/ 12 w 24"/>
              <a:gd name="T39" fmla="*/ 29 h 29"/>
              <a:gd name="T40" fmla="*/ 17 w 24"/>
              <a:gd name="T41" fmla="*/ 28 h 29"/>
              <a:gd name="T42" fmla="*/ 21 w 24"/>
              <a:gd name="T43" fmla="*/ 25 h 29"/>
              <a:gd name="T44" fmla="*/ 24 w 24"/>
              <a:gd name="T45" fmla="*/ 20 h 29"/>
              <a:gd name="T46" fmla="*/ 24 w 24"/>
              <a:gd name="T47" fmla="*/ 14 h 29"/>
              <a:gd name="T48" fmla="*/ 24 w 24"/>
              <a:gd name="T49" fmla="*/ 8 h 29"/>
              <a:gd name="T50" fmla="*/ 21 w 24"/>
              <a:gd name="T51" fmla="*/ 4 h 29"/>
              <a:gd name="T52" fmla="*/ 17 w 24"/>
              <a:gd name="T53" fmla="*/ 0 h 29"/>
              <a:gd name="T54" fmla="*/ 12 w 24"/>
              <a:gd name="T55" fmla="*/ 0 h 29"/>
              <a:gd name="T56" fmla="*/ 7 w 24"/>
              <a:gd name="T57" fmla="*/ 1 h 29"/>
              <a:gd name="T58" fmla="*/ 2 w 24"/>
              <a:gd name="T59" fmla="*/ 4 h 29"/>
              <a:gd name="T60" fmla="*/ 0 w 24"/>
              <a:gd name="T61" fmla="*/ 8 h 29"/>
              <a:gd name="T62" fmla="*/ 0 w 24"/>
              <a:gd name="T63" fmla="*/ 14 h 29"/>
              <a:gd name="T64" fmla="*/ 0 w 24"/>
              <a:gd name="T65" fmla="*/ 20 h 29"/>
              <a:gd name="T66" fmla="*/ 3 w 24"/>
              <a:gd name="T67" fmla="*/ 25 h 29"/>
              <a:gd name="T68" fmla="*/ 7 w 24"/>
              <a:gd name="T6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8">
                <a:moveTo>
                  <a:pt x="7" y="7"/>
                </a:moveTo>
                <a:lnTo>
                  <a:pt x="9" y="5"/>
                </a:lnTo>
                <a:lnTo>
                  <a:pt x="12" y="5"/>
                </a:lnTo>
                <a:lnTo>
                  <a:pt x="14" y="5"/>
                </a:lnTo>
                <a:lnTo>
                  <a:pt x="17" y="7"/>
                </a:lnTo>
                <a:lnTo>
                  <a:pt x="19" y="10"/>
                </a:lnTo>
                <a:lnTo>
                  <a:pt x="19" y="14"/>
                </a:lnTo>
                <a:lnTo>
                  <a:pt x="19" y="18"/>
                </a:lnTo>
                <a:lnTo>
                  <a:pt x="18" y="22"/>
                </a:lnTo>
                <a:lnTo>
                  <a:pt x="15" y="23"/>
                </a:lnTo>
                <a:lnTo>
                  <a:pt x="12" y="24"/>
                </a:lnTo>
                <a:lnTo>
                  <a:pt x="9" y="23"/>
                </a:lnTo>
                <a:lnTo>
                  <a:pt x="7" y="22"/>
                </a:lnTo>
                <a:lnTo>
                  <a:pt x="6" y="18"/>
                </a:lnTo>
                <a:lnTo>
                  <a:pt x="5" y="14"/>
                </a:lnTo>
                <a:lnTo>
                  <a:pt x="6" y="11"/>
                </a:lnTo>
                <a:lnTo>
                  <a:pt x="7" y="7"/>
                </a:lnTo>
                <a:lnTo>
                  <a:pt x="3" y="25"/>
                </a:lnTo>
                <a:lnTo>
                  <a:pt x="7" y="28"/>
                </a:lnTo>
                <a:lnTo>
                  <a:pt x="12" y="29"/>
                </a:lnTo>
                <a:lnTo>
                  <a:pt x="17" y="28"/>
                </a:lnTo>
                <a:lnTo>
                  <a:pt x="21" y="25"/>
                </a:lnTo>
                <a:lnTo>
                  <a:pt x="24" y="20"/>
                </a:lnTo>
                <a:lnTo>
                  <a:pt x="24" y="14"/>
                </a:lnTo>
                <a:lnTo>
                  <a:pt x="24" y="8"/>
                </a:lnTo>
                <a:lnTo>
                  <a:pt x="21" y="4"/>
                </a:lnTo>
                <a:lnTo>
                  <a:pt x="17" y="0"/>
                </a:lnTo>
                <a:lnTo>
                  <a:pt x="12" y="0"/>
                </a:lnTo>
                <a:lnTo>
                  <a:pt x="7" y="1"/>
                </a:lnTo>
                <a:lnTo>
                  <a:pt x="2" y="4"/>
                </a:lnTo>
                <a:lnTo>
                  <a:pt x="0" y="8"/>
                </a:lnTo>
                <a:lnTo>
                  <a:pt x="0" y="14"/>
                </a:lnTo>
                <a:lnTo>
                  <a:pt x="0" y="20"/>
                </a:lnTo>
                <a:lnTo>
                  <a:pt x="3" y="25"/>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65" name="Freeform 866">
            <a:extLst>
              <a:ext uri="{FF2B5EF4-FFF2-40B4-BE49-F238E27FC236}">
                <a16:creationId xmlns:a16="http://schemas.microsoft.com/office/drawing/2014/main" id="{52EEB0C7-AEE1-4FC0-8651-79C50F6B787C}"/>
              </a:ext>
            </a:extLst>
          </p:cNvPr>
          <p:cNvSpPr/>
          <p:nvPr/>
        </p:nvSpPr>
        <p:spPr bwMode="auto">
          <a:xfrm>
            <a:off x="8264339" y="2736679"/>
            <a:ext cx="35019" cy="39221"/>
          </a:xfrm>
          <a:custGeom>
            <a:avLst/>
            <a:gdLst>
              <a:gd name="T0" fmla="*/ 4 w 25"/>
              <a:gd name="T1" fmla="*/ 28 h 28"/>
              <a:gd name="T2" fmla="*/ 4 w 25"/>
              <a:gd name="T3" fmla="*/ 6 h 28"/>
              <a:gd name="T4" fmla="*/ 9 w 25"/>
              <a:gd name="T5" fmla="*/ 28 h 28"/>
              <a:gd name="T6" fmla="*/ 15 w 25"/>
              <a:gd name="T7" fmla="*/ 28 h 28"/>
              <a:gd name="T8" fmla="*/ 20 w 25"/>
              <a:gd name="T9" fmla="*/ 5 h 28"/>
              <a:gd name="T10" fmla="*/ 20 w 25"/>
              <a:gd name="T11" fmla="*/ 28 h 28"/>
              <a:gd name="T12" fmla="*/ 25 w 25"/>
              <a:gd name="T13" fmla="*/ 28 h 28"/>
              <a:gd name="T14" fmla="*/ 25 w 25"/>
              <a:gd name="T15" fmla="*/ 0 h 28"/>
              <a:gd name="T16" fmla="*/ 18 w 25"/>
              <a:gd name="T17" fmla="*/ 0 h 28"/>
              <a:gd name="T18" fmla="*/ 13 w 25"/>
              <a:gd name="T19" fmla="*/ 22 h 28"/>
              <a:gd name="T20" fmla="*/ 7 w 25"/>
              <a:gd name="T21" fmla="*/ 0 h 28"/>
              <a:gd name="T22" fmla="*/ 0 w 25"/>
              <a:gd name="T23" fmla="*/ 0 h 28"/>
              <a:gd name="T24" fmla="*/ 0 w 25"/>
              <a:gd name="T25" fmla="*/ 28 h 28"/>
              <a:gd name="T26" fmla="*/ 4 w 25"/>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8">
                <a:moveTo>
                  <a:pt x="4" y="28"/>
                </a:moveTo>
                <a:lnTo>
                  <a:pt x="4" y="6"/>
                </a:lnTo>
                <a:lnTo>
                  <a:pt x="9" y="28"/>
                </a:lnTo>
                <a:lnTo>
                  <a:pt x="15" y="28"/>
                </a:lnTo>
                <a:lnTo>
                  <a:pt x="20" y="5"/>
                </a:lnTo>
                <a:lnTo>
                  <a:pt x="20" y="28"/>
                </a:lnTo>
                <a:lnTo>
                  <a:pt x="25" y="28"/>
                </a:lnTo>
                <a:lnTo>
                  <a:pt x="25" y="0"/>
                </a:lnTo>
                <a:lnTo>
                  <a:pt x="18" y="0"/>
                </a:lnTo>
                <a:lnTo>
                  <a:pt x="13" y="22"/>
                </a:lnTo>
                <a:lnTo>
                  <a:pt x="7" y="0"/>
                </a:lnTo>
                <a:lnTo>
                  <a:pt x="0" y="0"/>
                </a:lnTo>
                <a:lnTo>
                  <a:pt x="0" y="28"/>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66" name="Freeform 867">
            <a:extLst>
              <a:ext uri="{FF2B5EF4-FFF2-40B4-BE49-F238E27FC236}">
                <a16:creationId xmlns:a16="http://schemas.microsoft.com/office/drawing/2014/main" id="{509B5CBC-1180-47A7-9F65-8D55F6EBF818}"/>
              </a:ext>
            </a:extLst>
          </p:cNvPr>
          <p:cNvSpPr/>
          <p:nvPr/>
        </p:nvSpPr>
        <p:spPr bwMode="auto">
          <a:xfrm>
            <a:off x="8306360" y="2736679"/>
            <a:ext cx="29416" cy="39221"/>
          </a:xfrm>
          <a:custGeom>
            <a:avLst/>
            <a:gdLst>
              <a:gd name="T0" fmla="*/ 6 w 21"/>
              <a:gd name="T1" fmla="*/ 16 h 28"/>
              <a:gd name="T2" fmla="*/ 12 w 21"/>
              <a:gd name="T3" fmla="*/ 16 h 28"/>
              <a:gd name="T4" fmla="*/ 15 w 21"/>
              <a:gd name="T5" fmla="*/ 16 h 28"/>
              <a:gd name="T6" fmla="*/ 15 w 21"/>
              <a:gd name="T7" fmla="*/ 18 h 28"/>
              <a:gd name="T8" fmla="*/ 15 w 21"/>
              <a:gd name="T9" fmla="*/ 22 h 28"/>
              <a:gd name="T10" fmla="*/ 12 w 21"/>
              <a:gd name="T11" fmla="*/ 23 h 28"/>
              <a:gd name="T12" fmla="*/ 6 w 21"/>
              <a:gd name="T13" fmla="*/ 23 h 28"/>
              <a:gd name="T14" fmla="*/ 6 w 21"/>
              <a:gd name="T15" fmla="*/ 16 h 28"/>
              <a:gd name="T16" fmla="*/ 6 w 21"/>
              <a:gd name="T17" fmla="*/ 5 h 28"/>
              <a:gd name="T18" fmla="*/ 12 w 21"/>
              <a:gd name="T19" fmla="*/ 5 h 28"/>
              <a:gd name="T20" fmla="*/ 14 w 21"/>
              <a:gd name="T21" fmla="*/ 5 h 28"/>
              <a:gd name="T22" fmla="*/ 15 w 21"/>
              <a:gd name="T23" fmla="*/ 7 h 28"/>
              <a:gd name="T24" fmla="*/ 14 w 21"/>
              <a:gd name="T25" fmla="*/ 10 h 28"/>
              <a:gd name="T26" fmla="*/ 12 w 21"/>
              <a:gd name="T27" fmla="*/ 11 h 28"/>
              <a:gd name="T28" fmla="*/ 6 w 21"/>
              <a:gd name="T29" fmla="*/ 11 h 28"/>
              <a:gd name="T30" fmla="*/ 6 w 21"/>
              <a:gd name="T31" fmla="*/ 5 h 28"/>
              <a:gd name="T32" fmla="*/ 6 w 21"/>
              <a:gd name="T33" fmla="*/ 16 h 28"/>
              <a:gd name="T34" fmla="*/ 12 w 21"/>
              <a:gd name="T35" fmla="*/ 28 h 28"/>
              <a:gd name="T36" fmla="*/ 16 w 21"/>
              <a:gd name="T37" fmla="*/ 26 h 28"/>
              <a:gd name="T38" fmla="*/ 19 w 21"/>
              <a:gd name="T39" fmla="*/ 25 h 28"/>
              <a:gd name="T40" fmla="*/ 21 w 21"/>
              <a:gd name="T41" fmla="*/ 23 h 28"/>
              <a:gd name="T42" fmla="*/ 21 w 21"/>
              <a:gd name="T43" fmla="*/ 19 h 28"/>
              <a:gd name="T44" fmla="*/ 20 w 21"/>
              <a:gd name="T45" fmla="*/ 14 h 28"/>
              <a:gd name="T46" fmla="*/ 18 w 21"/>
              <a:gd name="T47" fmla="*/ 12 h 28"/>
              <a:gd name="T48" fmla="*/ 20 w 21"/>
              <a:gd name="T49" fmla="*/ 10 h 28"/>
              <a:gd name="T50" fmla="*/ 20 w 21"/>
              <a:gd name="T51" fmla="*/ 6 h 28"/>
              <a:gd name="T52" fmla="*/ 20 w 21"/>
              <a:gd name="T53" fmla="*/ 4 h 28"/>
              <a:gd name="T54" fmla="*/ 18 w 21"/>
              <a:gd name="T55" fmla="*/ 1 h 28"/>
              <a:gd name="T56" fmla="*/ 15 w 21"/>
              <a:gd name="T57" fmla="*/ 0 h 28"/>
              <a:gd name="T58" fmla="*/ 12 w 21"/>
              <a:gd name="T59" fmla="*/ 0 h 28"/>
              <a:gd name="T60" fmla="*/ 0 w 21"/>
              <a:gd name="T61" fmla="*/ 0 h 28"/>
              <a:gd name="T62" fmla="*/ 1 w 21"/>
              <a:gd name="T63" fmla="*/ 28 h 28"/>
              <a:gd name="T64" fmla="*/ 12 w 21"/>
              <a:gd name="T65" fmla="*/ 28 h 28"/>
              <a:gd name="T66" fmla="*/ 6 w 21"/>
              <a:gd name="T67"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28">
                <a:moveTo>
                  <a:pt x="6" y="16"/>
                </a:moveTo>
                <a:lnTo>
                  <a:pt x="12" y="16"/>
                </a:lnTo>
                <a:lnTo>
                  <a:pt x="15" y="16"/>
                </a:lnTo>
                <a:lnTo>
                  <a:pt x="15" y="18"/>
                </a:lnTo>
                <a:lnTo>
                  <a:pt x="15" y="22"/>
                </a:lnTo>
                <a:lnTo>
                  <a:pt x="12" y="23"/>
                </a:lnTo>
                <a:lnTo>
                  <a:pt x="6" y="23"/>
                </a:lnTo>
                <a:lnTo>
                  <a:pt x="6" y="16"/>
                </a:lnTo>
                <a:lnTo>
                  <a:pt x="6" y="5"/>
                </a:lnTo>
                <a:lnTo>
                  <a:pt x="12" y="5"/>
                </a:lnTo>
                <a:lnTo>
                  <a:pt x="14" y="5"/>
                </a:lnTo>
                <a:lnTo>
                  <a:pt x="15" y="7"/>
                </a:lnTo>
                <a:lnTo>
                  <a:pt x="14" y="10"/>
                </a:lnTo>
                <a:lnTo>
                  <a:pt x="12" y="11"/>
                </a:lnTo>
                <a:lnTo>
                  <a:pt x="6" y="11"/>
                </a:lnTo>
                <a:lnTo>
                  <a:pt x="6" y="5"/>
                </a:lnTo>
                <a:lnTo>
                  <a:pt x="6" y="16"/>
                </a:lnTo>
                <a:lnTo>
                  <a:pt x="12" y="28"/>
                </a:lnTo>
                <a:lnTo>
                  <a:pt x="16" y="26"/>
                </a:lnTo>
                <a:lnTo>
                  <a:pt x="19" y="25"/>
                </a:lnTo>
                <a:lnTo>
                  <a:pt x="21" y="23"/>
                </a:lnTo>
                <a:lnTo>
                  <a:pt x="21" y="19"/>
                </a:lnTo>
                <a:lnTo>
                  <a:pt x="20" y="14"/>
                </a:lnTo>
                <a:lnTo>
                  <a:pt x="18" y="12"/>
                </a:lnTo>
                <a:lnTo>
                  <a:pt x="20" y="10"/>
                </a:lnTo>
                <a:lnTo>
                  <a:pt x="20" y="6"/>
                </a:lnTo>
                <a:lnTo>
                  <a:pt x="20" y="4"/>
                </a:lnTo>
                <a:lnTo>
                  <a:pt x="18" y="1"/>
                </a:lnTo>
                <a:lnTo>
                  <a:pt x="15" y="0"/>
                </a:lnTo>
                <a:lnTo>
                  <a:pt x="12" y="0"/>
                </a:lnTo>
                <a:lnTo>
                  <a:pt x="0" y="0"/>
                </a:lnTo>
                <a:lnTo>
                  <a:pt x="1" y="28"/>
                </a:lnTo>
                <a:lnTo>
                  <a:pt x="12" y="28"/>
                </a:lnTo>
                <a:lnTo>
                  <a:pt x="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67" name="Freeform 868">
            <a:extLst>
              <a:ext uri="{FF2B5EF4-FFF2-40B4-BE49-F238E27FC236}">
                <a16:creationId xmlns:a16="http://schemas.microsoft.com/office/drawing/2014/main" id="{D0685B28-D3C9-49E5-A122-A449D17273E1}"/>
              </a:ext>
            </a:extLst>
          </p:cNvPr>
          <p:cNvSpPr/>
          <p:nvPr/>
        </p:nvSpPr>
        <p:spPr bwMode="auto">
          <a:xfrm>
            <a:off x="8341379" y="2735279"/>
            <a:ext cx="26614" cy="40621"/>
          </a:xfrm>
          <a:custGeom>
            <a:avLst/>
            <a:gdLst>
              <a:gd name="T0" fmla="*/ 19 w 19"/>
              <a:gd name="T1" fmla="*/ 27 h 29"/>
              <a:gd name="T2" fmla="*/ 19 w 19"/>
              <a:gd name="T3" fmla="*/ 23 h 29"/>
              <a:gd name="T4" fmla="*/ 6 w 19"/>
              <a:gd name="T5" fmla="*/ 23 h 29"/>
              <a:gd name="T6" fmla="*/ 6 w 19"/>
              <a:gd name="T7" fmla="*/ 15 h 29"/>
              <a:gd name="T8" fmla="*/ 18 w 19"/>
              <a:gd name="T9" fmla="*/ 15 h 29"/>
              <a:gd name="T10" fmla="*/ 18 w 19"/>
              <a:gd name="T11" fmla="*/ 11 h 29"/>
              <a:gd name="T12" fmla="*/ 6 w 19"/>
              <a:gd name="T13" fmla="*/ 11 h 29"/>
              <a:gd name="T14" fmla="*/ 6 w 19"/>
              <a:gd name="T15" fmla="*/ 5 h 29"/>
              <a:gd name="T16" fmla="*/ 19 w 19"/>
              <a:gd name="T17" fmla="*/ 5 h 29"/>
              <a:gd name="T18" fmla="*/ 19 w 19"/>
              <a:gd name="T19" fmla="*/ 0 h 29"/>
              <a:gd name="T20" fmla="*/ 0 w 19"/>
              <a:gd name="T21" fmla="*/ 1 h 29"/>
              <a:gd name="T22" fmla="*/ 0 w 19"/>
              <a:gd name="T23" fmla="*/ 29 h 29"/>
              <a:gd name="T24" fmla="*/ 19 w 19"/>
              <a:gd name="T2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8">
                <a:moveTo>
                  <a:pt x="19" y="27"/>
                </a:moveTo>
                <a:lnTo>
                  <a:pt x="19" y="23"/>
                </a:lnTo>
                <a:lnTo>
                  <a:pt x="6" y="23"/>
                </a:lnTo>
                <a:lnTo>
                  <a:pt x="6" y="15"/>
                </a:lnTo>
                <a:lnTo>
                  <a:pt x="18" y="15"/>
                </a:lnTo>
                <a:lnTo>
                  <a:pt x="18" y="11"/>
                </a:lnTo>
                <a:lnTo>
                  <a:pt x="6" y="11"/>
                </a:lnTo>
                <a:lnTo>
                  <a:pt x="6" y="5"/>
                </a:lnTo>
                <a:lnTo>
                  <a:pt x="19" y="5"/>
                </a:lnTo>
                <a:lnTo>
                  <a:pt x="19" y="0"/>
                </a:lnTo>
                <a:lnTo>
                  <a:pt x="0" y="1"/>
                </a:lnTo>
                <a:lnTo>
                  <a:pt x="0" y="29"/>
                </a:lnTo>
                <a:lnTo>
                  <a:pt x="1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68" name="Freeform 869">
            <a:extLst>
              <a:ext uri="{FF2B5EF4-FFF2-40B4-BE49-F238E27FC236}">
                <a16:creationId xmlns:a16="http://schemas.microsoft.com/office/drawing/2014/main" id="{B5DB76EA-EE73-42C8-9B87-6FA5DE617F36}"/>
              </a:ext>
            </a:extLst>
          </p:cNvPr>
          <p:cNvSpPr/>
          <p:nvPr/>
        </p:nvSpPr>
        <p:spPr bwMode="auto">
          <a:xfrm>
            <a:off x="3742766" y="3005621"/>
            <a:ext cx="32217" cy="43423"/>
          </a:xfrm>
          <a:custGeom>
            <a:avLst/>
            <a:gdLst>
              <a:gd name="T0" fmla="*/ 5 w 23"/>
              <a:gd name="T1" fmla="*/ 18 h 31"/>
              <a:gd name="T2" fmla="*/ 13 w 23"/>
              <a:gd name="T3" fmla="*/ 18 h 31"/>
              <a:gd name="T4" fmla="*/ 16 w 23"/>
              <a:gd name="T5" fmla="*/ 19 h 31"/>
              <a:gd name="T6" fmla="*/ 16 w 23"/>
              <a:gd name="T7" fmla="*/ 20 h 31"/>
              <a:gd name="T8" fmla="*/ 17 w 23"/>
              <a:gd name="T9" fmla="*/ 22 h 31"/>
              <a:gd name="T10" fmla="*/ 16 w 23"/>
              <a:gd name="T11" fmla="*/ 24 h 31"/>
              <a:gd name="T12" fmla="*/ 16 w 23"/>
              <a:gd name="T13" fmla="*/ 25 h 31"/>
              <a:gd name="T14" fmla="*/ 13 w 23"/>
              <a:gd name="T15" fmla="*/ 26 h 31"/>
              <a:gd name="T16" fmla="*/ 5 w 23"/>
              <a:gd name="T17" fmla="*/ 26 h 31"/>
              <a:gd name="T18" fmla="*/ 5 w 23"/>
              <a:gd name="T19" fmla="*/ 18 h 31"/>
              <a:gd name="T20" fmla="*/ 5 w 23"/>
              <a:gd name="T21" fmla="*/ 6 h 31"/>
              <a:gd name="T22" fmla="*/ 11 w 23"/>
              <a:gd name="T23" fmla="*/ 6 h 31"/>
              <a:gd name="T24" fmla="*/ 15 w 23"/>
              <a:gd name="T25" fmla="*/ 7 h 31"/>
              <a:gd name="T26" fmla="*/ 16 w 23"/>
              <a:gd name="T27" fmla="*/ 10 h 31"/>
              <a:gd name="T28" fmla="*/ 15 w 23"/>
              <a:gd name="T29" fmla="*/ 12 h 31"/>
              <a:gd name="T30" fmla="*/ 13 w 23"/>
              <a:gd name="T31" fmla="*/ 12 h 31"/>
              <a:gd name="T32" fmla="*/ 5 w 23"/>
              <a:gd name="T33" fmla="*/ 12 h 31"/>
              <a:gd name="T34" fmla="*/ 5 w 23"/>
              <a:gd name="T35" fmla="*/ 6 h 31"/>
              <a:gd name="T36" fmla="*/ 5 w 23"/>
              <a:gd name="T37" fmla="*/ 18 h 31"/>
              <a:gd name="T38" fmla="*/ 13 w 23"/>
              <a:gd name="T39" fmla="*/ 31 h 31"/>
              <a:gd name="T40" fmla="*/ 17 w 23"/>
              <a:gd name="T41" fmla="*/ 31 h 31"/>
              <a:gd name="T42" fmla="*/ 20 w 23"/>
              <a:gd name="T43" fmla="*/ 29 h 31"/>
              <a:gd name="T44" fmla="*/ 22 w 23"/>
              <a:gd name="T45" fmla="*/ 26 h 31"/>
              <a:gd name="T46" fmla="*/ 23 w 23"/>
              <a:gd name="T47" fmla="*/ 22 h 31"/>
              <a:gd name="T48" fmla="*/ 22 w 23"/>
              <a:gd name="T49" fmla="*/ 18 h 31"/>
              <a:gd name="T50" fmla="*/ 19 w 23"/>
              <a:gd name="T51" fmla="*/ 14 h 31"/>
              <a:gd name="T52" fmla="*/ 21 w 23"/>
              <a:gd name="T53" fmla="*/ 12 h 31"/>
              <a:gd name="T54" fmla="*/ 22 w 23"/>
              <a:gd name="T55" fmla="*/ 8 h 31"/>
              <a:gd name="T56" fmla="*/ 21 w 23"/>
              <a:gd name="T57" fmla="*/ 5 h 31"/>
              <a:gd name="T58" fmla="*/ 20 w 23"/>
              <a:gd name="T59" fmla="*/ 2 h 31"/>
              <a:gd name="T60" fmla="*/ 17 w 23"/>
              <a:gd name="T61" fmla="*/ 1 h 31"/>
              <a:gd name="T62" fmla="*/ 13 w 23"/>
              <a:gd name="T63" fmla="*/ 0 h 31"/>
              <a:gd name="T64" fmla="*/ 0 w 23"/>
              <a:gd name="T65" fmla="*/ 0 h 31"/>
              <a:gd name="T66" fmla="*/ 0 w 23"/>
              <a:gd name="T67" fmla="*/ 31 h 31"/>
              <a:gd name="T68" fmla="*/ 13 w 23"/>
              <a:gd name="T69" fmla="*/ 31 h 31"/>
              <a:gd name="T70" fmla="*/ 5 w 23"/>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1">
                <a:moveTo>
                  <a:pt x="5" y="18"/>
                </a:moveTo>
                <a:lnTo>
                  <a:pt x="13" y="18"/>
                </a:lnTo>
                <a:lnTo>
                  <a:pt x="16" y="19"/>
                </a:lnTo>
                <a:lnTo>
                  <a:pt x="16" y="20"/>
                </a:lnTo>
                <a:lnTo>
                  <a:pt x="17" y="22"/>
                </a:lnTo>
                <a:lnTo>
                  <a:pt x="16" y="24"/>
                </a:lnTo>
                <a:lnTo>
                  <a:pt x="16" y="25"/>
                </a:lnTo>
                <a:lnTo>
                  <a:pt x="13" y="26"/>
                </a:lnTo>
                <a:lnTo>
                  <a:pt x="5" y="26"/>
                </a:lnTo>
                <a:lnTo>
                  <a:pt x="5" y="18"/>
                </a:lnTo>
                <a:lnTo>
                  <a:pt x="5" y="6"/>
                </a:lnTo>
                <a:lnTo>
                  <a:pt x="11" y="6"/>
                </a:lnTo>
                <a:lnTo>
                  <a:pt x="15" y="7"/>
                </a:lnTo>
                <a:lnTo>
                  <a:pt x="16" y="10"/>
                </a:lnTo>
                <a:lnTo>
                  <a:pt x="15" y="12"/>
                </a:lnTo>
                <a:lnTo>
                  <a:pt x="13" y="12"/>
                </a:lnTo>
                <a:lnTo>
                  <a:pt x="5" y="12"/>
                </a:lnTo>
                <a:lnTo>
                  <a:pt x="5" y="6"/>
                </a:lnTo>
                <a:lnTo>
                  <a:pt x="5" y="18"/>
                </a:lnTo>
                <a:lnTo>
                  <a:pt x="13" y="31"/>
                </a:lnTo>
                <a:lnTo>
                  <a:pt x="17" y="31"/>
                </a:lnTo>
                <a:lnTo>
                  <a:pt x="20" y="29"/>
                </a:lnTo>
                <a:lnTo>
                  <a:pt x="22" y="26"/>
                </a:lnTo>
                <a:lnTo>
                  <a:pt x="23" y="22"/>
                </a:lnTo>
                <a:lnTo>
                  <a:pt x="22" y="18"/>
                </a:lnTo>
                <a:lnTo>
                  <a:pt x="19" y="14"/>
                </a:lnTo>
                <a:lnTo>
                  <a:pt x="21" y="12"/>
                </a:lnTo>
                <a:lnTo>
                  <a:pt x="22" y="8"/>
                </a:lnTo>
                <a:lnTo>
                  <a:pt x="21" y="5"/>
                </a:lnTo>
                <a:lnTo>
                  <a:pt x="20" y="2"/>
                </a:lnTo>
                <a:lnTo>
                  <a:pt x="17" y="1"/>
                </a:lnTo>
                <a:lnTo>
                  <a:pt x="13" y="0"/>
                </a:lnTo>
                <a:lnTo>
                  <a:pt x="0" y="0"/>
                </a:lnTo>
                <a:lnTo>
                  <a:pt x="0" y="31"/>
                </a:lnTo>
                <a:lnTo>
                  <a:pt x="13" y="31"/>
                </a:ln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69" name="Freeform 870">
            <a:extLst>
              <a:ext uri="{FF2B5EF4-FFF2-40B4-BE49-F238E27FC236}">
                <a16:creationId xmlns:a16="http://schemas.microsoft.com/office/drawing/2014/main" id="{5F2D288A-2D36-4C3E-9AFA-7FF743E1074A}"/>
              </a:ext>
            </a:extLst>
          </p:cNvPr>
          <p:cNvSpPr/>
          <p:nvPr/>
        </p:nvSpPr>
        <p:spPr bwMode="auto">
          <a:xfrm>
            <a:off x="3780585" y="3005619"/>
            <a:ext cx="32216" cy="44824"/>
          </a:xfrm>
          <a:custGeom>
            <a:avLst/>
            <a:gdLst>
              <a:gd name="T0" fmla="*/ 0 w 23"/>
              <a:gd name="T1" fmla="*/ 20 h 32"/>
              <a:gd name="T2" fmla="*/ 1 w 23"/>
              <a:gd name="T3" fmla="*/ 25 h 32"/>
              <a:gd name="T4" fmla="*/ 4 w 23"/>
              <a:gd name="T5" fmla="*/ 30 h 32"/>
              <a:gd name="T6" fmla="*/ 7 w 23"/>
              <a:gd name="T7" fmla="*/ 31 h 32"/>
              <a:gd name="T8" fmla="*/ 12 w 23"/>
              <a:gd name="T9" fmla="*/ 32 h 32"/>
              <a:gd name="T10" fmla="*/ 17 w 23"/>
              <a:gd name="T11" fmla="*/ 31 h 32"/>
              <a:gd name="T12" fmla="*/ 20 w 23"/>
              <a:gd name="T13" fmla="*/ 30 h 32"/>
              <a:gd name="T14" fmla="*/ 23 w 23"/>
              <a:gd name="T15" fmla="*/ 25 h 32"/>
              <a:gd name="T16" fmla="*/ 23 w 23"/>
              <a:gd name="T17" fmla="*/ 20 h 32"/>
              <a:gd name="T18" fmla="*/ 23 w 23"/>
              <a:gd name="T19" fmla="*/ 0 h 32"/>
              <a:gd name="T20" fmla="*/ 18 w 23"/>
              <a:gd name="T21" fmla="*/ 0 h 32"/>
              <a:gd name="T22" fmla="*/ 18 w 23"/>
              <a:gd name="T23" fmla="*/ 20 h 32"/>
              <a:gd name="T24" fmla="*/ 17 w 23"/>
              <a:gd name="T25" fmla="*/ 23 h 32"/>
              <a:gd name="T26" fmla="*/ 16 w 23"/>
              <a:gd name="T27" fmla="*/ 25 h 32"/>
              <a:gd name="T28" fmla="*/ 14 w 23"/>
              <a:gd name="T29" fmla="*/ 26 h 32"/>
              <a:gd name="T30" fmla="*/ 12 w 23"/>
              <a:gd name="T31" fmla="*/ 26 h 32"/>
              <a:gd name="T32" fmla="*/ 10 w 23"/>
              <a:gd name="T33" fmla="*/ 26 h 32"/>
              <a:gd name="T34" fmla="*/ 7 w 23"/>
              <a:gd name="T35" fmla="*/ 25 h 32"/>
              <a:gd name="T36" fmla="*/ 7 w 23"/>
              <a:gd name="T37" fmla="*/ 23 h 32"/>
              <a:gd name="T38" fmla="*/ 6 w 23"/>
              <a:gd name="T39" fmla="*/ 20 h 32"/>
              <a:gd name="T40" fmla="*/ 6 w 23"/>
              <a:gd name="T41" fmla="*/ 0 h 32"/>
              <a:gd name="T42" fmla="*/ 0 w 23"/>
              <a:gd name="T43" fmla="*/ 0 h 32"/>
              <a:gd name="T44" fmla="*/ 0 w 23"/>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2">
                <a:moveTo>
                  <a:pt x="0" y="20"/>
                </a:moveTo>
                <a:lnTo>
                  <a:pt x="1" y="25"/>
                </a:lnTo>
                <a:lnTo>
                  <a:pt x="4" y="30"/>
                </a:lnTo>
                <a:lnTo>
                  <a:pt x="7" y="31"/>
                </a:lnTo>
                <a:lnTo>
                  <a:pt x="12" y="32"/>
                </a:lnTo>
                <a:lnTo>
                  <a:pt x="17" y="31"/>
                </a:lnTo>
                <a:lnTo>
                  <a:pt x="20" y="30"/>
                </a:lnTo>
                <a:lnTo>
                  <a:pt x="23" y="25"/>
                </a:lnTo>
                <a:lnTo>
                  <a:pt x="23" y="20"/>
                </a:lnTo>
                <a:lnTo>
                  <a:pt x="23" y="0"/>
                </a:lnTo>
                <a:lnTo>
                  <a:pt x="18" y="0"/>
                </a:lnTo>
                <a:lnTo>
                  <a:pt x="18" y="20"/>
                </a:lnTo>
                <a:lnTo>
                  <a:pt x="17" y="23"/>
                </a:lnTo>
                <a:lnTo>
                  <a:pt x="16" y="25"/>
                </a:lnTo>
                <a:lnTo>
                  <a:pt x="14" y="26"/>
                </a:lnTo>
                <a:lnTo>
                  <a:pt x="12" y="26"/>
                </a:lnTo>
                <a:lnTo>
                  <a:pt x="10" y="26"/>
                </a:lnTo>
                <a:lnTo>
                  <a:pt x="7" y="25"/>
                </a:lnTo>
                <a:lnTo>
                  <a:pt x="7" y="23"/>
                </a:lnTo>
                <a:lnTo>
                  <a:pt x="6" y="20"/>
                </a:lnTo>
                <a:lnTo>
                  <a:pt x="6"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0" name="Freeform 871">
            <a:extLst>
              <a:ext uri="{FF2B5EF4-FFF2-40B4-BE49-F238E27FC236}">
                <a16:creationId xmlns:a16="http://schemas.microsoft.com/office/drawing/2014/main" id="{2289D80B-4B18-4081-8AE8-279B12497082}"/>
              </a:ext>
            </a:extLst>
          </p:cNvPr>
          <p:cNvSpPr/>
          <p:nvPr/>
        </p:nvSpPr>
        <p:spPr bwMode="auto">
          <a:xfrm>
            <a:off x="3821206" y="3005621"/>
            <a:ext cx="33618" cy="43423"/>
          </a:xfrm>
          <a:custGeom>
            <a:avLst/>
            <a:gdLst>
              <a:gd name="T0" fmla="*/ 6 w 24"/>
              <a:gd name="T1" fmla="*/ 31 h 31"/>
              <a:gd name="T2" fmla="*/ 6 w 24"/>
              <a:gd name="T3" fmla="*/ 11 h 31"/>
              <a:gd name="T4" fmla="*/ 18 w 24"/>
              <a:gd name="T5" fmla="*/ 31 h 31"/>
              <a:gd name="T6" fmla="*/ 24 w 24"/>
              <a:gd name="T7" fmla="*/ 31 h 31"/>
              <a:gd name="T8" fmla="*/ 24 w 24"/>
              <a:gd name="T9" fmla="*/ 0 h 31"/>
              <a:gd name="T10" fmla="*/ 18 w 24"/>
              <a:gd name="T11" fmla="*/ 0 h 31"/>
              <a:gd name="T12" fmla="*/ 18 w 24"/>
              <a:gd name="T13" fmla="*/ 22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1"/>
                </a:lnTo>
                <a:lnTo>
                  <a:pt x="18" y="31"/>
                </a:lnTo>
                <a:lnTo>
                  <a:pt x="24" y="31"/>
                </a:lnTo>
                <a:lnTo>
                  <a:pt x="24" y="0"/>
                </a:lnTo>
                <a:lnTo>
                  <a:pt x="18" y="0"/>
                </a:lnTo>
                <a:lnTo>
                  <a:pt x="18" y="2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1" name="Freeform 872">
            <a:extLst>
              <a:ext uri="{FF2B5EF4-FFF2-40B4-BE49-F238E27FC236}">
                <a16:creationId xmlns:a16="http://schemas.microsoft.com/office/drawing/2014/main" id="{AE32454A-BC08-4E34-A7C0-839CFAA79AD1}"/>
              </a:ext>
            </a:extLst>
          </p:cNvPr>
          <p:cNvSpPr/>
          <p:nvPr/>
        </p:nvSpPr>
        <p:spPr bwMode="auto">
          <a:xfrm>
            <a:off x="3861829" y="3005619"/>
            <a:ext cx="36419" cy="44824"/>
          </a:xfrm>
          <a:custGeom>
            <a:avLst/>
            <a:gdLst>
              <a:gd name="T0" fmla="*/ 20 w 26"/>
              <a:gd name="T1" fmla="*/ 20 h 32"/>
              <a:gd name="T2" fmla="*/ 19 w 26"/>
              <a:gd name="T3" fmla="*/ 23 h 32"/>
              <a:gd name="T4" fmla="*/ 18 w 26"/>
              <a:gd name="T5" fmla="*/ 25 h 32"/>
              <a:gd name="T6" fmla="*/ 15 w 26"/>
              <a:gd name="T7" fmla="*/ 26 h 32"/>
              <a:gd name="T8" fmla="*/ 13 w 26"/>
              <a:gd name="T9" fmla="*/ 26 h 32"/>
              <a:gd name="T10" fmla="*/ 10 w 26"/>
              <a:gd name="T11" fmla="*/ 26 h 32"/>
              <a:gd name="T12" fmla="*/ 8 w 26"/>
              <a:gd name="T13" fmla="*/ 24 h 32"/>
              <a:gd name="T14" fmla="*/ 6 w 26"/>
              <a:gd name="T15" fmla="*/ 20 h 32"/>
              <a:gd name="T16" fmla="*/ 6 w 26"/>
              <a:gd name="T17" fmla="*/ 16 h 32"/>
              <a:gd name="T18" fmla="*/ 6 w 26"/>
              <a:gd name="T19" fmla="*/ 12 h 32"/>
              <a:gd name="T20" fmla="*/ 8 w 26"/>
              <a:gd name="T21" fmla="*/ 8 h 32"/>
              <a:gd name="T22" fmla="*/ 10 w 26"/>
              <a:gd name="T23" fmla="*/ 6 h 32"/>
              <a:gd name="T24" fmla="*/ 13 w 26"/>
              <a:gd name="T25" fmla="*/ 6 h 32"/>
              <a:gd name="T26" fmla="*/ 15 w 26"/>
              <a:gd name="T27" fmla="*/ 6 h 32"/>
              <a:gd name="T28" fmla="*/ 18 w 26"/>
              <a:gd name="T29" fmla="*/ 7 h 32"/>
              <a:gd name="T30" fmla="*/ 19 w 26"/>
              <a:gd name="T31" fmla="*/ 8 h 32"/>
              <a:gd name="T32" fmla="*/ 20 w 26"/>
              <a:gd name="T33" fmla="*/ 11 h 32"/>
              <a:gd name="T34" fmla="*/ 26 w 26"/>
              <a:gd name="T35" fmla="*/ 11 h 32"/>
              <a:gd name="T36" fmla="*/ 25 w 26"/>
              <a:gd name="T37" fmla="*/ 6 h 32"/>
              <a:gd name="T38" fmla="*/ 22 w 26"/>
              <a:gd name="T39" fmla="*/ 2 h 32"/>
              <a:gd name="T40" fmla="*/ 19 w 26"/>
              <a:gd name="T41" fmla="*/ 0 h 32"/>
              <a:gd name="T42" fmla="*/ 13 w 26"/>
              <a:gd name="T43" fmla="*/ 0 h 32"/>
              <a:gd name="T44" fmla="*/ 7 w 26"/>
              <a:gd name="T45" fmla="*/ 1 h 32"/>
              <a:gd name="T46" fmla="*/ 3 w 26"/>
              <a:gd name="T47" fmla="*/ 4 h 32"/>
              <a:gd name="T48" fmla="*/ 1 w 26"/>
              <a:gd name="T49" fmla="*/ 10 h 32"/>
              <a:gd name="T50" fmla="*/ 0 w 26"/>
              <a:gd name="T51" fmla="*/ 16 h 32"/>
              <a:gd name="T52" fmla="*/ 1 w 26"/>
              <a:gd name="T53" fmla="*/ 23 h 32"/>
              <a:gd name="T54" fmla="*/ 3 w 26"/>
              <a:gd name="T55" fmla="*/ 28 h 32"/>
              <a:gd name="T56" fmla="*/ 7 w 26"/>
              <a:gd name="T57" fmla="*/ 31 h 32"/>
              <a:gd name="T58" fmla="*/ 13 w 26"/>
              <a:gd name="T59" fmla="*/ 32 h 32"/>
              <a:gd name="T60" fmla="*/ 18 w 26"/>
              <a:gd name="T61" fmla="*/ 31 h 32"/>
              <a:gd name="T62" fmla="*/ 21 w 26"/>
              <a:gd name="T63" fmla="*/ 29 h 32"/>
              <a:gd name="T64" fmla="*/ 25 w 26"/>
              <a:gd name="T65" fmla="*/ 25 h 32"/>
              <a:gd name="T66" fmla="*/ 26 w 26"/>
              <a:gd name="T67" fmla="*/ 20 h 32"/>
              <a:gd name="T68" fmla="*/ 20 w 26"/>
              <a:gd name="T6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32">
                <a:moveTo>
                  <a:pt x="20" y="20"/>
                </a:moveTo>
                <a:lnTo>
                  <a:pt x="19" y="23"/>
                </a:lnTo>
                <a:lnTo>
                  <a:pt x="18" y="25"/>
                </a:lnTo>
                <a:lnTo>
                  <a:pt x="15" y="26"/>
                </a:lnTo>
                <a:lnTo>
                  <a:pt x="13" y="26"/>
                </a:lnTo>
                <a:lnTo>
                  <a:pt x="10" y="26"/>
                </a:lnTo>
                <a:lnTo>
                  <a:pt x="8" y="24"/>
                </a:lnTo>
                <a:lnTo>
                  <a:pt x="6" y="20"/>
                </a:lnTo>
                <a:lnTo>
                  <a:pt x="6" y="16"/>
                </a:lnTo>
                <a:lnTo>
                  <a:pt x="6" y="12"/>
                </a:lnTo>
                <a:lnTo>
                  <a:pt x="8" y="8"/>
                </a:lnTo>
                <a:lnTo>
                  <a:pt x="10" y="6"/>
                </a:lnTo>
                <a:lnTo>
                  <a:pt x="13" y="6"/>
                </a:lnTo>
                <a:lnTo>
                  <a:pt x="15" y="6"/>
                </a:lnTo>
                <a:lnTo>
                  <a:pt x="18" y="7"/>
                </a:lnTo>
                <a:lnTo>
                  <a:pt x="19" y="8"/>
                </a:lnTo>
                <a:lnTo>
                  <a:pt x="20" y="11"/>
                </a:lnTo>
                <a:lnTo>
                  <a:pt x="26" y="11"/>
                </a:lnTo>
                <a:lnTo>
                  <a:pt x="25" y="6"/>
                </a:lnTo>
                <a:lnTo>
                  <a:pt x="22" y="2"/>
                </a:lnTo>
                <a:lnTo>
                  <a:pt x="19" y="0"/>
                </a:lnTo>
                <a:lnTo>
                  <a:pt x="13" y="0"/>
                </a:lnTo>
                <a:lnTo>
                  <a:pt x="7" y="1"/>
                </a:lnTo>
                <a:lnTo>
                  <a:pt x="3" y="4"/>
                </a:lnTo>
                <a:lnTo>
                  <a:pt x="1" y="10"/>
                </a:lnTo>
                <a:lnTo>
                  <a:pt x="0" y="16"/>
                </a:lnTo>
                <a:lnTo>
                  <a:pt x="1" y="23"/>
                </a:lnTo>
                <a:lnTo>
                  <a:pt x="3" y="28"/>
                </a:lnTo>
                <a:lnTo>
                  <a:pt x="7" y="31"/>
                </a:lnTo>
                <a:lnTo>
                  <a:pt x="13" y="32"/>
                </a:lnTo>
                <a:lnTo>
                  <a:pt x="18" y="31"/>
                </a:lnTo>
                <a:lnTo>
                  <a:pt x="21" y="29"/>
                </a:lnTo>
                <a:lnTo>
                  <a:pt x="25" y="25"/>
                </a:lnTo>
                <a:lnTo>
                  <a:pt x="26" y="20"/>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2" name="Freeform 873">
            <a:extLst>
              <a:ext uri="{FF2B5EF4-FFF2-40B4-BE49-F238E27FC236}">
                <a16:creationId xmlns:a16="http://schemas.microsoft.com/office/drawing/2014/main" id="{8C38F5EB-0D7C-407B-96F4-81EFDF6FE4A4}"/>
              </a:ext>
            </a:extLst>
          </p:cNvPr>
          <p:cNvSpPr/>
          <p:nvPr/>
        </p:nvSpPr>
        <p:spPr bwMode="auto">
          <a:xfrm>
            <a:off x="3901050" y="3005619"/>
            <a:ext cx="40621" cy="44824"/>
          </a:xfrm>
          <a:custGeom>
            <a:avLst/>
            <a:gdLst>
              <a:gd name="T0" fmla="*/ 9 w 29"/>
              <a:gd name="T1" fmla="*/ 8 h 32"/>
              <a:gd name="T2" fmla="*/ 11 w 29"/>
              <a:gd name="T3" fmla="*/ 6 h 32"/>
              <a:gd name="T4" fmla="*/ 15 w 29"/>
              <a:gd name="T5" fmla="*/ 5 h 32"/>
              <a:gd name="T6" fmla="*/ 18 w 29"/>
              <a:gd name="T7" fmla="*/ 6 h 32"/>
              <a:gd name="T8" fmla="*/ 21 w 29"/>
              <a:gd name="T9" fmla="*/ 8 h 32"/>
              <a:gd name="T10" fmla="*/ 22 w 29"/>
              <a:gd name="T11" fmla="*/ 12 h 32"/>
              <a:gd name="T12" fmla="*/ 23 w 29"/>
              <a:gd name="T13" fmla="*/ 16 h 32"/>
              <a:gd name="T14" fmla="*/ 22 w 29"/>
              <a:gd name="T15" fmla="*/ 20 h 32"/>
              <a:gd name="T16" fmla="*/ 21 w 29"/>
              <a:gd name="T17" fmla="*/ 24 h 32"/>
              <a:gd name="T18" fmla="*/ 18 w 29"/>
              <a:gd name="T19" fmla="*/ 26 h 32"/>
              <a:gd name="T20" fmla="*/ 15 w 29"/>
              <a:gd name="T21" fmla="*/ 26 h 32"/>
              <a:gd name="T22" fmla="*/ 11 w 29"/>
              <a:gd name="T23" fmla="*/ 26 h 32"/>
              <a:gd name="T24" fmla="*/ 9 w 29"/>
              <a:gd name="T25" fmla="*/ 24 h 32"/>
              <a:gd name="T26" fmla="*/ 8 w 29"/>
              <a:gd name="T27" fmla="*/ 20 h 32"/>
              <a:gd name="T28" fmla="*/ 6 w 29"/>
              <a:gd name="T29" fmla="*/ 16 h 32"/>
              <a:gd name="T30" fmla="*/ 8 w 29"/>
              <a:gd name="T31" fmla="*/ 12 h 32"/>
              <a:gd name="T32" fmla="*/ 9 w 29"/>
              <a:gd name="T33" fmla="*/ 8 h 32"/>
              <a:gd name="T34" fmla="*/ 5 w 29"/>
              <a:gd name="T35" fmla="*/ 28 h 32"/>
              <a:gd name="T36" fmla="*/ 9 w 29"/>
              <a:gd name="T37" fmla="*/ 31 h 32"/>
              <a:gd name="T38" fmla="*/ 15 w 29"/>
              <a:gd name="T39" fmla="*/ 32 h 32"/>
              <a:gd name="T40" fmla="*/ 21 w 29"/>
              <a:gd name="T41" fmla="*/ 31 h 32"/>
              <a:gd name="T42" fmla="*/ 26 w 29"/>
              <a:gd name="T43" fmla="*/ 28 h 32"/>
              <a:gd name="T44" fmla="*/ 28 w 29"/>
              <a:gd name="T45" fmla="*/ 23 h 32"/>
              <a:gd name="T46" fmla="*/ 29 w 29"/>
              <a:gd name="T47" fmla="*/ 16 h 32"/>
              <a:gd name="T48" fmla="*/ 28 w 29"/>
              <a:gd name="T49" fmla="*/ 10 h 32"/>
              <a:gd name="T50" fmla="*/ 26 w 29"/>
              <a:gd name="T51" fmla="*/ 4 h 32"/>
              <a:gd name="T52" fmla="*/ 21 w 29"/>
              <a:gd name="T53" fmla="*/ 1 h 32"/>
              <a:gd name="T54" fmla="*/ 15 w 29"/>
              <a:gd name="T55" fmla="*/ 0 h 32"/>
              <a:gd name="T56" fmla="*/ 9 w 29"/>
              <a:gd name="T57" fmla="*/ 1 h 32"/>
              <a:gd name="T58" fmla="*/ 5 w 29"/>
              <a:gd name="T59" fmla="*/ 4 h 32"/>
              <a:gd name="T60" fmla="*/ 2 w 29"/>
              <a:gd name="T61" fmla="*/ 10 h 32"/>
              <a:gd name="T62" fmla="*/ 0 w 29"/>
              <a:gd name="T63" fmla="*/ 16 h 32"/>
              <a:gd name="T64" fmla="*/ 2 w 29"/>
              <a:gd name="T65" fmla="*/ 23 h 32"/>
              <a:gd name="T66" fmla="*/ 5 w 29"/>
              <a:gd name="T67" fmla="*/ 28 h 32"/>
              <a:gd name="T68" fmla="*/ 9 w 29"/>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5" y="5"/>
                </a:lnTo>
                <a:lnTo>
                  <a:pt x="18" y="6"/>
                </a:lnTo>
                <a:lnTo>
                  <a:pt x="21" y="8"/>
                </a:lnTo>
                <a:lnTo>
                  <a:pt x="22" y="12"/>
                </a:lnTo>
                <a:lnTo>
                  <a:pt x="23" y="16"/>
                </a:lnTo>
                <a:lnTo>
                  <a:pt x="22" y="20"/>
                </a:lnTo>
                <a:lnTo>
                  <a:pt x="21" y="24"/>
                </a:lnTo>
                <a:lnTo>
                  <a:pt x="18" y="26"/>
                </a:lnTo>
                <a:lnTo>
                  <a:pt x="15" y="26"/>
                </a:lnTo>
                <a:lnTo>
                  <a:pt x="11" y="26"/>
                </a:lnTo>
                <a:lnTo>
                  <a:pt x="9" y="24"/>
                </a:lnTo>
                <a:lnTo>
                  <a:pt x="8" y="20"/>
                </a:lnTo>
                <a:lnTo>
                  <a:pt x="6" y="16"/>
                </a:lnTo>
                <a:lnTo>
                  <a:pt x="8" y="12"/>
                </a:lnTo>
                <a:lnTo>
                  <a:pt x="9" y="8"/>
                </a:lnTo>
                <a:lnTo>
                  <a:pt x="5" y="28"/>
                </a:lnTo>
                <a:lnTo>
                  <a:pt x="9" y="31"/>
                </a:lnTo>
                <a:lnTo>
                  <a:pt x="15" y="32"/>
                </a:lnTo>
                <a:lnTo>
                  <a:pt x="21" y="31"/>
                </a:lnTo>
                <a:lnTo>
                  <a:pt x="26" y="28"/>
                </a:lnTo>
                <a:lnTo>
                  <a:pt x="28" y="23"/>
                </a:lnTo>
                <a:lnTo>
                  <a:pt x="29" y="16"/>
                </a:lnTo>
                <a:lnTo>
                  <a:pt x="28" y="10"/>
                </a:lnTo>
                <a:lnTo>
                  <a:pt x="26" y="4"/>
                </a:lnTo>
                <a:lnTo>
                  <a:pt x="21" y="1"/>
                </a:lnTo>
                <a:lnTo>
                  <a:pt x="15" y="0"/>
                </a:lnTo>
                <a:lnTo>
                  <a:pt x="9" y="1"/>
                </a:lnTo>
                <a:lnTo>
                  <a:pt x="5" y="4"/>
                </a:lnTo>
                <a:lnTo>
                  <a:pt x="2" y="10"/>
                </a:lnTo>
                <a:lnTo>
                  <a:pt x="0" y="16"/>
                </a:lnTo>
                <a:lnTo>
                  <a:pt x="2" y="23"/>
                </a:lnTo>
                <a:lnTo>
                  <a:pt x="5" y="2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3" name="Freeform 874">
            <a:extLst>
              <a:ext uri="{FF2B5EF4-FFF2-40B4-BE49-F238E27FC236}">
                <a16:creationId xmlns:a16="http://schemas.microsoft.com/office/drawing/2014/main" id="{23750582-48BD-4243-83A7-C349EEC03884}"/>
              </a:ext>
            </a:extLst>
          </p:cNvPr>
          <p:cNvSpPr/>
          <p:nvPr/>
        </p:nvSpPr>
        <p:spPr bwMode="auto">
          <a:xfrm>
            <a:off x="3948675" y="3005621"/>
            <a:ext cx="40621" cy="43423"/>
          </a:xfrm>
          <a:custGeom>
            <a:avLst/>
            <a:gdLst>
              <a:gd name="T0" fmla="*/ 5 w 29"/>
              <a:gd name="T1" fmla="*/ 31 h 31"/>
              <a:gd name="T2" fmla="*/ 5 w 29"/>
              <a:gd name="T3" fmla="*/ 6 h 31"/>
              <a:gd name="T4" fmla="*/ 11 w 29"/>
              <a:gd name="T5" fmla="*/ 31 h 31"/>
              <a:gd name="T6" fmla="*/ 17 w 29"/>
              <a:gd name="T7" fmla="*/ 31 h 31"/>
              <a:gd name="T8" fmla="*/ 23 w 29"/>
              <a:gd name="T9" fmla="*/ 6 h 31"/>
              <a:gd name="T10" fmla="*/ 23 w 29"/>
              <a:gd name="T11" fmla="*/ 31 h 31"/>
              <a:gd name="T12" fmla="*/ 29 w 29"/>
              <a:gd name="T13" fmla="*/ 31 h 31"/>
              <a:gd name="T14" fmla="*/ 29 w 29"/>
              <a:gd name="T15" fmla="*/ 0 h 31"/>
              <a:gd name="T16" fmla="*/ 19 w 29"/>
              <a:gd name="T17" fmla="*/ 0 h 31"/>
              <a:gd name="T18" fmla="*/ 14 w 29"/>
              <a:gd name="T19" fmla="*/ 24 h 31"/>
              <a:gd name="T20" fmla="*/ 8 w 29"/>
              <a:gd name="T21" fmla="*/ 0 h 31"/>
              <a:gd name="T22" fmla="*/ 0 w 29"/>
              <a:gd name="T23" fmla="*/ 0 h 31"/>
              <a:gd name="T24" fmla="*/ 0 w 29"/>
              <a:gd name="T25" fmla="*/ 31 h 31"/>
              <a:gd name="T26" fmla="*/ 5 w 29"/>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5" y="31"/>
                </a:moveTo>
                <a:lnTo>
                  <a:pt x="5" y="6"/>
                </a:lnTo>
                <a:lnTo>
                  <a:pt x="11" y="31"/>
                </a:lnTo>
                <a:lnTo>
                  <a:pt x="17" y="31"/>
                </a:lnTo>
                <a:lnTo>
                  <a:pt x="23" y="6"/>
                </a:lnTo>
                <a:lnTo>
                  <a:pt x="23" y="31"/>
                </a:lnTo>
                <a:lnTo>
                  <a:pt x="29" y="31"/>
                </a:lnTo>
                <a:lnTo>
                  <a:pt x="29" y="0"/>
                </a:lnTo>
                <a:lnTo>
                  <a:pt x="19" y="0"/>
                </a:lnTo>
                <a:lnTo>
                  <a:pt x="14" y="24"/>
                </a:lnTo>
                <a:lnTo>
                  <a:pt x="8"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4" name="Freeform 875">
            <a:extLst>
              <a:ext uri="{FF2B5EF4-FFF2-40B4-BE49-F238E27FC236}">
                <a16:creationId xmlns:a16="http://schemas.microsoft.com/office/drawing/2014/main" id="{41383B20-6A14-4BF4-9B8A-A19512C954BD}"/>
              </a:ext>
            </a:extLst>
          </p:cNvPr>
          <p:cNvSpPr/>
          <p:nvPr/>
        </p:nvSpPr>
        <p:spPr bwMode="auto">
          <a:xfrm>
            <a:off x="3997700" y="3005621"/>
            <a:ext cx="32217" cy="43423"/>
          </a:xfrm>
          <a:custGeom>
            <a:avLst/>
            <a:gdLst>
              <a:gd name="T0" fmla="*/ 5 w 23"/>
              <a:gd name="T1" fmla="*/ 18 h 31"/>
              <a:gd name="T2" fmla="*/ 12 w 23"/>
              <a:gd name="T3" fmla="*/ 18 h 31"/>
              <a:gd name="T4" fmla="*/ 15 w 23"/>
              <a:gd name="T5" fmla="*/ 19 h 31"/>
              <a:gd name="T6" fmla="*/ 17 w 23"/>
              <a:gd name="T7" fmla="*/ 20 h 31"/>
              <a:gd name="T8" fmla="*/ 17 w 23"/>
              <a:gd name="T9" fmla="*/ 22 h 31"/>
              <a:gd name="T10" fmla="*/ 17 w 23"/>
              <a:gd name="T11" fmla="*/ 24 h 31"/>
              <a:gd name="T12" fmla="*/ 15 w 23"/>
              <a:gd name="T13" fmla="*/ 25 h 31"/>
              <a:gd name="T14" fmla="*/ 12 w 23"/>
              <a:gd name="T15" fmla="*/ 26 h 31"/>
              <a:gd name="T16" fmla="*/ 5 w 23"/>
              <a:gd name="T17" fmla="*/ 26 h 31"/>
              <a:gd name="T18" fmla="*/ 5 w 23"/>
              <a:gd name="T19" fmla="*/ 18 h 31"/>
              <a:gd name="T20" fmla="*/ 5 w 23"/>
              <a:gd name="T21" fmla="*/ 6 h 31"/>
              <a:gd name="T22" fmla="*/ 12 w 23"/>
              <a:gd name="T23" fmla="*/ 6 h 31"/>
              <a:gd name="T24" fmla="*/ 14 w 23"/>
              <a:gd name="T25" fmla="*/ 7 h 31"/>
              <a:gd name="T26" fmla="*/ 15 w 23"/>
              <a:gd name="T27" fmla="*/ 10 h 31"/>
              <a:gd name="T28" fmla="*/ 14 w 23"/>
              <a:gd name="T29" fmla="*/ 12 h 31"/>
              <a:gd name="T30" fmla="*/ 12 w 23"/>
              <a:gd name="T31" fmla="*/ 12 h 31"/>
              <a:gd name="T32" fmla="*/ 5 w 23"/>
              <a:gd name="T33" fmla="*/ 12 h 31"/>
              <a:gd name="T34" fmla="*/ 5 w 23"/>
              <a:gd name="T35" fmla="*/ 6 h 31"/>
              <a:gd name="T36" fmla="*/ 5 w 23"/>
              <a:gd name="T37" fmla="*/ 18 h 31"/>
              <a:gd name="T38" fmla="*/ 12 w 23"/>
              <a:gd name="T39" fmla="*/ 31 h 31"/>
              <a:gd name="T40" fmla="*/ 17 w 23"/>
              <a:gd name="T41" fmla="*/ 31 h 31"/>
              <a:gd name="T42" fmla="*/ 20 w 23"/>
              <a:gd name="T43" fmla="*/ 29 h 31"/>
              <a:gd name="T44" fmla="*/ 21 w 23"/>
              <a:gd name="T45" fmla="*/ 26 h 31"/>
              <a:gd name="T46" fmla="*/ 23 w 23"/>
              <a:gd name="T47" fmla="*/ 22 h 31"/>
              <a:gd name="T48" fmla="*/ 21 w 23"/>
              <a:gd name="T49" fmla="*/ 18 h 31"/>
              <a:gd name="T50" fmla="*/ 18 w 23"/>
              <a:gd name="T51" fmla="*/ 14 h 31"/>
              <a:gd name="T52" fmla="*/ 21 w 23"/>
              <a:gd name="T53" fmla="*/ 12 h 31"/>
              <a:gd name="T54" fmla="*/ 21 w 23"/>
              <a:gd name="T55" fmla="*/ 8 h 31"/>
              <a:gd name="T56" fmla="*/ 21 w 23"/>
              <a:gd name="T57" fmla="*/ 5 h 31"/>
              <a:gd name="T58" fmla="*/ 19 w 23"/>
              <a:gd name="T59" fmla="*/ 2 h 31"/>
              <a:gd name="T60" fmla="*/ 17 w 23"/>
              <a:gd name="T61" fmla="*/ 1 h 31"/>
              <a:gd name="T62" fmla="*/ 13 w 23"/>
              <a:gd name="T63" fmla="*/ 0 h 31"/>
              <a:gd name="T64" fmla="*/ 0 w 23"/>
              <a:gd name="T65" fmla="*/ 0 h 31"/>
              <a:gd name="T66" fmla="*/ 0 w 23"/>
              <a:gd name="T67" fmla="*/ 31 h 31"/>
              <a:gd name="T68" fmla="*/ 12 w 23"/>
              <a:gd name="T69" fmla="*/ 31 h 31"/>
              <a:gd name="T70" fmla="*/ 5 w 23"/>
              <a:gd name="T71"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1">
                <a:moveTo>
                  <a:pt x="5" y="18"/>
                </a:moveTo>
                <a:lnTo>
                  <a:pt x="12" y="18"/>
                </a:lnTo>
                <a:lnTo>
                  <a:pt x="15" y="19"/>
                </a:lnTo>
                <a:lnTo>
                  <a:pt x="17" y="20"/>
                </a:lnTo>
                <a:lnTo>
                  <a:pt x="17" y="22"/>
                </a:lnTo>
                <a:lnTo>
                  <a:pt x="17" y="24"/>
                </a:lnTo>
                <a:lnTo>
                  <a:pt x="15" y="25"/>
                </a:lnTo>
                <a:lnTo>
                  <a:pt x="12" y="26"/>
                </a:lnTo>
                <a:lnTo>
                  <a:pt x="5" y="26"/>
                </a:lnTo>
                <a:lnTo>
                  <a:pt x="5" y="18"/>
                </a:lnTo>
                <a:lnTo>
                  <a:pt x="5" y="6"/>
                </a:lnTo>
                <a:lnTo>
                  <a:pt x="12" y="6"/>
                </a:lnTo>
                <a:lnTo>
                  <a:pt x="14" y="7"/>
                </a:lnTo>
                <a:lnTo>
                  <a:pt x="15" y="10"/>
                </a:lnTo>
                <a:lnTo>
                  <a:pt x="14" y="12"/>
                </a:lnTo>
                <a:lnTo>
                  <a:pt x="12" y="12"/>
                </a:lnTo>
                <a:lnTo>
                  <a:pt x="5" y="12"/>
                </a:lnTo>
                <a:lnTo>
                  <a:pt x="5" y="6"/>
                </a:lnTo>
                <a:lnTo>
                  <a:pt x="5" y="18"/>
                </a:lnTo>
                <a:lnTo>
                  <a:pt x="12" y="31"/>
                </a:lnTo>
                <a:lnTo>
                  <a:pt x="17" y="31"/>
                </a:lnTo>
                <a:lnTo>
                  <a:pt x="20" y="29"/>
                </a:lnTo>
                <a:lnTo>
                  <a:pt x="21" y="26"/>
                </a:lnTo>
                <a:lnTo>
                  <a:pt x="23" y="22"/>
                </a:lnTo>
                <a:lnTo>
                  <a:pt x="21" y="18"/>
                </a:lnTo>
                <a:lnTo>
                  <a:pt x="18" y="14"/>
                </a:lnTo>
                <a:lnTo>
                  <a:pt x="21" y="12"/>
                </a:lnTo>
                <a:lnTo>
                  <a:pt x="21" y="8"/>
                </a:lnTo>
                <a:lnTo>
                  <a:pt x="21" y="5"/>
                </a:lnTo>
                <a:lnTo>
                  <a:pt x="19" y="2"/>
                </a:lnTo>
                <a:lnTo>
                  <a:pt x="17" y="1"/>
                </a:lnTo>
                <a:lnTo>
                  <a:pt x="13" y="0"/>
                </a:lnTo>
                <a:lnTo>
                  <a:pt x="0" y="0"/>
                </a:lnTo>
                <a:lnTo>
                  <a:pt x="0" y="31"/>
                </a:lnTo>
                <a:lnTo>
                  <a:pt x="12" y="31"/>
                </a:ln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5" name="Freeform 876">
            <a:extLst>
              <a:ext uri="{FF2B5EF4-FFF2-40B4-BE49-F238E27FC236}">
                <a16:creationId xmlns:a16="http://schemas.microsoft.com/office/drawing/2014/main" id="{C5453BF6-9ED6-44BD-A75D-4DF12A91DC99}"/>
              </a:ext>
            </a:extLst>
          </p:cNvPr>
          <p:cNvSpPr/>
          <p:nvPr/>
        </p:nvSpPr>
        <p:spPr bwMode="auto">
          <a:xfrm>
            <a:off x="4035519" y="3005621"/>
            <a:ext cx="30816" cy="43423"/>
          </a:xfrm>
          <a:custGeom>
            <a:avLst/>
            <a:gdLst>
              <a:gd name="T0" fmla="*/ 22 w 22"/>
              <a:gd name="T1" fmla="*/ 31 h 31"/>
              <a:gd name="T2" fmla="*/ 22 w 22"/>
              <a:gd name="T3" fmla="*/ 26 h 31"/>
              <a:gd name="T4" fmla="*/ 6 w 22"/>
              <a:gd name="T5" fmla="*/ 26 h 31"/>
              <a:gd name="T6" fmla="*/ 6 w 22"/>
              <a:gd name="T7" fmla="*/ 18 h 31"/>
              <a:gd name="T8" fmla="*/ 20 w 22"/>
              <a:gd name="T9" fmla="*/ 18 h 31"/>
              <a:gd name="T10" fmla="*/ 20 w 22"/>
              <a:gd name="T11" fmla="*/ 12 h 31"/>
              <a:gd name="T12" fmla="*/ 6 w 22"/>
              <a:gd name="T13" fmla="*/ 12 h 31"/>
              <a:gd name="T14" fmla="*/ 6 w 22"/>
              <a:gd name="T15" fmla="*/ 6 h 31"/>
              <a:gd name="T16" fmla="*/ 21 w 22"/>
              <a:gd name="T17" fmla="*/ 6 h 31"/>
              <a:gd name="T18" fmla="*/ 21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6"/>
                </a:lnTo>
                <a:lnTo>
                  <a:pt x="6" y="26"/>
                </a:lnTo>
                <a:lnTo>
                  <a:pt x="6" y="18"/>
                </a:lnTo>
                <a:lnTo>
                  <a:pt x="20" y="18"/>
                </a:lnTo>
                <a:lnTo>
                  <a:pt x="20" y="12"/>
                </a:lnTo>
                <a:lnTo>
                  <a:pt x="6" y="12"/>
                </a:lnTo>
                <a:lnTo>
                  <a:pt x="6" y="6"/>
                </a:lnTo>
                <a:lnTo>
                  <a:pt x="21" y="6"/>
                </a:lnTo>
                <a:lnTo>
                  <a:pt x="21"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6" name="Freeform 877">
            <a:extLst>
              <a:ext uri="{FF2B5EF4-FFF2-40B4-BE49-F238E27FC236}">
                <a16:creationId xmlns:a16="http://schemas.microsoft.com/office/drawing/2014/main" id="{E3CB0C39-0B17-4FF0-9F14-4790FB630A8A}"/>
              </a:ext>
            </a:extLst>
          </p:cNvPr>
          <p:cNvSpPr/>
          <p:nvPr/>
        </p:nvSpPr>
        <p:spPr bwMode="auto">
          <a:xfrm>
            <a:off x="7800696" y="2644231"/>
            <a:ext cx="30816" cy="43423"/>
          </a:xfrm>
          <a:custGeom>
            <a:avLst/>
            <a:gdLst>
              <a:gd name="T0" fmla="*/ 4 w 22"/>
              <a:gd name="T1" fmla="*/ 31 h 31"/>
              <a:gd name="T2" fmla="*/ 4 w 22"/>
              <a:gd name="T3" fmla="*/ 10 h 31"/>
              <a:gd name="T4" fmla="*/ 16 w 22"/>
              <a:gd name="T5" fmla="*/ 31 h 31"/>
              <a:gd name="T6" fmla="*/ 22 w 22"/>
              <a:gd name="T7" fmla="*/ 31 h 31"/>
              <a:gd name="T8" fmla="*/ 22 w 22"/>
              <a:gd name="T9" fmla="*/ 0 h 31"/>
              <a:gd name="T10" fmla="*/ 16 w 22"/>
              <a:gd name="T11" fmla="*/ 0 h 31"/>
              <a:gd name="T12" fmla="*/ 16 w 22"/>
              <a:gd name="T13" fmla="*/ 22 h 31"/>
              <a:gd name="T14" fmla="*/ 6 w 22"/>
              <a:gd name="T15" fmla="*/ 0 h 31"/>
              <a:gd name="T16" fmla="*/ 0 w 22"/>
              <a:gd name="T17" fmla="*/ 0 h 31"/>
              <a:gd name="T18" fmla="*/ 0 w 22"/>
              <a:gd name="T19" fmla="*/ 31 h 31"/>
              <a:gd name="T20" fmla="*/ 4 w 22"/>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4" y="31"/>
                </a:moveTo>
                <a:lnTo>
                  <a:pt x="4" y="10"/>
                </a:lnTo>
                <a:lnTo>
                  <a:pt x="16" y="31"/>
                </a:lnTo>
                <a:lnTo>
                  <a:pt x="22" y="31"/>
                </a:lnTo>
                <a:lnTo>
                  <a:pt x="22" y="0"/>
                </a:lnTo>
                <a:lnTo>
                  <a:pt x="16" y="0"/>
                </a:lnTo>
                <a:lnTo>
                  <a:pt x="16" y="22"/>
                </a:lnTo>
                <a:lnTo>
                  <a:pt x="6"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7" name="Freeform 878">
            <a:extLst>
              <a:ext uri="{FF2B5EF4-FFF2-40B4-BE49-F238E27FC236}">
                <a16:creationId xmlns:a16="http://schemas.microsoft.com/office/drawing/2014/main" id="{0F86AA71-DAC4-481F-A8BF-6280B062ACDA}"/>
              </a:ext>
            </a:extLst>
          </p:cNvPr>
          <p:cNvSpPr/>
          <p:nvPr/>
        </p:nvSpPr>
        <p:spPr bwMode="auto">
          <a:xfrm>
            <a:off x="7837116" y="2644231"/>
            <a:ext cx="36419" cy="43423"/>
          </a:xfrm>
          <a:custGeom>
            <a:avLst/>
            <a:gdLst>
              <a:gd name="T0" fmla="*/ 17 w 26"/>
              <a:gd name="T1" fmla="*/ 19 h 31"/>
              <a:gd name="T2" fmla="*/ 10 w 26"/>
              <a:gd name="T3" fmla="*/ 19 h 31"/>
              <a:gd name="T4" fmla="*/ 13 w 26"/>
              <a:gd name="T5" fmla="*/ 6 h 31"/>
              <a:gd name="T6" fmla="*/ 17 w 26"/>
              <a:gd name="T7" fmla="*/ 19 h 31"/>
              <a:gd name="T8" fmla="*/ 0 w 26"/>
              <a:gd name="T9" fmla="*/ 31 h 31"/>
              <a:gd name="T10" fmla="*/ 6 w 26"/>
              <a:gd name="T11" fmla="*/ 31 h 31"/>
              <a:gd name="T12" fmla="*/ 7 w 26"/>
              <a:gd name="T13" fmla="*/ 25 h 31"/>
              <a:gd name="T14" fmla="*/ 19 w 26"/>
              <a:gd name="T15" fmla="*/ 25 h 31"/>
              <a:gd name="T16" fmla="*/ 20 w 26"/>
              <a:gd name="T17" fmla="*/ 31 h 31"/>
              <a:gd name="T18" fmla="*/ 26 w 26"/>
              <a:gd name="T19" fmla="*/ 31 h 31"/>
              <a:gd name="T20" fmla="*/ 17 w 26"/>
              <a:gd name="T21" fmla="*/ 0 h 31"/>
              <a:gd name="T22" fmla="*/ 10 w 26"/>
              <a:gd name="T23" fmla="*/ 0 h 31"/>
              <a:gd name="T24" fmla="*/ 0 w 26"/>
              <a:gd name="T25" fmla="*/ 31 h 31"/>
              <a:gd name="T26" fmla="*/ 17 w 26"/>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17" y="19"/>
                </a:moveTo>
                <a:lnTo>
                  <a:pt x="10" y="19"/>
                </a:lnTo>
                <a:lnTo>
                  <a:pt x="13" y="6"/>
                </a:lnTo>
                <a:lnTo>
                  <a:pt x="17" y="19"/>
                </a:lnTo>
                <a:lnTo>
                  <a:pt x="0" y="31"/>
                </a:lnTo>
                <a:lnTo>
                  <a:pt x="6" y="31"/>
                </a:lnTo>
                <a:lnTo>
                  <a:pt x="7" y="25"/>
                </a:lnTo>
                <a:lnTo>
                  <a:pt x="19" y="25"/>
                </a:lnTo>
                <a:lnTo>
                  <a:pt x="20" y="31"/>
                </a:lnTo>
                <a:lnTo>
                  <a:pt x="26"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8" name="Freeform 879">
            <a:extLst>
              <a:ext uri="{FF2B5EF4-FFF2-40B4-BE49-F238E27FC236}">
                <a16:creationId xmlns:a16="http://schemas.microsoft.com/office/drawing/2014/main" id="{28A9985A-6AB0-499B-9C62-5780A399D751}"/>
              </a:ext>
            </a:extLst>
          </p:cNvPr>
          <p:cNvSpPr/>
          <p:nvPr/>
        </p:nvSpPr>
        <p:spPr bwMode="auto">
          <a:xfrm>
            <a:off x="7877736" y="2644230"/>
            <a:ext cx="30816" cy="44824"/>
          </a:xfrm>
          <a:custGeom>
            <a:avLst/>
            <a:gdLst>
              <a:gd name="T0" fmla="*/ 2 w 22"/>
              <a:gd name="T1" fmla="*/ 30 h 32"/>
              <a:gd name="T2" fmla="*/ 6 w 22"/>
              <a:gd name="T3" fmla="*/ 31 h 32"/>
              <a:gd name="T4" fmla="*/ 12 w 22"/>
              <a:gd name="T5" fmla="*/ 32 h 32"/>
              <a:gd name="T6" fmla="*/ 16 w 22"/>
              <a:gd name="T7" fmla="*/ 31 h 32"/>
              <a:gd name="T8" fmla="*/ 20 w 22"/>
              <a:gd name="T9" fmla="*/ 30 h 32"/>
              <a:gd name="T10" fmla="*/ 21 w 22"/>
              <a:gd name="T11" fmla="*/ 26 h 32"/>
              <a:gd name="T12" fmla="*/ 22 w 22"/>
              <a:gd name="T13" fmla="*/ 22 h 32"/>
              <a:gd name="T14" fmla="*/ 21 w 22"/>
              <a:gd name="T15" fmla="*/ 18 h 32"/>
              <a:gd name="T16" fmla="*/ 19 w 22"/>
              <a:gd name="T17" fmla="*/ 16 h 32"/>
              <a:gd name="T18" fmla="*/ 16 w 22"/>
              <a:gd name="T19" fmla="*/ 14 h 32"/>
              <a:gd name="T20" fmla="*/ 13 w 22"/>
              <a:gd name="T21" fmla="*/ 13 h 32"/>
              <a:gd name="T22" fmla="*/ 11 w 22"/>
              <a:gd name="T23" fmla="*/ 12 h 32"/>
              <a:gd name="T24" fmla="*/ 7 w 22"/>
              <a:gd name="T25" fmla="*/ 11 h 32"/>
              <a:gd name="T26" fmla="*/ 6 w 22"/>
              <a:gd name="T27" fmla="*/ 8 h 32"/>
              <a:gd name="T28" fmla="*/ 6 w 22"/>
              <a:gd name="T29" fmla="*/ 7 h 32"/>
              <a:gd name="T30" fmla="*/ 7 w 22"/>
              <a:gd name="T31" fmla="*/ 6 h 32"/>
              <a:gd name="T32" fmla="*/ 11 w 22"/>
              <a:gd name="T33" fmla="*/ 5 h 32"/>
              <a:gd name="T34" fmla="*/ 13 w 22"/>
              <a:gd name="T35" fmla="*/ 5 h 32"/>
              <a:gd name="T36" fmla="*/ 14 w 22"/>
              <a:gd name="T37" fmla="*/ 6 h 32"/>
              <a:gd name="T38" fmla="*/ 15 w 22"/>
              <a:gd name="T39" fmla="*/ 7 h 32"/>
              <a:gd name="T40" fmla="*/ 16 w 22"/>
              <a:gd name="T41" fmla="*/ 10 h 32"/>
              <a:gd name="T42" fmla="*/ 21 w 22"/>
              <a:gd name="T43" fmla="*/ 10 h 32"/>
              <a:gd name="T44" fmla="*/ 21 w 22"/>
              <a:gd name="T45" fmla="*/ 5 h 32"/>
              <a:gd name="T46" fmla="*/ 19 w 22"/>
              <a:gd name="T47" fmla="*/ 2 h 32"/>
              <a:gd name="T48" fmla="*/ 15 w 22"/>
              <a:gd name="T49" fmla="*/ 0 h 32"/>
              <a:gd name="T50" fmla="*/ 11 w 22"/>
              <a:gd name="T51" fmla="*/ 0 h 32"/>
              <a:gd name="T52" fmla="*/ 6 w 22"/>
              <a:gd name="T53" fmla="*/ 0 h 32"/>
              <a:gd name="T54" fmla="*/ 2 w 22"/>
              <a:gd name="T55" fmla="*/ 2 h 32"/>
              <a:gd name="T56" fmla="*/ 1 w 22"/>
              <a:gd name="T57" fmla="*/ 5 h 32"/>
              <a:gd name="T58" fmla="*/ 0 w 22"/>
              <a:gd name="T59" fmla="*/ 8 h 32"/>
              <a:gd name="T60" fmla="*/ 1 w 22"/>
              <a:gd name="T61" fmla="*/ 13 h 32"/>
              <a:gd name="T62" fmla="*/ 3 w 22"/>
              <a:gd name="T63" fmla="*/ 16 h 32"/>
              <a:gd name="T64" fmla="*/ 8 w 22"/>
              <a:gd name="T65" fmla="*/ 18 h 32"/>
              <a:gd name="T66" fmla="*/ 9 w 22"/>
              <a:gd name="T67" fmla="*/ 18 h 32"/>
              <a:gd name="T68" fmla="*/ 15 w 22"/>
              <a:gd name="T69" fmla="*/ 20 h 32"/>
              <a:gd name="T70" fmla="*/ 16 w 22"/>
              <a:gd name="T71" fmla="*/ 22 h 32"/>
              <a:gd name="T72" fmla="*/ 16 w 22"/>
              <a:gd name="T73" fmla="*/ 23 h 32"/>
              <a:gd name="T74" fmla="*/ 16 w 22"/>
              <a:gd name="T75" fmla="*/ 25 h 32"/>
              <a:gd name="T76" fmla="*/ 15 w 22"/>
              <a:gd name="T77" fmla="*/ 26 h 32"/>
              <a:gd name="T78" fmla="*/ 12 w 22"/>
              <a:gd name="T79" fmla="*/ 26 h 32"/>
              <a:gd name="T80" fmla="*/ 9 w 22"/>
              <a:gd name="T81" fmla="*/ 26 h 32"/>
              <a:gd name="T82" fmla="*/ 7 w 22"/>
              <a:gd name="T83" fmla="*/ 25 h 32"/>
              <a:gd name="T84" fmla="*/ 6 w 22"/>
              <a:gd name="T85" fmla="*/ 24 h 32"/>
              <a:gd name="T86" fmla="*/ 6 w 22"/>
              <a:gd name="T87" fmla="*/ 22 h 32"/>
              <a:gd name="T88" fmla="*/ 0 w 22"/>
              <a:gd name="T89" fmla="*/ 22 h 32"/>
              <a:gd name="T90" fmla="*/ 0 w 22"/>
              <a:gd name="T91" fmla="*/ 26 h 32"/>
              <a:gd name="T92" fmla="*/ 2 w 22"/>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32">
                <a:moveTo>
                  <a:pt x="2" y="30"/>
                </a:moveTo>
                <a:lnTo>
                  <a:pt x="6" y="31"/>
                </a:lnTo>
                <a:lnTo>
                  <a:pt x="12" y="32"/>
                </a:lnTo>
                <a:lnTo>
                  <a:pt x="16" y="31"/>
                </a:lnTo>
                <a:lnTo>
                  <a:pt x="20" y="30"/>
                </a:lnTo>
                <a:lnTo>
                  <a:pt x="21" y="26"/>
                </a:lnTo>
                <a:lnTo>
                  <a:pt x="22" y="22"/>
                </a:lnTo>
                <a:lnTo>
                  <a:pt x="21" y="18"/>
                </a:lnTo>
                <a:lnTo>
                  <a:pt x="19" y="16"/>
                </a:lnTo>
                <a:lnTo>
                  <a:pt x="16" y="14"/>
                </a:lnTo>
                <a:lnTo>
                  <a:pt x="13" y="13"/>
                </a:lnTo>
                <a:lnTo>
                  <a:pt x="11" y="12"/>
                </a:lnTo>
                <a:lnTo>
                  <a:pt x="7" y="11"/>
                </a:lnTo>
                <a:lnTo>
                  <a:pt x="6" y="8"/>
                </a:lnTo>
                <a:lnTo>
                  <a:pt x="6" y="7"/>
                </a:lnTo>
                <a:lnTo>
                  <a:pt x="7" y="6"/>
                </a:lnTo>
                <a:lnTo>
                  <a:pt x="11" y="5"/>
                </a:lnTo>
                <a:lnTo>
                  <a:pt x="13" y="5"/>
                </a:lnTo>
                <a:lnTo>
                  <a:pt x="14" y="6"/>
                </a:lnTo>
                <a:lnTo>
                  <a:pt x="15" y="7"/>
                </a:lnTo>
                <a:lnTo>
                  <a:pt x="16" y="10"/>
                </a:lnTo>
                <a:lnTo>
                  <a:pt x="21" y="10"/>
                </a:lnTo>
                <a:lnTo>
                  <a:pt x="21" y="5"/>
                </a:lnTo>
                <a:lnTo>
                  <a:pt x="19" y="2"/>
                </a:lnTo>
                <a:lnTo>
                  <a:pt x="15" y="0"/>
                </a:lnTo>
                <a:lnTo>
                  <a:pt x="11" y="0"/>
                </a:lnTo>
                <a:lnTo>
                  <a:pt x="6" y="0"/>
                </a:lnTo>
                <a:lnTo>
                  <a:pt x="2" y="2"/>
                </a:lnTo>
                <a:lnTo>
                  <a:pt x="1" y="5"/>
                </a:lnTo>
                <a:lnTo>
                  <a:pt x="0" y="8"/>
                </a:lnTo>
                <a:lnTo>
                  <a:pt x="1" y="13"/>
                </a:lnTo>
                <a:lnTo>
                  <a:pt x="3" y="16"/>
                </a:lnTo>
                <a:lnTo>
                  <a:pt x="8" y="18"/>
                </a:lnTo>
                <a:lnTo>
                  <a:pt x="9" y="18"/>
                </a:lnTo>
                <a:lnTo>
                  <a:pt x="15" y="20"/>
                </a:lnTo>
                <a:lnTo>
                  <a:pt x="16" y="22"/>
                </a:lnTo>
                <a:lnTo>
                  <a:pt x="16" y="23"/>
                </a:lnTo>
                <a:lnTo>
                  <a:pt x="16" y="25"/>
                </a:lnTo>
                <a:lnTo>
                  <a:pt x="15" y="26"/>
                </a:lnTo>
                <a:lnTo>
                  <a:pt x="12" y="26"/>
                </a:lnTo>
                <a:lnTo>
                  <a:pt x="9" y="26"/>
                </a:lnTo>
                <a:lnTo>
                  <a:pt x="7" y="25"/>
                </a:lnTo>
                <a:lnTo>
                  <a:pt x="6" y="24"/>
                </a:lnTo>
                <a:lnTo>
                  <a:pt x="6" y="22"/>
                </a:lnTo>
                <a:lnTo>
                  <a:pt x="0" y="22"/>
                </a:lnTo>
                <a:lnTo>
                  <a:pt x="0" y="26"/>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79" name="Freeform 880">
            <a:extLst>
              <a:ext uri="{FF2B5EF4-FFF2-40B4-BE49-F238E27FC236}">
                <a16:creationId xmlns:a16="http://schemas.microsoft.com/office/drawing/2014/main" id="{37509E3F-BF53-475B-BC25-3AB503A64369}"/>
              </a:ext>
            </a:extLst>
          </p:cNvPr>
          <p:cNvSpPr/>
          <p:nvPr/>
        </p:nvSpPr>
        <p:spPr bwMode="auto">
          <a:xfrm>
            <a:off x="7915555" y="2644231"/>
            <a:ext cx="33618" cy="43423"/>
          </a:xfrm>
          <a:custGeom>
            <a:avLst/>
            <a:gdLst>
              <a:gd name="T0" fmla="*/ 6 w 24"/>
              <a:gd name="T1" fmla="*/ 31 h 31"/>
              <a:gd name="T2" fmla="*/ 6 w 24"/>
              <a:gd name="T3" fmla="*/ 18 h 31"/>
              <a:gd name="T4" fmla="*/ 18 w 24"/>
              <a:gd name="T5" fmla="*/ 18 h 31"/>
              <a:gd name="T6" fmla="*/ 18 w 24"/>
              <a:gd name="T7" fmla="*/ 31 h 31"/>
              <a:gd name="T8" fmla="*/ 24 w 24"/>
              <a:gd name="T9" fmla="*/ 31 h 31"/>
              <a:gd name="T10" fmla="*/ 24 w 24"/>
              <a:gd name="T11" fmla="*/ 0 h 31"/>
              <a:gd name="T12" fmla="*/ 18 w 24"/>
              <a:gd name="T13" fmla="*/ 0 h 31"/>
              <a:gd name="T14" fmla="*/ 18 w 24"/>
              <a:gd name="T15" fmla="*/ 12 h 31"/>
              <a:gd name="T16" fmla="*/ 6 w 24"/>
              <a:gd name="T17" fmla="*/ 12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8"/>
                </a:lnTo>
                <a:lnTo>
                  <a:pt x="18" y="18"/>
                </a:lnTo>
                <a:lnTo>
                  <a:pt x="18" y="31"/>
                </a:lnTo>
                <a:lnTo>
                  <a:pt x="24" y="31"/>
                </a:lnTo>
                <a:lnTo>
                  <a:pt x="24" y="0"/>
                </a:lnTo>
                <a:lnTo>
                  <a:pt x="18" y="0"/>
                </a:lnTo>
                <a:lnTo>
                  <a:pt x="18" y="12"/>
                </a:lnTo>
                <a:lnTo>
                  <a:pt x="6" y="12"/>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0" name="Freeform 881">
            <a:extLst>
              <a:ext uri="{FF2B5EF4-FFF2-40B4-BE49-F238E27FC236}">
                <a16:creationId xmlns:a16="http://schemas.microsoft.com/office/drawing/2014/main" id="{F9F3CCDB-6763-4931-86D9-692E140D2319}"/>
              </a:ext>
            </a:extLst>
          </p:cNvPr>
          <p:cNvSpPr/>
          <p:nvPr/>
        </p:nvSpPr>
        <p:spPr bwMode="auto">
          <a:xfrm>
            <a:off x="7457516" y="2540577"/>
            <a:ext cx="28015" cy="43423"/>
          </a:xfrm>
          <a:custGeom>
            <a:avLst/>
            <a:gdLst>
              <a:gd name="T0" fmla="*/ 6 w 20"/>
              <a:gd name="T1" fmla="*/ 31 h 31"/>
              <a:gd name="T2" fmla="*/ 6 w 20"/>
              <a:gd name="T3" fmla="*/ 18 h 31"/>
              <a:gd name="T4" fmla="*/ 18 w 20"/>
              <a:gd name="T5" fmla="*/ 18 h 31"/>
              <a:gd name="T6" fmla="*/ 18 w 20"/>
              <a:gd name="T7" fmla="*/ 13 h 31"/>
              <a:gd name="T8" fmla="*/ 6 w 20"/>
              <a:gd name="T9" fmla="*/ 13 h 31"/>
              <a:gd name="T10" fmla="*/ 6 w 20"/>
              <a:gd name="T11" fmla="*/ 6 h 31"/>
              <a:gd name="T12" fmla="*/ 20 w 20"/>
              <a:gd name="T13" fmla="*/ 6 h 31"/>
              <a:gd name="T14" fmla="*/ 20 w 20"/>
              <a:gd name="T15" fmla="*/ 0 h 31"/>
              <a:gd name="T16" fmla="*/ 0 w 20"/>
              <a:gd name="T17" fmla="*/ 0 h 31"/>
              <a:gd name="T18" fmla="*/ 0 w 20"/>
              <a:gd name="T19" fmla="*/ 31 h 31"/>
              <a:gd name="T20" fmla="*/ 6 w 20"/>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1">
                <a:moveTo>
                  <a:pt x="6" y="31"/>
                </a:moveTo>
                <a:lnTo>
                  <a:pt x="6" y="18"/>
                </a:lnTo>
                <a:lnTo>
                  <a:pt x="18" y="18"/>
                </a:lnTo>
                <a:lnTo>
                  <a:pt x="18" y="13"/>
                </a:lnTo>
                <a:lnTo>
                  <a:pt x="6" y="13"/>
                </a:lnTo>
                <a:lnTo>
                  <a:pt x="6" y="6"/>
                </a:lnTo>
                <a:lnTo>
                  <a:pt x="20" y="6"/>
                </a:lnTo>
                <a:lnTo>
                  <a:pt x="20"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1" name="Freeform 882">
            <a:extLst>
              <a:ext uri="{FF2B5EF4-FFF2-40B4-BE49-F238E27FC236}">
                <a16:creationId xmlns:a16="http://schemas.microsoft.com/office/drawing/2014/main" id="{2358672A-D49F-458D-9610-541D16647733}"/>
              </a:ext>
            </a:extLst>
          </p:cNvPr>
          <p:cNvSpPr/>
          <p:nvPr/>
        </p:nvSpPr>
        <p:spPr bwMode="auto">
          <a:xfrm>
            <a:off x="7491132" y="2540577"/>
            <a:ext cx="33618" cy="43423"/>
          </a:xfrm>
          <a:custGeom>
            <a:avLst/>
            <a:gdLst>
              <a:gd name="T0" fmla="*/ 6 w 24"/>
              <a:gd name="T1" fmla="*/ 6 h 31"/>
              <a:gd name="T2" fmla="*/ 13 w 24"/>
              <a:gd name="T3" fmla="*/ 6 h 31"/>
              <a:gd name="T4" fmla="*/ 17 w 24"/>
              <a:gd name="T5" fmla="*/ 7 h 31"/>
              <a:gd name="T6" fmla="*/ 17 w 24"/>
              <a:gd name="T7" fmla="*/ 9 h 31"/>
              <a:gd name="T8" fmla="*/ 17 w 24"/>
              <a:gd name="T9" fmla="*/ 13 h 31"/>
              <a:gd name="T10" fmla="*/ 13 w 24"/>
              <a:gd name="T11" fmla="*/ 14 h 31"/>
              <a:gd name="T12" fmla="*/ 6 w 24"/>
              <a:gd name="T13" fmla="*/ 14 h 31"/>
              <a:gd name="T14" fmla="*/ 6 w 24"/>
              <a:gd name="T15" fmla="*/ 6 h 31"/>
              <a:gd name="T16" fmla="*/ 6 w 24"/>
              <a:gd name="T17" fmla="*/ 31 h 31"/>
              <a:gd name="T18" fmla="*/ 6 w 24"/>
              <a:gd name="T19" fmla="*/ 19 h 31"/>
              <a:gd name="T20" fmla="*/ 12 w 24"/>
              <a:gd name="T21" fmla="*/ 19 h 31"/>
              <a:gd name="T22" fmla="*/ 15 w 24"/>
              <a:gd name="T23" fmla="*/ 20 h 31"/>
              <a:gd name="T24" fmla="*/ 17 w 24"/>
              <a:gd name="T25" fmla="*/ 24 h 31"/>
              <a:gd name="T26" fmla="*/ 17 w 24"/>
              <a:gd name="T27" fmla="*/ 27 h 31"/>
              <a:gd name="T28" fmla="*/ 17 w 24"/>
              <a:gd name="T29" fmla="*/ 30 h 31"/>
              <a:gd name="T30" fmla="*/ 17 w 24"/>
              <a:gd name="T31" fmla="*/ 31 h 31"/>
              <a:gd name="T32" fmla="*/ 24 w 24"/>
              <a:gd name="T33" fmla="*/ 31 h 31"/>
              <a:gd name="T34" fmla="*/ 24 w 24"/>
              <a:gd name="T35" fmla="*/ 30 h 31"/>
              <a:gd name="T36" fmla="*/ 23 w 24"/>
              <a:gd name="T37" fmla="*/ 30 h 31"/>
              <a:gd name="T38" fmla="*/ 23 w 24"/>
              <a:gd name="T39" fmla="*/ 27 h 31"/>
              <a:gd name="T40" fmla="*/ 23 w 24"/>
              <a:gd name="T41" fmla="*/ 23 h 31"/>
              <a:gd name="T42" fmla="*/ 21 w 24"/>
              <a:gd name="T43" fmla="*/ 19 h 31"/>
              <a:gd name="T44" fmla="*/ 19 w 24"/>
              <a:gd name="T45" fmla="*/ 17 h 31"/>
              <a:gd name="T46" fmla="*/ 20 w 24"/>
              <a:gd name="T47" fmla="*/ 15 h 31"/>
              <a:gd name="T48" fmla="*/ 21 w 24"/>
              <a:gd name="T49" fmla="*/ 14 h 31"/>
              <a:gd name="T50" fmla="*/ 23 w 24"/>
              <a:gd name="T51" fmla="*/ 9 h 31"/>
              <a:gd name="T52" fmla="*/ 23 w 24"/>
              <a:gd name="T53" fmla="*/ 5 h 31"/>
              <a:gd name="T54" fmla="*/ 20 w 24"/>
              <a:gd name="T55" fmla="*/ 2 h 31"/>
              <a:gd name="T56" fmla="*/ 18 w 24"/>
              <a:gd name="T57" fmla="*/ 1 h 31"/>
              <a:gd name="T58" fmla="*/ 14 w 24"/>
              <a:gd name="T59" fmla="*/ 0 h 31"/>
              <a:gd name="T60" fmla="*/ 0 w 24"/>
              <a:gd name="T61" fmla="*/ 0 h 31"/>
              <a:gd name="T62" fmla="*/ 0 w 24"/>
              <a:gd name="T63" fmla="*/ 31 h 31"/>
              <a:gd name="T64" fmla="*/ 6 w 24"/>
              <a:gd name="T65" fmla="*/ 31 h 31"/>
              <a:gd name="T66" fmla="*/ 6 w 24"/>
              <a:gd name="T67"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31">
                <a:moveTo>
                  <a:pt x="6" y="6"/>
                </a:moveTo>
                <a:lnTo>
                  <a:pt x="13" y="6"/>
                </a:lnTo>
                <a:lnTo>
                  <a:pt x="17" y="7"/>
                </a:lnTo>
                <a:lnTo>
                  <a:pt x="17" y="9"/>
                </a:lnTo>
                <a:lnTo>
                  <a:pt x="17" y="13"/>
                </a:lnTo>
                <a:lnTo>
                  <a:pt x="13" y="14"/>
                </a:lnTo>
                <a:lnTo>
                  <a:pt x="6" y="14"/>
                </a:lnTo>
                <a:lnTo>
                  <a:pt x="6" y="6"/>
                </a:lnTo>
                <a:lnTo>
                  <a:pt x="6" y="31"/>
                </a:lnTo>
                <a:lnTo>
                  <a:pt x="6" y="19"/>
                </a:lnTo>
                <a:lnTo>
                  <a:pt x="12" y="19"/>
                </a:lnTo>
                <a:lnTo>
                  <a:pt x="15" y="20"/>
                </a:lnTo>
                <a:lnTo>
                  <a:pt x="17" y="24"/>
                </a:lnTo>
                <a:lnTo>
                  <a:pt x="17" y="27"/>
                </a:lnTo>
                <a:lnTo>
                  <a:pt x="17" y="30"/>
                </a:lnTo>
                <a:lnTo>
                  <a:pt x="17" y="31"/>
                </a:lnTo>
                <a:lnTo>
                  <a:pt x="24" y="31"/>
                </a:lnTo>
                <a:lnTo>
                  <a:pt x="24" y="30"/>
                </a:lnTo>
                <a:lnTo>
                  <a:pt x="23" y="30"/>
                </a:lnTo>
                <a:lnTo>
                  <a:pt x="23" y="27"/>
                </a:lnTo>
                <a:lnTo>
                  <a:pt x="23" y="23"/>
                </a:lnTo>
                <a:lnTo>
                  <a:pt x="21" y="19"/>
                </a:lnTo>
                <a:lnTo>
                  <a:pt x="19" y="17"/>
                </a:lnTo>
                <a:lnTo>
                  <a:pt x="20" y="15"/>
                </a:lnTo>
                <a:lnTo>
                  <a:pt x="21" y="14"/>
                </a:lnTo>
                <a:lnTo>
                  <a:pt x="23" y="9"/>
                </a:lnTo>
                <a:lnTo>
                  <a:pt x="23" y="5"/>
                </a:lnTo>
                <a:lnTo>
                  <a:pt x="20" y="2"/>
                </a:lnTo>
                <a:lnTo>
                  <a:pt x="18" y="1"/>
                </a:lnTo>
                <a:lnTo>
                  <a:pt x="14" y="0"/>
                </a:lnTo>
                <a:lnTo>
                  <a:pt x="0" y="0"/>
                </a:lnTo>
                <a:lnTo>
                  <a:pt x="0" y="31"/>
                </a:lnTo>
                <a:lnTo>
                  <a:pt x="6" y="31"/>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2" name="Freeform 883">
            <a:extLst>
              <a:ext uri="{FF2B5EF4-FFF2-40B4-BE49-F238E27FC236}">
                <a16:creationId xmlns:a16="http://schemas.microsoft.com/office/drawing/2014/main" id="{EB8F84C8-41C3-4835-AC0A-4BFE807C4247}"/>
              </a:ext>
            </a:extLst>
          </p:cNvPr>
          <p:cNvSpPr/>
          <p:nvPr/>
        </p:nvSpPr>
        <p:spPr bwMode="auto">
          <a:xfrm>
            <a:off x="7526152" y="2540577"/>
            <a:ext cx="39221" cy="43423"/>
          </a:xfrm>
          <a:custGeom>
            <a:avLst/>
            <a:gdLst>
              <a:gd name="T0" fmla="*/ 18 w 28"/>
              <a:gd name="T1" fmla="*/ 20 h 31"/>
              <a:gd name="T2" fmla="*/ 10 w 28"/>
              <a:gd name="T3" fmla="*/ 20 h 31"/>
              <a:gd name="T4" fmla="*/ 14 w 28"/>
              <a:gd name="T5" fmla="*/ 7 h 31"/>
              <a:gd name="T6" fmla="*/ 18 w 28"/>
              <a:gd name="T7" fmla="*/ 20 h 31"/>
              <a:gd name="T8" fmla="*/ 0 w 28"/>
              <a:gd name="T9" fmla="*/ 31 h 31"/>
              <a:gd name="T10" fmla="*/ 6 w 28"/>
              <a:gd name="T11" fmla="*/ 31 h 31"/>
              <a:gd name="T12" fmla="*/ 8 w 28"/>
              <a:gd name="T13" fmla="*/ 25 h 31"/>
              <a:gd name="T14" fmla="*/ 19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20"/>
                </a:moveTo>
                <a:lnTo>
                  <a:pt x="10" y="20"/>
                </a:lnTo>
                <a:lnTo>
                  <a:pt x="14" y="7"/>
                </a:lnTo>
                <a:lnTo>
                  <a:pt x="18" y="20"/>
                </a:lnTo>
                <a:lnTo>
                  <a:pt x="0" y="31"/>
                </a:lnTo>
                <a:lnTo>
                  <a:pt x="6" y="31"/>
                </a:lnTo>
                <a:lnTo>
                  <a:pt x="8" y="25"/>
                </a:lnTo>
                <a:lnTo>
                  <a:pt x="19" y="25"/>
                </a:lnTo>
                <a:lnTo>
                  <a:pt x="22" y="31"/>
                </a:lnTo>
                <a:lnTo>
                  <a:pt x="28" y="31"/>
                </a:lnTo>
                <a:lnTo>
                  <a:pt x="17" y="0"/>
                </a:lnTo>
                <a:lnTo>
                  <a:pt x="11" y="0"/>
                </a:lnTo>
                <a:lnTo>
                  <a:pt x="0" y="31"/>
                </a:lnTo>
                <a:lnTo>
                  <a:pt x="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3" name="Freeform 884">
            <a:extLst>
              <a:ext uri="{FF2B5EF4-FFF2-40B4-BE49-F238E27FC236}">
                <a16:creationId xmlns:a16="http://schemas.microsoft.com/office/drawing/2014/main" id="{60A81230-0A06-485C-B02C-98AAC890F962}"/>
              </a:ext>
            </a:extLst>
          </p:cNvPr>
          <p:cNvSpPr/>
          <p:nvPr/>
        </p:nvSpPr>
        <p:spPr bwMode="auto">
          <a:xfrm>
            <a:off x="7568173" y="2540577"/>
            <a:ext cx="33618" cy="43423"/>
          </a:xfrm>
          <a:custGeom>
            <a:avLst/>
            <a:gdLst>
              <a:gd name="T0" fmla="*/ 6 w 24"/>
              <a:gd name="T1" fmla="*/ 31 h 31"/>
              <a:gd name="T2" fmla="*/ 6 w 24"/>
              <a:gd name="T3" fmla="*/ 9 h 31"/>
              <a:gd name="T4" fmla="*/ 18 w 24"/>
              <a:gd name="T5" fmla="*/ 31 h 31"/>
              <a:gd name="T6" fmla="*/ 24 w 24"/>
              <a:gd name="T7" fmla="*/ 31 h 31"/>
              <a:gd name="T8" fmla="*/ 24 w 24"/>
              <a:gd name="T9" fmla="*/ 0 h 31"/>
              <a:gd name="T10" fmla="*/ 18 w 24"/>
              <a:gd name="T11" fmla="*/ 0 h 31"/>
              <a:gd name="T12" fmla="*/ 18 w 24"/>
              <a:gd name="T13" fmla="*/ 21 h 31"/>
              <a:gd name="T14" fmla="*/ 7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9"/>
                </a:lnTo>
                <a:lnTo>
                  <a:pt x="18" y="31"/>
                </a:lnTo>
                <a:lnTo>
                  <a:pt x="24" y="31"/>
                </a:lnTo>
                <a:lnTo>
                  <a:pt x="24" y="0"/>
                </a:lnTo>
                <a:lnTo>
                  <a:pt x="18" y="0"/>
                </a:lnTo>
                <a:lnTo>
                  <a:pt x="18" y="21"/>
                </a:lnTo>
                <a:lnTo>
                  <a:pt x="7"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4" name="Freeform 885">
            <a:extLst>
              <a:ext uri="{FF2B5EF4-FFF2-40B4-BE49-F238E27FC236}">
                <a16:creationId xmlns:a16="http://schemas.microsoft.com/office/drawing/2014/main" id="{B8C08C2A-6B93-42B2-A00C-902FABC7AE7D}"/>
              </a:ext>
            </a:extLst>
          </p:cNvPr>
          <p:cNvSpPr/>
          <p:nvPr/>
        </p:nvSpPr>
        <p:spPr bwMode="auto">
          <a:xfrm>
            <a:off x="7610196" y="2540577"/>
            <a:ext cx="35018" cy="43423"/>
          </a:xfrm>
          <a:custGeom>
            <a:avLst/>
            <a:gdLst>
              <a:gd name="T0" fmla="*/ 6 w 25"/>
              <a:gd name="T1" fmla="*/ 31 h 31"/>
              <a:gd name="T2" fmla="*/ 6 w 25"/>
              <a:gd name="T3" fmla="*/ 20 h 31"/>
              <a:gd name="T4" fmla="*/ 8 w 25"/>
              <a:gd name="T5" fmla="*/ 17 h 31"/>
              <a:gd name="T6" fmla="*/ 18 w 25"/>
              <a:gd name="T7" fmla="*/ 31 h 31"/>
              <a:gd name="T8" fmla="*/ 25 w 25"/>
              <a:gd name="T9" fmla="*/ 31 h 31"/>
              <a:gd name="T10" fmla="*/ 13 w 25"/>
              <a:gd name="T11" fmla="*/ 13 h 31"/>
              <a:gd name="T12" fmla="*/ 24 w 25"/>
              <a:gd name="T13" fmla="*/ 0 h 31"/>
              <a:gd name="T14" fmla="*/ 17 w 25"/>
              <a:gd name="T15" fmla="*/ 0 h 31"/>
              <a:gd name="T16" fmla="*/ 6 w 25"/>
              <a:gd name="T17" fmla="*/ 13 h 31"/>
              <a:gd name="T18" fmla="*/ 6 w 25"/>
              <a:gd name="T19" fmla="*/ 0 h 31"/>
              <a:gd name="T20" fmla="*/ 0 w 25"/>
              <a:gd name="T21" fmla="*/ 0 h 31"/>
              <a:gd name="T22" fmla="*/ 0 w 25"/>
              <a:gd name="T23" fmla="*/ 31 h 31"/>
              <a:gd name="T24" fmla="*/ 6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6" y="31"/>
                </a:moveTo>
                <a:lnTo>
                  <a:pt x="6" y="20"/>
                </a:lnTo>
                <a:lnTo>
                  <a:pt x="8" y="17"/>
                </a:lnTo>
                <a:lnTo>
                  <a:pt x="18" y="31"/>
                </a:lnTo>
                <a:lnTo>
                  <a:pt x="25" y="31"/>
                </a:lnTo>
                <a:lnTo>
                  <a:pt x="13" y="13"/>
                </a:lnTo>
                <a:lnTo>
                  <a:pt x="24" y="0"/>
                </a:lnTo>
                <a:lnTo>
                  <a:pt x="17" y="0"/>
                </a:lnTo>
                <a:lnTo>
                  <a:pt x="6" y="13"/>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5" name="Freeform 886">
            <a:extLst>
              <a:ext uri="{FF2B5EF4-FFF2-40B4-BE49-F238E27FC236}">
                <a16:creationId xmlns:a16="http://schemas.microsoft.com/office/drawing/2014/main" id="{87A04D35-8D6F-4C76-BE5E-63C15D8DD92B}"/>
              </a:ext>
            </a:extLst>
          </p:cNvPr>
          <p:cNvSpPr/>
          <p:nvPr/>
        </p:nvSpPr>
        <p:spPr bwMode="auto">
          <a:xfrm>
            <a:off x="7649417" y="2540577"/>
            <a:ext cx="28015" cy="43423"/>
          </a:xfrm>
          <a:custGeom>
            <a:avLst/>
            <a:gdLst>
              <a:gd name="T0" fmla="*/ 20 w 20"/>
              <a:gd name="T1" fmla="*/ 31 h 31"/>
              <a:gd name="T2" fmla="*/ 20 w 20"/>
              <a:gd name="T3" fmla="*/ 25 h 31"/>
              <a:gd name="T4" fmla="*/ 6 w 20"/>
              <a:gd name="T5" fmla="*/ 25 h 31"/>
              <a:gd name="T6" fmla="*/ 6 w 20"/>
              <a:gd name="T7" fmla="*/ 0 h 31"/>
              <a:gd name="T8" fmla="*/ 0 w 20"/>
              <a:gd name="T9" fmla="*/ 0 h 31"/>
              <a:gd name="T10" fmla="*/ 0 w 20"/>
              <a:gd name="T11" fmla="*/ 31 h 31"/>
              <a:gd name="T12" fmla="*/ 20 w 2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0" h="31">
                <a:moveTo>
                  <a:pt x="20" y="31"/>
                </a:moveTo>
                <a:lnTo>
                  <a:pt x="20" y="25"/>
                </a:lnTo>
                <a:lnTo>
                  <a:pt x="6" y="25"/>
                </a:lnTo>
                <a:lnTo>
                  <a:pt x="6" y="0"/>
                </a:lnTo>
                <a:lnTo>
                  <a:pt x="0" y="0"/>
                </a:lnTo>
                <a:lnTo>
                  <a:pt x="0" y="31"/>
                </a:lnTo>
                <a:lnTo>
                  <a:pt x="2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6" name="Rectangle 887">
            <a:extLst>
              <a:ext uri="{FF2B5EF4-FFF2-40B4-BE49-F238E27FC236}">
                <a16:creationId xmlns:a16="http://schemas.microsoft.com/office/drawing/2014/main" id="{8A304871-1CDA-4560-A9F0-958E7E3D6F86}"/>
              </a:ext>
            </a:extLst>
          </p:cNvPr>
          <p:cNvSpPr>
            <a:spLocks noChangeArrowheads="1"/>
          </p:cNvSpPr>
          <p:nvPr/>
        </p:nvSpPr>
        <p:spPr bwMode="auto">
          <a:xfrm>
            <a:off x="7683034" y="2540577"/>
            <a:ext cx="8404" cy="434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7" name="Freeform 888">
            <a:extLst>
              <a:ext uri="{FF2B5EF4-FFF2-40B4-BE49-F238E27FC236}">
                <a16:creationId xmlns:a16="http://schemas.microsoft.com/office/drawing/2014/main" id="{1597EE6A-DB5B-4E09-B4BF-3E623F81C7AB}"/>
              </a:ext>
            </a:extLst>
          </p:cNvPr>
          <p:cNvSpPr/>
          <p:nvPr/>
        </p:nvSpPr>
        <p:spPr bwMode="auto">
          <a:xfrm>
            <a:off x="7699843" y="2540577"/>
            <a:ext cx="30816" cy="43423"/>
          </a:xfrm>
          <a:custGeom>
            <a:avLst/>
            <a:gdLst>
              <a:gd name="T0" fmla="*/ 6 w 22"/>
              <a:gd name="T1" fmla="*/ 31 h 31"/>
              <a:gd name="T2" fmla="*/ 6 w 22"/>
              <a:gd name="T3" fmla="*/ 9 h 31"/>
              <a:gd name="T4" fmla="*/ 16 w 22"/>
              <a:gd name="T5" fmla="*/ 31 h 31"/>
              <a:gd name="T6" fmla="*/ 22 w 22"/>
              <a:gd name="T7" fmla="*/ 31 h 31"/>
              <a:gd name="T8" fmla="*/ 22 w 22"/>
              <a:gd name="T9" fmla="*/ 0 h 31"/>
              <a:gd name="T10" fmla="*/ 18 w 22"/>
              <a:gd name="T11" fmla="*/ 0 h 31"/>
              <a:gd name="T12" fmla="*/ 18 w 22"/>
              <a:gd name="T13" fmla="*/ 21 h 31"/>
              <a:gd name="T14" fmla="*/ 6 w 22"/>
              <a:gd name="T15" fmla="*/ 0 h 31"/>
              <a:gd name="T16" fmla="*/ 0 w 22"/>
              <a:gd name="T17" fmla="*/ 0 h 31"/>
              <a:gd name="T18" fmla="*/ 0 w 22"/>
              <a:gd name="T19" fmla="*/ 31 h 31"/>
              <a:gd name="T20" fmla="*/ 6 w 22"/>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1">
                <a:moveTo>
                  <a:pt x="6" y="31"/>
                </a:moveTo>
                <a:lnTo>
                  <a:pt x="6" y="9"/>
                </a:lnTo>
                <a:lnTo>
                  <a:pt x="16" y="31"/>
                </a:lnTo>
                <a:lnTo>
                  <a:pt x="22" y="31"/>
                </a:lnTo>
                <a:lnTo>
                  <a:pt x="22"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8" name="Freeform 889">
            <a:extLst>
              <a:ext uri="{FF2B5EF4-FFF2-40B4-BE49-F238E27FC236}">
                <a16:creationId xmlns:a16="http://schemas.microsoft.com/office/drawing/2014/main" id="{B85CF40F-7CC3-4FEF-A0CD-C3D7C06FAF15}"/>
              </a:ext>
            </a:extLst>
          </p:cNvPr>
          <p:cNvSpPr/>
          <p:nvPr/>
        </p:nvSpPr>
        <p:spPr bwMode="auto">
          <a:xfrm>
            <a:off x="7372072" y="3099469"/>
            <a:ext cx="25213" cy="43422"/>
          </a:xfrm>
          <a:custGeom>
            <a:avLst/>
            <a:gdLst>
              <a:gd name="T0" fmla="*/ 0 w 18"/>
              <a:gd name="T1" fmla="*/ 22 h 31"/>
              <a:gd name="T2" fmla="*/ 0 w 18"/>
              <a:gd name="T3" fmla="*/ 27 h 31"/>
              <a:gd name="T4" fmla="*/ 1 w 18"/>
              <a:gd name="T5" fmla="*/ 29 h 31"/>
              <a:gd name="T6" fmla="*/ 4 w 18"/>
              <a:gd name="T7" fmla="*/ 31 h 31"/>
              <a:gd name="T8" fmla="*/ 9 w 18"/>
              <a:gd name="T9" fmla="*/ 31 h 31"/>
              <a:gd name="T10" fmla="*/ 13 w 18"/>
              <a:gd name="T11" fmla="*/ 31 h 31"/>
              <a:gd name="T12" fmla="*/ 16 w 18"/>
              <a:gd name="T13" fmla="*/ 29 h 31"/>
              <a:gd name="T14" fmla="*/ 18 w 18"/>
              <a:gd name="T15" fmla="*/ 27 h 31"/>
              <a:gd name="T16" fmla="*/ 18 w 18"/>
              <a:gd name="T17" fmla="*/ 22 h 31"/>
              <a:gd name="T18" fmla="*/ 18 w 18"/>
              <a:gd name="T19" fmla="*/ 0 h 31"/>
              <a:gd name="T20" fmla="*/ 12 w 18"/>
              <a:gd name="T21" fmla="*/ 0 h 31"/>
              <a:gd name="T22" fmla="*/ 12 w 18"/>
              <a:gd name="T23" fmla="*/ 22 h 31"/>
              <a:gd name="T24" fmla="*/ 12 w 18"/>
              <a:gd name="T25" fmla="*/ 25 h 31"/>
              <a:gd name="T26" fmla="*/ 9 w 18"/>
              <a:gd name="T27" fmla="*/ 27 h 31"/>
              <a:gd name="T28" fmla="*/ 6 w 18"/>
              <a:gd name="T29" fmla="*/ 25 h 31"/>
              <a:gd name="T30" fmla="*/ 6 w 18"/>
              <a:gd name="T31" fmla="*/ 23 h 31"/>
              <a:gd name="T32" fmla="*/ 6 w 18"/>
              <a:gd name="T33" fmla="*/ 19 h 31"/>
              <a:gd name="T34" fmla="*/ 0 w 18"/>
              <a:gd name="T35" fmla="*/ 19 h 31"/>
              <a:gd name="T36" fmla="*/ 0 w 18"/>
              <a:gd name="T3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1">
                <a:moveTo>
                  <a:pt x="0" y="22"/>
                </a:moveTo>
                <a:lnTo>
                  <a:pt x="0" y="27"/>
                </a:lnTo>
                <a:lnTo>
                  <a:pt x="1" y="29"/>
                </a:lnTo>
                <a:lnTo>
                  <a:pt x="4" y="31"/>
                </a:lnTo>
                <a:lnTo>
                  <a:pt x="9" y="31"/>
                </a:lnTo>
                <a:lnTo>
                  <a:pt x="13" y="31"/>
                </a:lnTo>
                <a:lnTo>
                  <a:pt x="16" y="29"/>
                </a:lnTo>
                <a:lnTo>
                  <a:pt x="18" y="27"/>
                </a:lnTo>
                <a:lnTo>
                  <a:pt x="18" y="22"/>
                </a:lnTo>
                <a:lnTo>
                  <a:pt x="18" y="0"/>
                </a:lnTo>
                <a:lnTo>
                  <a:pt x="12" y="0"/>
                </a:lnTo>
                <a:lnTo>
                  <a:pt x="12" y="22"/>
                </a:lnTo>
                <a:lnTo>
                  <a:pt x="12" y="25"/>
                </a:lnTo>
                <a:lnTo>
                  <a:pt x="9" y="27"/>
                </a:lnTo>
                <a:lnTo>
                  <a:pt x="6" y="25"/>
                </a:lnTo>
                <a:lnTo>
                  <a:pt x="6" y="23"/>
                </a:lnTo>
                <a:lnTo>
                  <a:pt x="6" y="19"/>
                </a:lnTo>
                <a:lnTo>
                  <a:pt x="0" y="19"/>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89" name="Freeform 890">
            <a:extLst>
              <a:ext uri="{FF2B5EF4-FFF2-40B4-BE49-F238E27FC236}">
                <a16:creationId xmlns:a16="http://schemas.microsoft.com/office/drawing/2014/main" id="{C24ED462-94AD-4066-A85E-23F955EA48A2}"/>
              </a:ext>
            </a:extLst>
          </p:cNvPr>
          <p:cNvSpPr/>
          <p:nvPr/>
        </p:nvSpPr>
        <p:spPr bwMode="auto">
          <a:xfrm>
            <a:off x="7402887" y="3098068"/>
            <a:ext cx="39221" cy="44824"/>
          </a:xfrm>
          <a:custGeom>
            <a:avLst/>
            <a:gdLst>
              <a:gd name="T0" fmla="*/ 9 w 28"/>
              <a:gd name="T1" fmla="*/ 8 h 32"/>
              <a:gd name="T2" fmla="*/ 11 w 28"/>
              <a:gd name="T3" fmla="*/ 6 h 32"/>
              <a:gd name="T4" fmla="*/ 14 w 28"/>
              <a:gd name="T5" fmla="*/ 6 h 32"/>
              <a:gd name="T6" fmla="*/ 17 w 28"/>
              <a:gd name="T7" fmla="*/ 6 h 32"/>
              <a:gd name="T8" fmla="*/ 20 w 28"/>
              <a:gd name="T9" fmla="*/ 8 h 32"/>
              <a:gd name="T10" fmla="*/ 22 w 28"/>
              <a:gd name="T11" fmla="*/ 12 h 32"/>
              <a:gd name="T12" fmla="*/ 22 w 28"/>
              <a:gd name="T13" fmla="*/ 17 h 32"/>
              <a:gd name="T14" fmla="*/ 22 w 28"/>
              <a:gd name="T15" fmla="*/ 20 h 32"/>
              <a:gd name="T16" fmla="*/ 20 w 28"/>
              <a:gd name="T17" fmla="*/ 24 h 32"/>
              <a:gd name="T18" fmla="*/ 17 w 28"/>
              <a:gd name="T19" fmla="*/ 26 h 32"/>
              <a:gd name="T20" fmla="*/ 14 w 28"/>
              <a:gd name="T21" fmla="*/ 28 h 32"/>
              <a:gd name="T22" fmla="*/ 11 w 28"/>
              <a:gd name="T23" fmla="*/ 26 h 32"/>
              <a:gd name="T24" fmla="*/ 9 w 28"/>
              <a:gd name="T25" fmla="*/ 24 h 32"/>
              <a:gd name="T26" fmla="*/ 6 w 28"/>
              <a:gd name="T27" fmla="*/ 20 h 32"/>
              <a:gd name="T28" fmla="*/ 6 w 28"/>
              <a:gd name="T29" fmla="*/ 17 h 32"/>
              <a:gd name="T30" fmla="*/ 6 w 28"/>
              <a:gd name="T31" fmla="*/ 12 h 32"/>
              <a:gd name="T32" fmla="*/ 9 w 28"/>
              <a:gd name="T33" fmla="*/ 8 h 32"/>
              <a:gd name="T34" fmla="*/ 4 w 28"/>
              <a:gd name="T35" fmla="*/ 29 h 32"/>
              <a:gd name="T36" fmla="*/ 9 w 28"/>
              <a:gd name="T37" fmla="*/ 31 h 32"/>
              <a:gd name="T38" fmla="*/ 14 w 28"/>
              <a:gd name="T39" fmla="*/ 32 h 32"/>
              <a:gd name="T40" fmla="*/ 20 w 28"/>
              <a:gd name="T41" fmla="*/ 31 h 32"/>
              <a:gd name="T42" fmla="*/ 24 w 28"/>
              <a:gd name="T43" fmla="*/ 29 h 32"/>
              <a:gd name="T44" fmla="*/ 27 w 28"/>
              <a:gd name="T45" fmla="*/ 23 h 32"/>
              <a:gd name="T46" fmla="*/ 28 w 28"/>
              <a:gd name="T47" fmla="*/ 17 h 32"/>
              <a:gd name="T48" fmla="*/ 27 w 28"/>
              <a:gd name="T49" fmla="*/ 10 h 32"/>
              <a:gd name="T50" fmla="*/ 24 w 28"/>
              <a:gd name="T51" fmla="*/ 5 h 32"/>
              <a:gd name="T52" fmla="*/ 20 w 28"/>
              <a:gd name="T53" fmla="*/ 1 h 32"/>
              <a:gd name="T54" fmla="*/ 14 w 28"/>
              <a:gd name="T55" fmla="*/ 0 h 32"/>
              <a:gd name="T56" fmla="*/ 9 w 28"/>
              <a:gd name="T57" fmla="*/ 1 h 32"/>
              <a:gd name="T58" fmla="*/ 4 w 28"/>
              <a:gd name="T59" fmla="*/ 5 h 32"/>
              <a:gd name="T60" fmla="*/ 2 w 28"/>
              <a:gd name="T61" fmla="*/ 10 h 32"/>
              <a:gd name="T62" fmla="*/ 0 w 28"/>
              <a:gd name="T63" fmla="*/ 17 h 32"/>
              <a:gd name="T64" fmla="*/ 2 w 28"/>
              <a:gd name="T65" fmla="*/ 23 h 32"/>
              <a:gd name="T66" fmla="*/ 4 w 28"/>
              <a:gd name="T67" fmla="*/ 29 h 32"/>
              <a:gd name="T68" fmla="*/ 9 w 28"/>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2">
                <a:moveTo>
                  <a:pt x="9" y="8"/>
                </a:moveTo>
                <a:lnTo>
                  <a:pt x="11" y="6"/>
                </a:lnTo>
                <a:lnTo>
                  <a:pt x="14" y="6"/>
                </a:lnTo>
                <a:lnTo>
                  <a:pt x="17" y="6"/>
                </a:lnTo>
                <a:lnTo>
                  <a:pt x="20" y="8"/>
                </a:lnTo>
                <a:lnTo>
                  <a:pt x="22" y="12"/>
                </a:lnTo>
                <a:lnTo>
                  <a:pt x="22" y="17"/>
                </a:lnTo>
                <a:lnTo>
                  <a:pt x="22" y="20"/>
                </a:lnTo>
                <a:lnTo>
                  <a:pt x="20" y="24"/>
                </a:lnTo>
                <a:lnTo>
                  <a:pt x="17" y="26"/>
                </a:lnTo>
                <a:lnTo>
                  <a:pt x="14" y="28"/>
                </a:lnTo>
                <a:lnTo>
                  <a:pt x="11" y="26"/>
                </a:lnTo>
                <a:lnTo>
                  <a:pt x="9" y="24"/>
                </a:lnTo>
                <a:lnTo>
                  <a:pt x="6" y="20"/>
                </a:lnTo>
                <a:lnTo>
                  <a:pt x="6" y="17"/>
                </a:lnTo>
                <a:lnTo>
                  <a:pt x="6" y="12"/>
                </a:lnTo>
                <a:lnTo>
                  <a:pt x="9" y="8"/>
                </a:lnTo>
                <a:lnTo>
                  <a:pt x="4" y="29"/>
                </a:lnTo>
                <a:lnTo>
                  <a:pt x="9" y="31"/>
                </a:lnTo>
                <a:lnTo>
                  <a:pt x="14" y="32"/>
                </a:lnTo>
                <a:lnTo>
                  <a:pt x="20" y="31"/>
                </a:lnTo>
                <a:lnTo>
                  <a:pt x="24" y="29"/>
                </a:lnTo>
                <a:lnTo>
                  <a:pt x="27" y="23"/>
                </a:lnTo>
                <a:lnTo>
                  <a:pt x="28" y="17"/>
                </a:lnTo>
                <a:lnTo>
                  <a:pt x="27" y="10"/>
                </a:lnTo>
                <a:lnTo>
                  <a:pt x="24" y="5"/>
                </a:lnTo>
                <a:lnTo>
                  <a:pt x="20" y="1"/>
                </a:lnTo>
                <a:lnTo>
                  <a:pt x="14" y="0"/>
                </a:lnTo>
                <a:lnTo>
                  <a:pt x="9" y="1"/>
                </a:lnTo>
                <a:lnTo>
                  <a:pt x="4" y="5"/>
                </a:lnTo>
                <a:lnTo>
                  <a:pt x="2" y="10"/>
                </a:lnTo>
                <a:lnTo>
                  <a:pt x="0" y="17"/>
                </a:lnTo>
                <a:lnTo>
                  <a:pt x="2" y="23"/>
                </a:lnTo>
                <a:lnTo>
                  <a:pt x="4" y="29"/>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90" name="Freeform 891">
            <a:extLst>
              <a:ext uri="{FF2B5EF4-FFF2-40B4-BE49-F238E27FC236}">
                <a16:creationId xmlns:a16="http://schemas.microsoft.com/office/drawing/2014/main" id="{0FDCC1E1-F293-46F7-A35B-3F1CE198E225}"/>
              </a:ext>
            </a:extLst>
          </p:cNvPr>
          <p:cNvSpPr/>
          <p:nvPr/>
        </p:nvSpPr>
        <p:spPr bwMode="auto">
          <a:xfrm>
            <a:off x="7449110" y="3099469"/>
            <a:ext cx="33618" cy="43422"/>
          </a:xfrm>
          <a:custGeom>
            <a:avLst/>
            <a:gdLst>
              <a:gd name="T0" fmla="*/ 6 w 24"/>
              <a:gd name="T1" fmla="*/ 31 h 31"/>
              <a:gd name="T2" fmla="*/ 6 w 24"/>
              <a:gd name="T3" fmla="*/ 17 h 31"/>
              <a:gd name="T4" fmla="*/ 18 w 24"/>
              <a:gd name="T5" fmla="*/ 17 h 31"/>
              <a:gd name="T6" fmla="*/ 18 w 24"/>
              <a:gd name="T7" fmla="*/ 31 h 31"/>
              <a:gd name="T8" fmla="*/ 24 w 24"/>
              <a:gd name="T9" fmla="*/ 31 h 31"/>
              <a:gd name="T10" fmla="*/ 24 w 24"/>
              <a:gd name="T11" fmla="*/ 0 h 31"/>
              <a:gd name="T12" fmla="*/ 18 w 24"/>
              <a:gd name="T13" fmla="*/ 0 h 31"/>
              <a:gd name="T14" fmla="*/ 18 w 24"/>
              <a:gd name="T15" fmla="*/ 11 h 31"/>
              <a:gd name="T16" fmla="*/ 6 w 24"/>
              <a:gd name="T17" fmla="*/ 11 h 31"/>
              <a:gd name="T18" fmla="*/ 6 w 24"/>
              <a:gd name="T19" fmla="*/ 0 h 31"/>
              <a:gd name="T20" fmla="*/ 0 w 24"/>
              <a:gd name="T21" fmla="*/ 0 h 31"/>
              <a:gd name="T22" fmla="*/ 0 w 24"/>
              <a:gd name="T23" fmla="*/ 31 h 31"/>
              <a:gd name="T24" fmla="*/ 6 w 24"/>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1">
                <a:moveTo>
                  <a:pt x="6" y="31"/>
                </a:moveTo>
                <a:lnTo>
                  <a:pt x="6" y="17"/>
                </a:lnTo>
                <a:lnTo>
                  <a:pt x="18" y="17"/>
                </a:lnTo>
                <a:lnTo>
                  <a:pt x="18" y="31"/>
                </a:lnTo>
                <a:lnTo>
                  <a:pt x="24" y="31"/>
                </a:lnTo>
                <a:lnTo>
                  <a:pt x="24" y="0"/>
                </a:lnTo>
                <a:lnTo>
                  <a:pt x="18" y="0"/>
                </a:lnTo>
                <a:lnTo>
                  <a:pt x="18" y="11"/>
                </a:lnTo>
                <a:lnTo>
                  <a:pt x="6" y="1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91" name="Freeform 892">
            <a:extLst>
              <a:ext uri="{FF2B5EF4-FFF2-40B4-BE49-F238E27FC236}">
                <a16:creationId xmlns:a16="http://schemas.microsoft.com/office/drawing/2014/main" id="{6A1CCA61-8116-42F7-9B65-64AAEA658D37}"/>
              </a:ext>
            </a:extLst>
          </p:cNvPr>
          <p:cNvSpPr/>
          <p:nvPr/>
        </p:nvSpPr>
        <p:spPr bwMode="auto">
          <a:xfrm>
            <a:off x="7491134" y="3099469"/>
            <a:ext cx="32217" cy="43422"/>
          </a:xfrm>
          <a:custGeom>
            <a:avLst/>
            <a:gdLst>
              <a:gd name="T0" fmla="*/ 5 w 23"/>
              <a:gd name="T1" fmla="*/ 31 h 31"/>
              <a:gd name="T2" fmla="*/ 5 w 23"/>
              <a:gd name="T3" fmla="*/ 10 h 31"/>
              <a:gd name="T4" fmla="*/ 17 w 23"/>
              <a:gd name="T5" fmla="*/ 31 h 31"/>
              <a:gd name="T6" fmla="*/ 23 w 23"/>
              <a:gd name="T7" fmla="*/ 31 h 31"/>
              <a:gd name="T8" fmla="*/ 23 w 23"/>
              <a:gd name="T9" fmla="*/ 0 h 31"/>
              <a:gd name="T10" fmla="*/ 17 w 23"/>
              <a:gd name="T11" fmla="*/ 0 h 31"/>
              <a:gd name="T12" fmla="*/ 17 w 23"/>
              <a:gd name="T13" fmla="*/ 21 h 31"/>
              <a:gd name="T14" fmla="*/ 6 w 23"/>
              <a:gd name="T15" fmla="*/ 0 h 31"/>
              <a:gd name="T16" fmla="*/ 0 w 23"/>
              <a:gd name="T17" fmla="*/ 0 h 31"/>
              <a:gd name="T18" fmla="*/ 0 w 23"/>
              <a:gd name="T19" fmla="*/ 31 h 31"/>
              <a:gd name="T20" fmla="*/ 5 w 23"/>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1">
                <a:moveTo>
                  <a:pt x="5" y="31"/>
                </a:moveTo>
                <a:lnTo>
                  <a:pt x="5" y="10"/>
                </a:lnTo>
                <a:lnTo>
                  <a:pt x="17" y="31"/>
                </a:lnTo>
                <a:lnTo>
                  <a:pt x="23" y="31"/>
                </a:lnTo>
                <a:lnTo>
                  <a:pt x="23" y="0"/>
                </a:lnTo>
                <a:lnTo>
                  <a:pt x="17" y="0"/>
                </a:lnTo>
                <a:lnTo>
                  <a:pt x="17" y="21"/>
                </a:lnTo>
                <a:lnTo>
                  <a:pt x="6" y="0"/>
                </a:lnTo>
                <a:lnTo>
                  <a:pt x="0" y="0"/>
                </a:lnTo>
                <a:lnTo>
                  <a:pt x="0" y="31"/>
                </a:lnTo>
                <a:lnTo>
                  <a:pt x="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92" name="Freeform 893">
            <a:extLst>
              <a:ext uri="{FF2B5EF4-FFF2-40B4-BE49-F238E27FC236}">
                <a16:creationId xmlns:a16="http://schemas.microsoft.com/office/drawing/2014/main" id="{711AD30D-4200-4539-A736-C53CFA996B18}"/>
              </a:ext>
            </a:extLst>
          </p:cNvPr>
          <p:cNvSpPr/>
          <p:nvPr/>
        </p:nvSpPr>
        <p:spPr bwMode="auto">
          <a:xfrm>
            <a:off x="7528953" y="3098068"/>
            <a:ext cx="32216" cy="44824"/>
          </a:xfrm>
          <a:custGeom>
            <a:avLst/>
            <a:gdLst>
              <a:gd name="T0" fmla="*/ 4 w 23"/>
              <a:gd name="T1" fmla="*/ 30 h 32"/>
              <a:gd name="T2" fmla="*/ 8 w 23"/>
              <a:gd name="T3" fmla="*/ 32 h 32"/>
              <a:gd name="T4" fmla="*/ 12 w 23"/>
              <a:gd name="T5" fmla="*/ 32 h 32"/>
              <a:gd name="T6" fmla="*/ 17 w 23"/>
              <a:gd name="T7" fmla="*/ 32 h 32"/>
              <a:gd name="T8" fmla="*/ 21 w 23"/>
              <a:gd name="T9" fmla="*/ 30 h 32"/>
              <a:gd name="T10" fmla="*/ 23 w 23"/>
              <a:gd name="T11" fmla="*/ 26 h 32"/>
              <a:gd name="T12" fmla="*/ 23 w 23"/>
              <a:gd name="T13" fmla="*/ 23 h 32"/>
              <a:gd name="T14" fmla="*/ 23 w 23"/>
              <a:gd name="T15" fmla="*/ 18 h 32"/>
              <a:gd name="T16" fmla="*/ 21 w 23"/>
              <a:gd name="T17" fmla="*/ 16 h 32"/>
              <a:gd name="T18" fmla="*/ 18 w 23"/>
              <a:gd name="T19" fmla="*/ 14 h 32"/>
              <a:gd name="T20" fmla="*/ 14 w 23"/>
              <a:gd name="T21" fmla="*/ 13 h 32"/>
              <a:gd name="T22" fmla="*/ 11 w 23"/>
              <a:gd name="T23" fmla="*/ 13 h 32"/>
              <a:gd name="T24" fmla="*/ 8 w 23"/>
              <a:gd name="T25" fmla="*/ 11 h 32"/>
              <a:gd name="T26" fmla="*/ 6 w 23"/>
              <a:gd name="T27" fmla="*/ 8 h 32"/>
              <a:gd name="T28" fmla="*/ 6 w 23"/>
              <a:gd name="T29" fmla="*/ 7 h 32"/>
              <a:gd name="T30" fmla="*/ 8 w 23"/>
              <a:gd name="T31" fmla="*/ 6 h 32"/>
              <a:gd name="T32" fmla="*/ 11 w 23"/>
              <a:gd name="T33" fmla="*/ 5 h 32"/>
              <a:gd name="T34" fmla="*/ 14 w 23"/>
              <a:gd name="T35" fmla="*/ 6 h 32"/>
              <a:gd name="T36" fmla="*/ 16 w 23"/>
              <a:gd name="T37" fmla="*/ 6 h 32"/>
              <a:gd name="T38" fmla="*/ 17 w 23"/>
              <a:gd name="T39" fmla="*/ 7 h 32"/>
              <a:gd name="T40" fmla="*/ 17 w 23"/>
              <a:gd name="T41" fmla="*/ 10 h 32"/>
              <a:gd name="T42" fmla="*/ 23 w 23"/>
              <a:gd name="T43" fmla="*/ 10 h 32"/>
              <a:gd name="T44" fmla="*/ 22 w 23"/>
              <a:gd name="T45" fmla="*/ 6 h 32"/>
              <a:gd name="T46" fmla="*/ 20 w 23"/>
              <a:gd name="T47" fmla="*/ 2 h 32"/>
              <a:gd name="T48" fmla="*/ 16 w 23"/>
              <a:gd name="T49" fmla="*/ 0 h 32"/>
              <a:gd name="T50" fmla="*/ 12 w 23"/>
              <a:gd name="T51" fmla="*/ 0 h 32"/>
              <a:gd name="T52" fmla="*/ 8 w 23"/>
              <a:gd name="T53" fmla="*/ 0 h 32"/>
              <a:gd name="T54" fmla="*/ 4 w 23"/>
              <a:gd name="T55" fmla="*/ 2 h 32"/>
              <a:gd name="T56" fmla="*/ 2 w 23"/>
              <a:gd name="T57" fmla="*/ 5 h 32"/>
              <a:gd name="T58" fmla="*/ 0 w 23"/>
              <a:gd name="T59" fmla="*/ 10 h 32"/>
              <a:gd name="T60" fmla="*/ 2 w 23"/>
              <a:gd name="T61" fmla="*/ 13 h 32"/>
              <a:gd name="T62" fmla="*/ 4 w 23"/>
              <a:gd name="T63" fmla="*/ 17 h 32"/>
              <a:gd name="T64" fmla="*/ 10 w 23"/>
              <a:gd name="T65" fmla="*/ 18 h 32"/>
              <a:gd name="T66" fmla="*/ 10 w 23"/>
              <a:gd name="T67" fmla="*/ 19 h 32"/>
              <a:gd name="T68" fmla="*/ 16 w 23"/>
              <a:gd name="T69" fmla="*/ 20 h 32"/>
              <a:gd name="T70" fmla="*/ 17 w 23"/>
              <a:gd name="T71" fmla="*/ 22 h 32"/>
              <a:gd name="T72" fmla="*/ 18 w 23"/>
              <a:gd name="T73" fmla="*/ 23 h 32"/>
              <a:gd name="T74" fmla="*/ 17 w 23"/>
              <a:gd name="T75" fmla="*/ 25 h 32"/>
              <a:gd name="T76" fmla="*/ 17 w 23"/>
              <a:gd name="T77" fmla="*/ 26 h 32"/>
              <a:gd name="T78" fmla="*/ 12 w 23"/>
              <a:gd name="T79" fmla="*/ 28 h 32"/>
              <a:gd name="T80" fmla="*/ 10 w 23"/>
              <a:gd name="T81" fmla="*/ 26 h 32"/>
              <a:gd name="T82" fmla="*/ 9 w 23"/>
              <a:gd name="T83" fmla="*/ 26 h 32"/>
              <a:gd name="T84" fmla="*/ 6 w 23"/>
              <a:gd name="T85" fmla="*/ 24 h 32"/>
              <a:gd name="T86" fmla="*/ 6 w 23"/>
              <a:gd name="T87" fmla="*/ 23 h 32"/>
              <a:gd name="T88" fmla="*/ 0 w 23"/>
              <a:gd name="T89" fmla="*/ 23 h 32"/>
              <a:gd name="T90" fmla="*/ 2 w 23"/>
              <a:gd name="T91" fmla="*/ 26 h 32"/>
              <a:gd name="T92" fmla="*/ 4 w 23"/>
              <a:gd name="T9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32">
                <a:moveTo>
                  <a:pt x="4" y="30"/>
                </a:moveTo>
                <a:lnTo>
                  <a:pt x="8" y="32"/>
                </a:lnTo>
                <a:lnTo>
                  <a:pt x="12" y="32"/>
                </a:lnTo>
                <a:lnTo>
                  <a:pt x="17" y="32"/>
                </a:lnTo>
                <a:lnTo>
                  <a:pt x="21" y="30"/>
                </a:lnTo>
                <a:lnTo>
                  <a:pt x="23" y="26"/>
                </a:lnTo>
                <a:lnTo>
                  <a:pt x="23" y="23"/>
                </a:lnTo>
                <a:lnTo>
                  <a:pt x="23" y="18"/>
                </a:lnTo>
                <a:lnTo>
                  <a:pt x="21" y="16"/>
                </a:lnTo>
                <a:lnTo>
                  <a:pt x="18" y="14"/>
                </a:lnTo>
                <a:lnTo>
                  <a:pt x="14" y="13"/>
                </a:lnTo>
                <a:lnTo>
                  <a:pt x="11" y="13"/>
                </a:lnTo>
                <a:lnTo>
                  <a:pt x="8" y="11"/>
                </a:lnTo>
                <a:lnTo>
                  <a:pt x="6" y="8"/>
                </a:lnTo>
                <a:lnTo>
                  <a:pt x="6" y="7"/>
                </a:lnTo>
                <a:lnTo>
                  <a:pt x="8" y="6"/>
                </a:lnTo>
                <a:lnTo>
                  <a:pt x="11" y="5"/>
                </a:lnTo>
                <a:lnTo>
                  <a:pt x="14" y="6"/>
                </a:lnTo>
                <a:lnTo>
                  <a:pt x="16" y="6"/>
                </a:lnTo>
                <a:lnTo>
                  <a:pt x="17" y="7"/>
                </a:lnTo>
                <a:lnTo>
                  <a:pt x="17" y="10"/>
                </a:lnTo>
                <a:lnTo>
                  <a:pt x="23" y="10"/>
                </a:lnTo>
                <a:lnTo>
                  <a:pt x="22" y="6"/>
                </a:lnTo>
                <a:lnTo>
                  <a:pt x="20" y="2"/>
                </a:lnTo>
                <a:lnTo>
                  <a:pt x="16" y="0"/>
                </a:lnTo>
                <a:lnTo>
                  <a:pt x="12" y="0"/>
                </a:lnTo>
                <a:lnTo>
                  <a:pt x="8" y="0"/>
                </a:lnTo>
                <a:lnTo>
                  <a:pt x="4" y="2"/>
                </a:lnTo>
                <a:lnTo>
                  <a:pt x="2" y="5"/>
                </a:lnTo>
                <a:lnTo>
                  <a:pt x="0" y="10"/>
                </a:lnTo>
                <a:lnTo>
                  <a:pt x="2" y="13"/>
                </a:lnTo>
                <a:lnTo>
                  <a:pt x="4" y="17"/>
                </a:lnTo>
                <a:lnTo>
                  <a:pt x="10" y="18"/>
                </a:lnTo>
                <a:lnTo>
                  <a:pt x="10" y="19"/>
                </a:lnTo>
                <a:lnTo>
                  <a:pt x="16" y="20"/>
                </a:lnTo>
                <a:lnTo>
                  <a:pt x="17" y="22"/>
                </a:lnTo>
                <a:lnTo>
                  <a:pt x="18" y="23"/>
                </a:lnTo>
                <a:lnTo>
                  <a:pt x="17" y="25"/>
                </a:lnTo>
                <a:lnTo>
                  <a:pt x="17" y="26"/>
                </a:lnTo>
                <a:lnTo>
                  <a:pt x="12" y="28"/>
                </a:lnTo>
                <a:lnTo>
                  <a:pt x="10" y="26"/>
                </a:lnTo>
                <a:lnTo>
                  <a:pt x="9" y="26"/>
                </a:lnTo>
                <a:lnTo>
                  <a:pt x="6" y="24"/>
                </a:lnTo>
                <a:lnTo>
                  <a:pt x="6" y="23"/>
                </a:lnTo>
                <a:lnTo>
                  <a:pt x="0" y="23"/>
                </a:lnTo>
                <a:lnTo>
                  <a:pt x="2" y="26"/>
                </a:lnTo>
                <a:lnTo>
                  <a:pt x="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93" name="Freeform 894">
            <a:extLst>
              <a:ext uri="{FF2B5EF4-FFF2-40B4-BE49-F238E27FC236}">
                <a16:creationId xmlns:a16="http://schemas.microsoft.com/office/drawing/2014/main" id="{A9DC69DF-D663-47F2-8CB3-1B9635A3993F}"/>
              </a:ext>
            </a:extLst>
          </p:cNvPr>
          <p:cNvSpPr/>
          <p:nvPr/>
        </p:nvSpPr>
        <p:spPr bwMode="auto">
          <a:xfrm>
            <a:off x="7565372" y="3099469"/>
            <a:ext cx="30816" cy="43422"/>
          </a:xfrm>
          <a:custGeom>
            <a:avLst/>
            <a:gdLst>
              <a:gd name="T0" fmla="*/ 14 w 22"/>
              <a:gd name="T1" fmla="*/ 31 h 31"/>
              <a:gd name="T2" fmla="*/ 14 w 22"/>
              <a:gd name="T3" fmla="*/ 5 h 31"/>
              <a:gd name="T4" fmla="*/ 22 w 22"/>
              <a:gd name="T5" fmla="*/ 5 h 31"/>
              <a:gd name="T6" fmla="*/ 22 w 22"/>
              <a:gd name="T7" fmla="*/ 0 h 31"/>
              <a:gd name="T8" fmla="*/ 0 w 22"/>
              <a:gd name="T9" fmla="*/ 0 h 31"/>
              <a:gd name="T10" fmla="*/ 0 w 22"/>
              <a:gd name="T11" fmla="*/ 5 h 31"/>
              <a:gd name="T12" fmla="*/ 8 w 22"/>
              <a:gd name="T13" fmla="*/ 5 h 31"/>
              <a:gd name="T14" fmla="*/ 8 w 22"/>
              <a:gd name="T15" fmla="*/ 31 h 31"/>
              <a:gd name="T16" fmla="*/ 14 w 22"/>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1">
                <a:moveTo>
                  <a:pt x="14" y="31"/>
                </a:moveTo>
                <a:lnTo>
                  <a:pt x="14" y="5"/>
                </a:lnTo>
                <a:lnTo>
                  <a:pt x="22" y="5"/>
                </a:lnTo>
                <a:lnTo>
                  <a:pt x="22" y="0"/>
                </a:lnTo>
                <a:lnTo>
                  <a:pt x="0" y="0"/>
                </a:lnTo>
                <a:lnTo>
                  <a:pt x="0" y="5"/>
                </a:lnTo>
                <a:lnTo>
                  <a:pt x="8" y="5"/>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94" name="Freeform 895">
            <a:extLst>
              <a:ext uri="{FF2B5EF4-FFF2-40B4-BE49-F238E27FC236}">
                <a16:creationId xmlns:a16="http://schemas.microsoft.com/office/drawing/2014/main" id="{2184A229-57B1-4D59-A512-7A87559C1ED7}"/>
              </a:ext>
            </a:extLst>
          </p:cNvPr>
          <p:cNvSpPr/>
          <p:nvPr/>
        </p:nvSpPr>
        <p:spPr bwMode="auto">
          <a:xfrm>
            <a:off x="7600390" y="3098068"/>
            <a:ext cx="37820" cy="44824"/>
          </a:xfrm>
          <a:custGeom>
            <a:avLst/>
            <a:gdLst>
              <a:gd name="T0" fmla="*/ 8 w 27"/>
              <a:gd name="T1" fmla="*/ 8 h 32"/>
              <a:gd name="T2" fmla="*/ 11 w 27"/>
              <a:gd name="T3" fmla="*/ 6 h 32"/>
              <a:gd name="T4" fmla="*/ 14 w 27"/>
              <a:gd name="T5" fmla="*/ 6 h 32"/>
              <a:gd name="T6" fmla="*/ 17 w 27"/>
              <a:gd name="T7" fmla="*/ 6 h 32"/>
              <a:gd name="T8" fmla="*/ 20 w 27"/>
              <a:gd name="T9" fmla="*/ 8 h 32"/>
              <a:gd name="T10" fmla="*/ 21 w 27"/>
              <a:gd name="T11" fmla="*/ 12 h 32"/>
              <a:gd name="T12" fmla="*/ 21 w 27"/>
              <a:gd name="T13" fmla="*/ 17 h 32"/>
              <a:gd name="T14" fmla="*/ 21 w 27"/>
              <a:gd name="T15" fmla="*/ 20 h 32"/>
              <a:gd name="T16" fmla="*/ 20 w 27"/>
              <a:gd name="T17" fmla="*/ 24 h 32"/>
              <a:gd name="T18" fmla="*/ 17 w 27"/>
              <a:gd name="T19" fmla="*/ 26 h 32"/>
              <a:gd name="T20" fmla="*/ 14 w 27"/>
              <a:gd name="T21" fmla="*/ 28 h 32"/>
              <a:gd name="T22" fmla="*/ 11 w 27"/>
              <a:gd name="T23" fmla="*/ 26 h 32"/>
              <a:gd name="T24" fmla="*/ 8 w 27"/>
              <a:gd name="T25" fmla="*/ 24 h 32"/>
              <a:gd name="T26" fmla="*/ 6 w 27"/>
              <a:gd name="T27" fmla="*/ 20 h 32"/>
              <a:gd name="T28" fmla="*/ 6 w 27"/>
              <a:gd name="T29" fmla="*/ 17 h 32"/>
              <a:gd name="T30" fmla="*/ 6 w 27"/>
              <a:gd name="T31" fmla="*/ 12 h 32"/>
              <a:gd name="T32" fmla="*/ 8 w 27"/>
              <a:gd name="T33" fmla="*/ 8 h 32"/>
              <a:gd name="T34" fmla="*/ 3 w 27"/>
              <a:gd name="T35" fmla="*/ 29 h 32"/>
              <a:gd name="T36" fmla="*/ 8 w 27"/>
              <a:gd name="T37" fmla="*/ 31 h 32"/>
              <a:gd name="T38" fmla="*/ 14 w 27"/>
              <a:gd name="T39" fmla="*/ 32 h 32"/>
              <a:gd name="T40" fmla="*/ 19 w 27"/>
              <a:gd name="T41" fmla="*/ 31 h 32"/>
              <a:gd name="T42" fmla="*/ 24 w 27"/>
              <a:gd name="T43" fmla="*/ 29 h 32"/>
              <a:gd name="T44" fmla="*/ 26 w 27"/>
              <a:gd name="T45" fmla="*/ 23 h 32"/>
              <a:gd name="T46" fmla="*/ 27 w 27"/>
              <a:gd name="T47" fmla="*/ 17 h 32"/>
              <a:gd name="T48" fmla="*/ 26 w 27"/>
              <a:gd name="T49" fmla="*/ 10 h 32"/>
              <a:gd name="T50" fmla="*/ 24 w 27"/>
              <a:gd name="T51" fmla="*/ 5 h 32"/>
              <a:gd name="T52" fmla="*/ 19 w 27"/>
              <a:gd name="T53" fmla="*/ 1 h 32"/>
              <a:gd name="T54" fmla="*/ 14 w 27"/>
              <a:gd name="T55" fmla="*/ 0 h 32"/>
              <a:gd name="T56" fmla="*/ 8 w 27"/>
              <a:gd name="T57" fmla="*/ 1 h 32"/>
              <a:gd name="T58" fmla="*/ 3 w 27"/>
              <a:gd name="T59" fmla="*/ 5 h 32"/>
              <a:gd name="T60" fmla="*/ 1 w 27"/>
              <a:gd name="T61" fmla="*/ 10 h 32"/>
              <a:gd name="T62" fmla="*/ 0 w 27"/>
              <a:gd name="T63" fmla="*/ 17 h 32"/>
              <a:gd name="T64" fmla="*/ 1 w 27"/>
              <a:gd name="T65" fmla="*/ 23 h 32"/>
              <a:gd name="T66" fmla="*/ 3 w 27"/>
              <a:gd name="T67" fmla="*/ 29 h 32"/>
              <a:gd name="T68" fmla="*/ 8 w 27"/>
              <a:gd name="T6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8" y="8"/>
                </a:moveTo>
                <a:lnTo>
                  <a:pt x="11" y="6"/>
                </a:lnTo>
                <a:lnTo>
                  <a:pt x="14" y="6"/>
                </a:lnTo>
                <a:lnTo>
                  <a:pt x="17" y="6"/>
                </a:lnTo>
                <a:lnTo>
                  <a:pt x="20" y="8"/>
                </a:lnTo>
                <a:lnTo>
                  <a:pt x="21" y="12"/>
                </a:lnTo>
                <a:lnTo>
                  <a:pt x="21" y="17"/>
                </a:lnTo>
                <a:lnTo>
                  <a:pt x="21" y="20"/>
                </a:lnTo>
                <a:lnTo>
                  <a:pt x="20" y="24"/>
                </a:lnTo>
                <a:lnTo>
                  <a:pt x="17" y="26"/>
                </a:lnTo>
                <a:lnTo>
                  <a:pt x="14" y="28"/>
                </a:lnTo>
                <a:lnTo>
                  <a:pt x="11" y="26"/>
                </a:lnTo>
                <a:lnTo>
                  <a:pt x="8" y="24"/>
                </a:lnTo>
                <a:lnTo>
                  <a:pt x="6" y="20"/>
                </a:lnTo>
                <a:lnTo>
                  <a:pt x="6" y="17"/>
                </a:lnTo>
                <a:lnTo>
                  <a:pt x="6" y="12"/>
                </a:lnTo>
                <a:lnTo>
                  <a:pt x="8" y="8"/>
                </a:lnTo>
                <a:lnTo>
                  <a:pt x="3" y="29"/>
                </a:lnTo>
                <a:lnTo>
                  <a:pt x="8" y="31"/>
                </a:lnTo>
                <a:lnTo>
                  <a:pt x="14" y="32"/>
                </a:lnTo>
                <a:lnTo>
                  <a:pt x="19" y="31"/>
                </a:lnTo>
                <a:lnTo>
                  <a:pt x="24" y="29"/>
                </a:lnTo>
                <a:lnTo>
                  <a:pt x="26" y="23"/>
                </a:lnTo>
                <a:lnTo>
                  <a:pt x="27" y="17"/>
                </a:lnTo>
                <a:lnTo>
                  <a:pt x="26" y="10"/>
                </a:lnTo>
                <a:lnTo>
                  <a:pt x="24" y="5"/>
                </a:lnTo>
                <a:lnTo>
                  <a:pt x="19" y="1"/>
                </a:lnTo>
                <a:lnTo>
                  <a:pt x="14" y="0"/>
                </a:lnTo>
                <a:lnTo>
                  <a:pt x="8" y="1"/>
                </a:lnTo>
                <a:lnTo>
                  <a:pt x="3" y="5"/>
                </a:lnTo>
                <a:lnTo>
                  <a:pt x="1" y="10"/>
                </a:lnTo>
                <a:lnTo>
                  <a:pt x="0" y="17"/>
                </a:lnTo>
                <a:lnTo>
                  <a:pt x="1" y="23"/>
                </a:lnTo>
                <a:lnTo>
                  <a:pt x="3" y="29"/>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95" name="Freeform 896">
            <a:extLst>
              <a:ext uri="{FF2B5EF4-FFF2-40B4-BE49-F238E27FC236}">
                <a16:creationId xmlns:a16="http://schemas.microsoft.com/office/drawing/2014/main" id="{A2AAA51F-8324-443C-B675-7C3103FD5553}"/>
              </a:ext>
            </a:extLst>
          </p:cNvPr>
          <p:cNvSpPr/>
          <p:nvPr/>
        </p:nvSpPr>
        <p:spPr bwMode="auto">
          <a:xfrm>
            <a:off x="7645213" y="3099469"/>
            <a:ext cx="33618" cy="43422"/>
          </a:xfrm>
          <a:custGeom>
            <a:avLst/>
            <a:gdLst>
              <a:gd name="T0" fmla="*/ 6 w 24"/>
              <a:gd name="T1" fmla="*/ 31 h 31"/>
              <a:gd name="T2" fmla="*/ 6 w 24"/>
              <a:gd name="T3" fmla="*/ 10 h 31"/>
              <a:gd name="T4" fmla="*/ 18 w 24"/>
              <a:gd name="T5" fmla="*/ 31 h 31"/>
              <a:gd name="T6" fmla="*/ 24 w 24"/>
              <a:gd name="T7" fmla="*/ 31 h 31"/>
              <a:gd name="T8" fmla="*/ 24 w 24"/>
              <a:gd name="T9" fmla="*/ 0 h 31"/>
              <a:gd name="T10" fmla="*/ 18 w 24"/>
              <a:gd name="T11" fmla="*/ 0 h 31"/>
              <a:gd name="T12" fmla="*/ 18 w 24"/>
              <a:gd name="T13" fmla="*/ 21 h 31"/>
              <a:gd name="T14" fmla="*/ 6 w 24"/>
              <a:gd name="T15" fmla="*/ 0 h 31"/>
              <a:gd name="T16" fmla="*/ 0 w 24"/>
              <a:gd name="T17" fmla="*/ 0 h 31"/>
              <a:gd name="T18" fmla="*/ 0 w 24"/>
              <a:gd name="T19" fmla="*/ 31 h 31"/>
              <a:gd name="T20" fmla="*/ 6 w 24"/>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1">
                <a:moveTo>
                  <a:pt x="6" y="31"/>
                </a:moveTo>
                <a:lnTo>
                  <a:pt x="6" y="10"/>
                </a:lnTo>
                <a:lnTo>
                  <a:pt x="18" y="31"/>
                </a:lnTo>
                <a:lnTo>
                  <a:pt x="24" y="31"/>
                </a:lnTo>
                <a:lnTo>
                  <a:pt x="24" y="0"/>
                </a:lnTo>
                <a:lnTo>
                  <a:pt x="18" y="0"/>
                </a:lnTo>
                <a:lnTo>
                  <a:pt x="18" y="2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96" name="Freeform 897">
            <a:extLst>
              <a:ext uri="{FF2B5EF4-FFF2-40B4-BE49-F238E27FC236}">
                <a16:creationId xmlns:a16="http://schemas.microsoft.com/office/drawing/2014/main" id="{EF455C1D-DCC8-41DF-9489-FB71617DFBBF}"/>
              </a:ext>
            </a:extLst>
          </p:cNvPr>
          <p:cNvSpPr/>
          <p:nvPr/>
        </p:nvSpPr>
        <p:spPr bwMode="auto">
          <a:xfrm>
            <a:off x="7195579" y="2812320"/>
            <a:ext cx="51827" cy="43423"/>
          </a:xfrm>
          <a:custGeom>
            <a:avLst/>
            <a:gdLst>
              <a:gd name="T0" fmla="*/ 14 w 37"/>
              <a:gd name="T1" fmla="*/ 31 h 31"/>
              <a:gd name="T2" fmla="*/ 19 w 37"/>
              <a:gd name="T3" fmla="*/ 7 h 31"/>
              <a:gd name="T4" fmla="*/ 22 w 37"/>
              <a:gd name="T5" fmla="*/ 31 h 31"/>
              <a:gd name="T6" fmla="*/ 28 w 37"/>
              <a:gd name="T7" fmla="*/ 31 h 31"/>
              <a:gd name="T8" fmla="*/ 37 w 37"/>
              <a:gd name="T9" fmla="*/ 0 h 31"/>
              <a:gd name="T10" fmla="*/ 31 w 37"/>
              <a:gd name="T11" fmla="*/ 0 h 31"/>
              <a:gd name="T12" fmla="*/ 26 w 37"/>
              <a:gd name="T13" fmla="*/ 22 h 31"/>
              <a:gd name="T14" fmla="*/ 21 w 37"/>
              <a:gd name="T15" fmla="*/ 0 h 31"/>
              <a:gd name="T16" fmla="*/ 15 w 37"/>
              <a:gd name="T17" fmla="*/ 0 h 31"/>
              <a:gd name="T18" fmla="*/ 12 w 37"/>
              <a:gd name="T19" fmla="*/ 22 h 31"/>
              <a:gd name="T20" fmla="*/ 7 w 37"/>
              <a:gd name="T21" fmla="*/ 0 h 31"/>
              <a:gd name="T22" fmla="*/ 0 w 37"/>
              <a:gd name="T23" fmla="*/ 0 h 31"/>
              <a:gd name="T24" fmla="*/ 8 w 37"/>
              <a:gd name="T25" fmla="*/ 31 h 31"/>
              <a:gd name="T26" fmla="*/ 14 w 37"/>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1">
                <a:moveTo>
                  <a:pt x="14" y="31"/>
                </a:moveTo>
                <a:lnTo>
                  <a:pt x="19" y="7"/>
                </a:lnTo>
                <a:lnTo>
                  <a:pt x="22" y="31"/>
                </a:lnTo>
                <a:lnTo>
                  <a:pt x="28" y="31"/>
                </a:lnTo>
                <a:lnTo>
                  <a:pt x="37" y="0"/>
                </a:lnTo>
                <a:lnTo>
                  <a:pt x="31" y="0"/>
                </a:lnTo>
                <a:lnTo>
                  <a:pt x="26" y="22"/>
                </a:lnTo>
                <a:lnTo>
                  <a:pt x="21" y="0"/>
                </a:lnTo>
                <a:lnTo>
                  <a:pt x="15" y="0"/>
                </a:lnTo>
                <a:lnTo>
                  <a:pt x="12" y="22"/>
                </a:lnTo>
                <a:lnTo>
                  <a:pt x="7" y="0"/>
                </a:lnTo>
                <a:lnTo>
                  <a:pt x="0" y="0"/>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97" name="Freeform 898">
            <a:extLst>
              <a:ext uri="{FF2B5EF4-FFF2-40B4-BE49-F238E27FC236}">
                <a16:creationId xmlns:a16="http://schemas.microsoft.com/office/drawing/2014/main" id="{DC1C6385-10EF-4DC3-A7FF-73C642D167C1}"/>
              </a:ext>
            </a:extLst>
          </p:cNvPr>
          <p:cNvSpPr/>
          <p:nvPr/>
        </p:nvSpPr>
        <p:spPr bwMode="auto">
          <a:xfrm>
            <a:off x="7243203" y="2812320"/>
            <a:ext cx="39221" cy="43423"/>
          </a:xfrm>
          <a:custGeom>
            <a:avLst/>
            <a:gdLst>
              <a:gd name="T0" fmla="*/ 18 w 28"/>
              <a:gd name="T1" fmla="*/ 19 h 31"/>
              <a:gd name="T2" fmla="*/ 10 w 28"/>
              <a:gd name="T3" fmla="*/ 19 h 31"/>
              <a:gd name="T4" fmla="*/ 15 w 28"/>
              <a:gd name="T5" fmla="*/ 6 h 31"/>
              <a:gd name="T6" fmla="*/ 18 w 28"/>
              <a:gd name="T7" fmla="*/ 19 h 31"/>
              <a:gd name="T8" fmla="*/ 0 w 28"/>
              <a:gd name="T9" fmla="*/ 31 h 31"/>
              <a:gd name="T10" fmla="*/ 6 w 28"/>
              <a:gd name="T11" fmla="*/ 31 h 31"/>
              <a:gd name="T12" fmla="*/ 9 w 28"/>
              <a:gd name="T13" fmla="*/ 25 h 31"/>
              <a:gd name="T14" fmla="*/ 20 w 28"/>
              <a:gd name="T15" fmla="*/ 25 h 31"/>
              <a:gd name="T16" fmla="*/ 22 w 28"/>
              <a:gd name="T17" fmla="*/ 31 h 31"/>
              <a:gd name="T18" fmla="*/ 28 w 28"/>
              <a:gd name="T19" fmla="*/ 31 h 31"/>
              <a:gd name="T20" fmla="*/ 17 w 28"/>
              <a:gd name="T21" fmla="*/ 0 h 31"/>
              <a:gd name="T22" fmla="*/ 11 w 28"/>
              <a:gd name="T23" fmla="*/ 0 h 31"/>
              <a:gd name="T24" fmla="*/ 0 w 28"/>
              <a:gd name="T25" fmla="*/ 31 h 31"/>
              <a:gd name="T26" fmla="*/ 18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8" y="19"/>
                </a:moveTo>
                <a:lnTo>
                  <a:pt x="10" y="19"/>
                </a:lnTo>
                <a:lnTo>
                  <a:pt x="15" y="6"/>
                </a:lnTo>
                <a:lnTo>
                  <a:pt x="18" y="19"/>
                </a:lnTo>
                <a:lnTo>
                  <a:pt x="0" y="31"/>
                </a:lnTo>
                <a:lnTo>
                  <a:pt x="6" y="31"/>
                </a:lnTo>
                <a:lnTo>
                  <a:pt x="9" y="25"/>
                </a:lnTo>
                <a:lnTo>
                  <a:pt x="20" y="25"/>
                </a:lnTo>
                <a:lnTo>
                  <a:pt x="22" y="31"/>
                </a:lnTo>
                <a:lnTo>
                  <a:pt x="28" y="31"/>
                </a:lnTo>
                <a:lnTo>
                  <a:pt x="17" y="0"/>
                </a:lnTo>
                <a:lnTo>
                  <a:pt x="11" y="0"/>
                </a:lnTo>
                <a:lnTo>
                  <a:pt x="0" y="31"/>
                </a:lnTo>
                <a:lnTo>
                  <a:pt x="1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98" name="Freeform 899">
            <a:extLst>
              <a:ext uri="{FF2B5EF4-FFF2-40B4-BE49-F238E27FC236}">
                <a16:creationId xmlns:a16="http://schemas.microsoft.com/office/drawing/2014/main" id="{08895AAA-196C-4E00-967B-1244BA977872}"/>
              </a:ext>
            </a:extLst>
          </p:cNvPr>
          <p:cNvSpPr/>
          <p:nvPr/>
        </p:nvSpPr>
        <p:spPr bwMode="auto">
          <a:xfrm>
            <a:off x="7288027" y="2812320"/>
            <a:ext cx="35018" cy="43423"/>
          </a:xfrm>
          <a:custGeom>
            <a:avLst/>
            <a:gdLst>
              <a:gd name="T0" fmla="*/ 4 w 25"/>
              <a:gd name="T1" fmla="*/ 31 h 31"/>
              <a:gd name="T2" fmla="*/ 4 w 25"/>
              <a:gd name="T3" fmla="*/ 20 h 31"/>
              <a:gd name="T4" fmla="*/ 8 w 25"/>
              <a:gd name="T5" fmla="*/ 17 h 31"/>
              <a:gd name="T6" fmla="*/ 18 w 25"/>
              <a:gd name="T7" fmla="*/ 31 h 31"/>
              <a:gd name="T8" fmla="*/ 25 w 25"/>
              <a:gd name="T9" fmla="*/ 31 h 31"/>
              <a:gd name="T10" fmla="*/ 12 w 25"/>
              <a:gd name="T11" fmla="*/ 13 h 31"/>
              <a:gd name="T12" fmla="*/ 24 w 25"/>
              <a:gd name="T13" fmla="*/ 0 h 31"/>
              <a:gd name="T14" fmla="*/ 16 w 25"/>
              <a:gd name="T15" fmla="*/ 0 h 31"/>
              <a:gd name="T16" fmla="*/ 4 w 25"/>
              <a:gd name="T17" fmla="*/ 13 h 31"/>
              <a:gd name="T18" fmla="*/ 4 w 25"/>
              <a:gd name="T19" fmla="*/ 0 h 31"/>
              <a:gd name="T20" fmla="*/ 0 w 25"/>
              <a:gd name="T21" fmla="*/ 0 h 31"/>
              <a:gd name="T22" fmla="*/ 0 w 25"/>
              <a:gd name="T23" fmla="*/ 31 h 31"/>
              <a:gd name="T24" fmla="*/ 4 w 2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4" y="31"/>
                </a:moveTo>
                <a:lnTo>
                  <a:pt x="4" y="20"/>
                </a:lnTo>
                <a:lnTo>
                  <a:pt x="8" y="17"/>
                </a:lnTo>
                <a:lnTo>
                  <a:pt x="18" y="31"/>
                </a:lnTo>
                <a:lnTo>
                  <a:pt x="25" y="31"/>
                </a:lnTo>
                <a:lnTo>
                  <a:pt x="12" y="13"/>
                </a:lnTo>
                <a:lnTo>
                  <a:pt x="24" y="0"/>
                </a:lnTo>
                <a:lnTo>
                  <a:pt x="16" y="0"/>
                </a:lnTo>
                <a:lnTo>
                  <a:pt x="4" y="13"/>
                </a:lnTo>
                <a:lnTo>
                  <a:pt x="4" y="0"/>
                </a:lnTo>
                <a:lnTo>
                  <a:pt x="0" y="0"/>
                </a:lnTo>
                <a:lnTo>
                  <a:pt x="0" y="31"/>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899" name="Freeform 900">
            <a:extLst>
              <a:ext uri="{FF2B5EF4-FFF2-40B4-BE49-F238E27FC236}">
                <a16:creationId xmlns:a16="http://schemas.microsoft.com/office/drawing/2014/main" id="{7A77419D-31A9-44C3-8C98-3517D0665C66}"/>
              </a:ext>
            </a:extLst>
          </p:cNvPr>
          <p:cNvSpPr/>
          <p:nvPr/>
        </p:nvSpPr>
        <p:spPr bwMode="auto">
          <a:xfrm>
            <a:off x="7325846" y="2812320"/>
            <a:ext cx="30816" cy="43423"/>
          </a:xfrm>
          <a:custGeom>
            <a:avLst/>
            <a:gdLst>
              <a:gd name="T0" fmla="*/ 22 w 22"/>
              <a:gd name="T1" fmla="*/ 31 h 31"/>
              <a:gd name="T2" fmla="*/ 22 w 22"/>
              <a:gd name="T3" fmla="*/ 25 h 31"/>
              <a:gd name="T4" fmla="*/ 6 w 22"/>
              <a:gd name="T5" fmla="*/ 25 h 31"/>
              <a:gd name="T6" fmla="*/ 6 w 22"/>
              <a:gd name="T7" fmla="*/ 18 h 31"/>
              <a:gd name="T8" fmla="*/ 19 w 22"/>
              <a:gd name="T9" fmla="*/ 18 h 31"/>
              <a:gd name="T10" fmla="*/ 19 w 22"/>
              <a:gd name="T11" fmla="*/ 12 h 31"/>
              <a:gd name="T12" fmla="*/ 6 w 22"/>
              <a:gd name="T13" fmla="*/ 12 h 31"/>
              <a:gd name="T14" fmla="*/ 6 w 22"/>
              <a:gd name="T15" fmla="*/ 6 h 31"/>
              <a:gd name="T16" fmla="*/ 21 w 22"/>
              <a:gd name="T17" fmla="*/ 6 h 31"/>
              <a:gd name="T18" fmla="*/ 21 w 22"/>
              <a:gd name="T19" fmla="*/ 0 h 31"/>
              <a:gd name="T20" fmla="*/ 0 w 22"/>
              <a:gd name="T21" fmla="*/ 0 h 31"/>
              <a:gd name="T22" fmla="*/ 0 w 22"/>
              <a:gd name="T23" fmla="*/ 31 h 31"/>
              <a:gd name="T24" fmla="*/ 22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22" y="31"/>
                </a:moveTo>
                <a:lnTo>
                  <a:pt x="22" y="25"/>
                </a:lnTo>
                <a:lnTo>
                  <a:pt x="6" y="25"/>
                </a:lnTo>
                <a:lnTo>
                  <a:pt x="6" y="18"/>
                </a:lnTo>
                <a:lnTo>
                  <a:pt x="19" y="18"/>
                </a:lnTo>
                <a:lnTo>
                  <a:pt x="19" y="12"/>
                </a:lnTo>
                <a:lnTo>
                  <a:pt x="6" y="12"/>
                </a:lnTo>
                <a:lnTo>
                  <a:pt x="6" y="6"/>
                </a:lnTo>
                <a:lnTo>
                  <a:pt x="21" y="6"/>
                </a:lnTo>
                <a:lnTo>
                  <a:pt x="21" y="0"/>
                </a:lnTo>
                <a:lnTo>
                  <a:pt x="0" y="0"/>
                </a:lnTo>
                <a:lnTo>
                  <a:pt x="0" y="31"/>
                </a:lnTo>
                <a:lnTo>
                  <a:pt x="2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00" name="Freeform 901">
            <a:extLst>
              <a:ext uri="{FF2B5EF4-FFF2-40B4-BE49-F238E27FC236}">
                <a16:creationId xmlns:a16="http://schemas.microsoft.com/office/drawing/2014/main" id="{15A07BA5-025E-4825-8E8F-E2D8888E0524}"/>
              </a:ext>
            </a:extLst>
          </p:cNvPr>
          <p:cNvSpPr/>
          <p:nvPr/>
        </p:nvSpPr>
        <p:spPr bwMode="auto">
          <a:xfrm>
            <a:off x="6601667" y="2878153"/>
            <a:ext cx="37819" cy="44824"/>
          </a:xfrm>
          <a:custGeom>
            <a:avLst/>
            <a:gdLst>
              <a:gd name="T0" fmla="*/ 21 w 27"/>
              <a:gd name="T1" fmla="*/ 21 h 32"/>
              <a:gd name="T2" fmla="*/ 19 w 27"/>
              <a:gd name="T3" fmla="*/ 24 h 32"/>
              <a:gd name="T4" fmla="*/ 18 w 27"/>
              <a:gd name="T5" fmla="*/ 25 h 32"/>
              <a:gd name="T6" fmla="*/ 17 w 27"/>
              <a:gd name="T7" fmla="*/ 26 h 32"/>
              <a:gd name="T8" fmla="*/ 13 w 27"/>
              <a:gd name="T9" fmla="*/ 27 h 32"/>
              <a:gd name="T10" fmla="*/ 11 w 27"/>
              <a:gd name="T11" fmla="*/ 26 h 32"/>
              <a:gd name="T12" fmla="*/ 9 w 27"/>
              <a:gd name="T13" fmla="*/ 24 h 32"/>
              <a:gd name="T14" fmla="*/ 6 w 27"/>
              <a:gd name="T15" fmla="*/ 20 h 32"/>
              <a:gd name="T16" fmla="*/ 6 w 27"/>
              <a:gd name="T17" fmla="*/ 17 h 32"/>
              <a:gd name="T18" fmla="*/ 6 w 27"/>
              <a:gd name="T19" fmla="*/ 12 h 32"/>
              <a:gd name="T20" fmla="*/ 9 w 27"/>
              <a:gd name="T21" fmla="*/ 8 h 32"/>
              <a:gd name="T22" fmla="*/ 11 w 27"/>
              <a:gd name="T23" fmla="*/ 6 h 32"/>
              <a:gd name="T24" fmla="*/ 15 w 27"/>
              <a:gd name="T25" fmla="*/ 6 h 32"/>
              <a:gd name="T26" fmla="*/ 17 w 27"/>
              <a:gd name="T27" fmla="*/ 6 h 32"/>
              <a:gd name="T28" fmla="*/ 18 w 27"/>
              <a:gd name="T29" fmla="*/ 7 h 32"/>
              <a:gd name="T30" fmla="*/ 19 w 27"/>
              <a:gd name="T31" fmla="*/ 8 h 32"/>
              <a:gd name="T32" fmla="*/ 21 w 27"/>
              <a:gd name="T33" fmla="*/ 11 h 32"/>
              <a:gd name="T34" fmla="*/ 27 w 27"/>
              <a:gd name="T35" fmla="*/ 11 h 32"/>
              <a:gd name="T36" fmla="*/ 25 w 27"/>
              <a:gd name="T37" fmla="*/ 6 h 32"/>
              <a:gd name="T38" fmla="*/ 23 w 27"/>
              <a:gd name="T39" fmla="*/ 2 h 32"/>
              <a:gd name="T40" fmla="*/ 19 w 27"/>
              <a:gd name="T41" fmla="*/ 1 h 32"/>
              <a:gd name="T42" fmla="*/ 15 w 27"/>
              <a:gd name="T43" fmla="*/ 0 h 32"/>
              <a:gd name="T44" fmla="*/ 9 w 27"/>
              <a:gd name="T45" fmla="*/ 1 h 32"/>
              <a:gd name="T46" fmla="*/ 4 w 27"/>
              <a:gd name="T47" fmla="*/ 5 h 32"/>
              <a:gd name="T48" fmla="*/ 1 w 27"/>
              <a:gd name="T49" fmla="*/ 9 h 32"/>
              <a:gd name="T50" fmla="*/ 0 w 27"/>
              <a:gd name="T51" fmla="*/ 17 h 32"/>
              <a:gd name="T52" fmla="*/ 1 w 27"/>
              <a:gd name="T53" fmla="*/ 23 h 32"/>
              <a:gd name="T54" fmla="*/ 4 w 27"/>
              <a:gd name="T55" fmla="*/ 29 h 32"/>
              <a:gd name="T56" fmla="*/ 9 w 27"/>
              <a:gd name="T57" fmla="*/ 31 h 32"/>
              <a:gd name="T58" fmla="*/ 13 w 27"/>
              <a:gd name="T59" fmla="*/ 32 h 32"/>
              <a:gd name="T60" fmla="*/ 18 w 27"/>
              <a:gd name="T61" fmla="*/ 32 h 32"/>
              <a:gd name="T62" fmla="*/ 23 w 27"/>
              <a:gd name="T63" fmla="*/ 30 h 32"/>
              <a:gd name="T64" fmla="*/ 25 w 27"/>
              <a:gd name="T65" fmla="*/ 26 h 32"/>
              <a:gd name="T66" fmla="*/ 27 w 27"/>
              <a:gd name="T67" fmla="*/ 21 h 32"/>
              <a:gd name="T68" fmla="*/ 21 w 27"/>
              <a:gd name="T6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2">
                <a:moveTo>
                  <a:pt x="21" y="21"/>
                </a:moveTo>
                <a:lnTo>
                  <a:pt x="19" y="24"/>
                </a:lnTo>
                <a:lnTo>
                  <a:pt x="18" y="25"/>
                </a:lnTo>
                <a:lnTo>
                  <a:pt x="17" y="26"/>
                </a:lnTo>
                <a:lnTo>
                  <a:pt x="13" y="27"/>
                </a:lnTo>
                <a:lnTo>
                  <a:pt x="11" y="26"/>
                </a:lnTo>
                <a:lnTo>
                  <a:pt x="9" y="24"/>
                </a:lnTo>
                <a:lnTo>
                  <a:pt x="6" y="20"/>
                </a:lnTo>
                <a:lnTo>
                  <a:pt x="6" y="17"/>
                </a:lnTo>
                <a:lnTo>
                  <a:pt x="6" y="12"/>
                </a:lnTo>
                <a:lnTo>
                  <a:pt x="9" y="8"/>
                </a:lnTo>
                <a:lnTo>
                  <a:pt x="11" y="6"/>
                </a:lnTo>
                <a:lnTo>
                  <a:pt x="15" y="6"/>
                </a:lnTo>
                <a:lnTo>
                  <a:pt x="17" y="6"/>
                </a:lnTo>
                <a:lnTo>
                  <a:pt x="18" y="7"/>
                </a:lnTo>
                <a:lnTo>
                  <a:pt x="19" y="8"/>
                </a:lnTo>
                <a:lnTo>
                  <a:pt x="21" y="11"/>
                </a:lnTo>
                <a:lnTo>
                  <a:pt x="27" y="11"/>
                </a:lnTo>
                <a:lnTo>
                  <a:pt x="25" y="6"/>
                </a:lnTo>
                <a:lnTo>
                  <a:pt x="23" y="2"/>
                </a:lnTo>
                <a:lnTo>
                  <a:pt x="19" y="1"/>
                </a:lnTo>
                <a:lnTo>
                  <a:pt x="15" y="0"/>
                </a:lnTo>
                <a:lnTo>
                  <a:pt x="9" y="1"/>
                </a:lnTo>
                <a:lnTo>
                  <a:pt x="4" y="5"/>
                </a:lnTo>
                <a:lnTo>
                  <a:pt x="1" y="9"/>
                </a:lnTo>
                <a:lnTo>
                  <a:pt x="0" y="17"/>
                </a:lnTo>
                <a:lnTo>
                  <a:pt x="1" y="23"/>
                </a:lnTo>
                <a:lnTo>
                  <a:pt x="4" y="29"/>
                </a:lnTo>
                <a:lnTo>
                  <a:pt x="9" y="31"/>
                </a:lnTo>
                <a:lnTo>
                  <a:pt x="13" y="32"/>
                </a:lnTo>
                <a:lnTo>
                  <a:pt x="18" y="32"/>
                </a:lnTo>
                <a:lnTo>
                  <a:pt x="23" y="30"/>
                </a:lnTo>
                <a:lnTo>
                  <a:pt x="25" y="26"/>
                </a:lnTo>
                <a:lnTo>
                  <a:pt x="27" y="21"/>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01" name="Freeform 902">
            <a:extLst>
              <a:ext uri="{FF2B5EF4-FFF2-40B4-BE49-F238E27FC236}">
                <a16:creationId xmlns:a16="http://schemas.microsoft.com/office/drawing/2014/main" id="{A9D83845-75E0-41DA-B1F5-06729698C619}"/>
              </a:ext>
            </a:extLst>
          </p:cNvPr>
          <p:cNvSpPr/>
          <p:nvPr/>
        </p:nvSpPr>
        <p:spPr bwMode="auto">
          <a:xfrm>
            <a:off x="6645090" y="2879555"/>
            <a:ext cx="32217" cy="43423"/>
          </a:xfrm>
          <a:custGeom>
            <a:avLst/>
            <a:gdLst>
              <a:gd name="T0" fmla="*/ 6 w 23"/>
              <a:gd name="T1" fmla="*/ 31 h 31"/>
              <a:gd name="T2" fmla="*/ 6 w 23"/>
              <a:gd name="T3" fmla="*/ 17 h 31"/>
              <a:gd name="T4" fmla="*/ 17 w 23"/>
              <a:gd name="T5" fmla="*/ 17 h 31"/>
              <a:gd name="T6" fmla="*/ 17 w 23"/>
              <a:gd name="T7" fmla="*/ 31 h 31"/>
              <a:gd name="T8" fmla="*/ 23 w 23"/>
              <a:gd name="T9" fmla="*/ 31 h 31"/>
              <a:gd name="T10" fmla="*/ 23 w 23"/>
              <a:gd name="T11" fmla="*/ 0 h 31"/>
              <a:gd name="T12" fmla="*/ 17 w 23"/>
              <a:gd name="T13" fmla="*/ 0 h 31"/>
              <a:gd name="T14" fmla="*/ 17 w 23"/>
              <a:gd name="T15" fmla="*/ 11 h 31"/>
              <a:gd name="T16" fmla="*/ 6 w 23"/>
              <a:gd name="T17" fmla="*/ 11 h 31"/>
              <a:gd name="T18" fmla="*/ 6 w 23"/>
              <a:gd name="T19" fmla="*/ 0 h 31"/>
              <a:gd name="T20" fmla="*/ 0 w 23"/>
              <a:gd name="T21" fmla="*/ 0 h 31"/>
              <a:gd name="T22" fmla="*/ 0 w 23"/>
              <a:gd name="T23" fmla="*/ 31 h 31"/>
              <a:gd name="T24" fmla="*/ 6 w 23"/>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6" y="31"/>
                </a:moveTo>
                <a:lnTo>
                  <a:pt x="6" y="17"/>
                </a:lnTo>
                <a:lnTo>
                  <a:pt x="17" y="17"/>
                </a:lnTo>
                <a:lnTo>
                  <a:pt x="17" y="31"/>
                </a:lnTo>
                <a:lnTo>
                  <a:pt x="23" y="31"/>
                </a:lnTo>
                <a:lnTo>
                  <a:pt x="23" y="0"/>
                </a:lnTo>
                <a:lnTo>
                  <a:pt x="17" y="0"/>
                </a:lnTo>
                <a:lnTo>
                  <a:pt x="17" y="11"/>
                </a:lnTo>
                <a:lnTo>
                  <a:pt x="6" y="1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02" name="Freeform 903">
            <a:extLst>
              <a:ext uri="{FF2B5EF4-FFF2-40B4-BE49-F238E27FC236}">
                <a16:creationId xmlns:a16="http://schemas.microsoft.com/office/drawing/2014/main" id="{5D3E8A29-DE1A-47C1-8E10-9CE92BACBFD6}"/>
              </a:ext>
            </a:extLst>
          </p:cNvPr>
          <p:cNvSpPr/>
          <p:nvPr/>
        </p:nvSpPr>
        <p:spPr bwMode="auto">
          <a:xfrm>
            <a:off x="6678707" y="2879555"/>
            <a:ext cx="39221" cy="43423"/>
          </a:xfrm>
          <a:custGeom>
            <a:avLst/>
            <a:gdLst>
              <a:gd name="T0" fmla="*/ 17 w 28"/>
              <a:gd name="T1" fmla="*/ 19 h 31"/>
              <a:gd name="T2" fmla="*/ 10 w 28"/>
              <a:gd name="T3" fmla="*/ 19 h 31"/>
              <a:gd name="T4" fmla="*/ 14 w 28"/>
              <a:gd name="T5" fmla="*/ 6 h 31"/>
              <a:gd name="T6" fmla="*/ 17 w 28"/>
              <a:gd name="T7" fmla="*/ 19 h 31"/>
              <a:gd name="T8" fmla="*/ 0 w 28"/>
              <a:gd name="T9" fmla="*/ 31 h 31"/>
              <a:gd name="T10" fmla="*/ 6 w 28"/>
              <a:gd name="T11" fmla="*/ 31 h 31"/>
              <a:gd name="T12" fmla="*/ 9 w 28"/>
              <a:gd name="T13" fmla="*/ 24 h 31"/>
              <a:gd name="T14" fmla="*/ 20 w 28"/>
              <a:gd name="T15" fmla="*/ 24 h 31"/>
              <a:gd name="T16" fmla="*/ 21 w 28"/>
              <a:gd name="T17" fmla="*/ 31 h 31"/>
              <a:gd name="T18" fmla="*/ 28 w 28"/>
              <a:gd name="T19" fmla="*/ 31 h 31"/>
              <a:gd name="T20" fmla="*/ 17 w 28"/>
              <a:gd name="T21" fmla="*/ 0 h 31"/>
              <a:gd name="T22" fmla="*/ 10 w 28"/>
              <a:gd name="T23" fmla="*/ 0 h 31"/>
              <a:gd name="T24" fmla="*/ 0 w 28"/>
              <a:gd name="T25" fmla="*/ 31 h 31"/>
              <a:gd name="T26" fmla="*/ 17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7" y="19"/>
                </a:moveTo>
                <a:lnTo>
                  <a:pt x="10" y="19"/>
                </a:lnTo>
                <a:lnTo>
                  <a:pt x="14" y="6"/>
                </a:lnTo>
                <a:lnTo>
                  <a:pt x="17" y="19"/>
                </a:lnTo>
                <a:lnTo>
                  <a:pt x="0" y="31"/>
                </a:lnTo>
                <a:lnTo>
                  <a:pt x="6" y="31"/>
                </a:lnTo>
                <a:lnTo>
                  <a:pt x="9" y="24"/>
                </a:lnTo>
                <a:lnTo>
                  <a:pt x="20" y="24"/>
                </a:lnTo>
                <a:lnTo>
                  <a:pt x="21" y="31"/>
                </a:lnTo>
                <a:lnTo>
                  <a:pt x="28"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03" name="Freeform 904">
            <a:extLst>
              <a:ext uri="{FF2B5EF4-FFF2-40B4-BE49-F238E27FC236}">
                <a16:creationId xmlns:a16="http://schemas.microsoft.com/office/drawing/2014/main" id="{EC7C2546-DAD0-4039-9F9D-BA0172C76B41}"/>
              </a:ext>
            </a:extLst>
          </p:cNvPr>
          <p:cNvSpPr/>
          <p:nvPr/>
        </p:nvSpPr>
        <p:spPr bwMode="auto">
          <a:xfrm>
            <a:off x="6715126" y="2879555"/>
            <a:ext cx="30816" cy="43423"/>
          </a:xfrm>
          <a:custGeom>
            <a:avLst/>
            <a:gdLst>
              <a:gd name="T0" fmla="*/ 14 w 22"/>
              <a:gd name="T1" fmla="*/ 31 h 31"/>
              <a:gd name="T2" fmla="*/ 14 w 22"/>
              <a:gd name="T3" fmla="*/ 5 h 31"/>
              <a:gd name="T4" fmla="*/ 22 w 22"/>
              <a:gd name="T5" fmla="*/ 5 h 31"/>
              <a:gd name="T6" fmla="*/ 22 w 22"/>
              <a:gd name="T7" fmla="*/ 0 h 31"/>
              <a:gd name="T8" fmla="*/ 0 w 22"/>
              <a:gd name="T9" fmla="*/ 0 h 31"/>
              <a:gd name="T10" fmla="*/ 0 w 22"/>
              <a:gd name="T11" fmla="*/ 5 h 31"/>
              <a:gd name="T12" fmla="*/ 8 w 22"/>
              <a:gd name="T13" fmla="*/ 5 h 31"/>
              <a:gd name="T14" fmla="*/ 8 w 22"/>
              <a:gd name="T15" fmla="*/ 31 h 31"/>
              <a:gd name="T16" fmla="*/ 14 w 22"/>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1">
                <a:moveTo>
                  <a:pt x="14" y="31"/>
                </a:moveTo>
                <a:lnTo>
                  <a:pt x="14" y="5"/>
                </a:lnTo>
                <a:lnTo>
                  <a:pt x="22" y="5"/>
                </a:lnTo>
                <a:lnTo>
                  <a:pt x="22" y="0"/>
                </a:lnTo>
                <a:lnTo>
                  <a:pt x="0" y="0"/>
                </a:lnTo>
                <a:lnTo>
                  <a:pt x="0" y="5"/>
                </a:lnTo>
                <a:lnTo>
                  <a:pt x="8" y="5"/>
                </a:lnTo>
                <a:lnTo>
                  <a:pt x="8"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04" name="Freeform 905">
            <a:extLst>
              <a:ext uri="{FF2B5EF4-FFF2-40B4-BE49-F238E27FC236}">
                <a16:creationId xmlns:a16="http://schemas.microsoft.com/office/drawing/2014/main" id="{56EB0B50-B2EB-42BC-9499-FA4E1619ED34}"/>
              </a:ext>
            </a:extLst>
          </p:cNvPr>
          <p:cNvSpPr/>
          <p:nvPr/>
        </p:nvSpPr>
        <p:spPr bwMode="auto">
          <a:xfrm>
            <a:off x="6751546" y="2879555"/>
            <a:ext cx="32217" cy="43423"/>
          </a:xfrm>
          <a:custGeom>
            <a:avLst/>
            <a:gdLst>
              <a:gd name="T0" fmla="*/ 6 w 23"/>
              <a:gd name="T1" fmla="*/ 31 h 31"/>
              <a:gd name="T2" fmla="*/ 6 w 23"/>
              <a:gd name="T3" fmla="*/ 17 h 31"/>
              <a:gd name="T4" fmla="*/ 17 w 23"/>
              <a:gd name="T5" fmla="*/ 17 h 31"/>
              <a:gd name="T6" fmla="*/ 17 w 23"/>
              <a:gd name="T7" fmla="*/ 31 h 31"/>
              <a:gd name="T8" fmla="*/ 23 w 23"/>
              <a:gd name="T9" fmla="*/ 31 h 31"/>
              <a:gd name="T10" fmla="*/ 23 w 23"/>
              <a:gd name="T11" fmla="*/ 0 h 31"/>
              <a:gd name="T12" fmla="*/ 17 w 23"/>
              <a:gd name="T13" fmla="*/ 0 h 31"/>
              <a:gd name="T14" fmla="*/ 17 w 23"/>
              <a:gd name="T15" fmla="*/ 11 h 31"/>
              <a:gd name="T16" fmla="*/ 6 w 23"/>
              <a:gd name="T17" fmla="*/ 11 h 31"/>
              <a:gd name="T18" fmla="*/ 6 w 23"/>
              <a:gd name="T19" fmla="*/ 0 h 31"/>
              <a:gd name="T20" fmla="*/ 0 w 23"/>
              <a:gd name="T21" fmla="*/ 0 h 31"/>
              <a:gd name="T22" fmla="*/ 0 w 23"/>
              <a:gd name="T23" fmla="*/ 31 h 31"/>
              <a:gd name="T24" fmla="*/ 6 w 23"/>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6" y="31"/>
                </a:moveTo>
                <a:lnTo>
                  <a:pt x="6" y="17"/>
                </a:lnTo>
                <a:lnTo>
                  <a:pt x="17" y="17"/>
                </a:lnTo>
                <a:lnTo>
                  <a:pt x="17" y="31"/>
                </a:lnTo>
                <a:lnTo>
                  <a:pt x="23" y="31"/>
                </a:lnTo>
                <a:lnTo>
                  <a:pt x="23" y="0"/>
                </a:lnTo>
                <a:lnTo>
                  <a:pt x="17" y="0"/>
                </a:lnTo>
                <a:lnTo>
                  <a:pt x="17" y="11"/>
                </a:lnTo>
                <a:lnTo>
                  <a:pt x="6" y="11"/>
                </a:lnTo>
                <a:lnTo>
                  <a:pt x="6"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05" name="Freeform 906">
            <a:extLst>
              <a:ext uri="{FF2B5EF4-FFF2-40B4-BE49-F238E27FC236}">
                <a16:creationId xmlns:a16="http://schemas.microsoft.com/office/drawing/2014/main" id="{6F853AAC-0236-47D1-BD63-B6261441945D}"/>
              </a:ext>
            </a:extLst>
          </p:cNvPr>
          <p:cNvSpPr/>
          <p:nvPr/>
        </p:nvSpPr>
        <p:spPr bwMode="auto">
          <a:xfrm>
            <a:off x="6787964" y="2879555"/>
            <a:ext cx="39221" cy="43423"/>
          </a:xfrm>
          <a:custGeom>
            <a:avLst/>
            <a:gdLst>
              <a:gd name="T0" fmla="*/ 17 w 28"/>
              <a:gd name="T1" fmla="*/ 19 h 31"/>
              <a:gd name="T2" fmla="*/ 10 w 28"/>
              <a:gd name="T3" fmla="*/ 19 h 31"/>
              <a:gd name="T4" fmla="*/ 14 w 28"/>
              <a:gd name="T5" fmla="*/ 6 h 31"/>
              <a:gd name="T6" fmla="*/ 17 w 28"/>
              <a:gd name="T7" fmla="*/ 19 h 31"/>
              <a:gd name="T8" fmla="*/ 0 w 28"/>
              <a:gd name="T9" fmla="*/ 31 h 31"/>
              <a:gd name="T10" fmla="*/ 6 w 28"/>
              <a:gd name="T11" fmla="*/ 31 h 31"/>
              <a:gd name="T12" fmla="*/ 9 w 28"/>
              <a:gd name="T13" fmla="*/ 24 h 31"/>
              <a:gd name="T14" fmla="*/ 20 w 28"/>
              <a:gd name="T15" fmla="*/ 24 h 31"/>
              <a:gd name="T16" fmla="*/ 21 w 28"/>
              <a:gd name="T17" fmla="*/ 31 h 31"/>
              <a:gd name="T18" fmla="*/ 28 w 28"/>
              <a:gd name="T19" fmla="*/ 31 h 31"/>
              <a:gd name="T20" fmla="*/ 17 w 28"/>
              <a:gd name="T21" fmla="*/ 0 h 31"/>
              <a:gd name="T22" fmla="*/ 10 w 28"/>
              <a:gd name="T23" fmla="*/ 0 h 31"/>
              <a:gd name="T24" fmla="*/ 0 w 28"/>
              <a:gd name="T25" fmla="*/ 31 h 31"/>
              <a:gd name="T26" fmla="*/ 17 w 28"/>
              <a:gd name="T2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17" y="19"/>
                </a:moveTo>
                <a:lnTo>
                  <a:pt x="10" y="19"/>
                </a:lnTo>
                <a:lnTo>
                  <a:pt x="14" y="6"/>
                </a:lnTo>
                <a:lnTo>
                  <a:pt x="17" y="19"/>
                </a:lnTo>
                <a:lnTo>
                  <a:pt x="0" y="31"/>
                </a:lnTo>
                <a:lnTo>
                  <a:pt x="6" y="31"/>
                </a:lnTo>
                <a:lnTo>
                  <a:pt x="9" y="24"/>
                </a:lnTo>
                <a:lnTo>
                  <a:pt x="20" y="24"/>
                </a:lnTo>
                <a:lnTo>
                  <a:pt x="21" y="31"/>
                </a:lnTo>
                <a:lnTo>
                  <a:pt x="28" y="31"/>
                </a:lnTo>
                <a:lnTo>
                  <a:pt x="17" y="0"/>
                </a:lnTo>
                <a:lnTo>
                  <a:pt x="10" y="0"/>
                </a:lnTo>
                <a:lnTo>
                  <a:pt x="0" y="31"/>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06" name="Freeform 907">
            <a:extLst>
              <a:ext uri="{FF2B5EF4-FFF2-40B4-BE49-F238E27FC236}">
                <a16:creationId xmlns:a16="http://schemas.microsoft.com/office/drawing/2014/main" id="{0FB19C94-D65C-49CC-B21C-407527769BD3}"/>
              </a:ext>
            </a:extLst>
          </p:cNvPr>
          <p:cNvSpPr/>
          <p:nvPr/>
        </p:nvSpPr>
        <p:spPr bwMode="auto">
          <a:xfrm>
            <a:off x="6829985" y="2879555"/>
            <a:ext cx="40622" cy="43423"/>
          </a:xfrm>
          <a:custGeom>
            <a:avLst/>
            <a:gdLst>
              <a:gd name="T0" fmla="*/ 6 w 29"/>
              <a:gd name="T1" fmla="*/ 31 h 31"/>
              <a:gd name="T2" fmla="*/ 6 w 29"/>
              <a:gd name="T3" fmla="*/ 6 h 31"/>
              <a:gd name="T4" fmla="*/ 11 w 29"/>
              <a:gd name="T5" fmla="*/ 31 h 31"/>
              <a:gd name="T6" fmla="*/ 18 w 29"/>
              <a:gd name="T7" fmla="*/ 31 h 31"/>
              <a:gd name="T8" fmla="*/ 23 w 29"/>
              <a:gd name="T9" fmla="*/ 6 h 31"/>
              <a:gd name="T10" fmla="*/ 23 w 29"/>
              <a:gd name="T11" fmla="*/ 31 h 31"/>
              <a:gd name="T12" fmla="*/ 29 w 29"/>
              <a:gd name="T13" fmla="*/ 31 h 31"/>
              <a:gd name="T14" fmla="*/ 29 w 29"/>
              <a:gd name="T15" fmla="*/ 0 h 31"/>
              <a:gd name="T16" fmla="*/ 21 w 29"/>
              <a:gd name="T17" fmla="*/ 0 h 31"/>
              <a:gd name="T18" fmla="*/ 15 w 29"/>
              <a:gd name="T19" fmla="*/ 23 h 31"/>
              <a:gd name="T20" fmla="*/ 9 w 29"/>
              <a:gd name="T21" fmla="*/ 0 h 31"/>
              <a:gd name="T22" fmla="*/ 0 w 29"/>
              <a:gd name="T23" fmla="*/ 0 h 31"/>
              <a:gd name="T24" fmla="*/ 0 w 29"/>
              <a:gd name="T25" fmla="*/ 31 h 31"/>
              <a:gd name="T26" fmla="*/ 6 w 29"/>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6" y="31"/>
                </a:moveTo>
                <a:lnTo>
                  <a:pt x="6" y="6"/>
                </a:lnTo>
                <a:lnTo>
                  <a:pt x="11" y="31"/>
                </a:lnTo>
                <a:lnTo>
                  <a:pt x="18" y="31"/>
                </a:lnTo>
                <a:lnTo>
                  <a:pt x="23" y="6"/>
                </a:lnTo>
                <a:lnTo>
                  <a:pt x="23" y="31"/>
                </a:lnTo>
                <a:lnTo>
                  <a:pt x="29" y="31"/>
                </a:lnTo>
                <a:lnTo>
                  <a:pt x="29" y="0"/>
                </a:lnTo>
                <a:lnTo>
                  <a:pt x="21" y="0"/>
                </a:lnTo>
                <a:lnTo>
                  <a:pt x="15" y="23"/>
                </a:lnTo>
                <a:lnTo>
                  <a:pt x="9" y="0"/>
                </a:lnTo>
                <a:lnTo>
                  <a:pt x="0" y="0"/>
                </a:lnTo>
                <a:lnTo>
                  <a:pt x="0"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07" name="Freeform 908">
            <a:extLst>
              <a:ext uri="{FF2B5EF4-FFF2-40B4-BE49-F238E27FC236}">
                <a16:creationId xmlns:a16="http://schemas.microsoft.com/office/drawing/2014/main" id="{5AC49CE6-29A3-44F6-B7DF-AD517830B521}"/>
              </a:ext>
            </a:extLst>
          </p:cNvPr>
          <p:cNvSpPr/>
          <p:nvPr/>
        </p:nvSpPr>
        <p:spPr bwMode="auto">
          <a:xfrm>
            <a:off x="6577854" y="2301050"/>
            <a:ext cx="37820" cy="46224"/>
          </a:xfrm>
          <a:custGeom>
            <a:avLst/>
            <a:gdLst>
              <a:gd name="T0" fmla="*/ 21 w 27"/>
              <a:gd name="T1" fmla="*/ 22 h 33"/>
              <a:gd name="T2" fmla="*/ 21 w 27"/>
              <a:gd name="T3" fmla="*/ 24 h 33"/>
              <a:gd name="T4" fmla="*/ 18 w 27"/>
              <a:gd name="T5" fmla="*/ 26 h 33"/>
              <a:gd name="T6" fmla="*/ 17 w 27"/>
              <a:gd name="T7" fmla="*/ 27 h 33"/>
              <a:gd name="T8" fmla="*/ 15 w 27"/>
              <a:gd name="T9" fmla="*/ 27 h 33"/>
              <a:gd name="T10" fmla="*/ 11 w 27"/>
              <a:gd name="T11" fmla="*/ 27 h 33"/>
              <a:gd name="T12" fmla="*/ 9 w 27"/>
              <a:gd name="T13" fmla="*/ 24 h 33"/>
              <a:gd name="T14" fmla="*/ 8 w 27"/>
              <a:gd name="T15" fmla="*/ 21 h 33"/>
              <a:gd name="T16" fmla="*/ 6 w 27"/>
              <a:gd name="T17" fmla="*/ 17 h 33"/>
              <a:gd name="T18" fmla="*/ 8 w 27"/>
              <a:gd name="T19" fmla="*/ 12 h 33"/>
              <a:gd name="T20" fmla="*/ 9 w 27"/>
              <a:gd name="T21" fmla="*/ 9 h 33"/>
              <a:gd name="T22" fmla="*/ 11 w 27"/>
              <a:gd name="T23" fmla="*/ 6 h 33"/>
              <a:gd name="T24" fmla="*/ 15 w 27"/>
              <a:gd name="T25" fmla="*/ 6 h 33"/>
              <a:gd name="T26" fmla="*/ 17 w 27"/>
              <a:gd name="T27" fmla="*/ 6 h 33"/>
              <a:gd name="T28" fmla="*/ 20 w 27"/>
              <a:gd name="T29" fmla="*/ 8 h 33"/>
              <a:gd name="T30" fmla="*/ 21 w 27"/>
              <a:gd name="T31" fmla="*/ 9 h 33"/>
              <a:gd name="T32" fmla="*/ 21 w 27"/>
              <a:gd name="T33" fmla="*/ 11 h 33"/>
              <a:gd name="T34" fmla="*/ 27 w 27"/>
              <a:gd name="T35" fmla="*/ 11 h 33"/>
              <a:gd name="T36" fmla="*/ 26 w 27"/>
              <a:gd name="T37" fmla="*/ 6 h 33"/>
              <a:gd name="T38" fmla="*/ 23 w 27"/>
              <a:gd name="T39" fmla="*/ 3 h 33"/>
              <a:gd name="T40" fmla="*/ 20 w 27"/>
              <a:gd name="T41" fmla="*/ 2 h 33"/>
              <a:gd name="T42" fmla="*/ 15 w 27"/>
              <a:gd name="T43" fmla="*/ 0 h 33"/>
              <a:gd name="T44" fmla="*/ 9 w 27"/>
              <a:gd name="T45" fmla="*/ 2 h 33"/>
              <a:gd name="T46" fmla="*/ 4 w 27"/>
              <a:gd name="T47" fmla="*/ 4 h 33"/>
              <a:gd name="T48" fmla="*/ 2 w 27"/>
              <a:gd name="T49" fmla="*/ 10 h 33"/>
              <a:gd name="T50" fmla="*/ 0 w 27"/>
              <a:gd name="T51" fmla="*/ 17 h 33"/>
              <a:gd name="T52" fmla="*/ 2 w 27"/>
              <a:gd name="T53" fmla="*/ 23 h 33"/>
              <a:gd name="T54" fmla="*/ 4 w 27"/>
              <a:gd name="T55" fmla="*/ 29 h 33"/>
              <a:gd name="T56" fmla="*/ 9 w 27"/>
              <a:gd name="T57" fmla="*/ 32 h 33"/>
              <a:gd name="T58" fmla="*/ 14 w 27"/>
              <a:gd name="T59" fmla="*/ 33 h 33"/>
              <a:gd name="T60" fmla="*/ 20 w 27"/>
              <a:gd name="T61" fmla="*/ 33 h 33"/>
              <a:gd name="T62" fmla="*/ 23 w 27"/>
              <a:gd name="T63" fmla="*/ 30 h 33"/>
              <a:gd name="T64" fmla="*/ 26 w 27"/>
              <a:gd name="T65" fmla="*/ 27 h 33"/>
              <a:gd name="T66" fmla="*/ 27 w 27"/>
              <a:gd name="T67" fmla="*/ 22 h 33"/>
              <a:gd name="T68" fmla="*/ 21 w 27"/>
              <a:gd name="T6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33">
                <a:moveTo>
                  <a:pt x="21" y="22"/>
                </a:moveTo>
                <a:lnTo>
                  <a:pt x="21" y="24"/>
                </a:lnTo>
                <a:lnTo>
                  <a:pt x="18" y="26"/>
                </a:lnTo>
                <a:lnTo>
                  <a:pt x="17" y="27"/>
                </a:lnTo>
                <a:lnTo>
                  <a:pt x="15" y="27"/>
                </a:lnTo>
                <a:lnTo>
                  <a:pt x="11" y="27"/>
                </a:lnTo>
                <a:lnTo>
                  <a:pt x="9" y="24"/>
                </a:lnTo>
                <a:lnTo>
                  <a:pt x="8" y="21"/>
                </a:lnTo>
                <a:lnTo>
                  <a:pt x="6" y="17"/>
                </a:lnTo>
                <a:lnTo>
                  <a:pt x="8" y="12"/>
                </a:lnTo>
                <a:lnTo>
                  <a:pt x="9" y="9"/>
                </a:lnTo>
                <a:lnTo>
                  <a:pt x="11" y="6"/>
                </a:lnTo>
                <a:lnTo>
                  <a:pt x="15" y="6"/>
                </a:lnTo>
                <a:lnTo>
                  <a:pt x="17" y="6"/>
                </a:lnTo>
                <a:lnTo>
                  <a:pt x="20" y="8"/>
                </a:lnTo>
                <a:lnTo>
                  <a:pt x="21" y="9"/>
                </a:lnTo>
                <a:lnTo>
                  <a:pt x="21" y="11"/>
                </a:lnTo>
                <a:lnTo>
                  <a:pt x="27" y="11"/>
                </a:lnTo>
                <a:lnTo>
                  <a:pt x="26" y="6"/>
                </a:lnTo>
                <a:lnTo>
                  <a:pt x="23" y="3"/>
                </a:lnTo>
                <a:lnTo>
                  <a:pt x="20" y="2"/>
                </a:lnTo>
                <a:lnTo>
                  <a:pt x="15" y="0"/>
                </a:lnTo>
                <a:lnTo>
                  <a:pt x="9" y="2"/>
                </a:lnTo>
                <a:lnTo>
                  <a:pt x="4" y="4"/>
                </a:lnTo>
                <a:lnTo>
                  <a:pt x="2" y="10"/>
                </a:lnTo>
                <a:lnTo>
                  <a:pt x="0" y="17"/>
                </a:lnTo>
                <a:lnTo>
                  <a:pt x="2" y="23"/>
                </a:lnTo>
                <a:lnTo>
                  <a:pt x="4" y="29"/>
                </a:lnTo>
                <a:lnTo>
                  <a:pt x="9" y="32"/>
                </a:lnTo>
                <a:lnTo>
                  <a:pt x="14" y="33"/>
                </a:lnTo>
                <a:lnTo>
                  <a:pt x="20" y="33"/>
                </a:lnTo>
                <a:lnTo>
                  <a:pt x="23" y="30"/>
                </a:lnTo>
                <a:lnTo>
                  <a:pt x="26" y="27"/>
                </a:lnTo>
                <a:lnTo>
                  <a:pt x="27" y="22"/>
                </a:lnTo>
                <a:lnTo>
                  <a:pt x="2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08" name="Freeform 909">
            <a:extLst>
              <a:ext uri="{FF2B5EF4-FFF2-40B4-BE49-F238E27FC236}">
                <a16:creationId xmlns:a16="http://schemas.microsoft.com/office/drawing/2014/main" id="{4B357C86-DE2C-4A2A-B418-357AA9DBF1A0}"/>
              </a:ext>
            </a:extLst>
          </p:cNvPr>
          <p:cNvSpPr/>
          <p:nvPr/>
        </p:nvSpPr>
        <p:spPr bwMode="auto">
          <a:xfrm>
            <a:off x="6618476" y="2303852"/>
            <a:ext cx="37819" cy="42022"/>
          </a:xfrm>
          <a:custGeom>
            <a:avLst/>
            <a:gdLst>
              <a:gd name="T0" fmla="*/ 17 w 27"/>
              <a:gd name="T1" fmla="*/ 19 h 30"/>
              <a:gd name="T2" fmla="*/ 10 w 27"/>
              <a:gd name="T3" fmla="*/ 19 h 30"/>
              <a:gd name="T4" fmla="*/ 13 w 27"/>
              <a:gd name="T5" fmla="*/ 6 h 30"/>
              <a:gd name="T6" fmla="*/ 17 w 27"/>
              <a:gd name="T7" fmla="*/ 19 h 30"/>
              <a:gd name="T8" fmla="*/ 0 w 27"/>
              <a:gd name="T9" fmla="*/ 30 h 30"/>
              <a:gd name="T10" fmla="*/ 6 w 27"/>
              <a:gd name="T11" fmla="*/ 30 h 30"/>
              <a:gd name="T12" fmla="*/ 7 w 27"/>
              <a:gd name="T13" fmla="*/ 24 h 30"/>
              <a:gd name="T14" fmla="*/ 18 w 27"/>
              <a:gd name="T15" fmla="*/ 24 h 30"/>
              <a:gd name="T16" fmla="*/ 21 w 27"/>
              <a:gd name="T17" fmla="*/ 30 h 30"/>
              <a:gd name="T18" fmla="*/ 27 w 27"/>
              <a:gd name="T19" fmla="*/ 30 h 30"/>
              <a:gd name="T20" fmla="*/ 17 w 27"/>
              <a:gd name="T21" fmla="*/ 0 h 30"/>
              <a:gd name="T22" fmla="*/ 10 w 27"/>
              <a:gd name="T23" fmla="*/ 0 h 30"/>
              <a:gd name="T24" fmla="*/ 0 w 27"/>
              <a:gd name="T25" fmla="*/ 30 h 30"/>
              <a:gd name="T26" fmla="*/ 17 w 27"/>
              <a:gd name="T2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0">
                <a:moveTo>
                  <a:pt x="17" y="19"/>
                </a:moveTo>
                <a:lnTo>
                  <a:pt x="10" y="19"/>
                </a:lnTo>
                <a:lnTo>
                  <a:pt x="13" y="6"/>
                </a:lnTo>
                <a:lnTo>
                  <a:pt x="17" y="19"/>
                </a:lnTo>
                <a:lnTo>
                  <a:pt x="0" y="30"/>
                </a:lnTo>
                <a:lnTo>
                  <a:pt x="6" y="30"/>
                </a:lnTo>
                <a:lnTo>
                  <a:pt x="7" y="24"/>
                </a:lnTo>
                <a:lnTo>
                  <a:pt x="18" y="24"/>
                </a:lnTo>
                <a:lnTo>
                  <a:pt x="21" y="30"/>
                </a:lnTo>
                <a:lnTo>
                  <a:pt x="27" y="30"/>
                </a:lnTo>
                <a:lnTo>
                  <a:pt x="17" y="0"/>
                </a:lnTo>
                <a:lnTo>
                  <a:pt x="10" y="0"/>
                </a:lnTo>
                <a:lnTo>
                  <a:pt x="0" y="30"/>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09" name="Freeform 910">
            <a:extLst>
              <a:ext uri="{FF2B5EF4-FFF2-40B4-BE49-F238E27FC236}">
                <a16:creationId xmlns:a16="http://schemas.microsoft.com/office/drawing/2014/main" id="{EEC4AFF2-03CD-4E72-BD66-CFCAEF051664}"/>
              </a:ext>
            </a:extLst>
          </p:cNvPr>
          <p:cNvSpPr/>
          <p:nvPr/>
        </p:nvSpPr>
        <p:spPr bwMode="auto">
          <a:xfrm>
            <a:off x="6659097" y="2301050"/>
            <a:ext cx="32217" cy="46224"/>
          </a:xfrm>
          <a:custGeom>
            <a:avLst/>
            <a:gdLst>
              <a:gd name="T0" fmla="*/ 2 w 23"/>
              <a:gd name="T1" fmla="*/ 30 h 33"/>
              <a:gd name="T2" fmla="*/ 6 w 23"/>
              <a:gd name="T3" fmla="*/ 33 h 33"/>
              <a:gd name="T4" fmla="*/ 11 w 23"/>
              <a:gd name="T5" fmla="*/ 33 h 33"/>
              <a:gd name="T6" fmla="*/ 16 w 23"/>
              <a:gd name="T7" fmla="*/ 33 h 33"/>
              <a:gd name="T8" fmla="*/ 19 w 23"/>
              <a:gd name="T9" fmla="*/ 30 h 33"/>
              <a:gd name="T10" fmla="*/ 22 w 23"/>
              <a:gd name="T11" fmla="*/ 27 h 33"/>
              <a:gd name="T12" fmla="*/ 23 w 23"/>
              <a:gd name="T13" fmla="*/ 23 h 33"/>
              <a:gd name="T14" fmla="*/ 22 w 23"/>
              <a:gd name="T15" fmla="*/ 18 h 33"/>
              <a:gd name="T16" fmla="*/ 19 w 23"/>
              <a:gd name="T17" fmla="*/ 16 h 33"/>
              <a:gd name="T18" fmla="*/ 17 w 23"/>
              <a:gd name="T19" fmla="*/ 15 h 33"/>
              <a:gd name="T20" fmla="*/ 12 w 23"/>
              <a:gd name="T21" fmla="*/ 14 h 33"/>
              <a:gd name="T22" fmla="*/ 11 w 23"/>
              <a:gd name="T23" fmla="*/ 12 h 33"/>
              <a:gd name="T24" fmla="*/ 7 w 23"/>
              <a:gd name="T25" fmla="*/ 11 h 33"/>
              <a:gd name="T26" fmla="*/ 6 w 23"/>
              <a:gd name="T27" fmla="*/ 9 h 33"/>
              <a:gd name="T28" fmla="*/ 6 w 23"/>
              <a:gd name="T29" fmla="*/ 8 h 33"/>
              <a:gd name="T30" fmla="*/ 7 w 23"/>
              <a:gd name="T31" fmla="*/ 6 h 33"/>
              <a:gd name="T32" fmla="*/ 11 w 23"/>
              <a:gd name="T33" fmla="*/ 5 h 33"/>
              <a:gd name="T34" fmla="*/ 13 w 23"/>
              <a:gd name="T35" fmla="*/ 5 h 33"/>
              <a:gd name="T36" fmla="*/ 14 w 23"/>
              <a:gd name="T37" fmla="*/ 6 h 33"/>
              <a:gd name="T38" fmla="*/ 16 w 23"/>
              <a:gd name="T39" fmla="*/ 8 h 33"/>
              <a:gd name="T40" fmla="*/ 16 w 23"/>
              <a:gd name="T41" fmla="*/ 10 h 33"/>
              <a:gd name="T42" fmla="*/ 22 w 23"/>
              <a:gd name="T43" fmla="*/ 10 h 33"/>
              <a:gd name="T44" fmla="*/ 20 w 23"/>
              <a:gd name="T45" fmla="*/ 6 h 33"/>
              <a:gd name="T46" fmla="*/ 19 w 23"/>
              <a:gd name="T47" fmla="*/ 3 h 33"/>
              <a:gd name="T48" fmla="*/ 16 w 23"/>
              <a:gd name="T49" fmla="*/ 0 h 33"/>
              <a:gd name="T50" fmla="*/ 11 w 23"/>
              <a:gd name="T51" fmla="*/ 0 h 33"/>
              <a:gd name="T52" fmla="*/ 6 w 23"/>
              <a:gd name="T53" fmla="*/ 0 h 33"/>
              <a:gd name="T54" fmla="*/ 2 w 23"/>
              <a:gd name="T55" fmla="*/ 3 h 33"/>
              <a:gd name="T56" fmla="*/ 1 w 23"/>
              <a:gd name="T57" fmla="*/ 5 h 33"/>
              <a:gd name="T58" fmla="*/ 0 w 23"/>
              <a:gd name="T59" fmla="*/ 10 h 33"/>
              <a:gd name="T60" fmla="*/ 1 w 23"/>
              <a:gd name="T61" fmla="*/ 14 h 33"/>
              <a:gd name="T62" fmla="*/ 4 w 23"/>
              <a:gd name="T63" fmla="*/ 17 h 33"/>
              <a:gd name="T64" fmla="*/ 8 w 23"/>
              <a:gd name="T65" fmla="*/ 18 h 33"/>
              <a:gd name="T66" fmla="*/ 10 w 23"/>
              <a:gd name="T67" fmla="*/ 18 h 33"/>
              <a:gd name="T68" fmla="*/ 16 w 23"/>
              <a:gd name="T69" fmla="*/ 21 h 33"/>
              <a:gd name="T70" fmla="*/ 17 w 23"/>
              <a:gd name="T71" fmla="*/ 22 h 33"/>
              <a:gd name="T72" fmla="*/ 17 w 23"/>
              <a:gd name="T73" fmla="*/ 23 h 33"/>
              <a:gd name="T74" fmla="*/ 17 w 23"/>
              <a:gd name="T75" fmla="*/ 26 h 33"/>
              <a:gd name="T76" fmla="*/ 16 w 23"/>
              <a:gd name="T77" fmla="*/ 27 h 33"/>
              <a:gd name="T78" fmla="*/ 12 w 23"/>
              <a:gd name="T79" fmla="*/ 28 h 33"/>
              <a:gd name="T80" fmla="*/ 10 w 23"/>
              <a:gd name="T81" fmla="*/ 27 h 33"/>
              <a:gd name="T82" fmla="*/ 7 w 23"/>
              <a:gd name="T83" fmla="*/ 27 h 33"/>
              <a:gd name="T84" fmla="*/ 6 w 23"/>
              <a:gd name="T85" fmla="*/ 24 h 33"/>
              <a:gd name="T86" fmla="*/ 5 w 23"/>
              <a:gd name="T87" fmla="*/ 22 h 33"/>
              <a:gd name="T88" fmla="*/ 0 w 23"/>
              <a:gd name="T89" fmla="*/ 22 h 33"/>
              <a:gd name="T90" fmla="*/ 0 w 23"/>
              <a:gd name="T91" fmla="*/ 27 h 33"/>
              <a:gd name="T92" fmla="*/ 2 w 23"/>
              <a:gd name="T9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33">
                <a:moveTo>
                  <a:pt x="2" y="30"/>
                </a:moveTo>
                <a:lnTo>
                  <a:pt x="6" y="33"/>
                </a:lnTo>
                <a:lnTo>
                  <a:pt x="11" y="33"/>
                </a:lnTo>
                <a:lnTo>
                  <a:pt x="16" y="33"/>
                </a:lnTo>
                <a:lnTo>
                  <a:pt x="19" y="30"/>
                </a:lnTo>
                <a:lnTo>
                  <a:pt x="22" y="27"/>
                </a:lnTo>
                <a:lnTo>
                  <a:pt x="23" y="23"/>
                </a:lnTo>
                <a:lnTo>
                  <a:pt x="22" y="18"/>
                </a:lnTo>
                <a:lnTo>
                  <a:pt x="19" y="16"/>
                </a:lnTo>
                <a:lnTo>
                  <a:pt x="17" y="15"/>
                </a:lnTo>
                <a:lnTo>
                  <a:pt x="12" y="14"/>
                </a:lnTo>
                <a:lnTo>
                  <a:pt x="11" y="12"/>
                </a:lnTo>
                <a:lnTo>
                  <a:pt x="7" y="11"/>
                </a:lnTo>
                <a:lnTo>
                  <a:pt x="6" y="9"/>
                </a:lnTo>
                <a:lnTo>
                  <a:pt x="6" y="8"/>
                </a:lnTo>
                <a:lnTo>
                  <a:pt x="7" y="6"/>
                </a:lnTo>
                <a:lnTo>
                  <a:pt x="11" y="5"/>
                </a:lnTo>
                <a:lnTo>
                  <a:pt x="13" y="5"/>
                </a:lnTo>
                <a:lnTo>
                  <a:pt x="14" y="6"/>
                </a:lnTo>
                <a:lnTo>
                  <a:pt x="16" y="8"/>
                </a:lnTo>
                <a:lnTo>
                  <a:pt x="16" y="10"/>
                </a:lnTo>
                <a:lnTo>
                  <a:pt x="22" y="10"/>
                </a:lnTo>
                <a:lnTo>
                  <a:pt x="20" y="6"/>
                </a:lnTo>
                <a:lnTo>
                  <a:pt x="19" y="3"/>
                </a:lnTo>
                <a:lnTo>
                  <a:pt x="16" y="0"/>
                </a:lnTo>
                <a:lnTo>
                  <a:pt x="11" y="0"/>
                </a:lnTo>
                <a:lnTo>
                  <a:pt x="6" y="0"/>
                </a:lnTo>
                <a:lnTo>
                  <a:pt x="2" y="3"/>
                </a:lnTo>
                <a:lnTo>
                  <a:pt x="1" y="5"/>
                </a:lnTo>
                <a:lnTo>
                  <a:pt x="0" y="10"/>
                </a:lnTo>
                <a:lnTo>
                  <a:pt x="1" y="14"/>
                </a:lnTo>
                <a:lnTo>
                  <a:pt x="4" y="17"/>
                </a:lnTo>
                <a:lnTo>
                  <a:pt x="8" y="18"/>
                </a:lnTo>
                <a:lnTo>
                  <a:pt x="10" y="18"/>
                </a:lnTo>
                <a:lnTo>
                  <a:pt x="16" y="21"/>
                </a:lnTo>
                <a:lnTo>
                  <a:pt x="17" y="22"/>
                </a:lnTo>
                <a:lnTo>
                  <a:pt x="17" y="23"/>
                </a:lnTo>
                <a:lnTo>
                  <a:pt x="17" y="26"/>
                </a:lnTo>
                <a:lnTo>
                  <a:pt x="16" y="27"/>
                </a:lnTo>
                <a:lnTo>
                  <a:pt x="12" y="28"/>
                </a:lnTo>
                <a:lnTo>
                  <a:pt x="10" y="27"/>
                </a:lnTo>
                <a:lnTo>
                  <a:pt x="7" y="27"/>
                </a:lnTo>
                <a:lnTo>
                  <a:pt x="6" y="24"/>
                </a:lnTo>
                <a:lnTo>
                  <a:pt x="5" y="22"/>
                </a:lnTo>
                <a:lnTo>
                  <a:pt x="0" y="22"/>
                </a:lnTo>
                <a:lnTo>
                  <a:pt x="0" y="27"/>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10" name="Freeform 911">
            <a:extLst>
              <a:ext uri="{FF2B5EF4-FFF2-40B4-BE49-F238E27FC236}">
                <a16:creationId xmlns:a16="http://schemas.microsoft.com/office/drawing/2014/main" id="{D062F053-72F7-4B03-892B-945FE00ADF67}"/>
              </a:ext>
            </a:extLst>
          </p:cNvPr>
          <p:cNvSpPr/>
          <p:nvPr/>
        </p:nvSpPr>
        <p:spPr bwMode="auto">
          <a:xfrm>
            <a:off x="6694115" y="2303852"/>
            <a:ext cx="50426" cy="42022"/>
          </a:xfrm>
          <a:custGeom>
            <a:avLst/>
            <a:gdLst>
              <a:gd name="T0" fmla="*/ 13 w 36"/>
              <a:gd name="T1" fmla="*/ 30 h 30"/>
              <a:gd name="T2" fmla="*/ 18 w 36"/>
              <a:gd name="T3" fmla="*/ 7 h 30"/>
              <a:gd name="T4" fmla="*/ 22 w 36"/>
              <a:gd name="T5" fmla="*/ 30 h 30"/>
              <a:gd name="T6" fmla="*/ 28 w 36"/>
              <a:gd name="T7" fmla="*/ 30 h 30"/>
              <a:gd name="T8" fmla="*/ 36 w 36"/>
              <a:gd name="T9" fmla="*/ 0 h 30"/>
              <a:gd name="T10" fmla="*/ 30 w 36"/>
              <a:gd name="T11" fmla="*/ 0 h 30"/>
              <a:gd name="T12" fmla="*/ 25 w 36"/>
              <a:gd name="T13" fmla="*/ 21 h 30"/>
              <a:gd name="T14" fmla="*/ 21 w 36"/>
              <a:gd name="T15" fmla="*/ 0 h 30"/>
              <a:gd name="T16" fmla="*/ 15 w 36"/>
              <a:gd name="T17" fmla="*/ 0 h 30"/>
              <a:gd name="T18" fmla="*/ 11 w 36"/>
              <a:gd name="T19" fmla="*/ 21 h 30"/>
              <a:gd name="T20" fmla="*/ 6 w 36"/>
              <a:gd name="T21" fmla="*/ 0 h 30"/>
              <a:gd name="T22" fmla="*/ 0 w 36"/>
              <a:gd name="T23" fmla="*/ 0 h 30"/>
              <a:gd name="T24" fmla="*/ 7 w 36"/>
              <a:gd name="T25" fmla="*/ 30 h 30"/>
              <a:gd name="T26" fmla="*/ 13 w 36"/>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0">
                <a:moveTo>
                  <a:pt x="13" y="30"/>
                </a:moveTo>
                <a:lnTo>
                  <a:pt x="18" y="7"/>
                </a:lnTo>
                <a:lnTo>
                  <a:pt x="22" y="30"/>
                </a:lnTo>
                <a:lnTo>
                  <a:pt x="28" y="30"/>
                </a:lnTo>
                <a:lnTo>
                  <a:pt x="36" y="0"/>
                </a:lnTo>
                <a:lnTo>
                  <a:pt x="30" y="0"/>
                </a:lnTo>
                <a:lnTo>
                  <a:pt x="25" y="21"/>
                </a:lnTo>
                <a:lnTo>
                  <a:pt x="21" y="0"/>
                </a:lnTo>
                <a:lnTo>
                  <a:pt x="15" y="0"/>
                </a:lnTo>
                <a:lnTo>
                  <a:pt x="11" y="21"/>
                </a:lnTo>
                <a:lnTo>
                  <a:pt x="6" y="0"/>
                </a:lnTo>
                <a:lnTo>
                  <a:pt x="0" y="0"/>
                </a:lnTo>
                <a:lnTo>
                  <a:pt x="7" y="30"/>
                </a:lnTo>
                <a:lnTo>
                  <a:pt x="1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11" name="Freeform 912">
            <a:extLst>
              <a:ext uri="{FF2B5EF4-FFF2-40B4-BE49-F238E27FC236}">
                <a16:creationId xmlns:a16="http://schemas.microsoft.com/office/drawing/2014/main" id="{37EBD78E-007A-4EE8-B8B3-5400D9A22A12}"/>
              </a:ext>
            </a:extLst>
          </p:cNvPr>
          <p:cNvSpPr/>
          <p:nvPr/>
        </p:nvSpPr>
        <p:spPr bwMode="auto">
          <a:xfrm>
            <a:off x="6750145" y="2303852"/>
            <a:ext cx="29415" cy="42022"/>
          </a:xfrm>
          <a:custGeom>
            <a:avLst/>
            <a:gdLst>
              <a:gd name="T0" fmla="*/ 21 w 21"/>
              <a:gd name="T1" fmla="*/ 30 h 30"/>
              <a:gd name="T2" fmla="*/ 21 w 21"/>
              <a:gd name="T3" fmla="*/ 25 h 30"/>
              <a:gd name="T4" fmla="*/ 6 w 21"/>
              <a:gd name="T5" fmla="*/ 25 h 30"/>
              <a:gd name="T6" fmla="*/ 6 w 21"/>
              <a:gd name="T7" fmla="*/ 16 h 30"/>
              <a:gd name="T8" fmla="*/ 19 w 21"/>
              <a:gd name="T9" fmla="*/ 16 h 30"/>
              <a:gd name="T10" fmla="*/ 19 w 21"/>
              <a:gd name="T11" fmla="*/ 12 h 30"/>
              <a:gd name="T12" fmla="*/ 6 w 21"/>
              <a:gd name="T13" fmla="*/ 12 h 30"/>
              <a:gd name="T14" fmla="*/ 6 w 21"/>
              <a:gd name="T15" fmla="*/ 4 h 30"/>
              <a:gd name="T16" fmla="*/ 20 w 21"/>
              <a:gd name="T17" fmla="*/ 4 h 30"/>
              <a:gd name="T18" fmla="*/ 20 w 21"/>
              <a:gd name="T19" fmla="*/ 0 h 30"/>
              <a:gd name="T20" fmla="*/ 0 w 21"/>
              <a:gd name="T21" fmla="*/ 0 h 30"/>
              <a:gd name="T22" fmla="*/ 0 w 21"/>
              <a:gd name="T23" fmla="*/ 30 h 30"/>
              <a:gd name="T24" fmla="*/ 21 w 21"/>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0">
                <a:moveTo>
                  <a:pt x="21" y="30"/>
                </a:moveTo>
                <a:lnTo>
                  <a:pt x="21" y="25"/>
                </a:lnTo>
                <a:lnTo>
                  <a:pt x="6" y="25"/>
                </a:lnTo>
                <a:lnTo>
                  <a:pt x="6" y="16"/>
                </a:lnTo>
                <a:lnTo>
                  <a:pt x="19" y="16"/>
                </a:lnTo>
                <a:lnTo>
                  <a:pt x="19" y="12"/>
                </a:lnTo>
                <a:lnTo>
                  <a:pt x="6" y="12"/>
                </a:lnTo>
                <a:lnTo>
                  <a:pt x="6" y="4"/>
                </a:lnTo>
                <a:lnTo>
                  <a:pt x="20" y="4"/>
                </a:lnTo>
                <a:lnTo>
                  <a:pt x="20" y="0"/>
                </a:lnTo>
                <a:lnTo>
                  <a:pt x="0" y="0"/>
                </a:lnTo>
                <a:lnTo>
                  <a:pt x="0" y="30"/>
                </a:lnTo>
                <a:lnTo>
                  <a:pt x="21"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12" name="Freeform 913">
            <a:extLst>
              <a:ext uri="{FF2B5EF4-FFF2-40B4-BE49-F238E27FC236}">
                <a16:creationId xmlns:a16="http://schemas.microsoft.com/office/drawing/2014/main" id="{FF0B6715-6551-4E2F-B49D-8E1F598EB33A}"/>
              </a:ext>
            </a:extLst>
          </p:cNvPr>
          <p:cNvSpPr/>
          <p:nvPr/>
        </p:nvSpPr>
        <p:spPr bwMode="auto">
          <a:xfrm>
            <a:off x="6785163" y="2303852"/>
            <a:ext cx="28015" cy="42022"/>
          </a:xfrm>
          <a:custGeom>
            <a:avLst/>
            <a:gdLst>
              <a:gd name="T0" fmla="*/ 20 w 20"/>
              <a:gd name="T1" fmla="*/ 30 h 30"/>
              <a:gd name="T2" fmla="*/ 20 w 20"/>
              <a:gd name="T3" fmla="*/ 25 h 30"/>
              <a:gd name="T4" fmla="*/ 6 w 20"/>
              <a:gd name="T5" fmla="*/ 25 h 30"/>
              <a:gd name="T6" fmla="*/ 6 w 20"/>
              <a:gd name="T7" fmla="*/ 0 h 30"/>
              <a:gd name="T8" fmla="*/ 0 w 20"/>
              <a:gd name="T9" fmla="*/ 0 h 30"/>
              <a:gd name="T10" fmla="*/ 0 w 20"/>
              <a:gd name="T11" fmla="*/ 30 h 30"/>
              <a:gd name="T12" fmla="*/ 20 w 2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0" h="30">
                <a:moveTo>
                  <a:pt x="20" y="30"/>
                </a:moveTo>
                <a:lnTo>
                  <a:pt x="20" y="25"/>
                </a:lnTo>
                <a:lnTo>
                  <a:pt x="6" y="25"/>
                </a:lnTo>
                <a:lnTo>
                  <a:pt x="6" y="0"/>
                </a:lnTo>
                <a:lnTo>
                  <a:pt x="0" y="0"/>
                </a:lnTo>
                <a:lnTo>
                  <a:pt x="0" y="30"/>
                </a:lnTo>
                <a:lnTo>
                  <a:pt x="2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13" name="Freeform 914">
            <a:extLst>
              <a:ext uri="{FF2B5EF4-FFF2-40B4-BE49-F238E27FC236}">
                <a16:creationId xmlns:a16="http://schemas.microsoft.com/office/drawing/2014/main" id="{13721AA4-97A9-4F62-BF3C-8564A5783999}"/>
              </a:ext>
            </a:extLst>
          </p:cNvPr>
          <p:cNvSpPr/>
          <p:nvPr/>
        </p:nvSpPr>
        <p:spPr bwMode="auto">
          <a:xfrm>
            <a:off x="6818780" y="2303852"/>
            <a:ext cx="26614" cy="42022"/>
          </a:xfrm>
          <a:custGeom>
            <a:avLst/>
            <a:gdLst>
              <a:gd name="T0" fmla="*/ 19 w 19"/>
              <a:gd name="T1" fmla="*/ 30 h 30"/>
              <a:gd name="T2" fmla="*/ 19 w 19"/>
              <a:gd name="T3" fmla="*/ 25 h 30"/>
              <a:gd name="T4" fmla="*/ 5 w 19"/>
              <a:gd name="T5" fmla="*/ 25 h 30"/>
              <a:gd name="T6" fmla="*/ 5 w 19"/>
              <a:gd name="T7" fmla="*/ 0 h 30"/>
              <a:gd name="T8" fmla="*/ 0 w 19"/>
              <a:gd name="T9" fmla="*/ 0 h 30"/>
              <a:gd name="T10" fmla="*/ 0 w 19"/>
              <a:gd name="T11" fmla="*/ 30 h 30"/>
              <a:gd name="T12" fmla="*/ 19 w 19"/>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9" h="30">
                <a:moveTo>
                  <a:pt x="19" y="30"/>
                </a:moveTo>
                <a:lnTo>
                  <a:pt x="19" y="25"/>
                </a:lnTo>
                <a:lnTo>
                  <a:pt x="5" y="25"/>
                </a:lnTo>
                <a:lnTo>
                  <a:pt x="5" y="0"/>
                </a:lnTo>
                <a:lnTo>
                  <a:pt x="0" y="0"/>
                </a:lnTo>
                <a:lnTo>
                  <a:pt x="0" y="30"/>
                </a:lnTo>
                <a:lnTo>
                  <a:pt x="1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sz="1588">
              <a:solidFill>
                <a:prstClr val="black"/>
              </a:solidFill>
              <a:latin typeface="Calibri" panose="020F0502020204030204"/>
              <a:cs typeface="Arial"/>
            </a:endParaRPr>
          </a:p>
        </p:txBody>
      </p:sp>
      <p:sp>
        <p:nvSpPr>
          <p:cNvPr id="914" name="TextBox 913">
            <a:extLst>
              <a:ext uri="{FF2B5EF4-FFF2-40B4-BE49-F238E27FC236}">
                <a16:creationId xmlns:a16="http://schemas.microsoft.com/office/drawing/2014/main" id="{C1A74687-8F12-4E30-A42C-F70D90FAA24F}"/>
              </a:ext>
            </a:extLst>
          </p:cNvPr>
          <p:cNvSpPr txBox="1"/>
          <p:nvPr/>
        </p:nvSpPr>
        <p:spPr>
          <a:xfrm>
            <a:off x="1056695" y="3987926"/>
            <a:ext cx="3291927" cy="282385"/>
          </a:xfrm>
          <a:prstGeom prst="rect">
            <a:avLst/>
          </a:prstGeom>
          <a:noFill/>
        </p:spPr>
        <p:txBody>
          <a:bodyPr wrap="none" rtlCol="0">
            <a:spAutoFit/>
          </a:bodyPr>
          <a:lstStyle/>
          <a:p>
            <a:pPr defTabSz="457200">
              <a:defRPr/>
            </a:pPr>
            <a:r>
              <a:rPr lang="en-US" sz="1235" b="1" dirty="0">
                <a:solidFill>
                  <a:prstClr val="black"/>
                </a:solidFill>
                <a:latin typeface="Calibri" panose="020F0502020204030204"/>
                <a:cs typeface="Arial"/>
              </a:rPr>
              <a:t>Awarded Healthy Opportunities Network Leads</a:t>
            </a:r>
          </a:p>
        </p:txBody>
      </p:sp>
      <p:sp>
        <p:nvSpPr>
          <p:cNvPr id="915" name="TextBox 914">
            <a:extLst>
              <a:ext uri="{FF2B5EF4-FFF2-40B4-BE49-F238E27FC236}">
                <a16:creationId xmlns:a16="http://schemas.microsoft.com/office/drawing/2014/main" id="{FD6356CF-7D85-483F-9B84-0D85034A6CC0}"/>
              </a:ext>
            </a:extLst>
          </p:cNvPr>
          <p:cNvSpPr txBox="1"/>
          <p:nvPr/>
        </p:nvSpPr>
        <p:spPr>
          <a:xfrm>
            <a:off x="916983" y="4328357"/>
            <a:ext cx="1230722" cy="282385"/>
          </a:xfrm>
          <a:prstGeom prst="rect">
            <a:avLst/>
          </a:prstGeom>
          <a:noFill/>
        </p:spPr>
        <p:txBody>
          <a:bodyPr wrap="none" rtlCol="0">
            <a:spAutoFit/>
          </a:bodyPr>
          <a:lstStyle/>
          <a:p>
            <a:pPr defTabSz="457200">
              <a:defRPr/>
            </a:pPr>
            <a:r>
              <a:rPr lang="en-US" sz="1235" b="1">
                <a:solidFill>
                  <a:prstClr val="black"/>
                </a:solidFill>
                <a:latin typeface="Calibri" panose="020F0502020204030204"/>
                <a:cs typeface="Arial"/>
              </a:rPr>
              <a:t>Access East, Inc.</a:t>
            </a:r>
          </a:p>
        </p:txBody>
      </p:sp>
      <p:sp>
        <p:nvSpPr>
          <p:cNvPr id="916" name="TextBox 915">
            <a:extLst>
              <a:ext uri="{FF2B5EF4-FFF2-40B4-BE49-F238E27FC236}">
                <a16:creationId xmlns:a16="http://schemas.microsoft.com/office/drawing/2014/main" id="{8C56CF94-4834-4774-8F9F-895E4AE40A1B}"/>
              </a:ext>
            </a:extLst>
          </p:cNvPr>
          <p:cNvSpPr txBox="1"/>
          <p:nvPr/>
        </p:nvSpPr>
        <p:spPr>
          <a:xfrm>
            <a:off x="934230" y="4928351"/>
            <a:ext cx="2827184" cy="282385"/>
          </a:xfrm>
          <a:prstGeom prst="rect">
            <a:avLst/>
          </a:prstGeom>
          <a:noFill/>
        </p:spPr>
        <p:txBody>
          <a:bodyPr wrap="none" rtlCol="0">
            <a:spAutoFit/>
          </a:bodyPr>
          <a:lstStyle/>
          <a:p>
            <a:pPr defTabSz="457200">
              <a:defRPr/>
            </a:pPr>
            <a:r>
              <a:rPr lang="en-US" sz="1235" b="1">
                <a:solidFill>
                  <a:prstClr val="black"/>
                </a:solidFill>
                <a:latin typeface="Calibri" panose="020F0502020204030204"/>
                <a:cs typeface="Arial"/>
              </a:rPr>
              <a:t>Community Care of the Lower Cape Fear</a:t>
            </a:r>
          </a:p>
        </p:txBody>
      </p:sp>
      <p:sp>
        <p:nvSpPr>
          <p:cNvPr id="917" name="TextBox 916">
            <a:extLst>
              <a:ext uri="{FF2B5EF4-FFF2-40B4-BE49-F238E27FC236}">
                <a16:creationId xmlns:a16="http://schemas.microsoft.com/office/drawing/2014/main" id="{A840B791-9164-4554-A74E-8160A16F8089}"/>
              </a:ext>
            </a:extLst>
          </p:cNvPr>
          <p:cNvSpPr txBox="1"/>
          <p:nvPr/>
        </p:nvSpPr>
        <p:spPr>
          <a:xfrm>
            <a:off x="934231" y="5466059"/>
            <a:ext cx="1144865" cy="282385"/>
          </a:xfrm>
          <a:prstGeom prst="rect">
            <a:avLst/>
          </a:prstGeom>
          <a:noFill/>
        </p:spPr>
        <p:txBody>
          <a:bodyPr wrap="none" rtlCol="0">
            <a:spAutoFit/>
          </a:bodyPr>
          <a:lstStyle/>
          <a:p>
            <a:pPr defTabSz="457200">
              <a:defRPr/>
            </a:pPr>
            <a:r>
              <a:rPr lang="en-US" sz="1235" b="1">
                <a:solidFill>
                  <a:prstClr val="black"/>
                </a:solidFill>
                <a:latin typeface="Calibri" panose="020F0502020204030204"/>
                <a:cs typeface="Arial"/>
              </a:rPr>
              <a:t>Impact Health</a:t>
            </a:r>
          </a:p>
        </p:txBody>
      </p:sp>
      <p:sp>
        <p:nvSpPr>
          <p:cNvPr id="918" name="TextBox 917">
            <a:extLst>
              <a:ext uri="{FF2B5EF4-FFF2-40B4-BE49-F238E27FC236}">
                <a16:creationId xmlns:a16="http://schemas.microsoft.com/office/drawing/2014/main" id="{E1C9839F-B9FF-4F5C-A812-9A1E73D0CC25}"/>
              </a:ext>
            </a:extLst>
          </p:cNvPr>
          <p:cNvSpPr txBox="1"/>
          <p:nvPr/>
        </p:nvSpPr>
        <p:spPr>
          <a:xfrm>
            <a:off x="957150" y="4553257"/>
            <a:ext cx="3564871" cy="391133"/>
          </a:xfrm>
          <a:prstGeom prst="rect">
            <a:avLst/>
          </a:prstGeom>
          <a:noFill/>
        </p:spPr>
        <p:txBody>
          <a:bodyPr wrap="square" rtlCol="0">
            <a:spAutoFit/>
          </a:bodyPr>
          <a:lstStyle/>
          <a:p>
            <a:pPr defTabSz="457200">
              <a:defRPr/>
            </a:pPr>
            <a:r>
              <a:rPr lang="en-US" sz="971">
                <a:solidFill>
                  <a:prstClr val="black"/>
                </a:solidFill>
                <a:latin typeface="Calibri" panose="020F0502020204030204"/>
                <a:cs typeface="Arial"/>
              </a:rPr>
              <a:t>Beaufort, Bertie, Chowan, Edgecombe, Halifax, Hertford, Martin, Northampton, Pitt </a:t>
            </a:r>
          </a:p>
        </p:txBody>
      </p:sp>
      <p:sp>
        <p:nvSpPr>
          <p:cNvPr id="919" name="TextBox 918">
            <a:extLst>
              <a:ext uri="{FF2B5EF4-FFF2-40B4-BE49-F238E27FC236}">
                <a16:creationId xmlns:a16="http://schemas.microsoft.com/office/drawing/2014/main" id="{0E416101-DF36-4C36-AFE5-C9FC982C2843}"/>
              </a:ext>
            </a:extLst>
          </p:cNvPr>
          <p:cNvSpPr txBox="1"/>
          <p:nvPr/>
        </p:nvSpPr>
        <p:spPr>
          <a:xfrm>
            <a:off x="934230" y="5147536"/>
            <a:ext cx="3288080" cy="241733"/>
          </a:xfrm>
          <a:prstGeom prst="rect">
            <a:avLst/>
          </a:prstGeom>
          <a:noFill/>
        </p:spPr>
        <p:txBody>
          <a:bodyPr wrap="none" rtlCol="0">
            <a:spAutoFit/>
          </a:bodyPr>
          <a:lstStyle/>
          <a:p>
            <a:pPr defTabSz="457200">
              <a:defRPr/>
            </a:pPr>
            <a:r>
              <a:rPr lang="en-US" sz="971">
                <a:solidFill>
                  <a:prstClr val="black"/>
                </a:solidFill>
                <a:latin typeface="Calibri" panose="020F0502020204030204"/>
                <a:cs typeface="Arial"/>
              </a:rPr>
              <a:t>Bladen, Brunswick, Columbus, New Hanover, Onslow, Pender</a:t>
            </a:r>
          </a:p>
        </p:txBody>
      </p:sp>
      <p:sp>
        <p:nvSpPr>
          <p:cNvPr id="920" name="TextBox 919">
            <a:extLst>
              <a:ext uri="{FF2B5EF4-FFF2-40B4-BE49-F238E27FC236}">
                <a16:creationId xmlns:a16="http://schemas.microsoft.com/office/drawing/2014/main" id="{28379BD3-2F00-4D4D-8456-C6940EBCF926}"/>
              </a:ext>
            </a:extLst>
          </p:cNvPr>
          <p:cNvSpPr txBox="1"/>
          <p:nvPr/>
        </p:nvSpPr>
        <p:spPr>
          <a:xfrm>
            <a:off x="934231" y="5687577"/>
            <a:ext cx="3993497" cy="540533"/>
          </a:xfrm>
          <a:prstGeom prst="rect">
            <a:avLst/>
          </a:prstGeom>
          <a:noFill/>
        </p:spPr>
        <p:txBody>
          <a:bodyPr wrap="square" rtlCol="0">
            <a:spAutoFit/>
          </a:bodyPr>
          <a:lstStyle/>
          <a:p>
            <a:pPr defTabSz="457200">
              <a:defRPr/>
            </a:pPr>
            <a:r>
              <a:rPr lang="en-US" sz="971">
                <a:solidFill>
                  <a:prstClr val="black"/>
                </a:solidFill>
                <a:latin typeface="Calibri" panose="020F0502020204030204"/>
                <a:cs typeface="Arial"/>
              </a:rPr>
              <a:t>Avery, Buncombe, Burke, Cherokee, Clay, Graham, Haywood, Henderson, Jackson, Macon, Madison, McDowell, Mitchell, Polk, Rutherford, Swain, Transylvania, Yancey </a:t>
            </a:r>
          </a:p>
        </p:txBody>
      </p:sp>
      <p:sp>
        <p:nvSpPr>
          <p:cNvPr id="921" name="Rectangle 920">
            <a:extLst>
              <a:ext uri="{FF2B5EF4-FFF2-40B4-BE49-F238E27FC236}">
                <a16:creationId xmlns:a16="http://schemas.microsoft.com/office/drawing/2014/main" id="{1B84991D-34EC-4CEB-BEEB-2137BE1E7A08}"/>
              </a:ext>
            </a:extLst>
          </p:cNvPr>
          <p:cNvSpPr/>
          <p:nvPr/>
        </p:nvSpPr>
        <p:spPr>
          <a:xfrm>
            <a:off x="661026" y="4451831"/>
            <a:ext cx="260537" cy="15408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588">
              <a:solidFill>
                <a:srgbClr val="FFFFFF"/>
              </a:solidFill>
              <a:latin typeface="Calibri" panose="020F0502020204030204"/>
              <a:cs typeface="Arial"/>
            </a:endParaRPr>
          </a:p>
        </p:txBody>
      </p:sp>
      <p:sp>
        <p:nvSpPr>
          <p:cNvPr id="922" name="Rectangle 921">
            <a:extLst>
              <a:ext uri="{FF2B5EF4-FFF2-40B4-BE49-F238E27FC236}">
                <a16:creationId xmlns:a16="http://schemas.microsoft.com/office/drawing/2014/main" id="{1B0AE262-DFB2-4F9F-AE3E-D6A8230061B1}"/>
              </a:ext>
            </a:extLst>
          </p:cNvPr>
          <p:cNvSpPr/>
          <p:nvPr/>
        </p:nvSpPr>
        <p:spPr>
          <a:xfrm>
            <a:off x="661026" y="5578069"/>
            <a:ext cx="260537" cy="15408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588">
              <a:solidFill>
                <a:srgbClr val="FFFFFF"/>
              </a:solidFill>
              <a:latin typeface="Calibri" panose="020F0502020204030204"/>
              <a:cs typeface="Arial"/>
            </a:endParaRPr>
          </a:p>
        </p:txBody>
      </p:sp>
      <p:sp>
        <p:nvSpPr>
          <p:cNvPr id="923" name="Rectangle 922">
            <a:extLst>
              <a:ext uri="{FF2B5EF4-FFF2-40B4-BE49-F238E27FC236}">
                <a16:creationId xmlns:a16="http://schemas.microsoft.com/office/drawing/2014/main" id="{4E37FE0C-F215-45D1-85CD-D9C8DC1FBDA0}"/>
              </a:ext>
            </a:extLst>
          </p:cNvPr>
          <p:cNvSpPr/>
          <p:nvPr/>
        </p:nvSpPr>
        <p:spPr>
          <a:xfrm>
            <a:off x="666536" y="5026490"/>
            <a:ext cx="260537" cy="15408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588">
              <a:solidFill>
                <a:srgbClr val="FFFFFF"/>
              </a:solidFill>
              <a:latin typeface="Calibri" panose="020F0502020204030204"/>
              <a:cs typeface="Arial"/>
            </a:endParaRPr>
          </a:p>
        </p:txBody>
      </p:sp>
      <p:sp>
        <p:nvSpPr>
          <p:cNvPr id="925" name="Rectangle 924">
            <a:extLst>
              <a:ext uri="{FF2B5EF4-FFF2-40B4-BE49-F238E27FC236}">
                <a16:creationId xmlns:a16="http://schemas.microsoft.com/office/drawing/2014/main" id="{A079B547-8B8F-40E3-809D-C7CFF45C8BEF}"/>
              </a:ext>
            </a:extLst>
          </p:cNvPr>
          <p:cNvSpPr/>
          <p:nvPr/>
        </p:nvSpPr>
        <p:spPr>
          <a:xfrm>
            <a:off x="0" y="1198976"/>
            <a:ext cx="12192000" cy="737094"/>
          </a:xfrm>
          <a:prstGeom prst="rect">
            <a:avLst/>
          </a:prstGeom>
          <a:solidFill>
            <a:srgbClr val="F6D888"/>
          </a:solidFill>
          <a:ln>
            <a:solidFill>
              <a:srgbClr val="F6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defRPr/>
            </a:pPr>
            <a:r>
              <a:rPr lang="en-US" sz="1700" b="1" dirty="0">
                <a:solidFill>
                  <a:schemeClr val="tx1"/>
                </a:solidFill>
              </a:rPr>
              <a:t>Network Leads (NLs), PHPs, and HSOs will work with communities in three geographic areas of the state to implement the Pilots, as approved by the federal government.</a:t>
            </a:r>
          </a:p>
        </p:txBody>
      </p:sp>
      <p:sp>
        <p:nvSpPr>
          <p:cNvPr id="928" name="Title 3">
            <a:extLst>
              <a:ext uri="{FF2B5EF4-FFF2-40B4-BE49-F238E27FC236}">
                <a16:creationId xmlns:a16="http://schemas.microsoft.com/office/drawing/2014/main" id="{14F19CE3-5714-43D8-B8F6-0CD0FA8E5A15}"/>
              </a:ext>
            </a:extLst>
          </p:cNvPr>
          <p:cNvSpPr txBox="1">
            <a:spLocks/>
          </p:cNvSpPr>
          <p:nvPr/>
        </p:nvSpPr>
        <p:spPr>
          <a:xfrm>
            <a:off x="0" y="687473"/>
            <a:ext cx="12192000" cy="548640"/>
          </a:xfrm>
          <a:prstGeom prst="rect">
            <a:avLst/>
          </a:prstGeom>
        </p:spPr>
        <p:txBody>
          <a:bodyPr vert="horz" lIns="101811" tIns="50906" rIns="101811" bIns="50906" rtlCol="0" anchor="t">
            <a:noAutofit/>
          </a:bodyPr>
          <a:lstStyle>
            <a:lvl1pPr algn="l" defTabSz="673785" rtl="0" eaLnBrk="1" latinLnBrk="0" hangingPunct="1">
              <a:lnSpc>
                <a:spcPct val="90000"/>
              </a:lnSpc>
              <a:spcBef>
                <a:spcPct val="0"/>
              </a:spcBef>
              <a:buNone/>
              <a:defRPr sz="3530" b="1" i="0" kern="1200" baseline="0">
                <a:solidFill>
                  <a:schemeClr val="tx1"/>
                </a:solidFill>
                <a:latin typeface="+mn-lt"/>
                <a:ea typeface="+mj-ea"/>
                <a:cs typeface="Times New Roman" panose="02020603050405020304" pitchFamily="18" charset="0"/>
              </a:defRPr>
            </a:lvl1pPr>
          </a:lstStyle>
          <a:p>
            <a:pPr fontAlgn="ctr">
              <a:spcAft>
                <a:spcPct val="0"/>
              </a:spcAft>
            </a:pPr>
            <a:r>
              <a:rPr lang="en-US" sz="2800" dirty="0">
                <a:latin typeface="+mj-lt"/>
                <a:ea typeface="Times New Roman"/>
              </a:rPr>
              <a:t>Where Will Pilot Services Be Available? </a:t>
            </a:r>
          </a:p>
        </p:txBody>
      </p:sp>
    </p:spTree>
    <p:extLst>
      <p:ext uri="{BB962C8B-B14F-4D97-AF65-F5344CB8AC3E}">
        <p14:creationId xmlns:p14="http://schemas.microsoft.com/office/powerpoint/2010/main" val="29762361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defRPr/>
            </a:pPr>
            <a:endParaRPr lang="en-US" sz="2600" b="1">
              <a:solidFill>
                <a:srgbClr val="FFFFFF"/>
              </a:solidFill>
              <a:latin typeface="Calibri"/>
              <a:cs typeface="Times New Roman"/>
              <a:sym typeface="Calibri"/>
            </a:endParaRPr>
          </a:p>
        </p:txBody>
      </p:sp>
      <p:sp>
        <p:nvSpPr>
          <p:cNvPr id="4" name="Title 3"/>
          <p:cNvSpPr>
            <a:spLocks noGrp="1"/>
          </p:cNvSpPr>
          <p:nvPr>
            <p:ph type="title"/>
          </p:nvPr>
        </p:nvSpPr>
        <p:spPr>
          <a:xfrm>
            <a:off x="1456" y="510754"/>
            <a:ext cx="12189817" cy="548640"/>
          </a:xfrm>
        </p:spPr>
        <p:txBody>
          <a:bodyPr/>
          <a:lstStyle/>
          <a:p>
            <a:pPr fontAlgn="ctr">
              <a:spcBef>
                <a:spcPts val="0"/>
              </a:spcBef>
            </a:pPr>
            <a:r>
              <a:rPr lang="en-US" sz="3200" dirty="0">
                <a:solidFill>
                  <a:schemeClr val="tx2">
                    <a:lumMod val="75000"/>
                  </a:schemeClr>
                </a:solidFill>
                <a:latin typeface="Calibri"/>
                <a:ea typeface="Times New Roman"/>
                <a:cs typeface="Times New Roman"/>
              </a:rPr>
              <a:t>Who is Eligible to Receive Pilot Services? </a:t>
            </a:r>
            <a:endParaRPr lang="en-US" sz="3200">
              <a:solidFill>
                <a:schemeClr val="tx2">
                  <a:lumMod val="75000"/>
                </a:schemeClr>
              </a:solidFill>
              <a:latin typeface="Times New Roman"/>
              <a:ea typeface="Times New Roman"/>
            </a:endParaRPr>
          </a:p>
        </p:txBody>
      </p:sp>
      <p:sp>
        <p:nvSpPr>
          <p:cNvPr id="8" name="Rectangle 7"/>
          <p:cNvSpPr/>
          <p:nvPr/>
        </p:nvSpPr>
        <p:spPr>
          <a:xfrm>
            <a:off x="0" y="1007781"/>
            <a:ext cx="12191999" cy="662954"/>
          </a:xfrm>
          <a:prstGeom prst="rect">
            <a:avLst/>
          </a:prstGeom>
          <a:solidFill>
            <a:schemeClr val="accent6">
              <a:lumMod val="60000"/>
              <a:lumOff val="40000"/>
            </a:schemeClr>
          </a:solidFill>
          <a:ln w="19050" cap="flat" cmpd="sng" algn="ctr">
            <a:noFill/>
            <a:prstDash val="solid"/>
            <a:miter lim="800000"/>
          </a:ln>
          <a:effectLst/>
        </p:spPr>
        <p:txBody>
          <a:bodyPr lIns="91440" tIns="45720" rIns="91440" bIns="45720" rtlCol="0" anchor="ctr"/>
          <a:lstStyle/>
          <a:p>
            <a:pPr algn="ctr"/>
            <a:endParaRPr lang="en-US" sz="1400" b="1">
              <a:latin typeface="Calibri"/>
              <a:cs typeface="Calibri"/>
            </a:endParaRPr>
          </a:p>
          <a:p>
            <a:pPr algn="ctr"/>
            <a:r>
              <a:rPr lang="en-US" sz="2000" b="1" dirty="0">
                <a:latin typeface="Calibri"/>
                <a:cs typeface="Calibri"/>
              </a:rPr>
              <a:t>Individuals must have co-occurring physical/behavioral and social needs in order to receive Pilot services. </a:t>
            </a:r>
            <a:br>
              <a:rPr lang="en-US" sz="2000" b="1" dirty="0">
                <a:latin typeface="Calibri" panose="020F0502020204030204" pitchFamily="34" charset="0"/>
                <a:cs typeface="Calibri" panose="020F0502020204030204" pitchFamily="34" charset="0"/>
              </a:rPr>
            </a:br>
            <a:r>
              <a:rPr lang="en-US" sz="2000" b="1" dirty="0">
                <a:latin typeface="Calibri"/>
                <a:cs typeface="Calibri"/>
              </a:rPr>
              <a:t>Individuals will not receive Pilot services based on social needs alone.</a:t>
            </a:r>
            <a:endParaRPr lang="en-US" sz="2000" dirty="0">
              <a:latin typeface="Calibri"/>
              <a:ea typeface="+mn-lt"/>
              <a:cs typeface="Calibri"/>
            </a:endParaRPr>
          </a:p>
          <a:p>
            <a:pPr algn="ctr"/>
            <a:endParaRPr lang="en-US" b="1">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EA9C2DB5-8002-472F-B5B0-5CE0506BFA72}"/>
              </a:ext>
            </a:extLst>
          </p:cNvPr>
          <p:cNvSpPr/>
          <p:nvPr/>
        </p:nvSpPr>
        <p:spPr>
          <a:xfrm>
            <a:off x="1594" y="1812225"/>
            <a:ext cx="12191226" cy="656367"/>
          </a:xfrm>
          <a:prstGeom prst="rect">
            <a:avLst/>
          </a:prstGeom>
          <a:solidFill>
            <a:schemeClr val="tx2">
              <a:lumMod val="20000"/>
              <a:lumOff val="80000"/>
            </a:schemeClr>
          </a:solidFill>
          <a:ln w="19050" cap="flat" cmpd="sng" algn="ctr">
            <a:noFill/>
            <a:prstDash val="solid"/>
            <a:miter lim="800000"/>
          </a:ln>
          <a:effectLst/>
        </p:spPr>
        <p:txBody>
          <a:bodyPr lIns="91440" tIns="45720" rIns="91440" bIns="45720" rtlCol="0" anchor="ctr"/>
          <a:lstStyle/>
          <a:p>
            <a:pPr algn="ctr" defTabSz="887553">
              <a:spcAft>
                <a:spcPts val="582"/>
              </a:spcAft>
              <a:defRPr/>
            </a:pPr>
            <a:r>
              <a:rPr lang="en-US" b="1">
                <a:latin typeface="Calibri"/>
                <a:ea typeface="Times New Roman"/>
                <a:cs typeface="Times New Roman"/>
              </a:rPr>
              <a:t>To qualify for Pilot services, Standard Plan members must live in a Pilot region and have:</a:t>
            </a:r>
            <a:endParaRPr lang="en-US" b="1" kern="0" baseline="30000">
              <a:latin typeface="Calibri"/>
            </a:endParaRPr>
          </a:p>
        </p:txBody>
      </p:sp>
      <p:sp>
        <p:nvSpPr>
          <p:cNvPr id="32" name="Plus 7">
            <a:extLst>
              <a:ext uri="{FF2B5EF4-FFF2-40B4-BE49-F238E27FC236}">
                <a16:creationId xmlns:a16="http://schemas.microsoft.com/office/drawing/2014/main" id="{89E41AD5-7B92-44E3-A131-33FC5ABE956F}"/>
              </a:ext>
            </a:extLst>
          </p:cNvPr>
          <p:cNvSpPr/>
          <p:nvPr/>
        </p:nvSpPr>
        <p:spPr>
          <a:xfrm>
            <a:off x="5799465" y="3850647"/>
            <a:ext cx="590635" cy="590635"/>
          </a:xfrm>
          <a:prstGeom prst="mathPlu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defRPr/>
            </a:pPr>
            <a:endParaRPr lang="en-US" sz="1600">
              <a:solidFill>
                <a:srgbClr val="FFFFFF"/>
              </a:solidFill>
              <a:latin typeface="Calibri"/>
            </a:endParaRPr>
          </a:p>
        </p:txBody>
      </p:sp>
      <p:sp>
        <p:nvSpPr>
          <p:cNvPr id="33" name="Rectangle 32">
            <a:extLst>
              <a:ext uri="{FF2B5EF4-FFF2-40B4-BE49-F238E27FC236}">
                <a16:creationId xmlns:a16="http://schemas.microsoft.com/office/drawing/2014/main" id="{9D6D657E-CC7B-44FB-867C-A640F013A8AB}"/>
              </a:ext>
            </a:extLst>
          </p:cNvPr>
          <p:cNvSpPr/>
          <p:nvPr/>
        </p:nvSpPr>
        <p:spPr>
          <a:xfrm>
            <a:off x="6637219" y="2690469"/>
            <a:ext cx="4437182" cy="3079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7360" indent="-277360" algn="ctr" defTabSz="887553">
              <a:buFont typeface="Arial" panose="020B0604020202020204" pitchFamily="34" charset="0"/>
              <a:buChar char="•"/>
              <a:defRPr/>
            </a:pPr>
            <a:endParaRPr lang="en-US" sz="1600">
              <a:solidFill>
                <a:prstClr val="black"/>
              </a:solidFill>
              <a:latin typeface="Calibri"/>
            </a:endParaRPr>
          </a:p>
        </p:txBody>
      </p:sp>
      <p:sp>
        <p:nvSpPr>
          <p:cNvPr id="34" name="Rectangle 33">
            <a:extLst>
              <a:ext uri="{FF2B5EF4-FFF2-40B4-BE49-F238E27FC236}">
                <a16:creationId xmlns:a16="http://schemas.microsoft.com/office/drawing/2014/main" id="{FE81FB58-A40D-441C-B9AF-A5F08A8C7F8D}"/>
              </a:ext>
            </a:extLst>
          </p:cNvPr>
          <p:cNvSpPr/>
          <p:nvPr/>
        </p:nvSpPr>
        <p:spPr>
          <a:xfrm>
            <a:off x="6637217" y="2691384"/>
            <a:ext cx="4142214" cy="2446824"/>
          </a:xfrm>
          <a:prstGeom prst="rect">
            <a:avLst/>
          </a:prstGeom>
        </p:spPr>
        <p:txBody>
          <a:bodyPr wrap="square" lIns="91440" tIns="45720" rIns="91440" bIns="45720" anchor="t">
            <a:spAutoFit/>
          </a:bodyPr>
          <a:lstStyle/>
          <a:p>
            <a:pPr algn="ctr" defTabSz="887553">
              <a:defRPr/>
            </a:pPr>
            <a:r>
              <a:rPr lang="en-US" sz="1600" b="1" dirty="0">
                <a:latin typeface="Calibri"/>
              </a:rPr>
              <a:t>At least one </a:t>
            </a:r>
            <a:endParaRPr lang="en-US" dirty="0"/>
          </a:p>
          <a:p>
            <a:pPr algn="ctr" defTabSz="887553">
              <a:defRPr/>
            </a:pPr>
            <a:r>
              <a:rPr lang="en-US" sz="1600" b="1" dirty="0">
                <a:latin typeface="Calibri"/>
              </a:rPr>
              <a:t>Social Risk Factor: </a:t>
            </a:r>
            <a:endParaRPr lang="en-US" dirty="0"/>
          </a:p>
          <a:p>
            <a:pPr algn="ctr" defTabSz="887553">
              <a:defRPr/>
            </a:pPr>
            <a:endParaRPr lang="en-US" b="1">
              <a:solidFill>
                <a:prstClr val="black"/>
              </a:solidFill>
              <a:latin typeface="Calibri"/>
            </a:endParaRPr>
          </a:p>
          <a:p>
            <a:pPr algn="ctr" defTabSz="887553">
              <a:defRPr/>
            </a:pPr>
            <a:endParaRPr lang="en-US" b="1">
              <a:solidFill>
                <a:prstClr val="black"/>
              </a:solidFill>
              <a:latin typeface="Calibri"/>
            </a:endParaRPr>
          </a:p>
          <a:p>
            <a:pPr marL="276860" indent="-276860" defTabSz="887553" fontAlgn="t">
              <a:spcAft>
                <a:spcPts val="582"/>
              </a:spcAft>
              <a:buFont typeface="Arial" panose="020B0604020202020204" pitchFamily="34" charset="0"/>
              <a:buChar char="•"/>
              <a:defRPr/>
            </a:pPr>
            <a:r>
              <a:rPr lang="en-US" sz="1400" dirty="0">
                <a:latin typeface="Calibri"/>
              </a:rPr>
              <a:t>Homeless and/or housing insecure</a:t>
            </a:r>
          </a:p>
          <a:p>
            <a:pPr marL="276860" indent="-276860" defTabSz="887553" fontAlgn="t">
              <a:spcAft>
                <a:spcPts val="582"/>
              </a:spcAft>
              <a:buFont typeface="Arial" panose="020B0604020202020204" pitchFamily="34" charset="0"/>
              <a:buChar char="•"/>
              <a:defRPr/>
            </a:pPr>
            <a:r>
              <a:rPr lang="en-US" sz="1400" dirty="0">
                <a:latin typeface="Calibri"/>
              </a:rPr>
              <a:t>Food insecure</a:t>
            </a:r>
          </a:p>
          <a:p>
            <a:pPr marL="276860" indent="-276860" defTabSz="887553" fontAlgn="t">
              <a:spcAft>
                <a:spcPts val="582"/>
              </a:spcAft>
              <a:buFont typeface="Arial" panose="020B0604020202020204" pitchFamily="34" charset="0"/>
              <a:buChar char="•"/>
              <a:defRPr/>
            </a:pPr>
            <a:r>
              <a:rPr lang="en-US" sz="1400" dirty="0">
                <a:latin typeface="Calibri"/>
              </a:rPr>
              <a:t>Transportation insecure</a:t>
            </a:r>
          </a:p>
          <a:p>
            <a:pPr marL="276860" indent="-276860" defTabSz="887553" fontAlgn="t">
              <a:spcAft>
                <a:spcPts val="582"/>
              </a:spcAft>
              <a:buFont typeface="Arial" panose="020B0604020202020204" pitchFamily="34" charset="0"/>
              <a:buChar char="•"/>
              <a:defRPr/>
            </a:pPr>
            <a:r>
              <a:rPr lang="en-US" sz="1400" dirty="0">
                <a:latin typeface="Calibri"/>
              </a:rPr>
              <a:t>At risk of, witnessing or experiencing interpersonal violence</a:t>
            </a:r>
          </a:p>
        </p:txBody>
      </p:sp>
      <p:sp>
        <p:nvSpPr>
          <p:cNvPr id="35" name="Rectangle 34">
            <a:extLst>
              <a:ext uri="{FF2B5EF4-FFF2-40B4-BE49-F238E27FC236}">
                <a16:creationId xmlns:a16="http://schemas.microsoft.com/office/drawing/2014/main" id="{C1A3A6EC-B60F-461A-9997-269EC893934C}"/>
              </a:ext>
            </a:extLst>
          </p:cNvPr>
          <p:cNvSpPr/>
          <p:nvPr/>
        </p:nvSpPr>
        <p:spPr>
          <a:xfrm>
            <a:off x="7012857" y="2836557"/>
            <a:ext cx="528264" cy="595738"/>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defRPr/>
            </a:pPr>
            <a:r>
              <a:rPr lang="en-US" sz="2800" b="1">
                <a:solidFill>
                  <a:prstClr val="black"/>
                </a:solidFill>
                <a:latin typeface="Calibri"/>
                <a:sym typeface="Wingdings 2"/>
              </a:rPr>
              <a:t></a:t>
            </a:r>
            <a:endParaRPr lang="en-US" sz="2800" b="1">
              <a:solidFill>
                <a:prstClr val="black"/>
              </a:solidFill>
              <a:latin typeface="Calibri"/>
            </a:endParaRPr>
          </a:p>
        </p:txBody>
      </p:sp>
      <p:sp>
        <p:nvSpPr>
          <p:cNvPr id="36" name="Rectangle 35">
            <a:extLst>
              <a:ext uri="{FF2B5EF4-FFF2-40B4-BE49-F238E27FC236}">
                <a16:creationId xmlns:a16="http://schemas.microsoft.com/office/drawing/2014/main" id="{4100B9F7-5DBA-46D6-B9FC-9F42DE5947FB}"/>
              </a:ext>
            </a:extLst>
          </p:cNvPr>
          <p:cNvSpPr/>
          <p:nvPr/>
        </p:nvSpPr>
        <p:spPr>
          <a:xfrm>
            <a:off x="874207" y="2690470"/>
            <a:ext cx="4725653" cy="30792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defRPr/>
            </a:pPr>
            <a:endParaRPr lang="en-US" sz="1600">
              <a:solidFill>
                <a:srgbClr val="FFFFFF"/>
              </a:solidFill>
              <a:latin typeface="Calibri"/>
            </a:endParaRPr>
          </a:p>
        </p:txBody>
      </p:sp>
      <p:sp>
        <p:nvSpPr>
          <p:cNvPr id="37" name="Rectangle 36">
            <a:extLst>
              <a:ext uri="{FF2B5EF4-FFF2-40B4-BE49-F238E27FC236}">
                <a16:creationId xmlns:a16="http://schemas.microsoft.com/office/drawing/2014/main" id="{1317B59F-9483-4BB7-A300-A3E0D9B3CCED}"/>
              </a:ext>
            </a:extLst>
          </p:cNvPr>
          <p:cNvSpPr/>
          <p:nvPr/>
        </p:nvSpPr>
        <p:spPr>
          <a:xfrm>
            <a:off x="702143" y="2681285"/>
            <a:ext cx="4908283" cy="3069967"/>
          </a:xfrm>
          <a:prstGeom prst="rect">
            <a:avLst/>
          </a:prstGeom>
        </p:spPr>
        <p:txBody>
          <a:bodyPr wrap="square" lIns="91440" tIns="45720" rIns="91440" bIns="45720" anchor="t">
            <a:spAutoFit/>
          </a:bodyPr>
          <a:lstStyle/>
          <a:p>
            <a:pPr algn="ctr" defTabSz="887553">
              <a:defRPr/>
            </a:pPr>
            <a:r>
              <a:rPr lang="en-US" sz="1600" b="1" dirty="0">
                <a:latin typeface="Calibri"/>
              </a:rPr>
              <a:t>At least one </a:t>
            </a:r>
            <a:br>
              <a:rPr lang="en-US" sz="1600" b="1" dirty="0">
                <a:latin typeface="Calibri"/>
              </a:rPr>
            </a:br>
            <a:r>
              <a:rPr lang="en-US" sz="1600" b="1" dirty="0">
                <a:latin typeface="Calibri"/>
              </a:rPr>
              <a:t>Physical/Behavioral </a:t>
            </a:r>
          </a:p>
          <a:p>
            <a:pPr algn="ctr" defTabSz="887553">
              <a:spcAft>
                <a:spcPts val="1200"/>
              </a:spcAft>
              <a:defRPr/>
            </a:pPr>
            <a:r>
              <a:rPr lang="en-US" sz="1600" b="1" dirty="0">
                <a:latin typeface="Calibri"/>
              </a:rPr>
              <a:t>Health Criteria:</a:t>
            </a:r>
            <a:br>
              <a:rPr lang="en-US" sz="1600" b="1" dirty="0">
                <a:latin typeface="Calibri"/>
              </a:rPr>
            </a:br>
            <a:r>
              <a:rPr lang="en-US" sz="1200" dirty="0">
                <a:latin typeface="Calibri"/>
              </a:rPr>
              <a:t>(varies by population)</a:t>
            </a:r>
            <a:endParaRPr lang="en-US" sz="1200" b="1" dirty="0">
              <a:latin typeface="Calibri"/>
            </a:endParaRPr>
          </a:p>
          <a:p>
            <a:pPr marL="443230" lvl="1" indent="-276860" defTabSz="887553">
              <a:spcAft>
                <a:spcPts val="300"/>
              </a:spcAft>
              <a:buFont typeface="Arial" panose="020B0604020202020204" pitchFamily="34" charset="0"/>
              <a:buChar char="•"/>
              <a:defRPr/>
            </a:pPr>
            <a:r>
              <a:rPr lang="en-US" sz="1400" b="1" dirty="0">
                <a:latin typeface="Calibri"/>
              </a:rPr>
              <a:t>Adults</a:t>
            </a:r>
            <a:r>
              <a:rPr lang="en-US" sz="1400" dirty="0">
                <a:latin typeface="Calibri"/>
              </a:rPr>
              <a:t> (e.g., having two or more qualifying chronic conditions)</a:t>
            </a:r>
          </a:p>
          <a:p>
            <a:pPr marL="443230" lvl="1" indent="-276860" defTabSz="887553">
              <a:spcAft>
                <a:spcPts val="300"/>
              </a:spcAft>
              <a:buFont typeface="Arial" panose="020B0604020202020204" pitchFamily="34" charset="0"/>
              <a:buChar char="•"/>
              <a:defRPr/>
            </a:pPr>
            <a:r>
              <a:rPr lang="en-US" sz="1400" b="1" dirty="0">
                <a:latin typeface="Calibri"/>
              </a:rPr>
              <a:t>Pregnant Women </a:t>
            </a:r>
            <a:r>
              <a:rPr lang="en-US" sz="1400" dirty="0">
                <a:latin typeface="Calibri"/>
              </a:rPr>
              <a:t>(e.g., history of poor birth outcomes such as low birth weight)</a:t>
            </a:r>
          </a:p>
          <a:p>
            <a:pPr marL="443230" lvl="1" indent="-276860" defTabSz="887553">
              <a:spcAft>
                <a:spcPts val="300"/>
              </a:spcAft>
              <a:buFont typeface="Arial" panose="020B0604020202020204" pitchFamily="34" charset="0"/>
              <a:buChar char="•"/>
              <a:defRPr/>
            </a:pPr>
            <a:r>
              <a:rPr lang="en-US" sz="1400" b="1" dirty="0">
                <a:latin typeface="Calibri"/>
              </a:rPr>
              <a:t>Children, ages 0-3 </a:t>
            </a:r>
            <a:r>
              <a:rPr lang="en-US" sz="1400" dirty="0">
                <a:latin typeface="Calibri"/>
              </a:rPr>
              <a:t>(e.g., neonatal intensive care unit graduate)</a:t>
            </a:r>
          </a:p>
          <a:p>
            <a:pPr marL="443230" lvl="1" indent="-276860" defTabSz="887553">
              <a:spcAft>
                <a:spcPts val="300"/>
              </a:spcAft>
              <a:buFont typeface="Arial" panose="020B0604020202020204" pitchFamily="34" charset="0"/>
              <a:buChar char="•"/>
              <a:defRPr/>
            </a:pPr>
            <a:r>
              <a:rPr lang="en-US" sz="1400" b="1" dirty="0">
                <a:latin typeface="Calibri"/>
              </a:rPr>
              <a:t>Children 0-20 </a:t>
            </a:r>
            <a:r>
              <a:rPr lang="en-US" sz="1400" dirty="0">
                <a:latin typeface="Calibri"/>
              </a:rPr>
              <a:t>(e.g., experiencing three or more categories of adverse childhood experiences)</a:t>
            </a:r>
          </a:p>
        </p:txBody>
      </p:sp>
      <p:sp>
        <p:nvSpPr>
          <p:cNvPr id="38" name="Rectangle 37">
            <a:extLst>
              <a:ext uri="{FF2B5EF4-FFF2-40B4-BE49-F238E27FC236}">
                <a16:creationId xmlns:a16="http://schemas.microsoft.com/office/drawing/2014/main" id="{170632AB-B2C2-4C14-A7E9-EB0C0B7035A4}"/>
              </a:ext>
            </a:extLst>
          </p:cNvPr>
          <p:cNvSpPr/>
          <p:nvPr/>
        </p:nvSpPr>
        <p:spPr>
          <a:xfrm>
            <a:off x="1394340" y="2922734"/>
            <a:ext cx="528264" cy="595738"/>
          </a:xfrm>
          <a:prstGeom prst="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defRPr/>
            </a:pPr>
            <a:r>
              <a:rPr lang="en-US" sz="2800" b="1">
                <a:solidFill>
                  <a:prstClr val="black"/>
                </a:solidFill>
                <a:latin typeface="Calibri"/>
                <a:sym typeface="Wingdings 2"/>
              </a:rPr>
              <a:t></a:t>
            </a:r>
            <a:endParaRPr lang="en-US" sz="2800" b="1">
              <a:solidFill>
                <a:prstClr val="black"/>
              </a:solidFill>
              <a:latin typeface="Calibri"/>
            </a:endParaRPr>
          </a:p>
        </p:txBody>
      </p:sp>
      <p:sp>
        <p:nvSpPr>
          <p:cNvPr id="39" name="Rectangle 38">
            <a:extLst>
              <a:ext uri="{FF2B5EF4-FFF2-40B4-BE49-F238E27FC236}">
                <a16:creationId xmlns:a16="http://schemas.microsoft.com/office/drawing/2014/main" id="{A08FA939-6D4E-4FAF-A42D-F639E43F2B48}"/>
              </a:ext>
            </a:extLst>
          </p:cNvPr>
          <p:cNvSpPr/>
          <p:nvPr/>
        </p:nvSpPr>
        <p:spPr>
          <a:xfrm>
            <a:off x="1658472" y="6417434"/>
            <a:ext cx="8875059" cy="134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defRPr/>
            </a:pPr>
            <a:endParaRPr lang="en-US" sz="1747">
              <a:solidFill>
                <a:srgbClr val="FFFFFF"/>
              </a:solidFill>
              <a:latin typeface="Calibri"/>
            </a:endParaRPr>
          </a:p>
        </p:txBody>
      </p:sp>
      <p:sp>
        <p:nvSpPr>
          <p:cNvPr id="40" name="Rectangle 39">
            <a:extLst>
              <a:ext uri="{FF2B5EF4-FFF2-40B4-BE49-F238E27FC236}">
                <a16:creationId xmlns:a16="http://schemas.microsoft.com/office/drawing/2014/main" id="{30A7FDC2-9E29-4B88-824E-B83AB73F89DF}"/>
              </a:ext>
            </a:extLst>
          </p:cNvPr>
          <p:cNvSpPr/>
          <p:nvPr/>
        </p:nvSpPr>
        <p:spPr>
          <a:xfrm>
            <a:off x="3350" y="5924573"/>
            <a:ext cx="12192279" cy="523220"/>
          </a:xfrm>
          <a:prstGeom prst="rect">
            <a:avLst/>
          </a:prstGeom>
          <a:solidFill>
            <a:srgbClr val="FFC000"/>
          </a:solidFill>
        </p:spPr>
        <p:txBody>
          <a:bodyPr wrap="square" lIns="91440" tIns="45720" rIns="91440" bIns="45720" anchor="t">
            <a:spAutoFit/>
          </a:bodyPr>
          <a:lstStyle/>
          <a:p>
            <a:pPr algn="ctr" defTabSz="806867" eaLnBrk="0" fontAlgn="base" hangingPunct="0">
              <a:spcBef>
                <a:spcPct val="0"/>
              </a:spcBef>
              <a:spcAft>
                <a:spcPct val="0"/>
              </a:spcAft>
              <a:defRPr/>
            </a:pPr>
            <a:r>
              <a:rPr lang="en-US" sz="1400" b="1" dirty="0">
                <a:latin typeface="Calibri"/>
              </a:rPr>
              <a:t>Pilot services also have minimum eligibility criteria and other restrictions</a:t>
            </a:r>
            <a:r>
              <a:rPr lang="en-US" sz="1400" dirty="0">
                <a:latin typeface="Calibri"/>
              </a:rPr>
              <a:t>. For example, the “Housing Move-In Support Service” is only available for members who are receiving concurrent housing case management and moving for a qualifying reason, such as transitioning from homelessness to stable housing.</a:t>
            </a:r>
          </a:p>
        </p:txBody>
      </p:sp>
      <p:sp>
        <p:nvSpPr>
          <p:cNvPr id="16" name="Slide Number Placeholder 2">
            <a:extLst>
              <a:ext uri="{FF2B5EF4-FFF2-40B4-BE49-F238E27FC236}">
                <a16:creationId xmlns:a16="http://schemas.microsoft.com/office/drawing/2014/main" id="{F1B3228B-7430-4919-8F82-498011A0B599}"/>
              </a:ext>
            </a:extLst>
          </p:cNvPr>
          <p:cNvSpPr>
            <a:spLocks noGrp="1"/>
          </p:cNvSpPr>
          <p:nvPr>
            <p:ph type="sldNum" sz="quarter" idx="14"/>
          </p:nvPr>
        </p:nvSpPr>
        <p:spPr>
          <a:xfrm>
            <a:off x="11074400" y="6573308"/>
            <a:ext cx="752131" cy="284692"/>
          </a:xfrm>
        </p:spPr>
        <p:txBody>
          <a:bodyPr/>
          <a:lstStyle/>
          <a:p>
            <a:pPr defTabSz="457200">
              <a:defRPr/>
            </a:pPr>
            <a:fld id="{11F27F3A-B3E9-41ED-AF8F-A365F10BB65F}" type="slidenum">
              <a:rPr lang="en-US" sz="942">
                <a:latin typeface="Calibri"/>
              </a:rPr>
              <a:pPr defTabSz="457200">
                <a:defRPr/>
              </a:pPr>
              <a:t>6</a:t>
            </a:fld>
            <a:endParaRPr lang="en-US" sz="942">
              <a:latin typeface="Calibri"/>
            </a:endParaRPr>
          </a:p>
        </p:txBody>
      </p:sp>
    </p:spTree>
    <p:extLst>
      <p:ext uri="{BB962C8B-B14F-4D97-AF65-F5344CB8AC3E}">
        <p14:creationId xmlns:p14="http://schemas.microsoft.com/office/powerpoint/2010/main" val="23591738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457200">
              <a:lnSpc>
                <a:spcPct val="90000"/>
              </a:lnSpc>
              <a:spcBef>
                <a:spcPct val="0"/>
              </a:spcBef>
              <a:spcAft>
                <a:spcPct val="0"/>
              </a:spcAft>
              <a:defRPr/>
            </a:pPr>
            <a:endParaRPr lang="en-US" sz="2600" b="1" dirty="0">
              <a:solidFill>
                <a:srgbClr val="FFFFFF"/>
              </a:solidFill>
              <a:latin typeface="Calibri"/>
              <a:cs typeface="Times New Roman"/>
              <a:sym typeface="Calibri"/>
            </a:endParaRPr>
          </a:p>
        </p:txBody>
      </p:sp>
      <p:sp>
        <p:nvSpPr>
          <p:cNvPr id="3" name="Slide Number Placeholder 2"/>
          <p:cNvSpPr>
            <a:spLocks noGrp="1"/>
          </p:cNvSpPr>
          <p:nvPr>
            <p:ph type="sldNum" sz="quarter" idx="14"/>
          </p:nvPr>
        </p:nvSpPr>
        <p:spPr/>
        <p:txBody>
          <a:bodyPr/>
          <a:lstStyle/>
          <a:p>
            <a:pPr defTabSz="457200">
              <a:defRPr/>
            </a:pPr>
            <a:fld id="{11F27F3A-B3E9-41ED-AF8F-A365F10BB65F}" type="slidenum">
              <a:rPr lang="en-US" sz="942">
                <a:latin typeface="Calibri"/>
              </a:rPr>
              <a:pPr defTabSz="457200">
                <a:defRPr/>
              </a:pPr>
              <a:t>7</a:t>
            </a:fld>
            <a:endParaRPr lang="en-US" sz="942" dirty="0">
              <a:latin typeface="Calibri"/>
            </a:endParaRPr>
          </a:p>
        </p:txBody>
      </p:sp>
      <p:sp>
        <p:nvSpPr>
          <p:cNvPr id="4" name="Title 3"/>
          <p:cNvSpPr>
            <a:spLocks noGrp="1"/>
          </p:cNvSpPr>
          <p:nvPr>
            <p:ph type="title"/>
          </p:nvPr>
        </p:nvSpPr>
        <p:spPr>
          <a:xfrm>
            <a:off x="0" y="506266"/>
            <a:ext cx="12191999" cy="548640"/>
          </a:xfrm>
        </p:spPr>
        <p:txBody>
          <a:bodyPr/>
          <a:lstStyle/>
          <a:p>
            <a:pPr fontAlgn="ctr">
              <a:spcBef>
                <a:spcPts val="0"/>
              </a:spcBef>
            </a:pPr>
            <a:r>
              <a:rPr lang="en-US" sz="3000" dirty="0">
                <a:ea typeface="Times New Roman"/>
                <a:cs typeface="Times New Roman"/>
              </a:rPr>
              <a:t>Healthy Opportunities Pilots: Qualifying Physical/Behavioral Health Criteria</a:t>
            </a:r>
            <a:r>
              <a:rPr lang="en-US" sz="2200" dirty="0">
                <a:ea typeface="Times New Roman"/>
                <a:cs typeface="Times New Roman"/>
              </a:rPr>
              <a:t> </a:t>
            </a:r>
            <a:endParaRPr lang="en-US" sz="2200" dirty="0">
              <a:latin typeface="Times New Roman"/>
              <a:ea typeface="Times New Roman"/>
            </a:endParaRPr>
          </a:p>
        </p:txBody>
      </p:sp>
      <p:graphicFrame>
        <p:nvGraphicFramePr>
          <p:cNvPr id="11" name="Table 10">
            <a:extLst>
              <a:ext uri="{FF2B5EF4-FFF2-40B4-BE49-F238E27FC236}">
                <a16:creationId xmlns:a16="http://schemas.microsoft.com/office/drawing/2014/main" id="{A8116901-1C31-42F5-87C6-360205261921}"/>
              </a:ext>
            </a:extLst>
          </p:cNvPr>
          <p:cNvGraphicFramePr>
            <a:graphicFrameLocks noGrp="1"/>
          </p:cNvGraphicFramePr>
          <p:nvPr>
            <p:extLst>
              <p:ext uri="{D42A27DB-BD31-4B8C-83A1-F6EECF244321}">
                <p14:modId xmlns:p14="http://schemas.microsoft.com/office/powerpoint/2010/main" val="1511780670"/>
              </p:ext>
            </p:extLst>
          </p:nvPr>
        </p:nvGraphicFramePr>
        <p:xfrm>
          <a:off x="154528" y="1035404"/>
          <a:ext cx="11830640" cy="5536721"/>
        </p:xfrm>
        <a:graphic>
          <a:graphicData uri="http://schemas.openxmlformats.org/drawingml/2006/table">
            <a:tbl>
              <a:tblPr firstRow="1" firstCol="1" bandRow="1">
                <a:tableStyleId>{5C22544A-7EE6-4342-B048-85BDC9FD1C3A}</a:tableStyleId>
              </a:tblPr>
              <a:tblGrid>
                <a:gridCol w="1176056">
                  <a:extLst>
                    <a:ext uri="{9D8B030D-6E8A-4147-A177-3AD203B41FA5}">
                      <a16:colId xmlns:a16="http://schemas.microsoft.com/office/drawing/2014/main" val="1129950604"/>
                    </a:ext>
                  </a:extLst>
                </a:gridCol>
                <a:gridCol w="882201">
                  <a:extLst>
                    <a:ext uri="{9D8B030D-6E8A-4147-A177-3AD203B41FA5}">
                      <a16:colId xmlns:a16="http://schemas.microsoft.com/office/drawing/2014/main" val="1709199210"/>
                    </a:ext>
                  </a:extLst>
                </a:gridCol>
                <a:gridCol w="9772383">
                  <a:extLst>
                    <a:ext uri="{9D8B030D-6E8A-4147-A177-3AD203B41FA5}">
                      <a16:colId xmlns:a16="http://schemas.microsoft.com/office/drawing/2014/main" val="3253059789"/>
                    </a:ext>
                  </a:extLst>
                </a:gridCol>
              </a:tblGrid>
              <a:tr h="197534">
                <a:tc>
                  <a:txBody>
                    <a:bodyPr/>
                    <a:lstStyle/>
                    <a:p>
                      <a:pPr marL="114300" marR="0" indent="-16510" algn="ctr">
                        <a:lnSpc>
                          <a:spcPct val="120000"/>
                        </a:lnSpc>
                        <a:spcBef>
                          <a:spcPts val="2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Population </a:t>
                      </a: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74295" marR="0" indent="0" algn="ctr">
                        <a:lnSpc>
                          <a:spcPct val="120000"/>
                        </a:lnSpc>
                        <a:spcBef>
                          <a:spcPts val="2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Age </a:t>
                      </a: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just">
                        <a:lnSpc>
                          <a:spcPct val="120000"/>
                        </a:lnSpc>
                        <a:spcBef>
                          <a:spcPts val="20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Physical/Behavioral Health-Based Criteria</a:t>
                      </a: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483959621"/>
                  </a:ext>
                </a:extLst>
              </a:tr>
              <a:tr h="1323473">
                <a:tc>
                  <a:txBody>
                    <a:bodyPr/>
                    <a:lstStyle/>
                    <a:p>
                      <a:pPr marL="114300" marR="0" indent="-16510" algn="ctr">
                        <a:lnSpc>
                          <a:spcPct val="120000"/>
                        </a:lnSpc>
                        <a:spcBef>
                          <a:spcPts val="200"/>
                        </a:spcBef>
                        <a:spcAft>
                          <a:spcPts val="0"/>
                        </a:spcAft>
                      </a:pPr>
                      <a:r>
                        <a:rPr lang="en-US" sz="1100" dirty="0">
                          <a:effectLst/>
                        </a:rPr>
                        <a:t>Adults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74295" marR="0" indent="0" algn="ctr">
                        <a:lnSpc>
                          <a:spcPct val="120000"/>
                        </a:lnSpc>
                        <a:spcBef>
                          <a:spcPts val="200"/>
                        </a:spcBef>
                        <a:spcAft>
                          <a:spcPts val="0"/>
                        </a:spcAft>
                      </a:pPr>
                      <a:r>
                        <a:rPr lang="en-US" sz="1100" b="1" dirty="0">
                          <a:effectLst/>
                        </a:rPr>
                        <a:t>21+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109220" lvl="0" indent="-171450">
                        <a:lnSpc>
                          <a:spcPts val="1380"/>
                        </a:lnSpc>
                        <a:spcBef>
                          <a:spcPts val="65"/>
                        </a:spcBef>
                        <a:spcAft>
                          <a:spcPts val="0"/>
                        </a:spcAft>
                        <a:buSzPts val="1200"/>
                        <a:buFont typeface="Arial" panose="020B0604020202020204" pitchFamily="34" charset="0"/>
                        <a:buChar char="•"/>
                      </a:pPr>
                      <a:r>
                        <a:rPr lang="en-US" sz="1200" dirty="0">
                          <a:effectLst/>
                          <a:latin typeface="Calibri"/>
                          <a:ea typeface="Symbol" panose="05050102010706020507" pitchFamily="18" charset="2"/>
                          <a:cs typeface="Calibri"/>
                        </a:rPr>
                        <a:t>2 or</a:t>
                      </a:r>
                      <a:r>
                        <a:rPr lang="en-US" sz="1200" spc="-5" dirty="0">
                          <a:effectLst/>
                          <a:latin typeface="Calibri"/>
                          <a:ea typeface="Symbol" panose="05050102010706020507" pitchFamily="18" charset="2"/>
                          <a:cs typeface="Calibri"/>
                        </a:rPr>
                        <a:t> more </a:t>
                      </a:r>
                      <a:r>
                        <a:rPr lang="en-US" sz="1200" dirty="0">
                          <a:effectLst/>
                          <a:latin typeface="Calibri"/>
                          <a:ea typeface="Symbol" panose="05050102010706020507" pitchFamily="18" charset="2"/>
                          <a:cs typeface="Calibri"/>
                        </a:rPr>
                        <a:t>chronic</a:t>
                      </a:r>
                      <a:r>
                        <a:rPr lang="en-US" sz="1200" spc="-5" dirty="0">
                          <a:effectLst/>
                          <a:latin typeface="Calibri"/>
                          <a:ea typeface="Symbol" panose="05050102010706020507" pitchFamily="18" charset="2"/>
                          <a:cs typeface="Calibri"/>
                        </a:rPr>
                        <a:t> conditions.</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Chronic conditions</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that</a:t>
                      </a:r>
                      <a:r>
                        <a:rPr lang="en-US" sz="1200" dirty="0">
                          <a:effectLst/>
                          <a:latin typeface="Calibri"/>
                          <a:ea typeface="Symbol" panose="05050102010706020507" pitchFamily="18" charset="2"/>
                          <a:cs typeface="Calibri"/>
                        </a:rPr>
                        <a:t> qualify</a:t>
                      </a:r>
                      <a:r>
                        <a:rPr lang="en-US" sz="1200" spc="-1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an individual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for </a:t>
                      </a:r>
                      <a:r>
                        <a:rPr lang="en-US" sz="1200" dirty="0">
                          <a:effectLst/>
                          <a:latin typeface="Calibri"/>
                          <a:ea typeface="Symbol" panose="05050102010706020507" pitchFamily="18" charset="2"/>
                          <a:cs typeface="Calibri"/>
                        </a:rPr>
                        <a:t>pilot </a:t>
                      </a:r>
                      <a:r>
                        <a:rPr lang="en-US" sz="1200" spc="-5" dirty="0">
                          <a:effectLst/>
                          <a:latin typeface="Calibri"/>
                          <a:ea typeface="Symbol" panose="05050102010706020507" pitchFamily="18" charset="2"/>
                          <a:cs typeface="Calibri"/>
                        </a:rPr>
                        <a:t>enrollment</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include:</a:t>
                      </a:r>
                      <a:r>
                        <a:rPr lang="en-US" sz="1200" dirty="0">
                          <a:effectLst/>
                          <a:latin typeface="Calibri"/>
                          <a:ea typeface="Symbol" panose="05050102010706020507" pitchFamily="18" charset="2"/>
                          <a:cs typeface="Calibri"/>
                        </a:rPr>
                        <a:t>  BMI</a:t>
                      </a:r>
                      <a:r>
                        <a:rPr lang="en-US" sz="1200" spc="-20"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over</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25, </a:t>
                      </a:r>
                      <a:r>
                        <a:rPr lang="en-US" sz="1200" spc="-5" dirty="0">
                          <a:effectLst/>
                          <a:latin typeface="Calibri"/>
                          <a:ea typeface="Symbol" panose="05050102010706020507" pitchFamily="18" charset="2"/>
                          <a:cs typeface="Calibri"/>
                        </a:rPr>
                        <a:t>blindness,</a:t>
                      </a:r>
                      <a:r>
                        <a:rPr lang="en-US" sz="1200" spc="34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chronic cardiovascular disease,</a:t>
                      </a:r>
                      <a:r>
                        <a:rPr lang="en-US" sz="1200" dirty="0">
                          <a:effectLst/>
                          <a:latin typeface="Calibri"/>
                          <a:ea typeface="Symbol" panose="05050102010706020507" pitchFamily="18" charset="2"/>
                          <a:cs typeface="Calibri"/>
                        </a:rPr>
                        <a:t> chronic</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pulmonary</a:t>
                      </a:r>
                      <a:r>
                        <a:rPr lang="en-US" sz="1200" spc="-1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disease,</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congenital</a:t>
                      </a:r>
                      <a:r>
                        <a:rPr lang="en-US" sz="1200" spc="41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anomalies,</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chronic </a:t>
                      </a:r>
                      <a:r>
                        <a:rPr lang="en-US" sz="1200" dirty="0">
                          <a:effectLst/>
                          <a:latin typeface="Calibri"/>
                          <a:ea typeface="Symbol" panose="05050102010706020507" pitchFamily="18" charset="2"/>
                          <a:cs typeface="Calibri"/>
                        </a:rPr>
                        <a:t>disease</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of</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the</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alimentary</a:t>
                      </a:r>
                      <a:r>
                        <a:rPr lang="en-US" sz="1200" spc="-2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system, </a:t>
                      </a:r>
                      <a:r>
                        <a:rPr lang="en-US" sz="1200" spc="-5" dirty="0">
                          <a:effectLst/>
                          <a:latin typeface="Calibri"/>
                          <a:ea typeface="Symbol" panose="05050102010706020507" pitchFamily="18" charset="2"/>
                          <a:cs typeface="Calibri"/>
                        </a:rPr>
                        <a:t>substance </a:t>
                      </a:r>
                      <a:r>
                        <a:rPr lang="en-US" sz="1200" dirty="0">
                          <a:effectLst/>
                          <a:latin typeface="Calibri"/>
                          <a:ea typeface="Symbol" panose="05050102010706020507" pitchFamily="18" charset="2"/>
                          <a:cs typeface="Calibri"/>
                        </a:rPr>
                        <a:t>use</a:t>
                      </a:r>
                      <a:r>
                        <a:rPr lang="en-US" sz="1200" spc="23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disorder,</a:t>
                      </a:r>
                      <a:r>
                        <a:rPr lang="en-US" sz="1200" dirty="0">
                          <a:effectLst/>
                          <a:latin typeface="Calibri"/>
                          <a:ea typeface="Symbol" panose="05050102010706020507" pitchFamily="18" charset="2"/>
                          <a:cs typeface="Calibri"/>
                        </a:rPr>
                        <a:t> chronic</a:t>
                      </a:r>
                      <a:r>
                        <a:rPr lang="en-US" sz="1200" spc="-5" dirty="0">
                          <a:effectLst/>
                          <a:latin typeface="Calibri"/>
                          <a:ea typeface="Symbol" panose="05050102010706020507" pitchFamily="18" charset="2"/>
                          <a:cs typeface="Calibri"/>
                        </a:rPr>
                        <a:t> endocrine and</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cognitive </a:t>
                      </a:r>
                      <a:r>
                        <a:rPr lang="en-US" sz="1200" dirty="0">
                          <a:effectLst/>
                          <a:latin typeface="Calibri"/>
                          <a:ea typeface="Symbol" panose="05050102010706020507" pitchFamily="18" charset="2"/>
                          <a:cs typeface="Calibri"/>
                        </a:rPr>
                        <a:t>conditions, </a:t>
                      </a:r>
                      <a:r>
                        <a:rPr lang="en-US" sz="1200" spc="-5" dirty="0">
                          <a:effectLst/>
                          <a:latin typeface="Calibri"/>
                          <a:ea typeface="Symbol" panose="05050102010706020507" pitchFamily="18" charset="2"/>
                          <a:cs typeface="Calibri"/>
                        </a:rPr>
                        <a:t>chronic</a:t>
                      </a:r>
                      <a:r>
                        <a:rPr lang="en-US" sz="1200" spc="29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musculoskeletal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conditions,</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chronic mental</a:t>
                      </a:r>
                      <a:r>
                        <a:rPr lang="en-US" sz="1200" dirty="0">
                          <a:effectLst/>
                          <a:latin typeface="Calibri"/>
                          <a:ea typeface="Symbol" panose="05050102010706020507" pitchFamily="18" charset="2"/>
                          <a:cs typeface="Calibri"/>
                        </a:rPr>
                        <a:t> illness, </a:t>
                      </a:r>
                      <a:r>
                        <a:rPr lang="en-US" sz="1200" spc="-5" dirty="0">
                          <a:effectLst/>
                          <a:latin typeface="Calibri"/>
                          <a:ea typeface="Symbol" panose="05050102010706020507" pitchFamily="18" charset="2"/>
                          <a:cs typeface="Calibri"/>
                        </a:rPr>
                        <a:t>chronic</a:t>
                      </a:r>
                      <a:r>
                        <a:rPr lang="en-US" sz="1200" spc="36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neurological</a:t>
                      </a:r>
                      <a:r>
                        <a:rPr lang="en-US" sz="1200" dirty="0">
                          <a:effectLst/>
                          <a:latin typeface="Calibri"/>
                          <a:ea typeface="Symbol" panose="05050102010706020507" pitchFamily="18" charset="2"/>
                          <a:cs typeface="Calibri"/>
                        </a:rPr>
                        <a:t> disease, chronic infectious disease, cancer, autoimmune disorders, chronic liver disease</a:t>
                      </a:r>
                      <a:r>
                        <a:rPr lang="en-US" sz="1200" spc="-5" dirty="0">
                          <a:effectLst/>
                          <a:latin typeface="Calibri"/>
                          <a:ea typeface="Symbol" panose="05050102010706020507" pitchFamily="18" charset="2"/>
                          <a:cs typeface="Calibri"/>
                        </a:rPr>
                        <a:t> and</a:t>
                      </a:r>
                      <a:r>
                        <a:rPr lang="en-US" sz="1200" spc="1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chronic renal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failure,</a:t>
                      </a:r>
                      <a:r>
                        <a:rPr lang="en-US" sz="1200" dirty="0">
                          <a:effectLst/>
                          <a:latin typeface="Calibri"/>
                          <a:ea typeface="Symbol" panose="05050102010706020507" pitchFamily="18" charset="2"/>
                          <a:cs typeface="Calibri"/>
                        </a:rPr>
                        <a:t> in </a:t>
                      </a:r>
                      <a:r>
                        <a:rPr lang="en-US" sz="1200" spc="-5" dirty="0">
                          <a:effectLst/>
                          <a:latin typeface="Calibri"/>
                          <a:ea typeface="Symbol" panose="05050102010706020507" pitchFamily="18" charset="2"/>
                          <a:cs typeface="Calibri"/>
                        </a:rPr>
                        <a:t>accordance with</a:t>
                      </a:r>
                      <a:r>
                        <a:rPr lang="en-US" sz="1200" spc="34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Social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Security</a:t>
                      </a:r>
                      <a:r>
                        <a:rPr lang="en-US" sz="1200" spc="-2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Act section </a:t>
                      </a:r>
                      <a:r>
                        <a:rPr lang="en-US" sz="1200" spc="-5" dirty="0">
                          <a:effectLst/>
                          <a:latin typeface="Calibri"/>
                          <a:ea typeface="Symbol" panose="05050102010706020507" pitchFamily="18" charset="2"/>
                          <a:cs typeface="Calibri"/>
                        </a:rPr>
                        <a:t>1945(h)(2).</a:t>
                      </a:r>
                      <a:endParaRPr lang="en-US" sz="1200" dirty="0">
                        <a:effectLst/>
                        <a:latin typeface="Calibri"/>
                        <a:ea typeface="Symbol" panose="05050102010706020507" pitchFamily="18" charset="2"/>
                        <a:cs typeface="Calibri"/>
                      </a:endParaRPr>
                    </a:p>
                    <a:p>
                      <a:pPr marL="171450" marR="337185" lvl="0" indent="-171450">
                        <a:lnSpc>
                          <a:spcPts val="1380"/>
                        </a:lnSpc>
                        <a:spcBef>
                          <a:spcPts val="8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Repeated</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incidents</a:t>
                      </a:r>
                      <a:r>
                        <a:rPr lang="en-US" sz="1200" dirty="0">
                          <a:effectLst/>
                          <a:latin typeface="Calibri"/>
                          <a:ea typeface="Symbol" panose="05050102010706020507" pitchFamily="18" charset="2"/>
                          <a:cs typeface="Calibri"/>
                        </a:rPr>
                        <a:t> of</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emergency</a:t>
                      </a:r>
                      <a:r>
                        <a:rPr lang="en-US" sz="1200" spc="-2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department use</a:t>
                      </a:r>
                      <a:r>
                        <a:rPr lang="en-US" sz="1200" spc="-5" dirty="0">
                          <a:effectLst/>
                          <a:latin typeface="Calibri"/>
                          <a:ea typeface="Symbol" panose="05050102010706020507" pitchFamily="18" charset="2"/>
                          <a:cs typeface="Calibri"/>
                        </a:rPr>
                        <a:t> (defined</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as</a:t>
                      </a:r>
                      <a:r>
                        <a:rPr lang="en-US" sz="1200" dirty="0">
                          <a:effectLst/>
                          <a:latin typeface="Calibri"/>
                          <a:ea typeface="Symbol" panose="05050102010706020507" pitchFamily="18" charset="2"/>
                          <a:cs typeface="Calibri"/>
                        </a:rPr>
                        <a:t> more</a:t>
                      </a:r>
                      <a:r>
                        <a:rPr lang="en-US" sz="1200" spc="19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than</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four </a:t>
                      </a:r>
                      <a:r>
                        <a:rPr lang="en-US" sz="1200" dirty="0">
                          <a:effectLst/>
                          <a:latin typeface="Calibri"/>
                          <a:ea typeface="Symbol" panose="05050102010706020507" pitchFamily="18" charset="2"/>
                          <a:cs typeface="Calibri"/>
                        </a:rPr>
                        <a:t>visits </a:t>
                      </a:r>
                      <a:r>
                        <a:rPr lang="en-US" sz="1200" spc="-5" dirty="0">
                          <a:effectLst/>
                          <a:latin typeface="Calibri"/>
                          <a:ea typeface="Symbol" panose="05050102010706020507" pitchFamily="18" charset="2"/>
                          <a:cs typeface="Calibri"/>
                        </a:rPr>
                        <a:t>per</a:t>
                      </a:r>
                      <a:r>
                        <a:rPr lang="en-US" sz="1200" spc="20" dirty="0">
                          <a:effectLst/>
                          <a:latin typeface="Calibri"/>
                          <a:ea typeface="Symbol" panose="05050102010706020507" pitchFamily="18" charset="2"/>
                          <a:cs typeface="Calibri"/>
                        </a:rPr>
                        <a:t> </a:t>
                      </a:r>
                      <a:r>
                        <a:rPr lang="en-US" sz="1200" spc="-10" dirty="0">
                          <a:effectLst/>
                          <a:latin typeface="Calibri"/>
                          <a:ea typeface="Symbol" panose="05050102010706020507" pitchFamily="18" charset="2"/>
                          <a:cs typeface="Calibri"/>
                        </a:rPr>
                        <a:t>year)</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or</a:t>
                      </a:r>
                      <a:r>
                        <a:rPr lang="en-US" sz="1200" spc="-5" dirty="0">
                          <a:effectLst/>
                          <a:latin typeface="Calibri"/>
                          <a:ea typeface="Symbol" panose="05050102010706020507" pitchFamily="18" charset="2"/>
                          <a:cs typeface="Calibri"/>
                        </a:rPr>
                        <a:t> hospital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admissions.</a:t>
                      </a:r>
                      <a:endParaRPr lang="en-US" sz="1200" dirty="0">
                        <a:effectLst/>
                        <a:latin typeface="Calibri"/>
                        <a:ea typeface="Symbol" panose="05050102010706020507" pitchFamily="18" charset="2"/>
                        <a:cs typeface="Calibri"/>
                      </a:endParaRPr>
                    </a:p>
                    <a:p>
                      <a:pPr marL="171450" marR="337185" lvl="0" indent="-171450">
                        <a:lnSpc>
                          <a:spcPts val="1380"/>
                        </a:lnSpc>
                        <a:spcBef>
                          <a:spcPts val="80"/>
                        </a:spcBef>
                        <a:spcAft>
                          <a:spcPts val="0"/>
                        </a:spcAft>
                        <a:buSzPts val="1200"/>
                        <a:buFont typeface="Arial" panose="020B0604020202020204" pitchFamily="34" charset="0"/>
                        <a:buChar char="•"/>
                      </a:pPr>
                      <a:r>
                        <a:rPr lang="en-US" sz="1200" dirty="0">
                          <a:effectLst/>
                          <a:latin typeface="Calibri"/>
                          <a:ea typeface="Symbol" panose="05050102010706020507" pitchFamily="18" charset="2"/>
                          <a:cs typeface="Calibri"/>
                        </a:rPr>
                        <a:t>Former placement in North Carolina’s foster care or kinship placement system.</a:t>
                      </a:r>
                    </a:p>
                    <a:p>
                      <a:pPr marL="171450" marR="337185" lvl="0" indent="-171450">
                        <a:lnSpc>
                          <a:spcPts val="1380"/>
                        </a:lnSpc>
                        <a:spcBef>
                          <a:spcPts val="80"/>
                        </a:spcBef>
                        <a:spcAft>
                          <a:spcPts val="0"/>
                        </a:spcAft>
                        <a:buSzPts val="1200"/>
                        <a:buFont typeface="Arial" panose="020B0604020202020204" pitchFamily="34" charset="0"/>
                        <a:buChar char="•"/>
                      </a:pPr>
                      <a:r>
                        <a:rPr lang="en-US" sz="1200" dirty="0">
                          <a:effectLst/>
                          <a:latin typeface="Calibri"/>
                          <a:ea typeface="Calibri" panose="020F0502020204030204" pitchFamily="34" charset="0"/>
                        </a:rPr>
                        <a:t>Previously experienced three or more categories of adverse childhood experiences (ACEs).</a:t>
                      </a:r>
                      <a:endParaRPr lang="en-US" sz="1200">
                        <a:effectLst/>
                        <a:latin typeface="Calibri"/>
                        <a:ea typeface="Calibri" panose="020F0502020204030204" pitchFamily="34" charset="0"/>
                        <a:cs typeface="Times New Roman"/>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98379"/>
                  </a:ext>
                </a:extLst>
              </a:tr>
              <a:tr h="1777800">
                <a:tc>
                  <a:txBody>
                    <a:bodyPr/>
                    <a:lstStyle/>
                    <a:p>
                      <a:pPr marL="114300" marR="0" indent="-16510" algn="ctr">
                        <a:lnSpc>
                          <a:spcPct val="120000"/>
                        </a:lnSpc>
                        <a:spcBef>
                          <a:spcPts val="200"/>
                        </a:spcBef>
                        <a:spcAft>
                          <a:spcPts val="0"/>
                        </a:spcAft>
                      </a:pPr>
                      <a:r>
                        <a:rPr lang="en-US" sz="1100" dirty="0">
                          <a:effectLst/>
                        </a:rPr>
                        <a:t>Pregnant Women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74295" marR="0" indent="0" algn="ctr">
                        <a:lnSpc>
                          <a:spcPct val="120000"/>
                        </a:lnSpc>
                        <a:spcBef>
                          <a:spcPts val="200"/>
                        </a:spcBef>
                        <a:spcAft>
                          <a:spcPts val="0"/>
                        </a:spcAft>
                      </a:pPr>
                      <a:r>
                        <a:rPr lang="en-US" sz="1100" b="1" dirty="0">
                          <a:effectLst/>
                        </a:rPr>
                        <a:t>N/A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nSpc>
                          <a:spcPts val="1445"/>
                        </a:lnSpc>
                        <a:spcBef>
                          <a:spcPts val="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Multifetal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gestation</a:t>
                      </a:r>
                      <a:endParaRPr lang="en-US" sz="1200">
                        <a:effectLst/>
                        <a:latin typeface="Calibri"/>
                        <a:ea typeface="Symbol" panose="05050102010706020507" pitchFamily="18" charset="2"/>
                        <a:cs typeface="Calibri"/>
                      </a:endParaRPr>
                    </a:p>
                    <a:p>
                      <a:pPr marL="171450" marR="712470" lvl="0" indent="-171450">
                        <a:lnSpc>
                          <a:spcPct val="107000"/>
                        </a:lnSpc>
                        <a:spcBef>
                          <a:spcPts val="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Chronic condition</a:t>
                      </a:r>
                      <a:r>
                        <a:rPr lang="en-US" sz="1200" dirty="0">
                          <a:effectLst/>
                          <a:latin typeface="Calibri"/>
                          <a:ea typeface="Symbol" panose="05050102010706020507" pitchFamily="18" charset="2"/>
                          <a:cs typeface="Calibri"/>
                        </a:rPr>
                        <a:t> likely</a:t>
                      </a:r>
                      <a:r>
                        <a:rPr lang="en-US" sz="1200" spc="-1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to </a:t>
                      </a:r>
                      <a:r>
                        <a:rPr lang="en-US" sz="1200" spc="-5" dirty="0">
                          <a:effectLst/>
                          <a:latin typeface="Calibri"/>
                          <a:ea typeface="Symbol" panose="05050102010706020507" pitchFamily="18" charset="2"/>
                          <a:cs typeface="Calibri"/>
                        </a:rPr>
                        <a:t>complicate pregnancy,</a:t>
                      </a:r>
                      <a:r>
                        <a:rPr lang="en-US" sz="1200" spc="1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including</a:t>
                      </a:r>
                      <a:r>
                        <a:rPr lang="en-US" sz="1200" spc="36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hypertension</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and</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mental</a:t>
                      </a:r>
                      <a:r>
                        <a:rPr lang="en-US" sz="1200" spc="1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illness</a:t>
                      </a:r>
                      <a:endParaRPr lang="en-US" sz="1200">
                        <a:effectLst/>
                        <a:latin typeface="Calibri"/>
                        <a:ea typeface="Symbol" panose="05050102010706020507" pitchFamily="18" charset="2"/>
                        <a:cs typeface="Calibri"/>
                      </a:endParaRPr>
                    </a:p>
                    <a:p>
                      <a:pPr marL="171450" marR="173355" lvl="0" indent="-171450">
                        <a:lnSpc>
                          <a:spcPct val="107000"/>
                        </a:lnSpc>
                        <a:spcBef>
                          <a:spcPts val="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Current</a:t>
                      </a:r>
                      <a:r>
                        <a:rPr lang="en-US" sz="1200" dirty="0">
                          <a:effectLst/>
                          <a:latin typeface="Calibri"/>
                          <a:ea typeface="Symbol" panose="05050102010706020507" pitchFamily="18" charset="2"/>
                          <a:cs typeface="Calibri"/>
                        </a:rPr>
                        <a:t> or</a:t>
                      </a:r>
                      <a:r>
                        <a:rPr lang="en-US" sz="1200" spc="-5" dirty="0">
                          <a:effectLst/>
                          <a:latin typeface="Calibri"/>
                          <a:ea typeface="Symbol" panose="05050102010706020507" pitchFamily="18" charset="2"/>
                          <a:cs typeface="Calibri"/>
                        </a:rPr>
                        <a:t> recent</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(month</a:t>
                      </a:r>
                      <a:r>
                        <a:rPr lang="en-US" sz="1200" spc="1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prior </a:t>
                      </a:r>
                      <a:r>
                        <a:rPr lang="en-US" sz="1200" dirty="0">
                          <a:effectLst/>
                          <a:latin typeface="Calibri"/>
                          <a:ea typeface="Symbol" panose="05050102010706020507" pitchFamily="18" charset="2"/>
                          <a:cs typeface="Calibri"/>
                        </a:rPr>
                        <a:t>to </a:t>
                      </a:r>
                      <a:r>
                        <a:rPr lang="en-US" sz="1200" spc="-5" dirty="0">
                          <a:effectLst/>
                          <a:latin typeface="Calibri"/>
                          <a:ea typeface="Symbol" panose="05050102010706020507" pitchFamily="18" charset="2"/>
                          <a:cs typeface="Calibri"/>
                        </a:rPr>
                        <a:t>learning</a:t>
                      </a:r>
                      <a:r>
                        <a:rPr lang="en-US" sz="1200" spc="-1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of</a:t>
                      </a:r>
                      <a:r>
                        <a:rPr lang="en-US" sz="1200" spc="-5" dirty="0">
                          <a:effectLst/>
                          <a:latin typeface="Calibri"/>
                          <a:ea typeface="Symbol" panose="05050102010706020507" pitchFamily="18" charset="2"/>
                          <a:cs typeface="Calibri"/>
                        </a:rPr>
                        <a:t> pregnancy) </a:t>
                      </a:r>
                      <a:r>
                        <a:rPr lang="en-US" sz="1200" dirty="0">
                          <a:effectLst/>
                          <a:latin typeface="Calibri"/>
                          <a:ea typeface="Symbol" panose="05050102010706020507" pitchFamily="18" charset="2"/>
                          <a:cs typeface="Calibri"/>
                        </a:rPr>
                        <a:t>use</a:t>
                      </a:r>
                      <a:r>
                        <a:rPr lang="en-US" sz="1200" spc="-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of</a:t>
                      </a:r>
                      <a:r>
                        <a:rPr lang="en-US" sz="1200" spc="-5" dirty="0">
                          <a:effectLst/>
                          <a:latin typeface="Calibri"/>
                          <a:ea typeface="Symbol" panose="05050102010706020507" pitchFamily="18" charset="2"/>
                          <a:cs typeface="Calibri"/>
                        </a:rPr>
                        <a:t> drugs</a:t>
                      </a:r>
                      <a:r>
                        <a:rPr lang="en-US" sz="1200" spc="35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or</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heavy</a:t>
                      </a:r>
                      <a:r>
                        <a:rPr lang="en-US" sz="1200" spc="-2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alcohol</a:t>
                      </a:r>
                      <a:endParaRPr lang="en-US" sz="1200">
                        <a:effectLst/>
                        <a:latin typeface="Calibri"/>
                        <a:ea typeface="Symbol" panose="05050102010706020507" pitchFamily="18" charset="2"/>
                        <a:cs typeface="Calibri"/>
                      </a:endParaRPr>
                    </a:p>
                    <a:p>
                      <a:pPr marL="171450" marR="0" lvl="0" indent="-171450">
                        <a:lnSpc>
                          <a:spcPts val="1465"/>
                        </a:lnSpc>
                        <a:spcBef>
                          <a:spcPts val="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Adolescent</a:t>
                      </a:r>
                      <a:r>
                        <a:rPr lang="en-US" sz="1200" dirty="0">
                          <a:effectLst/>
                          <a:latin typeface="Calibri"/>
                          <a:ea typeface="Symbol" panose="05050102010706020507" pitchFamily="18" charset="2"/>
                          <a:cs typeface="Calibri"/>
                        </a:rPr>
                        <a:t> ≤ 15</a:t>
                      </a:r>
                      <a:r>
                        <a:rPr lang="en-US" sz="1200" spc="20" dirty="0">
                          <a:effectLst/>
                          <a:latin typeface="Calibri"/>
                          <a:ea typeface="Symbol" panose="05050102010706020507" pitchFamily="18" charset="2"/>
                          <a:cs typeface="Calibri"/>
                        </a:rPr>
                        <a:t> </a:t>
                      </a:r>
                      <a:r>
                        <a:rPr lang="en-US" sz="1200" spc="-10" dirty="0">
                          <a:effectLst/>
                          <a:latin typeface="Calibri"/>
                          <a:ea typeface="Symbol" panose="05050102010706020507" pitchFamily="18" charset="2"/>
                          <a:cs typeface="Calibri"/>
                        </a:rPr>
                        <a:t>years</a:t>
                      </a:r>
                      <a:r>
                        <a:rPr lang="en-US" sz="1200" dirty="0">
                          <a:effectLst/>
                          <a:latin typeface="Calibri"/>
                          <a:ea typeface="Symbol" panose="05050102010706020507" pitchFamily="18" charset="2"/>
                          <a:cs typeface="Calibri"/>
                        </a:rPr>
                        <a:t> of</a:t>
                      </a:r>
                      <a:r>
                        <a:rPr lang="en-US" sz="1200" spc="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age</a:t>
                      </a:r>
                      <a:endParaRPr lang="en-US" sz="1200">
                        <a:effectLst/>
                        <a:latin typeface="Calibri"/>
                        <a:ea typeface="Symbol" panose="05050102010706020507" pitchFamily="18" charset="2"/>
                        <a:cs typeface="Calibri"/>
                      </a:endParaRPr>
                    </a:p>
                    <a:p>
                      <a:pPr marL="171450" marR="0" lvl="0" indent="-171450">
                        <a:lnSpc>
                          <a:spcPts val="1465"/>
                        </a:lnSpc>
                        <a:spcBef>
                          <a:spcPts val="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Advanced</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maternal</a:t>
                      </a:r>
                      <a:r>
                        <a:rPr lang="en-US" sz="1200" spc="1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age,</a:t>
                      </a:r>
                      <a:r>
                        <a:rPr lang="en-US" sz="1200" spc="10"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 40</a:t>
                      </a:r>
                      <a:r>
                        <a:rPr lang="en-US" sz="1200" spc="10" dirty="0">
                          <a:effectLst/>
                          <a:latin typeface="Calibri"/>
                          <a:ea typeface="Symbol" panose="05050102010706020507" pitchFamily="18" charset="2"/>
                          <a:cs typeface="Calibri"/>
                        </a:rPr>
                        <a:t> </a:t>
                      </a:r>
                      <a:r>
                        <a:rPr lang="en-US" sz="1200" spc="-10" dirty="0">
                          <a:effectLst/>
                          <a:latin typeface="Calibri"/>
                          <a:ea typeface="Symbol" panose="05050102010706020507" pitchFamily="18" charset="2"/>
                          <a:cs typeface="Calibri"/>
                        </a:rPr>
                        <a:t>years</a:t>
                      </a:r>
                      <a:r>
                        <a:rPr lang="en-US" sz="1200" dirty="0">
                          <a:effectLst/>
                          <a:latin typeface="Calibri"/>
                          <a:ea typeface="Symbol" panose="05050102010706020507" pitchFamily="18" charset="2"/>
                          <a:cs typeface="Calibri"/>
                        </a:rPr>
                        <a:t> of</a:t>
                      </a:r>
                      <a:r>
                        <a:rPr lang="en-US" sz="1200" spc="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age</a:t>
                      </a:r>
                      <a:endParaRPr lang="en-US" sz="1200">
                        <a:effectLst/>
                        <a:latin typeface="Calibri"/>
                        <a:ea typeface="Symbol" panose="05050102010706020507" pitchFamily="18" charset="2"/>
                        <a:cs typeface="Calibri"/>
                      </a:endParaRPr>
                    </a:p>
                    <a:p>
                      <a:pPr marL="171450" marR="0" lvl="0" indent="-171450">
                        <a:lnSpc>
                          <a:spcPts val="1465"/>
                        </a:lnSpc>
                        <a:spcBef>
                          <a:spcPts val="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Less</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than</a:t>
                      </a:r>
                      <a:r>
                        <a:rPr lang="en-US" sz="1200" spc="10"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one</a:t>
                      </a:r>
                      <a:r>
                        <a:rPr lang="en-US" sz="1200" spc="15" dirty="0">
                          <a:effectLst/>
                          <a:latin typeface="Calibri"/>
                          <a:ea typeface="Symbol" panose="05050102010706020507" pitchFamily="18" charset="2"/>
                          <a:cs typeface="Calibri"/>
                        </a:rPr>
                        <a:t> </a:t>
                      </a:r>
                      <a:r>
                        <a:rPr lang="en-US" sz="1200" spc="-10" dirty="0">
                          <a:effectLst/>
                          <a:latin typeface="Calibri"/>
                          <a:ea typeface="Symbol" panose="05050102010706020507" pitchFamily="18" charset="2"/>
                          <a:cs typeface="Calibri"/>
                        </a:rPr>
                        <a:t>year</a:t>
                      </a:r>
                      <a:r>
                        <a:rPr lang="en-US" sz="1200" spc="-5" dirty="0">
                          <a:effectLst/>
                          <a:latin typeface="Calibri"/>
                          <a:ea typeface="Symbol" panose="05050102010706020507" pitchFamily="18" charset="2"/>
                          <a:cs typeface="Calibri"/>
                        </a:rPr>
                        <a:t> since</a:t>
                      </a:r>
                      <a:r>
                        <a:rPr lang="en-US" sz="1200" spc="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last</a:t>
                      </a:r>
                      <a:r>
                        <a:rPr lang="en-US" sz="1200" dirty="0">
                          <a:effectLst/>
                          <a:latin typeface="Calibri"/>
                          <a:ea typeface="Symbol" panose="05050102010706020507" pitchFamily="18" charset="2"/>
                          <a:cs typeface="Calibri"/>
                        </a:rPr>
                        <a:t> delivery</a:t>
                      </a:r>
                      <a:endParaRPr lang="en-US" sz="1200">
                        <a:effectLst/>
                        <a:latin typeface="Calibri"/>
                        <a:ea typeface="Symbol" panose="05050102010706020507" pitchFamily="18" charset="2"/>
                        <a:cs typeface="Calibri"/>
                      </a:endParaRPr>
                    </a:p>
                    <a:p>
                      <a:pPr marL="171450" marR="438150" lvl="0" indent="-171450">
                        <a:lnSpc>
                          <a:spcPct val="107000"/>
                        </a:lnSpc>
                        <a:spcBef>
                          <a:spcPts val="5"/>
                        </a:spcBef>
                        <a:spcAft>
                          <a:spcPts val="0"/>
                        </a:spcAft>
                        <a:buSzPts val="1200"/>
                        <a:buFont typeface="Arial" panose="020B0604020202020204" pitchFamily="34" charset="0"/>
                        <a:buChar char="•"/>
                      </a:pPr>
                      <a:r>
                        <a:rPr lang="en-US" sz="1200" dirty="0">
                          <a:effectLst/>
                          <a:latin typeface="Calibri"/>
                          <a:ea typeface="Symbol" panose="05050102010706020507" pitchFamily="18" charset="2"/>
                          <a:cs typeface="Calibri"/>
                        </a:rPr>
                        <a:t>History</a:t>
                      </a:r>
                      <a:r>
                        <a:rPr lang="en-US" sz="1200" spc="-2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of</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poor</a:t>
                      </a:r>
                      <a:r>
                        <a:rPr lang="en-US" sz="1200" spc="-5" dirty="0">
                          <a:effectLst/>
                          <a:latin typeface="Calibri"/>
                          <a:ea typeface="Symbol" panose="05050102010706020507" pitchFamily="18" charset="2"/>
                          <a:cs typeface="Calibri"/>
                        </a:rPr>
                        <a:t> birth</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outcome including:</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preterm</a:t>
                      </a:r>
                      <a:r>
                        <a:rPr lang="en-US" sz="1200" spc="1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birth,</a:t>
                      </a:r>
                      <a:r>
                        <a:rPr lang="en-US" sz="1200" dirty="0">
                          <a:effectLst/>
                          <a:latin typeface="Calibri"/>
                          <a:ea typeface="Symbol" panose="05050102010706020507" pitchFamily="18" charset="2"/>
                          <a:cs typeface="Calibri"/>
                        </a:rPr>
                        <a:t> low</a:t>
                      </a:r>
                      <a:r>
                        <a:rPr lang="en-US" sz="1200" spc="-5" dirty="0">
                          <a:effectLst/>
                          <a:latin typeface="Calibri"/>
                          <a:ea typeface="Symbol" panose="05050102010706020507" pitchFamily="18" charset="2"/>
                          <a:cs typeface="Calibri"/>
                        </a:rPr>
                        <a:t> birth</a:t>
                      </a:r>
                      <a:r>
                        <a:rPr lang="en-US" sz="1200" spc="32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weight,</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fetal</a:t>
                      </a:r>
                      <a:r>
                        <a:rPr lang="en-US" sz="1200" dirty="0">
                          <a:effectLst/>
                          <a:latin typeface="Calibri"/>
                          <a:ea typeface="Symbol" panose="05050102010706020507" pitchFamily="18" charset="2"/>
                          <a:cs typeface="Calibri"/>
                        </a:rPr>
                        <a:t> death, </a:t>
                      </a:r>
                      <a:r>
                        <a:rPr lang="en-US" sz="1200" spc="-5" dirty="0">
                          <a:effectLst/>
                          <a:latin typeface="Calibri"/>
                          <a:ea typeface="Symbol" panose="05050102010706020507" pitchFamily="18" charset="2"/>
                          <a:cs typeface="Calibri"/>
                        </a:rPr>
                        <a:t>neonatal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death</a:t>
                      </a:r>
                      <a:endParaRPr lang="en-US" sz="1200">
                        <a:effectLst/>
                        <a:latin typeface="Calibri"/>
                        <a:ea typeface="Symbol" panose="05050102010706020507" pitchFamily="18" charset="2"/>
                        <a:cs typeface="Calibri"/>
                      </a:endParaRPr>
                    </a:p>
                    <a:p>
                      <a:pPr marL="171450" marR="438150" lvl="0" indent="-171450">
                        <a:lnSpc>
                          <a:spcPct val="107000"/>
                        </a:lnSpc>
                        <a:spcBef>
                          <a:spcPts val="5"/>
                        </a:spcBef>
                        <a:spcAft>
                          <a:spcPts val="0"/>
                        </a:spcAft>
                        <a:buSzPts val="1200"/>
                        <a:buFont typeface="Arial" panose="020B0604020202020204" pitchFamily="34" charset="0"/>
                        <a:buChar char="•"/>
                      </a:pPr>
                      <a:r>
                        <a:rPr lang="en-US" sz="1200" dirty="0">
                          <a:effectLst/>
                          <a:latin typeface="Calibri"/>
                          <a:ea typeface="Symbol" panose="05050102010706020507" pitchFamily="18" charset="2"/>
                          <a:cs typeface="Calibri"/>
                        </a:rPr>
                        <a:t>Former or current placement in NC’s foster care or kinship placement system</a:t>
                      </a:r>
                      <a:endParaRPr lang="en-US" sz="1200">
                        <a:effectLst/>
                        <a:latin typeface="Calibri"/>
                        <a:ea typeface="Symbol" panose="05050102010706020507" pitchFamily="18" charset="2"/>
                        <a:cs typeface="Calibri"/>
                      </a:endParaRPr>
                    </a:p>
                    <a:p>
                      <a:pPr marL="171450" marR="438150" lvl="0" indent="-171450">
                        <a:lnSpc>
                          <a:spcPct val="107000"/>
                        </a:lnSpc>
                        <a:spcBef>
                          <a:spcPts val="5"/>
                        </a:spcBef>
                        <a:spcAft>
                          <a:spcPts val="0"/>
                        </a:spcAft>
                        <a:buSzPts val="1200"/>
                        <a:buFont typeface="Arial" panose="020B0604020202020204" pitchFamily="34" charset="0"/>
                        <a:buChar char="•"/>
                      </a:pPr>
                      <a:r>
                        <a:rPr lang="en-US" sz="1200" dirty="0">
                          <a:effectLst/>
                          <a:latin typeface="Calibri"/>
                          <a:ea typeface="Symbol" panose="05050102010706020507" pitchFamily="18" charset="2"/>
                          <a:cs typeface="Calibri"/>
                        </a:rPr>
                        <a:t>Previously experienced or currently experiencing three or more categories of ACEs</a:t>
                      </a:r>
                      <a:endParaRPr lang="en-US" sz="1200">
                        <a:effectLst/>
                        <a:latin typeface="Calibri"/>
                        <a:ea typeface="Symbol" panose="05050102010706020507" pitchFamily="18" charset="2"/>
                        <a:cs typeface="Calibri"/>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128202"/>
                  </a:ext>
                </a:extLst>
              </a:tr>
              <a:tr h="967914">
                <a:tc rowSpan="2">
                  <a:txBody>
                    <a:bodyPr/>
                    <a:lstStyle/>
                    <a:p>
                      <a:pPr marL="114300" marR="0" indent="-16510" algn="ctr">
                        <a:lnSpc>
                          <a:spcPct val="120000"/>
                        </a:lnSpc>
                        <a:spcBef>
                          <a:spcPts val="200"/>
                        </a:spcBef>
                        <a:spcAft>
                          <a:spcPts val="0"/>
                        </a:spcAft>
                      </a:pPr>
                      <a:r>
                        <a:rPr lang="en-US" sz="1100" dirty="0">
                          <a:effectLst/>
                        </a:rPr>
                        <a:t>Children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74295" marR="0" indent="0" algn="ctr">
                        <a:lnSpc>
                          <a:spcPct val="120000"/>
                        </a:lnSpc>
                        <a:spcBef>
                          <a:spcPts val="200"/>
                        </a:spcBef>
                        <a:spcAft>
                          <a:spcPts val="0"/>
                        </a:spcAft>
                      </a:pPr>
                      <a:r>
                        <a:rPr lang="en-US" sz="1100" b="1" dirty="0">
                          <a:effectLst/>
                        </a:rPr>
                        <a:t>0-3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nSpc>
                          <a:spcPts val="1430"/>
                        </a:lnSpc>
                        <a:spcBef>
                          <a:spcPts val="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Neonatal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intensive </a:t>
                      </a:r>
                      <a:r>
                        <a:rPr lang="en-US" sz="1200" dirty="0">
                          <a:effectLst/>
                          <a:latin typeface="Calibri"/>
                          <a:ea typeface="Symbol" panose="05050102010706020507" pitchFamily="18" charset="2"/>
                          <a:cs typeface="Calibri"/>
                        </a:rPr>
                        <a:t>care</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unit </a:t>
                      </a:r>
                      <a:r>
                        <a:rPr lang="en-US" sz="1200" spc="-5" dirty="0">
                          <a:effectLst/>
                          <a:latin typeface="Calibri"/>
                          <a:ea typeface="Symbol" panose="05050102010706020507" pitchFamily="18" charset="2"/>
                          <a:cs typeface="Calibri"/>
                        </a:rPr>
                        <a:t>graduate</a:t>
                      </a:r>
                      <a:endParaRPr lang="en-US" sz="1200">
                        <a:effectLst/>
                        <a:latin typeface="Calibri"/>
                        <a:ea typeface="Symbol" panose="05050102010706020507" pitchFamily="18" charset="2"/>
                        <a:cs typeface="Calibri"/>
                      </a:endParaRPr>
                    </a:p>
                    <a:p>
                      <a:pPr marL="171450" marR="0" lvl="0" indent="-171450">
                        <a:lnSpc>
                          <a:spcPts val="1465"/>
                        </a:lnSpc>
                        <a:spcBef>
                          <a:spcPts val="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Neonatal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Abstinence Syndrome</a:t>
                      </a:r>
                      <a:endParaRPr lang="en-US" sz="1200">
                        <a:effectLst/>
                        <a:latin typeface="Calibri"/>
                        <a:ea typeface="Symbol" panose="05050102010706020507" pitchFamily="18" charset="2"/>
                        <a:cs typeface="Calibri"/>
                      </a:endParaRPr>
                    </a:p>
                    <a:p>
                      <a:pPr marL="171450" marR="318770" lvl="0" indent="-171450">
                        <a:lnSpc>
                          <a:spcPct val="107000"/>
                        </a:lnSpc>
                        <a:spcBef>
                          <a:spcPts val="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Prematurity,</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defined</a:t>
                      </a:r>
                      <a:r>
                        <a:rPr lang="en-US" sz="1200" dirty="0">
                          <a:effectLst/>
                          <a:latin typeface="Calibri"/>
                          <a:ea typeface="Symbol" panose="05050102010706020507" pitchFamily="18" charset="2"/>
                          <a:cs typeface="Calibri"/>
                        </a:rPr>
                        <a:t> </a:t>
                      </a:r>
                      <a:r>
                        <a:rPr lang="en-US" sz="1200" spc="10" dirty="0">
                          <a:effectLst/>
                          <a:latin typeface="Calibri"/>
                          <a:ea typeface="Symbol" panose="05050102010706020507" pitchFamily="18" charset="2"/>
                          <a:cs typeface="Calibri"/>
                        </a:rPr>
                        <a:t>by</a:t>
                      </a:r>
                      <a:r>
                        <a:rPr lang="en-US" sz="1200" spc="-2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births </a:t>
                      </a:r>
                      <a:r>
                        <a:rPr lang="en-US" sz="1200" spc="-5" dirty="0">
                          <a:effectLst/>
                          <a:latin typeface="Calibri"/>
                          <a:ea typeface="Symbol" panose="05050102010706020507" pitchFamily="18" charset="2"/>
                          <a:cs typeface="Calibri"/>
                        </a:rPr>
                        <a:t>that</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occur at</a:t>
                      </a:r>
                      <a:r>
                        <a:rPr lang="en-US" sz="1200" dirty="0">
                          <a:effectLst/>
                          <a:latin typeface="Calibri"/>
                          <a:ea typeface="Symbol" panose="05050102010706020507" pitchFamily="18" charset="2"/>
                          <a:cs typeface="Calibri"/>
                        </a:rPr>
                        <a:t> or</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before</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36 </a:t>
                      </a:r>
                      <a:r>
                        <a:rPr lang="en-US" sz="1200" spc="-5" dirty="0">
                          <a:effectLst/>
                          <a:latin typeface="Calibri"/>
                          <a:ea typeface="Symbol" panose="05050102010706020507" pitchFamily="18" charset="2"/>
                          <a:cs typeface="Calibri"/>
                        </a:rPr>
                        <a:t>completed</a:t>
                      </a:r>
                      <a:r>
                        <a:rPr lang="en-US" sz="1200" spc="26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weeks</a:t>
                      </a:r>
                      <a:r>
                        <a:rPr lang="en-US" sz="1200" spc="1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gestation</a:t>
                      </a:r>
                      <a:endParaRPr lang="en-US" sz="1200">
                        <a:effectLst/>
                        <a:latin typeface="Calibri"/>
                        <a:ea typeface="Symbol" panose="05050102010706020507" pitchFamily="18" charset="2"/>
                        <a:cs typeface="Calibri"/>
                      </a:endParaRPr>
                    </a:p>
                    <a:p>
                      <a:pPr marL="171450" marR="430530" lvl="0" indent="-171450">
                        <a:lnSpc>
                          <a:spcPct val="107000"/>
                        </a:lnSpc>
                        <a:spcBef>
                          <a:spcPts val="0"/>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Low birth</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weight,</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defined</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as</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weighing</a:t>
                      </a:r>
                      <a:r>
                        <a:rPr lang="en-US" sz="1200" spc="-1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less</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than</a:t>
                      </a:r>
                      <a:r>
                        <a:rPr lang="en-US" sz="1200" dirty="0">
                          <a:effectLst/>
                          <a:latin typeface="Calibri"/>
                          <a:ea typeface="Symbol" panose="05050102010706020507" pitchFamily="18" charset="2"/>
                          <a:cs typeface="Calibri"/>
                        </a:rPr>
                        <a:t> 2500 </a:t>
                      </a:r>
                      <a:r>
                        <a:rPr lang="en-US" sz="1200" spc="-5" dirty="0">
                          <a:effectLst/>
                          <a:latin typeface="Calibri"/>
                          <a:ea typeface="Symbol" panose="05050102010706020507" pitchFamily="18" charset="2"/>
                          <a:cs typeface="Calibri"/>
                        </a:rPr>
                        <a:t>grams</a:t>
                      </a:r>
                      <a:r>
                        <a:rPr lang="en-US" sz="1200" dirty="0">
                          <a:effectLst/>
                          <a:latin typeface="Calibri"/>
                          <a:ea typeface="Symbol" panose="05050102010706020507" pitchFamily="18" charset="2"/>
                          <a:cs typeface="Calibri"/>
                        </a:rPr>
                        <a:t> or</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5</a:t>
                      </a:r>
                      <a:r>
                        <a:rPr lang="en-US" sz="1200" spc="34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pounds 8 </a:t>
                      </a:r>
                      <a:r>
                        <a:rPr lang="en-US" sz="1200" spc="-5" dirty="0">
                          <a:effectLst/>
                          <a:latin typeface="Calibri"/>
                          <a:ea typeface="Symbol" panose="05050102010706020507" pitchFamily="18" charset="2"/>
                          <a:cs typeface="Calibri"/>
                        </a:rPr>
                        <a:t>ounces</a:t>
                      </a:r>
                      <a:r>
                        <a:rPr lang="en-US" sz="1200" dirty="0">
                          <a:effectLst/>
                          <a:latin typeface="Calibri"/>
                          <a:ea typeface="Symbol" panose="05050102010706020507" pitchFamily="18" charset="2"/>
                          <a:cs typeface="Calibri"/>
                        </a:rPr>
                        <a:t> upon </a:t>
                      </a:r>
                      <a:r>
                        <a:rPr lang="en-US" sz="1200" spc="-5" dirty="0">
                          <a:effectLst/>
                          <a:latin typeface="Calibri"/>
                          <a:ea typeface="Symbol" panose="05050102010706020507" pitchFamily="18" charset="2"/>
                          <a:cs typeface="Calibri"/>
                        </a:rPr>
                        <a:t>birth</a:t>
                      </a:r>
                      <a:endParaRPr lang="en-US" sz="1200" spc="-5">
                        <a:effectLst/>
                        <a:latin typeface="Calibri"/>
                        <a:ea typeface="Symbol" panose="05050102010706020507" pitchFamily="18" charset="2"/>
                        <a:cs typeface="Calibri"/>
                      </a:endParaRPr>
                    </a:p>
                    <a:p>
                      <a:pPr marL="171450" marR="430530" lvl="0" indent="-171450">
                        <a:lnSpc>
                          <a:spcPct val="107000"/>
                        </a:lnSpc>
                        <a:spcBef>
                          <a:spcPts val="0"/>
                        </a:spcBef>
                        <a:spcAft>
                          <a:spcPts val="0"/>
                        </a:spcAft>
                        <a:buSzPts val="1200"/>
                        <a:buFont typeface="Arial" panose="020B0604020202020204" pitchFamily="34" charset="0"/>
                        <a:buChar char="•"/>
                      </a:pPr>
                      <a:r>
                        <a:rPr lang="en-US" sz="1200" dirty="0">
                          <a:effectLst/>
                          <a:latin typeface="Calibri"/>
                          <a:ea typeface="Calibri" panose="020F0502020204030204" pitchFamily="34" charset="0"/>
                        </a:rPr>
                        <a:t>Positive</a:t>
                      </a:r>
                      <a:r>
                        <a:rPr lang="en-US" sz="1200" spc="-5" dirty="0">
                          <a:effectLst/>
                          <a:latin typeface="Calibri"/>
                          <a:ea typeface="Calibri" panose="020F0502020204030204" pitchFamily="34" charset="0"/>
                        </a:rPr>
                        <a:t> maternal</a:t>
                      </a:r>
                      <a:r>
                        <a:rPr lang="en-US" sz="1200" dirty="0">
                          <a:effectLst/>
                          <a:latin typeface="Calibri"/>
                          <a:ea typeface="Calibri" panose="020F0502020204030204" pitchFamily="34" charset="0"/>
                        </a:rPr>
                        <a:t> </a:t>
                      </a:r>
                      <a:r>
                        <a:rPr lang="en-US" sz="1200" spc="-5" dirty="0">
                          <a:effectLst/>
                          <a:latin typeface="Calibri"/>
                          <a:ea typeface="Calibri" panose="020F0502020204030204" pitchFamily="34" charset="0"/>
                        </a:rPr>
                        <a:t>depression</a:t>
                      </a:r>
                      <a:r>
                        <a:rPr lang="en-US" sz="1200" dirty="0">
                          <a:effectLst/>
                          <a:latin typeface="Calibri"/>
                          <a:ea typeface="Calibri" panose="020F0502020204030204" pitchFamily="34" charset="0"/>
                        </a:rPr>
                        <a:t> </a:t>
                      </a:r>
                      <a:r>
                        <a:rPr lang="en-US" sz="1200" spc="-5" dirty="0">
                          <a:effectLst/>
                          <a:latin typeface="Calibri"/>
                          <a:ea typeface="Calibri" panose="020F0502020204030204" pitchFamily="34" charset="0"/>
                        </a:rPr>
                        <a:t>screen</a:t>
                      </a:r>
                      <a:r>
                        <a:rPr lang="en-US" sz="1200" spc="10" dirty="0">
                          <a:effectLst/>
                          <a:latin typeface="Calibri"/>
                          <a:ea typeface="Calibri" panose="020F0502020204030204" pitchFamily="34" charset="0"/>
                        </a:rPr>
                        <a:t> </a:t>
                      </a:r>
                      <a:r>
                        <a:rPr lang="en-US" sz="1200" spc="-5" dirty="0">
                          <a:effectLst/>
                          <a:latin typeface="Calibri"/>
                          <a:ea typeface="Calibri" panose="020F0502020204030204" pitchFamily="34" charset="0"/>
                        </a:rPr>
                        <a:t>at</a:t>
                      </a:r>
                      <a:r>
                        <a:rPr lang="en-US" sz="1200" dirty="0">
                          <a:effectLst/>
                          <a:latin typeface="Calibri"/>
                          <a:ea typeface="Calibri" panose="020F0502020204030204" pitchFamily="34" charset="0"/>
                        </a:rPr>
                        <a:t> </a:t>
                      </a:r>
                      <a:r>
                        <a:rPr lang="en-US" sz="1200" spc="-5" dirty="0">
                          <a:effectLst/>
                          <a:latin typeface="Calibri"/>
                          <a:ea typeface="Calibri" panose="020F0502020204030204" pitchFamily="34" charset="0"/>
                        </a:rPr>
                        <a:t>an</a:t>
                      </a:r>
                      <a:r>
                        <a:rPr lang="en-US" sz="1200" dirty="0">
                          <a:effectLst/>
                          <a:latin typeface="Calibri"/>
                          <a:ea typeface="Calibri" panose="020F0502020204030204" pitchFamily="34" charset="0"/>
                        </a:rPr>
                        <a:t> </a:t>
                      </a:r>
                      <a:r>
                        <a:rPr lang="en-US" sz="1200" spc="-5" dirty="0">
                          <a:effectLst/>
                          <a:latin typeface="Calibri"/>
                          <a:ea typeface="Calibri" panose="020F0502020204030204" pitchFamily="34" charset="0"/>
                        </a:rPr>
                        <a:t>infant</a:t>
                      </a:r>
                      <a:r>
                        <a:rPr lang="en-US" sz="1200" dirty="0">
                          <a:effectLst/>
                          <a:latin typeface="Calibri"/>
                          <a:ea typeface="Calibri" panose="020F0502020204030204" pitchFamily="34" charset="0"/>
                        </a:rPr>
                        <a:t> </a:t>
                      </a:r>
                      <a:r>
                        <a:rPr lang="en-US" sz="1200" spc="-5" dirty="0">
                          <a:effectLst/>
                          <a:latin typeface="Calibri"/>
                          <a:ea typeface="Calibri" panose="020F0502020204030204" pitchFamily="34" charset="0"/>
                        </a:rPr>
                        <a:t>well-visit</a:t>
                      </a:r>
                      <a:endParaRPr lang="en-US" sz="1200" kern="1200">
                        <a:solidFill>
                          <a:schemeClr val="dk1"/>
                        </a:solidFill>
                        <a:effectLst/>
                        <a:latin typeface="Calibri"/>
                        <a:ea typeface="+mn-ea"/>
                        <a:cs typeface="+mn-cs"/>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36718"/>
                  </a:ext>
                </a:extLst>
              </a:tr>
              <a:tr h="1264213">
                <a:tc vMerge="1">
                  <a:txBody>
                    <a:bodyPr/>
                    <a:lstStyle/>
                    <a:p>
                      <a:endParaRPr lang="en-US"/>
                    </a:p>
                  </a:txBody>
                  <a:tcPr/>
                </a:tc>
                <a:tc>
                  <a:txBody>
                    <a:bodyPr/>
                    <a:lstStyle/>
                    <a:p>
                      <a:pPr marL="74295" marR="0" indent="0" algn="ctr">
                        <a:lnSpc>
                          <a:spcPct val="120000"/>
                        </a:lnSpc>
                        <a:spcBef>
                          <a:spcPts val="200"/>
                        </a:spcBef>
                        <a:spcAft>
                          <a:spcPts val="0"/>
                        </a:spcAft>
                      </a:pPr>
                      <a:r>
                        <a:rPr lang="en-US" sz="1100" b="1" dirty="0">
                          <a:effectLst/>
                        </a:rPr>
                        <a:t>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78740" lvl="0" indent="-171450">
                        <a:lnSpc>
                          <a:spcPts val="1380"/>
                        </a:lnSpc>
                        <a:spcBef>
                          <a:spcPts val="65"/>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One </a:t>
                      </a:r>
                      <a:r>
                        <a:rPr lang="en-US" sz="1200" dirty="0">
                          <a:effectLst/>
                          <a:latin typeface="Calibri"/>
                          <a:ea typeface="Symbol" panose="05050102010706020507" pitchFamily="18" charset="2"/>
                          <a:cs typeface="Calibri"/>
                        </a:rPr>
                        <a:t>or</a:t>
                      </a:r>
                      <a:r>
                        <a:rPr lang="en-US" sz="1200" spc="-5" dirty="0">
                          <a:effectLst/>
                          <a:latin typeface="Calibri"/>
                          <a:ea typeface="Symbol" panose="05050102010706020507" pitchFamily="18" charset="2"/>
                          <a:cs typeface="Calibri"/>
                        </a:rPr>
                        <a:t> more significant</a:t>
                      </a:r>
                      <a:r>
                        <a:rPr lang="en-US" sz="1200" spc="1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uncontrolled</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chronic</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conditions or</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one</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or</a:t>
                      </a:r>
                      <a:r>
                        <a:rPr lang="en-US" sz="1200" spc="29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more controlled</a:t>
                      </a:r>
                      <a:r>
                        <a:rPr lang="en-US" sz="1200" dirty="0">
                          <a:effectLst/>
                          <a:latin typeface="Calibri"/>
                          <a:ea typeface="Symbol" panose="05050102010706020507" pitchFamily="18" charset="2"/>
                          <a:cs typeface="Calibri"/>
                        </a:rPr>
                        <a:t> chronic</a:t>
                      </a:r>
                      <a:r>
                        <a:rPr lang="en-US" sz="1200" spc="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conditions</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that</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have </a:t>
                      </a:r>
                      <a:r>
                        <a:rPr lang="en-US" sz="1200" dirty="0">
                          <a:effectLst/>
                          <a:latin typeface="Calibri"/>
                          <a:ea typeface="Symbol" panose="05050102010706020507" pitchFamily="18" charset="2"/>
                          <a:cs typeface="Calibri"/>
                        </a:rPr>
                        <a:t>a</a:t>
                      </a:r>
                      <a:r>
                        <a:rPr lang="en-US" sz="1200" spc="-5" dirty="0">
                          <a:effectLst/>
                          <a:latin typeface="Calibri"/>
                          <a:ea typeface="Symbol" panose="05050102010706020507" pitchFamily="18" charset="2"/>
                          <a:cs typeface="Calibri"/>
                        </a:rPr>
                        <a:t> high</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risk</a:t>
                      </a:r>
                      <a:r>
                        <a:rPr lang="en-US" sz="1200" dirty="0">
                          <a:effectLst/>
                          <a:latin typeface="Calibri"/>
                          <a:ea typeface="Symbol" panose="05050102010706020507" pitchFamily="18" charset="2"/>
                          <a:cs typeface="Calibri"/>
                        </a:rPr>
                        <a:t> of</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becoming</a:t>
                      </a:r>
                      <a:r>
                        <a:rPr lang="en-US" sz="1200" spc="33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uncontrolled</a:t>
                      </a:r>
                      <a:r>
                        <a:rPr lang="en-US" sz="1200" dirty="0">
                          <a:effectLst/>
                          <a:latin typeface="Calibri"/>
                          <a:ea typeface="Symbol" panose="05050102010706020507" pitchFamily="18" charset="2"/>
                          <a:cs typeface="Calibri"/>
                        </a:rPr>
                        <a:t> due</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to </a:t>
                      </a:r>
                      <a:r>
                        <a:rPr lang="en-US" sz="1200" spc="-5" dirty="0">
                          <a:effectLst/>
                          <a:latin typeface="Calibri"/>
                          <a:ea typeface="Symbol" panose="05050102010706020507" pitchFamily="18" charset="2"/>
                          <a:cs typeface="Calibri"/>
                        </a:rPr>
                        <a:t>unmet</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social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need,</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including:</a:t>
                      </a:r>
                      <a:r>
                        <a:rPr lang="en-US" sz="1200" spc="1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asthma,</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diabetes,</a:t>
                      </a:r>
                      <a:r>
                        <a:rPr lang="en-US" sz="1200" spc="39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underweight</a:t>
                      </a:r>
                      <a:r>
                        <a:rPr lang="en-US" sz="1200" dirty="0">
                          <a:effectLst/>
                          <a:latin typeface="Calibri"/>
                          <a:ea typeface="Symbol" panose="05050102010706020507" pitchFamily="18" charset="2"/>
                          <a:cs typeface="Calibri"/>
                        </a:rPr>
                        <a:t> or</a:t>
                      </a:r>
                      <a:r>
                        <a:rPr lang="en-US" sz="1200" spc="-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overweight/obesity</a:t>
                      </a:r>
                      <a:r>
                        <a:rPr lang="en-US" sz="1200" spc="-2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as</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defined</a:t>
                      </a:r>
                      <a:r>
                        <a:rPr lang="en-US" sz="1200" dirty="0">
                          <a:effectLst/>
                          <a:latin typeface="Calibri"/>
                          <a:ea typeface="Symbol" panose="05050102010706020507" pitchFamily="18" charset="2"/>
                          <a:cs typeface="Calibri"/>
                        </a:rPr>
                        <a:t> </a:t>
                      </a:r>
                      <a:r>
                        <a:rPr lang="en-US" sz="1200" spc="10" dirty="0">
                          <a:effectLst/>
                          <a:latin typeface="Calibri"/>
                          <a:ea typeface="Symbol" panose="05050102010706020507" pitchFamily="18" charset="2"/>
                          <a:cs typeface="Calibri"/>
                        </a:rPr>
                        <a:t>by</a:t>
                      </a:r>
                      <a:r>
                        <a:rPr lang="en-US" sz="1200" spc="-1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having</a:t>
                      </a:r>
                      <a:r>
                        <a:rPr lang="en-US" sz="1200" dirty="0">
                          <a:effectLst/>
                          <a:latin typeface="Calibri"/>
                          <a:ea typeface="Symbol" panose="05050102010706020507" pitchFamily="18" charset="2"/>
                          <a:cs typeface="Calibri"/>
                        </a:rPr>
                        <a:t> a</a:t>
                      </a:r>
                      <a:r>
                        <a:rPr lang="en-US" sz="1200" spc="-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BMI</a:t>
                      </a:r>
                      <a:r>
                        <a:rPr lang="en-US" sz="1200" spc="-20"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of</a:t>
                      </a:r>
                      <a:r>
                        <a:rPr lang="en-US" sz="1200" spc="-5" dirty="0">
                          <a:effectLst/>
                          <a:latin typeface="Calibri"/>
                          <a:ea typeface="Symbol" panose="05050102010706020507" pitchFamily="18" charset="2"/>
                          <a:cs typeface="Calibri"/>
                        </a:rPr>
                        <a:t> &lt;5th</a:t>
                      </a:r>
                      <a:r>
                        <a:rPr lang="en-US" sz="1200" spc="225" dirty="0">
                          <a:effectLst/>
                          <a:latin typeface="Calibri"/>
                          <a:ea typeface="Symbol" panose="05050102010706020507" pitchFamily="18" charset="2"/>
                          <a:cs typeface="Calibri"/>
                        </a:rPr>
                        <a:t> </a:t>
                      </a:r>
                      <a:r>
                        <a:rPr lang="en-US" sz="1200" dirty="0">
                          <a:effectLst/>
                          <a:latin typeface="Calibri"/>
                          <a:ea typeface="Symbol" panose="05050102010706020507" pitchFamily="18" charset="2"/>
                          <a:cs typeface="Calibri"/>
                        </a:rPr>
                        <a:t>or</a:t>
                      </a:r>
                      <a:r>
                        <a:rPr lang="en-US" sz="1200" spc="-5" dirty="0">
                          <a:effectLst/>
                          <a:latin typeface="Calibri"/>
                          <a:ea typeface="Symbol" panose="05050102010706020507" pitchFamily="18" charset="2"/>
                          <a:cs typeface="Calibri"/>
                        </a:rPr>
                        <a:t> &gt;85th</a:t>
                      </a:r>
                      <a:r>
                        <a:rPr lang="en-US" sz="1200" spc="10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percentile for age</a:t>
                      </a:r>
                      <a:r>
                        <a:rPr lang="en-US" sz="1200" spc="5"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and</a:t>
                      </a:r>
                      <a:r>
                        <a:rPr lang="en-US" sz="1200" spc="1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gender,</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developmental</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delay,</a:t>
                      </a:r>
                      <a:r>
                        <a:rPr lang="en-US" sz="1200" dirty="0">
                          <a:effectLst/>
                          <a:latin typeface="Calibri"/>
                          <a:ea typeface="Symbol" panose="05050102010706020507" pitchFamily="18" charset="2"/>
                          <a:cs typeface="Calibri"/>
                        </a:rPr>
                        <a:t> </a:t>
                      </a:r>
                      <a:r>
                        <a:rPr lang="en-US" sz="1200" spc="-5" dirty="0">
                          <a:effectLst/>
                          <a:latin typeface="Calibri"/>
                          <a:ea typeface="Symbol" panose="05050102010706020507" pitchFamily="18" charset="2"/>
                          <a:cs typeface="Calibri"/>
                        </a:rPr>
                        <a:t>cognitive impairment, substance use disorder, behavioral/mental health diagnosis (including a diagnosis under DC: 0-5), attention-deficit/hyperactivity disorder, and learning disorders</a:t>
                      </a:r>
                      <a:endParaRPr lang="en-US" sz="1200">
                        <a:effectLst/>
                        <a:latin typeface="Calibri"/>
                        <a:ea typeface="Symbol" panose="05050102010706020507" pitchFamily="18" charset="2"/>
                        <a:cs typeface="Calibri"/>
                      </a:endParaRPr>
                    </a:p>
                    <a:p>
                      <a:pPr marL="171450" marR="78740" lvl="0" indent="-171450">
                        <a:lnSpc>
                          <a:spcPts val="1380"/>
                        </a:lnSpc>
                        <a:spcBef>
                          <a:spcPts val="65"/>
                        </a:spcBef>
                        <a:spcAft>
                          <a:spcPts val="0"/>
                        </a:spcAft>
                        <a:buSzPts val="1200"/>
                        <a:buFont typeface="Arial" panose="020B0604020202020204" pitchFamily="34" charset="0"/>
                        <a:buChar char="•"/>
                      </a:pPr>
                      <a:r>
                        <a:rPr lang="en-US" sz="1200" spc="-5" dirty="0">
                          <a:effectLst/>
                          <a:latin typeface="Calibri"/>
                          <a:ea typeface="Symbol" panose="05050102010706020507" pitchFamily="18" charset="2"/>
                          <a:cs typeface="Calibri"/>
                        </a:rPr>
                        <a:t>Experiencing or previously experienced three or more categories of adverse childhood experiences (e.g. Psychological, Physical, or Sexual Abuse, or Household dysfunction related to substance abuse, mental illness, parental violence, criminal behavioral in household)</a:t>
                      </a:r>
                      <a:endParaRPr lang="en-US" sz="1200" spc="0">
                        <a:effectLst/>
                        <a:latin typeface="Calibri"/>
                        <a:ea typeface="Symbol" panose="05050102010706020507" pitchFamily="18" charset="2"/>
                        <a:cs typeface="Calibri"/>
                      </a:endParaRPr>
                    </a:p>
                    <a:p>
                      <a:pPr marL="171450" marR="78740" lvl="0" indent="-171450">
                        <a:lnSpc>
                          <a:spcPts val="1380"/>
                        </a:lnSpc>
                        <a:spcBef>
                          <a:spcPts val="65"/>
                        </a:spcBef>
                        <a:spcAft>
                          <a:spcPts val="0"/>
                        </a:spcAft>
                        <a:buSzPts val="1200"/>
                        <a:buFont typeface="Arial" panose="020B0604020202020204" pitchFamily="34" charset="0"/>
                        <a:buChar char="•"/>
                      </a:pPr>
                      <a:r>
                        <a:rPr lang="en-US" sz="1200" spc="-5" dirty="0">
                          <a:effectLst/>
                          <a:latin typeface="Calibri"/>
                          <a:ea typeface="Calibri" panose="020F0502020204030204" pitchFamily="34" charset="0"/>
                        </a:rPr>
                        <a:t>Enrolled or formerly enrolled in North Carolina’s foster care or kinship placement system</a:t>
                      </a:r>
                      <a:endParaRPr lang="en-US" sz="1200" kern="1200">
                        <a:solidFill>
                          <a:schemeClr val="dk1"/>
                        </a:solidFill>
                        <a:effectLst/>
                        <a:latin typeface="Calibri"/>
                        <a:ea typeface="+mn-ea"/>
                        <a:cs typeface="+mn-cs"/>
                      </a:endParaRPr>
                    </a:p>
                  </a:txBody>
                  <a:tcPr marL="19504" marR="195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6548481"/>
                  </a:ext>
                </a:extLst>
              </a:tr>
            </a:tbl>
          </a:graphicData>
        </a:graphic>
      </p:graphicFrame>
      <p:sp>
        <p:nvSpPr>
          <p:cNvPr id="7" name="Rectangle: Rounded Corners 6">
            <a:extLst>
              <a:ext uri="{FF2B5EF4-FFF2-40B4-BE49-F238E27FC236}">
                <a16:creationId xmlns:a16="http://schemas.microsoft.com/office/drawing/2014/main" id="{59F57FC9-BEBB-4659-A765-91B8E7880E24}"/>
              </a:ext>
            </a:extLst>
          </p:cNvPr>
          <p:cNvSpPr/>
          <p:nvPr/>
        </p:nvSpPr>
        <p:spPr>
          <a:xfrm>
            <a:off x="3130294" y="6573882"/>
            <a:ext cx="5782603" cy="28469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black"/>
                </a:solidFill>
                <a:cs typeface="Arial"/>
              </a:rPr>
              <a:t>Qualifying criteria includes I/DD and TBI</a:t>
            </a:r>
            <a:endParaRPr lang="en-US" sz="1000" b="1" dirty="0"/>
          </a:p>
        </p:txBody>
      </p:sp>
    </p:spTree>
    <p:extLst>
      <p:ext uri="{BB962C8B-B14F-4D97-AF65-F5344CB8AC3E}">
        <p14:creationId xmlns:p14="http://schemas.microsoft.com/office/powerpoint/2010/main" val="18366566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defRPr/>
            </a:pPr>
            <a:endParaRPr lang="en-US" sz="2600" b="1">
              <a:solidFill>
                <a:srgbClr val="FFFFFF"/>
              </a:solidFill>
              <a:latin typeface="Calibri"/>
              <a:cs typeface="Times New Roman"/>
              <a:sym typeface="Calibri"/>
            </a:endParaRPr>
          </a:p>
        </p:txBody>
      </p:sp>
      <p:sp>
        <p:nvSpPr>
          <p:cNvPr id="4" name="Title 3"/>
          <p:cNvSpPr>
            <a:spLocks noGrp="1"/>
          </p:cNvSpPr>
          <p:nvPr>
            <p:ph type="title"/>
          </p:nvPr>
        </p:nvSpPr>
        <p:spPr>
          <a:xfrm>
            <a:off x="188878" y="539316"/>
            <a:ext cx="11950331" cy="733696"/>
          </a:xfrm>
        </p:spPr>
        <p:txBody>
          <a:bodyPr/>
          <a:lstStyle/>
          <a:p>
            <a:pPr fontAlgn="ctr">
              <a:spcBef>
                <a:spcPts val="0"/>
              </a:spcBef>
            </a:pPr>
            <a:r>
              <a:rPr lang="en-US" sz="3200" dirty="0">
                <a:solidFill>
                  <a:schemeClr val="tx2">
                    <a:lumMod val="75000"/>
                  </a:schemeClr>
                </a:solidFill>
                <a:latin typeface="Calibri"/>
                <a:ea typeface="Times New Roman"/>
                <a:cs typeface="Times New Roman"/>
              </a:rPr>
              <a:t>What Services Can Members Receive Through the Pilots?</a:t>
            </a:r>
            <a:endParaRPr lang="en-US" sz="3200" dirty="0">
              <a:solidFill>
                <a:schemeClr val="tx2">
                  <a:lumMod val="75000"/>
                </a:schemeClr>
              </a:solidFill>
              <a:latin typeface="Times New Roman"/>
              <a:ea typeface="Times New Roman"/>
              <a:cs typeface="Times New Roman"/>
            </a:endParaRPr>
          </a:p>
        </p:txBody>
      </p:sp>
      <p:sp>
        <p:nvSpPr>
          <p:cNvPr id="8" name="Rectangle 7"/>
          <p:cNvSpPr/>
          <p:nvPr/>
        </p:nvSpPr>
        <p:spPr>
          <a:xfrm>
            <a:off x="1" y="1278019"/>
            <a:ext cx="12191999" cy="578490"/>
          </a:xfrm>
          <a:prstGeom prst="rect">
            <a:avLst/>
          </a:prstGeom>
          <a:solidFill>
            <a:schemeClr val="accent6">
              <a:lumMod val="20000"/>
              <a:lumOff val="80000"/>
            </a:schemeClr>
          </a:solidFill>
          <a:ln w="19050" cap="flat" cmpd="sng" algn="ctr">
            <a:noFill/>
            <a:prstDash val="solid"/>
            <a:miter lim="800000"/>
          </a:ln>
          <a:effectLst/>
        </p:spPr>
        <p:txBody>
          <a:bodyPr lIns="91440" tIns="45720" rIns="91440" bIns="45720" rtlCol="0" anchor="ctr"/>
          <a:lstStyle/>
          <a:p>
            <a:pPr algn="ctr">
              <a:defRPr/>
            </a:pPr>
            <a:r>
              <a:rPr lang="en-US" sz="2000" b="1" kern="0" dirty="0">
                <a:latin typeface="Calibri"/>
              </a:rPr>
              <a:t>North Carolina’s Pilot Service Fee Schedule defines and prices 29 services that HSOs can offer as part of the Pilot. </a:t>
            </a:r>
            <a:br>
              <a:rPr lang="en-US" sz="2000" b="1" kern="0" dirty="0">
                <a:latin typeface="Calibri"/>
              </a:rPr>
            </a:br>
            <a:r>
              <a:rPr lang="en-US" sz="2000" b="1" kern="0" dirty="0">
                <a:latin typeface="Calibri"/>
              </a:rPr>
              <a:t>Examples include: </a:t>
            </a:r>
            <a:endParaRPr lang="en-US" b="1" kern="0" dirty="0">
              <a:solidFill>
                <a:srgbClr val="FF0000"/>
              </a:solidFill>
              <a:latin typeface="Calibri"/>
            </a:endParaRPr>
          </a:p>
        </p:txBody>
      </p:sp>
      <p:grpSp>
        <p:nvGrpSpPr>
          <p:cNvPr id="16" name="Group 15"/>
          <p:cNvGrpSpPr/>
          <p:nvPr/>
        </p:nvGrpSpPr>
        <p:grpSpPr>
          <a:xfrm>
            <a:off x="5038308" y="2045250"/>
            <a:ext cx="1964437" cy="4167268"/>
            <a:chOff x="5101691" y="2644815"/>
            <a:chExt cx="1964437" cy="3698240"/>
          </a:xfrm>
        </p:grpSpPr>
        <p:sp>
          <p:nvSpPr>
            <p:cNvPr id="12" name="Rectangle 11"/>
            <p:cNvSpPr/>
            <p:nvPr/>
          </p:nvSpPr>
          <p:spPr>
            <a:xfrm>
              <a:off x="5112579" y="2644815"/>
              <a:ext cx="1953549" cy="3692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defRPr/>
              </a:pPr>
              <a:endParaRPr lang="en-US">
                <a:solidFill>
                  <a:prstClr val="black"/>
                </a:solidFill>
                <a:latin typeface="Calibri"/>
              </a:endParaRPr>
            </a:p>
          </p:txBody>
        </p:sp>
        <p:sp>
          <p:nvSpPr>
            <p:cNvPr id="13" name="Rectangle 12"/>
            <p:cNvSpPr/>
            <p:nvPr/>
          </p:nvSpPr>
          <p:spPr>
            <a:xfrm>
              <a:off x="5101691" y="3079078"/>
              <a:ext cx="1953550" cy="3263977"/>
            </a:xfrm>
            <a:prstGeom prst="rect">
              <a:avLst/>
            </a:prstGeom>
          </p:spPr>
          <p:txBody>
            <a:bodyPr wrap="square" lIns="91440" tIns="45720" rIns="91440" bIns="45720" anchor="t">
              <a:spAutoFit/>
            </a:bodyPr>
            <a:lstStyle/>
            <a:p>
              <a:pPr algn="ctr">
                <a:defRPr/>
              </a:pPr>
              <a:endParaRPr lang="en-US" b="1" dirty="0">
                <a:solidFill>
                  <a:prstClr val="black"/>
                </a:solidFill>
                <a:latin typeface="Calibri"/>
              </a:endParaRPr>
            </a:p>
            <a:p>
              <a:pPr algn="ctr">
                <a:spcAft>
                  <a:spcPts val="1800"/>
                </a:spcAft>
                <a:defRPr/>
              </a:pPr>
              <a:r>
                <a:rPr lang="en-US" sz="2000" b="1" dirty="0">
                  <a:latin typeface="Calibri"/>
                </a:rPr>
                <a:t>Transportation</a:t>
              </a:r>
              <a:endParaRPr lang="en-US" sz="2000">
                <a:latin typeface="Calibri"/>
              </a:endParaRPr>
            </a:p>
            <a:p>
              <a:pPr marL="285750" indent="-285750">
                <a:spcAft>
                  <a:spcPts val="1800"/>
                </a:spcAft>
                <a:buFont typeface="Arial" panose="020B0604020202020204" pitchFamily="34" charset="0"/>
                <a:buChar char="•"/>
                <a:defRPr/>
              </a:pPr>
              <a:r>
                <a:rPr lang="en-US" sz="1500" kern="0" dirty="0">
                  <a:latin typeface="Calibri"/>
                </a:rPr>
                <a:t>Linkages to existing transportation resources</a:t>
              </a:r>
              <a:endParaRPr lang="en-US"/>
            </a:p>
            <a:p>
              <a:pPr marL="255905" indent="-255905" defTabSz="820487" fontAlgn="t">
                <a:spcAft>
                  <a:spcPts val="359"/>
                </a:spcAft>
                <a:buFont typeface="Arial" panose="020B0604020202020204" pitchFamily="34" charset="0"/>
                <a:buChar char="•"/>
                <a:defRPr/>
              </a:pPr>
              <a:r>
                <a:rPr lang="en-US" sz="1500" kern="0" dirty="0">
                  <a:latin typeface="Calibri"/>
                </a:rPr>
                <a:t>Payment for transportation to support access to pilot services, (e.g., bus passes, taxi vouchers, ride-sharing credits)</a:t>
              </a:r>
            </a:p>
          </p:txBody>
        </p:sp>
      </p:grpSp>
      <p:grpSp>
        <p:nvGrpSpPr>
          <p:cNvPr id="6" name="Group 5"/>
          <p:cNvGrpSpPr/>
          <p:nvPr/>
        </p:nvGrpSpPr>
        <p:grpSpPr>
          <a:xfrm>
            <a:off x="7351583" y="2030758"/>
            <a:ext cx="1953551" cy="4160604"/>
            <a:chOff x="7487997" y="2644815"/>
            <a:chExt cx="1953551" cy="3692324"/>
          </a:xfrm>
        </p:grpSpPr>
        <p:sp>
          <p:nvSpPr>
            <p:cNvPr id="14" name="Rectangle 13"/>
            <p:cNvSpPr/>
            <p:nvPr/>
          </p:nvSpPr>
          <p:spPr>
            <a:xfrm>
              <a:off x="7487999" y="2644815"/>
              <a:ext cx="1953549" cy="3692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defRPr/>
              </a:pPr>
              <a:endParaRPr lang="en-US">
                <a:solidFill>
                  <a:prstClr val="black"/>
                </a:solidFill>
                <a:latin typeface="Calibri"/>
              </a:endParaRPr>
            </a:p>
          </p:txBody>
        </p:sp>
        <p:sp>
          <p:nvSpPr>
            <p:cNvPr id="15" name="Rectangle 14"/>
            <p:cNvSpPr/>
            <p:nvPr/>
          </p:nvSpPr>
          <p:spPr>
            <a:xfrm>
              <a:off x="7487997" y="2812648"/>
              <a:ext cx="1953550" cy="3441514"/>
            </a:xfrm>
            <a:prstGeom prst="rect">
              <a:avLst/>
            </a:prstGeom>
          </p:spPr>
          <p:txBody>
            <a:bodyPr wrap="square" lIns="91440" tIns="45720" rIns="91440" bIns="45720" anchor="t">
              <a:spAutoFit/>
            </a:bodyPr>
            <a:lstStyle/>
            <a:p>
              <a:pPr algn="ctr">
                <a:defRPr/>
              </a:pPr>
              <a:endParaRPr lang="en-US" b="1">
                <a:solidFill>
                  <a:prstClr val="black"/>
                </a:solidFill>
                <a:latin typeface="Calibri"/>
              </a:endParaRPr>
            </a:p>
            <a:p>
              <a:pPr algn="ctr">
                <a:defRPr/>
              </a:pPr>
              <a:endParaRPr lang="en-US" b="1">
                <a:solidFill>
                  <a:prstClr val="black"/>
                </a:solidFill>
                <a:latin typeface="Calibri"/>
              </a:endParaRPr>
            </a:p>
            <a:p>
              <a:pPr algn="ctr">
                <a:defRPr/>
              </a:pPr>
              <a:r>
                <a:rPr lang="en-US" sz="2000" b="1" dirty="0">
                  <a:latin typeface="Calibri"/>
                </a:rPr>
                <a:t>Interpersonal Safety</a:t>
              </a:r>
            </a:p>
            <a:p>
              <a:pPr>
                <a:defRPr/>
              </a:pPr>
              <a:endParaRPr lang="en-US" sz="1300">
                <a:solidFill>
                  <a:prstClr val="black"/>
                </a:solidFill>
                <a:latin typeface="Calibri"/>
                <a:ea typeface="Calibri"/>
                <a:cs typeface="Times New Roman"/>
              </a:endParaRPr>
            </a:p>
            <a:p>
              <a:pPr marL="255905" indent="-255905" defTabSz="820487">
                <a:spcAft>
                  <a:spcPts val="359"/>
                </a:spcAft>
                <a:buFont typeface="Arial" panose="020B0604020202020204" pitchFamily="34" charset="0"/>
                <a:buChar char="•"/>
                <a:defRPr/>
              </a:pPr>
              <a:r>
                <a:rPr lang="en-US" sz="1500" kern="0" dirty="0">
                  <a:latin typeface="Calibri"/>
                  <a:ea typeface="Calibri"/>
                  <a:cs typeface="Times New Roman"/>
                </a:rPr>
                <a:t>Case management/ advocacy for victims of violence</a:t>
              </a:r>
            </a:p>
            <a:p>
              <a:pPr marL="255905" indent="-255905" defTabSz="820487">
                <a:spcAft>
                  <a:spcPts val="359"/>
                </a:spcAft>
                <a:buFont typeface="Arial" panose="020B0604020202020204" pitchFamily="34" charset="0"/>
                <a:buChar char="•"/>
                <a:defRPr/>
              </a:pPr>
              <a:r>
                <a:rPr lang="en-US" sz="1500" kern="0" dirty="0">
                  <a:latin typeface="Calibri"/>
                  <a:ea typeface="Calibri"/>
                  <a:cs typeface="Times New Roman"/>
                </a:rPr>
                <a:t>Evidence-based parenting support programs </a:t>
              </a:r>
            </a:p>
            <a:p>
              <a:pPr marL="255905" indent="-255905" defTabSz="820487">
                <a:spcAft>
                  <a:spcPts val="359"/>
                </a:spcAft>
                <a:buFont typeface="Arial" panose="020B0604020202020204" pitchFamily="34" charset="0"/>
                <a:buChar char="•"/>
                <a:defRPr/>
              </a:pPr>
              <a:r>
                <a:rPr lang="en-US" sz="1500" kern="0" dirty="0">
                  <a:latin typeface="Calibri"/>
                  <a:ea typeface="Calibri"/>
                  <a:cs typeface="Times New Roman"/>
                </a:rPr>
                <a:t>Evidence-based home visiting services</a:t>
              </a:r>
            </a:p>
            <a:p>
              <a:pPr marL="285750" indent="-285750">
                <a:buFont typeface="Arial" panose="020B0604020202020204" pitchFamily="34" charset="0"/>
                <a:buChar char="•"/>
                <a:defRPr/>
              </a:pPr>
              <a:endParaRPr lang="en-US" sz="1200" b="1">
                <a:solidFill>
                  <a:prstClr val="black"/>
                </a:solidFill>
                <a:latin typeface="Calibri"/>
              </a:endParaRPr>
            </a:p>
          </p:txBody>
        </p:sp>
      </p:grpSp>
      <p:grpSp>
        <p:nvGrpSpPr>
          <p:cNvPr id="23" name="Group 22">
            <a:extLst>
              <a:ext uri="{FF2B5EF4-FFF2-40B4-BE49-F238E27FC236}">
                <a16:creationId xmlns:a16="http://schemas.microsoft.com/office/drawing/2014/main" id="{9D3B746A-81C3-49C2-AE45-61F61527409C}"/>
              </a:ext>
            </a:extLst>
          </p:cNvPr>
          <p:cNvGrpSpPr/>
          <p:nvPr/>
        </p:nvGrpSpPr>
        <p:grpSpPr>
          <a:xfrm>
            <a:off x="545168" y="2045250"/>
            <a:ext cx="1964437" cy="4434702"/>
            <a:chOff x="2735918" y="2045250"/>
            <a:chExt cx="1964437" cy="4434702"/>
          </a:xfrm>
        </p:grpSpPr>
        <p:grpSp>
          <p:nvGrpSpPr>
            <p:cNvPr id="18" name="Group 17"/>
            <p:cNvGrpSpPr/>
            <p:nvPr/>
          </p:nvGrpSpPr>
          <p:grpSpPr>
            <a:xfrm>
              <a:off x="2735918" y="2045250"/>
              <a:ext cx="1964437" cy="4434702"/>
              <a:chOff x="226820" y="2644815"/>
              <a:chExt cx="1964437" cy="3935574"/>
            </a:xfrm>
          </p:grpSpPr>
          <p:sp>
            <p:nvSpPr>
              <p:cNvPr id="7" name="Rectangle 6"/>
              <p:cNvSpPr/>
              <p:nvPr/>
            </p:nvSpPr>
            <p:spPr>
              <a:xfrm>
                <a:off x="237708" y="2644815"/>
                <a:ext cx="1953549" cy="3692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defRPr/>
                </a:pPr>
                <a:endParaRPr lang="en-US">
                  <a:solidFill>
                    <a:prstClr val="black"/>
                  </a:solidFill>
                  <a:latin typeface="Calibri"/>
                </a:endParaRPr>
              </a:p>
            </p:txBody>
          </p:sp>
          <p:sp>
            <p:nvSpPr>
              <p:cNvPr id="9" name="Rectangle 8"/>
              <p:cNvSpPr/>
              <p:nvPr/>
            </p:nvSpPr>
            <p:spPr>
              <a:xfrm>
                <a:off x="226820" y="2997753"/>
                <a:ext cx="1953550" cy="3582636"/>
              </a:xfrm>
              <a:prstGeom prst="rect">
                <a:avLst/>
              </a:prstGeom>
            </p:spPr>
            <p:txBody>
              <a:bodyPr wrap="square" lIns="91440" tIns="45720" rIns="91440" bIns="45720" anchor="t">
                <a:spAutoFit/>
              </a:bodyPr>
              <a:lstStyle/>
              <a:p>
                <a:pPr algn="ctr">
                  <a:defRPr/>
                </a:pPr>
                <a:endParaRPr lang="en-US" b="1" dirty="0">
                  <a:solidFill>
                    <a:prstClr val="black"/>
                  </a:solidFill>
                  <a:latin typeface="Calibri"/>
                </a:endParaRPr>
              </a:p>
              <a:p>
                <a:pPr algn="ctr">
                  <a:defRPr/>
                </a:pPr>
                <a:r>
                  <a:rPr lang="en-US" sz="2000" b="1" dirty="0">
                    <a:latin typeface="Calibri"/>
                  </a:rPr>
                  <a:t>Food</a:t>
                </a:r>
              </a:p>
              <a:p>
                <a:pPr marL="153670" indent="-153670" defTabSz="820487">
                  <a:spcAft>
                    <a:spcPts val="359"/>
                  </a:spcAft>
                  <a:buFont typeface="Arial" panose="020B0604020202020204" pitchFamily="34" charset="0"/>
                  <a:buChar char="•"/>
                  <a:defRPr/>
                </a:pPr>
                <a:r>
                  <a:rPr lang="en-US" sz="1500" kern="0" dirty="0">
                    <a:latin typeface="Calibri"/>
                  </a:rPr>
                  <a:t>Linkages to community-based food resources (e.g., SNAP/WIC application support)</a:t>
                </a:r>
              </a:p>
              <a:p>
                <a:pPr marL="153670" indent="-153670" defTabSz="820487">
                  <a:spcAft>
                    <a:spcPts val="359"/>
                  </a:spcAft>
                  <a:buFont typeface="Arial" panose="020B0604020202020204" pitchFamily="34" charset="0"/>
                  <a:buChar char="•"/>
                  <a:defRPr/>
                </a:pPr>
                <a:r>
                  <a:rPr lang="en-US" sz="1500" kern="0" dirty="0">
                    <a:latin typeface="Calibri"/>
                  </a:rPr>
                  <a:t>Nutrition and cooking education</a:t>
                </a:r>
              </a:p>
              <a:p>
                <a:pPr marL="153670" indent="-153670" defTabSz="820487">
                  <a:spcAft>
                    <a:spcPts val="359"/>
                  </a:spcAft>
                  <a:buFont typeface="Arial" panose="020B0604020202020204" pitchFamily="34" charset="0"/>
                  <a:buChar char="•"/>
                  <a:defRPr/>
                </a:pPr>
                <a:r>
                  <a:rPr lang="en-US" sz="1500" kern="0" dirty="0">
                    <a:latin typeface="Calibri"/>
                  </a:rPr>
                  <a:t>Fruit and vegetable prescriptions and healthy food boxes/meals</a:t>
                </a:r>
              </a:p>
              <a:p>
                <a:pPr marL="153670" indent="-153670" defTabSz="820487">
                  <a:spcAft>
                    <a:spcPts val="359"/>
                  </a:spcAft>
                  <a:buFont typeface="Arial" panose="020B0604020202020204" pitchFamily="34" charset="0"/>
                  <a:buChar char="•"/>
                  <a:defRPr/>
                </a:pPr>
                <a:r>
                  <a:rPr lang="en-US" sz="1500" kern="0" dirty="0">
                    <a:latin typeface="Calibri"/>
                  </a:rPr>
                  <a:t>Medically tailored meal delivery </a:t>
                </a:r>
              </a:p>
              <a:p>
                <a:pPr marL="285750" indent="-285750" fontAlgn="t">
                  <a:buFont typeface="Arial" panose="020B0604020202020204" pitchFamily="34" charset="0"/>
                  <a:buChar char="•"/>
                  <a:defRPr/>
                </a:pPr>
                <a:endParaRPr lang="en-US" sz="1200" dirty="0">
                  <a:solidFill>
                    <a:prstClr val="black"/>
                  </a:solidFill>
                  <a:latin typeface="Calibri"/>
                </a:endParaRPr>
              </a:p>
            </p:txBody>
          </p:sp>
        </p:grpSp>
        <p:grpSp>
          <p:nvGrpSpPr>
            <p:cNvPr id="27" name="Group 26"/>
            <p:cNvGrpSpPr/>
            <p:nvPr/>
          </p:nvGrpSpPr>
          <p:grpSpPr>
            <a:xfrm>
              <a:off x="3494979" y="2165982"/>
              <a:ext cx="457200" cy="457200"/>
              <a:chOff x="158750" y="2477394"/>
              <a:chExt cx="457200" cy="457200"/>
            </a:xfrm>
          </p:grpSpPr>
          <p:sp>
            <p:nvSpPr>
              <p:cNvPr id="19" name="Oval 18"/>
              <p:cNvSpPr/>
              <p:nvPr/>
            </p:nvSpPr>
            <p:spPr>
              <a:xfrm>
                <a:off x="158750" y="2477394"/>
                <a:ext cx="457200"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pic>
            <p:nvPicPr>
              <p:cNvPr id="20" name="Picture 2" descr="C:\Users\kringelheim\Downloads\icons8-ingredients-filled-5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472" y="2579887"/>
                <a:ext cx="295755" cy="29575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5" name="Oval 24"/>
          <p:cNvSpPr/>
          <p:nvPr/>
        </p:nvSpPr>
        <p:spPr>
          <a:xfrm>
            <a:off x="5797368" y="2215140"/>
            <a:ext cx="457200"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grpSp>
        <p:nvGrpSpPr>
          <p:cNvPr id="3" name="Group 2">
            <a:extLst>
              <a:ext uri="{FF2B5EF4-FFF2-40B4-BE49-F238E27FC236}">
                <a16:creationId xmlns:a16="http://schemas.microsoft.com/office/drawing/2014/main" id="{83775CBD-50B6-49B9-83A9-09E124FBB8B0}"/>
              </a:ext>
            </a:extLst>
          </p:cNvPr>
          <p:cNvGrpSpPr/>
          <p:nvPr/>
        </p:nvGrpSpPr>
        <p:grpSpPr>
          <a:xfrm>
            <a:off x="2808345" y="2047051"/>
            <a:ext cx="1953551" cy="4469348"/>
            <a:chOff x="444413" y="2029733"/>
            <a:chExt cx="1953551" cy="4469348"/>
          </a:xfrm>
        </p:grpSpPr>
        <p:grpSp>
          <p:nvGrpSpPr>
            <p:cNvPr id="17" name="Group 16"/>
            <p:cNvGrpSpPr/>
            <p:nvPr/>
          </p:nvGrpSpPr>
          <p:grpSpPr>
            <a:xfrm>
              <a:off x="444413" y="2029733"/>
              <a:ext cx="1953551" cy="4469348"/>
              <a:chOff x="2728192" y="2644815"/>
              <a:chExt cx="1953551" cy="3966319"/>
            </a:xfrm>
          </p:grpSpPr>
          <p:sp>
            <p:nvSpPr>
              <p:cNvPr id="10" name="Rectangle 9"/>
              <p:cNvSpPr/>
              <p:nvPr/>
            </p:nvSpPr>
            <p:spPr>
              <a:xfrm>
                <a:off x="2728194" y="2644815"/>
                <a:ext cx="1953549" cy="3692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defRPr/>
                </a:pPr>
                <a:endParaRPr lang="en-US">
                  <a:solidFill>
                    <a:prstClr val="black"/>
                  </a:solidFill>
                  <a:latin typeface="Calibri"/>
                </a:endParaRPr>
              </a:p>
            </p:txBody>
          </p:sp>
          <p:sp>
            <p:nvSpPr>
              <p:cNvPr id="11" name="Rectangle 10"/>
              <p:cNvSpPr/>
              <p:nvPr/>
            </p:nvSpPr>
            <p:spPr>
              <a:xfrm>
                <a:off x="2728192" y="2769020"/>
                <a:ext cx="1953550" cy="3842114"/>
              </a:xfrm>
              <a:prstGeom prst="rect">
                <a:avLst/>
              </a:prstGeom>
            </p:spPr>
            <p:txBody>
              <a:bodyPr wrap="square" lIns="91440" tIns="45720" rIns="91440" bIns="45720" anchor="t">
                <a:spAutoFit/>
              </a:bodyPr>
              <a:lstStyle/>
              <a:p>
                <a:pPr algn="ctr">
                  <a:defRPr/>
                </a:pPr>
                <a:endParaRPr lang="en-US" b="1" dirty="0">
                  <a:solidFill>
                    <a:prstClr val="black"/>
                  </a:solidFill>
                  <a:latin typeface="Calibri"/>
                </a:endParaRPr>
              </a:p>
              <a:p>
                <a:pPr algn="ctr">
                  <a:defRPr/>
                </a:pPr>
                <a:endParaRPr lang="en-US" b="1" dirty="0">
                  <a:solidFill>
                    <a:prstClr val="black"/>
                  </a:solidFill>
                  <a:latin typeface="Calibri"/>
                </a:endParaRPr>
              </a:p>
              <a:p>
                <a:pPr algn="ctr">
                  <a:defRPr/>
                </a:pPr>
                <a:r>
                  <a:rPr lang="en-US" sz="2000" b="1" dirty="0">
                    <a:latin typeface="Calibri"/>
                  </a:rPr>
                  <a:t>Housing</a:t>
                </a:r>
                <a:endParaRPr lang="en-US" sz="2000" b="1" kern="0" dirty="0">
                  <a:latin typeface="Calibri"/>
                </a:endParaRPr>
              </a:p>
              <a:p>
                <a:pPr marL="153670" indent="-153670" defTabSz="820487">
                  <a:spcAft>
                    <a:spcPts val="359"/>
                  </a:spcAft>
                  <a:buFont typeface="Arial" panose="020B0604020202020204" pitchFamily="34" charset="0"/>
                  <a:buChar char="•"/>
                  <a:defRPr/>
                </a:pPr>
                <a:r>
                  <a:rPr lang="en-US" sz="1500" kern="0" dirty="0">
                    <a:latin typeface="Calibri"/>
                  </a:rPr>
                  <a:t>Housing navigation, support and sustaining services</a:t>
                </a:r>
              </a:p>
              <a:p>
                <a:pPr marL="153670" indent="-153670" defTabSz="820487">
                  <a:spcAft>
                    <a:spcPts val="359"/>
                  </a:spcAft>
                  <a:buFont typeface="Arial" panose="020B0604020202020204" pitchFamily="34" charset="0"/>
                  <a:buChar char="•"/>
                  <a:defRPr/>
                </a:pPr>
                <a:r>
                  <a:rPr lang="en-US" sz="1500" kern="0" dirty="0">
                    <a:latin typeface="Calibri"/>
                  </a:rPr>
                  <a:t>Housing quality and safety inspections and improvements</a:t>
                </a:r>
              </a:p>
              <a:p>
                <a:pPr marL="153670" indent="-153670" defTabSz="820487">
                  <a:spcAft>
                    <a:spcPts val="359"/>
                  </a:spcAft>
                  <a:buFont typeface="Arial" panose="020B0604020202020204" pitchFamily="34" charset="0"/>
                  <a:buChar char="•"/>
                  <a:defRPr/>
                </a:pPr>
                <a:r>
                  <a:rPr lang="en-US" sz="1500" kern="0" dirty="0">
                    <a:latin typeface="Calibri"/>
                  </a:rPr>
                  <a:t>One-time payment for security deposit and first month’s rent</a:t>
                </a:r>
              </a:p>
              <a:p>
                <a:pPr marL="153670" indent="-153670" defTabSz="820487">
                  <a:spcAft>
                    <a:spcPts val="359"/>
                  </a:spcAft>
                  <a:buFont typeface="Arial" panose="020B0604020202020204" pitchFamily="34" charset="0"/>
                  <a:buChar char="•"/>
                  <a:defRPr/>
                </a:pPr>
                <a:r>
                  <a:rPr lang="en-US" sz="1500" kern="0" dirty="0">
                    <a:latin typeface="Calibri"/>
                  </a:rPr>
                  <a:t>Short-term post hospitalization housing</a:t>
                </a:r>
              </a:p>
              <a:p>
                <a:pPr>
                  <a:defRPr/>
                </a:pPr>
                <a:endParaRPr lang="en-US" sz="1300" dirty="0">
                  <a:solidFill>
                    <a:prstClr val="black"/>
                  </a:solidFill>
                  <a:latin typeface="Calibri"/>
                </a:endParaRPr>
              </a:p>
            </p:txBody>
          </p:sp>
        </p:grpSp>
        <p:grpSp>
          <p:nvGrpSpPr>
            <p:cNvPr id="28" name="Group 27"/>
            <p:cNvGrpSpPr/>
            <p:nvPr/>
          </p:nvGrpSpPr>
          <p:grpSpPr>
            <a:xfrm>
              <a:off x="1192588" y="2154560"/>
              <a:ext cx="457200" cy="457200"/>
              <a:chOff x="3233645" y="2738804"/>
              <a:chExt cx="457200" cy="457200"/>
            </a:xfrm>
          </p:grpSpPr>
          <p:sp>
            <p:nvSpPr>
              <p:cNvPr id="24" name="Oval 23"/>
              <p:cNvSpPr/>
              <p:nvPr/>
            </p:nvSpPr>
            <p:spPr>
              <a:xfrm>
                <a:off x="3233645" y="2738804"/>
                <a:ext cx="457200"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pic>
            <p:nvPicPr>
              <p:cNvPr id="22" name="Picture 6" descr="C:\Users\kringelheim\Downloads\icons8-home-5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7105" y="2818054"/>
                <a:ext cx="307585" cy="30758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9" name="Group 28"/>
          <p:cNvGrpSpPr/>
          <p:nvPr/>
        </p:nvGrpSpPr>
        <p:grpSpPr>
          <a:xfrm>
            <a:off x="8099758" y="2200650"/>
            <a:ext cx="457200" cy="457200"/>
            <a:chOff x="6818633" y="2608175"/>
            <a:chExt cx="457200" cy="457200"/>
          </a:xfrm>
        </p:grpSpPr>
        <p:sp>
          <p:nvSpPr>
            <p:cNvPr id="26" name="Oval 25"/>
            <p:cNvSpPr/>
            <p:nvPr/>
          </p:nvSpPr>
          <p:spPr>
            <a:xfrm>
              <a:off x="6818633" y="2608175"/>
              <a:ext cx="457200"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pic>
          <p:nvPicPr>
            <p:cNvPr id="21" name="Picture 3" descr="C:\Users\kringelheim\Downloads\icons8-handshake-heart-filled-5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4568" y="2694430"/>
              <a:ext cx="325331" cy="325331"/>
            </a:xfrm>
            <a:prstGeom prst="rect">
              <a:avLst/>
            </a:prstGeom>
            <a:noFill/>
            <a:extLst>
              <a:ext uri="{909E8E84-426E-40DD-AFC4-6F175D3DCCD1}">
                <a14:hiddenFill xmlns:a14="http://schemas.microsoft.com/office/drawing/2010/main">
                  <a:solidFill>
                    <a:srgbClr val="FFFFFF"/>
                  </a:solidFill>
                </a14:hiddenFill>
              </a:ext>
            </a:extLst>
          </p:spPr>
        </p:pic>
      </p:grpSp>
      <p:pic>
        <p:nvPicPr>
          <p:cNvPr id="121871" name="Picture 15" descr="ima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91705" y="2308663"/>
            <a:ext cx="267076" cy="2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lide Number Placeholder 2">
            <a:extLst>
              <a:ext uri="{FF2B5EF4-FFF2-40B4-BE49-F238E27FC236}">
                <a16:creationId xmlns:a16="http://schemas.microsoft.com/office/drawing/2014/main" id="{E04CCAF3-464E-4D67-B166-F6EDB941151A}"/>
              </a:ext>
            </a:extLst>
          </p:cNvPr>
          <p:cNvSpPr>
            <a:spLocks noGrp="1"/>
          </p:cNvSpPr>
          <p:nvPr>
            <p:ph type="sldNum" sz="quarter" idx="14"/>
          </p:nvPr>
        </p:nvSpPr>
        <p:spPr>
          <a:xfrm>
            <a:off x="11074400" y="6573308"/>
            <a:ext cx="752131" cy="284692"/>
          </a:xfrm>
        </p:spPr>
        <p:txBody>
          <a:bodyPr/>
          <a:lstStyle/>
          <a:p>
            <a:pPr defTabSz="457200">
              <a:defRPr/>
            </a:pPr>
            <a:fld id="{11F27F3A-B3E9-41ED-AF8F-A365F10BB65F}" type="slidenum">
              <a:rPr lang="en-US" sz="942">
                <a:latin typeface="Calibri"/>
              </a:rPr>
              <a:pPr defTabSz="457200">
                <a:defRPr/>
              </a:pPr>
              <a:t>8</a:t>
            </a:fld>
            <a:endParaRPr lang="en-US" sz="942" dirty="0">
              <a:latin typeface="Calibri"/>
            </a:endParaRPr>
          </a:p>
        </p:txBody>
      </p:sp>
      <p:sp>
        <p:nvSpPr>
          <p:cNvPr id="32" name="TextBox 31">
            <a:extLst>
              <a:ext uri="{FF2B5EF4-FFF2-40B4-BE49-F238E27FC236}">
                <a16:creationId xmlns:a16="http://schemas.microsoft.com/office/drawing/2014/main" id="{E89FEE67-6634-48CD-ACBF-4205DC912CD8}"/>
              </a:ext>
            </a:extLst>
          </p:cNvPr>
          <p:cNvSpPr txBox="1"/>
          <p:nvPr/>
        </p:nvSpPr>
        <p:spPr>
          <a:xfrm>
            <a:off x="-20892" y="6597695"/>
            <a:ext cx="10127221" cy="261610"/>
          </a:xfrm>
          <a:prstGeom prst="rect">
            <a:avLst/>
          </a:prstGeom>
          <a:noFill/>
        </p:spPr>
        <p:txBody>
          <a:bodyPr wrap="square">
            <a:spAutoFit/>
          </a:bodyPr>
          <a:lstStyle/>
          <a:p>
            <a:r>
              <a:rPr lang="en-US" sz="1100" dirty="0">
                <a:latin typeface="Calibri" panose="020F0502020204030204" pitchFamily="34" charset="0"/>
                <a:cs typeface="Calibri" panose="020F0502020204030204" pitchFamily="34" charset="0"/>
              </a:rPr>
              <a:t>Pilot service definitions and fee schedule: </a:t>
            </a:r>
            <a:r>
              <a:rPr lang="en-US" sz="1100" dirty="0">
                <a:latin typeface="Calibri" panose="020F0502020204030204" pitchFamily="34" charset="0"/>
                <a:cs typeface="Calibri" panose="020F0502020204030204" pitchFamily="34" charset="0"/>
                <a:hlinkClick r:id="rId11"/>
              </a:rPr>
              <a:t>https://www.manatt.com/Manatt/media/Documents/Articles/NC-Pilot-Service-Fee-Schedule_Final-for-Webpage.pdf</a:t>
            </a:r>
            <a:r>
              <a:rPr lang="en-US" sz="1100" dirty="0">
                <a:latin typeface="Calibri" panose="020F0502020204030204" pitchFamily="34" charset="0"/>
                <a:cs typeface="Calibri" panose="020F0502020204030204" pitchFamily="34" charset="0"/>
              </a:rPr>
              <a:t> </a:t>
            </a:r>
          </a:p>
        </p:txBody>
      </p:sp>
      <p:grpSp>
        <p:nvGrpSpPr>
          <p:cNvPr id="33" name="Group 32">
            <a:extLst>
              <a:ext uri="{FF2B5EF4-FFF2-40B4-BE49-F238E27FC236}">
                <a16:creationId xmlns:a16="http://schemas.microsoft.com/office/drawing/2014/main" id="{05CAD7D7-109B-4299-BCAC-BC98980CA4CD}"/>
              </a:ext>
            </a:extLst>
          </p:cNvPr>
          <p:cNvGrpSpPr/>
          <p:nvPr/>
        </p:nvGrpSpPr>
        <p:grpSpPr>
          <a:xfrm>
            <a:off x="9653971" y="2029289"/>
            <a:ext cx="1953551" cy="4160604"/>
            <a:chOff x="7487997" y="2644815"/>
            <a:chExt cx="1953551" cy="3692324"/>
          </a:xfrm>
        </p:grpSpPr>
        <p:sp>
          <p:nvSpPr>
            <p:cNvPr id="34" name="Rectangle 33">
              <a:extLst>
                <a:ext uri="{FF2B5EF4-FFF2-40B4-BE49-F238E27FC236}">
                  <a16:creationId xmlns:a16="http://schemas.microsoft.com/office/drawing/2014/main" id="{09B37EBA-E124-417A-8ACB-C7EFE99ADFEB}"/>
                </a:ext>
              </a:extLst>
            </p:cNvPr>
            <p:cNvSpPr/>
            <p:nvPr/>
          </p:nvSpPr>
          <p:spPr>
            <a:xfrm>
              <a:off x="7487999" y="2644815"/>
              <a:ext cx="1953549" cy="36923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defRPr/>
              </a:pPr>
              <a:endParaRPr lang="en-US">
                <a:solidFill>
                  <a:prstClr val="black"/>
                </a:solidFill>
                <a:latin typeface="Calibri"/>
              </a:endParaRPr>
            </a:p>
          </p:txBody>
        </p:sp>
        <p:sp>
          <p:nvSpPr>
            <p:cNvPr id="35" name="Rectangle 34">
              <a:extLst>
                <a:ext uri="{FF2B5EF4-FFF2-40B4-BE49-F238E27FC236}">
                  <a16:creationId xmlns:a16="http://schemas.microsoft.com/office/drawing/2014/main" id="{51AEE98A-3039-4933-9B4D-DAD7C6FFB6C0}"/>
                </a:ext>
              </a:extLst>
            </p:cNvPr>
            <p:cNvSpPr/>
            <p:nvPr/>
          </p:nvSpPr>
          <p:spPr>
            <a:xfrm>
              <a:off x="7487997" y="2812648"/>
              <a:ext cx="1953550" cy="2758673"/>
            </a:xfrm>
            <a:prstGeom prst="rect">
              <a:avLst/>
            </a:prstGeom>
          </p:spPr>
          <p:txBody>
            <a:bodyPr wrap="square" lIns="91440" tIns="45720" rIns="91440" bIns="45720" anchor="t">
              <a:spAutoFit/>
            </a:bodyPr>
            <a:lstStyle/>
            <a:p>
              <a:pPr algn="ctr">
                <a:defRPr/>
              </a:pPr>
              <a:endParaRPr lang="en-US" b="1" dirty="0">
                <a:solidFill>
                  <a:prstClr val="black"/>
                </a:solidFill>
                <a:latin typeface="Calibri"/>
              </a:endParaRPr>
            </a:p>
            <a:p>
              <a:pPr algn="ctr">
                <a:defRPr/>
              </a:pPr>
              <a:endParaRPr lang="en-US" b="1" dirty="0">
                <a:solidFill>
                  <a:prstClr val="black"/>
                </a:solidFill>
                <a:latin typeface="Calibri"/>
              </a:endParaRPr>
            </a:p>
            <a:p>
              <a:pPr algn="ctr">
                <a:defRPr/>
              </a:pPr>
              <a:r>
                <a:rPr lang="en-US" sz="2000" b="1" dirty="0">
                  <a:latin typeface="Calibri"/>
                </a:rPr>
                <a:t>Cross-Domain</a:t>
              </a:r>
            </a:p>
            <a:p>
              <a:pPr>
                <a:defRPr/>
              </a:pPr>
              <a:endParaRPr lang="en-US" sz="1300" dirty="0">
                <a:solidFill>
                  <a:prstClr val="black"/>
                </a:solidFill>
                <a:latin typeface="Calibri"/>
                <a:ea typeface="Calibri"/>
                <a:cs typeface="Times New Roman"/>
              </a:endParaRPr>
            </a:p>
            <a:p>
              <a:pPr marL="255905" indent="-255905" defTabSz="820487">
                <a:spcAft>
                  <a:spcPts val="359"/>
                </a:spcAft>
                <a:buFont typeface="Arial" panose="020B0604020202020204" pitchFamily="34" charset="0"/>
                <a:buChar char="•"/>
                <a:defRPr/>
              </a:pPr>
              <a:r>
                <a:rPr lang="en-US" sz="1500" kern="0" dirty="0">
                  <a:latin typeface="Calibri"/>
                  <a:ea typeface="Calibri"/>
                  <a:cs typeface="Times New Roman"/>
                </a:rPr>
                <a:t>Holistic high intensity enhanced case management</a:t>
              </a:r>
            </a:p>
            <a:p>
              <a:pPr marL="255905" indent="-255905" defTabSz="820487">
                <a:spcAft>
                  <a:spcPts val="359"/>
                </a:spcAft>
                <a:buFont typeface="Arial" panose="020B0604020202020204" pitchFamily="34" charset="0"/>
                <a:buChar char="•"/>
                <a:defRPr/>
              </a:pPr>
              <a:r>
                <a:rPr lang="en-US" sz="1500" kern="0" dirty="0">
                  <a:latin typeface="Calibri"/>
                  <a:ea typeface="Calibri"/>
                  <a:cs typeface="Times New Roman"/>
                </a:rPr>
                <a:t>Medical respite</a:t>
              </a:r>
            </a:p>
            <a:p>
              <a:pPr marL="255905" indent="-255905" defTabSz="820487">
                <a:spcAft>
                  <a:spcPts val="359"/>
                </a:spcAft>
                <a:buFont typeface="Arial" panose="020B0604020202020204" pitchFamily="34" charset="0"/>
                <a:buChar char="•"/>
                <a:defRPr/>
              </a:pPr>
              <a:r>
                <a:rPr lang="en-US" sz="1500" kern="0" dirty="0">
                  <a:latin typeface="Calibri"/>
                  <a:ea typeface="Calibri"/>
                  <a:cs typeface="Times New Roman"/>
                </a:rPr>
                <a:t>Linkages to health-related legal supports</a:t>
              </a:r>
            </a:p>
            <a:p>
              <a:pPr marL="285750" indent="-285750">
                <a:buFont typeface="Arial" panose="020B0604020202020204" pitchFamily="34" charset="0"/>
                <a:buChar char="•"/>
                <a:defRPr/>
              </a:pPr>
              <a:endParaRPr lang="en-US" sz="1200" b="1" dirty="0">
                <a:solidFill>
                  <a:prstClr val="black"/>
                </a:solidFill>
                <a:latin typeface="Calibri"/>
              </a:endParaRPr>
            </a:p>
          </p:txBody>
        </p:sp>
      </p:grpSp>
      <p:sp>
        <p:nvSpPr>
          <p:cNvPr id="37" name="Oval 36">
            <a:extLst>
              <a:ext uri="{FF2B5EF4-FFF2-40B4-BE49-F238E27FC236}">
                <a16:creationId xmlns:a16="http://schemas.microsoft.com/office/drawing/2014/main" id="{6EF510C1-1A1A-4124-BF90-ED8380898A5B}"/>
              </a:ext>
            </a:extLst>
          </p:cNvPr>
          <p:cNvSpPr/>
          <p:nvPr/>
        </p:nvSpPr>
        <p:spPr>
          <a:xfrm>
            <a:off x="10402146" y="2199181"/>
            <a:ext cx="457200" cy="457200"/>
          </a:xfrm>
          <a:prstGeom prst="ellipse">
            <a:avLst/>
          </a:prstGeom>
          <a:solidFill>
            <a:schemeClr val="tx2">
              <a:lumMod val="20000"/>
              <a:lumOff val="80000"/>
            </a:schemeClr>
          </a:solidFill>
          <a:ln w="3810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pic>
        <p:nvPicPr>
          <p:cNvPr id="47170" name="Picture 66" descr="Weather Umbrella icon">
            <a:extLst>
              <a:ext uri="{FF2B5EF4-FFF2-40B4-BE49-F238E27FC236}">
                <a16:creationId xmlns:a16="http://schemas.microsoft.com/office/drawing/2014/main" id="{B9D7F594-355F-4A49-AED4-4726EEB7F8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92633" y="2263953"/>
            <a:ext cx="276225" cy="27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3734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660016" y="1588"/>
          <a:ext cx="1541"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5" name="Object 4" hidden="1"/>
                      <p:cNvPicPr/>
                      <p:nvPr/>
                    </p:nvPicPr>
                    <p:blipFill>
                      <a:blip r:embed="rId6"/>
                      <a:stretch>
                        <a:fillRect/>
                      </a:stretch>
                    </p:blipFill>
                    <p:spPr>
                      <a:xfrm>
                        <a:off x="1660016" y="1588"/>
                        <a:ext cx="1541" cy="1588"/>
                      </a:xfrm>
                      <a:prstGeom prst="rect">
                        <a:avLst/>
                      </a:prstGeom>
                    </p:spPr>
                  </p:pic>
                </p:oleObj>
              </mc:Fallback>
            </mc:AlternateContent>
          </a:graphicData>
        </a:graphic>
      </p:graphicFrame>
      <p:sp>
        <p:nvSpPr>
          <p:cNvPr id="2" name="Rectangle 1" hidden="1"/>
          <p:cNvSpPr/>
          <p:nvPr>
            <p:custDataLst>
              <p:tags r:id="rId2"/>
            </p:custDataLst>
          </p:nvPr>
        </p:nvSpPr>
        <p:spPr>
          <a:xfrm>
            <a:off x="1658472" y="1"/>
            <a:ext cx="15408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898274">
              <a:lnSpc>
                <a:spcPct val="90000"/>
              </a:lnSpc>
              <a:spcBef>
                <a:spcPct val="0"/>
              </a:spcBef>
              <a:spcAft>
                <a:spcPct val="0"/>
              </a:spcAft>
              <a:defRPr/>
            </a:pPr>
            <a:endParaRPr lang="en-US" sz="2559" b="1" dirty="0">
              <a:solidFill>
                <a:srgbClr val="FFFFFF"/>
              </a:solidFill>
              <a:latin typeface="Calibri"/>
              <a:cs typeface="Times New Roman"/>
              <a:sym typeface="Calibri"/>
            </a:endParaRPr>
          </a:p>
        </p:txBody>
      </p:sp>
      <p:sp>
        <p:nvSpPr>
          <p:cNvPr id="4" name="Title 3"/>
          <p:cNvSpPr>
            <a:spLocks noGrp="1"/>
          </p:cNvSpPr>
          <p:nvPr>
            <p:ph type="title"/>
          </p:nvPr>
        </p:nvSpPr>
        <p:spPr>
          <a:xfrm>
            <a:off x="6929" y="567173"/>
            <a:ext cx="12137687" cy="548640"/>
          </a:xfrm>
        </p:spPr>
        <p:txBody>
          <a:bodyPr/>
          <a:lstStyle/>
          <a:p>
            <a:pPr fontAlgn="ctr">
              <a:spcBef>
                <a:spcPts val="0"/>
              </a:spcBef>
            </a:pPr>
            <a:r>
              <a:rPr lang="en-US" sz="3200" dirty="0">
                <a:cs typeface="Times New Roman"/>
              </a:rPr>
              <a:t>No Wrong Door: Multiple Entry Points into the Pilots</a:t>
            </a:r>
            <a:endParaRPr lang="en-US" sz="3200" strike="sngStrike" dirty="0">
              <a:ea typeface="Times New Roman"/>
              <a:cs typeface="Times New Roman"/>
            </a:endParaRPr>
          </a:p>
        </p:txBody>
      </p:sp>
      <p:sp>
        <p:nvSpPr>
          <p:cNvPr id="3" name="Rectangle 2">
            <a:extLst>
              <a:ext uri="{FF2B5EF4-FFF2-40B4-BE49-F238E27FC236}">
                <a16:creationId xmlns:a16="http://schemas.microsoft.com/office/drawing/2014/main" id="{18406CB7-CB31-4234-9FA4-D8AA89137769}"/>
              </a:ext>
            </a:extLst>
          </p:cNvPr>
          <p:cNvSpPr/>
          <p:nvPr/>
        </p:nvSpPr>
        <p:spPr>
          <a:xfrm>
            <a:off x="-54428" y="1406528"/>
            <a:ext cx="12192000" cy="94386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806867" eaLnBrk="0" fontAlgn="base" hangingPunct="0">
              <a:spcBef>
                <a:spcPct val="0"/>
              </a:spcBef>
              <a:spcAft>
                <a:spcPct val="0"/>
              </a:spcAft>
              <a:defRPr/>
            </a:pPr>
            <a:r>
              <a:rPr lang="en-US" sz="2000" b="1" dirty="0">
                <a:solidFill>
                  <a:schemeClr val="tx1"/>
                </a:solidFill>
              </a:rPr>
              <a:t>The Pilots were designed to have a no wrong door policy. In addition to being proactively identified by a Health Plan, potentially Pilot eligible individuals may be identified via one of the other pathways below (non-exhaustive). Today’s presentation focuses on how Providers can refer members to the Pilots.</a:t>
            </a:r>
          </a:p>
        </p:txBody>
      </p:sp>
      <p:sp>
        <p:nvSpPr>
          <p:cNvPr id="13" name="Rectangle 12">
            <a:extLst>
              <a:ext uri="{FF2B5EF4-FFF2-40B4-BE49-F238E27FC236}">
                <a16:creationId xmlns:a16="http://schemas.microsoft.com/office/drawing/2014/main" id="{6843CE35-B165-443F-BB7F-FDF660F8F454}"/>
              </a:ext>
            </a:extLst>
          </p:cNvPr>
          <p:cNvSpPr/>
          <p:nvPr/>
        </p:nvSpPr>
        <p:spPr>
          <a:xfrm>
            <a:off x="7338839" y="3159571"/>
            <a:ext cx="2119934" cy="1277471"/>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06867" eaLnBrk="0" fontAlgn="base" hangingPunct="0">
              <a:spcBef>
                <a:spcPct val="0"/>
              </a:spcBef>
              <a:spcAft>
                <a:spcPct val="0"/>
              </a:spcAft>
              <a:defRPr/>
            </a:pPr>
            <a:r>
              <a:rPr lang="en-US" sz="1412" b="1" i="1" dirty="0">
                <a:solidFill>
                  <a:schemeClr val="tx1">
                    <a:lumMod val="65000"/>
                    <a:lumOff val="35000"/>
                  </a:schemeClr>
                </a:solidFill>
                <a:latin typeface="Calibri"/>
              </a:rPr>
              <a:t>Referral from Non-Pilot Participating HSO </a:t>
            </a:r>
          </a:p>
        </p:txBody>
      </p:sp>
      <p:sp>
        <p:nvSpPr>
          <p:cNvPr id="15" name="Rectangle 14">
            <a:extLst>
              <a:ext uri="{FF2B5EF4-FFF2-40B4-BE49-F238E27FC236}">
                <a16:creationId xmlns:a16="http://schemas.microsoft.com/office/drawing/2014/main" id="{818EE3C8-65F1-4DA9-9487-DAC0A1BB8E56}"/>
              </a:ext>
            </a:extLst>
          </p:cNvPr>
          <p:cNvSpPr/>
          <p:nvPr/>
        </p:nvSpPr>
        <p:spPr>
          <a:xfrm>
            <a:off x="6332248" y="4717837"/>
            <a:ext cx="2119934" cy="1277471"/>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06867" eaLnBrk="0" fontAlgn="base" hangingPunct="0">
              <a:spcBef>
                <a:spcPct val="0"/>
              </a:spcBef>
              <a:spcAft>
                <a:spcPct val="0"/>
              </a:spcAft>
              <a:defRPr/>
            </a:pPr>
            <a:r>
              <a:rPr lang="en-US" sz="1412" b="1" i="1" dirty="0">
                <a:solidFill>
                  <a:schemeClr val="tx1">
                    <a:lumMod val="65000"/>
                    <a:lumOff val="35000"/>
                  </a:schemeClr>
                </a:solidFill>
                <a:latin typeface="Calibri"/>
              </a:rPr>
              <a:t>Care Management Teams</a:t>
            </a:r>
            <a:endParaRPr lang="en-US" sz="1412" b="1" i="1" strike="sngStrike" dirty="0">
              <a:solidFill>
                <a:schemeClr val="tx1">
                  <a:lumMod val="65000"/>
                  <a:lumOff val="35000"/>
                </a:schemeClr>
              </a:solidFill>
              <a:latin typeface="Calibri"/>
            </a:endParaRPr>
          </a:p>
        </p:txBody>
      </p:sp>
      <p:grpSp>
        <p:nvGrpSpPr>
          <p:cNvPr id="51" name="Group 50">
            <a:extLst>
              <a:ext uri="{FF2B5EF4-FFF2-40B4-BE49-F238E27FC236}">
                <a16:creationId xmlns:a16="http://schemas.microsoft.com/office/drawing/2014/main" id="{FC9E1508-1D16-4912-843B-FCA84D09F5A3}"/>
              </a:ext>
            </a:extLst>
          </p:cNvPr>
          <p:cNvGrpSpPr>
            <a:grpSpLocks noChangeAspect="1"/>
          </p:cNvGrpSpPr>
          <p:nvPr/>
        </p:nvGrpSpPr>
        <p:grpSpPr>
          <a:xfrm>
            <a:off x="7040942" y="5086846"/>
            <a:ext cx="701249" cy="725284"/>
            <a:chOff x="9374188" y="3516313"/>
            <a:chExt cx="1620837" cy="1676401"/>
          </a:xfrm>
          <a:solidFill>
            <a:schemeClr val="tx1"/>
          </a:solidFill>
        </p:grpSpPr>
        <p:sp>
          <p:nvSpPr>
            <p:cNvPr id="52" name="Freeform 77">
              <a:extLst>
                <a:ext uri="{FF2B5EF4-FFF2-40B4-BE49-F238E27FC236}">
                  <a16:creationId xmlns:a16="http://schemas.microsoft.com/office/drawing/2014/main" id="{D435087C-7134-4F50-9AFC-64CF4F54C713}"/>
                </a:ext>
              </a:extLst>
            </p:cNvPr>
            <p:cNvSpPr>
              <a:spLocks/>
            </p:cNvSpPr>
            <p:nvPr/>
          </p:nvSpPr>
          <p:spPr bwMode="auto">
            <a:xfrm>
              <a:off x="10377488" y="4217988"/>
              <a:ext cx="544512" cy="971550"/>
            </a:xfrm>
            <a:custGeom>
              <a:avLst/>
              <a:gdLst>
                <a:gd name="T0" fmla="*/ 328 w 343"/>
                <a:gd name="T1" fmla="*/ 83 h 612"/>
                <a:gd name="T2" fmla="*/ 326 w 343"/>
                <a:gd name="T3" fmla="*/ 18 h 612"/>
                <a:gd name="T4" fmla="*/ 308 w 343"/>
                <a:gd name="T5" fmla="*/ 0 h 612"/>
                <a:gd name="T6" fmla="*/ 297 w 343"/>
                <a:gd name="T7" fmla="*/ 2 h 612"/>
                <a:gd name="T8" fmla="*/ 282 w 343"/>
                <a:gd name="T9" fmla="*/ 18 h 612"/>
                <a:gd name="T10" fmla="*/ 270 w 343"/>
                <a:gd name="T11" fmla="*/ 104 h 612"/>
                <a:gd name="T12" fmla="*/ 282 w 343"/>
                <a:gd name="T13" fmla="*/ 192 h 612"/>
                <a:gd name="T14" fmla="*/ 297 w 343"/>
                <a:gd name="T15" fmla="*/ 208 h 612"/>
                <a:gd name="T16" fmla="*/ 308 w 343"/>
                <a:gd name="T17" fmla="*/ 210 h 612"/>
                <a:gd name="T18" fmla="*/ 325 w 343"/>
                <a:gd name="T19" fmla="*/ 198 h 612"/>
                <a:gd name="T20" fmla="*/ 196 w 343"/>
                <a:gd name="T21" fmla="*/ 322 h 612"/>
                <a:gd name="T22" fmla="*/ 308 w 343"/>
                <a:gd name="T23" fmla="*/ 317 h 612"/>
                <a:gd name="T24" fmla="*/ 313 w 343"/>
                <a:gd name="T25" fmla="*/ 301 h 612"/>
                <a:gd name="T26" fmla="*/ 305 w 343"/>
                <a:gd name="T27" fmla="*/ 286 h 612"/>
                <a:gd name="T28" fmla="*/ 229 w 343"/>
                <a:gd name="T29" fmla="*/ 274 h 612"/>
                <a:gd name="T30" fmla="*/ 84 w 343"/>
                <a:gd name="T31" fmla="*/ 274 h 612"/>
                <a:gd name="T32" fmla="*/ 8 w 343"/>
                <a:gd name="T33" fmla="*/ 286 h 612"/>
                <a:gd name="T34" fmla="*/ 0 w 343"/>
                <a:gd name="T35" fmla="*/ 301 h 612"/>
                <a:gd name="T36" fmla="*/ 3 w 343"/>
                <a:gd name="T37" fmla="*/ 317 h 612"/>
                <a:gd name="T38" fmla="*/ 117 w 343"/>
                <a:gd name="T39" fmla="*/ 322 h 612"/>
                <a:gd name="T40" fmla="*/ 122 w 343"/>
                <a:gd name="T41" fmla="*/ 370 h 612"/>
                <a:gd name="T42" fmla="*/ 147 w 343"/>
                <a:gd name="T43" fmla="*/ 499 h 612"/>
                <a:gd name="T44" fmla="*/ 133 w 343"/>
                <a:gd name="T45" fmla="*/ 510 h 612"/>
                <a:gd name="T46" fmla="*/ 133 w 343"/>
                <a:gd name="T47" fmla="*/ 525 h 612"/>
                <a:gd name="T48" fmla="*/ 21 w 343"/>
                <a:gd name="T49" fmla="*/ 576 h 612"/>
                <a:gd name="T50" fmla="*/ 5 w 343"/>
                <a:gd name="T51" fmla="*/ 581 h 612"/>
                <a:gd name="T52" fmla="*/ 1 w 343"/>
                <a:gd name="T53" fmla="*/ 601 h 612"/>
                <a:gd name="T54" fmla="*/ 18 w 343"/>
                <a:gd name="T55" fmla="*/ 612 h 612"/>
                <a:gd name="T56" fmla="*/ 38 w 343"/>
                <a:gd name="T57" fmla="*/ 594 h 612"/>
                <a:gd name="T58" fmla="*/ 147 w 343"/>
                <a:gd name="T59" fmla="*/ 545 h 612"/>
                <a:gd name="T60" fmla="*/ 143 w 343"/>
                <a:gd name="T61" fmla="*/ 584 h 612"/>
                <a:gd name="T62" fmla="*/ 142 w 343"/>
                <a:gd name="T63" fmla="*/ 601 h 612"/>
                <a:gd name="T64" fmla="*/ 160 w 343"/>
                <a:gd name="T65" fmla="*/ 612 h 612"/>
                <a:gd name="T66" fmla="*/ 178 w 343"/>
                <a:gd name="T67" fmla="*/ 594 h 612"/>
                <a:gd name="T68" fmla="*/ 171 w 343"/>
                <a:gd name="T69" fmla="*/ 579 h 612"/>
                <a:gd name="T70" fmla="*/ 272 w 343"/>
                <a:gd name="T71" fmla="*/ 583 h 612"/>
                <a:gd name="T72" fmla="*/ 270 w 343"/>
                <a:gd name="T73" fmla="*/ 601 h 612"/>
                <a:gd name="T74" fmla="*/ 288 w 343"/>
                <a:gd name="T75" fmla="*/ 612 h 612"/>
                <a:gd name="T76" fmla="*/ 307 w 343"/>
                <a:gd name="T77" fmla="*/ 594 h 612"/>
                <a:gd name="T78" fmla="*/ 298 w 343"/>
                <a:gd name="T79" fmla="*/ 578 h 612"/>
                <a:gd name="T80" fmla="*/ 180 w 343"/>
                <a:gd name="T81" fmla="*/ 525 h 612"/>
                <a:gd name="T82" fmla="*/ 180 w 343"/>
                <a:gd name="T83" fmla="*/ 517 h 612"/>
                <a:gd name="T84" fmla="*/ 166 w 343"/>
                <a:gd name="T85" fmla="*/ 499 h 612"/>
                <a:gd name="T86" fmla="*/ 184 w 343"/>
                <a:gd name="T87" fmla="*/ 373 h 612"/>
                <a:gd name="T88" fmla="*/ 196 w 343"/>
                <a:gd name="T89" fmla="*/ 343 h 612"/>
                <a:gd name="T90" fmla="*/ 340 w 343"/>
                <a:gd name="T91" fmla="*/ 343 h 612"/>
                <a:gd name="T92" fmla="*/ 343 w 343"/>
                <a:gd name="T93" fmla="*/ 337 h 612"/>
                <a:gd name="T94" fmla="*/ 341 w 343"/>
                <a:gd name="T95" fmla="*/ 8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3" h="612">
                  <a:moveTo>
                    <a:pt x="336" y="83"/>
                  </a:moveTo>
                  <a:lnTo>
                    <a:pt x="331" y="83"/>
                  </a:lnTo>
                  <a:lnTo>
                    <a:pt x="331" y="83"/>
                  </a:lnTo>
                  <a:lnTo>
                    <a:pt x="328" y="83"/>
                  </a:lnTo>
                  <a:lnTo>
                    <a:pt x="326" y="84"/>
                  </a:lnTo>
                  <a:lnTo>
                    <a:pt x="326" y="84"/>
                  </a:lnTo>
                  <a:lnTo>
                    <a:pt x="326" y="18"/>
                  </a:lnTo>
                  <a:lnTo>
                    <a:pt x="326" y="18"/>
                  </a:lnTo>
                  <a:lnTo>
                    <a:pt x="325" y="12"/>
                  </a:lnTo>
                  <a:lnTo>
                    <a:pt x="321" y="5"/>
                  </a:lnTo>
                  <a:lnTo>
                    <a:pt x="315" y="2"/>
                  </a:lnTo>
                  <a:lnTo>
                    <a:pt x="308" y="0"/>
                  </a:lnTo>
                  <a:lnTo>
                    <a:pt x="308" y="0"/>
                  </a:lnTo>
                  <a:lnTo>
                    <a:pt x="305" y="0"/>
                  </a:lnTo>
                  <a:lnTo>
                    <a:pt x="305" y="0"/>
                  </a:lnTo>
                  <a:lnTo>
                    <a:pt x="297" y="2"/>
                  </a:lnTo>
                  <a:lnTo>
                    <a:pt x="290" y="5"/>
                  </a:lnTo>
                  <a:lnTo>
                    <a:pt x="285" y="12"/>
                  </a:lnTo>
                  <a:lnTo>
                    <a:pt x="282" y="18"/>
                  </a:lnTo>
                  <a:lnTo>
                    <a:pt x="282" y="18"/>
                  </a:lnTo>
                  <a:lnTo>
                    <a:pt x="277" y="40"/>
                  </a:lnTo>
                  <a:lnTo>
                    <a:pt x="272" y="61"/>
                  </a:lnTo>
                  <a:lnTo>
                    <a:pt x="270" y="83"/>
                  </a:lnTo>
                  <a:lnTo>
                    <a:pt x="270" y="104"/>
                  </a:lnTo>
                  <a:lnTo>
                    <a:pt x="270" y="127"/>
                  </a:lnTo>
                  <a:lnTo>
                    <a:pt x="272" y="149"/>
                  </a:lnTo>
                  <a:lnTo>
                    <a:pt x="277" y="170"/>
                  </a:lnTo>
                  <a:lnTo>
                    <a:pt x="282" y="192"/>
                  </a:lnTo>
                  <a:lnTo>
                    <a:pt x="282" y="192"/>
                  </a:lnTo>
                  <a:lnTo>
                    <a:pt x="285" y="198"/>
                  </a:lnTo>
                  <a:lnTo>
                    <a:pt x="290" y="205"/>
                  </a:lnTo>
                  <a:lnTo>
                    <a:pt x="297" y="208"/>
                  </a:lnTo>
                  <a:lnTo>
                    <a:pt x="305" y="210"/>
                  </a:lnTo>
                  <a:lnTo>
                    <a:pt x="305" y="210"/>
                  </a:lnTo>
                  <a:lnTo>
                    <a:pt x="308" y="210"/>
                  </a:lnTo>
                  <a:lnTo>
                    <a:pt x="308" y="210"/>
                  </a:lnTo>
                  <a:lnTo>
                    <a:pt x="313" y="208"/>
                  </a:lnTo>
                  <a:lnTo>
                    <a:pt x="318" y="206"/>
                  </a:lnTo>
                  <a:lnTo>
                    <a:pt x="321" y="203"/>
                  </a:lnTo>
                  <a:lnTo>
                    <a:pt x="325" y="198"/>
                  </a:lnTo>
                  <a:lnTo>
                    <a:pt x="325" y="329"/>
                  </a:lnTo>
                  <a:lnTo>
                    <a:pt x="196" y="329"/>
                  </a:lnTo>
                  <a:lnTo>
                    <a:pt x="196" y="322"/>
                  </a:lnTo>
                  <a:lnTo>
                    <a:pt x="196" y="322"/>
                  </a:lnTo>
                  <a:lnTo>
                    <a:pt x="300" y="322"/>
                  </a:lnTo>
                  <a:lnTo>
                    <a:pt x="300" y="322"/>
                  </a:lnTo>
                  <a:lnTo>
                    <a:pt x="305" y="320"/>
                  </a:lnTo>
                  <a:lnTo>
                    <a:pt x="308" y="317"/>
                  </a:lnTo>
                  <a:lnTo>
                    <a:pt x="311" y="314"/>
                  </a:lnTo>
                  <a:lnTo>
                    <a:pt x="313" y="309"/>
                  </a:lnTo>
                  <a:lnTo>
                    <a:pt x="313" y="309"/>
                  </a:lnTo>
                  <a:lnTo>
                    <a:pt x="313" y="301"/>
                  </a:lnTo>
                  <a:lnTo>
                    <a:pt x="313" y="301"/>
                  </a:lnTo>
                  <a:lnTo>
                    <a:pt x="311" y="294"/>
                  </a:lnTo>
                  <a:lnTo>
                    <a:pt x="308" y="291"/>
                  </a:lnTo>
                  <a:lnTo>
                    <a:pt x="305" y="286"/>
                  </a:lnTo>
                  <a:lnTo>
                    <a:pt x="300" y="284"/>
                  </a:lnTo>
                  <a:lnTo>
                    <a:pt x="300" y="284"/>
                  </a:lnTo>
                  <a:lnTo>
                    <a:pt x="264" y="277"/>
                  </a:lnTo>
                  <a:lnTo>
                    <a:pt x="229" y="274"/>
                  </a:lnTo>
                  <a:lnTo>
                    <a:pt x="193" y="271"/>
                  </a:lnTo>
                  <a:lnTo>
                    <a:pt x="156" y="269"/>
                  </a:lnTo>
                  <a:lnTo>
                    <a:pt x="120" y="271"/>
                  </a:lnTo>
                  <a:lnTo>
                    <a:pt x="84" y="274"/>
                  </a:lnTo>
                  <a:lnTo>
                    <a:pt x="48" y="277"/>
                  </a:lnTo>
                  <a:lnTo>
                    <a:pt x="13" y="284"/>
                  </a:lnTo>
                  <a:lnTo>
                    <a:pt x="13" y="284"/>
                  </a:lnTo>
                  <a:lnTo>
                    <a:pt x="8" y="286"/>
                  </a:lnTo>
                  <a:lnTo>
                    <a:pt x="3" y="291"/>
                  </a:lnTo>
                  <a:lnTo>
                    <a:pt x="1" y="294"/>
                  </a:lnTo>
                  <a:lnTo>
                    <a:pt x="0" y="301"/>
                  </a:lnTo>
                  <a:lnTo>
                    <a:pt x="0" y="301"/>
                  </a:lnTo>
                  <a:lnTo>
                    <a:pt x="0" y="309"/>
                  </a:lnTo>
                  <a:lnTo>
                    <a:pt x="0" y="309"/>
                  </a:lnTo>
                  <a:lnTo>
                    <a:pt x="1" y="314"/>
                  </a:lnTo>
                  <a:lnTo>
                    <a:pt x="3" y="317"/>
                  </a:lnTo>
                  <a:lnTo>
                    <a:pt x="8" y="320"/>
                  </a:lnTo>
                  <a:lnTo>
                    <a:pt x="13" y="322"/>
                  </a:lnTo>
                  <a:lnTo>
                    <a:pt x="13" y="322"/>
                  </a:lnTo>
                  <a:lnTo>
                    <a:pt x="117" y="322"/>
                  </a:lnTo>
                  <a:lnTo>
                    <a:pt x="117" y="357"/>
                  </a:lnTo>
                  <a:lnTo>
                    <a:pt x="117" y="357"/>
                  </a:lnTo>
                  <a:lnTo>
                    <a:pt x="118" y="363"/>
                  </a:lnTo>
                  <a:lnTo>
                    <a:pt x="122" y="370"/>
                  </a:lnTo>
                  <a:lnTo>
                    <a:pt x="128" y="373"/>
                  </a:lnTo>
                  <a:lnTo>
                    <a:pt x="135" y="375"/>
                  </a:lnTo>
                  <a:lnTo>
                    <a:pt x="147" y="375"/>
                  </a:lnTo>
                  <a:lnTo>
                    <a:pt x="147" y="499"/>
                  </a:lnTo>
                  <a:lnTo>
                    <a:pt x="147" y="499"/>
                  </a:lnTo>
                  <a:lnTo>
                    <a:pt x="140" y="502"/>
                  </a:lnTo>
                  <a:lnTo>
                    <a:pt x="137" y="505"/>
                  </a:lnTo>
                  <a:lnTo>
                    <a:pt x="133" y="510"/>
                  </a:lnTo>
                  <a:lnTo>
                    <a:pt x="133" y="517"/>
                  </a:lnTo>
                  <a:lnTo>
                    <a:pt x="133" y="525"/>
                  </a:lnTo>
                  <a:lnTo>
                    <a:pt x="133" y="525"/>
                  </a:lnTo>
                  <a:lnTo>
                    <a:pt x="133" y="525"/>
                  </a:lnTo>
                  <a:lnTo>
                    <a:pt x="23" y="573"/>
                  </a:lnTo>
                  <a:lnTo>
                    <a:pt x="23" y="573"/>
                  </a:lnTo>
                  <a:lnTo>
                    <a:pt x="21" y="576"/>
                  </a:lnTo>
                  <a:lnTo>
                    <a:pt x="21" y="576"/>
                  </a:lnTo>
                  <a:lnTo>
                    <a:pt x="18" y="576"/>
                  </a:lnTo>
                  <a:lnTo>
                    <a:pt x="18" y="576"/>
                  </a:lnTo>
                  <a:lnTo>
                    <a:pt x="11" y="578"/>
                  </a:lnTo>
                  <a:lnTo>
                    <a:pt x="5" y="581"/>
                  </a:lnTo>
                  <a:lnTo>
                    <a:pt x="1" y="588"/>
                  </a:lnTo>
                  <a:lnTo>
                    <a:pt x="0" y="594"/>
                  </a:lnTo>
                  <a:lnTo>
                    <a:pt x="0" y="594"/>
                  </a:lnTo>
                  <a:lnTo>
                    <a:pt x="1" y="601"/>
                  </a:lnTo>
                  <a:lnTo>
                    <a:pt x="5" y="607"/>
                  </a:lnTo>
                  <a:lnTo>
                    <a:pt x="11" y="611"/>
                  </a:lnTo>
                  <a:lnTo>
                    <a:pt x="18" y="612"/>
                  </a:lnTo>
                  <a:lnTo>
                    <a:pt x="18" y="612"/>
                  </a:lnTo>
                  <a:lnTo>
                    <a:pt x="26" y="611"/>
                  </a:lnTo>
                  <a:lnTo>
                    <a:pt x="31" y="607"/>
                  </a:lnTo>
                  <a:lnTo>
                    <a:pt x="36" y="601"/>
                  </a:lnTo>
                  <a:lnTo>
                    <a:pt x="38" y="594"/>
                  </a:lnTo>
                  <a:lnTo>
                    <a:pt x="38" y="594"/>
                  </a:lnTo>
                  <a:lnTo>
                    <a:pt x="36" y="589"/>
                  </a:lnTo>
                  <a:lnTo>
                    <a:pt x="34" y="584"/>
                  </a:lnTo>
                  <a:lnTo>
                    <a:pt x="147" y="545"/>
                  </a:lnTo>
                  <a:lnTo>
                    <a:pt x="150" y="578"/>
                  </a:lnTo>
                  <a:lnTo>
                    <a:pt x="150" y="578"/>
                  </a:lnTo>
                  <a:lnTo>
                    <a:pt x="147" y="581"/>
                  </a:lnTo>
                  <a:lnTo>
                    <a:pt x="143" y="584"/>
                  </a:lnTo>
                  <a:lnTo>
                    <a:pt x="142" y="589"/>
                  </a:lnTo>
                  <a:lnTo>
                    <a:pt x="142" y="594"/>
                  </a:lnTo>
                  <a:lnTo>
                    <a:pt x="142" y="594"/>
                  </a:lnTo>
                  <a:lnTo>
                    <a:pt x="142" y="601"/>
                  </a:lnTo>
                  <a:lnTo>
                    <a:pt x="147" y="607"/>
                  </a:lnTo>
                  <a:lnTo>
                    <a:pt x="151" y="611"/>
                  </a:lnTo>
                  <a:lnTo>
                    <a:pt x="160" y="612"/>
                  </a:lnTo>
                  <a:lnTo>
                    <a:pt x="160" y="612"/>
                  </a:lnTo>
                  <a:lnTo>
                    <a:pt x="166" y="611"/>
                  </a:lnTo>
                  <a:lnTo>
                    <a:pt x="173" y="607"/>
                  </a:lnTo>
                  <a:lnTo>
                    <a:pt x="176" y="601"/>
                  </a:lnTo>
                  <a:lnTo>
                    <a:pt x="178" y="594"/>
                  </a:lnTo>
                  <a:lnTo>
                    <a:pt x="178" y="594"/>
                  </a:lnTo>
                  <a:lnTo>
                    <a:pt x="178" y="589"/>
                  </a:lnTo>
                  <a:lnTo>
                    <a:pt x="175" y="584"/>
                  </a:lnTo>
                  <a:lnTo>
                    <a:pt x="171" y="579"/>
                  </a:lnTo>
                  <a:lnTo>
                    <a:pt x="168" y="578"/>
                  </a:lnTo>
                  <a:lnTo>
                    <a:pt x="168" y="546"/>
                  </a:lnTo>
                  <a:lnTo>
                    <a:pt x="272" y="583"/>
                  </a:lnTo>
                  <a:lnTo>
                    <a:pt x="272" y="583"/>
                  </a:lnTo>
                  <a:lnTo>
                    <a:pt x="270" y="588"/>
                  </a:lnTo>
                  <a:lnTo>
                    <a:pt x="269" y="594"/>
                  </a:lnTo>
                  <a:lnTo>
                    <a:pt x="269" y="594"/>
                  </a:lnTo>
                  <a:lnTo>
                    <a:pt x="270" y="601"/>
                  </a:lnTo>
                  <a:lnTo>
                    <a:pt x="275" y="607"/>
                  </a:lnTo>
                  <a:lnTo>
                    <a:pt x="280" y="611"/>
                  </a:lnTo>
                  <a:lnTo>
                    <a:pt x="288" y="612"/>
                  </a:lnTo>
                  <a:lnTo>
                    <a:pt x="288" y="612"/>
                  </a:lnTo>
                  <a:lnTo>
                    <a:pt x="295" y="611"/>
                  </a:lnTo>
                  <a:lnTo>
                    <a:pt x="302" y="607"/>
                  </a:lnTo>
                  <a:lnTo>
                    <a:pt x="305" y="601"/>
                  </a:lnTo>
                  <a:lnTo>
                    <a:pt x="307" y="594"/>
                  </a:lnTo>
                  <a:lnTo>
                    <a:pt x="307" y="594"/>
                  </a:lnTo>
                  <a:lnTo>
                    <a:pt x="305" y="588"/>
                  </a:lnTo>
                  <a:lnTo>
                    <a:pt x="302" y="583"/>
                  </a:lnTo>
                  <a:lnTo>
                    <a:pt x="298" y="578"/>
                  </a:lnTo>
                  <a:lnTo>
                    <a:pt x="292" y="576"/>
                  </a:lnTo>
                  <a:lnTo>
                    <a:pt x="292" y="576"/>
                  </a:lnTo>
                  <a:lnTo>
                    <a:pt x="288" y="573"/>
                  </a:lnTo>
                  <a:lnTo>
                    <a:pt x="180" y="525"/>
                  </a:lnTo>
                  <a:lnTo>
                    <a:pt x="180" y="525"/>
                  </a:lnTo>
                  <a:lnTo>
                    <a:pt x="180" y="525"/>
                  </a:lnTo>
                  <a:lnTo>
                    <a:pt x="180" y="517"/>
                  </a:lnTo>
                  <a:lnTo>
                    <a:pt x="180" y="517"/>
                  </a:lnTo>
                  <a:lnTo>
                    <a:pt x="180" y="510"/>
                  </a:lnTo>
                  <a:lnTo>
                    <a:pt x="176" y="505"/>
                  </a:lnTo>
                  <a:lnTo>
                    <a:pt x="171" y="502"/>
                  </a:lnTo>
                  <a:lnTo>
                    <a:pt x="166" y="499"/>
                  </a:lnTo>
                  <a:lnTo>
                    <a:pt x="166" y="375"/>
                  </a:lnTo>
                  <a:lnTo>
                    <a:pt x="178" y="375"/>
                  </a:lnTo>
                  <a:lnTo>
                    <a:pt x="178" y="375"/>
                  </a:lnTo>
                  <a:lnTo>
                    <a:pt x="184" y="373"/>
                  </a:lnTo>
                  <a:lnTo>
                    <a:pt x="191" y="370"/>
                  </a:lnTo>
                  <a:lnTo>
                    <a:pt x="194" y="363"/>
                  </a:lnTo>
                  <a:lnTo>
                    <a:pt x="196" y="357"/>
                  </a:lnTo>
                  <a:lnTo>
                    <a:pt x="196" y="343"/>
                  </a:lnTo>
                  <a:lnTo>
                    <a:pt x="331" y="343"/>
                  </a:lnTo>
                  <a:lnTo>
                    <a:pt x="336" y="343"/>
                  </a:lnTo>
                  <a:lnTo>
                    <a:pt x="336" y="343"/>
                  </a:lnTo>
                  <a:lnTo>
                    <a:pt x="340" y="343"/>
                  </a:lnTo>
                  <a:lnTo>
                    <a:pt x="341" y="342"/>
                  </a:lnTo>
                  <a:lnTo>
                    <a:pt x="343" y="340"/>
                  </a:lnTo>
                  <a:lnTo>
                    <a:pt x="343" y="337"/>
                  </a:lnTo>
                  <a:lnTo>
                    <a:pt x="343" y="337"/>
                  </a:lnTo>
                  <a:lnTo>
                    <a:pt x="343" y="89"/>
                  </a:lnTo>
                  <a:lnTo>
                    <a:pt x="343" y="89"/>
                  </a:lnTo>
                  <a:lnTo>
                    <a:pt x="343" y="86"/>
                  </a:lnTo>
                  <a:lnTo>
                    <a:pt x="341" y="84"/>
                  </a:lnTo>
                  <a:lnTo>
                    <a:pt x="340" y="83"/>
                  </a:lnTo>
                  <a:lnTo>
                    <a:pt x="336" y="83"/>
                  </a:lnTo>
                  <a:lnTo>
                    <a:pt x="336"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53" name="Freeform 78">
              <a:extLst>
                <a:ext uri="{FF2B5EF4-FFF2-40B4-BE49-F238E27FC236}">
                  <a16:creationId xmlns:a16="http://schemas.microsoft.com/office/drawing/2014/main" id="{FEB8F549-4162-47E9-B750-2EE2E960D853}"/>
                </a:ext>
              </a:extLst>
            </p:cNvPr>
            <p:cNvSpPr>
              <a:spLocks/>
            </p:cNvSpPr>
            <p:nvPr/>
          </p:nvSpPr>
          <p:spPr bwMode="auto">
            <a:xfrm>
              <a:off x="10026650" y="3621088"/>
              <a:ext cx="1587" cy="4763"/>
            </a:xfrm>
            <a:custGeom>
              <a:avLst/>
              <a:gdLst>
                <a:gd name="T0" fmla="*/ 0 w 1"/>
                <a:gd name="T1" fmla="*/ 0 h 3"/>
                <a:gd name="T2" fmla="*/ 0 w 1"/>
                <a:gd name="T3" fmla="*/ 0 h 3"/>
                <a:gd name="T4" fmla="*/ 1 w 1"/>
                <a:gd name="T5" fmla="*/ 3 h 3"/>
                <a:gd name="T6" fmla="*/ 1 w 1"/>
                <a:gd name="T7" fmla="*/ 3 h 3"/>
                <a:gd name="T8" fmla="*/ 0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0"/>
                  </a:lnTo>
                  <a:lnTo>
                    <a:pt x="1" y="3"/>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54" name="Freeform 79">
              <a:extLst>
                <a:ext uri="{FF2B5EF4-FFF2-40B4-BE49-F238E27FC236}">
                  <a16:creationId xmlns:a16="http://schemas.microsoft.com/office/drawing/2014/main" id="{2D87F6C1-188A-45EC-A402-70F35115A8C8}"/>
                </a:ext>
              </a:extLst>
            </p:cNvPr>
            <p:cNvSpPr>
              <a:spLocks/>
            </p:cNvSpPr>
            <p:nvPr/>
          </p:nvSpPr>
          <p:spPr bwMode="auto">
            <a:xfrm>
              <a:off x="10020300" y="3608388"/>
              <a:ext cx="0" cy="1588"/>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0"/>
                  </a:lnTo>
                  <a:lnTo>
                    <a:pt x="0" y="1"/>
                  </a:lnTo>
                  <a:lnTo>
                    <a:pt x="0"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55" name="Freeform 80">
              <a:extLst>
                <a:ext uri="{FF2B5EF4-FFF2-40B4-BE49-F238E27FC236}">
                  <a16:creationId xmlns:a16="http://schemas.microsoft.com/office/drawing/2014/main" id="{6C06F4B2-2494-4352-982B-DDAE75FEC2DB}"/>
                </a:ext>
              </a:extLst>
            </p:cNvPr>
            <p:cNvSpPr>
              <a:spLocks/>
            </p:cNvSpPr>
            <p:nvPr/>
          </p:nvSpPr>
          <p:spPr bwMode="auto">
            <a:xfrm>
              <a:off x="9712325" y="3609976"/>
              <a:ext cx="4762" cy="7938"/>
            </a:xfrm>
            <a:custGeom>
              <a:avLst/>
              <a:gdLst>
                <a:gd name="T0" fmla="*/ 0 w 3"/>
                <a:gd name="T1" fmla="*/ 5 h 5"/>
                <a:gd name="T2" fmla="*/ 0 w 3"/>
                <a:gd name="T3" fmla="*/ 5 h 5"/>
                <a:gd name="T4" fmla="*/ 3 w 3"/>
                <a:gd name="T5" fmla="*/ 0 h 5"/>
                <a:gd name="T6" fmla="*/ 3 w 3"/>
                <a:gd name="T7" fmla="*/ 0 h 5"/>
                <a:gd name="T8" fmla="*/ 0 w 3"/>
                <a:gd name="T9" fmla="*/ 5 h 5"/>
                <a:gd name="T10" fmla="*/ 0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0" y="5"/>
                  </a:moveTo>
                  <a:lnTo>
                    <a:pt x="0" y="5"/>
                  </a:lnTo>
                  <a:lnTo>
                    <a:pt x="3" y="0"/>
                  </a:lnTo>
                  <a:lnTo>
                    <a:pt x="3" y="0"/>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56" name="Freeform 81">
              <a:extLst>
                <a:ext uri="{FF2B5EF4-FFF2-40B4-BE49-F238E27FC236}">
                  <a16:creationId xmlns:a16="http://schemas.microsoft.com/office/drawing/2014/main" id="{B7FCEC34-239E-4B0C-A2CD-4200B953B2E2}"/>
                </a:ext>
              </a:extLst>
            </p:cNvPr>
            <p:cNvSpPr>
              <a:spLocks/>
            </p:cNvSpPr>
            <p:nvPr/>
          </p:nvSpPr>
          <p:spPr bwMode="auto">
            <a:xfrm>
              <a:off x="9821863" y="3581401"/>
              <a:ext cx="93662" cy="95250"/>
            </a:xfrm>
            <a:custGeom>
              <a:avLst/>
              <a:gdLst>
                <a:gd name="T0" fmla="*/ 3 w 59"/>
                <a:gd name="T1" fmla="*/ 45 h 60"/>
                <a:gd name="T2" fmla="*/ 18 w 59"/>
                <a:gd name="T3" fmla="*/ 45 h 60"/>
                <a:gd name="T4" fmla="*/ 20 w 59"/>
                <a:gd name="T5" fmla="*/ 60 h 60"/>
                <a:gd name="T6" fmla="*/ 45 w 59"/>
                <a:gd name="T7" fmla="*/ 58 h 60"/>
                <a:gd name="T8" fmla="*/ 45 w 59"/>
                <a:gd name="T9" fmla="*/ 42 h 60"/>
                <a:gd name="T10" fmla="*/ 59 w 59"/>
                <a:gd name="T11" fmla="*/ 42 h 60"/>
                <a:gd name="T12" fmla="*/ 58 w 59"/>
                <a:gd name="T13" fmla="*/ 15 h 60"/>
                <a:gd name="T14" fmla="*/ 41 w 59"/>
                <a:gd name="T15" fmla="*/ 17 h 60"/>
                <a:gd name="T16" fmla="*/ 41 w 59"/>
                <a:gd name="T17" fmla="*/ 0 h 60"/>
                <a:gd name="T18" fmla="*/ 15 w 59"/>
                <a:gd name="T19" fmla="*/ 4 h 60"/>
                <a:gd name="T20" fmla="*/ 17 w 59"/>
                <a:gd name="T21" fmla="*/ 18 h 60"/>
                <a:gd name="T22" fmla="*/ 0 w 59"/>
                <a:gd name="T23" fmla="*/ 20 h 60"/>
                <a:gd name="T24" fmla="*/ 3 w 5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3" y="45"/>
                  </a:moveTo>
                  <a:lnTo>
                    <a:pt x="18" y="45"/>
                  </a:lnTo>
                  <a:lnTo>
                    <a:pt x="20" y="60"/>
                  </a:lnTo>
                  <a:lnTo>
                    <a:pt x="45" y="58"/>
                  </a:lnTo>
                  <a:lnTo>
                    <a:pt x="45" y="42"/>
                  </a:lnTo>
                  <a:lnTo>
                    <a:pt x="59" y="42"/>
                  </a:lnTo>
                  <a:lnTo>
                    <a:pt x="58" y="15"/>
                  </a:lnTo>
                  <a:lnTo>
                    <a:pt x="41" y="17"/>
                  </a:lnTo>
                  <a:lnTo>
                    <a:pt x="41" y="0"/>
                  </a:lnTo>
                  <a:lnTo>
                    <a:pt x="15" y="4"/>
                  </a:lnTo>
                  <a:lnTo>
                    <a:pt x="17" y="18"/>
                  </a:lnTo>
                  <a:lnTo>
                    <a:pt x="0" y="20"/>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57" name="Freeform 82">
              <a:extLst>
                <a:ext uri="{FF2B5EF4-FFF2-40B4-BE49-F238E27FC236}">
                  <a16:creationId xmlns:a16="http://schemas.microsoft.com/office/drawing/2014/main" id="{8565AC4C-57DE-486C-85DF-BF765BB7E4D6}"/>
                </a:ext>
              </a:extLst>
            </p:cNvPr>
            <p:cNvSpPr>
              <a:spLocks/>
            </p:cNvSpPr>
            <p:nvPr/>
          </p:nvSpPr>
          <p:spPr bwMode="auto">
            <a:xfrm>
              <a:off x="9701213" y="3654426"/>
              <a:ext cx="0" cy="11113"/>
            </a:xfrm>
            <a:custGeom>
              <a:avLst/>
              <a:gdLst>
                <a:gd name="T0" fmla="*/ 7 h 7"/>
                <a:gd name="T1" fmla="*/ 7 h 7"/>
                <a:gd name="T2" fmla="*/ 0 h 7"/>
                <a:gd name="T3" fmla="*/ 0 h 7"/>
                <a:gd name="T4" fmla="*/ 7 h 7"/>
                <a:gd name="T5" fmla="*/ 7 h 7"/>
              </a:gdLst>
              <a:ahLst/>
              <a:cxnLst>
                <a:cxn ang="0">
                  <a:pos x="0" y="T0"/>
                </a:cxn>
                <a:cxn ang="0">
                  <a:pos x="0" y="T1"/>
                </a:cxn>
                <a:cxn ang="0">
                  <a:pos x="0" y="T2"/>
                </a:cxn>
                <a:cxn ang="0">
                  <a:pos x="0" y="T3"/>
                </a:cxn>
                <a:cxn ang="0">
                  <a:pos x="0" y="T4"/>
                </a:cxn>
                <a:cxn ang="0">
                  <a:pos x="0" y="T5"/>
                </a:cxn>
              </a:cxnLst>
              <a:rect l="0" t="0" r="r" b="b"/>
              <a:pathLst>
                <a:path h="7">
                  <a:moveTo>
                    <a:pt x="0" y="7"/>
                  </a:moveTo>
                  <a:lnTo>
                    <a:pt x="0" y="7"/>
                  </a:lnTo>
                  <a:lnTo>
                    <a:pt x="0" y="0"/>
                  </a:lnTo>
                  <a:lnTo>
                    <a:pt x="0" y="0"/>
                  </a:lnTo>
                  <a:lnTo>
                    <a:pt x="0" y="7"/>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58" name="Freeform 83">
              <a:extLst>
                <a:ext uri="{FF2B5EF4-FFF2-40B4-BE49-F238E27FC236}">
                  <a16:creationId xmlns:a16="http://schemas.microsoft.com/office/drawing/2014/main" id="{B4D132F1-9002-45AB-BCD0-C1F4CD56DCFE}"/>
                </a:ext>
              </a:extLst>
            </p:cNvPr>
            <p:cNvSpPr>
              <a:spLocks/>
            </p:cNvSpPr>
            <p:nvPr/>
          </p:nvSpPr>
          <p:spPr bwMode="auto">
            <a:xfrm>
              <a:off x="9705975" y="3624263"/>
              <a:ext cx="6350" cy="9525"/>
            </a:xfrm>
            <a:custGeom>
              <a:avLst/>
              <a:gdLst>
                <a:gd name="T0" fmla="*/ 0 w 4"/>
                <a:gd name="T1" fmla="*/ 6 h 6"/>
                <a:gd name="T2" fmla="*/ 0 w 4"/>
                <a:gd name="T3" fmla="*/ 6 h 6"/>
                <a:gd name="T4" fmla="*/ 4 w 4"/>
                <a:gd name="T5" fmla="*/ 0 h 6"/>
                <a:gd name="T6" fmla="*/ 4 w 4"/>
                <a:gd name="T7" fmla="*/ 0 h 6"/>
                <a:gd name="T8" fmla="*/ 0 w 4"/>
                <a:gd name="T9" fmla="*/ 6 h 6"/>
                <a:gd name="T10" fmla="*/ 0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0" y="6"/>
                  </a:moveTo>
                  <a:lnTo>
                    <a:pt x="0" y="6"/>
                  </a:lnTo>
                  <a:lnTo>
                    <a:pt x="4" y="0"/>
                  </a:lnTo>
                  <a:lnTo>
                    <a:pt x="4"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59" name="Freeform 84">
              <a:extLst>
                <a:ext uri="{FF2B5EF4-FFF2-40B4-BE49-F238E27FC236}">
                  <a16:creationId xmlns:a16="http://schemas.microsoft.com/office/drawing/2014/main" id="{2891A886-A665-4B99-8C84-8B744E9B091E}"/>
                </a:ext>
              </a:extLst>
            </p:cNvPr>
            <p:cNvSpPr>
              <a:spLocks/>
            </p:cNvSpPr>
            <p:nvPr/>
          </p:nvSpPr>
          <p:spPr bwMode="auto">
            <a:xfrm>
              <a:off x="9699625" y="3640138"/>
              <a:ext cx="339725" cy="214313"/>
            </a:xfrm>
            <a:custGeom>
              <a:avLst/>
              <a:gdLst>
                <a:gd name="T0" fmla="*/ 209 w 214"/>
                <a:gd name="T1" fmla="*/ 0 h 135"/>
                <a:gd name="T2" fmla="*/ 153 w 214"/>
                <a:gd name="T3" fmla="*/ 5 h 135"/>
                <a:gd name="T4" fmla="*/ 153 w 214"/>
                <a:gd name="T5" fmla="*/ 5 h 135"/>
                <a:gd name="T6" fmla="*/ 150 w 214"/>
                <a:gd name="T7" fmla="*/ 11 h 135"/>
                <a:gd name="T8" fmla="*/ 146 w 214"/>
                <a:gd name="T9" fmla="*/ 18 h 135"/>
                <a:gd name="T10" fmla="*/ 141 w 214"/>
                <a:gd name="T11" fmla="*/ 24 h 135"/>
                <a:gd name="T12" fmla="*/ 136 w 214"/>
                <a:gd name="T13" fmla="*/ 29 h 135"/>
                <a:gd name="T14" fmla="*/ 131 w 214"/>
                <a:gd name="T15" fmla="*/ 33 h 135"/>
                <a:gd name="T16" fmla="*/ 125 w 214"/>
                <a:gd name="T17" fmla="*/ 36 h 135"/>
                <a:gd name="T18" fmla="*/ 117 w 214"/>
                <a:gd name="T19" fmla="*/ 39 h 135"/>
                <a:gd name="T20" fmla="*/ 110 w 214"/>
                <a:gd name="T21" fmla="*/ 39 h 135"/>
                <a:gd name="T22" fmla="*/ 110 w 214"/>
                <a:gd name="T23" fmla="*/ 39 h 135"/>
                <a:gd name="T24" fmla="*/ 102 w 214"/>
                <a:gd name="T25" fmla="*/ 39 h 135"/>
                <a:gd name="T26" fmla="*/ 94 w 214"/>
                <a:gd name="T27" fmla="*/ 39 h 135"/>
                <a:gd name="T28" fmla="*/ 87 w 214"/>
                <a:gd name="T29" fmla="*/ 36 h 135"/>
                <a:gd name="T30" fmla="*/ 80 w 214"/>
                <a:gd name="T31" fmla="*/ 33 h 135"/>
                <a:gd name="T32" fmla="*/ 75 w 214"/>
                <a:gd name="T33" fmla="*/ 29 h 135"/>
                <a:gd name="T34" fmla="*/ 69 w 214"/>
                <a:gd name="T35" fmla="*/ 24 h 135"/>
                <a:gd name="T36" fmla="*/ 66 w 214"/>
                <a:gd name="T37" fmla="*/ 18 h 135"/>
                <a:gd name="T38" fmla="*/ 62 w 214"/>
                <a:gd name="T39" fmla="*/ 11 h 135"/>
                <a:gd name="T40" fmla="*/ 1 w 214"/>
                <a:gd name="T41" fmla="*/ 18 h 135"/>
                <a:gd name="T42" fmla="*/ 1 w 214"/>
                <a:gd name="T43" fmla="*/ 18 h 135"/>
                <a:gd name="T44" fmla="*/ 0 w 214"/>
                <a:gd name="T45" fmla="*/ 34 h 135"/>
                <a:gd name="T46" fmla="*/ 3 w 214"/>
                <a:gd name="T47" fmla="*/ 52 h 135"/>
                <a:gd name="T48" fmla="*/ 8 w 214"/>
                <a:gd name="T49" fmla="*/ 69 h 135"/>
                <a:gd name="T50" fmla="*/ 16 w 214"/>
                <a:gd name="T51" fmla="*/ 85 h 135"/>
                <a:gd name="T52" fmla="*/ 16 w 214"/>
                <a:gd name="T53" fmla="*/ 85 h 135"/>
                <a:gd name="T54" fmla="*/ 23 w 214"/>
                <a:gd name="T55" fmla="*/ 94 h 135"/>
                <a:gd name="T56" fmla="*/ 31 w 214"/>
                <a:gd name="T57" fmla="*/ 102 h 135"/>
                <a:gd name="T58" fmla="*/ 37 w 214"/>
                <a:gd name="T59" fmla="*/ 110 h 135"/>
                <a:gd name="T60" fmla="*/ 46 w 214"/>
                <a:gd name="T61" fmla="*/ 117 h 135"/>
                <a:gd name="T62" fmla="*/ 56 w 214"/>
                <a:gd name="T63" fmla="*/ 122 h 135"/>
                <a:gd name="T64" fmla="*/ 64 w 214"/>
                <a:gd name="T65" fmla="*/ 127 h 135"/>
                <a:gd name="T66" fmla="*/ 84 w 214"/>
                <a:gd name="T67" fmla="*/ 132 h 135"/>
                <a:gd name="T68" fmla="*/ 103 w 214"/>
                <a:gd name="T69" fmla="*/ 135 h 135"/>
                <a:gd name="T70" fmla="*/ 115 w 214"/>
                <a:gd name="T71" fmla="*/ 135 h 135"/>
                <a:gd name="T72" fmla="*/ 125 w 214"/>
                <a:gd name="T73" fmla="*/ 133 h 135"/>
                <a:gd name="T74" fmla="*/ 135 w 214"/>
                <a:gd name="T75" fmla="*/ 132 h 135"/>
                <a:gd name="T76" fmla="*/ 145 w 214"/>
                <a:gd name="T77" fmla="*/ 128 h 135"/>
                <a:gd name="T78" fmla="*/ 155 w 214"/>
                <a:gd name="T79" fmla="*/ 123 h 135"/>
                <a:gd name="T80" fmla="*/ 164 w 214"/>
                <a:gd name="T81" fmla="*/ 118 h 135"/>
                <a:gd name="T82" fmla="*/ 164 w 214"/>
                <a:gd name="T83" fmla="*/ 118 h 135"/>
                <a:gd name="T84" fmla="*/ 178 w 214"/>
                <a:gd name="T85" fmla="*/ 107 h 135"/>
                <a:gd name="T86" fmla="*/ 191 w 214"/>
                <a:gd name="T87" fmla="*/ 95 h 135"/>
                <a:gd name="T88" fmla="*/ 199 w 214"/>
                <a:gd name="T89" fmla="*/ 80 h 135"/>
                <a:gd name="T90" fmla="*/ 207 w 214"/>
                <a:gd name="T91" fmla="*/ 66 h 135"/>
                <a:gd name="T92" fmla="*/ 211 w 214"/>
                <a:gd name="T93" fmla="*/ 49 h 135"/>
                <a:gd name="T94" fmla="*/ 214 w 214"/>
                <a:gd name="T95" fmla="*/ 33 h 135"/>
                <a:gd name="T96" fmla="*/ 212 w 214"/>
                <a:gd name="T97" fmla="*/ 16 h 135"/>
                <a:gd name="T98" fmla="*/ 209 w 214"/>
                <a:gd name="T99" fmla="*/ 0 h 135"/>
                <a:gd name="T100" fmla="*/ 209 w 214"/>
                <a:gd name="T10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4" h="135">
                  <a:moveTo>
                    <a:pt x="209" y="0"/>
                  </a:moveTo>
                  <a:lnTo>
                    <a:pt x="153" y="5"/>
                  </a:lnTo>
                  <a:lnTo>
                    <a:pt x="153" y="5"/>
                  </a:lnTo>
                  <a:lnTo>
                    <a:pt x="150" y="11"/>
                  </a:lnTo>
                  <a:lnTo>
                    <a:pt x="146" y="18"/>
                  </a:lnTo>
                  <a:lnTo>
                    <a:pt x="141" y="24"/>
                  </a:lnTo>
                  <a:lnTo>
                    <a:pt x="136" y="29"/>
                  </a:lnTo>
                  <a:lnTo>
                    <a:pt x="131" y="33"/>
                  </a:lnTo>
                  <a:lnTo>
                    <a:pt x="125" y="36"/>
                  </a:lnTo>
                  <a:lnTo>
                    <a:pt x="117" y="39"/>
                  </a:lnTo>
                  <a:lnTo>
                    <a:pt x="110" y="39"/>
                  </a:lnTo>
                  <a:lnTo>
                    <a:pt x="110" y="39"/>
                  </a:lnTo>
                  <a:lnTo>
                    <a:pt x="102" y="39"/>
                  </a:lnTo>
                  <a:lnTo>
                    <a:pt x="94" y="39"/>
                  </a:lnTo>
                  <a:lnTo>
                    <a:pt x="87" y="36"/>
                  </a:lnTo>
                  <a:lnTo>
                    <a:pt x="80" y="33"/>
                  </a:lnTo>
                  <a:lnTo>
                    <a:pt x="75" y="29"/>
                  </a:lnTo>
                  <a:lnTo>
                    <a:pt x="69" y="24"/>
                  </a:lnTo>
                  <a:lnTo>
                    <a:pt x="66" y="18"/>
                  </a:lnTo>
                  <a:lnTo>
                    <a:pt x="62" y="11"/>
                  </a:lnTo>
                  <a:lnTo>
                    <a:pt x="1" y="18"/>
                  </a:lnTo>
                  <a:lnTo>
                    <a:pt x="1" y="18"/>
                  </a:lnTo>
                  <a:lnTo>
                    <a:pt x="0" y="34"/>
                  </a:lnTo>
                  <a:lnTo>
                    <a:pt x="3" y="52"/>
                  </a:lnTo>
                  <a:lnTo>
                    <a:pt x="8" y="69"/>
                  </a:lnTo>
                  <a:lnTo>
                    <a:pt x="16" y="85"/>
                  </a:lnTo>
                  <a:lnTo>
                    <a:pt x="16" y="85"/>
                  </a:lnTo>
                  <a:lnTo>
                    <a:pt x="23" y="94"/>
                  </a:lnTo>
                  <a:lnTo>
                    <a:pt x="31" y="102"/>
                  </a:lnTo>
                  <a:lnTo>
                    <a:pt x="37" y="110"/>
                  </a:lnTo>
                  <a:lnTo>
                    <a:pt x="46" y="117"/>
                  </a:lnTo>
                  <a:lnTo>
                    <a:pt x="56" y="122"/>
                  </a:lnTo>
                  <a:lnTo>
                    <a:pt x="64" y="127"/>
                  </a:lnTo>
                  <a:lnTo>
                    <a:pt x="84" y="132"/>
                  </a:lnTo>
                  <a:lnTo>
                    <a:pt x="103" y="135"/>
                  </a:lnTo>
                  <a:lnTo>
                    <a:pt x="115" y="135"/>
                  </a:lnTo>
                  <a:lnTo>
                    <a:pt x="125" y="133"/>
                  </a:lnTo>
                  <a:lnTo>
                    <a:pt x="135" y="132"/>
                  </a:lnTo>
                  <a:lnTo>
                    <a:pt x="145" y="128"/>
                  </a:lnTo>
                  <a:lnTo>
                    <a:pt x="155" y="123"/>
                  </a:lnTo>
                  <a:lnTo>
                    <a:pt x="164" y="118"/>
                  </a:lnTo>
                  <a:lnTo>
                    <a:pt x="164" y="118"/>
                  </a:lnTo>
                  <a:lnTo>
                    <a:pt x="178" y="107"/>
                  </a:lnTo>
                  <a:lnTo>
                    <a:pt x="191" y="95"/>
                  </a:lnTo>
                  <a:lnTo>
                    <a:pt x="199" y="80"/>
                  </a:lnTo>
                  <a:lnTo>
                    <a:pt x="207" y="66"/>
                  </a:lnTo>
                  <a:lnTo>
                    <a:pt x="211" y="49"/>
                  </a:lnTo>
                  <a:lnTo>
                    <a:pt x="214" y="33"/>
                  </a:lnTo>
                  <a:lnTo>
                    <a:pt x="212" y="16"/>
                  </a:lnTo>
                  <a:lnTo>
                    <a:pt x="209" y="0"/>
                  </a:ln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60" name="Freeform 85">
              <a:extLst>
                <a:ext uri="{FF2B5EF4-FFF2-40B4-BE49-F238E27FC236}">
                  <a16:creationId xmlns:a16="http://schemas.microsoft.com/office/drawing/2014/main" id="{988907C2-C1CB-4A0F-99EF-09AE126FA693}"/>
                </a:ext>
              </a:extLst>
            </p:cNvPr>
            <p:cNvSpPr>
              <a:spLocks/>
            </p:cNvSpPr>
            <p:nvPr/>
          </p:nvSpPr>
          <p:spPr bwMode="auto">
            <a:xfrm>
              <a:off x="9704388" y="3640138"/>
              <a:ext cx="1587" cy="9525"/>
            </a:xfrm>
            <a:custGeom>
              <a:avLst/>
              <a:gdLst>
                <a:gd name="T0" fmla="*/ 0 w 1"/>
                <a:gd name="T1" fmla="*/ 6 h 6"/>
                <a:gd name="T2" fmla="*/ 0 w 1"/>
                <a:gd name="T3" fmla="*/ 6 h 6"/>
                <a:gd name="T4" fmla="*/ 1 w 1"/>
                <a:gd name="T5" fmla="*/ 0 h 6"/>
                <a:gd name="T6" fmla="*/ 1 w 1"/>
                <a:gd name="T7" fmla="*/ 0 h 6"/>
                <a:gd name="T8" fmla="*/ 0 w 1"/>
                <a:gd name="T9" fmla="*/ 6 h 6"/>
                <a:gd name="T10" fmla="*/ 0 w 1"/>
                <a:gd name="T11" fmla="*/ 6 h 6"/>
              </a:gdLst>
              <a:ahLst/>
              <a:cxnLst>
                <a:cxn ang="0">
                  <a:pos x="T0" y="T1"/>
                </a:cxn>
                <a:cxn ang="0">
                  <a:pos x="T2" y="T3"/>
                </a:cxn>
                <a:cxn ang="0">
                  <a:pos x="T4" y="T5"/>
                </a:cxn>
                <a:cxn ang="0">
                  <a:pos x="T6" y="T7"/>
                </a:cxn>
                <a:cxn ang="0">
                  <a:pos x="T8" y="T9"/>
                </a:cxn>
                <a:cxn ang="0">
                  <a:pos x="T10" y="T11"/>
                </a:cxn>
              </a:cxnLst>
              <a:rect l="0" t="0" r="r" b="b"/>
              <a:pathLst>
                <a:path w="1" h="6">
                  <a:moveTo>
                    <a:pt x="0" y="6"/>
                  </a:moveTo>
                  <a:lnTo>
                    <a:pt x="0" y="6"/>
                  </a:lnTo>
                  <a:lnTo>
                    <a:pt x="1" y="0"/>
                  </a:lnTo>
                  <a:lnTo>
                    <a:pt x="1"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61" name="Freeform 86">
              <a:extLst>
                <a:ext uri="{FF2B5EF4-FFF2-40B4-BE49-F238E27FC236}">
                  <a16:creationId xmlns:a16="http://schemas.microsoft.com/office/drawing/2014/main" id="{D90ED76C-1077-4FC5-B8A3-C524936A0D52}"/>
                </a:ext>
              </a:extLst>
            </p:cNvPr>
            <p:cNvSpPr>
              <a:spLocks/>
            </p:cNvSpPr>
            <p:nvPr/>
          </p:nvSpPr>
          <p:spPr bwMode="auto">
            <a:xfrm>
              <a:off x="9821863" y="3581401"/>
              <a:ext cx="93662" cy="95250"/>
            </a:xfrm>
            <a:custGeom>
              <a:avLst/>
              <a:gdLst>
                <a:gd name="T0" fmla="*/ 59 w 59"/>
                <a:gd name="T1" fmla="*/ 42 h 60"/>
                <a:gd name="T2" fmla="*/ 58 w 59"/>
                <a:gd name="T3" fmla="*/ 15 h 60"/>
                <a:gd name="T4" fmla="*/ 41 w 59"/>
                <a:gd name="T5" fmla="*/ 17 h 60"/>
                <a:gd name="T6" fmla="*/ 41 w 59"/>
                <a:gd name="T7" fmla="*/ 0 h 60"/>
                <a:gd name="T8" fmla="*/ 15 w 59"/>
                <a:gd name="T9" fmla="*/ 4 h 60"/>
                <a:gd name="T10" fmla="*/ 17 w 59"/>
                <a:gd name="T11" fmla="*/ 18 h 60"/>
                <a:gd name="T12" fmla="*/ 0 w 59"/>
                <a:gd name="T13" fmla="*/ 20 h 60"/>
                <a:gd name="T14" fmla="*/ 3 w 59"/>
                <a:gd name="T15" fmla="*/ 45 h 60"/>
                <a:gd name="T16" fmla="*/ 18 w 59"/>
                <a:gd name="T17" fmla="*/ 45 h 60"/>
                <a:gd name="T18" fmla="*/ 20 w 59"/>
                <a:gd name="T19" fmla="*/ 60 h 60"/>
                <a:gd name="T20" fmla="*/ 45 w 59"/>
                <a:gd name="T21" fmla="*/ 58 h 60"/>
                <a:gd name="T22" fmla="*/ 45 w 59"/>
                <a:gd name="T23" fmla="*/ 42 h 60"/>
                <a:gd name="T24" fmla="*/ 59 w 59"/>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42"/>
                  </a:moveTo>
                  <a:lnTo>
                    <a:pt x="58" y="15"/>
                  </a:lnTo>
                  <a:lnTo>
                    <a:pt x="41" y="17"/>
                  </a:lnTo>
                  <a:lnTo>
                    <a:pt x="41" y="0"/>
                  </a:lnTo>
                  <a:lnTo>
                    <a:pt x="15" y="4"/>
                  </a:lnTo>
                  <a:lnTo>
                    <a:pt x="17" y="18"/>
                  </a:lnTo>
                  <a:lnTo>
                    <a:pt x="0" y="20"/>
                  </a:lnTo>
                  <a:lnTo>
                    <a:pt x="3" y="45"/>
                  </a:lnTo>
                  <a:lnTo>
                    <a:pt x="18" y="45"/>
                  </a:lnTo>
                  <a:lnTo>
                    <a:pt x="20" y="60"/>
                  </a:lnTo>
                  <a:lnTo>
                    <a:pt x="45" y="58"/>
                  </a:lnTo>
                  <a:lnTo>
                    <a:pt x="45" y="42"/>
                  </a:lnTo>
                  <a:lnTo>
                    <a:pt x="59"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62" name="Freeform 87">
              <a:extLst>
                <a:ext uri="{FF2B5EF4-FFF2-40B4-BE49-F238E27FC236}">
                  <a16:creationId xmlns:a16="http://schemas.microsoft.com/office/drawing/2014/main" id="{A236B088-16AE-4BA3-B0DE-436E7E3BD8A3}"/>
                </a:ext>
              </a:extLst>
            </p:cNvPr>
            <p:cNvSpPr>
              <a:spLocks/>
            </p:cNvSpPr>
            <p:nvPr/>
          </p:nvSpPr>
          <p:spPr bwMode="auto">
            <a:xfrm>
              <a:off x="9437688" y="4330701"/>
              <a:ext cx="234950" cy="241300"/>
            </a:xfrm>
            <a:custGeom>
              <a:avLst/>
              <a:gdLst>
                <a:gd name="T0" fmla="*/ 136 w 148"/>
                <a:gd name="T1" fmla="*/ 117 h 152"/>
                <a:gd name="T2" fmla="*/ 125 w 148"/>
                <a:gd name="T3" fmla="*/ 132 h 152"/>
                <a:gd name="T4" fmla="*/ 125 w 148"/>
                <a:gd name="T5" fmla="*/ 132 h 152"/>
                <a:gd name="T6" fmla="*/ 122 w 148"/>
                <a:gd name="T7" fmla="*/ 135 h 152"/>
                <a:gd name="T8" fmla="*/ 117 w 148"/>
                <a:gd name="T9" fmla="*/ 137 h 152"/>
                <a:gd name="T10" fmla="*/ 112 w 148"/>
                <a:gd name="T11" fmla="*/ 137 h 152"/>
                <a:gd name="T12" fmla="*/ 107 w 148"/>
                <a:gd name="T13" fmla="*/ 134 h 152"/>
                <a:gd name="T14" fmla="*/ 18 w 148"/>
                <a:gd name="T15" fmla="*/ 60 h 152"/>
                <a:gd name="T16" fmla="*/ 18 w 148"/>
                <a:gd name="T17" fmla="*/ 60 h 152"/>
                <a:gd name="T18" fmla="*/ 14 w 148"/>
                <a:gd name="T19" fmla="*/ 56 h 152"/>
                <a:gd name="T20" fmla="*/ 13 w 148"/>
                <a:gd name="T21" fmla="*/ 51 h 152"/>
                <a:gd name="T22" fmla="*/ 14 w 148"/>
                <a:gd name="T23" fmla="*/ 46 h 152"/>
                <a:gd name="T24" fmla="*/ 16 w 148"/>
                <a:gd name="T25" fmla="*/ 43 h 152"/>
                <a:gd name="T26" fmla="*/ 44 w 148"/>
                <a:gd name="T27" fmla="*/ 8 h 152"/>
                <a:gd name="T28" fmla="*/ 39 w 148"/>
                <a:gd name="T29" fmla="*/ 0 h 152"/>
                <a:gd name="T30" fmla="*/ 3 w 148"/>
                <a:gd name="T31" fmla="*/ 45 h 152"/>
                <a:gd name="T32" fmla="*/ 3 w 148"/>
                <a:gd name="T33" fmla="*/ 45 h 152"/>
                <a:gd name="T34" fmla="*/ 0 w 148"/>
                <a:gd name="T35" fmla="*/ 48 h 152"/>
                <a:gd name="T36" fmla="*/ 0 w 148"/>
                <a:gd name="T37" fmla="*/ 53 h 152"/>
                <a:gd name="T38" fmla="*/ 1 w 148"/>
                <a:gd name="T39" fmla="*/ 58 h 152"/>
                <a:gd name="T40" fmla="*/ 5 w 148"/>
                <a:gd name="T41" fmla="*/ 61 h 152"/>
                <a:gd name="T42" fmla="*/ 108 w 148"/>
                <a:gd name="T43" fmla="*/ 149 h 152"/>
                <a:gd name="T44" fmla="*/ 108 w 148"/>
                <a:gd name="T45" fmla="*/ 149 h 152"/>
                <a:gd name="T46" fmla="*/ 112 w 148"/>
                <a:gd name="T47" fmla="*/ 150 h 152"/>
                <a:gd name="T48" fmla="*/ 117 w 148"/>
                <a:gd name="T49" fmla="*/ 152 h 152"/>
                <a:gd name="T50" fmla="*/ 122 w 148"/>
                <a:gd name="T51" fmla="*/ 150 h 152"/>
                <a:gd name="T52" fmla="*/ 125 w 148"/>
                <a:gd name="T53" fmla="*/ 147 h 152"/>
                <a:gd name="T54" fmla="*/ 145 w 148"/>
                <a:gd name="T55" fmla="*/ 122 h 152"/>
                <a:gd name="T56" fmla="*/ 148 w 148"/>
                <a:gd name="T57" fmla="*/ 119 h 152"/>
                <a:gd name="T58" fmla="*/ 148 w 148"/>
                <a:gd name="T59" fmla="*/ 119 h 152"/>
                <a:gd name="T60" fmla="*/ 143 w 148"/>
                <a:gd name="T61" fmla="*/ 119 h 152"/>
                <a:gd name="T62" fmla="*/ 136 w 148"/>
                <a:gd name="T63" fmla="*/ 117 h 152"/>
                <a:gd name="T64" fmla="*/ 136 w 148"/>
                <a:gd name="T65" fmla="*/ 1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152">
                  <a:moveTo>
                    <a:pt x="136" y="117"/>
                  </a:moveTo>
                  <a:lnTo>
                    <a:pt x="125" y="132"/>
                  </a:lnTo>
                  <a:lnTo>
                    <a:pt x="125" y="132"/>
                  </a:lnTo>
                  <a:lnTo>
                    <a:pt x="122" y="135"/>
                  </a:lnTo>
                  <a:lnTo>
                    <a:pt x="117" y="137"/>
                  </a:lnTo>
                  <a:lnTo>
                    <a:pt x="112" y="137"/>
                  </a:lnTo>
                  <a:lnTo>
                    <a:pt x="107" y="134"/>
                  </a:lnTo>
                  <a:lnTo>
                    <a:pt x="18" y="60"/>
                  </a:lnTo>
                  <a:lnTo>
                    <a:pt x="18" y="60"/>
                  </a:lnTo>
                  <a:lnTo>
                    <a:pt x="14" y="56"/>
                  </a:lnTo>
                  <a:lnTo>
                    <a:pt x="13" y="51"/>
                  </a:lnTo>
                  <a:lnTo>
                    <a:pt x="14" y="46"/>
                  </a:lnTo>
                  <a:lnTo>
                    <a:pt x="16" y="43"/>
                  </a:lnTo>
                  <a:lnTo>
                    <a:pt x="44" y="8"/>
                  </a:lnTo>
                  <a:lnTo>
                    <a:pt x="39" y="0"/>
                  </a:lnTo>
                  <a:lnTo>
                    <a:pt x="3" y="45"/>
                  </a:lnTo>
                  <a:lnTo>
                    <a:pt x="3" y="45"/>
                  </a:lnTo>
                  <a:lnTo>
                    <a:pt x="0" y="48"/>
                  </a:lnTo>
                  <a:lnTo>
                    <a:pt x="0" y="53"/>
                  </a:lnTo>
                  <a:lnTo>
                    <a:pt x="1" y="58"/>
                  </a:lnTo>
                  <a:lnTo>
                    <a:pt x="5" y="61"/>
                  </a:lnTo>
                  <a:lnTo>
                    <a:pt x="108" y="149"/>
                  </a:lnTo>
                  <a:lnTo>
                    <a:pt x="108" y="149"/>
                  </a:lnTo>
                  <a:lnTo>
                    <a:pt x="112" y="150"/>
                  </a:lnTo>
                  <a:lnTo>
                    <a:pt x="117" y="152"/>
                  </a:lnTo>
                  <a:lnTo>
                    <a:pt x="122" y="150"/>
                  </a:lnTo>
                  <a:lnTo>
                    <a:pt x="125" y="147"/>
                  </a:lnTo>
                  <a:lnTo>
                    <a:pt x="145" y="122"/>
                  </a:lnTo>
                  <a:lnTo>
                    <a:pt x="148" y="119"/>
                  </a:lnTo>
                  <a:lnTo>
                    <a:pt x="148" y="119"/>
                  </a:lnTo>
                  <a:lnTo>
                    <a:pt x="143" y="119"/>
                  </a:lnTo>
                  <a:lnTo>
                    <a:pt x="136" y="117"/>
                  </a:lnTo>
                  <a:lnTo>
                    <a:pt x="136"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63" name="Freeform 88">
              <a:extLst>
                <a:ext uri="{FF2B5EF4-FFF2-40B4-BE49-F238E27FC236}">
                  <a16:creationId xmlns:a16="http://schemas.microsoft.com/office/drawing/2014/main" id="{177E66E3-5505-4172-B4DD-966E3D51B404}"/>
                </a:ext>
              </a:extLst>
            </p:cNvPr>
            <p:cNvSpPr>
              <a:spLocks noEditPoints="1"/>
            </p:cNvSpPr>
            <p:nvPr/>
          </p:nvSpPr>
          <p:spPr bwMode="auto">
            <a:xfrm>
              <a:off x="9599613" y="4171951"/>
              <a:ext cx="227012" cy="242888"/>
            </a:xfrm>
            <a:custGeom>
              <a:avLst/>
              <a:gdLst>
                <a:gd name="T0" fmla="*/ 54 w 143"/>
                <a:gd name="T1" fmla="*/ 18 h 153"/>
                <a:gd name="T2" fmla="*/ 36 w 143"/>
                <a:gd name="T3" fmla="*/ 1 h 153"/>
                <a:gd name="T4" fmla="*/ 36 w 143"/>
                <a:gd name="T5" fmla="*/ 1 h 153"/>
                <a:gd name="T6" fmla="*/ 31 w 143"/>
                <a:gd name="T7" fmla="*/ 0 h 153"/>
                <a:gd name="T8" fmla="*/ 26 w 143"/>
                <a:gd name="T9" fmla="*/ 0 h 153"/>
                <a:gd name="T10" fmla="*/ 21 w 143"/>
                <a:gd name="T11" fmla="*/ 0 h 153"/>
                <a:gd name="T12" fmla="*/ 18 w 143"/>
                <a:gd name="T13" fmla="*/ 3 h 153"/>
                <a:gd name="T14" fmla="*/ 0 w 143"/>
                <a:gd name="T15" fmla="*/ 26 h 153"/>
                <a:gd name="T16" fmla="*/ 5 w 143"/>
                <a:gd name="T17" fmla="*/ 34 h 153"/>
                <a:gd name="T18" fmla="*/ 18 w 143"/>
                <a:gd name="T19" fmla="*/ 19 h 153"/>
                <a:gd name="T20" fmla="*/ 18 w 143"/>
                <a:gd name="T21" fmla="*/ 19 h 153"/>
                <a:gd name="T22" fmla="*/ 21 w 143"/>
                <a:gd name="T23" fmla="*/ 16 h 153"/>
                <a:gd name="T24" fmla="*/ 26 w 143"/>
                <a:gd name="T25" fmla="*/ 14 h 153"/>
                <a:gd name="T26" fmla="*/ 31 w 143"/>
                <a:gd name="T27" fmla="*/ 14 h 153"/>
                <a:gd name="T28" fmla="*/ 34 w 143"/>
                <a:gd name="T29" fmla="*/ 18 h 153"/>
                <a:gd name="T30" fmla="*/ 53 w 143"/>
                <a:gd name="T31" fmla="*/ 31 h 153"/>
                <a:gd name="T32" fmla="*/ 49 w 143"/>
                <a:gd name="T33" fmla="*/ 41 h 153"/>
                <a:gd name="T34" fmla="*/ 56 w 143"/>
                <a:gd name="T35" fmla="*/ 46 h 153"/>
                <a:gd name="T36" fmla="*/ 53 w 143"/>
                <a:gd name="T37" fmla="*/ 51 h 153"/>
                <a:gd name="T38" fmla="*/ 51 w 143"/>
                <a:gd name="T39" fmla="*/ 56 h 153"/>
                <a:gd name="T40" fmla="*/ 51 w 143"/>
                <a:gd name="T41" fmla="*/ 56 h 153"/>
                <a:gd name="T42" fmla="*/ 49 w 143"/>
                <a:gd name="T43" fmla="*/ 59 h 153"/>
                <a:gd name="T44" fmla="*/ 51 w 143"/>
                <a:gd name="T45" fmla="*/ 61 h 153"/>
                <a:gd name="T46" fmla="*/ 79 w 143"/>
                <a:gd name="T47" fmla="*/ 84 h 153"/>
                <a:gd name="T48" fmla="*/ 79 w 143"/>
                <a:gd name="T49" fmla="*/ 84 h 153"/>
                <a:gd name="T50" fmla="*/ 81 w 143"/>
                <a:gd name="T51" fmla="*/ 85 h 153"/>
                <a:gd name="T52" fmla="*/ 84 w 143"/>
                <a:gd name="T53" fmla="*/ 84 h 153"/>
                <a:gd name="T54" fmla="*/ 87 w 143"/>
                <a:gd name="T55" fmla="*/ 80 h 153"/>
                <a:gd name="T56" fmla="*/ 92 w 143"/>
                <a:gd name="T57" fmla="*/ 77 h 153"/>
                <a:gd name="T58" fmla="*/ 99 w 143"/>
                <a:gd name="T59" fmla="*/ 82 h 153"/>
                <a:gd name="T60" fmla="*/ 107 w 143"/>
                <a:gd name="T61" fmla="*/ 77 h 153"/>
                <a:gd name="T62" fmla="*/ 125 w 143"/>
                <a:gd name="T63" fmla="*/ 92 h 153"/>
                <a:gd name="T64" fmla="*/ 125 w 143"/>
                <a:gd name="T65" fmla="*/ 92 h 153"/>
                <a:gd name="T66" fmla="*/ 127 w 143"/>
                <a:gd name="T67" fmla="*/ 95 h 153"/>
                <a:gd name="T68" fmla="*/ 129 w 143"/>
                <a:gd name="T69" fmla="*/ 100 h 153"/>
                <a:gd name="T70" fmla="*/ 129 w 143"/>
                <a:gd name="T71" fmla="*/ 105 h 153"/>
                <a:gd name="T72" fmla="*/ 125 w 143"/>
                <a:gd name="T73" fmla="*/ 108 h 153"/>
                <a:gd name="T74" fmla="*/ 96 w 143"/>
                <a:gd name="T75" fmla="*/ 146 h 153"/>
                <a:gd name="T76" fmla="*/ 99 w 143"/>
                <a:gd name="T77" fmla="*/ 151 h 153"/>
                <a:gd name="T78" fmla="*/ 99 w 143"/>
                <a:gd name="T79" fmla="*/ 151 h 153"/>
                <a:gd name="T80" fmla="*/ 100 w 143"/>
                <a:gd name="T81" fmla="*/ 153 h 153"/>
                <a:gd name="T82" fmla="*/ 142 w 143"/>
                <a:gd name="T83" fmla="*/ 105 h 153"/>
                <a:gd name="T84" fmla="*/ 142 w 143"/>
                <a:gd name="T85" fmla="*/ 105 h 153"/>
                <a:gd name="T86" fmla="*/ 143 w 143"/>
                <a:gd name="T87" fmla="*/ 102 h 153"/>
                <a:gd name="T88" fmla="*/ 143 w 143"/>
                <a:gd name="T89" fmla="*/ 97 h 153"/>
                <a:gd name="T90" fmla="*/ 142 w 143"/>
                <a:gd name="T91" fmla="*/ 92 h 153"/>
                <a:gd name="T92" fmla="*/ 140 w 143"/>
                <a:gd name="T93" fmla="*/ 89 h 153"/>
                <a:gd name="T94" fmla="*/ 54 w 143"/>
                <a:gd name="T95" fmla="*/ 18 h 153"/>
                <a:gd name="T96" fmla="*/ 86 w 143"/>
                <a:gd name="T97" fmla="*/ 79 h 153"/>
                <a:gd name="T98" fmla="*/ 84 w 143"/>
                <a:gd name="T99" fmla="*/ 80 h 153"/>
                <a:gd name="T100" fmla="*/ 84 w 143"/>
                <a:gd name="T101" fmla="*/ 80 h 153"/>
                <a:gd name="T102" fmla="*/ 81 w 143"/>
                <a:gd name="T103" fmla="*/ 82 h 153"/>
                <a:gd name="T104" fmla="*/ 79 w 143"/>
                <a:gd name="T105" fmla="*/ 80 h 153"/>
                <a:gd name="T106" fmla="*/ 54 w 143"/>
                <a:gd name="T107" fmla="*/ 61 h 153"/>
                <a:gd name="T108" fmla="*/ 54 w 143"/>
                <a:gd name="T109" fmla="*/ 61 h 153"/>
                <a:gd name="T110" fmla="*/ 53 w 143"/>
                <a:gd name="T111" fmla="*/ 59 h 153"/>
                <a:gd name="T112" fmla="*/ 53 w 143"/>
                <a:gd name="T113" fmla="*/ 56 h 153"/>
                <a:gd name="T114" fmla="*/ 54 w 143"/>
                <a:gd name="T115" fmla="*/ 52 h 153"/>
                <a:gd name="T116" fmla="*/ 58 w 143"/>
                <a:gd name="T117" fmla="*/ 47 h 153"/>
                <a:gd name="T118" fmla="*/ 91 w 143"/>
                <a:gd name="T119" fmla="*/ 75 h 153"/>
                <a:gd name="T120" fmla="*/ 86 w 143"/>
                <a:gd name="T121"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53">
                  <a:moveTo>
                    <a:pt x="54" y="18"/>
                  </a:moveTo>
                  <a:lnTo>
                    <a:pt x="36" y="1"/>
                  </a:lnTo>
                  <a:lnTo>
                    <a:pt x="36" y="1"/>
                  </a:lnTo>
                  <a:lnTo>
                    <a:pt x="31" y="0"/>
                  </a:lnTo>
                  <a:lnTo>
                    <a:pt x="26" y="0"/>
                  </a:lnTo>
                  <a:lnTo>
                    <a:pt x="21" y="0"/>
                  </a:lnTo>
                  <a:lnTo>
                    <a:pt x="18" y="3"/>
                  </a:lnTo>
                  <a:lnTo>
                    <a:pt x="0" y="26"/>
                  </a:lnTo>
                  <a:lnTo>
                    <a:pt x="5" y="34"/>
                  </a:lnTo>
                  <a:lnTo>
                    <a:pt x="18" y="19"/>
                  </a:lnTo>
                  <a:lnTo>
                    <a:pt x="18" y="19"/>
                  </a:lnTo>
                  <a:lnTo>
                    <a:pt x="21" y="16"/>
                  </a:lnTo>
                  <a:lnTo>
                    <a:pt x="26" y="14"/>
                  </a:lnTo>
                  <a:lnTo>
                    <a:pt x="31" y="14"/>
                  </a:lnTo>
                  <a:lnTo>
                    <a:pt x="34" y="18"/>
                  </a:lnTo>
                  <a:lnTo>
                    <a:pt x="53" y="31"/>
                  </a:lnTo>
                  <a:lnTo>
                    <a:pt x="49" y="41"/>
                  </a:lnTo>
                  <a:lnTo>
                    <a:pt x="56" y="46"/>
                  </a:lnTo>
                  <a:lnTo>
                    <a:pt x="53" y="51"/>
                  </a:lnTo>
                  <a:lnTo>
                    <a:pt x="51" y="56"/>
                  </a:lnTo>
                  <a:lnTo>
                    <a:pt x="51" y="56"/>
                  </a:lnTo>
                  <a:lnTo>
                    <a:pt x="49" y="59"/>
                  </a:lnTo>
                  <a:lnTo>
                    <a:pt x="51" y="61"/>
                  </a:lnTo>
                  <a:lnTo>
                    <a:pt x="79" y="84"/>
                  </a:lnTo>
                  <a:lnTo>
                    <a:pt x="79" y="84"/>
                  </a:lnTo>
                  <a:lnTo>
                    <a:pt x="81" y="85"/>
                  </a:lnTo>
                  <a:lnTo>
                    <a:pt x="84" y="84"/>
                  </a:lnTo>
                  <a:lnTo>
                    <a:pt x="87" y="80"/>
                  </a:lnTo>
                  <a:lnTo>
                    <a:pt x="92" y="77"/>
                  </a:lnTo>
                  <a:lnTo>
                    <a:pt x="99" y="82"/>
                  </a:lnTo>
                  <a:lnTo>
                    <a:pt x="107" y="77"/>
                  </a:lnTo>
                  <a:lnTo>
                    <a:pt x="125" y="92"/>
                  </a:lnTo>
                  <a:lnTo>
                    <a:pt x="125" y="92"/>
                  </a:lnTo>
                  <a:lnTo>
                    <a:pt x="127" y="95"/>
                  </a:lnTo>
                  <a:lnTo>
                    <a:pt x="129" y="100"/>
                  </a:lnTo>
                  <a:lnTo>
                    <a:pt x="129" y="105"/>
                  </a:lnTo>
                  <a:lnTo>
                    <a:pt x="125" y="108"/>
                  </a:lnTo>
                  <a:lnTo>
                    <a:pt x="96" y="146"/>
                  </a:lnTo>
                  <a:lnTo>
                    <a:pt x="99" y="151"/>
                  </a:lnTo>
                  <a:lnTo>
                    <a:pt x="99" y="151"/>
                  </a:lnTo>
                  <a:lnTo>
                    <a:pt x="100" y="153"/>
                  </a:lnTo>
                  <a:lnTo>
                    <a:pt x="142" y="105"/>
                  </a:lnTo>
                  <a:lnTo>
                    <a:pt x="142" y="105"/>
                  </a:lnTo>
                  <a:lnTo>
                    <a:pt x="143" y="102"/>
                  </a:lnTo>
                  <a:lnTo>
                    <a:pt x="143" y="97"/>
                  </a:lnTo>
                  <a:lnTo>
                    <a:pt x="142" y="92"/>
                  </a:lnTo>
                  <a:lnTo>
                    <a:pt x="140" y="89"/>
                  </a:lnTo>
                  <a:lnTo>
                    <a:pt x="54" y="18"/>
                  </a:lnTo>
                  <a:close/>
                  <a:moveTo>
                    <a:pt x="86" y="79"/>
                  </a:moveTo>
                  <a:lnTo>
                    <a:pt x="84" y="80"/>
                  </a:lnTo>
                  <a:lnTo>
                    <a:pt x="84" y="80"/>
                  </a:lnTo>
                  <a:lnTo>
                    <a:pt x="81" y="82"/>
                  </a:lnTo>
                  <a:lnTo>
                    <a:pt x="79" y="80"/>
                  </a:lnTo>
                  <a:lnTo>
                    <a:pt x="54" y="61"/>
                  </a:lnTo>
                  <a:lnTo>
                    <a:pt x="54" y="61"/>
                  </a:lnTo>
                  <a:lnTo>
                    <a:pt x="53" y="59"/>
                  </a:lnTo>
                  <a:lnTo>
                    <a:pt x="53" y="56"/>
                  </a:lnTo>
                  <a:lnTo>
                    <a:pt x="54" y="52"/>
                  </a:lnTo>
                  <a:lnTo>
                    <a:pt x="58" y="47"/>
                  </a:lnTo>
                  <a:lnTo>
                    <a:pt x="91" y="75"/>
                  </a:lnTo>
                  <a:lnTo>
                    <a:pt x="86"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64" name="Freeform 89">
              <a:extLst>
                <a:ext uri="{FF2B5EF4-FFF2-40B4-BE49-F238E27FC236}">
                  <a16:creationId xmlns:a16="http://schemas.microsoft.com/office/drawing/2014/main" id="{C3354156-3A80-47C9-9909-6AE26A8A06DE}"/>
                </a:ext>
              </a:extLst>
            </p:cNvPr>
            <p:cNvSpPr>
              <a:spLocks/>
            </p:cNvSpPr>
            <p:nvPr/>
          </p:nvSpPr>
          <p:spPr bwMode="auto">
            <a:xfrm>
              <a:off x="9458325" y="4343401"/>
              <a:ext cx="195262" cy="204788"/>
            </a:xfrm>
            <a:custGeom>
              <a:avLst/>
              <a:gdLst>
                <a:gd name="T0" fmla="*/ 5 w 123"/>
                <a:gd name="T1" fmla="*/ 52 h 129"/>
                <a:gd name="T2" fmla="*/ 94 w 123"/>
                <a:gd name="T3" fmla="*/ 126 h 129"/>
                <a:gd name="T4" fmla="*/ 94 w 123"/>
                <a:gd name="T5" fmla="*/ 126 h 129"/>
                <a:gd name="T6" fmla="*/ 99 w 123"/>
                <a:gd name="T7" fmla="*/ 129 h 129"/>
                <a:gd name="T8" fmla="*/ 104 w 123"/>
                <a:gd name="T9" fmla="*/ 129 h 129"/>
                <a:gd name="T10" fmla="*/ 109 w 123"/>
                <a:gd name="T11" fmla="*/ 127 h 129"/>
                <a:gd name="T12" fmla="*/ 112 w 123"/>
                <a:gd name="T13" fmla="*/ 124 h 129"/>
                <a:gd name="T14" fmla="*/ 123 w 123"/>
                <a:gd name="T15" fmla="*/ 109 h 129"/>
                <a:gd name="T16" fmla="*/ 123 w 123"/>
                <a:gd name="T17" fmla="*/ 109 h 129"/>
                <a:gd name="T18" fmla="*/ 119 w 123"/>
                <a:gd name="T19" fmla="*/ 108 h 129"/>
                <a:gd name="T20" fmla="*/ 114 w 123"/>
                <a:gd name="T21" fmla="*/ 103 h 129"/>
                <a:gd name="T22" fmla="*/ 114 w 123"/>
                <a:gd name="T23" fmla="*/ 103 h 129"/>
                <a:gd name="T24" fmla="*/ 99 w 123"/>
                <a:gd name="T25" fmla="*/ 121 h 129"/>
                <a:gd name="T26" fmla="*/ 8 w 123"/>
                <a:gd name="T27" fmla="*/ 45 h 129"/>
                <a:gd name="T28" fmla="*/ 39 w 123"/>
                <a:gd name="T29" fmla="*/ 9 h 129"/>
                <a:gd name="T30" fmla="*/ 31 w 123"/>
                <a:gd name="T31" fmla="*/ 0 h 129"/>
                <a:gd name="T32" fmla="*/ 3 w 123"/>
                <a:gd name="T33" fmla="*/ 35 h 129"/>
                <a:gd name="T34" fmla="*/ 3 w 123"/>
                <a:gd name="T35" fmla="*/ 35 h 129"/>
                <a:gd name="T36" fmla="*/ 1 w 123"/>
                <a:gd name="T37" fmla="*/ 38 h 129"/>
                <a:gd name="T38" fmla="*/ 0 w 123"/>
                <a:gd name="T39" fmla="*/ 43 h 129"/>
                <a:gd name="T40" fmla="*/ 1 w 123"/>
                <a:gd name="T41" fmla="*/ 48 h 129"/>
                <a:gd name="T42" fmla="*/ 5 w 123"/>
                <a:gd name="T43" fmla="*/ 52 h 129"/>
                <a:gd name="T44" fmla="*/ 5 w 123"/>
                <a:gd name="T45" fmla="*/ 5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29">
                  <a:moveTo>
                    <a:pt x="5" y="52"/>
                  </a:moveTo>
                  <a:lnTo>
                    <a:pt x="94" y="126"/>
                  </a:lnTo>
                  <a:lnTo>
                    <a:pt x="94" y="126"/>
                  </a:lnTo>
                  <a:lnTo>
                    <a:pt x="99" y="129"/>
                  </a:lnTo>
                  <a:lnTo>
                    <a:pt x="104" y="129"/>
                  </a:lnTo>
                  <a:lnTo>
                    <a:pt x="109" y="127"/>
                  </a:lnTo>
                  <a:lnTo>
                    <a:pt x="112" y="124"/>
                  </a:lnTo>
                  <a:lnTo>
                    <a:pt x="123" y="109"/>
                  </a:lnTo>
                  <a:lnTo>
                    <a:pt x="123" y="109"/>
                  </a:lnTo>
                  <a:lnTo>
                    <a:pt x="119" y="108"/>
                  </a:lnTo>
                  <a:lnTo>
                    <a:pt x="114" y="103"/>
                  </a:lnTo>
                  <a:lnTo>
                    <a:pt x="114" y="103"/>
                  </a:lnTo>
                  <a:lnTo>
                    <a:pt x="99" y="121"/>
                  </a:lnTo>
                  <a:lnTo>
                    <a:pt x="8" y="45"/>
                  </a:lnTo>
                  <a:lnTo>
                    <a:pt x="39" y="9"/>
                  </a:lnTo>
                  <a:lnTo>
                    <a:pt x="31" y="0"/>
                  </a:lnTo>
                  <a:lnTo>
                    <a:pt x="3" y="35"/>
                  </a:lnTo>
                  <a:lnTo>
                    <a:pt x="3" y="35"/>
                  </a:lnTo>
                  <a:lnTo>
                    <a:pt x="1" y="38"/>
                  </a:lnTo>
                  <a:lnTo>
                    <a:pt x="0" y="43"/>
                  </a:lnTo>
                  <a:lnTo>
                    <a:pt x="1" y="48"/>
                  </a:lnTo>
                  <a:lnTo>
                    <a:pt x="5" y="52"/>
                  </a:lnTo>
                  <a:lnTo>
                    <a:pt x="5"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65" name="Freeform 90">
              <a:extLst>
                <a:ext uri="{FF2B5EF4-FFF2-40B4-BE49-F238E27FC236}">
                  <a16:creationId xmlns:a16="http://schemas.microsoft.com/office/drawing/2014/main" id="{1237BAA3-A78E-4E71-8438-86132F19E6EC}"/>
                </a:ext>
              </a:extLst>
            </p:cNvPr>
            <p:cNvSpPr>
              <a:spLocks/>
            </p:cNvSpPr>
            <p:nvPr/>
          </p:nvSpPr>
          <p:spPr bwMode="auto">
            <a:xfrm>
              <a:off x="9607550" y="4194176"/>
              <a:ext cx="80962" cy="58738"/>
            </a:xfrm>
            <a:custGeom>
              <a:avLst/>
              <a:gdLst>
                <a:gd name="T0" fmla="*/ 48 w 51"/>
                <a:gd name="T1" fmla="*/ 37 h 37"/>
                <a:gd name="T2" fmla="*/ 51 w 51"/>
                <a:gd name="T3" fmla="*/ 32 h 37"/>
                <a:gd name="T4" fmla="*/ 44 w 51"/>
                <a:gd name="T5" fmla="*/ 27 h 37"/>
                <a:gd name="T6" fmla="*/ 48 w 51"/>
                <a:gd name="T7" fmla="*/ 17 h 37"/>
                <a:gd name="T8" fmla="*/ 29 w 51"/>
                <a:gd name="T9" fmla="*/ 4 h 37"/>
                <a:gd name="T10" fmla="*/ 29 w 51"/>
                <a:gd name="T11" fmla="*/ 4 h 37"/>
                <a:gd name="T12" fmla="*/ 26 w 51"/>
                <a:gd name="T13" fmla="*/ 0 h 37"/>
                <a:gd name="T14" fmla="*/ 21 w 51"/>
                <a:gd name="T15" fmla="*/ 0 h 37"/>
                <a:gd name="T16" fmla="*/ 16 w 51"/>
                <a:gd name="T17" fmla="*/ 2 h 37"/>
                <a:gd name="T18" fmla="*/ 13 w 51"/>
                <a:gd name="T19" fmla="*/ 5 h 37"/>
                <a:gd name="T20" fmla="*/ 0 w 51"/>
                <a:gd name="T21" fmla="*/ 20 h 37"/>
                <a:gd name="T22" fmla="*/ 6 w 51"/>
                <a:gd name="T23" fmla="*/ 28 h 37"/>
                <a:gd name="T24" fmla="*/ 20 w 51"/>
                <a:gd name="T25" fmla="*/ 14 h 37"/>
                <a:gd name="T26" fmla="*/ 48 w 51"/>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37">
                  <a:moveTo>
                    <a:pt x="48" y="37"/>
                  </a:moveTo>
                  <a:lnTo>
                    <a:pt x="51" y="32"/>
                  </a:lnTo>
                  <a:lnTo>
                    <a:pt x="44" y="27"/>
                  </a:lnTo>
                  <a:lnTo>
                    <a:pt x="48" y="17"/>
                  </a:lnTo>
                  <a:lnTo>
                    <a:pt x="29" y="4"/>
                  </a:lnTo>
                  <a:lnTo>
                    <a:pt x="29" y="4"/>
                  </a:lnTo>
                  <a:lnTo>
                    <a:pt x="26" y="0"/>
                  </a:lnTo>
                  <a:lnTo>
                    <a:pt x="21" y="0"/>
                  </a:lnTo>
                  <a:lnTo>
                    <a:pt x="16" y="2"/>
                  </a:lnTo>
                  <a:lnTo>
                    <a:pt x="13" y="5"/>
                  </a:lnTo>
                  <a:lnTo>
                    <a:pt x="0" y="20"/>
                  </a:lnTo>
                  <a:lnTo>
                    <a:pt x="6" y="28"/>
                  </a:lnTo>
                  <a:lnTo>
                    <a:pt x="20" y="14"/>
                  </a:lnTo>
                  <a:lnTo>
                    <a:pt x="4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66" name="Freeform 91">
              <a:extLst>
                <a:ext uri="{FF2B5EF4-FFF2-40B4-BE49-F238E27FC236}">
                  <a16:creationId xmlns:a16="http://schemas.microsoft.com/office/drawing/2014/main" id="{E14035E9-F07D-40B5-860C-D194812DF037}"/>
                </a:ext>
              </a:extLst>
            </p:cNvPr>
            <p:cNvSpPr>
              <a:spLocks/>
            </p:cNvSpPr>
            <p:nvPr/>
          </p:nvSpPr>
          <p:spPr bwMode="auto">
            <a:xfrm>
              <a:off x="9737725" y="4294188"/>
              <a:ext cx="66675" cy="109538"/>
            </a:xfrm>
            <a:custGeom>
              <a:avLst/>
              <a:gdLst>
                <a:gd name="T0" fmla="*/ 38 w 42"/>
                <a:gd name="T1" fmla="*/ 15 h 69"/>
                <a:gd name="T2" fmla="*/ 20 w 42"/>
                <a:gd name="T3" fmla="*/ 0 h 69"/>
                <a:gd name="T4" fmla="*/ 12 w 42"/>
                <a:gd name="T5" fmla="*/ 5 h 69"/>
                <a:gd name="T6" fmla="*/ 5 w 42"/>
                <a:gd name="T7" fmla="*/ 0 h 69"/>
                <a:gd name="T8" fmla="*/ 0 w 42"/>
                <a:gd name="T9" fmla="*/ 3 h 69"/>
                <a:gd name="T10" fmla="*/ 27 w 42"/>
                <a:gd name="T11" fmla="*/ 26 h 69"/>
                <a:gd name="T12" fmla="*/ 0 w 42"/>
                <a:gd name="T13" fmla="*/ 59 h 69"/>
                <a:gd name="T14" fmla="*/ 9 w 42"/>
                <a:gd name="T15" fmla="*/ 69 h 69"/>
                <a:gd name="T16" fmla="*/ 38 w 42"/>
                <a:gd name="T17" fmla="*/ 31 h 69"/>
                <a:gd name="T18" fmla="*/ 38 w 42"/>
                <a:gd name="T19" fmla="*/ 31 h 69"/>
                <a:gd name="T20" fmla="*/ 42 w 42"/>
                <a:gd name="T21" fmla="*/ 28 h 69"/>
                <a:gd name="T22" fmla="*/ 42 w 42"/>
                <a:gd name="T23" fmla="*/ 23 h 69"/>
                <a:gd name="T24" fmla="*/ 40 w 42"/>
                <a:gd name="T25" fmla="*/ 18 h 69"/>
                <a:gd name="T26" fmla="*/ 38 w 42"/>
                <a:gd name="T27" fmla="*/ 15 h 69"/>
                <a:gd name="T28" fmla="*/ 38 w 42"/>
                <a:gd name="T29"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9">
                  <a:moveTo>
                    <a:pt x="38" y="15"/>
                  </a:moveTo>
                  <a:lnTo>
                    <a:pt x="20" y="0"/>
                  </a:lnTo>
                  <a:lnTo>
                    <a:pt x="12" y="5"/>
                  </a:lnTo>
                  <a:lnTo>
                    <a:pt x="5" y="0"/>
                  </a:lnTo>
                  <a:lnTo>
                    <a:pt x="0" y="3"/>
                  </a:lnTo>
                  <a:lnTo>
                    <a:pt x="27" y="26"/>
                  </a:lnTo>
                  <a:lnTo>
                    <a:pt x="0" y="59"/>
                  </a:lnTo>
                  <a:lnTo>
                    <a:pt x="9" y="69"/>
                  </a:lnTo>
                  <a:lnTo>
                    <a:pt x="38" y="31"/>
                  </a:lnTo>
                  <a:lnTo>
                    <a:pt x="38" y="31"/>
                  </a:lnTo>
                  <a:lnTo>
                    <a:pt x="42" y="28"/>
                  </a:lnTo>
                  <a:lnTo>
                    <a:pt x="42" y="23"/>
                  </a:lnTo>
                  <a:lnTo>
                    <a:pt x="40" y="18"/>
                  </a:lnTo>
                  <a:lnTo>
                    <a:pt x="38" y="15"/>
                  </a:lnTo>
                  <a:lnTo>
                    <a:pt x="3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67" name="Freeform 92">
              <a:extLst>
                <a:ext uri="{FF2B5EF4-FFF2-40B4-BE49-F238E27FC236}">
                  <a16:creationId xmlns:a16="http://schemas.microsoft.com/office/drawing/2014/main" id="{7D443148-9E87-4F39-8942-CB27523F2E3F}"/>
                </a:ext>
              </a:extLst>
            </p:cNvPr>
            <p:cNvSpPr>
              <a:spLocks/>
            </p:cNvSpPr>
            <p:nvPr/>
          </p:nvSpPr>
          <p:spPr bwMode="auto">
            <a:xfrm>
              <a:off x="9685338" y="4246563"/>
              <a:ext cx="58737" cy="50800"/>
            </a:xfrm>
            <a:custGeom>
              <a:avLst/>
              <a:gdLst>
                <a:gd name="T0" fmla="*/ 0 w 37"/>
                <a:gd name="T1" fmla="*/ 5 h 32"/>
                <a:gd name="T2" fmla="*/ 32 w 37"/>
                <a:gd name="T3" fmla="*/ 32 h 32"/>
                <a:gd name="T4" fmla="*/ 37 w 37"/>
                <a:gd name="T5" fmla="*/ 28 h 32"/>
                <a:gd name="T6" fmla="*/ 4 w 37"/>
                <a:gd name="T7" fmla="*/ 0 h 32"/>
                <a:gd name="T8" fmla="*/ 0 w 37"/>
                <a:gd name="T9" fmla="*/ 5 h 32"/>
              </a:gdLst>
              <a:ahLst/>
              <a:cxnLst>
                <a:cxn ang="0">
                  <a:pos x="T0" y="T1"/>
                </a:cxn>
                <a:cxn ang="0">
                  <a:pos x="T2" y="T3"/>
                </a:cxn>
                <a:cxn ang="0">
                  <a:pos x="T4" y="T5"/>
                </a:cxn>
                <a:cxn ang="0">
                  <a:pos x="T6" y="T7"/>
                </a:cxn>
                <a:cxn ang="0">
                  <a:pos x="T8" y="T9"/>
                </a:cxn>
              </a:cxnLst>
              <a:rect l="0" t="0" r="r" b="b"/>
              <a:pathLst>
                <a:path w="37" h="32">
                  <a:moveTo>
                    <a:pt x="0" y="5"/>
                  </a:moveTo>
                  <a:lnTo>
                    <a:pt x="32" y="32"/>
                  </a:lnTo>
                  <a:lnTo>
                    <a:pt x="37" y="28"/>
                  </a:lnTo>
                  <a:lnTo>
                    <a:pt x="4"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68" name="Rectangle 93">
              <a:extLst>
                <a:ext uri="{FF2B5EF4-FFF2-40B4-BE49-F238E27FC236}">
                  <a16:creationId xmlns:a16="http://schemas.microsoft.com/office/drawing/2014/main" id="{10E76020-C5AB-408A-864C-D0480C0EE12D}"/>
                </a:ext>
              </a:extLst>
            </p:cNvPr>
            <p:cNvSpPr>
              <a:spLocks noChangeArrowheads="1"/>
            </p:cNvSpPr>
            <p:nvPr/>
          </p:nvSpPr>
          <p:spPr bwMode="auto">
            <a:xfrm>
              <a:off x="9648825" y="4276726"/>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69" name="Freeform 94">
              <a:extLst>
                <a:ext uri="{FF2B5EF4-FFF2-40B4-BE49-F238E27FC236}">
                  <a16:creationId xmlns:a16="http://schemas.microsoft.com/office/drawing/2014/main" id="{D704A582-59AC-4CA3-93C9-983013E83CB7}"/>
                </a:ext>
              </a:extLst>
            </p:cNvPr>
            <p:cNvSpPr>
              <a:spLocks/>
            </p:cNvSpPr>
            <p:nvPr/>
          </p:nvSpPr>
          <p:spPr bwMode="auto">
            <a:xfrm>
              <a:off x="9547225" y="4391026"/>
              <a:ext cx="4762" cy="4763"/>
            </a:xfrm>
            <a:custGeom>
              <a:avLst/>
              <a:gdLst>
                <a:gd name="T0" fmla="*/ 3 w 3"/>
                <a:gd name="T1" fmla="*/ 3 h 3"/>
                <a:gd name="T2" fmla="*/ 0 w 3"/>
                <a:gd name="T3" fmla="*/ 0 h 3"/>
                <a:gd name="T4" fmla="*/ 0 w 3"/>
                <a:gd name="T5" fmla="*/ 0 h 3"/>
                <a:gd name="T6" fmla="*/ 0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0" y="0"/>
                  </a:lnTo>
                  <a:lnTo>
                    <a:pt x="0" y="0"/>
                  </a:lnTo>
                  <a:lnTo>
                    <a:pt x="0" y="2"/>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70" name="Freeform 95">
              <a:extLst>
                <a:ext uri="{FF2B5EF4-FFF2-40B4-BE49-F238E27FC236}">
                  <a16:creationId xmlns:a16="http://schemas.microsoft.com/office/drawing/2014/main" id="{85C7B862-E194-4C4A-B8FF-7C4870981466}"/>
                </a:ext>
              </a:extLst>
            </p:cNvPr>
            <p:cNvSpPr>
              <a:spLocks/>
            </p:cNvSpPr>
            <p:nvPr/>
          </p:nvSpPr>
          <p:spPr bwMode="auto">
            <a:xfrm>
              <a:off x="9596438" y="4454526"/>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1 h 3"/>
                <a:gd name="T12" fmla="*/ 0 w 2"/>
                <a:gd name="T13" fmla="*/ 1 h 3"/>
                <a:gd name="T14" fmla="*/ 0 w 2"/>
                <a:gd name="T15" fmla="*/ 3 h 3"/>
                <a:gd name="T16" fmla="*/ 0 w 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0" y="3"/>
                  </a:moveTo>
                  <a:lnTo>
                    <a:pt x="0" y="3"/>
                  </a:lnTo>
                  <a:lnTo>
                    <a:pt x="2" y="3"/>
                  </a:lnTo>
                  <a:lnTo>
                    <a:pt x="2" y="3"/>
                  </a:lnTo>
                  <a:lnTo>
                    <a:pt x="0" y="0"/>
                  </a:lnTo>
                  <a:lnTo>
                    <a:pt x="0" y="1"/>
                  </a:lnTo>
                  <a:lnTo>
                    <a:pt x="0" y="1"/>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71" name="Freeform 96">
              <a:extLst>
                <a:ext uri="{FF2B5EF4-FFF2-40B4-BE49-F238E27FC236}">
                  <a16:creationId xmlns:a16="http://schemas.microsoft.com/office/drawing/2014/main" id="{31680EFE-E086-4005-BCB7-C46EF944A615}"/>
                </a:ext>
              </a:extLst>
            </p:cNvPr>
            <p:cNvSpPr>
              <a:spLocks/>
            </p:cNvSpPr>
            <p:nvPr/>
          </p:nvSpPr>
          <p:spPr bwMode="auto">
            <a:xfrm>
              <a:off x="9536113" y="4386263"/>
              <a:ext cx="23812" cy="20638"/>
            </a:xfrm>
            <a:custGeom>
              <a:avLst/>
              <a:gdLst>
                <a:gd name="T0" fmla="*/ 2 w 15"/>
                <a:gd name="T1" fmla="*/ 0 h 13"/>
                <a:gd name="T2" fmla="*/ 0 w 15"/>
                <a:gd name="T3" fmla="*/ 1 h 13"/>
                <a:gd name="T4" fmla="*/ 7 w 15"/>
                <a:gd name="T5" fmla="*/ 6 h 13"/>
                <a:gd name="T6" fmla="*/ 13 w 15"/>
                <a:gd name="T7" fmla="*/ 13 h 13"/>
                <a:gd name="T8" fmla="*/ 13 w 15"/>
                <a:gd name="T9" fmla="*/ 13 h 13"/>
                <a:gd name="T10" fmla="*/ 15 w 15"/>
                <a:gd name="T11" fmla="*/ 13 h 13"/>
                <a:gd name="T12" fmla="*/ 10 w 15"/>
                <a:gd name="T13" fmla="*/ 6 h 13"/>
                <a:gd name="T14" fmla="*/ 7 w 15"/>
                <a:gd name="T15" fmla="*/ 5 h 13"/>
                <a:gd name="T16" fmla="*/ 2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0"/>
                  </a:moveTo>
                  <a:lnTo>
                    <a:pt x="0" y="1"/>
                  </a:lnTo>
                  <a:lnTo>
                    <a:pt x="7" y="6"/>
                  </a:lnTo>
                  <a:lnTo>
                    <a:pt x="13" y="13"/>
                  </a:lnTo>
                  <a:lnTo>
                    <a:pt x="13" y="13"/>
                  </a:lnTo>
                  <a:lnTo>
                    <a:pt x="15" y="13"/>
                  </a:lnTo>
                  <a:lnTo>
                    <a:pt x="10" y="6"/>
                  </a:lnTo>
                  <a:lnTo>
                    <a:pt x="7" y="5"/>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72" name="Freeform 97">
              <a:extLst>
                <a:ext uri="{FF2B5EF4-FFF2-40B4-BE49-F238E27FC236}">
                  <a16:creationId xmlns:a16="http://schemas.microsoft.com/office/drawing/2014/main" id="{117B8A67-567B-440D-A4AD-DEA9EC5751DC}"/>
                </a:ext>
              </a:extLst>
            </p:cNvPr>
            <p:cNvSpPr>
              <a:spLocks/>
            </p:cNvSpPr>
            <p:nvPr/>
          </p:nvSpPr>
          <p:spPr bwMode="auto">
            <a:xfrm>
              <a:off x="9720263" y="3516313"/>
              <a:ext cx="285750" cy="88900"/>
            </a:xfrm>
            <a:custGeom>
              <a:avLst/>
              <a:gdLst>
                <a:gd name="T0" fmla="*/ 89 w 180"/>
                <a:gd name="T1" fmla="*/ 21 h 56"/>
                <a:gd name="T2" fmla="*/ 89 w 180"/>
                <a:gd name="T3" fmla="*/ 21 h 56"/>
                <a:gd name="T4" fmla="*/ 95 w 180"/>
                <a:gd name="T5" fmla="*/ 21 h 56"/>
                <a:gd name="T6" fmla="*/ 102 w 180"/>
                <a:gd name="T7" fmla="*/ 21 h 56"/>
                <a:gd name="T8" fmla="*/ 115 w 180"/>
                <a:gd name="T9" fmla="*/ 26 h 56"/>
                <a:gd name="T10" fmla="*/ 127 w 180"/>
                <a:gd name="T11" fmla="*/ 35 h 56"/>
                <a:gd name="T12" fmla="*/ 135 w 180"/>
                <a:gd name="T13" fmla="*/ 45 h 56"/>
                <a:gd name="T14" fmla="*/ 180 w 180"/>
                <a:gd name="T15" fmla="*/ 41 h 56"/>
                <a:gd name="T16" fmla="*/ 180 w 180"/>
                <a:gd name="T17" fmla="*/ 41 h 56"/>
                <a:gd name="T18" fmla="*/ 165 w 180"/>
                <a:gd name="T19" fmla="*/ 26 h 56"/>
                <a:gd name="T20" fmla="*/ 150 w 180"/>
                <a:gd name="T21" fmla="*/ 15 h 56"/>
                <a:gd name="T22" fmla="*/ 132 w 180"/>
                <a:gd name="T23" fmla="*/ 7 h 56"/>
                <a:gd name="T24" fmla="*/ 114 w 180"/>
                <a:gd name="T25" fmla="*/ 2 h 56"/>
                <a:gd name="T26" fmla="*/ 94 w 180"/>
                <a:gd name="T27" fmla="*/ 0 h 56"/>
                <a:gd name="T28" fmla="*/ 74 w 180"/>
                <a:gd name="T29" fmla="*/ 2 h 56"/>
                <a:gd name="T30" fmla="*/ 54 w 180"/>
                <a:gd name="T31" fmla="*/ 7 h 56"/>
                <a:gd name="T32" fmla="*/ 46 w 180"/>
                <a:gd name="T33" fmla="*/ 12 h 56"/>
                <a:gd name="T34" fmla="*/ 36 w 180"/>
                <a:gd name="T35" fmla="*/ 17 h 56"/>
                <a:gd name="T36" fmla="*/ 36 w 180"/>
                <a:gd name="T37" fmla="*/ 17 h 56"/>
                <a:gd name="T38" fmla="*/ 24 w 180"/>
                <a:gd name="T39" fmla="*/ 25 h 56"/>
                <a:gd name="T40" fmla="*/ 15 w 180"/>
                <a:gd name="T41" fmla="*/ 35 h 56"/>
                <a:gd name="T42" fmla="*/ 6 w 180"/>
                <a:gd name="T43" fmla="*/ 45 h 56"/>
                <a:gd name="T44" fmla="*/ 0 w 180"/>
                <a:gd name="T45" fmla="*/ 56 h 56"/>
                <a:gd name="T46" fmla="*/ 48 w 180"/>
                <a:gd name="T47" fmla="*/ 53 h 56"/>
                <a:gd name="T48" fmla="*/ 48 w 180"/>
                <a:gd name="T49" fmla="*/ 53 h 56"/>
                <a:gd name="T50" fmla="*/ 53 w 180"/>
                <a:gd name="T51" fmla="*/ 41 h 56"/>
                <a:gd name="T52" fmla="*/ 62 w 180"/>
                <a:gd name="T53" fmla="*/ 31 h 56"/>
                <a:gd name="T54" fmla="*/ 74 w 180"/>
                <a:gd name="T55" fmla="*/ 25 h 56"/>
                <a:gd name="T56" fmla="*/ 81 w 180"/>
                <a:gd name="T57" fmla="*/ 21 h 56"/>
                <a:gd name="T58" fmla="*/ 89 w 180"/>
                <a:gd name="T59" fmla="*/ 21 h 56"/>
                <a:gd name="T60" fmla="*/ 89 w 180"/>
                <a:gd name="T6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56">
                  <a:moveTo>
                    <a:pt x="89" y="21"/>
                  </a:moveTo>
                  <a:lnTo>
                    <a:pt x="89" y="21"/>
                  </a:lnTo>
                  <a:lnTo>
                    <a:pt x="95" y="21"/>
                  </a:lnTo>
                  <a:lnTo>
                    <a:pt x="102" y="21"/>
                  </a:lnTo>
                  <a:lnTo>
                    <a:pt x="115" y="26"/>
                  </a:lnTo>
                  <a:lnTo>
                    <a:pt x="127" y="35"/>
                  </a:lnTo>
                  <a:lnTo>
                    <a:pt x="135" y="45"/>
                  </a:lnTo>
                  <a:lnTo>
                    <a:pt x="180" y="41"/>
                  </a:lnTo>
                  <a:lnTo>
                    <a:pt x="180" y="41"/>
                  </a:lnTo>
                  <a:lnTo>
                    <a:pt x="165" y="26"/>
                  </a:lnTo>
                  <a:lnTo>
                    <a:pt x="150" y="15"/>
                  </a:lnTo>
                  <a:lnTo>
                    <a:pt x="132" y="7"/>
                  </a:lnTo>
                  <a:lnTo>
                    <a:pt x="114" y="2"/>
                  </a:lnTo>
                  <a:lnTo>
                    <a:pt x="94" y="0"/>
                  </a:lnTo>
                  <a:lnTo>
                    <a:pt x="74" y="2"/>
                  </a:lnTo>
                  <a:lnTo>
                    <a:pt x="54" y="7"/>
                  </a:lnTo>
                  <a:lnTo>
                    <a:pt x="46" y="12"/>
                  </a:lnTo>
                  <a:lnTo>
                    <a:pt x="36" y="17"/>
                  </a:lnTo>
                  <a:lnTo>
                    <a:pt x="36" y="17"/>
                  </a:lnTo>
                  <a:lnTo>
                    <a:pt x="24" y="25"/>
                  </a:lnTo>
                  <a:lnTo>
                    <a:pt x="15" y="35"/>
                  </a:lnTo>
                  <a:lnTo>
                    <a:pt x="6" y="45"/>
                  </a:lnTo>
                  <a:lnTo>
                    <a:pt x="0" y="56"/>
                  </a:lnTo>
                  <a:lnTo>
                    <a:pt x="48" y="53"/>
                  </a:lnTo>
                  <a:lnTo>
                    <a:pt x="48" y="53"/>
                  </a:lnTo>
                  <a:lnTo>
                    <a:pt x="53" y="41"/>
                  </a:lnTo>
                  <a:lnTo>
                    <a:pt x="62" y="31"/>
                  </a:lnTo>
                  <a:lnTo>
                    <a:pt x="74" y="25"/>
                  </a:lnTo>
                  <a:lnTo>
                    <a:pt x="81" y="21"/>
                  </a:lnTo>
                  <a:lnTo>
                    <a:pt x="89" y="21"/>
                  </a:lnTo>
                  <a:lnTo>
                    <a:pt x="89"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73" name="Freeform 98">
              <a:extLst>
                <a:ext uri="{FF2B5EF4-FFF2-40B4-BE49-F238E27FC236}">
                  <a16:creationId xmlns:a16="http://schemas.microsoft.com/office/drawing/2014/main" id="{424CFAE5-4E3A-4AD3-925E-DE54F38575D5}"/>
                </a:ext>
              </a:extLst>
            </p:cNvPr>
            <p:cNvSpPr>
              <a:spLocks/>
            </p:cNvSpPr>
            <p:nvPr/>
          </p:nvSpPr>
          <p:spPr bwMode="auto">
            <a:xfrm>
              <a:off x="10266363" y="4305301"/>
              <a:ext cx="236537" cy="61913"/>
            </a:xfrm>
            <a:custGeom>
              <a:avLst/>
              <a:gdLst>
                <a:gd name="T0" fmla="*/ 0 w 149"/>
                <a:gd name="T1" fmla="*/ 5 h 39"/>
                <a:gd name="T2" fmla="*/ 118 w 149"/>
                <a:gd name="T3" fmla="*/ 39 h 39"/>
                <a:gd name="T4" fmla="*/ 118 w 149"/>
                <a:gd name="T5" fmla="*/ 39 h 39"/>
                <a:gd name="T6" fmla="*/ 123 w 149"/>
                <a:gd name="T7" fmla="*/ 39 h 39"/>
                <a:gd name="T8" fmla="*/ 127 w 149"/>
                <a:gd name="T9" fmla="*/ 39 h 39"/>
                <a:gd name="T10" fmla="*/ 136 w 149"/>
                <a:gd name="T11" fmla="*/ 36 h 39"/>
                <a:gd name="T12" fmla="*/ 142 w 149"/>
                <a:gd name="T13" fmla="*/ 31 h 39"/>
                <a:gd name="T14" fmla="*/ 146 w 149"/>
                <a:gd name="T15" fmla="*/ 26 h 39"/>
                <a:gd name="T16" fmla="*/ 147 w 149"/>
                <a:gd name="T17" fmla="*/ 23 h 39"/>
                <a:gd name="T18" fmla="*/ 149 w 149"/>
                <a:gd name="T19" fmla="*/ 18 h 39"/>
                <a:gd name="T20" fmla="*/ 149 w 149"/>
                <a:gd name="T21" fmla="*/ 18 h 39"/>
                <a:gd name="T22" fmla="*/ 146 w 149"/>
                <a:gd name="T23" fmla="*/ 10 h 39"/>
                <a:gd name="T24" fmla="*/ 144 w 149"/>
                <a:gd name="T25" fmla="*/ 0 h 39"/>
                <a:gd name="T26" fmla="*/ 144 w 149"/>
                <a:gd name="T27" fmla="*/ 0 h 39"/>
                <a:gd name="T28" fmla="*/ 90 w 149"/>
                <a:gd name="T29" fmla="*/ 1 h 39"/>
                <a:gd name="T30" fmla="*/ 0 w 149"/>
                <a:gd name="T31" fmla="*/ 5 h 39"/>
                <a:gd name="T32" fmla="*/ 0 w 149"/>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39">
                  <a:moveTo>
                    <a:pt x="0" y="5"/>
                  </a:moveTo>
                  <a:lnTo>
                    <a:pt x="118" y="39"/>
                  </a:lnTo>
                  <a:lnTo>
                    <a:pt x="118" y="39"/>
                  </a:lnTo>
                  <a:lnTo>
                    <a:pt x="123" y="39"/>
                  </a:lnTo>
                  <a:lnTo>
                    <a:pt x="127" y="39"/>
                  </a:lnTo>
                  <a:lnTo>
                    <a:pt x="136" y="36"/>
                  </a:lnTo>
                  <a:lnTo>
                    <a:pt x="142" y="31"/>
                  </a:lnTo>
                  <a:lnTo>
                    <a:pt x="146" y="26"/>
                  </a:lnTo>
                  <a:lnTo>
                    <a:pt x="147" y="23"/>
                  </a:lnTo>
                  <a:lnTo>
                    <a:pt x="149" y="18"/>
                  </a:lnTo>
                  <a:lnTo>
                    <a:pt x="149" y="18"/>
                  </a:lnTo>
                  <a:lnTo>
                    <a:pt x="146" y="10"/>
                  </a:lnTo>
                  <a:lnTo>
                    <a:pt x="144" y="0"/>
                  </a:lnTo>
                  <a:lnTo>
                    <a:pt x="144" y="0"/>
                  </a:lnTo>
                  <a:lnTo>
                    <a:pt x="90" y="1"/>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74" name="Freeform 99">
              <a:extLst>
                <a:ext uri="{FF2B5EF4-FFF2-40B4-BE49-F238E27FC236}">
                  <a16:creationId xmlns:a16="http://schemas.microsoft.com/office/drawing/2014/main" id="{F02F263D-5D13-4405-A7C4-4012D77E7A28}"/>
                </a:ext>
              </a:extLst>
            </p:cNvPr>
            <p:cNvSpPr>
              <a:spLocks noEditPoints="1"/>
            </p:cNvSpPr>
            <p:nvPr/>
          </p:nvSpPr>
          <p:spPr bwMode="auto">
            <a:xfrm>
              <a:off x="9374188" y="3886201"/>
              <a:ext cx="781050" cy="1306513"/>
            </a:xfrm>
            <a:custGeom>
              <a:avLst/>
              <a:gdLst>
                <a:gd name="T0" fmla="*/ 328 w 492"/>
                <a:gd name="T1" fmla="*/ 92 h 823"/>
                <a:gd name="T2" fmla="*/ 325 w 492"/>
                <a:gd name="T3" fmla="*/ 51 h 823"/>
                <a:gd name="T4" fmla="*/ 277 w 492"/>
                <a:gd name="T5" fmla="*/ 43 h 823"/>
                <a:gd name="T6" fmla="*/ 252 w 492"/>
                <a:gd name="T7" fmla="*/ 29 h 823"/>
                <a:gd name="T8" fmla="*/ 228 w 492"/>
                <a:gd name="T9" fmla="*/ 0 h 823"/>
                <a:gd name="T10" fmla="*/ 224 w 492"/>
                <a:gd name="T11" fmla="*/ 3 h 823"/>
                <a:gd name="T12" fmla="*/ 53 w 492"/>
                <a:gd name="T13" fmla="*/ 118 h 823"/>
                <a:gd name="T14" fmla="*/ 45 w 492"/>
                <a:gd name="T15" fmla="*/ 125 h 823"/>
                <a:gd name="T16" fmla="*/ 5 w 492"/>
                <a:gd name="T17" fmla="*/ 158 h 823"/>
                <a:gd name="T18" fmla="*/ 0 w 492"/>
                <a:gd name="T19" fmla="*/ 180 h 823"/>
                <a:gd name="T20" fmla="*/ 79 w 492"/>
                <a:gd name="T21" fmla="*/ 280 h 823"/>
                <a:gd name="T22" fmla="*/ 97 w 492"/>
                <a:gd name="T23" fmla="*/ 303 h 823"/>
                <a:gd name="T24" fmla="*/ 117 w 492"/>
                <a:gd name="T25" fmla="*/ 328 h 823"/>
                <a:gd name="T26" fmla="*/ 122 w 492"/>
                <a:gd name="T27" fmla="*/ 335 h 823"/>
                <a:gd name="T28" fmla="*/ 129 w 492"/>
                <a:gd name="T29" fmla="*/ 343 h 823"/>
                <a:gd name="T30" fmla="*/ 140 w 492"/>
                <a:gd name="T31" fmla="*/ 358 h 823"/>
                <a:gd name="T32" fmla="*/ 160 w 492"/>
                <a:gd name="T33" fmla="*/ 382 h 823"/>
                <a:gd name="T34" fmla="*/ 167 w 492"/>
                <a:gd name="T35" fmla="*/ 391 h 823"/>
                <a:gd name="T36" fmla="*/ 176 w 492"/>
                <a:gd name="T37" fmla="*/ 397 h 823"/>
                <a:gd name="T38" fmla="*/ 185 w 492"/>
                <a:gd name="T39" fmla="*/ 402 h 823"/>
                <a:gd name="T40" fmla="*/ 167 w 492"/>
                <a:gd name="T41" fmla="*/ 764 h 823"/>
                <a:gd name="T42" fmla="*/ 181 w 492"/>
                <a:gd name="T43" fmla="*/ 798 h 823"/>
                <a:gd name="T44" fmla="*/ 211 w 492"/>
                <a:gd name="T45" fmla="*/ 818 h 823"/>
                <a:gd name="T46" fmla="*/ 236 w 492"/>
                <a:gd name="T47" fmla="*/ 820 h 823"/>
                <a:gd name="T48" fmla="*/ 267 w 492"/>
                <a:gd name="T49" fmla="*/ 805 h 823"/>
                <a:gd name="T50" fmla="*/ 285 w 492"/>
                <a:gd name="T51" fmla="*/ 774 h 823"/>
                <a:gd name="T52" fmla="*/ 308 w 492"/>
                <a:gd name="T53" fmla="*/ 389 h 823"/>
                <a:gd name="T54" fmla="*/ 369 w 492"/>
                <a:gd name="T55" fmla="*/ 782 h 823"/>
                <a:gd name="T56" fmla="*/ 393 w 492"/>
                <a:gd name="T57" fmla="*/ 811 h 823"/>
                <a:gd name="T58" fmla="*/ 426 w 492"/>
                <a:gd name="T59" fmla="*/ 823 h 823"/>
                <a:gd name="T60" fmla="*/ 452 w 492"/>
                <a:gd name="T61" fmla="*/ 820 h 823"/>
                <a:gd name="T62" fmla="*/ 480 w 492"/>
                <a:gd name="T63" fmla="*/ 797 h 823"/>
                <a:gd name="T64" fmla="*/ 492 w 492"/>
                <a:gd name="T65" fmla="*/ 762 h 823"/>
                <a:gd name="T66" fmla="*/ 424 w 492"/>
                <a:gd name="T67" fmla="*/ 305 h 823"/>
                <a:gd name="T68" fmla="*/ 424 w 492"/>
                <a:gd name="T69" fmla="*/ 257 h 823"/>
                <a:gd name="T70" fmla="*/ 393 w 492"/>
                <a:gd name="T71" fmla="*/ 239 h 823"/>
                <a:gd name="T72" fmla="*/ 374 w 492"/>
                <a:gd name="T73" fmla="*/ 219 h 823"/>
                <a:gd name="T74" fmla="*/ 350 w 492"/>
                <a:gd name="T75" fmla="*/ 180 h 823"/>
                <a:gd name="T76" fmla="*/ 333 w 492"/>
                <a:gd name="T77" fmla="*/ 132 h 823"/>
                <a:gd name="T78" fmla="*/ 284 w 492"/>
                <a:gd name="T79" fmla="*/ 285 h 823"/>
                <a:gd name="T80" fmla="*/ 241 w 492"/>
                <a:gd name="T81" fmla="*/ 331 h 823"/>
                <a:gd name="T82" fmla="*/ 219 w 492"/>
                <a:gd name="T83" fmla="*/ 305 h 823"/>
                <a:gd name="T84" fmla="*/ 178 w 492"/>
                <a:gd name="T85" fmla="*/ 254 h 823"/>
                <a:gd name="T86" fmla="*/ 173 w 492"/>
                <a:gd name="T87" fmla="*/ 246 h 823"/>
                <a:gd name="T88" fmla="*/ 142 w 492"/>
                <a:gd name="T89" fmla="*/ 206 h 823"/>
                <a:gd name="T90" fmla="*/ 196 w 492"/>
                <a:gd name="T91" fmla="*/ 198 h 823"/>
                <a:gd name="T92" fmla="*/ 284 w 492"/>
                <a:gd name="T93" fmla="*/ 272 h 823"/>
                <a:gd name="T94" fmla="*/ 284 w 492"/>
                <a:gd name="T95" fmla="*/ 285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2" h="823">
                  <a:moveTo>
                    <a:pt x="330" y="114"/>
                  </a:moveTo>
                  <a:lnTo>
                    <a:pt x="330" y="114"/>
                  </a:lnTo>
                  <a:lnTo>
                    <a:pt x="328" y="92"/>
                  </a:lnTo>
                  <a:lnTo>
                    <a:pt x="327" y="76"/>
                  </a:lnTo>
                  <a:lnTo>
                    <a:pt x="325" y="51"/>
                  </a:lnTo>
                  <a:lnTo>
                    <a:pt x="325" y="51"/>
                  </a:lnTo>
                  <a:lnTo>
                    <a:pt x="308" y="51"/>
                  </a:lnTo>
                  <a:lnTo>
                    <a:pt x="292" y="48"/>
                  </a:lnTo>
                  <a:lnTo>
                    <a:pt x="277" y="43"/>
                  </a:lnTo>
                  <a:lnTo>
                    <a:pt x="264" y="36"/>
                  </a:lnTo>
                  <a:lnTo>
                    <a:pt x="264" y="36"/>
                  </a:lnTo>
                  <a:lnTo>
                    <a:pt x="252" y="29"/>
                  </a:lnTo>
                  <a:lnTo>
                    <a:pt x="244" y="19"/>
                  </a:lnTo>
                  <a:lnTo>
                    <a:pt x="234" y="11"/>
                  </a:lnTo>
                  <a:lnTo>
                    <a:pt x="228" y="0"/>
                  </a:lnTo>
                  <a:lnTo>
                    <a:pt x="228" y="0"/>
                  </a:lnTo>
                  <a:lnTo>
                    <a:pt x="224" y="3"/>
                  </a:lnTo>
                  <a:lnTo>
                    <a:pt x="224" y="3"/>
                  </a:lnTo>
                  <a:lnTo>
                    <a:pt x="221" y="5"/>
                  </a:lnTo>
                  <a:lnTo>
                    <a:pt x="53" y="118"/>
                  </a:lnTo>
                  <a:lnTo>
                    <a:pt x="53" y="118"/>
                  </a:lnTo>
                  <a:lnTo>
                    <a:pt x="48" y="123"/>
                  </a:lnTo>
                  <a:lnTo>
                    <a:pt x="48" y="123"/>
                  </a:lnTo>
                  <a:lnTo>
                    <a:pt x="45" y="125"/>
                  </a:lnTo>
                  <a:lnTo>
                    <a:pt x="8" y="153"/>
                  </a:lnTo>
                  <a:lnTo>
                    <a:pt x="8" y="153"/>
                  </a:lnTo>
                  <a:lnTo>
                    <a:pt x="5" y="158"/>
                  </a:lnTo>
                  <a:lnTo>
                    <a:pt x="3" y="161"/>
                  </a:lnTo>
                  <a:lnTo>
                    <a:pt x="0" y="170"/>
                  </a:lnTo>
                  <a:lnTo>
                    <a:pt x="0" y="180"/>
                  </a:lnTo>
                  <a:lnTo>
                    <a:pt x="2" y="184"/>
                  </a:lnTo>
                  <a:lnTo>
                    <a:pt x="5" y="188"/>
                  </a:lnTo>
                  <a:lnTo>
                    <a:pt x="79" y="280"/>
                  </a:lnTo>
                  <a:lnTo>
                    <a:pt x="84" y="288"/>
                  </a:lnTo>
                  <a:lnTo>
                    <a:pt x="92" y="297"/>
                  </a:lnTo>
                  <a:lnTo>
                    <a:pt x="97" y="303"/>
                  </a:lnTo>
                  <a:lnTo>
                    <a:pt x="109" y="318"/>
                  </a:lnTo>
                  <a:lnTo>
                    <a:pt x="112" y="321"/>
                  </a:lnTo>
                  <a:lnTo>
                    <a:pt x="117" y="328"/>
                  </a:lnTo>
                  <a:lnTo>
                    <a:pt x="119" y="330"/>
                  </a:lnTo>
                  <a:lnTo>
                    <a:pt x="120" y="333"/>
                  </a:lnTo>
                  <a:lnTo>
                    <a:pt x="122" y="335"/>
                  </a:lnTo>
                  <a:lnTo>
                    <a:pt x="124" y="336"/>
                  </a:lnTo>
                  <a:lnTo>
                    <a:pt x="127" y="341"/>
                  </a:lnTo>
                  <a:lnTo>
                    <a:pt x="129" y="343"/>
                  </a:lnTo>
                  <a:lnTo>
                    <a:pt x="130" y="346"/>
                  </a:lnTo>
                  <a:lnTo>
                    <a:pt x="132" y="348"/>
                  </a:lnTo>
                  <a:lnTo>
                    <a:pt x="140" y="358"/>
                  </a:lnTo>
                  <a:lnTo>
                    <a:pt x="142" y="361"/>
                  </a:lnTo>
                  <a:lnTo>
                    <a:pt x="144" y="363"/>
                  </a:lnTo>
                  <a:lnTo>
                    <a:pt x="160" y="382"/>
                  </a:lnTo>
                  <a:lnTo>
                    <a:pt x="167" y="391"/>
                  </a:lnTo>
                  <a:lnTo>
                    <a:pt x="167" y="391"/>
                  </a:lnTo>
                  <a:lnTo>
                    <a:pt x="167" y="391"/>
                  </a:lnTo>
                  <a:lnTo>
                    <a:pt x="172" y="396"/>
                  </a:lnTo>
                  <a:lnTo>
                    <a:pt x="176" y="397"/>
                  </a:lnTo>
                  <a:lnTo>
                    <a:pt x="176" y="397"/>
                  </a:lnTo>
                  <a:lnTo>
                    <a:pt x="183" y="399"/>
                  </a:lnTo>
                  <a:lnTo>
                    <a:pt x="188" y="399"/>
                  </a:lnTo>
                  <a:lnTo>
                    <a:pt x="185" y="402"/>
                  </a:lnTo>
                  <a:lnTo>
                    <a:pt x="167" y="750"/>
                  </a:lnTo>
                  <a:lnTo>
                    <a:pt x="167" y="750"/>
                  </a:lnTo>
                  <a:lnTo>
                    <a:pt x="167" y="764"/>
                  </a:lnTo>
                  <a:lnTo>
                    <a:pt x="170" y="777"/>
                  </a:lnTo>
                  <a:lnTo>
                    <a:pt x="175" y="788"/>
                  </a:lnTo>
                  <a:lnTo>
                    <a:pt x="181" y="798"/>
                  </a:lnTo>
                  <a:lnTo>
                    <a:pt x="190" y="807"/>
                  </a:lnTo>
                  <a:lnTo>
                    <a:pt x="200" y="813"/>
                  </a:lnTo>
                  <a:lnTo>
                    <a:pt x="211" y="818"/>
                  </a:lnTo>
                  <a:lnTo>
                    <a:pt x="223" y="820"/>
                  </a:lnTo>
                  <a:lnTo>
                    <a:pt x="223" y="820"/>
                  </a:lnTo>
                  <a:lnTo>
                    <a:pt x="236" y="820"/>
                  </a:lnTo>
                  <a:lnTo>
                    <a:pt x="246" y="816"/>
                  </a:lnTo>
                  <a:lnTo>
                    <a:pt x="257" y="811"/>
                  </a:lnTo>
                  <a:lnTo>
                    <a:pt x="267" y="805"/>
                  </a:lnTo>
                  <a:lnTo>
                    <a:pt x="274" y="795"/>
                  </a:lnTo>
                  <a:lnTo>
                    <a:pt x="280" y="785"/>
                  </a:lnTo>
                  <a:lnTo>
                    <a:pt x="285" y="774"/>
                  </a:lnTo>
                  <a:lnTo>
                    <a:pt x="287" y="760"/>
                  </a:lnTo>
                  <a:lnTo>
                    <a:pt x="307" y="389"/>
                  </a:lnTo>
                  <a:lnTo>
                    <a:pt x="308" y="389"/>
                  </a:lnTo>
                  <a:lnTo>
                    <a:pt x="366" y="769"/>
                  </a:lnTo>
                  <a:lnTo>
                    <a:pt x="366" y="769"/>
                  </a:lnTo>
                  <a:lnTo>
                    <a:pt x="369" y="782"/>
                  </a:lnTo>
                  <a:lnTo>
                    <a:pt x="376" y="793"/>
                  </a:lnTo>
                  <a:lnTo>
                    <a:pt x="383" y="803"/>
                  </a:lnTo>
                  <a:lnTo>
                    <a:pt x="393" y="811"/>
                  </a:lnTo>
                  <a:lnTo>
                    <a:pt x="402" y="818"/>
                  </a:lnTo>
                  <a:lnTo>
                    <a:pt x="414" y="821"/>
                  </a:lnTo>
                  <a:lnTo>
                    <a:pt x="426" y="823"/>
                  </a:lnTo>
                  <a:lnTo>
                    <a:pt x="439" y="823"/>
                  </a:lnTo>
                  <a:lnTo>
                    <a:pt x="439" y="823"/>
                  </a:lnTo>
                  <a:lnTo>
                    <a:pt x="452" y="820"/>
                  </a:lnTo>
                  <a:lnTo>
                    <a:pt x="462" y="815"/>
                  </a:lnTo>
                  <a:lnTo>
                    <a:pt x="472" y="807"/>
                  </a:lnTo>
                  <a:lnTo>
                    <a:pt x="480" y="797"/>
                  </a:lnTo>
                  <a:lnTo>
                    <a:pt x="487" y="787"/>
                  </a:lnTo>
                  <a:lnTo>
                    <a:pt x="490" y="775"/>
                  </a:lnTo>
                  <a:lnTo>
                    <a:pt x="492" y="762"/>
                  </a:lnTo>
                  <a:lnTo>
                    <a:pt x="492" y="749"/>
                  </a:lnTo>
                  <a:lnTo>
                    <a:pt x="424" y="305"/>
                  </a:lnTo>
                  <a:lnTo>
                    <a:pt x="424" y="305"/>
                  </a:lnTo>
                  <a:lnTo>
                    <a:pt x="422" y="305"/>
                  </a:lnTo>
                  <a:lnTo>
                    <a:pt x="424" y="257"/>
                  </a:lnTo>
                  <a:lnTo>
                    <a:pt x="424" y="257"/>
                  </a:lnTo>
                  <a:lnTo>
                    <a:pt x="412" y="252"/>
                  </a:lnTo>
                  <a:lnTo>
                    <a:pt x="402" y="246"/>
                  </a:lnTo>
                  <a:lnTo>
                    <a:pt x="393" y="239"/>
                  </a:lnTo>
                  <a:lnTo>
                    <a:pt x="384" y="231"/>
                  </a:lnTo>
                  <a:lnTo>
                    <a:pt x="384" y="231"/>
                  </a:lnTo>
                  <a:lnTo>
                    <a:pt x="374" y="219"/>
                  </a:lnTo>
                  <a:lnTo>
                    <a:pt x="365" y="208"/>
                  </a:lnTo>
                  <a:lnTo>
                    <a:pt x="358" y="194"/>
                  </a:lnTo>
                  <a:lnTo>
                    <a:pt x="350" y="180"/>
                  </a:lnTo>
                  <a:lnTo>
                    <a:pt x="343" y="165"/>
                  </a:lnTo>
                  <a:lnTo>
                    <a:pt x="338" y="148"/>
                  </a:lnTo>
                  <a:lnTo>
                    <a:pt x="333" y="132"/>
                  </a:lnTo>
                  <a:lnTo>
                    <a:pt x="330" y="114"/>
                  </a:lnTo>
                  <a:lnTo>
                    <a:pt x="330" y="114"/>
                  </a:lnTo>
                  <a:close/>
                  <a:moveTo>
                    <a:pt x="284" y="285"/>
                  </a:moveTo>
                  <a:lnTo>
                    <a:pt x="242" y="333"/>
                  </a:lnTo>
                  <a:lnTo>
                    <a:pt x="242" y="333"/>
                  </a:lnTo>
                  <a:lnTo>
                    <a:pt x="241" y="331"/>
                  </a:lnTo>
                  <a:lnTo>
                    <a:pt x="238" y="326"/>
                  </a:lnTo>
                  <a:lnTo>
                    <a:pt x="229" y="316"/>
                  </a:lnTo>
                  <a:lnTo>
                    <a:pt x="219" y="305"/>
                  </a:lnTo>
                  <a:lnTo>
                    <a:pt x="201" y="282"/>
                  </a:lnTo>
                  <a:lnTo>
                    <a:pt x="191" y="269"/>
                  </a:lnTo>
                  <a:lnTo>
                    <a:pt x="178" y="254"/>
                  </a:lnTo>
                  <a:lnTo>
                    <a:pt x="176" y="250"/>
                  </a:lnTo>
                  <a:lnTo>
                    <a:pt x="173" y="246"/>
                  </a:lnTo>
                  <a:lnTo>
                    <a:pt x="173" y="246"/>
                  </a:lnTo>
                  <a:lnTo>
                    <a:pt x="153" y="222"/>
                  </a:lnTo>
                  <a:lnTo>
                    <a:pt x="147" y="214"/>
                  </a:lnTo>
                  <a:lnTo>
                    <a:pt x="142" y="206"/>
                  </a:lnTo>
                  <a:lnTo>
                    <a:pt x="124" y="184"/>
                  </a:lnTo>
                  <a:lnTo>
                    <a:pt x="196" y="137"/>
                  </a:lnTo>
                  <a:lnTo>
                    <a:pt x="196" y="198"/>
                  </a:lnTo>
                  <a:lnTo>
                    <a:pt x="282" y="269"/>
                  </a:lnTo>
                  <a:lnTo>
                    <a:pt x="282" y="269"/>
                  </a:lnTo>
                  <a:lnTo>
                    <a:pt x="284" y="272"/>
                  </a:lnTo>
                  <a:lnTo>
                    <a:pt x="285" y="277"/>
                  </a:lnTo>
                  <a:lnTo>
                    <a:pt x="285" y="282"/>
                  </a:lnTo>
                  <a:lnTo>
                    <a:pt x="284" y="285"/>
                  </a:lnTo>
                  <a:lnTo>
                    <a:pt x="284"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75" name="Freeform 100">
              <a:extLst>
                <a:ext uri="{FF2B5EF4-FFF2-40B4-BE49-F238E27FC236}">
                  <a16:creationId xmlns:a16="http://schemas.microsoft.com/office/drawing/2014/main" id="{D4AD5295-3A03-4F33-BF16-787047CCD4C2}"/>
                </a:ext>
              </a:extLst>
            </p:cNvPr>
            <p:cNvSpPr>
              <a:spLocks/>
            </p:cNvSpPr>
            <p:nvPr/>
          </p:nvSpPr>
          <p:spPr bwMode="auto">
            <a:xfrm>
              <a:off x="9918700" y="3906838"/>
              <a:ext cx="600075" cy="382588"/>
            </a:xfrm>
            <a:custGeom>
              <a:avLst/>
              <a:gdLst>
                <a:gd name="T0" fmla="*/ 48 w 378"/>
                <a:gd name="T1" fmla="*/ 16 h 241"/>
                <a:gd name="T2" fmla="*/ 48 w 378"/>
                <a:gd name="T3" fmla="*/ 16 h 241"/>
                <a:gd name="T4" fmla="*/ 38 w 378"/>
                <a:gd name="T5" fmla="*/ 23 h 241"/>
                <a:gd name="T6" fmla="*/ 26 w 378"/>
                <a:gd name="T7" fmla="*/ 28 h 241"/>
                <a:gd name="T8" fmla="*/ 13 w 378"/>
                <a:gd name="T9" fmla="*/ 33 h 241"/>
                <a:gd name="T10" fmla="*/ 0 w 378"/>
                <a:gd name="T11" fmla="*/ 36 h 241"/>
                <a:gd name="T12" fmla="*/ 0 w 378"/>
                <a:gd name="T13" fmla="*/ 36 h 241"/>
                <a:gd name="T14" fmla="*/ 0 w 378"/>
                <a:gd name="T15" fmla="*/ 61 h 241"/>
                <a:gd name="T16" fmla="*/ 2 w 378"/>
                <a:gd name="T17" fmla="*/ 82 h 241"/>
                <a:gd name="T18" fmla="*/ 7 w 378"/>
                <a:gd name="T19" fmla="*/ 107 h 241"/>
                <a:gd name="T20" fmla="*/ 12 w 378"/>
                <a:gd name="T21" fmla="*/ 132 h 241"/>
                <a:gd name="T22" fmla="*/ 22 w 378"/>
                <a:gd name="T23" fmla="*/ 158 h 241"/>
                <a:gd name="T24" fmla="*/ 28 w 378"/>
                <a:gd name="T25" fmla="*/ 171 h 241"/>
                <a:gd name="T26" fmla="*/ 35 w 378"/>
                <a:gd name="T27" fmla="*/ 183 h 241"/>
                <a:gd name="T28" fmla="*/ 43 w 378"/>
                <a:gd name="T29" fmla="*/ 195 h 241"/>
                <a:gd name="T30" fmla="*/ 53 w 378"/>
                <a:gd name="T31" fmla="*/ 204 h 241"/>
                <a:gd name="T32" fmla="*/ 53 w 378"/>
                <a:gd name="T33" fmla="*/ 204 h 241"/>
                <a:gd name="T34" fmla="*/ 66 w 378"/>
                <a:gd name="T35" fmla="*/ 216 h 241"/>
                <a:gd name="T36" fmla="*/ 81 w 378"/>
                <a:gd name="T37" fmla="*/ 226 h 241"/>
                <a:gd name="T38" fmla="*/ 81 w 378"/>
                <a:gd name="T39" fmla="*/ 170 h 241"/>
                <a:gd name="T40" fmla="*/ 125 w 378"/>
                <a:gd name="T41" fmla="*/ 223 h 241"/>
                <a:gd name="T42" fmla="*/ 125 w 378"/>
                <a:gd name="T43" fmla="*/ 223 h 241"/>
                <a:gd name="T44" fmla="*/ 132 w 378"/>
                <a:gd name="T45" fmla="*/ 229 h 241"/>
                <a:gd name="T46" fmla="*/ 139 w 378"/>
                <a:gd name="T47" fmla="*/ 231 h 241"/>
                <a:gd name="T48" fmla="*/ 139 w 378"/>
                <a:gd name="T49" fmla="*/ 231 h 241"/>
                <a:gd name="T50" fmla="*/ 145 w 378"/>
                <a:gd name="T51" fmla="*/ 234 h 241"/>
                <a:gd name="T52" fmla="*/ 172 w 378"/>
                <a:gd name="T53" fmla="*/ 241 h 241"/>
                <a:gd name="T54" fmla="*/ 172 w 378"/>
                <a:gd name="T55" fmla="*/ 241 h 241"/>
                <a:gd name="T56" fmla="*/ 236 w 378"/>
                <a:gd name="T57" fmla="*/ 237 h 241"/>
                <a:gd name="T58" fmla="*/ 292 w 378"/>
                <a:gd name="T59" fmla="*/ 236 h 241"/>
                <a:gd name="T60" fmla="*/ 363 w 378"/>
                <a:gd name="T61" fmla="*/ 234 h 241"/>
                <a:gd name="T62" fmla="*/ 363 w 378"/>
                <a:gd name="T63" fmla="*/ 234 h 241"/>
                <a:gd name="T64" fmla="*/ 366 w 378"/>
                <a:gd name="T65" fmla="*/ 221 h 241"/>
                <a:gd name="T66" fmla="*/ 371 w 378"/>
                <a:gd name="T67" fmla="*/ 211 h 241"/>
                <a:gd name="T68" fmla="*/ 371 w 378"/>
                <a:gd name="T69" fmla="*/ 211 h 241"/>
                <a:gd name="T70" fmla="*/ 378 w 378"/>
                <a:gd name="T71" fmla="*/ 211 h 241"/>
                <a:gd name="T72" fmla="*/ 378 w 378"/>
                <a:gd name="T73" fmla="*/ 211 h 241"/>
                <a:gd name="T74" fmla="*/ 371 w 378"/>
                <a:gd name="T75" fmla="*/ 203 h 241"/>
                <a:gd name="T76" fmla="*/ 368 w 378"/>
                <a:gd name="T77" fmla="*/ 200 h 241"/>
                <a:gd name="T78" fmla="*/ 363 w 378"/>
                <a:gd name="T79" fmla="*/ 198 h 241"/>
                <a:gd name="T80" fmla="*/ 186 w 378"/>
                <a:gd name="T81" fmla="*/ 147 h 241"/>
                <a:gd name="T82" fmla="*/ 73 w 378"/>
                <a:gd name="T83" fmla="*/ 11 h 241"/>
                <a:gd name="T84" fmla="*/ 73 w 378"/>
                <a:gd name="T85" fmla="*/ 11 h 241"/>
                <a:gd name="T86" fmla="*/ 64 w 378"/>
                <a:gd name="T87" fmla="*/ 0 h 241"/>
                <a:gd name="T88" fmla="*/ 64 w 378"/>
                <a:gd name="T89" fmla="*/ 0 h 241"/>
                <a:gd name="T90" fmla="*/ 56 w 378"/>
                <a:gd name="T91" fmla="*/ 8 h 241"/>
                <a:gd name="T92" fmla="*/ 48 w 378"/>
                <a:gd name="T93" fmla="*/ 16 h 241"/>
                <a:gd name="T94" fmla="*/ 48 w 378"/>
                <a:gd name="T95" fmla="*/ 1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241">
                  <a:moveTo>
                    <a:pt x="48" y="16"/>
                  </a:moveTo>
                  <a:lnTo>
                    <a:pt x="48" y="16"/>
                  </a:lnTo>
                  <a:lnTo>
                    <a:pt x="38" y="23"/>
                  </a:lnTo>
                  <a:lnTo>
                    <a:pt x="26" y="28"/>
                  </a:lnTo>
                  <a:lnTo>
                    <a:pt x="13" y="33"/>
                  </a:lnTo>
                  <a:lnTo>
                    <a:pt x="0" y="36"/>
                  </a:lnTo>
                  <a:lnTo>
                    <a:pt x="0" y="36"/>
                  </a:lnTo>
                  <a:lnTo>
                    <a:pt x="0" y="61"/>
                  </a:lnTo>
                  <a:lnTo>
                    <a:pt x="2" y="82"/>
                  </a:lnTo>
                  <a:lnTo>
                    <a:pt x="7" y="107"/>
                  </a:lnTo>
                  <a:lnTo>
                    <a:pt x="12" y="132"/>
                  </a:lnTo>
                  <a:lnTo>
                    <a:pt x="22" y="158"/>
                  </a:lnTo>
                  <a:lnTo>
                    <a:pt x="28" y="171"/>
                  </a:lnTo>
                  <a:lnTo>
                    <a:pt x="35" y="183"/>
                  </a:lnTo>
                  <a:lnTo>
                    <a:pt x="43" y="195"/>
                  </a:lnTo>
                  <a:lnTo>
                    <a:pt x="53" y="204"/>
                  </a:lnTo>
                  <a:lnTo>
                    <a:pt x="53" y="204"/>
                  </a:lnTo>
                  <a:lnTo>
                    <a:pt x="66" y="216"/>
                  </a:lnTo>
                  <a:lnTo>
                    <a:pt x="81" y="226"/>
                  </a:lnTo>
                  <a:lnTo>
                    <a:pt x="81" y="170"/>
                  </a:lnTo>
                  <a:lnTo>
                    <a:pt x="125" y="223"/>
                  </a:lnTo>
                  <a:lnTo>
                    <a:pt x="125" y="223"/>
                  </a:lnTo>
                  <a:lnTo>
                    <a:pt x="132" y="229"/>
                  </a:lnTo>
                  <a:lnTo>
                    <a:pt x="139" y="231"/>
                  </a:lnTo>
                  <a:lnTo>
                    <a:pt x="139" y="231"/>
                  </a:lnTo>
                  <a:lnTo>
                    <a:pt x="145" y="234"/>
                  </a:lnTo>
                  <a:lnTo>
                    <a:pt x="172" y="241"/>
                  </a:lnTo>
                  <a:lnTo>
                    <a:pt x="172" y="241"/>
                  </a:lnTo>
                  <a:lnTo>
                    <a:pt x="236" y="237"/>
                  </a:lnTo>
                  <a:lnTo>
                    <a:pt x="292" y="236"/>
                  </a:lnTo>
                  <a:lnTo>
                    <a:pt x="363" y="234"/>
                  </a:lnTo>
                  <a:lnTo>
                    <a:pt x="363" y="234"/>
                  </a:lnTo>
                  <a:lnTo>
                    <a:pt x="366" y="221"/>
                  </a:lnTo>
                  <a:lnTo>
                    <a:pt x="371" y="211"/>
                  </a:lnTo>
                  <a:lnTo>
                    <a:pt x="371" y="211"/>
                  </a:lnTo>
                  <a:lnTo>
                    <a:pt x="378" y="211"/>
                  </a:lnTo>
                  <a:lnTo>
                    <a:pt x="378" y="211"/>
                  </a:lnTo>
                  <a:lnTo>
                    <a:pt x="371" y="203"/>
                  </a:lnTo>
                  <a:lnTo>
                    <a:pt x="368" y="200"/>
                  </a:lnTo>
                  <a:lnTo>
                    <a:pt x="363" y="198"/>
                  </a:lnTo>
                  <a:lnTo>
                    <a:pt x="186" y="147"/>
                  </a:lnTo>
                  <a:lnTo>
                    <a:pt x="73" y="11"/>
                  </a:lnTo>
                  <a:lnTo>
                    <a:pt x="73" y="11"/>
                  </a:lnTo>
                  <a:lnTo>
                    <a:pt x="64" y="0"/>
                  </a:lnTo>
                  <a:lnTo>
                    <a:pt x="64" y="0"/>
                  </a:lnTo>
                  <a:lnTo>
                    <a:pt x="56" y="8"/>
                  </a:lnTo>
                  <a:lnTo>
                    <a:pt x="48" y="16"/>
                  </a:lnTo>
                  <a:lnTo>
                    <a:pt x="4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76" name="Freeform 101">
              <a:extLst>
                <a:ext uri="{FF2B5EF4-FFF2-40B4-BE49-F238E27FC236}">
                  <a16:creationId xmlns:a16="http://schemas.microsoft.com/office/drawing/2014/main" id="{9E2AC1CD-1522-4A08-BD8B-5EE961BDE5BF}"/>
                </a:ext>
              </a:extLst>
            </p:cNvPr>
            <p:cNvSpPr>
              <a:spLocks/>
            </p:cNvSpPr>
            <p:nvPr/>
          </p:nvSpPr>
          <p:spPr bwMode="auto">
            <a:xfrm>
              <a:off x="9764713" y="3870326"/>
              <a:ext cx="234950" cy="76200"/>
            </a:xfrm>
            <a:custGeom>
              <a:avLst/>
              <a:gdLst>
                <a:gd name="T0" fmla="*/ 31 w 148"/>
                <a:gd name="T1" fmla="*/ 38 h 48"/>
                <a:gd name="T2" fmla="*/ 31 w 148"/>
                <a:gd name="T3" fmla="*/ 38 h 48"/>
                <a:gd name="T4" fmla="*/ 43 w 148"/>
                <a:gd name="T5" fmla="*/ 43 h 48"/>
                <a:gd name="T6" fmla="*/ 54 w 148"/>
                <a:gd name="T7" fmla="*/ 46 h 48"/>
                <a:gd name="T8" fmla="*/ 66 w 148"/>
                <a:gd name="T9" fmla="*/ 48 h 48"/>
                <a:gd name="T10" fmla="*/ 81 w 148"/>
                <a:gd name="T11" fmla="*/ 48 h 48"/>
                <a:gd name="T12" fmla="*/ 81 w 148"/>
                <a:gd name="T13" fmla="*/ 48 h 48"/>
                <a:gd name="T14" fmla="*/ 94 w 148"/>
                <a:gd name="T15" fmla="*/ 46 h 48"/>
                <a:gd name="T16" fmla="*/ 107 w 148"/>
                <a:gd name="T17" fmla="*/ 43 h 48"/>
                <a:gd name="T18" fmla="*/ 119 w 148"/>
                <a:gd name="T19" fmla="*/ 38 h 48"/>
                <a:gd name="T20" fmla="*/ 130 w 148"/>
                <a:gd name="T21" fmla="*/ 31 h 48"/>
                <a:gd name="T22" fmla="*/ 130 w 148"/>
                <a:gd name="T23" fmla="*/ 31 h 48"/>
                <a:gd name="T24" fmla="*/ 140 w 148"/>
                <a:gd name="T25" fmla="*/ 21 h 48"/>
                <a:gd name="T26" fmla="*/ 148 w 148"/>
                <a:gd name="T27" fmla="*/ 11 h 48"/>
                <a:gd name="T28" fmla="*/ 148 w 148"/>
                <a:gd name="T29" fmla="*/ 11 h 48"/>
                <a:gd name="T30" fmla="*/ 140 w 148"/>
                <a:gd name="T31" fmla="*/ 6 h 48"/>
                <a:gd name="T32" fmla="*/ 132 w 148"/>
                <a:gd name="T33" fmla="*/ 3 h 48"/>
                <a:gd name="T34" fmla="*/ 122 w 148"/>
                <a:gd name="T35" fmla="*/ 1 h 48"/>
                <a:gd name="T36" fmla="*/ 114 w 148"/>
                <a:gd name="T37" fmla="*/ 0 h 48"/>
                <a:gd name="T38" fmla="*/ 16 w 148"/>
                <a:gd name="T39" fmla="*/ 0 h 48"/>
                <a:gd name="T40" fmla="*/ 16 w 148"/>
                <a:gd name="T41" fmla="*/ 0 h 48"/>
                <a:gd name="T42" fmla="*/ 8 w 148"/>
                <a:gd name="T43" fmla="*/ 1 h 48"/>
                <a:gd name="T44" fmla="*/ 0 w 148"/>
                <a:gd name="T45" fmla="*/ 3 h 48"/>
                <a:gd name="T46" fmla="*/ 0 w 148"/>
                <a:gd name="T47" fmla="*/ 3 h 48"/>
                <a:gd name="T48" fmla="*/ 6 w 148"/>
                <a:gd name="T49" fmla="*/ 13 h 48"/>
                <a:gd name="T50" fmla="*/ 15 w 148"/>
                <a:gd name="T51" fmla="*/ 23 h 48"/>
                <a:gd name="T52" fmla="*/ 23 w 148"/>
                <a:gd name="T53" fmla="*/ 31 h 48"/>
                <a:gd name="T54" fmla="*/ 31 w 148"/>
                <a:gd name="T55" fmla="*/ 38 h 48"/>
                <a:gd name="T56" fmla="*/ 31 w 148"/>
                <a:gd name="T5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48">
                  <a:moveTo>
                    <a:pt x="31" y="38"/>
                  </a:moveTo>
                  <a:lnTo>
                    <a:pt x="31" y="38"/>
                  </a:lnTo>
                  <a:lnTo>
                    <a:pt x="43" y="43"/>
                  </a:lnTo>
                  <a:lnTo>
                    <a:pt x="54" y="46"/>
                  </a:lnTo>
                  <a:lnTo>
                    <a:pt x="66" y="48"/>
                  </a:lnTo>
                  <a:lnTo>
                    <a:pt x="81" y="48"/>
                  </a:lnTo>
                  <a:lnTo>
                    <a:pt x="81" y="48"/>
                  </a:lnTo>
                  <a:lnTo>
                    <a:pt x="94" y="46"/>
                  </a:lnTo>
                  <a:lnTo>
                    <a:pt x="107" y="43"/>
                  </a:lnTo>
                  <a:lnTo>
                    <a:pt x="119" y="38"/>
                  </a:lnTo>
                  <a:lnTo>
                    <a:pt x="130" y="31"/>
                  </a:lnTo>
                  <a:lnTo>
                    <a:pt x="130" y="31"/>
                  </a:lnTo>
                  <a:lnTo>
                    <a:pt x="140" y="21"/>
                  </a:lnTo>
                  <a:lnTo>
                    <a:pt x="148" y="11"/>
                  </a:lnTo>
                  <a:lnTo>
                    <a:pt x="148" y="11"/>
                  </a:lnTo>
                  <a:lnTo>
                    <a:pt x="140" y="6"/>
                  </a:lnTo>
                  <a:lnTo>
                    <a:pt x="132" y="3"/>
                  </a:lnTo>
                  <a:lnTo>
                    <a:pt x="122" y="1"/>
                  </a:lnTo>
                  <a:lnTo>
                    <a:pt x="114" y="0"/>
                  </a:lnTo>
                  <a:lnTo>
                    <a:pt x="16" y="0"/>
                  </a:lnTo>
                  <a:lnTo>
                    <a:pt x="16" y="0"/>
                  </a:lnTo>
                  <a:lnTo>
                    <a:pt x="8" y="1"/>
                  </a:lnTo>
                  <a:lnTo>
                    <a:pt x="0" y="3"/>
                  </a:lnTo>
                  <a:lnTo>
                    <a:pt x="0" y="3"/>
                  </a:lnTo>
                  <a:lnTo>
                    <a:pt x="6" y="13"/>
                  </a:lnTo>
                  <a:lnTo>
                    <a:pt x="15" y="23"/>
                  </a:lnTo>
                  <a:lnTo>
                    <a:pt x="23" y="31"/>
                  </a:lnTo>
                  <a:lnTo>
                    <a:pt x="31" y="38"/>
                  </a:lnTo>
                  <a:lnTo>
                    <a:pt x="3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77" name="Freeform 102">
              <a:extLst>
                <a:ext uri="{FF2B5EF4-FFF2-40B4-BE49-F238E27FC236}">
                  <a16:creationId xmlns:a16="http://schemas.microsoft.com/office/drawing/2014/main" id="{320D29AC-3AA7-4071-B97F-D7F2D637EE59}"/>
                </a:ext>
              </a:extLst>
            </p:cNvPr>
            <p:cNvSpPr>
              <a:spLocks/>
            </p:cNvSpPr>
            <p:nvPr/>
          </p:nvSpPr>
          <p:spPr bwMode="auto">
            <a:xfrm>
              <a:off x="10498138" y="3811588"/>
              <a:ext cx="287337" cy="288925"/>
            </a:xfrm>
            <a:custGeom>
              <a:avLst/>
              <a:gdLst>
                <a:gd name="T0" fmla="*/ 41 w 181"/>
                <a:gd name="T1" fmla="*/ 169 h 182"/>
                <a:gd name="T2" fmla="*/ 41 w 181"/>
                <a:gd name="T3" fmla="*/ 169 h 182"/>
                <a:gd name="T4" fmla="*/ 57 w 181"/>
                <a:gd name="T5" fmla="*/ 177 h 182"/>
                <a:gd name="T6" fmla="*/ 75 w 181"/>
                <a:gd name="T7" fmla="*/ 180 h 182"/>
                <a:gd name="T8" fmla="*/ 92 w 181"/>
                <a:gd name="T9" fmla="*/ 182 h 182"/>
                <a:gd name="T10" fmla="*/ 110 w 181"/>
                <a:gd name="T11" fmla="*/ 180 h 182"/>
                <a:gd name="T12" fmla="*/ 127 w 181"/>
                <a:gd name="T13" fmla="*/ 175 h 182"/>
                <a:gd name="T14" fmla="*/ 141 w 181"/>
                <a:gd name="T15" fmla="*/ 165 h 182"/>
                <a:gd name="T16" fmla="*/ 155 w 181"/>
                <a:gd name="T17" fmla="*/ 154 h 182"/>
                <a:gd name="T18" fmla="*/ 166 w 181"/>
                <a:gd name="T19" fmla="*/ 141 h 182"/>
                <a:gd name="T20" fmla="*/ 166 w 181"/>
                <a:gd name="T21" fmla="*/ 141 h 182"/>
                <a:gd name="T22" fmla="*/ 174 w 181"/>
                <a:gd name="T23" fmla="*/ 124 h 182"/>
                <a:gd name="T24" fmla="*/ 179 w 181"/>
                <a:gd name="T25" fmla="*/ 106 h 182"/>
                <a:gd name="T26" fmla="*/ 181 w 181"/>
                <a:gd name="T27" fmla="*/ 90 h 182"/>
                <a:gd name="T28" fmla="*/ 178 w 181"/>
                <a:gd name="T29" fmla="*/ 71 h 182"/>
                <a:gd name="T30" fmla="*/ 173 w 181"/>
                <a:gd name="T31" fmla="*/ 55 h 182"/>
                <a:gd name="T32" fmla="*/ 165 w 181"/>
                <a:gd name="T33" fmla="*/ 40 h 182"/>
                <a:gd name="T34" fmla="*/ 153 w 181"/>
                <a:gd name="T35" fmla="*/ 27 h 182"/>
                <a:gd name="T36" fmla="*/ 138 w 181"/>
                <a:gd name="T37" fmla="*/ 15 h 182"/>
                <a:gd name="T38" fmla="*/ 138 w 181"/>
                <a:gd name="T39" fmla="*/ 15 h 182"/>
                <a:gd name="T40" fmla="*/ 122 w 181"/>
                <a:gd name="T41" fmla="*/ 7 h 182"/>
                <a:gd name="T42" fmla="*/ 105 w 181"/>
                <a:gd name="T43" fmla="*/ 2 h 182"/>
                <a:gd name="T44" fmla="*/ 87 w 181"/>
                <a:gd name="T45" fmla="*/ 0 h 182"/>
                <a:gd name="T46" fmla="*/ 71 w 181"/>
                <a:gd name="T47" fmla="*/ 2 h 182"/>
                <a:gd name="T48" fmla="*/ 54 w 181"/>
                <a:gd name="T49" fmla="*/ 9 h 182"/>
                <a:gd name="T50" fmla="*/ 38 w 181"/>
                <a:gd name="T51" fmla="*/ 17 h 182"/>
                <a:gd name="T52" fmla="*/ 24 w 181"/>
                <a:gd name="T53" fmla="*/ 29 h 182"/>
                <a:gd name="T54" fmla="*/ 13 w 181"/>
                <a:gd name="T55" fmla="*/ 43 h 182"/>
                <a:gd name="T56" fmla="*/ 13 w 181"/>
                <a:gd name="T57" fmla="*/ 43 h 182"/>
                <a:gd name="T58" fmla="*/ 5 w 181"/>
                <a:gd name="T59" fmla="*/ 60 h 182"/>
                <a:gd name="T60" fmla="*/ 0 w 181"/>
                <a:gd name="T61" fmla="*/ 76 h 182"/>
                <a:gd name="T62" fmla="*/ 0 w 181"/>
                <a:gd name="T63" fmla="*/ 95 h 182"/>
                <a:gd name="T64" fmla="*/ 1 w 181"/>
                <a:gd name="T65" fmla="*/ 111 h 182"/>
                <a:gd name="T66" fmla="*/ 6 w 181"/>
                <a:gd name="T67" fmla="*/ 128 h 182"/>
                <a:gd name="T68" fmla="*/ 14 w 181"/>
                <a:gd name="T69" fmla="*/ 142 h 182"/>
                <a:gd name="T70" fmla="*/ 26 w 181"/>
                <a:gd name="T71" fmla="*/ 157 h 182"/>
                <a:gd name="T72" fmla="*/ 41 w 181"/>
                <a:gd name="T73" fmla="*/ 169 h 182"/>
                <a:gd name="T74" fmla="*/ 41 w 181"/>
                <a:gd name="T75" fmla="*/ 16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82">
                  <a:moveTo>
                    <a:pt x="41" y="169"/>
                  </a:moveTo>
                  <a:lnTo>
                    <a:pt x="41" y="169"/>
                  </a:lnTo>
                  <a:lnTo>
                    <a:pt x="57" y="177"/>
                  </a:lnTo>
                  <a:lnTo>
                    <a:pt x="75" y="180"/>
                  </a:lnTo>
                  <a:lnTo>
                    <a:pt x="92" y="182"/>
                  </a:lnTo>
                  <a:lnTo>
                    <a:pt x="110" y="180"/>
                  </a:lnTo>
                  <a:lnTo>
                    <a:pt x="127" y="175"/>
                  </a:lnTo>
                  <a:lnTo>
                    <a:pt x="141" y="165"/>
                  </a:lnTo>
                  <a:lnTo>
                    <a:pt x="155" y="154"/>
                  </a:lnTo>
                  <a:lnTo>
                    <a:pt x="166" y="141"/>
                  </a:lnTo>
                  <a:lnTo>
                    <a:pt x="166" y="141"/>
                  </a:lnTo>
                  <a:lnTo>
                    <a:pt x="174" y="124"/>
                  </a:lnTo>
                  <a:lnTo>
                    <a:pt x="179" y="106"/>
                  </a:lnTo>
                  <a:lnTo>
                    <a:pt x="181" y="90"/>
                  </a:lnTo>
                  <a:lnTo>
                    <a:pt x="178" y="71"/>
                  </a:lnTo>
                  <a:lnTo>
                    <a:pt x="173" y="55"/>
                  </a:lnTo>
                  <a:lnTo>
                    <a:pt x="165" y="40"/>
                  </a:lnTo>
                  <a:lnTo>
                    <a:pt x="153" y="27"/>
                  </a:lnTo>
                  <a:lnTo>
                    <a:pt x="138" y="15"/>
                  </a:lnTo>
                  <a:lnTo>
                    <a:pt x="138" y="15"/>
                  </a:lnTo>
                  <a:lnTo>
                    <a:pt x="122" y="7"/>
                  </a:lnTo>
                  <a:lnTo>
                    <a:pt x="105" y="2"/>
                  </a:lnTo>
                  <a:lnTo>
                    <a:pt x="87" y="0"/>
                  </a:lnTo>
                  <a:lnTo>
                    <a:pt x="71" y="2"/>
                  </a:lnTo>
                  <a:lnTo>
                    <a:pt x="54" y="9"/>
                  </a:lnTo>
                  <a:lnTo>
                    <a:pt x="38" y="17"/>
                  </a:lnTo>
                  <a:lnTo>
                    <a:pt x="24" y="29"/>
                  </a:lnTo>
                  <a:lnTo>
                    <a:pt x="13" y="43"/>
                  </a:lnTo>
                  <a:lnTo>
                    <a:pt x="13" y="43"/>
                  </a:lnTo>
                  <a:lnTo>
                    <a:pt x="5" y="60"/>
                  </a:lnTo>
                  <a:lnTo>
                    <a:pt x="0" y="76"/>
                  </a:lnTo>
                  <a:lnTo>
                    <a:pt x="0" y="95"/>
                  </a:lnTo>
                  <a:lnTo>
                    <a:pt x="1" y="111"/>
                  </a:lnTo>
                  <a:lnTo>
                    <a:pt x="6" y="128"/>
                  </a:lnTo>
                  <a:lnTo>
                    <a:pt x="14" y="142"/>
                  </a:lnTo>
                  <a:lnTo>
                    <a:pt x="26" y="157"/>
                  </a:lnTo>
                  <a:lnTo>
                    <a:pt x="41" y="169"/>
                  </a:lnTo>
                  <a:lnTo>
                    <a:pt x="41"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sp>
          <p:nvSpPr>
            <p:cNvPr id="78" name="Freeform 103">
              <a:extLst>
                <a:ext uri="{FF2B5EF4-FFF2-40B4-BE49-F238E27FC236}">
                  <a16:creationId xmlns:a16="http://schemas.microsoft.com/office/drawing/2014/main" id="{3091840A-0AE3-4DFB-8162-99CE156BBD7F}"/>
                </a:ext>
              </a:extLst>
            </p:cNvPr>
            <p:cNvSpPr>
              <a:spLocks noEditPoints="1"/>
            </p:cNvSpPr>
            <p:nvPr/>
          </p:nvSpPr>
          <p:spPr bwMode="auto">
            <a:xfrm>
              <a:off x="10204450" y="4116388"/>
              <a:ext cx="790575" cy="1016000"/>
            </a:xfrm>
            <a:custGeom>
              <a:avLst/>
              <a:gdLst>
                <a:gd name="T0" fmla="*/ 470 w 498"/>
                <a:gd name="T1" fmla="*/ 96 h 640"/>
                <a:gd name="T2" fmla="*/ 465 w 498"/>
                <a:gd name="T3" fmla="*/ 91 h 640"/>
                <a:gd name="T4" fmla="*/ 351 w 498"/>
                <a:gd name="T5" fmla="*/ 8 h 640"/>
                <a:gd name="T6" fmla="*/ 336 w 498"/>
                <a:gd name="T7" fmla="*/ 3 h 640"/>
                <a:gd name="T8" fmla="*/ 328 w 498"/>
                <a:gd name="T9" fmla="*/ 0 h 640"/>
                <a:gd name="T10" fmla="*/ 265 w 498"/>
                <a:gd name="T11" fmla="*/ 0 h 640"/>
                <a:gd name="T12" fmla="*/ 254 w 498"/>
                <a:gd name="T13" fmla="*/ 0 h 640"/>
                <a:gd name="T14" fmla="*/ 234 w 498"/>
                <a:gd name="T15" fmla="*/ 10 h 640"/>
                <a:gd name="T16" fmla="*/ 219 w 498"/>
                <a:gd name="T17" fmla="*/ 25 h 640"/>
                <a:gd name="T18" fmla="*/ 211 w 498"/>
                <a:gd name="T19" fmla="*/ 44 h 640"/>
                <a:gd name="T20" fmla="*/ 211 w 498"/>
                <a:gd name="T21" fmla="*/ 237 h 640"/>
                <a:gd name="T22" fmla="*/ 49 w 498"/>
                <a:gd name="T23" fmla="*/ 257 h 640"/>
                <a:gd name="T24" fmla="*/ 28 w 498"/>
                <a:gd name="T25" fmla="*/ 264 h 640"/>
                <a:gd name="T26" fmla="*/ 11 w 498"/>
                <a:gd name="T27" fmla="*/ 275 h 640"/>
                <a:gd name="T28" fmla="*/ 2 w 498"/>
                <a:gd name="T29" fmla="*/ 294 h 640"/>
                <a:gd name="T30" fmla="*/ 0 w 498"/>
                <a:gd name="T31" fmla="*/ 313 h 640"/>
                <a:gd name="T32" fmla="*/ 3 w 498"/>
                <a:gd name="T33" fmla="*/ 327 h 640"/>
                <a:gd name="T34" fmla="*/ 5 w 498"/>
                <a:gd name="T35" fmla="*/ 338 h 640"/>
                <a:gd name="T36" fmla="*/ 46 w 498"/>
                <a:gd name="T37" fmla="*/ 594 h 640"/>
                <a:gd name="T38" fmla="*/ 53 w 498"/>
                <a:gd name="T39" fmla="*/ 614 h 640"/>
                <a:gd name="T40" fmla="*/ 67 w 498"/>
                <a:gd name="T41" fmla="*/ 630 h 640"/>
                <a:gd name="T42" fmla="*/ 86 w 498"/>
                <a:gd name="T43" fmla="*/ 638 h 640"/>
                <a:gd name="T44" fmla="*/ 105 w 498"/>
                <a:gd name="T45" fmla="*/ 640 h 640"/>
                <a:gd name="T46" fmla="*/ 115 w 498"/>
                <a:gd name="T47" fmla="*/ 637 h 640"/>
                <a:gd name="T48" fmla="*/ 132 w 498"/>
                <a:gd name="T49" fmla="*/ 625 h 640"/>
                <a:gd name="T50" fmla="*/ 143 w 498"/>
                <a:gd name="T51" fmla="*/ 609 h 640"/>
                <a:gd name="T52" fmla="*/ 148 w 498"/>
                <a:gd name="T53" fmla="*/ 589 h 640"/>
                <a:gd name="T54" fmla="*/ 110 w 498"/>
                <a:gd name="T55" fmla="*/ 353 h 640"/>
                <a:gd name="T56" fmla="*/ 320 w 498"/>
                <a:gd name="T57" fmla="*/ 328 h 640"/>
                <a:gd name="T58" fmla="*/ 333 w 498"/>
                <a:gd name="T59" fmla="*/ 327 h 640"/>
                <a:gd name="T60" fmla="*/ 346 w 498"/>
                <a:gd name="T61" fmla="*/ 322 h 640"/>
                <a:gd name="T62" fmla="*/ 359 w 498"/>
                <a:gd name="T63" fmla="*/ 312 h 640"/>
                <a:gd name="T64" fmla="*/ 369 w 498"/>
                <a:gd name="T65" fmla="*/ 300 h 640"/>
                <a:gd name="T66" fmla="*/ 374 w 498"/>
                <a:gd name="T67" fmla="*/ 285 h 640"/>
                <a:gd name="T68" fmla="*/ 374 w 498"/>
                <a:gd name="T69" fmla="*/ 270 h 640"/>
                <a:gd name="T70" fmla="*/ 374 w 498"/>
                <a:gd name="T71" fmla="*/ 267 h 640"/>
                <a:gd name="T72" fmla="*/ 374 w 498"/>
                <a:gd name="T73" fmla="*/ 267 h 640"/>
                <a:gd name="T74" fmla="*/ 391 w 498"/>
                <a:gd name="T75" fmla="*/ 267 h 640"/>
                <a:gd name="T76" fmla="*/ 406 w 498"/>
                <a:gd name="T77" fmla="*/ 259 h 640"/>
                <a:gd name="T78" fmla="*/ 491 w 498"/>
                <a:gd name="T79" fmla="*/ 147 h 640"/>
                <a:gd name="T80" fmla="*/ 496 w 498"/>
                <a:gd name="T81" fmla="*/ 138 h 640"/>
                <a:gd name="T82" fmla="*/ 498 w 498"/>
                <a:gd name="T83" fmla="*/ 127 h 640"/>
                <a:gd name="T84" fmla="*/ 495 w 498"/>
                <a:gd name="T85" fmla="*/ 117 h 640"/>
                <a:gd name="T86" fmla="*/ 488 w 498"/>
                <a:gd name="T87" fmla="*/ 110 h 640"/>
                <a:gd name="T88" fmla="*/ 374 w 498"/>
                <a:gd name="T89" fmla="*/ 155 h 640"/>
                <a:gd name="T90" fmla="*/ 386 w 498"/>
                <a:gd name="T91" fmla="*/ 14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640">
                  <a:moveTo>
                    <a:pt x="488" y="110"/>
                  </a:moveTo>
                  <a:lnTo>
                    <a:pt x="470" y="96"/>
                  </a:lnTo>
                  <a:lnTo>
                    <a:pt x="470" y="96"/>
                  </a:lnTo>
                  <a:lnTo>
                    <a:pt x="465" y="91"/>
                  </a:lnTo>
                  <a:lnTo>
                    <a:pt x="351" y="8"/>
                  </a:lnTo>
                  <a:lnTo>
                    <a:pt x="351" y="8"/>
                  </a:lnTo>
                  <a:lnTo>
                    <a:pt x="345" y="5"/>
                  </a:lnTo>
                  <a:lnTo>
                    <a:pt x="336" y="3"/>
                  </a:lnTo>
                  <a:lnTo>
                    <a:pt x="336" y="3"/>
                  </a:lnTo>
                  <a:lnTo>
                    <a:pt x="328" y="0"/>
                  </a:lnTo>
                  <a:lnTo>
                    <a:pt x="318" y="0"/>
                  </a:lnTo>
                  <a:lnTo>
                    <a:pt x="265" y="0"/>
                  </a:lnTo>
                  <a:lnTo>
                    <a:pt x="265" y="0"/>
                  </a:lnTo>
                  <a:lnTo>
                    <a:pt x="254" y="0"/>
                  </a:lnTo>
                  <a:lnTo>
                    <a:pt x="244" y="3"/>
                  </a:lnTo>
                  <a:lnTo>
                    <a:pt x="234" y="10"/>
                  </a:lnTo>
                  <a:lnTo>
                    <a:pt x="226" y="16"/>
                  </a:lnTo>
                  <a:lnTo>
                    <a:pt x="219" y="25"/>
                  </a:lnTo>
                  <a:lnTo>
                    <a:pt x="214" y="33"/>
                  </a:lnTo>
                  <a:lnTo>
                    <a:pt x="211" y="44"/>
                  </a:lnTo>
                  <a:lnTo>
                    <a:pt x="211" y="54"/>
                  </a:lnTo>
                  <a:lnTo>
                    <a:pt x="211" y="237"/>
                  </a:lnTo>
                  <a:lnTo>
                    <a:pt x="49" y="257"/>
                  </a:lnTo>
                  <a:lnTo>
                    <a:pt x="49" y="257"/>
                  </a:lnTo>
                  <a:lnTo>
                    <a:pt x="38" y="259"/>
                  </a:lnTo>
                  <a:lnTo>
                    <a:pt x="28" y="264"/>
                  </a:lnTo>
                  <a:lnTo>
                    <a:pt x="20" y="269"/>
                  </a:lnTo>
                  <a:lnTo>
                    <a:pt x="11" y="275"/>
                  </a:lnTo>
                  <a:lnTo>
                    <a:pt x="6" y="284"/>
                  </a:lnTo>
                  <a:lnTo>
                    <a:pt x="2" y="294"/>
                  </a:lnTo>
                  <a:lnTo>
                    <a:pt x="0" y="303"/>
                  </a:lnTo>
                  <a:lnTo>
                    <a:pt x="0" y="313"/>
                  </a:lnTo>
                  <a:lnTo>
                    <a:pt x="0" y="313"/>
                  </a:lnTo>
                  <a:lnTo>
                    <a:pt x="3" y="327"/>
                  </a:lnTo>
                  <a:lnTo>
                    <a:pt x="3" y="327"/>
                  </a:lnTo>
                  <a:lnTo>
                    <a:pt x="5" y="338"/>
                  </a:lnTo>
                  <a:lnTo>
                    <a:pt x="46" y="594"/>
                  </a:lnTo>
                  <a:lnTo>
                    <a:pt x="46" y="594"/>
                  </a:lnTo>
                  <a:lnTo>
                    <a:pt x="49" y="604"/>
                  </a:lnTo>
                  <a:lnTo>
                    <a:pt x="53" y="614"/>
                  </a:lnTo>
                  <a:lnTo>
                    <a:pt x="59" y="622"/>
                  </a:lnTo>
                  <a:lnTo>
                    <a:pt x="67" y="630"/>
                  </a:lnTo>
                  <a:lnTo>
                    <a:pt x="76" y="635"/>
                  </a:lnTo>
                  <a:lnTo>
                    <a:pt x="86" y="638"/>
                  </a:lnTo>
                  <a:lnTo>
                    <a:pt x="96" y="640"/>
                  </a:lnTo>
                  <a:lnTo>
                    <a:pt x="105" y="640"/>
                  </a:lnTo>
                  <a:lnTo>
                    <a:pt x="105" y="640"/>
                  </a:lnTo>
                  <a:lnTo>
                    <a:pt x="115" y="637"/>
                  </a:lnTo>
                  <a:lnTo>
                    <a:pt x="125" y="632"/>
                  </a:lnTo>
                  <a:lnTo>
                    <a:pt x="132" y="625"/>
                  </a:lnTo>
                  <a:lnTo>
                    <a:pt x="138" y="619"/>
                  </a:lnTo>
                  <a:lnTo>
                    <a:pt x="143" y="609"/>
                  </a:lnTo>
                  <a:lnTo>
                    <a:pt x="147" y="599"/>
                  </a:lnTo>
                  <a:lnTo>
                    <a:pt x="148" y="589"/>
                  </a:lnTo>
                  <a:lnTo>
                    <a:pt x="147" y="577"/>
                  </a:lnTo>
                  <a:lnTo>
                    <a:pt x="110" y="353"/>
                  </a:lnTo>
                  <a:lnTo>
                    <a:pt x="318" y="328"/>
                  </a:lnTo>
                  <a:lnTo>
                    <a:pt x="320" y="328"/>
                  </a:lnTo>
                  <a:lnTo>
                    <a:pt x="320" y="328"/>
                  </a:lnTo>
                  <a:lnTo>
                    <a:pt x="333" y="327"/>
                  </a:lnTo>
                  <a:lnTo>
                    <a:pt x="346" y="322"/>
                  </a:lnTo>
                  <a:lnTo>
                    <a:pt x="346" y="322"/>
                  </a:lnTo>
                  <a:lnTo>
                    <a:pt x="353" y="317"/>
                  </a:lnTo>
                  <a:lnTo>
                    <a:pt x="359" y="312"/>
                  </a:lnTo>
                  <a:lnTo>
                    <a:pt x="364" y="307"/>
                  </a:lnTo>
                  <a:lnTo>
                    <a:pt x="369" y="300"/>
                  </a:lnTo>
                  <a:lnTo>
                    <a:pt x="373" y="292"/>
                  </a:lnTo>
                  <a:lnTo>
                    <a:pt x="374" y="285"/>
                  </a:lnTo>
                  <a:lnTo>
                    <a:pt x="376" y="277"/>
                  </a:lnTo>
                  <a:lnTo>
                    <a:pt x="374" y="270"/>
                  </a:lnTo>
                  <a:lnTo>
                    <a:pt x="374" y="270"/>
                  </a:lnTo>
                  <a:lnTo>
                    <a:pt x="374" y="267"/>
                  </a:lnTo>
                  <a:lnTo>
                    <a:pt x="374" y="267"/>
                  </a:lnTo>
                  <a:lnTo>
                    <a:pt x="374" y="267"/>
                  </a:lnTo>
                  <a:lnTo>
                    <a:pt x="383" y="269"/>
                  </a:lnTo>
                  <a:lnTo>
                    <a:pt x="391" y="267"/>
                  </a:lnTo>
                  <a:lnTo>
                    <a:pt x="399" y="264"/>
                  </a:lnTo>
                  <a:lnTo>
                    <a:pt x="406" y="259"/>
                  </a:lnTo>
                  <a:lnTo>
                    <a:pt x="491" y="147"/>
                  </a:lnTo>
                  <a:lnTo>
                    <a:pt x="491" y="147"/>
                  </a:lnTo>
                  <a:lnTo>
                    <a:pt x="495" y="142"/>
                  </a:lnTo>
                  <a:lnTo>
                    <a:pt x="496" y="138"/>
                  </a:lnTo>
                  <a:lnTo>
                    <a:pt x="498" y="132"/>
                  </a:lnTo>
                  <a:lnTo>
                    <a:pt x="498" y="127"/>
                  </a:lnTo>
                  <a:lnTo>
                    <a:pt x="496" y="122"/>
                  </a:lnTo>
                  <a:lnTo>
                    <a:pt x="495" y="117"/>
                  </a:lnTo>
                  <a:lnTo>
                    <a:pt x="491" y="114"/>
                  </a:lnTo>
                  <a:lnTo>
                    <a:pt x="488" y="110"/>
                  </a:lnTo>
                  <a:lnTo>
                    <a:pt x="488" y="110"/>
                  </a:lnTo>
                  <a:close/>
                  <a:moveTo>
                    <a:pt x="374" y="155"/>
                  </a:moveTo>
                  <a:lnTo>
                    <a:pt x="374" y="134"/>
                  </a:lnTo>
                  <a:lnTo>
                    <a:pt x="386" y="142"/>
                  </a:lnTo>
                  <a:lnTo>
                    <a:pt x="374"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a:defRPr/>
              </a:pPr>
              <a:endParaRPr lang="en-US" sz="1588" kern="0" dirty="0">
                <a:solidFill>
                  <a:prstClr val="black"/>
                </a:solidFill>
                <a:latin typeface="Verdana"/>
              </a:endParaRPr>
            </a:p>
          </p:txBody>
        </p:sp>
      </p:grpSp>
      <p:grpSp>
        <p:nvGrpSpPr>
          <p:cNvPr id="91" name="Group 90">
            <a:extLst>
              <a:ext uri="{FF2B5EF4-FFF2-40B4-BE49-F238E27FC236}">
                <a16:creationId xmlns:a16="http://schemas.microsoft.com/office/drawing/2014/main" id="{AAECD3E5-7E44-49D0-8A4B-43C18A05DE88}"/>
              </a:ext>
            </a:extLst>
          </p:cNvPr>
          <p:cNvGrpSpPr>
            <a:grpSpLocks noChangeAspect="1"/>
          </p:cNvGrpSpPr>
          <p:nvPr/>
        </p:nvGrpSpPr>
        <p:grpSpPr>
          <a:xfrm>
            <a:off x="8118069" y="3810127"/>
            <a:ext cx="636829" cy="588424"/>
            <a:chOff x="9002713" y="2811463"/>
            <a:chExt cx="1336675" cy="1235075"/>
          </a:xfrm>
          <a:solidFill>
            <a:schemeClr val="tx1"/>
          </a:solidFill>
        </p:grpSpPr>
        <p:sp>
          <p:nvSpPr>
            <p:cNvPr id="92" name="Freeform 127">
              <a:extLst>
                <a:ext uri="{FF2B5EF4-FFF2-40B4-BE49-F238E27FC236}">
                  <a16:creationId xmlns:a16="http://schemas.microsoft.com/office/drawing/2014/main" id="{CDF1E8E6-AF92-48E4-A5AA-0C682D2771B3}"/>
                </a:ext>
              </a:extLst>
            </p:cNvPr>
            <p:cNvSpPr>
              <a:spLocks/>
            </p:cNvSpPr>
            <p:nvPr/>
          </p:nvSpPr>
          <p:spPr bwMode="auto">
            <a:xfrm>
              <a:off x="9205913" y="2878138"/>
              <a:ext cx="307975" cy="266700"/>
            </a:xfrm>
            <a:custGeom>
              <a:avLst/>
              <a:gdLst>
                <a:gd name="T0" fmla="*/ 104 w 194"/>
                <a:gd name="T1" fmla="*/ 130 h 168"/>
                <a:gd name="T2" fmla="*/ 104 w 194"/>
                <a:gd name="T3" fmla="*/ 130 h 168"/>
                <a:gd name="T4" fmla="*/ 104 w 194"/>
                <a:gd name="T5" fmla="*/ 130 h 168"/>
                <a:gd name="T6" fmla="*/ 104 w 194"/>
                <a:gd name="T7" fmla="*/ 130 h 168"/>
                <a:gd name="T8" fmla="*/ 114 w 194"/>
                <a:gd name="T9" fmla="*/ 122 h 168"/>
                <a:gd name="T10" fmla="*/ 178 w 194"/>
                <a:gd name="T11" fmla="*/ 168 h 168"/>
                <a:gd name="T12" fmla="*/ 178 w 194"/>
                <a:gd name="T13" fmla="*/ 168 h 168"/>
                <a:gd name="T14" fmla="*/ 178 w 194"/>
                <a:gd name="T15" fmla="*/ 166 h 168"/>
                <a:gd name="T16" fmla="*/ 178 w 194"/>
                <a:gd name="T17" fmla="*/ 166 h 168"/>
                <a:gd name="T18" fmla="*/ 180 w 194"/>
                <a:gd name="T19" fmla="*/ 160 h 168"/>
                <a:gd name="T20" fmla="*/ 184 w 194"/>
                <a:gd name="T21" fmla="*/ 156 h 168"/>
                <a:gd name="T22" fmla="*/ 190 w 194"/>
                <a:gd name="T23" fmla="*/ 152 h 168"/>
                <a:gd name="T24" fmla="*/ 194 w 194"/>
                <a:gd name="T25" fmla="*/ 146 h 168"/>
                <a:gd name="T26" fmla="*/ 132 w 194"/>
                <a:gd name="T27" fmla="*/ 100 h 168"/>
                <a:gd name="T28" fmla="*/ 132 w 194"/>
                <a:gd name="T29" fmla="*/ 100 h 168"/>
                <a:gd name="T30" fmla="*/ 136 w 194"/>
                <a:gd name="T31" fmla="*/ 84 h 168"/>
                <a:gd name="T32" fmla="*/ 138 w 194"/>
                <a:gd name="T33" fmla="*/ 68 h 168"/>
                <a:gd name="T34" fmla="*/ 136 w 194"/>
                <a:gd name="T35" fmla="*/ 50 h 168"/>
                <a:gd name="T36" fmla="*/ 128 w 194"/>
                <a:gd name="T37" fmla="*/ 34 h 168"/>
                <a:gd name="T38" fmla="*/ 128 w 194"/>
                <a:gd name="T39" fmla="*/ 34 h 168"/>
                <a:gd name="T40" fmla="*/ 120 w 194"/>
                <a:gd name="T41" fmla="*/ 24 h 168"/>
                <a:gd name="T42" fmla="*/ 110 w 194"/>
                <a:gd name="T43" fmla="*/ 14 h 168"/>
                <a:gd name="T44" fmla="*/ 98 w 194"/>
                <a:gd name="T45" fmla="*/ 8 h 168"/>
                <a:gd name="T46" fmla="*/ 86 w 194"/>
                <a:gd name="T47" fmla="*/ 2 h 168"/>
                <a:gd name="T48" fmla="*/ 74 w 194"/>
                <a:gd name="T49" fmla="*/ 0 h 168"/>
                <a:gd name="T50" fmla="*/ 60 w 194"/>
                <a:gd name="T51" fmla="*/ 0 h 168"/>
                <a:gd name="T52" fmla="*/ 46 w 194"/>
                <a:gd name="T53" fmla="*/ 4 h 168"/>
                <a:gd name="T54" fmla="*/ 34 w 194"/>
                <a:gd name="T55" fmla="*/ 10 h 168"/>
                <a:gd name="T56" fmla="*/ 34 w 194"/>
                <a:gd name="T57" fmla="*/ 10 h 168"/>
                <a:gd name="T58" fmla="*/ 34 w 194"/>
                <a:gd name="T59" fmla="*/ 10 h 168"/>
                <a:gd name="T60" fmla="*/ 34 w 194"/>
                <a:gd name="T61" fmla="*/ 10 h 168"/>
                <a:gd name="T62" fmla="*/ 22 w 194"/>
                <a:gd name="T63" fmla="*/ 18 h 168"/>
                <a:gd name="T64" fmla="*/ 12 w 194"/>
                <a:gd name="T65" fmla="*/ 28 h 168"/>
                <a:gd name="T66" fmla="*/ 6 w 194"/>
                <a:gd name="T67" fmla="*/ 40 h 168"/>
                <a:gd name="T68" fmla="*/ 2 w 194"/>
                <a:gd name="T69" fmla="*/ 52 h 168"/>
                <a:gd name="T70" fmla="*/ 0 w 194"/>
                <a:gd name="T71" fmla="*/ 66 h 168"/>
                <a:gd name="T72" fmla="*/ 0 w 194"/>
                <a:gd name="T73" fmla="*/ 78 h 168"/>
                <a:gd name="T74" fmla="*/ 2 w 194"/>
                <a:gd name="T75" fmla="*/ 92 h 168"/>
                <a:gd name="T76" fmla="*/ 8 w 194"/>
                <a:gd name="T77" fmla="*/ 104 h 168"/>
                <a:gd name="T78" fmla="*/ 8 w 194"/>
                <a:gd name="T79" fmla="*/ 104 h 168"/>
                <a:gd name="T80" fmla="*/ 16 w 194"/>
                <a:gd name="T81" fmla="*/ 116 h 168"/>
                <a:gd name="T82" fmla="*/ 26 w 194"/>
                <a:gd name="T83" fmla="*/ 126 h 168"/>
                <a:gd name="T84" fmla="*/ 38 w 194"/>
                <a:gd name="T85" fmla="*/ 132 h 168"/>
                <a:gd name="T86" fmla="*/ 50 w 194"/>
                <a:gd name="T87" fmla="*/ 138 h 168"/>
                <a:gd name="T88" fmla="*/ 64 w 194"/>
                <a:gd name="T89" fmla="*/ 140 h 168"/>
                <a:gd name="T90" fmla="*/ 78 w 194"/>
                <a:gd name="T91" fmla="*/ 138 h 168"/>
                <a:gd name="T92" fmla="*/ 90 w 194"/>
                <a:gd name="T93" fmla="*/ 136 h 168"/>
                <a:gd name="T94" fmla="*/ 104 w 194"/>
                <a:gd name="T95" fmla="*/ 130 h 168"/>
                <a:gd name="T96" fmla="*/ 104 w 194"/>
                <a:gd name="T97" fmla="*/ 13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4" h="168">
                  <a:moveTo>
                    <a:pt x="104" y="130"/>
                  </a:moveTo>
                  <a:lnTo>
                    <a:pt x="104" y="130"/>
                  </a:lnTo>
                  <a:lnTo>
                    <a:pt x="104" y="130"/>
                  </a:lnTo>
                  <a:lnTo>
                    <a:pt x="104" y="130"/>
                  </a:lnTo>
                  <a:lnTo>
                    <a:pt x="114" y="122"/>
                  </a:lnTo>
                  <a:lnTo>
                    <a:pt x="178" y="168"/>
                  </a:lnTo>
                  <a:lnTo>
                    <a:pt x="178" y="168"/>
                  </a:lnTo>
                  <a:lnTo>
                    <a:pt x="178" y="166"/>
                  </a:lnTo>
                  <a:lnTo>
                    <a:pt x="178" y="166"/>
                  </a:lnTo>
                  <a:lnTo>
                    <a:pt x="180" y="160"/>
                  </a:lnTo>
                  <a:lnTo>
                    <a:pt x="184" y="156"/>
                  </a:lnTo>
                  <a:lnTo>
                    <a:pt x="190" y="152"/>
                  </a:lnTo>
                  <a:lnTo>
                    <a:pt x="194" y="146"/>
                  </a:lnTo>
                  <a:lnTo>
                    <a:pt x="132" y="100"/>
                  </a:lnTo>
                  <a:lnTo>
                    <a:pt x="132" y="100"/>
                  </a:lnTo>
                  <a:lnTo>
                    <a:pt x="136" y="84"/>
                  </a:lnTo>
                  <a:lnTo>
                    <a:pt x="138" y="68"/>
                  </a:lnTo>
                  <a:lnTo>
                    <a:pt x="136" y="50"/>
                  </a:lnTo>
                  <a:lnTo>
                    <a:pt x="128" y="34"/>
                  </a:lnTo>
                  <a:lnTo>
                    <a:pt x="128" y="34"/>
                  </a:lnTo>
                  <a:lnTo>
                    <a:pt x="120" y="24"/>
                  </a:lnTo>
                  <a:lnTo>
                    <a:pt x="110" y="14"/>
                  </a:lnTo>
                  <a:lnTo>
                    <a:pt x="98" y="8"/>
                  </a:lnTo>
                  <a:lnTo>
                    <a:pt x="86" y="2"/>
                  </a:lnTo>
                  <a:lnTo>
                    <a:pt x="74" y="0"/>
                  </a:lnTo>
                  <a:lnTo>
                    <a:pt x="60" y="0"/>
                  </a:lnTo>
                  <a:lnTo>
                    <a:pt x="46" y="4"/>
                  </a:lnTo>
                  <a:lnTo>
                    <a:pt x="34" y="10"/>
                  </a:lnTo>
                  <a:lnTo>
                    <a:pt x="34" y="10"/>
                  </a:lnTo>
                  <a:lnTo>
                    <a:pt x="34" y="10"/>
                  </a:lnTo>
                  <a:lnTo>
                    <a:pt x="34" y="10"/>
                  </a:lnTo>
                  <a:lnTo>
                    <a:pt x="22" y="18"/>
                  </a:lnTo>
                  <a:lnTo>
                    <a:pt x="12" y="28"/>
                  </a:lnTo>
                  <a:lnTo>
                    <a:pt x="6" y="40"/>
                  </a:lnTo>
                  <a:lnTo>
                    <a:pt x="2" y="52"/>
                  </a:lnTo>
                  <a:lnTo>
                    <a:pt x="0" y="66"/>
                  </a:lnTo>
                  <a:lnTo>
                    <a:pt x="0" y="78"/>
                  </a:lnTo>
                  <a:lnTo>
                    <a:pt x="2" y="92"/>
                  </a:lnTo>
                  <a:lnTo>
                    <a:pt x="8" y="104"/>
                  </a:lnTo>
                  <a:lnTo>
                    <a:pt x="8" y="104"/>
                  </a:lnTo>
                  <a:lnTo>
                    <a:pt x="16" y="116"/>
                  </a:lnTo>
                  <a:lnTo>
                    <a:pt x="26" y="126"/>
                  </a:lnTo>
                  <a:lnTo>
                    <a:pt x="38" y="132"/>
                  </a:lnTo>
                  <a:lnTo>
                    <a:pt x="50" y="138"/>
                  </a:lnTo>
                  <a:lnTo>
                    <a:pt x="64" y="140"/>
                  </a:lnTo>
                  <a:lnTo>
                    <a:pt x="78" y="138"/>
                  </a:lnTo>
                  <a:lnTo>
                    <a:pt x="90" y="136"/>
                  </a:lnTo>
                  <a:lnTo>
                    <a:pt x="104" y="130"/>
                  </a:lnTo>
                  <a:lnTo>
                    <a:pt x="104"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93" name="Freeform 128">
              <a:extLst>
                <a:ext uri="{FF2B5EF4-FFF2-40B4-BE49-F238E27FC236}">
                  <a16:creationId xmlns:a16="http://schemas.microsoft.com/office/drawing/2014/main" id="{B1FD57ED-039D-4D73-B8DE-B1CD9CC220D0}"/>
                </a:ext>
              </a:extLst>
            </p:cNvPr>
            <p:cNvSpPr>
              <a:spLocks/>
            </p:cNvSpPr>
            <p:nvPr/>
          </p:nvSpPr>
          <p:spPr bwMode="auto">
            <a:xfrm>
              <a:off x="9850438" y="2811463"/>
              <a:ext cx="276225" cy="285750"/>
            </a:xfrm>
            <a:custGeom>
              <a:avLst/>
              <a:gdLst>
                <a:gd name="T0" fmla="*/ 140 w 174"/>
                <a:gd name="T1" fmla="*/ 130 h 180"/>
                <a:gd name="T2" fmla="*/ 140 w 174"/>
                <a:gd name="T3" fmla="*/ 130 h 180"/>
                <a:gd name="T4" fmla="*/ 140 w 174"/>
                <a:gd name="T5" fmla="*/ 130 h 180"/>
                <a:gd name="T6" fmla="*/ 140 w 174"/>
                <a:gd name="T7" fmla="*/ 130 h 180"/>
                <a:gd name="T8" fmla="*/ 152 w 174"/>
                <a:gd name="T9" fmla="*/ 122 h 180"/>
                <a:gd name="T10" fmla="*/ 160 w 174"/>
                <a:gd name="T11" fmla="*/ 112 h 180"/>
                <a:gd name="T12" fmla="*/ 168 w 174"/>
                <a:gd name="T13" fmla="*/ 100 h 180"/>
                <a:gd name="T14" fmla="*/ 172 w 174"/>
                <a:gd name="T15" fmla="*/ 88 h 180"/>
                <a:gd name="T16" fmla="*/ 174 w 174"/>
                <a:gd name="T17" fmla="*/ 74 h 180"/>
                <a:gd name="T18" fmla="*/ 174 w 174"/>
                <a:gd name="T19" fmla="*/ 60 h 180"/>
                <a:gd name="T20" fmla="*/ 170 w 174"/>
                <a:gd name="T21" fmla="*/ 48 h 180"/>
                <a:gd name="T22" fmla="*/ 164 w 174"/>
                <a:gd name="T23" fmla="*/ 34 h 180"/>
                <a:gd name="T24" fmla="*/ 164 w 174"/>
                <a:gd name="T25" fmla="*/ 34 h 180"/>
                <a:gd name="T26" fmla="*/ 156 w 174"/>
                <a:gd name="T27" fmla="*/ 24 h 180"/>
                <a:gd name="T28" fmla="*/ 146 w 174"/>
                <a:gd name="T29" fmla="*/ 14 h 180"/>
                <a:gd name="T30" fmla="*/ 136 w 174"/>
                <a:gd name="T31" fmla="*/ 6 h 180"/>
                <a:gd name="T32" fmla="*/ 122 w 174"/>
                <a:gd name="T33" fmla="*/ 2 h 180"/>
                <a:gd name="T34" fmla="*/ 110 w 174"/>
                <a:gd name="T35" fmla="*/ 0 h 180"/>
                <a:gd name="T36" fmla="*/ 96 w 174"/>
                <a:gd name="T37" fmla="*/ 0 h 180"/>
                <a:gd name="T38" fmla="*/ 82 w 174"/>
                <a:gd name="T39" fmla="*/ 4 h 180"/>
                <a:gd name="T40" fmla="*/ 70 w 174"/>
                <a:gd name="T41" fmla="*/ 10 h 180"/>
                <a:gd name="T42" fmla="*/ 70 w 174"/>
                <a:gd name="T43" fmla="*/ 10 h 180"/>
                <a:gd name="T44" fmla="*/ 70 w 174"/>
                <a:gd name="T45" fmla="*/ 10 h 180"/>
                <a:gd name="T46" fmla="*/ 70 w 174"/>
                <a:gd name="T47" fmla="*/ 10 h 180"/>
                <a:gd name="T48" fmla="*/ 58 w 174"/>
                <a:gd name="T49" fmla="*/ 18 h 180"/>
                <a:gd name="T50" fmla="*/ 48 w 174"/>
                <a:gd name="T51" fmla="*/ 28 h 180"/>
                <a:gd name="T52" fmla="*/ 42 w 174"/>
                <a:gd name="T53" fmla="*/ 40 h 180"/>
                <a:gd name="T54" fmla="*/ 38 w 174"/>
                <a:gd name="T55" fmla="*/ 52 h 180"/>
                <a:gd name="T56" fmla="*/ 36 w 174"/>
                <a:gd name="T57" fmla="*/ 64 h 180"/>
                <a:gd name="T58" fmla="*/ 36 w 174"/>
                <a:gd name="T59" fmla="*/ 78 h 180"/>
                <a:gd name="T60" fmla="*/ 38 w 174"/>
                <a:gd name="T61" fmla="*/ 92 h 180"/>
                <a:gd name="T62" fmla="*/ 44 w 174"/>
                <a:gd name="T63" fmla="*/ 104 h 180"/>
                <a:gd name="T64" fmla="*/ 44 w 174"/>
                <a:gd name="T65" fmla="*/ 104 h 180"/>
                <a:gd name="T66" fmla="*/ 48 w 174"/>
                <a:gd name="T67" fmla="*/ 110 h 180"/>
                <a:gd name="T68" fmla="*/ 0 w 174"/>
                <a:gd name="T69" fmla="*/ 166 h 180"/>
                <a:gd name="T70" fmla="*/ 0 w 174"/>
                <a:gd name="T71" fmla="*/ 166 h 180"/>
                <a:gd name="T72" fmla="*/ 6 w 174"/>
                <a:gd name="T73" fmla="*/ 170 h 180"/>
                <a:gd name="T74" fmla="*/ 14 w 174"/>
                <a:gd name="T75" fmla="*/ 172 h 180"/>
                <a:gd name="T76" fmla="*/ 20 w 174"/>
                <a:gd name="T77" fmla="*/ 176 h 180"/>
                <a:gd name="T78" fmla="*/ 24 w 174"/>
                <a:gd name="T79" fmla="*/ 178 h 180"/>
                <a:gd name="T80" fmla="*/ 24 w 174"/>
                <a:gd name="T81" fmla="*/ 180 h 180"/>
                <a:gd name="T82" fmla="*/ 70 w 174"/>
                <a:gd name="T83" fmla="*/ 130 h 180"/>
                <a:gd name="T84" fmla="*/ 70 w 174"/>
                <a:gd name="T85" fmla="*/ 130 h 180"/>
                <a:gd name="T86" fmla="*/ 86 w 174"/>
                <a:gd name="T87" fmla="*/ 136 h 180"/>
                <a:gd name="T88" fmla="*/ 104 w 174"/>
                <a:gd name="T89" fmla="*/ 140 h 180"/>
                <a:gd name="T90" fmla="*/ 112 w 174"/>
                <a:gd name="T91" fmla="*/ 138 h 180"/>
                <a:gd name="T92" fmla="*/ 122 w 174"/>
                <a:gd name="T93" fmla="*/ 136 h 180"/>
                <a:gd name="T94" fmla="*/ 130 w 174"/>
                <a:gd name="T95" fmla="*/ 134 h 180"/>
                <a:gd name="T96" fmla="*/ 140 w 174"/>
                <a:gd name="T97" fmla="*/ 130 h 180"/>
                <a:gd name="T98" fmla="*/ 140 w 174"/>
                <a:gd name="T99" fmla="*/ 13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180">
                  <a:moveTo>
                    <a:pt x="140" y="130"/>
                  </a:moveTo>
                  <a:lnTo>
                    <a:pt x="140" y="130"/>
                  </a:lnTo>
                  <a:lnTo>
                    <a:pt x="140" y="130"/>
                  </a:lnTo>
                  <a:lnTo>
                    <a:pt x="140" y="130"/>
                  </a:lnTo>
                  <a:lnTo>
                    <a:pt x="152" y="122"/>
                  </a:lnTo>
                  <a:lnTo>
                    <a:pt x="160" y="112"/>
                  </a:lnTo>
                  <a:lnTo>
                    <a:pt x="168" y="100"/>
                  </a:lnTo>
                  <a:lnTo>
                    <a:pt x="172" y="88"/>
                  </a:lnTo>
                  <a:lnTo>
                    <a:pt x="174" y="74"/>
                  </a:lnTo>
                  <a:lnTo>
                    <a:pt x="174" y="60"/>
                  </a:lnTo>
                  <a:lnTo>
                    <a:pt x="170" y="48"/>
                  </a:lnTo>
                  <a:lnTo>
                    <a:pt x="164" y="34"/>
                  </a:lnTo>
                  <a:lnTo>
                    <a:pt x="164" y="34"/>
                  </a:lnTo>
                  <a:lnTo>
                    <a:pt x="156" y="24"/>
                  </a:lnTo>
                  <a:lnTo>
                    <a:pt x="146" y="14"/>
                  </a:lnTo>
                  <a:lnTo>
                    <a:pt x="136" y="6"/>
                  </a:lnTo>
                  <a:lnTo>
                    <a:pt x="122" y="2"/>
                  </a:lnTo>
                  <a:lnTo>
                    <a:pt x="110" y="0"/>
                  </a:lnTo>
                  <a:lnTo>
                    <a:pt x="96" y="0"/>
                  </a:lnTo>
                  <a:lnTo>
                    <a:pt x="82" y="4"/>
                  </a:lnTo>
                  <a:lnTo>
                    <a:pt x="70" y="10"/>
                  </a:lnTo>
                  <a:lnTo>
                    <a:pt x="70" y="10"/>
                  </a:lnTo>
                  <a:lnTo>
                    <a:pt x="70" y="10"/>
                  </a:lnTo>
                  <a:lnTo>
                    <a:pt x="70" y="10"/>
                  </a:lnTo>
                  <a:lnTo>
                    <a:pt x="58" y="18"/>
                  </a:lnTo>
                  <a:lnTo>
                    <a:pt x="48" y="28"/>
                  </a:lnTo>
                  <a:lnTo>
                    <a:pt x="42" y="40"/>
                  </a:lnTo>
                  <a:lnTo>
                    <a:pt x="38" y="52"/>
                  </a:lnTo>
                  <a:lnTo>
                    <a:pt x="36" y="64"/>
                  </a:lnTo>
                  <a:lnTo>
                    <a:pt x="36" y="78"/>
                  </a:lnTo>
                  <a:lnTo>
                    <a:pt x="38" y="92"/>
                  </a:lnTo>
                  <a:lnTo>
                    <a:pt x="44" y="104"/>
                  </a:lnTo>
                  <a:lnTo>
                    <a:pt x="44" y="104"/>
                  </a:lnTo>
                  <a:lnTo>
                    <a:pt x="48" y="110"/>
                  </a:lnTo>
                  <a:lnTo>
                    <a:pt x="0" y="166"/>
                  </a:lnTo>
                  <a:lnTo>
                    <a:pt x="0" y="166"/>
                  </a:lnTo>
                  <a:lnTo>
                    <a:pt x="6" y="170"/>
                  </a:lnTo>
                  <a:lnTo>
                    <a:pt x="14" y="172"/>
                  </a:lnTo>
                  <a:lnTo>
                    <a:pt x="20" y="176"/>
                  </a:lnTo>
                  <a:lnTo>
                    <a:pt x="24" y="178"/>
                  </a:lnTo>
                  <a:lnTo>
                    <a:pt x="24" y="180"/>
                  </a:lnTo>
                  <a:lnTo>
                    <a:pt x="70" y="130"/>
                  </a:lnTo>
                  <a:lnTo>
                    <a:pt x="70" y="130"/>
                  </a:lnTo>
                  <a:lnTo>
                    <a:pt x="86" y="136"/>
                  </a:lnTo>
                  <a:lnTo>
                    <a:pt x="104" y="140"/>
                  </a:lnTo>
                  <a:lnTo>
                    <a:pt x="112" y="138"/>
                  </a:lnTo>
                  <a:lnTo>
                    <a:pt x="122" y="136"/>
                  </a:lnTo>
                  <a:lnTo>
                    <a:pt x="130" y="134"/>
                  </a:lnTo>
                  <a:lnTo>
                    <a:pt x="140" y="130"/>
                  </a:lnTo>
                  <a:lnTo>
                    <a:pt x="14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94" name="Freeform 129">
              <a:extLst>
                <a:ext uri="{FF2B5EF4-FFF2-40B4-BE49-F238E27FC236}">
                  <a16:creationId xmlns:a16="http://schemas.microsoft.com/office/drawing/2014/main" id="{0818768B-5159-4DEE-BC59-C4F2B464D1D9}"/>
                </a:ext>
              </a:extLst>
            </p:cNvPr>
            <p:cNvSpPr>
              <a:spLocks/>
            </p:cNvSpPr>
            <p:nvPr/>
          </p:nvSpPr>
          <p:spPr bwMode="auto">
            <a:xfrm>
              <a:off x="9002713" y="3221038"/>
              <a:ext cx="444500" cy="219075"/>
            </a:xfrm>
            <a:custGeom>
              <a:avLst/>
              <a:gdLst>
                <a:gd name="T0" fmla="*/ 280 w 280"/>
                <a:gd name="T1" fmla="*/ 66 h 138"/>
                <a:gd name="T2" fmla="*/ 280 w 280"/>
                <a:gd name="T3" fmla="*/ 66 h 138"/>
                <a:gd name="T4" fmla="*/ 274 w 280"/>
                <a:gd name="T5" fmla="*/ 62 h 138"/>
                <a:gd name="T6" fmla="*/ 272 w 280"/>
                <a:gd name="T7" fmla="*/ 56 h 138"/>
                <a:gd name="T8" fmla="*/ 270 w 280"/>
                <a:gd name="T9" fmla="*/ 50 h 138"/>
                <a:gd name="T10" fmla="*/ 266 w 280"/>
                <a:gd name="T11" fmla="*/ 42 h 138"/>
                <a:gd name="T12" fmla="*/ 136 w 280"/>
                <a:gd name="T13" fmla="*/ 52 h 138"/>
                <a:gd name="T14" fmla="*/ 136 w 280"/>
                <a:gd name="T15" fmla="*/ 52 h 138"/>
                <a:gd name="T16" fmla="*/ 134 w 280"/>
                <a:gd name="T17" fmla="*/ 42 h 138"/>
                <a:gd name="T18" fmla="*/ 130 w 280"/>
                <a:gd name="T19" fmla="*/ 34 h 138"/>
                <a:gd name="T20" fmla="*/ 130 w 280"/>
                <a:gd name="T21" fmla="*/ 34 h 138"/>
                <a:gd name="T22" fmla="*/ 122 w 280"/>
                <a:gd name="T23" fmla="*/ 22 h 138"/>
                <a:gd name="T24" fmla="*/ 112 w 280"/>
                <a:gd name="T25" fmla="*/ 14 h 138"/>
                <a:gd name="T26" fmla="*/ 100 w 280"/>
                <a:gd name="T27" fmla="*/ 6 h 138"/>
                <a:gd name="T28" fmla="*/ 88 w 280"/>
                <a:gd name="T29" fmla="*/ 2 h 138"/>
                <a:gd name="T30" fmla="*/ 74 w 280"/>
                <a:gd name="T31" fmla="*/ 0 h 138"/>
                <a:gd name="T32" fmla="*/ 60 w 280"/>
                <a:gd name="T33" fmla="*/ 0 h 138"/>
                <a:gd name="T34" fmla="*/ 48 w 280"/>
                <a:gd name="T35" fmla="*/ 2 h 138"/>
                <a:gd name="T36" fmla="*/ 34 w 280"/>
                <a:gd name="T37" fmla="*/ 8 h 138"/>
                <a:gd name="T38" fmla="*/ 34 w 280"/>
                <a:gd name="T39" fmla="*/ 8 h 138"/>
                <a:gd name="T40" fmla="*/ 34 w 280"/>
                <a:gd name="T41" fmla="*/ 8 h 138"/>
                <a:gd name="T42" fmla="*/ 34 w 280"/>
                <a:gd name="T43" fmla="*/ 8 h 138"/>
                <a:gd name="T44" fmla="*/ 24 w 280"/>
                <a:gd name="T45" fmla="*/ 16 h 138"/>
                <a:gd name="T46" fmla="*/ 14 w 280"/>
                <a:gd name="T47" fmla="*/ 28 h 138"/>
                <a:gd name="T48" fmla="*/ 6 w 280"/>
                <a:gd name="T49" fmla="*/ 38 h 138"/>
                <a:gd name="T50" fmla="*/ 2 w 280"/>
                <a:gd name="T51" fmla="*/ 52 h 138"/>
                <a:gd name="T52" fmla="*/ 0 w 280"/>
                <a:gd name="T53" fmla="*/ 64 h 138"/>
                <a:gd name="T54" fmla="*/ 0 w 280"/>
                <a:gd name="T55" fmla="*/ 78 h 138"/>
                <a:gd name="T56" fmla="*/ 4 w 280"/>
                <a:gd name="T57" fmla="*/ 90 h 138"/>
                <a:gd name="T58" fmla="*/ 10 w 280"/>
                <a:gd name="T59" fmla="*/ 104 h 138"/>
                <a:gd name="T60" fmla="*/ 10 w 280"/>
                <a:gd name="T61" fmla="*/ 104 h 138"/>
                <a:gd name="T62" fmla="*/ 18 w 280"/>
                <a:gd name="T63" fmla="*/ 116 h 138"/>
                <a:gd name="T64" fmla="*/ 28 w 280"/>
                <a:gd name="T65" fmla="*/ 124 h 138"/>
                <a:gd name="T66" fmla="*/ 40 w 280"/>
                <a:gd name="T67" fmla="*/ 132 h 138"/>
                <a:gd name="T68" fmla="*/ 52 w 280"/>
                <a:gd name="T69" fmla="*/ 136 h 138"/>
                <a:gd name="T70" fmla="*/ 64 w 280"/>
                <a:gd name="T71" fmla="*/ 138 h 138"/>
                <a:gd name="T72" fmla="*/ 78 w 280"/>
                <a:gd name="T73" fmla="*/ 138 h 138"/>
                <a:gd name="T74" fmla="*/ 92 w 280"/>
                <a:gd name="T75" fmla="*/ 134 h 138"/>
                <a:gd name="T76" fmla="*/ 104 w 280"/>
                <a:gd name="T77" fmla="*/ 130 h 138"/>
                <a:gd name="T78" fmla="*/ 104 w 280"/>
                <a:gd name="T79" fmla="*/ 130 h 138"/>
                <a:gd name="T80" fmla="*/ 104 w 280"/>
                <a:gd name="T81" fmla="*/ 128 h 138"/>
                <a:gd name="T82" fmla="*/ 104 w 280"/>
                <a:gd name="T83" fmla="*/ 128 h 138"/>
                <a:gd name="T84" fmla="*/ 118 w 280"/>
                <a:gd name="T85" fmla="*/ 120 h 138"/>
                <a:gd name="T86" fmla="*/ 128 w 280"/>
                <a:gd name="T87" fmla="*/ 106 h 138"/>
                <a:gd name="T88" fmla="*/ 134 w 280"/>
                <a:gd name="T89" fmla="*/ 92 h 138"/>
                <a:gd name="T90" fmla="*/ 138 w 280"/>
                <a:gd name="T91" fmla="*/ 78 h 138"/>
                <a:gd name="T92" fmla="*/ 280 w 280"/>
                <a:gd name="T93" fmla="*/ 6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 h="138">
                  <a:moveTo>
                    <a:pt x="280" y="66"/>
                  </a:moveTo>
                  <a:lnTo>
                    <a:pt x="280" y="66"/>
                  </a:lnTo>
                  <a:lnTo>
                    <a:pt x="274" y="62"/>
                  </a:lnTo>
                  <a:lnTo>
                    <a:pt x="272" y="56"/>
                  </a:lnTo>
                  <a:lnTo>
                    <a:pt x="270" y="50"/>
                  </a:lnTo>
                  <a:lnTo>
                    <a:pt x="266" y="42"/>
                  </a:lnTo>
                  <a:lnTo>
                    <a:pt x="136" y="52"/>
                  </a:lnTo>
                  <a:lnTo>
                    <a:pt x="136" y="52"/>
                  </a:lnTo>
                  <a:lnTo>
                    <a:pt x="134" y="42"/>
                  </a:lnTo>
                  <a:lnTo>
                    <a:pt x="130" y="34"/>
                  </a:lnTo>
                  <a:lnTo>
                    <a:pt x="130" y="34"/>
                  </a:lnTo>
                  <a:lnTo>
                    <a:pt x="122" y="22"/>
                  </a:lnTo>
                  <a:lnTo>
                    <a:pt x="112" y="14"/>
                  </a:lnTo>
                  <a:lnTo>
                    <a:pt x="100" y="6"/>
                  </a:lnTo>
                  <a:lnTo>
                    <a:pt x="88" y="2"/>
                  </a:lnTo>
                  <a:lnTo>
                    <a:pt x="74" y="0"/>
                  </a:lnTo>
                  <a:lnTo>
                    <a:pt x="60" y="0"/>
                  </a:lnTo>
                  <a:lnTo>
                    <a:pt x="48" y="2"/>
                  </a:lnTo>
                  <a:lnTo>
                    <a:pt x="34" y="8"/>
                  </a:lnTo>
                  <a:lnTo>
                    <a:pt x="34" y="8"/>
                  </a:lnTo>
                  <a:lnTo>
                    <a:pt x="34" y="8"/>
                  </a:lnTo>
                  <a:lnTo>
                    <a:pt x="34" y="8"/>
                  </a:lnTo>
                  <a:lnTo>
                    <a:pt x="24" y="16"/>
                  </a:lnTo>
                  <a:lnTo>
                    <a:pt x="14" y="28"/>
                  </a:lnTo>
                  <a:lnTo>
                    <a:pt x="6" y="38"/>
                  </a:lnTo>
                  <a:lnTo>
                    <a:pt x="2" y="52"/>
                  </a:lnTo>
                  <a:lnTo>
                    <a:pt x="0" y="64"/>
                  </a:lnTo>
                  <a:lnTo>
                    <a:pt x="0" y="78"/>
                  </a:lnTo>
                  <a:lnTo>
                    <a:pt x="4" y="90"/>
                  </a:lnTo>
                  <a:lnTo>
                    <a:pt x="10" y="104"/>
                  </a:lnTo>
                  <a:lnTo>
                    <a:pt x="10" y="104"/>
                  </a:lnTo>
                  <a:lnTo>
                    <a:pt x="18" y="116"/>
                  </a:lnTo>
                  <a:lnTo>
                    <a:pt x="28" y="124"/>
                  </a:lnTo>
                  <a:lnTo>
                    <a:pt x="40" y="132"/>
                  </a:lnTo>
                  <a:lnTo>
                    <a:pt x="52" y="136"/>
                  </a:lnTo>
                  <a:lnTo>
                    <a:pt x="64" y="138"/>
                  </a:lnTo>
                  <a:lnTo>
                    <a:pt x="78" y="138"/>
                  </a:lnTo>
                  <a:lnTo>
                    <a:pt x="92" y="134"/>
                  </a:lnTo>
                  <a:lnTo>
                    <a:pt x="104" y="130"/>
                  </a:lnTo>
                  <a:lnTo>
                    <a:pt x="104" y="130"/>
                  </a:lnTo>
                  <a:lnTo>
                    <a:pt x="104" y="128"/>
                  </a:lnTo>
                  <a:lnTo>
                    <a:pt x="104" y="128"/>
                  </a:lnTo>
                  <a:lnTo>
                    <a:pt x="118" y="120"/>
                  </a:lnTo>
                  <a:lnTo>
                    <a:pt x="128" y="106"/>
                  </a:lnTo>
                  <a:lnTo>
                    <a:pt x="134" y="92"/>
                  </a:lnTo>
                  <a:lnTo>
                    <a:pt x="138" y="78"/>
                  </a:lnTo>
                  <a:lnTo>
                    <a:pt x="28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95" name="Freeform 130">
              <a:extLst>
                <a:ext uri="{FF2B5EF4-FFF2-40B4-BE49-F238E27FC236}">
                  <a16:creationId xmlns:a16="http://schemas.microsoft.com/office/drawing/2014/main" id="{65BD396C-C1AA-4B77-A347-BCA49ACAA0AE}"/>
                </a:ext>
              </a:extLst>
            </p:cNvPr>
            <p:cNvSpPr>
              <a:spLocks/>
            </p:cNvSpPr>
            <p:nvPr/>
          </p:nvSpPr>
          <p:spPr bwMode="auto">
            <a:xfrm>
              <a:off x="9339263" y="3554413"/>
              <a:ext cx="276225" cy="492125"/>
            </a:xfrm>
            <a:custGeom>
              <a:avLst/>
              <a:gdLst>
                <a:gd name="T0" fmla="*/ 148 w 174"/>
                <a:gd name="T1" fmla="*/ 0 h 310"/>
                <a:gd name="T2" fmla="*/ 82 w 174"/>
                <a:gd name="T3" fmla="*/ 172 h 310"/>
                <a:gd name="T4" fmla="*/ 82 w 174"/>
                <a:gd name="T5" fmla="*/ 172 h 310"/>
                <a:gd name="T6" fmla="*/ 70 w 174"/>
                <a:gd name="T7" fmla="*/ 172 h 310"/>
                <a:gd name="T8" fmla="*/ 58 w 174"/>
                <a:gd name="T9" fmla="*/ 172 h 310"/>
                <a:gd name="T10" fmla="*/ 46 w 174"/>
                <a:gd name="T11" fmla="*/ 176 h 310"/>
                <a:gd name="T12" fmla="*/ 34 w 174"/>
                <a:gd name="T13" fmla="*/ 182 h 310"/>
                <a:gd name="T14" fmla="*/ 34 w 174"/>
                <a:gd name="T15" fmla="*/ 182 h 310"/>
                <a:gd name="T16" fmla="*/ 34 w 174"/>
                <a:gd name="T17" fmla="*/ 182 h 310"/>
                <a:gd name="T18" fmla="*/ 34 w 174"/>
                <a:gd name="T19" fmla="*/ 182 h 310"/>
                <a:gd name="T20" fmla="*/ 22 w 174"/>
                <a:gd name="T21" fmla="*/ 190 h 310"/>
                <a:gd name="T22" fmla="*/ 14 w 174"/>
                <a:gd name="T23" fmla="*/ 200 h 310"/>
                <a:gd name="T24" fmla="*/ 6 w 174"/>
                <a:gd name="T25" fmla="*/ 210 h 310"/>
                <a:gd name="T26" fmla="*/ 2 w 174"/>
                <a:gd name="T27" fmla="*/ 224 h 310"/>
                <a:gd name="T28" fmla="*/ 0 w 174"/>
                <a:gd name="T29" fmla="*/ 236 h 310"/>
                <a:gd name="T30" fmla="*/ 0 w 174"/>
                <a:gd name="T31" fmla="*/ 250 h 310"/>
                <a:gd name="T32" fmla="*/ 4 w 174"/>
                <a:gd name="T33" fmla="*/ 264 h 310"/>
                <a:gd name="T34" fmla="*/ 10 w 174"/>
                <a:gd name="T35" fmla="*/ 276 h 310"/>
                <a:gd name="T36" fmla="*/ 10 w 174"/>
                <a:gd name="T37" fmla="*/ 276 h 310"/>
                <a:gd name="T38" fmla="*/ 18 w 174"/>
                <a:gd name="T39" fmla="*/ 288 h 310"/>
                <a:gd name="T40" fmla="*/ 28 w 174"/>
                <a:gd name="T41" fmla="*/ 296 h 310"/>
                <a:gd name="T42" fmla="*/ 38 w 174"/>
                <a:gd name="T43" fmla="*/ 304 h 310"/>
                <a:gd name="T44" fmla="*/ 52 w 174"/>
                <a:gd name="T45" fmla="*/ 308 h 310"/>
                <a:gd name="T46" fmla="*/ 64 w 174"/>
                <a:gd name="T47" fmla="*/ 310 h 310"/>
                <a:gd name="T48" fmla="*/ 78 w 174"/>
                <a:gd name="T49" fmla="*/ 310 h 310"/>
                <a:gd name="T50" fmla="*/ 92 w 174"/>
                <a:gd name="T51" fmla="*/ 308 h 310"/>
                <a:gd name="T52" fmla="*/ 104 w 174"/>
                <a:gd name="T53" fmla="*/ 302 h 310"/>
                <a:gd name="T54" fmla="*/ 104 w 174"/>
                <a:gd name="T55" fmla="*/ 302 h 310"/>
                <a:gd name="T56" fmla="*/ 104 w 174"/>
                <a:gd name="T57" fmla="*/ 302 h 310"/>
                <a:gd name="T58" fmla="*/ 104 w 174"/>
                <a:gd name="T59" fmla="*/ 302 h 310"/>
                <a:gd name="T60" fmla="*/ 116 w 174"/>
                <a:gd name="T61" fmla="*/ 294 h 310"/>
                <a:gd name="T62" fmla="*/ 124 w 174"/>
                <a:gd name="T63" fmla="*/ 284 h 310"/>
                <a:gd name="T64" fmla="*/ 132 w 174"/>
                <a:gd name="T65" fmla="*/ 272 h 310"/>
                <a:gd name="T66" fmla="*/ 136 w 174"/>
                <a:gd name="T67" fmla="*/ 258 h 310"/>
                <a:gd name="T68" fmla="*/ 138 w 174"/>
                <a:gd name="T69" fmla="*/ 246 h 310"/>
                <a:gd name="T70" fmla="*/ 138 w 174"/>
                <a:gd name="T71" fmla="*/ 232 h 310"/>
                <a:gd name="T72" fmla="*/ 136 w 174"/>
                <a:gd name="T73" fmla="*/ 220 h 310"/>
                <a:gd name="T74" fmla="*/ 130 w 174"/>
                <a:gd name="T75" fmla="*/ 206 h 310"/>
                <a:gd name="T76" fmla="*/ 130 w 174"/>
                <a:gd name="T77" fmla="*/ 206 h 310"/>
                <a:gd name="T78" fmla="*/ 120 w 174"/>
                <a:gd name="T79" fmla="*/ 194 h 310"/>
                <a:gd name="T80" fmla="*/ 108 w 174"/>
                <a:gd name="T81" fmla="*/ 182 h 310"/>
                <a:gd name="T82" fmla="*/ 174 w 174"/>
                <a:gd name="T83" fmla="*/ 10 h 310"/>
                <a:gd name="T84" fmla="*/ 174 w 174"/>
                <a:gd name="T85" fmla="*/ 10 h 310"/>
                <a:gd name="T86" fmla="*/ 148 w 174"/>
                <a:gd name="T87" fmla="*/ 0 h 310"/>
                <a:gd name="T88" fmla="*/ 148 w 174"/>
                <a:gd name="T8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310">
                  <a:moveTo>
                    <a:pt x="148" y="0"/>
                  </a:moveTo>
                  <a:lnTo>
                    <a:pt x="82" y="172"/>
                  </a:lnTo>
                  <a:lnTo>
                    <a:pt x="82" y="172"/>
                  </a:lnTo>
                  <a:lnTo>
                    <a:pt x="70" y="172"/>
                  </a:lnTo>
                  <a:lnTo>
                    <a:pt x="58" y="172"/>
                  </a:lnTo>
                  <a:lnTo>
                    <a:pt x="46" y="176"/>
                  </a:lnTo>
                  <a:lnTo>
                    <a:pt x="34" y="182"/>
                  </a:lnTo>
                  <a:lnTo>
                    <a:pt x="34" y="182"/>
                  </a:lnTo>
                  <a:lnTo>
                    <a:pt x="34" y="182"/>
                  </a:lnTo>
                  <a:lnTo>
                    <a:pt x="34" y="182"/>
                  </a:lnTo>
                  <a:lnTo>
                    <a:pt x="22" y="190"/>
                  </a:lnTo>
                  <a:lnTo>
                    <a:pt x="14" y="200"/>
                  </a:lnTo>
                  <a:lnTo>
                    <a:pt x="6" y="210"/>
                  </a:lnTo>
                  <a:lnTo>
                    <a:pt x="2" y="224"/>
                  </a:lnTo>
                  <a:lnTo>
                    <a:pt x="0" y="236"/>
                  </a:lnTo>
                  <a:lnTo>
                    <a:pt x="0" y="250"/>
                  </a:lnTo>
                  <a:lnTo>
                    <a:pt x="4" y="264"/>
                  </a:lnTo>
                  <a:lnTo>
                    <a:pt x="10" y="276"/>
                  </a:lnTo>
                  <a:lnTo>
                    <a:pt x="10" y="276"/>
                  </a:lnTo>
                  <a:lnTo>
                    <a:pt x="18" y="288"/>
                  </a:lnTo>
                  <a:lnTo>
                    <a:pt x="28" y="296"/>
                  </a:lnTo>
                  <a:lnTo>
                    <a:pt x="38" y="304"/>
                  </a:lnTo>
                  <a:lnTo>
                    <a:pt x="52" y="308"/>
                  </a:lnTo>
                  <a:lnTo>
                    <a:pt x="64" y="310"/>
                  </a:lnTo>
                  <a:lnTo>
                    <a:pt x="78" y="310"/>
                  </a:lnTo>
                  <a:lnTo>
                    <a:pt x="92" y="308"/>
                  </a:lnTo>
                  <a:lnTo>
                    <a:pt x="104" y="302"/>
                  </a:lnTo>
                  <a:lnTo>
                    <a:pt x="104" y="302"/>
                  </a:lnTo>
                  <a:lnTo>
                    <a:pt x="104" y="302"/>
                  </a:lnTo>
                  <a:lnTo>
                    <a:pt x="104" y="302"/>
                  </a:lnTo>
                  <a:lnTo>
                    <a:pt x="116" y="294"/>
                  </a:lnTo>
                  <a:lnTo>
                    <a:pt x="124" y="284"/>
                  </a:lnTo>
                  <a:lnTo>
                    <a:pt x="132" y="272"/>
                  </a:lnTo>
                  <a:lnTo>
                    <a:pt x="136" y="258"/>
                  </a:lnTo>
                  <a:lnTo>
                    <a:pt x="138" y="246"/>
                  </a:lnTo>
                  <a:lnTo>
                    <a:pt x="138" y="232"/>
                  </a:lnTo>
                  <a:lnTo>
                    <a:pt x="136" y="220"/>
                  </a:lnTo>
                  <a:lnTo>
                    <a:pt x="130" y="206"/>
                  </a:lnTo>
                  <a:lnTo>
                    <a:pt x="130" y="206"/>
                  </a:lnTo>
                  <a:lnTo>
                    <a:pt x="120" y="194"/>
                  </a:lnTo>
                  <a:lnTo>
                    <a:pt x="108" y="182"/>
                  </a:lnTo>
                  <a:lnTo>
                    <a:pt x="174" y="10"/>
                  </a:lnTo>
                  <a:lnTo>
                    <a:pt x="174" y="10"/>
                  </a:lnTo>
                  <a:lnTo>
                    <a:pt x="148" y="0"/>
                  </a:lnTo>
                  <a:lnTo>
                    <a:pt x="1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96" name="Freeform 131">
              <a:extLst>
                <a:ext uri="{FF2B5EF4-FFF2-40B4-BE49-F238E27FC236}">
                  <a16:creationId xmlns:a16="http://schemas.microsoft.com/office/drawing/2014/main" id="{17256E66-3171-4FD5-B031-E8414543A04D}"/>
                </a:ext>
              </a:extLst>
            </p:cNvPr>
            <p:cNvSpPr>
              <a:spLocks/>
            </p:cNvSpPr>
            <p:nvPr/>
          </p:nvSpPr>
          <p:spPr bwMode="auto">
            <a:xfrm>
              <a:off x="9942513" y="3417888"/>
              <a:ext cx="396875" cy="314325"/>
            </a:xfrm>
            <a:custGeom>
              <a:avLst/>
              <a:gdLst>
                <a:gd name="T0" fmla="*/ 242 w 250"/>
                <a:gd name="T1" fmla="*/ 94 h 198"/>
                <a:gd name="T2" fmla="*/ 242 w 250"/>
                <a:gd name="T3" fmla="*/ 94 h 198"/>
                <a:gd name="T4" fmla="*/ 232 w 250"/>
                <a:gd name="T5" fmla="*/ 82 h 198"/>
                <a:gd name="T6" fmla="*/ 222 w 250"/>
                <a:gd name="T7" fmla="*/ 72 h 198"/>
                <a:gd name="T8" fmla="*/ 212 w 250"/>
                <a:gd name="T9" fmla="*/ 66 h 198"/>
                <a:gd name="T10" fmla="*/ 198 w 250"/>
                <a:gd name="T11" fmla="*/ 60 h 198"/>
                <a:gd name="T12" fmla="*/ 186 w 250"/>
                <a:gd name="T13" fmla="*/ 58 h 198"/>
                <a:gd name="T14" fmla="*/ 172 w 250"/>
                <a:gd name="T15" fmla="*/ 60 h 198"/>
                <a:gd name="T16" fmla="*/ 158 w 250"/>
                <a:gd name="T17" fmla="*/ 62 h 198"/>
                <a:gd name="T18" fmla="*/ 146 w 250"/>
                <a:gd name="T19" fmla="*/ 68 h 198"/>
                <a:gd name="T20" fmla="*/ 146 w 250"/>
                <a:gd name="T21" fmla="*/ 68 h 198"/>
                <a:gd name="T22" fmla="*/ 146 w 250"/>
                <a:gd name="T23" fmla="*/ 68 h 198"/>
                <a:gd name="T24" fmla="*/ 146 w 250"/>
                <a:gd name="T25" fmla="*/ 68 h 198"/>
                <a:gd name="T26" fmla="*/ 138 w 250"/>
                <a:gd name="T27" fmla="*/ 74 h 198"/>
                <a:gd name="T28" fmla="*/ 132 w 250"/>
                <a:gd name="T29" fmla="*/ 80 h 198"/>
                <a:gd name="T30" fmla="*/ 4 w 250"/>
                <a:gd name="T31" fmla="*/ 0 h 198"/>
                <a:gd name="T32" fmla="*/ 4 w 250"/>
                <a:gd name="T33" fmla="*/ 0 h 198"/>
                <a:gd name="T34" fmla="*/ 4 w 250"/>
                <a:gd name="T35" fmla="*/ 8 h 198"/>
                <a:gd name="T36" fmla="*/ 4 w 250"/>
                <a:gd name="T37" fmla="*/ 8 h 198"/>
                <a:gd name="T38" fmla="*/ 0 w 250"/>
                <a:gd name="T39" fmla="*/ 30 h 198"/>
                <a:gd name="T40" fmla="*/ 116 w 250"/>
                <a:gd name="T41" fmla="*/ 102 h 198"/>
                <a:gd name="T42" fmla="*/ 116 w 250"/>
                <a:gd name="T43" fmla="*/ 102 h 198"/>
                <a:gd name="T44" fmla="*/ 112 w 250"/>
                <a:gd name="T45" fmla="*/ 118 h 198"/>
                <a:gd name="T46" fmla="*/ 112 w 250"/>
                <a:gd name="T47" fmla="*/ 132 h 198"/>
                <a:gd name="T48" fmla="*/ 114 w 250"/>
                <a:gd name="T49" fmla="*/ 148 h 198"/>
                <a:gd name="T50" fmla="*/ 120 w 250"/>
                <a:gd name="T51" fmla="*/ 164 h 198"/>
                <a:gd name="T52" fmla="*/ 120 w 250"/>
                <a:gd name="T53" fmla="*/ 164 h 198"/>
                <a:gd name="T54" fmla="*/ 128 w 250"/>
                <a:gd name="T55" fmla="*/ 174 h 198"/>
                <a:gd name="T56" fmla="*/ 140 w 250"/>
                <a:gd name="T57" fmla="*/ 184 h 198"/>
                <a:gd name="T58" fmla="*/ 150 w 250"/>
                <a:gd name="T59" fmla="*/ 190 h 198"/>
                <a:gd name="T60" fmla="*/ 164 w 250"/>
                <a:gd name="T61" fmla="*/ 196 h 198"/>
                <a:gd name="T62" fmla="*/ 176 w 250"/>
                <a:gd name="T63" fmla="*/ 198 h 198"/>
                <a:gd name="T64" fmla="*/ 190 w 250"/>
                <a:gd name="T65" fmla="*/ 198 h 198"/>
                <a:gd name="T66" fmla="*/ 202 w 250"/>
                <a:gd name="T67" fmla="*/ 194 h 198"/>
                <a:gd name="T68" fmla="*/ 216 w 250"/>
                <a:gd name="T69" fmla="*/ 188 h 198"/>
                <a:gd name="T70" fmla="*/ 216 w 250"/>
                <a:gd name="T71" fmla="*/ 188 h 198"/>
                <a:gd name="T72" fmla="*/ 216 w 250"/>
                <a:gd name="T73" fmla="*/ 188 h 198"/>
                <a:gd name="T74" fmla="*/ 216 w 250"/>
                <a:gd name="T75" fmla="*/ 188 h 198"/>
                <a:gd name="T76" fmla="*/ 228 w 250"/>
                <a:gd name="T77" fmla="*/ 180 h 198"/>
                <a:gd name="T78" fmla="*/ 236 w 250"/>
                <a:gd name="T79" fmla="*/ 170 h 198"/>
                <a:gd name="T80" fmla="*/ 244 w 250"/>
                <a:gd name="T81" fmla="*/ 158 h 198"/>
                <a:gd name="T82" fmla="*/ 248 w 250"/>
                <a:gd name="T83" fmla="*/ 146 h 198"/>
                <a:gd name="T84" fmla="*/ 250 w 250"/>
                <a:gd name="T85" fmla="*/ 132 h 198"/>
                <a:gd name="T86" fmla="*/ 250 w 250"/>
                <a:gd name="T87" fmla="*/ 120 h 198"/>
                <a:gd name="T88" fmla="*/ 246 w 250"/>
                <a:gd name="T89" fmla="*/ 106 h 198"/>
                <a:gd name="T90" fmla="*/ 242 w 250"/>
                <a:gd name="T91" fmla="*/ 94 h 198"/>
                <a:gd name="T92" fmla="*/ 242 w 250"/>
                <a:gd name="T93" fmla="*/ 9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0" h="198">
                  <a:moveTo>
                    <a:pt x="242" y="94"/>
                  </a:moveTo>
                  <a:lnTo>
                    <a:pt x="242" y="94"/>
                  </a:lnTo>
                  <a:lnTo>
                    <a:pt x="232" y="82"/>
                  </a:lnTo>
                  <a:lnTo>
                    <a:pt x="222" y="72"/>
                  </a:lnTo>
                  <a:lnTo>
                    <a:pt x="212" y="66"/>
                  </a:lnTo>
                  <a:lnTo>
                    <a:pt x="198" y="60"/>
                  </a:lnTo>
                  <a:lnTo>
                    <a:pt x="186" y="58"/>
                  </a:lnTo>
                  <a:lnTo>
                    <a:pt x="172" y="60"/>
                  </a:lnTo>
                  <a:lnTo>
                    <a:pt x="158" y="62"/>
                  </a:lnTo>
                  <a:lnTo>
                    <a:pt x="146" y="68"/>
                  </a:lnTo>
                  <a:lnTo>
                    <a:pt x="146" y="68"/>
                  </a:lnTo>
                  <a:lnTo>
                    <a:pt x="146" y="68"/>
                  </a:lnTo>
                  <a:lnTo>
                    <a:pt x="146" y="68"/>
                  </a:lnTo>
                  <a:lnTo>
                    <a:pt x="138" y="74"/>
                  </a:lnTo>
                  <a:lnTo>
                    <a:pt x="132" y="80"/>
                  </a:lnTo>
                  <a:lnTo>
                    <a:pt x="4" y="0"/>
                  </a:lnTo>
                  <a:lnTo>
                    <a:pt x="4" y="0"/>
                  </a:lnTo>
                  <a:lnTo>
                    <a:pt x="4" y="8"/>
                  </a:lnTo>
                  <a:lnTo>
                    <a:pt x="4" y="8"/>
                  </a:lnTo>
                  <a:lnTo>
                    <a:pt x="0" y="30"/>
                  </a:lnTo>
                  <a:lnTo>
                    <a:pt x="116" y="102"/>
                  </a:lnTo>
                  <a:lnTo>
                    <a:pt x="116" y="102"/>
                  </a:lnTo>
                  <a:lnTo>
                    <a:pt x="112" y="118"/>
                  </a:lnTo>
                  <a:lnTo>
                    <a:pt x="112" y="132"/>
                  </a:lnTo>
                  <a:lnTo>
                    <a:pt x="114" y="148"/>
                  </a:lnTo>
                  <a:lnTo>
                    <a:pt x="120" y="164"/>
                  </a:lnTo>
                  <a:lnTo>
                    <a:pt x="120" y="164"/>
                  </a:lnTo>
                  <a:lnTo>
                    <a:pt x="128" y="174"/>
                  </a:lnTo>
                  <a:lnTo>
                    <a:pt x="140" y="184"/>
                  </a:lnTo>
                  <a:lnTo>
                    <a:pt x="150" y="190"/>
                  </a:lnTo>
                  <a:lnTo>
                    <a:pt x="164" y="196"/>
                  </a:lnTo>
                  <a:lnTo>
                    <a:pt x="176" y="198"/>
                  </a:lnTo>
                  <a:lnTo>
                    <a:pt x="190" y="198"/>
                  </a:lnTo>
                  <a:lnTo>
                    <a:pt x="202" y="194"/>
                  </a:lnTo>
                  <a:lnTo>
                    <a:pt x="216" y="188"/>
                  </a:lnTo>
                  <a:lnTo>
                    <a:pt x="216" y="188"/>
                  </a:lnTo>
                  <a:lnTo>
                    <a:pt x="216" y="188"/>
                  </a:lnTo>
                  <a:lnTo>
                    <a:pt x="216" y="188"/>
                  </a:lnTo>
                  <a:lnTo>
                    <a:pt x="228" y="180"/>
                  </a:lnTo>
                  <a:lnTo>
                    <a:pt x="236" y="170"/>
                  </a:lnTo>
                  <a:lnTo>
                    <a:pt x="244" y="158"/>
                  </a:lnTo>
                  <a:lnTo>
                    <a:pt x="248" y="146"/>
                  </a:lnTo>
                  <a:lnTo>
                    <a:pt x="250" y="132"/>
                  </a:lnTo>
                  <a:lnTo>
                    <a:pt x="250" y="120"/>
                  </a:lnTo>
                  <a:lnTo>
                    <a:pt x="246" y="106"/>
                  </a:lnTo>
                  <a:lnTo>
                    <a:pt x="242" y="94"/>
                  </a:lnTo>
                  <a:lnTo>
                    <a:pt x="242"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97" name="Freeform 132">
              <a:extLst>
                <a:ext uri="{FF2B5EF4-FFF2-40B4-BE49-F238E27FC236}">
                  <a16:creationId xmlns:a16="http://schemas.microsoft.com/office/drawing/2014/main" id="{6162D4EF-58FF-41BC-B52D-BD7D18F7D1E9}"/>
                </a:ext>
              </a:extLst>
            </p:cNvPr>
            <p:cNvSpPr>
              <a:spLocks noEditPoints="1"/>
            </p:cNvSpPr>
            <p:nvPr/>
          </p:nvSpPr>
          <p:spPr bwMode="auto">
            <a:xfrm>
              <a:off x="9421813" y="3017838"/>
              <a:ext cx="568325" cy="568325"/>
            </a:xfrm>
            <a:custGeom>
              <a:avLst/>
              <a:gdLst>
                <a:gd name="T0" fmla="*/ 160 w 358"/>
                <a:gd name="T1" fmla="*/ 0 h 358"/>
                <a:gd name="T2" fmla="*/ 108 w 358"/>
                <a:gd name="T3" fmla="*/ 14 h 358"/>
                <a:gd name="T4" fmla="*/ 64 w 358"/>
                <a:gd name="T5" fmla="*/ 40 h 358"/>
                <a:gd name="T6" fmla="*/ 30 w 358"/>
                <a:gd name="T7" fmla="*/ 78 h 358"/>
                <a:gd name="T8" fmla="*/ 8 w 358"/>
                <a:gd name="T9" fmla="*/ 126 h 358"/>
                <a:gd name="T10" fmla="*/ 0 w 358"/>
                <a:gd name="T11" fmla="*/ 178 h 358"/>
                <a:gd name="T12" fmla="*/ 2 w 358"/>
                <a:gd name="T13" fmla="*/ 214 h 358"/>
                <a:gd name="T14" fmla="*/ 20 w 358"/>
                <a:gd name="T15" fmla="*/ 264 h 358"/>
                <a:gd name="T16" fmla="*/ 52 w 358"/>
                <a:gd name="T17" fmla="*/ 306 h 358"/>
                <a:gd name="T18" fmla="*/ 92 w 358"/>
                <a:gd name="T19" fmla="*/ 336 h 358"/>
                <a:gd name="T20" fmla="*/ 142 w 358"/>
                <a:gd name="T21" fmla="*/ 354 h 358"/>
                <a:gd name="T22" fmla="*/ 178 w 358"/>
                <a:gd name="T23" fmla="*/ 358 h 358"/>
                <a:gd name="T24" fmla="*/ 232 w 358"/>
                <a:gd name="T25" fmla="*/ 350 h 358"/>
                <a:gd name="T26" fmla="*/ 278 w 358"/>
                <a:gd name="T27" fmla="*/ 328 h 358"/>
                <a:gd name="T28" fmla="*/ 316 w 358"/>
                <a:gd name="T29" fmla="*/ 292 h 358"/>
                <a:gd name="T30" fmla="*/ 344 w 358"/>
                <a:gd name="T31" fmla="*/ 248 h 358"/>
                <a:gd name="T32" fmla="*/ 356 w 358"/>
                <a:gd name="T33" fmla="*/ 196 h 358"/>
                <a:gd name="T34" fmla="*/ 356 w 358"/>
                <a:gd name="T35" fmla="*/ 160 h 358"/>
                <a:gd name="T36" fmla="*/ 344 w 358"/>
                <a:gd name="T37" fmla="*/ 108 h 358"/>
                <a:gd name="T38" fmla="*/ 316 w 358"/>
                <a:gd name="T39" fmla="*/ 64 h 358"/>
                <a:gd name="T40" fmla="*/ 278 w 358"/>
                <a:gd name="T41" fmla="*/ 30 h 358"/>
                <a:gd name="T42" fmla="*/ 232 w 358"/>
                <a:gd name="T43" fmla="*/ 8 h 358"/>
                <a:gd name="T44" fmla="*/ 178 w 358"/>
                <a:gd name="T45" fmla="*/ 0 h 358"/>
                <a:gd name="T46" fmla="*/ 178 w 358"/>
                <a:gd name="T47" fmla="*/ 18 h 358"/>
                <a:gd name="T48" fmla="*/ 226 w 358"/>
                <a:gd name="T49" fmla="*/ 24 h 358"/>
                <a:gd name="T50" fmla="*/ 268 w 358"/>
                <a:gd name="T51" fmla="*/ 44 h 358"/>
                <a:gd name="T52" fmla="*/ 304 w 358"/>
                <a:gd name="T53" fmla="*/ 76 h 358"/>
                <a:gd name="T54" fmla="*/ 328 w 358"/>
                <a:gd name="T55" fmla="*/ 116 h 358"/>
                <a:gd name="T56" fmla="*/ 340 w 358"/>
                <a:gd name="T57" fmla="*/ 162 h 358"/>
                <a:gd name="T58" fmla="*/ 340 w 358"/>
                <a:gd name="T59" fmla="*/ 196 h 358"/>
                <a:gd name="T60" fmla="*/ 328 w 358"/>
                <a:gd name="T61" fmla="*/ 242 h 358"/>
                <a:gd name="T62" fmla="*/ 304 w 358"/>
                <a:gd name="T63" fmla="*/ 282 h 358"/>
                <a:gd name="T64" fmla="*/ 268 w 358"/>
                <a:gd name="T65" fmla="*/ 312 h 358"/>
                <a:gd name="T66" fmla="*/ 226 w 358"/>
                <a:gd name="T67" fmla="*/ 332 h 358"/>
                <a:gd name="T68" fmla="*/ 178 w 358"/>
                <a:gd name="T69" fmla="*/ 340 h 358"/>
                <a:gd name="T70" fmla="*/ 146 w 358"/>
                <a:gd name="T71" fmla="*/ 336 h 358"/>
                <a:gd name="T72" fmla="*/ 102 w 358"/>
                <a:gd name="T73" fmla="*/ 320 h 358"/>
                <a:gd name="T74" fmla="*/ 64 w 358"/>
                <a:gd name="T75" fmla="*/ 292 h 358"/>
                <a:gd name="T76" fmla="*/ 36 w 358"/>
                <a:gd name="T77" fmla="*/ 256 h 358"/>
                <a:gd name="T78" fmla="*/ 20 w 358"/>
                <a:gd name="T79" fmla="*/ 212 h 358"/>
                <a:gd name="T80" fmla="*/ 18 w 358"/>
                <a:gd name="T81" fmla="*/ 178 h 358"/>
                <a:gd name="T82" fmla="*/ 24 w 358"/>
                <a:gd name="T83" fmla="*/ 130 h 358"/>
                <a:gd name="T84" fmla="*/ 44 w 358"/>
                <a:gd name="T85" fmla="*/ 88 h 358"/>
                <a:gd name="T86" fmla="*/ 76 w 358"/>
                <a:gd name="T87" fmla="*/ 54 h 358"/>
                <a:gd name="T88" fmla="*/ 116 w 358"/>
                <a:gd name="T89" fmla="*/ 30 h 358"/>
                <a:gd name="T90" fmla="*/ 162 w 358"/>
                <a:gd name="T91" fmla="*/ 1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178" y="0"/>
                  </a:moveTo>
                  <a:lnTo>
                    <a:pt x="178" y="0"/>
                  </a:lnTo>
                  <a:lnTo>
                    <a:pt x="160" y="0"/>
                  </a:lnTo>
                  <a:lnTo>
                    <a:pt x="142" y="2"/>
                  </a:lnTo>
                  <a:lnTo>
                    <a:pt x="126" y="8"/>
                  </a:lnTo>
                  <a:lnTo>
                    <a:pt x="108" y="14"/>
                  </a:lnTo>
                  <a:lnTo>
                    <a:pt x="92" y="20"/>
                  </a:lnTo>
                  <a:lnTo>
                    <a:pt x="78" y="30"/>
                  </a:lnTo>
                  <a:lnTo>
                    <a:pt x="64" y="40"/>
                  </a:lnTo>
                  <a:lnTo>
                    <a:pt x="52" y="52"/>
                  </a:lnTo>
                  <a:lnTo>
                    <a:pt x="40" y="64"/>
                  </a:lnTo>
                  <a:lnTo>
                    <a:pt x="30" y="78"/>
                  </a:lnTo>
                  <a:lnTo>
                    <a:pt x="20" y="94"/>
                  </a:lnTo>
                  <a:lnTo>
                    <a:pt x="14" y="108"/>
                  </a:lnTo>
                  <a:lnTo>
                    <a:pt x="8" y="126"/>
                  </a:lnTo>
                  <a:lnTo>
                    <a:pt x="2" y="142"/>
                  </a:lnTo>
                  <a:lnTo>
                    <a:pt x="0" y="160"/>
                  </a:lnTo>
                  <a:lnTo>
                    <a:pt x="0" y="178"/>
                  </a:lnTo>
                  <a:lnTo>
                    <a:pt x="0" y="178"/>
                  </a:lnTo>
                  <a:lnTo>
                    <a:pt x="0" y="196"/>
                  </a:lnTo>
                  <a:lnTo>
                    <a:pt x="2" y="214"/>
                  </a:lnTo>
                  <a:lnTo>
                    <a:pt x="8" y="232"/>
                  </a:lnTo>
                  <a:lnTo>
                    <a:pt x="14" y="248"/>
                  </a:lnTo>
                  <a:lnTo>
                    <a:pt x="20" y="264"/>
                  </a:lnTo>
                  <a:lnTo>
                    <a:pt x="30" y="278"/>
                  </a:lnTo>
                  <a:lnTo>
                    <a:pt x="40" y="292"/>
                  </a:lnTo>
                  <a:lnTo>
                    <a:pt x="52" y="306"/>
                  </a:lnTo>
                  <a:lnTo>
                    <a:pt x="64" y="316"/>
                  </a:lnTo>
                  <a:lnTo>
                    <a:pt x="78" y="328"/>
                  </a:lnTo>
                  <a:lnTo>
                    <a:pt x="92" y="336"/>
                  </a:lnTo>
                  <a:lnTo>
                    <a:pt x="108" y="344"/>
                  </a:lnTo>
                  <a:lnTo>
                    <a:pt x="126" y="350"/>
                  </a:lnTo>
                  <a:lnTo>
                    <a:pt x="142" y="354"/>
                  </a:lnTo>
                  <a:lnTo>
                    <a:pt x="160" y="356"/>
                  </a:lnTo>
                  <a:lnTo>
                    <a:pt x="178" y="358"/>
                  </a:lnTo>
                  <a:lnTo>
                    <a:pt x="178" y="358"/>
                  </a:lnTo>
                  <a:lnTo>
                    <a:pt x="196" y="356"/>
                  </a:lnTo>
                  <a:lnTo>
                    <a:pt x="214" y="354"/>
                  </a:lnTo>
                  <a:lnTo>
                    <a:pt x="232" y="350"/>
                  </a:lnTo>
                  <a:lnTo>
                    <a:pt x="248" y="344"/>
                  </a:lnTo>
                  <a:lnTo>
                    <a:pt x="264" y="336"/>
                  </a:lnTo>
                  <a:lnTo>
                    <a:pt x="278" y="328"/>
                  </a:lnTo>
                  <a:lnTo>
                    <a:pt x="292" y="316"/>
                  </a:lnTo>
                  <a:lnTo>
                    <a:pt x="306" y="306"/>
                  </a:lnTo>
                  <a:lnTo>
                    <a:pt x="316" y="292"/>
                  </a:lnTo>
                  <a:lnTo>
                    <a:pt x="328" y="278"/>
                  </a:lnTo>
                  <a:lnTo>
                    <a:pt x="336" y="264"/>
                  </a:lnTo>
                  <a:lnTo>
                    <a:pt x="344" y="248"/>
                  </a:lnTo>
                  <a:lnTo>
                    <a:pt x="350" y="232"/>
                  </a:lnTo>
                  <a:lnTo>
                    <a:pt x="354" y="214"/>
                  </a:lnTo>
                  <a:lnTo>
                    <a:pt x="356" y="196"/>
                  </a:lnTo>
                  <a:lnTo>
                    <a:pt x="358" y="178"/>
                  </a:lnTo>
                  <a:lnTo>
                    <a:pt x="358" y="178"/>
                  </a:lnTo>
                  <a:lnTo>
                    <a:pt x="356" y="160"/>
                  </a:lnTo>
                  <a:lnTo>
                    <a:pt x="354" y="142"/>
                  </a:lnTo>
                  <a:lnTo>
                    <a:pt x="350" y="126"/>
                  </a:lnTo>
                  <a:lnTo>
                    <a:pt x="344" y="108"/>
                  </a:lnTo>
                  <a:lnTo>
                    <a:pt x="336" y="94"/>
                  </a:lnTo>
                  <a:lnTo>
                    <a:pt x="328" y="78"/>
                  </a:lnTo>
                  <a:lnTo>
                    <a:pt x="316" y="64"/>
                  </a:lnTo>
                  <a:lnTo>
                    <a:pt x="306" y="52"/>
                  </a:lnTo>
                  <a:lnTo>
                    <a:pt x="292" y="40"/>
                  </a:lnTo>
                  <a:lnTo>
                    <a:pt x="278" y="30"/>
                  </a:lnTo>
                  <a:lnTo>
                    <a:pt x="264" y="20"/>
                  </a:lnTo>
                  <a:lnTo>
                    <a:pt x="248" y="14"/>
                  </a:lnTo>
                  <a:lnTo>
                    <a:pt x="232" y="8"/>
                  </a:lnTo>
                  <a:lnTo>
                    <a:pt x="214" y="2"/>
                  </a:lnTo>
                  <a:lnTo>
                    <a:pt x="196" y="0"/>
                  </a:lnTo>
                  <a:lnTo>
                    <a:pt x="178" y="0"/>
                  </a:lnTo>
                  <a:lnTo>
                    <a:pt x="178" y="0"/>
                  </a:lnTo>
                  <a:close/>
                  <a:moveTo>
                    <a:pt x="178" y="18"/>
                  </a:moveTo>
                  <a:lnTo>
                    <a:pt x="178" y="18"/>
                  </a:lnTo>
                  <a:lnTo>
                    <a:pt x="194" y="18"/>
                  </a:lnTo>
                  <a:lnTo>
                    <a:pt x="210" y="20"/>
                  </a:lnTo>
                  <a:lnTo>
                    <a:pt x="226" y="24"/>
                  </a:lnTo>
                  <a:lnTo>
                    <a:pt x="242" y="30"/>
                  </a:lnTo>
                  <a:lnTo>
                    <a:pt x="256" y="36"/>
                  </a:lnTo>
                  <a:lnTo>
                    <a:pt x="268" y="44"/>
                  </a:lnTo>
                  <a:lnTo>
                    <a:pt x="282" y="54"/>
                  </a:lnTo>
                  <a:lnTo>
                    <a:pt x="292" y="64"/>
                  </a:lnTo>
                  <a:lnTo>
                    <a:pt x="304" y="76"/>
                  </a:lnTo>
                  <a:lnTo>
                    <a:pt x="312" y="88"/>
                  </a:lnTo>
                  <a:lnTo>
                    <a:pt x="320" y="102"/>
                  </a:lnTo>
                  <a:lnTo>
                    <a:pt x="328" y="116"/>
                  </a:lnTo>
                  <a:lnTo>
                    <a:pt x="332" y="130"/>
                  </a:lnTo>
                  <a:lnTo>
                    <a:pt x="336" y="146"/>
                  </a:lnTo>
                  <a:lnTo>
                    <a:pt x="340" y="162"/>
                  </a:lnTo>
                  <a:lnTo>
                    <a:pt x="340" y="178"/>
                  </a:lnTo>
                  <a:lnTo>
                    <a:pt x="340" y="178"/>
                  </a:lnTo>
                  <a:lnTo>
                    <a:pt x="340" y="196"/>
                  </a:lnTo>
                  <a:lnTo>
                    <a:pt x="336" y="212"/>
                  </a:lnTo>
                  <a:lnTo>
                    <a:pt x="332" y="226"/>
                  </a:lnTo>
                  <a:lnTo>
                    <a:pt x="328" y="242"/>
                  </a:lnTo>
                  <a:lnTo>
                    <a:pt x="320" y="256"/>
                  </a:lnTo>
                  <a:lnTo>
                    <a:pt x="312" y="268"/>
                  </a:lnTo>
                  <a:lnTo>
                    <a:pt x="304" y="282"/>
                  </a:lnTo>
                  <a:lnTo>
                    <a:pt x="292" y="292"/>
                  </a:lnTo>
                  <a:lnTo>
                    <a:pt x="282" y="304"/>
                  </a:lnTo>
                  <a:lnTo>
                    <a:pt x="268" y="312"/>
                  </a:lnTo>
                  <a:lnTo>
                    <a:pt x="256" y="320"/>
                  </a:lnTo>
                  <a:lnTo>
                    <a:pt x="242" y="328"/>
                  </a:lnTo>
                  <a:lnTo>
                    <a:pt x="226" y="332"/>
                  </a:lnTo>
                  <a:lnTo>
                    <a:pt x="210" y="336"/>
                  </a:lnTo>
                  <a:lnTo>
                    <a:pt x="194" y="340"/>
                  </a:lnTo>
                  <a:lnTo>
                    <a:pt x="178" y="340"/>
                  </a:lnTo>
                  <a:lnTo>
                    <a:pt x="178" y="340"/>
                  </a:lnTo>
                  <a:lnTo>
                    <a:pt x="162" y="340"/>
                  </a:lnTo>
                  <a:lnTo>
                    <a:pt x="146" y="336"/>
                  </a:lnTo>
                  <a:lnTo>
                    <a:pt x="130" y="332"/>
                  </a:lnTo>
                  <a:lnTo>
                    <a:pt x="116" y="328"/>
                  </a:lnTo>
                  <a:lnTo>
                    <a:pt x="102" y="320"/>
                  </a:lnTo>
                  <a:lnTo>
                    <a:pt x="88" y="312"/>
                  </a:lnTo>
                  <a:lnTo>
                    <a:pt x="76" y="304"/>
                  </a:lnTo>
                  <a:lnTo>
                    <a:pt x="64" y="292"/>
                  </a:lnTo>
                  <a:lnTo>
                    <a:pt x="54" y="282"/>
                  </a:lnTo>
                  <a:lnTo>
                    <a:pt x="44" y="268"/>
                  </a:lnTo>
                  <a:lnTo>
                    <a:pt x="36" y="256"/>
                  </a:lnTo>
                  <a:lnTo>
                    <a:pt x="30" y="242"/>
                  </a:lnTo>
                  <a:lnTo>
                    <a:pt x="24" y="226"/>
                  </a:lnTo>
                  <a:lnTo>
                    <a:pt x="20" y="212"/>
                  </a:lnTo>
                  <a:lnTo>
                    <a:pt x="18" y="196"/>
                  </a:lnTo>
                  <a:lnTo>
                    <a:pt x="18" y="178"/>
                  </a:lnTo>
                  <a:lnTo>
                    <a:pt x="18" y="178"/>
                  </a:lnTo>
                  <a:lnTo>
                    <a:pt x="18" y="162"/>
                  </a:lnTo>
                  <a:lnTo>
                    <a:pt x="20" y="146"/>
                  </a:lnTo>
                  <a:lnTo>
                    <a:pt x="24" y="130"/>
                  </a:lnTo>
                  <a:lnTo>
                    <a:pt x="30" y="116"/>
                  </a:lnTo>
                  <a:lnTo>
                    <a:pt x="36" y="102"/>
                  </a:lnTo>
                  <a:lnTo>
                    <a:pt x="44" y="88"/>
                  </a:lnTo>
                  <a:lnTo>
                    <a:pt x="54" y="76"/>
                  </a:lnTo>
                  <a:lnTo>
                    <a:pt x="64" y="64"/>
                  </a:lnTo>
                  <a:lnTo>
                    <a:pt x="76" y="54"/>
                  </a:lnTo>
                  <a:lnTo>
                    <a:pt x="88" y="44"/>
                  </a:lnTo>
                  <a:lnTo>
                    <a:pt x="102" y="36"/>
                  </a:lnTo>
                  <a:lnTo>
                    <a:pt x="116" y="30"/>
                  </a:lnTo>
                  <a:lnTo>
                    <a:pt x="130" y="24"/>
                  </a:lnTo>
                  <a:lnTo>
                    <a:pt x="146" y="20"/>
                  </a:lnTo>
                  <a:lnTo>
                    <a:pt x="162" y="18"/>
                  </a:lnTo>
                  <a:lnTo>
                    <a:pt x="178" y="18"/>
                  </a:lnTo>
                  <a:lnTo>
                    <a:pt x="17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98" name="Freeform 133">
              <a:extLst>
                <a:ext uri="{FF2B5EF4-FFF2-40B4-BE49-F238E27FC236}">
                  <a16:creationId xmlns:a16="http://schemas.microsoft.com/office/drawing/2014/main" id="{700C1170-CD82-44BC-89E8-2A94812858C3}"/>
                </a:ext>
              </a:extLst>
            </p:cNvPr>
            <p:cNvSpPr>
              <a:spLocks noEditPoints="1"/>
            </p:cNvSpPr>
            <p:nvPr/>
          </p:nvSpPr>
          <p:spPr bwMode="auto">
            <a:xfrm>
              <a:off x="9621838" y="3138488"/>
              <a:ext cx="168275" cy="168275"/>
            </a:xfrm>
            <a:custGeom>
              <a:avLst/>
              <a:gdLst>
                <a:gd name="T0" fmla="*/ 52 w 106"/>
                <a:gd name="T1" fmla="*/ 0 h 106"/>
                <a:gd name="T2" fmla="*/ 32 w 106"/>
                <a:gd name="T3" fmla="*/ 4 h 106"/>
                <a:gd name="T4" fmla="*/ 14 w 106"/>
                <a:gd name="T5" fmla="*/ 16 h 106"/>
                <a:gd name="T6" fmla="*/ 4 w 106"/>
                <a:gd name="T7" fmla="*/ 32 h 106"/>
                <a:gd name="T8" fmla="*/ 0 w 106"/>
                <a:gd name="T9" fmla="*/ 54 h 106"/>
                <a:gd name="T10" fmla="*/ 0 w 106"/>
                <a:gd name="T11" fmla="*/ 64 h 106"/>
                <a:gd name="T12" fmla="*/ 8 w 106"/>
                <a:gd name="T13" fmla="*/ 82 h 106"/>
                <a:gd name="T14" fmla="*/ 22 w 106"/>
                <a:gd name="T15" fmla="*/ 98 h 106"/>
                <a:gd name="T16" fmla="*/ 42 w 106"/>
                <a:gd name="T17" fmla="*/ 106 h 106"/>
                <a:gd name="T18" fmla="*/ 52 w 106"/>
                <a:gd name="T19" fmla="*/ 106 h 106"/>
                <a:gd name="T20" fmla="*/ 74 w 106"/>
                <a:gd name="T21" fmla="*/ 102 h 106"/>
                <a:gd name="T22" fmla="*/ 90 w 106"/>
                <a:gd name="T23" fmla="*/ 90 h 106"/>
                <a:gd name="T24" fmla="*/ 102 w 106"/>
                <a:gd name="T25" fmla="*/ 74 h 106"/>
                <a:gd name="T26" fmla="*/ 106 w 106"/>
                <a:gd name="T27" fmla="*/ 54 h 106"/>
                <a:gd name="T28" fmla="*/ 104 w 106"/>
                <a:gd name="T29" fmla="*/ 42 h 106"/>
                <a:gd name="T30" fmla="*/ 96 w 106"/>
                <a:gd name="T31" fmla="*/ 24 h 106"/>
                <a:gd name="T32" fmla="*/ 82 w 106"/>
                <a:gd name="T33" fmla="*/ 8 h 106"/>
                <a:gd name="T34" fmla="*/ 64 w 106"/>
                <a:gd name="T35" fmla="*/ 0 h 106"/>
                <a:gd name="T36" fmla="*/ 52 w 106"/>
                <a:gd name="T37" fmla="*/ 0 h 106"/>
                <a:gd name="T38" fmla="*/ 60 w 106"/>
                <a:gd name="T39" fmla="*/ 18 h 106"/>
                <a:gd name="T40" fmla="*/ 62 w 106"/>
                <a:gd name="T41" fmla="*/ 18 h 106"/>
                <a:gd name="T42" fmla="*/ 64 w 106"/>
                <a:gd name="T43" fmla="*/ 42 h 106"/>
                <a:gd name="T44" fmla="*/ 84 w 106"/>
                <a:gd name="T45" fmla="*/ 42 h 106"/>
                <a:gd name="T46" fmla="*/ 88 w 106"/>
                <a:gd name="T47" fmla="*/ 46 h 106"/>
                <a:gd name="T48" fmla="*/ 88 w 106"/>
                <a:gd name="T49" fmla="*/ 60 h 106"/>
                <a:gd name="T50" fmla="*/ 84 w 106"/>
                <a:gd name="T51" fmla="*/ 64 h 106"/>
                <a:gd name="T52" fmla="*/ 64 w 106"/>
                <a:gd name="T53" fmla="*/ 86 h 106"/>
                <a:gd name="T54" fmla="*/ 62 w 106"/>
                <a:gd name="T55" fmla="*/ 88 h 106"/>
                <a:gd name="T56" fmla="*/ 44 w 106"/>
                <a:gd name="T57" fmla="*/ 88 h 106"/>
                <a:gd name="T58" fmla="*/ 42 w 106"/>
                <a:gd name="T59" fmla="*/ 88 h 106"/>
                <a:gd name="T60" fmla="*/ 40 w 106"/>
                <a:gd name="T61" fmla="*/ 64 h 106"/>
                <a:gd name="T62" fmla="*/ 20 w 106"/>
                <a:gd name="T63" fmla="*/ 64 h 106"/>
                <a:gd name="T64" fmla="*/ 16 w 106"/>
                <a:gd name="T65" fmla="*/ 60 h 106"/>
                <a:gd name="T66" fmla="*/ 16 w 106"/>
                <a:gd name="T67" fmla="*/ 46 h 106"/>
                <a:gd name="T68" fmla="*/ 20 w 106"/>
                <a:gd name="T69" fmla="*/ 42 h 106"/>
                <a:gd name="T70" fmla="*/ 40 w 106"/>
                <a:gd name="T71" fmla="*/ 20 h 106"/>
                <a:gd name="T72" fmla="*/ 42 w 106"/>
                <a:gd name="T73" fmla="*/ 18 h 106"/>
                <a:gd name="T74" fmla="*/ 44 w 106"/>
                <a:gd name="T75"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106">
                  <a:moveTo>
                    <a:pt x="52" y="0"/>
                  </a:moveTo>
                  <a:lnTo>
                    <a:pt x="52" y="0"/>
                  </a:lnTo>
                  <a:lnTo>
                    <a:pt x="42" y="0"/>
                  </a:lnTo>
                  <a:lnTo>
                    <a:pt x="32" y="4"/>
                  </a:lnTo>
                  <a:lnTo>
                    <a:pt x="22" y="8"/>
                  </a:lnTo>
                  <a:lnTo>
                    <a:pt x="14" y="16"/>
                  </a:lnTo>
                  <a:lnTo>
                    <a:pt x="8" y="24"/>
                  </a:lnTo>
                  <a:lnTo>
                    <a:pt x="4" y="32"/>
                  </a:lnTo>
                  <a:lnTo>
                    <a:pt x="0" y="42"/>
                  </a:lnTo>
                  <a:lnTo>
                    <a:pt x="0" y="54"/>
                  </a:lnTo>
                  <a:lnTo>
                    <a:pt x="0" y="54"/>
                  </a:lnTo>
                  <a:lnTo>
                    <a:pt x="0" y="64"/>
                  </a:lnTo>
                  <a:lnTo>
                    <a:pt x="4" y="74"/>
                  </a:lnTo>
                  <a:lnTo>
                    <a:pt x="8" y="82"/>
                  </a:lnTo>
                  <a:lnTo>
                    <a:pt x="14" y="90"/>
                  </a:lnTo>
                  <a:lnTo>
                    <a:pt x="22" y="98"/>
                  </a:lnTo>
                  <a:lnTo>
                    <a:pt x="32" y="102"/>
                  </a:lnTo>
                  <a:lnTo>
                    <a:pt x="42" y="106"/>
                  </a:lnTo>
                  <a:lnTo>
                    <a:pt x="52" y="106"/>
                  </a:lnTo>
                  <a:lnTo>
                    <a:pt x="52" y="106"/>
                  </a:lnTo>
                  <a:lnTo>
                    <a:pt x="64" y="106"/>
                  </a:lnTo>
                  <a:lnTo>
                    <a:pt x="74" y="102"/>
                  </a:lnTo>
                  <a:lnTo>
                    <a:pt x="82" y="98"/>
                  </a:lnTo>
                  <a:lnTo>
                    <a:pt x="90" y="90"/>
                  </a:lnTo>
                  <a:lnTo>
                    <a:pt x="96" y="82"/>
                  </a:lnTo>
                  <a:lnTo>
                    <a:pt x="102" y="74"/>
                  </a:lnTo>
                  <a:lnTo>
                    <a:pt x="104" y="64"/>
                  </a:lnTo>
                  <a:lnTo>
                    <a:pt x="106" y="54"/>
                  </a:lnTo>
                  <a:lnTo>
                    <a:pt x="106" y="54"/>
                  </a:lnTo>
                  <a:lnTo>
                    <a:pt x="104" y="42"/>
                  </a:lnTo>
                  <a:lnTo>
                    <a:pt x="102" y="32"/>
                  </a:lnTo>
                  <a:lnTo>
                    <a:pt x="96" y="24"/>
                  </a:lnTo>
                  <a:lnTo>
                    <a:pt x="90" y="16"/>
                  </a:lnTo>
                  <a:lnTo>
                    <a:pt x="82" y="8"/>
                  </a:lnTo>
                  <a:lnTo>
                    <a:pt x="74" y="4"/>
                  </a:lnTo>
                  <a:lnTo>
                    <a:pt x="64" y="0"/>
                  </a:lnTo>
                  <a:lnTo>
                    <a:pt x="52" y="0"/>
                  </a:lnTo>
                  <a:lnTo>
                    <a:pt x="52" y="0"/>
                  </a:lnTo>
                  <a:close/>
                  <a:moveTo>
                    <a:pt x="44" y="18"/>
                  </a:moveTo>
                  <a:lnTo>
                    <a:pt x="60" y="18"/>
                  </a:lnTo>
                  <a:lnTo>
                    <a:pt x="60" y="18"/>
                  </a:lnTo>
                  <a:lnTo>
                    <a:pt x="62" y="18"/>
                  </a:lnTo>
                  <a:lnTo>
                    <a:pt x="64" y="20"/>
                  </a:lnTo>
                  <a:lnTo>
                    <a:pt x="64" y="42"/>
                  </a:lnTo>
                  <a:lnTo>
                    <a:pt x="84" y="42"/>
                  </a:lnTo>
                  <a:lnTo>
                    <a:pt x="84" y="42"/>
                  </a:lnTo>
                  <a:lnTo>
                    <a:pt x="88" y="42"/>
                  </a:lnTo>
                  <a:lnTo>
                    <a:pt x="88" y="46"/>
                  </a:lnTo>
                  <a:lnTo>
                    <a:pt x="88" y="60"/>
                  </a:lnTo>
                  <a:lnTo>
                    <a:pt x="88" y="60"/>
                  </a:lnTo>
                  <a:lnTo>
                    <a:pt x="88" y="64"/>
                  </a:lnTo>
                  <a:lnTo>
                    <a:pt x="84" y="64"/>
                  </a:lnTo>
                  <a:lnTo>
                    <a:pt x="64" y="64"/>
                  </a:lnTo>
                  <a:lnTo>
                    <a:pt x="64" y="86"/>
                  </a:lnTo>
                  <a:lnTo>
                    <a:pt x="64" y="86"/>
                  </a:lnTo>
                  <a:lnTo>
                    <a:pt x="62" y="88"/>
                  </a:lnTo>
                  <a:lnTo>
                    <a:pt x="60" y="88"/>
                  </a:lnTo>
                  <a:lnTo>
                    <a:pt x="44" y="88"/>
                  </a:lnTo>
                  <a:lnTo>
                    <a:pt x="44" y="88"/>
                  </a:lnTo>
                  <a:lnTo>
                    <a:pt x="42" y="88"/>
                  </a:lnTo>
                  <a:lnTo>
                    <a:pt x="40" y="86"/>
                  </a:lnTo>
                  <a:lnTo>
                    <a:pt x="40" y="64"/>
                  </a:lnTo>
                  <a:lnTo>
                    <a:pt x="20" y="64"/>
                  </a:lnTo>
                  <a:lnTo>
                    <a:pt x="20" y="64"/>
                  </a:lnTo>
                  <a:lnTo>
                    <a:pt x="18" y="64"/>
                  </a:lnTo>
                  <a:lnTo>
                    <a:pt x="16" y="60"/>
                  </a:lnTo>
                  <a:lnTo>
                    <a:pt x="16" y="46"/>
                  </a:lnTo>
                  <a:lnTo>
                    <a:pt x="16" y="46"/>
                  </a:lnTo>
                  <a:lnTo>
                    <a:pt x="18" y="42"/>
                  </a:lnTo>
                  <a:lnTo>
                    <a:pt x="20" y="42"/>
                  </a:lnTo>
                  <a:lnTo>
                    <a:pt x="40" y="42"/>
                  </a:lnTo>
                  <a:lnTo>
                    <a:pt x="40" y="20"/>
                  </a:lnTo>
                  <a:lnTo>
                    <a:pt x="40" y="20"/>
                  </a:lnTo>
                  <a:lnTo>
                    <a:pt x="42" y="18"/>
                  </a:lnTo>
                  <a:lnTo>
                    <a:pt x="44" y="18"/>
                  </a:lnTo>
                  <a:lnTo>
                    <a:pt x="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99" name="Freeform 134">
              <a:extLst>
                <a:ext uri="{FF2B5EF4-FFF2-40B4-BE49-F238E27FC236}">
                  <a16:creationId xmlns:a16="http://schemas.microsoft.com/office/drawing/2014/main" id="{C37A7CE7-99E9-4616-82CB-82D630EF835B}"/>
                </a:ext>
              </a:extLst>
            </p:cNvPr>
            <p:cNvSpPr>
              <a:spLocks noEditPoints="1"/>
            </p:cNvSpPr>
            <p:nvPr/>
          </p:nvSpPr>
          <p:spPr bwMode="auto">
            <a:xfrm>
              <a:off x="9561513" y="3173413"/>
              <a:ext cx="288925" cy="292100"/>
            </a:xfrm>
            <a:custGeom>
              <a:avLst/>
              <a:gdLst>
                <a:gd name="T0" fmla="*/ 2 w 182"/>
                <a:gd name="T1" fmla="*/ 2 h 184"/>
                <a:gd name="T2" fmla="*/ 0 w 182"/>
                <a:gd name="T3" fmla="*/ 184 h 184"/>
                <a:gd name="T4" fmla="*/ 182 w 182"/>
                <a:gd name="T5" fmla="*/ 8 h 184"/>
                <a:gd name="T6" fmla="*/ 152 w 182"/>
                <a:gd name="T7" fmla="*/ 0 h 184"/>
                <a:gd name="T8" fmla="*/ 146 w 182"/>
                <a:gd name="T9" fmla="*/ 12 h 184"/>
                <a:gd name="T10" fmla="*/ 166 w 182"/>
                <a:gd name="T11" fmla="*/ 22 h 184"/>
                <a:gd name="T12" fmla="*/ 170 w 182"/>
                <a:gd name="T13" fmla="*/ 24 h 184"/>
                <a:gd name="T14" fmla="*/ 168 w 182"/>
                <a:gd name="T15" fmla="*/ 52 h 184"/>
                <a:gd name="T16" fmla="*/ 146 w 182"/>
                <a:gd name="T17" fmla="*/ 54 h 184"/>
                <a:gd name="T18" fmla="*/ 140 w 182"/>
                <a:gd name="T19" fmla="*/ 62 h 184"/>
                <a:gd name="T20" fmla="*/ 126 w 182"/>
                <a:gd name="T21" fmla="*/ 80 h 184"/>
                <a:gd name="T22" fmla="*/ 126 w 182"/>
                <a:gd name="T23" fmla="*/ 104 h 184"/>
                <a:gd name="T24" fmla="*/ 122 w 182"/>
                <a:gd name="T25" fmla="*/ 108 h 184"/>
                <a:gd name="T26" fmla="*/ 100 w 182"/>
                <a:gd name="T27" fmla="*/ 108 h 184"/>
                <a:gd name="T28" fmla="*/ 98 w 182"/>
                <a:gd name="T29" fmla="*/ 90 h 184"/>
                <a:gd name="T30" fmla="*/ 82 w 182"/>
                <a:gd name="T31" fmla="*/ 104 h 184"/>
                <a:gd name="T32" fmla="*/ 78 w 182"/>
                <a:gd name="T33" fmla="*/ 108 h 184"/>
                <a:gd name="T34" fmla="*/ 56 w 182"/>
                <a:gd name="T35" fmla="*/ 108 h 184"/>
                <a:gd name="T36" fmla="*/ 56 w 182"/>
                <a:gd name="T37" fmla="*/ 80 h 184"/>
                <a:gd name="T38" fmla="*/ 44 w 182"/>
                <a:gd name="T39" fmla="*/ 68 h 184"/>
                <a:gd name="T40" fmla="*/ 34 w 182"/>
                <a:gd name="T41" fmla="*/ 54 h 184"/>
                <a:gd name="T42" fmla="*/ 12 w 182"/>
                <a:gd name="T43" fmla="*/ 52 h 184"/>
                <a:gd name="T44" fmla="*/ 12 w 182"/>
                <a:gd name="T45" fmla="*/ 24 h 184"/>
                <a:gd name="T46" fmla="*/ 32 w 182"/>
                <a:gd name="T47" fmla="*/ 22 h 184"/>
                <a:gd name="T48" fmla="*/ 40 w 182"/>
                <a:gd name="T49" fmla="*/ 0 h 184"/>
                <a:gd name="T50" fmla="*/ 34 w 182"/>
                <a:gd name="T51" fmla="*/ 76 h 184"/>
                <a:gd name="T52" fmla="*/ 38 w 182"/>
                <a:gd name="T53" fmla="*/ 80 h 184"/>
                <a:gd name="T54" fmla="*/ 38 w 182"/>
                <a:gd name="T55" fmla="*/ 108 h 184"/>
                <a:gd name="T56" fmla="*/ 14 w 182"/>
                <a:gd name="T57" fmla="*/ 108 h 184"/>
                <a:gd name="T58" fmla="*/ 12 w 182"/>
                <a:gd name="T59" fmla="*/ 80 h 184"/>
                <a:gd name="T60" fmla="*/ 14 w 182"/>
                <a:gd name="T61" fmla="*/ 76 h 184"/>
                <a:gd name="T62" fmla="*/ 166 w 182"/>
                <a:gd name="T63" fmla="*/ 76 h 184"/>
                <a:gd name="T64" fmla="*/ 170 w 182"/>
                <a:gd name="T65" fmla="*/ 80 h 184"/>
                <a:gd name="T66" fmla="*/ 168 w 182"/>
                <a:gd name="T67" fmla="*/ 108 h 184"/>
                <a:gd name="T68" fmla="*/ 146 w 182"/>
                <a:gd name="T69" fmla="*/ 108 h 184"/>
                <a:gd name="T70" fmla="*/ 142 w 182"/>
                <a:gd name="T71" fmla="*/ 80 h 184"/>
                <a:gd name="T72" fmla="*/ 146 w 182"/>
                <a:gd name="T73" fmla="*/ 76 h 184"/>
                <a:gd name="T74" fmla="*/ 34 w 182"/>
                <a:gd name="T75" fmla="*/ 130 h 184"/>
                <a:gd name="T76" fmla="*/ 38 w 182"/>
                <a:gd name="T77" fmla="*/ 134 h 184"/>
                <a:gd name="T78" fmla="*/ 38 w 182"/>
                <a:gd name="T79" fmla="*/ 160 h 184"/>
                <a:gd name="T80" fmla="*/ 14 w 182"/>
                <a:gd name="T81" fmla="*/ 162 h 184"/>
                <a:gd name="T82" fmla="*/ 12 w 182"/>
                <a:gd name="T83" fmla="*/ 134 h 184"/>
                <a:gd name="T84" fmla="*/ 14 w 182"/>
                <a:gd name="T85" fmla="*/ 130 h 184"/>
                <a:gd name="T86" fmla="*/ 78 w 182"/>
                <a:gd name="T87" fmla="*/ 130 h 184"/>
                <a:gd name="T88" fmla="*/ 82 w 182"/>
                <a:gd name="T89" fmla="*/ 134 h 184"/>
                <a:gd name="T90" fmla="*/ 80 w 182"/>
                <a:gd name="T91" fmla="*/ 160 h 184"/>
                <a:gd name="T92" fmla="*/ 58 w 182"/>
                <a:gd name="T93" fmla="*/ 162 h 184"/>
                <a:gd name="T94" fmla="*/ 56 w 182"/>
                <a:gd name="T95" fmla="*/ 134 h 184"/>
                <a:gd name="T96" fmla="*/ 58 w 182"/>
                <a:gd name="T97" fmla="*/ 130 h 184"/>
                <a:gd name="T98" fmla="*/ 122 w 182"/>
                <a:gd name="T99" fmla="*/ 130 h 184"/>
                <a:gd name="T100" fmla="*/ 126 w 182"/>
                <a:gd name="T101" fmla="*/ 134 h 184"/>
                <a:gd name="T102" fmla="*/ 124 w 182"/>
                <a:gd name="T103" fmla="*/ 160 h 184"/>
                <a:gd name="T104" fmla="*/ 102 w 182"/>
                <a:gd name="T105" fmla="*/ 162 h 184"/>
                <a:gd name="T106" fmla="*/ 98 w 182"/>
                <a:gd name="T107" fmla="*/ 134 h 184"/>
                <a:gd name="T108" fmla="*/ 102 w 182"/>
                <a:gd name="T109" fmla="*/ 130 h 184"/>
                <a:gd name="T110" fmla="*/ 166 w 182"/>
                <a:gd name="T111" fmla="*/ 130 h 184"/>
                <a:gd name="T112" fmla="*/ 170 w 182"/>
                <a:gd name="T113" fmla="*/ 134 h 184"/>
                <a:gd name="T114" fmla="*/ 168 w 182"/>
                <a:gd name="T115" fmla="*/ 160 h 184"/>
                <a:gd name="T116" fmla="*/ 146 w 182"/>
                <a:gd name="T117" fmla="*/ 162 h 184"/>
                <a:gd name="T118" fmla="*/ 142 w 182"/>
                <a:gd name="T119" fmla="*/ 134 h 184"/>
                <a:gd name="T120" fmla="*/ 146 w 182"/>
                <a:gd name="T121" fmla="*/ 1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 h="184">
                  <a:moveTo>
                    <a:pt x="6" y="0"/>
                  </a:moveTo>
                  <a:lnTo>
                    <a:pt x="6" y="0"/>
                  </a:lnTo>
                  <a:lnTo>
                    <a:pt x="2" y="2"/>
                  </a:lnTo>
                  <a:lnTo>
                    <a:pt x="0" y="8"/>
                  </a:lnTo>
                  <a:lnTo>
                    <a:pt x="0" y="184"/>
                  </a:lnTo>
                  <a:lnTo>
                    <a:pt x="0" y="184"/>
                  </a:lnTo>
                  <a:lnTo>
                    <a:pt x="182" y="184"/>
                  </a:lnTo>
                  <a:lnTo>
                    <a:pt x="182" y="8"/>
                  </a:lnTo>
                  <a:lnTo>
                    <a:pt x="182" y="8"/>
                  </a:lnTo>
                  <a:lnTo>
                    <a:pt x="180" y="2"/>
                  </a:lnTo>
                  <a:lnTo>
                    <a:pt x="174" y="0"/>
                  </a:lnTo>
                  <a:lnTo>
                    <a:pt x="152" y="0"/>
                  </a:lnTo>
                  <a:lnTo>
                    <a:pt x="142" y="0"/>
                  </a:lnTo>
                  <a:lnTo>
                    <a:pt x="142" y="0"/>
                  </a:lnTo>
                  <a:lnTo>
                    <a:pt x="146" y="12"/>
                  </a:lnTo>
                  <a:lnTo>
                    <a:pt x="146" y="12"/>
                  </a:lnTo>
                  <a:lnTo>
                    <a:pt x="150" y="22"/>
                  </a:lnTo>
                  <a:lnTo>
                    <a:pt x="166" y="22"/>
                  </a:lnTo>
                  <a:lnTo>
                    <a:pt x="166" y="22"/>
                  </a:lnTo>
                  <a:lnTo>
                    <a:pt x="168" y="22"/>
                  </a:lnTo>
                  <a:lnTo>
                    <a:pt x="170" y="24"/>
                  </a:lnTo>
                  <a:lnTo>
                    <a:pt x="170" y="50"/>
                  </a:lnTo>
                  <a:lnTo>
                    <a:pt x="170" y="50"/>
                  </a:lnTo>
                  <a:lnTo>
                    <a:pt x="168" y="52"/>
                  </a:lnTo>
                  <a:lnTo>
                    <a:pt x="166" y="54"/>
                  </a:lnTo>
                  <a:lnTo>
                    <a:pt x="146" y="54"/>
                  </a:lnTo>
                  <a:lnTo>
                    <a:pt x="146" y="54"/>
                  </a:lnTo>
                  <a:lnTo>
                    <a:pt x="146" y="54"/>
                  </a:lnTo>
                  <a:lnTo>
                    <a:pt x="146" y="54"/>
                  </a:lnTo>
                  <a:lnTo>
                    <a:pt x="140" y="62"/>
                  </a:lnTo>
                  <a:lnTo>
                    <a:pt x="134" y="72"/>
                  </a:lnTo>
                  <a:lnTo>
                    <a:pt x="134" y="72"/>
                  </a:lnTo>
                  <a:lnTo>
                    <a:pt x="126" y="80"/>
                  </a:lnTo>
                  <a:lnTo>
                    <a:pt x="126" y="80"/>
                  </a:lnTo>
                  <a:lnTo>
                    <a:pt x="126" y="80"/>
                  </a:lnTo>
                  <a:lnTo>
                    <a:pt x="126" y="104"/>
                  </a:lnTo>
                  <a:lnTo>
                    <a:pt x="126" y="104"/>
                  </a:lnTo>
                  <a:lnTo>
                    <a:pt x="124" y="108"/>
                  </a:lnTo>
                  <a:lnTo>
                    <a:pt x="122" y="108"/>
                  </a:lnTo>
                  <a:lnTo>
                    <a:pt x="102" y="108"/>
                  </a:lnTo>
                  <a:lnTo>
                    <a:pt x="102" y="108"/>
                  </a:lnTo>
                  <a:lnTo>
                    <a:pt x="100" y="108"/>
                  </a:lnTo>
                  <a:lnTo>
                    <a:pt x="98" y="104"/>
                  </a:lnTo>
                  <a:lnTo>
                    <a:pt x="98" y="90"/>
                  </a:lnTo>
                  <a:lnTo>
                    <a:pt x="98" y="90"/>
                  </a:lnTo>
                  <a:lnTo>
                    <a:pt x="90" y="90"/>
                  </a:lnTo>
                  <a:lnTo>
                    <a:pt x="82" y="90"/>
                  </a:lnTo>
                  <a:lnTo>
                    <a:pt x="82" y="104"/>
                  </a:lnTo>
                  <a:lnTo>
                    <a:pt x="82" y="104"/>
                  </a:lnTo>
                  <a:lnTo>
                    <a:pt x="80" y="108"/>
                  </a:lnTo>
                  <a:lnTo>
                    <a:pt x="78" y="108"/>
                  </a:lnTo>
                  <a:lnTo>
                    <a:pt x="58" y="108"/>
                  </a:lnTo>
                  <a:lnTo>
                    <a:pt x="58" y="108"/>
                  </a:lnTo>
                  <a:lnTo>
                    <a:pt x="56" y="108"/>
                  </a:lnTo>
                  <a:lnTo>
                    <a:pt x="56" y="104"/>
                  </a:lnTo>
                  <a:lnTo>
                    <a:pt x="56" y="80"/>
                  </a:lnTo>
                  <a:lnTo>
                    <a:pt x="56" y="80"/>
                  </a:lnTo>
                  <a:lnTo>
                    <a:pt x="56" y="80"/>
                  </a:lnTo>
                  <a:lnTo>
                    <a:pt x="56" y="80"/>
                  </a:lnTo>
                  <a:lnTo>
                    <a:pt x="44" y="68"/>
                  </a:lnTo>
                  <a:lnTo>
                    <a:pt x="36" y="54"/>
                  </a:lnTo>
                  <a:lnTo>
                    <a:pt x="36" y="54"/>
                  </a:lnTo>
                  <a:lnTo>
                    <a:pt x="34" y="54"/>
                  </a:lnTo>
                  <a:lnTo>
                    <a:pt x="14" y="54"/>
                  </a:lnTo>
                  <a:lnTo>
                    <a:pt x="14" y="54"/>
                  </a:lnTo>
                  <a:lnTo>
                    <a:pt x="12" y="52"/>
                  </a:lnTo>
                  <a:lnTo>
                    <a:pt x="12" y="50"/>
                  </a:lnTo>
                  <a:lnTo>
                    <a:pt x="12" y="24"/>
                  </a:lnTo>
                  <a:lnTo>
                    <a:pt x="12" y="24"/>
                  </a:lnTo>
                  <a:lnTo>
                    <a:pt x="12" y="22"/>
                  </a:lnTo>
                  <a:lnTo>
                    <a:pt x="14" y="22"/>
                  </a:lnTo>
                  <a:lnTo>
                    <a:pt x="32" y="22"/>
                  </a:lnTo>
                  <a:lnTo>
                    <a:pt x="32" y="22"/>
                  </a:lnTo>
                  <a:lnTo>
                    <a:pt x="34" y="10"/>
                  </a:lnTo>
                  <a:lnTo>
                    <a:pt x="40" y="0"/>
                  </a:lnTo>
                  <a:lnTo>
                    <a:pt x="6" y="0"/>
                  </a:lnTo>
                  <a:close/>
                  <a:moveTo>
                    <a:pt x="14" y="76"/>
                  </a:moveTo>
                  <a:lnTo>
                    <a:pt x="34" y="76"/>
                  </a:lnTo>
                  <a:lnTo>
                    <a:pt x="34" y="76"/>
                  </a:lnTo>
                  <a:lnTo>
                    <a:pt x="38" y="78"/>
                  </a:lnTo>
                  <a:lnTo>
                    <a:pt x="38" y="80"/>
                  </a:lnTo>
                  <a:lnTo>
                    <a:pt x="38" y="104"/>
                  </a:lnTo>
                  <a:lnTo>
                    <a:pt x="38" y="104"/>
                  </a:lnTo>
                  <a:lnTo>
                    <a:pt x="38" y="108"/>
                  </a:lnTo>
                  <a:lnTo>
                    <a:pt x="34" y="108"/>
                  </a:lnTo>
                  <a:lnTo>
                    <a:pt x="14" y="108"/>
                  </a:lnTo>
                  <a:lnTo>
                    <a:pt x="14" y="108"/>
                  </a:lnTo>
                  <a:lnTo>
                    <a:pt x="12" y="108"/>
                  </a:lnTo>
                  <a:lnTo>
                    <a:pt x="12" y="104"/>
                  </a:lnTo>
                  <a:lnTo>
                    <a:pt x="12" y="80"/>
                  </a:lnTo>
                  <a:lnTo>
                    <a:pt x="12" y="80"/>
                  </a:lnTo>
                  <a:lnTo>
                    <a:pt x="12" y="78"/>
                  </a:lnTo>
                  <a:lnTo>
                    <a:pt x="14" y="76"/>
                  </a:lnTo>
                  <a:lnTo>
                    <a:pt x="14" y="76"/>
                  </a:lnTo>
                  <a:close/>
                  <a:moveTo>
                    <a:pt x="146" y="76"/>
                  </a:moveTo>
                  <a:lnTo>
                    <a:pt x="166" y="76"/>
                  </a:lnTo>
                  <a:lnTo>
                    <a:pt x="166" y="76"/>
                  </a:lnTo>
                  <a:lnTo>
                    <a:pt x="168" y="78"/>
                  </a:lnTo>
                  <a:lnTo>
                    <a:pt x="170" y="80"/>
                  </a:lnTo>
                  <a:lnTo>
                    <a:pt x="170" y="104"/>
                  </a:lnTo>
                  <a:lnTo>
                    <a:pt x="170" y="104"/>
                  </a:lnTo>
                  <a:lnTo>
                    <a:pt x="168" y="108"/>
                  </a:lnTo>
                  <a:lnTo>
                    <a:pt x="166" y="108"/>
                  </a:lnTo>
                  <a:lnTo>
                    <a:pt x="146" y="108"/>
                  </a:lnTo>
                  <a:lnTo>
                    <a:pt x="146" y="108"/>
                  </a:lnTo>
                  <a:lnTo>
                    <a:pt x="144" y="108"/>
                  </a:lnTo>
                  <a:lnTo>
                    <a:pt x="142" y="104"/>
                  </a:lnTo>
                  <a:lnTo>
                    <a:pt x="142" y="80"/>
                  </a:lnTo>
                  <a:lnTo>
                    <a:pt x="142" y="80"/>
                  </a:lnTo>
                  <a:lnTo>
                    <a:pt x="144" y="78"/>
                  </a:lnTo>
                  <a:lnTo>
                    <a:pt x="146" y="76"/>
                  </a:lnTo>
                  <a:lnTo>
                    <a:pt x="146" y="76"/>
                  </a:lnTo>
                  <a:close/>
                  <a:moveTo>
                    <a:pt x="14" y="130"/>
                  </a:moveTo>
                  <a:lnTo>
                    <a:pt x="34" y="130"/>
                  </a:lnTo>
                  <a:lnTo>
                    <a:pt x="34" y="130"/>
                  </a:lnTo>
                  <a:lnTo>
                    <a:pt x="38" y="130"/>
                  </a:lnTo>
                  <a:lnTo>
                    <a:pt x="38" y="134"/>
                  </a:lnTo>
                  <a:lnTo>
                    <a:pt x="38" y="158"/>
                  </a:lnTo>
                  <a:lnTo>
                    <a:pt x="38" y="158"/>
                  </a:lnTo>
                  <a:lnTo>
                    <a:pt x="38" y="160"/>
                  </a:lnTo>
                  <a:lnTo>
                    <a:pt x="34" y="162"/>
                  </a:lnTo>
                  <a:lnTo>
                    <a:pt x="14" y="162"/>
                  </a:lnTo>
                  <a:lnTo>
                    <a:pt x="14" y="162"/>
                  </a:lnTo>
                  <a:lnTo>
                    <a:pt x="12" y="160"/>
                  </a:lnTo>
                  <a:lnTo>
                    <a:pt x="12" y="158"/>
                  </a:lnTo>
                  <a:lnTo>
                    <a:pt x="12" y="134"/>
                  </a:lnTo>
                  <a:lnTo>
                    <a:pt x="12" y="134"/>
                  </a:lnTo>
                  <a:lnTo>
                    <a:pt x="12" y="130"/>
                  </a:lnTo>
                  <a:lnTo>
                    <a:pt x="14" y="130"/>
                  </a:lnTo>
                  <a:lnTo>
                    <a:pt x="14" y="130"/>
                  </a:lnTo>
                  <a:close/>
                  <a:moveTo>
                    <a:pt x="58" y="130"/>
                  </a:moveTo>
                  <a:lnTo>
                    <a:pt x="78" y="130"/>
                  </a:lnTo>
                  <a:lnTo>
                    <a:pt x="78" y="130"/>
                  </a:lnTo>
                  <a:lnTo>
                    <a:pt x="80" y="130"/>
                  </a:lnTo>
                  <a:lnTo>
                    <a:pt x="82" y="134"/>
                  </a:lnTo>
                  <a:lnTo>
                    <a:pt x="82" y="158"/>
                  </a:lnTo>
                  <a:lnTo>
                    <a:pt x="82" y="158"/>
                  </a:lnTo>
                  <a:lnTo>
                    <a:pt x="80" y="160"/>
                  </a:lnTo>
                  <a:lnTo>
                    <a:pt x="78" y="162"/>
                  </a:lnTo>
                  <a:lnTo>
                    <a:pt x="58" y="162"/>
                  </a:lnTo>
                  <a:lnTo>
                    <a:pt x="58" y="162"/>
                  </a:lnTo>
                  <a:lnTo>
                    <a:pt x="56" y="160"/>
                  </a:lnTo>
                  <a:lnTo>
                    <a:pt x="56" y="158"/>
                  </a:lnTo>
                  <a:lnTo>
                    <a:pt x="56" y="134"/>
                  </a:lnTo>
                  <a:lnTo>
                    <a:pt x="56" y="134"/>
                  </a:lnTo>
                  <a:lnTo>
                    <a:pt x="56" y="130"/>
                  </a:lnTo>
                  <a:lnTo>
                    <a:pt x="58" y="130"/>
                  </a:lnTo>
                  <a:lnTo>
                    <a:pt x="58" y="130"/>
                  </a:lnTo>
                  <a:close/>
                  <a:moveTo>
                    <a:pt x="102" y="130"/>
                  </a:moveTo>
                  <a:lnTo>
                    <a:pt x="122" y="130"/>
                  </a:lnTo>
                  <a:lnTo>
                    <a:pt x="122" y="130"/>
                  </a:lnTo>
                  <a:lnTo>
                    <a:pt x="124" y="130"/>
                  </a:lnTo>
                  <a:lnTo>
                    <a:pt x="126" y="134"/>
                  </a:lnTo>
                  <a:lnTo>
                    <a:pt x="126" y="158"/>
                  </a:lnTo>
                  <a:lnTo>
                    <a:pt x="126" y="158"/>
                  </a:lnTo>
                  <a:lnTo>
                    <a:pt x="124" y="160"/>
                  </a:lnTo>
                  <a:lnTo>
                    <a:pt x="122" y="162"/>
                  </a:lnTo>
                  <a:lnTo>
                    <a:pt x="102" y="162"/>
                  </a:lnTo>
                  <a:lnTo>
                    <a:pt x="102" y="162"/>
                  </a:lnTo>
                  <a:lnTo>
                    <a:pt x="100" y="160"/>
                  </a:lnTo>
                  <a:lnTo>
                    <a:pt x="98" y="158"/>
                  </a:lnTo>
                  <a:lnTo>
                    <a:pt x="98" y="134"/>
                  </a:lnTo>
                  <a:lnTo>
                    <a:pt x="98" y="134"/>
                  </a:lnTo>
                  <a:lnTo>
                    <a:pt x="100" y="130"/>
                  </a:lnTo>
                  <a:lnTo>
                    <a:pt x="102" y="130"/>
                  </a:lnTo>
                  <a:lnTo>
                    <a:pt x="102" y="130"/>
                  </a:lnTo>
                  <a:close/>
                  <a:moveTo>
                    <a:pt x="146" y="130"/>
                  </a:moveTo>
                  <a:lnTo>
                    <a:pt x="166" y="130"/>
                  </a:lnTo>
                  <a:lnTo>
                    <a:pt x="166" y="130"/>
                  </a:lnTo>
                  <a:lnTo>
                    <a:pt x="168" y="130"/>
                  </a:lnTo>
                  <a:lnTo>
                    <a:pt x="170" y="134"/>
                  </a:lnTo>
                  <a:lnTo>
                    <a:pt x="170" y="158"/>
                  </a:lnTo>
                  <a:lnTo>
                    <a:pt x="170" y="158"/>
                  </a:lnTo>
                  <a:lnTo>
                    <a:pt x="168" y="160"/>
                  </a:lnTo>
                  <a:lnTo>
                    <a:pt x="166" y="162"/>
                  </a:lnTo>
                  <a:lnTo>
                    <a:pt x="146" y="162"/>
                  </a:lnTo>
                  <a:lnTo>
                    <a:pt x="146" y="162"/>
                  </a:lnTo>
                  <a:lnTo>
                    <a:pt x="144" y="160"/>
                  </a:lnTo>
                  <a:lnTo>
                    <a:pt x="142" y="158"/>
                  </a:lnTo>
                  <a:lnTo>
                    <a:pt x="142" y="134"/>
                  </a:lnTo>
                  <a:lnTo>
                    <a:pt x="142" y="134"/>
                  </a:lnTo>
                  <a:lnTo>
                    <a:pt x="144" y="130"/>
                  </a:lnTo>
                  <a:lnTo>
                    <a:pt x="146" y="130"/>
                  </a:lnTo>
                  <a:lnTo>
                    <a:pt x="14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00" name="Freeform 135">
              <a:extLst>
                <a:ext uri="{FF2B5EF4-FFF2-40B4-BE49-F238E27FC236}">
                  <a16:creationId xmlns:a16="http://schemas.microsoft.com/office/drawing/2014/main" id="{7132D9A1-72CF-4AF6-B5BA-F8F32F4948C3}"/>
                </a:ext>
              </a:extLst>
            </p:cNvPr>
            <p:cNvSpPr>
              <a:spLocks noEditPoints="1"/>
            </p:cNvSpPr>
            <p:nvPr/>
          </p:nvSpPr>
          <p:spPr bwMode="auto">
            <a:xfrm>
              <a:off x="9561513" y="3173413"/>
              <a:ext cx="288925" cy="292100"/>
            </a:xfrm>
            <a:custGeom>
              <a:avLst/>
              <a:gdLst>
                <a:gd name="T0" fmla="*/ 2 w 182"/>
                <a:gd name="T1" fmla="*/ 2 h 184"/>
                <a:gd name="T2" fmla="*/ 0 w 182"/>
                <a:gd name="T3" fmla="*/ 184 h 184"/>
                <a:gd name="T4" fmla="*/ 182 w 182"/>
                <a:gd name="T5" fmla="*/ 8 h 184"/>
                <a:gd name="T6" fmla="*/ 152 w 182"/>
                <a:gd name="T7" fmla="*/ 0 h 184"/>
                <a:gd name="T8" fmla="*/ 146 w 182"/>
                <a:gd name="T9" fmla="*/ 12 h 184"/>
                <a:gd name="T10" fmla="*/ 166 w 182"/>
                <a:gd name="T11" fmla="*/ 22 h 184"/>
                <a:gd name="T12" fmla="*/ 170 w 182"/>
                <a:gd name="T13" fmla="*/ 24 h 184"/>
                <a:gd name="T14" fmla="*/ 168 w 182"/>
                <a:gd name="T15" fmla="*/ 52 h 184"/>
                <a:gd name="T16" fmla="*/ 146 w 182"/>
                <a:gd name="T17" fmla="*/ 54 h 184"/>
                <a:gd name="T18" fmla="*/ 140 w 182"/>
                <a:gd name="T19" fmla="*/ 62 h 184"/>
                <a:gd name="T20" fmla="*/ 126 w 182"/>
                <a:gd name="T21" fmla="*/ 80 h 184"/>
                <a:gd name="T22" fmla="*/ 126 w 182"/>
                <a:gd name="T23" fmla="*/ 104 h 184"/>
                <a:gd name="T24" fmla="*/ 122 w 182"/>
                <a:gd name="T25" fmla="*/ 108 h 184"/>
                <a:gd name="T26" fmla="*/ 100 w 182"/>
                <a:gd name="T27" fmla="*/ 108 h 184"/>
                <a:gd name="T28" fmla="*/ 98 w 182"/>
                <a:gd name="T29" fmla="*/ 90 h 184"/>
                <a:gd name="T30" fmla="*/ 82 w 182"/>
                <a:gd name="T31" fmla="*/ 104 h 184"/>
                <a:gd name="T32" fmla="*/ 78 w 182"/>
                <a:gd name="T33" fmla="*/ 108 h 184"/>
                <a:gd name="T34" fmla="*/ 56 w 182"/>
                <a:gd name="T35" fmla="*/ 108 h 184"/>
                <a:gd name="T36" fmla="*/ 56 w 182"/>
                <a:gd name="T37" fmla="*/ 80 h 184"/>
                <a:gd name="T38" fmla="*/ 44 w 182"/>
                <a:gd name="T39" fmla="*/ 68 h 184"/>
                <a:gd name="T40" fmla="*/ 34 w 182"/>
                <a:gd name="T41" fmla="*/ 54 h 184"/>
                <a:gd name="T42" fmla="*/ 12 w 182"/>
                <a:gd name="T43" fmla="*/ 52 h 184"/>
                <a:gd name="T44" fmla="*/ 12 w 182"/>
                <a:gd name="T45" fmla="*/ 24 h 184"/>
                <a:gd name="T46" fmla="*/ 32 w 182"/>
                <a:gd name="T47" fmla="*/ 22 h 184"/>
                <a:gd name="T48" fmla="*/ 40 w 182"/>
                <a:gd name="T49" fmla="*/ 0 h 184"/>
                <a:gd name="T50" fmla="*/ 34 w 182"/>
                <a:gd name="T51" fmla="*/ 76 h 184"/>
                <a:gd name="T52" fmla="*/ 38 w 182"/>
                <a:gd name="T53" fmla="*/ 80 h 184"/>
                <a:gd name="T54" fmla="*/ 38 w 182"/>
                <a:gd name="T55" fmla="*/ 108 h 184"/>
                <a:gd name="T56" fmla="*/ 14 w 182"/>
                <a:gd name="T57" fmla="*/ 108 h 184"/>
                <a:gd name="T58" fmla="*/ 12 w 182"/>
                <a:gd name="T59" fmla="*/ 80 h 184"/>
                <a:gd name="T60" fmla="*/ 14 w 182"/>
                <a:gd name="T61" fmla="*/ 76 h 184"/>
                <a:gd name="T62" fmla="*/ 166 w 182"/>
                <a:gd name="T63" fmla="*/ 76 h 184"/>
                <a:gd name="T64" fmla="*/ 170 w 182"/>
                <a:gd name="T65" fmla="*/ 80 h 184"/>
                <a:gd name="T66" fmla="*/ 168 w 182"/>
                <a:gd name="T67" fmla="*/ 108 h 184"/>
                <a:gd name="T68" fmla="*/ 146 w 182"/>
                <a:gd name="T69" fmla="*/ 108 h 184"/>
                <a:gd name="T70" fmla="*/ 142 w 182"/>
                <a:gd name="T71" fmla="*/ 80 h 184"/>
                <a:gd name="T72" fmla="*/ 146 w 182"/>
                <a:gd name="T73" fmla="*/ 76 h 184"/>
                <a:gd name="T74" fmla="*/ 34 w 182"/>
                <a:gd name="T75" fmla="*/ 130 h 184"/>
                <a:gd name="T76" fmla="*/ 38 w 182"/>
                <a:gd name="T77" fmla="*/ 134 h 184"/>
                <a:gd name="T78" fmla="*/ 38 w 182"/>
                <a:gd name="T79" fmla="*/ 160 h 184"/>
                <a:gd name="T80" fmla="*/ 14 w 182"/>
                <a:gd name="T81" fmla="*/ 162 h 184"/>
                <a:gd name="T82" fmla="*/ 12 w 182"/>
                <a:gd name="T83" fmla="*/ 134 h 184"/>
                <a:gd name="T84" fmla="*/ 14 w 182"/>
                <a:gd name="T85" fmla="*/ 130 h 184"/>
                <a:gd name="T86" fmla="*/ 78 w 182"/>
                <a:gd name="T87" fmla="*/ 130 h 184"/>
                <a:gd name="T88" fmla="*/ 82 w 182"/>
                <a:gd name="T89" fmla="*/ 134 h 184"/>
                <a:gd name="T90" fmla="*/ 80 w 182"/>
                <a:gd name="T91" fmla="*/ 160 h 184"/>
                <a:gd name="T92" fmla="*/ 58 w 182"/>
                <a:gd name="T93" fmla="*/ 162 h 184"/>
                <a:gd name="T94" fmla="*/ 56 w 182"/>
                <a:gd name="T95" fmla="*/ 134 h 184"/>
                <a:gd name="T96" fmla="*/ 58 w 182"/>
                <a:gd name="T97" fmla="*/ 130 h 184"/>
                <a:gd name="T98" fmla="*/ 122 w 182"/>
                <a:gd name="T99" fmla="*/ 130 h 184"/>
                <a:gd name="T100" fmla="*/ 126 w 182"/>
                <a:gd name="T101" fmla="*/ 134 h 184"/>
                <a:gd name="T102" fmla="*/ 124 w 182"/>
                <a:gd name="T103" fmla="*/ 160 h 184"/>
                <a:gd name="T104" fmla="*/ 102 w 182"/>
                <a:gd name="T105" fmla="*/ 162 h 184"/>
                <a:gd name="T106" fmla="*/ 98 w 182"/>
                <a:gd name="T107" fmla="*/ 134 h 184"/>
                <a:gd name="T108" fmla="*/ 102 w 182"/>
                <a:gd name="T109" fmla="*/ 130 h 184"/>
                <a:gd name="T110" fmla="*/ 166 w 182"/>
                <a:gd name="T111" fmla="*/ 130 h 184"/>
                <a:gd name="T112" fmla="*/ 170 w 182"/>
                <a:gd name="T113" fmla="*/ 134 h 184"/>
                <a:gd name="T114" fmla="*/ 168 w 182"/>
                <a:gd name="T115" fmla="*/ 160 h 184"/>
                <a:gd name="T116" fmla="*/ 146 w 182"/>
                <a:gd name="T117" fmla="*/ 162 h 184"/>
                <a:gd name="T118" fmla="*/ 142 w 182"/>
                <a:gd name="T119" fmla="*/ 134 h 184"/>
                <a:gd name="T120" fmla="*/ 146 w 182"/>
                <a:gd name="T121" fmla="*/ 1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2" h="184">
                  <a:moveTo>
                    <a:pt x="6" y="0"/>
                  </a:moveTo>
                  <a:lnTo>
                    <a:pt x="6" y="0"/>
                  </a:lnTo>
                  <a:lnTo>
                    <a:pt x="2" y="2"/>
                  </a:lnTo>
                  <a:lnTo>
                    <a:pt x="0" y="8"/>
                  </a:lnTo>
                  <a:lnTo>
                    <a:pt x="0" y="184"/>
                  </a:lnTo>
                  <a:lnTo>
                    <a:pt x="0" y="184"/>
                  </a:lnTo>
                  <a:lnTo>
                    <a:pt x="182" y="184"/>
                  </a:lnTo>
                  <a:lnTo>
                    <a:pt x="182" y="8"/>
                  </a:lnTo>
                  <a:lnTo>
                    <a:pt x="182" y="8"/>
                  </a:lnTo>
                  <a:lnTo>
                    <a:pt x="180" y="2"/>
                  </a:lnTo>
                  <a:lnTo>
                    <a:pt x="174" y="0"/>
                  </a:lnTo>
                  <a:lnTo>
                    <a:pt x="152" y="0"/>
                  </a:lnTo>
                  <a:lnTo>
                    <a:pt x="142" y="0"/>
                  </a:lnTo>
                  <a:lnTo>
                    <a:pt x="142" y="0"/>
                  </a:lnTo>
                  <a:lnTo>
                    <a:pt x="146" y="12"/>
                  </a:lnTo>
                  <a:lnTo>
                    <a:pt x="146" y="12"/>
                  </a:lnTo>
                  <a:lnTo>
                    <a:pt x="150" y="22"/>
                  </a:lnTo>
                  <a:lnTo>
                    <a:pt x="166" y="22"/>
                  </a:lnTo>
                  <a:lnTo>
                    <a:pt x="166" y="22"/>
                  </a:lnTo>
                  <a:lnTo>
                    <a:pt x="168" y="22"/>
                  </a:lnTo>
                  <a:lnTo>
                    <a:pt x="170" y="24"/>
                  </a:lnTo>
                  <a:lnTo>
                    <a:pt x="170" y="50"/>
                  </a:lnTo>
                  <a:lnTo>
                    <a:pt x="170" y="50"/>
                  </a:lnTo>
                  <a:lnTo>
                    <a:pt x="168" y="52"/>
                  </a:lnTo>
                  <a:lnTo>
                    <a:pt x="166" y="54"/>
                  </a:lnTo>
                  <a:lnTo>
                    <a:pt x="146" y="54"/>
                  </a:lnTo>
                  <a:lnTo>
                    <a:pt x="146" y="54"/>
                  </a:lnTo>
                  <a:lnTo>
                    <a:pt x="146" y="54"/>
                  </a:lnTo>
                  <a:lnTo>
                    <a:pt x="146" y="54"/>
                  </a:lnTo>
                  <a:lnTo>
                    <a:pt x="140" y="62"/>
                  </a:lnTo>
                  <a:lnTo>
                    <a:pt x="134" y="72"/>
                  </a:lnTo>
                  <a:lnTo>
                    <a:pt x="134" y="72"/>
                  </a:lnTo>
                  <a:lnTo>
                    <a:pt x="126" y="80"/>
                  </a:lnTo>
                  <a:lnTo>
                    <a:pt x="126" y="80"/>
                  </a:lnTo>
                  <a:lnTo>
                    <a:pt x="126" y="80"/>
                  </a:lnTo>
                  <a:lnTo>
                    <a:pt x="126" y="104"/>
                  </a:lnTo>
                  <a:lnTo>
                    <a:pt x="126" y="104"/>
                  </a:lnTo>
                  <a:lnTo>
                    <a:pt x="124" y="108"/>
                  </a:lnTo>
                  <a:lnTo>
                    <a:pt x="122" y="108"/>
                  </a:lnTo>
                  <a:lnTo>
                    <a:pt x="102" y="108"/>
                  </a:lnTo>
                  <a:lnTo>
                    <a:pt x="102" y="108"/>
                  </a:lnTo>
                  <a:lnTo>
                    <a:pt x="100" y="108"/>
                  </a:lnTo>
                  <a:lnTo>
                    <a:pt x="98" y="104"/>
                  </a:lnTo>
                  <a:lnTo>
                    <a:pt x="98" y="90"/>
                  </a:lnTo>
                  <a:lnTo>
                    <a:pt x="98" y="90"/>
                  </a:lnTo>
                  <a:lnTo>
                    <a:pt x="90" y="90"/>
                  </a:lnTo>
                  <a:lnTo>
                    <a:pt x="82" y="90"/>
                  </a:lnTo>
                  <a:lnTo>
                    <a:pt x="82" y="104"/>
                  </a:lnTo>
                  <a:lnTo>
                    <a:pt x="82" y="104"/>
                  </a:lnTo>
                  <a:lnTo>
                    <a:pt x="80" y="108"/>
                  </a:lnTo>
                  <a:lnTo>
                    <a:pt x="78" y="108"/>
                  </a:lnTo>
                  <a:lnTo>
                    <a:pt x="58" y="108"/>
                  </a:lnTo>
                  <a:lnTo>
                    <a:pt x="58" y="108"/>
                  </a:lnTo>
                  <a:lnTo>
                    <a:pt x="56" y="108"/>
                  </a:lnTo>
                  <a:lnTo>
                    <a:pt x="56" y="104"/>
                  </a:lnTo>
                  <a:lnTo>
                    <a:pt x="56" y="80"/>
                  </a:lnTo>
                  <a:lnTo>
                    <a:pt x="56" y="80"/>
                  </a:lnTo>
                  <a:lnTo>
                    <a:pt x="56" y="80"/>
                  </a:lnTo>
                  <a:lnTo>
                    <a:pt x="56" y="80"/>
                  </a:lnTo>
                  <a:lnTo>
                    <a:pt x="44" y="68"/>
                  </a:lnTo>
                  <a:lnTo>
                    <a:pt x="36" y="54"/>
                  </a:lnTo>
                  <a:lnTo>
                    <a:pt x="36" y="54"/>
                  </a:lnTo>
                  <a:lnTo>
                    <a:pt x="34" y="54"/>
                  </a:lnTo>
                  <a:lnTo>
                    <a:pt x="14" y="54"/>
                  </a:lnTo>
                  <a:lnTo>
                    <a:pt x="14" y="54"/>
                  </a:lnTo>
                  <a:lnTo>
                    <a:pt x="12" y="52"/>
                  </a:lnTo>
                  <a:lnTo>
                    <a:pt x="12" y="50"/>
                  </a:lnTo>
                  <a:lnTo>
                    <a:pt x="12" y="24"/>
                  </a:lnTo>
                  <a:lnTo>
                    <a:pt x="12" y="24"/>
                  </a:lnTo>
                  <a:lnTo>
                    <a:pt x="12" y="22"/>
                  </a:lnTo>
                  <a:lnTo>
                    <a:pt x="14" y="22"/>
                  </a:lnTo>
                  <a:lnTo>
                    <a:pt x="32" y="22"/>
                  </a:lnTo>
                  <a:lnTo>
                    <a:pt x="32" y="22"/>
                  </a:lnTo>
                  <a:lnTo>
                    <a:pt x="34" y="10"/>
                  </a:lnTo>
                  <a:lnTo>
                    <a:pt x="40" y="0"/>
                  </a:lnTo>
                  <a:lnTo>
                    <a:pt x="6" y="0"/>
                  </a:lnTo>
                  <a:close/>
                  <a:moveTo>
                    <a:pt x="14" y="76"/>
                  </a:moveTo>
                  <a:lnTo>
                    <a:pt x="34" y="76"/>
                  </a:lnTo>
                  <a:lnTo>
                    <a:pt x="34" y="76"/>
                  </a:lnTo>
                  <a:lnTo>
                    <a:pt x="38" y="78"/>
                  </a:lnTo>
                  <a:lnTo>
                    <a:pt x="38" y="80"/>
                  </a:lnTo>
                  <a:lnTo>
                    <a:pt x="38" y="104"/>
                  </a:lnTo>
                  <a:lnTo>
                    <a:pt x="38" y="104"/>
                  </a:lnTo>
                  <a:lnTo>
                    <a:pt x="38" y="108"/>
                  </a:lnTo>
                  <a:lnTo>
                    <a:pt x="34" y="108"/>
                  </a:lnTo>
                  <a:lnTo>
                    <a:pt x="14" y="108"/>
                  </a:lnTo>
                  <a:lnTo>
                    <a:pt x="14" y="108"/>
                  </a:lnTo>
                  <a:lnTo>
                    <a:pt x="12" y="108"/>
                  </a:lnTo>
                  <a:lnTo>
                    <a:pt x="12" y="104"/>
                  </a:lnTo>
                  <a:lnTo>
                    <a:pt x="12" y="80"/>
                  </a:lnTo>
                  <a:lnTo>
                    <a:pt x="12" y="80"/>
                  </a:lnTo>
                  <a:lnTo>
                    <a:pt x="12" y="78"/>
                  </a:lnTo>
                  <a:lnTo>
                    <a:pt x="14" y="76"/>
                  </a:lnTo>
                  <a:lnTo>
                    <a:pt x="14" y="76"/>
                  </a:lnTo>
                  <a:close/>
                  <a:moveTo>
                    <a:pt x="146" y="76"/>
                  </a:moveTo>
                  <a:lnTo>
                    <a:pt x="166" y="76"/>
                  </a:lnTo>
                  <a:lnTo>
                    <a:pt x="166" y="76"/>
                  </a:lnTo>
                  <a:lnTo>
                    <a:pt x="168" y="78"/>
                  </a:lnTo>
                  <a:lnTo>
                    <a:pt x="170" y="80"/>
                  </a:lnTo>
                  <a:lnTo>
                    <a:pt x="170" y="104"/>
                  </a:lnTo>
                  <a:lnTo>
                    <a:pt x="170" y="104"/>
                  </a:lnTo>
                  <a:lnTo>
                    <a:pt x="168" y="108"/>
                  </a:lnTo>
                  <a:lnTo>
                    <a:pt x="166" y="108"/>
                  </a:lnTo>
                  <a:lnTo>
                    <a:pt x="146" y="108"/>
                  </a:lnTo>
                  <a:lnTo>
                    <a:pt x="146" y="108"/>
                  </a:lnTo>
                  <a:lnTo>
                    <a:pt x="144" y="108"/>
                  </a:lnTo>
                  <a:lnTo>
                    <a:pt x="142" y="104"/>
                  </a:lnTo>
                  <a:lnTo>
                    <a:pt x="142" y="80"/>
                  </a:lnTo>
                  <a:lnTo>
                    <a:pt x="142" y="80"/>
                  </a:lnTo>
                  <a:lnTo>
                    <a:pt x="144" y="78"/>
                  </a:lnTo>
                  <a:lnTo>
                    <a:pt x="146" y="76"/>
                  </a:lnTo>
                  <a:lnTo>
                    <a:pt x="146" y="76"/>
                  </a:lnTo>
                  <a:close/>
                  <a:moveTo>
                    <a:pt x="14" y="130"/>
                  </a:moveTo>
                  <a:lnTo>
                    <a:pt x="34" y="130"/>
                  </a:lnTo>
                  <a:lnTo>
                    <a:pt x="34" y="130"/>
                  </a:lnTo>
                  <a:lnTo>
                    <a:pt x="38" y="130"/>
                  </a:lnTo>
                  <a:lnTo>
                    <a:pt x="38" y="134"/>
                  </a:lnTo>
                  <a:lnTo>
                    <a:pt x="38" y="158"/>
                  </a:lnTo>
                  <a:lnTo>
                    <a:pt x="38" y="158"/>
                  </a:lnTo>
                  <a:lnTo>
                    <a:pt x="38" y="160"/>
                  </a:lnTo>
                  <a:lnTo>
                    <a:pt x="34" y="162"/>
                  </a:lnTo>
                  <a:lnTo>
                    <a:pt x="14" y="162"/>
                  </a:lnTo>
                  <a:lnTo>
                    <a:pt x="14" y="162"/>
                  </a:lnTo>
                  <a:lnTo>
                    <a:pt x="12" y="160"/>
                  </a:lnTo>
                  <a:lnTo>
                    <a:pt x="12" y="158"/>
                  </a:lnTo>
                  <a:lnTo>
                    <a:pt x="12" y="134"/>
                  </a:lnTo>
                  <a:lnTo>
                    <a:pt x="12" y="134"/>
                  </a:lnTo>
                  <a:lnTo>
                    <a:pt x="12" y="130"/>
                  </a:lnTo>
                  <a:lnTo>
                    <a:pt x="14" y="130"/>
                  </a:lnTo>
                  <a:lnTo>
                    <a:pt x="14" y="130"/>
                  </a:lnTo>
                  <a:close/>
                  <a:moveTo>
                    <a:pt x="58" y="130"/>
                  </a:moveTo>
                  <a:lnTo>
                    <a:pt x="78" y="130"/>
                  </a:lnTo>
                  <a:lnTo>
                    <a:pt x="78" y="130"/>
                  </a:lnTo>
                  <a:lnTo>
                    <a:pt x="80" y="130"/>
                  </a:lnTo>
                  <a:lnTo>
                    <a:pt x="82" y="134"/>
                  </a:lnTo>
                  <a:lnTo>
                    <a:pt x="82" y="158"/>
                  </a:lnTo>
                  <a:lnTo>
                    <a:pt x="82" y="158"/>
                  </a:lnTo>
                  <a:lnTo>
                    <a:pt x="80" y="160"/>
                  </a:lnTo>
                  <a:lnTo>
                    <a:pt x="78" y="162"/>
                  </a:lnTo>
                  <a:lnTo>
                    <a:pt x="58" y="162"/>
                  </a:lnTo>
                  <a:lnTo>
                    <a:pt x="58" y="162"/>
                  </a:lnTo>
                  <a:lnTo>
                    <a:pt x="56" y="160"/>
                  </a:lnTo>
                  <a:lnTo>
                    <a:pt x="56" y="158"/>
                  </a:lnTo>
                  <a:lnTo>
                    <a:pt x="56" y="134"/>
                  </a:lnTo>
                  <a:lnTo>
                    <a:pt x="56" y="134"/>
                  </a:lnTo>
                  <a:lnTo>
                    <a:pt x="56" y="130"/>
                  </a:lnTo>
                  <a:lnTo>
                    <a:pt x="58" y="130"/>
                  </a:lnTo>
                  <a:lnTo>
                    <a:pt x="58" y="130"/>
                  </a:lnTo>
                  <a:close/>
                  <a:moveTo>
                    <a:pt x="102" y="130"/>
                  </a:moveTo>
                  <a:lnTo>
                    <a:pt x="122" y="130"/>
                  </a:lnTo>
                  <a:lnTo>
                    <a:pt x="122" y="130"/>
                  </a:lnTo>
                  <a:lnTo>
                    <a:pt x="124" y="130"/>
                  </a:lnTo>
                  <a:lnTo>
                    <a:pt x="126" y="134"/>
                  </a:lnTo>
                  <a:lnTo>
                    <a:pt x="126" y="158"/>
                  </a:lnTo>
                  <a:lnTo>
                    <a:pt x="126" y="158"/>
                  </a:lnTo>
                  <a:lnTo>
                    <a:pt x="124" y="160"/>
                  </a:lnTo>
                  <a:lnTo>
                    <a:pt x="122" y="162"/>
                  </a:lnTo>
                  <a:lnTo>
                    <a:pt x="102" y="162"/>
                  </a:lnTo>
                  <a:lnTo>
                    <a:pt x="102" y="162"/>
                  </a:lnTo>
                  <a:lnTo>
                    <a:pt x="100" y="160"/>
                  </a:lnTo>
                  <a:lnTo>
                    <a:pt x="98" y="158"/>
                  </a:lnTo>
                  <a:lnTo>
                    <a:pt x="98" y="134"/>
                  </a:lnTo>
                  <a:lnTo>
                    <a:pt x="98" y="134"/>
                  </a:lnTo>
                  <a:lnTo>
                    <a:pt x="100" y="130"/>
                  </a:lnTo>
                  <a:lnTo>
                    <a:pt x="102" y="130"/>
                  </a:lnTo>
                  <a:lnTo>
                    <a:pt x="102" y="130"/>
                  </a:lnTo>
                  <a:close/>
                  <a:moveTo>
                    <a:pt x="146" y="130"/>
                  </a:moveTo>
                  <a:lnTo>
                    <a:pt x="166" y="130"/>
                  </a:lnTo>
                  <a:lnTo>
                    <a:pt x="166" y="130"/>
                  </a:lnTo>
                  <a:lnTo>
                    <a:pt x="168" y="130"/>
                  </a:lnTo>
                  <a:lnTo>
                    <a:pt x="170" y="134"/>
                  </a:lnTo>
                  <a:lnTo>
                    <a:pt x="170" y="158"/>
                  </a:lnTo>
                  <a:lnTo>
                    <a:pt x="170" y="158"/>
                  </a:lnTo>
                  <a:lnTo>
                    <a:pt x="168" y="160"/>
                  </a:lnTo>
                  <a:lnTo>
                    <a:pt x="166" y="162"/>
                  </a:lnTo>
                  <a:lnTo>
                    <a:pt x="146" y="162"/>
                  </a:lnTo>
                  <a:lnTo>
                    <a:pt x="146" y="162"/>
                  </a:lnTo>
                  <a:lnTo>
                    <a:pt x="144" y="160"/>
                  </a:lnTo>
                  <a:lnTo>
                    <a:pt x="142" y="158"/>
                  </a:lnTo>
                  <a:lnTo>
                    <a:pt x="142" y="134"/>
                  </a:lnTo>
                  <a:lnTo>
                    <a:pt x="142" y="134"/>
                  </a:lnTo>
                  <a:lnTo>
                    <a:pt x="144" y="130"/>
                  </a:lnTo>
                  <a:lnTo>
                    <a:pt x="146" y="130"/>
                  </a:lnTo>
                  <a:lnTo>
                    <a:pt x="14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grpSp>
      <p:sp>
        <p:nvSpPr>
          <p:cNvPr id="6" name="Slide Number Placeholder 5">
            <a:extLst>
              <a:ext uri="{FF2B5EF4-FFF2-40B4-BE49-F238E27FC236}">
                <a16:creationId xmlns:a16="http://schemas.microsoft.com/office/drawing/2014/main" id="{D0FE067D-7D1F-4BFE-8B7B-3BB2600984A9}"/>
              </a:ext>
            </a:extLst>
          </p:cNvPr>
          <p:cNvSpPr>
            <a:spLocks noGrp="1"/>
          </p:cNvSpPr>
          <p:nvPr>
            <p:ph type="sldNum" sz="quarter" idx="14"/>
          </p:nvPr>
        </p:nvSpPr>
        <p:spPr>
          <a:xfrm>
            <a:off x="11052629" y="7367965"/>
            <a:ext cx="752131" cy="284692"/>
          </a:xfrm>
        </p:spPr>
        <p:txBody>
          <a:bodyPr/>
          <a:lstStyle/>
          <a:p>
            <a:pPr defTabSz="806867" eaLnBrk="0" fontAlgn="base" hangingPunct="0">
              <a:spcBef>
                <a:spcPct val="0"/>
              </a:spcBef>
              <a:spcAft>
                <a:spcPct val="0"/>
              </a:spcAft>
              <a:defRPr/>
            </a:pPr>
            <a:fld id="{11F27F3A-B3E9-41ED-AF8F-A365F10BB65F}" type="slidenum">
              <a:rPr lang="en-US">
                <a:latin typeface="Calibri"/>
              </a:rPr>
              <a:pPr defTabSz="806867" eaLnBrk="0" fontAlgn="base" hangingPunct="0">
                <a:spcBef>
                  <a:spcPct val="0"/>
                </a:spcBef>
                <a:spcAft>
                  <a:spcPct val="0"/>
                </a:spcAft>
                <a:defRPr/>
              </a:pPr>
              <a:t>9</a:t>
            </a:fld>
            <a:endParaRPr lang="en-US" dirty="0">
              <a:latin typeface="Calibri"/>
            </a:endParaRPr>
          </a:p>
        </p:txBody>
      </p:sp>
      <p:sp>
        <p:nvSpPr>
          <p:cNvPr id="107" name="Rectangle 106">
            <a:extLst>
              <a:ext uri="{FF2B5EF4-FFF2-40B4-BE49-F238E27FC236}">
                <a16:creationId xmlns:a16="http://schemas.microsoft.com/office/drawing/2014/main" id="{58FAD646-E25A-4606-A5EB-9945BF9506DA}"/>
              </a:ext>
            </a:extLst>
          </p:cNvPr>
          <p:cNvSpPr/>
          <p:nvPr/>
        </p:nvSpPr>
        <p:spPr>
          <a:xfrm>
            <a:off x="2448244" y="3150866"/>
            <a:ext cx="2119934" cy="1277471"/>
          </a:xfrm>
          <a:prstGeom prst="rect">
            <a:avLst/>
          </a:prstGeom>
          <a:solidFill>
            <a:schemeClr val="accent6">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06867" eaLnBrk="0" fontAlgn="base" hangingPunct="0">
              <a:spcBef>
                <a:spcPct val="0"/>
              </a:spcBef>
              <a:spcAft>
                <a:spcPct val="0"/>
              </a:spcAft>
              <a:defRPr/>
            </a:pPr>
            <a:r>
              <a:rPr lang="en-US" sz="1412" b="1" dirty="0">
                <a:solidFill>
                  <a:prstClr val="black"/>
                </a:solidFill>
                <a:latin typeface="Calibri"/>
              </a:rPr>
              <a:t>Provider Referral</a:t>
            </a:r>
          </a:p>
        </p:txBody>
      </p:sp>
      <p:sp>
        <p:nvSpPr>
          <p:cNvPr id="108" name="Freeform 162">
            <a:extLst>
              <a:ext uri="{FF2B5EF4-FFF2-40B4-BE49-F238E27FC236}">
                <a16:creationId xmlns:a16="http://schemas.microsoft.com/office/drawing/2014/main" id="{C1AFB44C-1835-41C4-AB5B-968FD90C473F}"/>
              </a:ext>
            </a:extLst>
          </p:cNvPr>
          <p:cNvSpPr>
            <a:spLocks noChangeAspect="1" noEditPoints="1"/>
          </p:cNvSpPr>
          <p:nvPr/>
        </p:nvSpPr>
        <p:spPr bwMode="auto">
          <a:xfrm>
            <a:off x="3153362" y="3635339"/>
            <a:ext cx="674056" cy="706541"/>
          </a:xfrm>
          <a:custGeom>
            <a:avLst/>
            <a:gdLst>
              <a:gd name="T0" fmla="*/ 44 w 332"/>
              <a:gd name="T1" fmla="*/ 302 h 348"/>
              <a:gd name="T2" fmla="*/ 72 w 332"/>
              <a:gd name="T3" fmla="*/ 224 h 348"/>
              <a:gd name="T4" fmla="*/ 98 w 332"/>
              <a:gd name="T5" fmla="*/ 242 h 348"/>
              <a:gd name="T6" fmla="*/ 122 w 332"/>
              <a:gd name="T7" fmla="*/ 260 h 348"/>
              <a:gd name="T8" fmla="*/ 104 w 332"/>
              <a:gd name="T9" fmla="*/ 278 h 348"/>
              <a:gd name="T10" fmla="*/ 80 w 332"/>
              <a:gd name="T11" fmla="*/ 260 h 348"/>
              <a:gd name="T12" fmla="*/ 54 w 332"/>
              <a:gd name="T13" fmla="*/ 242 h 348"/>
              <a:gd name="T14" fmla="*/ 72 w 332"/>
              <a:gd name="T15" fmla="*/ 224 h 348"/>
              <a:gd name="T16" fmla="*/ 14 w 332"/>
              <a:gd name="T17" fmla="*/ 210 h 348"/>
              <a:gd name="T18" fmla="*/ 38 w 332"/>
              <a:gd name="T19" fmla="*/ 310 h 348"/>
              <a:gd name="T20" fmla="*/ 172 w 332"/>
              <a:gd name="T21" fmla="*/ 306 h 348"/>
              <a:gd name="T22" fmla="*/ 150 w 332"/>
              <a:gd name="T23" fmla="*/ 204 h 348"/>
              <a:gd name="T24" fmla="*/ 292 w 332"/>
              <a:gd name="T25" fmla="*/ 308 h 348"/>
              <a:gd name="T26" fmla="*/ 276 w 332"/>
              <a:gd name="T27" fmla="*/ 206 h 348"/>
              <a:gd name="T28" fmla="*/ 244 w 332"/>
              <a:gd name="T29" fmla="*/ 172 h 348"/>
              <a:gd name="T30" fmla="*/ 206 w 332"/>
              <a:gd name="T31" fmla="*/ 168 h 348"/>
              <a:gd name="T32" fmla="*/ 146 w 332"/>
              <a:gd name="T33" fmla="*/ 168 h 348"/>
              <a:gd name="T34" fmla="*/ 98 w 332"/>
              <a:gd name="T35" fmla="*/ 174 h 348"/>
              <a:gd name="T36" fmla="*/ 150 w 332"/>
              <a:gd name="T37" fmla="*/ 192 h 348"/>
              <a:gd name="T38" fmla="*/ 168 w 332"/>
              <a:gd name="T39" fmla="*/ 206 h 348"/>
              <a:gd name="T40" fmla="*/ 230 w 332"/>
              <a:gd name="T41" fmla="*/ 262 h 348"/>
              <a:gd name="T42" fmla="*/ 240 w 332"/>
              <a:gd name="T43" fmla="*/ 236 h 348"/>
              <a:gd name="T44" fmla="*/ 240 w 332"/>
              <a:gd name="T45" fmla="*/ 268 h 348"/>
              <a:gd name="T46" fmla="*/ 182 w 332"/>
              <a:gd name="T47" fmla="*/ 278 h 348"/>
              <a:gd name="T48" fmla="*/ 186 w 332"/>
              <a:gd name="T49" fmla="*/ 308 h 348"/>
              <a:gd name="T50" fmla="*/ 144 w 332"/>
              <a:gd name="T51" fmla="*/ 122 h 348"/>
              <a:gd name="T52" fmla="*/ 156 w 332"/>
              <a:gd name="T53" fmla="*/ 140 h 348"/>
              <a:gd name="T54" fmla="*/ 180 w 332"/>
              <a:gd name="T55" fmla="*/ 148 h 348"/>
              <a:gd name="T56" fmla="*/ 200 w 332"/>
              <a:gd name="T57" fmla="*/ 136 h 348"/>
              <a:gd name="T58" fmla="*/ 210 w 332"/>
              <a:gd name="T59" fmla="*/ 112 h 348"/>
              <a:gd name="T60" fmla="*/ 210 w 332"/>
              <a:gd name="T61" fmla="*/ 84 h 348"/>
              <a:gd name="T62" fmla="*/ 162 w 332"/>
              <a:gd name="T63" fmla="*/ 88 h 348"/>
              <a:gd name="T64" fmla="*/ 204 w 332"/>
              <a:gd name="T65" fmla="*/ 22 h 348"/>
              <a:gd name="T66" fmla="*/ 180 w 332"/>
              <a:gd name="T67" fmla="*/ 10 h 348"/>
              <a:gd name="T68" fmla="*/ 156 w 332"/>
              <a:gd name="T69" fmla="*/ 12 h 348"/>
              <a:gd name="T70" fmla="*/ 140 w 332"/>
              <a:gd name="T71" fmla="*/ 24 h 348"/>
              <a:gd name="T72" fmla="*/ 158 w 332"/>
              <a:gd name="T73" fmla="*/ 48 h 348"/>
              <a:gd name="T74" fmla="*/ 206 w 332"/>
              <a:gd name="T75" fmla="*/ 28 h 348"/>
              <a:gd name="T76" fmla="*/ 204 w 332"/>
              <a:gd name="T77" fmla="*/ 22 h 348"/>
              <a:gd name="T78" fmla="*/ 104 w 332"/>
              <a:gd name="T79" fmla="*/ 150 h 348"/>
              <a:gd name="T80" fmla="*/ 90 w 332"/>
              <a:gd name="T81" fmla="*/ 134 h 348"/>
              <a:gd name="T82" fmla="*/ 106 w 332"/>
              <a:gd name="T83" fmla="*/ 116 h 348"/>
              <a:gd name="T84" fmla="*/ 112 w 332"/>
              <a:gd name="T85" fmla="*/ 78 h 348"/>
              <a:gd name="T86" fmla="*/ 118 w 332"/>
              <a:gd name="T87" fmla="*/ 44 h 348"/>
              <a:gd name="T88" fmla="*/ 132 w 332"/>
              <a:gd name="T89" fmla="*/ 20 h 348"/>
              <a:gd name="T90" fmla="*/ 152 w 332"/>
              <a:gd name="T91" fmla="*/ 4 h 348"/>
              <a:gd name="T92" fmla="*/ 182 w 332"/>
              <a:gd name="T93" fmla="*/ 2 h 348"/>
              <a:gd name="T94" fmla="*/ 208 w 332"/>
              <a:gd name="T95" fmla="*/ 16 h 348"/>
              <a:gd name="T96" fmla="*/ 224 w 332"/>
              <a:gd name="T97" fmla="*/ 32 h 348"/>
              <a:gd name="T98" fmla="*/ 238 w 332"/>
              <a:gd name="T99" fmla="*/ 78 h 348"/>
              <a:gd name="T100" fmla="*/ 242 w 332"/>
              <a:gd name="T101" fmla="*/ 116 h 348"/>
              <a:gd name="T102" fmla="*/ 256 w 332"/>
              <a:gd name="T103" fmla="*/ 132 h 348"/>
              <a:gd name="T104" fmla="*/ 254 w 332"/>
              <a:gd name="T105" fmla="*/ 144 h 348"/>
              <a:gd name="T106" fmla="*/ 202 w 332"/>
              <a:gd name="T107" fmla="*/ 154 h 348"/>
              <a:gd name="T108" fmla="*/ 162 w 332"/>
              <a:gd name="T109" fmla="*/ 160 h 348"/>
              <a:gd name="T110" fmla="*/ 0 w 332"/>
              <a:gd name="T111" fmla="*/ 318 h 348"/>
              <a:gd name="T112" fmla="*/ 0 w 332"/>
              <a:gd name="T113" fmla="*/ 31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2" h="348">
                <a:moveTo>
                  <a:pt x="44" y="294"/>
                </a:moveTo>
                <a:lnTo>
                  <a:pt x="156" y="294"/>
                </a:lnTo>
                <a:lnTo>
                  <a:pt x="158" y="302"/>
                </a:lnTo>
                <a:lnTo>
                  <a:pt x="44" y="302"/>
                </a:lnTo>
                <a:lnTo>
                  <a:pt x="44" y="294"/>
                </a:lnTo>
                <a:lnTo>
                  <a:pt x="44" y="294"/>
                </a:lnTo>
                <a:close/>
                <a:moveTo>
                  <a:pt x="72" y="224"/>
                </a:moveTo>
                <a:lnTo>
                  <a:pt x="72" y="224"/>
                </a:lnTo>
                <a:lnTo>
                  <a:pt x="94" y="224"/>
                </a:lnTo>
                <a:lnTo>
                  <a:pt x="94" y="224"/>
                </a:lnTo>
                <a:lnTo>
                  <a:pt x="98" y="242"/>
                </a:lnTo>
                <a:lnTo>
                  <a:pt x="98" y="242"/>
                </a:lnTo>
                <a:lnTo>
                  <a:pt x="118" y="242"/>
                </a:lnTo>
                <a:lnTo>
                  <a:pt x="118" y="242"/>
                </a:lnTo>
                <a:lnTo>
                  <a:pt x="122" y="260"/>
                </a:lnTo>
                <a:lnTo>
                  <a:pt x="122" y="260"/>
                </a:lnTo>
                <a:lnTo>
                  <a:pt x="100" y="260"/>
                </a:lnTo>
                <a:lnTo>
                  <a:pt x="100" y="260"/>
                </a:lnTo>
                <a:lnTo>
                  <a:pt x="104" y="278"/>
                </a:lnTo>
                <a:lnTo>
                  <a:pt x="104" y="278"/>
                </a:lnTo>
                <a:lnTo>
                  <a:pt x="84" y="278"/>
                </a:lnTo>
                <a:lnTo>
                  <a:pt x="84" y="278"/>
                </a:lnTo>
                <a:lnTo>
                  <a:pt x="80" y="260"/>
                </a:lnTo>
                <a:lnTo>
                  <a:pt x="80" y="260"/>
                </a:lnTo>
                <a:lnTo>
                  <a:pt x="58" y="260"/>
                </a:lnTo>
                <a:lnTo>
                  <a:pt x="58" y="260"/>
                </a:lnTo>
                <a:lnTo>
                  <a:pt x="54" y="242"/>
                </a:lnTo>
                <a:lnTo>
                  <a:pt x="54" y="242"/>
                </a:lnTo>
                <a:lnTo>
                  <a:pt x="76" y="242"/>
                </a:lnTo>
                <a:lnTo>
                  <a:pt x="76" y="242"/>
                </a:lnTo>
                <a:lnTo>
                  <a:pt x="72" y="224"/>
                </a:lnTo>
                <a:lnTo>
                  <a:pt x="72" y="224"/>
                </a:lnTo>
                <a:close/>
                <a:moveTo>
                  <a:pt x="18" y="204"/>
                </a:moveTo>
                <a:lnTo>
                  <a:pt x="18" y="204"/>
                </a:lnTo>
                <a:lnTo>
                  <a:pt x="14" y="206"/>
                </a:lnTo>
                <a:lnTo>
                  <a:pt x="14" y="210"/>
                </a:lnTo>
                <a:lnTo>
                  <a:pt x="32" y="306"/>
                </a:lnTo>
                <a:lnTo>
                  <a:pt x="32" y="306"/>
                </a:lnTo>
                <a:lnTo>
                  <a:pt x="34" y="308"/>
                </a:lnTo>
                <a:lnTo>
                  <a:pt x="38" y="310"/>
                </a:lnTo>
                <a:lnTo>
                  <a:pt x="170" y="310"/>
                </a:lnTo>
                <a:lnTo>
                  <a:pt x="170" y="310"/>
                </a:lnTo>
                <a:lnTo>
                  <a:pt x="172" y="308"/>
                </a:lnTo>
                <a:lnTo>
                  <a:pt x="172" y="306"/>
                </a:lnTo>
                <a:lnTo>
                  <a:pt x="156" y="210"/>
                </a:lnTo>
                <a:lnTo>
                  <a:pt x="156" y="210"/>
                </a:lnTo>
                <a:lnTo>
                  <a:pt x="154" y="206"/>
                </a:lnTo>
                <a:lnTo>
                  <a:pt x="150" y="204"/>
                </a:lnTo>
                <a:lnTo>
                  <a:pt x="18" y="204"/>
                </a:lnTo>
                <a:lnTo>
                  <a:pt x="18" y="204"/>
                </a:lnTo>
                <a:close/>
                <a:moveTo>
                  <a:pt x="186" y="308"/>
                </a:moveTo>
                <a:lnTo>
                  <a:pt x="292" y="308"/>
                </a:lnTo>
                <a:lnTo>
                  <a:pt x="282" y="230"/>
                </a:lnTo>
                <a:lnTo>
                  <a:pt x="282" y="230"/>
                </a:lnTo>
                <a:lnTo>
                  <a:pt x="280" y="218"/>
                </a:lnTo>
                <a:lnTo>
                  <a:pt x="276" y="206"/>
                </a:lnTo>
                <a:lnTo>
                  <a:pt x="270" y="196"/>
                </a:lnTo>
                <a:lnTo>
                  <a:pt x="262" y="186"/>
                </a:lnTo>
                <a:lnTo>
                  <a:pt x="254" y="178"/>
                </a:lnTo>
                <a:lnTo>
                  <a:pt x="244" y="172"/>
                </a:lnTo>
                <a:lnTo>
                  <a:pt x="232" y="168"/>
                </a:lnTo>
                <a:lnTo>
                  <a:pt x="220" y="168"/>
                </a:lnTo>
                <a:lnTo>
                  <a:pt x="206" y="168"/>
                </a:lnTo>
                <a:lnTo>
                  <a:pt x="206" y="168"/>
                </a:lnTo>
                <a:lnTo>
                  <a:pt x="190" y="174"/>
                </a:lnTo>
                <a:lnTo>
                  <a:pt x="176" y="176"/>
                </a:lnTo>
                <a:lnTo>
                  <a:pt x="160" y="174"/>
                </a:lnTo>
                <a:lnTo>
                  <a:pt x="146" y="168"/>
                </a:lnTo>
                <a:lnTo>
                  <a:pt x="126" y="168"/>
                </a:lnTo>
                <a:lnTo>
                  <a:pt x="126" y="168"/>
                </a:lnTo>
                <a:lnTo>
                  <a:pt x="112" y="170"/>
                </a:lnTo>
                <a:lnTo>
                  <a:pt x="98" y="174"/>
                </a:lnTo>
                <a:lnTo>
                  <a:pt x="88" y="182"/>
                </a:lnTo>
                <a:lnTo>
                  <a:pt x="78" y="192"/>
                </a:lnTo>
                <a:lnTo>
                  <a:pt x="150" y="192"/>
                </a:lnTo>
                <a:lnTo>
                  <a:pt x="150" y="192"/>
                </a:lnTo>
                <a:lnTo>
                  <a:pt x="156" y="192"/>
                </a:lnTo>
                <a:lnTo>
                  <a:pt x="162" y="196"/>
                </a:lnTo>
                <a:lnTo>
                  <a:pt x="166" y="200"/>
                </a:lnTo>
                <a:lnTo>
                  <a:pt x="168" y="206"/>
                </a:lnTo>
                <a:lnTo>
                  <a:pt x="180" y="268"/>
                </a:lnTo>
                <a:lnTo>
                  <a:pt x="180" y="268"/>
                </a:lnTo>
                <a:lnTo>
                  <a:pt x="230" y="262"/>
                </a:lnTo>
                <a:lnTo>
                  <a:pt x="230" y="262"/>
                </a:lnTo>
                <a:lnTo>
                  <a:pt x="232" y="260"/>
                </a:lnTo>
                <a:lnTo>
                  <a:pt x="232" y="260"/>
                </a:lnTo>
                <a:lnTo>
                  <a:pt x="234" y="238"/>
                </a:lnTo>
                <a:lnTo>
                  <a:pt x="240" y="236"/>
                </a:lnTo>
                <a:lnTo>
                  <a:pt x="242" y="258"/>
                </a:lnTo>
                <a:lnTo>
                  <a:pt x="242" y="258"/>
                </a:lnTo>
                <a:lnTo>
                  <a:pt x="242" y="264"/>
                </a:lnTo>
                <a:lnTo>
                  <a:pt x="240" y="268"/>
                </a:lnTo>
                <a:lnTo>
                  <a:pt x="236" y="270"/>
                </a:lnTo>
                <a:lnTo>
                  <a:pt x="232" y="272"/>
                </a:lnTo>
                <a:lnTo>
                  <a:pt x="232" y="272"/>
                </a:lnTo>
                <a:lnTo>
                  <a:pt x="182" y="278"/>
                </a:lnTo>
                <a:lnTo>
                  <a:pt x="186" y="302"/>
                </a:lnTo>
                <a:lnTo>
                  <a:pt x="186" y="302"/>
                </a:lnTo>
                <a:lnTo>
                  <a:pt x="186" y="308"/>
                </a:lnTo>
                <a:lnTo>
                  <a:pt x="186" y="308"/>
                </a:lnTo>
                <a:close/>
                <a:moveTo>
                  <a:pt x="140" y="90"/>
                </a:moveTo>
                <a:lnTo>
                  <a:pt x="140" y="90"/>
                </a:lnTo>
                <a:lnTo>
                  <a:pt x="142" y="112"/>
                </a:lnTo>
                <a:lnTo>
                  <a:pt x="144" y="122"/>
                </a:lnTo>
                <a:lnTo>
                  <a:pt x="146" y="130"/>
                </a:lnTo>
                <a:lnTo>
                  <a:pt x="146" y="130"/>
                </a:lnTo>
                <a:lnTo>
                  <a:pt x="150" y="136"/>
                </a:lnTo>
                <a:lnTo>
                  <a:pt x="156" y="140"/>
                </a:lnTo>
                <a:lnTo>
                  <a:pt x="164" y="144"/>
                </a:lnTo>
                <a:lnTo>
                  <a:pt x="170" y="148"/>
                </a:lnTo>
                <a:lnTo>
                  <a:pt x="170" y="148"/>
                </a:lnTo>
                <a:lnTo>
                  <a:pt x="180" y="148"/>
                </a:lnTo>
                <a:lnTo>
                  <a:pt x="180" y="148"/>
                </a:lnTo>
                <a:lnTo>
                  <a:pt x="188" y="144"/>
                </a:lnTo>
                <a:lnTo>
                  <a:pt x="194" y="140"/>
                </a:lnTo>
                <a:lnTo>
                  <a:pt x="200" y="136"/>
                </a:lnTo>
                <a:lnTo>
                  <a:pt x="206" y="130"/>
                </a:lnTo>
                <a:lnTo>
                  <a:pt x="206" y="130"/>
                </a:lnTo>
                <a:lnTo>
                  <a:pt x="208" y="122"/>
                </a:lnTo>
                <a:lnTo>
                  <a:pt x="210" y="112"/>
                </a:lnTo>
                <a:lnTo>
                  <a:pt x="212" y="90"/>
                </a:lnTo>
                <a:lnTo>
                  <a:pt x="212" y="90"/>
                </a:lnTo>
                <a:lnTo>
                  <a:pt x="212" y="88"/>
                </a:lnTo>
                <a:lnTo>
                  <a:pt x="210" y="84"/>
                </a:lnTo>
                <a:lnTo>
                  <a:pt x="204" y="82"/>
                </a:lnTo>
                <a:lnTo>
                  <a:pt x="196" y="82"/>
                </a:lnTo>
                <a:lnTo>
                  <a:pt x="186" y="84"/>
                </a:lnTo>
                <a:lnTo>
                  <a:pt x="162" y="88"/>
                </a:lnTo>
                <a:lnTo>
                  <a:pt x="150" y="90"/>
                </a:lnTo>
                <a:lnTo>
                  <a:pt x="140" y="90"/>
                </a:lnTo>
                <a:lnTo>
                  <a:pt x="140" y="90"/>
                </a:lnTo>
                <a:close/>
                <a:moveTo>
                  <a:pt x="204" y="22"/>
                </a:moveTo>
                <a:lnTo>
                  <a:pt x="204" y="22"/>
                </a:lnTo>
                <a:lnTo>
                  <a:pt x="196" y="16"/>
                </a:lnTo>
                <a:lnTo>
                  <a:pt x="188" y="12"/>
                </a:lnTo>
                <a:lnTo>
                  <a:pt x="180" y="10"/>
                </a:lnTo>
                <a:lnTo>
                  <a:pt x="172" y="10"/>
                </a:lnTo>
                <a:lnTo>
                  <a:pt x="172" y="10"/>
                </a:lnTo>
                <a:lnTo>
                  <a:pt x="164" y="10"/>
                </a:lnTo>
                <a:lnTo>
                  <a:pt x="156" y="12"/>
                </a:lnTo>
                <a:lnTo>
                  <a:pt x="148" y="16"/>
                </a:lnTo>
                <a:lnTo>
                  <a:pt x="142" y="22"/>
                </a:lnTo>
                <a:lnTo>
                  <a:pt x="142" y="22"/>
                </a:lnTo>
                <a:lnTo>
                  <a:pt x="140" y="24"/>
                </a:lnTo>
                <a:lnTo>
                  <a:pt x="140" y="28"/>
                </a:lnTo>
                <a:lnTo>
                  <a:pt x="142" y="50"/>
                </a:lnTo>
                <a:lnTo>
                  <a:pt x="142" y="50"/>
                </a:lnTo>
                <a:lnTo>
                  <a:pt x="158" y="48"/>
                </a:lnTo>
                <a:lnTo>
                  <a:pt x="172" y="46"/>
                </a:lnTo>
                <a:lnTo>
                  <a:pt x="186" y="48"/>
                </a:lnTo>
                <a:lnTo>
                  <a:pt x="202" y="50"/>
                </a:lnTo>
                <a:lnTo>
                  <a:pt x="206" y="28"/>
                </a:lnTo>
                <a:lnTo>
                  <a:pt x="206" y="28"/>
                </a:lnTo>
                <a:lnTo>
                  <a:pt x="204" y="24"/>
                </a:lnTo>
                <a:lnTo>
                  <a:pt x="204" y="22"/>
                </a:lnTo>
                <a:lnTo>
                  <a:pt x="204" y="22"/>
                </a:lnTo>
                <a:close/>
                <a:moveTo>
                  <a:pt x="126" y="154"/>
                </a:moveTo>
                <a:lnTo>
                  <a:pt x="126" y="154"/>
                </a:lnTo>
                <a:lnTo>
                  <a:pt x="114" y="152"/>
                </a:lnTo>
                <a:lnTo>
                  <a:pt x="104" y="150"/>
                </a:lnTo>
                <a:lnTo>
                  <a:pt x="96" y="144"/>
                </a:lnTo>
                <a:lnTo>
                  <a:pt x="92" y="140"/>
                </a:lnTo>
                <a:lnTo>
                  <a:pt x="90" y="134"/>
                </a:lnTo>
                <a:lnTo>
                  <a:pt x="90" y="134"/>
                </a:lnTo>
                <a:lnTo>
                  <a:pt x="94" y="132"/>
                </a:lnTo>
                <a:lnTo>
                  <a:pt x="94" y="132"/>
                </a:lnTo>
                <a:lnTo>
                  <a:pt x="102" y="126"/>
                </a:lnTo>
                <a:lnTo>
                  <a:pt x="106" y="116"/>
                </a:lnTo>
                <a:lnTo>
                  <a:pt x="106" y="116"/>
                </a:lnTo>
                <a:lnTo>
                  <a:pt x="110" y="108"/>
                </a:lnTo>
                <a:lnTo>
                  <a:pt x="110" y="98"/>
                </a:lnTo>
                <a:lnTo>
                  <a:pt x="112" y="78"/>
                </a:lnTo>
                <a:lnTo>
                  <a:pt x="112" y="78"/>
                </a:lnTo>
                <a:lnTo>
                  <a:pt x="112" y="60"/>
                </a:lnTo>
                <a:lnTo>
                  <a:pt x="118" y="44"/>
                </a:lnTo>
                <a:lnTo>
                  <a:pt x="118" y="44"/>
                </a:lnTo>
                <a:lnTo>
                  <a:pt x="124" y="36"/>
                </a:lnTo>
                <a:lnTo>
                  <a:pt x="130" y="28"/>
                </a:lnTo>
                <a:lnTo>
                  <a:pt x="130" y="28"/>
                </a:lnTo>
                <a:lnTo>
                  <a:pt x="132" y="20"/>
                </a:lnTo>
                <a:lnTo>
                  <a:pt x="136" y="16"/>
                </a:lnTo>
                <a:lnTo>
                  <a:pt x="136" y="16"/>
                </a:lnTo>
                <a:lnTo>
                  <a:pt x="144" y="10"/>
                </a:lnTo>
                <a:lnTo>
                  <a:pt x="152" y="4"/>
                </a:lnTo>
                <a:lnTo>
                  <a:pt x="162" y="2"/>
                </a:lnTo>
                <a:lnTo>
                  <a:pt x="172" y="0"/>
                </a:lnTo>
                <a:lnTo>
                  <a:pt x="172" y="0"/>
                </a:lnTo>
                <a:lnTo>
                  <a:pt x="182" y="2"/>
                </a:lnTo>
                <a:lnTo>
                  <a:pt x="192" y="4"/>
                </a:lnTo>
                <a:lnTo>
                  <a:pt x="200" y="10"/>
                </a:lnTo>
                <a:lnTo>
                  <a:pt x="208" y="16"/>
                </a:lnTo>
                <a:lnTo>
                  <a:pt x="208" y="16"/>
                </a:lnTo>
                <a:lnTo>
                  <a:pt x="212" y="20"/>
                </a:lnTo>
                <a:lnTo>
                  <a:pt x="214" y="24"/>
                </a:lnTo>
                <a:lnTo>
                  <a:pt x="214" y="24"/>
                </a:lnTo>
                <a:lnTo>
                  <a:pt x="224" y="32"/>
                </a:lnTo>
                <a:lnTo>
                  <a:pt x="232" y="44"/>
                </a:lnTo>
                <a:lnTo>
                  <a:pt x="232" y="44"/>
                </a:lnTo>
                <a:lnTo>
                  <a:pt x="236" y="60"/>
                </a:lnTo>
                <a:lnTo>
                  <a:pt x="238" y="78"/>
                </a:lnTo>
                <a:lnTo>
                  <a:pt x="238" y="78"/>
                </a:lnTo>
                <a:lnTo>
                  <a:pt x="238" y="98"/>
                </a:lnTo>
                <a:lnTo>
                  <a:pt x="240" y="108"/>
                </a:lnTo>
                <a:lnTo>
                  <a:pt x="242" y="116"/>
                </a:lnTo>
                <a:lnTo>
                  <a:pt x="242" y="116"/>
                </a:lnTo>
                <a:lnTo>
                  <a:pt x="248" y="126"/>
                </a:lnTo>
                <a:lnTo>
                  <a:pt x="256" y="132"/>
                </a:lnTo>
                <a:lnTo>
                  <a:pt x="256" y="132"/>
                </a:lnTo>
                <a:lnTo>
                  <a:pt x="260" y="134"/>
                </a:lnTo>
                <a:lnTo>
                  <a:pt x="260" y="134"/>
                </a:lnTo>
                <a:lnTo>
                  <a:pt x="258" y="140"/>
                </a:lnTo>
                <a:lnTo>
                  <a:pt x="254" y="144"/>
                </a:lnTo>
                <a:lnTo>
                  <a:pt x="246" y="150"/>
                </a:lnTo>
                <a:lnTo>
                  <a:pt x="234" y="152"/>
                </a:lnTo>
                <a:lnTo>
                  <a:pt x="224" y="154"/>
                </a:lnTo>
                <a:lnTo>
                  <a:pt x="202" y="154"/>
                </a:lnTo>
                <a:lnTo>
                  <a:pt x="202" y="154"/>
                </a:lnTo>
                <a:lnTo>
                  <a:pt x="188" y="160"/>
                </a:lnTo>
                <a:lnTo>
                  <a:pt x="176" y="162"/>
                </a:lnTo>
                <a:lnTo>
                  <a:pt x="162" y="160"/>
                </a:lnTo>
                <a:lnTo>
                  <a:pt x="150" y="154"/>
                </a:lnTo>
                <a:lnTo>
                  <a:pt x="126" y="154"/>
                </a:lnTo>
                <a:lnTo>
                  <a:pt x="126" y="154"/>
                </a:lnTo>
                <a:close/>
                <a:moveTo>
                  <a:pt x="0" y="318"/>
                </a:moveTo>
                <a:lnTo>
                  <a:pt x="332" y="318"/>
                </a:lnTo>
                <a:lnTo>
                  <a:pt x="332" y="348"/>
                </a:lnTo>
                <a:lnTo>
                  <a:pt x="0" y="348"/>
                </a:lnTo>
                <a:lnTo>
                  <a:pt x="0" y="318"/>
                </a:lnTo>
                <a:close/>
              </a:path>
            </a:pathLst>
          </a:custGeom>
          <a:solidFill>
            <a:schemeClr val="tx1"/>
          </a:solidFill>
          <a:ln>
            <a:noFill/>
          </a:ln>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01" name="Rectangle 100">
            <a:extLst>
              <a:ext uri="{FF2B5EF4-FFF2-40B4-BE49-F238E27FC236}">
                <a16:creationId xmlns:a16="http://schemas.microsoft.com/office/drawing/2014/main" id="{7D44D344-D75D-4C36-B7D5-D514EEAC3B9D}"/>
              </a:ext>
            </a:extLst>
          </p:cNvPr>
          <p:cNvSpPr/>
          <p:nvPr/>
        </p:nvSpPr>
        <p:spPr>
          <a:xfrm>
            <a:off x="3697956" y="4746576"/>
            <a:ext cx="2119934" cy="1277471"/>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06867" eaLnBrk="0" fontAlgn="base" hangingPunct="0">
              <a:spcBef>
                <a:spcPct val="0"/>
              </a:spcBef>
              <a:spcAft>
                <a:spcPct val="0"/>
              </a:spcAft>
              <a:defRPr/>
            </a:pPr>
            <a:r>
              <a:rPr lang="en-US" sz="1412" b="1" i="1" dirty="0">
                <a:solidFill>
                  <a:schemeClr val="tx1">
                    <a:lumMod val="65000"/>
                    <a:lumOff val="35000"/>
                  </a:schemeClr>
                </a:solidFill>
                <a:latin typeface="Calibri"/>
              </a:rPr>
              <a:t>Self/Family Referral</a:t>
            </a:r>
          </a:p>
        </p:txBody>
      </p:sp>
      <p:grpSp>
        <p:nvGrpSpPr>
          <p:cNvPr id="102" name="Group 101">
            <a:extLst>
              <a:ext uri="{FF2B5EF4-FFF2-40B4-BE49-F238E27FC236}">
                <a16:creationId xmlns:a16="http://schemas.microsoft.com/office/drawing/2014/main" id="{1906D401-A419-48DF-A666-087DC9649211}"/>
              </a:ext>
            </a:extLst>
          </p:cNvPr>
          <p:cNvGrpSpPr/>
          <p:nvPr/>
        </p:nvGrpSpPr>
        <p:grpSpPr>
          <a:xfrm>
            <a:off x="4099911" y="5131181"/>
            <a:ext cx="1277471" cy="733406"/>
            <a:chOff x="9971088" y="2416175"/>
            <a:chExt cx="974725" cy="588963"/>
          </a:xfrm>
          <a:solidFill>
            <a:schemeClr val="tx1"/>
          </a:solidFill>
        </p:grpSpPr>
        <p:sp>
          <p:nvSpPr>
            <p:cNvPr id="105" name="Freeform 157">
              <a:extLst>
                <a:ext uri="{FF2B5EF4-FFF2-40B4-BE49-F238E27FC236}">
                  <a16:creationId xmlns:a16="http://schemas.microsoft.com/office/drawing/2014/main" id="{135B672A-A3D5-46D7-9151-3E932921EA7F}"/>
                </a:ext>
              </a:extLst>
            </p:cNvPr>
            <p:cNvSpPr>
              <a:spLocks/>
            </p:cNvSpPr>
            <p:nvPr/>
          </p:nvSpPr>
          <p:spPr bwMode="auto">
            <a:xfrm>
              <a:off x="10764838" y="2425700"/>
              <a:ext cx="117475" cy="120650"/>
            </a:xfrm>
            <a:custGeom>
              <a:avLst/>
              <a:gdLst>
                <a:gd name="T0" fmla="*/ 36 w 74"/>
                <a:gd name="T1" fmla="*/ 76 h 76"/>
                <a:gd name="T2" fmla="*/ 36 w 74"/>
                <a:gd name="T3" fmla="*/ 76 h 76"/>
                <a:gd name="T4" fmla="*/ 44 w 74"/>
                <a:gd name="T5" fmla="*/ 76 h 76"/>
                <a:gd name="T6" fmla="*/ 52 w 74"/>
                <a:gd name="T7" fmla="*/ 74 h 76"/>
                <a:gd name="T8" fmla="*/ 58 w 74"/>
                <a:gd name="T9" fmla="*/ 70 h 76"/>
                <a:gd name="T10" fmla="*/ 64 w 74"/>
                <a:gd name="T11" fmla="*/ 66 h 76"/>
                <a:gd name="T12" fmla="*/ 68 w 74"/>
                <a:gd name="T13" fmla="*/ 60 h 76"/>
                <a:gd name="T14" fmla="*/ 72 w 74"/>
                <a:gd name="T15" fmla="*/ 54 h 76"/>
                <a:gd name="T16" fmla="*/ 74 w 74"/>
                <a:gd name="T17" fmla="*/ 46 h 76"/>
                <a:gd name="T18" fmla="*/ 74 w 74"/>
                <a:gd name="T19" fmla="*/ 38 h 76"/>
                <a:gd name="T20" fmla="*/ 74 w 74"/>
                <a:gd name="T21" fmla="*/ 38 h 76"/>
                <a:gd name="T22" fmla="*/ 74 w 74"/>
                <a:gd name="T23" fmla="*/ 32 h 76"/>
                <a:gd name="T24" fmla="*/ 72 w 74"/>
                <a:gd name="T25" fmla="*/ 24 h 76"/>
                <a:gd name="T26" fmla="*/ 68 w 74"/>
                <a:gd name="T27" fmla="*/ 18 h 76"/>
                <a:gd name="T28" fmla="*/ 64 w 74"/>
                <a:gd name="T29" fmla="*/ 12 h 76"/>
                <a:gd name="T30" fmla="*/ 58 w 74"/>
                <a:gd name="T31" fmla="*/ 8 h 76"/>
                <a:gd name="T32" fmla="*/ 52 w 74"/>
                <a:gd name="T33" fmla="*/ 4 h 76"/>
                <a:gd name="T34" fmla="*/ 44 w 74"/>
                <a:gd name="T35" fmla="*/ 2 h 76"/>
                <a:gd name="T36" fmla="*/ 36 w 74"/>
                <a:gd name="T37" fmla="*/ 0 h 76"/>
                <a:gd name="T38" fmla="*/ 36 w 74"/>
                <a:gd name="T39" fmla="*/ 0 h 76"/>
                <a:gd name="T40" fmla="*/ 30 w 74"/>
                <a:gd name="T41" fmla="*/ 2 h 76"/>
                <a:gd name="T42" fmla="*/ 22 w 74"/>
                <a:gd name="T43" fmla="*/ 4 h 76"/>
                <a:gd name="T44" fmla="*/ 16 w 74"/>
                <a:gd name="T45" fmla="*/ 8 h 76"/>
                <a:gd name="T46" fmla="*/ 10 w 74"/>
                <a:gd name="T47" fmla="*/ 12 h 76"/>
                <a:gd name="T48" fmla="*/ 6 w 74"/>
                <a:gd name="T49" fmla="*/ 18 h 76"/>
                <a:gd name="T50" fmla="*/ 2 w 74"/>
                <a:gd name="T51" fmla="*/ 24 h 76"/>
                <a:gd name="T52" fmla="*/ 0 w 74"/>
                <a:gd name="T53" fmla="*/ 32 h 76"/>
                <a:gd name="T54" fmla="*/ 0 w 74"/>
                <a:gd name="T55" fmla="*/ 38 h 76"/>
                <a:gd name="T56" fmla="*/ 0 w 74"/>
                <a:gd name="T57" fmla="*/ 38 h 76"/>
                <a:gd name="T58" fmla="*/ 0 w 74"/>
                <a:gd name="T59" fmla="*/ 46 h 76"/>
                <a:gd name="T60" fmla="*/ 2 w 74"/>
                <a:gd name="T61" fmla="*/ 54 h 76"/>
                <a:gd name="T62" fmla="*/ 6 w 74"/>
                <a:gd name="T63" fmla="*/ 60 h 76"/>
                <a:gd name="T64" fmla="*/ 10 w 74"/>
                <a:gd name="T65" fmla="*/ 66 h 76"/>
                <a:gd name="T66" fmla="*/ 16 w 74"/>
                <a:gd name="T67" fmla="*/ 70 h 76"/>
                <a:gd name="T68" fmla="*/ 22 w 74"/>
                <a:gd name="T69" fmla="*/ 74 h 76"/>
                <a:gd name="T70" fmla="*/ 30 w 74"/>
                <a:gd name="T71" fmla="*/ 76 h 76"/>
                <a:gd name="T72" fmla="*/ 36 w 74"/>
                <a:gd name="T73" fmla="*/ 76 h 76"/>
                <a:gd name="T74" fmla="*/ 36 w 74"/>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6">
                  <a:moveTo>
                    <a:pt x="36" y="76"/>
                  </a:moveTo>
                  <a:lnTo>
                    <a:pt x="36" y="76"/>
                  </a:lnTo>
                  <a:lnTo>
                    <a:pt x="44" y="76"/>
                  </a:lnTo>
                  <a:lnTo>
                    <a:pt x="52" y="74"/>
                  </a:lnTo>
                  <a:lnTo>
                    <a:pt x="58" y="70"/>
                  </a:lnTo>
                  <a:lnTo>
                    <a:pt x="64" y="66"/>
                  </a:lnTo>
                  <a:lnTo>
                    <a:pt x="68" y="60"/>
                  </a:lnTo>
                  <a:lnTo>
                    <a:pt x="72" y="54"/>
                  </a:lnTo>
                  <a:lnTo>
                    <a:pt x="74" y="46"/>
                  </a:lnTo>
                  <a:lnTo>
                    <a:pt x="74" y="38"/>
                  </a:lnTo>
                  <a:lnTo>
                    <a:pt x="74" y="38"/>
                  </a:lnTo>
                  <a:lnTo>
                    <a:pt x="74" y="32"/>
                  </a:lnTo>
                  <a:lnTo>
                    <a:pt x="72" y="24"/>
                  </a:lnTo>
                  <a:lnTo>
                    <a:pt x="68" y="18"/>
                  </a:lnTo>
                  <a:lnTo>
                    <a:pt x="64" y="12"/>
                  </a:lnTo>
                  <a:lnTo>
                    <a:pt x="58" y="8"/>
                  </a:lnTo>
                  <a:lnTo>
                    <a:pt x="52" y="4"/>
                  </a:lnTo>
                  <a:lnTo>
                    <a:pt x="44" y="2"/>
                  </a:lnTo>
                  <a:lnTo>
                    <a:pt x="36" y="0"/>
                  </a:lnTo>
                  <a:lnTo>
                    <a:pt x="36" y="0"/>
                  </a:lnTo>
                  <a:lnTo>
                    <a:pt x="30" y="2"/>
                  </a:lnTo>
                  <a:lnTo>
                    <a:pt x="22" y="4"/>
                  </a:lnTo>
                  <a:lnTo>
                    <a:pt x="16" y="8"/>
                  </a:lnTo>
                  <a:lnTo>
                    <a:pt x="10" y="12"/>
                  </a:lnTo>
                  <a:lnTo>
                    <a:pt x="6" y="18"/>
                  </a:lnTo>
                  <a:lnTo>
                    <a:pt x="2" y="24"/>
                  </a:lnTo>
                  <a:lnTo>
                    <a:pt x="0" y="32"/>
                  </a:lnTo>
                  <a:lnTo>
                    <a:pt x="0" y="38"/>
                  </a:lnTo>
                  <a:lnTo>
                    <a:pt x="0" y="38"/>
                  </a:lnTo>
                  <a:lnTo>
                    <a:pt x="0" y="46"/>
                  </a:lnTo>
                  <a:lnTo>
                    <a:pt x="2" y="54"/>
                  </a:lnTo>
                  <a:lnTo>
                    <a:pt x="6" y="60"/>
                  </a:lnTo>
                  <a:lnTo>
                    <a:pt x="10" y="66"/>
                  </a:lnTo>
                  <a:lnTo>
                    <a:pt x="16" y="70"/>
                  </a:lnTo>
                  <a:lnTo>
                    <a:pt x="22" y="74"/>
                  </a:lnTo>
                  <a:lnTo>
                    <a:pt x="30" y="76"/>
                  </a:lnTo>
                  <a:lnTo>
                    <a:pt x="36" y="76"/>
                  </a:lnTo>
                  <a:lnTo>
                    <a:pt x="36"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06" name="Freeform 158">
              <a:extLst>
                <a:ext uri="{FF2B5EF4-FFF2-40B4-BE49-F238E27FC236}">
                  <a16:creationId xmlns:a16="http://schemas.microsoft.com/office/drawing/2014/main" id="{036605F3-50D1-4F30-9752-841FE72F3D7B}"/>
                </a:ext>
              </a:extLst>
            </p:cNvPr>
            <p:cNvSpPr>
              <a:spLocks/>
            </p:cNvSpPr>
            <p:nvPr/>
          </p:nvSpPr>
          <p:spPr bwMode="auto">
            <a:xfrm>
              <a:off x="10850563" y="2416175"/>
              <a:ext cx="95250" cy="114300"/>
            </a:xfrm>
            <a:custGeom>
              <a:avLst/>
              <a:gdLst>
                <a:gd name="T0" fmla="*/ 24 w 60"/>
                <a:gd name="T1" fmla="*/ 44 h 72"/>
                <a:gd name="T2" fmla="*/ 24 w 60"/>
                <a:gd name="T3" fmla="*/ 44 h 72"/>
                <a:gd name="T4" fmla="*/ 24 w 60"/>
                <a:gd name="T5" fmla="*/ 46 h 72"/>
                <a:gd name="T6" fmla="*/ 24 w 60"/>
                <a:gd name="T7" fmla="*/ 46 h 72"/>
                <a:gd name="T8" fmla="*/ 26 w 60"/>
                <a:gd name="T9" fmla="*/ 52 h 72"/>
                <a:gd name="T10" fmla="*/ 26 w 60"/>
                <a:gd name="T11" fmla="*/ 52 h 72"/>
                <a:gd name="T12" fmla="*/ 28 w 60"/>
                <a:gd name="T13" fmla="*/ 58 h 72"/>
                <a:gd name="T14" fmla="*/ 32 w 60"/>
                <a:gd name="T15" fmla="*/ 62 h 72"/>
                <a:gd name="T16" fmla="*/ 38 w 60"/>
                <a:gd name="T17" fmla="*/ 66 h 72"/>
                <a:gd name="T18" fmla="*/ 44 w 60"/>
                <a:gd name="T19" fmla="*/ 70 h 72"/>
                <a:gd name="T20" fmla="*/ 56 w 60"/>
                <a:gd name="T21" fmla="*/ 72 h 72"/>
                <a:gd name="T22" fmla="*/ 60 w 60"/>
                <a:gd name="T23" fmla="*/ 72 h 72"/>
                <a:gd name="T24" fmla="*/ 60 w 60"/>
                <a:gd name="T25" fmla="*/ 72 h 72"/>
                <a:gd name="T26" fmla="*/ 52 w 60"/>
                <a:gd name="T27" fmla="*/ 66 h 72"/>
                <a:gd name="T28" fmla="*/ 48 w 60"/>
                <a:gd name="T29" fmla="*/ 58 h 72"/>
                <a:gd name="T30" fmla="*/ 46 w 60"/>
                <a:gd name="T31" fmla="*/ 50 h 72"/>
                <a:gd name="T32" fmla="*/ 46 w 60"/>
                <a:gd name="T33" fmla="*/ 42 h 72"/>
                <a:gd name="T34" fmla="*/ 46 w 60"/>
                <a:gd name="T35" fmla="*/ 26 h 72"/>
                <a:gd name="T36" fmla="*/ 44 w 60"/>
                <a:gd name="T37" fmla="*/ 18 h 72"/>
                <a:gd name="T38" fmla="*/ 38 w 60"/>
                <a:gd name="T39" fmla="*/ 10 h 72"/>
                <a:gd name="T40" fmla="*/ 38 w 60"/>
                <a:gd name="T41" fmla="*/ 10 h 72"/>
                <a:gd name="T42" fmla="*/ 32 w 60"/>
                <a:gd name="T43" fmla="*/ 4 h 72"/>
                <a:gd name="T44" fmla="*/ 26 w 60"/>
                <a:gd name="T45" fmla="*/ 0 h 72"/>
                <a:gd name="T46" fmla="*/ 18 w 60"/>
                <a:gd name="T47" fmla="*/ 0 h 72"/>
                <a:gd name="T48" fmla="*/ 12 w 60"/>
                <a:gd name="T49" fmla="*/ 0 h 72"/>
                <a:gd name="T50" fmla="*/ 4 w 60"/>
                <a:gd name="T51" fmla="*/ 4 h 72"/>
                <a:gd name="T52" fmla="*/ 0 w 60"/>
                <a:gd name="T53" fmla="*/ 8 h 72"/>
                <a:gd name="T54" fmla="*/ 0 w 60"/>
                <a:gd name="T55" fmla="*/ 8 h 72"/>
                <a:gd name="T56" fmla="*/ 0 w 60"/>
                <a:gd name="T57" fmla="*/ 8 h 72"/>
                <a:gd name="T58" fmla="*/ 0 w 60"/>
                <a:gd name="T59" fmla="*/ 8 h 72"/>
                <a:gd name="T60" fmla="*/ 10 w 60"/>
                <a:gd name="T61" fmla="*/ 14 h 72"/>
                <a:gd name="T62" fmla="*/ 18 w 60"/>
                <a:gd name="T63" fmla="*/ 22 h 72"/>
                <a:gd name="T64" fmla="*/ 22 w 60"/>
                <a:gd name="T65" fmla="*/ 32 h 72"/>
                <a:gd name="T66" fmla="*/ 24 w 60"/>
                <a:gd name="T67" fmla="*/ 44 h 72"/>
                <a:gd name="T68" fmla="*/ 24 w 60"/>
                <a:gd name="T69"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72">
                  <a:moveTo>
                    <a:pt x="24" y="44"/>
                  </a:moveTo>
                  <a:lnTo>
                    <a:pt x="24" y="44"/>
                  </a:lnTo>
                  <a:lnTo>
                    <a:pt x="24" y="46"/>
                  </a:lnTo>
                  <a:lnTo>
                    <a:pt x="24" y="46"/>
                  </a:lnTo>
                  <a:lnTo>
                    <a:pt x="26" y="52"/>
                  </a:lnTo>
                  <a:lnTo>
                    <a:pt x="26" y="52"/>
                  </a:lnTo>
                  <a:lnTo>
                    <a:pt x="28" y="58"/>
                  </a:lnTo>
                  <a:lnTo>
                    <a:pt x="32" y="62"/>
                  </a:lnTo>
                  <a:lnTo>
                    <a:pt x="38" y="66"/>
                  </a:lnTo>
                  <a:lnTo>
                    <a:pt x="44" y="70"/>
                  </a:lnTo>
                  <a:lnTo>
                    <a:pt x="56" y="72"/>
                  </a:lnTo>
                  <a:lnTo>
                    <a:pt x="60" y="72"/>
                  </a:lnTo>
                  <a:lnTo>
                    <a:pt x="60" y="72"/>
                  </a:lnTo>
                  <a:lnTo>
                    <a:pt x="52" y="66"/>
                  </a:lnTo>
                  <a:lnTo>
                    <a:pt x="48" y="58"/>
                  </a:lnTo>
                  <a:lnTo>
                    <a:pt x="46" y="50"/>
                  </a:lnTo>
                  <a:lnTo>
                    <a:pt x="46" y="42"/>
                  </a:lnTo>
                  <a:lnTo>
                    <a:pt x="46" y="26"/>
                  </a:lnTo>
                  <a:lnTo>
                    <a:pt x="44" y="18"/>
                  </a:lnTo>
                  <a:lnTo>
                    <a:pt x="38" y="10"/>
                  </a:lnTo>
                  <a:lnTo>
                    <a:pt x="38" y="10"/>
                  </a:lnTo>
                  <a:lnTo>
                    <a:pt x="32" y="4"/>
                  </a:lnTo>
                  <a:lnTo>
                    <a:pt x="26" y="0"/>
                  </a:lnTo>
                  <a:lnTo>
                    <a:pt x="18" y="0"/>
                  </a:lnTo>
                  <a:lnTo>
                    <a:pt x="12" y="0"/>
                  </a:lnTo>
                  <a:lnTo>
                    <a:pt x="4" y="4"/>
                  </a:lnTo>
                  <a:lnTo>
                    <a:pt x="0" y="8"/>
                  </a:lnTo>
                  <a:lnTo>
                    <a:pt x="0" y="8"/>
                  </a:lnTo>
                  <a:lnTo>
                    <a:pt x="0" y="8"/>
                  </a:lnTo>
                  <a:lnTo>
                    <a:pt x="0" y="8"/>
                  </a:lnTo>
                  <a:lnTo>
                    <a:pt x="10" y="14"/>
                  </a:lnTo>
                  <a:lnTo>
                    <a:pt x="18" y="22"/>
                  </a:lnTo>
                  <a:lnTo>
                    <a:pt x="22" y="32"/>
                  </a:lnTo>
                  <a:lnTo>
                    <a:pt x="24" y="44"/>
                  </a:lnTo>
                  <a:lnTo>
                    <a:pt x="2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11" name="Freeform 159">
              <a:extLst>
                <a:ext uri="{FF2B5EF4-FFF2-40B4-BE49-F238E27FC236}">
                  <a16:creationId xmlns:a16="http://schemas.microsoft.com/office/drawing/2014/main" id="{E0CFE698-93AA-4DE6-A1F0-4B4D3B83C306}"/>
                </a:ext>
              </a:extLst>
            </p:cNvPr>
            <p:cNvSpPr>
              <a:spLocks/>
            </p:cNvSpPr>
            <p:nvPr/>
          </p:nvSpPr>
          <p:spPr bwMode="auto">
            <a:xfrm>
              <a:off x="10648951" y="2543175"/>
              <a:ext cx="290513" cy="217488"/>
            </a:xfrm>
            <a:custGeom>
              <a:avLst/>
              <a:gdLst>
                <a:gd name="T0" fmla="*/ 153 w 183"/>
                <a:gd name="T1" fmla="*/ 12 h 137"/>
                <a:gd name="T2" fmla="*/ 153 w 183"/>
                <a:gd name="T3" fmla="*/ 12 h 137"/>
                <a:gd name="T4" fmla="*/ 149 w 183"/>
                <a:gd name="T5" fmla="*/ 8 h 137"/>
                <a:gd name="T6" fmla="*/ 143 w 183"/>
                <a:gd name="T7" fmla="*/ 4 h 137"/>
                <a:gd name="T8" fmla="*/ 129 w 183"/>
                <a:gd name="T9" fmla="*/ 0 h 137"/>
                <a:gd name="T10" fmla="*/ 129 w 183"/>
                <a:gd name="T11" fmla="*/ 0 h 137"/>
                <a:gd name="T12" fmla="*/ 119 w 183"/>
                <a:gd name="T13" fmla="*/ 4 h 137"/>
                <a:gd name="T14" fmla="*/ 109 w 183"/>
                <a:gd name="T15" fmla="*/ 6 h 137"/>
                <a:gd name="T16" fmla="*/ 109 w 183"/>
                <a:gd name="T17" fmla="*/ 6 h 137"/>
                <a:gd name="T18" fmla="*/ 101 w 183"/>
                <a:gd name="T19" fmla="*/ 4 h 137"/>
                <a:gd name="T20" fmla="*/ 93 w 183"/>
                <a:gd name="T21" fmla="*/ 2 h 137"/>
                <a:gd name="T22" fmla="*/ 93 w 183"/>
                <a:gd name="T23" fmla="*/ 2 h 137"/>
                <a:gd name="T24" fmla="*/ 81 w 183"/>
                <a:gd name="T25" fmla="*/ 6 h 137"/>
                <a:gd name="T26" fmla="*/ 69 w 183"/>
                <a:gd name="T27" fmla="*/ 14 h 137"/>
                <a:gd name="T28" fmla="*/ 69 w 183"/>
                <a:gd name="T29" fmla="*/ 14 h 137"/>
                <a:gd name="T30" fmla="*/ 51 w 183"/>
                <a:gd name="T31" fmla="*/ 34 h 137"/>
                <a:gd name="T32" fmla="*/ 28 w 183"/>
                <a:gd name="T33" fmla="*/ 62 h 137"/>
                <a:gd name="T34" fmla="*/ 2 w 183"/>
                <a:gd name="T35" fmla="*/ 98 h 137"/>
                <a:gd name="T36" fmla="*/ 2 w 183"/>
                <a:gd name="T37" fmla="*/ 98 h 137"/>
                <a:gd name="T38" fmla="*/ 0 w 183"/>
                <a:gd name="T39" fmla="*/ 104 h 137"/>
                <a:gd name="T40" fmla="*/ 0 w 183"/>
                <a:gd name="T41" fmla="*/ 109 h 137"/>
                <a:gd name="T42" fmla="*/ 4 w 183"/>
                <a:gd name="T43" fmla="*/ 115 h 137"/>
                <a:gd name="T44" fmla="*/ 4 w 183"/>
                <a:gd name="T45" fmla="*/ 115 h 137"/>
                <a:gd name="T46" fmla="*/ 8 w 183"/>
                <a:gd name="T47" fmla="*/ 117 h 137"/>
                <a:gd name="T48" fmla="*/ 10 w 183"/>
                <a:gd name="T49" fmla="*/ 117 h 137"/>
                <a:gd name="T50" fmla="*/ 14 w 183"/>
                <a:gd name="T51" fmla="*/ 117 h 137"/>
                <a:gd name="T52" fmla="*/ 20 w 183"/>
                <a:gd name="T53" fmla="*/ 113 h 137"/>
                <a:gd name="T54" fmla="*/ 81 w 183"/>
                <a:gd name="T55" fmla="*/ 40 h 137"/>
                <a:gd name="T56" fmla="*/ 81 w 183"/>
                <a:gd name="T57" fmla="*/ 40 h 137"/>
                <a:gd name="T58" fmla="*/ 87 w 183"/>
                <a:gd name="T59" fmla="*/ 80 h 137"/>
                <a:gd name="T60" fmla="*/ 139 w 183"/>
                <a:gd name="T61" fmla="*/ 80 h 137"/>
                <a:gd name="T62" fmla="*/ 139 w 183"/>
                <a:gd name="T63" fmla="*/ 80 h 137"/>
                <a:gd name="T64" fmla="*/ 143 w 183"/>
                <a:gd name="T65" fmla="*/ 52 h 137"/>
                <a:gd name="T66" fmla="*/ 145 w 183"/>
                <a:gd name="T67" fmla="*/ 40 h 137"/>
                <a:gd name="T68" fmla="*/ 163 w 183"/>
                <a:gd name="T69" fmla="*/ 125 h 137"/>
                <a:gd name="T70" fmla="*/ 163 w 183"/>
                <a:gd name="T71" fmla="*/ 125 h 137"/>
                <a:gd name="T72" fmla="*/ 165 w 183"/>
                <a:gd name="T73" fmla="*/ 131 h 137"/>
                <a:gd name="T74" fmla="*/ 169 w 183"/>
                <a:gd name="T75" fmla="*/ 135 h 137"/>
                <a:gd name="T76" fmla="*/ 173 w 183"/>
                <a:gd name="T77" fmla="*/ 137 h 137"/>
                <a:gd name="T78" fmla="*/ 173 w 183"/>
                <a:gd name="T79" fmla="*/ 137 h 137"/>
                <a:gd name="T80" fmla="*/ 179 w 183"/>
                <a:gd name="T81" fmla="*/ 135 h 137"/>
                <a:gd name="T82" fmla="*/ 183 w 183"/>
                <a:gd name="T83" fmla="*/ 131 h 137"/>
                <a:gd name="T84" fmla="*/ 183 w 183"/>
                <a:gd name="T85" fmla="*/ 125 h 137"/>
                <a:gd name="T86" fmla="*/ 183 w 183"/>
                <a:gd name="T87" fmla="*/ 125 h 137"/>
                <a:gd name="T88" fmla="*/ 173 w 183"/>
                <a:gd name="T89" fmla="*/ 74 h 137"/>
                <a:gd name="T90" fmla="*/ 163 w 183"/>
                <a:gd name="T91" fmla="*/ 36 h 137"/>
                <a:gd name="T92" fmla="*/ 159 w 183"/>
                <a:gd name="T93" fmla="*/ 22 h 137"/>
                <a:gd name="T94" fmla="*/ 153 w 183"/>
                <a:gd name="T95" fmla="*/ 12 h 137"/>
                <a:gd name="T96" fmla="*/ 153 w 183"/>
                <a:gd name="T9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 h="137">
                  <a:moveTo>
                    <a:pt x="153" y="12"/>
                  </a:moveTo>
                  <a:lnTo>
                    <a:pt x="153" y="12"/>
                  </a:lnTo>
                  <a:lnTo>
                    <a:pt x="149" y="8"/>
                  </a:lnTo>
                  <a:lnTo>
                    <a:pt x="143" y="4"/>
                  </a:lnTo>
                  <a:lnTo>
                    <a:pt x="129" y="0"/>
                  </a:lnTo>
                  <a:lnTo>
                    <a:pt x="129" y="0"/>
                  </a:lnTo>
                  <a:lnTo>
                    <a:pt x="119" y="4"/>
                  </a:lnTo>
                  <a:lnTo>
                    <a:pt x="109" y="6"/>
                  </a:lnTo>
                  <a:lnTo>
                    <a:pt x="109" y="6"/>
                  </a:lnTo>
                  <a:lnTo>
                    <a:pt x="101" y="4"/>
                  </a:lnTo>
                  <a:lnTo>
                    <a:pt x="93" y="2"/>
                  </a:lnTo>
                  <a:lnTo>
                    <a:pt x="93" y="2"/>
                  </a:lnTo>
                  <a:lnTo>
                    <a:pt x="81" y="6"/>
                  </a:lnTo>
                  <a:lnTo>
                    <a:pt x="69" y="14"/>
                  </a:lnTo>
                  <a:lnTo>
                    <a:pt x="69" y="14"/>
                  </a:lnTo>
                  <a:lnTo>
                    <a:pt x="51" y="34"/>
                  </a:lnTo>
                  <a:lnTo>
                    <a:pt x="28" y="62"/>
                  </a:lnTo>
                  <a:lnTo>
                    <a:pt x="2" y="98"/>
                  </a:lnTo>
                  <a:lnTo>
                    <a:pt x="2" y="98"/>
                  </a:lnTo>
                  <a:lnTo>
                    <a:pt x="0" y="104"/>
                  </a:lnTo>
                  <a:lnTo>
                    <a:pt x="0" y="109"/>
                  </a:lnTo>
                  <a:lnTo>
                    <a:pt x="4" y="115"/>
                  </a:lnTo>
                  <a:lnTo>
                    <a:pt x="4" y="115"/>
                  </a:lnTo>
                  <a:lnTo>
                    <a:pt x="8" y="117"/>
                  </a:lnTo>
                  <a:lnTo>
                    <a:pt x="10" y="117"/>
                  </a:lnTo>
                  <a:lnTo>
                    <a:pt x="14" y="117"/>
                  </a:lnTo>
                  <a:lnTo>
                    <a:pt x="20" y="113"/>
                  </a:lnTo>
                  <a:lnTo>
                    <a:pt x="81" y="40"/>
                  </a:lnTo>
                  <a:lnTo>
                    <a:pt x="81" y="40"/>
                  </a:lnTo>
                  <a:lnTo>
                    <a:pt x="87" y="80"/>
                  </a:lnTo>
                  <a:lnTo>
                    <a:pt x="139" y="80"/>
                  </a:lnTo>
                  <a:lnTo>
                    <a:pt x="139" y="80"/>
                  </a:lnTo>
                  <a:lnTo>
                    <a:pt x="143" y="52"/>
                  </a:lnTo>
                  <a:lnTo>
                    <a:pt x="145" y="40"/>
                  </a:lnTo>
                  <a:lnTo>
                    <a:pt x="163" y="125"/>
                  </a:lnTo>
                  <a:lnTo>
                    <a:pt x="163" y="125"/>
                  </a:lnTo>
                  <a:lnTo>
                    <a:pt x="165" y="131"/>
                  </a:lnTo>
                  <a:lnTo>
                    <a:pt x="169" y="135"/>
                  </a:lnTo>
                  <a:lnTo>
                    <a:pt x="173" y="137"/>
                  </a:lnTo>
                  <a:lnTo>
                    <a:pt x="173" y="137"/>
                  </a:lnTo>
                  <a:lnTo>
                    <a:pt x="179" y="135"/>
                  </a:lnTo>
                  <a:lnTo>
                    <a:pt x="183" y="131"/>
                  </a:lnTo>
                  <a:lnTo>
                    <a:pt x="183" y="125"/>
                  </a:lnTo>
                  <a:lnTo>
                    <a:pt x="183" y="125"/>
                  </a:lnTo>
                  <a:lnTo>
                    <a:pt x="173" y="74"/>
                  </a:lnTo>
                  <a:lnTo>
                    <a:pt x="163" y="36"/>
                  </a:lnTo>
                  <a:lnTo>
                    <a:pt x="159" y="22"/>
                  </a:lnTo>
                  <a:lnTo>
                    <a:pt x="153" y="12"/>
                  </a:lnTo>
                  <a:lnTo>
                    <a:pt x="15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12" name="Freeform 160">
              <a:extLst>
                <a:ext uri="{FF2B5EF4-FFF2-40B4-BE49-F238E27FC236}">
                  <a16:creationId xmlns:a16="http://schemas.microsoft.com/office/drawing/2014/main" id="{5896D0DF-F8B7-4B7F-8BFD-E406AF393040}"/>
                </a:ext>
              </a:extLst>
            </p:cNvPr>
            <p:cNvSpPr>
              <a:spLocks/>
            </p:cNvSpPr>
            <p:nvPr/>
          </p:nvSpPr>
          <p:spPr bwMode="auto">
            <a:xfrm>
              <a:off x="10726738" y="2676525"/>
              <a:ext cx="212725" cy="328613"/>
            </a:xfrm>
            <a:custGeom>
              <a:avLst/>
              <a:gdLst>
                <a:gd name="T0" fmla="*/ 90 w 134"/>
                <a:gd name="T1" fmla="*/ 0 h 207"/>
                <a:gd name="T2" fmla="*/ 38 w 134"/>
                <a:gd name="T3" fmla="*/ 0 h 207"/>
                <a:gd name="T4" fmla="*/ 38 w 134"/>
                <a:gd name="T5" fmla="*/ 0 h 207"/>
                <a:gd name="T6" fmla="*/ 32 w 134"/>
                <a:gd name="T7" fmla="*/ 12 h 207"/>
                <a:gd name="T8" fmla="*/ 24 w 134"/>
                <a:gd name="T9" fmla="*/ 29 h 207"/>
                <a:gd name="T10" fmla="*/ 12 w 134"/>
                <a:gd name="T11" fmla="*/ 73 h 207"/>
                <a:gd name="T12" fmla="*/ 0 w 134"/>
                <a:gd name="T13" fmla="*/ 127 h 207"/>
                <a:gd name="T14" fmla="*/ 0 w 134"/>
                <a:gd name="T15" fmla="*/ 127 h 207"/>
                <a:gd name="T16" fmla="*/ 2 w 134"/>
                <a:gd name="T17" fmla="*/ 129 h 207"/>
                <a:gd name="T18" fmla="*/ 8 w 134"/>
                <a:gd name="T19" fmla="*/ 135 h 207"/>
                <a:gd name="T20" fmla="*/ 12 w 134"/>
                <a:gd name="T21" fmla="*/ 135 h 207"/>
                <a:gd name="T22" fmla="*/ 18 w 134"/>
                <a:gd name="T23" fmla="*/ 137 h 207"/>
                <a:gd name="T24" fmla="*/ 24 w 134"/>
                <a:gd name="T25" fmla="*/ 137 h 207"/>
                <a:gd name="T26" fmla="*/ 30 w 134"/>
                <a:gd name="T27" fmla="*/ 133 h 207"/>
                <a:gd name="T28" fmla="*/ 30 w 134"/>
                <a:gd name="T29" fmla="*/ 133 h 207"/>
                <a:gd name="T30" fmla="*/ 36 w 134"/>
                <a:gd name="T31" fmla="*/ 139 h 207"/>
                <a:gd name="T32" fmla="*/ 38 w 134"/>
                <a:gd name="T33" fmla="*/ 191 h 207"/>
                <a:gd name="T34" fmla="*/ 38 w 134"/>
                <a:gd name="T35" fmla="*/ 191 h 207"/>
                <a:gd name="T36" fmla="*/ 40 w 134"/>
                <a:gd name="T37" fmla="*/ 199 h 207"/>
                <a:gd name="T38" fmla="*/ 44 w 134"/>
                <a:gd name="T39" fmla="*/ 205 h 207"/>
                <a:gd name="T40" fmla="*/ 46 w 134"/>
                <a:gd name="T41" fmla="*/ 207 h 207"/>
                <a:gd name="T42" fmla="*/ 50 w 134"/>
                <a:gd name="T43" fmla="*/ 207 h 207"/>
                <a:gd name="T44" fmla="*/ 50 w 134"/>
                <a:gd name="T45" fmla="*/ 207 h 207"/>
                <a:gd name="T46" fmla="*/ 58 w 134"/>
                <a:gd name="T47" fmla="*/ 205 h 207"/>
                <a:gd name="T48" fmla="*/ 62 w 134"/>
                <a:gd name="T49" fmla="*/ 201 h 207"/>
                <a:gd name="T50" fmla="*/ 64 w 134"/>
                <a:gd name="T51" fmla="*/ 195 h 207"/>
                <a:gd name="T52" fmla="*/ 64 w 134"/>
                <a:gd name="T53" fmla="*/ 137 h 207"/>
                <a:gd name="T54" fmla="*/ 64 w 134"/>
                <a:gd name="T55" fmla="*/ 137 h 207"/>
                <a:gd name="T56" fmla="*/ 66 w 134"/>
                <a:gd name="T57" fmla="*/ 135 h 207"/>
                <a:gd name="T58" fmla="*/ 66 w 134"/>
                <a:gd name="T59" fmla="*/ 135 h 207"/>
                <a:gd name="T60" fmla="*/ 70 w 134"/>
                <a:gd name="T61" fmla="*/ 137 h 207"/>
                <a:gd name="T62" fmla="*/ 72 w 134"/>
                <a:gd name="T63" fmla="*/ 195 h 207"/>
                <a:gd name="T64" fmla="*/ 72 w 134"/>
                <a:gd name="T65" fmla="*/ 195 h 207"/>
                <a:gd name="T66" fmla="*/ 74 w 134"/>
                <a:gd name="T67" fmla="*/ 201 h 207"/>
                <a:gd name="T68" fmla="*/ 76 w 134"/>
                <a:gd name="T69" fmla="*/ 205 h 207"/>
                <a:gd name="T70" fmla="*/ 84 w 134"/>
                <a:gd name="T71" fmla="*/ 207 h 207"/>
                <a:gd name="T72" fmla="*/ 84 w 134"/>
                <a:gd name="T73" fmla="*/ 207 h 207"/>
                <a:gd name="T74" fmla="*/ 88 w 134"/>
                <a:gd name="T75" fmla="*/ 207 h 207"/>
                <a:gd name="T76" fmla="*/ 92 w 134"/>
                <a:gd name="T77" fmla="*/ 205 h 207"/>
                <a:gd name="T78" fmla="*/ 96 w 134"/>
                <a:gd name="T79" fmla="*/ 199 h 207"/>
                <a:gd name="T80" fmla="*/ 98 w 134"/>
                <a:gd name="T81" fmla="*/ 193 h 207"/>
                <a:gd name="T82" fmla="*/ 98 w 134"/>
                <a:gd name="T83" fmla="*/ 137 h 207"/>
                <a:gd name="T84" fmla="*/ 98 w 134"/>
                <a:gd name="T85" fmla="*/ 137 h 207"/>
                <a:gd name="T86" fmla="*/ 104 w 134"/>
                <a:gd name="T87" fmla="*/ 133 h 207"/>
                <a:gd name="T88" fmla="*/ 104 w 134"/>
                <a:gd name="T89" fmla="*/ 133 h 207"/>
                <a:gd name="T90" fmla="*/ 106 w 134"/>
                <a:gd name="T91" fmla="*/ 133 h 207"/>
                <a:gd name="T92" fmla="*/ 114 w 134"/>
                <a:gd name="T93" fmla="*/ 133 h 207"/>
                <a:gd name="T94" fmla="*/ 124 w 134"/>
                <a:gd name="T95" fmla="*/ 131 h 207"/>
                <a:gd name="T96" fmla="*/ 128 w 134"/>
                <a:gd name="T97" fmla="*/ 129 h 207"/>
                <a:gd name="T98" fmla="*/ 134 w 134"/>
                <a:gd name="T99" fmla="*/ 125 h 207"/>
                <a:gd name="T100" fmla="*/ 134 w 134"/>
                <a:gd name="T101" fmla="*/ 125 h 207"/>
                <a:gd name="T102" fmla="*/ 118 w 134"/>
                <a:gd name="T103" fmla="*/ 69 h 207"/>
                <a:gd name="T104" fmla="*/ 104 w 134"/>
                <a:gd name="T105" fmla="*/ 27 h 207"/>
                <a:gd name="T106" fmla="*/ 96 w 134"/>
                <a:gd name="T107" fmla="*/ 10 h 207"/>
                <a:gd name="T108" fmla="*/ 90 w 134"/>
                <a:gd name="T109" fmla="*/ 0 h 207"/>
                <a:gd name="T110" fmla="*/ 90 w 134"/>
                <a:gd name="T111" fmla="*/ 0 h 207"/>
                <a:gd name="T112" fmla="*/ 90 w 134"/>
                <a:gd name="T113" fmla="*/ 0 h 207"/>
                <a:gd name="T114" fmla="*/ 90 w 134"/>
                <a:gd name="T11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 h="207">
                  <a:moveTo>
                    <a:pt x="90" y="0"/>
                  </a:moveTo>
                  <a:lnTo>
                    <a:pt x="38" y="0"/>
                  </a:lnTo>
                  <a:lnTo>
                    <a:pt x="38" y="0"/>
                  </a:lnTo>
                  <a:lnTo>
                    <a:pt x="32" y="12"/>
                  </a:lnTo>
                  <a:lnTo>
                    <a:pt x="24" y="29"/>
                  </a:lnTo>
                  <a:lnTo>
                    <a:pt x="12" y="73"/>
                  </a:lnTo>
                  <a:lnTo>
                    <a:pt x="0" y="127"/>
                  </a:lnTo>
                  <a:lnTo>
                    <a:pt x="0" y="127"/>
                  </a:lnTo>
                  <a:lnTo>
                    <a:pt x="2" y="129"/>
                  </a:lnTo>
                  <a:lnTo>
                    <a:pt x="8" y="135"/>
                  </a:lnTo>
                  <a:lnTo>
                    <a:pt x="12" y="135"/>
                  </a:lnTo>
                  <a:lnTo>
                    <a:pt x="18" y="137"/>
                  </a:lnTo>
                  <a:lnTo>
                    <a:pt x="24" y="137"/>
                  </a:lnTo>
                  <a:lnTo>
                    <a:pt x="30" y="133"/>
                  </a:lnTo>
                  <a:lnTo>
                    <a:pt x="30" y="133"/>
                  </a:lnTo>
                  <a:lnTo>
                    <a:pt x="36" y="139"/>
                  </a:lnTo>
                  <a:lnTo>
                    <a:pt x="38" y="191"/>
                  </a:lnTo>
                  <a:lnTo>
                    <a:pt x="38" y="191"/>
                  </a:lnTo>
                  <a:lnTo>
                    <a:pt x="40" y="199"/>
                  </a:lnTo>
                  <a:lnTo>
                    <a:pt x="44" y="205"/>
                  </a:lnTo>
                  <a:lnTo>
                    <a:pt x="46" y="207"/>
                  </a:lnTo>
                  <a:lnTo>
                    <a:pt x="50" y="207"/>
                  </a:lnTo>
                  <a:lnTo>
                    <a:pt x="50" y="207"/>
                  </a:lnTo>
                  <a:lnTo>
                    <a:pt x="58" y="205"/>
                  </a:lnTo>
                  <a:lnTo>
                    <a:pt x="62" y="201"/>
                  </a:lnTo>
                  <a:lnTo>
                    <a:pt x="64" y="195"/>
                  </a:lnTo>
                  <a:lnTo>
                    <a:pt x="64" y="137"/>
                  </a:lnTo>
                  <a:lnTo>
                    <a:pt x="64" y="137"/>
                  </a:lnTo>
                  <a:lnTo>
                    <a:pt x="66" y="135"/>
                  </a:lnTo>
                  <a:lnTo>
                    <a:pt x="66" y="135"/>
                  </a:lnTo>
                  <a:lnTo>
                    <a:pt x="70" y="137"/>
                  </a:lnTo>
                  <a:lnTo>
                    <a:pt x="72" y="195"/>
                  </a:lnTo>
                  <a:lnTo>
                    <a:pt x="72" y="195"/>
                  </a:lnTo>
                  <a:lnTo>
                    <a:pt x="74" y="201"/>
                  </a:lnTo>
                  <a:lnTo>
                    <a:pt x="76" y="205"/>
                  </a:lnTo>
                  <a:lnTo>
                    <a:pt x="84" y="207"/>
                  </a:lnTo>
                  <a:lnTo>
                    <a:pt x="84" y="207"/>
                  </a:lnTo>
                  <a:lnTo>
                    <a:pt x="88" y="207"/>
                  </a:lnTo>
                  <a:lnTo>
                    <a:pt x="92" y="205"/>
                  </a:lnTo>
                  <a:lnTo>
                    <a:pt x="96" y="199"/>
                  </a:lnTo>
                  <a:lnTo>
                    <a:pt x="98" y="193"/>
                  </a:lnTo>
                  <a:lnTo>
                    <a:pt x="98" y="137"/>
                  </a:lnTo>
                  <a:lnTo>
                    <a:pt x="98" y="137"/>
                  </a:lnTo>
                  <a:lnTo>
                    <a:pt x="104" y="133"/>
                  </a:lnTo>
                  <a:lnTo>
                    <a:pt x="104" y="133"/>
                  </a:lnTo>
                  <a:lnTo>
                    <a:pt x="106" y="133"/>
                  </a:lnTo>
                  <a:lnTo>
                    <a:pt x="114" y="133"/>
                  </a:lnTo>
                  <a:lnTo>
                    <a:pt x="124" y="131"/>
                  </a:lnTo>
                  <a:lnTo>
                    <a:pt x="128" y="129"/>
                  </a:lnTo>
                  <a:lnTo>
                    <a:pt x="134" y="125"/>
                  </a:lnTo>
                  <a:lnTo>
                    <a:pt x="134" y="125"/>
                  </a:lnTo>
                  <a:lnTo>
                    <a:pt x="118" y="69"/>
                  </a:lnTo>
                  <a:lnTo>
                    <a:pt x="104" y="27"/>
                  </a:lnTo>
                  <a:lnTo>
                    <a:pt x="96" y="10"/>
                  </a:lnTo>
                  <a:lnTo>
                    <a:pt x="90" y="0"/>
                  </a:lnTo>
                  <a:lnTo>
                    <a:pt x="90" y="0"/>
                  </a:lnTo>
                  <a:lnTo>
                    <a:pt x="90"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13" name="Freeform 161">
              <a:extLst>
                <a:ext uri="{FF2B5EF4-FFF2-40B4-BE49-F238E27FC236}">
                  <a16:creationId xmlns:a16="http://schemas.microsoft.com/office/drawing/2014/main" id="{2EDA236F-C103-4E12-95EF-CF822FD48BE1}"/>
                </a:ext>
              </a:extLst>
            </p:cNvPr>
            <p:cNvSpPr>
              <a:spLocks/>
            </p:cNvSpPr>
            <p:nvPr/>
          </p:nvSpPr>
          <p:spPr bwMode="auto">
            <a:xfrm>
              <a:off x="10025063" y="2425700"/>
              <a:ext cx="120650" cy="120650"/>
            </a:xfrm>
            <a:custGeom>
              <a:avLst/>
              <a:gdLst>
                <a:gd name="T0" fmla="*/ 38 w 76"/>
                <a:gd name="T1" fmla="*/ 76 h 76"/>
                <a:gd name="T2" fmla="*/ 38 w 76"/>
                <a:gd name="T3" fmla="*/ 76 h 76"/>
                <a:gd name="T4" fmla="*/ 46 w 76"/>
                <a:gd name="T5" fmla="*/ 76 h 76"/>
                <a:gd name="T6" fmla="*/ 52 w 76"/>
                <a:gd name="T7" fmla="*/ 74 h 76"/>
                <a:gd name="T8" fmla="*/ 58 w 76"/>
                <a:gd name="T9" fmla="*/ 70 h 76"/>
                <a:gd name="T10" fmla="*/ 64 w 76"/>
                <a:gd name="T11" fmla="*/ 66 h 76"/>
                <a:gd name="T12" fmla="*/ 68 w 76"/>
                <a:gd name="T13" fmla="*/ 60 h 76"/>
                <a:gd name="T14" fmla="*/ 72 w 76"/>
                <a:gd name="T15" fmla="*/ 54 h 76"/>
                <a:gd name="T16" fmla="*/ 74 w 76"/>
                <a:gd name="T17" fmla="*/ 46 h 76"/>
                <a:gd name="T18" fmla="*/ 76 w 76"/>
                <a:gd name="T19" fmla="*/ 38 h 76"/>
                <a:gd name="T20" fmla="*/ 76 w 76"/>
                <a:gd name="T21" fmla="*/ 38 h 76"/>
                <a:gd name="T22" fmla="*/ 74 w 76"/>
                <a:gd name="T23" fmla="*/ 32 h 76"/>
                <a:gd name="T24" fmla="*/ 72 w 76"/>
                <a:gd name="T25" fmla="*/ 24 h 76"/>
                <a:gd name="T26" fmla="*/ 68 w 76"/>
                <a:gd name="T27" fmla="*/ 18 h 76"/>
                <a:gd name="T28" fmla="*/ 64 w 76"/>
                <a:gd name="T29" fmla="*/ 12 h 76"/>
                <a:gd name="T30" fmla="*/ 58 w 76"/>
                <a:gd name="T31" fmla="*/ 8 h 76"/>
                <a:gd name="T32" fmla="*/ 52 w 76"/>
                <a:gd name="T33" fmla="*/ 4 h 76"/>
                <a:gd name="T34" fmla="*/ 46 w 76"/>
                <a:gd name="T35" fmla="*/ 2 h 76"/>
                <a:gd name="T36" fmla="*/ 38 w 76"/>
                <a:gd name="T37" fmla="*/ 0 h 76"/>
                <a:gd name="T38" fmla="*/ 38 w 76"/>
                <a:gd name="T39" fmla="*/ 0 h 76"/>
                <a:gd name="T40" fmla="*/ 30 w 76"/>
                <a:gd name="T41" fmla="*/ 2 h 76"/>
                <a:gd name="T42" fmla="*/ 24 w 76"/>
                <a:gd name="T43" fmla="*/ 4 h 76"/>
                <a:gd name="T44" fmla="*/ 16 w 76"/>
                <a:gd name="T45" fmla="*/ 8 h 76"/>
                <a:gd name="T46" fmla="*/ 12 w 76"/>
                <a:gd name="T47" fmla="*/ 12 h 76"/>
                <a:gd name="T48" fmla="*/ 6 w 76"/>
                <a:gd name="T49" fmla="*/ 18 h 76"/>
                <a:gd name="T50" fmla="*/ 4 w 76"/>
                <a:gd name="T51" fmla="*/ 24 h 76"/>
                <a:gd name="T52" fmla="*/ 0 w 76"/>
                <a:gd name="T53" fmla="*/ 32 h 76"/>
                <a:gd name="T54" fmla="*/ 0 w 76"/>
                <a:gd name="T55" fmla="*/ 38 h 76"/>
                <a:gd name="T56" fmla="*/ 0 w 76"/>
                <a:gd name="T57" fmla="*/ 38 h 76"/>
                <a:gd name="T58" fmla="*/ 0 w 76"/>
                <a:gd name="T59" fmla="*/ 46 h 76"/>
                <a:gd name="T60" fmla="*/ 4 w 76"/>
                <a:gd name="T61" fmla="*/ 54 h 76"/>
                <a:gd name="T62" fmla="*/ 6 w 76"/>
                <a:gd name="T63" fmla="*/ 60 h 76"/>
                <a:gd name="T64" fmla="*/ 12 w 76"/>
                <a:gd name="T65" fmla="*/ 66 h 76"/>
                <a:gd name="T66" fmla="*/ 16 w 76"/>
                <a:gd name="T67" fmla="*/ 70 h 76"/>
                <a:gd name="T68" fmla="*/ 24 w 76"/>
                <a:gd name="T69" fmla="*/ 74 h 76"/>
                <a:gd name="T70" fmla="*/ 30 w 76"/>
                <a:gd name="T71" fmla="*/ 76 h 76"/>
                <a:gd name="T72" fmla="*/ 38 w 76"/>
                <a:gd name="T73" fmla="*/ 76 h 76"/>
                <a:gd name="T74" fmla="*/ 38 w 76"/>
                <a:gd name="T7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8" y="76"/>
                  </a:moveTo>
                  <a:lnTo>
                    <a:pt x="38" y="76"/>
                  </a:lnTo>
                  <a:lnTo>
                    <a:pt x="46" y="76"/>
                  </a:lnTo>
                  <a:lnTo>
                    <a:pt x="52" y="74"/>
                  </a:lnTo>
                  <a:lnTo>
                    <a:pt x="58" y="70"/>
                  </a:lnTo>
                  <a:lnTo>
                    <a:pt x="64" y="66"/>
                  </a:lnTo>
                  <a:lnTo>
                    <a:pt x="68" y="60"/>
                  </a:lnTo>
                  <a:lnTo>
                    <a:pt x="72" y="54"/>
                  </a:lnTo>
                  <a:lnTo>
                    <a:pt x="74" y="46"/>
                  </a:lnTo>
                  <a:lnTo>
                    <a:pt x="76" y="38"/>
                  </a:lnTo>
                  <a:lnTo>
                    <a:pt x="76" y="38"/>
                  </a:lnTo>
                  <a:lnTo>
                    <a:pt x="74" y="32"/>
                  </a:lnTo>
                  <a:lnTo>
                    <a:pt x="72" y="24"/>
                  </a:lnTo>
                  <a:lnTo>
                    <a:pt x="68" y="18"/>
                  </a:lnTo>
                  <a:lnTo>
                    <a:pt x="64" y="12"/>
                  </a:lnTo>
                  <a:lnTo>
                    <a:pt x="58" y="8"/>
                  </a:lnTo>
                  <a:lnTo>
                    <a:pt x="52" y="4"/>
                  </a:lnTo>
                  <a:lnTo>
                    <a:pt x="46" y="2"/>
                  </a:lnTo>
                  <a:lnTo>
                    <a:pt x="38" y="0"/>
                  </a:lnTo>
                  <a:lnTo>
                    <a:pt x="38" y="0"/>
                  </a:lnTo>
                  <a:lnTo>
                    <a:pt x="30" y="2"/>
                  </a:lnTo>
                  <a:lnTo>
                    <a:pt x="24" y="4"/>
                  </a:lnTo>
                  <a:lnTo>
                    <a:pt x="16" y="8"/>
                  </a:lnTo>
                  <a:lnTo>
                    <a:pt x="12" y="12"/>
                  </a:lnTo>
                  <a:lnTo>
                    <a:pt x="6" y="18"/>
                  </a:lnTo>
                  <a:lnTo>
                    <a:pt x="4" y="24"/>
                  </a:lnTo>
                  <a:lnTo>
                    <a:pt x="0" y="32"/>
                  </a:lnTo>
                  <a:lnTo>
                    <a:pt x="0" y="38"/>
                  </a:lnTo>
                  <a:lnTo>
                    <a:pt x="0" y="38"/>
                  </a:lnTo>
                  <a:lnTo>
                    <a:pt x="0" y="46"/>
                  </a:lnTo>
                  <a:lnTo>
                    <a:pt x="4" y="54"/>
                  </a:lnTo>
                  <a:lnTo>
                    <a:pt x="6" y="60"/>
                  </a:lnTo>
                  <a:lnTo>
                    <a:pt x="12" y="66"/>
                  </a:lnTo>
                  <a:lnTo>
                    <a:pt x="16" y="70"/>
                  </a:lnTo>
                  <a:lnTo>
                    <a:pt x="24" y="74"/>
                  </a:lnTo>
                  <a:lnTo>
                    <a:pt x="30" y="76"/>
                  </a:lnTo>
                  <a:lnTo>
                    <a:pt x="38" y="76"/>
                  </a:lnTo>
                  <a:lnTo>
                    <a:pt x="3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14" name="Freeform 162">
              <a:extLst>
                <a:ext uri="{FF2B5EF4-FFF2-40B4-BE49-F238E27FC236}">
                  <a16:creationId xmlns:a16="http://schemas.microsoft.com/office/drawing/2014/main" id="{98D0BBB9-75D7-4AD5-97A3-818E311405EE}"/>
                </a:ext>
              </a:extLst>
            </p:cNvPr>
            <p:cNvSpPr>
              <a:spLocks/>
            </p:cNvSpPr>
            <p:nvPr/>
          </p:nvSpPr>
          <p:spPr bwMode="auto">
            <a:xfrm>
              <a:off x="10015538" y="2725738"/>
              <a:ext cx="146050" cy="279400"/>
            </a:xfrm>
            <a:custGeom>
              <a:avLst/>
              <a:gdLst>
                <a:gd name="T0" fmla="*/ 6 w 92"/>
                <a:gd name="T1" fmla="*/ 0 h 176"/>
                <a:gd name="T2" fmla="*/ 0 w 92"/>
                <a:gd name="T3" fmla="*/ 160 h 176"/>
                <a:gd name="T4" fmla="*/ 0 w 92"/>
                <a:gd name="T5" fmla="*/ 160 h 176"/>
                <a:gd name="T6" fmla="*/ 2 w 92"/>
                <a:gd name="T7" fmla="*/ 168 h 176"/>
                <a:gd name="T8" fmla="*/ 8 w 92"/>
                <a:gd name="T9" fmla="*/ 174 h 176"/>
                <a:gd name="T10" fmla="*/ 12 w 92"/>
                <a:gd name="T11" fmla="*/ 176 h 176"/>
                <a:gd name="T12" fmla="*/ 16 w 92"/>
                <a:gd name="T13" fmla="*/ 176 h 176"/>
                <a:gd name="T14" fmla="*/ 16 w 92"/>
                <a:gd name="T15" fmla="*/ 176 h 176"/>
                <a:gd name="T16" fmla="*/ 24 w 92"/>
                <a:gd name="T17" fmla="*/ 174 h 176"/>
                <a:gd name="T18" fmla="*/ 30 w 92"/>
                <a:gd name="T19" fmla="*/ 170 h 176"/>
                <a:gd name="T20" fmla="*/ 34 w 92"/>
                <a:gd name="T21" fmla="*/ 164 h 176"/>
                <a:gd name="T22" fmla="*/ 40 w 92"/>
                <a:gd name="T23" fmla="*/ 40 h 176"/>
                <a:gd name="T24" fmla="*/ 50 w 92"/>
                <a:gd name="T25" fmla="*/ 40 h 176"/>
                <a:gd name="T26" fmla="*/ 58 w 92"/>
                <a:gd name="T27" fmla="*/ 164 h 176"/>
                <a:gd name="T28" fmla="*/ 58 w 92"/>
                <a:gd name="T29" fmla="*/ 164 h 176"/>
                <a:gd name="T30" fmla="*/ 58 w 92"/>
                <a:gd name="T31" fmla="*/ 166 h 176"/>
                <a:gd name="T32" fmla="*/ 60 w 92"/>
                <a:gd name="T33" fmla="*/ 170 h 176"/>
                <a:gd name="T34" fmla="*/ 66 w 92"/>
                <a:gd name="T35" fmla="*/ 174 h 176"/>
                <a:gd name="T36" fmla="*/ 76 w 92"/>
                <a:gd name="T37" fmla="*/ 176 h 176"/>
                <a:gd name="T38" fmla="*/ 76 w 92"/>
                <a:gd name="T39" fmla="*/ 176 h 176"/>
                <a:gd name="T40" fmla="*/ 84 w 92"/>
                <a:gd name="T41" fmla="*/ 174 h 176"/>
                <a:gd name="T42" fmla="*/ 90 w 92"/>
                <a:gd name="T43" fmla="*/ 170 h 176"/>
                <a:gd name="T44" fmla="*/ 92 w 92"/>
                <a:gd name="T45" fmla="*/ 166 h 176"/>
                <a:gd name="T46" fmla="*/ 92 w 92"/>
                <a:gd name="T47" fmla="*/ 164 h 176"/>
                <a:gd name="T48" fmla="*/ 84 w 92"/>
                <a:gd name="T49" fmla="*/ 0 h 176"/>
                <a:gd name="T50" fmla="*/ 6 w 92"/>
                <a:gd name="T5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76">
                  <a:moveTo>
                    <a:pt x="6" y="0"/>
                  </a:moveTo>
                  <a:lnTo>
                    <a:pt x="0" y="160"/>
                  </a:lnTo>
                  <a:lnTo>
                    <a:pt x="0" y="160"/>
                  </a:lnTo>
                  <a:lnTo>
                    <a:pt x="2" y="168"/>
                  </a:lnTo>
                  <a:lnTo>
                    <a:pt x="8" y="174"/>
                  </a:lnTo>
                  <a:lnTo>
                    <a:pt x="12" y="176"/>
                  </a:lnTo>
                  <a:lnTo>
                    <a:pt x="16" y="176"/>
                  </a:lnTo>
                  <a:lnTo>
                    <a:pt x="16" y="176"/>
                  </a:lnTo>
                  <a:lnTo>
                    <a:pt x="24" y="174"/>
                  </a:lnTo>
                  <a:lnTo>
                    <a:pt x="30" y="170"/>
                  </a:lnTo>
                  <a:lnTo>
                    <a:pt x="34" y="164"/>
                  </a:lnTo>
                  <a:lnTo>
                    <a:pt x="40" y="40"/>
                  </a:lnTo>
                  <a:lnTo>
                    <a:pt x="50" y="40"/>
                  </a:lnTo>
                  <a:lnTo>
                    <a:pt x="58" y="164"/>
                  </a:lnTo>
                  <a:lnTo>
                    <a:pt x="58" y="164"/>
                  </a:lnTo>
                  <a:lnTo>
                    <a:pt x="58" y="166"/>
                  </a:lnTo>
                  <a:lnTo>
                    <a:pt x="60" y="170"/>
                  </a:lnTo>
                  <a:lnTo>
                    <a:pt x="66" y="174"/>
                  </a:lnTo>
                  <a:lnTo>
                    <a:pt x="76" y="176"/>
                  </a:lnTo>
                  <a:lnTo>
                    <a:pt x="76" y="176"/>
                  </a:lnTo>
                  <a:lnTo>
                    <a:pt x="84" y="174"/>
                  </a:lnTo>
                  <a:lnTo>
                    <a:pt x="90" y="170"/>
                  </a:lnTo>
                  <a:lnTo>
                    <a:pt x="92" y="166"/>
                  </a:lnTo>
                  <a:lnTo>
                    <a:pt x="92" y="164"/>
                  </a:lnTo>
                  <a:lnTo>
                    <a:pt x="84"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15" name="Freeform 163">
              <a:extLst>
                <a:ext uri="{FF2B5EF4-FFF2-40B4-BE49-F238E27FC236}">
                  <a16:creationId xmlns:a16="http://schemas.microsoft.com/office/drawing/2014/main" id="{BD043B8A-27F7-4037-93D2-3CF1BA37945F}"/>
                </a:ext>
              </a:extLst>
            </p:cNvPr>
            <p:cNvSpPr>
              <a:spLocks/>
            </p:cNvSpPr>
            <p:nvPr/>
          </p:nvSpPr>
          <p:spPr bwMode="auto">
            <a:xfrm>
              <a:off x="9971088" y="2543175"/>
              <a:ext cx="293688" cy="233363"/>
            </a:xfrm>
            <a:custGeom>
              <a:avLst/>
              <a:gdLst>
                <a:gd name="T0" fmla="*/ 185 w 185"/>
                <a:gd name="T1" fmla="*/ 98 h 147"/>
                <a:gd name="T2" fmla="*/ 185 w 185"/>
                <a:gd name="T3" fmla="*/ 98 h 147"/>
                <a:gd name="T4" fmla="*/ 157 w 185"/>
                <a:gd name="T5" fmla="*/ 60 h 147"/>
                <a:gd name="T6" fmla="*/ 136 w 185"/>
                <a:gd name="T7" fmla="*/ 32 h 147"/>
                <a:gd name="T8" fmla="*/ 118 w 185"/>
                <a:gd name="T9" fmla="*/ 12 h 147"/>
                <a:gd name="T10" fmla="*/ 118 w 185"/>
                <a:gd name="T11" fmla="*/ 12 h 147"/>
                <a:gd name="T12" fmla="*/ 112 w 185"/>
                <a:gd name="T13" fmla="*/ 8 h 147"/>
                <a:gd name="T14" fmla="*/ 106 w 185"/>
                <a:gd name="T15" fmla="*/ 4 h 147"/>
                <a:gd name="T16" fmla="*/ 92 w 185"/>
                <a:gd name="T17" fmla="*/ 0 h 147"/>
                <a:gd name="T18" fmla="*/ 92 w 185"/>
                <a:gd name="T19" fmla="*/ 0 h 147"/>
                <a:gd name="T20" fmla="*/ 82 w 185"/>
                <a:gd name="T21" fmla="*/ 4 h 147"/>
                <a:gd name="T22" fmla="*/ 72 w 185"/>
                <a:gd name="T23" fmla="*/ 6 h 147"/>
                <a:gd name="T24" fmla="*/ 72 w 185"/>
                <a:gd name="T25" fmla="*/ 6 h 147"/>
                <a:gd name="T26" fmla="*/ 60 w 185"/>
                <a:gd name="T27" fmla="*/ 4 h 147"/>
                <a:gd name="T28" fmla="*/ 52 w 185"/>
                <a:gd name="T29" fmla="*/ 0 h 147"/>
                <a:gd name="T30" fmla="*/ 52 w 185"/>
                <a:gd name="T31" fmla="*/ 0 h 147"/>
                <a:gd name="T32" fmla="*/ 34 w 185"/>
                <a:gd name="T33" fmla="*/ 4 h 147"/>
                <a:gd name="T34" fmla="*/ 26 w 185"/>
                <a:gd name="T35" fmla="*/ 8 h 147"/>
                <a:gd name="T36" fmla="*/ 20 w 185"/>
                <a:gd name="T37" fmla="*/ 12 h 147"/>
                <a:gd name="T38" fmla="*/ 20 w 185"/>
                <a:gd name="T39" fmla="*/ 12 h 147"/>
                <a:gd name="T40" fmla="*/ 16 w 185"/>
                <a:gd name="T41" fmla="*/ 22 h 147"/>
                <a:gd name="T42" fmla="*/ 12 w 185"/>
                <a:gd name="T43" fmla="*/ 36 h 147"/>
                <a:gd name="T44" fmla="*/ 6 w 185"/>
                <a:gd name="T45" fmla="*/ 78 h 147"/>
                <a:gd name="T46" fmla="*/ 0 w 185"/>
                <a:gd name="T47" fmla="*/ 133 h 147"/>
                <a:gd name="T48" fmla="*/ 0 w 185"/>
                <a:gd name="T49" fmla="*/ 133 h 147"/>
                <a:gd name="T50" fmla="*/ 2 w 185"/>
                <a:gd name="T51" fmla="*/ 139 h 147"/>
                <a:gd name="T52" fmla="*/ 4 w 185"/>
                <a:gd name="T53" fmla="*/ 143 h 147"/>
                <a:gd name="T54" fmla="*/ 12 w 185"/>
                <a:gd name="T55" fmla="*/ 147 h 147"/>
                <a:gd name="T56" fmla="*/ 12 w 185"/>
                <a:gd name="T57" fmla="*/ 147 h 147"/>
                <a:gd name="T58" fmla="*/ 16 w 185"/>
                <a:gd name="T59" fmla="*/ 147 h 147"/>
                <a:gd name="T60" fmla="*/ 20 w 185"/>
                <a:gd name="T61" fmla="*/ 147 h 147"/>
                <a:gd name="T62" fmla="*/ 24 w 185"/>
                <a:gd name="T63" fmla="*/ 143 h 147"/>
                <a:gd name="T64" fmla="*/ 26 w 185"/>
                <a:gd name="T65" fmla="*/ 139 h 147"/>
                <a:gd name="T66" fmla="*/ 28 w 185"/>
                <a:gd name="T67" fmla="*/ 135 h 147"/>
                <a:gd name="T68" fmla="*/ 38 w 185"/>
                <a:gd name="T69" fmla="*/ 52 h 147"/>
                <a:gd name="T70" fmla="*/ 36 w 185"/>
                <a:gd name="T71" fmla="*/ 111 h 147"/>
                <a:gd name="T72" fmla="*/ 112 w 185"/>
                <a:gd name="T73" fmla="*/ 111 h 147"/>
                <a:gd name="T74" fmla="*/ 110 w 185"/>
                <a:gd name="T75" fmla="*/ 50 h 147"/>
                <a:gd name="T76" fmla="*/ 161 w 185"/>
                <a:gd name="T77" fmla="*/ 113 h 147"/>
                <a:gd name="T78" fmla="*/ 161 w 185"/>
                <a:gd name="T79" fmla="*/ 113 h 147"/>
                <a:gd name="T80" fmla="*/ 169 w 185"/>
                <a:gd name="T81" fmla="*/ 117 h 147"/>
                <a:gd name="T82" fmla="*/ 175 w 185"/>
                <a:gd name="T83" fmla="*/ 117 h 147"/>
                <a:gd name="T84" fmla="*/ 179 w 185"/>
                <a:gd name="T85" fmla="*/ 117 h 147"/>
                <a:gd name="T86" fmla="*/ 181 w 185"/>
                <a:gd name="T87" fmla="*/ 115 h 147"/>
                <a:gd name="T88" fmla="*/ 181 w 185"/>
                <a:gd name="T89" fmla="*/ 115 h 147"/>
                <a:gd name="T90" fmla="*/ 185 w 185"/>
                <a:gd name="T91" fmla="*/ 109 h 147"/>
                <a:gd name="T92" fmla="*/ 185 w 185"/>
                <a:gd name="T93" fmla="*/ 104 h 147"/>
                <a:gd name="T94" fmla="*/ 185 w 185"/>
                <a:gd name="T95" fmla="*/ 98 h 147"/>
                <a:gd name="T96" fmla="*/ 185 w 185"/>
                <a:gd name="T97" fmla="*/ 9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 h="147">
                  <a:moveTo>
                    <a:pt x="185" y="98"/>
                  </a:moveTo>
                  <a:lnTo>
                    <a:pt x="185" y="98"/>
                  </a:lnTo>
                  <a:lnTo>
                    <a:pt x="157" y="60"/>
                  </a:lnTo>
                  <a:lnTo>
                    <a:pt x="136" y="32"/>
                  </a:lnTo>
                  <a:lnTo>
                    <a:pt x="118" y="12"/>
                  </a:lnTo>
                  <a:lnTo>
                    <a:pt x="118" y="12"/>
                  </a:lnTo>
                  <a:lnTo>
                    <a:pt x="112" y="8"/>
                  </a:lnTo>
                  <a:lnTo>
                    <a:pt x="106" y="4"/>
                  </a:lnTo>
                  <a:lnTo>
                    <a:pt x="92" y="0"/>
                  </a:lnTo>
                  <a:lnTo>
                    <a:pt x="92" y="0"/>
                  </a:lnTo>
                  <a:lnTo>
                    <a:pt x="82" y="4"/>
                  </a:lnTo>
                  <a:lnTo>
                    <a:pt x="72" y="6"/>
                  </a:lnTo>
                  <a:lnTo>
                    <a:pt x="72" y="6"/>
                  </a:lnTo>
                  <a:lnTo>
                    <a:pt x="60" y="4"/>
                  </a:lnTo>
                  <a:lnTo>
                    <a:pt x="52" y="0"/>
                  </a:lnTo>
                  <a:lnTo>
                    <a:pt x="52" y="0"/>
                  </a:lnTo>
                  <a:lnTo>
                    <a:pt x="34" y="4"/>
                  </a:lnTo>
                  <a:lnTo>
                    <a:pt x="26" y="8"/>
                  </a:lnTo>
                  <a:lnTo>
                    <a:pt x="20" y="12"/>
                  </a:lnTo>
                  <a:lnTo>
                    <a:pt x="20" y="12"/>
                  </a:lnTo>
                  <a:lnTo>
                    <a:pt x="16" y="22"/>
                  </a:lnTo>
                  <a:lnTo>
                    <a:pt x="12" y="36"/>
                  </a:lnTo>
                  <a:lnTo>
                    <a:pt x="6" y="78"/>
                  </a:lnTo>
                  <a:lnTo>
                    <a:pt x="0" y="133"/>
                  </a:lnTo>
                  <a:lnTo>
                    <a:pt x="0" y="133"/>
                  </a:lnTo>
                  <a:lnTo>
                    <a:pt x="2" y="139"/>
                  </a:lnTo>
                  <a:lnTo>
                    <a:pt x="4" y="143"/>
                  </a:lnTo>
                  <a:lnTo>
                    <a:pt x="12" y="147"/>
                  </a:lnTo>
                  <a:lnTo>
                    <a:pt x="12" y="147"/>
                  </a:lnTo>
                  <a:lnTo>
                    <a:pt x="16" y="147"/>
                  </a:lnTo>
                  <a:lnTo>
                    <a:pt x="20" y="147"/>
                  </a:lnTo>
                  <a:lnTo>
                    <a:pt x="24" y="143"/>
                  </a:lnTo>
                  <a:lnTo>
                    <a:pt x="26" y="139"/>
                  </a:lnTo>
                  <a:lnTo>
                    <a:pt x="28" y="135"/>
                  </a:lnTo>
                  <a:lnTo>
                    <a:pt x="38" y="52"/>
                  </a:lnTo>
                  <a:lnTo>
                    <a:pt x="36" y="111"/>
                  </a:lnTo>
                  <a:lnTo>
                    <a:pt x="112" y="111"/>
                  </a:lnTo>
                  <a:lnTo>
                    <a:pt x="110" y="50"/>
                  </a:lnTo>
                  <a:lnTo>
                    <a:pt x="161" y="113"/>
                  </a:lnTo>
                  <a:lnTo>
                    <a:pt x="161" y="113"/>
                  </a:lnTo>
                  <a:lnTo>
                    <a:pt x="169" y="117"/>
                  </a:lnTo>
                  <a:lnTo>
                    <a:pt x="175" y="117"/>
                  </a:lnTo>
                  <a:lnTo>
                    <a:pt x="179" y="117"/>
                  </a:lnTo>
                  <a:lnTo>
                    <a:pt x="181" y="115"/>
                  </a:lnTo>
                  <a:lnTo>
                    <a:pt x="181" y="115"/>
                  </a:lnTo>
                  <a:lnTo>
                    <a:pt x="185" y="109"/>
                  </a:lnTo>
                  <a:lnTo>
                    <a:pt x="185" y="104"/>
                  </a:lnTo>
                  <a:lnTo>
                    <a:pt x="185" y="98"/>
                  </a:lnTo>
                  <a:lnTo>
                    <a:pt x="185"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16" name="Freeform 164">
              <a:extLst>
                <a:ext uri="{FF2B5EF4-FFF2-40B4-BE49-F238E27FC236}">
                  <a16:creationId xmlns:a16="http://schemas.microsoft.com/office/drawing/2014/main" id="{270ABBEC-5747-40FC-AE74-C3421F8B02DC}"/>
                </a:ext>
              </a:extLst>
            </p:cNvPr>
            <p:cNvSpPr>
              <a:spLocks/>
            </p:cNvSpPr>
            <p:nvPr/>
          </p:nvSpPr>
          <p:spPr bwMode="auto">
            <a:xfrm>
              <a:off x="10261601" y="2708275"/>
              <a:ext cx="190500" cy="153988"/>
            </a:xfrm>
            <a:custGeom>
              <a:avLst/>
              <a:gdLst>
                <a:gd name="T0" fmla="*/ 106 w 120"/>
                <a:gd name="T1" fmla="*/ 9 h 97"/>
                <a:gd name="T2" fmla="*/ 106 w 120"/>
                <a:gd name="T3" fmla="*/ 9 h 97"/>
                <a:gd name="T4" fmla="*/ 74 w 120"/>
                <a:gd name="T5" fmla="*/ 45 h 97"/>
                <a:gd name="T6" fmla="*/ 70 w 120"/>
                <a:gd name="T7" fmla="*/ 45 h 97"/>
                <a:gd name="T8" fmla="*/ 70 w 120"/>
                <a:gd name="T9" fmla="*/ 45 h 97"/>
                <a:gd name="T10" fmla="*/ 76 w 120"/>
                <a:gd name="T11" fmla="*/ 41 h 97"/>
                <a:gd name="T12" fmla="*/ 80 w 120"/>
                <a:gd name="T13" fmla="*/ 37 h 97"/>
                <a:gd name="T14" fmla="*/ 84 w 120"/>
                <a:gd name="T15" fmla="*/ 29 h 97"/>
                <a:gd name="T16" fmla="*/ 84 w 120"/>
                <a:gd name="T17" fmla="*/ 23 h 97"/>
                <a:gd name="T18" fmla="*/ 84 w 120"/>
                <a:gd name="T19" fmla="*/ 23 h 97"/>
                <a:gd name="T20" fmla="*/ 82 w 120"/>
                <a:gd name="T21" fmla="*/ 13 h 97"/>
                <a:gd name="T22" fmla="*/ 78 w 120"/>
                <a:gd name="T23" fmla="*/ 5 h 97"/>
                <a:gd name="T24" fmla="*/ 70 w 120"/>
                <a:gd name="T25" fmla="*/ 2 h 97"/>
                <a:gd name="T26" fmla="*/ 60 w 120"/>
                <a:gd name="T27" fmla="*/ 0 h 97"/>
                <a:gd name="T28" fmla="*/ 60 w 120"/>
                <a:gd name="T29" fmla="*/ 0 h 97"/>
                <a:gd name="T30" fmla="*/ 52 w 120"/>
                <a:gd name="T31" fmla="*/ 2 h 97"/>
                <a:gd name="T32" fmla="*/ 44 w 120"/>
                <a:gd name="T33" fmla="*/ 5 h 97"/>
                <a:gd name="T34" fmla="*/ 38 w 120"/>
                <a:gd name="T35" fmla="*/ 13 h 97"/>
                <a:gd name="T36" fmla="*/ 36 w 120"/>
                <a:gd name="T37" fmla="*/ 23 h 97"/>
                <a:gd name="T38" fmla="*/ 36 w 120"/>
                <a:gd name="T39" fmla="*/ 23 h 97"/>
                <a:gd name="T40" fmla="*/ 38 w 120"/>
                <a:gd name="T41" fmla="*/ 29 h 97"/>
                <a:gd name="T42" fmla="*/ 40 w 120"/>
                <a:gd name="T43" fmla="*/ 37 h 97"/>
                <a:gd name="T44" fmla="*/ 46 w 120"/>
                <a:gd name="T45" fmla="*/ 41 h 97"/>
                <a:gd name="T46" fmla="*/ 52 w 120"/>
                <a:gd name="T47" fmla="*/ 45 h 97"/>
                <a:gd name="T48" fmla="*/ 48 w 120"/>
                <a:gd name="T49" fmla="*/ 45 h 97"/>
                <a:gd name="T50" fmla="*/ 48 w 120"/>
                <a:gd name="T51" fmla="*/ 45 h 97"/>
                <a:gd name="T52" fmla="*/ 14 w 120"/>
                <a:gd name="T53" fmla="*/ 9 h 97"/>
                <a:gd name="T54" fmla="*/ 14 w 120"/>
                <a:gd name="T55" fmla="*/ 9 h 97"/>
                <a:gd name="T56" fmla="*/ 10 w 120"/>
                <a:gd name="T57" fmla="*/ 7 h 97"/>
                <a:gd name="T58" fmla="*/ 6 w 120"/>
                <a:gd name="T59" fmla="*/ 7 h 97"/>
                <a:gd name="T60" fmla="*/ 2 w 120"/>
                <a:gd name="T61" fmla="*/ 11 h 97"/>
                <a:gd name="T62" fmla="*/ 2 w 120"/>
                <a:gd name="T63" fmla="*/ 11 h 97"/>
                <a:gd name="T64" fmla="*/ 0 w 120"/>
                <a:gd name="T65" fmla="*/ 13 h 97"/>
                <a:gd name="T66" fmla="*/ 0 w 120"/>
                <a:gd name="T67" fmla="*/ 15 h 97"/>
                <a:gd name="T68" fmla="*/ 2 w 120"/>
                <a:gd name="T69" fmla="*/ 21 h 97"/>
                <a:gd name="T70" fmla="*/ 2 w 120"/>
                <a:gd name="T71" fmla="*/ 21 h 97"/>
                <a:gd name="T72" fmla="*/ 38 w 120"/>
                <a:gd name="T73" fmla="*/ 63 h 97"/>
                <a:gd name="T74" fmla="*/ 38 w 120"/>
                <a:gd name="T75" fmla="*/ 97 h 97"/>
                <a:gd name="T76" fmla="*/ 60 w 120"/>
                <a:gd name="T77" fmla="*/ 97 h 97"/>
                <a:gd name="T78" fmla="*/ 84 w 120"/>
                <a:gd name="T79" fmla="*/ 97 h 97"/>
                <a:gd name="T80" fmla="*/ 82 w 120"/>
                <a:gd name="T81" fmla="*/ 63 h 97"/>
                <a:gd name="T82" fmla="*/ 82 w 120"/>
                <a:gd name="T83" fmla="*/ 63 h 97"/>
                <a:gd name="T84" fmla="*/ 120 w 120"/>
                <a:gd name="T85" fmla="*/ 21 h 97"/>
                <a:gd name="T86" fmla="*/ 120 w 120"/>
                <a:gd name="T87" fmla="*/ 21 h 97"/>
                <a:gd name="T88" fmla="*/ 120 w 120"/>
                <a:gd name="T89" fmla="*/ 15 h 97"/>
                <a:gd name="T90" fmla="*/ 120 w 120"/>
                <a:gd name="T91" fmla="*/ 13 h 97"/>
                <a:gd name="T92" fmla="*/ 120 w 120"/>
                <a:gd name="T93" fmla="*/ 11 h 97"/>
                <a:gd name="T94" fmla="*/ 120 w 120"/>
                <a:gd name="T95" fmla="*/ 11 h 97"/>
                <a:gd name="T96" fmla="*/ 114 w 120"/>
                <a:gd name="T97" fmla="*/ 7 h 97"/>
                <a:gd name="T98" fmla="*/ 110 w 120"/>
                <a:gd name="T99" fmla="*/ 7 h 97"/>
                <a:gd name="T100" fmla="*/ 106 w 120"/>
                <a:gd name="T101" fmla="*/ 9 h 97"/>
                <a:gd name="T102" fmla="*/ 106 w 120"/>
                <a:gd name="T103" fmla="*/ 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97">
                  <a:moveTo>
                    <a:pt x="106" y="9"/>
                  </a:moveTo>
                  <a:lnTo>
                    <a:pt x="106" y="9"/>
                  </a:lnTo>
                  <a:lnTo>
                    <a:pt x="74" y="45"/>
                  </a:lnTo>
                  <a:lnTo>
                    <a:pt x="70" y="45"/>
                  </a:lnTo>
                  <a:lnTo>
                    <a:pt x="70" y="45"/>
                  </a:lnTo>
                  <a:lnTo>
                    <a:pt x="76" y="41"/>
                  </a:lnTo>
                  <a:lnTo>
                    <a:pt x="80" y="37"/>
                  </a:lnTo>
                  <a:lnTo>
                    <a:pt x="84" y="29"/>
                  </a:lnTo>
                  <a:lnTo>
                    <a:pt x="84" y="23"/>
                  </a:lnTo>
                  <a:lnTo>
                    <a:pt x="84" y="23"/>
                  </a:lnTo>
                  <a:lnTo>
                    <a:pt x="82" y="13"/>
                  </a:lnTo>
                  <a:lnTo>
                    <a:pt x="78" y="5"/>
                  </a:lnTo>
                  <a:lnTo>
                    <a:pt x="70" y="2"/>
                  </a:lnTo>
                  <a:lnTo>
                    <a:pt x="60" y="0"/>
                  </a:lnTo>
                  <a:lnTo>
                    <a:pt x="60" y="0"/>
                  </a:lnTo>
                  <a:lnTo>
                    <a:pt x="52" y="2"/>
                  </a:lnTo>
                  <a:lnTo>
                    <a:pt x="44" y="5"/>
                  </a:lnTo>
                  <a:lnTo>
                    <a:pt x="38" y="13"/>
                  </a:lnTo>
                  <a:lnTo>
                    <a:pt x="36" y="23"/>
                  </a:lnTo>
                  <a:lnTo>
                    <a:pt x="36" y="23"/>
                  </a:lnTo>
                  <a:lnTo>
                    <a:pt x="38" y="29"/>
                  </a:lnTo>
                  <a:lnTo>
                    <a:pt x="40" y="37"/>
                  </a:lnTo>
                  <a:lnTo>
                    <a:pt x="46" y="41"/>
                  </a:lnTo>
                  <a:lnTo>
                    <a:pt x="52" y="45"/>
                  </a:lnTo>
                  <a:lnTo>
                    <a:pt x="48" y="45"/>
                  </a:lnTo>
                  <a:lnTo>
                    <a:pt x="48" y="45"/>
                  </a:lnTo>
                  <a:lnTo>
                    <a:pt x="14" y="9"/>
                  </a:lnTo>
                  <a:lnTo>
                    <a:pt x="14" y="9"/>
                  </a:lnTo>
                  <a:lnTo>
                    <a:pt x="10" y="7"/>
                  </a:lnTo>
                  <a:lnTo>
                    <a:pt x="6" y="7"/>
                  </a:lnTo>
                  <a:lnTo>
                    <a:pt x="2" y="11"/>
                  </a:lnTo>
                  <a:lnTo>
                    <a:pt x="2" y="11"/>
                  </a:lnTo>
                  <a:lnTo>
                    <a:pt x="0" y="13"/>
                  </a:lnTo>
                  <a:lnTo>
                    <a:pt x="0" y="15"/>
                  </a:lnTo>
                  <a:lnTo>
                    <a:pt x="2" y="21"/>
                  </a:lnTo>
                  <a:lnTo>
                    <a:pt x="2" y="21"/>
                  </a:lnTo>
                  <a:lnTo>
                    <a:pt x="38" y="63"/>
                  </a:lnTo>
                  <a:lnTo>
                    <a:pt x="38" y="97"/>
                  </a:lnTo>
                  <a:lnTo>
                    <a:pt x="60" y="97"/>
                  </a:lnTo>
                  <a:lnTo>
                    <a:pt x="84" y="97"/>
                  </a:lnTo>
                  <a:lnTo>
                    <a:pt x="82" y="63"/>
                  </a:lnTo>
                  <a:lnTo>
                    <a:pt x="82" y="63"/>
                  </a:lnTo>
                  <a:lnTo>
                    <a:pt x="120" y="21"/>
                  </a:lnTo>
                  <a:lnTo>
                    <a:pt x="120" y="21"/>
                  </a:lnTo>
                  <a:lnTo>
                    <a:pt x="120" y="15"/>
                  </a:lnTo>
                  <a:lnTo>
                    <a:pt x="120" y="13"/>
                  </a:lnTo>
                  <a:lnTo>
                    <a:pt x="120" y="11"/>
                  </a:lnTo>
                  <a:lnTo>
                    <a:pt x="120" y="11"/>
                  </a:lnTo>
                  <a:lnTo>
                    <a:pt x="114" y="7"/>
                  </a:lnTo>
                  <a:lnTo>
                    <a:pt x="110" y="7"/>
                  </a:lnTo>
                  <a:lnTo>
                    <a:pt x="106" y="9"/>
                  </a:lnTo>
                  <a:lnTo>
                    <a:pt x="10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17" name="Freeform 165">
              <a:extLst>
                <a:ext uri="{FF2B5EF4-FFF2-40B4-BE49-F238E27FC236}">
                  <a16:creationId xmlns:a16="http://schemas.microsoft.com/office/drawing/2014/main" id="{83CE8421-0932-4F5D-8A8A-5F04AA09C8C3}"/>
                </a:ext>
              </a:extLst>
            </p:cNvPr>
            <p:cNvSpPr>
              <a:spLocks/>
            </p:cNvSpPr>
            <p:nvPr/>
          </p:nvSpPr>
          <p:spPr bwMode="auto">
            <a:xfrm>
              <a:off x="10299701" y="2865438"/>
              <a:ext cx="114300" cy="139700"/>
            </a:xfrm>
            <a:custGeom>
              <a:avLst/>
              <a:gdLst>
                <a:gd name="T0" fmla="*/ 58 w 72"/>
                <a:gd name="T1" fmla="*/ 0 h 88"/>
                <a:gd name="T2" fmla="*/ 36 w 72"/>
                <a:gd name="T3" fmla="*/ 0 h 88"/>
                <a:gd name="T4" fmla="*/ 14 w 72"/>
                <a:gd name="T5" fmla="*/ 0 h 88"/>
                <a:gd name="T6" fmla="*/ 14 w 72"/>
                <a:gd name="T7" fmla="*/ 0 h 88"/>
                <a:gd name="T8" fmla="*/ 0 w 72"/>
                <a:gd name="T9" fmla="*/ 72 h 88"/>
                <a:gd name="T10" fmla="*/ 0 w 72"/>
                <a:gd name="T11" fmla="*/ 72 h 88"/>
                <a:gd name="T12" fmla="*/ 0 w 72"/>
                <a:gd name="T13" fmla="*/ 80 h 88"/>
                <a:gd name="T14" fmla="*/ 4 w 72"/>
                <a:gd name="T15" fmla="*/ 84 h 88"/>
                <a:gd name="T16" fmla="*/ 6 w 72"/>
                <a:gd name="T17" fmla="*/ 88 h 88"/>
                <a:gd name="T18" fmla="*/ 12 w 72"/>
                <a:gd name="T19" fmla="*/ 88 h 88"/>
                <a:gd name="T20" fmla="*/ 12 w 72"/>
                <a:gd name="T21" fmla="*/ 88 h 88"/>
                <a:gd name="T22" fmla="*/ 16 w 72"/>
                <a:gd name="T23" fmla="*/ 86 h 88"/>
                <a:gd name="T24" fmla="*/ 20 w 72"/>
                <a:gd name="T25" fmla="*/ 84 h 88"/>
                <a:gd name="T26" fmla="*/ 22 w 72"/>
                <a:gd name="T27" fmla="*/ 80 h 88"/>
                <a:gd name="T28" fmla="*/ 22 w 72"/>
                <a:gd name="T29" fmla="*/ 74 h 88"/>
                <a:gd name="T30" fmla="*/ 22 w 72"/>
                <a:gd name="T31" fmla="*/ 74 h 88"/>
                <a:gd name="T32" fmla="*/ 32 w 72"/>
                <a:gd name="T33" fmla="*/ 30 h 88"/>
                <a:gd name="T34" fmla="*/ 40 w 72"/>
                <a:gd name="T35" fmla="*/ 30 h 88"/>
                <a:gd name="T36" fmla="*/ 40 w 72"/>
                <a:gd name="T37" fmla="*/ 30 h 88"/>
                <a:gd name="T38" fmla="*/ 50 w 72"/>
                <a:gd name="T39" fmla="*/ 74 h 88"/>
                <a:gd name="T40" fmla="*/ 50 w 72"/>
                <a:gd name="T41" fmla="*/ 74 h 88"/>
                <a:gd name="T42" fmla="*/ 52 w 72"/>
                <a:gd name="T43" fmla="*/ 80 h 88"/>
                <a:gd name="T44" fmla="*/ 54 w 72"/>
                <a:gd name="T45" fmla="*/ 84 h 88"/>
                <a:gd name="T46" fmla="*/ 58 w 72"/>
                <a:gd name="T47" fmla="*/ 86 h 88"/>
                <a:gd name="T48" fmla="*/ 62 w 72"/>
                <a:gd name="T49" fmla="*/ 88 h 88"/>
                <a:gd name="T50" fmla="*/ 62 w 72"/>
                <a:gd name="T51" fmla="*/ 88 h 88"/>
                <a:gd name="T52" fmla="*/ 66 w 72"/>
                <a:gd name="T53" fmla="*/ 88 h 88"/>
                <a:gd name="T54" fmla="*/ 70 w 72"/>
                <a:gd name="T55" fmla="*/ 84 h 88"/>
                <a:gd name="T56" fmla="*/ 72 w 72"/>
                <a:gd name="T57" fmla="*/ 80 h 88"/>
                <a:gd name="T58" fmla="*/ 72 w 72"/>
                <a:gd name="T59" fmla="*/ 72 h 88"/>
                <a:gd name="T60" fmla="*/ 72 w 72"/>
                <a:gd name="T61" fmla="*/ 72 h 88"/>
                <a:gd name="T62" fmla="*/ 58 w 72"/>
                <a:gd name="T63" fmla="*/ 0 h 88"/>
                <a:gd name="T64" fmla="*/ 58 w 72"/>
                <a:gd name="T6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88">
                  <a:moveTo>
                    <a:pt x="58" y="0"/>
                  </a:moveTo>
                  <a:lnTo>
                    <a:pt x="36" y="0"/>
                  </a:lnTo>
                  <a:lnTo>
                    <a:pt x="14" y="0"/>
                  </a:lnTo>
                  <a:lnTo>
                    <a:pt x="14" y="0"/>
                  </a:lnTo>
                  <a:lnTo>
                    <a:pt x="0" y="72"/>
                  </a:lnTo>
                  <a:lnTo>
                    <a:pt x="0" y="72"/>
                  </a:lnTo>
                  <a:lnTo>
                    <a:pt x="0" y="80"/>
                  </a:lnTo>
                  <a:lnTo>
                    <a:pt x="4" y="84"/>
                  </a:lnTo>
                  <a:lnTo>
                    <a:pt x="6" y="88"/>
                  </a:lnTo>
                  <a:lnTo>
                    <a:pt x="12" y="88"/>
                  </a:lnTo>
                  <a:lnTo>
                    <a:pt x="12" y="88"/>
                  </a:lnTo>
                  <a:lnTo>
                    <a:pt x="16" y="86"/>
                  </a:lnTo>
                  <a:lnTo>
                    <a:pt x="20" y="84"/>
                  </a:lnTo>
                  <a:lnTo>
                    <a:pt x="22" y="80"/>
                  </a:lnTo>
                  <a:lnTo>
                    <a:pt x="22" y="74"/>
                  </a:lnTo>
                  <a:lnTo>
                    <a:pt x="22" y="74"/>
                  </a:lnTo>
                  <a:lnTo>
                    <a:pt x="32" y="30"/>
                  </a:lnTo>
                  <a:lnTo>
                    <a:pt x="40" y="30"/>
                  </a:lnTo>
                  <a:lnTo>
                    <a:pt x="40" y="30"/>
                  </a:lnTo>
                  <a:lnTo>
                    <a:pt x="50" y="74"/>
                  </a:lnTo>
                  <a:lnTo>
                    <a:pt x="50" y="74"/>
                  </a:lnTo>
                  <a:lnTo>
                    <a:pt x="52" y="80"/>
                  </a:lnTo>
                  <a:lnTo>
                    <a:pt x="54" y="84"/>
                  </a:lnTo>
                  <a:lnTo>
                    <a:pt x="58" y="86"/>
                  </a:lnTo>
                  <a:lnTo>
                    <a:pt x="62" y="88"/>
                  </a:lnTo>
                  <a:lnTo>
                    <a:pt x="62" y="88"/>
                  </a:lnTo>
                  <a:lnTo>
                    <a:pt x="66" y="88"/>
                  </a:lnTo>
                  <a:lnTo>
                    <a:pt x="70" y="84"/>
                  </a:lnTo>
                  <a:lnTo>
                    <a:pt x="72" y="80"/>
                  </a:lnTo>
                  <a:lnTo>
                    <a:pt x="72" y="72"/>
                  </a:lnTo>
                  <a:lnTo>
                    <a:pt x="72" y="72"/>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18" name="Freeform 166">
              <a:extLst>
                <a:ext uri="{FF2B5EF4-FFF2-40B4-BE49-F238E27FC236}">
                  <a16:creationId xmlns:a16="http://schemas.microsoft.com/office/drawing/2014/main" id="{039757AE-6906-4643-8AB3-2C1F2719907A}"/>
                </a:ext>
              </a:extLst>
            </p:cNvPr>
            <p:cNvSpPr>
              <a:spLocks/>
            </p:cNvSpPr>
            <p:nvPr/>
          </p:nvSpPr>
          <p:spPr bwMode="auto">
            <a:xfrm>
              <a:off x="10483851" y="2862263"/>
              <a:ext cx="149225" cy="142875"/>
            </a:xfrm>
            <a:custGeom>
              <a:avLst/>
              <a:gdLst>
                <a:gd name="T0" fmla="*/ 94 w 94"/>
                <a:gd name="T1" fmla="*/ 54 h 90"/>
                <a:gd name="T2" fmla="*/ 94 w 94"/>
                <a:gd name="T3" fmla="*/ 54 h 90"/>
                <a:gd name="T4" fmla="*/ 84 w 94"/>
                <a:gd name="T5" fmla="*/ 32 h 90"/>
                <a:gd name="T6" fmla="*/ 68 w 94"/>
                <a:gd name="T7" fmla="*/ 0 h 90"/>
                <a:gd name="T8" fmla="*/ 68 w 94"/>
                <a:gd name="T9" fmla="*/ 0 h 90"/>
                <a:gd name="T10" fmla="*/ 22 w 94"/>
                <a:gd name="T11" fmla="*/ 0 h 90"/>
                <a:gd name="T12" fmla="*/ 22 w 94"/>
                <a:gd name="T13" fmla="*/ 0 h 90"/>
                <a:gd name="T14" fmla="*/ 16 w 94"/>
                <a:gd name="T15" fmla="*/ 14 h 90"/>
                <a:gd name="T16" fmla="*/ 8 w 94"/>
                <a:gd name="T17" fmla="*/ 34 h 90"/>
                <a:gd name="T18" fmla="*/ 0 w 94"/>
                <a:gd name="T19" fmla="*/ 56 h 90"/>
                <a:gd name="T20" fmla="*/ 0 w 94"/>
                <a:gd name="T21" fmla="*/ 56 h 90"/>
                <a:gd name="T22" fmla="*/ 4 w 94"/>
                <a:gd name="T23" fmla="*/ 58 h 90"/>
                <a:gd name="T24" fmla="*/ 12 w 94"/>
                <a:gd name="T25" fmla="*/ 60 h 90"/>
                <a:gd name="T26" fmla="*/ 12 w 94"/>
                <a:gd name="T27" fmla="*/ 60 h 90"/>
                <a:gd name="T28" fmla="*/ 10 w 94"/>
                <a:gd name="T29" fmla="*/ 74 h 90"/>
                <a:gd name="T30" fmla="*/ 10 w 94"/>
                <a:gd name="T31" fmla="*/ 74 h 90"/>
                <a:gd name="T32" fmla="*/ 10 w 94"/>
                <a:gd name="T33" fmla="*/ 82 h 90"/>
                <a:gd name="T34" fmla="*/ 12 w 94"/>
                <a:gd name="T35" fmla="*/ 86 h 90"/>
                <a:gd name="T36" fmla="*/ 16 w 94"/>
                <a:gd name="T37" fmla="*/ 90 h 90"/>
                <a:gd name="T38" fmla="*/ 20 w 94"/>
                <a:gd name="T39" fmla="*/ 90 h 90"/>
                <a:gd name="T40" fmla="*/ 20 w 94"/>
                <a:gd name="T41" fmla="*/ 90 h 90"/>
                <a:gd name="T42" fmla="*/ 24 w 94"/>
                <a:gd name="T43" fmla="*/ 88 h 90"/>
                <a:gd name="T44" fmla="*/ 28 w 94"/>
                <a:gd name="T45" fmla="*/ 86 h 90"/>
                <a:gd name="T46" fmla="*/ 30 w 94"/>
                <a:gd name="T47" fmla="*/ 82 h 90"/>
                <a:gd name="T48" fmla="*/ 32 w 94"/>
                <a:gd name="T49" fmla="*/ 76 h 90"/>
                <a:gd name="T50" fmla="*/ 32 w 94"/>
                <a:gd name="T51" fmla="*/ 76 h 90"/>
                <a:gd name="T52" fmla="*/ 34 w 94"/>
                <a:gd name="T53" fmla="*/ 62 h 90"/>
                <a:gd name="T54" fmla="*/ 34 w 94"/>
                <a:gd name="T55" fmla="*/ 62 h 90"/>
                <a:gd name="T56" fmla="*/ 40 w 94"/>
                <a:gd name="T57" fmla="*/ 62 h 90"/>
                <a:gd name="T58" fmla="*/ 46 w 94"/>
                <a:gd name="T59" fmla="*/ 58 h 90"/>
                <a:gd name="T60" fmla="*/ 46 w 94"/>
                <a:gd name="T61" fmla="*/ 58 h 90"/>
                <a:gd name="T62" fmla="*/ 50 w 94"/>
                <a:gd name="T63" fmla="*/ 60 h 90"/>
                <a:gd name="T64" fmla="*/ 56 w 94"/>
                <a:gd name="T65" fmla="*/ 62 h 90"/>
                <a:gd name="T66" fmla="*/ 56 w 94"/>
                <a:gd name="T67" fmla="*/ 62 h 90"/>
                <a:gd name="T68" fmla="*/ 58 w 94"/>
                <a:gd name="T69" fmla="*/ 76 h 90"/>
                <a:gd name="T70" fmla="*/ 58 w 94"/>
                <a:gd name="T71" fmla="*/ 76 h 90"/>
                <a:gd name="T72" fmla="*/ 60 w 94"/>
                <a:gd name="T73" fmla="*/ 82 h 90"/>
                <a:gd name="T74" fmla="*/ 62 w 94"/>
                <a:gd name="T75" fmla="*/ 86 h 90"/>
                <a:gd name="T76" fmla="*/ 66 w 94"/>
                <a:gd name="T77" fmla="*/ 88 h 90"/>
                <a:gd name="T78" fmla="*/ 70 w 94"/>
                <a:gd name="T79" fmla="*/ 90 h 90"/>
                <a:gd name="T80" fmla="*/ 70 w 94"/>
                <a:gd name="T81" fmla="*/ 90 h 90"/>
                <a:gd name="T82" fmla="*/ 74 w 94"/>
                <a:gd name="T83" fmla="*/ 90 h 90"/>
                <a:gd name="T84" fmla="*/ 78 w 94"/>
                <a:gd name="T85" fmla="*/ 86 h 90"/>
                <a:gd name="T86" fmla="*/ 80 w 94"/>
                <a:gd name="T87" fmla="*/ 82 h 90"/>
                <a:gd name="T88" fmla="*/ 80 w 94"/>
                <a:gd name="T89" fmla="*/ 74 h 90"/>
                <a:gd name="T90" fmla="*/ 80 w 94"/>
                <a:gd name="T91" fmla="*/ 74 h 90"/>
                <a:gd name="T92" fmla="*/ 78 w 94"/>
                <a:gd name="T93" fmla="*/ 58 h 90"/>
                <a:gd name="T94" fmla="*/ 78 w 94"/>
                <a:gd name="T95" fmla="*/ 58 h 90"/>
                <a:gd name="T96" fmla="*/ 86 w 94"/>
                <a:gd name="T97" fmla="*/ 58 h 90"/>
                <a:gd name="T98" fmla="*/ 94 w 94"/>
                <a:gd name="T99" fmla="*/ 54 h 90"/>
                <a:gd name="T100" fmla="*/ 94 w 94"/>
                <a:gd name="T101"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90">
                  <a:moveTo>
                    <a:pt x="94" y="54"/>
                  </a:moveTo>
                  <a:lnTo>
                    <a:pt x="94" y="54"/>
                  </a:lnTo>
                  <a:lnTo>
                    <a:pt x="84" y="32"/>
                  </a:lnTo>
                  <a:lnTo>
                    <a:pt x="68" y="0"/>
                  </a:lnTo>
                  <a:lnTo>
                    <a:pt x="68" y="0"/>
                  </a:lnTo>
                  <a:lnTo>
                    <a:pt x="22" y="0"/>
                  </a:lnTo>
                  <a:lnTo>
                    <a:pt x="22" y="0"/>
                  </a:lnTo>
                  <a:lnTo>
                    <a:pt x="16" y="14"/>
                  </a:lnTo>
                  <a:lnTo>
                    <a:pt x="8" y="34"/>
                  </a:lnTo>
                  <a:lnTo>
                    <a:pt x="0" y="56"/>
                  </a:lnTo>
                  <a:lnTo>
                    <a:pt x="0" y="56"/>
                  </a:lnTo>
                  <a:lnTo>
                    <a:pt x="4" y="58"/>
                  </a:lnTo>
                  <a:lnTo>
                    <a:pt x="12" y="60"/>
                  </a:lnTo>
                  <a:lnTo>
                    <a:pt x="12" y="60"/>
                  </a:lnTo>
                  <a:lnTo>
                    <a:pt x="10" y="74"/>
                  </a:lnTo>
                  <a:lnTo>
                    <a:pt x="10" y="74"/>
                  </a:lnTo>
                  <a:lnTo>
                    <a:pt x="10" y="82"/>
                  </a:lnTo>
                  <a:lnTo>
                    <a:pt x="12" y="86"/>
                  </a:lnTo>
                  <a:lnTo>
                    <a:pt x="16" y="90"/>
                  </a:lnTo>
                  <a:lnTo>
                    <a:pt x="20" y="90"/>
                  </a:lnTo>
                  <a:lnTo>
                    <a:pt x="20" y="90"/>
                  </a:lnTo>
                  <a:lnTo>
                    <a:pt x="24" y="88"/>
                  </a:lnTo>
                  <a:lnTo>
                    <a:pt x="28" y="86"/>
                  </a:lnTo>
                  <a:lnTo>
                    <a:pt x="30" y="82"/>
                  </a:lnTo>
                  <a:lnTo>
                    <a:pt x="32" y="76"/>
                  </a:lnTo>
                  <a:lnTo>
                    <a:pt x="32" y="76"/>
                  </a:lnTo>
                  <a:lnTo>
                    <a:pt x="34" y="62"/>
                  </a:lnTo>
                  <a:lnTo>
                    <a:pt x="34" y="62"/>
                  </a:lnTo>
                  <a:lnTo>
                    <a:pt x="40" y="62"/>
                  </a:lnTo>
                  <a:lnTo>
                    <a:pt x="46" y="58"/>
                  </a:lnTo>
                  <a:lnTo>
                    <a:pt x="46" y="58"/>
                  </a:lnTo>
                  <a:lnTo>
                    <a:pt x="50" y="60"/>
                  </a:lnTo>
                  <a:lnTo>
                    <a:pt x="56" y="62"/>
                  </a:lnTo>
                  <a:lnTo>
                    <a:pt x="56" y="62"/>
                  </a:lnTo>
                  <a:lnTo>
                    <a:pt x="58" y="76"/>
                  </a:lnTo>
                  <a:lnTo>
                    <a:pt x="58" y="76"/>
                  </a:lnTo>
                  <a:lnTo>
                    <a:pt x="60" y="82"/>
                  </a:lnTo>
                  <a:lnTo>
                    <a:pt x="62" y="86"/>
                  </a:lnTo>
                  <a:lnTo>
                    <a:pt x="66" y="88"/>
                  </a:lnTo>
                  <a:lnTo>
                    <a:pt x="70" y="90"/>
                  </a:lnTo>
                  <a:lnTo>
                    <a:pt x="70" y="90"/>
                  </a:lnTo>
                  <a:lnTo>
                    <a:pt x="74" y="90"/>
                  </a:lnTo>
                  <a:lnTo>
                    <a:pt x="78" y="86"/>
                  </a:lnTo>
                  <a:lnTo>
                    <a:pt x="80" y="82"/>
                  </a:lnTo>
                  <a:lnTo>
                    <a:pt x="80" y="74"/>
                  </a:lnTo>
                  <a:lnTo>
                    <a:pt x="80" y="74"/>
                  </a:lnTo>
                  <a:lnTo>
                    <a:pt x="78" y="58"/>
                  </a:lnTo>
                  <a:lnTo>
                    <a:pt x="78" y="58"/>
                  </a:lnTo>
                  <a:lnTo>
                    <a:pt x="86" y="58"/>
                  </a:lnTo>
                  <a:lnTo>
                    <a:pt x="94" y="54"/>
                  </a:lnTo>
                  <a:lnTo>
                    <a:pt x="9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sp>
          <p:nvSpPr>
            <p:cNvPr id="119" name="Freeform 167">
              <a:extLst>
                <a:ext uri="{FF2B5EF4-FFF2-40B4-BE49-F238E27FC236}">
                  <a16:creationId xmlns:a16="http://schemas.microsoft.com/office/drawing/2014/main" id="{53F02E13-8E70-4A53-BBF6-18C9255618B4}"/>
                </a:ext>
              </a:extLst>
            </p:cNvPr>
            <p:cNvSpPr>
              <a:spLocks/>
            </p:cNvSpPr>
            <p:nvPr/>
          </p:nvSpPr>
          <p:spPr bwMode="auto">
            <a:xfrm>
              <a:off x="10458451" y="2698750"/>
              <a:ext cx="193675" cy="160338"/>
            </a:xfrm>
            <a:custGeom>
              <a:avLst/>
              <a:gdLst>
                <a:gd name="T0" fmla="*/ 108 w 122"/>
                <a:gd name="T1" fmla="*/ 15 h 101"/>
                <a:gd name="T2" fmla="*/ 102 w 122"/>
                <a:gd name="T3" fmla="*/ 21 h 101"/>
                <a:gd name="T4" fmla="*/ 98 w 122"/>
                <a:gd name="T5" fmla="*/ 8 h 101"/>
                <a:gd name="T6" fmla="*/ 92 w 122"/>
                <a:gd name="T7" fmla="*/ 4 h 101"/>
                <a:gd name="T8" fmla="*/ 84 w 122"/>
                <a:gd name="T9" fmla="*/ 0 h 101"/>
                <a:gd name="T10" fmla="*/ 74 w 122"/>
                <a:gd name="T11" fmla="*/ 4 h 101"/>
                <a:gd name="T12" fmla="*/ 72 w 122"/>
                <a:gd name="T13" fmla="*/ 6 h 101"/>
                <a:gd name="T14" fmla="*/ 72 w 122"/>
                <a:gd name="T15" fmla="*/ 6 h 101"/>
                <a:gd name="T16" fmla="*/ 84 w 122"/>
                <a:gd name="T17" fmla="*/ 15 h 101"/>
                <a:gd name="T18" fmla="*/ 88 w 122"/>
                <a:gd name="T19" fmla="*/ 29 h 101"/>
                <a:gd name="T20" fmla="*/ 88 w 122"/>
                <a:gd name="T21" fmla="*/ 29 h 101"/>
                <a:gd name="T22" fmla="*/ 88 w 122"/>
                <a:gd name="T23" fmla="*/ 33 h 101"/>
                <a:gd name="T24" fmla="*/ 90 w 122"/>
                <a:gd name="T25" fmla="*/ 35 h 101"/>
                <a:gd name="T26" fmla="*/ 74 w 122"/>
                <a:gd name="T27" fmla="*/ 51 h 101"/>
                <a:gd name="T28" fmla="*/ 70 w 122"/>
                <a:gd name="T29" fmla="*/ 51 h 101"/>
                <a:gd name="T30" fmla="*/ 82 w 122"/>
                <a:gd name="T31" fmla="*/ 43 h 101"/>
                <a:gd name="T32" fmla="*/ 86 w 122"/>
                <a:gd name="T33" fmla="*/ 29 h 101"/>
                <a:gd name="T34" fmla="*/ 84 w 122"/>
                <a:gd name="T35" fmla="*/ 19 h 101"/>
                <a:gd name="T36" fmla="*/ 70 w 122"/>
                <a:gd name="T37" fmla="*/ 8 h 101"/>
                <a:gd name="T38" fmla="*/ 62 w 122"/>
                <a:gd name="T39" fmla="*/ 6 h 101"/>
                <a:gd name="T40" fmla="*/ 44 w 122"/>
                <a:gd name="T41" fmla="*/ 11 h 101"/>
                <a:gd name="T42" fmla="*/ 38 w 122"/>
                <a:gd name="T43" fmla="*/ 29 h 101"/>
                <a:gd name="T44" fmla="*/ 38 w 122"/>
                <a:gd name="T45" fmla="*/ 35 h 101"/>
                <a:gd name="T46" fmla="*/ 46 w 122"/>
                <a:gd name="T47" fmla="*/ 47 h 101"/>
                <a:gd name="T48" fmla="*/ 48 w 122"/>
                <a:gd name="T49" fmla="*/ 51 h 101"/>
                <a:gd name="T50" fmla="*/ 14 w 122"/>
                <a:gd name="T51" fmla="*/ 15 h 101"/>
                <a:gd name="T52" fmla="*/ 10 w 122"/>
                <a:gd name="T53" fmla="*/ 13 h 101"/>
                <a:gd name="T54" fmla="*/ 2 w 122"/>
                <a:gd name="T55" fmla="*/ 17 h 101"/>
                <a:gd name="T56" fmla="*/ 0 w 122"/>
                <a:gd name="T57" fmla="*/ 19 h 101"/>
                <a:gd name="T58" fmla="*/ 2 w 122"/>
                <a:gd name="T59" fmla="*/ 27 h 101"/>
                <a:gd name="T60" fmla="*/ 38 w 122"/>
                <a:gd name="T61" fmla="*/ 69 h 101"/>
                <a:gd name="T62" fmla="*/ 62 w 122"/>
                <a:gd name="T63" fmla="*/ 101 h 101"/>
                <a:gd name="T64" fmla="*/ 84 w 122"/>
                <a:gd name="T65" fmla="*/ 69 h 101"/>
                <a:gd name="T66" fmla="*/ 104 w 122"/>
                <a:gd name="T67" fmla="*/ 45 h 101"/>
                <a:gd name="T68" fmla="*/ 110 w 122"/>
                <a:gd name="T69" fmla="*/ 47 h 101"/>
                <a:gd name="T70" fmla="*/ 106 w 122"/>
                <a:gd name="T71" fmla="*/ 43 h 101"/>
                <a:gd name="T72" fmla="*/ 120 w 122"/>
                <a:gd name="T73" fmla="*/ 27 h 101"/>
                <a:gd name="T74" fmla="*/ 122 w 122"/>
                <a:gd name="T75" fmla="*/ 21 h 101"/>
                <a:gd name="T76" fmla="*/ 120 w 122"/>
                <a:gd name="T77" fmla="*/ 17 h 101"/>
                <a:gd name="T78" fmla="*/ 114 w 122"/>
                <a:gd name="T79" fmla="*/ 13 h 101"/>
                <a:gd name="T80" fmla="*/ 108 w 122"/>
                <a:gd name="T81"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01">
                  <a:moveTo>
                    <a:pt x="108" y="15"/>
                  </a:moveTo>
                  <a:lnTo>
                    <a:pt x="108" y="15"/>
                  </a:lnTo>
                  <a:lnTo>
                    <a:pt x="102" y="21"/>
                  </a:lnTo>
                  <a:lnTo>
                    <a:pt x="102" y="21"/>
                  </a:lnTo>
                  <a:lnTo>
                    <a:pt x="100" y="13"/>
                  </a:lnTo>
                  <a:lnTo>
                    <a:pt x="98" y="8"/>
                  </a:lnTo>
                  <a:lnTo>
                    <a:pt x="98" y="8"/>
                  </a:lnTo>
                  <a:lnTo>
                    <a:pt x="92" y="4"/>
                  </a:lnTo>
                  <a:lnTo>
                    <a:pt x="88" y="2"/>
                  </a:lnTo>
                  <a:lnTo>
                    <a:pt x="84" y="0"/>
                  </a:lnTo>
                  <a:lnTo>
                    <a:pt x="80" y="2"/>
                  </a:lnTo>
                  <a:lnTo>
                    <a:pt x="74" y="4"/>
                  </a:lnTo>
                  <a:lnTo>
                    <a:pt x="72" y="6"/>
                  </a:lnTo>
                  <a:lnTo>
                    <a:pt x="72" y="6"/>
                  </a:lnTo>
                  <a:lnTo>
                    <a:pt x="72" y="6"/>
                  </a:lnTo>
                  <a:lnTo>
                    <a:pt x="72" y="6"/>
                  </a:lnTo>
                  <a:lnTo>
                    <a:pt x="78" y="9"/>
                  </a:lnTo>
                  <a:lnTo>
                    <a:pt x="84" y="15"/>
                  </a:lnTo>
                  <a:lnTo>
                    <a:pt x="86" y="21"/>
                  </a:lnTo>
                  <a:lnTo>
                    <a:pt x="88" y="29"/>
                  </a:lnTo>
                  <a:lnTo>
                    <a:pt x="88" y="29"/>
                  </a:lnTo>
                  <a:lnTo>
                    <a:pt x="88" y="29"/>
                  </a:lnTo>
                  <a:lnTo>
                    <a:pt x="88" y="29"/>
                  </a:lnTo>
                  <a:lnTo>
                    <a:pt x="88" y="33"/>
                  </a:lnTo>
                  <a:lnTo>
                    <a:pt x="88" y="33"/>
                  </a:lnTo>
                  <a:lnTo>
                    <a:pt x="90" y="35"/>
                  </a:lnTo>
                  <a:lnTo>
                    <a:pt x="90" y="35"/>
                  </a:lnTo>
                  <a:lnTo>
                    <a:pt x="74" y="51"/>
                  </a:lnTo>
                  <a:lnTo>
                    <a:pt x="70" y="51"/>
                  </a:lnTo>
                  <a:lnTo>
                    <a:pt x="70" y="51"/>
                  </a:lnTo>
                  <a:lnTo>
                    <a:pt x="76" y="47"/>
                  </a:lnTo>
                  <a:lnTo>
                    <a:pt x="82" y="43"/>
                  </a:lnTo>
                  <a:lnTo>
                    <a:pt x="84" y="35"/>
                  </a:lnTo>
                  <a:lnTo>
                    <a:pt x="86" y="29"/>
                  </a:lnTo>
                  <a:lnTo>
                    <a:pt x="86" y="29"/>
                  </a:lnTo>
                  <a:lnTo>
                    <a:pt x="84" y="19"/>
                  </a:lnTo>
                  <a:lnTo>
                    <a:pt x="78" y="11"/>
                  </a:lnTo>
                  <a:lnTo>
                    <a:pt x="70" y="8"/>
                  </a:lnTo>
                  <a:lnTo>
                    <a:pt x="62" y="6"/>
                  </a:lnTo>
                  <a:lnTo>
                    <a:pt x="62" y="6"/>
                  </a:lnTo>
                  <a:lnTo>
                    <a:pt x="52" y="8"/>
                  </a:lnTo>
                  <a:lnTo>
                    <a:pt x="44" y="11"/>
                  </a:lnTo>
                  <a:lnTo>
                    <a:pt x="38" y="19"/>
                  </a:lnTo>
                  <a:lnTo>
                    <a:pt x="38" y="29"/>
                  </a:lnTo>
                  <a:lnTo>
                    <a:pt x="38" y="29"/>
                  </a:lnTo>
                  <a:lnTo>
                    <a:pt x="38" y="35"/>
                  </a:lnTo>
                  <a:lnTo>
                    <a:pt x="42" y="43"/>
                  </a:lnTo>
                  <a:lnTo>
                    <a:pt x="46" y="47"/>
                  </a:lnTo>
                  <a:lnTo>
                    <a:pt x="52" y="51"/>
                  </a:lnTo>
                  <a:lnTo>
                    <a:pt x="48" y="51"/>
                  </a:lnTo>
                  <a:lnTo>
                    <a:pt x="48" y="51"/>
                  </a:lnTo>
                  <a:lnTo>
                    <a:pt x="14" y="15"/>
                  </a:lnTo>
                  <a:lnTo>
                    <a:pt x="14" y="15"/>
                  </a:lnTo>
                  <a:lnTo>
                    <a:pt x="10" y="13"/>
                  </a:lnTo>
                  <a:lnTo>
                    <a:pt x="8" y="13"/>
                  </a:lnTo>
                  <a:lnTo>
                    <a:pt x="2" y="17"/>
                  </a:lnTo>
                  <a:lnTo>
                    <a:pt x="2" y="17"/>
                  </a:lnTo>
                  <a:lnTo>
                    <a:pt x="0" y="19"/>
                  </a:lnTo>
                  <a:lnTo>
                    <a:pt x="0" y="21"/>
                  </a:lnTo>
                  <a:lnTo>
                    <a:pt x="2" y="27"/>
                  </a:lnTo>
                  <a:lnTo>
                    <a:pt x="2" y="27"/>
                  </a:lnTo>
                  <a:lnTo>
                    <a:pt x="38" y="69"/>
                  </a:lnTo>
                  <a:lnTo>
                    <a:pt x="38" y="101"/>
                  </a:lnTo>
                  <a:lnTo>
                    <a:pt x="62" y="101"/>
                  </a:lnTo>
                  <a:lnTo>
                    <a:pt x="84" y="101"/>
                  </a:lnTo>
                  <a:lnTo>
                    <a:pt x="84" y="69"/>
                  </a:lnTo>
                  <a:lnTo>
                    <a:pt x="84" y="69"/>
                  </a:lnTo>
                  <a:lnTo>
                    <a:pt x="104" y="45"/>
                  </a:lnTo>
                  <a:lnTo>
                    <a:pt x="104" y="45"/>
                  </a:lnTo>
                  <a:lnTo>
                    <a:pt x="110" y="47"/>
                  </a:lnTo>
                  <a:lnTo>
                    <a:pt x="110" y="47"/>
                  </a:lnTo>
                  <a:lnTo>
                    <a:pt x="106" y="43"/>
                  </a:lnTo>
                  <a:lnTo>
                    <a:pt x="106" y="43"/>
                  </a:lnTo>
                  <a:lnTo>
                    <a:pt x="120" y="27"/>
                  </a:lnTo>
                  <a:lnTo>
                    <a:pt x="120" y="27"/>
                  </a:lnTo>
                  <a:lnTo>
                    <a:pt x="122" y="21"/>
                  </a:lnTo>
                  <a:lnTo>
                    <a:pt x="122" y="19"/>
                  </a:lnTo>
                  <a:lnTo>
                    <a:pt x="120" y="17"/>
                  </a:lnTo>
                  <a:lnTo>
                    <a:pt x="120" y="17"/>
                  </a:lnTo>
                  <a:lnTo>
                    <a:pt x="114" y="13"/>
                  </a:lnTo>
                  <a:lnTo>
                    <a:pt x="112" y="13"/>
                  </a:lnTo>
                  <a:lnTo>
                    <a:pt x="108" y="15"/>
                  </a:lnTo>
                  <a:lnTo>
                    <a:pt x="10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defRPr/>
              </a:pPr>
              <a:endParaRPr lang="en-US" sz="1941" dirty="0">
                <a:solidFill>
                  <a:prstClr val="black"/>
                </a:solidFill>
                <a:latin typeface="Georgia" pitchFamily="18" charset="0"/>
              </a:endParaRPr>
            </a:p>
          </p:txBody>
        </p:sp>
      </p:grpSp>
      <p:sp>
        <p:nvSpPr>
          <p:cNvPr id="120" name="Rectangle 119">
            <a:extLst>
              <a:ext uri="{FF2B5EF4-FFF2-40B4-BE49-F238E27FC236}">
                <a16:creationId xmlns:a16="http://schemas.microsoft.com/office/drawing/2014/main" id="{DD79716B-FC1A-42CB-BE7D-FB48C54BE30E}"/>
              </a:ext>
            </a:extLst>
          </p:cNvPr>
          <p:cNvSpPr/>
          <p:nvPr/>
        </p:nvSpPr>
        <p:spPr>
          <a:xfrm>
            <a:off x="4921007" y="3166885"/>
            <a:ext cx="2119934" cy="1277471"/>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806867" eaLnBrk="0" fontAlgn="base" hangingPunct="0">
              <a:spcBef>
                <a:spcPct val="0"/>
              </a:spcBef>
              <a:spcAft>
                <a:spcPct val="0"/>
              </a:spcAft>
              <a:defRPr/>
            </a:pPr>
            <a:r>
              <a:rPr lang="en-US" sz="1200" b="1" i="1" dirty="0">
                <a:solidFill>
                  <a:schemeClr val="tx1">
                    <a:lumMod val="65000"/>
                    <a:lumOff val="35000"/>
                  </a:schemeClr>
                </a:solidFill>
                <a:latin typeface="Calibri"/>
              </a:rPr>
              <a:t>Referral from Pilot Participating Human Service Organization (HSO)</a:t>
            </a:r>
          </a:p>
        </p:txBody>
      </p:sp>
      <p:pic>
        <p:nvPicPr>
          <p:cNvPr id="121" name="Picture 6" descr="C:\Users\kringelheim\Downloads\icons8-home-52.png">
            <a:extLst>
              <a:ext uri="{FF2B5EF4-FFF2-40B4-BE49-F238E27FC236}">
                <a16:creationId xmlns:a16="http://schemas.microsoft.com/office/drawing/2014/main" id="{2B0E19E3-C002-4476-AB32-CFA30FBF4C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6526" y="3772221"/>
            <a:ext cx="705722" cy="664821"/>
          </a:xfrm>
          <a:prstGeom prst="rect">
            <a:avLst/>
          </a:prstGeom>
          <a:solidFill>
            <a:schemeClr val="bg1">
              <a:lumMod val="95000"/>
            </a:schemeClr>
          </a:solidFill>
        </p:spPr>
      </p:pic>
      <p:sp>
        <p:nvSpPr>
          <p:cNvPr id="8" name="Star: 5 Points 7">
            <a:extLst>
              <a:ext uri="{FF2B5EF4-FFF2-40B4-BE49-F238E27FC236}">
                <a16:creationId xmlns:a16="http://schemas.microsoft.com/office/drawing/2014/main" id="{BCBDA7F8-EE75-7943-FF1D-27A0E85E082B}"/>
              </a:ext>
            </a:extLst>
          </p:cNvPr>
          <p:cNvSpPr/>
          <p:nvPr/>
        </p:nvSpPr>
        <p:spPr>
          <a:xfrm>
            <a:off x="2103172" y="3524925"/>
            <a:ext cx="665840" cy="706541"/>
          </a:xfrm>
          <a:prstGeom prst="star5">
            <a:avLst/>
          </a:prstGeom>
          <a:solidFill>
            <a:srgbClr val="FFC000"/>
          </a:solidFill>
          <a:ln w="28575">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D71A42-2350-3272-874D-818B23C3E639}"/>
              </a:ext>
            </a:extLst>
          </p:cNvPr>
          <p:cNvSpPr txBox="1"/>
          <p:nvPr/>
        </p:nvSpPr>
        <p:spPr>
          <a:xfrm>
            <a:off x="1179322" y="3487188"/>
            <a:ext cx="879983" cy="523220"/>
          </a:xfrm>
          <a:prstGeom prst="rect">
            <a:avLst/>
          </a:prstGeom>
          <a:noFill/>
        </p:spPr>
        <p:txBody>
          <a:bodyPr wrap="square" rtlCol="0">
            <a:spAutoFit/>
          </a:bodyPr>
          <a:lstStyle/>
          <a:p>
            <a:r>
              <a:rPr lang="en-US" sz="1400" b="1" dirty="0">
                <a:latin typeface="+mj-lt"/>
              </a:rPr>
              <a:t>Focus for Today </a:t>
            </a:r>
          </a:p>
        </p:txBody>
      </p:sp>
    </p:spTree>
    <p:extLst>
      <p:ext uri="{BB962C8B-B14F-4D97-AF65-F5344CB8AC3E}">
        <p14:creationId xmlns:p14="http://schemas.microsoft.com/office/powerpoint/2010/main" val="37382581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Ck608gTzCAUz_Dws8uoi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tYLpyO4bj.ECfWG8dBVH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tYLpyO4bj.ECfWG8dBVH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_QoKR0gQ7irhgfHlCowQ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fdXFaOwTwybvb0uUPOa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tYLpyO4bj.ECfWG8dBVH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8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9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0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1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8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7DAEC7A348D84F968070A01C03743C" ma:contentTypeVersion="8" ma:contentTypeDescription="Create a new document." ma:contentTypeScope="" ma:versionID="f4e12fedd6e30d01aca6762e61f4481e">
  <xsd:schema xmlns:xsd="http://www.w3.org/2001/XMLSchema" xmlns:xs="http://www.w3.org/2001/XMLSchema" xmlns:p="http://schemas.microsoft.com/office/2006/metadata/properties" xmlns:ns2="2854b407-9a4c-4f98-807d-721fae37b5d2" xmlns:ns3="3b032d82-cfab-4882-b611-1cd2ba4537a3" targetNamespace="http://schemas.microsoft.com/office/2006/metadata/properties" ma:root="true" ma:fieldsID="db08920978ddb58cc5b35fd3e67ee4f8" ns2:_="" ns3:_="">
    <xsd:import namespace="2854b407-9a4c-4f98-807d-721fae37b5d2"/>
    <xsd:import namespace="3b032d82-cfab-4882-b611-1cd2ba4537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Hyper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4b407-9a4c-4f98-807d-721fae37b5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Hyperlink" ma:index="15"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b032d82-cfab-4882-b611-1cd2ba4537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yperlink xmlns="2854b407-9a4c-4f98-807d-721fae37b5d2">
      <Url xsi:nil="true"/>
      <Description xsi:nil="true"/>
    </Hyperlink>
    <SharedWithUsers xmlns="3b032d82-cfab-4882-b611-1cd2ba4537a3">
      <UserInfo>
        <DisplayName>Strezo, Justin A</DisplayName>
        <AccountId>99</AccountId>
        <AccountType/>
      </UserInfo>
      <UserInfo>
        <DisplayName>Prokos, Garrick</DisplayName>
        <AccountId>83</AccountId>
        <AccountType/>
      </UserInfo>
      <UserInfo>
        <DisplayName>Croom, Leonard A</DisplayName>
        <AccountId>271</AccountId>
        <AccountType/>
      </UserInfo>
      <UserInfo>
        <DisplayName>Barreto, Gonzalo A</DisplayName>
        <AccountId>260</AccountId>
        <AccountType/>
      </UserInfo>
      <UserInfo>
        <DisplayName>Van Vleet, Amanda M</DisplayName>
        <AccountId>15</AccountId>
        <AccountType/>
      </UserInfo>
      <UserInfo>
        <DisplayName>Hohman, Leana E</DisplayName>
        <AccountId>97</AccountId>
        <AccountType/>
      </UserInfo>
      <UserInfo>
        <DisplayName>Disher, Adam</DisplayName>
        <AccountId>36</AccountId>
        <AccountType/>
      </UserInfo>
    </SharedWithUsers>
  </documentManagement>
</p:properties>
</file>

<file path=customXml/itemProps1.xml><?xml version="1.0" encoding="utf-8"?>
<ds:datastoreItem xmlns:ds="http://schemas.openxmlformats.org/officeDocument/2006/customXml" ds:itemID="{FD3C4F9D-0476-4C3D-B366-00031827F554}">
  <ds:schemaRefs>
    <ds:schemaRef ds:uri="http://schemas.microsoft.com/sharepoint/v3/contenttype/forms"/>
  </ds:schemaRefs>
</ds:datastoreItem>
</file>

<file path=customXml/itemProps2.xml><?xml version="1.0" encoding="utf-8"?>
<ds:datastoreItem xmlns:ds="http://schemas.openxmlformats.org/officeDocument/2006/customXml" ds:itemID="{739AC878-AC47-48A3-B471-312F7D92B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4b407-9a4c-4f98-807d-721fae37b5d2"/>
    <ds:schemaRef ds:uri="3b032d82-cfab-4882-b611-1cd2ba453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07F9EF-A13B-44A9-A51A-2E203421AF13}">
  <ds:schemaRefs>
    <ds:schemaRef ds:uri="http://schemas.microsoft.com/office/2006/metadata/properties"/>
    <ds:schemaRef ds:uri="http://schemas.microsoft.com/office/infopath/2007/PartnerControls"/>
    <ds:schemaRef ds:uri="2854b407-9a4c-4f98-807d-721fae37b5d2"/>
    <ds:schemaRef ds:uri="3b032d82-cfab-4882-b611-1cd2ba4537a3"/>
  </ds:schemaRefs>
</ds:datastoreItem>
</file>

<file path=docProps/app.xml><?xml version="1.0" encoding="utf-8"?>
<Properties xmlns="http://schemas.openxmlformats.org/officeDocument/2006/extended-properties" xmlns:vt="http://schemas.openxmlformats.org/officeDocument/2006/docPropsVTypes">
  <TotalTime>24</TotalTime>
  <Words>1837</Words>
  <Application>Microsoft Office PowerPoint</Application>
  <PresentationFormat>Widescreen</PresentationFormat>
  <Paragraphs>180</Paragraphs>
  <Slides>13</Slides>
  <Notes>12</Notes>
  <HiddenSlides>0</HiddenSlides>
  <MMClips>0</MMClips>
  <ScaleCrop>false</ScaleCrop>
  <HeadingPairs>
    <vt:vector size="8" baseType="variant">
      <vt:variant>
        <vt:lpstr>Fonts Used</vt:lpstr>
      </vt:variant>
      <vt:variant>
        <vt:i4>16</vt:i4>
      </vt:variant>
      <vt:variant>
        <vt:lpstr>Theme</vt:lpstr>
      </vt:variant>
      <vt:variant>
        <vt:i4>24</vt:i4>
      </vt:variant>
      <vt:variant>
        <vt:lpstr>Embedded OLE Servers</vt:lpstr>
      </vt:variant>
      <vt:variant>
        <vt:i4>1</vt:i4>
      </vt:variant>
      <vt:variant>
        <vt:lpstr>Slide Titles</vt:lpstr>
      </vt:variant>
      <vt:variant>
        <vt:i4>13</vt:i4>
      </vt:variant>
    </vt:vector>
  </HeadingPairs>
  <TitlesOfParts>
    <vt:vector size="54" baseType="lpstr">
      <vt:lpstr>Arial</vt:lpstr>
      <vt:lpstr>Arial Unicode MS</vt:lpstr>
      <vt:lpstr>Calibri</vt:lpstr>
      <vt:lpstr>Calibri Light</vt:lpstr>
      <vt:lpstr>Courier New</vt:lpstr>
      <vt:lpstr>Franklin Gothic Book</vt:lpstr>
      <vt:lpstr>Franklin Gothic Demi Cond</vt:lpstr>
      <vt:lpstr>Franklin Gothic Medium</vt:lpstr>
      <vt:lpstr>Franklin Gothic Medium Cond</vt:lpstr>
      <vt:lpstr>Georgia</vt:lpstr>
      <vt:lpstr>Gotham Bold</vt:lpstr>
      <vt:lpstr>Helvetica</vt:lpstr>
      <vt:lpstr>Symbol</vt:lpstr>
      <vt:lpstr>Times New Roman</vt:lpstr>
      <vt:lpstr>Verdana</vt:lpstr>
      <vt:lpstr>Wingdings</vt:lpstr>
      <vt:lpstr>3_Office Theme</vt:lpstr>
      <vt:lpstr>4_Office Theme</vt:lpstr>
      <vt:lpstr>11_Office Theme</vt:lpstr>
      <vt:lpstr>12_Office Theme</vt:lpstr>
      <vt:lpstr>7_Office Theme</vt:lpstr>
      <vt:lpstr>10_Office Theme</vt:lpstr>
      <vt:lpstr>13_Office Theme</vt:lpstr>
      <vt:lpstr>14_Office Theme</vt:lpstr>
      <vt:lpstr>9_Office Theme</vt:lpstr>
      <vt:lpstr>15_Office Theme</vt:lpstr>
      <vt:lpstr>16_Office Theme</vt:lpstr>
      <vt:lpstr>17_Office Theme</vt:lpstr>
      <vt:lpstr>18_Office Theme</vt:lpstr>
      <vt:lpstr>19_Office Theme</vt:lpstr>
      <vt:lpstr>20_Office Theme</vt:lpstr>
      <vt:lpstr>21_Office Theme</vt:lpstr>
      <vt:lpstr>5_Office Theme</vt:lpstr>
      <vt:lpstr>8_Office Theme</vt:lpstr>
      <vt:lpstr>6_Office Theme</vt:lpstr>
      <vt:lpstr>22_Office Theme</vt:lpstr>
      <vt:lpstr>2_Office Theme</vt:lpstr>
      <vt:lpstr>23_Office Theme</vt:lpstr>
      <vt:lpstr>3_Office Theme</vt:lpstr>
      <vt:lpstr>Office Theme</vt:lpstr>
      <vt:lpstr>think-cell Slide</vt:lpstr>
      <vt:lpstr>Healthy Opportunities Pilots:   No Wrong Door Approach to Enrollment</vt:lpstr>
      <vt:lpstr>Presenters</vt:lpstr>
      <vt:lpstr>Learning Objectives</vt:lpstr>
      <vt:lpstr>Why Do We Need the Healthy Opportunities Pilots? </vt:lpstr>
      <vt:lpstr>PowerPoint Presentation</vt:lpstr>
      <vt:lpstr>Who is Eligible to Receive Pilot Services? </vt:lpstr>
      <vt:lpstr>Healthy Opportunities Pilots: Qualifying Physical/Behavioral Health Criteria </vt:lpstr>
      <vt:lpstr>What Services Can Members Receive Through the Pilots?</vt:lpstr>
      <vt:lpstr>No Wrong Door: Multiple Entry Points into the Pilots</vt:lpstr>
      <vt:lpstr> Call To Action</vt:lpstr>
      <vt:lpstr>Health Plans’ Member Services Numbers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Vleet, Amanda M</dc:creator>
  <cp:lastModifiedBy>Fouts, Nevin Wayne</cp:lastModifiedBy>
  <cp:revision>438</cp:revision>
  <dcterms:created xsi:type="dcterms:W3CDTF">2021-02-11T01:32:52Z</dcterms:created>
  <dcterms:modified xsi:type="dcterms:W3CDTF">2023-02-14T20:50:29Z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0x010100147DAEC7A348D84F968070A01C03743C</vt:lpwstr>
  </property>
</Properties>
</file>