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8" r:id="rId5"/>
    <p:sldId id="420" r:id="rId6"/>
    <p:sldId id="427" r:id="rId7"/>
    <p:sldId id="421" r:id="rId8"/>
    <p:sldId id="422" r:id="rId9"/>
    <p:sldId id="423" r:id="rId10"/>
    <p:sldId id="428" r:id="rId11"/>
    <p:sldId id="431" r:id="rId12"/>
    <p:sldId id="430" r:id="rId13"/>
    <p:sldId id="429" r:id="rId14"/>
    <p:sldId id="425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e, Kristy" initials="LK" lastIdx="1" clrIdx="0">
    <p:extLst>
      <p:ext uri="{19B8F6BF-5375-455C-9EA6-DF929625EA0E}">
        <p15:presenceInfo xmlns:p15="http://schemas.microsoft.com/office/powerpoint/2012/main" userId="S::kristy.lee@suny.edu::2d31e6a3-3620-42ae-af19-7fd6f5c2456c" providerId="AD"/>
      </p:ext>
    </p:extLst>
  </p:cmAuthor>
  <p:cmAuthor id="2" name="Perry, Susan" initials="PS" lastIdx="1" clrIdx="1">
    <p:extLst>
      <p:ext uri="{19B8F6BF-5375-455C-9EA6-DF929625EA0E}">
        <p15:presenceInfo xmlns:p15="http://schemas.microsoft.com/office/powerpoint/2012/main" userId="S::susan.perry@suny.edu::ea21311d-03e0-498d-b20b-c0d2cb5e17f1" providerId="AD"/>
      </p:ext>
    </p:extLst>
  </p:cmAuthor>
  <p:cmAuthor id="3" name="Pritting, Shannon" initials="PS" lastIdx="1" clrIdx="2">
    <p:extLst>
      <p:ext uri="{19B8F6BF-5375-455C-9EA6-DF929625EA0E}">
        <p15:presenceInfo xmlns:p15="http://schemas.microsoft.com/office/powerpoint/2012/main" userId="S::shannon.pritting@suny.edu::b6acce8b-3193-4a7b-b3b8-1dc43a9f8da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9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97596-2E5D-A648-9D56-B43760903CF3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C1646-246F-1A4A-9F1A-C1A4DCB73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99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77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58F28-12E3-2346-8468-5E332CAAE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9E54A2-3CEA-D64F-BDF1-5C2CF89BB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642F2-DA96-4B48-966C-1712BD72A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98E33-77B4-8440-BDDC-85C728836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D32F3-0ED7-E04C-85E3-F18102581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05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579CE-6C58-3342-A1D4-8F6B3C38E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42EFEC-5848-4748-89E1-E06FB4F24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7F53D-E482-CC46-91CA-DCECE43CF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173DF-FA0A-784E-B88F-4117FF194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E67CE-8B2D-FF45-B20B-90E1F69CF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9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C0185A-8750-7D49-995C-97212AD630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A6BCE-4049-FD49-8A07-D29BD4422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39774-9B12-3345-9F2A-86977C70C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38FC2-D326-264B-A117-CEB090C18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7C95C-6D5B-0540-A2E4-732FD528A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36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C6AE8-4C38-5642-A29A-76652C1BB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1A3F8-9FBC-A544-9F3C-423BF0AE0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E0B57-3748-0742-A518-EE3FB791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F804F-884B-954F-8038-5822E4FC7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FE475-94DB-3441-A191-0B20DF1DC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12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21C42-1CF5-614B-81F4-D92CE5C2B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C5979-34E4-F04E-990E-20ADAFC2C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66926-B1C5-1948-9F65-207F70DC2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FD53C-CBF2-CF4B-AF34-4FAF8EF5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C4400-66F7-6041-9F65-775E3F702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23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84AFB-8F5D-AE4C-8111-8E206AB45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844A3-FC0F-A249-9056-963BE5B4D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008978-AC6F-4549-BD4C-33EAA349F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848CB-F251-614F-988A-B3654DC6B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1F20D-3B44-B14C-8813-9836981FE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6DCD8-AC3E-D94C-8355-111C85A1E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29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14B95-C19F-6B4E-9C62-51076B8B8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B49BB-A0D4-DE43-BB16-B35A236B2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E2B65-A596-0E45-BFB8-51E87DC8D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6EDC8-E086-3A49-9703-13BC8C137A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73776D-9DAB-C24C-A0A3-E9E963935F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072B0D-78CE-8949-85CC-2ED77577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28B343-74C5-F04C-9150-07E5B98D4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B6B707-4AC7-AB43-B5AF-B840B22EA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1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EB91-BAAB-D444-B955-82D8FF594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4E3B7E-E68E-5C48-9EAB-35FEA82A6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0B88CC-9599-BB4A-A70D-18A2E8907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69E7BD-C751-8F4B-BC2F-6A107CC1F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8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DEBFC1-7AF0-F04E-B50D-8B3342680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2D6BC3-6F66-784C-94DD-BB108C471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8134A-C3EA-9540-9873-8F73E3A85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4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187A3-FDD6-F047-89DC-FFE35E88C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D2E0C-918D-F14A-B2F1-34DB0BE09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19478-D8FC-8540-B1DE-D9776EA31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E1157-D5C7-384F-AE06-F4E87DE55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9A2FBF-782B-534C-A02F-F27147564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E7255E-5275-4348-9DCC-BEC02BEFF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12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AFF70-8336-4046-BFFD-289949E25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7F3680-683A-1E46-A4EE-10A07D3CA1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01DC8B-2066-A74C-9445-1DD268851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58219-F995-6C45-9DBB-54951E26A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04B2-B36F-8349-A0A1-8F4D3D666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BDC62-7C92-4641-83BB-B96079061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1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FD5E0F-94CE-AB49-B139-C62CE75B8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17A46-1791-D745-B0A3-EEFCED61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C2DB2-0886-7B48-A6F3-BF7FC8C288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0888D-4A71-2541-BE8B-529F9732D0D8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91CAB-8B90-B745-93D7-50094F1C2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11977-B5CB-2A4B-ADE2-C2BF40909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3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hyperlink" Target="https://slcny.libanswers.com/faq/298416" TargetMode="External"/><Relationship Id="rId7" Type="http://schemas.openxmlformats.org/officeDocument/2006/relationships/hyperlink" Target="mailto:info@slcny.libanswers.com" TargetMode="External"/><Relationship Id="rId2" Type="http://schemas.openxmlformats.org/officeDocument/2006/relationships/hyperlink" Target="https://slcny.libanswers.com/faq/35966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lcny.libanswers.com/faq/282456" TargetMode="External"/><Relationship Id="rId11" Type="http://schemas.openxmlformats.org/officeDocument/2006/relationships/image" Target="../media/image5.emf"/><Relationship Id="rId5" Type="http://schemas.openxmlformats.org/officeDocument/2006/relationships/hyperlink" Target="https://slcny.libanswers.com/faq/301855" TargetMode="External"/><Relationship Id="rId10" Type="http://schemas.openxmlformats.org/officeDocument/2006/relationships/image" Target="../media/image4.emf"/><Relationship Id="rId4" Type="http://schemas.openxmlformats.org/officeDocument/2006/relationships/hyperlink" Target="https://slcny.libanswers.com/faq/298510" TargetMode="External"/><Relationship Id="rId9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6.jpe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s://slcny.libguides.com/ld.php?content_id=6424118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15B8DE-8652-3349-89A7-95B64FA716C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CA505A-881F-1A4A-88CE-582A96EF6887}"/>
              </a:ext>
            </a:extLst>
          </p:cNvPr>
          <p:cNvSpPr/>
          <p:nvPr/>
        </p:nvSpPr>
        <p:spPr>
          <a:xfrm>
            <a:off x="-22204" y="0"/>
            <a:ext cx="45318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65C52C-6ED7-4448-95F6-8DE980BE9F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274"/>
          <a:stretch/>
        </p:blipFill>
        <p:spPr>
          <a:xfrm>
            <a:off x="2702041" y="1869799"/>
            <a:ext cx="1518404" cy="14552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BAAC33-E9F3-144D-929D-8B85ACD4D501}"/>
              </a:ext>
            </a:extLst>
          </p:cNvPr>
          <p:cNvSpPr txBox="1"/>
          <p:nvPr/>
        </p:nvSpPr>
        <p:spPr>
          <a:xfrm>
            <a:off x="5158050" y="838495"/>
            <a:ext cx="63632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Billing for Lost Alma Resource Sharing Items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8AF50B5-F939-CF44-960C-3EAE79DDFCE0}"/>
              </a:ext>
            </a:extLst>
          </p:cNvPr>
          <p:cNvCxnSpPr/>
          <p:nvPr/>
        </p:nvCxnSpPr>
        <p:spPr>
          <a:xfrm>
            <a:off x="4531801" y="-8092"/>
            <a:ext cx="0" cy="3333135"/>
          </a:xfrm>
          <a:prstGeom prst="line">
            <a:avLst/>
          </a:prstGeom>
          <a:ln w="152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85311A9-0669-8A47-BDE2-7082927DEF72}"/>
              </a:ext>
            </a:extLst>
          </p:cNvPr>
          <p:cNvCxnSpPr/>
          <p:nvPr/>
        </p:nvCxnSpPr>
        <p:spPr>
          <a:xfrm>
            <a:off x="9602548" y="5437034"/>
            <a:ext cx="2589452" cy="0"/>
          </a:xfrm>
          <a:prstGeom prst="line">
            <a:avLst/>
          </a:prstGeom>
          <a:ln w="152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1608256-D41E-7949-9F8B-A7E248C43ECB}"/>
              </a:ext>
            </a:extLst>
          </p:cNvPr>
          <p:cNvSpPr txBox="1"/>
          <p:nvPr/>
        </p:nvSpPr>
        <p:spPr>
          <a:xfrm>
            <a:off x="8339695" y="4883949"/>
            <a:ext cx="3088339" cy="4154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2100" dirty="0">
                <a:solidFill>
                  <a:schemeClr val="bg1"/>
                </a:solidFill>
              </a:rPr>
              <a:t>December 10, 2021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4B75E0D-B68C-5D4B-B4E8-1477A4D4F12D}"/>
              </a:ext>
            </a:extLst>
          </p:cNvPr>
          <p:cNvGrpSpPr/>
          <p:nvPr/>
        </p:nvGrpSpPr>
        <p:grpSpPr>
          <a:xfrm>
            <a:off x="6320303" y="6041112"/>
            <a:ext cx="5548758" cy="438513"/>
            <a:chOff x="6320303" y="6041112"/>
            <a:chExt cx="5548758" cy="43851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3E6AAA6-94E2-F84D-B2F3-A25A1C3F9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EC7A0F2-B015-B74A-8742-20D8D0C9A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5D5982-80F4-314F-B88D-EDBA26AE123B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  <a:endParaRPr lang="en-US" sz="21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5C1AF34-ECD5-AB44-9CC5-56A5C0684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95B42DE-6EE2-154A-975E-1B27FF79A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9431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8180"/>
            <a:ext cx="10515600" cy="854075"/>
          </a:xfrm>
        </p:spPr>
        <p:txBody>
          <a:bodyPr/>
          <a:lstStyle/>
          <a:p>
            <a:r>
              <a:rPr lang="en-US" b="1" dirty="0">
                <a:ea typeface="+mj-lt"/>
                <a:cs typeface="+mj-lt"/>
              </a:rPr>
              <a:t>Next Steps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443" y="1357487"/>
            <a:ext cx="10877533" cy="4467809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>
                <a:cs typeface="Calibri"/>
              </a:rPr>
              <a:t>Manually undoing status changes made by Overdue and Lost Loan Profiles and Send Overdue Message to Resource Sharing Borrowing Partner job</a:t>
            </a:r>
          </a:p>
          <a:p>
            <a:pPr lvl="1"/>
            <a:r>
              <a:rPr lang="en-US" dirty="0">
                <a:cs typeface="Calibri"/>
              </a:rPr>
              <a:t>Will not undo any manual status changes</a:t>
            </a:r>
          </a:p>
          <a:p>
            <a:r>
              <a:rPr lang="en-US" dirty="0">
                <a:cs typeface="Calibri"/>
              </a:rPr>
              <a:t>Shelf checks for items lost in transit</a:t>
            </a:r>
          </a:p>
          <a:p>
            <a:pPr lvl="1"/>
            <a:r>
              <a:rPr lang="en-US" dirty="0">
                <a:cs typeface="Calibri"/>
              </a:rPr>
              <a:t>Past shelf checks have greatly reduced number of items lost in transit</a:t>
            </a:r>
          </a:p>
          <a:p>
            <a:pPr lvl="1"/>
            <a:r>
              <a:rPr lang="en-US" dirty="0">
                <a:cs typeface="Calibri"/>
              </a:rPr>
              <a:t>Will send out lists of items needing shelf checks next week</a:t>
            </a:r>
          </a:p>
          <a:p>
            <a:r>
              <a:rPr lang="en-US" dirty="0">
                <a:cs typeface="Calibri"/>
              </a:rPr>
              <a:t>Gather info on campus billing practices</a:t>
            </a:r>
          </a:p>
          <a:p>
            <a:pPr lvl="1"/>
            <a:r>
              <a:rPr lang="en-US" dirty="0">
                <a:cs typeface="Calibri"/>
              </a:rPr>
              <a:t>Survey link sent to resource sharing contact at each campus last week</a:t>
            </a:r>
          </a:p>
          <a:p>
            <a:pPr lvl="1"/>
            <a:r>
              <a:rPr lang="en-US" dirty="0">
                <a:cs typeface="Calibri"/>
              </a:rPr>
              <a:t>Will distribute responses to all SUNY libraries but won’t post them publicly</a:t>
            </a:r>
          </a:p>
          <a:p>
            <a:r>
              <a:rPr lang="en-US" dirty="0">
                <a:cs typeface="Calibri"/>
              </a:rPr>
              <a:t>Configure Overdue and Lost Loan Profiles for Alma RS loans</a:t>
            </a:r>
          </a:p>
          <a:p>
            <a:pPr lvl="1"/>
            <a:r>
              <a:rPr lang="en-US" dirty="0">
                <a:cs typeface="Calibri"/>
              </a:rPr>
              <a:t>Make sure overdue notices are being sent</a:t>
            </a:r>
          </a:p>
          <a:p>
            <a:pPr lvl="1"/>
            <a:r>
              <a:rPr lang="en-US" dirty="0">
                <a:cs typeface="Calibri"/>
              </a:rPr>
              <a:t>Declare RS loans lost only if you want to charge flat fee before receiving invoice</a:t>
            </a:r>
          </a:p>
          <a:p>
            <a:r>
              <a:rPr lang="en-US" dirty="0">
                <a:cs typeface="Calibri"/>
              </a:rPr>
              <a:t>Reaching out to users who have long overdue items </a:t>
            </a: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8512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8180"/>
            <a:ext cx="10515600" cy="854075"/>
          </a:xfrm>
        </p:spPr>
        <p:txBody>
          <a:bodyPr/>
          <a:lstStyle/>
          <a:p>
            <a:r>
              <a:rPr lang="en-US" b="1" dirty="0">
                <a:ea typeface="+mj-lt"/>
                <a:cs typeface="+mj-lt"/>
              </a:rPr>
              <a:t>Documentation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443" y="1357487"/>
            <a:ext cx="10868202" cy="44678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Lost Resource Sharing Workflow Overview FAQ:</a:t>
            </a:r>
          </a:p>
          <a:p>
            <a:pPr lvl="1"/>
            <a:r>
              <a:rPr lang="en-US" dirty="0">
                <a:cs typeface="Calibri"/>
                <a:hlinkClick r:id="rId2"/>
              </a:rPr>
              <a:t>https://slcny.libanswers.com/faq/359664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Updating TOUs:</a:t>
            </a:r>
          </a:p>
          <a:p>
            <a:pPr lvl="1"/>
            <a:r>
              <a:rPr lang="en-US" dirty="0">
                <a:cs typeface="Calibri"/>
              </a:rPr>
              <a:t>Fulfillment Policies: </a:t>
            </a:r>
            <a:r>
              <a:rPr lang="en-US" dirty="0">
                <a:cs typeface="Calibri"/>
                <a:hlinkClick r:id="rId3"/>
              </a:rPr>
              <a:t>https://slcny.libanswers.com/faq/298416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TOUs: </a:t>
            </a:r>
            <a:r>
              <a:rPr lang="en-US" dirty="0">
                <a:cs typeface="Calibri"/>
                <a:hlinkClick r:id="rId4"/>
              </a:rPr>
              <a:t>https://slcny.libanswers.com/faq/298510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Fulfillment Unit Rules: </a:t>
            </a:r>
            <a:r>
              <a:rPr lang="en-US" dirty="0">
                <a:cs typeface="Calibri"/>
                <a:hlinkClick r:id="rId5"/>
              </a:rPr>
              <a:t>https://slcny.libanswers.com/faq/301855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Configuring Overdue and Lost Loan Profiles:</a:t>
            </a:r>
          </a:p>
          <a:p>
            <a:pPr lvl="1"/>
            <a:r>
              <a:rPr lang="en-US" dirty="0">
                <a:cs typeface="Calibri"/>
                <a:hlinkClick r:id="rId6"/>
              </a:rPr>
              <a:t>https://slcny.libanswers.com/faq/282456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If you need assistance with anything, please email </a:t>
            </a:r>
            <a:r>
              <a:rPr lang="en-US" dirty="0">
                <a:cs typeface="Calibri"/>
                <a:hlinkClick r:id="rId7"/>
              </a:rPr>
              <a:t>info@slcny.libanswers.com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8889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itting on a bench&#10;&#10;Description automatically generated">
            <a:extLst>
              <a:ext uri="{FF2B5EF4-FFF2-40B4-BE49-F238E27FC236}">
                <a16:creationId xmlns:a16="http://schemas.microsoft.com/office/drawing/2014/main" id="{91BD1E80-C8DD-3549-AC06-33E1199DE2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26" t="7741" r="18609" b="7772"/>
          <a:stretch/>
        </p:blipFill>
        <p:spPr>
          <a:xfrm>
            <a:off x="4305781" y="0"/>
            <a:ext cx="788621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C59822-7DB9-334D-AFC1-9547312EB94B}"/>
              </a:ext>
            </a:extLst>
          </p:cNvPr>
          <p:cNvSpPr txBox="1"/>
          <p:nvPr/>
        </p:nvSpPr>
        <p:spPr>
          <a:xfrm>
            <a:off x="418257" y="1836998"/>
            <a:ext cx="3547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auxPro OT" panose="02000903030000090004" pitchFamily="2" charset="0"/>
              </a:rPr>
              <a:t>Questions?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177886-6A56-C543-818B-B58CC6220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78" y="273553"/>
            <a:ext cx="2096528" cy="104826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3943C36-6092-2244-AE36-D2625288AA6C}"/>
              </a:ext>
            </a:extLst>
          </p:cNvPr>
          <p:cNvGrpSpPr/>
          <p:nvPr/>
        </p:nvGrpSpPr>
        <p:grpSpPr>
          <a:xfrm>
            <a:off x="1370931" y="6041112"/>
            <a:ext cx="5548758" cy="438513"/>
            <a:chOff x="6320303" y="6041112"/>
            <a:chExt cx="5548758" cy="43851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133737B-069D-3145-A705-4ECCEB16F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B4D6807-3B4C-AE4B-ADD9-50C2429D7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16DC377-C509-9243-8DC8-DADB6CCD3E0A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 err="1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  <a:endParaRPr lang="en-US" sz="21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51CE042-932D-3E41-8540-FA13308E9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9632E47-E815-DD42-AF4E-C21A758CB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5502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8180"/>
            <a:ext cx="10515600" cy="854075"/>
          </a:xfrm>
        </p:spPr>
        <p:txBody>
          <a:bodyPr/>
          <a:lstStyle/>
          <a:p>
            <a:r>
              <a:rPr lang="en-US" b="1" dirty="0">
                <a:ea typeface="+mj-lt"/>
                <a:cs typeface="+mj-lt"/>
              </a:rPr>
              <a:t>Agenda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443" y="1357487"/>
            <a:ext cx="10784225" cy="44678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SLC Lost Alma Resource Sharing Item Policy</a:t>
            </a:r>
          </a:p>
          <a:p>
            <a:r>
              <a:rPr lang="en-US" dirty="0">
                <a:cs typeface="Calibri"/>
              </a:rPr>
              <a:t>Lost Alma Resource Sharing Workflow Overview</a:t>
            </a:r>
          </a:p>
          <a:p>
            <a:r>
              <a:rPr lang="en-US" dirty="0">
                <a:cs typeface="Calibri"/>
              </a:rPr>
              <a:t>Alma Configuration Changes</a:t>
            </a:r>
          </a:p>
          <a:p>
            <a:r>
              <a:rPr lang="en-US" dirty="0">
                <a:cs typeface="Calibri"/>
              </a:rPr>
              <a:t>Next Steps</a:t>
            </a:r>
          </a:p>
          <a:p>
            <a:r>
              <a:rPr lang="en-US" dirty="0">
                <a:cs typeface="Calibri"/>
              </a:rPr>
              <a:t>Documentation</a:t>
            </a:r>
          </a:p>
          <a:p>
            <a:r>
              <a:rPr lang="en-US" dirty="0">
                <a:cs typeface="Calibri"/>
              </a:rPr>
              <a:t>Workflow Demo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3069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8180"/>
            <a:ext cx="10515600" cy="854075"/>
          </a:xfrm>
        </p:spPr>
        <p:txBody>
          <a:bodyPr/>
          <a:lstStyle/>
          <a:p>
            <a:r>
              <a:rPr lang="en-US" b="1" dirty="0">
                <a:ea typeface="+mj-lt"/>
                <a:cs typeface="+mj-lt"/>
              </a:rPr>
              <a:t>Lost Alma Resource Sharing Item Policy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443" y="1357487"/>
            <a:ext cx="10989500" cy="446780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cs typeface="Calibri"/>
              </a:rPr>
              <a:t>Original plan was for SLS to reconcile lost Alma RS item and adjust SLC dues accordingly</a:t>
            </a:r>
          </a:p>
          <a:p>
            <a:pPr lvl="1"/>
            <a:r>
              <a:rPr lang="en-US" dirty="0">
                <a:cs typeface="Calibri"/>
              </a:rPr>
              <a:t>SLC dues were eliminated, so SLS can no longer play a role in billing for lost Alma RS items</a:t>
            </a:r>
          </a:p>
          <a:p>
            <a:pPr lvl="1"/>
            <a:r>
              <a:rPr lang="en-US" dirty="0">
                <a:cs typeface="Calibri"/>
              </a:rPr>
              <a:t>Pandemic delayed implementation of policy to replace original plan</a:t>
            </a:r>
          </a:p>
          <a:p>
            <a:r>
              <a:rPr lang="en-US" dirty="0">
                <a:cs typeface="Calibri"/>
              </a:rPr>
              <a:t>LSP Advisory Board approved a lost Alma resource sharing item billing policy on November 8, 2021</a:t>
            </a:r>
          </a:p>
          <a:p>
            <a:pPr lvl="1"/>
            <a:r>
              <a:rPr lang="en-US" dirty="0">
                <a:cs typeface="Calibri"/>
              </a:rPr>
              <a:t>Policy written by Access Services and Resource Sharing working group</a:t>
            </a:r>
          </a:p>
          <a:p>
            <a:pPr lvl="1"/>
            <a:r>
              <a:rPr lang="en-US" dirty="0">
                <a:cs typeface="Calibri"/>
              </a:rPr>
              <a:t>Full text: </a:t>
            </a:r>
            <a:r>
              <a:rPr lang="en-US" dirty="0">
                <a:cs typeface="Calibri"/>
                <a:hlinkClick r:id="rId2"/>
              </a:rPr>
              <a:t>https://slcny.libguides.com/ld.php?content_id=64241181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This policy covers only Alma resource sharing between SUNY libraries</a:t>
            </a:r>
          </a:p>
          <a:p>
            <a:r>
              <a:rPr lang="en-US" dirty="0">
                <a:cs typeface="Calibri"/>
              </a:rPr>
              <a:t>This policy does not cover Alma resource sharing with non-SUNY libraries or non-Alma resource sharing (</a:t>
            </a:r>
            <a:r>
              <a:rPr lang="en-US" dirty="0" err="1">
                <a:cs typeface="Calibri"/>
              </a:rPr>
              <a:t>ILLiad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WorldShare</a:t>
            </a:r>
            <a:r>
              <a:rPr lang="en-US" dirty="0">
                <a:cs typeface="Calibri"/>
              </a:rPr>
              <a:t>, etc.)</a:t>
            </a:r>
          </a:p>
          <a:p>
            <a:pPr lvl="1"/>
            <a:r>
              <a:rPr lang="en-US" dirty="0">
                <a:cs typeface="Calibri"/>
              </a:rPr>
              <a:t>Campuses may set their own billing policies for those items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5663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8180"/>
            <a:ext cx="10515600" cy="854075"/>
          </a:xfrm>
        </p:spPr>
        <p:txBody>
          <a:bodyPr/>
          <a:lstStyle/>
          <a:p>
            <a:r>
              <a:rPr lang="en-US" b="1" dirty="0">
                <a:ea typeface="+mj-lt"/>
                <a:cs typeface="+mj-lt"/>
              </a:rPr>
              <a:t>Lost Alma Resource Sharing Item Policy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443" y="1357487"/>
            <a:ext cx="10784225" cy="44678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Policy defines lost Alma resource sharing items as:</a:t>
            </a:r>
          </a:p>
          <a:p>
            <a:pPr lvl="1"/>
            <a:r>
              <a:rPr lang="en-US" dirty="0">
                <a:cs typeface="Calibri"/>
              </a:rPr>
              <a:t>Items that are more than </a:t>
            </a:r>
            <a:r>
              <a:rPr lang="en-US" b="1" dirty="0">
                <a:cs typeface="Calibri"/>
              </a:rPr>
              <a:t>120 days overdue</a:t>
            </a:r>
          </a:p>
          <a:p>
            <a:pPr lvl="1"/>
            <a:r>
              <a:rPr lang="en-US" dirty="0">
                <a:cs typeface="Calibri"/>
              </a:rPr>
              <a:t>Items that have been </a:t>
            </a:r>
            <a:r>
              <a:rPr lang="en-US" b="1" dirty="0">
                <a:cs typeface="Calibri"/>
              </a:rPr>
              <a:t>in transit more than 45 days </a:t>
            </a:r>
          </a:p>
          <a:p>
            <a:r>
              <a:rPr lang="en-US">
                <a:cs typeface="Calibri"/>
              </a:rPr>
              <a:t>Billing </a:t>
            </a:r>
            <a:r>
              <a:rPr lang="en-US" dirty="0">
                <a:cs typeface="Calibri"/>
              </a:rPr>
              <a:t>for lost Alma resource sharing items will be implemented in two phases:</a:t>
            </a:r>
          </a:p>
          <a:p>
            <a:pPr lvl="1"/>
            <a:r>
              <a:rPr lang="en-US" b="1" dirty="0">
                <a:cs typeface="Calibri"/>
              </a:rPr>
              <a:t>December 13, 2021</a:t>
            </a:r>
            <a:r>
              <a:rPr lang="en-US" dirty="0">
                <a:cs typeface="Calibri"/>
              </a:rPr>
              <a:t>: items due before March 1, 2020 (pre-pandemic), damaged items, and items declared lost by the borrowing library </a:t>
            </a:r>
            <a:r>
              <a:rPr lang="en-US" b="1" dirty="0">
                <a:cs typeface="Calibri"/>
              </a:rPr>
              <a:t>(approx. 50 items)</a:t>
            </a:r>
          </a:p>
          <a:p>
            <a:pPr lvl="1"/>
            <a:r>
              <a:rPr lang="en-US" b="1" dirty="0">
                <a:cs typeface="Calibri"/>
              </a:rPr>
              <a:t>February 1, 2022</a:t>
            </a:r>
            <a:r>
              <a:rPr lang="en-US" dirty="0">
                <a:cs typeface="Calibri"/>
              </a:rPr>
              <a:t>: items due after March 1, 2020 (post-pandemic) and items in transit more than 45 days </a:t>
            </a:r>
            <a:r>
              <a:rPr lang="en-US" b="1" dirty="0">
                <a:cs typeface="Calibri"/>
              </a:rPr>
              <a:t>(approx. 500 items)</a:t>
            </a:r>
          </a:p>
          <a:p>
            <a:pPr lvl="1"/>
            <a:r>
              <a:rPr lang="en-US" dirty="0">
                <a:ea typeface="+mn-lt"/>
                <a:cs typeface="Calibri"/>
              </a:rPr>
              <a:t>Lost items represent less than 2% of Alma resource sharing loans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0339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8180"/>
            <a:ext cx="10515600" cy="854075"/>
          </a:xfrm>
        </p:spPr>
        <p:txBody>
          <a:bodyPr/>
          <a:lstStyle/>
          <a:p>
            <a:r>
              <a:rPr lang="en-US" b="1" dirty="0">
                <a:ea typeface="+mj-lt"/>
                <a:cs typeface="+mj-lt"/>
              </a:rPr>
              <a:t>Lost Alma Resource Sharing Item Policy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443" y="1357487"/>
            <a:ext cx="10784225" cy="446780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cs typeface="Calibri"/>
              </a:rPr>
              <a:t>Lending libraries may issue lost item invoices on their own schedule granted that schedule adheres to the ALA ILL Code </a:t>
            </a:r>
          </a:p>
          <a:p>
            <a:pPr lvl="1"/>
            <a:r>
              <a:rPr lang="en-US" dirty="0">
                <a:cs typeface="Calibri"/>
              </a:rPr>
              <a:t>Invoices must be issued no later than one year after the due date</a:t>
            </a:r>
          </a:p>
          <a:p>
            <a:pPr lvl="1"/>
            <a:r>
              <a:rPr lang="en-US" dirty="0">
                <a:cs typeface="Calibri"/>
              </a:rPr>
              <a:t>SUNY policy contains exception for items lost or damaged prior to December 13, 2021</a:t>
            </a:r>
          </a:p>
          <a:p>
            <a:r>
              <a:rPr lang="en-US" dirty="0">
                <a:cs typeface="Calibri"/>
              </a:rPr>
              <a:t>Lending libraries may determine the amount of the replacement invoice </a:t>
            </a:r>
          </a:p>
          <a:p>
            <a:pPr lvl="1"/>
            <a:r>
              <a:rPr lang="en-US" dirty="0">
                <a:cs typeface="Calibri"/>
              </a:rPr>
              <a:t>Exact replacement cost vs. flat fee, processing fees vs. no processing fee</a:t>
            </a:r>
          </a:p>
          <a:p>
            <a:pPr lvl="1"/>
            <a:r>
              <a:rPr lang="en-US" dirty="0">
                <a:cs typeface="Calibri"/>
              </a:rPr>
              <a:t>Invoice must be waived in full if lost item is returned before invoice is paid</a:t>
            </a:r>
          </a:p>
          <a:p>
            <a:pPr lvl="1"/>
            <a:r>
              <a:rPr lang="en-US" dirty="0">
                <a:cs typeface="Calibri"/>
              </a:rPr>
              <a:t>Lending libraries are not obligated to provide refunds if lost item is returned after invoice is paid</a:t>
            </a:r>
          </a:p>
          <a:p>
            <a:r>
              <a:rPr lang="en-US" dirty="0">
                <a:cs typeface="Calibri"/>
              </a:rPr>
              <a:t>Lending libraries may determine the method of payment</a:t>
            </a:r>
          </a:p>
          <a:p>
            <a:pPr lvl="1"/>
            <a:r>
              <a:rPr lang="en-US" dirty="0">
                <a:cs typeface="Calibri"/>
              </a:rPr>
              <a:t>Check, credit card, IFLA vouchers, IFM, journal transfer, EFST, replacement copy, etc.</a:t>
            </a:r>
          </a:p>
          <a:p>
            <a:pPr lvl="1"/>
            <a:r>
              <a:rPr lang="en-US" dirty="0">
                <a:cs typeface="Calibri"/>
              </a:rPr>
              <a:t>Lenders should be as accommodating as possible but have the right to refuse methods of payment that conflict with their local policies</a:t>
            </a:r>
          </a:p>
          <a:p>
            <a:r>
              <a:rPr lang="en-US" dirty="0">
                <a:cs typeface="Calibri"/>
              </a:rPr>
              <a:t>Lending libraries are not obligated to bill for lost resource sharing items</a:t>
            </a: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2209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8180"/>
            <a:ext cx="10515600" cy="854075"/>
          </a:xfrm>
        </p:spPr>
        <p:txBody>
          <a:bodyPr/>
          <a:lstStyle/>
          <a:p>
            <a:r>
              <a:rPr lang="en-US" b="1" dirty="0">
                <a:ea typeface="+mj-lt"/>
                <a:cs typeface="+mj-lt"/>
              </a:rPr>
              <a:t>Lost Alma Resource Sharing Item Policy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443" y="1357487"/>
            <a:ext cx="10784225" cy="44678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Borrowing libraries may pass on invoices to their users in any way they see fit</a:t>
            </a:r>
          </a:p>
          <a:p>
            <a:pPr lvl="1"/>
            <a:r>
              <a:rPr lang="en-US" dirty="0">
                <a:cs typeface="Calibri"/>
              </a:rPr>
              <a:t>Exact amount of invoice vs. flat fee</a:t>
            </a:r>
          </a:p>
          <a:p>
            <a:pPr lvl="2"/>
            <a:r>
              <a:rPr lang="en-US" dirty="0">
                <a:cs typeface="Calibri"/>
              </a:rPr>
              <a:t>May charge flat fee before invoice is received using Overdue and Lost Loan Profiles</a:t>
            </a:r>
          </a:p>
          <a:p>
            <a:pPr lvl="1"/>
            <a:r>
              <a:rPr lang="en-US" dirty="0">
                <a:cs typeface="Calibri"/>
              </a:rPr>
              <a:t>Borrowing libraries may choose to absorb costs of lost items</a:t>
            </a:r>
          </a:p>
          <a:p>
            <a:r>
              <a:rPr lang="en-US" dirty="0">
                <a:cs typeface="Calibri"/>
              </a:rPr>
              <a:t>Borrowing libraries obligated to pay invoices for lost resource sharing items within 6 months of receiving the invoice per ALA ILL Code</a:t>
            </a:r>
          </a:p>
          <a:p>
            <a:pPr lvl="1"/>
            <a:r>
              <a:rPr lang="en-US" dirty="0">
                <a:cs typeface="Calibri"/>
              </a:rPr>
              <a:t>Paying invoices has become increasingly difficult during the pandemic, so lenders should be lenient on this</a:t>
            </a: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8337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8180"/>
            <a:ext cx="10515600" cy="854075"/>
          </a:xfrm>
        </p:spPr>
        <p:txBody>
          <a:bodyPr/>
          <a:lstStyle/>
          <a:p>
            <a:r>
              <a:rPr lang="en-US" b="1" dirty="0">
                <a:ea typeface="+mj-lt"/>
                <a:cs typeface="+mj-lt"/>
              </a:rPr>
              <a:t>Lost Resource Sharing Workflow 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443" y="1357487"/>
            <a:ext cx="10877533" cy="446780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cs typeface="Calibri"/>
              </a:rPr>
              <a:t>Lending library uses Analytics to identify lost items</a:t>
            </a:r>
          </a:p>
          <a:p>
            <a:pPr lvl="1"/>
            <a:r>
              <a:rPr lang="en-US" dirty="0">
                <a:cs typeface="Calibri"/>
              </a:rPr>
              <a:t>Borrowing libraries can also request invoices</a:t>
            </a:r>
          </a:p>
          <a:p>
            <a:r>
              <a:rPr lang="en-US" dirty="0">
                <a:cs typeface="Calibri"/>
              </a:rPr>
              <a:t>Lending library updates request to lost and sends invoice</a:t>
            </a:r>
          </a:p>
          <a:p>
            <a:pPr lvl="1"/>
            <a:r>
              <a:rPr lang="en-US" dirty="0">
                <a:cs typeface="Calibri"/>
              </a:rPr>
              <a:t>Invoice must be created and sent outside of Alma</a:t>
            </a:r>
          </a:p>
          <a:p>
            <a:r>
              <a:rPr lang="en-US" dirty="0">
                <a:cs typeface="Calibri"/>
              </a:rPr>
              <a:t>Borrowing library updates loan to lost and charges user replacement fine and/or fee (if the item was lost while on loan to user)</a:t>
            </a:r>
          </a:p>
          <a:p>
            <a:pPr lvl="1"/>
            <a:r>
              <a:rPr lang="en-US" dirty="0" err="1">
                <a:cs typeface="Calibri"/>
              </a:rPr>
              <a:t>Ful</a:t>
            </a:r>
            <a:r>
              <a:rPr lang="en-US" dirty="0">
                <a:cs typeface="Calibri"/>
              </a:rPr>
              <a:t> Lost Loan Letter sent to user</a:t>
            </a:r>
          </a:p>
          <a:p>
            <a:pPr lvl="1"/>
            <a:r>
              <a:rPr lang="en-US" dirty="0">
                <a:cs typeface="Calibri"/>
              </a:rPr>
              <a:t>Fines and fees automatically waived if item is returned</a:t>
            </a:r>
          </a:p>
          <a:p>
            <a:r>
              <a:rPr lang="en-US" dirty="0">
                <a:cs typeface="Calibri"/>
              </a:rPr>
              <a:t>Borrowing library notifies lending library of payment and completes request on their end</a:t>
            </a:r>
          </a:p>
          <a:p>
            <a:r>
              <a:rPr lang="en-US" dirty="0">
                <a:cs typeface="Calibri"/>
              </a:rPr>
              <a:t>Lending library completes request on their end when payment is received</a:t>
            </a: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2643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8180"/>
            <a:ext cx="10515600" cy="854075"/>
          </a:xfrm>
        </p:spPr>
        <p:txBody>
          <a:bodyPr/>
          <a:lstStyle/>
          <a:p>
            <a:r>
              <a:rPr lang="en-US" b="1" dirty="0">
                <a:ea typeface="+mj-lt"/>
                <a:cs typeface="+mj-lt"/>
              </a:rPr>
              <a:t>Lost Resource Sharing Workflow 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443" y="1357487"/>
            <a:ext cx="10877533" cy="44678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Roles Needed:</a:t>
            </a:r>
          </a:p>
          <a:p>
            <a:pPr lvl="1"/>
            <a:r>
              <a:rPr lang="en-US" b="1" dirty="0"/>
              <a:t>Fulfillment Services Operator (scoped to resource sharing library)</a:t>
            </a:r>
            <a:r>
              <a:rPr lang="en-US" dirty="0"/>
              <a:t> - changing resource sharing requests statuses, sending and dismissing active messages</a:t>
            </a:r>
          </a:p>
          <a:p>
            <a:pPr lvl="1"/>
            <a:r>
              <a:rPr lang="en-US" b="1" dirty="0"/>
              <a:t>Circulation Desk Operator (scoped to resource sharing library)</a:t>
            </a:r>
            <a:r>
              <a:rPr lang="en-US" dirty="0"/>
              <a:t> - declaring resource sharing loans lost</a:t>
            </a:r>
          </a:p>
          <a:p>
            <a:pPr lvl="1"/>
            <a:r>
              <a:rPr lang="en-US" b="1" dirty="0"/>
              <a:t>Physical Inventory Operator (scoped to resource sharing library) </a:t>
            </a:r>
            <a:r>
              <a:rPr lang="en-US" dirty="0"/>
              <a:t>- adding replacement costs to resource sharing item records</a:t>
            </a: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3601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8180"/>
            <a:ext cx="10515600" cy="854075"/>
          </a:xfrm>
        </p:spPr>
        <p:txBody>
          <a:bodyPr/>
          <a:lstStyle/>
          <a:p>
            <a:r>
              <a:rPr lang="en-US" b="1" dirty="0">
                <a:ea typeface="+mj-lt"/>
                <a:cs typeface="+mj-lt"/>
              </a:rPr>
              <a:t>Alma Workflow Changes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443" y="1357487"/>
            <a:ext cx="10877533" cy="446780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cs typeface="Calibri"/>
              </a:rPr>
              <a:t>Removed Lost Communicated step from Borrowing Workflow Profile</a:t>
            </a:r>
          </a:p>
          <a:p>
            <a:pPr lvl="1"/>
            <a:r>
              <a:rPr lang="en-US" dirty="0">
                <a:cs typeface="Calibri"/>
              </a:rPr>
              <a:t>Overdue and Lost Loan Profiles will stop changing status of lost RS requests to Lost Communicated (borrower) and Lost (lender)</a:t>
            </a:r>
          </a:p>
          <a:p>
            <a:pPr lvl="1"/>
            <a:r>
              <a:rPr lang="en-US" dirty="0">
                <a:cs typeface="Calibri"/>
              </a:rPr>
              <a:t>Overdue and Lost Loan Profiles will start charging users lost item replacement fines and/or fees for lost resource sharing loans if Loan TOUs contain lost fines and/or fees</a:t>
            </a:r>
          </a:p>
          <a:p>
            <a:pPr lvl="1"/>
            <a:r>
              <a:rPr lang="en-US" dirty="0">
                <a:cs typeface="Calibri"/>
              </a:rPr>
              <a:t>These changes apply only to Alma RS requests filled by other SUNYs</a:t>
            </a:r>
          </a:p>
          <a:p>
            <a:pPr lvl="1"/>
            <a:r>
              <a:rPr lang="en-US" dirty="0">
                <a:cs typeface="Calibri"/>
              </a:rPr>
              <a:t>Already contacted campuses that are impacted by this</a:t>
            </a:r>
          </a:p>
          <a:p>
            <a:r>
              <a:rPr lang="en-US">
                <a:cs typeface="Calibri"/>
              </a:rPr>
              <a:t>Turned </a:t>
            </a:r>
            <a:r>
              <a:rPr lang="en-US" dirty="0">
                <a:cs typeface="Calibri"/>
              </a:rPr>
              <a:t>off Send Overdue Message to Resource Sharing Borrowing Partner job</a:t>
            </a:r>
          </a:p>
          <a:p>
            <a:pPr lvl="1"/>
            <a:r>
              <a:rPr lang="en-US" dirty="0">
                <a:cs typeface="Calibri"/>
              </a:rPr>
              <a:t>Job will no longer change request status to Lost (borrower) and Overdue (lender) once an item is overdue</a:t>
            </a:r>
          </a:p>
          <a:p>
            <a:pPr lvl="2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2934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25541735DBF5479A85A0E07C52A45A" ma:contentTypeVersion="9" ma:contentTypeDescription="Create a new document." ma:contentTypeScope="" ma:versionID="cf4e206d0aed1cb5ba3ae77ec89f5497">
  <xsd:schema xmlns:xsd="http://www.w3.org/2001/XMLSchema" xmlns:xs="http://www.w3.org/2001/XMLSchema" xmlns:p="http://schemas.microsoft.com/office/2006/metadata/properties" xmlns:ns2="61ce4d65-48b5-4510-a74e-67217dcdfadf" targetNamespace="http://schemas.microsoft.com/office/2006/metadata/properties" ma:root="true" ma:fieldsID="1a288436851de82893f8bba96f25252d" ns2:_="">
    <xsd:import namespace="61ce4d65-48b5-4510-a74e-67217dcdfa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ce4d65-48b5-4510-a74e-67217dcdfa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32B7E1-008C-4875-BAEB-792625A787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D83235-88EE-4E2B-9FD9-F696DD588AFF}">
  <ds:schemaRefs>
    <ds:schemaRef ds:uri="http://purl.org/dc/terms/"/>
    <ds:schemaRef ds:uri="http://www.w3.org/XML/1998/namespace"/>
    <ds:schemaRef ds:uri="61ce4d65-48b5-4510-a74e-67217dcdfadf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B588AD8D-1EF1-40FE-ABB6-5F78DF0AD7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ce4d65-48b5-4510-a74e-67217dcdfa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2449</TotalTime>
  <Words>1139</Words>
  <Application>Microsoft Office PowerPoint</Application>
  <PresentationFormat>Widescreen</PresentationFormat>
  <Paragraphs>151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AauxPro OT</vt:lpstr>
      <vt:lpstr>Arial</vt:lpstr>
      <vt:lpstr>Calibri</vt:lpstr>
      <vt:lpstr>Calibri Light</vt:lpstr>
      <vt:lpstr>Office Theme</vt:lpstr>
      <vt:lpstr>PowerPoint Presentation</vt:lpstr>
      <vt:lpstr>Agenda</vt:lpstr>
      <vt:lpstr>Lost Alma Resource Sharing Item Policy</vt:lpstr>
      <vt:lpstr>Lost Alma Resource Sharing Item Policy</vt:lpstr>
      <vt:lpstr>Lost Alma Resource Sharing Item Policy</vt:lpstr>
      <vt:lpstr>Lost Alma Resource Sharing Item Policy</vt:lpstr>
      <vt:lpstr>Lost Resource Sharing Workflow Overview</vt:lpstr>
      <vt:lpstr>Lost Resource Sharing Workflow Overview</vt:lpstr>
      <vt:lpstr>Alma Workflow Changes</vt:lpstr>
      <vt:lpstr>Next Steps</vt:lpstr>
      <vt:lpstr>Documentation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Pritting, Shannon</dc:creator>
  <cp:lastModifiedBy>Tim Jackson</cp:lastModifiedBy>
  <cp:revision>302</cp:revision>
  <dcterms:created xsi:type="dcterms:W3CDTF">2019-08-22T15:05:39Z</dcterms:created>
  <dcterms:modified xsi:type="dcterms:W3CDTF">2021-12-10T18:33:23Z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0x0101001025541735DBF5479A85A0E07C52A45A</vt:lpwstr>
  </property>
</Properties>
</file>