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3"/>
  </p:notesMasterIdLst>
  <p:sldIdLst>
    <p:sldId id="256" r:id="rId2"/>
    <p:sldId id="257" r:id="rId3"/>
    <p:sldId id="261" r:id="rId4"/>
    <p:sldId id="258" r:id="rId5"/>
    <p:sldId id="259" r:id="rId6"/>
    <p:sldId id="264" r:id="rId7"/>
    <p:sldId id="265" r:id="rId8"/>
    <p:sldId id="260"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DA923-08AA-4BF6-AFB7-133266C4B69F}"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5CBAD-C880-4F06-9468-BC5E1CBBDA90}" type="slidenum">
              <a:rPr lang="en-US" smtClean="0"/>
              <a:t>‹#›</a:t>
            </a:fld>
            <a:endParaRPr lang="en-US"/>
          </a:p>
        </p:txBody>
      </p:sp>
    </p:spTree>
    <p:extLst>
      <p:ext uri="{BB962C8B-B14F-4D97-AF65-F5344CB8AC3E}">
        <p14:creationId xmlns:p14="http://schemas.microsoft.com/office/powerpoint/2010/main" val="37944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soonline.com/article/3066532/phishing/10-companies-that-can-help-you-fight-phishing.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curity.googleblog.com/2019/05/new-research-how-effective-is-basic.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the issue especially vexing is that it often isn't nefarious by nature; rather, it's a matter of users inadvertently making ill-advised decisions about which apps are able to see and transfer their information.</a:t>
            </a:r>
          </a:p>
          <a:p>
            <a:endParaRPr lang="en-US" dirty="0"/>
          </a:p>
          <a:p>
            <a:r>
              <a:rPr lang="en-US" dirty="0"/>
              <a:t>"The main challenge is how to implement an app vetting process that does not overwhelm the administrator and does not frustrate the users," says Dionisio </a:t>
            </a:r>
            <a:r>
              <a:rPr lang="en-US" dirty="0" err="1"/>
              <a:t>Zumerle</a:t>
            </a:r>
            <a:r>
              <a:rPr lang="en-US" dirty="0"/>
              <a:t>, research director for mobile security at Gartner. He suggests turning to mobile threat defense (MTD) solutions — products like Symantec's Endpoint Protection Mobile, </a:t>
            </a:r>
            <a:r>
              <a:rPr lang="en-US" dirty="0" err="1"/>
              <a:t>CheckPoint's</a:t>
            </a:r>
            <a:r>
              <a:rPr lang="en-US" dirty="0"/>
              <a:t> </a:t>
            </a:r>
            <a:r>
              <a:rPr lang="en-US" dirty="0" err="1"/>
              <a:t>SandBlast</a:t>
            </a:r>
            <a:r>
              <a:rPr lang="en-US" dirty="0"/>
              <a:t> Mobile, and Zimperium's </a:t>
            </a:r>
            <a:r>
              <a:rPr lang="en-US" dirty="0" err="1"/>
              <a:t>zIPS</a:t>
            </a:r>
            <a:r>
              <a:rPr lang="en-US" dirty="0"/>
              <a:t> Protection. Such utilities scan apps for "leaky behavior," </a:t>
            </a:r>
            <a:r>
              <a:rPr lang="en-US" dirty="0" err="1"/>
              <a:t>Zumerle</a:t>
            </a:r>
            <a:r>
              <a:rPr lang="en-US" dirty="0"/>
              <a:t> says, and can automate the blocking of problematic processes.</a:t>
            </a:r>
          </a:p>
          <a:p>
            <a:endParaRPr lang="en-US" dirty="0"/>
          </a:p>
          <a:p>
            <a:r>
              <a:rPr lang="en-US" dirty="0"/>
              <a:t>Of course, even that won't always cover leakage that happens as a result of overt user error — something as simple as transferring company files onto a public cloud storage service, pasting confidential info in the wrong place, or forwarding an email to an unintended recipient. That's a challenge the healthcare industry is currently struggling to overcome: According to specialist insurance provider Beazley, "accidental disclosure" was the top cause of data breaches reported by healthcare organizations in the third quarter of 2018. That category combined with insider leaks accounted for nearly half of all reported breaches during that time span.</a:t>
            </a:r>
          </a:p>
        </p:txBody>
      </p:sp>
      <p:sp>
        <p:nvSpPr>
          <p:cNvPr id="4" name="Slide Number Placeholder 3"/>
          <p:cNvSpPr>
            <a:spLocks noGrp="1"/>
          </p:cNvSpPr>
          <p:nvPr>
            <p:ph type="sldNum" sz="quarter" idx="5"/>
          </p:nvPr>
        </p:nvSpPr>
        <p:spPr/>
        <p:txBody>
          <a:bodyPr/>
          <a:lstStyle/>
          <a:p>
            <a:fld id="{0CFF1833-7F0F-4991-87DC-E32B7BA8FF30}" type="slidenum">
              <a:rPr lang="en-US" smtClean="0"/>
              <a:t>14</a:t>
            </a:fld>
            <a:endParaRPr lang="en-US"/>
          </a:p>
        </p:txBody>
      </p:sp>
    </p:spTree>
    <p:extLst>
      <p:ext uri="{BB962C8B-B14F-4D97-AF65-F5344CB8AC3E}">
        <p14:creationId xmlns:p14="http://schemas.microsoft.com/office/powerpoint/2010/main" val="262646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23</a:t>
            </a:fld>
            <a:endParaRPr lang="en-US"/>
          </a:p>
        </p:txBody>
      </p:sp>
    </p:spTree>
    <p:extLst>
      <p:ext uri="{BB962C8B-B14F-4D97-AF65-F5344CB8AC3E}">
        <p14:creationId xmlns:p14="http://schemas.microsoft.com/office/powerpoint/2010/main" val="51569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combine that risk with the aforementioned risk of Wi-Fi interference, multiple it by the total number of employees in your workplace, and think about the layers of likely exposure points that are rapidly adding up.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Perhaps most vexing of all, most people seem completely oblivious to their oversights in this area. In the Google and Harris Poll survey, 69 percent of respondents gave themselves an "A" or "B" at effectively protecting their online accounts, despite subsequent answers that indicated otherwise. Clearly, you can't trust a user's own assessment of the matter.</a:t>
            </a:r>
          </a:p>
        </p:txBody>
      </p:sp>
      <p:sp>
        <p:nvSpPr>
          <p:cNvPr id="4" name="Slide Number Placeholder 3"/>
          <p:cNvSpPr>
            <a:spLocks noGrp="1"/>
          </p:cNvSpPr>
          <p:nvPr>
            <p:ph type="sldNum" sz="quarter" idx="5"/>
          </p:nvPr>
        </p:nvSpPr>
        <p:spPr/>
        <p:txBody>
          <a:bodyPr/>
          <a:lstStyle/>
          <a:p>
            <a:fld id="{0CFF1833-7F0F-4991-87DC-E32B7BA8FF30}" type="slidenum">
              <a:rPr lang="en-US" smtClean="0"/>
              <a:t>24</a:t>
            </a:fld>
            <a:endParaRPr lang="en-US"/>
          </a:p>
        </p:txBody>
      </p:sp>
    </p:spTree>
    <p:extLst>
      <p:ext uri="{BB962C8B-B14F-4D97-AF65-F5344CB8AC3E}">
        <p14:creationId xmlns:p14="http://schemas.microsoft.com/office/powerpoint/2010/main" val="382587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combine that risk with the aforementioned risk of Wi-Fi interference, multiple it by the total number of employees in your workplace, and think about the layers of likely exposure points that are rapidly adding up.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Perhaps most vexing of all, most people seem completely oblivious to their oversights in this area. In the Google and Harris Poll survey, 69 percent of respondents gave themselves an "A" or "B" at effectively protecting their online accounts, despite subsequent answers that indicated otherwise. Clearly, you can't trust a user's own assessment of the matter.</a:t>
            </a:r>
          </a:p>
        </p:txBody>
      </p:sp>
      <p:sp>
        <p:nvSpPr>
          <p:cNvPr id="4" name="Slide Number Placeholder 3"/>
          <p:cNvSpPr>
            <a:spLocks noGrp="1"/>
          </p:cNvSpPr>
          <p:nvPr>
            <p:ph type="sldNum" sz="quarter" idx="5"/>
          </p:nvPr>
        </p:nvSpPr>
        <p:spPr/>
        <p:txBody>
          <a:bodyPr/>
          <a:lstStyle/>
          <a:p>
            <a:fld id="{0CFF1833-7F0F-4991-87DC-E32B7BA8FF30}" type="slidenum">
              <a:rPr lang="en-US" smtClean="0"/>
              <a:t>25</a:t>
            </a:fld>
            <a:endParaRPr lang="en-US"/>
          </a:p>
        </p:txBody>
      </p:sp>
    </p:spTree>
    <p:extLst>
      <p:ext uri="{BB962C8B-B14F-4D97-AF65-F5344CB8AC3E}">
        <p14:creationId xmlns:p14="http://schemas.microsoft.com/office/powerpoint/2010/main" val="382587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Things don't seem to be getting any better. In its 2019 mobile threat landscape analysis, </a:t>
            </a:r>
            <a:r>
              <a:rPr lang="en-US" sz="1200" b="0" i="0" kern="1200" dirty="0" err="1">
                <a:solidFill>
                  <a:schemeClr val="tx1"/>
                </a:solidFill>
                <a:effectLst/>
                <a:latin typeface="+mn-lt"/>
                <a:ea typeface="+mn-ea"/>
                <a:cs typeface="+mn-cs"/>
              </a:rPr>
              <a:t>Wandera</a:t>
            </a:r>
            <a:r>
              <a:rPr lang="en-US" sz="1200" b="0" i="0" kern="1200" dirty="0">
                <a:solidFill>
                  <a:schemeClr val="tx1"/>
                </a:solidFill>
                <a:effectLst/>
                <a:latin typeface="+mn-lt"/>
                <a:ea typeface="+mn-ea"/>
                <a:cs typeface="+mn-cs"/>
              </a:rPr>
              <a:t> found that 43% of companies had at least one smartphone in their roster without any lock screen security. And among users who did set up passwords or PINs on their devices, the firm reports, many opted to use the bare-minimum four-character code when given the opportunity.</a:t>
            </a:r>
          </a:p>
        </p:txBody>
      </p:sp>
      <p:sp>
        <p:nvSpPr>
          <p:cNvPr id="4" name="Slide Number Placeholder 3"/>
          <p:cNvSpPr>
            <a:spLocks noGrp="1"/>
          </p:cNvSpPr>
          <p:nvPr>
            <p:ph type="sldNum" sz="quarter" idx="5"/>
          </p:nvPr>
        </p:nvSpPr>
        <p:spPr/>
        <p:txBody>
          <a:bodyPr/>
          <a:lstStyle/>
          <a:p>
            <a:fld id="{0CFF1833-7F0F-4991-87DC-E32B7BA8FF30}" type="slidenum">
              <a:rPr lang="en-US" smtClean="0"/>
              <a:t>26</a:t>
            </a:fld>
            <a:endParaRPr lang="en-US"/>
          </a:p>
        </p:txBody>
      </p:sp>
    </p:spTree>
    <p:extLst>
      <p:ext uri="{BB962C8B-B14F-4D97-AF65-F5344CB8AC3E}">
        <p14:creationId xmlns:p14="http://schemas.microsoft.com/office/powerpoint/2010/main" val="66662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combine that risk with the aforementioned risk of Wi-Fi interference, multiple it by the total number of employees in your workplace, and think about the layers of likely exposure points that are rapidly adding up.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Perhaps most vexing of all, most people seem completely oblivious to their oversights in this area. In the Google and Harris Poll survey, 69 percent of respondents gave themselves an "A" or "B" at effectively protecting their online accounts, despite subsequent answers that indicated otherwise. Clearly, you can't trust a user's own assessment of the matter.</a:t>
            </a:r>
          </a:p>
        </p:txBody>
      </p:sp>
      <p:sp>
        <p:nvSpPr>
          <p:cNvPr id="4" name="Slide Number Placeholder 3"/>
          <p:cNvSpPr>
            <a:spLocks noGrp="1"/>
          </p:cNvSpPr>
          <p:nvPr>
            <p:ph type="sldNum" sz="quarter" idx="5"/>
          </p:nvPr>
        </p:nvSpPr>
        <p:spPr/>
        <p:txBody>
          <a:bodyPr/>
          <a:lstStyle/>
          <a:p>
            <a:fld id="{0CFF1833-7F0F-4991-87DC-E32B7BA8FF30}" type="slidenum">
              <a:rPr lang="en-US" smtClean="0"/>
              <a:t>27</a:t>
            </a:fld>
            <a:endParaRPr lang="en-US"/>
          </a:p>
        </p:txBody>
      </p:sp>
    </p:spTree>
    <p:extLst>
      <p:ext uri="{BB962C8B-B14F-4D97-AF65-F5344CB8AC3E}">
        <p14:creationId xmlns:p14="http://schemas.microsoft.com/office/powerpoint/2010/main" val="377709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28</a:t>
            </a:fld>
            <a:endParaRPr lang="en-US"/>
          </a:p>
        </p:txBody>
      </p:sp>
    </p:spTree>
    <p:extLst>
      <p:ext uri="{BB962C8B-B14F-4D97-AF65-F5344CB8AC3E}">
        <p14:creationId xmlns:p14="http://schemas.microsoft.com/office/powerpoint/2010/main" val="40296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29</a:t>
            </a:fld>
            <a:endParaRPr lang="en-US"/>
          </a:p>
        </p:txBody>
      </p:sp>
    </p:spTree>
    <p:extLst>
      <p:ext uri="{BB962C8B-B14F-4D97-AF65-F5344CB8AC3E}">
        <p14:creationId xmlns:p14="http://schemas.microsoft.com/office/powerpoint/2010/main" val="243087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30</a:t>
            </a:fld>
            <a:endParaRPr lang="en-US"/>
          </a:p>
        </p:txBody>
      </p:sp>
    </p:spTree>
    <p:extLst>
      <p:ext uri="{BB962C8B-B14F-4D97-AF65-F5344CB8AC3E}">
        <p14:creationId xmlns:p14="http://schemas.microsoft.com/office/powerpoint/2010/main" val="273769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31</a:t>
            </a:fld>
            <a:endParaRPr lang="en-US"/>
          </a:p>
        </p:txBody>
      </p:sp>
    </p:spTree>
    <p:extLst>
      <p:ext uri="{BB962C8B-B14F-4D97-AF65-F5344CB8AC3E}">
        <p14:creationId xmlns:p14="http://schemas.microsoft.com/office/powerpoint/2010/main" val="393245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the issue especially vexing is that it often isn't nefarious by nature; rather, it's a matter of users inadvertently making ill-advised decisions about which apps are able to see and transfer their information.</a:t>
            </a:r>
          </a:p>
          <a:p>
            <a:endParaRPr lang="en-US" dirty="0"/>
          </a:p>
          <a:p>
            <a:r>
              <a:rPr lang="en-US" dirty="0"/>
              <a:t>"The main challenge is how to implement an app vetting process that does not overwhelm the administrator and does not frustrate the users," says Dionisio </a:t>
            </a:r>
            <a:r>
              <a:rPr lang="en-US" dirty="0" err="1"/>
              <a:t>Zumerle</a:t>
            </a:r>
            <a:r>
              <a:rPr lang="en-US" dirty="0"/>
              <a:t>, research director for mobile security at Gartner. He suggests turning to mobile threat defense (MTD) solutions — products like Symantec's Endpoint Protection Mobile, </a:t>
            </a:r>
            <a:r>
              <a:rPr lang="en-US" dirty="0" err="1"/>
              <a:t>CheckPoint's</a:t>
            </a:r>
            <a:r>
              <a:rPr lang="en-US" dirty="0"/>
              <a:t> </a:t>
            </a:r>
            <a:r>
              <a:rPr lang="en-US" dirty="0" err="1"/>
              <a:t>SandBlast</a:t>
            </a:r>
            <a:r>
              <a:rPr lang="en-US" dirty="0"/>
              <a:t> Mobile, and Zimperium's </a:t>
            </a:r>
            <a:r>
              <a:rPr lang="en-US" dirty="0" err="1"/>
              <a:t>zIPS</a:t>
            </a:r>
            <a:r>
              <a:rPr lang="en-US" dirty="0"/>
              <a:t> Protection. Such utilities scan apps for "leaky behavior," </a:t>
            </a:r>
            <a:r>
              <a:rPr lang="en-US" dirty="0" err="1"/>
              <a:t>Zumerle</a:t>
            </a:r>
            <a:r>
              <a:rPr lang="en-US" dirty="0"/>
              <a:t> says, and can automate the blocking of problematic processes.</a:t>
            </a:r>
          </a:p>
          <a:p>
            <a:endParaRPr lang="en-US" dirty="0"/>
          </a:p>
          <a:p>
            <a:r>
              <a:rPr lang="en-US" dirty="0"/>
              <a:t>Of course, even that won't always cover leakage that happens as a result of overt user error — something as simple as transferring company files onto a public cloud storage service, pasting confidential info in the wrong place, or forwarding an email to an unintended recipient. That's a challenge the healthcare industry is currently struggling to overcome: According to specialist insurance provider Beazley, "accidental disclosure" was the top cause of data breaches reported by healthcare organizations in the third quarter of 2018. That category combined with insider leaks accounted for nearly half of all reported breaches during that time span.</a:t>
            </a:r>
          </a:p>
        </p:txBody>
      </p:sp>
      <p:sp>
        <p:nvSpPr>
          <p:cNvPr id="4" name="Slide Number Placeholder 3"/>
          <p:cNvSpPr>
            <a:spLocks noGrp="1"/>
          </p:cNvSpPr>
          <p:nvPr>
            <p:ph type="sldNum" sz="quarter" idx="5"/>
          </p:nvPr>
        </p:nvSpPr>
        <p:spPr/>
        <p:txBody>
          <a:bodyPr/>
          <a:lstStyle/>
          <a:p>
            <a:fld id="{0CFF1833-7F0F-4991-87DC-E32B7BA8FF30}" type="slidenum">
              <a:rPr lang="en-US" smtClean="0"/>
              <a:t>15</a:t>
            </a:fld>
            <a:endParaRPr lang="en-US"/>
          </a:p>
        </p:txBody>
      </p:sp>
    </p:spTree>
    <p:extLst>
      <p:ext uri="{BB962C8B-B14F-4D97-AF65-F5344CB8AC3E}">
        <p14:creationId xmlns:p14="http://schemas.microsoft.com/office/powerpoint/2010/main" val="122728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company notes that the more times someone has clicked on a phishing campaign link, the more likely they are to do it again in the future. Verizon has previously reported that 15% of users who are successfully phished will be phished at least one more time </a:t>
            </a:r>
            <a:r>
              <a:rPr lang="en-US" sz="1200" b="0" i="1" kern="1200" dirty="0">
                <a:solidFill>
                  <a:schemeClr val="tx1"/>
                </a:solidFill>
                <a:effectLst/>
                <a:latin typeface="+mn-lt"/>
                <a:ea typeface="+mn-ea"/>
                <a:cs typeface="+mn-cs"/>
              </a:rPr>
              <a:t>within the same year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"We do see a general rise in mobile susceptibility driven by increases in mobile computing overall [and] the continued growth of BYOD work environments," says John "Lex" Robinson, information security and anti-phishing strategist at PhishMe — a firm that uses </a:t>
            </a:r>
            <a:r>
              <a:rPr lang="en-US" sz="1200" b="0" i="0" kern="1200" dirty="0">
                <a:solidFill>
                  <a:schemeClr val="tx1"/>
                </a:solidFill>
                <a:effectLst/>
                <a:latin typeface="+mn-lt"/>
                <a:ea typeface="+mn-ea"/>
                <a:cs typeface="+mn-cs"/>
                <a:hlinkClick r:id="rId3"/>
              </a:rPr>
              <a:t>real-world simulations to train workers</a:t>
            </a:r>
            <a:r>
              <a:rPr lang="en-US" sz="1200" b="0" i="0" kern="1200" dirty="0">
                <a:solidFill>
                  <a:schemeClr val="tx1"/>
                </a:solidFill>
                <a:effectLst/>
                <a:latin typeface="+mn-lt"/>
                <a:ea typeface="+mn-ea"/>
                <a:cs typeface="+mn-cs"/>
              </a:rPr>
              <a:t> on recognizing and responding to phishing attempts.</a:t>
            </a:r>
          </a:p>
          <a:p>
            <a:r>
              <a:rPr lang="en-US" sz="1200" b="0" i="0" kern="1200" dirty="0">
                <a:solidFill>
                  <a:schemeClr val="tx1"/>
                </a:solidFill>
                <a:effectLst/>
                <a:latin typeface="+mn-lt"/>
                <a:ea typeface="+mn-ea"/>
                <a:cs typeface="+mn-cs"/>
              </a:rPr>
              <a:t>Robinson notes that the line between work and personal computing is also continuing to blur. More and more workers are viewing multiple inboxes — connected to a combination of work and personal accounts — together on a smartphone, he notes, and almost everyone conducts some sort of personal business online during the workday. Consequently, the notion of receiving what appears to be a personal email alongside work-related messages doesn't seem at all unusual on the surface, even if it may in fact be a ruse.</a:t>
            </a:r>
          </a:p>
        </p:txBody>
      </p:sp>
      <p:sp>
        <p:nvSpPr>
          <p:cNvPr id="4" name="Slide Number Placeholder 3"/>
          <p:cNvSpPr>
            <a:spLocks noGrp="1"/>
          </p:cNvSpPr>
          <p:nvPr>
            <p:ph type="sldNum" sz="quarter" idx="5"/>
          </p:nvPr>
        </p:nvSpPr>
        <p:spPr/>
        <p:txBody>
          <a:bodyPr/>
          <a:lstStyle/>
          <a:p>
            <a:fld id="{0CFF1833-7F0F-4991-87DC-E32B7BA8FF30}" type="slidenum">
              <a:rPr lang="en-US" smtClean="0"/>
              <a:t>16</a:t>
            </a:fld>
            <a:endParaRPr lang="en-US"/>
          </a:p>
        </p:txBody>
      </p:sp>
    </p:spTree>
    <p:extLst>
      <p:ext uri="{BB962C8B-B14F-4D97-AF65-F5344CB8AC3E}">
        <p14:creationId xmlns:p14="http://schemas.microsoft.com/office/powerpoint/2010/main" val="215411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a:t>
            </a:r>
            <a:r>
              <a:rPr lang="en-US" sz="1200" b="0" i="0" kern="1200" dirty="0">
                <a:solidFill>
                  <a:schemeClr val="tx1"/>
                </a:solidFill>
                <a:effectLst/>
                <a:latin typeface="+mn-lt"/>
                <a:ea typeface="+mn-ea"/>
                <a:cs typeface="+mn-cs"/>
                <a:hlinkClick r:id="rId3"/>
              </a:rPr>
              <a:t>a study</a:t>
            </a:r>
            <a:r>
              <a:rPr lang="en-US" sz="1200" b="0" i="0" kern="1200" dirty="0">
                <a:solidFill>
                  <a:schemeClr val="tx1"/>
                </a:solidFill>
                <a:effectLst/>
                <a:latin typeface="+mn-lt"/>
                <a:ea typeface="+mn-ea"/>
                <a:cs typeface="+mn-cs"/>
              </a:rPr>
              <a:t> conducted by Google, New York University, and UC San Diego, even just on-device authentication can prevent 99% of bulk phishing attacks and 90% of targeted attacks, compared to a 96% and 76% effectiveness rate for those same types of attacks with the more phishing-susceptible 2FA codes.</a:t>
            </a:r>
          </a:p>
        </p:txBody>
      </p:sp>
      <p:sp>
        <p:nvSpPr>
          <p:cNvPr id="4" name="Slide Number Placeholder 3"/>
          <p:cNvSpPr>
            <a:spLocks noGrp="1"/>
          </p:cNvSpPr>
          <p:nvPr>
            <p:ph type="sldNum" sz="quarter" idx="5"/>
          </p:nvPr>
        </p:nvSpPr>
        <p:spPr/>
        <p:txBody>
          <a:bodyPr/>
          <a:lstStyle/>
          <a:p>
            <a:fld id="{0CFF1833-7F0F-4991-87DC-E32B7BA8FF30}" type="slidenum">
              <a:rPr lang="en-US" smtClean="0"/>
              <a:t>17</a:t>
            </a:fld>
            <a:endParaRPr lang="en-US"/>
          </a:p>
        </p:txBody>
      </p:sp>
    </p:spTree>
    <p:extLst>
      <p:ext uri="{BB962C8B-B14F-4D97-AF65-F5344CB8AC3E}">
        <p14:creationId xmlns:p14="http://schemas.microsoft.com/office/powerpoint/2010/main" val="91488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Nearly a quarter of devices have connected to open and potentially insecure Wi-Fi networks, and 4% of devices have encountered a man-in-the-middle attack — in which someone maliciously intercepts communication between two parties — within the most recent month. McAfee, meanwhile, says network spoofing has increased "dramatically" as of late, and yet less than half of people bother to secure their connection while traveling and relying on public networks.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days, it's not difficult to encrypt traffic," says Kevin Du, a computer science professor at Syracuse University who specializes in smartphone security. "If you don't have a VPN, you're leaving a lot of doors on your perimeters open."</a:t>
            </a:r>
          </a:p>
        </p:txBody>
      </p:sp>
      <p:sp>
        <p:nvSpPr>
          <p:cNvPr id="4" name="Slide Number Placeholder 3"/>
          <p:cNvSpPr>
            <a:spLocks noGrp="1"/>
          </p:cNvSpPr>
          <p:nvPr>
            <p:ph type="sldNum" sz="quarter" idx="5"/>
          </p:nvPr>
        </p:nvSpPr>
        <p:spPr/>
        <p:txBody>
          <a:bodyPr/>
          <a:lstStyle/>
          <a:p>
            <a:fld id="{0CFF1833-7F0F-4991-87DC-E32B7BA8FF30}" type="slidenum">
              <a:rPr lang="en-US" smtClean="0"/>
              <a:t>18</a:t>
            </a:fld>
            <a:endParaRPr lang="en-US"/>
          </a:p>
        </p:txBody>
      </p:sp>
    </p:spTree>
    <p:extLst>
      <p:ext uri="{BB962C8B-B14F-4D97-AF65-F5344CB8AC3E}">
        <p14:creationId xmlns:p14="http://schemas.microsoft.com/office/powerpoint/2010/main" val="104753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days, it's not difficult to encrypt traffic," says Kevin Du, a computer science professor at Syracuse University who specializes in smartphone security. "If you don't have a VPN, you're leaving a lot of doors on your perimeters open."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Selecting the right enterprise-class VPN, however, isn't so easy. As with most security-related considerations, a tradeoff is almost always required. "The delivery of VPNs needs to be smarter with mobile devices, as minimizing the consumption of resources — mainly battery —  is paramount," Gartner's </a:t>
            </a:r>
            <a:r>
              <a:rPr lang="en-US" sz="1200" b="0" i="0" kern="1200" dirty="0" err="1">
                <a:solidFill>
                  <a:schemeClr val="tx1"/>
                </a:solidFill>
                <a:effectLst/>
                <a:latin typeface="+mn-lt"/>
                <a:ea typeface="+mn-ea"/>
                <a:cs typeface="+mn-cs"/>
              </a:rPr>
              <a:t>Zumerle</a:t>
            </a:r>
            <a:r>
              <a:rPr lang="en-US" sz="1200" b="0" i="0" kern="1200" dirty="0">
                <a:solidFill>
                  <a:schemeClr val="tx1"/>
                </a:solidFill>
                <a:effectLst/>
                <a:latin typeface="+mn-lt"/>
                <a:ea typeface="+mn-ea"/>
                <a:cs typeface="+mn-cs"/>
              </a:rPr>
              <a:t> points out. An effective VPN should know to activate only when absolutely necessary, he says, and not when a user is accessing something like a news site or working within an app that's known to be secure.</a:t>
            </a:r>
          </a:p>
        </p:txBody>
      </p:sp>
      <p:sp>
        <p:nvSpPr>
          <p:cNvPr id="4" name="Slide Number Placeholder 3"/>
          <p:cNvSpPr>
            <a:spLocks noGrp="1"/>
          </p:cNvSpPr>
          <p:nvPr>
            <p:ph type="sldNum" sz="quarter" idx="5"/>
          </p:nvPr>
        </p:nvSpPr>
        <p:spPr/>
        <p:txBody>
          <a:bodyPr/>
          <a:lstStyle/>
          <a:p>
            <a:fld id="{0CFF1833-7F0F-4991-87DC-E32B7BA8FF30}" type="slidenum">
              <a:rPr lang="en-US" smtClean="0"/>
              <a:t>19</a:t>
            </a:fld>
            <a:endParaRPr lang="en-US"/>
          </a:p>
        </p:txBody>
      </p:sp>
    </p:spTree>
    <p:extLst>
      <p:ext uri="{BB962C8B-B14F-4D97-AF65-F5344CB8AC3E}">
        <p14:creationId xmlns:p14="http://schemas.microsoft.com/office/powerpoint/2010/main" val="267932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of them don't even have a patching mechanism built in, and that's becoming more and more of a threat these days," Du says.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Increased likelihood of attack aside, an extensive use of mobile platforms elevates the overall cost of a data breach, according to </a:t>
            </a:r>
            <a:r>
              <a:rPr lang="en-US" sz="1200" b="0" i="0" kern="1200" dirty="0" err="1">
                <a:solidFill>
                  <a:schemeClr val="tx1"/>
                </a:solidFill>
                <a:effectLst/>
                <a:latin typeface="+mn-lt"/>
                <a:ea typeface="+mn-ea"/>
                <a:cs typeface="+mn-cs"/>
              </a:rPr>
              <a:t>Ponemon</a:t>
            </a:r>
            <a:r>
              <a:rPr lang="en-US" sz="1200" b="0" i="0" kern="1200" dirty="0">
                <a:solidFill>
                  <a:schemeClr val="tx1"/>
                </a:solidFill>
                <a:effectLst/>
                <a:latin typeface="+mn-lt"/>
                <a:ea typeface="+mn-ea"/>
                <a:cs typeface="+mn-cs"/>
              </a:rPr>
              <a:t>, and an abundance of work-connected IoT products only causes that figure to climb further. The Internet of Things is "an open door," according to cybersecurity firm Raytheon, which sponsored research showing that 82% of IT professionals predicted that unsecured IoT devices would cause a data breach — likely "catastrophic" — within their organization.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Again, a strong policy goes a long way. There are Android devices that do receive timely and reliable ongoing updates. Until the IoT landscape becomes less of a wild west, it falls upon a company to create its own security net around them.</a:t>
            </a:r>
          </a:p>
        </p:txBody>
      </p:sp>
      <p:sp>
        <p:nvSpPr>
          <p:cNvPr id="4" name="Slide Number Placeholder 3"/>
          <p:cNvSpPr>
            <a:spLocks noGrp="1"/>
          </p:cNvSpPr>
          <p:nvPr>
            <p:ph type="sldNum" sz="quarter" idx="5"/>
          </p:nvPr>
        </p:nvSpPr>
        <p:spPr/>
        <p:txBody>
          <a:bodyPr/>
          <a:lstStyle/>
          <a:p>
            <a:fld id="{0CFF1833-7F0F-4991-87DC-E32B7BA8FF30}" type="slidenum">
              <a:rPr lang="en-US" smtClean="0"/>
              <a:t>20</a:t>
            </a:fld>
            <a:endParaRPr lang="en-US"/>
          </a:p>
        </p:txBody>
      </p:sp>
    </p:spTree>
    <p:extLst>
      <p:ext uri="{BB962C8B-B14F-4D97-AF65-F5344CB8AC3E}">
        <p14:creationId xmlns:p14="http://schemas.microsoft.com/office/powerpoint/2010/main" val="250216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FF1833-7F0F-4991-87DC-E32B7BA8FF30}" type="slidenum">
              <a:rPr lang="en-US" smtClean="0"/>
              <a:t>21</a:t>
            </a:fld>
            <a:endParaRPr lang="en-US"/>
          </a:p>
        </p:txBody>
      </p:sp>
    </p:spTree>
    <p:extLst>
      <p:ext uri="{BB962C8B-B14F-4D97-AF65-F5344CB8AC3E}">
        <p14:creationId xmlns:p14="http://schemas.microsoft.com/office/powerpoint/2010/main" val="37789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then, things have cooled off somewhat, especially in the mobile domain — a move aided largely by the banning of cryptocurrency mining apps from both Apple's iOS App Store and the Android-associated Google Play Store in June and July, respectively. Still, security firms note that attacks continue to see some level of success via mobile websites (or even just rogue ads on mobile websites) and through apps downloaded from unofficial third-party markets.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Analysts have also noted the possibility of </a:t>
            </a:r>
            <a:r>
              <a:rPr lang="en-US" sz="1200" b="0" i="0" kern="1200" dirty="0" err="1">
                <a:solidFill>
                  <a:schemeClr val="tx1"/>
                </a:solidFill>
                <a:effectLst/>
                <a:latin typeface="+mn-lt"/>
                <a:ea typeface="+mn-ea"/>
                <a:cs typeface="+mn-cs"/>
              </a:rPr>
              <a:t>cryptojacking</a:t>
            </a:r>
            <a:r>
              <a:rPr lang="en-US" sz="1200" b="0" i="0" kern="1200" dirty="0">
                <a:solidFill>
                  <a:schemeClr val="tx1"/>
                </a:solidFill>
                <a:effectLst/>
                <a:latin typeface="+mn-lt"/>
                <a:ea typeface="+mn-ea"/>
                <a:cs typeface="+mn-cs"/>
              </a:rPr>
              <a:t> via internet-connected set-top boxes, which some businesses may use for streaming and video casting. According to security firm Rapid7, hackers have found a way to take advantage of an apparent loophole that makes the Android Debug Bridge — a command-line tool intended only for developer use — accessible and ripe for abuse on such products.</a:t>
            </a:r>
          </a:p>
        </p:txBody>
      </p:sp>
      <p:sp>
        <p:nvSpPr>
          <p:cNvPr id="4" name="Slide Number Placeholder 3"/>
          <p:cNvSpPr>
            <a:spLocks noGrp="1"/>
          </p:cNvSpPr>
          <p:nvPr>
            <p:ph type="sldNum" sz="quarter" idx="5"/>
          </p:nvPr>
        </p:nvSpPr>
        <p:spPr/>
        <p:txBody>
          <a:bodyPr/>
          <a:lstStyle/>
          <a:p>
            <a:fld id="{0CFF1833-7F0F-4991-87DC-E32B7BA8FF30}" type="slidenum">
              <a:rPr lang="en-US" smtClean="0"/>
              <a:t>22</a:t>
            </a:fld>
            <a:endParaRPr lang="en-US"/>
          </a:p>
        </p:txBody>
      </p:sp>
    </p:spTree>
    <p:extLst>
      <p:ext uri="{BB962C8B-B14F-4D97-AF65-F5344CB8AC3E}">
        <p14:creationId xmlns:p14="http://schemas.microsoft.com/office/powerpoint/2010/main" val="26316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12/10/2019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872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125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12/10/2019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067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12/10/2019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85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12/10/2019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49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892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32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020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001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12/10/2019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0212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5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12/10/2019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94890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chnofaq.org/posts/2016/12/how-an-enterprise-mobility-management-system-offers-defense-against-data-thef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Social_engineering.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igitalcitizen.life/layman-guide-solving-wireless-network-interference-problem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ndroid.stackexchange.com/questions/164774/files-and-folders-in-usb-drive-lost-after-connecting-to-android-phon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adgetsin.com/meizu-mx3-android-phone-announced.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ixabay.com/en/teacher-blackboard-teach-2799822/"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DBDB19-9474-4BE6-882E-F3D282342922}"/>
              </a:ext>
            </a:extLst>
          </p:cNvPr>
          <p:cNvSpPr>
            <a:spLocks noGrp="1"/>
          </p:cNvSpPr>
          <p:nvPr>
            <p:ph type="ctrTitle"/>
          </p:nvPr>
        </p:nvSpPr>
        <p:spPr>
          <a:xfrm>
            <a:off x="638620" y="863695"/>
            <a:ext cx="3511233" cy="3779995"/>
          </a:xfrm>
        </p:spPr>
        <p:txBody>
          <a:bodyPr anchor="ctr">
            <a:normAutofit/>
          </a:bodyPr>
          <a:lstStyle/>
          <a:p>
            <a:r>
              <a:rPr lang="en-US" b="1">
                <a:solidFill>
                  <a:schemeClr val="tx1"/>
                </a:solidFill>
              </a:rPr>
              <a:t>Threats to Education: The Weaponized Cellphone</a:t>
            </a:r>
          </a:p>
        </p:txBody>
      </p:sp>
      <p:sp>
        <p:nvSpPr>
          <p:cNvPr id="3" name="Subtitle 2">
            <a:extLst>
              <a:ext uri="{FF2B5EF4-FFF2-40B4-BE49-F238E27FC236}">
                <a16:creationId xmlns:a16="http://schemas.microsoft.com/office/drawing/2014/main" id="{C635A05E-46E1-460E-B447-E8B738C9477F}"/>
              </a:ext>
            </a:extLst>
          </p:cNvPr>
          <p:cNvSpPr>
            <a:spLocks noGrp="1"/>
          </p:cNvSpPr>
          <p:nvPr>
            <p:ph type="subTitle" idx="1"/>
          </p:nvPr>
        </p:nvSpPr>
        <p:spPr>
          <a:xfrm>
            <a:off x="638621" y="4739780"/>
            <a:ext cx="3511233" cy="1147054"/>
          </a:xfrm>
        </p:spPr>
        <p:txBody>
          <a:bodyPr anchor="t">
            <a:normAutofit/>
          </a:bodyPr>
          <a:lstStyle/>
          <a:p>
            <a:r>
              <a:rPr lang="en-US" sz="2200"/>
              <a:t>Khester Kendrick</a:t>
            </a:r>
          </a:p>
          <a:p>
            <a:r>
              <a:rPr lang="en-US" sz="2200"/>
              <a:t>Dwight Farris, PhD</a:t>
            </a:r>
          </a:p>
        </p:txBody>
      </p:sp>
      <p:sp>
        <p:nvSpPr>
          <p:cNvPr id="75" name="Rectangle 7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Image result for cell phone">
            <a:extLst>
              <a:ext uri="{FF2B5EF4-FFF2-40B4-BE49-F238E27FC236}">
                <a16:creationId xmlns:a16="http://schemas.microsoft.com/office/drawing/2014/main" id="{C01F4CDB-E032-48E9-B630-12CDDC474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11" r="21609" b="-1"/>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638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6E03A3-F71B-4978-A6DF-A535BAADDB08}"/>
              </a:ext>
            </a:extLst>
          </p:cNvPr>
          <p:cNvSpPr>
            <a:spLocks noGrp="1"/>
          </p:cNvSpPr>
          <p:nvPr>
            <p:ph type="title"/>
          </p:nvPr>
        </p:nvSpPr>
        <p:spPr>
          <a:xfrm>
            <a:off x="8013433" y="702156"/>
            <a:ext cx="3568661" cy="1188720"/>
          </a:xfrm>
        </p:spPr>
        <p:txBody>
          <a:bodyPr>
            <a:normAutofit/>
          </a:bodyPr>
          <a:lstStyle/>
          <a:p>
            <a:r>
              <a:rPr lang="en-US" dirty="0"/>
              <a:t>Students	</a:t>
            </a:r>
          </a:p>
        </p:txBody>
      </p:sp>
      <p:pic>
        <p:nvPicPr>
          <p:cNvPr id="15364" name="Picture 4" descr="Image result for cybersecurity teen threats">
            <a:extLst>
              <a:ext uri="{FF2B5EF4-FFF2-40B4-BE49-F238E27FC236}">
                <a16:creationId xmlns:a16="http://schemas.microsoft.com/office/drawing/2014/main" id="{ABCA9B98-4DB9-452D-8419-88B6A636C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6" r="21897"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839858B-9402-41E0-8230-D4F18D9C37C2}"/>
              </a:ext>
            </a:extLst>
          </p:cNvPr>
          <p:cNvSpPr>
            <a:spLocks noGrp="1"/>
          </p:cNvSpPr>
          <p:nvPr>
            <p:ph idx="1"/>
          </p:nvPr>
        </p:nvSpPr>
        <p:spPr>
          <a:xfrm>
            <a:off x="8013433" y="1976582"/>
            <a:ext cx="3568661" cy="4572000"/>
          </a:xfrm>
        </p:spPr>
        <p:txBody>
          <a:bodyPr>
            <a:normAutofit/>
          </a:bodyPr>
          <a:lstStyle/>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r>
              <a:rPr lang="en-US" dirty="0"/>
              <a:t>1/3</a:t>
            </a:r>
            <a:r>
              <a:rPr lang="en-US" baseline="30000" dirty="0"/>
              <a:t>rd</a:t>
            </a:r>
            <a:r>
              <a:rPr lang="en-US" dirty="0"/>
              <a:t> of a child's life will be spent online – safesearchkids.org</a:t>
            </a:r>
          </a:p>
          <a:p>
            <a:pPr>
              <a:lnSpc>
                <a:spcPct val="90000"/>
              </a:lnSpc>
            </a:pPr>
            <a:r>
              <a:rPr lang="en-US" dirty="0"/>
              <a:t>50% of students face cyber bullying – bullystatistics.com</a:t>
            </a:r>
          </a:p>
          <a:p>
            <a:pPr>
              <a:lnSpc>
                <a:spcPct val="90000"/>
              </a:lnSpc>
            </a:pPr>
            <a:r>
              <a:rPr lang="en-US" dirty="0"/>
              <a:t>46% of kids provide file sharing – safesearchkids.org</a:t>
            </a:r>
          </a:p>
          <a:p>
            <a:pPr>
              <a:lnSpc>
                <a:spcPct val="90000"/>
              </a:lnSpc>
            </a:pPr>
            <a:r>
              <a:rPr lang="en-US" dirty="0"/>
              <a:t>15% of kids send sexts – CBS 			25% receive them – Times</a:t>
            </a:r>
          </a:p>
          <a:p>
            <a:pPr>
              <a:lnSpc>
                <a:spcPct val="90000"/>
              </a:lnSpc>
            </a:pPr>
            <a:r>
              <a:rPr lang="en-US" dirty="0" err="1"/>
              <a:t>Smishing</a:t>
            </a:r>
            <a:r>
              <a:rPr lang="en-US" dirty="0"/>
              <a:t> has risen by 300% in 2018 – Kaspersky</a:t>
            </a:r>
          </a:p>
          <a:p>
            <a:pPr>
              <a:lnSpc>
                <a:spcPct val="90000"/>
              </a:lnSpc>
            </a:pPr>
            <a:endParaRPr lang="en-US" sz="1300" dirty="0"/>
          </a:p>
          <a:p>
            <a:pPr>
              <a:lnSpc>
                <a:spcPct val="90000"/>
              </a:lnSpc>
            </a:pPr>
            <a:endParaRPr lang="en-US" sz="1300" dirty="0"/>
          </a:p>
          <a:p>
            <a:pPr lvl="1">
              <a:lnSpc>
                <a:spcPct val="90000"/>
              </a:lnSpc>
            </a:pPr>
            <a:endParaRPr lang="en-US" sz="13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425000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581194" y="1896533"/>
            <a:ext cx="6309003" cy="3962266"/>
          </a:xfrm>
        </p:spPr>
        <p:txBody>
          <a:bodyPr>
            <a:normAutofit/>
          </a:bodyPr>
          <a:lstStyle/>
          <a:p>
            <a:pPr marL="0" indent="0">
              <a:buNone/>
            </a:pPr>
            <a:r>
              <a:rPr lang="en-US">
                <a:solidFill>
                  <a:schemeClr val="tx2"/>
                </a:solidFill>
                <a:latin typeface="Times New Roman" panose="02020603050405020304" pitchFamily="18" charset="0"/>
                <a:cs typeface="Times New Roman" panose="02020603050405020304" pitchFamily="18" charset="0"/>
              </a:rPr>
              <a:t>Mobile security should be at the top of everyone’s worry list — and for good reason: </a:t>
            </a:r>
          </a:p>
          <a:p>
            <a:pPr marL="0" indent="0">
              <a:buNone/>
            </a:pPr>
            <a:endParaRPr lang="en-US">
              <a:solidFill>
                <a:schemeClr val="tx2"/>
              </a:solidFill>
              <a:latin typeface="Times New Roman" panose="02020603050405020304" pitchFamily="18" charset="0"/>
              <a:cs typeface="Times New Roman" panose="02020603050405020304" pitchFamily="18" charset="0"/>
            </a:endParaRPr>
          </a:p>
          <a:p>
            <a:pPr marL="0" indent="0">
              <a:buNone/>
            </a:pPr>
            <a:r>
              <a:rPr lang="en-US">
                <a:solidFill>
                  <a:schemeClr val="tx2"/>
                </a:solidFill>
                <a:latin typeface="Times New Roman" panose="02020603050405020304" pitchFamily="18" charset="0"/>
                <a:cs typeface="Times New Roman" panose="02020603050405020304" pitchFamily="18" charset="0"/>
              </a:rPr>
              <a:t>Nearly every individual access data from smartphones, and that means keeping sensitive info out of the wrong hands is an increasingly intricate puzzle. </a:t>
            </a:r>
          </a:p>
          <a:p>
            <a:pPr marL="0" indent="0">
              <a:buNone/>
            </a:pPr>
            <a:endParaRPr lang="en-US">
              <a:solidFill>
                <a:schemeClr val="tx2"/>
              </a:solidFill>
              <a:latin typeface="Times New Roman" panose="02020603050405020304" pitchFamily="18" charset="0"/>
              <a:cs typeface="Times New Roman" panose="02020603050405020304" pitchFamily="18" charset="0"/>
            </a:endParaRPr>
          </a:p>
          <a:p>
            <a:pPr marL="0" indent="0">
              <a:buNone/>
            </a:pPr>
            <a:r>
              <a:rPr lang="en-US">
                <a:solidFill>
                  <a:schemeClr val="tx2"/>
                </a:solidFill>
                <a:latin typeface="Times New Roman" panose="02020603050405020304" pitchFamily="18" charset="0"/>
                <a:cs typeface="Times New Roman" panose="02020603050405020304" pitchFamily="18" charset="0"/>
              </a:rPr>
              <a:t>The stakes are higher than ever: The average cost of a data breach can be as high as a whopping $3.86 million, according to a 2018 report by the Ponemon Institute. That's 6.4 percent more than the estimated cost in 2017.</a:t>
            </a:r>
          </a:p>
        </p:txBody>
      </p:sp>
      <p:pic>
        <p:nvPicPr>
          <p:cNvPr id="5" name="Picture 4">
            <a:extLst>
              <a:ext uri="{FF2B5EF4-FFF2-40B4-BE49-F238E27FC236}">
                <a16:creationId xmlns:a16="http://schemas.microsoft.com/office/drawing/2014/main" id="{0C849D53-20A9-4E06-A58D-8A2C635E97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883" r="26655" b="-1"/>
          <a:stretch/>
        </p:blipFill>
        <p:spPr>
          <a:xfrm>
            <a:off x="7521283" y="10"/>
            <a:ext cx="4670717" cy="6857990"/>
          </a:xfrm>
          <a:prstGeom prst="rect">
            <a:avLst/>
          </a:prstGeom>
        </p:spPr>
      </p:pic>
    </p:spTree>
    <p:extLst>
      <p:ext uri="{BB962C8B-B14F-4D97-AF65-F5344CB8AC3E}">
        <p14:creationId xmlns:p14="http://schemas.microsoft.com/office/powerpoint/2010/main" val="161023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1255" y="2177142"/>
            <a:ext cx="3409782" cy="3823607"/>
          </a:xfrm>
        </p:spPr>
        <p:txBody>
          <a:bodyPr>
            <a:normAutofit/>
          </a:bodyPr>
          <a:lstStyle/>
          <a:p>
            <a:pPr marL="0" indent="0">
              <a:lnSpc>
                <a:spcPct val="110000"/>
              </a:lnSpc>
              <a:buNone/>
            </a:pPr>
            <a:r>
              <a:rPr lang="en-US" sz="1200">
                <a:solidFill>
                  <a:srgbClr val="FFFFFF"/>
                </a:solidFill>
                <a:latin typeface="Times New Roman" panose="02020603050405020304" pitchFamily="18" charset="0"/>
                <a:cs typeface="Times New Roman" panose="02020603050405020304" pitchFamily="18" charset="0"/>
              </a:rPr>
              <a:t>We must begin mobile cybersecurity learning process as early as possible.</a:t>
            </a:r>
          </a:p>
          <a:p>
            <a:pPr marL="0" indent="0">
              <a:lnSpc>
                <a:spcPct val="110000"/>
              </a:lnSpc>
              <a:buNone/>
            </a:pPr>
            <a:endParaRPr lang="en-US" sz="1200">
              <a:solidFill>
                <a:srgbClr val="FFFFFF"/>
              </a:solidFill>
              <a:latin typeface="Times New Roman" panose="02020603050405020304" pitchFamily="18" charset="0"/>
              <a:cs typeface="Times New Roman" panose="02020603050405020304" pitchFamily="18" charset="0"/>
            </a:endParaRPr>
          </a:p>
          <a:p>
            <a:pPr marL="0" indent="0">
              <a:lnSpc>
                <a:spcPct val="110000"/>
              </a:lnSpc>
              <a:buNone/>
            </a:pPr>
            <a:r>
              <a:rPr lang="en-US" sz="1200">
                <a:solidFill>
                  <a:srgbClr val="FFFFFF"/>
                </a:solidFill>
                <a:latin typeface="Times New Roman" panose="02020603050405020304" pitchFamily="18" charset="0"/>
                <a:cs typeface="Times New Roman" panose="02020603050405020304" pitchFamily="18" charset="0"/>
              </a:rPr>
              <a:t>While it is easy to focus on the sensational subject of </a:t>
            </a:r>
            <a:r>
              <a:rPr lang="en-US" sz="1200" b="1">
                <a:solidFill>
                  <a:srgbClr val="FFFFFF"/>
                </a:solidFill>
                <a:latin typeface="Times New Roman" panose="02020603050405020304" pitchFamily="18" charset="0"/>
                <a:cs typeface="Times New Roman" panose="02020603050405020304" pitchFamily="18" charset="0"/>
              </a:rPr>
              <a:t>malware</a:t>
            </a:r>
            <a:r>
              <a:rPr lang="en-US" sz="1200">
                <a:solidFill>
                  <a:srgbClr val="FFFFFF"/>
                </a:solidFill>
                <a:latin typeface="Times New Roman" panose="02020603050405020304" pitchFamily="18" charset="0"/>
                <a:cs typeface="Times New Roman" panose="02020603050405020304" pitchFamily="18" charset="0"/>
              </a:rPr>
              <a:t>, the truth is that mobile malware infections are incredibly uncommon in the real world — with the odds of being infected significantly less than the odds of being struck by lightning, according to one estimate. </a:t>
            </a:r>
          </a:p>
          <a:p>
            <a:pPr marL="0" indent="0">
              <a:lnSpc>
                <a:spcPct val="110000"/>
              </a:lnSpc>
              <a:buNone/>
            </a:pPr>
            <a:endParaRPr lang="en-US" sz="1200">
              <a:solidFill>
                <a:srgbClr val="FFFFFF"/>
              </a:solidFill>
              <a:latin typeface="Times New Roman" panose="02020603050405020304" pitchFamily="18" charset="0"/>
              <a:cs typeface="Times New Roman" panose="02020603050405020304" pitchFamily="18" charset="0"/>
            </a:endParaRPr>
          </a:p>
          <a:p>
            <a:pPr marL="0" indent="0">
              <a:lnSpc>
                <a:spcPct val="110000"/>
              </a:lnSpc>
              <a:buNone/>
            </a:pPr>
            <a:r>
              <a:rPr lang="en-US" sz="1200">
                <a:solidFill>
                  <a:srgbClr val="FFFFFF"/>
                </a:solidFill>
                <a:latin typeface="Times New Roman" panose="02020603050405020304" pitchFamily="18" charset="0"/>
                <a:cs typeface="Times New Roman" panose="02020603050405020304" pitchFamily="18" charset="0"/>
              </a:rPr>
              <a:t>Malware currently ranks as the least common initial action in data breach incidents, in fact, coming in behind even physical attacks in </a:t>
            </a:r>
            <a:r>
              <a:rPr lang="en-US" sz="1200" i="1">
                <a:solidFill>
                  <a:srgbClr val="FFFFFF"/>
                </a:solidFill>
                <a:latin typeface="Times New Roman" panose="02020603050405020304" pitchFamily="18" charset="0"/>
                <a:cs typeface="Times New Roman" panose="02020603050405020304" pitchFamily="18" charset="0"/>
              </a:rPr>
              <a:t>Verizon's 2019 Data Breach Investigations Report</a:t>
            </a:r>
            <a:r>
              <a:rPr lang="en-US" sz="1200">
                <a:solidFill>
                  <a:srgbClr val="FFFFFF"/>
                </a:solidFill>
                <a:latin typeface="Times New Roman" panose="02020603050405020304" pitchFamily="18" charset="0"/>
                <a:cs typeface="Times New Roman" panose="02020603050405020304" pitchFamily="18" charset="0"/>
              </a:rPr>
              <a:t>. </a:t>
            </a:r>
          </a:p>
        </p:txBody>
      </p:sp>
      <p:pic>
        <p:nvPicPr>
          <p:cNvPr id="2050" name="Picture 2" descr="Image result for data leak">
            <a:extLst>
              <a:ext uri="{FF2B5EF4-FFF2-40B4-BE49-F238E27FC236}">
                <a16:creationId xmlns:a16="http://schemas.microsoft.com/office/drawing/2014/main" id="{804AF7C6-ECDE-4A83-B13B-69B047FC07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2231" y="1353764"/>
            <a:ext cx="6831503" cy="413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098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data leak">
            <a:extLst>
              <a:ext uri="{FF2B5EF4-FFF2-40B4-BE49-F238E27FC236}">
                <a16:creationId xmlns:a16="http://schemas.microsoft.com/office/drawing/2014/main" id="{A9AC19DA-BF0E-4E86-8FE6-C024D7FCD1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698" y="2616857"/>
            <a:ext cx="4748741" cy="3169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335805" y="2180496"/>
            <a:ext cx="5275001" cy="4045683"/>
          </a:xfrm>
        </p:spPr>
        <p:txBody>
          <a:bodyPr>
            <a:normAutofit/>
          </a:bodyPr>
          <a:lstStyle/>
          <a:p>
            <a:pPr marL="0" indent="0">
              <a:lnSpc>
                <a:spcPct val="110000"/>
              </a:lnSpc>
              <a:buClr>
                <a:srgbClr val="4DE7FD"/>
              </a:buClr>
              <a:buNone/>
            </a:pPr>
            <a:r>
              <a:rPr lang="en-US" dirty="0">
                <a:latin typeface="Times New Roman" panose="02020603050405020304" pitchFamily="18" charset="0"/>
                <a:cs typeface="Times New Roman" panose="02020603050405020304" pitchFamily="18" charset="0"/>
              </a:rPr>
              <a:t>The more realistic mobile security hazards lie in some easily overlooked areas, all of which are only expected to become more pressing as we come to the end of 2019 and begin a new decade of cyber.</a:t>
            </a:r>
            <a:endParaRPr lang="en-US">
              <a:latin typeface="Times New Roman" panose="02020603050405020304" pitchFamily="18" charset="0"/>
              <a:cs typeface="Times New Roman" panose="02020603050405020304" pitchFamily="18" charset="0"/>
            </a:endParaRPr>
          </a:p>
          <a:p>
            <a:pPr marL="0" indent="0">
              <a:lnSpc>
                <a:spcPct val="110000"/>
              </a:lnSpc>
              <a:buClr>
                <a:srgbClr val="4DE7FD"/>
              </a:buClr>
              <a:buNone/>
            </a:pPr>
            <a:endParaRPr lang="en-US">
              <a:latin typeface="Times New Roman" panose="02020603050405020304" pitchFamily="18" charset="0"/>
              <a:cs typeface="Times New Roman" panose="02020603050405020304" pitchFamily="18" charset="0"/>
            </a:endParaRPr>
          </a:p>
          <a:p>
            <a:pPr marL="0" indent="0">
              <a:lnSpc>
                <a:spcPct val="110000"/>
              </a:lnSpc>
              <a:buClr>
                <a:srgbClr val="4DE7FD"/>
              </a:buClr>
              <a:buNone/>
            </a:pPr>
            <a:r>
              <a:rPr lang="en-US" dirty="0">
                <a:latin typeface="Times New Roman" panose="02020603050405020304" pitchFamily="18" charset="0"/>
                <a:cs typeface="Times New Roman" panose="02020603050405020304" pitchFamily="18" charset="0"/>
              </a:rPr>
              <a:t>What are the seven (7) top concerns of mobile security for 2020 and beyond?</a:t>
            </a:r>
            <a:endParaRPr lang="en-US">
              <a:latin typeface="Times New Roman" panose="02020603050405020304" pitchFamily="18" charset="0"/>
              <a:cs typeface="Times New Roman" panose="02020603050405020304" pitchFamily="18" charset="0"/>
            </a:endParaRPr>
          </a:p>
          <a:p>
            <a:pPr marL="0" indent="0">
              <a:lnSpc>
                <a:spcPct val="110000"/>
              </a:lnSpc>
              <a:buClr>
                <a:srgbClr val="4DE7FD"/>
              </a:buClr>
              <a:buNone/>
            </a:pPr>
            <a:endParaRPr lang="en-US">
              <a:latin typeface="Times New Roman" panose="02020603050405020304" pitchFamily="18" charset="0"/>
              <a:cs typeface="Times New Roman" panose="02020603050405020304" pitchFamily="18" charset="0"/>
            </a:endParaRPr>
          </a:p>
          <a:p>
            <a:pPr marL="514350" indent="-514350">
              <a:lnSpc>
                <a:spcPct val="110000"/>
              </a:lnSpc>
              <a:buClr>
                <a:srgbClr val="4DE7FD"/>
              </a:buClr>
              <a:buAutoNum type="arabicPeriod"/>
            </a:pPr>
            <a:r>
              <a:rPr lang="en-US" b="1">
                <a:latin typeface="Times New Roman" panose="02020603050405020304" pitchFamily="18" charset="0"/>
                <a:cs typeface="Times New Roman" panose="02020603050405020304" pitchFamily="18" charset="0"/>
              </a:rPr>
              <a:t>Data leakage</a:t>
            </a:r>
          </a:p>
          <a:p>
            <a:pPr marL="0" indent="0">
              <a:lnSpc>
                <a:spcPct val="110000"/>
              </a:lnSpc>
              <a:buClr>
                <a:srgbClr val="4DE7FD"/>
              </a:buClr>
              <a:buNone/>
            </a:pPr>
            <a:r>
              <a:rPr lang="en-US" dirty="0">
                <a:latin typeface="Times New Roman" panose="02020603050405020304" pitchFamily="18" charset="0"/>
                <a:cs typeface="Times New Roman" panose="02020603050405020304" pitchFamily="18" charset="0"/>
              </a:rPr>
              <a:t>It may sound like a diagnosis from the robot urologist, but data leakage was widely seen as being one of the most worrisome threats to individuals during 2019.</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60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data leak">
            <a:extLst>
              <a:ext uri="{FF2B5EF4-FFF2-40B4-BE49-F238E27FC236}">
                <a16:creationId xmlns:a16="http://schemas.microsoft.com/office/drawing/2014/main" id="{825DF778-450F-4FA2-85BC-7A24224C0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9" b="171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897226" y="1174459"/>
            <a:ext cx="3374265" cy="3796786"/>
          </a:xfrm>
        </p:spPr>
        <p:txBody>
          <a:bodyPr>
            <a:normAutofit/>
          </a:bodyPr>
          <a:lstStyle/>
          <a:p>
            <a:pPr marL="514350" indent="-514350">
              <a:buAutoNum type="arabicPeriod"/>
            </a:pPr>
            <a:r>
              <a:rPr lang="en-US" sz="1800" b="1" dirty="0">
                <a:latin typeface="Times New Roman" panose="02020603050405020304" pitchFamily="18" charset="0"/>
                <a:cs typeface="Times New Roman" panose="02020603050405020304" pitchFamily="18" charset="0"/>
              </a:rPr>
              <a:t>Data leakage</a:t>
            </a:r>
          </a:p>
          <a:p>
            <a:pPr marL="0" indent="0">
              <a:buNone/>
            </a:pPr>
            <a:r>
              <a:rPr lang="en-US" sz="1800" dirty="0">
                <a:latin typeface="Times New Roman" panose="02020603050405020304" pitchFamily="18" charset="0"/>
                <a:cs typeface="Times New Roman" panose="02020603050405020304" pitchFamily="18" charset="0"/>
              </a:rPr>
              <a:t>Remember those almost nonexistent odds of being infected with malware? Well, when it comes to a data breach, these have happened nearly 28% in the last two years, based on </a:t>
            </a:r>
            <a:r>
              <a:rPr lang="en-US" sz="1800" dirty="0" err="1">
                <a:latin typeface="Times New Roman" panose="02020603050405020304" pitchFamily="18" charset="0"/>
                <a:cs typeface="Times New Roman" panose="02020603050405020304" pitchFamily="18" charset="0"/>
              </a:rPr>
              <a:t>Ponemon's</a:t>
            </a:r>
            <a:r>
              <a:rPr lang="en-US" sz="1800" dirty="0">
                <a:latin typeface="Times New Roman" panose="02020603050405020304" pitchFamily="18" charset="0"/>
                <a:cs typeface="Times New Roman" panose="02020603050405020304" pitchFamily="18" charset="0"/>
              </a:rPr>
              <a:t> latest research — odds of more than one in four, in other words.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2136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881D8C-1D4F-44B2-A467-108D18D0D0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698" y="2788999"/>
            <a:ext cx="4748741" cy="2825500"/>
          </a:xfrm>
          <a:prstGeom prst="rect">
            <a:avLst/>
          </a:prstGeom>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335805" y="548640"/>
            <a:ext cx="5275001" cy="5677539"/>
          </a:xfrm>
        </p:spPr>
        <p:txBody>
          <a:bodyPr>
            <a:normAutofit/>
          </a:bodyPr>
          <a:lstStyle/>
          <a:p>
            <a:pPr marL="514350" indent="-514350">
              <a:buClr>
                <a:srgbClr val="1C8F9E"/>
              </a:buClr>
              <a:buFont typeface="+mj-lt"/>
              <a:buAutoNum type="arabicPeriod" startAt="2"/>
            </a:pPr>
            <a:r>
              <a:rPr lang="en-US" sz="1800" b="1" dirty="0">
                <a:latin typeface="Times New Roman" panose="02020603050405020304" pitchFamily="18" charset="0"/>
                <a:cs typeface="Times New Roman" panose="02020603050405020304" pitchFamily="18" charset="0"/>
              </a:rPr>
              <a:t>Social engineering</a:t>
            </a:r>
          </a:p>
          <a:p>
            <a:pPr marL="0" indent="0">
              <a:buClr>
                <a:srgbClr val="1C8F9E"/>
              </a:buClr>
              <a:buNone/>
            </a:pPr>
            <a:r>
              <a:rPr lang="en-US" sz="1800" dirty="0">
                <a:latin typeface="Times New Roman" panose="02020603050405020304" pitchFamily="18" charset="0"/>
                <a:cs typeface="Times New Roman" panose="02020603050405020304" pitchFamily="18" charset="0"/>
              </a:rPr>
              <a:t>The tried-and-true tactic of trickery is just as troubling on the mobile front as it is on desktops. Despite the ease with which one would think social engineering cons could be avoided, they remain astonishingly effective.</a:t>
            </a:r>
          </a:p>
          <a:p>
            <a:pPr marL="0" indent="0">
              <a:buClr>
                <a:srgbClr val="1C8F9E"/>
              </a:buClr>
              <a:buNone/>
            </a:pPr>
            <a:endParaRPr lang="en-US" sz="1800" dirty="0">
              <a:latin typeface="Times New Roman" panose="02020603050405020304" pitchFamily="18" charset="0"/>
              <a:cs typeface="Times New Roman" panose="02020603050405020304" pitchFamily="18" charset="0"/>
            </a:endParaRPr>
          </a:p>
          <a:p>
            <a:pPr marL="0" indent="0">
              <a:buClr>
                <a:srgbClr val="1C8F9E"/>
              </a:buClr>
              <a:buNone/>
            </a:pPr>
            <a:r>
              <a:rPr lang="en-US" sz="1800" dirty="0">
                <a:latin typeface="Times New Roman" panose="02020603050405020304" pitchFamily="18" charset="0"/>
                <a:cs typeface="Times New Roman" panose="02020603050405020304" pitchFamily="18" charset="0"/>
              </a:rPr>
              <a:t>A staggering 91% of cybercrime starts with email, according to a 2019 report by security firm FireEye. The firm refers to such incidents as "malware-less attacks," since they rely on tactics like impersonation to trick people into clicking dangerous links or providing sensitive info.</a:t>
            </a:r>
          </a:p>
        </p:txBody>
      </p:sp>
    </p:spTree>
    <p:extLst>
      <p:ext uri="{BB962C8B-B14F-4D97-AF65-F5344CB8AC3E}">
        <p14:creationId xmlns:p14="http://schemas.microsoft.com/office/powerpoint/2010/main" val="379303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679508"/>
            <a:ext cx="3568661" cy="5295842"/>
          </a:xfrm>
        </p:spPr>
        <p:txBody>
          <a:bodyPr>
            <a:normAutofit/>
          </a:bodyPr>
          <a:lstStyle/>
          <a:p>
            <a:pPr marL="514350" indent="-514350">
              <a:buFont typeface="+mj-lt"/>
              <a:buAutoNum type="arabicPeriod" startAt="2"/>
            </a:pPr>
            <a:r>
              <a:rPr lang="en-US" sz="2000" b="1" dirty="0">
                <a:latin typeface="Times New Roman" panose="02020603050405020304" pitchFamily="18" charset="0"/>
                <a:cs typeface="Times New Roman" panose="02020603050405020304" pitchFamily="18" charset="0"/>
              </a:rPr>
              <a:t>Social engineering</a:t>
            </a:r>
          </a:p>
          <a:p>
            <a:pPr marL="0" indent="0">
              <a:buNone/>
            </a:pPr>
            <a:r>
              <a:rPr lang="en-US" sz="2000" dirty="0">
                <a:latin typeface="Times New Roman" panose="02020603050405020304" pitchFamily="18" charset="0"/>
                <a:cs typeface="Times New Roman" panose="02020603050405020304" pitchFamily="18" charset="0"/>
              </a:rPr>
              <a:t>It is not just email anymore, either: about 83% of phishing attacks over the past year took place outside the inbox — in text messages or in apps like Facebook Messenger and WhatsApp along with a variety of games and social media services.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098" name="Picture 2" descr="Image result for social engineering">
            <a:extLst>
              <a:ext uri="{FF2B5EF4-FFF2-40B4-BE49-F238E27FC236}">
                <a16:creationId xmlns:a16="http://schemas.microsoft.com/office/drawing/2014/main" id="{7EF1CC0E-40CB-4A59-A9DB-31F5B0209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33" r="9434"/>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645952"/>
            <a:ext cx="3568661" cy="5329398"/>
          </a:xfrm>
        </p:spPr>
        <p:txBody>
          <a:bodyPr>
            <a:normAutofit/>
          </a:bodyPr>
          <a:lstStyle/>
          <a:p>
            <a:pPr marL="514350" indent="-514350">
              <a:buFont typeface="+mj-lt"/>
              <a:buAutoNum type="arabicPeriod" startAt="2"/>
            </a:pPr>
            <a:r>
              <a:rPr lang="en-US" sz="2000" b="1" dirty="0">
                <a:latin typeface="Times New Roman" panose="02020603050405020304" pitchFamily="18" charset="0"/>
                <a:cs typeface="Times New Roman" panose="02020603050405020304" pitchFamily="18" charset="0"/>
              </a:rPr>
              <a:t>Social engineering</a:t>
            </a:r>
          </a:p>
          <a:p>
            <a:pPr marL="0" indent="0">
              <a:buNone/>
            </a:pPr>
            <a:r>
              <a:rPr lang="en-US" sz="2000" dirty="0">
                <a:latin typeface="Times New Roman" panose="02020603050405020304" pitchFamily="18" charset="0"/>
                <a:cs typeface="Times New Roman" panose="02020603050405020304" pitchFamily="18" charset="0"/>
              </a:rPr>
              <a:t>The stakes only keep climbing higher. Cybercrooks are apparently now even using phishing to try to trick folks into giving up two-factor authentication codes designed to protect accounts from unauthorized access.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122" name="Picture 2" descr="Image result for social engineering">
            <a:extLst>
              <a:ext uri="{FF2B5EF4-FFF2-40B4-BE49-F238E27FC236}">
                <a16:creationId xmlns:a16="http://schemas.microsoft.com/office/drawing/2014/main" id="{DB54ECB3-CF85-4D37-9C65-A1519F337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62" r="19143"/>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587230" y="800930"/>
            <a:ext cx="11158238" cy="2256390"/>
          </a:xfrm>
        </p:spPr>
        <p:txBody>
          <a:bodyPr>
            <a:normAutofit/>
          </a:bodyPr>
          <a:lstStyle/>
          <a:p>
            <a:pPr marL="514350" indent="-514350">
              <a:lnSpc>
                <a:spcPct val="110000"/>
              </a:lnSpc>
              <a:buFont typeface="+mj-lt"/>
              <a:buAutoNum type="arabicPeriod" startAt="3"/>
            </a:pPr>
            <a:r>
              <a:rPr lang="en-US" sz="1500" b="1" dirty="0">
                <a:latin typeface="Times New Roman" panose="02020603050405020304" pitchFamily="18" charset="0"/>
                <a:cs typeface="Times New Roman" panose="02020603050405020304" pitchFamily="18" charset="0"/>
              </a:rPr>
              <a:t>Wi-Fi interference</a:t>
            </a:r>
          </a:p>
          <a:p>
            <a:pPr marL="0" indent="0">
              <a:lnSpc>
                <a:spcPct val="110000"/>
              </a:lnSpc>
              <a:buNone/>
            </a:pPr>
            <a:r>
              <a:rPr lang="en-US" sz="1500" dirty="0">
                <a:latin typeface="Times New Roman" panose="02020603050405020304" pitchFamily="18" charset="0"/>
                <a:cs typeface="Times New Roman" panose="02020603050405020304" pitchFamily="18" charset="0"/>
              </a:rPr>
              <a:t>A mobile device is only as secure as the network through which it transmits data. In an era where we are all constantly connecting to public Wi-Fi networks, that means our data are not as secure as we might assume.</a:t>
            </a:r>
          </a:p>
          <a:p>
            <a:pPr marL="0" indent="0">
              <a:lnSpc>
                <a:spcPct val="110000"/>
              </a:lnSpc>
              <a:buNone/>
            </a:pPr>
            <a:endParaRPr lang="en-US" sz="1500" dirty="0">
              <a:latin typeface="Times New Roman" panose="02020603050405020304" pitchFamily="18" charset="0"/>
              <a:cs typeface="Times New Roman" panose="02020603050405020304" pitchFamily="18" charset="0"/>
            </a:endParaRPr>
          </a:p>
          <a:p>
            <a:pPr marL="0" indent="0">
              <a:lnSpc>
                <a:spcPct val="110000"/>
              </a:lnSpc>
              <a:buNone/>
            </a:pPr>
            <a:r>
              <a:rPr lang="en-US" sz="1500" dirty="0">
                <a:latin typeface="Times New Roman" panose="02020603050405020304" pitchFamily="18" charset="0"/>
                <a:cs typeface="Times New Roman" panose="02020603050405020304" pitchFamily="18" charset="0"/>
              </a:rPr>
              <a:t>Just how significant of a concern is this? According to research by </a:t>
            </a:r>
            <a:r>
              <a:rPr lang="en-US" sz="1500" dirty="0" err="1">
                <a:latin typeface="Times New Roman" panose="02020603050405020304" pitchFamily="18" charset="0"/>
                <a:cs typeface="Times New Roman" panose="02020603050405020304" pitchFamily="18" charset="0"/>
              </a:rPr>
              <a:t>Wandera</a:t>
            </a:r>
            <a:r>
              <a:rPr lang="en-US" sz="1500" dirty="0">
                <a:latin typeface="Times New Roman" panose="02020603050405020304" pitchFamily="18" charset="0"/>
                <a:cs typeface="Times New Roman" panose="02020603050405020304" pitchFamily="18" charset="0"/>
              </a:rPr>
              <a:t>, corporate, mobile devices use Wi-Fi almost three times as much as they use cellular data.</a:t>
            </a:r>
          </a:p>
        </p:txBody>
      </p:sp>
      <p:pic>
        <p:nvPicPr>
          <p:cNvPr id="5" name="Picture 4">
            <a:extLst>
              <a:ext uri="{FF2B5EF4-FFF2-40B4-BE49-F238E27FC236}">
                <a16:creationId xmlns:a16="http://schemas.microsoft.com/office/drawing/2014/main" id="{E572C74C-163A-4D66-8570-E05C590C2C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7998" y="3469637"/>
            <a:ext cx="11297469" cy="2631248"/>
          </a:xfrm>
          <a:prstGeom prst="rect">
            <a:avLst/>
          </a:prstGeom>
        </p:spPr>
      </p:pic>
    </p:spTree>
    <p:extLst>
      <p:ext uri="{BB962C8B-B14F-4D97-AF65-F5344CB8AC3E}">
        <p14:creationId xmlns:p14="http://schemas.microsoft.com/office/powerpoint/2010/main" val="210424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Image result for wifi interference">
            <a:extLst>
              <a:ext uri="{FF2B5EF4-FFF2-40B4-BE49-F238E27FC236}">
                <a16:creationId xmlns:a16="http://schemas.microsoft.com/office/drawing/2014/main" id="{287FF3E9-3675-46B3-8B2E-677FB9D20C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220593"/>
            <a:ext cx="6735272" cy="42363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771787"/>
            <a:ext cx="4549323" cy="5268286"/>
          </a:xfrm>
        </p:spPr>
        <p:txBody>
          <a:bodyPr>
            <a:normAutofit/>
          </a:bodyPr>
          <a:lstStyle/>
          <a:p>
            <a:pPr marL="514350" indent="-514350">
              <a:buFont typeface="+mj-lt"/>
              <a:buAutoNum type="arabicPeriod" startAt="3"/>
            </a:pPr>
            <a:r>
              <a:rPr lang="en-US" sz="2000" b="1" dirty="0">
                <a:latin typeface="Times New Roman" panose="02020603050405020304" pitchFamily="18" charset="0"/>
                <a:cs typeface="Times New Roman" panose="02020603050405020304" pitchFamily="18" charset="0"/>
              </a:rPr>
              <a:t>Wi-Fi interference</a:t>
            </a:r>
          </a:p>
          <a:p>
            <a:pPr marL="0" indent="0">
              <a:buNone/>
            </a:pPr>
            <a:r>
              <a:rPr lang="en-US" sz="2000" dirty="0">
                <a:latin typeface="Times New Roman" panose="02020603050405020304" pitchFamily="18" charset="0"/>
                <a:cs typeface="Times New Roman" panose="02020603050405020304" pitchFamily="18" charset="0"/>
              </a:rPr>
              <a:t>Nearly a quarter of devices have connected to open and potentially insecure Wi-Fi networks, and 4% of devices have encountered a man-in-the-middle attack — in which someone maliciously intercepts communication between two parties — within the most recent month and has begun to grow exponentially during the holiday season.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3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F10F24-6636-4159-ACF0-AFAB86A070E5}"/>
              </a:ext>
            </a:extLst>
          </p:cNvPr>
          <p:cNvSpPr>
            <a:spLocks noGrp="1"/>
          </p:cNvSpPr>
          <p:nvPr>
            <p:ph type="title"/>
          </p:nvPr>
        </p:nvSpPr>
        <p:spPr>
          <a:xfrm>
            <a:off x="8013433" y="702156"/>
            <a:ext cx="3568661" cy="1188720"/>
          </a:xfrm>
        </p:spPr>
        <p:txBody>
          <a:bodyPr>
            <a:normAutofit/>
          </a:bodyPr>
          <a:lstStyle/>
          <a:p>
            <a:r>
              <a:rPr lang="en-US" dirty="0"/>
              <a:t>Power Comparison</a:t>
            </a:r>
          </a:p>
        </p:txBody>
      </p:sp>
      <p:pic>
        <p:nvPicPr>
          <p:cNvPr id="2050" name="Picture 2" descr="Image: NASA engineers operating IBM System/360 Model 75 mainframe computers. ">
            <a:extLst>
              <a:ext uri="{FF2B5EF4-FFF2-40B4-BE49-F238E27FC236}">
                <a16:creationId xmlns:a16="http://schemas.microsoft.com/office/drawing/2014/main" id="{128F25B0-2436-4813-BEE2-2335D98AD9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15" r="258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4" name="Content Placeholder 2053">
            <a:extLst>
              <a:ext uri="{FF2B5EF4-FFF2-40B4-BE49-F238E27FC236}">
                <a16:creationId xmlns:a16="http://schemas.microsoft.com/office/drawing/2014/main" id="{D1673C25-E7D2-46A7-A68F-7F3FE384D9CF}"/>
              </a:ext>
            </a:extLst>
          </p:cNvPr>
          <p:cNvSpPr>
            <a:spLocks noGrp="1"/>
          </p:cNvSpPr>
          <p:nvPr>
            <p:ph idx="1"/>
          </p:nvPr>
        </p:nvSpPr>
        <p:spPr>
          <a:xfrm>
            <a:off x="8013433" y="2340864"/>
            <a:ext cx="3568661" cy="3634486"/>
          </a:xfrm>
        </p:spPr>
        <p:txBody>
          <a:bodyPr>
            <a:normAutofit/>
          </a:bodyPr>
          <a:lstStyle/>
          <a:p>
            <a:pPr marL="0" indent="0">
              <a:buNone/>
            </a:pPr>
            <a:r>
              <a:rPr lang="en-US" dirty="0"/>
              <a:t>S10 &gt; 1,000,000  times greater than all processing power in the world in1969.</a:t>
            </a:r>
          </a:p>
          <a:p>
            <a:pPr marL="0" indent="0">
              <a:buNone/>
            </a:pPr>
            <a:endParaRPr lang="en-US" dirty="0"/>
          </a:p>
          <a:p>
            <a:pPr marL="0" indent="0">
              <a:buNone/>
            </a:pPr>
            <a:r>
              <a:rPr lang="en-US" dirty="0"/>
              <a:t>The iPhone 6 alone is 32,000 times more processing power than all the Apollo missions</a:t>
            </a:r>
          </a:p>
          <a:p>
            <a:endParaRPr lang="en-US" dirty="0"/>
          </a:p>
        </p:txBody>
      </p:sp>
    </p:spTree>
    <p:extLst>
      <p:ext uri="{BB962C8B-B14F-4D97-AF65-F5344CB8AC3E}">
        <p14:creationId xmlns:p14="http://schemas.microsoft.com/office/powerpoint/2010/main" val="84671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6" descr="Image result for rotary phone">
            <a:extLst>
              <a:ext uri="{FF2B5EF4-FFF2-40B4-BE49-F238E27FC236}">
                <a16:creationId xmlns:a16="http://schemas.microsoft.com/office/drawing/2014/main" id="{86BE3522-8588-4CCD-B96B-FBF6B4FF51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016"/>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7" y="548639"/>
            <a:ext cx="4926828" cy="5426711"/>
          </a:xfrm>
        </p:spPr>
        <p:txBody>
          <a:bodyPr>
            <a:normAutofit/>
          </a:bodyPr>
          <a:lstStyle/>
          <a:p>
            <a:pPr marL="514350" indent="-514350">
              <a:lnSpc>
                <a:spcPct val="110000"/>
              </a:lnSpc>
              <a:buFont typeface="+mj-lt"/>
              <a:buAutoNum type="arabicPeriod" startAt="4"/>
            </a:pPr>
            <a:r>
              <a:rPr lang="en-US" sz="1800" b="1" dirty="0">
                <a:latin typeface="Times New Roman" panose="02020603050405020304" pitchFamily="18" charset="0"/>
                <a:cs typeface="Times New Roman" panose="02020603050405020304" pitchFamily="18" charset="0"/>
              </a:rPr>
              <a:t>Out-of-date devices</a:t>
            </a:r>
          </a:p>
          <a:p>
            <a:pPr marL="0" indent="0">
              <a:lnSpc>
                <a:spcPct val="110000"/>
              </a:lnSpc>
              <a:buNone/>
            </a:pPr>
            <a:r>
              <a:rPr lang="en-US" sz="1800" dirty="0">
                <a:solidFill>
                  <a:schemeClr val="tx1"/>
                </a:solidFill>
                <a:latin typeface="Times New Roman" panose="02020603050405020304" pitchFamily="18" charset="0"/>
                <a:cs typeface="Times New Roman" panose="02020603050405020304" pitchFamily="18" charset="0"/>
              </a:rPr>
              <a:t>Smartphones, tablets and smaller connected devices — commonly known as the Internet of Things (IoT) — pose a new risk to enterprise security in that unlike traditional mobile devices, they generally do not come with guarantees of timely and ongoing software updates. </a:t>
            </a:r>
          </a:p>
          <a:p>
            <a:pPr marL="0" indent="0">
              <a:lnSpc>
                <a:spcPct val="11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nSpc>
                <a:spcPct val="110000"/>
              </a:lnSpc>
              <a:buNone/>
            </a:pPr>
            <a:r>
              <a:rPr lang="en-US" sz="1800" dirty="0">
                <a:solidFill>
                  <a:schemeClr val="tx1"/>
                </a:solidFill>
                <a:latin typeface="Times New Roman" panose="02020603050405020304" pitchFamily="18" charset="0"/>
                <a:cs typeface="Times New Roman" panose="02020603050405020304" pitchFamily="18" charset="0"/>
              </a:rPr>
              <a:t>This is true particularly on the Android front, where the vast majority of manufacturers are embarrassingly ineffective at keeping their products up to date — both with operating system (OS) updates and with the smaller monthly security patches between them — as well as with IoT devices, many of which aren't even designed to get updates in the first place.</a:t>
            </a:r>
          </a:p>
        </p:txBody>
      </p:sp>
    </p:spTree>
    <p:extLst>
      <p:ext uri="{BB962C8B-B14F-4D97-AF65-F5344CB8AC3E}">
        <p14:creationId xmlns:p14="http://schemas.microsoft.com/office/powerpoint/2010/main" val="214089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Cryptojacking attacks">
            <a:extLst>
              <a:ext uri="{FF2B5EF4-FFF2-40B4-BE49-F238E27FC236}">
                <a16:creationId xmlns:a16="http://schemas.microsoft.com/office/drawing/2014/main" id="{7D3DD386-5EBF-43F0-9942-72FB8B4DEF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9" r="7205" b="2"/>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340830" y="704675"/>
            <a:ext cx="5269977" cy="5270675"/>
          </a:xfrm>
        </p:spPr>
        <p:txBody>
          <a:bodyPr>
            <a:noAutofit/>
          </a:bodyPr>
          <a:lstStyle/>
          <a:p>
            <a:pPr marL="514350" indent="-514350">
              <a:lnSpc>
                <a:spcPct val="110000"/>
              </a:lnSpc>
              <a:buFont typeface="+mj-lt"/>
              <a:buAutoNum type="arabicPeriod" startAt="5"/>
            </a:pPr>
            <a:r>
              <a:rPr lang="en-US" sz="2000" b="1" dirty="0">
                <a:latin typeface="Times New Roman" panose="02020603050405020304" pitchFamily="18" charset="0"/>
                <a:cs typeface="Times New Roman" panose="02020603050405020304" pitchFamily="18" charset="0"/>
              </a:rPr>
              <a:t>Crypto-jacking attacks</a:t>
            </a:r>
          </a:p>
          <a:p>
            <a:pPr marL="0" indent="0">
              <a:lnSpc>
                <a:spcPct val="110000"/>
              </a:lnSpc>
              <a:buNone/>
            </a:pPr>
            <a:r>
              <a:rPr lang="en-US" sz="2000" dirty="0">
                <a:latin typeface="Times New Roman" panose="02020603050405020304" pitchFamily="18" charset="0"/>
                <a:cs typeface="Times New Roman" panose="02020603050405020304" pitchFamily="18" charset="0"/>
              </a:rPr>
              <a:t>A relatively new addition to the list of relevant mobile threats, crypto-jacking is a type of attack where someone uses a device to mine for cryptocurrency without the owner's knowledge. </a:t>
            </a:r>
          </a:p>
          <a:p>
            <a:pPr marL="0" indent="0">
              <a:lnSpc>
                <a:spcPct val="110000"/>
              </a:lnSpc>
              <a:buNone/>
            </a:pPr>
            <a:endParaRPr lang="en-US" sz="2000" dirty="0">
              <a:latin typeface="Times New Roman" panose="02020603050405020304" pitchFamily="18" charset="0"/>
              <a:cs typeface="Times New Roman" panose="02020603050405020304" pitchFamily="18" charset="0"/>
            </a:endParaRPr>
          </a:p>
          <a:p>
            <a:pPr marL="0" indent="0">
              <a:lnSpc>
                <a:spcPct val="110000"/>
              </a:lnSpc>
              <a:buNone/>
            </a:pPr>
            <a:r>
              <a:rPr lang="en-US" sz="2000" dirty="0">
                <a:latin typeface="Times New Roman" panose="02020603050405020304" pitchFamily="18" charset="0"/>
                <a:cs typeface="Times New Roman" panose="02020603050405020304" pitchFamily="18" charset="0"/>
              </a:rPr>
              <a:t>If all that sounds like a lot of technical mumbo-jumbo, just know this: The crypto-mining process uses a smartphone for someone else's gain.</a:t>
            </a:r>
          </a:p>
          <a:p>
            <a:pPr marL="0" indent="0">
              <a:lnSpc>
                <a:spcPct val="110000"/>
              </a:lnSpc>
              <a:buNone/>
            </a:pPr>
            <a:endParaRPr lang="en-US" sz="2000" dirty="0">
              <a:latin typeface="Times New Roman" panose="02020603050405020304" pitchFamily="18" charset="0"/>
              <a:cs typeface="Times New Roman" panose="02020603050405020304" pitchFamily="18" charset="0"/>
            </a:endParaRPr>
          </a:p>
          <a:p>
            <a:pPr marL="0" indent="0">
              <a:lnSpc>
                <a:spcPct val="110000"/>
              </a:lnSpc>
              <a:buNone/>
            </a:pPr>
            <a:r>
              <a:rPr lang="en-US" sz="2000" dirty="0">
                <a:latin typeface="Times New Roman" panose="02020603050405020304" pitchFamily="18" charset="0"/>
                <a:cs typeface="Times New Roman" panose="02020603050405020304" pitchFamily="18" charset="0"/>
              </a:rPr>
              <a:t>It leans heavily on the technology to do it — which means affected phones will probably experience poor battery life and could even suffer from damage due to overheating components.</a:t>
            </a:r>
          </a:p>
        </p:txBody>
      </p:sp>
    </p:spTree>
    <p:extLst>
      <p:ext uri="{BB962C8B-B14F-4D97-AF65-F5344CB8AC3E}">
        <p14:creationId xmlns:p14="http://schemas.microsoft.com/office/powerpoint/2010/main" val="111309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581194" y="704675"/>
            <a:ext cx="6309003" cy="5821960"/>
          </a:xfrm>
        </p:spPr>
        <p:txBody>
          <a:bodyPr>
            <a:normAutofit/>
          </a:bodyPr>
          <a:lstStyle/>
          <a:p>
            <a:pPr marL="514350" indent="-514350">
              <a:buFont typeface="+mj-lt"/>
              <a:buAutoNum type="arabicPeriod" startAt="5"/>
            </a:pPr>
            <a:r>
              <a:rPr lang="en-US" sz="1800" b="1" dirty="0">
                <a:solidFill>
                  <a:schemeClr val="tx2"/>
                </a:solidFill>
                <a:latin typeface="Times New Roman" panose="02020603050405020304" pitchFamily="18" charset="0"/>
                <a:cs typeface="Times New Roman" panose="02020603050405020304" pitchFamily="18" charset="0"/>
              </a:rPr>
              <a:t>Crypto-jacking attacks</a:t>
            </a:r>
          </a:p>
          <a:p>
            <a:pPr marL="0" indent="0">
              <a:buNone/>
            </a:pPr>
            <a:r>
              <a:rPr lang="en-US" sz="1800" dirty="0">
                <a:solidFill>
                  <a:schemeClr val="tx2"/>
                </a:solidFill>
                <a:latin typeface="Times New Roman" panose="02020603050405020304" pitchFamily="18" charset="0"/>
                <a:cs typeface="Times New Roman" panose="02020603050405020304" pitchFamily="18" charset="0"/>
              </a:rPr>
              <a:t>While </a:t>
            </a:r>
            <a:r>
              <a:rPr lang="en-US" sz="1800" dirty="0" err="1">
                <a:solidFill>
                  <a:schemeClr val="tx2"/>
                </a:solidFill>
                <a:latin typeface="Times New Roman" panose="02020603050405020304" pitchFamily="18" charset="0"/>
                <a:cs typeface="Times New Roman" panose="02020603050405020304" pitchFamily="18" charset="0"/>
              </a:rPr>
              <a:t>cryptojacking</a:t>
            </a:r>
            <a:r>
              <a:rPr lang="en-US" sz="1800" dirty="0">
                <a:solidFill>
                  <a:schemeClr val="tx2"/>
                </a:solidFill>
                <a:latin typeface="Times New Roman" panose="02020603050405020304" pitchFamily="18" charset="0"/>
                <a:cs typeface="Times New Roman" panose="02020603050405020304" pitchFamily="18" charset="0"/>
              </a:rPr>
              <a:t> originated on the desktop, it saw a surge on mobile from late 2017 through the early part of 2018. </a:t>
            </a:r>
          </a:p>
          <a:p>
            <a:pPr marL="0" indent="0">
              <a:buNone/>
            </a:pPr>
            <a:endParaRPr lang="en-US" sz="1800" dirty="0">
              <a:solidFill>
                <a:schemeClr val="tx2"/>
              </a:solidFill>
              <a:latin typeface="Times New Roman" panose="02020603050405020304" pitchFamily="18" charset="0"/>
              <a:cs typeface="Times New Roman" panose="02020603050405020304" pitchFamily="18" charset="0"/>
            </a:endParaRPr>
          </a:p>
          <a:p>
            <a:pPr marL="0" indent="0">
              <a:buNone/>
            </a:pPr>
            <a:r>
              <a:rPr lang="en-US" sz="1800" dirty="0">
                <a:solidFill>
                  <a:schemeClr val="tx2"/>
                </a:solidFill>
                <a:latin typeface="Times New Roman" panose="02020603050405020304" pitchFamily="18" charset="0"/>
                <a:cs typeface="Times New Roman" panose="02020603050405020304" pitchFamily="18" charset="0"/>
              </a:rPr>
              <a:t>Unwanted cryptocurrency mining made up a third of all attacks in the first half of 2018, according to a Skybox Security analysis, with a 70% increase in prominence during that time compared to the previous half-year period. </a:t>
            </a:r>
          </a:p>
          <a:p>
            <a:pPr marL="0" indent="0">
              <a:buNone/>
            </a:pPr>
            <a:endParaRPr lang="en-US" sz="1800" dirty="0">
              <a:solidFill>
                <a:schemeClr val="tx2"/>
              </a:solidFill>
              <a:latin typeface="Times New Roman" panose="02020603050405020304" pitchFamily="18" charset="0"/>
              <a:cs typeface="Times New Roman" panose="02020603050405020304" pitchFamily="18" charset="0"/>
            </a:endParaRPr>
          </a:p>
          <a:p>
            <a:pPr marL="0" indent="0">
              <a:buNone/>
            </a:pPr>
            <a:r>
              <a:rPr lang="en-US" sz="1800" dirty="0">
                <a:solidFill>
                  <a:schemeClr val="tx2"/>
                </a:solidFill>
                <a:latin typeface="Times New Roman" panose="02020603050405020304" pitchFamily="18" charset="0"/>
                <a:cs typeface="Times New Roman" panose="02020603050405020304" pitchFamily="18" charset="0"/>
              </a:rPr>
              <a:t>And mobile-specific </a:t>
            </a:r>
            <a:r>
              <a:rPr lang="en-US" sz="1800" dirty="0" err="1">
                <a:solidFill>
                  <a:schemeClr val="tx2"/>
                </a:solidFill>
                <a:latin typeface="Times New Roman" panose="02020603050405020304" pitchFamily="18" charset="0"/>
                <a:cs typeface="Times New Roman" panose="02020603050405020304" pitchFamily="18" charset="0"/>
              </a:rPr>
              <a:t>cryptojacking</a:t>
            </a:r>
            <a:r>
              <a:rPr lang="en-US" sz="1800" dirty="0">
                <a:solidFill>
                  <a:schemeClr val="tx2"/>
                </a:solidFill>
                <a:latin typeface="Times New Roman" panose="02020603050405020304" pitchFamily="18" charset="0"/>
                <a:cs typeface="Times New Roman" panose="02020603050405020304" pitchFamily="18" charset="0"/>
              </a:rPr>
              <a:t> attacks absolutely exploded between October and November of 2017, when the number of mobile devices affected saw a 287% surge, according to a </a:t>
            </a:r>
            <a:r>
              <a:rPr lang="en-US" sz="1800" dirty="0" err="1">
                <a:solidFill>
                  <a:schemeClr val="tx2"/>
                </a:solidFill>
                <a:latin typeface="Times New Roman" panose="02020603050405020304" pitchFamily="18" charset="0"/>
                <a:cs typeface="Times New Roman" panose="02020603050405020304" pitchFamily="18" charset="0"/>
              </a:rPr>
              <a:t>Wandera</a:t>
            </a:r>
            <a:r>
              <a:rPr lang="en-US" sz="1800" dirty="0">
                <a:solidFill>
                  <a:schemeClr val="tx2"/>
                </a:solidFill>
                <a:latin typeface="Times New Roman" panose="02020603050405020304" pitchFamily="18" charset="0"/>
                <a:cs typeface="Times New Roman" panose="02020603050405020304" pitchFamily="18" charset="0"/>
              </a:rPr>
              <a:t> report.</a:t>
            </a:r>
          </a:p>
        </p:txBody>
      </p:sp>
      <p:pic>
        <p:nvPicPr>
          <p:cNvPr id="8194" name="Picture 2" descr="Image result for cryptojacking">
            <a:extLst>
              <a:ext uri="{FF2B5EF4-FFF2-40B4-BE49-F238E27FC236}">
                <a16:creationId xmlns:a16="http://schemas.microsoft.com/office/drawing/2014/main" id="{C133A5F6-E4F6-4DCA-BF46-B7C471294F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8" r="44091" b="-1"/>
          <a:stretch/>
        </p:blipFill>
        <p:spPr bwMode="auto">
          <a:xfrm>
            <a:off x="7521283" y="10"/>
            <a:ext cx="467071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1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1255" y="738232"/>
            <a:ext cx="3409782" cy="5262518"/>
          </a:xfrm>
        </p:spPr>
        <p:txBody>
          <a:bodyPr>
            <a:normAutofit/>
          </a:bodyPr>
          <a:lstStyle/>
          <a:p>
            <a:pPr marL="514350" indent="-514350">
              <a:lnSpc>
                <a:spcPct val="110000"/>
              </a:lnSpc>
              <a:buFont typeface="+mj-lt"/>
              <a:buAutoNum type="arabicPeriod" startAt="6"/>
            </a:pPr>
            <a:r>
              <a:rPr lang="en-US" b="1" dirty="0">
                <a:solidFill>
                  <a:srgbClr val="FFFFFF"/>
                </a:solidFill>
                <a:latin typeface="Times New Roman" panose="02020603050405020304" pitchFamily="18" charset="0"/>
                <a:cs typeface="Times New Roman" panose="02020603050405020304" pitchFamily="18" charset="0"/>
              </a:rPr>
              <a:t>Poor password hygiene</a:t>
            </a:r>
          </a:p>
          <a:p>
            <a:pPr marL="0" indent="0">
              <a:lnSpc>
                <a:spcPct val="110000"/>
              </a:lnSpc>
              <a:buNone/>
            </a:pPr>
            <a:r>
              <a:rPr lang="en-US" dirty="0">
                <a:solidFill>
                  <a:srgbClr val="FFFFFF"/>
                </a:solidFill>
                <a:latin typeface="Times New Roman" panose="02020603050405020304" pitchFamily="18" charset="0"/>
                <a:cs typeface="Times New Roman" panose="02020603050405020304" pitchFamily="18" charset="0"/>
              </a:rPr>
              <a:t>It was once believed that cyber citizens have learned all they need to know about password effectiveness; but somehow, users are still not securing their accounts properly.</a:t>
            </a:r>
          </a:p>
          <a:p>
            <a:pPr marL="0" indent="0">
              <a:lnSpc>
                <a:spcPct val="110000"/>
              </a:lnSpc>
              <a:buNone/>
            </a:pPr>
            <a:endParaRPr lang="en-US" dirty="0">
              <a:solidFill>
                <a:srgbClr val="FFFFFF"/>
              </a:solidFill>
              <a:latin typeface="Times New Roman" panose="02020603050405020304" pitchFamily="18" charset="0"/>
              <a:cs typeface="Times New Roman" panose="02020603050405020304" pitchFamily="18" charset="0"/>
            </a:endParaRPr>
          </a:p>
          <a:p>
            <a:pPr marL="0" indent="0">
              <a:lnSpc>
                <a:spcPct val="110000"/>
              </a:lnSpc>
              <a:buNone/>
            </a:pPr>
            <a:r>
              <a:rPr lang="en-US" dirty="0">
                <a:solidFill>
                  <a:srgbClr val="FFFFFF"/>
                </a:solidFill>
                <a:latin typeface="Times New Roman" panose="02020603050405020304" pitchFamily="18" charset="0"/>
                <a:cs typeface="Times New Roman" panose="02020603050405020304" pitchFamily="18" charset="0"/>
              </a:rPr>
              <a:t>A recent survey by Google and Harris Poll found just over half of Americans, based on the survey's sample, reuse passwords across multiple accounts. Equally concerning, nearly a third are not using 2FA (or do not know if they're using it — which might be a little worse).</a:t>
            </a:r>
          </a:p>
        </p:txBody>
      </p:sp>
      <p:pic>
        <p:nvPicPr>
          <p:cNvPr id="3074" name="Picture 2" descr="Image result for password hygiene">
            <a:extLst>
              <a:ext uri="{FF2B5EF4-FFF2-40B4-BE49-F238E27FC236}">
                <a16:creationId xmlns:a16="http://schemas.microsoft.com/office/drawing/2014/main" id="{8AD40C82-33A2-4969-BA9E-33ACD291BA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2231" y="1641027"/>
            <a:ext cx="6831503" cy="355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68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poor password">
            <a:extLst>
              <a:ext uri="{FF2B5EF4-FFF2-40B4-BE49-F238E27FC236}">
                <a16:creationId xmlns:a16="http://schemas.microsoft.com/office/drawing/2014/main" id="{3C74DE62-1EBB-4EEE-B03C-42168B005F3A}"/>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89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1812487" y="0"/>
            <a:ext cx="10261602" cy="2570315"/>
          </a:xfrm>
        </p:spPr>
        <p:txBody>
          <a:bodyPr>
            <a:normAutofit/>
          </a:bodyPr>
          <a:lstStyle/>
          <a:p>
            <a:pPr marL="514350" indent="-514350">
              <a:buFont typeface="+mj-lt"/>
              <a:buAutoNum type="arabicPeriod" startAt="6"/>
            </a:pPr>
            <a:r>
              <a:rPr lang="en-US" sz="1800" b="1" dirty="0">
                <a:latin typeface="Times New Roman" panose="02020603050405020304" pitchFamily="18" charset="0"/>
                <a:cs typeface="Times New Roman" panose="02020603050405020304" pitchFamily="18" charset="0"/>
              </a:rPr>
              <a:t>Poor password hygiene</a:t>
            </a:r>
          </a:p>
          <a:p>
            <a:pPr marL="0" indent="0">
              <a:buNone/>
            </a:pPr>
            <a:r>
              <a:rPr lang="en-US" sz="1800" dirty="0">
                <a:latin typeface="Times New Roman" panose="02020603050405020304" pitchFamily="18" charset="0"/>
                <a:cs typeface="Times New Roman" panose="02020603050405020304" pitchFamily="18" charset="0"/>
              </a:rPr>
              <a:t>Lest you think this is all much ado about nothing, in 2017, Verizon found that weak or stolen passwords were to blame for more than 80 percent of hacking-related breaches in businesses.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66895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654341"/>
            <a:ext cx="3568661" cy="5321009"/>
          </a:xfrm>
        </p:spPr>
        <p:txBody>
          <a:bodyPr>
            <a:normAutofit/>
          </a:bodyPr>
          <a:lstStyle/>
          <a:p>
            <a:pPr marL="514350" indent="-514350">
              <a:buFont typeface="+mj-lt"/>
              <a:buAutoNum type="arabicPeriod" startAt="6"/>
            </a:pPr>
            <a:r>
              <a:rPr lang="en-US" sz="2000" b="1" dirty="0">
                <a:latin typeface="Times New Roman" panose="02020603050405020304" pitchFamily="18" charset="0"/>
                <a:cs typeface="Times New Roman" panose="02020603050405020304" pitchFamily="18" charset="0"/>
              </a:rPr>
              <a:t>Poor password hygiene</a:t>
            </a:r>
          </a:p>
          <a:p>
            <a:pPr marL="0" indent="0">
              <a:buNone/>
            </a:pPr>
            <a:r>
              <a:rPr lang="en-US" sz="2000" dirty="0">
                <a:latin typeface="Times New Roman" panose="02020603050405020304" pitchFamily="18" charset="0"/>
                <a:cs typeface="Times New Roman" panose="02020603050405020304" pitchFamily="18" charset="0"/>
              </a:rPr>
              <a:t>Lest you think this is all much ado about nothing, in 2017, Verizon found that weak or stolen passwords were to blame for more than 80 percent of hacking-related breaches in businesses.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10242" name="Picture 2" descr="Image result for poor password">
            <a:extLst>
              <a:ext uri="{FF2B5EF4-FFF2-40B4-BE49-F238E27FC236}">
                <a16:creationId xmlns:a16="http://schemas.microsoft.com/office/drawing/2014/main" id="{72AE0EFB-696A-4B9D-9157-3DDEF08B3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2" r="17732" b="-1"/>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0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548639"/>
            <a:ext cx="3568661" cy="5426711"/>
          </a:xfrm>
        </p:spPr>
        <p:txBody>
          <a:bodyPr>
            <a:normAutofit/>
          </a:bodyPr>
          <a:lstStyle/>
          <a:p>
            <a:pPr marL="514350" indent="-514350">
              <a:buFont typeface="+mj-lt"/>
              <a:buAutoNum type="arabicPeriod" startAt="7"/>
            </a:pPr>
            <a:r>
              <a:rPr lang="en-US" sz="2000" b="1" dirty="0">
                <a:latin typeface="Times New Roman" panose="02020603050405020304" pitchFamily="18" charset="0"/>
                <a:cs typeface="Times New Roman" panose="02020603050405020304" pitchFamily="18" charset="0"/>
              </a:rPr>
              <a:t>Physical device breaches</a:t>
            </a:r>
          </a:p>
          <a:p>
            <a:pPr marL="0" indent="0">
              <a:buNone/>
            </a:pPr>
            <a:r>
              <a:rPr lang="en-US" sz="2000" dirty="0">
                <a:latin typeface="Times New Roman" panose="02020603050405020304" pitchFamily="18" charset="0"/>
                <a:cs typeface="Times New Roman" panose="02020603050405020304" pitchFamily="18" charset="0"/>
              </a:rPr>
              <a:t>Last but not least is something that seems especially silly but remains a disturbingly realistic threat: A lost or unattended device can be a major security risk, especially if it does not have a strong PIN or password and full data encryption.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D58EE88-07C9-4368-97FC-E460941F39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67"/>
          <a:stretch/>
        </p:blipFill>
        <p:spPr>
          <a:xfrm>
            <a:off x="4654295" y="10"/>
            <a:ext cx="7537705" cy="6857990"/>
          </a:xfrm>
          <a:prstGeom prst="rect">
            <a:avLst/>
          </a:prstGeom>
        </p:spPr>
      </p:pic>
    </p:spTree>
    <p:extLst>
      <p:ext uri="{BB962C8B-B14F-4D97-AF65-F5344CB8AC3E}">
        <p14:creationId xmlns:p14="http://schemas.microsoft.com/office/powerpoint/2010/main" val="2027711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620785"/>
            <a:ext cx="3568661" cy="5354565"/>
          </a:xfrm>
        </p:spPr>
        <p:txBody>
          <a:bodyPr>
            <a:normAutofit/>
          </a:bodyPr>
          <a:lstStyle/>
          <a:p>
            <a:pPr marL="514350" indent="-514350">
              <a:lnSpc>
                <a:spcPct val="110000"/>
              </a:lnSpc>
              <a:buFont typeface="+mj-lt"/>
              <a:buAutoNum type="arabicPeriod" startAt="7"/>
            </a:pPr>
            <a:r>
              <a:rPr lang="en-US" sz="1800" b="1" dirty="0">
                <a:latin typeface="Times New Roman" panose="02020603050405020304" pitchFamily="18" charset="0"/>
                <a:cs typeface="Times New Roman" panose="02020603050405020304" pitchFamily="18" charset="0"/>
              </a:rPr>
              <a:t>Physical device breaches</a:t>
            </a:r>
          </a:p>
          <a:p>
            <a:pPr marL="0" indent="0">
              <a:lnSpc>
                <a:spcPct val="110000"/>
              </a:lnSpc>
              <a:buNone/>
            </a:pPr>
            <a:r>
              <a:rPr lang="en-US" sz="1800" dirty="0">
                <a:latin typeface="Times New Roman" panose="02020603050405020304" pitchFamily="18" charset="0"/>
                <a:cs typeface="Times New Roman" panose="02020603050405020304" pitchFamily="18" charset="0"/>
              </a:rPr>
              <a:t>Consider the following: In a 2016 </a:t>
            </a:r>
            <a:r>
              <a:rPr lang="en-US" sz="1800" dirty="0" err="1">
                <a:latin typeface="Times New Roman" panose="02020603050405020304" pitchFamily="18" charset="0"/>
                <a:cs typeface="Times New Roman" panose="02020603050405020304" pitchFamily="18" charset="0"/>
              </a:rPr>
              <a:t>Ponemon</a:t>
            </a:r>
            <a:r>
              <a:rPr lang="en-US" sz="1800" dirty="0">
                <a:latin typeface="Times New Roman" panose="02020603050405020304" pitchFamily="18" charset="0"/>
                <a:cs typeface="Times New Roman" panose="02020603050405020304" pitchFamily="18" charset="0"/>
              </a:rPr>
              <a:t> study, 35% of individuals indicated their mobile devices had no mandated measures physical security.</a:t>
            </a:r>
          </a:p>
          <a:p>
            <a:pPr marL="0" indent="0">
              <a:lnSpc>
                <a:spcPct val="110000"/>
              </a:lnSpc>
              <a:buNone/>
            </a:pPr>
            <a:endParaRPr lang="en-US" sz="1800" dirty="0">
              <a:latin typeface="Times New Roman" panose="02020603050405020304" pitchFamily="18" charset="0"/>
              <a:cs typeface="Times New Roman" panose="02020603050405020304" pitchFamily="18" charset="0"/>
            </a:endParaRPr>
          </a:p>
          <a:p>
            <a:pPr marL="0" indent="0">
              <a:lnSpc>
                <a:spcPct val="110000"/>
              </a:lnSpc>
              <a:buNone/>
            </a:pPr>
            <a:r>
              <a:rPr lang="en-US" sz="1800" dirty="0">
                <a:latin typeface="Times New Roman" panose="02020603050405020304" pitchFamily="18" charset="0"/>
                <a:cs typeface="Times New Roman" panose="02020603050405020304" pitchFamily="18" charset="0"/>
              </a:rPr>
              <a:t>Worse yet, nearly half of those surveyed said they had no password, PIN, or biometric security guarding their devices — and about two-thirds said they did not use encryption. 68%of respondents indicated they sometimes shared passwords…</a:t>
            </a:r>
          </a:p>
        </p:txBody>
      </p:sp>
      <p:pic>
        <p:nvPicPr>
          <p:cNvPr id="11266" name="Picture 2" descr="Image result for rubber ducky cyber">
            <a:extLst>
              <a:ext uri="{FF2B5EF4-FFF2-40B4-BE49-F238E27FC236}">
                <a16:creationId xmlns:a16="http://schemas.microsoft.com/office/drawing/2014/main" id="{F9148F53-241E-416C-81D4-FB0A65DF68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28" r="-1" b="2988"/>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4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5B8498C7-7D2A-427F-9FD6-CAE1CD176D6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835"/>
          <a:stretch/>
        </p:blipFill>
        <p:spPr>
          <a:xfrm>
            <a:off x="4654295" y="10"/>
            <a:ext cx="7537705" cy="6857990"/>
          </a:xfrm>
          <a:prstGeom prst="rect">
            <a:avLst/>
          </a:prstGeom>
        </p:spPr>
      </p:pic>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609906" y="548639"/>
            <a:ext cx="5849617" cy="5852161"/>
          </a:xfrm>
        </p:spPr>
        <p:txBody>
          <a:bodyPr>
            <a:normAutofit/>
          </a:bodyPr>
          <a:lstStyle/>
          <a:p>
            <a:pPr marL="0" indent="0">
              <a:lnSpc>
                <a:spcPct val="110000"/>
              </a:lnSpc>
              <a:buNone/>
            </a:pPr>
            <a:r>
              <a:rPr lang="en-US" sz="2000" dirty="0">
                <a:latin typeface="Times New Roman" panose="02020603050405020304" pitchFamily="18" charset="0"/>
                <a:cs typeface="Times New Roman" panose="02020603050405020304" pitchFamily="18" charset="0"/>
              </a:rPr>
              <a:t>Mobile phones contain a great deal of personal information about users. Many apps on the phone provide access to bank accounts or other accounts that contain sensitive information. </a:t>
            </a:r>
          </a:p>
          <a:p>
            <a:pPr marL="0" indent="0">
              <a:lnSpc>
                <a:spcPct val="110000"/>
              </a:lnSpc>
              <a:buNone/>
            </a:pPr>
            <a:endParaRPr lang="en-US" sz="2000" dirty="0">
              <a:latin typeface="Times New Roman" panose="02020603050405020304" pitchFamily="18" charset="0"/>
              <a:cs typeface="Times New Roman" panose="02020603050405020304" pitchFamily="18" charset="0"/>
            </a:endParaRPr>
          </a:p>
          <a:p>
            <a:pPr marL="0" indent="0">
              <a:lnSpc>
                <a:spcPct val="110000"/>
              </a:lnSpc>
              <a:buNone/>
            </a:pPr>
            <a:r>
              <a:rPr lang="en-US" sz="2000" dirty="0">
                <a:latin typeface="Times New Roman" panose="02020603050405020304" pitchFamily="18" charset="0"/>
                <a:cs typeface="Times New Roman" panose="02020603050405020304" pitchFamily="18" charset="0"/>
              </a:rPr>
              <a:t>These apps may also store credit card information that can allow criminals to buy whatever they want and ship it wherever they want. </a:t>
            </a:r>
          </a:p>
          <a:p>
            <a:pPr marL="0" indent="0">
              <a:lnSpc>
                <a:spcPct val="110000"/>
              </a:lnSpc>
              <a:buNone/>
            </a:pPr>
            <a:endParaRPr lang="en-US" sz="2000" dirty="0">
              <a:latin typeface="Times New Roman" panose="02020603050405020304" pitchFamily="18" charset="0"/>
              <a:cs typeface="Times New Roman" panose="02020603050405020304" pitchFamily="18" charset="0"/>
            </a:endParaRPr>
          </a:p>
          <a:p>
            <a:pPr marL="0" indent="0">
              <a:lnSpc>
                <a:spcPct val="110000"/>
              </a:lnSpc>
              <a:buNone/>
            </a:pPr>
            <a:r>
              <a:rPr lang="en-US" sz="2000" dirty="0">
                <a:latin typeface="Times New Roman" panose="02020603050405020304" pitchFamily="18" charset="0"/>
                <a:cs typeface="Times New Roman" panose="02020603050405020304" pitchFamily="18" charset="0"/>
              </a:rPr>
              <a:t>Also, a mobile phone probably contains direct access to e-mail, text messages, and social media accounts that can be used to steal identity and to trick friends into providing their sensitive information as well.</a:t>
            </a:r>
          </a:p>
          <a:p>
            <a:pPr marL="0" indent="0">
              <a:lnSpc>
                <a:spcPct val="110000"/>
              </a:lnSpc>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38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cybersecurity">
            <a:extLst>
              <a:ext uri="{FF2B5EF4-FFF2-40B4-BE49-F238E27FC236}">
                <a16:creationId xmlns:a16="http://schemas.microsoft.com/office/drawing/2014/main" id="{6455264C-3E5C-4EAB-A9A1-DCE9E4091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52" r="859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917817" y="1761521"/>
            <a:ext cx="3374265" cy="2704562"/>
          </a:xfrm>
        </p:spPr>
        <p:txBody>
          <a:bodyPr>
            <a:noAutofit/>
          </a:bodyPr>
          <a:lstStyle/>
          <a:p>
            <a:pPr marL="0" indent="0">
              <a:lnSpc>
                <a:spcPct val="110000"/>
              </a:lnSpc>
              <a:buNone/>
            </a:pPr>
            <a:r>
              <a:rPr lang="en-US" sz="1400" dirty="0">
                <a:latin typeface="Times New Roman" panose="02020603050405020304" pitchFamily="18" charset="0"/>
                <a:cs typeface="Times New Roman" panose="02020603050405020304" pitchFamily="18" charset="0"/>
              </a:rPr>
              <a:t>In the future, there will likely be more sophisticated mobile attacks in the enterprise. Although there could be new government regulations to combat the threats, it is not a good idea to wait for the law to catch up with technology. </a:t>
            </a:r>
          </a:p>
          <a:p>
            <a:pPr marL="0" indent="0">
              <a:lnSpc>
                <a:spcPct val="110000"/>
              </a:lnSpc>
              <a:buNone/>
            </a:pPr>
            <a:endParaRPr lang="en-US" sz="1400" dirty="0">
              <a:latin typeface="Times New Roman" panose="02020603050405020304" pitchFamily="18" charset="0"/>
              <a:cs typeface="Times New Roman" panose="02020603050405020304" pitchFamily="18" charset="0"/>
            </a:endParaRPr>
          </a:p>
          <a:p>
            <a:pPr marL="0" indent="0">
              <a:lnSpc>
                <a:spcPct val="110000"/>
              </a:lnSpc>
              <a:buNone/>
            </a:pPr>
            <a:r>
              <a:rPr lang="en-US" sz="1400" dirty="0">
                <a:latin typeface="Times New Roman" panose="02020603050405020304" pitchFamily="18" charset="0"/>
                <a:cs typeface="Times New Roman" panose="02020603050405020304" pitchFamily="18" charset="0"/>
              </a:rPr>
              <a:t>Current methods of security, such as encryption, might not be sufficient enough to handle future waves of malware that can immediately steal data. </a:t>
            </a:r>
          </a:p>
          <a:p>
            <a:pPr marL="0" indent="0">
              <a:lnSpc>
                <a:spcPct val="110000"/>
              </a:lnSpc>
              <a:buNone/>
            </a:pPr>
            <a:endParaRPr lang="en-US" sz="1400" dirty="0">
              <a:latin typeface="Times New Roman" panose="02020603050405020304" pitchFamily="18" charset="0"/>
              <a:cs typeface="Times New Roman" panose="02020603050405020304" pitchFamily="18" charset="0"/>
            </a:endParaRPr>
          </a:p>
          <a:p>
            <a:pPr marL="0" indent="0">
              <a:lnSpc>
                <a:spcPct val="110000"/>
              </a:lnSpc>
              <a:buNone/>
            </a:pPr>
            <a:r>
              <a:rPr lang="en-US" sz="1400" dirty="0">
                <a:latin typeface="Times New Roman" panose="02020603050405020304" pitchFamily="18" charset="0"/>
                <a:cs typeface="Times New Roman" panose="02020603050405020304" pitchFamily="18" charset="0"/>
              </a:rPr>
              <a:t>To combat this growing threat, educators must continually investigate new methods to help themselves and students learn about the cyber threats to smartphones.</a:t>
            </a:r>
          </a:p>
        </p:txBody>
      </p:sp>
    </p:spTree>
    <p:extLst>
      <p:ext uri="{BB962C8B-B14F-4D97-AF65-F5344CB8AC3E}">
        <p14:creationId xmlns:p14="http://schemas.microsoft.com/office/powerpoint/2010/main" val="7256943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80159BC0-7A69-4ED4-BA89-5F95C39B0B1B}"/>
              </a:ext>
            </a:extLst>
          </p:cNvPr>
          <p:cNvSpPr>
            <a:spLocks noGrp="1"/>
          </p:cNvSpPr>
          <p:nvPr>
            <p:ph type="title"/>
          </p:nvPr>
        </p:nvSpPr>
        <p:spPr>
          <a:xfrm>
            <a:off x="8013433" y="702156"/>
            <a:ext cx="3568661" cy="1188720"/>
          </a:xfrm>
        </p:spPr>
        <p:txBody>
          <a:bodyPr>
            <a:normAutofit/>
          </a:bodyPr>
          <a:lstStyle/>
          <a:p>
            <a:endParaRPr lang="en-US"/>
          </a:p>
        </p:txBody>
      </p:sp>
      <p:pic>
        <p:nvPicPr>
          <p:cNvPr id="5124" name="Picture 4" descr="Image result for classic nintendo">
            <a:extLst>
              <a:ext uri="{FF2B5EF4-FFF2-40B4-BE49-F238E27FC236}">
                <a16:creationId xmlns:a16="http://schemas.microsoft.com/office/drawing/2014/main" id="{3B92DDF5-886C-4E0A-ACB6-E8C8DCDF9A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21" r="10085"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6B64D7-67B6-45AC-B825-E02AB1369151}"/>
              </a:ext>
            </a:extLst>
          </p:cNvPr>
          <p:cNvSpPr>
            <a:spLocks noGrp="1"/>
          </p:cNvSpPr>
          <p:nvPr>
            <p:ph idx="1"/>
          </p:nvPr>
        </p:nvSpPr>
        <p:spPr>
          <a:xfrm>
            <a:off x="8013433" y="2340864"/>
            <a:ext cx="3568661" cy="3634486"/>
          </a:xfrm>
        </p:spPr>
        <p:txBody>
          <a:bodyPr>
            <a:normAutofit/>
          </a:bodyPr>
          <a:lstStyle/>
          <a:p>
            <a:pPr marL="0" indent="0">
              <a:buNone/>
            </a:pPr>
            <a:r>
              <a:rPr lang="en-US" dirty="0"/>
              <a:t>12 Nintendo to 1 Apple i6</a:t>
            </a:r>
          </a:p>
        </p:txBody>
      </p:sp>
    </p:spTree>
    <p:extLst>
      <p:ext uri="{BB962C8B-B14F-4D97-AF65-F5344CB8AC3E}">
        <p14:creationId xmlns:p14="http://schemas.microsoft.com/office/powerpoint/2010/main" val="105706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7444DA1-C52C-4918-AE0F-D8B4E8AED86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9016"/>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8013433" y="2340864"/>
            <a:ext cx="3568661" cy="3634486"/>
          </a:xfrm>
        </p:spPr>
        <p:txBody>
          <a:bodyPr>
            <a:normAutofit/>
          </a:bodyPr>
          <a:lstStyle/>
          <a:p>
            <a:pPr marL="0" indent="0">
              <a:lnSpc>
                <a:spcPct val="110000"/>
              </a:lnSpc>
              <a:buNone/>
            </a:pPr>
            <a:r>
              <a:rPr lang="en-US" dirty="0">
                <a:latin typeface="Times New Roman" panose="02020603050405020304" pitchFamily="18" charset="0"/>
                <a:cs typeface="Times New Roman" panose="02020603050405020304" pitchFamily="18" charset="0"/>
              </a:rPr>
              <a:t>The ability to understand the methods needed to combat mobile cyberattacks is the next important challenge. One of the major fundamentals of cybersecurity  education is accepting this challenge to assist the current generation of young cyber citizens. </a:t>
            </a:r>
          </a:p>
          <a:p>
            <a:pPr marL="0" indent="0">
              <a:lnSpc>
                <a:spcPct val="110000"/>
              </a:lnSpc>
              <a:buNone/>
            </a:pP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The more we know, the more secure the devices will become… let us begin an educational charge now!</a:t>
            </a:r>
          </a:p>
          <a:p>
            <a:pPr marL="0" indent="0">
              <a:lnSpc>
                <a:spcPct val="11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26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748557-8811-4C62-914C-0FA9D6651E90}"/>
              </a:ext>
            </a:extLst>
          </p:cNvPr>
          <p:cNvSpPr>
            <a:spLocks noGrp="1"/>
          </p:cNvSpPr>
          <p:nvPr>
            <p:ph idx="1"/>
          </p:nvPr>
        </p:nvSpPr>
        <p:spPr>
          <a:xfrm>
            <a:off x="413620" y="429767"/>
            <a:ext cx="11502763" cy="6292045"/>
          </a:xfrm>
        </p:spPr>
        <p:txBody>
          <a:bodyPr>
            <a:normAutofit/>
          </a:bodyPr>
          <a:lstStyle/>
          <a:p>
            <a:pPr marL="0" indent="0" algn="ctr">
              <a:lnSpc>
                <a:spcPct val="110000"/>
              </a:lnSpc>
              <a:buNone/>
            </a:pPr>
            <a:r>
              <a:rPr lang="en-US" sz="2400" dirty="0">
                <a:latin typeface="Times New Roman" panose="02020603050405020304" pitchFamily="18" charset="0"/>
                <a:cs typeface="Times New Roman" panose="02020603050405020304" pitchFamily="18" charset="0"/>
              </a:rPr>
              <a:t>References</a:t>
            </a:r>
          </a:p>
          <a:p>
            <a:pPr marL="0" indent="0">
              <a:lnSpc>
                <a:spcPct val="110000"/>
              </a:lnSpc>
              <a:buNone/>
            </a:pPr>
            <a:r>
              <a:rPr lang="en-US" sz="2400" dirty="0">
                <a:latin typeface="Times New Roman" panose="02020603050405020304" pitchFamily="18" charset="0"/>
                <a:cs typeface="Times New Roman" panose="02020603050405020304" pitchFamily="18" charset="0"/>
              </a:rPr>
              <a:t>Chahal, S., &amp; </a:t>
            </a:r>
            <a:r>
              <a:rPr lang="en-US" sz="2400" dirty="0" err="1">
                <a:latin typeface="Times New Roman" panose="02020603050405020304" pitchFamily="18" charset="0"/>
                <a:cs typeface="Times New Roman" panose="02020603050405020304" pitchFamily="18" charset="0"/>
              </a:rPr>
              <a:t>Tatourian</a:t>
            </a:r>
            <a:r>
              <a:rPr lang="en-US" sz="2400" dirty="0">
                <a:latin typeface="Times New Roman" panose="02020603050405020304" pitchFamily="18" charset="0"/>
                <a:cs typeface="Times New Roman" panose="02020603050405020304" pitchFamily="18" charset="0"/>
              </a:rPr>
              <a:t>, I. (2019). U.S. Patent No. 10,178,132. Washington, DC: U.S. Patent </a:t>
            </a:r>
          </a:p>
          <a:p>
            <a:pPr marL="0" indent="0">
              <a:lnSpc>
                <a:spcPct val="110000"/>
              </a:lnSpc>
              <a:buNone/>
            </a:pPr>
            <a:r>
              <a:rPr lang="en-US" sz="2400" dirty="0">
                <a:latin typeface="Times New Roman" panose="02020603050405020304" pitchFamily="18" charset="0"/>
                <a:cs typeface="Times New Roman" panose="02020603050405020304" pitchFamily="18" charset="0"/>
              </a:rPr>
              <a:t>	and Trademark Office.</a:t>
            </a: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a:p>
            <a:pPr marL="0" indent="0">
              <a:lnSpc>
                <a:spcPct val="110000"/>
              </a:lnSpc>
              <a:buNone/>
            </a:pPr>
            <a:r>
              <a:rPr lang="en-US" sz="2400" dirty="0">
                <a:latin typeface="Times New Roman" panose="02020603050405020304" pitchFamily="18" charset="0"/>
                <a:cs typeface="Times New Roman" panose="02020603050405020304" pitchFamily="18" charset="0"/>
              </a:rPr>
              <a:t>Meng, X., Qian, K., Lo, D., Shahriar, H., </a:t>
            </a:r>
            <a:r>
              <a:rPr lang="en-US" sz="2400" dirty="0" err="1">
                <a:latin typeface="Times New Roman" panose="02020603050405020304" pitchFamily="18" charset="0"/>
                <a:cs typeface="Times New Roman" panose="02020603050405020304" pitchFamily="18" charset="0"/>
              </a:rPr>
              <a:t>Talukder</a:t>
            </a:r>
            <a:r>
              <a:rPr lang="en-US" sz="2400" dirty="0">
                <a:latin typeface="Times New Roman" panose="02020603050405020304" pitchFamily="18" charset="0"/>
                <a:cs typeface="Times New Roman" panose="02020603050405020304" pitchFamily="18" charset="0"/>
              </a:rPr>
              <a:t>, M. A. I., &amp; Bhattacharya, P. (2018, July). </a:t>
            </a:r>
          </a:p>
          <a:p>
            <a:pPr marL="0" indent="0">
              <a:lnSpc>
                <a:spcPct val="110000"/>
              </a:lnSpc>
              <a:buNone/>
            </a:pPr>
            <a:r>
              <a:rPr lang="en-US" sz="2400" dirty="0">
                <a:latin typeface="Times New Roman" panose="02020603050405020304" pitchFamily="18" charset="0"/>
                <a:cs typeface="Times New Roman" panose="02020603050405020304" pitchFamily="18" charset="0"/>
              </a:rPr>
              <a:t>	Secure Mobile IPC Software Development with Vulnerability Detectors in Android 	Studio. In 2018 IEEE 42nd Annual Computer Software and Applications Conference 	(COMPSAC) (Vol. 1, pp. 829-830). IEEE.</a:t>
            </a: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a:p>
            <a:pPr marL="0" indent="0">
              <a:lnSpc>
                <a:spcPct val="110000"/>
              </a:lnSpc>
              <a:buNone/>
            </a:pPr>
            <a:r>
              <a:rPr lang="en-US" sz="2400" dirty="0">
                <a:latin typeface="Times New Roman" panose="02020603050405020304" pitchFamily="18" charset="0"/>
                <a:cs typeface="Times New Roman" panose="02020603050405020304" pitchFamily="18" charset="0"/>
              </a:rPr>
              <a:t>Roman, R., Lopez, J., &amp; Mambo, M. (2018). Mobile edge computing, fog et al.: A survey </a:t>
            </a:r>
          </a:p>
          <a:p>
            <a:pPr marL="0" indent="0">
              <a:lnSpc>
                <a:spcPct val="110000"/>
              </a:lnSpc>
              <a:buNone/>
            </a:pPr>
            <a:r>
              <a:rPr lang="en-US" sz="2400" dirty="0">
                <a:latin typeface="Times New Roman" panose="02020603050405020304" pitchFamily="18" charset="0"/>
                <a:cs typeface="Times New Roman" panose="02020603050405020304" pitchFamily="18" charset="0"/>
              </a:rPr>
              <a:t>	and analysis of security threats and challenges. Future Generation Computer 	Systems, 78, 680-698.</a:t>
            </a:r>
          </a:p>
        </p:txBody>
      </p:sp>
    </p:spTree>
    <p:extLst>
      <p:ext uri="{BB962C8B-B14F-4D97-AF65-F5344CB8AC3E}">
        <p14:creationId xmlns:p14="http://schemas.microsoft.com/office/powerpoint/2010/main" val="419229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2F36E8-F9B3-4821-B6B2-E5B6CEA00923}"/>
              </a:ext>
            </a:extLst>
          </p:cNvPr>
          <p:cNvSpPr>
            <a:spLocks noGrp="1"/>
          </p:cNvSpPr>
          <p:nvPr>
            <p:ph type="title"/>
          </p:nvPr>
        </p:nvSpPr>
        <p:spPr>
          <a:xfrm>
            <a:off x="601255" y="702155"/>
            <a:ext cx="3409783" cy="1300365"/>
          </a:xfrm>
        </p:spPr>
        <p:txBody>
          <a:bodyPr>
            <a:normAutofit/>
          </a:bodyPr>
          <a:lstStyle/>
          <a:p>
            <a:r>
              <a:rPr lang="en-US">
                <a:solidFill>
                  <a:srgbClr val="FFFFFF"/>
                </a:solidFill>
              </a:rPr>
              <a:t>Playstation 2</a:t>
            </a:r>
          </a:p>
        </p:txBody>
      </p:sp>
      <p:sp>
        <p:nvSpPr>
          <p:cNvPr id="3078" name="Content Placeholder 3077">
            <a:extLst>
              <a:ext uri="{FF2B5EF4-FFF2-40B4-BE49-F238E27FC236}">
                <a16:creationId xmlns:a16="http://schemas.microsoft.com/office/drawing/2014/main" id="{AA5D0CA6-5302-4533-ABC7-83D1719880FF}"/>
              </a:ext>
            </a:extLst>
          </p:cNvPr>
          <p:cNvSpPr>
            <a:spLocks noGrp="1"/>
          </p:cNvSpPr>
          <p:nvPr>
            <p:ph idx="1"/>
          </p:nvPr>
        </p:nvSpPr>
        <p:spPr>
          <a:xfrm>
            <a:off x="601255" y="2177142"/>
            <a:ext cx="3409782" cy="3823607"/>
          </a:xfrm>
        </p:spPr>
        <p:txBody>
          <a:bodyPr>
            <a:normAutofit/>
          </a:bodyPr>
          <a:lstStyle/>
          <a:p>
            <a:pPr marL="0" indent="0">
              <a:buNone/>
            </a:pPr>
            <a:r>
              <a:rPr lang="en-US" dirty="0">
                <a:solidFill>
                  <a:srgbClr val="FFFFFF"/>
                </a:solidFill>
              </a:rPr>
              <a:t>5 </a:t>
            </a:r>
            <a:r>
              <a:rPr lang="en-US" dirty="0" err="1">
                <a:solidFill>
                  <a:srgbClr val="FFFFFF"/>
                </a:solidFill>
              </a:rPr>
              <a:t>playstations</a:t>
            </a:r>
            <a:r>
              <a:rPr lang="en-US" dirty="0">
                <a:solidFill>
                  <a:srgbClr val="FFFFFF"/>
                </a:solidFill>
              </a:rPr>
              <a:t> to 1 Galaxy S6</a:t>
            </a:r>
          </a:p>
        </p:txBody>
      </p:sp>
      <p:pic>
        <p:nvPicPr>
          <p:cNvPr id="3074" name="Picture 2" descr="Image result for playstation 2">
            <a:extLst>
              <a:ext uri="{FF2B5EF4-FFF2-40B4-BE49-F238E27FC236}">
                <a16:creationId xmlns:a16="http://schemas.microsoft.com/office/drawing/2014/main" id="{86213F74-7280-42F5-82D6-8E5BD4C787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2231" y="1624269"/>
            <a:ext cx="6831503" cy="35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638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9F1D9D-CC31-4E4F-8019-F9188B973CB2}"/>
              </a:ext>
            </a:extLst>
          </p:cNvPr>
          <p:cNvSpPr>
            <a:spLocks noGrp="1"/>
          </p:cNvSpPr>
          <p:nvPr>
            <p:ph type="title"/>
          </p:nvPr>
        </p:nvSpPr>
        <p:spPr>
          <a:xfrm>
            <a:off x="601255" y="702155"/>
            <a:ext cx="3409783" cy="1300365"/>
          </a:xfrm>
        </p:spPr>
        <p:txBody>
          <a:bodyPr>
            <a:normAutofit/>
          </a:bodyPr>
          <a:lstStyle/>
          <a:p>
            <a:r>
              <a:rPr lang="en-US">
                <a:solidFill>
                  <a:srgbClr val="FFFFFF"/>
                </a:solidFill>
              </a:rPr>
              <a:t>Smart Watch</a:t>
            </a:r>
          </a:p>
        </p:txBody>
      </p:sp>
      <p:sp>
        <p:nvSpPr>
          <p:cNvPr id="3" name="Content Placeholder 2">
            <a:extLst>
              <a:ext uri="{FF2B5EF4-FFF2-40B4-BE49-F238E27FC236}">
                <a16:creationId xmlns:a16="http://schemas.microsoft.com/office/drawing/2014/main" id="{A80112A3-8CC5-4197-9183-E90A549AFE50}"/>
              </a:ext>
            </a:extLst>
          </p:cNvPr>
          <p:cNvSpPr>
            <a:spLocks noGrp="1"/>
          </p:cNvSpPr>
          <p:nvPr>
            <p:ph idx="1"/>
          </p:nvPr>
        </p:nvSpPr>
        <p:spPr>
          <a:xfrm>
            <a:off x="601255" y="2177142"/>
            <a:ext cx="3409782" cy="3823607"/>
          </a:xfrm>
        </p:spPr>
        <p:txBody>
          <a:bodyPr>
            <a:normAutofit/>
          </a:bodyPr>
          <a:lstStyle/>
          <a:p>
            <a:pPr marL="0" indent="0">
              <a:buNone/>
            </a:pPr>
            <a:r>
              <a:rPr lang="en-US">
                <a:solidFill>
                  <a:srgbClr val="FFFFFF"/>
                </a:solidFill>
              </a:rPr>
              <a:t>1 Nintendo Wii to 1 Smart Watch</a:t>
            </a:r>
          </a:p>
        </p:txBody>
      </p:sp>
      <p:pic>
        <p:nvPicPr>
          <p:cNvPr id="4098" name="Picture 2" descr="Image result for sony smartwatch 3">
            <a:extLst>
              <a:ext uri="{FF2B5EF4-FFF2-40B4-BE49-F238E27FC236}">
                <a16:creationId xmlns:a16="http://schemas.microsoft.com/office/drawing/2014/main" id="{331464E0-E9C2-49F0-AB5A-054D614EBF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3830" y="936141"/>
            <a:ext cx="4968305" cy="496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489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D638-3B66-47FF-AE18-3BD5A545DBF1}"/>
              </a:ext>
            </a:extLst>
          </p:cNvPr>
          <p:cNvSpPr>
            <a:spLocks noGrp="1"/>
          </p:cNvSpPr>
          <p:nvPr>
            <p:ph type="title"/>
          </p:nvPr>
        </p:nvSpPr>
        <p:spPr/>
        <p:txBody>
          <a:bodyPr/>
          <a:lstStyle/>
          <a:p>
            <a:r>
              <a:rPr lang="en-US" dirty="0" err="1"/>
              <a:t>nethunter</a:t>
            </a:r>
            <a:endParaRPr lang="en-US" dirty="0"/>
          </a:p>
        </p:txBody>
      </p:sp>
      <p:pic>
        <p:nvPicPr>
          <p:cNvPr id="6146" name="Picture 2" descr="Nexus NetHunter Devices">
            <a:extLst>
              <a:ext uri="{FF2B5EF4-FFF2-40B4-BE49-F238E27FC236}">
                <a16:creationId xmlns:a16="http://schemas.microsoft.com/office/drawing/2014/main" id="{539B2815-102B-4ACE-91B0-BFDC2C7D7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4261" y="2341563"/>
            <a:ext cx="9663477"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3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3" name="Rectangle 8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E678C1-6ACE-4478-85C7-2087C613B4F8}"/>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Kali on a chromebook</a:t>
            </a:r>
          </a:p>
        </p:txBody>
      </p:sp>
      <p:pic>
        <p:nvPicPr>
          <p:cNvPr id="7172" name="Picture 4" descr="Image result for kali on chromebook">
            <a:extLst>
              <a:ext uri="{FF2B5EF4-FFF2-40B4-BE49-F238E27FC236}">
                <a16:creationId xmlns:a16="http://schemas.microsoft.com/office/drawing/2014/main" id="{D9B30AB1-9707-40AB-86A0-687A29BD70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45" r="2" b="27419"/>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8256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CF3D5-813A-4528-A5B9-E4B85B725441}"/>
              </a:ext>
            </a:extLst>
          </p:cNvPr>
          <p:cNvSpPr>
            <a:spLocks noGrp="1"/>
          </p:cNvSpPr>
          <p:nvPr>
            <p:ph type="title"/>
          </p:nvPr>
        </p:nvSpPr>
        <p:spPr>
          <a:xfrm>
            <a:off x="581193" y="702156"/>
            <a:ext cx="6540462" cy="1013800"/>
          </a:xfrm>
        </p:spPr>
        <p:txBody>
          <a:bodyPr>
            <a:normAutofit/>
          </a:bodyPr>
          <a:lstStyle/>
          <a:p>
            <a:r>
              <a:rPr lang="en-US">
                <a:solidFill>
                  <a:schemeClr val="tx2"/>
                </a:solidFill>
              </a:rPr>
              <a:t>Threat Landscape</a:t>
            </a:r>
          </a:p>
        </p:txBody>
      </p:sp>
      <p:sp>
        <p:nvSpPr>
          <p:cNvPr id="73" name="Rectangle 7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C4BEEC3-BADE-41B3-9C3E-DC6637BAE2A2}"/>
              </a:ext>
            </a:extLst>
          </p:cNvPr>
          <p:cNvSpPr>
            <a:spLocks noGrp="1"/>
          </p:cNvSpPr>
          <p:nvPr>
            <p:ph idx="1"/>
          </p:nvPr>
        </p:nvSpPr>
        <p:spPr>
          <a:xfrm>
            <a:off x="581194" y="1896533"/>
            <a:ext cx="6309003" cy="3962266"/>
          </a:xfrm>
        </p:spPr>
        <p:txBody>
          <a:bodyPr>
            <a:normAutofit/>
          </a:bodyPr>
          <a:lstStyle/>
          <a:p>
            <a:pPr>
              <a:lnSpc>
                <a:spcPct val="110000"/>
              </a:lnSpc>
            </a:pPr>
            <a:r>
              <a:rPr lang="en-US" sz="1400">
                <a:solidFill>
                  <a:schemeClr val="tx2"/>
                </a:solidFill>
              </a:rPr>
              <a:t>Cybersecurity professionals rank mobile devices as the #1 hardest enterprise asset to defend - Cisco</a:t>
            </a:r>
          </a:p>
          <a:p>
            <a:pPr>
              <a:lnSpc>
                <a:spcPct val="110000"/>
              </a:lnSpc>
            </a:pPr>
            <a:r>
              <a:rPr lang="en-US" sz="1400">
                <a:solidFill>
                  <a:schemeClr val="tx2"/>
                </a:solidFill>
              </a:rPr>
              <a:t>93 percent of security professionals agree they need to take mobile security more seriously – Verizon</a:t>
            </a:r>
          </a:p>
          <a:p>
            <a:pPr>
              <a:lnSpc>
                <a:spcPct val="110000"/>
              </a:lnSpc>
            </a:pPr>
            <a:r>
              <a:rPr lang="en-US" sz="1400">
                <a:solidFill>
                  <a:schemeClr val="tx2"/>
                </a:solidFill>
              </a:rPr>
              <a:t>Mobile web traffic now represents 52.2 percent of all Internet usage worldwide – Statistica</a:t>
            </a:r>
          </a:p>
          <a:p>
            <a:pPr>
              <a:lnSpc>
                <a:spcPct val="110000"/>
              </a:lnSpc>
            </a:pPr>
            <a:r>
              <a:rPr lang="en-US" sz="1400">
                <a:solidFill>
                  <a:schemeClr val="tx2"/>
                </a:solidFill>
              </a:rPr>
              <a:t>More than 180 billion apps have been downloaded from Apple’s App Store</a:t>
            </a:r>
            <a:r>
              <a:rPr lang="en-US" sz="1400" baseline="30000">
                <a:solidFill>
                  <a:schemeClr val="tx2"/>
                </a:solidFill>
              </a:rPr>
              <a:t>®</a:t>
            </a:r>
            <a:r>
              <a:rPr lang="en-US" sz="1400">
                <a:solidFill>
                  <a:schemeClr val="tx2"/>
                </a:solidFill>
              </a:rPr>
              <a:t> alone – Statistica</a:t>
            </a:r>
          </a:p>
          <a:p>
            <a:pPr>
              <a:lnSpc>
                <a:spcPct val="110000"/>
              </a:lnSpc>
            </a:pPr>
            <a:r>
              <a:rPr lang="en-US" sz="1400">
                <a:solidFill>
                  <a:schemeClr val="tx2"/>
                </a:solidFill>
              </a:rPr>
              <a:t>In 2017, 61 percent of all emails were first opened on a mobile device – Adestra</a:t>
            </a:r>
          </a:p>
          <a:p>
            <a:pPr>
              <a:lnSpc>
                <a:spcPct val="110000"/>
              </a:lnSpc>
            </a:pPr>
            <a:r>
              <a:rPr lang="en-US" sz="1400">
                <a:solidFill>
                  <a:schemeClr val="tx2"/>
                </a:solidFill>
              </a:rPr>
              <a:t>82 percent of cybersecurity professionals predict unsecured Internet of Things (IoT) devices (Alexa, Smart Watches, TV) will cause a data breach at their organization –Raytheon</a:t>
            </a:r>
          </a:p>
          <a:p>
            <a:pPr>
              <a:lnSpc>
                <a:spcPct val="110000"/>
              </a:lnSpc>
            </a:pPr>
            <a:endParaRPr lang="en-US" sz="1400">
              <a:solidFill>
                <a:schemeClr val="tx2"/>
              </a:solidFill>
            </a:endParaRPr>
          </a:p>
        </p:txBody>
      </p:sp>
      <p:pic>
        <p:nvPicPr>
          <p:cNvPr id="13314" name="Picture 2" descr="Image result for cybersecurity threat landscape">
            <a:extLst>
              <a:ext uri="{FF2B5EF4-FFF2-40B4-BE49-F238E27FC236}">
                <a16:creationId xmlns:a16="http://schemas.microsoft.com/office/drawing/2014/main" id="{C3E827AF-BCCB-411B-B4B4-C8BC41A91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63" r="31127"/>
          <a:stretch/>
        </p:blipFill>
        <p:spPr bwMode="auto">
          <a:xfrm>
            <a:off x="7521283" y="10"/>
            <a:ext cx="467071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8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C74DFE-EB07-45FD-BAB3-289C45A8155F}"/>
              </a:ext>
            </a:extLst>
          </p:cNvPr>
          <p:cNvSpPr>
            <a:spLocks noGrp="1"/>
          </p:cNvSpPr>
          <p:nvPr>
            <p:ph type="title"/>
          </p:nvPr>
        </p:nvSpPr>
        <p:spPr>
          <a:xfrm>
            <a:off x="601255" y="702155"/>
            <a:ext cx="3409783" cy="1300365"/>
          </a:xfrm>
        </p:spPr>
        <p:txBody>
          <a:bodyPr>
            <a:normAutofit/>
          </a:bodyPr>
          <a:lstStyle/>
          <a:p>
            <a:r>
              <a:rPr lang="en-US">
                <a:solidFill>
                  <a:srgbClr val="FFFFFF"/>
                </a:solidFill>
              </a:rPr>
              <a:t>Social engineering</a:t>
            </a:r>
          </a:p>
        </p:txBody>
      </p:sp>
      <p:sp>
        <p:nvSpPr>
          <p:cNvPr id="3" name="Content Placeholder 2">
            <a:extLst>
              <a:ext uri="{FF2B5EF4-FFF2-40B4-BE49-F238E27FC236}">
                <a16:creationId xmlns:a16="http://schemas.microsoft.com/office/drawing/2014/main" id="{021478F2-D399-418D-AB41-2ED8C60E66E1}"/>
              </a:ext>
            </a:extLst>
          </p:cNvPr>
          <p:cNvSpPr>
            <a:spLocks noGrp="1"/>
          </p:cNvSpPr>
          <p:nvPr>
            <p:ph idx="1"/>
          </p:nvPr>
        </p:nvSpPr>
        <p:spPr>
          <a:xfrm>
            <a:off x="601255" y="2177142"/>
            <a:ext cx="3409782" cy="3823607"/>
          </a:xfrm>
        </p:spPr>
        <p:txBody>
          <a:bodyPr>
            <a:normAutofit/>
          </a:bodyPr>
          <a:lstStyle/>
          <a:p>
            <a:r>
              <a:rPr lang="en-US">
                <a:solidFill>
                  <a:srgbClr val="FFFFFF"/>
                </a:solidFill>
              </a:rPr>
              <a:t>71.4% of targeted attacks involved the use of spear-phishing emails – Symantec</a:t>
            </a:r>
          </a:p>
          <a:p>
            <a:r>
              <a:rPr lang="en-US">
                <a:solidFill>
                  <a:srgbClr val="FFFFFF"/>
                </a:solidFill>
              </a:rPr>
              <a:t>66% of malware is installed via malicious email attachments – Verizon</a:t>
            </a:r>
          </a:p>
          <a:p>
            <a:r>
              <a:rPr lang="en-US">
                <a:solidFill>
                  <a:srgbClr val="FFFFFF"/>
                </a:solidFill>
              </a:rPr>
              <a:t>93% of social attacks were phishing related – Verizon</a:t>
            </a:r>
          </a:p>
          <a:p>
            <a:r>
              <a:rPr lang="en-US">
                <a:solidFill>
                  <a:srgbClr val="FFFFFF"/>
                </a:solidFill>
              </a:rPr>
              <a:t>63% of confirmed data breaches involved weak, default or stolen passwords. – Norton</a:t>
            </a:r>
          </a:p>
          <a:p>
            <a:endParaRPr lang="en-US">
              <a:solidFill>
                <a:srgbClr val="FFFFFF"/>
              </a:solidFill>
            </a:endParaRPr>
          </a:p>
          <a:p>
            <a:endParaRPr lang="en-US">
              <a:solidFill>
                <a:srgbClr val="FFFFFF"/>
              </a:solidFill>
            </a:endParaRPr>
          </a:p>
        </p:txBody>
      </p:sp>
      <p:pic>
        <p:nvPicPr>
          <p:cNvPr id="14338" name="Picture 2" descr="Image result for social engineering">
            <a:extLst>
              <a:ext uri="{FF2B5EF4-FFF2-40B4-BE49-F238E27FC236}">
                <a16:creationId xmlns:a16="http://schemas.microsoft.com/office/drawing/2014/main" id="{614D93AF-0379-496A-9415-441B300594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2231" y="1147505"/>
            <a:ext cx="6831503" cy="454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068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3632</Words>
  <Application>Microsoft Office PowerPoint</Application>
  <PresentationFormat>Widescreen</PresentationFormat>
  <Paragraphs>179</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Nova Light</vt:lpstr>
      <vt:lpstr>Calibri</vt:lpstr>
      <vt:lpstr>Gill Sans MT</vt:lpstr>
      <vt:lpstr>Times New Roman</vt:lpstr>
      <vt:lpstr>Wingdings 2</vt:lpstr>
      <vt:lpstr>DividendVTI</vt:lpstr>
      <vt:lpstr>Threats to Education: The Weaponized Cellphone</vt:lpstr>
      <vt:lpstr>Power Comparison</vt:lpstr>
      <vt:lpstr>PowerPoint Presentation</vt:lpstr>
      <vt:lpstr>Playstation 2</vt:lpstr>
      <vt:lpstr>Smart Watch</vt:lpstr>
      <vt:lpstr>nethunter</vt:lpstr>
      <vt:lpstr>Kali on a chromebook</vt:lpstr>
      <vt:lpstr>Threat Landscape</vt:lpstr>
      <vt:lpstr>Social engineering</vt:lpstr>
      <vt:lpstr>Students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to Education: The Weaponized Cellphone</dc:title>
  <dc:creator>Khester Kendrick</dc:creator>
  <cp:lastModifiedBy>Khester Kendrick</cp:lastModifiedBy>
  <cp:revision>3</cp:revision>
  <dcterms:created xsi:type="dcterms:W3CDTF">2019-12-10T16:44:11Z</dcterms:created>
  <dcterms:modified xsi:type="dcterms:W3CDTF">2019-12-10T16:53:14Z</dcterms:modified>
</cp:coreProperties>
</file>