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7" r:id="rId2"/>
    <p:sldId id="261" r:id="rId3"/>
    <p:sldId id="299" r:id="rId4"/>
    <p:sldId id="302" r:id="rId5"/>
    <p:sldId id="305" r:id="rId6"/>
    <p:sldId id="303" r:id="rId7"/>
    <p:sldId id="306" r:id="rId8"/>
    <p:sldId id="307" r:id="rId9"/>
    <p:sldId id="301" r:id="rId10"/>
    <p:sldId id="308" r:id="rId11"/>
    <p:sldId id="300"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D80BF0-E0D0-4618-9ECE-2BF499911866}">
  <a:tblStyle styleId="{7FD80BF0-E0D0-4618-9ECE-2BF49991186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108" d="100"/>
          <a:sy n="108" d="100"/>
        </p:scale>
        <p:origin x="725"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afe1e18f3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afe1e18f3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6136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077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dcbaa999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dcbaa9993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extLst>
      <p:ext uri="{BB962C8B-B14F-4D97-AF65-F5344CB8AC3E}">
        <p14:creationId xmlns:p14="http://schemas.microsoft.com/office/powerpoint/2010/main" val="412687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09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602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71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545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23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1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9de22a2f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9de22a2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52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slcny.libanswer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slcny.libanswers.com/faq/30229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1059845" y="590498"/>
            <a:ext cx="7218245" cy="13560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Automated Fulfillment Network (AFN) Meeting #4</a:t>
            </a:r>
            <a:br>
              <a:rPr lang="en" sz="4000" b="1" dirty="0"/>
            </a:br>
            <a:br>
              <a:rPr lang="en" sz="4000" b="1" dirty="0"/>
            </a:br>
            <a:endParaRPr sz="2000" b="1" dirty="0"/>
          </a:p>
        </p:txBody>
      </p:sp>
      <p:sp>
        <p:nvSpPr>
          <p:cNvPr id="60" name="Google Shape;60;p14"/>
          <p:cNvSpPr txBox="1"/>
          <p:nvPr/>
        </p:nvSpPr>
        <p:spPr>
          <a:xfrm>
            <a:off x="187450" y="2935775"/>
            <a:ext cx="4017600" cy="1301700"/>
          </a:xfrm>
          <a:prstGeom prst="rect">
            <a:avLst/>
          </a:prstGeom>
          <a:noFill/>
          <a:ln>
            <a:noFill/>
          </a:ln>
        </p:spPr>
        <p:txBody>
          <a:bodyPr spcFirstLastPara="1" wrap="square" lIns="91425" tIns="91425" rIns="91425" bIns="91425" anchor="t" anchorCtr="0">
            <a:noAutofit/>
          </a:bodyPr>
          <a:lstStyle/>
          <a:p>
            <a:pPr marL="457200" lvl="0" indent="0" algn="ctr" rtl="0">
              <a:lnSpc>
                <a:spcPct val="100000"/>
              </a:lnSpc>
              <a:spcBef>
                <a:spcPts val="0"/>
              </a:spcBef>
              <a:spcAft>
                <a:spcPts val="0"/>
              </a:spcAft>
              <a:buNone/>
            </a:pPr>
            <a:r>
              <a:rPr lang="en" sz="2000" dirty="0">
                <a:solidFill>
                  <a:srgbClr val="666666"/>
                </a:solidFill>
              </a:rPr>
              <a:t>Timothy Jackson</a:t>
            </a:r>
            <a:endParaRPr sz="2000" dirty="0">
              <a:solidFill>
                <a:srgbClr val="666666"/>
              </a:solidFill>
            </a:endParaRPr>
          </a:p>
          <a:p>
            <a:pPr marL="457200" lvl="0" indent="0" algn="ctr" rtl="0">
              <a:lnSpc>
                <a:spcPct val="100000"/>
              </a:lnSpc>
              <a:spcBef>
                <a:spcPts val="0"/>
              </a:spcBef>
              <a:spcAft>
                <a:spcPts val="0"/>
              </a:spcAft>
              <a:buNone/>
            </a:pPr>
            <a:r>
              <a:rPr lang="en" sz="2000" dirty="0">
                <a:solidFill>
                  <a:srgbClr val="666666"/>
                </a:solidFill>
              </a:rPr>
              <a:t>Resource Sharing &amp; Fulfillment Program Manager</a:t>
            </a:r>
          </a:p>
          <a:p>
            <a:pPr marL="457200" lvl="0" indent="0" algn="ctr" rtl="0">
              <a:lnSpc>
                <a:spcPct val="100000"/>
              </a:lnSpc>
              <a:spcBef>
                <a:spcPts val="0"/>
              </a:spcBef>
              <a:spcAft>
                <a:spcPts val="0"/>
              </a:spcAft>
              <a:buNone/>
            </a:pPr>
            <a:r>
              <a:rPr lang="en" sz="2000" dirty="0">
                <a:solidFill>
                  <a:srgbClr val="666666"/>
                </a:solidFill>
              </a:rPr>
              <a:t>SUNY Library Services</a:t>
            </a:r>
            <a:endParaRPr sz="2200" dirty="0">
              <a:solidFill>
                <a:srgbClr val="666666"/>
              </a:solidFill>
            </a:endParaRPr>
          </a:p>
        </p:txBody>
      </p:sp>
      <p:sp>
        <p:nvSpPr>
          <p:cNvPr id="61" name="Google Shape;61;p14"/>
          <p:cNvSpPr txBox="1"/>
          <p:nvPr/>
        </p:nvSpPr>
        <p:spPr>
          <a:xfrm>
            <a:off x="4724850" y="2983625"/>
            <a:ext cx="3760800" cy="120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2000" dirty="0">
              <a:solidFill>
                <a:srgbClr val="666666"/>
              </a:solidFill>
            </a:endParaRPr>
          </a:p>
        </p:txBody>
      </p:sp>
      <p:pic>
        <p:nvPicPr>
          <p:cNvPr id="64" name="Google Shape;64;p14" descr="Downloads - SUNY"/>
          <p:cNvPicPr preferRelativeResize="0"/>
          <p:nvPr/>
        </p:nvPicPr>
        <p:blipFill>
          <a:blip r:embed="rId3">
            <a:alphaModFix/>
          </a:blip>
          <a:stretch>
            <a:fillRect/>
          </a:stretch>
        </p:blipFill>
        <p:spPr>
          <a:xfrm>
            <a:off x="5313148" y="2935775"/>
            <a:ext cx="3039605" cy="150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Hold Request Pickup at Other SUNYs</a:t>
            </a:r>
            <a:endParaRPr b="1" dirty="0"/>
          </a:p>
        </p:txBody>
      </p:sp>
      <p:sp>
        <p:nvSpPr>
          <p:cNvPr id="76" name="Google Shape;76;p16"/>
          <p:cNvSpPr txBox="1">
            <a:spLocks noGrp="1"/>
          </p:cNvSpPr>
          <p:nvPr>
            <p:ph type="body" idx="1"/>
          </p:nvPr>
        </p:nvSpPr>
        <p:spPr>
          <a:xfrm>
            <a:off x="311699" y="838199"/>
            <a:ext cx="8321938" cy="3997037"/>
          </a:xfrm>
          <a:prstGeom prst="rect">
            <a:avLst/>
          </a:prstGeom>
        </p:spPr>
        <p:txBody>
          <a:bodyPr spcFirstLastPara="1" wrap="square" lIns="91425" tIns="91425" rIns="91425" bIns="91425" anchor="t" anchorCtr="0">
            <a:noAutofit/>
          </a:bodyPr>
          <a:lstStyle/>
          <a:p>
            <a:pPr>
              <a:lnSpc>
                <a:spcPct val="114999"/>
              </a:lnSpc>
            </a:pPr>
            <a:r>
              <a:rPr lang="en-US" dirty="0"/>
              <a:t>SLS will reach out to interested libraries later this week to start conversation about beta testing</a:t>
            </a:r>
          </a:p>
          <a:p>
            <a:pPr lvl="1" indent="-342900">
              <a:spcBef>
                <a:spcPts val="0"/>
              </a:spcBef>
              <a:buSzPts val="1800"/>
              <a:buFont typeface="Courier New" panose="02070309020205020404" pitchFamily="49" charset="0"/>
              <a:buChar char="o"/>
            </a:pPr>
            <a:r>
              <a:rPr lang="en-US" dirty="0"/>
              <a:t>Libraries that said either “Yes” or “Maybe” to both allowing their users to pick up items at other SUNYs and allowing users from other SUNYs to pick up items at their library</a:t>
            </a:r>
          </a:p>
          <a:p>
            <a:pPr lvl="1" indent="-342900">
              <a:spcBef>
                <a:spcPts val="0"/>
              </a:spcBef>
              <a:buSzPts val="1800"/>
              <a:buFont typeface="Courier New" panose="02070309020205020404" pitchFamily="49" charset="0"/>
              <a:buChar char="o"/>
            </a:pPr>
            <a:r>
              <a:rPr lang="en-US" dirty="0"/>
              <a:t>Libraries that said either “Yes” or “Maybe” to being a beta tester </a:t>
            </a:r>
          </a:p>
          <a:p>
            <a:pPr lvl="1" indent="-342900">
              <a:spcBef>
                <a:spcPts val="0"/>
              </a:spcBef>
              <a:buSzPts val="1800"/>
              <a:buFont typeface="Courier New" panose="02070309020205020404" pitchFamily="49" charset="0"/>
              <a:buChar char="o"/>
            </a:pPr>
            <a:r>
              <a:rPr lang="en-US" dirty="0"/>
              <a:t>Email </a:t>
            </a:r>
            <a:r>
              <a:rPr lang="en-US" dirty="0">
                <a:hlinkClick r:id="rId3"/>
              </a:rPr>
              <a:t>info@slcny.libanswers.com</a:t>
            </a:r>
            <a:r>
              <a:rPr lang="en-US" dirty="0"/>
              <a:t> if you’re interested in beta testing this functionality but don’t meet above criteria</a:t>
            </a:r>
          </a:p>
          <a:p>
            <a:pPr>
              <a:lnSpc>
                <a:spcPct val="114999"/>
              </a:lnSpc>
            </a:pPr>
            <a:r>
              <a:rPr lang="en-US" dirty="0"/>
              <a:t>Questions we’ll be asking: </a:t>
            </a:r>
          </a:p>
          <a:p>
            <a:pPr lvl="1" indent="-342900">
              <a:spcBef>
                <a:spcPts val="0"/>
              </a:spcBef>
              <a:buSzPts val="1800"/>
              <a:buFont typeface="Courier New" panose="02070309020205020404" pitchFamily="49" charset="0"/>
              <a:buChar char="o"/>
            </a:pPr>
            <a:r>
              <a:rPr lang="en-US" dirty="0"/>
              <a:t>Are you still interested in implementing this functionality only for hold requests?</a:t>
            </a:r>
          </a:p>
          <a:p>
            <a:pPr lvl="1" indent="-342900">
              <a:spcBef>
                <a:spcPts val="0"/>
              </a:spcBef>
              <a:buSzPts val="1800"/>
              <a:buFont typeface="Courier New" panose="02070309020205020404" pitchFamily="49" charset="0"/>
              <a:buChar char="o"/>
            </a:pPr>
            <a:r>
              <a:rPr lang="en-US" dirty="0"/>
              <a:t>Are you still interested in implementing this functionality even though not all SUNYs plan to participate?</a:t>
            </a:r>
          </a:p>
          <a:p>
            <a:pPr lvl="1" indent="-342900">
              <a:spcBef>
                <a:spcPts val="0"/>
              </a:spcBef>
              <a:buSzPts val="1800"/>
              <a:buFont typeface="Courier New" panose="02070309020205020404" pitchFamily="49" charset="0"/>
              <a:buChar char="o"/>
            </a:pPr>
            <a:r>
              <a:rPr lang="en-US" dirty="0"/>
              <a:t>Are there any SUNYs you’re particularly interested in working with?</a:t>
            </a:r>
          </a:p>
          <a:p>
            <a:pPr lvl="1" indent="-342900">
              <a:spcBef>
                <a:spcPts val="0"/>
              </a:spcBef>
              <a:buSzPts val="1800"/>
              <a:buFont typeface="Courier New" panose="02070309020205020404" pitchFamily="49" charset="0"/>
              <a:buChar char="o"/>
            </a:pPr>
            <a:r>
              <a:rPr lang="en-US" dirty="0"/>
              <a:t>When do you think your library will be ready to implement this functionality?</a:t>
            </a:r>
          </a:p>
          <a:p>
            <a:pPr>
              <a:lnSpc>
                <a:spcPct val="114999"/>
              </a:lnSpc>
            </a:pPr>
            <a:r>
              <a:rPr lang="en-US" dirty="0"/>
              <a:t>Implementation timeline will depend on responses </a:t>
            </a:r>
          </a:p>
          <a:p>
            <a:pPr lvl="1" indent="-342900">
              <a:spcBef>
                <a:spcPts val="0"/>
              </a:spcBef>
              <a:buSzPts val="1800"/>
              <a:buFont typeface="Courier New" panose="02070309020205020404" pitchFamily="49" charset="0"/>
              <a:buChar char="o"/>
            </a:pPr>
            <a:r>
              <a:rPr lang="en-US" dirty="0"/>
              <a:t>Could implement this functionality as early as July 2021</a:t>
            </a:r>
          </a:p>
          <a:p>
            <a:pPr lvl="1" indent="-342900">
              <a:spcBef>
                <a:spcPts val="0"/>
              </a:spcBef>
              <a:buSzPts val="1800"/>
              <a:buFont typeface="Courier New" panose="02070309020205020404" pitchFamily="49" charset="0"/>
              <a:buChar char="o"/>
            </a:pPr>
            <a:endParaRPr lang="en-US" dirty="0"/>
          </a:p>
          <a:p>
            <a:pPr marL="114300" indent="0">
              <a:lnSpc>
                <a:spcPct val="114999"/>
              </a:lnSpc>
              <a:buNone/>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spTree>
    <p:extLst>
      <p:ext uri="{BB962C8B-B14F-4D97-AF65-F5344CB8AC3E}">
        <p14:creationId xmlns:p14="http://schemas.microsoft.com/office/powerpoint/2010/main" val="4054260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Resource Sharing Request Pickup at Other SUNYs</a:t>
            </a:r>
            <a:endParaRPr b="1" dirty="0"/>
          </a:p>
        </p:txBody>
      </p:sp>
      <p:sp>
        <p:nvSpPr>
          <p:cNvPr id="76" name="Google Shape;76;p16"/>
          <p:cNvSpPr txBox="1">
            <a:spLocks noGrp="1"/>
          </p:cNvSpPr>
          <p:nvPr>
            <p:ph type="body" idx="1"/>
          </p:nvPr>
        </p:nvSpPr>
        <p:spPr>
          <a:xfrm>
            <a:off x="311699" y="838199"/>
            <a:ext cx="8520600" cy="3997037"/>
          </a:xfrm>
          <a:prstGeom prst="rect">
            <a:avLst/>
          </a:prstGeom>
        </p:spPr>
        <p:txBody>
          <a:bodyPr spcFirstLastPara="1" wrap="square" lIns="91425" tIns="91425" rIns="91425" bIns="91425" anchor="t" anchorCtr="0">
            <a:noAutofit/>
          </a:bodyPr>
          <a:lstStyle/>
          <a:p>
            <a:pPr>
              <a:lnSpc>
                <a:spcPct val="114999"/>
              </a:lnSpc>
            </a:pPr>
            <a:r>
              <a:rPr lang="en-US" dirty="0"/>
              <a:t>There was not sufficient interest in implementing this functionality </a:t>
            </a:r>
          </a:p>
          <a:p>
            <a:pPr lvl="1" indent="-342900">
              <a:spcBef>
                <a:spcPts val="0"/>
              </a:spcBef>
              <a:buSzPts val="1800"/>
              <a:buFont typeface="Courier New" panose="02070309020205020404" pitchFamily="49" charset="0"/>
              <a:buChar char="o"/>
            </a:pPr>
            <a:r>
              <a:rPr lang="en-US" dirty="0"/>
              <a:t>AFN resource sharing fill rates would have been too low</a:t>
            </a:r>
          </a:p>
          <a:p>
            <a:pPr lvl="1" indent="-342900">
              <a:spcBef>
                <a:spcPts val="0"/>
              </a:spcBef>
              <a:buSzPts val="1800"/>
              <a:buFont typeface="Courier New" panose="02070309020205020404" pitchFamily="49" charset="0"/>
              <a:buChar char="o"/>
            </a:pPr>
            <a:r>
              <a:rPr lang="en-US" dirty="0"/>
              <a:t>Evenly distributing lending requests would have been too difficult </a:t>
            </a:r>
          </a:p>
          <a:p>
            <a:pPr>
              <a:lnSpc>
                <a:spcPct val="114999"/>
              </a:lnSpc>
            </a:pPr>
            <a:r>
              <a:rPr lang="en-US" dirty="0"/>
              <a:t>Would have provided confusing user experience</a:t>
            </a:r>
          </a:p>
          <a:p>
            <a:pPr lvl="1" indent="-342900">
              <a:spcBef>
                <a:spcPts val="0"/>
              </a:spcBef>
              <a:buSzPts val="1800"/>
              <a:buFont typeface="Courier New" panose="02070309020205020404" pitchFamily="49" charset="0"/>
              <a:buChar char="o"/>
            </a:pPr>
            <a:r>
              <a:rPr lang="en-US" dirty="0"/>
              <a:t>Preferred pickup institution reverts to home institution if request cannot be filled within AFN</a:t>
            </a:r>
          </a:p>
          <a:p>
            <a:pPr lvl="1" indent="-342900">
              <a:spcBef>
                <a:spcPts val="0"/>
              </a:spcBef>
              <a:buSzPts val="1800"/>
              <a:buFont typeface="Courier New" panose="02070309020205020404" pitchFamily="49" charset="0"/>
              <a:buChar char="o"/>
            </a:pPr>
            <a:r>
              <a:rPr lang="en-US" dirty="0"/>
              <a:t>Users not notified of this change</a:t>
            </a:r>
          </a:p>
          <a:p>
            <a:pPr>
              <a:lnSpc>
                <a:spcPct val="114999"/>
              </a:lnSpc>
            </a:pPr>
            <a:r>
              <a:rPr lang="en-US" dirty="0"/>
              <a:t>Would have required us to maintain parallel resource sharing configurations in Alma, which would have been confusing for staff</a:t>
            </a:r>
          </a:p>
          <a:p>
            <a:pPr>
              <a:lnSpc>
                <a:spcPct val="114999"/>
              </a:lnSpc>
            </a:pPr>
            <a:r>
              <a:rPr lang="en-US" dirty="0"/>
              <a:t>Would have forced us to break up our Network Group into two smaller groups </a:t>
            </a:r>
          </a:p>
          <a:p>
            <a:pPr lvl="1" indent="-342900">
              <a:spcBef>
                <a:spcPts val="0"/>
              </a:spcBef>
              <a:buSzPts val="1800"/>
              <a:buFont typeface="Courier New" panose="02070309020205020404" pitchFamily="49" charset="0"/>
              <a:buChar char="o"/>
            </a:pPr>
            <a:r>
              <a:rPr lang="en-US" dirty="0"/>
              <a:t>System-wide walk-in borrowing would no longer be possible</a:t>
            </a:r>
          </a:p>
          <a:p>
            <a:pPr lvl="1" indent="-342900">
              <a:spcBef>
                <a:spcPts val="0"/>
              </a:spcBef>
              <a:buSzPts val="1800"/>
              <a:buFont typeface="Courier New" panose="02070309020205020404" pitchFamily="49" charset="0"/>
              <a:buChar char="o"/>
            </a:pPr>
            <a:r>
              <a:rPr lang="en-US" dirty="0"/>
              <a:t>Would not be possible to implement return anywhere for all SUNY libraries</a:t>
            </a:r>
          </a:p>
          <a:p>
            <a:pPr>
              <a:lnSpc>
                <a:spcPct val="114999"/>
              </a:lnSpc>
            </a:pPr>
            <a:r>
              <a:rPr lang="en-US" dirty="0"/>
              <a:t>Provided feedback to Ex Libris, and we may revisit this functionality if improvements are made</a:t>
            </a:r>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spTree>
    <p:extLst>
      <p:ext uri="{BB962C8B-B14F-4D97-AF65-F5344CB8AC3E}">
        <p14:creationId xmlns:p14="http://schemas.microsoft.com/office/powerpoint/2010/main" val="221178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698" y="154079"/>
            <a:ext cx="8589845" cy="684121"/>
          </a:xfrm>
          <a:prstGeom prst="rect">
            <a:avLst/>
          </a:prstGeom>
        </p:spPr>
        <p:txBody>
          <a:bodyPr spcFirstLastPara="1" wrap="square" lIns="91425" tIns="91425" rIns="91425" bIns="91425" anchor="t" anchorCtr="0">
            <a:noAutofit/>
          </a:bodyPr>
          <a:lstStyle/>
          <a:p>
            <a:r>
              <a:rPr lang="en-US" b="1" dirty="0"/>
              <a:t>Agenda</a:t>
            </a:r>
            <a:endParaRPr lang="en-US" dirty="0"/>
          </a:p>
        </p:txBody>
      </p:sp>
      <p:sp>
        <p:nvSpPr>
          <p:cNvPr id="83" name="Google Shape;83;p17"/>
          <p:cNvSpPr txBox="1">
            <a:spLocks noGrp="1"/>
          </p:cNvSpPr>
          <p:nvPr>
            <p:ph type="body" idx="1"/>
          </p:nvPr>
        </p:nvSpPr>
        <p:spPr>
          <a:xfrm>
            <a:off x="207803" y="741218"/>
            <a:ext cx="8776177" cy="4170218"/>
          </a:xfrm>
          <a:prstGeom prst="rect">
            <a:avLst/>
          </a:prstGeom>
        </p:spPr>
        <p:txBody>
          <a:bodyPr spcFirstLastPara="1" wrap="square" lIns="91425" tIns="91425" rIns="91425" bIns="91425" anchor="t" anchorCtr="0">
            <a:noAutofit/>
          </a:bodyPr>
          <a:lstStyle/>
          <a:p>
            <a:pPr lvl="0"/>
            <a:r>
              <a:rPr lang="en-US" dirty="0"/>
              <a:t>Revised Project Scope</a:t>
            </a:r>
          </a:p>
          <a:p>
            <a:r>
              <a:rPr lang="en-US" dirty="0"/>
              <a:t>Return Anywhere</a:t>
            </a:r>
          </a:p>
          <a:p>
            <a:r>
              <a:rPr lang="en-US" dirty="0"/>
              <a:t>Hold Request Pickup at Other SUNYs</a:t>
            </a:r>
          </a:p>
          <a:p>
            <a:r>
              <a:rPr lang="en-US" dirty="0"/>
              <a:t>Resource Sharing Request Pickup </a:t>
            </a:r>
            <a:r>
              <a:rPr lang="en-US"/>
              <a:t>at Other SUNYs</a:t>
            </a:r>
            <a:endParaRPr lang="en-US" dirty="0"/>
          </a:p>
          <a:p>
            <a:pPr marL="114300" indent="0">
              <a:lnSpc>
                <a:spcPct val="114999"/>
              </a:lnSpc>
              <a:buNone/>
            </a:pPr>
            <a:endParaRPr lang="en-US" dirty="0"/>
          </a:p>
          <a:p>
            <a:pPr>
              <a:lnSpc>
                <a:spcPct val="114999"/>
              </a:lnSpc>
            </a:pPr>
            <a:endParaRPr lang="en-US" dirty="0"/>
          </a:p>
          <a:p>
            <a:pPr indent="-342900">
              <a:lnSpc>
                <a:spcPct val="114999"/>
              </a:lnSpc>
              <a:spcBef>
                <a:spcPts val="0"/>
              </a:spcBef>
              <a:buSzPts val="1800"/>
              <a:buChar char="●"/>
            </a:pPr>
            <a:endParaRPr lang="en-US" dirty="0"/>
          </a:p>
          <a:p>
            <a:pPr indent="-342900">
              <a:lnSpc>
                <a:spcPct val="114999"/>
              </a:lnSpc>
              <a:spcBef>
                <a:spcPts val="0"/>
              </a:spcBef>
              <a:buSzPts val="1800"/>
              <a:buChar char="●"/>
            </a:pPr>
            <a:endParaRPr lang="en-US" dirty="0"/>
          </a:p>
          <a:p>
            <a:pPr indent="-342900">
              <a:spcBef>
                <a:spcPts val="0"/>
              </a:spcBef>
              <a:buSzPts val="1800"/>
              <a:buChar char="●"/>
            </a:pPr>
            <a:endParaRPr lang="en-US" dirty="0"/>
          </a:p>
          <a:p>
            <a:pPr indent="-342900">
              <a:spcBef>
                <a:spcPts val="0"/>
              </a:spcBef>
              <a:buSzPts val="1800"/>
              <a:buChar char="●"/>
            </a:pPr>
            <a:endParaRPr lang="en-US" dirty="0"/>
          </a:p>
          <a:p>
            <a:pPr indent="-342900">
              <a:spcBef>
                <a:spcPts val="0"/>
              </a:spcBef>
              <a:buSzPts val="1800"/>
              <a:buChar char="●"/>
            </a:pPr>
            <a:endParaRPr lang="en-US" dirty="0"/>
          </a:p>
          <a:p>
            <a:pPr lvl="1" indent="-342900">
              <a:spcBef>
                <a:spcPts val="0"/>
              </a:spcBef>
              <a:buSzPts val="1800"/>
              <a:buChar char="●"/>
            </a:pPr>
            <a:endParaRPr lang="en-US" dirty="0"/>
          </a:p>
          <a:p>
            <a:pPr lvl="1"/>
            <a:endParaRPr lang="en-US" dirty="0"/>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65057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699" y="216425"/>
            <a:ext cx="8520600" cy="572700"/>
          </a:xfrm>
          <a:prstGeom prst="rect">
            <a:avLst/>
          </a:prstGeom>
        </p:spPr>
        <p:txBody>
          <a:bodyPr spcFirstLastPara="1" wrap="square" lIns="91425" tIns="91425" rIns="91425" bIns="91425" anchor="t" anchorCtr="0">
            <a:noAutofit/>
          </a:bodyPr>
          <a:lstStyle/>
          <a:p>
            <a:r>
              <a:rPr lang="en-US" b="1" dirty="0"/>
              <a:t>AFN Project Revised Scope</a:t>
            </a:r>
            <a:endParaRPr b="1" dirty="0"/>
          </a:p>
        </p:txBody>
      </p:sp>
      <p:sp>
        <p:nvSpPr>
          <p:cNvPr id="76" name="Google Shape;76;p16"/>
          <p:cNvSpPr txBox="1">
            <a:spLocks noGrp="1"/>
          </p:cNvSpPr>
          <p:nvPr>
            <p:ph type="body" idx="1"/>
          </p:nvPr>
        </p:nvSpPr>
        <p:spPr>
          <a:xfrm>
            <a:off x="311699" y="838199"/>
            <a:ext cx="4451688" cy="3997037"/>
          </a:xfrm>
          <a:prstGeom prst="rect">
            <a:avLst/>
          </a:prstGeom>
        </p:spPr>
        <p:txBody>
          <a:bodyPr spcFirstLastPara="1" wrap="square" lIns="91425" tIns="91425" rIns="91425" bIns="91425" anchor="t" anchorCtr="0">
            <a:noAutofit/>
          </a:bodyPr>
          <a:lstStyle/>
          <a:p>
            <a:pPr>
              <a:lnSpc>
                <a:spcPct val="114999"/>
              </a:lnSpc>
            </a:pPr>
            <a:r>
              <a:rPr lang="en-US" dirty="0"/>
              <a:t>Scope of AFN project has been revised based on responses to AFN interest survey </a:t>
            </a:r>
          </a:p>
          <a:p>
            <a:pPr>
              <a:lnSpc>
                <a:spcPct val="114999"/>
              </a:lnSpc>
            </a:pPr>
            <a:r>
              <a:rPr lang="en-US" dirty="0"/>
              <a:t>Return anywhere functionality will be implemented for all SUNY libraries</a:t>
            </a:r>
          </a:p>
          <a:p>
            <a:pPr lvl="1" indent="-342900">
              <a:spcBef>
                <a:spcPts val="0"/>
              </a:spcBef>
              <a:buSzPts val="1800"/>
              <a:buFont typeface="Courier New" panose="02070309020205020404" pitchFamily="49" charset="0"/>
              <a:buChar char="o"/>
            </a:pPr>
            <a:r>
              <a:rPr lang="en-US" dirty="0"/>
              <a:t>Will not override local COVID safety policies </a:t>
            </a:r>
          </a:p>
          <a:p>
            <a:pPr>
              <a:lnSpc>
                <a:spcPct val="114999"/>
              </a:lnSpc>
            </a:pPr>
            <a:r>
              <a:rPr lang="en-US" dirty="0"/>
              <a:t>Hold request pickup at other SUNYs will be implemented for interested libraries</a:t>
            </a:r>
          </a:p>
          <a:p>
            <a:pPr>
              <a:lnSpc>
                <a:spcPct val="114999"/>
              </a:lnSpc>
            </a:pPr>
            <a:r>
              <a:rPr lang="en-US" dirty="0"/>
              <a:t>Resource sharing request pickup at other SUNYs will not be implemented </a:t>
            </a:r>
          </a:p>
          <a:p>
            <a:pPr>
              <a:lnSpc>
                <a:spcPct val="114999"/>
              </a:lnSpc>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pic>
        <p:nvPicPr>
          <p:cNvPr id="5" name="Picture 4">
            <a:extLst>
              <a:ext uri="{FF2B5EF4-FFF2-40B4-BE49-F238E27FC236}">
                <a16:creationId xmlns:a16="http://schemas.microsoft.com/office/drawing/2014/main" id="{20F6F846-F987-42C2-BA46-3A49576AA8A7}"/>
              </a:ext>
            </a:extLst>
          </p:cNvPr>
          <p:cNvPicPr>
            <a:picLocks noChangeAspect="1"/>
          </p:cNvPicPr>
          <p:nvPr/>
        </p:nvPicPr>
        <p:blipFill>
          <a:blip r:embed="rId3"/>
          <a:stretch>
            <a:fillRect/>
          </a:stretch>
        </p:blipFill>
        <p:spPr>
          <a:xfrm>
            <a:off x="5252484" y="1181934"/>
            <a:ext cx="3650699" cy="2940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403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Return Anywhere Functionality</a:t>
            </a:r>
            <a:endParaRPr b="1" dirty="0"/>
          </a:p>
        </p:txBody>
      </p:sp>
      <p:sp>
        <p:nvSpPr>
          <p:cNvPr id="76" name="Google Shape;76;p16"/>
          <p:cNvSpPr txBox="1">
            <a:spLocks noGrp="1"/>
          </p:cNvSpPr>
          <p:nvPr>
            <p:ph type="body" idx="1"/>
          </p:nvPr>
        </p:nvSpPr>
        <p:spPr>
          <a:xfrm>
            <a:off x="311698" y="838199"/>
            <a:ext cx="4947873" cy="3997037"/>
          </a:xfrm>
          <a:prstGeom prst="rect">
            <a:avLst/>
          </a:prstGeom>
        </p:spPr>
        <p:txBody>
          <a:bodyPr spcFirstLastPara="1" wrap="square" lIns="91425" tIns="91425" rIns="91425" bIns="91425" anchor="t" anchorCtr="0">
            <a:noAutofit/>
          </a:bodyPr>
          <a:lstStyle/>
          <a:p>
            <a:pPr>
              <a:lnSpc>
                <a:spcPct val="114999"/>
              </a:lnSpc>
            </a:pPr>
            <a:r>
              <a:rPr lang="en-US" dirty="0"/>
              <a:t>Vast majority of campuses are interested in return anywhere functionality</a:t>
            </a:r>
          </a:p>
          <a:p>
            <a:pPr>
              <a:lnSpc>
                <a:spcPct val="114999"/>
              </a:lnSpc>
            </a:pPr>
            <a:r>
              <a:rPr lang="en-US" dirty="0"/>
              <a:t>Long standing SUNY policy allows users to return items to any SUNY library </a:t>
            </a:r>
          </a:p>
          <a:p>
            <a:pPr lvl="1" indent="-342900">
              <a:spcBef>
                <a:spcPts val="0"/>
              </a:spcBef>
              <a:buSzPts val="1800"/>
              <a:buFont typeface="Courier New" panose="02070309020205020404" pitchFamily="49" charset="0"/>
              <a:buChar char="o"/>
            </a:pPr>
            <a:r>
              <a:rPr lang="en-US" dirty="0"/>
              <a:t>Procedures for Open Access to State University Libraries (1974)</a:t>
            </a:r>
          </a:p>
          <a:p>
            <a:pPr>
              <a:lnSpc>
                <a:spcPct val="114999"/>
              </a:lnSpc>
            </a:pPr>
            <a:r>
              <a:rPr lang="en-US" dirty="0"/>
              <a:t>Definite need for this functionality </a:t>
            </a:r>
          </a:p>
          <a:p>
            <a:pPr lvl="1" indent="-342900">
              <a:spcBef>
                <a:spcPts val="0"/>
              </a:spcBef>
              <a:buSzPts val="1800"/>
              <a:buFont typeface="Courier New" panose="02070309020205020404" pitchFamily="49" charset="0"/>
              <a:buChar char="o"/>
            </a:pPr>
            <a:r>
              <a:rPr lang="en-US" dirty="0"/>
              <a:t>More than 400 returns from other SUNY users have been reported to SLS </a:t>
            </a:r>
          </a:p>
          <a:p>
            <a:pPr>
              <a:lnSpc>
                <a:spcPct val="114999"/>
              </a:lnSpc>
            </a:pPr>
            <a:r>
              <a:rPr lang="en-US" dirty="0"/>
              <a:t>Implementing this functionality will not require a significant amount of training or increase staff workloads </a:t>
            </a:r>
          </a:p>
          <a:p>
            <a:pPr lvl="1" indent="-342900">
              <a:spcBef>
                <a:spcPts val="0"/>
              </a:spcBef>
              <a:buSzPts val="1800"/>
              <a:buFont typeface="Courier New" panose="02070309020205020404" pitchFamily="49" charset="0"/>
              <a:buChar char="o"/>
            </a:pPr>
            <a:r>
              <a:rPr lang="en-US" dirty="0"/>
              <a:t>Workflow simpler and less labor intensive than current procedures </a:t>
            </a:r>
          </a:p>
          <a:p>
            <a:pPr>
              <a:lnSpc>
                <a:spcPct val="114999"/>
              </a:lnSpc>
            </a:pPr>
            <a:endParaRPr lang="en-US" dirty="0"/>
          </a:p>
          <a:p>
            <a:pPr marL="114300" indent="0">
              <a:lnSpc>
                <a:spcPct val="114999"/>
              </a:lnSpc>
              <a:buNone/>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pic>
        <p:nvPicPr>
          <p:cNvPr id="2" name="Picture 1">
            <a:extLst>
              <a:ext uri="{FF2B5EF4-FFF2-40B4-BE49-F238E27FC236}">
                <a16:creationId xmlns:a16="http://schemas.microsoft.com/office/drawing/2014/main" id="{A6FBDF44-E59B-43A1-81FC-189E5C6B5CDF}"/>
              </a:ext>
            </a:extLst>
          </p:cNvPr>
          <p:cNvPicPr>
            <a:picLocks noChangeAspect="1"/>
          </p:cNvPicPr>
          <p:nvPr/>
        </p:nvPicPr>
        <p:blipFill>
          <a:blip r:embed="rId3"/>
          <a:stretch>
            <a:fillRect/>
          </a:stretch>
        </p:blipFill>
        <p:spPr>
          <a:xfrm>
            <a:off x="5589411" y="1105786"/>
            <a:ext cx="3242890" cy="14659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6E724F5E-91FD-4E28-A433-A802EE5DEDAF}"/>
              </a:ext>
            </a:extLst>
          </p:cNvPr>
          <p:cNvPicPr>
            <a:picLocks noChangeAspect="1"/>
          </p:cNvPicPr>
          <p:nvPr/>
        </p:nvPicPr>
        <p:blipFill>
          <a:blip r:embed="rId4"/>
          <a:stretch>
            <a:fillRect/>
          </a:stretch>
        </p:blipFill>
        <p:spPr>
          <a:xfrm>
            <a:off x="5589411" y="2888411"/>
            <a:ext cx="3242890" cy="18210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940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Return Anywhere Functionality</a:t>
            </a:r>
            <a:endParaRPr b="1" dirty="0"/>
          </a:p>
        </p:txBody>
      </p:sp>
      <p:sp>
        <p:nvSpPr>
          <p:cNvPr id="76" name="Google Shape;76;p16"/>
          <p:cNvSpPr txBox="1">
            <a:spLocks noGrp="1"/>
          </p:cNvSpPr>
          <p:nvPr>
            <p:ph type="body" idx="1"/>
          </p:nvPr>
        </p:nvSpPr>
        <p:spPr>
          <a:xfrm>
            <a:off x="311699" y="838199"/>
            <a:ext cx="4791929" cy="3997037"/>
          </a:xfrm>
          <a:prstGeom prst="rect">
            <a:avLst/>
          </a:prstGeom>
        </p:spPr>
        <p:txBody>
          <a:bodyPr spcFirstLastPara="1" wrap="square" lIns="91425" tIns="91425" rIns="91425" bIns="91425" anchor="t" anchorCtr="0">
            <a:noAutofit/>
          </a:bodyPr>
          <a:lstStyle/>
          <a:p>
            <a:pPr>
              <a:lnSpc>
                <a:spcPct val="114999"/>
              </a:lnSpc>
            </a:pPr>
            <a:r>
              <a:rPr lang="en-US" dirty="0"/>
              <a:t>When an item is returned to another SUNY: </a:t>
            </a:r>
          </a:p>
          <a:p>
            <a:pPr lvl="1" indent="-342900">
              <a:spcBef>
                <a:spcPts val="0"/>
              </a:spcBef>
              <a:buSzPts val="1800"/>
              <a:buFont typeface="Courier New" panose="02070309020205020404" pitchFamily="49" charset="0"/>
              <a:buChar char="o"/>
            </a:pPr>
            <a:r>
              <a:rPr lang="en-US" dirty="0"/>
              <a:t>Staff will need to select owning library from dropdown (dropdown defaults to your library)</a:t>
            </a:r>
          </a:p>
          <a:p>
            <a:pPr lvl="1" indent="-342900">
              <a:spcBef>
                <a:spcPts val="0"/>
              </a:spcBef>
              <a:buSzPts val="1800"/>
              <a:buFont typeface="Courier New" panose="02070309020205020404" pitchFamily="49" charset="0"/>
              <a:buChar char="o"/>
            </a:pPr>
            <a:r>
              <a:rPr lang="en-US" dirty="0"/>
              <a:t>Item will be immediately removed from the user’s account at their home library</a:t>
            </a:r>
          </a:p>
          <a:p>
            <a:pPr lvl="1" indent="-342900">
              <a:spcBef>
                <a:spcPts val="0"/>
              </a:spcBef>
              <a:buSzPts val="1800"/>
              <a:buFont typeface="Courier New" panose="02070309020205020404" pitchFamily="49" charset="0"/>
              <a:buChar char="o"/>
            </a:pPr>
            <a:r>
              <a:rPr lang="en-US" dirty="0"/>
              <a:t>Checked in item will be put in transit from library where item was returned</a:t>
            </a:r>
          </a:p>
          <a:p>
            <a:pPr>
              <a:lnSpc>
                <a:spcPct val="114999"/>
              </a:lnSpc>
            </a:pPr>
            <a:r>
              <a:rPr lang="en-US" dirty="0"/>
              <a:t>Will help provide better service to users who return items to other SUNYs</a:t>
            </a:r>
          </a:p>
          <a:p>
            <a:pPr>
              <a:lnSpc>
                <a:spcPct val="114999"/>
              </a:lnSpc>
            </a:pPr>
            <a:r>
              <a:rPr lang="en-US" dirty="0"/>
              <a:t>Better tracking for items returned to other SUNYs</a:t>
            </a:r>
          </a:p>
          <a:p>
            <a:pPr>
              <a:lnSpc>
                <a:spcPct val="114999"/>
              </a:lnSpc>
            </a:pPr>
            <a:endParaRPr lang="en-US" dirty="0"/>
          </a:p>
          <a:p>
            <a:pPr marL="114300" indent="0">
              <a:lnSpc>
                <a:spcPct val="114999"/>
              </a:lnSpc>
              <a:buNone/>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pic>
        <p:nvPicPr>
          <p:cNvPr id="4" name="Picture 3">
            <a:extLst>
              <a:ext uri="{FF2B5EF4-FFF2-40B4-BE49-F238E27FC236}">
                <a16:creationId xmlns:a16="http://schemas.microsoft.com/office/drawing/2014/main" id="{B0D7A384-774B-4449-BB8C-0B6A0E3A00D1}"/>
              </a:ext>
            </a:extLst>
          </p:cNvPr>
          <p:cNvPicPr>
            <a:picLocks noChangeAspect="1"/>
          </p:cNvPicPr>
          <p:nvPr/>
        </p:nvPicPr>
        <p:blipFill>
          <a:blip r:embed="rId3"/>
          <a:stretch>
            <a:fillRect/>
          </a:stretch>
        </p:blipFill>
        <p:spPr>
          <a:xfrm>
            <a:off x="5343907" y="1134141"/>
            <a:ext cx="3550783" cy="11624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412E7476-FDDF-4565-861A-8CA1B8A4F2ED}"/>
              </a:ext>
            </a:extLst>
          </p:cNvPr>
          <p:cNvPicPr>
            <a:picLocks noChangeAspect="1"/>
          </p:cNvPicPr>
          <p:nvPr/>
        </p:nvPicPr>
        <p:blipFill>
          <a:blip r:embed="rId4"/>
          <a:stretch>
            <a:fillRect/>
          </a:stretch>
        </p:blipFill>
        <p:spPr>
          <a:xfrm>
            <a:off x="5343907" y="2641651"/>
            <a:ext cx="3550783" cy="17949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468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Return Anywhere Functionality</a:t>
            </a:r>
            <a:endParaRPr b="1" dirty="0"/>
          </a:p>
        </p:txBody>
      </p:sp>
      <p:sp>
        <p:nvSpPr>
          <p:cNvPr id="76" name="Google Shape;76;p16"/>
          <p:cNvSpPr txBox="1">
            <a:spLocks noGrp="1"/>
          </p:cNvSpPr>
          <p:nvPr>
            <p:ph type="body" idx="1"/>
          </p:nvPr>
        </p:nvSpPr>
        <p:spPr>
          <a:xfrm>
            <a:off x="311699" y="838199"/>
            <a:ext cx="4940785" cy="3997037"/>
          </a:xfrm>
          <a:prstGeom prst="rect">
            <a:avLst/>
          </a:prstGeom>
        </p:spPr>
        <p:txBody>
          <a:bodyPr spcFirstLastPara="1" wrap="square" lIns="91425" tIns="91425" rIns="91425" bIns="91425" anchor="t" anchorCtr="0">
            <a:noAutofit/>
          </a:bodyPr>
          <a:lstStyle/>
          <a:p>
            <a:pPr>
              <a:lnSpc>
                <a:spcPct val="114999"/>
              </a:lnSpc>
            </a:pPr>
            <a:r>
              <a:rPr lang="en-US" dirty="0"/>
              <a:t>SLS will start working on configuration this week </a:t>
            </a:r>
          </a:p>
          <a:p>
            <a:pPr lvl="1" indent="-342900">
              <a:spcBef>
                <a:spcPts val="0"/>
              </a:spcBef>
              <a:buSzPts val="1800"/>
              <a:buFont typeface="Courier New" panose="02070309020205020404" pitchFamily="49" charset="0"/>
              <a:buChar char="o"/>
            </a:pPr>
            <a:r>
              <a:rPr lang="en-US" dirty="0"/>
              <a:t>Will configure Institutions Relations table for each library</a:t>
            </a:r>
          </a:p>
          <a:p>
            <a:pPr lvl="1" indent="-342900">
              <a:spcBef>
                <a:spcPts val="0"/>
              </a:spcBef>
              <a:buSzPts val="1800"/>
              <a:buFont typeface="Courier New" panose="02070309020205020404" pitchFamily="49" charset="0"/>
              <a:buChar char="o"/>
            </a:pPr>
            <a:r>
              <a:rPr lang="en-US" dirty="0"/>
              <a:t>Goal is to be finished by early May</a:t>
            </a:r>
          </a:p>
          <a:p>
            <a:pPr lvl="1" indent="-342900">
              <a:spcBef>
                <a:spcPts val="0"/>
              </a:spcBef>
              <a:buSzPts val="1800"/>
              <a:buFont typeface="Courier New" panose="02070309020205020404" pitchFamily="49" charset="0"/>
              <a:buChar char="o"/>
            </a:pPr>
            <a:r>
              <a:rPr lang="en-US" dirty="0"/>
              <a:t>This will not have any impact on how Alma currently functions</a:t>
            </a:r>
          </a:p>
          <a:p>
            <a:pPr lvl="1" indent="-342900">
              <a:spcBef>
                <a:spcPts val="0"/>
              </a:spcBef>
              <a:buSzPts val="1800"/>
              <a:buFont typeface="Courier New" panose="02070309020205020404" pitchFamily="49" charset="0"/>
              <a:buChar char="o"/>
            </a:pPr>
            <a:r>
              <a:rPr lang="en-US" dirty="0"/>
              <a:t>SLS will notify each library’s institutional lead once their Institution Relations table has been configured</a:t>
            </a:r>
          </a:p>
          <a:p>
            <a:pPr lvl="1" indent="-342900">
              <a:spcBef>
                <a:spcPts val="0"/>
              </a:spcBef>
              <a:buSzPts val="1800"/>
              <a:buFont typeface="Courier New" panose="02070309020205020404" pitchFamily="49" charset="0"/>
              <a:buChar char="o"/>
            </a:pPr>
            <a:r>
              <a:rPr lang="en-US" dirty="0"/>
              <a:t>Thank you Susan &amp; Yvonne!</a:t>
            </a:r>
          </a:p>
          <a:p>
            <a:pPr>
              <a:lnSpc>
                <a:spcPct val="114999"/>
              </a:lnSpc>
            </a:pPr>
            <a:r>
              <a:rPr lang="en-US" dirty="0"/>
              <a:t>Plan to implement return anywhere functionality in Summer 2021 </a:t>
            </a:r>
          </a:p>
          <a:p>
            <a:pPr lvl="1" indent="-342900">
              <a:spcBef>
                <a:spcPts val="0"/>
              </a:spcBef>
              <a:buSzPts val="1800"/>
              <a:buFont typeface="Courier New" panose="02070309020205020404" pitchFamily="49" charset="0"/>
              <a:buChar char="o"/>
            </a:pPr>
            <a:r>
              <a:rPr lang="en-US" dirty="0"/>
              <a:t>Need to wait until after the Ex Libris data migration scheduled for May 29 takes place</a:t>
            </a:r>
          </a:p>
          <a:p>
            <a:pPr marL="571500" lvl="1" indent="0">
              <a:spcBef>
                <a:spcPts val="0"/>
              </a:spcBef>
              <a:buSzPts val="1800"/>
              <a:buNone/>
            </a:pPr>
            <a:endParaRPr lang="en-US" dirty="0"/>
          </a:p>
          <a:p>
            <a:pPr marL="114300" indent="0">
              <a:lnSpc>
                <a:spcPct val="114999"/>
              </a:lnSpc>
              <a:buNone/>
            </a:pPr>
            <a:r>
              <a:rPr lang="en-US" dirty="0"/>
              <a:t> </a:t>
            </a:r>
          </a:p>
          <a:p>
            <a:pPr>
              <a:lnSpc>
                <a:spcPct val="114999"/>
              </a:lnSpc>
            </a:pPr>
            <a:endParaRPr lang="en-US" dirty="0"/>
          </a:p>
          <a:p>
            <a:pPr marL="114300" indent="0">
              <a:lnSpc>
                <a:spcPct val="114999"/>
              </a:lnSpc>
              <a:buNone/>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pic>
        <p:nvPicPr>
          <p:cNvPr id="2" name="Picture 1">
            <a:extLst>
              <a:ext uri="{FF2B5EF4-FFF2-40B4-BE49-F238E27FC236}">
                <a16:creationId xmlns:a16="http://schemas.microsoft.com/office/drawing/2014/main" id="{DDC60902-04BB-47CD-B206-1746D7F0A5C8}"/>
              </a:ext>
            </a:extLst>
          </p:cNvPr>
          <p:cNvPicPr>
            <a:picLocks noChangeAspect="1"/>
          </p:cNvPicPr>
          <p:nvPr/>
        </p:nvPicPr>
        <p:blipFill>
          <a:blip r:embed="rId3"/>
          <a:stretch>
            <a:fillRect/>
          </a:stretch>
        </p:blipFill>
        <p:spPr>
          <a:xfrm>
            <a:off x="5493488" y="1167983"/>
            <a:ext cx="3338813" cy="28537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173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Moses Lake Data Migration</a:t>
            </a:r>
            <a:endParaRPr b="1" dirty="0"/>
          </a:p>
        </p:txBody>
      </p:sp>
      <p:sp>
        <p:nvSpPr>
          <p:cNvPr id="76" name="Google Shape;76;p16"/>
          <p:cNvSpPr txBox="1">
            <a:spLocks noGrp="1"/>
          </p:cNvSpPr>
          <p:nvPr>
            <p:ph type="body" idx="1"/>
          </p:nvPr>
        </p:nvSpPr>
        <p:spPr>
          <a:xfrm>
            <a:off x="311698" y="838199"/>
            <a:ext cx="5011669" cy="3997037"/>
          </a:xfrm>
          <a:prstGeom prst="rect">
            <a:avLst/>
          </a:prstGeom>
        </p:spPr>
        <p:txBody>
          <a:bodyPr spcFirstLastPara="1" wrap="square" lIns="91425" tIns="91425" rIns="91425" bIns="91425" anchor="t" anchorCtr="0">
            <a:noAutofit/>
          </a:bodyPr>
          <a:lstStyle/>
          <a:p>
            <a:pPr>
              <a:lnSpc>
                <a:spcPct val="114999"/>
              </a:lnSpc>
            </a:pPr>
            <a:r>
              <a:rPr lang="en-US" dirty="0"/>
              <a:t>Ex Libris sent email to some SUNY libraries in March about a potential data migration at their data center in Moses Lake, WA</a:t>
            </a:r>
          </a:p>
          <a:p>
            <a:pPr>
              <a:lnSpc>
                <a:spcPct val="114999"/>
              </a:lnSpc>
            </a:pPr>
            <a:r>
              <a:rPr lang="en-US" dirty="0"/>
              <a:t>Migration is taking place on Saturday, May 29, 2021</a:t>
            </a:r>
          </a:p>
          <a:p>
            <a:pPr>
              <a:lnSpc>
                <a:spcPct val="114999"/>
              </a:lnSpc>
            </a:pPr>
            <a:r>
              <a:rPr lang="en-US" dirty="0"/>
              <a:t>Will result in a 24 hour service interruption</a:t>
            </a:r>
          </a:p>
          <a:p>
            <a:pPr>
              <a:lnSpc>
                <a:spcPct val="114999"/>
              </a:lnSpc>
            </a:pPr>
            <a:r>
              <a:rPr lang="en-US" dirty="0"/>
              <a:t>SLS does not want to make any significant configuration changes until we’re certain the data migration didn’t cause any problems</a:t>
            </a:r>
          </a:p>
          <a:p>
            <a:pPr>
              <a:lnSpc>
                <a:spcPct val="114999"/>
              </a:lnSpc>
            </a:pPr>
            <a:r>
              <a:rPr lang="en-US" dirty="0"/>
              <a:t>SLS &amp; Ex Libris will provide more info soon</a:t>
            </a:r>
          </a:p>
          <a:p>
            <a:pPr>
              <a:lnSpc>
                <a:spcPct val="114999"/>
              </a:lnSpc>
            </a:pPr>
            <a:endParaRPr lang="en-US" dirty="0"/>
          </a:p>
          <a:p>
            <a:pPr marL="114300" indent="0">
              <a:lnSpc>
                <a:spcPct val="114999"/>
              </a:lnSpc>
              <a:buNone/>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pic>
        <p:nvPicPr>
          <p:cNvPr id="5" name="Picture 4">
            <a:extLst>
              <a:ext uri="{FF2B5EF4-FFF2-40B4-BE49-F238E27FC236}">
                <a16:creationId xmlns:a16="http://schemas.microsoft.com/office/drawing/2014/main" id="{777FFB8E-B0A0-4845-BC3E-E38B638C3B97}"/>
              </a:ext>
            </a:extLst>
          </p:cNvPr>
          <p:cNvPicPr>
            <a:picLocks noChangeAspect="1"/>
          </p:cNvPicPr>
          <p:nvPr/>
        </p:nvPicPr>
        <p:blipFill>
          <a:blip r:embed="rId3"/>
          <a:stretch>
            <a:fillRect/>
          </a:stretch>
        </p:blipFill>
        <p:spPr>
          <a:xfrm>
            <a:off x="5747789" y="3041378"/>
            <a:ext cx="3084510" cy="1772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674617D5-0426-438E-9E52-BC5025B09DB9}"/>
              </a:ext>
            </a:extLst>
          </p:cNvPr>
          <p:cNvPicPr>
            <a:picLocks noChangeAspect="1"/>
          </p:cNvPicPr>
          <p:nvPr/>
        </p:nvPicPr>
        <p:blipFill>
          <a:blip r:embed="rId4"/>
          <a:stretch>
            <a:fillRect/>
          </a:stretch>
        </p:blipFill>
        <p:spPr>
          <a:xfrm>
            <a:off x="5720524" y="838199"/>
            <a:ext cx="3084510" cy="1806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7504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Return Anywhere Functionality</a:t>
            </a:r>
            <a:endParaRPr b="1" dirty="0"/>
          </a:p>
        </p:txBody>
      </p:sp>
      <p:sp>
        <p:nvSpPr>
          <p:cNvPr id="76" name="Google Shape;76;p16"/>
          <p:cNvSpPr txBox="1">
            <a:spLocks noGrp="1"/>
          </p:cNvSpPr>
          <p:nvPr>
            <p:ph type="body" idx="1"/>
          </p:nvPr>
        </p:nvSpPr>
        <p:spPr>
          <a:xfrm>
            <a:off x="311698" y="838199"/>
            <a:ext cx="8180171" cy="3997037"/>
          </a:xfrm>
          <a:prstGeom prst="rect">
            <a:avLst/>
          </a:prstGeom>
        </p:spPr>
        <p:txBody>
          <a:bodyPr spcFirstLastPara="1" wrap="square" lIns="91425" tIns="91425" rIns="91425" bIns="91425" anchor="t" anchorCtr="0">
            <a:noAutofit/>
          </a:bodyPr>
          <a:lstStyle/>
          <a:p>
            <a:pPr>
              <a:lnSpc>
                <a:spcPct val="114999"/>
              </a:lnSpc>
            </a:pPr>
            <a:r>
              <a:rPr lang="en-US" dirty="0"/>
              <a:t>Currently plan to implement return anywhere functionality in mid-June</a:t>
            </a:r>
          </a:p>
          <a:p>
            <a:pPr>
              <a:lnSpc>
                <a:spcPct val="114999"/>
              </a:lnSpc>
            </a:pPr>
            <a:r>
              <a:rPr lang="en-US" dirty="0"/>
              <a:t>SLS will conduct training session shortly before implementation</a:t>
            </a:r>
          </a:p>
          <a:p>
            <a:pPr>
              <a:lnSpc>
                <a:spcPct val="114999"/>
              </a:lnSpc>
            </a:pPr>
            <a:r>
              <a:rPr lang="en-US" dirty="0"/>
              <a:t>Will discontinue use of webform and “Returned at Other SUNY” temporary location</a:t>
            </a:r>
          </a:p>
          <a:p>
            <a:pPr>
              <a:lnSpc>
                <a:spcPct val="114999"/>
              </a:lnSpc>
            </a:pPr>
            <a:r>
              <a:rPr lang="en-US" dirty="0"/>
              <a:t>Will continue to maintain FAQ on SUNY libraries accepting returns from other SUNYs </a:t>
            </a:r>
          </a:p>
          <a:p>
            <a:pPr lvl="1" indent="-342900">
              <a:spcBef>
                <a:spcPts val="0"/>
              </a:spcBef>
              <a:buSzPts val="1800"/>
              <a:buFont typeface="Courier New" panose="02070309020205020404" pitchFamily="49" charset="0"/>
              <a:buChar char="o"/>
            </a:pPr>
            <a:r>
              <a:rPr lang="en-US" dirty="0">
                <a:hlinkClick r:id="rId3"/>
              </a:rPr>
              <a:t>https://slcny.libanswers.com/faq/302298</a:t>
            </a:r>
            <a:endParaRPr lang="en-US" dirty="0"/>
          </a:p>
          <a:p>
            <a:pPr>
              <a:lnSpc>
                <a:spcPct val="114999"/>
              </a:lnSpc>
            </a:pPr>
            <a:r>
              <a:rPr lang="en-US" dirty="0"/>
              <a:t>Implementing return anywhere functionality will not override local COVID safety policies </a:t>
            </a:r>
          </a:p>
          <a:p>
            <a:pPr lvl="1" indent="-342900">
              <a:spcBef>
                <a:spcPts val="0"/>
              </a:spcBef>
              <a:buSzPts val="1800"/>
              <a:buFont typeface="Courier New" panose="02070309020205020404" pitchFamily="49" charset="0"/>
              <a:buChar char="o"/>
            </a:pPr>
            <a:r>
              <a:rPr lang="en-US" dirty="0"/>
              <a:t>SUNYs that limit campus access to their own students and faculty will not have to accept returns from other SUNYs</a:t>
            </a:r>
          </a:p>
          <a:p>
            <a:pPr>
              <a:lnSpc>
                <a:spcPct val="114999"/>
              </a:lnSpc>
            </a:pPr>
            <a:endParaRPr lang="en-US" dirty="0"/>
          </a:p>
          <a:p>
            <a:pPr>
              <a:lnSpc>
                <a:spcPct val="114999"/>
              </a:lnSpc>
            </a:pPr>
            <a:endParaRPr lang="en-US" dirty="0"/>
          </a:p>
          <a:p>
            <a:pPr marL="114300" indent="0">
              <a:lnSpc>
                <a:spcPct val="114999"/>
              </a:lnSpc>
              <a:buNone/>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spTree>
    <p:extLst>
      <p:ext uri="{BB962C8B-B14F-4D97-AF65-F5344CB8AC3E}">
        <p14:creationId xmlns:p14="http://schemas.microsoft.com/office/powerpoint/2010/main" val="3610320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48093" y="216425"/>
            <a:ext cx="8754140" cy="572700"/>
          </a:xfrm>
          <a:prstGeom prst="rect">
            <a:avLst/>
          </a:prstGeom>
        </p:spPr>
        <p:txBody>
          <a:bodyPr spcFirstLastPara="1" wrap="square" lIns="91425" tIns="91425" rIns="91425" bIns="91425" anchor="t" anchorCtr="0">
            <a:noAutofit/>
          </a:bodyPr>
          <a:lstStyle/>
          <a:p>
            <a:r>
              <a:rPr lang="en-US" b="1" dirty="0"/>
              <a:t>Hold Request Pickup at Other SUNYs</a:t>
            </a:r>
            <a:endParaRPr b="1" dirty="0"/>
          </a:p>
        </p:txBody>
      </p:sp>
      <p:sp>
        <p:nvSpPr>
          <p:cNvPr id="76" name="Google Shape;76;p16"/>
          <p:cNvSpPr txBox="1">
            <a:spLocks noGrp="1"/>
          </p:cNvSpPr>
          <p:nvPr>
            <p:ph type="body" idx="1"/>
          </p:nvPr>
        </p:nvSpPr>
        <p:spPr>
          <a:xfrm>
            <a:off x="311699" y="838199"/>
            <a:ext cx="6096189" cy="3997037"/>
          </a:xfrm>
          <a:prstGeom prst="rect">
            <a:avLst/>
          </a:prstGeom>
        </p:spPr>
        <p:txBody>
          <a:bodyPr spcFirstLastPara="1" wrap="square" lIns="91425" tIns="91425" rIns="91425" bIns="91425" anchor="t" anchorCtr="0">
            <a:noAutofit/>
          </a:bodyPr>
          <a:lstStyle/>
          <a:p>
            <a:pPr>
              <a:lnSpc>
                <a:spcPct val="114999"/>
              </a:lnSpc>
            </a:pPr>
            <a:r>
              <a:rPr lang="en-US" dirty="0"/>
              <a:t>There was enough interest in this functionality to justify implementing it for those interested libraries</a:t>
            </a:r>
          </a:p>
          <a:p>
            <a:pPr>
              <a:lnSpc>
                <a:spcPct val="114999"/>
              </a:lnSpc>
            </a:pPr>
            <a:r>
              <a:rPr lang="en-US" dirty="0"/>
              <a:t>Implementing this functionality for only some libraries would not require us to break up our Network Group </a:t>
            </a:r>
          </a:p>
          <a:p>
            <a:pPr lvl="1" indent="-342900">
              <a:spcBef>
                <a:spcPts val="0"/>
              </a:spcBef>
              <a:buSzPts val="1800"/>
              <a:buFont typeface="Courier New" panose="02070309020205020404" pitchFamily="49" charset="0"/>
              <a:buChar char="o"/>
            </a:pPr>
            <a:r>
              <a:rPr lang="en-US" dirty="0"/>
              <a:t>There will be no impact on libraries who choose not to implement this functionality</a:t>
            </a:r>
          </a:p>
          <a:p>
            <a:pPr>
              <a:lnSpc>
                <a:spcPct val="114999"/>
              </a:lnSpc>
            </a:pPr>
            <a:r>
              <a:rPr lang="en-US" dirty="0"/>
              <a:t>Configuration options offer far more flexibility than  AFN resource sharing </a:t>
            </a:r>
          </a:p>
          <a:p>
            <a:pPr lvl="1" indent="-342900">
              <a:spcBef>
                <a:spcPts val="0"/>
              </a:spcBef>
              <a:buSzPts val="1800"/>
              <a:buFont typeface="Courier New" panose="02070309020205020404" pitchFamily="49" charset="0"/>
              <a:buChar char="o"/>
            </a:pPr>
            <a:r>
              <a:rPr lang="en-US" dirty="0"/>
              <a:t>Possible to start with only a few libraries and slowly expand to other SUNYs</a:t>
            </a:r>
          </a:p>
          <a:p>
            <a:pPr lvl="1" indent="-342900">
              <a:spcBef>
                <a:spcPts val="0"/>
              </a:spcBef>
              <a:buSzPts val="1800"/>
              <a:buFont typeface="Courier New" panose="02070309020205020404" pitchFamily="49" charset="0"/>
              <a:buChar char="o"/>
            </a:pPr>
            <a:r>
              <a:rPr lang="en-US" dirty="0"/>
              <a:t>Possible to configure multiple smaller networks within SUNY</a:t>
            </a:r>
          </a:p>
          <a:p>
            <a:pPr>
              <a:lnSpc>
                <a:spcPct val="114999"/>
              </a:lnSpc>
            </a:pPr>
            <a:r>
              <a:rPr lang="en-US" dirty="0"/>
              <a:t>Requires far less staff training than AFN resource sharing</a:t>
            </a:r>
          </a:p>
          <a:p>
            <a:pPr lvl="1" indent="-342900">
              <a:spcBef>
                <a:spcPts val="0"/>
              </a:spcBef>
              <a:buSzPts val="1800"/>
              <a:buFont typeface="Courier New" panose="02070309020205020404" pitchFamily="49" charset="0"/>
              <a:buChar char="o"/>
            </a:pPr>
            <a:endParaRPr lang="en-US" dirty="0"/>
          </a:p>
          <a:p>
            <a:pPr>
              <a:lnSpc>
                <a:spcPct val="114999"/>
              </a:lnSpc>
            </a:pPr>
            <a:endParaRPr lang="en-US" dirty="0"/>
          </a:p>
          <a:p>
            <a:pPr>
              <a:lnSpc>
                <a:spcPct val="114999"/>
              </a:lnSpc>
            </a:pPr>
            <a:endParaRPr lang="en-US" dirty="0"/>
          </a:p>
          <a:p>
            <a:pPr>
              <a:lnSpc>
                <a:spcPct val="114999"/>
              </a:lnSpc>
            </a:pPr>
            <a:endParaRPr lang="en-US" dirty="0"/>
          </a:p>
          <a:p>
            <a:pPr>
              <a:buFont typeface="Courier New" panose="02070309020205020404" pitchFamily="49" charset="0"/>
              <a:buChar char="o"/>
            </a:pPr>
            <a:endParaRPr lang="en-US" dirty="0"/>
          </a:p>
          <a:p>
            <a:pPr>
              <a:buFont typeface="Courier New" panose="02070309020205020404" pitchFamily="49" charset="0"/>
              <a:buChar char="o"/>
            </a:pPr>
            <a:endParaRPr lang="en-US" dirty="0"/>
          </a:p>
          <a:p>
            <a:pPr lvl="0"/>
            <a:endParaRPr lang="en-US" dirty="0"/>
          </a:p>
          <a:p>
            <a:endParaRPr lang="en-US" dirty="0"/>
          </a:p>
          <a:p>
            <a:pPr marL="114300" indent="0">
              <a:buNone/>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a:p>
            <a:pPr lvl="0"/>
            <a:endParaRPr lang="en-US" dirty="0"/>
          </a:p>
          <a:p>
            <a:pPr lvl="1" indent="-342900">
              <a:spcBef>
                <a:spcPts val="0"/>
              </a:spcBef>
              <a:buSzPts val="1800"/>
              <a:buFont typeface="Courier New" panose="02070309020205020404" pitchFamily="49" charset="0"/>
              <a:buChar char="o"/>
            </a:pPr>
            <a:endParaRPr lang="en-US" dirty="0"/>
          </a:p>
          <a:p>
            <a:pPr lvl="0"/>
            <a:endParaRPr lang="en-US" dirty="0"/>
          </a:p>
          <a:p>
            <a:pPr lvl="0"/>
            <a:endParaRPr lang="en-US" dirty="0"/>
          </a:p>
        </p:txBody>
      </p:sp>
      <p:pic>
        <p:nvPicPr>
          <p:cNvPr id="3" name="Picture 2">
            <a:extLst>
              <a:ext uri="{FF2B5EF4-FFF2-40B4-BE49-F238E27FC236}">
                <a16:creationId xmlns:a16="http://schemas.microsoft.com/office/drawing/2014/main" id="{C9B3624E-22DF-4CD7-B655-C0A11DE34F28}"/>
              </a:ext>
            </a:extLst>
          </p:cNvPr>
          <p:cNvPicPr>
            <a:picLocks noChangeAspect="1"/>
          </p:cNvPicPr>
          <p:nvPr/>
        </p:nvPicPr>
        <p:blipFill>
          <a:blip r:embed="rId3"/>
          <a:stretch>
            <a:fillRect/>
          </a:stretch>
        </p:blipFill>
        <p:spPr>
          <a:xfrm>
            <a:off x="6709708" y="1110477"/>
            <a:ext cx="1872870" cy="3452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227971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5095</TotalTime>
  <Words>914</Words>
  <Application>Microsoft Office PowerPoint</Application>
  <PresentationFormat>On-screen Show (16:9)</PresentationFormat>
  <Paragraphs>240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Courier New</vt:lpstr>
      <vt:lpstr>Simple Light</vt:lpstr>
      <vt:lpstr>Automated Fulfillment Network (AFN) Meeting #4  </vt:lpstr>
      <vt:lpstr>Agenda</vt:lpstr>
      <vt:lpstr>AFN Project Revised Scope</vt:lpstr>
      <vt:lpstr>Return Anywhere Functionality</vt:lpstr>
      <vt:lpstr>Return Anywhere Functionality</vt:lpstr>
      <vt:lpstr>Return Anywhere Functionality</vt:lpstr>
      <vt:lpstr>Moses Lake Data Migration</vt:lpstr>
      <vt:lpstr>Return Anywhere Functionality</vt:lpstr>
      <vt:lpstr>Hold Request Pickup at Other SUNYs</vt:lpstr>
      <vt:lpstr>Hold Request Pickup at Other SUNYs</vt:lpstr>
      <vt:lpstr>Resource Sharing Request Pickup at Other SUNYs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Interconsortial Article Resource Sharing through Alma:  - The Pilot Partnership between State University New York (SUNY) and the Connecticut State Colleges and Universities (CSCU)</dc:title>
  <dc:creator>Tim Jackson</dc:creator>
  <cp:lastModifiedBy>Tim Jackson</cp:lastModifiedBy>
  <cp:revision>685</cp:revision>
  <dcterms:modified xsi:type="dcterms:W3CDTF">2021-04-12T17:33:31Z</dcterms:modified>
</cp:coreProperties>
</file>