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0" r:id="rId3"/>
    <p:sldId id="271" r:id="rId4"/>
    <p:sldId id="272" r:id="rId5"/>
    <p:sldId id="265" r:id="rId6"/>
    <p:sldId id="266" r:id="rId7"/>
    <p:sldId id="267" r:id="rId8"/>
    <p:sldId id="268" r:id="rId9"/>
    <p:sldId id="269" r:id="rId10"/>
    <p:sldId id="276" r:id="rId11"/>
    <p:sldId id="261" r:id="rId12"/>
    <p:sldId id="262" r:id="rId13"/>
    <p:sldId id="263" r:id="rId14"/>
    <p:sldId id="258" r:id="rId15"/>
    <p:sldId id="275" r:id="rId16"/>
    <p:sldId id="264" r:id="rId17"/>
    <p:sldId id="274" r:id="rId18"/>
    <p:sldId id="257" r:id="rId19"/>
    <p:sldId id="259" r:id="rId20"/>
    <p:sldId id="273" r:id="rId21"/>
    <p:sldId id="26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BC61D2-6EFC-4CA9-94C7-7796093A2118}"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174053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C61D2-6EFC-4CA9-94C7-7796093A2118}"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74821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C61D2-6EFC-4CA9-94C7-7796093A2118}"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66652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C61D2-6EFC-4CA9-94C7-7796093A2118}"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113271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C61D2-6EFC-4CA9-94C7-7796093A2118}"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20996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BC61D2-6EFC-4CA9-94C7-7796093A2118}"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266073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BC61D2-6EFC-4CA9-94C7-7796093A2118}" type="datetimeFigureOut">
              <a:rPr lang="en-US" smtClean="0"/>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122837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BC61D2-6EFC-4CA9-94C7-7796093A2118}" type="datetimeFigureOut">
              <a:rPr lang="en-US" smtClean="0"/>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322794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C61D2-6EFC-4CA9-94C7-7796093A2118}" type="datetimeFigureOut">
              <a:rPr lang="en-US" smtClean="0"/>
              <a:t>7/30/2018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304516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C61D2-6EFC-4CA9-94C7-7796093A2118}"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73200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C61D2-6EFC-4CA9-94C7-7796093A2118}"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B3DDA-6794-4F5E-90B5-B7317999F25A}" type="slidenum">
              <a:rPr lang="en-US" smtClean="0"/>
              <a:t>‹#›</a:t>
            </a:fld>
            <a:endParaRPr lang="en-US"/>
          </a:p>
        </p:txBody>
      </p:sp>
    </p:spTree>
    <p:extLst>
      <p:ext uri="{BB962C8B-B14F-4D97-AF65-F5344CB8AC3E}">
        <p14:creationId xmlns:p14="http://schemas.microsoft.com/office/powerpoint/2010/main" val="131277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C61D2-6EFC-4CA9-94C7-7796093A2118}" type="datetimeFigureOut">
              <a:rPr lang="en-US" smtClean="0"/>
              <a:t>7/30/2018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B3DDA-6794-4F5E-90B5-B7317999F25A}" type="slidenum">
              <a:rPr lang="en-US" smtClean="0"/>
              <a:t>‹#›</a:t>
            </a:fld>
            <a:endParaRPr lang="en-US"/>
          </a:p>
        </p:txBody>
      </p:sp>
    </p:spTree>
    <p:extLst>
      <p:ext uri="{BB962C8B-B14F-4D97-AF65-F5344CB8AC3E}">
        <p14:creationId xmlns:p14="http://schemas.microsoft.com/office/powerpoint/2010/main" val="330903488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250952"/>
            <a:ext cx="10058400" cy="3566160"/>
          </a:xfrm>
        </p:spPr>
        <p:txBody>
          <a:bodyPr>
            <a:normAutofit/>
          </a:bodyPr>
          <a:lstStyle/>
          <a:p>
            <a:r>
              <a:rPr lang="en-US" dirty="0" smtClean="0"/>
              <a:t>Shared Library Services Platform Project Update</a:t>
            </a:r>
            <a:br>
              <a:rPr lang="en-US" dirty="0" smtClean="0"/>
            </a:br>
            <a:r>
              <a:rPr lang="en-US" dirty="0" smtClean="0"/>
              <a:t>July 30, 2018</a:t>
            </a:r>
            <a:endParaRPr lang="en-US" dirty="0"/>
          </a:p>
        </p:txBody>
      </p:sp>
      <p:sp>
        <p:nvSpPr>
          <p:cNvPr id="3" name="Subtitle 2"/>
          <p:cNvSpPr>
            <a:spLocks noGrp="1"/>
          </p:cNvSpPr>
          <p:nvPr>
            <p:ph type="subTitle" idx="1"/>
          </p:nvPr>
        </p:nvSpPr>
        <p:spPr>
          <a:xfrm>
            <a:off x="1100051" y="4372493"/>
            <a:ext cx="10058400" cy="1143000"/>
          </a:xfrm>
        </p:spPr>
        <p:txBody>
          <a:bodyPr/>
          <a:lstStyle/>
          <a:p>
            <a:r>
              <a:rPr lang="en-US" dirty="0" smtClean="0"/>
              <a:t>Shannon Pritting,</a:t>
            </a:r>
          </a:p>
          <a:p>
            <a:r>
              <a:rPr lang="en-US" dirty="0" smtClean="0"/>
              <a:t>SLC Shared Library Services Platform Project Director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4768" y="5426534"/>
            <a:ext cx="4328986" cy="1172731"/>
          </a:xfrm>
          <a:prstGeom prst="rect">
            <a:avLst/>
          </a:prstGeom>
        </p:spPr>
      </p:pic>
    </p:spTree>
    <p:extLst>
      <p:ext uri="{BB962C8B-B14F-4D97-AF65-F5344CB8AC3E}">
        <p14:creationId xmlns:p14="http://schemas.microsoft.com/office/powerpoint/2010/main" val="409803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Load Details and Considerations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ExLibris will provide specific dates that data will be pulled in first week of August.</a:t>
            </a:r>
          </a:p>
          <a:p>
            <a:pPr>
              <a:buFont typeface="Wingdings" panose="05000000000000000000" pitchFamily="2" charset="2"/>
              <a:buChar char="§"/>
            </a:pPr>
            <a:r>
              <a:rPr lang="en-US" dirty="0" smtClean="0"/>
              <a:t>General timeframe will be mid-September.</a:t>
            </a:r>
          </a:p>
          <a:p>
            <a:pPr>
              <a:buFont typeface="Wingdings" panose="05000000000000000000" pitchFamily="2" charset="2"/>
              <a:buChar char="§"/>
            </a:pPr>
            <a:r>
              <a:rPr lang="en-US" dirty="0" smtClean="0"/>
              <a:t>No downtime for data extracts, but should not run large jobs during the data extract dates.</a:t>
            </a:r>
          </a:p>
          <a:p>
            <a:pPr>
              <a:buFont typeface="Wingdings" panose="05000000000000000000" pitchFamily="2" charset="2"/>
              <a:buChar char="§"/>
            </a:pPr>
            <a:r>
              <a:rPr lang="en-US" dirty="0" smtClean="0"/>
              <a:t>Surrounding the data extracts, OLIS will be running a large job to move local fields and then move them back, with further details forthcoming on those dates.</a:t>
            </a:r>
          </a:p>
          <a:p>
            <a:pPr lvl="1">
              <a:buFont typeface="Wingdings" panose="05000000000000000000" pitchFamily="2" charset="2"/>
              <a:buChar char="§"/>
            </a:pPr>
            <a:r>
              <a:rPr lang="en-US" dirty="0" smtClean="0"/>
              <a:t>The local field jobs will result in limited downtime.</a:t>
            </a:r>
            <a:endParaRPr lang="en-US" dirty="0"/>
          </a:p>
        </p:txBody>
      </p:sp>
      <p:pic>
        <p:nvPicPr>
          <p:cNvPr id="2050" name="Picture 2" descr="https://static.thenounproject.com/png/1871527-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6970" y="288324"/>
            <a:ext cx="1280190" cy="1280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17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500286" cy="1241253"/>
          </a:xfrm>
        </p:spPr>
        <p:txBody>
          <a:bodyPr>
            <a:normAutofit fontScale="90000"/>
          </a:bodyPr>
          <a:lstStyle/>
          <a:p>
            <a:r>
              <a:rPr lang="en-US" dirty="0" smtClean="0"/>
              <a:t>Policy: Minimum Acquisitions Use in Alma</a:t>
            </a:r>
            <a:endParaRPr lang="en-US" dirty="0"/>
          </a:p>
        </p:txBody>
      </p:sp>
      <p:sp>
        <p:nvSpPr>
          <p:cNvPr id="3" name="Content Placeholder 2"/>
          <p:cNvSpPr>
            <a:spLocks noGrp="1"/>
          </p:cNvSpPr>
          <p:nvPr>
            <p:ph idx="1"/>
          </p:nvPr>
        </p:nvSpPr>
        <p:spPr/>
        <p:txBody>
          <a:bodyPr/>
          <a:lstStyle/>
          <a:p>
            <a:r>
              <a:rPr lang="en-US" dirty="0" smtClean="0"/>
              <a:t>Alma is a contemporary system where book and e-resources workflows are built around funds, PO Lines, and use of “acquisitions” functionality.</a:t>
            </a:r>
          </a:p>
          <a:p>
            <a:r>
              <a:rPr lang="en-US" dirty="0" smtClean="0"/>
              <a:t>The SLC realizes that most campuses do not currently use Aleph for acquisitions, and will be planning assistance to help campuses with this transition.</a:t>
            </a:r>
            <a:endParaRPr lang="en-US" dirty="0"/>
          </a:p>
          <a:p>
            <a:endParaRPr lang="en-US" dirty="0" smtClean="0"/>
          </a:p>
          <a:p>
            <a:pPr marL="0" indent="0">
              <a:buNone/>
            </a:pPr>
            <a:r>
              <a:rPr lang="en-US" dirty="0" smtClean="0"/>
              <a:t>https://public.3.basecamp.com/p/EYkM1pVjVhM12rN8YnmNe9Xy</a:t>
            </a:r>
            <a:endParaRPr lang="en-US" dirty="0"/>
          </a:p>
        </p:txBody>
      </p:sp>
      <p:pic>
        <p:nvPicPr>
          <p:cNvPr id="3074" name="Picture 2" descr="https://static.thenounproject.com/png/227757-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2169" y="159179"/>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55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 Framework	</a:t>
            </a:r>
            <a:endParaRPr lang="en-US" dirty="0"/>
          </a:p>
        </p:txBody>
      </p:sp>
      <p:sp>
        <p:nvSpPr>
          <p:cNvPr id="3" name="Content Placeholder 2"/>
          <p:cNvSpPr>
            <a:spLocks noGrp="1"/>
          </p:cNvSpPr>
          <p:nvPr>
            <p:ph idx="1"/>
          </p:nvPr>
        </p:nvSpPr>
        <p:spPr/>
        <p:txBody>
          <a:bodyPr/>
          <a:lstStyle/>
          <a:p>
            <a:r>
              <a:rPr lang="en-US" dirty="0" smtClean="0"/>
              <a:t>Intended to build trust within the SLC community to encourage sharing of data within SLC.</a:t>
            </a:r>
          </a:p>
          <a:p>
            <a:r>
              <a:rPr lang="en-US" dirty="0" smtClean="0"/>
              <a:t>Requires MOU to get access to data.</a:t>
            </a:r>
          </a:p>
          <a:p>
            <a:r>
              <a:rPr lang="en-US" dirty="0" smtClean="0"/>
              <a:t>Provides process for getting access to data, and terms of use for data.</a:t>
            </a:r>
          </a:p>
          <a:p>
            <a:r>
              <a:rPr lang="en-US" dirty="0" smtClean="0"/>
              <a:t>Frames roles and individuals who should have access to SLC data.</a:t>
            </a:r>
          </a:p>
          <a:p>
            <a:endParaRPr lang="en-US" dirty="0"/>
          </a:p>
          <a:p>
            <a:endParaRPr lang="en-US" dirty="0" smtClean="0"/>
          </a:p>
          <a:p>
            <a:pPr marL="0" indent="0">
              <a:buNone/>
            </a:pPr>
            <a:r>
              <a:rPr lang="en-US" dirty="0" smtClean="0"/>
              <a:t>https://slcny.libguides.com/ld.php?content_id=43055978</a:t>
            </a:r>
          </a:p>
          <a:p>
            <a:pPr marL="0" indent="0">
              <a:buNone/>
            </a:pPr>
            <a:endParaRPr lang="en-US" dirty="0"/>
          </a:p>
        </p:txBody>
      </p:sp>
      <p:pic>
        <p:nvPicPr>
          <p:cNvPr id="4098" name="Picture 2" descr="https://static.thenounproject.com/png/176482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7499" y="-79375"/>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29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Vendor Record Loads Best Practice</a:t>
            </a:r>
            <a:endParaRPr lang="en-US" dirty="0"/>
          </a:p>
        </p:txBody>
      </p:sp>
      <p:sp>
        <p:nvSpPr>
          <p:cNvPr id="3" name="Content Placeholder 2"/>
          <p:cNvSpPr>
            <a:spLocks noGrp="1"/>
          </p:cNvSpPr>
          <p:nvPr>
            <p:ph idx="1"/>
          </p:nvPr>
        </p:nvSpPr>
        <p:spPr/>
        <p:txBody>
          <a:bodyPr/>
          <a:lstStyle/>
          <a:p>
            <a:r>
              <a:rPr lang="en-US" dirty="0" smtClean="0"/>
              <a:t>OLIS will end Aleph vendor loads in August.</a:t>
            </a:r>
          </a:p>
          <a:p>
            <a:r>
              <a:rPr lang="en-US" dirty="0" smtClean="0"/>
              <a:t>Recommends that campuses also end vendor record loads in Aleph if they can enable the collection through a Discovery tool.</a:t>
            </a:r>
          </a:p>
          <a:p>
            <a:r>
              <a:rPr lang="en-US" dirty="0" smtClean="0"/>
              <a:t>Rationale is that this helps with reviewing vendor record load workflows as we move to Alma, and also allows OLIS to focus on data extracts.</a:t>
            </a:r>
          </a:p>
          <a:p>
            <a:pPr marL="0" indent="0">
              <a:buNone/>
            </a:pPr>
            <a:endParaRPr lang="en-US" dirty="0" smtClean="0"/>
          </a:p>
          <a:p>
            <a:pPr marL="0" indent="0">
              <a:buNone/>
            </a:pPr>
            <a:r>
              <a:rPr lang="en-US" dirty="0" smtClean="0"/>
              <a:t>https</a:t>
            </a:r>
            <a:r>
              <a:rPr lang="en-US" dirty="0" smtClean="0"/>
              <a:t>://slcny.libguides.com/ld.php?content_id=43342548</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4476" y="5918639"/>
            <a:ext cx="2903340" cy="786521"/>
          </a:xfrm>
          <a:prstGeom prst="rect">
            <a:avLst/>
          </a:prstGeom>
        </p:spPr>
      </p:pic>
    </p:spTree>
    <p:extLst>
      <p:ext uri="{BB962C8B-B14F-4D97-AF65-F5344CB8AC3E}">
        <p14:creationId xmlns:p14="http://schemas.microsoft.com/office/powerpoint/2010/main" val="4266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of Peer to Peer Resource Sharing </a:t>
            </a:r>
            <a:endParaRPr lang="en-US" dirty="0"/>
          </a:p>
        </p:txBody>
      </p:sp>
      <p:sp>
        <p:nvSpPr>
          <p:cNvPr id="3" name="Content Placeholder 2"/>
          <p:cNvSpPr>
            <a:spLocks noGrp="1"/>
          </p:cNvSpPr>
          <p:nvPr>
            <p:ph idx="1"/>
          </p:nvPr>
        </p:nvSpPr>
        <p:spPr/>
        <p:txBody>
          <a:bodyPr/>
          <a:lstStyle/>
          <a:p>
            <a:r>
              <a:rPr lang="en-US" dirty="0" smtClean="0"/>
              <a:t>Peer to Peer Resource Sharing selected as primary method for sharing books within the SLC.</a:t>
            </a:r>
          </a:p>
          <a:p>
            <a:r>
              <a:rPr lang="en-US" dirty="0" smtClean="0"/>
              <a:t>Walk-in Fulfillment Network will supplement Peer to Peer RS, allowing seamless walk-in experience allowing SUNY patrons access to collections across state.</a:t>
            </a:r>
          </a:p>
          <a:p>
            <a:r>
              <a:rPr lang="en-US" dirty="0" smtClean="0"/>
              <a:t>Fulfillment Network(s) also possible for campuses who wish to work closely to provide unmediated access to collections.</a:t>
            </a:r>
          </a:p>
          <a:p>
            <a:pPr lvl="1"/>
            <a:r>
              <a:rPr lang="en-US" dirty="0" smtClean="0"/>
              <a:t>If this is desired, you’ll need to let SLC Project Mgmt. Team know as soon as possible.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4476" y="5918639"/>
            <a:ext cx="2903340" cy="786521"/>
          </a:xfrm>
          <a:prstGeom prst="rect">
            <a:avLst/>
          </a:prstGeom>
        </p:spPr>
      </p:pic>
    </p:spTree>
    <p:extLst>
      <p:ext uri="{BB962C8B-B14F-4D97-AF65-F5344CB8AC3E}">
        <p14:creationId xmlns:p14="http://schemas.microsoft.com/office/powerpoint/2010/main" val="2079118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SLC Working Groups and Task Force Policies and Procedures</a:t>
            </a:r>
            <a:endParaRPr lang="en-US" dirty="0"/>
          </a:p>
        </p:txBody>
      </p:sp>
      <p:sp>
        <p:nvSpPr>
          <p:cNvPr id="3" name="Content Placeholder 2"/>
          <p:cNvSpPr>
            <a:spLocks noGrp="1"/>
          </p:cNvSpPr>
          <p:nvPr>
            <p:ph idx="1"/>
          </p:nvPr>
        </p:nvSpPr>
        <p:spPr>
          <a:xfrm>
            <a:off x="838200" y="1825625"/>
            <a:ext cx="11353800" cy="4253899"/>
          </a:xfrm>
        </p:spPr>
        <p:txBody>
          <a:bodyPr/>
          <a:lstStyle/>
          <a:p>
            <a:r>
              <a:rPr lang="en-US" dirty="0" smtClean="0"/>
              <a:t>Develops framework for creating, revising, and ending working groups involved with work in Shared LSP after go-live.</a:t>
            </a:r>
          </a:p>
          <a:p>
            <a:r>
              <a:rPr lang="en-US" dirty="0" smtClean="0"/>
              <a:t>Creates a plan for smooth transition from current groups at go-live so that we don’t have people serving for too long, or have a high amount of turnover of working groups all at once.</a:t>
            </a:r>
          </a:p>
          <a:p>
            <a:r>
              <a:rPr lang="en-US" dirty="0" smtClean="0"/>
              <a:t>Assumes Working Groups and Task Forces will continue throughout our use of a Shared LSP, much as other consortia using Alma have.</a:t>
            </a:r>
          </a:p>
          <a:p>
            <a:endParaRPr lang="en-US" dirty="0"/>
          </a:p>
          <a:p>
            <a:pPr marL="0" indent="0">
              <a:buNone/>
            </a:pPr>
            <a:r>
              <a:rPr lang="en-US" dirty="0" smtClean="0"/>
              <a:t>https://slcny.libguides.com/ld.php?content_id=42847645</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651" y="5957530"/>
            <a:ext cx="3323970" cy="900470"/>
          </a:xfrm>
          <a:prstGeom prst="rect">
            <a:avLst/>
          </a:prstGeom>
        </p:spPr>
      </p:pic>
    </p:spTree>
    <p:extLst>
      <p:ext uri="{BB962C8B-B14F-4D97-AF65-F5344CB8AC3E}">
        <p14:creationId xmlns:p14="http://schemas.microsoft.com/office/powerpoint/2010/main" val="410503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OCLC Cataloging Subscription Requirement</a:t>
            </a:r>
            <a:endParaRPr lang="en-US" dirty="0"/>
          </a:p>
        </p:txBody>
      </p:sp>
      <p:sp>
        <p:nvSpPr>
          <p:cNvPr id="3" name="Content Placeholder 2"/>
          <p:cNvSpPr>
            <a:spLocks noGrp="1"/>
          </p:cNvSpPr>
          <p:nvPr>
            <p:ph idx="1"/>
          </p:nvPr>
        </p:nvSpPr>
        <p:spPr>
          <a:xfrm>
            <a:off x="310978" y="1627916"/>
            <a:ext cx="8931876" cy="5094159"/>
          </a:xfrm>
        </p:spPr>
        <p:txBody>
          <a:bodyPr>
            <a:normAutofit fontScale="92500" lnSpcReduction="10000"/>
          </a:bodyPr>
          <a:lstStyle/>
          <a:p>
            <a:r>
              <a:rPr lang="en-US" dirty="0" smtClean="0"/>
              <a:t>SLC voted to use </a:t>
            </a:r>
            <a:r>
              <a:rPr lang="en-US" dirty="0" err="1" smtClean="0"/>
              <a:t>Worldcat</a:t>
            </a:r>
            <a:r>
              <a:rPr lang="en-US" dirty="0" smtClean="0"/>
              <a:t> Master Records as base of Network Zone.</a:t>
            </a:r>
          </a:p>
          <a:p>
            <a:r>
              <a:rPr lang="en-US" dirty="0" smtClean="0"/>
              <a:t>To keep Network Zone up to date, all campuses need ability to catalog and then batch update holdings.</a:t>
            </a:r>
          </a:p>
          <a:p>
            <a:r>
              <a:rPr lang="en-US" dirty="0" smtClean="0"/>
              <a:t>Requires Full Cataloging or Cat Express plus Holdings Registration Services.</a:t>
            </a:r>
          </a:p>
          <a:p>
            <a:r>
              <a:rPr lang="en-US" dirty="0" smtClean="0"/>
              <a:t>Exempts Empire State College as they have no physical collection.</a:t>
            </a:r>
          </a:p>
          <a:p>
            <a:r>
              <a:rPr lang="en-US" dirty="0" smtClean="0"/>
              <a:t>Only two campuses affected by this policy, and they have already been contacted.</a:t>
            </a:r>
          </a:p>
          <a:p>
            <a:r>
              <a:rPr lang="en-US" dirty="0" smtClean="0"/>
              <a:t>Have requested a review of accounts by OCLC in case campuses want to consider move from Full Cataloging to </a:t>
            </a:r>
            <a:r>
              <a:rPr lang="en-US" dirty="0" err="1" smtClean="0"/>
              <a:t>CatExpress</a:t>
            </a:r>
            <a:r>
              <a:rPr lang="en-US" dirty="0" smtClean="0"/>
              <a:t> and HRS.</a:t>
            </a:r>
            <a:endParaRPr lang="en-US" dirty="0"/>
          </a:p>
        </p:txBody>
      </p:sp>
      <p:pic>
        <p:nvPicPr>
          <p:cNvPr id="5" name="Picture 4"/>
          <p:cNvPicPr>
            <a:picLocks noChangeAspect="1"/>
          </p:cNvPicPr>
          <p:nvPr/>
        </p:nvPicPr>
        <p:blipFill>
          <a:blip r:embed="rId2"/>
          <a:stretch>
            <a:fillRect/>
          </a:stretch>
        </p:blipFill>
        <p:spPr>
          <a:xfrm>
            <a:off x="9417909" y="2700723"/>
            <a:ext cx="2286000" cy="2000250"/>
          </a:xfrm>
          <a:prstGeom prst="rect">
            <a:avLst/>
          </a:prstGeom>
        </p:spPr>
      </p:pic>
    </p:spTree>
    <p:extLst>
      <p:ext uri="{BB962C8B-B14F-4D97-AF65-F5344CB8AC3E}">
        <p14:creationId xmlns:p14="http://schemas.microsoft.com/office/powerpoint/2010/main" val="3845903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SLC Working Groups: Commonalities in Work</a:t>
            </a:r>
            <a:endParaRPr lang="en-US" dirty="0"/>
          </a:p>
        </p:txBody>
      </p:sp>
      <p:sp>
        <p:nvSpPr>
          <p:cNvPr id="3" name="Content Placeholder 2"/>
          <p:cNvSpPr>
            <a:spLocks noGrp="1"/>
          </p:cNvSpPr>
          <p:nvPr>
            <p:ph idx="1"/>
          </p:nvPr>
        </p:nvSpPr>
        <p:spPr/>
        <p:txBody>
          <a:bodyPr/>
          <a:lstStyle/>
          <a:p>
            <a:r>
              <a:rPr lang="en-US" dirty="0" smtClean="0"/>
              <a:t>Developing step-by-step documentation to help individuals learn different functional areas of Alma.</a:t>
            </a:r>
          </a:p>
          <a:p>
            <a:r>
              <a:rPr lang="en-US" dirty="0" smtClean="0"/>
              <a:t>Working on or completed guiding principles.</a:t>
            </a:r>
          </a:p>
          <a:p>
            <a:r>
              <a:rPr lang="en-US" dirty="0" smtClean="0"/>
              <a:t>Developing scripts/worksheets for data review in relevant areas.</a:t>
            </a:r>
          </a:p>
          <a:p>
            <a:r>
              <a:rPr lang="en-US" dirty="0" smtClean="0"/>
              <a:t>Developing expertise within working groups, which will help others as soon as we receive our test system.</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8030" y="5861665"/>
            <a:ext cx="3323970" cy="900470"/>
          </a:xfrm>
          <a:prstGeom prst="rect">
            <a:avLst/>
          </a:prstGeom>
        </p:spPr>
      </p:pic>
    </p:spTree>
    <p:extLst>
      <p:ext uri="{BB962C8B-B14F-4D97-AF65-F5344CB8AC3E}">
        <p14:creationId xmlns:p14="http://schemas.microsoft.com/office/powerpoint/2010/main" val="3110536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Analytics Working Group Update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Learning the </a:t>
            </a:r>
            <a:r>
              <a:rPr lang="en-US" dirty="0" err="1"/>
              <a:t>the</a:t>
            </a:r>
            <a:r>
              <a:rPr lang="en-US" dirty="0"/>
              <a:t> Oracle BI environment - terminology, functionality, and procedures</a:t>
            </a:r>
          </a:p>
          <a:p>
            <a:pPr lvl="0"/>
            <a:r>
              <a:rPr lang="en-US" dirty="0"/>
              <a:t>Testing out-of-the-box reports, both in an institutional zone (thank you, Brockport!) and the network zone.</a:t>
            </a:r>
          </a:p>
          <a:p>
            <a:pPr lvl="0"/>
            <a:r>
              <a:rPr lang="en-US" dirty="0"/>
              <a:t>Developing SUNY-friendly documentation</a:t>
            </a:r>
          </a:p>
          <a:p>
            <a:pPr lvl="0"/>
            <a:r>
              <a:rPr lang="en-US" dirty="0"/>
              <a:t>Seeking opportunities to effectively collaborate in the Network Zone</a:t>
            </a:r>
          </a:p>
          <a:p>
            <a:pPr lvl="0"/>
            <a:r>
              <a:rPr lang="en-US" dirty="0"/>
              <a:t>Investigating the Community Zone for existing reports to adapted for SUNY Libraries (especially for surveys - ACRL, etc.)</a:t>
            </a:r>
          </a:p>
          <a:p>
            <a:pPr lvl="0"/>
            <a:r>
              <a:rPr lang="en-US" dirty="0"/>
              <a:t>Communicating with other working group chairs about what analyses are needed to support the success of group recommendations and best practices</a:t>
            </a:r>
          </a:p>
          <a:p>
            <a:pPr lvl="0"/>
            <a:r>
              <a:rPr lang="en-US" dirty="0"/>
              <a:t>Working on a short SUNY-wide survey to learn more about data and analytics needs</a:t>
            </a:r>
          </a:p>
          <a:p>
            <a:pPr marL="0" indent="0">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651" y="5957530"/>
            <a:ext cx="3323970" cy="900470"/>
          </a:xfrm>
          <a:prstGeom prst="rect">
            <a:avLst/>
          </a:prstGeom>
        </p:spPr>
      </p:pic>
    </p:spTree>
    <p:extLst>
      <p:ext uri="{BB962C8B-B14F-4D97-AF65-F5344CB8AC3E}">
        <p14:creationId xmlns:p14="http://schemas.microsoft.com/office/powerpoint/2010/main" val="1636927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Working Group Update</a:t>
            </a:r>
            <a:endParaRPr lang="en-US" dirty="0"/>
          </a:p>
        </p:txBody>
      </p:sp>
      <p:sp>
        <p:nvSpPr>
          <p:cNvPr id="3" name="Content Placeholder 2"/>
          <p:cNvSpPr>
            <a:spLocks noGrp="1"/>
          </p:cNvSpPr>
          <p:nvPr>
            <p:ph idx="1"/>
          </p:nvPr>
        </p:nvSpPr>
        <p:spPr>
          <a:xfrm>
            <a:off x="747584" y="1817388"/>
            <a:ext cx="10515600" cy="4351338"/>
          </a:xfrm>
        </p:spPr>
        <p:txBody>
          <a:bodyPr/>
          <a:lstStyle/>
          <a:p>
            <a:r>
              <a:rPr lang="en-US" dirty="0"/>
              <a:t>C</a:t>
            </a:r>
            <a:r>
              <a:rPr lang="en-US" dirty="0" smtClean="0"/>
              <a:t>ollaborating </a:t>
            </a:r>
            <a:r>
              <a:rPr lang="en-US" dirty="0"/>
              <a:t>with other working groups on a document to designed to help campuses test their Alma data in Primo.  </a:t>
            </a:r>
            <a:endParaRPr lang="en-US" dirty="0" smtClean="0"/>
          </a:p>
          <a:p>
            <a:pPr lvl="1"/>
            <a:r>
              <a:rPr lang="en-US" dirty="0" smtClean="0"/>
              <a:t>Based </a:t>
            </a:r>
            <a:r>
              <a:rPr lang="en-US" dirty="0"/>
              <a:t>on one created by Cal State during their Alma migration, include examples of things campuses should look at when they get access to their Primo environments and also includes known issues that have been identified by the vanguards. </a:t>
            </a:r>
            <a:endParaRPr lang="en-US" dirty="0" smtClean="0"/>
          </a:p>
          <a:p>
            <a:r>
              <a:rPr lang="en-US" dirty="0" smtClean="0"/>
              <a:t>Creating </a:t>
            </a:r>
            <a:r>
              <a:rPr lang="en-US" dirty="0"/>
              <a:t>trouble-shooting workflows for testing Primo.</a:t>
            </a:r>
            <a:r>
              <a:rPr lang="en-US" dirty="0" smtClean="0"/>
              <a:t/>
            </a:r>
            <a:br>
              <a:rPr lang="en-US" dirty="0" smtClean="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651" y="5957530"/>
            <a:ext cx="3323970" cy="900470"/>
          </a:xfrm>
          <a:prstGeom prst="rect">
            <a:avLst/>
          </a:prstGeom>
        </p:spPr>
      </p:pic>
    </p:spTree>
    <p:extLst>
      <p:ext uri="{BB962C8B-B14F-4D97-AF65-F5344CB8AC3E}">
        <p14:creationId xmlns:p14="http://schemas.microsoft.com/office/powerpoint/2010/main" val="57498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Differentiating the Two Basecamps</a:t>
            </a:r>
            <a:endParaRPr lang="en-US" dirty="0"/>
          </a:p>
        </p:txBody>
      </p:sp>
      <p:sp>
        <p:nvSpPr>
          <p:cNvPr id="5" name="Text Placeholder 4"/>
          <p:cNvSpPr>
            <a:spLocks noGrp="1"/>
          </p:cNvSpPr>
          <p:nvPr>
            <p:ph type="body" idx="1"/>
          </p:nvPr>
        </p:nvSpPr>
        <p:spPr/>
        <p:txBody>
          <a:bodyPr>
            <a:normAutofit/>
          </a:bodyPr>
          <a:lstStyle/>
          <a:p>
            <a:r>
              <a:rPr lang="en-US" sz="2800" dirty="0" smtClean="0"/>
              <a:t>SLC/SUNY Basecamp</a:t>
            </a:r>
            <a:endParaRPr lang="en-US" sz="2800" dirty="0"/>
          </a:p>
        </p:txBody>
      </p:sp>
      <p:sp>
        <p:nvSpPr>
          <p:cNvPr id="6" name="Content Placeholder 5"/>
          <p:cNvSpPr>
            <a:spLocks noGrp="1"/>
          </p:cNvSpPr>
          <p:nvPr>
            <p:ph sz="half" idx="2"/>
          </p:nvPr>
        </p:nvSpPr>
        <p:spPr/>
        <p:txBody>
          <a:bodyPr>
            <a:normAutofit fontScale="92500"/>
          </a:bodyPr>
          <a:lstStyle/>
          <a:p>
            <a:r>
              <a:rPr lang="en-US" dirty="0" smtClean="0"/>
              <a:t>Will focus on </a:t>
            </a:r>
            <a:r>
              <a:rPr lang="en-US" dirty="0" err="1" smtClean="0"/>
              <a:t>consortial</a:t>
            </a:r>
            <a:r>
              <a:rPr lang="en-US" dirty="0" smtClean="0"/>
              <a:t> activities such as policies and other organizational issues/information.</a:t>
            </a:r>
          </a:p>
          <a:p>
            <a:r>
              <a:rPr lang="en-US" dirty="0" smtClean="0"/>
              <a:t>Good place to have “best practices” discussions that may not be appropriate for the very large audience of </a:t>
            </a:r>
            <a:r>
              <a:rPr lang="en-US" dirty="0" err="1" smtClean="0"/>
              <a:t>ExLibris</a:t>
            </a:r>
            <a:r>
              <a:rPr lang="en-US" dirty="0" smtClean="0"/>
              <a:t> basecamp.</a:t>
            </a:r>
          </a:p>
          <a:p>
            <a:r>
              <a:rPr lang="en-US" dirty="0" smtClean="0"/>
              <a:t>Will persist for at least near future after implementation.</a:t>
            </a:r>
            <a:endParaRPr lang="en-US" dirty="0"/>
          </a:p>
        </p:txBody>
      </p:sp>
      <p:sp>
        <p:nvSpPr>
          <p:cNvPr id="7" name="Text Placeholder 6"/>
          <p:cNvSpPr>
            <a:spLocks noGrp="1"/>
          </p:cNvSpPr>
          <p:nvPr>
            <p:ph type="body" sz="quarter" idx="3"/>
          </p:nvPr>
        </p:nvSpPr>
        <p:spPr/>
        <p:txBody>
          <a:bodyPr>
            <a:normAutofit/>
          </a:bodyPr>
          <a:lstStyle/>
          <a:p>
            <a:r>
              <a:rPr lang="en-US" sz="2800" dirty="0" err="1" smtClean="0"/>
              <a:t>ExLibris</a:t>
            </a:r>
            <a:r>
              <a:rPr lang="en-US" sz="2800" dirty="0" smtClean="0"/>
              <a:t> Basecamp</a:t>
            </a:r>
            <a:endParaRPr lang="en-US" sz="2800" dirty="0"/>
          </a:p>
        </p:txBody>
      </p:sp>
      <p:sp>
        <p:nvSpPr>
          <p:cNvPr id="8" name="Content Placeholder 7"/>
          <p:cNvSpPr>
            <a:spLocks noGrp="1"/>
          </p:cNvSpPr>
          <p:nvPr>
            <p:ph sz="quarter" idx="4"/>
          </p:nvPr>
        </p:nvSpPr>
        <p:spPr/>
        <p:txBody>
          <a:bodyPr>
            <a:normAutofit fontScale="85000" lnSpcReduction="20000"/>
          </a:bodyPr>
          <a:lstStyle/>
          <a:p>
            <a:r>
              <a:rPr lang="en-US" dirty="0" smtClean="0"/>
              <a:t>Focus on the project management for migration, and then implementation of Alma/Primo.</a:t>
            </a:r>
          </a:p>
          <a:p>
            <a:r>
              <a:rPr lang="en-US" dirty="0" smtClean="0"/>
              <a:t>Best place to ask questions about Alma/Primo functionality or to get clarification on documentation.</a:t>
            </a:r>
          </a:p>
          <a:p>
            <a:r>
              <a:rPr lang="en-US" dirty="0" smtClean="0"/>
              <a:t>All Shared LSP activities will be combined in the schedule for this basecamp.</a:t>
            </a:r>
          </a:p>
          <a:p>
            <a:r>
              <a:rPr lang="en-US" dirty="0" smtClean="0"/>
              <a:t>Will not be available after implementation.</a:t>
            </a:r>
          </a:p>
          <a:p>
            <a:r>
              <a:rPr lang="en-US" dirty="0" smtClean="0"/>
              <a:t>Only place that </a:t>
            </a:r>
            <a:r>
              <a:rPr lang="en-US" dirty="0" err="1" smtClean="0"/>
              <a:t>ExLibris</a:t>
            </a:r>
            <a:r>
              <a:rPr lang="en-US" dirty="0" smtClean="0"/>
              <a:t> monitors.</a:t>
            </a:r>
            <a:endParaRPr lang="en-US" dirty="0"/>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0469" y="1389290"/>
            <a:ext cx="2000529" cy="1047896"/>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1942" y="1528103"/>
            <a:ext cx="2030258" cy="1107414"/>
          </a:xfrm>
          <a:prstGeom prst="rect">
            <a:avLst/>
          </a:prstGeom>
        </p:spPr>
      </p:pic>
    </p:spTree>
    <p:extLst>
      <p:ext uri="{BB962C8B-B14F-4D97-AF65-F5344CB8AC3E}">
        <p14:creationId xmlns:p14="http://schemas.microsoft.com/office/powerpoint/2010/main" val="1957794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Working Group Update	</a:t>
            </a:r>
            <a:endParaRPr lang="en-US" dirty="0"/>
          </a:p>
        </p:txBody>
      </p:sp>
      <p:sp>
        <p:nvSpPr>
          <p:cNvPr id="3" name="Content Placeholder 2"/>
          <p:cNvSpPr>
            <a:spLocks noGrp="1"/>
          </p:cNvSpPr>
          <p:nvPr>
            <p:ph idx="1"/>
          </p:nvPr>
        </p:nvSpPr>
        <p:spPr/>
        <p:txBody>
          <a:bodyPr/>
          <a:lstStyle/>
          <a:p>
            <a:r>
              <a:rPr lang="en-US" dirty="0" smtClean="0"/>
              <a:t>Developing course for individuals pursuing Alma Administrator Certification to move through process and pass test in 3-4 weeks.</a:t>
            </a:r>
          </a:p>
          <a:p>
            <a:r>
              <a:rPr lang="en-US" dirty="0" smtClean="0"/>
              <a:t>Working on developing documentation and best practices for integrations and other systems issues such as printing.</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651" y="5957530"/>
            <a:ext cx="3323970" cy="900470"/>
          </a:xfrm>
          <a:prstGeom prst="rect">
            <a:avLst/>
          </a:prstGeom>
        </p:spPr>
      </p:pic>
    </p:spTree>
    <p:extLst>
      <p:ext uri="{BB962C8B-B14F-4D97-AF65-F5344CB8AC3E}">
        <p14:creationId xmlns:p14="http://schemas.microsoft.com/office/powerpoint/2010/main" val="807087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2" descr="https://d30y9cdsu7xlg0.cloudfront.net/png/92068-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5140" y="2086700"/>
            <a:ext cx="3084014" cy="308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80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Aleph Additional Use Vote</a:t>
            </a:r>
            <a:endParaRPr lang="en-US" dirty="0"/>
          </a:p>
        </p:txBody>
      </p:sp>
      <p:sp>
        <p:nvSpPr>
          <p:cNvPr id="8" name="Content Placeholder 7"/>
          <p:cNvSpPr>
            <a:spLocks noGrp="1"/>
          </p:cNvSpPr>
          <p:nvPr>
            <p:ph idx="1"/>
          </p:nvPr>
        </p:nvSpPr>
        <p:spPr/>
        <p:txBody>
          <a:bodyPr/>
          <a:lstStyle/>
          <a:p>
            <a:r>
              <a:rPr lang="en-US" dirty="0" smtClean="0"/>
              <a:t>Released to SLC Directors about a month ago.</a:t>
            </a:r>
          </a:p>
          <a:p>
            <a:r>
              <a:rPr lang="en-US" dirty="0" smtClean="0"/>
              <a:t>Request for $421 to be added </a:t>
            </a:r>
            <a:r>
              <a:rPr lang="en-US" dirty="0" smtClean="0"/>
              <a:t>to Recharge for </a:t>
            </a:r>
            <a:r>
              <a:rPr lang="en-US" dirty="0" smtClean="0"/>
              <a:t>Shared Server campuses to keep Aleph for 6 weeks beyond July 1</a:t>
            </a:r>
            <a:r>
              <a:rPr lang="en-US" baseline="30000" dirty="0" smtClean="0"/>
              <a:t>st</a:t>
            </a:r>
            <a:r>
              <a:rPr lang="en-US" dirty="0" smtClean="0"/>
              <a:t>, 2019.</a:t>
            </a:r>
          </a:p>
          <a:p>
            <a:r>
              <a:rPr lang="en-US" dirty="0" smtClean="0"/>
              <a:t>Some no votes, and only about 50% response.</a:t>
            </a:r>
          </a:p>
          <a:p>
            <a:r>
              <a:rPr lang="en-US" dirty="0" smtClean="0"/>
              <a:t>No votes will require re-vote for revised amount.</a:t>
            </a:r>
          </a:p>
          <a:p>
            <a:r>
              <a:rPr lang="en-US" dirty="0" smtClean="0"/>
              <a:t>No votes will not have ability to verify final cutover load in Aleph, and will have OPAC access end on July 1</a:t>
            </a:r>
            <a:r>
              <a:rPr lang="en-US" baseline="30000" dirty="0" smtClean="0"/>
              <a:t>st</a:t>
            </a:r>
            <a:r>
              <a:rPr lang="en-US" dirty="0" smtClean="0"/>
              <a:t>, 2019.</a:t>
            </a:r>
          </a:p>
          <a:p>
            <a:r>
              <a:rPr lang="en-US" dirty="0" smtClean="0"/>
              <a:t>Please contact SLC Executive Director if your campus would like to reconsider No Vote.</a:t>
            </a:r>
          </a:p>
          <a:p>
            <a:endParaRPr lang="en-US" dirty="0" smtClean="0"/>
          </a:p>
        </p:txBody>
      </p:sp>
      <p:pic>
        <p:nvPicPr>
          <p:cNvPr id="3" name="Picture 2"/>
          <p:cNvPicPr>
            <a:picLocks noChangeAspect="1"/>
          </p:cNvPicPr>
          <p:nvPr/>
        </p:nvPicPr>
        <p:blipFill>
          <a:blip r:embed="rId2"/>
          <a:stretch>
            <a:fillRect/>
          </a:stretch>
        </p:blipFill>
        <p:spPr>
          <a:xfrm>
            <a:off x="9211833" y="246491"/>
            <a:ext cx="2714625" cy="1685925"/>
          </a:xfrm>
          <a:prstGeom prst="rect">
            <a:avLst/>
          </a:prstGeom>
        </p:spPr>
      </p:pic>
    </p:spTree>
    <p:extLst>
      <p:ext uri="{BB962C8B-B14F-4D97-AF65-F5344CB8AC3E}">
        <p14:creationId xmlns:p14="http://schemas.microsoft.com/office/powerpoint/2010/main" val="12755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t>
            </a:r>
            <a:r>
              <a:rPr lang="en-US" dirty="0" smtClean="0"/>
              <a:t>Shared LSP </a:t>
            </a:r>
            <a:r>
              <a:rPr lang="en-US" dirty="0" smtClean="0"/>
              <a:t>Support Beyond July 2019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SLC Shared LSP Project Director </a:t>
            </a:r>
            <a:r>
              <a:rPr lang="en-US" dirty="0" smtClean="0"/>
              <a:t>has met </a:t>
            </a:r>
            <a:r>
              <a:rPr lang="en-US" dirty="0" smtClean="0"/>
              <a:t>with SLC Executive Director to provide needs for Shared LSP support beyond July 2019.</a:t>
            </a:r>
          </a:p>
          <a:p>
            <a:r>
              <a:rPr lang="en-US" dirty="0" smtClean="0"/>
              <a:t>Initial discussions about support positions occurring now, with potential movement soon.</a:t>
            </a:r>
          </a:p>
          <a:p>
            <a:r>
              <a:rPr lang="en-US" dirty="0" smtClean="0"/>
              <a:t>Current LSP Project Management Team will be cycling off between July 2019 and January 2020.</a:t>
            </a:r>
          </a:p>
          <a:p>
            <a:r>
              <a:rPr lang="en-US" dirty="0" smtClean="0"/>
              <a:t>Working with </a:t>
            </a:r>
            <a:r>
              <a:rPr lang="en-US" dirty="0" err="1" smtClean="0"/>
              <a:t>ExLibris</a:t>
            </a:r>
            <a:r>
              <a:rPr lang="en-US" dirty="0" smtClean="0"/>
              <a:t> to determine what minimal support will be needed to address campuses who cannot or will not have someone with administrator certification by July 2019.</a:t>
            </a:r>
          </a:p>
          <a:p>
            <a:r>
              <a:rPr lang="en-US" dirty="0" smtClean="0"/>
              <a:t>Contact SLC Executive Director with questions about Shared LSP support beyond July 2019.</a:t>
            </a:r>
            <a:endParaRPr lang="en-US" dirty="0"/>
          </a:p>
        </p:txBody>
      </p:sp>
    </p:spTree>
    <p:extLst>
      <p:ext uri="{BB962C8B-B14F-4D97-AF65-F5344CB8AC3E}">
        <p14:creationId xmlns:p14="http://schemas.microsoft.com/office/powerpoint/2010/main" val="229899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Update: Guided Path</a:t>
            </a:r>
            <a:endParaRPr lang="en-US" dirty="0"/>
          </a:p>
        </p:txBody>
      </p:sp>
      <p:sp>
        <p:nvSpPr>
          <p:cNvPr id="3" name="Content Placeholder 2"/>
          <p:cNvSpPr>
            <a:spLocks noGrp="1"/>
          </p:cNvSpPr>
          <p:nvPr>
            <p:ph idx="1"/>
          </p:nvPr>
        </p:nvSpPr>
        <p:spPr/>
        <p:txBody>
          <a:bodyPr/>
          <a:lstStyle/>
          <a:p>
            <a:r>
              <a:rPr lang="en-US" dirty="0" smtClean="0"/>
              <a:t>45 campuses have selected guided path, about 12 more than expected.</a:t>
            </a:r>
          </a:p>
          <a:p>
            <a:r>
              <a:rPr lang="en-US" dirty="0" smtClean="0"/>
              <a:t>Project Managers are reaching out to campuses to get information needed to fill out forms.</a:t>
            </a:r>
          </a:p>
          <a:p>
            <a:r>
              <a:rPr lang="en-US" dirty="0" smtClean="0"/>
              <a:t>Initially, many questions will be focused on how your campus handles e-resources.</a:t>
            </a:r>
            <a:endParaRPr lang="en-US" dirty="0"/>
          </a:p>
        </p:txBody>
      </p:sp>
      <p:pic>
        <p:nvPicPr>
          <p:cNvPr id="4" name="Picture 2" descr="https://d30y9cdsu7xlg0.cloudfront.net/png/1733830-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814" y="5165124"/>
            <a:ext cx="1531208" cy="153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99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and Dates for Initial Migration Forms</a:t>
            </a:r>
            <a:endParaRPr lang="en-US" dirty="0"/>
          </a:p>
        </p:txBody>
      </p:sp>
      <p:sp>
        <p:nvSpPr>
          <p:cNvPr id="3" name="Content Placeholder 2"/>
          <p:cNvSpPr>
            <a:spLocks noGrp="1"/>
          </p:cNvSpPr>
          <p:nvPr>
            <p:ph idx="1"/>
          </p:nvPr>
        </p:nvSpPr>
        <p:spPr/>
        <p:txBody>
          <a:bodyPr/>
          <a:lstStyle/>
          <a:p>
            <a:r>
              <a:rPr lang="en-US" dirty="0" smtClean="0"/>
              <a:t>Aleph to Alma Migration Forms and P2E file (if needed)</a:t>
            </a:r>
          </a:p>
          <a:p>
            <a:pPr lvl="1"/>
            <a:r>
              <a:rPr lang="en-US" dirty="0" smtClean="0"/>
              <a:t>For OLIS libraries, will complete these by 8/20 to verify on server, with some potential back and forth the week after.</a:t>
            </a:r>
          </a:p>
          <a:p>
            <a:r>
              <a:rPr lang="en-US" dirty="0" smtClean="0"/>
              <a:t>Link Resolver Forms or Serials Solutions Files</a:t>
            </a:r>
          </a:p>
          <a:p>
            <a:pPr lvl="1"/>
            <a:r>
              <a:rPr lang="en-US" dirty="0" smtClean="0"/>
              <a:t>Will need to be completed by first week of September</a:t>
            </a:r>
          </a:p>
          <a:p>
            <a:r>
              <a:rPr lang="en-US" dirty="0" smtClean="0"/>
              <a:t>Configuration Forms</a:t>
            </a:r>
          </a:p>
          <a:p>
            <a:pPr lvl="1"/>
            <a:r>
              <a:rPr lang="en-US" dirty="0" smtClean="0"/>
              <a:t>Due to </a:t>
            </a:r>
            <a:r>
              <a:rPr lang="en-US" dirty="0" err="1" smtClean="0"/>
              <a:t>ExLibris</a:t>
            </a:r>
            <a:r>
              <a:rPr lang="en-US" dirty="0" smtClean="0"/>
              <a:t> by first week of October.  For Guided Path campuses, we will have these finished by the middle of September—still working on exact dates based on some of our other work.</a:t>
            </a:r>
          </a:p>
          <a:p>
            <a:pPr lvl="1"/>
            <a:endParaRPr lang="en-US" dirty="0" smtClean="0"/>
          </a:p>
          <a:p>
            <a:pPr marL="0" indent="0">
              <a:buNone/>
            </a:pPr>
            <a:endParaRPr lang="en-US" dirty="0"/>
          </a:p>
        </p:txBody>
      </p:sp>
      <p:pic>
        <p:nvPicPr>
          <p:cNvPr id="4" name="Picture 2" descr="https://d30y9cdsu7xlg0.cloudfront.net/png/1733830-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8669" y="5381325"/>
            <a:ext cx="1372671" cy="1372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90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What’s Included in Guided Path</a:t>
            </a:r>
            <a:endParaRPr lang="en-US" dirty="0"/>
          </a:p>
        </p:txBody>
      </p:sp>
      <p:sp>
        <p:nvSpPr>
          <p:cNvPr id="3" name="Content Placeholder 2"/>
          <p:cNvSpPr>
            <a:spLocks noGrp="1"/>
          </p:cNvSpPr>
          <p:nvPr>
            <p:ph idx="1"/>
          </p:nvPr>
        </p:nvSpPr>
        <p:spPr>
          <a:xfrm>
            <a:off x="838200" y="1825625"/>
            <a:ext cx="9582665" cy="4649316"/>
          </a:xfrm>
        </p:spPr>
        <p:txBody>
          <a:bodyPr>
            <a:normAutofit fontScale="77500" lnSpcReduction="20000"/>
          </a:bodyPr>
          <a:lstStyle/>
          <a:p>
            <a:r>
              <a:rPr lang="en-US" dirty="0"/>
              <a:t>SLC Project Managers will consult with you on the following forms and fill these out and submit them for your campus:</a:t>
            </a:r>
          </a:p>
          <a:p>
            <a:pPr lvl="1"/>
            <a:r>
              <a:rPr lang="en-US" dirty="0"/>
              <a:t>Aleph to Alma Migration Form</a:t>
            </a:r>
          </a:p>
          <a:p>
            <a:pPr lvl="1"/>
            <a:r>
              <a:rPr lang="en-US" dirty="0"/>
              <a:t>Link Resolver Form (Or equivalent)</a:t>
            </a:r>
          </a:p>
          <a:p>
            <a:pPr lvl="1"/>
            <a:r>
              <a:rPr lang="en-US" dirty="0"/>
              <a:t>Configuration Form</a:t>
            </a:r>
          </a:p>
          <a:p>
            <a:pPr lvl="1"/>
            <a:r>
              <a:rPr lang="en-US" dirty="0"/>
              <a:t>P2E File</a:t>
            </a:r>
          </a:p>
          <a:p>
            <a:r>
              <a:rPr lang="en-US" dirty="0"/>
              <a:t>The SLC Project Managers will do a brief environmental scan of your e-resource ecosystem, and work with you to determine the best migration options.</a:t>
            </a:r>
          </a:p>
          <a:p>
            <a:r>
              <a:rPr lang="en-US" dirty="0"/>
              <a:t>SLC PMs will work collaboratively with OLIS to perform data cleanup in Aleph related to migration.  However, this does not mean that all required data cleanup can be performed, and is limited to what OLIS can do, and the priority of the type of cleanup related to migration.  In short, we'll do what we can, but not all requests will be possible.</a:t>
            </a:r>
          </a:p>
          <a:p>
            <a:r>
              <a:rPr lang="en-US" dirty="0"/>
              <a:t>The SLC PMs and OLIS will work collaboratively to create a P2E file, with the understanding that the P2E file should be used strategically, and not all e-resources records in Aleph should be migrated using this method.</a:t>
            </a:r>
          </a:p>
          <a:p>
            <a:endParaRPr lang="en-US" dirty="0"/>
          </a:p>
        </p:txBody>
      </p:sp>
      <p:pic>
        <p:nvPicPr>
          <p:cNvPr id="4" name="Picture 2" descr="https://d30y9cdsu7xlg0.cloudfront.net/png/1733830-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814" y="5165124"/>
            <a:ext cx="1531208" cy="153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885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Not Included in Guided Path</a:t>
            </a:r>
            <a:endParaRPr lang="en-US" dirty="0"/>
          </a:p>
        </p:txBody>
      </p:sp>
      <p:sp>
        <p:nvSpPr>
          <p:cNvPr id="3" name="Content Placeholder 2"/>
          <p:cNvSpPr>
            <a:spLocks noGrp="1"/>
          </p:cNvSpPr>
          <p:nvPr>
            <p:ph idx="1"/>
          </p:nvPr>
        </p:nvSpPr>
        <p:spPr>
          <a:xfrm>
            <a:off x="838200" y="1825624"/>
            <a:ext cx="9640330" cy="4657553"/>
          </a:xfrm>
        </p:spPr>
        <p:txBody>
          <a:bodyPr>
            <a:normAutofit fontScale="92500" lnSpcReduction="20000"/>
          </a:bodyPr>
          <a:lstStyle/>
          <a:p>
            <a:r>
              <a:rPr lang="en-US" dirty="0"/>
              <a:t>Extensive review of data after migration.  The SLC PM will assist campuses, and scripts will be provided, but campuses should plan to review data in the Alma test system.  If data issues are discovered, the SLC PM will work with campuses to adjust migration related forms for the cutover load. Most importantly, data review is an excellent way to learn many of the features of Alma.</a:t>
            </a:r>
          </a:p>
          <a:p>
            <a:r>
              <a:rPr lang="en-US" dirty="0"/>
              <a:t>The SLC PMs are not assuming ongoing management responsibilities for campuses' Alma and Primo institutions.  Campuses should expect to participate in Alma training beginning July 18th, and should be prepared to test and train in the test system with campus data and configuration that will be delivered in mid-October 2018.</a:t>
            </a:r>
          </a:p>
          <a:p>
            <a:r>
              <a:rPr lang="en-US" dirty="0"/>
              <a:t>Ongoing configuration of Alma.  Campuses should plan to have at least one staff person pass Alma Administrator Certification before go-live.</a:t>
            </a:r>
          </a:p>
          <a:p>
            <a:endParaRPr lang="en-US" dirty="0"/>
          </a:p>
        </p:txBody>
      </p:sp>
      <p:pic>
        <p:nvPicPr>
          <p:cNvPr id="4" name="Picture 2" descr="https://d30y9cdsu7xlg0.cloudfront.net/png/1733830-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814" y="5165124"/>
            <a:ext cx="1531208" cy="153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0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 for Guided Path Campuses	</a:t>
            </a:r>
            <a:endParaRPr lang="en-US" dirty="0"/>
          </a:p>
        </p:txBody>
      </p:sp>
      <p:sp>
        <p:nvSpPr>
          <p:cNvPr id="3" name="Content Placeholder 2"/>
          <p:cNvSpPr>
            <a:spLocks noGrp="1"/>
          </p:cNvSpPr>
          <p:nvPr>
            <p:ph idx="1"/>
          </p:nvPr>
        </p:nvSpPr>
        <p:spPr>
          <a:xfrm>
            <a:off x="838200" y="1825625"/>
            <a:ext cx="9684566" cy="4542224"/>
          </a:xfrm>
        </p:spPr>
        <p:txBody>
          <a:bodyPr>
            <a:normAutofit lnSpcReduction="10000"/>
          </a:bodyPr>
          <a:lstStyle/>
          <a:p>
            <a:r>
              <a:rPr lang="en-US" dirty="0" smtClean="0"/>
              <a:t>The SLC PM team will fill out, troubleshoot, and submit final copies of the Aleph to Alma/P2E, </a:t>
            </a:r>
            <a:r>
              <a:rPr lang="en-US" dirty="0" err="1" smtClean="0"/>
              <a:t>Config</a:t>
            </a:r>
            <a:r>
              <a:rPr lang="en-US" dirty="0" smtClean="0"/>
              <a:t>, and Link Resolver forms.</a:t>
            </a:r>
          </a:p>
          <a:p>
            <a:r>
              <a:rPr lang="en-US" dirty="0" smtClean="0"/>
              <a:t>Campuses should prepare for data review in October-November.</a:t>
            </a:r>
          </a:p>
          <a:p>
            <a:r>
              <a:rPr lang="en-US" dirty="0" smtClean="0"/>
              <a:t>Prepare to respond to questions by Project Managers, and if change in how you handle specific resources is recommended, have organizational structure to make decisions.</a:t>
            </a:r>
          </a:p>
          <a:p>
            <a:r>
              <a:rPr lang="en-US" dirty="0" smtClean="0"/>
              <a:t>Ensure you have enough staff going through current Alma training so that they can begin to work in Alma in test system for data review and other activities.</a:t>
            </a:r>
            <a:endParaRPr lang="en-US" dirty="0"/>
          </a:p>
        </p:txBody>
      </p:sp>
      <p:pic>
        <p:nvPicPr>
          <p:cNvPr id="4" name="Picture 2" descr="https://d30y9cdsu7xlg0.cloudfront.net/png/1733830-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2766" y="5263978"/>
            <a:ext cx="1531208" cy="153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083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TotalTime>
  <Words>1351</Words>
  <Application>Microsoft Office PowerPoint</Application>
  <PresentationFormat>Widescreen</PresentationFormat>
  <Paragraphs>120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Shared Library Services Platform Project Update July 30, 2018</vt:lpstr>
      <vt:lpstr>Differentiating the Two Basecamps</vt:lpstr>
      <vt:lpstr>Aleph Additional Use Vote</vt:lpstr>
      <vt:lpstr>Update on Shared LSP Support Beyond July 2019</vt:lpstr>
      <vt:lpstr>Migration Update: Guided Path</vt:lpstr>
      <vt:lpstr>Sequence and Dates for Initial Migration Forms</vt:lpstr>
      <vt:lpstr>Review: What’s Included in Guided Path</vt:lpstr>
      <vt:lpstr>What’s Not Included in Guided Path</vt:lpstr>
      <vt:lpstr>What this means for Guided Path Campuses </vt:lpstr>
      <vt:lpstr>Test Load Details and Considerations</vt:lpstr>
      <vt:lpstr>Policy: Minimum Acquisitions Use in Alma</vt:lpstr>
      <vt:lpstr>Data Sharing Framework </vt:lpstr>
      <vt:lpstr>End of Vendor Record Loads Best Practice</vt:lpstr>
      <vt:lpstr>Selection of Peer to Peer Resource Sharing </vt:lpstr>
      <vt:lpstr>SLC Working Groups and Task Force Policies and Procedures</vt:lpstr>
      <vt:lpstr>OCLC Cataloging Subscription Requirement</vt:lpstr>
      <vt:lpstr>SLC Working Groups: Commonalities in Work</vt:lpstr>
      <vt:lpstr>Analytics Working Group Update</vt:lpstr>
      <vt:lpstr>Discovery Working Group Update</vt:lpstr>
      <vt:lpstr>Systems Working Group Update </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Library Services Platform Project Update July 30, 2018</dc:title>
  <dc:creator>Pritting, Shannon</dc:creator>
  <cp:lastModifiedBy>Shannon Pritting</cp:lastModifiedBy>
  <cp:revision>22</cp:revision>
  <dcterms:created xsi:type="dcterms:W3CDTF">2018-07-30T11:22:23Z</dcterms:created>
  <dcterms:modified xsi:type="dcterms:W3CDTF">2018-07-30T14:39:18Z</dcterms:modified>
</cp:coreProperties>
</file>