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3011150" cy="7315200"/>
  <p:notesSz cx="6858000" cy="9144000"/>
  <p:embeddedFontLst>
    <p:embeddedFont>
      <p:font typeface="Alex Brush" panose="02000400000000000000" pitchFamily="2" charset="0"/>
      <p:regular r:id="rId35"/>
    </p:embeddedFont>
    <p:embeddedFont>
      <p:font typeface="Calibri" panose="020F0502020204030204" pitchFamily="34" charset="0"/>
      <p:regular r:id="rId36"/>
      <p:bold r:id="rId37"/>
      <p:italic r:id="rId38"/>
      <p:boldItalic r:id="rId39"/>
    </p:embeddedFon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RPr lang="es-US"/>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04">
          <p15:clr>
            <a:srgbClr val="A4A3A4"/>
          </p15:clr>
        </p15:guide>
        <p15:guide id="2" pos="4098">
          <p15:clr>
            <a:srgbClr val="A4A3A4"/>
          </p15:clr>
        </p15:guide>
      </p15:sldGuideLst>
    </p:ext>
    <p:ext uri="GoogleSlidesCustomDataVersion2">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r:id="rId44" roundtripDataSignature="AMtx7mjRcq5+4M92gc6DGOvEiJAn4FtIB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Leotta" initials="LL" lastIdx="1" clrIdx="0">
    <p:extLst>
      <p:ext uri="{19B8F6BF-5375-455C-9EA6-DF929625EA0E}">
        <p15:presenceInfo xmlns:p15="http://schemas.microsoft.com/office/powerpoint/2012/main" userId="f57f226b022c26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08" autoAdjust="0"/>
    <p:restoredTop sz="56615" autoAdjust="0"/>
  </p:normalViewPr>
  <p:slideViewPr>
    <p:cSldViewPr snapToGrid="0">
      <p:cViewPr>
        <p:scale>
          <a:sx n="75" d="100"/>
          <a:sy n="75" d="100"/>
        </p:scale>
        <p:origin x="354" y="-198"/>
      </p:cViewPr>
      <p:guideLst>
        <p:guide orient="horz" pos="2304"/>
        <p:guide pos="409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rtlCol="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pPr rtl="0"/>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rtlCol="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lexico.com/en/definition/self-car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habitsforwellbeing.com/what-is-self-care/%23:~:text=What%20is%20Self-Care?%201%20%E2%80%9Crefers%20to%20actions%20and,self%E2%80%9D%20%E2%80%93%20the%20Miriam-Webster%20Dictionary%20More%20items...%2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utureme.or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ositiveexperience.org/wp-content/uploads/2021/03/Spreading-HOPE_FINAL_2.2.2021.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SzPts val="1400"/>
              <a:buNone/>
            </a:pPr>
            <a:r>
              <a:rPr lang="es-us" b="1" dirty="0"/>
              <a:t>Nota para el capacitador: </a:t>
            </a:r>
            <a:r>
              <a:rPr lang="es-us" dirty="0"/>
              <a:t>preséntese y dé la bienvenida a los participantes del Café. </a:t>
            </a:r>
            <a:endParaRPr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383"/>
              </a:spcBef>
              <a:spcAft>
                <a:spcPts val="0"/>
              </a:spcAft>
              <a:buClr>
                <a:schemeClr val="dk1"/>
              </a:buClr>
              <a:buSzPts val="1400"/>
              <a:buFont typeface="Arial"/>
              <a:buNone/>
            </a:pPr>
            <a:r>
              <a:rPr lang="es-us" i="1" dirty="0"/>
              <a:t>Los niños necesitan oportunidades para participar socialmente y desarrollar un sentido de conexión. Desarrollar una conexión y un sentido de pertenencia con una comunidad, así como un sentido de su importancia en ella, describe la esencia del tercero de los Cuatro elementos estructurales de HOPE. Esto puede incluir:</a:t>
            </a:r>
            <a:endParaRPr i="1" dirty="0"/>
          </a:p>
          <a:p>
            <a:pPr marL="171450" lvl="0" indent="-171450" algn="l" rtl="0">
              <a:lnSpc>
                <a:spcPct val="100000"/>
              </a:lnSpc>
              <a:spcBef>
                <a:spcPts val="383"/>
              </a:spcBef>
              <a:spcAft>
                <a:spcPts val="0"/>
              </a:spcAft>
              <a:buClr>
                <a:schemeClr val="dk1"/>
              </a:buClr>
              <a:buSzPts val="1400"/>
              <a:buFont typeface="Calibri"/>
              <a:buChar char="•"/>
            </a:pPr>
            <a:r>
              <a:rPr lang="es-us" i="1" dirty="0"/>
              <a:t>Estar involucrado en proyectos, tutoría entre pares o servicio comunitario a través de la escuela u organización religiosa propia.</a:t>
            </a:r>
            <a:endParaRPr i="1" dirty="0"/>
          </a:p>
          <a:p>
            <a:pPr marL="171450" lvl="0" indent="-171450" algn="l" rtl="0">
              <a:lnSpc>
                <a:spcPct val="100000"/>
              </a:lnSpc>
              <a:spcBef>
                <a:spcPts val="383"/>
              </a:spcBef>
              <a:spcAft>
                <a:spcPts val="0"/>
              </a:spcAft>
              <a:buClr>
                <a:schemeClr val="dk1"/>
              </a:buClr>
              <a:buSzPts val="1400"/>
              <a:buFont typeface="Calibri"/>
              <a:buChar char="•"/>
            </a:pPr>
            <a:r>
              <a:rPr lang="es-us" i="1" dirty="0"/>
              <a:t>Participar en las tradiciones culturales familiares.</a:t>
            </a:r>
            <a:endParaRPr i="1" dirty="0"/>
          </a:p>
          <a:p>
            <a:pPr marL="171450" lvl="0" indent="-171450" algn="l" rtl="0">
              <a:lnSpc>
                <a:spcPct val="100000"/>
              </a:lnSpc>
              <a:spcBef>
                <a:spcPts val="383"/>
              </a:spcBef>
              <a:spcAft>
                <a:spcPts val="0"/>
              </a:spcAft>
              <a:buClr>
                <a:schemeClr val="dk1"/>
              </a:buClr>
              <a:buSzPts val="1400"/>
              <a:buFont typeface="Calibri"/>
              <a:buChar char="•"/>
            </a:pPr>
            <a:r>
              <a:rPr lang="es-us" i="1" dirty="0"/>
              <a:t>Participar en música, arte o deportes organizados.</a:t>
            </a:r>
            <a:endParaRPr i="1" dirty="0"/>
          </a:p>
          <a:p>
            <a:pPr marL="0" lvl="0" indent="0" algn="l" rtl="0">
              <a:lnSpc>
                <a:spcPct val="100000"/>
              </a:lnSpc>
              <a:spcBef>
                <a:spcPts val="383"/>
              </a:spcBef>
              <a:spcAft>
                <a:spcPts val="0"/>
              </a:spcAft>
              <a:buNone/>
            </a:pPr>
            <a:endParaRPr i="1" dirty="0"/>
          </a:p>
          <a:p>
            <a:pPr marL="0" lvl="0" indent="0" algn="l" rtl="0">
              <a:lnSpc>
                <a:spcPct val="100000"/>
              </a:lnSpc>
              <a:spcBef>
                <a:spcPts val="383"/>
              </a:spcBef>
              <a:spcAft>
                <a:spcPts val="0"/>
              </a:spcAft>
              <a:buNone/>
            </a:pPr>
            <a:r>
              <a:rPr lang="es-us" i="1" dirty="0"/>
              <a:t>Ahora reflexionaremos sobre cómo las comunidades ayudan a respaldar experiencias positivas. </a:t>
            </a:r>
            <a:endParaRPr i="1" dirty="0"/>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us" i="1" dirty="0"/>
              <a:t>Los niños necesitan sentirse conectados con sus comunidades, amados y valorados. Tener este tipo de compromiso (participación en instituciones y entornos sociales, conciencia de las costumbres y tradiciones culturales y un “sentido de importancia” y pertenencia cultivados) ayuda a los niños a convertirse en adultos seguros y resilientes.</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20"/>
                  </a:ext>
                </a:extLst>
              </a:rPr>
              <a:t>¿Ha experimentado algún beneficio positivo o ha tenido buenas experiencias al ser parte de un grupo comunitario o de amigos con los que se sentiría</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20"/>
                  </a:ext>
                </a:extLst>
              </a:rPr>
              <a:t> </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21"/>
                  </a:ext>
                </a:extLst>
              </a:rPr>
              <a:t>cómodo</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22"/>
                  </a:ext>
                </a:extLst>
              </a:rPr>
              <a:t> compartiendo?</a:t>
            </a:r>
            <a:endParaRPr i="1" dirty="0"/>
          </a:p>
          <a:p>
            <a:pPr marL="0" lvl="0" indent="0" algn="l" rtl="0">
              <a:lnSpc>
                <a:spcPct val="100000"/>
              </a:lnSpc>
              <a:spcBef>
                <a:spcPts val="0"/>
              </a:spcBef>
              <a:spcAft>
                <a:spcPts val="0"/>
              </a:spcAft>
              <a:buClr>
                <a:schemeClr val="dk1"/>
              </a:buClr>
              <a:buSzPts val="1200"/>
              <a:buFont typeface="Calibri"/>
              <a:buNone/>
            </a:pPr>
            <a:r>
              <a:rPr lang="es-us" b="1" dirty="0"/>
              <a:t>Nota para el capacitador: </a:t>
            </a:r>
            <a:r>
              <a:rPr lang="es-us" dirty="0"/>
              <a:t>agregue una historia o experiencia personal aquí si los participantes no se sienten cómodos compartiendo.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s-us" i="1" dirty="0"/>
              <a:t>Ahora pasemos a analizar el último </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23"/>
                  </a:ext>
                </a:extLst>
              </a:rPr>
              <a:t>elemento estructural: crecimiento emocional</a:t>
            </a:r>
            <a:r>
              <a:rPr lang="es-us" i="1" dirty="0"/>
              <a:t>.</a:t>
            </a:r>
            <a:endParaRPr dirty="0"/>
          </a:p>
        </p:txBody>
      </p:sp>
      <p:sp>
        <p:nvSpPr>
          <p:cNvPr id="207" name="Google Shape;20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SzPts val="1400"/>
              <a:buNone/>
            </a:pPr>
            <a:r>
              <a:rPr lang="es-us" i="1" dirty="0"/>
              <a:t>El último e</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24"/>
                  </a:ext>
                </a:extLst>
              </a:rPr>
              <a:t>lemento estructural </a:t>
            </a:r>
            <a:r>
              <a:rPr lang="es-us" i="1" dirty="0"/>
              <a:t>de HOPE es el crecimiento emocional: a través del juego y la interacción con compañeros para la autoconciencia y la autorregulación. Los niños necesitan oportunidades para el desarrollo social y emocional. El desarrollo socioemocional sucede cuando los niños pueden:</a:t>
            </a:r>
            <a:endParaRPr i="1" dirty="0"/>
          </a:p>
          <a:p>
            <a:pPr marL="171450" lvl="0" indent="-171450" algn="l" rtl="0">
              <a:lnSpc>
                <a:spcPct val="100000"/>
              </a:lnSpc>
              <a:spcBef>
                <a:spcPts val="0"/>
              </a:spcBef>
              <a:spcAft>
                <a:spcPts val="0"/>
              </a:spcAft>
              <a:buClr>
                <a:schemeClr val="dk1"/>
              </a:buClr>
              <a:buSzPts val="1200"/>
              <a:buFont typeface="Calibri"/>
              <a:buChar char="•"/>
            </a:pPr>
            <a:r>
              <a:rPr lang="es-us" i="1" dirty="0"/>
              <a:t>Desarrollar un sentido de autorregulación emocional y conductual</a:t>
            </a:r>
            <a:endParaRPr i="1" dirty="0"/>
          </a:p>
          <a:p>
            <a:pPr marL="171450" lvl="0" indent="-171450" algn="l" rtl="0">
              <a:lnSpc>
                <a:spcPct val="100000"/>
              </a:lnSpc>
              <a:spcBef>
                <a:spcPts val="0"/>
              </a:spcBef>
              <a:spcAft>
                <a:spcPts val="0"/>
              </a:spcAft>
              <a:buClr>
                <a:schemeClr val="dk1"/>
              </a:buClr>
              <a:buSzPts val="1200"/>
              <a:buFont typeface="Calibri"/>
              <a:buChar char="•"/>
            </a:pPr>
            <a:r>
              <a:rPr lang="es-us" i="1" dirty="0"/>
              <a:t>Tener la habilidad de responder a los desafíos de manera productiva</a:t>
            </a:r>
            <a:endParaRPr i="1" dirty="0"/>
          </a:p>
          <a:p>
            <a:pPr marL="171450" lvl="0" indent="-171450" algn="l" rtl="0">
              <a:lnSpc>
                <a:spcPct val="100000"/>
              </a:lnSpc>
              <a:spcBef>
                <a:spcPts val="0"/>
              </a:spcBef>
              <a:spcAft>
                <a:spcPts val="0"/>
              </a:spcAft>
              <a:buClr>
                <a:schemeClr val="dk1"/>
              </a:buClr>
              <a:buSzPts val="1200"/>
              <a:buFont typeface="Calibri"/>
              <a:buChar char="•"/>
            </a:pPr>
            <a:r>
              <a:rPr lang="es-us" i="1" dirty="0"/>
              <a:t>Desarrollar habilidades interpersonales y de comunicación social y culturalmente apropiadas</a:t>
            </a:r>
            <a:endParaRPr i="1" dirty="0"/>
          </a:p>
          <a:p>
            <a:pPr marL="0" lvl="0" indent="0" algn="l" rtl="0">
              <a:lnSpc>
                <a:spcPct val="100000"/>
              </a:lnSpc>
              <a:spcBef>
                <a:spcPts val="0"/>
              </a:spcBef>
              <a:spcAft>
                <a:spcPts val="0"/>
              </a:spcAft>
              <a:buSzPts val="1400"/>
              <a:buNone/>
            </a:pPr>
            <a:endParaRPr i="1" dirty="0"/>
          </a:p>
          <a:p>
            <a:pPr marL="0" marR="0" lvl="0" indent="0" algn="l" rtl="0">
              <a:lnSpc>
                <a:spcPct val="100000"/>
              </a:lnSpc>
              <a:spcBef>
                <a:spcPts val="0"/>
              </a:spcBef>
              <a:spcAft>
                <a:spcPts val="0"/>
              </a:spcAft>
              <a:buClr>
                <a:schemeClr val="dk1"/>
              </a:buClr>
              <a:buSzPts val="1200"/>
              <a:buFont typeface="Arial"/>
              <a:buNone/>
            </a:pPr>
            <a:r>
              <a:rPr lang="es-us" i="1" dirty="0"/>
              <a:t>Los niños necesitan tener amplias oportunidades para desarrollar su sentido social y de autoconciencia, aprender a autorregular las emociones y los comportamientos y adquirir las habilidades necesarias para responder a los desafíos de forma funcional y productiva. </a:t>
            </a:r>
            <a:endParaRPr i="1" dirty="0"/>
          </a:p>
          <a:p>
            <a:pPr marL="0" marR="0" lvl="0" indent="0" algn="l" rtl="0">
              <a:lnSpc>
                <a:spcPct val="100000"/>
              </a:lnSpc>
              <a:spcBef>
                <a:spcPts val="0"/>
              </a:spcBef>
              <a:spcAft>
                <a:spcPts val="0"/>
              </a:spcAft>
              <a:buClr>
                <a:schemeClr val="dk1"/>
              </a:buClr>
              <a:buSzPts val="1200"/>
              <a:buFont typeface="Arial"/>
              <a:buNone/>
            </a:pPr>
            <a:r>
              <a:rPr lang="es-us" b="1" i="0" dirty="0"/>
              <a:t>Nota para el capacitador:</a:t>
            </a:r>
            <a:r>
              <a:rPr lang="es-us" b="1" dirty="0"/>
              <a:t> (haga énfasis en este punto</a:t>
            </a:r>
            <a:r>
              <a:rPr lang="es-us" b="1" i="1" dirty="0"/>
              <a:t>)</a:t>
            </a:r>
            <a:r>
              <a:rPr lang="es-us" i="0" dirty="0"/>
              <a:t> </a:t>
            </a:r>
            <a:r>
              <a:rPr lang="es-us" b="1" i="0" dirty="0"/>
              <a:t>muchas de estas habilidades surgen durante el juego centrado en el niño.</a:t>
            </a:r>
            <a:r>
              <a:rPr lang="es-us" b="1" i="1" dirty="0"/>
              <a:t> </a:t>
            </a:r>
            <a:r>
              <a:rPr lang="es-us" i="1" dirty="0"/>
              <a:t>Algunos niños adquirirán estas habilidades de forma natural; otros pueden necesitar que los adultos les ayuden a poner nombre a sus propios sentimientos y comprenderlos. </a:t>
            </a:r>
            <a:endParaRPr b="1" i="1" dirty="0"/>
          </a:p>
          <a:p>
            <a:pPr marL="0" marR="0" lvl="0" indent="0" algn="l" rtl="0">
              <a:lnSpc>
                <a:spcPct val="100000"/>
              </a:lnSpc>
              <a:spcBef>
                <a:spcPts val="0"/>
              </a:spcBef>
              <a:spcAft>
                <a:spcPts val="0"/>
              </a:spcAft>
              <a:buClr>
                <a:schemeClr val="dk1"/>
              </a:buClr>
              <a:buSzPts val="1200"/>
              <a:buFont typeface="Arial"/>
              <a:buNone/>
            </a:pPr>
            <a:r>
              <a:rPr lang="es-us" i="1" dirty="0"/>
              <a:t>Ejemplos de cómo es el juego y el desarrollo socioemocional: </a:t>
            </a:r>
            <a:endParaRPr i="1" dirty="0"/>
          </a:p>
          <a:p>
            <a:pPr marL="171450" marR="0" lvl="0" indent="-171450" algn="l" rtl="0">
              <a:lnSpc>
                <a:spcPct val="100000"/>
              </a:lnSpc>
              <a:spcBef>
                <a:spcPts val="0"/>
              </a:spcBef>
              <a:spcAft>
                <a:spcPts val="0"/>
              </a:spcAft>
              <a:buClr>
                <a:schemeClr val="dk1"/>
              </a:buClr>
              <a:buSzPts val="1200"/>
              <a:buFont typeface="Calibri"/>
              <a:buChar char="•"/>
            </a:pPr>
            <a:r>
              <a:rPr lang="es-us" i="1" dirty="0"/>
              <a:t>Juegue a fingir con muñecos de juguete con su hijo.  Esto ayuda a desarrollar la empatía a partir de los 18 meses. Cuente lo que está haciendo al responder al “llanto” del bebé y nombre sus sentimientos. “Ah, el bebé debe estar triste”. Luego entregue el muñeco a su hijo y aliéntelo a hacer lo mismo.</a:t>
            </a:r>
            <a:endParaRPr i="1" dirty="0"/>
          </a:p>
          <a:p>
            <a:pPr marL="171450" marR="0" lvl="0" indent="-171450" algn="l" rtl="0">
              <a:lnSpc>
                <a:spcPct val="100000"/>
              </a:lnSpc>
              <a:spcBef>
                <a:spcPts val="0"/>
              </a:spcBef>
              <a:spcAft>
                <a:spcPts val="0"/>
              </a:spcAft>
              <a:buClr>
                <a:schemeClr val="dk1"/>
              </a:buClr>
              <a:buSzPts val="1200"/>
              <a:buFont typeface="Calibri"/>
              <a:buChar char="•"/>
            </a:pPr>
            <a:r>
              <a:rPr lang="es-us" i="1" dirty="0"/>
              <a:t>Practique la toma de turnos. Tome un auto de carreras y dele uno al niño. Use indicaciones como “mi turno, tu turno, estás siendo muy paciente mientras esperas tu turno”.  También puede practicar esta habilidad con un bebé jugando juegos como </a:t>
            </a:r>
            <a:r>
              <a:rPr lang="es-us" i="1" dirty="0" err="1"/>
              <a:t>cu-cú</a:t>
            </a:r>
            <a:r>
              <a:rPr lang="es-us" i="1" dirty="0"/>
              <a:t> y arrullar en ambos sentidos. </a:t>
            </a:r>
            <a:endParaRPr i="1" dirty="0"/>
          </a:p>
          <a:p>
            <a:pPr marL="171450" marR="0" lvl="0" indent="-171450" algn="l" rtl="0">
              <a:lnSpc>
                <a:spcPct val="100000"/>
              </a:lnSpc>
              <a:spcBef>
                <a:spcPts val="0"/>
              </a:spcBef>
              <a:spcAft>
                <a:spcPts val="0"/>
              </a:spcAft>
              <a:buClr>
                <a:schemeClr val="dk1"/>
              </a:buClr>
              <a:buSzPts val="1200"/>
              <a:buFont typeface="Calibri"/>
              <a:buChar char="•"/>
            </a:pPr>
            <a:r>
              <a:rPr lang="es-us" i="1" dirty="0"/>
              <a:t>Juegue a disfrazarse e imite las actividades de las tareas del hogar para ayudarlos a desarrollar un sentido de independencia.  </a:t>
            </a:r>
            <a:endParaRPr i="1" dirty="0"/>
          </a:p>
          <a:p>
            <a:pPr marL="0" lvl="0" indent="0" algn="l" rtl="0">
              <a:lnSpc>
                <a:spcPct val="100000"/>
              </a:lnSpc>
              <a:spcBef>
                <a:spcPts val="0"/>
              </a:spcBef>
              <a:spcAft>
                <a:spcPts val="0"/>
              </a:spcAft>
              <a:buSzPts val="1400"/>
              <a:buNone/>
            </a:pPr>
            <a:endParaRPr i="1" dirty="0"/>
          </a:p>
          <a:p>
            <a:pPr marL="0" marR="0" lvl="0" indent="0" algn="l" rtl="0">
              <a:lnSpc>
                <a:spcPct val="100000"/>
              </a:lnSpc>
              <a:spcBef>
                <a:spcPts val="0"/>
              </a:spcBef>
              <a:spcAft>
                <a:spcPts val="0"/>
              </a:spcAft>
              <a:buClr>
                <a:srgbClr val="000000"/>
              </a:buClr>
              <a:buSzPts val="1400"/>
              <a:buFont typeface="Arial"/>
              <a:buNone/>
            </a:pPr>
            <a:r>
              <a:rPr lang="es-us" i="1" dirty="0"/>
              <a:t>Ya sea que un niño necesite ayuda para desarrollar estas habilidades o las adquiera de forma natural, estas habilidades son fundamentales para que los niños puedan convertirse en adultos resilientes y emocionalmente sanos.</a:t>
            </a:r>
            <a:r>
              <a:rPr lang="es-us" b="1" i="1" dirty="0"/>
              <a:t> </a:t>
            </a:r>
            <a:endParaRPr i="1" dirty="0">
              <a:latin typeface="Arial"/>
              <a:ea typeface="Arial"/>
              <a:cs typeface="Arial"/>
              <a:sym typeface="Arial"/>
            </a:endParaRPr>
          </a:p>
        </p:txBody>
      </p:sp>
      <p:sp>
        <p:nvSpPr>
          <p:cNvPr id="215" name="Google Shape;21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3: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Clr>
                <a:schemeClr val="dk1"/>
              </a:buClr>
              <a:buSzPts val="1200"/>
              <a:buFont typeface="Calibri"/>
              <a:buNone/>
            </a:pPr>
            <a:r>
              <a:rPr lang="es-us" i="1">
                <a:solidFill>
                  <a:srgbClr val="121212"/>
                </a:solidFill>
              </a:rPr>
              <a:t>Las experiencias positivas pueden aliviar el estrés tóxico y ayudar a los niños a convertirse en adultos más resilientes y saludables.</a:t>
            </a:r>
            <a:r>
              <a:rPr lang="es-us" sz="2550" i="1">
                <a:solidFill>
                  <a:srgbClr val="121212"/>
                </a:solidFill>
                <a:latin typeface="Roboto"/>
                <a:ea typeface="Roboto"/>
                <a:cs typeface="Roboto"/>
                <a:sym typeface="Roboto"/>
              </a:rPr>
              <a:t> </a:t>
            </a:r>
            <a:r>
              <a:rPr lang="es-us" i="1">
                <a:solidFill>
                  <a:srgbClr val="121212"/>
                </a:solidFill>
              </a:rPr>
              <a:t>Al promover los elementos estructurales de HOPE, nuestro objetivo es apoyar la resiliencia de nuestras familias. </a:t>
            </a:r>
            <a:endParaRPr i="1">
              <a:solidFill>
                <a:srgbClr val="121212"/>
              </a:solidFill>
            </a:endParaRPr>
          </a:p>
          <a:p>
            <a:pPr marL="0" lvl="0" indent="0" algn="l" rtl="0">
              <a:lnSpc>
                <a:spcPct val="100000"/>
              </a:lnSpc>
              <a:spcBef>
                <a:spcPts val="0"/>
              </a:spcBef>
              <a:spcAft>
                <a:spcPts val="0"/>
              </a:spcAft>
              <a:buClr>
                <a:schemeClr val="dk1"/>
              </a:buClr>
              <a:buSzPts val="1200"/>
              <a:buFont typeface="Calibri"/>
              <a:buNone/>
            </a:pPr>
            <a:endParaRPr i="1">
              <a:solidFill>
                <a:srgbClr val="121212"/>
              </a:solidFill>
            </a:endParaRPr>
          </a:p>
          <a:p>
            <a:pPr marL="0" lvl="0" indent="0" algn="l" rtl="0">
              <a:lnSpc>
                <a:spcPct val="100000"/>
              </a:lnSpc>
              <a:spcBef>
                <a:spcPts val="0"/>
              </a:spcBef>
              <a:spcAft>
                <a:spcPts val="0"/>
              </a:spcAft>
              <a:buClr>
                <a:schemeClr val="dk1"/>
              </a:buClr>
              <a:buSzPts val="1200"/>
              <a:buFont typeface="Calibri"/>
              <a:buNone/>
            </a:pPr>
            <a:r>
              <a:rPr lang="es-us" i="1">
                <a:solidFill>
                  <a:srgbClr val="121212"/>
                </a:solidFill>
              </a:rPr>
              <a:t>Ahora pasaremos a hacer una actividad de socios. </a:t>
            </a:r>
            <a:endParaRPr i="1">
              <a:solidFill>
                <a:srgbClr val="121212"/>
              </a:solidFill>
            </a:endParaRPr>
          </a:p>
          <a:p>
            <a:pPr marL="0" lvl="0" indent="0" algn="l" rtl="0">
              <a:lnSpc>
                <a:spcPct val="100000"/>
              </a:lnSpc>
              <a:spcBef>
                <a:spcPts val="0"/>
              </a:spcBef>
              <a:spcAft>
                <a:spcPts val="0"/>
              </a:spcAft>
              <a:buClr>
                <a:schemeClr val="hlink"/>
              </a:buClr>
              <a:buSzPts val="1200"/>
              <a:buFont typeface="Calibri"/>
              <a:buNone/>
            </a:pPr>
            <a:endParaRPr>
              <a:latin typeface="Roboto"/>
              <a:ea typeface="Roboto"/>
              <a:cs typeface="Roboto"/>
              <a:sym typeface="Roboto"/>
            </a:endParaRPr>
          </a:p>
        </p:txBody>
      </p:sp>
      <p:sp>
        <p:nvSpPr>
          <p:cNvPr id="226" name="Google Shape;22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400"/>
              <a:buFont typeface="Arial"/>
              <a:buNone/>
            </a:pPr>
            <a:r>
              <a:rPr lang="es-us" b="1" dirty="0"/>
              <a:t>Actividad de diez minutos</a:t>
            </a:r>
            <a:r>
              <a:rPr lang="es-us" dirty="0"/>
              <a:t>: Cuatro minutos en grupos o salas de descanso, seis minutos para informar al regresar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s-us" b="1" dirty="0"/>
              <a:t>Nota para el capacitador: </a:t>
            </a:r>
            <a:endParaRPr b="1" dirty="0"/>
          </a:p>
          <a:p>
            <a:pPr marL="0" lvl="0" indent="0" algn="l" rtl="0">
              <a:lnSpc>
                <a:spcPct val="100000"/>
              </a:lnSpc>
              <a:spcBef>
                <a:spcPts val="0"/>
              </a:spcBef>
              <a:spcAft>
                <a:spcPts val="0"/>
              </a:spcAft>
              <a:buSzPts val="1400"/>
              <a:buNone/>
            </a:pP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25"/>
                  </a:ext>
                </a:extLst>
              </a:rPr>
              <a:t>Haga </a:t>
            </a:r>
            <a:r>
              <a:rPr lang="es-us" dirty="0"/>
              <a:t>la pregunta a los participantes: </a:t>
            </a:r>
            <a:r>
              <a:rPr lang="es-us" i="1" dirty="0"/>
              <a:t>Piense en un momento de su vida en el que las cosas iban muy bien. ¿Qué hizo que esto fuera así? </a:t>
            </a:r>
            <a:endParaRPr i="1" dirty="0"/>
          </a:p>
          <a:p>
            <a:pPr marL="0" lvl="0" indent="0" algn="l" rtl="0">
              <a:lnSpc>
                <a:spcPct val="100000"/>
              </a:lnSpc>
              <a:spcBef>
                <a:spcPts val="0"/>
              </a:spcBef>
              <a:spcAft>
                <a:spcPts val="0"/>
              </a:spcAft>
              <a:buSzPts val="1400"/>
              <a:buNone/>
            </a:pPr>
            <a:r>
              <a:rPr lang="es-us" dirty="0"/>
              <a:t>Envíe a los participantes a grupos o salas de trabajo en grupos de dos o tres personas. Permita cuatro minutos en total, aproximadamente dos minutos para que cada socio comparta. </a:t>
            </a:r>
            <a:endParaRPr dirty="0"/>
          </a:p>
          <a:p>
            <a:pPr marL="0" lvl="0" indent="0" algn="l" rtl="0">
              <a:lnSpc>
                <a:spcPct val="100000"/>
              </a:lnSpc>
              <a:spcBef>
                <a:spcPts val="0"/>
              </a:spcBef>
              <a:spcAft>
                <a:spcPts val="0"/>
              </a:spcAft>
              <a:buSzPts val="1400"/>
              <a:buNone/>
            </a:pPr>
            <a:endParaRPr i="1" dirty="0"/>
          </a:p>
          <a:p>
            <a:pPr marL="0" lvl="0" indent="0" algn="l" rtl="0">
              <a:lnSpc>
                <a:spcPct val="100000"/>
              </a:lnSpc>
              <a:spcBef>
                <a:spcPts val="0"/>
              </a:spcBef>
              <a:spcAft>
                <a:spcPts val="0"/>
              </a:spcAft>
              <a:buSzPts val="1400"/>
              <a:buNone/>
            </a:pPr>
            <a:r>
              <a:rPr lang="es-us" b="1" dirty="0"/>
              <a:t>Informe:</a:t>
            </a:r>
            <a:r>
              <a:rPr lang="es-us" dirty="0"/>
              <a:t> </a:t>
            </a:r>
            <a:r>
              <a:rPr lang="es-us" i="1" dirty="0"/>
              <a:t>invitamos a todos a compartir sus propios pensamientos o compartir algo de su pareja, lo que le resulte más cómodo.  </a:t>
            </a:r>
            <a:endParaRPr i="1"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Arial"/>
              <a:buNone/>
            </a:pPr>
            <a:r>
              <a:rPr lang="es-us" b="1" dirty="0"/>
              <a:t>Nota para el capacitador:  </a:t>
            </a:r>
            <a:endParaRPr b="1" dirty="0"/>
          </a:p>
          <a:p>
            <a:pPr marL="0" lvl="0" indent="0" algn="l" rtl="0">
              <a:spcBef>
                <a:spcPts val="0"/>
              </a:spcBef>
              <a:spcAft>
                <a:spcPts val="0"/>
              </a:spcAft>
              <a:buClr>
                <a:schemeClr val="dk1"/>
              </a:buClr>
              <a:buSzPts val="1400"/>
              <a:buFont typeface="Arial"/>
              <a:buNone/>
            </a:pPr>
            <a:r>
              <a:rPr lang="es-us" dirty="0"/>
              <a:t>Si nadie habla durante el informe, el capacitador puede compartir primero su experiencia. </a:t>
            </a:r>
            <a:endParaRPr dirty="0"/>
          </a:p>
          <a:p>
            <a:pPr marL="0" lvl="0" indent="0" algn="l" rtl="0">
              <a:spcBef>
                <a:spcPts val="0"/>
              </a:spcBef>
              <a:spcAft>
                <a:spcPts val="0"/>
              </a:spcAft>
              <a:buClr>
                <a:schemeClr val="dk1"/>
              </a:buClr>
              <a:buSzPts val="1400"/>
              <a:buFont typeface="Arial"/>
              <a:buNone/>
            </a:pPr>
            <a:r>
              <a:rPr lang="es-us" dirty="0"/>
              <a:t>Relacione las experiencias que se están compartiendo con los e</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26"/>
                  </a:ext>
                </a:extLst>
              </a:rPr>
              <a:t>lementos estructurales (relaciones,</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27"/>
                  </a:ext>
                </a:extLst>
              </a:rPr>
              <a:t> entorno,</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28"/>
                  </a:ext>
                </a:extLst>
              </a:rPr>
              <a:t> participación, crecimiento emocional</a:t>
            </a:r>
            <a:r>
              <a:rPr lang="es-us" dirty="0"/>
              <a:t>) cuando todos hayan terminado de compartir. Por ejemplo: </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29"/>
                  </a:ext>
                </a:extLst>
              </a:rPr>
              <a:t>Escucho muchas maneras en que estas experiencias se conectan con cosas como las relaciones, la forma en que el entorno desempeñó un papel o la conexión con otros o con comunidades. En general, cuando las cosas van bien, es probable que se deba a que participamos activamente en el servicio, las relaciones y el entorno, somos fuertes emocionalmente, etc. </a:t>
            </a:r>
            <a:endParaRPr i="1"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p:txBody>
      </p:sp>
      <p:sp>
        <p:nvSpPr>
          <p:cNvPr id="236" name="Google Shape;23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6: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Clr>
                <a:schemeClr val="dk1"/>
              </a:buClr>
              <a:buSzPts val="1200"/>
              <a:buFont typeface="Roboto"/>
              <a:buNone/>
            </a:pPr>
            <a:r>
              <a:rPr lang="es-us" sz="1200" i="1" dirty="0"/>
              <a:t>A medida que aprendemos a amar y cuidar nuestro propio bienestar, podemos brindar mejores experiencias infantiles positivas para apoyar a los niños</a:t>
            </a:r>
            <a:r>
              <a:rPr lang="es-us" i="1" dirty="0"/>
              <a:t>. Algunos </a:t>
            </a:r>
            <a:r>
              <a:rPr lang="es-us" sz="1200" i="1" dirty="0"/>
              <a:t>ejemplos de posibles resultados del bienestar de los adultos incluyen: </a:t>
            </a:r>
            <a:endParaRPr i="1" dirty="0"/>
          </a:p>
          <a:p>
            <a:pPr marL="457200" lvl="0" indent="-304800" algn="l" rtl="0">
              <a:lnSpc>
                <a:spcPct val="100000"/>
              </a:lnSpc>
              <a:spcBef>
                <a:spcPts val="0"/>
              </a:spcBef>
              <a:spcAft>
                <a:spcPts val="0"/>
              </a:spcAft>
              <a:buClr>
                <a:schemeClr val="dk1"/>
              </a:buClr>
              <a:buSzPts val="1200"/>
              <a:buFont typeface="Calibri"/>
              <a:buChar char="●"/>
            </a:pPr>
            <a:r>
              <a:rPr lang="es-us" sz="1200" i="1" dirty="0"/>
              <a:t>proporcionar entornos de confianza, enriquecedores y de apoyo para nuestros niños y familias</a:t>
            </a:r>
            <a:endParaRPr i="1" dirty="0"/>
          </a:p>
          <a:p>
            <a:pPr marL="457200" lvl="0" indent="-304800" algn="l" rtl="0">
              <a:lnSpc>
                <a:spcPct val="100000"/>
              </a:lnSpc>
              <a:spcBef>
                <a:spcPts val="0"/>
              </a:spcBef>
              <a:spcAft>
                <a:spcPts val="0"/>
              </a:spcAft>
              <a:buClr>
                <a:schemeClr val="dk1"/>
              </a:buClr>
              <a:buSzPts val="1200"/>
              <a:buFont typeface="Calibri"/>
              <a:buChar char="●"/>
            </a:pPr>
            <a:r>
              <a:rPr lang="es-us" sz="1200" i="1" dirty="0"/>
              <a:t>un padre o madre física y mentalmente saludable</a:t>
            </a:r>
            <a:endParaRPr i="1" dirty="0"/>
          </a:p>
          <a:p>
            <a:pPr marL="457200" lvl="0" indent="-304800" algn="l" rtl="0">
              <a:lnSpc>
                <a:spcPct val="100000"/>
              </a:lnSpc>
              <a:spcBef>
                <a:spcPts val="0"/>
              </a:spcBef>
              <a:spcAft>
                <a:spcPts val="0"/>
              </a:spcAft>
              <a:buClr>
                <a:schemeClr val="dk1"/>
              </a:buClr>
              <a:buSzPts val="1200"/>
              <a:buFont typeface="Calibri"/>
              <a:buChar char="●"/>
            </a:pPr>
            <a:r>
              <a:rPr lang="es-us" sz="1200" i="1" dirty="0"/>
              <a:t>un hogar seguro y estable con nutrición y sueño adecuados</a:t>
            </a:r>
            <a:endParaRPr i="1" dirty="0"/>
          </a:p>
          <a:p>
            <a:pPr marL="457200" lvl="0" indent="-304800" algn="l" rtl="0">
              <a:lnSpc>
                <a:spcPct val="100000"/>
              </a:lnSpc>
              <a:spcBef>
                <a:spcPts val="0"/>
              </a:spcBef>
              <a:spcAft>
                <a:spcPts val="0"/>
              </a:spcAft>
              <a:buClr>
                <a:schemeClr val="dk1"/>
              </a:buClr>
              <a:buSzPts val="1200"/>
              <a:buFont typeface="Calibri"/>
              <a:buChar char="●"/>
            </a:pPr>
            <a:r>
              <a:rPr lang="es-us" sz="1200" i="1" dirty="0"/>
              <a:t>encontrar alegría en las actividades y en las relaciones con los demás (a través del ejemplo de los adultos)</a:t>
            </a:r>
            <a:endParaRPr i="1" dirty="0"/>
          </a:p>
          <a:p>
            <a:pPr marL="457200" lvl="0" indent="-304800" algn="l" rtl="0">
              <a:lnSpc>
                <a:spcPct val="100000"/>
              </a:lnSpc>
              <a:spcBef>
                <a:spcPts val="0"/>
              </a:spcBef>
              <a:spcAft>
                <a:spcPts val="0"/>
              </a:spcAft>
              <a:buClr>
                <a:schemeClr val="dk1"/>
              </a:buClr>
              <a:buSzPts val="1200"/>
              <a:buFont typeface="Calibri"/>
              <a:buChar char="●"/>
            </a:pPr>
            <a:r>
              <a:rPr lang="es-us" sz="1200" i="1" dirty="0"/>
              <a:t>autorregulación conductual, emocional y cognitiva: estamos más en sintonía con nosotros mismos cuando prestamos atención a nuestro propio bienestar. </a:t>
            </a:r>
            <a:endParaRPr i="1" dirty="0"/>
          </a:p>
          <a:p>
            <a:pPr marL="0" lvl="0" indent="0" algn="l" rtl="0">
              <a:lnSpc>
                <a:spcPct val="100000"/>
              </a:lnSpc>
              <a:spcBef>
                <a:spcPts val="0"/>
              </a:spcBef>
              <a:spcAft>
                <a:spcPts val="0"/>
              </a:spcAft>
              <a:buClr>
                <a:schemeClr val="dk1"/>
              </a:buClr>
              <a:buSzPts val="1200"/>
              <a:buFont typeface="Roboto"/>
              <a:buNone/>
            </a:pPr>
            <a:endParaRPr dirty="0"/>
          </a:p>
          <a:p>
            <a:pPr marL="0" lvl="0" indent="0" algn="l" rtl="0">
              <a:lnSpc>
                <a:spcPct val="100000"/>
              </a:lnSpc>
              <a:spcBef>
                <a:spcPts val="0"/>
              </a:spcBef>
              <a:spcAft>
                <a:spcPts val="0"/>
              </a:spcAft>
              <a:buClr>
                <a:schemeClr val="dk1"/>
              </a:buClr>
              <a:buSzPts val="1200"/>
              <a:buFont typeface="Roboto"/>
              <a:buNone/>
            </a:pPr>
            <a:r>
              <a:rPr lang="es-us" sz="1200" b="1" dirty="0"/>
              <a:t>Nota para el capacitador:</a:t>
            </a:r>
            <a:r>
              <a:rPr lang="es-us" sz="1200" dirty="0"/>
              <a:t> </a:t>
            </a:r>
            <a:r>
              <a:rPr lang="es-us" dirty="0"/>
              <a:t>el capacitador </a:t>
            </a:r>
            <a:r>
              <a:rPr lang="es-us" sz="1200" dirty="0"/>
              <a:t>utiliza ejemplos personales o historias para mostrar la conexión</a:t>
            </a:r>
            <a:r>
              <a:rPr lang="es-us" dirty="0"/>
              <a:t> de cómo el cuidado personal afecta su vida diaria. </a:t>
            </a:r>
            <a:endParaRPr dirty="0"/>
          </a:p>
          <a:p>
            <a:pPr marL="0" lvl="0" indent="0" algn="l" rtl="0">
              <a:lnSpc>
                <a:spcPct val="100000"/>
              </a:lnSpc>
              <a:spcBef>
                <a:spcPts val="0"/>
              </a:spcBef>
              <a:spcAft>
                <a:spcPts val="0"/>
              </a:spcAft>
              <a:buClr>
                <a:schemeClr val="dk1"/>
              </a:buClr>
              <a:buSzPts val="1200"/>
              <a:buFont typeface="Roboto"/>
              <a:buNone/>
            </a:pPr>
            <a:endParaRPr dirty="0"/>
          </a:p>
          <a:p>
            <a:pPr marL="0" lvl="0" indent="0" algn="l" rtl="0">
              <a:lnSpc>
                <a:spcPct val="100000"/>
              </a:lnSpc>
              <a:spcBef>
                <a:spcPts val="0"/>
              </a:spcBef>
              <a:spcAft>
                <a:spcPts val="0"/>
              </a:spcAft>
              <a:buClr>
                <a:schemeClr val="dk1"/>
              </a:buClr>
              <a:buSzPts val="1200"/>
              <a:buFont typeface="Roboto"/>
              <a:buNone/>
            </a:pPr>
            <a:r>
              <a:rPr lang="es-us" i="1" dirty="0"/>
              <a:t>Vamos a hablar juntos sobre cómo cada uno de nosotros experimenta el autocuidado.</a:t>
            </a:r>
            <a:endParaRPr i="1" dirty="0"/>
          </a:p>
          <a:p>
            <a:pPr marL="0" lvl="0" indent="0" algn="l" rtl="0">
              <a:lnSpc>
                <a:spcPct val="100000"/>
              </a:lnSpc>
              <a:spcBef>
                <a:spcPts val="0"/>
              </a:spcBef>
              <a:spcAft>
                <a:spcPts val="0"/>
              </a:spcAft>
              <a:buClr>
                <a:schemeClr val="dk1"/>
              </a:buClr>
              <a:buSzPts val="1200"/>
              <a:buFont typeface="Roboto"/>
              <a:buNone/>
            </a:pPr>
            <a:endParaRPr i="1" dirty="0"/>
          </a:p>
          <a:p>
            <a:pPr marL="0" lvl="0" indent="0" algn="l" rtl="0">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SzPts val="1400"/>
              <a:buNone/>
            </a:pPr>
            <a:r>
              <a:rPr lang="es-us" dirty="0"/>
              <a:t> </a:t>
            </a:r>
            <a:endParaRPr dirty="0"/>
          </a:p>
        </p:txBody>
      </p:sp>
      <p:sp>
        <p:nvSpPr>
          <p:cNvPr id="249" name="Google Shape;24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7: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SzPts val="1400"/>
              <a:buNone/>
            </a:pPr>
            <a:r>
              <a:rPr lang="es-us" b="1" dirty="0"/>
              <a:t>Nota para el capacitador:</a:t>
            </a:r>
            <a:r>
              <a:rPr lang="es-us" dirty="0"/>
              <a:t> haga la pregunta y pida a los participantes que compartan. Si es virtual, pídales que pongan su respuesta en el chat o que desactiven el silencio para compartir.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s-us" i="1" dirty="0"/>
              <a:t>¿Cómo se cuida actualmente? </a:t>
            </a:r>
            <a:endParaRPr i="1" dirty="0"/>
          </a:p>
          <a:p>
            <a:pPr marL="0" lvl="0" indent="0" algn="l" rtl="0">
              <a:lnSpc>
                <a:spcPct val="100000"/>
              </a:lnSpc>
              <a:spcBef>
                <a:spcPts val="0"/>
              </a:spcBef>
              <a:spcAft>
                <a:spcPts val="0"/>
              </a:spcAft>
              <a:buSzPts val="1400"/>
              <a:buNone/>
            </a:pPr>
            <a:endParaRPr i="1" dirty="0"/>
          </a:p>
          <a:p>
            <a:pPr marL="0" lvl="0" indent="0" algn="l" rtl="0">
              <a:lnSpc>
                <a:spcPct val="100000"/>
              </a:lnSpc>
              <a:spcBef>
                <a:spcPts val="0"/>
              </a:spcBef>
              <a:spcAft>
                <a:spcPts val="0"/>
              </a:spcAft>
              <a:buSzPts val="1400"/>
              <a:buNone/>
            </a:pPr>
            <a:r>
              <a:rPr lang="es-us" b="1" dirty="0"/>
              <a:t>Nota para el capacitador: </a:t>
            </a:r>
            <a:endParaRPr b="1" dirty="0"/>
          </a:p>
          <a:p>
            <a:pPr marL="0" lvl="0" indent="0" algn="l" rtl="0">
              <a:lnSpc>
                <a:spcPct val="100000"/>
              </a:lnSpc>
              <a:spcBef>
                <a:spcPts val="0"/>
              </a:spcBef>
              <a:spcAft>
                <a:spcPts val="0"/>
              </a:spcAft>
              <a:buSzPts val="1400"/>
              <a:buNone/>
            </a:pPr>
            <a:r>
              <a:rPr lang="es-us" dirty="0"/>
              <a:t>Brinde una respuesta personal a cómo usted experimenta el autocuidado. Algunas ideas: diario de gratitud, hacer caminatas diarias, tomar baños relajantes, ejercitarse, alimentarse adecuadamente, etc. </a:t>
            </a:r>
            <a:endParaRPr dirty="0"/>
          </a:p>
        </p:txBody>
      </p:sp>
      <p:sp>
        <p:nvSpPr>
          <p:cNvPr id="260" name="Google Shape;26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8: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Clr>
                <a:schemeClr val="dk1"/>
              </a:buClr>
              <a:buSzPts val="1400"/>
              <a:buFont typeface="Calibri"/>
              <a:buNone/>
            </a:pPr>
            <a:r>
              <a:rPr lang="es-us" i="1" dirty="0"/>
              <a:t>“Háblate como le hablarías a alguien que amas”. -</a:t>
            </a:r>
            <a:r>
              <a:rPr lang="es-us" i="1" dirty="0" err="1"/>
              <a:t>Brene</a:t>
            </a:r>
            <a:r>
              <a:rPr lang="es-us" i="1" dirty="0"/>
              <a:t> Brown</a:t>
            </a:r>
            <a:endParaRPr i="1" dirty="0"/>
          </a:p>
          <a:p>
            <a:pPr marL="0" lvl="0" indent="0" algn="l" rtl="0">
              <a:lnSpc>
                <a:spcPct val="100000"/>
              </a:lnSpc>
              <a:spcBef>
                <a:spcPts val="0"/>
              </a:spcBef>
              <a:spcAft>
                <a:spcPts val="0"/>
              </a:spcAft>
              <a:buClr>
                <a:schemeClr val="dk1"/>
              </a:buClr>
              <a:buSzPts val="1400"/>
              <a:buFont typeface="Calibri"/>
              <a:buNone/>
            </a:pPr>
            <a:r>
              <a:rPr lang="es-us" i="1" dirty="0"/>
              <a:t>La sabiduría de </a:t>
            </a:r>
            <a:r>
              <a:rPr lang="es-us" i="1" dirty="0" err="1"/>
              <a:t>Brene</a:t>
            </a:r>
            <a:r>
              <a:rPr lang="es-us" i="1" dirty="0"/>
              <a:t> encarna el concepto de autocuidado. Nosotros, como cuidadores, hacemos mucho por los demás, muchas veces a expensas de nuestras propias necesidades.  Decimos cosas positivas a los demás y los animamos, y debemos hacer lo mismo por nosotros. Para ser lo mejor que podamos, también tenemos que cuidarnos a nosotros mismos, y eso incluye alentarnos. Esta es la mejor manera de comenzar con el autocuidado. </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0"/>
                  </a:ext>
                </a:extLst>
              </a:rPr>
              <a:t>Si comenzar un diario de gratitud o hacer caminatas diarias</a:t>
            </a:r>
            <a:r>
              <a:rPr lang="es-us" i="1" dirty="0"/>
              <a:t> es demasiado, intente mañana por la mañana utilizar los primeros pensamientos de su día para alentarse.  </a:t>
            </a:r>
            <a:endParaRPr i="1" dirty="0"/>
          </a:p>
          <a:p>
            <a:pPr marL="0" lvl="0" indent="0" algn="l" rtl="0">
              <a:lnSpc>
                <a:spcPct val="100000"/>
              </a:lnSpc>
              <a:spcBef>
                <a:spcPts val="0"/>
              </a:spcBef>
              <a:spcAft>
                <a:spcPts val="0"/>
              </a:spcAft>
              <a:buClr>
                <a:schemeClr val="dk1"/>
              </a:buClr>
              <a:buSzPts val="1400"/>
              <a:buFont typeface="Calibri"/>
              <a:buNone/>
            </a:pPr>
            <a:r>
              <a:rPr lang="es-us" i="1" dirty="0"/>
              <a:t>  </a:t>
            </a:r>
            <a:endParaRPr i="1" dirty="0"/>
          </a:p>
          <a:p>
            <a:pPr marL="0" lvl="0" indent="0" algn="l" rtl="0">
              <a:lnSpc>
                <a:spcPct val="100000"/>
              </a:lnSpc>
              <a:spcBef>
                <a:spcPts val="0"/>
              </a:spcBef>
              <a:spcAft>
                <a:spcPts val="0"/>
              </a:spcAft>
              <a:buClr>
                <a:schemeClr val="dk1"/>
              </a:buClr>
              <a:buSzPts val="1400"/>
              <a:buFont typeface="Calibri"/>
              <a:buNone/>
            </a:pPr>
            <a:r>
              <a:rPr lang="es-us" i="1" dirty="0">
                <a:highlight>
                  <a:srgbClr val="FFFFFF"/>
                </a:highlight>
              </a:rPr>
              <a:t>Cuando invertimos en nuestra propia salud emocional y bienestar, nos presentamos más capaces de cuidar de nuestras familias y de los demás. Entonces podremos ayudar a desarrollar resiliencia para nosotros y nuestras familias. </a:t>
            </a:r>
            <a:endParaRPr i="1" dirty="0"/>
          </a:p>
          <a:p>
            <a:pPr marL="0" lvl="0" indent="0" algn="l" rtl="0">
              <a:lnSpc>
                <a:spcPct val="100000"/>
              </a:lnSpc>
              <a:spcBef>
                <a:spcPts val="0"/>
              </a:spcBef>
              <a:spcAft>
                <a:spcPts val="0"/>
              </a:spcAft>
              <a:buClr>
                <a:schemeClr val="dk1"/>
              </a:buClr>
              <a:buSzPts val="1000"/>
              <a:buFont typeface="Calibri"/>
              <a:buNone/>
            </a:pPr>
            <a:endParaRPr dirty="0"/>
          </a:p>
          <a:p>
            <a:pPr marL="0" lvl="0" indent="0" algn="l" rtl="0">
              <a:lnSpc>
                <a:spcPct val="100000"/>
              </a:lnSpc>
              <a:spcBef>
                <a:spcPts val="0"/>
              </a:spcBef>
              <a:spcAft>
                <a:spcPts val="0"/>
              </a:spcAft>
              <a:buClr>
                <a:schemeClr val="dk1"/>
              </a:buClr>
              <a:buSzPts val="1000"/>
              <a:buFont typeface="Roboto"/>
              <a:buNone/>
            </a:pPr>
            <a:r>
              <a:rPr lang="es-us" b="1" dirty="0"/>
              <a:t>Nota para el capacitador:</a:t>
            </a:r>
            <a:r>
              <a:rPr lang="es-us" dirty="0"/>
              <a:t>  use ejemplos personales o historias para mostrar conexión. </a:t>
            </a:r>
            <a:endParaRPr dirty="0"/>
          </a:p>
          <a:p>
            <a:pPr marL="0" lvl="0" indent="0" algn="l" rtl="0">
              <a:lnSpc>
                <a:spcPct val="100000"/>
              </a:lnSpc>
              <a:spcBef>
                <a:spcPts val="0"/>
              </a:spcBef>
              <a:spcAft>
                <a:spcPts val="0"/>
              </a:spcAft>
              <a:buClr>
                <a:schemeClr val="dk1"/>
              </a:buClr>
              <a:buSzPts val="1400"/>
              <a:buFont typeface="Calibri"/>
              <a:buNone/>
            </a:pPr>
            <a:endParaRPr sz="1000" b="1" dirty="0">
              <a:solidFill>
                <a:srgbClr val="3C4043"/>
              </a:solidFill>
              <a:highlight>
                <a:srgbClr val="FFFFFF"/>
              </a:highlight>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271" name="Google Shape;27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marR="381000" lvl="0" indent="0" algn="l" rtl="0">
              <a:spcBef>
                <a:spcPts val="0"/>
              </a:spcBef>
              <a:spcAft>
                <a:spcPts val="0"/>
              </a:spcAft>
              <a:buClr>
                <a:schemeClr val="dk1"/>
              </a:buClr>
              <a:buSzPts val="1200"/>
              <a:buFont typeface="Arial"/>
              <a:buNone/>
            </a:pPr>
            <a:r>
              <a:rPr lang="es-us" i="1" dirty="0"/>
              <a:t>La capacidad de las familias de sobrellevar las circunstancias difíciles y desafiantes, recuperarse e incluso aprender de la experiencia </a:t>
            </a:r>
            <a:r>
              <a:rPr lang="es-us" b="1" i="1" dirty="0"/>
              <a:t>¡Nos recuperamos MEJOR! </a:t>
            </a:r>
            <a:endParaRPr i="1" dirty="0"/>
          </a:p>
          <a:p>
            <a:pPr marL="0" marR="381000" lvl="0" indent="0" algn="l" rtl="0">
              <a:lnSpc>
                <a:spcPct val="100000"/>
              </a:lnSpc>
              <a:spcBef>
                <a:spcPts val="0"/>
              </a:spcBef>
              <a:spcAft>
                <a:spcPts val="0"/>
              </a:spcAft>
              <a:buClr>
                <a:srgbClr val="000000"/>
              </a:buClr>
              <a:buSzPts val="1200"/>
              <a:buFont typeface="Arial"/>
              <a:buNone/>
            </a:pPr>
            <a:endParaRPr i="1" dirty="0">
              <a:solidFill>
                <a:srgbClr val="000000"/>
              </a:solidFill>
            </a:endParaRPr>
          </a:p>
          <a:p>
            <a:pPr marL="0" marR="381000" lvl="0" indent="0" algn="l" rtl="0">
              <a:lnSpc>
                <a:spcPct val="100000"/>
              </a:lnSpc>
              <a:spcBef>
                <a:spcPts val="0"/>
              </a:spcBef>
              <a:spcAft>
                <a:spcPts val="0"/>
              </a:spcAft>
              <a:buClr>
                <a:srgbClr val="000000"/>
              </a:buClr>
              <a:buSzPts val="1200"/>
              <a:buFont typeface="Arial"/>
              <a:buNone/>
            </a:pPr>
            <a:r>
              <a:rPr lang="es-us" i="1" dirty="0">
                <a:solidFill>
                  <a:srgbClr val="000000"/>
                </a:solidFill>
              </a:rPr>
              <a:t>TODAS las familias enfrentan desafíos. Sin embargo, </a:t>
            </a:r>
            <a:r>
              <a:rPr lang="es-us" i="1" u="none" strike="noStrike" dirty="0">
                <a:solidFill>
                  <a:srgbClr val="000000"/>
                </a:solidFill>
              </a:rPr>
              <a:t>cuando practicamos el </a:t>
            </a:r>
            <a:r>
              <a:rPr lang="es-us" i="1" dirty="0">
                <a:solidFill>
                  <a:srgbClr val="000000"/>
                </a:solidFill>
              </a:rPr>
              <a:t>autocuidado y</a:t>
            </a:r>
            <a:r>
              <a:rPr lang="es-us" i="1" u="none" strike="noStrike" dirty="0">
                <a:solidFill>
                  <a:srgbClr val="000000"/>
                </a:solidFill>
              </a:rPr>
              <a:t> el bienestar completo, estamos brindando un entorno para nosotros y nuestras familias para poder desarrollar mejor la resiliencia y estar preparados para los desafíos que surgen en la vida.  </a:t>
            </a:r>
            <a:endParaRPr i="1" dirty="0">
              <a:solidFill>
                <a:srgbClr val="000000"/>
              </a:solidFill>
            </a:endParaRPr>
          </a:p>
          <a:p>
            <a:pPr marL="0" marR="381000" lvl="0" indent="0" algn="l" rtl="0">
              <a:lnSpc>
                <a:spcPct val="100000"/>
              </a:lnSpc>
              <a:spcBef>
                <a:spcPts val="0"/>
              </a:spcBef>
              <a:spcAft>
                <a:spcPts val="0"/>
              </a:spcAft>
              <a:buClr>
                <a:srgbClr val="000000"/>
              </a:buClr>
              <a:buSzPts val="1200"/>
              <a:buFont typeface="Arial"/>
              <a:buNone/>
            </a:pPr>
            <a:r>
              <a:rPr lang="es-us" i="1" u="none" strike="noStrike" dirty="0">
                <a:solidFill>
                  <a:srgbClr val="000000"/>
                </a:solidFill>
              </a:rPr>
              <a:t>Al practicar esto, modelamos la autocompasión, las relaciones saludables, proporcionamos límites, positividad y muchas más cosas que son clave para una vida sana y resiliente.  </a:t>
            </a:r>
            <a:endParaRPr i="1" u="none" strike="noStrike" dirty="0">
              <a:solidFill>
                <a:srgbClr val="000000"/>
              </a:solidFill>
            </a:endParaRPr>
          </a:p>
          <a:p>
            <a:pPr marL="0" marR="381000" lvl="0" indent="0" algn="l" rtl="0">
              <a:lnSpc>
                <a:spcPct val="100000"/>
              </a:lnSpc>
              <a:spcBef>
                <a:spcPts val="0"/>
              </a:spcBef>
              <a:spcAft>
                <a:spcPts val="0"/>
              </a:spcAft>
              <a:buClr>
                <a:srgbClr val="000000"/>
              </a:buClr>
              <a:buSzPts val="1200"/>
              <a:buFont typeface="Arial"/>
              <a:buNone/>
            </a:pPr>
            <a:endParaRPr i="1" dirty="0">
              <a:solidFill>
                <a:srgbClr val="000000"/>
              </a:solidFill>
            </a:endParaRPr>
          </a:p>
          <a:p>
            <a:pPr marL="0" marR="381000" lvl="0" indent="0" algn="l" rtl="0">
              <a:lnSpc>
                <a:spcPct val="100000"/>
              </a:lnSpc>
              <a:spcBef>
                <a:spcPts val="0"/>
              </a:spcBef>
              <a:spcAft>
                <a:spcPts val="0"/>
              </a:spcAft>
              <a:buClr>
                <a:srgbClr val="000000"/>
              </a:buClr>
              <a:buSzPts val="1200"/>
              <a:buFont typeface="Arial"/>
              <a:buNone/>
            </a:pPr>
            <a:r>
              <a:rPr lang="es-us" b="1" dirty="0">
                <a:solidFill>
                  <a:srgbClr val="000000"/>
                </a:solidFill>
              </a:rPr>
              <a:t>Antecedentes: </a:t>
            </a:r>
            <a:endParaRPr b="1" dirty="0">
              <a:solidFill>
                <a:srgbClr val="000000"/>
              </a:solidFill>
            </a:endParaRPr>
          </a:p>
          <a:p>
            <a:pPr marL="0" marR="381000" lvl="0" indent="0" algn="l" rtl="0">
              <a:spcBef>
                <a:spcPts val="0"/>
              </a:spcBef>
              <a:spcAft>
                <a:spcPts val="0"/>
              </a:spcAft>
              <a:buClr>
                <a:schemeClr val="dk1"/>
              </a:buClr>
              <a:buSzPts val="1200"/>
              <a:buFont typeface="Arial"/>
              <a:buNone/>
            </a:pP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1"/>
                  </a:ext>
                </a:extLst>
              </a:rPr>
              <a:t>La definición de resiliencia de los padres está tomada de </a:t>
            </a:r>
            <a:r>
              <a:rPr lang="es-us" dirty="0" err="1">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1"/>
                  </a:ext>
                </a:extLst>
              </a:rPr>
              <a:t>Strengthening</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1"/>
                  </a:ext>
                </a:extLst>
              </a:rPr>
              <a:t> </a:t>
            </a:r>
            <a:r>
              <a:rPr lang="es-us" dirty="0" err="1">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1"/>
                  </a:ext>
                </a:extLst>
              </a:rPr>
              <a:t>Families</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1"/>
                  </a:ext>
                </a:extLst>
              </a:rPr>
              <a:t> (</a:t>
            </a:r>
            <a:r>
              <a:rPr lang="es-us" dirty="0" err="1">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1"/>
                  </a:ext>
                </a:extLst>
              </a:rPr>
              <a:t>National</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1"/>
                  </a:ext>
                </a:extLst>
              </a:rPr>
              <a:t> Alliance of Children’s Trust &amp; </a:t>
            </a:r>
            <a:r>
              <a:rPr lang="es-us" dirty="0" err="1">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1"/>
                  </a:ext>
                </a:extLst>
              </a:rPr>
              <a:t>Prevention</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1"/>
                  </a:ext>
                </a:extLst>
              </a:rPr>
              <a:t> </a:t>
            </a:r>
            <a:r>
              <a:rPr lang="es-us" dirty="0" err="1">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1"/>
                  </a:ext>
                </a:extLst>
              </a:rPr>
              <a:t>Funds</a:t>
            </a:r>
            <a:r>
              <a:rPr lang="es-us" dirty="0"/>
              <a:t>).</a:t>
            </a:r>
            <a:endParaRPr b="1"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p>
        </p:txBody>
      </p:sp>
      <p:sp>
        <p:nvSpPr>
          <p:cNvPr id="281" name="Google Shape;28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9: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us" i="1" dirty="0"/>
              <a:t>Muchos de nosotros podemos pensar el autocuidado como salud o bienestar físico. Hay ocho áreas de bienestar </a:t>
            </a:r>
            <a:r>
              <a:rPr lang="es-us" i="1" dirty="0">
                <a:solidFill>
                  <a:schemeClr val="dk1"/>
                </a:solidFill>
              </a:rPr>
              <a:t>que se centran en el autocuidado completo y holístico (</a:t>
            </a:r>
            <a:r>
              <a:rPr lang="en-us" i="1" dirty="0" err="1"/>
              <a:t>considerando</a:t>
            </a:r>
            <a:r>
              <a:rPr lang="en-us" i="1" dirty="0"/>
              <a:t> </a:t>
            </a:r>
            <a:r>
              <a:rPr lang="en-us" i="1" dirty="0" err="1"/>
              <a:t>todo</a:t>
            </a:r>
            <a:r>
              <a:rPr lang="en-us" i="1" dirty="0"/>
              <a:t> el ser) de un </a:t>
            </a:r>
            <a:r>
              <a:rPr lang="en-us" i="1" dirty="0" err="1"/>
              <a:t>individuo</a:t>
            </a:r>
            <a:r>
              <a:rPr lang="en-us" i="1" dirty="0"/>
              <a:t> para </a:t>
            </a:r>
            <a:r>
              <a:rPr lang="en-us" i="1" dirty="0" err="1"/>
              <a:t>garantizar</a:t>
            </a:r>
            <a:r>
              <a:rPr lang="en-us" i="1" dirty="0"/>
              <a:t> un </a:t>
            </a:r>
            <a:r>
              <a:rPr lang="en-us" i="1" dirty="0" err="1"/>
              <a:t>equilibrio</a:t>
            </a:r>
            <a:r>
              <a:rPr lang="en-us" i="1" dirty="0"/>
              <a:t> de </a:t>
            </a:r>
            <a:r>
              <a:rPr lang="en-us" i="1" dirty="0" err="1"/>
              <a:t>su</a:t>
            </a:r>
            <a:r>
              <a:rPr lang="en-us" i="1" dirty="0"/>
              <a:t> </a:t>
            </a:r>
            <a:r>
              <a:rPr lang="en-us" i="1" dirty="0" err="1"/>
              <a:t>bienestar</a:t>
            </a:r>
            <a:r>
              <a:rPr lang="en-us" i="1" dirty="0"/>
              <a:t> </a:t>
            </a:r>
            <a:r>
              <a:rPr lang="en-us" i="1" dirty="0" err="1"/>
              <a:t>en</a:t>
            </a:r>
            <a:r>
              <a:rPr lang="en-us" i="1" dirty="0"/>
              <a:t> </a:t>
            </a:r>
            <a:r>
              <a:rPr lang="en-us" i="1" dirty="0" err="1"/>
              <a:t>todos</a:t>
            </a:r>
            <a:r>
              <a:rPr lang="en-us" i="1" dirty="0"/>
              <a:t> los </a:t>
            </a:r>
            <a:r>
              <a:rPr lang="en-us" i="1" dirty="0" err="1"/>
              <a:t>aspectos</a:t>
            </a:r>
            <a:r>
              <a:rPr lang="en-us" i="1" dirty="0"/>
              <a:t> de sus </a:t>
            </a:r>
            <a:r>
              <a:rPr lang="en-us" i="1" dirty="0" err="1"/>
              <a:t>vidas</a:t>
            </a:r>
            <a:r>
              <a:rPr lang="en-us" i="1" dirty="0"/>
              <a:t>.</a:t>
            </a:r>
            <a:r>
              <a:rPr lang="en-us" dirty="0">
                <a:solidFill>
                  <a:schemeClr val="dk1"/>
                </a:solidFill>
              </a:rPr>
              <a:t> </a:t>
            </a:r>
            <a:r>
              <a:rPr lang="es-us" dirty="0">
                <a:solidFill>
                  <a:schemeClr val="dk1"/>
                </a:solidFill>
              </a:rPr>
              <a:t>(cita: </a:t>
            </a:r>
            <a:r>
              <a:rPr lang="es-us" dirty="0"/>
              <a:t>samsha.gov)</a:t>
            </a:r>
            <a:r>
              <a:rPr lang="es-us" i="1" dirty="0"/>
              <a:t> </a:t>
            </a:r>
            <a:endParaRPr i="1" dirty="0"/>
          </a:p>
          <a:p>
            <a:pPr marL="0" marR="0" lvl="0" indent="0" algn="l" rtl="0">
              <a:lnSpc>
                <a:spcPct val="100000"/>
              </a:lnSpc>
              <a:spcBef>
                <a:spcPts val="0"/>
              </a:spcBef>
              <a:spcAft>
                <a:spcPts val="0"/>
              </a:spcAft>
              <a:buClr>
                <a:schemeClr val="dk1"/>
              </a:buClr>
              <a:buSzPts val="1200"/>
              <a:buFont typeface="Arial"/>
              <a:buNone/>
            </a:pPr>
            <a:r>
              <a:rPr lang="es-us" i="1" dirty="0"/>
              <a:t>Debemos reconocer que la salud no es solo la ausencia de enfermedad.</a:t>
            </a:r>
            <a:r>
              <a:rPr lang="es-us" dirty="0"/>
              <a:t> </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spcBef>
                <a:spcPts val="0"/>
              </a:spcBef>
              <a:spcAft>
                <a:spcPts val="0"/>
              </a:spcAft>
              <a:buClr>
                <a:schemeClr val="dk1"/>
              </a:buClr>
              <a:buSzPts val="1200"/>
              <a:buFont typeface="Arial"/>
              <a:buNone/>
            </a:pPr>
            <a:r>
              <a:rPr lang="es-us" b="1" dirty="0"/>
              <a:t>Nota para el capacitador: </a:t>
            </a:r>
            <a:r>
              <a:rPr lang="es-us" dirty="0"/>
              <a:t>si tiene suficiente tiempo, puede compartir las siguientes dos diapositivas ocultas en lugar de la información/ejemplos a continuación. Nuestra experiencia es que no ha habido tiempo suficiente para profundizar en cada diapositiva de ejemplo con detalle descriptivo. Use su discreción como capacitador. </a:t>
            </a:r>
            <a:endParaRPr dirty="0"/>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s-us" i="1" dirty="0"/>
              <a:t>Le presentaremos cuatro de las dimensiones del bienestar que más claramente alinean y respaldan los elementos estructurales de HOPE. También compartiremos algunos ejemplos de estas cuatro dimensiones sobre cómo el bienestar de los adultos puede ayudar a nutrir y desarrollar niños resilientes. </a:t>
            </a:r>
            <a:endParaRPr i="1" dirty="0"/>
          </a:p>
          <a:p>
            <a:pPr marL="0" lvl="0" indent="0" algn="l" rtl="0">
              <a:lnSpc>
                <a:spcPct val="100000"/>
              </a:lnSpc>
              <a:spcBef>
                <a:spcPts val="0"/>
              </a:spcBef>
              <a:spcAft>
                <a:spcPts val="0"/>
              </a:spcAft>
              <a:buClr>
                <a:schemeClr val="dk1"/>
              </a:buClr>
              <a:buSzPts val="1200"/>
              <a:buFont typeface="Arial"/>
              <a:buNone/>
            </a:pPr>
            <a:r>
              <a:rPr lang="es-us" b="1" i="1" dirty="0">
                <a:solidFill>
                  <a:schemeClr val="dk1"/>
                </a:solidFill>
              </a:rPr>
              <a:t> </a:t>
            </a:r>
            <a:r>
              <a:rPr lang="es-us" b="1" i="1" dirty="0"/>
              <a:t>Bienestar emocional:</a:t>
            </a:r>
            <a:endParaRPr b="1" i="1" dirty="0"/>
          </a:p>
          <a:p>
            <a:pPr marL="323850" lvl="0" indent="-323850" algn="l" rtl="0">
              <a:lnSpc>
                <a:spcPct val="125000"/>
              </a:lnSpc>
              <a:spcBef>
                <a:spcPts val="0"/>
              </a:spcBef>
              <a:spcAft>
                <a:spcPts val="0"/>
              </a:spcAft>
              <a:buClr>
                <a:schemeClr val="dk1"/>
              </a:buClr>
              <a:buSzPts val="1200"/>
              <a:buFont typeface="Calibri"/>
              <a:buChar char="●"/>
            </a:pPr>
            <a:r>
              <a:rPr lang="es-us" i="1" dirty="0"/>
              <a:t>Poner nombre a sus emociones: es importante ponerle un nombre a nuestras emociones y a lo que sentimos, algo que también ayuda a los niños a hacerlo.</a:t>
            </a:r>
            <a:endParaRPr i="1" dirty="0"/>
          </a:p>
          <a:p>
            <a:pPr marL="323850" lvl="0" indent="-323850" algn="l" rtl="0">
              <a:lnSpc>
                <a:spcPct val="125000"/>
              </a:lnSpc>
              <a:spcBef>
                <a:spcPts val="0"/>
              </a:spcBef>
              <a:spcAft>
                <a:spcPts val="0"/>
              </a:spcAft>
              <a:buClr>
                <a:schemeClr val="dk1"/>
              </a:buClr>
              <a:buSzPts val="1200"/>
              <a:buFont typeface="Calibri"/>
              <a:buChar char="●"/>
            </a:pPr>
            <a:r>
              <a:rPr lang="es-us" i="1" dirty="0"/>
              <a:t>Llevar un diario o dibujar: esta es una excelente manera de procesar y comprender nuestros sentimientos y lo que sucede en nuestras vidas.</a:t>
            </a:r>
            <a:endParaRPr i="1" dirty="0"/>
          </a:p>
          <a:p>
            <a:pPr marL="0" lvl="0" indent="0" algn="l" rtl="0">
              <a:spcBef>
                <a:spcPts val="0"/>
              </a:spcBef>
              <a:spcAft>
                <a:spcPts val="0"/>
              </a:spcAft>
              <a:buNone/>
            </a:pPr>
            <a:r>
              <a:rPr lang="es-us" b="1" i="1" dirty="0"/>
              <a:t>Bienestar social: </a:t>
            </a:r>
            <a:endParaRPr b="1" i="1" dirty="0"/>
          </a:p>
          <a:p>
            <a:pPr marL="457200" lvl="0" indent="-304800" algn="l" rtl="0">
              <a:lnSpc>
                <a:spcPct val="125000"/>
              </a:lnSpc>
              <a:spcBef>
                <a:spcPts val="0"/>
              </a:spcBef>
              <a:spcAft>
                <a:spcPts val="0"/>
              </a:spcAft>
              <a:buClr>
                <a:schemeClr val="dk1"/>
              </a:buClr>
              <a:buSzPts val="1200"/>
              <a:buFont typeface="Calibri"/>
              <a:buChar char="●"/>
            </a:pPr>
            <a:r>
              <a:rPr lang="es-us" i="1" dirty="0"/>
              <a:t>Noches de juego en familia: ¡Las risas en su familia sirven de mucho!</a:t>
            </a:r>
            <a:endParaRPr i="1" dirty="0"/>
          </a:p>
          <a:p>
            <a:pPr marL="457200" lvl="0" indent="-317500" algn="l" rtl="0">
              <a:lnSpc>
                <a:spcPct val="125000"/>
              </a:lnSpc>
              <a:spcBef>
                <a:spcPts val="0"/>
              </a:spcBef>
              <a:spcAft>
                <a:spcPts val="0"/>
              </a:spcAft>
              <a:buClr>
                <a:schemeClr val="dk1"/>
              </a:buClr>
              <a:buSzPts val="1400"/>
              <a:buChar char="●"/>
            </a:pPr>
            <a:r>
              <a:rPr lang="es-us" i="1" dirty="0"/>
              <a:t>Pertenecer a grupos o comunidades fuera del trabajo: tal vez son grupos de la iglesia o de juego, u otros grupos en su comunidad. Tal vez prestamos servicio en lugares en nuestra comunidad.  </a:t>
            </a:r>
            <a:endParaRPr i="1" dirty="0"/>
          </a:p>
          <a:p>
            <a:pPr marL="0" lvl="0" indent="0" algn="l" rtl="0">
              <a:spcBef>
                <a:spcPts val="0"/>
              </a:spcBef>
              <a:spcAft>
                <a:spcPts val="0"/>
              </a:spcAft>
              <a:buNone/>
            </a:pPr>
            <a:r>
              <a:rPr lang="es-us" b="1" i="1" dirty="0"/>
              <a:t>Bienestar profesional:</a:t>
            </a:r>
            <a:endParaRPr b="1" i="1" dirty="0"/>
          </a:p>
          <a:p>
            <a:pPr marL="323850" lvl="0" indent="-323850" algn="l" rtl="0">
              <a:lnSpc>
                <a:spcPct val="125000"/>
              </a:lnSpc>
              <a:spcBef>
                <a:spcPts val="0"/>
              </a:spcBef>
              <a:spcAft>
                <a:spcPts val="0"/>
              </a:spcAft>
              <a:buClr>
                <a:schemeClr val="dk1"/>
              </a:buClr>
              <a:buSzPts val="1200"/>
              <a:buFont typeface="Calibri"/>
              <a:buChar char="●"/>
            </a:pPr>
            <a:r>
              <a:rPr lang="es-us" i="1" dirty="0"/>
              <a:t>Usar las vacaciones/días por enfermedad: ¡es por eso que tiene esos días y debe tomárselos!</a:t>
            </a:r>
            <a:endParaRPr i="1" dirty="0"/>
          </a:p>
          <a:p>
            <a:pPr marL="323850" lvl="0" indent="-323850" algn="l" rtl="0">
              <a:lnSpc>
                <a:spcPct val="125000"/>
              </a:lnSpc>
              <a:spcBef>
                <a:spcPts val="0"/>
              </a:spcBef>
              <a:spcAft>
                <a:spcPts val="0"/>
              </a:spcAft>
              <a:buClr>
                <a:schemeClr val="dk1"/>
              </a:buClr>
              <a:buSzPts val="1200"/>
              <a:buFont typeface="Calibri"/>
              <a:buChar char="●"/>
            </a:pPr>
            <a:r>
              <a:rPr lang="es-us" i="1" dirty="0"/>
              <a:t>Establecer límites claros para crear un equilibro en su vida.</a:t>
            </a:r>
            <a:endParaRPr i="1" dirty="0"/>
          </a:p>
          <a:p>
            <a:pPr marL="0" lvl="0" indent="0" algn="l" rtl="0">
              <a:lnSpc>
                <a:spcPct val="125000"/>
              </a:lnSpc>
              <a:spcBef>
                <a:spcPts val="0"/>
              </a:spcBef>
              <a:spcAft>
                <a:spcPts val="0"/>
              </a:spcAft>
              <a:buNone/>
            </a:pPr>
            <a:r>
              <a:rPr lang="es-us" b="1" i="1" dirty="0"/>
              <a:t>Bienestar ambiental:</a:t>
            </a:r>
            <a:endParaRPr b="1" i="1" dirty="0"/>
          </a:p>
          <a:p>
            <a:pPr marL="323850" lvl="0" indent="-323850" algn="l" rtl="0">
              <a:lnSpc>
                <a:spcPct val="125000"/>
              </a:lnSpc>
              <a:spcBef>
                <a:spcPts val="0"/>
              </a:spcBef>
              <a:spcAft>
                <a:spcPts val="0"/>
              </a:spcAft>
              <a:buClr>
                <a:schemeClr val="dk1"/>
              </a:buClr>
              <a:buSzPts val="1200"/>
              <a:buFont typeface="Calibri"/>
              <a:buChar char="●"/>
            </a:pPr>
            <a:r>
              <a:rPr lang="es-us" i="1" dirty="0"/>
              <a:t>Pasar más tiempo al aire libre: la luz del sol y el aire hacen maravillas por nuestro estado mental, por nuestra familia y nuestros niños.</a:t>
            </a:r>
            <a:endParaRPr i="1" dirty="0"/>
          </a:p>
          <a:p>
            <a:pPr marL="323850" lvl="0" indent="-323850" algn="l" rtl="0">
              <a:lnSpc>
                <a:spcPct val="125000"/>
              </a:lnSpc>
              <a:spcBef>
                <a:spcPts val="0"/>
              </a:spcBef>
              <a:spcAft>
                <a:spcPts val="0"/>
              </a:spcAft>
              <a:buClr>
                <a:schemeClr val="dk1"/>
              </a:buClr>
              <a:buSzPts val="1200"/>
              <a:buFont typeface="Calibri"/>
              <a:buChar char="●"/>
            </a:pPr>
            <a:r>
              <a:rPr lang="es-us" i="1" dirty="0"/>
              <a:t>Controlar el tiempo con la tecnología: estar consciente de su tiempo frente a una pantalla. </a:t>
            </a:r>
            <a:endParaRPr i="1" dirty="0"/>
          </a:p>
          <a:p>
            <a:pPr marL="0" lvl="0" indent="0" algn="l" rtl="0">
              <a:spcBef>
                <a:spcPts val="0"/>
              </a:spcBef>
              <a:spcAft>
                <a:spcPts val="0"/>
              </a:spcAft>
              <a:buClr>
                <a:schemeClr val="dk1"/>
              </a:buClr>
              <a:buSzPts val="1200"/>
              <a:buFont typeface="Calibri"/>
              <a:buNone/>
            </a:pPr>
            <a:r>
              <a:rPr lang="es-us" dirty="0"/>
              <a:t> </a:t>
            </a:r>
            <a:endParaRPr dirty="0"/>
          </a:p>
          <a:p>
            <a:pPr marL="0" lvl="0" indent="0" algn="l" rtl="0">
              <a:spcBef>
                <a:spcPts val="0"/>
              </a:spcBef>
              <a:spcAft>
                <a:spcPts val="0"/>
              </a:spcAft>
              <a:buNone/>
            </a:pP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2"/>
                  </a:ext>
                </a:extLst>
              </a:rPr>
              <a:t>¿Con qué </a:t>
            </a:r>
            <a:r>
              <a:rPr lang="es-us" i="1" dirty="0"/>
              <a:t>e</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3"/>
                  </a:ext>
                </a:extLst>
              </a:rPr>
              <a:t>lementos estructurales</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4"/>
                  </a:ext>
                </a:extLst>
              </a:rPr>
              <a:t> se pueden conectar y cómo apoya las experiencias positivas de la infancia?</a:t>
            </a:r>
            <a:r>
              <a:rPr lang="es-us" i="1" dirty="0"/>
              <a:t> Estamos apoyando los elementos estructurales de Relaciones y Crecimiento emocional cuando nos enfocamos en el bienestar emocional y social. Estamos apoyando los elementos estructurales de Participación y Entorno cuando nos enfocamos en nuestro bienestar profesional y ambiental. </a:t>
            </a:r>
            <a:endParaRPr i="1" dirty="0"/>
          </a:p>
          <a:p>
            <a:pPr marL="0" lvl="0" indent="0" algn="l" rtl="0">
              <a:spcBef>
                <a:spcPts val="0"/>
              </a:spcBef>
              <a:spcAft>
                <a:spcPts val="0"/>
              </a:spcAft>
              <a:buNone/>
            </a:pPr>
            <a:r>
              <a:rPr lang="es-us" i="1" dirty="0"/>
              <a:t>(Estamos fortaleciendo todos los e</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5"/>
                  </a:ext>
                </a:extLst>
              </a:rPr>
              <a:t>lementos estructurales</a:t>
            </a:r>
            <a:r>
              <a:rPr lang="es-us" i="1" dirty="0"/>
              <a:t> de HOPE en más de una forma). Cuando trabajamos para apoyar el bienestar en nuestras vidas, modelamos las cosas que estamos desarrollando y, a su vez, esto impactará al niño de manera positiva.</a:t>
            </a:r>
            <a:endParaRPr dirty="0"/>
          </a:p>
          <a:p>
            <a:pPr marL="0" lvl="0" indent="0" algn="l" rtl="0">
              <a:lnSpc>
                <a:spcPct val="100000"/>
              </a:lnSpc>
              <a:spcBef>
                <a:spcPts val="0"/>
              </a:spcBef>
              <a:spcAft>
                <a:spcPts val="0"/>
              </a:spcAft>
              <a:buClr>
                <a:schemeClr val="dk1"/>
              </a:buClr>
              <a:buSzPts val="1200"/>
              <a:buFont typeface="Arial"/>
              <a:buNone/>
            </a:pPr>
            <a:endParaRPr b="1" dirty="0"/>
          </a:p>
          <a:p>
            <a:pPr marL="0" lvl="0" indent="0" algn="l" rtl="0">
              <a:lnSpc>
                <a:spcPct val="100000"/>
              </a:lnSpc>
              <a:spcBef>
                <a:spcPts val="0"/>
              </a:spcBef>
              <a:spcAft>
                <a:spcPts val="0"/>
              </a:spcAft>
              <a:buClr>
                <a:schemeClr val="dk1"/>
              </a:buClr>
              <a:buSzPts val="1200"/>
              <a:buFont typeface="Arial"/>
              <a:buNone/>
            </a:pPr>
            <a:r>
              <a:rPr lang="es-us" b="1" dirty="0"/>
              <a:t>Fuentes:</a:t>
            </a:r>
            <a:r>
              <a:rPr lang="es-us" dirty="0"/>
              <a:t> </a:t>
            </a:r>
            <a:endParaRPr dirty="0"/>
          </a:p>
          <a:p>
            <a:pPr marL="0" lvl="0" indent="0" algn="l" rtl="0">
              <a:lnSpc>
                <a:spcPct val="100000"/>
              </a:lnSpc>
              <a:spcBef>
                <a:spcPts val="0"/>
              </a:spcBef>
              <a:spcAft>
                <a:spcPts val="0"/>
              </a:spcAft>
              <a:buClr>
                <a:schemeClr val="dk1"/>
              </a:buClr>
              <a:buSzPts val="1200"/>
              <a:buFont typeface="Arial"/>
              <a:buNone/>
            </a:pPr>
            <a:r>
              <a:rPr lang="es-us" dirty="0"/>
              <a:t>Autocuidado: </a:t>
            </a:r>
            <a:r>
              <a:rPr lang="es-us" u="sng" dirty="0">
                <a:solidFill>
                  <a:schemeClr val="hlink"/>
                </a:solidFill>
                <a:hlinkClick r:id="rId3"/>
              </a:rPr>
              <a:t>https://www.lexico.com/en/definition/self-care</a:t>
            </a:r>
            <a:endParaRPr dirty="0"/>
          </a:p>
          <a:p>
            <a:pPr marL="0" lvl="0" indent="0" algn="l" rtl="0">
              <a:lnSpc>
                <a:spcPct val="100000"/>
              </a:lnSpc>
              <a:spcBef>
                <a:spcPts val="0"/>
              </a:spcBef>
              <a:spcAft>
                <a:spcPts val="0"/>
              </a:spcAft>
              <a:buClr>
                <a:schemeClr val="dk1"/>
              </a:buClr>
              <a:buSzPts val="1200"/>
              <a:buFont typeface="Arial"/>
              <a:buNone/>
            </a:pPr>
            <a:r>
              <a:rPr lang="es-us" dirty="0"/>
              <a:t> </a:t>
            </a:r>
            <a:r>
              <a:rPr lang="es-us" u="sng" dirty="0">
                <a:solidFill>
                  <a:schemeClr val="hlink"/>
                </a:solidFill>
                <a:hlinkClick r:id="rId4"/>
              </a:rPr>
              <a:t>¿Qué es el autocuidado? (habitsforwellbeing.com)</a:t>
            </a:r>
            <a:endParaRPr dirty="0"/>
          </a:p>
          <a:p>
            <a:pPr marL="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293" name="Google Shape;29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400"/>
              <a:buFont typeface="Arial"/>
              <a:buNone/>
            </a:pPr>
            <a:r>
              <a:rPr lang="es-us" b="1" dirty="0"/>
              <a:t>Nota para el capacitador: </a:t>
            </a:r>
            <a:r>
              <a:rPr lang="es-us" dirty="0"/>
              <a:t>omita esta diapositiva si es el anfitrión del Café en persona.</a:t>
            </a: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0: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Clr>
                <a:schemeClr val="dk1"/>
              </a:buClr>
              <a:buSzPts val="1200"/>
              <a:buFont typeface="Arial"/>
              <a:buNone/>
            </a:pPr>
            <a:r>
              <a:rPr lang="es-us" dirty="0"/>
              <a:t>Estos son ejemplos de cómo puede practicar el bienestar emocional y social: </a:t>
            </a:r>
            <a:endParaRPr dirty="0"/>
          </a:p>
          <a:p>
            <a:pPr marL="0" lvl="0" indent="0" algn="l" rtl="0">
              <a:lnSpc>
                <a:spcPct val="100000"/>
              </a:lnSpc>
              <a:spcBef>
                <a:spcPts val="0"/>
              </a:spcBef>
              <a:spcAft>
                <a:spcPts val="0"/>
              </a:spcAft>
              <a:buClr>
                <a:schemeClr val="dk1"/>
              </a:buClr>
              <a:buSzPts val="1200"/>
              <a:buFont typeface="Arial"/>
              <a:buNone/>
            </a:pPr>
            <a:r>
              <a:rPr lang="es-us" dirty="0"/>
              <a:t>Bienestar emocional:</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Poner nombre a sus emociones: es</a:t>
            </a:r>
            <a:r>
              <a:rPr lang="es-us" dirty="0"/>
              <a:t> </a:t>
            </a:r>
            <a:r>
              <a:rPr lang="es-us" sz="1200" dirty="0"/>
              <a:t>importante ponerle un nombre a nuestras emociones y a lo que sentimos, algo que también ayuda a los niños a hacerlo.</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Ayudar a los niños a que pongan nombre a sus emociones</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Llevar un diario o dibujar: esta es una excelente manera de procesar y comprender nuestros sentimientos y lo que sucede en nuestras vidas.</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Practicar la autocompasión: practicar la manera en que nos hablamos y practicar el autocuidado.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Arial"/>
              <a:buNone/>
            </a:pPr>
            <a:r>
              <a:rPr lang="es-us" dirty="0"/>
              <a:t>Bienestar social: </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Noches de juego en familia: ¡Las risas en su familia sirven de mucho!</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Cocinar juntos como familia: es una gran manera de unirse y de alimentar su cuerpo con una excelente nutrición. </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Almuerzo o café con un amigo</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Pertenecer a grupos o comunidades fuera del trabajo: tal vez son grupos de la iglesia o de juego, u otros grupos en su comunidad. Tal vez prestamos servicio en lugares en nuestra comunidad.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Arial"/>
              <a:buNone/>
            </a:pPr>
            <a:r>
              <a:rPr lang="es-us" dirty="0"/>
              <a:t>Cuando trabajamos para desarrollar nuestro bienestar emocional y social, modelamos las cosas que estamos desarrollando y, a su vez, esto impactará al niño de manera positiva.  </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s-us" dirty="0"/>
              <a:t>¿Con qué e</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6"/>
                  </a:ext>
                </a:extLst>
              </a:rPr>
              <a:t>lementos estructurales</a:t>
            </a:r>
            <a:r>
              <a:rPr lang="es-us" dirty="0"/>
              <a:t> se puede conectar esto y cómo apoya las experiencias positivas de la infancia?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Arial"/>
              <a:buNone/>
            </a:pPr>
            <a:r>
              <a:rPr lang="es-us" dirty="0"/>
              <a:t>Al trabajar en estas áreas de bienestar, apoyamos los elementos estructurales de</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7"/>
                  </a:ext>
                </a:extLst>
              </a:rPr>
              <a:t> relaciones, participación y crecimiento emocional</a:t>
            </a:r>
            <a:r>
              <a:rPr lang="es-us" dirty="0"/>
              <a:t>. </a:t>
            </a:r>
            <a:endParaRPr dirty="0"/>
          </a:p>
          <a:p>
            <a:pPr marL="171450" lvl="0" indent="-9525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Arial"/>
              <a:buNone/>
            </a:pPr>
            <a:r>
              <a:rPr lang="es-us" b="1" dirty="0"/>
              <a:t>El capacitador debe relacionar las experiencias personales con estas áreas del autocuidado: </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333" name="Google Shape;33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2: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Clr>
                <a:schemeClr val="dk1"/>
              </a:buClr>
              <a:buSzPts val="1200"/>
              <a:buFont typeface="Calibri"/>
              <a:buNone/>
            </a:pPr>
            <a:r>
              <a:rPr lang="es-us" dirty="0"/>
              <a:t>Bienestar profesional:</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Establecer objetivos profesionales: ¿nos esforzamos para crecer y aprender más?</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Pertenecer a una organización profesional</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Asegurarse de tomar descansos</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Usar las vacaciones/días por enfermedad: ¡es por eso que tiene esos días y debe tomárselos!</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Establecer límites claros</a:t>
            </a:r>
            <a:endParaRPr dirty="0"/>
          </a:p>
          <a:p>
            <a:pPr marL="323850" lvl="0" indent="-247650" algn="l" rtl="0">
              <a:lnSpc>
                <a:spcPct val="125000"/>
              </a:lnSpc>
              <a:spcBef>
                <a:spcPts val="0"/>
              </a:spcBef>
              <a:spcAft>
                <a:spcPts val="0"/>
              </a:spcAft>
              <a:buClr>
                <a:srgbClr val="292929"/>
              </a:buClr>
              <a:buSzPts val="1200"/>
              <a:buFont typeface="Courier New"/>
              <a:buNone/>
            </a:pPr>
            <a:endParaRPr sz="1200" b="1" dirty="0"/>
          </a:p>
          <a:p>
            <a:pPr marL="0" lvl="0" indent="0" algn="l" rtl="0">
              <a:lnSpc>
                <a:spcPct val="125000"/>
              </a:lnSpc>
              <a:spcBef>
                <a:spcPts val="0"/>
              </a:spcBef>
              <a:spcAft>
                <a:spcPts val="0"/>
              </a:spcAft>
              <a:buClr>
                <a:srgbClr val="292929"/>
              </a:buClr>
              <a:buSzPts val="1200"/>
              <a:buFont typeface="Courier New"/>
              <a:buNone/>
            </a:pPr>
            <a:r>
              <a:rPr lang="es-us" sz="1200" dirty="0"/>
              <a:t>Bienestar ambiental:</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Mantener el espacio limpio y ordenado: un espacio desordenado = una mente desordenada.</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Pasar más tiempo al aire libre: la luz del sol y el aire hacen maravillas por nuestro estado </a:t>
            </a:r>
            <a:r>
              <a:rPr lang="es-us" dirty="0"/>
              <a:t>mental</a:t>
            </a:r>
            <a:r>
              <a:rPr lang="es-us" sz="1200" dirty="0"/>
              <a:t>, por nuestra familia y nuestros niños.</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Controlar el tiempo con la tecnología: estar consciente de su tiempo frente a una pantalla. </a:t>
            </a:r>
            <a:endParaRPr dirty="0"/>
          </a:p>
          <a:p>
            <a:pPr marL="323850" lvl="0" indent="-323850" algn="l" rtl="0">
              <a:lnSpc>
                <a:spcPct val="125000"/>
              </a:lnSpc>
              <a:spcBef>
                <a:spcPts val="0"/>
              </a:spcBef>
              <a:spcAft>
                <a:spcPts val="0"/>
              </a:spcAft>
              <a:buClr>
                <a:schemeClr val="dk1"/>
              </a:buClr>
              <a:buSzPts val="1200"/>
              <a:buFont typeface="Calibri"/>
              <a:buChar char="●"/>
            </a:pPr>
            <a:r>
              <a:rPr lang="es-us" sz="1200" dirty="0"/>
              <a:t>Reciclar: devolver a nuestro entorno.</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s-us" dirty="0"/>
              <a:t>Una vez más, cuando trabajamos para desarrollar nuestro bienestar profesional y ambiental, modelamos las cosas que estamos desarrollando y, a su vez, esto impactará al niño de manera positiva.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s-us" dirty="0"/>
              <a:t>¿Con qué e</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8"/>
                  </a:ext>
                </a:extLst>
              </a:rPr>
              <a:t>lementos estructurales</a:t>
            </a:r>
            <a:r>
              <a:rPr lang="es-us" dirty="0"/>
              <a:t> se puede conectar esto y cómo apoya las experiencias positivas de la infancia? </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s-us" dirty="0"/>
              <a:t>Cuando pensamos en trabajar en nuestro bienestar profesional, estamos fortaleciendo el e</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9"/>
                  </a:ext>
                </a:extLst>
              </a:rPr>
              <a:t>lemento estructural relaciones</a:t>
            </a:r>
            <a:r>
              <a:rPr lang="es-us" dirty="0"/>
              <a:t>. Cuando estamos trabajando en nuestro bienestar ambiental, estamos fortaleciendo el e</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40"/>
                  </a:ext>
                </a:extLst>
              </a:rPr>
              <a:t>lemento estructural entorno</a:t>
            </a:r>
            <a:r>
              <a:rPr lang="es-us" dirty="0"/>
              <a:t>. </a:t>
            </a:r>
            <a:endParaRPr dirty="0"/>
          </a:p>
        </p:txBody>
      </p:sp>
      <p:sp>
        <p:nvSpPr>
          <p:cNvPr id="355" name="Google Shape;35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marR="381000" lvl="0" indent="0" algn="l" rtl="0">
              <a:lnSpc>
                <a:spcPct val="100000"/>
              </a:lnSpc>
              <a:spcBef>
                <a:spcPts val="0"/>
              </a:spcBef>
              <a:spcAft>
                <a:spcPts val="0"/>
              </a:spcAft>
              <a:buClr>
                <a:schemeClr val="dk1"/>
              </a:buClr>
              <a:buSzPts val="1100"/>
              <a:buFont typeface="Arial"/>
              <a:buNone/>
            </a:pPr>
            <a:r>
              <a:rPr lang="es-us" i="1"/>
              <a:t>El objetivo final de todas las familias es construir una familia resiliente para, a su vez, desarrollar niños resilientes. Al centrarnos en el bienestar total, estamos fortaleciendo los cimientos de los elementos estructurales de HOPE y estamos ayudando a promover la resiliencia.  </a:t>
            </a:r>
            <a:endParaRPr i="1"/>
          </a:p>
          <a:p>
            <a:pPr marL="0" marR="381000" lvl="0" indent="0" algn="l" rtl="0">
              <a:lnSpc>
                <a:spcPct val="100000"/>
              </a:lnSpc>
              <a:spcBef>
                <a:spcPts val="0"/>
              </a:spcBef>
              <a:spcAft>
                <a:spcPts val="0"/>
              </a:spcAft>
              <a:buClr>
                <a:schemeClr val="dk1"/>
              </a:buClr>
              <a:buSzPts val="1100"/>
              <a:buFont typeface="Arial"/>
              <a:buNone/>
            </a:pPr>
            <a:endParaRPr i="1"/>
          </a:p>
          <a:p>
            <a:pPr marL="0" marR="381000" lvl="0" indent="0" algn="l" rtl="0">
              <a:lnSpc>
                <a:spcPct val="100000"/>
              </a:lnSpc>
              <a:spcBef>
                <a:spcPts val="0"/>
              </a:spcBef>
              <a:spcAft>
                <a:spcPts val="0"/>
              </a:spcAft>
              <a:buClr>
                <a:schemeClr val="dk1"/>
              </a:buClr>
              <a:buSzPts val="1100"/>
              <a:buFont typeface="Arial"/>
              <a:buNone/>
            </a:pPr>
            <a:r>
              <a:rPr lang="es-us" i="1"/>
              <a:t>Ahora pasaremos al corazón del Café, a nuestras preguntas de debate. </a:t>
            </a:r>
            <a:endParaRPr i="1"/>
          </a:p>
        </p:txBody>
      </p:sp>
      <p:sp>
        <p:nvSpPr>
          <p:cNvPr id="377" name="Google Shape;37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SzPts val="1400"/>
              <a:buNone/>
            </a:pP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42"/>
                  </a:ext>
                </a:extLst>
              </a:rPr>
              <a:t>Antes de</a:t>
            </a:r>
            <a:r>
              <a:rPr lang="es-us" i="1" dirty="0"/>
              <a:t> avanzar con la discusión, queremos asegurarnos de que estamos creando un espacio para un ambiente y una experiencia positivos para todos los participantes de hoy. Esto ayudará a preparar el escenario para nuestras conversaciones. </a:t>
            </a:r>
            <a:endParaRPr i="1" dirty="0"/>
          </a:p>
          <a:p>
            <a:pPr marL="0" lvl="0" indent="0" algn="l" rtl="0">
              <a:lnSpc>
                <a:spcPct val="100000"/>
              </a:lnSpc>
              <a:spcBef>
                <a:spcPts val="0"/>
              </a:spcBef>
              <a:spcAft>
                <a:spcPts val="0"/>
              </a:spcAft>
              <a:buSzPts val="1400"/>
              <a:buNone/>
            </a:pPr>
            <a:endParaRPr i="1" dirty="0"/>
          </a:p>
          <a:p>
            <a:pPr marL="323850" lvl="0" indent="-323850" algn="l" rtl="0">
              <a:lnSpc>
                <a:spcPct val="125000"/>
              </a:lnSpc>
              <a:spcBef>
                <a:spcPts val="0"/>
              </a:spcBef>
              <a:spcAft>
                <a:spcPts val="0"/>
              </a:spcAft>
              <a:buClr>
                <a:schemeClr val="dk1"/>
              </a:buClr>
              <a:buSzPts val="1200"/>
              <a:buFont typeface="Calibri"/>
              <a:buChar char="●"/>
            </a:pPr>
            <a:r>
              <a:rPr lang="es-us" sz="1200" i="1" dirty="0"/>
              <a:t>Escucha activa: escuchar verdaderamente a todos compartiendo y estar </a:t>
            </a:r>
            <a:r>
              <a:rPr lang="es-us" i="1" dirty="0"/>
              <a:t>presentes</a:t>
            </a:r>
            <a:endParaRPr i="1" dirty="0"/>
          </a:p>
          <a:p>
            <a:pPr marL="323850" lvl="0" indent="-323850" algn="l" rtl="0">
              <a:lnSpc>
                <a:spcPct val="125000"/>
              </a:lnSpc>
              <a:spcBef>
                <a:spcPts val="0"/>
              </a:spcBef>
              <a:spcAft>
                <a:spcPts val="0"/>
              </a:spcAft>
              <a:buClr>
                <a:schemeClr val="dk1"/>
              </a:buClr>
              <a:buSzPts val="1200"/>
              <a:buFont typeface="Calibri"/>
              <a:buChar char="●"/>
            </a:pPr>
            <a:r>
              <a:rPr lang="es-us" sz="1200" i="1" dirty="0"/>
              <a:t>Zona libre de juicio/lugar seguro: esta es una zona libre de juicios para ayudar a crear un lugar seguro.</a:t>
            </a:r>
            <a:endParaRPr i="1" dirty="0"/>
          </a:p>
          <a:p>
            <a:pPr marL="323850" marR="0" lvl="0" indent="-323850" algn="l" rtl="0">
              <a:lnSpc>
                <a:spcPct val="125000"/>
              </a:lnSpc>
              <a:spcBef>
                <a:spcPts val="0"/>
              </a:spcBef>
              <a:spcAft>
                <a:spcPts val="0"/>
              </a:spcAft>
              <a:buClr>
                <a:schemeClr val="dk1"/>
              </a:buClr>
              <a:buSzPts val="1200"/>
              <a:buFont typeface="Calibri"/>
              <a:buChar char="●"/>
            </a:pPr>
            <a:r>
              <a:rPr lang="es-us" sz="1200" i="1" dirty="0"/>
              <a:t>Confidencialidad: </a:t>
            </a:r>
            <a:r>
              <a:rPr lang="es-us" i="1" dirty="0"/>
              <a:t>¡lo que pasa en el Café, queda en el Café! </a:t>
            </a:r>
            <a:endParaRPr sz="1200" i="1" dirty="0"/>
          </a:p>
          <a:p>
            <a:pPr marL="323850" lvl="0" indent="-323850" algn="l" rtl="0">
              <a:lnSpc>
                <a:spcPct val="125000"/>
              </a:lnSpc>
              <a:spcBef>
                <a:spcPts val="0"/>
              </a:spcBef>
              <a:spcAft>
                <a:spcPts val="0"/>
              </a:spcAft>
              <a:buClr>
                <a:schemeClr val="dk1"/>
              </a:buClr>
              <a:buSzPts val="1200"/>
              <a:buFont typeface="Calibri"/>
              <a:buChar char="●"/>
            </a:pPr>
            <a:r>
              <a:rPr lang="es-us" sz="1200" i="1" dirty="0"/>
              <a:t>¡Todas las respuestas son bienvenidas!</a:t>
            </a:r>
            <a:r>
              <a:rPr lang="es-us" i="1" dirty="0"/>
              <a:t> A</a:t>
            </a:r>
            <a:r>
              <a:rPr lang="es-us" sz="1200" i="1" dirty="0"/>
              <a:t>lentamos a todos a ser abiertos a la hora de compartir sus pensamientos y experiencias. ¡Eso es lo que hace que un Café sea tan especial!</a:t>
            </a:r>
            <a:endParaRPr i="1" dirty="0"/>
          </a:p>
          <a:p>
            <a:pPr marL="0" lvl="0" indent="0" algn="l" rtl="0">
              <a:spcBef>
                <a:spcPts val="0"/>
              </a:spcBef>
              <a:spcAft>
                <a:spcPts val="0"/>
              </a:spcAft>
              <a:buClr>
                <a:schemeClr val="dk1"/>
              </a:buClr>
              <a:buSzPts val="1400"/>
              <a:buFont typeface="Arial"/>
              <a:buNone/>
            </a:pPr>
            <a:endParaRPr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s-us" i="1" dirty="0"/>
              <a:t>¿Tiene alguna pregunta? Muy bien, entremos en las preguntas del Café. </a:t>
            </a:r>
            <a:endParaRPr i="1"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388" name="Google Shape;38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6: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400"/>
              <a:buFont typeface="Arial"/>
              <a:buNone/>
            </a:pPr>
            <a:r>
              <a:rPr lang="es-us" b="1" dirty="0"/>
              <a:t>Nota para el capacitador:</a:t>
            </a:r>
            <a:r>
              <a:rPr lang="es-us" dirty="0"/>
              <a:t> según el número de participantes, divídalos en grupos de hasta cinco personas. Se utilizarán salas de descanso para cada una de las preguntas del Café. El debate en grupos pequeños deben durar entre ocho y diez minutos.  </a:t>
            </a:r>
            <a:endParaRPr dirty="0"/>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400"/>
              <a:buFont typeface="Arial"/>
              <a:buNone/>
            </a:pPr>
            <a:r>
              <a:rPr lang="es-us" dirty="0"/>
              <a:t>Si el Café se hace de manera presencial, consulte el conjunto de herramientas de Cafés familiares </a:t>
            </a:r>
            <a:r>
              <a:rPr lang="es-us" dirty="0" err="1"/>
              <a:t>Better</a:t>
            </a:r>
            <a:r>
              <a:rPr lang="es-us" dirty="0"/>
              <a:t> </a:t>
            </a:r>
            <a:r>
              <a:rPr lang="es-us" dirty="0" err="1"/>
              <a:t>Together</a:t>
            </a:r>
            <a:r>
              <a:rPr lang="es-us" dirty="0"/>
              <a:t> para obtener instrucciones de facilitación.</a:t>
            </a:r>
            <a:endParaRPr b="1" dirty="0"/>
          </a:p>
          <a:p>
            <a:pPr marL="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s-us" dirty="0"/>
              <a:t>En este momento, explique brevemente a los participantes cómo funciona la parte del Café. </a:t>
            </a:r>
            <a:endParaRPr dirty="0"/>
          </a:p>
          <a:p>
            <a:pPr marL="0" lvl="0" indent="0" algn="l" rtl="0">
              <a:spcBef>
                <a:spcPts val="0"/>
              </a:spcBef>
              <a:spcAft>
                <a:spcPts val="0"/>
              </a:spcAft>
              <a:buClr>
                <a:schemeClr val="dk1"/>
              </a:buClr>
              <a:buSzPts val="1400"/>
              <a:buFont typeface="Arial"/>
              <a:buNone/>
            </a:pPr>
            <a:r>
              <a:rPr lang="es-us" dirty="0" err="1"/>
              <a:t>Guión</a:t>
            </a:r>
            <a:r>
              <a:rPr lang="es-us" dirty="0"/>
              <a:t> de muestra (variará según varios factores: en persona/virtual, grupo grande/grupo pequeño, etc.):</a:t>
            </a:r>
            <a:endParaRPr dirty="0"/>
          </a:p>
          <a:p>
            <a:pPr marL="0" lvl="0" indent="0" algn="l" rtl="0">
              <a:spcBef>
                <a:spcPts val="0"/>
              </a:spcBef>
              <a:spcAft>
                <a:spcPts val="0"/>
              </a:spcAft>
              <a:buClr>
                <a:schemeClr val="dk1"/>
              </a:buClr>
              <a:buSzPts val="1400"/>
              <a:buFont typeface="Arial"/>
              <a:buNone/>
            </a:pPr>
            <a:r>
              <a:rPr lang="es-us" i="1" dirty="0"/>
              <a:t>Vamos a pasar a las preguntas del Café. Durante este tiempo, tendrá unos ocho minutos con su grupo para analizar cada pregunta. Esta es una oportunidad para conectarse y colaborar entre todos. Después de cada pregunta del Café, nos reuniremos nuevamente para debatir con todo el grupo.  </a:t>
            </a:r>
            <a:endParaRPr dirty="0">
              <a:latin typeface="Arial"/>
              <a:ea typeface="Arial"/>
              <a:cs typeface="Arial"/>
              <a:sym typeface="Arial"/>
            </a:endParaRPr>
          </a:p>
        </p:txBody>
      </p:sp>
      <p:sp>
        <p:nvSpPr>
          <p:cNvPr id="399" name="Google Shape;39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7: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Clr>
                <a:schemeClr val="dk1"/>
              </a:buClr>
              <a:buSzPts val="1200"/>
              <a:buFont typeface="Calibri"/>
              <a:buNone/>
            </a:pPr>
            <a:r>
              <a:rPr lang="es-us" b="1"/>
              <a:t>Nota para el capacitador:</a:t>
            </a:r>
            <a:r>
              <a:rPr lang="es-us"/>
              <a:t> hágales saber a los participantes que este puede ser un cambio positivo o negativo. </a:t>
            </a:r>
            <a:endParaRPr>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43"/>
                </a:ext>
              </a:extLst>
            </a:endParaRPr>
          </a:p>
          <a:p>
            <a:pPr marL="0" lvl="0" indent="0" algn="l" rtl="0">
              <a:lnSpc>
                <a:spcPct val="100000"/>
              </a:lnSpc>
              <a:spcBef>
                <a:spcPts val="0"/>
              </a:spcBef>
              <a:spcAft>
                <a:spcPts val="0"/>
              </a:spcAft>
              <a:buClr>
                <a:schemeClr val="dk1"/>
              </a:buClr>
              <a:buSzPts val="1200"/>
              <a:buFont typeface="Calibri"/>
              <a:buNone/>
            </a:pPr>
            <a:endParaRPr/>
          </a:p>
        </p:txBody>
      </p:sp>
      <p:sp>
        <p:nvSpPr>
          <p:cNvPr id="410" name="Google Shape;41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8: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200"/>
              <a:buFont typeface="Calibri"/>
              <a:buNone/>
            </a:pPr>
            <a:r>
              <a:rPr lang="es-us" b="1"/>
              <a:t>Nota para el capacitador: </a:t>
            </a:r>
            <a:r>
              <a:rPr lang="es-us"/>
              <a:t>recuerde a los participantes que consulten el folleto de los elementos estructurales de HOPE. </a:t>
            </a:r>
            <a:endParaRPr/>
          </a:p>
        </p:txBody>
      </p:sp>
      <p:sp>
        <p:nvSpPr>
          <p:cNvPr id="421" name="Google Shape;42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29: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32" name="Google Shape;43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27dcef6b9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127dcef6b93_0_0:notes"/>
          <p:cNvSpPr txBox="1">
            <a:spLocks noGrp="1"/>
          </p:cNvSpPr>
          <p:nvPr>
            <p:ph type="body" idx="1"/>
          </p:nvPr>
        </p:nvSpPr>
        <p:spPr>
          <a:xfrm>
            <a:off x="685800" y="4400550"/>
            <a:ext cx="5486400" cy="360060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400"/>
              <a:buFont typeface="Arial"/>
              <a:buNone/>
            </a:pPr>
            <a:r>
              <a:rPr lang="es-us" b="1"/>
              <a:t>Nota para el capacitador</a:t>
            </a:r>
            <a:r>
              <a:rPr lang="es-us"/>
              <a:t>: es importante hacer cada pregunta de reflexión individualmente y dejar tiempo de espera para las respuestas. </a:t>
            </a:r>
            <a:endParaRPr/>
          </a:p>
        </p:txBody>
      </p:sp>
      <p:sp>
        <p:nvSpPr>
          <p:cNvPr id="442" name="Google Shape;442;g127dcef6b9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3: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200"/>
              <a:buFont typeface="Calibri"/>
              <a:buNone/>
            </a:pPr>
            <a:r>
              <a:rPr lang="es-us" i="1" dirty="0">
                <a:highlight>
                  <a:schemeClr val="lt1"/>
                </a:highlight>
              </a:rPr>
              <a:t>El propósito de la nota para sí mismo es que quede con un plan de acción para crear una experiencia positiva para su familia. Realmente lo alentamos a que se tome el tiempo para completar su Nota para sí mismo. </a:t>
            </a:r>
            <a:endParaRPr i="1" dirty="0">
              <a:highlight>
                <a:schemeClr val="lt1"/>
              </a:highlight>
            </a:endParaRPr>
          </a:p>
          <a:p>
            <a:pPr marL="0" lvl="0" indent="0" algn="l" rtl="0">
              <a:spcBef>
                <a:spcPts val="0"/>
              </a:spcBef>
              <a:spcAft>
                <a:spcPts val="0"/>
              </a:spcAft>
              <a:buClr>
                <a:schemeClr val="dk1"/>
              </a:buClr>
              <a:buSzPts val="1200"/>
              <a:buFont typeface="Calibri"/>
              <a:buNone/>
            </a:pPr>
            <a:endParaRPr i="1" dirty="0">
              <a:highlight>
                <a:schemeClr val="lt1"/>
              </a:highlight>
            </a:endParaRPr>
          </a:p>
          <a:p>
            <a:pPr marL="0" lvl="0" indent="0" algn="l" rtl="0">
              <a:spcBef>
                <a:spcPts val="0"/>
              </a:spcBef>
              <a:spcAft>
                <a:spcPts val="0"/>
              </a:spcAft>
              <a:buClr>
                <a:schemeClr val="dk1"/>
              </a:buClr>
              <a:buSzPts val="1200"/>
              <a:buFont typeface="Calibri"/>
              <a:buNone/>
            </a:pPr>
            <a:r>
              <a:rPr lang="es-us" i="1" dirty="0">
                <a:highlight>
                  <a:schemeClr val="lt1"/>
                </a:highlight>
              </a:rPr>
              <a:t>"Piense en un pequeño cambio que pueda hacer para fortalecer un elemento estructural de HOPE para crear una experiencia positiva para su familia”. </a:t>
            </a:r>
            <a:endParaRPr i="1" dirty="0"/>
          </a:p>
          <a:p>
            <a:pPr marL="0" lvl="0" indent="0" algn="l" rtl="0">
              <a:lnSpc>
                <a:spcPct val="100000"/>
              </a:lnSpc>
              <a:spcBef>
                <a:spcPts val="0"/>
              </a:spcBef>
              <a:spcAft>
                <a:spcPts val="0"/>
              </a:spcAft>
              <a:buClr>
                <a:schemeClr val="dk1"/>
              </a:buClr>
              <a:buSzPts val="1200"/>
              <a:buFont typeface="Calibri"/>
              <a:buNone/>
            </a:pPr>
            <a:endParaRPr b="1" dirty="0"/>
          </a:p>
          <a:p>
            <a:pPr marL="0" lvl="0" indent="0" algn="l" rtl="0">
              <a:lnSpc>
                <a:spcPct val="100000"/>
              </a:lnSpc>
              <a:spcBef>
                <a:spcPts val="0"/>
              </a:spcBef>
              <a:spcAft>
                <a:spcPts val="0"/>
              </a:spcAft>
              <a:buClr>
                <a:schemeClr val="dk1"/>
              </a:buClr>
              <a:buSzPts val="1200"/>
              <a:buFont typeface="Calibri"/>
              <a:buNone/>
            </a:pPr>
            <a:r>
              <a:rPr lang="es-us" b="1" dirty="0"/>
              <a:t>Nota para el capacitador:</a:t>
            </a:r>
            <a:r>
              <a:rPr lang="es-us" dirty="0"/>
              <a:t> ejemplos de oportunidades: </a:t>
            </a:r>
            <a:r>
              <a:rPr lang="es-us" sz="1200" dirty="0">
                <a:highlight>
                  <a:srgbClr val="FFFFFF"/>
                </a:highlight>
              </a:rPr>
              <a:t>Involucrar al niño para que me ayude a preparar la cena, 1 vez en las próximas dos semanas</a:t>
            </a:r>
            <a:r>
              <a:rPr lang="es-us" dirty="0">
                <a:highlight>
                  <a:srgbClr val="FFFFFF"/>
                </a:highlight>
              </a:rPr>
              <a:t>. Comer juntos regularmente, al menos 1 vez por semana. Disfrutar juntos de una noche de juegos en familia al menos 1 vez al mes. </a:t>
            </a:r>
            <a:endParaRPr dirty="0"/>
          </a:p>
          <a:p>
            <a:pPr marL="0" lvl="0" indent="0" algn="l" rtl="0">
              <a:lnSpc>
                <a:spcPct val="100000"/>
              </a:lnSpc>
              <a:spcBef>
                <a:spcPts val="0"/>
              </a:spcBef>
              <a:spcAft>
                <a:spcPts val="0"/>
              </a:spcAft>
              <a:buClr>
                <a:srgbClr val="3C4043"/>
              </a:buClr>
              <a:buSzPts val="1200"/>
              <a:buFont typeface="Roboto"/>
              <a:buNone/>
            </a:pPr>
            <a:endParaRPr dirty="0"/>
          </a:p>
        </p:txBody>
      </p:sp>
      <p:sp>
        <p:nvSpPr>
          <p:cNvPr id="457" name="Google Shape;45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25000"/>
              </a:lnSpc>
              <a:spcBef>
                <a:spcPts val="0"/>
              </a:spcBef>
              <a:spcAft>
                <a:spcPts val="0"/>
              </a:spcAft>
              <a:buClr>
                <a:schemeClr val="dk1"/>
              </a:buClr>
              <a:buSzPts val="1800"/>
              <a:buFont typeface="Arial"/>
              <a:buNone/>
            </a:pPr>
            <a:r>
              <a:rPr lang="es-us" i="1">
                <a:solidFill>
                  <a:srgbClr val="121212"/>
                </a:solidFill>
              </a:rPr>
              <a:t>Comparta algo que le guste hacer o que le gustaría hacer más. Por ejemplo, una actividad, una tradición, un pasatiempo. O algo que le gustaría poder hacer más: hornear, leer, caminar, noches familiares, etc.</a:t>
            </a:r>
            <a:endParaRPr i="1">
              <a:solidFill>
                <a:srgbClr val="121212"/>
              </a:solidFill>
            </a:endParaRPr>
          </a:p>
          <a:p>
            <a:pPr marL="0" lvl="0" indent="0" algn="l" rtl="0">
              <a:lnSpc>
                <a:spcPct val="125000"/>
              </a:lnSpc>
              <a:spcBef>
                <a:spcPts val="0"/>
              </a:spcBef>
              <a:spcAft>
                <a:spcPts val="0"/>
              </a:spcAft>
              <a:buClr>
                <a:schemeClr val="dk1"/>
              </a:buClr>
              <a:buSzPts val="1800"/>
              <a:buFont typeface="Arial"/>
              <a:buNone/>
            </a:pPr>
            <a:endParaRPr>
              <a:solidFill>
                <a:srgbClr val="121212"/>
              </a:solidFill>
            </a:endParaRPr>
          </a:p>
          <a:p>
            <a:pPr marL="0" lvl="0" indent="0" algn="l" rtl="0">
              <a:lnSpc>
                <a:spcPct val="125000"/>
              </a:lnSpc>
              <a:spcBef>
                <a:spcPts val="0"/>
              </a:spcBef>
              <a:spcAft>
                <a:spcPts val="0"/>
              </a:spcAft>
              <a:buClr>
                <a:schemeClr val="dk1"/>
              </a:buClr>
              <a:buSzPts val="1800"/>
              <a:buFont typeface="Arial"/>
              <a:buNone/>
            </a:pPr>
            <a:r>
              <a:rPr lang="es-us" b="1">
                <a:solidFill>
                  <a:srgbClr val="121212"/>
                </a:solidFill>
              </a:rPr>
              <a:t>Nota para el capacitador: </a:t>
            </a:r>
            <a:r>
              <a:rPr lang="es-us">
                <a:solidFill>
                  <a:srgbClr val="121212"/>
                </a:solidFill>
              </a:rPr>
              <a:t>comparta su propia respuesta para comenzar la</a:t>
            </a:r>
            <a:r>
              <a:rPr lang="es-us">
                <a:solidFill>
                  <a:srgbClr val="121212"/>
                </a:solidFill>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0"/>
                  </a:ext>
                </a:extLst>
              </a:rPr>
              <a:t> conversación. </a:t>
            </a:r>
            <a:endParaRPr>
              <a:solidFill>
                <a:srgbClr val="121212"/>
              </a:solidFill>
            </a:endParaRPr>
          </a:p>
          <a:p>
            <a:pPr marL="0" lvl="0" indent="0" algn="l" rtl="0">
              <a:lnSpc>
                <a:spcPct val="125000"/>
              </a:lnSpc>
              <a:spcBef>
                <a:spcPts val="0"/>
              </a:spcBef>
              <a:spcAft>
                <a:spcPts val="0"/>
              </a:spcAft>
              <a:buClr>
                <a:schemeClr val="dk1"/>
              </a:buClr>
              <a:buSzPts val="1800"/>
              <a:buFont typeface="Arial"/>
              <a:buNone/>
            </a:pPr>
            <a:endParaRPr>
              <a:solidFill>
                <a:srgbClr val="121212"/>
              </a:solidFill>
            </a:endParaRPr>
          </a:p>
          <a:p>
            <a:pPr marL="0" lvl="0" indent="0" algn="l" rtl="0">
              <a:lnSpc>
                <a:spcPct val="125000"/>
              </a:lnSpc>
              <a:spcBef>
                <a:spcPts val="0"/>
              </a:spcBef>
              <a:spcAft>
                <a:spcPts val="0"/>
              </a:spcAft>
              <a:buClr>
                <a:schemeClr val="dk1"/>
              </a:buClr>
              <a:buSzPts val="1800"/>
              <a:buFont typeface="Arial"/>
              <a:buNone/>
            </a:pPr>
            <a:r>
              <a:rPr lang="es-us" i="1">
                <a:solidFill>
                  <a:srgbClr val="121212"/>
                </a:solidFill>
              </a:rPr>
              <a:t>¡Gracias a todos por compartir! Ahora descubramos un poco más sobre lo que vamos a analizar. </a:t>
            </a:r>
            <a:endParaRPr i="1">
              <a:solidFill>
                <a:srgbClr val="121212"/>
              </a:solidFill>
            </a:endParaRPr>
          </a:p>
        </p:txBody>
      </p:sp>
      <p:sp>
        <p:nvSpPr>
          <p:cNvPr id="125" name="Google Shape;12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spcBef>
                <a:spcPts val="0"/>
              </a:spcBef>
              <a:spcAft>
                <a:spcPts val="0"/>
              </a:spcAft>
              <a:buClr>
                <a:schemeClr val="dk1"/>
              </a:buClr>
              <a:buSzPts val="1200"/>
              <a:buFont typeface="Roboto"/>
              <a:buNone/>
            </a:pPr>
            <a:r>
              <a:rPr lang="es-us" b="1" dirty="0"/>
              <a:t>Nota para el capacitador: </a:t>
            </a:r>
            <a:r>
              <a:rPr lang="es-us" dirty="0"/>
              <a:t>solo use esta diapositiva si es el anfitrión del Café de forma virtual. Si es el anfitrión en persona, consulte el conjunto de herramientas para Cafés familiares </a:t>
            </a:r>
            <a:r>
              <a:rPr lang="es-us" dirty="0" err="1"/>
              <a:t>Better</a:t>
            </a:r>
            <a:r>
              <a:rPr lang="es-us" dirty="0"/>
              <a:t> </a:t>
            </a:r>
            <a:r>
              <a:rPr lang="es-us" dirty="0" err="1"/>
              <a:t>Together</a:t>
            </a:r>
            <a:r>
              <a:rPr lang="es-us" dirty="0"/>
              <a:t> para obtener más detalles.</a:t>
            </a:r>
            <a:endParaRPr dirty="0"/>
          </a:p>
          <a:p>
            <a:pPr marL="0" lvl="0" indent="0" algn="l" rtl="0">
              <a:spcBef>
                <a:spcPts val="0"/>
              </a:spcBef>
              <a:spcAft>
                <a:spcPts val="0"/>
              </a:spcAft>
              <a:buClr>
                <a:schemeClr val="dk1"/>
              </a:buClr>
              <a:buSzPts val="1200"/>
              <a:buFont typeface="Roboto"/>
              <a:buNone/>
            </a:pPr>
            <a:endParaRPr dirty="0"/>
          </a:p>
          <a:p>
            <a:pPr marL="0" lvl="0" indent="0" algn="l" rtl="0">
              <a:spcBef>
                <a:spcPts val="0"/>
              </a:spcBef>
              <a:spcAft>
                <a:spcPts val="0"/>
              </a:spcAft>
              <a:buClr>
                <a:schemeClr val="dk1"/>
              </a:buClr>
              <a:buSzPts val="1200"/>
              <a:buFont typeface="Roboto"/>
              <a:buNone/>
            </a:pPr>
            <a:r>
              <a:rPr lang="es-us" i="1" dirty="0"/>
              <a:t>Futureme.org es un sitio web que recomendamos usar para las Nota para sí mismo. Escriba su respuesta, haga clic en “</a:t>
            </a:r>
            <a:r>
              <a:rPr lang="es-us" i="1" dirty="0" err="1"/>
              <a:t>Choose</a:t>
            </a:r>
            <a:r>
              <a:rPr lang="es-us" i="1" dirty="0"/>
              <a:t> a Date” (Elegir una fecha) e ingrese la fecha dentro de dos semanas a partir de hoy. Mantenga esta carta de forma privada. Escriba su dirección de correo electrónico. Haga clic en “</a:t>
            </a:r>
            <a:r>
              <a:rPr lang="es-us" i="1" dirty="0" err="1"/>
              <a:t>Send</a:t>
            </a:r>
            <a:r>
              <a:rPr lang="es-us" i="1" dirty="0"/>
              <a:t> to the Future!” (¡Enviar al futuro!) En la fecha seleccionada, su nota personal llegará a su correo electrónico para que le sirva como recordatorio de la experiencia positiva que deseaba crear para su familia. </a:t>
            </a:r>
            <a:endParaRPr i="1" dirty="0"/>
          </a:p>
          <a:p>
            <a:pPr marL="0" lvl="0" indent="0" algn="l" rtl="0">
              <a:spcBef>
                <a:spcPts val="0"/>
              </a:spcBef>
              <a:spcAft>
                <a:spcPts val="0"/>
              </a:spcAft>
              <a:buClr>
                <a:schemeClr val="dk1"/>
              </a:buClr>
              <a:buSzPts val="1200"/>
              <a:buFont typeface="Roboto"/>
              <a:buNone/>
            </a:pPr>
            <a:endParaRPr dirty="0"/>
          </a:p>
          <a:p>
            <a:pPr marL="0" lvl="0" indent="0" algn="l" rtl="0">
              <a:spcBef>
                <a:spcPts val="0"/>
              </a:spcBef>
              <a:spcAft>
                <a:spcPts val="0"/>
              </a:spcAft>
              <a:buClr>
                <a:schemeClr val="dk1"/>
              </a:buClr>
              <a:buSzPts val="1600"/>
              <a:buFont typeface="Roboto"/>
              <a:buNone/>
            </a:pPr>
            <a:r>
              <a:rPr lang="es-us" b="1" dirty="0"/>
              <a:t>Antecedentes:</a:t>
            </a:r>
            <a:endParaRPr b="1" dirty="0"/>
          </a:p>
          <a:p>
            <a:pPr marL="0" lvl="0" indent="0" algn="l" rtl="0">
              <a:spcBef>
                <a:spcPts val="0"/>
              </a:spcBef>
              <a:spcAft>
                <a:spcPts val="0"/>
              </a:spcAft>
              <a:buClr>
                <a:schemeClr val="dk1"/>
              </a:buClr>
              <a:buSzPts val="1600"/>
              <a:buFont typeface="Roboto"/>
              <a:buNone/>
            </a:pPr>
            <a:r>
              <a:rPr lang="es-us" u="sng" dirty="0">
                <a:highlight>
                  <a:schemeClr val="lt1"/>
                </a:highlight>
                <a:hlinkClick r:id="rId3"/>
              </a:rPr>
              <a:t>https://www.futureme.org</a:t>
            </a:r>
            <a:r>
              <a:rPr lang="es-us" dirty="0">
                <a:highlight>
                  <a:schemeClr val="lt1"/>
                </a:highlight>
              </a:rPr>
              <a:t> es un sitio web que los participantes pueden utilizar, especialmente de forma virtual, para enviarse la nota a sí mismos. El enlace y la información deben incluirse en el correo electrónico de seguimiento si el Café se realiza de forma virtual. </a:t>
            </a:r>
            <a:endParaRPr dirty="0">
              <a:highlight>
                <a:schemeClr val="lt1"/>
              </a:highlight>
              <a:latin typeface="Roboto"/>
              <a:ea typeface="Roboto"/>
              <a:cs typeface="Roboto"/>
              <a:sym typeface="Roboto"/>
            </a:endParaRPr>
          </a:p>
          <a:p>
            <a:pPr marL="0" lvl="0" indent="0" algn="l" rtl="0">
              <a:spcBef>
                <a:spcPts val="0"/>
              </a:spcBef>
              <a:spcAft>
                <a:spcPts val="0"/>
              </a:spcAft>
              <a:buClr>
                <a:schemeClr val="dk1"/>
              </a:buClr>
              <a:buSzPts val="1600"/>
              <a:buFont typeface="Roboto"/>
              <a:buNone/>
            </a:pPr>
            <a:endParaRPr b="1" dirty="0">
              <a:solidFill>
                <a:srgbClr val="000000"/>
              </a:solidFill>
            </a:endParaRPr>
          </a:p>
        </p:txBody>
      </p:sp>
      <p:sp>
        <p:nvSpPr>
          <p:cNvPr id="468" name="Google Shape;46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us" b="1" dirty="0"/>
              <a:t>Nota para el capacitador: </a:t>
            </a:r>
            <a:r>
              <a:rPr lang="es-us" dirty="0"/>
              <a:t>esta diapositiva se puede utilizar para discutir cualquier pregunta, evaluación, próximos pasos, etc. </a:t>
            </a:r>
            <a:endParaRPr dirty="0">
              <a:latin typeface="Roboto"/>
              <a:ea typeface="Roboto"/>
              <a:cs typeface="Roboto"/>
              <a:sym typeface="Roboto"/>
            </a:endParaRPr>
          </a:p>
        </p:txBody>
      </p:sp>
      <p:sp>
        <p:nvSpPr>
          <p:cNvPr id="477" name="Google Shape;47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36: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SzPts val="1400"/>
              <a:buNone/>
            </a:pPr>
            <a:r>
              <a:rPr lang="es-us">
                <a:latin typeface="Arial"/>
                <a:ea typeface="Arial"/>
                <a:cs typeface="Arial"/>
                <a:sym typeface="Arial"/>
              </a:rPr>
              <a:t>Escriba sus notas</a:t>
            </a:r>
            <a:endParaRPr/>
          </a:p>
        </p:txBody>
      </p:sp>
      <p:sp>
        <p:nvSpPr>
          <p:cNvPr id="487" name="Google Shape;48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25000"/>
              </a:lnSpc>
              <a:spcBef>
                <a:spcPts val="0"/>
              </a:spcBef>
              <a:spcAft>
                <a:spcPts val="0"/>
              </a:spcAft>
              <a:buNone/>
            </a:pPr>
            <a:r>
              <a:rPr lang="es-us" i="1"/>
              <a:t>Objetivos para este Café Better Together: </a:t>
            </a:r>
            <a:endParaRPr i="1"/>
          </a:p>
          <a:p>
            <a:pPr marL="323850" lvl="0" indent="-238125" algn="l" rtl="0">
              <a:lnSpc>
                <a:spcPct val="125000"/>
              </a:lnSpc>
              <a:spcBef>
                <a:spcPts val="0"/>
              </a:spcBef>
              <a:spcAft>
                <a:spcPts val="0"/>
              </a:spcAft>
              <a:buClr>
                <a:schemeClr val="dk1"/>
              </a:buClr>
              <a:buSzPts val="1200"/>
              <a:buFont typeface="Calibri"/>
              <a:buChar char="•"/>
            </a:pPr>
            <a:r>
              <a:rPr lang="es-us" i="1"/>
              <a:t>Comprender los Cuatro elementos estructurales de HOPE (resultados saludables de experiencias positivas).</a:t>
            </a:r>
            <a:endParaRPr i="1"/>
          </a:p>
          <a:p>
            <a:pPr marL="323850" lvl="0" indent="-238125" algn="l" rtl="0">
              <a:lnSpc>
                <a:spcPct val="125000"/>
              </a:lnSpc>
              <a:spcBef>
                <a:spcPts val="0"/>
              </a:spcBef>
              <a:spcAft>
                <a:spcPts val="0"/>
              </a:spcAft>
              <a:buClr>
                <a:schemeClr val="dk1"/>
              </a:buClr>
              <a:buSzPts val="1200"/>
              <a:buFont typeface="Calibri"/>
              <a:buChar char="•"/>
            </a:pPr>
            <a:r>
              <a:rPr lang="es-us" i="1"/>
              <a:t>Analizar el papel que desempeñan el autocuidado y el bienestar en la promoción de los elementos estructurales de HOPE.</a:t>
            </a:r>
            <a:endParaRPr i="1"/>
          </a:p>
          <a:p>
            <a:pPr marL="323850" lvl="0" indent="-238125" algn="l" rtl="0">
              <a:lnSpc>
                <a:spcPct val="125000"/>
              </a:lnSpc>
              <a:spcBef>
                <a:spcPts val="0"/>
              </a:spcBef>
              <a:spcAft>
                <a:spcPts val="0"/>
              </a:spcAft>
              <a:buClr>
                <a:schemeClr val="dk1"/>
              </a:buClr>
              <a:buSzPts val="1200"/>
              <a:buFont typeface="Calibri"/>
              <a:buChar char="•"/>
            </a:pPr>
            <a:r>
              <a:rPr lang="es-us" i="1"/>
              <a:t>Explorar la resiliencia y el crecimiento que usted y su familia pueden haber experimentado en el pasado reciente.</a:t>
            </a:r>
            <a:endParaRPr i="1"/>
          </a:p>
          <a:p>
            <a:pPr marL="0" lvl="0" indent="0" algn="l" rtl="0">
              <a:lnSpc>
                <a:spcPct val="125000"/>
              </a:lnSpc>
              <a:spcBef>
                <a:spcPts val="0"/>
              </a:spcBef>
              <a:spcAft>
                <a:spcPts val="0"/>
              </a:spcAft>
              <a:buNone/>
            </a:pPr>
            <a:endParaRPr i="1"/>
          </a:p>
          <a:p>
            <a:pPr marL="0" lvl="0" indent="0" algn="l" rtl="0">
              <a:lnSpc>
                <a:spcPct val="125000"/>
              </a:lnSpc>
              <a:spcBef>
                <a:spcPts val="0"/>
              </a:spcBef>
              <a:spcAft>
                <a:spcPts val="0"/>
              </a:spcAft>
              <a:buNone/>
            </a:pPr>
            <a:r>
              <a:rPr lang="es-us" i="1">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2"/>
                  </a:ext>
                </a:extLst>
              </a:rPr>
              <a:t>Vamos a comenzar por conocer más sobre los elementos estructurales de HOPE. </a:t>
            </a:r>
            <a:endParaRPr i="1"/>
          </a:p>
        </p:txBody>
      </p:sp>
      <p:sp>
        <p:nvSpPr>
          <p:cNvPr id="136" name="Google Shape;1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0"/>
              </a:spcBef>
              <a:spcAft>
                <a:spcPts val="0"/>
              </a:spcAft>
              <a:buClr>
                <a:schemeClr val="dk1"/>
              </a:buClr>
              <a:buSzPts val="1400"/>
              <a:buFont typeface="Calibri"/>
              <a:buNone/>
            </a:pPr>
            <a:r>
              <a:rPr lang="es-us" i="1"/>
              <a:t>Así como las ACE (experiencias infantiles adversas) se organizan en categorías o dominios, vemos que las PCE (experiencias infantiles positivas) se pueden organizar en los Cuatro elementos estructurales. HOPE (Resultados saludables de experiencias positivas) se centra en experiencias infantiles positivas clave que amortiguan los efectos negativos para la salud a lo largo de la vida causados por experiencias infantiles adversas. Estos elementos estructurales son esenciales para un desarrollo saludable, incluso en ausencia de ACE.</a:t>
            </a:r>
            <a:endParaRPr i="1"/>
          </a:p>
          <a:p>
            <a:pPr marL="0" lvl="0" indent="0" algn="l" rtl="0">
              <a:lnSpc>
                <a:spcPct val="100000"/>
              </a:lnSpc>
              <a:spcBef>
                <a:spcPts val="383"/>
              </a:spcBef>
              <a:spcAft>
                <a:spcPts val="0"/>
              </a:spcAft>
              <a:buClr>
                <a:schemeClr val="dk1"/>
              </a:buClr>
              <a:buSzPts val="1400"/>
              <a:buFont typeface="Arial"/>
              <a:buNone/>
            </a:pPr>
            <a:endParaRPr i="1"/>
          </a:p>
          <a:p>
            <a:pPr marL="0" lvl="0" indent="0" algn="l" rtl="0">
              <a:lnSpc>
                <a:spcPct val="100000"/>
              </a:lnSpc>
              <a:spcBef>
                <a:spcPts val="383"/>
              </a:spcBef>
              <a:spcAft>
                <a:spcPts val="0"/>
              </a:spcAft>
              <a:buClr>
                <a:schemeClr val="dk1"/>
              </a:buClr>
              <a:buSzPts val="1400"/>
              <a:buFont typeface="Calibri"/>
              <a:buNone/>
            </a:pPr>
            <a:r>
              <a:rPr lang="es-us" i="1"/>
              <a:t>Las investigaciones muestran que las experiencias positivas promueven la salud y el bienestar de los niños a largo plazo. Permiten que los niños formen relaciones sólidas y conexiones significativas, cultivan una imagen y autoestima positivas, les brindan un sentido de pertenencia y desarrollan habilidades para afrontar el estrés de manera saludable.</a:t>
            </a:r>
            <a:endParaRPr i="1"/>
          </a:p>
          <a:p>
            <a:pPr marL="0" lvl="0" indent="0" algn="l" rtl="0">
              <a:lnSpc>
                <a:spcPct val="100000"/>
              </a:lnSpc>
              <a:spcBef>
                <a:spcPts val="383"/>
              </a:spcBef>
              <a:spcAft>
                <a:spcPts val="0"/>
              </a:spcAft>
              <a:buClr>
                <a:schemeClr val="dk1"/>
              </a:buClr>
              <a:buSzPts val="1400"/>
              <a:buFont typeface="Calibri"/>
              <a:buNone/>
            </a:pPr>
            <a:endParaRPr i="1"/>
          </a:p>
          <a:p>
            <a:pPr marL="0" lvl="0" indent="0" algn="l" rtl="0">
              <a:lnSpc>
                <a:spcPct val="100000"/>
              </a:lnSpc>
              <a:spcBef>
                <a:spcPts val="383"/>
              </a:spcBef>
              <a:spcAft>
                <a:spcPts val="0"/>
              </a:spcAft>
              <a:buClr>
                <a:schemeClr val="dk1"/>
              </a:buClr>
              <a:buSzPts val="1400"/>
              <a:buFont typeface="Arial"/>
              <a:buNone/>
            </a:pPr>
            <a:r>
              <a:rPr lang="es-us" i="1"/>
              <a:t>Ahora profundizaremos en cada uno de los C</a:t>
            </a:r>
            <a:r>
              <a:rPr lang="es-us" i="1">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4"/>
                  </a:ext>
                </a:extLst>
              </a:rPr>
              <a:t>uatro elementos estructurales: relaciones, entorno, participación y crecimiento emocional </a:t>
            </a:r>
            <a:endParaRPr i="1"/>
          </a:p>
          <a:p>
            <a:pPr marL="0" lvl="0" indent="0" algn="l" rtl="0">
              <a:lnSpc>
                <a:spcPct val="100000"/>
              </a:lnSpc>
              <a:spcBef>
                <a:spcPts val="383"/>
              </a:spcBef>
              <a:spcAft>
                <a:spcPts val="0"/>
              </a:spcAft>
              <a:buClr>
                <a:schemeClr val="dk1"/>
              </a:buClr>
              <a:buSzPts val="1400"/>
              <a:buFont typeface="Arial"/>
              <a:buNone/>
            </a:pPr>
            <a:endParaRPr/>
          </a:p>
          <a:p>
            <a:pPr marL="0" lvl="0" indent="0" algn="l" rtl="0">
              <a:lnSpc>
                <a:spcPct val="100000"/>
              </a:lnSpc>
              <a:spcBef>
                <a:spcPts val="383"/>
              </a:spcBef>
              <a:spcAft>
                <a:spcPts val="0"/>
              </a:spcAft>
              <a:buClr>
                <a:schemeClr val="dk1"/>
              </a:buClr>
              <a:buSzPts val="1400"/>
              <a:buFont typeface="Arial"/>
              <a:buNone/>
            </a:pPr>
            <a:r>
              <a:rPr lang="es-us" b="1"/>
              <a:t>Antecedentes:</a:t>
            </a:r>
            <a:endParaRPr b="1"/>
          </a:p>
          <a:p>
            <a:pPr marL="0" lvl="0" indent="0" algn="l" rtl="0">
              <a:lnSpc>
                <a:spcPct val="100000"/>
              </a:lnSpc>
              <a:spcBef>
                <a:spcPts val="383"/>
              </a:spcBef>
              <a:spcAft>
                <a:spcPts val="0"/>
              </a:spcAft>
              <a:buClr>
                <a:schemeClr val="dk1"/>
              </a:buClr>
              <a:buSzPts val="1400"/>
              <a:buFont typeface="Arial"/>
              <a:buNone/>
            </a:pPr>
            <a:r>
              <a:rPr lang="es-us"/>
              <a:t>Información sobre HOPE y la Misión: </a:t>
            </a:r>
            <a:r>
              <a:rPr lang="es-us" u="sng">
                <a:solidFill>
                  <a:schemeClr val="hlink"/>
                </a:solidFill>
                <a:hlinkClick r:id="rId3"/>
              </a:rPr>
              <a:t>Spreading-HOPE_FINAL_2.2.2021.pdf (positiveexperience.org)</a:t>
            </a:r>
            <a:r>
              <a:rPr lang="es-us"/>
              <a:t> </a:t>
            </a:r>
            <a:endParaRPr/>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6: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383"/>
              </a:spcBef>
              <a:spcAft>
                <a:spcPts val="0"/>
              </a:spcAft>
              <a:buClr>
                <a:schemeClr val="dk1"/>
              </a:buClr>
              <a:buSzPts val="1400"/>
              <a:buFont typeface="Arial"/>
              <a:buNone/>
            </a:pPr>
            <a:r>
              <a:rPr lang="es-us" i="1"/>
              <a:t>Estar en relaciones enriquecedoras y de apoyo es fundamental para que los niños se conviertan en adultos sanos y resilientes. </a:t>
            </a:r>
            <a:endParaRPr i="1"/>
          </a:p>
          <a:p>
            <a:pPr marL="171450" lvl="0" indent="-171450" algn="l" rtl="0">
              <a:lnSpc>
                <a:spcPct val="100000"/>
              </a:lnSpc>
              <a:spcBef>
                <a:spcPts val="383"/>
              </a:spcBef>
              <a:spcAft>
                <a:spcPts val="0"/>
              </a:spcAft>
              <a:buClr>
                <a:schemeClr val="dk1"/>
              </a:buClr>
              <a:buSzPts val="1400"/>
              <a:buFont typeface="Calibri"/>
              <a:buChar char="•"/>
            </a:pPr>
            <a:r>
              <a:rPr lang="es-us" i="1"/>
              <a:t>Tener relaciones fundamentales clave: padres/cuidadores que responden a las necesidades de un niño y tienen interacciones cálidas y receptivas. </a:t>
            </a:r>
            <a:endParaRPr i="1"/>
          </a:p>
          <a:p>
            <a:pPr marL="171450" lvl="0" indent="-171450" algn="l" rtl="0">
              <a:lnSpc>
                <a:spcPct val="100000"/>
              </a:lnSpc>
              <a:spcBef>
                <a:spcPts val="383"/>
              </a:spcBef>
              <a:spcAft>
                <a:spcPts val="0"/>
              </a:spcAft>
              <a:buClr>
                <a:schemeClr val="dk1"/>
              </a:buClr>
              <a:buSzPts val="1400"/>
              <a:buFont typeface="Calibri"/>
              <a:buChar char="•"/>
            </a:pPr>
            <a:r>
              <a:rPr lang="es-us" i="1"/>
              <a:t>Tener adultos fuera de la familia que se interesen genuinamente por el niño y apoyen su crecimiento y desarrollo. </a:t>
            </a:r>
            <a:endParaRPr i="1"/>
          </a:p>
          <a:p>
            <a:pPr marL="171450" lvl="0" indent="-171450" algn="l" rtl="0">
              <a:lnSpc>
                <a:spcPct val="100000"/>
              </a:lnSpc>
              <a:spcBef>
                <a:spcPts val="383"/>
              </a:spcBef>
              <a:spcAft>
                <a:spcPts val="0"/>
              </a:spcAft>
              <a:buClr>
                <a:schemeClr val="dk1"/>
              </a:buClr>
              <a:buSzPts val="1400"/>
              <a:buFont typeface="Calibri"/>
              <a:buChar char="•"/>
            </a:pPr>
            <a:r>
              <a:rPr lang="es-us" i="1"/>
              <a:t>Tener relaciones saludables, cercanas y positivas con</a:t>
            </a:r>
            <a:r>
              <a:rPr lang="es-us" i="1">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5"/>
                  </a:ext>
                </a:extLst>
              </a:rPr>
              <a:t> compañeros. </a:t>
            </a:r>
            <a:endParaRPr i="1"/>
          </a:p>
          <a:p>
            <a:pPr marL="0" lvl="0" indent="0" algn="l" rtl="0">
              <a:lnSpc>
                <a:spcPct val="100000"/>
              </a:lnSpc>
              <a:spcBef>
                <a:spcPts val="383"/>
              </a:spcBef>
              <a:spcAft>
                <a:spcPts val="0"/>
              </a:spcAft>
              <a:buNone/>
            </a:pPr>
            <a:endParaRPr i="1"/>
          </a:p>
          <a:p>
            <a:pPr marL="0" lvl="0" indent="0" algn="l" rtl="0">
              <a:lnSpc>
                <a:spcPct val="100000"/>
              </a:lnSpc>
              <a:spcBef>
                <a:spcPts val="383"/>
              </a:spcBef>
              <a:spcAft>
                <a:spcPts val="0"/>
              </a:spcAft>
              <a:buNone/>
            </a:pPr>
            <a:r>
              <a:rPr lang="es-us" i="1"/>
              <a:t>Reflexionemos sobre cómo podemos crear relaciones positivas para nuestra familia. </a:t>
            </a:r>
            <a:endParaRPr i="1"/>
          </a:p>
        </p:txBody>
      </p:sp>
      <p:sp>
        <p:nvSpPr>
          <p:cNvPr id="158" name="Google Shape;15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us" b="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6"/>
                  </a:ext>
                </a:extLst>
              </a:rPr>
              <a:t>Nota para el capacitador:</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7"/>
                  </a:ext>
                </a:extLst>
              </a:rPr>
              <a:t> lea únicamente el </a:t>
            </a:r>
            <a:r>
              <a:rPr lang="es-us" dirty="0" err="1">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7"/>
                  </a:ext>
                </a:extLst>
              </a:rPr>
              <a:t>guión</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7"/>
                  </a:ext>
                </a:extLst>
              </a:rPr>
              <a:t> sugerido que sea más aplicable a las necesidades de su capacitación. </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8"/>
                  </a:ext>
                </a:extLst>
              </a:rPr>
              <a:t>Si se trata de una sesión combinada, con proveedores y familias, simplemente lea la sección de padres/familias. </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s-us" b="1" i="0" dirty="0"/>
              <a:t>Para proveedores de atención infantil</a:t>
            </a:r>
            <a:r>
              <a:rPr lang="es-us" i="0" dirty="0"/>
              <a:t>: </a:t>
            </a:r>
            <a:r>
              <a:rPr lang="es-us" i="1" dirty="0"/>
              <a:t>las personas que recuerdan haber tenido este tipo de relaciones durante la niñez experimentan tasas significativamente más bajas de depresión y mala salud física y mental durante la edad adulta. Cuando se trabaja con familias, especialmente familias vulnerables afectadas por un trauma, es importante preguntar sobre los tipos de relaciones positivas que un padre o madre puede recordar de su infancia. Luego, esta información se puede celebrar y utilizar para ayudar a crear oportunidades para que sus hijos experimenten los tipos de relaciones que abarca este componente básico de HOPE.</a:t>
            </a:r>
            <a:endParaRPr i="1" dirty="0"/>
          </a:p>
          <a:p>
            <a:pPr marL="0" lvl="0" indent="0" algn="l" rtl="0">
              <a:lnSpc>
                <a:spcPct val="100000"/>
              </a:lnSpc>
              <a:spcBef>
                <a:spcPts val="0"/>
              </a:spcBef>
              <a:spcAft>
                <a:spcPts val="0"/>
              </a:spcAft>
              <a:buClr>
                <a:schemeClr val="dk1"/>
              </a:buClr>
              <a:buSzPts val="1200"/>
              <a:buFont typeface="Calibri"/>
              <a:buNone/>
            </a:pPr>
            <a:endParaRPr b="1" dirty="0"/>
          </a:p>
          <a:p>
            <a:pPr marL="0" lvl="0" indent="0" algn="l" rtl="0">
              <a:lnSpc>
                <a:spcPct val="100000"/>
              </a:lnSpc>
              <a:spcBef>
                <a:spcPts val="0"/>
              </a:spcBef>
              <a:spcAft>
                <a:spcPts val="0"/>
              </a:spcAft>
              <a:buClr>
                <a:schemeClr val="dk1"/>
              </a:buClr>
              <a:buSzPts val="1200"/>
              <a:buFont typeface="Calibri"/>
              <a:buNone/>
            </a:pPr>
            <a:r>
              <a:rPr lang="es-us" b="1" dirty="0"/>
              <a:t>Para padres/familias: </a:t>
            </a:r>
            <a:r>
              <a:rPr lang="es-us" i="1" dirty="0"/>
              <a:t>las personas que recuerdan haber tenido este tipo de relaciones durante la niñez experimentan tasas significativamente más bajas de depresión y mala salud física y mental durante la edad adulta. Lo alentamos a pensar en este tipo de relaciones positivas desde su propia infancia. Su propia reflexión puede usarse para ayudar a crear oportunidades para que sus propios hijos experimenten este tipo de relaciones que abarca este componente básico de HOPE.</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s-us" b="1" dirty="0"/>
              <a:t>Nota para el capacitador: </a:t>
            </a:r>
            <a:r>
              <a:rPr lang="es-us" dirty="0"/>
              <a:t>pida una respuesta. </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9"/>
                  </a:ext>
                </a:extLst>
              </a:rPr>
              <a:t>Al pensar en las relaciones positivas en su vida, </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10"/>
                  </a:ext>
                </a:extLst>
              </a:rPr>
              <a:t>¿qué características han</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11"/>
                  </a:ext>
                </a:extLst>
              </a:rPr>
              <a:t> tenido?</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12"/>
                  </a:ext>
                </a:extLst>
              </a:rPr>
              <a:t>  </a:t>
            </a:r>
            <a:r>
              <a:rPr lang="es-us" i="1" dirty="0"/>
              <a:t> </a:t>
            </a:r>
            <a:endParaRPr i="1" dirty="0"/>
          </a:p>
          <a:p>
            <a:pPr marL="0" lvl="0" indent="0" algn="l" rtl="0">
              <a:lnSpc>
                <a:spcPct val="100000"/>
              </a:lnSpc>
              <a:spcBef>
                <a:spcPts val="0"/>
              </a:spcBef>
              <a:spcAft>
                <a:spcPts val="0"/>
              </a:spcAft>
              <a:buClr>
                <a:schemeClr val="dk1"/>
              </a:buClr>
              <a:buSzPts val="1200"/>
              <a:buFont typeface="Calibri"/>
              <a:buNone/>
            </a:pPr>
            <a:r>
              <a:rPr lang="es-us" i="1" dirty="0"/>
              <a:t>Tal vez las relaciones hayan sido de confianza, cariño, apoyo, etc. </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s-us" i="1" dirty="0"/>
              <a:t>El próximo e</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13"/>
                  </a:ext>
                </a:extLst>
              </a:rPr>
              <a:t>lemento estructural</a:t>
            </a:r>
            <a:r>
              <a:rPr lang="es-us" i="1" dirty="0"/>
              <a:t> que analizaremos es el entorno. </a:t>
            </a:r>
            <a:endParaRPr i="1"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9" name="Google Shape;1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Calibri"/>
                <a:ea typeface="Calibri"/>
                <a:cs typeface="Calibri"/>
                <a:sym typeface="Calibri"/>
              </a:rPr>
              <a:t>7</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8:notes"/>
          <p:cNvSpPr txBox="1">
            <a:spLocks noGrp="1"/>
          </p:cNvSpPr>
          <p:nvPr>
            <p:ph type="body" idx="1"/>
          </p:nvPr>
        </p:nvSpPr>
        <p:spPr>
          <a:xfrm>
            <a:off x="685800" y="4400550"/>
            <a:ext cx="5486400" cy="3600450"/>
          </a:xfrm>
          <a:prstGeom prst="rect">
            <a:avLst/>
          </a:prstGeom>
          <a:noFill/>
          <a:ln>
            <a:noFill/>
          </a:ln>
        </p:spPr>
        <p:txBody>
          <a:bodyPr spcFirstLastPara="1" wrap="square" lIns="0" tIns="0" rIns="0" bIns="0" rtlCol="0" anchor="t" anchorCtr="0">
            <a:noAutofit/>
          </a:bodyPr>
          <a:lstStyle/>
          <a:p>
            <a:pPr marL="0" lvl="0" indent="0" algn="l" rtl="0">
              <a:lnSpc>
                <a:spcPct val="100000"/>
              </a:lnSpc>
              <a:spcBef>
                <a:spcPts val="383"/>
              </a:spcBef>
              <a:spcAft>
                <a:spcPts val="0"/>
              </a:spcAft>
              <a:buClr>
                <a:schemeClr val="dk1"/>
              </a:buClr>
              <a:buSzPts val="1400"/>
              <a:buFont typeface="Arial"/>
              <a:buNone/>
            </a:pPr>
            <a:r>
              <a:rPr lang="es-us" i="1" dirty="0"/>
              <a:t>Los niños que viven, aprenden y juegan en entornos seguros, estables y equitativos tienen menos probabilidades de experimentar mala salud física y mental de adultos. Un entorno seguro y estable es:</a:t>
            </a:r>
            <a:endParaRPr i="1" dirty="0"/>
          </a:p>
          <a:p>
            <a:pPr marL="171450" lvl="0" indent="-171450" algn="l" rtl="0">
              <a:lnSpc>
                <a:spcPct val="100000"/>
              </a:lnSpc>
              <a:spcBef>
                <a:spcPts val="383"/>
              </a:spcBef>
              <a:spcAft>
                <a:spcPts val="0"/>
              </a:spcAft>
              <a:buClr>
                <a:schemeClr val="dk1"/>
              </a:buClr>
              <a:buSzPts val="1400"/>
              <a:buFont typeface="Calibri"/>
              <a:buChar char="•"/>
            </a:pPr>
            <a:r>
              <a:rPr lang="es-us" i="1" dirty="0"/>
              <a:t>Uno que garantice la satisfacción de las necesidades básicas del niño, incluida la alimentación, el alojamiento y la atención médica adecuados.</a:t>
            </a:r>
            <a:endParaRPr i="1" dirty="0"/>
          </a:p>
          <a:p>
            <a:pPr marL="171450" lvl="0" indent="-171450" algn="l" rtl="0">
              <a:lnSpc>
                <a:spcPct val="100000"/>
              </a:lnSpc>
              <a:spcBef>
                <a:spcPts val="383"/>
              </a:spcBef>
              <a:spcAft>
                <a:spcPts val="0"/>
              </a:spcAft>
              <a:buClr>
                <a:schemeClr val="dk1"/>
              </a:buClr>
              <a:buSzPts val="1400"/>
              <a:buFont typeface="Calibri"/>
              <a:buChar char="•"/>
            </a:pPr>
            <a:r>
              <a:rPr lang="es-us" i="1" dirty="0"/>
              <a:t>Una escuela u hogar donde los niños se sienten seguros emocionalmente </a:t>
            </a:r>
            <a:endParaRPr i="1" dirty="0"/>
          </a:p>
          <a:p>
            <a:pPr marL="171450" lvl="0" indent="-171450" algn="l" rtl="0">
              <a:lnSpc>
                <a:spcPct val="100000"/>
              </a:lnSpc>
              <a:spcBef>
                <a:spcPts val="383"/>
              </a:spcBef>
              <a:spcAft>
                <a:spcPts val="0"/>
              </a:spcAft>
              <a:buClr>
                <a:schemeClr val="dk1"/>
              </a:buClr>
              <a:buSzPts val="1400"/>
              <a:buFont typeface="Calibri"/>
              <a:buChar char="•"/>
            </a:pPr>
            <a:r>
              <a:rPr lang="es-us" i="1" dirty="0"/>
              <a:t>Un hogar enriquecedor donde un niño está emocionalmente seguro.</a:t>
            </a:r>
            <a:endParaRPr i="1" dirty="0"/>
          </a:p>
          <a:p>
            <a:pPr marL="171450" lvl="0" indent="-171450" algn="l" rtl="0">
              <a:lnSpc>
                <a:spcPct val="100000"/>
              </a:lnSpc>
              <a:spcBef>
                <a:spcPts val="383"/>
              </a:spcBef>
              <a:spcAft>
                <a:spcPts val="0"/>
              </a:spcAft>
              <a:buClr>
                <a:schemeClr val="dk1"/>
              </a:buClr>
              <a:buSzPts val="1400"/>
              <a:buFont typeface="Calibri"/>
              <a:buChar char="•"/>
            </a:pPr>
            <a:r>
              <a:rPr lang="es-us" i="1" dirty="0"/>
              <a:t>Un entorno escolar estable donde los niños se sienten valorados y reciben una educación de alta calidad.</a:t>
            </a:r>
            <a:endParaRPr i="1" dirty="0"/>
          </a:p>
          <a:p>
            <a:pPr marL="171450" lvl="0" indent="-171450" algn="l" rtl="0">
              <a:lnSpc>
                <a:spcPct val="100000"/>
              </a:lnSpc>
              <a:spcBef>
                <a:spcPts val="383"/>
              </a:spcBef>
              <a:spcAft>
                <a:spcPts val="0"/>
              </a:spcAft>
              <a:buClr>
                <a:schemeClr val="dk1"/>
              </a:buClr>
              <a:buSzPts val="1400"/>
              <a:buFont typeface="Calibri"/>
              <a:buChar char="•"/>
            </a:pPr>
            <a:r>
              <a:rPr lang="es-us" i="1" dirty="0"/>
              <a:t>Un ambiente comunitario para jugar e interactuar con otros niños de manera segura y </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14"/>
                  </a:ext>
                </a:extLst>
              </a:rPr>
              <a:t>equitativa.</a:t>
            </a:r>
            <a:endParaRPr i="1" dirty="0"/>
          </a:p>
          <a:p>
            <a:pPr marL="0" lvl="0" indent="0" algn="l" rtl="0">
              <a:lnSpc>
                <a:spcPct val="100000"/>
              </a:lnSpc>
              <a:spcBef>
                <a:spcPts val="383"/>
              </a:spcBef>
              <a:spcAft>
                <a:spcPts val="0"/>
              </a:spcAft>
              <a:buNone/>
            </a:pPr>
            <a:endParaRPr i="1" dirty="0"/>
          </a:p>
          <a:p>
            <a:pPr marL="0" lvl="0" indent="0" algn="l" rtl="0">
              <a:lnSpc>
                <a:spcPct val="100000"/>
              </a:lnSpc>
              <a:spcBef>
                <a:spcPts val="383"/>
              </a:spcBef>
              <a:spcAft>
                <a:spcPts val="0"/>
              </a:spcAft>
              <a:buNone/>
            </a:pPr>
            <a:r>
              <a:rPr lang="es-us" i="1" dirty="0"/>
              <a:t>Veamos cómo nuestro entorno puede crear experiencias positivas. </a:t>
            </a:r>
            <a:endParaRPr i="1" dirty="0"/>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77" name="Google Shape;17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Clr>
                <a:schemeClr val="dk1"/>
              </a:buClr>
              <a:buSzPts val="1200"/>
              <a:buFont typeface="Arial"/>
              <a:buNone/>
            </a:pPr>
            <a:r>
              <a:rPr lang="es-us" b="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15"/>
                  </a:ext>
                </a:extLst>
              </a:rPr>
              <a:t>Nota para el capacitador:</a:t>
            </a:r>
            <a:r>
              <a:rPr lang="es-us" dirty="0"/>
              <a:t> lea únicamente el </a:t>
            </a:r>
            <a:r>
              <a:rPr lang="es-us" dirty="0" err="1"/>
              <a:t>guión</a:t>
            </a:r>
            <a:r>
              <a:rPr lang="es-us" dirty="0"/>
              <a:t> sugerido que sea más aplicable a las necesidades de su capacitación. </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16"/>
                  </a:ext>
                </a:extLst>
              </a:rPr>
              <a:t>Si se trata de una sesión combinada, con proveedores y familias, simplemente lea la sección de padres/familias. </a:t>
            </a:r>
            <a:endParaRPr dirty="0"/>
          </a:p>
          <a:p>
            <a:pPr marL="0" lvl="0" indent="0" algn="l" rtl="0">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s-us" b="1" i="0" dirty="0"/>
              <a:t>Para proveedores</a:t>
            </a:r>
            <a:r>
              <a:rPr lang="es-us" i="0" dirty="0"/>
              <a:t>:</a:t>
            </a:r>
            <a:r>
              <a:rPr lang="es-us" i="1" dirty="0"/>
              <a:t> es fundamental preguntar a los cuidadores sobre los tipos de entornos que experimentan sus niños. Celebre lo positivo y trabaje con las familias para ayudar a garantizar que sus hijos tengan la oportunidad de vivir, aprender y jugar en entornos seguros y enriquecedores.</a:t>
            </a:r>
            <a:endParaRPr i="1"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s-us" b="1" dirty="0"/>
              <a:t>Para padres/familias: </a:t>
            </a:r>
            <a:r>
              <a:rPr lang="es-us" i="1" dirty="0"/>
              <a:t>es importante pensar en el tipo de entorno que experimentan sus hijos. Celebre lo positivo y trabaje para garantizar que su hijo tenga la oportunidad de vivir, aprender y jugar en entornos seguros y enriquecedores. </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17"/>
                  </a:ext>
                </a:extLst>
              </a:rPr>
              <a:t>Piense en el entorno de su hijo: ¿qué cosas positivas experimenta su hijo en su entorno</a:t>
            </a:r>
            <a:r>
              <a:rPr lang="es-us"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18"/>
                  </a:ext>
                </a:extLst>
              </a:rPr>
              <a:t>?</a:t>
            </a:r>
            <a:endParaRPr dirty="0"/>
          </a:p>
          <a:p>
            <a:pPr marL="0" lvl="0" indent="0" algn="l" rtl="0">
              <a:lnSpc>
                <a:spcPct val="100000"/>
              </a:lnSpc>
              <a:spcBef>
                <a:spcPts val="0"/>
              </a:spcBef>
              <a:spcAft>
                <a:spcPts val="0"/>
              </a:spcAft>
              <a:buClr>
                <a:schemeClr val="dk1"/>
              </a:buClr>
              <a:buSzPts val="1200"/>
              <a:buFont typeface="Calibri"/>
              <a:buNone/>
            </a:pPr>
            <a:r>
              <a:rPr lang="es-us" i="1" dirty="0"/>
              <a:t>¿Tienen amigos en su vecindario con quienes les gusta jugar? ¿Tiene un jardín donde puedan disfrutar aprendiendo al aire libre? </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s-us" i="1" dirty="0"/>
              <a:t>Ahora pasaremos a analizar el elemento estructural de la </a:t>
            </a:r>
            <a:r>
              <a:rPr lang="es-us" i="1" dirty="0">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19"/>
                  </a:ext>
                </a:extLst>
              </a:rPr>
              <a:t>participación</a:t>
            </a:r>
            <a:r>
              <a:rPr lang="es-us" i="1" dirty="0"/>
              <a:t>. </a:t>
            </a:r>
            <a:endParaRPr i="1" dirty="0"/>
          </a:p>
        </p:txBody>
      </p:sp>
      <p:sp>
        <p:nvSpPr>
          <p:cNvPr id="188" name="Google Shape;18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rtlCol="0" anchor="b" anchorCtr="0">
            <a:normAutofit/>
          </a:bodyPr>
          <a:lstStyle>
            <a:lvl1pPr lvl="0" algn="ctr">
              <a:lnSpc>
                <a:spcPct val="10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rtlCol="0" anchor="t" anchorCtr="0">
            <a:normAutofit/>
          </a:bodyPr>
          <a:lstStyle>
            <a:lvl1pPr lvl="0" algn="ctr">
              <a:lnSpc>
                <a:spcPct val="100000"/>
              </a:lnSpc>
              <a:spcBef>
                <a:spcPts val="480"/>
              </a:spcBef>
              <a:spcAft>
                <a:spcPts val="0"/>
              </a:spcAft>
              <a:buClr>
                <a:schemeClr val="dk1"/>
              </a:buClr>
              <a:buSzPts val="2400"/>
              <a:buNone/>
              <a:defRPr sz="2400"/>
            </a:lvl1pPr>
            <a:lvl2pPr lvl="1" algn="ctr">
              <a:lnSpc>
                <a:spcPct val="100000"/>
              </a:lnSpc>
              <a:spcBef>
                <a:spcPts val="400"/>
              </a:spcBef>
              <a:spcAft>
                <a:spcPts val="0"/>
              </a:spcAft>
              <a:buClr>
                <a:schemeClr val="dk1"/>
              </a:buClr>
              <a:buSzPts val="2000"/>
              <a:buNone/>
              <a:defRPr sz="2000"/>
            </a:lvl2pPr>
            <a:lvl3pPr lvl="2" algn="ctr">
              <a:lnSpc>
                <a:spcPct val="100000"/>
              </a:lnSpc>
              <a:spcBef>
                <a:spcPts val="360"/>
              </a:spcBef>
              <a:spcAft>
                <a:spcPts val="0"/>
              </a:spcAft>
              <a:buClr>
                <a:schemeClr val="dk1"/>
              </a:buClr>
              <a:buSzPts val="1800"/>
              <a:buNone/>
              <a:defRPr sz="1800"/>
            </a:lvl3pPr>
            <a:lvl4pPr lvl="3" algn="ctr">
              <a:lnSpc>
                <a:spcPct val="100000"/>
              </a:lnSpc>
              <a:spcBef>
                <a:spcPts val="320"/>
              </a:spcBef>
              <a:spcAft>
                <a:spcPts val="0"/>
              </a:spcAft>
              <a:buClr>
                <a:schemeClr val="dk1"/>
              </a:buClr>
              <a:buSzPts val="1600"/>
              <a:buNone/>
              <a:defRPr sz="1600"/>
            </a:lvl4pPr>
            <a:lvl5pPr lvl="4" algn="ctr">
              <a:lnSpc>
                <a:spcPct val="100000"/>
              </a:lnSpc>
              <a:spcBef>
                <a:spcPts val="320"/>
              </a:spcBef>
              <a:spcAft>
                <a:spcPts val="0"/>
              </a:spcAft>
              <a:buClr>
                <a:schemeClr val="dk1"/>
              </a:buClr>
              <a:buSzPts val="1600"/>
              <a:buNone/>
              <a:defRPr sz="1600"/>
            </a:lvl5pPr>
            <a:lvl6pPr lvl="5" algn="ctr">
              <a:lnSpc>
                <a:spcPct val="100000"/>
              </a:lnSpc>
              <a:spcBef>
                <a:spcPts val="320"/>
              </a:spcBef>
              <a:spcAft>
                <a:spcPts val="0"/>
              </a:spcAft>
              <a:buClr>
                <a:schemeClr val="dk1"/>
              </a:buClr>
              <a:buSzPts val="1600"/>
              <a:buNone/>
              <a:defRPr sz="1600"/>
            </a:lvl6pPr>
            <a:lvl7pPr lvl="6" algn="ctr">
              <a:lnSpc>
                <a:spcPct val="100000"/>
              </a:lnSpc>
              <a:spcBef>
                <a:spcPts val="320"/>
              </a:spcBef>
              <a:spcAft>
                <a:spcPts val="0"/>
              </a:spcAft>
              <a:buClr>
                <a:schemeClr val="dk1"/>
              </a:buClr>
              <a:buSzPts val="1600"/>
              <a:buNone/>
              <a:defRPr sz="1600"/>
            </a:lvl7pPr>
            <a:lvl8pPr lvl="7" algn="ctr">
              <a:lnSpc>
                <a:spcPct val="100000"/>
              </a:lnSpc>
              <a:spcBef>
                <a:spcPts val="320"/>
              </a:spcBef>
              <a:spcAft>
                <a:spcPts val="0"/>
              </a:spcAft>
              <a:buClr>
                <a:schemeClr val="dk1"/>
              </a:buClr>
              <a:buSzPts val="1600"/>
              <a:buNone/>
              <a:defRPr sz="1600"/>
            </a:lvl8pPr>
            <a:lvl9pPr lvl="8" algn="ctr">
              <a:lnSpc>
                <a:spcPct val="100000"/>
              </a:lnSpc>
              <a:spcBef>
                <a:spcPts val="320"/>
              </a:spcBef>
              <a:spcAft>
                <a:spcPts val="0"/>
              </a:spcAft>
              <a:buClr>
                <a:schemeClr val="dk1"/>
              </a:buClr>
              <a:buSzPts val="1600"/>
              <a:buNone/>
              <a:defRPr sz="1600"/>
            </a:lvl9pPr>
          </a:lstStyle>
          <a:p>
            <a:pPr rtl="0"/>
            <a:endParaRPr/>
          </a:p>
        </p:txBody>
      </p:sp>
      <p:sp>
        <p:nvSpPr>
          <p:cNvPr id="18" name="Google Shape;18;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19" name="Google Shape;19;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20" name="Google Shape;20;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rtlCol="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70" name="Google Shape;70;p4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rtlCol="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rtl="0"/>
            <a:endParaRPr/>
          </a:p>
        </p:txBody>
      </p:sp>
      <p:sp>
        <p:nvSpPr>
          <p:cNvPr id="71" name="Google Shape;71;p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rtlCol="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pPr rtl="0"/>
            <a:endParaRPr/>
          </a:p>
        </p:txBody>
      </p:sp>
      <p:sp>
        <p:nvSpPr>
          <p:cNvPr id="72" name="Google Shape;72;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73" name="Google Shape;73;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74" name="Google Shape;74;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77" name="Google Shape;77;p4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rtlCol="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rtl="0"/>
            <a:endParaRPr/>
          </a:p>
        </p:txBody>
      </p:sp>
      <p:sp>
        <p:nvSpPr>
          <p:cNvPr id="78" name="Google Shape;78;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79" name="Google Shape;79;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80" name="Google Shape;80;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4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rtlCol="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83" name="Google Shape;83;p4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rtlCol="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rtl="0"/>
            <a:endParaRPr/>
          </a:p>
        </p:txBody>
      </p:sp>
      <p:sp>
        <p:nvSpPr>
          <p:cNvPr id="84" name="Google Shape;84;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85" name="Google Shape;85;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86" name="Google Shape;86;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455390" y="731520"/>
            <a:ext cx="11710035" cy="321869"/>
          </a:xfrm>
          <a:prstGeom prst="rect">
            <a:avLst/>
          </a:prstGeom>
          <a:noFill/>
          <a:ln>
            <a:noFill/>
          </a:ln>
        </p:spPr>
        <p:txBody>
          <a:bodyPr spcFirstLastPara="1" wrap="square" lIns="91425" tIns="45700" rIns="91425" bIns="45700" rtlCol="0" anchor="ctr" anchorCtr="0">
            <a:no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23" name="Google Shape;23;p39"/>
          <p:cNvSpPr txBox="1">
            <a:spLocks noGrp="1"/>
          </p:cNvSpPr>
          <p:nvPr>
            <p:ph type="sldNum" idx="12"/>
          </p:nvPr>
        </p:nvSpPr>
        <p:spPr>
          <a:xfrm>
            <a:off x="9189125" y="6780109"/>
            <a:ext cx="2927509" cy="389467"/>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6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r>
              <a:rPr lang="es-us"/>
              <a:t>  </a:t>
            </a:r>
            <a:endParaRPr sz="128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26" name="Google Shape;26;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rtlCol="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rtl="0"/>
            <a:endParaRPr/>
          </a:p>
        </p:txBody>
      </p:sp>
      <p:sp>
        <p:nvSpPr>
          <p:cNvPr id="27" name="Google Shape;27;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28" name="Google Shape;28;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29" name="Google Shape;29;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4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rtlCol="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32" name="Google Shape;32;p4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rtlCol="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pPr rtl="0"/>
            <a:endParaRPr/>
          </a:p>
        </p:txBody>
      </p:sp>
      <p:sp>
        <p:nvSpPr>
          <p:cNvPr id="33" name="Google Shape;33;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34" name="Google Shape;34;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35" name="Google Shape;35;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38" name="Google Shape;38;p4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rtlCol="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pPr rtl="0"/>
            <a:endParaRPr/>
          </a:p>
        </p:txBody>
      </p:sp>
      <p:sp>
        <p:nvSpPr>
          <p:cNvPr id="39" name="Google Shape;39;p4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rtlCol="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pPr rtl="0"/>
            <a:endParaRPr/>
          </a:p>
        </p:txBody>
      </p:sp>
      <p:sp>
        <p:nvSpPr>
          <p:cNvPr id="40" name="Google Shape;40;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41" name="Google Shape;41;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42" name="Google Shape;42;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45" name="Google Shape;45;p4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rtlCol="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pPr rtl="0"/>
            <a:endParaRPr/>
          </a:p>
        </p:txBody>
      </p:sp>
      <p:sp>
        <p:nvSpPr>
          <p:cNvPr id="46" name="Google Shape;46;p4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rtlCol="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pPr rtl="0"/>
            <a:endParaRPr/>
          </a:p>
        </p:txBody>
      </p:sp>
      <p:sp>
        <p:nvSpPr>
          <p:cNvPr id="47" name="Google Shape;47;p4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rtlCol="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pPr rtl="0"/>
            <a:endParaRPr/>
          </a:p>
        </p:txBody>
      </p:sp>
      <p:sp>
        <p:nvSpPr>
          <p:cNvPr id="48" name="Google Shape;48;p4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rtlCol="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pPr rtl="0"/>
            <a:endParaRPr/>
          </a:p>
        </p:txBody>
      </p:sp>
      <p:sp>
        <p:nvSpPr>
          <p:cNvPr id="49" name="Google Shape;49;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50" name="Google Shape;50;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51" name="Google Shape;51;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54" name="Google Shape;54;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55" name="Google Shape;55;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56" name="Google Shape;56;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59" name="Google Shape;59;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60" name="Google Shape;60;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4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rtlCol="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63" name="Google Shape;63;p4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rtlCol="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pPr rtl="0"/>
            <a:endParaRPr/>
          </a:p>
        </p:txBody>
      </p:sp>
      <p:sp>
        <p:nvSpPr>
          <p:cNvPr id="64" name="Google Shape;64;p4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rtlCol="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pPr rtl="0"/>
            <a:endParaRPr/>
          </a:p>
        </p:txBody>
      </p:sp>
      <p:sp>
        <p:nvSpPr>
          <p:cNvPr id="65" name="Google Shape;65;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66" name="Google Shape;66;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endParaRPr/>
          </a:p>
        </p:txBody>
      </p:sp>
      <p:sp>
        <p:nvSpPr>
          <p:cNvPr id="67" name="Google Shape;67;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rtlCol="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rtl="0"/>
            <a:endParaRPr/>
          </a:p>
        </p:txBody>
      </p:sp>
      <p:sp>
        <p:nvSpPr>
          <p:cNvPr id="11" name="Google Shape;11;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rtlCol="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rtl="0"/>
            <a:endParaRPr/>
          </a:p>
        </p:txBody>
      </p:sp>
      <p:sp>
        <p:nvSpPr>
          <p:cNvPr id="12" name="Google Shape;1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rtlCol="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13" name="Google Shape;1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rtlCol="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14" name="Google Shape;1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rtlCol="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jp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jp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5.jp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7.jp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jp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jp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0.jp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1.jp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jp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
          <p:cNvSpPr/>
          <p:nvPr/>
        </p:nvSpPr>
        <p:spPr>
          <a:xfrm>
            <a:off x="572157" y="746724"/>
            <a:ext cx="11866836" cy="4603800"/>
          </a:xfrm>
          <a:prstGeom prst="rect">
            <a:avLst/>
          </a:prstGeom>
          <a:noFill/>
          <a:ln>
            <a:noFill/>
          </a:ln>
        </p:spPr>
        <p:txBody>
          <a:bodyPr spcFirstLastPara="1" wrap="square" lIns="0" tIns="0" rIns="0" bIns="0" rtlCol="0" anchor="t" anchorCtr="0">
            <a:noAutofit/>
          </a:bodyPr>
          <a:lstStyle/>
          <a:p>
            <a:pPr marL="0" marR="0" lvl="0" indent="0" algn="ctr" rtl="0">
              <a:lnSpc>
                <a:spcPct val="125000"/>
              </a:lnSpc>
              <a:spcBef>
                <a:spcPts val="0"/>
              </a:spcBef>
              <a:spcAft>
                <a:spcPts val="0"/>
              </a:spcAft>
              <a:buClr>
                <a:srgbClr val="000000"/>
              </a:buClr>
              <a:buSzPts val="8250"/>
              <a:buFont typeface="Arial"/>
              <a:buNone/>
            </a:pPr>
            <a:r>
              <a:rPr lang="es-us" sz="7500" b="1" dirty="0">
                <a:solidFill>
                  <a:srgbClr val="2061A3"/>
                </a:solidFill>
                <a:latin typeface="Roboto"/>
                <a:ea typeface="Roboto"/>
                <a:cs typeface="Roboto"/>
                <a:sym typeface="Roboto"/>
              </a:rPr>
              <a:t>Café familiar </a:t>
            </a:r>
            <a:br>
              <a:rPr lang="es-us" sz="7500" b="1" dirty="0">
                <a:solidFill>
                  <a:srgbClr val="2061A3"/>
                </a:solidFill>
                <a:latin typeface="Roboto"/>
                <a:ea typeface="Roboto"/>
                <a:cs typeface="Roboto"/>
                <a:sym typeface="Roboto"/>
              </a:rPr>
            </a:br>
            <a:r>
              <a:rPr lang="es-us" sz="7500" b="1" dirty="0" err="1">
                <a:solidFill>
                  <a:srgbClr val="2061A3"/>
                </a:solidFill>
                <a:latin typeface="Roboto"/>
                <a:ea typeface="Roboto"/>
                <a:cs typeface="Roboto"/>
                <a:sym typeface="Roboto"/>
              </a:rPr>
              <a:t>Better</a:t>
            </a:r>
            <a:r>
              <a:rPr lang="es-us" sz="7500" b="1" dirty="0">
                <a:solidFill>
                  <a:srgbClr val="2061A3"/>
                </a:solidFill>
                <a:latin typeface="Roboto"/>
                <a:ea typeface="Roboto"/>
                <a:cs typeface="Roboto"/>
                <a:sym typeface="Roboto"/>
              </a:rPr>
              <a:t> </a:t>
            </a:r>
            <a:r>
              <a:rPr lang="es-us" sz="7500" b="1" dirty="0" err="1">
                <a:solidFill>
                  <a:srgbClr val="2061A3"/>
                </a:solidFill>
                <a:latin typeface="Roboto"/>
                <a:ea typeface="Roboto"/>
                <a:cs typeface="Roboto"/>
                <a:sym typeface="Roboto"/>
              </a:rPr>
              <a:t>Together</a:t>
            </a:r>
            <a:r>
              <a:rPr lang="es-us" sz="7500" b="1" dirty="0">
                <a:solidFill>
                  <a:srgbClr val="2061A3"/>
                </a:solidFill>
                <a:latin typeface="Roboto"/>
                <a:ea typeface="Roboto"/>
                <a:cs typeface="Roboto"/>
                <a:sym typeface="Roboto"/>
              </a:rPr>
              <a:t>:</a:t>
            </a:r>
            <a:endParaRPr sz="7500" b="1" dirty="0">
              <a:solidFill>
                <a:srgbClr val="2061A3"/>
              </a:solidFill>
              <a:latin typeface="Roboto"/>
              <a:ea typeface="Roboto"/>
              <a:cs typeface="Roboto"/>
              <a:sym typeface="Roboto"/>
            </a:endParaRPr>
          </a:p>
          <a:p>
            <a:pPr marL="0" marR="0" lvl="0" indent="0" algn="ctr" rtl="0">
              <a:lnSpc>
                <a:spcPct val="125000"/>
              </a:lnSpc>
              <a:spcBef>
                <a:spcPts val="0"/>
              </a:spcBef>
              <a:spcAft>
                <a:spcPts val="0"/>
              </a:spcAft>
              <a:buClr>
                <a:srgbClr val="000000"/>
              </a:buClr>
              <a:buSzPts val="8250"/>
              <a:buFont typeface="Arial"/>
              <a:buNone/>
            </a:pPr>
            <a:r>
              <a:rPr lang="es-us" sz="7500" b="1" i="0" u="none" strike="noStrike" cap="none" dirty="0">
                <a:solidFill>
                  <a:srgbClr val="2061A3"/>
                </a:solidFill>
                <a:latin typeface="Roboto"/>
                <a:ea typeface="Roboto"/>
                <a:cs typeface="Roboto"/>
                <a:sym typeface="Roboto"/>
              </a:rPr>
              <a:t>Crear juntos HOPE (ESPERANZA) y resiliencia</a:t>
            </a:r>
            <a:endParaRPr sz="75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0"/>
          <p:cNvPicPr preferRelativeResize="0"/>
          <p:nvPr/>
        </p:nvPicPr>
        <p:blipFill rotWithShape="1">
          <a:blip r:embed="rId3">
            <a:alphaModFix/>
          </a:blip>
          <a:srcRect/>
          <a:stretch/>
        </p:blipFill>
        <p:spPr>
          <a:xfrm>
            <a:off x="11696569" y="6200775"/>
            <a:ext cx="1314582" cy="1095822"/>
          </a:xfrm>
          <a:prstGeom prst="rect">
            <a:avLst/>
          </a:prstGeom>
          <a:noFill/>
          <a:ln>
            <a:noFill/>
          </a:ln>
        </p:spPr>
      </p:pic>
      <p:pic>
        <p:nvPicPr>
          <p:cNvPr id="199" name="Google Shape;199;p10"/>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sp>
        <p:nvSpPr>
          <p:cNvPr id="200" name="Google Shape;200;p10"/>
          <p:cNvSpPr/>
          <p:nvPr/>
        </p:nvSpPr>
        <p:spPr>
          <a:xfrm>
            <a:off x="808062" y="657225"/>
            <a:ext cx="11382375" cy="800100"/>
          </a:xfrm>
          <a:prstGeom prst="rect">
            <a:avLst/>
          </a:prstGeom>
          <a:noFill/>
          <a:ln>
            <a:noFill/>
          </a:ln>
        </p:spPr>
        <p:txBody>
          <a:bodyPr spcFirstLastPara="1" wrap="square" lIns="95250" tIns="47625" rIns="95250" bIns="0" rtlCol="0" anchor="t" anchorCtr="0">
            <a:noAutofit/>
          </a:bodyPr>
          <a:lstStyle/>
          <a:p>
            <a:pPr marL="0" marR="0" lvl="0" indent="0" algn="l" rtl="0">
              <a:lnSpc>
                <a:spcPct val="125000"/>
              </a:lnSpc>
              <a:spcBef>
                <a:spcPts val="0"/>
              </a:spcBef>
              <a:spcAft>
                <a:spcPts val="0"/>
              </a:spcAft>
              <a:buClr>
                <a:srgbClr val="000000"/>
              </a:buClr>
              <a:buSzPts val="3750"/>
              <a:buFont typeface="Arial"/>
              <a:buNone/>
            </a:pPr>
            <a:r>
              <a:rPr lang="es-us" sz="3750" b="1" i="0" u="none" strike="noStrike" cap="none">
                <a:solidFill>
                  <a:srgbClr val="121212"/>
                </a:solidFill>
                <a:latin typeface="Roboto"/>
                <a:ea typeface="Roboto"/>
                <a:cs typeface="Roboto"/>
                <a:sym typeface="Roboto"/>
              </a:rPr>
              <a:t>Los Cuatro elementos estructurales de HOPE: Participación</a:t>
            </a:r>
            <a:endParaRPr sz="3750" b="1" i="0" u="none" strike="noStrike" cap="none">
              <a:solidFill>
                <a:srgbClr val="121212"/>
              </a:solidFill>
              <a:latin typeface="Roboto"/>
              <a:ea typeface="Roboto"/>
              <a:cs typeface="Roboto"/>
              <a:sym typeface="Roboto"/>
            </a:endParaRPr>
          </a:p>
        </p:txBody>
      </p:sp>
      <p:pic>
        <p:nvPicPr>
          <p:cNvPr id="202" name="Google Shape;202;p10"/>
          <p:cNvPicPr preferRelativeResize="0"/>
          <p:nvPr/>
        </p:nvPicPr>
        <p:blipFill rotWithShape="1">
          <a:blip r:embed="rId5">
            <a:alphaModFix/>
          </a:blip>
          <a:srcRect/>
          <a:stretch/>
        </p:blipFill>
        <p:spPr>
          <a:xfrm>
            <a:off x="276225" y="6620425"/>
            <a:ext cx="1482675" cy="589602"/>
          </a:xfrm>
          <a:prstGeom prst="rect">
            <a:avLst/>
          </a:prstGeom>
          <a:noFill/>
          <a:ln>
            <a:noFill/>
          </a:ln>
        </p:spPr>
      </p:pic>
      <p:sp>
        <p:nvSpPr>
          <p:cNvPr id="203" name="Google Shape;203;p10"/>
          <p:cNvSpPr/>
          <p:nvPr/>
        </p:nvSpPr>
        <p:spPr>
          <a:xfrm>
            <a:off x="1892411" y="6821143"/>
            <a:ext cx="9704858" cy="475454"/>
          </a:xfrm>
          <a:prstGeom prst="rect">
            <a:avLst/>
          </a:prstGeom>
          <a:noFill/>
          <a:ln>
            <a:noFill/>
          </a:ln>
        </p:spPr>
        <p:txBody>
          <a:bodyPr spcFirstLastPara="1" wrap="square" lIns="97500" tIns="48725" rIns="97500" bIns="48725" rtlCol="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us" sz="1200" b="0" i="0" u="none" strike="noStrike" cap="none" dirty="0" err="1">
                <a:solidFill>
                  <a:srgbClr val="000000"/>
                </a:solidFill>
                <a:latin typeface="Roboto"/>
                <a:ea typeface="Roboto"/>
                <a:cs typeface="Roboto"/>
                <a:sym typeface="Roboto"/>
              </a:rPr>
              <a:t>Sege</a:t>
            </a:r>
            <a:r>
              <a:rPr lang="es-us" sz="1200" b="0" i="0" u="none" strike="noStrike" cap="none" dirty="0">
                <a:solidFill>
                  <a:srgbClr val="000000"/>
                </a:solidFill>
                <a:latin typeface="Roboto"/>
                <a:ea typeface="Roboto"/>
                <a:cs typeface="Roboto"/>
                <a:sym typeface="Roboto"/>
              </a:rPr>
              <a:t> y Browne. </a:t>
            </a:r>
            <a:r>
              <a:rPr lang="es-us" sz="1200" b="0" i="0" u="none" strike="noStrike" cap="none" dirty="0" err="1">
                <a:solidFill>
                  <a:srgbClr val="000000"/>
                </a:solidFill>
                <a:latin typeface="Roboto"/>
                <a:ea typeface="Roboto"/>
                <a:cs typeface="Roboto"/>
                <a:sym typeface="Roboto"/>
              </a:rPr>
              <a:t>Responding</a:t>
            </a:r>
            <a:r>
              <a:rPr lang="es-us" sz="1200" b="0" i="0" u="none" strike="noStrike" cap="none" dirty="0">
                <a:solidFill>
                  <a:srgbClr val="000000"/>
                </a:solidFill>
                <a:latin typeface="Roboto"/>
                <a:ea typeface="Roboto"/>
                <a:cs typeface="Roboto"/>
                <a:sym typeface="Roboto"/>
              </a:rPr>
              <a:t> to </a:t>
            </a:r>
            <a:r>
              <a:rPr lang="es-us" sz="1200" b="0" i="0" u="none" strike="noStrike" cap="none" dirty="0" err="1">
                <a:solidFill>
                  <a:srgbClr val="000000"/>
                </a:solidFill>
                <a:latin typeface="Roboto"/>
                <a:ea typeface="Roboto"/>
                <a:cs typeface="Roboto"/>
                <a:sym typeface="Roboto"/>
              </a:rPr>
              <a:t>ACEs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with</a:t>
            </a:r>
            <a:r>
              <a:rPr lang="es-us" sz="1200" b="0" i="0" u="none" strike="noStrike" cap="none" dirty="0">
                <a:solidFill>
                  <a:srgbClr val="000000"/>
                </a:solidFill>
                <a:latin typeface="Roboto"/>
                <a:ea typeface="Roboto"/>
                <a:cs typeface="Roboto"/>
                <a:sym typeface="Roboto"/>
              </a:rPr>
              <a:t> HOPE: </a:t>
            </a:r>
            <a:r>
              <a:rPr lang="es-us" sz="1200" b="0" i="0" u="none" strike="noStrike" cap="none" dirty="0" err="1">
                <a:solidFill>
                  <a:srgbClr val="000000"/>
                </a:solidFill>
                <a:latin typeface="Roboto"/>
                <a:ea typeface="Roboto"/>
                <a:cs typeface="Roboto"/>
                <a:sym typeface="Roboto"/>
              </a:rPr>
              <a:t>Health</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Outcomes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from</a:t>
            </a:r>
            <a:r>
              <a:rPr lang="es-us" sz="1200" b="0" i="0" u="none" strike="noStrike" cap="none" dirty="0">
                <a:solidFill>
                  <a:srgbClr val="000000"/>
                </a:solidFill>
                <a:latin typeface="Roboto"/>
                <a:ea typeface="Roboto"/>
                <a:cs typeface="Roboto"/>
                <a:sym typeface="Roboto"/>
              </a:rPr>
              <a:t> Positive </a:t>
            </a:r>
            <a:r>
              <a:rPr lang="es-us" sz="1200" b="0" i="0" u="none" strike="noStrike" cap="none" dirty="0" err="1">
                <a:solidFill>
                  <a:srgbClr val="000000"/>
                </a:solidFill>
                <a:latin typeface="Roboto"/>
                <a:ea typeface="Roboto"/>
                <a:cs typeface="Roboto"/>
                <a:sym typeface="Roboto"/>
              </a:rPr>
              <a:t>Experiences</a:t>
            </a:r>
            <a:r>
              <a:rPr lang="es-us" sz="1200" b="0" i="0" u="none" strike="noStrike" cap="none" dirty="0">
                <a:solidFill>
                  <a:srgbClr val="000000"/>
                </a:solidFill>
                <a:latin typeface="Roboto"/>
                <a:ea typeface="Roboto"/>
                <a:cs typeface="Roboto"/>
                <a:sym typeface="Roboto"/>
              </a:rPr>
              <a:t> (Responder a las ACE con HOPE: Resultados de experiencias positivas en la salud).  </a:t>
            </a:r>
            <a:r>
              <a:rPr lang="es-us" sz="1200" b="0" i="0" u="none" strike="noStrike" cap="none" dirty="0" err="1">
                <a:solidFill>
                  <a:srgbClr val="000000"/>
                </a:solidFill>
                <a:latin typeface="Roboto"/>
                <a:ea typeface="Roboto"/>
                <a:cs typeface="Roboto"/>
                <a:sym typeface="Roboto"/>
              </a:rPr>
              <a:t>Academic</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Pediatrics</a:t>
            </a:r>
            <a:r>
              <a:rPr lang="es-us" sz="1200" b="0" i="0" u="none" strike="noStrike" cap="none" dirty="0">
                <a:solidFill>
                  <a:srgbClr val="000000"/>
                </a:solidFill>
                <a:latin typeface="Roboto"/>
                <a:ea typeface="Roboto"/>
                <a:cs typeface="Roboto"/>
                <a:sym typeface="Roboto"/>
              </a:rPr>
              <a:t> 2017; 17:S79-S85</a:t>
            </a:r>
            <a:endParaRPr sz="1200" b="0" i="0" u="none" strike="noStrike" cap="none" dirty="0">
              <a:solidFill>
                <a:srgbClr val="000000"/>
              </a:solidFill>
              <a:latin typeface="Roboto"/>
              <a:ea typeface="Roboto"/>
              <a:cs typeface="Roboto"/>
              <a:sym typeface="Roboto"/>
            </a:endParaRPr>
          </a:p>
        </p:txBody>
      </p:sp>
      <p:pic>
        <p:nvPicPr>
          <p:cNvPr id="3" name="Imagen 2">
            <a:extLst>
              <a:ext uri="{FF2B5EF4-FFF2-40B4-BE49-F238E27FC236}">
                <a16:creationId xmlns:a16="http://schemas.microsoft.com/office/drawing/2014/main" id="{EABBFE65-EC2B-5ACE-1A94-01D945230AA2}"/>
              </a:ext>
            </a:extLst>
          </p:cNvPr>
          <p:cNvPicPr>
            <a:picLocks noChangeAspect="1"/>
          </p:cNvPicPr>
          <p:nvPr/>
        </p:nvPicPr>
        <p:blipFill>
          <a:blip r:embed="rId6"/>
          <a:stretch>
            <a:fillRect/>
          </a:stretch>
        </p:blipFill>
        <p:spPr>
          <a:xfrm>
            <a:off x="2080889" y="2418100"/>
            <a:ext cx="8657163" cy="290695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p:nvPr/>
        </p:nvSpPr>
        <p:spPr>
          <a:xfrm>
            <a:off x="2029057" y="1065669"/>
            <a:ext cx="9247860" cy="5241631"/>
          </a:xfrm>
          <a:prstGeom prst="rect">
            <a:avLst/>
          </a:prstGeom>
          <a:solidFill>
            <a:srgbClr val="BECE30"/>
          </a:solidFill>
          <a:ln w="12700" cap="flat" cmpd="sng">
            <a:solidFill>
              <a:srgbClr val="BECE30"/>
            </a:solidFill>
            <a:prstDash val="solid"/>
            <a:miter lim="800000"/>
            <a:headEnd type="none" w="sm" len="sm"/>
            <a:tailEnd type="none" w="sm" len="sm"/>
          </a:ln>
        </p:spPr>
        <p:txBody>
          <a:bodyPr spcFirstLastPara="1" wrap="square" lIns="97500" tIns="48725" rIns="97500" bIns="48725" rtlCol="0" anchor="ctr" anchorCtr="0">
            <a:noAutofit/>
          </a:bodyPr>
          <a:lstStyle/>
          <a:p>
            <a:pPr marL="0" marR="0" lvl="0" indent="0" algn="ctr" rtl="0">
              <a:lnSpc>
                <a:spcPct val="100000"/>
              </a:lnSpc>
              <a:spcBef>
                <a:spcPts val="0"/>
              </a:spcBef>
              <a:spcAft>
                <a:spcPts val="0"/>
              </a:spcAft>
              <a:buClr>
                <a:srgbClr val="000000"/>
              </a:buClr>
              <a:buSzPts val="1493"/>
              <a:buFont typeface="Arial"/>
              <a:buNone/>
            </a:pPr>
            <a:endParaRPr sz="1493" b="0" i="0" u="none" strike="noStrike" cap="none">
              <a:solidFill>
                <a:srgbClr val="FFFFFF"/>
              </a:solidFill>
              <a:latin typeface="Calibri"/>
              <a:ea typeface="Calibri"/>
              <a:cs typeface="Calibri"/>
              <a:sym typeface="Calibri"/>
            </a:endParaRPr>
          </a:p>
        </p:txBody>
      </p:sp>
      <p:pic>
        <p:nvPicPr>
          <p:cNvPr id="210" name="Google Shape;210;p11"/>
          <p:cNvPicPr preferRelativeResize="0"/>
          <p:nvPr/>
        </p:nvPicPr>
        <p:blipFill rotWithShape="1">
          <a:blip r:embed="rId3">
            <a:alphaModFix/>
          </a:blip>
          <a:srcRect/>
          <a:stretch/>
        </p:blipFill>
        <p:spPr>
          <a:xfrm>
            <a:off x="1906237" y="966330"/>
            <a:ext cx="9208642" cy="5179861"/>
          </a:xfrm>
          <a:prstGeom prst="rect">
            <a:avLst/>
          </a:prstGeom>
          <a:noFill/>
          <a:ln w="57150" cap="flat" cmpd="sng">
            <a:solidFill>
              <a:srgbClr val="BECE30"/>
            </a:solidFill>
            <a:prstDash val="solid"/>
            <a:round/>
            <a:headEnd type="none" w="sm" len="sm"/>
            <a:tailEnd type="none" w="sm" len="sm"/>
          </a:ln>
        </p:spPr>
      </p:pic>
      <p:sp>
        <p:nvSpPr>
          <p:cNvPr id="211" name="Google Shape;211;p11"/>
          <p:cNvSpPr txBox="1"/>
          <p:nvPr/>
        </p:nvSpPr>
        <p:spPr>
          <a:xfrm>
            <a:off x="310232" y="6856420"/>
            <a:ext cx="3693363" cy="283112"/>
          </a:xfrm>
          <a:prstGeom prst="rect">
            <a:avLst/>
          </a:prstGeom>
          <a:noFill/>
          <a:ln>
            <a:noFill/>
          </a:ln>
        </p:spPr>
        <p:txBody>
          <a:bodyPr spcFirstLastPara="1" wrap="square" lIns="97500" tIns="48725" rIns="97500" bIns="487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us" sz="1200" b="0" i="0" u="none" strike="noStrike" cap="none">
                <a:solidFill>
                  <a:srgbClr val="000000"/>
                </a:solidFill>
                <a:latin typeface="Arial"/>
                <a:ea typeface="Arial"/>
                <a:cs typeface="Arial"/>
                <a:sym typeface="Arial"/>
              </a:rPr>
              <a:t>Fotografía de Tribesh Kayastha en Unsplash</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2"/>
          <p:cNvPicPr preferRelativeResize="0"/>
          <p:nvPr/>
        </p:nvPicPr>
        <p:blipFill rotWithShape="1">
          <a:blip r:embed="rId3">
            <a:alphaModFix/>
          </a:blip>
          <a:srcRect/>
          <a:stretch/>
        </p:blipFill>
        <p:spPr>
          <a:xfrm>
            <a:off x="11696569" y="6200775"/>
            <a:ext cx="1314582" cy="1095822"/>
          </a:xfrm>
          <a:prstGeom prst="rect">
            <a:avLst/>
          </a:prstGeom>
          <a:noFill/>
          <a:ln>
            <a:noFill/>
          </a:ln>
        </p:spPr>
      </p:pic>
      <p:pic>
        <p:nvPicPr>
          <p:cNvPr id="218" name="Google Shape;218;p12"/>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sp>
        <p:nvSpPr>
          <p:cNvPr id="219" name="Google Shape;219;p12"/>
          <p:cNvSpPr/>
          <p:nvPr/>
        </p:nvSpPr>
        <p:spPr>
          <a:xfrm>
            <a:off x="808062" y="657225"/>
            <a:ext cx="11382375" cy="800100"/>
          </a:xfrm>
          <a:prstGeom prst="rect">
            <a:avLst/>
          </a:prstGeom>
          <a:noFill/>
          <a:ln>
            <a:noFill/>
          </a:ln>
        </p:spPr>
        <p:txBody>
          <a:bodyPr spcFirstLastPara="1" wrap="square" lIns="95250" tIns="47625" rIns="95250" bIns="0" rtlCol="0" anchor="t" anchorCtr="0">
            <a:noAutofit/>
          </a:bodyPr>
          <a:lstStyle/>
          <a:p>
            <a:pPr marL="0" marR="0" lvl="0" indent="0" algn="l" rtl="0">
              <a:lnSpc>
                <a:spcPct val="125000"/>
              </a:lnSpc>
              <a:spcBef>
                <a:spcPts val="0"/>
              </a:spcBef>
              <a:spcAft>
                <a:spcPts val="0"/>
              </a:spcAft>
              <a:buClr>
                <a:srgbClr val="000000"/>
              </a:buClr>
              <a:buSzPts val="3600"/>
              <a:buFont typeface="Arial"/>
              <a:buNone/>
            </a:pPr>
            <a:r>
              <a:rPr lang="es-us" sz="3600" b="1" i="0" u="none" strike="noStrike" cap="none">
                <a:solidFill>
                  <a:srgbClr val="121212"/>
                </a:solidFill>
                <a:latin typeface="Roboto"/>
                <a:ea typeface="Roboto"/>
                <a:cs typeface="Roboto"/>
                <a:sym typeface="Roboto"/>
              </a:rPr>
              <a:t>Los Cuatro elementos estructurales de HOPE: Crecimiento emocional</a:t>
            </a:r>
            <a:endParaRPr sz="3600" b="1" i="0" u="none" strike="noStrike" cap="none">
              <a:solidFill>
                <a:srgbClr val="121212"/>
              </a:solidFill>
              <a:latin typeface="Roboto"/>
              <a:ea typeface="Roboto"/>
              <a:cs typeface="Roboto"/>
              <a:sym typeface="Roboto"/>
            </a:endParaRPr>
          </a:p>
        </p:txBody>
      </p:sp>
      <p:pic>
        <p:nvPicPr>
          <p:cNvPr id="221" name="Google Shape;221;p12"/>
          <p:cNvPicPr preferRelativeResize="0"/>
          <p:nvPr/>
        </p:nvPicPr>
        <p:blipFill rotWithShape="1">
          <a:blip r:embed="rId5">
            <a:alphaModFix/>
          </a:blip>
          <a:srcRect/>
          <a:stretch/>
        </p:blipFill>
        <p:spPr>
          <a:xfrm>
            <a:off x="276225" y="6620425"/>
            <a:ext cx="1482675" cy="589602"/>
          </a:xfrm>
          <a:prstGeom prst="rect">
            <a:avLst/>
          </a:prstGeom>
          <a:noFill/>
          <a:ln>
            <a:noFill/>
          </a:ln>
        </p:spPr>
      </p:pic>
      <p:sp>
        <p:nvSpPr>
          <p:cNvPr id="222" name="Google Shape;222;p12"/>
          <p:cNvSpPr/>
          <p:nvPr/>
        </p:nvSpPr>
        <p:spPr>
          <a:xfrm>
            <a:off x="1892411" y="6821143"/>
            <a:ext cx="9704858" cy="475454"/>
          </a:xfrm>
          <a:prstGeom prst="rect">
            <a:avLst/>
          </a:prstGeom>
          <a:noFill/>
          <a:ln>
            <a:noFill/>
          </a:ln>
        </p:spPr>
        <p:txBody>
          <a:bodyPr spcFirstLastPara="1" wrap="square" lIns="97500" tIns="48725" rIns="97500" bIns="48725" rtlCol="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us" sz="1200" b="0" i="0" u="none" strike="noStrike" cap="none" dirty="0" err="1">
                <a:solidFill>
                  <a:srgbClr val="000000"/>
                </a:solidFill>
                <a:latin typeface="Roboto"/>
                <a:ea typeface="Roboto"/>
                <a:cs typeface="Roboto"/>
                <a:sym typeface="Roboto"/>
              </a:rPr>
              <a:t>Sege</a:t>
            </a:r>
            <a:r>
              <a:rPr lang="es-us" sz="1200" b="0" i="0" u="none" strike="noStrike" cap="none" dirty="0">
                <a:solidFill>
                  <a:srgbClr val="000000"/>
                </a:solidFill>
                <a:latin typeface="Roboto"/>
                <a:ea typeface="Roboto"/>
                <a:cs typeface="Roboto"/>
                <a:sym typeface="Roboto"/>
              </a:rPr>
              <a:t> y Browne. </a:t>
            </a:r>
            <a:r>
              <a:rPr lang="es-us" sz="1200" b="0" i="0" u="none" strike="noStrike" cap="none" dirty="0" err="1">
                <a:solidFill>
                  <a:srgbClr val="000000"/>
                </a:solidFill>
                <a:latin typeface="Roboto"/>
                <a:ea typeface="Roboto"/>
                <a:cs typeface="Roboto"/>
                <a:sym typeface="Roboto"/>
              </a:rPr>
              <a:t>Responding</a:t>
            </a:r>
            <a:r>
              <a:rPr lang="es-us" sz="1200" b="0" i="0" u="none" strike="noStrike" cap="none" dirty="0">
                <a:solidFill>
                  <a:srgbClr val="000000"/>
                </a:solidFill>
                <a:latin typeface="Roboto"/>
                <a:ea typeface="Roboto"/>
                <a:cs typeface="Roboto"/>
                <a:sym typeface="Roboto"/>
              </a:rPr>
              <a:t> to </a:t>
            </a:r>
            <a:r>
              <a:rPr lang="es-us" sz="1200" b="0" i="0" u="none" strike="noStrike" cap="none" dirty="0" err="1">
                <a:solidFill>
                  <a:srgbClr val="000000"/>
                </a:solidFill>
                <a:latin typeface="Roboto"/>
                <a:ea typeface="Roboto"/>
                <a:cs typeface="Roboto"/>
                <a:sym typeface="Roboto"/>
              </a:rPr>
              <a:t>ACEs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with</a:t>
            </a:r>
            <a:r>
              <a:rPr lang="es-us" sz="1200" b="0" i="0" u="none" strike="noStrike" cap="none" dirty="0">
                <a:solidFill>
                  <a:srgbClr val="000000"/>
                </a:solidFill>
                <a:latin typeface="Roboto"/>
                <a:ea typeface="Roboto"/>
                <a:cs typeface="Roboto"/>
                <a:sym typeface="Roboto"/>
              </a:rPr>
              <a:t> HOPE: </a:t>
            </a:r>
            <a:r>
              <a:rPr lang="es-us" sz="1200" b="0" i="0" u="none" strike="noStrike" cap="none" dirty="0" err="1">
                <a:solidFill>
                  <a:srgbClr val="000000"/>
                </a:solidFill>
                <a:latin typeface="Roboto"/>
                <a:ea typeface="Roboto"/>
                <a:cs typeface="Roboto"/>
                <a:sym typeface="Roboto"/>
              </a:rPr>
              <a:t>Health</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Outcomes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from</a:t>
            </a:r>
            <a:r>
              <a:rPr lang="es-us" sz="1200" b="0" i="0" u="none" strike="noStrike" cap="none" dirty="0">
                <a:solidFill>
                  <a:srgbClr val="000000"/>
                </a:solidFill>
                <a:latin typeface="Roboto"/>
                <a:ea typeface="Roboto"/>
                <a:cs typeface="Roboto"/>
                <a:sym typeface="Roboto"/>
              </a:rPr>
              <a:t> Positive </a:t>
            </a:r>
            <a:r>
              <a:rPr lang="es-us" sz="1200" b="0" i="0" u="none" strike="noStrike" cap="none" dirty="0" err="1">
                <a:solidFill>
                  <a:srgbClr val="000000"/>
                </a:solidFill>
                <a:latin typeface="Roboto"/>
                <a:ea typeface="Roboto"/>
                <a:cs typeface="Roboto"/>
                <a:sym typeface="Roboto"/>
              </a:rPr>
              <a:t>Experiences</a:t>
            </a:r>
            <a:r>
              <a:rPr lang="es-us" sz="1200" b="0" i="0" u="none" strike="noStrike" cap="none" dirty="0">
                <a:solidFill>
                  <a:srgbClr val="000000"/>
                </a:solidFill>
                <a:latin typeface="Roboto"/>
                <a:ea typeface="Roboto"/>
                <a:cs typeface="Roboto"/>
                <a:sym typeface="Roboto"/>
              </a:rPr>
              <a:t> (Responder a las ACE con HOPE: Resultados de experiencias positivas en la salud).  </a:t>
            </a:r>
            <a:r>
              <a:rPr lang="es-us" sz="1200" b="0" i="0" u="none" strike="noStrike" cap="none" dirty="0" err="1">
                <a:solidFill>
                  <a:srgbClr val="000000"/>
                </a:solidFill>
                <a:latin typeface="Roboto"/>
                <a:ea typeface="Roboto"/>
                <a:cs typeface="Roboto"/>
                <a:sym typeface="Roboto"/>
              </a:rPr>
              <a:t>Academic</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Pediatrics</a:t>
            </a:r>
            <a:r>
              <a:rPr lang="es-us" sz="1200" b="0" i="0" u="none" strike="noStrike" cap="none" dirty="0">
                <a:solidFill>
                  <a:srgbClr val="000000"/>
                </a:solidFill>
                <a:latin typeface="Roboto"/>
                <a:ea typeface="Roboto"/>
                <a:cs typeface="Roboto"/>
                <a:sym typeface="Roboto"/>
              </a:rPr>
              <a:t> 2017; 17:S79-S85</a:t>
            </a:r>
            <a:endParaRPr sz="1200" b="0" i="0" u="none" strike="noStrike" cap="none" dirty="0">
              <a:solidFill>
                <a:srgbClr val="000000"/>
              </a:solidFill>
              <a:latin typeface="Roboto"/>
              <a:ea typeface="Roboto"/>
              <a:cs typeface="Roboto"/>
              <a:sym typeface="Roboto"/>
            </a:endParaRPr>
          </a:p>
        </p:txBody>
      </p:sp>
      <p:pic>
        <p:nvPicPr>
          <p:cNvPr id="3" name="Imagen 2">
            <a:extLst>
              <a:ext uri="{FF2B5EF4-FFF2-40B4-BE49-F238E27FC236}">
                <a16:creationId xmlns:a16="http://schemas.microsoft.com/office/drawing/2014/main" id="{7D60852A-F280-0A3D-843E-889223A7EDDC}"/>
              </a:ext>
            </a:extLst>
          </p:cNvPr>
          <p:cNvPicPr>
            <a:picLocks noChangeAspect="1"/>
          </p:cNvPicPr>
          <p:nvPr/>
        </p:nvPicPr>
        <p:blipFill>
          <a:blip r:embed="rId6"/>
          <a:stretch>
            <a:fillRect/>
          </a:stretch>
        </p:blipFill>
        <p:spPr>
          <a:xfrm>
            <a:off x="2097956" y="2461258"/>
            <a:ext cx="8607220" cy="293624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7"/>
        <p:cNvGrpSpPr/>
        <p:nvPr/>
      </p:nvGrpSpPr>
      <p:grpSpPr>
        <a:xfrm>
          <a:off x="0" y="0"/>
          <a:ext cx="0" cy="0"/>
          <a:chOff x="0" y="0"/>
          <a:chExt cx="0" cy="0"/>
        </a:xfrm>
      </p:grpSpPr>
      <p:sp>
        <p:nvSpPr>
          <p:cNvPr id="228" name="Google Shape;228;p13"/>
          <p:cNvSpPr/>
          <p:nvPr/>
        </p:nvSpPr>
        <p:spPr>
          <a:xfrm>
            <a:off x="1009650" y="788913"/>
            <a:ext cx="10982325" cy="762000"/>
          </a:xfrm>
          <a:prstGeom prst="rect">
            <a:avLst/>
          </a:prstGeom>
          <a:noFill/>
          <a:ln>
            <a:noFill/>
          </a:ln>
        </p:spPr>
        <p:txBody>
          <a:bodyPr spcFirstLastPara="1" wrap="square" lIns="95250" tIns="95250" rIns="95250" bIns="0" rtlCol="0" anchor="t" anchorCtr="0">
            <a:noAutofit/>
          </a:bodyPr>
          <a:lstStyle/>
          <a:p>
            <a:pPr marL="0" marR="0" lvl="0" indent="0" algn="ctr" rtl="0">
              <a:lnSpc>
                <a:spcPct val="100000"/>
              </a:lnSpc>
              <a:spcBef>
                <a:spcPts val="0"/>
              </a:spcBef>
              <a:spcAft>
                <a:spcPts val="0"/>
              </a:spcAft>
              <a:buClr>
                <a:srgbClr val="000000"/>
              </a:buClr>
              <a:buSzPts val="3750"/>
              <a:buFont typeface="Arial"/>
              <a:buNone/>
            </a:pPr>
            <a:r>
              <a:rPr lang="es-us" sz="3750" b="1" i="0" u="none" strike="noStrike" cap="none">
                <a:solidFill>
                  <a:srgbClr val="121212"/>
                </a:solidFill>
                <a:latin typeface="Roboto"/>
                <a:ea typeface="Roboto"/>
                <a:cs typeface="Roboto"/>
                <a:sym typeface="Roboto"/>
              </a:rPr>
              <a:t>¿Por qué HOPE?</a:t>
            </a:r>
            <a:endParaRPr sz="1400" b="0" i="0" u="none" strike="noStrike" cap="none">
              <a:solidFill>
                <a:srgbClr val="000000"/>
              </a:solidFill>
              <a:latin typeface="Arial"/>
              <a:ea typeface="Arial"/>
              <a:cs typeface="Arial"/>
              <a:sym typeface="Arial"/>
            </a:endParaRPr>
          </a:p>
        </p:txBody>
      </p:sp>
      <p:pic>
        <p:nvPicPr>
          <p:cNvPr id="229" name="Google Shape;229;p13"/>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230" name="Google Shape;230;p13"/>
          <p:cNvPicPr preferRelativeResize="0"/>
          <p:nvPr/>
        </p:nvPicPr>
        <p:blipFill rotWithShape="1">
          <a:blip r:embed="rId4">
            <a:alphaModFix/>
          </a:blip>
          <a:srcRect/>
          <a:stretch/>
        </p:blipFill>
        <p:spPr>
          <a:xfrm>
            <a:off x="11696569" y="6200775"/>
            <a:ext cx="1314582" cy="1095822"/>
          </a:xfrm>
          <a:prstGeom prst="rect">
            <a:avLst/>
          </a:prstGeom>
          <a:noFill/>
          <a:ln>
            <a:noFill/>
          </a:ln>
        </p:spPr>
      </p:pic>
      <p:sp>
        <p:nvSpPr>
          <p:cNvPr id="231" name="Google Shape;231;p13"/>
          <p:cNvSpPr/>
          <p:nvPr/>
        </p:nvSpPr>
        <p:spPr>
          <a:xfrm>
            <a:off x="1018574" y="2190750"/>
            <a:ext cx="11041135" cy="2571750"/>
          </a:xfrm>
          <a:prstGeom prst="rect">
            <a:avLst/>
          </a:prstGeom>
          <a:noFill/>
          <a:ln>
            <a:noFill/>
          </a:ln>
        </p:spPr>
        <p:txBody>
          <a:bodyPr spcFirstLastPara="1" wrap="square" lIns="95250" tIns="95250" rIns="95250" bIns="0" rtlCol="0" anchor="t" anchorCtr="0">
            <a:noAutofit/>
          </a:bodyPr>
          <a:lstStyle/>
          <a:p>
            <a:pPr marL="0" marR="0" lvl="0" indent="0" algn="ctr" rtl="0">
              <a:lnSpc>
                <a:spcPct val="125000"/>
              </a:lnSpc>
              <a:spcBef>
                <a:spcPts val="0"/>
              </a:spcBef>
              <a:spcAft>
                <a:spcPts val="0"/>
              </a:spcAft>
              <a:buClr>
                <a:srgbClr val="000000"/>
              </a:buClr>
              <a:buSzPts val="2550"/>
              <a:buFont typeface="Arial"/>
              <a:buNone/>
            </a:pPr>
            <a:r>
              <a:rPr lang="es-us" sz="2550" b="0" i="0" u="none" strike="noStrike" cap="none">
                <a:solidFill>
                  <a:srgbClr val="292929"/>
                </a:solidFill>
                <a:latin typeface="Roboto"/>
                <a:ea typeface="Roboto"/>
                <a:cs typeface="Roboto"/>
                <a:sym typeface="Roboto"/>
              </a:rPr>
              <a:t>Las experiencias positivas pueden aliviar el estrés tóxico y ayudar a los niños a convertirse en adultos más resilientes y saludables. </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a:p>
            <a:pPr marL="0" marR="0" lvl="0" indent="0" algn="ctr" rtl="0">
              <a:lnSpc>
                <a:spcPct val="125000"/>
              </a:lnSpc>
              <a:spcBef>
                <a:spcPts val="0"/>
              </a:spcBef>
              <a:spcAft>
                <a:spcPts val="0"/>
              </a:spcAft>
              <a:buClr>
                <a:srgbClr val="000000"/>
              </a:buClr>
              <a:buSzPts val="2550"/>
              <a:buFont typeface="Arial"/>
              <a:buNone/>
            </a:pPr>
            <a:r>
              <a:rPr lang="es-us" sz="2550" b="0" i="0" u="none" strike="noStrike" cap="none">
                <a:solidFill>
                  <a:srgbClr val="292929"/>
                </a:solidFill>
                <a:latin typeface="Roboto"/>
                <a:ea typeface="Roboto"/>
                <a:cs typeface="Roboto"/>
                <a:sym typeface="Roboto"/>
              </a:rPr>
              <a:t>HOPE tiene como objetivo mejorar nuestra comprensión y apoyo </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2550"/>
              <a:buFont typeface="Arial"/>
              <a:buNone/>
            </a:pPr>
            <a:r>
              <a:rPr lang="es-us" sz="2550" b="0" i="0" u="none" strike="noStrike" cap="none">
                <a:solidFill>
                  <a:srgbClr val="292929"/>
                </a:solidFill>
                <a:latin typeface="Roboto"/>
                <a:ea typeface="Roboto"/>
                <a:cs typeface="Roboto"/>
                <a:sym typeface="Roboto"/>
              </a:rPr>
              <a:t>a estas experiencias clave.</a:t>
            </a:r>
            <a:endParaRPr sz="1400" b="0" i="0" u="none" strike="noStrike" cap="none">
              <a:solidFill>
                <a:srgbClr val="000000"/>
              </a:solidFill>
              <a:latin typeface="Arial"/>
              <a:ea typeface="Arial"/>
              <a:cs typeface="Arial"/>
              <a:sym typeface="Arial"/>
            </a:endParaRPr>
          </a:p>
        </p:txBody>
      </p:sp>
      <p:pic>
        <p:nvPicPr>
          <p:cNvPr id="232" name="Google Shape;232;p13"/>
          <p:cNvPicPr preferRelativeResize="0"/>
          <p:nvPr/>
        </p:nvPicPr>
        <p:blipFill>
          <a:blip r:embed="rId5">
            <a:alphaModFix/>
          </a:blip>
          <a:stretch>
            <a:fillRect/>
          </a:stretch>
        </p:blipFill>
        <p:spPr>
          <a:xfrm>
            <a:off x="263525" y="6346988"/>
            <a:ext cx="1094676" cy="8033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7"/>
        <p:cNvGrpSpPr/>
        <p:nvPr/>
      </p:nvGrpSpPr>
      <p:grpSpPr>
        <a:xfrm>
          <a:off x="0" y="0"/>
          <a:ext cx="0" cy="0"/>
          <a:chOff x="0" y="0"/>
          <a:chExt cx="0" cy="0"/>
        </a:xfrm>
      </p:grpSpPr>
      <p:pic>
        <p:nvPicPr>
          <p:cNvPr id="238" name="Google Shape;238;p15"/>
          <p:cNvPicPr preferRelativeResize="0"/>
          <p:nvPr/>
        </p:nvPicPr>
        <p:blipFill rotWithShape="1">
          <a:blip r:embed="rId3">
            <a:alphaModFix/>
          </a:blip>
          <a:srcRect/>
          <a:stretch/>
        </p:blipFill>
        <p:spPr>
          <a:xfrm rot="5400000" flipH="1">
            <a:off x="-200025" y="847725"/>
            <a:ext cx="666750" cy="285750"/>
          </a:xfrm>
          <a:prstGeom prst="rect">
            <a:avLst/>
          </a:prstGeom>
          <a:noFill/>
          <a:ln>
            <a:noFill/>
          </a:ln>
        </p:spPr>
      </p:pic>
      <p:sp>
        <p:nvSpPr>
          <p:cNvPr id="239" name="Google Shape;239;p15"/>
          <p:cNvSpPr/>
          <p:nvPr/>
        </p:nvSpPr>
        <p:spPr>
          <a:xfrm>
            <a:off x="808062" y="657225"/>
            <a:ext cx="11382375" cy="800100"/>
          </a:xfrm>
          <a:prstGeom prst="rect">
            <a:avLst/>
          </a:prstGeom>
          <a:noFill/>
          <a:ln>
            <a:noFill/>
          </a:ln>
        </p:spPr>
        <p:txBody>
          <a:bodyPr spcFirstLastPara="1" wrap="square" lIns="95250" tIns="47625" rIns="95250" bIns="0" rtlCol="0" anchor="t" anchorCtr="0">
            <a:noAutofit/>
          </a:bodyPr>
          <a:lstStyle/>
          <a:p>
            <a:pPr marL="0" marR="0" lvl="0" indent="0" algn="l" rtl="0">
              <a:lnSpc>
                <a:spcPct val="125000"/>
              </a:lnSpc>
              <a:spcBef>
                <a:spcPts val="0"/>
              </a:spcBef>
              <a:spcAft>
                <a:spcPts val="0"/>
              </a:spcAft>
              <a:buClr>
                <a:srgbClr val="000000"/>
              </a:buClr>
              <a:buSzPts val="3750"/>
              <a:buFont typeface="Arial"/>
              <a:buNone/>
            </a:pPr>
            <a:r>
              <a:rPr lang="es-us" sz="3750" b="1" i="0" u="none" strike="noStrike" cap="none">
                <a:solidFill>
                  <a:srgbClr val="121212"/>
                </a:solidFill>
                <a:latin typeface="Roboto"/>
                <a:ea typeface="Roboto"/>
                <a:cs typeface="Roboto"/>
                <a:sym typeface="Roboto"/>
              </a:rPr>
              <a:t>Actividad de socios</a:t>
            </a:r>
            <a:endParaRPr sz="1400" b="0" i="0" u="none" strike="noStrike" cap="none">
              <a:solidFill>
                <a:srgbClr val="000000"/>
              </a:solidFill>
              <a:latin typeface="Arial"/>
              <a:ea typeface="Arial"/>
              <a:cs typeface="Arial"/>
              <a:sym typeface="Arial"/>
            </a:endParaRPr>
          </a:p>
        </p:txBody>
      </p:sp>
      <p:pic>
        <p:nvPicPr>
          <p:cNvPr id="240" name="Google Shape;240;p15"/>
          <p:cNvPicPr preferRelativeResize="0"/>
          <p:nvPr/>
        </p:nvPicPr>
        <p:blipFill rotWithShape="1">
          <a:blip r:embed="rId4">
            <a:alphaModFix/>
          </a:blip>
          <a:srcRect/>
          <a:stretch/>
        </p:blipFill>
        <p:spPr>
          <a:xfrm>
            <a:off x="4856187" y="1724025"/>
            <a:ext cx="7151521" cy="4343400"/>
          </a:xfrm>
          <a:prstGeom prst="rect">
            <a:avLst/>
          </a:prstGeom>
          <a:noFill/>
          <a:ln>
            <a:noFill/>
          </a:ln>
        </p:spPr>
      </p:pic>
      <p:sp>
        <p:nvSpPr>
          <p:cNvPr id="241" name="Google Shape;241;p15"/>
          <p:cNvSpPr/>
          <p:nvPr/>
        </p:nvSpPr>
        <p:spPr>
          <a:xfrm>
            <a:off x="5218137" y="2095500"/>
            <a:ext cx="6429375" cy="257175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2550"/>
              <a:buFont typeface="Arial"/>
              <a:buNone/>
            </a:pPr>
            <a:r>
              <a:rPr lang="es-us" sz="2550" b="0" i="0" u="none" strike="noStrike" cap="none">
                <a:solidFill>
                  <a:srgbClr val="000000"/>
                </a:solidFill>
                <a:latin typeface="Roboto"/>
                <a:ea typeface="Roboto"/>
                <a:cs typeface="Roboto"/>
                <a:sym typeface="Roboto"/>
              </a:rPr>
              <a:t>Piense en un momento de su vida en el que las cosas iban muy bien. </a:t>
            </a:r>
            <a:endParaRPr sz="2550" b="0" i="0" u="none" strike="noStrike" cap="none">
              <a:solidFill>
                <a:srgbClr val="000000"/>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000000"/>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2550"/>
              <a:buFont typeface="Arial"/>
              <a:buNone/>
            </a:pPr>
            <a:r>
              <a:rPr lang="es-us" sz="2550" b="0" i="0" u="none" strike="noStrike" cap="none">
                <a:solidFill>
                  <a:srgbClr val="000000"/>
                </a:solidFill>
                <a:latin typeface="Roboto"/>
                <a:ea typeface="Roboto"/>
                <a:cs typeface="Roboto"/>
                <a:sym typeface="Roboto"/>
              </a:rPr>
              <a:t>¿Qué hizo que eso fuera así? </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000000"/>
              </a:solidFill>
              <a:latin typeface="Roboto"/>
              <a:ea typeface="Roboto"/>
              <a:cs typeface="Roboto"/>
              <a:sym typeface="Roboto"/>
            </a:endParaRPr>
          </a:p>
        </p:txBody>
      </p:sp>
      <p:pic>
        <p:nvPicPr>
          <p:cNvPr id="242" name="Google Shape;242;p15"/>
          <p:cNvPicPr preferRelativeResize="0"/>
          <p:nvPr/>
        </p:nvPicPr>
        <p:blipFill rotWithShape="1">
          <a:blip r:embed="rId5">
            <a:alphaModFix/>
          </a:blip>
          <a:srcRect/>
          <a:stretch/>
        </p:blipFill>
        <p:spPr>
          <a:xfrm>
            <a:off x="11696569" y="6200775"/>
            <a:ext cx="1314582" cy="1095822"/>
          </a:xfrm>
          <a:prstGeom prst="rect">
            <a:avLst/>
          </a:prstGeom>
          <a:noFill/>
          <a:ln>
            <a:noFill/>
          </a:ln>
        </p:spPr>
      </p:pic>
      <p:pic>
        <p:nvPicPr>
          <p:cNvPr id="243" name="Google Shape;243;p15"/>
          <p:cNvPicPr preferRelativeResize="0"/>
          <p:nvPr/>
        </p:nvPicPr>
        <p:blipFill rotWithShape="1">
          <a:blip r:embed="rId6">
            <a:alphaModFix/>
          </a:blip>
          <a:srcRect/>
          <a:stretch/>
        </p:blipFill>
        <p:spPr>
          <a:xfrm>
            <a:off x="956567" y="1724025"/>
            <a:ext cx="3905214" cy="4343400"/>
          </a:xfrm>
          <a:prstGeom prst="rect">
            <a:avLst/>
          </a:prstGeom>
          <a:noFill/>
          <a:ln>
            <a:noFill/>
          </a:ln>
        </p:spPr>
      </p:pic>
      <p:pic>
        <p:nvPicPr>
          <p:cNvPr id="244" name="Google Shape;244;p15"/>
          <p:cNvPicPr preferRelativeResize="0"/>
          <p:nvPr/>
        </p:nvPicPr>
        <p:blipFill rotWithShape="1">
          <a:blip r:embed="rId7">
            <a:alphaModFix/>
          </a:blip>
          <a:srcRect/>
          <a:stretch/>
        </p:blipFill>
        <p:spPr>
          <a:xfrm>
            <a:off x="1957259" y="2577504"/>
            <a:ext cx="1898237" cy="2636441"/>
          </a:xfrm>
          <a:prstGeom prst="rect">
            <a:avLst/>
          </a:prstGeom>
          <a:noFill/>
          <a:ln>
            <a:noFill/>
          </a:ln>
        </p:spPr>
      </p:pic>
      <p:pic>
        <p:nvPicPr>
          <p:cNvPr id="245" name="Google Shape;245;p15"/>
          <p:cNvPicPr preferRelativeResize="0"/>
          <p:nvPr/>
        </p:nvPicPr>
        <p:blipFill>
          <a:blip r:embed="rId8">
            <a:alphaModFix/>
          </a:blip>
          <a:stretch>
            <a:fillRect/>
          </a:stretch>
        </p:blipFill>
        <p:spPr>
          <a:xfrm>
            <a:off x="228375" y="6346988"/>
            <a:ext cx="1094676" cy="8033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0"/>
        <p:cNvGrpSpPr/>
        <p:nvPr/>
      </p:nvGrpSpPr>
      <p:grpSpPr>
        <a:xfrm>
          <a:off x="0" y="0"/>
          <a:ext cx="0" cy="0"/>
          <a:chOff x="0" y="0"/>
          <a:chExt cx="0" cy="0"/>
        </a:xfrm>
      </p:grpSpPr>
      <p:sp>
        <p:nvSpPr>
          <p:cNvPr id="251" name="Google Shape;251;p16"/>
          <p:cNvSpPr/>
          <p:nvPr/>
        </p:nvSpPr>
        <p:spPr>
          <a:xfrm>
            <a:off x="1009650" y="788913"/>
            <a:ext cx="10982325" cy="762000"/>
          </a:xfrm>
          <a:prstGeom prst="rect">
            <a:avLst/>
          </a:prstGeom>
          <a:noFill/>
          <a:ln>
            <a:noFill/>
          </a:ln>
        </p:spPr>
        <p:txBody>
          <a:bodyPr spcFirstLastPara="1" wrap="square" lIns="95250" tIns="95250" rIns="95250" bIns="0" rtlCol="0" anchor="t" anchorCtr="0">
            <a:noAutofit/>
          </a:bodyPr>
          <a:lstStyle/>
          <a:p>
            <a:pPr marL="0" marR="0" lvl="0" indent="0" algn="ctr" rtl="0">
              <a:lnSpc>
                <a:spcPct val="100000"/>
              </a:lnSpc>
              <a:spcBef>
                <a:spcPts val="0"/>
              </a:spcBef>
              <a:spcAft>
                <a:spcPts val="0"/>
              </a:spcAft>
              <a:buClr>
                <a:srgbClr val="000000"/>
              </a:buClr>
              <a:buSzPts val="3750"/>
              <a:buFont typeface="Arial"/>
              <a:buNone/>
            </a:pPr>
            <a:r>
              <a:rPr lang="es-us" sz="3750" b="1" i="0" u="none" strike="noStrike" cap="none">
                <a:solidFill>
                  <a:srgbClr val="121212"/>
                </a:solidFill>
                <a:latin typeface="Roboto"/>
                <a:ea typeface="Roboto"/>
                <a:cs typeface="Roboto"/>
                <a:sym typeface="Roboto"/>
              </a:rPr>
              <a:t>Autocuidado</a:t>
            </a:r>
            <a:endParaRPr sz="1400" b="0" i="0" u="none" strike="noStrike" cap="none">
              <a:solidFill>
                <a:srgbClr val="000000"/>
              </a:solidFill>
              <a:latin typeface="Arial"/>
              <a:ea typeface="Arial"/>
              <a:cs typeface="Arial"/>
              <a:sym typeface="Arial"/>
            </a:endParaRPr>
          </a:p>
        </p:txBody>
      </p:sp>
      <p:pic>
        <p:nvPicPr>
          <p:cNvPr id="252" name="Google Shape;252;p16"/>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253" name="Google Shape;253;p16"/>
          <p:cNvPicPr preferRelativeResize="0"/>
          <p:nvPr/>
        </p:nvPicPr>
        <p:blipFill rotWithShape="1">
          <a:blip r:embed="rId4">
            <a:alphaModFix/>
          </a:blip>
          <a:srcRect/>
          <a:stretch/>
        </p:blipFill>
        <p:spPr>
          <a:xfrm>
            <a:off x="11696569" y="6200775"/>
            <a:ext cx="1314582" cy="1095822"/>
          </a:xfrm>
          <a:prstGeom prst="rect">
            <a:avLst/>
          </a:prstGeom>
          <a:noFill/>
          <a:ln>
            <a:noFill/>
          </a:ln>
        </p:spPr>
      </p:pic>
      <p:sp>
        <p:nvSpPr>
          <p:cNvPr id="254" name="Google Shape;254;p16"/>
          <p:cNvSpPr/>
          <p:nvPr/>
        </p:nvSpPr>
        <p:spPr>
          <a:xfrm>
            <a:off x="6882591" y="2735807"/>
            <a:ext cx="5436000" cy="2812500"/>
          </a:xfrm>
          <a:prstGeom prst="rect">
            <a:avLst/>
          </a:prstGeom>
          <a:noFill/>
          <a:ln>
            <a:noFill/>
          </a:ln>
        </p:spPr>
        <p:txBody>
          <a:bodyPr spcFirstLastPara="1" wrap="square" lIns="95250" tIns="95250" rIns="95250" bIns="0" rtlCol="0" anchor="t" anchorCtr="0">
            <a:noAutofit/>
          </a:bodyPr>
          <a:lstStyle/>
          <a:p>
            <a:pPr marL="0" marR="0" lvl="0" indent="0" algn="ctr" rtl="0">
              <a:lnSpc>
                <a:spcPct val="125000"/>
              </a:lnSpc>
              <a:spcBef>
                <a:spcPts val="0"/>
              </a:spcBef>
              <a:spcAft>
                <a:spcPts val="0"/>
              </a:spcAft>
              <a:buClr>
                <a:srgbClr val="000000"/>
              </a:buClr>
              <a:buSzPts val="2550"/>
              <a:buFont typeface="Arial"/>
              <a:buNone/>
            </a:pPr>
            <a:r>
              <a:rPr lang="es-us" sz="2550" b="0" i="0" u="none" strike="noStrike" cap="none" dirty="0">
                <a:solidFill>
                  <a:srgbClr val="292929"/>
                </a:solidFill>
                <a:latin typeface="Roboto"/>
                <a:ea typeface="Roboto"/>
                <a:cs typeface="Roboto"/>
                <a:sym typeface="Roboto"/>
              </a:rPr>
              <a:t>La práctica de desempeñar un papel activo en la protección del bienestar </a:t>
            </a:r>
            <a:br>
              <a:rPr lang="es-us" sz="2550" b="0" i="0" u="none" strike="noStrike" cap="none" dirty="0">
                <a:solidFill>
                  <a:srgbClr val="292929"/>
                </a:solidFill>
                <a:latin typeface="Roboto"/>
                <a:ea typeface="Roboto"/>
                <a:cs typeface="Roboto"/>
                <a:sym typeface="Roboto"/>
              </a:rPr>
            </a:br>
            <a:r>
              <a:rPr lang="es-us" sz="2550" b="0" i="0" u="none" strike="noStrike" cap="none" dirty="0">
                <a:solidFill>
                  <a:srgbClr val="292929"/>
                </a:solidFill>
                <a:latin typeface="Roboto"/>
                <a:ea typeface="Roboto"/>
                <a:cs typeface="Roboto"/>
                <a:sym typeface="Roboto"/>
              </a:rPr>
              <a:t>y la felicidad propios, en especial durante períodos de estrés. </a:t>
            </a:r>
            <a:endParaRPr sz="14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2550"/>
              <a:buFont typeface="Arial"/>
              <a:buNone/>
            </a:pPr>
            <a:endParaRPr sz="2550" b="0" i="0" u="none" strike="noStrike" cap="none" dirty="0">
              <a:solidFill>
                <a:srgbClr val="292929"/>
              </a:solidFill>
              <a:latin typeface="Roboto"/>
              <a:ea typeface="Roboto"/>
              <a:cs typeface="Roboto"/>
              <a:sym typeface="Roboto"/>
            </a:endParaRPr>
          </a:p>
        </p:txBody>
      </p:sp>
      <p:pic>
        <p:nvPicPr>
          <p:cNvPr id="255" name="Google Shape;255;p16"/>
          <p:cNvPicPr preferRelativeResize="0"/>
          <p:nvPr/>
        </p:nvPicPr>
        <p:blipFill rotWithShape="1">
          <a:blip r:embed="rId5">
            <a:alphaModFix/>
          </a:blip>
          <a:srcRect/>
          <a:stretch/>
        </p:blipFill>
        <p:spPr>
          <a:xfrm>
            <a:off x="408878" y="1896539"/>
            <a:ext cx="5902712" cy="3864346"/>
          </a:xfrm>
          <a:prstGeom prst="rect">
            <a:avLst/>
          </a:prstGeom>
          <a:noFill/>
          <a:ln>
            <a:noFill/>
          </a:ln>
        </p:spPr>
      </p:pic>
      <p:pic>
        <p:nvPicPr>
          <p:cNvPr id="256" name="Google Shape;256;p16"/>
          <p:cNvPicPr preferRelativeResize="0"/>
          <p:nvPr/>
        </p:nvPicPr>
        <p:blipFill>
          <a:blip r:embed="rId6">
            <a:alphaModFix/>
          </a:blip>
          <a:stretch>
            <a:fillRect/>
          </a:stretch>
        </p:blipFill>
        <p:spPr>
          <a:xfrm>
            <a:off x="193200" y="6346988"/>
            <a:ext cx="1094676" cy="8033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1"/>
        <p:cNvGrpSpPr/>
        <p:nvPr/>
      </p:nvGrpSpPr>
      <p:grpSpPr>
        <a:xfrm>
          <a:off x="0" y="0"/>
          <a:ext cx="0" cy="0"/>
          <a:chOff x="0" y="0"/>
          <a:chExt cx="0" cy="0"/>
        </a:xfrm>
      </p:grpSpPr>
      <p:sp>
        <p:nvSpPr>
          <p:cNvPr id="262" name="Google Shape;262;p17"/>
          <p:cNvSpPr/>
          <p:nvPr/>
        </p:nvSpPr>
        <p:spPr>
          <a:xfrm>
            <a:off x="1009650" y="788913"/>
            <a:ext cx="10982325" cy="762000"/>
          </a:xfrm>
          <a:prstGeom prst="rect">
            <a:avLst/>
          </a:prstGeom>
          <a:noFill/>
          <a:ln>
            <a:noFill/>
          </a:ln>
        </p:spPr>
        <p:txBody>
          <a:bodyPr spcFirstLastPara="1" wrap="square" lIns="95250" tIns="95250" rIns="95250" bIns="0" rtlCol="0" anchor="t" anchorCtr="0">
            <a:noAutofit/>
          </a:bodyPr>
          <a:lstStyle/>
          <a:p>
            <a:pPr marL="0" marR="0" lvl="0" indent="0" algn="ctr" rtl="0">
              <a:lnSpc>
                <a:spcPct val="100000"/>
              </a:lnSpc>
              <a:spcBef>
                <a:spcPts val="0"/>
              </a:spcBef>
              <a:spcAft>
                <a:spcPts val="0"/>
              </a:spcAft>
              <a:buClr>
                <a:srgbClr val="000000"/>
              </a:buClr>
              <a:buSzPts val="3750"/>
              <a:buFont typeface="Arial"/>
              <a:buNone/>
            </a:pPr>
            <a:r>
              <a:rPr lang="es-us" sz="3750" b="1" i="0" u="none" strike="noStrike" cap="none">
                <a:solidFill>
                  <a:srgbClr val="121212"/>
                </a:solidFill>
                <a:latin typeface="Roboto"/>
                <a:ea typeface="Roboto"/>
                <a:cs typeface="Roboto"/>
                <a:sym typeface="Roboto"/>
              </a:rPr>
              <a:t>Autocuidado</a:t>
            </a:r>
            <a:endParaRPr sz="1400" b="0" i="0" u="none" strike="noStrike" cap="none">
              <a:solidFill>
                <a:srgbClr val="000000"/>
              </a:solidFill>
              <a:latin typeface="Arial"/>
              <a:ea typeface="Arial"/>
              <a:cs typeface="Arial"/>
              <a:sym typeface="Arial"/>
            </a:endParaRPr>
          </a:p>
        </p:txBody>
      </p:sp>
      <p:pic>
        <p:nvPicPr>
          <p:cNvPr id="263" name="Google Shape;263;p17"/>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264" name="Google Shape;264;p17"/>
          <p:cNvPicPr preferRelativeResize="0"/>
          <p:nvPr/>
        </p:nvPicPr>
        <p:blipFill rotWithShape="1">
          <a:blip r:embed="rId4">
            <a:alphaModFix/>
          </a:blip>
          <a:srcRect/>
          <a:stretch/>
        </p:blipFill>
        <p:spPr>
          <a:xfrm>
            <a:off x="11696569" y="6200775"/>
            <a:ext cx="1314582" cy="1095822"/>
          </a:xfrm>
          <a:prstGeom prst="rect">
            <a:avLst/>
          </a:prstGeom>
          <a:noFill/>
          <a:ln>
            <a:noFill/>
          </a:ln>
        </p:spPr>
      </p:pic>
      <p:sp>
        <p:nvSpPr>
          <p:cNvPr id="265" name="Google Shape;265;p17"/>
          <p:cNvSpPr/>
          <p:nvPr/>
        </p:nvSpPr>
        <p:spPr>
          <a:xfrm>
            <a:off x="1018574" y="2190750"/>
            <a:ext cx="4899006" cy="11430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2550"/>
              <a:buFont typeface="Arial"/>
              <a:buNone/>
            </a:pPr>
            <a:r>
              <a:rPr lang="es-us" sz="2550" b="0" i="0" u="none" strike="noStrike" cap="none">
                <a:solidFill>
                  <a:srgbClr val="292929"/>
                </a:solidFill>
                <a:latin typeface="Roboto"/>
                <a:ea typeface="Roboto"/>
                <a:cs typeface="Roboto"/>
                <a:sym typeface="Roboto"/>
              </a:rPr>
              <a:t>¿Cómo se cuida actualmente?</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p:txBody>
      </p:sp>
      <p:pic>
        <p:nvPicPr>
          <p:cNvPr id="266" name="Google Shape;266;p17"/>
          <p:cNvPicPr preferRelativeResize="0"/>
          <p:nvPr/>
        </p:nvPicPr>
        <p:blipFill rotWithShape="1">
          <a:blip r:embed="rId5">
            <a:alphaModFix/>
          </a:blip>
          <a:srcRect/>
          <a:stretch/>
        </p:blipFill>
        <p:spPr>
          <a:xfrm>
            <a:off x="6356195" y="1841146"/>
            <a:ext cx="6149052" cy="4099131"/>
          </a:xfrm>
          <a:prstGeom prst="rect">
            <a:avLst/>
          </a:prstGeom>
          <a:noFill/>
          <a:ln>
            <a:noFill/>
          </a:ln>
        </p:spPr>
      </p:pic>
      <p:pic>
        <p:nvPicPr>
          <p:cNvPr id="267" name="Google Shape;267;p17"/>
          <p:cNvPicPr preferRelativeResize="0"/>
          <p:nvPr/>
        </p:nvPicPr>
        <p:blipFill>
          <a:blip r:embed="rId6">
            <a:alphaModFix/>
          </a:blip>
          <a:stretch>
            <a:fillRect/>
          </a:stretch>
        </p:blipFill>
        <p:spPr>
          <a:xfrm>
            <a:off x="187350" y="6346988"/>
            <a:ext cx="1094676" cy="8033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2"/>
        <p:cNvGrpSpPr/>
        <p:nvPr/>
      </p:nvGrpSpPr>
      <p:grpSpPr>
        <a:xfrm>
          <a:off x="0" y="0"/>
          <a:ext cx="0" cy="0"/>
          <a:chOff x="0" y="0"/>
          <a:chExt cx="0" cy="0"/>
        </a:xfrm>
      </p:grpSpPr>
      <p:pic>
        <p:nvPicPr>
          <p:cNvPr id="273" name="Google Shape;273;p18"/>
          <p:cNvPicPr preferRelativeResize="0"/>
          <p:nvPr/>
        </p:nvPicPr>
        <p:blipFill rotWithShape="1">
          <a:blip r:embed="rId3">
            <a:alphaModFix/>
          </a:blip>
          <a:srcRect/>
          <a:stretch/>
        </p:blipFill>
        <p:spPr>
          <a:xfrm>
            <a:off x="2228911" y="1514475"/>
            <a:ext cx="8572500" cy="4286250"/>
          </a:xfrm>
          <a:prstGeom prst="rect">
            <a:avLst/>
          </a:prstGeom>
          <a:noFill/>
          <a:ln>
            <a:noFill/>
          </a:ln>
        </p:spPr>
      </p:pic>
      <p:sp>
        <p:nvSpPr>
          <p:cNvPr id="274" name="Google Shape;274;p18"/>
          <p:cNvSpPr/>
          <p:nvPr/>
        </p:nvSpPr>
        <p:spPr>
          <a:xfrm>
            <a:off x="3470112" y="2714625"/>
            <a:ext cx="6096000" cy="1905000"/>
          </a:xfrm>
          <a:prstGeom prst="rect">
            <a:avLst/>
          </a:prstGeom>
          <a:noFill/>
          <a:ln>
            <a:noFill/>
          </a:ln>
        </p:spPr>
        <p:txBody>
          <a:bodyPr spcFirstLastPara="1" wrap="square" lIns="95250" tIns="95250" rIns="95250" bIns="0" rtlCol="0" anchor="t" anchorCtr="0">
            <a:noAutofit/>
          </a:bodyPr>
          <a:lstStyle/>
          <a:p>
            <a:pPr marL="0" marR="0" lvl="0" indent="0" algn="ctr" rtl="0">
              <a:lnSpc>
                <a:spcPct val="125000"/>
              </a:lnSpc>
              <a:spcBef>
                <a:spcPts val="0"/>
              </a:spcBef>
              <a:spcAft>
                <a:spcPts val="0"/>
              </a:spcAft>
              <a:buClr>
                <a:srgbClr val="000000"/>
              </a:buClr>
              <a:buSzPts val="3000"/>
              <a:buFont typeface="Arial"/>
              <a:buNone/>
            </a:pPr>
            <a:r>
              <a:rPr lang="es-us" sz="3000" dirty="0">
                <a:solidFill>
                  <a:srgbClr val="292929"/>
                </a:solidFill>
                <a:latin typeface="Roboto"/>
                <a:ea typeface="Roboto"/>
                <a:cs typeface="Roboto"/>
                <a:sym typeface="Roboto"/>
              </a:rPr>
              <a:t>“</a:t>
            </a:r>
            <a:r>
              <a:rPr lang="es-us" sz="3000" b="0" i="0" u="none" strike="noStrike" cap="none" dirty="0">
                <a:solidFill>
                  <a:srgbClr val="292929"/>
                </a:solidFill>
                <a:latin typeface="Roboto"/>
                <a:ea typeface="Roboto"/>
                <a:cs typeface="Roboto"/>
                <a:sym typeface="Roboto"/>
              </a:rPr>
              <a:t>Háblate como le hablarías a alguien que amas”.</a:t>
            </a:r>
            <a:endParaRPr sz="14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3000"/>
              <a:buFont typeface="Arial"/>
              <a:buNone/>
            </a:pPr>
            <a:r>
              <a:rPr lang="es-us" sz="3000" b="0" i="0" u="none" strike="noStrike" cap="none" dirty="0">
                <a:solidFill>
                  <a:srgbClr val="292929"/>
                </a:solidFill>
                <a:latin typeface="Roboto"/>
                <a:ea typeface="Roboto"/>
                <a:cs typeface="Roboto"/>
                <a:sym typeface="Roboto"/>
              </a:rPr>
              <a:t>-</a:t>
            </a:r>
            <a:r>
              <a:rPr lang="es-us" sz="3000" b="0" i="0" u="none" strike="noStrike" cap="none" dirty="0" err="1">
                <a:solidFill>
                  <a:srgbClr val="292929"/>
                </a:solidFill>
                <a:latin typeface="Roboto"/>
                <a:ea typeface="Roboto"/>
                <a:cs typeface="Roboto"/>
                <a:sym typeface="Roboto"/>
              </a:rPr>
              <a:t>Brene</a:t>
            </a:r>
            <a:r>
              <a:rPr lang="es-us" sz="3000" b="0" i="0" u="none" strike="noStrike" cap="none" dirty="0">
                <a:solidFill>
                  <a:srgbClr val="292929"/>
                </a:solidFill>
                <a:latin typeface="Roboto"/>
                <a:ea typeface="Roboto"/>
                <a:cs typeface="Roboto"/>
                <a:sym typeface="Roboto"/>
              </a:rPr>
              <a:t> Brown</a:t>
            </a:r>
            <a:endParaRPr sz="1400" b="0" i="0" u="none" strike="noStrike" cap="none" dirty="0">
              <a:solidFill>
                <a:srgbClr val="000000"/>
              </a:solidFill>
              <a:latin typeface="Arial"/>
              <a:ea typeface="Arial"/>
              <a:cs typeface="Arial"/>
              <a:sym typeface="Arial"/>
            </a:endParaRPr>
          </a:p>
        </p:txBody>
      </p:sp>
      <p:sp>
        <p:nvSpPr>
          <p:cNvPr id="275" name="Google Shape;275;p18"/>
          <p:cNvSpPr/>
          <p:nvPr/>
        </p:nvSpPr>
        <p:spPr>
          <a:xfrm rot="10800000">
            <a:off x="2733675" y="628650"/>
            <a:ext cx="590550" cy="2247900"/>
          </a:xfrm>
          <a:prstGeom prst="rect">
            <a:avLst/>
          </a:prstGeom>
          <a:noFill/>
          <a:ln>
            <a:noFill/>
          </a:ln>
        </p:spPr>
        <p:txBody>
          <a:bodyPr spcFirstLastPara="1" wrap="square" lIns="95250" tIns="95250" rIns="95250" bIns="0" rtlCol="0" anchor="t" anchorCtr="0">
            <a:noAutofit/>
          </a:bodyPr>
          <a:lstStyle/>
          <a:p>
            <a:pPr marL="0" marR="0" lvl="0" indent="0" algn="l" rtl="0">
              <a:lnSpc>
                <a:spcPct val="100000"/>
              </a:lnSpc>
              <a:spcBef>
                <a:spcPts val="0"/>
              </a:spcBef>
              <a:spcAft>
                <a:spcPts val="0"/>
              </a:spcAft>
              <a:buClr>
                <a:srgbClr val="000000"/>
              </a:buClr>
              <a:buSzPts val="13500"/>
              <a:buFont typeface="Arial"/>
              <a:buNone/>
            </a:pPr>
            <a:r>
              <a:rPr lang="es-us" sz="13500" b="0" i="0" u="none" strike="noStrike" cap="none" dirty="0">
                <a:solidFill>
                  <a:srgbClr val="121212"/>
                </a:solidFill>
                <a:latin typeface="Alex Brush"/>
                <a:ea typeface="Alex Brush"/>
                <a:cs typeface="Alex Brush"/>
                <a:sym typeface="Alex Brush"/>
              </a:rPr>
              <a:t>"</a:t>
            </a:r>
            <a:endParaRPr sz="1400" b="0" i="0" u="none" strike="noStrike" cap="none" dirty="0">
              <a:solidFill>
                <a:srgbClr val="000000"/>
              </a:solidFill>
              <a:latin typeface="Arial"/>
              <a:ea typeface="Arial"/>
              <a:cs typeface="Arial"/>
              <a:sym typeface="Arial"/>
            </a:endParaRPr>
          </a:p>
        </p:txBody>
      </p:sp>
      <p:pic>
        <p:nvPicPr>
          <p:cNvPr id="276" name="Google Shape;276;p18"/>
          <p:cNvPicPr preferRelativeResize="0"/>
          <p:nvPr/>
        </p:nvPicPr>
        <p:blipFill rotWithShape="1">
          <a:blip r:embed="rId4">
            <a:alphaModFix/>
          </a:blip>
          <a:srcRect/>
          <a:stretch/>
        </p:blipFill>
        <p:spPr>
          <a:xfrm>
            <a:off x="11696569" y="6200775"/>
            <a:ext cx="1314582" cy="1095822"/>
          </a:xfrm>
          <a:prstGeom prst="rect">
            <a:avLst/>
          </a:prstGeom>
          <a:noFill/>
          <a:ln>
            <a:noFill/>
          </a:ln>
        </p:spPr>
      </p:pic>
      <p:pic>
        <p:nvPicPr>
          <p:cNvPr id="277" name="Google Shape;277;p18"/>
          <p:cNvPicPr preferRelativeResize="0"/>
          <p:nvPr/>
        </p:nvPicPr>
        <p:blipFill>
          <a:blip r:embed="rId5">
            <a:alphaModFix/>
          </a:blip>
          <a:stretch>
            <a:fillRect/>
          </a:stretch>
        </p:blipFill>
        <p:spPr>
          <a:xfrm>
            <a:off x="204925" y="6346988"/>
            <a:ext cx="1094676" cy="8033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2"/>
        <p:cNvGrpSpPr/>
        <p:nvPr/>
      </p:nvGrpSpPr>
      <p:grpSpPr>
        <a:xfrm>
          <a:off x="0" y="0"/>
          <a:ext cx="0" cy="0"/>
          <a:chOff x="0" y="0"/>
          <a:chExt cx="0" cy="0"/>
        </a:xfrm>
      </p:grpSpPr>
      <p:sp>
        <p:nvSpPr>
          <p:cNvPr id="283" name="Google Shape;283;p24"/>
          <p:cNvSpPr/>
          <p:nvPr/>
        </p:nvSpPr>
        <p:spPr>
          <a:xfrm>
            <a:off x="1009650" y="788913"/>
            <a:ext cx="10982325" cy="762000"/>
          </a:xfrm>
          <a:prstGeom prst="rect">
            <a:avLst/>
          </a:prstGeom>
          <a:noFill/>
          <a:ln>
            <a:noFill/>
          </a:ln>
        </p:spPr>
        <p:txBody>
          <a:bodyPr spcFirstLastPara="1" wrap="square" lIns="95250" tIns="95250" rIns="95250" bIns="0" rtlCol="0" anchor="t" anchorCtr="0">
            <a:noAutofit/>
          </a:bodyPr>
          <a:lstStyle/>
          <a:p>
            <a:pPr marL="0" marR="0" lvl="0" indent="0" algn="ctr" rtl="0">
              <a:lnSpc>
                <a:spcPct val="100000"/>
              </a:lnSpc>
              <a:spcBef>
                <a:spcPts val="0"/>
              </a:spcBef>
              <a:spcAft>
                <a:spcPts val="0"/>
              </a:spcAft>
              <a:buClr>
                <a:srgbClr val="000000"/>
              </a:buClr>
              <a:buSzPts val="3750"/>
              <a:buFont typeface="Arial"/>
              <a:buNone/>
            </a:pPr>
            <a:r>
              <a:rPr lang="es-us" sz="3750" b="1">
                <a:solidFill>
                  <a:srgbClr val="121212"/>
                </a:solidFill>
                <a:latin typeface="Roboto"/>
                <a:ea typeface="Roboto"/>
                <a:cs typeface="Roboto"/>
                <a:sym typeface="Roboto"/>
              </a:rPr>
              <a:t>Desarrollar la </a:t>
            </a:r>
            <a:r>
              <a:rPr lang="es-us" sz="3750" b="1" i="0" u="none" strike="noStrike" cap="none">
                <a:solidFill>
                  <a:srgbClr val="121212"/>
                </a:solidFill>
                <a:latin typeface="Roboto"/>
                <a:ea typeface="Roboto"/>
                <a:cs typeface="Roboto"/>
                <a:sym typeface="Roboto"/>
              </a:rPr>
              <a:t>resiliencia de los padres</a:t>
            </a:r>
            <a:endParaRPr sz="1400" b="0" i="0" u="none" strike="noStrike" cap="none">
              <a:solidFill>
                <a:srgbClr val="000000"/>
              </a:solidFill>
              <a:latin typeface="Arial"/>
              <a:ea typeface="Arial"/>
              <a:cs typeface="Arial"/>
              <a:sym typeface="Arial"/>
            </a:endParaRPr>
          </a:p>
        </p:txBody>
      </p:sp>
      <p:pic>
        <p:nvPicPr>
          <p:cNvPr id="284" name="Google Shape;284;p24"/>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285" name="Google Shape;285;p24"/>
          <p:cNvPicPr preferRelativeResize="0"/>
          <p:nvPr/>
        </p:nvPicPr>
        <p:blipFill rotWithShape="1">
          <a:blip r:embed="rId4">
            <a:alphaModFix/>
          </a:blip>
          <a:srcRect/>
          <a:stretch/>
        </p:blipFill>
        <p:spPr>
          <a:xfrm>
            <a:off x="11696569" y="6200775"/>
            <a:ext cx="1314582" cy="1095822"/>
          </a:xfrm>
          <a:prstGeom prst="rect">
            <a:avLst/>
          </a:prstGeom>
          <a:noFill/>
          <a:ln>
            <a:noFill/>
          </a:ln>
        </p:spPr>
      </p:pic>
      <p:sp>
        <p:nvSpPr>
          <p:cNvPr id="286" name="Google Shape;286;p24"/>
          <p:cNvSpPr/>
          <p:nvPr/>
        </p:nvSpPr>
        <p:spPr>
          <a:xfrm>
            <a:off x="7055102" y="2705100"/>
            <a:ext cx="4936873" cy="2840771"/>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2550"/>
              <a:buFont typeface="Arial"/>
              <a:buNone/>
            </a:pPr>
            <a:r>
              <a:rPr lang="es-us" sz="2550" b="0" i="0" u="none" strike="noStrike" cap="none" dirty="0">
                <a:solidFill>
                  <a:srgbClr val="292929"/>
                </a:solidFill>
                <a:latin typeface="Roboto"/>
                <a:ea typeface="Roboto"/>
                <a:cs typeface="Roboto"/>
                <a:sym typeface="Roboto"/>
              </a:rPr>
              <a:t>La capacidad de las familias de sobrellevar las circunstancias difíciles y desafiantes, recuperarse e incluso aprender de la experiencia.</a:t>
            </a:r>
            <a:endParaRPr sz="14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2550"/>
              <a:buFont typeface="Arial"/>
              <a:buNone/>
            </a:pPr>
            <a:endParaRPr sz="2550" b="0" i="0" u="none" strike="noStrike" cap="none" dirty="0">
              <a:solidFill>
                <a:srgbClr val="292929"/>
              </a:solidFill>
              <a:latin typeface="Roboto"/>
              <a:ea typeface="Roboto"/>
              <a:cs typeface="Roboto"/>
              <a:sym typeface="Roboto"/>
            </a:endParaRPr>
          </a:p>
        </p:txBody>
      </p:sp>
      <p:sp>
        <p:nvSpPr>
          <p:cNvPr id="287" name="Google Shape;287;p24"/>
          <p:cNvSpPr/>
          <p:nvPr/>
        </p:nvSpPr>
        <p:spPr>
          <a:xfrm>
            <a:off x="8734270" y="6836860"/>
            <a:ext cx="3138062" cy="361950"/>
          </a:xfrm>
          <a:prstGeom prst="rect">
            <a:avLst/>
          </a:prstGeom>
          <a:noFill/>
          <a:ln>
            <a:noFill/>
          </a:ln>
        </p:spPr>
        <p:txBody>
          <a:bodyPr spcFirstLastPara="1" wrap="square" lIns="95250" tIns="95250" rIns="95250" bIns="0" rtlCol="0" anchor="t" anchorCtr="0">
            <a:noAutofit/>
          </a:bodyPr>
          <a:lstStyle/>
          <a:p>
            <a:pPr marL="0" marR="0" lvl="0" indent="0" algn="r" rtl="0">
              <a:lnSpc>
                <a:spcPct val="125000"/>
              </a:lnSpc>
              <a:spcBef>
                <a:spcPts val="0"/>
              </a:spcBef>
              <a:spcAft>
                <a:spcPts val="0"/>
              </a:spcAft>
              <a:buClr>
                <a:srgbClr val="000000"/>
              </a:buClr>
              <a:buSzPts val="900"/>
              <a:buFont typeface="Arial"/>
              <a:buNone/>
            </a:pPr>
            <a:r>
              <a:rPr lang="es-us" sz="900" b="0" i="0" u="none" strike="noStrike" cap="none">
                <a:solidFill>
                  <a:srgbClr val="292929"/>
                </a:solidFill>
                <a:latin typeface="Roboto"/>
                <a:ea typeface="Roboto"/>
                <a:cs typeface="Roboto"/>
                <a:sym typeface="Roboto"/>
              </a:rPr>
              <a:t>National Alliance of Children’s Trust &amp; Prevention Funds</a:t>
            </a:r>
            <a:endParaRPr sz="1400" b="0" i="0" u="none" strike="noStrike" cap="none">
              <a:solidFill>
                <a:srgbClr val="000000"/>
              </a:solidFill>
              <a:latin typeface="Arial"/>
              <a:ea typeface="Arial"/>
              <a:cs typeface="Arial"/>
              <a:sym typeface="Arial"/>
            </a:endParaRPr>
          </a:p>
        </p:txBody>
      </p:sp>
      <p:pic>
        <p:nvPicPr>
          <p:cNvPr id="288" name="Google Shape;288;p24"/>
          <p:cNvPicPr preferRelativeResize="0"/>
          <p:nvPr/>
        </p:nvPicPr>
        <p:blipFill rotWithShape="1">
          <a:blip r:embed="rId5">
            <a:alphaModFix/>
          </a:blip>
          <a:srcRect/>
          <a:stretch/>
        </p:blipFill>
        <p:spPr>
          <a:xfrm>
            <a:off x="427115" y="1831353"/>
            <a:ext cx="6311591" cy="4207727"/>
          </a:xfrm>
          <a:prstGeom prst="rect">
            <a:avLst/>
          </a:prstGeom>
          <a:noFill/>
          <a:ln>
            <a:noFill/>
          </a:ln>
        </p:spPr>
      </p:pic>
      <p:pic>
        <p:nvPicPr>
          <p:cNvPr id="289" name="Google Shape;289;p24"/>
          <p:cNvPicPr preferRelativeResize="0"/>
          <p:nvPr/>
        </p:nvPicPr>
        <p:blipFill>
          <a:blip r:embed="rId6">
            <a:alphaModFix/>
          </a:blip>
          <a:stretch>
            <a:fillRect/>
          </a:stretch>
        </p:blipFill>
        <p:spPr>
          <a:xfrm>
            <a:off x="169750" y="6346988"/>
            <a:ext cx="1094676" cy="8033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19"/>
          <p:cNvPicPr preferRelativeResize="0"/>
          <p:nvPr/>
        </p:nvPicPr>
        <p:blipFill rotWithShape="1">
          <a:blip r:embed="rId3">
            <a:alphaModFix/>
          </a:blip>
          <a:srcRect/>
          <a:stretch/>
        </p:blipFill>
        <p:spPr>
          <a:xfrm>
            <a:off x="-19050" y="1647825"/>
            <a:ext cx="13077803" cy="767391"/>
          </a:xfrm>
          <a:prstGeom prst="rect">
            <a:avLst/>
          </a:prstGeom>
          <a:noFill/>
          <a:ln>
            <a:noFill/>
          </a:ln>
        </p:spPr>
      </p:pic>
      <p:sp>
        <p:nvSpPr>
          <p:cNvPr id="296" name="Google Shape;296;p19"/>
          <p:cNvSpPr/>
          <p:nvPr/>
        </p:nvSpPr>
        <p:spPr>
          <a:xfrm>
            <a:off x="1009650" y="782051"/>
            <a:ext cx="10982325" cy="800100"/>
          </a:xfrm>
          <a:prstGeom prst="rect">
            <a:avLst/>
          </a:prstGeom>
          <a:noFill/>
          <a:ln>
            <a:noFill/>
          </a:ln>
        </p:spPr>
        <p:txBody>
          <a:bodyPr spcFirstLastPara="1" wrap="square" lIns="95250" tIns="47625" rIns="95250" bIns="0" rtlCol="0" anchor="t" anchorCtr="0">
            <a:noAutofit/>
          </a:bodyPr>
          <a:lstStyle/>
          <a:p>
            <a:pPr marL="0" marR="0" lvl="0" indent="0" algn="ctr" rtl="0">
              <a:lnSpc>
                <a:spcPct val="125000"/>
              </a:lnSpc>
              <a:spcBef>
                <a:spcPts val="0"/>
              </a:spcBef>
              <a:spcAft>
                <a:spcPts val="0"/>
              </a:spcAft>
              <a:buClr>
                <a:srgbClr val="000000"/>
              </a:buClr>
              <a:buSzPts val="3750"/>
              <a:buFont typeface="Arial"/>
              <a:buNone/>
            </a:pPr>
            <a:r>
              <a:rPr lang="es-us" sz="3750" b="1" i="0" u="none" strike="noStrike" cap="none">
                <a:solidFill>
                  <a:srgbClr val="121212"/>
                </a:solidFill>
                <a:latin typeface="Roboto"/>
                <a:ea typeface="Roboto"/>
                <a:cs typeface="Roboto"/>
                <a:sym typeface="Roboto"/>
              </a:rPr>
              <a:t>Las 8 dimensiones del bienestar</a:t>
            </a:r>
            <a:endParaRPr sz="1400" b="0" i="0" u="none" strike="noStrike" cap="none">
              <a:solidFill>
                <a:srgbClr val="000000"/>
              </a:solidFill>
              <a:latin typeface="Arial"/>
              <a:ea typeface="Arial"/>
              <a:cs typeface="Arial"/>
              <a:sym typeface="Arial"/>
            </a:endParaRPr>
          </a:p>
        </p:txBody>
      </p:sp>
      <p:sp>
        <p:nvSpPr>
          <p:cNvPr id="297" name="Google Shape;297;p19"/>
          <p:cNvSpPr/>
          <p:nvPr/>
        </p:nvSpPr>
        <p:spPr>
          <a:xfrm>
            <a:off x="2225078" y="4114800"/>
            <a:ext cx="3962400" cy="5334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s-us" sz="1800" b="1" i="0" u="none" strike="noStrike" cap="none">
                <a:solidFill>
                  <a:srgbClr val="292929"/>
                </a:solidFill>
                <a:latin typeface="Roboto"/>
                <a:ea typeface="Roboto"/>
                <a:cs typeface="Roboto"/>
                <a:sym typeface="Roboto"/>
              </a:rPr>
              <a:t>Ambiental</a:t>
            </a:r>
            <a:endParaRPr sz="1400" b="0" i="0" u="none" strike="noStrike" cap="none">
              <a:solidFill>
                <a:srgbClr val="000000"/>
              </a:solidFill>
              <a:latin typeface="Arial"/>
              <a:ea typeface="Arial"/>
              <a:cs typeface="Arial"/>
              <a:sym typeface="Arial"/>
            </a:endParaRPr>
          </a:p>
        </p:txBody>
      </p:sp>
      <p:sp>
        <p:nvSpPr>
          <p:cNvPr id="298" name="Google Shape;298;p19"/>
          <p:cNvSpPr/>
          <p:nvPr/>
        </p:nvSpPr>
        <p:spPr>
          <a:xfrm>
            <a:off x="2224842" y="6177081"/>
            <a:ext cx="3962400" cy="5334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s-us" sz="1800" b="1" i="0" u="none" strike="noStrike" cap="none">
                <a:solidFill>
                  <a:srgbClr val="292929"/>
                </a:solidFill>
                <a:latin typeface="Roboto"/>
                <a:ea typeface="Roboto"/>
                <a:cs typeface="Roboto"/>
                <a:sym typeface="Roboto"/>
              </a:rPr>
              <a:t>Intelectual</a:t>
            </a:r>
            <a:endParaRPr sz="1400" b="0" i="0" u="none" strike="noStrike" cap="none">
              <a:solidFill>
                <a:srgbClr val="000000"/>
              </a:solidFill>
              <a:latin typeface="Arial"/>
              <a:ea typeface="Arial"/>
              <a:cs typeface="Arial"/>
              <a:sym typeface="Arial"/>
            </a:endParaRPr>
          </a:p>
        </p:txBody>
      </p:sp>
      <p:sp>
        <p:nvSpPr>
          <p:cNvPr id="299" name="Google Shape;299;p19"/>
          <p:cNvSpPr/>
          <p:nvPr/>
        </p:nvSpPr>
        <p:spPr>
          <a:xfrm>
            <a:off x="2221776" y="5153025"/>
            <a:ext cx="3962400" cy="5334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s-us" sz="1800" b="1" i="0" u="none" strike="noStrike" cap="none">
                <a:solidFill>
                  <a:srgbClr val="292929"/>
                </a:solidFill>
                <a:latin typeface="Roboto"/>
                <a:ea typeface="Roboto"/>
                <a:cs typeface="Roboto"/>
                <a:sym typeface="Roboto"/>
              </a:rPr>
              <a:t>Financiero</a:t>
            </a:r>
            <a:endParaRPr sz="1400" b="0" i="0" u="none" strike="noStrike" cap="none">
              <a:solidFill>
                <a:srgbClr val="000000"/>
              </a:solidFill>
              <a:latin typeface="Arial"/>
              <a:ea typeface="Arial"/>
              <a:cs typeface="Arial"/>
              <a:sym typeface="Arial"/>
            </a:endParaRPr>
          </a:p>
        </p:txBody>
      </p:sp>
      <p:grpSp>
        <p:nvGrpSpPr>
          <p:cNvPr id="300" name="Google Shape;300;p19"/>
          <p:cNvGrpSpPr/>
          <p:nvPr/>
        </p:nvGrpSpPr>
        <p:grpSpPr>
          <a:xfrm>
            <a:off x="1171575" y="4010025"/>
            <a:ext cx="628650" cy="628650"/>
            <a:chOff x="1171575" y="4010025"/>
            <a:chExt cx="628650" cy="628650"/>
          </a:xfrm>
        </p:grpSpPr>
        <p:pic>
          <p:nvPicPr>
            <p:cNvPr id="301" name="Google Shape;301;p19"/>
            <p:cNvPicPr preferRelativeResize="0"/>
            <p:nvPr/>
          </p:nvPicPr>
          <p:blipFill rotWithShape="1">
            <a:blip r:embed="rId4">
              <a:alphaModFix/>
            </a:blip>
            <a:srcRect/>
            <a:stretch/>
          </p:blipFill>
          <p:spPr>
            <a:xfrm>
              <a:off x="1171575" y="4010025"/>
              <a:ext cx="628650" cy="628650"/>
            </a:xfrm>
            <a:prstGeom prst="rect">
              <a:avLst/>
            </a:prstGeom>
            <a:noFill/>
            <a:ln>
              <a:noFill/>
            </a:ln>
          </p:spPr>
        </p:pic>
        <p:pic>
          <p:nvPicPr>
            <p:cNvPr id="302" name="Google Shape;302;p19"/>
            <p:cNvPicPr preferRelativeResize="0"/>
            <p:nvPr/>
          </p:nvPicPr>
          <p:blipFill rotWithShape="1">
            <a:blip r:embed="rId5">
              <a:alphaModFix/>
            </a:blip>
            <a:srcRect/>
            <a:stretch/>
          </p:blipFill>
          <p:spPr>
            <a:xfrm>
              <a:off x="1318260" y="4167188"/>
              <a:ext cx="342900" cy="342900"/>
            </a:xfrm>
            <a:prstGeom prst="rect">
              <a:avLst/>
            </a:prstGeom>
            <a:noFill/>
            <a:ln>
              <a:noFill/>
            </a:ln>
          </p:spPr>
        </p:pic>
      </p:grpSp>
      <p:grpSp>
        <p:nvGrpSpPr>
          <p:cNvPr id="303" name="Google Shape;303;p19"/>
          <p:cNvGrpSpPr/>
          <p:nvPr/>
        </p:nvGrpSpPr>
        <p:grpSpPr>
          <a:xfrm>
            <a:off x="1181100" y="5048250"/>
            <a:ext cx="628650" cy="628650"/>
            <a:chOff x="1181100" y="5048250"/>
            <a:chExt cx="628650" cy="628650"/>
          </a:xfrm>
        </p:grpSpPr>
        <p:pic>
          <p:nvPicPr>
            <p:cNvPr id="304" name="Google Shape;304;p19"/>
            <p:cNvPicPr preferRelativeResize="0"/>
            <p:nvPr/>
          </p:nvPicPr>
          <p:blipFill rotWithShape="1">
            <a:blip r:embed="rId4">
              <a:alphaModFix/>
            </a:blip>
            <a:srcRect/>
            <a:stretch/>
          </p:blipFill>
          <p:spPr>
            <a:xfrm>
              <a:off x="1181100" y="5048250"/>
              <a:ext cx="628650" cy="628650"/>
            </a:xfrm>
            <a:prstGeom prst="rect">
              <a:avLst/>
            </a:prstGeom>
            <a:noFill/>
            <a:ln>
              <a:noFill/>
            </a:ln>
          </p:spPr>
        </p:pic>
        <p:pic>
          <p:nvPicPr>
            <p:cNvPr id="305" name="Google Shape;305;p19"/>
            <p:cNvPicPr preferRelativeResize="0"/>
            <p:nvPr/>
          </p:nvPicPr>
          <p:blipFill rotWithShape="1">
            <a:blip r:embed="rId6">
              <a:alphaModFix/>
            </a:blip>
            <a:srcRect/>
            <a:stretch/>
          </p:blipFill>
          <p:spPr>
            <a:xfrm>
              <a:off x="1322914" y="5143500"/>
              <a:ext cx="323850" cy="437635"/>
            </a:xfrm>
            <a:prstGeom prst="rect">
              <a:avLst/>
            </a:prstGeom>
            <a:noFill/>
            <a:ln>
              <a:noFill/>
            </a:ln>
          </p:spPr>
        </p:pic>
      </p:grpSp>
      <p:grpSp>
        <p:nvGrpSpPr>
          <p:cNvPr id="306" name="Google Shape;306;p19"/>
          <p:cNvGrpSpPr/>
          <p:nvPr/>
        </p:nvGrpSpPr>
        <p:grpSpPr>
          <a:xfrm>
            <a:off x="1171575" y="6068508"/>
            <a:ext cx="638175" cy="638175"/>
            <a:chOff x="1171575" y="6068508"/>
            <a:chExt cx="638175" cy="638175"/>
          </a:xfrm>
        </p:grpSpPr>
        <p:pic>
          <p:nvPicPr>
            <p:cNvPr id="307" name="Google Shape;307;p19"/>
            <p:cNvPicPr preferRelativeResize="0"/>
            <p:nvPr/>
          </p:nvPicPr>
          <p:blipFill rotWithShape="1">
            <a:blip r:embed="rId7">
              <a:alphaModFix/>
            </a:blip>
            <a:srcRect/>
            <a:stretch/>
          </p:blipFill>
          <p:spPr>
            <a:xfrm>
              <a:off x="1171575" y="6068508"/>
              <a:ext cx="638175" cy="638175"/>
            </a:xfrm>
            <a:prstGeom prst="rect">
              <a:avLst/>
            </a:prstGeom>
            <a:noFill/>
            <a:ln>
              <a:noFill/>
            </a:ln>
          </p:spPr>
        </p:pic>
        <p:pic>
          <p:nvPicPr>
            <p:cNvPr id="308" name="Google Shape;308;p19"/>
            <p:cNvPicPr preferRelativeResize="0"/>
            <p:nvPr/>
          </p:nvPicPr>
          <p:blipFill rotWithShape="1">
            <a:blip r:embed="rId8">
              <a:alphaModFix/>
            </a:blip>
            <a:srcRect/>
            <a:stretch/>
          </p:blipFill>
          <p:spPr>
            <a:xfrm>
              <a:off x="1321318" y="6243756"/>
              <a:ext cx="376022" cy="306834"/>
            </a:xfrm>
            <a:prstGeom prst="rect">
              <a:avLst/>
            </a:prstGeom>
            <a:noFill/>
            <a:ln>
              <a:noFill/>
            </a:ln>
          </p:spPr>
        </p:pic>
      </p:grpSp>
      <p:sp>
        <p:nvSpPr>
          <p:cNvPr id="309" name="Google Shape;309;p19"/>
          <p:cNvSpPr/>
          <p:nvPr/>
        </p:nvSpPr>
        <p:spPr>
          <a:xfrm>
            <a:off x="7870550" y="4124325"/>
            <a:ext cx="3962400" cy="5334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s-us" sz="1800" b="1" i="0" u="none" strike="noStrike" cap="none">
                <a:solidFill>
                  <a:srgbClr val="292929"/>
                </a:solidFill>
                <a:latin typeface="Roboto"/>
                <a:ea typeface="Roboto"/>
                <a:cs typeface="Roboto"/>
                <a:sym typeface="Roboto"/>
              </a:rPr>
              <a:t>Profesional</a:t>
            </a:r>
            <a:endParaRPr sz="1400" b="0" i="0" u="none" strike="noStrike" cap="none">
              <a:solidFill>
                <a:srgbClr val="000000"/>
              </a:solidFill>
              <a:latin typeface="Arial"/>
              <a:ea typeface="Arial"/>
              <a:cs typeface="Arial"/>
              <a:sym typeface="Arial"/>
            </a:endParaRPr>
          </a:p>
        </p:txBody>
      </p:sp>
      <p:sp>
        <p:nvSpPr>
          <p:cNvPr id="310" name="Google Shape;310;p19"/>
          <p:cNvSpPr/>
          <p:nvPr/>
        </p:nvSpPr>
        <p:spPr>
          <a:xfrm>
            <a:off x="7870550" y="6177081"/>
            <a:ext cx="3962400" cy="5334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s-us" sz="1800" b="1" i="0" u="none" strike="noStrike" cap="none">
                <a:solidFill>
                  <a:srgbClr val="292929"/>
                </a:solidFill>
                <a:latin typeface="Roboto"/>
                <a:ea typeface="Roboto"/>
                <a:cs typeface="Roboto"/>
                <a:sym typeface="Roboto"/>
              </a:rPr>
              <a:t>Espiritual</a:t>
            </a:r>
            <a:endParaRPr sz="1400" b="0" i="0" u="none" strike="noStrike" cap="none">
              <a:solidFill>
                <a:srgbClr val="000000"/>
              </a:solidFill>
              <a:latin typeface="Arial"/>
              <a:ea typeface="Arial"/>
              <a:cs typeface="Arial"/>
              <a:sym typeface="Arial"/>
            </a:endParaRPr>
          </a:p>
        </p:txBody>
      </p:sp>
      <p:sp>
        <p:nvSpPr>
          <p:cNvPr id="311" name="Google Shape;311;p19"/>
          <p:cNvSpPr/>
          <p:nvPr/>
        </p:nvSpPr>
        <p:spPr>
          <a:xfrm>
            <a:off x="7873038" y="5162550"/>
            <a:ext cx="3962400" cy="5334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s-us" sz="1800" b="1" i="0" u="none" strike="noStrike" cap="none">
                <a:solidFill>
                  <a:srgbClr val="292929"/>
                </a:solidFill>
                <a:latin typeface="Roboto"/>
                <a:ea typeface="Roboto"/>
                <a:cs typeface="Roboto"/>
                <a:sym typeface="Roboto"/>
              </a:rPr>
              <a:t>Social</a:t>
            </a:r>
            <a:endParaRPr sz="1400" b="0" i="0" u="none" strike="noStrike" cap="none">
              <a:solidFill>
                <a:srgbClr val="000000"/>
              </a:solidFill>
              <a:latin typeface="Arial"/>
              <a:ea typeface="Arial"/>
              <a:cs typeface="Arial"/>
              <a:sym typeface="Arial"/>
            </a:endParaRPr>
          </a:p>
        </p:txBody>
      </p:sp>
      <p:grpSp>
        <p:nvGrpSpPr>
          <p:cNvPr id="312" name="Google Shape;312;p19"/>
          <p:cNvGrpSpPr/>
          <p:nvPr/>
        </p:nvGrpSpPr>
        <p:grpSpPr>
          <a:xfrm>
            <a:off x="6816090" y="4014788"/>
            <a:ext cx="628650" cy="628650"/>
            <a:chOff x="6816090" y="4014788"/>
            <a:chExt cx="628650" cy="628650"/>
          </a:xfrm>
        </p:grpSpPr>
        <p:pic>
          <p:nvPicPr>
            <p:cNvPr id="313" name="Google Shape;313;p19"/>
            <p:cNvPicPr preferRelativeResize="0"/>
            <p:nvPr/>
          </p:nvPicPr>
          <p:blipFill rotWithShape="1">
            <a:blip r:embed="rId4">
              <a:alphaModFix/>
            </a:blip>
            <a:srcRect/>
            <a:stretch/>
          </p:blipFill>
          <p:spPr>
            <a:xfrm>
              <a:off x="6816090" y="4014788"/>
              <a:ext cx="628650" cy="628650"/>
            </a:xfrm>
            <a:prstGeom prst="rect">
              <a:avLst/>
            </a:prstGeom>
            <a:noFill/>
            <a:ln>
              <a:noFill/>
            </a:ln>
          </p:spPr>
        </p:pic>
        <p:pic>
          <p:nvPicPr>
            <p:cNvPr id="314" name="Google Shape;314;p19"/>
            <p:cNvPicPr preferRelativeResize="0"/>
            <p:nvPr/>
          </p:nvPicPr>
          <p:blipFill rotWithShape="1">
            <a:blip r:embed="rId9">
              <a:alphaModFix/>
            </a:blip>
            <a:srcRect/>
            <a:stretch/>
          </p:blipFill>
          <p:spPr>
            <a:xfrm>
              <a:off x="6958965" y="4187838"/>
              <a:ext cx="342900" cy="308610"/>
            </a:xfrm>
            <a:prstGeom prst="rect">
              <a:avLst/>
            </a:prstGeom>
            <a:noFill/>
            <a:ln>
              <a:noFill/>
            </a:ln>
          </p:spPr>
        </p:pic>
      </p:grpSp>
      <p:grpSp>
        <p:nvGrpSpPr>
          <p:cNvPr id="315" name="Google Shape;315;p19"/>
          <p:cNvGrpSpPr/>
          <p:nvPr/>
        </p:nvGrpSpPr>
        <p:grpSpPr>
          <a:xfrm>
            <a:off x="6826568" y="5053013"/>
            <a:ext cx="628650" cy="628650"/>
            <a:chOff x="6826568" y="5053013"/>
            <a:chExt cx="628650" cy="628650"/>
          </a:xfrm>
        </p:grpSpPr>
        <p:pic>
          <p:nvPicPr>
            <p:cNvPr id="316" name="Google Shape;316;p19"/>
            <p:cNvPicPr preferRelativeResize="0"/>
            <p:nvPr/>
          </p:nvPicPr>
          <p:blipFill rotWithShape="1">
            <a:blip r:embed="rId4">
              <a:alphaModFix/>
            </a:blip>
            <a:srcRect/>
            <a:stretch/>
          </p:blipFill>
          <p:spPr>
            <a:xfrm>
              <a:off x="6826568" y="5053013"/>
              <a:ext cx="628650" cy="628650"/>
            </a:xfrm>
            <a:prstGeom prst="rect">
              <a:avLst/>
            </a:prstGeom>
            <a:noFill/>
            <a:ln>
              <a:noFill/>
            </a:ln>
          </p:spPr>
        </p:pic>
        <p:pic>
          <p:nvPicPr>
            <p:cNvPr id="317" name="Google Shape;317;p19"/>
            <p:cNvPicPr preferRelativeResize="0"/>
            <p:nvPr/>
          </p:nvPicPr>
          <p:blipFill rotWithShape="1">
            <a:blip r:embed="rId10">
              <a:alphaModFix/>
            </a:blip>
            <a:srcRect/>
            <a:stretch/>
          </p:blipFill>
          <p:spPr>
            <a:xfrm>
              <a:off x="6978968" y="5206708"/>
              <a:ext cx="323850" cy="321259"/>
            </a:xfrm>
            <a:prstGeom prst="rect">
              <a:avLst/>
            </a:prstGeom>
            <a:noFill/>
            <a:ln>
              <a:noFill/>
            </a:ln>
          </p:spPr>
        </p:pic>
      </p:grpSp>
      <p:grpSp>
        <p:nvGrpSpPr>
          <p:cNvPr id="318" name="Google Shape;318;p19"/>
          <p:cNvGrpSpPr/>
          <p:nvPr/>
        </p:nvGrpSpPr>
        <p:grpSpPr>
          <a:xfrm>
            <a:off x="6819900" y="6072306"/>
            <a:ext cx="638175" cy="638175"/>
            <a:chOff x="6819900" y="6072306"/>
            <a:chExt cx="638175" cy="638175"/>
          </a:xfrm>
        </p:grpSpPr>
        <p:pic>
          <p:nvPicPr>
            <p:cNvPr id="319" name="Google Shape;319;p19"/>
            <p:cNvPicPr preferRelativeResize="0"/>
            <p:nvPr/>
          </p:nvPicPr>
          <p:blipFill rotWithShape="1">
            <a:blip r:embed="rId7">
              <a:alphaModFix/>
            </a:blip>
            <a:srcRect/>
            <a:stretch/>
          </p:blipFill>
          <p:spPr>
            <a:xfrm>
              <a:off x="6819900" y="6072306"/>
              <a:ext cx="638175" cy="638175"/>
            </a:xfrm>
            <a:prstGeom prst="rect">
              <a:avLst/>
            </a:prstGeom>
            <a:noFill/>
            <a:ln>
              <a:noFill/>
            </a:ln>
          </p:spPr>
        </p:pic>
        <p:pic>
          <p:nvPicPr>
            <p:cNvPr id="320" name="Google Shape;320;p19"/>
            <p:cNvPicPr preferRelativeResize="0"/>
            <p:nvPr/>
          </p:nvPicPr>
          <p:blipFill rotWithShape="1">
            <a:blip r:embed="rId11">
              <a:alphaModFix/>
            </a:blip>
            <a:srcRect/>
            <a:stretch/>
          </p:blipFill>
          <p:spPr>
            <a:xfrm>
              <a:off x="6952704" y="6272331"/>
              <a:ext cx="387880" cy="248243"/>
            </a:xfrm>
            <a:prstGeom prst="rect">
              <a:avLst/>
            </a:prstGeom>
            <a:noFill/>
            <a:ln>
              <a:noFill/>
            </a:ln>
          </p:spPr>
        </p:pic>
      </p:grpSp>
      <p:pic>
        <p:nvPicPr>
          <p:cNvPr id="321" name="Google Shape;321;p19"/>
          <p:cNvPicPr preferRelativeResize="0"/>
          <p:nvPr/>
        </p:nvPicPr>
        <p:blipFill rotWithShape="1">
          <a:blip r:embed="rId12">
            <a:alphaModFix/>
          </a:blip>
          <a:srcRect/>
          <a:stretch/>
        </p:blipFill>
        <p:spPr>
          <a:xfrm rot="10800000" flipH="1">
            <a:off x="6143625" y="-9525"/>
            <a:ext cx="738981" cy="266700"/>
          </a:xfrm>
          <a:prstGeom prst="rect">
            <a:avLst/>
          </a:prstGeom>
          <a:noFill/>
          <a:ln>
            <a:noFill/>
          </a:ln>
        </p:spPr>
      </p:pic>
      <p:grpSp>
        <p:nvGrpSpPr>
          <p:cNvPr id="322" name="Google Shape;322;p19"/>
          <p:cNvGrpSpPr/>
          <p:nvPr/>
        </p:nvGrpSpPr>
        <p:grpSpPr>
          <a:xfrm>
            <a:off x="1175710" y="3048000"/>
            <a:ext cx="628650" cy="628650"/>
            <a:chOff x="1175710" y="3048000"/>
            <a:chExt cx="628650" cy="628650"/>
          </a:xfrm>
        </p:grpSpPr>
        <p:pic>
          <p:nvPicPr>
            <p:cNvPr id="323" name="Google Shape;323;p19"/>
            <p:cNvPicPr preferRelativeResize="0"/>
            <p:nvPr/>
          </p:nvPicPr>
          <p:blipFill rotWithShape="1">
            <a:blip r:embed="rId4">
              <a:alphaModFix/>
            </a:blip>
            <a:srcRect/>
            <a:stretch/>
          </p:blipFill>
          <p:spPr>
            <a:xfrm>
              <a:off x="1175710" y="3048000"/>
              <a:ext cx="628650" cy="628650"/>
            </a:xfrm>
            <a:prstGeom prst="rect">
              <a:avLst/>
            </a:prstGeom>
            <a:noFill/>
            <a:ln>
              <a:noFill/>
            </a:ln>
          </p:spPr>
        </p:pic>
        <p:pic>
          <p:nvPicPr>
            <p:cNvPr id="324" name="Google Shape;324;p19"/>
            <p:cNvPicPr preferRelativeResize="0"/>
            <p:nvPr/>
          </p:nvPicPr>
          <p:blipFill rotWithShape="1">
            <a:blip r:embed="rId13">
              <a:alphaModFix/>
            </a:blip>
            <a:srcRect/>
            <a:stretch/>
          </p:blipFill>
          <p:spPr>
            <a:xfrm>
              <a:off x="1322395" y="3205163"/>
              <a:ext cx="342900" cy="342900"/>
            </a:xfrm>
            <a:prstGeom prst="rect">
              <a:avLst/>
            </a:prstGeom>
            <a:noFill/>
            <a:ln>
              <a:noFill/>
            </a:ln>
          </p:spPr>
        </p:pic>
      </p:grpSp>
      <p:sp>
        <p:nvSpPr>
          <p:cNvPr id="325" name="Google Shape;325;p19"/>
          <p:cNvSpPr/>
          <p:nvPr/>
        </p:nvSpPr>
        <p:spPr>
          <a:xfrm>
            <a:off x="2219914" y="3152775"/>
            <a:ext cx="3962400" cy="5334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s-us" sz="1800" b="1" i="0" u="none" strike="noStrike" cap="none">
                <a:solidFill>
                  <a:srgbClr val="292929"/>
                </a:solidFill>
                <a:latin typeface="Roboto"/>
                <a:ea typeface="Roboto"/>
                <a:cs typeface="Roboto"/>
                <a:sym typeface="Roboto"/>
              </a:rPr>
              <a:t>Emocional</a:t>
            </a:r>
            <a:endParaRPr sz="1400" b="0" i="0" u="none" strike="noStrike" cap="none">
              <a:solidFill>
                <a:srgbClr val="000000"/>
              </a:solidFill>
              <a:latin typeface="Arial"/>
              <a:ea typeface="Arial"/>
              <a:cs typeface="Arial"/>
              <a:sym typeface="Arial"/>
            </a:endParaRPr>
          </a:p>
        </p:txBody>
      </p:sp>
      <p:sp>
        <p:nvSpPr>
          <p:cNvPr id="326" name="Google Shape;326;p19"/>
          <p:cNvSpPr/>
          <p:nvPr/>
        </p:nvSpPr>
        <p:spPr>
          <a:xfrm>
            <a:off x="7858590" y="3162300"/>
            <a:ext cx="3962400" cy="5334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s-us" sz="1800" b="1" i="0" u="none" strike="noStrike" cap="none">
                <a:solidFill>
                  <a:srgbClr val="292929"/>
                </a:solidFill>
                <a:latin typeface="Roboto"/>
                <a:ea typeface="Roboto"/>
                <a:cs typeface="Roboto"/>
                <a:sym typeface="Roboto"/>
              </a:rPr>
              <a:t>Físico</a:t>
            </a:r>
            <a:endParaRPr sz="1400" b="0" i="0" u="none" strike="noStrike" cap="none">
              <a:solidFill>
                <a:srgbClr val="000000"/>
              </a:solidFill>
              <a:latin typeface="Arial"/>
              <a:ea typeface="Arial"/>
              <a:cs typeface="Arial"/>
              <a:sym typeface="Arial"/>
            </a:endParaRPr>
          </a:p>
        </p:txBody>
      </p:sp>
      <p:grpSp>
        <p:nvGrpSpPr>
          <p:cNvPr id="327" name="Google Shape;327;p19"/>
          <p:cNvGrpSpPr/>
          <p:nvPr/>
        </p:nvGrpSpPr>
        <p:grpSpPr>
          <a:xfrm>
            <a:off x="6820225" y="3052763"/>
            <a:ext cx="628650" cy="628650"/>
            <a:chOff x="6820225" y="3052763"/>
            <a:chExt cx="628650" cy="628650"/>
          </a:xfrm>
        </p:grpSpPr>
        <p:pic>
          <p:nvPicPr>
            <p:cNvPr id="328" name="Google Shape;328;p19"/>
            <p:cNvPicPr preferRelativeResize="0"/>
            <p:nvPr/>
          </p:nvPicPr>
          <p:blipFill rotWithShape="1">
            <a:blip r:embed="rId4">
              <a:alphaModFix/>
            </a:blip>
            <a:srcRect/>
            <a:stretch/>
          </p:blipFill>
          <p:spPr>
            <a:xfrm>
              <a:off x="6820225" y="3052763"/>
              <a:ext cx="628650" cy="628650"/>
            </a:xfrm>
            <a:prstGeom prst="rect">
              <a:avLst/>
            </a:prstGeom>
            <a:noFill/>
            <a:ln>
              <a:noFill/>
            </a:ln>
          </p:spPr>
        </p:pic>
        <p:pic>
          <p:nvPicPr>
            <p:cNvPr id="329" name="Google Shape;329;p19"/>
            <p:cNvPicPr preferRelativeResize="0"/>
            <p:nvPr/>
          </p:nvPicPr>
          <p:blipFill rotWithShape="1">
            <a:blip r:embed="rId14">
              <a:alphaModFix/>
            </a:blip>
            <a:srcRect/>
            <a:stretch/>
          </p:blipFill>
          <p:spPr>
            <a:xfrm>
              <a:off x="6944569" y="3171825"/>
              <a:ext cx="387026" cy="39040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7"/>
        <p:cNvGrpSpPr/>
        <p:nvPr/>
      </p:nvGrpSpPr>
      <p:grpSpPr>
        <a:xfrm>
          <a:off x="0" y="0"/>
          <a:ext cx="0" cy="0"/>
          <a:chOff x="0" y="0"/>
          <a:chExt cx="0" cy="0"/>
        </a:xfrm>
      </p:grpSpPr>
      <p:sp>
        <p:nvSpPr>
          <p:cNvPr id="108" name="Google Shape;108;p2"/>
          <p:cNvSpPr/>
          <p:nvPr/>
        </p:nvSpPr>
        <p:spPr>
          <a:xfrm>
            <a:off x="1009648" y="779150"/>
            <a:ext cx="10982325" cy="800100"/>
          </a:xfrm>
          <a:prstGeom prst="rect">
            <a:avLst/>
          </a:prstGeom>
          <a:noFill/>
          <a:ln>
            <a:noFill/>
          </a:ln>
        </p:spPr>
        <p:txBody>
          <a:bodyPr spcFirstLastPara="1" wrap="square" lIns="95250" tIns="47625" rIns="95250" bIns="0" rtlCol="0" anchor="t" anchorCtr="0">
            <a:noAutofit/>
          </a:bodyPr>
          <a:lstStyle/>
          <a:p>
            <a:pPr marL="0" marR="0" lvl="0" indent="0" algn="ctr" rtl="0">
              <a:lnSpc>
                <a:spcPct val="125000"/>
              </a:lnSpc>
              <a:spcBef>
                <a:spcPts val="0"/>
              </a:spcBef>
              <a:spcAft>
                <a:spcPts val="0"/>
              </a:spcAft>
              <a:buClr>
                <a:srgbClr val="000000"/>
              </a:buClr>
              <a:buSzPts val="3750"/>
              <a:buFont typeface="Arial"/>
              <a:buNone/>
            </a:pPr>
            <a:r>
              <a:rPr lang="es-us" sz="3750" b="1" i="0" u="none" strike="noStrike" cap="none">
                <a:solidFill>
                  <a:srgbClr val="2B3C4F"/>
                </a:solidFill>
                <a:latin typeface="Roboto"/>
                <a:ea typeface="Roboto"/>
                <a:cs typeface="Roboto"/>
                <a:sym typeface="Roboto"/>
              </a:rPr>
              <a:t>¡Preparémonos!</a:t>
            </a:r>
            <a:endParaRPr sz="1400" b="0" i="0" u="none" strike="noStrike" cap="none">
              <a:solidFill>
                <a:srgbClr val="000000"/>
              </a:solidFill>
              <a:latin typeface="Arial"/>
              <a:ea typeface="Arial"/>
              <a:cs typeface="Arial"/>
              <a:sym typeface="Arial"/>
            </a:endParaRPr>
          </a:p>
        </p:txBody>
      </p:sp>
      <p:pic>
        <p:nvPicPr>
          <p:cNvPr id="109" name="Google Shape;109;p2"/>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120" name="Google Shape;120;p2"/>
          <p:cNvPicPr preferRelativeResize="0"/>
          <p:nvPr/>
        </p:nvPicPr>
        <p:blipFill rotWithShape="1">
          <a:blip r:embed="rId4">
            <a:alphaModFix/>
          </a:blip>
          <a:srcRect/>
          <a:stretch/>
        </p:blipFill>
        <p:spPr>
          <a:xfrm>
            <a:off x="11696569" y="6200775"/>
            <a:ext cx="1314582" cy="1095822"/>
          </a:xfrm>
          <a:prstGeom prst="rect">
            <a:avLst/>
          </a:prstGeom>
          <a:noFill/>
          <a:ln>
            <a:noFill/>
          </a:ln>
        </p:spPr>
      </p:pic>
      <p:pic>
        <p:nvPicPr>
          <p:cNvPr id="121" name="Google Shape;121;p2"/>
          <p:cNvPicPr preferRelativeResize="0"/>
          <p:nvPr/>
        </p:nvPicPr>
        <p:blipFill>
          <a:blip r:embed="rId5">
            <a:alphaModFix/>
          </a:blip>
          <a:stretch>
            <a:fillRect/>
          </a:stretch>
        </p:blipFill>
        <p:spPr>
          <a:xfrm>
            <a:off x="254700" y="6346988"/>
            <a:ext cx="1094676" cy="803399"/>
          </a:xfrm>
          <a:prstGeom prst="rect">
            <a:avLst/>
          </a:prstGeom>
          <a:noFill/>
          <a:ln>
            <a:noFill/>
          </a:ln>
        </p:spPr>
      </p:pic>
      <p:sp>
        <p:nvSpPr>
          <p:cNvPr id="2" name="Google Shape;177;p28">
            <a:extLst>
              <a:ext uri="{FF2B5EF4-FFF2-40B4-BE49-F238E27FC236}">
                <a16:creationId xmlns:a16="http://schemas.microsoft.com/office/drawing/2014/main" id="{18A552DE-ADB9-B74D-7DD9-C7BE722CEACF}"/>
              </a:ext>
            </a:extLst>
          </p:cNvPr>
          <p:cNvSpPr/>
          <p:nvPr/>
        </p:nvSpPr>
        <p:spPr>
          <a:xfrm>
            <a:off x="1866831" y="1850787"/>
            <a:ext cx="3902286" cy="2012195"/>
          </a:xfrm>
          <a:prstGeom prst="rect">
            <a:avLst/>
          </a:prstGeom>
          <a:noFill/>
          <a:ln>
            <a:noFill/>
          </a:ln>
        </p:spPr>
        <p:txBody>
          <a:bodyPr spcFirstLastPara="1" wrap="square" lIns="89275" tIns="89275" rIns="89275" bIns="0" rtlCol="0" anchor="t" anchorCtr="0">
            <a:noAutofit/>
          </a:bodyPr>
          <a:lstStyle/>
          <a:p>
            <a:pPr marL="0" marR="0" lvl="0" indent="0" algn="l" rtl="0">
              <a:spcBef>
                <a:spcPts val="0"/>
              </a:spcBef>
              <a:spcAft>
                <a:spcPts val="0"/>
              </a:spcAft>
              <a:buClr>
                <a:srgbClr val="000000"/>
              </a:buClr>
              <a:buSzPts val="1400"/>
              <a:buFont typeface="Arial"/>
              <a:buNone/>
            </a:pPr>
            <a:r>
              <a:rPr lang="es-us" sz="1400" b="1" i="0" u="none" strike="noStrike" cap="none" dirty="0">
                <a:solidFill>
                  <a:srgbClr val="121212"/>
                </a:solidFill>
                <a:latin typeface="Roboto"/>
                <a:ea typeface="Roboto"/>
                <a:cs typeface="Roboto"/>
                <a:sym typeface="Roboto"/>
              </a:rPr>
              <a:t>Cambie el nombre si su pantalla NO dice </a:t>
            </a:r>
            <a:br>
              <a:rPr lang="es-us" sz="1400" b="1" i="0" u="none" strike="noStrike" cap="none" dirty="0">
                <a:solidFill>
                  <a:srgbClr val="121212"/>
                </a:solidFill>
                <a:latin typeface="Roboto"/>
                <a:ea typeface="Roboto"/>
                <a:cs typeface="Roboto"/>
                <a:sym typeface="Roboto"/>
              </a:rPr>
            </a:br>
            <a:r>
              <a:rPr lang="es-us" sz="1400" b="1" i="0" u="none" strike="noStrike" cap="none" dirty="0">
                <a:solidFill>
                  <a:srgbClr val="121212"/>
                </a:solidFill>
                <a:latin typeface="Roboto"/>
                <a:ea typeface="Roboto"/>
                <a:cs typeface="Roboto"/>
                <a:sym typeface="Roboto"/>
              </a:rPr>
              <a:t>su nombre. </a:t>
            </a:r>
            <a:endParaRPr sz="1300" b="0" i="0" u="none" strike="noStrike" cap="none" dirty="0">
              <a:solidFill>
                <a:srgbClr val="000000"/>
              </a:solidFill>
              <a:latin typeface="Arial"/>
              <a:ea typeface="Arial"/>
              <a:cs typeface="Arial"/>
              <a:sym typeface="Arial"/>
            </a:endParaRPr>
          </a:p>
          <a:p>
            <a:pPr marL="192024" marR="0" lvl="0" indent="-192024" algn="l" rtl="0">
              <a:lnSpc>
                <a:spcPct val="115000"/>
              </a:lnSpc>
              <a:spcBef>
                <a:spcPts val="0"/>
              </a:spcBef>
              <a:spcAft>
                <a:spcPts val="0"/>
              </a:spcAft>
              <a:buClr>
                <a:srgbClr val="121212"/>
              </a:buClr>
              <a:buSzPts val="1400"/>
              <a:buFont typeface="Roboto"/>
              <a:buChar char="○"/>
            </a:pPr>
            <a:r>
              <a:rPr lang="es-us" sz="1400" b="0" i="0" u="none" strike="noStrike" cap="none" dirty="0">
                <a:solidFill>
                  <a:srgbClr val="121212"/>
                </a:solidFill>
                <a:latin typeface="Roboto"/>
                <a:ea typeface="Roboto"/>
                <a:cs typeface="Roboto"/>
                <a:sym typeface="Roboto"/>
              </a:rPr>
              <a:t>Mueva el mouse sobre su imagen hasta que vea 3 pequeños puntos en la esquina superior derecha</a:t>
            </a:r>
            <a:endParaRPr sz="1300" b="0" i="0" u="none" strike="noStrike" cap="none" dirty="0">
              <a:solidFill>
                <a:srgbClr val="000000"/>
              </a:solidFill>
              <a:latin typeface="Arial"/>
              <a:ea typeface="Arial"/>
              <a:cs typeface="Arial"/>
              <a:sym typeface="Arial"/>
            </a:endParaRPr>
          </a:p>
          <a:p>
            <a:pPr marL="192024" marR="0" lvl="0" indent="-192024" algn="l" rtl="0">
              <a:lnSpc>
                <a:spcPct val="115000"/>
              </a:lnSpc>
              <a:spcBef>
                <a:spcPts val="0"/>
              </a:spcBef>
              <a:spcAft>
                <a:spcPts val="0"/>
              </a:spcAft>
              <a:buClr>
                <a:srgbClr val="121212"/>
              </a:buClr>
              <a:buSzPts val="1400"/>
              <a:buFont typeface="Roboto"/>
              <a:buChar char="○"/>
            </a:pPr>
            <a:r>
              <a:rPr lang="es-us" sz="1400" b="0" i="0" u="none" strike="noStrike" cap="none" dirty="0">
                <a:solidFill>
                  <a:srgbClr val="121212"/>
                </a:solidFill>
                <a:latin typeface="Roboto"/>
                <a:ea typeface="Roboto"/>
                <a:cs typeface="Roboto"/>
                <a:sym typeface="Roboto"/>
              </a:rPr>
              <a:t>Haga clic en los puntos y luego haga clic en “</a:t>
            </a:r>
            <a:r>
              <a:rPr lang="es-us" sz="1400" b="0" i="0" u="none" strike="noStrike" cap="none" dirty="0" err="1">
                <a:solidFill>
                  <a:srgbClr val="121212"/>
                </a:solidFill>
                <a:latin typeface="Roboto"/>
                <a:ea typeface="Roboto"/>
                <a:cs typeface="Roboto"/>
                <a:sym typeface="Roboto"/>
              </a:rPr>
              <a:t>Rename</a:t>
            </a:r>
            <a:r>
              <a:rPr lang="es-us" sz="1400" b="0" i="0" u="none" strike="noStrike" cap="none" dirty="0">
                <a:solidFill>
                  <a:srgbClr val="121212"/>
                </a:solidFill>
                <a:latin typeface="Roboto"/>
                <a:ea typeface="Roboto"/>
                <a:cs typeface="Roboto"/>
                <a:sym typeface="Roboto"/>
              </a:rPr>
              <a:t>” (Cambiar nombre) y escriba su nombre y apellido</a:t>
            </a:r>
            <a:endParaRPr sz="1300" b="0" i="0" u="none" strike="noStrike" cap="none" dirty="0">
              <a:solidFill>
                <a:srgbClr val="000000"/>
              </a:solidFill>
              <a:latin typeface="Arial"/>
              <a:ea typeface="Arial"/>
              <a:cs typeface="Arial"/>
              <a:sym typeface="Arial"/>
            </a:endParaRPr>
          </a:p>
          <a:p>
            <a:pPr marL="0" marR="0" lvl="0" indent="0" algn="l" rtl="0">
              <a:lnSpc>
                <a:spcPct val="83333"/>
              </a:lnSpc>
              <a:spcBef>
                <a:spcPts val="0"/>
              </a:spcBef>
              <a:spcAft>
                <a:spcPts val="0"/>
              </a:spcAft>
              <a:buClr>
                <a:srgbClr val="000000"/>
              </a:buClr>
              <a:buSzPts val="1400"/>
              <a:buFont typeface="Arial"/>
              <a:buNone/>
            </a:pPr>
            <a:endParaRPr sz="1400" b="0" i="0" u="none" strike="noStrike" cap="none" dirty="0">
              <a:solidFill>
                <a:srgbClr val="121212"/>
              </a:solidFill>
              <a:latin typeface="Roboto"/>
              <a:ea typeface="Roboto"/>
              <a:cs typeface="Roboto"/>
              <a:sym typeface="Roboto"/>
            </a:endParaRPr>
          </a:p>
        </p:txBody>
      </p:sp>
      <p:sp>
        <p:nvSpPr>
          <p:cNvPr id="3" name="Google Shape;178;p28">
            <a:extLst>
              <a:ext uri="{FF2B5EF4-FFF2-40B4-BE49-F238E27FC236}">
                <a16:creationId xmlns:a16="http://schemas.microsoft.com/office/drawing/2014/main" id="{B6BD6BEC-6C94-6A2F-BED6-6A5E6AF8FEEF}"/>
              </a:ext>
            </a:extLst>
          </p:cNvPr>
          <p:cNvSpPr/>
          <p:nvPr/>
        </p:nvSpPr>
        <p:spPr>
          <a:xfrm>
            <a:off x="1855910" y="3793331"/>
            <a:ext cx="3900927" cy="1436616"/>
          </a:xfrm>
          <a:prstGeom prst="rect">
            <a:avLst/>
          </a:prstGeom>
          <a:noFill/>
          <a:ln>
            <a:noFill/>
          </a:ln>
        </p:spPr>
        <p:txBody>
          <a:bodyPr spcFirstLastPara="1" wrap="square" lIns="89275" tIns="89275" rIns="89275" bIns="0" rtlCol="0" anchor="t" anchorCtr="0">
            <a:noAutofit/>
          </a:bodyPr>
          <a:lstStyle/>
          <a:p>
            <a:pPr marL="0" marR="0" lvl="0" indent="0" algn="l" rtl="0">
              <a:spcBef>
                <a:spcPts val="0"/>
              </a:spcBef>
              <a:spcAft>
                <a:spcPts val="0"/>
              </a:spcAft>
              <a:buClr>
                <a:srgbClr val="000000"/>
              </a:buClr>
              <a:buSzPts val="1400"/>
              <a:buFont typeface="Arial"/>
              <a:buNone/>
            </a:pPr>
            <a:r>
              <a:rPr lang="es-us" sz="1400" b="1" i="0" u="none" strike="noStrike" cap="none" dirty="0">
                <a:solidFill>
                  <a:srgbClr val="121212"/>
                </a:solidFill>
                <a:latin typeface="Roboto"/>
                <a:ea typeface="Roboto"/>
                <a:cs typeface="Roboto"/>
                <a:sym typeface="Roboto"/>
              </a:rPr>
              <a:t>Escriba la siguiente información en el cuadro de chat:</a:t>
            </a:r>
          </a:p>
          <a:p>
            <a:pPr marL="192024" marR="0" lvl="0" indent="-192024" algn="l" rtl="0">
              <a:lnSpc>
                <a:spcPct val="115000"/>
              </a:lnSpc>
              <a:spcBef>
                <a:spcPts val="0"/>
              </a:spcBef>
              <a:spcAft>
                <a:spcPts val="0"/>
              </a:spcAft>
              <a:buClr>
                <a:srgbClr val="121212"/>
              </a:buClr>
              <a:buSzPts val="1400"/>
              <a:buFont typeface="Roboto"/>
              <a:buChar char="○"/>
            </a:pPr>
            <a:r>
              <a:rPr lang="es-us" sz="1400" b="0" i="0" u="none" strike="noStrike" cap="none" dirty="0">
                <a:solidFill>
                  <a:srgbClr val="121212"/>
                </a:solidFill>
                <a:latin typeface="Roboto"/>
                <a:ea typeface="Roboto"/>
                <a:cs typeface="Roboto"/>
                <a:sym typeface="Roboto"/>
              </a:rPr>
              <a:t>Nombre y apellido</a:t>
            </a:r>
            <a:endParaRPr sz="1400" b="0" i="0" u="none" strike="noStrike" cap="none" dirty="0">
              <a:solidFill>
                <a:srgbClr val="121212"/>
              </a:solidFill>
              <a:latin typeface="Roboto"/>
              <a:ea typeface="Roboto"/>
              <a:cs typeface="Roboto"/>
              <a:sym typeface="Roboto"/>
            </a:endParaRPr>
          </a:p>
          <a:p>
            <a:pPr marL="192024" lvl="0" indent="-192024" algn="l" rtl="0">
              <a:lnSpc>
                <a:spcPct val="115000"/>
              </a:lnSpc>
              <a:spcBef>
                <a:spcPts val="0"/>
              </a:spcBef>
              <a:spcAft>
                <a:spcPts val="0"/>
              </a:spcAft>
              <a:buClr>
                <a:srgbClr val="121212"/>
              </a:buClr>
              <a:buSzPts val="1400"/>
              <a:buFont typeface="Roboto"/>
              <a:buChar char="○"/>
            </a:pPr>
            <a:r>
              <a:rPr lang="es-us" dirty="0">
                <a:solidFill>
                  <a:srgbClr val="121212"/>
                </a:solidFill>
                <a:latin typeface="Roboto"/>
                <a:ea typeface="Roboto"/>
                <a:cs typeface="Roboto"/>
                <a:sym typeface="Roboto"/>
              </a:rPr>
              <a:t>Díganos el nombre del programa ECE </a:t>
            </a:r>
            <a:br>
              <a:rPr lang="es-us" dirty="0">
                <a:solidFill>
                  <a:srgbClr val="121212"/>
                </a:solidFill>
                <a:latin typeface="Roboto"/>
                <a:ea typeface="Roboto"/>
                <a:cs typeface="Roboto"/>
                <a:sym typeface="Roboto"/>
              </a:rPr>
            </a:br>
            <a:r>
              <a:rPr lang="es-us" dirty="0">
                <a:solidFill>
                  <a:srgbClr val="121212"/>
                </a:solidFill>
                <a:latin typeface="Roboto"/>
                <a:ea typeface="Roboto"/>
                <a:cs typeface="Roboto"/>
                <a:sym typeface="Roboto"/>
              </a:rPr>
              <a:t>al que asiste su hijo </a:t>
            </a:r>
            <a:endParaRPr dirty="0">
              <a:solidFill>
                <a:srgbClr val="121212"/>
              </a:solidFill>
              <a:latin typeface="Roboto"/>
              <a:ea typeface="Roboto"/>
              <a:cs typeface="Roboto"/>
              <a:sym typeface="Roboto"/>
            </a:endParaRPr>
          </a:p>
          <a:p>
            <a:pPr marL="431800" marR="0" lvl="0" indent="0" algn="l" rtl="0">
              <a:lnSpc>
                <a:spcPct val="125000"/>
              </a:lnSpc>
              <a:spcBef>
                <a:spcPts val="0"/>
              </a:spcBef>
              <a:spcAft>
                <a:spcPts val="0"/>
              </a:spcAft>
              <a:buNone/>
            </a:pPr>
            <a:endParaRPr dirty="0">
              <a:solidFill>
                <a:srgbClr val="121212"/>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1400"/>
              <a:buFont typeface="Arial"/>
              <a:buNone/>
            </a:pPr>
            <a:endParaRPr sz="1400" b="0" i="0" u="none" strike="noStrike" cap="none" dirty="0">
              <a:solidFill>
                <a:srgbClr val="121212"/>
              </a:solidFill>
              <a:latin typeface="Roboto"/>
              <a:ea typeface="Roboto"/>
              <a:cs typeface="Roboto"/>
              <a:sym typeface="Roboto"/>
            </a:endParaRPr>
          </a:p>
        </p:txBody>
      </p:sp>
      <p:sp>
        <p:nvSpPr>
          <p:cNvPr id="4" name="Google Shape;179;p28">
            <a:extLst>
              <a:ext uri="{FF2B5EF4-FFF2-40B4-BE49-F238E27FC236}">
                <a16:creationId xmlns:a16="http://schemas.microsoft.com/office/drawing/2014/main" id="{6C9ECCEA-518E-CBA4-555F-E11A2E39B8DF}"/>
              </a:ext>
            </a:extLst>
          </p:cNvPr>
          <p:cNvSpPr/>
          <p:nvPr/>
        </p:nvSpPr>
        <p:spPr>
          <a:xfrm>
            <a:off x="7436575" y="1850788"/>
            <a:ext cx="3777490" cy="1527600"/>
          </a:xfrm>
          <a:prstGeom prst="rect">
            <a:avLst/>
          </a:prstGeom>
          <a:noFill/>
          <a:ln>
            <a:noFill/>
          </a:ln>
        </p:spPr>
        <p:txBody>
          <a:bodyPr spcFirstLastPara="1" wrap="square" lIns="89275" tIns="89275" rIns="89275" bIns="0" rtlCol="0" anchor="t" anchorCtr="0">
            <a:noAutofit/>
          </a:bodyPr>
          <a:lstStyle/>
          <a:p>
            <a:pPr marL="0" marR="0" lvl="0" indent="0" algn="l" rtl="0">
              <a:spcBef>
                <a:spcPts val="0"/>
              </a:spcBef>
              <a:spcAft>
                <a:spcPts val="0"/>
              </a:spcAft>
              <a:buClr>
                <a:srgbClr val="000000"/>
              </a:buClr>
              <a:buSzPts val="1400"/>
              <a:buFont typeface="Arial"/>
              <a:buNone/>
            </a:pPr>
            <a:r>
              <a:rPr lang="es-us" sz="1400" b="1" i="0" strike="noStrike" cap="none" dirty="0">
                <a:solidFill>
                  <a:srgbClr val="121212"/>
                </a:solidFill>
                <a:latin typeface="Roboto"/>
                <a:ea typeface="Roboto"/>
                <a:cs typeface="Roboto"/>
                <a:sym typeface="Roboto"/>
              </a:rPr>
              <a:t>Participe activamente durante nuestro tiempo juntos </a:t>
            </a:r>
            <a:endParaRPr b="1" dirty="0">
              <a:solidFill>
                <a:srgbClr val="121212"/>
              </a:solidFill>
              <a:latin typeface="Roboto"/>
              <a:ea typeface="Roboto"/>
              <a:cs typeface="Roboto"/>
              <a:sym typeface="Roboto"/>
            </a:endParaRPr>
          </a:p>
          <a:p>
            <a:pPr marL="457200" indent="-323850">
              <a:lnSpc>
                <a:spcPct val="125000"/>
              </a:lnSpc>
              <a:buClr>
                <a:srgbClr val="121212"/>
              </a:buClr>
              <a:buSzPts val="1500"/>
              <a:buFont typeface="Roboto"/>
              <a:buChar char="●"/>
            </a:pPr>
            <a:r>
              <a:rPr lang="es-us" dirty="0">
                <a:solidFill>
                  <a:srgbClr val="121212"/>
                </a:solidFill>
                <a:latin typeface="Roboto"/>
                <a:ea typeface="Roboto"/>
                <a:cs typeface="Roboto"/>
                <a:sym typeface="Roboto"/>
              </a:rPr>
              <a:t>Participar en el cuadro de chat, discutir temas, aportar a la conversación</a:t>
            </a:r>
            <a:endParaRPr dirty="0">
              <a:solidFill>
                <a:srgbClr val="121212"/>
              </a:solidFill>
              <a:latin typeface="Roboto"/>
              <a:ea typeface="Roboto"/>
              <a:cs typeface="Roboto"/>
              <a:sym typeface="Roboto"/>
            </a:endParaRPr>
          </a:p>
        </p:txBody>
      </p:sp>
      <p:sp>
        <p:nvSpPr>
          <p:cNvPr id="5" name="Google Shape;180;p28">
            <a:extLst>
              <a:ext uri="{FF2B5EF4-FFF2-40B4-BE49-F238E27FC236}">
                <a16:creationId xmlns:a16="http://schemas.microsoft.com/office/drawing/2014/main" id="{371A7657-FE69-78D8-7ED4-D6A2FB23E0CC}"/>
              </a:ext>
            </a:extLst>
          </p:cNvPr>
          <p:cNvSpPr/>
          <p:nvPr/>
        </p:nvSpPr>
        <p:spPr>
          <a:xfrm>
            <a:off x="7433668" y="3793331"/>
            <a:ext cx="3847034" cy="714300"/>
          </a:xfrm>
          <a:prstGeom prst="rect">
            <a:avLst/>
          </a:prstGeom>
          <a:noFill/>
          <a:ln>
            <a:noFill/>
          </a:ln>
        </p:spPr>
        <p:txBody>
          <a:bodyPr spcFirstLastPara="1" wrap="square" lIns="89275" tIns="89275" rIns="89275" bIns="0" rtlCol="0" anchor="t" anchorCtr="0">
            <a:noAutofit/>
          </a:bodyPr>
          <a:lstStyle/>
          <a:p>
            <a:pPr marL="0" marR="0" lvl="0" indent="0" algn="l" rtl="0">
              <a:spcBef>
                <a:spcPts val="0"/>
              </a:spcBef>
              <a:spcAft>
                <a:spcPts val="0"/>
              </a:spcAft>
              <a:buClr>
                <a:srgbClr val="000000"/>
              </a:buClr>
              <a:buSzPts val="1400"/>
              <a:buFont typeface="Arial"/>
              <a:buNone/>
            </a:pPr>
            <a:r>
              <a:rPr lang="es-us" sz="1400" b="1" i="0" u="none" strike="noStrike" cap="none" dirty="0">
                <a:solidFill>
                  <a:srgbClr val="121212"/>
                </a:solidFill>
                <a:latin typeface="Roboto"/>
                <a:ea typeface="Roboto"/>
                <a:cs typeface="Roboto"/>
                <a:sym typeface="Roboto"/>
              </a:rPr>
              <a:t>Permanezca silenciado a menos que tenga una pregunta o comentario.</a:t>
            </a:r>
            <a:endParaRPr sz="1300" b="1" i="0" u="none" strike="noStrike" cap="none" dirty="0">
              <a:solidFill>
                <a:srgbClr val="000000"/>
              </a:solidFill>
            </a:endParaRPr>
          </a:p>
        </p:txBody>
      </p:sp>
      <p:sp>
        <p:nvSpPr>
          <p:cNvPr id="6" name="Google Shape;181;p28">
            <a:extLst>
              <a:ext uri="{FF2B5EF4-FFF2-40B4-BE49-F238E27FC236}">
                <a16:creationId xmlns:a16="http://schemas.microsoft.com/office/drawing/2014/main" id="{BC2CC438-0536-26C6-6A0A-5A8F5F01750D}"/>
              </a:ext>
            </a:extLst>
          </p:cNvPr>
          <p:cNvSpPr/>
          <p:nvPr/>
        </p:nvSpPr>
        <p:spPr>
          <a:xfrm>
            <a:off x="1866825" y="5229947"/>
            <a:ext cx="3800550" cy="441076"/>
          </a:xfrm>
          <a:prstGeom prst="rect">
            <a:avLst/>
          </a:prstGeom>
          <a:noFill/>
          <a:ln>
            <a:noFill/>
          </a:ln>
        </p:spPr>
        <p:txBody>
          <a:bodyPr spcFirstLastPara="1" wrap="square" lIns="89275" tIns="89275" rIns="89275" bIns="0" rtlCol="0" anchor="t" anchorCtr="0">
            <a:noAutofit/>
          </a:bodyPr>
          <a:lstStyle/>
          <a:p>
            <a:pPr marL="0" marR="0" lvl="0" indent="0" algn="l" rtl="0">
              <a:lnSpc>
                <a:spcPct val="125000"/>
              </a:lnSpc>
              <a:spcBef>
                <a:spcPts val="0"/>
              </a:spcBef>
              <a:spcAft>
                <a:spcPts val="0"/>
              </a:spcAft>
              <a:buClr>
                <a:srgbClr val="000000"/>
              </a:buClr>
              <a:buSzPts val="1400"/>
              <a:buFont typeface="Arial"/>
              <a:buNone/>
            </a:pPr>
            <a:r>
              <a:rPr lang="es-us" sz="1400" b="1" i="0" u="none" strike="noStrike" cap="none" dirty="0">
                <a:solidFill>
                  <a:srgbClr val="121212"/>
                </a:solidFill>
                <a:latin typeface="Roboto"/>
                <a:ea typeface="Roboto"/>
                <a:cs typeface="Roboto"/>
                <a:sym typeface="Roboto"/>
              </a:rPr>
              <a:t>Encienda su video en este momento.</a:t>
            </a:r>
            <a:endParaRPr sz="1400" b="1" i="0" u="none" strike="noStrike" cap="none" dirty="0">
              <a:solidFill>
                <a:srgbClr val="121212"/>
              </a:solidFill>
              <a:latin typeface="Roboto"/>
              <a:ea typeface="Roboto"/>
              <a:cs typeface="Roboto"/>
              <a:sym typeface="Roboto"/>
            </a:endParaRPr>
          </a:p>
        </p:txBody>
      </p:sp>
      <p:sp>
        <p:nvSpPr>
          <p:cNvPr id="7" name="Google Shape;182;p28">
            <a:extLst>
              <a:ext uri="{FF2B5EF4-FFF2-40B4-BE49-F238E27FC236}">
                <a16:creationId xmlns:a16="http://schemas.microsoft.com/office/drawing/2014/main" id="{F9C623C1-498A-2613-D65A-FF2FE0CDEFE1}"/>
              </a:ext>
            </a:extLst>
          </p:cNvPr>
          <p:cNvSpPr/>
          <p:nvPr/>
        </p:nvSpPr>
        <p:spPr>
          <a:xfrm>
            <a:off x="7394129" y="5031108"/>
            <a:ext cx="4083496" cy="1250100"/>
          </a:xfrm>
          <a:prstGeom prst="rect">
            <a:avLst/>
          </a:prstGeom>
          <a:noFill/>
          <a:ln>
            <a:noFill/>
          </a:ln>
        </p:spPr>
        <p:txBody>
          <a:bodyPr spcFirstLastPara="1" wrap="square" lIns="89275" tIns="89275" rIns="89275" bIns="0" rtlCol="0" anchor="t" anchorCtr="0">
            <a:noAutofit/>
          </a:bodyPr>
          <a:lstStyle/>
          <a:p>
            <a:pPr marL="0" marR="0" lvl="0" indent="0" algn="l" rtl="0">
              <a:spcBef>
                <a:spcPts val="0"/>
              </a:spcBef>
              <a:spcAft>
                <a:spcPts val="0"/>
              </a:spcAft>
              <a:buClr>
                <a:srgbClr val="000000"/>
              </a:buClr>
              <a:buSzPts val="1400"/>
              <a:buFont typeface="Arial"/>
              <a:buNone/>
            </a:pPr>
            <a:r>
              <a:rPr lang="es-us" sz="1400" b="1" i="0" u="none" strike="noStrike" cap="none" dirty="0">
                <a:solidFill>
                  <a:srgbClr val="121212"/>
                </a:solidFill>
                <a:latin typeface="Roboto"/>
                <a:ea typeface="Roboto"/>
                <a:cs typeface="Roboto"/>
                <a:sym typeface="Roboto"/>
              </a:rPr>
              <a:t>Si se desconecta durante la capacitación debido a un problema tecnológico, vuelva a iniciar sesión utilizando el mismo enlace en su correo electrónico de confirmación.</a:t>
            </a:r>
            <a:endParaRPr sz="1300" b="1" i="0" u="none" strike="noStrike" cap="none" dirty="0">
              <a:solidFill>
                <a:srgbClr val="000000"/>
              </a:solidFill>
            </a:endParaRPr>
          </a:p>
          <a:p>
            <a:pPr marL="0" marR="0" lvl="0" indent="0" algn="l" rtl="0">
              <a:lnSpc>
                <a:spcPct val="125000"/>
              </a:lnSpc>
              <a:spcBef>
                <a:spcPts val="0"/>
              </a:spcBef>
              <a:spcAft>
                <a:spcPts val="0"/>
              </a:spcAft>
              <a:buClr>
                <a:srgbClr val="000000"/>
              </a:buClr>
              <a:buSzPts val="1400"/>
              <a:buFont typeface="Arial"/>
              <a:buNone/>
            </a:pPr>
            <a:endParaRPr sz="1400" b="0" i="0" u="none" strike="noStrike" cap="none" dirty="0">
              <a:solidFill>
                <a:srgbClr val="121212"/>
              </a:solidFill>
              <a:latin typeface="Roboto"/>
              <a:ea typeface="Roboto"/>
              <a:cs typeface="Roboto"/>
              <a:sym typeface="Roboto"/>
            </a:endParaRPr>
          </a:p>
        </p:txBody>
      </p:sp>
      <p:pic>
        <p:nvPicPr>
          <p:cNvPr id="8" name="Google Shape;183;p28">
            <a:extLst>
              <a:ext uri="{FF2B5EF4-FFF2-40B4-BE49-F238E27FC236}">
                <a16:creationId xmlns:a16="http://schemas.microsoft.com/office/drawing/2014/main" id="{5FDD8FE8-FD39-E34C-0F4B-A12AADB5058B}"/>
              </a:ext>
            </a:extLst>
          </p:cNvPr>
          <p:cNvPicPr preferRelativeResize="0"/>
          <p:nvPr/>
        </p:nvPicPr>
        <p:blipFill rotWithShape="1">
          <a:blip r:embed="rId6">
            <a:alphaModFix/>
          </a:blip>
          <a:srcRect/>
          <a:stretch/>
        </p:blipFill>
        <p:spPr>
          <a:xfrm rot="-5400000">
            <a:off x="-180339" y="3839914"/>
            <a:ext cx="2952000" cy="62477"/>
          </a:xfrm>
          <a:prstGeom prst="rect">
            <a:avLst/>
          </a:prstGeom>
          <a:noFill/>
          <a:ln>
            <a:noFill/>
          </a:ln>
        </p:spPr>
      </p:pic>
      <p:pic>
        <p:nvPicPr>
          <p:cNvPr id="9" name="Google Shape;184;p28">
            <a:extLst>
              <a:ext uri="{FF2B5EF4-FFF2-40B4-BE49-F238E27FC236}">
                <a16:creationId xmlns:a16="http://schemas.microsoft.com/office/drawing/2014/main" id="{2914BB36-14CC-F0B7-11DF-6C8768039A90}"/>
              </a:ext>
            </a:extLst>
          </p:cNvPr>
          <p:cNvPicPr preferRelativeResize="0"/>
          <p:nvPr/>
        </p:nvPicPr>
        <p:blipFill rotWithShape="1">
          <a:blip r:embed="rId7">
            <a:alphaModFix/>
          </a:blip>
          <a:srcRect/>
          <a:stretch/>
        </p:blipFill>
        <p:spPr>
          <a:xfrm>
            <a:off x="915460" y="1762554"/>
            <a:ext cx="803280" cy="803280"/>
          </a:xfrm>
          <a:prstGeom prst="rect">
            <a:avLst/>
          </a:prstGeom>
          <a:noFill/>
          <a:ln>
            <a:noFill/>
          </a:ln>
        </p:spPr>
      </p:pic>
      <p:pic>
        <p:nvPicPr>
          <p:cNvPr id="10" name="Google Shape;185;p28">
            <a:extLst>
              <a:ext uri="{FF2B5EF4-FFF2-40B4-BE49-F238E27FC236}">
                <a16:creationId xmlns:a16="http://schemas.microsoft.com/office/drawing/2014/main" id="{090D54B3-F8E9-5928-5DCB-477A71FD0BAD}"/>
              </a:ext>
            </a:extLst>
          </p:cNvPr>
          <p:cNvPicPr preferRelativeResize="0"/>
          <p:nvPr/>
        </p:nvPicPr>
        <p:blipFill rotWithShape="1">
          <a:blip r:embed="rId7">
            <a:alphaModFix/>
          </a:blip>
          <a:srcRect/>
          <a:stretch/>
        </p:blipFill>
        <p:spPr>
          <a:xfrm>
            <a:off x="911298" y="3674943"/>
            <a:ext cx="803280" cy="803280"/>
          </a:xfrm>
          <a:prstGeom prst="rect">
            <a:avLst/>
          </a:prstGeom>
          <a:noFill/>
          <a:ln>
            <a:noFill/>
          </a:ln>
        </p:spPr>
      </p:pic>
      <p:pic>
        <p:nvPicPr>
          <p:cNvPr id="11" name="Google Shape;186;p28">
            <a:extLst>
              <a:ext uri="{FF2B5EF4-FFF2-40B4-BE49-F238E27FC236}">
                <a16:creationId xmlns:a16="http://schemas.microsoft.com/office/drawing/2014/main" id="{F2DA783E-FD4A-EC59-2B6C-990FDC6DAAC8}"/>
              </a:ext>
            </a:extLst>
          </p:cNvPr>
          <p:cNvPicPr preferRelativeResize="0"/>
          <p:nvPr/>
        </p:nvPicPr>
        <p:blipFill rotWithShape="1">
          <a:blip r:embed="rId8">
            <a:alphaModFix/>
          </a:blip>
          <a:srcRect/>
          <a:stretch/>
        </p:blipFill>
        <p:spPr>
          <a:xfrm>
            <a:off x="909887" y="5048845"/>
            <a:ext cx="803280" cy="803280"/>
          </a:xfrm>
          <a:prstGeom prst="rect">
            <a:avLst/>
          </a:prstGeom>
          <a:noFill/>
          <a:ln>
            <a:noFill/>
          </a:ln>
        </p:spPr>
      </p:pic>
      <p:pic>
        <p:nvPicPr>
          <p:cNvPr id="12" name="Google Shape;189;p28">
            <a:extLst>
              <a:ext uri="{FF2B5EF4-FFF2-40B4-BE49-F238E27FC236}">
                <a16:creationId xmlns:a16="http://schemas.microsoft.com/office/drawing/2014/main" id="{C54AF83B-78E1-61AE-FAEC-C4E5CC615975}"/>
              </a:ext>
            </a:extLst>
          </p:cNvPr>
          <p:cNvPicPr preferRelativeResize="0"/>
          <p:nvPr/>
        </p:nvPicPr>
        <p:blipFill rotWithShape="1">
          <a:blip r:embed="rId6">
            <a:alphaModFix/>
          </a:blip>
          <a:srcRect/>
          <a:stretch/>
        </p:blipFill>
        <p:spPr>
          <a:xfrm rot="-5400000">
            <a:off x="5327086" y="3848844"/>
            <a:ext cx="2952000" cy="62477"/>
          </a:xfrm>
          <a:prstGeom prst="rect">
            <a:avLst/>
          </a:prstGeom>
          <a:noFill/>
          <a:ln>
            <a:noFill/>
          </a:ln>
        </p:spPr>
      </p:pic>
      <p:pic>
        <p:nvPicPr>
          <p:cNvPr id="13" name="Google Shape;190;p28">
            <a:extLst>
              <a:ext uri="{FF2B5EF4-FFF2-40B4-BE49-F238E27FC236}">
                <a16:creationId xmlns:a16="http://schemas.microsoft.com/office/drawing/2014/main" id="{E85E9654-A9FC-1F58-FC3F-18B0B186E136}"/>
              </a:ext>
            </a:extLst>
          </p:cNvPr>
          <p:cNvPicPr preferRelativeResize="0"/>
          <p:nvPr/>
        </p:nvPicPr>
        <p:blipFill rotWithShape="1">
          <a:blip r:embed="rId7">
            <a:alphaModFix/>
          </a:blip>
          <a:srcRect/>
          <a:stretch/>
        </p:blipFill>
        <p:spPr>
          <a:xfrm>
            <a:off x="6422884" y="1761958"/>
            <a:ext cx="803280" cy="803280"/>
          </a:xfrm>
          <a:prstGeom prst="rect">
            <a:avLst/>
          </a:prstGeom>
          <a:noFill/>
          <a:ln>
            <a:noFill/>
          </a:ln>
        </p:spPr>
      </p:pic>
      <p:pic>
        <p:nvPicPr>
          <p:cNvPr id="14" name="Google Shape;191;p28">
            <a:extLst>
              <a:ext uri="{FF2B5EF4-FFF2-40B4-BE49-F238E27FC236}">
                <a16:creationId xmlns:a16="http://schemas.microsoft.com/office/drawing/2014/main" id="{7040EA0E-C3B7-5D76-2335-810DC4DFEDB2}"/>
              </a:ext>
            </a:extLst>
          </p:cNvPr>
          <p:cNvPicPr preferRelativeResize="0"/>
          <p:nvPr/>
        </p:nvPicPr>
        <p:blipFill rotWithShape="1">
          <a:blip r:embed="rId7">
            <a:alphaModFix/>
          </a:blip>
          <a:srcRect/>
          <a:stretch/>
        </p:blipFill>
        <p:spPr>
          <a:xfrm>
            <a:off x="6418723" y="3666530"/>
            <a:ext cx="803280" cy="803280"/>
          </a:xfrm>
          <a:prstGeom prst="rect">
            <a:avLst/>
          </a:prstGeom>
          <a:noFill/>
          <a:ln>
            <a:noFill/>
          </a:ln>
        </p:spPr>
      </p:pic>
      <p:pic>
        <p:nvPicPr>
          <p:cNvPr id="15" name="Google Shape;192;p28">
            <a:extLst>
              <a:ext uri="{FF2B5EF4-FFF2-40B4-BE49-F238E27FC236}">
                <a16:creationId xmlns:a16="http://schemas.microsoft.com/office/drawing/2014/main" id="{455EF5F9-B375-DD3F-F527-6B6F19B38F7F}"/>
              </a:ext>
            </a:extLst>
          </p:cNvPr>
          <p:cNvPicPr preferRelativeResize="0"/>
          <p:nvPr/>
        </p:nvPicPr>
        <p:blipFill rotWithShape="1">
          <a:blip r:embed="rId8">
            <a:alphaModFix/>
          </a:blip>
          <a:srcRect/>
          <a:stretch/>
        </p:blipFill>
        <p:spPr>
          <a:xfrm>
            <a:off x="6417312" y="5057775"/>
            <a:ext cx="803280" cy="803280"/>
          </a:xfrm>
          <a:prstGeom prst="rect">
            <a:avLst/>
          </a:prstGeom>
          <a:noFill/>
          <a:ln>
            <a:noFill/>
          </a:ln>
        </p:spPr>
      </p:pic>
      <p:sp>
        <p:nvSpPr>
          <p:cNvPr id="16" name="Google Shape;193;p28">
            <a:extLst>
              <a:ext uri="{FF2B5EF4-FFF2-40B4-BE49-F238E27FC236}">
                <a16:creationId xmlns:a16="http://schemas.microsoft.com/office/drawing/2014/main" id="{855694F0-2AC7-5F23-88DB-1DCA753D6FD2}"/>
              </a:ext>
            </a:extLst>
          </p:cNvPr>
          <p:cNvSpPr/>
          <p:nvPr/>
        </p:nvSpPr>
        <p:spPr>
          <a:xfrm>
            <a:off x="960376" y="1959007"/>
            <a:ext cx="696000" cy="393000"/>
          </a:xfrm>
          <a:prstGeom prst="rect">
            <a:avLst/>
          </a:prstGeom>
          <a:noFill/>
          <a:ln>
            <a:noFill/>
          </a:ln>
        </p:spPr>
        <p:txBody>
          <a:bodyPr spcFirstLastPara="1" wrap="square" lIns="89275" tIns="0" rIns="89275" bIns="0" rtlCol="0" anchor="t" anchorCtr="0">
            <a:noAutofit/>
          </a:bodyPr>
          <a:lstStyle/>
          <a:p>
            <a:pPr marL="0" marR="0" lvl="0" indent="0" algn="ctr" rtl="0">
              <a:lnSpc>
                <a:spcPct val="125000"/>
              </a:lnSpc>
              <a:spcBef>
                <a:spcPts val="0"/>
              </a:spcBef>
              <a:spcAft>
                <a:spcPts val="0"/>
              </a:spcAft>
              <a:buClr>
                <a:srgbClr val="000000"/>
              </a:buClr>
              <a:buSzPts val="2100"/>
              <a:buFont typeface="Arial"/>
              <a:buNone/>
            </a:pPr>
            <a:r>
              <a:rPr lang="es-us" sz="2100" b="0" i="0" u="none" strike="noStrike" cap="none" dirty="0">
                <a:solidFill>
                  <a:srgbClr val="000000"/>
                </a:solidFill>
                <a:latin typeface="Roboto"/>
                <a:ea typeface="Roboto"/>
                <a:cs typeface="Roboto"/>
                <a:sym typeface="Roboto"/>
              </a:rPr>
              <a:t>1</a:t>
            </a:r>
            <a:endParaRPr sz="1300" b="0" i="0" u="none" strike="noStrike" cap="none" dirty="0">
              <a:solidFill>
                <a:srgbClr val="000000"/>
              </a:solidFill>
              <a:latin typeface="Arial"/>
              <a:ea typeface="Arial"/>
              <a:cs typeface="Arial"/>
              <a:sym typeface="Arial"/>
            </a:endParaRPr>
          </a:p>
        </p:txBody>
      </p:sp>
      <p:sp>
        <p:nvSpPr>
          <p:cNvPr id="17" name="Google Shape;194;p28">
            <a:extLst>
              <a:ext uri="{FF2B5EF4-FFF2-40B4-BE49-F238E27FC236}">
                <a16:creationId xmlns:a16="http://schemas.microsoft.com/office/drawing/2014/main" id="{060D09C1-F70E-BECD-F009-75BC4B515124}"/>
              </a:ext>
            </a:extLst>
          </p:cNvPr>
          <p:cNvSpPr/>
          <p:nvPr/>
        </p:nvSpPr>
        <p:spPr>
          <a:xfrm>
            <a:off x="959617" y="3880083"/>
            <a:ext cx="696000" cy="393000"/>
          </a:xfrm>
          <a:prstGeom prst="rect">
            <a:avLst/>
          </a:prstGeom>
          <a:noFill/>
          <a:ln>
            <a:noFill/>
          </a:ln>
        </p:spPr>
        <p:txBody>
          <a:bodyPr spcFirstLastPara="1" wrap="square" lIns="89275" tIns="0" rIns="89275" bIns="0" rtlCol="0" anchor="t" anchorCtr="0">
            <a:noAutofit/>
          </a:bodyPr>
          <a:lstStyle/>
          <a:p>
            <a:pPr marL="0" marR="0" lvl="0" indent="0" algn="ctr" rtl="0">
              <a:lnSpc>
                <a:spcPct val="125000"/>
              </a:lnSpc>
              <a:spcBef>
                <a:spcPts val="0"/>
              </a:spcBef>
              <a:spcAft>
                <a:spcPts val="0"/>
              </a:spcAft>
              <a:buClr>
                <a:srgbClr val="000000"/>
              </a:buClr>
              <a:buSzPts val="2100"/>
              <a:buFont typeface="Arial"/>
              <a:buNone/>
            </a:pPr>
            <a:r>
              <a:rPr lang="es-us" sz="2100" b="0" i="0" u="none" strike="noStrike" cap="none" dirty="0">
                <a:solidFill>
                  <a:srgbClr val="000000"/>
                </a:solidFill>
                <a:latin typeface="Roboto"/>
                <a:ea typeface="Roboto"/>
                <a:cs typeface="Roboto"/>
                <a:sym typeface="Roboto"/>
              </a:rPr>
              <a:t>2</a:t>
            </a:r>
            <a:endParaRPr sz="1300" b="0" i="0" u="none" strike="noStrike" cap="none" dirty="0">
              <a:solidFill>
                <a:srgbClr val="000000"/>
              </a:solidFill>
              <a:latin typeface="Arial"/>
              <a:ea typeface="Arial"/>
              <a:cs typeface="Arial"/>
              <a:sym typeface="Arial"/>
            </a:endParaRPr>
          </a:p>
        </p:txBody>
      </p:sp>
      <p:sp>
        <p:nvSpPr>
          <p:cNvPr id="18" name="Google Shape;195;p28">
            <a:extLst>
              <a:ext uri="{FF2B5EF4-FFF2-40B4-BE49-F238E27FC236}">
                <a16:creationId xmlns:a16="http://schemas.microsoft.com/office/drawing/2014/main" id="{3E5DE11F-0B17-9F85-BBB2-5E4C75EABB44}"/>
              </a:ext>
            </a:extLst>
          </p:cNvPr>
          <p:cNvSpPr/>
          <p:nvPr/>
        </p:nvSpPr>
        <p:spPr>
          <a:xfrm>
            <a:off x="6465155" y="1958411"/>
            <a:ext cx="696000" cy="393000"/>
          </a:xfrm>
          <a:prstGeom prst="rect">
            <a:avLst/>
          </a:prstGeom>
          <a:noFill/>
          <a:ln>
            <a:noFill/>
          </a:ln>
        </p:spPr>
        <p:txBody>
          <a:bodyPr spcFirstLastPara="1" wrap="square" lIns="89275" tIns="0" rIns="89275" bIns="0" rtlCol="0" anchor="t" anchorCtr="0">
            <a:noAutofit/>
          </a:bodyPr>
          <a:lstStyle/>
          <a:p>
            <a:pPr marL="0" marR="0" lvl="0" indent="0" algn="ctr" rtl="0">
              <a:lnSpc>
                <a:spcPct val="125000"/>
              </a:lnSpc>
              <a:spcBef>
                <a:spcPts val="0"/>
              </a:spcBef>
              <a:spcAft>
                <a:spcPts val="0"/>
              </a:spcAft>
              <a:buClr>
                <a:srgbClr val="000000"/>
              </a:buClr>
              <a:buSzPts val="2100"/>
              <a:buFont typeface="Arial"/>
              <a:buNone/>
            </a:pPr>
            <a:r>
              <a:rPr lang="es-us" sz="2100" b="0" i="0" u="none" strike="noStrike" cap="none" dirty="0">
                <a:solidFill>
                  <a:srgbClr val="000000"/>
                </a:solidFill>
                <a:latin typeface="Roboto"/>
                <a:ea typeface="Roboto"/>
                <a:cs typeface="Roboto"/>
                <a:sym typeface="Roboto"/>
              </a:rPr>
              <a:t>4</a:t>
            </a:r>
            <a:endParaRPr sz="1300" b="0" i="0" u="none" strike="noStrike" cap="none" dirty="0">
              <a:solidFill>
                <a:srgbClr val="000000"/>
              </a:solidFill>
              <a:latin typeface="Arial"/>
              <a:ea typeface="Arial"/>
              <a:cs typeface="Arial"/>
              <a:sym typeface="Arial"/>
            </a:endParaRPr>
          </a:p>
        </p:txBody>
      </p:sp>
      <p:sp>
        <p:nvSpPr>
          <p:cNvPr id="19" name="Google Shape;196;p28">
            <a:extLst>
              <a:ext uri="{FF2B5EF4-FFF2-40B4-BE49-F238E27FC236}">
                <a16:creationId xmlns:a16="http://schemas.microsoft.com/office/drawing/2014/main" id="{FC2420AF-4731-349C-1C75-CE8C9EB67CE2}"/>
              </a:ext>
            </a:extLst>
          </p:cNvPr>
          <p:cNvSpPr/>
          <p:nvPr/>
        </p:nvSpPr>
        <p:spPr>
          <a:xfrm>
            <a:off x="6457375" y="5262915"/>
            <a:ext cx="696000" cy="393000"/>
          </a:xfrm>
          <a:prstGeom prst="rect">
            <a:avLst/>
          </a:prstGeom>
          <a:noFill/>
          <a:ln>
            <a:noFill/>
          </a:ln>
        </p:spPr>
        <p:txBody>
          <a:bodyPr spcFirstLastPara="1" wrap="square" lIns="89275" tIns="0" rIns="89275" bIns="0" rtlCol="0" anchor="t" anchorCtr="0">
            <a:noAutofit/>
          </a:bodyPr>
          <a:lstStyle/>
          <a:p>
            <a:pPr marL="0" marR="0" lvl="0" indent="0" algn="ctr" rtl="0">
              <a:lnSpc>
                <a:spcPct val="125000"/>
              </a:lnSpc>
              <a:spcBef>
                <a:spcPts val="0"/>
              </a:spcBef>
              <a:spcAft>
                <a:spcPts val="0"/>
              </a:spcAft>
              <a:buClr>
                <a:srgbClr val="000000"/>
              </a:buClr>
              <a:buSzPts val="2100"/>
              <a:buFont typeface="Arial"/>
              <a:buNone/>
            </a:pPr>
            <a:r>
              <a:rPr lang="es-us" sz="2100" b="0" i="0" u="none" strike="noStrike" cap="none">
                <a:solidFill>
                  <a:srgbClr val="000000"/>
                </a:solidFill>
                <a:latin typeface="Roboto"/>
                <a:ea typeface="Roboto"/>
                <a:cs typeface="Roboto"/>
                <a:sym typeface="Roboto"/>
              </a:rPr>
              <a:t>6</a:t>
            </a:r>
            <a:endParaRPr sz="1300" b="0" i="0" u="none" strike="noStrike" cap="none">
              <a:solidFill>
                <a:srgbClr val="000000"/>
              </a:solidFill>
              <a:latin typeface="Arial"/>
              <a:ea typeface="Arial"/>
              <a:cs typeface="Arial"/>
              <a:sym typeface="Arial"/>
            </a:endParaRPr>
          </a:p>
        </p:txBody>
      </p:sp>
      <p:sp>
        <p:nvSpPr>
          <p:cNvPr id="20" name="Google Shape;197;p28">
            <a:extLst>
              <a:ext uri="{FF2B5EF4-FFF2-40B4-BE49-F238E27FC236}">
                <a16:creationId xmlns:a16="http://schemas.microsoft.com/office/drawing/2014/main" id="{2BA81BBA-B68C-DB4A-71A1-CAE9FB2DBB25}"/>
              </a:ext>
            </a:extLst>
          </p:cNvPr>
          <p:cNvSpPr/>
          <p:nvPr/>
        </p:nvSpPr>
        <p:spPr>
          <a:xfrm>
            <a:off x="6470010" y="3862983"/>
            <a:ext cx="696000" cy="393000"/>
          </a:xfrm>
          <a:prstGeom prst="rect">
            <a:avLst/>
          </a:prstGeom>
          <a:noFill/>
          <a:ln>
            <a:noFill/>
          </a:ln>
        </p:spPr>
        <p:txBody>
          <a:bodyPr spcFirstLastPara="1" wrap="square" lIns="89275" tIns="0" rIns="89275" bIns="0" rtlCol="0" anchor="t" anchorCtr="0">
            <a:noAutofit/>
          </a:bodyPr>
          <a:lstStyle/>
          <a:p>
            <a:pPr marL="0" marR="0" lvl="0" indent="0" algn="ctr" rtl="0">
              <a:lnSpc>
                <a:spcPct val="125000"/>
              </a:lnSpc>
              <a:spcBef>
                <a:spcPts val="0"/>
              </a:spcBef>
              <a:spcAft>
                <a:spcPts val="0"/>
              </a:spcAft>
              <a:buClr>
                <a:srgbClr val="000000"/>
              </a:buClr>
              <a:buSzPts val="2100"/>
              <a:buFont typeface="Arial"/>
              <a:buNone/>
            </a:pPr>
            <a:r>
              <a:rPr lang="es-us" sz="2100" b="0" i="0" u="none" strike="noStrike" cap="none" dirty="0">
                <a:solidFill>
                  <a:srgbClr val="000000"/>
                </a:solidFill>
                <a:latin typeface="Roboto"/>
                <a:ea typeface="Roboto"/>
                <a:cs typeface="Roboto"/>
                <a:sym typeface="Roboto"/>
              </a:rPr>
              <a:t>5</a:t>
            </a:r>
            <a:endParaRPr sz="1300" b="0" i="0" u="none" strike="noStrike" cap="none" dirty="0">
              <a:solidFill>
                <a:srgbClr val="000000"/>
              </a:solidFill>
              <a:latin typeface="Arial"/>
              <a:ea typeface="Arial"/>
              <a:cs typeface="Arial"/>
              <a:sym typeface="Arial"/>
            </a:endParaRPr>
          </a:p>
        </p:txBody>
      </p:sp>
      <p:sp>
        <p:nvSpPr>
          <p:cNvPr id="21" name="Google Shape;198;p28">
            <a:extLst>
              <a:ext uri="{FF2B5EF4-FFF2-40B4-BE49-F238E27FC236}">
                <a16:creationId xmlns:a16="http://schemas.microsoft.com/office/drawing/2014/main" id="{E7DD04A5-E26F-0D67-1FEB-DA5C596E7DA7}"/>
              </a:ext>
            </a:extLst>
          </p:cNvPr>
          <p:cNvSpPr/>
          <p:nvPr/>
        </p:nvSpPr>
        <p:spPr>
          <a:xfrm>
            <a:off x="966181" y="5253985"/>
            <a:ext cx="696000" cy="393000"/>
          </a:xfrm>
          <a:prstGeom prst="rect">
            <a:avLst/>
          </a:prstGeom>
          <a:noFill/>
          <a:ln>
            <a:noFill/>
          </a:ln>
        </p:spPr>
        <p:txBody>
          <a:bodyPr spcFirstLastPara="1" wrap="square" lIns="89275" tIns="0" rIns="89275" bIns="0" rtlCol="0" anchor="t" anchorCtr="0">
            <a:noAutofit/>
          </a:bodyPr>
          <a:lstStyle/>
          <a:p>
            <a:pPr marL="0" marR="0" lvl="0" indent="0" algn="ctr" rtl="0">
              <a:lnSpc>
                <a:spcPct val="125000"/>
              </a:lnSpc>
              <a:spcBef>
                <a:spcPts val="0"/>
              </a:spcBef>
              <a:spcAft>
                <a:spcPts val="0"/>
              </a:spcAft>
              <a:buClr>
                <a:srgbClr val="000000"/>
              </a:buClr>
              <a:buSzPts val="2100"/>
              <a:buFont typeface="Arial"/>
              <a:buNone/>
            </a:pPr>
            <a:r>
              <a:rPr lang="es-us" sz="2100" b="0" i="0" u="none" strike="noStrike" cap="none" dirty="0">
                <a:solidFill>
                  <a:srgbClr val="000000"/>
                </a:solidFill>
                <a:latin typeface="Roboto"/>
                <a:ea typeface="Roboto"/>
                <a:cs typeface="Roboto"/>
                <a:sym typeface="Roboto"/>
              </a:rPr>
              <a:t>3</a:t>
            </a:r>
            <a:endParaRPr sz="13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334"/>
        <p:cNvGrpSpPr/>
        <p:nvPr/>
      </p:nvGrpSpPr>
      <p:grpSpPr>
        <a:xfrm>
          <a:off x="0" y="0"/>
          <a:ext cx="0" cy="0"/>
          <a:chOff x="0" y="0"/>
          <a:chExt cx="0" cy="0"/>
        </a:xfrm>
      </p:grpSpPr>
      <p:grpSp>
        <p:nvGrpSpPr>
          <p:cNvPr id="335" name="Google Shape;335;p20"/>
          <p:cNvGrpSpPr/>
          <p:nvPr/>
        </p:nvGrpSpPr>
        <p:grpSpPr>
          <a:xfrm>
            <a:off x="0" y="-18604"/>
            <a:ext cx="4293704" cy="7333803"/>
            <a:chOff x="0" y="-18603"/>
            <a:chExt cx="4762500" cy="7315200"/>
          </a:xfrm>
        </p:grpSpPr>
        <p:pic>
          <p:nvPicPr>
            <p:cNvPr id="336" name="Google Shape;336;p20"/>
            <p:cNvPicPr preferRelativeResize="0"/>
            <p:nvPr/>
          </p:nvPicPr>
          <p:blipFill rotWithShape="1">
            <a:blip r:embed="rId3">
              <a:alphaModFix/>
            </a:blip>
            <a:srcRect/>
            <a:stretch/>
          </p:blipFill>
          <p:spPr>
            <a:xfrm>
              <a:off x="0" y="-18603"/>
              <a:ext cx="4762500" cy="7315200"/>
            </a:xfrm>
            <a:prstGeom prst="rect">
              <a:avLst/>
            </a:prstGeom>
            <a:noFill/>
            <a:ln>
              <a:noFill/>
            </a:ln>
          </p:spPr>
        </p:pic>
        <p:pic>
          <p:nvPicPr>
            <p:cNvPr id="337" name="Google Shape;337;p20"/>
            <p:cNvPicPr preferRelativeResize="0"/>
            <p:nvPr/>
          </p:nvPicPr>
          <p:blipFill rotWithShape="1">
            <a:blip r:embed="rId4">
              <a:alphaModFix/>
            </a:blip>
            <a:srcRect/>
            <a:stretch/>
          </p:blipFill>
          <p:spPr>
            <a:xfrm rot="-5400000">
              <a:off x="2959023" y="3004457"/>
              <a:ext cx="2286000" cy="1306286"/>
            </a:xfrm>
            <a:prstGeom prst="rect">
              <a:avLst/>
            </a:prstGeom>
            <a:noFill/>
            <a:ln>
              <a:noFill/>
            </a:ln>
          </p:spPr>
        </p:pic>
      </p:grpSp>
      <p:pic>
        <p:nvPicPr>
          <p:cNvPr id="338" name="Google Shape;338;p20"/>
          <p:cNvPicPr preferRelativeResize="0"/>
          <p:nvPr/>
        </p:nvPicPr>
        <p:blipFill rotWithShape="1">
          <a:blip r:embed="rId5">
            <a:alphaModFix/>
          </a:blip>
          <a:srcRect/>
          <a:stretch/>
        </p:blipFill>
        <p:spPr>
          <a:xfrm>
            <a:off x="11696569" y="6200775"/>
            <a:ext cx="1314582" cy="1095822"/>
          </a:xfrm>
          <a:prstGeom prst="rect">
            <a:avLst/>
          </a:prstGeom>
          <a:noFill/>
          <a:ln>
            <a:noFill/>
          </a:ln>
        </p:spPr>
      </p:pic>
      <p:sp>
        <p:nvSpPr>
          <p:cNvPr id="340" name="Google Shape;340;p20"/>
          <p:cNvSpPr/>
          <p:nvPr/>
        </p:nvSpPr>
        <p:spPr>
          <a:xfrm>
            <a:off x="4554138" y="1196837"/>
            <a:ext cx="7627260" cy="2317640"/>
          </a:xfrm>
          <a:prstGeom prst="rect">
            <a:avLst/>
          </a:prstGeom>
          <a:noFill/>
          <a:ln>
            <a:noFill/>
          </a:ln>
        </p:spPr>
        <p:txBody>
          <a:bodyPr spcFirstLastPara="1" wrap="square" lIns="95250" tIns="95250" rIns="95250" bIns="0" rtlCol="0" anchor="t" anchorCtr="0">
            <a:noAutofit/>
          </a:bodyPr>
          <a:lstStyle/>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Poner nombre a sus emociones </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Ayudar a los niños a que pongan nombre a sus emociones</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Llevar un diario o dibujar</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Practicar la autocompasión</a:t>
            </a:r>
            <a:endParaRPr sz="20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dirty="0">
              <a:solidFill>
                <a:srgbClr val="292929"/>
              </a:solidFill>
              <a:latin typeface="Roboto"/>
              <a:ea typeface="Roboto"/>
              <a:cs typeface="Roboto"/>
              <a:sym typeface="Roboto"/>
            </a:endParaRPr>
          </a:p>
        </p:txBody>
      </p:sp>
      <p:sp>
        <p:nvSpPr>
          <p:cNvPr id="341" name="Google Shape;341;p20"/>
          <p:cNvSpPr/>
          <p:nvPr/>
        </p:nvSpPr>
        <p:spPr>
          <a:xfrm>
            <a:off x="4554138" y="4358925"/>
            <a:ext cx="8539700" cy="2252455"/>
          </a:xfrm>
          <a:prstGeom prst="rect">
            <a:avLst/>
          </a:prstGeom>
          <a:noFill/>
          <a:ln>
            <a:noFill/>
          </a:ln>
        </p:spPr>
        <p:txBody>
          <a:bodyPr spcFirstLastPara="1" wrap="square" lIns="95250" tIns="95250" rIns="95250" bIns="0" rtlCol="0" anchor="t" anchorCtr="0">
            <a:noAutofit/>
          </a:bodyPr>
          <a:lstStyle/>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Noches de juego en familia</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Cocinar juntos como familia</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Almuerzo o café con un amigo</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Pertenecer a grupos o comunidades fuera del trabajo</a:t>
            </a:r>
            <a:endParaRPr sz="20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000"/>
              <a:buFont typeface="Arial"/>
              <a:buNone/>
            </a:pPr>
            <a:endParaRPr sz="2000" b="0" i="0" u="none" strike="noStrike" cap="none" dirty="0">
              <a:solidFill>
                <a:srgbClr val="292929"/>
              </a:solidFill>
              <a:latin typeface="Roboto"/>
              <a:ea typeface="Roboto"/>
              <a:cs typeface="Roboto"/>
              <a:sym typeface="Roboto"/>
            </a:endParaRPr>
          </a:p>
        </p:txBody>
      </p:sp>
      <p:grpSp>
        <p:nvGrpSpPr>
          <p:cNvPr id="342" name="Google Shape;342;p20"/>
          <p:cNvGrpSpPr/>
          <p:nvPr/>
        </p:nvGrpSpPr>
        <p:grpSpPr>
          <a:xfrm>
            <a:off x="4616106" y="3492415"/>
            <a:ext cx="628650" cy="628650"/>
            <a:chOff x="6826568" y="5053013"/>
            <a:chExt cx="628650" cy="628650"/>
          </a:xfrm>
        </p:grpSpPr>
        <p:pic>
          <p:nvPicPr>
            <p:cNvPr id="343" name="Google Shape;343;p20"/>
            <p:cNvPicPr preferRelativeResize="0"/>
            <p:nvPr/>
          </p:nvPicPr>
          <p:blipFill rotWithShape="1">
            <a:blip r:embed="rId6">
              <a:alphaModFix/>
            </a:blip>
            <a:srcRect/>
            <a:stretch/>
          </p:blipFill>
          <p:spPr>
            <a:xfrm>
              <a:off x="6826568" y="5053013"/>
              <a:ext cx="628650" cy="628650"/>
            </a:xfrm>
            <a:prstGeom prst="rect">
              <a:avLst/>
            </a:prstGeom>
            <a:noFill/>
            <a:ln>
              <a:noFill/>
            </a:ln>
          </p:spPr>
        </p:pic>
        <p:pic>
          <p:nvPicPr>
            <p:cNvPr id="344" name="Google Shape;344;p20"/>
            <p:cNvPicPr preferRelativeResize="0"/>
            <p:nvPr/>
          </p:nvPicPr>
          <p:blipFill rotWithShape="1">
            <a:blip r:embed="rId7">
              <a:alphaModFix/>
            </a:blip>
            <a:srcRect/>
            <a:stretch/>
          </p:blipFill>
          <p:spPr>
            <a:xfrm>
              <a:off x="6978968" y="5206708"/>
              <a:ext cx="323850" cy="321259"/>
            </a:xfrm>
            <a:prstGeom prst="rect">
              <a:avLst/>
            </a:prstGeom>
            <a:noFill/>
            <a:ln>
              <a:noFill/>
            </a:ln>
          </p:spPr>
        </p:pic>
      </p:grpSp>
      <p:sp>
        <p:nvSpPr>
          <p:cNvPr id="345" name="Google Shape;345;p20"/>
          <p:cNvSpPr/>
          <p:nvPr/>
        </p:nvSpPr>
        <p:spPr>
          <a:xfrm>
            <a:off x="5327846" y="427764"/>
            <a:ext cx="2667289" cy="762000"/>
          </a:xfrm>
          <a:prstGeom prst="rect">
            <a:avLst/>
          </a:prstGeom>
          <a:noFill/>
          <a:ln>
            <a:noFill/>
          </a:ln>
        </p:spPr>
        <p:txBody>
          <a:bodyPr spcFirstLastPara="1" wrap="square" lIns="95250" tIns="95250" rIns="95250" bIns="0" rtlCol="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s-us" sz="3500" b="1" i="0" u="none" strike="noStrike" cap="none">
                <a:solidFill>
                  <a:srgbClr val="121212"/>
                </a:solidFill>
                <a:latin typeface="Roboto"/>
                <a:ea typeface="Roboto"/>
                <a:cs typeface="Roboto"/>
                <a:sym typeface="Roboto"/>
              </a:rPr>
              <a:t>Emocional</a:t>
            </a:r>
            <a:endParaRPr sz="3500" b="0" i="0" u="none" strike="noStrike" cap="none">
              <a:solidFill>
                <a:srgbClr val="000000"/>
              </a:solidFill>
              <a:latin typeface="Arial"/>
              <a:ea typeface="Arial"/>
              <a:cs typeface="Arial"/>
              <a:sym typeface="Arial"/>
            </a:endParaRPr>
          </a:p>
        </p:txBody>
      </p:sp>
      <p:sp>
        <p:nvSpPr>
          <p:cNvPr id="346" name="Google Shape;346;p20"/>
          <p:cNvSpPr/>
          <p:nvPr/>
        </p:nvSpPr>
        <p:spPr>
          <a:xfrm>
            <a:off x="5327847" y="3468135"/>
            <a:ext cx="2667289" cy="762000"/>
          </a:xfrm>
          <a:prstGeom prst="rect">
            <a:avLst/>
          </a:prstGeom>
          <a:noFill/>
          <a:ln>
            <a:noFill/>
          </a:ln>
        </p:spPr>
        <p:txBody>
          <a:bodyPr spcFirstLastPara="1" wrap="square" lIns="95250" tIns="95250" rIns="95250" bIns="0" rtlCol="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s-us" sz="3500" b="1" i="0" u="none" strike="noStrike" cap="none">
                <a:solidFill>
                  <a:srgbClr val="121212"/>
                </a:solidFill>
                <a:latin typeface="Roboto"/>
                <a:ea typeface="Roboto"/>
                <a:cs typeface="Roboto"/>
                <a:sym typeface="Roboto"/>
              </a:rPr>
              <a:t>Social</a:t>
            </a:r>
            <a:endParaRPr sz="3500" b="0" i="0" u="none" strike="noStrike" cap="none">
              <a:solidFill>
                <a:srgbClr val="000000"/>
              </a:solidFill>
              <a:latin typeface="Arial"/>
              <a:ea typeface="Arial"/>
              <a:cs typeface="Arial"/>
              <a:sym typeface="Arial"/>
            </a:endParaRPr>
          </a:p>
        </p:txBody>
      </p:sp>
      <p:grpSp>
        <p:nvGrpSpPr>
          <p:cNvPr id="347" name="Google Shape;347;p20"/>
          <p:cNvGrpSpPr/>
          <p:nvPr/>
        </p:nvGrpSpPr>
        <p:grpSpPr>
          <a:xfrm>
            <a:off x="4585122" y="480151"/>
            <a:ext cx="628650" cy="628650"/>
            <a:chOff x="1175710" y="3048000"/>
            <a:chExt cx="628650" cy="628650"/>
          </a:xfrm>
        </p:grpSpPr>
        <p:pic>
          <p:nvPicPr>
            <p:cNvPr id="348" name="Google Shape;348;p20"/>
            <p:cNvPicPr preferRelativeResize="0"/>
            <p:nvPr/>
          </p:nvPicPr>
          <p:blipFill rotWithShape="1">
            <a:blip r:embed="rId6">
              <a:alphaModFix/>
            </a:blip>
            <a:srcRect/>
            <a:stretch/>
          </p:blipFill>
          <p:spPr>
            <a:xfrm>
              <a:off x="1175710" y="3048000"/>
              <a:ext cx="628650" cy="628650"/>
            </a:xfrm>
            <a:prstGeom prst="rect">
              <a:avLst/>
            </a:prstGeom>
            <a:noFill/>
            <a:ln>
              <a:noFill/>
            </a:ln>
          </p:spPr>
        </p:pic>
        <p:pic>
          <p:nvPicPr>
            <p:cNvPr id="349" name="Google Shape;349;p20"/>
            <p:cNvPicPr preferRelativeResize="0"/>
            <p:nvPr/>
          </p:nvPicPr>
          <p:blipFill rotWithShape="1">
            <a:blip r:embed="rId8">
              <a:alphaModFix/>
            </a:blip>
            <a:srcRect/>
            <a:stretch/>
          </p:blipFill>
          <p:spPr>
            <a:xfrm>
              <a:off x="1322395" y="3205163"/>
              <a:ext cx="342900" cy="342900"/>
            </a:xfrm>
            <a:prstGeom prst="rect">
              <a:avLst/>
            </a:prstGeom>
            <a:noFill/>
            <a:ln>
              <a:noFill/>
            </a:ln>
          </p:spPr>
        </p:pic>
      </p:grpSp>
      <p:sp>
        <p:nvSpPr>
          <p:cNvPr id="350" name="Google Shape;350;p20"/>
          <p:cNvSpPr/>
          <p:nvPr/>
        </p:nvSpPr>
        <p:spPr>
          <a:xfrm>
            <a:off x="4554138" y="6677886"/>
            <a:ext cx="7142431" cy="618711"/>
          </a:xfrm>
          <a:prstGeom prst="rect">
            <a:avLst/>
          </a:prstGeom>
          <a:noFill/>
          <a:ln>
            <a:noFill/>
          </a:ln>
        </p:spPr>
        <p:txBody>
          <a:bodyPr spcFirstLastPara="1" wrap="square" lIns="97500" tIns="48725" rIns="97500" bIns="48725" rtlCol="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s-us" sz="1200" b="0" i="0" u="none" strike="noStrike" cap="none" dirty="0" err="1">
                <a:solidFill>
                  <a:srgbClr val="000000"/>
                </a:solidFill>
                <a:latin typeface="Roboto"/>
                <a:ea typeface="Roboto"/>
                <a:cs typeface="Roboto"/>
                <a:sym typeface="Roboto"/>
              </a:rPr>
              <a:t>Sege</a:t>
            </a:r>
            <a:r>
              <a:rPr lang="es-us" sz="1200" b="0" i="0" u="none" strike="noStrike" cap="none" dirty="0">
                <a:solidFill>
                  <a:srgbClr val="000000"/>
                </a:solidFill>
                <a:latin typeface="Roboto"/>
                <a:ea typeface="Roboto"/>
                <a:cs typeface="Roboto"/>
                <a:sym typeface="Roboto"/>
              </a:rPr>
              <a:t> y Browne. </a:t>
            </a:r>
            <a:r>
              <a:rPr lang="es-us" sz="1200" b="0" i="0" u="none" strike="noStrike" cap="none" dirty="0" err="1">
                <a:solidFill>
                  <a:srgbClr val="000000"/>
                </a:solidFill>
                <a:latin typeface="Roboto"/>
                <a:ea typeface="Roboto"/>
                <a:cs typeface="Roboto"/>
                <a:sym typeface="Roboto"/>
              </a:rPr>
              <a:t>Responding</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to</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ACEs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with</a:t>
            </a:r>
            <a:r>
              <a:rPr lang="es-us" sz="1200" b="0" i="0" u="none" strike="noStrike" cap="none" dirty="0">
                <a:solidFill>
                  <a:srgbClr val="000000"/>
                </a:solidFill>
                <a:latin typeface="Roboto"/>
                <a:ea typeface="Roboto"/>
                <a:cs typeface="Roboto"/>
                <a:sym typeface="Roboto"/>
              </a:rPr>
              <a:t> HOPE: </a:t>
            </a:r>
            <a:r>
              <a:rPr lang="es-us" sz="1200" b="0" i="0" u="none" strike="noStrike" cap="none" dirty="0" err="1">
                <a:solidFill>
                  <a:srgbClr val="000000"/>
                </a:solidFill>
                <a:latin typeface="Roboto"/>
                <a:ea typeface="Roboto"/>
                <a:cs typeface="Roboto"/>
                <a:sym typeface="Roboto"/>
              </a:rPr>
              <a:t>Health</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Outcomes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from</a:t>
            </a:r>
            <a:r>
              <a:rPr lang="es-us" sz="1200" b="0" i="0" u="none" strike="noStrike" cap="none" dirty="0">
                <a:solidFill>
                  <a:srgbClr val="000000"/>
                </a:solidFill>
                <a:latin typeface="Roboto"/>
                <a:ea typeface="Roboto"/>
                <a:cs typeface="Roboto"/>
                <a:sym typeface="Roboto"/>
              </a:rPr>
              <a:t> Positive </a:t>
            </a:r>
            <a:r>
              <a:rPr lang="es-us" sz="1200" b="0" i="0" u="none" strike="noStrike" cap="none" dirty="0" err="1">
                <a:solidFill>
                  <a:srgbClr val="000000"/>
                </a:solidFill>
                <a:latin typeface="Roboto"/>
                <a:ea typeface="Roboto"/>
                <a:cs typeface="Roboto"/>
                <a:sym typeface="Roboto"/>
              </a:rPr>
              <a:t>Experiences</a:t>
            </a:r>
            <a:r>
              <a:rPr lang="es-us" sz="1200" b="0" i="0" u="none" strike="noStrike" cap="none" dirty="0">
                <a:solidFill>
                  <a:srgbClr val="000000"/>
                </a:solidFill>
                <a:latin typeface="Roboto"/>
                <a:ea typeface="Roboto"/>
                <a:cs typeface="Roboto"/>
                <a:sym typeface="Roboto"/>
              </a:rPr>
              <a:t> (Responder a las ACE con HOPE: Resultados de experiencias positivas en la salud). </a:t>
            </a:r>
            <a:r>
              <a:rPr lang="es-us" sz="1200" b="0" i="0" u="none" strike="noStrike" cap="none" dirty="0" err="1">
                <a:solidFill>
                  <a:srgbClr val="000000"/>
                </a:solidFill>
                <a:latin typeface="Roboto"/>
                <a:ea typeface="Roboto"/>
                <a:cs typeface="Roboto"/>
                <a:sym typeface="Roboto"/>
              </a:rPr>
              <a:t>Academic</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Pediatrics</a:t>
            </a:r>
            <a:r>
              <a:rPr lang="es-us" sz="1200" b="0" i="0" u="none" strike="noStrike" cap="none" dirty="0">
                <a:solidFill>
                  <a:srgbClr val="000000"/>
                </a:solidFill>
                <a:latin typeface="Roboto"/>
                <a:ea typeface="Roboto"/>
                <a:cs typeface="Roboto"/>
                <a:sym typeface="Roboto"/>
              </a:rPr>
              <a:t> 2017; 17:S79-S85</a:t>
            </a:r>
            <a:endParaRPr sz="1200" b="0" i="0" u="none" strike="noStrike" cap="none" dirty="0">
              <a:solidFill>
                <a:srgbClr val="000000"/>
              </a:solidFill>
              <a:latin typeface="Roboto"/>
              <a:ea typeface="Roboto"/>
              <a:cs typeface="Roboto"/>
              <a:sym typeface="Roboto"/>
            </a:endParaRPr>
          </a:p>
        </p:txBody>
      </p:sp>
      <p:pic>
        <p:nvPicPr>
          <p:cNvPr id="351" name="Google Shape;351;p20"/>
          <p:cNvPicPr preferRelativeResize="0"/>
          <p:nvPr/>
        </p:nvPicPr>
        <p:blipFill rotWithShape="1">
          <a:blip r:embed="rId9">
            <a:alphaModFix/>
          </a:blip>
          <a:srcRect/>
          <a:stretch/>
        </p:blipFill>
        <p:spPr>
          <a:xfrm>
            <a:off x="276225" y="6620425"/>
            <a:ext cx="1482675" cy="589602"/>
          </a:xfrm>
          <a:prstGeom prst="rect">
            <a:avLst/>
          </a:prstGeom>
          <a:noFill/>
          <a:ln>
            <a:noFill/>
          </a:ln>
        </p:spPr>
      </p:pic>
      <p:sp>
        <p:nvSpPr>
          <p:cNvPr id="4" name="Rectángulo 3">
            <a:extLst>
              <a:ext uri="{FF2B5EF4-FFF2-40B4-BE49-F238E27FC236}">
                <a16:creationId xmlns:a16="http://schemas.microsoft.com/office/drawing/2014/main" id="{758A16F5-B973-E259-19BA-06C95690A3B0}"/>
              </a:ext>
            </a:extLst>
          </p:cNvPr>
          <p:cNvSpPr/>
          <p:nvPr/>
        </p:nvSpPr>
        <p:spPr>
          <a:xfrm>
            <a:off x="294186" y="818931"/>
            <a:ext cx="3779448" cy="5631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3" name="Imagen 2">
            <a:extLst>
              <a:ext uri="{FF2B5EF4-FFF2-40B4-BE49-F238E27FC236}">
                <a16:creationId xmlns:a16="http://schemas.microsoft.com/office/drawing/2014/main" id="{AB8BB180-287C-05BF-3C2B-4650F925D829}"/>
              </a:ext>
            </a:extLst>
          </p:cNvPr>
          <p:cNvPicPr>
            <a:picLocks noChangeAspect="1"/>
          </p:cNvPicPr>
          <p:nvPr/>
        </p:nvPicPr>
        <p:blipFill>
          <a:blip r:embed="rId10"/>
          <a:stretch>
            <a:fillRect/>
          </a:stretch>
        </p:blipFill>
        <p:spPr>
          <a:xfrm>
            <a:off x="326692" y="1073975"/>
            <a:ext cx="3714437" cy="5076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356"/>
        <p:cNvGrpSpPr/>
        <p:nvPr/>
      </p:nvGrpSpPr>
      <p:grpSpPr>
        <a:xfrm>
          <a:off x="0" y="0"/>
          <a:ext cx="0" cy="0"/>
          <a:chOff x="0" y="0"/>
          <a:chExt cx="0" cy="0"/>
        </a:xfrm>
      </p:grpSpPr>
      <p:grpSp>
        <p:nvGrpSpPr>
          <p:cNvPr id="357" name="Google Shape;357;p22"/>
          <p:cNvGrpSpPr/>
          <p:nvPr/>
        </p:nvGrpSpPr>
        <p:grpSpPr>
          <a:xfrm>
            <a:off x="0" y="-18604"/>
            <a:ext cx="4293704" cy="7333803"/>
            <a:chOff x="0" y="-18603"/>
            <a:chExt cx="4762500" cy="7315200"/>
          </a:xfrm>
        </p:grpSpPr>
        <p:pic>
          <p:nvPicPr>
            <p:cNvPr id="358" name="Google Shape;358;p22"/>
            <p:cNvPicPr preferRelativeResize="0"/>
            <p:nvPr/>
          </p:nvPicPr>
          <p:blipFill rotWithShape="1">
            <a:blip r:embed="rId3">
              <a:alphaModFix/>
            </a:blip>
            <a:srcRect/>
            <a:stretch/>
          </p:blipFill>
          <p:spPr>
            <a:xfrm>
              <a:off x="0" y="-18603"/>
              <a:ext cx="4762500" cy="7315200"/>
            </a:xfrm>
            <a:prstGeom prst="rect">
              <a:avLst/>
            </a:prstGeom>
            <a:noFill/>
            <a:ln>
              <a:noFill/>
            </a:ln>
          </p:spPr>
        </p:pic>
        <p:pic>
          <p:nvPicPr>
            <p:cNvPr id="359" name="Google Shape;359;p22"/>
            <p:cNvPicPr preferRelativeResize="0"/>
            <p:nvPr/>
          </p:nvPicPr>
          <p:blipFill rotWithShape="1">
            <a:blip r:embed="rId4">
              <a:alphaModFix/>
            </a:blip>
            <a:srcRect/>
            <a:stretch/>
          </p:blipFill>
          <p:spPr>
            <a:xfrm rot="-5400000">
              <a:off x="2959023" y="3004457"/>
              <a:ext cx="2286000" cy="1306286"/>
            </a:xfrm>
            <a:prstGeom prst="rect">
              <a:avLst/>
            </a:prstGeom>
            <a:noFill/>
            <a:ln>
              <a:noFill/>
            </a:ln>
          </p:spPr>
        </p:pic>
      </p:grpSp>
      <p:pic>
        <p:nvPicPr>
          <p:cNvPr id="360" name="Google Shape;360;p22"/>
          <p:cNvPicPr preferRelativeResize="0"/>
          <p:nvPr/>
        </p:nvPicPr>
        <p:blipFill rotWithShape="1">
          <a:blip r:embed="rId5">
            <a:alphaModFix/>
          </a:blip>
          <a:srcRect/>
          <a:stretch/>
        </p:blipFill>
        <p:spPr>
          <a:xfrm>
            <a:off x="11696569" y="6200775"/>
            <a:ext cx="1314582" cy="1095822"/>
          </a:xfrm>
          <a:prstGeom prst="rect">
            <a:avLst/>
          </a:prstGeom>
          <a:noFill/>
          <a:ln>
            <a:noFill/>
          </a:ln>
        </p:spPr>
      </p:pic>
      <p:sp>
        <p:nvSpPr>
          <p:cNvPr id="362" name="Google Shape;362;p22"/>
          <p:cNvSpPr/>
          <p:nvPr/>
        </p:nvSpPr>
        <p:spPr>
          <a:xfrm>
            <a:off x="4554138" y="1196837"/>
            <a:ext cx="7627260" cy="2317640"/>
          </a:xfrm>
          <a:prstGeom prst="rect">
            <a:avLst/>
          </a:prstGeom>
          <a:noFill/>
          <a:ln>
            <a:noFill/>
          </a:ln>
        </p:spPr>
        <p:txBody>
          <a:bodyPr spcFirstLastPara="1" wrap="square" lIns="95250" tIns="95250" rIns="95250" bIns="0" rtlCol="0" anchor="t" anchorCtr="0">
            <a:noAutofit/>
          </a:bodyPr>
          <a:lstStyle/>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Establecer objetivos profesionales</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Pertenecer a una organización profesional</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Asegurarse de tomar descansos</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Usar las vacaciones/días por enfermedad</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Establecer límites claros</a:t>
            </a:r>
            <a:endParaRPr sz="20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dirty="0">
              <a:solidFill>
                <a:srgbClr val="292929"/>
              </a:solidFill>
              <a:latin typeface="Roboto"/>
              <a:ea typeface="Roboto"/>
              <a:cs typeface="Roboto"/>
              <a:sym typeface="Roboto"/>
            </a:endParaRPr>
          </a:p>
        </p:txBody>
      </p:sp>
      <p:sp>
        <p:nvSpPr>
          <p:cNvPr id="363" name="Google Shape;363;p22"/>
          <p:cNvSpPr/>
          <p:nvPr/>
        </p:nvSpPr>
        <p:spPr>
          <a:xfrm>
            <a:off x="4554150" y="4638301"/>
            <a:ext cx="7524000" cy="2004900"/>
          </a:xfrm>
          <a:prstGeom prst="rect">
            <a:avLst/>
          </a:prstGeom>
          <a:noFill/>
          <a:ln>
            <a:noFill/>
          </a:ln>
        </p:spPr>
        <p:txBody>
          <a:bodyPr spcFirstLastPara="1" wrap="square" lIns="95250" tIns="95250" rIns="95250" bIns="0" rtlCol="0" anchor="t" anchorCtr="0">
            <a:noAutofit/>
          </a:bodyPr>
          <a:lstStyle/>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Mantener el espacio limpio y ordenado</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Pasar más tiempo al aire libre</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Controlar el tiempo con la tecnología</a:t>
            </a:r>
            <a:endParaRPr sz="2000" b="0" i="0" u="none" strike="noStrike" cap="none" dirty="0">
              <a:solidFill>
                <a:srgbClr val="000000"/>
              </a:solidFill>
              <a:latin typeface="Arial"/>
              <a:ea typeface="Arial"/>
              <a:cs typeface="Arial"/>
              <a:sym typeface="Arial"/>
            </a:endParaRPr>
          </a:p>
          <a:p>
            <a:pPr marL="323850" marR="0" lvl="0" indent="-323850" algn="l" rtl="0">
              <a:lnSpc>
                <a:spcPct val="125000"/>
              </a:lnSpc>
              <a:spcBef>
                <a:spcPts val="0"/>
              </a:spcBef>
              <a:spcAft>
                <a:spcPts val="0"/>
              </a:spcAft>
              <a:buClr>
                <a:srgbClr val="292929"/>
              </a:buClr>
              <a:buSzPts val="2550"/>
              <a:buFont typeface="Courier New"/>
              <a:buChar char="o"/>
            </a:pPr>
            <a:r>
              <a:rPr lang="es-us" sz="2000" b="0" i="0" u="none" strike="noStrike" cap="none" dirty="0">
                <a:solidFill>
                  <a:srgbClr val="292929"/>
                </a:solidFill>
                <a:latin typeface="Roboto"/>
                <a:ea typeface="Roboto"/>
                <a:cs typeface="Roboto"/>
                <a:sym typeface="Roboto"/>
              </a:rPr>
              <a:t>Reciclar</a:t>
            </a:r>
            <a:endParaRPr sz="2000" b="0" i="0" u="none" strike="noStrike" cap="none" dirty="0">
              <a:solidFill>
                <a:srgbClr val="000000"/>
              </a:solidFill>
              <a:latin typeface="Arial"/>
              <a:ea typeface="Arial"/>
              <a:cs typeface="Arial"/>
              <a:sym typeface="Arial"/>
            </a:endParaRPr>
          </a:p>
          <a:p>
            <a:pPr marL="323850" marR="0" lvl="0" indent="-161925" algn="l" rtl="0">
              <a:lnSpc>
                <a:spcPct val="125000"/>
              </a:lnSpc>
              <a:spcBef>
                <a:spcPts val="0"/>
              </a:spcBef>
              <a:spcAft>
                <a:spcPts val="0"/>
              </a:spcAft>
              <a:buClr>
                <a:srgbClr val="292929"/>
              </a:buClr>
              <a:buSzPts val="2550"/>
              <a:buFont typeface="Courier New"/>
              <a:buNone/>
            </a:pPr>
            <a:endParaRPr sz="20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000"/>
              <a:buFont typeface="Arial"/>
              <a:buNone/>
            </a:pPr>
            <a:endParaRPr sz="2000" b="0" i="0" u="none" strike="noStrike" cap="none" dirty="0">
              <a:solidFill>
                <a:srgbClr val="292929"/>
              </a:solidFill>
              <a:latin typeface="Roboto"/>
              <a:ea typeface="Roboto"/>
              <a:cs typeface="Roboto"/>
              <a:sym typeface="Roboto"/>
            </a:endParaRPr>
          </a:p>
        </p:txBody>
      </p:sp>
      <p:sp>
        <p:nvSpPr>
          <p:cNvPr id="364" name="Google Shape;364;p22"/>
          <p:cNvSpPr/>
          <p:nvPr/>
        </p:nvSpPr>
        <p:spPr>
          <a:xfrm>
            <a:off x="5327846" y="427764"/>
            <a:ext cx="2877900" cy="762000"/>
          </a:xfrm>
          <a:prstGeom prst="rect">
            <a:avLst/>
          </a:prstGeom>
          <a:noFill/>
          <a:ln>
            <a:noFill/>
          </a:ln>
        </p:spPr>
        <p:txBody>
          <a:bodyPr spcFirstLastPara="1" wrap="square" lIns="95250" tIns="95250" rIns="95250" bIns="0" rtlCol="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s-us" sz="3500" b="1" i="0" u="none" strike="noStrike" cap="none">
                <a:solidFill>
                  <a:srgbClr val="121212"/>
                </a:solidFill>
                <a:latin typeface="Roboto"/>
                <a:ea typeface="Roboto"/>
                <a:cs typeface="Roboto"/>
                <a:sym typeface="Roboto"/>
              </a:rPr>
              <a:t>Profesional</a:t>
            </a:r>
            <a:endParaRPr sz="3500" b="0" i="0" u="none" strike="noStrike" cap="none">
              <a:solidFill>
                <a:srgbClr val="000000"/>
              </a:solidFill>
              <a:latin typeface="Arial"/>
              <a:ea typeface="Arial"/>
              <a:cs typeface="Arial"/>
              <a:sym typeface="Arial"/>
            </a:endParaRPr>
          </a:p>
        </p:txBody>
      </p:sp>
      <p:sp>
        <p:nvSpPr>
          <p:cNvPr id="365" name="Google Shape;365;p22"/>
          <p:cNvSpPr/>
          <p:nvPr/>
        </p:nvSpPr>
        <p:spPr>
          <a:xfrm>
            <a:off x="5244747" y="3942973"/>
            <a:ext cx="3553800" cy="762000"/>
          </a:xfrm>
          <a:prstGeom prst="rect">
            <a:avLst/>
          </a:prstGeom>
          <a:noFill/>
          <a:ln>
            <a:noFill/>
          </a:ln>
        </p:spPr>
        <p:txBody>
          <a:bodyPr spcFirstLastPara="1" wrap="square" lIns="95250" tIns="95250" rIns="95250" bIns="0" rtlCol="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s-us" sz="3500" b="1" i="0" u="none" strike="noStrike" cap="none">
                <a:solidFill>
                  <a:srgbClr val="121212"/>
                </a:solidFill>
                <a:latin typeface="Roboto"/>
                <a:ea typeface="Roboto"/>
                <a:cs typeface="Roboto"/>
                <a:sym typeface="Roboto"/>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41"/>
                  </a:ext>
                </a:extLst>
              </a:rPr>
              <a:t>Ambiental</a:t>
            </a:r>
            <a:endParaRPr sz="3500" b="0" i="0" u="none" strike="noStrike" cap="none">
              <a:solidFill>
                <a:srgbClr val="000000"/>
              </a:solidFill>
              <a:latin typeface="Arial"/>
              <a:ea typeface="Arial"/>
              <a:cs typeface="Arial"/>
              <a:sym typeface="Arial"/>
            </a:endParaRPr>
          </a:p>
        </p:txBody>
      </p:sp>
      <p:grpSp>
        <p:nvGrpSpPr>
          <p:cNvPr id="366" name="Google Shape;366;p22"/>
          <p:cNvGrpSpPr/>
          <p:nvPr/>
        </p:nvGrpSpPr>
        <p:grpSpPr>
          <a:xfrm>
            <a:off x="4616106" y="481179"/>
            <a:ext cx="628650" cy="628650"/>
            <a:chOff x="6816090" y="4014788"/>
            <a:chExt cx="628650" cy="628650"/>
          </a:xfrm>
        </p:grpSpPr>
        <p:pic>
          <p:nvPicPr>
            <p:cNvPr id="367" name="Google Shape;367;p22"/>
            <p:cNvPicPr preferRelativeResize="0"/>
            <p:nvPr/>
          </p:nvPicPr>
          <p:blipFill rotWithShape="1">
            <a:blip r:embed="rId6">
              <a:alphaModFix/>
            </a:blip>
            <a:srcRect/>
            <a:stretch/>
          </p:blipFill>
          <p:spPr>
            <a:xfrm>
              <a:off x="6816090" y="4014788"/>
              <a:ext cx="628650" cy="628650"/>
            </a:xfrm>
            <a:prstGeom prst="rect">
              <a:avLst/>
            </a:prstGeom>
            <a:noFill/>
            <a:ln>
              <a:noFill/>
            </a:ln>
          </p:spPr>
        </p:pic>
        <p:pic>
          <p:nvPicPr>
            <p:cNvPr id="368" name="Google Shape;368;p22"/>
            <p:cNvPicPr preferRelativeResize="0"/>
            <p:nvPr/>
          </p:nvPicPr>
          <p:blipFill rotWithShape="1">
            <a:blip r:embed="rId7">
              <a:alphaModFix/>
            </a:blip>
            <a:srcRect/>
            <a:stretch/>
          </p:blipFill>
          <p:spPr>
            <a:xfrm>
              <a:off x="6958965" y="4187838"/>
              <a:ext cx="342900" cy="308610"/>
            </a:xfrm>
            <a:prstGeom prst="rect">
              <a:avLst/>
            </a:prstGeom>
            <a:noFill/>
            <a:ln>
              <a:noFill/>
            </a:ln>
          </p:spPr>
        </p:pic>
      </p:grpSp>
      <p:grpSp>
        <p:nvGrpSpPr>
          <p:cNvPr id="369" name="Google Shape;369;p22"/>
          <p:cNvGrpSpPr/>
          <p:nvPr/>
        </p:nvGrpSpPr>
        <p:grpSpPr>
          <a:xfrm>
            <a:off x="4616106" y="4009640"/>
            <a:ext cx="628650" cy="628650"/>
            <a:chOff x="1171575" y="4010025"/>
            <a:chExt cx="628650" cy="628650"/>
          </a:xfrm>
        </p:grpSpPr>
        <p:pic>
          <p:nvPicPr>
            <p:cNvPr id="370" name="Google Shape;370;p22"/>
            <p:cNvPicPr preferRelativeResize="0"/>
            <p:nvPr/>
          </p:nvPicPr>
          <p:blipFill rotWithShape="1">
            <a:blip r:embed="rId6">
              <a:alphaModFix/>
            </a:blip>
            <a:srcRect/>
            <a:stretch/>
          </p:blipFill>
          <p:spPr>
            <a:xfrm>
              <a:off x="1171575" y="4010025"/>
              <a:ext cx="628650" cy="628650"/>
            </a:xfrm>
            <a:prstGeom prst="rect">
              <a:avLst/>
            </a:prstGeom>
            <a:noFill/>
            <a:ln>
              <a:noFill/>
            </a:ln>
          </p:spPr>
        </p:pic>
        <p:pic>
          <p:nvPicPr>
            <p:cNvPr id="371" name="Google Shape;371;p22"/>
            <p:cNvPicPr preferRelativeResize="0"/>
            <p:nvPr/>
          </p:nvPicPr>
          <p:blipFill rotWithShape="1">
            <a:blip r:embed="rId8">
              <a:alphaModFix/>
            </a:blip>
            <a:srcRect/>
            <a:stretch/>
          </p:blipFill>
          <p:spPr>
            <a:xfrm>
              <a:off x="1318260" y="4167188"/>
              <a:ext cx="342900" cy="342900"/>
            </a:xfrm>
            <a:prstGeom prst="rect">
              <a:avLst/>
            </a:prstGeom>
            <a:noFill/>
            <a:ln>
              <a:noFill/>
            </a:ln>
          </p:spPr>
        </p:pic>
      </p:grpSp>
      <p:sp>
        <p:nvSpPr>
          <p:cNvPr id="372" name="Google Shape;372;p22"/>
          <p:cNvSpPr/>
          <p:nvPr/>
        </p:nvSpPr>
        <p:spPr>
          <a:xfrm>
            <a:off x="4445451" y="6692162"/>
            <a:ext cx="6832149" cy="646367"/>
          </a:xfrm>
          <a:prstGeom prst="rect">
            <a:avLst/>
          </a:prstGeom>
          <a:noFill/>
          <a:ln>
            <a:noFill/>
          </a:ln>
        </p:spPr>
        <p:txBody>
          <a:bodyPr spcFirstLastPara="1" wrap="square" lIns="97500" tIns="48725" rIns="97500" bIns="48725" rtlCol="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s-us" sz="1200" b="0" i="0" u="none" strike="noStrike" cap="none" dirty="0" err="1">
                <a:solidFill>
                  <a:srgbClr val="000000"/>
                </a:solidFill>
                <a:latin typeface="Roboto"/>
                <a:ea typeface="Roboto"/>
                <a:cs typeface="Roboto"/>
                <a:sym typeface="Roboto"/>
              </a:rPr>
              <a:t>Sege</a:t>
            </a:r>
            <a:r>
              <a:rPr lang="es-us" sz="1200" b="0" i="0" u="none" strike="noStrike" cap="none" dirty="0">
                <a:solidFill>
                  <a:srgbClr val="000000"/>
                </a:solidFill>
                <a:latin typeface="Roboto"/>
                <a:ea typeface="Roboto"/>
                <a:cs typeface="Roboto"/>
                <a:sym typeface="Roboto"/>
              </a:rPr>
              <a:t> y Browne. </a:t>
            </a:r>
            <a:r>
              <a:rPr lang="es-us" sz="1200" b="0" i="0" u="none" strike="noStrike" cap="none" dirty="0" err="1">
                <a:solidFill>
                  <a:srgbClr val="000000"/>
                </a:solidFill>
                <a:latin typeface="Roboto"/>
                <a:ea typeface="Roboto"/>
                <a:cs typeface="Roboto"/>
                <a:sym typeface="Roboto"/>
              </a:rPr>
              <a:t>Responding</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to</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ACEs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with</a:t>
            </a:r>
            <a:r>
              <a:rPr lang="es-us" sz="1200" b="0" i="0" u="none" strike="noStrike" cap="none" dirty="0">
                <a:solidFill>
                  <a:srgbClr val="000000"/>
                </a:solidFill>
                <a:latin typeface="Roboto"/>
                <a:ea typeface="Roboto"/>
                <a:cs typeface="Roboto"/>
                <a:sym typeface="Roboto"/>
              </a:rPr>
              <a:t> HOPE: </a:t>
            </a:r>
            <a:r>
              <a:rPr lang="es-us" sz="1200" b="0" i="0" u="none" strike="noStrike" cap="none" dirty="0" err="1">
                <a:solidFill>
                  <a:srgbClr val="000000"/>
                </a:solidFill>
                <a:latin typeface="Roboto"/>
                <a:ea typeface="Roboto"/>
                <a:cs typeface="Roboto"/>
                <a:sym typeface="Roboto"/>
              </a:rPr>
              <a:t>Health</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Outcomes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from</a:t>
            </a:r>
            <a:r>
              <a:rPr lang="es-us" sz="1200" b="0" i="0" u="none" strike="noStrike" cap="none" dirty="0">
                <a:solidFill>
                  <a:srgbClr val="000000"/>
                </a:solidFill>
                <a:latin typeface="Roboto"/>
                <a:ea typeface="Roboto"/>
                <a:cs typeface="Roboto"/>
                <a:sym typeface="Roboto"/>
              </a:rPr>
              <a:t> Positive </a:t>
            </a:r>
            <a:r>
              <a:rPr lang="es-us" sz="1200" b="0" i="0" u="none" strike="noStrike" cap="none" dirty="0" err="1">
                <a:solidFill>
                  <a:srgbClr val="000000"/>
                </a:solidFill>
                <a:latin typeface="Roboto"/>
                <a:ea typeface="Roboto"/>
                <a:cs typeface="Roboto"/>
                <a:sym typeface="Roboto"/>
              </a:rPr>
              <a:t>Experiences</a:t>
            </a:r>
            <a:r>
              <a:rPr lang="es-us" sz="1200" b="0" i="0" u="none" strike="noStrike" cap="none" dirty="0">
                <a:solidFill>
                  <a:srgbClr val="000000"/>
                </a:solidFill>
                <a:latin typeface="Roboto"/>
                <a:ea typeface="Roboto"/>
                <a:cs typeface="Roboto"/>
                <a:sym typeface="Roboto"/>
              </a:rPr>
              <a:t> (Responder a las ACE con HOPE: Resultados de experiencias positivas en la salud). </a:t>
            </a:r>
            <a:r>
              <a:rPr lang="es-us" sz="1200" b="0" i="0" u="none" strike="noStrike" cap="none" dirty="0" err="1">
                <a:solidFill>
                  <a:srgbClr val="000000"/>
                </a:solidFill>
                <a:latin typeface="Roboto"/>
                <a:ea typeface="Roboto"/>
                <a:cs typeface="Roboto"/>
                <a:sym typeface="Roboto"/>
              </a:rPr>
              <a:t>Academic</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Pediatrics</a:t>
            </a:r>
            <a:r>
              <a:rPr lang="es-us" sz="1200" b="0" i="0" u="none" strike="noStrike" cap="none" dirty="0">
                <a:solidFill>
                  <a:srgbClr val="000000"/>
                </a:solidFill>
                <a:latin typeface="Roboto"/>
                <a:ea typeface="Roboto"/>
                <a:cs typeface="Roboto"/>
                <a:sym typeface="Roboto"/>
              </a:rPr>
              <a:t> 2017; 17:S79-S85</a:t>
            </a:r>
            <a:endParaRPr sz="1200" b="0" i="0" u="none" strike="noStrike" cap="none" dirty="0">
              <a:solidFill>
                <a:srgbClr val="000000"/>
              </a:solidFill>
              <a:latin typeface="Roboto"/>
              <a:ea typeface="Roboto"/>
              <a:cs typeface="Roboto"/>
              <a:sym typeface="Roboto"/>
            </a:endParaRPr>
          </a:p>
        </p:txBody>
      </p:sp>
      <p:pic>
        <p:nvPicPr>
          <p:cNvPr id="373" name="Google Shape;373;p22"/>
          <p:cNvPicPr preferRelativeResize="0"/>
          <p:nvPr/>
        </p:nvPicPr>
        <p:blipFill rotWithShape="1">
          <a:blip r:embed="rId9">
            <a:alphaModFix/>
          </a:blip>
          <a:srcRect/>
          <a:stretch/>
        </p:blipFill>
        <p:spPr>
          <a:xfrm>
            <a:off x="276225" y="6620425"/>
            <a:ext cx="1482675" cy="589602"/>
          </a:xfrm>
          <a:prstGeom prst="rect">
            <a:avLst/>
          </a:prstGeom>
          <a:noFill/>
          <a:ln>
            <a:noFill/>
          </a:ln>
        </p:spPr>
      </p:pic>
      <p:sp>
        <p:nvSpPr>
          <p:cNvPr id="3" name="Rectángulo 2">
            <a:extLst>
              <a:ext uri="{FF2B5EF4-FFF2-40B4-BE49-F238E27FC236}">
                <a16:creationId xmlns:a16="http://schemas.microsoft.com/office/drawing/2014/main" id="{F6F8457E-4FED-6BCB-391E-22D8505363D9}"/>
              </a:ext>
            </a:extLst>
          </p:cNvPr>
          <p:cNvSpPr/>
          <p:nvPr/>
        </p:nvSpPr>
        <p:spPr>
          <a:xfrm>
            <a:off x="294186" y="818931"/>
            <a:ext cx="3779448" cy="5631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 name="Imagen 3">
            <a:extLst>
              <a:ext uri="{FF2B5EF4-FFF2-40B4-BE49-F238E27FC236}">
                <a16:creationId xmlns:a16="http://schemas.microsoft.com/office/drawing/2014/main" id="{5E2A6737-F5F6-ABAF-3F52-DF53745B6C2D}"/>
              </a:ext>
            </a:extLst>
          </p:cNvPr>
          <p:cNvPicPr>
            <a:picLocks noChangeAspect="1"/>
          </p:cNvPicPr>
          <p:nvPr/>
        </p:nvPicPr>
        <p:blipFill>
          <a:blip r:embed="rId10"/>
          <a:stretch>
            <a:fillRect/>
          </a:stretch>
        </p:blipFill>
        <p:spPr>
          <a:xfrm>
            <a:off x="326692" y="1073975"/>
            <a:ext cx="3714437" cy="5076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8"/>
        <p:cNvGrpSpPr/>
        <p:nvPr/>
      </p:nvGrpSpPr>
      <p:grpSpPr>
        <a:xfrm>
          <a:off x="0" y="0"/>
          <a:ext cx="0" cy="0"/>
          <a:chOff x="0" y="0"/>
          <a:chExt cx="0" cy="0"/>
        </a:xfrm>
      </p:grpSpPr>
      <p:pic>
        <p:nvPicPr>
          <p:cNvPr id="379" name="Google Shape;379;p25"/>
          <p:cNvPicPr preferRelativeResize="0"/>
          <p:nvPr/>
        </p:nvPicPr>
        <p:blipFill rotWithShape="1">
          <a:blip r:embed="rId3">
            <a:alphaModFix/>
          </a:blip>
          <a:srcRect/>
          <a:stretch/>
        </p:blipFill>
        <p:spPr>
          <a:xfrm>
            <a:off x="537106" y="2252546"/>
            <a:ext cx="5328435" cy="2977376"/>
          </a:xfrm>
          <a:prstGeom prst="rect">
            <a:avLst/>
          </a:prstGeom>
          <a:noFill/>
          <a:ln>
            <a:noFill/>
          </a:ln>
        </p:spPr>
      </p:pic>
      <p:sp>
        <p:nvSpPr>
          <p:cNvPr id="380" name="Google Shape;380;p25"/>
          <p:cNvSpPr/>
          <p:nvPr/>
        </p:nvSpPr>
        <p:spPr>
          <a:xfrm>
            <a:off x="638625" y="2502984"/>
            <a:ext cx="4993897" cy="2476500"/>
          </a:xfrm>
          <a:prstGeom prst="rect">
            <a:avLst/>
          </a:prstGeom>
          <a:noFill/>
          <a:ln>
            <a:noFill/>
          </a:ln>
        </p:spPr>
        <p:txBody>
          <a:bodyPr spcFirstLastPara="1" wrap="square" lIns="95250" tIns="95250" rIns="95250" bIns="0" rtlCol="0" anchor="t" anchorCtr="0">
            <a:noAutofit/>
          </a:bodyPr>
          <a:lstStyle/>
          <a:p>
            <a:pPr marL="0" marR="0" lvl="0" indent="0" algn="ctr" rtl="0">
              <a:lnSpc>
                <a:spcPct val="125000"/>
              </a:lnSpc>
              <a:spcBef>
                <a:spcPts val="0"/>
              </a:spcBef>
              <a:spcAft>
                <a:spcPts val="0"/>
              </a:spcAft>
              <a:buClr>
                <a:srgbClr val="000000"/>
              </a:buClr>
              <a:buSzPts val="3000"/>
              <a:buFont typeface="Arial"/>
              <a:buNone/>
            </a:pPr>
            <a:r>
              <a:rPr lang="es-us" sz="3000" b="0" i="0" u="none" strike="noStrike" cap="none" dirty="0">
                <a:solidFill>
                  <a:srgbClr val="292929"/>
                </a:solidFill>
                <a:latin typeface="Roboto"/>
                <a:ea typeface="Roboto"/>
                <a:cs typeface="Roboto"/>
                <a:sym typeface="Roboto"/>
              </a:rPr>
              <a:t>El objetivo final </a:t>
            </a:r>
            <a:endParaRPr sz="3000" b="0" i="0" u="none" strike="noStrike" cap="none" dirty="0">
              <a:solidFill>
                <a:srgbClr val="292929"/>
              </a:solidFill>
              <a:latin typeface="Roboto"/>
              <a:ea typeface="Roboto"/>
              <a:cs typeface="Roboto"/>
              <a:sym typeface="Roboto"/>
            </a:endParaRPr>
          </a:p>
          <a:p>
            <a:pPr marL="0" marR="0" lvl="0" indent="0" algn="ctr" rtl="0">
              <a:lnSpc>
                <a:spcPct val="125000"/>
              </a:lnSpc>
              <a:spcBef>
                <a:spcPts val="0"/>
              </a:spcBef>
              <a:spcAft>
                <a:spcPts val="0"/>
              </a:spcAft>
              <a:buClr>
                <a:srgbClr val="000000"/>
              </a:buClr>
              <a:buSzPts val="3000"/>
              <a:buFont typeface="Arial"/>
              <a:buNone/>
            </a:pPr>
            <a:r>
              <a:rPr lang="es-us" sz="3000" b="0" i="0" u="none" strike="noStrike" cap="none" dirty="0">
                <a:solidFill>
                  <a:srgbClr val="292929"/>
                </a:solidFill>
                <a:latin typeface="Roboto"/>
                <a:ea typeface="Roboto"/>
                <a:cs typeface="Roboto"/>
                <a:sym typeface="Roboto"/>
              </a:rPr>
              <a:t>= </a:t>
            </a:r>
            <a:endParaRPr sz="14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3000"/>
              <a:buFont typeface="Arial"/>
              <a:buNone/>
            </a:pPr>
            <a:r>
              <a:rPr lang="es-us" sz="3000" b="0" i="0" u="none" strike="noStrike" cap="none" dirty="0">
                <a:solidFill>
                  <a:srgbClr val="292929"/>
                </a:solidFill>
                <a:latin typeface="Roboto"/>
                <a:ea typeface="Roboto"/>
                <a:cs typeface="Roboto"/>
                <a:sym typeface="Roboto"/>
              </a:rPr>
              <a:t>familias resilientes con niños resilientes</a:t>
            </a:r>
            <a:endParaRPr sz="1400" b="0" i="0" u="none" strike="noStrike" cap="none" dirty="0">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3000"/>
              <a:buFont typeface="Arial"/>
              <a:buNone/>
            </a:pPr>
            <a:endParaRPr sz="3000" b="0" i="0" u="none" strike="noStrike" cap="none" dirty="0">
              <a:solidFill>
                <a:srgbClr val="292929"/>
              </a:solidFill>
              <a:latin typeface="Roboto"/>
              <a:ea typeface="Roboto"/>
              <a:cs typeface="Roboto"/>
              <a:sym typeface="Roboto"/>
            </a:endParaRPr>
          </a:p>
        </p:txBody>
      </p:sp>
      <p:pic>
        <p:nvPicPr>
          <p:cNvPr id="381" name="Google Shape;381;p25"/>
          <p:cNvPicPr preferRelativeResize="0"/>
          <p:nvPr/>
        </p:nvPicPr>
        <p:blipFill rotWithShape="1">
          <a:blip r:embed="rId4">
            <a:alphaModFix/>
          </a:blip>
          <a:srcRect/>
          <a:stretch/>
        </p:blipFill>
        <p:spPr>
          <a:xfrm>
            <a:off x="11696569" y="6200775"/>
            <a:ext cx="1314582" cy="1095822"/>
          </a:xfrm>
          <a:prstGeom prst="rect">
            <a:avLst/>
          </a:prstGeom>
          <a:noFill/>
          <a:ln>
            <a:noFill/>
          </a:ln>
        </p:spPr>
      </p:pic>
      <p:pic>
        <p:nvPicPr>
          <p:cNvPr id="382" name="Google Shape;382;p25"/>
          <p:cNvPicPr preferRelativeResize="0"/>
          <p:nvPr/>
        </p:nvPicPr>
        <p:blipFill rotWithShape="1">
          <a:blip r:embed="rId5">
            <a:alphaModFix/>
          </a:blip>
          <a:srcRect/>
          <a:stretch/>
        </p:blipFill>
        <p:spPr>
          <a:xfrm>
            <a:off x="6380811" y="1375317"/>
            <a:ext cx="6255834" cy="4170556"/>
          </a:xfrm>
          <a:prstGeom prst="rect">
            <a:avLst/>
          </a:prstGeom>
          <a:noFill/>
          <a:ln>
            <a:noFill/>
          </a:ln>
        </p:spPr>
      </p:pic>
      <p:pic>
        <p:nvPicPr>
          <p:cNvPr id="383" name="Google Shape;383;p25"/>
          <p:cNvPicPr preferRelativeResize="0"/>
          <p:nvPr/>
        </p:nvPicPr>
        <p:blipFill rotWithShape="1">
          <a:blip r:embed="rId6">
            <a:alphaModFix/>
          </a:blip>
          <a:srcRect/>
          <a:stretch/>
        </p:blipFill>
        <p:spPr>
          <a:xfrm rot="10800000" flipH="1">
            <a:off x="6143625" y="-9525"/>
            <a:ext cx="738981" cy="266700"/>
          </a:xfrm>
          <a:prstGeom prst="rect">
            <a:avLst/>
          </a:prstGeom>
          <a:noFill/>
          <a:ln>
            <a:noFill/>
          </a:ln>
        </p:spPr>
      </p:pic>
      <p:pic>
        <p:nvPicPr>
          <p:cNvPr id="384" name="Google Shape;384;p25"/>
          <p:cNvPicPr preferRelativeResize="0"/>
          <p:nvPr/>
        </p:nvPicPr>
        <p:blipFill>
          <a:blip r:embed="rId7">
            <a:alphaModFix/>
          </a:blip>
          <a:stretch>
            <a:fillRect/>
          </a:stretch>
        </p:blipFill>
        <p:spPr>
          <a:xfrm>
            <a:off x="210800" y="6346988"/>
            <a:ext cx="1094676" cy="8033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9"/>
        <p:cNvGrpSpPr/>
        <p:nvPr/>
      </p:nvGrpSpPr>
      <p:grpSpPr>
        <a:xfrm>
          <a:off x="0" y="0"/>
          <a:ext cx="0" cy="0"/>
          <a:chOff x="0" y="0"/>
          <a:chExt cx="0" cy="0"/>
        </a:xfrm>
      </p:grpSpPr>
      <p:sp>
        <p:nvSpPr>
          <p:cNvPr id="390" name="Google Shape;390;p14"/>
          <p:cNvSpPr/>
          <p:nvPr/>
        </p:nvSpPr>
        <p:spPr>
          <a:xfrm>
            <a:off x="1009650" y="788913"/>
            <a:ext cx="10982325" cy="762000"/>
          </a:xfrm>
          <a:prstGeom prst="rect">
            <a:avLst/>
          </a:prstGeom>
          <a:noFill/>
          <a:ln>
            <a:noFill/>
          </a:ln>
        </p:spPr>
        <p:txBody>
          <a:bodyPr spcFirstLastPara="1" wrap="square" lIns="95250" tIns="95250" rIns="95250" bIns="0" rtlCol="0" anchor="t" anchorCtr="0">
            <a:noAutofit/>
          </a:bodyPr>
          <a:lstStyle/>
          <a:p>
            <a:pPr marL="0" marR="0" lvl="0" indent="0" algn="ctr" rtl="0">
              <a:lnSpc>
                <a:spcPct val="100000"/>
              </a:lnSpc>
              <a:spcBef>
                <a:spcPts val="0"/>
              </a:spcBef>
              <a:spcAft>
                <a:spcPts val="0"/>
              </a:spcAft>
              <a:buClr>
                <a:srgbClr val="000000"/>
              </a:buClr>
              <a:buSzPts val="3750"/>
              <a:buFont typeface="Arial"/>
              <a:buNone/>
            </a:pPr>
            <a:r>
              <a:rPr lang="es-us" sz="3750" b="1" i="0" u="none" strike="noStrike" cap="none">
                <a:solidFill>
                  <a:srgbClr val="121212"/>
                </a:solidFill>
                <a:latin typeface="Roboto"/>
                <a:ea typeface="Roboto"/>
                <a:cs typeface="Roboto"/>
                <a:sym typeface="Roboto"/>
              </a:rPr>
              <a:t>Crear un ambiente emocionalmente seguro</a:t>
            </a:r>
            <a:endParaRPr sz="1400" b="0" i="0" u="none" strike="noStrike" cap="none">
              <a:solidFill>
                <a:srgbClr val="000000"/>
              </a:solidFill>
              <a:latin typeface="Arial"/>
              <a:ea typeface="Arial"/>
              <a:cs typeface="Arial"/>
              <a:sym typeface="Arial"/>
            </a:endParaRPr>
          </a:p>
        </p:txBody>
      </p:sp>
      <p:pic>
        <p:nvPicPr>
          <p:cNvPr id="391" name="Google Shape;391;p14"/>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392" name="Google Shape;392;p14"/>
          <p:cNvPicPr preferRelativeResize="0"/>
          <p:nvPr/>
        </p:nvPicPr>
        <p:blipFill rotWithShape="1">
          <a:blip r:embed="rId4">
            <a:alphaModFix/>
          </a:blip>
          <a:srcRect/>
          <a:stretch/>
        </p:blipFill>
        <p:spPr>
          <a:xfrm>
            <a:off x="11696569" y="6200775"/>
            <a:ext cx="1314582" cy="1095822"/>
          </a:xfrm>
          <a:prstGeom prst="rect">
            <a:avLst/>
          </a:prstGeom>
          <a:noFill/>
          <a:ln>
            <a:noFill/>
          </a:ln>
        </p:spPr>
      </p:pic>
      <p:sp>
        <p:nvSpPr>
          <p:cNvPr id="393" name="Google Shape;393;p14"/>
          <p:cNvSpPr/>
          <p:nvPr/>
        </p:nvSpPr>
        <p:spPr>
          <a:xfrm>
            <a:off x="789974" y="2190750"/>
            <a:ext cx="6143625" cy="4000500"/>
          </a:xfrm>
          <a:prstGeom prst="rect">
            <a:avLst/>
          </a:prstGeom>
          <a:noFill/>
          <a:ln>
            <a:noFill/>
          </a:ln>
        </p:spPr>
        <p:txBody>
          <a:bodyPr spcFirstLastPara="1" wrap="square" lIns="95250" tIns="95250" rIns="95250" bIns="0" rtlCol="0" anchor="t" anchorCtr="0">
            <a:noAutofit/>
          </a:bodyPr>
          <a:lstStyle/>
          <a:p>
            <a:pPr marL="323850" marR="0" lvl="0" indent="-323850" algn="l" rtl="0">
              <a:lnSpc>
                <a:spcPct val="125000"/>
              </a:lnSpc>
              <a:spcBef>
                <a:spcPts val="0"/>
              </a:spcBef>
              <a:spcAft>
                <a:spcPts val="0"/>
              </a:spcAft>
              <a:buClr>
                <a:srgbClr val="292929"/>
              </a:buClr>
              <a:buSzPts val="2550"/>
              <a:buFont typeface="Courier New"/>
              <a:buChar char="o"/>
            </a:pPr>
            <a:r>
              <a:rPr lang="es-us" sz="2550" b="0" i="0" u="none" strike="noStrike" cap="none" dirty="0">
                <a:solidFill>
                  <a:srgbClr val="292929"/>
                </a:solidFill>
                <a:latin typeface="Roboto"/>
                <a:ea typeface="Roboto"/>
                <a:cs typeface="Roboto"/>
                <a:sym typeface="Roboto"/>
              </a:rPr>
              <a:t>Escucha activa</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dirty="0">
              <a:solidFill>
                <a:srgbClr val="292929"/>
              </a:solidFill>
              <a:latin typeface="Roboto"/>
              <a:ea typeface="Roboto"/>
              <a:cs typeface="Roboto"/>
              <a:sym typeface="Roboto"/>
            </a:endParaRPr>
          </a:p>
          <a:p>
            <a:pPr marL="323850" marR="0" lvl="0" indent="-323850" algn="l" rtl="0">
              <a:lnSpc>
                <a:spcPct val="125000"/>
              </a:lnSpc>
              <a:spcBef>
                <a:spcPts val="0"/>
              </a:spcBef>
              <a:spcAft>
                <a:spcPts val="0"/>
              </a:spcAft>
              <a:buClr>
                <a:srgbClr val="292929"/>
              </a:buClr>
              <a:buSzPts val="2550"/>
              <a:buFont typeface="Courier New"/>
              <a:buChar char="o"/>
            </a:pPr>
            <a:r>
              <a:rPr lang="es-us" sz="2550" b="0" i="0" u="none" strike="noStrike" cap="none" dirty="0">
                <a:solidFill>
                  <a:srgbClr val="292929"/>
                </a:solidFill>
                <a:latin typeface="Roboto"/>
                <a:ea typeface="Roboto"/>
                <a:cs typeface="Roboto"/>
                <a:sym typeface="Roboto"/>
              </a:rPr>
              <a:t>Zona libre de juicio/lugar seguro</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dirty="0">
              <a:solidFill>
                <a:srgbClr val="292929"/>
              </a:solidFill>
              <a:latin typeface="Roboto"/>
              <a:ea typeface="Roboto"/>
              <a:cs typeface="Roboto"/>
              <a:sym typeface="Roboto"/>
            </a:endParaRPr>
          </a:p>
          <a:p>
            <a:pPr marL="323850" marR="0" lvl="0" indent="-323850" algn="l" rtl="0">
              <a:lnSpc>
                <a:spcPct val="125000"/>
              </a:lnSpc>
              <a:spcBef>
                <a:spcPts val="0"/>
              </a:spcBef>
              <a:spcAft>
                <a:spcPts val="0"/>
              </a:spcAft>
              <a:buClr>
                <a:srgbClr val="292929"/>
              </a:buClr>
              <a:buSzPts val="2550"/>
              <a:buFont typeface="Courier New"/>
              <a:buChar char="o"/>
            </a:pPr>
            <a:r>
              <a:rPr lang="es-us" sz="2550" b="0" i="0" u="none" strike="noStrike" cap="none" dirty="0">
                <a:solidFill>
                  <a:srgbClr val="292929"/>
                </a:solidFill>
                <a:latin typeface="Roboto"/>
                <a:ea typeface="Roboto"/>
                <a:cs typeface="Roboto"/>
                <a:sym typeface="Roboto"/>
              </a:rPr>
              <a:t>Confidencialidad</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dirty="0">
              <a:solidFill>
                <a:srgbClr val="292929"/>
              </a:solidFill>
              <a:latin typeface="Roboto"/>
              <a:ea typeface="Roboto"/>
              <a:cs typeface="Roboto"/>
              <a:sym typeface="Roboto"/>
            </a:endParaRPr>
          </a:p>
          <a:p>
            <a:pPr marL="323850" marR="0" lvl="0" indent="-323850" algn="l" rtl="0">
              <a:lnSpc>
                <a:spcPct val="125000"/>
              </a:lnSpc>
              <a:spcBef>
                <a:spcPts val="0"/>
              </a:spcBef>
              <a:spcAft>
                <a:spcPts val="0"/>
              </a:spcAft>
              <a:buClr>
                <a:srgbClr val="292929"/>
              </a:buClr>
              <a:buSzPts val="2550"/>
              <a:buFont typeface="Courier New"/>
              <a:buChar char="o"/>
            </a:pPr>
            <a:r>
              <a:rPr lang="es-us" sz="2550" b="0" i="0" u="none" strike="noStrike" cap="none" dirty="0">
                <a:solidFill>
                  <a:srgbClr val="292929"/>
                </a:solidFill>
                <a:latin typeface="Roboto"/>
                <a:ea typeface="Roboto"/>
                <a:cs typeface="Roboto"/>
                <a:sym typeface="Roboto"/>
              </a:rPr>
              <a:t>¡Todas las respuestas son bienvenidas!</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dirty="0">
              <a:solidFill>
                <a:srgbClr val="292929"/>
              </a:solidFill>
              <a:latin typeface="Roboto"/>
              <a:ea typeface="Roboto"/>
              <a:cs typeface="Roboto"/>
              <a:sym typeface="Roboto"/>
            </a:endParaRPr>
          </a:p>
        </p:txBody>
      </p:sp>
      <p:pic>
        <p:nvPicPr>
          <p:cNvPr id="394" name="Google Shape;394;p14"/>
          <p:cNvPicPr preferRelativeResize="0"/>
          <p:nvPr/>
        </p:nvPicPr>
        <p:blipFill rotWithShape="1">
          <a:blip r:embed="rId5">
            <a:alphaModFix/>
          </a:blip>
          <a:srcRect/>
          <a:stretch/>
        </p:blipFill>
        <p:spPr>
          <a:xfrm>
            <a:off x="6869340" y="1987825"/>
            <a:ext cx="5460958" cy="3641697"/>
          </a:xfrm>
          <a:prstGeom prst="rect">
            <a:avLst/>
          </a:prstGeom>
          <a:noFill/>
          <a:ln>
            <a:noFill/>
          </a:ln>
        </p:spPr>
      </p:pic>
      <p:pic>
        <p:nvPicPr>
          <p:cNvPr id="395" name="Google Shape;395;p14"/>
          <p:cNvPicPr preferRelativeResize="0"/>
          <p:nvPr/>
        </p:nvPicPr>
        <p:blipFill>
          <a:blip r:embed="rId6">
            <a:alphaModFix/>
          </a:blip>
          <a:stretch>
            <a:fillRect/>
          </a:stretch>
        </p:blipFill>
        <p:spPr>
          <a:xfrm>
            <a:off x="257675" y="6346988"/>
            <a:ext cx="1094676" cy="8033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0"/>
        <p:cNvGrpSpPr/>
        <p:nvPr/>
      </p:nvGrpSpPr>
      <p:grpSpPr>
        <a:xfrm>
          <a:off x="0" y="0"/>
          <a:ext cx="0" cy="0"/>
          <a:chOff x="0" y="0"/>
          <a:chExt cx="0" cy="0"/>
        </a:xfrm>
      </p:grpSpPr>
      <p:sp>
        <p:nvSpPr>
          <p:cNvPr id="401" name="Google Shape;401;p26"/>
          <p:cNvSpPr/>
          <p:nvPr/>
        </p:nvSpPr>
        <p:spPr>
          <a:xfrm>
            <a:off x="5800725" y="2805112"/>
            <a:ext cx="6191250" cy="866775"/>
          </a:xfrm>
          <a:prstGeom prst="rect">
            <a:avLst/>
          </a:prstGeom>
          <a:noFill/>
          <a:ln>
            <a:noFill/>
          </a:ln>
        </p:spPr>
        <p:txBody>
          <a:bodyPr spcFirstLastPara="1" wrap="square" lIns="95250" tIns="95250" rIns="95250" bIns="0" rtlCol="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s-us" sz="4500" b="1" i="0" u="none" strike="noStrike" cap="none">
                <a:solidFill>
                  <a:srgbClr val="121212"/>
                </a:solidFill>
                <a:latin typeface="Roboto"/>
                <a:ea typeface="Roboto"/>
                <a:cs typeface="Roboto"/>
                <a:sym typeface="Roboto"/>
              </a:rPr>
              <a:t>Preguntas del Café</a:t>
            </a:r>
            <a:endParaRPr sz="1400" b="0" i="0" u="none" strike="noStrike" cap="none">
              <a:solidFill>
                <a:srgbClr val="000000"/>
              </a:solidFill>
              <a:latin typeface="Arial"/>
              <a:ea typeface="Arial"/>
              <a:cs typeface="Arial"/>
              <a:sym typeface="Arial"/>
            </a:endParaRPr>
          </a:p>
        </p:txBody>
      </p:sp>
      <p:sp>
        <p:nvSpPr>
          <p:cNvPr id="402" name="Google Shape;402;p26"/>
          <p:cNvSpPr/>
          <p:nvPr/>
        </p:nvSpPr>
        <p:spPr>
          <a:xfrm>
            <a:off x="5800725" y="3633788"/>
            <a:ext cx="6521451" cy="533400"/>
          </a:xfrm>
          <a:prstGeom prst="rect">
            <a:avLst/>
          </a:prstGeom>
          <a:noFill/>
          <a:ln>
            <a:noFill/>
          </a:ln>
        </p:spPr>
        <p:txBody>
          <a:bodyPr spcFirstLastPara="1" wrap="square" lIns="95250" tIns="95250" rIns="95250" bIns="0" rtlCol="0" anchor="t" anchorCtr="0">
            <a:noAutofit/>
          </a:bodyPr>
          <a:lstStyle/>
          <a:p>
            <a:pPr marL="0" marR="0" lvl="0" indent="0" algn="l" rtl="0">
              <a:lnSpc>
                <a:spcPct val="100000"/>
              </a:lnSpc>
              <a:spcBef>
                <a:spcPts val="0"/>
              </a:spcBef>
              <a:spcAft>
                <a:spcPts val="0"/>
              </a:spcAft>
              <a:buClr>
                <a:srgbClr val="000000"/>
              </a:buClr>
              <a:buSzPts val="2250"/>
              <a:buFont typeface="Arial"/>
              <a:buNone/>
            </a:pPr>
            <a:r>
              <a:rPr lang="es-us" sz="2250" b="0" i="0" u="none" strike="noStrike" cap="none">
                <a:solidFill>
                  <a:srgbClr val="121212"/>
                </a:solidFill>
                <a:latin typeface="Roboto"/>
                <a:ea typeface="Roboto"/>
                <a:cs typeface="Roboto"/>
                <a:sym typeface="Roboto"/>
              </a:rPr>
              <a:t>Crear juntos HOPE (ESPERANZA) y resiliencia</a:t>
            </a:r>
            <a:endParaRPr sz="1400" b="0" i="0" u="none" strike="noStrike" cap="none">
              <a:solidFill>
                <a:srgbClr val="000000"/>
              </a:solidFill>
              <a:latin typeface="Arial"/>
              <a:ea typeface="Arial"/>
              <a:cs typeface="Arial"/>
              <a:sym typeface="Arial"/>
            </a:endParaRPr>
          </a:p>
        </p:txBody>
      </p:sp>
      <p:pic>
        <p:nvPicPr>
          <p:cNvPr id="403" name="Google Shape;403;p26"/>
          <p:cNvPicPr preferRelativeResize="0"/>
          <p:nvPr/>
        </p:nvPicPr>
        <p:blipFill rotWithShape="1">
          <a:blip r:embed="rId3">
            <a:alphaModFix/>
          </a:blip>
          <a:srcRect/>
          <a:stretch/>
        </p:blipFill>
        <p:spPr>
          <a:xfrm>
            <a:off x="0" y="0"/>
            <a:ext cx="4762500" cy="7315200"/>
          </a:xfrm>
          <a:prstGeom prst="rect">
            <a:avLst/>
          </a:prstGeom>
          <a:noFill/>
          <a:ln>
            <a:noFill/>
          </a:ln>
        </p:spPr>
      </p:pic>
      <p:pic>
        <p:nvPicPr>
          <p:cNvPr id="404" name="Google Shape;404;p26"/>
          <p:cNvPicPr preferRelativeResize="0"/>
          <p:nvPr/>
        </p:nvPicPr>
        <p:blipFill rotWithShape="1">
          <a:blip r:embed="rId4">
            <a:alphaModFix/>
          </a:blip>
          <a:srcRect/>
          <a:stretch/>
        </p:blipFill>
        <p:spPr>
          <a:xfrm rot="-5400000">
            <a:off x="2959023" y="3004457"/>
            <a:ext cx="2286000" cy="1306286"/>
          </a:xfrm>
          <a:prstGeom prst="rect">
            <a:avLst/>
          </a:prstGeom>
          <a:noFill/>
          <a:ln>
            <a:noFill/>
          </a:ln>
        </p:spPr>
      </p:pic>
      <p:pic>
        <p:nvPicPr>
          <p:cNvPr id="405" name="Google Shape;405;p26"/>
          <p:cNvPicPr preferRelativeResize="0"/>
          <p:nvPr/>
        </p:nvPicPr>
        <p:blipFill rotWithShape="1">
          <a:blip r:embed="rId5">
            <a:alphaModFix/>
          </a:blip>
          <a:srcRect/>
          <a:stretch/>
        </p:blipFill>
        <p:spPr>
          <a:xfrm>
            <a:off x="11696569" y="6200775"/>
            <a:ext cx="1314582" cy="1095822"/>
          </a:xfrm>
          <a:prstGeom prst="rect">
            <a:avLst/>
          </a:prstGeom>
          <a:noFill/>
          <a:ln>
            <a:noFill/>
          </a:ln>
        </p:spPr>
      </p:pic>
      <p:pic>
        <p:nvPicPr>
          <p:cNvPr id="406" name="Google Shape;406;p26"/>
          <p:cNvPicPr preferRelativeResize="0"/>
          <p:nvPr/>
        </p:nvPicPr>
        <p:blipFill>
          <a:blip r:embed="rId6">
            <a:alphaModFix/>
          </a:blip>
          <a:stretch>
            <a:fillRect/>
          </a:stretch>
        </p:blipFill>
        <p:spPr>
          <a:xfrm>
            <a:off x="4987925" y="6346988"/>
            <a:ext cx="1094676" cy="803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1"/>
        <p:cNvGrpSpPr/>
        <p:nvPr/>
      </p:nvGrpSpPr>
      <p:grpSpPr>
        <a:xfrm>
          <a:off x="0" y="0"/>
          <a:ext cx="0" cy="0"/>
          <a:chOff x="0" y="0"/>
          <a:chExt cx="0" cy="0"/>
        </a:xfrm>
      </p:grpSpPr>
      <p:pic>
        <p:nvPicPr>
          <p:cNvPr id="412" name="Google Shape;412;p27"/>
          <p:cNvPicPr preferRelativeResize="0"/>
          <p:nvPr/>
        </p:nvPicPr>
        <p:blipFill rotWithShape="1">
          <a:blip r:embed="rId3">
            <a:alphaModFix/>
          </a:blip>
          <a:srcRect/>
          <a:stretch/>
        </p:blipFill>
        <p:spPr>
          <a:xfrm>
            <a:off x="4856187" y="1724025"/>
            <a:ext cx="7151521" cy="4343400"/>
          </a:xfrm>
          <a:prstGeom prst="rect">
            <a:avLst/>
          </a:prstGeom>
          <a:noFill/>
          <a:ln>
            <a:noFill/>
          </a:ln>
        </p:spPr>
      </p:pic>
      <p:sp>
        <p:nvSpPr>
          <p:cNvPr id="413" name="Google Shape;413;p27"/>
          <p:cNvSpPr/>
          <p:nvPr/>
        </p:nvSpPr>
        <p:spPr>
          <a:xfrm>
            <a:off x="4463805" y="2178330"/>
            <a:ext cx="6429300" cy="2393669"/>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2800"/>
              <a:buFont typeface="Arial"/>
              <a:buNone/>
            </a:pPr>
            <a:r>
              <a:rPr lang="es-us" sz="2800" dirty="0">
                <a:latin typeface="Roboto"/>
                <a:ea typeface="Roboto"/>
                <a:cs typeface="Roboto"/>
                <a:sym typeface="Roboto"/>
              </a:rPr>
              <a:t>Al reflexionar sobre los últimos años, ¿qué es algo que ha cambiado para usted como individuo o algo que ha cambiado para su familia? </a:t>
            </a:r>
            <a:r>
              <a:rPr lang="es-us" sz="2800" b="0" i="0" u="none" strike="noStrike" cap="none" dirty="0">
                <a:solidFill>
                  <a:srgbClr val="000000"/>
                </a:solidFill>
                <a:latin typeface="Roboto"/>
                <a:ea typeface="Roboto"/>
                <a:cs typeface="Roboto"/>
                <a:sym typeface="Roboto"/>
              </a:rPr>
              <a:t> </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dirty="0">
              <a:solidFill>
                <a:srgbClr val="000000"/>
              </a:solidFill>
              <a:latin typeface="Roboto"/>
              <a:ea typeface="Roboto"/>
              <a:cs typeface="Roboto"/>
              <a:sym typeface="Roboto"/>
            </a:endParaRPr>
          </a:p>
        </p:txBody>
      </p:sp>
      <p:pic>
        <p:nvPicPr>
          <p:cNvPr id="414" name="Google Shape;414;p27"/>
          <p:cNvPicPr preferRelativeResize="0"/>
          <p:nvPr/>
        </p:nvPicPr>
        <p:blipFill rotWithShape="1">
          <a:blip r:embed="rId4">
            <a:alphaModFix/>
          </a:blip>
          <a:srcRect/>
          <a:stretch/>
        </p:blipFill>
        <p:spPr>
          <a:xfrm>
            <a:off x="11696569" y="6200775"/>
            <a:ext cx="1314582" cy="1095822"/>
          </a:xfrm>
          <a:prstGeom prst="rect">
            <a:avLst/>
          </a:prstGeom>
          <a:noFill/>
          <a:ln>
            <a:noFill/>
          </a:ln>
        </p:spPr>
      </p:pic>
      <p:pic>
        <p:nvPicPr>
          <p:cNvPr id="415" name="Google Shape;415;p27"/>
          <p:cNvPicPr preferRelativeResize="0"/>
          <p:nvPr/>
        </p:nvPicPr>
        <p:blipFill rotWithShape="1">
          <a:blip r:embed="rId5">
            <a:alphaModFix/>
          </a:blip>
          <a:srcRect/>
          <a:stretch/>
        </p:blipFill>
        <p:spPr>
          <a:xfrm>
            <a:off x="956567" y="1724025"/>
            <a:ext cx="2955475" cy="3181930"/>
          </a:xfrm>
          <a:prstGeom prst="rect">
            <a:avLst/>
          </a:prstGeom>
          <a:noFill/>
          <a:ln>
            <a:noFill/>
          </a:ln>
        </p:spPr>
      </p:pic>
      <p:sp>
        <p:nvSpPr>
          <p:cNvPr id="416" name="Google Shape;416;p27"/>
          <p:cNvSpPr/>
          <p:nvPr/>
        </p:nvSpPr>
        <p:spPr>
          <a:xfrm>
            <a:off x="384479" y="2595852"/>
            <a:ext cx="3810000" cy="1438275"/>
          </a:xfrm>
          <a:prstGeom prst="rect">
            <a:avLst/>
          </a:prstGeom>
          <a:noFill/>
          <a:ln>
            <a:noFill/>
          </a:ln>
        </p:spPr>
        <p:txBody>
          <a:bodyPr spcFirstLastPara="1" wrap="square" lIns="95250" tIns="95250" rIns="95250" bIns="0" rtlCol="0" anchor="t" anchorCtr="0">
            <a:noAutofit/>
          </a:bodyPr>
          <a:lstStyle/>
          <a:p>
            <a:pPr marL="0" marR="0" lvl="0" indent="0" algn="ctr" rtl="0">
              <a:lnSpc>
                <a:spcPct val="100000"/>
              </a:lnSpc>
              <a:spcBef>
                <a:spcPts val="0"/>
              </a:spcBef>
              <a:spcAft>
                <a:spcPts val="0"/>
              </a:spcAft>
              <a:buClr>
                <a:srgbClr val="000000"/>
              </a:buClr>
              <a:buSzPts val="8250"/>
              <a:buFont typeface="Arial"/>
              <a:buNone/>
            </a:pPr>
            <a:r>
              <a:rPr lang="es-us" sz="8250" b="1" i="0" u="none" strike="noStrike" cap="none">
                <a:solidFill>
                  <a:srgbClr val="FFFFFF"/>
                </a:solidFill>
                <a:latin typeface="Roboto"/>
                <a:ea typeface="Roboto"/>
                <a:cs typeface="Roboto"/>
                <a:sym typeface="Roboto"/>
              </a:rPr>
              <a:t>#1</a:t>
            </a:r>
            <a:endParaRPr sz="1400" b="0" i="0" u="none" strike="noStrike" cap="none">
              <a:solidFill>
                <a:srgbClr val="000000"/>
              </a:solidFill>
              <a:latin typeface="Arial"/>
              <a:ea typeface="Arial"/>
              <a:cs typeface="Arial"/>
              <a:sym typeface="Arial"/>
            </a:endParaRPr>
          </a:p>
        </p:txBody>
      </p:sp>
      <p:pic>
        <p:nvPicPr>
          <p:cNvPr id="417" name="Google Shape;417;p27"/>
          <p:cNvPicPr preferRelativeResize="0"/>
          <p:nvPr/>
        </p:nvPicPr>
        <p:blipFill>
          <a:blip r:embed="rId6">
            <a:alphaModFix/>
          </a:blip>
          <a:stretch>
            <a:fillRect/>
          </a:stretch>
        </p:blipFill>
        <p:spPr>
          <a:xfrm>
            <a:off x="169750" y="6346988"/>
            <a:ext cx="1094676" cy="8033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28"/>
          <p:cNvPicPr preferRelativeResize="0"/>
          <p:nvPr/>
        </p:nvPicPr>
        <p:blipFill rotWithShape="1">
          <a:blip r:embed="rId3">
            <a:alphaModFix/>
          </a:blip>
          <a:srcRect/>
          <a:stretch/>
        </p:blipFill>
        <p:spPr>
          <a:xfrm>
            <a:off x="980419" y="1724025"/>
            <a:ext cx="2955475" cy="3181930"/>
          </a:xfrm>
          <a:prstGeom prst="rect">
            <a:avLst/>
          </a:prstGeom>
          <a:noFill/>
          <a:ln>
            <a:noFill/>
          </a:ln>
        </p:spPr>
      </p:pic>
      <p:sp>
        <p:nvSpPr>
          <p:cNvPr id="424" name="Google Shape;424;p28"/>
          <p:cNvSpPr/>
          <p:nvPr/>
        </p:nvSpPr>
        <p:spPr>
          <a:xfrm>
            <a:off x="384479" y="2595852"/>
            <a:ext cx="3810000" cy="1438275"/>
          </a:xfrm>
          <a:prstGeom prst="rect">
            <a:avLst/>
          </a:prstGeom>
          <a:noFill/>
          <a:ln>
            <a:noFill/>
          </a:ln>
        </p:spPr>
        <p:txBody>
          <a:bodyPr spcFirstLastPara="1" wrap="square" lIns="95250" tIns="95250" rIns="95250" bIns="0" rtlCol="0" anchor="t" anchorCtr="0">
            <a:noAutofit/>
          </a:bodyPr>
          <a:lstStyle/>
          <a:p>
            <a:pPr marL="0" marR="0" lvl="0" indent="0" algn="ctr" rtl="0">
              <a:lnSpc>
                <a:spcPct val="100000"/>
              </a:lnSpc>
              <a:spcBef>
                <a:spcPts val="0"/>
              </a:spcBef>
              <a:spcAft>
                <a:spcPts val="0"/>
              </a:spcAft>
              <a:buClr>
                <a:srgbClr val="000000"/>
              </a:buClr>
              <a:buSzPts val="8250"/>
              <a:buFont typeface="Arial"/>
              <a:buNone/>
            </a:pPr>
            <a:r>
              <a:rPr lang="es-us" sz="8250" b="1" i="0" u="none" strike="noStrike" cap="none">
                <a:solidFill>
                  <a:srgbClr val="FFFFFF"/>
                </a:solidFill>
                <a:latin typeface="Roboto"/>
                <a:ea typeface="Roboto"/>
                <a:cs typeface="Roboto"/>
                <a:sym typeface="Roboto"/>
              </a:rPr>
              <a:t>#2</a:t>
            </a:r>
            <a:endParaRPr sz="8250" b="1" i="0" u="none" strike="noStrike" cap="none">
              <a:solidFill>
                <a:srgbClr val="FFFFFF"/>
              </a:solidFill>
              <a:latin typeface="Roboto"/>
              <a:ea typeface="Roboto"/>
              <a:cs typeface="Roboto"/>
              <a:sym typeface="Roboto"/>
            </a:endParaRPr>
          </a:p>
        </p:txBody>
      </p:sp>
      <p:pic>
        <p:nvPicPr>
          <p:cNvPr id="425" name="Google Shape;425;p28"/>
          <p:cNvPicPr preferRelativeResize="0"/>
          <p:nvPr/>
        </p:nvPicPr>
        <p:blipFill>
          <a:blip r:embed="rId4"/>
          <a:srcRect/>
          <a:stretch/>
        </p:blipFill>
        <p:spPr>
          <a:xfrm>
            <a:off x="8791273" y="903600"/>
            <a:ext cx="3996000" cy="5508000"/>
          </a:xfrm>
          <a:prstGeom prst="rect">
            <a:avLst/>
          </a:prstGeom>
          <a:noFill/>
          <a:ln>
            <a:noFill/>
          </a:ln>
        </p:spPr>
      </p:pic>
      <p:pic>
        <p:nvPicPr>
          <p:cNvPr id="426" name="Google Shape;426;p28"/>
          <p:cNvPicPr preferRelativeResize="0"/>
          <p:nvPr/>
        </p:nvPicPr>
        <p:blipFill rotWithShape="1">
          <a:blip r:embed="rId5">
            <a:alphaModFix/>
          </a:blip>
          <a:srcRect/>
          <a:stretch/>
        </p:blipFill>
        <p:spPr>
          <a:xfrm>
            <a:off x="276225" y="6620425"/>
            <a:ext cx="1482675" cy="589602"/>
          </a:xfrm>
          <a:prstGeom prst="rect">
            <a:avLst/>
          </a:prstGeom>
          <a:noFill/>
          <a:ln>
            <a:noFill/>
          </a:ln>
        </p:spPr>
      </p:pic>
      <p:sp>
        <p:nvSpPr>
          <p:cNvPr id="427" name="Google Shape;427;p28"/>
          <p:cNvSpPr/>
          <p:nvPr/>
        </p:nvSpPr>
        <p:spPr>
          <a:xfrm>
            <a:off x="2103863" y="6821144"/>
            <a:ext cx="9807191" cy="279371"/>
          </a:xfrm>
          <a:prstGeom prst="rect">
            <a:avLst/>
          </a:prstGeom>
          <a:noFill/>
          <a:ln>
            <a:noFill/>
          </a:ln>
        </p:spPr>
        <p:txBody>
          <a:bodyPr spcFirstLastPara="1" wrap="square" lIns="97500" tIns="48725" rIns="97500" bIns="48725" rtlCol="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us" sz="1200" b="0" i="0" u="none" strike="noStrike" cap="none" dirty="0" err="1">
                <a:solidFill>
                  <a:srgbClr val="000000"/>
                </a:solidFill>
                <a:latin typeface="Roboto"/>
                <a:ea typeface="Roboto"/>
                <a:cs typeface="Roboto"/>
                <a:sym typeface="Roboto"/>
              </a:rPr>
              <a:t>Sege</a:t>
            </a:r>
            <a:r>
              <a:rPr lang="es-us" sz="1200" b="0" i="0" u="none" strike="noStrike" cap="none" dirty="0">
                <a:solidFill>
                  <a:srgbClr val="000000"/>
                </a:solidFill>
                <a:latin typeface="Roboto"/>
                <a:ea typeface="Roboto"/>
                <a:cs typeface="Roboto"/>
                <a:sym typeface="Roboto"/>
              </a:rPr>
              <a:t> y Browne. </a:t>
            </a:r>
            <a:r>
              <a:rPr lang="es-us" sz="1200" b="0" i="0" u="none" strike="noStrike" cap="none" dirty="0" err="1">
                <a:solidFill>
                  <a:srgbClr val="000000"/>
                </a:solidFill>
                <a:latin typeface="Roboto"/>
                <a:ea typeface="Roboto"/>
                <a:cs typeface="Roboto"/>
                <a:sym typeface="Roboto"/>
              </a:rPr>
              <a:t>Responding</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to</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ACEs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with</a:t>
            </a:r>
            <a:r>
              <a:rPr lang="es-us" sz="1200" b="0" i="0" u="none" strike="noStrike" cap="none" dirty="0">
                <a:solidFill>
                  <a:srgbClr val="000000"/>
                </a:solidFill>
                <a:latin typeface="Roboto"/>
                <a:ea typeface="Roboto"/>
                <a:cs typeface="Roboto"/>
                <a:sym typeface="Roboto"/>
              </a:rPr>
              <a:t> HOPE: </a:t>
            </a:r>
            <a:r>
              <a:rPr lang="es-us" sz="1200" b="0" i="0" u="none" strike="noStrike" cap="none" dirty="0" err="1">
                <a:solidFill>
                  <a:srgbClr val="000000"/>
                </a:solidFill>
                <a:latin typeface="Roboto"/>
                <a:ea typeface="Roboto"/>
                <a:cs typeface="Roboto"/>
                <a:sym typeface="Roboto"/>
              </a:rPr>
              <a:t>Health</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Outcomes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from</a:t>
            </a:r>
            <a:r>
              <a:rPr lang="es-us" sz="1200" b="0" i="0" u="none" strike="noStrike" cap="none" dirty="0">
                <a:solidFill>
                  <a:srgbClr val="000000"/>
                </a:solidFill>
                <a:latin typeface="Roboto"/>
                <a:ea typeface="Roboto"/>
                <a:cs typeface="Roboto"/>
                <a:sym typeface="Roboto"/>
              </a:rPr>
              <a:t> Positive </a:t>
            </a:r>
            <a:r>
              <a:rPr lang="es-us" sz="1200" b="0" i="0" u="none" strike="noStrike" cap="none" dirty="0" err="1">
                <a:solidFill>
                  <a:srgbClr val="000000"/>
                </a:solidFill>
                <a:latin typeface="Roboto"/>
                <a:ea typeface="Roboto"/>
                <a:cs typeface="Roboto"/>
                <a:sym typeface="Roboto"/>
              </a:rPr>
              <a:t>Experiences</a:t>
            </a:r>
            <a:r>
              <a:rPr lang="es-us" sz="1200" b="0" i="0" u="none" strike="noStrike" cap="none" dirty="0">
                <a:solidFill>
                  <a:srgbClr val="000000"/>
                </a:solidFill>
                <a:latin typeface="Roboto"/>
                <a:ea typeface="Roboto"/>
                <a:cs typeface="Roboto"/>
                <a:sym typeface="Roboto"/>
              </a:rPr>
              <a:t> (Responder a las ACE con HOPE: Resultados de experiencias positivas en la salud). </a:t>
            </a:r>
            <a:r>
              <a:rPr lang="es-us" sz="1200" b="0" i="0" u="none" strike="noStrike" cap="none" dirty="0" err="1">
                <a:solidFill>
                  <a:srgbClr val="000000"/>
                </a:solidFill>
                <a:latin typeface="Roboto"/>
                <a:ea typeface="Roboto"/>
                <a:cs typeface="Roboto"/>
                <a:sym typeface="Roboto"/>
              </a:rPr>
              <a:t>Academic</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Pediatrics</a:t>
            </a:r>
            <a:r>
              <a:rPr lang="es-us" sz="1200" b="0" i="0" u="none" strike="noStrike" cap="none" dirty="0">
                <a:solidFill>
                  <a:srgbClr val="000000"/>
                </a:solidFill>
                <a:latin typeface="Roboto"/>
                <a:ea typeface="Roboto"/>
                <a:cs typeface="Roboto"/>
                <a:sym typeface="Roboto"/>
              </a:rPr>
              <a:t> 2017; 17:S79-S85</a:t>
            </a:r>
            <a:endParaRPr sz="1200" b="0" i="0" u="none" strike="noStrike" cap="none" dirty="0">
              <a:solidFill>
                <a:srgbClr val="000000"/>
              </a:solidFill>
              <a:latin typeface="Roboto"/>
              <a:ea typeface="Roboto"/>
              <a:cs typeface="Roboto"/>
              <a:sym typeface="Roboto"/>
            </a:endParaRPr>
          </a:p>
        </p:txBody>
      </p:sp>
      <p:sp>
        <p:nvSpPr>
          <p:cNvPr id="428" name="Google Shape;428;p28"/>
          <p:cNvSpPr/>
          <p:nvPr/>
        </p:nvSpPr>
        <p:spPr>
          <a:xfrm>
            <a:off x="4044900" y="2327087"/>
            <a:ext cx="4665300" cy="19758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2550"/>
              <a:buFont typeface="Arial"/>
              <a:buNone/>
            </a:pPr>
            <a:r>
              <a:rPr lang="es-us" sz="2300" dirty="0">
                <a:latin typeface="Roboto"/>
                <a:ea typeface="Roboto"/>
                <a:cs typeface="Roboto"/>
                <a:sym typeface="Roboto"/>
              </a:rPr>
              <a:t>Si piensa en los Cuatro elementos estructurales de HOPE, ¿con cuál </a:t>
            </a:r>
            <a:br>
              <a:rPr lang="es-us" sz="2300" dirty="0">
                <a:latin typeface="Roboto"/>
                <a:ea typeface="Roboto"/>
                <a:cs typeface="Roboto"/>
                <a:sym typeface="Roboto"/>
              </a:rPr>
            </a:br>
            <a:r>
              <a:rPr lang="es-us" sz="2300" dirty="0">
                <a:latin typeface="Roboto"/>
                <a:ea typeface="Roboto"/>
                <a:cs typeface="Roboto"/>
                <a:sym typeface="Roboto"/>
              </a:rPr>
              <a:t>o cuáles siente la conexión más fuerte como familia y por qué? </a:t>
            </a:r>
            <a:endParaRPr sz="2300" dirty="0">
              <a:latin typeface="Roboto"/>
              <a:ea typeface="Roboto"/>
              <a:cs typeface="Roboto"/>
              <a:sym typeface="Roboto"/>
            </a:endParaRPr>
          </a:p>
          <a:p>
            <a:pPr marL="0" marR="0" lvl="0" indent="0" algn="l" rtl="0">
              <a:lnSpc>
                <a:spcPct val="125000"/>
              </a:lnSpc>
              <a:spcBef>
                <a:spcPts val="0"/>
              </a:spcBef>
              <a:spcAft>
                <a:spcPts val="0"/>
              </a:spcAft>
              <a:buClr>
                <a:srgbClr val="000000"/>
              </a:buClr>
              <a:buSzPts val="2550"/>
              <a:buFont typeface="Arial"/>
              <a:buNone/>
            </a:pPr>
            <a:endParaRPr sz="2300" dirty="0">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3"/>
        <p:cNvGrpSpPr/>
        <p:nvPr/>
      </p:nvGrpSpPr>
      <p:grpSpPr>
        <a:xfrm>
          <a:off x="0" y="0"/>
          <a:ext cx="0" cy="0"/>
          <a:chOff x="0" y="0"/>
          <a:chExt cx="0" cy="0"/>
        </a:xfrm>
      </p:grpSpPr>
      <p:pic>
        <p:nvPicPr>
          <p:cNvPr id="434" name="Google Shape;434;p29"/>
          <p:cNvPicPr preferRelativeResize="0"/>
          <p:nvPr/>
        </p:nvPicPr>
        <p:blipFill rotWithShape="1">
          <a:blip r:embed="rId3">
            <a:alphaModFix/>
          </a:blip>
          <a:srcRect/>
          <a:stretch/>
        </p:blipFill>
        <p:spPr>
          <a:xfrm>
            <a:off x="11696569" y="6200775"/>
            <a:ext cx="1314582" cy="1095822"/>
          </a:xfrm>
          <a:prstGeom prst="rect">
            <a:avLst/>
          </a:prstGeom>
          <a:noFill/>
          <a:ln>
            <a:noFill/>
          </a:ln>
        </p:spPr>
      </p:pic>
      <p:pic>
        <p:nvPicPr>
          <p:cNvPr id="435" name="Google Shape;435;p29"/>
          <p:cNvPicPr preferRelativeResize="0"/>
          <p:nvPr/>
        </p:nvPicPr>
        <p:blipFill rotWithShape="1">
          <a:blip r:embed="rId4">
            <a:alphaModFix/>
          </a:blip>
          <a:srcRect/>
          <a:stretch/>
        </p:blipFill>
        <p:spPr>
          <a:xfrm>
            <a:off x="956567" y="1724025"/>
            <a:ext cx="2979327" cy="3181930"/>
          </a:xfrm>
          <a:prstGeom prst="rect">
            <a:avLst/>
          </a:prstGeom>
          <a:noFill/>
          <a:ln>
            <a:noFill/>
          </a:ln>
        </p:spPr>
      </p:pic>
      <p:sp>
        <p:nvSpPr>
          <p:cNvPr id="436" name="Google Shape;436;p29"/>
          <p:cNvSpPr/>
          <p:nvPr/>
        </p:nvSpPr>
        <p:spPr>
          <a:xfrm>
            <a:off x="471943" y="2595852"/>
            <a:ext cx="3810000" cy="1438275"/>
          </a:xfrm>
          <a:prstGeom prst="rect">
            <a:avLst/>
          </a:prstGeom>
          <a:noFill/>
          <a:ln>
            <a:noFill/>
          </a:ln>
        </p:spPr>
        <p:txBody>
          <a:bodyPr spcFirstLastPara="1" wrap="square" lIns="95250" tIns="95250" rIns="95250" bIns="0" rtlCol="0" anchor="t" anchorCtr="0">
            <a:noAutofit/>
          </a:bodyPr>
          <a:lstStyle/>
          <a:p>
            <a:pPr marL="0" marR="0" lvl="0" indent="0" algn="ctr" rtl="0">
              <a:lnSpc>
                <a:spcPct val="100000"/>
              </a:lnSpc>
              <a:spcBef>
                <a:spcPts val="0"/>
              </a:spcBef>
              <a:spcAft>
                <a:spcPts val="0"/>
              </a:spcAft>
              <a:buClr>
                <a:srgbClr val="000000"/>
              </a:buClr>
              <a:buSzPts val="8250"/>
              <a:buFont typeface="Arial"/>
              <a:buNone/>
            </a:pPr>
            <a:r>
              <a:rPr lang="es-us" sz="8250" b="1" i="0" u="none" strike="noStrike" cap="none">
                <a:solidFill>
                  <a:srgbClr val="FFFFFF"/>
                </a:solidFill>
                <a:latin typeface="Roboto"/>
                <a:ea typeface="Roboto"/>
                <a:cs typeface="Roboto"/>
                <a:sym typeface="Roboto"/>
              </a:rPr>
              <a:t>#3</a:t>
            </a:r>
            <a:endParaRPr sz="1400" b="0" i="0" u="none" strike="noStrike" cap="none">
              <a:solidFill>
                <a:srgbClr val="000000"/>
              </a:solidFill>
              <a:latin typeface="Arial"/>
              <a:ea typeface="Arial"/>
              <a:cs typeface="Arial"/>
              <a:sym typeface="Arial"/>
            </a:endParaRPr>
          </a:p>
        </p:txBody>
      </p:sp>
      <p:sp>
        <p:nvSpPr>
          <p:cNvPr id="437" name="Google Shape;437;p29"/>
          <p:cNvSpPr/>
          <p:nvPr/>
        </p:nvSpPr>
        <p:spPr>
          <a:xfrm>
            <a:off x="4281943" y="2267239"/>
            <a:ext cx="6030457" cy="2095500"/>
          </a:xfrm>
          <a:prstGeom prst="rect">
            <a:avLst/>
          </a:prstGeom>
          <a:noFill/>
          <a:ln>
            <a:noFill/>
          </a:ln>
        </p:spPr>
        <p:txBody>
          <a:bodyPr spcFirstLastPara="1" wrap="square" lIns="95250" tIns="95250" rIns="95250" bIns="0" rtlCol="0" anchor="t" anchorCtr="0">
            <a:noAutofit/>
          </a:bodyPr>
          <a:lstStyle/>
          <a:p>
            <a:pPr marL="0" lvl="0" indent="0" algn="l" rtl="0">
              <a:spcBef>
                <a:spcPts val="0"/>
              </a:spcBef>
              <a:spcAft>
                <a:spcPts val="0"/>
              </a:spcAft>
              <a:buClr>
                <a:schemeClr val="dk1"/>
              </a:buClr>
              <a:buSzPts val="1400"/>
              <a:buFont typeface="Arial"/>
              <a:buNone/>
            </a:pPr>
            <a:r>
              <a:rPr lang="es-us" sz="2300" dirty="0">
                <a:solidFill>
                  <a:schemeClr val="dk1"/>
                </a:solidFill>
                <a:latin typeface="Roboto"/>
                <a:ea typeface="Roboto"/>
                <a:cs typeface="Roboto"/>
                <a:sym typeface="Roboto"/>
              </a:rPr>
              <a:t>De las </a:t>
            </a:r>
            <a:r>
              <a:rPr lang="es-us" sz="2300" dirty="0">
                <a:solidFill>
                  <a:schemeClr val="dk1"/>
                </a:solidFill>
                <a:latin typeface="Roboto"/>
                <a:ea typeface="Roboto"/>
                <a:cs typeface="Roboto"/>
                <a:sym typeface="Roboto"/>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44"/>
                  </a:ext>
                </a:extLst>
              </a:rPr>
              <a:t>dimensiones de bienestar</a:t>
            </a:r>
            <a:r>
              <a:rPr lang="es-us" sz="2300" dirty="0">
                <a:solidFill>
                  <a:schemeClr val="dk1"/>
                </a:solidFill>
                <a:latin typeface="Roboto"/>
                <a:ea typeface="Roboto"/>
                <a:cs typeface="Roboto"/>
                <a:sym typeface="Roboto"/>
              </a:rPr>
              <a:t> que hablamos (emocional, profesional, social, ambiental), ¿hay alguna que cree que le gustaría desarrollar o trabajar? ¿De qué manera podría hacerlo? </a:t>
            </a:r>
            <a:endParaRPr sz="2300" dirty="0">
              <a:solidFill>
                <a:schemeClr val="dk1"/>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2800"/>
              <a:buFont typeface="Arial"/>
              <a:buNone/>
            </a:pPr>
            <a:endParaRPr sz="2900" dirty="0">
              <a:latin typeface="Roboto"/>
              <a:ea typeface="Roboto"/>
              <a:cs typeface="Roboto"/>
              <a:sym typeface="Roboto"/>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dirty="0">
              <a:solidFill>
                <a:srgbClr val="000000"/>
              </a:solidFill>
              <a:latin typeface="Roboto"/>
              <a:ea typeface="Roboto"/>
              <a:cs typeface="Roboto"/>
              <a:sym typeface="Roboto"/>
            </a:endParaRPr>
          </a:p>
        </p:txBody>
      </p:sp>
      <p:pic>
        <p:nvPicPr>
          <p:cNvPr id="438" name="Google Shape;438;p29"/>
          <p:cNvPicPr preferRelativeResize="0"/>
          <p:nvPr/>
        </p:nvPicPr>
        <p:blipFill>
          <a:blip r:embed="rId5">
            <a:alphaModFix/>
          </a:blip>
          <a:stretch>
            <a:fillRect/>
          </a:stretch>
        </p:blipFill>
        <p:spPr>
          <a:xfrm>
            <a:off x="187350" y="6346988"/>
            <a:ext cx="1094676" cy="8033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3"/>
        <p:cNvGrpSpPr/>
        <p:nvPr/>
      </p:nvGrpSpPr>
      <p:grpSpPr>
        <a:xfrm>
          <a:off x="0" y="0"/>
          <a:ext cx="0" cy="0"/>
          <a:chOff x="0" y="0"/>
          <a:chExt cx="0" cy="0"/>
        </a:xfrm>
      </p:grpSpPr>
      <p:pic>
        <p:nvPicPr>
          <p:cNvPr id="444" name="Google Shape;444;g127dcef6b93_0_0"/>
          <p:cNvPicPr preferRelativeResize="0"/>
          <p:nvPr/>
        </p:nvPicPr>
        <p:blipFill rotWithShape="1">
          <a:blip r:embed="rId3">
            <a:alphaModFix/>
          </a:blip>
          <a:srcRect/>
          <a:stretch/>
        </p:blipFill>
        <p:spPr>
          <a:xfrm rot="5400000" flipH="1">
            <a:off x="-199793" y="847957"/>
            <a:ext cx="666425" cy="285611"/>
          </a:xfrm>
          <a:prstGeom prst="rect">
            <a:avLst/>
          </a:prstGeom>
          <a:noFill/>
          <a:ln>
            <a:noFill/>
          </a:ln>
        </p:spPr>
      </p:pic>
      <p:sp>
        <p:nvSpPr>
          <p:cNvPr id="445" name="Google Shape;445;g127dcef6b93_0_0"/>
          <p:cNvSpPr/>
          <p:nvPr/>
        </p:nvSpPr>
        <p:spPr>
          <a:xfrm>
            <a:off x="808062" y="657225"/>
            <a:ext cx="11382300" cy="800100"/>
          </a:xfrm>
          <a:prstGeom prst="rect">
            <a:avLst/>
          </a:prstGeom>
          <a:noFill/>
          <a:ln>
            <a:noFill/>
          </a:ln>
        </p:spPr>
        <p:txBody>
          <a:bodyPr spcFirstLastPara="1" wrap="square" lIns="95250" tIns="47625" rIns="95250" bIns="0" rtlCol="0" anchor="t" anchorCtr="0">
            <a:noAutofit/>
          </a:bodyPr>
          <a:lstStyle/>
          <a:p>
            <a:pPr marL="0" marR="0" lvl="0" indent="0" algn="l" rtl="0">
              <a:lnSpc>
                <a:spcPct val="125000"/>
              </a:lnSpc>
              <a:spcBef>
                <a:spcPts val="0"/>
              </a:spcBef>
              <a:spcAft>
                <a:spcPts val="0"/>
              </a:spcAft>
              <a:buClr>
                <a:srgbClr val="000000"/>
              </a:buClr>
              <a:buSzPts val="3700"/>
              <a:buFont typeface="Arial"/>
              <a:buNone/>
            </a:pPr>
            <a:r>
              <a:rPr lang="es-us" sz="3700" b="1" i="0" u="none" strike="noStrike" cap="none">
                <a:solidFill>
                  <a:srgbClr val="121212"/>
                </a:solidFill>
                <a:latin typeface="Roboto"/>
                <a:ea typeface="Roboto"/>
                <a:cs typeface="Roboto"/>
                <a:sym typeface="Roboto"/>
              </a:rPr>
              <a:t>Reflexión</a:t>
            </a:r>
            <a:endParaRPr sz="1400" b="0" i="0" u="none" strike="noStrike" cap="none">
              <a:solidFill>
                <a:srgbClr val="000000"/>
              </a:solidFill>
              <a:latin typeface="Arial"/>
              <a:ea typeface="Arial"/>
              <a:cs typeface="Arial"/>
              <a:sym typeface="Arial"/>
            </a:endParaRPr>
          </a:p>
        </p:txBody>
      </p:sp>
      <p:pic>
        <p:nvPicPr>
          <p:cNvPr id="446" name="Google Shape;446;g127dcef6b93_0_0"/>
          <p:cNvPicPr preferRelativeResize="0"/>
          <p:nvPr/>
        </p:nvPicPr>
        <p:blipFill rotWithShape="1">
          <a:blip r:embed="rId4">
            <a:alphaModFix/>
          </a:blip>
          <a:srcRect/>
          <a:stretch/>
        </p:blipFill>
        <p:spPr>
          <a:xfrm>
            <a:off x="4856187" y="1724025"/>
            <a:ext cx="7148033" cy="4341281"/>
          </a:xfrm>
          <a:prstGeom prst="rect">
            <a:avLst/>
          </a:prstGeom>
          <a:noFill/>
          <a:ln>
            <a:noFill/>
          </a:ln>
        </p:spPr>
      </p:pic>
      <p:sp>
        <p:nvSpPr>
          <p:cNvPr id="447" name="Google Shape;447;g127dcef6b93_0_0"/>
          <p:cNvSpPr/>
          <p:nvPr/>
        </p:nvSpPr>
        <p:spPr>
          <a:xfrm>
            <a:off x="5218147" y="1752604"/>
            <a:ext cx="6836436" cy="10953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2600"/>
              <a:buFont typeface="Arial"/>
              <a:buNone/>
            </a:pPr>
            <a:r>
              <a:rPr lang="es-us" sz="2600" b="0" i="0" u="none" strike="noStrike" cap="none" dirty="0">
                <a:solidFill>
                  <a:srgbClr val="000000"/>
                </a:solidFill>
                <a:latin typeface="Roboto"/>
                <a:ea typeface="Roboto"/>
                <a:cs typeface="Roboto"/>
                <a:sym typeface="Roboto"/>
              </a:rPr>
              <a:t>¿Cómo se siente después de haber escuchado las respuestas de los otros participantes? </a:t>
            </a: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600"/>
              <a:buFont typeface="Arial"/>
              <a:buNone/>
            </a:pPr>
            <a:endParaRPr sz="1400" b="0" i="0" u="none" strike="noStrike" cap="none" dirty="0">
              <a:solidFill>
                <a:srgbClr val="000000"/>
              </a:solidFill>
              <a:latin typeface="Arial"/>
              <a:ea typeface="Arial"/>
              <a:cs typeface="Arial"/>
              <a:sym typeface="Arial"/>
            </a:endParaRPr>
          </a:p>
        </p:txBody>
      </p:sp>
      <p:pic>
        <p:nvPicPr>
          <p:cNvPr id="448" name="Google Shape;448;g127dcef6b93_0_0"/>
          <p:cNvPicPr preferRelativeResize="0"/>
          <p:nvPr/>
        </p:nvPicPr>
        <p:blipFill rotWithShape="1">
          <a:blip r:embed="rId5">
            <a:alphaModFix/>
          </a:blip>
          <a:srcRect/>
          <a:stretch/>
        </p:blipFill>
        <p:spPr>
          <a:xfrm>
            <a:off x="11696569" y="6200775"/>
            <a:ext cx="1313941" cy="1095288"/>
          </a:xfrm>
          <a:prstGeom prst="rect">
            <a:avLst/>
          </a:prstGeom>
          <a:noFill/>
          <a:ln>
            <a:noFill/>
          </a:ln>
        </p:spPr>
      </p:pic>
      <p:pic>
        <p:nvPicPr>
          <p:cNvPr id="449" name="Google Shape;449;g127dcef6b93_0_0"/>
          <p:cNvPicPr preferRelativeResize="0"/>
          <p:nvPr/>
        </p:nvPicPr>
        <p:blipFill rotWithShape="1">
          <a:blip r:embed="rId6">
            <a:alphaModFix/>
          </a:blip>
          <a:srcRect/>
          <a:stretch/>
        </p:blipFill>
        <p:spPr>
          <a:xfrm>
            <a:off x="956567" y="1724025"/>
            <a:ext cx="3903309" cy="4341281"/>
          </a:xfrm>
          <a:prstGeom prst="rect">
            <a:avLst/>
          </a:prstGeom>
          <a:noFill/>
          <a:ln>
            <a:noFill/>
          </a:ln>
        </p:spPr>
      </p:pic>
      <p:pic>
        <p:nvPicPr>
          <p:cNvPr id="450" name="Google Shape;450;g127dcef6b93_0_0"/>
          <p:cNvPicPr preferRelativeResize="0"/>
          <p:nvPr/>
        </p:nvPicPr>
        <p:blipFill rotWithShape="1">
          <a:blip r:embed="rId7">
            <a:alphaModFix/>
          </a:blip>
          <a:srcRect/>
          <a:stretch/>
        </p:blipFill>
        <p:spPr>
          <a:xfrm>
            <a:off x="1967832" y="2343150"/>
            <a:ext cx="1897311" cy="2635155"/>
          </a:xfrm>
          <a:prstGeom prst="rect">
            <a:avLst/>
          </a:prstGeom>
          <a:noFill/>
          <a:ln>
            <a:noFill/>
          </a:ln>
        </p:spPr>
      </p:pic>
      <p:sp>
        <p:nvSpPr>
          <p:cNvPr id="451" name="Google Shape;451;g127dcef6b93_0_0"/>
          <p:cNvSpPr/>
          <p:nvPr/>
        </p:nvSpPr>
        <p:spPr>
          <a:xfrm>
            <a:off x="5215553" y="3759226"/>
            <a:ext cx="6429300" cy="10953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2600"/>
              <a:buFont typeface="Arial"/>
              <a:buNone/>
            </a:pPr>
            <a:r>
              <a:rPr lang="es-us" sz="2600" b="0" i="0" u="none" strike="noStrike" cap="none" dirty="0">
                <a:solidFill>
                  <a:srgbClr val="000000"/>
                </a:solidFill>
                <a:latin typeface="Roboto"/>
                <a:ea typeface="Roboto"/>
                <a:cs typeface="Roboto"/>
                <a:sym typeface="Roboto"/>
              </a:rPr>
              <a:t>¿Cómo se sintió al compartir sus propios pensamientos y experiencias? </a:t>
            </a:r>
            <a:endParaRPr sz="1400" b="0" i="0" u="none" strike="noStrike" cap="none" dirty="0">
              <a:solidFill>
                <a:srgbClr val="000000"/>
              </a:solidFill>
              <a:latin typeface="Arial"/>
              <a:ea typeface="Arial"/>
              <a:cs typeface="Arial"/>
              <a:sym typeface="Arial"/>
            </a:endParaRPr>
          </a:p>
        </p:txBody>
      </p:sp>
      <p:sp>
        <p:nvSpPr>
          <p:cNvPr id="452" name="Google Shape;452;g127dcef6b93_0_0"/>
          <p:cNvSpPr/>
          <p:nvPr/>
        </p:nvSpPr>
        <p:spPr>
          <a:xfrm>
            <a:off x="5213429" y="4978305"/>
            <a:ext cx="6429300" cy="901795"/>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26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600"/>
              <a:buFont typeface="Arial"/>
              <a:buNone/>
            </a:pPr>
            <a:r>
              <a:rPr lang="es-us" sz="2600" b="0" i="0" u="none" strike="noStrike" cap="none" dirty="0">
                <a:solidFill>
                  <a:srgbClr val="000000"/>
                </a:solidFill>
                <a:latin typeface="Roboto"/>
                <a:ea typeface="Roboto"/>
                <a:cs typeface="Roboto"/>
                <a:sym typeface="Roboto"/>
              </a:rPr>
              <a:t>¿Qué es lo que se llevará de hoy?</a:t>
            </a:r>
            <a:endParaRPr sz="1400" b="0" i="0" u="none" strike="noStrike" cap="none" dirty="0">
              <a:solidFill>
                <a:srgbClr val="000000"/>
              </a:solidFill>
              <a:latin typeface="Arial"/>
              <a:ea typeface="Arial"/>
              <a:cs typeface="Arial"/>
              <a:sym typeface="Arial"/>
            </a:endParaRPr>
          </a:p>
        </p:txBody>
      </p:sp>
      <p:pic>
        <p:nvPicPr>
          <p:cNvPr id="453" name="Google Shape;453;g127dcef6b93_0_0"/>
          <p:cNvPicPr preferRelativeResize="0"/>
          <p:nvPr/>
        </p:nvPicPr>
        <p:blipFill>
          <a:blip r:embed="rId8">
            <a:alphaModFix/>
          </a:blip>
          <a:stretch>
            <a:fillRect/>
          </a:stretch>
        </p:blipFill>
        <p:spPr>
          <a:xfrm>
            <a:off x="210800" y="6340288"/>
            <a:ext cx="1094676" cy="8033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1000"/>
                                        <p:tgtEl>
                                          <p:spTgt spid="4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1000"/>
                                        <p:tgtEl>
                                          <p:spTgt spid="4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2"/>
                                        </p:tgtEl>
                                        <p:attrNameLst>
                                          <p:attrName>style.visibility</p:attrName>
                                        </p:attrNameLst>
                                      </p:cBhvr>
                                      <p:to>
                                        <p:strVal val="visible"/>
                                      </p:to>
                                    </p:set>
                                    <p:animEffect transition="in" filter="fade">
                                      <p:cBhvr>
                                        <p:cTn id="17" dur="10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8"/>
        <p:cNvGrpSpPr/>
        <p:nvPr/>
      </p:nvGrpSpPr>
      <p:grpSpPr>
        <a:xfrm>
          <a:off x="0" y="0"/>
          <a:ext cx="0" cy="0"/>
          <a:chOff x="0" y="0"/>
          <a:chExt cx="0" cy="0"/>
        </a:xfrm>
      </p:grpSpPr>
      <p:sp>
        <p:nvSpPr>
          <p:cNvPr id="459" name="Google Shape;459;p33"/>
          <p:cNvSpPr/>
          <p:nvPr/>
        </p:nvSpPr>
        <p:spPr>
          <a:xfrm>
            <a:off x="1009650" y="788913"/>
            <a:ext cx="4565650" cy="762000"/>
          </a:xfrm>
          <a:prstGeom prst="rect">
            <a:avLst/>
          </a:prstGeom>
          <a:noFill/>
          <a:ln>
            <a:noFill/>
          </a:ln>
        </p:spPr>
        <p:txBody>
          <a:bodyPr spcFirstLastPara="1" wrap="square" lIns="95250" tIns="95250" rIns="95250" bIns="0" rtlCol="0" anchor="t" anchorCtr="0">
            <a:noAutofit/>
          </a:bodyPr>
          <a:lstStyle/>
          <a:p>
            <a:pPr marL="0" marR="0" lvl="0" indent="0" algn="l" rtl="0">
              <a:lnSpc>
                <a:spcPct val="100000"/>
              </a:lnSpc>
              <a:spcBef>
                <a:spcPts val="0"/>
              </a:spcBef>
              <a:spcAft>
                <a:spcPts val="0"/>
              </a:spcAft>
              <a:buClr>
                <a:srgbClr val="000000"/>
              </a:buClr>
              <a:buSzPts val="3750"/>
              <a:buFont typeface="Arial"/>
              <a:buNone/>
            </a:pPr>
            <a:r>
              <a:rPr lang="es-us" sz="3750" b="1" i="0" u="none" strike="noStrike" cap="none" dirty="0">
                <a:solidFill>
                  <a:srgbClr val="121212"/>
                </a:solidFill>
                <a:latin typeface="Roboto"/>
                <a:ea typeface="Roboto"/>
                <a:cs typeface="Roboto"/>
                <a:sym typeface="Roboto"/>
              </a:rPr>
              <a:t>Nota para sí mismo</a:t>
            </a:r>
            <a:endParaRPr sz="1400" b="0" i="0" u="none" strike="noStrike" cap="none" dirty="0">
              <a:solidFill>
                <a:srgbClr val="000000"/>
              </a:solidFill>
              <a:latin typeface="Arial"/>
              <a:ea typeface="Arial"/>
              <a:cs typeface="Arial"/>
              <a:sym typeface="Arial"/>
            </a:endParaRPr>
          </a:p>
        </p:txBody>
      </p:sp>
      <p:sp>
        <p:nvSpPr>
          <p:cNvPr id="460" name="Google Shape;460;p33"/>
          <p:cNvSpPr/>
          <p:nvPr/>
        </p:nvSpPr>
        <p:spPr>
          <a:xfrm>
            <a:off x="800100" y="2552700"/>
            <a:ext cx="6032500" cy="2533650"/>
          </a:xfrm>
          <a:prstGeom prst="rect">
            <a:avLst/>
          </a:prstGeom>
          <a:noFill/>
          <a:ln>
            <a:noFill/>
          </a:ln>
        </p:spPr>
        <p:txBody>
          <a:bodyPr spcFirstLastPara="1" wrap="square" lIns="95250" tIns="95250" rIns="95250" bIns="0" rtlCol="0" anchor="t" anchorCtr="0">
            <a:noAutofit/>
          </a:bodyPr>
          <a:lstStyle/>
          <a:p>
            <a:pPr marL="0" marR="0" lvl="0" indent="0" algn="l" rtl="0">
              <a:lnSpc>
                <a:spcPct val="100000"/>
              </a:lnSpc>
              <a:spcBef>
                <a:spcPts val="0"/>
              </a:spcBef>
              <a:spcAft>
                <a:spcPts val="0"/>
              </a:spcAft>
              <a:buNone/>
            </a:pPr>
            <a:r>
              <a:rPr lang="es-us" sz="2800" b="0" i="0" u="none" strike="noStrike" cap="none" dirty="0">
                <a:solidFill>
                  <a:srgbClr val="262626"/>
                </a:solidFill>
                <a:highlight>
                  <a:srgbClr val="FFFFFF"/>
                </a:highlight>
                <a:latin typeface="Roboto"/>
                <a:ea typeface="Roboto"/>
                <a:cs typeface="Roboto"/>
                <a:sym typeface="Roboto"/>
              </a:rPr>
              <a:t>Piense en un pequeño cambio que pueda hacer para fortalecer un elemento estructural de HOPE para crear una experiencia positiva para su familia. </a:t>
            </a:r>
            <a:endParaRPr sz="2800" b="0" i="0" u="none" strike="noStrike" cap="none" dirty="0">
              <a:solidFill>
                <a:srgbClr val="26262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dirty="0">
              <a:solidFill>
                <a:srgbClr val="121212"/>
              </a:solidFill>
              <a:latin typeface="Roboto"/>
              <a:ea typeface="Roboto"/>
              <a:cs typeface="Roboto"/>
              <a:sym typeface="Roboto"/>
            </a:endParaRPr>
          </a:p>
        </p:txBody>
      </p:sp>
      <p:pic>
        <p:nvPicPr>
          <p:cNvPr id="461" name="Google Shape;461;p33"/>
          <p:cNvPicPr preferRelativeResize="0"/>
          <p:nvPr/>
        </p:nvPicPr>
        <p:blipFill>
          <a:blip r:embed="rId3"/>
          <a:srcRect/>
          <a:stretch/>
        </p:blipFill>
        <p:spPr>
          <a:xfrm>
            <a:off x="8143875" y="760846"/>
            <a:ext cx="4284000" cy="5868000"/>
          </a:xfrm>
          <a:prstGeom prst="rect">
            <a:avLst/>
          </a:prstGeom>
          <a:noFill/>
          <a:ln>
            <a:noFill/>
          </a:ln>
        </p:spPr>
      </p:pic>
      <p:pic>
        <p:nvPicPr>
          <p:cNvPr id="462" name="Google Shape;462;p33"/>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pic>
        <p:nvPicPr>
          <p:cNvPr id="463" name="Google Shape;463;p33"/>
          <p:cNvPicPr preferRelativeResize="0"/>
          <p:nvPr/>
        </p:nvPicPr>
        <p:blipFill rotWithShape="1">
          <a:blip r:embed="rId5">
            <a:alphaModFix/>
          </a:blip>
          <a:srcRect/>
          <a:stretch/>
        </p:blipFill>
        <p:spPr>
          <a:xfrm>
            <a:off x="276225" y="6620425"/>
            <a:ext cx="1482675" cy="589602"/>
          </a:xfrm>
          <a:prstGeom prst="rect">
            <a:avLst/>
          </a:prstGeom>
          <a:noFill/>
          <a:ln>
            <a:noFill/>
          </a:ln>
        </p:spPr>
      </p:pic>
      <p:sp>
        <p:nvSpPr>
          <p:cNvPr id="464" name="Google Shape;464;p33"/>
          <p:cNvSpPr/>
          <p:nvPr/>
        </p:nvSpPr>
        <p:spPr>
          <a:xfrm>
            <a:off x="2103863" y="6821143"/>
            <a:ext cx="9846947" cy="494057"/>
          </a:xfrm>
          <a:prstGeom prst="rect">
            <a:avLst/>
          </a:prstGeom>
          <a:noFill/>
          <a:ln>
            <a:noFill/>
          </a:ln>
        </p:spPr>
        <p:txBody>
          <a:bodyPr spcFirstLastPara="1" wrap="square" lIns="97500" tIns="48725" rIns="97500" bIns="48725" rtlCol="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us" sz="1200" b="0" i="0" u="none" strike="noStrike" cap="none" dirty="0" err="1">
                <a:solidFill>
                  <a:srgbClr val="000000"/>
                </a:solidFill>
                <a:latin typeface="Roboto"/>
                <a:ea typeface="Roboto"/>
                <a:cs typeface="Roboto"/>
                <a:sym typeface="Roboto"/>
              </a:rPr>
              <a:t>Sege</a:t>
            </a:r>
            <a:r>
              <a:rPr lang="es-us" sz="1200" b="0" i="0" u="none" strike="noStrike" cap="none" dirty="0">
                <a:solidFill>
                  <a:srgbClr val="000000"/>
                </a:solidFill>
                <a:latin typeface="Roboto"/>
                <a:ea typeface="Roboto"/>
                <a:cs typeface="Roboto"/>
                <a:sym typeface="Roboto"/>
              </a:rPr>
              <a:t> y Browne. </a:t>
            </a:r>
            <a:r>
              <a:rPr lang="es-us" sz="1200" b="0" i="0" u="none" strike="noStrike" cap="none" dirty="0" err="1">
                <a:solidFill>
                  <a:srgbClr val="000000"/>
                </a:solidFill>
                <a:latin typeface="Roboto"/>
                <a:ea typeface="Roboto"/>
                <a:cs typeface="Roboto"/>
                <a:sym typeface="Roboto"/>
              </a:rPr>
              <a:t>Responding</a:t>
            </a:r>
            <a:r>
              <a:rPr lang="es-us" sz="1200" b="0" i="0" u="none" strike="noStrike" cap="none" dirty="0">
                <a:solidFill>
                  <a:srgbClr val="000000"/>
                </a:solidFill>
                <a:latin typeface="Roboto"/>
                <a:ea typeface="Roboto"/>
                <a:cs typeface="Roboto"/>
                <a:sym typeface="Roboto"/>
              </a:rPr>
              <a:t> to </a:t>
            </a:r>
            <a:r>
              <a:rPr lang="es-us" sz="1200" b="0" i="0" u="none" strike="noStrike" cap="none" dirty="0" err="1">
                <a:solidFill>
                  <a:srgbClr val="000000"/>
                </a:solidFill>
                <a:latin typeface="Roboto"/>
                <a:ea typeface="Roboto"/>
                <a:cs typeface="Roboto"/>
                <a:sym typeface="Roboto"/>
              </a:rPr>
              <a:t>ACEs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with</a:t>
            </a:r>
            <a:r>
              <a:rPr lang="es-us" sz="1200" b="0" i="0" u="none" strike="noStrike" cap="none" dirty="0">
                <a:solidFill>
                  <a:srgbClr val="000000"/>
                </a:solidFill>
                <a:latin typeface="Roboto"/>
                <a:ea typeface="Roboto"/>
                <a:cs typeface="Roboto"/>
                <a:sym typeface="Roboto"/>
              </a:rPr>
              <a:t> HOPE: </a:t>
            </a:r>
            <a:r>
              <a:rPr lang="es-us" sz="1200" b="0" i="0" u="none" strike="noStrike" cap="none" dirty="0" err="1">
                <a:solidFill>
                  <a:srgbClr val="000000"/>
                </a:solidFill>
                <a:latin typeface="Roboto"/>
                <a:ea typeface="Roboto"/>
                <a:cs typeface="Roboto"/>
                <a:sym typeface="Roboto"/>
              </a:rPr>
              <a:t>Health</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Outcomes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from</a:t>
            </a:r>
            <a:r>
              <a:rPr lang="es-us" sz="1200" b="0" i="0" u="none" strike="noStrike" cap="none" dirty="0">
                <a:solidFill>
                  <a:srgbClr val="000000"/>
                </a:solidFill>
                <a:latin typeface="Roboto"/>
                <a:ea typeface="Roboto"/>
                <a:cs typeface="Roboto"/>
                <a:sym typeface="Roboto"/>
              </a:rPr>
              <a:t> Positive </a:t>
            </a:r>
            <a:r>
              <a:rPr lang="es-us" sz="1200" b="0" i="0" u="none" strike="noStrike" cap="none" dirty="0" err="1">
                <a:solidFill>
                  <a:srgbClr val="000000"/>
                </a:solidFill>
                <a:latin typeface="Roboto"/>
                <a:ea typeface="Roboto"/>
                <a:cs typeface="Roboto"/>
                <a:sym typeface="Roboto"/>
              </a:rPr>
              <a:t>Experiences</a:t>
            </a:r>
            <a:r>
              <a:rPr lang="es-us" sz="1200" b="0" i="0" u="none" strike="noStrike" cap="none" dirty="0">
                <a:solidFill>
                  <a:srgbClr val="000000"/>
                </a:solidFill>
                <a:latin typeface="Roboto"/>
                <a:ea typeface="Roboto"/>
                <a:cs typeface="Roboto"/>
                <a:sym typeface="Roboto"/>
              </a:rPr>
              <a:t> (Responder a las ACE con HOPE: Resultados de experiencias positivas en la salud).  </a:t>
            </a:r>
            <a:r>
              <a:rPr lang="es-us" sz="1200" b="0" i="0" u="none" strike="noStrike" cap="none" dirty="0" err="1">
                <a:solidFill>
                  <a:srgbClr val="000000"/>
                </a:solidFill>
                <a:latin typeface="Roboto"/>
                <a:ea typeface="Roboto"/>
                <a:cs typeface="Roboto"/>
                <a:sym typeface="Roboto"/>
              </a:rPr>
              <a:t>Academic</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Pediatrics</a:t>
            </a:r>
            <a:r>
              <a:rPr lang="es-us" sz="1200" b="0" i="0" u="none" strike="noStrike" cap="none" dirty="0">
                <a:solidFill>
                  <a:srgbClr val="000000"/>
                </a:solidFill>
                <a:latin typeface="Roboto"/>
                <a:ea typeface="Roboto"/>
                <a:cs typeface="Roboto"/>
                <a:sym typeface="Roboto"/>
              </a:rPr>
              <a:t> 2017; 17:S79-S85</a:t>
            </a:r>
            <a:endParaRPr sz="1200" b="0" i="0" u="none" strike="noStrike" cap="none" dirty="0">
              <a:solidFill>
                <a:srgbClr val="00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
        <p:cNvGrpSpPr/>
        <p:nvPr/>
      </p:nvGrpSpPr>
      <p:grpSpPr>
        <a:xfrm>
          <a:off x="0" y="0"/>
          <a:ext cx="0" cy="0"/>
          <a:chOff x="0" y="0"/>
          <a:chExt cx="0" cy="0"/>
        </a:xfrm>
      </p:grpSpPr>
      <p:pic>
        <p:nvPicPr>
          <p:cNvPr id="127" name="Google Shape;127;p3"/>
          <p:cNvPicPr preferRelativeResize="0"/>
          <p:nvPr/>
        </p:nvPicPr>
        <p:blipFill rotWithShape="1">
          <a:blip r:embed="rId3">
            <a:alphaModFix/>
          </a:blip>
          <a:srcRect/>
          <a:stretch/>
        </p:blipFill>
        <p:spPr>
          <a:xfrm>
            <a:off x="0" y="0"/>
            <a:ext cx="5715000" cy="7315200"/>
          </a:xfrm>
          <a:prstGeom prst="rect">
            <a:avLst/>
          </a:prstGeom>
          <a:noFill/>
          <a:ln>
            <a:noFill/>
          </a:ln>
        </p:spPr>
      </p:pic>
      <p:sp>
        <p:nvSpPr>
          <p:cNvPr id="128" name="Google Shape;128;p3"/>
          <p:cNvSpPr/>
          <p:nvPr/>
        </p:nvSpPr>
        <p:spPr>
          <a:xfrm>
            <a:off x="6686550" y="952499"/>
            <a:ext cx="5238750" cy="89535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3750"/>
              <a:buFont typeface="Arial"/>
              <a:buNone/>
            </a:pPr>
            <a:r>
              <a:rPr lang="es-us" sz="3750" b="1" i="0" u="none" strike="noStrike" cap="none">
                <a:solidFill>
                  <a:srgbClr val="121212"/>
                </a:solidFill>
                <a:latin typeface="Roboto"/>
                <a:ea typeface="Roboto"/>
                <a:cs typeface="Roboto"/>
                <a:sym typeface="Roboto"/>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1"/>
                  </a:ext>
                </a:extLst>
              </a:rPr>
              <a:t>¡Bienvenido!</a:t>
            </a:r>
            <a:endParaRPr sz="1400" b="0" i="0" u="none" strike="noStrike" cap="none">
              <a:solidFill>
                <a:srgbClr val="000000"/>
              </a:solidFill>
              <a:latin typeface="Arial"/>
              <a:ea typeface="Arial"/>
              <a:cs typeface="Arial"/>
              <a:sym typeface="Arial"/>
            </a:endParaRPr>
          </a:p>
        </p:txBody>
      </p:sp>
      <p:sp>
        <p:nvSpPr>
          <p:cNvPr id="129" name="Google Shape;129;p3"/>
          <p:cNvSpPr/>
          <p:nvPr/>
        </p:nvSpPr>
        <p:spPr>
          <a:xfrm>
            <a:off x="6686475" y="2441525"/>
            <a:ext cx="5238900" cy="3581400"/>
          </a:xfrm>
          <a:prstGeom prst="rect">
            <a:avLst/>
          </a:prstGeom>
          <a:noFill/>
          <a:ln>
            <a:noFill/>
          </a:ln>
        </p:spPr>
        <p:txBody>
          <a:bodyPr spcFirstLastPara="1" wrap="square" lIns="95250" tIns="95250" rIns="95250" bIns="0" rtlCol="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s-us" sz="2000" b="0" i="0" u="none" strike="noStrike" cap="none">
                <a:solidFill>
                  <a:srgbClr val="292929"/>
                </a:solidFill>
                <a:latin typeface="Roboto"/>
                <a:ea typeface="Roboto"/>
                <a:cs typeface="Roboto"/>
                <a:sym typeface="Roboto"/>
              </a:rPr>
              <a:t>Comparta algo </a:t>
            </a:r>
            <a:r>
              <a:rPr lang="es-us" sz="2000">
                <a:solidFill>
                  <a:srgbClr val="292929"/>
                </a:solidFill>
                <a:latin typeface="Roboto"/>
                <a:ea typeface="Roboto"/>
                <a:cs typeface="Roboto"/>
                <a:sym typeface="Roboto"/>
              </a:rPr>
              <a:t>que le guste hacer o que le gustaría hacer más. </a:t>
            </a:r>
            <a:r>
              <a:rPr lang="es-us" sz="2000" b="0" i="0" u="none" strike="noStrike" cap="none">
                <a:solidFill>
                  <a:srgbClr val="292929"/>
                </a:solidFill>
                <a:latin typeface="Roboto"/>
                <a:ea typeface="Roboto"/>
                <a:cs typeface="Roboto"/>
                <a:sym typeface="Roboto"/>
              </a:rPr>
              <a:t> </a:t>
            </a:r>
            <a:endParaRPr sz="16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800"/>
              <a:buFont typeface="Arial"/>
              <a:buNone/>
            </a:pPr>
            <a:endParaRPr sz="1800" b="0" i="1" u="none" strike="noStrike" cap="none">
              <a:solidFill>
                <a:srgbClr val="292929"/>
              </a:solidFill>
              <a:latin typeface="Roboto"/>
              <a:ea typeface="Roboto"/>
              <a:cs typeface="Roboto"/>
              <a:sym typeface="Roboto"/>
            </a:endParaRPr>
          </a:p>
        </p:txBody>
      </p:sp>
      <p:pic>
        <p:nvPicPr>
          <p:cNvPr id="130" name="Google Shape;130;p3"/>
          <p:cNvPicPr preferRelativeResize="0"/>
          <p:nvPr/>
        </p:nvPicPr>
        <p:blipFill rotWithShape="1">
          <a:blip r:embed="rId4">
            <a:alphaModFix/>
          </a:blip>
          <a:srcRect/>
          <a:stretch/>
        </p:blipFill>
        <p:spPr>
          <a:xfrm rot="-5400000" flipH="1">
            <a:off x="12544425" y="1142999"/>
            <a:ext cx="666750" cy="285750"/>
          </a:xfrm>
          <a:prstGeom prst="rect">
            <a:avLst/>
          </a:prstGeom>
          <a:noFill/>
          <a:ln>
            <a:noFill/>
          </a:ln>
        </p:spPr>
      </p:pic>
      <p:pic>
        <p:nvPicPr>
          <p:cNvPr id="131" name="Google Shape;131;p3"/>
          <p:cNvPicPr preferRelativeResize="0"/>
          <p:nvPr/>
        </p:nvPicPr>
        <p:blipFill rotWithShape="1">
          <a:blip r:embed="rId5">
            <a:alphaModFix/>
          </a:blip>
          <a:srcRect/>
          <a:stretch/>
        </p:blipFill>
        <p:spPr>
          <a:xfrm>
            <a:off x="11696569" y="6200775"/>
            <a:ext cx="1314582" cy="1095822"/>
          </a:xfrm>
          <a:prstGeom prst="rect">
            <a:avLst/>
          </a:prstGeom>
          <a:noFill/>
          <a:ln>
            <a:noFill/>
          </a:ln>
        </p:spPr>
      </p:pic>
      <p:pic>
        <p:nvPicPr>
          <p:cNvPr id="132" name="Google Shape;132;p3"/>
          <p:cNvPicPr preferRelativeResize="0"/>
          <p:nvPr/>
        </p:nvPicPr>
        <p:blipFill>
          <a:blip r:embed="rId6">
            <a:alphaModFix/>
          </a:blip>
          <a:stretch>
            <a:fillRect/>
          </a:stretch>
        </p:blipFill>
        <p:spPr>
          <a:xfrm>
            <a:off x="5958238" y="6346988"/>
            <a:ext cx="1094676" cy="8033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9"/>
        <p:cNvGrpSpPr/>
        <p:nvPr/>
      </p:nvGrpSpPr>
      <p:grpSpPr>
        <a:xfrm>
          <a:off x="0" y="0"/>
          <a:ext cx="0" cy="0"/>
          <a:chOff x="0" y="0"/>
          <a:chExt cx="0" cy="0"/>
        </a:xfrm>
      </p:grpSpPr>
      <p:sp>
        <p:nvSpPr>
          <p:cNvPr id="470" name="Google Shape;470;p34"/>
          <p:cNvSpPr/>
          <p:nvPr/>
        </p:nvSpPr>
        <p:spPr>
          <a:xfrm>
            <a:off x="1704975" y="733425"/>
            <a:ext cx="4585598" cy="762000"/>
          </a:xfrm>
          <a:prstGeom prst="rect">
            <a:avLst/>
          </a:prstGeom>
          <a:noFill/>
          <a:ln>
            <a:noFill/>
          </a:ln>
        </p:spPr>
        <p:txBody>
          <a:bodyPr spcFirstLastPara="1" wrap="square" lIns="95250" tIns="95250" rIns="95250" bIns="0" rtlCol="0" anchor="t" anchorCtr="0">
            <a:noAutofit/>
          </a:bodyPr>
          <a:lstStyle/>
          <a:p>
            <a:pPr marL="0" marR="0" lvl="0" indent="0" algn="l" rtl="0">
              <a:lnSpc>
                <a:spcPct val="100000"/>
              </a:lnSpc>
              <a:spcBef>
                <a:spcPts val="0"/>
              </a:spcBef>
              <a:spcAft>
                <a:spcPts val="0"/>
              </a:spcAft>
              <a:buClr>
                <a:srgbClr val="000000"/>
              </a:buClr>
              <a:buSzPts val="3750"/>
              <a:buFont typeface="Arial"/>
              <a:buNone/>
            </a:pPr>
            <a:r>
              <a:rPr lang="es-us" sz="3750" b="1" i="0" u="none" strike="noStrike" cap="none">
                <a:solidFill>
                  <a:srgbClr val="121212"/>
                </a:solidFill>
                <a:latin typeface="Roboto"/>
                <a:ea typeface="Roboto"/>
                <a:cs typeface="Roboto"/>
                <a:sym typeface="Roboto"/>
              </a:rPr>
              <a:t>Futureme.org</a:t>
            </a:r>
            <a:endParaRPr sz="1400" b="0" i="0" u="none" strike="noStrike" cap="none">
              <a:solidFill>
                <a:srgbClr val="000000"/>
              </a:solidFill>
              <a:latin typeface="Arial"/>
              <a:ea typeface="Arial"/>
              <a:cs typeface="Arial"/>
              <a:sym typeface="Arial"/>
            </a:endParaRPr>
          </a:p>
        </p:txBody>
      </p:sp>
      <p:sp>
        <p:nvSpPr>
          <p:cNvPr id="471" name="Google Shape;471;p34"/>
          <p:cNvSpPr/>
          <p:nvPr/>
        </p:nvSpPr>
        <p:spPr>
          <a:xfrm>
            <a:off x="502892" y="1676400"/>
            <a:ext cx="7028207" cy="5143500"/>
          </a:xfrm>
          <a:prstGeom prst="rect">
            <a:avLst/>
          </a:prstGeom>
          <a:noFill/>
          <a:ln>
            <a:noFill/>
          </a:ln>
        </p:spPr>
        <p:txBody>
          <a:bodyPr spcFirstLastPara="1" wrap="square" lIns="95250" tIns="95250" rIns="95250" bIns="0" rtlCol="0" anchor="t" anchorCtr="0">
            <a:noAutofit/>
          </a:bodyPr>
          <a:lstStyle/>
          <a:p>
            <a:pPr marL="320040" marR="0" lvl="0" indent="-320040" algn="l" rtl="0">
              <a:lnSpc>
                <a:spcPct val="100000"/>
              </a:lnSpc>
              <a:spcBef>
                <a:spcPts val="0"/>
              </a:spcBef>
              <a:spcAft>
                <a:spcPts val="0"/>
              </a:spcAft>
              <a:buClr>
                <a:srgbClr val="121212"/>
              </a:buClr>
              <a:buSzPts val="2550"/>
              <a:buFont typeface="Arial"/>
              <a:buChar char="•"/>
            </a:pPr>
            <a:r>
              <a:rPr lang="es-us" sz="2550" b="0" i="0" u="none" strike="noStrike" cap="none" dirty="0">
                <a:solidFill>
                  <a:srgbClr val="121212"/>
                </a:solidFill>
                <a:latin typeface="Roboto"/>
                <a:ea typeface="Roboto"/>
                <a:cs typeface="Roboto"/>
                <a:sym typeface="Roboto"/>
              </a:rPr>
              <a:t>Después de reflexionar, escriba la respuesta en la “Nota para sí mismo</a:t>
            </a:r>
            <a:r>
              <a:rPr lang="es-us" sz="2550" dirty="0">
                <a:solidFill>
                  <a:srgbClr val="121212"/>
                </a:solidFill>
                <a:latin typeface="Roboto"/>
                <a:ea typeface="Roboto"/>
                <a:cs typeface="Roboto"/>
                <a:sym typeface="Roboto"/>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dirty="0">
              <a:solidFill>
                <a:srgbClr val="121212"/>
              </a:solidFill>
              <a:latin typeface="Roboto"/>
              <a:ea typeface="Roboto"/>
              <a:cs typeface="Roboto"/>
              <a:sym typeface="Roboto"/>
            </a:endParaRPr>
          </a:p>
          <a:p>
            <a:pPr marL="323850" marR="0" lvl="0" indent="-323850" algn="l" rtl="0">
              <a:lnSpc>
                <a:spcPct val="100000"/>
              </a:lnSpc>
              <a:spcBef>
                <a:spcPts val="0"/>
              </a:spcBef>
              <a:spcAft>
                <a:spcPts val="0"/>
              </a:spcAft>
              <a:buClr>
                <a:srgbClr val="121212"/>
              </a:buClr>
              <a:buSzPts val="2550"/>
              <a:buFont typeface="Arial"/>
              <a:buChar char="•"/>
            </a:pPr>
            <a:r>
              <a:rPr lang="es-us" sz="2550" b="0" i="0" u="none" strike="noStrike" cap="none" dirty="0">
                <a:solidFill>
                  <a:srgbClr val="121212"/>
                </a:solidFill>
                <a:latin typeface="Roboto"/>
                <a:ea typeface="Roboto"/>
                <a:cs typeface="Roboto"/>
                <a:sym typeface="Roboto"/>
              </a:rPr>
              <a:t>Haga clic en “</a:t>
            </a:r>
            <a:r>
              <a:rPr lang="es-us" sz="2550" b="0" i="0" u="none" strike="noStrike" cap="none" dirty="0" err="1">
                <a:solidFill>
                  <a:srgbClr val="121212"/>
                </a:solidFill>
                <a:latin typeface="Roboto"/>
                <a:ea typeface="Roboto"/>
                <a:cs typeface="Roboto"/>
                <a:sym typeface="Roboto"/>
              </a:rPr>
              <a:t>Choose</a:t>
            </a:r>
            <a:r>
              <a:rPr lang="es-us" sz="2550" b="0" i="0" u="none" strike="noStrike" cap="none" dirty="0">
                <a:solidFill>
                  <a:srgbClr val="121212"/>
                </a:solidFill>
                <a:latin typeface="Roboto"/>
                <a:ea typeface="Roboto"/>
                <a:cs typeface="Roboto"/>
                <a:sym typeface="Roboto"/>
              </a:rPr>
              <a:t> a Date” (Elegir una fecha)</a:t>
            </a:r>
            <a:endParaRPr sz="1400" b="0" i="0" u="none" strike="noStrike" cap="none" dirty="0">
              <a:solidFill>
                <a:srgbClr val="000000"/>
              </a:solidFill>
              <a:latin typeface="Arial"/>
              <a:ea typeface="Arial"/>
              <a:cs typeface="Arial"/>
              <a:sym typeface="Arial"/>
            </a:endParaRPr>
          </a:p>
          <a:p>
            <a:pPr marL="914400" marR="0" lvl="1" indent="-457200" algn="l" rtl="0">
              <a:lnSpc>
                <a:spcPct val="100000"/>
              </a:lnSpc>
              <a:spcBef>
                <a:spcPts val="0"/>
              </a:spcBef>
              <a:spcAft>
                <a:spcPts val="0"/>
              </a:spcAft>
              <a:buClr>
                <a:srgbClr val="121212"/>
              </a:buClr>
              <a:buSzPts val="2550"/>
              <a:buFont typeface="Courier New"/>
              <a:buChar char="o"/>
            </a:pPr>
            <a:r>
              <a:rPr lang="es-us" sz="2550" b="0" i="0" u="none" strike="noStrike" cap="none" dirty="0">
                <a:solidFill>
                  <a:srgbClr val="121212"/>
                </a:solidFill>
                <a:latin typeface="Roboto"/>
                <a:ea typeface="Roboto"/>
                <a:cs typeface="Roboto"/>
                <a:sym typeface="Roboto"/>
              </a:rPr>
              <a:t>Ingrese la fecha dentro de dos semanas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dirty="0">
              <a:solidFill>
                <a:srgbClr val="121212"/>
              </a:solidFill>
              <a:latin typeface="Roboto"/>
              <a:ea typeface="Roboto"/>
              <a:cs typeface="Roboto"/>
              <a:sym typeface="Roboto"/>
            </a:endParaRPr>
          </a:p>
          <a:p>
            <a:pPr marL="323850" marR="0" lvl="0" indent="-323850" algn="l" rtl="0">
              <a:lnSpc>
                <a:spcPct val="100000"/>
              </a:lnSpc>
              <a:spcBef>
                <a:spcPts val="0"/>
              </a:spcBef>
              <a:spcAft>
                <a:spcPts val="0"/>
              </a:spcAft>
              <a:buClr>
                <a:srgbClr val="121212"/>
              </a:buClr>
              <a:buSzPts val="2550"/>
              <a:buFont typeface="Arial"/>
              <a:buChar char="•"/>
            </a:pPr>
            <a:r>
              <a:rPr lang="es-us" sz="2550" b="0" i="0" u="none" strike="noStrike" cap="none" dirty="0">
                <a:solidFill>
                  <a:srgbClr val="121212"/>
                </a:solidFill>
                <a:latin typeface="Roboto"/>
                <a:ea typeface="Roboto"/>
                <a:cs typeface="Roboto"/>
                <a:sym typeface="Roboto"/>
              </a:rPr>
              <a:t>Haga que esta carta sea privada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dirty="0">
              <a:solidFill>
                <a:srgbClr val="121212"/>
              </a:solidFill>
              <a:latin typeface="Roboto"/>
              <a:ea typeface="Roboto"/>
              <a:cs typeface="Roboto"/>
              <a:sym typeface="Roboto"/>
            </a:endParaRPr>
          </a:p>
          <a:p>
            <a:pPr marL="323850" marR="0" lvl="0" indent="-323850" algn="l" rtl="0">
              <a:lnSpc>
                <a:spcPct val="100000"/>
              </a:lnSpc>
              <a:spcBef>
                <a:spcPts val="0"/>
              </a:spcBef>
              <a:spcAft>
                <a:spcPts val="0"/>
              </a:spcAft>
              <a:buClr>
                <a:srgbClr val="121212"/>
              </a:buClr>
              <a:buSzPts val="2550"/>
              <a:buFont typeface="Arial"/>
              <a:buChar char="•"/>
            </a:pPr>
            <a:r>
              <a:rPr lang="es-us" sz="2550" b="0" i="0" u="none" strike="noStrike" cap="none" dirty="0">
                <a:solidFill>
                  <a:srgbClr val="121212"/>
                </a:solidFill>
                <a:latin typeface="Roboto"/>
                <a:ea typeface="Roboto"/>
                <a:cs typeface="Roboto"/>
                <a:sym typeface="Roboto"/>
              </a:rPr>
              <a:t>Escriba su dirección de correo electrónico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dirty="0">
              <a:solidFill>
                <a:srgbClr val="121212"/>
              </a:solidFill>
              <a:latin typeface="Roboto"/>
              <a:ea typeface="Roboto"/>
              <a:cs typeface="Roboto"/>
              <a:sym typeface="Roboto"/>
            </a:endParaRPr>
          </a:p>
          <a:p>
            <a:pPr marL="323850" marR="0" lvl="0" indent="-323850" algn="l" rtl="0">
              <a:lnSpc>
                <a:spcPct val="100000"/>
              </a:lnSpc>
              <a:spcBef>
                <a:spcPts val="0"/>
              </a:spcBef>
              <a:spcAft>
                <a:spcPts val="0"/>
              </a:spcAft>
              <a:buClr>
                <a:srgbClr val="121212"/>
              </a:buClr>
              <a:buSzPts val="2550"/>
              <a:buFont typeface="Arial"/>
              <a:buChar char="•"/>
            </a:pPr>
            <a:r>
              <a:rPr lang="es-us" sz="2550" b="0" i="0" u="none" strike="noStrike" cap="none" dirty="0">
                <a:solidFill>
                  <a:srgbClr val="121212"/>
                </a:solidFill>
                <a:latin typeface="Roboto"/>
                <a:ea typeface="Roboto"/>
                <a:cs typeface="Roboto"/>
                <a:sym typeface="Roboto"/>
              </a:rPr>
              <a:t>Haga clic en “</a:t>
            </a:r>
            <a:r>
              <a:rPr lang="es-us" sz="2550" b="0" i="0" u="none" strike="noStrike" cap="none" dirty="0" err="1">
                <a:solidFill>
                  <a:srgbClr val="121212"/>
                </a:solidFill>
                <a:latin typeface="Roboto"/>
                <a:ea typeface="Roboto"/>
                <a:cs typeface="Roboto"/>
                <a:sym typeface="Roboto"/>
              </a:rPr>
              <a:t>Send</a:t>
            </a:r>
            <a:r>
              <a:rPr lang="es-us" sz="2550" b="0" i="0" u="none" strike="noStrike" cap="none" dirty="0">
                <a:solidFill>
                  <a:srgbClr val="121212"/>
                </a:solidFill>
                <a:latin typeface="Roboto"/>
                <a:ea typeface="Roboto"/>
                <a:cs typeface="Roboto"/>
                <a:sym typeface="Roboto"/>
              </a:rPr>
              <a:t> to the Future!</a:t>
            </a:r>
            <a:r>
              <a:rPr lang="es-us" sz="2550" dirty="0">
                <a:solidFill>
                  <a:srgbClr val="121212"/>
                </a:solidFill>
                <a:latin typeface="Roboto"/>
                <a:ea typeface="Roboto"/>
                <a:cs typeface="Roboto"/>
                <a:sym typeface="Roboto"/>
              </a:rPr>
              <a:t>”</a:t>
            </a:r>
            <a:r>
              <a:rPr lang="es-us" sz="2550" b="0" i="0" u="none" strike="noStrike" cap="none" dirty="0">
                <a:solidFill>
                  <a:srgbClr val="121212"/>
                </a:solidFill>
                <a:latin typeface="Roboto"/>
                <a:ea typeface="Roboto"/>
                <a:cs typeface="Roboto"/>
                <a:sym typeface="Roboto"/>
              </a:rPr>
              <a:t> (¡Enviar </a:t>
            </a:r>
            <a:br>
              <a:rPr lang="es-us" sz="2550" b="0" i="0" u="none" strike="noStrike" cap="none" dirty="0">
                <a:solidFill>
                  <a:srgbClr val="121212"/>
                </a:solidFill>
                <a:latin typeface="Roboto"/>
                <a:ea typeface="Roboto"/>
                <a:cs typeface="Roboto"/>
                <a:sym typeface="Roboto"/>
              </a:rPr>
            </a:br>
            <a:r>
              <a:rPr lang="es-us" sz="2550" b="0" i="0" u="none" strike="noStrike" cap="none" dirty="0">
                <a:solidFill>
                  <a:srgbClr val="121212"/>
                </a:solidFill>
                <a:latin typeface="Roboto"/>
                <a:ea typeface="Roboto"/>
                <a:cs typeface="Roboto"/>
                <a:sym typeface="Roboto"/>
              </a:rPr>
              <a:t>al futuro!)</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dirty="0">
              <a:solidFill>
                <a:srgbClr val="121212"/>
              </a:solidFill>
              <a:latin typeface="Roboto"/>
              <a:ea typeface="Roboto"/>
              <a:cs typeface="Roboto"/>
              <a:sym typeface="Roboto"/>
            </a:endParaRPr>
          </a:p>
        </p:txBody>
      </p:sp>
      <p:pic>
        <p:nvPicPr>
          <p:cNvPr id="472" name="Google Shape;472;p34"/>
          <p:cNvPicPr preferRelativeResize="0"/>
          <p:nvPr/>
        </p:nvPicPr>
        <p:blipFill rotWithShape="1">
          <a:blip r:embed="rId3">
            <a:alphaModFix/>
          </a:blip>
          <a:srcRect/>
          <a:stretch/>
        </p:blipFill>
        <p:spPr>
          <a:xfrm>
            <a:off x="7635875" y="609600"/>
            <a:ext cx="5043916" cy="6213390"/>
          </a:xfrm>
          <a:prstGeom prst="rect">
            <a:avLst/>
          </a:prstGeom>
          <a:noFill/>
          <a:ln>
            <a:noFill/>
          </a:ln>
        </p:spPr>
      </p:pic>
      <p:pic>
        <p:nvPicPr>
          <p:cNvPr id="473" name="Google Shape;473;p34"/>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8"/>
        <p:cNvGrpSpPr/>
        <p:nvPr/>
      </p:nvGrpSpPr>
      <p:grpSpPr>
        <a:xfrm>
          <a:off x="0" y="0"/>
          <a:ext cx="0" cy="0"/>
          <a:chOff x="0" y="0"/>
          <a:chExt cx="0" cy="0"/>
        </a:xfrm>
      </p:grpSpPr>
      <p:sp>
        <p:nvSpPr>
          <p:cNvPr id="479" name="Google Shape;479;p35"/>
          <p:cNvSpPr/>
          <p:nvPr/>
        </p:nvSpPr>
        <p:spPr>
          <a:xfrm>
            <a:off x="1009650" y="788913"/>
            <a:ext cx="10982325" cy="762000"/>
          </a:xfrm>
          <a:prstGeom prst="rect">
            <a:avLst/>
          </a:prstGeom>
          <a:noFill/>
          <a:ln>
            <a:noFill/>
          </a:ln>
        </p:spPr>
        <p:txBody>
          <a:bodyPr spcFirstLastPara="1" wrap="square" lIns="95250" tIns="95250" rIns="95250" bIns="0" rtlCol="0" anchor="t" anchorCtr="0">
            <a:noAutofit/>
          </a:bodyPr>
          <a:lstStyle/>
          <a:p>
            <a:pPr marL="0" marR="0" lvl="0" indent="0" algn="ctr" rtl="0">
              <a:lnSpc>
                <a:spcPct val="100000"/>
              </a:lnSpc>
              <a:spcBef>
                <a:spcPts val="0"/>
              </a:spcBef>
              <a:spcAft>
                <a:spcPts val="0"/>
              </a:spcAft>
              <a:buClr>
                <a:srgbClr val="000000"/>
              </a:buClr>
              <a:buSzPts val="3750"/>
              <a:buFont typeface="Arial"/>
              <a:buNone/>
            </a:pPr>
            <a:r>
              <a:rPr lang="es-us" sz="3750" b="1">
                <a:solidFill>
                  <a:srgbClr val="121212"/>
                </a:solidFill>
                <a:latin typeface="Roboto"/>
                <a:ea typeface="Roboto"/>
                <a:cs typeface="Roboto"/>
                <a:sym typeface="Roboto"/>
              </a:rPr>
              <a:t>¿Tiene preguntas?</a:t>
            </a:r>
            <a:endParaRPr sz="1400" b="0" i="0" u="none" strike="noStrike" cap="none">
              <a:solidFill>
                <a:srgbClr val="000000"/>
              </a:solidFill>
              <a:latin typeface="Arial"/>
              <a:ea typeface="Arial"/>
              <a:cs typeface="Arial"/>
              <a:sym typeface="Arial"/>
            </a:endParaRPr>
          </a:p>
        </p:txBody>
      </p:sp>
      <p:pic>
        <p:nvPicPr>
          <p:cNvPr id="480" name="Google Shape;480;p35"/>
          <p:cNvPicPr preferRelativeResize="0"/>
          <p:nvPr/>
        </p:nvPicPr>
        <p:blipFill rotWithShape="1">
          <a:blip r:embed="rId3">
            <a:alphaModFix/>
          </a:blip>
          <a:srcRect/>
          <a:stretch/>
        </p:blipFill>
        <p:spPr>
          <a:xfrm rot="10800000" flipH="1">
            <a:off x="6143625" y="-9525"/>
            <a:ext cx="738981" cy="266700"/>
          </a:xfrm>
          <a:prstGeom prst="rect">
            <a:avLst/>
          </a:prstGeom>
          <a:noFill/>
          <a:ln>
            <a:noFill/>
          </a:ln>
        </p:spPr>
      </p:pic>
      <p:pic>
        <p:nvPicPr>
          <p:cNvPr id="481" name="Google Shape;481;p35"/>
          <p:cNvPicPr preferRelativeResize="0"/>
          <p:nvPr/>
        </p:nvPicPr>
        <p:blipFill rotWithShape="1">
          <a:blip r:embed="rId4">
            <a:alphaModFix/>
          </a:blip>
          <a:srcRect/>
          <a:stretch/>
        </p:blipFill>
        <p:spPr>
          <a:xfrm>
            <a:off x="11696569" y="6200775"/>
            <a:ext cx="1314582" cy="1095822"/>
          </a:xfrm>
          <a:prstGeom prst="rect">
            <a:avLst/>
          </a:prstGeom>
          <a:noFill/>
          <a:ln>
            <a:noFill/>
          </a:ln>
        </p:spPr>
      </p:pic>
      <p:sp>
        <p:nvSpPr>
          <p:cNvPr id="482" name="Google Shape;482;p35"/>
          <p:cNvSpPr/>
          <p:nvPr/>
        </p:nvSpPr>
        <p:spPr>
          <a:xfrm>
            <a:off x="820700" y="2288713"/>
            <a:ext cx="11484600" cy="3172500"/>
          </a:xfrm>
          <a:prstGeom prst="rect">
            <a:avLst/>
          </a:prstGeom>
          <a:noFill/>
          <a:ln>
            <a:noFill/>
          </a:ln>
        </p:spPr>
        <p:txBody>
          <a:bodyPr spcFirstLastPara="1" wrap="square" lIns="95250" tIns="95250" rIns="95250" bIns="0" rtlCol="0" anchor="t" anchorCtr="0">
            <a:noAutofit/>
          </a:bodyPr>
          <a:lstStyle/>
          <a:p>
            <a:pPr marL="457200" lvl="0" indent="0" algn="l" rtl="0">
              <a:spcBef>
                <a:spcPts val="0"/>
              </a:spcBef>
              <a:spcAft>
                <a:spcPts val="0"/>
              </a:spcAft>
              <a:buNone/>
            </a:pPr>
            <a:endParaRPr/>
          </a:p>
          <a:p>
            <a:pPr marL="457200" marR="0" lvl="0" indent="-295275" algn="l" rtl="0">
              <a:lnSpc>
                <a:spcPct val="100000"/>
              </a:lnSpc>
              <a:spcBef>
                <a:spcPts val="0"/>
              </a:spcBef>
              <a:spcAft>
                <a:spcPts val="0"/>
              </a:spcAft>
              <a:buClr>
                <a:srgbClr val="000000"/>
              </a:buClr>
              <a:buSzPts val="2550"/>
              <a:buFont typeface="Arial"/>
              <a:buNone/>
            </a:pPr>
            <a:endParaRPr sz="2550" b="0" i="0" u="none" strike="noStrike" cap="none">
              <a:solidFill>
                <a:srgbClr val="121212"/>
              </a:solidFill>
              <a:latin typeface="Roboto"/>
              <a:ea typeface="Roboto"/>
              <a:cs typeface="Roboto"/>
              <a:sym typeface="Roboto"/>
            </a:endParaRPr>
          </a:p>
          <a:p>
            <a:pPr marL="457200" marR="0" lvl="0" indent="-36830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a:solidFill>
                <a:srgbClr val="121212"/>
              </a:solidFill>
              <a:latin typeface="Roboto"/>
              <a:ea typeface="Roboto"/>
              <a:cs typeface="Roboto"/>
              <a:sym typeface="Roboto"/>
            </a:endParaRPr>
          </a:p>
        </p:txBody>
      </p:sp>
      <p:pic>
        <p:nvPicPr>
          <p:cNvPr id="483" name="Google Shape;483;p35"/>
          <p:cNvPicPr preferRelativeResize="0"/>
          <p:nvPr/>
        </p:nvPicPr>
        <p:blipFill>
          <a:blip r:embed="rId5">
            <a:alphaModFix/>
          </a:blip>
          <a:stretch>
            <a:fillRect/>
          </a:stretch>
        </p:blipFill>
        <p:spPr>
          <a:xfrm>
            <a:off x="152175" y="6346988"/>
            <a:ext cx="1094676" cy="8033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8"/>
        <p:cNvGrpSpPr/>
        <p:nvPr/>
      </p:nvGrpSpPr>
      <p:grpSpPr>
        <a:xfrm>
          <a:off x="0" y="0"/>
          <a:ext cx="0" cy="0"/>
          <a:chOff x="0" y="0"/>
          <a:chExt cx="0" cy="0"/>
        </a:xfrm>
      </p:grpSpPr>
      <p:pic>
        <p:nvPicPr>
          <p:cNvPr id="489" name="Google Shape;489;p36"/>
          <p:cNvPicPr preferRelativeResize="0"/>
          <p:nvPr/>
        </p:nvPicPr>
        <p:blipFill rotWithShape="1">
          <a:blip r:embed="rId3">
            <a:alphaModFix/>
          </a:blip>
          <a:srcRect/>
          <a:stretch/>
        </p:blipFill>
        <p:spPr>
          <a:xfrm>
            <a:off x="1143001" y="2495548"/>
            <a:ext cx="10600794" cy="117088"/>
          </a:xfrm>
          <a:prstGeom prst="rect">
            <a:avLst/>
          </a:prstGeom>
          <a:noFill/>
          <a:ln>
            <a:noFill/>
          </a:ln>
        </p:spPr>
      </p:pic>
      <p:sp>
        <p:nvSpPr>
          <p:cNvPr id="490" name="Google Shape;490;p36"/>
          <p:cNvSpPr/>
          <p:nvPr/>
        </p:nvSpPr>
        <p:spPr>
          <a:xfrm>
            <a:off x="1143001" y="952499"/>
            <a:ext cx="10106025" cy="866775"/>
          </a:xfrm>
          <a:prstGeom prst="rect">
            <a:avLst/>
          </a:prstGeom>
          <a:noFill/>
          <a:ln>
            <a:noFill/>
          </a:ln>
        </p:spPr>
        <p:txBody>
          <a:bodyPr spcFirstLastPara="1" wrap="square" lIns="95250" tIns="95250" rIns="95250" bIns="0" rtlCol="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s-us" sz="4500" b="1" i="0" u="none" strike="noStrike" cap="none">
                <a:solidFill>
                  <a:srgbClr val="2061A3"/>
                </a:solidFill>
                <a:latin typeface="Roboto"/>
                <a:ea typeface="Roboto"/>
                <a:cs typeface="Roboto"/>
                <a:sym typeface="Roboto"/>
              </a:rPr>
              <a:t>¡MUCHAS GRACIAS!</a:t>
            </a:r>
            <a:endParaRPr sz="1400" b="0" i="0" u="none" strike="noStrike" cap="none">
              <a:solidFill>
                <a:srgbClr val="000000"/>
              </a:solidFill>
              <a:latin typeface="Arial"/>
              <a:ea typeface="Arial"/>
              <a:cs typeface="Arial"/>
              <a:sym typeface="Arial"/>
            </a:endParaRPr>
          </a:p>
        </p:txBody>
      </p:sp>
      <p:pic>
        <p:nvPicPr>
          <p:cNvPr id="491" name="Google Shape;491;p36"/>
          <p:cNvPicPr preferRelativeResize="0"/>
          <p:nvPr/>
        </p:nvPicPr>
        <p:blipFill rotWithShape="1">
          <a:blip r:embed="rId4">
            <a:alphaModFix/>
          </a:blip>
          <a:srcRect/>
          <a:stretch/>
        </p:blipFill>
        <p:spPr>
          <a:xfrm>
            <a:off x="8665481" y="5108580"/>
            <a:ext cx="3965448" cy="1932432"/>
          </a:xfrm>
          <a:prstGeom prst="rect">
            <a:avLst/>
          </a:prstGeom>
          <a:noFill/>
          <a:ln>
            <a:noFill/>
          </a:ln>
        </p:spPr>
      </p:pic>
      <p:pic>
        <p:nvPicPr>
          <p:cNvPr id="492" name="Google Shape;492;p36"/>
          <p:cNvPicPr preferRelativeResize="0"/>
          <p:nvPr/>
        </p:nvPicPr>
        <p:blipFill rotWithShape="1">
          <a:blip r:embed="rId5">
            <a:alphaModFix/>
          </a:blip>
          <a:srcRect/>
          <a:stretch/>
        </p:blipFill>
        <p:spPr>
          <a:xfrm>
            <a:off x="5271068" y="5544615"/>
            <a:ext cx="2344660" cy="1034875"/>
          </a:xfrm>
          <a:prstGeom prst="rect">
            <a:avLst/>
          </a:prstGeom>
          <a:noFill/>
          <a:ln>
            <a:noFill/>
          </a:ln>
        </p:spPr>
      </p:pic>
      <p:pic>
        <p:nvPicPr>
          <p:cNvPr id="493" name="Google Shape;493;p36"/>
          <p:cNvPicPr preferRelativeResize="0"/>
          <p:nvPr/>
        </p:nvPicPr>
        <p:blipFill>
          <a:blip r:embed="rId6">
            <a:alphaModFix/>
          </a:blip>
          <a:stretch>
            <a:fillRect/>
          </a:stretch>
        </p:blipFill>
        <p:spPr>
          <a:xfrm>
            <a:off x="2262325" y="5431782"/>
            <a:ext cx="1730401" cy="12698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pic>
        <p:nvPicPr>
          <p:cNvPr id="138" name="Google Shape;138;p4"/>
          <p:cNvPicPr preferRelativeResize="0"/>
          <p:nvPr/>
        </p:nvPicPr>
        <p:blipFill rotWithShape="1">
          <a:blip r:embed="rId3">
            <a:alphaModFix/>
          </a:blip>
          <a:srcRect/>
          <a:stretch/>
        </p:blipFill>
        <p:spPr>
          <a:xfrm>
            <a:off x="11696569" y="6200775"/>
            <a:ext cx="1314582" cy="1095822"/>
          </a:xfrm>
          <a:prstGeom prst="rect">
            <a:avLst/>
          </a:prstGeom>
          <a:noFill/>
          <a:ln>
            <a:noFill/>
          </a:ln>
        </p:spPr>
      </p:pic>
      <p:sp>
        <p:nvSpPr>
          <p:cNvPr id="139" name="Google Shape;139;p4"/>
          <p:cNvSpPr/>
          <p:nvPr/>
        </p:nvSpPr>
        <p:spPr>
          <a:xfrm>
            <a:off x="1018574" y="2190749"/>
            <a:ext cx="9993385" cy="4010025"/>
          </a:xfrm>
          <a:prstGeom prst="rect">
            <a:avLst/>
          </a:prstGeom>
          <a:noFill/>
          <a:ln>
            <a:noFill/>
          </a:ln>
        </p:spPr>
        <p:txBody>
          <a:bodyPr spcFirstLastPara="1" wrap="square" lIns="95250" tIns="95250" rIns="95250" bIns="0" rtlCol="0" anchor="t" anchorCtr="0">
            <a:noAutofit/>
          </a:bodyPr>
          <a:lstStyle/>
          <a:p>
            <a:pPr marL="323850" marR="0" lvl="0" indent="-323850" algn="l" rtl="0">
              <a:lnSpc>
                <a:spcPct val="125000"/>
              </a:lnSpc>
              <a:spcBef>
                <a:spcPts val="0"/>
              </a:spcBef>
              <a:spcAft>
                <a:spcPts val="0"/>
              </a:spcAft>
              <a:buClr>
                <a:srgbClr val="292929"/>
              </a:buClr>
              <a:buSzPts val="2550"/>
              <a:buFont typeface="Arial"/>
              <a:buChar char="•"/>
            </a:pPr>
            <a:r>
              <a:rPr lang="es-us" sz="2550" b="0" i="0" u="none" strike="noStrike" cap="none">
                <a:solidFill>
                  <a:srgbClr val="292929"/>
                </a:solidFill>
                <a:latin typeface="Roboto"/>
                <a:ea typeface="Roboto"/>
                <a:cs typeface="Roboto"/>
                <a:sym typeface="Roboto"/>
              </a:rPr>
              <a:t>Comprender los </a:t>
            </a:r>
            <a:r>
              <a:rPr lang="es-us" sz="2550">
                <a:solidFill>
                  <a:srgbClr val="292929"/>
                </a:solidFill>
                <a:latin typeface="Roboto"/>
                <a:ea typeface="Roboto"/>
                <a:cs typeface="Roboto"/>
                <a:sym typeface="Roboto"/>
              </a:rPr>
              <a:t>c</a:t>
            </a:r>
            <a:r>
              <a:rPr lang="es-us" sz="2550" b="0" i="0" u="none" strike="noStrike" cap="none">
                <a:solidFill>
                  <a:srgbClr val="292929"/>
                </a:solidFill>
                <a:latin typeface="Roboto"/>
                <a:ea typeface="Roboto"/>
                <a:cs typeface="Roboto"/>
                <a:sym typeface="Roboto"/>
                <a:extLst>
                  <a:ext uri="http://customooxmlschemas.google.com/">
                    <go:slidesCustomData xmlns=""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xmlns:go="http://customooxmlschemas.google.com/" textRoundtripDataId="3"/>
                  </a:ext>
                </a:extLst>
              </a:rPr>
              <a:t>uatro</a:t>
            </a:r>
            <a:r>
              <a:rPr lang="es-us" sz="2550" b="0" i="0" u="none" strike="noStrike" cap="none">
                <a:solidFill>
                  <a:srgbClr val="292929"/>
                </a:solidFill>
                <a:latin typeface="Roboto"/>
                <a:ea typeface="Roboto"/>
                <a:cs typeface="Roboto"/>
                <a:sym typeface="Roboto"/>
              </a:rPr>
              <a:t> elementos estructurales de HOPE (resultados saludables de experiencias positivas).</a:t>
            </a:r>
            <a:endParaRPr sz="2550" b="0" i="0" u="none" strike="noStrike" cap="none">
              <a:solidFill>
                <a:srgbClr val="292929"/>
              </a:solidFill>
              <a:latin typeface="Roboto"/>
              <a:ea typeface="Roboto"/>
              <a:cs typeface="Roboto"/>
              <a:sym typeface="Roboto"/>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a:p>
            <a:pPr marL="323850" marR="0" lvl="0" indent="-323850" algn="l" rtl="0">
              <a:lnSpc>
                <a:spcPct val="125000"/>
              </a:lnSpc>
              <a:spcBef>
                <a:spcPts val="0"/>
              </a:spcBef>
              <a:spcAft>
                <a:spcPts val="0"/>
              </a:spcAft>
              <a:buClr>
                <a:srgbClr val="292929"/>
              </a:buClr>
              <a:buSzPts val="2550"/>
              <a:buFont typeface="Arial"/>
              <a:buChar char="•"/>
            </a:pPr>
            <a:r>
              <a:rPr lang="es-us" sz="2550" b="0" i="0" u="none" strike="noStrike" cap="none">
                <a:solidFill>
                  <a:srgbClr val="292929"/>
                </a:solidFill>
                <a:latin typeface="Roboto"/>
                <a:ea typeface="Roboto"/>
                <a:cs typeface="Roboto"/>
                <a:sym typeface="Roboto"/>
              </a:rPr>
              <a:t>Analizar el papel que desempeñan el autocuidado y el bienestar en la promoción de los elementos estructurales de HOPE.</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2550"/>
              <a:buFont typeface="Arial"/>
              <a:buNone/>
            </a:pPr>
            <a:endParaRPr sz="2550" b="0" i="0" u="none" strike="noStrike" cap="none">
              <a:solidFill>
                <a:srgbClr val="292929"/>
              </a:solidFill>
              <a:latin typeface="Roboto"/>
              <a:ea typeface="Roboto"/>
              <a:cs typeface="Roboto"/>
              <a:sym typeface="Roboto"/>
            </a:endParaRPr>
          </a:p>
          <a:p>
            <a:pPr marL="323850" marR="0" lvl="0" indent="-323850" algn="l" rtl="0">
              <a:lnSpc>
                <a:spcPct val="125000"/>
              </a:lnSpc>
              <a:spcBef>
                <a:spcPts val="0"/>
              </a:spcBef>
              <a:spcAft>
                <a:spcPts val="0"/>
              </a:spcAft>
              <a:buClr>
                <a:srgbClr val="292929"/>
              </a:buClr>
              <a:buSzPts val="2550"/>
              <a:buFont typeface="Arial"/>
              <a:buChar char="•"/>
            </a:pPr>
            <a:r>
              <a:rPr lang="es-us" sz="2550" b="0" i="0" u="none" strike="noStrike" cap="none">
                <a:solidFill>
                  <a:srgbClr val="292929"/>
                </a:solidFill>
                <a:latin typeface="Roboto"/>
                <a:ea typeface="Roboto"/>
                <a:cs typeface="Roboto"/>
                <a:sym typeface="Roboto"/>
              </a:rPr>
              <a:t>Explorar la resiliencia y el crecimiento que usted</a:t>
            </a:r>
            <a:r>
              <a:rPr lang="es-us" sz="2550">
                <a:solidFill>
                  <a:srgbClr val="292929"/>
                </a:solidFill>
                <a:latin typeface="Roboto"/>
                <a:ea typeface="Roboto"/>
                <a:cs typeface="Roboto"/>
                <a:sym typeface="Roboto"/>
              </a:rPr>
              <a:t> y su familia pueden haber experimentado en el pasado reciente.</a:t>
            </a:r>
            <a:endParaRPr sz="2550" b="0" i="0" u="none" strike="noStrike" cap="none">
              <a:solidFill>
                <a:srgbClr val="292929"/>
              </a:solidFill>
              <a:latin typeface="Roboto"/>
              <a:ea typeface="Roboto"/>
              <a:cs typeface="Roboto"/>
              <a:sym typeface="Roboto"/>
            </a:endParaRPr>
          </a:p>
        </p:txBody>
      </p:sp>
      <p:pic>
        <p:nvPicPr>
          <p:cNvPr id="140" name="Google Shape;140;p4"/>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sp>
        <p:nvSpPr>
          <p:cNvPr id="141" name="Google Shape;141;p4"/>
          <p:cNvSpPr/>
          <p:nvPr/>
        </p:nvSpPr>
        <p:spPr>
          <a:xfrm>
            <a:off x="808062" y="657225"/>
            <a:ext cx="11382375" cy="800100"/>
          </a:xfrm>
          <a:prstGeom prst="rect">
            <a:avLst/>
          </a:prstGeom>
          <a:noFill/>
          <a:ln>
            <a:noFill/>
          </a:ln>
        </p:spPr>
        <p:txBody>
          <a:bodyPr spcFirstLastPara="1" wrap="square" lIns="95250" tIns="47625" rIns="95250" bIns="0" rtlCol="0" anchor="t" anchorCtr="0">
            <a:noAutofit/>
          </a:bodyPr>
          <a:lstStyle/>
          <a:p>
            <a:pPr marL="0" marR="0" lvl="0" indent="0" algn="l" rtl="0">
              <a:lnSpc>
                <a:spcPct val="125000"/>
              </a:lnSpc>
              <a:spcBef>
                <a:spcPts val="0"/>
              </a:spcBef>
              <a:spcAft>
                <a:spcPts val="0"/>
              </a:spcAft>
              <a:buClr>
                <a:srgbClr val="000000"/>
              </a:buClr>
              <a:buSzPts val="3750"/>
              <a:buFont typeface="Arial"/>
              <a:buNone/>
            </a:pPr>
            <a:r>
              <a:rPr lang="es-us" sz="3750" b="1" i="0" u="none" strike="noStrike" cap="none">
                <a:solidFill>
                  <a:srgbClr val="121212"/>
                </a:solidFill>
                <a:latin typeface="Roboto"/>
                <a:ea typeface="Roboto"/>
                <a:cs typeface="Roboto"/>
                <a:sym typeface="Roboto"/>
              </a:rPr>
              <a:t>Objetivos</a:t>
            </a:r>
            <a:endParaRPr sz="1400" b="0" i="0" u="none" strike="noStrike" cap="none">
              <a:solidFill>
                <a:srgbClr val="000000"/>
              </a:solidFill>
              <a:latin typeface="Arial"/>
              <a:ea typeface="Arial"/>
              <a:cs typeface="Arial"/>
              <a:sym typeface="Arial"/>
            </a:endParaRPr>
          </a:p>
        </p:txBody>
      </p:sp>
      <p:pic>
        <p:nvPicPr>
          <p:cNvPr id="142" name="Google Shape;142;p4"/>
          <p:cNvPicPr preferRelativeResize="0"/>
          <p:nvPr/>
        </p:nvPicPr>
        <p:blipFill>
          <a:blip r:embed="rId5">
            <a:alphaModFix/>
          </a:blip>
          <a:stretch>
            <a:fillRect/>
          </a:stretch>
        </p:blipFill>
        <p:spPr>
          <a:xfrm>
            <a:off x="228375" y="6346988"/>
            <a:ext cx="1094676" cy="803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5"/>
          <p:cNvPicPr preferRelativeResize="0"/>
          <p:nvPr/>
        </p:nvPicPr>
        <p:blipFill rotWithShape="1">
          <a:blip r:embed="rId3">
            <a:alphaModFix/>
          </a:blip>
          <a:srcRect/>
          <a:stretch/>
        </p:blipFill>
        <p:spPr>
          <a:xfrm>
            <a:off x="0" y="0"/>
            <a:ext cx="4762500" cy="7315200"/>
          </a:xfrm>
          <a:prstGeom prst="rect">
            <a:avLst/>
          </a:prstGeom>
          <a:noFill/>
          <a:ln>
            <a:noFill/>
          </a:ln>
        </p:spPr>
      </p:pic>
      <p:pic>
        <p:nvPicPr>
          <p:cNvPr id="149" name="Google Shape;149;p5"/>
          <p:cNvPicPr preferRelativeResize="0"/>
          <p:nvPr/>
        </p:nvPicPr>
        <p:blipFill rotWithShape="1">
          <a:blip r:embed="rId4">
            <a:alphaModFix/>
          </a:blip>
          <a:srcRect/>
          <a:stretch/>
        </p:blipFill>
        <p:spPr>
          <a:xfrm rot="-5400000">
            <a:off x="2959023" y="3004457"/>
            <a:ext cx="2286000" cy="1306286"/>
          </a:xfrm>
          <a:prstGeom prst="rect">
            <a:avLst/>
          </a:prstGeom>
          <a:noFill/>
          <a:ln>
            <a:noFill/>
          </a:ln>
        </p:spPr>
      </p:pic>
      <p:pic>
        <p:nvPicPr>
          <p:cNvPr id="150" name="Google Shape;150;p5"/>
          <p:cNvPicPr preferRelativeResize="0"/>
          <p:nvPr/>
        </p:nvPicPr>
        <p:blipFill rotWithShape="1">
          <a:blip r:embed="rId5">
            <a:alphaModFix/>
          </a:blip>
          <a:srcRect/>
          <a:stretch/>
        </p:blipFill>
        <p:spPr>
          <a:xfrm>
            <a:off x="11696569" y="6200775"/>
            <a:ext cx="1314582" cy="1095822"/>
          </a:xfrm>
          <a:prstGeom prst="rect">
            <a:avLst/>
          </a:prstGeom>
          <a:noFill/>
          <a:ln>
            <a:noFill/>
          </a:ln>
        </p:spPr>
      </p:pic>
      <p:sp>
        <p:nvSpPr>
          <p:cNvPr id="151" name="Google Shape;151;p5"/>
          <p:cNvSpPr/>
          <p:nvPr/>
        </p:nvSpPr>
        <p:spPr>
          <a:xfrm>
            <a:off x="834134" y="1950186"/>
            <a:ext cx="3630860" cy="2978653"/>
          </a:xfrm>
          <a:prstGeom prst="rect">
            <a:avLst/>
          </a:prstGeom>
          <a:noFill/>
          <a:ln>
            <a:noFill/>
          </a:ln>
        </p:spPr>
        <p:txBody>
          <a:bodyPr spcFirstLastPara="1" wrap="square" lIns="95250" tIns="95250" rIns="95250" bIns="0" rtlCol="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s-us" sz="4500" b="1" i="0" u="none" strike="noStrike" cap="none" dirty="0">
                <a:solidFill>
                  <a:schemeClr val="lt1"/>
                </a:solidFill>
                <a:latin typeface="Roboto"/>
                <a:ea typeface="Roboto"/>
                <a:cs typeface="Roboto"/>
                <a:sym typeface="Roboto"/>
              </a:rPr>
              <a:t>Los Cuatro elementos estructurales de HOPE </a:t>
            </a:r>
            <a:endParaRPr sz="4500" b="1" i="0" u="none" strike="noStrike" cap="none" dirty="0">
              <a:solidFill>
                <a:schemeClr val="lt1"/>
              </a:solidFill>
              <a:latin typeface="Roboto"/>
              <a:ea typeface="Roboto"/>
              <a:cs typeface="Roboto"/>
              <a:sym typeface="Roboto"/>
            </a:endParaRPr>
          </a:p>
        </p:txBody>
      </p:sp>
      <p:sp>
        <p:nvSpPr>
          <p:cNvPr id="152" name="Google Shape;152;p5"/>
          <p:cNvSpPr/>
          <p:nvPr/>
        </p:nvSpPr>
        <p:spPr>
          <a:xfrm>
            <a:off x="1758900" y="6096771"/>
            <a:ext cx="2919632" cy="1199826"/>
          </a:xfrm>
          <a:prstGeom prst="rect">
            <a:avLst/>
          </a:prstGeom>
          <a:noFill/>
          <a:ln>
            <a:noFill/>
          </a:ln>
        </p:spPr>
        <p:txBody>
          <a:bodyPr spcFirstLastPara="1" wrap="square" lIns="97500" tIns="48725" rIns="97500" bIns="48725" rtlCol="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s-us" sz="1200" b="0" i="0" u="none" strike="noStrike" cap="none" dirty="0" err="1">
                <a:solidFill>
                  <a:schemeClr val="lt1"/>
                </a:solidFill>
                <a:latin typeface="Roboto"/>
                <a:ea typeface="Roboto"/>
                <a:cs typeface="Roboto"/>
                <a:sym typeface="Roboto"/>
              </a:rPr>
              <a:t>Sege</a:t>
            </a:r>
            <a:r>
              <a:rPr lang="es-us" sz="1200" b="0" i="0" u="none" strike="noStrike" cap="none" dirty="0">
                <a:solidFill>
                  <a:schemeClr val="lt1"/>
                </a:solidFill>
                <a:latin typeface="Roboto"/>
                <a:ea typeface="Roboto"/>
                <a:cs typeface="Roboto"/>
                <a:sym typeface="Roboto"/>
              </a:rPr>
              <a:t> y Browne. </a:t>
            </a:r>
            <a:r>
              <a:rPr lang="es-us" sz="1200" b="0" i="0" u="none" strike="noStrike" cap="none" dirty="0" err="1">
                <a:solidFill>
                  <a:schemeClr val="lt1"/>
                </a:solidFill>
                <a:latin typeface="Roboto"/>
                <a:ea typeface="Roboto"/>
                <a:cs typeface="Roboto"/>
                <a:sym typeface="Roboto"/>
              </a:rPr>
              <a:t>Responding</a:t>
            </a:r>
            <a:r>
              <a:rPr lang="es-us" sz="1200" b="0" i="0" u="none" strike="noStrike" cap="none" dirty="0">
                <a:solidFill>
                  <a:schemeClr val="lt1"/>
                </a:solidFill>
                <a:latin typeface="Roboto"/>
                <a:ea typeface="Roboto"/>
                <a:cs typeface="Roboto"/>
                <a:sym typeface="Roboto"/>
              </a:rPr>
              <a:t> to </a:t>
            </a:r>
            <a:r>
              <a:rPr lang="es-us" sz="1200" b="0" i="0" u="none" strike="noStrike" cap="none" dirty="0" err="1">
                <a:solidFill>
                  <a:schemeClr val="lt1"/>
                </a:solidFill>
                <a:latin typeface="Roboto"/>
                <a:ea typeface="Roboto"/>
                <a:cs typeface="Roboto"/>
                <a:sym typeface="Roboto"/>
              </a:rPr>
              <a:t>ACEs</a:t>
            </a:r>
            <a:r>
              <a:rPr lang="es-us" sz="1200" b="0" i="0" u="none" strike="noStrike" cap="none" dirty="0">
                <a:solidFill>
                  <a:schemeClr val="lt1"/>
                </a:solidFill>
                <a:latin typeface="Roboto"/>
                <a:ea typeface="Roboto"/>
                <a:cs typeface="Roboto"/>
                <a:sym typeface="Roboto"/>
              </a:rPr>
              <a:t> </a:t>
            </a:r>
            <a:r>
              <a:rPr lang="es-us" sz="1200" b="0" i="0" u="none" strike="noStrike" cap="none" dirty="0" err="1">
                <a:solidFill>
                  <a:schemeClr val="lt1"/>
                </a:solidFill>
                <a:latin typeface="Roboto"/>
                <a:ea typeface="Roboto"/>
                <a:cs typeface="Roboto"/>
                <a:sym typeface="Roboto"/>
              </a:rPr>
              <a:t>with</a:t>
            </a:r>
            <a:r>
              <a:rPr lang="es-us" sz="1200" b="0" i="0" u="none" strike="noStrike" cap="none" dirty="0">
                <a:solidFill>
                  <a:schemeClr val="lt1"/>
                </a:solidFill>
                <a:latin typeface="Roboto"/>
                <a:ea typeface="Roboto"/>
                <a:cs typeface="Roboto"/>
                <a:sym typeface="Roboto"/>
              </a:rPr>
              <a:t> HOPE: </a:t>
            </a:r>
            <a:r>
              <a:rPr lang="es-us" sz="1200" b="0" i="0" u="none" strike="noStrike" cap="none" dirty="0" err="1">
                <a:solidFill>
                  <a:schemeClr val="lt1"/>
                </a:solidFill>
                <a:latin typeface="Roboto"/>
                <a:ea typeface="Roboto"/>
                <a:cs typeface="Roboto"/>
                <a:sym typeface="Roboto"/>
              </a:rPr>
              <a:t>Health</a:t>
            </a:r>
            <a:r>
              <a:rPr lang="es-us" sz="1200" b="0" i="0" u="none" strike="noStrike" cap="none" dirty="0">
                <a:solidFill>
                  <a:schemeClr val="lt1"/>
                </a:solidFill>
                <a:latin typeface="Roboto"/>
                <a:ea typeface="Roboto"/>
                <a:cs typeface="Roboto"/>
                <a:sym typeface="Roboto"/>
              </a:rPr>
              <a:t> </a:t>
            </a:r>
            <a:r>
              <a:rPr lang="es-us" sz="1200" b="0" i="0" u="none" strike="noStrike" cap="none" dirty="0" err="1">
                <a:solidFill>
                  <a:schemeClr val="lt1"/>
                </a:solidFill>
                <a:latin typeface="Roboto"/>
                <a:ea typeface="Roboto"/>
                <a:cs typeface="Roboto"/>
                <a:sym typeface="Roboto"/>
              </a:rPr>
              <a:t>Outcomes</a:t>
            </a:r>
            <a:r>
              <a:rPr lang="es-us" sz="1200" b="0" i="0" u="none" strike="noStrike" cap="none" dirty="0">
                <a:solidFill>
                  <a:schemeClr val="lt1"/>
                </a:solidFill>
                <a:latin typeface="Roboto"/>
                <a:ea typeface="Roboto"/>
                <a:cs typeface="Roboto"/>
                <a:sym typeface="Roboto"/>
              </a:rPr>
              <a:t> </a:t>
            </a:r>
            <a:r>
              <a:rPr lang="es-us" sz="1200" b="0" i="0" u="none" strike="noStrike" cap="none" dirty="0" err="1">
                <a:solidFill>
                  <a:schemeClr val="lt1"/>
                </a:solidFill>
                <a:latin typeface="Roboto"/>
                <a:ea typeface="Roboto"/>
                <a:cs typeface="Roboto"/>
                <a:sym typeface="Roboto"/>
              </a:rPr>
              <a:t>from</a:t>
            </a:r>
            <a:r>
              <a:rPr lang="es-us" sz="1200" b="0" i="0" u="none" strike="noStrike" cap="none" dirty="0">
                <a:solidFill>
                  <a:schemeClr val="lt1"/>
                </a:solidFill>
                <a:latin typeface="Roboto"/>
                <a:ea typeface="Roboto"/>
                <a:cs typeface="Roboto"/>
                <a:sym typeface="Roboto"/>
              </a:rPr>
              <a:t> Positive </a:t>
            </a:r>
            <a:r>
              <a:rPr lang="es-us" sz="1200" b="0" i="0" u="none" strike="noStrike" cap="none" dirty="0" err="1">
                <a:solidFill>
                  <a:schemeClr val="lt1"/>
                </a:solidFill>
                <a:latin typeface="Roboto"/>
                <a:ea typeface="Roboto"/>
                <a:cs typeface="Roboto"/>
                <a:sym typeface="Roboto"/>
              </a:rPr>
              <a:t>Experiences</a:t>
            </a:r>
            <a:r>
              <a:rPr lang="es-us" sz="1200" b="0" i="0" u="none" strike="noStrike" cap="none" dirty="0">
                <a:solidFill>
                  <a:schemeClr val="lt1"/>
                </a:solidFill>
                <a:latin typeface="Roboto"/>
                <a:ea typeface="Roboto"/>
                <a:cs typeface="Roboto"/>
                <a:sym typeface="Roboto"/>
              </a:rPr>
              <a:t> (Responder a las ACE con HOPE: Resultados de experiencias positivas en la salud).  </a:t>
            </a:r>
            <a:r>
              <a:rPr lang="es-us" sz="1200" b="0" i="0" u="none" strike="noStrike" cap="none" dirty="0" err="1">
                <a:solidFill>
                  <a:schemeClr val="lt1"/>
                </a:solidFill>
                <a:latin typeface="Roboto"/>
                <a:ea typeface="Roboto"/>
                <a:cs typeface="Roboto"/>
                <a:sym typeface="Roboto"/>
              </a:rPr>
              <a:t>Academic</a:t>
            </a:r>
            <a:r>
              <a:rPr lang="es-us" sz="1200" b="0" i="0" u="none" strike="noStrike" cap="none" dirty="0">
                <a:solidFill>
                  <a:schemeClr val="lt1"/>
                </a:solidFill>
                <a:latin typeface="Roboto"/>
                <a:ea typeface="Roboto"/>
                <a:cs typeface="Roboto"/>
                <a:sym typeface="Roboto"/>
              </a:rPr>
              <a:t> </a:t>
            </a:r>
            <a:r>
              <a:rPr lang="es-us" sz="1200" b="0" i="0" u="none" strike="noStrike" cap="none" dirty="0" err="1">
                <a:solidFill>
                  <a:schemeClr val="lt1"/>
                </a:solidFill>
                <a:latin typeface="Roboto"/>
                <a:ea typeface="Roboto"/>
                <a:cs typeface="Roboto"/>
                <a:sym typeface="Roboto"/>
              </a:rPr>
              <a:t>Pediatrics</a:t>
            </a:r>
            <a:r>
              <a:rPr lang="es-us" sz="1200" b="0" i="0" u="none" strike="noStrike" cap="none" dirty="0">
                <a:solidFill>
                  <a:schemeClr val="lt1"/>
                </a:solidFill>
                <a:latin typeface="Roboto"/>
                <a:ea typeface="Roboto"/>
                <a:cs typeface="Roboto"/>
                <a:sym typeface="Roboto"/>
              </a:rPr>
              <a:t> 2017; 17:S79-S85</a:t>
            </a:r>
            <a:endParaRPr sz="1200" b="0" i="0" u="none" strike="noStrike" cap="none" dirty="0">
              <a:solidFill>
                <a:schemeClr val="lt1"/>
              </a:solidFill>
              <a:latin typeface="Roboto"/>
              <a:ea typeface="Roboto"/>
              <a:cs typeface="Roboto"/>
              <a:sym typeface="Roboto"/>
            </a:endParaRPr>
          </a:p>
        </p:txBody>
      </p:sp>
      <p:pic>
        <p:nvPicPr>
          <p:cNvPr id="154" name="Google Shape;154;p5"/>
          <p:cNvPicPr preferRelativeResize="0"/>
          <p:nvPr/>
        </p:nvPicPr>
        <p:blipFill rotWithShape="1">
          <a:blip r:embed="rId6">
            <a:alphaModFix/>
          </a:blip>
          <a:srcRect/>
          <a:stretch/>
        </p:blipFill>
        <p:spPr>
          <a:xfrm>
            <a:off x="276225" y="6620425"/>
            <a:ext cx="1482675" cy="589602"/>
          </a:xfrm>
          <a:prstGeom prst="rect">
            <a:avLst/>
          </a:prstGeom>
          <a:noFill/>
          <a:ln>
            <a:noFill/>
          </a:ln>
        </p:spPr>
      </p:pic>
      <p:pic>
        <p:nvPicPr>
          <p:cNvPr id="3" name="Imagen 2">
            <a:extLst>
              <a:ext uri="{FF2B5EF4-FFF2-40B4-BE49-F238E27FC236}">
                <a16:creationId xmlns:a16="http://schemas.microsoft.com/office/drawing/2014/main" id="{C3EDD0FB-1F73-56A7-9C60-61352F34AA8C}"/>
              </a:ext>
            </a:extLst>
          </p:cNvPr>
          <p:cNvPicPr>
            <a:picLocks noChangeAspect="1"/>
          </p:cNvPicPr>
          <p:nvPr/>
        </p:nvPicPr>
        <p:blipFill>
          <a:blip r:embed="rId7"/>
          <a:stretch>
            <a:fillRect/>
          </a:stretch>
        </p:blipFill>
        <p:spPr>
          <a:xfrm>
            <a:off x="6011668" y="136508"/>
            <a:ext cx="5112000" cy="69858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6"/>
          <p:cNvPicPr preferRelativeResize="0"/>
          <p:nvPr/>
        </p:nvPicPr>
        <p:blipFill rotWithShape="1">
          <a:blip r:embed="rId3">
            <a:alphaModFix/>
          </a:blip>
          <a:srcRect/>
          <a:stretch/>
        </p:blipFill>
        <p:spPr>
          <a:xfrm>
            <a:off x="11696569" y="6200775"/>
            <a:ext cx="1314582" cy="1095822"/>
          </a:xfrm>
          <a:prstGeom prst="rect">
            <a:avLst/>
          </a:prstGeom>
          <a:noFill/>
          <a:ln>
            <a:noFill/>
          </a:ln>
        </p:spPr>
      </p:pic>
      <p:pic>
        <p:nvPicPr>
          <p:cNvPr id="161" name="Google Shape;161;p6"/>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sp>
        <p:nvSpPr>
          <p:cNvPr id="162" name="Google Shape;162;p6"/>
          <p:cNvSpPr/>
          <p:nvPr/>
        </p:nvSpPr>
        <p:spPr>
          <a:xfrm>
            <a:off x="808062" y="657225"/>
            <a:ext cx="11382375" cy="800100"/>
          </a:xfrm>
          <a:prstGeom prst="rect">
            <a:avLst/>
          </a:prstGeom>
          <a:noFill/>
          <a:ln>
            <a:noFill/>
          </a:ln>
        </p:spPr>
        <p:txBody>
          <a:bodyPr spcFirstLastPara="1" wrap="square" lIns="95250" tIns="47625" rIns="95250" bIns="0" rtlCol="0" anchor="t" anchorCtr="0">
            <a:noAutofit/>
          </a:bodyPr>
          <a:lstStyle/>
          <a:p>
            <a:pPr marL="0" marR="0" lvl="0" indent="0" algn="l" rtl="0">
              <a:lnSpc>
                <a:spcPct val="125000"/>
              </a:lnSpc>
              <a:spcBef>
                <a:spcPts val="0"/>
              </a:spcBef>
              <a:spcAft>
                <a:spcPts val="0"/>
              </a:spcAft>
              <a:buClr>
                <a:srgbClr val="000000"/>
              </a:buClr>
              <a:buSzPts val="3750"/>
              <a:buFont typeface="Arial"/>
              <a:buNone/>
            </a:pPr>
            <a:r>
              <a:rPr lang="es-us" sz="3750" b="1" i="0" u="none" strike="noStrike" cap="none">
                <a:solidFill>
                  <a:srgbClr val="121212"/>
                </a:solidFill>
                <a:latin typeface="Roboto"/>
                <a:ea typeface="Roboto"/>
                <a:cs typeface="Roboto"/>
                <a:sym typeface="Roboto"/>
              </a:rPr>
              <a:t>Los Cuatro elementos estructurales de HOPE: Relaciones</a:t>
            </a:r>
            <a:endParaRPr sz="3750" b="1" i="0" u="none" strike="noStrike" cap="none">
              <a:solidFill>
                <a:srgbClr val="121212"/>
              </a:solidFill>
              <a:latin typeface="Roboto"/>
              <a:ea typeface="Roboto"/>
              <a:cs typeface="Roboto"/>
              <a:sym typeface="Roboto"/>
            </a:endParaRPr>
          </a:p>
        </p:txBody>
      </p:sp>
      <p:pic>
        <p:nvPicPr>
          <p:cNvPr id="163" name="Google Shape;163;p6"/>
          <p:cNvPicPr preferRelativeResize="0"/>
          <p:nvPr/>
        </p:nvPicPr>
        <p:blipFill rotWithShape="1">
          <a:blip r:embed="rId5">
            <a:alphaModFix/>
          </a:blip>
          <a:srcRect/>
          <a:stretch/>
        </p:blipFill>
        <p:spPr>
          <a:xfrm>
            <a:off x="276225" y="6620425"/>
            <a:ext cx="1482675" cy="589602"/>
          </a:xfrm>
          <a:prstGeom prst="rect">
            <a:avLst/>
          </a:prstGeom>
          <a:noFill/>
          <a:ln>
            <a:noFill/>
          </a:ln>
        </p:spPr>
      </p:pic>
      <p:sp>
        <p:nvSpPr>
          <p:cNvPr id="164" name="Google Shape;164;p6"/>
          <p:cNvSpPr/>
          <p:nvPr/>
        </p:nvSpPr>
        <p:spPr>
          <a:xfrm>
            <a:off x="1892411" y="6821143"/>
            <a:ext cx="9704858" cy="475454"/>
          </a:xfrm>
          <a:prstGeom prst="rect">
            <a:avLst/>
          </a:prstGeom>
          <a:noFill/>
          <a:ln>
            <a:noFill/>
          </a:ln>
        </p:spPr>
        <p:txBody>
          <a:bodyPr spcFirstLastPara="1" wrap="square" lIns="97500" tIns="48725" rIns="97500" bIns="48725" rtlCol="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us" sz="1200" b="0" i="0" u="none" strike="noStrike" cap="none" dirty="0" err="1">
                <a:solidFill>
                  <a:srgbClr val="000000"/>
                </a:solidFill>
                <a:latin typeface="Roboto"/>
                <a:ea typeface="Roboto"/>
                <a:cs typeface="Roboto"/>
                <a:sym typeface="Roboto"/>
              </a:rPr>
              <a:t>Sege</a:t>
            </a:r>
            <a:r>
              <a:rPr lang="es-us" sz="1200" b="0" i="0" u="none" strike="noStrike" cap="none" dirty="0">
                <a:solidFill>
                  <a:srgbClr val="000000"/>
                </a:solidFill>
                <a:latin typeface="Roboto"/>
                <a:ea typeface="Roboto"/>
                <a:cs typeface="Roboto"/>
                <a:sym typeface="Roboto"/>
              </a:rPr>
              <a:t> y Browne. </a:t>
            </a:r>
            <a:r>
              <a:rPr lang="es-us" sz="1200" b="0" i="0" u="none" strike="noStrike" cap="none" dirty="0" err="1">
                <a:solidFill>
                  <a:srgbClr val="000000"/>
                </a:solidFill>
                <a:latin typeface="Roboto"/>
                <a:ea typeface="Roboto"/>
                <a:cs typeface="Roboto"/>
                <a:sym typeface="Roboto"/>
              </a:rPr>
              <a:t>Responding</a:t>
            </a:r>
            <a:r>
              <a:rPr lang="es-us" sz="1200" b="0" i="0" u="none" strike="noStrike" cap="none" dirty="0">
                <a:solidFill>
                  <a:srgbClr val="000000"/>
                </a:solidFill>
                <a:latin typeface="Roboto"/>
                <a:ea typeface="Roboto"/>
                <a:cs typeface="Roboto"/>
                <a:sym typeface="Roboto"/>
              </a:rPr>
              <a:t> to </a:t>
            </a:r>
            <a:r>
              <a:rPr lang="es-us" sz="1200" b="0" i="0" u="none" strike="noStrike" cap="none" dirty="0" err="1">
                <a:solidFill>
                  <a:srgbClr val="000000"/>
                </a:solidFill>
                <a:latin typeface="Roboto"/>
                <a:ea typeface="Roboto"/>
                <a:cs typeface="Roboto"/>
                <a:sym typeface="Roboto"/>
              </a:rPr>
              <a:t>ACEs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with</a:t>
            </a:r>
            <a:r>
              <a:rPr lang="es-us" sz="1200" b="0" i="0" u="none" strike="noStrike" cap="none" dirty="0">
                <a:solidFill>
                  <a:srgbClr val="000000"/>
                </a:solidFill>
                <a:latin typeface="Roboto"/>
                <a:ea typeface="Roboto"/>
                <a:cs typeface="Roboto"/>
                <a:sym typeface="Roboto"/>
              </a:rPr>
              <a:t> HOPE: </a:t>
            </a:r>
            <a:r>
              <a:rPr lang="es-us" sz="1200" b="0" i="0" u="none" strike="noStrike" cap="none" dirty="0" err="1">
                <a:solidFill>
                  <a:srgbClr val="000000"/>
                </a:solidFill>
                <a:latin typeface="Roboto"/>
                <a:ea typeface="Roboto"/>
                <a:cs typeface="Roboto"/>
                <a:sym typeface="Roboto"/>
              </a:rPr>
              <a:t>Health</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Outcomes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from</a:t>
            </a:r>
            <a:r>
              <a:rPr lang="es-us" sz="1200" b="0" i="0" u="none" strike="noStrike" cap="none" dirty="0">
                <a:solidFill>
                  <a:srgbClr val="000000"/>
                </a:solidFill>
                <a:latin typeface="Roboto"/>
                <a:ea typeface="Roboto"/>
                <a:cs typeface="Roboto"/>
                <a:sym typeface="Roboto"/>
              </a:rPr>
              <a:t> Positive </a:t>
            </a:r>
            <a:r>
              <a:rPr lang="es-us" sz="1200" b="0" i="0" u="none" strike="noStrike" cap="none" dirty="0" err="1">
                <a:solidFill>
                  <a:srgbClr val="000000"/>
                </a:solidFill>
                <a:latin typeface="Roboto"/>
                <a:ea typeface="Roboto"/>
                <a:cs typeface="Roboto"/>
                <a:sym typeface="Roboto"/>
              </a:rPr>
              <a:t>Experiences</a:t>
            </a:r>
            <a:r>
              <a:rPr lang="es-us" sz="1200" b="0" i="0" u="none" strike="noStrike" cap="none" dirty="0">
                <a:solidFill>
                  <a:srgbClr val="000000"/>
                </a:solidFill>
                <a:latin typeface="Roboto"/>
                <a:ea typeface="Roboto"/>
                <a:cs typeface="Roboto"/>
                <a:sym typeface="Roboto"/>
              </a:rPr>
              <a:t> (Responder a las ACE con HOPE: Resultados de experiencias positivas en la salud).  </a:t>
            </a:r>
            <a:r>
              <a:rPr lang="es-us" sz="1200" b="0" i="0" u="none" strike="noStrike" cap="none" dirty="0" err="1">
                <a:solidFill>
                  <a:srgbClr val="000000"/>
                </a:solidFill>
                <a:latin typeface="Roboto"/>
                <a:ea typeface="Roboto"/>
                <a:cs typeface="Roboto"/>
                <a:sym typeface="Roboto"/>
              </a:rPr>
              <a:t>Academic</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Pediatrics</a:t>
            </a:r>
            <a:r>
              <a:rPr lang="es-us" sz="1200" b="0" i="0" u="none" strike="noStrike" cap="none" dirty="0">
                <a:solidFill>
                  <a:srgbClr val="000000"/>
                </a:solidFill>
                <a:latin typeface="Roboto"/>
                <a:ea typeface="Roboto"/>
                <a:cs typeface="Roboto"/>
                <a:sym typeface="Roboto"/>
              </a:rPr>
              <a:t> 2017; 17:S79-S85</a:t>
            </a:r>
            <a:endParaRPr sz="1200" b="0" i="0" u="none" strike="noStrike" cap="none" dirty="0">
              <a:solidFill>
                <a:srgbClr val="000000"/>
              </a:solidFill>
              <a:latin typeface="Roboto"/>
              <a:ea typeface="Roboto"/>
              <a:cs typeface="Roboto"/>
              <a:sym typeface="Roboto"/>
            </a:endParaRPr>
          </a:p>
        </p:txBody>
      </p:sp>
      <p:pic>
        <p:nvPicPr>
          <p:cNvPr id="3" name="Imagen 2">
            <a:extLst>
              <a:ext uri="{FF2B5EF4-FFF2-40B4-BE49-F238E27FC236}">
                <a16:creationId xmlns:a16="http://schemas.microsoft.com/office/drawing/2014/main" id="{BCFAE884-FBA6-8A1C-F176-86CC552FC246}"/>
              </a:ext>
            </a:extLst>
          </p:cNvPr>
          <p:cNvPicPr>
            <a:picLocks noChangeAspect="1"/>
          </p:cNvPicPr>
          <p:nvPr/>
        </p:nvPicPr>
        <p:blipFill>
          <a:blip r:embed="rId6"/>
          <a:stretch>
            <a:fillRect/>
          </a:stretch>
        </p:blipFill>
        <p:spPr>
          <a:xfrm>
            <a:off x="2102568" y="2791458"/>
            <a:ext cx="8793362" cy="299974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7"/>
          <p:cNvSpPr/>
          <p:nvPr/>
        </p:nvSpPr>
        <p:spPr>
          <a:xfrm>
            <a:off x="2486310" y="896120"/>
            <a:ext cx="8301044" cy="5534029"/>
          </a:xfrm>
          <a:prstGeom prst="rect">
            <a:avLst/>
          </a:prstGeom>
          <a:solidFill>
            <a:srgbClr val="009188"/>
          </a:solidFill>
          <a:ln w="12700" cap="flat" cmpd="sng">
            <a:solidFill>
              <a:srgbClr val="009188"/>
            </a:solidFill>
            <a:prstDash val="solid"/>
            <a:miter lim="800000"/>
            <a:headEnd type="none" w="sm" len="sm"/>
            <a:tailEnd type="none" w="sm" len="sm"/>
          </a:ln>
        </p:spPr>
        <p:txBody>
          <a:bodyPr spcFirstLastPara="1" wrap="square" lIns="97500" tIns="48725" rIns="97500" bIns="48725" rtlCol="0" anchor="ctr" anchorCtr="0">
            <a:noAutofit/>
          </a:bodyPr>
          <a:lstStyle/>
          <a:p>
            <a:pPr marL="0" marR="0" lvl="0" indent="0" algn="ctr" rtl="0">
              <a:lnSpc>
                <a:spcPct val="100000"/>
              </a:lnSpc>
              <a:spcBef>
                <a:spcPts val="0"/>
              </a:spcBef>
              <a:spcAft>
                <a:spcPts val="0"/>
              </a:spcAft>
              <a:buClr>
                <a:srgbClr val="000000"/>
              </a:buClr>
              <a:buSzPts val="1493"/>
              <a:buFont typeface="Arial"/>
              <a:buNone/>
            </a:pPr>
            <a:endParaRPr sz="1493" b="0" i="0" u="none" strike="noStrike" cap="none">
              <a:solidFill>
                <a:srgbClr val="FFFFFF"/>
              </a:solidFill>
              <a:latin typeface="Calibri"/>
              <a:ea typeface="Calibri"/>
              <a:cs typeface="Calibri"/>
              <a:sym typeface="Calibri"/>
            </a:endParaRPr>
          </a:p>
        </p:txBody>
      </p:sp>
      <p:pic>
        <p:nvPicPr>
          <p:cNvPr id="172" name="Google Shape;172;p7"/>
          <p:cNvPicPr preferRelativeResize="0"/>
          <p:nvPr/>
        </p:nvPicPr>
        <p:blipFill rotWithShape="1">
          <a:blip r:embed="rId3">
            <a:alphaModFix/>
          </a:blip>
          <a:srcRect/>
          <a:stretch/>
        </p:blipFill>
        <p:spPr>
          <a:xfrm>
            <a:off x="2323750" y="751621"/>
            <a:ext cx="8301044" cy="5534029"/>
          </a:xfrm>
          <a:prstGeom prst="rect">
            <a:avLst/>
          </a:prstGeom>
          <a:noFill/>
          <a:ln w="57150" cap="flat" cmpd="sng">
            <a:solidFill>
              <a:srgbClr val="009188"/>
            </a:solidFill>
            <a:prstDash val="solid"/>
            <a:round/>
            <a:headEnd type="none" w="sm" len="sm"/>
            <a:tailEnd type="none" w="sm" len="sm"/>
          </a:ln>
        </p:spPr>
      </p:pic>
      <p:sp>
        <p:nvSpPr>
          <p:cNvPr id="173" name="Google Shape;173;p7"/>
          <p:cNvSpPr txBox="1"/>
          <p:nvPr/>
        </p:nvSpPr>
        <p:spPr>
          <a:xfrm>
            <a:off x="306001" y="6818231"/>
            <a:ext cx="4213555" cy="283112"/>
          </a:xfrm>
          <a:prstGeom prst="rect">
            <a:avLst/>
          </a:prstGeom>
          <a:noFill/>
          <a:ln>
            <a:noFill/>
          </a:ln>
        </p:spPr>
        <p:txBody>
          <a:bodyPr spcFirstLastPara="1" wrap="square" lIns="97500" tIns="48725" rIns="97500" bIns="487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us" sz="1200" b="0" i="0" u="none" strike="noStrike" cap="none">
                <a:solidFill>
                  <a:srgbClr val="000000"/>
                </a:solidFill>
                <a:latin typeface="Roboto"/>
                <a:ea typeface="Roboto"/>
                <a:cs typeface="Roboto"/>
                <a:sym typeface="Roboto"/>
              </a:rPr>
              <a:t>Fotografía de Wesley Tingey en Unsplash</a:t>
            </a:r>
            <a:endParaRPr sz="1200" b="0" i="0" u="none" strike="noStrike" cap="none">
              <a:solidFill>
                <a:srgbClr val="0000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8"/>
          <p:cNvPicPr preferRelativeResize="0"/>
          <p:nvPr/>
        </p:nvPicPr>
        <p:blipFill rotWithShape="1">
          <a:blip r:embed="rId3">
            <a:alphaModFix/>
          </a:blip>
          <a:srcRect/>
          <a:stretch/>
        </p:blipFill>
        <p:spPr>
          <a:xfrm>
            <a:off x="11696569" y="6200775"/>
            <a:ext cx="1314582" cy="1095822"/>
          </a:xfrm>
          <a:prstGeom prst="rect">
            <a:avLst/>
          </a:prstGeom>
          <a:noFill/>
          <a:ln>
            <a:noFill/>
          </a:ln>
        </p:spPr>
      </p:pic>
      <p:pic>
        <p:nvPicPr>
          <p:cNvPr id="180" name="Google Shape;180;p8"/>
          <p:cNvPicPr preferRelativeResize="0"/>
          <p:nvPr/>
        </p:nvPicPr>
        <p:blipFill rotWithShape="1">
          <a:blip r:embed="rId4">
            <a:alphaModFix/>
          </a:blip>
          <a:srcRect/>
          <a:stretch/>
        </p:blipFill>
        <p:spPr>
          <a:xfrm rot="5400000" flipH="1">
            <a:off x="-200025" y="847725"/>
            <a:ext cx="666750" cy="285750"/>
          </a:xfrm>
          <a:prstGeom prst="rect">
            <a:avLst/>
          </a:prstGeom>
          <a:noFill/>
          <a:ln>
            <a:noFill/>
          </a:ln>
        </p:spPr>
      </p:pic>
      <p:sp>
        <p:nvSpPr>
          <p:cNvPr id="181" name="Google Shape;181;p8"/>
          <p:cNvSpPr/>
          <p:nvPr/>
        </p:nvSpPr>
        <p:spPr>
          <a:xfrm>
            <a:off x="808062" y="657225"/>
            <a:ext cx="11382375" cy="800100"/>
          </a:xfrm>
          <a:prstGeom prst="rect">
            <a:avLst/>
          </a:prstGeom>
          <a:noFill/>
          <a:ln>
            <a:noFill/>
          </a:ln>
        </p:spPr>
        <p:txBody>
          <a:bodyPr spcFirstLastPara="1" wrap="square" lIns="95250" tIns="47625" rIns="95250" bIns="0" rtlCol="0" anchor="t" anchorCtr="0">
            <a:noAutofit/>
          </a:bodyPr>
          <a:lstStyle/>
          <a:p>
            <a:pPr marL="0" marR="0" lvl="0" indent="0" algn="l" rtl="0">
              <a:lnSpc>
                <a:spcPct val="125000"/>
              </a:lnSpc>
              <a:spcBef>
                <a:spcPts val="0"/>
              </a:spcBef>
              <a:spcAft>
                <a:spcPts val="0"/>
              </a:spcAft>
              <a:buClr>
                <a:srgbClr val="000000"/>
              </a:buClr>
              <a:buSzPts val="3750"/>
              <a:buFont typeface="Arial"/>
              <a:buNone/>
            </a:pPr>
            <a:r>
              <a:rPr lang="es-us" sz="3750" b="1" i="0" u="none" strike="noStrike" cap="none">
                <a:solidFill>
                  <a:srgbClr val="121212"/>
                </a:solidFill>
                <a:latin typeface="Roboto"/>
                <a:ea typeface="Roboto"/>
                <a:cs typeface="Roboto"/>
                <a:sym typeface="Roboto"/>
              </a:rPr>
              <a:t>Los Cuatro elementos estructurales de HOPE: Entorno</a:t>
            </a:r>
            <a:endParaRPr sz="3750" b="1" i="0" u="none" strike="noStrike" cap="none">
              <a:solidFill>
                <a:srgbClr val="121212"/>
              </a:solidFill>
              <a:latin typeface="Roboto"/>
              <a:ea typeface="Roboto"/>
              <a:cs typeface="Roboto"/>
              <a:sym typeface="Roboto"/>
            </a:endParaRPr>
          </a:p>
        </p:txBody>
      </p:sp>
      <p:pic>
        <p:nvPicPr>
          <p:cNvPr id="183" name="Google Shape;183;p8"/>
          <p:cNvPicPr preferRelativeResize="0"/>
          <p:nvPr/>
        </p:nvPicPr>
        <p:blipFill rotWithShape="1">
          <a:blip r:embed="rId5">
            <a:alphaModFix/>
          </a:blip>
          <a:srcRect/>
          <a:stretch/>
        </p:blipFill>
        <p:spPr>
          <a:xfrm>
            <a:off x="276225" y="6620425"/>
            <a:ext cx="1482675" cy="589602"/>
          </a:xfrm>
          <a:prstGeom prst="rect">
            <a:avLst/>
          </a:prstGeom>
          <a:noFill/>
          <a:ln>
            <a:noFill/>
          </a:ln>
        </p:spPr>
      </p:pic>
      <p:sp>
        <p:nvSpPr>
          <p:cNvPr id="184" name="Google Shape;184;p8"/>
          <p:cNvSpPr/>
          <p:nvPr/>
        </p:nvSpPr>
        <p:spPr>
          <a:xfrm>
            <a:off x="1892411" y="6821143"/>
            <a:ext cx="9704858" cy="475454"/>
          </a:xfrm>
          <a:prstGeom prst="rect">
            <a:avLst/>
          </a:prstGeom>
          <a:noFill/>
          <a:ln>
            <a:noFill/>
          </a:ln>
        </p:spPr>
        <p:txBody>
          <a:bodyPr spcFirstLastPara="1" wrap="square" lIns="97500" tIns="48725" rIns="97500" bIns="48725" rtlCol="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s-us" sz="1200" b="0" i="0" u="none" strike="noStrike" cap="none" dirty="0" err="1">
                <a:solidFill>
                  <a:srgbClr val="000000"/>
                </a:solidFill>
                <a:latin typeface="Roboto"/>
                <a:ea typeface="Roboto"/>
                <a:cs typeface="Roboto"/>
                <a:sym typeface="Roboto"/>
              </a:rPr>
              <a:t>Sege</a:t>
            </a:r>
            <a:r>
              <a:rPr lang="es-us" sz="1200" b="0" i="0" u="none" strike="noStrike" cap="none" dirty="0">
                <a:solidFill>
                  <a:srgbClr val="000000"/>
                </a:solidFill>
                <a:latin typeface="Roboto"/>
                <a:ea typeface="Roboto"/>
                <a:cs typeface="Roboto"/>
                <a:sym typeface="Roboto"/>
              </a:rPr>
              <a:t> y Browne. </a:t>
            </a:r>
            <a:r>
              <a:rPr lang="es-us" sz="1200" b="0" i="0" u="none" strike="noStrike" cap="none" dirty="0" err="1">
                <a:solidFill>
                  <a:srgbClr val="000000"/>
                </a:solidFill>
                <a:latin typeface="Roboto"/>
                <a:ea typeface="Roboto"/>
                <a:cs typeface="Roboto"/>
                <a:sym typeface="Roboto"/>
              </a:rPr>
              <a:t>Responding</a:t>
            </a:r>
            <a:r>
              <a:rPr lang="es-us" sz="1200" b="0" i="0" u="none" strike="noStrike" cap="none" dirty="0">
                <a:solidFill>
                  <a:srgbClr val="000000"/>
                </a:solidFill>
                <a:latin typeface="Roboto"/>
                <a:ea typeface="Roboto"/>
                <a:cs typeface="Roboto"/>
                <a:sym typeface="Roboto"/>
              </a:rPr>
              <a:t> to </a:t>
            </a:r>
            <a:r>
              <a:rPr lang="es-us" sz="1200" b="0" i="0" u="none" strike="noStrike" cap="none" dirty="0" err="1">
                <a:solidFill>
                  <a:srgbClr val="000000"/>
                </a:solidFill>
                <a:latin typeface="Roboto"/>
                <a:ea typeface="Roboto"/>
                <a:cs typeface="Roboto"/>
                <a:sym typeface="Roboto"/>
              </a:rPr>
              <a:t>ACEs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with</a:t>
            </a:r>
            <a:r>
              <a:rPr lang="es-us" sz="1200" b="0" i="0" u="none" strike="noStrike" cap="none" dirty="0">
                <a:solidFill>
                  <a:srgbClr val="000000"/>
                </a:solidFill>
                <a:latin typeface="Roboto"/>
                <a:ea typeface="Roboto"/>
                <a:cs typeface="Roboto"/>
                <a:sym typeface="Roboto"/>
              </a:rPr>
              <a:t> HOPE: </a:t>
            </a:r>
            <a:r>
              <a:rPr lang="es-us" sz="1200" b="0" i="0" u="none" strike="noStrike" cap="none" dirty="0" err="1">
                <a:solidFill>
                  <a:srgbClr val="000000"/>
                </a:solidFill>
                <a:latin typeface="Roboto"/>
                <a:ea typeface="Roboto"/>
                <a:cs typeface="Roboto"/>
                <a:sym typeface="Roboto"/>
              </a:rPr>
              <a:t>Health</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Outcomes</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from</a:t>
            </a:r>
            <a:r>
              <a:rPr lang="es-us" sz="1200" b="0" i="0" u="none" strike="noStrike" cap="none" dirty="0">
                <a:solidFill>
                  <a:srgbClr val="000000"/>
                </a:solidFill>
                <a:latin typeface="Roboto"/>
                <a:ea typeface="Roboto"/>
                <a:cs typeface="Roboto"/>
                <a:sym typeface="Roboto"/>
              </a:rPr>
              <a:t> Positive </a:t>
            </a:r>
            <a:r>
              <a:rPr lang="es-us" sz="1200" b="0" i="0" u="none" strike="noStrike" cap="none" dirty="0" err="1">
                <a:solidFill>
                  <a:srgbClr val="000000"/>
                </a:solidFill>
                <a:latin typeface="Roboto"/>
                <a:ea typeface="Roboto"/>
                <a:cs typeface="Roboto"/>
                <a:sym typeface="Roboto"/>
              </a:rPr>
              <a:t>Experiences</a:t>
            </a:r>
            <a:r>
              <a:rPr lang="es-us" sz="1200" b="0" i="0" u="none" strike="noStrike" cap="none" dirty="0">
                <a:solidFill>
                  <a:srgbClr val="000000"/>
                </a:solidFill>
                <a:latin typeface="Roboto"/>
                <a:ea typeface="Roboto"/>
                <a:cs typeface="Roboto"/>
                <a:sym typeface="Roboto"/>
              </a:rPr>
              <a:t> (Responder a las ACE con HOPE: Resultados de experiencias positivas en la salud).  </a:t>
            </a:r>
            <a:r>
              <a:rPr lang="es-us" sz="1200" b="0" i="0" u="none" strike="noStrike" cap="none" dirty="0" err="1">
                <a:solidFill>
                  <a:srgbClr val="000000"/>
                </a:solidFill>
                <a:latin typeface="Roboto"/>
                <a:ea typeface="Roboto"/>
                <a:cs typeface="Roboto"/>
                <a:sym typeface="Roboto"/>
              </a:rPr>
              <a:t>Academic</a:t>
            </a:r>
            <a:r>
              <a:rPr lang="es-us" sz="1200" b="0" i="0" u="none" strike="noStrike" cap="none" dirty="0">
                <a:solidFill>
                  <a:srgbClr val="000000"/>
                </a:solidFill>
                <a:latin typeface="Roboto"/>
                <a:ea typeface="Roboto"/>
                <a:cs typeface="Roboto"/>
                <a:sym typeface="Roboto"/>
              </a:rPr>
              <a:t> </a:t>
            </a:r>
            <a:r>
              <a:rPr lang="es-us" sz="1200" b="0" i="0" u="none" strike="noStrike" cap="none" dirty="0" err="1">
                <a:solidFill>
                  <a:srgbClr val="000000"/>
                </a:solidFill>
                <a:latin typeface="Roboto"/>
                <a:ea typeface="Roboto"/>
                <a:cs typeface="Roboto"/>
                <a:sym typeface="Roboto"/>
              </a:rPr>
              <a:t>Pediatrics</a:t>
            </a:r>
            <a:r>
              <a:rPr lang="es-us" sz="1200" b="0" i="0" u="none" strike="noStrike" cap="none" dirty="0">
                <a:solidFill>
                  <a:srgbClr val="000000"/>
                </a:solidFill>
                <a:latin typeface="Roboto"/>
                <a:ea typeface="Roboto"/>
                <a:cs typeface="Roboto"/>
                <a:sym typeface="Roboto"/>
              </a:rPr>
              <a:t> 2017; 17:S79-S85</a:t>
            </a:r>
            <a:endParaRPr sz="1200" b="0" i="0" u="none" strike="noStrike" cap="none" dirty="0">
              <a:solidFill>
                <a:srgbClr val="000000"/>
              </a:solidFill>
              <a:latin typeface="Roboto"/>
              <a:ea typeface="Roboto"/>
              <a:cs typeface="Roboto"/>
              <a:sym typeface="Roboto"/>
            </a:endParaRPr>
          </a:p>
        </p:txBody>
      </p:sp>
      <p:pic>
        <p:nvPicPr>
          <p:cNvPr id="3" name="Imagen 2">
            <a:extLst>
              <a:ext uri="{FF2B5EF4-FFF2-40B4-BE49-F238E27FC236}">
                <a16:creationId xmlns:a16="http://schemas.microsoft.com/office/drawing/2014/main" id="{D8C5ECCB-49B8-D11F-FCA6-8BDF24E522EE}"/>
              </a:ext>
            </a:extLst>
          </p:cNvPr>
          <p:cNvPicPr>
            <a:picLocks noChangeAspect="1"/>
          </p:cNvPicPr>
          <p:nvPr/>
        </p:nvPicPr>
        <p:blipFill>
          <a:blip r:embed="rId6"/>
          <a:stretch>
            <a:fillRect/>
          </a:stretch>
        </p:blipFill>
        <p:spPr>
          <a:xfrm>
            <a:off x="1985282" y="2357509"/>
            <a:ext cx="8817447" cy="294308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9"/>
          <p:cNvSpPr/>
          <p:nvPr/>
        </p:nvSpPr>
        <p:spPr>
          <a:xfrm>
            <a:off x="4139420" y="523801"/>
            <a:ext cx="4840675" cy="6412090"/>
          </a:xfrm>
          <a:prstGeom prst="rect">
            <a:avLst/>
          </a:prstGeom>
          <a:solidFill>
            <a:srgbClr val="F7941D"/>
          </a:solidFill>
          <a:ln w="12700" cap="flat" cmpd="sng">
            <a:solidFill>
              <a:srgbClr val="F7941D"/>
            </a:solidFill>
            <a:prstDash val="solid"/>
            <a:miter lim="800000"/>
            <a:headEnd type="none" w="sm" len="sm"/>
            <a:tailEnd type="none" w="sm" len="sm"/>
          </a:ln>
        </p:spPr>
        <p:txBody>
          <a:bodyPr spcFirstLastPara="1" wrap="square" lIns="97500" tIns="48725" rIns="97500" bIns="48725" rtlCol="0" anchor="ctr" anchorCtr="0">
            <a:noAutofit/>
          </a:bodyPr>
          <a:lstStyle/>
          <a:p>
            <a:pPr marL="0" marR="0" lvl="0" indent="0" algn="ctr" rtl="0">
              <a:lnSpc>
                <a:spcPct val="100000"/>
              </a:lnSpc>
              <a:spcBef>
                <a:spcPts val="0"/>
              </a:spcBef>
              <a:spcAft>
                <a:spcPts val="0"/>
              </a:spcAft>
              <a:buClr>
                <a:srgbClr val="000000"/>
              </a:buClr>
              <a:buSzPts val="1493"/>
              <a:buFont typeface="Arial"/>
              <a:buNone/>
            </a:pPr>
            <a:endParaRPr sz="1493" b="0" i="0" u="none" strike="noStrike" cap="none">
              <a:solidFill>
                <a:srgbClr val="FFFFFF"/>
              </a:solidFill>
              <a:latin typeface="Calibri"/>
              <a:ea typeface="Calibri"/>
              <a:cs typeface="Calibri"/>
              <a:sym typeface="Calibri"/>
            </a:endParaRPr>
          </a:p>
        </p:txBody>
      </p:sp>
      <p:pic>
        <p:nvPicPr>
          <p:cNvPr id="191" name="Google Shape;191;p9"/>
          <p:cNvPicPr preferRelativeResize="0"/>
          <p:nvPr/>
        </p:nvPicPr>
        <p:blipFill rotWithShape="1">
          <a:blip r:embed="rId3">
            <a:alphaModFix/>
          </a:blip>
          <a:srcRect/>
          <a:stretch/>
        </p:blipFill>
        <p:spPr>
          <a:xfrm>
            <a:off x="4069430" y="444331"/>
            <a:ext cx="4760299" cy="6347065"/>
          </a:xfrm>
          <a:prstGeom prst="rect">
            <a:avLst/>
          </a:prstGeom>
          <a:noFill/>
          <a:ln w="57150" cap="flat" cmpd="sng">
            <a:solidFill>
              <a:srgbClr val="F7941D"/>
            </a:solidFill>
            <a:prstDash val="solid"/>
            <a:round/>
            <a:headEnd type="none" w="sm" len="sm"/>
            <a:tailEnd type="none" w="sm" len="sm"/>
          </a:ln>
        </p:spPr>
      </p:pic>
      <p:sp>
        <p:nvSpPr>
          <p:cNvPr id="192" name="Google Shape;192;p9"/>
          <p:cNvSpPr txBox="1"/>
          <p:nvPr/>
        </p:nvSpPr>
        <p:spPr>
          <a:xfrm>
            <a:off x="165736" y="6831856"/>
            <a:ext cx="3394343" cy="283112"/>
          </a:xfrm>
          <a:prstGeom prst="rect">
            <a:avLst/>
          </a:prstGeom>
          <a:noFill/>
          <a:ln>
            <a:noFill/>
          </a:ln>
        </p:spPr>
        <p:txBody>
          <a:bodyPr spcFirstLastPara="1" wrap="square" lIns="97500" tIns="48725" rIns="97500" bIns="487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us" sz="1200" b="0" i="0" u="none" strike="noStrike" cap="none">
                <a:solidFill>
                  <a:srgbClr val="000000"/>
                </a:solidFill>
                <a:latin typeface="Roboto"/>
                <a:ea typeface="Roboto"/>
                <a:cs typeface="Roboto"/>
                <a:sym typeface="Roboto"/>
              </a:rPr>
              <a:t>Fotografía de Shona Corsten en Unsplash</a:t>
            </a:r>
            <a:endParaRPr sz="1200" b="0" i="0" u="none" strike="noStrike" cap="none">
              <a:solidFill>
                <a:srgbClr val="000000"/>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5345</Words>
  <Application>Microsoft Office PowerPoint</Application>
  <PresentationFormat>Custom</PresentationFormat>
  <Paragraphs>390</Paragraphs>
  <Slides>32</Slides>
  <Notes>32</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Alex Brush</vt:lpstr>
      <vt:lpstr>Courier New</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Hyman, Alexandra P.</dc:creator>
  <cp:lastModifiedBy>Shenshen Jin</cp:lastModifiedBy>
  <cp:revision>9</cp:revision>
  <dcterms:modified xsi:type="dcterms:W3CDTF">2024-02-05T18:55:48Z</dcterms:modified>
</cp:coreProperties>
</file>