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1" r:id="rId6"/>
    <p:sldId id="278" r:id="rId7"/>
    <p:sldId id="262" r:id="rId8"/>
    <p:sldId id="284" r:id="rId9"/>
    <p:sldId id="285" r:id="rId10"/>
    <p:sldId id="288" r:id="rId11"/>
    <p:sldId id="265" r:id="rId12"/>
    <p:sldId id="286" r:id="rId13"/>
    <p:sldId id="289" r:id="rId14"/>
    <p:sldId id="290" r:id="rId15"/>
    <p:sldId id="291" r:id="rId16"/>
    <p:sldId id="279" r:id="rId17"/>
    <p:sldId id="282" r:id="rId18"/>
    <p:sldId id="287" r:id="rId19"/>
    <p:sldId id="271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1"/>
    <p:restoredTop sz="94643"/>
  </p:normalViewPr>
  <p:slideViewPr>
    <p:cSldViewPr snapToGrid="0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49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6168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tiff"/><Relationship Id="rId5" Type="http://schemas.openxmlformats.org/officeDocument/2006/relationships/image" Target="../media/image6.jpeg"/><Relationship Id="rId10" Type="http://schemas.openxmlformats.org/officeDocument/2006/relationships/image" Target="../media/image11.tiff"/><Relationship Id="rId4" Type="http://schemas.openxmlformats.org/officeDocument/2006/relationships/image" Target="../media/image5.jpeg"/><Relationship Id="rId9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8661" y="3766678"/>
            <a:ext cx="8784974" cy="2680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 dirty="0">
                <a:solidFill>
                  <a:schemeClr val="bg1"/>
                </a:solidFill>
              </a:rPr>
              <a:t>Patrick Schultz				Wayne Boggs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    National BPA, MICE Co-Founder		Hillsdale Area Career Center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    pschultz@micek12.com			</a:t>
            </a:r>
            <a:r>
              <a:rPr lang="en-US" sz="1800" dirty="0" err="1">
                <a:solidFill>
                  <a:schemeClr val="bg1"/>
                </a:solidFill>
              </a:rPr>
              <a:t>wayne.boggs@hillsdale-isd.org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-527940" y="511072"/>
            <a:ext cx="7416824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Michigan Initiative for Cybersecurity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08" y="318605"/>
            <a:ext cx="2323927" cy="232392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F142-D63D-714C-AA41-69AED81F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Curriculum/Certification Alignment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D0444-282C-354E-ABC8-FD7D1DBC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6" y="1549208"/>
            <a:ext cx="7479587" cy="449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88" y="705256"/>
            <a:ext cx="6830348" cy="55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0" y="3272174"/>
            <a:ext cx="6753044" cy="1155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Two-Year Curriculum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1st Year - 12 Segments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2nd Year - Section Q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Delivery Models Could Differ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78386-09DA-2747-BB29-508136A4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20" y="624981"/>
            <a:ext cx="7180929" cy="57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0312-B6AE-4842-AC92-6A348FE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/>
              <a:t>Computer Science </a:t>
            </a:r>
            <a:br>
              <a:rPr lang="en-US" sz="3600" dirty="0"/>
            </a:br>
            <a:r>
              <a:rPr lang="en-US" sz="3600" dirty="0"/>
              <a:t>Java – Course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B5B48-9E6E-3D43-B920-A56B60FB4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AP Computer Science Preparation</a:t>
            </a:r>
          </a:p>
          <a:p>
            <a:r>
              <a:rPr lang="en-US" sz="1800" dirty="0"/>
              <a:t>In this course, you will get:</a:t>
            </a:r>
          </a:p>
          <a:p>
            <a:pPr lvl="1"/>
            <a:r>
              <a:rPr lang="en-US" sz="1800" dirty="0"/>
              <a:t> On-line lectures (with .pdf slides)</a:t>
            </a:r>
          </a:p>
          <a:p>
            <a:pPr lvl="1"/>
            <a:r>
              <a:rPr lang="en-US" sz="1800" dirty="0"/>
              <a:t> Online Assessments (in multiple choice format) with solution</a:t>
            </a:r>
          </a:p>
          <a:p>
            <a:pPr lvl="1"/>
            <a:r>
              <a:rPr lang="en-US" sz="1800" dirty="0"/>
              <a:t> Sample AP format exam with solution</a:t>
            </a:r>
          </a:p>
          <a:p>
            <a:pPr lvl="1"/>
            <a:r>
              <a:rPr lang="en-US" sz="1800" dirty="0"/>
              <a:t> Full Source Code For Instructors (Sample Programs in Java)</a:t>
            </a:r>
          </a:p>
          <a:p>
            <a:pPr lvl="1"/>
            <a:r>
              <a:rPr lang="en-US" sz="1800" dirty="0"/>
              <a:t> Chapter Student Lab projects</a:t>
            </a:r>
          </a:p>
          <a:p>
            <a:pPr lvl="1"/>
            <a:r>
              <a:rPr lang="en-US" sz="1800" dirty="0"/>
              <a:t> Online textbook access</a:t>
            </a:r>
          </a:p>
          <a:p>
            <a:pPr lvl="1"/>
            <a:r>
              <a:rPr lang="en-US" sz="1800" dirty="0"/>
              <a:t> Additional Links to Resources</a:t>
            </a:r>
          </a:p>
          <a:p>
            <a:pPr lvl="1"/>
            <a:endParaRPr lang="en-US" sz="1800" dirty="0"/>
          </a:p>
          <a:p>
            <a:pPr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6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0312-B6AE-4842-AC92-6A348FE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/>
              <a:t>Computer Science </a:t>
            </a:r>
            <a:br>
              <a:rPr lang="en-US" sz="3600" dirty="0"/>
            </a:br>
            <a:r>
              <a:rPr lang="en-US" sz="3600" dirty="0"/>
              <a:t>Java Essentials – Course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B5B48-9E6E-3D43-B920-A56B60FB4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AP Computer Science Preparation</a:t>
            </a:r>
          </a:p>
          <a:p>
            <a:r>
              <a:rPr lang="en-US" sz="1800" dirty="0"/>
              <a:t>In this course, students will learn:</a:t>
            </a:r>
          </a:p>
          <a:p>
            <a:pPr lvl="1"/>
            <a:r>
              <a:rPr lang="en-US" sz="1800" dirty="0"/>
              <a:t> Java Development Environments (IDEs)</a:t>
            </a:r>
          </a:p>
          <a:p>
            <a:pPr lvl="1"/>
            <a:r>
              <a:rPr lang="en-US" sz="1800" dirty="0"/>
              <a:t> Java Keywords and Syntax</a:t>
            </a:r>
          </a:p>
          <a:p>
            <a:pPr lvl="1"/>
            <a:r>
              <a:rPr lang="en-US" sz="1800" dirty="0"/>
              <a:t> Procedural vs Object Oriented Programming </a:t>
            </a:r>
          </a:p>
          <a:p>
            <a:pPr lvl="1"/>
            <a:r>
              <a:rPr lang="en-US" sz="1800" dirty="0"/>
              <a:t> Decision Structures (Conditional Logic)</a:t>
            </a:r>
          </a:p>
          <a:p>
            <a:pPr lvl="1"/>
            <a:r>
              <a:rPr lang="en-US" sz="1800" dirty="0"/>
              <a:t> Loops</a:t>
            </a:r>
          </a:p>
          <a:p>
            <a:pPr lvl="1"/>
            <a:r>
              <a:rPr lang="en-US" sz="1800" dirty="0"/>
              <a:t> Methods</a:t>
            </a:r>
          </a:p>
          <a:p>
            <a:pPr lvl="1"/>
            <a:r>
              <a:rPr lang="en-US" sz="1800" dirty="0"/>
              <a:t> Single and Multi Dimensional Arrays, </a:t>
            </a:r>
            <a:r>
              <a:rPr lang="en-US" sz="1800" dirty="0" err="1"/>
              <a:t>ArrayLists</a:t>
            </a:r>
            <a:endParaRPr lang="en-US" sz="1800" dirty="0"/>
          </a:p>
          <a:p>
            <a:pPr lvl="1"/>
            <a:r>
              <a:rPr lang="en-US" sz="1800" dirty="0"/>
              <a:t> Objects and Classes</a:t>
            </a:r>
          </a:p>
          <a:p>
            <a:pPr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4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0312-B6AE-4842-AC92-6A348FE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/>
              <a:t>Computer Science </a:t>
            </a:r>
            <a:br>
              <a:rPr lang="en-US" sz="3600" dirty="0"/>
            </a:br>
            <a:r>
              <a:rPr lang="en-US" sz="3600" dirty="0"/>
              <a:t>Java Advanced – Course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B5B48-9E6E-3D43-B920-A56B60FB4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AP Computer Science Preparation</a:t>
            </a:r>
          </a:p>
          <a:p>
            <a:r>
              <a:rPr lang="en-US" sz="1800" dirty="0"/>
              <a:t>In this course, students will learn:</a:t>
            </a:r>
          </a:p>
          <a:p>
            <a:pPr lvl="1"/>
            <a:r>
              <a:rPr lang="en-US" sz="1800" dirty="0"/>
              <a:t> Java Development Environments (IDEs)</a:t>
            </a:r>
          </a:p>
          <a:p>
            <a:pPr lvl="1"/>
            <a:r>
              <a:rPr lang="en-US" sz="1800" dirty="0"/>
              <a:t> Objects and Classes</a:t>
            </a:r>
          </a:p>
          <a:p>
            <a:pPr lvl="1"/>
            <a:r>
              <a:rPr lang="en-US" sz="1800" dirty="0"/>
              <a:t> Object Oriented Thinking</a:t>
            </a:r>
          </a:p>
          <a:p>
            <a:pPr lvl="1"/>
            <a:r>
              <a:rPr lang="en-US" sz="1800" dirty="0"/>
              <a:t> Inheritance and Polymorphism</a:t>
            </a:r>
          </a:p>
          <a:p>
            <a:pPr lvl="1"/>
            <a:r>
              <a:rPr lang="en-US" sz="1800" dirty="0"/>
              <a:t> Exception Handling and File I/O</a:t>
            </a:r>
          </a:p>
          <a:p>
            <a:pPr lvl="1"/>
            <a:r>
              <a:rPr lang="en-US" sz="1800" dirty="0"/>
              <a:t> Abstract Classes and Interfaces</a:t>
            </a:r>
          </a:p>
          <a:p>
            <a:pPr lvl="1"/>
            <a:r>
              <a:rPr lang="en-US" sz="1800" dirty="0"/>
              <a:t> Recursion</a:t>
            </a:r>
          </a:p>
          <a:p>
            <a:pPr lvl="1"/>
            <a:r>
              <a:rPr lang="en-US" sz="1800" dirty="0"/>
              <a:t> Searching, Sorting, and Program Efficiency Analysis</a:t>
            </a:r>
          </a:p>
          <a:p>
            <a:pPr lvl="1"/>
            <a:r>
              <a:rPr lang="en-US" sz="1800" dirty="0"/>
              <a:t> Lists, Stacks, Queues, Sets, Maps, and </a:t>
            </a:r>
            <a:r>
              <a:rPr lang="en-US" sz="1800" dirty="0" err="1"/>
              <a:t>HashMaps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8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MICE LMS </a:t>
            </a:r>
          </a:p>
          <a:p>
            <a:pPr lvl="1"/>
            <a:r>
              <a:rPr lang="en-US" sz="2000" dirty="0"/>
              <a:t> 60 Schools using LMS</a:t>
            </a:r>
          </a:p>
          <a:p>
            <a:pPr lvl="1"/>
            <a:r>
              <a:rPr lang="en-US" sz="2000" dirty="0"/>
              <a:t> Over 2,200 students</a:t>
            </a:r>
          </a:p>
          <a:p>
            <a:r>
              <a:rPr lang="en-US" sz="2400" dirty="0"/>
              <a:t> 75+ New Cisco Net Academies</a:t>
            </a:r>
          </a:p>
          <a:p>
            <a:r>
              <a:rPr lang="en-US" sz="2400" dirty="0"/>
              <a:t> Over 100+ teachers trained</a:t>
            </a:r>
          </a:p>
          <a:p>
            <a:pPr marL="574675" indent="-228600"/>
            <a:r>
              <a:rPr lang="en-US" sz="2400" dirty="0"/>
              <a:t>465 of TestOut, MOS, and MTA Certifications earned in first semester</a:t>
            </a:r>
          </a:p>
          <a:p>
            <a:pPr marL="574675" indent="-228600"/>
            <a:r>
              <a:rPr lang="en-US" sz="2400" dirty="0"/>
              <a:t>K-12 Pipeline connecting Business &amp; Industry and Post-Secondary</a:t>
            </a:r>
          </a:p>
          <a:p>
            <a:r>
              <a:rPr lang="en-US" sz="2400" dirty="0"/>
              <a:t> Community Outreach Programs</a:t>
            </a:r>
          </a:p>
          <a:p>
            <a:r>
              <a:rPr lang="en-US" sz="2400" dirty="0"/>
              <a:t> Teacher Training, Student Scholarships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8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z="3600" dirty="0"/>
              <a:t>What else is upcoming with MICE?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6137"/>
            <a:ext cx="8229600" cy="4525963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 </a:t>
            </a:r>
            <a:endParaRPr lang="en-US" sz="2400" dirty="0"/>
          </a:p>
          <a:p>
            <a:pPr marL="574675" indent="-228600"/>
            <a:r>
              <a:rPr lang="en-US" sz="2400" dirty="0"/>
              <a:t>Cyber/STEM Exploration Camp Model</a:t>
            </a:r>
          </a:p>
          <a:p>
            <a:pPr marL="974725" lvl="1" indent="-228600"/>
            <a:r>
              <a:rPr lang="en-US" sz="2000" dirty="0"/>
              <a:t>Three-day camp for 7</a:t>
            </a:r>
            <a:r>
              <a:rPr lang="en-US" sz="2000" baseline="30000" dirty="0"/>
              <a:t>th</a:t>
            </a:r>
            <a:r>
              <a:rPr lang="en-US" sz="2000" dirty="0"/>
              <a:t>-12</a:t>
            </a:r>
            <a:r>
              <a:rPr lang="en-US" sz="2000" baseline="30000" dirty="0"/>
              <a:t>th</a:t>
            </a:r>
            <a:r>
              <a:rPr lang="en-US" sz="2000" dirty="0"/>
              <a:t> Graders</a:t>
            </a:r>
          </a:p>
          <a:p>
            <a:pPr marL="974725" lvl="1" indent="-228600"/>
            <a:r>
              <a:rPr lang="en-US" sz="2000" dirty="0"/>
              <a:t>Explore Careers, Cisco </a:t>
            </a:r>
            <a:r>
              <a:rPr lang="en-US" sz="2000" dirty="0" err="1"/>
              <a:t>NetAcad</a:t>
            </a:r>
            <a:r>
              <a:rPr lang="en-US" sz="2000" dirty="0"/>
              <a:t>, Drones, Programming, Industry Tours</a:t>
            </a:r>
          </a:p>
          <a:p>
            <a:r>
              <a:rPr lang="en-US" sz="2400" dirty="0"/>
              <a:t> Teacher Trainings</a:t>
            </a:r>
          </a:p>
          <a:p>
            <a:r>
              <a:rPr lang="en-US" sz="2400" dirty="0"/>
              <a:t> Statewide Virtual Promotion of Cisco </a:t>
            </a:r>
            <a:r>
              <a:rPr lang="en-US" sz="2400" dirty="0" err="1"/>
              <a:t>NetAcademy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D48ED-F87B-B642-AA9E-5209535E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1189590"/>
            <a:ext cx="4965700" cy="5321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8DB93A-F8D5-7148-92F9-E8A0648139D6}"/>
              </a:ext>
            </a:extLst>
          </p:cNvPr>
          <p:cNvSpPr/>
          <p:nvPr/>
        </p:nvSpPr>
        <p:spPr>
          <a:xfrm>
            <a:off x="3258383" y="624379"/>
            <a:ext cx="2627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Steps for Growth</a:t>
            </a:r>
          </a:p>
        </p:txBody>
      </p:sp>
    </p:spTree>
    <p:extLst>
      <p:ext uri="{BB962C8B-B14F-4D97-AF65-F5344CB8AC3E}">
        <p14:creationId xmlns:p14="http://schemas.microsoft.com/office/powerpoint/2010/main" val="197163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539552" y="1052736"/>
            <a:ext cx="8229600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b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395527" y="2033800"/>
            <a:ext cx="8022900" cy="43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Patrick Schultz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989-714-7572 pschultz@micek12.com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Wayne Boggs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	517-812-6498 </a:t>
            </a:r>
            <a:r>
              <a:rPr lang="en-US" sz="2400" dirty="0" err="1">
                <a:solidFill>
                  <a:schemeClr val="dk1"/>
                </a:solidFill>
              </a:rPr>
              <a:t>wayne.boggs@hillsdale-isd.org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MICE?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Michigan Initiative for Cyber Education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Cooperative of IT Teachers</a:t>
            </a:r>
          </a:p>
          <a:p>
            <a:pPr marL="4572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 the Trainer Professional Development</a:t>
            </a:r>
          </a:p>
          <a:p>
            <a:pPr marL="4572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Repository of Cyber Education Curriculum (LMS)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95287" y="188913"/>
            <a:ext cx="8229600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5287" y="1021794"/>
            <a:ext cx="8229600" cy="6059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Arial"/>
              </a:rPr>
              <a:t>Many Years Ago</a:t>
            </a:r>
          </a:p>
          <a:p>
            <a:pPr marL="914400" marR="0" lvl="0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Arial"/>
              </a:rPr>
              <a:t>Initial Discussion of Cyber Security in Michigan</a:t>
            </a:r>
          </a:p>
          <a:p>
            <a:pPr marL="6858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Arial"/>
              </a:rPr>
              <a:t>October 2016</a:t>
            </a:r>
          </a:p>
          <a:p>
            <a:pPr marL="914400" marR="0" lvl="0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Arial"/>
              </a:rPr>
              <a:t>NICE K-12 Cyber Education Conference (Virginia)</a:t>
            </a:r>
          </a:p>
          <a:p>
            <a:pPr marL="914400" marR="0" lvl="0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Arial"/>
              </a:rPr>
              <a:t>Draft Standards Creation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dirty="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/>
              <a:t>2017</a:t>
            </a:r>
            <a:endParaRPr lang="en-US"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-1905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Arial"/>
              </a:rPr>
              <a:t>Approval of 11.1003 - Computer and Information Systems Security/Information Assurance as a new CTE program. – Aligned to NICE / NIST Framework</a:t>
            </a:r>
            <a:endParaRPr lang="en-US" sz="1600" dirty="0"/>
          </a:p>
          <a:p>
            <a:pPr marL="914400" marR="0" lvl="0" indent="-1905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Arial"/>
              </a:rPr>
              <a:t>Multiple Cybersecurity Teacher Trainings</a:t>
            </a:r>
          </a:p>
          <a:p>
            <a:pPr marL="914400" marR="0" lvl="0" indent="-1905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/>
              <a:t>Governor’s Education &amp; Talent Summit, State Board of Education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SzPct val="25000"/>
              <a:buNone/>
            </a:pPr>
            <a:r>
              <a:rPr lang="en-US" sz="1600" dirty="0"/>
              <a:t>2018</a:t>
            </a:r>
          </a:p>
          <a:p>
            <a:pPr marL="914400" lvl="0" indent="-190500">
              <a:lnSpc>
                <a:spcPct val="90000"/>
              </a:lnSpc>
              <a:spcBef>
                <a:spcPts val="500"/>
              </a:spcBef>
            </a:pPr>
            <a:r>
              <a:rPr lang="en-US" sz="1600" dirty="0"/>
              <a:t>Launch of the MICE Learning Management System</a:t>
            </a:r>
          </a:p>
          <a:p>
            <a:pPr marL="914400" lvl="0" indent="-190500">
              <a:lnSpc>
                <a:spcPct val="90000"/>
              </a:lnSpc>
              <a:spcBef>
                <a:spcPts val="500"/>
              </a:spcBef>
            </a:pPr>
            <a:r>
              <a:rPr lang="en-US" sz="1600" dirty="0"/>
              <a:t>Strategic Partnership Development</a:t>
            </a:r>
          </a:p>
          <a:p>
            <a:pPr marL="72390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US" sz="1600" dirty="0"/>
          </a:p>
          <a:p>
            <a:pPr marL="72390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US" sz="1600" dirty="0"/>
          </a:p>
          <a:p>
            <a:pPr marL="72390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US" sz="1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MICE Initiatives (LMS)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514925" y="1600200"/>
            <a:ext cx="84263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Repository of Cyber Education Curriculum</a:t>
            </a:r>
          </a:p>
          <a:p>
            <a:pPr marL="8001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" y="2495690"/>
            <a:ext cx="14017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36" y="2552127"/>
            <a:ext cx="84613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85" y="2475927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81" y="5165862"/>
            <a:ext cx="162242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53" y="2446820"/>
            <a:ext cx="2131390" cy="90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45" y="3990798"/>
            <a:ext cx="3009696" cy="331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9EC070-15FD-7447-935D-B74251DE16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6785" y="3671555"/>
            <a:ext cx="3462679" cy="969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77BC4-6F0A-7545-BE4F-5217179C6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2926" y="4703751"/>
            <a:ext cx="1710450" cy="1710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6327D-20CF-D342-805B-A227D531A7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001" y="5131171"/>
            <a:ext cx="27432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MICE Initiatives (LMS Continued)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Management System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Courses Offered (examples)</a:t>
            </a:r>
          </a:p>
          <a:p>
            <a:pPr marL="1143000" marR="0" lvl="2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Ethical Hacking, Law, and Regulations</a:t>
            </a:r>
          </a:p>
          <a:p>
            <a:pPr marL="1143000" marR="0" lvl="2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Penetration Testing</a:t>
            </a:r>
          </a:p>
          <a:p>
            <a:pPr marL="1143000" marR="0" lvl="2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Forensics</a:t>
            </a:r>
          </a:p>
          <a:p>
            <a:pPr marL="1143000" marR="0" lvl="2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Forensics</a:t>
            </a:r>
          </a:p>
          <a:p>
            <a:pPr marL="1143000" marR="0" lvl="2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 Preparation</a:t>
            </a:r>
          </a:p>
          <a:p>
            <a:pPr lvl="3" indent="-76200"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(Network+, Security+, Linux+, A+, MTA, CEH, CISSP, CCNA</a:t>
            </a:r>
            <a:r>
              <a:rPr lang="en-US" dirty="0"/>
              <a:t>)</a:t>
            </a:r>
          </a:p>
          <a:p>
            <a:pPr lvl="2" indent="-7620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EC-Council Certification Preparation (EHA, CFA)  </a:t>
            </a:r>
          </a:p>
          <a:p>
            <a:pPr lvl="2" indent="-76200">
              <a:lnSpc>
                <a:spcPct val="90000"/>
              </a:lnSpc>
              <a:spcBef>
                <a:spcPts val="0"/>
              </a:spcBef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S</a:t>
            </a:r>
            <a:r>
              <a:rPr lang="en-US" dirty="0"/>
              <a:t>cience – Java, C#, Python</a:t>
            </a:r>
          </a:p>
          <a:p>
            <a:pPr lvl="2" indent="-76200">
              <a:lnSpc>
                <a:spcPct val="90000"/>
              </a:lnSpc>
              <a:spcBef>
                <a:spcPts val="0"/>
              </a:spcBef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Design – Prototyping to Launch Ready</a:t>
            </a:r>
          </a:p>
          <a:p>
            <a:pPr marL="1371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MICE Initiatives (LMS)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575079"/>
            <a:ext cx="84263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8001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Developing Learning Management System 2.0</a:t>
            </a:r>
          </a:p>
          <a:p>
            <a:pPr marL="1714500" lvl="3" indent="-457200"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Canvas LMS</a:t>
            </a:r>
          </a:p>
          <a:p>
            <a:pPr marL="1257300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Authored</a:t>
            </a:r>
            <a:r>
              <a:rPr lang="en-US" dirty="0"/>
              <a:t>/Developed new EC-Council Ethical Hacking Associate (EHA), Cyber Forensics Associate (CFA), NOCTI Cybersecurity Assessment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44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MICE Initiatives (LMS Continued)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Resources</a:t>
            </a:r>
          </a:p>
          <a:p>
            <a:pPr marL="742950" marR="0" lvl="1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by Step Example of How To Capture the Flag</a:t>
            </a:r>
          </a:p>
          <a:p>
            <a:pPr marL="742950" marR="0" lvl="1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Competitions</a:t>
            </a:r>
          </a:p>
          <a:p>
            <a:pPr marL="1143000" marR="0" lvl="2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League, Capture the Flag, etc…</a:t>
            </a:r>
          </a:p>
          <a:p>
            <a:pPr marL="1143000" marR="0" lvl="2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Sandbox Environment Competitions</a:t>
            </a:r>
          </a:p>
          <a:p>
            <a:pPr marL="1143000" marR="0" lvl="2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CTSO National Connections</a:t>
            </a:r>
          </a:p>
          <a:p>
            <a:pPr marL="1600200" marR="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Professionals of America</a:t>
            </a:r>
          </a:p>
          <a:p>
            <a:pPr marL="1600200" marR="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SkillsUSA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1400" lvl="2" indent="0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F142-D63D-714C-AA41-69AED81F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Strategic Partnership (Cisco)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9E56C-660D-0444-A3C7-F62781879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79151"/>
            <a:ext cx="1624382" cy="1624382"/>
          </a:xfrm>
          <a:prstGeom prst="rect">
            <a:avLst/>
          </a:prstGeom>
        </p:spPr>
      </p:pic>
      <p:sp>
        <p:nvSpPr>
          <p:cNvPr id="14" name="Up-Down Arrow 13">
            <a:extLst>
              <a:ext uri="{FF2B5EF4-FFF2-40B4-BE49-F238E27FC236}">
                <a16:creationId xmlns:a16="http://schemas.microsoft.com/office/drawing/2014/main" id="{B390D121-D784-074B-895E-A8AF3B6D63E3}"/>
              </a:ext>
            </a:extLst>
          </p:cNvPr>
          <p:cNvSpPr/>
          <p:nvPr/>
        </p:nvSpPr>
        <p:spPr>
          <a:xfrm rot="16200000">
            <a:off x="4325493" y="2385101"/>
            <a:ext cx="717630" cy="18447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0BE6C-D151-EF47-97CE-7B4003FE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96" y="2405768"/>
            <a:ext cx="1905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6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F142-D63D-714C-AA41-69AED81F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Strategic Partnership (</a:t>
            </a:r>
            <a:r>
              <a:rPr lang="en-US" sz="3200" dirty="0" err="1"/>
              <a:t>TestOut</a:t>
            </a:r>
            <a:r>
              <a:rPr lang="en-US" sz="32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9E56C-660D-0444-A3C7-F62781879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79151"/>
            <a:ext cx="1624382" cy="1624382"/>
          </a:xfrm>
          <a:prstGeom prst="rect">
            <a:avLst/>
          </a:prstGeom>
        </p:spPr>
      </p:pic>
      <p:sp>
        <p:nvSpPr>
          <p:cNvPr id="14" name="Up-Down Arrow 13">
            <a:extLst>
              <a:ext uri="{FF2B5EF4-FFF2-40B4-BE49-F238E27FC236}">
                <a16:creationId xmlns:a16="http://schemas.microsoft.com/office/drawing/2014/main" id="{B390D121-D784-074B-895E-A8AF3B6D63E3}"/>
              </a:ext>
            </a:extLst>
          </p:cNvPr>
          <p:cNvSpPr/>
          <p:nvPr/>
        </p:nvSpPr>
        <p:spPr>
          <a:xfrm rot="16200000">
            <a:off x="4325493" y="2385101"/>
            <a:ext cx="717630" cy="18447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994947-EE8A-1140-B550-C20AD879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17" y="2935662"/>
            <a:ext cx="2743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0438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671</Words>
  <Application>Microsoft Macintosh PowerPoint</Application>
  <PresentationFormat>On-screen Show (4:3)</PresentationFormat>
  <Paragraphs>131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Diseño predeterminado</vt:lpstr>
      <vt:lpstr>      Patrick Schultz    Wayne Boggs     National BPA, MICE Co-Founder  Hillsdale Area Career Center     pschultz@micek12.com   wayne.boggs@hillsdale-isd.org </vt:lpstr>
      <vt:lpstr>What is MICE?</vt:lpstr>
      <vt:lpstr>History</vt:lpstr>
      <vt:lpstr>MICE Initiatives (LMS)</vt:lpstr>
      <vt:lpstr>MICE Initiatives (LMS Continued)</vt:lpstr>
      <vt:lpstr>MICE Initiatives (LMS)</vt:lpstr>
      <vt:lpstr>MICE Initiatives (LMS Continued)</vt:lpstr>
      <vt:lpstr>Strategic Partnership (Cisco)</vt:lpstr>
      <vt:lpstr>Strategic Partnership (TestOut)</vt:lpstr>
      <vt:lpstr>Curriculum/Certification Alignment</vt:lpstr>
      <vt:lpstr>PowerPoint Presentation</vt:lpstr>
      <vt:lpstr>PowerPoint Presentation</vt:lpstr>
      <vt:lpstr>Computer Science  Java – Course Content</vt:lpstr>
      <vt:lpstr>Computer Science  Java Essentials – Course Content</vt:lpstr>
      <vt:lpstr>Computer Science  Java Advanced – Course Content</vt:lpstr>
      <vt:lpstr>Outcomes</vt:lpstr>
      <vt:lpstr>What else is upcoming with MICE?</vt:lpstr>
      <vt:lpstr>PowerPoint Presentation</vt:lpstr>
      <vt:lpstr>Any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Dennis Klaas – Warren Career Prep Center Carlos Garcia – Capital Area Career Center Patrick Schultz – Bay-Arenac ISD Career Center</dc:title>
  <dc:creator>Dennis Klaas</dc:creator>
  <cp:lastModifiedBy>Patrick Schultz</cp:lastModifiedBy>
  <cp:revision>37</cp:revision>
  <dcterms:modified xsi:type="dcterms:W3CDTF">2019-12-09T22:01:11Z</dcterms:modified>
</cp:coreProperties>
</file>