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5"/>
  </p:notesMasterIdLst>
  <p:sldIdLst>
    <p:sldId id="264" r:id="rId3"/>
    <p:sldId id="2146847141" r:id="rId4"/>
    <p:sldId id="287" r:id="rId5"/>
    <p:sldId id="2146847145" r:id="rId6"/>
    <p:sldId id="2146847127" r:id="rId7"/>
    <p:sldId id="266" r:id="rId8"/>
    <p:sldId id="291" r:id="rId9"/>
    <p:sldId id="300" r:id="rId10"/>
    <p:sldId id="2147171103" r:id="rId11"/>
    <p:sldId id="2146847138" r:id="rId12"/>
    <p:sldId id="303" r:id="rId13"/>
    <p:sldId id="2147171107" r:id="rId14"/>
    <p:sldId id="268" r:id="rId15"/>
    <p:sldId id="2146847134" r:id="rId16"/>
    <p:sldId id="2146847129" r:id="rId17"/>
    <p:sldId id="259" r:id="rId18"/>
    <p:sldId id="261" r:id="rId19"/>
    <p:sldId id="2146847130" r:id="rId20"/>
    <p:sldId id="2146847131" r:id="rId21"/>
    <p:sldId id="2146847132" r:id="rId22"/>
    <p:sldId id="560" r:id="rId23"/>
    <p:sldId id="214684714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BBB"/>
    <a:srgbClr val="97C356"/>
    <a:srgbClr val="243644"/>
    <a:srgbClr val="B3B4C1"/>
    <a:srgbClr val="394B5B"/>
    <a:srgbClr val="D6793F"/>
    <a:srgbClr val="BD4D3B"/>
    <a:srgbClr val="78A742"/>
    <a:srgbClr val="6058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404" autoAdjust="0"/>
  </p:normalViewPr>
  <p:slideViewPr>
    <p:cSldViewPr snapToGrid="0" snapToObjects="1">
      <p:cViewPr varScale="1">
        <p:scale>
          <a:sx n="70" d="100"/>
          <a:sy n="70" d="100"/>
        </p:scale>
        <p:origin x="8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z Lotz, Lisi" userId="0f526a3e-207f-41ce-bd9e-1a5c0d8114dc" providerId="ADAL" clId="{3A0E4F0A-D62C-4469-90F6-D067151322CD}"/>
    <pc:docChg chg="delSld">
      <pc:chgData name="Martinez Lotz, Lisi" userId="0f526a3e-207f-41ce-bd9e-1a5c0d8114dc" providerId="ADAL" clId="{3A0E4F0A-D62C-4469-90F6-D067151322CD}" dt="2024-01-22T21:20:45.368" v="31" actId="47"/>
      <pc:docMkLst>
        <pc:docMk/>
      </pc:docMkLst>
      <pc:sldChg chg="del">
        <pc:chgData name="Martinez Lotz, Lisi" userId="0f526a3e-207f-41ce-bd9e-1a5c0d8114dc" providerId="ADAL" clId="{3A0E4F0A-D62C-4469-90F6-D067151322CD}" dt="2024-01-22T21:20:31.763" v="12" actId="47"/>
        <pc:sldMkLst>
          <pc:docMk/>
          <pc:sldMk cId="2347869096" sldId="257"/>
        </pc:sldMkLst>
      </pc:sldChg>
      <pc:sldChg chg="del">
        <pc:chgData name="Martinez Lotz, Lisi" userId="0f526a3e-207f-41ce-bd9e-1a5c0d8114dc" providerId="ADAL" clId="{3A0E4F0A-D62C-4469-90F6-D067151322CD}" dt="2024-01-22T21:20:34.580" v="16" actId="47"/>
        <pc:sldMkLst>
          <pc:docMk/>
          <pc:sldMk cId="3770288596" sldId="260"/>
        </pc:sldMkLst>
      </pc:sldChg>
      <pc:sldChg chg="del">
        <pc:chgData name="Martinez Lotz, Lisi" userId="0f526a3e-207f-41ce-bd9e-1a5c0d8114dc" providerId="ADAL" clId="{3A0E4F0A-D62C-4469-90F6-D067151322CD}" dt="2024-01-22T21:20:40.427" v="28" actId="47"/>
        <pc:sldMkLst>
          <pc:docMk/>
          <pc:sldMk cId="3412871016" sldId="263"/>
        </pc:sldMkLst>
      </pc:sldChg>
      <pc:sldChg chg="del">
        <pc:chgData name="Martinez Lotz, Lisi" userId="0f526a3e-207f-41ce-bd9e-1a5c0d8114dc" providerId="ADAL" clId="{3A0E4F0A-D62C-4469-90F6-D067151322CD}" dt="2024-01-22T21:20:31.971" v="13" actId="47"/>
        <pc:sldMkLst>
          <pc:docMk/>
          <pc:sldMk cId="3130757092" sldId="265"/>
        </pc:sldMkLst>
      </pc:sldChg>
      <pc:sldChg chg="del">
        <pc:chgData name="Martinez Lotz, Lisi" userId="0f526a3e-207f-41ce-bd9e-1a5c0d8114dc" providerId="ADAL" clId="{3A0E4F0A-D62C-4469-90F6-D067151322CD}" dt="2024-01-22T21:20:18.050" v="1" actId="47"/>
        <pc:sldMkLst>
          <pc:docMk/>
          <pc:sldMk cId="510379701" sldId="267"/>
        </pc:sldMkLst>
      </pc:sldChg>
      <pc:sldChg chg="del">
        <pc:chgData name="Martinez Lotz, Lisi" userId="0f526a3e-207f-41ce-bd9e-1a5c0d8114dc" providerId="ADAL" clId="{3A0E4F0A-D62C-4469-90F6-D067151322CD}" dt="2024-01-22T21:20:27.524" v="4" actId="47"/>
        <pc:sldMkLst>
          <pc:docMk/>
          <pc:sldMk cId="2464678379" sldId="269"/>
        </pc:sldMkLst>
      </pc:sldChg>
      <pc:sldChg chg="del">
        <pc:chgData name="Martinez Lotz, Lisi" userId="0f526a3e-207f-41ce-bd9e-1a5c0d8114dc" providerId="ADAL" clId="{3A0E4F0A-D62C-4469-90F6-D067151322CD}" dt="2024-01-22T21:20:31.524" v="11" actId="47"/>
        <pc:sldMkLst>
          <pc:docMk/>
          <pc:sldMk cId="2282569325" sldId="270"/>
        </pc:sldMkLst>
      </pc:sldChg>
      <pc:sldChg chg="del">
        <pc:chgData name="Martinez Lotz, Lisi" userId="0f526a3e-207f-41ce-bd9e-1a5c0d8114dc" providerId="ADAL" clId="{3A0E4F0A-D62C-4469-90F6-D067151322CD}" dt="2024-01-22T21:20:35.027" v="18" actId="47"/>
        <pc:sldMkLst>
          <pc:docMk/>
          <pc:sldMk cId="3933848429" sldId="271"/>
        </pc:sldMkLst>
      </pc:sldChg>
      <pc:sldChg chg="del">
        <pc:chgData name="Martinez Lotz, Lisi" userId="0f526a3e-207f-41ce-bd9e-1a5c0d8114dc" providerId="ADAL" clId="{3A0E4F0A-D62C-4469-90F6-D067151322CD}" dt="2024-01-22T21:20:35.931" v="22" actId="47"/>
        <pc:sldMkLst>
          <pc:docMk/>
          <pc:sldMk cId="2121910227" sldId="285"/>
        </pc:sldMkLst>
      </pc:sldChg>
      <pc:sldChg chg="del">
        <pc:chgData name="Martinez Lotz, Lisi" userId="0f526a3e-207f-41ce-bd9e-1a5c0d8114dc" providerId="ADAL" clId="{3A0E4F0A-D62C-4469-90F6-D067151322CD}" dt="2024-01-22T21:20:34.345" v="15" actId="47"/>
        <pc:sldMkLst>
          <pc:docMk/>
          <pc:sldMk cId="998844513" sldId="310"/>
        </pc:sldMkLst>
      </pc:sldChg>
      <pc:sldChg chg="del">
        <pc:chgData name="Martinez Lotz, Lisi" userId="0f526a3e-207f-41ce-bd9e-1a5c0d8114dc" providerId="ADAL" clId="{3A0E4F0A-D62C-4469-90F6-D067151322CD}" dt="2024-01-22T21:20:32.177" v="14" actId="47"/>
        <pc:sldMkLst>
          <pc:docMk/>
          <pc:sldMk cId="2507477679" sldId="311"/>
        </pc:sldMkLst>
      </pc:sldChg>
      <pc:sldChg chg="del">
        <pc:chgData name="Martinez Lotz, Lisi" userId="0f526a3e-207f-41ce-bd9e-1a5c0d8114dc" providerId="ADAL" clId="{3A0E4F0A-D62C-4469-90F6-D067151322CD}" dt="2024-01-22T21:20:27.731" v="5" actId="47"/>
        <pc:sldMkLst>
          <pc:docMk/>
          <pc:sldMk cId="2711784883" sldId="665"/>
        </pc:sldMkLst>
      </pc:sldChg>
      <pc:sldChg chg="del">
        <pc:chgData name="Martinez Lotz, Lisi" userId="0f526a3e-207f-41ce-bd9e-1a5c0d8114dc" providerId="ADAL" clId="{3A0E4F0A-D62C-4469-90F6-D067151322CD}" dt="2024-01-22T21:20:27.935" v="6" actId="47"/>
        <pc:sldMkLst>
          <pc:docMk/>
          <pc:sldMk cId="380948071" sldId="666"/>
        </pc:sldMkLst>
      </pc:sldChg>
      <pc:sldChg chg="del">
        <pc:chgData name="Martinez Lotz, Lisi" userId="0f526a3e-207f-41ce-bd9e-1a5c0d8114dc" providerId="ADAL" clId="{3A0E4F0A-D62C-4469-90F6-D067151322CD}" dt="2024-01-22T21:20:28.379" v="8" actId="47"/>
        <pc:sldMkLst>
          <pc:docMk/>
          <pc:sldMk cId="3343887186" sldId="669"/>
        </pc:sldMkLst>
      </pc:sldChg>
      <pc:sldChg chg="del">
        <pc:chgData name="Martinez Lotz, Lisi" userId="0f526a3e-207f-41ce-bd9e-1a5c0d8114dc" providerId="ADAL" clId="{3A0E4F0A-D62C-4469-90F6-D067151322CD}" dt="2024-01-22T21:20:28.560" v="9" actId="47"/>
        <pc:sldMkLst>
          <pc:docMk/>
          <pc:sldMk cId="1736320350" sldId="671"/>
        </pc:sldMkLst>
      </pc:sldChg>
      <pc:sldChg chg="del">
        <pc:chgData name="Martinez Lotz, Lisi" userId="0f526a3e-207f-41ce-bd9e-1a5c0d8114dc" providerId="ADAL" clId="{3A0E4F0A-D62C-4469-90F6-D067151322CD}" dt="2024-01-22T21:20:28.173" v="7" actId="47"/>
        <pc:sldMkLst>
          <pc:docMk/>
          <pc:sldMk cId="4018089341" sldId="672"/>
        </pc:sldMkLst>
      </pc:sldChg>
      <pc:sldChg chg="del">
        <pc:chgData name="Martinez Lotz, Lisi" userId="0f526a3e-207f-41ce-bd9e-1a5c0d8114dc" providerId="ADAL" clId="{3A0E4F0A-D62C-4469-90F6-D067151322CD}" dt="2024-01-22T21:20:36.168" v="23" actId="47"/>
        <pc:sldMkLst>
          <pc:docMk/>
          <pc:sldMk cId="4024828997" sldId="2146847098"/>
        </pc:sldMkLst>
      </pc:sldChg>
      <pc:sldChg chg="del">
        <pc:chgData name="Martinez Lotz, Lisi" userId="0f526a3e-207f-41ce-bd9e-1a5c0d8114dc" providerId="ADAL" clId="{3A0E4F0A-D62C-4469-90F6-D067151322CD}" dt="2024-01-22T21:20:35.266" v="19" actId="47"/>
        <pc:sldMkLst>
          <pc:docMk/>
          <pc:sldMk cId="1179941047" sldId="2146847100"/>
        </pc:sldMkLst>
      </pc:sldChg>
      <pc:sldChg chg="del">
        <pc:chgData name="Martinez Lotz, Lisi" userId="0f526a3e-207f-41ce-bd9e-1a5c0d8114dc" providerId="ADAL" clId="{3A0E4F0A-D62C-4469-90F6-D067151322CD}" dt="2024-01-22T21:20:35.503" v="20" actId="47"/>
        <pc:sldMkLst>
          <pc:docMk/>
          <pc:sldMk cId="0" sldId="2146847105"/>
        </pc:sldMkLst>
      </pc:sldChg>
      <pc:sldChg chg="del">
        <pc:chgData name="Martinez Lotz, Lisi" userId="0f526a3e-207f-41ce-bd9e-1a5c0d8114dc" providerId="ADAL" clId="{3A0E4F0A-D62C-4469-90F6-D067151322CD}" dt="2024-01-22T21:20:36.407" v="24" actId="47"/>
        <pc:sldMkLst>
          <pc:docMk/>
          <pc:sldMk cId="808705587" sldId="2146847115"/>
        </pc:sldMkLst>
      </pc:sldChg>
      <pc:sldChg chg="del">
        <pc:chgData name="Martinez Lotz, Lisi" userId="0f526a3e-207f-41ce-bd9e-1a5c0d8114dc" providerId="ADAL" clId="{3A0E4F0A-D62C-4469-90F6-D067151322CD}" dt="2024-01-22T21:20:38.379" v="25" actId="47"/>
        <pc:sldMkLst>
          <pc:docMk/>
          <pc:sldMk cId="2529170424" sldId="2146847120"/>
        </pc:sldMkLst>
      </pc:sldChg>
      <pc:sldChg chg="del">
        <pc:chgData name="Martinez Lotz, Lisi" userId="0f526a3e-207f-41ce-bd9e-1a5c0d8114dc" providerId="ADAL" clId="{3A0E4F0A-D62C-4469-90F6-D067151322CD}" dt="2024-01-22T21:20:35.677" v="21" actId="47"/>
        <pc:sldMkLst>
          <pc:docMk/>
          <pc:sldMk cId="662063757" sldId="2146847121"/>
        </pc:sldMkLst>
      </pc:sldChg>
      <pc:sldChg chg="del">
        <pc:chgData name="Martinez Lotz, Lisi" userId="0f526a3e-207f-41ce-bd9e-1a5c0d8114dc" providerId="ADAL" clId="{3A0E4F0A-D62C-4469-90F6-D067151322CD}" dt="2024-01-22T21:20:41.138" v="29" actId="47"/>
        <pc:sldMkLst>
          <pc:docMk/>
          <pc:sldMk cId="3124415355" sldId="2146847123"/>
        </pc:sldMkLst>
      </pc:sldChg>
      <pc:sldChg chg="del">
        <pc:chgData name="Martinez Lotz, Lisi" userId="0f526a3e-207f-41ce-bd9e-1a5c0d8114dc" providerId="ADAL" clId="{3A0E4F0A-D62C-4469-90F6-D067151322CD}" dt="2024-01-22T21:20:41.958" v="30" actId="47"/>
        <pc:sldMkLst>
          <pc:docMk/>
          <pc:sldMk cId="2964065596" sldId="2146847124"/>
        </pc:sldMkLst>
      </pc:sldChg>
      <pc:sldChg chg="del">
        <pc:chgData name="Martinez Lotz, Lisi" userId="0f526a3e-207f-41ce-bd9e-1a5c0d8114dc" providerId="ADAL" clId="{3A0E4F0A-D62C-4469-90F6-D067151322CD}" dt="2024-01-22T21:20:45.368" v="31" actId="47"/>
        <pc:sldMkLst>
          <pc:docMk/>
          <pc:sldMk cId="2699091402" sldId="2146847125"/>
        </pc:sldMkLst>
      </pc:sldChg>
      <pc:sldChg chg="del">
        <pc:chgData name="Martinez Lotz, Lisi" userId="0f526a3e-207f-41ce-bd9e-1a5c0d8114dc" providerId="ADAL" clId="{3A0E4F0A-D62C-4469-90F6-D067151322CD}" dt="2024-01-22T21:20:39.364" v="27" actId="47"/>
        <pc:sldMkLst>
          <pc:docMk/>
          <pc:sldMk cId="123655953" sldId="2146847140"/>
        </pc:sldMkLst>
      </pc:sldChg>
      <pc:sldChg chg="del">
        <pc:chgData name="Martinez Lotz, Lisi" userId="0f526a3e-207f-41ce-bd9e-1a5c0d8114dc" providerId="ADAL" clId="{3A0E4F0A-D62C-4469-90F6-D067151322CD}" dt="2024-01-22T21:20:19.569" v="2" actId="47"/>
        <pc:sldMkLst>
          <pc:docMk/>
          <pc:sldMk cId="460251303" sldId="2147171104"/>
        </pc:sldMkLst>
      </pc:sldChg>
      <pc:sldChg chg="del">
        <pc:chgData name="Martinez Lotz, Lisi" userId="0f526a3e-207f-41ce-bd9e-1a5c0d8114dc" providerId="ADAL" clId="{3A0E4F0A-D62C-4469-90F6-D067151322CD}" dt="2024-01-22T21:20:16.809" v="0" actId="47"/>
        <pc:sldMkLst>
          <pc:docMk/>
          <pc:sldMk cId="2867117123" sldId="2147171106"/>
        </pc:sldMkLst>
      </pc:sldChg>
      <pc:sldChg chg="del">
        <pc:chgData name="Martinez Lotz, Lisi" userId="0f526a3e-207f-41ce-bd9e-1a5c0d8114dc" providerId="ADAL" clId="{3A0E4F0A-D62C-4469-90F6-D067151322CD}" dt="2024-01-22T21:20:27.224" v="3" actId="47"/>
        <pc:sldMkLst>
          <pc:docMk/>
          <pc:sldMk cId="3233456341" sldId="2147171108"/>
        </pc:sldMkLst>
      </pc:sldChg>
      <pc:sldChg chg="del">
        <pc:chgData name="Martinez Lotz, Lisi" userId="0f526a3e-207f-41ce-bd9e-1a5c0d8114dc" providerId="ADAL" clId="{3A0E4F0A-D62C-4469-90F6-D067151322CD}" dt="2024-01-22T21:20:28.746" v="10" actId="47"/>
        <pc:sldMkLst>
          <pc:docMk/>
          <pc:sldMk cId="3741702119" sldId="2147171109"/>
        </pc:sldMkLst>
      </pc:sldChg>
      <pc:sldChg chg="del">
        <pc:chgData name="Martinez Lotz, Lisi" userId="0f526a3e-207f-41ce-bd9e-1a5c0d8114dc" providerId="ADAL" clId="{3A0E4F0A-D62C-4469-90F6-D067151322CD}" dt="2024-01-22T21:20:34.803" v="17" actId="47"/>
        <pc:sldMkLst>
          <pc:docMk/>
          <pc:sldMk cId="3268755221" sldId="2147171110"/>
        </pc:sldMkLst>
      </pc:sldChg>
      <pc:sldChg chg="del">
        <pc:chgData name="Martinez Lotz, Lisi" userId="0f526a3e-207f-41ce-bd9e-1a5c0d8114dc" providerId="ADAL" clId="{3A0E4F0A-D62C-4469-90F6-D067151322CD}" dt="2024-01-22T21:20:38.859" v="26" actId="47"/>
        <pc:sldMkLst>
          <pc:docMk/>
          <pc:sldMk cId="2728191056" sldId="2147171111"/>
        </pc:sldMkLst>
      </pc:sldChg>
      <pc:sldMasterChg chg="delSldLayout">
        <pc:chgData name="Martinez Lotz, Lisi" userId="0f526a3e-207f-41ce-bd9e-1a5c0d8114dc" providerId="ADAL" clId="{3A0E4F0A-D62C-4469-90F6-D067151322CD}" dt="2024-01-22T21:20:38.379" v="25" actId="47"/>
        <pc:sldMasterMkLst>
          <pc:docMk/>
          <pc:sldMasterMk cId="1215347331" sldId="2147483648"/>
        </pc:sldMasterMkLst>
        <pc:sldLayoutChg chg="del">
          <pc:chgData name="Martinez Lotz, Lisi" userId="0f526a3e-207f-41ce-bd9e-1a5c0d8114dc" providerId="ADAL" clId="{3A0E4F0A-D62C-4469-90F6-D067151322CD}" dt="2024-01-22T21:20:38.379" v="25" actId="47"/>
          <pc:sldLayoutMkLst>
            <pc:docMk/>
            <pc:sldMasterMk cId="1215347331" sldId="2147483648"/>
            <pc:sldLayoutMk cId="301456232" sldId="214748366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var\folders\n6\9z5ly4c92j5_g_0c9kcn0l0c0000gq\T\com.microsoft.Outlook\Outlook%20Temp\Charts%20for%20BOG%20presentation%5b1%5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93972927831195E-2"/>
          <c:y val="0.15695143619696597"/>
          <c:w val="0.83896406069634422"/>
          <c:h val="0.70015814907200735"/>
        </c:manualLayout>
      </c:layout>
      <c:pieChart>
        <c:varyColors val="1"/>
        <c:ser>
          <c:idx val="0"/>
          <c:order val="0"/>
          <c:tx>
            <c:strRef>
              <c:f>'Overview - FY18 State Expenses'!$B$1</c:f>
              <c:strCache>
                <c:ptCount val="1"/>
                <c:pt idx="0">
                  <c:v>FY18 State Expenses </c:v>
                </c:pt>
              </c:strCache>
            </c:strRef>
          </c:tx>
          <c:spPr>
            <a:effectLst>
              <a:outerShdw sx="1000" sy="1000" algn="ctr" rotWithShape="0">
                <a:prstClr val="black"/>
              </a:outerShdw>
            </a:effectLst>
          </c:spPr>
          <c:dPt>
            <c:idx val="0"/>
            <c:bubble3D val="0"/>
            <c:spPr>
              <a:solidFill>
                <a:srgbClr val="394B5B"/>
              </a:solidFill>
              <a:ln>
                <a:noFill/>
              </a:ln>
              <a:effectLst>
                <a:outerShdw sx="1000" sy="1000" algn="ctr" rotWithShape="0">
                  <a:prstClr val="black"/>
                </a:outerShdw>
              </a:effectLst>
            </c:spPr>
            <c:extLst>
              <c:ext xmlns:c16="http://schemas.microsoft.com/office/drawing/2014/chart" uri="{C3380CC4-5D6E-409C-BE32-E72D297353CC}">
                <c16:uniqueId val="{00000001-7AC4-F048-A701-1CFC7677F377}"/>
              </c:ext>
            </c:extLst>
          </c:dPt>
          <c:dPt>
            <c:idx val="1"/>
            <c:bubble3D val="0"/>
            <c:spPr>
              <a:solidFill>
                <a:srgbClr val="D6793F"/>
              </a:solidFill>
              <a:ln>
                <a:noFill/>
              </a:ln>
              <a:effectLst>
                <a:outerShdw sx="1000" sy="1000" algn="ctr" rotWithShape="0">
                  <a:prstClr val="black"/>
                </a:outerShdw>
              </a:effectLst>
            </c:spPr>
            <c:extLst>
              <c:ext xmlns:c16="http://schemas.microsoft.com/office/drawing/2014/chart" uri="{C3380CC4-5D6E-409C-BE32-E72D297353CC}">
                <c16:uniqueId val="{00000003-7AC4-F048-A701-1CFC7677F377}"/>
              </c:ext>
            </c:extLst>
          </c:dPt>
          <c:dPt>
            <c:idx val="2"/>
            <c:bubble3D val="0"/>
            <c:spPr>
              <a:solidFill>
                <a:srgbClr val="6FA1D3"/>
              </a:solidFill>
              <a:ln>
                <a:noFill/>
              </a:ln>
              <a:effectLst>
                <a:outerShdw sx="1000" sy="1000" algn="ctr" rotWithShape="0">
                  <a:prstClr val="black"/>
                </a:outerShdw>
              </a:effectLst>
            </c:spPr>
            <c:extLst>
              <c:ext xmlns:c16="http://schemas.microsoft.com/office/drawing/2014/chart" uri="{C3380CC4-5D6E-409C-BE32-E72D297353CC}">
                <c16:uniqueId val="{00000005-7AC4-F048-A701-1CFC7677F377}"/>
              </c:ext>
            </c:extLst>
          </c:dPt>
          <c:dPt>
            <c:idx val="3"/>
            <c:bubble3D val="0"/>
            <c:spPr>
              <a:solidFill>
                <a:srgbClr val="97C356"/>
              </a:solidFill>
              <a:ln>
                <a:noFill/>
              </a:ln>
              <a:effectLst>
                <a:outerShdw sx="1000" sy="1000" algn="ctr" rotWithShape="0">
                  <a:prstClr val="black"/>
                </a:outerShdw>
              </a:effectLst>
            </c:spPr>
            <c:extLst>
              <c:ext xmlns:c16="http://schemas.microsoft.com/office/drawing/2014/chart" uri="{C3380CC4-5D6E-409C-BE32-E72D297353CC}">
                <c16:uniqueId val="{00000007-7AC4-F048-A701-1CFC7677F377}"/>
              </c:ext>
            </c:extLst>
          </c:dPt>
          <c:dLbls>
            <c:dLbl>
              <c:idx val="0"/>
              <c:layout>
                <c:manualLayout>
                  <c:x val="6.3355310326270356E-2"/>
                  <c:y val="3.6288739149545539E-3"/>
                </c:manualLayout>
              </c:layout>
              <c:tx>
                <c:rich>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CD8CF346-2C80-B843-B189-5863A47AD50C}" type="CATEGORYNAME">
                      <a:rPr lang="en-US" sz="1050" b="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fld id="{A7719170-5EBD-4745-BC32-315A97683CDD}" type="PERCENTAGE">
                      <a:rPr lang="en-US" sz="1050" b="1" baseline="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[PERCENTAGE]</a:t>
                    </a:fld>
                    <a:endPar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C4-F048-A701-1CFC7677F377}"/>
                </c:ext>
              </c:extLst>
            </c:dLbl>
            <c:dLbl>
              <c:idx val="1"/>
              <c:layout>
                <c:manualLayout>
                  <c:x val="-4.1612482272074383E-2"/>
                  <c:y val="-1.5697042000559637E-2"/>
                </c:manualLayout>
              </c:layout>
              <c:tx>
                <c:rich>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D8692F6F-AD41-DA40-8ECC-D7C214A5B791}" type="CATEGORYNAME">
                      <a:rPr lang="en-US" sz="1050" b="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fld id="{38CB916C-DB72-D44B-9621-E8D97AAA8399}" type="PERCENTAGE">
                      <a:rPr lang="en-US" sz="1050" b="1" baseline="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[PERCENTAGE]</a:t>
                    </a:fld>
                    <a:endPar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AC4-F048-A701-1CFC7677F377}"/>
                </c:ext>
              </c:extLst>
            </c:dLbl>
            <c:dLbl>
              <c:idx val="2"/>
              <c:layout>
                <c:manualLayout>
                  <c:x val="-1.89121109659223E-2"/>
                  <c:y val="-2.2954963510660231E-2"/>
                </c:manualLayout>
              </c:layout>
              <c:tx>
                <c:rich>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65A483C5-B90B-DC47-92EC-9496E26E8794}" type="CATEGORYNAME">
                      <a:rPr lang="en-US" sz="1050" b="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fld id="{AF007A83-6F56-8440-9F0A-34D8CFB5FA9A}" type="PERCENTAGE">
                      <a:rPr lang="en-US" sz="1050" b="1" baseline="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[PERCENTAGE]</a:t>
                    </a:fld>
                    <a:endPar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AC4-F048-A701-1CFC7677F377}"/>
                </c:ext>
              </c:extLst>
            </c:dLbl>
            <c:dLbl>
              <c:idx val="3"/>
              <c:layout>
                <c:manualLayout>
                  <c:x val="5.5384845425036272E-2"/>
                  <c:y val="-3.3277993035076975E-2"/>
                </c:manualLayout>
              </c:layout>
              <c:tx>
                <c:rich>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fld id="{6FA8B588-D6B6-624B-81BA-F805D93F8AE0}" type="CATEGORYNAME">
                      <a:rPr lang="en-US" sz="1050" b="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[CATEGORY NAME]</a:t>
                    </a:fld>
                    <a:r>
                      <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fld id="{D4A747F0-6C71-3340-96EA-7A476472924B}" type="PERCENTAGE">
                      <a:rPr lang="en-US" sz="1050" b="1" baseline="0">
                        <a:solidFill>
                          <a:schemeClr val="tx1"/>
                        </a:solidFill>
                        <a:latin typeface="Open Sans" panose="020B0606030504020204" pitchFamily="34" charset="0"/>
                        <a:ea typeface="Open Sans" panose="020B0606030504020204" pitchFamily="34" charset="0"/>
                        <a:cs typeface="Open Sans" panose="020B0606030504020204" pitchFamily="34" charset="0"/>
                      </a:rPr>
                      <a:pPr>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pPr>
                      <a:t>[PERCENTAGE]</a:t>
                    </a:fld>
                    <a:endParaRPr lang="en-US" sz="105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AC4-F048-A701-1CFC7677F377}"/>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'Overview - FY18 State Expenses'!$A$2:$A$5</c:f>
              <c:strCache>
                <c:ptCount val="4"/>
                <c:pt idx="0">
                  <c:v>Regional AHEC Funding</c:v>
                </c:pt>
                <c:pt idx="1">
                  <c:v>Residency Funds</c:v>
                </c:pt>
                <c:pt idx="2">
                  <c:v>UNC - Chapel Hill Units</c:v>
                </c:pt>
                <c:pt idx="3">
                  <c:v>NC AHEC Program Office</c:v>
                </c:pt>
              </c:strCache>
            </c:strRef>
          </c:cat>
          <c:val>
            <c:numRef>
              <c:f>'Overview - FY18 State Expenses'!$B$2:$B$5</c:f>
              <c:numCache>
                <c:formatCode>_(* #,##0.00_);_(* \(#,##0.00\);_(* "-"??_);_(@_)</c:formatCode>
                <c:ptCount val="4"/>
                <c:pt idx="0">
                  <c:v>36903171.460000001</c:v>
                </c:pt>
                <c:pt idx="1">
                  <c:v>3455649</c:v>
                </c:pt>
                <c:pt idx="2">
                  <c:v>3922591.0999999996</c:v>
                </c:pt>
                <c:pt idx="3">
                  <c:v>3918126.37</c:v>
                </c:pt>
              </c:numCache>
            </c:numRef>
          </c:val>
          <c:extLst>
            <c:ext xmlns:c16="http://schemas.microsoft.com/office/drawing/2014/chart" uri="{C3380CC4-5D6E-409C-BE32-E72D297353CC}">
              <c16:uniqueId val="{00000008-7AC4-F048-A701-1CFC7677F377}"/>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17A47-F14D-454C-8C68-D0FD8577DF1F}" type="doc">
      <dgm:prSet loTypeId="urn:microsoft.com/office/officeart/2005/8/layout/lProcess1" loCatId="" qsTypeId="urn:microsoft.com/office/officeart/2005/8/quickstyle/simple2" qsCatId="simple" csTypeId="urn:microsoft.com/office/officeart/2005/8/colors/accent1_2" csCatId="accent1" phldr="1"/>
      <dgm:spPr/>
      <dgm:t>
        <a:bodyPr/>
        <a:lstStyle/>
        <a:p>
          <a:endParaRPr lang="en-US"/>
        </a:p>
      </dgm:t>
    </dgm:pt>
    <dgm:pt modelId="{02C028B0-63DB-8C49-A1CC-E4B0D9A47A66}">
      <dgm:prSet phldrT="[Text]" custT="1"/>
      <dgm:spPr>
        <a:solidFill>
          <a:srgbClr val="243644"/>
        </a:solidFill>
      </dgm:spPr>
      <dgm:t>
        <a:bodyPr/>
        <a:lstStyle/>
        <a:p>
          <a:r>
            <a:rPr lang="en-US" sz="3200" b="0" dirty="0"/>
            <a:t>Recruit</a:t>
          </a:r>
        </a:p>
      </dgm:t>
    </dgm:pt>
    <dgm:pt modelId="{21DD3C3A-DB80-C441-B84F-41152C6EFFCC}" type="parTrans" cxnId="{62B8D63D-F163-894D-9840-785C249A86DC}">
      <dgm:prSet/>
      <dgm:spPr/>
      <dgm:t>
        <a:bodyPr/>
        <a:lstStyle/>
        <a:p>
          <a:endParaRPr lang="en-US"/>
        </a:p>
      </dgm:t>
    </dgm:pt>
    <dgm:pt modelId="{B59DBA08-A527-B44D-A6CA-F2FB14DB3706}" type="sibTrans" cxnId="{62B8D63D-F163-894D-9840-785C249A86DC}">
      <dgm:prSet/>
      <dgm:spPr/>
      <dgm:t>
        <a:bodyPr/>
        <a:lstStyle/>
        <a:p>
          <a:endParaRPr lang="en-US"/>
        </a:p>
      </dgm:t>
    </dgm:pt>
    <dgm:pt modelId="{C1324D66-EC74-8E4A-91E3-A5054CC46D76}">
      <dgm:prSet/>
      <dgm:spPr>
        <a:solidFill>
          <a:srgbClr val="243644"/>
        </a:solidFill>
      </dgm:spPr>
      <dgm:t>
        <a:bodyPr/>
        <a:lstStyle/>
        <a:p>
          <a:r>
            <a:rPr lang="en-US" dirty="0"/>
            <a:t>Train</a:t>
          </a:r>
        </a:p>
      </dgm:t>
    </dgm:pt>
    <dgm:pt modelId="{E8479ABD-4442-874B-BFA1-B9E4641E8128}" type="parTrans" cxnId="{BCF65357-F990-FF4E-8B6E-B0663E1F63EE}">
      <dgm:prSet/>
      <dgm:spPr/>
      <dgm:t>
        <a:bodyPr/>
        <a:lstStyle/>
        <a:p>
          <a:endParaRPr lang="en-US"/>
        </a:p>
      </dgm:t>
    </dgm:pt>
    <dgm:pt modelId="{E55D827A-FCA7-854E-8005-809FFDB8D744}" type="sibTrans" cxnId="{BCF65357-F990-FF4E-8B6E-B0663E1F63EE}">
      <dgm:prSet/>
      <dgm:spPr/>
      <dgm:t>
        <a:bodyPr/>
        <a:lstStyle/>
        <a:p>
          <a:endParaRPr lang="en-US"/>
        </a:p>
      </dgm:t>
    </dgm:pt>
    <dgm:pt modelId="{4E4EF828-3402-134E-85DC-2C9428F3DB40}">
      <dgm:prSet/>
      <dgm:spPr>
        <a:solidFill>
          <a:srgbClr val="243644"/>
        </a:solidFill>
      </dgm:spPr>
      <dgm:t>
        <a:bodyPr/>
        <a:lstStyle/>
        <a:p>
          <a:r>
            <a:rPr lang="en-US" dirty="0"/>
            <a:t>Retain</a:t>
          </a:r>
        </a:p>
      </dgm:t>
    </dgm:pt>
    <dgm:pt modelId="{80906447-7C6E-AB4D-8905-DFDF25CE8EA7}" type="parTrans" cxnId="{5164C68C-BCC6-6640-BC77-0DCFC9535410}">
      <dgm:prSet/>
      <dgm:spPr/>
      <dgm:t>
        <a:bodyPr/>
        <a:lstStyle/>
        <a:p>
          <a:endParaRPr lang="en-US"/>
        </a:p>
      </dgm:t>
    </dgm:pt>
    <dgm:pt modelId="{FD6924D5-AD2D-FD4C-B3DD-23931BF12602}" type="sibTrans" cxnId="{5164C68C-BCC6-6640-BC77-0DCFC9535410}">
      <dgm:prSet/>
      <dgm:spPr/>
      <dgm:t>
        <a:bodyPr/>
        <a:lstStyle/>
        <a:p>
          <a:endParaRPr lang="en-US"/>
        </a:p>
      </dgm:t>
    </dgm:pt>
    <dgm:pt modelId="{824B163F-7CFB-9047-A76D-7D61179DD20E}">
      <dgm:prSet phldrT="[Text]" custT="1"/>
      <dgm:spPr/>
      <dgm:t>
        <a:bodyPr/>
        <a:lstStyle/>
        <a:p>
          <a:r>
            <a:rPr lang="en-US" sz="1400" dirty="0"/>
            <a:t>To ensure an appropriate supply of trainees/students to pursue health careers, particularly those who reflect their communities</a:t>
          </a:r>
          <a:endParaRPr lang="en-US" sz="1400" b="1" dirty="0"/>
        </a:p>
      </dgm:t>
    </dgm:pt>
    <dgm:pt modelId="{E57CA340-CC1D-994E-B71C-5C89BBD597CD}" type="parTrans" cxnId="{CDAEEBF4-6A6F-3D4C-ADE2-77364993B684}">
      <dgm:prSet/>
      <dgm:spPr/>
      <dgm:t>
        <a:bodyPr/>
        <a:lstStyle/>
        <a:p>
          <a:endParaRPr lang="en-US"/>
        </a:p>
      </dgm:t>
    </dgm:pt>
    <dgm:pt modelId="{1B50D207-3BED-3C41-9EE2-B7BF31815FF4}" type="sibTrans" cxnId="{CDAEEBF4-6A6F-3D4C-ADE2-77364993B684}">
      <dgm:prSet/>
      <dgm:spPr/>
      <dgm:t>
        <a:bodyPr/>
        <a:lstStyle/>
        <a:p>
          <a:endParaRPr lang="en-US"/>
        </a:p>
      </dgm:t>
    </dgm:pt>
    <dgm:pt modelId="{4EEA9451-51B2-C241-9574-D00565B988EE}">
      <dgm:prSet custT="1"/>
      <dgm:spPr/>
      <dgm:t>
        <a:bodyPr/>
        <a:lstStyle/>
        <a:p>
          <a:r>
            <a:rPr lang="en-US" sz="1400" dirty="0"/>
            <a:t>To encourage health professions trainees/students and healthcare professionals to practice in interprofessional and primary care settings in rural and under-resourced communities</a:t>
          </a:r>
        </a:p>
      </dgm:t>
    </dgm:pt>
    <dgm:pt modelId="{572D6FF3-AC3C-2941-9C11-46B73EC66A5C}" type="parTrans" cxnId="{057ECEC4-20A3-D943-9841-1A2101F59C0C}">
      <dgm:prSet/>
      <dgm:spPr/>
      <dgm:t>
        <a:bodyPr/>
        <a:lstStyle/>
        <a:p>
          <a:endParaRPr lang="en-US"/>
        </a:p>
      </dgm:t>
    </dgm:pt>
    <dgm:pt modelId="{B9549A43-CEF8-A24A-88D5-D7739DCD0ECD}" type="sibTrans" cxnId="{057ECEC4-20A3-D943-9841-1A2101F59C0C}">
      <dgm:prSet/>
      <dgm:spPr/>
      <dgm:t>
        <a:bodyPr/>
        <a:lstStyle/>
        <a:p>
          <a:endParaRPr lang="en-US"/>
        </a:p>
      </dgm:t>
    </dgm:pt>
    <dgm:pt modelId="{F9E7556F-7535-0B41-AE42-B0BBCE650B1F}">
      <dgm:prSet custT="1"/>
      <dgm:spPr/>
      <dgm:t>
        <a:bodyPr/>
        <a:lstStyle/>
        <a:p>
          <a:pPr>
            <a:lnSpc>
              <a:spcPct val="100000"/>
            </a:lnSpc>
          </a:pPr>
          <a:r>
            <a:rPr lang="en-US" sz="1400" dirty="0"/>
            <a:t>To retain the health workforce with a focus on the diversity of providers, interprofessional teams, and primary care settings in rural and under-resourced communities</a:t>
          </a:r>
        </a:p>
      </dgm:t>
    </dgm:pt>
    <dgm:pt modelId="{FB73F666-3A09-2F48-98AF-AAD7F644E3CB}" type="parTrans" cxnId="{F52338D8-CEE5-934F-8617-E691F1794B15}">
      <dgm:prSet/>
      <dgm:spPr/>
      <dgm:t>
        <a:bodyPr/>
        <a:lstStyle/>
        <a:p>
          <a:endParaRPr lang="en-US"/>
        </a:p>
      </dgm:t>
    </dgm:pt>
    <dgm:pt modelId="{11B8EE18-82B1-9E4B-8AA4-ABF4D9F54705}" type="sibTrans" cxnId="{F52338D8-CEE5-934F-8617-E691F1794B15}">
      <dgm:prSet/>
      <dgm:spPr/>
      <dgm:t>
        <a:bodyPr/>
        <a:lstStyle/>
        <a:p>
          <a:endParaRPr lang="en-US"/>
        </a:p>
      </dgm:t>
    </dgm:pt>
    <dgm:pt modelId="{523884AD-945D-384A-B86C-0A7E6F11D45D}" type="pres">
      <dgm:prSet presAssocID="{02E17A47-F14D-454C-8C68-D0FD8577DF1F}" presName="Name0" presStyleCnt="0">
        <dgm:presLayoutVars>
          <dgm:dir/>
          <dgm:animLvl val="lvl"/>
          <dgm:resizeHandles val="exact"/>
        </dgm:presLayoutVars>
      </dgm:prSet>
      <dgm:spPr/>
    </dgm:pt>
    <dgm:pt modelId="{57546D00-C7CA-1E40-85EB-70F5BA039356}" type="pres">
      <dgm:prSet presAssocID="{02C028B0-63DB-8C49-A1CC-E4B0D9A47A66}" presName="vertFlow" presStyleCnt="0"/>
      <dgm:spPr/>
    </dgm:pt>
    <dgm:pt modelId="{3D748C88-7FE8-544E-8704-C4FEDA82265E}" type="pres">
      <dgm:prSet presAssocID="{02C028B0-63DB-8C49-A1CC-E4B0D9A47A66}" presName="header" presStyleLbl="node1" presStyleIdx="0" presStyleCnt="3"/>
      <dgm:spPr/>
    </dgm:pt>
    <dgm:pt modelId="{25149CB8-9497-554B-A0FD-69CE0FF5178B}" type="pres">
      <dgm:prSet presAssocID="{E57CA340-CC1D-994E-B71C-5C89BBD597CD}" presName="parTrans" presStyleLbl="sibTrans2D1" presStyleIdx="0" presStyleCnt="3"/>
      <dgm:spPr/>
    </dgm:pt>
    <dgm:pt modelId="{0CE107C1-E653-8F47-BD6F-13A5F0D910BF}" type="pres">
      <dgm:prSet presAssocID="{824B163F-7CFB-9047-A76D-7D61179DD20E}" presName="child" presStyleLbl="alignAccFollowNode1" presStyleIdx="0" presStyleCnt="3" custScaleY="276137">
        <dgm:presLayoutVars>
          <dgm:chMax val="0"/>
          <dgm:bulletEnabled val="1"/>
        </dgm:presLayoutVars>
      </dgm:prSet>
      <dgm:spPr/>
    </dgm:pt>
    <dgm:pt modelId="{9A45AA85-F273-BE4C-BBE3-70619000FA93}" type="pres">
      <dgm:prSet presAssocID="{02C028B0-63DB-8C49-A1CC-E4B0D9A47A66}" presName="hSp" presStyleCnt="0"/>
      <dgm:spPr/>
    </dgm:pt>
    <dgm:pt modelId="{87C27433-18D2-B740-BB68-C3ACD7BE5660}" type="pres">
      <dgm:prSet presAssocID="{C1324D66-EC74-8E4A-91E3-A5054CC46D76}" presName="vertFlow" presStyleCnt="0"/>
      <dgm:spPr/>
    </dgm:pt>
    <dgm:pt modelId="{F88E905B-21A7-D24C-A01C-D200C3FAAB56}" type="pres">
      <dgm:prSet presAssocID="{C1324D66-EC74-8E4A-91E3-A5054CC46D76}" presName="header" presStyleLbl="node1" presStyleIdx="1" presStyleCnt="3"/>
      <dgm:spPr/>
    </dgm:pt>
    <dgm:pt modelId="{D59798E2-CCCD-A04B-9432-E005005BB3BD}" type="pres">
      <dgm:prSet presAssocID="{572D6FF3-AC3C-2941-9C11-46B73EC66A5C}" presName="parTrans" presStyleLbl="sibTrans2D1" presStyleIdx="1" presStyleCnt="3"/>
      <dgm:spPr/>
    </dgm:pt>
    <dgm:pt modelId="{72ADA6E2-EABA-F94E-97C1-2025E5CDA925}" type="pres">
      <dgm:prSet presAssocID="{4EEA9451-51B2-C241-9574-D00565B988EE}" presName="child" presStyleLbl="alignAccFollowNode1" presStyleIdx="1" presStyleCnt="3" custScaleY="266065">
        <dgm:presLayoutVars>
          <dgm:chMax val="0"/>
          <dgm:bulletEnabled val="1"/>
        </dgm:presLayoutVars>
      </dgm:prSet>
      <dgm:spPr/>
    </dgm:pt>
    <dgm:pt modelId="{C17747DC-2528-9845-BCD7-E54BF543BB52}" type="pres">
      <dgm:prSet presAssocID="{C1324D66-EC74-8E4A-91E3-A5054CC46D76}" presName="hSp" presStyleCnt="0"/>
      <dgm:spPr/>
    </dgm:pt>
    <dgm:pt modelId="{1AE20306-2486-8A46-A1B5-AAC588E64F3A}" type="pres">
      <dgm:prSet presAssocID="{4E4EF828-3402-134E-85DC-2C9428F3DB40}" presName="vertFlow" presStyleCnt="0"/>
      <dgm:spPr/>
    </dgm:pt>
    <dgm:pt modelId="{D390FCFD-5FEF-744D-939D-EC919E3F6408}" type="pres">
      <dgm:prSet presAssocID="{4E4EF828-3402-134E-85DC-2C9428F3DB40}" presName="header" presStyleLbl="node1" presStyleIdx="2" presStyleCnt="3"/>
      <dgm:spPr/>
    </dgm:pt>
    <dgm:pt modelId="{9450923C-5E8E-D24D-ADA6-057DCFBD540D}" type="pres">
      <dgm:prSet presAssocID="{FB73F666-3A09-2F48-98AF-AAD7F644E3CB}" presName="parTrans" presStyleLbl="sibTrans2D1" presStyleIdx="2" presStyleCnt="3"/>
      <dgm:spPr/>
    </dgm:pt>
    <dgm:pt modelId="{6F65DF32-9A87-D24C-B4D1-A3CB5FB66464}" type="pres">
      <dgm:prSet presAssocID="{F9E7556F-7535-0B41-AE42-B0BBCE650B1F}" presName="child" presStyleLbl="alignAccFollowNode1" presStyleIdx="2" presStyleCnt="3" custScaleY="281173" custLinFactNeighborX="828" custLinFactNeighborY="6109">
        <dgm:presLayoutVars>
          <dgm:chMax val="0"/>
          <dgm:bulletEnabled val="1"/>
        </dgm:presLayoutVars>
      </dgm:prSet>
      <dgm:spPr/>
    </dgm:pt>
  </dgm:ptLst>
  <dgm:cxnLst>
    <dgm:cxn modelId="{D21F7707-D8D5-BE4C-9F4A-AD730B3A6294}" type="presOf" srcId="{4EEA9451-51B2-C241-9574-D00565B988EE}" destId="{72ADA6E2-EABA-F94E-97C1-2025E5CDA925}" srcOrd="0" destOrd="0" presId="urn:microsoft.com/office/officeart/2005/8/layout/lProcess1"/>
    <dgm:cxn modelId="{C44CB13B-3F33-6141-BF1E-E982E0361A33}" type="presOf" srcId="{4E4EF828-3402-134E-85DC-2C9428F3DB40}" destId="{D390FCFD-5FEF-744D-939D-EC919E3F6408}" srcOrd="0" destOrd="0" presId="urn:microsoft.com/office/officeart/2005/8/layout/lProcess1"/>
    <dgm:cxn modelId="{62B8D63D-F163-894D-9840-785C249A86DC}" srcId="{02E17A47-F14D-454C-8C68-D0FD8577DF1F}" destId="{02C028B0-63DB-8C49-A1CC-E4B0D9A47A66}" srcOrd="0" destOrd="0" parTransId="{21DD3C3A-DB80-C441-B84F-41152C6EFFCC}" sibTransId="{B59DBA08-A527-B44D-A6CA-F2FB14DB3706}"/>
    <dgm:cxn modelId="{BCF65357-F990-FF4E-8B6E-B0663E1F63EE}" srcId="{02E17A47-F14D-454C-8C68-D0FD8577DF1F}" destId="{C1324D66-EC74-8E4A-91E3-A5054CC46D76}" srcOrd="1" destOrd="0" parTransId="{E8479ABD-4442-874B-BFA1-B9E4641E8128}" sibTransId="{E55D827A-FCA7-854E-8005-809FFDB8D744}"/>
    <dgm:cxn modelId="{CC86A983-FE21-DE48-9A66-18865D86D1D0}" type="presOf" srcId="{824B163F-7CFB-9047-A76D-7D61179DD20E}" destId="{0CE107C1-E653-8F47-BD6F-13A5F0D910BF}" srcOrd="0" destOrd="0" presId="urn:microsoft.com/office/officeart/2005/8/layout/lProcess1"/>
    <dgm:cxn modelId="{BCAD7C84-D65D-BA41-A7E8-219403A5CA6D}" type="presOf" srcId="{02C028B0-63DB-8C49-A1CC-E4B0D9A47A66}" destId="{3D748C88-7FE8-544E-8704-C4FEDA82265E}" srcOrd="0" destOrd="0" presId="urn:microsoft.com/office/officeart/2005/8/layout/lProcess1"/>
    <dgm:cxn modelId="{5164C68C-BCC6-6640-BC77-0DCFC9535410}" srcId="{02E17A47-F14D-454C-8C68-D0FD8577DF1F}" destId="{4E4EF828-3402-134E-85DC-2C9428F3DB40}" srcOrd="2" destOrd="0" parTransId="{80906447-7C6E-AB4D-8905-DFDF25CE8EA7}" sibTransId="{FD6924D5-AD2D-FD4C-B3DD-23931BF12602}"/>
    <dgm:cxn modelId="{8C3397B0-3AEB-524A-93A0-B45546643B52}" type="presOf" srcId="{C1324D66-EC74-8E4A-91E3-A5054CC46D76}" destId="{F88E905B-21A7-D24C-A01C-D200C3FAAB56}" srcOrd="0" destOrd="0" presId="urn:microsoft.com/office/officeart/2005/8/layout/lProcess1"/>
    <dgm:cxn modelId="{057ECEC4-20A3-D943-9841-1A2101F59C0C}" srcId="{C1324D66-EC74-8E4A-91E3-A5054CC46D76}" destId="{4EEA9451-51B2-C241-9574-D00565B988EE}" srcOrd="0" destOrd="0" parTransId="{572D6FF3-AC3C-2941-9C11-46B73EC66A5C}" sibTransId="{B9549A43-CEF8-A24A-88D5-D7739DCD0ECD}"/>
    <dgm:cxn modelId="{663B02C8-FAFD-154C-B831-43B7855ECB0D}" type="presOf" srcId="{F9E7556F-7535-0B41-AE42-B0BBCE650B1F}" destId="{6F65DF32-9A87-D24C-B4D1-A3CB5FB66464}" srcOrd="0" destOrd="0" presId="urn:microsoft.com/office/officeart/2005/8/layout/lProcess1"/>
    <dgm:cxn modelId="{C7C221C8-33B6-FE4F-BAF5-51DCAA2CE5F4}" type="presOf" srcId="{572D6FF3-AC3C-2941-9C11-46B73EC66A5C}" destId="{D59798E2-CCCD-A04B-9432-E005005BB3BD}" srcOrd="0" destOrd="0" presId="urn:microsoft.com/office/officeart/2005/8/layout/lProcess1"/>
    <dgm:cxn modelId="{C2501BCE-60BF-FB48-BC8F-BF1712332A40}" type="presOf" srcId="{FB73F666-3A09-2F48-98AF-AAD7F644E3CB}" destId="{9450923C-5E8E-D24D-ADA6-057DCFBD540D}" srcOrd="0" destOrd="0" presId="urn:microsoft.com/office/officeart/2005/8/layout/lProcess1"/>
    <dgm:cxn modelId="{F52338D8-CEE5-934F-8617-E691F1794B15}" srcId="{4E4EF828-3402-134E-85DC-2C9428F3DB40}" destId="{F9E7556F-7535-0B41-AE42-B0BBCE650B1F}" srcOrd="0" destOrd="0" parTransId="{FB73F666-3A09-2F48-98AF-AAD7F644E3CB}" sibTransId="{11B8EE18-82B1-9E4B-8AA4-ABF4D9F54705}"/>
    <dgm:cxn modelId="{A9E604DB-8A18-3947-A9E6-2398C9EC26EC}" type="presOf" srcId="{02E17A47-F14D-454C-8C68-D0FD8577DF1F}" destId="{523884AD-945D-384A-B86C-0A7E6F11D45D}" srcOrd="0" destOrd="0" presId="urn:microsoft.com/office/officeart/2005/8/layout/lProcess1"/>
    <dgm:cxn modelId="{84D27BEF-4DF3-1749-A1F6-C682B9457ED1}" type="presOf" srcId="{E57CA340-CC1D-994E-B71C-5C89BBD597CD}" destId="{25149CB8-9497-554B-A0FD-69CE0FF5178B}" srcOrd="0" destOrd="0" presId="urn:microsoft.com/office/officeart/2005/8/layout/lProcess1"/>
    <dgm:cxn modelId="{CDAEEBF4-6A6F-3D4C-ADE2-77364993B684}" srcId="{02C028B0-63DB-8C49-A1CC-E4B0D9A47A66}" destId="{824B163F-7CFB-9047-A76D-7D61179DD20E}" srcOrd="0" destOrd="0" parTransId="{E57CA340-CC1D-994E-B71C-5C89BBD597CD}" sibTransId="{1B50D207-3BED-3C41-9EE2-B7BF31815FF4}"/>
    <dgm:cxn modelId="{D95420A2-4ECF-794E-AF85-A42432777814}" type="presParOf" srcId="{523884AD-945D-384A-B86C-0A7E6F11D45D}" destId="{57546D00-C7CA-1E40-85EB-70F5BA039356}" srcOrd="0" destOrd="0" presId="urn:microsoft.com/office/officeart/2005/8/layout/lProcess1"/>
    <dgm:cxn modelId="{6742421C-4B16-EC4D-B0E5-4054A8DA7FF7}" type="presParOf" srcId="{57546D00-C7CA-1E40-85EB-70F5BA039356}" destId="{3D748C88-7FE8-544E-8704-C4FEDA82265E}" srcOrd="0" destOrd="0" presId="urn:microsoft.com/office/officeart/2005/8/layout/lProcess1"/>
    <dgm:cxn modelId="{8DA3A6ED-50F2-1540-A758-2832E1CD0F26}" type="presParOf" srcId="{57546D00-C7CA-1E40-85EB-70F5BA039356}" destId="{25149CB8-9497-554B-A0FD-69CE0FF5178B}" srcOrd="1" destOrd="0" presId="urn:microsoft.com/office/officeart/2005/8/layout/lProcess1"/>
    <dgm:cxn modelId="{EA3E17CA-BAE8-4446-B243-4B052B0F0981}" type="presParOf" srcId="{57546D00-C7CA-1E40-85EB-70F5BA039356}" destId="{0CE107C1-E653-8F47-BD6F-13A5F0D910BF}" srcOrd="2" destOrd="0" presId="urn:microsoft.com/office/officeart/2005/8/layout/lProcess1"/>
    <dgm:cxn modelId="{C2DFD47E-9A63-D94D-8EE9-E1F3746429C2}" type="presParOf" srcId="{523884AD-945D-384A-B86C-0A7E6F11D45D}" destId="{9A45AA85-F273-BE4C-BBE3-70619000FA93}" srcOrd="1" destOrd="0" presId="urn:microsoft.com/office/officeart/2005/8/layout/lProcess1"/>
    <dgm:cxn modelId="{3427307D-C001-514A-95B9-32B26811F1E9}" type="presParOf" srcId="{523884AD-945D-384A-B86C-0A7E6F11D45D}" destId="{87C27433-18D2-B740-BB68-C3ACD7BE5660}" srcOrd="2" destOrd="0" presId="urn:microsoft.com/office/officeart/2005/8/layout/lProcess1"/>
    <dgm:cxn modelId="{3CC5B0D6-4CC9-5A4F-8108-8D13D6FBCD47}" type="presParOf" srcId="{87C27433-18D2-B740-BB68-C3ACD7BE5660}" destId="{F88E905B-21A7-D24C-A01C-D200C3FAAB56}" srcOrd="0" destOrd="0" presId="urn:microsoft.com/office/officeart/2005/8/layout/lProcess1"/>
    <dgm:cxn modelId="{137DC3AB-1134-1540-885D-61BB8E5E16FC}" type="presParOf" srcId="{87C27433-18D2-B740-BB68-C3ACD7BE5660}" destId="{D59798E2-CCCD-A04B-9432-E005005BB3BD}" srcOrd="1" destOrd="0" presId="urn:microsoft.com/office/officeart/2005/8/layout/lProcess1"/>
    <dgm:cxn modelId="{8AE75B9E-F7EB-344D-88C0-3F2F2967ACB3}" type="presParOf" srcId="{87C27433-18D2-B740-BB68-C3ACD7BE5660}" destId="{72ADA6E2-EABA-F94E-97C1-2025E5CDA925}" srcOrd="2" destOrd="0" presId="urn:microsoft.com/office/officeart/2005/8/layout/lProcess1"/>
    <dgm:cxn modelId="{49DC5A79-51CD-5D4E-97F4-AA7A9EFCB7E4}" type="presParOf" srcId="{523884AD-945D-384A-B86C-0A7E6F11D45D}" destId="{C17747DC-2528-9845-BCD7-E54BF543BB52}" srcOrd="3" destOrd="0" presId="urn:microsoft.com/office/officeart/2005/8/layout/lProcess1"/>
    <dgm:cxn modelId="{F526CCDF-EFE7-2B47-8682-B2D6390883B2}" type="presParOf" srcId="{523884AD-945D-384A-B86C-0A7E6F11D45D}" destId="{1AE20306-2486-8A46-A1B5-AAC588E64F3A}" srcOrd="4" destOrd="0" presId="urn:microsoft.com/office/officeart/2005/8/layout/lProcess1"/>
    <dgm:cxn modelId="{A65E66F9-35CD-6941-9412-841E7AF7A2D7}" type="presParOf" srcId="{1AE20306-2486-8A46-A1B5-AAC588E64F3A}" destId="{D390FCFD-5FEF-744D-939D-EC919E3F6408}" srcOrd="0" destOrd="0" presId="urn:microsoft.com/office/officeart/2005/8/layout/lProcess1"/>
    <dgm:cxn modelId="{92A319D7-378A-8B41-915F-A06DAA277D4B}" type="presParOf" srcId="{1AE20306-2486-8A46-A1B5-AAC588E64F3A}" destId="{9450923C-5E8E-D24D-ADA6-057DCFBD540D}" srcOrd="1" destOrd="0" presId="urn:microsoft.com/office/officeart/2005/8/layout/lProcess1"/>
    <dgm:cxn modelId="{0B77DA51-2143-9D4A-8AF2-3487414491AA}" type="presParOf" srcId="{1AE20306-2486-8A46-A1B5-AAC588E64F3A}" destId="{6F65DF32-9A87-D24C-B4D1-A3CB5FB66464}"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E17A47-F14D-454C-8C68-D0FD8577DF1F}"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en-US"/>
        </a:p>
      </dgm:t>
    </dgm:pt>
    <dgm:pt modelId="{02C028B0-63DB-8C49-A1CC-E4B0D9A47A66}">
      <dgm:prSet phldrT="[Text]" custT="1"/>
      <dgm:spPr>
        <a:solidFill>
          <a:srgbClr val="448BBB"/>
        </a:solidFill>
        <a:ln>
          <a:solidFill>
            <a:schemeClr val="lt1">
              <a:hueOff val="0"/>
              <a:satOff val="0"/>
              <a:lumOff val="0"/>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Careers &amp; </a:t>
          </a:r>
          <a:b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Workforce Diversity</a:t>
          </a:r>
        </a:p>
      </dgm:t>
    </dgm:pt>
    <dgm:pt modelId="{21DD3C3A-DB80-C441-B84F-41152C6EFFCC}" type="parTrans" cxnId="{62B8D63D-F163-894D-9840-785C249A86DC}">
      <dgm:prSet/>
      <dgm:spPr/>
      <dgm:t>
        <a:bodyPr/>
        <a:lstStyle/>
        <a:p>
          <a:endParaRPr lang="en-US"/>
        </a:p>
      </dgm:t>
    </dgm:pt>
    <dgm:pt modelId="{B59DBA08-A527-B44D-A6CA-F2FB14DB3706}" type="sibTrans" cxnId="{62B8D63D-F163-894D-9840-785C249A86DC}">
      <dgm:prSet/>
      <dgm:spPr/>
      <dgm:t>
        <a:bodyPr/>
        <a:lstStyle/>
        <a:p>
          <a:endParaRPr lang="en-US"/>
        </a:p>
      </dgm:t>
    </dgm:pt>
    <dgm:pt modelId="{09602B1A-4BEF-6C48-86C4-FB7A2E9F7B1D}">
      <dgm:prSet phldrT="[Text]" custT="1"/>
      <dgm:spPr>
        <a:solidFill>
          <a:srgbClr val="BD4D3B"/>
        </a:solidFill>
        <a:ln>
          <a:solidFill>
            <a:schemeClr val="bg1">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Student Services</a:t>
          </a:r>
        </a:p>
      </dgm:t>
    </dgm:pt>
    <dgm:pt modelId="{A655A2E8-4434-BB40-975A-EA8F4E297550}" type="parTrans" cxnId="{640F40A7-7423-0D41-9DD3-A6F9772BFF73}">
      <dgm:prSet/>
      <dgm:spPr>
        <a:noFill/>
      </dgm:spPr>
      <dgm:t>
        <a:bodyPr/>
        <a:lstStyle/>
        <a:p>
          <a:endParaRPr lang="en-US"/>
        </a:p>
      </dgm:t>
    </dgm:pt>
    <dgm:pt modelId="{FE2A5DD8-E81F-5243-B926-BC10A4472893}" type="sibTrans" cxnId="{640F40A7-7423-0D41-9DD3-A6F9772BFF73}">
      <dgm:prSet/>
      <dgm:spPr>
        <a:noFill/>
      </dgm:spPr>
      <dgm:t>
        <a:bodyPr/>
        <a:lstStyle/>
        <a:p>
          <a:endParaRPr lang="en-US"/>
        </a:p>
      </dgm:t>
    </dgm:pt>
    <dgm:pt modelId="{1C292080-C265-2A41-A495-CA9F99229E3E}">
      <dgm:prSet phldrT="[Text]" custT="1"/>
      <dgm:spPr>
        <a:solidFill>
          <a:srgbClr val="243644"/>
        </a:solidFill>
        <a:ln>
          <a:solidFill>
            <a:schemeClr val="bg1">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Graduate Medical </a:t>
          </a:r>
          <a:b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Education Support</a:t>
          </a:r>
        </a:p>
      </dgm:t>
    </dgm:pt>
    <dgm:pt modelId="{18DF4149-805C-1941-80ED-E5AA59551839}" type="parTrans" cxnId="{D2059A79-1E94-3740-8698-B1C6FD5F1804}">
      <dgm:prSet/>
      <dgm:spPr/>
      <dgm:t>
        <a:bodyPr/>
        <a:lstStyle/>
        <a:p>
          <a:endParaRPr lang="en-US"/>
        </a:p>
      </dgm:t>
    </dgm:pt>
    <dgm:pt modelId="{33CDE9A8-EA7A-314B-B8DA-B68BBEE82E6F}" type="sibTrans" cxnId="{D2059A79-1E94-3740-8698-B1C6FD5F1804}">
      <dgm:prSet/>
      <dgm:spPr/>
      <dgm:t>
        <a:bodyPr/>
        <a:lstStyle/>
        <a:p>
          <a:endParaRPr lang="en-US"/>
        </a:p>
      </dgm:t>
    </dgm:pt>
    <dgm:pt modelId="{8467384C-D081-DF4D-A77C-E8650E9E30F4}">
      <dgm:prSet phldrT="[Text]" custT="1"/>
      <dgm:spPr>
        <a:solidFill>
          <a:srgbClr val="97C356"/>
        </a:solidFill>
        <a:ln>
          <a:solidFill>
            <a:schemeClr val="lt1">
              <a:hueOff val="0"/>
              <a:satOff val="0"/>
              <a:lumOff val="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Continuing Professional Development</a:t>
          </a:r>
        </a:p>
      </dgm:t>
    </dgm:pt>
    <dgm:pt modelId="{2959800B-C88B-6944-909C-18C199D775FC}" type="parTrans" cxnId="{1B298BF7-1269-3947-B450-9D01505EB1B7}">
      <dgm:prSet/>
      <dgm:spPr/>
      <dgm:t>
        <a:bodyPr/>
        <a:lstStyle/>
        <a:p>
          <a:endParaRPr lang="en-US"/>
        </a:p>
      </dgm:t>
    </dgm:pt>
    <dgm:pt modelId="{25ED97A5-B509-5C4A-83D0-B4AA034B3987}" type="sibTrans" cxnId="{1B298BF7-1269-3947-B450-9D01505EB1B7}">
      <dgm:prSet/>
      <dgm:spPr/>
      <dgm:t>
        <a:bodyPr/>
        <a:lstStyle/>
        <a:p>
          <a:endParaRPr lang="en-US"/>
        </a:p>
      </dgm:t>
    </dgm:pt>
    <dgm:pt modelId="{49DF85AE-06F6-4A40-85DA-9E2AF41E9F6B}">
      <dgm:prSet phldrT="[Text]" custT="1"/>
      <dgm:spPr>
        <a:solidFill>
          <a:srgbClr val="605891"/>
        </a:solidFill>
        <a:ln>
          <a:solidFill>
            <a:schemeClr val="bg1">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Support</a:t>
          </a:r>
        </a:p>
      </dgm:t>
    </dgm:pt>
    <dgm:pt modelId="{9732BE5E-1CE3-7741-8932-8F243A7FD0DC}" type="parTrans" cxnId="{09801C8A-F417-7A4A-B54A-1631DA20EB18}">
      <dgm:prSet/>
      <dgm:spPr>
        <a:noFill/>
      </dgm:spPr>
      <dgm:t>
        <a:bodyPr/>
        <a:lstStyle/>
        <a:p>
          <a:endParaRPr lang="en-US"/>
        </a:p>
      </dgm:t>
    </dgm:pt>
    <dgm:pt modelId="{1ABEB6F3-4E80-6E41-BBDD-0B64BE1EB8A2}" type="sibTrans" cxnId="{09801C8A-F417-7A4A-B54A-1631DA20EB18}">
      <dgm:prSet/>
      <dgm:spPr>
        <a:noFill/>
      </dgm:spPr>
      <dgm:t>
        <a:bodyPr/>
        <a:lstStyle/>
        <a:p>
          <a:endParaRPr lang="en-US"/>
        </a:p>
      </dgm:t>
    </dgm:pt>
    <dgm:pt modelId="{C74C1245-46A6-024E-A36D-B93ACD1D31E1}">
      <dgm:prSet phldrT="[Text]" custT="1"/>
      <dgm:spPr>
        <a:solidFill>
          <a:srgbClr val="D6793F"/>
        </a:solidFill>
        <a:ln>
          <a:solidFill>
            <a:schemeClr val="bg1">
              <a:alpha val="90000"/>
            </a:schemeClr>
          </a:solidFill>
        </a:ln>
      </dgm:spPr>
      <dgm: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Library Services</a:t>
          </a:r>
        </a:p>
      </dgm:t>
    </dgm:pt>
    <dgm:pt modelId="{25BA2850-1DCC-3548-80D4-0B8EA1CBC445}" type="parTrans" cxnId="{E7F783F8-46F4-E94C-9519-6DDDA7C54733}">
      <dgm:prSet/>
      <dgm:spPr/>
      <dgm:t>
        <a:bodyPr/>
        <a:lstStyle/>
        <a:p>
          <a:endParaRPr lang="en-US"/>
        </a:p>
      </dgm:t>
    </dgm:pt>
    <dgm:pt modelId="{E08CAEBD-24AC-8041-9309-337056C87A64}" type="sibTrans" cxnId="{E7F783F8-46F4-E94C-9519-6DDDA7C54733}">
      <dgm:prSet/>
      <dgm:spPr/>
      <dgm:t>
        <a:bodyPr/>
        <a:lstStyle/>
        <a:p>
          <a:endParaRPr lang="en-US"/>
        </a:p>
      </dgm:t>
    </dgm:pt>
    <dgm:pt modelId="{523884AD-945D-384A-B86C-0A7E6F11D45D}" type="pres">
      <dgm:prSet presAssocID="{02E17A47-F14D-454C-8C68-D0FD8577DF1F}" presName="Name0" presStyleCnt="0">
        <dgm:presLayoutVars>
          <dgm:dir/>
          <dgm:animLvl val="lvl"/>
          <dgm:resizeHandles val="exact"/>
        </dgm:presLayoutVars>
      </dgm:prSet>
      <dgm:spPr/>
    </dgm:pt>
    <dgm:pt modelId="{57546D00-C7CA-1E40-85EB-70F5BA039356}" type="pres">
      <dgm:prSet presAssocID="{02C028B0-63DB-8C49-A1CC-E4B0D9A47A66}" presName="vertFlow" presStyleCnt="0"/>
      <dgm:spPr/>
    </dgm:pt>
    <dgm:pt modelId="{3D748C88-7FE8-544E-8704-C4FEDA82265E}" type="pres">
      <dgm:prSet presAssocID="{02C028B0-63DB-8C49-A1CC-E4B0D9A47A66}" presName="header" presStyleLbl="node1" presStyleIdx="0" presStyleCnt="2"/>
      <dgm:spPr/>
    </dgm:pt>
    <dgm:pt modelId="{98EA8683-9C62-6C4F-970A-E1F2F4709C43}" type="pres">
      <dgm:prSet presAssocID="{A655A2E8-4434-BB40-975A-EA8F4E297550}" presName="parTrans" presStyleLbl="sibTrans2D1" presStyleIdx="0" presStyleCnt="4"/>
      <dgm:spPr/>
    </dgm:pt>
    <dgm:pt modelId="{4D46AF65-E49A-0E4A-A872-9E6F9D329A26}" type="pres">
      <dgm:prSet presAssocID="{09602B1A-4BEF-6C48-86C4-FB7A2E9F7B1D}" presName="child" presStyleLbl="alignAccFollowNode1" presStyleIdx="0" presStyleCnt="4">
        <dgm:presLayoutVars>
          <dgm:chMax val="0"/>
          <dgm:bulletEnabled val="1"/>
        </dgm:presLayoutVars>
      </dgm:prSet>
      <dgm:spPr/>
    </dgm:pt>
    <dgm:pt modelId="{3BF81FFE-2E44-794E-9668-D36CD0FAC687}" type="pres">
      <dgm:prSet presAssocID="{FE2A5DD8-E81F-5243-B926-BC10A4472893}" presName="sibTrans" presStyleLbl="sibTrans2D1" presStyleIdx="1" presStyleCnt="4"/>
      <dgm:spPr/>
    </dgm:pt>
    <dgm:pt modelId="{0BFCD5C7-EB23-DA43-9E6E-873AD0D5BCBE}" type="pres">
      <dgm:prSet presAssocID="{1C292080-C265-2A41-A495-CA9F99229E3E}" presName="child" presStyleLbl="alignAccFollowNode1" presStyleIdx="1" presStyleCnt="4">
        <dgm:presLayoutVars>
          <dgm:chMax val="0"/>
          <dgm:bulletEnabled val="1"/>
        </dgm:presLayoutVars>
      </dgm:prSet>
      <dgm:spPr/>
    </dgm:pt>
    <dgm:pt modelId="{9A45AA85-F273-BE4C-BBE3-70619000FA93}" type="pres">
      <dgm:prSet presAssocID="{02C028B0-63DB-8C49-A1CC-E4B0D9A47A66}" presName="hSp" presStyleCnt="0"/>
      <dgm:spPr/>
    </dgm:pt>
    <dgm:pt modelId="{48697A6B-16AF-374E-946B-D0D90276C3FA}" type="pres">
      <dgm:prSet presAssocID="{8467384C-D081-DF4D-A77C-E8650E9E30F4}" presName="vertFlow" presStyleCnt="0"/>
      <dgm:spPr/>
    </dgm:pt>
    <dgm:pt modelId="{B09CF5BE-F231-2B4A-8353-B6E402716E2D}" type="pres">
      <dgm:prSet presAssocID="{8467384C-D081-DF4D-A77C-E8650E9E30F4}" presName="header" presStyleLbl="node1" presStyleIdx="1" presStyleCnt="2"/>
      <dgm:spPr/>
    </dgm:pt>
    <dgm:pt modelId="{522788B2-3463-8041-97EC-5B93C487FA7B}" type="pres">
      <dgm:prSet presAssocID="{9732BE5E-1CE3-7741-8932-8F243A7FD0DC}" presName="parTrans" presStyleLbl="sibTrans2D1" presStyleIdx="2" presStyleCnt="4"/>
      <dgm:spPr/>
    </dgm:pt>
    <dgm:pt modelId="{09EF33B6-5E1E-0B4B-8F17-85137F29E25D}" type="pres">
      <dgm:prSet presAssocID="{49DF85AE-06F6-4A40-85DA-9E2AF41E9F6B}" presName="child" presStyleLbl="alignAccFollowNode1" presStyleIdx="2" presStyleCnt="4">
        <dgm:presLayoutVars>
          <dgm:chMax val="0"/>
          <dgm:bulletEnabled val="1"/>
        </dgm:presLayoutVars>
      </dgm:prSet>
      <dgm:spPr/>
    </dgm:pt>
    <dgm:pt modelId="{0CCFBC5F-AEC1-BF4F-9987-1B5D7F00256B}" type="pres">
      <dgm:prSet presAssocID="{1ABEB6F3-4E80-6E41-BBDD-0B64BE1EB8A2}" presName="sibTrans" presStyleLbl="sibTrans2D1" presStyleIdx="3" presStyleCnt="4"/>
      <dgm:spPr/>
    </dgm:pt>
    <dgm:pt modelId="{9A905050-780B-1644-8A66-E4753A935E79}" type="pres">
      <dgm:prSet presAssocID="{C74C1245-46A6-024E-A36D-B93ACD1D31E1}" presName="child" presStyleLbl="alignAccFollowNode1" presStyleIdx="3" presStyleCnt="4">
        <dgm:presLayoutVars>
          <dgm:chMax val="0"/>
          <dgm:bulletEnabled val="1"/>
        </dgm:presLayoutVars>
      </dgm:prSet>
      <dgm:spPr/>
    </dgm:pt>
  </dgm:ptLst>
  <dgm:cxnLst>
    <dgm:cxn modelId="{E2A1AA2F-6D64-1F4F-B32E-2A9E28E61348}" type="presOf" srcId="{8467384C-D081-DF4D-A77C-E8650E9E30F4}" destId="{B09CF5BE-F231-2B4A-8353-B6E402716E2D}" srcOrd="0" destOrd="0" presId="urn:microsoft.com/office/officeart/2005/8/layout/lProcess1"/>
    <dgm:cxn modelId="{62B8D63D-F163-894D-9840-785C249A86DC}" srcId="{02E17A47-F14D-454C-8C68-D0FD8577DF1F}" destId="{02C028B0-63DB-8C49-A1CC-E4B0D9A47A66}" srcOrd="0" destOrd="0" parTransId="{21DD3C3A-DB80-C441-B84F-41152C6EFFCC}" sibTransId="{B59DBA08-A527-B44D-A6CA-F2FB14DB3706}"/>
    <dgm:cxn modelId="{E2960F5C-9B82-3548-B7AA-42BA70E5CB56}" type="presOf" srcId="{49DF85AE-06F6-4A40-85DA-9E2AF41E9F6B}" destId="{09EF33B6-5E1E-0B4B-8F17-85137F29E25D}" srcOrd="0" destOrd="0" presId="urn:microsoft.com/office/officeart/2005/8/layout/lProcess1"/>
    <dgm:cxn modelId="{942A5765-BFE9-4644-A80A-D75DA1F48F82}" type="presOf" srcId="{9732BE5E-1CE3-7741-8932-8F243A7FD0DC}" destId="{522788B2-3463-8041-97EC-5B93C487FA7B}" srcOrd="0" destOrd="0" presId="urn:microsoft.com/office/officeart/2005/8/layout/lProcess1"/>
    <dgm:cxn modelId="{41745A68-04B1-7C44-A5E1-8CA7DF8769BD}" type="presOf" srcId="{1ABEB6F3-4E80-6E41-BBDD-0B64BE1EB8A2}" destId="{0CCFBC5F-AEC1-BF4F-9987-1B5D7F00256B}" srcOrd="0" destOrd="0" presId="urn:microsoft.com/office/officeart/2005/8/layout/lProcess1"/>
    <dgm:cxn modelId="{51A6754C-C967-284E-AA07-738E27640413}" type="presOf" srcId="{A655A2E8-4434-BB40-975A-EA8F4E297550}" destId="{98EA8683-9C62-6C4F-970A-E1F2F4709C43}" srcOrd="0" destOrd="0" presId="urn:microsoft.com/office/officeart/2005/8/layout/lProcess1"/>
    <dgm:cxn modelId="{D2059A79-1E94-3740-8698-B1C6FD5F1804}" srcId="{02C028B0-63DB-8C49-A1CC-E4B0D9A47A66}" destId="{1C292080-C265-2A41-A495-CA9F99229E3E}" srcOrd="1" destOrd="0" parTransId="{18DF4149-805C-1941-80ED-E5AA59551839}" sibTransId="{33CDE9A8-EA7A-314B-B8DA-B68BBEE82E6F}"/>
    <dgm:cxn modelId="{BCAD7C84-D65D-BA41-A7E8-219403A5CA6D}" type="presOf" srcId="{02C028B0-63DB-8C49-A1CC-E4B0D9A47A66}" destId="{3D748C88-7FE8-544E-8704-C4FEDA82265E}" srcOrd="0" destOrd="0" presId="urn:microsoft.com/office/officeart/2005/8/layout/lProcess1"/>
    <dgm:cxn modelId="{09801C8A-F417-7A4A-B54A-1631DA20EB18}" srcId="{8467384C-D081-DF4D-A77C-E8650E9E30F4}" destId="{49DF85AE-06F6-4A40-85DA-9E2AF41E9F6B}" srcOrd="0" destOrd="0" parTransId="{9732BE5E-1CE3-7741-8932-8F243A7FD0DC}" sibTransId="{1ABEB6F3-4E80-6E41-BBDD-0B64BE1EB8A2}"/>
    <dgm:cxn modelId="{640F40A7-7423-0D41-9DD3-A6F9772BFF73}" srcId="{02C028B0-63DB-8C49-A1CC-E4B0D9A47A66}" destId="{09602B1A-4BEF-6C48-86C4-FB7A2E9F7B1D}" srcOrd="0" destOrd="0" parTransId="{A655A2E8-4434-BB40-975A-EA8F4E297550}" sibTransId="{FE2A5DD8-E81F-5243-B926-BC10A4472893}"/>
    <dgm:cxn modelId="{479731AB-8179-0947-92F3-593BE1A979E8}" type="presOf" srcId="{09602B1A-4BEF-6C48-86C4-FB7A2E9F7B1D}" destId="{4D46AF65-E49A-0E4A-A872-9E6F9D329A26}" srcOrd="0" destOrd="0" presId="urn:microsoft.com/office/officeart/2005/8/layout/lProcess1"/>
    <dgm:cxn modelId="{521821BD-0A06-3543-8DF1-E4FEFC560435}" type="presOf" srcId="{1C292080-C265-2A41-A495-CA9F99229E3E}" destId="{0BFCD5C7-EB23-DA43-9E6E-873AD0D5BCBE}" srcOrd="0" destOrd="0" presId="urn:microsoft.com/office/officeart/2005/8/layout/lProcess1"/>
    <dgm:cxn modelId="{A09964D6-0C71-2C4A-9852-128BBEDBF880}" type="presOf" srcId="{C74C1245-46A6-024E-A36D-B93ACD1D31E1}" destId="{9A905050-780B-1644-8A66-E4753A935E79}" srcOrd="0" destOrd="0" presId="urn:microsoft.com/office/officeart/2005/8/layout/lProcess1"/>
    <dgm:cxn modelId="{A9E604DB-8A18-3947-A9E6-2398C9EC26EC}" type="presOf" srcId="{02E17A47-F14D-454C-8C68-D0FD8577DF1F}" destId="{523884AD-945D-384A-B86C-0A7E6F11D45D}" srcOrd="0" destOrd="0" presId="urn:microsoft.com/office/officeart/2005/8/layout/lProcess1"/>
    <dgm:cxn modelId="{E8081BF7-1179-D442-B8EA-9576CB8289CC}" type="presOf" srcId="{FE2A5DD8-E81F-5243-B926-BC10A4472893}" destId="{3BF81FFE-2E44-794E-9668-D36CD0FAC687}" srcOrd="0" destOrd="0" presId="urn:microsoft.com/office/officeart/2005/8/layout/lProcess1"/>
    <dgm:cxn modelId="{1B298BF7-1269-3947-B450-9D01505EB1B7}" srcId="{02E17A47-F14D-454C-8C68-D0FD8577DF1F}" destId="{8467384C-D081-DF4D-A77C-E8650E9E30F4}" srcOrd="1" destOrd="0" parTransId="{2959800B-C88B-6944-909C-18C199D775FC}" sibTransId="{25ED97A5-B509-5C4A-83D0-B4AA034B3987}"/>
    <dgm:cxn modelId="{E7F783F8-46F4-E94C-9519-6DDDA7C54733}" srcId="{8467384C-D081-DF4D-A77C-E8650E9E30F4}" destId="{C74C1245-46A6-024E-A36D-B93ACD1D31E1}" srcOrd="1" destOrd="0" parTransId="{25BA2850-1DCC-3548-80D4-0B8EA1CBC445}" sibTransId="{E08CAEBD-24AC-8041-9309-337056C87A64}"/>
    <dgm:cxn modelId="{D95420A2-4ECF-794E-AF85-A42432777814}" type="presParOf" srcId="{523884AD-945D-384A-B86C-0A7E6F11D45D}" destId="{57546D00-C7CA-1E40-85EB-70F5BA039356}" srcOrd="0" destOrd="0" presId="urn:microsoft.com/office/officeart/2005/8/layout/lProcess1"/>
    <dgm:cxn modelId="{6742421C-4B16-EC4D-B0E5-4054A8DA7FF7}" type="presParOf" srcId="{57546D00-C7CA-1E40-85EB-70F5BA039356}" destId="{3D748C88-7FE8-544E-8704-C4FEDA82265E}" srcOrd="0" destOrd="0" presId="urn:microsoft.com/office/officeart/2005/8/layout/lProcess1"/>
    <dgm:cxn modelId="{682ECBA1-467D-C649-936A-003C66DCA478}" type="presParOf" srcId="{57546D00-C7CA-1E40-85EB-70F5BA039356}" destId="{98EA8683-9C62-6C4F-970A-E1F2F4709C43}" srcOrd="1" destOrd="0" presId="urn:microsoft.com/office/officeart/2005/8/layout/lProcess1"/>
    <dgm:cxn modelId="{5BCD879A-2660-E143-834B-4F797ABC8835}" type="presParOf" srcId="{57546D00-C7CA-1E40-85EB-70F5BA039356}" destId="{4D46AF65-E49A-0E4A-A872-9E6F9D329A26}" srcOrd="2" destOrd="0" presId="urn:microsoft.com/office/officeart/2005/8/layout/lProcess1"/>
    <dgm:cxn modelId="{20457412-F87C-4E4C-B666-B3BC6EB554F2}" type="presParOf" srcId="{57546D00-C7CA-1E40-85EB-70F5BA039356}" destId="{3BF81FFE-2E44-794E-9668-D36CD0FAC687}" srcOrd="3" destOrd="0" presId="urn:microsoft.com/office/officeart/2005/8/layout/lProcess1"/>
    <dgm:cxn modelId="{74277200-C440-F349-AD7B-AE8FC75CCF87}" type="presParOf" srcId="{57546D00-C7CA-1E40-85EB-70F5BA039356}" destId="{0BFCD5C7-EB23-DA43-9E6E-873AD0D5BCBE}" srcOrd="4" destOrd="0" presId="urn:microsoft.com/office/officeart/2005/8/layout/lProcess1"/>
    <dgm:cxn modelId="{C2DFD47E-9A63-D94D-8EE9-E1F3746429C2}" type="presParOf" srcId="{523884AD-945D-384A-B86C-0A7E6F11D45D}" destId="{9A45AA85-F273-BE4C-BBE3-70619000FA93}" srcOrd="1" destOrd="0" presId="urn:microsoft.com/office/officeart/2005/8/layout/lProcess1"/>
    <dgm:cxn modelId="{F3D79D23-F211-3047-96A6-78CC5F86D503}" type="presParOf" srcId="{523884AD-945D-384A-B86C-0A7E6F11D45D}" destId="{48697A6B-16AF-374E-946B-D0D90276C3FA}" srcOrd="2" destOrd="0" presId="urn:microsoft.com/office/officeart/2005/8/layout/lProcess1"/>
    <dgm:cxn modelId="{9BA06049-9C95-1444-A6BA-258737AB9AE1}" type="presParOf" srcId="{48697A6B-16AF-374E-946B-D0D90276C3FA}" destId="{B09CF5BE-F231-2B4A-8353-B6E402716E2D}" srcOrd="0" destOrd="0" presId="urn:microsoft.com/office/officeart/2005/8/layout/lProcess1"/>
    <dgm:cxn modelId="{07D9A88B-31FC-EE4F-B207-84EDB6DB1036}" type="presParOf" srcId="{48697A6B-16AF-374E-946B-D0D90276C3FA}" destId="{522788B2-3463-8041-97EC-5B93C487FA7B}" srcOrd="1" destOrd="0" presId="urn:microsoft.com/office/officeart/2005/8/layout/lProcess1"/>
    <dgm:cxn modelId="{7D508C02-BF5C-AF4F-BA33-3FA032289610}" type="presParOf" srcId="{48697A6B-16AF-374E-946B-D0D90276C3FA}" destId="{09EF33B6-5E1E-0B4B-8F17-85137F29E25D}" srcOrd="2" destOrd="0" presId="urn:microsoft.com/office/officeart/2005/8/layout/lProcess1"/>
    <dgm:cxn modelId="{1FD5B2F8-77B6-3E46-BFBC-92B443661DFB}" type="presParOf" srcId="{48697A6B-16AF-374E-946B-D0D90276C3FA}" destId="{0CCFBC5F-AEC1-BF4F-9987-1B5D7F00256B}" srcOrd="3" destOrd="0" presId="urn:microsoft.com/office/officeart/2005/8/layout/lProcess1"/>
    <dgm:cxn modelId="{19411353-9EF9-CB4D-95E0-4C6A0DDE8105}" type="presParOf" srcId="{48697A6B-16AF-374E-946B-D0D90276C3FA}" destId="{9A905050-780B-1644-8A66-E4753A935E79}"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A90AF-91EA-453E-80CC-803C7C0C5BE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F20D613-A672-4AFF-9B5F-BC48BB6E6335}">
      <dgm:prSet phldrT="[Text]"/>
      <dgm:spPr/>
      <dgm:t>
        <a:bodyPr/>
        <a:lstStyle/>
        <a:p>
          <a:pPr>
            <a:buFont typeface="Wingdings" panose="05000000000000000000" pitchFamily="2" charset="2"/>
            <a:buChar char=""/>
          </a:pPr>
          <a:r>
            <a:rPr lang="en-US" dirty="0">
              <a:effectLst/>
              <a:latin typeface="Open Sans" panose="020B0606030504020204" pitchFamily="34" charset="0"/>
              <a:ea typeface="Open Sans" panose="020B0606030504020204" pitchFamily="34" charset="0"/>
              <a:cs typeface="Open Sans" panose="020B0606030504020204" pitchFamily="34" charset="0"/>
            </a:rPr>
            <a:t>Nursing Grants/Awards/Partnership Allocations</a:t>
          </a:r>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63793D6D-AD02-45AE-8909-8AAE3429A4E1}" type="parTrans" cxnId="{52B027C1-FD5D-4F44-8B68-652FF080D6A6}">
      <dgm:prSet/>
      <dgm:spPr/>
      <dgm:t>
        <a:bodyPr/>
        <a:lstStyle/>
        <a:p>
          <a:endParaRPr lang="en-US"/>
        </a:p>
      </dgm:t>
    </dgm:pt>
    <dgm:pt modelId="{8455350E-3788-4216-A79E-A47BF6AE9267}" type="sibTrans" cxnId="{52B027C1-FD5D-4F44-8B68-652FF080D6A6}">
      <dgm:prSet/>
      <dgm:spPr/>
      <dgm:t>
        <a:bodyPr/>
        <a:lstStyle/>
        <a:p>
          <a:endParaRPr lang="en-US"/>
        </a:p>
      </dgm:t>
    </dgm:pt>
    <dgm:pt modelId="{93EED42A-63BD-4F1E-B9A9-F1D22C18E3E9}">
      <dgm:prSet custT="1"/>
      <dgm:spPr/>
      <dgm:t>
        <a:bodyPr/>
        <a:lstStyle/>
        <a:p>
          <a:r>
            <a:rPr lang="en-US" sz="1100" dirty="0">
              <a:effectLst/>
              <a:latin typeface="Open Sans" panose="020B0606030504020204" pitchFamily="34" charset="0"/>
              <a:ea typeface="Open Sans" panose="020B0606030504020204" pitchFamily="34" charset="0"/>
              <a:cs typeface="Open Sans" panose="020B0606030504020204" pitchFamily="34" charset="0"/>
            </a:rPr>
            <a:t>Clinical Site Development: Develop training sites in priority settings and communities for both pre licensure and graduate nursing. Over 400 grants provided since 1989 legislation.</a:t>
          </a:r>
        </a:p>
      </dgm:t>
    </dgm:pt>
    <dgm:pt modelId="{883BBEC5-B930-42A7-92DE-646BDB16D30A}" type="parTrans" cxnId="{43C24A35-2EEF-4FED-A29B-F40097432BA7}">
      <dgm:prSet/>
      <dgm:spPr/>
      <dgm:t>
        <a:bodyPr/>
        <a:lstStyle/>
        <a:p>
          <a:endParaRPr lang="en-US"/>
        </a:p>
      </dgm:t>
    </dgm:pt>
    <dgm:pt modelId="{81447939-B454-4A64-8BF2-E0B97C9800C3}" type="sibTrans" cxnId="{43C24A35-2EEF-4FED-A29B-F40097432BA7}">
      <dgm:prSet/>
      <dgm:spPr/>
      <dgm:t>
        <a:bodyPr/>
        <a:lstStyle/>
        <a:p>
          <a:endParaRPr lang="en-US"/>
        </a:p>
      </dgm:t>
    </dgm:pt>
    <dgm:pt modelId="{8697B381-D480-4952-996F-2B24A086AD2E}">
      <dgm:prSet custT="1"/>
      <dgm:spPr/>
      <dgm:t>
        <a:bodyPr/>
        <a:lstStyle/>
        <a:p>
          <a:r>
            <a:rPr lang="en-US" sz="1100" dirty="0">
              <a:effectLst/>
              <a:latin typeface="Open Sans" panose="020B0606030504020204" pitchFamily="34" charset="0"/>
              <a:ea typeface="Open Sans" panose="020B0606030504020204" pitchFamily="34" charset="0"/>
              <a:cs typeface="Open Sans" panose="020B0606030504020204" pitchFamily="34" charset="0"/>
            </a:rPr>
            <a:t>Educational Mobility Nursing Grants/Awards/Partnership Allocations: Support Licensed Practical Nurses and/or Associate Degree RNs in obtaining a higher degree (BSN+). Over 2,000 students support since 1989; primarily two schools in the last decade; re-prioritizing in current FY.</a:t>
          </a:r>
        </a:p>
      </dgm:t>
    </dgm:pt>
    <dgm:pt modelId="{3EEBE673-A711-4369-B075-C120A931B071}" type="parTrans" cxnId="{7B3E0975-2E6B-4785-AACE-4F21659748B5}">
      <dgm:prSet/>
      <dgm:spPr/>
      <dgm:t>
        <a:bodyPr/>
        <a:lstStyle/>
        <a:p>
          <a:endParaRPr lang="en-US"/>
        </a:p>
      </dgm:t>
    </dgm:pt>
    <dgm:pt modelId="{09C4ABF4-21F7-4D21-91FC-69A29A2B9086}" type="sibTrans" cxnId="{7B3E0975-2E6B-4785-AACE-4F21659748B5}">
      <dgm:prSet/>
      <dgm:spPr/>
      <dgm:t>
        <a:bodyPr/>
        <a:lstStyle/>
        <a:p>
          <a:endParaRPr lang="en-US"/>
        </a:p>
      </dgm:t>
    </dgm:pt>
    <dgm:pt modelId="{7A3752F3-AADB-437E-A6F9-90FF503FE937}">
      <dgm:prSet/>
      <dgm:spPr/>
      <dgm: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Behavioral Health Supervision </a:t>
          </a:r>
        </a:p>
      </dgm:t>
    </dgm:pt>
    <dgm:pt modelId="{C0A44BA2-92F6-4900-83C5-CBF12B77364D}" type="parTrans" cxnId="{A8FBECDD-949C-4266-ADE4-5CC6B816408E}">
      <dgm:prSet/>
      <dgm:spPr/>
      <dgm:t>
        <a:bodyPr/>
        <a:lstStyle/>
        <a:p>
          <a:endParaRPr lang="en-US"/>
        </a:p>
      </dgm:t>
    </dgm:pt>
    <dgm:pt modelId="{F11E5E47-8E84-4EDC-BEC3-0D45D7661CBA}" type="sibTrans" cxnId="{A8FBECDD-949C-4266-ADE4-5CC6B816408E}">
      <dgm:prSet/>
      <dgm:spPr/>
      <dgm:t>
        <a:bodyPr/>
        <a:lstStyle/>
        <a:p>
          <a:endParaRPr lang="en-US"/>
        </a:p>
      </dgm:t>
    </dgm:pt>
    <dgm:pt modelId="{3ECC322E-34AA-459E-97B8-5F8655D354BF}">
      <dgm:prSet custT="1"/>
      <dgm:spPr/>
      <dgm:t>
        <a:bodyPr/>
        <a:lstStyle/>
        <a:p>
          <a:r>
            <a:rPr lang="en-US" sz="1100" dirty="0">
              <a:effectLst/>
              <a:latin typeface="Open Sans" panose="020B0606030504020204" pitchFamily="34" charset="0"/>
              <a:ea typeface="Open Sans" panose="020B0606030504020204" pitchFamily="34" charset="0"/>
              <a:cs typeface="Open Sans" panose="020B0606030504020204" pitchFamily="34" charset="0"/>
            </a:rPr>
            <a:t>Provides funds for supervision of psychiatry residents &amp; fellows </a:t>
          </a:r>
        </a:p>
      </dgm:t>
    </dgm:pt>
    <dgm:pt modelId="{72D53561-D408-4C51-813C-4F967ACB6F6D}" type="parTrans" cxnId="{15B09BC6-12E4-4C6F-95E3-28211A1A1983}">
      <dgm:prSet/>
      <dgm:spPr/>
      <dgm:t>
        <a:bodyPr/>
        <a:lstStyle/>
        <a:p>
          <a:endParaRPr lang="en-US"/>
        </a:p>
      </dgm:t>
    </dgm:pt>
    <dgm:pt modelId="{1D213086-28E2-4B7E-A484-694972C7CC08}" type="sibTrans" cxnId="{15B09BC6-12E4-4C6F-95E3-28211A1A1983}">
      <dgm:prSet/>
      <dgm:spPr/>
      <dgm:t>
        <a:bodyPr/>
        <a:lstStyle/>
        <a:p>
          <a:endParaRPr lang="en-US"/>
        </a:p>
      </dgm:t>
    </dgm:pt>
    <dgm:pt modelId="{1CBBC737-7B20-40B9-8F10-782CBB7AB7C1}">
      <dgm:prSet/>
      <dgm:spPr/>
      <dgm: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AHEC Student Housing</a:t>
          </a:r>
        </a:p>
      </dgm:t>
    </dgm:pt>
    <dgm:pt modelId="{07437B80-1DE0-4B6B-8961-49518D5DF440}" type="parTrans" cxnId="{B30976CD-DC19-4D00-A885-F082F4A35A73}">
      <dgm:prSet/>
      <dgm:spPr/>
      <dgm:t>
        <a:bodyPr/>
        <a:lstStyle/>
        <a:p>
          <a:endParaRPr lang="en-US"/>
        </a:p>
      </dgm:t>
    </dgm:pt>
    <dgm:pt modelId="{096E0152-CA2A-4F33-B31C-5E74E692AEF3}" type="sibTrans" cxnId="{B30976CD-DC19-4D00-A885-F082F4A35A73}">
      <dgm:prSet/>
      <dgm:spPr/>
      <dgm:t>
        <a:bodyPr/>
        <a:lstStyle/>
        <a:p>
          <a:endParaRPr lang="en-US"/>
        </a:p>
      </dgm:t>
    </dgm:pt>
    <dgm:pt modelId="{E5753743-1C2D-40B7-AC4C-E61A6F7A4AFA}">
      <dgm:prSet/>
      <dgm:spPr/>
      <dgm: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Provides 52,000 nights of short-term lodging annually for students completing clinical rotations in 51 counties across NC. </a:t>
          </a:r>
        </a:p>
      </dgm:t>
    </dgm:pt>
    <dgm:pt modelId="{4F6F38B0-4BFF-4872-8234-8BBE633D91CB}" type="parTrans" cxnId="{D82FF081-54F0-47DB-96A5-F4F76E2547A1}">
      <dgm:prSet/>
      <dgm:spPr/>
      <dgm:t>
        <a:bodyPr/>
        <a:lstStyle/>
        <a:p>
          <a:endParaRPr lang="en-US"/>
        </a:p>
      </dgm:t>
    </dgm:pt>
    <dgm:pt modelId="{19FD8DF9-F665-414D-9567-7A98894CC47A}" type="sibTrans" cxnId="{D82FF081-54F0-47DB-96A5-F4F76E2547A1}">
      <dgm:prSet/>
      <dgm:spPr/>
      <dgm:t>
        <a:bodyPr/>
        <a:lstStyle/>
        <a:p>
          <a:endParaRPr lang="en-US"/>
        </a:p>
      </dgm:t>
    </dgm:pt>
    <dgm:pt modelId="{B8E57077-CF0C-49A1-A9FD-52F752D69938}">
      <dgm:prSet/>
      <dgm:spPr/>
      <dgm:t>
        <a:bodyPr/>
        <a:lstStyle/>
        <a:p>
          <a:r>
            <a:rPr lang="en-US" dirty="0">
              <a:solidFill>
                <a:srgbClr val="231F20"/>
              </a:solidFill>
              <a:effectLst/>
              <a:latin typeface="Open Sans" panose="020B0606030504020204" pitchFamily="34" charset="0"/>
              <a:ea typeface="Open Sans" panose="020B0606030504020204" pitchFamily="34" charset="0"/>
              <a:cs typeface="Open Sans" panose="020B0606030504020204" pitchFamily="34" charset="0"/>
            </a:rPr>
            <a:t>Faced with an ever-changing healthcare environment and increased pressures to see more patients, community providers are also valued teachers (or preceptors) of our future healthcare workforce.  They provide a real-world experience not found on-campus. </a:t>
          </a:r>
          <a:endParaRPr lang="en-US" dirty="0">
            <a:effectLst/>
            <a:latin typeface="Open Sans" panose="020B0606030504020204" pitchFamily="34" charset="0"/>
            <a:ea typeface="Open Sans" panose="020B0606030504020204" pitchFamily="34" charset="0"/>
            <a:cs typeface="Open Sans" panose="020B0606030504020204" pitchFamily="34" charset="0"/>
          </a:endParaRPr>
        </a:p>
      </dgm:t>
    </dgm:pt>
    <dgm:pt modelId="{4AC78506-90AA-44DB-A905-08344D6B2EE3}" type="parTrans" cxnId="{28569CCE-4544-4238-A46C-0C231A42D75C}">
      <dgm:prSet/>
      <dgm:spPr/>
      <dgm:t>
        <a:bodyPr/>
        <a:lstStyle/>
        <a:p>
          <a:endParaRPr lang="en-US"/>
        </a:p>
      </dgm:t>
    </dgm:pt>
    <dgm:pt modelId="{93837658-8F51-4DCD-9382-AE5BBA5BF04D}" type="sibTrans" cxnId="{28569CCE-4544-4238-A46C-0C231A42D75C}">
      <dgm:prSet/>
      <dgm:spPr/>
      <dgm:t>
        <a:bodyPr/>
        <a:lstStyle/>
        <a:p>
          <a:endParaRPr lang="en-US"/>
        </a:p>
      </dgm:t>
    </dgm:pt>
    <dgm:pt modelId="{5EFE4954-B34B-47F8-AB40-ADB898D3EC6D}">
      <dgm:prSet/>
      <dgm:spPr/>
      <dgm: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Consortium for Clinical Education and Practice (CCEP)</a:t>
          </a:r>
        </a:p>
      </dgm:t>
    </dgm:pt>
    <dgm:pt modelId="{737F5A3B-DA51-45CC-A0FD-912967E22319}" type="parTrans" cxnId="{FBA62EDC-2A24-496C-A3DE-B26CC398819D}">
      <dgm:prSet/>
      <dgm:spPr/>
      <dgm:t>
        <a:bodyPr/>
        <a:lstStyle/>
        <a:p>
          <a:endParaRPr lang="en-US"/>
        </a:p>
      </dgm:t>
    </dgm:pt>
    <dgm:pt modelId="{430FD3ED-2701-4D86-A1FA-614E2AB7EE84}" type="sibTrans" cxnId="{FBA62EDC-2A24-496C-A3DE-B26CC398819D}">
      <dgm:prSet/>
      <dgm:spPr/>
      <dgm:t>
        <a:bodyPr/>
        <a:lstStyle/>
        <a:p>
          <a:endParaRPr lang="en-US"/>
        </a:p>
      </dgm:t>
    </dgm:pt>
    <dgm:pt modelId="{5B6F82AC-535C-4D21-B192-E63111F813C6}">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Formed in May 2008 (originally called The Triangle Clinical Consortium) to identify, prioritize and address clinical placement issues for nursing students in the Triangle Region of North Carolina. </a:t>
          </a:r>
          <a:endParaRPr lang="en-US" dirty="0">
            <a:effectLst/>
            <a:latin typeface="Open Sans" panose="020B0606030504020204" pitchFamily="34" charset="0"/>
            <a:ea typeface="Open Sans" panose="020B0606030504020204" pitchFamily="34" charset="0"/>
            <a:cs typeface="Open Sans" panose="020B0606030504020204" pitchFamily="34" charset="0"/>
          </a:endParaRPr>
        </a:p>
      </dgm:t>
    </dgm:pt>
    <dgm:pt modelId="{6019CC63-05A0-42E3-80B3-6A2E9C403F12}" type="parTrans" cxnId="{BDD21992-0F8E-46C4-95A9-E5C4612811E7}">
      <dgm:prSet/>
      <dgm:spPr/>
      <dgm:t>
        <a:bodyPr/>
        <a:lstStyle/>
        <a:p>
          <a:endParaRPr lang="en-US"/>
        </a:p>
      </dgm:t>
    </dgm:pt>
    <dgm:pt modelId="{D38E2362-D92C-4553-B70B-A426BEC68EA7}" type="sibTrans" cxnId="{BDD21992-0F8E-46C4-95A9-E5C4612811E7}">
      <dgm:prSet/>
      <dgm:spPr/>
      <dgm:t>
        <a:bodyPr/>
        <a:lstStyle/>
        <a:p>
          <a:endParaRPr lang="en-US"/>
        </a:p>
      </dgm:t>
    </dgm:pt>
    <dgm:pt modelId="{1B173549-9B87-42DC-97D1-74BF090C74F0}">
      <dgm:prSet/>
      <dgm:spPr/>
      <dgm:t>
        <a:bodyPr/>
        <a:lstStyle/>
        <a:p>
          <a:r>
            <a:rPr lang="en-US" b="0" i="0" dirty="0">
              <a:latin typeface="Open Sans" panose="020B0606030504020204" pitchFamily="34" charset="0"/>
              <a:ea typeface="Open Sans" panose="020B0606030504020204" pitchFamily="34" charset="0"/>
              <a:cs typeface="Open Sans" panose="020B0606030504020204" pitchFamily="34" charset="0"/>
            </a:rPr>
            <a:t>Now statewide, clinical and academic partners meet regularly to address undergraduate nursing clinical capacity issues, facilitate placement of nursing students in the region, and standardize the credentialing process.</a:t>
          </a:r>
          <a:endParaRPr lang="en-US" dirty="0">
            <a:effectLst/>
            <a:latin typeface="Open Sans" panose="020B0606030504020204" pitchFamily="34" charset="0"/>
            <a:ea typeface="Open Sans" panose="020B0606030504020204" pitchFamily="34" charset="0"/>
            <a:cs typeface="Open Sans" panose="020B0606030504020204" pitchFamily="34" charset="0"/>
          </a:endParaRPr>
        </a:p>
      </dgm:t>
    </dgm:pt>
    <dgm:pt modelId="{7F5C107C-228A-4F97-B494-8E4D91B0E61B}" type="parTrans" cxnId="{184F6A65-EB41-4FFC-8973-949E2A33D7A1}">
      <dgm:prSet/>
      <dgm:spPr/>
      <dgm:t>
        <a:bodyPr/>
        <a:lstStyle/>
        <a:p>
          <a:endParaRPr lang="en-US"/>
        </a:p>
      </dgm:t>
    </dgm:pt>
    <dgm:pt modelId="{4E325430-F9F9-4212-9B32-270AA772A0F1}" type="sibTrans" cxnId="{184F6A65-EB41-4FFC-8973-949E2A33D7A1}">
      <dgm:prSet/>
      <dgm:spPr/>
      <dgm:t>
        <a:bodyPr/>
        <a:lstStyle/>
        <a:p>
          <a:endParaRPr lang="en-US"/>
        </a:p>
      </dgm:t>
    </dgm:pt>
    <dgm:pt modelId="{18949AB0-9847-4218-AD45-C6C1AC6EDA5C}">
      <dgm:prSet/>
      <dgm:spPr/>
      <dgm: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Interprofessional Education and Practice </a:t>
          </a:r>
        </a:p>
      </dgm:t>
    </dgm:pt>
    <dgm:pt modelId="{BE90A86D-682D-4D8A-B981-23A50214B2D1}" type="parTrans" cxnId="{9B4FE133-17D3-47B9-8554-8D6BC7846065}">
      <dgm:prSet/>
      <dgm:spPr/>
      <dgm:t>
        <a:bodyPr/>
        <a:lstStyle/>
        <a:p>
          <a:endParaRPr lang="en-US"/>
        </a:p>
      </dgm:t>
    </dgm:pt>
    <dgm:pt modelId="{922D2269-1731-490F-BCEE-803DAA4FCD70}" type="sibTrans" cxnId="{9B4FE133-17D3-47B9-8554-8D6BC7846065}">
      <dgm:prSet/>
      <dgm:spPr/>
      <dgm:t>
        <a:bodyPr/>
        <a:lstStyle/>
        <a:p>
          <a:endParaRPr lang="en-US"/>
        </a:p>
      </dgm:t>
    </dgm:pt>
    <dgm:pt modelId="{19E34D9B-55F2-4CE7-B915-90279CC75387}">
      <dgm:prSet/>
      <dgm:spPr/>
      <dgm:t>
        <a:bodyPr/>
        <a:lstStyle/>
        <a:p>
          <a:r>
            <a:rPr lang="en-US" dirty="0">
              <a:effectLst/>
              <a:latin typeface="Open Sans" panose="020B0606030504020204" pitchFamily="34" charset="0"/>
              <a:ea typeface="Open Sans" panose="020B0606030504020204" pitchFamily="34" charset="0"/>
              <a:cs typeface="Open Sans" panose="020B0606030504020204" pitchFamily="34" charset="0"/>
            </a:rPr>
            <a:t>Efforts to prepare the health care workforce to work collaboratively</a:t>
          </a:r>
        </a:p>
      </dgm:t>
    </dgm:pt>
    <dgm:pt modelId="{3947A97D-CDB0-4BE0-961A-BD08B9C28C0A}" type="parTrans" cxnId="{ADB4A1E5-C42F-4435-98CA-F666699296D7}">
      <dgm:prSet/>
      <dgm:spPr/>
      <dgm:t>
        <a:bodyPr/>
        <a:lstStyle/>
        <a:p>
          <a:endParaRPr lang="en-US"/>
        </a:p>
      </dgm:t>
    </dgm:pt>
    <dgm:pt modelId="{7B5068A2-C6A3-4C0E-9F51-E1AEBB7C0523}" type="sibTrans" cxnId="{ADB4A1E5-C42F-4435-98CA-F666699296D7}">
      <dgm:prSet/>
      <dgm:spPr/>
      <dgm:t>
        <a:bodyPr/>
        <a:lstStyle/>
        <a:p>
          <a:endParaRPr lang="en-US"/>
        </a:p>
      </dgm:t>
    </dgm:pt>
    <dgm:pt modelId="{8643395E-776C-4235-B06D-7695B1B921CB}" type="pres">
      <dgm:prSet presAssocID="{4F5A90AF-91EA-453E-80CC-803C7C0C5BE8}" presName="linear" presStyleCnt="0">
        <dgm:presLayoutVars>
          <dgm:dir/>
          <dgm:animLvl val="lvl"/>
          <dgm:resizeHandles val="exact"/>
        </dgm:presLayoutVars>
      </dgm:prSet>
      <dgm:spPr/>
    </dgm:pt>
    <dgm:pt modelId="{270EAF73-5379-4014-A423-27F1C3DE8CB0}" type="pres">
      <dgm:prSet presAssocID="{CF20D613-A672-4AFF-9B5F-BC48BB6E6335}" presName="parentLin" presStyleCnt="0"/>
      <dgm:spPr/>
    </dgm:pt>
    <dgm:pt modelId="{770C6495-0909-4D41-A45C-1EB56F44E6E4}" type="pres">
      <dgm:prSet presAssocID="{CF20D613-A672-4AFF-9B5F-BC48BB6E6335}" presName="parentLeftMargin" presStyleLbl="node1" presStyleIdx="0" presStyleCnt="5"/>
      <dgm:spPr/>
    </dgm:pt>
    <dgm:pt modelId="{12A5BD3E-AE75-4FAB-9C2A-0DB3D478B561}" type="pres">
      <dgm:prSet presAssocID="{CF20D613-A672-4AFF-9B5F-BC48BB6E6335}" presName="parentText" presStyleLbl="node1" presStyleIdx="0" presStyleCnt="5">
        <dgm:presLayoutVars>
          <dgm:chMax val="0"/>
          <dgm:bulletEnabled val="1"/>
        </dgm:presLayoutVars>
      </dgm:prSet>
      <dgm:spPr/>
    </dgm:pt>
    <dgm:pt modelId="{D3DE4493-2E7B-4EAE-87E7-0DBDA51BFC3B}" type="pres">
      <dgm:prSet presAssocID="{CF20D613-A672-4AFF-9B5F-BC48BB6E6335}" presName="negativeSpace" presStyleCnt="0"/>
      <dgm:spPr/>
    </dgm:pt>
    <dgm:pt modelId="{B56EB4CC-9046-47E1-90AE-2A72BA6C1DE7}" type="pres">
      <dgm:prSet presAssocID="{CF20D613-A672-4AFF-9B5F-BC48BB6E6335}" presName="childText" presStyleLbl="conFgAcc1" presStyleIdx="0" presStyleCnt="5">
        <dgm:presLayoutVars>
          <dgm:bulletEnabled val="1"/>
        </dgm:presLayoutVars>
      </dgm:prSet>
      <dgm:spPr/>
    </dgm:pt>
    <dgm:pt modelId="{01F1C580-6DFE-45B2-B2E3-700894E825A6}" type="pres">
      <dgm:prSet presAssocID="{8455350E-3788-4216-A79E-A47BF6AE9267}" presName="spaceBetweenRectangles" presStyleCnt="0"/>
      <dgm:spPr/>
    </dgm:pt>
    <dgm:pt modelId="{D78C1C99-A2C7-4F5E-B478-3795D4156674}" type="pres">
      <dgm:prSet presAssocID="{7A3752F3-AADB-437E-A6F9-90FF503FE937}" presName="parentLin" presStyleCnt="0"/>
      <dgm:spPr/>
    </dgm:pt>
    <dgm:pt modelId="{E9CE2C0E-2B56-4890-85F3-CD34305BD5FD}" type="pres">
      <dgm:prSet presAssocID="{7A3752F3-AADB-437E-A6F9-90FF503FE937}" presName="parentLeftMargin" presStyleLbl="node1" presStyleIdx="0" presStyleCnt="5"/>
      <dgm:spPr/>
    </dgm:pt>
    <dgm:pt modelId="{DDA18876-ECF6-4181-9BD3-F0189E861B5B}" type="pres">
      <dgm:prSet presAssocID="{7A3752F3-AADB-437E-A6F9-90FF503FE937}" presName="parentText" presStyleLbl="node1" presStyleIdx="1" presStyleCnt="5">
        <dgm:presLayoutVars>
          <dgm:chMax val="0"/>
          <dgm:bulletEnabled val="1"/>
        </dgm:presLayoutVars>
      </dgm:prSet>
      <dgm:spPr/>
    </dgm:pt>
    <dgm:pt modelId="{5BD04013-77C7-418E-81FD-EDF9BFF678EA}" type="pres">
      <dgm:prSet presAssocID="{7A3752F3-AADB-437E-A6F9-90FF503FE937}" presName="negativeSpace" presStyleCnt="0"/>
      <dgm:spPr/>
    </dgm:pt>
    <dgm:pt modelId="{192B4705-3342-4648-AA05-A793C197A3A2}" type="pres">
      <dgm:prSet presAssocID="{7A3752F3-AADB-437E-A6F9-90FF503FE937}" presName="childText" presStyleLbl="conFgAcc1" presStyleIdx="1" presStyleCnt="5">
        <dgm:presLayoutVars>
          <dgm:bulletEnabled val="1"/>
        </dgm:presLayoutVars>
      </dgm:prSet>
      <dgm:spPr/>
    </dgm:pt>
    <dgm:pt modelId="{FB4B1860-C7E8-461F-982D-B715CF16AC13}" type="pres">
      <dgm:prSet presAssocID="{F11E5E47-8E84-4EDC-BEC3-0D45D7661CBA}" presName="spaceBetweenRectangles" presStyleCnt="0"/>
      <dgm:spPr/>
    </dgm:pt>
    <dgm:pt modelId="{482E74A1-3A5D-40E1-AB21-22474A990E1D}" type="pres">
      <dgm:prSet presAssocID="{1CBBC737-7B20-40B9-8F10-782CBB7AB7C1}" presName="parentLin" presStyleCnt="0"/>
      <dgm:spPr/>
    </dgm:pt>
    <dgm:pt modelId="{B752CD5A-29D7-4FB0-A341-28082923F15B}" type="pres">
      <dgm:prSet presAssocID="{1CBBC737-7B20-40B9-8F10-782CBB7AB7C1}" presName="parentLeftMargin" presStyleLbl="node1" presStyleIdx="1" presStyleCnt="5"/>
      <dgm:spPr/>
    </dgm:pt>
    <dgm:pt modelId="{00DFD42B-4A8A-4B5B-953B-95833F84388B}" type="pres">
      <dgm:prSet presAssocID="{1CBBC737-7B20-40B9-8F10-782CBB7AB7C1}" presName="parentText" presStyleLbl="node1" presStyleIdx="2" presStyleCnt="5">
        <dgm:presLayoutVars>
          <dgm:chMax val="0"/>
          <dgm:bulletEnabled val="1"/>
        </dgm:presLayoutVars>
      </dgm:prSet>
      <dgm:spPr/>
    </dgm:pt>
    <dgm:pt modelId="{8FDC21E1-9B94-4BD9-9BCD-2FFC5C971731}" type="pres">
      <dgm:prSet presAssocID="{1CBBC737-7B20-40B9-8F10-782CBB7AB7C1}" presName="negativeSpace" presStyleCnt="0"/>
      <dgm:spPr/>
    </dgm:pt>
    <dgm:pt modelId="{E49B72FD-0A6F-45CA-88B5-485AEC7365B7}" type="pres">
      <dgm:prSet presAssocID="{1CBBC737-7B20-40B9-8F10-782CBB7AB7C1}" presName="childText" presStyleLbl="conFgAcc1" presStyleIdx="2" presStyleCnt="5">
        <dgm:presLayoutVars>
          <dgm:bulletEnabled val="1"/>
        </dgm:presLayoutVars>
      </dgm:prSet>
      <dgm:spPr/>
    </dgm:pt>
    <dgm:pt modelId="{72A70404-0B1C-4D17-A747-DF86E63952DA}" type="pres">
      <dgm:prSet presAssocID="{096E0152-CA2A-4F33-B31C-5E74E692AEF3}" presName="spaceBetweenRectangles" presStyleCnt="0"/>
      <dgm:spPr/>
    </dgm:pt>
    <dgm:pt modelId="{C44437DD-5FD6-41D2-A1D2-7D233664ED1B}" type="pres">
      <dgm:prSet presAssocID="{5EFE4954-B34B-47F8-AB40-ADB898D3EC6D}" presName="parentLin" presStyleCnt="0"/>
      <dgm:spPr/>
    </dgm:pt>
    <dgm:pt modelId="{98644174-1932-443B-8222-114D55CCBCA7}" type="pres">
      <dgm:prSet presAssocID="{5EFE4954-B34B-47F8-AB40-ADB898D3EC6D}" presName="parentLeftMargin" presStyleLbl="node1" presStyleIdx="2" presStyleCnt="5"/>
      <dgm:spPr/>
    </dgm:pt>
    <dgm:pt modelId="{973D5AA4-B4AF-486D-AFA3-E5106E4B58A4}" type="pres">
      <dgm:prSet presAssocID="{5EFE4954-B34B-47F8-AB40-ADB898D3EC6D}" presName="parentText" presStyleLbl="node1" presStyleIdx="3" presStyleCnt="5">
        <dgm:presLayoutVars>
          <dgm:chMax val="0"/>
          <dgm:bulletEnabled val="1"/>
        </dgm:presLayoutVars>
      </dgm:prSet>
      <dgm:spPr/>
    </dgm:pt>
    <dgm:pt modelId="{E4B2C98E-C35F-41A0-BD1E-342358227D07}" type="pres">
      <dgm:prSet presAssocID="{5EFE4954-B34B-47F8-AB40-ADB898D3EC6D}" presName="negativeSpace" presStyleCnt="0"/>
      <dgm:spPr/>
    </dgm:pt>
    <dgm:pt modelId="{3B9568A8-DB61-42C5-846B-E60B9D8EC85D}" type="pres">
      <dgm:prSet presAssocID="{5EFE4954-B34B-47F8-AB40-ADB898D3EC6D}" presName="childText" presStyleLbl="conFgAcc1" presStyleIdx="3" presStyleCnt="5">
        <dgm:presLayoutVars>
          <dgm:bulletEnabled val="1"/>
        </dgm:presLayoutVars>
      </dgm:prSet>
      <dgm:spPr/>
    </dgm:pt>
    <dgm:pt modelId="{BB9D301F-0DDF-4921-9722-2AE5CD9CFA3C}" type="pres">
      <dgm:prSet presAssocID="{430FD3ED-2701-4D86-A1FA-614E2AB7EE84}" presName="spaceBetweenRectangles" presStyleCnt="0"/>
      <dgm:spPr/>
    </dgm:pt>
    <dgm:pt modelId="{07D3E90E-382F-48D3-9DE6-896EC459E842}" type="pres">
      <dgm:prSet presAssocID="{18949AB0-9847-4218-AD45-C6C1AC6EDA5C}" presName="parentLin" presStyleCnt="0"/>
      <dgm:spPr/>
    </dgm:pt>
    <dgm:pt modelId="{A60F218A-0BD1-4FA6-9789-9AA2874EE5F6}" type="pres">
      <dgm:prSet presAssocID="{18949AB0-9847-4218-AD45-C6C1AC6EDA5C}" presName="parentLeftMargin" presStyleLbl="node1" presStyleIdx="3" presStyleCnt="5"/>
      <dgm:spPr/>
    </dgm:pt>
    <dgm:pt modelId="{1F286C89-687B-426A-8A8D-29CBF0570A96}" type="pres">
      <dgm:prSet presAssocID="{18949AB0-9847-4218-AD45-C6C1AC6EDA5C}" presName="parentText" presStyleLbl="node1" presStyleIdx="4" presStyleCnt="5">
        <dgm:presLayoutVars>
          <dgm:chMax val="0"/>
          <dgm:bulletEnabled val="1"/>
        </dgm:presLayoutVars>
      </dgm:prSet>
      <dgm:spPr/>
    </dgm:pt>
    <dgm:pt modelId="{6169609D-1097-4B5B-B3FF-E2A22C811C18}" type="pres">
      <dgm:prSet presAssocID="{18949AB0-9847-4218-AD45-C6C1AC6EDA5C}" presName="negativeSpace" presStyleCnt="0"/>
      <dgm:spPr/>
    </dgm:pt>
    <dgm:pt modelId="{BDE234AD-A92F-4C91-AE30-43D63256293C}" type="pres">
      <dgm:prSet presAssocID="{18949AB0-9847-4218-AD45-C6C1AC6EDA5C}" presName="childText" presStyleLbl="conFgAcc1" presStyleIdx="4" presStyleCnt="5">
        <dgm:presLayoutVars>
          <dgm:bulletEnabled val="1"/>
        </dgm:presLayoutVars>
      </dgm:prSet>
      <dgm:spPr/>
    </dgm:pt>
  </dgm:ptLst>
  <dgm:cxnLst>
    <dgm:cxn modelId="{C1ED6405-DC42-403E-8A9D-FAE4CD1570CD}" type="presOf" srcId="{CF20D613-A672-4AFF-9B5F-BC48BB6E6335}" destId="{770C6495-0909-4D41-A45C-1EB56F44E6E4}" srcOrd="0" destOrd="0" presId="urn:microsoft.com/office/officeart/2005/8/layout/list1"/>
    <dgm:cxn modelId="{4D5C9429-BBA7-4ECA-8A90-1B56B1E0D314}" type="presOf" srcId="{7A3752F3-AADB-437E-A6F9-90FF503FE937}" destId="{DDA18876-ECF6-4181-9BD3-F0189E861B5B}" srcOrd="1" destOrd="0" presId="urn:microsoft.com/office/officeart/2005/8/layout/list1"/>
    <dgm:cxn modelId="{9B4FE133-17D3-47B9-8554-8D6BC7846065}" srcId="{4F5A90AF-91EA-453E-80CC-803C7C0C5BE8}" destId="{18949AB0-9847-4218-AD45-C6C1AC6EDA5C}" srcOrd="4" destOrd="0" parTransId="{BE90A86D-682D-4D8A-B981-23A50214B2D1}" sibTransId="{922D2269-1731-490F-BCEE-803DAA4FCD70}"/>
    <dgm:cxn modelId="{43C24A35-2EEF-4FED-A29B-F40097432BA7}" srcId="{CF20D613-A672-4AFF-9B5F-BC48BB6E6335}" destId="{93EED42A-63BD-4F1E-B9A9-F1D22C18E3E9}" srcOrd="0" destOrd="0" parTransId="{883BBEC5-B930-42A7-92DE-646BDB16D30A}" sibTransId="{81447939-B454-4A64-8BF2-E0B97C9800C3}"/>
    <dgm:cxn modelId="{EE974F3A-8187-41DB-869F-C302E8A795E6}" type="presOf" srcId="{8697B381-D480-4952-996F-2B24A086AD2E}" destId="{B56EB4CC-9046-47E1-90AE-2A72BA6C1DE7}" srcOrd="0" destOrd="1" presId="urn:microsoft.com/office/officeart/2005/8/layout/list1"/>
    <dgm:cxn modelId="{F923D45F-8E84-454F-A280-E14E25874A47}" type="presOf" srcId="{19E34D9B-55F2-4CE7-B915-90279CC75387}" destId="{BDE234AD-A92F-4C91-AE30-43D63256293C}" srcOrd="0" destOrd="0" presId="urn:microsoft.com/office/officeart/2005/8/layout/list1"/>
    <dgm:cxn modelId="{184F6A65-EB41-4FFC-8973-949E2A33D7A1}" srcId="{5EFE4954-B34B-47F8-AB40-ADB898D3EC6D}" destId="{1B173549-9B87-42DC-97D1-74BF090C74F0}" srcOrd="1" destOrd="0" parTransId="{7F5C107C-228A-4F97-B494-8E4D91B0E61B}" sibTransId="{4E325430-F9F9-4212-9B32-270AA772A0F1}"/>
    <dgm:cxn modelId="{9B641B66-B17A-46B8-AFCF-6F52B6163C74}" type="presOf" srcId="{CF20D613-A672-4AFF-9B5F-BC48BB6E6335}" destId="{12A5BD3E-AE75-4FAB-9C2A-0DB3D478B561}" srcOrd="1" destOrd="0" presId="urn:microsoft.com/office/officeart/2005/8/layout/list1"/>
    <dgm:cxn modelId="{5C16B547-BE74-456F-99C4-7E9E525B1309}" type="presOf" srcId="{3ECC322E-34AA-459E-97B8-5F8655D354BF}" destId="{192B4705-3342-4648-AA05-A793C197A3A2}" srcOrd="0" destOrd="0" presId="urn:microsoft.com/office/officeart/2005/8/layout/list1"/>
    <dgm:cxn modelId="{F75C634C-5344-4719-ACCB-4263DC867771}" type="presOf" srcId="{93EED42A-63BD-4F1E-B9A9-F1D22C18E3E9}" destId="{B56EB4CC-9046-47E1-90AE-2A72BA6C1DE7}" srcOrd="0" destOrd="0" presId="urn:microsoft.com/office/officeart/2005/8/layout/list1"/>
    <dgm:cxn modelId="{10294D71-7177-4C41-A0FD-5454AD313576}" type="presOf" srcId="{5B6F82AC-535C-4D21-B192-E63111F813C6}" destId="{3B9568A8-DB61-42C5-846B-E60B9D8EC85D}" srcOrd="0" destOrd="0" presId="urn:microsoft.com/office/officeart/2005/8/layout/list1"/>
    <dgm:cxn modelId="{95549054-87C0-43AE-87BB-C8BC05A268D2}" type="presOf" srcId="{B8E57077-CF0C-49A1-A9FD-52F752D69938}" destId="{E49B72FD-0A6F-45CA-88B5-485AEC7365B7}" srcOrd="0" destOrd="1" presId="urn:microsoft.com/office/officeart/2005/8/layout/list1"/>
    <dgm:cxn modelId="{7B3E0975-2E6B-4785-AACE-4F21659748B5}" srcId="{CF20D613-A672-4AFF-9B5F-BC48BB6E6335}" destId="{8697B381-D480-4952-996F-2B24A086AD2E}" srcOrd="1" destOrd="0" parTransId="{3EEBE673-A711-4369-B075-C120A931B071}" sibTransId="{09C4ABF4-21F7-4D21-91FC-69A29A2B9086}"/>
    <dgm:cxn modelId="{D82FF081-54F0-47DB-96A5-F4F76E2547A1}" srcId="{1CBBC737-7B20-40B9-8F10-782CBB7AB7C1}" destId="{E5753743-1C2D-40B7-AC4C-E61A6F7A4AFA}" srcOrd="0" destOrd="0" parTransId="{4F6F38B0-4BFF-4872-8234-8BBE633D91CB}" sibTransId="{19FD8DF9-F665-414D-9567-7A98894CC47A}"/>
    <dgm:cxn modelId="{BDD21992-0F8E-46C4-95A9-E5C4612811E7}" srcId="{5EFE4954-B34B-47F8-AB40-ADB898D3EC6D}" destId="{5B6F82AC-535C-4D21-B192-E63111F813C6}" srcOrd="0" destOrd="0" parTransId="{6019CC63-05A0-42E3-80B3-6A2E9C403F12}" sibTransId="{D38E2362-D92C-4553-B70B-A426BEC68EA7}"/>
    <dgm:cxn modelId="{56BBAA99-48E0-4655-A516-97E29268ED08}" type="presOf" srcId="{5EFE4954-B34B-47F8-AB40-ADB898D3EC6D}" destId="{973D5AA4-B4AF-486D-AFA3-E5106E4B58A4}" srcOrd="1" destOrd="0" presId="urn:microsoft.com/office/officeart/2005/8/layout/list1"/>
    <dgm:cxn modelId="{82FEC89D-133E-442E-8127-AE6F03A7FB36}" type="presOf" srcId="{18949AB0-9847-4218-AD45-C6C1AC6EDA5C}" destId="{A60F218A-0BD1-4FA6-9789-9AA2874EE5F6}" srcOrd="0" destOrd="0" presId="urn:microsoft.com/office/officeart/2005/8/layout/list1"/>
    <dgm:cxn modelId="{2FFDE7B0-5334-4DD1-AFE4-888632FA0746}" type="presOf" srcId="{E5753743-1C2D-40B7-AC4C-E61A6F7A4AFA}" destId="{E49B72FD-0A6F-45CA-88B5-485AEC7365B7}" srcOrd="0" destOrd="0" presId="urn:microsoft.com/office/officeart/2005/8/layout/list1"/>
    <dgm:cxn modelId="{7F8C8EB4-F45D-4B73-A7A9-2EE819699D96}" type="presOf" srcId="{1CBBC737-7B20-40B9-8F10-782CBB7AB7C1}" destId="{B752CD5A-29D7-4FB0-A341-28082923F15B}" srcOrd="0" destOrd="0" presId="urn:microsoft.com/office/officeart/2005/8/layout/list1"/>
    <dgm:cxn modelId="{52B027C1-FD5D-4F44-8B68-652FF080D6A6}" srcId="{4F5A90AF-91EA-453E-80CC-803C7C0C5BE8}" destId="{CF20D613-A672-4AFF-9B5F-BC48BB6E6335}" srcOrd="0" destOrd="0" parTransId="{63793D6D-AD02-45AE-8909-8AAE3429A4E1}" sibTransId="{8455350E-3788-4216-A79E-A47BF6AE9267}"/>
    <dgm:cxn modelId="{15B09BC6-12E4-4C6F-95E3-28211A1A1983}" srcId="{7A3752F3-AADB-437E-A6F9-90FF503FE937}" destId="{3ECC322E-34AA-459E-97B8-5F8655D354BF}" srcOrd="0" destOrd="0" parTransId="{72D53561-D408-4C51-813C-4F967ACB6F6D}" sibTransId="{1D213086-28E2-4B7E-A484-694972C7CC08}"/>
    <dgm:cxn modelId="{B30976CD-DC19-4D00-A885-F082F4A35A73}" srcId="{4F5A90AF-91EA-453E-80CC-803C7C0C5BE8}" destId="{1CBBC737-7B20-40B9-8F10-782CBB7AB7C1}" srcOrd="2" destOrd="0" parTransId="{07437B80-1DE0-4B6B-8961-49518D5DF440}" sibTransId="{096E0152-CA2A-4F33-B31C-5E74E692AEF3}"/>
    <dgm:cxn modelId="{28569CCE-4544-4238-A46C-0C231A42D75C}" srcId="{1CBBC737-7B20-40B9-8F10-782CBB7AB7C1}" destId="{B8E57077-CF0C-49A1-A9FD-52F752D69938}" srcOrd="1" destOrd="0" parTransId="{4AC78506-90AA-44DB-A905-08344D6B2EE3}" sibTransId="{93837658-8F51-4DCD-9382-AE5BBA5BF04D}"/>
    <dgm:cxn modelId="{519B46D2-C96D-4D29-99EF-BAFA9D1AF771}" type="presOf" srcId="{4F5A90AF-91EA-453E-80CC-803C7C0C5BE8}" destId="{8643395E-776C-4235-B06D-7695B1B921CB}" srcOrd="0" destOrd="0" presId="urn:microsoft.com/office/officeart/2005/8/layout/list1"/>
    <dgm:cxn modelId="{2BF84CD9-9988-4D37-918B-5842031BDB01}" type="presOf" srcId="{1B173549-9B87-42DC-97D1-74BF090C74F0}" destId="{3B9568A8-DB61-42C5-846B-E60B9D8EC85D}" srcOrd="0" destOrd="1" presId="urn:microsoft.com/office/officeart/2005/8/layout/list1"/>
    <dgm:cxn modelId="{FBA62EDC-2A24-496C-A3DE-B26CC398819D}" srcId="{4F5A90AF-91EA-453E-80CC-803C7C0C5BE8}" destId="{5EFE4954-B34B-47F8-AB40-ADB898D3EC6D}" srcOrd="3" destOrd="0" parTransId="{737F5A3B-DA51-45CC-A0FD-912967E22319}" sibTransId="{430FD3ED-2701-4D86-A1FA-614E2AB7EE84}"/>
    <dgm:cxn modelId="{A8FBECDD-949C-4266-ADE4-5CC6B816408E}" srcId="{4F5A90AF-91EA-453E-80CC-803C7C0C5BE8}" destId="{7A3752F3-AADB-437E-A6F9-90FF503FE937}" srcOrd="1" destOrd="0" parTransId="{C0A44BA2-92F6-4900-83C5-CBF12B77364D}" sibTransId="{F11E5E47-8E84-4EDC-BEC3-0D45D7661CBA}"/>
    <dgm:cxn modelId="{661B5DE3-FE8C-484B-90BD-AB02C616D75C}" type="presOf" srcId="{7A3752F3-AADB-437E-A6F9-90FF503FE937}" destId="{E9CE2C0E-2B56-4890-85F3-CD34305BD5FD}" srcOrd="0" destOrd="0" presId="urn:microsoft.com/office/officeart/2005/8/layout/list1"/>
    <dgm:cxn modelId="{ADB4A1E5-C42F-4435-98CA-F666699296D7}" srcId="{18949AB0-9847-4218-AD45-C6C1AC6EDA5C}" destId="{19E34D9B-55F2-4CE7-B915-90279CC75387}" srcOrd="0" destOrd="0" parTransId="{3947A97D-CDB0-4BE0-961A-BD08B9C28C0A}" sibTransId="{7B5068A2-C6A3-4C0E-9F51-E1AEBB7C0523}"/>
    <dgm:cxn modelId="{47C43DF7-8BB9-4EF8-BA92-A2785B242446}" type="presOf" srcId="{1CBBC737-7B20-40B9-8F10-782CBB7AB7C1}" destId="{00DFD42B-4A8A-4B5B-953B-95833F84388B}" srcOrd="1" destOrd="0" presId="urn:microsoft.com/office/officeart/2005/8/layout/list1"/>
    <dgm:cxn modelId="{2FA7C7F7-4613-4DB4-B65A-C91903D6E428}" type="presOf" srcId="{18949AB0-9847-4218-AD45-C6C1AC6EDA5C}" destId="{1F286C89-687B-426A-8A8D-29CBF0570A96}" srcOrd="1" destOrd="0" presId="urn:microsoft.com/office/officeart/2005/8/layout/list1"/>
    <dgm:cxn modelId="{BA9A78F8-D824-43A6-B372-502D695F9089}" type="presOf" srcId="{5EFE4954-B34B-47F8-AB40-ADB898D3EC6D}" destId="{98644174-1932-443B-8222-114D55CCBCA7}" srcOrd="0" destOrd="0" presId="urn:microsoft.com/office/officeart/2005/8/layout/list1"/>
    <dgm:cxn modelId="{8C85AF58-D46C-4894-84C2-DB88A1646B52}" type="presParOf" srcId="{8643395E-776C-4235-B06D-7695B1B921CB}" destId="{270EAF73-5379-4014-A423-27F1C3DE8CB0}" srcOrd="0" destOrd="0" presId="urn:microsoft.com/office/officeart/2005/8/layout/list1"/>
    <dgm:cxn modelId="{19859546-8C50-4005-A00C-439DE46662FE}" type="presParOf" srcId="{270EAF73-5379-4014-A423-27F1C3DE8CB0}" destId="{770C6495-0909-4D41-A45C-1EB56F44E6E4}" srcOrd="0" destOrd="0" presId="urn:microsoft.com/office/officeart/2005/8/layout/list1"/>
    <dgm:cxn modelId="{1E1E400D-1DB3-482A-8BED-EA0BA26A9B74}" type="presParOf" srcId="{270EAF73-5379-4014-A423-27F1C3DE8CB0}" destId="{12A5BD3E-AE75-4FAB-9C2A-0DB3D478B561}" srcOrd="1" destOrd="0" presId="urn:microsoft.com/office/officeart/2005/8/layout/list1"/>
    <dgm:cxn modelId="{77749446-1AA4-4517-904E-F9E3E21E72F4}" type="presParOf" srcId="{8643395E-776C-4235-B06D-7695B1B921CB}" destId="{D3DE4493-2E7B-4EAE-87E7-0DBDA51BFC3B}" srcOrd="1" destOrd="0" presId="urn:microsoft.com/office/officeart/2005/8/layout/list1"/>
    <dgm:cxn modelId="{4F4031E6-2608-4673-BB03-78B00CFF0232}" type="presParOf" srcId="{8643395E-776C-4235-B06D-7695B1B921CB}" destId="{B56EB4CC-9046-47E1-90AE-2A72BA6C1DE7}" srcOrd="2" destOrd="0" presId="urn:microsoft.com/office/officeart/2005/8/layout/list1"/>
    <dgm:cxn modelId="{FBEEB328-2715-459D-B0A5-F6E6E797B3E7}" type="presParOf" srcId="{8643395E-776C-4235-B06D-7695B1B921CB}" destId="{01F1C580-6DFE-45B2-B2E3-700894E825A6}" srcOrd="3" destOrd="0" presId="urn:microsoft.com/office/officeart/2005/8/layout/list1"/>
    <dgm:cxn modelId="{6EBBE5FE-246E-401B-81A7-0403ECDABFF0}" type="presParOf" srcId="{8643395E-776C-4235-B06D-7695B1B921CB}" destId="{D78C1C99-A2C7-4F5E-B478-3795D4156674}" srcOrd="4" destOrd="0" presId="urn:microsoft.com/office/officeart/2005/8/layout/list1"/>
    <dgm:cxn modelId="{CF471D8B-1356-4F0E-9D09-3B70E28AC045}" type="presParOf" srcId="{D78C1C99-A2C7-4F5E-B478-3795D4156674}" destId="{E9CE2C0E-2B56-4890-85F3-CD34305BD5FD}" srcOrd="0" destOrd="0" presId="urn:microsoft.com/office/officeart/2005/8/layout/list1"/>
    <dgm:cxn modelId="{6670B98C-8748-4E5F-8E8B-A21EDEE7DC2D}" type="presParOf" srcId="{D78C1C99-A2C7-4F5E-B478-3795D4156674}" destId="{DDA18876-ECF6-4181-9BD3-F0189E861B5B}" srcOrd="1" destOrd="0" presId="urn:microsoft.com/office/officeart/2005/8/layout/list1"/>
    <dgm:cxn modelId="{6FFA7B99-9110-492C-852E-CFD240716D50}" type="presParOf" srcId="{8643395E-776C-4235-B06D-7695B1B921CB}" destId="{5BD04013-77C7-418E-81FD-EDF9BFF678EA}" srcOrd="5" destOrd="0" presId="urn:microsoft.com/office/officeart/2005/8/layout/list1"/>
    <dgm:cxn modelId="{24C801D9-607A-435C-8C34-CAA1687E44A8}" type="presParOf" srcId="{8643395E-776C-4235-B06D-7695B1B921CB}" destId="{192B4705-3342-4648-AA05-A793C197A3A2}" srcOrd="6" destOrd="0" presId="urn:microsoft.com/office/officeart/2005/8/layout/list1"/>
    <dgm:cxn modelId="{3800B88C-ABBB-45B8-B67F-4575D8E3C93F}" type="presParOf" srcId="{8643395E-776C-4235-B06D-7695B1B921CB}" destId="{FB4B1860-C7E8-461F-982D-B715CF16AC13}" srcOrd="7" destOrd="0" presId="urn:microsoft.com/office/officeart/2005/8/layout/list1"/>
    <dgm:cxn modelId="{E016C801-6B29-4AD2-A282-F243BFCE5A46}" type="presParOf" srcId="{8643395E-776C-4235-B06D-7695B1B921CB}" destId="{482E74A1-3A5D-40E1-AB21-22474A990E1D}" srcOrd="8" destOrd="0" presId="urn:microsoft.com/office/officeart/2005/8/layout/list1"/>
    <dgm:cxn modelId="{691B6A44-D114-4C93-B2A7-1A9219128D22}" type="presParOf" srcId="{482E74A1-3A5D-40E1-AB21-22474A990E1D}" destId="{B752CD5A-29D7-4FB0-A341-28082923F15B}" srcOrd="0" destOrd="0" presId="urn:microsoft.com/office/officeart/2005/8/layout/list1"/>
    <dgm:cxn modelId="{84DF0AEC-E5C4-4FFF-A593-540F38109C1B}" type="presParOf" srcId="{482E74A1-3A5D-40E1-AB21-22474A990E1D}" destId="{00DFD42B-4A8A-4B5B-953B-95833F84388B}" srcOrd="1" destOrd="0" presId="urn:microsoft.com/office/officeart/2005/8/layout/list1"/>
    <dgm:cxn modelId="{86B2AB04-2A39-4267-BA96-762323A32EFD}" type="presParOf" srcId="{8643395E-776C-4235-B06D-7695B1B921CB}" destId="{8FDC21E1-9B94-4BD9-9BCD-2FFC5C971731}" srcOrd="9" destOrd="0" presId="urn:microsoft.com/office/officeart/2005/8/layout/list1"/>
    <dgm:cxn modelId="{8CCC9C25-5F21-4659-A1CF-60256D236925}" type="presParOf" srcId="{8643395E-776C-4235-B06D-7695B1B921CB}" destId="{E49B72FD-0A6F-45CA-88B5-485AEC7365B7}" srcOrd="10" destOrd="0" presId="urn:microsoft.com/office/officeart/2005/8/layout/list1"/>
    <dgm:cxn modelId="{0B352C52-6EF0-4F43-9A9F-ADF3151D20B2}" type="presParOf" srcId="{8643395E-776C-4235-B06D-7695B1B921CB}" destId="{72A70404-0B1C-4D17-A747-DF86E63952DA}" srcOrd="11" destOrd="0" presId="urn:microsoft.com/office/officeart/2005/8/layout/list1"/>
    <dgm:cxn modelId="{37080A92-ADC5-42DD-BC9E-4AA048F36DE8}" type="presParOf" srcId="{8643395E-776C-4235-B06D-7695B1B921CB}" destId="{C44437DD-5FD6-41D2-A1D2-7D233664ED1B}" srcOrd="12" destOrd="0" presId="urn:microsoft.com/office/officeart/2005/8/layout/list1"/>
    <dgm:cxn modelId="{0B34E0B3-1269-4F5B-A5F4-947C2AB3D16E}" type="presParOf" srcId="{C44437DD-5FD6-41D2-A1D2-7D233664ED1B}" destId="{98644174-1932-443B-8222-114D55CCBCA7}" srcOrd="0" destOrd="0" presId="urn:microsoft.com/office/officeart/2005/8/layout/list1"/>
    <dgm:cxn modelId="{8E113233-7B8F-4EBC-9024-0E31248EE5CD}" type="presParOf" srcId="{C44437DD-5FD6-41D2-A1D2-7D233664ED1B}" destId="{973D5AA4-B4AF-486D-AFA3-E5106E4B58A4}" srcOrd="1" destOrd="0" presId="urn:microsoft.com/office/officeart/2005/8/layout/list1"/>
    <dgm:cxn modelId="{0AD36753-4B30-4807-A736-C5F50421D9BA}" type="presParOf" srcId="{8643395E-776C-4235-B06D-7695B1B921CB}" destId="{E4B2C98E-C35F-41A0-BD1E-342358227D07}" srcOrd="13" destOrd="0" presId="urn:microsoft.com/office/officeart/2005/8/layout/list1"/>
    <dgm:cxn modelId="{113F9AA7-8B09-4B3C-83F9-227DAAF83C33}" type="presParOf" srcId="{8643395E-776C-4235-B06D-7695B1B921CB}" destId="{3B9568A8-DB61-42C5-846B-E60B9D8EC85D}" srcOrd="14" destOrd="0" presId="urn:microsoft.com/office/officeart/2005/8/layout/list1"/>
    <dgm:cxn modelId="{24F4805D-DAE5-4E1F-B409-8F87BE0A24BA}" type="presParOf" srcId="{8643395E-776C-4235-B06D-7695B1B921CB}" destId="{BB9D301F-0DDF-4921-9722-2AE5CD9CFA3C}" srcOrd="15" destOrd="0" presId="urn:microsoft.com/office/officeart/2005/8/layout/list1"/>
    <dgm:cxn modelId="{07B80191-8BDD-408E-B3B2-D6961B3DABDF}" type="presParOf" srcId="{8643395E-776C-4235-B06D-7695B1B921CB}" destId="{07D3E90E-382F-48D3-9DE6-896EC459E842}" srcOrd="16" destOrd="0" presId="urn:microsoft.com/office/officeart/2005/8/layout/list1"/>
    <dgm:cxn modelId="{B1A19667-EC67-4253-933C-EED54369C703}" type="presParOf" srcId="{07D3E90E-382F-48D3-9DE6-896EC459E842}" destId="{A60F218A-0BD1-4FA6-9789-9AA2874EE5F6}" srcOrd="0" destOrd="0" presId="urn:microsoft.com/office/officeart/2005/8/layout/list1"/>
    <dgm:cxn modelId="{B820626F-8DB2-4DBD-8330-8185727D202F}" type="presParOf" srcId="{07D3E90E-382F-48D3-9DE6-896EC459E842}" destId="{1F286C89-687B-426A-8A8D-29CBF0570A96}" srcOrd="1" destOrd="0" presId="urn:microsoft.com/office/officeart/2005/8/layout/list1"/>
    <dgm:cxn modelId="{6F7D5650-0D23-42A6-B511-8E1FE8372FB6}" type="presParOf" srcId="{8643395E-776C-4235-B06D-7695B1B921CB}" destId="{6169609D-1097-4B5B-B3FF-E2A22C811C18}" srcOrd="17" destOrd="0" presId="urn:microsoft.com/office/officeart/2005/8/layout/list1"/>
    <dgm:cxn modelId="{E67A0F8B-D14D-45F3-9A47-BA455562A772}" type="presParOf" srcId="{8643395E-776C-4235-B06D-7695B1B921CB}" destId="{BDE234AD-A92F-4C91-AE30-43D63256293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48C88-7FE8-544E-8704-C4FEDA82265E}">
      <dsp:nvSpPr>
        <dsp:cNvPr id="0" name=""/>
        <dsp:cNvSpPr/>
      </dsp:nvSpPr>
      <dsp:spPr>
        <a:xfrm>
          <a:off x="4798" y="618643"/>
          <a:ext cx="2420915" cy="605228"/>
        </a:xfrm>
        <a:prstGeom prst="roundRect">
          <a:avLst>
            <a:gd name="adj" fmla="val 10000"/>
          </a:avLst>
        </a:prstGeom>
        <a:solidFill>
          <a:srgbClr val="24364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0" kern="1200" dirty="0"/>
            <a:t>Recruit</a:t>
          </a:r>
        </a:p>
      </dsp:txBody>
      <dsp:txXfrm>
        <a:off x="22525" y="636370"/>
        <a:ext cx="2385461" cy="569774"/>
      </dsp:txXfrm>
    </dsp:sp>
    <dsp:sp modelId="{25149CB8-9497-554B-A0FD-69CE0FF5178B}">
      <dsp:nvSpPr>
        <dsp:cNvPr id="0" name=""/>
        <dsp:cNvSpPr/>
      </dsp:nvSpPr>
      <dsp:spPr>
        <a:xfrm rot="5400000">
          <a:off x="1162298" y="1276830"/>
          <a:ext cx="105915" cy="10591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CE107C1-E653-8F47-BD6F-13A5F0D910BF}">
      <dsp:nvSpPr>
        <dsp:cNvPr id="0" name=""/>
        <dsp:cNvSpPr/>
      </dsp:nvSpPr>
      <dsp:spPr>
        <a:xfrm>
          <a:off x="4798" y="1435702"/>
          <a:ext cx="2420915" cy="167126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To ensure an appropriate supply of trainees/students to pursue health careers, particularly those who reflect their communities</a:t>
          </a:r>
          <a:endParaRPr lang="en-US" sz="1400" b="1" kern="1200" dirty="0"/>
        </a:p>
      </dsp:txBody>
      <dsp:txXfrm>
        <a:off x="53748" y="1484652"/>
        <a:ext cx="2323015" cy="1573360"/>
      </dsp:txXfrm>
    </dsp:sp>
    <dsp:sp modelId="{F88E905B-21A7-D24C-A01C-D200C3FAAB56}">
      <dsp:nvSpPr>
        <dsp:cNvPr id="0" name=""/>
        <dsp:cNvSpPr/>
      </dsp:nvSpPr>
      <dsp:spPr>
        <a:xfrm>
          <a:off x="2764642" y="618643"/>
          <a:ext cx="2420915" cy="605228"/>
        </a:xfrm>
        <a:prstGeom prst="roundRect">
          <a:avLst>
            <a:gd name="adj" fmla="val 10000"/>
          </a:avLst>
        </a:prstGeom>
        <a:solidFill>
          <a:srgbClr val="24364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Train</a:t>
          </a:r>
        </a:p>
      </dsp:txBody>
      <dsp:txXfrm>
        <a:off x="2782369" y="636370"/>
        <a:ext cx="2385461" cy="569774"/>
      </dsp:txXfrm>
    </dsp:sp>
    <dsp:sp modelId="{D59798E2-CCCD-A04B-9432-E005005BB3BD}">
      <dsp:nvSpPr>
        <dsp:cNvPr id="0" name=""/>
        <dsp:cNvSpPr/>
      </dsp:nvSpPr>
      <dsp:spPr>
        <a:xfrm rot="5400000">
          <a:off x="3922142" y="1276830"/>
          <a:ext cx="105915" cy="10591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2ADA6E2-EABA-F94E-97C1-2025E5CDA925}">
      <dsp:nvSpPr>
        <dsp:cNvPr id="0" name=""/>
        <dsp:cNvSpPr/>
      </dsp:nvSpPr>
      <dsp:spPr>
        <a:xfrm>
          <a:off x="2764642" y="1435702"/>
          <a:ext cx="2420915" cy="161030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To encourage health professions trainees/students and healthcare professionals to practice in interprofessional and primary care settings in rural and under-resourced communities</a:t>
          </a:r>
        </a:p>
      </dsp:txBody>
      <dsp:txXfrm>
        <a:off x="2811806" y="1482866"/>
        <a:ext cx="2326587" cy="1515974"/>
      </dsp:txXfrm>
    </dsp:sp>
    <dsp:sp modelId="{D390FCFD-5FEF-744D-939D-EC919E3F6408}">
      <dsp:nvSpPr>
        <dsp:cNvPr id="0" name=""/>
        <dsp:cNvSpPr/>
      </dsp:nvSpPr>
      <dsp:spPr>
        <a:xfrm>
          <a:off x="5524485" y="618643"/>
          <a:ext cx="2420915" cy="605228"/>
        </a:xfrm>
        <a:prstGeom prst="roundRect">
          <a:avLst>
            <a:gd name="adj" fmla="val 10000"/>
          </a:avLst>
        </a:prstGeom>
        <a:solidFill>
          <a:srgbClr val="24364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dirty="0"/>
            <a:t>Retain</a:t>
          </a:r>
        </a:p>
      </dsp:txBody>
      <dsp:txXfrm>
        <a:off x="5542212" y="636370"/>
        <a:ext cx="2385461" cy="569774"/>
      </dsp:txXfrm>
    </dsp:sp>
    <dsp:sp modelId="{9450923C-5E8E-D24D-ADA6-057DCFBD540D}">
      <dsp:nvSpPr>
        <dsp:cNvPr id="0" name=""/>
        <dsp:cNvSpPr/>
      </dsp:nvSpPr>
      <dsp:spPr>
        <a:xfrm rot="5388031">
          <a:off x="6680195" y="1283300"/>
          <a:ext cx="112386" cy="10591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F65DF32-9A87-D24C-B4D1-A3CB5FB66464}">
      <dsp:nvSpPr>
        <dsp:cNvPr id="0" name=""/>
        <dsp:cNvSpPr/>
      </dsp:nvSpPr>
      <dsp:spPr>
        <a:xfrm>
          <a:off x="5529284" y="1448643"/>
          <a:ext cx="2420915" cy="170174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US" sz="1400" kern="1200" dirty="0"/>
            <a:t>To retain the health workforce with a focus on the diversity of providers, interprofessional teams, and primary care settings in rural and under-resourced communities</a:t>
          </a:r>
        </a:p>
      </dsp:txBody>
      <dsp:txXfrm>
        <a:off x="5579126" y="1498485"/>
        <a:ext cx="2321231" cy="16020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48C88-7FE8-544E-8704-C4FEDA82265E}">
      <dsp:nvSpPr>
        <dsp:cNvPr id="0" name=""/>
        <dsp:cNvSpPr/>
      </dsp:nvSpPr>
      <dsp:spPr>
        <a:xfrm>
          <a:off x="3184" y="161210"/>
          <a:ext cx="3712070" cy="928017"/>
        </a:xfrm>
        <a:prstGeom prst="roundRect">
          <a:avLst>
            <a:gd name="adj" fmla="val 10000"/>
          </a:avLst>
        </a:prstGeom>
        <a:solidFill>
          <a:srgbClr val="448BBB"/>
        </a:solidFill>
        <a:ln w="12700" cap="flat" cmpd="sng" algn="ctr">
          <a:solidFill>
            <a:schemeClr val="lt1">
              <a:hueOff val="0"/>
              <a:satOff val="0"/>
              <a:lumOff val="0"/>
              <a:alpha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Careers &amp; </a:t>
          </a:r>
          <a:b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Workforce Diversity</a:t>
          </a:r>
        </a:p>
      </dsp:txBody>
      <dsp:txXfrm>
        <a:off x="30365" y="188391"/>
        <a:ext cx="3657708" cy="873655"/>
      </dsp:txXfrm>
    </dsp:sp>
    <dsp:sp modelId="{98EA8683-9C62-6C4F-970A-E1F2F4709C43}">
      <dsp:nvSpPr>
        <dsp:cNvPr id="0" name=""/>
        <dsp:cNvSpPr/>
      </dsp:nvSpPr>
      <dsp:spPr>
        <a:xfrm rot="5400000">
          <a:off x="1778018" y="1170430"/>
          <a:ext cx="162403" cy="16240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4D46AF65-E49A-0E4A-A872-9E6F9D329A26}">
      <dsp:nvSpPr>
        <dsp:cNvPr id="0" name=""/>
        <dsp:cNvSpPr/>
      </dsp:nvSpPr>
      <dsp:spPr>
        <a:xfrm>
          <a:off x="3184" y="1414034"/>
          <a:ext cx="3712070" cy="928017"/>
        </a:xfrm>
        <a:prstGeom prst="roundRect">
          <a:avLst>
            <a:gd name="adj" fmla="val 10000"/>
          </a:avLst>
        </a:prstGeom>
        <a:solidFill>
          <a:srgbClr val="BD4D3B"/>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Student Services</a:t>
          </a:r>
        </a:p>
      </dsp:txBody>
      <dsp:txXfrm>
        <a:off x="30365" y="1441215"/>
        <a:ext cx="3657708" cy="873655"/>
      </dsp:txXfrm>
    </dsp:sp>
    <dsp:sp modelId="{3BF81FFE-2E44-794E-9668-D36CD0FAC687}">
      <dsp:nvSpPr>
        <dsp:cNvPr id="0" name=""/>
        <dsp:cNvSpPr/>
      </dsp:nvSpPr>
      <dsp:spPr>
        <a:xfrm rot="5400000">
          <a:off x="1778018" y="2423253"/>
          <a:ext cx="162403" cy="16240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0BFCD5C7-EB23-DA43-9E6E-873AD0D5BCBE}">
      <dsp:nvSpPr>
        <dsp:cNvPr id="0" name=""/>
        <dsp:cNvSpPr/>
      </dsp:nvSpPr>
      <dsp:spPr>
        <a:xfrm>
          <a:off x="3184" y="2666858"/>
          <a:ext cx="3712070" cy="928017"/>
        </a:xfrm>
        <a:prstGeom prst="roundRect">
          <a:avLst>
            <a:gd name="adj" fmla="val 10000"/>
          </a:avLst>
        </a:prstGeom>
        <a:solidFill>
          <a:srgbClr val="243644"/>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Graduate Medical </a:t>
          </a:r>
          <a:b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Education Support</a:t>
          </a:r>
        </a:p>
      </dsp:txBody>
      <dsp:txXfrm>
        <a:off x="30365" y="2694039"/>
        <a:ext cx="3657708" cy="873655"/>
      </dsp:txXfrm>
    </dsp:sp>
    <dsp:sp modelId="{B09CF5BE-F231-2B4A-8353-B6E402716E2D}">
      <dsp:nvSpPr>
        <dsp:cNvPr id="0" name=""/>
        <dsp:cNvSpPr/>
      </dsp:nvSpPr>
      <dsp:spPr>
        <a:xfrm>
          <a:off x="4234944" y="161210"/>
          <a:ext cx="3712070" cy="928017"/>
        </a:xfrm>
        <a:prstGeom prst="roundRect">
          <a:avLst>
            <a:gd name="adj" fmla="val 10000"/>
          </a:avLst>
        </a:prstGeom>
        <a:solidFill>
          <a:srgbClr val="97C356"/>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Continuing Professional Development</a:t>
          </a:r>
        </a:p>
      </dsp:txBody>
      <dsp:txXfrm>
        <a:off x="4262125" y="188391"/>
        <a:ext cx="3657708" cy="873655"/>
      </dsp:txXfrm>
    </dsp:sp>
    <dsp:sp modelId="{522788B2-3463-8041-97EC-5B93C487FA7B}">
      <dsp:nvSpPr>
        <dsp:cNvPr id="0" name=""/>
        <dsp:cNvSpPr/>
      </dsp:nvSpPr>
      <dsp:spPr>
        <a:xfrm rot="5400000">
          <a:off x="6009778" y="1170430"/>
          <a:ext cx="162403" cy="16240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09EF33B6-5E1E-0B4B-8F17-85137F29E25D}">
      <dsp:nvSpPr>
        <dsp:cNvPr id="0" name=""/>
        <dsp:cNvSpPr/>
      </dsp:nvSpPr>
      <dsp:spPr>
        <a:xfrm>
          <a:off x="4234944" y="1414034"/>
          <a:ext cx="3712070" cy="928017"/>
        </a:xfrm>
        <a:prstGeom prst="roundRect">
          <a:avLst>
            <a:gd name="adj" fmla="val 10000"/>
          </a:avLst>
        </a:prstGeom>
        <a:solidFill>
          <a:srgbClr val="605891"/>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Support</a:t>
          </a:r>
        </a:p>
      </dsp:txBody>
      <dsp:txXfrm>
        <a:off x="4262125" y="1441215"/>
        <a:ext cx="3657708" cy="873655"/>
      </dsp:txXfrm>
    </dsp:sp>
    <dsp:sp modelId="{0CCFBC5F-AEC1-BF4F-9987-1B5D7F00256B}">
      <dsp:nvSpPr>
        <dsp:cNvPr id="0" name=""/>
        <dsp:cNvSpPr/>
      </dsp:nvSpPr>
      <dsp:spPr>
        <a:xfrm rot="5400000">
          <a:off x="6009778" y="2423253"/>
          <a:ext cx="162403" cy="162403"/>
        </a:xfrm>
        <a:prstGeom prst="rightArrow">
          <a:avLst>
            <a:gd name="adj1" fmla="val 667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sp>
    <dsp:sp modelId="{9A905050-780B-1644-8A66-E4753A935E79}">
      <dsp:nvSpPr>
        <dsp:cNvPr id="0" name=""/>
        <dsp:cNvSpPr/>
      </dsp:nvSpPr>
      <dsp:spPr>
        <a:xfrm>
          <a:off x="4234944" y="2666858"/>
          <a:ext cx="3712070" cy="928017"/>
        </a:xfrm>
        <a:prstGeom prst="roundRect">
          <a:avLst>
            <a:gd name="adj" fmla="val 10000"/>
          </a:avLst>
        </a:prstGeom>
        <a:solidFill>
          <a:srgbClr val="D6793F"/>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Library Services</a:t>
          </a:r>
        </a:p>
      </dsp:txBody>
      <dsp:txXfrm>
        <a:off x="4262125" y="2694039"/>
        <a:ext cx="3657708" cy="873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EB4CC-9046-47E1-90AE-2A72BA6C1DE7}">
      <dsp:nvSpPr>
        <dsp:cNvPr id="0" name=""/>
        <dsp:cNvSpPr/>
      </dsp:nvSpPr>
      <dsp:spPr>
        <a:xfrm>
          <a:off x="0" y="235635"/>
          <a:ext cx="11826240" cy="1064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848" tIns="270764" rIns="917848"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effectLst/>
              <a:latin typeface="Open Sans" panose="020B0606030504020204" pitchFamily="34" charset="0"/>
              <a:ea typeface="Open Sans" panose="020B0606030504020204" pitchFamily="34" charset="0"/>
              <a:cs typeface="Open Sans" panose="020B0606030504020204" pitchFamily="34" charset="0"/>
            </a:rPr>
            <a:t>Clinical Site Development: Develop training sites in priority settings and communities for both pre licensure and graduate nursing. Over 400 grants provided since 1989 legislation.</a:t>
          </a:r>
        </a:p>
        <a:p>
          <a:pPr marL="57150" lvl="1" indent="-57150" algn="l" defTabSz="488950">
            <a:lnSpc>
              <a:spcPct val="90000"/>
            </a:lnSpc>
            <a:spcBef>
              <a:spcPct val="0"/>
            </a:spcBef>
            <a:spcAft>
              <a:spcPct val="15000"/>
            </a:spcAft>
            <a:buChar char="•"/>
          </a:pPr>
          <a:r>
            <a:rPr lang="en-US" sz="1100" kern="1200" dirty="0">
              <a:effectLst/>
              <a:latin typeface="Open Sans" panose="020B0606030504020204" pitchFamily="34" charset="0"/>
              <a:ea typeface="Open Sans" panose="020B0606030504020204" pitchFamily="34" charset="0"/>
              <a:cs typeface="Open Sans" panose="020B0606030504020204" pitchFamily="34" charset="0"/>
            </a:rPr>
            <a:t>Educational Mobility Nursing Grants/Awards/Partnership Allocations: Support Licensed Practical Nurses and/or Associate Degree RNs in obtaining a higher degree (BSN+). Over 2,000 students support since 1989; primarily two schools in the last decade; re-prioritizing in current FY.</a:t>
          </a:r>
        </a:p>
      </dsp:txBody>
      <dsp:txXfrm>
        <a:off x="0" y="235635"/>
        <a:ext cx="11826240" cy="1064700"/>
      </dsp:txXfrm>
    </dsp:sp>
    <dsp:sp modelId="{12A5BD3E-AE75-4FAB-9C2A-0DB3D478B561}">
      <dsp:nvSpPr>
        <dsp:cNvPr id="0" name=""/>
        <dsp:cNvSpPr/>
      </dsp:nvSpPr>
      <dsp:spPr>
        <a:xfrm>
          <a:off x="591312" y="43755"/>
          <a:ext cx="827836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3" tIns="0" rIns="312903" bIns="0" numCol="1" spcCol="1270" anchor="ctr" anchorCtr="0">
          <a:noAutofit/>
        </a:bodyPr>
        <a:lstStyle/>
        <a:p>
          <a:pPr marL="0" lvl="0" indent="0" algn="l" defTabSz="577850">
            <a:lnSpc>
              <a:spcPct val="90000"/>
            </a:lnSpc>
            <a:spcBef>
              <a:spcPct val="0"/>
            </a:spcBef>
            <a:spcAft>
              <a:spcPct val="35000"/>
            </a:spcAft>
            <a:buFont typeface="Wingdings" panose="05000000000000000000" pitchFamily="2" charset="2"/>
            <a:buNone/>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Nursing Grants/Awards/Partnership Allocations</a:t>
          </a:r>
          <a:endParaRPr lang="en-US" sz="1300" kern="1200" dirty="0">
            <a:latin typeface="Open Sans" panose="020B0606030504020204" pitchFamily="34" charset="0"/>
            <a:ea typeface="Open Sans" panose="020B0606030504020204" pitchFamily="34" charset="0"/>
            <a:cs typeface="Open Sans" panose="020B0606030504020204" pitchFamily="34" charset="0"/>
          </a:endParaRPr>
        </a:p>
      </dsp:txBody>
      <dsp:txXfrm>
        <a:off x="610046" y="62489"/>
        <a:ext cx="8240900" cy="346292"/>
      </dsp:txXfrm>
    </dsp:sp>
    <dsp:sp modelId="{192B4705-3342-4648-AA05-A793C197A3A2}">
      <dsp:nvSpPr>
        <dsp:cNvPr id="0" name=""/>
        <dsp:cNvSpPr/>
      </dsp:nvSpPr>
      <dsp:spPr>
        <a:xfrm>
          <a:off x="0" y="1562415"/>
          <a:ext cx="11826240" cy="5221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848" tIns="270764" rIns="917848"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effectLst/>
              <a:latin typeface="Open Sans" panose="020B0606030504020204" pitchFamily="34" charset="0"/>
              <a:ea typeface="Open Sans" panose="020B0606030504020204" pitchFamily="34" charset="0"/>
              <a:cs typeface="Open Sans" panose="020B0606030504020204" pitchFamily="34" charset="0"/>
            </a:rPr>
            <a:t>Provides funds for supervision of psychiatry residents &amp; fellows </a:t>
          </a:r>
        </a:p>
      </dsp:txBody>
      <dsp:txXfrm>
        <a:off x="0" y="1562415"/>
        <a:ext cx="11826240" cy="522112"/>
      </dsp:txXfrm>
    </dsp:sp>
    <dsp:sp modelId="{DDA18876-ECF6-4181-9BD3-F0189E861B5B}">
      <dsp:nvSpPr>
        <dsp:cNvPr id="0" name=""/>
        <dsp:cNvSpPr/>
      </dsp:nvSpPr>
      <dsp:spPr>
        <a:xfrm>
          <a:off x="591312" y="1370535"/>
          <a:ext cx="827836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3" tIns="0" rIns="312903" bIns="0" numCol="1" spcCol="1270" anchor="ctr" anchorCtr="0">
          <a:noAutofit/>
        </a:bodyPr>
        <a:lstStyle/>
        <a:p>
          <a:pPr marL="0" lvl="0" indent="0" algn="l" defTabSz="577850">
            <a:lnSpc>
              <a:spcPct val="90000"/>
            </a:lnSpc>
            <a:spcBef>
              <a:spcPct val="0"/>
            </a:spcBef>
            <a:spcAft>
              <a:spcPct val="35000"/>
            </a:spcAft>
            <a:buNone/>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Behavioral Health Supervision </a:t>
          </a:r>
        </a:p>
      </dsp:txBody>
      <dsp:txXfrm>
        <a:off x="610046" y="1389269"/>
        <a:ext cx="8240900" cy="346292"/>
      </dsp:txXfrm>
    </dsp:sp>
    <dsp:sp modelId="{E49B72FD-0A6F-45CA-88B5-485AEC7365B7}">
      <dsp:nvSpPr>
        <dsp:cNvPr id="0" name=""/>
        <dsp:cNvSpPr/>
      </dsp:nvSpPr>
      <dsp:spPr>
        <a:xfrm>
          <a:off x="0" y="2346607"/>
          <a:ext cx="11826240" cy="1208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848" tIns="270764" rIns="91784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Provides 52,000 nights of short-term lodging annually for students completing clinical rotations in 51 counties across NC. </a:t>
          </a:r>
        </a:p>
        <a:p>
          <a:pPr marL="114300" lvl="1" indent="-114300" algn="l" defTabSz="577850">
            <a:lnSpc>
              <a:spcPct val="90000"/>
            </a:lnSpc>
            <a:spcBef>
              <a:spcPct val="0"/>
            </a:spcBef>
            <a:spcAft>
              <a:spcPct val="15000"/>
            </a:spcAft>
            <a:buChar char="•"/>
          </a:pPr>
          <a:r>
            <a:rPr lang="en-US" sz="1300" kern="1200" dirty="0">
              <a:solidFill>
                <a:srgbClr val="231F20"/>
              </a:solidFill>
              <a:effectLst/>
              <a:latin typeface="Open Sans" panose="020B0606030504020204" pitchFamily="34" charset="0"/>
              <a:ea typeface="Open Sans" panose="020B0606030504020204" pitchFamily="34" charset="0"/>
              <a:cs typeface="Open Sans" panose="020B0606030504020204" pitchFamily="34" charset="0"/>
            </a:rPr>
            <a:t>Faced with an ever-changing healthcare environment and increased pressures to see more patients, community providers are also valued teachers (or preceptors) of our future healthcare workforce.  They provide a real-world experience not found on-campus. </a:t>
          </a:r>
          <a:endParaRPr lang="en-US" sz="1300" kern="1200" dirty="0">
            <a:effectLst/>
            <a:latin typeface="Open Sans" panose="020B0606030504020204" pitchFamily="34" charset="0"/>
            <a:ea typeface="Open Sans" panose="020B0606030504020204" pitchFamily="34" charset="0"/>
            <a:cs typeface="Open Sans" panose="020B0606030504020204" pitchFamily="34" charset="0"/>
          </a:endParaRPr>
        </a:p>
      </dsp:txBody>
      <dsp:txXfrm>
        <a:off x="0" y="2346607"/>
        <a:ext cx="11826240" cy="1208025"/>
      </dsp:txXfrm>
    </dsp:sp>
    <dsp:sp modelId="{00DFD42B-4A8A-4B5B-953B-95833F84388B}">
      <dsp:nvSpPr>
        <dsp:cNvPr id="0" name=""/>
        <dsp:cNvSpPr/>
      </dsp:nvSpPr>
      <dsp:spPr>
        <a:xfrm>
          <a:off x="591312" y="2154727"/>
          <a:ext cx="827836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3" tIns="0" rIns="312903" bIns="0" numCol="1" spcCol="1270" anchor="ctr" anchorCtr="0">
          <a:noAutofit/>
        </a:bodyPr>
        <a:lstStyle/>
        <a:p>
          <a:pPr marL="0" lvl="0" indent="0" algn="l" defTabSz="577850">
            <a:lnSpc>
              <a:spcPct val="90000"/>
            </a:lnSpc>
            <a:spcBef>
              <a:spcPct val="0"/>
            </a:spcBef>
            <a:spcAft>
              <a:spcPct val="35000"/>
            </a:spcAft>
            <a:buNone/>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AHEC Student Housing</a:t>
          </a:r>
        </a:p>
      </dsp:txBody>
      <dsp:txXfrm>
        <a:off x="610046" y="2173461"/>
        <a:ext cx="8240900" cy="346292"/>
      </dsp:txXfrm>
    </dsp:sp>
    <dsp:sp modelId="{3B9568A8-DB61-42C5-846B-E60B9D8EC85D}">
      <dsp:nvSpPr>
        <dsp:cNvPr id="0" name=""/>
        <dsp:cNvSpPr/>
      </dsp:nvSpPr>
      <dsp:spPr>
        <a:xfrm>
          <a:off x="0" y="3816712"/>
          <a:ext cx="11826240" cy="1208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848" tIns="270764" rIns="917848" bIns="92456"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a:latin typeface="Open Sans" panose="020B0606030504020204" pitchFamily="34" charset="0"/>
              <a:ea typeface="Open Sans" panose="020B0606030504020204" pitchFamily="34" charset="0"/>
              <a:cs typeface="Open Sans" panose="020B0606030504020204" pitchFamily="34" charset="0"/>
            </a:rPr>
            <a:t>Formed in May 2008 (originally called The Triangle Clinical Consortium) to identify, prioritize and address clinical placement issues for nursing students in the Triangle Region of North Carolina. </a:t>
          </a:r>
          <a:endParaRPr lang="en-US" sz="1300" kern="1200" dirty="0">
            <a:effectLst/>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77850">
            <a:lnSpc>
              <a:spcPct val="90000"/>
            </a:lnSpc>
            <a:spcBef>
              <a:spcPct val="0"/>
            </a:spcBef>
            <a:spcAft>
              <a:spcPct val="15000"/>
            </a:spcAft>
            <a:buChar char="•"/>
          </a:pPr>
          <a:r>
            <a:rPr lang="en-US" sz="1300" b="0" i="0" kern="1200" dirty="0">
              <a:latin typeface="Open Sans" panose="020B0606030504020204" pitchFamily="34" charset="0"/>
              <a:ea typeface="Open Sans" panose="020B0606030504020204" pitchFamily="34" charset="0"/>
              <a:cs typeface="Open Sans" panose="020B0606030504020204" pitchFamily="34" charset="0"/>
            </a:rPr>
            <a:t>Now statewide, clinical and academic partners meet regularly to address undergraduate nursing clinical capacity issues, facilitate placement of nursing students in the region, and standardize the credentialing process.</a:t>
          </a:r>
          <a:endParaRPr lang="en-US" sz="1300" kern="1200" dirty="0">
            <a:effectLst/>
            <a:latin typeface="Open Sans" panose="020B0606030504020204" pitchFamily="34" charset="0"/>
            <a:ea typeface="Open Sans" panose="020B0606030504020204" pitchFamily="34" charset="0"/>
            <a:cs typeface="Open Sans" panose="020B0606030504020204" pitchFamily="34" charset="0"/>
          </a:endParaRPr>
        </a:p>
      </dsp:txBody>
      <dsp:txXfrm>
        <a:off x="0" y="3816712"/>
        <a:ext cx="11826240" cy="1208025"/>
      </dsp:txXfrm>
    </dsp:sp>
    <dsp:sp modelId="{973D5AA4-B4AF-486D-AFA3-E5106E4B58A4}">
      <dsp:nvSpPr>
        <dsp:cNvPr id="0" name=""/>
        <dsp:cNvSpPr/>
      </dsp:nvSpPr>
      <dsp:spPr>
        <a:xfrm>
          <a:off x="591312" y="3624832"/>
          <a:ext cx="827836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3" tIns="0" rIns="312903" bIns="0" numCol="1" spcCol="1270" anchor="ctr" anchorCtr="0">
          <a:noAutofit/>
        </a:bodyPr>
        <a:lstStyle/>
        <a:p>
          <a:pPr marL="0" lvl="0" indent="0" algn="l" defTabSz="577850">
            <a:lnSpc>
              <a:spcPct val="90000"/>
            </a:lnSpc>
            <a:spcBef>
              <a:spcPct val="0"/>
            </a:spcBef>
            <a:spcAft>
              <a:spcPct val="35000"/>
            </a:spcAft>
            <a:buNone/>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Consortium for Clinical Education and Practice (CCEP)</a:t>
          </a:r>
        </a:p>
      </dsp:txBody>
      <dsp:txXfrm>
        <a:off x="610046" y="3643566"/>
        <a:ext cx="8240900" cy="346292"/>
      </dsp:txXfrm>
    </dsp:sp>
    <dsp:sp modelId="{BDE234AD-A92F-4C91-AE30-43D63256293C}">
      <dsp:nvSpPr>
        <dsp:cNvPr id="0" name=""/>
        <dsp:cNvSpPr/>
      </dsp:nvSpPr>
      <dsp:spPr>
        <a:xfrm>
          <a:off x="0" y="5286817"/>
          <a:ext cx="11826240" cy="573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7848" tIns="270764" rIns="91784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Efforts to prepare the health care workforce to work collaboratively</a:t>
          </a:r>
        </a:p>
      </dsp:txBody>
      <dsp:txXfrm>
        <a:off x="0" y="5286817"/>
        <a:ext cx="11826240" cy="573300"/>
      </dsp:txXfrm>
    </dsp:sp>
    <dsp:sp modelId="{1F286C89-687B-426A-8A8D-29CBF0570A96}">
      <dsp:nvSpPr>
        <dsp:cNvPr id="0" name=""/>
        <dsp:cNvSpPr/>
      </dsp:nvSpPr>
      <dsp:spPr>
        <a:xfrm>
          <a:off x="591312" y="5094937"/>
          <a:ext cx="8278368"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03" tIns="0" rIns="312903" bIns="0" numCol="1" spcCol="1270" anchor="ctr" anchorCtr="0">
          <a:noAutofit/>
        </a:bodyPr>
        <a:lstStyle/>
        <a:p>
          <a:pPr marL="0" lvl="0" indent="0" algn="l" defTabSz="577850">
            <a:lnSpc>
              <a:spcPct val="90000"/>
            </a:lnSpc>
            <a:spcBef>
              <a:spcPct val="0"/>
            </a:spcBef>
            <a:spcAft>
              <a:spcPct val="35000"/>
            </a:spcAft>
            <a:buNone/>
          </a:pPr>
          <a:r>
            <a:rPr lang="en-US" sz="1300" kern="1200" dirty="0">
              <a:effectLst/>
              <a:latin typeface="Open Sans" panose="020B0606030504020204" pitchFamily="34" charset="0"/>
              <a:ea typeface="Open Sans" panose="020B0606030504020204" pitchFamily="34" charset="0"/>
              <a:cs typeface="Open Sans" panose="020B0606030504020204" pitchFamily="34" charset="0"/>
            </a:rPr>
            <a:t>Interprofessional Education and Practice </a:t>
          </a:r>
        </a:p>
      </dsp:txBody>
      <dsp:txXfrm>
        <a:off x="610046" y="5113671"/>
        <a:ext cx="8240900"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0D81A-227B-064A-A6C3-64F388D29EF1}"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AE0EF-AB85-1A42-AB1D-5A4EF01B16E1}" type="slidenum">
              <a:rPr lang="en-US" smtClean="0"/>
              <a:t>‹#›</a:t>
            </a:fld>
            <a:endParaRPr lang="en-US"/>
          </a:p>
        </p:txBody>
      </p:sp>
    </p:spTree>
    <p:extLst>
      <p:ext uri="{BB962C8B-B14F-4D97-AF65-F5344CB8AC3E}">
        <p14:creationId xmlns:p14="http://schemas.microsoft.com/office/powerpoint/2010/main" val="132512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7</a:t>
            </a:fld>
            <a:endParaRPr lang="en-US"/>
          </a:p>
        </p:txBody>
      </p:sp>
    </p:spTree>
    <p:extLst>
      <p:ext uri="{BB962C8B-B14F-4D97-AF65-F5344CB8AC3E}">
        <p14:creationId xmlns:p14="http://schemas.microsoft.com/office/powerpoint/2010/main" val="413740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8</a:t>
            </a:fld>
            <a:endParaRPr lang="en-US"/>
          </a:p>
        </p:txBody>
      </p:sp>
    </p:spTree>
    <p:extLst>
      <p:ext uri="{BB962C8B-B14F-4D97-AF65-F5344CB8AC3E}">
        <p14:creationId xmlns:p14="http://schemas.microsoft.com/office/powerpoint/2010/main" val="104754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34A53"/>
                </a:solidFill>
                <a:effectLst/>
                <a:latin typeface="Inter"/>
              </a:rPr>
              <a:t>Claire</a:t>
            </a:r>
          </a:p>
          <a:p>
            <a:pPr algn="l"/>
            <a:endParaRPr lang="en-US" b="1" i="0" dirty="0">
              <a:solidFill>
                <a:srgbClr val="434A53"/>
              </a:solidFill>
              <a:effectLst/>
              <a:latin typeface="Inter"/>
            </a:endParaRPr>
          </a:p>
          <a:p>
            <a:pPr algn="l"/>
            <a:r>
              <a:rPr lang="en-US" b="1" i="0" dirty="0">
                <a:solidFill>
                  <a:srgbClr val="434A53"/>
                </a:solidFill>
                <a:effectLst/>
                <a:latin typeface="Inter"/>
              </a:rPr>
              <a:t>What is RBA?</a:t>
            </a:r>
          </a:p>
          <a:p>
            <a:pPr algn="l"/>
            <a:endParaRPr lang="en-US" b="0" i="0" dirty="0">
              <a:solidFill>
                <a:srgbClr val="434A53"/>
              </a:solidFill>
              <a:effectLst/>
              <a:latin typeface="Inter"/>
            </a:endParaRPr>
          </a:p>
          <a:p>
            <a:pPr algn="l"/>
            <a:r>
              <a:rPr lang="en-US" b="0" i="0" dirty="0">
                <a:solidFill>
                  <a:srgbClr val="434A53"/>
                </a:solidFill>
                <a:effectLst/>
                <a:latin typeface="Inter"/>
              </a:rPr>
              <a:t>RBA is a straightforward method of measuring impact that starts with the aim in mind and works backward to the means. It is a method of thinking and doing that can be used to enhance the lives in communities, cities, counties, states, countries, and program performance.</a:t>
            </a:r>
          </a:p>
          <a:p>
            <a:pPr algn="l"/>
            <a:r>
              <a:rPr lang="en-US" b="0" i="0" dirty="0">
                <a:solidFill>
                  <a:srgbClr val="434A53"/>
                </a:solidFill>
                <a:effectLst/>
                <a:latin typeface="Inter"/>
              </a:rPr>
              <a:t> </a:t>
            </a:r>
          </a:p>
          <a:p>
            <a:pPr marL="171450" marR="0" lvl="0"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rPr>
              <a:t>RBA was developed by Mark Friedman and described in his book </a:t>
            </a:r>
            <a:r>
              <a:rPr kumimoji="0" lang="en-US" sz="1200" b="0" i="1"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rPr>
              <a:t>Trying Hard is Not Good Enough</a:t>
            </a:r>
            <a:r>
              <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171450" marR="0" lvl="0"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171450" marR="0" lvl="0"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Times New Roman" panose="02020603050405020304" pitchFamily="18" charset="0"/>
                <a:cs typeface="Calibri" panose="020F0502020204030204" pitchFamily="34" charset="0"/>
              </a:rPr>
              <a:t>RBA is being used in all 50 States and in more than a dozen countries around the world to create measurable change in people’s lives, communities, and organizations.</a:t>
            </a:r>
          </a:p>
          <a:p>
            <a:pPr marL="628650" marR="0" lvl="1"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55555"/>
                </a:solidFill>
                <a:effectLst/>
                <a:uLnTx/>
                <a:uFillTx/>
                <a:latin typeface="Calibri" panose="020F0502020204030204" pitchFamily="34" charset="0"/>
                <a:ea typeface="Calibri" panose="020F0502020204030204" pitchFamily="34" charset="0"/>
                <a:cs typeface="Calibri" panose="020F0502020204030204" pitchFamily="34" charset="0"/>
              </a:rPr>
              <a:t>Give examples of who using it</a:t>
            </a:r>
          </a:p>
          <a:p>
            <a:pPr marL="628650" marR="0" lvl="1"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is RBA being used in North Carolina?</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SHA -SHIP</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CHA-CHIP-SOTCH</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Strategic Plans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Hospitals/health systems beginning to use it in their community health improvement work</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Funders</a:t>
            </a:r>
          </a:p>
          <a:p>
            <a:pPr marL="628650" marR="0" lvl="1" indent="-171450" algn="l" defTabSz="914400" rtl="0" eaLnBrk="1" fontAlgn="auto" latinLnBrk="0" hangingPunct="1">
              <a:lnSpc>
                <a:spcPct val="107000"/>
              </a:lnSpc>
              <a:spcBef>
                <a:spcPts val="1595"/>
              </a:spcBef>
              <a:spcAft>
                <a:spcPts val="1595"/>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4F098E-0E94-483A-BC93-2EFBCE928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59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13</a:t>
            </a:fld>
            <a:endParaRPr lang="en-US"/>
          </a:p>
        </p:txBody>
      </p:sp>
    </p:spTree>
    <p:extLst>
      <p:ext uri="{BB962C8B-B14F-4D97-AF65-F5344CB8AC3E}">
        <p14:creationId xmlns:p14="http://schemas.microsoft.com/office/powerpoint/2010/main" val="151776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15</a:t>
            </a:fld>
            <a:endParaRPr lang="en-US"/>
          </a:p>
        </p:txBody>
      </p:sp>
    </p:spTree>
    <p:extLst>
      <p:ext uri="{BB962C8B-B14F-4D97-AF65-F5344CB8AC3E}">
        <p14:creationId xmlns:p14="http://schemas.microsoft.com/office/powerpoint/2010/main" val="103404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16</a:t>
            </a:fld>
            <a:endParaRPr lang="en-US"/>
          </a:p>
        </p:txBody>
      </p:sp>
    </p:spTree>
    <p:extLst>
      <p:ext uri="{BB962C8B-B14F-4D97-AF65-F5344CB8AC3E}">
        <p14:creationId xmlns:p14="http://schemas.microsoft.com/office/powerpoint/2010/main" val="395992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19</a:t>
            </a:fld>
            <a:endParaRPr lang="en-US"/>
          </a:p>
        </p:txBody>
      </p:sp>
    </p:spTree>
    <p:extLst>
      <p:ext uri="{BB962C8B-B14F-4D97-AF65-F5344CB8AC3E}">
        <p14:creationId xmlns:p14="http://schemas.microsoft.com/office/powerpoint/2010/main" val="2398030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8AE0EF-AB85-1A42-AB1D-5A4EF01B16E1}" type="slidenum">
              <a:rPr lang="en-US" smtClean="0"/>
              <a:t>22</a:t>
            </a:fld>
            <a:endParaRPr lang="en-US"/>
          </a:p>
        </p:txBody>
      </p:sp>
    </p:spTree>
    <p:extLst>
      <p:ext uri="{BB962C8B-B14F-4D97-AF65-F5344CB8AC3E}">
        <p14:creationId xmlns:p14="http://schemas.microsoft.com/office/powerpoint/2010/main" val="1463264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93D49-513A-5140-8370-C9CE5CD04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745F5C-C64F-AF4C-BE44-2D1F5DEDA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0B60FC-09DB-3B47-AE84-D40316BB04A1}"/>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5" name="Footer Placeholder 4">
            <a:extLst>
              <a:ext uri="{FF2B5EF4-FFF2-40B4-BE49-F238E27FC236}">
                <a16:creationId xmlns:a16="http://schemas.microsoft.com/office/drawing/2014/main" id="{AD2D8F83-1DFE-6348-800D-08CA1ECC8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460BD-A60D-984A-9B16-23043DB04A6B}"/>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239593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531B-D215-4C4A-B0A8-3499F550C6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95D741-EB0C-9344-AB2B-D0847A466A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B2375-09AF-7843-BAA6-80228E4DC8E6}"/>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5" name="Footer Placeholder 4">
            <a:extLst>
              <a:ext uri="{FF2B5EF4-FFF2-40B4-BE49-F238E27FC236}">
                <a16:creationId xmlns:a16="http://schemas.microsoft.com/office/drawing/2014/main" id="{09260FD2-946F-E14E-A00A-03004A325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C8ECD-EFE0-4D40-804B-189CA731D3F6}"/>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116613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CF5825-5E80-A74B-ACE3-875BB6666C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1AC6F-BF8D-304C-938F-5ED626575C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77D12-43D8-A14D-AE5A-AF68368C6CEA}"/>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5" name="Footer Placeholder 4">
            <a:extLst>
              <a:ext uri="{FF2B5EF4-FFF2-40B4-BE49-F238E27FC236}">
                <a16:creationId xmlns:a16="http://schemas.microsoft.com/office/drawing/2014/main" id="{CA65EC20-249B-AC4A-BBDD-E6E664C53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B4DC9-974C-A143-838E-67F0BABA834F}"/>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1736548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767F-EFB5-3FA6-D8B5-EB814C767B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007102-FD90-FC62-50A8-FE4F37FD3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AD4926-7F8A-1595-6A0C-5174344DEAA0}"/>
              </a:ext>
            </a:extLst>
          </p:cNvPr>
          <p:cNvSpPr>
            <a:spLocks noGrp="1"/>
          </p:cNvSpPr>
          <p:nvPr>
            <p:ph type="dt" sz="half" idx="10"/>
          </p:nvPr>
        </p:nvSpPr>
        <p:spPr/>
        <p:txBody>
          <a:bodyPr/>
          <a:lstStyle/>
          <a:p>
            <a:fld id="{4FEA0748-89CD-469E-8F31-625A6BF19D87}" type="datetimeFigureOut">
              <a:rPr lang="en-US" smtClean="0"/>
              <a:t>1/22/2024</a:t>
            </a:fld>
            <a:endParaRPr lang="en-US"/>
          </a:p>
        </p:txBody>
      </p:sp>
      <p:sp>
        <p:nvSpPr>
          <p:cNvPr id="5" name="Footer Placeholder 4">
            <a:extLst>
              <a:ext uri="{FF2B5EF4-FFF2-40B4-BE49-F238E27FC236}">
                <a16:creationId xmlns:a16="http://schemas.microsoft.com/office/drawing/2014/main" id="{98EE2118-3B86-E9D6-C20C-8D64D5E26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53105-A744-7EEC-E7BA-D0B09048181A}"/>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369476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584F-7AA1-4293-5E93-C6FD2BBEB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2EE43-1F14-5E90-DC6D-32D4584CB0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A4271-430C-2D63-C4FD-BA26DDF3542D}"/>
              </a:ext>
            </a:extLst>
          </p:cNvPr>
          <p:cNvSpPr>
            <a:spLocks noGrp="1"/>
          </p:cNvSpPr>
          <p:nvPr>
            <p:ph type="dt" sz="half" idx="10"/>
          </p:nvPr>
        </p:nvSpPr>
        <p:spPr/>
        <p:txBody>
          <a:bodyPr/>
          <a:lstStyle/>
          <a:p>
            <a:fld id="{4FEA0748-89CD-469E-8F31-625A6BF19D87}" type="datetimeFigureOut">
              <a:rPr lang="en-US" smtClean="0"/>
              <a:t>1/22/2024</a:t>
            </a:fld>
            <a:endParaRPr lang="en-US"/>
          </a:p>
        </p:txBody>
      </p:sp>
      <p:sp>
        <p:nvSpPr>
          <p:cNvPr id="5" name="Footer Placeholder 4">
            <a:extLst>
              <a:ext uri="{FF2B5EF4-FFF2-40B4-BE49-F238E27FC236}">
                <a16:creationId xmlns:a16="http://schemas.microsoft.com/office/drawing/2014/main" id="{A7AF9C72-D0BA-1BA6-8985-0D0E26C29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26706-B03A-F685-00D7-50042022D9C7}"/>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3604199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442A-DDCE-FF81-2431-277D74411F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6562A0-99C9-0CA4-5CBC-678E81B064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98333B-1B93-2E6D-75C2-A37545BBCB9D}"/>
              </a:ext>
            </a:extLst>
          </p:cNvPr>
          <p:cNvSpPr>
            <a:spLocks noGrp="1"/>
          </p:cNvSpPr>
          <p:nvPr>
            <p:ph type="dt" sz="half" idx="10"/>
          </p:nvPr>
        </p:nvSpPr>
        <p:spPr/>
        <p:txBody>
          <a:bodyPr/>
          <a:lstStyle/>
          <a:p>
            <a:fld id="{4FEA0748-89CD-469E-8F31-625A6BF19D87}" type="datetimeFigureOut">
              <a:rPr lang="en-US" smtClean="0"/>
              <a:t>1/22/2024</a:t>
            </a:fld>
            <a:endParaRPr lang="en-US"/>
          </a:p>
        </p:txBody>
      </p:sp>
      <p:sp>
        <p:nvSpPr>
          <p:cNvPr id="5" name="Footer Placeholder 4">
            <a:extLst>
              <a:ext uri="{FF2B5EF4-FFF2-40B4-BE49-F238E27FC236}">
                <a16:creationId xmlns:a16="http://schemas.microsoft.com/office/drawing/2014/main" id="{105C0B9A-B2FE-4662-695E-2912EEAFB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BBE28-7660-BF63-CB34-F467441772C4}"/>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3942170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4908-C7BB-7B06-29A2-F3EE52017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554B03-B694-CB8E-E5E2-7FFE950571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70051-A192-4DEE-74F9-91FF9474BB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8A031F-99C4-935D-2B13-4732D3178B53}"/>
              </a:ext>
            </a:extLst>
          </p:cNvPr>
          <p:cNvSpPr>
            <a:spLocks noGrp="1"/>
          </p:cNvSpPr>
          <p:nvPr>
            <p:ph type="dt" sz="half" idx="10"/>
          </p:nvPr>
        </p:nvSpPr>
        <p:spPr/>
        <p:txBody>
          <a:bodyPr/>
          <a:lstStyle/>
          <a:p>
            <a:fld id="{4FEA0748-89CD-469E-8F31-625A6BF19D87}" type="datetimeFigureOut">
              <a:rPr lang="en-US" smtClean="0"/>
              <a:t>1/22/2024</a:t>
            </a:fld>
            <a:endParaRPr lang="en-US"/>
          </a:p>
        </p:txBody>
      </p:sp>
      <p:sp>
        <p:nvSpPr>
          <p:cNvPr id="6" name="Footer Placeholder 5">
            <a:extLst>
              <a:ext uri="{FF2B5EF4-FFF2-40B4-BE49-F238E27FC236}">
                <a16:creationId xmlns:a16="http://schemas.microsoft.com/office/drawing/2014/main" id="{F7F4905E-00D7-D0EB-906D-D86453312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85243-D930-DE9F-77BF-B358753C21FD}"/>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887493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42D7-BB3F-4E53-426B-747C555668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BAEDF4-8947-D2DA-FD18-2568C8183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13D5ED-CB37-92F5-C1E1-8D593912C2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ADFD5D-89DD-312B-D897-27839D408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2C3947-3C8B-74C4-F2DA-E1349F56A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AE11FC-711B-DB97-9BE7-3D9410EC5441}"/>
              </a:ext>
            </a:extLst>
          </p:cNvPr>
          <p:cNvSpPr>
            <a:spLocks noGrp="1"/>
          </p:cNvSpPr>
          <p:nvPr>
            <p:ph type="dt" sz="half" idx="10"/>
          </p:nvPr>
        </p:nvSpPr>
        <p:spPr/>
        <p:txBody>
          <a:bodyPr/>
          <a:lstStyle/>
          <a:p>
            <a:fld id="{4FEA0748-89CD-469E-8F31-625A6BF19D87}" type="datetimeFigureOut">
              <a:rPr lang="en-US" smtClean="0"/>
              <a:t>1/22/2024</a:t>
            </a:fld>
            <a:endParaRPr lang="en-US"/>
          </a:p>
        </p:txBody>
      </p:sp>
      <p:sp>
        <p:nvSpPr>
          <p:cNvPr id="8" name="Footer Placeholder 7">
            <a:extLst>
              <a:ext uri="{FF2B5EF4-FFF2-40B4-BE49-F238E27FC236}">
                <a16:creationId xmlns:a16="http://schemas.microsoft.com/office/drawing/2014/main" id="{70FCF374-DE0A-4A18-F3A5-98D782BF03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EB62B2-6906-EC87-2FE5-FE16EEB0753B}"/>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559039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EB01-ABB5-7060-95AF-B733E7029D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3F6524-E30A-F850-6685-2F8AEE64F572}"/>
              </a:ext>
            </a:extLst>
          </p:cNvPr>
          <p:cNvSpPr>
            <a:spLocks noGrp="1"/>
          </p:cNvSpPr>
          <p:nvPr>
            <p:ph type="dt" sz="half" idx="10"/>
          </p:nvPr>
        </p:nvSpPr>
        <p:spPr/>
        <p:txBody>
          <a:bodyPr/>
          <a:lstStyle/>
          <a:p>
            <a:fld id="{4FEA0748-89CD-469E-8F31-625A6BF19D87}" type="datetimeFigureOut">
              <a:rPr lang="en-US" smtClean="0"/>
              <a:t>1/22/2024</a:t>
            </a:fld>
            <a:endParaRPr lang="en-US"/>
          </a:p>
        </p:txBody>
      </p:sp>
      <p:sp>
        <p:nvSpPr>
          <p:cNvPr id="4" name="Footer Placeholder 3">
            <a:extLst>
              <a:ext uri="{FF2B5EF4-FFF2-40B4-BE49-F238E27FC236}">
                <a16:creationId xmlns:a16="http://schemas.microsoft.com/office/drawing/2014/main" id="{F44B9FCB-8C0B-ABAE-8F0B-99BC3FA3FD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CD611C-67D7-F62C-2FB0-B416DAD35208}"/>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1070140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40927-67C2-4807-8113-2CCBFFD74F13}"/>
              </a:ext>
            </a:extLst>
          </p:cNvPr>
          <p:cNvSpPr>
            <a:spLocks noGrp="1"/>
          </p:cNvSpPr>
          <p:nvPr>
            <p:ph type="dt" sz="half" idx="10"/>
          </p:nvPr>
        </p:nvSpPr>
        <p:spPr/>
        <p:txBody>
          <a:bodyPr/>
          <a:lstStyle/>
          <a:p>
            <a:fld id="{4FEA0748-89CD-469E-8F31-625A6BF19D87}" type="datetimeFigureOut">
              <a:rPr lang="en-US" smtClean="0"/>
              <a:t>1/22/2024</a:t>
            </a:fld>
            <a:endParaRPr lang="en-US"/>
          </a:p>
        </p:txBody>
      </p:sp>
      <p:sp>
        <p:nvSpPr>
          <p:cNvPr id="3" name="Footer Placeholder 2">
            <a:extLst>
              <a:ext uri="{FF2B5EF4-FFF2-40B4-BE49-F238E27FC236}">
                <a16:creationId xmlns:a16="http://schemas.microsoft.com/office/drawing/2014/main" id="{720638F4-BA3B-A0EF-BFA1-796CE72017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173A0C-943D-C4F9-07FF-154FC2A3C01F}"/>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611937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1992-2D72-0832-C5D1-3BB8717F7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3D4D90-8CE1-B020-9029-20E6B3B748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1CBCE1-7BBF-1C25-BFA1-7C1F8563C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7E70FC-1C1B-BC9B-A8BB-0DAC1789EDD0}"/>
              </a:ext>
            </a:extLst>
          </p:cNvPr>
          <p:cNvSpPr>
            <a:spLocks noGrp="1"/>
          </p:cNvSpPr>
          <p:nvPr>
            <p:ph type="dt" sz="half" idx="10"/>
          </p:nvPr>
        </p:nvSpPr>
        <p:spPr/>
        <p:txBody>
          <a:bodyPr/>
          <a:lstStyle/>
          <a:p>
            <a:fld id="{4FEA0748-89CD-469E-8F31-625A6BF19D87}" type="datetimeFigureOut">
              <a:rPr lang="en-US" smtClean="0"/>
              <a:t>1/22/2024</a:t>
            </a:fld>
            <a:endParaRPr lang="en-US"/>
          </a:p>
        </p:txBody>
      </p:sp>
      <p:sp>
        <p:nvSpPr>
          <p:cNvPr id="6" name="Footer Placeholder 5">
            <a:extLst>
              <a:ext uri="{FF2B5EF4-FFF2-40B4-BE49-F238E27FC236}">
                <a16:creationId xmlns:a16="http://schemas.microsoft.com/office/drawing/2014/main" id="{7CE4EDA7-B992-2ADE-857A-CE294D9F1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3769C-3C40-E373-D550-9C3421A68250}"/>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46403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C81B-27A6-4A40-B5C6-6921F52DE0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279A21-E884-7041-9174-9BD603BEDA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2ACAF-F56E-E44B-8EA9-4C58DAD91A7D}"/>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5" name="Footer Placeholder 4">
            <a:extLst>
              <a:ext uri="{FF2B5EF4-FFF2-40B4-BE49-F238E27FC236}">
                <a16:creationId xmlns:a16="http://schemas.microsoft.com/office/drawing/2014/main" id="{F8D4A30B-F604-B846-8BD2-AD70A799D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C3825-75FA-024B-8872-4C2634554086}"/>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2811491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25A9E-B114-F6FD-7BC3-4CE7097CF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FA1D43-9BE3-27CD-60E1-48ED67899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97454-DBAF-7DE5-1BEA-95734DA8C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83D272-DD3C-7A7B-D89E-8F1A3FD1AC18}"/>
              </a:ext>
            </a:extLst>
          </p:cNvPr>
          <p:cNvSpPr>
            <a:spLocks noGrp="1"/>
          </p:cNvSpPr>
          <p:nvPr>
            <p:ph type="dt" sz="half" idx="10"/>
          </p:nvPr>
        </p:nvSpPr>
        <p:spPr/>
        <p:txBody>
          <a:bodyPr/>
          <a:lstStyle/>
          <a:p>
            <a:fld id="{4FEA0748-89CD-469E-8F31-625A6BF19D87}" type="datetimeFigureOut">
              <a:rPr lang="en-US" smtClean="0"/>
              <a:t>1/22/2024</a:t>
            </a:fld>
            <a:endParaRPr lang="en-US"/>
          </a:p>
        </p:txBody>
      </p:sp>
      <p:sp>
        <p:nvSpPr>
          <p:cNvPr id="6" name="Footer Placeholder 5">
            <a:extLst>
              <a:ext uri="{FF2B5EF4-FFF2-40B4-BE49-F238E27FC236}">
                <a16:creationId xmlns:a16="http://schemas.microsoft.com/office/drawing/2014/main" id="{082B4139-009E-15DF-7FFF-8AD53C449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EAD248-DFDC-F227-B9BD-58F928EFD8C3}"/>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2507621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AB4D-E808-7BA3-C02C-356BC8F1AD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C93626-9D8A-3068-5D16-71D9915389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E4638-8BB7-1550-1B50-FBB75FE6220A}"/>
              </a:ext>
            </a:extLst>
          </p:cNvPr>
          <p:cNvSpPr>
            <a:spLocks noGrp="1"/>
          </p:cNvSpPr>
          <p:nvPr>
            <p:ph type="dt" sz="half" idx="10"/>
          </p:nvPr>
        </p:nvSpPr>
        <p:spPr/>
        <p:txBody>
          <a:bodyPr/>
          <a:lstStyle/>
          <a:p>
            <a:fld id="{4FEA0748-89CD-469E-8F31-625A6BF19D87}" type="datetimeFigureOut">
              <a:rPr lang="en-US" smtClean="0"/>
              <a:t>1/22/2024</a:t>
            </a:fld>
            <a:endParaRPr lang="en-US"/>
          </a:p>
        </p:txBody>
      </p:sp>
      <p:sp>
        <p:nvSpPr>
          <p:cNvPr id="5" name="Footer Placeholder 4">
            <a:extLst>
              <a:ext uri="{FF2B5EF4-FFF2-40B4-BE49-F238E27FC236}">
                <a16:creationId xmlns:a16="http://schemas.microsoft.com/office/drawing/2014/main" id="{84F6447D-29E4-121A-97AA-59E4FA601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026F1-5984-C30B-F9D7-7E7C9651F250}"/>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3684998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C0B793-BEEA-886A-2A23-61E6E357D1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3E53E5-E8BF-82DA-386E-36BAF71E7A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78C15-81EF-E03D-990D-F0C1323AF5F5}"/>
              </a:ext>
            </a:extLst>
          </p:cNvPr>
          <p:cNvSpPr>
            <a:spLocks noGrp="1"/>
          </p:cNvSpPr>
          <p:nvPr>
            <p:ph type="dt" sz="half" idx="10"/>
          </p:nvPr>
        </p:nvSpPr>
        <p:spPr/>
        <p:txBody>
          <a:bodyPr/>
          <a:lstStyle/>
          <a:p>
            <a:fld id="{4FEA0748-89CD-469E-8F31-625A6BF19D87}" type="datetimeFigureOut">
              <a:rPr lang="en-US" smtClean="0"/>
              <a:t>1/22/2024</a:t>
            </a:fld>
            <a:endParaRPr lang="en-US"/>
          </a:p>
        </p:txBody>
      </p:sp>
      <p:sp>
        <p:nvSpPr>
          <p:cNvPr id="5" name="Footer Placeholder 4">
            <a:extLst>
              <a:ext uri="{FF2B5EF4-FFF2-40B4-BE49-F238E27FC236}">
                <a16:creationId xmlns:a16="http://schemas.microsoft.com/office/drawing/2014/main" id="{5F8B0FDC-07FF-1DC5-C556-CCA912C1C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E00B9-87FD-BDCF-9F7D-2D7BDA277ACA}"/>
              </a:ext>
            </a:extLst>
          </p:cNvPr>
          <p:cNvSpPr>
            <a:spLocks noGrp="1"/>
          </p:cNvSpPr>
          <p:nvPr>
            <p:ph type="sldNum" sz="quarter" idx="12"/>
          </p:nvPr>
        </p:nvSpPr>
        <p:spPr/>
        <p:txBody>
          <a:bodyPr/>
          <a:lstStyle/>
          <a:p>
            <a:fld id="{8C15C59D-8B19-4AAE-9918-C07318F8716A}" type="slidenum">
              <a:rPr lang="en-US" smtClean="0"/>
              <a:t>‹#›</a:t>
            </a:fld>
            <a:endParaRPr lang="en-US"/>
          </a:p>
        </p:txBody>
      </p:sp>
    </p:spTree>
    <p:extLst>
      <p:ext uri="{BB962C8B-B14F-4D97-AF65-F5344CB8AC3E}">
        <p14:creationId xmlns:p14="http://schemas.microsoft.com/office/powerpoint/2010/main" val="41017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E849-D5E4-E64E-9470-05CB1FD7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802947-F460-334A-9B60-78D1A1812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C7AD94-EAB8-A547-ABB7-9774727AB5B9}"/>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5" name="Footer Placeholder 4">
            <a:extLst>
              <a:ext uri="{FF2B5EF4-FFF2-40B4-BE49-F238E27FC236}">
                <a16:creationId xmlns:a16="http://schemas.microsoft.com/office/drawing/2014/main" id="{1BF369CF-D500-D84B-8D04-907FDBC9E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8716A-90CE-8948-AFB4-2BED6CA875D8}"/>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60801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F9A1-D5B4-C147-917E-74FC4FB6B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1A9B84-28A0-2848-8F01-8F5E979A73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0148A0-4966-F347-8787-E9406C3627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712CB5-5070-D649-891C-842B42AB08E8}"/>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6" name="Footer Placeholder 5">
            <a:extLst>
              <a:ext uri="{FF2B5EF4-FFF2-40B4-BE49-F238E27FC236}">
                <a16:creationId xmlns:a16="http://schemas.microsoft.com/office/drawing/2014/main" id="{76237CDA-5D95-0845-933C-0983DBB60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807CBB-E573-ED44-9D77-DD73F36F00D7}"/>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411176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FDF5-115B-9043-92BA-53A3B14D43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54AD78-9DC2-9D4B-94C9-8E5556F7D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56EA3B-01ED-534E-AD63-E446D6E705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AB0E0-2425-624D-A3E8-FB54C3F75C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DF412-1497-254E-8465-53398FCBCA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C09A2-871B-6F49-A150-ACDD65D2CB08}"/>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8" name="Footer Placeholder 7">
            <a:extLst>
              <a:ext uri="{FF2B5EF4-FFF2-40B4-BE49-F238E27FC236}">
                <a16:creationId xmlns:a16="http://schemas.microsoft.com/office/drawing/2014/main" id="{C3551D02-61AE-B042-A577-6A69D3ABA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2DB95-1B2D-6643-BF25-9994F72C3FA3}"/>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471013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C785-2264-804A-AB85-9BBB28E2AD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057DD-0F93-D544-99C3-2E5E9C22D111}"/>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4" name="Footer Placeholder 3">
            <a:extLst>
              <a:ext uri="{FF2B5EF4-FFF2-40B4-BE49-F238E27FC236}">
                <a16:creationId xmlns:a16="http://schemas.microsoft.com/office/drawing/2014/main" id="{81006B91-CF2F-2C42-8B74-B73B26ADCF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0DF1C5-FA2E-5F44-834F-D1867352F543}"/>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804275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B32844-AAF6-0142-B1B4-81B7E56FA8C2}"/>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3" name="Footer Placeholder 2">
            <a:extLst>
              <a:ext uri="{FF2B5EF4-FFF2-40B4-BE49-F238E27FC236}">
                <a16:creationId xmlns:a16="http://schemas.microsoft.com/office/drawing/2014/main" id="{177A5FA9-808C-D24E-A36F-9FF441B04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CCDA82-C361-C248-B9CD-ABEC616F12A8}"/>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144899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27E0-D799-8B42-AC15-1A68DDEA8B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541B28-CF96-AA45-A320-288FC5A8EB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408320-CE3C-9F49-97A4-2E2560196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6B05B2-1AF9-6B4B-9E4E-B999F6207E84}"/>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6" name="Footer Placeholder 5">
            <a:extLst>
              <a:ext uri="{FF2B5EF4-FFF2-40B4-BE49-F238E27FC236}">
                <a16:creationId xmlns:a16="http://schemas.microsoft.com/office/drawing/2014/main" id="{500BBE6B-85CB-2845-B16C-185FBA20D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9BACA-F0AE-484E-ADF6-E08F01CA2E11}"/>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99968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6710-7DDA-0D43-A59C-49B579D07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BD3833-240D-AA42-B286-600BDBCF1B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4F75F8-0C1D-E54D-83B2-D9E9D2271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D5F860-22E4-914C-ABA4-E7A337EC2777}"/>
              </a:ext>
            </a:extLst>
          </p:cNvPr>
          <p:cNvSpPr>
            <a:spLocks noGrp="1"/>
          </p:cNvSpPr>
          <p:nvPr>
            <p:ph type="dt" sz="half" idx="10"/>
          </p:nvPr>
        </p:nvSpPr>
        <p:spPr/>
        <p:txBody>
          <a:bodyPr/>
          <a:lstStyle/>
          <a:p>
            <a:fld id="{21F6B824-4131-344E-B42E-66EC60D8919B}" type="datetimeFigureOut">
              <a:rPr lang="en-US" smtClean="0"/>
              <a:t>1/22/2024</a:t>
            </a:fld>
            <a:endParaRPr lang="en-US"/>
          </a:p>
        </p:txBody>
      </p:sp>
      <p:sp>
        <p:nvSpPr>
          <p:cNvPr id="6" name="Footer Placeholder 5">
            <a:extLst>
              <a:ext uri="{FF2B5EF4-FFF2-40B4-BE49-F238E27FC236}">
                <a16:creationId xmlns:a16="http://schemas.microsoft.com/office/drawing/2014/main" id="{F9F686A6-AAED-844C-849E-8EB8F6B28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C1195-BDDE-7D4C-86C0-432658649811}"/>
              </a:ext>
            </a:extLst>
          </p:cNvPr>
          <p:cNvSpPr>
            <a:spLocks noGrp="1"/>
          </p:cNvSpPr>
          <p:nvPr>
            <p:ph type="sldNum" sz="quarter" idx="12"/>
          </p:nvPr>
        </p:nvSpPr>
        <p:spPr/>
        <p:txBody>
          <a:bodyPr/>
          <a:lstStyle/>
          <a:p>
            <a:fld id="{0B9EF21C-2CD7-3142-85E3-68DD68E58A66}" type="slidenum">
              <a:rPr lang="en-US" smtClean="0"/>
              <a:t>‹#›</a:t>
            </a:fld>
            <a:endParaRPr lang="en-US"/>
          </a:p>
        </p:txBody>
      </p:sp>
    </p:spTree>
    <p:extLst>
      <p:ext uri="{BB962C8B-B14F-4D97-AF65-F5344CB8AC3E}">
        <p14:creationId xmlns:p14="http://schemas.microsoft.com/office/powerpoint/2010/main" val="361414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F76915-425E-CF46-BB5A-1D2F0942F3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30C960-94D0-9A46-810D-8E618BAB62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3FAB-5B98-484C-84D3-B9927ABE7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6B824-4131-344E-B42E-66EC60D8919B}" type="datetimeFigureOut">
              <a:rPr lang="en-US" smtClean="0"/>
              <a:t>1/22/2024</a:t>
            </a:fld>
            <a:endParaRPr lang="en-US"/>
          </a:p>
        </p:txBody>
      </p:sp>
      <p:sp>
        <p:nvSpPr>
          <p:cNvPr id="5" name="Footer Placeholder 4">
            <a:extLst>
              <a:ext uri="{FF2B5EF4-FFF2-40B4-BE49-F238E27FC236}">
                <a16:creationId xmlns:a16="http://schemas.microsoft.com/office/drawing/2014/main" id="{3FD6919E-0193-B24D-95E8-60C11A2B1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A5B0D2-905E-A644-B60F-3CB294F0C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EF21C-2CD7-3142-85E3-68DD68E58A66}" type="slidenum">
              <a:rPr lang="en-US" smtClean="0"/>
              <a:t>‹#›</a:t>
            </a:fld>
            <a:endParaRPr lang="en-US"/>
          </a:p>
        </p:txBody>
      </p:sp>
    </p:spTree>
    <p:extLst>
      <p:ext uri="{BB962C8B-B14F-4D97-AF65-F5344CB8AC3E}">
        <p14:creationId xmlns:p14="http://schemas.microsoft.com/office/powerpoint/2010/main" val="1215347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D25C6C-A1C3-5093-C229-FF764D5EF2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5F4351-074F-875C-0781-27A31C682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0C800-93D6-B10D-8F27-C4C70ED2D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A0748-89CD-469E-8F31-625A6BF19D87}" type="datetimeFigureOut">
              <a:rPr lang="en-US" smtClean="0"/>
              <a:t>1/22/2024</a:t>
            </a:fld>
            <a:endParaRPr lang="en-US"/>
          </a:p>
        </p:txBody>
      </p:sp>
      <p:sp>
        <p:nvSpPr>
          <p:cNvPr id="5" name="Footer Placeholder 4">
            <a:extLst>
              <a:ext uri="{FF2B5EF4-FFF2-40B4-BE49-F238E27FC236}">
                <a16:creationId xmlns:a16="http://schemas.microsoft.com/office/drawing/2014/main" id="{96A30BCB-134B-6207-9CE8-9C83EAB296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2B23BA-9BD6-59CD-85DE-8B78CEBD77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5C59D-8B19-4AAE-9918-C07318F8716A}" type="slidenum">
              <a:rPr lang="en-US" smtClean="0"/>
              <a:t>‹#›</a:t>
            </a:fld>
            <a:endParaRPr lang="en-US"/>
          </a:p>
        </p:txBody>
      </p:sp>
    </p:spTree>
    <p:extLst>
      <p:ext uri="{BB962C8B-B14F-4D97-AF65-F5344CB8AC3E}">
        <p14:creationId xmlns:p14="http://schemas.microsoft.com/office/powerpoint/2010/main" val="20544701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ublic.3.basecamp.com/p/qVckbTzwoxbRy1VXBT2Fzj7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hyperlink" Target="https://3.basecamp.com/3618290/p/ZKtRcDX2CUvY2T3LjboF54oV/vault/657404369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s://secure.campaigner.com/CSB/Public/Form.aspx?fid=1907067&amp;ac=enk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ublic.3.basecamp.com/p/ZKtRcDX2CUvY2T3LjboF54oV/vaul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vimeo.com/764135168"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hyperlink" Target="https://www.nationalahec.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3.basecamp.com/3618290/p/ZKtRcDX2CUvY2T3LjboF54oV/vault/6574043698"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87B460-6C8F-F04B-B6DE-F6E5E08426CC}"/>
              </a:ext>
            </a:extLst>
          </p:cNvPr>
          <p:cNvSpPr/>
          <p:nvPr/>
        </p:nvSpPr>
        <p:spPr>
          <a:xfrm>
            <a:off x="0" y="1"/>
            <a:ext cx="12192000" cy="6858000"/>
          </a:xfrm>
          <a:prstGeom prst="rect">
            <a:avLst/>
          </a:prstGeom>
          <a:solidFill>
            <a:srgbClr val="394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6AB1BEF-39DD-47C3-BC80-BB2EBC56E12B}"/>
              </a:ext>
            </a:extLst>
          </p:cNvPr>
          <p:cNvPicPr>
            <a:picLocks noChangeAspect="1"/>
          </p:cNvPicPr>
          <p:nvPr/>
        </p:nvPicPr>
        <p:blipFill>
          <a:blip r:embed="rId2"/>
          <a:stretch>
            <a:fillRect/>
          </a:stretch>
        </p:blipFill>
        <p:spPr>
          <a:xfrm>
            <a:off x="2209800" y="2659639"/>
            <a:ext cx="7772400" cy="1538722"/>
          </a:xfrm>
          <a:prstGeom prst="rect">
            <a:avLst/>
          </a:prstGeom>
        </p:spPr>
      </p:pic>
    </p:spTree>
    <p:extLst>
      <p:ext uri="{BB962C8B-B14F-4D97-AF65-F5344CB8AC3E}">
        <p14:creationId xmlns:p14="http://schemas.microsoft.com/office/powerpoint/2010/main" val="24169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A01C32-C135-4335-AF7A-7BDB859012FD}"/>
              </a:ext>
            </a:extLst>
          </p:cNvPr>
          <p:cNvSpPr>
            <a:spLocks noGrp="1"/>
          </p:cNvSpPr>
          <p:nvPr>
            <p:ph type="title"/>
          </p:nvPr>
        </p:nvSpPr>
        <p:spPr>
          <a:xfrm>
            <a:off x="210312" y="336550"/>
            <a:ext cx="11731752" cy="1325563"/>
          </a:xfrm>
        </p:spPr>
        <p:txBody>
          <a:bodyPr>
            <a:norm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Infusing Results-Based Accountability (RBA) Concepts in NC AHEC</a:t>
            </a:r>
          </a:p>
        </p:txBody>
      </p:sp>
      <p:sp>
        <p:nvSpPr>
          <p:cNvPr id="9" name="Content Placeholder 8">
            <a:extLst>
              <a:ext uri="{FF2B5EF4-FFF2-40B4-BE49-F238E27FC236}">
                <a16:creationId xmlns:a16="http://schemas.microsoft.com/office/drawing/2014/main" id="{C58EF79D-BB58-4235-B848-299D27C4AA9E}"/>
              </a:ext>
            </a:extLst>
          </p:cNvPr>
          <p:cNvSpPr>
            <a:spLocks noGrp="1"/>
          </p:cNvSpPr>
          <p:nvPr>
            <p:ph idx="1"/>
          </p:nvPr>
        </p:nvSpPr>
        <p:spPr>
          <a:xfrm>
            <a:off x="783167" y="1710912"/>
            <a:ext cx="10778356" cy="4351338"/>
          </a:xfrm>
        </p:spPr>
        <p:txBody>
          <a:bodyPr>
            <a:normAutofit fontScale="85000" lnSpcReduction="20000"/>
          </a:bodyPr>
          <a:lstStyle/>
          <a:p>
            <a:pPr marL="347472" indent="-347472">
              <a:lnSpc>
                <a:spcPct val="110000"/>
              </a:lnSpc>
              <a:buClr>
                <a:srgbClr val="FF0000"/>
              </a:buClr>
            </a:pP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The NC AHEC Strategic Plan adopted Results-Based Accountability as our framework to translate strategies into program results. </a:t>
            </a:r>
          </a:p>
          <a:p>
            <a:pPr marL="347472" indent="-347472">
              <a:lnSpc>
                <a:spcPct val="110000"/>
              </a:lnSpc>
              <a:buClr>
                <a:srgbClr val="FF0000"/>
              </a:buClr>
            </a:pP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RBA teaches there are two types of accountability: population accountability and performance accountability. Being accountable for the performance of our programs is our </a:t>
            </a:r>
            <a:r>
              <a:rPr lang="en-US" sz="2400" u="sng" dirty="0">
                <a:solidFill>
                  <a:srgbClr val="004363"/>
                </a:solidFill>
                <a:latin typeface="Open Sans" panose="020B0606030504020204" pitchFamily="34" charset="0"/>
                <a:ea typeface="Open Sans" panose="020B0606030504020204" pitchFamily="34" charset="0"/>
                <a:cs typeface="Open Sans" panose="020B0606030504020204" pitchFamily="34" charset="0"/>
              </a:rPr>
              <a:t>direct</a:t>
            </a: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 responsibility. We use data and disciplined thinking to tell how much we do, how well we do it, and most importantly, if anyone is better off from the service(s) we provide.</a:t>
            </a:r>
          </a:p>
          <a:p>
            <a:pPr marL="347472" indent="-347472">
              <a:lnSpc>
                <a:spcPct val="110000"/>
              </a:lnSpc>
              <a:buClr>
                <a:srgbClr val="FF0000"/>
              </a:buClr>
            </a:pP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RBA “turn the curve thinking” ensures accountability for the performance of our programs and demonstrates our </a:t>
            </a:r>
            <a:r>
              <a:rPr lang="en-US" sz="2400" u="sng" dirty="0">
                <a:solidFill>
                  <a:srgbClr val="004363"/>
                </a:solidFill>
                <a:latin typeface="Open Sans" panose="020B0606030504020204" pitchFamily="34" charset="0"/>
                <a:ea typeface="Open Sans" panose="020B0606030504020204" pitchFamily="34" charset="0"/>
                <a:cs typeface="Open Sans" panose="020B0606030504020204" pitchFamily="34" charset="0"/>
              </a:rPr>
              <a:t>contribution</a:t>
            </a: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 toward achieving the NC AHEC population result: “</a:t>
            </a:r>
            <a:r>
              <a:rPr lang="en-US" sz="2400" i="1" dirty="0">
                <a:solidFill>
                  <a:srgbClr val="004363"/>
                </a:solidFill>
                <a:latin typeface="Open Sans" panose="020B0606030504020204" pitchFamily="34" charset="0"/>
                <a:ea typeface="Open Sans" panose="020B0606030504020204" pitchFamily="34" charset="0"/>
                <a:cs typeface="Open Sans" panose="020B0606030504020204" pitchFamily="34" charset="0"/>
              </a:rPr>
              <a:t>Everyone in North Carolina is healthy and supported by an appropriate and highly competent health workforce that reflects the communities it serves.”</a:t>
            </a:r>
            <a:endPar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endParaRPr>
          </a:p>
          <a:p>
            <a:pPr marL="347472" indent="-347472">
              <a:lnSpc>
                <a:spcPct val="110000"/>
              </a:lnSpc>
              <a:buClr>
                <a:srgbClr val="FF0000"/>
              </a:buClr>
            </a:pPr>
            <a:r>
              <a:rPr lang="en-US" sz="2400" dirty="0">
                <a:solidFill>
                  <a:srgbClr val="004363"/>
                </a:solidFill>
                <a:latin typeface="Open Sans" panose="020B0606030504020204" pitchFamily="34" charset="0"/>
                <a:ea typeface="Open Sans" panose="020B0606030504020204" pitchFamily="34" charset="0"/>
                <a:cs typeface="Open Sans" panose="020B0606030504020204" pitchFamily="34" charset="0"/>
              </a:rPr>
              <a:t>Each AHEC and the Program Office have at least one certified RBA professional as their in-house resource.</a:t>
            </a:r>
          </a:p>
          <a:p>
            <a:pPr marL="347472" indent="-347472">
              <a:lnSpc>
                <a:spcPct val="110000"/>
              </a:lnSpc>
              <a:buClr>
                <a:srgbClr val="FF0000"/>
              </a:buClr>
            </a:pPr>
            <a:endParaRPr lang="en-US" sz="2400" dirty="0">
              <a:solidFill>
                <a:srgbClr val="004363"/>
              </a:solidFill>
              <a:latin typeface="Roboto Slab" pitchFamily="2" charset="0"/>
              <a:ea typeface="Roboto Slab" pitchFamily="2" charset="0"/>
              <a:cs typeface="Roboto Slab" pitchFamily="2" charset="0"/>
            </a:endParaRPr>
          </a:p>
          <a:p>
            <a:pPr marL="347472" indent="-347472">
              <a:lnSpc>
                <a:spcPct val="110000"/>
              </a:lnSpc>
              <a:buClr>
                <a:srgbClr val="FF0000"/>
              </a:buClr>
            </a:pPr>
            <a:endParaRPr lang="en-US" sz="2400" dirty="0">
              <a:solidFill>
                <a:srgbClr val="004363"/>
              </a:solidFill>
              <a:latin typeface="Roboto Slab" pitchFamily="2" charset="0"/>
              <a:ea typeface="Roboto Slab" pitchFamily="2" charset="0"/>
              <a:cs typeface="Roboto Slab" pitchFamily="2" charset="0"/>
            </a:endParaRPr>
          </a:p>
          <a:p>
            <a:pPr marL="347472" indent="-347472">
              <a:lnSpc>
                <a:spcPct val="110000"/>
              </a:lnSpc>
              <a:buClr>
                <a:srgbClr val="FF0000"/>
              </a:buClr>
            </a:pPr>
            <a:endParaRPr lang="en-US" sz="2400" dirty="0">
              <a:solidFill>
                <a:srgbClr val="004363"/>
              </a:solidFill>
              <a:latin typeface="Roboto Slab" pitchFamily="2" charset="0"/>
              <a:ea typeface="Roboto Slab" pitchFamily="2" charset="0"/>
              <a:cs typeface="Roboto Slab" pitchFamily="2" charset="0"/>
            </a:endParaRPr>
          </a:p>
          <a:p>
            <a:pPr marL="347472" indent="-347472">
              <a:lnSpc>
                <a:spcPct val="110000"/>
              </a:lnSpc>
              <a:buClr>
                <a:srgbClr val="FF0000"/>
              </a:buClr>
            </a:pPr>
            <a:endParaRPr lang="en-US" sz="2400" dirty="0">
              <a:solidFill>
                <a:srgbClr val="004363"/>
              </a:solidFill>
              <a:latin typeface="Roboto Slab" pitchFamily="2" charset="0"/>
              <a:ea typeface="Roboto Slab" pitchFamily="2" charset="0"/>
              <a:cs typeface="Roboto Slab" pitchFamily="2" charset="0"/>
            </a:endParaRPr>
          </a:p>
          <a:p>
            <a:pPr marL="804672" lvl="1" indent="-347472">
              <a:lnSpc>
                <a:spcPct val="110000"/>
              </a:lnSpc>
              <a:buClr>
                <a:srgbClr val="FF0000"/>
              </a:buClr>
            </a:pPr>
            <a:endParaRPr lang="en-US" sz="2000" dirty="0">
              <a:solidFill>
                <a:srgbClr val="004363"/>
              </a:solidFill>
              <a:latin typeface="Roboto Slab" pitchFamily="2" charset="0"/>
              <a:ea typeface="Roboto Slab" pitchFamily="2" charset="0"/>
              <a:cs typeface="Roboto Slab" pitchFamily="2" charset="0"/>
            </a:endParaRPr>
          </a:p>
        </p:txBody>
      </p:sp>
      <p:sp>
        <p:nvSpPr>
          <p:cNvPr id="2" name="Rectangle 1">
            <a:extLst>
              <a:ext uri="{FF2B5EF4-FFF2-40B4-BE49-F238E27FC236}">
                <a16:creationId xmlns:a16="http://schemas.microsoft.com/office/drawing/2014/main" id="{DEA91F9E-4DEC-7218-59F8-D97FDF734349}"/>
              </a:ext>
            </a:extLst>
          </p:cNvPr>
          <p:cNvSpPr/>
          <p:nvPr/>
        </p:nvSpPr>
        <p:spPr>
          <a:xfrm>
            <a:off x="0" y="6339015"/>
            <a:ext cx="12192000" cy="619929"/>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94B48D0C-695B-1FB6-7567-99CE8D8A7BBF}"/>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11649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220138"/>
            <a:ext cx="12192000" cy="877331"/>
          </a:xfrm>
        </p:spPr>
        <p:txBody>
          <a:bodyPr>
            <a:noAutofit/>
          </a:bodyPr>
          <a:lstStyle/>
          <a:p>
            <a:pPr algn="ctr"/>
            <a:r>
              <a:rPr lang="en-US" sz="3600" b="1" dirty="0">
                <a:latin typeface="Futura" panose="020B0602020204020303" pitchFamily="34" charset="-79"/>
                <a:ea typeface="Open Sans" panose="020B0606030504020204" pitchFamily="34" charset="0"/>
                <a:cs typeface="Futura" panose="020B0602020204020303" pitchFamily="34" charset="-79"/>
              </a:rPr>
              <a:t>NC AHEC – CORE SERVICE LINES</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11</a:t>
            </a:fld>
            <a:endParaRPr lang="en-US" sz="1400" b="1" dirty="0">
              <a:solidFill>
                <a:schemeClr val="bg1"/>
              </a:solidFill>
            </a:endParaRPr>
          </a:p>
        </p:txBody>
      </p:sp>
      <p:sp>
        <p:nvSpPr>
          <p:cNvPr id="13" name="TextBox 12">
            <a:extLst>
              <a:ext uri="{FF2B5EF4-FFF2-40B4-BE49-F238E27FC236}">
                <a16:creationId xmlns:a16="http://schemas.microsoft.com/office/drawing/2014/main" id="{E145D597-16F6-3B46-B455-2BF11CB7709B}"/>
              </a:ext>
            </a:extLst>
          </p:cNvPr>
          <p:cNvSpPr txBox="1"/>
          <p:nvPr/>
        </p:nvSpPr>
        <p:spPr>
          <a:xfrm>
            <a:off x="0" y="1134238"/>
            <a:ext cx="12192000"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NC AHEC weaves through all sectors of health care education and workforce</a:t>
            </a:r>
            <a:r>
              <a:rPr lang="en-US" sz="2000" dirty="0"/>
              <a:t>.</a:t>
            </a:r>
          </a:p>
        </p:txBody>
      </p:sp>
      <p:graphicFrame>
        <p:nvGraphicFramePr>
          <p:cNvPr id="14" name="Diagram 13">
            <a:extLst>
              <a:ext uri="{FF2B5EF4-FFF2-40B4-BE49-F238E27FC236}">
                <a16:creationId xmlns:a16="http://schemas.microsoft.com/office/drawing/2014/main" id="{FA5FBDAD-0520-634D-AF7C-385A24B03B2A}"/>
              </a:ext>
            </a:extLst>
          </p:cNvPr>
          <p:cNvGraphicFramePr/>
          <p:nvPr>
            <p:extLst>
              <p:ext uri="{D42A27DB-BD31-4B8C-83A1-F6EECF244321}">
                <p14:modId xmlns:p14="http://schemas.microsoft.com/office/powerpoint/2010/main" val="2386551896"/>
              </p:ext>
            </p:extLst>
          </p:nvPr>
        </p:nvGraphicFramePr>
        <p:xfrm>
          <a:off x="2120900" y="1947578"/>
          <a:ext cx="7950200" cy="375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B7D286B-D941-9870-C1AD-A10AF7279FDC}"/>
              </a:ext>
            </a:extLst>
          </p:cNvPr>
          <p:cNvPicPr>
            <a:picLocks noChangeAspect="1"/>
          </p:cNvPicPr>
          <p:nvPr/>
        </p:nvPicPr>
        <p:blipFill>
          <a:blip r:embed="rId7"/>
          <a:stretch>
            <a:fillRect/>
          </a:stretch>
        </p:blipFill>
        <p:spPr>
          <a:xfrm>
            <a:off x="5129630" y="6427561"/>
            <a:ext cx="1550807" cy="307777"/>
          </a:xfrm>
          <a:prstGeom prst="rect">
            <a:avLst/>
          </a:prstGeom>
        </p:spPr>
      </p:pic>
      <p:sp>
        <p:nvSpPr>
          <p:cNvPr id="4" name="Rectangle 3">
            <a:extLst>
              <a:ext uri="{FF2B5EF4-FFF2-40B4-BE49-F238E27FC236}">
                <a16:creationId xmlns:a16="http://schemas.microsoft.com/office/drawing/2014/main" id="{BEE5F038-2C0E-CF1B-F095-59C447B4FB48}"/>
              </a:ext>
            </a:extLst>
          </p:cNvPr>
          <p:cNvSpPr/>
          <p:nvPr/>
        </p:nvSpPr>
        <p:spPr>
          <a:xfrm>
            <a:off x="0" y="6339015"/>
            <a:ext cx="12192000" cy="619929"/>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9213A418-5B0A-792C-7841-A44F0F515085}"/>
              </a:ext>
            </a:extLst>
          </p:cNvPr>
          <p:cNvPicPr>
            <a:picLocks noChangeAspect="1"/>
          </p:cNvPicPr>
          <p:nvPr/>
        </p:nvPicPr>
        <p:blipFill>
          <a:blip r:embed="rId7"/>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409264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87A6299-202F-BCB8-041C-E3E9CF14ADC4}"/>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5600" b="1" kern="1200" dirty="0">
                <a:solidFill>
                  <a:srgbClr val="FFFFFF"/>
                </a:solidFill>
                <a:latin typeface="+mj-lt"/>
                <a:ea typeface="+mj-ea"/>
                <a:cs typeface="+mj-cs"/>
              </a:rPr>
              <a:t>STUDENT SERVICES</a:t>
            </a:r>
          </a:p>
        </p:txBody>
      </p:sp>
    </p:spTree>
    <p:extLst>
      <p:ext uri="{BB962C8B-B14F-4D97-AF65-F5344CB8AC3E}">
        <p14:creationId xmlns:p14="http://schemas.microsoft.com/office/powerpoint/2010/main" val="3752895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416D00-C13B-0A47-89C3-CB1A5A5E52BD}"/>
              </a:ext>
            </a:extLst>
          </p:cNvPr>
          <p:cNvSpPr txBox="1"/>
          <p:nvPr/>
        </p:nvSpPr>
        <p:spPr>
          <a:xfrm>
            <a:off x="0" y="6339016"/>
            <a:ext cx="12192000" cy="307777"/>
          </a:xfrm>
          <a:prstGeom prst="rect">
            <a:avLst/>
          </a:prstGeom>
          <a:noFill/>
        </p:spPr>
        <p:txBody>
          <a:bodyPr wrap="square" rtlCol="0">
            <a:spAutoFit/>
          </a:bodyPr>
          <a:lstStyle/>
          <a:p>
            <a:pPr algn="ctr"/>
            <a:r>
              <a:rPr lang="en-US" sz="1400" b="1" dirty="0">
                <a:solidFill>
                  <a:schemeClr val="bg1"/>
                </a:solidFill>
                <a:latin typeface="Calibri" panose="020F0502020204030204" pitchFamily="34" charset="0"/>
                <a:ea typeface="Open Sans" panose="020B0606030504020204" pitchFamily="34" charset="0"/>
                <a:cs typeface="Calibri" panose="020F0502020204030204" pitchFamily="34" charset="0"/>
              </a:rPr>
              <a:t>NC AHEC</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13</a:t>
            </a:fld>
            <a:endParaRPr lang="en-US" sz="1400" b="1" dirty="0">
              <a:solidFill>
                <a:schemeClr val="bg1"/>
              </a:solidFill>
            </a:endParaRPr>
          </a:p>
        </p:txBody>
      </p:sp>
      <p:sp>
        <p:nvSpPr>
          <p:cNvPr id="4" name="Rectangle 3">
            <a:extLst>
              <a:ext uri="{FF2B5EF4-FFF2-40B4-BE49-F238E27FC236}">
                <a16:creationId xmlns:a16="http://schemas.microsoft.com/office/drawing/2014/main" id="{6569559D-60EF-00F2-CC78-148D101FCF2E}"/>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2C0BBFB3-CBBC-3B04-C599-22838C3062B5}"/>
              </a:ext>
            </a:extLst>
          </p:cNvPr>
          <p:cNvPicPr>
            <a:picLocks noChangeAspect="1"/>
          </p:cNvPicPr>
          <p:nvPr/>
        </p:nvPicPr>
        <p:blipFill>
          <a:blip r:embed="rId3"/>
          <a:stretch>
            <a:fillRect/>
          </a:stretch>
        </p:blipFill>
        <p:spPr>
          <a:xfrm>
            <a:off x="5129630" y="6610090"/>
            <a:ext cx="1616376" cy="247910"/>
          </a:xfrm>
          <a:prstGeom prst="rect">
            <a:avLst/>
          </a:prstGeom>
        </p:spPr>
      </p:pic>
      <p:pic>
        <p:nvPicPr>
          <p:cNvPr id="2" name="Content Placeholder 5">
            <a:extLst>
              <a:ext uri="{FF2B5EF4-FFF2-40B4-BE49-F238E27FC236}">
                <a16:creationId xmlns:a16="http://schemas.microsoft.com/office/drawing/2014/main" id="{0DC63300-35FE-8D49-1415-CD4322E85768}"/>
              </a:ext>
            </a:extLst>
          </p:cNvPr>
          <p:cNvPicPr>
            <a:picLocks noGrp="1" noChangeAspect="1"/>
          </p:cNvPicPr>
          <p:nvPr>
            <p:ph sz="half" idx="1"/>
          </p:nvPr>
        </p:nvPicPr>
        <p:blipFill>
          <a:blip r:embed="rId4"/>
          <a:stretch>
            <a:fillRect/>
          </a:stretch>
        </p:blipFill>
        <p:spPr>
          <a:xfrm>
            <a:off x="1603589" y="2198922"/>
            <a:ext cx="9245600" cy="1970742"/>
          </a:xfrm>
        </p:spPr>
      </p:pic>
      <p:pic>
        <p:nvPicPr>
          <p:cNvPr id="3" name="Picture 2">
            <a:extLst>
              <a:ext uri="{FF2B5EF4-FFF2-40B4-BE49-F238E27FC236}">
                <a16:creationId xmlns:a16="http://schemas.microsoft.com/office/drawing/2014/main" id="{823B9F73-062E-5EFB-809C-661A1477CC2F}"/>
              </a:ext>
            </a:extLst>
          </p:cNvPr>
          <p:cNvPicPr>
            <a:picLocks noChangeAspect="1"/>
          </p:cNvPicPr>
          <p:nvPr/>
        </p:nvPicPr>
        <p:blipFill>
          <a:blip r:embed="rId5"/>
          <a:stretch>
            <a:fillRect/>
          </a:stretch>
        </p:blipFill>
        <p:spPr>
          <a:xfrm>
            <a:off x="1699768" y="4268617"/>
            <a:ext cx="9245600" cy="1473816"/>
          </a:xfrm>
          <a:prstGeom prst="rect">
            <a:avLst/>
          </a:prstGeom>
        </p:spPr>
      </p:pic>
      <p:sp>
        <p:nvSpPr>
          <p:cNvPr id="9" name="TextBox 8">
            <a:extLst>
              <a:ext uri="{FF2B5EF4-FFF2-40B4-BE49-F238E27FC236}">
                <a16:creationId xmlns:a16="http://schemas.microsoft.com/office/drawing/2014/main" id="{38DEE8D0-27D4-870F-1B11-60B7FD59D436}"/>
              </a:ext>
            </a:extLst>
          </p:cNvPr>
          <p:cNvSpPr txBox="1"/>
          <p:nvPr/>
        </p:nvSpPr>
        <p:spPr>
          <a:xfrm>
            <a:off x="1422401" y="1324267"/>
            <a:ext cx="9631680" cy="830997"/>
          </a:xfrm>
          <a:prstGeom prst="rect">
            <a:avLst/>
          </a:prstGeom>
          <a:noFill/>
        </p:spPr>
        <p:txBody>
          <a:bodyPr wrap="square">
            <a:spAutoFit/>
          </a:bodyPr>
          <a:lstStyle/>
          <a:p>
            <a:pPr lvl="1"/>
            <a:r>
              <a:rPr lang="en-US" sz="2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NC AHEC supports students, clinical instructors, preceptors, and health science schools.</a:t>
            </a:r>
          </a:p>
        </p:txBody>
      </p:sp>
      <p:sp>
        <p:nvSpPr>
          <p:cNvPr id="16" name="Rectangle: Rounded Corners 15">
            <a:extLst>
              <a:ext uri="{FF2B5EF4-FFF2-40B4-BE49-F238E27FC236}">
                <a16:creationId xmlns:a16="http://schemas.microsoft.com/office/drawing/2014/main" id="{AC1FEAB0-8CC0-EFB9-89E7-FD0123F85859}"/>
              </a:ext>
            </a:extLst>
          </p:cNvPr>
          <p:cNvSpPr/>
          <p:nvPr/>
        </p:nvSpPr>
        <p:spPr>
          <a:xfrm>
            <a:off x="1342811" y="680720"/>
            <a:ext cx="10087190" cy="5557352"/>
          </a:xfrm>
          <a:prstGeom prst="roundRect">
            <a:avLst/>
          </a:prstGeom>
          <a:noFill/>
          <a:ln>
            <a:solidFill>
              <a:srgbClr val="448BB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accent1"/>
              </a:solidFill>
              <a:highlight>
                <a:srgbClr val="448BBB"/>
              </a:highlight>
            </a:endParaRPr>
          </a:p>
        </p:txBody>
      </p:sp>
      <p:sp>
        <p:nvSpPr>
          <p:cNvPr id="21" name="Rectangle: Rounded Corners 20">
            <a:extLst>
              <a:ext uri="{FF2B5EF4-FFF2-40B4-BE49-F238E27FC236}">
                <a16:creationId xmlns:a16="http://schemas.microsoft.com/office/drawing/2014/main" id="{F372A3CA-190A-09C2-DC23-DB6A0FF67F17}"/>
              </a:ext>
            </a:extLst>
          </p:cNvPr>
          <p:cNvSpPr/>
          <p:nvPr/>
        </p:nvSpPr>
        <p:spPr>
          <a:xfrm>
            <a:off x="1137919" y="63398"/>
            <a:ext cx="3991711" cy="1113060"/>
          </a:xfrm>
          <a:prstGeom prst="roundRect">
            <a:avLst/>
          </a:prstGeom>
          <a:solidFill>
            <a:srgbClr val="448BBB"/>
          </a:solidFill>
          <a:ln>
            <a:solidFill>
              <a:srgbClr val="448B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Student Services</a:t>
            </a:r>
          </a:p>
        </p:txBody>
      </p:sp>
    </p:spTree>
    <p:extLst>
      <p:ext uri="{BB962C8B-B14F-4D97-AF65-F5344CB8AC3E}">
        <p14:creationId xmlns:p14="http://schemas.microsoft.com/office/powerpoint/2010/main" val="39102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8B5BC2-71F7-A1A1-FA24-81769A374747}"/>
              </a:ext>
            </a:extLst>
          </p:cNvPr>
          <p:cNvSpPr>
            <a:spLocks noGrp="1"/>
          </p:cNvSpPr>
          <p:nvPr>
            <p:ph type="title"/>
          </p:nvPr>
        </p:nvSpPr>
        <p:spPr>
          <a:xfrm>
            <a:off x="838200" y="365126"/>
            <a:ext cx="10515600" cy="1093546"/>
          </a:xfrm>
        </p:spPr>
        <p:txBody>
          <a:bodyPr vert="horz" lIns="91440" tIns="45720" rIns="91440" bIns="45720" rtlCol="0" anchor="ctr">
            <a:normAutofit fontScale="90000"/>
          </a:bodyPr>
          <a:lstStyle/>
          <a:p>
            <a:pPr algn="ctr"/>
            <a:r>
              <a:rPr lang="en-US" sz="5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Definitions of Student Services Activities</a:t>
            </a:r>
          </a:p>
        </p:txBody>
      </p:sp>
      <p:sp>
        <p:nvSpPr>
          <p:cNvPr id="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id="{0C73F578-261F-4F99-2229-5CEB1E8F2722}"/>
              </a:ext>
            </a:extLst>
          </p:cNvPr>
          <p:cNvSpPr>
            <a:spLocks noChangeArrowheads="1"/>
          </p:cNvSpPr>
          <p:nvPr/>
        </p:nvSpPr>
        <p:spPr bwMode="auto">
          <a:xfrm>
            <a:off x="311085" y="1929384"/>
            <a:ext cx="11774077" cy="47099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AHEC student housing </a:t>
            </a:r>
            <a:r>
              <a:rPr kumimoji="0" lang="en-US" altLang="en-US" sz="1300" b="0" i="0" u="none" strike="noStrike" cap="none" spc="0" normalizeH="0" baseline="0" noProof="0" dirty="0">
                <a:ln>
                  <a:noFill/>
                </a:ln>
                <a:effectLst/>
                <a:uLnTx/>
                <a:uFillTx/>
                <a:latin typeface="+mn-lt"/>
              </a:rPr>
              <a:t>– started in the 1980s to make community training sites more accessible to health science students on clinical rotations.  AHEC housing is open to all health science students, but preference is given to students from affiliated partners (below).</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Affiliated Academic Partners (for housing purposes) </a:t>
            </a:r>
            <a:r>
              <a:rPr kumimoji="0" lang="en-US" altLang="en-US" sz="1300" b="0" i="0" u="none" strike="noStrike" cap="none" spc="0" normalizeH="0" baseline="0" noProof="0" dirty="0">
                <a:ln>
                  <a:noFill/>
                </a:ln>
                <a:effectLst/>
                <a:uLnTx/>
                <a:uFillTx/>
                <a:latin typeface="+mn-lt"/>
              </a:rPr>
              <a:t>– in-state four-year health science schools that have elected to pay for their students’ use of housing at a lower rate (currently $7 night).   </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AHEC Consortium for Clinical Education and Practice (CCEP) </a:t>
            </a:r>
            <a:r>
              <a:rPr kumimoji="0" lang="en-US" altLang="en-US" sz="1300" b="0" i="0" u="none" strike="noStrike" cap="none" spc="0" normalizeH="0" baseline="0" noProof="0" dirty="0">
                <a:ln>
                  <a:noFill/>
                </a:ln>
                <a:effectLst/>
                <a:uLnTx/>
                <a:uFillTx/>
                <a:latin typeface="+mn-lt"/>
              </a:rPr>
              <a:t>- formed in 2008 by Wake AHEC to streamline and enhance the clinical placement process for health science students in NC. (</a:t>
            </a:r>
            <a:r>
              <a:rPr kumimoji="0" lang="en-US" altLang="en-US" sz="1300" b="0" i="1" u="none" strike="noStrike" cap="none" spc="0" normalizeH="0" baseline="0" noProof="0" dirty="0">
                <a:ln>
                  <a:noFill/>
                </a:ln>
                <a:effectLst/>
                <a:uLnTx/>
                <a:uFillTx/>
                <a:latin typeface="+mn-lt"/>
              </a:rPr>
              <a:t>note: CCEP is </a:t>
            </a:r>
            <a:r>
              <a:rPr kumimoji="0" lang="en-US" altLang="en-US" sz="1300" b="0" i="1" u="sng" strike="noStrike" cap="none" spc="0" normalizeH="0" baseline="0" noProof="0" dirty="0">
                <a:ln>
                  <a:noFill/>
                </a:ln>
                <a:effectLst/>
                <a:uLnTx/>
                <a:uFillTx/>
                <a:latin typeface="+mn-lt"/>
              </a:rPr>
              <a:t>not</a:t>
            </a:r>
            <a:r>
              <a:rPr kumimoji="0" lang="en-US" altLang="en-US" sz="1300" b="0" i="1" u="none" strike="noStrike" cap="none" spc="0" normalizeH="0" baseline="0" noProof="0" dirty="0">
                <a:ln>
                  <a:noFill/>
                </a:ln>
                <a:effectLst/>
                <a:uLnTx/>
                <a:uFillTx/>
                <a:latin typeface="+mn-lt"/>
              </a:rPr>
              <a:t> gatekeeping, it does not decide where or when students are placed but simplifies the process for schools and sites to follow</a:t>
            </a:r>
            <a:r>
              <a:rPr kumimoji="0" lang="en-US" altLang="en-US" sz="1300" b="0" i="0" u="none" strike="noStrike" cap="none" spc="0" normalizeH="0" baseline="0" noProof="0" dirty="0">
                <a:ln>
                  <a:noFill/>
                </a:ln>
                <a:effectLst/>
                <a:uLnTx/>
                <a:uFillTx/>
                <a:latin typeface="+mn-lt"/>
              </a:rPr>
              <a: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Interprofessional education (IPE) </a:t>
            </a:r>
            <a:r>
              <a:rPr kumimoji="0" lang="en-US" altLang="en-US" sz="1300" b="0" i="0" u="none" strike="noStrike" cap="none" spc="0" normalizeH="0" baseline="0" noProof="0" dirty="0">
                <a:ln>
                  <a:noFill/>
                </a:ln>
                <a:effectLst/>
                <a:uLnTx/>
                <a:uFillTx/>
                <a:latin typeface="+mn-lt"/>
              </a:rPr>
              <a:t>- two or more professions (students, residents and health workers) learn with, about, and from each other to enable effective collaboration and improve health outcomes</a:t>
            </a:r>
            <a:endParaRPr kumimoji="0" lang="en-US" altLang="en-US" sz="1300" b="1" i="0" u="none" strike="noStrike" cap="none" spc="0" normalizeH="0" baseline="0" noProof="0" dirty="0">
              <a:ln>
                <a:noFill/>
              </a:ln>
              <a:effectLst/>
              <a:uLnTx/>
              <a:uFillTx/>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Interprofessional education and practice (IPEP) </a:t>
            </a:r>
            <a:r>
              <a:rPr kumimoji="0" lang="en-US" altLang="en-US" sz="1300" b="0" i="0" u="none" strike="noStrike" cap="none" spc="0" normalizeH="0" baseline="0" noProof="0" dirty="0">
                <a:ln>
                  <a:noFill/>
                </a:ln>
                <a:effectLst/>
                <a:uLnTx/>
                <a:uFillTx/>
                <a:latin typeface="+mn-lt"/>
              </a:rPr>
              <a:t>- occurs when multiple health workers from different professional backgrounds work together with patients, families and communities to deliver the highest quality of care.</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Onboarding</a:t>
            </a:r>
            <a:r>
              <a:rPr kumimoji="0" lang="en-US" altLang="en-US" sz="1300" b="0" i="0" u="none" strike="noStrike" cap="none" spc="0" normalizeH="0" baseline="0" noProof="0" dirty="0">
                <a:ln>
                  <a:noFill/>
                </a:ln>
                <a:effectLst/>
                <a:uLnTx/>
                <a:uFillTx/>
                <a:latin typeface="+mn-lt"/>
              </a:rPr>
              <a:t> – the processes in which new participants are integrated into an organization including various types of clinical learning experiences and credentialing components</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Gatekeeping - </a:t>
            </a:r>
            <a:r>
              <a:rPr kumimoji="0" lang="en-US" altLang="en-US" sz="1300" b="0" i="0" u="none" strike="noStrike" cap="none" spc="0" normalizeH="0" baseline="0" noProof="0" dirty="0">
                <a:ln>
                  <a:noFill/>
                </a:ln>
                <a:effectLst/>
                <a:uLnTx/>
                <a:uFillTx/>
                <a:latin typeface="+mn-lt"/>
              </a:rPr>
              <a:t>when all student placements for a site processed/scheduled through a central person/organization</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Preceptor Developmen</a:t>
            </a:r>
            <a:r>
              <a:rPr kumimoji="0" lang="en-US" altLang="en-US" sz="1300" b="0" i="0" u="none" strike="noStrike" cap="none" spc="0" normalizeH="0" baseline="0" noProof="0" dirty="0">
                <a:ln>
                  <a:noFill/>
                </a:ln>
                <a:effectLst/>
                <a:uLnTx/>
                <a:uFillTx/>
                <a:latin typeface="+mn-lt"/>
              </a:rPr>
              <a:t>t – educational activities for health care practitioners to develop their teaching skills (adult learning principles, giving/receiving feedback, evaluation &amp; grading, conflict resolution, etc.)</a:t>
            </a:r>
            <a:endParaRPr kumimoji="0" lang="en-US" altLang="en-US" sz="1300" b="1" i="0" u="none" strike="noStrike" cap="none" spc="0" normalizeH="0" baseline="0" noProof="0" dirty="0">
              <a:ln>
                <a:noFill/>
              </a:ln>
              <a:effectLst/>
              <a:uLnTx/>
              <a:uFillTx/>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Preceptor recognition/appreciation </a:t>
            </a:r>
            <a:r>
              <a:rPr kumimoji="0" lang="en-US" altLang="en-US" sz="1300" b="0" i="0" u="none" strike="noStrike" cap="none" spc="0" normalizeH="0" baseline="0" noProof="0" dirty="0">
                <a:ln>
                  <a:noFill/>
                </a:ln>
                <a:effectLst/>
                <a:uLnTx/>
                <a:uFillTx/>
                <a:latin typeface="+mn-lt"/>
              </a:rPr>
              <a:t>– activities that recognize or show appreciation to providers who teach students, such as awards, plaques, appreciation dinners, etc. </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Other Related Definitions:</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Community precepting</a:t>
            </a:r>
            <a:r>
              <a:rPr kumimoji="0" lang="en-US" altLang="en-US" sz="1300" b="0" i="0" u="none" strike="noStrike" cap="none" spc="0" normalizeH="0" baseline="0" noProof="0" dirty="0">
                <a:ln>
                  <a:noFill/>
                </a:ln>
                <a:effectLst/>
                <a:uLnTx/>
                <a:uFillTx/>
                <a:latin typeface="+mn-lt"/>
              </a:rPr>
              <a:t>: Refers to teaching students “off campus” away from an academic center and could include both outpatient and inpatient sites. </a:t>
            </a:r>
            <a:endParaRPr kumimoji="0" lang="en-US" altLang="en-US" sz="1300" b="1" i="0" u="none" strike="noStrike" cap="none" spc="0" normalizeH="0" baseline="0" noProof="0" dirty="0">
              <a:ln>
                <a:noFill/>
              </a:ln>
              <a:effectLst/>
              <a:uLnTx/>
              <a:uFillTx/>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Preceptor</a:t>
            </a:r>
            <a:r>
              <a:rPr kumimoji="0" lang="en-US" altLang="en-US" sz="1300" b="0" i="0" u="none" strike="noStrike" cap="none" spc="0" normalizeH="0" baseline="0" noProof="0" dirty="0">
                <a:ln>
                  <a:noFill/>
                </a:ln>
                <a:effectLst/>
                <a:uLnTx/>
                <a:uFillTx/>
                <a:latin typeface="+mn-lt"/>
              </a:rPr>
              <a:t>: Any healthcare provider (nurse, physician, physician assistant, pharmacist, allied health professional….) who teaches a student(s) at their practice setting. </a:t>
            </a:r>
            <a:endParaRPr kumimoji="0" lang="en-US" altLang="en-US" sz="1300" b="1" i="0" u="none" strike="noStrike" cap="none" spc="0" normalizeH="0" baseline="0" noProof="0" dirty="0">
              <a:ln>
                <a:noFill/>
              </a:ln>
              <a:effectLst/>
              <a:uLnTx/>
              <a:uFillTx/>
              <a:latin typeface="+mn-lt"/>
            </a:endParaRP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defRPr/>
            </a:pPr>
            <a:r>
              <a:rPr kumimoji="0" lang="en-US" altLang="en-US" sz="1300" b="1" i="0" u="none" strike="noStrike" cap="none" spc="0" normalizeH="0" baseline="0" noProof="0" dirty="0">
                <a:ln>
                  <a:noFill/>
                </a:ln>
                <a:effectLst/>
                <a:uLnTx/>
                <a:uFillTx/>
                <a:latin typeface="+mn-lt"/>
              </a:rPr>
              <a:t>Preceptor site (</a:t>
            </a:r>
            <a:r>
              <a:rPr kumimoji="0" lang="en-US" altLang="en-US" sz="1300" b="0" i="0" u="none" strike="noStrike" cap="none" spc="0" normalizeH="0" baseline="0" noProof="0" dirty="0">
                <a:ln>
                  <a:noFill/>
                </a:ln>
                <a:effectLst/>
                <a:uLnTx/>
                <a:uFillTx/>
                <a:latin typeface="+mn-lt"/>
              </a:rPr>
              <a:t>also referred to as clinical training sites or teaching sites/practices): Refers to the setting where a preceptor is based.</a:t>
            </a:r>
          </a:p>
        </p:txBody>
      </p:sp>
    </p:spTree>
    <p:extLst>
      <p:ext uri="{BB962C8B-B14F-4D97-AF65-F5344CB8AC3E}">
        <p14:creationId xmlns:p14="http://schemas.microsoft.com/office/powerpoint/2010/main" val="25251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4825-7D76-2B40-547F-B0C469F13342}"/>
              </a:ext>
            </a:extLst>
          </p:cNvPr>
          <p:cNvSpPr>
            <a:spLocks noGrp="1"/>
          </p:cNvSpPr>
          <p:nvPr>
            <p:ph type="title"/>
          </p:nvPr>
        </p:nvSpPr>
        <p:spPr>
          <a:xfrm>
            <a:off x="944880" y="-82295"/>
            <a:ext cx="10220960" cy="986535"/>
          </a:xfrm>
        </p:spPr>
        <p:txBody>
          <a:bodyPr>
            <a:norm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Student Services Initiatives</a:t>
            </a:r>
          </a:p>
        </p:txBody>
      </p:sp>
      <p:graphicFrame>
        <p:nvGraphicFramePr>
          <p:cNvPr id="5" name="Diagram 4">
            <a:extLst>
              <a:ext uri="{FF2B5EF4-FFF2-40B4-BE49-F238E27FC236}">
                <a16:creationId xmlns:a16="http://schemas.microsoft.com/office/drawing/2014/main" id="{63AA10FD-099D-6894-BABD-05CBB1573AC8}"/>
              </a:ext>
            </a:extLst>
          </p:cNvPr>
          <p:cNvGraphicFramePr/>
          <p:nvPr>
            <p:extLst>
              <p:ext uri="{D42A27DB-BD31-4B8C-83A1-F6EECF244321}">
                <p14:modId xmlns:p14="http://schemas.microsoft.com/office/powerpoint/2010/main" val="3716790879"/>
              </p:ext>
            </p:extLst>
          </p:nvPr>
        </p:nvGraphicFramePr>
        <p:xfrm>
          <a:off x="223520" y="579119"/>
          <a:ext cx="11826240" cy="5903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D26CB7E6-3ED1-B018-670F-C77BDA76FD9D}"/>
              </a:ext>
            </a:extLst>
          </p:cNvPr>
          <p:cNvSpPr/>
          <p:nvPr/>
        </p:nvSpPr>
        <p:spPr>
          <a:xfrm>
            <a:off x="142240" y="6437968"/>
            <a:ext cx="1204976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8" name="Picture 7">
            <a:extLst>
              <a:ext uri="{FF2B5EF4-FFF2-40B4-BE49-F238E27FC236}">
                <a16:creationId xmlns:a16="http://schemas.microsoft.com/office/drawing/2014/main" id="{363D1CA8-09A5-874D-99BE-3C9764CEF74D}"/>
              </a:ext>
            </a:extLst>
          </p:cNvPr>
          <p:cNvPicPr>
            <a:picLocks noChangeAspect="1"/>
          </p:cNvPicPr>
          <p:nvPr/>
        </p:nvPicPr>
        <p:blipFill>
          <a:blip r:embed="rId8"/>
          <a:stretch>
            <a:fillRect/>
          </a:stretch>
        </p:blipFill>
        <p:spPr>
          <a:xfrm>
            <a:off x="4990088" y="6597013"/>
            <a:ext cx="1616376" cy="247910"/>
          </a:xfrm>
          <a:prstGeom prst="rect">
            <a:avLst/>
          </a:prstGeom>
        </p:spPr>
      </p:pic>
    </p:spTree>
    <p:extLst>
      <p:ext uri="{BB962C8B-B14F-4D97-AF65-F5344CB8AC3E}">
        <p14:creationId xmlns:p14="http://schemas.microsoft.com/office/powerpoint/2010/main" val="3290920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F24C-C7F9-231B-FE3E-E88B977E7D38}"/>
              </a:ext>
            </a:extLst>
          </p:cNvPr>
          <p:cNvSpPr>
            <a:spLocks noGrp="1"/>
          </p:cNvSpPr>
          <p:nvPr>
            <p:ph type="title"/>
          </p:nvPr>
        </p:nvSpPr>
        <p:spPr>
          <a:xfrm>
            <a:off x="838200" y="64009"/>
            <a:ext cx="10515600" cy="1626680"/>
          </a:xfrm>
        </p:spPr>
        <p:txBody>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Nursing Partnership Allocations</a:t>
            </a:r>
          </a:p>
        </p:txBody>
      </p:sp>
      <p:sp>
        <p:nvSpPr>
          <p:cNvPr id="3" name="Content Placeholder 2">
            <a:extLst>
              <a:ext uri="{FF2B5EF4-FFF2-40B4-BE49-F238E27FC236}">
                <a16:creationId xmlns:a16="http://schemas.microsoft.com/office/drawing/2014/main" id="{309C3154-E2EE-54F7-65B3-3229C8B5722A}"/>
              </a:ext>
            </a:extLst>
          </p:cNvPr>
          <p:cNvSpPr>
            <a:spLocks noGrp="1"/>
          </p:cNvSpPr>
          <p:nvPr>
            <p:ph sz="half" idx="1"/>
          </p:nvPr>
        </p:nvSpPr>
        <p:spPr>
          <a:xfrm>
            <a:off x="838200" y="1340951"/>
            <a:ext cx="5181600" cy="2395478"/>
          </a:xfrm>
        </p:spPr>
        <p:txBody>
          <a:bodyPr>
            <a:normAutofit fontScale="85000" lnSpcReduction="10000"/>
          </a:bodyPr>
          <a:lstStyle/>
          <a:p>
            <a:pPr marL="0" indent="0">
              <a:buNone/>
            </a:pPr>
            <a:r>
              <a:rPr lang="en-US" b="1" dirty="0">
                <a:solidFill>
                  <a:srgbClr val="00B050"/>
                </a:solidFill>
                <a:latin typeface="Open Sans" panose="020B0606030504020204" pitchFamily="34" charset="0"/>
                <a:ea typeface="Open Sans" panose="020B0606030504020204" pitchFamily="34" charset="0"/>
                <a:cs typeface="Open Sans" panose="020B0606030504020204" pitchFamily="34" charset="0"/>
              </a:rPr>
              <a:t>Clinical Site Development (CSD)</a:t>
            </a:r>
          </a:p>
          <a:p>
            <a:r>
              <a:rPr lang="en-US" dirty="0">
                <a:latin typeface="Open Sans" panose="020B0606030504020204" pitchFamily="34" charset="0"/>
                <a:ea typeface="Open Sans" panose="020B0606030504020204" pitchFamily="34" charset="0"/>
                <a:cs typeface="Open Sans" panose="020B0606030504020204" pitchFamily="34" charset="0"/>
              </a:rPr>
              <a:t>Open to nursing programs in NCCCS, UNC System, and NCICU</a:t>
            </a:r>
          </a:p>
          <a:p>
            <a:r>
              <a:rPr lang="en-US" dirty="0">
                <a:latin typeface="Open Sans" panose="020B0606030504020204" pitchFamily="34" charset="0"/>
                <a:ea typeface="Open Sans" panose="020B0606030504020204" pitchFamily="34" charset="0"/>
                <a:cs typeface="Open Sans" panose="020B0606030504020204" pitchFamily="34" charset="0"/>
              </a:rPr>
              <a:t>Focus on developing clinical sites for prelicensure or graduate nurses in priority areas</a:t>
            </a:r>
          </a:p>
        </p:txBody>
      </p:sp>
      <p:sp>
        <p:nvSpPr>
          <p:cNvPr id="4" name="Content Placeholder 3">
            <a:extLst>
              <a:ext uri="{FF2B5EF4-FFF2-40B4-BE49-F238E27FC236}">
                <a16:creationId xmlns:a16="http://schemas.microsoft.com/office/drawing/2014/main" id="{EFE41798-9768-B739-ACF0-29DF2A11A903}"/>
              </a:ext>
            </a:extLst>
          </p:cNvPr>
          <p:cNvSpPr>
            <a:spLocks noGrp="1"/>
          </p:cNvSpPr>
          <p:nvPr>
            <p:ph sz="half" idx="2"/>
          </p:nvPr>
        </p:nvSpPr>
        <p:spPr>
          <a:xfrm>
            <a:off x="6172202" y="1408176"/>
            <a:ext cx="5765798" cy="2556658"/>
          </a:xfrm>
        </p:spPr>
        <p:txBody>
          <a:bodyPr>
            <a:normAutofit fontScale="85000" lnSpcReduction="10000"/>
          </a:bodyPr>
          <a:lstStyle/>
          <a:p>
            <a:pPr marL="0" indent="0">
              <a:buNone/>
            </a:pPr>
            <a:r>
              <a:rPr lang="en-US" b="1" dirty="0">
                <a:solidFill>
                  <a:srgbClr val="00B050"/>
                </a:solidFill>
                <a:latin typeface="Open Sans" panose="020B0606030504020204" pitchFamily="34" charset="0"/>
                <a:ea typeface="Open Sans" panose="020B0606030504020204" pitchFamily="34" charset="0"/>
                <a:cs typeface="Open Sans" panose="020B0606030504020204" pitchFamily="34" charset="0"/>
              </a:rPr>
              <a:t>Educational Mobility </a:t>
            </a:r>
          </a:p>
          <a:p>
            <a:r>
              <a:rPr lang="en-US" dirty="0">
                <a:latin typeface="Open Sans" panose="020B0606030504020204" pitchFamily="34" charset="0"/>
                <a:ea typeface="Open Sans" panose="020B0606030504020204" pitchFamily="34" charset="0"/>
                <a:cs typeface="Open Sans" panose="020B0606030504020204" pitchFamily="34" charset="0"/>
              </a:rPr>
              <a:t>Open to UNC System  nursing schools only, encouraged to partner with a community college</a:t>
            </a:r>
          </a:p>
          <a:p>
            <a:r>
              <a:rPr lang="en-US" dirty="0">
                <a:latin typeface="Open Sans" panose="020B0606030504020204" pitchFamily="34" charset="0"/>
                <a:ea typeface="Open Sans" panose="020B0606030504020204" pitchFamily="34" charset="0"/>
                <a:cs typeface="Open Sans" panose="020B0606030504020204" pitchFamily="34" charset="0"/>
              </a:rPr>
              <a:t>Focus on mobility from LPN/ADN to BSN or LPN/ADN/BSN to MSN, DNP/PhD</a:t>
            </a:r>
          </a:p>
          <a:p>
            <a:pPr marL="0" indent="0">
              <a:buNone/>
            </a:pPr>
            <a:endParaRPr lang="en-US" dirty="0"/>
          </a:p>
          <a:p>
            <a:endParaRPr lang="en-US" dirty="0"/>
          </a:p>
        </p:txBody>
      </p:sp>
      <p:sp>
        <p:nvSpPr>
          <p:cNvPr id="5" name="TextBox 4">
            <a:extLst>
              <a:ext uri="{FF2B5EF4-FFF2-40B4-BE49-F238E27FC236}">
                <a16:creationId xmlns:a16="http://schemas.microsoft.com/office/drawing/2014/main" id="{AB951E16-D00E-FE5F-18A0-149384B3AE32}"/>
              </a:ext>
            </a:extLst>
          </p:cNvPr>
          <p:cNvSpPr txBox="1"/>
          <p:nvPr/>
        </p:nvSpPr>
        <p:spPr>
          <a:xfrm>
            <a:off x="3136392" y="5931687"/>
            <a:ext cx="6702552" cy="369332"/>
          </a:xfrm>
          <a:prstGeom prst="rect">
            <a:avLst/>
          </a:prstGeom>
          <a:noFill/>
        </p:spPr>
        <p:txBody>
          <a:bodyPr wrap="square" rtlCol="0">
            <a:spAutoFit/>
          </a:bodyPr>
          <a:lstStyle/>
          <a:p>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AHEC Nurse Council is the statewide group for this initiative</a:t>
            </a:r>
          </a:p>
        </p:txBody>
      </p:sp>
      <p:pic>
        <p:nvPicPr>
          <p:cNvPr id="7" name="Graphic 6" descr="Doctor female with solid fill">
            <a:extLst>
              <a:ext uri="{FF2B5EF4-FFF2-40B4-BE49-F238E27FC236}">
                <a16:creationId xmlns:a16="http://schemas.microsoft.com/office/drawing/2014/main" id="{D6B42361-B030-DD73-4189-A9D334258E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08208" y="1127592"/>
            <a:ext cx="545592" cy="545592"/>
          </a:xfrm>
          <a:prstGeom prst="rect">
            <a:avLst/>
          </a:prstGeom>
        </p:spPr>
      </p:pic>
      <p:sp>
        <p:nvSpPr>
          <p:cNvPr id="8" name="TextBox 7">
            <a:extLst>
              <a:ext uri="{FF2B5EF4-FFF2-40B4-BE49-F238E27FC236}">
                <a16:creationId xmlns:a16="http://schemas.microsoft.com/office/drawing/2014/main" id="{275330E8-5CC0-9A30-F49E-48F300C7C094}"/>
              </a:ext>
            </a:extLst>
          </p:cNvPr>
          <p:cNvSpPr txBox="1"/>
          <p:nvPr/>
        </p:nvSpPr>
        <p:spPr>
          <a:xfrm>
            <a:off x="6493535" y="3891280"/>
            <a:ext cx="5444465" cy="1754326"/>
          </a:xfrm>
          <a:prstGeom prst="rect">
            <a:avLst/>
          </a:prstGeom>
          <a:noFill/>
          <a:ln w="60325">
            <a:solidFill>
              <a:srgbClr val="00B0F0"/>
            </a:solidFill>
          </a:ln>
        </p:spPr>
        <p:txBody>
          <a:bodyPr wrap="square">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For all allocations: </a:t>
            </a:r>
          </a:p>
          <a:p>
            <a:r>
              <a:rPr lang="en-US" dirty="0">
                <a:latin typeface="Open Sans" panose="020B0606030504020204" pitchFamily="34" charset="0"/>
                <a:ea typeface="Open Sans" panose="020B0606030504020204" pitchFamily="34" charset="0"/>
                <a:cs typeface="Open Sans" panose="020B0606030504020204" pitchFamily="34" charset="0"/>
              </a:rPr>
              <a:t>Regional AHEC nurses and PO work with faculty to develop proposals that meet priorities.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Proposals are submitted in April and reviewed by PO committee using standardized rubric.</a:t>
            </a:r>
          </a:p>
        </p:txBody>
      </p:sp>
      <p:sp>
        <p:nvSpPr>
          <p:cNvPr id="9" name="Content Placeholder 2">
            <a:extLst>
              <a:ext uri="{FF2B5EF4-FFF2-40B4-BE49-F238E27FC236}">
                <a16:creationId xmlns:a16="http://schemas.microsoft.com/office/drawing/2014/main" id="{804692DA-3FE9-497C-A4FF-4FFD2647B53A}"/>
              </a:ext>
            </a:extLst>
          </p:cNvPr>
          <p:cNvSpPr txBox="1">
            <a:spLocks/>
          </p:cNvSpPr>
          <p:nvPr/>
        </p:nvSpPr>
        <p:spPr>
          <a:xfrm>
            <a:off x="838199" y="3788567"/>
            <a:ext cx="5444465" cy="221392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00B050"/>
                </a:solidFill>
                <a:latin typeface="Open Sans" panose="020B0606030504020204" pitchFamily="34" charset="0"/>
                <a:ea typeface="Open Sans" panose="020B0606030504020204" pitchFamily="34" charset="0"/>
                <a:cs typeface="Open Sans" panose="020B0606030504020204" pitchFamily="34" charset="0"/>
              </a:rPr>
              <a:t>Nursing Clinical Instructor Partnership (CIP) Program </a:t>
            </a:r>
          </a:p>
          <a:p>
            <a:r>
              <a:rPr lang="en-US" dirty="0">
                <a:latin typeface="Open Sans" panose="020B0606030504020204" pitchFamily="34" charset="0"/>
                <a:ea typeface="Open Sans" panose="020B0606030504020204" pitchFamily="34" charset="0"/>
                <a:cs typeface="Open Sans" panose="020B0606030504020204" pitchFamily="34" charset="0"/>
              </a:rPr>
              <a:t>Open to nursing programs in NCCCS, UNC System, and NCICU</a:t>
            </a:r>
          </a:p>
          <a:p>
            <a:r>
              <a:rPr lang="en-US" dirty="0">
                <a:latin typeface="Open Sans" panose="020B0606030504020204" pitchFamily="34" charset="0"/>
                <a:ea typeface="Open Sans" panose="020B0606030504020204" pitchFamily="34" charset="0"/>
                <a:cs typeface="Open Sans" panose="020B0606030504020204" pitchFamily="34" charset="0"/>
              </a:rPr>
              <a:t>Focus on developing academic-practice partnership for the role of CIP</a:t>
            </a:r>
          </a:p>
        </p:txBody>
      </p:sp>
      <p:sp>
        <p:nvSpPr>
          <p:cNvPr id="6" name="Rectangle 5">
            <a:extLst>
              <a:ext uri="{FF2B5EF4-FFF2-40B4-BE49-F238E27FC236}">
                <a16:creationId xmlns:a16="http://schemas.microsoft.com/office/drawing/2014/main" id="{9CFC136C-A3D4-869B-32E3-4FF77D6B6745}"/>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0" name="Picture 9">
            <a:extLst>
              <a:ext uri="{FF2B5EF4-FFF2-40B4-BE49-F238E27FC236}">
                <a16:creationId xmlns:a16="http://schemas.microsoft.com/office/drawing/2014/main" id="{EA4BF73F-AE20-F1D5-A67E-05413602A555}"/>
              </a:ext>
            </a:extLst>
          </p:cNvPr>
          <p:cNvPicPr>
            <a:picLocks noChangeAspect="1"/>
          </p:cNvPicPr>
          <p:nvPr/>
        </p:nvPicPr>
        <p:blipFill>
          <a:blip r:embed="rId5"/>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666210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4835-CA54-AB96-2199-EC5800FD1715}"/>
              </a:ext>
            </a:extLst>
          </p:cNvPr>
          <p:cNvSpPr>
            <a:spLocks noGrp="1"/>
          </p:cNvSpPr>
          <p:nvPr>
            <p:ph type="title"/>
          </p:nvPr>
        </p:nvSpPr>
        <p:spPr>
          <a:xfrm>
            <a:off x="589560" y="475488"/>
            <a:ext cx="11011722" cy="1161288"/>
          </a:xfrm>
        </p:spPr>
        <p:txBody>
          <a:bodyPr vert="horz" lIns="91440" tIns="45720" rIns="91440" bIns="45720" rtlCol="0" anchor="ctr">
            <a:normAutofit/>
          </a:bodyPr>
          <a:lstStyle/>
          <a:p>
            <a:pPr algn="ctr"/>
            <a:r>
              <a:rPr lang="en-US" sz="4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AHEC Student Housing</a:t>
            </a:r>
          </a:p>
        </p:txBody>
      </p:sp>
      <p:sp>
        <p:nvSpPr>
          <p:cNvPr id="3" name="Content Placeholder 2">
            <a:extLst>
              <a:ext uri="{FF2B5EF4-FFF2-40B4-BE49-F238E27FC236}">
                <a16:creationId xmlns:a16="http://schemas.microsoft.com/office/drawing/2014/main" id="{FCEEEA23-E82B-9250-B364-7F6D7AE2498B}"/>
              </a:ext>
            </a:extLst>
          </p:cNvPr>
          <p:cNvSpPr>
            <a:spLocks noGrp="1"/>
          </p:cNvSpPr>
          <p:nvPr>
            <p:ph sz="half" idx="1"/>
          </p:nvPr>
        </p:nvSpPr>
        <p:spPr>
          <a:xfrm>
            <a:off x="590718" y="1362457"/>
            <a:ext cx="7218258" cy="4526280"/>
          </a:xfrm>
        </p:spPr>
        <p:txBody>
          <a:bodyPr vert="horz" lIns="91440" tIns="45720" rIns="91440" bIns="45720" rtlCol="0" anchor="ctr">
            <a:normAutofit fontScale="92500" lnSpcReduction="10000"/>
          </a:bodyPr>
          <a:lstStyle/>
          <a:p>
            <a:r>
              <a:rPr lang="en-US" sz="2000" dirty="0">
                <a:latin typeface="Open Sans" panose="020B0606030504020204" pitchFamily="34" charset="0"/>
                <a:ea typeface="Open Sans" panose="020B0606030504020204" pitchFamily="34" charset="0"/>
                <a:cs typeface="Open Sans" panose="020B0606030504020204" pitchFamily="34" charset="0"/>
              </a:rPr>
              <a:t>Purpose: All 9 regional AHECs support students across NC in distant clinical learning experiences through housing access in those areas</a:t>
            </a:r>
          </a:p>
          <a:p>
            <a:r>
              <a:rPr lang="en-US" sz="2000" dirty="0">
                <a:latin typeface="Open Sans" panose="020B0606030504020204" pitchFamily="34" charset="0"/>
                <a:ea typeface="Open Sans" panose="020B0606030504020204" pitchFamily="34" charset="0"/>
                <a:cs typeface="Open Sans" panose="020B0606030504020204" pitchFamily="34" charset="0"/>
              </a:rPr>
              <a:t>Description: </a:t>
            </a:r>
          </a:p>
          <a:p>
            <a:pPr lvl="1"/>
            <a:r>
              <a:rPr lang="en-US" sz="1600" dirty="0">
                <a:latin typeface="Open Sans" panose="020B0606030504020204" pitchFamily="34" charset="0"/>
                <a:ea typeface="Open Sans" panose="020B0606030504020204" pitchFamily="34" charset="0"/>
                <a:cs typeface="Open Sans" panose="020B0606030504020204" pitchFamily="34" charset="0"/>
              </a:rPr>
              <a:t>Housing is available to affiliated schools</a:t>
            </a:r>
          </a:p>
          <a:p>
            <a:pPr lvl="1"/>
            <a:r>
              <a:rPr lang="en-US" sz="1600" dirty="0">
                <a:latin typeface="Open Sans" panose="020B0606030504020204" pitchFamily="34" charset="0"/>
                <a:ea typeface="Open Sans" panose="020B0606030504020204" pitchFamily="34" charset="0"/>
                <a:cs typeface="Open Sans" panose="020B0606030504020204" pitchFamily="34" charset="0"/>
              </a:rPr>
              <a:t>Housing is owned/leased by the regional AHEC or their parent organization</a:t>
            </a:r>
          </a:p>
          <a:p>
            <a:pPr lvl="1"/>
            <a:r>
              <a:rPr lang="en-US" sz="1600" dirty="0">
                <a:latin typeface="Open Sans" panose="020B0606030504020204" pitchFamily="34" charset="0"/>
                <a:ea typeface="Open Sans" panose="020B0606030504020204" pitchFamily="34" charset="0"/>
                <a:cs typeface="Open Sans" panose="020B0606030504020204" pitchFamily="34" charset="0"/>
              </a:rPr>
              <a:t>Housing is maintained by the regional AHEC</a:t>
            </a:r>
          </a:p>
          <a:p>
            <a:pPr lvl="1"/>
            <a:r>
              <a:rPr lang="en-US" sz="1600" dirty="0">
                <a:latin typeface="Open Sans" panose="020B0606030504020204" pitchFamily="34" charset="0"/>
                <a:ea typeface="Open Sans" panose="020B0606030504020204" pitchFamily="34" charset="0"/>
                <a:cs typeface="Open Sans" panose="020B0606030504020204" pitchFamily="34" charset="0"/>
              </a:rPr>
              <a:t>Every AHEC and the PO has a housing coordinator</a:t>
            </a:r>
          </a:p>
          <a:p>
            <a:r>
              <a:rPr lang="en-US" sz="2000" dirty="0">
                <a:latin typeface="Open Sans" panose="020B0606030504020204" pitchFamily="34" charset="0"/>
                <a:ea typeface="Open Sans" panose="020B0606030504020204" pitchFamily="34" charset="0"/>
                <a:cs typeface="Open Sans" panose="020B0606030504020204" pitchFamily="34" charset="0"/>
              </a:rPr>
              <a:t>Process: </a:t>
            </a:r>
          </a:p>
          <a:p>
            <a:pPr lvl="1"/>
            <a:r>
              <a:rPr lang="en-US" sz="1600" dirty="0">
                <a:latin typeface="Open Sans" panose="020B0606030504020204" pitchFamily="34" charset="0"/>
                <a:ea typeface="Open Sans" panose="020B0606030504020204" pitchFamily="34" charset="0"/>
                <a:cs typeface="Open Sans" panose="020B0606030504020204" pitchFamily="34" charset="0"/>
              </a:rPr>
              <a:t>Statewide housing database managed by the PO</a:t>
            </a:r>
          </a:p>
          <a:p>
            <a:pPr lvl="1"/>
            <a:r>
              <a:rPr lang="en-US" sz="1600" dirty="0">
                <a:latin typeface="Open Sans" panose="020B0606030504020204" pitchFamily="34" charset="0"/>
                <a:ea typeface="Open Sans" panose="020B0606030504020204" pitchFamily="34" charset="0"/>
                <a:cs typeface="Open Sans" panose="020B0606030504020204" pitchFamily="34" charset="0"/>
              </a:rPr>
              <a:t>Reservations made through </a:t>
            </a:r>
            <a:r>
              <a:rPr lang="en-US" sz="1600" dirty="0" err="1">
                <a:latin typeface="Open Sans" panose="020B0606030504020204" pitchFamily="34" charset="0"/>
                <a:ea typeface="Open Sans" panose="020B0606030504020204" pitchFamily="34" charset="0"/>
                <a:cs typeface="Open Sans" panose="020B0606030504020204" pitchFamily="34" charset="0"/>
              </a:rPr>
              <a:t>MyAHEC</a:t>
            </a:r>
            <a:r>
              <a:rPr lang="en-US" sz="1600" dirty="0">
                <a:latin typeface="Open Sans" panose="020B0606030504020204" pitchFamily="34" charset="0"/>
                <a:ea typeface="Open Sans" panose="020B0606030504020204" pitchFamily="34" charset="0"/>
                <a:cs typeface="Open Sans" panose="020B0606030504020204" pitchFamily="34" charset="0"/>
              </a:rPr>
              <a:t> by student. Requests over 60 nights are considered on a case-by-case basis (average is 35 nights). </a:t>
            </a:r>
          </a:p>
          <a:p>
            <a:pPr lvl="1"/>
            <a:r>
              <a:rPr lang="en-US" sz="1600" dirty="0">
                <a:latin typeface="Open Sans" panose="020B0606030504020204" pitchFamily="34" charset="0"/>
                <a:ea typeface="Open Sans" panose="020B0606030504020204" pitchFamily="34" charset="0"/>
                <a:cs typeface="Open Sans" panose="020B0606030504020204" pitchFamily="34" charset="0"/>
              </a:rPr>
              <a:t>Regional AHEC manages the logistics of the reservation</a:t>
            </a:r>
          </a:p>
          <a:p>
            <a:pPr lvl="1"/>
            <a:r>
              <a:rPr lang="en-US" sz="1600" dirty="0">
                <a:latin typeface="Open Sans" panose="020B0606030504020204" pitchFamily="34" charset="0"/>
                <a:ea typeface="Open Sans" panose="020B0606030504020204" pitchFamily="34" charset="0"/>
                <a:cs typeface="Open Sans" panose="020B0606030504020204" pitchFamily="34" charset="0"/>
              </a:rPr>
              <a:t>Every year in December and June, Program Office (PO) sends invoices to the affiliated schools for their students. Sometimes the school  then charges the student. </a:t>
            </a:r>
          </a:p>
        </p:txBody>
      </p:sp>
      <p:pic>
        <p:nvPicPr>
          <p:cNvPr id="8" name="Picture 7">
            <a:extLst>
              <a:ext uri="{FF2B5EF4-FFF2-40B4-BE49-F238E27FC236}">
                <a16:creationId xmlns:a16="http://schemas.microsoft.com/office/drawing/2014/main" id="{21943C7B-C51B-738C-4A2A-3025A40C4C01}"/>
              </a:ext>
            </a:extLst>
          </p:cNvPr>
          <p:cNvPicPr>
            <a:picLocks noChangeAspect="1"/>
          </p:cNvPicPr>
          <p:nvPr/>
        </p:nvPicPr>
        <p:blipFill rotWithShape="1">
          <a:blip r:embed="rId2"/>
          <a:srcRect r="1400" b="1"/>
          <a:stretch/>
        </p:blipFill>
        <p:spPr>
          <a:xfrm>
            <a:off x="7808976" y="2176273"/>
            <a:ext cx="4061714" cy="2752344"/>
          </a:xfrm>
          <a:prstGeom prst="rect">
            <a:avLst/>
          </a:prstGeom>
        </p:spPr>
      </p:pic>
      <p:sp>
        <p:nvSpPr>
          <p:cNvPr id="9" name="TextBox 8">
            <a:extLst>
              <a:ext uri="{FF2B5EF4-FFF2-40B4-BE49-F238E27FC236}">
                <a16:creationId xmlns:a16="http://schemas.microsoft.com/office/drawing/2014/main" id="{A6AE3A3A-1E4F-BCE0-4581-9718CD7C7B34}"/>
              </a:ext>
            </a:extLst>
          </p:cNvPr>
          <p:cNvSpPr txBox="1"/>
          <p:nvPr/>
        </p:nvSpPr>
        <p:spPr>
          <a:xfrm>
            <a:off x="365760" y="5888736"/>
            <a:ext cx="7559040" cy="369332"/>
          </a:xfrm>
          <a:prstGeom prst="rect">
            <a:avLst/>
          </a:prstGeom>
          <a:noFill/>
        </p:spPr>
        <p:txBody>
          <a:bodyPr wrap="square" rtlCol="0">
            <a:spAutoFit/>
          </a:bodyPr>
          <a:lstStyle/>
          <a:p>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*Statewide Housing Coordinators meet twice per year for alignment</a:t>
            </a:r>
          </a:p>
        </p:txBody>
      </p:sp>
      <p:sp>
        <p:nvSpPr>
          <p:cNvPr id="4" name="Rectangle 3">
            <a:extLst>
              <a:ext uri="{FF2B5EF4-FFF2-40B4-BE49-F238E27FC236}">
                <a16:creationId xmlns:a16="http://schemas.microsoft.com/office/drawing/2014/main" id="{0109BADD-BDB9-E3CD-5B19-37BFB41C0510}"/>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BD86E97B-0B34-4FD1-C6B5-BA091DB3B67A}"/>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3470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7085-0D47-37C6-BE62-F28BABBC9AB6}"/>
              </a:ext>
            </a:extLst>
          </p:cNvPr>
          <p:cNvSpPr>
            <a:spLocks noGrp="1"/>
          </p:cNvSpPr>
          <p:nvPr>
            <p:ph type="title"/>
          </p:nvPr>
        </p:nvSpPr>
        <p:spPr>
          <a:xfrm>
            <a:off x="841248" y="109728"/>
            <a:ext cx="10506456" cy="825138"/>
          </a:xfrm>
        </p:spPr>
        <p:txBody>
          <a:bodyPr anchor="ctr">
            <a:norm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Student Housing: AHEC Affiliated Schools</a:t>
            </a:r>
          </a:p>
        </p:txBody>
      </p:sp>
      <p:sp>
        <p:nvSpPr>
          <p:cNvPr id="5" name="Rectangle 1">
            <a:extLst>
              <a:ext uri="{FF2B5EF4-FFF2-40B4-BE49-F238E27FC236}">
                <a16:creationId xmlns:a16="http://schemas.microsoft.com/office/drawing/2014/main" id="{F985ECF5-6408-D07D-A915-7383BEEE9256}"/>
              </a:ext>
            </a:extLst>
          </p:cNvPr>
          <p:cNvSpPr>
            <a:spLocks noChangeArrowheads="1"/>
          </p:cNvSpPr>
          <p:nvPr/>
        </p:nvSpPr>
        <p:spPr bwMode="auto">
          <a:xfrm>
            <a:off x="219456" y="910666"/>
            <a:ext cx="9400032" cy="591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1pPr>
            <a:lvl2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2pPr>
            <a:lvl3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3pPr>
            <a:lvl4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4pPr>
            <a:lvl5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5pPr>
            <a:lvl6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6pPr>
            <a:lvl7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7pPr>
            <a:lvl8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8pPr>
            <a:lvl9pPr eaLnBrk="0" fontAlgn="base" hangingPunct="0">
              <a:spcBef>
                <a:spcPct val="0"/>
              </a:spcBef>
              <a:spcAft>
                <a:spcPct val="0"/>
              </a:spcAft>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9pPr>
          </a:lstStyle>
          <a:p>
            <a:pPr defTabSz="886968">
              <a:spcAft>
                <a:spcPts val="600"/>
              </a:spcAft>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alt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“AHEC Affiliated” schools:</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Students receive preference over students from non-affiliated schools</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Affiliated status applies to students from all programs, including allied heath, public health, dentistry, nutrition and genetic counseling (it’s more than just medicine, nursing, physician assistant and pharmacy).  For example, a nutrition student from an affiliated university is given the same housing preference as a medical student from that same university. </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Affiliate schools/programs are charged $7/night rate. Rate changes to $14/night in FY25.</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Funds go into a statewide Trust that is used by regions to maintain housing/access new housing</a:t>
            </a:r>
          </a:p>
          <a:p>
            <a:pPr defTabSz="886968">
              <a:spcAft>
                <a:spcPts val="600"/>
              </a:spcAft>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endPar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defTabSz="886968">
              <a:spcAft>
                <a:spcPts val="600"/>
              </a:spcAft>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Unaffiliated schools:</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Unaffiliated schools (usually outside NC or non-student) are charged approximately $25/night. Rate may change in FY25.</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Unaffiliated fees are coordinated and billed by the regional AHEC (they work with the student, not the school).</a:t>
            </a:r>
            <a:endPara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All 17 UNC System Universities and Campuses are considered AHEC Affiliated, but many of them have not had students request AHEC housing so their Universities do not currently have MYAHEC accounts</a:t>
            </a:r>
            <a:r>
              <a:rPr lang="en-US" altLang="en-US" sz="1600" dirty="0">
                <a:latin typeface="Open Sans" panose="020B0606030504020204" pitchFamily="34" charset="0"/>
                <a:ea typeface="Open Sans" panose="020B0606030504020204" pitchFamily="34" charset="0"/>
                <a:cs typeface="Open Sans" panose="020B0606030504020204" pitchFamily="34" charset="0"/>
              </a:rPr>
              <a:t> (and some do not have relevant programs).</a:t>
            </a:r>
            <a:endPara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r>
              <a:rPr lang="en-US" altLang="en-US" sz="16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Affiliations are made with the PO. PO updates the list and notifies AHECs as new schools come onboard.</a:t>
            </a:r>
          </a:p>
          <a:p>
            <a:pPr marL="166307" indent="-166307" defTabSz="886968">
              <a:spcAft>
                <a:spcPts val="600"/>
              </a:spcAft>
              <a:buFont typeface="Arial" panose="020B0604020202020204" pitchFamily="34" charset="0"/>
              <a:buChar char="•"/>
              <a:tabLst>
                <a:tab pos="-726821" algn="l"/>
                <a:tab pos="-443484" algn="l"/>
                <a:tab pos="0" algn="l"/>
                <a:tab pos="443484" algn="l"/>
                <a:tab pos="886968" algn="l"/>
                <a:tab pos="1330452" algn="l"/>
                <a:tab pos="1552194" algn="l"/>
                <a:tab pos="1773936" algn="l"/>
                <a:tab pos="2217420" algn="l"/>
                <a:tab pos="2660904" algn="l"/>
                <a:tab pos="3104388" algn="l"/>
                <a:tab pos="3547872" algn="l"/>
                <a:tab pos="3991356" algn="l"/>
                <a:tab pos="5765292" algn="l"/>
                <a:tab pos="6208776" algn="l"/>
                <a:tab pos="6652260" algn="l"/>
                <a:tab pos="7095744" algn="l"/>
                <a:tab pos="7539228" algn="l"/>
                <a:tab pos="7982712" algn="l"/>
                <a:tab pos="8426196" algn="l"/>
                <a:tab pos="8869680" algn="l"/>
                <a:tab pos="9313164" algn="l"/>
                <a:tab pos="9756648" algn="l"/>
                <a:tab pos="10200132" algn="l"/>
                <a:tab pos="10643616" algn="l"/>
                <a:tab pos="11087100" algn="l"/>
                <a:tab pos="11530584" algn="l"/>
              </a:tabLst>
            </a:pPr>
            <a:endParaRPr lang="en-US" altLang="en-US" sz="1067" kern="1200" dirty="0">
              <a:solidFill>
                <a:schemeClr val="tx1"/>
              </a:solidFill>
              <a:latin typeface="Calibri" panose="020F0502020204030204" pitchFamily="34"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tab pos="-749300" algn="l"/>
                <a:tab pos="-457200" algn="l"/>
                <a:tab pos="0" algn="l"/>
                <a:tab pos="457200" algn="l"/>
                <a:tab pos="914400" algn="l"/>
                <a:tab pos="1371600" algn="l"/>
                <a:tab pos="1600200" algn="l"/>
                <a:tab pos="1828800" algn="l"/>
                <a:tab pos="2286000" algn="l"/>
                <a:tab pos="2743200" algn="l"/>
                <a:tab pos="3200400" algn="l"/>
                <a:tab pos="3657600" algn="l"/>
                <a:tab pos="41148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kumimoji="0" lang="en-US" altLang="en-US" sz="400" b="0" i="0" u="none" strike="noStrike" cap="none" normalizeH="0" baseline="0" dirty="0">
              <a:ln>
                <a:noFill/>
              </a:ln>
              <a:solidFill>
                <a:schemeClr val="tx1"/>
              </a:solidFill>
              <a:effectLst/>
            </a:endParaRPr>
          </a:p>
        </p:txBody>
      </p:sp>
      <p:sp>
        <p:nvSpPr>
          <p:cNvPr id="11" name="TextBox 10">
            <a:extLst>
              <a:ext uri="{FF2B5EF4-FFF2-40B4-BE49-F238E27FC236}">
                <a16:creationId xmlns:a16="http://schemas.microsoft.com/office/drawing/2014/main" id="{F8D9EF4A-A55C-9308-95CA-203BD21BEEB2}"/>
              </a:ext>
            </a:extLst>
          </p:cNvPr>
          <p:cNvSpPr txBox="1"/>
          <p:nvPr/>
        </p:nvSpPr>
        <p:spPr>
          <a:xfrm>
            <a:off x="10085832" y="2276856"/>
            <a:ext cx="1810511" cy="2893100"/>
          </a:xfrm>
          <a:prstGeom prst="rect">
            <a:avLst/>
          </a:prstGeom>
          <a:noFill/>
        </p:spPr>
        <p:txBody>
          <a:bodyPr wrap="square" rtlCol="0">
            <a:spAutoFit/>
          </a:bodyPr>
          <a:lstStyle/>
          <a:p>
            <a:pPr algn="ctr" defTabSz="886968">
              <a:spcAft>
                <a:spcPts val="600"/>
              </a:spcAft>
            </a:pPr>
            <a:r>
              <a:rPr lang="en-US" sz="2600" b="1" kern="1200" dirty="0">
                <a:solidFill>
                  <a:schemeClr val="tx1"/>
                </a:solidFill>
                <a:latin typeface="+mn-lt"/>
                <a:ea typeface="+mn-ea"/>
                <a:cs typeface="+mn-cs"/>
                <a:hlinkClick r:id="rId2"/>
              </a:rPr>
              <a:t>Current AHEC-Affiliated Schools with Housing Accounts</a:t>
            </a:r>
            <a:endParaRPr lang="en-US" sz="2600" b="1" dirty="0"/>
          </a:p>
        </p:txBody>
      </p:sp>
      <p:sp>
        <p:nvSpPr>
          <p:cNvPr id="3" name="Rectangle 2">
            <a:extLst>
              <a:ext uri="{FF2B5EF4-FFF2-40B4-BE49-F238E27FC236}">
                <a16:creationId xmlns:a16="http://schemas.microsoft.com/office/drawing/2014/main" id="{25E6039D-A0B9-AE90-AB26-E36D963F9519}"/>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70ADFB98-ED3C-E33B-3350-BF4DC7C6425B}"/>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266407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7462-667E-E309-C4BC-7AEB893E0C9F}"/>
              </a:ext>
            </a:extLst>
          </p:cNvPr>
          <p:cNvSpPr>
            <a:spLocks noGrp="1"/>
          </p:cNvSpPr>
          <p:nvPr>
            <p:ph type="title"/>
          </p:nvPr>
        </p:nvSpPr>
        <p:spPr>
          <a:xfrm>
            <a:off x="2565399" y="377825"/>
            <a:ext cx="8542867" cy="1325563"/>
          </a:xfrm>
        </p:spPr>
        <p:txBody>
          <a:bodyPr>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Consortium of Clinical Education and Practice (CCEP)</a:t>
            </a:r>
          </a:p>
        </p:txBody>
      </p:sp>
      <p:pic>
        <p:nvPicPr>
          <p:cNvPr id="6" name="Picture 5">
            <a:extLst>
              <a:ext uri="{FF2B5EF4-FFF2-40B4-BE49-F238E27FC236}">
                <a16:creationId xmlns:a16="http://schemas.microsoft.com/office/drawing/2014/main" id="{7635FCCF-E0BE-94F8-9273-2D9A97C71B7C}"/>
              </a:ext>
            </a:extLst>
          </p:cNvPr>
          <p:cNvPicPr>
            <a:picLocks noChangeAspect="1"/>
          </p:cNvPicPr>
          <p:nvPr/>
        </p:nvPicPr>
        <p:blipFill>
          <a:blip r:embed="rId3"/>
          <a:stretch>
            <a:fillRect/>
          </a:stretch>
        </p:blipFill>
        <p:spPr>
          <a:xfrm>
            <a:off x="19026" y="1"/>
            <a:ext cx="2249035" cy="1554480"/>
          </a:xfrm>
          <a:prstGeom prst="rect">
            <a:avLst/>
          </a:prstGeom>
        </p:spPr>
      </p:pic>
      <p:sp>
        <p:nvSpPr>
          <p:cNvPr id="8" name="TextBox 7">
            <a:extLst>
              <a:ext uri="{FF2B5EF4-FFF2-40B4-BE49-F238E27FC236}">
                <a16:creationId xmlns:a16="http://schemas.microsoft.com/office/drawing/2014/main" id="{DA4C5513-D3B9-AFAE-A297-DCB4DF5F7ECD}"/>
              </a:ext>
            </a:extLst>
          </p:cNvPr>
          <p:cNvSpPr txBox="1"/>
          <p:nvPr/>
        </p:nvSpPr>
        <p:spPr>
          <a:xfrm>
            <a:off x="365760" y="1703388"/>
            <a:ext cx="5730240" cy="4801314"/>
          </a:xfrm>
          <a:prstGeom prst="rect">
            <a:avLst/>
          </a:prstGeom>
          <a:noFill/>
        </p:spPr>
        <p:txBody>
          <a:bodyPr wrap="square">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Mission: </a:t>
            </a:r>
            <a:r>
              <a:rPr lang="en-US" dirty="0">
                <a:latin typeface="Open Sans" panose="020B0606030504020204" pitchFamily="34" charset="0"/>
                <a:ea typeface="Open Sans" panose="020B0606030504020204" pitchFamily="34" charset="0"/>
                <a:cs typeface="Open Sans" panose="020B0606030504020204" pitchFamily="34" charset="0"/>
              </a:rPr>
              <a:t>The primary mission of the consortium is to support and grow the healthcare workforce by addressing clinical placement issues for students’ consortium-affiliated facilities.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latin typeface="Open Sans" panose="020B0606030504020204" pitchFamily="34" charset="0"/>
                <a:ea typeface="Open Sans" panose="020B0606030504020204" pitchFamily="34" charset="0"/>
                <a:cs typeface="Open Sans" panose="020B0606030504020204" pitchFamily="34" charset="0"/>
              </a:rPr>
              <a:t>Objective:</a:t>
            </a:r>
            <a:r>
              <a:rPr lang="en-US" dirty="0">
                <a:latin typeface="Open Sans" panose="020B0606030504020204" pitchFamily="34" charset="0"/>
                <a:ea typeface="Open Sans" panose="020B0606030504020204" pitchFamily="34" charset="0"/>
                <a:cs typeface="Open Sans" panose="020B0606030504020204" pitchFamily="34" charset="0"/>
              </a:rPr>
              <a:t> All health science students and faculty in NC complete a common core orientation currently endorsed by the North Carolina Hospital Association, housed on the Wake AHEC website.</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b="1" dirty="0">
                <a:latin typeface="Open Sans" panose="020B0606030504020204" pitchFamily="34" charset="0"/>
                <a:ea typeface="Open Sans" panose="020B0606030504020204" pitchFamily="34" charset="0"/>
                <a:cs typeface="Open Sans" panose="020B0606030504020204" pitchFamily="34" charset="0"/>
              </a:rPr>
              <a:t>Three areas:</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standardizing and streamlining the clinical faculty/student credentialing process</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developing a standardized common “core” orientation</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streamlining the clinical placement process</a:t>
            </a:r>
          </a:p>
          <a:p>
            <a:endParaRPr lang="en-US" dirty="0"/>
          </a:p>
        </p:txBody>
      </p:sp>
      <p:sp>
        <p:nvSpPr>
          <p:cNvPr id="10" name="TextBox 9">
            <a:extLst>
              <a:ext uri="{FF2B5EF4-FFF2-40B4-BE49-F238E27FC236}">
                <a16:creationId xmlns:a16="http://schemas.microsoft.com/office/drawing/2014/main" id="{8233EFCF-5B4F-B9FC-422F-C436110DBA9B}"/>
              </a:ext>
            </a:extLst>
          </p:cNvPr>
          <p:cNvSpPr txBox="1"/>
          <p:nvPr/>
        </p:nvSpPr>
        <p:spPr>
          <a:xfrm>
            <a:off x="6096000" y="1703388"/>
            <a:ext cx="5846233" cy="4247317"/>
          </a:xfrm>
          <a:prstGeom prst="rect">
            <a:avLst/>
          </a:prstGeom>
          <a:noFill/>
        </p:spPr>
        <p:txBody>
          <a:bodyPr wrap="square">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Goals: </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Implement the standardize credentialing process for all healthcare disciplines’ students and faculty statewide </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Maintain common core orientation training for students and faculty for statewide distribution</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Replicate these effective tracking mechanisms for student credentialing statewide</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Maintain common clinical placement process and clinical request information for documentation</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Establish supportive resources for new clinical faculty</a:t>
            </a:r>
          </a:p>
          <a:p>
            <a:pPr marL="285750" indent="-285750">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Have representation (leaders) at each Regional AHEC participate in “CCEP Leaders Group” meetings/conference. </a:t>
            </a:r>
          </a:p>
        </p:txBody>
      </p:sp>
      <p:sp>
        <p:nvSpPr>
          <p:cNvPr id="11" name="TextBox 10">
            <a:extLst>
              <a:ext uri="{FF2B5EF4-FFF2-40B4-BE49-F238E27FC236}">
                <a16:creationId xmlns:a16="http://schemas.microsoft.com/office/drawing/2014/main" id="{B9F0D621-BA1C-60E1-3F3B-7D39AB066524}"/>
              </a:ext>
            </a:extLst>
          </p:cNvPr>
          <p:cNvSpPr txBox="1"/>
          <p:nvPr/>
        </p:nvSpPr>
        <p:spPr>
          <a:xfrm>
            <a:off x="5618480" y="5950705"/>
            <a:ext cx="6488385" cy="461665"/>
          </a:xfrm>
          <a:prstGeom prst="rect">
            <a:avLst/>
          </a:prstGeom>
          <a:noFill/>
        </p:spPr>
        <p:txBody>
          <a:bodyPr wrap="square" rtlCol="0">
            <a:spAutoFit/>
          </a:bodyPr>
          <a:lstStyle/>
          <a:p>
            <a:r>
              <a:rPr lang="en-US"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 statewide coordinator for CCEP was established in 2022 at Wake AHEC, supported by PO. The second statewide CCEP meeting occurred in March. </a:t>
            </a:r>
          </a:p>
        </p:txBody>
      </p:sp>
      <p:sp>
        <p:nvSpPr>
          <p:cNvPr id="3" name="Rectangle 2">
            <a:extLst>
              <a:ext uri="{FF2B5EF4-FFF2-40B4-BE49-F238E27FC236}">
                <a16:creationId xmlns:a16="http://schemas.microsoft.com/office/drawing/2014/main" id="{2F2E9EA2-2B1A-6501-A873-DC9069637CBC}"/>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8F644FF7-8670-6DB1-0BBF-E1F4303E2D4B}"/>
              </a:ext>
            </a:extLst>
          </p:cNvPr>
          <p:cNvPicPr>
            <a:picLocks noChangeAspect="1"/>
          </p:cNvPicPr>
          <p:nvPr/>
        </p:nvPicPr>
        <p:blipFill>
          <a:blip r:embed="rId4"/>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132068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0D94D-4111-1D95-ADD6-C1206D93F5DC}"/>
              </a:ext>
            </a:extLst>
          </p:cNvPr>
          <p:cNvSpPr>
            <a:spLocks noGrp="1"/>
          </p:cNvSpPr>
          <p:nvPr>
            <p:ph type="title"/>
          </p:nvPr>
        </p:nvSpPr>
        <p:spPr>
          <a:xfrm>
            <a:off x="838200" y="365125"/>
            <a:ext cx="10515600" cy="1325563"/>
          </a:xfrm>
        </p:spPr>
        <p:txBody>
          <a:bodyPr>
            <a:normAutofit/>
          </a:bodyPr>
          <a:lstStyle/>
          <a:p>
            <a:pPr algn="ctr"/>
            <a:r>
              <a:rPr lang="en-US" sz="5400" b="1" dirty="0">
                <a:latin typeface="Open Sans" panose="020B0606030504020204" pitchFamily="34" charset="0"/>
                <a:ea typeface="Open Sans" panose="020B0606030504020204" pitchFamily="34" charset="0"/>
                <a:cs typeface="Open Sans" panose="020B0606030504020204" pitchFamily="34" charset="0"/>
              </a:rPr>
              <a:t>NC AHEC Overview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BD8F48-2961-BB6E-933A-3E24B945C7ED}"/>
              </a:ext>
            </a:extLst>
          </p:cNvPr>
          <p:cNvSpPr>
            <a:spLocks noGrp="1"/>
          </p:cNvSpPr>
          <p:nvPr>
            <p:ph idx="1"/>
          </p:nvPr>
        </p:nvSpPr>
        <p:spPr>
          <a:xfrm>
            <a:off x="838200" y="3185128"/>
            <a:ext cx="10515600" cy="2996216"/>
          </a:xfrm>
        </p:spPr>
        <p:txBody>
          <a:bodyPr>
            <a:normAutofit/>
          </a:bodyPr>
          <a:lstStyle/>
          <a:p>
            <a:pPr marL="0" indent="0" algn="ctr">
              <a:buNone/>
            </a:pPr>
            <a:r>
              <a:rPr lang="en-US" dirty="0">
                <a:latin typeface="Open Sans" panose="020B0606030504020204" pitchFamily="34" charset="0"/>
                <a:ea typeface="Open Sans" panose="020B0606030504020204" pitchFamily="34" charset="0"/>
                <a:cs typeface="Open Sans" panose="020B0606030504020204" pitchFamily="34" charset="0"/>
              </a:rPr>
              <a:t>This slide deck can be used as an orientation tool for new staff or as a helpful resource for staff who want to learn more about other areas within NC AHEC. </a:t>
            </a:r>
          </a:p>
          <a:p>
            <a:pPr marL="0" indent="0" algn="ctr">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dirty="0">
                <a:latin typeface="Open Sans" panose="020B0606030504020204" pitchFamily="34" charset="0"/>
                <a:ea typeface="Open Sans" panose="020B0606030504020204" pitchFamily="34" charset="0"/>
                <a:cs typeface="Open Sans" panose="020B0606030504020204" pitchFamily="34" charset="0"/>
              </a:rPr>
              <a:t>For presentations with partners, check out </a:t>
            </a:r>
            <a:r>
              <a:rPr lang="en-US" dirty="0">
                <a:latin typeface="Open Sans" panose="020B0606030504020204" pitchFamily="34" charset="0"/>
                <a:ea typeface="Open Sans" panose="020B0606030504020204" pitchFamily="34" charset="0"/>
                <a:cs typeface="Open Sans" panose="020B0606030504020204" pitchFamily="34" charset="0"/>
                <a:hlinkClick r:id="rId2"/>
              </a:rPr>
              <a:t>About NC AHEC</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5919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0BFC-8008-2274-3F90-517B39C9CA85}"/>
              </a:ext>
            </a:extLst>
          </p:cNvPr>
          <p:cNvSpPr>
            <a:spLocks noGrp="1"/>
          </p:cNvSpPr>
          <p:nvPr>
            <p:ph type="title"/>
          </p:nvPr>
        </p:nvSpPr>
        <p:spPr>
          <a:xfrm>
            <a:off x="1709530" y="365125"/>
            <a:ext cx="9644270" cy="1325563"/>
          </a:xfrm>
        </p:spPr>
        <p:txBody>
          <a:bodyPr>
            <a:normAutofit/>
          </a:bodyPr>
          <a:lstStyle/>
          <a:p>
            <a:pPr algn="ctr"/>
            <a:r>
              <a:rPr lang="en-US" sz="4000" b="1" dirty="0">
                <a:latin typeface="Open Sans" panose="020B0606030504020204" pitchFamily="34" charset="0"/>
                <a:ea typeface="Open Sans" panose="020B0606030504020204" pitchFamily="34" charset="0"/>
                <a:cs typeface="Open Sans" panose="020B0606030504020204" pitchFamily="34" charset="0"/>
              </a:rPr>
              <a:t>NC Interprofessional Education Leaders Collaborative (NC IPELC)</a:t>
            </a:r>
          </a:p>
        </p:txBody>
      </p:sp>
      <p:sp>
        <p:nvSpPr>
          <p:cNvPr id="3" name="Content Placeholder 2">
            <a:extLst>
              <a:ext uri="{FF2B5EF4-FFF2-40B4-BE49-F238E27FC236}">
                <a16:creationId xmlns:a16="http://schemas.microsoft.com/office/drawing/2014/main" id="{837AB350-AF4E-2276-4962-65EB56B2B823}"/>
              </a:ext>
            </a:extLst>
          </p:cNvPr>
          <p:cNvSpPr>
            <a:spLocks noGrp="1"/>
          </p:cNvSpPr>
          <p:nvPr>
            <p:ph sz="half" idx="1"/>
          </p:nvPr>
        </p:nvSpPr>
        <p:spPr>
          <a:xfrm>
            <a:off x="838200" y="1862810"/>
            <a:ext cx="4790440" cy="4746505"/>
          </a:xfrm>
        </p:spPr>
        <p:txBody>
          <a:bodyPr>
            <a:noAutofit/>
          </a:bodyPr>
          <a:lstStyle/>
          <a:p>
            <a:pPr marL="0" indent="0">
              <a:lnSpc>
                <a:spcPct val="100000"/>
              </a:lnSpc>
              <a:buFont typeface="Arial" panose="020B0604020202020204" pitchFamily="34" charset="0"/>
              <a:buNone/>
            </a:pPr>
            <a:r>
              <a:rPr lang="en-U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Mission: </a:t>
            </a:r>
            <a:r>
              <a:rPr lang="en-US" sz="1800" dirty="0">
                <a:latin typeface="Open Sans" panose="020B0606030504020204" pitchFamily="34" charset="0"/>
                <a:ea typeface="Open Sans" panose="020B0606030504020204" pitchFamily="34" charset="0"/>
                <a:cs typeface="Open Sans" panose="020B0606030504020204" pitchFamily="34" charset="0"/>
              </a:rPr>
              <a:t>To facilitate communication, partnership, and teamwork among and between existing and future healthcare-related interprofessional education initiatives within the state of North Carolina, with the goal to share, implement, and refine best practices for interprofessional education and practice.</a:t>
            </a:r>
          </a:p>
          <a:p>
            <a:pPr marL="0" indent="0">
              <a:lnSpc>
                <a:spcPct val="100000"/>
              </a:lnSpc>
              <a:buFont typeface="Arial" panose="020B0604020202020204" pitchFamily="34" charset="0"/>
              <a:buNone/>
            </a:pPr>
            <a:r>
              <a:rPr lang="en-U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Vision: </a:t>
            </a:r>
            <a:r>
              <a:rPr lang="en-US" sz="1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NC IPELC is a national leader in Interprofessional Education.</a:t>
            </a:r>
          </a:p>
          <a:p>
            <a:pPr marL="0" indent="0">
              <a:lnSpc>
                <a:spcPct val="100000"/>
              </a:lnSpc>
              <a:buFont typeface="Arial" panose="020B0604020202020204" pitchFamily="34" charset="0"/>
              <a:buNone/>
            </a:pPr>
            <a:r>
              <a:rPr lang="en-US" sz="18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Result: </a:t>
            </a:r>
            <a:r>
              <a:rPr lang="en-US" sz="1800" dirty="0">
                <a:effectLst/>
                <a:latin typeface="Open Sans" panose="020B0606030504020204" pitchFamily="34" charset="0"/>
                <a:ea typeface="Open Sans" panose="020B0606030504020204" pitchFamily="34" charset="0"/>
                <a:cs typeface="Open Sans" panose="020B0606030504020204" pitchFamily="34" charset="0"/>
              </a:rPr>
              <a:t>All students and trainees in NC health professions’ programs are inclusive, collaborative practice ready change agents</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Content Placeholder 4" descr="A close up of a logo&#10;&#10;Description automatically generated">
            <a:extLst>
              <a:ext uri="{FF2B5EF4-FFF2-40B4-BE49-F238E27FC236}">
                <a16:creationId xmlns:a16="http://schemas.microsoft.com/office/drawing/2014/main" id="{E380DA45-8560-3974-B653-D838EFA0BDE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5526" r="-1" b="917"/>
          <a:stretch/>
        </p:blipFill>
        <p:spPr>
          <a:xfrm>
            <a:off x="297938" y="399360"/>
            <a:ext cx="1267476" cy="1152724"/>
          </a:xfrm>
          <a:prstGeom prst="rect">
            <a:avLst/>
          </a:prstGeom>
          <a:solidFill>
            <a:schemeClr val="accent1">
              <a:lumMod val="50000"/>
            </a:schemeClr>
          </a:solidFill>
        </p:spPr>
      </p:pic>
      <p:sp>
        <p:nvSpPr>
          <p:cNvPr id="7" name="TextBox 6">
            <a:extLst>
              <a:ext uri="{FF2B5EF4-FFF2-40B4-BE49-F238E27FC236}">
                <a16:creationId xmlns:a16="http://schemas.microsoft.com/office/drawing/2014/main" id="{F12BE952-7ACD-85EC-B7AB-2AA6E8249EBD}"/>
              </a:ext>
            </a:extLst>
          </p:cNvPr>
          <p:cNvSpPr txBox="1"/>
          <p:nvPr/>
        </p:nvSpPr>
        <p:spPr>
          <a:xfrm>
            <a:off x="6269935" y="1862811"/>
            <a:ext cx="4974534" cy="3693319"/>
          </a:xfrm>
          <a:prstGeom prst="rect">
            <a:avLst/>
          </a:prstGeom>
          <a:noFill/>
        </p:spPr>
        <p:txBody>
          <a:bodyPr wrap="square">
            <a:spAutoFit/>
          </a:bodyPr>
          <a:lstStyle/>
          <a:p>
            <a:r>
              <a:rPr lang="en-US" b="1" dirty="0">
                <a:solidFill>
                  <a:srgbClr val="92D050"/>
                </a:solidFill>
                <a:latin typeface="Open Sans" panose="020B0606030504020204" pitchFamily="34" charset="0"/>
                <a:ea typeface="Open Sans" panose="020B0606030504020204" pitchFamily="34" charset="0"/>
                <a:cs typeface="Open Sans" panose="020B0606030504020204" pitchFamily="34" charset="0"/>
              </a:rPr>
              <a:t>2023-2025 Strategic Plan Goals</a:t>
            </a:r>
          </a:p>
          <a:p>
            <a:r>
              <a:rPr lang="en-US" b="1" dirty="0">
                <a:solidFill>
                  <a:srgbClr val="92D050"/>
                </a:solidFill>
                <a:latin typeface="Open Sans" panose="020B0606030504020204" pitchFamily="34" charset="0"/>
                <a:ea typeface="Open Sans" panose="020B0606030504020204" pitchFamily="34" charset="0"/>
                <a:cs typeface="Open Sans" panose="020B0606030504020204" pitchFamily="34" charset="0"/>
              </a:rPr>
              <a:t>GOAL 1: </a:t>
            </a:r>
            <a:r>
              <a:rPr lang="en-US" dirty="0">
                <a:latin typeface="Open Sans" panose="020B0606030504020204" pitchFamily="34" charset="0"/>
                <a:ea typeface="Open Sans" panose="020B0606030504020204" pitchFamily="34" charset="0"/>
                <a:cs typeface="Open Sans" panose="020B0606030504020204" pitchFamily="34" charset="0"/>
              </a:rPr>
              <a:t>Build and organize the resources needed to develop, support, and evaluate interprofessional activities across the state.</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solidFill>
                  <a:srgbClr val="92D050"/>
                </a:solidFill>
                <a:latin typeface="Open Sans" panose="020B0606030504020204" pitchFamily="34" charset="0"/>
                <a:ea typeface="Open Sans" panose="020B0606030504020204" pitchFamily="34" charset="0"/>
                <a:cs typeface="Open Sans" panose="020B0606030504020204" pitchFamily="34" charset="0"/>
              </a:rPr>
              <a:t>GOAL 2: </a:t>
            </a:r>
            <a:r>
              <a:rPr lang="en-US" dirty="0">
                <a:latin typeface="Open Sans" panose="020B0606030504020204" pitchFamily="34" charset="0"/>
                <a:ea typeface="Open Sans" panose="020B0606030504020204" pitchFamily="34" charset="0"/>
                <a:cs typeface="Open Sans" panose="020B0606030504020204" pitchFamily="34" charset="0"/>
              </a:rPr>
              <a:t>Build an infrastructure that guides and promotes the development of partnerships, collaborations, and teamwork across the state and in regions.</a:t>
            </a: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b="1" dirty="0">
                <a:solidFill>
                  <a:srgbClr val="92D050"/>
                </a:solidFill>
                <a:latin typeface="Open Sans" panose="020B0606030504020204" pitchFamily="34" charset="0"/>
                <a:ea typeface="Open Sans" panose="020B0606030504020204" pitchFamily="34" charset="0"/>
                <a:cs typeface="Open Sans" panose="020B0606030504020204" pitchFamily="34" charset="0"/>
              </a:rPr>
              <a:t>GOAL 3: </a:t>
            </a:r>
            <a:r>
              <a:rPr lang="en-US" dirty="0">
                <a:latin typeface="Open Sans" panose="020B0606030504020204" pitchFamily="34" charset="0"/>
                <a:ea typeface="Open Sans" panose="020B0606030504020204" pitchFamily="34" charset="0"/>
                <a:cs typeface="Open Sans" panose="020B0606030504020204" pitchFamily="34" charset="0"/>
              </a:rPr>
              <a:t>Amplify the value and benefits of interprofessional education and advocate for the growth and development of NC IPELC.</a:t>
            </a:r>
          </a:p>
        </p:txBody>
      </p:sp>
      <p:sp>
        <p:nvSpPr>
          <p:cNvPr id="4" name="Rectangle 3">
            <a:extLst>
              <a:ext uri="{FF2B5EF4-FFF2-40B4-BE49-F238E27FC236}">
                <a16:creationId xmlns:a16="http://schemas.microsoft.com/office/drawing/2014/main" id="{CCB9D11A-FBEB-C2F4-A8D9-6899211CC19E}"/>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04CD0927-EED7-F914-C115-E09F67C3D169}"/>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194006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171D-5B28-91F0-90F3-784C05E6FC29}"/>
              </a:ext>
            </a:extLst>
          </p:cNvPr>
          <p:cNvSpPr>
            <a:spLocks noGrp="1"/>
          </p:cNvSpPr>
          <p:nvPr>
            <p:ph type="title"/>
          </p:nvPr>
        </p:nvSpPr>
        <p:spPr>
          <a:xfrm>
            <a:off x="201202" y="418458"/>
            <a:ext cx="2033427" cy="1944598"/>
          </a:xfrm>
        </p:spPr>
        <p:txBody>
          <a:bodyPr>
            <a:normAutofit/>
          </a:bodyPr>
          <a:lstStyle/>
          <a:p>
            <a:r>
              <a:rPr lang="en-US" sz="3600" dirty="0">
                <a:solidFill>
                  <a:srgbClr val="97C356"/>
                </a:solidFill>
              </a:rPr>
              <a:t>Housing</a:t>
            </a:r>
          </a:p>
        </p:txBody>
      </p:sp>
      <p:pic>
        <p:nvPicPr>
          <p:cNvPr id="8" name="Content Placeholder 7">
            <a:extLst>
              <a:ext uri="{FF2B5EF4-FFF2-40B4-BE49-F238E27FC236}">
                <a16:creationId xmlns:a16="http://schemas.microsoft.com/office/drawing/2014/main" id="{10B9080E-3668-F582-CA84-9854A0D6486B}"/>
              </a:ext>
            </a:extLst>
          </p:cNvPr>
          <p:cNvPicPr>
            <a:picLocks noGrp="1" noChangeAspect="1"/>
          </p:cNvPicPr>
          <p:nvPr>
            <p:ph sz="half" idx="1"/>
          </p:nvPr>
        </p:nvPicPr>
        <p:blipFill>
          <a:blip r:embed="rId2"/>
          <a:stretch>
            <a:fillRect/>
          </a:stretch>
        </p:blipFill>
        <p:spPr>
          <a:xfrm>
            <a:off x="0" y="4424515"/>
            <a:ext cx="7482348" cy="1868130"/>
          </a:xfrm>
        </p:spPr>
      </p:pic>
      <p:pic>
        <p:nvPicPr>
          <p:cNvPr id="6" name="Picture 5">
            <a:extLst>
              <a:ext uri="{FF2B5EF4-FFF2-40B4-BE49-F238E27FC236}">
                <a16:creationId xmlns:a16="http://schemas.microsoft.com/office/drawing/2014/main" id="{99E00304-29A1-85B5-20B1-9A7FA92BD93F}"/>
              </a:ext>
            </a:extLst>
          </p:cNvPr>
          <p:cNvPicPr>
            <a:picLocks noChangeAspect="1"/>
          </p:cNvPicPr>
          <p:nvPr/>
        </p:nvPicPr>
        <p:blipFill>
          <a:blip r:embed="rId3"/>
          <a:stretch>
            <a:fillRect/>
          </a:stretch>
        </p:blipFill>
        <p:spPr>
          <a:xfrm>
            <a:off x="1779640" y="116638"/>
            <a:ext cx="5469292" cy="2164226"/>
          </a:xfrm>
          <a:prstGeom prst="rect">
            <a:avLst/>
          </a:prstGeom>
        </p:spPr>
      </p:pic>
      <p:sp>
        <p:nvSpPr>
          <p:cNvPr id="9" name="Title 1">
            <a:extLst>
              <a:ext uri="{FF2B5EF4-FFF2-40B4-BE49-F238E27FC236}">
                <a16:creationId xmlns:a16="http://schemas.microsoft.com/office/drawing/2014/main" id="{36510A67-AE1F-DEF0-4F6D-659221D47F6B}"/>
              </a:ext>
            </a:extLst>
          </p:cNvPr>
          <p:cNvSpPr txBox="1">
            <a:spLocks/>
          </p:cNvSpPr>
          <p:nvPr/>
        </p:nvSpPr>
        <p:spPr>
          <a:xfrm>
            <a:off x="261135" y="3694201"/>
            <a:ext cx="2033427" cy="1407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97C356"/>
                </a:solidFill>
              </a:rPr>
              <a:t>CCEP</a:t>
            </a:r>
          </a:p>
        </p:txBody>
      </p:sp>
      <p:pic>
        <p:nvPicPr>
          <p:cNvPr id="11" name="Picture 10">
            <a:extLst>
              <a:ext uri="{FF2B5EF4-FFF2-40B4-BE49-F238E27FC236}">
                <a16:creationId xmlns:a16="http://schemas.microsoft.com/office/drawing/2014/main" id="{BB2BCBBF-7E08-214E-FE33-6BD46380C2BF}"/>
              </a:ext>
            </a:extLst>
          </p:cNvPr>
          <p:cNvPicPr>
            <a:picLocks noChangeAspect="1"/>
          </p:cNvPicPr>
          <p:nvPr/>
        </p:nvPicPr>
        <p:blipFill>
          <a:blip r:embed="rId4"/>
          <a:stretch>
            <a:fillRect/>
          </a:stretch>
        </p:blipFill>
        <p:spPr>
          <a:xfrm>
            <a:off x="5097477" y="1651819"/>
            <a:ext cx="7039337" cy="2925318"/>
          </a:xfrm>
          <a:prstGeom prst="rect">
            <a:avLst/>
          </a:prstGeom>
        </p:spPr>
      </p:pic>
      <p:sp>
        <p:nvSpPr>
          <p:cNvPr id="12" name="Title 1">
            <a:extLst>
              <a:ext uri="{FF2B5EF4-FFF2-40B4-BE49-F238E27FC236}">
                <a16:creationId xmlns:a16="http://schemas.microsoft.com/office/drawing/2014/main" id="{FBDE4570-7DBB-C4AB-196D-8CBEDE3E47CB}"/>
              </a:ext>
            </a:extLst>
          </p:cNvPr>
          <p:cNvSpPr txBox="1">
            <a:spLocks/>
          </p:cNvSpPr>
          <p:nvPr/>
        </p:nvSpPr>
        <p:spPr>
          <a:xfrm>
            <a:off x="3574179" y="2582684"/>
            <a:ext cx="2033427" cy="1407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97C356"/>
                </a:solidFill>
              </a:rPr>
              <a:t>IPEP</a:t>
            </a:r>
          </a:p>
        </p:txBody>
      </p:sp>
      <p:sp>
        <p:nvSpPr>
          <p:cNvPr id="3" name="Rectangle 2">
            <a:extLst>
              <a:ext uri="{FF2B5EF4-FFF2-40B4-BE49-F238E27FC236}">
                <a16:creationId xmlns:a16="http://schemas.microsoft.com/office/drawing/2014/main" id="{99D150CC-008B-EC28-9D38-A40875AAE5DD}"/>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990B6F3E-707B-347F-DE5B-8266B73891E1}"/>
              </a:ext>
            </a:extLst>
          </p:cNvPr>
          <p:cNvPicPr>
            <a:picLocks noChangeAspect="1"/>
          </p:cNvPicPr>
          <p:nvPr/>
        </p:nvPicPr>
        <p:blipFill>
          <a:blip r:embed="rId5"/>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4244828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8F699-95F3-9D0C-88D6-F3213A8225FF}"/>
              </a:ext>
            </a:extLst>
          </p:cNvPr>
          <p:cNvSpPr>
            <a:spLocks noGrp="1"/>
          </p:cNvSpPr>
          <p:nvPr>
            <p:ph type="title"/>
          </p:nvPr>
        </p:nvSpPr>
        <p:spPr>
          <a:xfrm>
            <a:off x="1414021" y="548640"/>
            <a:ext cx="3459637" cy="5431536"/>
          </a:xfrm>
        </p:spPr>
        <p:txBody>
          <a:bodyPr>
            <a:normAutofit/>
          </a:bodyPr>
          <a:lstStyle/>
          <a:p>
            <a:r>
              <a:rPr lang="en-US" sz="5400" b="1" dirty="0">
                <a:latin typeface="Open Sans" panose="020B0606030504020204" pitchFamily="34" charset="0"/>
                <a:ea typeface="Open Sans" panose="020B0606030504020204" pitchFamily="34" charset="0"/>
                <a:cs typeface="Open Sans" panose="020B0606030504020204" pitchFamily="34" charset="0"/>
              </a:rPr>
              <a:t>Want to Learn More?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0F7B49-0EFA-6AE8-4A19-459E9764EC27}"/>
              </a:ext>
            </a:extLst>
          </p:cNvPr>
          <p:cNvSpPr>
            <a:spLocks noGrp="1"/>
          </p:cNvSpPr>
          <p:nvPr>
            <p:ph idx="1"/>
          </p:nvPr>
        </p:nvSpPr>
        <p:spPr>
          <a:xfrm>
            <a:off x="4829983" y="552091"/>
            <a:ext cx="7176089" cy="5431536"/>
          </a:xfrm>
        </p:spPr>
        <p:txBody>
          <a:bodyPr anchor="ctr">
            <a:normAutofit/>
          </a:bodyPr>
          <a:lstStyle/>
          <a:p>
            <a:pPr marL="0" indent="0">
              <a:buNone/>
            </a:pPr>
            <a:endParaRPr lang="en-US" sz="2200" dirty="0"/>
          </a:p>
          <a:p>
            <a:pPr marL="0" indent="0" algn="ctr">
              <a:buNone/>
            </a:pPr>
            <a:r>
              <a:rPr lang="en-US" sz="5000" b="1" dirty="0">
                <a:latin typeface="Open Sans" panose="020B0606030504020204" pitchFamily="34" charset="0"/>
                <a:ea typeface="Open Sans" panose="020B0606030504020204" pitchFamily="34" charset="0"/>
                <a:cs typeface="Open Sans" panose="020B0606030504020204" pitchFamily="34" charset="0"/>
              </a:rPr>
              <a:t>Join the </a:t>
            </a:r>
            <a:r>
              <a:rPr lang="en-US" sz="5000" b="1" dirty="0">
                <a:latin typeface="Open Sans" panose="020B0606030504020204" pitchFamily="34" charset="0"/>
                <a:ea typeface="Open Sans" panose="020B0606030504020204" pitchFamily="34" charset="0"/>
                <a:cs typeface="Open Sans" panose="020B0606030504020204" pitchFamily="34" charset="0"/>
                <a:hlinkClick r:id="rId3"/>
              </a:rPr>
              <a:t>NC AHEC Staff Mailing List</a:t>
            </a:r>
            <a:endParaRPr lang="en-US" sz="5000" b="1"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sz="5000" dirty="0">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5000" b="1">
                <a:latin typeface="Open Sans" panose="020B0606030504020204" pitchFamily="34" charset="0"/>
                <a:ea typeface="Open Sans" panose="020B0606030504020204" pitchFamily="34" charset="0"/>
                <a:cs typeface="Open Sans" panose="020B0606030504020204" pitchFamily="34" charset="0"/>
              </a:rPr>
              <a:t>Visit </a:t>
            </a:r>
            <a:r>
              <a:rPr lang="en-US" sz="5000" b="1" dirty="0">
                <a:latin typeface="Open Sans" panose="020B0606030504020204" pitchFamily="34" charset="0"/>
                <a:ea typeface="Open Sans" panose="020B0606030504020204" pitchFamily="34" charset="0"/>
                <a:cs typeface="Open Sans" panose="020B0606030504020204" pitchFamily="34" charset="0"/>
              </a:rPr>
              <a:t>the </a:t>
            </a:r>
            <a:r>
              <a:rPr lang="en-US" sz="5000" b="1" dirty="0">
                <a:latin typeface="Open Sans" panose="020B0606030504020204" pitchFamily="34" charset="0"/>
                <a:ea typeface="Open Sans" panose="020B0606030504020204" pitchFamily="34" charset="0"/>
                <a:cs typeface="Open Sans" panose="020B0606030504020204" pitchFamily="34" charset="0"/>
                <a:hlinkClick r:id="rId4"/>
              </a:rPr>
              <a:t>NC AHEC Internal Depository</a:t>
            </a:r>
            <a:endParaRPr lang="en-US" sz="5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3609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457200"/>
            <a:ext cx="12192000" cy="877331"/>
          </a:xfrm>
        </p:spPr>
        <p:txBody>
          <a:bodyPr>
            <a:noAutofit/>
          </a:bodyPr>
          <a:lstStyle/>
          <a:p>
            <a:pPr algn="ctr"/>
            <a:r>
              <a:rPr lang="en-US" sz="3600" b="1" dirty="0">
                <a:latin typeface="Futura" panose="020B0602020204020303" pitchFamily="34" charset="-79"/>
                <a:ea typeface="Open Sans" panose="020B0606030504020204" pitchFamily="34" charset="0"/>
                <a:cs typeface="Futura" panose="020B0602020204020303" pitchFamily="34" charset="-79"/>
              </a:rPr>
              <a:t>NC AHEC</a:t>
            </a:r>
          </a:p>
        </p:txBody>
      </p:sp>
      <p:sp>
        <p:nvSpPr>
          <p:cNvPr id="4" name="Text Placeholder 3">
            <a:extLst>
              <a:ext uri="{FF2B5EF4-FFF2-40B4-BE49-F238E27FC236}">
                <a16:creationId xmlns:a16="http://schemas.microsoft.com/office/drawing/2014/main" id="{1B5C5DC9-5D08-3841-935E-82C4A73D1DDA}"/>
              </a:ext>
            </a:extLst>
          </p:cNvPr>
          <p:cNvSpPr>
            <a:spLocks noGrp="1"/>
          </p:cNvSpPr>
          <p:nvPr>
            <p:ph type="body" sz="half" idx="2"/>
          </p:nvPr>
        </p:nvSpPr>
        <p:spPr>
          <a:xfrm>
            <a:off x="1864333" y="2015828"/>
            <a:ext cx="8791228" cy="3926630"/>
          </a:xfrm>
        </p:spPr>
        <p:txBody>
          <a:bodyPr>
            <a:normAutofit fontScale="85000" lnSpcReduction="20000"/>
          </a:bodyPr>
          <a:lstStyle/>
          <a:p>
            <a:pPr>
              <a:lnSpc>
                <a:spcPct val="150000"/>
              </a:lnSpc>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The </a:t>
            </a:r>
            <a:r>
              <a:rPr lang="en-US" sz="2200" b="1" dirty="0">
                <a:latin typeface="Open Sans" panose="020B0606030504020204" pitchFamily="34" charset="0"/>
                <a:ea typeface="Open Sans" panose="020B0606030504020204" pitchFamily="34" charset="0"/>
                <a:cs typeface="Open Sans" panose="020B0606030504020204" pitchFamily="34" charset="0"/>
              </a:rPr>
              <a:t>mission</a:t>
            </a:r>
            <a:r>
              <a:rPr lang="en-US" sz="2200" dirty="0">
                <a:latin typeface="Open Sans" panose="020B0606030504020204" pitchFamily="34" charset="0"/>
                <a:ea typeface="Open Sans" panose="020B0606030504020204" pitchFamily="34" charset="0"/>
                <a:cs typeface="Open Sans" panose="020B0606030504020204" pitchFamily="34" charset="0"/>
              </a:rPr>
              <a:t> of the NC AHEC Program is to provide and support educational activities and services with a focus on primary care in rural communities and those with less access to resources to recruit, train, and retain the workforce needed to create a healthy North Carolina.</a:t>
            </a:r>
          </a:p>
          <a:p>
            <a:pPr>
              <a:lnSpc>
                <a:spcPct val="150000"/>
              </a:lnSpc>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Our </a:t>
            </a:r>
            <a:r>
              <a:rPr lang="en-US" sz="2200" b="1" dirty="0">
                <a:latin typeface="Open Sans" panose="020B0606030504020204" pitchFamily="34" charset="0"/>
                <a:ea typeface="Open Sans" panose="020B0606030504020204" pitchFamily="34" charset="0"/>
                <a:cs typeface="Open Sans" panose="020B0606030504020204" pitchFamily="34" charset="0"/>
              </a:rPr>
              <a:t>vision</a:t>
            </a:r>
            <a:r>
              <a:rPr lang="en-US" sz="2200" dirty="0">
                <a:latin typeface="Open Sans" panose="020B0606030504020204" pitchFamily="34" charset="0"/>
                <a:ea typeface="Open Sans" panose="020B0606030504020204" pitchFamily="34" charset="0"/>
                <a:cs typeface="Open Sans" panose="020B0606030504020204" pitchFamily="34" charset="0"/>
              </a:rPr>
              <a:t> is a state where everyone in North Carolina is healthy and supported by an appropriate and well-trained health workforce that reflects the communities it serves.</a:t>
            </a:r>
          </a:p>
          <a:p>
            <a:pPr>
              <a:lnSpc>
                <a:spcPct val="150000"/>
              </a:lnSpc>
              <a:spcAft>
                <a:spcPts val="600"/>
              </a:spcAft>
            </a:pPr>
            <a:br>
              <a:rPr lang="en-US" sz="2200" dirty="0">
                <a:latin typeface="Calibri" panose="020F0502020204030204" pitchFamily="34" charset="0"/>
                <a:cs typeface="Calibri" panose="020F0502020204030204" pitchFamily="34" charset="0"/>
              </a:rPr>
            </a:br>
            <a:endParaRPr lang="en-US" sz="2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3</a:t>
            </a:fld>
            <a:endParaRPr lang="en-US" sz="1400" b="1" dirty="0">
              <a:solidFill>
                <a:schemeClr val="bg1"/>
              </a:solidFill>
            </a:endParaRPr>
          </a:p>
        </p:txBody>
      </p:sp>
      <p:sp>
        <p:nvSpPr>
          <p:cNvPr id="9" name="Rectangle 8">
            <a:extLst>
              <a:ext uri="{FF2B5EF4-FFF2-40B4-BE49-F238E27FC236}">
                <a16:creationId xmlns:a16="http://schemas.microsoft.com/office/drawing/2014/main" id="{80A90DE2-C523-A6A9-9EDC-82E15954A833}"/>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0" name="Picture 9">
            <a:extLst>
              <a:ext uri="{FF2B5EF4-FFF2-40B4-BE49-F238E27FC236}">
                <a16:creationId xmlns:a16="http://schemas.microsoft.com/office/drawing/2014/main" id="{D7ABEDF5-32D4-A72D-C488-324A3B861672}"/>
              </a:ext>
            </a:extLst>
          </p:cNvPr>
          <p:cNvPicPr>
            <a:picLocks noChangeAspect="1"/>
          </p:cNvPicPr>
          <p:nvPr/>
        </p:nvPicPr>
        <p:blipFill>
          <a:blip r:embed="rId2"/>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349341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42FA79-F241-EE0B-6C99-D7B7EA4CC28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NC AHEC MAP</a:t>
            </a:r>
          </a:p>
        </p:txBody>
      </p:sp>
      <p:pic>
        <p:nvPicPr>
          <p:cNvPr id="5" name="Content Placeholder 4">
            <a:extLst>
              <a:ext uri="{FF2B5EF4-FFF2-40B4-BE49-F238E27FC236}">
                <a16:creationId xmlns:a16="http://schemas.microsoft.com/office/drawing/2014/main" id="{E12E79A7-AD22-63AC-90BA-EE545EC5E728}"/>
              </a:ext>
            </a:extLst>
          </p:cNvPr>
          <p:cNvPicPr>
            <a:picLocks noGrp="1" noChangeAspect="1"/>
          </p:cNvPicPr>
          <p:nvPr>
            <p:ph idx="1"/>
          </p:nvPr>
        </p:nvPicPr>
        <p:blipFill>
          <a:blip r:embed="rId2"/>
          <a:stretch>
            <a:fillRect/>
          </a:stretch>
        </p:blipFill>
        <p:spPr>
          <a:xfrm>
            <a:off x="1682496" y="1675227"/>
            <a:ext cx="8339328" cy="4890165"/>
          </a:xfrm>
          <a:prstGeom prst="rect">
            <a:avLst/>
          </a:prstGeom>
        </p:spPr>
      </p:pic>
    </p:spTree>
    <p:extLst>
      <p:ext uri="{BB962C8B-B14F-4D97-AF65-F5344CB8AC3E}">
        <p14:creationId xmlns:p14="http://schemas.microsoft.com/office/powerpoint/2010/main" val="63821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220138"/>
            <a:ext cx="12192000" cy="877331"/>
          </a:xfrm>
        </p:spPr>
        <p:txBody>
          <a:bodyPr>
            <a:noAutofit/>
          </a:bodyPr>
          <a:lstStyle/>
          <a:p>
            <a:pPr algn="ctr"/>
            <a:r>
              <a:rPr lang="en-US" sz="3600" b="1" dirty="0">
                <a:latin typeface="Futura" panose="020B0602020204020303" pitchFamily="34" charset="-79"/>
                <a:ea typeface="Open Sans" panose="020B0606030504020204" pitchFamily="34" charset="0"/>
                <a:cs typeface="Futura" panose="020B0602020204020303" pitchFamily="34" charset="-79"/>
              </a:rPr>
              <a:t>NC AHEC – CORE STRATEGIES</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5</a:t>
            </a:fld>
            <a:endParaRPr lang="en-US" sz="1400" b="1" dirty="0">
              <a:solidFill>
                <a:schemeClr val="bg1"/>
              </a:solidFill>
            </a:endParaRPr>
          </a:p>
        </p:txBody>
      </p:sp>
      <p:sp>
        <p:nvSpPr>
          <p:cNvPr id="13" name="TextBox 12">
            <a:extLst>
              <a:ext uri="{FF2B5EF4-FFF2-40B4-BE49-F238E27FC236}">
                <a16:creationId xmlns:a16="http://schemas.microsoft.com/office/drawing/2014/main" id="{E145D597-16F6-3B46-B455-2BF11CB7709B}"/>
              </a:ext>
            </a:extLst>
          </p:cNvPr>
          <p:cNvSpPr txBox="1"/>
          <p:nvPr/>
        </p:nvSpPr>
        <p:spPr>
          <a:xfrm>
            <a:off x="0" y="1097469"/>
            <a:ext cx="12192000"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NC AHEC provides and coordinates services and support to achieve our results.</a:t>
            </a:r>
          </a:p>
        </p:txBody>
      </p:sp>
      <p:graphicFrame>
        <p:nvGraphicFramePr>
          <p:cNvPr id="14" name="Diagram 13">
            <a:extLst>
              <a:ext uri="{FF2B5EF4-FFF2-40B4-BE49-F238E27FC236}">
                <a16:creationId xmlns:a16="http://schemas.microsoft.com/office/drawing/2014/main" id="{FA5FBDAD-0520-634D-AF7C-385A24B03B2A}"/>
              </a:ext>
            </a:extLst>
          </p:cNvPr>
          <p:cNvGraphicFramePr/>
          <p:nvPr/>
        </p:nvGraphicFramePr>
        <p:xfrm>
          <a:off x="2120900" y="1682930"/>
          <a:ext cx="7950200" cy="3756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031AFA5D-9762-A032-698F-86A429ADF9B3}"/>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4" name="Picture 3">
            <a:extLst>
              <a:ext uri="{FF2B5EF4-FFF2-40B4-BE49-F238E27FC236}">
                <a16:creationId xmlns:a16="http://schemas.microsoft.com/office/drawing/2014/main" id="{2C5D94F1-BC9D-336F-7879-A5F4782586AD}"/>
              </a:ext>
            </a:extLst>
          </p:cNvPr>
          <p:cNvPicPr>
            <a:picLocks noChangeAspect="1"/>
          </p:cNvPicPr>
          <p:nvPr/>
        </p:nvPicPr>
        <p:blipFill>
          <a:blip r:embed="rId7"/>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121332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a:extLst>
              <a:ext uri="{FF2B5EF4-FFF2-40B4-BE49-F238E27FC236}">
                <a16:creationId xmlns:a16="http://schemas.microsoft.com/office/drawing/2014/main" id="{1B5338D3-25CE-DF40-A8A5-D3B8D47A045E}"/>
              </a:ext>
            </a:extLst>
          </p:cNvPr>
          <p:cNvSpPr/>
          <p:nvPr/>
        </p:nvSpPr>
        <p:spPr>
          <a:xfrm>
            <a:off x="982683" y="2035606"/>
            <a:ext cx="2021306" cy="3489522"/>
          </a:xfrm>
          <a:prstGeom prst="round2SameRect">
            <a:avLst/>
          </a:prstGeom>
          <a:solidFill>
            <a:schemeClr val="bg1"/>
          </a:solidFill>
          <a:ln>
            <a:solidFill>
              <a:srgbClr val="394B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A national focus on the health care workforce coincided with a growing effort in NC to establish statewide community training for health professionals and to reverse a trend toward shortages and uneven distribution of primary care physicians in the state’s rural areas.</a:t>
            </a:r>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17" name="Round Same Side Corner Rectangle 16">
            <a:extLst>
              <a:ext uri="{FF2B5EF4-FFF2-40B4-BE49-F238E27FC236}">
                <a16:creationId xmlns:a16="http://schemas.microsoft.com/office/drawing/2014/main" id="{A7EDC5EE-4146-114E-A7C5-D1693396B425}"/>
              </a:ext>
            </a:extLst>
          </p:cNvPr>
          <p:cNvSpPr/>
          <p:nvPr/>
        </p:nvSpPr>
        <p:spPr>
          <a:xfrm>
            <a:off x="3703032" y="3577352"/>
            <a:ext cx="2021306" cy="1949116"/>
          </a:xfrm>
          <a:prstGeom prst="round2SameRect">
            <a:avLst/>
          </a:prstGeom>
          <a:solidFill>
            <a:schemeClr val="bg1"/>
          </a:solidFill>
          <a:ln>
            <a:solidFill>
              <a:srgbClr val="394B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The NC AHEC Program began in 1972 with three AHEC regions under a federal AHEC contract with the UNC Chapel Hill School of Medicine.</a:t>
            </a:r>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19" name="Round Same Side Corner Rectangle 18">
            <a:extLst>
              <a:ext uri="{FF2B5EF4-FFF2-40B4-BE49-F238E27FC236}">
                <a16:creationId xmlns:a16="http://schemas.microsoft.com/office/drawing/2014/main" id="{BE70BDF2-DFB9-BF45-87BB-62B2661A215B}"/>
              </a:ext>
            </a:extLst>
          </p:cNvPr>
          <p:cNvSpPr/>
          <p:nvPr/>
        </p:nvSpPr>
        <p:spPr>
          <a:xfrm>
            <a:off x="6205309" y="3355848"/>
            <a:ext cx="2239378" cy="2198306"/>
          </a:xfrm>
          <a:prstGeom prst="round2SameRect">
            <a:avLst/>
          </a:prstGeom>
          <a:solidFill>
            <a:schemeClr val="bg1"/>
          </a:solidFill>
          <a:ln>
            <a:solidFill>
              <a:srgbClr val="394B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The NC General Assembly approved and funded a plan to create a statewide network of nine AHEC regions in partnership with NC medical schools and community hospitals. </a:t>
            </a:r>
            <a:endParaRPr lang="en-US" dirty="0">
              <a:solidFill>
                <a:schemeClr val="tx1"/>
              </a:solidFill>
            </a:endParaRPr>
          </a:p>
        </p:txBody>
      </p:sp>
      <p:sp>
        <p:nvSpPr>
          <p:cNvPr id="21" name="Round Same Side Corner Rectangle 20">
            <a:extLst>
              <a:ext uri="{FF2B5EF4-FFF2-40B4-BE49-F238E27FC236}">
                <a16:creationId xmlns:a16="http://schemas.microsoft.com/office/drawing/2014/main" id="{C45D7A81-F5EE-8E45-9C68-C9A2FD918B04}"/>
              </a:ext>
            </a:extLst>
          </p:cNvPr>
          <p:cNvSpPr/>
          <p:nvPr/>
        </p:nvSpPr>
        <p:spPr>
          <a:xfrm>
            <a:off x="9143730" y="4471350"/>
            <a:ext cx="2021306" cy="1057798"/>
          </a:xfrm>
          <a:prstGeom prst="round2SameRect">
            <a:avLst/>
          </a:prstGeom>
          <a:solidFill>
            <a:schemeClr val="bg1"/>
          </a:solidFill>
          <a:ln>
            <a:solidFill>
              <a:srgbClr val="394B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By 1975, all nine AHECs were operational.</a:t>
            </a:r>
            <a:endParaRPr lang="en-US" dirty="0">
              <a:solidFill>
                <a:schemeClr val="tx1"/>
              </a:solidFill>
            </a:endParaRPr>
          </a:p>
        </p:txBody>
      </p:sp>
      <p:cxnSp>
        <p:nvCxnSpPr>
          <p:cNvPr id="24" name="Straight Connector 23">
            <a:extLst>
              <a:ext uri="{FF2B5EF4-FFF2-40B4-BE49-F238E27FC236}">
                <a16:creationId xmlns:a16="http://schemas.microsoft.com/office/drawing/2014/main" id="{43492D03-F090-B844-9596-95F17270C309}"/>
              </a:ext>
            </a:extLst>
          </p:cNvPr>
          <p:cNvCxnSpPr>
            <a:cxnSpLocks/>
          </p:cNvCxnSpPr>
          <p:nvPr/>
        </p:nvCxnSpPr>
        <p:spPr>
          <a:xfrm flipH="1">
            <a:off x="-8683" y="5536085"/>
            <a:ext cx="12192001" cy="0"/>
          </a:xfrm>
          <a:prstGeom prst="line">
            <a:avLst/>
          </a:prstGeom>
          <a:ln w="53975">
            <a:solidFill>
              <a:srgbClr val="97C35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21666"/>
            <a:ext cx="12192000" cy="1334531"/>
          </a:xfrm>
        </p:spPr>
        <p:txBody>
          <a:bodyPr>
            <a:normAutofit/>
          </a:bodyPr>
          <a:lstStyle/>
          <a:p>
            <a:pPr algn="ctr"/>
            <a:r>
              <a:rPr lang="en-US" sz="3600" b="1" dirty="0">
                <a:latin typeface="Futura" panose="020B0602020204020303" pitchFamily="34" charset="-79"/>
                <a:ea typeface="Open Sans" panose="020B0606030504020204" pitchFamily="34" charset="0"/>
                <a:cs typeface="Futura" panose="020B0602020204020303" pitchFamily="34" charset="-79"/>
              </a:rPr>
              <a:t>NC AHEC – ORIGINATION</a:t>
            </a: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6</a:t>
            </a:fld>
            <a:endParaRPr lang="en-US" sz="1400" b="1" dirty="0">
              <a:solidFill>
                <a:schemeClr val="bg1"/>
              </a:solidFill>
            </a:endParaRPr>
          </a:p>
        </p:txBody>
      </p:sp>
      <p:sp>
        <p:nvSpPr>
          <p:cNvPr id="20" name="TextBox 19">
            <a:extLst>
              <a:ext uri="{FF2B5EF4-FFF2-40B4-BE49-F238E27FC236}">
                <a16:creationId xmlns:a16="http://schemas.microsoft.com/office/drawing/2014/main" id="{5F2E52FF-D2B1-E441-8D70-BE49EDCF3075}"/>
              </a:ext>
            </a:extLst>
          </p:cNvPr>
          <p:cNvSpPr txBox="1"/>
          <p:nvPr/>
        </p:nvSpPr>
        <p:spPr>
          <a:xfrm>
            <a:off x="3222062" y="1312865"/>
            <a:ext cx="8133798" cy="1600438"/>
          </a:xfrm>
          <a:prstGeom prst="rect">
            <a:avLst/>
          </a:prstGeom>
          <a:noFill/>
        </p:spPr>
        <p:txBody>
          <a:bodyPr wrap="square" rtlCol="0">
            <a:spAutoFit/>
          </a:bodyPr>
          <a:lstStyle/>
          <a:p>
            <a:r>
              <a:rPr lang="en-US" sz="2000" b="1" dirty="0">
                <a:solidFill>
                  <a:srgbClr val="243644"/>
                </a:solidFill>
                <a:latin typeface="Open Sans" panose="020B0606030504020204" pitchFamily="34" charset="0"/>
                <a:ea typeface="Open Sans" panose="020B0606030504020204" pitchFamily="34" charset="0"/>
                <a:cs typeface="Open Sans" panose="020B0606030504020204" pitchFamily="34" charset="0"/>
              </a:rPr>
              <a:t>NC AHEC evolved to leverage NC’s medical schools and community hospitals to respond to national and state concerns with the supply, distribution, retention, and quality of health professionals</a:t>
            </a:r>
          </a:p>
          <a:p>
            <a:endParaRPr lang="en-US" dirty="0"/>
          </a:p>
        </p:txBody>
      </p:sp>
      <p:sp>
        <p:nvSpPr>
          <p:cNvPr id="4" name="Rounded Rectangle 3">
            <a:extLst>
              <a:ext uri="{FF2B5EF4-FFF2-40B4-BE49-F238E27FC236}">
                <a16:creationId xmlns:a16="http://schemas.microsoft.com/office/drawing/2014/main" id="{4429CA44-F2AD-B44F-9E2A-820834B66330}"/>
              </a:ext>
            </a:extLst>
          </p:cNvPr>
          <p:cNvSpPr/>
          <p:nvPr/>
        </p:nvSpPr>
        <p:spPr>
          <a:xfrm>
            <a:off x="764611" y="5286723"/>
            <a:ext cx="1228725" cy="414338"/>
          </a:xfrm>
          <a:prstGeom prst="roundRect">
            <a:avLst/>
          </a:prstGeom>
          <a:solidFill>
            <a:srgbClr val="97C356"/>
          </a:solidFill>
          <a:ln>
            <a:solidFill>
              <a:srgbClr val="97C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1970s</a:t>
            </a:r>
          </a:p>
        </p:txBody>
      </p:sp>
      <p:sp>
        <p:nvSpPr>
          <p:cNvPr id="23" name="Rounded Rectangle 22">
            <a:extLst>
              <a:ext uri="{FF2B5EF4-FFF2-40B4-BE49-F238E27FC236}">
                <a16:creationId xmlns:a16="http://schemas.microsoft.com/office/drawing/2014/main" id="{A51B46FE-F28A-FD42-BB41-552DB5A688D9}"/>
              </a:ext>
            </a:extLst>
          </p:cNvPr>
          <p:cNvSpPr/>
          <p:nvPr/>
        </p:nvSpPr>
        <p:spPr>
          <a:xfrm>
            <a:off x="8925658" y="5298706"/>
            <a:ext cx="1228725" cy="414338"/>
          </a:xfrm>
          <a:prstGeom prst="roundRect">
            <a:avLst/>
          </a:prstGeom>
          <a:solidFill>
            <a:srgbClr val="BD4D3B"/>
          </a:solidFill>
          <a:ln>
            <a:solidFill>
              <a:srgbClr val="BD4D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1975</a:t>
            </a:r>
          </a:p>
        </p:txBody>
      </p:sp>
      <p:sp>
        <p:nvSpPr>
          <p:cNvPr id="25" name="Rounded Rectangle 24">
            <a:extLst>
              <a:ext uri="{FF2B5EF4-FFF2-40B4-BE49-F238E27FC236}">
                <a16:creationId xmlns:a16="http://schemas.microsoft.com/office/drawing/2014/main" id="{0B644415-88F5-454B-BD6D-A4E80CF63671}"/>
              </a:ext>
            </a:extLst>
          </p:cNvPr>
          <p:cNvSpPr/>
          <p:nvPr/>
        </p:nvSpPr>
        <p:spPr>
          <a:xfrm>
            <a:off x="6205309" y="5292579"/>
            <a:ext cx="1228725" cy="414338"/>
          </a:xfrm>
          <a:prstGeom prst="roundRect">
            <a:avLst/>
          </a:prstGeom>
          <a:solidFill>
            <a:srgbClr val="605891"/>
          </a:solidFill>
          <a:ln>
            <a:solidFill>
              <a:srgbClr val="605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1974</a:t>
            </a:r>
          </a:p>
        </p:txBody>
      </p:sp>
      <p:sp>
        <p:nvSpPr>
          <p:cNvPr id="26" name="Rounded Rectangle 25">
            <a:extLst>
              <a:ext uri="{FF2B5EF4-FFF2-40B4-BE49-F238E27FC236}">
                <a16:creationId xmlns:a16="http://schemas.microsoft.com/office/drawing/2014/main" id="{993D34B0-B287-2844-A70C-5504C5FDF016}"/>
              </a:ext>
            </a:extLst>
          </p:cNvPr>
          <p:cNvSpPr/>
          <p:nvPr/>
        </p:nvSpPr>
        <p:spPr>
          <a:xfrm>
            <a:off x="3484960" y="5293134"/>
            <a:ext cx="1228725" cy="414338"/>
          </a:xfrm>
          <a:prstGeom prst="roundRect">
            <a:avLst/>
          </a:prstGeom>
          <a:solidFill>
            <a:srgbClr val="448BBB"/>
          </a:solidFill>
          <a:ln>
            <a:solidFill>
              <a:srgbClr val="448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1972</a:t>
            </a:r>
          </a:p>
        </p:txBody>
      </p:sp>
      <p:sp>
        <p:nvSpPr>
          <p:cNvPr id="3" name="Rectangle 2">
            <a:extLst>
              <a:ext uri="{FF2B5EF4-FFF2-40B4-BE49-F238E27FC236}">
                <a16:creationId xmlns:a16="http://schemas.microsoft.com/office/drawing/2014/main" id="{740005A4-440E-B42A-19C6-2B435B159A18}"/>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5" name="Picture 4">
            <a:extLst>
              <a:ext uri="{FF2B5EF4-FFF2-40B4-BE49-F238E27FC236}">
                <a16:creationId xmlns:a16="http://schemas.microsoft.com/office/drawing/2014/main" id="{BB243D26-76B0-F438-A5C5-6EFD03031FE4}"/>
              </a:ext>
            </a:extLst>
          </p:cNvPr>
          <p:cNvPicPr>
            <a:picLocks noChangeAspect="1"/>
          </p:cNvPicPr>
          <p:nvPr/>
        </p:nvPicPr>
        <p:blipFill>
          <a:blip r:embed="rId2"/>
          <a:stretch>
            <a:fillRect/>
          </a:stretch>
        </p:blipFill>
        <p:spPr>
          <a:xfrm>
            <a:off x="4990088" y="6597013"/>
            <a:ext cx="1616376" cy="247910"/>
          </a:xfrm>
          <a:prstGeom prst="rect">
            <a:avLst/>
          </a:prstGeom>
        </p:spPr>
      </p:pic>
      <p:sp>
        <p:nvSpPr>
          <p:cNvPr id="6" name="Oval 5">
            <a:extLst>
              <a:ext uri="{FF2B5EF4-FFF2-40B4-BE49-F238E27FC236}">
                <a16:creationId xmlns:a16="http://schemas.microsoft.com/office/drawing/2014/main" id="{A5D9C071-2D30-13F3-14EA-8B59F02B6936}"/>
              </a:ext>
            </a:extLst>
          </p:cNvPr>
          <p:cNvSpPr/>
          <p:nvPr/>
        </p:nvSpPr>
        <p:spPr>
          <a:xfrm>
            <a:off x="9546335" y="2432303"/>
            <a:ext cx="1662981" cy="12926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1D26"/>
                </a:solidFill>
                <a:effectLst/>
                <a:latin typeface="Times New Roman" panose="02020603050405020304" pitchFamily="18" charset="0"/>
                <a:ea typeface="Calibri" panose="020F0502020204030204" pitchFamily="34" charset="0"/>
              </a:rPr>
              <a:t> </a:t>
            </a:r>
            <a:r>
              <a:rPr lang="en-US" sz="1200" u="sng"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Interview with Dr. </a:t>
            </a:r>
            <a:r>
              <a:rPr lang="en-US" sz="1200" u="sng"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Cutchin</a:t>
            </a:r>
            <a:r>
              <a:rPr lang="en-US" sz="1200" u="sng"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on AHEC’s History</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Rounded Corners 6">
            <a:extLst>
              <a:ext uri="{FF2B5EF4-FFF2-40B4-BE49-F238E27FC236}">
                <a16:creationId xmlns:a16="http://schemas.microsoft.com/office/drawing/2014/main" id="{7A4E5A35-1582-1F1E-7CFC-CC9775F01079}"/>
              </a:ext>
            </a:extLst>
          </p:cNvPr>
          <p:cNvSpPr/>
          <p:nvPr/>
        </p:nvSpPr>
        <p:spPr>
          <a:xfrm>
            <a:off x="2377440" y="5909610"/>
            <a:ext cx="7269480" cy="4143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There are AHECs across the country in other states- to find out more about national efforts visit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NAO</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3945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B5A1D-BB12-564D-BF1B-3738C9A60BDB}"/>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7</a:t>
            </a:fld>
            <a:endParaRPr lang="en-US" sz="1400" b="1" dirty="0">
              <a:solidFill>
                <a:schemeClr val="bg1"/>
              </a:solidFill>
            </a:endParaRPr>
          </a:p>
        </p:txBody>
      </p:sp>
      <p:sp>
        <p:nvSpPr>
          <p:cNvPr id="10" name="Title 1">
            <a:extLst>
              <a:ext uri="{FF2B5EF4-FFF2-40B4-BE49-F238E27FC236}">
                <a16:creationId xmlns:a16="http://schemas.microsoft.com/office/drawing/2014/main" id="{4F7114D6-8928-E847-A10F-3EBEC571150A}"/>
              </a:ext>
            </a:extLst>
          </p:cNvPr>
          <p:cNvSpPr txBox="1">
            <a:spLocks/>
          </p:cNvSpPr>
          <p:nvPr/>
        </p:nvSpPr>
        <p:spPr>
          <a:xfrm>
            <a:off x="812075" y="353953"/>
            <a:ext cx="10543784" cy="8773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Futura" panose="020B0602020204020303" pitchFamily="34" charset="-79"/>
                <a:ea typeface="Open Sans" panose="020B0606030504020204" pitchFamily="34" charset="0"/>
                <a:cs typeface="Futura" panose="020B0602020204020303" pitchFamily="34" charset="-79"/>
              </a:rPr>
              <a:t>REGIONAL AHECS – GOVERNANCE &amp; EXPENDITURES</a:t>
            </a:r>
          </a:p>
        </p:txBody>
      </p:sp>
      <p:graphicFrame>
        <p:nvGraphicFramePr>
          <p:cNvPr id="8" name="Table 7">
            <a:extLst>
              <a:ext uri="{FF2B5EF4-FFF2-40B4-BE49-F238E27FC236}">
                <a16:creationId xmlns:a16="http://schemas.microsoft.com/office/drawing/2014/main" id="{6B244DD6-4140-0F44-9D85-02E2DD509CAB}"/>
              </a:ext>
            </a:extLst>
          </p:cNvPr>
          <p:cNvGraphicFramePr>
            <a:graphicFrameLocks noGrp="1"/>
          </p:cNvGraphicFramePr>
          <p:nvPr>
            <p:extLst>
              <p:ext uri="{D42A27DB-BD31-4B8C-83A1-F6EECF244321}">
                <p14:modId xmlns:p14="http://schemas.microsoft.com/office/powerpoint/2010/main" val="2819081851"/>
              </p:ext>
            </p:extLst>
          </p:nvPr>
        </p:nvGraphicFramePr>
        <p:xfrm>
          <a:off x="3154059" y="1407558"/>
          <a:ext cx="6085114" cy="4605440"/>
        </p:xfrm>
        <a:graphic>
          <a:graphicData uri="http://schemas.openxmlformats.org/drawingml/2006/table">
            <a:tbl>
              <a:tblPr firstRow="1" bandRow="1">
                <a:tableStyleId>{5C22544A-7EE6-4342-B048-85BDC9FD1C3A}</a:tableStyleId>
              </a:tblPr>
              <a:tblGrid>
                <a:gridCol w="2320228">
                  <a:extLst>
                    <a:ext uri="{9D8B030D-6E8A-4147-A177-3AD203B41FA5}">
                      <a16:colId xmlns:a16="http://schemas.microsoft.com/office/drawing/2014/main" val="3939990181"/>
                    </a:ext>
                  </a:extLst>
                </a:gridCol>
                <a:gridCol w="3764886">
                  <a:extLst>
                    <a:ext uri="{9D8B030D-6E8A-4147-A177-3AD203B41FA5}">
                      <a16:colId xmlns:a16="http://schemas.microsoft.com/office/drawing/2014/main" val="3895407374"/>
                    </a:ext>
                  </a:extLst>
                </a:gridCol>
              </a:tblGrid>
              <a:tr h="521120">
                <a:tc>
                  <a:txBody>
                    <a:body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AHEC</a:t>
                      </a:r>
                    </a:p>
                  </a:txBody>
                  <a:tcPr anchor="ctr">
                    <a:solidFill>
                      <a:srgbClr val="394B5B"/>
                    </a:solidFill>
                  </a:tcPr>
                </a:tc>
                <a:tc>
                  <a:txBody>
                    <a:bodyPr/>
                    <a:lstStyle/>
                    <a:p>
                      <a:pPr algn="ctr"/>
                      <a:r>
                        <a:rPr lang="en-US" sz="1600" b="0" dirty="0">
                          <a:latin typeface="Open Sans" panose="020B0606030504020204" pitchFamily="34" charset="0"/>
                          <a:ea typeface="Open Sans" panose="020B0606030504020204" pitchFamily="34" charset="0"/>
                          <a:cs typeface="Open Sans" panose="020B0606030504020204" pitchFamily="34" charset="0"/>
                        </a:rPr>
                        <a:t>501(c)(3) or Contractual Agreement</a:t>
                      </a:r>
                    </a:p>
                  </a:txBody>
                  <a:tcPr anchor="ctr">
                    <a:solidFill>
                      <a:srgbClr val="394B5B"/>
                    </a:solidFill>
                  </a:tcPr>
                </a:tc>
                <a:extLst>
                  <a:ext uri="{0D108BD9-81ED-4DB2-BD59-A6C34878D82A}">
                    <a16:rowId xmlns:a16="http://schemas.microsoft.com/office/drawing/2014/main" val="1940447598"/>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Area L</a:t>
                      </a:r>
                    </a:p>
                  </a:txBody>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501(c)(3)</a:t>
                      </a:r>
                    </a:p>
                  </a:txBody>
                  <a:tcPr/>
                </a:tc>
                <a:extLst>
                  <a:ext uri="{0D108BD9-81ED-4DB2-BD59-A6C34878D82A}">
                    <a16:rowId xmlns:a16="http://schemas.microsoft.com/office/drawing/2014/main" val="3841496785"/>
                  </a:ext>
                </a:extLst>
              </a:tr>
              <a:tr h="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Eastern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501(c)(3)</a:t>
                      </a:r>
                    </a:p>
                  </a:txBody>
                  <a:tcPr/>
                </a:tc>
                <a:extLst>
                  <a:ext uri="{0D108BD9-81ED-4DB2-BD59-A6C34878D82A}">
                    <a16:rowId xmlns:a16="http://schemas.microsoft.com/office/drawing/2014/main" val="2194850643"/>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Piedmont</a:t>
                      </a:r>
                    </a:p>
                  </a:txBody>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Moses H. Cone Memorial Hospital</a:t>
                      </a:r>
                    </a:p>
                  </a:txBody>
                  <a:tcPr/>
                </a:tc>
                <a:extLst>
                  <a:ext uri="{0D108BD9-81ED-4DB2-BD59-A6C34878D82A}">
                    <a16:rowId xmlns:a16="http://schemas.microsoft.com/office/drawing/2014/main" val="590260686"/>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Mountain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501(c)(3)</a:t>
                      </a:r>
                    </a:p>
                  </a:txBody>
                  <a:tcPr/>
                </a:tc>
                <a:extLst>
                  <a:ext uri="{0D108BD9-81ED-4DB2-BD59-A6C34878D82A}">
                    <a16:rowId xmlns:a16="http://schemas.microsoft.com/office/drawing/2014/main" val="4161022353"/>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Northwest</a:t>
                      </a:r>
                    </a:p>
                  </a:txBody>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Wake Forest University Health Sciences</a:t>
                      </a:r>
                    </a:p>
                  </a:txBody>
                  <a:tcPr/>
                </a:tc>
                <a:extLst>
                  <a:ext uri="{0D108BD9-81ED-4DB2-BD59-A6C34878D82A}">
                    <a16:rowId xmlns:a16="http://schemas.microsoft.com/office/drawing/2014/main" val="1779463155"/>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South East</a:t>
                      </a:r>
                    </a:p>
                  </a:txBody>
                  <a:tcPr/>
                </a:tc>
                <a:tc>
                  <a:txBody>
                    <a:bodyPr/>
                    <a:lstStyle/>
                    <a:p>
                      <a:pPr algn="ctr"/>
                      <a:r>
                        <a:rPr lang="en-US" sz="1400" b="0" i="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Novant Health New Hanover Regional Medical Center, LLC</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966842358"/>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South Piedmont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Wake Forest University Health Sciences/Atrium Health</a:t>
                      </a:r>
                    </a:p>
                  </a:txBody>
                  <a:tcPr/>
                </a:tc>
                <a:extLst>
                  <a:ext uri="{0D108BD9-81ED-4DB2-BD59-A6C34878D82A}">
                    <a16:rowId xmlns:a16="http://schemas.microsoft.com/office/drawing/2014/main" val="3691759555"/>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Southern Regional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Open Sans" panose="020B0606030504020204" pitchFamily="34" charset="0"/>
                          <a:ea typeface="Open Sans" panose="020B0606030504020204" pitchFamily="34" charset="0"/>
                          <a:cs typeface="Open Sans" panose="020B0606030504020204" pitchFamily="34" charset="0"/>
                        </a:rPr>
                        <a:t>501(c)(3)</a:t>
                      </a:r>
                    </a:p>
                  </a:txBody>
                  <a:tcPr/>
                </a:tc>
                <a:extLst>
                  <a:ext uri="{0D108BD9-81ED-4DB2-BD59-A6C34878D82A}">
                    <a16:rowId xmlns:a16="http://schemas.microsoft.com/office/drawing/2014/main" val="3943751591"/>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Wake</a:t>
                      </a:r>
                    </a:p>
                  </a:txBody>
                  <a:tcPr/>
                </a:tc>
                <a:tc>
                  <a:txBody>
                    <a:bodyPr/>
                    <a:lstStyle/>
                    <a:p>
                      <a:pPr algn="ctr"/>
                      <a:r>
                        <a:rPr lang="en-US" sz="1400" dirty="0" err="1">
                          <a:latin typeface="Open Sans" panose="020B0606030504020204" pitchFamily="34" charset="0"/>
                          <a:ea typeface="Open Sans" panose="020B0606030504020204" pitchFamily="34" charset="0"/>
                          <a:cs typeface="Open Sans" panose="020B0606030504020204" pitchFamily="34" charset="0"/>
                        </a:rPr>
                        <a:t>WakeMed</a:t>
                      </a:r>
                      <a:endParaRPr lang="en-US" sz="14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6794713"/>
                  </a:ext>
                </a:extLst>
              </a:tr>
              <a:tr h="370840">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Duke AHEC Program Office</a:t>
                      </a:r>
                    </a:p>
                  </a:txBody>
                  <a:tcPr/>
                </a:tc>
                <a:tc>
                  <a:txBody>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Supports Southern Regional AHEC</a:t>
                      </a:r>
                    </a:p>
                  </a:txBody>
                  <a:tcPr/>
                </a:tc>
                <a:extLst>
                  <a:ext uri="{0D108BD9-81ED-4DB2-BD59-A6C34878D82A}">
                    <a16:rowId xmlns:a16="http://schemas.microsoft.com/office/drawing/2014/main" val="2380371500"/>
                  </a:ext>
                </a:extLst>
              </a:tr>
            </a:tbl>
          </a:graphicData>
        </a:graphic>
      </p:graphicFrame>
      <p:sp>
        <p:nvSpPr>
          <p:cNvPr id="3" name="Rectangle 2">
            <a:extLst>
              <a:ext uri="{FF2B5EF4-FFF2-40B4-BE49-F238E27FC236}">
                <a16:creationId xmlns:a16="http://schemas.microsoft.com/office/drawing/2014/main" id="{40DA5298-D2E1-2941-23C3-0285F3161413}"/>
              </a:ext>
            </a:extLst>
          </p:cNvPr>
          <p:cNvSpPr/>
          <p:nvPr/>
        </p:nvSpPr>
        <p:spPr>
          <a:xfrm>
            <a:off x="0" y="6437968"/>
            <a:ext cx="12192000" cy="520976"/>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6" name="Picture 5">
            <a:extLst>
              <a:ext uri="{FF2B5EF4-FFF2-40B4-BE49-F238E27FC236}">
                <a16:creationId xmlns:a16="http://schemas.microsoft.com/office/drawing/2014/main" id="{90BEC436-7604-E9C3-370D-288ECA271AE1}"/>
              </a:ext>
            </a:extLst>
          </p:cNvPr>
          <p:cNvPicPr>
            <a:picLocks noChangeAspect="1"/>
          </p:cNvPicPr>
          <p:nvPr/>
        </p:nvPicPr>
        <p:blipFill>
          <a:blip r:embed="rId3"/>
          <a:stretch>
            <a:fillRect/>
          </a:stretch>
        </p:blipFill>
        <p:spPr>
          <a:xfrm>
            <a:off x="5129630" y="6610090"/>
            <a:ext cx="1616376" cy="247910"/>
          </a:xfrm>
          <a:prstGeom prst="rect">
            <a:avLst/>
          </a:prstGeom>
        </p:spPr>
      </p:pic>
    </p:spTree>
    <p:extLst>
      <p:ext uri="{BB962C8B-B14F-4D97-AF65-F5344CB8AC3E}">
        <p14:creationId xmlns:p14="http://schemas.microsoft.com/office/powerpoint/2010/main" val="75175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BFC66-FC63-D14B-B2A7-40222F41751B}"/>
              </a:ext>
            </a:extLst>
          </p:cNvPr>
          <p:cNvSpPr>
            <a:spLocks noGrp="1"/>
          </p:cNvSpPr>
          <p:nvPr>
            <p:ph type="title"/>
          </p:nvPr>
        </p:nvSpPr>
        <p:spPr>
          <a:xfrm>
            <a:off x="0" y="599693"/>
            <a:ext cx="12192000" cy="888274"/>
          </a:xfrm>
        </p:spPr>
        <p:txBody>
          <a:bodyPr>
            <a:noAutofit/>
          </a:bodyPr>
          <a:lstStyle/>
          <a:p>
            <a:pPr algn="ctr">
              <a:lnSpc>
                <a:spcPct val="100000"/>
              </a:lnSpc>
              <a:spcBef>
                <a:spcPts val="600"/>
              </a:spcBef>
            </a:pPr>
            <a:r>
              <a:rPr lang="en-US" sz="2800" b="1" dirty="0">
                <a:latin typeface="Futura" panose="020B0602020204020303" pitchFamily="34" charset="-79"/>
                <a:ea typeface="Open Sans" panose="020B0606030504020204" pitchFamily="34" charset="0"/>
                <a:cs typeface="Futura" panose="020B0602020204020303" pitchFamily="34" charset="-79"/>
              </a:rPr>
              <a:t>NC AHEC PROGRAM – STATE FUNDING EXPENSES, FY23</a:t>
            </a:r>
            <a:br>
              <a:rPr lang="en-US" dirty="0">
                <a:latin typeface="+mn-lt"/>
                <a:ea typeface="Open Sans" panose="020B0606030504020204" pitchFamily="34" charset="0"/>
                <a:cs typeface="Open Sans" panose="020B0606030504020204" pitchFamily="34" charset="0"/>
              </a:rPr>
            </a:br>
            <a:endParaRPr lang="en-US" dirty="0">
              <a:latin typeface="+mn-lt"/>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8BA24EB3-9DFA-1F45-8730-6157E63FBD97}"/>
              </a:ext>
            </a:extLst>
          </p:cNvPr>
          <p:cNvSpPr txBox="1"/>
          <p:nvPr/>
        </p:nvSpPr>
        <p:spPr>
          <a:xfrm>
            <a:off x="11355859" y="6339015"/>
            <a:ext cx="691978" cy="307777"/>
          </a:xfrm>
          <a:prstGeom prst="rect">
            <a:avLst/>
          </a:prstGeom>
          <a:noFill/>
        </p:spPr>
        <p:txBody>
          <a:bodyPr wrap="square" rtlCol="0">
            <a:spAutoFit/>
          </a:bodyPr>
          <a:lstStyle/>
          <a:p>
            <a:pPr algn="r"/>
            <a:fld id="{5C55B7D5-6BB8-524C-97A8-739320A73C83}" type="slidenum">
              <a:rPr lang="en-US" sz="1400" b="1" smtClean="0">
                <a:solidFill>
                  <a:schemeClr val="bg1"/>
                </a:solidFill>
              </a:rPr>
              <a:pPr algn="r"/>
              <a:t>8</a:t>
            </a:fld>
            <a:endParaRPr lang="en-US" sz="1400" b="1" dirty="0">
              <a:solidFill>
                <a:schemeClr val="bg1"/>
              </a:solidFill>
            </a:endParaRPr>
          </a:p>
        </p:txBody>
      </p:sp>
      <p:graphicFrame>
        <p:nvGraphicFramePr>
          <p:cNvPr id="10" name="Chart 9">
            <a:extLst>
              <a:ext uri="{FF2B5EF4-FFF2-40B4-BE49-F238E27FC236}">
                <a16:creationId xmlns:a16="http://schemas.microsoft.com/office/drawing/2014/main" id="{5EC04D89-4971-5942-8DF3-2960B48F67C2}"/>
              </a:ext>
            </a:extLst>
          </p:cNvPr>
          <p:cNvGraphicFramePr>
            <a:graphicFrameLocks/>
          </p:cNvGraphicFramePr>
          <p:nvPr>
            <p:extLst>
              <p:ext uri="{D42A27DB-BD31-4B8C-83A1-F6EECF244321}">
                <p14:modId xmlns:p14="http://schemas.microsoft.com/office/powerpoint/2010/main" val="3636454291"/>
              </p:ext>
            </p:extLst>
          </p:nvPr>
        </p:nvGraphicFramePr>
        <p:xfrm>
          <a:off x="1828799" y="1391639"/>
          <a:ext cx="8534401" cy="468576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1C1CB192-B6A8-544B-A545-AA8A47C4A910}"/>
              </a:ext>
            </a:extLst>
          </p:cNvPr>
          <p:cNvSpPr/>
          <p:nvPr/>
        </p:nvSpPr>
        <p:spPr>
          <a:xfrm>
            <a:off x="0" y="1042376"/>
            <a:ext cx="12192000" cy="369332"/>
          </a:xfrm>
          <a:prstGeom prst="rect">
            <a:avLst/>
          </a:prstGeom>
        </p:spPr>
        <p:txBody>
          <a:bodyPr wrap="square">
            <a:spAutoFit/>
          </a:body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Total NC AHEC Expenditure = $48,730,103</a:t>
            </a:r>
          </a:p>
        </p:txBody>
      </p:sp>
      <p:pic>
        <p:nvPicPr>
          <p:cNvPr id="4" name="Picture 3">
            <a:extLst>
              <a:ext uri="{FF2B5EF4-FFF2-40B4-BE49-F238E27FC236}">
                <a16:creationId xmlns:a16="http://schemas.microsoft.com/office/drawing/2014/main" id="{3FD7BA97-EF94-82EB-91E9-BCD30376E413}"/>
              </a:ext>
            </a:extLst>
          </p:cNvPr>
          <p:cNvPicPr>
            <a:picLocks noChangeAspect="1"/>
          </p:cNvPicPr>
          <p:nvPr/>
        </p:nvPicPr>
        <p:blipFill>
          <a:blip r:embed="rId4"/>
          <a:stretch>
            <a:fillRect/>
          </a:stretch>
        </p:blipFill>
        <p:spPr>
          <a:xfrm>
            <a:off x="5129630" y="6610090"/>
            <a:ext cx="1616376" cy="247910"/>
          </a:xfrm>
          <a:prstGeom prst="rect">
            <a:avLst/>
          </a:prstGeom>
        </p:spPr>
      </p:pic>
      <p:pic>
        <p:nvPicPr>
          <p:cNvPr id="9" name="Picture 8">
            <a:extLst>
              <a:ext uri="{FF2B5EF4-FFF2-40B4-BE49-F238E27FC236}">
                <a16:creationId xmlns:a16="http://schemas.microsoft.com/office/drawing/2014/main" id="{8AD7A2E2-C7FB-3DB8-8654-EEB2A876D5A1}"/>
              </a:ext>
            </a:extLst>
          </p:cNvPr>
          <p:cNvPicPr>
            <a:picLocks noChangeAspect="1"/>
          </p:cNvPicPr>
          <p:nvPr/>
        </p:nvPicPr>
        <p:blipFill>
          <a:blip r:embed="rId4"/>
          <a:stretch>
            <a:fillRect/>
          </a:stretch>
        </p:blipFill>
        <p:spPr>
          <a:xfrm>
            <a:off x="5282030" y="6610090"/>
            <a:ext cx="1616376" cy="247910"/>
          </a:xfrm>
          <a:prstGeom prst="rect">
            <a:avLst/>
          </a:prstGeom>
        </p:spPr>
      </p:pic>
      <p:sp>
        <p:nvSpPr>
          <p:cNvPr id="12" name="Rectangle 11">
            <a:extLst>
              <a:ext uri="{FF2B5EF4-FFF2-40B4-BE49-F238E27FC236}">
                <a16:creationId xmlns:a16="http://schemas.microsoft.com/office/drawing/2014/main" id="{48EA1B3E-0C04-2195-1090-D11D7EB0B614}"/>
              </a:ext>
            </a:extLst>
          </p:cNvPr>
          <p:cNvSpPr/>
          <p:nvPr/>
        </p:nvSpPr>
        <p:spPr>
          <a:xfrm>
            <a:off x="0" y="6339015"/>
            <a:ext cx="12192000" cy="619929"/>
          </a:xfrm>
          <a:prstGeom prst="rect">
            <a:avLst/>
          </a:prstGeom>
          <a:solidFill>
            <a:srgbClr val="0043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3E55"/>
              </a:solidFill>
            </a:endParaRPr>
          </a:p>
        </p:txBody>
      </p:sp>
      <p:pic>
        <p:nvPicPr>
          <p:cNvPr id="13" name="Picture 12">
            <a:extLst>
              <a:ext uri="{FF2B5EF4-FFF2-40B4-BE49-F238E27FC236}">
                <a16:creationId xmlns:a16="http://schemas.microsoft.com/office/drawing/2014/main" id="{9887CE3E-980E-AE0F-C002-01DD253FE24E}"/>
              </a:ext>
            </a:extLst>
          </p:cNvPr>
          <p:cNvPicPr>
            <a:picLocks noChangeAspect="1"/>
          </p:cNvPicPr>
          <p:nvPr/>
        </p:nvPicPr>
        <p:blipFill>
          <a:blip r:embed="rId4"/>
          <a:stretch>
            <a:fillRect/>
          </a:stretch>
        </p:blipFill>
        <p:spPr>
          <a:xfrm>
            <a:off x="5282030" y="6550224"/>
            <a:ext cx="1616376" cy="247910"/>
          </a:xfrm>
          <a:prstGeom prst="rect">
            <a:avLst/>
          </a:prstGeom>
        </p:spPr>
      </p:pic>
    </p:spTree>
    <p:extLst>
      <p:ext uri="{BB962C8B-B14F-4D97-AF65-F5344CB8AC3E}">
        <p14:creationId xmlns:p14="http://schemas.microsoft.com/office/powerpoint/2010/main" val="124841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C1820-09DD-C043-BF1C-A530C9BAFEE8}"/>
              </a:ext>
            </a:extLst>
          </p:cNvPr>
          <p:cNvSpPr>
            <a:spLocks noGrp="1"/>
          </p:cNvSpPr>
          <p:nvPr>
            <p:ph type="ctrTitle"/>
          </p:nvPr>
        </p:nvSpPr>
        <p:spPr>
          <a:xfrm>
            <a:off x="422256" y="683194"/>
            <a:ext cx="10989746" cy="1301204"/>
          </a:xfrm>
        </p:spPr>
        <p:txBody>
          <a:bodyPr>
            <a:no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Operating More Like A System</a:t>
            </a:r>
            <a:br>
              <a:rPr lang="en-US" sz="3600" b="1" dirty="0">
                <a:latin typeface="+mn-lt"/>
                <a:ea typeface="Roboto Slab" pitchFamily="2" charset="0"/>
                <a:cs typeface="Arial" panose="020B0604020202020204" pitchFamily="34" charset="0"/>
              </a:rPr>
            </a:br>
            <a:br>
              <a:rPr lang="en-US" sz="2800" b="1" dirty="0">
                <a:latin typeface="+mn-lt"/>
                <a:ea typeface="Roboto Slab" pitchFamily="2" charset="0"/>
                <a:cs typeface="Arial" panose="020B0604020202020204" pitchFamily="34" charset="0"/>
              </a:rPr>
            </a:br>
            <a:endParaRPr lang="en-US" sz="2800" dirty="0">
              <a:latin typeface="+mn-lt"/>
              <a:ea typeface="Roboto Slab" pitchFamily="2" charset="0"/>
              <a:cs typeface="Arial" panose="020B0604020202020204" pitchFamily="34" charset="0"/>
            </a:endParaRPr>
          </a:p>
        </p:txBody>
      </p:sp>
      <p:sp>
        <p:nvSpPr>
          <p:cNvPr id="4" name="Rectangle 3">
            <a:extLst>
              <a:ext uri="{FF2B5EF4-FFF2-40B4-BE49-F238E27FC236}">
                <a16:creationId xmlns:a16="http://schemas.microsoft.com/office/drawing/2014/main" id="{E976E642-927F-3D49-BF6D-CE8B4D2ADF22}"/>
              </a:ext>
            </a:extLst>
          </p:cNvPr>
          <p:cNvSpPr/>
          <p:nvPr/>
        </p:nvSpPr>
        <p:spPr>
          <a:xfrm>
            <a:off x="0" y="6153665"/>
            <a:ext cx="12192000" cy="704335"/>
          </a:xfrm>
          <a:prstGeom prst="rect">
            <a:avLst/>
          </a:prstGeom>
          <a:solidFill>
            <a:srgbClr val="394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2590E26-CE71-FB49-7929-4F738127A0BE}"/>
              </a:ext>
            </a:extLst>
          </p:cNvPr>
          <p:cNvPicPr>
            <a:picLocks noChangeAspect="1"/>
          </p:cNvPicPr>
          <p:nvPr/>
        </p:nvPicPr>
        <p:blipFill>
          <a:blip r:embed="rId2"/>
          <a:stretch>
            <a:fillRect/>
          </a:stretch>
        </p:blipFill>
        <p:spPr>
          <a:xfrm>
            <a:off x="5098497" y="6380275"/>
            <a:ext cx="1637265" cy="251114"/>
          </a:xfrm>
          <a:prstGeom prst="rect">
            <a:avLst/>
          </a:prstGeom>
        </p:spPr>
      </p:pic>
      <p:sp>
        <p:nvSpPr>
          <p:cNvPr id="3" name="Frame 2">
            <a:extLst>
              <a:ext uri="{FF2B5EF4-FFF2-40B4-BE49-F238E27FC236}">
                <a16:creationId xmlns:a16="http://schemas.microsoft.com/office/drawing/2014/main" id="{37C68017-CC55-1B5A-0B19-1F0263A419E2}"/>
              </a:ext>
            </a:extLst>
          </p:cNvPr>
          <p:cNvSpPr/>
          <p:nvPr/>
        </p:nvSpPr>
        <p:spPr>
          <a:xfrm>
            <a:off x="566113" y="2031803"/>
            <a:ext cx="1930400" cy="20218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A706199-7B35-B6EF-9615-C6B055F37422}"/>
              </a:ext>
            </a:extLst>
          </p:cNvPr>
          <p:cNvSpPr txBox="1"/>
          <p:nvPr/>
        </p:nvSpPr>
        <p:spPr>
          <a:xfrm>
            <a:off x="902472" y="2457947"/>
            <a:ext cx="13208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Define the use of state funds:  5-year operating contract</a:t>
            </a:r>
          </a:p>
        </p:txBody>
      </p:sp>
      <p:sp>
        <p:nvSpPr>
          <p:cNvPr id="8" name="Frame 7">
            <a:extLst>
              <a:ext uri="{FF2B5EF4-FFF2-40B4-BE49-F238E27FC236}">
                <a16:creationId xmlns:a16="http://schemas.microsoft.com/office/drawing/2014/main" id="{D14DFD7B-8A1F-7B46-BB70-6498E20244A3}"/>
              </a:ext>
            </a:extLst>
          </p:cNvPr>
          <p:cNvSpPr/>
          <p:nvPr/>
        </p:nvSpPr>
        <p:spPr>
          <a:xfrm>
            <a:off x="2747664" y="2031803"/>
            <a:ext cx="1930400" cy="20218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ame 10">
            <a:extLst>
              <a:ext uri="{FF2B5EF4-FFF2-40B4-BE49-F238E27FC236}">
                <a16:creationId xmlns:a16="http://schemas.microsoft.com/office/drawing/2014/main" id="{483D33D6-B7B5-817E-A8EB-9C0338C5CB7C}"/>
              </a:ext>
            </a:extLst>
          </p:cNvPr>
          <p:cNvSpPr/>
          <p:nvPr/>
        </p:nvSpPr>
        <p:spPr>
          <a:xfrm>
            <a:off x="4929215" y="2038849"/>
            <a:ext cx="1930400" cy="20218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E3E63EE-45BA-BA33-4C47-ADF843486A7C}"/>
              </a:ext>
            </a:extLst>
          </p:cNvPr>
          <p:cNvSpPr txBox="1"/>
          <p:nvPr/>
        </p:nvSpPr>
        <p:spPr>
          <a:xfrm>
            <a:off x="3093003" y="2474893"/>
            <a:ext cx="113792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Define the work:  Annual Work Statement</a:t>
            </a:r>
          </a:p>
        </p:txBody>
      </p:sp>
      <p:sp>
        <p:nvSpPr>
          <p:cNvPr id="13" name="Frame 12">
            <a:extLst>
              <a:ext uri="{FF2B5EF4-FFF2-40B4-BE49-F238E27FC236}">
                <a16:creationId xmlns:a16="http://schemas.microsoft.com/office/drawing/2014/main" id="{37742582-8176-88EA-28E7-8624D88CA612}"/>
              </a:ext>
            </a:extLst>
          </p:cNvPr>
          <p:cNvSpPr/>
          <p:nvPr/>
        </p:nvSpPr>
        <p:spPr>
          <a:xfrm>
            <a:off x="7079984" y="2031803"/>
            <a:ext cx="1930400" cy="2021840"/>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67461CA-4055-4A32-85D0-4A62C89D1380}"/>
              </a:ext>
            </a:extLst>
          </p:cNvPr>
          <p:cNvSpPr txBox="1"/>
          <p:nvPr/>
        </p:nvSpPr>
        <p:spPr>
          <a:xfrm>
            <a:off x="5175193" y="2457947"/>
            <a:ext cx="130967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Measure the work: Performance Measures</a:t>
            </a:r>
          </a:p>
        </p:txBody>
      </p:sp>
      <p:sp>
        <p:nvSpPr>
          <p:cNvPr id="16" name="TextBox 15">
            <a:extLst>
              <a:ext uri="{FF2B5EF4-FFF2-40B4-BE49-F238E27FC236}">
                <a16:creationId xmlns:a16="http://schemas.microsoft.com/office/drawing/2014/main" id="{6C23FBAF-F2DC-52D9-C883-B138D8B889D1}"/>
              </a:ext>
            </a:extLst>
          </p:cNvPr>
          <p:cNvSpPr txBox="1"/>
          <p:nvPr/>
        </p:nvSpPr>
        <p:spPr>
          <a:xfrm>
            <a:off x="9444336" y="2340864"/>
            <a:ext cx="149417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Align finances and the work:  Unallocated funds &amp; Budget Guidelines</a:t>
            </a:r>
          </a:p>
        </p:txBody>
      </p:sp>
      <p:sp>
        <p:nvSpPr>
          <p:cNvPr id="7" name="Frame 6">
            <a:extLst>
              <a:ext uri="{FF2B5EF4-FFF2-40B4-BE49-F238E27FC236}">
                <a16:creationId xmlns:a16="http://schemas.microsoft.com/office/drawing/2014/main" id="{3DE44EA1-1B40-17DC-7E06-C92829A2CB11}"/>
              </a:ext>
            </a:extLst>
          </p:cNvPr>
          <p:cNvSpPr/>
          <p:nvPr/>
        </p:nvSpPr>
        <p:spPr>
          <a:xfrm>
            <a:off x="9269032" y="2038849"/>
            <a:ext cx="1930400" cy="2021840"/>
          </a:xfrm>
          <a:prstGeom prst="frame">
            <a:avLst>
              <a:gd name="adj1" fmla="val 113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9597D2F-4F92-F68E-6872-5CD6588F55FD}"/>
              </a:ext>
            </a:extLst>
          </p:cNvPr>
          <p:cNvSpPr txBox="1"/>
          <p:nvPr/>
        </p:nvSpPr>
        <p:spPr>
          <a:xfrm>
            <a:off x="7370956" y="2464993"/>
            <a:ext cx="125934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Improve the work:  RBA and our Strategic Plan</a:t>
            </a:r>
          </a:p>
        </p:txBody>
      </p:sp>
      <p:sp>
        <p:nvSpPr>
          <p:cNvPr id="17" name="TextBox 16">
            <a:extLst>
              <a:ext uri="{FF2B5EF4-FFF2-40B4-BE49-F238E27FC236}">
                <a16:creationId xmlns:a16="http://schemas.microsoft.com/office/drawing/2014/main" id="{82770F80-C555-A887-6A36-8D0E6DC5B9AB}"/>
              </a:ext>
            </a:extLst>
          </p:cNvPr>
          <p:cNvSpPr txBox="1"/>
          <p:nvPr/>
        </p:nvSpPr>
        <p:spPr>
          <a:xfrm>
            <a:off x="692093" y="4472741"/>
            <a:ext cx="7326044" cy="1477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This positions us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respond to opportunities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understand gaps and opportunities for alignment and efficiency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demonstrate need for additional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ECC980E-7AEA-1255-E961-1B9DFAC1AC64}"/>
              </a:ext>
            </a:extLst>
          </p:cNvPr>
          <p:cNvSpPr/>
          <p:nvPr/>
        </p:nvSpPr>
        <p:spPr>
          <a:xfrm>
            <a:off x="9363456" y="4727448"/>
            <a:ext cx="1835976" cy="12226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3">
                  <a:extLst>
                    <a:ext uri="{A12FA001-AC4F-418D-AE19-62706E023703}">
                      <ahyp:hlinkClr xmlns:ahyp="http://schemas.microsoft.com/office/drawing/2018/hyperlinkcolor" val="tx"/>
                    </a:ext>
                  </a:extLst>
                </a:hlinkClick>
              </a:rPr>
              <a:t>FY23-25 </a:t>
            </a:r>
          </a:p>
          <a:p>
            <a:pPr algn="ctr"/>
            <a:r>
              <a:rPr lang="en-US" dirty="0">
                <a:solidFill>
                  <a:schemeClr val="bg1"/>
                </a:solidFill>
                <a:hlinkClick r:id="rId3">
                  <a:extLst>
                    <a:ext uri="{A12FA001-AC4F-418D-AE19-62706E023703}">
                      <ahyp:hlinkClr xmlns:ahyp="http://schemas.microsoft.com/office/drawing/2018/hyperlinkcolor" val="tx"/>
                    </a:ext>
                  </a:extLst>
                </a:hlinkClick>
              </a:rPr>
              <a:t>Strategic Plan</a:t>
            </a:r>
            <a:endParaRPr lang="en-US" dirty="0">
              <a:solidFill>
                <a:schemeClr val="bg1"/>
              </a:solidFill>
            </a:endParaRPr>
          </a:p>
        </p:txBody>
      </p:sp>
    </p:spTree>
    <p:extLst>
      <p:ext uri="{BB962C8B-B14F-4D97-AF65-F5344CB8AC3E}">
        <p14:creationId xmlns:p14="http://schemas.microsoft.com/office/powerpoint/2010/main" val="1737915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3753</TotalTime>
  <Words>2513</Words>
  <Application>Microsoft Office PowerPoint</Application>
  <PresentationFormat>Widescreen</PresentationFormat>
  <Paragraphs>225</Paragraphs>
  <Slides>22</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Calibri Light</vt:lpstr>
      <vt:lpstr>Futura</vt:lpstr>
      <vt:lpstr>Inter</vt:lpstr>
      <vt:lpstr>Open Sans</vt:lpstr>
      <vt:lpstr>Roboto Slab</vt:lpstr>
      <vt:lpstr>Times New Roman</vt:lpstr>
      <vt:lpstr>Wingdings</vt:lpstr>
      <vt:lpstr>Office Theme</vt:lpstr>
      <vt:lpstr>1_Office Theme</vt:lpstr>
      <vt:lpstr>PowerPoint Presentation</vt:lpstr>
      <vt:lpstr>NC AHEC Overview</vt:lpstr>
      <vt:lpstr>NC AHEC</vt:lpstr>
      <vt:lpstr>NC AHEC MAP</vt:lpstr>
      <vt:lpstr>NC AHEC – CORE STRATEGIES</vt:lpstr>
      <vt:lpstr>NC AHEC – ORIGINATION</vt:lpstr>
      <vt:lpstr>PowerPoint Presentation</vt:lpstr>
      <vt:lpstr>NC AHEC PROGRAM – STATE FUNDING EXPENSES, FY23 </vt:lpstr>
      <vt:lpstr>Operating More Like A System  </vt:lpstr>
      <vt:lpstr>Infusing Results-Based Accountability (RBA) Concepts in NC AHEC</vt:lpstr>
      <vt:lpstr>NC AHEC – CORE SERVICE LINES</vt:lpstr>
      <vt:lpstr>STUDENT SERVICES</vt:lpstr>
      <vt:lpstr>PowerPoint Presentation</vt:lpstr>
      <vt:lpstr>Definitions of Student Services Activities</vt:lpstr>
      <vt:lpstr>Student Services Initiatives</vt:lpstr>
      <vt:lpstr>Nursing Partnership Allocations</vt:lpstr>
      <vt:lpstr>AHEC Student Housing</vt:lpstr>
      <vt:lpstr>Student Housing: AHEC Affiliated Schools</vt:lpstr>
      <vt:lpstr>Consortium of Clinical Education and Practice (CCEP)</vt:lpstr>
      <vt:lpstr>NC Interprofessional Education Leaders Collaborative (NC IPELC)</vt:lpstr>
      <vt:lpstr>Housing</vt:lpstr>
      <vt:lpstr>Want to Learn More?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Harwood, Angela Taylor</dc:creator>
  <cp:keywords/>
  <dc:description/>
  <cp:lastModifiedBy>Martinez Lotz, Lisi</cp:lastModifiedBy>
  <cp:revision>173</cp:revision>
  <cp:lastPrinted>2018-08-30T19:22:46Z</cp:lastPrinted>
  <dcterms:created xsi:type="dcterms:W3CDTF">2018-04-10T16:00:21Z</dcterms:created>
  <dcterms:modified xsi:type="dcterms:W3CDTF">2024-01-22T21:20:45Z</dcterms:modified>
  <cp:category/>
</cp:coreProperties>
</file>