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17" r:id="rId2"/>
    <p:sldId id="626" r:id="rId3"/>
    <p:sldId id="625" r:id="rId4"/>
    <p:sldId id="308" r:id="rId5"/>
    <p:sldId id="621" r:id="rId6"/>
    <p:sldId id="309" r:id="rId7"/>
    <p:sldId id="622" r:id="rId8"/>
    <p:sldId id="304" r:id="rId9"/>
    <p:sldId id="303" r:id="rId10"/>
    <p:sldId id="305" r:id="rId11"/>
    <p:sldId id="618" r:id="rId12"/>
    <p:sldId id="617" r:id="rId13"/>
    <p:sldId id="307" r:id="rId14"/>
    <p:sldId id="311" r:id="rId15"/>
    <p:sldId id="314" r:id="rId16"/>
    <p:sldId id="344" r:id="rId17"/>
    <p:sldId id="623" r:id="rId18"/>
    <p:sldId id="624" r:id="rId19"/>
    <p:sldId id="315" r:id="rId20"/>
    <p:sldId id="345" r:id="rId21"/>
    <p:sldId id="312" r:id="rId22"/>
    <p:sldId id="356" r:id="rId23"/>
    <p:sldId id="340" r:id="rId24"/>
    <p:sldId id="320" r:id="rId25"/>
    <p:sldId id="341" r:id="rId26"/>
    <p:sldId id="322" r:id="rId27"/>
    <p:sldId id="343" r:id="rId28"/>
    <p:sldId id="605" r:id="rId29"/>
    <p:sldId id="357" r:id="rId30"/>
    <p:sldId id="348" r:id="rId31"/>
    <p:sldId id="346" r:id="rId32"/>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317"/>
            <p14:sldId id="626"/>
            <p14:sldId id="625"/>
            <p14:sldId id="308"/>
            <p14:sldId id="621"/>
            <p14:sldId id="309"/>
            <p14:sldId id="622"/>
            <p14:sldId id="304"/>
            <p14:sldId id="303"/>
            <p14:sldId id="305"/>
            <p14:sldId id="618"/>
            <p14:sldId id="617"/>
            <p14:sldId id="307"/>
            <p14:sldId id="311"/>
            <p14:sldId id="314"/>
            <p14:sldId id="344"/>
            <p14:sldId id="623"/>
            <p14:sldId id="624"/>
            <p14:sldId id="315"/>
            <p14:sldId id="345"/>
            <p14:sldId id="312"/>
            <p14:sldId id="356"/>
            <p14:sldId id="340"/>
            <p14:sldId id="320"/>
            <p14:sldId id="341"/>
            <p14:sldId id="322"/>
            <p14:sldId id="343"/>
            <p14:sldId id="605"/>
            <p14:sldId id="357"/>
            <p14:sldId id="348"/>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7B9"/>
    <a:srgbClr val="240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80" autoAdjust="0"/>
    <p:restoredTop sz="94660"/>
  </p:normalViewPr>
  <p:slideViewPr>
    <p:cSldViewPr snapToGrid="0">
      <p:cViewPr varScale="1">
        <p:scale>
          <a:sx n="103" d="100"/>
          <a:sy n="103" d="100"/>
        </p:scale>
        <p:origin x="1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6"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fcps.edu/get-involved/business-and-community-partnerships/ignite-partnerships" TargetMode="External"/><Relationship Id="rId2" Type="http://schemas.openxmlformats.org/officeDocument/2006/relationships/hyperlink" Target="http://www.boarddocs.com/vsba/fairfax/Board.nsf/goto?open&amp;id=867SUS2AB1AF" TargetMode="External"/><Relationship Id="rId1" Type="http://schemas.openxmlformats.org/officeDocument/2006/relationships/slideLayout" Target="../slideLayouts/slideLayout1.xml"/><Relationship Id="rId6" Type="http://schemas.openxmlformats.org/officeDocument/2006/relationships/hyperlink" Target="http://www.communityuse.com/default.asp?acctnum=738652987" TargetMode="External"/><Relationship Id="rId5" Type="http://schemas.openxmlformats.org/officeDocument/2006/relationships/hyperlink" Target="https://www.fairfaxcounty.gov/parks/" TargetMode="External"/><Relationship Id="rId4" Type="http://schemas.openxmlformats.org/officeDocument/2006/relationships/hyperlink" Target="https://www.fairfaxcounty.gov/neighborhood-community-servic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parkmail@fairfaxcounty.gov" TargetMode="External"/><Relationship Id="rId2" Type="http://schemas.openxmlformats.org/officeDocument/2006/relationships/hyperlink" Target="mailto:Ryan.Alford@Scouting.or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acbsa.org/wp-content/uploads/2017/12/New-NCAC-Outdoor-Ethics-Awareness-award.pdf" TargetMode="External"/><Relationship Id="rId7" Type="http://schemas.openxmlformats.org/officeDocument/2006/relationships/hyperlink" Target="https://www.scouting.org/awards/awards-central/religious-emblems/" TargetMode="External"/><Relationship Id="rId2" Type="http://schemas.openxmlformats.org/officeDocument/2006/relationships/hyperlink" Target="https://www.scouting.org/awards/journey-to-excellence/" TargetMode="External"/><Relationship Id="rId1" Type="http://schemas.openxmlformats.org/officeDocument/2006/relationships/slideLayout" Target="../slideLayouts/slideLayout1.xml"/><Relationship Id="rId6" Type="http://schemas.openxmlformats.org/officeDocument/2006/relationships/hyperlink" Target="https://www.scouting.org/awards/awards-central/" TargetMode="External"/><Relationship Id="rId5" Type="http://schemas.openxmlformats.org/officeDocument/2006/relationships/hyperlink" Target="https://www.scouting.org/awards/awards-central/national-summertime/" TargetMode="External"/><Relationship Id="rId4" Type="http://schemas.openxmlformats.org/officeDocument/2006/relationships/hyperlink" Target="https://www.ncacbsa.org/cub-scout-award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cacbsa.org/george-mason/wp-content/uploads/sites/17/2022/09/430-90218-PackOvernightForm_Fillable.pdf" TargetMode="External"/><Relationship Id="rId2" Type="http://schemas.openxmlformats.org/officeDocument/2006/relationships/hyperlink" Target="https://www.ncacbsa.org/wp-content/uploads/2020/12/Approved-Camp-Sites.pdf" TargetMode="External"/><Relationship Id="rId1" Type="http://schemas.openxmlformats.org/officeDocument/2006/relationships/slideLayout" Target="../slideLayouts/slideLayout1.xml"/><Relationship Id="rId4" Type="http://schemas.openxmlformats.org/officeDocument/2006/relationships/hyperlink" Target="mailto:eric.smith@scouting.org"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gotosnyder.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scoutingevent.com/082-68832" TargetMode="External"/><Relationship Id="rId3" Type="http://schemas.openxmlformats.org/officeDocument/2006/relationships/hyperlink" Target="https://my.scouting.org/" TargetMode="External"/><Relationship Id="rId7" Type="http://schemas.openxmlformats.org/officeDocument/2006/relationships/hyperlink" Target="https://scoutingevent.com/082-70527" TargetMode="External"/><Relationship Id="rId12" Type="http://schemas.openxmlformats.org/officeDocument/2006/relationships/hyperlink" Target="https://scoutingevent.com/082-Fall2023" TargetMode="External"/><Relationship Id="rId2" Type="http://schemas.openxmlformats.org/officeDocument/2006/relationships/hyperlink" Target="https://www.ncacbsa.org/george-mason/training/" TargetMode="External"/><Relationship Id="rId1" Type="http://schemas.openxmlformats.org/officeDocument/2006/relationships/slideLayout" Target="../slideLayouts/slideLayout1.xml"/><Relationship Id="rId6" Type="http://schemas.openxmlformats.org/officeDocument/2006/relationships/hyperlink" Target="https://scoutingevent.com/082-67311" TargetMode="External"/><Relationship Id="rId11" Type="http://schemas.openxmlformats.org/officeDocument/2006/relationships/hyperlink" Target="https://scoutingevent.com/082-65171" TargetMode="External"/><Relationship Id="rId5" Type="http://schemas.openxmlformats.org/officeDocument/2006/relationships/hyperlink" Target="https://scoutingevent.com/082-67316" TargetMode="External"/><Relationship Id="rId10" Type="http://schemas.openxmlformats.org/officeDocument/2006/relationships/hyperlink" Target="https://scoutingevent.com/082-69069" TargetMode="External"/><Relationship Id="rId4" Type="http://schemas.openxmlformats.org/officeDocument/2006/relationships/hyperlink" Target="https://scoutingevent.com/082-67315" TargetMode="External"/><Relationship Id="rId9" Type="http://schemas.openxmlformats.org/officeDocument/2006/relationships/hyperlink" Target="https://scoutingevent.com/082-69068"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novatu.org/" TargetMode="External"/><Relationship Id="rId3" Type="http://schemas.openxmlformats.org/officeDocument/2006/relationships/hyperlink" Target="https://www.facebook.com/AquaticAdventuresVirginia/" TargetMode="External"/><Relationship Id="rId7" Type="http://schemas.openxmlformats.org/officeDocument/2006/relationships/hyperlink" Target="https://www.treetrekkersmd.com/" TargetMode="External"/><Relationship Id="rId2" Type="http://schemas.openxmlformats.org/officeDocument/2006/relationships/hyperlink" Target="https://aceraft.com/" TargetMode="External"/><Relationship Id="rId1" Type="http://schemas.openxmlformats.org/officeDocument/2006/relationships/slideLayout" Target="../slideLayouts/slideLayout2.xml"/><Relationship Id="rId6" Type="http://schemas.openxmlformats.org/officeDocument/2006/relationships/hyperlink" Target="https://www.rivertrail.com/" TargetMode="External"/><Relationship Id="rId5" Type="http://schemas.openxmlformats.org/officeDocument/2006/relationships/hyperlink" Target="https://www.goodwolfgear.com/" TargetMode="External"/><Relationship Id="rId4" Type="http://schemas.openxmlformats.org/officeDocument/2006/relationships/hyperlink" Target="https://campaignpayitforward.com/" TargetMode="External"/><Relationship Id="rId9" Type="http://schemas.openxmlformats.org/officeDocument/2006/relationships/hyperlink" Target="https://climb-va.com/"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brian.summers@verizon.net"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couting.org/wp-content/uploads/2019/09/510-50018-SelCubScoutLdrshp_WEB.pdf" TargetMode="External"/><Relationship Id="rId2" Type="http://schemas.openxmlformats.org/officeDocument/2006/relationships/hyperlink" Target="https://filestore.scouting.org/filestore/CubScoutMeetingGuide/PDF/Appendix/34362.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couting.org/wpcontent/uploads/2019/02/510-23318-%20LionTigerDenLdr_WEB.pdf" TargetMode="External"/><Relationship Id="rId2" Type="http://schemas.openxmlformats.org/officeDocument/2006/relationships/hyperlink" Target="https://vimeo.com/569858696" TargetMode="External"/><Relationship Id="rId1" Type="http://schemas.openxmlformats.org/officeDocument/2006/relationships/slideLayout" Target="../slideLayouts/slideLayout2.xml"/><Relationship Id="rId6" Type="http://schemas.openxmlformats.org/officeDocument/2006/relationships/hyperlink" Target="https://blog.scoutingmagazine.org/cubchatlive/" TargetMode="External"/><Relationship Id="rId5" Type="http://schemas.openxmlformats.org/officeDocument/2006/relationships/hyperlink" Target="https://www.scouting.org/wpcontent/uploads/2019/02/510-%2024718WebeloDenLdr_WEB.pdf" TargetMode="External"/><Relationship Id="rId4" Type="http://schemas.openxmlformats.org/officeDocument/2006/relationships/hyperlink" Target="https://www.scouting.org/wpcontent/uploads/2019/02/510-23918-%20WolfBearDenLdr_WEB.pd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public.3.basecamp.com/p/Gr4uTAckKk9t7Xi2azcBFfhj"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scouting.org/programs/venturing/crew-resources/annual-program-plann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NatJamboree23/" TargetMode="External"/><Relationship Id="rId2" Type="http://schemas.openxmlformats.org/officeDocument/2006/relationships/hyperlink" Target="https://www.gotosnyder.org/summer-camp/specialty-week/"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scoutingevent.com/082-70702" TargetMode="External"/><Relationship Id="rId4" Type="http://schemas.openxmlformats.org/officeDocument/2006/relationships/hyperlink" Target="https://www.mlb.com/nationals/tickets/specials/scout-day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scoutingevent.com/082-2024ScoutOrienteerin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4192E24-8113-5E0F-8AB5-9773CACEAC2B}"/>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What is Program Launch?</a:t>
            </a:r>
          </a:p>
        </p:txBody>
      </p:sp>
      <p:sp>
        <p:nvSpPr>
          <p:cNvPr id="3" name="Content Placeholder 2">
            <a:extLst>
              <a:ext uri="{FF2B5EF4-FFF2-40B4-BE49-F238E27FC236}">
                <a16:creationId xmlns:a16="http://schemas.microsoft.com/office/drawing/2014/main" id="{4F88577C-DBAE-8F81-DC96-FF6CC97A68A2}"/>
              </a:ext>
            </a:extLst>
          </p:cNvPr>
          <p:cNvSpPr>
            <a:spLocks noGrp="1"/>
          </p:cNvSpPr>
          <p:nvPr>
            <p:ph idx="1"/>
          </p:nvPr>
        </p:nvSpPr>
        <p:spPr/>
        <p:txBody>
          <a:bodyPr/>
          <a:lstStyle/>
          <a:p>
            <a:pPr marL="0" indent="0">
              <a:buNone/>
              <a:defRPr/>
            </a:pPr>
            <a:r>
              <a:rPr lang="en-US" b="0" dirty="0">
                <a:latin typeface="Arial" panose="020B0604020202020204" pitchFamily="34" charset="0"/>
                <a:cs typeface="Arial" panose="020B0604020202020204" pitchFamily="34" charset="0"/>
              </a:rPr>
              <a:t>Information and resources that can assist your Unit plan for the upcoming Scouting year.  This includes:</a:t>
            </a:r>
          </a:p>
          <a:p>
            <a:pPr>
              <a:defRPr/>
            </a:pPr>
            <a:r>
              <a:rPr lang="en-US" b="0" dirty="0">
                <a:latin typeface="Arial" panose="020B0604020202020204" pitchFamily="34" charset="0"/>
                <a:cs typeface="Arial" panose="020B0604020202020204" pitchFamily="34" charset="0"/>
              </a:rPr>
              <a:t>Program planning tips</a:t>
            </a:r>
          </a:p>
          <a:p>
            <a:pPr>
              <a:defRPr/>
            </a:pPr>
            <a:r>
              <a:rPr lang="en-US" b="0" dirty="0">
                <a:latin typeface="Arial" panose="020B0604020202020204" pitchFamily="34" charset="0"/>
                <a:cs typeface="Arial" panose="020B0604020202020204" pitchFamily="34" charset="0"/>
              </a:rPr>
              <a:t>Dates for George Mason District events/FCPS Holiday</a:t>
            </a:r>
          </a:p>
          <a:p>
            <a:pPr>
              <a:defRPr/>
            </a:pPr>
            <a:r>
              <a:rPr lang="en-US" b="0" dirty="0">
                <a:latin typeface="Arial" panose="020B0604020202020204" pitchFamily="34" charset="0"/>
                <a:cs typeface="Arial" panose="020B0604020202020204" pitchFamily="34" charset="0"/>
              </a:rPr>
              <a:t>Unit resources and tools</a:t>
            </a:r>
          </a:p>
          <a:p>
            <a:pPr>
              <a:defRPr/>
            </a:pPr>
            <a:r>
              <a:rPr lang="en-US" b="0" dirty="0">
                <a:latin typeface="Arial" panose="020B0604020202020204" pitchFamily="34" charset="0"/>
                <a:cs typeface="Arial" panose="020B0604020202020204" pitchFamily="34" charset="0"/>
              </a:rPr>
              <a:t>Camping information, and</a:t>
            </a:r>
          </a:p>
          <a:p>
            <a:pPr>
              <a:defRPr/>
            </a:pPr>
            <a:r>
              <a:rPr lang="en-US" b="0" dirty="0">
                <a:latin typeface="Arial" panose="020B0604020202020204" pitchFamily="34" charset="0"/>
                <a:cs typeface="Arial" panose="020B0604020202020204" pitchFamily="34" charset="0"/>
              </a:rPr>
              <a:t>District and Program contacts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67929FF-9BDC-0EC5-ED8C-4EBF37719D9E}"/>
              </a:ext>
            </a:extLst>
          </p:cNvPr>
          <p:cNvSpPr>
            <a:spLocks noGrp="1"/>
          </p:cNvSpPr>
          <p:nvPr>
            <p:ph type="title"/>
          </p:nvPr>
        </p:nvSpPr>
        <p:spPr>
          <a:xfrm>
            <a:off x="1017187" y="2752023"/>
            <a:ext cx="7161212" cy="1143000"/>
          </a:xfrm>
        </p:spPr>
        <p:txBody>
          <a:bodyPr/>
          <a:lstStyle/>
          <a:p>
            <a:r>
              <a:rPr lang="en-US" altLang="en-US" sz="2800" dirty="0">
                <a:latin typeface="Helvetica" panose="020B0604020202020204" pitchFamily="34" charset="0"/>
                <a:ea typeface="ヒラギノ角ゴ Pro W3" charset="-128"/>
              </a:rPr>
              <a:t>FCPS Fall</a:t>
            </a:r>
            <a:br>
              <a:rPr lang="en-US" altLang="en-US" sz="2800" dirty="0">
                <a:latin typeface="Helvetica" panose="020B0604020202020204" pitchFamily="34" charset="0"/>
                <a:ea typeface="ヒラギノ角ゴ Pro W3" charset="-128"/>
              </a:rPr>
            </a:br>
            <a:r>
              <a:rPr lang="en-US" altLang="en-US" sz="2800" dirty="0">
                <a:latin typeface="Helvetica" panose="020B0604020202020204" pitchFamily="34" charset="0"/>
                <a:ea typeface="ヒラギノ角ゴ Pro W3" charset="-128"/>
              </a:rPr>
              <a:t>2023 Schedule</a:t>
            </a:r>
          </a:p>
        </p:txBody>
      </p:sp>
      <p:graphicFrame>
        <p:nvGraphicFramePr>
          <p:cNvPr id="3" name="Table 2">
            <a:extLst>
              <a:ext uri="{FF2B5EF4-FFF2-40B4-BE49-F238E27FC236}">
                <a16:creationId xmlns:a16="http://schemas.microsoft.com/office/drawing/2014/main" id="{9204BE53-0C68-7F3F-EE3E-5F49FDD3290E}"/>
              </a:ext>
            </a:extLst>
          </p:cNvPr>
          <p:cNvGraphicFramePr>
            <a:graphicFrameLocks noGrp="1"/>
          </p:cNvGraphicFramePr>
          <p:nvPr>
            <p:extLst>
              <p:ext uri="{D42A27DB-BD31-4B8C-83A1-F6EECF244321}">
                <p14:modId xmlns:p14="http://schemas.microsoft.com/office/powerpoint/2010/main" val="626669400"/>
              </p:ext>
            </p:extLst>
          </p:nvPr>
        </p:nvGraphicFramePr>
        <p:xfrm>
          <a:off x="4811705" y="380554"/>
          <a:ext cx="7055530" cy="6192169"/>
        </p:xfrm>
        <a:graphic>
          <a:graphicData uri="http://schemas.openxmlformats.org/drawingml/2006/table">
            <a:tbl>
              <a:tblPr/>
              <a:tblGrid>
                <a:gridCol w="1318640">
                  <a:extLst>
                    <a:ext uri="{9D8B030D-6E8A-4147-A177-3AD203B41FA5}">
                      <a16:colId xmlns:a16="http://schemas.microsoft.com/office/drawing/2014/main" val="3917663945"/>
                    </a:ext>
                  </a:extLst>
                </a:gridCol>
                <a:gridCol w="5736890">
                  <a:extLst>
                    <a:ext uri="{9D8B030D-6E8A-4147-A177-3AD203B41FA5}">
                      <a16:colId xmlns:a16="http://schemas.microsoft.com/office/drawing/2014/main" val="413467216"/>
                    </a:ext>
                  </a:extLst>
                </a:gridCol>
              </a:tblGrid>
              <a:tr h="350409">
                <a:tc>
                  <a:txBody>
                    <a:bodyPr/>
                    <a:lstStyle/>
                    <a:p>
                      <a:r>
                        <a:rPr lang="en-US" sz="1100">
                          <a:effectLst/>
                        </a:rPr>
                        <a:t>August 14-18</a:t>
                      </a:r>
                    </a:p>
                  </a:txBody>
                  <a:tcPr marL="82101" marR="82101" marT="41050" marB="41050" anchor="ctr">
                    <a:lnL>
                      <a:noFill/>
                    </a:lnL>
                    <a:lnR>
                      <a:noFill/>
                    </a:lnR>
                    <a:lnT>
                      <a:noFill/>
                    </a:lnT>
                    <a:lnB>
                      <a:noFill/>
                    </a:lnB>
                    <a:solidFill>
                      <a:srgbClr val="FFFFFF"/>
                    </a:solidFill>
                  </a:tcPr>
                </a:tc>
                <a:tc>
                  <a:txBody>
                    <a:bodyPr/>
                    <a:lstStyle/>
                    <a:p>
                      <a:r>
                        <a:rPr lang="en-US" sz="1100">
                          <a:effectLst/>
                        </a:rPr>
                        <a:t>Professional Wordays for Staff</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938255926"/>
                  </a:ext>
                </a:extLst>
              </a:tr>
              <a:tr h="350409">
                <a:tc>
                  <a:txBody>
                    <a:bodyPr/>
                    <a:lstStyle/>
                    <a:p>
                      <a:r>
                        <a:rPr lang="en-US" sz="1100">
                          <a:effectLst/>
                        </a:rPr>
                        <a:t>August 21</a:t>
                      </a:r>
                    </a:p>
                  </a:txBody>
                  <a:tcPr marL="82101" marR="82101" marT="41050" marB="41050" anchor="ctr">
                    <a:lnL>
                      <a:noFill/>
                    </a:lnL>
                    <a:lnR>
                      <a:noFill/>
                    </a:lnR>
                    <a:lnT>
                      <a:noFill/>
                    </a:lnT>
                    <a:lnB>
                      <a:noFill/>
                    </a:lnB>
                    <a:solidFill>
                      <a:srgbClr val="FFFFFF"/>
                    </a:solidFill>
                  </a:tcPr>
                </a:tc>
                <a:tc>
                  <a:txBody>
                    <a:bodyPr/>
                    <a:lstStyle/>
                    <a:p>
                      <a:r>
                        <a:rPr lang="en-US" sz="1100" b="1">
                          <a:effectLst/>
                        </a:rPr>
                        <a:t>First Day of School</a:t>
                      </a:r>
                      <a:endParaRPr lang="en-US" sz="1100">
                        <a:effectLst/>
                      </a:endParaRP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211641247"/>
                  </a:ext>
                </a:extLst>
              </a:tr>
              <a:tr h="350409">
                <a:tc>
                  <a:txBody>
                    <a:bodyPr/>
                    <a:lstStyle/>
                    <a:p>
                      <a:r>
                        <a:rPr lang="en-US" sz="1100">
                          <a:effectLst/>
                        </a:rPr>
                        <a:t>September 1-4</a:t>
                      </a:r>
                    </a:p>
                  </a:txBody>
                  <a:tcPr marL="82101" marR="82101" marT="41050" marB="41050" anchor="ctr">
                    <a:lnL>
                      <a:noFill/>
                    </a:lnL>
                    <a:lnR>
                      <a:noFill/>
                    </a:lnR>
                    <a:lnT>
                      <a:noFill/>
                    </a:lnT>
                    <a:lnB>
                      <a:noFill/>
                    </a:lnB>
                    <a:solidFill>
                      <a:srgbClr val="FFFFFF"/>
                    </a:solidFill>
                  </a:tcPr>
                </a:tc>
                <a:tc>
                  <a:txBody>
                    <a:bodyPr/>
                    <a:lstStyle/>
                    <a:p>
                      <a:r>
                        <a:rPr lang="en-US" sz="1100" b="1">
                          <a:effectLst/>
                        </a:rPr>
                        <a:t>Holidays</a:t>
                      </a:r>
                      <a:r>
                        <a:rPr lang="en-US" sz="1100">
                          <a:effectLst/>
                        </a:rPr>
                        <a:t> | Labor Day Break</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904071940"/>
                  </a:ext>
                </a:extLst>
              </a:tr>
              <a:tr h="585625">
                <a:tc>
                  <a:txBody>
                    <a:bodyPr/>
                    <a:lstStyle/>
                    <a:p>
                      <a:r>
                        <a:rPr lang="en-US" sz="1100">
                          <a:effectLst/>
                        </a:rPr>
                        <a:t>September 16</a:t>
                      </a:r>
                    </a:p>
                  </a:txBody>
                  <a:tcPr marL="82101" marR="82101" marT="41050" marB="41050" anchor="ctr">
                    <a:lnL>
                      <a:noFill/>
                    </a:lnL>
                    <a:lnR>
                      <a:noFill/>
                    </a:lnR>
                    <a:lnT>
                      <a:noFill/>
                    </a:lnT>
                    <a:lnB>
                      <a:noFill/>
                    </a:lnB>
                    <a:solidFill>
                      <a:srgbClr val="FFFFFF"/>
                    </a:solidFill>
                  </a:tcPr>
                </a:tc>
                <a:tc>
                  <a:txBody>
                    <a:bodyPr/>
                    <a:lstStyle/>
                    <a:p>
                      <a:r>
                        <a:rPr lang="en-US" sz="1100">
                          <a:effectLst/>
                        </a:rPr>
                        <a:t>Religious and Cultural Observance | Rosh Hashanah (begins sundown 9/15 – sundown 9/17)</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750331597"/>
                  </a:ext>
                </a:extLst>
              </a:tr>
              <a:tr h="350409">
                <a:tc>
                  <a:txBody>
                    <a:bodyPr/>
                    <a:lstStyle/>
                    <a:p>
                      <a:r>
                        <a:rPr lang="en-US" sz="1100">
                          <a:effectLst/>
                        </a:rPr>
                        <a:t>September 25</a:t>
                      </a:r>
                    </a:p>
                  </a:txBody>
                  <a:tcPr marL="82101" marR="82101" marT="41050" marB="41050" anchor="ctr">
                    <a:lnL>
                      <a:noFill/>
                    </a:lnL>
                    <a:lnR>
                      <a:noFill/>
                    </a:lnR>
                    <a:lnT>
                      <a:noFill/>
                    </a:lnT>
                    <a:lnB>
                      <a:noFill/>
                    </a:lnB>
                    <a:solidFill>
                      <a:srgbClr val="FFFFFF"/>
                    </a:solidFill>
                  </a:tcPr>
                </a:tc>
                <a:tc>
                  <a:txBody>
                    <a:bodyPr/>
                    <a:lstStyle/>
                    <a:p>
                      <a:r>
                        <a:rPr lang="en-US" sz="1100" b="1">
                          <a:effectLst/>
                        </a:rPr>
                        <a:t>Holiday</a:t>
                      </a:r>
                      <a:r>
                        <a:rPr lang="en-US" sz="1100">
                          <a:effectLst/>
                        </a:rPr>
                        <a:t> | Yom Kippur </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3592249195"/>
                  </a:ext>
                </a:extLst>
              </a:tr>
              <a:tr h="350409">
                <a:tc>
                  <a:txBody>
                    <a:bodyPr/>
                    <a:lstStyle/>
                    <a:p>
                      <a:r>
                        <a:rPr lang="en-US" sz="1100">
                          <a:effectLst/>
                        </a:rPr>
                        <a:t>October 9</a:t>
                      </a:r>
                    </a:p>
                  </a:txBody>
                  <a:tcPr marL="82101" marR="82101" marT="41050" marB="41050" anchor="ctr">
                    <a:lnL>
                      <a:noFill/>
                    </a:lnL>
                    <a:lnR>
                      <a:noFill/>
                    </a:lnR>
                    <a:lnT>
                      <a:noFill/>
                    </a:lnT>
                    <a:lnB>
                      <a:noFill/>
                    </a:lnB>
                    <a:solidFill>
                      <a:srgbClr val="FFFFFF"/>
                    </a:solidFill>
                  </a:tcPr>
                </a:tc>
                <a:tc>
                  <a:txBody>
                    <a:bodyPr/>
                    <a:lstStyle/>
                    <a:p>
                      <a:r>
                        <a:rPr lang="en-US" sz="1100" b="1">
                          <a:effectLst/>
                        </a:rPr>
                        <a:t>Student Holiday</a:t>
                      </a:r>
                      <a:r>
                        <a:rPr lang="en-US" sz="1100">
                          <a:effectLst/>
                        </a:rPr>
                        <a:t> | Indigenous Peoples’ Day (Professional Workday for Staff) </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883169714"/>
                  </a:ext>
                </a:extLst>
              </a:tr>
              <a:tr h="350409">
                <a:tc>
                  <a:txBody>
                    <a:bodyPr/>
                    <a:lstStyle/>
                    <a:p>
                      <a:r>
                        <a:rPr lang="en-US" sz="1100">
                          <a:effectLst/>
                        </a:rPr>
                        <a:t>November 1-2</a:t>
                      </a:r>
                    </a:p>
                  </a:txBody>
                  <a:tcPr marL="82101" marR="82101" marT="41050" marB="41050" anchor="ctr">
                    <a:lnL>
                      <a:noFill/>
                    </a:lnL>
                    <a:lnR>
                      <a:noFill/>
                    </a:lnR>
                    <a:lnT>
                      <a:noFill/>
                    </a:lnT>
                    <a:lnB>
                      <a:noFill/>
                    </a:lnB>
                    <a:solidFill>
                      <a:srgbClr val="FFFFFF"/>
                    </a:solidFill>
                  </a:tcPr>
                </a:tc>
                <a:tc>
                  <a:txBody>
                    <a:bodyPr/>
                    <a:lstStyle/>
                    <a:p>
                      <a:r>
                        <a:rPr lang="en-US" sz="1100">
                          <a:effectLst/>
                        </a:rPr>
                        <a:t>Religious and Cultural Observance | All Saints Day / Día de los Muertos</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4118787899"/>
                  </a:ext>
                </a:extLst>
              </a:tr>
              <a:tr h="350409">
                <a:tc>
                  <a:txBody>
                    <a:bodyPr/>
                    <a:lstStyle/>
                    <a:p>
                      <a:r>
                        <a:rPr lang="en-US" sz="1100">
                          <a:effectLst/>
                        </a:rPr>
                        <a:t>November 3</a:t>
                      </a:r>
                    </a:p>
                  </a:txBody>
                  <a:tcPr marL="82101" marR="82101" marT="41050" marB="41050" anchor="ctr">
                    <a:lnL>
                      <a:noFill/>
                    </a:lnL>
                    <a:lnR>
                      <a:noFill/>
                    </a:lnR>
                    <a:lnT>
                      <a:noFill/>
                    </a:lnT>
                    <a:lnB>
                      <a:noFill/>
                    </a:lnB>
                    <a:solidFill>
                      <a:srgbClr val="FFFFFF"/>
                    </a:solidFill>
                  </a:tcPr>
                </a:tc>
                <a:tc>
                  <a:txBody>
                    <a:bodyPr/>
                    <a:lstStyle/>
                    <a:p>
                      <a:r>
                        <a:rPr lang="en-US" sz="1100">
                          <a:effectLst/>
                        </a:rPr>
                        <a:t>End of First Quarter – 2-hour Early Release </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2451748172"/>
                  </a:ext>
                </a:extLst>
              </a:tr>
              <a:tr h="350409">
                <a:tc>
                  <a:txBody>
                    <a:bodyPr/>
                    <a:lstStyle/>
                    <a:p>
                      <a:r>
                        <a:rPr lang="en-US" sz="1100">
                          <a:effectLst/>
                        </a:rPr>
                        <a:t>November 6</a:t>
                      </a:r>
                    </a:p>
                  </a:txBody>
                  <a:tcPr marL="82101" marR="82101" marT="41050" marB="41050" anchor="ctr">
                    <a:lnL>
                      <a:noFill/>
                    </a:lnL>
                    <a:lnR>
                      <a:noFill/>
                    </a:lnR>
                    <a:lnT>
                      <a:noFill/>
                    </a:lnT>
                    <a:lnB>
                      <a:noFill/>
                    </a:lnB>
                    <a:solidFill>
                      <a:srgbClr val="FFFFFF"/>
                    </a:solidFill>
                  </a:tcPr>
                </a:tc>
                <a:tc>
                  <a:txBody>
                    <a:bodyPr/>
                    <a:lstStyle/>
                    <a:p>
                      <a:r>
                        <a:rPr lang="en-US" sz="1100" b="1">
                          <a:effectLst/>
                        </a:rPr>
                        <a:t>Student Holiday</a:t>
                      </a:r>
                      <a:r>
                        <a:rPr lang="en-US" sz="1100">
                          <a:effectLst/>
                        </a:rPr>
                        <a:t> (Professional Workday for Staff)</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2054440585"/>
                  </a:ext>
                </a:extLst>
              </a:tr>
              <a:tr h="350409">
                <a:tc>
                  <a:txBody>
                    <a:bodyPr/>
                    <a:lstStyle/>
                    <a:p>
                      <a:r>
                        <a:rPr lang="en-US" sz="1100">
                          <a:effectLst/>
                        </a:rPr>
                        <a:t>November 7</a:t>
                      </a:r>
                    </a:p>
                  </a:txBody>
                  <a:tcPr marL="82101" marR="82101" marT="41050" marB="41050" anchor="ctr">
                    <a:lnL>
                      <a:noFill/>
                    </a:lnL>
                    <a:lnR>
                      <a:noFill/>
                    </a:lnR>
                    <a:lnT>
                      <a:noFill/>
                    </a:lnT>
                    <a:lnB>
                      <a:noFill/>
                    </a:lnB>
                    <a:solidFill>
                      <a:srgbClr val="FFFFFF"/>
                    </a:solidFill>
                  </a:tcPr>
                </a:tc>
                <a:tc>
                  <a:txBody>
                    <a:bodyPr/>
                    <a:lstStyle/>
                    <a:p>
                      <a:r>
                        <a:rPr lang="en-US" sz="1100" b="1">
                          <a:effectLst/>
                        </a:rPr>
                        <a:t>Student Holiday</a:t>
                      </a:r>
                      <a:r>
                        <a:rPr lang="en-US" sz="1100">
                          <a:effectLst/>
                        </a:rPr>
                        <a:t> (Professional Workday for Staff) | Election Day</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3998011929"/>
                  </a:ext>
                </a:extLst>
              </a:tr>
              <a:tr h="350409">
                <a:tc>
                  <a:txBody>
                    <a:bodyPr/>
                    <a:lstStyle/>
                    <a:p>
                      <a:r>
                        <a:rPr lang="en-US" sz="1100">
                          <a:effectLst/>
                        </a:rPr>
                        <a:t>November 11</a:t>
                      </a:r>
                    </a:p>
                  </a:txBody>
                  <a:tcPr marL="82101" marR="82101" marT="41050" marB="41050" anchor="ctr">
                    <a:lnL>
                      <a:noFill/>
                    </a:lnL>
                    <a:lnR>
                      <a:noFill/>
                    </a:lnR>
                    <a:lnT>
                      <a:noFill/>
                    </a:lnT>
                    <a:lnB>
                      <a:noFill/>
                    </a:lnB>
                    <a:solidFill>
                      <a:srgbClr val="FFFFFF"/>
                    </a:solidFill>
                  </a:tcPr>
                </a:tc>
                <a:tc>
                  <a:txBody>
                    <a:bodyPr/>
                    <a:lstStyle/>
                    <a:p>
                      <a:r>
                        <a:rPr lang="en-US" sz="1100">
                          <a:effectLst/>
                        </a:rPr>
                        <a:t>Veterans Day</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3068407501"/>
                  </a:ext>
                </a:extLst>
              </a:tr>
              <a:tr h="350409">
                <a:tc>
                  <a:txBody>
                    <a:bodyPr/>
                    <a:lstStyle/>
                    <a:p>
                      <a:r>
                        <a:rPr lang="en-US" sz="1100">
                          <a:effectLst/>
                        </a:rPr>
                        <a:t>November 12</a:t>
                      </a:r>
                    </a:p>
                  </a:txBody>
                  <a:tcPr marL="82101" marR="82101" marT="41050" marB="41050" anchor="ctr">
                    <a:lnL>
                      <a:noFill/>
                    </a:lnL>
                    <a:lnR>
                      <a:noFill/>
                    </a:lnR>
                    <a:lnT>
                      <a:noFill/>
                    </a:lnT>
                    <a:lnB>
                      <a:noFill/>
                    </a:lnB>
                    <a:solidFill>
                      <a:srgbClr val="FFFFFF"/>
                    </a:solidFill>
                  </a:tcPr>
                </a:tc>
                <a:tc>
                  <a:txBody>
                    <a:bodyPr/>
                    <a:lstStyle/>
                    <a:p>
                      <a:r>
                        <a:rPr lang="en-US" sz="1100">
                          <a:effectLst/>
                        </a:rPr>
                        <a:t>Diwali</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725077079"/>
                  </a:ext>
                </a:extLst>
              </a:tr>
              <a:tr h="350409">
                <a:tc>
                  <a:txBody>
                    <a:bodyPr/>
                    <a:lstStyle/>
                    <a:p>
                      <a:r>
                        <a:rPr lang="en-US" sz="1100">
                          <a:effectLst/>
                        </a:rPr>
                        <a:t>November 22-24</a:t>
                      </a:r>
                    </a:p>
                  </a:txBody>
                  <a:tcPr marL="82101" marR="82101" marT="41050" marB="41050" anchor="ctr">
                    <a:lnL>
                      <a:noFill/>
                    </a:lnL>
                    <a:lnR>
                      <a:noFill/>
                    </a:lnR>
                    <a:lnT>
                      <a:noFill/>
                    </a:lnT>
                    <a:lnB>
                      <a:noFill/>
                    </a:lnB>
                    <a:solidFill>
                      <a:srgbClr val="FFFFFF"/>
                    </a:solidFill>
                  </a:tcPr>
                </a:tc>
                <a:tc>
                  <a:txBody>
                    <a:bodyPr/>
                    <a:lstStyle/>
                    <a:p>
                      <a:r>
                        <a:rPr lang="en-US" sz="1100" b="1">
                          <a:effectLst/>
                        </a:rPr>
                        <a:t>Holidays</a:t>
                      </a:r>
                      <a:r>
                        <a:rPr lang="en-US" sz="1100">
                          <a:effectLst/>
                        </a:rPr>
                        <a:t> | Thanksgiving Break</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3282361941"/>
                  </a:ext>
                </a:extLst>
              </a:tr>
              <a:tr h="350409">
                <a:tc>
                  <a:txBody>
                    <a:bodyPr/>
                    <a:lstStyle/>
                    <a:p>
                      <a:r>
                        <a:rPr lang="en-US" sz="1100">
                          <a:effectLst/>
                        </a:rPr>
                        <a:t>December 7</a:t>
                      </a:r>
                    </a:p>
                  </a:txBody>
                  <a:tcPr marL="82101" marR="82101" marT="41050" marB="41050" anchor="ctr">
                    <a:lnL>
                      <a:noFill/>
                    </a:lnL>
                    <a:lnR>
                      <a:noFill/>
                    </a:lnR>
                    <a:lnT>
                      <a:noFill/>
                    </a:lnT>
                    <a:lnB>
                      <a:noFill/>
                    </a:lnB>
                    <a:solidFill>
                      <a:srgbClr val="FFFFFF"/>
                    </a:solidFill>
                  </a:tcPr>
                </a:tc>
                <a:tc>
                  <a:txBody>
                    <a:bodyPr/>
                    <a:lstStyle/>
                    <a:p>
                      <a:r>
                        <a:rPr lang="en-US" sz="1100">
                          <a:effectLst/>
                        </a:rPr>
                        <a:t>Religious and Cultural Observance | Chanukah (begins sundown 12/7-sundown 12/15)</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2865221019"/>
                  </a:ext>
                </a:extLst>
              </a:tr>
              <a:tr h="350409">
                <a:tc>
                  <a:txBody>
                    <a:bodyPr/>
                    <a:lstStyle/>
                    <a:p>
                      <a:r>
                        <a:rPr lang="en-US" sz="1100">
                          <a:effectLst/>
                        </a:rPr>
                        <a:t>December 8</a:t>
                      </a:r>
                    </a:p>
                  </a:txBody>
                  <a:tcPr marL="82101" marR="82101" marT="41050" marB="41050" anchor="ctr">
                    <a:lnL>
                      <a:noFill/>
                    </a:lnL>
                    <a:lnR>
                      <a:noFill/>
                    </a:lnR>
                    <a:lnT>
                      <a:noFill/>
                    </a:lnT>
                    <a:lnB>
                      <a:noFill/>
                    </a:lnB>
                    <a:solidFill>
                      <a:srgbClr val="FFFFFF"/>
                    </a:solidFill>
                  </a:tcPr>
                </a:tc>
                <a:tc>
                  <a:txBody>
                    <a:bodyPr/>
                    <a:lstStyle/>
                    <a:p>
                      <a:r>
                        <a:rPr lang="en-US" sz="1100">
                          <a:effectLst/>
                        </a:rPr>
                        <a:t>Religious and Cultural Observance | Bodhi Day</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801552008"/>
                  </a:ext>
                </a:extLst>
              </a:tr>
              <a:tr h="350409">
                <a:tc>
                  <a:txBody>
                    <a:bodyPr/>
                    <a:lstStyle/>
                    <a:p>
                      <a:r>
                        <a:rPr lang="en-US" sz="1100">
                          <a:effectLst/>
                        </a:rPr>
                        <a:t>December 18-31</a:t>
                      </a:r>
                    </a:p>
                  </a:txBody>
                  <a:tcPr marL="82101" marR="82101" marT="41050" marB="41050" anchor="ctr">
                    <a:lnL>
                      <a:noFill/>
                    </a:lnL>
                    <a:lnR>
                      <a:noFill/>
                    </a:lnR>
                    <a:lnT>
                      <a:noFill/>
                    </a:lnT>
                    <a:lnB>
                      <a:noFill/>
                    </a:lnB>
                    <a:solidFill>
                      <a:srgbClr val="FFFFFF"/>
                    </a:solidFill>
                  </a:tcPr>
                </a:tc>
                <a:tc>
                  <a:txBody>
                    <a:bodyPr/>
                    <a:lstStyle/>
                    <a:p>
                      <a:r>
                        <a:rPr lang="en-US" sz="1100" b="1">
                          <a:effectLst/>
                        </a:rPr>
                        <a:t>Holidays</a:t>
                      </a:r>
                      <a:r>
                        <a:rPr lang="en-US" sz="1100">
                          <a:effectLst/>
                        </a:rPr>
                        <a:t> | Winter Break</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248529130"/>
                  </a:ext>
                </a:extLst>
              </a:tr>
              <a:tr h="350409">
                <a:tc>
                  <a:txBody>
                    <a:bodyPr/>
                    <a:lstStyle/>
                    <a:p>
                      <a:r>
                        <a:rPr lang="en-US" sz="1100">
                          <a:effectLst/>
                        </a:rPr>
                        <a:t>December 25</a:t>
                      </a:r>
                    </a:p>
                  </a:txBody>
                  <a:tcPr marL="82101" marR="82101" marT="41050" marB="41050" anchor="ctr">
                    <a:lnL>
                      <a:noFill/>
                    </a:lnL>
                    <a:lnR>
                      <a:noFill/>
                    </a:lnR>
                    <a:lnT>
                      <a:noFill/>
                    </a:lnT>
                    <a:lnB>
                      <a:noFill/>
                    </a:lnB>
                    <a:solidFill>
                      <a:srgbClr val="FFFFFF"/>
                    </a:solidFill>
                  </a:tcPr>
                </a:tc>
                <a:tc>
                  <a:txBody>
                    <a:bodyPr/>
                    <a:lstStyle/>
                    <a:p>
                      <a:r>
                        <a:rPr lang="en-US" sz="1100" dirty="0">
                          <a:effectLst/>
                        </a:rPr>
                        <a:t>Christmas</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437207617"/>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C63FD7C-FFAF-38AE-9C7E-B39910FBB4AA}"/>
              </a:ext>
            </a:extLst>
          </p:cNvPr>
          <p:cNvSpPr>
            <a:spLocks noGrp="1"/>
          </p:cNvSpPr>
          <p:nvPr>
            <p:ph type="title"/>
          </p:nvPr>
        </p:nvSpPr>
        <p:spPr>
          <a:xfrm>
            <a:off x="3809852" y="-20220"/>
            <a:ext cx="7207250" cy="1143000"/>
          </a:xfrm>
        </p:spPr>
        <p:txBody>
          <a:bodyPr/>
          <a:lstStyle/>
          <a:p>
            <a:r>
              <a:rPr lang="en-US" altLang="en-US" sz="2800" dirty="0">
                <a:latin typeface="Helvetica" panose="020B0604020202020204" pitchFamily="34" charset="0"/>
                <a:ea typeface="ヒラギノ角ゴ Pro W3" charset="-128"/>
              </a:rPr>
              <a:t>FCPS Spring  2024 Schedule</a:t>
            </a:r>
          </a:p>
        </p:txBody>
      </p:sp>
      <p:graphicFrame>
        <p:nvGraphicFramePr>
          <p:cNvPr id="4" name="Table 3">
            <a:extLst>
              <a:ext uri="{FF2B5EF4-FFF2-40B4-BE49-F238E27FC236}">
                <a16:creationId xmlns:a16="http://schemas.microsoft.com/office/drawing/2014/main" id="{C165C4A2-43E4-0CD6-F0C3-F6FCF10A3918}"/>
              </a:ext>
            </a:extLst>
          </p:cNvPr>
          <p:cNvGraphicFramePr>
            <a:graphicFrameLocks noGrp="1"/>
          </p:cNvGraphicFramePr>
          <p:nvPr>
            <p:extLst>
              <p:ext uri="{D42A27DB-BD31-4B8C-83A1-F6EECF244321}">
                <p14:modId xmlns:p14="http://schemas.microsoft.com/office/powerpoint/2010/main" val="1354882844"/>
              </p:ext>
            </p:extLst>
          </p:nvPr>
        </p:nvGraphicFramePr>
        <p:xfrm>
          <a:off x="239705" y="1122780"/>
          <a:ext cx="5856295" cy="5500951"/>
        </p:xfrm>
        <a:graphic>
          <a:graphicData uri="http://schemas.openxmlformats.org/drawingml/2006/table">
            <a:tbl>
              <a:tblPr/>
              <a:tblGrid>
                <a:gridCol w="1094510">
                  <a:extLst>
                    <a:ext uri="{9D8B030D-6E8A-4147-A177-3AD203B41FA5}">
                      <a16:colId xmlns:a16="http://schemas.microsoft.com/office/drawing/2014/main" val="2602094918"/>
                    </a:ext>
                  </a:extLst>
                </a:gridCol>
                <a:gridCol w="4761785">
                  <a:extLst>
                    <a:ext uri="{9D8B030D-6E8A-4147-A177-3AD203B41FA5}">
                      <a16:colId xmlns:a16="http://schemas.microsoft.com/office/drawing/2014/main" val="2587661550"/>
                    </a:ext>
                  </a:extLst>
                </a:gridCol>
              </a:tblGrid>
              <a:tr h="483519">
                <a:tc>
                  <a:txBody>
                    <a:bodyPr/>
                    <a:lstStyle/>
                    <a:p>
                      <a:r>
                        <a:rPr lang="en-US" sz="1100">
                          <a:effectLst/>
                        </a:rPr>
                        <a:t>January 1, 2024</a:t>
                      </a:r>
                    </a:p>
                  </a:txBody>
                  <a:tcPr marL="82101" marR="82101" marT="41050" marB="41050" anchor="ctr">
                    <a:lnL>
                      <a:noFill/>
                    </a:lnL>
                    <a:lnR>
                      <a:noFill/>
                    </a:lnR>
                    <a:lnT>
                      <a:noFill/>
                    </a:lnT>
                    <a:lnB>
                      <a:noFill/>
                    </a:lnB>
                    <a:solidFill>
                      <a:srgbClr val="FFFFFF"/>
                    </a:solidFill>
                  </a:tcPr>
                </a:tc>
                <a:tc>
                  <a:txBody>
                    <a:bodyPr/>
                    <a:lstStyle/>
                    <a:p>
                      <a:r>
                        <a:rPr lang="en-US" sz="1100" b="1">
                          <a:effectLst/>
                        </a:rPr>
                        <a:t>Holiday</a:t>
                      </a:r>
                      <a:r>
                        <a:rPr lang="en-US" sz="1100">
                          <a:effectLst/>
                        </a:rPr>
                        <a:t> | New Year’s Day</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3488942470"/>
                  </a:ext>
                </a:extLst>
              </a:tr>
              <a:tr h="289314">
                <a:tc>
                  <a:txBody>
                    <a:bodyPr/>
                    <a:lstStyle/>
                    <a:p>
                      <a:r>
                        <a:rPr lang="en-US" sz="1100">
                          <a:effectLst/>
                        </a:rPr>
                        <a:t>January 6</a:t>
                      </a:r>
                    </a:p>
                  </a:txBody>
                  <a:tcPr marL="82101" marR="82101" marT="41050" marB="41050" anchor="ctr">
                    <a:lnL>
                      <a:noFill/>
                    </a:lnL>
                    <a:lnR>
                      <a:noFill/>
                    </a:lnR>
                    <a:lnT>
                      <a:noFill/>
                    </a:lnT>
                    <a:lnB>
                      <a:noFill/>
                    </a:lnB>
                    <a:solidFill>
                      <a:srgbClr val="FFFFFF"/>
                    </a:solidFill>
                  </a:tcPr>
                </a:tc>
                <a:tc>
                  <a:txBody>
                    <a:bodyPr/>
                    <a:lstStyle/>
                    <a:p>
                      <a:r>
                        <a:rPr lang="en-US" sz="1100" dirty="0">
                          <a:effectLst/>
                        </a:rPr>
                        <a:t>Three Kings Day/Epiphany</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2757513450"/>
                  </a:ext>
                </a:extLst>
              </a:tr>
              <a:tr h="289314">
                <a:tc>
                  <a:txBody>
                    <a:bodyPr/>
                    <a:lstStyle/>
                    <a:p>
                      <a:r>
                        <a:rPr lang="en-US" sz="1100">
                          <a:effectLst/>
                        </a:rPr>
                        <a:t>January 7</a:t>
                      </a:r>
                    </a:p>
                  </a:txBody>
                  <a:tcPr marL="82101" marR="82101" marT="41050" marB="41050" anchor="ctr">
                    <a:lnL>
                      <a:noFill/>
                    </a:lnL>
                    <a:lnR>
                      <a:noFill/>
                    </a:lnR>
                    <a:lnT>
                      <a:noFill/>
                    </a:lnT>
                    <a:lnB>
                      <a:noFill/>
                    </a:lnB>
                    <a:solidFill>
                      <a:srgbClr val="FFFFFF"/>
                    </a:solidFill>
                  </a:tcPr>
                </a:tc>
                <a:tc>
                  <a:txBody>
                    <a:bodyPr/>
                    <a:lstStyle/>
                    <a:p>
                      <a:r>
                        <a:rPr lang="en-US" sz="1100">
                          <a:effectLst/>
                        </a:rPr>
                        <a:t>Orthodox Christmas</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4088259209"/>
                  </a:ext>
                </a:extLst>
              </a:tr>
              <a:tr h="289314">
                <a:tc>
                  <a:txBody>
                    <a:bodyPr/>
                    <a:lstStyle/>
                    <a:p>
                      <a:r>
                        <a:rPr lang="en-US" sz="1100">
                          <a:effectLst/>
                        </a:rPr>
                        <a:t>January 15</a:t>
                      </a:r>
                    </a:p>
                  </a:txBody>
                  <a:tcPr marL="82101" marR="82101" marT="41050" marB="41050" anchor="ctr">
                    <a:lnL>
                      <a:noFill/>
                    </a:lnL>
                    <a:lnR>
                      <a:noFill/>
                    </a:lnR>
                    <a:lnT>
                      <a:noFill/>
                    </a:lnT>
                    <a:lnB>
                      <a:noFill/>
                    </a:lnB>
                    <a:solidFill>
                      <a:srgbClr val="FFFFFF"/>
                    </a:solidFill>
                  </a:tcPr>
                </a:tc>
                <a:tc>
                  <a:txBody>
                    <a:bodyPr/>
                    <a:lstStyle/>
                    <a:p>
                      <a:r>
                        <a:rPr lang="en-US" sz="1100" b="1">
                          <a:effectLst/>
                        </a:rPr>
                        <a:t>Holiday</a:t>
                      </a:r>
                      <a:r>
                        <a:rPr lang="en-US" sz="1100">
                          <a:effectLst/>
                        </a:rPr>
                        <a:t> | Martin Luther King Jr.’s Birthday </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530145157"/>
                  </a:ext>
                </a:extLst>
              </a:tr>
              <a:tr h="289314">
                <a:tc>
                  <a:txBody>
                    <a:bodyPr/>
                    <a:lstStyle/>
                    <a:p>
                      <a:r>
                        <a:rPr lang="en-US" sz="1100">
                          <a:effectLst/>
                        </a:rPr>
                        <a:t>January 19</a:t>
                      </a:r>
                    </a:p>
                  </a:txBody>
                  <a:tcPr marL="82101" marR="82101" marT="41050" marB="41050" anchor="ctr">
                    <a:lnL>
                      <a:noFill/>
                    </a:lnL>
                    <a:lnR>
                      <a:noFill/>
                    </a:lnR>
                    <a:lnT>
                      <a:noFill/>
                    </a:lnT>
                    <a:lnB>
                      <a:noFill/>
                    </a:lnB>
                    <a:solidFill>
                      <a:srgbClr val="FFFFFF"/>
                    </a:solidFill>
                  </a:tcPr>
                </a:tc>
                <a:tc>
                  <a:txBody>
                    <a:bodyPr/>
                    <a:lstStyle/>
                    <a:p>
                      <a:r>
                        <a:rPr lang="en-US" sz="1100">
                          <a:effectLst/>
                        </a:rPr>
                        <a:t>Religious and Cultural Observance | Orthodox Epiphany</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59856139"/>
                  </a:ext>
                </a:extLst>
              </a:tr>
              <a:tr h="289314">
                <a:tc>
                  <a:txBody>
                    <a:bodyPr/>
                    <a:lstStyle/>
                    <a:p>
                      <a:r>
                        <a:rPr lang="en-US" sz="1100">
                          <a:effectLst/>
                        </a:rPr>
                        <a:t>January 25</a:t>
                      </a:r>
                    </a:p>
                  </a:txBody>
                  <a:tcPr marL="82101" marR="82101" marT="41050" marB="41050" anchor="ctr">
                    <a:lnL>
                      <a:noFill/>
                    </a:lnL>
                    <a:lnR>
                      <a:noFill/>
                    </a:lnR>
                    <a:lnT>
                      <a:noFill/>
                    </a:lnT>
                    <a:lnB>
                      <a:noFill/>
                    </a:lnB>
                    <a:solidFill>
                      <a:srgbClr val="FFFFFF"/>
                    </a:solidFill>
                  </a:tcPr>
                </a:tc>
                <a:tc>
                  <a:txBody>
                    <a:bodyPr/>
                    <a:lstStyle/>
                    <a:p>
                      <a:r>
                        <a:rPr lang="en-US" sz="1100">
                          <a:effectLst/>
                        </a:rPr>
                        <a:t>End of Second Quarter – 2-hour Early Release </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552659219"/>
                  </a:ext>
                </a:extLst>
              </a:tr>
              <a:tr h="289314">
                <a:tc>
                  <a:txBody>
                    <a:bodyPr/>
                    <a:lstStyle/>
                    <a:p>
                      <a:r>
                        <a:rPr lang="en-US" sz="1100">
                          <a:effectLst/>
                        </a:rPr>
                        <a:t>January 26</a:t>
                      </a:r>
                    </a:p>
                  </a:txBody>
                  <a:tcPr marL="82101" marR="82101" marT="41050" marB="41050" anchor="ctr">
                    <a:lnL>
                      <a:noFill/>
                    </a:lnL>
                    <a:lnR>
                      <a:noFill/>
                    </a:lnR>
                    <a:lnT>
                      <a:noFill/>
                    </a:lnT>
                    <a:lnB>
                      <a:noFill/>
                    </a:lnB>
                    <a:solidFill>
                      <a:srgbClr val="FFFFFF"/>
                    </a:solidFill>
                  </a:tcPr>
                </a:tc>
                <a:tc>
                  <a:txBody>
                    <a:bodyPr/>
                    <a:lstStyle/>
                    <a:p>
                      <a:r>
                        <a:rPr lang="en-US" sz="1100" b="1">
                          <a:effectLst/>
                        </a:rPr>
                        <a:t>Student Holiday</a:t>
                      </a:r>
                      <a:r>
                        <a:rPr lang="en-US" sz="1100">
                          <a:effectLst/>
                        </a:rPr>
                        <a:t> (Professional Workday for Staff) </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4146863147"/>
                  </a:ext>
                </a:extLst>
              </a:tr>
              <a:tr h="289314">
                <a:tc>
                  <a:txBody>
                    <a:bodyPr/>
                    <a:lstStyle/>
                    <a:p>
                      <a:r>
                        <a:rPr lang="en-US" sz="1100">
                          <a:effectLst/>
                        </a:rPr>
                        <a:t>February 10</a:t>
                      </a:r>
                    </a:p>
                  </a:txBody>
                  <a:tcPr marL="82101" marR="82101" marT="41050" marB="41050" anchor="ctr">
                    <a:lnL>
                      <a:noFill/>
                    </a:lnL>
                    <a:lnR>
                      <a:noFill/>
                    </a:lnR>
                    <a:lnT>
                      <a:noFill/>
                    </a:lnT>
                    <a:lnB>
                      <a:noFill/>
                    </a:lnB>
                    <a:solidFill>
                      <a:srgbClr val="FFFFFF"/>
                    </a:solidFill>
                  </a:tcPr>
                </a:tc>
                <a:tc>
                  <a:txBody>
                    <a:bodyPr/>
                    <a:lstStyle/>
                    <a:p>
                      <a:r>
                        <a:rPr lang="en-US" sz="1100">
                          <a:effectLst/>
                        </a:rPr>
                        <a:t>Lunar New Year</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200619959"/>
                  </a:ext>
                </a:extLst>
              </a:tr>
              <a:tr h="289314">
                <a:tc>
                  <a:txBody>
                    <a:bodyPr/>
                    <a:lstStyle/>
                    <a:p>
                      <a:r>
                        <a:rPr lang="en-US" sz="1100">
                          <a:effectLst/>
                        </a:rPr>
                        <a:t>February 14</a:t>
                      </a:r>
                    </a:p>
                  </a:txBody>
                  <a:tcPr marL="82101" marR="82101" marT="41050" marB="41050" anchor="ctr">
                    <a:lnL>
                      <a:noFill/>
                    </a:lnL>
                    <a:lnR>
                      <a:noFill/>
                    </a:lnR>
                    <a:lnT>
                      <a:noFill/>
                    </a:lnT>
                    <a:lnB>
                      <a:noFill/>
                    </a:lnB>
                    <a:solidFill>
                      <a:srgbClr val="FFFFFF"/>
                    </a:solidFill>
                  </a:tcPr>
                </a:tc>
                <a:tc>
                  <a:txBody>
                    <a:bodyPr/>
                    <a:lstStyle/>
                    <a:p>
                      <a:r>
                        <a:rPr lang="en-US" sz="1100" dirty="0">
                          <a:effectLst/>
                        </a:rPr>
                        <a:t>Ash Wednesday</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2174695411"/>
                  </a:ext>
                </a:extLst>
              </a:tr>
              <a:tr h="289314">
                <a:tc>
                  <a:txBody>
                    <a:bodyPr/>
                    <a:lstStyle/>
                    <a:p>
                      <a:r>
                        <a:rPr lang="en-US" sz="1100">
                          <a:effectLst/>
                        </a:rPr>
                        <a:t>February 19</a:t>
                      </a:r>
                    </a:p>
                  </a:txBody>
                  <a:tcPr marL="82101" marR="82101" marT="41050" marB="41050" anchor="ctr">
                    <a:lnL>
                      <a:noFill/>
                    </a:lnL>
                    <a:lnR>
                      <a:noFill/>
                    </a:lnR>
                    <a:lnT>
                      <a:noFill/>
                    </a:lnT>
                    <a:lnB>
                      <a:noFill/>
                    </a:lnB>
                    <a:solidFill>
                      <a:srgbClr val="FFFFFF"/>
                    </a:solidFill>
                  </a:tcPr>
                </a:tc>
                <a:tc>
                  <a:txBody>
                    <a:bodyPr/>
                    <a:lstStyle/>
                    <a:p>
                      <a:r>
                        <a:rPr lang="en-US" sz="1100" b="1">
                          <a:effectLst/>
                        </a:rPr>
                        <a:t>Holiday</a:t>
                      </a:r>
                      <a:r>
                        <a:rPr lang="en-US" sz="1100">
                          <a:effectLst/>
                        </a:rPr>
                        <a:t> | Washington’s Birthday and Presidents’ Day</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111884515"/>
                  </a:ext>
                </a:extLst>
              </a:tr>
              <a:tr h="289314">
                <a:tc>
                  <a:txBody>
                    <a:bodyPr/>
                    <a:lstStyle/>
                    <a:p>
                      <a:r>
                        <a:rPr lang="en-US" sz="1100">
                          <a:effectLst/>
                        </a:rPr>
                        <a:t>March 5</a:t>
                      </a:r>
                    </a:p>
                  </a:txBody>
                  <a:tcPr marL="82101" marR="82101" marT="41050" marB="41050" anchor="ctr">
                    <a:lnL>
                      <a:noFill/>
                    </a:lnL>
                    <a:lnR>
                      <a:noFill/>
                    </a:lnR>
                    <a:lnT>
                      <a:noFill/>
                    </a:lnT>
                    <a:lnB>
                      <a:noFill/>
                    </a:lnB>
                    <a:solidFill>
                      <a:srgbClr val="FFFFFF"/>
                    </a:solidFill>
                  </a:tcPr>
                </a:tc>
                <a:tc>
                  <a:txBody>
                    <a:bodyPr/>
                    <a:lstStyle/>
                    <a:p>
                      <a:r>
                        <a:rPr lang="en-US" sz="1100">
                          <a:effectLst/>
                        </a:rPr>
                        <a:t>5 Presidential Primary (tentative)</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2832251234"/>
                  </a:ext>
                </a:extLst>
              </a:tr>
              <a:tr h="677722">
                <a:tc>
                  <a:txBody>
                    <a:bodyPr/>
                    <a:lstStyle/>
                    <a:p>
                      <a:r>
                        <a:rPr lang="en-US" sz="1100">
                          <a:effectLst/>
                        </a:rPr>
                        <a:t>March 11</a:t>
                      </a:r>
                    </a:p>
                  </a:txBody>
                  <a:tcPr marL="82101" marR="82101" marT="41050" marB="41050" anchor="ctr">
                    <a:lnL>
                      <a:noFill/>
                    </a:lnL>
                    <a:lnR>
                      <a:noFill/>
                    </a:lnR>
                    <a:lnT>
                      <a:noFill/>
                    </a:lnT>
                    <a:lnB>
                      <a:noFill/>
                    </a:lnB>
                    <a:solidFill>
                      <a:srgbClr val="FFFFFF"/>
                    </a:solidFill>
                  </a:tcPr>
                </a:tc>
                <a:tc>
                  <a:txBody>
                    <a:bodyPr/>
                    <a:lstStyle/>
                    <a:p>
                      <a:r>
                        <a:rPr lang="en-US" sz="1100">
                          <a:effectLst/>
                        </a:rPr>
                        <a:t>Religious and Cultural Observance | First Full Day of Ramadan (begins sundown 3/10 and continues with daily fast and nightly prayer until 4/9)</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997502340"/>
                  </a:ext>
                </a:extLst>
              </a:tr>
              <a:tr h="289314">
                <a:tc>
                  <a:txBody>
                    <a:bodyPr/>
                    <a:lstStyle/>
                    <a:p>
                      <a:r>
                        <a:rPr lang="en-US" sz="1100">
                          <a:effectLst/>
                        </a:rPr>
                        <a:t>March 20</a:t>
                      </a:r>
                    </a:p>
                  </a:txBody>
                  <a:tcPr marL="82101" marR="82101" marT="41050" marB="41050" anchor="ctr">
                    <a:lnL>
                      <a:noFill/>
                    </a:lnL>
                    <a:lnR>
                      <a:noFill/>
                    </a:lnR>
                    <a:lnT>
                      <a:noFill/>
                    </a:lnT>
                    <a:lnB>
                      <a:noFill/>
                    </a:lnB>
                    <a:solidFill>
                      <a:srgbClr val="FFFFFF"/>
                    </a:solidFill>
                  </a:tcPr>
                </a:tc>
                <a:tc>
                  <a:txBody>
                    <a:bodyPr/>
                    <a:lstStyle/>
                    <a:p>
                      <a:r>
                        <a:rPr lang="en-US" sz="1100">
                          <a:effectLst/>
                        </a:rPr>
                        <a:t>Orthodox Ash Wednesday</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3997580664"/>
                  </a:ext>
                </a:extLst>
              </a:tr>
              <a:tr h="289314">
                <a:tc>
                  <a:txBody>
                    <a:bodyPr/>
                    <a:lstStyle/>
                    <a:p>
                      <a:r>
                        <a:rPr lang="en-US" sz="1100">
                          <a:effectLst/>
                        </a:rPr>
                        <a:t>March 22</a:t>
                      </a:r>
                    </a:p>
                  </a:txBody>
                  <a:tcPr marL="82101" marR="82101" marT="41050" marB="41050" anchor="ctr">
                    <a:lnL>
                      <a:noFill/>
                    </a:lnL>
                    <a:lnR>
                      <a:noFill/>
                    </a:lnR>
                    <a:lnT>
                      <a:noFill/>
                    </a:lnT>
                    <a:lnB>
                      <a:noFill/>
                    </a:lnB>
                    <a:solidFill>
                      <a:srgbClr val="FFFFFF"/>
                    </a:solidFill>
                  </a:tcPr>
                </a:tc>
                <a:tc>
                  <a:txBody>
                    <a:bodyPr/>
                    <a:lstStyle/>
                    <a:p>
                      <a:r>
                        <a:rPr lang="en-US" sz="1100">
                          <a:effectLst/>
                        </a:rPr>
                        <a:t>End of Third Quarter</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3358893595"/>
                  </a:ext>
                </a:extLst>
              </a:tr>
              <a:tr h="289314">
                <a:tc>
                  <a:txBody>
                    <a:bodyPr/>
                    <a:lstStyle/>
                    <a:p>
                      <a:r>
                        <a:rPr lang="en-US" sz="1100">
                          <a:effectLst/>
                        </a:rPr>
                        <a:t>March 25-29</a:t>
                      </a:r>
                    </a:p>
                  </a:txBody>
                  <a:tcPr marL="82101" marR="82101" marT="41050" marB="41050" anchor="ctr">
                    <a:lnL>
                      <a:noFill/>
                    </a:lnL>
                    <a:lnR>
                      <a:noFill/>
                    </a:lnR>
                    <a:lnT>
                      <a:noFill/>
                    </a:lnT>
                    <a:lnB>
                      <a:noFill/>
                    </a:lnB>
                    <a:solidFill>
                      <a:srgbClr val="FFFFFF"/>
                    </a:solidFill>
                  </a:tcPr>
                </a:tc>
                <a:tc>
                  <a:txBody>
                    <a:bodyPr/>
                    <a:lstStyle/>
                    <a:p>
                      <a:r>
                        <a:rPr lang="en-US" sz="1100" b="1">
                          <a:effectLst/>
                        </a:rPr>
                        <a:t>Holidays</a:t>
                      </a:r>
                      <a:r>
                        <a:rPr lang="en-US" sz="1100">
                          <a:effectLst/>
                        </a:rPr>
                        <a:t> | Spring Break</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180097809"/>
                  </a:ext>
                </a:extLst>
              </a:tr>
              <a:tr h="289314">
                <a:tc>
                  <a:txBody>
                    <a:bodyPr/>
                    <a:lstStyle/>
                    <a:p>
                      <a:r>
                        <a:rPr lang="en-US" sz="1100">
                          <a:effectLst/>
                        </a:rPr>
                        <a:t>March 29</a:t>
                      </a:r>
                    </a:p>
                  </a:txBody>
                  <a:tcPr marL="82101" marR="82101" marT="41050" marB="41050" anchor="ctr">
                    <a:lnL>
                      <a:noFill/>
                    </a:lnL>
                    <a:lnR>
                      <a:noFill/>
                    </a:lnR>
                    <a:lnT>
                      <a:noFill/>
                    </a:lnT>
                    <a:lnB>
                      <a:noFill/>
                    </a:lnB>
                    <a:solidFill>
                      <a:srgbClr val="FFFFFF"/>
                    </a:solidFill>
                  </a:tcPr>
                </a:tc>
                <a:tc>
                  <a:txBody>
                    <a:bodyPr/>
                    <a:lstStyle/>
                    <a:p>
                      <a:r>
                        <a:rPr lang="en-US" sz="1100">
                          <a:effectLst/>
                        </a:rPr>
                        <a:t>Good Friday</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1091015480"/>
                  </a:ext>
                </a:extLst>
              </a:tr>
              <a:tr h="289314">
                <a:tc>
                  <a:txBody>
                    <a:bodyPr/>
                    <a:lstStyle/>
                    <a:p>
                      <a:r>
                        <a:rPr lang="en-US" sz="1100">
                          <a:effectLst/>
                        </a:rPr>
                        <a:t>March 31</a:t>
                      </a:r>
                    </a:p>
                  </a:txBody>
                  <a:tcPr marL="82101" marR="82101" marT="41050" marB="41050" anchor="ctr">
                    <a:lnL>
                      <a:noFill/>
                    </a:lnL>
                    <a:lnR>
                      <a:noFill/>
                    </a:lnR>
                    <a:lnT>
                      <a:noFill/>
                    </a:lnT>
                    <a:lnB>
                      <a:noFill/>
                    </a:lnB>
                    <a:solidFill>
                      <a:srgbClr val="FFFFFF"/>
                    </a:solidFill>
                  </a:tcPr>
                </a:tc>
                <a:tc>
                  <a:txBody>
                    <a:bodyPr/>
                    <a:lstStyle/>
                    <a:p>
                      <a:r>
                        <a:rPr lang="en-US" sz="1100" dirty="0">
                          <a:effectLst/>
                        </a:rPr>
                        <a:t>Easter</a:t>
                      </a:r>
                    </a:p>
                  </a:txBody>
                  <a:tcPr marL="82101" marR="82101" marT="41050" marB="41050" anchor="ctr">
                    <a:lnL>
                      <a:noFill/>
                    </a:lnL>
                    <a:lnR>
                      <a:noFill/>
                    </a:lnR>
                    <a:lnT>
                      <a:noFill/>
                    </a:lnT>
                    <a:lnB>
                      <a:noFill/>
                    </a:lnB>
                    <a:solidFill>
                      <a:srgbClr val="FFFFFF"/>
                    </a:solidFill>
                  </a:tcPr>
                </a:tc>
                <a:extLst>
                  <a:ext uri="{0D108BD9-81ED-4DB2-BD59-A6C34878D82A}">
                    <a16:rowId xmlns:a16="http://schemas.microsoft.com/office/drawing/2014/main" val="563250556"/>
                  </a:ext>
                </a:extLst>
              </a:tr>
            </a:tbl>
          </a:graphicData>
        </a:graphic>
      </p:graphicFrame>
      <p:graphicFrame>
        <p:nvGraphicFramePr>
          <p:cNvPr id="5" name="Table 4">
            <a:extLst>
              <a:ext uri="{FF2B5EF4-FFF2-40B4-BE49-F238E27FC236}">
                <a16:creationId xmlns:a16="http://schemas.microsoft.com/office/drawing/2014/main" id="{729205F5-F84D-E9CB-80B3-AACB46D18CB8}"/>
              </a:ext>
            </a:extLst>
          </p:cNvPr>
          <p:cNvGraphicFramePr>
            <a:graphicFrameLocks noGrp="1"/>
          </p:cNvGraphicFramePr>
          <p:nvPr>
            <p:extLst>
              <p:ext uri="{D42A27DB-BD31-4B8C-83A1-F6EECF244321}">
                <p14:modId xmlns:p14="http://schemas.microsoft.com/office/powerpoint/2010/main" val="3736008778"/>
              </p:ext>
            </p:extLst>
          </p:nvPr>
        </p:nvGraphicFramePr>
        <p:xfrm>
          <a:off x="6326372" y="1113956"/>
          <a:ext cx="5369442" cy="5286841"/>
        </p:xfrm>
        <a:graphic>
          <a:graphicData uri="http://schemas.openxmlformats.org/drawingml/2006/table">
            <a:tbl>
              <a:tblPr/>
              <a:tblGrid>
                <a:gridCol w="1003519">
                  <a:extLst>
                    <a:ext uri="{9D8B030D-6E8A-4147-A177-3AD203B41FA5}">
                      <a16:colId xmlns:a16="http://schemas.microsoft.com/office/drawing/2014/main" val="943679672"/>
                    </a:ext>
                  </a:extLst>
                </a:gridCol>
                <a:gridCol w="4365923">
                  <a:extLst>
                    <a:ext uri="{9D8B030D-6E8A-4147-A177-3AD203B41FA5}">
                      <a16:colId xmlns:a16="http://schemas.microsoft.com/office/drawing/2014/main" val="1782267692"/>
                    </a:ext>
                  </a:extLst>
                </a:gridCol>
              </a:tblGrid>
              <a:tr h="299255">
                <a:tc>
                  <a:txBody>
                    <a:bodyPr/>
                    <a:lstStyle/>
                    <a:p>
                      <a:r>
                        <a:rPr lang="en-US">
                          <a:effectLst/>
                        </a:rPr>
                        <a:t>April 1</a:t>
                      </a:r>
                    </a:p>
                  </a:txBody>
                  <a:tcPr anchor="ctr">
                    <a:lnL>
                      <a:noFill/>
                    </a:lnL>
                    <a:lnR>
                      <a:noFill/>
                    </a:lnR>
                    <a:lnT>
                      <a:noFill/>
                    </a:lnT>
                    <a:lnB>
                      <a:noFill/>
                    </a:lnB>
                    <a:solidFill>
                      <a:srgbClr val="FFFFFF"/>
                    </a:solidFill>
                  </a:tcPr>
                </a:tc>
                <a:tc>
                  <a:txBody>
                    <a:bodyPr/>
                    <a:lstStyle/>
                    <a:p>
                      <a:r>
                        <a:rPr lang="en-US" b="1">
                          <a:effectLst/>
                        </a:rPr>
                        <a:t>Student Holiday</a:t>
                      </a:r>
                      <a:r>
                        <a:rPr lang="en-US">
                          <a:effectLst/>
                        </a:rPr>
                        <a:t> (Professional Workday for Staff)</a:t>
                      </a:r>
                    </a:p>
                  </a:txBody>
                  <a:tcPr anchor="ctr">
                    <a:lnL>
                      <a:noFill/>
                    </a:lnL>
                    <a:lnR>
                      <a:noFill/>
                    </a:lnR>
                    <a:lnT>
                      <a:noFill/>
                    </a:lnT>
                    <a:lnB>
                      <a:noFill/>
                    </a:lnB>
                    <a:solidFill>
                      <a:srgbClr val="FFFFFF"/>
                    </a:solidFill>
                  </a:tcPr>
                </a:tc>
                <a:extLst>
                  <a:ext uri="{0D108BD9-81ED-4DB2-BD59-A6C34878D82A}">
                    <a16:rowId xmlns:a16="http://schemas.microsoft.com/office/drawing/2014/main" val="1860036032"/>
                  </a:ext>
                </a:extLst>
              </a:tr>
              <a:tr h="299255">
                <a:tc>
                  <a:txBody>
                    <a:bodyPr/>
                    <a:lstStyle/>
                    <a:p>
                      <a:r>
                        <a:rPr lang="en-US">
                          <a:effectLst/>
                        </a:rPr>
                        <a:t>April 2</a:t>
                      </a:r>
                    </a:p>
                  </a:txBody>
                  <a:tcPr anchor="ctr">
                    <a:lnL>
                      <a:noFill/>
                    </a:lnL>
                    <a:lnR>
                      <a:noFill/>
                    </a:lnR>
                    <a:lnT>
                      <a:noFill/>
                    </a:lnT>
                    <a:lnB>
                      <a:noFill/>
                    </a:lnB>
                    <a:solidFill>
                      <a:srgbClr val="FFFFFF"/>
                    </a:solidFill>
                  </a:tcPr>
                </a:tc>
                <a:tc>
                  <a:txBody>
                    <a:bodyPr/>
                    <a:lstStyle/>
                    <a:p>
                      <a:r>
                        <a:rPr lang="en-US" b="1">
                          <a:effectLst/>
                        </a:rPr>
                        <a:t>Student Holiday</a:t>
                      </a:r>
                      <a:r>
                        <a:rPr lang="en-US">
                          <a:effectLst/>
                        </a:rPr>
                        <a:t> (Professional Workday for Staff)</a:t>
                      </a:r>
                    </a:p>
                  </a:txBody>
                  <a:tcPr anchor="ctr">
                    <a:lnL>
                      <a:noFill/>
                    </a:lnL>
                    <a:lnR>
                      <a:noFill/>
                    </a:lnR>
                    <a:lnT>
                      <a:noFill/>
                    </a:lnT>
                    <a:lnB>
                      <a:noFill/>
                    </a:lnB>
                    <a:solidFill>
                      <a:srgbClr val="FFFFFF"/>
                    </a:solidFill>
                  </a:tcPr>
                </a:tc>
                <a:extLst>
                  <a:ext uri="{0D108BD9-81ED-4DB2-BD59-A6C34878D82A}">
                    <a16:rowId xmlns:a16="http://schemas.microsoft.com/office/drawing/2014/main" val="363034168"/>
                  </a:ext>
                </a:extLst>
              </a:tr>
              <a:tr h="498759">
                <a:tc>
                  <a:txBody>
                    <a:bodyPr/>
                    <a:lstStyle/>
                    <a:p>
                      <a:r>
                        <a:rPr lang="en-US">
                          <a:effectLst/>
                        </a:rPr>
                        <a:t>April 9</a:t>
                      </a:r>
                    </a:p>
                  </a:txBody>
                  <a:tcPr anchor="ctr">
                    <a:lnL>
                      <a:noFill/>
                    </a:lnL>
                    <a:lnR>
                      <a:noFill/>
                    </a:lnR>
                    <a:lnT>
                      <a:noFill/>
                    </a:lnT>
                    <a:lnB>
                      <a:noFill/>
                    </a:lnB>
                    <a:solidFill>
                      <a:srgbClr val="FFFFFF"/>
                    </a:solidFill>
                  </a:tcPr>
                </a:tc>
                <a:tc>
                  <a:txBody>
                    <a:bodyPr/>
                    <a:lstStyle/>
                    <a:p>
                      <a:r>
                        <a:rPr lang="en-US">
                          <a:effectLst/>
                        </a:rPr>
                        <a:t>Religious and Cultural Observance | Eid al Fitr (begins sundown 4/9 – sundown 4/10)</a:t>
                      </a:r>
                    </a:p>
                  </a:txBody>
                  <a:tcPr anchor="ctr">
                    <a:lnL>
                      <a:noFill/>
                    </a:lnL>
                    <a:lnR>
                      <a:noFill/>
                    </a:lnR>
                    <a:lnT>
                      <a:noFill/>
                    </a:lnT>
                    <a:lnB>
                      <a:noFill/>
                    </a:lnB>
                    <a:solidFill>
                      <a:srgbClr val="FFFFFF"/>
                    </a:solidFill>
                  </a:tcPr>
                </a:tc>
                <a:extLst>
                  <a:ext uri="{0D108BD9-81ED-4DB2-BD59-A6C34878D82A}">
                    <a16:rowId xmlns:a16="http://schemas.microsoft.com/office/drawing/2014/main" val="2126436131"/>
                  </a:ext>
                </a:extLst>
              </a:tr>
              <a:tr h="299255">
                <a:tc>
                  <a:txBody>
                    <a:bodyPr/>
                    <a:lstStyle/>
                    <a:p>
                      <a:r>
                        <a:rPr lang="en-US">
                          <a:effectLst/>
                        </a:rPr>
                        <a:t>April 10</a:t>
                      </a:r>
                    </a:p>
                  </a:txBody>
                  <a:tcPr anchor="ctr">
                    <a:lnL>
                      <a:noFill/>
                    </a:lnL>
                    <a:lnR>
                      <a:noFill/>
                    </a:lnR>
                    <a:lnT>
                      <a:noFill/>
                    </a:lnT>
                    <a:lnB>
                      <a:noFill/>
                    </a:lnB>
                    <a:solidFill>
                      <a:srgbClr val="FFFFFF"/>
                    </a:solidFill>
                  </a:tcPr>
                </a:tc>
                <a:tc>
                  <a:txBody>
                    <a:bodyPr/>
                    <a:lstStyle/>
                    <a:p>
                      <a:r>
                        <a:rPr lang="en-US" b="1" dirty="0">
                          <a:effectLst/>
                        </a:rPr>
                        <a:t>Holiday</a:t>
                      </a:r>
                      <a:r>
                        <a:rPr lang="en-US" dirty="0">
                          <a:effectLst/>
                        </a:rPr>
                        <a:t> | Eid al Fitr (begins sundown 4/9 – sundown 4/10)</a:t>
                      </a:r>
                    </a:p>
                  </a:txBody>
                  <a:tcPr anchor="ctr">
                    <a:lnL>
                      <a:noFill/>
                    </a:lnL>
                    <a:lnR>
                      <a:noFill/>
                    </a:lnR>
                    <a:lnT>
                      <a:noFill/>
                    </a:lnT>
                    <a:lnB>
                      <a:noFill/>
                    </a:lnB>
                    <a:solidFill>
                      <a:srgbClr val="FFFFFF"/>
                    </a:solidFill>
                  </a:tcPr>
                </a:tc>
                <a:extLst>
                  <a:ext uri="{0D108BD9-81ED-4DB2-BD59-A6C34878D82A}">
                    <a16:rowId xmlns:a16="http://schemas.microsoft.com/office/drawing/2014/main" val="433028414"/>
                  </a:ext>
                </a:extLst>
              </a:tr>
              <a:tr h="498759">
                <a:tc>
                  <a:txBody>
                    <a:bodyPr/>
                    <a:lstStyle/>
                    <a:p>
                      <a:r>
                        <a:rPr lang="en-US">
                          <a:effectLst/>
                        </a:rPr>
                        <a:t>April 22</a:t>
                      </a:r>
                    </a:p>
                  </a:txBody>
                  <a:tcPr anchor="ctr">
                    <a:lnL>
                      <a:noFill/>
                    </a:lnL>
                    <a:lnR>
                      <a:noFill/>
                    </a:lnR>
                    <a:lnT>
                      <a:noFill/>
                    </a:lnT>
                    <a:lnB>
                      <a:noFill/>
                    </a:lnB>
                    <a:solidFill>
                      <a:srgbClr val="FFFFFF"/>
                    </a:solidFill>
                  </a:tcPr>
                </a:tc>
                <a:tc>
                  <a:txBody>
                    <a:bodyPr/>
                    <a:lstStyle/>
                    <a:p>
                      <a:r>
                        <a:rPr lang="en-US">
                          <a:effectLst/>
                        </a:rPr>
                        <a:t>Religious and Cultural Observance | First evening of Passover (begins sundown 4/22 – sundown 4/30)</a:t>
                      </a:r>
                    </a:p>
                  </a:txBody>
                  <a:tcPr anchor="ctr">
                    <a:lnL>
                      <a:noFill/>
                    </a:lnL>
                    <a:lnR>
                      <a:noFill/>
                    </a:lnR>
                    <a:lnT>
                      <a:noFill/>
                    </a:lnT>
                    <a:lnB>
                      <a:noFill/>
                    </a:lnB>
                    <a:solidFill>
                      <a:srgbClr val="FFFFFF"/>
                    </a:solidFill>
                  </a:tcPr>
                </a:tc>
                <a:extLst>
                  <a:ext uri="{0D108BD9-81ED-4DB2-BD59-A6C34878D82A}">
                    <a16:rowId xmlns:a16="http://schemas.microsoft.com/office/drawing/2014/main" val="2703899566"/>
                  </a:ext>
                </a:extLst>
              </a:tr>
              <a:tr h="498759">
                <a:tc>
                  <a:txBody>
                    <a:bodyPr/>
                    <a:lstStyle/>
                    <a:p>
                      <a:r>
                        <a:rPr lang="en-US">
                          <a:effectLst/>
                        </a:rPr>
                        <a:t>April 23</a:t>
                      </a:r>
                    </a:p>
                  </a:txBody>
                  <a:tcPr anchor="ctr">
                    <a:lnL>
                      <a:noFill/>
                    </a:lnL>
                    <a:lnR>
                      <a:noFill/>
                    </a:lnR>
                    <a:lnT>
                      <a:noFill/>
                    </a:lnT>
                    <a:lnB>
                      <a:noFill/>
                    </a:lnB>
                    <a:solidFill>
                      <a:srgbClr val="FFFFFF"/>
                    </a:solidFill>
                  </a:tcPr>
                </a:tc>
                <a:tc>
                  <a:txBody>
                    <a:bodyPr/>
                    <a:lstStyle/>
                    <a:p>
                      <a:r>
                        <a:rPr lang="en-US">
                          <a:effectLst/>
                        </a:rPr>
                        <a:t>Religious and Cultural Observance | Second evening of Passover</a:t>
                      </a:r>
                    </a:p>
                  </a:txBody>
                  <a:tcPr anchor="ctr">
                    <a:lnL>
                      <a:noFill/>
                    </a:lnL>
                    <a:lnR>
                      <a:noFill/>
                    </a:lnR>
                    <a:lnT>
                      <a:noFill/>
                    </a:lnT>
                    <a:lnB>
                      <a:noFill/>
                    </a:lnB>
                    <a:solidFill>
                      <a:srgbClr val="FFFFFF"/>
                    </a:solidFill>
                  </a:tcPr>
                </a:tc>
                <a:extLst>
                  <a:ext uri="{0D108BD9-81ED-4DB2-BD59-A6C34878D82A}">
                    <a16:rowId xmlns:a16="http://schemas.microsoft.com/office/drawing/2014/main" val="1442364915"/>
                  </a:ext>
                </a:extLst>
              </a:tr>
              <a:tr h="299255">
                <a:tc>
                  <a:txBody>
                    <a:bodyPr/>
                    <a:lstStyle/>
                    <a:p>
                      <a:r>
                        <a:rPr lang="en-US">
                          <a:effectLst/>
                        </a:rPr>
                        <a:t>April 24</a:t>
                      </a:r>
                    </a:p>
                  </a:txBody>
                  <a:tcPr anchor="ctr">
                    <a:lnL>
                      <a:noFill/>
                    </a:lnL>
                    <a:lnR>
                      <a:noFill/>
                    </a:lnR>
                    <a:lnT>
                      <a:noFill/>
                    </a:lnT>
                    <a:lnB>
                      <a:noFill/>
                    </a:lnB>
                    <a:solidFill>
                      <a:srgbClr val="FFFFFF"/>
                    </a:solidFill>
                  </a:tcPr>
                </a:tc>
                <a:tc>
                  <a:txBody>
                    <a:bodyPr/>
                    <a:lstStyle/>
                    <a:p>
                      <a:r>
                        <a:rPr lang="en-US">
                          <a:effectLst/>
                        </a:rPr>
                        <a:t>Religious and Cultural Observance | Theravada New Year</a:t>
                      </a:r>
                    </a:p>
                  </a:txBody>
                  <a:tcPr anchor="ctr">
                    <a:lnL>
                      <a:noFill/>
                    </a:lnL>
                    <a:lnR>
                      <a:noFill/>
                    </a:lnR>
                    <a:lnT>
                      <a:noFill/>
                    </a:lnT>
                    <a:lnB>
                      <a:noFill/>
                    </a:lnB>
                    <a:solidFill>
                      <a:srgbClr val="FFFFFF"/>
                    </a:solidFill>
                  </a:tcPr>
                </a:tc>
                <a:extLst>
                  <a:ext uri="{0D108BD9-81ED-4DB2-BD59-A6C34878D82A}">
                    <a16:rowId xmlns:a16="http://schemas.microsoft.com/office/drawing/2014/main" val="3362036986"/>
                  </a:ext>
                </a:extLst>
              </a:tr>
              <a:tr h="299255">
                <a:tc>
                  <a:txBody>
                    <a:bodyPr/>
                    <a:lstStyle/>
                    <a:p>
                      <a:r>
                        <a:rPr lang="en-US">
                          <a:effectLst/>
                        </a:rPr>
                        <a:t>May 3</a:t>
                      </a:r>
                    </a:p>
                  </a:txBody>
                  <a:tcPr anchor="ctr">
                    <a:lnL>
                      <a:noFill/>
                    </a:lnL>
                    <a:lnR>
                      <a:noFill/>
                    </a:lnR>
                    <a:lnT>
                      <a:noFill/>
                    </a:lnT>
                    <a:lnB>
                      <a:noFill/>
                    </a:lnB>
                    <a:solidFill>
                      <a:srgbClr val="FFFFFF"/>
                    </a:solidFill>
                  </a:tcPr>
                </a:tc>
                <a:tc>
                  <a:txBody>
                    <a:bodyPr/>
                    <a:lstStyle/>
                    <a:p>
                      <a:r>
                        <a:rPr lang="en-US" b="1">
                          <a:effectLst/>
                        </a:rPr>
                        <a:t>Student Holiday</a:t>
                      </a:r>
                      <a:r>
                        <a:rPr lang="en-US">
                          <a:effectLst/>
                        </a:rPr>
                        <a:t> (Professional Workday for Staff)</a:t>
                      </a:r>
                    </a:p>
                  </a:txBody>
                  <a:tcPr anchor="ctr">
                    <a:lnL>
                      <a:noFill/>
                    </a:lnL>
                    <a:lnR>
                      <a:noFill/>
                    </a:lnR>
                    <a:lnT>
                      <a:noFill/>
                    </a:lnT>
                    <a:lnB>
                      <a:noFill/>
                    </a:lnB>
                    <a:solidFill>
                      <a:srgbClr val="FFFFFF"/>
                    </a:solidFill>
                  </a:tcPr>
                </a:tc>
                <a:extLst>
                  <a:ext uri="{0D108BD9-81ED-4DB2-BD59-A6C34878D82A}">
                    <a16:rowId xmlns:a16="http://schemas.microsoft.com/office/drawing/2014/main" val="3355239513"/>
                  </a:ext>
                </a:extLst>
              </a:tr>
              <a:tr h="299255">
                <a:tc>
                  <a:txBody>
                    <a:bodyPr/>
                    <a:lstStyle/>
                    <a:p>
                      <a:r>
                        <a:rPr lang="en-US">
                          <a:effectLst/>
                        </a:rPr>
                        <a:t>May 5</a:t>
                      </a:r>
                    </a:p>
                  </a:txBody>
                  <a:tcPr anchor="ctr">
                    <a:lnL>
                      <a:noFill/>
                    </a:lnL>
                    <a:lnR>
                      <a:noFill/>
                    </a:lnR>
                    <a:lnT>
                      <a:noFill/>
                    </a:lnT>
                    <a:lnB>
                      <a:noFill/>
                    </a:lnB>
                    <a:solidFill>
                      <a:srgbClr val="FFFFFF"/>
                    </a:solidFill>
                  </a:tcPr>
                </a:tc>
                <a:tc>
                  <a:txBody>
                    <a:bodyPr/>
                    <a:lstStyle/>
                    <a:p>
                      <a:r>
                        <a:rPr lang="en-US">
                          <a:effectLst/>
                        </a:rPr>
                        <a:t>Orthodox Easter</a:t>
                      </a:r>
                    </a:p>
                  </a:txBody>
                  <a:tcPr anchor="ctr">
                    <a:lnL>
                      <a:noFill/>
                    </a:lnL>
                    <a:lnR>
                      <a:noFill/>
                    </a:lnR>
                    <a:lnT>
                      <a:noFill/>
                    </a:lnT>
                    <a:lnB>
                      <a:noFill/>
                    </a:lnB>
                    <a:solidFill>
                      <a:srgbClr val="FFFFFF"/>
                    </a:solidFill>
                  </a:tcPr>
                </a:tc>
                <a:extLst>
                  <a:ext uri="{0D108BD9-81ED-4DB2-BD59-A6C34878D82A}">
                    <a16:rowId xmlns:a16="http://schemas.microsoft.com/office/drawing/2014/main" val="2378418492"/>
                  </a:ext>
                </a:extLst>
              </a:tr>
              <a:tr h="299255">
                <a:tc>
                  <a:txBody>
                    <a:bodyPr/>
                    <a:lstStyle/>
                    <a:p>
                      <a:r>
                        <a:rPr lang="en-US">
                          <a:effectLst/>
                        </a:rPr>
                        <a:t>May 27</a:t>
                      </a:r>
                    </a:p>
                  </a:txBody>
                  <a:tcPr anchor="ctr">
                    <a:lnL>
                      <a:noFill/>
                    </a:lnL>
                    <a:lnR>
                      <a:noFill/>
                    </a:lnR>
                    <a:lnT>
                      <a:noFill/>
                    </a:lnT>
                    <a:lnB>
                      <a:noFill/>
                    </a:lnB>
                    <a:solidFill>
                      <a:srgbClr val="FFFFFF"/>
                    </a:solidFill>
                  </a:tcPr>
                </a:tc>
                <a:tc>
                  <a:txBody>
                    <a:bodyPr/>
                    <a:lstStyle/>
                    <a:p>
                      <a:r>
                        <a:rPr lang="en-US" b="1">
                          <a:effectLst/>
                        </a:rPr>
                        <a:t>Holiday</a:t>
                      </a:r>
                      <a:r>
                        <a:rPr lang="en-US">
                          <a:effectLst/>
                        </a:rPr>
                        <a:t> | Memorial Day</a:t>
                      </a:r>
                    </a:p>
                  </a:txBody>
                  <a:tcPr anchor="ctr">
                    <a:lnL>
                      <a:noFill/>
                    </a:lnL>
                    <a:lnR>
                      <a:noFill/>
                    </a:lnR>
                    <a:lnT>
                      <a:noFill/>
                    </a:lnT>
                    <a:lnB>
                      <a:noFill/>
                    </a:lnB>
                    <a:solidFill>
                      <a:srgbClr val="FFFFFF"/>
                    </a:solidFill>
                  </a:tcPr>
                </a:tc>
                <a:extLst>
                  <a:ext uri="{0D108BD9-81ED-4DB2-BD59-A6C34878D82A}">
                    <a16:rowId xmlns:a16="http://schemas.microsoft.com/office/drawing/2014/main" val="2292290246"/>
                  </a:ext>
                </a:extLst>
              </a:tr>
              <a:tr h="498759">
                <a:tc>
                  <a:txBody>
                    <a:bodyPr/>
                    <a:lstStyle/>
                    <a:p>
                      <a:r>
                        <a:rPr lang="en-US">
                          <a:effectLst/>
                        </a:rPr>
                        <a:t>June 12</a:t>
                      </a:r>
                    </a:p>
                  </a:txBody>
                  <a:tcPr anchor="ctr">
                    <a:lnL>
                      <a:noFill/>
                    </a:lnL>
                    <a:lnR>
                      <a:noFill/>
                    </a:lnR>
                    <a:lnT>
                      <a:noFill/>
                    </a:lnT>
                    <a:lnB>
                      <a:noFill/>
                    </a:lnB>
                    <a:solidFill>
                      <a:srgbClr val="FFFFFF"/>
                    </a:solidFill>
                  </a:tcPr>
                </a:tc>
                <a:tc>
                  <a:txBody>
                    <a:bodyPr/>
                    <a:lstStyle/>
                    <a:p>
                      <a:r>
                        <a:rPr lang="en-US" b="1">
                          <a:effectLst/>
                        </a:rPr>
                        <a:t>Last Day of School / Early Release </a:t>
                      </a:r>
                      <a:r>
                        <a:rPr lang="en-US" i="1">
                          <a:effectLst/>
                        </a:rPr>
                        <a:t>(time of early release determined by each school)</a:t>
                      </a:r>
                      <a:endParaRPr lang="en-US">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965998893"/>
                  </a:ext>
                </a:extLst>
              </a:tr>
              <a:tr h="299255">
                <a:tc>
                  <a:txBody>
                    <a:bodyPr/>
                    <a:lstStyle/>
                    <a:p>
                      <a:r>
                        <a:rPr lang="en-US">
                          <a:effectLst/>
                        </a:rPr>
                        <a:t>June 13-14</a:t>
                      </a:r>
                    </a:p>
                  </a:txBody>
                  <a:tcPr anchor="ctr">
                    <a:lnL>
                      <a:noFill/>
                    </a:lnL>
                    <a:lnR>
                      <a:noFill/>
                    </a:lnR>
                    <a:lnT>
                      <a:noFill/>
                    </a:lnT>
                    <a:lnB>
                      <a:noFill/>
                    </a:lnB>
                    <a:solidFill>
                      <a:srgbClr val="FFFFFF"/>
                    </a:solidFill>
                  </a:tcPr>
                </a:tc>
                <a:tc>
                  <a:txBody>
                    <a:bodyPr/>
                    <a:lstStyle/>
                    <a:p>
                      <a:r>
                        <a:rPr lang="en-US">
                          <a:effectLst/>
                        </a:rPr>
                        <a:t>Professional Workdays for Staff</a:t>
                      </a:r>
                    </a:p>
                  </a:txBody>
                  <a:tcPr anchor="ctr">
                    <a:lnL>
                      <a:noFill/>
                    </a:lnL>
                    <a:lnR>
                      <a:noFill/>
                    </a:lnR>
                    <a:lnT>
                      <a:noFill/>
                    </a:lnT>
                    <a:lnB>
                      <a:noFill/>
                    </a:lnB>
                    <a:solidFill>
                      <a:srgbClr val="FFFFFF"/>
                    </a:solidFill>
                  </a:tcPr>
                </a:tc>
                <a:extLst>
                  <a:ext uri="{0D108BD9-81ED-4DB2-BD59-A6C34878D82A}">
                    <a16:rowId xmlns:a16="http://schemas.microsoft.com/office/drawing/2014/main" val="1476905127"/>
                  </a:ext>
                </a:extLst>
              </a:tr>
              <a:tr h="299255">
                <a:tc>
                  <a:txBody>
                    <a:bodyPr/>
                    <a:lstStyle/>
                    <a:p>
                      <a:r>
                        <a:rPr lang="en-US">
                          <a:effectLst/>
                        </a:rPr>
                        <a:t>June 17</a:t>
                      </a:r>
                    </a:p>
                  </a:txBody>
                  <a:tcPr anchor="ctr">
                    <a:lnL>
                      <a:noFill/>
                    </a:lnL>
                    <a:lnR>
                      <a:noFill/>
                    </a:lnR>
                    <a:lnT>
                      <a:noFill/>
                    </a:lnT>
                    <a:lnB>
                      <a:noFill/>
                    </a:lnB>
                    <a:solidFill>
                      <a:srgbClr val="FFFFFF"/>
                    </a:solidFill>
                  </a:tcPr>
                </a:tc>
                <a:tc>
                  <a:txBody>
                    <a:bodyPr/>
                    <a:lstStyle/>
                    <a:p>
                      <a:r>
                        <a:rPr lang="en-US" b="1">
                          <a:effectLst/>
                        </a:rPr>
                        <a:t>Holiday</a:t>
                      </a:r>
                      <a:r>
                        <a:rPr lang="en-US">
                          <a:effectLst/>
                        </a:rPr>
                        <a:t> | Eid-al-Adha (begins sundown 6/16 – sundown 6/17)</a:t>
                      </a:r>
                    </a:p>
                  </a:txBody>
                  <a:tcPr anchor="ctr">
                    <a:lnL>
                      <a:noFill/>
                    </a:lnL>
                    <a:lnR>
                      <a:noFill/>
                    </a:lnR>
                    <a:lnT>
                      <a:noFill/>
                    </a:lnT>
                    <a:lnB>
                      <a:noFill/>
                    </a:lnB>
                    <a:solidFill>
                      <a:srgbClr val="FFFFFF"/>
                    </a:solidFill>
                  </a:tcPr>
                </a:tc>
                <a:extLst>
                  <a:ext uri="{0D108BD9-81ED-4DB2-BD59-A6C34878D82A}">
                    <a16:rowId xmlns:a16="http://schemas.microsoft.com/office/drawing/2014/main" val="2129991137"/>
                  </a:ext>
                </a:extLst>
              </a:tr>
              <a:tr h="299255">
                <a:tc>
                  <a:txBody>
                    <a:bodyPr/>
                    <a:lstStyle/>
                    <a:p>
                      <a:r>
                        <a:rPr lang="en-US">
                          <a:effectLst/>
                        </a:rPr>
                        <a:t>June 18</a:t>
                      </a:r>
                    </a:p>
                  </a:txBody>
                  <a:tcPr anchor="ctr">
                    <a:lnL>
                      <a:noFill/>
                    </a:lnL>
                    <a:lnR>
                      <a:noFill/>
                    </a:lnR>
                    <a:lnT>
                      <a:noFill/>
                    </a:lnT>
                    <a:lnB>
                      <a:noFill/>
                    </a:lnB>
                    <a:solidFill>
                      <a:srgbClr val="FFFFFF"/>
                    </a:solidFill>
                  </a:tcPr>
                </a:tc>
                <a:tc>
                  <a:txBody>
                    <a:bodyPr/>
                    <a:lstStyle/>
                    <a:p>
                      <a:r>
                        <a:rPr lang="en-US">
                          <a:effectLst/>
                        </a:rPr>
                        <a:t>Professional Workday for Staff</a:t>
                      </a:r>
                    </a:p>
                  </a:txBody>
                  <a:tcPr anchor="ctr">
                    <a:lnL>
                      <a:noFill/>
                    </a:lnL>
                    <a:lnR>
                      <a:noFill/>
                    </a:lnR>
                    <a:lnT>
                      <a:noFill/>
                    </a:lnT>
                    <a:lnB>
                      <a:noFill/>
                    </a:lnB>
                    <a:solidFill>
                      <a:srgbClr val="FFFFFF"/>
                    </a:solidFill>
                  </a:tcPr>
                </a:tc>
                <a:extLst>
                  <a:ext uri="{0D108BD9-81ED-4DB2-BD59-A6C34878D82A}">
                    <a16:rowId xmlns:a16="http://schemas.microsoft.com/office/drawing/2014/main" val="2473212715"/>
                  </a:ext>
                </a:extLst>
              </a:tr>
              <a:tr h="299255">
                <a:tc>
                  <a:txBody>
                    <a:bodyPr/>
                    <a:lstStyle/>
                    <a:p>
                      <a:r>
                        <a:rPr lang="en-US">
                          <a:effectLst/>
                        </a:rPr>
                        <a:t>June 19</a:t>
                      </a:r>
                    </a:p>
                  </a:txBody>
                  <a:tcPr anchor="ctr">
                    <a:lnL>
                      <a:noFill/>
                    </a:lnL>
                    <a:lnR>
                      <a:noFill/>
                    </a:lnR>
                    <a:lnT>
                      <a:noFill/>
                    </a:lnT>
                    <a:lnB>
                      <a:noFill/>
                    </a:lnB>
                    <a:solidFill>
                      <a:srgbClr val="FFFFFF"/>
                    </a:solidFill>
                  </a:tcPr>
                </a:tc>
                <a:tc>
                  <a:txBody>
                    <a:bodyPr/>
                    <a:lstStyle/>
                    <a:p>
                      <a:r>
                        <a:rPr lang="en-US" b="1" dirty="0">
                          <a:effectLst/>
                        </a:rPr>
                        <a:t>Holiday</a:t>
                      </a:r>
                      <a:r>
                        <a:rPr lang="en-US" dirty="0">
                          <a:effectLst/>
                        </a:rPr>
                        <a:t> | Juneteenth</a:t>
                      </a:r>
                    </a:p>
                  </a:txBody>
                  <a:tcPr anchor="ctr">
                    <a:lnL>
                      <a:noFill/>
                    </a:lnL>
                    <a:lnR>
                      <a:noFill/>
                    </a:lnR>
                    <a:lnT>
                      <a:noFill/>
                    </a:lnT>
                    <a:lnB>
                      <a:noFill/>
                    </a:lnB>
                    <a:solidFill>
                      <a:srgbClr val="FFFFFF"/>
                    </a:solidFill>
                  </a:tcPr>
                </a:tc>
                <a:extLst>
                  <a:ext uri="{0D108BD9-81ED-4DB2-BD59-A6C34878D82A}">
                    <a16:rowId xmlns:a16="http://schemas.microsoft.com/office/drawing/2014/main" val="2406774017"/>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83E8515-AC83-D6BA-D062-71CB7F7499CB}"/>
              </a:ext>
            </a:extLst>
          </p:cNvPr>
          <p:cNvSpPr>
            <a:spLocks noGrp="1"/>
          </p:cNvSpPr>
          <p:nvPr>
            <p:ph type="title"/>
          </p:nvPr>
        </p:nvSpPr>
        <p:spPr>
          <a:xfrm>
            <a:off x="1261731" y="122238"/>
            <a:ext cx="10515600" cy="1325563"/>
          </a:xfrm>
        </p:spPr>
        <p:txBody>
          <a:bodyPr/>
          <a:lstStyle/>
          <a:p>
            <a:pPr algn="ctr"/>
            <a:r>
              <a:rPr lang="en-US" altLang="en-US" dirty="0">
                <a:latin typeface="Helvetica" panose="020B0604020202020204" pitchFamily="34" charset="0"/>
                <a:ea typeface="ヒラギノ角ゴ Pro W3" charset="-128"/>
              </a:rPr>
              <a:t>FCPS Facilities</a:t>
            </a:r>
            <a:br>
              <a:rPr lang="en-US" altLang="en-US" dirty="0">
                <a:latin typeface="Helvetica" panose="020B0604020202020204" pitchFamily="34" charset="0"/>
                <a:ea typeface="ヒラギノ角ゴ Pro W3" charset="-128"/>
              </a:rPr>
            </a:br>
            <a:r>
              <a:rPr lang="en-US" altLang="en-US" sz="1700" u="sng" dirty="0">
                <a:solidFill>
                  <a:srgbClr val="2409ED"/>
                </a:solidFill>
                <a:latin typeface="Helvetica" panose="020B0604020202020204" pitchFamily="34" charset="0"/>
                <a:ea typeface="ヒラギノ角ゴ Pro W3" charset="-128"/>
              </a:rPr>
              <a:t>https://www.fcps.edu/resources/community-use-school-facilities</a:t>
            </a:r>
          </a:p>
        </p:txBody>
      </p:sp>
      <p:sp>
        <p:nvSpPr>
          <p:cNvPr id="25603" name="Content Placeholder 2">
            <a:extLst>
              <a:ext uri="{FF2B5EF4-FFF2-40B4-BE49-F238E27FC236}">
                <a16:creationId xmlns:a16="http://schemas.microsoft.com/office/drawing/2014/main" id="{A5A4C413-FCDE-4847-BD91-7EF30392AEA9}"/>
              </a:ext>
            </a:extLst>
          </p:cNvPr>
          <p:cNvSpPr>
            <a:spLocks noGrp="1"/>
          </p:cNvSpPr>
          <p:nvPr>
            <p:ph idx="1"/>
          </p:nvPr>
        </p:nvSpPr>
        <p:spPr>
          <a:xfrm>
            <a:off x="414669" y="1447801"/>
            <a:ext cx="11291777" cy="5197548"/>
          </a:xfrm>
        </p:spPr>
        <p:txBody>
          <a:bodyPr>
            <a:normAutofit/>
          </a:bodyPr>
          <a:lstStyle/>
          <a:p>
            <a:pPr algn="l"/>
            <a:r>
              <a:rPr lang="en-US" sz="1800" b="0" i="0" dirty="0">
                <a:solidFill>
                  <a:schemeClr val="tx1">
                    <a:lumMod val="95000"/>
                    <a:lumOff val="5000"/>
                  </a:schemeClr>
                </a:solidFill>
                <a:effectLst/>
                <a:latin typeface="open sans" panose="020B0606030504020204" pitchFamily="34" charset="0"/>
              </a:rPr>
              <a:t>The priority for community use of facilities is assigned in the following order per </a:t>
            </a:r>
            <a:r>
              <a:rPr lang="en-US" sz="1800" b="0" i="0" u="none" strike="noStrike" dirty="0">
                <a:solidFill>
                  <a:srgbClr val="00566B"/>
                </a:solidFill>
                <a:effectLst/>
                <a:latin typeface="open sans" panose="020B0606030504020204" pitchFamily="34" charset="0"/>
                <a:hlinkClick r:id="rId2"/>
              </a:rPr>
              <a:t>Regulation 8420</a:t>
            </a:r>
            <a:r>
              <a:rPr lang="en-US" sz="1800" b="0" i="0" dirty="0">
                <a:solidFill>
                  <a:srgbClr val="4D4D4D"/>
                </a:solidFill>
                <a:effectLst/>
                <a:latin typeface="open sans" panose="020B0606030504020204" pitchFamily="34" charset="0"/>
              </a:rPr>
              <a:t>:</a:t>
            </a:r>
          </a:p>
          <a:p>
            <a:pPr lvl="1">
              <a:buFont typeface="Arial" panose="020B0604020202020204" pitchFamily="34" charset="0"/>
              <a:buChar char="•"/>
            </a:pPr>
            <a:r>
              <a:rPr lang="en-US" sz="1800" b="0" i="0" dirty="0">
                <a:solidFill>
                  <a:schemeClr val="tx1">
                    <a:lumMod val="95000"/>
                    <a:lumOff val="5000"/>
                  </a:schemeClr>
                </a:solidFill>
                <a:effectLst/>
                <a:latin typeface="open sans" panose="020B0606030504020204" pitchFamily="34" charset="0"/>
              </a:rPr>
              <a:t>FCPS instructional and extracurricular programs.</a:t>
            </a:r>
          </a:p>
          <a:p>
            <a:pPr lvl="1">
              <a:buFont typeface="Arial" panose="020B0604020202020204" pitchFamily="34" charset="0"/>
              <a:buChar char="•"/>
            </a:pPr>
            <a:r>
              <a:rPr lang="en-US" sz="1800" b="0" i="0" dirty="0">
                <a:solidFill>
                  <a:schemeClr val="tx1">
                    <a:lumMod val="95000"/>
                    <a:lumOff val="5000"/>
                  </a:schemeClr>
                </a:solidFill>
                <a:effectLst/>
                <a:latin typeface="open sans" panose="020B0606030504020204" pitchFamily="34" charset="0"/>
              </a:rPr>
              <a:t>School-related groups such as PTA, PTO, booster club, private tutoring, and school-business </a:t>
            </a:r>
            <a:r>
              <a:rPr lang="en-US" sz="1800" b="0" i="0" u="none" strike="noStrike" dirty="0">
                <a:solidFill>
                  <a:srgbClr val="00566B"/>
                </a:solidFill>
                <a:effectLst/>
                <a:latin typeface="open sans" panose="020B0606030504020204" pitchFamily="34" charset="0"/>
                <a:hlinkClick r:id="rId3"/>
              </a:rPr>
              <a:t>Ignite Partners</a:t>
            </a:r>
            <a:r>
              <a:rPr lang="en-US" sz="1800" b="0" i="0" dirty="0">
                <a:solidFill>
                  <a:srgbClr val="4D4D4D"/>
                </a:solidFill>
                <a:effectLst/>
                <a:latin typeface="open sans" panose="020B0606030504020204" pitchFamily="34" charset="0"/>
              </a:rPr>
              <a:t> </a:t>
            </a:r>
            <a:r>
              <a:rPr lang="en-US" sz="1800" b="0" i="0" dirty="0">
                <a:solidFill>
                  <a:schemeClr val="tx1">
                    <a:lumMod val="95000"/>
                    <a:lumOff val="5000"/>
                  </a:schemeClr>
                </a:solidFill>
                <a:effectLst/>
                <a:latin typeface="open sans" panose="020B0606030504020204" pitchFamily="34" charset="0"/>
              </a:rPr>
              <a:t>operating under special provisions.</a:t>
            </a:r>
          </a:p>
          <a:p>
            <a:pPr lvl="1">
              <a:buFont typeface="Arial" panose="020B0604020202020204" pitchFamily="34" charset="0"/>
              <a:buChar char="•"/>
            </a:pPr>
            <a:r>
              <a:rPr lang="en-US" sz="1800" b="0" i="0" u="none" strike="noStrike" dirty="0">
                <a:solidFill>
                  <a:srgbClr val="00566B"/>
                </a:solidFill>
                <a:effectLst/>
                <a:latin typeface="open sans" panose="020B0606030504020204" pitchFamily="34" charset="0"/>
                <a:hlinkClick r:id="rId4"/>
              </a:rPr>
              <a:t>Fairfax County Department of Neighborhood and Community Services</a:t>
            </a:r>
            <a:r>
              <a:rPr lang="en-US" sz="1800" b="0" i="0" dirty="0">
                <a:solidFill>
                  <a:srgbClr val="4D4D4D"/>
                </a:solidFill>
                <a:effectLst/>
                <a:latin typeface="open sans" panose="020B0606030504020204" pitchFamily="34" charset="0"/>
              </a:rPr>
              <a:t> </a:t>
            </a:r>
            <a:r>
              <a:rPr lang="en-US" sz="1800" b="0" i="0" dirty="0">
                <a:solidFill>
                  <a:schemeClr val="tx1">
                    <a:lumMod val="95000"/>
                    <a:lumOff val="5000"/>
                  </a:schemeClr>
                </a:solidFill>
                <a:effectLst/>
                <a:latin typeface="open sans" panose="020B0606030504020204" pitchFamily="34" charset="0"/>
              </a:rPr>
              <a:t>and</a:t>
            </a:r>
            <a:r>
              <a:rPr lang="en-US" sz="1800" b="0" i="0" dirty="0">
                <a:solidFill>
                  <a:srgbClr val="4D4D4D"/>
                </a:solidFill>
                <a:effectLst/>
                <a:latin typeface="open sans" panose="020B0606030504020204" pitchFamily="34" charset="0"/>
              </a:rPr>
              <a:t> </a:t>
            </a:r>
            <a:r>
              <a:rPr lang="en-US" sz="1800" b="0" i="0" u="none" strike="noStrike" dirty="0">
                <a:solidFill>
                  <a:srgbClr val="00566B"/>
                </a:solidFill>
                <a:effectLst/>
                <a:latin typeface="open sans" panose="020B0606030504020204" pitchFamily="34" charset="0"/>
                <a:hlinkClick r:id="rId5"/>
              </a:rPr>
              <a:t>Fairfax County Park Authority</a:t>
            </a:r>
            <a:r>
              <a:rPr lang="en-US" sz="1800" b="0" i="0" dirty="0">
                <a:solidFill>
                  <a:srgbClr val="4D4D4D"/>
                </a:solidFill>
                <a:effectLst/>
                <a:latin typeface="open sans" panose="020B0606030504020204" pitchFamily="34" charset="0"/>
              </a:rPr>
              <a:t>.</a:t>
            </a:r>
          </a:p>
          <a:p>
            <a:pPr lvl="1">
              <a:buFont typeface="Arial" panose="020B0604020202020204" pitchFamily="34" charset="0"/>
              <a:buChar char="•"/>
            </a:pPr>
            <a:r>
              <a:rPr lang="en-US" sz="1800" b="0" i="0" dirty="0">
                <a:solidFill>
                  <a:schemeClr val="tx1">
                    <a:lumMod val="95000"/>
                    <a:lumOff val="5000"/>
                  </a:schemeClr>
                </a:solidFill>
                <a:effectLst/>
                <a:latin typeface="open sans" panose="020B0606030504020204" pitchFamily="34" charset="0"/>
              </a:rPr>
              <a:t>Others, when space is available, including youth groups; Fairfax County employee organizations; cultural and civic groups; colleges and universities; religious organizations; state and federal agencies; private organizations and individuals; and commercial entities.</a:t>
            </a:r>
          </a:p>
          <a:p>
            <a:pPr marL="0" indent="0">
              <a:buNone/>
              <a:defRPr/>
            </a:pPr>
            <a:endParaRPr lang="en-US" dirty="0">
              <a:latin typeface="Arial" panose="020B0604020202020204" pitchFamily="34" charset="0"/>
              <a:cs typeface="Arial" panose="020B0604020202020204" pitchFamily="34" charset="0"/>
            </a:endParaRPr>
          </a:p>
          <a:p>
            <a:pPr>
              <a:defRPr/>
            </a:pPr>
            <a:r>
              <a:rPr lang="en-US" sz="1800" b="0" i="0" dirty="0">
                <a:solidFill>
                  <a:schemeClr val="tx1">
                    <a:lumMod val="95000"/>
                    <a:lumOff val="5000"/>
                  </a:schemeClr>
                </a:solidFill>
                <a:effectLst/>
                <a:latin typeface="open sans" panose="020B0606030504020204" pitchFamily="34" charset="0"/>
              </a:rPr>
              <a:t>Once you have registered and have been approved as an organization event coordinator (OEC) in the online reservation system, </a:t>
            </a:r>
            <a:r>
              <a:rPr lang="en-US" sz="1800" b="0" i="1" dirty="0" err="1">
                <a:solidFill>
                  <a:schemeClr val="tx1">
                    <a:lumMod val="95000"/>
                    <a:lumOff val="5000"/>
                  </a:schemeClr>
                </a:solidFill>
                <a:effectLst/>
                <a:latin typeface="open sans" panose="020B0606030504020204" pitchFamily="34" charset="0"/>
              </a:rPr>
              <a:t>CommunityUse</a:t>
            </a:r>
            <a:r>
              <a:rPr lang="en-US" sz="1800" b="0" i="0" dirty="0">
                <a:solidFill>
                  <a:schemeClr val="tx1">
                    <a:lumMod val="95000"/>
                    <a:lumOff val="5000"/>
                  </a:schemeClr>
                </a:solidFill>
                <a:effectLst/>
                <a:latin typeface="open sans" panose="020B0606030504020204" pitchFamily="34" charset="0"/>
              </a:rPr>
              <a:t>, you can </a:t>
            </a:r>
            <a:r>
              <a:rPr lang="en-US" sz="1800" b="0" i="0" u="none" strike="noStrike" dirty="0">
                <a:solidFill>
                  <a:srgbClr val="00566B"/>
                </a:solidFill>
                <a:effectLst/>
                <a:latin typeface="open sans" panose="020B0606030504020204" pitchFamily="34" charset="0"/>
                <a:hlinkClick r:id="rId6"/>
              </a:rPr>
              <a:t>request space for any FCPS facility</a:t>
            </a:r>
            <a:r>
              <a:rPr lang="en-US" sz="1800" b="0" i="0" dirty="0">
                <a:solidFill>
                  <a:srgbClr val="4D4D4D"/>
                </a:solidFill>
                <a:effectLst/>
                <a:latin typeface="open sans" panose="020B0606030504020204" pitchFamily="34" charset="0"/>
              </a:rPr>
              <a:t>.   </a:t>
            </a:r>
            <a:r>
              <a:rPr lang="en-US" sz="1800" b="0" i="0" dirty="0">
                <a:solidFill>
                  <a:schemeClr val="tx1">
                    <a:lumMod val="95000"/>
                    <a:lumOff val="5000"/>
                  </a:schemeClr>
                </a:solidFill>
                <a:effectLst/>
                <a:latin typeface="open sans" panose="020B0606030504020204" pitchFamily="34" charset="0"/>
              </a:rPr>
              <a:t>Please note per </a:t>
            </a:r>
            <a:r>
              <a:rPr lang="en-US" sz="1800" b="0" i="0" u="none" strike="noStrike" dirty="0">
                <a:solidFill>
                  <a:srgbClr val="00566B"/>
                </a:solidFill>
                <a:effectLst/>
                <a:latin typeface="open sans" panose="020B0606030504020204" pitchFamily="34" charset="0"/>
                <a:hlinkClick r:id="rId2"/>
              </a:rPr>
              <a:t>Regulation 8420</a:t>
            </a:r>
            <a:r>
              <a:rPr lang="en-US" sz="1800" b="0" i="0" dirty="0">
                <a:solidFill>
                  <a:schemeClr val="tx1">
                    <a:lumMod val="95000"/>
                    <a:lumOff val="5000"/>
                  </a:schemeClr>
                </a:solidFill>
                <a:effectLst/>
                <a:latin typeface="open sans" panose="020B0606030504020204" pitchFamily="34" charset="0"/>
              </a:rPr>
              <a:t>, requests must be submitted at least fifteen (15) business days prior to the event date.  Once your schedule has been approved, the OEC cannot make any adjustments to the schedule, including cancellations. Please contact the community use school contact, see below list, if changes are necessary.  Please refer to the helpful user's guide provided below.</a:t>
            </a:r>
            <a:endParaRPr lang="en-US" altLang="en-US" sz="3600" dirty="0">
              <a:solidFill>
                <a:schemeClr val="tx1">
                  <a:lumMod val="95000"/>
                  <a:lumOff val="5000"/>
                </a:schemeClr>
              </a:solidFill>
              <a:latin typeface="Helvetica" panose="020B0604020202020204" pitchFamily="34" charset="0"/>
              <a:ea typeface="ヒラギノ角ゴ Pro W3" charset="-128"/>
            </a:endParaRPr>
          </a:p>
        </p:txBody>
      </p:sp>
      <p:sp>
        <p:nvSpPr>
          <p:cNvPr id="19460" name="Slide Number Placeholder 3">
            <a:extLst>
              <a:ext uri="{FF2B5EF4-FFF2-40B4-BE49-F238E27FC236}">
                <a16:creationId xmlns:a16="http://schemas.microsoft.com/office/drawing/2014/main" id="{898C051E-D230-A711-F9E1-BD218C2A619C}"/>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4AB608CD-6011-49C3-B047-8AC67012946B}" type="slidenum">
              <a:rPr lang="en-US" altLang="en-US" smtClean="0"/>
              <a:pPr>
                <a:spcBef>
                  <a:spcPct val="0"/>
                </a:spcBef>
                <a:buFontTx/>
                <a:buNone/>
                <a:defRPr/>
              </a:pPr>
              <a:t>12</a:t>
            </a:fld>
            <a:endParaRPr lang="en-US" altLang="en-US" sz="1000">
              <a:solidFill>
                <a:srgbClr val="95B3D7"/>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D3F4A6D-2C2E-92F8-18C0-067A34854A61}"/>
              </a:ext>
            </a:extLst>
          </p:cNvPr>
          <p:cNvSpPr>
            <a:spLocks noGrp="1"/>
          </p:cNvSpPr>
          <p:nvPr>
            <p:ph type="title"/>
          </p:nvPr>
        </p:nvSpPr>
        <p:spPr/>
        <p:txBody>
          <a:bodyPr/>
          <a:lstStyle/>
          <a:p>
            <a:r>
              <a:rPr lang="en-US" altLang="en-US">
                <a:latin typeface="Helvetica" panose="020B0604020202020204" pitchFamily="34" charset="0"/>
                <a:ea typeface="ヒラギノ角ゴ Pro W3" charset="-128"/>
              </a:rPr>
              <a:t>Other Calendars</a:t>
            </a:r>
          </a:p>
        </p:txBody>
      </p:sp>
      <p:sp>
        <p:nvSpPr>
          <p:cNvPr id="3" name="Content Placeholder 2">
            <a:extLst>
              <a:ext uri="{FF2B5EF4-FFF2-40B4-BE49-F238E27FC236}">
                <a16:creationId xmlns:a16="http://schemas.microsoft.com/office/drawing/2014/main" id="{C228DF62-7949-A1C4-2B06-CED14173F559}"/>
              </a:ext>
            </a:extLst>
          </p:cNvPr>
          <p:cNvSpPr>
            <a:spLocks noGrp="1"/>
          </p:cNvSpPr>
          <p:nvPr>
            <p:ph idx="1"/>
          </p:nvPr>
        </p:nvSpPr>
        <p:spPr/>
        <p:txBody>
          <a:bodyPr>
            <a:normAutofit/>
          </a:bodyPr>
          <a:lstStyle/>
          <a:p>
            <a:pPr>
              <a:defRPr/>
            </a:pPr>
            <a:r>
              <a:rPr lang="en-US" dirty="0"/>
              <a:t>NCAC Council Calendar </a:t>
            </a:r>
          </a:p>
          <a:p>
            <a:pPr marL="0" indent="0">
              <a:buNone/>
              <a:defRPr/>
            </a:pPr>
            <a:r>
              <a:rPr lang="en-US" i="1" dirty="0">
                <a:solidFill>
                  <a:srgbClr val="00B0F0"/>
                </a:solidFill>
              </a:rPr>
              <a:t>     </a:t>
            </a:r>
            <a:r>
              <a:rPr lang="en-US" i="1" u="sng" dirty="0">
                <a:solidFill>
                  <a:srgbClr val="2409ED"/>
                </a:solidFill>
              </a:rPr>
              <a:t>https://www.ncacbsa.org/calendar </a:t>
            </a:r>
            <a:r>
              <a:rPr lang="en-US" dirty="0"/>
              <a:t>or</a:t>
            </a:r>
            <a:r>
              <a:rPr lang="en-US" dirty="0">
                <a:solidFill>
                  <a:srgbClr val="00B0F0"/>
                </a:solidFill>
              </a:rPr>
              <a:t> </a:t>
            </a:r>
            <a:r>
              <a:rPr lang="en-US" i="1" u="sng" dirty="0">
                <a:solidFill>
                  <a:srgbClr val="2409ED"/>
                </a:solidFill>
              </a:rPr>
              <a:t>https://bit.ly/2TdII7Y </a:t>
            </a:r>
          </a:p>
          <a:p>
            <a:pPr marL="0" indent="0">
              <a:buNone/>
              <a:defRPr/>
            </a:pPr>
            <a:endParaRPr lang="en-US" dirty="0"/>
          </a:p>
          <a:p>
            <a:pPr>
              <a:defRPr/>
            </a:pPr>
            <a:r>
              <a:rPr lang="en-US" dirty="0"/>
              <a:t>BSA’s Calendar of Religious Observations </a:t>
            </a:r>
            <a:r>
              <a:rPr lang="en-US" i="1" u="sng" dirty="0">
                <a:solidFill>
                  <a:srgbClr val="2409ED"/>
                </a:solidFill>
              </a:rPr>
              <a:t>https://www.scouting.org/resources/relationships/religious-observances/calendar-of-religious-observances-2023/</a:t>
            </a:r>
            <a:br>
              <a:rPr lang="en-US" i="1" u="sng" dirty="0">
                <a:solidFill>
                  <a:srgbClr val="2409ED"/>
                </a:solidFill>
              </a:rPr>
            </a:br>
            <a:endParaRPr lang="en-US" i="1" u="sng" dirty="0">
              <a:solidFill>
                <a:srgbClr val="2409ED"/>
              </a:solidFill>
            </a:endParaRPr>
          </a:p>
          <a:p>
            <a:pPr>
              <a:defRPr/>
            </a:pPr>
            <a:r>
              <a:rPr lang="en-US" dirty="0">
                <a:solidFill>
                  <a:schemeClr val="tx1"/>
                </a:solidFill>
              </a:rPr>
              <a:t>Order of the Arrow Lodge Calendar</a:t>
            </a:r>
          </a:p>
          <a:p>
            <a:pPr marL="0" indent="0">
              <a:buNone/>
              <a:defRPr/>
            </a:pPr>
            <a:r>
              <a:rPr lang="en-US" dirty="0">
                <a:solidFill>
                  <a:srgbClr val="2409ED"/>
                </a:solidFill>
              </a:rPr>
              <a:t>   </a:t>
            </a:r>
            <a:r>
              <a:rPr lang="en-US" i="1" u="sng" dirty="0">
                <a:solidFill>
                  <a:srgbClr val="2409ED"/>
                </a:solidFill>
              </a:rPr>
              <a:t>https://wipit470.org/calendar.html</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14D55A9-E4E0-8520-F47D-1006F5E913E6}"/>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Service Projects</a:t>
            </a:r>
          </a:p>
        </p:txBody>
      </p:sp>
      <p:sp>
        <p:nvSpPr>
          <p:cNvPr id="3" name="Content Placeholder 2">
            <a:extLst>
              <a:ext uri="{FF2B5EF4-FFF2-40B4-BE49-F238E27FC236}">
                <a16:creationId xmlns:a16="http://schemas.microsoft.com/office/drawing/2014/main" id="{597C96AD-0F75-4DF8-7983-C054078E91D4}"/>
              </a:ext>
            </a:extLst>
          </p:cNvPr>
          <p:cNvSpPr>
            <a:spLocks noGrp="1"/>
          </p:cNvSpPr>
          <p:nvPr>
            <p:ph idx="1"/>
          </p:nvPr>
        </p:nvSpPr>
        <p:spPr>
          <a:xfrm>
            <a:off x="967563" y="1417638"/>
            <a:ext cx="10749516" cy="4749246"/>
          </a:xfrm>
        </p:spPr>
        <p:txBody>
          <a:bodyPr>
            <a:normAutofit lnSpcReduction="10000"/>
          </a:bodyPr>
          <a:lstStyle/>
          <a:p>
            <a:pPr>
              <a:defRPr/>
            </a:pPr>
            <a:r>
              <a:rPr lang="en-US" dirty="0">
                <a:latin typeface="Arial" panose="020B0604020202020204" pitchFamily="34" charset="0"/>
                <a:cs typeface="Arial" panose="020B0604020202020204" pitchFamily="34" charset="0"/>
              </a:rPr>
              <a:t>Many Units put their proposed service projects in the Unit Calendar (in addition to the ones that come up throughout the year).</a:t>
            </a:r>
          </a:p>
          <a:p>
            <a:pPr marL="0" indent="0">
              <a:buNone/>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Service projects can be found with your Chartering Organization, Camp Snyder (call </a:t>
            </a:r>
            <a:r>
              <a:rPr lang="en-US" dirty="0">
                <a:latin typeface="Arial" panose="020B0604020202020204" pitchFamily="34" charset="0"/>
                <a:cs typeface="Arial" panose="020B0604020202020204" pitchFamily="34" charset="0"/>
                <a:hlinkClick r:id="rId2"/>
              </a:rPr>
              <a:t>Ryan Alford</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Fairfax County Park Authority</a:t>
            </a:r>
            <a:r>
              <a:rPr lang="en-US" dirty="0">
                <a:latin typeface="Arial" panose="020B0604020202020204" pitchFamily="34" charset="0"/>
                <a:cs typeface="Arial" panose="020B0604020202020204" pitchFamily="34" charset="0"/>
              </a:rPr>
              <a:t>, etc.</a:t>
            </a:r>
          </a:p>
          <a:p>
            <a:pPr marL="0" indent="0">
              <a:buNone/>
              <a:defRPr/>
            </a:pPr>
            <a:endParaRPr lang="en-US" dirty="0"/>
          </a:p>
          <a:p>
            <a:pPr>
              <a:defRPr/>
            </a:pPr>
            <a:r>
              <a:rPr lang="en-US" dirty="0">
                <a:latin typeface="Arial" panose="020B0604020202020204" pitchFamily="34" charset="0"/>
                <a:cs typeface="Arial" panose="020B0604020202020204" pitchFamily="34" charset="0"/>
              </a:rPr>
              <a:t>Be sure to record the hours for your Unit in Internet Advancement - Units should log service hours via the Scoutbook redirect when they click “Activity Logs” (under either the individual or ‘Quick Entry’) or directly in Internet Advancement.</a:t>
            </a:r>
          </a:p>
          <a:p>
            <a:pPr lvl="1">
              <a:defRPr/>
            </a:pPr>
            <a:endParaRPr lang="en-US" sz="16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F36E09E-409D-A8D8-AE2D-D6F35280CD9A}"/>
              </a:ext>
            </a:extLst>
          </p:cNvPr>
          <p:cNvSpPr>
            <a:spLocks noGrp="1"/>
          </p:cNvSpPr>
          <p:nvPr>
            <p:ph type="title"/>
          </p:nvPr>
        </p:nvSpPr>
        <p:spPr/>
        <p:txBody>
          <a:bodyPr/>
          <a:lstStyle/>
          <a:p>
            <a:r>
              <a:rPr lang="en-US" altLang="en-US" dirty="0">
                <a:solidFill>
                  <a:schemeClr val="tx1">
                    <a:lumMod val="95000"/>
                    <a:lumOff val="5000"/>
                  </a:schemeClr>
                </a:solidFill>
                <a:latin typeface="Helvetica" panose="020B0604020202020204" pitchFamily="34" charset="0"/>
                <a:ea typeface="ヒラギノ角ゴ Pro W3" charset="-128"/>
              </a:rPr>
              <a:t>Other Planning Opportunities</a:t>
            </a:r>
          </a:p>
        </p:txBody>
      </p:sp>
      <p:sp>
        <p:nvSpPr>
          <p:cNvPr id="3" name="Content Placeholder 2">
            <a:extLst>
              <a:ext uri="{FF2B5EF4-FFF2-40B4-BE49-F238E27FC236}">
                <a16:creationId xmlns:a16="http://schemas.microsoft.com/office/drawing/2014/main" id="{92F40F9E-F329-AE29-1C85-44559F6F49DD}"/>
              </a:ext>
            </a:extLst>
          </p:cNvPr>
          <p:cNvSpPr>
            <a:spLocks noGrp="1"/>
          </p:cNvSpPr>
          <p:nvPr>
            <p:ph idx="1"/>
          </p:nvPr>
        </p:nvSpPr>
        <p:spPr/>
        <p:txBody>
          <a:bodyPr>
            <a:normAutofit lnSpcReduction="10000"/>
          </a:bodyPr>
          <a:lstStyle/>
          <a:p>
            <a:pPr>
              <a:defRPr/>
            </a:pPr>
            <a:r>
              <a:rPr lang="en-US" dirty="0">
                <a:solidFill>
                  <a:srgbClr val="1C07B9"/>
                </a:solidFill>
                <a:hlinkClick r:id="rId2">
                  <a:extLst>
                    <a:ext uri="{A12FA001-AC4F-418D-AE19-62706E023703}">
                      <ahyp:hlinkClr xmlns:ahyp="http://schemas.microsoft.com/office/drawing/2018/hyperlinkcolor" val="tx"/>
                    </a:ext>
                  </a:extLst>
                </a:hlinkClick>
              </a:rPr>
              <a:t>Journey to Excellence</a:t>
            </a:r>
            <a:endParaRPr lang="en-US" dirty="0">
              <a:solidFill>
                <a:srgbClr val="1C07B9"/>
              </a:solidFill>
            </a:endParaRPr>
          </a:p>
          <a:p>
            <a:pPr marL="0" indent="0">
              <a:buNone/>
              <a:defRPr/>
            </a:pPr>
            <a:endParaRPr lang="en-US" dirty="0">
              <a:solidFill>
                <a:srgbClr val="1C07B9"/>
              </a:solidFill>
              <a:hlinkClick r:id="rId3">
                <a:extLst>
                  <a:ext uri="{A12FA001-AC4F-418D-AE19-62706E023703}">
                    <ahyp:hlinkClr xmlns:ahyp="http://schemas.microsoft.com/office/drawing/2018/hyperlinkcolor" val="tx"/>
                  </a:ext>
                </a:extLst>
              </a:hlinkClick>
            </a:endParaRPr>
          </a:p>
          <a:p>
            <a:pPr>
              <a:defRPr/>
            </a:pPr>
            <a:r>
              <a:rPr lang="en-US" dirty="0">
                <a:solidFill>
                  <a:srgbClr val="1C07B9"/>
                </a:solidFill>
                <a:hlinkClick r:id="rId4">
                  <a:extLst>
                    <a:ext uri="{A12FA001-AC4F-418D-AE19-62706E023703}">
                      <ahyp:hlinkClr xmlns:ahyp="http://schemas.microsoft.com/office/drawing/2018/hyperlinkcolor" val="tx"/>
                    </a:ext>
                  </a:extLst>
                </a:hlinkClick>
              </a:rPr>
              <a:t>Cub Scout Awards</a:t>
            </a:r>
            <a:r>
              <a:rPr lang="en-US" dirty="0">
                <a:solidFill>
                  <a:srgbClr val="1C07B9"/>
                </a:solidFill>
              </a:rPr>
              <a:t> </a:t>
            </a:r>
            <a:r>
              <a:rPr lang="en-US" dirty="0">
                <a:solidFill>
                  <a:schemeClr val="tx1"/>
                </a:solidFill>
              </a:rPr>
              <a:t>– Also, don’t forget the </a:t>
            </a:r>
            <a:r>
              <a:rPr lang="en-US" dirty="0">
                <a:solidFill>
                  <a:srgbClr val="1C07B9"/>
                </a:solidFill>
                <a:hlinkClick r:id="rId5">
                  <a:extLst>
                    <a:ext uri="{A12FA001-AC4F-418D-AE19-62706E023703}">
                      <ahyp:hlinkClr xmlns:ahyp="http://schemas.microsoft.com/office/drawing/2018/hyperlinkcolor" val="tx"/>
                    </a:ext>
                  </a:extLst>
                </a:hlinkClick>
              </a:rPr>
              <a:t>Pack Summertime Award</a:t>
            </a:r>
            <a:endParaRPr lang="en-US" dirty="0">
              <a:solidFill>
                <a:srgbClr val="1C07B9"/>
              </a:solidFill>
              <a:hlinkClick r:id="rId3">
                <a:extLst>
                  <a:ext uri="{A12FA001-AC4F-418D-AE19-62706E023703}">
                    <ahyp:hlinkClr xmlns:ahyp="http://schemas.microsoft.com/office/drawing/2018/hyperlinkcolor" val="tx"/>
                  </a:ext>
                </a:extLst>
              </a:hlinkClick>
            </a:endParaRPr>
          </a:p>
          <a:p>
            <a:pPr>
              <a:defRPr/>
            </a:pPr>
            <a:endParaRPr lang="en-US" dirty="0">
              <a:solidFill>
                <a:srgbClr val="1C07B9"/>
              </a:solidFill>
              <a:hlinkClick r:id="rId6">
                <a:extLst>
                  <a:ext uri="{A12FA001-AC4F-418D-AE19-62706E023703}">
                    <ahyp:hlinkClr xmlns:ahyp="http://schemas.microsoft.com/office/drawing/2018/hyperlinkcolor" val="tx"/>
                  </a:ext>
                </a:extLst>
              </a:hlinkClick>
            </a:endParaRPr>
          </a:p>
          <a:p>
            <a:pPr>
              <a:defRPr/>
            </a:pPr>
            <a:r>
              <a:rPr lang="en-US" dirty="0">
                <a:solidFill>
                  <a:srgbClr val="1C07B9"/>
                </a:solidFill>
                <a:hlinkClick r:id="rId6">
                  <a:extLst>
                    <a:ext uri="{A12FA001-AC4F-418D-AE19-62706E023703}">
                      <ahyp:hlinkClr xmlns:ahyp="http://schemas.microsoft.com/office/drawing/2018/hyperlinkcolor" val="tx"/>
                    </a:ext>
                  </a:extLst>
                </a:hlinkClick>
              </a:rPr>
              <a:t>Scouts BSA Awards</a:t>
            </a:r>
            <a:endParaRPr lang="en-US" dirty="0">
              <a:solidFill>
                <a:srgbClr val="1C07B9"/>
              </a:solidFill>
              <a:hlinkClick r:id="rId3">
                <a:extLst>
                  <a:ext uri="{A12FA001-AC4F-418D-AE19-62706E023703}">
                    <ahyp:hlinkClr xmlns:ahyp="http://schemas.microsoft.com/office/drawing/2018/hyperlinkcolor" val="tx"/>
                  </a:ext>
                </a:extLst>
              </a:hlinkClick>
            </a:endParaRPr>
          </a:p>
          <a:p>
            <a:pPr>
              <a:defRPr/>
            </a:pPr>
            <a:endParaRPr lang="en-US" dirty="0">
              <a:solidFill>
                <a:srgbClr val="1C07B9"/>
              </a:solidFill>
              <a:hlinkClick r:id="rId7">
                <a:extLst>
                  <a:ext uri="{A12FA001-AC4F-418D-AE19-62706E023703}">
                    <ahyp:hlinkClr xmlns:ahyp="http://schemas.microsoft.com/office/drawing/2018/hyperlinkcolor" val="tx"/>
                  </a:ext>
                </a:extLst>
              </a:hlinkClick>
            </a:endParaRPr>
          </a:p>
          <a:p>
            <a:pPr>
              <a:defRPr/>
            </a:pPr>
            <a:r>
              <a:rPr lang="en-US" dirty="0">
                <a:solidFill>
                  <a:srgbClr val="1C07B9"/>
                </a:solidFill>
                <a:hlinkClick r:id="rId7">
                  <a:extLst>
                    <a:ext uri="{A12FA001-AC4F-418D-AE19-62706E023703}">
                      <ahyp:hlinkClr xmlns:ahyp="http://schemas.microsoft.com/office/drawing/2018/hyperlinkcolor" val="tx"/>
                    </a:ext>
                  </a:extLst>
                </a:hlinkClick>
              </a:rPr>
              <a:t>Religious Awards</a:t>
            </a:r>
            <a:endParaRPr lang="en-US" dirty="0">
              <a:solidFill>
                <a:srgbClr val="1C07B9"/>
              </a:solidFill>
              <a:hlinkClick r:id="rId3">
                <a:extLst>
                  <a:ext uri="{A12FA001-AC4F-418D-AE19-62706E023703}">
                    <ahyp:hlinkClr xmlns:ahyp="http://schemas.microsoft.com/office/drawing/2018/hyperlinkcolor" val="tx"/>
                  </a:ext>
                </a:extLst>
              </a:hlinkClick>
            </a:endParaRPr>
          </a:p>
          <a:p>
            <a:pPr>
              <a:defRPr/>
            </a:pPr>
            <a:endParaRPr lang="en-US" dirty="0">
              <a:solidFill>
                <a:srgbClr val="1C07B9"/>
              </a:solidFill>
              <a:hlinkClick r:id="rId6">
                <a:extLst>
                  <a:ext uri="{A12FA001-AC4F-418D-AE19-62706E023703}">
                    <ahyp:hlinkClr xmlns:ahyp="http://schemas.microsoft.com/office/drawing/2018/hyperlinkcolor" val="tx"/>
                  </a:ext>
                </a:extLst>
              </a:hlinkClick>
            </a:endParaRPr>
          </a:p>
          <a:p>
            <a:pPr>
              <a:defRPr/>
            </a:pPr>
            <a:r>
              <a:rPr lang="en-US" dirty="0">
                <a:solidFill>
                  <a:srgbClr val="1C07B9"/>
                </a:solidFill>
                <a:hlinkClick r:id="rId6">
                  <a:extLst>
                    <a:ext uri="{A12FA001-AC4F-418D-AE19-62706E023703}">
                      <ahyp:hlinkClr xmlns:ahyp="http://schemas.microsoft.com/office/drawing/2018/hyperlinkcolor" val="tx"/>
                    </a:ext>
                  </a:extLst>
                </a:hlinkClick>
              </a:rPr>
              <a:t>Scouter (Adult) Awards</a:t>
            </a:r>
            <a:endParaRPr lang="en-US" dirty="0">
              <a:solidFill>
                <a:srgbClr val="1C07B9"/>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646D40C-C5E9-6D5E-590D-050D96D2E2F7}"/>
              </a:ext>
            </a:extLst>
          </p:cNvPr>
          <p:cNvSpPr>
            <a:spLocks noGrp="1"/>
          </p:cNvSpPr>
          <p:nvPr>
            <p:ph type="title"/>
          </p:nvPr>
        </p:nvSpPr>
        <p:spPr/>
        <p:txBody>
          <a:bodyPr/>
          <a:lstStyle/>
          <a:p>
            <a:r>
              <a:rPr lang="en-US" altLang="en-US">
                <a:latin typeface="Helvetica" panose="020B0604020202020204" pitchFamily="34" charset="0"/>
                <a:ea typeface="ヒラギノ角ゴ Pro W3" charset="-128"/>
              </a:rPr>
              <a:t>Camping Sites</a:t>
            </a:r>
          </a:p>
        </p:txBody>
      </p:sp>
      <p:sp>
        <p:nvSpPr>
          <p:cNvPr id="24579" name="Content Placeholder 2">
            <a:extLst>
              <a:ext uri="{FF2B5EF4-FFF2-40B4-BE49-F238E27FC236}">
                <a16:creationId xmlns:a16="http://schemas.microsoft.com/office/drawing/2014/main" id="{BFF480F4-A17D-1FC7-A3AC-5B09428374A4}"/>
              </a:ext>
            </a:extLst>
          </p:cNvPr>
          <p:cNvSpPr>
            <a:spLocks noGrp="1"/>
          </p:cNvSpPr>
          <p:nvPr>
            <p:ph idx="1"/>
          </p:nvPr>
        </p:nvSpPr>
        <p:spPr>
          <a:xfrm>
            <a:off x="935665" y="1313122"/>
            <a:ext cx="10515600" cy="5023883"/>
          </a:xfrm>
        </p:spPr>
        <p:txBody>
          <a:bodyPr>
            <a:noAutofit/>
          </a:bodyPr>
          <a:lstStyle/>
          <a:p>
            <a:r>
              <a:rPr lang="en-US" altLang="en-US" dirty="0">
                <a:latin typeface="Arial" panose="020B0604020202020204" pitchFamily="34" charset="0"/>
                <a:ea typeface="ヒラギノ角ゴ Pro W3" charset="-128"/>
                <a:cs typeface="Arial" panose="020B0604020202020204" pitchFamily="34" charset="0"/>
              </a:rPr>
              <a:t>Pack Overnighter Approve Camping Sites </a:t>
            </a:r>
            <a:r>
              <a:rPr lang="en-US" altLang="en-US" i="1" u="sng" dirty="0">
                <a:solidFill>
                  <a:srgbClr val="1C07B9"/>
                </a:solidFill>
                <a:latin typeface="Arial" panose="020B0604020202020204" pitchFamily="34" charset="0"/>
                <a:ea typeface="ヒラギノ角ゴ Pro W3" charset="-128"/>
                <a:cs typeface="Arial" panose="020B0604020202020204" pitchFamily="34" charset="0"/>
              </a:rPr>
              <a:t>https://www.ncacbsa.org/approved-camp-sites/</a:t>
            </a:r>
          </a:p>
          <a:p>
            <a:endParaRPr lang="en-US" altLang="en-US" dirty="0">
              <a:latin typeface="Arial" panose="020B0604020202020204" pitchFamily="34" charset="0"/>
              <a:ea typeface="ヒラギノ角ゴ Pro W3" charset="-128"/>
              <a:cs typeface="Arial" panose="020B0604020202020204" pitchFamily="34" charset="0"/>
            </a:endParaRPr>
          </a:p>
          <a:p>
            <a:r>
              <a:rPr lang="en-US" altLang="en-US" dirty="0">
                <a:latin typeface="Arial" panose="020B0604020202020204" pitchFamily="34" charset="0"/>
                <a:ea typeface="ヒラギノ角ゴ Pro W3" charset="-128"/>
                <a:cs typeface="Arial" panose="020B0604020202020204" pitchFamily="34" charset="0"/>
              </a:rPr>
              <a:t>OA Camping Site List </a:t>
            </a:r>
          </a:p>
          <a:p>
            <a:pPr marL="400050" lvl="1" indent="0">
              <a:buNone/>
            </a:pPr>
            <a:r>
              <a:rPr lang="en-US" altLang="en-US" i="1" u="sng" dirty="0">
                <a:solidFill>
                  <a:srgbClr val="1C07B9"/>
                </a:solidFill>
                <a:latin typeface="Arial" panose="020B0604020202020204" pitchFamily="34" charset="0"/>
                <a:ea typeface="ヒラギノ角ゴ Pro W3" charset="-128"/>
                <a:cs typeface="Arial" panose="020B0604020202020204" pitchFamily="34" charset="0"/>
                <a:hlinkClick r:id="rId2"/>
              </a:rPr>
              <a:t>https://www.ncacbsa.org/wp-content/uploads/2020/12/Approved-Camp-Sites.pdf</a:t>
            </a:r>
            <a:endParaRPr lang="en-US" altLang="en-US" i="1" u="sng" dirty="0">
              <a:solidFill>
                <a:srgbClr val="1C07B9"/>
              </a:solidFill>
              <a:latin typeface="Arial" panose="020B0604020202020204" pitchFamily="34" charset="0"/>
              <a:ea typeface="ヒラギノ角ゴ Pro W3" charset="-128"/>
              <a:cs typeface="Arial" panose="020B0604020202020204" pitchFamily="34" charset="0"/>
            </a:endParaRPr>
          </a:p>
          <a:p>
            <a:pPr marL="400050" lvl="1" indent="0">
              <a:buNone/>
            </a:pPr>
            <a:endParaRPr lang="en-US" altLang="en-US" i="1" u="sng" dirty="0">
              <a:solidFill>
                <a:srgbClr val="1C07B9"/>
              </a:solidFill>
              <a:latin typeface="Arial" panose="020B0604020202020204" pitchFamily="34" charset="0"/>
              <a:ea typeface="ヒラギノ角ゴ Pro W3" charset="-128"/>
              <a:cs typeface="Arial" panose="020B0604020202020204" pitchFamily="34" charset="0"/>
            </a:endParaRPr>
          </a:p>
          <a:p>
            <a:pPr marL="247650" indent="-342900">
              <a:buFont typeface="Arial" panose="020B0604020202020204" pitchFamily="34" charset="0"/>
              <a:buChar char="•"/>
            </a:pPr>
            <a:r>
              <a:rPr lang="en-US" altLang="en-US" dirty="0">
                <a:solidFill>
                  <a:schemeClr val="tx1">
                    <a:lumMod val="95000"/>
                    <a:lumOff val="5000"/>
                  </a:schemeClr>
                </a:solidFill>
                <a:latin typeface="Arial" panose="020B0604020202020204" pitchFamily="34" charset="0"/>
                <a:ea typeface="ヒラギノ角ゴ Pro W3" charset="-128"/>
                <a:cs typeface="Arial" panose="020B0604020202020204" pitchFamily="34" charset="0"/>
              </a:rPr>
              <a:t>Want to add a campground to the list?</a:t>
            </a:r>
          </a:p>
          <a:p>
            <a:pPr marL="742950" lvl="1" indent="-34290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The unit would fill out a </a:t>
            </a:r>
            <a:r>
              <a:rPr lang="en-US" b="0" i="0" u="none" strike="noStrike" dirty="0">
                <a:solidFill>
                  <a:srgbClr val="0000FF"/>
                </a:solidFill>
                <a:effectLst/>
                <a:latin typeface="Arial" panose="020B0604020202020204" pitchFamily="34" charset="0"/>
                <a:cs typeface="Arial" panose="020B0604020202020204" pitchFamily="34" charset="0"/>
                <a:hlinkClick r:id="rId3"/>
              </a:rPr>
              <a:t>Pack Overnight Campout Site Appraisal Form</a:t>
            </a:r>
            <a:r>
              <a:rPr lang="en-US" b="0" i="0" dirty="0">
                <a:solidFill>
                  <a:srgbClr val="000000"/>
                </a:solidFill>
                <a:effectLst/>
                <a:latin typeface="Arial" panose="020B0604020202020204" pitchFamily="34" charset="0"/>
                <a:cs typeface="Arial" panose="020B0604020202020204" pitchFamily="34" charset="0"/>
              </a:rPr>
              <a:t> and submit to NCAC Director of Camping Services (</a:t>
            </a:r>
            <a:r>
              <a:rPr lang="en-US" b="0" i="0" u="none" strike="noStrike" dirty="0">
                <a:solidFill>
                  <a:srgbClr val="0000FF"/>
                </a:solidFill>
                <a:effectLst/>
                <a:latin typeface="Arial" panose="020B0604020202020204" pitchFamily="34" charset="0"/>
                <a:cs typeface="Arial" panose="020B0604020202020204" pitchFamily="34" charset="0"/>
                <a:hlinkClick r:id="rId4"/>
              </a:rPr>
              <a:t>eric.smith@scouting.org</a:t>
            </a:r>
            <a:r>
              <a:rPr lang="en-US" b="0" i="0" dirty="0">
                <a:solidFill>
                  <a:srgbClr val="000000"/>
                </a:solidFill>
                <a:effectLst/>
                <a:latin typeface="Arial" panose="020B0604020202020204" pitchFamily="34" charset="0"/>
                <a:cs typeface="Arial" panose="020B0604020202020204" pitchFamily="34" charset="0"/>
              </a:rPr>
              <a:t>) for review.</a:t>
            </a:r>
            <a:endParaRPr lang="en-US" altLang="en-US" i="1" u="sng" dirty="0">
              <a:solidFill>
                <a:srgbClr val="1C07B9"/>
              </a:solidFill>
              <a:latin typeface="Arial" panose="020B0604020202020204" pitchFamily="34" charset="0"/>
              <a:ea typeface="ヒラギノ角ゴ Pro W3" charset="-128"/>
              <a:cs typeface="Arial" panose="020B0604020202020204" pitchFamily="34" charset="0"/>
            </a:endParaRPr>
          </a:p>
        </p:txBody>
      </p:sp>
      <p:sp>
        <p:nvSpPr>
          <p:cNvPr id="24580" name="Slide Number Placeholder 3">
            <a:extLst>
              <a:ext uri="{FF2B5EF4-FFF2-40B4-BE49-F238E27FC236}">
                <a16:creationId xmlns:a16="http://schemas.microsoft.com/office/drawing/2014/main" id="{07D3C18C-A38D-094E-AB35-C32876B82F96}"/>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4AB608CD-6011-49C3-B047-8AC67012946B}" type="slidenum">
              <a:rPr lang="en-US" altLang="en-US" smtClean="0"/>
              <a:pPr>
                <a:spcBef>
                  <a:spcPct val="0"/>
                </a:spcBef>
                <a:buFontTx/>
                <a:buNone/>
                <a:defRPr/>
              </a:pPr>
              <a:t>16</a:t>
            </a:fld>
            <a:endParaRPr lang="en-US" altLang="en-US" sz="1000">
              <a:solidFill>
                <a:srgbClr val="95B3D7"/>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6CDA-23B4-26A1-4EDD-E4E4255AEC0D}"/>
              </a:ext>
            </a:extLst>
          </p:cNvPr>
          <p:cNvSpPr>
            <a:spLocks noGrp="1"/>
          </p:cNvSpPr>
          <p:nvPr>
            <p:ph type="title"/>
          </p:nvPr>
        </p:nvSpPr>
        <p:spPr>
          <a:xfrm>
            <a:off x="706794" y="0"/>
            <a:ext cx="10778412" cy="1325563"/>
          </a:xfrm>
        </p:spPr>
        <p:txBody>
          <a:bodyPr/>
          <a:lstStyle/>
          <a:p>
            <a:r>
              <a:rPr lang="en-US" b="1" dirty="0"/>
              <a:t>Camp Snyder 2024 (</a:t>
            </a:r>
            <a:r>
              <a:rPr lang="en-US" b="1" dirty="0">
                <a:hlinkClick r:id="rId2"/>
              </a:rPr>
              <a:t>Registration</a:t>
            </a:r>
            <a:r>
              <a:rPr lang="en-US" b="1" dirty="0"/>
              <a:t> opens Oct ‘23)</a:t>
            </a:r>
          </a:p>
        </p:txBody>
      </p:sp>
      <p:sp>
        <p:nvSpPr>
          <p:cNvPr id="3" name="Title 1">
            <a:extLst>
              <a:ext uri="{FF2B5EF4-FFF2-40B4-BE49-F238E27FC236}">
                <a16:creationId xmlns:a16="http://schemas.microsoft.com/office/drawing/2014/main" id="{D3D2C816-574F-61A1-C697-4995124BD923}"/>
              </a:ext>
            </a:extLst>
          </p:cNvPr>
          <p:cNvSpPr txBox="1">
            <a:spLocks/>
          </p:cNvSpPr>
          <p:nvPr/>
        </p:nvSpPr>
        <p:spPr>
          <a:xfrm>
            <a:off x="838200" y="1754154"/>
            <a:ext cx="10515600" cy="4935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lnSpc>
                <a:spcPct val="100000"/>
              </a:lnSpc>
            </a:pPr>
            <a:r>
              <a:rPr lang="en-US" sz="2000" b="1" u="sng" dirty="0">
                <a:latin typeface="Arial" panose="020B0604020202020204" pitchFamily="34" charset="0"/>
                <a:cs typeface="Arial" panose="020B0604020202020204" pitchFamily="34" charset="0"/>
              </a:rPr>
              <a:t>Cub Scout Camp – Rising Tigers to rising Webelos/AOL</a:t>
            </a:r>
          </a:p>
          <a:p>
            <a:pPr marL="233363" lvl="2" indent="-233363" hangingPunct="1">
              <a:lnSpc>
                <a:spcPct val="10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Day Camp</a:t>
            </a:r>
          </a:p>
          <a:p>
            <a:pPr marL="457200" lvl="5" indent="-223838"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Session 1:  June 24 – June 28, 2024</a:t>
            </a:r>
          </a:p>
          <a:p>
            <a:pPr marL="457200" lvl="5" indent="-223838"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Session 2:  July 8 – July 12, 2024</a:t>
            </a:r>
          </a:p>
          <a:p>
            <a:pPr marL="233363" lvl="5" indent="-233363" hangingPunct="1">
              <a:lnSpc>
                <a:spcPct val="10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Resident Weekends</a:t>
            </a:r>
          </a:p>
          <a:p>
            <a:pPr marL="457200" lvl="5" indent="-223838"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Session 1:  June 20 – June 23, 2024</a:t>
            </a:r>
          </a:p>
          <a:p>
            <a:pPr marL="457200" lvl="5" indent="-223838"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Session 2:  June 27 – June 30, 2024</a:t>
            </a:r>
          </a:p>
          <a:p>
            <a:pPr marL="457200" lvl="5" indent="-223838"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Session 3:  July 11 – July 14, 2024</a:t>
            </a:r>
          </a:p>
          <a:p>
            <a:pPr marL="457200" lvl="5" indent="-223838" hangingPunct="1">
              <a:lnSpc>
                <a:spcPct val="100000"/>
              </a:lnSpc>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lvl="5" hangingPunct="1">
              <a:lnSpc>
                <a:spcPct val="100000"/>
              </a:lnSpc>
            </a:pPr>
            <a:r>
              <a:rPr lang="en-US" sz="2000" b="1" u="sng" dirty="0">
                <a:latin typeface="Arial" panose="020B0604020202020204" pitchFamily="34" charset="0"/>
                <a:cs typeface="Arial" panose="020B0604020202020204" pitchFamily="34" charset="0"/>
              </a:rPr>
              <a:t>Scouts BSA Camps</a:t>
            </a:r>
          </a:p>
          <a:p>
            <a:pPr marL="233363" lvl="5" indent="-233363"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Specialty Weeks (Merit Badges)</a:t>
            </a:r>
          </a:p>
          <a:p>
            <a:pPr marL="576262" lvl="5" indent="-342900"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Session 1:  July 15 – July 19, 2024</a:t>
            </a:r>
          </a:p>
          <a:p>
            <a:pPr marL="576262" lvl="5" indent="-342900"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Session 2:  July 22 – July 26, 2024</a:t>
            </a:r>
          </a:p>
          <a:p>
            <a:pPr marL="576262" lvl="5" indent="-342900" hangingPunct="1">
              <a:lnSpc>
                <a:spcPct val="10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31775" lvl="5" indent="-231775" hangingPunct="1">
              <a:lnSpc>
                <a:spcPct val="100000"/>
              </a:lnSpc>
            </a:pPr>
            <a:r>
              <a:rPr lang="en-US" sz="2000" b="1" u="sng" dirty="0">
                <a:latin typeface="Arial" panose="020B0604020202020204" pitchFamily="34" charset="0"/>
                <a:cs typeface="Arial" panose="020B0604020202020204" pitchFamily="34" charset="0"/>
              </a:rPr>
              <a:t>Family Camping (All Ages!)</a:t>
            </a:r>
          </a:p>
          <a:p>
            <a:pPr marL="576262" lvl="5" indent="-342900"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July 5-7, 2024</a:t>
            </a:r>
          </a:p>
          <a:p>
            <a:pPr marL="576262" lvl="5" indent="-342900" hangingPunct="1">
              <a:buFont typeface="Arial" panose="020B0604020202020204" pitchFamily="34" charset="0"/>
              <a:buChar char="•"/>
            </a:pPr>
            <a:endParaRPr lang="en-US" sz="2000" dirty="0"/>
          </a:p>
          <a:p>
            <a:pPr lvl="5" hangingPunct="1"/>
            <a:endParaRPr lang="en-US" sz="2000" dirty="0"/>
          </a:p>
          <a:p>
            <a:pPr marL="342900" lvl="1" indent="-342900" hangingPunct="1">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C5760AE3-51B7-31CC-BA15-BF646DD5429F}"/>
              </a:ext>
            </a:extLst>
          </p:cNvPr>
          <p:cNvSpPr txBox="1"/>
          <p:nvPr/>
        </p:nvSpPr>
        <p:spPr>
          <a:xfrm>
            <a:off x="6762307" y="3429000"/>
            <a:ext cx="501856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u="sng" dirty="0"/>
              <a:t>Fall Expos/Family Camping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j-lt"/>
                <a:ea typeface="+mj-ea"/>
                <a:cs typeface="+mj-cs"/>
                <a:sym typeface="Calibri"/>
              </a:rPr>
              <a:t>Session 1:  October 20-22, 202</a:t>
            </a:r>
            <a:r>
              <a:rPr lang="en-US" sz="2400" dirty="0"/>
              <a:t>3</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j-lt"/>
                <a:ea typeface="+mj-ea"/>
                <a:cs typeface="+mj-cs"/>
                <a:sym typeface="Calibri"/>
              </a:rPr>
              <a:t>Session 2:  November 17-19</a:t>
            </a:r>
            <a:r>
              <a:rPr lang="en-US" sz="2400" dirty="0"/>
              <a:t>, 2023</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9255239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FF21-5CF3-6040-03A9-C40DB8EA3EA5}"/>
              </a:ext>
            </a:extLst>
          </p:cNvPr>
          <p:cNvSpPr>
            <a:spLocks noGrp="1"/>
          </p:cNvSpPr>
          <p:nvPr>
            <p:ph type="title"/>
          </p:nvPr>
        </p:nvSpPr>
        <p:spPr>
          <a:xfrm>
            <a:off x="838200" y="141841"/>
            <a:ext cx="10515600" cy="1325563"/>
          </a:xfrm>
        </p:spPr>
        <p:txBody>
          <a:bodyPr/>
          <a:lstStyle/>
          <a:p>
            <a:r>
              <a:rPr lang="en-US" b="1" dirty="0"/>
              <a:t>Goshen</a:t>
            </a:r>
          </a:p>
        </p:txBody>
      </p:sp>
      <p:sp>
        <p:nvSpPr>
          <p:cNvPr id="3" name="Title 1">
            <a:extLst>
              <a:ext uri="{FF2B5EF4-FFF2-40B4-BE49-F238E27FC236}">
                <a16:creationId xmlns:a16="http://schemas.microsoft.com/office/drawing/2014/main" id="{DC3BECF2-93B4-4E81-626B-BDCC17CAD861}"/>
              </a:ext>
            </a:extLst>
          </p:cNvPr>
          <p:cNvSpPr txBox="1">
            <a:spLocks/>
          </p:cNvSpPr>
          <p:nvPr/>
        </p:nvSpPr>
        <p:spPr>
          <a:xfrm>
            <a:off x="717696" y="804622"/>
            <a:ext cx="10515600" cy="4935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233363" lvl="2" indent="-233363" hangingPunct="1">
              <a:lnSpc>
                <a:spcPct val="10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Family Camp</a:t>
            </a:r>
          </a:p>
          <a:p>
            <a:pPr marL="457200" lvl="5" indent="-223838"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Labor Day:  September 1 - 4, 2024</a:t>
            </a:r>
          </a:p>
          <a:p>
            <a:pPr marL="233363" lvl="5" indent="-233363" hangingPunct="1">
              <a:lnSpc>
                <a:spcPct val="10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Service Weekend</a:t>
            </a:r>
          </a:p>
          <a:p>
            <a:pPr marL="404813" lvl="5" indent="-171450" hangingPunct="1">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September 22-24, 2023</a:t>
            </a:r>
          </a:p>
          <a:p>
            <a:pPr marL="457200" lvl="5" indent="-223838" hangingPunct="1">
              <a:lnSpc>
                <a:spcPct val="100000"/>
              </a:lnSpc>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lvl="5" hangingPunct="1">
              <a:lnSpc>
                <a:spcPct val="100000"/>
              </a:lnSpc>
            </a:pPr>
            <a:r>
              <a:rPr lang="en-US" sz="2000" b="1" u="sng" dirty="0">
                <a:latin typeface="Arial" panose="020B0604020202020204" pitchFamily="34" charset="0"/>
                <a:cs typeface="Arial" panose="020B0604020202020204" pitchFamily="34" charset="0"/>
              </a:rPr>
              <a:t>Webelos/Scouts BSA Camps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Arial" panose="020B0604020202020204" pitchFamily="34" charset="0"/>
                <a:cs typeface="Arial" panose="020B0604020202020204" pitchFamily="34" charset="0"/>
              </a:rPr>
              <a:t>Week 1:  June 23-29, 2024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Arial" panose="020B0604020202020204" pitchFamily="34" charset="0"/>
                <a:ea typeface="+mj-ea"/>
                <a:cs typeface="Arial" panose="020B0604020202020204" pitchFamily="34" charset="0"/>
                <a:sym typeface="Calibri"/>
              </a:rPr>
              <a:t>Week 2:  June 30-July 6, 2024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Arial" panose="020B0604020202020204" pitchFamily="34" charset="0"/>
                <a:cs typeface="Arial" panose="020B0604020202020204" pitchFamily="34" charset="0"/>
              </a:rPr>
              <a:t>Week 3:  July 7-13, 2024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Arial" panose="020B0604020202020204" pitchFamily="34" charset="0"/>
                <a:ea typeface="+mj-ea"/>
                <a:cs typeface="Arial" panose="020B0604020202020204" pitchFamily="34" charset="0"/>
                <a:sym typeface="Calibri"/>
              </a:rPr>
              <a:t>Week 4:  July 14 -20, 2024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Arial" panose="020B0604020202020204" pitchFamily="34" charset="0"/>
                <a:cs typeface="Arial" panose="020B0604020202020204" pitchFamily="34" charset="0"/>
              </a:rPr>
              <a:t>Week 5:  July 21-27, 2024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Arial" panose="020B0604020202020204" pitchFamily="34" charset="0"/>
                <a:cs typeface="Arial" panose="020B0604020202020204" pitchFamily="34" charset="0"/>
              </a:rPr>
              <a:t>Week 6 (Ross only): July 28-August 3, 2024</a:t>
            </a:r>
          </a:p>
          <a:p>
            <a:pPr lvl="5" hangingPunct="1"/>
            <a:endParaRPr lang="en-US" sz="2000" dirty="0"/>
          </a:p>
          <a:p>
            <a:pPr marL="342900" lvl="1" indent="-342900" hangingPunct="1">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5293B89C-5F71-2668-7257-F909F1E73A9E}"/>
              </a:ext>
            </a:extLst>
          </p:cNvPr>
          <p:cNvSpPr txBox="1"/>
          <p:nvPr/>
        </p:nvSpPr>
        <p:spPr>
          <a:xfrm>
            <a:off x="6634714" y="1182233"/>
            <a:ext cx="5124893"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Lenhok’sin High Adventure (13 years old by 9/1/24)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Arial" panose="020B0604020202020204" pitchFamily="34" charset="0"/>
                <a:cs typeface="Arial" panose="020B0604020202020204" pitchFamily="34" charset="0"/>
              </a:rPr>
              <a:t>Week 1:  June 23-29, 2024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Week 2:  June 30-July 6, 2024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Arial" panose="020B0604020202020204" pitchFamily="34" charset="0"/>
                <a:cs typeface="Arial" panose="020B0604020202020204" pitchFamily="34" charset="0"/>
              </a:rPr>
              <a:t>Week 3:  July 7-13, 2024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Week 4:  July 14 -20, 2024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latin typeface="Arial" panose="020B0604020202020204" pitchFamily="34" charset="0"/>
                <a:cs typeface="Arial" panose="020B0604020202020204" pitchFamily="34" charset="0"/>
              </a:rPr>
              <a:t>Week 5:  July 21-27, 2024</a:t>
            </a:r>
          </a:p>
        </p:txBody>
      </p:sp>
    </p:spTree>
    <p:extLst>
      <p:ext uri="{BB962C8B-B14F-4D97-AF65-F5344CB8AC3E}">
        <p14:creationId xmlns:p14="http://schemas.microsoft.com/office/powerpoint/2010/main" val="37818042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6B9CF85-9D64-AA0B-9856-70CDC5835EDA}"/>
              </a:ext>
            </a:extLst>
          </p:cNvPr>
          <p:cNvSpPr>
            <a:spLocks noGrp="1"/>
          </p:cNvSpPr>
          <p:nvPr>
            <p:ph type="title"/>
          </p:nvPr>
        </p:nvSpPr>
        <p:spPr>
          <a:xfrm>
            <a:off x="731874" y="-155870"/>
            <a:ext cx="10995837" cy="1325563"/>
          </a:xfrm>
        </p:spPr>
        <p:txBody>
          <a:bodyPr/>
          <a:lstStyle/>
          <a:p>
            <a:r>
              <a:rPr lang="en-US" altLang="en-US" dirty="0">
                <a:latin typeface="Helvetica" panose="020B0604020202020204" pitchFamily="34" charset="0"/>
                <a:ea typeface="ヒラギノ角ゴ Pro W3" charset="-128"/>
              </a:rPr>
              <a:t>Scouting Youth Deserve a Trained Leader</a:t>
            </a:r>
          </a:p>
        </p:txBody>
      </p:sp>
      <p:sp>
        <p:nvSpPr>
          <p:cNvPr id="27651" name="Content Placeholder 2">
            <a:extLst>
              <a:ext uri="{FF2B5EF4-FFF2-40B4-BE49-F238E27FC236}">
                <a16:creationId xmlns:a16="http://schemas.microsoft.com/office/drawing/2014/main" id="{0C42D51E-99E8-D402-495C-CBA0B07516CE}"/>
              </a:ext>
            </a:extLst>
          </p:cNvPr>
          <p:cNvSpPr>
            <a:spLocks noGrp="1"/>
          </p:cNvSpPr>
          <p:nvPr>
            <p:ph idx="1"/>
          </p:nvPr>
        </p:nvSpPr>
        <p:spPr>
          <a:xfrm>
            <a:off x="731874" y="956930"/>
            <a:ext cx="6955466" cy="5571461"/>
          </a:xfrm>
        </p:spPr>
        <p:txBody>
          <a:bodyPr>
            <a:normAutofit fontScale="55000" lnSpcReduction="20000"/>
          </a:bodyPr>
          <a:lstStyle/>
          <a:p>
            <a:pPr marL="0" indent="0">
              <a:buNone/>
            </a:pPr>
            <a:r>
              <a:rPr lang="en-US" altLang="en-US" sz="3300" dirty="0">
                <a:latin typeface="Helvetica" panose="020B0604020202020204" pitchFamily="34" charset="0"/>
                <a:ea typeface="ヒラギノ角ゴ Pro W3" charset="-128"/>
              </a:rPr>
              <a:t>George Mason Training site: </a:t>
            </a:r>
          </a:p>
          <a:p>
            <a:pPr marL="0" indent="0">
              <a:buNone/>
            </a:pPr>
            <a:r>
              <a:rPr lang="en-US" altLang="en-US" sz="3300" i="1" u="sng" dirty="0">
                <a:solidFill>
                  <a:srgbClr val="2409ED"/>
                </a:solidFill>
                <a:latin typeface="Helvetica" panose="020B0604020202020204" pitchFamily="34" charset="0"/>
                <a:ea typeface="ヒラギノ角ゴ Pro W3" charset="-128"/>
                <a:hlinkClick r:id="rId2"/>
              </a:rPr>
              <a:t>https://www.ncacbsa.org/george-mason/training/</a:t>
            </a:r>
            <a:endParaRPr lang="en-US" altLang="en-US" sz="3300" i="1" u="sng" dirty="0">
              <a:solidFill>
                <a:srgbClr val="2409ED"/>
              </a:solidFill>
              <a:latin typeface="Helvetica" panose="020B0604020202020204" pitchFamily="34" charset="0"/>
              <a:ea typeface="ヒラギノ角ゴ Pro W3" charset="-128"/>
            </a:endParaRPr>
          </a:p>
          <a:p>
            <a:pPr marL="0" indent="0">
              <a:buNone/>
            </a:pPr>
            <a:endParaRPr lang="en-US" altLang="en-US" sz="3300" i="1" u="sng" dirty="0">
              <a:solidFill>
                <a:srgbClr val="2409ED"/>
              </a:solidFill>
              <a:latin typeface="Helvetica" panose="020B0604020202020204" pitchFamily="34" charset="0"/>
              <a:ea typeface="ヒラギノ角ゴ Pro W3" charset="-128"/>
            </a:endParaRPr>
          </a:p>
          <a:p>
            <a:pPr algn="l">
              <a:buFont typeface="Arial" panose="020B0604020202020204" pitchFamily="34" charset="0"/>
              <a:buChar char="•"/>
            </a:pPr>
            <a:r>
              <a:rPr lang="en-US" b="1" i="1" dirty="0">
                <a:solidFill>
                  <a:srgbClr val="000000"/>
                </a:solidFill>
                <a:effectLst/>
                <a:latin typeface="Roboto" panose="02000000000000000000" pitchFamily="2" charset="0"/>
              </a:rPr>
              <a:t>Cub Leader Position Specific (C40)</a:t>
            </a:r>
            <a:endParaRPr lang="en-US" b="0" i="0" dirty="0">
              <a:solidFill>
                <a:srgbClr val="7A7A7A"/>
              </a:solidFill>
              <a:effectLst/>
              <a:latin typeface="Roboto" panose="02000000000000000000" pitchFamily="2" charset="0"/>
            </a:endParaRPr>
          </a:p>
          <a:p>
            <a:pPr marL="742950" lvl="1" indent="-285750" algn="l">
              <a:buFont typeface="Arial" panose="020B0604020202020204" pitchFamily="34" charset="0"/>
              <a:buChar char="•"/>
            </a:pPr>
            <a:r>
              <a:rPr lang="en-US" b="1" i="0" u="none" strike="noStrike" dirty="0">
                <a:solidFill>
                  <a:srgbClr val="0000FF"/>
                </a:solidFill>
                <a:effectLst/>
                <a:latin typeface="Roboto" panose="02000000000000000000" pitchFamily="2" charset="0"/>
                <a:hlinkClick r:id="rId3"/>
              </a:rPr>
              <a:t>Available on-line (117 min)</a:t>
            </a:r>
            <a:endParaRPr lang="en-US" b="0" i="0" dirty="0">
              <a:solidFill>
                <a:srgbClr val="7A7A7A"/>
              </a:solidFill>
              <a:effectLst/>
              <a:latin typeface="Roboto" panose="02000000000000000000" pitchFamily="2" charset="0"/>
            </a:endParaRPr>
          </a:p>
          <a:p>
            <a:pPr marL="742950" lvl="1" indent="-285750" algn="l">
              <a:buFont typeface="Arial" panose="020B0604020202020204" pitchFamily="34" charset="0"/>
              <a:buChar char="•"/>
            </a:pPr>
            <a:r>
              <a:rPr lang="en-US" b="1" i="0" u="none" strike="noStrike" dirty="0">
                <a:solidFill>
                  <a:srgbClr val="0000FF"/>
                </a:solidFill>
                <a:effectLst/>
                <a:latin typeface="var( --e-global-typography-text-font-family )"/>
                <a:hlinkClick r:id="rId4"/>
              </a:rPr>
              <a:t>06/10/23 – Alexandria, VA</a:t>
            </a:r>
            <a:endParaRPr lang="en-US" b="0" i="0" dirty="0">
              <a:solidFill>
                <a:srgbClr val="7A7A7A"/>
              </a:solidFill>
              <a:effectLst/>
              <a:latin typeface="Roboto" panose="02000000000000000000" pitchFamily="2" charset="0"/>
            </a:endParaRPr>
          </a:p>
          <a:p>
            <a:pPr algn="l">
              <a:buFont typeface="Arial" panose="020B0604020202020204" pitchFamily="34" charset="0"/>
              <a:buChar char="•"/>
            </a:pPr>
            <a:r>
              <a:rPr lang="en-US" b="1" i="0" dirty="0">
                <a:solidFill>
                  <a:srgbClr val="000000"/>
                </a:solidFill>
                <a:effectLst/>
                <a:latin typeface="Roboto" panose="02000000000000000000" pitchFamily="2" charset="0"/>
              </a:rPr>
              <a:t>Cub Scout Den Leader Specific (C42)</a:t>
            </a:r>
            <a:endParaRPr lang="en-US" b="0" i="0" dirty="0">
              <a:solidFill>
                <a:srgbClr val="7A7A7A"/>
              </a:solidFill>
              <a:effectLst/>
              <a:latin typeface="Roboto" panose="02000000000000000000" pitchFamily="2" charset="0"/>
            </a:endParaRPr>
          </a:p>
          <a:p>
            <a:pPr marL="742950" lvl="1" indent="-285750" algn="l">
              <a:buFont typeface="Arial" panose="020B0604020202020204" pitchFamily="34" charset="0"/>
              <a:buChar char="•"/>
            </a:pPr>
            <a:r>
              <a:rPr lang="en-US" b="1" i="0" u="none" strike="noStrike" dirty="0">
                <a:solidFill>
                  <a:srgbClr val="0000FF"/>
                </a:solidFill>
                <a:effectLst/>
                <a:latin typeface="Roboto" panose="02000000000000000000" pitchFamily="2" charset="0"/>
                <a:hlinkClick r:id="rId3"/>
              </a:rPr>
              <a:t>Available on-line (125 min</a:t>
            </a:r>
            <a:r>
              <a:rPr lang="en-US" b="0" i="0" dirty="0">
                <a:solidFill>
                  <a:srgbClr val="0000FF"/>
                </a:solidFill>
                <a:effectLst/>
                <a:latin typeface="Roboto" panose="02000000000000000000" pitchFamily="2" charset="0"/>
              </a:rPr>
              <a:t>)</a:t>
            </a:r>
            <a:endParaRPr lang="en-US" b="0" i="0" dirty="0">
              <a:solidFill>
                <a:srgbClr val="7A7A7A"/>
              </a:solidFill>
              <a:effectLst/>
              <a:latin typeface="Roboto" panose="02000000000000000000" pitchFamily="2" charset="0"/>
            </a:endParaRPr>
          </a:p>
          <a:p>
            <a:pPr marL="742950" lvl="1" indent="-285750" algn="l">
              <a:buFont typeface="Arial" panose="020B0604020202020204" pitchFamily="34" charset="0"/>
              <a:buChar char="•"/>
            </a:pPr>
            <a:r>
              <a:rPr lang="en-US" b="1" i="0" u="none" strike="noStrike" dirty="0">
                <a:solidFill>
                  <a:srgbClr val="0000FF"/>
                </a:solidFill>
                <a:effectLst/>
                <a:latin typeface="var( --e-global-typography-text-font-family )"/>
                <a:hlinkClick r:id="rId4"/>
              </a:rPr>
              <a:t>06/10/23 – Alexandria, VA</a:t>
            </a:r>
            <a:endParaRPr lang="en-US" b="0" i="0" dirty="0">
              <a:solidFill>
                <a:srgbClr val="7A7A7A"/>
              </a:solidFill>
              <a:effectLst/>
              <a:latin typeface="Roboto" panose="02000000000000000000" pitchFamily="2" charset="0"/>
            </a:endParaRPr>
          </a:p>
          <a:p>
            <a:pPr algn="l">
              <a:buFont typeface="Arial" panose="020B0604020202020204" pitchFamily="34" charset="0"/>
              <a:buChar char="•"/>
            </a:pPr>
            <a:r>
              <a:rPr lang="en-US" b="1" i="1" dirty="0">
                <a:solidFill>
                  <a:srgbClr val="000000"/>
                </a:solidFill>
                <a:effectLst/>
                <a:latin typeface="Roboto" panose="02000000000000000000" pitchFamily="2" charset="0"/>
              </a:rPr>
              <a:t>Basic Adult Leader Outdoor Orientation </a:t>
            </a:r>
            <a:r>
              <a:rPr lang="en-US" b="0" i="1" dirty="0">
                <a:solidFill>
                  <a:srgbClr val="000000"/>
                </a:solidFill>
                <a:effectLst/>
                <a:latin typeface="Roboto" panose="02000000000000000000" pitchFamily="2" charset="0"/>
              </a:rPr>
              <a:t>(</a:t>
            </a:r>
            <a:r>
              <a:rPr lang="en-US" b="1" i="1" dirty="0">
                <a:solidFill>
                  <a:srgbClr val="000000"/>
                </a:solidFill>
                <a:effectLst/>
                <a:latin typeface="Roboto" panose="02000000000000000000" pitchFamily="2" charset="0"/>
              </a:rPr>
              <a:t>BALOO;C32) </a:t>
            </a:r>
          </a:p>
          <a:p>
            <a:pPr lvl="1">
              <a:buFont typeface="Arial" panose="020B0604020202020204" pitchFamily="34" charset="0"/>
              <a:buChar char="•"/>
            </a:pPr>
            <a:r>
              <a:rPr lang="en-US" b="1" i="0" u="none" strike="noStrike" dirty="0">
                <a:solidFill>
                  <a:srgbClr val="0000FF"/>
                </a:solidFill>
                <a:effectLst/>
                <a:latin typeface="var( --e-global-typography-text-font-family )"/>
                <a:hlinkClick r:id="rId5"/>
              </a:rPr>
              <a:t>06/17/23 – 06/18/23 – Lorton, VA</a:t>
            </a:r>
            <a:endParaRPr lang="en-US" b="1" i="0" u="none" strike="noStrike" dirty="0">
              <a:solidFill>
                <a:srgbClr val="0000FF"/>
              </a:solidFill>
              <a:effectLst/>
              <a:latin typeface="var( --e-global-typography-text-font-family )"/>
            </a:endParaRPr>
          </a:p>
          <a:p>
            <a:pPr marL="457200" lvl="1" indent="0">
              <a:buNone/>
            </a:pPr>
            <a:endParaRPr lang="en-US" b="1" i="0" u="none" strike="noStrike" dirty="0">
              <a:solidFill>
                <a:srgbClr val="0000FF"/>
              </a:solidFill>
              <a:effectLst/>
              <a:latin typeface="var( --e-global-typography-text-font-family )"/>
            </a:endParaRPr>
          </a:p>
          <a:p>
            <a:pPr algn="l">
              <a:buFont typeface="Arial" panose="020B0604020202020204" pitchFamily="34" charset="0"/>
              <a:buChar char="•"/>
            </a:pPr>
            <a:r>
              <a:rPr lang="en-US" b="1" i="1" dirty="0">
                <a:solidFill>
                  <a:srgbClr val="000000"/>
                </a:solidFill>
                <a:effectLst/>
                <a:latin typeface="Roboto" panose="02000000000000000000" pitchFamily="2" charset="0"/>
              </a:rPr>
              <a:t>Scoutmaster Position Specific Training(S24)</a:t>
            </a:r>
            <a:endParaRPr lang="en-US" b="0" i="0" dirty="0">
              <a:solidFill>
                <a:srgbClr val="7A7A7A"/>
              </a:solidFill>
              <a:effectLst/>
              <a:latin typeface="Roboto" panose="02000000000000000000" pitchFamily="2" charset="0"/>
            </a:endParaRPr>
          </a:p>
          <a:p>
            <a:pPr marL="742950" lvl="1" indent="-285750" algn="l">
              <a:buFont typeface="Arial" panose="020B0604020202020204" pitchFamily="34" charset="0"/>
              <a:buChar char="•"/>
            </a:pPr>
            <a:r>
              <a:rPr lang="en-US" b="1" i="0" u="none" strike="noStrike" dirty="0">
                <a:solidFill>
                  <a:srgbClr val="0000FF"/>
                </a:solidFill>
                <a:effectLst/>
                <a:latin typeface="Roboto" panose="02000000000000000000" pitchFamily="2" charset="0"/>
                <a:hlinkClick r:id="rId3"/>
              </a:rPr>
              <a:t>Available on-line</a:t>
            </a:r>
            <a:r>
              <a:rPr lang="en-US" b="1" i="0" dirty="0">
                <a:solidFill>
                  <a:srgbClr val="0000FF"/>
                </a:solidFill>
                <a:effectLst/>
                <a:latin typeface="Roboto" panose="02000000000000000000" pitchFamily="2" charset="0"/>
              </a:rPr>
              <a:t> (192 min)</a:t>
            </a:r>
            <a:endParaRPr lang="en-US" b="0" i="0" dirty="0">
              <a:solidFill>
                <a:srgbClr val="7A7A7A"/>
              </a:solidFill>
              <a:effectLst/>
              <a:latin typeface="Roboto" panose="02000000000000000000" pitchFamily="2" charset="0"/>
            </a:endParaRPr>
          </a:p>
          <a:p>
            <a:pPr marL="742950" lvl="1" indent="-285750" algn="l">
              <a:buFont typeface="Arial" panose="020B0604020202020204" pitchFamily="34" charset="0"/>
              <a:buChar char="•"/>
            </a:pPr>
            <a:r>
              <a:rPr lang="en-US" b="1" i="0" u="none" strike="noStrike" dirty="0">
                <a:solidFill>
                  <a:srgbClr val="0000FF"/>
                </a:solidFill>
                <a:effectLst/>
                <a:latin typeface="var( --e-global-typography-text-font-family )"/>
                <a:hlinkClick r:id="rId6"/>
              </a:rPr>
              <a:t>06/10/23 – Alexandria, VA</a:t>
            </a:r>
            <a:endParaRPr lang="en-US" b="0" i="0" dirty="0">
              <a:solidFill>
                <a:srgbClr val="7A7A7A"/>
              </a:solidFill>
              <a:effectLst/>
              <a:latin typeface="Roboto" panose="02000000000000000000" pitchFamily="2" charset="0"/>
            </a:endParaRPr>
          </a:p>
          <a:p>
            <a:pPr algn="l">
              <a:buFont typeface="Arial" panose="020B0604020202020204" pitchFamily="34" charset="0"/>
              <a:buChar char="•"/>
            </a:pPr>
            <a:r>
              <a:rPr lang="en-US" b="1" i="1" dirty="0">
                <a:solidFill>
                  <a:srgbClr val="000000"/>
                </a:solidFill>
                <a:effectLst/>
                <a:latin typeface="Roboto" panose="02000000000000000000" pitchFamily="2" charset="0"/>
              </a:rPr>
              <a:t>Introduction to Outdoor Leadership Skills (IOLS; S11)</a:t>
            </a:r>
            <a:endParaRPr lang="en-US" b="0" i="0" dirty="0">
              <a:solidFill>
                <a:srgbClr val="7A7A7A"/>
              </a:solidFill>
              <a:effectLst/>
              <a:latin typeface="Roboto" panose="02000000000000000000" pitchFamily="2" charset="0"/>
            </a:endParaRPr>
          </a:p>
          <a:p>
            <a:pPr marL="742950" lvl="1" indent="-285750" algn="l">
              <a:buFont typeface="Arial" panose="020B0604020202020204" pitchFamily="34" charset="0"/>
              <a:buChar char="•"/>
            </a:pPr>
            <a:r>
              <a:rPr lang="en-US" b="1" i="0" u="none" strike="noStrike" dirty="0">
                <a:solidFill>
                  <a:srgbClr val="0000FF"/>
                </a:solidFill>
                <a:effectLst/>
                <a:latin typeface="var( --e-global-typography-text-font-family )"/>
                <a:hlinkClick r:id="rId5"/>
              </a:rPr>
              <a:t>06/17/23 – 06/18/23 – Lorton, VA</a:t>
            </a:r>
            <a:endParaRPr lang="en-US" b="0" i="0" dirty="0">
              <a:solidFill>
                <a:srgbClr val="7A7A7A"/>
              </a:solidFill>
              <a:effectLst/>
              <a:latin typeface="Roboto" panose="02000000000000000000" pitchFamily="2" charset="0"/>
            </a:endParaRPr>
          </a:p>
          <a:p>
            <a:pPr marL="742950" lvl="1" indent="-285750" algn="l">
              <a:buFont typeface="Arial" panose="020B0604020202020204" pitchFamily="34" charset="0"/>
              <a:buChar char="•"/>
            </a:pPr>
            <a:r>
              <a:rPr lang="en-US" b="1" i="0" dirty="0">
                <a:solidFill>
                  <a:srgbClr val="000000"/>
                </a:solidFill>
                <a:effectLst/>
                <a:latin typeface="Roboto" panose="02000000000000000000" pitchFamily="2" charset="0"/>
              </a:rPr>
              <a:t>Goshen Summer Camp will offer IOLS – Check with the Camp Director</a:t>
            </a:r>
            <a:endParaRPr lang="en-US" b="0" i="0" dirty="0">
              <a:solidFill>
                <a:srgbClr val="7A7A7A"/>
              </a:solidFill>
              <a:effectLst/>
              <a:latin typeface="Roboto" panose="02000000000000000000" pitchFamily="2" charset="0"/>
            </a:endParaRPr>
          </a:p>
          <a:p>
            <a:pPr marL="0" indent="0">
              <a:lnSpc>
                <a:spcPct val="107000"/>
              </a:lnSpc>
              <a:spcBef>
                <a:spcPct val="0"/>
              </a:spcBef>
              <a:spcAft>
                <a:spcPts val="600"/>
              </a:spcAft>
            </a:pPr>
            <a:endParaRPr lang="en-US" altLang="en-US" sz="1800" dirty="0">
              <a:latin typeface="Calibri" panose="020F0502020204030204" pitchFamily="34" charset="0"/>
              <a:ea typeface="ヒラギノ角ゴ Pro W3" charset="-128"/>
              <a:cs typeface="Calibri" panose="020F0502020204030204" pitchFamily="34" charset="0"/>
            </a:endParaRPr>
          </a:p>
        </p:txBody>
      </p:sp>
      <p:sp>
        <p:nvSpPr>
          <p:cNvPr id="2" name="TextBox 1">
            <a:extLst>
              <a:ext uri="{FF2B5EF4-FFF2-40B4-BE49-F238E27FC236}">
                <a16:creationId xmlns:a16="http://schemas.microsoft.com/office/drawing/2014/main" id="{F2BED181-41C9-F273-8CCB-2E1D5C33B24D}"/>
              </a:ext>
            </a:extLst>
          </p:cNvPr>
          <p:cNvSpPr txBox="1"/>
          <p:nvPr/>
        </p:nvSpPr>
        <p:spPr>
          <a:xfrm>
            <a:off x="7687340" y="1203504"/>
            <a:ext cx="4327450" cy="5786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buFont typeface="Arial" panose="020B0604020202020204" pitchFamily="34" charset="0"/>
              <a:buChar char="•"/>
            </a:pPr>
            <a:r>
              <a:rPr lang="en-US" sz="1600" b="1" i="1" dirty="0">
                <a:solidFill>
                  <a:srgbClr val="000000"/>
                </a:solidFill>
                <a:effectLst/>
                <a:latin typeface="Roboto" panose="02000000000000000000" pitchFamily="2" charset="0"/>
              </a:rPr>
              <a:t>Back Country Outdoor Leadership Skills (BCOLS)</a:t>
            </a:r>
            <a:endParaRPr lang="en-US" sz="1600" b="0" i="0" dirty="0">
              <a:solidFill>
                <a:srgbClr val="7A7A7A"/>
              </a:solidFill>
              <a:effectLst/>
              <a:latin typeface="Roboto" panose="02000000000000000000" pitchFamily="2" charset="0"/>
            </a:endParaRPr>
          </a:p>
          <a:p>
            <a:pPr marL="742950" lvl="1" indent="-285750" algn="l">
              <a:buFont typeface="Arial" panose="020B0604020202020204" pitchFamily="34" charset="0"/>
              <a:buChar char="•"/>
            </a:pPr>
            <a:r>
              <a:rPr lang="en-US" sz="1600" b="1" i="0" u="none" strike="noStrike" dirty="0">
                <a:solidFill>
                  <a:srgbClr val="0000FF"/>
                </a:solidFill>
                <a:effectLst/>
                <a:latin typeface="Roboto" panose="02000000000000000000" pitchFamily="2" charset="0"/>
                <a:hlinkClick r:id="rId7"/>
              </a:rPr>
              <a:t>09/23/23 (Alexandria, VA) &amp; 10/21/23-10/22/23 (Markham, VA)</a:t>
            </a:r>
            <a:endParaRPr lang="en-US" sz="1600" b="1" i="0" u="none" strike="noStrike" dirty="0">
              <a:solidFill>
                <a:srgbClr val="0000FF"/>
              </a:solidFill>
              <a:effectLst/>
              <a:latin typeface="Roboto" panose="02000000000000000000" pitchFamily="2" charset="0"/>
            </a:endParaRPr>
          </a:p>
          <a:p>
            <a:pPr marL="742950" lvl="1" indent="-285750" algn="l">
              <a:buFont typeface="Arial" panose="020B0604020202020204" pitchFamily="34" charset="0"/>
              <a:buChar char="•"/>
            </a:pPr>
            <a:r>
              <a:rPr lang="en-US" sz="1600" b="1" dirty="0">
                <a:solidFill>
                  <a:schemeClr val="tx1"/>
                </a:solidFill>
                <a:latin typeface="Roboto" panose="02000000000000000000" pitchFamily="2" charset="0"/>
              </a:rPr>
              <a:t>03/23/24 &amp; 04/27/24-04/28/24</a:t>
            </a:r>
            <a:endParaRPr lang="en-US" sz="1600" b="1" i="0" u="none" strike="noStrike" dirty="0">
              <a:solidFill>
                <a:schemeClr val="tx1"/>
              </a:solidFill>
              <a:effectLst/>
              <a:latin typeface="Roboto" panose="02000000000000000000" pitchFamily="2" charset="0"/>
            </a:endParaRPr>
          </a:p>
          <a:p>
            <a:pPr marL="742950" lvl="1" indent="-285750" algn="l">
              <a:buFont typeface="Arial" panose="020B0604020202020204" pitchFamily="34" charset="0"/>
              <a:buChar char="•"/>
            </a:pPr>
            <a:endParaRPr lang="en-US" sz="1600" b="0" i="0" dirty="0">
              <a:solidFill>
                <a:srgbClr val="7A7A7A"/>
              </a:solidFill>
              <a:effectLst/>
              <a:latin typeface="Roboto" panose="02000000000000000000" pitchFamily="2" charset="0"/>
            </a:endParaRPr>
          </a:p>
          <a:p>
            <a:pPr algn="l"/>
            <a:r>
              <a:rPr lang="en-US" sz="1600" b="1" i="1" dirty="0">
                <a:solidFill>
                  <a:srgbClr val="000000"/>
                </a:solidFill>
                <a:effectLst/>
                <a:latin typeface="Roboto" panose="02000000000000000000" pitchFamily="2" charset="0"/>
              </a:rPr>
              <a:t>Outdoor Ethics/Leave No Trace (D78)</a:t>
            </a:r>
            <a:endParaRPr lang="en-US" sz="1600" b="0" i="0" dirty="0">
              <a:solidFill>
                <a:srgbClr val="7A7A7A"/>
              </a:solidFill>
              <a:effectLst/>
              <a:latin typeface="Roboto" panose="02000000000000000000" pitchFamily="2" charset="0"/>
            </a:endParaRPr>
          </a:p>
          <a:p>
            <a:pPr algn="l">
              <a:buFont typeface="Arial" panose="020B0604020202020204" pitchFamily="34" charset="0"/>
              <a:buChar char="•"/>
            </a:pPr>
            <a:r>
              <a:rPr lang="en-US" sz="1600" b="1" i="0" u="none" strike="noStrike" dirty="0">
                <a:solidFill>
                  <a:srgbClr val="0000FF"/>
                </a:solidFill>
                <a:effectLst/>
                <a:latin typeface="var( --e-global-typography-text-font-family )"/>
                <a:hlinkClick r:id="rId8"/>
              </a:rPr>
              <a:t>06/10/23 – Brandywine, MD</a:t>
            </a:r>
            <a:endParaRPr lang="en-US" sz="1600" b="0" i="0" dirty="0">
              <a:solidFill>
                <a:srgbClr val="7A7A7A"/>
              </a:solidFill>
              <a:effectLst/>
              <a:latin typeface="Roboto" panose="02000000000000000000" pitchFamily="2" charset="0"/>
            </a:endParaRPr>
          </a:p>
          <a:p>
            <a:pPr algn="l">
              <a:buFont typeface="Arial" panose="020B0604020202020204" pitchFamily="34" charset="0"/>
              <a:buChar char="•"/>
            </a:pPr>
            <a:r>
              <a:rPr lang="en-US" sz="1600" b="1" i="0" u="none" strike="noStrike" dirty="0">
                <a:solidFill>
                  <a:srgbClr val="0000FF"/>
                </a:solidFill>
                <a:effectLst/>
                <a:latin typeface="var( --e-global-typography-text-font-family )"/>
                <a:hlinkClick r:id="rId9"/>
              </a:rPr>
              <a:t>09/09/23 – Brandywine, MD</a:t>
            </a:r>
            <a:endParaRPr lang="en-US" sz="1600" b="0" i="0" dirty="0">
              <a:solidFill>
                <a:srgbClr val="7A7A7A"/>
              </a:solidFill>
              <a:effectLst/>
              <a:latin typeface="Roboto" panose="02000000000000000000" pitchFamily="2" charset="0"/>
            </a:endParaRPr>
          </a:p>
          <a:p>
            <a:pPr algn="l">
              <a:buFont typeface="Arial" panose="020B0604020202020204" pitchFamily="34" charset="0"/>
              <a:buChar char="•"/>
            </a:pPr>
            <a:r>
              <a:rPr lang="en-US" sz="1600" b="1" i="0" u="none" strike="noStrike" dirty="0">
                <a:solidFill>
                  <a:srgbClr val="0000FF"/>
                </a:solidFill>
                <a:effectLst/>
                <a:latin typeface="var( --e-global-typography-text-font-family )"/>
                <a:hlinkClick r:id="rId10"/>
              </a:rPr>
              <a:t>12/03/23 – Brandywine, MD</a:t>
            </a:r>
            <a:endParaRPr lang="en-US" sz="1600" b="0" i="0" dirty="0">
              <a:solidFill>
                <a:srgbClr val="7A7A7A"/>
              </a:solidFill>
              <a:effectLst/>
              <a:latin typeface="Roboto" panose="02000000000000000000" pitchFamily="2" charset="0"/>
            </a:endParaRPr>
          </a:p>
          <a:p>
            <a:pPr algn="l">
              <a:buFont typeface="Arial" panose="020B0604020202020204" pitchFamily="34" charset="0"/>
              <a:buChar char="•"/>
            </a:pPr>
            <a:r>
              <a:rPr lang="en-US" sz="1600" b="1" i="0" dirty="0">
                <a:solidFill>
                  <a:srgbClr val="0000FF"/>
                </a:solidFill>
                <a:effectLst/>
                <a:latin typeface="Roboto" panose="02000000000000000000" pitchFamily="2" charset="0"/>
              </a:rPr>
              <a:t>Outdoor Ethics Newsletter</a:t>
            </a:r>
            <a:endParaRPr lang="en-US" sz="1600" b="0" i="0" dirty="0">
              <a:solidFill>
                <a:srgbClr val="7A7A7A"/>
              </a:solidFill>
              <a:effectLst/>
              <a:latin typeface="Roboto" panose="02000000000000000000" pitchFamily="2" charset="0"/>
            </a:endParaRPr>
          </a:p>
          <a:p>
            <a:pPr algn="l"/>
            <a:endParaRPr lang="en-US" sz="1600" b="1" i="0" dirty="0">
              <a:solidFill>
                <a:srgbClr val="000000"/>
              </a:solidFill>
              <a:effectLst/>
              <a:latin typeface="var( --e-global-typography-text-font-family )"/>
            </a:endParaRPr>
          </a:p>
          <a:p>
            <a:pPr algn="l"/>
            <a:r>
              <a:rPr lang="en-US" sz="1600" b="1" i="0" dirty="0">
                <a:solidFill>
                  <a:srgbClr val="000000"/>
                </a:solidFill>
                <a:effectLst/>
                <a:latin typeface="var( --e-global-typography-text-font-family )"/>
              </a:rPr>
              <a:t>Powder Horn (P50)</a:t>
            </a:r>
            <a:endParaRPr lang="en-US" sz="1600" b="0" i="0" dirty="0">
              <a:solidFill>
                <a:srgbClr val="7A7A7A"/>
              </a:solidFill>
              <a:effectLst/>
              <a:latin typeface="Roboto" panose="02000000000000000000" pitchFamily="2" charset="0"/>
            </a:endParaRPr>
          </a:p>
          <a:p>
            <a:pPr algn="l">
              <a:buFont typeface="Arial" panose="020B0604020202020204" pitchFamily="34" charset="0"/>
              <a:buChar char="•"/>
            </a:pPr>
            <a:r>
              <a:rPr lang="en-US" sz="1600" b="1" i="0" u="none" strike="noStrike" dirty="0">
                <a:solidFill>
                  <a:srgbClr val="0000FF"/>
                </a:solidFill>
                <a:effectLst/>
                <a:latin typeface="Roboto" panose="02000000000000000000" pitchFamily="2" charset="0"/>
                <a:hlinkClick r:id="rId11"/>
              </a:rPr>
              <a:t>08/17/23 – 08/19/23 – Newburg, MD</a:t>
            </a:r>
            <a:endParaRPr lang="en-US" sz="1600" b="0" i="0" dirty="0">
              <a:solidFill>
                <a:srgbClr val="7A7A7A"/>
              </a:solidFill>
              <a:effectLst/>
              <a:latin typeface="Roboto" panose="02000000000000000000" pitchFamily="2" charset="0"/>
            </a:endParaRPr>
          </a:p>
          <a:p>
            <a:pPr algn="l"/>
            <a:endParaRPr lang="en-US" sz="1600" b="1" i="1" dirty="0">
              <a:solidFill>
                <a:srgbClr val="000000"/>
              </a:solidFill>
              <a:effectLst/>
              <a:latin typeface="Roboto" panose="02000000000000000000" pitchFamily="2" charset="0"/>
            </a:endParaRPr>
          </a:p>
          <a:p>
            <a:pPr algn="l"/>
            <a:r>
              <a:rPr lang="en-US" sz="1600" b="1" i="1" dirty="0">
                <a:solidFill>
                  <a:srgbClr val="000000"/>
                </a:solidFill>
                <a:effectLst/>
                <a:latin typeface="Roboto" panose="02000000000000000000" pitchFamily="2" charset="0"/>
              </a:rPr>
              <a:t>Trainer’s Edge – 08/05/23, 12/02/23, 08/10/24, &amp; 12/07/24</a:t>
            </a:r>
          </a:p>
          <a:p>
            <a:pPr algn="l"/>
            <a:endParaRPr lang="en-US" sz="1600" b="1" i="1" dirty="0">
              <a:solidFill>
                <a:srgbClr val="000000"/>
              </a:solidFill>
              <a:effectLst/>
              <a:latin typeface="Roboto" panose="02000000000000000000" pitchFamily="2" charset="0"/>
            </a:endParaRPr>
          </a:p>
          <a:p>
            <a:pPr algn="l"/>
            <a:r>
              <a:rPr lang="en-US" sz="1600" b="1" i="1" dirty="0">
                <a:solidFill>
                  <a:srgbClr val="000000"/>
                </a:solidFill>
                <a:effectLst/>
                <a:latin typeface="Roboto" panose="02000000000000000000" pitchFamily="2" charset="0"/>
              </a:rPr>
              <a:t>Wood Badge (A90)</a:t>
            </a:r>
            <a:endParaRPr lang="en-US" sz="1600" b="0" i="0" dirty="0">
              <a:solidFill>
                <a:srgbClr val="7A7A7A"/>
              </a:solidFill>
              <a:effectLst/>
              <a:latin typeface="Roboto" panose="02000000000000000000" pitchFamily="2" charset="0"/>
            </a:endParaRPr>
          </a:p>
          <a:p>
            <a:pPr algn="l">
              <a:buFont typeface="Arial" panose="020B0604020202020204" pitchFamily="34" charset="0"/>
              <a:buChar char="•"/>
            </a:pPr>
            <a:r>
              <a:rPr lang="en-US" sz="1600" b="1" i="0" u="none" strike="noStrike" dirty="0">
                <a:solidFill>
                  <a:srgbClr val="0000FF"/>
                </a:solidFill>
                <a:effectLst/>
                <a:latin typeface="var( --e-global-typography-text-font-family )"/>
                <a:hlinkClick r:id="rId12"/>
              </a:rPr>
              <a:t>09/08/23 - 09/10/23 &amp; 10/07/23 - 10/08/23 - Camp Snyder, Haymarket, VA</a:t>
            </a:r>
            <a:endParaRPr lang="en-US" sz="1600" b="1" i="0" u="none" strike="noStrike" dirty="0">
              <a:solidFill>
                <a:srgbClr val="0000FF"/>
              </a:solidFill>
              <a:effectLst/>
              <a:latin typeface="var( --e-global-typography-text-font-family )"/>
            </a:endParaRPr>
          </a:p>
          <a:p>
            <a:pPr algn="l">
              <a:buFont typeface="Arial" panose="020B0604020202020204" pitchFamily="34" charset="0"/>
              <a:buChar char="•"/>
            </a:pPr>
            <a:r>
              <a:rPr lang="en-US" sz="1600" b="1" i="0" dirty="0">
                <a:solidFill>
                  <a:schemeClr val="tx1"/>
                </a:solidFill>
                <a:effectLst/>
                <a:latin typeface="var( --e-global-typography-text-font-family )"/>
              </a:rPr>
              <a:t>04/12/24 - -4/14/24 &amp; 05/04/24 – 05/5/24</a:t>
            </a:r>
            <a:endParaRPr lang="en-US" sz="1600" b="0" i="0" dirty="0">
              <a:solidFill>
                <a:schemeClr val="tx1"/>
              </a:solidFill>
              <a:effectLst/>
              <a:latin typeface="Roboto"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B5D9-E851-6768-FD77-DDFCEE44729E}"/>
              </a:ext>
            </a:extLst>
          </p:cNvPr>
          <p:cNvSpPr>
            <a:spLocks noGrp="1"/>
          </p:cNvSpPr>
          <p:nvPr>
            <p:ph type="title"/>
          </p:nvPr>
        </p:nvSpPr>
        <p:spPr/>
        <p:txBody>
          <a:bodyPr/>
          <a:lstStyle/>
          <a:p>
            <a:pPr algn="ctr"/>
            <a:r>
              <a:rPr lang="en-US" b="1" dirty="0"/>
              <a:t>Vendor Fair</a:t>
            </a:r>
          </a:p>
        </p:txBody>
      </p:sp>
      <p:sp>
        <p:nvSpPr>
          <p:cNvPr id="4" name="TextBox 3">
            <a:extLst>
              <a:ext uri="{FF2B5EF4-FFF2-40B4-BE49-F238E27FC236}">
                <a16:creationId xmlns:a16="http://schemas.microsoft.com/office/drawing/2014/main" id="{DF808D75-E237-BC61-8BB2-54C5A8AEB176}"/>
              </a:ext>
            </a:extLst>
          </p:cNvPr>
          <p:cNvSpPr txBox="1"/>
          <p:nvPr/>
        </p:nvSpPr>
        <p:spPr>
          <a:xfrm>
            <a:off x="2517257" y="1413875"/>
            <a:ext cx="8125934"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buFont typeface="Arial" panose="020B0604020202020204" pitchFamily="34" charset="0"/>
              <a:buChar char="•"/>
            </a:pPr>
            <a:r>
              <a:rPr lang="en-US" sz="3600" b="0" i="0" u="sng" dirty="0">
                <a:solidFill>
                  <a:srgbClr val="0A24F5"/>
                </a:solidFill>
                <a:effectLst/>
                <a:latin typeface="Arvo"/>
                <a:hlinkClick r:id="rId2"/>
              </a:rPr>
              <a:t>Ace Adventure Resort</a:t>
            </a:r>
            <a:endParaRPr lang="en-US" sz="3600" b="0" i="0" dirty="0">
              <a:solidFill>
                <a:srgbClr val="836363"/>
              </a:solidFill>
              <a:effectLst/>
              <a:latin typeface="Arvo"/>
            </a:endParaRPr>
          </a:p>
          <a:p>
            <a:pPr algn="l">
              <a:buFont typeface="Arial" panose="020B0604020202020204" pitchFamily="34" charset="0"/>
              <a:buChar char="•"/>
            </a:pPr>
            <a:r>
              <a:rPr lang="en-US" sz="3600" b="0" i="0" u="sng" dirty="0">
                <a:solidFill>
                  <a:srgbClr val="0A24F5"/>
                </a:solidFill>
                <a:effectLst/>
                <a:latin typeface="Arvo"/>
                <a:hlinkClick r:id="rId3"/>
              </a:rPr>
              <a:t>Aquatics Adventure Scuba Academy</a:t>
            </a:r>
            <a:endParaRPr lang="en-US" sz="3600" b="0" i="0" dirty="0">
              <a:solidFill>
                <a:srgbClr val="836363"/>
              </a:solidFill>
              <a:effectLst/>
              <a:latin typeface="Arvo"/>
            </a:endParaRPr>
          </a:p>
          <a:p>
            <a:pPr algn="l">
              <a:buFont typeface="Arial" panose="020B0604020202020204" pitchFamily="34" charset="0"/>
              <a:buChar char="•"/>
            </a:pPr>
            <a:r>
              <a:rPr lang="en-US" sz="3600" b="0" i="0" u="sng" dirty="0">
                <a:solidFill>
                  <a:srgbClr val="0A24F5"/>
                </a:solidFill>
                <a:effectLst/>
                <a:latin typeface="Arvo"/>
                <a:hlinkClick r:id="rId4"/>
              </a:rPr>
              <a:t>Campaign Pay It Forward</a:t>
            </a:r>
            <a:endParaRPr lang="en-US" sz="3600" b="0" i="0" dirty="0">
              <a:solidFill>
                <a:srgbClr val="836363"/>
              </a:solidFill>
              <a:effectLst/>
              <a:latin typeface="Arvo"/>
            </a:endParaRPr>
          </a:p>
          <a:p>
            <a:pPr algn="l">
              <a:buFont typeface="Arial" panose="020B0604020202020204" pitchFamily="34" charset="0"/>
              <a:buChar char="•"/>
            </a:pPr>
            <a:r>
              <a:rPr lang="en-US" sz="3600" b="0" i="0" u="sng" dirty="0">
                <a:solidFill>
                  <a:srgbClr val="0A24F5"/>
                </a:solidFill>
                <a:effectLst/>
                <a:latin typeface="Arvo"/>
                <a:hlinkClick r:id="rId5"/>
              </a:rPr>
              <a:t>Good Wolf Gear</a:t>
            </a:r>
            <a:endParaRPr lang="en-US" sz="3600" b="0" i="0" dirty="0">
              <a:solidFill>
                <a:srgbClr val="836363"/>
              </a:solidFill>
              <a:effectLst/>
              <a:latin typeface="Arvo"/>
            </a:endParaRPr>
          </a:p>
          <a:p>
            <a:pPr algn="l">
              <a:buFont typeface="Arial" panose="020B0604020202020204" pitchFamily="34" charset="0"/>
              <a:buChar char="•"/>
            </a:pPr>
            <a:r>
              <a:rPr lang="en-US" sz="3600" b="0" i="0" u="sng" dirty="0">
                <a:solidFill>
                  <a:srgbClr val="0A24F5"/>
                </a:solidFill>
                <a:effectLst/>
                <a:latin typeface="Arvo"/>
                <a:hlinkClick r:id="rId6"/>
              </a:rPr>
              <a:t>River &amp; Trail Outfitters</a:t>
            </a:r>
            <a:endParaRPr lang="en-US" sz="3600" b="0" i="0" dirty="0">
              <a:solidFill>
                <a:srgbClr val="836363"/>
              </a:solidFill>
              <a:effectLst/>
              <a:latin typeface="Arvo"/>
            </a:endParaRPr>
          </a:p>
          <a:p>
            <a:pPr algn="l">
              <a:buFont typeface="Arial" panose="020B0604020202020204" pitchFamily="34" charset="0"/>
              <a:buChar char="•"/>
            </a:pPr>
            <a:r>
              <a:rPr lang="en-US" sz="3600" b="0" i="0" u="sng" dirty="0">
                <a:solidFill>
                  <a:srgbClr val="0A24F5"/>
                </a:solidFill>
                <a:effectLst/>
                <a:latin typeface="Arvo"/>
                <a:hlinkClick r:id="rId7"/>
              </a:rPr>
              <a:t>Tree Trekkers</a:t>
            </a:r>
            <a:endParaRPr lang="en-US" sz="3600" b="0" i="0" dirty="0">
              <a:solidFill>
                <a:srgbClr val="836363"/>
              </a:solidFill>
              <a:effectLst/>
              <a:latin typeface="Arvo"/>
            </a:endParaRPr>
          </a:p>
          <a:p>
            <a:pPr algn="l">
              <a:buFont typeface="Arial" panose="020B0604020202020204" pitchFamily="34" charset="0"/>
              <a:buChar char="•"/>
            </a:pPr>
            <a:r>
              <a:rPr lang="en-US" sz="3600" b="0" i="0" u="sng" dirty="0">
                <a:solidFill>
                  <a:srgbClr val="0A24F5"/>
                </a:solidFill>
                <a:effectLst/>
                <a:latin typeface="Arvo"/>
                <a:hlinkClick r:id="rId8"/>
              </a:rPr>
              <a:t>Trout Unlimited</a:t>
            </a:r>
            <a:endParaRPr lang="en-US" sz="3600" b="0" i="0" dirty="0">
              <a:solidFill>
                <a:srgbClr val="836363"/>
              </a:solidFill>
              <a:effectLst/>
              <a:latin typeface="Arvo"/>
            </a:endParaRPr>
          </a:p>
          <a:p>
            <a:pPr algn="l">
              <a:buFont typeface="Arial" panose="020B0604020202020204" pitchFamily="34" charset="0"/>
              <a:buChar char="•"/>
            </a:pPr>
            <a:r>
              <a:rPr lang="en-US" sz="3600" b="0" i="0" u="sng" dirty="0">
                <a:solidFill>
                  <a:srgbClr val="0A24F5"/>
                </a:solidFill>
                <a:effectLst/>
                <a:latin typeface="Arvo"/>
                <a:hlinkClick r:id="rId9"/>
              </a:rPr>
              <a:t>Vertical Rock Climbing and Fitness</a:t>
            </a:r>
            <a:endParaRPr lang="en-US" sz="3600" b="0" i="0" dirty="0">
              <a:solidFill>
                <a:srgbClr val="836363"/>
              </a:solidFill>
              <a:effectLst/>
              <a:latin typeface="Arvo"/>
            </a:endParaRPr>
          </a:p>
        </p:txBody>
      </p:sp>
    </p:spTree>
    <p:extLst>
      <p:ext uri="{BB962C8B-B14F-4D97-AF65-F5344CB8AC3E}">
        <p14:creationId xmlns:p14="http://schemas.microsoft.com/office/powerpoint/2010/main" val="128747681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AD420F4-ABA6-3744-3D2C-43049646692D}"/>
              </a:ext>
            </a:extLst>
          </p:cNvPr>
          <p:cNvSpPr>
            <a:spLocks noGrp="1"/>
          </p:cNvSpPr>
          <p:nvPr>
            <p:ph type="title"/>
          </p:nvPr>
        </p:nvSpPr>
        <p:spPr/>
        <p:txBody>
          <a:bodyPr/>
          <a:lstStyle/>
          <a:p>
            <a:r>
              <a:rPr lang="en-US" altLang="en-US">
                <a:latin typeface="Helvetica" panose="020B0604020202020204" pitchFamily="34" charset="0"/>
                <a:ea typeface="ヒラギノ角ゴ Pro W3" charset="-128"/>
              </a:rPr>
              <a:t>Roundtable</a:t>
            </a:r>
          </a:p>
        </p:txBody>
      </p:sp>
      <p:sp>
        <p:nvSpPr>
          <p:cNvPr id="28675" name="Content Placeholder 2">
            <a:extLst>
              <a:ext uri="{FF2B5EF4-FFF2-40B4-BE49-F238E27FC236}">
                <a16:creationId xmlns:a16="http://schemas.microsoft.com/office/drawing/2014/main" id="{1347CC02-44A2-EA44-08A6-C2909AA97C6C}"/>
              </a:ext>
            </a:extLst>
          </p:cNvPr>
          <p:cNvSpPr>
            <a:spLocks noGrp="1"/>
          </p:cNvSpPr>
          <p:nvPr>
            <p:ph idx="1"/>
          </p:nvPr>
        </p:nvSpPr>
        <p:spPr/>
        <p:txBody>
          <a:bodyPr/>
          <a:lstStyle/>
          <a:p>
            <a:pPr marL="0" indent="0">
              <a:buNone/>
            </a:pPr>
            <a:r>
              <a:rPr lang="en-US" altLang="en-US" b="0">
                <a:latin typeface="Roboto" pitchFamily="2" charset="0"/>
                <a:ea typeface="ヒラギノ角ゴ Pro W3" charset="-128"/>
              </a:rPr>
              <a:t>Roundtables provide unit leaders with the </a:t>
            </a:r>
            <a:r>
              <a:rPr lang="en-US" altLang="en-US" i="1">
                <a:latin typeface="Roboto" pitchFamily="2" charset="0"/>
                <a:ea typeface="ヒラギノ角ゴ Pro W3" charset="-128"/>
              </a:rPr>
              <a:t>skill to do</a:t>
            </a:r>
            <a:r>
              <a:rPr lang="en-US" altLang="en-US" b="0">
                <a:latin typeface="Roboto" pitchFamily="2" charset="0"/>
                <a:ea typeface="ヒラギノ角ゴ Pro W3" charset="-128"/>
              </a:rPr>
              <a:t> and the </a:t>
            </a:r>
            <a:r>
              <a:rPr lang="en-US" altLang="en-US" i="1">
                <a:latin typeface="Roboto" pitchFamily="2" charset="0"/>
                <a:ea typeface="ヒラギノ角ゴ Pro W3" charset="-128"/>
              </a:rPr>
              <a:t>will to do</a:t>
            </a:r>
            <a:r>
              <a:rPr lang="en-US" altLang="en-US" b="0">
                <a:latin typeface="Roboto" pitchFamily="2" charset="0"/>
                <a:ea typeface="ヒラギノ角ゴ Pro W3" charset="-128"/>
              </a:rPr>
              <a:t> what is needed to ensure that every member of every unit has a great Scouting experience.  They build upon the foundation provided by position-specific basic training and each leader’s commitment to serving youth through Scouting.</a:t>
            </a:r>
          </a:p>
          <a:p>
            <a:pPr marL="0" indent="0">
              <a:buNone/>
            </a:pPr>
            <a:endParaRPr lang="en-US" altLang="en-US" b="0">
              <a:latin typeface="Roboto" pitchFamily="2" charset="0"/>
              <a:ea typeface="ヒラギノ角ゴ Pro W3" charset="-128"/>
            </a:endParaRPr>
          </a:p>
          <a:p>
            <a:pPr lvl="1"/>
            <a:r>
              <a:rPr lang="en-US" altLang="en-US">
                <a:latin typeface="Roboto" pitchFamily="2" charset="0"/>
                <a:ea typeface="ヒラギノ角ゴ Pro W3" charset="-128"/>
              </a:rPr>
              <a:t>Meets monthly on second Thursday at 7:30pm</a:t>
            </a:r>
          </a:p>
          <a:p>
            <a:pPr lvl="1"/>
            <a:r>
              <a:rPr lang="en-US" altLang="en-US">
                <a:latin typeface="Roboto" pitchFamily="2" charset="0"/>
                <a:ea typeface="ヒラギノ角ゴ Pro W3" charset="-128"/>
              </a:rPr>
              <a:t>Contact </a:t>
            </a:r>
            <a:r>
              <a:rPr lang="en-US" altLang="en-US">
                <a:solidFill>
                  <a:srgbClr val="00B0F0"/>
                </a:solidFill>
                <a:latin typeface="Roboto" pitchFamily="2" charset="0"/>
                <a:ea typeface="ヒラギノ角ゴ Pro W3" charset="-128"/>
                <a:hlinkClick r:id="rId2"/>
              </a:rPr>
              <a:t>brian.summers@verizon.net</a:t>
            </a:r>
            <a:r>
              <a:rPr lang="en-US" altLang="en-US">
                <a:solidFill>
                  <a:srgbClr val="00B0F0"/>
                </a:solidFill>
                <a:latin typeface="Roboto" pitchFamily="2" charset="0"/>
                <a:ea typeface="ヒラギノ角ゴ Pro W3" charset="-128"/>
              </a:rPr>
              <a:t> </a:t>
            </a:r>
            <a:r>
              <a:rPr lang="en-US" altLang="en-US">
                <a:latin typeface="Roboto" pitchFamily="2" charset="0"/>
                <a:ea typeface="ヒラギノ角ゴ Pro W3" charset="-128"/>
              </a:rPr>
              <a:t>for more information or visit the Roundtable web site (password is GMDRT)</a:t>
            </a:r>
            <a:endParaRPr lang="en-US" altLang="en-US">
              <a:latin typeface="Helvetica" panose="020B0604020202020204" pitchFamily="34" charset="0"/>
              <a:ea typeface="ヒラギノ角ゴ Pro W3" charset="-128"/>
            </a:endParaRPr>
          </a:p>
        </p:txBody>
      </p:sp>
      <p:sp>
        <p:nvSpPr>
          <p:cNvPr id="28676" name="Slide Number Placeholder 3">
            <a:extLst>
              <a:ext uri="{FF2B5EF4-FFF2-40B4-BE49-F238E27FC236}">
                <a16:creationId xmlns:a16="http://schemas.microsoft.com/office/drawing/2014/main" id="{8C474272-1EAB-53C6-5FEF-5F837ECFD147}"/>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4AB608CD-6011-49C3-B047-8AC67012946B}" type="slidenum">
              <a:rPr lang="en-US" altLang="en-US" smtClean="0"/>
              <a:pPr>
                <a:spcBef>
                  <a:spcPct val="0"/>
                </a:spcBef>
                <a:buFontTx/>
                <a:buNone/>
                <a:defRPr/>
              </a:pPr>
              <a:t>20</a:t>
            </a:fld>
            <a:endParaRPr lang="en-US" altLang="en-US" sz="1000">
              <a:solidFill>
                <a:srgbClr val="95B3D7"/>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11C559A-AB67-282B-935F-7E2C4AC1E6B0}"/>
              </a:ext>
            </a:extLst>
          </p:cNvPr>
          <p:cNvSpPr>
            <a:spLocks noGrp="1"/>
          </p:cNvSpPr>
          <p:nvPr>
            <p:ph type="title"/>
          </p:nvPr>
        </p:nvSpPr>
        <p:spPr/>
        <p:txBody>
          <a:bodyPr/>
          <a:lstStyle/>
          <a:p>
            <a:r>
              <a:rPr lang="en-US" altLang="en-US">
                <a:latin typeface="Helvetica" panose="020B0604020202020204" pitchFamily="34" charset="0"/>
                <a:ea typeface="ヒラギノ角ゴ Pro W3" charset="-128"/>
              </a:rPr>
              <a:t>Stay Safe</a:t>
            </a:r>
          </a:p>
        </p:txBody>
      </p:sp>
      <p:pic>
        <p:nvPicPr>
          <p:cNvPr id="29700" name="Picture 5">
            <a:extLst>
              <a:ext uri="{FF2B5EF4-FFF2-40B4-BE49-F238E27FC236}">
                <a16:creationId xmlns:a16="http://schemas.microsoft.com/office/drawing/2014/main" id="{49557312-8648-8187-2460-858A64D461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263" y="1922463"/>
            <a:ext cx="2288447"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9">
            <a:extLst>
              <a:ext uri="{FF2B5EF4-FFF2-40B4-BE49-F238E27FC236}">
                <a16:creationId xmlns:a16="http://schemas.microsoft.com/office/drawing/2014/main" id="{4AEC2ADA-BBF5-46D3-9492-C28F00C1F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8499" y="1922463"/>
            <a:ext cx="2119381"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a:extLst>
              <a:ext uri="{FF2B5EF4-FFF2-40B4-BE49-F238E27FC236}">
                <a16:creationId xmlns:a16="http://schemas.microsoft.com/office/drawing/2014/main" id="{23AEDB0B-8607-0365-7893-6E9ECED9AC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1547" y="1922463"/>
            <a:ext cx="20891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1658918-7592-CD46-0845-2FF983B96257}"/>
              </a:ext>
            </a:extLst>
          </p:cNvPr>
          <p:cNvSpPr>
            <a:spLocks noGrp="1"/>
          </p:cNvSpPr>
          <p:nvPr>
            <p:ph type="title"/>
          </p:nvPr>
        </p:nvSpPr>
        <p:spPr>
          <a:xfrm>
            <a:off x="1095153" y="-148855"/>
            <a:ext cx="10331304" cy="1143000"/>
          </a:xfrm>
        </p:spPr>
        <p:txBody>
          <a:bodyPr/>
          <a:lstStyle/>
          <a:p>
            <a:r>
              <a:rPr lang="en-US" altLang="en-US" sz="2400" dirty="0">
                <a:latin typeface="Helvetica" panose="020B0604020202020204" pitchFamily="34" charset="0"/>
                <a:ea typeface="ヒラギノ角ゴ Pro W3" charset="-128"/>
              </a:rPr>
              <a:t>National BSA Annual Fees (Council Fees announced on or about July 1)</a:t>
            </a:r>
            <a:r>
              <a:rPr lang="en-US" altLang="en-US" sz="1600" dirty="0">
                <a:solidFill>
                  <a:srgbClr val="FF0000"/>
                </a:solidFill>
                <a:latin typeface="Helvetica" panose="020B0604020202020204" pitchFamily="34" charset="0"/>
                <a:ea typeface="ヒラギノ角ゴ Pro W3" charset="-128"/>
              </a:rPr>
              <a:t> </a:t>
            </a:r>
            <a:endParaRPr lang="en-US" altLang="en-US" sz="2400" dirty="0">
              <a:solidFill>
                <a:srgbClr val="FF0000"/>
              </a:solidFill>
              <a:latin typeface="Helvetica" panose="020B0604020202020204" pitchFamily="34" charset="0"/>
              <a:ea typeface="ヒラギノ角ゴ Pro W3" charset="-128"/>
            </a:endParaRPr>
          </a:p>
        </p:txBody>
      </p:sp>
      <p:sp>
        <p:nvSpPr>
          <p:cNvPr id="30723" name="Content Placeholder 2">
            <a:extLst>
              <a:ext uri="{FF2B5EF4-FFF2-40B4-BE49-F238E27FC236}">
                <a16:creationId xmlns:a16="http://schemas.microsoft.com/office/drawing/2014/main" id="{F5327D52-30C5-997A-98FB-02F0B17760DE}"/>
              </a:ext>
            </a:extLst>
          </p:cNvPr>
          <p:cNvSpPr>
            <a:spLocks noGrp="1"/>
          </p:cNvSpPr>
          <p:nvPr>
            <p:ph idx="1"/>
          </p:nvPr>
        </p:nvSpPr>
        <p:spPr>
          <a:xfrm>
            <a:off x="765543" y="804605"/>
            <a:ext cx="10845210" cy="6053395"/>
          </a:xfrm>
        </p:spPr>
        <p:txBody>
          <a:bodyPr>
            <a:normAutofit/>
          </a:bodyPr>
          <a:lstStyle/>
          <a:p>
            <a:pPr marL="0" indent="0" algn="l">
              <a:buNone/>
            </a:pPr>
            <a:r>
              <a:rPr lang="en-US" sz="1200" b="1" i="1" dirty="0">
                <a:solidFill>
                  <a:srgbClr val="000000"/>
                </a:solidFill>
                <a:effectLst/>
                <a:latin typeface="Roboto" panose="02000000000000000000" pitchFamily="2" charset="0"/>
              </a:rPr>
              <a:t>Effective August 1, 2023, the BSA will implement the following national membership fees which were approved by the National Executive Committee:</a:t>
            </a:r>
            <a:endParaRPr lang="en-US" sz="1200" b="0" i="0" dirty="0">
              <a:solidFill>
                <a:srgbClr val="515354"/>
              </a:solidFill>
              <a:effectLst/>
              <a:latin typeface="Roboto" panose="02000000000000000000" pitchFamily="2" charset="0"/>
            </a:endParaRPr>
          </a:p>
          <a:p>
            <a:pPr algn="l">
              <a:buFont typeface="Arial" panose="020B0604020202020204" pitchFamily="34" charset="0"/>
              <a:buChar char="•"/>
            </a:pPr>
            <a:r>
              <a:rPr lang="en-US" sz="1200" b="1" i="0" dirty="0">
                <a:solidFill>
                  <a:srgbClr val="000000"/>
                </a:solidFill>
                <a:effectLst/>
                <a:latin typeface="Roboto" panose="02000000000000000000" pitchFamily="2" charset="0"/>
              </a:rPr>
              <a:t>$80</a:t>
            </a:r>
            <a:r>
              <a:rPr lang="en-US" sz="1200" b="0" i="0" dirty="0">
                <a:solidFill>
                  <a:srgbClr val="000000"/>
                </a:solidFill>
                <a:effectLst/>
                <a:latin typeface="Roboto" panose="02000000000000000000" pitchFamily="2" charset="0"/>
              </a:rPr>
              <a:t> for Cub Scouts, Scouts BSA, Venturing and Sea Scouting participants ($5 increase)</a:t>
            </a:r>
            <a:endParaRPr lang="en-US" sz="1200" b="0" i="0" dirty="0">
              <a:solidFill>
                <a:srgbClr val="515354"/>
              </a:solidFill>
              <a:effectLst/>
              <a:latin typeface="Roboto" panose="02000000000000000000" pitchFamily="2" charset="0"/>
            </a:endParaRPr>
          </a:p>
          <a:p>
            <a:pPr algn="l">
              <a:buFont typeface="Arial" panose="020B0604020202020204" pitchFamily="34" charset="0"/>
              <a:buChar char="•"/>
            </a:pPr>
            <a:r>
              <a:rPr lang="en-US" sz="1200" b="1" i="0" dirty="0">
                <a:solidFill>
                  <a:srgbClr val="000000"/>
                </a:solidFill>
                <a:effectLst/>
                <a:latin typeface="Roboto" panose="02000000000000000000" pitchFamily="2" charset="0"/>
              </a:rPr>
              <a:t>$60</a:t>
            </a:r>
            <a:r>
              <a:rPr lang="en-US" sz="1200" b="0" i="0" dirty="0">
                <a:solidFill>
                  <a:srgbClr val="000000"/>
                </a:solidFill>
                <a:effectLst/>
                <a:latin typeface="Roboto" panose="02000000000000000000" pitchFamily="2" charset="0"/>
              </a:rPr>
              <a:t> for all adult volunteers ($15 increase to provide general liability insurance and enhanced background checks)</a:t>
            </a:r>
            <a:endParaRPr lang="en-US" sz="1200" b="0" i="0" dirty="0">
              <a:solidFill>
                <a:srgbClr val="515354"/>
              </a:solidFill>
              <a:effectLst/>
              <a:latin typeface="Roboto" panose="02000000000000000000" pitchFamily="2" charset="0"/>
            </a:endParaRPr>
          </a:p>
          <a:p>
            <a:pPr algn="l">
              <a:buFont typeface="Arial" panose="020B0604020202020204" pitchFamily="34" charset="0"/>
              <a:buChar char="•"/>
            </a:pPr>
            <a:r>
              <a:rPr lang="en-US" sz="1200" b="1" i="0" dirty="0">
                <a:solidFill>
                  <a:srgbClr val="000000"/>
                </a:solidFill>
                <a:effectLst/>
                <a:latin typeface="Roboto" panose="02000000000000000000" pitchFamily="2" charset="0"/>
              </a:rPr>
              <a:t>$25</a:t>
            </a:r>
            <a:r>
              <a:rPr lang="en-US" sz="1200" b="0" i="0" dirty="0">
                <a:solidFill>
                  <a:srgbClr val="000000"/>
                </a:solidFill>
                <a:effectLst/>
                <a:latin typeface="Roboto" panose="02000000000000000000" pitchFamily="2" charset="0"/>
              </a:rPr>
              <a:t> one-time joining fee for new program participants in Cub Scouts, Scouts BSA, Venturing, and Sea Scouting (Not prorated and no change in fee)</a:t>
            </a:r>
            <a:endParaRPr lang="en-US" sz="1200" b="0" i="0" dirty="0">
              <a:solidFill>
                <a:srgbClr val="515354"/>
              </a:solidFill>
              <a:effectLst/>
              <a:latin typeface="Roboto" panose="02000000000000000000" pitchFamily="2" charset="0"/>
            </a:endParaRPr>
          </a:p>
          <a:p>
            <a:pPr algn="l">
              <a:buFont typeface="Arial" panose="020B0604020202020204" pitchFamily="34" charset="0"/>
              <a:buChar char="•"/>
            </a:pPr>
            <a:r>
              <a:rPr lang="en-US" sz="1200" b="1" i="0" dirty="0">
                <a:solidFill>
                  <a:srgbClr val="000000"/>
                </a:solidFill>
                <a:effectLst/>
                <a:latin typeface="Roboto" panose="02000000000000000000" pitchFamily="2" charset="0"/>
              </a:rPr>
              <a:t>$30 </a:t>
            </a:r>
            <a:r>
              <a:rPr lang="en-US" sz="1200" b="0" i="0" dirty="0">
                <a:solidFill>
                  <a:srgbClr val="000000"/>
                </a:solidFill>
                <a:effectLst/>
                <a:latin typeface="Roboto" panose="02000000000000000000" pitchFamily="2" charset="0"/>
              </a:rPr>
              <a:t>for </a:t>
            </a:r>
            <a:r>
              <a:rPr lang="en-US" sz="1200" b="0" i="0" dirty="0" err="1">
                <a:solidFill>
                  <a:srgbClr val="000000"/>
                </a:solidFill>
                <a:effectLst/>
                <a:latin typeface="Roboto" panose="02000000000000000000" pitchFamily="2" charset="0"/>
              </a:rPr>
              <a:t>Scoutreach</a:t>
            </a:r>
            <a:r>
              <a:rPr lang="en-US" sz="1200" b="1" i="0" dirty="0">
                <a:solidFill>
                  <a:srgbClr val="000000"/>
                </a:solidFill>
                <a:effectLst/>
                <a:latin typeface="Roboto" panose="02000000000000000000" pitchFamily="2" charset="0"/>
              </a:rPr>
              <a:t> </a:t>
            </a:r>
            <a:r>
              <a:rPr lang="en-US" sz="1200" b="0" i="0" dirty="0">
                <a:solidFill>
                  <a:srgbClr val="000000"/>
                </a:solidFill>
                <a:effectLst/>
                <a:latin typeface="Roboto" panose="02000000000000000000" pitchFamily="2" charset="0"/>
              </a:rPr>
              <a:t>(Not prorated)</a:t>
            </a:r>
            <a:endParaRPr lang="en-US" sz="1200" b="0" i="0" dirty="0">
              <a:solidFill>
                <a:srgbClr val="515354"/>
              </a:solidFill>
              <a:effectLst/>
              <a:latin typeface="Roboto" panose="02000000000000000000" pitchFamily="2" charset="0"/>
            </a:endParaRPr>
          </a:p>
          <a:p>
            <a:pPr algn="l">
              <a:buFont typeface="Arial" panose="020B0604020202020204" pitchFamily="34" charset="0"/>
              <a:buChar char="•"/>
            </a:pPr>
            <a:r>
              <a:rPr lang="en-US" sz="1200" b="1" i="0" dirty="0">
                <a:solidFill>
                  <a:schemeClr val="tx1"/>
                </a:solidFill>
                <a:effectLst/>
                <a:latin typeface="Roboto" panose="02000000000000000000" pitchFamily="2" charset="0"/>
              </a:rPr>
              <a:t>$25 </a:t>
            </a:r>
            <a:r>
              <a:rPr lang="en-US" sz="1200" b="0" i="0" dirty="0">
                <a:solidFill>
                  <a:schemeClr val="tx1"/>
                </a:solidFill>
                <a:effectLst/>
                <a:latin typeface="Roboto" panose="02000000000000000000" pitchFamily="2" charset="0"/>
              </a:rPr>
              <a:t>for Merit Badge Counselors </a:t>
            </a:r>
            <a:r>
              <a:rPr lang="en-US" sz="1200" b="0" i="0" dirty="0">
                <a:solidFill>
                  <a:srgbClr val="000000"/>
                </a:solidFill>
                <a:effectLst/>
                <a:latin typeface="Roboto" panose="02000000000000000000" pitchFamily="2" charset="0"/>
              </a:rPr>
              <a:t>(New Fee applies only for Merit Badge Counselors not already registered as leaders)</a:t>
            </a:r>
            <a:endParaRPr lang="en-US" sz="1200" b="0" i="0" dirty="0">
              <a:solidFill>
                <a:srgbClr val="515354"/>
              </a:solidFill>
              <a:effectLst/>
              <a:latin typeface="Roboto" panose="02000000000000000000" pitchFamily="2" charset="0"/>
            </a:endParaRPr>
          </a:p>
          <a:p>
            <a:pPr algn="l">
              <a:buFont typeface="Arial" panose="020B0604020202020204" pitchFamily="34" charset="0"/>
              <a:buChar char="•"/>
            </a:pPr>
            <a:r>
              <a:rPr lang="en-US" sz="1200" b="1" i="0" dirty="0">
                <a:solidFill>
                  <a:srgbClr val="000000"/>
                </a:solidFill>
                <a:effectLst/>
                <a:latin typeface="Roboto" panose="02000000000000000000" pitchFamily="2" charset="0"/>
              </a:rPr>
              <a:t>$50</a:t>
            </a:r>
            <a:r>
              <a:rPr lang="en-US" sz="1200" b="0" i="0" dirty="0">
                <a:solidFill>
                  <a:srgbClr val="000000"/>
                </a:solidFill>
                <a:effectLst/>
                <a:latin typeface="Roboto" panose="02000000000000000000" pitchFamily="2" charset="0"/>
              </a:rPr>
              <a:t> for Exploring participants Youth &amp; Adult ($5 increase)</a:t>
            </a:r>
            <a:endParaRPr lang="en-US" sz="1200" b="0" i="0" dirty="0">
              <a:solidFill>
                <a:srgbClr val="515354"/>
              </a:solidFill>
              <a:effectLst/>
              <a:latin typeface="Roboto" panose="02000000000000000000" pitchFamily="2" charset="0"/>
            </a:endParaRPr>
          </a:p>
          <a:p>
            <a:pPr algn="l">
              <a:buFont typeface="Arial" panose="020B0604020202020204" pitchFamily="34" charset="0"/>
              <a:buChar char="•"/>
            </a:pPr>
            <a:r>
              <a:rPr lang="en-US" sz="1200" b="1" i="0" dirty="0">
                <a:solidFill>
                  <a:srgbClr val="000000"/>
                </a:solidFill>
                <a:effectLst/>
                <a:latin typeface="Roboto" panose="02000000000000000000" pitchFamily="2" charset="0"/>
              </a:rPr>
              <a:t>$100</a:t>
            </a:r>
            <a:r>
              <a:rPr lang="en-US" sz="1200" b="0" i="0" dirty="0">
                <a:solidFill>
                  <a:srgbClr val="000000"/>
                </a:solidFill>
                <a:effectLst/>
                <a:latin typeface="Roboto" panose="02000000000000000000" pitchFamily="2" charset="0"/>
              </a:rPr>
              <a:t> for a unit charter/affiliation fee (no change in fee)</a:t>
            </a:r>
            <a:endParaRPr lang="en-US" sz="1200" b="0" i="0" dirty="0">
              <a:solidFill>
                <a:srgbClr val="515354"/>
              </a:solidFill>
              <a:effectLst/>
              <a:latin typeface="Roboto" panose="02000000000000000000" pitchFamily="2" charset="0"/>
            </a:endParaRPr>
          </a:p>
          <a:p>
            <a:pPr algn="l">
              <a:buFont typeface="Arial" panose="020B0604020202020204" pitchFamily="34" charset="0"/>
              <a:buChar char="•"/>
            </a:pPr>
            <a:r>
              <a:rPr lang="en-US" sz="1200" b="1" i="0" dirty="0">
                <a:solidFill>
                  <a:srgbClr val="000000"/>
                </a:solidFill>
                <a:effectLst/>
                <a:latin typeface="Roboto" panose="02000000000000000000" pitchFamily="2" charset="0"/>
              </a:rPr>
              <a:t>$15</a:t>
            </a:r>
            <a:r>
              <a:rPr lang="en-US" sz="1200" b="0" i="0" dirty="0">
                <a:solidFill>
                  <a:srgbClr val="000000"/>
                </a:solidFill>
                <a:effectLst/>
                <a:latin typeface="Roboto" panose="02000000000000000000" pitchFamily="2" charset="0"/>
              </a:rPr>
              <a:t> for </a:t>
            </a:r>
            <a:r>
              <a:rPr lang="en-US" sz="1200" b="0" i="1" dirty="0">
                <a:solidFill>
                  <a:srgbClr val="000000"/>
                </a:solidFill>
                <a:effectLst/>
                <a:latin typeface="Roboto" panose="02000000000000000000" pitchFamily="2" charset="0"/>
              </a:rPr>
              <a:t>Scout Life</a:t>
            </a:r>
            <a:r>
              <a:rPr lang="en-US" sz="1200" b="0" i="0" dirty="0">
                <a:solidFill>
                  <a:srgbClr val="000000"/>
                </a:solidFill>
                <a:effectLst/>
                <a:latin typeface="Roboto" panose="02000000000000000000" pitchFamily="2" charset="0"/>
              </a:rPr>
              <a:t> magazine</a:t>
            </a:r>
            <a:endParaRPr lang="en-US" sz="1200" b="0" i="0" dirty="0">
              <a:solidFill>
                <a:srgbClr val="515354"/>
              </a:solidFill>
              <a:effectLst/>
              <a:latin typeface="Roboto" panose="02000000000000000000" pitchFamily="2" charset="0"/>
            </a:endParaRPr>
          </a:p>
          <a:p>
            <a:pPr algn="l"/>
            <a:endParaRPr lang="en-US" sz="1200" b="1" i="1" dirty="0">
              <a:solidFill>
                <a:srgbClr val="000000"/>
              </a:solidFill>
              <a:effectLst/>
              <a:latin typeface="Roboto" panose="02000000000000000000" pitchFamily="2" charset="0"/>
            </a:endParaRPr>
          </a:p>
          <a:p>
            <a:pPr marL="0" indent="0" algn="l">
              <a:buNone/>
            </a:pPr>
            <a:r>
              <a:rPr lang="en-US" sz="1200" b="1" i="1" dirty="0">
                <a:solidFill>
                  <a:srgbClr val="000000"/>
                </a:solidFill>
                <a:effectLst/>
                <a:latin typeface="Roboto" panose="02000000000000000000" pitchFamily="2" charset="0"/>
              </a:rPr>
              <a:t>New Annual Membership Fee Process Announced – BSA Will No Longer Prorate Fees for New Members beginning August 1, 2023</a:t>
            </a:r>
            <a:endParaRPr lang="en-US" sz="1200" b="0" i="0" dirty="0">
              <a:solidFill>
                <a:srgbClr val="515354"/>
              </a:solidFill>
              <a:effectLst/>
              <a:latin typeface="Roboto" panose="02000000000000000000" pitchFamily="2" charset="0"/>
            </a:endParaRPr>
          </a:p>
          <a:p>
            <a:pPr algn="l"/>
            <a:r>
              <a:rPr lang="en-US" sz="1200" b="0" i="0" dirty="0">
                <a:solidFill>
                  <a:srgbClr val="000000"/>
                </a:solidFill>
                <a:effectLst/>
                <a:latin typeface="Roboto" panose="02000000000000000000" pitchFamily="2" charset="0"/>
              </a:rPr>
              <a:t>Beginning August 1, 2023, all new youth and adult members who join Scouting will be enrolled in a 12-month membership cycle and BSA will cease prorating fees. Both youth and adults will pay the full annual membership fee and will renew their membership on the anniversary date of joining Scouting. All proration of membership fees will be eliminated. Each registered member of the BSA will receive an email notification with a registration renewal link beginning 60 days before the anniversary date they joined Scouting. Unit leaders will receive a copy of the email and should stay engaged in the membership renewal process just like rechartering.</a:t>
            </a:r>
            <a:endParaRPr lang="en-US" sz="1200" b="0" i="0" dirty="0">
              <a:solidFill>
                <a:srgbClr val="515354"/>
              </a:solidFill>
              <a:effectLst/>
              <a:latin typeface="Roboto" panose="02000000000000000000" pitchFamily="2" charset="0"/>
            </a:endParaRPr>
          </a:p>
          <a:p>
            <a:pPr algn="l"/>
            <a:r>
              <a:rPr lang="en-US" sz="1200" b="0" i="0" dirty="0">
                <a:solidFill>
                  <a:srgbClr val="000000"/>
                </a:solidFill>
                <a:effectLst/>
                <a:latin typeface="Roboto" panose="02000000000000000000" pitchFamily="2" charset="0"/>
              </a:rPr>
              <a:t>It is important to note, existing members will renew their membership during their normal registration/recharter cycle through March 2024. Moving forward all members will renew on their anniversary date.</a:t>
            </a:r>
            <a:endParaRPr lang="en-US" sz="1200" b="0" i="0" dirty="0">
              <a:solidFill>
                <a:srgbClr val="515354"/>
              </a:solidFill>
              <a:effectLst/>
              <a:latin typeface="Roboto" panose="02000000000000000000" pitchFamily="2" charset="0"/>
            </a:endParaRPr>
          </a:p>
          <a:p>
            <a:pPr algn="l">
              <a:buFont typeface="Arial" panose="020B0604020202020204" pitchFamily="34" charset="0"/>
              <a:buChar char="•"/>
            </a:pPr>
            <a:r>
              <a:rPr lang="en-US" sz="1200" b="0" i="0" dirty="0">
                <a:solidFill>
                  <a:srgbClr val="000000"/>
                </a:solidFill>
                <a:effectLst/>
                <a:latin typeface="Roboto" panose="02000000000000000000" pitchFamily="2" charset="0"/>
              </a:rPr>
              <a:t>Existing members’ Anniversary date will be their unit recharter month.</a:t>
            </a:r>
            <a:endParaRPr lang="en-US" sz="1200" b="0" i="0" dirty="0">
              <a:solidFill>
                <a:srgbClr val="515354"/>
              </a:solidFill>
              <a:effectLst/>
              <a:latin typeface="Roboto" panose="02000000000000000000" pitchFamily="2" charset="0"/>
            </a:endParaRPr>
          </a:p>
          <a:p>
            <a:pPr algn="l">
              <a:buFont typeface="Arial" panose="020B0604020202020204" pitchFamily="34" charset="0"/>
              <a:buChar char="•"/>
            </a:pPr>
            <a:r>
              <a:rPr lang="en-US" sz="1200" b="0" i="0" dirty="0">
                <a:solidFill>
                  <a:srgbClr val="000000"/>
                </a:solidFill>
                <a:effectLst/>
                <a:latin typeface="Roboto" panose="02000000000000000000" pitchFamily="2" charset="0"/>
              </a:rPr>
              <a:t>New members’ Anniversary date will be the month they joined.</a:t>
            </a:r>
            <a:endParaRPr lang="en-US" sz="1200" b="0" i="0" dirty="0">
              <a:solidFill>
                <a:srgbClr val="515354"/>
              </a:solidFill>
              <a:effectLst/>
              <a:latin typeface="Roboto" panose="02000000000000000000" pitchFamily="2" charset="0"/>
            </a:endParaRPr>
          </a:p>
          <a:p>
            <a:pPr algn="l"/>
            <a:r>
              <a:rPr lang="en-US" sz="1200" b="0" i="0" dirty="0">
                <a:solidFill>
                  <a:srgbClr val="000000"/>
                </a:solidFill>
                <a:effectLst/>
                <a:latin typeface="Roboto" panose="02000000000000000000" pitchFamily="2" charset="0"/>
              </a:rPr>
              <a:t>This new process will help streamline the rechartering and membership renewal process for units and councils. </a:t>
            </a:r>
            <a:r>
              <a:rPr lang="en-US" sz="1200" b="0" i="1" dirty="0">
                <a:solidFill>
                  <a:srgbClr val="000000"/>
                </a:solidFill>
                <a:effectLst/>
                <a:latin typeface="Roboto" panose="02000000000000000000" pitchFamily="2" charset="0"/>
              </a:rPr>
              <a:t>Additional information on this membership renewal process will be forthcoming in the very near future</a:t>
            </a:r>
            <a:r>
              <a:rPr lang="en-US" sz="1200" b="0" i="0" dirty="0">
                <a:solidFill>
                  <a:srgbClr val="000000"/>
                </a:solidFill>
                <a:effectLst/>
                <a:latin typeface="Roboto" panose="02000000000000000000" pitchFamily="2" charset="0"/>
              </a:rPr>
              <a:t>.</a:t>
            </a:r>
            <a:endParaRPr lang="en-US" sz="1200" b="0" i="0" dirty="0">
              <a:solidFill>
                <a:srgbClr val="515354"/>
              </a:solidFill>
              <a:effectLst/>
              <a:latin typeface="Roboto" panose="02000000000000000000" pitchFamily="2" charset="0"/>
            </a:endParaRPr>
          </a:p>
        </p:txBody>
      </p:sp>
      <p:sp>
        <p:nvSpPr>
          <p:cNvPr id="30724" name="Slide Number Placeholder 3">
            <a:extLst>
              <a:ext uri="{FF2B5EF4-FFF2-40B4-BE49-F238E27FC236}">
                <a16:creationId xmlns:a16="http://schemas.microsoft.com/office/drawing/2014/main" id="{59A732FA-788D-3FB2-6DE5-803C4BE91331}"/>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4AB608CD-6011-49C3-B047-8AC67012946B}" type="slidenum">
              <a:rPr lang="en-US" altLang="en-US" smtClean="0"/>
              <a:pPr>
                <a:spcBef>
                  <a:spcPct val="0"/>
                </a:spcBef>
                <a:buFontTx/>
                <a:buNone/>
                <a:defRPr/>
              </a:pPr>
              <a:t>22</a:t>
            </a:fld>
            <a:endParaRPr lang="en-US" altLang="en-US" sz="1000">
              <a:solidFill>
                <a:srgbClr val="95B3D7"/>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D799037-831B-F729-5DFB-4904D912E623}"/>
              </a:ext>
            </a:extLst>
          </p:cNvPr>
          <p:cNvSpPr>
            <a:spLocks noGrp="1"/>
          </p:cNvSpPr>
          <p:nvPr>
            <p:ph type="title"/>
          </p:nvPr>
        </p:nvSpPr>
        <p:spPr>
          <a:xfrm>
            <a:off x="2858720" y="2668736"/>
            <a:ext cx="7043737" cy="1143000"/>
          </a:xfrm>
        </p:spPr>
        <p:txBody>
          <a:bodyPr>
            <a:normAutofit fontScale="90000"/>
          </a:bodyPr>
          <a:lstStyle/>
          <a:p>
            <a:r>
              <a:rPr lang="en-US" altLang="en-US" dirty="0">
                <a:latin typeface="Helvetica" panose="020B0604020202020204" pitchFamily="34" charset="0"/>
                <a:ea typeface="ヒラギノ角ゴ Pro W3" charset="-128"/>
              </a:rPr>
              <a:t>How District Can Support You</a:t>
            </a:r>
          </a:p>
        </p:txBody>
      </p:sp>
      <p:sp>
        <p:nvSpPr>
          <p:cNvPr id="31747" name="Slide Number Placeholder 3">
            <a:extLst>
              <a:ext uri="{FF2B5EF4-FFF2-40B4-BE49-F238E27FC236}">
                <a16:creationId xmlns:a16="http://schemas.microsoft.com/office/drawing/2014/main" id="{32AFE555-574A-D03A-A0C6-678DB47D0E15}"/>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4AB608CD-6011-49C3-B047-8AC67012946B}" type="slidenum">
              <a:rPr lang="en-US" altLang="en-US" smtClean="0"/>
              <a:pPr>
                <a:spcBef>
                  <a:spcPct val="0"/>
                </a:spcBef>
                <a:buFontTx/>
                <a:buNone/>
                <a:defRPr/>
              </a:pPr>
              <a:t>23</a:t>
            </a:fld>
            <a:endParaRPr lang="en-US" altLang="en-US" sz="1000">
              <a:solidFill>
                <a:srgbClr val="95B3D7"/>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5D6B64C-3479-C08B-01EC-14F272C9897A}"/>
              </a:ext>
            </a:extLst>
          </p:cNvPr>
          <p:cNvSpPr>
            <a:spLocks noGrp="1"/>
          </p:cNvSpPr>
          <p:nvPr>
            <p:ph type="title"/>
          </p:nvPr>
        </p:nvSpPr>
        <p:spPr/>
        <p:txBody>
          <a:bodyPr/>
          <a:lstStyle/>
          <a:p>
            <a:r>
              <a:rPr lang="en-US" altLang="en-US">
                <a:latin typeface="Helvetica" panose="020B0604020202020204" pitchFamily="34" charset="0"/>
                <a:ea typeface="ヒラギノ角ゴ Pro W3" charset="-128"/>
              </a:rPr>
              <a:t>District Committee</a:t>
            </a:r>
          </a:p>
        </p:txBody>
      </p:sp>
      <p:sp>
        <p:nvSpPr>
          <p:cNvPr id="3" name="Content Placeholder 2">
            <a:extLst>
              <a:ext uri="{FF2B5EF4-FFF2-40B4-BE49-F238E27FC236}">
                <a16:creationId xmlns:a16="http://schemas.microsoft.com/office/drawing/2014/main" id="{415D57FB-CE21-16F0-8BA0-D50580BB6EB3}"/>
              </a:ext>
            </a:extLst>
          </p:cNvPr>
          <p:cNvSpPr>
            <a:spLocks noGrp="1"/>
          </p:cNvSpPr>
          <p:nvPr>
            <p:ph idx="1"/>
          </p:nvPr>
        </p:nvSpPr>
        <p:spPr/>
        <p:txBody>
          <a:bodyPr/>
          <a:lstStyle/>
          <a:p>
            <a:pPr marL="0" indent="0">
              <a:buNone/>
              <a:defRPr/>
            </a:pPr>
            <a:r>
              <a:rPr lang="en-US" sz="1600" u="sng" dirty="0"/>
              <a:t>Purpose</a:t>
            </a:r>
            <a:r>
              <a:rPr lang="en-US" sz="1600" dirty="0"/>
              <a:t> </a:t>
            </a:r>
          </a:p>
          <a:p>
            <a:pPr>
              <a:defRPr/>
            </a:pPr>
            <a:r>
              <a:rPr lang="en-US" sz="1600" dirty="0"/>
              <a:t>To work through chartered organizations and community groups to organize and support successful units. </a:t>
            </a:r>
          </a:p>
          <a:p>
            <a:pPr marL="0" indent="0">
              <a:buNone/>
              <a:defRPr/>
            </a:pPr>
            <a:r>
              <a:rPr lang="en-US" sz="1600" u="sng" dirty="0"/>
              <a:t>Functions</a:t>
            </a:r>
          </a:p>
          <a:p>
            <a:pPr>
              <a:buFont typeface="+mj-lt"/>
              <a:buAutoNum type="arabicPeriod"/>
              <a:defRPr/>
            </a:pPr>
            <a:r>
              <a:rPr lang="en-US" sz="1600" dirty="0"/>
              <a:t>Membership - The membership function strives for growth through the organization of new Scouting units, through new members and adult volunteers joining existing units, and through the retention of current members.</a:t>
            </a:r>
          </a:p>
          <a:p>
            <a:pPr>
              <a:buFont typeface="+mj-lt"/>
              <a:buAutoNum type="arabicPeriod"/>
              <a:defRPr/>
            </a:pPr>
            <a:r>
              <a:rPr lang="en-US" sz="1600" dirty="0"/>
              <a:t>Fund Development - The fund development function sees that the district provides its share of funds to the total council operating budget.</a:t>
            </a:r>
          </a:p>
          <a:p>
            <a:pPr>
              <a:buFont typeface="+mj-lt"/>
              <a:buAutoNum type="arabicPeriod"/>
              <a:defRPr/>
            </a:pPr>
            <a:r>
              <a:rPr lang="en-US" sz="1600" dirty="0"/>
              <a:t>Program - The program function concentrates on helping Scouting units with camp promotion, special activities including community service, training adult volunteers, and youth advancement and recognition.</a:t>
            </a:r>
          </a:p>
          <a:p>
            <a:pPr>
              <a:buFont typeface="+mj-lt"/>
              <a:buAutoNum type="arabicPeriod"/>
              <a:defRPr/>
            </a:pPr>
            <a:r>
              <a:rPr lang="en-US" sz="1600" dirty="0"/>
              <a:t>Unit service - The unit service function provides direct coaching and consultation for unit volunteers to help ensure the success of every Scouting unit.</a:t>
            </a:r>
          </a:p>
        </p:txBody>
      </p:sp>
      <p:pic>
        <p:nvPicPr>
          <p:cNvPr id="32772" name="Picture 2">
            <a:extLst>
              <a:ext uri="{FF2B5EF4-FFF2-40B4-BE49-F238E27FC236}">
                <a16:creationId xmlns:a16="http://schemas.microsoft.com/office/drawing/2014/main" id="{8F0E6493-4C31-CD01-555B-84294D1CC5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5225" y="9526"/>
            <a:ext cx="1651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31FD76E-7C7E-3BE4-782E-FCE853BD5E53}"/>
              </a:ext>
            </a:extLst>
          </p:cNvPr>
          <p:cNvSpPr>
            <a:spLocks noGrp="1"/>
          </p:cNvSpPr>
          <p:nvPr>
            <p:ph type="title"/>
          </p:nvPr>
        </p:nvSpPr>
        <p:spPr>
          <a:xfrm>
            <a:off x="3090864" y="274638"/>
            <a:ext cx="3430587" cy="1143000"/>
          </a:xfrm>
        </p:spPr>
        <p:txBody>
          <a:bodyPr/>
          <a:lstStyle/>
          <a:p>
            <a:r>
              <a:rPr lang="en-US" altLang="en-US">
                <a:latin typeface="Helvetica" panose="020B0604020202020204" pitchFamily="34" charset="0"/>
                <a:ea typeface="ヒラギノ角ゴ Pro W3" charset="-128"/>
              </a:rPr>
              <a:t>District Chair</a:t>
            </a:r>
          </a:p>
        </p:txBody>
      </p:sp>
      <p:sp>
        <p:nvSpPr>
          <p:cNvPr id="33795" name="Content Placeholder 2">
            <a:extLst>
              <a:ext uri="{FF2B5EF4-FFF2-40B4-BE49-F238E27FC236}">
                <a16:creationId xmlns:a16="http://schemas.microsoft.com/office/drawing/2014/main" id="{A3D9093E-806D-0BDE-B7F0-374D2C684B2C}"/>
              </a:ext>
            </a:extLst>
          </p:cNvPr>
          <p:cNvSpPr>
            <a:spLocks noGrp="1"/>
          </p:cNvSpPr>
          <p:nvPr>
            <p:ph idx="1"/>
          </p:nvPr>
        </p:nvSpPr>
        <p:spPr>
          <a:xfrm>
            <a:off x="1981200" y="1539876"/>
            <a:ext cx="8229600" cy="4525963"/>
          </a:xfrm>
        </p:spPr>
        <p:txBody>
          <a:bodyPr/>
          <a:lstStyle/>
          <a:p>
            <a:pPr marL="0" indent="0">
              <a:buNone/>
            </a:pPr>
            <a:endParaRPr lang="en-US" altLang="en-US" sz="1600">
              <a:latin typeface="Helvetica" panose="020B0604020202020204" pitchFamily="34" charset="0"/>
              <a:ea typeface="ヒラギノ角ゴ Pro W3" charset="-128"/>
            </a:endParaRPr>
          </a:p>
          <a:p>
            <a:pPr marL="0" indent="0">
              <a:buNone/>
            </a:pPr>
            <a:r>
              <a:rPr lang="en-US" altLang="en-US" sz="1600">
                <a:latin typeface="Helvetica" panose="020B0604020202020204" pitchFamily="34" charset="0"/>
                <a:ea typeface="ヒラギノ角ゴ Pro W3" charset="-128"/>
              </a:rPr>
              <a:t>	</a:t>
            </a:r>
          </a:p>
        </p:txBody>
      </p:sp>
      <p:sp>
        <p:nvSpPr>
          <p:cNvPr id="33796" name="Slide Number Placeholder 3">
            <a:extLst>
              <a:ext uri="{FF2B5EF4-FFF2-40B4-BE49-F238E27FC236}">
                <a16:creationId xmlns:a16="http://schemas.microsoft.com/office/drawing/2014/main" id="{A01BCBC7-8592-36F5-0FDE-12B214EEE90E}"/>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4AB608CD-6011-49C3-B047-8AC67012946B}" type="slidenum">
              <a:rPr lang="en-US" altLang="en-US" smtClean="0"/>
              <a:pPr>
                <a:spcBef>
                  <a:spcPct val="0"/>
                </a:spcBef>
                <a:buFontTx/>
                <a:buNone/>
                <a:defRPr/>
              </a:pPr>
              <a:t>25</a:t>
            </a:fld>
            <a:endParaRPr lang="en-US" altLang="en-US" sz="1000">
              <a:solidFill>
                <a:srgbClr val="95B3D7"/>
              </a:solidFill>
            </a:endParaRPr>
          </a:p>
        </p:txBody>
      </p:sp>
      <p:sp>
        <p:nvSpPr>
          <p:cNvPr id="33797" name="TextBox 9">
            <a:extLst>
              <a:ext uri="{FF2B5EF4-FFF2-40B4-BE49-F238E27FC236}">
                <a16:creationId xmlns:a16="http://schemas.microsoft.com/office/drawing/2014/main" id="{4A4D715E-439D-DE50-6029-7CF1924713BE}"/>
              </a:ext>
            </a:extLst>
          </p:cNvPr>
          <p:cNvSpPr txBox="1">
            <a:spLocks noChangeArrowheads="1"/>
          </p:cNvSpPr>
          <p:nvPr/>
        </p:nvSpPr>
        <p:spPr bwMode="auto">
          <a:xfrm>
            <a:off x="4964114" y="6267450"/>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b="1">
                <a:solidFill>
                  <a:schemeClr val="bg1"/>
                </a:solidFill>
                <a:latin typeface="Helvetica" panose="020B0604020202020204" pitchFamily="34" charset="0"/>
                <a:ea typeface="ヒラギノ角ゴ Pro W3" charset="-128"/>
              </a:defRPr>
            </a:lvl1pPr>
            <a:lvl2pPr marL="742950" indent="-285750">
              <a:spcBef>
                <a:spcPct val="20000"/>
              </a:spcBef>
              <a:buFont typeface="Arial" panose="020B0604020202020204" pitchFamily="34" charset="0"/>
              <a:buChar char="–"/>
              <a:defRPr sz="2000">
                <a:solidFill>
                  <a:schemeClr val="bg1"/>
                </a:solidFill>
                <a:latin typeface="Helvetica" panose="020B0604020202020204" pitchFamily="34" charset="0"/>
                <a:ea typeface="ヒラギノ角ゴ Pro W3" charset="-128"/>
              </a:defRPr>
            </a:lvl2pPr>
            <a:lvl3pPr marL="1143000" indent="-228600">
              <a:spcBef>
                <a:spcPct val="20000"/>
              </a:spcBef>
              <a:buFont typeface="Arial" panose="020B0604020202020204" pitchFamily="34" charset="0"/>
              <a:buChar char="•"/>
              <a:defRPr>
                <a:solidFill>
                  <a:schemeClr val="bg1"/>
                </a:solidFill>
                <a:latin typeface="Helvetica" panose="020B0604020202020204" pitchFamily="34" charset="0"/>
                <a:ea typeface="ヒラギノ角ゴ Pro W3" charset="-128"/>
              </a:defRPr>
            </a:lvl3pPr>
            <a:lvl4pPr marL="1600200" indent="-228600">
              <a:spcBef>
                <a:spcPct val="20000"/>
              </a:spcBef>
              <a:buFont typeface="Arial" panose="020B0604020202020204" pitchFamily="34" charset="0"/>
              <a:buChar char="–"/>
              <a:defRPr sz="1400" b="1" i="1">
                <a:solidFill>
                  <a:schemeClr val="bg1"/>
                </a:solidFill>
                <a:latin typeface="Helvetica" panose="020B0604020202020204" pitchFamily="34" charset="0"/>
                <a:ea typeface="ヒラギノ角ゴ Pro W3" charset="-128"/>
              </a:defRPr>
            </a:lvl4pPr>
            <a:lvl5pPr marL="2057400" indent="-228600">
              <a:spcBef>
                <a:spcPct val="20000"/>
              </a:spcBef>
              <a:buFont typeface="Arial" panose="020B0604020202020204" pitchFamily="34" charset="0"/>
              <a:buChar char="»"/>
              <a:defRPr sz="1200" i="1">
                <a:solidFill>
                  <a:schemeClr val="bg1"/>
                </a:solidFill>
                <a:latin typeface="Helvetica" panose="020B060402020202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ヒラギノ角ゴ Pro W3" charset="-128"/>
              </a:defRPr>
            </a:lvl9pPr>
          </a:lstStyle>
          <a:p>
            <a:pPr eaLnBrk="1" hangingPunct="1">
              <a:spcBef>
                <a:spcPct val="0"/>
              </a:spcBef>
              <a:buFontTx/>
              <a:buNone/>
            </a:pPr>
            <a:r>
              <a:rPr lang="en-US" altLang="en-US" sz="1800" b="0">
                <a:latin typeface="Lucida Grande" charset="0"/>
              </a:rPr>
              <a:t>Photo</a:t>
            </a:r>
          </a:p>
        </p:txBody>
      </p:sp>
      <p:sp>
        <p:nvSpPr>
          <p:cNvPr id="33798" name="Content Placeholder 2">
            <a:extLst>
              <a:ext uri="{FF2B5EF4-FFF2-40B4-BE49-F238E27FC236}">
                <a16:creationId xmlns:a16="http://schemas.microsoft.com/office/drawing/2014/main" id="{D3245B09-6F25-DE4C-978C-789209035944}"/>
              </a:ext>
            </a:extLst>
          </p:cNvPr>
          <p:cNvSpPr txBox="1">
            <a:spLocks/>
          </p:cNvSpPr>
          <p:nvPr/>
        </p:nvSpPr>
        <p:spPr bwMode="auto">
          <a:xfrm>
            <a:off x="2322513" y="2117726"/>
            <a:ext cx="479425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chemeClr val="bg1"/>
                </a:solidFill>
                <a:latin typeface="Helvetica" panose="020B0604020202020204" pitchFamily="34" charset="0"/>
                <a:ea typeface="ヒラギノ角ゴ Pro W3" charset="-128"/>
              </a:defRPr>
            </a:lvl1pPr>
            <a:lvl2pPr marL="742950" indent="-285750">
              <a:spcBef>
                <a:spcPct val="20000"/>
              </a:spcBef>
              <a:buFont typeface="Arial" panose="020B0604020202020204" pitchFamily="34" charset="0"/>
              <a:buChar char="–"/>
              <a:defRPr sz="2000">
                <a:solidFill>
                  <a:schemeClr val="bg1"/>
                </a:solidFill>
                <a:latin typeface="Helvetica" panose="020B0604020202020204" pitchFamily="34" charset="0"/>
                <a:ea typeface="ヒラギノ角ゴ Pro W3" charset="-128"/>
              </a:defRPr>
            </a:lvl2pPr>
            <a:lvl3pPr marL="1143000" indent="-228600">
              <a:spcBef>
                <a:spcPct val="20000"/>
              </a:spcBef>
              <a:buFont typeface="Arial" panose="020B0604020202020204" pitchFamily="34" charset="0"/>
              <a:buChar char="•"/>
              <a:defRPr>
                <a:solidFill>
                  <a:schemeClr val="bg1"/>
                </a:solidFill>
                <a:latin typeface="Helvetica" panose="020B0604020202020204" pitchFamily="34" charset="0"/>
                <a:ea typeface="ヒラギノ角ゴ Pro W3" charset="-128"/>
              </a:defRPr>
            </a:lvl3pPr>
            <a:lvl4pPr marL="1600200" indent="-228600">
              <a:spcBef>
                <a:spcPct val="20000"/>
              </a:spcBef>
              <a:buFont typeface="Arial" panose="020B0604020202020204" pitchFamily="34" charset="0"/>
              <a:buChar char="–"/>
              <a:defRPr sz="1400" b="1" i="1">
                <a:solidFill>
                  <a:schemeClr val="bg1"/>
                </a:solidFill>
                <a:latin typeface="Helvetica" panose="020B0604020202020204" pitchFamily="34" charset="0"/>
                <a:ea typeface="ヒラギノ角ゴ Pro W3" charset="-128"/>
              </a:defRPr>
            </a:lvl4pPr>
            <a:lvl5pPr marL="2057400" indent="-228600">
              <a:spcBef>
                <a:spcPct val="20000"/>
              </a:spcBef>
              <a:buFont typeface="Arial" panose="020B0604020202020204" pitchFamily="34" charset="0"/>
              <a:buChar char="»"/>
              <a:defRPr sz="1200" i="1">
                <a:solidFill>
                  <a:schemeClr val="bg1"/>
                </a:solidFill>
                <a:latin typeface="Helvetica" panose="020B060402020202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ヒラギノ角ゴ Pro W3" charset="-128"/>
              </a:defRPr>
            </a:lvl9pPr>
          </a:lstStyle>
          <a:p>
            <a:pPr>
              <a:buFont typeface="Arial" panose="020B0604020202020204" pitchFamily="34" charset="0"/>
              <a:buNone/>
            </a:pPr>
            <a:endParaRPr lang="en-US" altLang="en-US" sz="1600" dirty="0"/>
          </a:p>
          <a:p>
            <a:pPr>
              <a:buFont typeface="Arial" panose="020B0604020202020204" pitchFamily="34" charset="0"/>
              <a:buNone/>
            </a:pPr>
            <a:r>
              <a:rPr lang="en-US" altLang="en-US" sz="1600" dirty="0"/>
              <a:t>	</a:t>
            </a:r>
            <a:r>
              <a:rPr lang="en-US" altLang="en-US" sz="2000" dirty="0"/>
              <a:t>Contact:  </a:t>
            </a:r>
          </a:p>
          <a:p>
            <a:pPr>
              <a:buFont typeface="Arial" panose="020B0604020202020204" pitchFamily="34" charset="0"/>
              <a:buNone/>
            </a:pPr>
            <a:r>
              <a:rPr lang="en-US" altLang="en-US" sz="2000" dirty="0"/>
              <a:t>		Mr. John Kilduff</a:t>
            </a:r>
          </a:p>
          <a:p>
            <a:pPr>
              <a:buFont typeface="Arial" panose="020B0604020202020204" pitchFamily="34" charset="0"/>
              <a:buNone/>
            </a:pPr>
            <a:r>
              <a:rPr lang="en-US" altLang="en-US" sz="2000" dirty="0"/>
              <a:t>	</a:t>
            </a:r>
            <a:r>
              <a:rPr lang="en-US" altLang="en-US" sz="2000" i="1" dirty="0">
                <a:solidFill>
                  <a:srgbClr val="2409ED"/>
                </a:solidFill>
              </a:rPr>
              <a:t>	</a:t>
            </a:r>
            <a:r>
              <a:rPr lang="en-US" altLang="en-US" sz="2000" i="1" u="sng" dirty="0">
                <a:solidFill>
                  <a:srgbClr val="2409ED"/>
                </a:solidFill>
              </a:rPr>
              <a:t>johnkilduff42@gmail.com </a:t>
            </a:r>
          </a:p>
          <a:p>
            <a:pPr>
              <a:buFont typeface="Arial" panose="020B0604020202020204" pitchFamily="34" charset="0"/>
              <a:buNone/>
            </a:pPr>
            <a:endParaRPr lang="en-US" altLang="en-US" sz="1600" dirty="0"/>
          </a:p>
          <a:p>
            <a:pPr>
              <a:buFont typeface="Arial" panose="020B0604020202020204" pitchFamily="34" charset="0"/>
              <a:buNone/>
            </a:pPr>
            <a:r>
              <a:rPr lang="en-US" altLang="en-US" sz="1600" dirty="0"/>
              <a:t>	</a:t>
            </a:r>
          </a:p>
        </p:txBody>
      </p:sp>
      <p:pic>
        <p:nvPicPr>
          <p:cNvPr id="33799" name="Picture 11">
            <a:extLst>
              <a:ext uri="{FF2B5EF4-FFF2-40B4-BE49-F238E27FC236}">
                <a16:creationId xmlns:a16="http://schemas.microsoft.com/office/drawing/2014/main" id="{9C6C0269-5228-05FA-2993-AD005B890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829" t="13617" r="21323" b="27663"/>
          <a:stretch>
            <a:fillRect/>
          </a:stretch>
        </p:blipFill>
        <p:spPr bwMode="auto">
          <a:xfrm>
            <a:off x="6934200" y="1601788"/>
            <a:ext cx="22479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4216F95-7BDA-B109-D1ED-8B0D4657F870}"/>
              </a:ext>
            </a:extLst>
          </p:cNvPr>
          <p:cNvSpPr>
            <a:spLocks noGrp="1"/>
          </p:cNvSpPr>
          <p:nvPr>
            <p:ph type="title"/>
          </p:nvPr>
        </p:nvSpPr>
        <p:spPr/>
        <p:txBody>
          <a:bodyPr/>
          <a:lstStyle/>
          <a:p>
            <a:r>
              <a:rPr lang="en-US" altLang="en-US">
                <a:latin typeface="Helvetica" panose="020B0604020202020204" pitchFamily="34" charset="0"/>
                <a:ea typeface="ヒラギノ角ゴ Pro W3" charset="-128"/>
              </a:rPr>
              <a:t>Commissioners</a:t>
            </a:r>
          </a:p>
        </p:txBody>
      </p:sp>
      <p:sp>
        <p:nvSpPr>
          <p:cNvPr id="3" name="Content Placeholder 2">
            <a:extLst>
              <a:ext uri="{FF2B5EF4-FFF2-40B4-BE49-F238E27FC236}">
                <a16:creationId xmlns:a16="http://schemas.microsoft.com/office/drawing/2014/main" id="{A0859075-51C2-2192-5484-A44C6DFC0D2D}"/>
              </a:ext>
            </a:extLst>
          </p:cNvPr>
          <p:cNvSpPr>
            <a:spLocks noGrp="1"/>
          </p:cNvSpPr>
          <p:nvPr>
            <p:ph idx="1"/>
          </p:nvPr>
        </p:nvSpPr>
        <p:spPr>
          <a:xfrm>
            <a:off x="1857375" y="1419226"/>
            <a:ext cx="6883400" cy="4525963"/>
          </a:xfrm>
        </p:spPr>
        <p:txBody>
          <a:bodyPr>
            <a:normAutofit lnSpcReduction="10000"/>
          </a:bodyPr>
          <a:lstStyle/>
          <a:p>
            <a:pPr marL="0" indent="0">
              <a:buNone/>
              <a:defRPr/>
            </a:pPr>
            <a:r>
              <a:rPr lang="en-US" sz="1600" u="sng" dirty="0">
                <a:latin typeface="Roboto" panose="02000000000000000000" pitchFamily="2" charset="0"/>
              </a:rPr>
              <a:t>OUR MISSION</a:t>
            </a:r>
          </a:p>
          <a:p>
            <a:pPr marL="400050" lvl="1" indent="0">
              <a:buNone/>
              <a:defRPr/>
            </a:pPr>
            <a:r>
              <a:rPr lang="en-US" sz="1400" dirty="0">
                <a:latin typeface="Roboto" panose="02000000000000000000" pitchFamily="2" charset="0"/>
              </a:rPr>
              <a:t>As commissioners, we share the BSA’s mission: To prepare youth to make ethical and moral choices over their lifetimes by instilling in them the values of the Scout Oath and Law.</a:t>
            </a:r>
          </a:p>
          <a:p>
            <a:pPr marL="400050" lvl="1" indent="0">
              <a:buNone/>
              <a:defRPr/>
            </a:pPr>
            <a:endParaRPr lang="en-US" sz="1400" dirty="0">
              <a:latin typeface="Roboto" panose="02000000000000000000" pitchFamily="2" charset="0"/>
            </a:endParaRPr>
          </a:p>
          <a:p>
            <a:pPr marL="0" indent="0">
              <a:buNone/>
              <a:defRPr/>
            </a:pPr>
            <a:r>
              <a:rPr lang="en-US" sz="1600" u="sng" dirty="0">
                <a:latin typeface="Roboto" panose="02000000000000000000" pitchFamily="2" charset="0"/>
              </a:rPr>
              <a:t>OUR VISION</a:t>
            </a:r>
          </a:p>
          <a:p>
            <a:pPr marL="0" indent="0">
              <a:buNone/>
              <a:defRPr/>
            </a:pPr>
            <a:r>
              <a:rPr lang="en-US" sz="1600" dirty="0">
                <a:latin typeface="Roboto" panose="02000000000000000000" pitchFamily="2" charset="0"/>
              </a:rPr>
              <a:t>	</a:t>
            </a:r>
            <a:r>
              <a:rPr lang="en-US" sz="1400" dirty="0">
                <a:latin typeface="Roboto" panose="02000000000000000000" pitchFamily="2" charset="0"/>
              </a:rPr>
              <a:t>Every member of the BSA has a great Scouting experience. </a:t>
            </a:r>
            <a:endParaRPr lang="en-US" sz="1600" dirty="0">
              <a:latin typeface="Roboto" panose="02000000000000000000" pitchFamily="2" charset="0"/>
            </a:endParaRPr>
          </a:p>
          <a:p>
            <a:pPr marL="0" indent="0">
              <a:buNone/>
              <a:defRPr/>
            </a:pPr>
            <a:endParaRPr lang="en-US" sz="1600" u="sng" dirty="0">
              <a:latin typeface="Roboto" panose="02000000000000000000" pitchFamily="2" charset="0"/>
            </a:endParaRPr>
          </a:p>
          <a:p>
            <a:pPr marL="0" indent="0">
              <a:buNone/>
              <a:defRPr/>
            </a:pPr>
            <a:r>
              <a:rPr lang="en-US" sz="1600" u="sng" dirty="0">
                <a:latin typeface="Roboto" panose="02000000000000000000" pitchFamily="2" charset="0"/>
              </a:rPr>
              <a:t>OUR OBJECTIVES</a:t>
            </a:r>
          </a:p>
          <a:p>
            <a:pPr lvl="1">
              <a:buFont typeface="+mj-lt"/>
              <a:buAutoNum type="arabicPeriod"/>
              <a:defRPr/>
            </a:pPr>
            <a:r>
              <a:rPr lang="en-US" sz="1400" dirty="0">
                <a:latin typeface="Roboto" panose="02000000000000000000" pitchFamily="2" charset="0"/>
              </a:rPr>
              <a:t>Supporting unit growth and retention through the journey to excellence.</a:t>
            </a:r>
          </a:p>
          <a:p>
            <a:pPr lvl="1">
              <a:buFont typeface="+mj-lt"/>
              <a:buAutoNum type="arabicPeriod"/>
              <a:defRPr/>
            </a:pPr>
            <a:r>
              <a:rPr lang="en-US" sz="1400" dirty="0">
                <a:latin typeface="Roboto" panose="02000000000000000000" pitchFamily="2" charset="0"/>
              </a:rPr>
              <a:t>Contacting units and capturing in commissioner tools their strengths, needs, and a unit service plan that enables continuing improvement.</a:t>
            </a:r>
          </a:p>
          <a:p>
            <a:pPr lvl="1">
              <a:buFont typeface="+mj-lt"/>
              <a:buAutoNum type="arabicPeriod"/>
              <a:defRPr/>
            </a:pPr>
            <a:r>
              <a:rPr lang="en-US" sz="1400" dirty="0">
                <a:latin typeface="Roboto" panose="02000000000000000000" pitchFamily="2" charset="0"/>
              </a:rPr>
              <a:t>Linking unit needs to district operating committee and other resources.</a:t>
            </a:r>
          </a:p>
          <a:p>
            <a:pPr lvl="1">
              <a:buFont typeface="+mj-lt"/>
              <a:buAutoNum type="arabicPeriod"/>
              <a:defRPr/>
            </a:pPr>
            <a:r>
              <a:rPr lang="en-US" sz="1400" dirty="0">
                <a:latin typeface="Roboto" panose="02000000000000000000" pitchFamily="2" charset="0"/>
              </a:rPr>
              <a:t>Supporting timely unit, district, and council charter renewals.</a:t>
            </a:r>
          </a:p>
          <a:p>
            <a:pPr lvl="1">
              <a:buFont typeface="+mj-lt"/>
              <a:buAutoNum type="arabicPeriod"/>
              <a:defRPr/>
            </a:pPr>
            <a:r>
              <a:rPr lang="en-US" sz="1400" dirty="0">
                <a:latin typeface="Roboto" panose="02000000000000000000" pitchFamily="2" charset="0"/>
              </a:rPr>
              <a:t>Supporting unit leaders by collecting and distributing information, enabling program training, and providing networking opportunities.</a:t>
            </a:r>
          </a:p>
          <a:p>
            <a:pPr>
              <a:defRPr/>
            </a:pPr>
            <a:endParaRPr lang="en-US" dirty="0"/>
          </a:p>
        </p:txBody>
      </p:sp>
      <p:pic>
        <p:nvPicPr>
          <p:cNvPr id="34820" name="Picture 4">
            <a:extLst>
              <a:ext uri="{FF2B5EF4-FFF2-40B4-BE49-F238E27FC236}">
                <a16:creationId xmlns:a16="http://schemas.microsoft.com/office/drawing/2014/main" id="{718F5697-E148-5670-BB82-0956E913C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318"/>
          <a:stretch>
            <a:fillRect/>
          </a:stretch>
        </p:blipFill>
        <p:spPr bwMode="auto">
          <a:xfrm>
            <a:off x="8866188" y="2166939"/>
            <a:ext cx="18018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a:extLst>
              <a:ext uri="{FF2B5EF4-FFF2-40B4-BE49-F238E27FC236}">
                <a16:creationId xmlns:a16="http://schemas.microsoft.com/office/drawing/2014/main" id="{BAFFFACB-8B6A-6D01-C17D-A783E733D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188" y="3921126"/>
            <a:ext cx="1801812"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a:extLst>
              <a:ext uri="{FF2B5EF4-FFF2-40B4-BE49-F238E27FC236}">
                <a16:creationId xmlns:a16="http://schemas.microsoft.com/office/drawing/2014/main" id="{C8303D1B-3F15-042D-529E-A35EC71BC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241"/>
          <a:stretch>
            <a:fillRect/>
          </a:stretch>
        </p:blipFill>
        <p:spPr bwMode="auto">
          <a:xfrm>
            <a:off x="8866188" y="442914"/>
            <a:ext cx="18018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105D33F-443E-D3C8-230A-6E4DEB216083}"/>
              </a:ext>
            </a:extLst>
          </p:cNvPr>
          <p:cNvSpPr>
            <a:spLocks noGrp="1"/>
          </p:cNvSpPr>
          <p:nvPr>
            <p:ph type="title"/>
          </p:nvPr>
        </p:nvSpPr>
        <p:spPr/>
        <p:txBody>
          <a:bodyPr/>
          <a:lstStyle/>
          <a:p>
            <a:r>
              <a:rPr lang="en-US" altLang="en-US" dirty="0">
                <a:solidFill>
                  <a:schemeClr val="tx1">
                    <a:lumMod val="95000"/>
                    <a:lumOff val="5000"/>
                  </a:schemeClr>
                </a:solidFill>
                <a:latin typeface="Helvetica" panose="020B0604020202020204" pitchFamily="34" charset="0"/>
                <a:ea typeface="ヒラギノ角ゴ Pro W3" charset="-128"/>
              </a:rPr>
              <a:t>Commissioners</a:t>
            </a:r>
          </a:p>
        </p:txBody>
      </p:sp>
      <p:sp>
        <p:nvSpPr>
          <p:cNvPr id="35843" name="Content Placeholder 2">
            <a:extLst>
              <a:ext uri="{FF2B5EF4-FFF2-40B4-BE49-F238E27FC236}">
                <a16:creationId xmlns:a16="http://schemas.microsoft.com/office/drawing/2014/main" id="{FD16FEDD-B5B6-D0AC-3017-6D500D685A20}"/>
              </a:ext>
            </a:extLst>
          </p:cNvPr>
          <p:cNvSpPr>
            <a:spLocks noGrp="1"/>
          </p:cNvSpPr>
          <p:nvPr>
            <p:ph idx="1"/>
          </p:nvPr>
        </p:nvSpPr>
        <p:spPr>
          <a:xfrm>
            <a:off x="998376" y="1517651"/>
            <a:ext cx="10692880" cy="4525963"/>
          </a:xfrm>
        </p:spPr>
        <p:txBody>
          <a:bodyPr>
            <a:normAutofit fontScale="55000" lnSpcReduction="20000"/>
          </a:bodyPr>
          <a:lstStyle/>
          <a:p>
            <a:r>
              <a:rPr lang="en-US" altLang="en-US" sz="3300" dirty="0">
                <a:latin typeface="Helvetica" panose="020B0604020202020204" pitchFamily="34" charset="0"/>
                <a:ea typeface="ヒラギノ角ゴ Pro W3" charset="-128"/>
              </a:rPr>
              <a:t>District Commissioner: Rus Pittman</a:t>
            </a:r>
          </a:p>
          <a:p>
            <a:endParaRPr lang="en-US" altLang="en-US" sz="3300" dirty="0">
              <a:latin typeface="Helvetica" panose="020B0604020202020204" pitchFamily="34" charset="0"/>
              <a:ea typeface="ヒラギノ角ゴ Pro W3" charset="-128"/>
            </a:endParaRPr>
          </a:p>
          <a:p>
            <a:r>
              <a:rPr lang="en-US" altLang="en-US" sz="3300" dirty="0">
                <a:latin typeface="Helvetica" panose="020B0604020202020204" pitchFamily="34" charset="0"/>
                <a:ea typeface="ヒラギノ角ゴ Pro W3" charset="-128"/>
              </a:rPr>
              <a:t>Asst. District Commissioner: Pat Berney, Justine Podolny, Mark Serfass</a:t>
            </a:r>
          </a:p>
          <a:p>
            <a:endParaRPr lang="en-US" altLang="en-US" sz="3300" dirty="0">
              <a:latin typeface="Helvetica" panose="020B0604020202020204" pitchFamily="34" charset="0"/>
              <a:ea typeface="ヒラギノ角ゴ Pro W3" charset="-128"/>
            </a:endParaRPr>
          </a:p>
          <a:p>
            <a:r>
              <a:rPr lang="en-US" altLang="en-US" sz="3300" dirty="0">
                <a:latin typeface="Helvetica" panose="020B0604020202020204" pitchFamily="34" charset="0"/>
                <a:ea typeface="ヒラギノ角ゴ Pro W3" charset="-128"/>
              </a:rPr>
              <a:t>Roundtable Commissioners:</a:t>
            </a:r>
          </a:p>
          <a:p>
            <a:pPr lvl="1"/>
            <a:r>
              <a:rPr lang="en-US" altLang="en-US" sz="3300" dirty="0">
                <a:latin typeface="Helvetica" panose="020B0604020202020204" pitchFamily="34" charset="0"/>
                <a:ea typeface="ヒラギノ角ゴ Pro W3" charset="-128"/>
              </a:rPr>
              <a:t>Steve Banowit (Cubs)</a:t>
            </a:r>
          </a:p>
          <a:p>
            <a:pPr lvl="1"/>
            <a:r>
              <a:rPr lang="en-US" altLang="en-US" sz="3300" dirty="0">
                <a:latin typeface="Helvetica" panose="020B0604020202020204" pitchFamily="34" charset="0"/>
                <a:ea typeface="ヒラギノ角ゴ Pro W3" charset="-128"/>
              </a:rPr>
              <a:t>Brian Summers (Scouts) </a:t>
            </a:r>
          </a:p>
          <a:p>
            <a:endParaRPr lang="en-US" altLang="en-US" sz="3300" dirty="0">
              <a:latin typeface="Helvetica" panose="020B0604020202020204" pitchFamily="34" charset="0"/>
              <a:ea typeface="ヒラギノ角ゴ Pro W3" charset="-128"/>
            </a:endParaRPr>
          </a:p>
          <a:p>
            <a:r>
              <a:rPr lang="en-US" altLang="en-US" sz="3300" dirty="0">
                <a:latin typeface="Helvetica" panose="020B0604020202020204" pitchFamily="34" charset="0"/>
                <a:ea typeface="ヒラギノ角ゴ Pro W3" charset="-128"/>
              </a:rPr>
              <a:t>Unit Commissioners:</a:t>
            </a:r>
          </a:p>
          <a:p>
            <a:pPr marL="457200" lvl="1" indent="0">
              <a:buNone/>
            </a:pPr>
            <a:r>
              <a:rPr lang="en-US" altLang="en-US" sz="3300" dirty="0">
                <a:latin typeface="Helvetica" panose="020B0604020202020204" pitchFamily="34" charset="0"/>
                <a:ea typeface="ヒラギノ角ゴ Pro W3" charset="-128"/>
              </a:rPr>
              <a:t>- Eric Assur			- Julia Lesko		- Mark Serfass</a:t>
            </a:r>
          </a:p>
          <a:p>
            <a:pPr marL="457200" lvl="1" indent="0">
              <a:buNone/>
            </a:pPr>
            <a:r>
              <a:rPr lang="en-US" altLang="en-US" sz="3300" dirty="0">
                <a:latin typeface="Helvetica" panose="020B0604020202020204" pitchFamily="34" charset="0"/>
                <a:ea typeface="ヒラギノ角ゴ Pro W3" charset="-128"/>
              </a:rPr>
              <a:t>- Steve Banowit		- Tom McMillen		- Brian Summers		</a:t>
            </a:r>
          </a:p>
          <a:p>
            <a:pPr marL="457200" lvl="1" indent="0">
              <a:buNone/>
            </a:pPr>
            <a:r>
              <a:rPr lang="en-US" altLang="en-US" sz="3300" dirty="0">
                <a:latin typeface="Helvetica" panose="020B0604020202020204" pitchFamily="34" charset="0"/>
                <a:ea typeface="ヒラギノ角ゴ Pro W3" charset="-128"/>
              </a:rPr>
              <a:t>- Pat Burney			- Jim Miller		- Hector </a:t>
            </a:r>
            <a:r>
              <a:rPr lang="en-US" altLang="en-US" sz="3300" dirty="0" err="1">
                <a:latin typeface="Helvetica" panose="020B0604020202020204" pitchFamily="34" charset="0"/>
                <a:ea typeface="ヒラギノ角ゴ Pro W3" charset="-128"/>
              </a:rPr>
              <a:t>Uranga</a:t>
            </a:r>
            <a:endParaRPr lang="en-US" altLang="en-US" sz="3300" dirty="0">
              <a:latin typeface="Helvetica" panose="020B0604020202020204" pitchFamily="34" charset="0"/>
              <a:ea typeface="ヒラギノ角ゴ Pro W3" charset="-128"/>
            </a:endParaRPr>
          </a:p>
          <a:p>
            <a:pPr marL="457200" lvl="1" indent="0">
              <a:buNone/>
            </a:pPr>
            <a:r>
              <a:rPr lang="en-US" altLang="en-US" sz="3300" dirty="0">
                <a:latin typeface="Helvetica" panose="020B0604020202020204" pitchFamily="34" charset="0"/>
                <a:ea typeface="ヒラギノ角ゴ Pro W3" charset="-128"/>
              </a:rPr>
              <a:t>- Jerry Driscoll 		- Justine Podolny		</a:t>
            </a:r>
          </a:p>
          <a:p>
            <a:pPr marL="457200" lvl="1" indent="0">
              <a:buNone/>
            </a:pPr>
            <a:r>
              <a:rPr lang="en-US" altLang="en-US" sz="3300" dirty="0">
                <a:latin typeface="Helvetica" panose="020B0604020202020204" pitchFamily="34" charset="0"/>
                <a:ea typeface="ヒラギノ角ゴ Pro W3" charset="-128"/>
              </a:rPr>
              <a:t>- Hunter Jonsson		- Rus Pittman</a:t>
            </a:r>
          </a:p>
          <a:p>
            <a:pPr lvl="1"/>
            <a:endParaRPr lang="en-US" altLang="en-US" sz="1600" dirty="0">
              <a:latin typeface="Helvetica" panose="020B0604020202020204" pitchFamily="34" charset="0"/>
              <a:ea typeface="ヒラギノ角ゴ Pro W3" charset="-128"/>
            </a:endParaRPr>
          </a:p>
          <a:p>
            <a:pPr lvl="1"/>
            <a:endParaRPr lang="en-US" altLang="en-US" sz="1600" dirty="0">
              <a:latin typeface="Helvetica" panose="020B0604020202020204" pitchFamily="34" charset="0"/>
              <a:ea typeface="ヒラギノ角ゴ Pro W3" charset="-128"/>
            </a:endParaRPr>
          </a:p>
          <a:p>
            <a:pPr lvl="1"/>
            <a:endParaRPr lang="en-US" altLang="en-US" dirty="0">
              <a:latin typeface="Helvetica" panose="020B0604020202020204" pitchFamily="34" charset="0"/>
              <a:ea typeface="ヒラギノ角ゴ Pro W3" charset="-128"/>
            </a:endParaRPr>
          </a:p>
        </p:txBody>
      </p:sp>
      <p:sp>
        <p:nvSpPr>
          <p:cNvPr id="35844" name="Slide Number Placeholder 3">
            <a:extLst>
              <a:ext uri="{FF2B5EF4-FFF2-40B4-BE49-F238E27FC236}">
                <a16:creationId xmlns:a16="http://schemas.microsoft.com/office/drawing/2014/main" id="{65A3BB31-5449-0FA2-8924-9EA23867DC1B}"/>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4AB608CD-6011-49C3-B047-8AC67012946B}" type="slidenum">
              <a:rPr lang="en-US" altLang="en-US" smtClean="0"/>
              <a:pPr>
                <a:spcBef>
                  <a:spcPct val="0"/>
                </a:spcBef>
                <a:buFontTx/>
                <a:buNone/>
                <a:defRPr/>
              </a:pPr>
              <a:t>27</a:t>
            </a:fld>
            <a:endParaRPr lang="en-US" altLang="en-US" sz="1000">
              <a:solidFill>
                <a:srgbClr val="95B3D7"/>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5660139-1AF1-D530-602C-B59B5DB191A2}"/>
              </a:ext>
            </a:extLst>
          </p:cNvPr>
          <p:cNvSpPr>
            <a:spLocks noGrp="1"/>
          </p:cNvSpPr>
          <p:nvPr>
            <p:ph type="title"/>
          </p:nvPr>
        </p:nvSpPr>
        <p:spPr/>
        <p:txBody>
          <a:bodyPr/>
          <a:lstStyle/>
          <a:p>
            <a:r>
              <a:rPr lang="en-US" altLang="en-US">
                <a:latin typeface="Helvetica" panose="020B0604020202020204" pitchFamily="34" charset="0"/>
                <a:ea typeface="ヒラギノ角ゴ Pro W3" charset="-128"/>
              </a:rPr>
              <a:t> District Executive</a:t>
            </a:r>
          </a:p>
        </p:txBody>
      </p:sp>
      <p:sp>
        <p:nvSpPr>
          <p:cNvPr id="3" name="Content Placeholder 2">
            <a:extLst>
              <a:ext uri="{FF2B5EF4-FFF2-40B4-BE49-F238E27FC236}">
                <a16:creationId xmlns:a16="http://schemas.microsoft.com/office/drawing/2014/main" id="{4BC61001-2E55-ED02-9322-EBFFDCA63B86}"/>
              </a:ext>
            </a:extLst>
          </p:cNvPr>
          <p:cNvSpPr>
            <a:spLocks noGrp="1"/>
          </p:cNvSpPr>
          <p:nvPr>
            <p:ph idx="1"/>
          </p:nvPr>
        </p:nvSpPr>
        <p:spPr>
          <a:xfrm>
            <a:off x="1981200" y="1411288"/>
            <a:ext cx="8229600" cy="4525962"/>
          </a:xfrm>
        </p:spPr>
        <p:txBody>
          <a:bodyPr/>
          <a:lstStyle/>
          <a:p>
            <a:pPr>
              <a:defRPr/>
            </a:pPr>
            <a:r>
              <a:rPr lang="en-US" sz="2200" dirty="0"/>
              <a:t>While most paperwork and questions can be addressed by your Unit Commissioner, if there is a need, Liz’s contact information is:</a:t>
            </a:r>
          </a:p>
          <a:p>
            <a:pPr marL="0" indent="0">
              <a:buNone/>
              <a:defRPr/>
            </a:pPr>
            <a:r>
              <a:rPr lang="en-US" sz="2200" dirty="0"/>
              <a:t>	Ms.  Liz Kohler</a:t>
            </a:r>
          </a:p>
          <a:p>
            <a:pPr marL="0" indent="0">
              <a:buNone/>
              <a:defRPr/>
            </a:pPr>
            <a:r>
              <a:rPr lang="en-US" sz="2200" dirty="0"/>
              <a:t>	District Executive</a:t>
            </a:r>
          </a:p>
          <a:p>
            <a:pPr marL="0" indent="0">
              <a:buNone/>
              <a:defRPr/>
            </a:pPr>
            <a:r>
              <a:rPr lang="en-US" sz="2200" dirty="0"/>
              <a:t>	NCAC, Marriot Scout Service Center</a:t>
            </a:r>
          </a:p>
          <a:p>
            <a:pPr marL="0" indent="0">
              <a:buNone/>
              <a:defRPr/>
            </a:pPr>
            <a:r>
              <a:rPr lang="en-US" sz="2200" dirty="0"/>
              <a:t>	9190 Rockville Pike, Bethesda, MD 20814</a:t>
            </a:r>
          </a:p>
          <a:p>
            <a:pPr marL="0" indent="0">
              <a:buNone/>
              <a:defRPr/>
            </a:pPr>
            <a:r>
              <a:rPr lang="en-US" sz="2200" dirty="0"/>
              <a:t>	301-214-9147</a:t>
            </a:r>
          </a:p>
          <a:p>
            <a:pPr marL="0" indent="0">
              <a:buNone/>
              <a:defRPr/>
            </a:pPr>
            <a:r>
              <a:rPr lang="en-US" sz="2200" dirty="0"/>
              <a:t>	</a:t>
            </a:r>
            <a:r>
              <a:rPr lang="en-US" sz="2200" i="1" u="sng" dirty="0">
                <a:solidFill>
                  <a:srgbClr val="1C07B9"/>
                </a:solidFill>
              </a:rPr>
              <a:t>elizabeth.kohler@scouting.org</a:t>
            </a:r>
          </a:p>
        </p:txBody>
      </p:sp>
      <p:sp>
        <p:nvSpPr>
          <p:cNvPr id="36868" name="Slide Number Placeholder 3">
            <a:extLst>
              <a:ext uri="{FF2B5EF4-FFF2-40B4-BE49-F238E27FC236}">
                <a16:creationId xmlns:a16="http://schemas.microsoft.com/office/drawing/2014/main" id="{13AD1A55-B161-6733-5E8E-20D578BF0B02}"/>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4AB608CD-6011-49C3-B047-8AC67012946B}" type="slidenum">
              <a:rPr lang="en-US" altLang="en-US" smtClean="0"/>
              <a:pPr>
                <a:spcBef>
                  <a:spcPct val="0"/>
                </a:spcBef>
                <a:buFontTx/>
                <a:buNone/>
                <a:defRPr/>
              </a:pPr>
              <a:t>28</a:t>
            </a:fld>
            <a:endParaRPr lang="en-US" altLang="en-US" sz="1000">
              <a:solidFill>
                <a:srgbClr val="95B3D7"/>
              </a:solidFill>
            </a:endParaRPr>
          </a:p>
        </p:txBody>
      </p:sp>
      <p:pic>
        <p:nvPicPr>
          <p:cNvPr id="4100" name="Picture 4">
            <a:extLst>
              <a:ext uri="{FF2B5EF4-FFF2-40B4-BE49-F238E27FC236}">
                <a16:creationId xmlns:a16="http://schemas.microsoft.com/office/drawing/2014/main" id="{200DD546-4349-348C-4E68-2BFF693A9D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4660" y="2389601"/>
            <a:ext cx="3084392" cy="2569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F851-B28E-9229-40E3-BF39468FF787}"/>
              </a:ext>
            </a:extLst>
          </p:cNvPr>
          <p:cNvSpPr>
            <a:spLocks noGrp="1"/>
          </p:cNvSpPr>
          <p:nvPr>
            <p:ph type="title"/>
          </p:nvPr>
        </p:nvSpPr>
        <p:spPr>
          <a:xfrm>
            <a:off x="1658938" y="263526"/>
            <a:ext cx="7886700" cy="511175"/>
          </a:xfrm>
        </p:spPr>
        <p:txBody>
          <a:bodyPr>
            <a:normAutofit fontScale="90000"/>
          </a:bodyPr>
          <a:lstStyle/>
          <a:p>
            <a:pPr algn="ctr">
              <a:defRPr/>
            </a:pPr>
            <a:r>
              <a:rPr lang="en-US" dirty="0">
                <a:solidFill>
                  <a:srgbClr val="FF0000"/>
                </a:solidFill>
              </a:rPr>
              <a:t>Program Team</a:t>
            </a:r>
          </a:p>
        </p:txBody>
      </p:sp>
      <p:sp>
        <p:nvSpPr>
          <p:cNvPr id="3" name="Content Placeholder 2">
            <a:extLst>
              <a:ext uri="{FF2B5EF4-FFF2-40B4-BE49-F238E27FC236}">
                <a16:creationId xmlns:a16="http://schemas.microsoft.com/office/drawing/2014/main" id="{2F823097-87A0-817E-76F7-7ECB5065D0CA}"/>
              </a:ext>
            </a:extLst>
          </p:cNvPr>
          <p:cNvSpPr>
            <a:spLocks noGrp="1"/>
          </p:cNvSpPr>
          <p:nvPr>
            <p:ph idx="1"/>
          </p:nvPr>
        </p:nvSpPr>
        <p:spPr>
          <a:xfrm>
            <a:off x="4008438" y="871538"/>
            <a:ext cx="3943350" cy="722312"/>
          </a:xfrm>
        </p:spPr>
        <p:txBody>
          <a:bodyPr>
            <a:normAutofit/>
          </a:bodyPr>
          <a:lstStyle/>
          <a:p>
            <a:pPr marL="0" indent="0" algn="ctr">
              <a:buNone/>
              <a:defRPr/>
            </a:pPr>
            <a:r>
              <a:rPr lang="en-US" sz="1900" dirty="0"/>
              <a:t>Vice Chair for Program – John Drisco </a:t>
            </a:r>
            <a:endParaRPr lang="en-US" sz="1100" dirty="0"/>
          </a:p>
          <a:p>
            <a:pPr marL="0" indent="0" algn="ctr">
              <a:buNone/>
              <a:defRPr/>
            </a:pPr>
            <a:r>
              <a:rPr lang="en-US" sz="1425" dirty="0"/>
              <a:t>Deputy Vice Chair – Matt Burns</a:t>
            </a:r>
          </a:p>
        </p:txBody>
      </p:sp>
      <p:sp>
        <p:nvSpPr>
          <p:cNvPr id="4" name="TextBox 3">
            <a:extLst>
              <a:ext uri="{FF2B5EF4-FFF2-40B4-BE49-F238E27FC236}">
                <a16:creationId xmlns:a16="http://schemas.microsoft.com/office/drawing/2014/main" id="{314D41C6-7A13-7EA7-20F4-E25BB024AA79}"/>
              </a:ext>
            </a:extLst>
          </p:cNvPr>
          <p:cNvSpPr txBox="1"/>
          <p:nvPr/>
        </p:nvSpPr>
        <p:spPr>
          <a:xfrm>
            <a:off x="4419600" y="1955800"/>
            <a:ext cx="2559050" cy="2222500"/>
          </a:xfrm>
          <a:prstGeom prst="rect">
            <a:avLst/>
          </a:prstGeom>
          <a:noFill/>
        </p:spPr>
        <p:txBody>
          <a:bodyPr>
            <a:spAutoFit/>
          </a:bodyPr>
          <a:lstStyle/>
          <a:p>
            <a:pPr>
              <a:defRPr/>
            </a:pPr>
            <a:r>
              <a:rPr lang="en-US" dirty="0">
                <a:solidFill>
                  <a:schemeClr val="bg1"/>
                </a:solidFill>
              </a:rPr>
              <a:t>Advancement</a:t>
            </a:r>
          </a:p>
          <a:p>
            <a:pPr>
              <a:defRPr/>
            </a:pPr>
            <a:endParaRPr lang="en-US" sz="800" dirty="0">
              <a:solidFill>
                <a:schemeClr val="bg1"/>
              </a:solidFill>
            </a:endParaRPr>
          </a:p>
          <a:p>
            <a:pPr marL="214313" indent="-214313">
              <a:buFont typeface="Arial" panose="020B0604020202020204" pitchFamily="34" charset="0"/>
              <a:buChar char="•"/>
              <a:defRPr/>
            </a:pPr>
            <a:r>
              <a:rPr lang="en-US" sz="1050" dirty="0">
                <a:solidFill>
                  <a:schemeClr val="bg1"/>
                </a:solidFill>
              </a:rPr>
              <a:t>Chair, Matt Burns</a:t>
            </a:r>
          </a:p>
          <a:p>
            <a:pPr marL="214313" indent="-214313">
              <a:buFont typeface="Arial" panose="020B0604020202020204" pitchFamily="34" charset="0"/>
              <a:buChar char="•"/>
              <a:defRPr/>
            </a:pPr>
            <a:r>
              <a:rPr lang="en-US" sz="1050" dirty="0">
                <a:solidFill>
                  <a:schemeClr val="bg1"/>
                </a:solidFill>
              </a:rPr>
              <a:t>Eagle Board – Jack Lundin</a:t>
            </a:r>
          </a:p>
          <a:p>
            <a:pPr marL="214313" indent="-214313">
              <a:buFont typeface="Arial" panose="020B0604020202020204" pitchFamily="34" charset="0"/>
              <a:buChar char="•"/>
              <a:defRPr/>
            </a:pPr>
            <a:r>
              <a:rPr lang="en-US" sz="1050" dirty="0">
                <a:solidFill>
                  <a:schemeClr val="bg1"/>
                </a:solidFill>
              </a:rPr>
              <a:t>Eagle Dinner – TBD</a:t>
            </a:r>
          </a:p>
          <a:p>
            <a:pPr marL="214313" indent="-214313">
              <a:buFont typeface="Arial" panose="020B0604020202020204" pitchFamily="34" charset="0"/>
              <a:buChar char="•"/>
              <a:defRPr/>
            </a:pPr>
            <a:r>
              <a:rPr lang="en-US" sz="1050" dirty="0">
                <a:solidFill>
                  <a:schemeClr val="bg1"/>
                </a:solidFill>
              </a:rPr>
              <a:t>George Mason District Court of Honor – TBD</a:t>
            </a:r>
          </a:p>
          <a:p>
            <a:pPr marL="214313" indent="-214313">
              <a:buFont typeface="Arial" panose="020B0604020202020204" pitchFamily="34" charset="0"/>
              <a:buChar char="•"/>
              <a:defRPr/>
            </a:pPr>
            <a:r>
              <a:rPr lang="en-US" sz="1050" dirty="0">
                <a:solidFill>
                  <a:schemeClr val="bg1"/>
                </a:solidFill>
              </a:rPr>
              <a:t>Merit Badge Day – John Drisco</a:t>
            </a:r>
          </a:p>
          <a:p>
            <a:pPr marL="214313" indent="-214313">
              <a:buFont typeface="Arial" panose="020B0604020202020204" pitchFamily="34" charset="0"/>
              <a:buChar char="•"/>
              <a:defRPr/>
            </a:pPr>
            <a:r>
              <a:rPr lang="en-US" sz="1050" dirty="0">
                <a:solidFill>
                  <a:schemeClr val="bg1"/>
                </a:solidFill>
              </a:rPr>
              <a:t>Merit Badge Dean – Margee Egan</a:t>
            </a:r>
          </a:p>
          <a:p>
            <a:pPr marL="214313" indent="-214313">
              <a:buFont typeface="Arial" panose="020B0604020202020204" pitchFamily="34" charset="0"/>
              <a:buChar char="•"/>
              <a:defRPr/>
            </a:pPr>
            <a:r>
              <a:rPr lang="en-US" sz="1050" dirty="0">
                <a:solidFill>
                  <a:schemeClr val="bg1"/>
                </a:solidFill>
              </a:rPr>
              <a:t>Special Needs Scouts – Scott Willey</a:t>
            </a:r>
          </a:p>
          <a:p>
            <a:pPr marL="214313" indent="-214313">
              <a:buFont typeface="Arial" panose="020B0604020202020204" pitchFamily="34" charset="0"/>
              <a:buChar char="•"/>
              <a:defRPr/>
            </a:pPr>
            <a:endParaRPr lang="en-US" sz="1050" dirty="0"/>
          </a:p>
          <a:p>
            <a:pPr algn="ctr">
              <a:defRPr/>
            </a:pPr>
            <a:endParaRPr lang="en-US" dirty="0"/>
          </a:p>
        </p:txBody>
      </p:sp>
      <p:sp>
        <p:nvSpPr>
          <p:cNvPr id="5" name="TextBox 4">
            <a:extLst>
              <a:ext uri="{FF2B5EF4-FFF2-40B4-BE49-F238E27FC236}">
                <a16:creationId xmlns:a16="http://schemas.microsoft.com/office/drawing/2014/main" id="{31329071-E2A9-64C3-CB4D-E56DD8B006DE}"/>
              </a:ext>
            </a:extLst>
          </p:cNvPr>
          <p:cNvSpPr txBox="1"/>
          <p:nvPr/>
        </p:nvSpPr>
        <p:spPr>
          <a:xfrm>
            <a:off x="6978650" y="1955801"/>
            <a:ext cx="3386138" cy="1946275"/>
          </a:xfrm>
          <a:prstGeom prst="rect">
            <a:avLst/>
          </a:prstGeom>
          <a:noFill/>
        </p:spPr>
        <p:txBody>
          <a:bodyPr>
            <a:spAutoFit/>
          </a:bodyPr>
          <a:lstStyle/>
          <a:p>
            <a:pPr>
              <a:defRPr/>
            </a:pPr>
            <a:r>
              <a:rPr lang="en-US" dirty="0">
                <a:solidFill>
                  <a:schemeClr val="bg1"/>
                </a:solidFill>
              </a:rPr>
              <a:t>Camping &amp; Outdoor Programs</a:t>
            </a:r>
          </a:p>
          <a:p>
            <a:pPr>
              <a:defRPr/>
            </a:pPr>
            <a:endParaRPr lang="en-US" sz="800" dirty="0">
              <a:solidFill>
                <a:schemeClr val="bg1"/>
              </a:solidFill>
            </a:endParaRPr>
          </a:p>
          <a:p>
            <a:pPr marL="214313" indent="-214313">
              <a:buFont typeface="Arial" panose="020B0604020202020204" pitchFamily="34" charset="0"/>
              <a:buChar char="•"/>
              <a:defRPr/>
            </a:pPr>
            <a:r>
              <a:rPr lang="en-US" sz="1050" dirty="0">
                <a:solidFill>
                  <a:schemeClr val="bg1"/>
                </a:solidFill>
              </a:rPr>
              <a:t>Chair, Mike Schenaker</a:t>
            </a:r>
          </a:p>
          <a:p>
            <a:pPr marL="214313" indent="-214313">
              <a:buFont typeface="Arial" panose="020B0604020202020204" pitchFamily="34" charset="0"/>
              <a:buChar char="•"/>
              <a:defRPr/>
            </a:pPr>
            <a:r>
              <a:rPr lang="en-US" sz="1050" dirty="0">
                <a:solidFill>
                  <a:schemeClr val="bg1"/>
                </a:solidFill>
              </a:rPr>
              <a:t>Aquatics – Rus Pittman</a:t>
            </a:r>
          </a:p>
          <a:p>
            <a:pPr marL="214313" indent="-214313">
              <a:buFont typeface="Arial" panose="020B0604020202020204" pitchFamily="34" charset="0"/>
              <a:buChar char="•"/>
              <a:defRPr/>
            </a:pPr>
            <a:r>
              <a:rPr lang="en-US" sz="1050" dirty="0">
                <a:solidFill>
                  <a:schemeClr val="bg1"/>
                </a:solidFill>
              </a:rPr>
              <a:t>Conservation – TBD</a:t>
            </a:r>
          </a:p>
          <a:p>
            <a:pPr marL="214313" indent="-214313">
              <a:buFont typeface="Arial" panose="020B0604020202020204" pitchFamily="34" charset="0"/>
              <a:buChar char="•"/>
              <a:defRPr/>
            </a:pPr>
            <a:r>
              <a:rPr lang="en-US" sz="1050" dirty="0">
                <a:solidFill>
                  <a:schemeClr val="bg1"/>
                </a:solidFill>
              </a:rPr>
              <a:t>COPE and Climbing – John Lesko</a:t>
            </a:r>
          </a:p>
          <a:p>
            <a:pPr marL="214313" indent="-214313">
              <a:buFont typeface="Arial" panose="020B0604020202020204" pitchFamily="34" charset="0"/>
              <a:buChar char="•"/>
              <a:defRPr/>
            </a:pPr>
            <a:r>
              <a:rPr lang="en-US" sz="1050" dirty="0">
                <a:solidFill>
                  <a:schemeClr val="bg1"/>
                </a:solidFill>
              </a:rPr>
              <a:t>Cub Scout Day Camp – TBD</a:t>
            </a:r>
          </a:p>
          <a:p>
            <a:pPr marL="214313" indent="-214313">
              <a:buFont typeface="Arial" panose="020B0604020202020204" pitchFamily="34" charset="0"/>
              <a:buChar char="•"/>
              <a:defRPr/>
            </a:pPr>
            <a:r>
              <a:rPr lang="en-US" sz="1050" dirty="0">
                <a:solidFill>
                  <a:schemeClr val="bg1"/>
                </a:solidFill>
              </a:rPr>
              <a:t>High Adventure – Joe Knecht</a:t>
            </a:r>
          </a:p>
          <a:p>
            <a:pPr marL="214313" indent="-214313">
              <a:buFont typeface="Arial" panose="020B0604020202020204" pitchFamily="34" charset="0"/>
              <a:buChar char="•"/>
              <a:defRPr/>
            </a:pPr>
            <a:r>
              <a:rPr lang="en-US" sz="1050" dirty="0">
                <a:solidFill>
                  <a:schemeClr val="bg1"/>
                </a:solidFill>
              </a:rPr>
              <a:t>Health and Safety – TBD</a:t>
            </a:r>
          </a:p>
          <a:p>
            <a:pPr marL="214313" indent="-214313">
              <a:buFont typeface="Arial" panose="020B0604020202020204" pitchFamily="34" charset="0"/>
              <a:buChar char="•"/>
              <a:defRPr/>
            </a:pPr>
            <a:r>
              <a:rPr lang="en-US" sz="1050" dirty="0">
                <a:solidFill>
                  <a:schemeClr val="bg1"/>
                </a:solidFill>
              </a:rPr>
              <a:t>Outdoor Ethics/Leave No Trace – TBD</a:t>
            </a:r>
          </a:p>
          <a:p>
            <a:pPr marL="214313" indent="-214313">
              <a:buFont typeface="Arial" panose="020B0604020202020204" pitchFamily="34" charset="0"/>
              <a:buChar char="•"/>
              <a:defRPr/>
            </a:pPr>
            <a:r>
              <a:rPr lang="en-US" sz="1050" dirty="0">
                <a:solidFill>
                  <a:schemeClr val="bg1"/>
                </a:solidFill>
              </a:rPr>
              <a:t>Shooting Sports – Brian Summers</a:t>
            </a:r>
          </a:p>
        </p:txBody>
      </p:sp>
      <p:sp>
        <p:nvSpPr>
          <p:cNvPr id="6" name="TextBox 5">
            <a:extLst>
              <a:ext uri="{FF2B5EF4-FFF2-40B4-BE49-F238E27FC236}">
                <a16:creationId xmlns:a16="http://schemas.microsoft.com/office/drawing/2014/main" id="{AD7D2D09-42BE-BC38-5B58-FAAFF3DF7F60}"/>
              </a:ext>
            </a:extLst>
          </p:cNvPr>
          <p:cNvSpPr txBox="1"/>
          <p:nvPr/>
        </p:nvSpPr>
        <p:spPr>
          <a:xfrm>
            <a:off x="1658938" y="1955801"/>
            <a:ext cx="2933700" cy="1946275"/>
          </a:xfrm>
          <a:prstGeom prst="rect">
            <a:avLst/>
          </a:prstGeom>
          <a:noFill/>
        </p:spPr>
        <p:txBody>
          <a:bodyPr>
            <a:spAutoFit/>
          </a:bodyPr>
          <a:lstStyle/>
          <a:p>
            <a:pPr>
              <a:defRPr/>
            </a:pPr>
            <a:r>
              <a:rPr lang="en-US" dirty="0">
                <a:solidFill>
                  <a:schemeClr val="bg1"/>
                </a:solidFill>
              </a:rPr>
              <a:t>Activities &amp; Civic Service</a:t>
            </a:r>
          </a:p>
          <a:p>
            <a:pPr>
              <a:defRPr/>
            </a:pPr>
            <a:endParaRPr lang="en-US" sz="800" dirty="0">
              <a:solidFill>
                <a:schemeClr val="bg1"/>
              </a:solidFill>
            </a:endParaRPr>
          </a:p>
          <a:p>
            <a:pPr marL="214313" indent="-214313">
              <a:buFont typeface="Arial" panose="020B0604020202020204" pitchFamily="34" charset="0"/>
              <a:buChar char="•"/>
              <a:defRPr/>
            </a:pPr>
            <a:r>
              <a:rPr lang="en-US" sz="1050" dirty="0">
                <a:solidFill>
                  <a:schemeClr val="bg1"/>
                </a:solidFill>
              </a:rPr>
              <a:t>Chair, Pat Berney</a:t>
            </a:r>
          </a:p>
          <a:p>
            <a:pPr marL="214313" indent="-214313">
              <a:buFont typeface="Arial" panose="020B0604020202020204" pitchFamily="34" charset="0"/>
              <a:buChar char="•"/>
              <a:defRPr/>
            </a:pPr>
            <a:r>
              <a:rPr lang="en-US" sz="1050" dirty="0">
                <a:solidFill>
                  <a:schemeClr val="bg1"/>
                </a:solidFill>
              </a:rPr>
              <a:t>Camporee – Andy Zaso</a:t>
            </a:r>
          </a:p>
          <a:p>
            <a:pPr marL="214313" indent="-214313">
              <a:buFont typeface="Arial" panose="020B0604020202020204" pitchFamily="34" charset="0"/>
              <a:buChar char="•"/>
              <a:defRPr/>
            </a:pPr>
            <a:r>
              <a:rPr lang="en-US" sz="1050" dirty="0">
                <a:solidFill>
                  <a:schemeClr val="bg1"/>
                </a:solidFill>
              </a:rPr>
              <a:t>Flags In – Rus Pittman</a:t>
            </a:r>
          </a:p>
          <a:p>
            <a:pPr marL="214313" indent="-214313">
              <a:buFont typeface="Arial" panose="020B0604020202020204" pitchFamily="34" charset="0"/>
              <a:buChar char="•"/>
              <a:defRPr/>
            </a:pPr>
            <a:r>
              <a:rPr lang="en-US" sz="1050" dirty="0">
                <a:solidFill>
                  <a:schemeClr val="bg1"/>
                </a:solidFill>
              </a:rPr>
              <a:t>George Mason Hike-O-Ree - TBD</a:t>
            </a:r>
          </a:p>
          <a:p>
            <a:pPr marL="214313" indent="-214313">
              <a:buFont typeface="Arial" panose="020B0604020202020204" pitchFamily="34" charset="0"/>
              <a:buChar char="•"/>
              <a:defRPr/>
            </a:pPr>
            <a:r>
              <a:rPr lang="en-US" sz="1050" dirty="0">
                <a:solidFill>
                  <a:schemeClr val="bg1"/>
                </a:solidFill>
              </a:rPr>
              <a:t>International – Hector Uranga</a:t>
            </a:r>
          </a:p>
          <a:p>
            <a:pPr marL="214313" indent="-214313">
              <a:buFont typeface="Arial" panose="020B0604020202020204" pitchFamily="34" charset="0"/>
              <a:buChar char="•"/>
              <a:defRPr/>
            </a:pPr>
            <a:r>
              <a:rPr lang="en-US" sz="1050" dirty="0">
                <a:solidFill>
                  <a:schemeClr val="bg1"/>
                </a:solidFill>
              </a:rPr>
              <a:t>Pinewood Derby – TBD</a:t>
            </a:r>
          </a:p>
          <a:p>
            <a:pPr marL="214313" indent="-214313">
              <a:buFont typeface="Arial" panose="020B0604020202020204" pitchFamily="34" charset="0"/>
              <a:buChar char="•"/>
              <a:defRPr/>
            </a:pPr>
            <a:r>
              <a:rPr lang="en-US" sz="1050" dirty="0">
                <a:solidFill>
                  <a:schemeClr val="bg1"/>
                </a:solidFill>
              </a:rPr>
              <a:t>Scouting for Food – Scott Willey</a:t>
            </a:r>
          </a:p>
          <a:p>
            <a:pPr marL="214313" indent="-214313">
              <a:buFont typeface="Arial" panose="020B0604020202020204" pitchFamily="34" charset="0"/>
              <a:buChar char="•"/>
              <a:defRPr/>
            </a:pPr>
            <a:r>
              <a:rPr lang="en-US" sz="1050" dirty="0">
                <a:solidFill>
                  <a:schemeClr val="bg1"/>
                </a:solidFill>
              </a:rPr>
              <a:t>STEM Coordinator – Andrew Meikle</a:t>
            </a:r>
          </a:p>
          <a:p>
            <a:pPr marL="214313" indent="-214313">
              <a:buFont typeface="Arial" panose="020B0604020202020204" pitchFamily="34" charset="0"/>
              <a:buChar char="•"/>
              <a:defRPr/>
            </a:pPr>
            <a:endParaRPr lang="en-US" sz="1050" dirty="0"/>
          </a:p>
        </p:txBody>
      </p:sp>
      <p:sp>
        <p:nvSpPr>
          <p:cNvPr id="7" name="TextBox 6">
            <a:extLst>
              <a:ext uri="{FF2B5EF4-FFF2-40B4-BE49-F238E27FC236}">
                <a16:creationId xmlns:a16="http://schemas.microsoft.com/office/drawing/2014/main" id="{CD02DACF-298D-6CA5-D197-F8954398ECFA}"/>
              </a:ext>
            </a:extLst>
          </p:cNvPr>
          <p:cNvSpPr txBox="1"/>
          <p:nvPr/>
        </p:nvSpPr>
        <p:spPr>
          <a:xfrm>
            <a:off x="4419601" y="3951288"/>
            <a:ext cx="2443163" cy="1016000"/>
          </a:xfrm>
          <a:prstGeom prst="rect">
            <a:avLst/>
          </a:prstGeom>
          <a:noFill/>
        </p:spPr>
        <p:txBody>
          <a:bodyPr>
            <a:spAutoFit/>
          </a:bodyPr>
          <a:lstStyle/>
          <a:p>
            <a:pPr>
              <a:defRPr/>
            </a:pPr>
            <a:r>
              <a:rPr lang="en-US" dirty="0">
                <a:solidFill>
                  <a:schemeClr val="bg1"/>
                </a:solidFill>
              </a:rPr>
              <a:t>Training</a:t>
            </a:r>
          </a:p>
          <a:p>
            <a:pPr marL="214313" indent="-214313">
              <a:buFont typeface="Arial" panose="020B0604020202020204" pitchFamily="34" charset="0"/>
              <a:buChar char="•"/>
              <a:defRPr/>
            </a:pPr>
            <a:r>
              <a:rPr lang="en-US" sz="1050" dirty="0">
                <a:solidFill>
                  <a:schemeClr val="bg1"/>
                </a:solidFill>
              </a:rPr>
              <a:t>Chair, Roy DeLauder</a:t>
            </a:r>
          </a:p>
          <a:p>
            <a:pPr marL="214313" indent="-214313">
              <a:buFont typeface="Arial" panose="020B0604020202020204" pitchFamily="34" charset="0"/>
              <a:buChar char="•"/>
              <a:defRPr/>
            </a:pPr>
            <a:r>
              <a:rPr lang="en-US" sz="1050" dirty="0">
                <a:solidFill>
                  <a:schemeClr val="bg1"/>
                </a:solidFill>
              </a:rPr>
              <a:t>IOLS – Julia Lesko</a:t>
            </a:r>
          </a:p>
          <a:p>
            <a:pPr marL="214313" indent="-214313">
              <a:buFont typeface="Arial" panose="020B0604020202020204" pitchFamily="34" charset="0"/>
              <a:buChar char="•"/>
              <a:defRPr/>
            </a:pPr>
            <a:r>
              <a:rPr lang="en-US" sz="1050" dirty="0">
                <a:solidFill>
                  <a:schemeClr val="bg1"/>
                </a:solidFill>
              </a:rPr>
              <a:t>NYLT – Cullen Bengtson</a:t>
            </a:r>
          </a:p>
          <a:p>
            <a:pPr marL="214313" indent="-214313">
              <a:buFont typeface="Arial" panose="020B0604020202020204" pitchFamily="34" charset="0"/>
              <a:buChar char="•"/>
              <a:defRPr/>
            </a:pPr>
            <a:r>
              <a:rPr lang="en-US" sz="1050" dirty="0">
                <a:solidFill>
                  <a:schemeClr val="bg1"/>
                </a:solidFill>
              </a:rPr>
              <a:t>Wood Badge – Julia Lesko</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5359-F725-04E6-A083-A7052436C077}"/>
              </a:ext>
            </a:extLst>
          </p:cNvPr>
          <p:cNvSpPr>
            <a:spLocks noGrp="1"/>
          </p:cNvSpPr>
          <p:nvPr>
            <p:ph type="title"/>
          </p:nvPr>
        </p:nvSpPr>
        <p:spPr>
          <a:xfrm>
            <a:off x="2062065" y="365126"/>
            <a:ext cx="9291735" cy="487490"/>
          </a:xfrm>
        </p:spPr>
        <p:txBody>
          <a:bodyPr>
            <a:normAutofit fontScale="90000"/>
          </a:bodyPr>
          <a:lstStyle/>
          <a:p>
            <a:r>
              <a:rPr lang="en-US" sz="5300" b="1" dirty="0"/>
              <a:t>George Mason District Program</a:t>
            </a:r>
            <a:br>
              <a:rPr lang="en-US" dirty="0"/>
            </a:br>
            <a:endParaRPr lang="en-US" dirty="0"/>
          </a:p>
        </p:txBody>
      </p:sp>
      <p:sp>
        <p:nvSpPr>
          <p:cNvPr id="3" name="Title 1">
            <a:extLst>
              <a:ext uri="{FF2B5EF4-FFF2-40B4-BE49-F238E27FC236}">
                <a16:creationId xmlns:a16="http://schemas.microsoft.com/office/drawing/2014/main" id="{66E34CB7-57D1-E034-1C92-CAF1F37D2156}"/>
              </a:ext>
            </a:extLst>
          </p:cNvPr>
          <p:cNvSpPr txBox="1">
            <a:spLocks/>
          </p:cNvSpPr>
          <p:nvPr/>
        </p:nvSpPr>
        <p:spPr>
          <a:xfrm>
            <a:off x="5968313" y="4000141"/>
            <a:ext cx="3188043" cy="181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lnSpc>
                <a:spcPct val="120000"/>
              </a:lnSpc>
            </a:pPr>
            <a:r>
              <a:rPr lang="en-US" sz="1800" b="1" dirty="0">
                <a:latin typeface="Arial" panose="020B0604020202020204" pitchFamily="34" charset="0"/>
                <a:cs typeface="Arial" panose="020B0604020202020204" pitchFamily="34" charset="0"/>
              </a:rPr>
              <a:t>Training</a:t>
            </a:r>
            <a:r>
              <a:rPr lang="en-US" sz="1800" dirty="0">
                <a:latin typeface="Arial" panose="020B0604020202020204" pitchFamily="34" charset="0"/>
                <a:cs typeface="Arial" panose="020B0604020202020204" pitchFamily="34" charset="0"/>
              </a:rPr>
              <a:t>:  Roy DeLauder</a:t>
            </a:r>
          </a:p>
          <a:p>
            <a:pPr hangingPunct="1">
              <a:lnSpc>
                <a:spcPct val="120000"/>
              </a:lnSpc>
            </a:pPr>
            <a:endParaRPr lang="en-US" sz="1800" dirty="0">
              <a:latin typeface="Arial" panose="020B0604020202020204" pitchFamily="34" charset="0"/>
              <a:cs typeface="Arial" panose="020B0604020202020204" pitchFamily="34" charset="0"/>
            </a:endParaRPr>
          </a:p>
          <a:p>
            <a:pPr marL="571500" indent="-571500" hangingPunct="1">
              <a:lnSpc>
                <a:spcPct val="120000"/>
              </a:lnSpc>
              <a:buFont typeface="Arial" panose="020B0604020202020204" pitchFamily="34" charset="0"/>
              <a:buChar char="•"/>
            </a:pPr>
            <a:r>
              <a:rPr lang="en-US" sz="1800" u="sng" dirty="0">
                <a:latin typeface="Arial" panose="020B0604020202020204" pitchFamily="34" charset="0"/>
                <a:cs typeface="Arial" panose="020B0604020202020204" pitchFamily="34" charset="0"/>
              </a:rPr>
              <a:t>NYLT</a:t>
            </a:r>
            <a:r>
              <a:rPr lang="en-US" sz="1800" dirty="0">
                <a:latin typeface="Arial" panose="020B0604020202020204" pitchFamily="34" charset="0"/>
                <a:cs typeface="Arial" panose="020B0604020202020204" pitchFamily="34" charset="0"/>
              </a:rPr>
              <a:t>: Cullen Bengtson</a:t>
            </a:r>
          </a:p>
          <a:p>
            <a:pPr marL="571500" indent="-571500" hangingPunct="1">
              <a:lnSpc>
                <a:spcPct val="120000"/>
              </a:lnSpc>
              <a:buFont typeface="Arial" panose="020B0604020202020204" pitchFamily="34" charset="0"/>
              <a:buChar char="•"/>
            </a:pPr>
            <a:r>
              <a:rPr lang="en-US" sz="1800" dirty="0" err="1">
                <a:latin typeface="Arial" panose="020B0604020202020204" pitchFamily="34" charset="0"/>
                <a:cs typeface="Arial" panose="020B0604020202020204" pitchFamily="34" charset="0"/>
              </a:rPr>
              <a:t>Woodbadge</a:t>
            </a:r>
            <a:r>
              <a:rPr lang="en-US" sz="1800" dirty="0">
                <a:latin typeface="Arial" panose="020B0604020202020204" pitchFamily="34" charset="0"/>
                <a:cs typeface="Arial" panose="020B0604020202020204" pitchFamily="34" charset="0"/>
              </a:rPr>
              <a:t>: TBD</a:t>
            </a:r>
            <a:endParaRPr lang="en-US" sz="1800" dirty="0"/>
          </a:p>
          <a:p>
            <a:pPr marL="571500" indent="-571500" hangingPunct="1">
              <a:buFont typeface="Arial" panose="020B0604020202020204" pitchFamily="34" charset="0"/>
              <a:buChar char="•"/>
            </a:pPr>
            <a:endParaRPr lang="en-US" sz="1800" dirty="0"/>
          </a:p>
          <a:p>
            <a:pPr hangingPunct="1"/>
            <a:br>
              <a:rPr lang="en-US" sz="1800" dirty="0"/>
            </a:br>
            <a:endParaRPr lang="en-US" sz="1800" dirty="0"/>
          </a:p>
        </p:txBody>
      </p:sp>
      <p:sp>
        <p:nvSpPr>
          <p:cNvPr id="4" name="TextBox 3">
            <a:extLst>
              <a:ext uri="{FF2B5EF4-FFF2-40B4-BE49-F238E27FC236}">
                <a16:creationId xmlns:a16="http://schemas.microsoft.com/office/drawing/2014/main" id="{00905CFC-8C17-1765-A619-36AED4359778}"/>
              </a:ext>
            </a:extLst>
          </p:cNvPr>
          <p:cNvSpPr txBox="1"/>
          <p:nvPr/>
        </p:nvSpPr>
        <p:spPr>
          <a:xfrm>
            <a:off x="3472249" y="914400"/>
            <a:ext cx="45102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j-lt"/>
                <a:ea typeface="+mj-ea"/>
                <a:cs typeface="+mj-cs"/>
                <a:sym typeface="Calibri"/>
              </a:rPr>
              <a:t>Vice Chair for Program </a:t>
            </a:r>
            <a:r>
              <a:rPr kumimoji="0" lang="en-US" sz="1800" b="0" i="0" u="none" strike="noStrike" cap="none" spc="0" normalizeH="0" baseline="0" dirty="0">
                <a:ln>
                  <a:noFill/>
                </a:ln>
                <a:solidFill>
                  <a:srgbClr val="000000"/>
                </a:solidFill>
                <a:effectLst/>
                <a:uFillTx/>
                <a:latin typeface="+mj-lt"/>
                <a:ea typeface="+mj-ea"/>
                <a:cs typeface="+mj-cs"/>
                <a:sym typeface="Calibri"/>
              </a:rPr>
              <a:t>– John Drisco</a:t>
            </a:r>
          </a:p>
        </p:txBody>
      </p:sp>
      <p:sp>
        <p:nvSpPr>
          <p:cNvPr id="5" name="TextBox 4">
            <a:extLst>
              <a:ext uri="{FF2B5EF4-FFF2-40B4-BE49-F238E27FC236}">
                <a16:creationId xmlns:a16="http://schemas.microsoft.com/office/drawing/2014/main" id="{CDB05FEC-CBF2-027B-9FA2-117F320B40F6}"/>
              </a:ext>
            </a:extLst>
          </p:cNvPr>
          <p:cNvSpPr txBox="1"/>
          <p:nvPr/>
        </p:nvSpPr>
        <p:spPr>
          <a:xfrm>
            <a:off x="543697" y="1397677"/>
            <a:ext cx="3842952"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j-lt"/>
                <a:ea typeface="+mj-ea"/>
                <a:cs typeface="+mj-cs"/>
                <a:sym typeface="Calibri"/>
              </a:rPr>
              <a:t>Advancement – </a:t>
            </a:r>
            <a:r>
              <a:rPr kumimoji="0" lang="en-US" sz="1800" i="0" u="none" strike="noStrike" cap="none" spc="0" normalizeH="0" baseline="0" dirty="0">
                <a:ln>
                  <a:noFill/>
                </a:ln>
                <a:solidFill>
                  <a:srgbClr val="000000"/>
                </a:solidFill>
                <a:effectLst/>
                <a:uFillTx/>
                <a:latin typeface="+mj-lt"/>
                <a:ea typeface="+mj-ea"/>
                <a:cs typeface="+mj-cs"/>
                <a:sym typeface="Calibri"/>
              </a:rPr>
              <a:t>Matt Burns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t>Merit Badge Day – </a:t>
            </a:r>
            <a:r>
              <a:rPr lang="en-US" dirty="0"/>
              <a:t>John Drisco</a:t>
            </a:r>
            <a:endParaRPr lang="en-US" b="1"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t>Merit Badge Dean – </a:t>
            </a:r>
            <a:r>
              <a:rPr lang="en-US" dirty="0"/>
              <a:t>Margee Egan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j-lt"/>
                <a:ea typeface="+mj-ea"/>
                <a:cs typeface="+mj-cs"/>
                <a:sym typeface="Calibri"/>
              </a:rPr>
              <a:t>Special Needs – </a:t>
            </a:r>
            <a:r>
              <a:rPr kumimoji="0" lang="en-US" sz="1800" i="0" u="none" strike="noStrike" cap="none" spc="0" normalizeH="0" baseline="0" dirty="0">
                <a:ln>
                  <a:noFill/>
                </a:ln>
                <a:solidFill>
                  <a:srgbClr val="000000"/>
                </a:solidFill>
                <a:effectLst/>
                <a:uFillTx/>
                <a:latin typeface="+mj-lt"/>
                <a:ea typeface="+mj-ea"/>
                <a:cs typeface="+mj-cs"/>
                <a:sym typeface="Calibri"/>
              </a:rPr>
              <a:t>Scott Willey</a:t>
            </a:r>
            <a:endParaRPr kumimoji="0" lang="en-US" sz="1800" b="1" i="0" u="none" strike="noStrike" cap="none" spc="0" normalizeH="0" baseline="0" dirty="0">
              <a:ln>
                <a:noFill/>
              </a:ln>
              <a:solidFill>
                <a:srgbClr val="000000"/>
              </a:solidFill>
              <a:effectLst/>
              <a:uFillTx/>
              <a:latin typeface="+mj-lt"/>
              <a:ea typeface="+mj-ea"/>
              <a:cs typeface="+mj-cs"/>
              <a:sym typeface="Calibri"/>
            </a:endParaRPr>
          </a:p>
        </p:txBody>
      </p:sp>
      <p:sp>
        <p:nvSpPr>
          <p:cNvPr id="6" name="TextBox 5">
            <a:extLst>
              <a:ext uri="{FF2B5EF4-FFF2-40B4-BE49-F238E27FC236}">
                <a16:creationId xmlns:a16="http://schemas.microsoft.com/office/drawing/2014/main" id="{FD17BF1B-29D0-9141-1EFF-5E4CFF37BB99}"/>
              </a:ext>
            </a:extLst>
          </p:cNvPr>
          <p:cNvSpPr txBox="1"/>
          <p:nvPr/>
        </p:nvSpPr>
        <p:spPr>
          <a:xfrm>
            <a:off x="543697" y="3805881"/>
            <a:ext cx="3842952"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j-lt"/>
                <a:ea typeface="+mj-ea"/>
                <a:cs typeface="+mj-cs"/>
                <a:sym typeface="Calibri"/>
              </a:rPr>
              <a:t>Activities and Civic Service </a:t>
            </a:r>
            <a:r>
              <a:rPr kumimoji="0" lang="en-US" sz="1800" b="0" i="0" u="none" strike="noStrike" cap="none" spc="0" normalizeH="0" baseline="0" dirty="0">
                <a:ln>
                  <a:noFill/>
                </a:ln>
                <a:solidFill>
                  <a:srgbClr val="000000"/>
                </a:solidFill>
                <a:effectLst/>
                <a:uFillTx/>
                <a:latin typeface="+mj-lt"/>
                <a:ea typeface="+mj-ea"/>
                <a:cs typeface="+mj-cs"/>
                <a:sym typeface="Calibri"/>
              </a:rPr>
              <a:t>– Pat Berney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t>Camporee</a:t>
            </a:r>
            <a:r>
              <a:rPr lang="en-US" dirty="0"/>
              <a:t> – Andy Zaso</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j-lt"/>
                <a:ea typeface="+mj-ea"/>
                <a:cs typeface="+mj-cs"/>
                <a:sym typeface="Calibri"/>
              </a:rPr>
              <a:t>Flags In </a:t>
            </a:r>
            <a:r>
              <a:rPr kumimoji="0" lang="en-US" sz="1800" b="0" i="0" u="none" strike="noStrike" cap="none" spc="0" normalizeH="0" baseline="0" dirty="0">
                <a:ln>
                  <a:noFill/>
                </a:ln>
                <a:solidFill>
                  <a:srgbClr val="000000"/>
                </a:solidFill>
                <a:effectLst/>
                <a:uFillTx/>
                <a:latin typeface="+mj-lt"/>
                <a:ea typeface="+mj-ea"/>
                <a:cs typeface="+mj-cs"/>
                <a:sym typeface="Calibri"/>
              </a:rPr>
              <a:t>– Rus </a:t>
            </a:r>
            <a:r>
              <a:rPr lang="en-US" dirty="0"/>
              <a:t>Pittman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t>Hike-O-Ree</a:t>
            </a:r>
            <a:r>
              <a:rPr lang="en-US" dirty="0"/>
              <a:t> – John Drisco</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j-lt"/>
                <a:ea typeface="+mj-ea"/>
                <a:cs typeface="+mj-cs"/>
                <a:sym typeface="Calibri"/>
              </a:rPr>
              <a:t>International </a:t>
            </a:r>
            <a:r>
              <a:rPr kumimoji="0" lang="en-US" sz="1800" b="0" i="0" u="none" strike="noStrike" cap="none" spc="0" normalizeH="0" baseline="0" dirty="0">
                <a:ln>
                  <a:noFill/>
                </a:ln>
                <a:solidFill>
                  <a:srgbClr val="000000"/>
                </a:solidFill>
                <a:effectLst/>
                <a:uFillTx/>
                <a:latin typeface="+mj-lt"/>
                <a:ea typeface="+mj-ea"/>
                <a:cs typeface="+mj-cs"/>
                <a:sym typeface="Calibri"/>
              </a:rPr>
              <a:t>– Hector Uranga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t>Pinewood Derby </a:t>
            </a:r>
            <a:r>
              <a:rPr lang="en-US" dirty="0"/>
              <a:t>– TBD</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t>Scouting for Food </a:t>
            </a:r>
            <a:r>
              <a:rPr lang="en-US" dirty="0"/>
              <a:t>– Scott Willey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t>STEM</a:t>
            </a:r>
            <a:r>
              <a:rPr lang="en-US" dirty="0"/>
              <a:t> – John Drisco, Acting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E4B3328E-ADA8-0966-D775-1B8B3DFE3854}"/>
              </a:ext>
            </a:extLst>
          </p:cNvPr>
          <p:cNvSpPr txBox="1"/>
          <p:nvPr/>
        </p:nvSpPr>
        <p:spPr>
          <a:xfrm>
            <a:off x="5968313" y="1331074"/>
            <a:ext cx="5993027"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j-lt"/>
                <a:ea typeface="+mj-ea"/>
                <a:cs typeface="+mj-cs"/>
                <a:sym typeface="Calibri"/>
              </a:rPr>
              <a:t>Camping and Outdoor Programs </a:t>
            </a:r>
            <a:r>
              <a:rPr kumimoji="0" lang="en-US" sz="1800" b="0" i="0" u="none" strike="noStrike" cap="none" spc="0" normalizeH="0" baseline="0" dirty="0">
                <a:ln>
                  <a:noFill/>
                </a:ln>
                <a:solidFill>
                  <a:srgbClr val="000000"/>
                </a:solidFill>
                <a:effectLst/>
                <a:uFillTx/>
                <a:latin typeface="+mj-lt"/>
                <a:ea typeface="+mj-ea"/>
                <a:cs typeface="+mj-cs"/>
                <a:sym typeface="Calibri"/>
              </a:rPr>
              <a:t>– Kurt </a:t>
            </a:r>
            <a:r>
              <a:rPr kumimoji="0" lang="en-US" sz="1800" b="0" i="0" u="none" strike="noStrike" cap="none" spc="0" normalizeH="0" baseline="0" dirty="0" err="1">
                <a:ln>
                  <a:noFill/>
                </a:ln>
                <a:solidFill>
                  <a:srgbClr val="000000"/>
                </a:solidFill>
                <a:effectLst/>
                <a:uFillTx/>
                <a:latin typeface="+mj-lt"/>
                <a:ea typeface="+mj-ea"/>
                <a:cs typeface="+mj-cs"/>
                <a:sym typeface="Calibri"/>
              </a:rPr>
              <a:t>Legenhausen</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Aquatics – Rus Pittman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mj-lt"/>
                <a:ea typeface="+mj-ea"/>
                <a:cs typeface="+mj-cs"/>
                <a:sym typeface="Calibri"/>
              </a:rPr>
              <a:t>Conservation – Joe Knecht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Cope/Climbing – John Lesko</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mj-lt"/>
                <a:ea typeface="+mj-ea"/>
                <a:cs typeface="+mj-cs"/>
                <a:sym typeface="Calibri"/>
              </a:rPr>
              <a:t>Health and Safety – TBD</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High Adventure – Brian Heath</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mj-lt"/>
                <a:ea typeface="+mj-ea"/>
                <a:cs typeface="+mj-cs"/>
                <a:sym typeface="Calibri"/>
              </a:rPr>
              <a:t>Outdoor Ethics</a:t>
            </a:r>
            <a:r>
              <a:rPr lang="en-US" dirty="0"/>
              <a:t>/LNT – Joe Knecht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mj-lt"/>
                <a:ea typeface="+mj-ea"/>
                <a:cs typeface="+mj-cs"/>
                <a:sym typeface="Calibri"/>
              </a:rPr>
              <a:t>Shooting Sports – Brian Summers</a:t>
            </a:r>
          </a:p>
        </p:txBody>
      </p:sp>
    </p:spTree>
    <p:extLst>
      <p:ext uri="{BB962C8B-B14F-4D97-AF65-F5344CB8AC3E}">
        <p14:creationId xmlns:p14="http://schemas.microsoft.com/office/powerpoint/2010/main" val="134774228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2413CB2-CE43-70DB-26D7-E289A20C4F53}"/>
              </a:ext>
            </a:extLst>
          </p:cNvPr>
          <p:cNvSpPr>
            <a:spLocks noGrp="1"/>
          </p:cNvSpPr>
          <p:nvPr>
            <p:ph type="title"/>
          </p:nvPr>
        </p:nvSpPr>
        <p:spPr/>
        <p:txBody>
          <a:bodyPr/>
          <a:lstStyle/>
          <a:p>
            <a:r>
              <a:rPr lang="en-US" altLang="en-US">
                <a:latin typeface="Helvetica" panose="020B0604020202020204" pitchFamily="34" charset="0"/>
                <a:ea typeface="ヒラギノ角ゴ Pro W3" charset="-128"/>
              </a:rPr>
              <a:t>Relationships</a:t>
            </a:r>
          </a:p>
        </p:txBody>
      </p:sp>
      <p:sp>
        <p:nvSpPr>
          <p:cNvPr id="3" name="Content Placeholder 2">
            <a:extLst>
              <a:ext uri="{FF2B5EF4-FFF2-40B4-BE49-F238E27FC236}">
                <a16:creationId xmlns:a16="http://schemas.microsoft.com/office/drawing/2014/main" id="{1B99BE27-7C12-5E4F-E54F-F0D8EBA97D3F}"/>
              </a:ext>
            </a:extLst>
          </p:cNvPr>
          <p:cNvSpPr>
            <a:spLocks noGrp="1"/>
          </p:cNvSpPr>
          <p:nvPr>
            <p:ph idx="1"/>
          </p:nvPr>
        </p:nvSpPr>
        <p:spPr>
          <a:xfrm>
            <a:off x="838200" y="1545707"/>
            <a:ext cx="10515600" cy="4351338"/>
          </a:xfrm>
        </p:spPr>
        <p:txBody>
          <a:bodyPr/>
          <a:lstStyle/>
          <a:p>
            <a:pPr>
              <a:defRPr/>
            </a:pPr>
            <a:r>
              <a:rPr lang="en-US" sz="2400" dirty="0"/>
              <a:t>Builds and maintains relationships with religious organizations and service organizations to:</a:t>
            </a:r>
          </a:p>
          <a:p>
            <a:pPr lvl="1">
              <a:defRPr/>
            </a:pPr>
            <a:r>
              <a:rPr lang="en-US" sz="2400" dirty="0"/>
              <a:t>Encourage youth members to join Scouting</a:t>
            </a:r>
          </a:p>
          <a:p>
            <a:pPr lvl="1">
              <a:defRPr/>
            </a:pPr>
            <a:r>
              <a:rPr lang="en-US" sz="2400" dirty="0"/>
              <a:t>Encourage organizations to charter Scout units</a:t>
            </a:r>
          </a:p>
          <a:p>
            <a:pPr lvl="1">
              <a:defRPr/>
            </a:pPr>
            <a:r>
              <a:rPr lang="en-US" sz="2400" dirty="0"/>
              <a:t>Offer opportunities for religious and service awards</a:t>
            </a:r>
          </a:p>
          <a:p>
            <a:pPr>
              <a:defRPr/>
            </a:pPr>
            <a:endParaRPr lang="en-US" dirty="0"/>
          </a:p>
          <a:p>
            <a:pPr marL="0" indent="0">
              <a:buNone/>
              <a:defRPr/>
            </a:pPr>
            <a:r>
              <a:rPr lang="en-US" dirty="0"/>
              <a:t>              </a:t>
            </a:r>
            <a:r>
              <a:rPr lang="en-US" sz="1800" dirty="0"/>
              <a:t>Contact:</a:t>
            </a:r>
          </a:p>
          <a:p>
            <a:pPr marL="0" indent="0">
              <a:buNone/>
              <a:defRPr/>
            </a:pPr>
            <a:r>
              <a:rPr lang="en-US" sz="1800" dirty="0"/>
              <a:t>                       Mr. Pat Berney </a:t>
            </a:r>
          </a:p>
          <a:p>
            <a:pPr marL="0" indent="0">
              <a:buNone/>
              <a:defRPr/>
            </a:pPr>
            <a:r>
              <a:rPr lang="en-US" sz="1800" dirty="0"/>
              <a:t>                       </a:t>
            </a:r>
            <a:r>
              <a:rPr lang="en-US" sz="1800" i="1" u="sng" dirty="0">
                <a:solidFill>
                  <a:srgbClr val="1C07B9"/>
                </a:solidFill>
                <a:latin typeface="Calibri" panose="020F0502020204030204" pitchFamily="34" charset="0"/>
              </a:rPr>
              <a:t>patberney4scouts@gmail.com</a:t>
            </a:r>
            <a:r>
              <a:rPr lang="en-US" sz="1800" i="1" u="sng" dirty="0">
                <a:solidFill>
                  <a:srgbClr val="1C07B9"/>
                </a:solidFill>
              </a:rPr>
              <a:t> </a:t>
            </a:r>
          </a:p>
        </p:txBody>
      </p:sp>
      <p:sp>
        <p:nvSpPr>
          <p:cNvPr id="38916" name="Slide Number Placeholder 3">
            <a:extLst>
              <a:ext uri="{FF2B5EF4-FFF2-40B4-BE49-F238E27FC236}">
                <a16:creationId xmlns:a16="http://schemas.microsoft.com/office/drawing/2014/main" id="{6872ED5B-7C07-F73A-9D21-2B5ED9A160E8}"/>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4AB608CD-6011-49C3-B047-8AC67012946B}" type="slidenum">
              <a:rPr lang="en-US" altLang="en-US" smtClean="0"/>
              <a:pPr>
                <a:spcBef>
                  <a:spcPct val="0"/>
                </a:spcBef>
                <a:buFontTx/>
                <a:buNone/>
                <a:defRPr/>
              </a:pPr>
              <a:t>30</a:t>
            </a:fld>
            <a:endParaRPr lang="en-US" altLang="en-US" sz="1000">
              <a:solidFill>
                <a:srgbClr val="95B3D7"/>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8695F7DE-32ED-525A-7102-C53161166A0E}"/>
              </a:ext>
            </a:extLst>
          </p:cNvPr>
          <p:cNvSpPr>
            <a:spLocks noGrp="1"/>
          </p:cNvSpPr>
          <p:nvPr>
            <p:ph type="title"/>
          </p:nvPr>
        </p:nvSpPr>
        <p:spPr/>
        <p:txBody>
          <a:bodyPr/>
          <a:lstStyle/>
          <a:p>
            <a:r>
              <a:rPr lang="en-US" altLang="en-US">
                <a:latin typeface="Helvetica" panose="020B0604020202020204" pitchFamily="34" charset="0"/>
                <a:ea typeface="ヒラギノ角ゴ Pro W3" charset="-128"/>
              </a:rPr>
              <a:t>Program Launch Closing</a:t>
            </a:r>
          </a:p>
        </p:txBody>
      </p:sp>
      <p:sp>
        <p:nvSpPr>
          <p:cNvPr id="52227" name="Content Placeholder 2">
            <a:extLst>
              <a:ext uri="{FF2B5EF4-FFF2-40B4-BE49-F238E27FC236}">
                <a16:creationId xmlns:a16="http://schemas.microsoft.com/office/drawing/2014/main" id="{E05D1F17-85D9-003C-698E-B952D2EBCA42}"/>
              </a:ext>
            </a:extLst>
          </p:cNvPr>
          <p:cNvSpPr>
            <a:spLocks noGrp="1"/>
          </p:cNvSpPr>
          <p:nvPr>
            <p:ph idx="1"/>
          </p:nvPr>
        </p:nvSpPr>
        <p:spPr>
          <a:xfrm>
            <a:off x="838200" y="1456660"/>
            <a:ext cx="10515600" cy="5295014"/>
          </a:xfrm>
        </p:spPr>
        <p:txBody>
          <a:bodyPr>
            <a:normAutofit fontScale="92500" lnSpcReduction="10000"/>
          </a:bodyPr>
          <a:lstStyle/>
          <a:p>
            <a:pPr>
              <a:defRPr/>
            </a:pPr>
            <a:r>
              <a:rPr lang="en-US" altLang="en-US" dirty="0">
                <a:latin typeface="Helvetica" panose="020B0604020202020204" pitchFamily="34" charset="0"/>
                <a:ea typeface="ヒラギノ角ゴ Pro W3" charset="-128"/>
              </a:rPr>
              <a:t>How to have a successful planning effort</a:t>
            </a:r>
          </a:p>
          <a:p>
            <a:pPr lvl="1">
              <a:defRPr/>
            </a:pPr>
            <a:r>
              <a:rPr lang="en-US" altLang="en-US" dirty="0">
                <a:latin typeface="Helvetica" panose="020B0604020202020204" pitchFamily="34" charset="0"/>
                <a:ea typeface="ヒラギノ角ゴ Pro W3" charset="-128"/>
              </a:rPr>
              <a:t>Set a date for your annual planning meeting</a:t>
            </a:r>
          </a:p>
          <a:p>
            <a:pPr lvl="1">
              <a:defRPr/>
            </a:pPr>
            <a:r>
              <a:rPr lang="en-US" altLang="en-US" dirty="0">
                <a:latin typeface="Helvetica" panose="020B0604020202020204" pitchFamily="34" charset="0"/>
                <a:ea typeface="ヒラギノ角ゴ Pro W3" charset="-128"/>
              </a:rPr>
              <a:t>Provide materials/links listed to those that will lead the meeting</a:t>
            </a:r>
          </a:p>
          <a:p>
            <a:pPr lvl="1">
              <a:defRPr/>
            </a:pPr>
            <a:r>
              <a:rPr lang="en-US" altLang="en-US" dirty="0">
                <a:latin typeface="Helvetica" panose="020B0604020202020204" pitchFamily="34" charset="0"/>
                <a:ea typeface="ヒラギノ角ゴ Pro W3" charset="-128"/>
              </a:rPr>
              <a:t>Be sure to include the stakeholders</a:t>
            </a:r>
          </a:p>
          <a:p>
            <a:pPr lvl="2">
              <a:defRPr/>
            </a:pPr>
            <a:r>
              <a:rPr lang="en-US" altLang="en-US" dirty="0">
                <a:latin typeface="Helvetica" panose="020B0604020202020204" pitchFamily="34" charset="0"/>
                <a:ea typeface="ヒラギノ角ゴ Pro W3" charset="-128"/>
              </a:rPr>
              <a:t>Cubs – include the den leaders/parents</a:t>
            </a:r>
          </a:p>
          <a:p>
            <a:pPr lvl="2">
              <a:defRPr/>
            </a:pPr>
            <a:r>
              <a:rPr lang="en-US" altLang="en-US" dirty="0">
                <a:latin typeface="Helvetica" panose="020B0604020202020204" pitchFamily="34" charset="0"/>
                <a:ea typeface="ヒラギノ角ゴ Pro W3" charset="-128"/>
              </a:rPr>
              <a:t>Scouts/Crews – Encourage youth-leadership</a:t>
            </a:r>
          </a:p>
          <a:p>
            <a:pPr lvl="2">
              <a:defRPr/>
            </a:pPr>
            <a:r>
              <a:rPr lang="en-US" altLang="en-US" dirty="0">
                <a:latin typeface="Helvetica" panose="020B0604020202020204" pitchFamily="34" charset="0"/>
                <a:ea typeface="ヒラギノ角ゴ Pro W3" charset="-128"/>
              </a:rPr>
              <a:t>Consider inviting your Unit Commissioner and/or COR</a:t>
            </a:r>
          </a:p>
          <a:p>
            <a:pPr lvl="1">
              <a:defRPr/>
            </a:pPr>
            <a:r>
              <a:rPr lang="en-US" altLang="en-US" dirty="0">
                <a:latin typeface="Helvetica" panose="020B0604020202020204" pitchFamily="34" charset="0"/>
                <a:ea typeface="ヒラギノ角ゴ Pro W3" charset="-128"/>
              </a:rPr>
              <a:t>Match your planned activities to your anticipated budget</a:t>
            </a:r>
          </a:p>
          <a:p>
            <a:pPr lvl="1">
              <a:defRPr/>
            </a:pPr>
            <a:r>
              <a:rPr lang="en-US" altLang="en-US" dirty="0">
                <a:latin typeface="Helvetica" panose="020B0604020202020204" pitchFamily="34" charset="0"/>
                <a:ea typeface="ヒラギノ角ゴ Pro W3" charset="-128"/>
              </a:rPr>
              <a:t>Plan the appropriate number of Service Projects and Outings/Campouts/Adventures</a:t>
            </a:r>
          </a:p>
          <a:p>
            <a:pPr lvl="1">
              <a:defRPr/>
            </a:pPr>
            <a:r>
              <a:rPr lang="en-US" altLang="en-US" dirty="0">
                <a:latin typeface="Helvetica" panose="020B0604020202020204" pitchFamily="34" charset="0"/>
                <a:ea typeface="ヒラギノ角ゴ Pro W3" charset="-128"/>
              </a:rPr>
              <a:t>Make it FUN!</a:t>
            </a:r>
          </a:p>
          <a:p>
            <a:pPr marL="57150" indent="0">
              <a:buNone/>
              <a:defRPr/>
            </a:pPr>
            <a:r>
              <a:rPr lang="en-US" altLang="en-US" sz="1400" dirty="0">
                <a:latin typeface="Helvetica" panose="020B0604020202020204" pitchFamily="34" charset="0"/>
                <a:ea typeface="ヒラギノ角ゴ Pro W3" charset="-128"/>
              </a:rPr>
              <a:t>										</a:t>
            </a:r>
          </a:p>
        </p:txBody>
      </p:sp>
      <p:sp>
        <p:nvSpPr>
          <p:cNvPr id="39940" name="Slide Number Placeholder 3">
            <a:extLst>
              <a:ext uri="{FF2B5EF4-FFF2-40B4-BE49-F238E27FC236}">
                <a16:creationId xmlns:a16="http://schemas.microsoft.com/office/drawing/2014/main" id="{1B3F58B7-FFB1-F000-F4C3-C49F78B2BC53}"/>
              </a:ext>
            </a:extLst>
          </p:cNvPr>
          <p:cNvSpPr>
            <a:spLocks noGrp="1" noChangeArrowheads="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b="1" kern="1200">
                <a:solidFill>
                  <a:srgbClr val="95B3D7"/>
                </a:solidFill>
                <a:latin typeface="Helvetica"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a:lstStyle>
          <a:p>
            <a:pPr>
              <a:spcBef>
                <a:spcPct val="0"/>
              </a:spcBef>
              <a:buFontTx/>
              <a:buNone/>
              <a:defRPr/>
            </a:pPr>
            <a:fld id="{4AB608CD-6011-49C3-B047-8AC67012946B}" type="slidenum">
              <a:rPr lang="en-US" altLang="en-US" smtClean="0"/>
              <a:pPr>
                <a:spcBef>
                  <a:spcPct val="0"/>
                </a:spcBef>
                <a:buFontTx/>
                <a:buNone/>
                <a:defRPr/>
              </a:pPr>
              <a:t>31</a:t>
            </a:fld>
            <a:endParaRPr lang="en-US" altLang="en-US" sz="1000">
              <a:solidFill>
                <a:srgbClr val="95B3D7"/>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FCFE63B-E34B-18EB-BD36-03E0FE94EEF4}"/>
              </a:ext>
            </a:extLst>
          </p:cNvPr>
          <p:cNvSpPr>
            <a:spLocks noGrp="1"/>
          </p:cNvSpPr>
          <p:nvPr>
            <p:ph type="title"/>
          </p:nvPr>
        </p:nvSpPr>
        <p:spPr>
          <a:xfrm>
            <a:off x="838200" y="35516"/>
            <a:ext cx="10515600" cy="1325563"/>
          </a:xfrm>
        </p:spPr>
        <p:txBody>
          <a:bodyPr/>
          <a:lstStyle/>
          <a:p>
            <a:r>
              <a:rPr lang="en-US" altLang="en-US" dirty="0">
                <a:latin typeface="Helvetica" panose="020B0604020202020204" pitchFamily="34" charset="0"/>
                <a:ea typeface="ヒラギノ角ゴ Pro W3" charset="-128"/>
              </a:rPr>
              <a:t>Pack Resources</a:t>
            </a:r>
          </a:p>
        </p:txBody>
      </p:sp>
      <p:sp>
        <p:nvSpPr>
          <p:cNvPr id="13315" name="Content Placeholder 2">
            <a:extLst>
              <a:ext uri="{FF2B5EF4-FFF2-40B4-BE49-F238E27FC236}">
                <a16:creationId xmlns:a16="http://schemas.microsoft.com/office/drawing/2014/main" id="{B0085EF7-ACC8-6983-AAC3-91EA30D658C0}"/>
              </a:ext>
            </a:extLst>
          </p:cNvPr>
          <p:cNvSpPr>
            <a:spLocks noGrp="1"/>
          </p:cNvSpPr>
          <p:nvPr>
            <p:ph idx="1"/>
          </p:nvPr>
        </p:nvSpPr>
        <p:spPr>
          <a:xfrm>
            <a:off x="838200" y="1117933"/>
            <a:ext cx="10730024" cy="4885844"/>
          </a:xfrm>
        </p:spPr>
        <p:txBody>
          <a:bodyPr>
            <a:normAutofit fontScale="85000" lnSpcReduction="10000"/>
          </a:bodyPr>
          <a:lstStyle/>
          <a:p>
            <a:pPr>
              <a:lnSpc>
                <a:spcPct val="107000"/>
              </a:lnSpc>
              <a:spcBef>
                <a:spcPct val="0"/>
              </a:spcBef>
              <a:buFont typeface="Symbol" panose="05050102010706020507" pitchFamily="18" charset="2"/>
              <a:buChar char=""/>
            </a:pPr>
            <a:r>
              <a:rPr lang="en-US" altLang="en-US" sz="3200" dirty="0">
                <a:latin typeface="Calibri" panose="020F0502020204030204" pitchFamily="34" charset="0"/>
                <a:ea typeface="Calibri" panose="020F0502020204030204" pitchFamily="34" charset="0"/>
                <a:cs typeface="Arial" panose="020B0604020202020204" pitchFamily="34" charset="0"/>
              </a:rPr>
              <a:t>Family Talent Survey: </a:t>
            </a:r>
            <a:r>
              <a:rPr lang="en-US" altLang="en-US" sz="3200" i="1" u="sng" dirty="0">
                <a:solidFill>
                  <a:srgbClr val="2409ED"/>
                </a:solidFill>
                <a:latin typeface="Calibri" panose="020F0502020204030204" pitchFamily="34" charset="0"/>
                <a:ea typeface="Calibri" panose="020F0502020204030204" pitchFamily="34" charset="0"/>
                <a:cs typeface="Arial" panose="020B0604020202020204" pitchFamily="34" charset="0"/>
                <a:hlinkClick r:id="rId2"/>
              </a:rPr>
              <a:t>https://filestore.scouting.org/filestore/CubScoutMeetingGuide/PDF/Appendix/34362.pdf</a:t>
            </a:r>
            <a:endParaRPr lang="en-US" altLang="en-US" sz="3200" i="1" u="sng" dirty="0">
              <a:solidFill>
                <a:srgbClr val="2409ED"/>
              </a:solidFill>
              <a:latin typeface="Calibri" panose="020F0502020204030204" pitchFamily="34" charset="0"/>
              <a:ea typeface="Calibri" panose="020F0502020204030204" pitchFamily="34" charset="0"/>
              <a:cs typeface="Arial" panose="020B0604020202020204" pitchFamily="34" charset="0"/>
            </a:endParaRPr>
          </a:p>
          <a:p>
            <a:pPr>
              <a:defRPr/>
            </a:pPr>
            <a:r>
              <a:rPr lang="en-US" altLang="en-US" sz="3200" dirty="0">
                <a:latin typeface="Calibri" panose="020F0502020204030204" pitchFamily="34" charset="0"/>
                <a:ea typeface="Calibri" panose="020F0502020204030204" pitchFamily="34" charset="0"/>
                <a:cs typeface="Arial" panose="020B0604020202020204" pitchFamily="34" charset="0"/>
              </a:rPr>
              <a:t>Pack Budget Worksheet: </a:t>
            </a:r>
            <a:r>
              <a:rPr lang="en-US" sz="3200" i="1" u="sng" dirty="0">
                <a:solidFill>
                  <a:srgbClr val="2409ED"/>
                </a:solidFill>
              </a:rPr>
              <a:t>https://public.3.basecamp.com/p/HXYMaHqSnQpBKXUK2tdJvMtm</a:t>
            </a:r>
            <a:endParaRPr lang="en-US" altLang="en-US" sz="3200" i="1" u="sng" dirty="0">
              <a:solidFill>
                <a:srgbClr val="2409ED"/>
              </a:solidFill>
              <a:latin typeface="Calibri" panose="020F0502020204030204" pitchFamily="34" charset="0"/>
              <a:ea typeface="Calibri" panose="020F0502020204030204" pitchFamily="34" charset="0"/>
              <a:cs typeface="Arial" panose="020B0604020202020204" pitchFamily="34" charset="0"/>
            </a:endParaRPr>
          </a:p>
          <a:p>
            <a:pPr>
              <a:defRPr/>
            </a:pPr>
            <a:r>
              <a:rPr lang="en-US" altLang="en-US" sz="3200" dirty="0">
                <a:latin typeface="Calibri" panose="020F0502020204030204" pitchFamily="34" charset="0"/>
                <a:ea typeface="Calibri" panose="020F0502020204030204" pitchFamily="34" charset="0"/>
                <a:cs typeface="Arial" panose="020B0604020202020204" pitchFamily="34" charset="0"/>
              </a:rPr>
              <a:t>Selecting Cub Pack Leadership: </a:t>
            </a:r>
            <a:r>
              <a:rPr lang="en-US" altLang="en-US" sz="3200" i="1" u="sng" dirty="0">
                <a:solidFill>
                  <a:srgbClr val="2409ED"/>
                </a:solidFill>
                <a:latin typeface="Calibri" panose="020F0502020204030204" pitchFamily="34" charset="0"/>
                <a:ea typeface="Calibri" panose="020F0502020204030204" pitchFamily="34" charset="0"/>
                <a:cs typeface="Arial" panose="020B0604020202020204" pitchFamily="34" charset="0"/>
                <a:hlinkClick r:id="rId3"/>
              </a:rPr>
              <a:t>http://www.scouting.org/wp-content/uploads/2019/09/510-50018-SelCubScoutLdrshp_WEB.pdf</a:t>
            </a:r>
            <a:endParaRPr lang="en-US" altLang="en-US" sz="3200" i="1" u="sng" dirty="0">
              <a:solidFill>
                <a:srgbClr val="2409ED"/>
              </a:solidFill>
              <a:latin typeface="Calibri" panose="020F0502020204030204" pitchFamily="34" charset="0"/>
              <a:ea typeface="Calibri" panose="020F0502020204030204" pitchFamily="34" charset="0"/>
              <a:cs typeface="Arial" panose="020B0604020202020204" pitchFamily="34" charset="0"/>
            </a:endParaRPr>
          </a:p>
          <a:p>
            <a:pPr>
              <a:defRPr/>
            </a:pPr>
            <a:r>
              <a:rPr lang="en-US" altLang="en-US" sz="3200" dirty="0">
                <a:solidFill>
                  <a:schemeClr val="tx1"/>
                </a:solidFill>
                <a:latin typeface="Calibri" panose="020F0502020204030204" pitchFamily="34" charset="0"/>
                <a:ea typeface="Calibri" panose="020F0502020204030204" pitchFamily="34" charset="0"/>
                <a:cs typeface="Arial" panose="020B0604020202020204" pitchFamily="34" charset="0"/>
              </a:rPr>
              <a:t>Sample Pack Meeting Plans: </a:t>
            </a:r>
            <a:r>
              <a:rPr lang="en-US" altLang="en-US" sz="3200" i="1" u="sng" dirty="0">
                <a:solidFill>
                  <a:srgbClr val="2409ED"/>
                </a:solidFill>
                <a:latin typeface="Calibri" panose="020F0502020204030204" pitchFamily="34" charset="0"/>
                <a:ea typeface="Calibri" panose="020F0502020204030204" pitchFamily="34" charset="0"/>
                <a:cs typeface="Arial" panose="020B0604020202020204" pitchFamily="34" charset="0"/>
              </a:rPr>
              <a:t>https://www.scouting.org/programs/cub-scouts/pack-meeting-resources/pack-meeting-plans/</a:t>
            </a:r>
          </a:p>
          <a:p>
            <a:pPr>
              <a:defRPr/>
            </a:pPr>
            <a:r>
              <a:rPr lang="en-US" altLang="en-US" sz="3200" dirty="0">
                <a:solidFill>
                  <a:schemeClr val="tx1"/>
                </a:solidFill>
                <a:latin typeface="Calibri" panose="020F0502020204030204" pitchFamily="34" charset="0"/>
                <a:ea typeface="Calibri" panose="020F0502020204030204" pitchFamily="34" charset="0"/>
                <a:cs typeface="Arial" panose="020B0604020202020204" pitchFamily="34" charset="0"/>
              </a:rPr>
              <a:t>See many additional materials at: </a:t>
            </a:r>
            <a:r>
              <a:rPr lang="en-US" altLang="en-US" sz="3200" i="1" u="sng" dirty="0">
                <a:solidFill>
                  <a:srgbClr val="2409ED"/>
                </a:solidFill>
                <a:latin typeface="Calibri" panose="020F0502020204030204" pitchFamily="34" charset="0"/>
                <a:ea typeface="Calibri" panose="020F0502020204030204" pitchFamily="34" charset="0"/>
                <a:cs typeface="Arial" panose="020B0604020202020204" pitchFamily="34" charset="0"/>
              </a:rPr>
              <a:t>https://www.scouting.org/programs/cub-scouts/pack-committee-resources/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114E-B381-2FAC-B58D-C78BF256B78F}"/>
              </a:ext>
            </a:extLst>
          </p:cNvPr>
          <p:cNvSpPr>
            <a:spLocks noGrp="1"/>
          </p:cNvSpPr>
          <p:nvPr>
            <p:ph type="title"/>
          </p:nvPr>
        </p:nvSpPr>
        <p:spPr>
          <a:xfrm>
            <a:off x="838200" y="1"/>
            <a:ext cx="10515600" cy="1297172"/>
          </a:xfrm>
        </p:spPr>
        <p:txBody>
          <a:bodyPr/>
          <a:lstStyle/>
          <a:p>
            <a:r>
              <a:rPr lang="en-US" b="1" dirty="0"/>
              <a:t>Pack Resources (cont.)</a:t>
            </a:r>
          </a:p>
        </p:txBody>
      </p:sp>
      <p:sp>
        <p:nvSpPr>
          <p:cNvPr id="4" name="TextBox 3">
            <a:extLst>
              <a:ext uri="{FF2B5EF4-FFF2-40B4-BE49-F238E27FC236}">
                <a16:creationId xmlns:a16="http://schemas.microsoft.com/office/drawing/2014/main" id="{D8F0F6EA-1767-4507-25F4-6BB88E935FDF}"/>
              </a:ext>
            </a:extLst>
          </p:cNvPr>
          <p:cNvSpPr txBox="1"/>
          <p:nvPr/>
        </p:nvSpPr>
        <p:spPr>
          <a:xfrm>
            <a:off x="838200" y="1061620"/>
            <a:ext cx="10834577" cy="5509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sz="2200" dirty="0"/>
              <a:t>Video for new den leaders: </a:t>
            </a:r>
            <a:r>
              <a:rPr lang="en-US" sz="2200" dirty="0">
                <a:hlinkClick r:id="rId2"/>
              </a:rPr>
              <a:t>https://vimeo.com/569858696</a:t>
            </a:r>
            <a:endParaRPr lang="en-US" sz="2200" dirty="0"/>
          </a:p>
          <a:p>
            <a:endParaRPr lang="en-US" sz="2200" dirty="0"/>
          </a:p>
          <a:p>
            <a:pPr marL="285750" indent="-285750">
              <a:buFont typeface="Arial" panose="020B0604020202020204" pitchFamily="34" charset="0"/>
              <a:buChar char="•"/>
            </a:pPr>
            <a:r>
              <a:rPr lang="en-US" sz="2200" dirty="0"/>
              <a:t>Welcome booklet for new Lion and Tiger den leaders: </a:t>
            </a:r>
            <a:r>
              <a:rPr lang="en-US" sz="2200" dirty="0">
                <a:hlinkClick r:id="rId3"/>
              </a:rPr>
              <a:t>https://www.scouting.org/wpcontent/uploads/2019/02/510-23318- LionTigerDenLdr_WEB.pdf</a:t>
            </a: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Welcome booklet for new Wolf and Bear den leaders: </a:t>
            </a:r>
            <a:r>
              <a:rPr lang="en-US" sz="2200" dirty="0">
                <a:hlinkClick r:id="rId4"/>
              </a:rPr>
              <a:t>https://www.scouting.org/wpcontent/uploads/2019/02/510-23918- WolfBearDenLdr_WEB.pdf</a:t>
            </a: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Welcome booklet for new Webelos and Arrow of Light den leaders: </a:t>
            </a:r>
            <a:r>
              <a:rPr lang="en-US" sz="2200" dirty="0">
                <a:hlinkClick r:id="rId5"/>
              </a:rPr>
              <a:t>https://www.scouting.org/wpcontent/uploads/2019/02/510- 24718WebeloDenLdr_WEB.pdf</a:t>
            </a: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Cub Chat Live podcast for Cub Scout leaders on Facebook each Friday at 3:00 pm (Eastern) </a:t>
            </a:r>
            <a:r>
              <a:rPr lang="en-US" sz="2200" dirty="0">
                <a:hlinkClick r:id="rId6"/>
              </a:rPr>
              <a:t>https://blog.scoutingmagazine.org/cubchatlive/</a:t>
            </a:r>
            <a:r>
              <a:rPr lang="en-US" sz="2200" dirty="0"/>
              <a:t> </a:t>
            </a:r>
          </a:p>
        </p:txBody>
      </p:sp>
    </p:spTree>
    <p:extLst>
      <p:ext uri="{BB962C8B-B14F-4D97-AF65-F5344CB8AC3E}">
        <p14:creationId xmlns:p14="http://schemas.microsoft.com/office/powerpoint/2010/main" val="5063609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08E27A0-4540-7BAF-672E-7D0C709A603E}"/>
              </a:ext>
            </a:extLst>
          </p:cNvPr>
          <p:cNvSpPr>
            <a:spLocks noGrp="1"/>
          </p:cNvSpPr>
          <p:nvPr>
            <p:ph type="title"/>
          </p:nvPr>
        </p:nvSpPr>
        <p:spPr/>
        <p:txBody>
          <a:bodyPr/>
          <a:lstStyle/>
          <a:p>
            <a:r>
              <a:rPr lang="en-US" altLang="en-US" dirty="0">
                <a:latin typeface="Helvetica" panose="020B0604020202020204" pitchFamily="34" charset="0"/>
                <a:ea typeface="ヒラギノ角ゴ Pro W3" charset="-128"/>
              </a:rPr>
              <a:t>Troop Resources</a:t>
            </a:r>
          </a:p>
        </p:txBody>
      </p:sp>
      <p:sp>
        <p:nvSpPr>
          <p:cNvPr id="3" name="Content Placeholder 2">
            <a:extLst>
              <a:ext uri="{FF2B5EF4-FFF2-40B4-BE49-F238E27FC236}">
                <a16:creationId xmlns:a16="http://schemas.microsoft.com/office/drawing/2014/main" id="{F59A9238-2D46-7770-CAE1-177239CBB7FE}"/>
              </a:ext>
            </a:extLst>
          </p:cNvPr>
          <p:cNvSpPr>
            <a:spLocks noGrp="1"/>
          </p:cNvSpPr>
          <p:nvPr>
            <p:ph idx="1"/>
          </p:nvPr>
        </p:nvSpPr>
        <p:spPr>
          <a:xfrm>
            <a:off x="848833" y="1550508"/>
            <a:ext cx="10675088" cy="4942367"/>
          </a:xfrm>
        </p:spPr>
        <p:txBody>
          <a:bodyPr>
            <a:normAutofit fontScale="92500" lnSpcReduction="10000"/>
          </a:bodyPr>
          <a:lstStyle/>
          <a:p>
            <a:pPr>
              <a:defRPr/>
            </a:pPr>
            <a:r>
              <a:rPr lang="en-US" dirty="0"/>
              <a:t>Annual Planning Guide </a:t>
            </a:r>
            <a:r>
              <a:rPr lang="en-US" i="1" dirty="0">
                <a:solidFill>
                  <a:srgbClr val="2409ED"/>
                </a:solidFill>
              </a:rPr>
              <a:t>https://filestore.scouting.org/filestore/membership/zip/BSA_Troop_Annual_Program_Planning_Conference_Guide.zip </a:t>
            </a:r>
          </a:p>
          <a:p>
            <a:pPr marL="0" indent="0">
              <a:buNone/>
              <a:defRPr/>
            </a:pPr>
            <a:endParaRPr lang="en-US" dirty="0">
              <a:solidFill>
                <a:srgbClr val="00B0F0"/>
              </a:solidFill>
            </a:endParaRPr>
          </a:p>
          <a:p>
            <a:pPr>
              <a:defRPr/>
            </a:pPr>
            <a:r>
              <a:rPr lang="en-US" dirty="0"/>
              <a:t>Troop Operating Budget Worksheet </a:t>
            </a:r>
            <a:r>
              <a:rPr lang="en-US" dirty="0">
                <a:solidFill>
                  <a:srgbClr val="FF0000"/>
                </a:solidFill>
                <a:hlinkClick r:id="rId2"/>
              </a:rPr>
              <a:t>https://public.3.basecamp.com/p/Gr4uTAckKk9t7Xi2azcBFfhj</a:t>
            </a:r>
            <a:endParaRPr lang="en-US" dirty="0">
              <a:solidFill>
                <a:srgbClr val="FF0000"/>
              </a:solidFill>
            </a:endParaRPr>
          </a:p>
          <a:p>
            <a:pPr marL="0" indent="0">
              <a:buNone/>
              <a:defRPr/>
            </a:pPr>
            <a:endParaRPr lang="en-US" dirty="0">
              <a:solidFill>
                <a:srgbClr val="00B0F0"/>
              </a:solidFill>
            </a:endParaRPr>
          </a:p>
          <a:p>
            <a:pPr>
              <a:defRPr/>
            </a:pPr>
            <a:r>
              <a:rPr lang="en-US" dirty="0"/>
              <a:t>Budget Planning Tool </a:t>
            </a:r>
            <a:r>
              <a:rPr lang="en-US" i="1" u="sng" dirty="0">
                <a:solidFill>
                  <a:srgbClr val="2409ED"/>
                </a:solidFill>
              </a:rPr>
              <a:t>https://filestore.scouting.org/filestore/boyscouts/pdf/510-275.pdf </a:t>
            </a:r>
          </a:p>
          <a:p>
            <a:pPr>
              <a:defRPr/>
            </a:pPr>
            <a:endParaRPr lang="en-US" i="1" u="sng" dirty="0">
              <a:solidFill>
                <a:srgbClr val="2409ED"/>
              </a:solidFill>
            </a:endParaRPr>
          </a:p>
          <a:p>
            <a:pPr>
              <a:defRPr/>
            </a:pPr>
            <a:r>
              <a:rPr lang="en-US" dirty="0">
                <a:solidFill>
                  <a:schemeClr val="tx1"/>
                </a:solidFill>
              </a:rPr>
              <a:t>Additional information/resources: </a:t>
            </a:r>
            <a:r>
              <a:rPr lang="en-US" i="1" u="sng" dirty="0">
                <a:solidFill>
                  <a:srgbClr val="2409ED"/>
                </a:solidFill>
              </a:rPr>
              <a:t>https://troopleader.scouting.org/annual-planning-conference/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C9D0-79BC-AABA-4E7C-64AF76DC7B15}"/>
              </a:ext>
            </a:extLst>
          </p:cNvPr>
          <p:cNvSpPr>
            <a:spLocks noGrp="1"/>
          </p:cNvSpPr>
          <p:nvPr>
            <p:ph type="title"/>
          </p:nvPr>
        </p:nvSpPr>
        <p:spPr/>
        <p:txBody>
          <a:bodyPr/>
          <a:lstStyle/>
          <a:p>
            <a:r>
              <a:rPr lang="en-US" b="1" dirty="0"/>
              <a:t>Crew Resources</a:t>
            </a:r>
          </a:p>
        </p:txBody>
      </p:sp>
      <p:sp>
        <p:nvSpPr>
          <p:cNvPr id="4" name="TextBox 3">
            <a:extLst>
              <a:ext uri="{FF2B5EF4-FFF2-40B4-BE49-F238E27FC236}">
                <a16:creationId xmlns:a16="http://schemas.microsoft.com/office/drawing/2014/main" id="{08AFFA17-440F-8E7D-E2ED-F5CB92C05CAA}"/>
              </a:ext>
            </a:extLst>
          </p:cNvPr>
          <p:cNvSpPr txBox="1"/>
          <p:nvPr/>
        </p:nvSpPr>
        <p:spPr>
          <a:xfrm>
            <a:off x="838199" y="1690688"/>
            <a:ext cx="10797073"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t>Annual Program Planning:</a:t>
            </a:r>
          </a:p>
          <a:p>
            <a:r>
              <a:rPr lang="en-US" sz="2400" dirty="0">
                <a:hlinkClick r:id="rId2"/>
              </a:rPr>
              <a:t>https://www.scouting.org/programs/venturing/crew-resources/annual-program-planning/</a:t>
            </a:r>
            <a:r>
              <a:rPr lang="en-US" sz="2400" dirty="0"/>
              <a:t> </a:t>
            </a:r>
          </a:p>
        </p:txBody>
      </p:sp>
    </p:spTree>
    <p:extLst>
      <p:ext uri="{BB962C8B-B14F-4D97-AF65-F5344CB8AC3E}">
        <p14:creationId xmlns:p14="http://schemas.microsoft.com/office/powerpoint/2010/main" val="34617045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D0D47A7-CA6E-22D1-86ED-2C5935F3A596}"/>
              </a:ext>
            </a:extLst>
          </p:cNvPr>
          <p:cNvSpPr>
            <a:spLocks noGrp="1"/>
          </p:cNvSpPr>
          <p:nvPr>
            <p:ph type="title"/>
          </p:nvPr>
        </p:nvSpPr>
        <p:spPr>
          <a:xfrm>
            <a:off x="2905126" y="250826"/>
            <a:ext cx="6169025" cy="995363"/>
          </a:xfrm>
        </p:spPr>
        <p:txBody>
          <a:bodyPr/>
          <a:lstStyle/>
          <a:p>
            <a:r>
              <a:rPr lang="en-US" altLang="en-US" sz="3000" dirty="0">
                <a:latin typeface="Helvetica" panose="020B0604020202020204" pitchFamily="34" charset="0"/>
                <a:ea typeface="ヒラギノ角ゴ Pro W3" charset="-128"/>
              </a:rPr>
              <a:t>Summer/Fall 2023 GM Calendar</a:t>
            </a:r>
          </a:p>
        </p:txBody>
      </p:sp>
      <p:sp>
        <p:nvSpPr>
          <p:cNvPr id="15363" name="Content Placeholder 2">
            <a:extLst>
              <a:ext uri="{FF2B5EF4-FFF2-40B4-BE49-F238E27FC236}">
                <a16:creationId xmlns:a16="http://schemas.microsoft.com/office/drawing/2014/main" id="{EBC52866-A933-D5A4-EFAB-5A34A428CBB8}"/>
              </a:ext>
            </a:extLst>
          </p:cNvPr>
          <p:cNvSpPr>
            <a:spLocks noGrp="1"/>
          </p:cNvSpPr>
          <p:nvPr>
            <p:ph idx="1"/>
          </p:nvPr>
        </p:nvSpPr>
        <p:spPr>
          <a:xfrm>
            <a:off x="988827" y="946298"/>
            <a:ext cx="9803219" cy="5660875"/>
          </a:xfrm>
        </p:spPr>
        <p:txBody>
          <a:bodyPr>
            <a:normAutofit/>
          </a:bodyPr>
          <a:lstStyle/>
          <a:p>
            <a:pPr marL="0">
              <a:lnSpc>
                <a:spcPct val="100000"/>
              </a:lnSpc>
              <a:spcBef>
                <a:spcPts val="0"/>
              </a:spcBef>
            </a:pPr>
            <a:r>
              <a:rPr lang="en-US" altLang="en-US" sz="1200" dirty="0">
                <a:latin typeface="Arial" panose="020B0604020202020204" pitchFamily="34" charset="0"/>
                <a:ea typeface="Calibri" panose="020F0502020204030204" pitchFamily="34" charset="0"/>
                <a:cs typeface="Arial" panose="020B0604020202020204" pitchFamily="34" charset="0"/>
              </a:rPr>
              <a:t>2</a:t>
            </a:r>
            <a:r>
              <a:rPr lang="en-US" altLang="en-US" sz="1200" baseline="30000" dirty="0">
                <a:latin typeface="Arial" panose="020B0604020202020204" pitchFamily="34" charset="0"/>
                <a:ea typeface="Calibri" panose="020F0502020204030204" pitchFamily="34" charset="0"/>
                <a:cs typeface="Arial" panose="020B0604020202020204" pitchFamily="34" charset="0"/>
              </a:rPr>
              <a:t>nd</a:t>
            </a:r>
            <a:r>
              <a:rPr lang="en-US" altLang="en-US" sz="1200" dirty="0">
                <a:latin typeface="Arial" panose="020B0604020202020204" pitchFamily="34" charset="0"/>
                <a:ea typeface="Calibri" panose="020F0502020204030204" pitchFamily="34" charset="0"/>
                <a:cs typeface="Arial" panose="020B0604020202020204" pitchFamily="34" charset="0"/>
              </a:rPr>
              <a:t> Thursday of the month – Roundtable (7:30pm), Thoreau MS, Vienna, VA</a:t>
            </a:r>
          </a:p>
          <a:p>
            <a:pPr marL="0">
              <a:lnSpc>
                <a:spcPct val="100000"/>
              </a:lnSpc>
              <a:spcBef>
                <a:spcPts val="0"/>
              </a:spcBef>
            </a:pPr>
            <a:r>
              <a:rPr lang="en-US" altLang="en-US" sz="1200" dirty="0">
                <a:latin typeface="Arial" panose="020B0604020202020204" pitchFamily="34" charset="0"/>
                <a:ea typeface="Calibri" panose="020F0502020204030204" pitchFamily="34" charset="0"/>
                <a:cs typeface="Arial" panose="020B0604020202020204" pitchFamily="34" charset="0"/>
              </a:rPr>
              <a:t>2</a:t>
            </a:r>
            <a:r>
              <a:rPr lang="en-US" altLang="en-US" sz="1200" baseline="30000" dirty="0">
                <a:latin typeface="Arial" panose="020B0604020202020204" pitchFamily="34" charset="0"/>
                <a:ea typeface="Calibri" panose="020F0502020204030204" pitchFamily="34" charset="0"/>
                <a:cs typeface="Arial" panose="020B0604020202020204" pitchFamily="34" charset="0"/>
              </a:rPr>
              <a:t>nd</a:t>
            </a:r>
            <a:r>
              <a:rPr lang="en-US" altLang="en-US" sz="1200" dirty="0">
                <a:latin typeface="Arial" panose="020B0604020202020204" pitchFamily="34" charset="0"/>
                <a:ea typeface="Calibri" panose="020F0502020204030204" pitchFamily="34" charset="0"/>
                <a:cs typeface="Arial" panose="020B0604020202020204" pitchFamily="34" charset="0"/>
              </a:rPr>
              <a:t> Thursday of the month – OA Meeting (7:30pm), Thoreau MS, Vienna, VA</a:t>
            </a: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07/16/23 – 07/22/23 – </a:t>
            </a:r>
            <a:r>
              <a:rPr lang="en-US" sz="1200" b="1" i="0" u="none" strike="noStrike" dirty="0">
                <a:solidFill>
                  <a:srgbClr val="0000FF"/>
                </a:solidFill>
                <a:effectLst/>
                <a:latin typeface="Arial" panose="020B0604020202020204" pitchFamily="34" charset="0"/>
                <a:cs typeface="Arial" panose="020B0604020202020204" pitchFamily="34" charset="0"/>
                <a:hlinkClick r:id="rId2"/>
              </a:rPr>
              <a:t>Camp Snyder Specialty Week (Merit Badges)</a:t>
            </a:r>
            <a:r>
              <a:rPr lang="en-US" sz="1200" b="0" i="0" dirty="0">
                <a:solidFill>
                  <a:srgbClr val="000000"/>
                </a:solidFill>
                <a:effectLst/>
                <a:latin typeface="Arial" panose="020B0604020202020204" pitchFamily="34" charset="0"/>
                <a:cs typeface="Arial" panose="020B0604020202020204" pitchFamily="34" charset="0"/>
              </a:rPr>
              <a:t>, Haymarket, VA </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07/19/23 – 07/29/23 – </a:t>
            </a:r>
            <a:r>
              <a:rPr lang="en-US" sz="1200" b="1" i="0" u="none" strike="noStrike" dirty="0">
                <a:solidFill>
                  <a:srgbClr val="0000FF"/>
                </a:solidFill>
                <a:effectLst/>
                <a:latin typeface="Arial" panose="020B0604020202020204" pitchFamily="34" charset="0"/>
                <a:cs typeface="Arial" panose="020B0604020202020204" pitchFamily="34" charset="0"/>
                <a:hlinkClick r:id="rId3"/>
              </a:rPr>
              <a:t>National Jamboree</a:t>
            </a:r>
            <a:r>
              <a:rPr lang="en-US" sz="1200" b="0" i="0" dirty="0">
                <a:solidFill>
                  <a:srgbClr val="000000"/>
                </a:solidFill>
                <a:effectLst/>
                <a:latin typeface="Arial" panose="020B0604020202020204" pitchFamily="34" charset="0"/>
                <a:cs typeface="Arial" panose="020B0604020202020204" pitchFamily="34" charset="0"/>
              </a:rPr>
              <a:t>, Summit, Bechtel Reservation, WV</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08/10/23 – Join Scouting Night/Roundtable, 7:30pm, Thoreau MS, Vienna, VA</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08/16/23 – 08/18/23 – Lodge Summer Ordeal, Camp Snyder, Haymarket, VA</a:t>
            </a:r>
            <a:endParaRPr lang="en-US" sz="1200" b="0" i="0" dirty="0">
              <a:solidFill>
                <a:srgbClr val="7A7A7A"/>
              </a:solidFill>
              <a:effectLst/>
              <a:latin typeface="Arial" panose="020B0604020202020204" pitchFamily="34" charset="0"/>
              <a:cs typeface="Arial" panose="020B0604020202020204" pitchFamily="34" charset="0"/>
            </a:endParaRPr>
          </a:p>
          <a:p>
            <a:pPr marL="0">
              <a:lnSpc>
                <a:spcPct val="100000"/>
              </a:lnSpc>
              <a:spcBef>
                <a:spcPts val="0"/>
              </a:spcBef>
            </a:pPr>
            <a:r>
              <a:rPr lang="en-US" altLang="en-US" sz="1200" dirty="0">
                <a:latin typeface="Arial" panose="020B0604020202020204" pitchFamily="34" charset="0"/>
                <a:ea typeface="Calibri" panose="020F0502020204030204" pitchFamily="34" charset="0"/>
                <a:cs typeface="Arial" panose="020B0604020202020204" pitchFamily="34" charset="0"/>
              </a:rPr>
              <a:t>08/17/23 – 08/20/23 – Powder Horn, Camp St. Charles, Newburg, MD</a:t>
            </a: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09/08/23 – 09/10/23 – 2023 OA Fall Fellowship, Camp Goshen, Goshen, VA</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09/14/23 – Roundtable, 7:30pm, Thoreau MS, Vienna, VA</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09/23/23 – </a:t>
            </a:r>
            <a:r>
              <a:rPr lang="en-US" sz="1200" b="1" i="0" u="none" strike="noStrike" dirty="0">
                <a:solidFill>
                  <a:srgbClr val="0000FF"/>
                </a:solidFill>
                <a:effectLst/>
                <a:latin typeface="Arial" panose="020B0604020202020204" pitchFamily="34" charset="0"/>
                <a:cs typeface="Arial" panose="020B0604020202020204" pitchFamily="34" charset="0"/>
                <a:hlinkClick r:id="rId4"/>
              </a:rPr>
              <a:t>Scouts Night – Nationals vs Atlanta Braves</a:t>
            </a:r>
            <a:r>
              <a:rPr lang="en-US" sz="1200" b="0" i="0" dirty="0">
                <a:solidFill>
                  <a:srgbClr val="000000"/>
                </a:solidFill>
                <a:effectLst/>
                <a:latin typeface="Arial" panose="020B0604020202020204" pitchFamily="34" charset="0"/>
                <a:cs typeface="Arial" panose="020B0604020202020204" pitchFamily="34" charset="0"/>
              </a:rPr>
              <a:t>, 1:05pm, Nationals Park</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09/23/23 – </a:t>
            </a:r>
            <a:r>
              <a:rPr lang="en-US" sz="1200" b="1" i="0" u="none" strike="noStrike" dirty="0">
                <a:solidFill>
                  <a:srgbClr val="0000FF"/>
                </a:solidFill>
                <a:effectLst/>
                <a:latin typeface="Arial" panose="020B0604020202020204" pitchFamily="34" charset="0"/>
                <a:cs typeface="Arial" panose="020B0604020202020204" pitchFamily="34" charset="0"/>
                <a:hlinkClick r:id="rId5"/>
              </a:rPr>
              <a:t>Life to Eagle Seminar</a:t>
            </a:r>
            <a:r>
              <a:rPr lang="en-US" sz="1200" b="0" i="0" dirty="0">
                <a:solidFill>
                  <a:srgbClr val="000000"/>
                </a:solidFill>
                <a:effectLst/>
                <a:latin typeface="Arial" panose="020B0604020202020204" pitchFamily="34" charset="0"/>
                <a:cs typeface="Arial" panose="020B0604020202020204" pitchFamily="34" charset="0"/>
              </a:rPr>
              <a:t>, St James Catholic Church, Falls Church, VA</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09/23/23 – Paddle Craft Safety (Still Water), Camp Snyder, Haymarket, VA</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09/24/23 – Paddle Craft Safety (Moving Water), Riley’s Lock, MD</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09/28/23 – 10/01/23 – VA Central Ordeal, Camp Snyder, Haymarket, VA </a:t>
            </a:r>
          </a:p>
          <a:p>
            <a:pPr marL="0" algn="l">
              <a:lnSpc>
                <a:spcPct val="100000"/>
              </a:lnSpc>
              <a:spcBef>
                <a:spcPts val="0"/>
              </a:spcBef>
            </a:pPr>
            <a:r>
              <a:rPr lang="en-US" sz="1200" dirty="0">
                <a:latin typeface="Arial" panose="020B0604020202020204" pitchFamily="34" charset="0"/>
                <a:cs typeface="Arial" panose="020B0604020202020204" pitchFamily="34" charset="0"/>
              </a:rPr>
              <a:t>09/30/23 – Scout day at Nationals Game</a:t>
            </a:r>
            <a:endParaRPr lang="en-US" sz="1200" b="0" i="0" dirty="0">
              <a:solidFill>
                <a:srgbClr val="7A7A7A"/>
              </a:solidFill>
              <a:effectLst/>
              <a:latin typeface="Arial" panose="020B0604020202020204" pitchFamily="34" charset="0"/>
              <a:cs typeface="Arial" panose="020B0604020202020204" pitchFamily="34" charset="0"/>
            </a:endParaRPr>
          </a:p>
          <a:p>
            <a:pPr marL="0">
              <a:lnSpc>
                <a:spcPct val="100000"/>
              </a:lnSpc>
              <a:spcBef>
                <a:spcPts val="0"/>
              </a:spcBef>
            </a:pPr>
            <a:r>
              <a:rPr lang="en-US" altLang="en-US" sz="1200" dirty="0">
                <a:latin typeface="Arial" panose="020B0604020202020204" pitchFamily="34" charset="0"/>
                <a:ea typeface="Calibri" panose="020F0502020204030204" pitchFamily="34" charset="0"/>
                <a:cs typeface="Arial" panose="020B0604020202020204" pitchFamily="34" charset="0"/>
              </a:rPr>
              <a:t>10/XX/23 – Aquatics Partial Merit Badge Completion Clinic, Location TBD</a:t>
            </a: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10/06/23 – 10/09/23 – Climb-o-</a:t>
            </a:r>
            <a:r>
              <a:rPr lang="en-US" sz="1200" b="0" i="0" dirty="0" err="1">
                <a:solidFill>
                  <a:srgbClr val="000000"/>
                </a:solidFill>
                <a:effectLst/>
                <a:latin typeface="Arial" panose="020B0604020202020204" pitchFamily="34" charset="0"/>
                <a:cs typeface="Arial" panose="020B0604020202020204" pitchFamily="34" charset="0"/>
              </a:rPr>
              <a:t>ree</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10/12/23 – Roundtable, 7:30pm, Thoreau MS, Vienna, VA</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10/20/23 – 10/22/23 – Fall Camporee, Camp Rock Enon, Gore, VA</a:t>
            </a:r>
            <a:endParaRPr lang="en-US" sz="1200" b="0" i="0" dirty="0">
              <a:solidFill>
                <a:srgbClr val="7A7A7A"/>
              </a:solidFill>
              <a:effectLst/>
              <a:latin typeface="Arial" panose="020B0604020202020204" pitchFamily="34" charset="0"/>
              <a:cs typeface="Arial" panose="020B0604020202020204" pitchFamily="34" charset="0"/>
            </a:endParaRPr>
          </a:p>
          <a:p>
            <a:pPr marL="0">
              <a:lnSpc>
                <a:spcPct val="100000"/>
              </a:lnSpc>
              <a:spcBef>
                <a:spcPts val="0"/>
              </a:spcBef>
            </a:pPr>
            <a:r>
              <a:rPr lang="en-US" altLang="en-US" sz="1200" dirty="0">
                <a:solidFill>
                  <a:schemeClr val="tx1"/>
                </a:solidFill>
                <a:latin typeface="Arial" panose="020B0604020202020204" pitchFamily="34" charset="0"/>
                <a:ea typeface="Calibri" panose="020F0502020204030204" pitchFamily="34" charset="0"/>
                <a:cs typeface="Arial" panose="020B0604020202020204" pitchFamily="34" charset="0"/>
              </a:rPr>
              <a:t>10/21/23 – 10/22/23 – Jamboree on the Air/Jamboree on the Internet (JOTA/JOTI) </a:t>
            </a:r>
            <a:endParaRPr lang="en-US" sz="1200" b="0" i="0" dirty="0">
              <a:solidFill>
                <a:schemeClr val="tx1"/>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chemeClr val="tx1"/>
                </a:solidFill>
                <a:effectLst/>
                <a:latin typeface="Arial" panose="020B0604020202020204" pitchFamily="34" charset="0"/>
                <a:cs typeface="Arial" panose="020B0604020202020204" pitchFamily="34" charset="0"/>
              </a:rPr>
              <a:t>10/27/23 – 10/29/23 – Hike-o-</a:t>
            </a:r>
            <a:r>
              <a:rPr lang="en-US" sz="1200" b="0" i="0" dirty="0" err="1">
                <a:solidFill>
                  <a:schemeClr val="tx1"/>
                </a:solidFill>
                <a:effectLst/>
                <a:latin typeface="Arial" panose="020B0604020202020204" pitchFamily="34" charset="0"/>
                <a:cs typeface="Arial" panose="020B0604020202020204" pitchFamily="34" charset="0"/>
              </a:rPr>
              <a:t>ree</a:t>
            </a:r>
            <a:endParaRPr lang="en-US" sz="1200" b="0" i="0" dirty="0">
              <a:solidFill>
                <a:schemeClr val="tx1"/>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10/27/23 – 10/29/23 – Fall Festival at Camp Snyder, Haymarket, VA</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10/28/23 – Scouting for Food (Tags)</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11/04/23 – Scouting for Food (Collection)</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11/09/23 – Scout Expo/Roundtable, 7:00pm, Thoreau MS, Vienna, VA</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11/11/23 – Veterans Day Flags In, National Memorial Park, Falls Church, VA</a:t>
            </a:r>
            <a:endParaRPr lang="en-US" sz="1200" b="0" i="0" dirty="0">
              <a:solidFill>
                <a:srgbClr val="7A7A7A"/>
              </a:solidFill>
              <a:effectLst/>
              <a:latin typeface="Arial" panose="020B0604020202020204" pitchFamily="34" charset="0"/>
              <a:cs typeface="Arial" panose="020B0604020202020204" pitchFamily="34" charset="0"/>
            </a:endParaRPr>
          </a:p>
          <a:p>
            <a:pPr marL="0" algn="l">
              <a:lnSpc>
                <a:spcPct val="100000"/>
              </a:lnSpc>
              <a:spcBef>
                <a:spcPts val="0"/>
              </a:spcBef>
            </a:pPr>
            <a:r>
              <a:rPr lang="en-US" sz="1200" b="0" i="0" dirty="0">
                <a:solidFill>
                  <a:srgbClr val="000000"/>
                </a:solidFill>
                <a:effectLst/>
                <a:latin typeface="Arial" panose="020B0604020202020204" pitchFamily="34" charset="0"/>
                <a:cs typeface="Arial" panose="020B0604020202020204" pitchFamily="34" charset="0"/>
              </a:rPr>
              <a:t>11/25/23 – 5K Trot &amp; Ride at Camp Snyder, Haymarket, VA</a:t>
            </a:r>
            <a:endParaRPr lang="en-US" sz="1200" b="0" i="0" dirty="0">
              <a:solidFill>
                <a:srgbClr val="7A7A7A"/>
              </a:solidFill>
              <a:effectLst/>
              <a:latin typeface="Arial" panose="020B0604020202020204" pitchFamily="34" charset="0"/>
              <a:cs typeface="Arial" panose="020B0604020202020204" pitchFamily="34" charset="0"/>
            </a:endParaRPr>
          </a:p>
          <a:p>
            <a:pPr marL="0">
              <a:lnSpc>
                <a:spcPct val="100000"/>
              </a:lnSpc>
              <a:spcBef>
                <a:spcPts val="0"/>
              </a:spcBef>
            </a:pPr>
            <a:r>
              <a:rPr lang="en-US" altLang="en-US" sz="1200" dirty="0">
                <a:latin typeface="Arial" panose="020B0604020202020204" pitchFamily="34" charset="0"/>
                <a:ea typeface="Calibri" panose="020F0502020204030204" pitchFamily="34" charset="0"/>
                <a:cs typeface="Arial" panose="020B0604020202020204" pitchFamily="34" charset="0"/>
              </a:rPr>
              <a:t>11/01/23 – OA Election Season Opens</a:t>
            </a:r>
          </a:p>
          <a:p>
            <a:pPr marL="0">
              <a:lnSpc>
                <a:spcPct val="100000"/>
              </a:lnSpc>
              <a:spcBef>
                <a:spcPts val="0"/>
              </a:spcBef>
            </a:pPr>
            <a:r>
              <a:rPr lang="en-US" altLang="en-US" sz="1200" dirty="0">
                <a:latin typeface="Arial" panose="020B0604020202020204" pitchFamily="34" charset="0"/>
                <a:ea typeface="Calibri" panose="020F0502020204030204" pitchFamily="34" charset="0"/>
                <a:cs typeface="Arial" panose="020B0604020202020204" pitchFamily="34" charset="0"/>
              </a:rPr>
              <a:t>12/06/23 – 12/07/23 – OA Trade-o-</a:t>
            </a:r>
            <a:r>
              <a:rPr lang="en-US" altLang="en-US" sz="1200" dirty="0" err="1">
                <a:latin typeface="Arial" panose="020B0604020202020204" pitchFamily="34" charset="0"/>
                <a:ea typeface="Calibri" panose="020F0502020204030204" pitchFamily="34" charset="0"/>
                <a:cs typeface="Arial" panose="020B0604020202020204" pitchFamily="34" charset="0"/>
              </a:rPr>
              <a:t>ree</a:t>
            </a:r>
            <a:r>
              <a:rPr lang="en-US" altLang="en-US" sz="1200" dirty="0">
                <a:latin typeface="Arial" panose="020B0604020202020204" pitchFamily="34" charset="0"/>
                <a:ea typeface="Calibri" panose="020F0502020204030204" pitchFamily="34" charset="0"/>
                <a:cs typeface="Arial" panose="020B0604020202020204" pitchFamily="34" charset="0"/>
              </a:rPr>
              <a:t>, Camp Snyder, Haymarket, VA</a:t>
            </a:r>
          </a:p>
          <a:p>
            <a:pPr marL="0">
              <a:lnSpc>
                <a:spcPct val="100000"/>
              </a:lnSpc>
              <a:spcBef>
                <a:spcPts val="0"/>
              </a:spcBef>
            </a:pPr>
            <a:r>
              <a:rPr lang="en-US" altLang="en-US" sz="1200" dirty="0">
                <a:latin typeface="Arial" panose="020B0604020202020204" pitchFamily="34" charset="0"/>
                <a:ea typeface="Calibri" panose="020F0502020204030204" pitchFamily="34" charset="0"/>
                <a:cs typeface="Arial" panose="020B0604020202020204" pitchFamily="34" charset="0"/>
              </a:rPr>
              <a:t>12/XX/23 – Peace Light distribution </a:t>
            </a:r>
          </a:p>
        </p:txBody>
      </p:sp>
      <p:pic>
        <p:nvPicPr>
          <p:cNvPr id="15364" name="Picture 4" descr="A picture containing object, curve, room&#10;&#10;Description automatically generated">
            <a:extLst>
              <a:ext uri="{FF2B5EF4-FFF2-40B4-BE49-F238E27FC236}">
                <a16:creationId xmlns:a16="http://schemas.microsoft.com/office/drawing/2014/main" id="{7E19C84A-CABF-5CBB-3F42-32189D2BA1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067"/>
          <a:stretch>
            <a:fillRect/>
          </a:stretch>
        </p:blipFill>
        <p:spPr bwMode="auto">
          <a:xfrm>
            <a:off x="8910933" y="714877"/>
            <a:ext cx="2977558" cy="245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C7987C7-E59C-643E-2C55-33C4877EC16E}"/>
              </a:ext>
            </a:extLst>
          </p:cNvPr>
          <p:cNvSpPr>
            <a:spLocks noGrp="1"/>
          </p:cNvSpPr>
          <p:nvPr>
            <p:ph type="title"/>
          </p:nvPr>
        </p:nvSpPr>
        <p:spPr>
          <a:xfrm>
            <a:off x="1917221" y="193233"/>
            <a:ext cx="7729537" cy="993775"/>
          </a:xfrm>
        </p:spPr>
        <p:txBody>
          <a:bodyPr/>
          <a:lstStyle/>
          <a:p>
            <a:r>
              <a:rPr lang="en-US" altLang="en-US" sz="3000" dirty="0">
                <a:solidFill>
                  <a:schemeClr val="tx1">
                    <a:lumMod val="95000"/>
                    <a:lumOff val="5000"/>
                  </a:schemeClr>
                </a:solidFill>
                <a:latin typeface="Helvetica" panose="020B0604020202020204" pitchFamily="34" charset="0"/>
                <a:ea typeface="ヒラギノ角ゴ Pro W3" charset="-128"/>
              </a:rPr>
              <a:t>Current Spring 2024 GM Calendar</a:t>
            </a:r>
          </a:p>
        </p:txBody>
      </p:sp>
      <p:sp>
        <p:nvSpPr>
          <p:cNvPr id="3" name="Content Placeholder 2">
            <a:extLst>
              <a:ext uri="{FF2B5EF4-FFF2-40B4-BE49-F238E27FC236}">
                <a16:creationId xmlns:a16="http://schemas.microsoft.com/office/drawing/2014/main" id="{BD0747D6-899C-DC0C-B560-0C9EBB206F62}"/>
              </a:ext>
            </a:extLst>
          </p:cNvPr>
          <p:cNvSpPr>
            <a:spLocks noGrp="1"/>
          </p:cNvSpPr>
          <p:nvPr>
            <p:ph idx="1"/>
          </p:nvPr>
        </p:nvSpPr>
        <p:spPr>
          <a:xfrm>
            <a:off x="1792289" y="1884363"/>
            <a:ext cx="8787106" cy="4495172"/>
          </a:xfrm>
        </p:spPr>
        <p:txBody>
          <a:bodyPr>
            <a:normAutofit/>
          </a:bodyPr>
          <a:lstStyle/>
          <a:p>
            <a:pPr marL="0">
              <a:lnSpc>
                <a:spcPct val="107000"/>
              </a:lnSpc>
              <a:spcBef>
                <a:spcPts val="0"/>
              </a:spcBef>
              <a:spcAft>
                <a:spcPts val="600"/>
              </a:spcAft>
              <a:defRPr/>
            </a:pPr>
            <a:r>
              <a:rPr lang="en-US" sz="1600" dirty="0">
                <a:latin typeface="Arial" panose="020B0604020202020204" pitchFamily="34" charset="0"/>
                <a:ea typeface="Calibri" panose="020F0502020204030204" pitchFamily="34" charset="0"/>
                <a:cs typeface="Arial" panose="020B0604020202020204" pitchFamily="34" charset="0"/>
              </a:rPr>
              <a:t>01/06/24 – OA Lodge Banquet, College Park, MD</a:t>
            </a:r>
          </a:p>
          <a:p>
            <a:pPr marL="0">
              <a:lnSpc>
                <a:spcPct val="107000"/>
              </a:lnSpc>
              <a:spcBef>
                <a:spcPts val="0"/>
              </a:spcBef>
              <a:spcAft>
                <a:spcPts val="600"/>
              </a:spcAft>
              <a:defRPr/>
            </a:pPr>
            <a:r>
              <a:rPr lang="en-US" sz="1600" dirty="0">
                <a:latin typeface="Arial" panose="020B0604020202020204" pitchFamily="34" charset="0"/>
                <a:ea typeface="Calibri" panose="020F0502020204030204" pitchFamily="34" charset="0"/>
                <a:cs typeface="Arial" panose="020B0604020202020204" pitchFamily="34" charset="0"/>
              </a:rPr>
              <a:t>02/24/24 – University of Scouting, Hayfield Secondary School, Alexandria, VA</a:t>
            </a:r>
          </a:p>
          <a:p>
            <a:pPr marL="0">
              <a:lnSpc>
                <a:spcPct val="107000"/>
              </a:lnSpc>
              <a:spcBef>
                <a:spcPts val="0"/>
              </a:spcBef>
              <a:spcAft>
                <a:spcPts val="600"/>
              </a:spcAft>
              <a:defRPr/>
            </a:pPr>
            <a:r>
              <a:rPr lang="en-US" sz="1600" dirty="0">
                <a:latin typeface="Arial" panose="020B0604020202020204" pitchFamily="34" charset="0"/>
                <a:cs typeface="Arial" panose="020B0604020202020204" pitchFamily="34" charset="0"/>
              </a:rPr>
              <a:t>03/09/24 – Commissioner College</a:t>
            </a:r>
            <a:endParaRPr lang="en-US" sz="1600" dirty="0">
              <a:solidFill>
                <a:srgbClr val="7A7A7A"/>
              </a:solidFill>
              <a:latin typeface="Arial" panose="020B0604020202020204" pitchFamily="34" charset="0"/>
              <a:cs typeface="Arial" panose="020B0604020202020204" pitchFamily="34" charset="0"/>
            </a:endParaRPr>
          </a:p>
          <a:p>
            <a:pPr marL="0">
              <a:lnSpc>
                <a:spcPct val="107000"/>
              </a:lnSpc>
              <a:spcBef>
                <a:spcPts val="0"/>
              </a:spcBef>
              <a:spcAft>
                <a:spcPts val="600"/>
              </a:spcAft>
              <a:defRPr/>
            </a:pPr>
            <a:r>
              <a:rPr lang="en-US" sz="1600" dirty="0">
                <a:latin typeface="Arial" panose="020B0604020202020204" pitchFamily="34" charset="0"/>
                <a:ea typeface="Calibri" panose="020F0502020204030204" pitchFamily="34" charset="0"/>
                <a:cs typeface="Arial" panose="020B0604020202020204" pitchFamily="34" charset="0"/>
              </a:rPr>
              <a:t>04/05/24 – 04/06/24 – 2024 OA Spring Fellowship, Camp Snyder, Haymarket, VA</a:t>
            </a:r>
          </a:p>
          <a:p>
            <a:pPr marL="0">
              <a:lnSpc>
                <a:spcPct val="107000"/>
              </a:lnSpc>
              <a:spcBef>
                <a:spcPts val="0"/>
              </a:spcBef>
              <a:spcAft>
                <a:spcPts val="600"/>
              </a:spcAft>
              <a:defRPr/>
            </a:pPr>
            <a:r>
              <a:rPr lang="en-US" sz="1600" dirty="0">
                <a:latin typeface="Arial" panose="020B0604020202020204" pitchFamily="34" charset="0"/>
                <a:ea typeface="Calibri" panose="020F0502020204030204" pitchFamily="34" charset="0"/>
                <a:cs typeface="Arial" panose="020B0604020202020204" pitchFamily="34" charset="0"/>
              </a:rPr>
              <a:t>04/11/24 – District Court of Honor, Thoreau MS, Vienna, VA</a:t>
            </a:r>
          </a:p>
          <a:p>
            <a:pPr marL="0">
              <a:lnSpc>
                <a:spcPct val="107000"/>
              </a:lnSpc>
              <a:spcBef>
                <a:spcPts val="0"/>
              </a:spcBef>
              <a:spcAft>
                <a:spcPts val="600"/>
              </a:spcAft>
              <a:defRPr/>
            </a:pPr>
            <a:r>
              <a:rPr lang="en-US" sz="1600" dirty="0">
                <a:latin typeface="Arial" panose="020B0604020202020204" pitchFamily="34" charset="0"/>
                <a:cs typeface="Arial" panose="020B0604020202020204" pitchFamily="34" charset="0"/>
              </a:rPr>
              <a:t>05/04/24 – </a:t>
            </a:r>
            <a:r>
              <a:rPr lang="en-US" sz="1600" i="1" dirty="0">
                <a:solidFill>
                  <a:srgbClr val="0000FF"/>
                </a:solidFill>
                <a:latin typeface="Arial" panose="020B0604020202020204" pitchFamily="34" charset="0"/>
                <a:cs typeface="Arial" panose="020B0604020202020204" pitchFamily="34" charset="0"/>
                <a:hlinkClick r:id="rId2"/>
              </a:rPr>
              <a:t>19th NCAC Scout Orienteering Meet</a:t>
            </a:r>
            <a:r>
              <a:rPr lang="en-US" sz="1600" dirty="0">
                <a:latin typeface="Arial" panose="020B0604020202020204" pitchFamily="34" charset="0"/>
                <a:cs typeface="Arial" panose="020B0604020202020204" pitchFamily="34" charset="0"/>
              </a:rPr>
              <a:t>, PWD, Triangle, VA</a:t>
            </a:r>
            <a:endParaRPr lang="en-US" sz="1600" dirty="0">
              <a:solidFill>
                <a:srgbClr val="7A7A7A"/>
              </a:solidFill>
              <a:latin typeface="Arial" panose="020B0604020202020204" pitchFamily="34" charset="0"/>
              <a:cs typeface="Arial" panose="020B0604020202020204" pitchFamily="34" charset="0"/>
            </a:endParaRPr>
          </a:p>
          <a:p>
            <a:pPr marL="0">
              <a:lnSpc>
                <a:spcPct val="107000"/>
              </a:lnSpc>
              <a:spcBef>
                <a:spcPts val="0"/>
              </a:spcBef>
              <a:spcAft>
                <a:spcPts val="600"/>
              </a:spcAft>
              <a:defRPr/>
            </a:pPr>
            <a:r>
              <a:rPr lang="en-US" sz="1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05/XX/23 – 05/XX/23 – GMD Spring Camporee</a:t>
            </a:r>
          </a:p>
          <a:p>
            <a:pPr marL="0">
              <a:lnSpc>
                <a:spcPct val="107000"/>
              </a:lnSpc>
              <a:spcBef>
                <a:spcPts val="0"/>
              </a:spcBef>
              <a:spcAft>
                <a:spcPts val="600"/>
              </a:spcAft>
              <a:defRPr/>
            </a:pPr>
            <a:r>
              <a:rPr lang="en-US" sz="1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05/XX/23 – 05/XX/23 – GMD Hike-O-Ree</a:t>
            </a:r>
          </a:p>
          <a:p>
            <a:pPr marL="0">
              <a:lnSpc>
                <a:spcPct val="107000"/>
              </a:lnSpc>
              <a:spcBef>
                <a:spcPts val="0"/>
              </a:spcBef>
              <a:spcAft>
                <a:spcPts val="600"/>
              </a:spcAft>
              <a:defRPr/>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05/11/24 - Jamboree on the Trail (JOTT)</a:t>
            </a:r>
          </a:p>
          <a:p>
            <a:pPr marL="0">
              <a:lnSpc>
                <a:spcPct val="107000"/>
              </a:lnSpc>
              <a:spcBef>
                <a:spcPts val="0"/>
              </a:spcBef>
              <a:spcAft>
                <a:spcPts val="600"/>
              </a:spcAft>
              <a:defRPr/>
            </a:pPr>
            <a:r>
              <a:rPr lang="en-US" sz="1600" dirty="0">
                <a:latin typeface="Arial" panose="020B0604020202020204" pitchFamily="34" charset="0"/>
                <a:ea typeface="Calibri" panose="020F0502020204030204" pitchFamily="34" charset="0"/>
                <a:cs typeface="Arial" panose="020B0604020202020204" pitchFamily="34" charset="0"/>
              </a:rPr>
              <a:t>05/17/24 – 05/19/24 – Section E10 OA Section Conclave,  Camp Snyder, Haymarket, VA</a:t>
            </a:r>
          </a:p>
          <a:p>
            <a:pPr marL="0">
              <a:lnSpc>
                <a:spcPct val="107000"/>
              </a:lnSpc>
              <a:spcBef>
                <a:spcPts val="0"/>
              </a:spcBef>
              <a:spcAft>
                <a:spcPts val="600"/>
              </a:spcAft>
              <a:defRPr/>
            </a:pPr>
            <a:r>
              <a:rPr lang="en-US" sz="1600" dirty="0">
                <a:latin typeface="Arial" panose="020B0604020202020204" pitchFamily="34" charset="0"/>
                <a:ea typeface="Calibri" panose="020F0502020204030204" pitchFamily="34" charset="0"/>
                <a:cs typeface="Arial" panose="020B0604020202020204" pitchFamily="34" charset="0"/>
              </a:rPr>
              <a:t>05/27/24 – Memorial Day Flags In, National Memorial Park, Falls Church</a:t>
            </a:r>
          </a:p>
          <a:p>
            <a:pPr marL="0">
              <a:lnSpc>
                <a:spcPct val="107000"/>
              </a:lnSpc>
              <a:spcBef>
                <a:spcPts val="0"/>
              </a:spcBef>
              <a:spcAft>
                <a:spcPts val="600"/>
              </a:spcAft>
              <a:defRPr/>
            </a:pPr>
            <a:r>
              <a:rPr lang="en-US" sz="1600" dirty="0">
                <a:latin typeface="Arial" panose="020B0604020202020204" pitchFamily="34" charset="0"/>
                <a:ea typeface="Calibri" panose="020F0502020204030204" pitchFamily="34" charset="0"/>
                <a:cs typeface="Arial" panose="020B0604020202020204" pitchFamily="34" charset="0"/>
              </a:rPr>
              <a:t>05/31/24 – OA Election Season Closes</a:t>
            </a:r>
          </a:p>
          <a:p>
            <a:pPr marL="0">
              <a:lnSpc>
                <a:spcPct val="107000"/>
              </a:lnSpc>
              <a:spcBef>
                <a:spcPts val="0"/>
              </a:spcBef>
              <a:spcAft>
                <a:spcPts val="600"/>
              </a:spcAft>
              <a:defRPr/>
            </a:pPr>
            <a:r>
              <a:rPr lang="en-US" sz="1600" dirty="0">
                <a:latin typeface="Arial" panose="020B0604020202020204" pitchFamily="34" charset="0"/>
                <a:ea typeface="Calibri" panose="020F0502020204030204" pitchFamily="34" charset="0"/>
                <a:cs typeface="Arial" panose="020B0604020202020204" pitchFamily="34" charset="0"/>
              </a:rPr>
              <a:t>06/13/24 – Program Launch, Thoreau MS, Vienna, VA</a:t>
            </a:r>
          </a:p>
        </p:txBody>
      </p:sp>
      <p:pic>
        <p:nvPicPr>
          <p:cNvPr id="16388" name="Picture 4" descr="A picture containing object, curve, room&#10;&#10;Description automatically generated">
            <a:extLst>
              <a:ext uri="{FF2B5EF4-FFF2-40B4-BE49-F238E27FC236}">
                <a16:creationId xmlns:a16="http://schemas.microsoft.com/office/drawing/2014/main" id="{AE165811-D568-CD50-2455-75A8836479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067"/>
          <a:stretch>
            <a:fillRect/>
          </a:stretch>
        </p:blipFill>
        <p:spPr bwMode="auto">
          <a:xfrm>
            <a:off x="8520113" y="179389"/>
            <a:ext cx="197961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12946</TotalTime>
  <Words>3741</Words>
  <Application>Microsoft Office PowerPoint</Application>
  <PresentationFormat>Widescreen</PresentationFormat>
  <Paragraphs>480</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Arvo</vt:lpstr>
      <vt:lpstr>Calibri</vt:lpstr>
      <vt:lpstr>Calibri Light</vt:lpstr>
      <vt:lpstr>Helvetica</vt:lpstr>
      <vt:lpstr>Lucida Grande</vt:lpstr>
      <vt:lpstr>open sans</vt:lpstr>
      <vt:lpstr>Roboto</vt:lpstr>
      <vt:lpstr>Symbol</vt:lpstr>
      <vt:lpstr>var( --e-global-typography-text-font-family )</vt:lpstr>
      <vt:lpstr>Office Theme</vt:lpstr>
      <vt:lpstr>What is Program Launch?</vt:lpstr>
      <vt:lpstr>Vendor Fair</vt:lpstr>
      <vt:lpstr>George Mason District Program </vt:lpstr>
      <vt:lpstr>Pack Resources</vt:lpstr>
      <vt:lpstr>Pack Resources (cont.)</vt:lpstr>
      <vt:lpstr>Troop Resources</vt:lpstr>
      <vt:lpstr>Crew Resources</vt:lpstr>
      <vt:lpstr>Summer/Fall 2023 GM Calendar</vt:lpstr>
      <vt:lpstr>Current Spring 2024 GM Calendar</vt:lpstr>
      <vt:lpstr>FCPS Fall 2023 Schedule</vt:lpstr>
      <vt:lpstr>FCPS Spring  2024 Schedule</vt:lpstr>
      <vt:lpstr>FCPS Facilities https://www.fcps.edu/resources/community-use-school-facilities</vt:lpstr>
      <vt:lpstr>Other Calendars</vt:lpstr>
      <vt:lpstr>Service Projects</vt:lpstr>
      <vt:lpstr>Other Planning Opportunities</vt:lpstr>
      <vt:lpstr>Camping Sites</vt:lpstr>
      <vt:lpstr>Camp Snyder 2024 (Registration opens Oct ‘23)</vt:lpstr>
      <vt:lpstr>Goshen</vt:lpstr>
      <vt:lpstr>Scouting Youth Deserve a Trained Leader</vt:lpstr>
      <vt:lpstr>Roundtable</vt:lpstr>
      <vt:lpstr>Stay Safe</vt:lpstr>
      <vt:lpstr>National BSA Annual Fees (Council Fees announced on or about July 1) </vt:lpstr>
      <vt:lpstr>How District Can Support You</vt:lpstr>
      <vt:lpstr>District Committee</vt:lpstr>
      <vt:lpstr>District Chair</vt:lpstr>
      <vt:lpstr>Commissioners</vt:lpstr>
      <vt:lpstr>Commissioners</vt:lpstr>
      <vt:lpstr> District Executive</vt:lpstr>
      <vt:lpstr>Program Team</vt:lpstr>
      <vt:lpstr>Relationships</vt:lpstr>
      <vt:lpstr>Program Launch 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200</cp:revision>
  <cp:lastPrinted>2023-01-07T14:23:26Z</cp:lastPrinted>
  <dcterms:modified xsi:type="dcterms:W3CDTF">2023-06-09T22:01:54Z</dcterms:modified>
</cp:coreProperties>
</file>