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7" r:id="rId5"/>
    <p:sldId id="394" r:id="rId6"/>
    <p:sldId id="395" r:id="rId7"/>
    <p:sldId id="400" r:id="rId8"/>
    <p:sldId id="396" r:id="rId9"/>
    <p:sldId id="401" r:id="rId10"/>
    <p:sldId id="397" r:id="rId11"/>
    <p:sldId id="33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DC64F0C-24B7-EFA5-DFAD-CDE3619621A0}" name="Pritting, Shannon" initials="PS" userId="S::shannon.pritting@suny.edu::b6acce8b-3193-4a7b-b3b8-1dc43a9f8da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0DD65-0A05-4AFE-8292-B33951E3510E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E616-B27B-4E2A-A332-32BC01578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15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412B9-C918-4D8E-BF8A-41BA714F8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4C63A2-EB89-45C5-A523-7117975FC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929A4-D0C2-4D4C-A4BC-508638A98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7B097-AC41-49AC-80C3-5949BF28A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7F07E-A155-4233-96A7-D938CF104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7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CABE7-F183-4A65-B787-8F18AAC83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1EB105-622E-4D85-B46F-43420C8B1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0BA9D-3BBF-4FDD-B63D-57E8F4E5F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EBAAF-CE2E-46FE-8B39-DC607AF03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30E38-0A2A-4A53-94D2-BC67A7DE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8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AA6714-0796-4F3B-8F38-2013A95083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B0AE59-9501-4B39-82AC-1F03776DA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AD607-42A9-4D84-8428-C7F5E3C79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31BFE-8AD0-4362-85C4-AE53289BC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29B02-B3A7-4388-833E-A90F515F3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43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E21B6A8-0CC0-ED4B-9561-0E7132458E06}"/>
              </a:ext>
            </a:extLst>
          </p:cNvPr>
          <p:cNvSpPr/>
          <p:nvPr userDrawn="1"/>
        </p:nvSpPr>
        <p:spPr>
          <a:xfrm>
            <a:off x="123288" y="133350"/>
            <a:ext cx="11945426" cy="65913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67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CB1463-3401-6E49-B2AE-7F94951D05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7416" y="337163"/>
            <a:ext cx="1185578" cy="118557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AD63C6F-7C73-864A-8473-63707ADADFCB}"/>
              </a:ext>
            </a:extLst>
          </p:cNvPr>
          <p:cNvSpPr/>
          <p:nvPr userDrawn="1"/>
        </p:nvSpPr>
        <p:spPr>
          <a:xfrm>
            <a:off x="123288" y="133350"/>
            <a:ext cx="11945426" cy="65913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437328-6064-F34B-99FA-0DF85E63AAB4}"/>
              </a:ext>
            </a:extLst>
          </p:cNvPr>
          <p:cNvSpPr txBox="1"/>
          <p:nvPr userDrawn="1"/>
        </p:nvSpPr>
        <p:spPr>
          <a:xfrm>
            <a:off x="7448158" y="6256765"/>
            <a:ext cx="460393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i="0">
                <a:solidFill>
                  <a:srgbClr val="002060"/>
                </a:solidFill>
                <a:latin typeface="Helvetica" pitchFamily="2" charset="0"/>
              </a:rPr>
              <a:t>SUNY</a:t>
            </a:r>
            <a:r>
              <a:rPr lang="en-US" sz="1600" b="0" i="0">
                <a:solidFill>
                  <a:srgbClr val="002060"/>
                </a:solidFill>
                <a:latin typeface="Helvetica" pitchFamily="2" charset="0"/>
              </a:rPr>
              <a:t> </a:t>
            </a:r>
            <a:r>
              <a:rPr lang="en-US" sz="1600" b="0" i="0">
                <a:solidFill>
                  <a:srgbClr val="002060"/>
                </a:solidFill>
                <a:latin typeface="Helvetica Light" panose="020B0403020202020204" pitchFamily="34" charset="0"/>
              </a:rPr>
              <a:t>THE STATE UNIVERSITY OF NEW YORK</a:t>
            </a:r>
          </a:p>
        </p:txBody>
      </p:sp>
    </p:spTree>
    <p:extLst>
      <p:ext uri="{BB962C8B-B14F-4D97-AF65-F5344CB8AC3E}">
        <p14:creationId xmlns:p14="http://schemas.microsoft.com/office/powerpoint/2010/main" val="412406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6F1C6-8C59-4014-A70E-E70846CF6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D5304-C769-41DE-9A8F-909CDB423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5D02C-D6AF-417E-8F4C-258209773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0D72C-04A3-41D2-A37D-6B9BF9139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6D0EB-A0EA-4C45-9FD5-D63EBAC09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3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E53BD-40A9-41CA-B6B8-B01C0008B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9F388-31F8-49EA-9C36-2C084AC56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48139-D068-4D4B-B8E7-2099A8103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A7102-5CAD-4F35-98B7-E37C6A2D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73333-78AF-491D-A147-0061D2862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00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A33EE-AEF6-4AD7-881D-DEBBADCF3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F2C02-D8CB-4913-AFCC-0BF015243B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FD8F8F-0AEB-45B3-928C-7F283F72A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11922-B6C7-438D-BBFF-6DBF59E7E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343E2-1671-4D18-B3AE-D9060B606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E9C52-8774-4600-8000-66DB2EB8E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4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0595C-CD1F-49E4-8669-D467AC1A0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335C96-6E4E-4C79-9B4C-0151655F5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DFA3F-8E5B-4BDA-B395-ACA7E4912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AEC0C0-F4B0-48AF-BC8A-64C030636D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9FD82A-4535-4F39-8B7C-B31B04B8F9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7722D0-3570-4AE4-A04F-8A77E0114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D07062-DCA9-43AC-BCF7-2DC071384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B1C39D-BA72-40A6-A6DA-BD6DA4EC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3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8FA67-2388-4736-A32B-538F2ADCE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16167D-B9B5-4AED-8818-AB722996C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727B78-8C4F-4251-9AED-A3C3EC2D1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25A30E-DCCD-4EC0-9137-F3DCFEFCC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1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6990C6-00C4-473C-9945-C3094C72C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0111C7-DA55-447C-9BE9-38AF35368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45B06-6644-4F41-BEEB-0924D06F1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0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8AC61-D807-4451-81C2-48680C84A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2D5B5-95D2-49CB-8A62-6057E76F3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A32ADC-E44F-48C9-8FD6-1C785B54E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26C78-23AE-45C8-84BE-47D86BA1B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5BE11-655F-4C07-84E9-6C4E20125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07314C-05FB-4706-A0C0-E0F7EE102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6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F6ABD-43BB-46DC-9A25-1B802F18F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4EC7FB-0880-4E62-8E29-A2A2390E53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C527A5-0987-41F8-8CD6-77192352E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BEAC1-915D-452A-AD61-62049C05F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B414D-A84C-4E92-8BE2-0EAA29E97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11FE04-4310-41D8-8297-B756F6676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F538A0-13CB-4A87-A6C2-B933D460C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D5E026-82BB-420E-8557-B28B08AAB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E453-13E4-4836-9538-93C568A9FC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9B991-76C1-41D1-9193-C74B6C8FA8F2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67419-89E7-418A-BD67-DC8C8CEA1A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3F225-F49F-41CA-9811-B8C55F56F0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6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unyolis.libguides.com/training-resource-sharing" TargetMode="External"/><Relationship Id="rId2" Type="http://schemas.openxmlformats.org/officeDocument/2006/relationships/hyperlink" Target="https://sunyolis.libcal.com/calendar/training/digitalRS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sunyolis.libanswers.com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unyolis.libguides.com/ld.php?content_id=40225585" TargetMode="External"/><Relationship Id="rId2" Type="http://schemas.openxmlformats.org/officeDocument/2006/relationships/hyperlink" Target="https://sunyolis.libanswers.com/faq/273344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unyolis.libanswers.com/faq/266453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UNY brand color palette&#10;">
            <a:extLst>
              <a:ext uri="{FF2B5EF4-FFF2-40B4-BE49-F238E27FC236}">
                <a16:creationId xmlns:a16="http://schemas.microsoft.com/office/drawing/2014/main" id="{DA505A40-C5D5-A047-AB3A-EADB79BA4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1763" y="-5194419"/>
            <a:ext cx="8648700" cy="4724400"/>
          </a:xfrm>
          <a:prstGeom prst="rect">
            <a:avLst/>
          </a:prstGeom>
        </p:spPr>
      </p:pic>
      <p:pic>
        <p:nvPicPr>
          <p:cNvPr id="6" name="Picture 5" descr="SUNY Logo">
            <a:extLst>
              <a:ext uri="{FF2B5EF4-FFF2-40B4-BE49-F238E27FC236}">
                <a16:creationId xmlns:a16="http://schemas.microsoft.com/office/drawing/2014/main" id="{7C153E8F-FBDB-D54C-929C-BE86FFE857C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568" y="1242468"/>
            <a:ext cx="2465646" cy="246564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8FED0B1-9072-2141-8E83-CC5FD0CE2F5B}"/>
              </a:ext>
            </a:extLst>
          </p:cNvPr>
          <p:cNvSpPr txBox="1"/>
          <p:nvPr/>
        </p:nvSpPr>
        <p:spPr>
          <a:xfrm>
            <a:off x="259977" y="4168390"/>
            <a:ext cx="1193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Helvetica" pitchFamily="2" charset="0"/>
              </a:rPr>
              <a:t>Alma Resource Sharing – Physical Lending Workflows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1734AB-3F9E-4647-89BF-C8A7523B9365}"/>
              </a:ext>
            </a:extLst>
          </p:cNvPr>
          <p:cNvSpPr txBox="1"/>
          <p:nvPr/>
        </p:nvSpPr>
        <p:spPr>
          <a:xfrm>
            <a:off x="129988" y="4897381"/>
            <a:ext cx="1193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B0F0"/>
                </a:solidFill>
                <a:latin typeface="Helvetica" pitchFamily="2" charset="0"/>
              </a:rPr>
              <a:t>April 30, 2024</a:t>
            </a:r>
          </a:p>
        </p:txBody>
      </p:sp>
    </p:spTree>
    <p:extLst>
      <p:ext uri="{BB962C8B-B14F-4D97-AF65-F5344CB8AC3E}">
        <p14:creationId xmlns:p14="http://schemas.microsoft.com/office/powerpoint/2010/main" val="1366931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1877490" y="339550"/>
            <a:ext cx="843702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Alma Physical Resource Sharing – Borrowing Workflows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629714" y="1956152"/>
            <a:ext cx="11086035" cy="473975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Topics to be covered:</a:t>
            </a:r>
          </a:p>
          <a:p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Printing Pull Slips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Shipping Items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Cancelling Requests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Completing Requests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Processing Locate Failures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Sending and Responding to General Messages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Turning Lending Off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594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1877490" y="339550"/>
            <a:ext cx="843702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Alma Resource Sharing – Other Training Resources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629714" y="1956152"/>
            <a:ext cx="11086035" cy="440120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Additional Training Sessions:</a:t>
            </a:r>
          </a:p>
          <a:p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Digital Borrowing and Lending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Thursday, May 2 at 11:00am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Registration: 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  <a:hlinkClick r:id="rId2"/>
              </a:rPr>
              <a:t>https://sunyolis.libcal.com/calendar/training/digitalRS</a:t>
            </a: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Alma Resource Sharing Training Guide: 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  <a:hlinkClick r:id="rId3"/>
              </a:rPr>
              <a:t>https://sunyolis.libguides.com/training-resource-sharing</a:t>
            </a: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21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1877490" y="339550"/>
            <a:ext cx="843702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Alma Physical Resource Sharing – Roles Needed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629714" y="1956152"/>
            <a:ext cx="11086035" cy="473975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Roles Needed to Process Lending Requests:</a:t>
            </a:r>
          </a:p>
          <a:p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Circulation Desk Operator - scoped to library &amp; circulation desk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Fulfillment Services operator - scoped to library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Requests Operator - scoped to library &amp; circulation desk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Role Needed to Turn Lending Off:</a:t>
            </a:r>
          </a:p>
          <a:p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Fulfillment Administrator – scoped to institution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824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1877490" y="339550"/>
            <a:ext cx="843702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Alma Physical Resource Sharing – Lending Workflows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629714" y="1956152"/>
            <a:ext cx="11086035" cy="507831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When you receive a lending request, Alma attempts to attach the request to the record for the requested item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Search uses author, title, ISBN, LCCN, OCLC number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Successful the vast majority of the time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If successful, requested item will be added to your Pick From Shelf list, and the request will go into the Being Processed Status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If unsuccessful, the request will go into the Locate Failed status, and you will need to manually attach the request to a record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Alma’s lending locate process does occasionally make mistakes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Title on pull slip will not match title on shipping slip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Email </a:t>
            </a:r>
            <a:r>
              <a:rPr lang="en-US" sz="2200">
                <a:solidFill>
                  <a:srgbClr val="000000"/>
                </a:solidFill>
                <a:latin typeface="Helvetica"/>
                <a:cs typeface="Helvetica"/>
                <a:hlinkClick r:id="rId2"/>
              </a:rPr>
              <a:t>info@sunyolis.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  <a:hlinkClick r:id="rId2"/>
              </a:rPr>
              <a:t>libanswers.com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 if this happens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41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1877490" y="339550"/>
            <a:ext cx="843702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Alma Physical Resource Sharing – Lending Workflows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629714" y="1956152"/>
            <a:ext cx="11086035" cy="473975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Request Terms of Use determine whether items can be requested by other libraries via Alma resource sharing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Deflections for non-lendable locations, material types, etc. can be configured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FAQ: 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  <a:hlinkClick r:id="rId2"/>
              </a:rPr>
              <a:t>https://sunyolis.libanswers.com/faq/273344</a:t>
            </a: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Lending loan periods are determined by SUNY’s lending loan period policy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Alma automatically </a:t>
            </a:r>
            <a:r>
              <a:rPr lang="en-US" sz="2200">
                <a:solidFill>
                  <a:srgbClr val="000000"/>
                </a:solidFill>
                <a:latin typeface="Helvetica"/>
                <a:cs typeface="Helvetica"/>
              </a:rPr>
              <a:t>sets request due 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dates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Policy: 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  <a:hlinkClick r:id="rId3"/>
              </a:rPr>
              <a:t>https://sunyolis.libguides.com/ld.php?content_id=40225585</a:t>
            </a: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Alma is configured to automatically approve renewal requests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Renewal requests that aren’t permitted by policy are automatically blocked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743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1877490" y="339550"/>
            <a:ext cx="843702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/>
                <a:cs typeface="Helvetica"/>
              </a:rPr>
              <a:t>Alma Physical Resource Sharing – Lending Workflows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629714" y="1956152"/>
            <a:ext cx="11086035" cy="406265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Lending requests are automatically cancelled if they are not filled within a set period of time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Most SUNY libraries have an expiry period of 4 days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SUNY libraries with multiple branches have an expiry period of 6 days</a:t>
            </a:r>
          </a:p>
          <a:p>
            <a:endParaRPr lang="en-US" sz="22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Lending can be turned off in your resource sharing library settings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Any requests received while lending is turned off are automatically rejected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Please turn off your library’s lending if you cannot fill requests for more than 3 consecutive days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</a:rPr>
              <a:t>FAQ: </a:t>
            </a:r>
            <a:r>
              <a:rPr lang="en-US" sz="2200" dirty="0">
                <a:solidFill>
                  <a:srgbClr val="000000"/>
                </a:solidFill>
                <a:latin typeface="Helvetica"/>
                <a:cs typeface="Helvetica"/>
                <a:hlinkClick r:id="rId2"/>
              </a:rPr>
              <a:t>https://sunyolis.libanswers.com/faq/266453</a:t>
            </a:r>
            <a:endParaRPr lang="en-US" sz="2400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Helvetica" pitchFamily="2" charset="0"/>
            </a:endParaRPr>
          </a:p>
          <a:p>
            <a:endParaRPr lang="en-US" dirty="0">
              <a:solidFill>
                <a:srgbClr val="000000"/>
              </a:solidFill>
              <a:latin typeface="Helvetica" pitchFamily="2" charset="0"/>
              <a:cs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174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UNY Logo">
            <a:extLst>
              <a:ext uri="{FF2B5EF4-FFF2-40B4-BE49-F238E27FC236}">
                <a16:creationId xmlns:a16="http://schemas.microsoft.com/office/drawing/2014/main" id="{7C153E8F-FBDB-D54C-929C-BE86FFE857C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348" y="1784348"/>
            <a:ext cx="3289303" cy="328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538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25541735DBF5479A85A0E07C52A45A" ma:contentTypeVersion="12" ma:contentTypeDescription="Create a new document." ma:contentTypeScope="" ma:versionID="ee1ed2ec3ea43fdf1f036dda7e98fe98">
  <xsd:schema xmlns:xsd="http://www.w3.org/2001/XMLSchema" xmlns:xs="http://www.w3.org/2001/XMLSchema" xmlns:p="http://schemas.microsoft.com/office/2006/metadata/properties" xmlns:ns2="61ce4d65-48b5-4510-a74e-67217dcdfadf" xmlns:ns3="4404f601-80f3-4988-a5f5-d6c3dd7e14a6" targetNamespace="http://schemas.microsoft.com/office/2006/metadata/properties" ma:root="true" ma:fieldsID="27b4498206e9ac9429f5947a13c6b256" ns2:_="" ns3:_="">
    <xsd:import namespace="61ce4d65-48b5-4510-a74e-67217dcdfadf"/>
    <xsd:import namespace="4404f601-80f3-4988-a5f5-d6c3dd7e14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ce4d65-48b5-4510-a74e-67217dcdfa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04f601-80f3-4988-a5f5-d6c3dd7e14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F6D493-C464-4A5A-B300-9DC8189BFAB5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1ce4d65-48b5-4510-a74e-67217dcdfadf"/>
    <ds:schemaRef ds:uri="4404f601-80f3-4988-a5f5-d6c3dd7e14a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CDF9C27-C1A1-47B7-A4EF-D2AB5C60DC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ce4d65-48b5-4510-a74e-67217dcdfadf"/>
    <ds:schemaRef ds:uri="4404f601-80f3-4988-a5f5-d6c3dd7e14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C74552-0B62-4001-A199-727C0E8ACF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5410</TotalTime>
  <Words>475</Words>
  <Application>Microsoft Office PowerPoint</Application>
  <PresentationFormat>Widescreen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Helvetica</vt:lpstr>
      <vt:lpstr>Helvetica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Jackson</dc:creator>
  <cp:lastModifiedBy>Tim Jackson</cp:lastModifiedBy>
  <cp:revision>585</cp:revision>
  <dcterms:created xsi:type="dcterms:W3CDTF">2022-02-22T23:15:54Z</dcterms:created>
  <dcterms:modified xsi:type="dcterms:W3CDTF">2024-04-30T19:28:00Z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0x0101001025541735DBF5479A85A0E07C52A45A</vt:lpwstr>
  </property>
</Properties>
</file>