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315" r:id="rId3"/>
    <p:sldId id="295" r:id="rId4"/>
    <p:sldId id="320" r:id="rId5"/>
    <p:sldId id="316" r:id="rId6"/>
    <p:sldId id="317" r:id="rId7"/>
    <p:sldId id="327" r:id="rId8"/>
    <p:sldId id="341" r:id="rId9"/>
    <p:sldId id="323" r:id="rId10"/>
    <p:sldId id="322" r:id="rId11"/>
    <p:sldId id="321" r:id="rId12"/>
    <p:sldId id="318" r:id="rId13"/>
    <p:sldId id="319" r:id="rId14"/>
    <p:sldId id="333" r:id="rId15"/>
    <p:sldId id="334" r:id="rId16"/>
    <p:sldId id="324" r:id="rId17"/>
    <p:sldId id="325" r:id="rId18"/>
    <p:sldId id="332" r:id="rId19"/>
    <p:sldId id="326" r:id="rId20"/>
    <p:sldId id="328" r:id="rId21"/>
    <p:sldId id="329" r:id="rId22"/>
    <p:sldId id="330" r:id="rId23"/>
    <p:sldId id="331" r:id="rId24"/>
    <p:sldId id="335" r:id="rId25"/>
    <p:sldId id="336" r:id="rId26"/>
    <p:sldId id="337" r:id="rId27"/>
    <p:sldId id="338" r:id="rId28"/>
    <p:sldId id="339" r:id="rId29"/>
    <p:sldId id="34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7C8EF-C6B8-6544-4578-CA23A260D218}" v="1138" dt="2020-03-18T12:39:53.662"/>
    <p1510:client id="{6028EAE1-74BE-81D0-F26F-1B34FD933B3C}" v="586" dt="2020-01-14T20:51:27.347"/>
    <p1510:client id="{61CE97F5-DE33-23BA-6923-A9C2E9E43C5C}" v="1111" dt="2020-03-17T22:48:32.472"/>
    <p1510:client id="{6CF3400E-A99B-58D8-ED5A-99057E67CE19}" v="138" dt="2020-03-18T14:46:28.194"/>
    <p1510:client id="{6F748095-6AE8-4E7F-9901-35C2CBF641FB}" v="7" dt="2020-01-13T14:37:28.932"/>
    <p1510:client id="{AD25C484-D7F8-F475-641E-39722C342E6E}" v="900" dt="2020-03-17T20:53:34.493"/>
    <p1510:client id="{D7D256EC-C793-F59A-1EC8-CFA1299BBE00}" v="317" dt="2020-03-18T17:49:26.886"/>
    <p1510:client id="{E6050C61-CF93-AA4B-1C20-979E320C0E8E}" v="18" dt="2020-03-18T00:02:12.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4D597-3732-4801-A791-BF53F0BEE59E}" type="datetimeFigureOut">
              <a:rPr lang="en-US"/>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D5F71-B04E-4FF4-BB66-DE57FBAE3D28}" type="slidenum">
              <a:rPr lang="en-US"/>
              <a:t>‹#›</a:t>
            </a:fld>
            <a:endParaRPr lang="en-US"/>
          </a:p>
        </p:txBody>
      </p:sp>
    </p:spTree>
    <p:extLst>
      <p:ext uri="{BB962C8B-B14F-4D97-AF65-F5344CB8AC3E}">
        <p14:creationId xmlns:p14="http://schemas.microsoft.com/office/powerpoint/2010/main" val="29889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a:t>
            </a:fld>
            <a:endParaRPr lang="en-US"/>
          </a:p>
        </p:txBody>
      </p:sp>
    </p:spTree>
    <p:extLst>
      <p:ext uri="{BB962C8B-B14F-4D97-AF65-F5344CB8AC3E}">
        <p14:creationId xmlns:p14="http://schemas.microsoft.com/office/powerpoint/2010/main" val="183089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11</a:t>
            </a:fld>
            <a:endParaRPr lang="en-US"/>
          </a:p>
        </p:txBody>
      </p:sp>
    </p:spTree>
    <p:extLst>
      <p:ext uri="{BB962C8B-B14F-4D97-AF65-F5344CB8AC3E}">
        <p14:creationId xmlns:p14="http://schemas.microsoft.com/office/powerpoint/2010/main" val="77358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12</a:t>
            </a:fld>
            <a:endParaRPr lang="en-US"/>
          </a:p>
        </p:txBody>
      </p:sp>
    </p:spTree>
    <p:extLst>
      <p:ext uri="{BB962C8B-B14F-4D97-AF65-F5344CB8AC3E}">
        <p14:creationId xmlns:p14="http://schemas.microsoft.com/office/powerpoint/2010/main" val="334082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13</a:t>
            </a:fld>
            <a:endParaRPr lang="en-US"/>
          </a:p>
        </p:txBody>
      </p:sp>
    </p:spTree>
    <p:extLst>
      <p:ext uri="{BB962C8B-B14F-4D97-AF65-F5344CB8AC3E}">
        <p14:creationId xmlns:p14="http://schemas.microsoft.com/office/powerpoint/2010/main" val="2972761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14</a:t>
            </a:fld>
            <a:endParaRPr lang="en-US"/>
          </a:p>
        </p:txBody>
      </p:sp>
    </p:spTree>
    <p:extLst>
      <p:ext uri="{BB962C8B-B14F-4D97-AF65-F5344CB8AC3E}">
        <p14:creationId xmlns:p14="http://schemas.microsoft.com/office/powerpoint/2010/main" val="295143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15</a:t>
            </a:fld>
            <a:endParaRPr lang="en-US"/>
          </a:p>
        </p:txBody>
      </p:sp>
    </p:spTree>
    <p:extLst>
      <p:ext uri="{BB962C8B-B14F-4D97-AF65-F5344CB8AC3E}">
        <p14:creationId xmlns:p14="http://schemas.microsoft.com/office/powerpoint/2010/main" val="75902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16</a:t>
            </a:fld>
            <a:endParaRPr lang="en-US"/>
          </a:p>
        </p:txBody>
      </p:sp>
    </p:spTree>
    <p:extLst>
      <p:ext uri="{BB962C8B-B14F-4D97-AF65-F5344CB8AC3E}">
        <p14:creationId xmlns:p14="http://schemas.microsoft.com/office/powerpoint/2010/main" val="196225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17</a:t>
            </a:fld>
            <a:endParaRPr lang="en-US"/>
          </a:p>
        </p:txBody>
      </p:sp>
    </p:spTree>
    <p:extLst>
      <p:ext uri="{BB962C8B-B14F-4D97-AF65-F5344CB8AC3E}">
        <p14:creationId xmlns:p14="http://schemas.microsoft.com/office/powerpoint/2010/main" val="220791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18</a:t>
            </a:fld>
            <a:endParaRPr lang="en-US"/>
          </a:p>
        </p:txBody>
      </p:sp>
    </p:spTree>
    <p:extLst>
      <p:ext uri="{BB962C8B-B14F-4D97-AF65-F5344CB8AC3E}">
        <p14:creationId xmlns:p14="http://schemas.microsoft.com/office/powerpoint/2010/main" val="131937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19</a:t>
            </a:fld>
            <a:endParaRPr lang="en-US"/>
          </a:p>
        </p:txBody>
      </p:sp>
    </p:spTree>
    <p:extLst>
      <p:ext uri="{BB962C8B-B14F-4D97-AF65-F5344CB8AC3E}">
        <p14:creationId xmlns:p14="http://schemas.microsoft.com/office/powerpoint/2010/main" val="1217673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20</a:t>
            </a:fld>
            <a:endParaRPr lang="en-US"/>
          </a:p>
        </p:txBody>
      </p:sp>
    </p:spTree>
    <p:extLst>
      <p:ext uri="{BB962C8B-B14F-4D97-AF65-F5344CB8AC3E}">
        <p14:creationId xmlns:p14="http://schemas.microsoft.com/office/powerpoint/2010/main" val="425825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3</a:t>
            </a:fld>
            <a:endParaRPr lang="en-US"/>
          </a:p>
        </p:txBody>
      </p:sp>
    </p:spTree>
    <p:extLst>
      <p:ext uri="{BB962C8B-B14F-4D97-AF65-F5344CB8AC3E}">
        <p14:creationId xmlns:p14="http://schemas.microsoft.com/office/powerpoint/2010/main" val="177410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21</a:t>
            </a:fld>
            <a:endParaRPr lang="en-US"/>
          </a:p>
        </p:txBody>
      </p:sp>
    </p:spTree>
    <p:extLst>
      <p:ext uri="{BB962C8B-B14F-4D97-AF65-F5344CB8AC3E}">
        <p14:creationId xmlns:p14="http://schemas.microsoft.com/office/powerpoint/2010/main" val="1177097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22</a:t>
            </a:fld>
            <a:endParaRPr lang="en-US"/>
          </a:p>
        </p:txBody>
      </p:sp>
    </p:spTree>
    <p:extLst>
      <p:ext uri="{BB962C8B-B14F-4D97-AF65-F5344CB8AC3E}">
        <p14:creationId xmlns:p14="http://schemas.microsoft.com/office/powerpoint/2010/main" val="2632399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23</a:t>
            </a:fld>
            <a:endParaRPr lang="en-US"/>
          </a:p>
        </p:txBody>
      </p:sp>
    </p:spTree>
    <p:extLst>
      <p:ext uri="{BB962C8B-B14F-4D97-AF65-F5344CB8AC3E}">
        <p14:creationId xmlns:p14="http://schemas.microsoft.com/office/powerpoint/2010/main" val="1728474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24</a:t>
            </a:fld>
            <a:endParaRPr lang="en-US"/>
          </a:p>
        </p:txBody>
      </p:sp>
    </p:spTree>
    <p:extLst>
      <p:ext uri="{BB962C8B-B14F-4D97-AF65-F5344CB8AC3E}">
        <p14:creationId xmlns:p14="http://schemas.microsoft.com/office/powerpoint/2010/main" val="1011664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25</a:t>
            </a:fld>
            <a:endParaRPr lang="en-US"/>
          </a:p>
        </p:txBody>
      </p:sp>
    </p:spTree>
    <p:extLst>
      <p:ext uri="{BB962C8B-B14F-4D97-AF65-F5344CB8AC3E}">
        <p14:creationId xmlns:p14="http://schemas.microsoft.com/office/powerpoint/2010/main" val="337770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26</a:t>
            </a:fld>
            <a:endParaRPr lang="en-US"/>
          </a:p>
        </p:txBody>
      </p:sp>
    </p:spTree>
    <p:extLst>
      <p:ext uri="{BB962C8B-B14F-4D97-AF65-F5344CB8AC3E}">
        <p14:creationId xmlns:p14="http://schemas.microsoft.com/office/powerpoint/2010/main" val="1204904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27</a:t>
            </a:fld>
            <a:endParaRPr lang="en-US"/>
          </a:p>
        </p:txBody>
      </p:sp>
    </p:spTree>
    <p:extLst>
      <p:ext uri="{BB962C8B-B14F-4D97-AF65-F5344CB8AC3E}">
        <p14:creationId xmlns:p14="http://schemas.microsoft.com/office/powerpoint/2010/main" val="4013598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28</a:t>
            </a:fld>
            <a:endParaRPr lang="en-US"/>
          </a:p>
        </p:txBody>
      </p:sp>
    </p:spTree>
    <p:extLst>
      <p:ext uri="{BB962C8B-B14F-4D97-AF65-F5344CB8AC3E}">
        <p14:creationId xmlns:p14="http://schemas.microsoft.com/office/powerpoint/2010/main" val="4226589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29</a:t>
            </a:fld>
            <a:endParaRPr lang="en-US"/>
          </a:p>
        </p:txBody>
      </p:sp>
    </p:spTree>
    <p:extLst>
      <p:ext uri="{BB962C8B-B14F-4D97-AF65-F5344CB8AC3E}">
        <p14:creationId xmlns:p14="http://schemas.microsoft.com/office/powerpoint/2010/main" val="290595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4</a:t>
            </a:fld>
            <a:endParaRPr lang="en-US"/>
          </a:p>
        </p:txBody>
      </p:sp>
    </p:spTree>
    <p:extLst>
      <p:ext uri="{BB962C8B-B14F-4D97-AF65-F5344CB8AC3E}">
        <p14:creationId xmlns:p14="http://schemas.microsoft.com/office/powerpoint/2010/main" val="341983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5</a:t>
            </a:fld>
            <a:endParaRPr lang="en-US"/>
          </a:p>
        </p:txBody>
      </p:sp>
    </p:spTree>
    <p:extLst>
      <p:ext uri="{BB962C8B-B14F-4D97-AF65-F5344CB8AC3E}">
        <p14:creationId xmlns:p14="http://schemas.microsoft.com/office/powerpoint/2010/main" val="204118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6</a:t>
            </a:fld>
            <a:endParaRPr lang="en-US"/>
          </a:p>
        </p:txBody>
      </p:sp>
    </p:spTree>
    <p:extLst>
      <p:ext uri="{BB962C8B-B14F-4D97-AF65-F5344CB8AC3E}">
        <p14:creationId xmlns:p14="http://schemas.microsoft.com/office/powerpoint/2010/main" val="154698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7</a:t>
            </a:fld>
            <a:endParaRPr lang="en-US"/>
          </a:p>
        </p:txBody>
      </p:sp>
    </p:spTree>
    <p:extLst>
      <p:ext uri="{BB962C8B-B14F-4D97-AF65-F5344CB8AC3E}">
        <p14:creationId xmlns:p14="http://schemas.microsoft.com/office/powerpoint/2010/main" val="169521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8</a:t>
            </a:fld>
            <a:endParaRPr lang="en-US"/>
          </a:p>
        </p:txBody>
      </p:sp>
    </p:spTree>
    <p:extLst>
      <p:ext uri="{BB962C8B-B14F-4D97-AF65-F5344CB8AC3E}">
        <p14:creationId xmlns:p14="http://schemas.microsoft.com/office/powerpoint/2010/main" val="118500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9</a:t>
            </a:fld>
            <a:endParaRPr lang="en-US"/>
          </a:p>
        </p:txBody>
      </p:sp>
    </p:spTree>
    <p:extLst>
      <p:ext uri="{BB962C8B-B14F-4D97-AF65-F5344CB8AC3E}">
        <p14:creationId xmlns:p14="http://schemas.microsoft.com/office/powerpoint/2010/main" val="229652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10</a:t>
            </a:fld>
            <a:endParaRPr lang="en-US"/>
          </a:p>
        </p:txBody>
      </p:sp>
    </p:spTree>
    <p:extLst>
      <p:ext uri="{BB962C8B-B14F-4D97-AF65-F5344CB8AC3E}">
        <p14:creationId xmlns:p14="http://schemas.microsoft.com/office/powerpoint/2010/main" val="10652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3/20/2020</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3/20/2020</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emf"/><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emf"/><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emf"/><Relationship Id="rId7" Type="http://schemas.openxmlformats.org/officeDocument/2006/relationships/hyperlink" Target="mailto:logic@idsproject.libanswers.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support.atlas-sys.com/hc/en-us/articles/360011808394-Configuring-the-Electronic-Delivery-Utility"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hyperlink" Target="https://slcny.libanswers.com/faq/286209" TargetMode="External"/><Relationship Id="rId3" Type="http://schemas.openxmlformats.org/officeDocument/2006/relationships/image" Target="../media/image2.emf"/><Relationship Id="rId7" Type="http://schemas.openxmlformats.org/officeDocument/2006/relationships/hyperlink" Target="https://slcny.libguides.com/libraries-COVID19"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hyperlink" Target="mailto:support@atlas-sys.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hyperlink" Target="https://public.3.basecamp.com/p/P16LnhiCgdHYAmMSzFhnLGDa" TargetMode="External"/><Relationship Id="rId3" Type="http://schemas.openxmlformats.org/officeDocument/2006/relationships/image" Target="../media/image2.emf"/><Relationship Id="rId7" Type="http://schemas.openxmlformats.org/officeDocument/2006/relationships/hyperlink" Target="https://tinyurl.com/tvnty3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A505A-881F-1A4A-88CE-582A96EF6887}"/>
              </a:ext>
            </a:extLst>
          </p:cNvPr>
          <p:cNvSpPr/>
          <p:nvPr/>
        </p:nvSpPr>
        <p:spPr>
          <a:xfrm>
            <a:off x="1"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4782315" y="1015018"/>
            <a:ext cx="7289612" cy="3139321"/>
          </a:xfrm>
          <a:prstGeom prst="rect">
            <a:avLst/>
          </a:prstGeom>
          <a:noFill/>
        </p:spPr>
        <p:txBody>
          <a:bodyPr wrap="square" rtlCol="0" anchor="t">
            <a:spAutoFit/>
          </a:bodyPr>
          <a:lstStyle/>
          <a:p>
            <a:r>
              <a:rPr lang="en-US" sz="6600" dirty="0" err="1" smtClean="0">
                <a:solidFill>
                  <a:schemeClr val="bg1"/>
                </a:solidFill>
                <a:latin typeface="Calibri Light"/>
                <a:cs typeface="Calibri Light"/>
              </a:rPr>
              <a:t>ILLiad</a:t>
            </a:r>
            <a:r>
              <a:rPr lang="en-US" sz="6600" dirty="0" smtClean="0">
                <a:solidFill>
                  <a:schemeClr val="bg1"/>
                </a:solidFill>
                <a:latin typeface="Calibri Light"/>
                <a:cs typeface="Calibri Light"/>
              </a:rPr>
              <a:t> Document Delivery</a:t>
            </a:r>
            <a:endParaRPr lang="en-US" sz="6600" dirty="0">
              <a:solidFill>
                <a:schemeClr val="bg1"/>
              </a:solidFill>
              <a:latin typeface="Calibri Light"/>
              <a:cs typeface="Calibri Light"/>
            </a:endParaRPr>
          </a:p>
          <a:p>
            <a:endParaRPr lang="en-US" sz="6600" dirty="0">
              <a:solidFill>
                <a:schemeClr val="bg1"/>
              </a:solidFill>
              <a:ea typeface="+mn-lt"/>
              <a:cs typeface="+mn-lt"/>
            </a:endParaRP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7" y="4790488"/>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4725181" y="4605155"/>
            <a:ext cx="4785363" cy="1138773"/>
          </a:xfrm>
          <a:prstGeom prst="rect">
            <a:avLst/>
          </a:prstGeom>
          <a:noFill/>
        </p:spPr>
        <p:txBody>
          <a:bodyPr wrap="square" rtlCol="0" anchor="t">
            <a:spAutoFit/>
          </a:bodyPr>
          <a:lstStyle/>
          <a:p>
            <a:pPr algn="r"/>
            <a:r>
              <a:rPr lang="en-US" sz="2000" dirty="0">
                <a:solidFill>
                  <a:schemeClr val="bg1"/>
                </a:solidFill>
                <a:latin typeface="Arial"/>
                <a:cs typeface="Arial"/>
              </a:rPr>
              <a:t>March </a:t>
            </a:r>
            <a:r>
              <a:rPr lang="en-US" sz="2000" dirty="0" smtClean="0">
                <a:solidFill>
                  <a:schemeClr val="bg1"/>
                </a:solidFill>
                <a:latin typeface="Arial"/>
                <a:cs typeface="Arial"/>
              </a:rPr>
              <a:t>20, </a:t>
            </a:r>
            <a:r>
              <a:rPr lang="en-US" sz="2000" dirty="0">
                <a:solidFill>
                  <a:schemeClr val="bg1"/>
                </a:solidFill>
                <a:latin typeface="Arial"/>
                <a:cs typeface="Arial"/>
              </a:rPr>
              <a:t>2020</a:t>
            </a:r>
          </a:p>
          <a:p>
            <a:pPr algn="r"/>
            <a:endParaRPr lang="en-US" sz="2000" dirty="0">
              <a:solidFill>
                <a:schemeClr val="bg1"/>
              </a:solidFill>
              <a:latin typeface="Arial" panose="020B0604020202020204" pitchFamily="34" charset="0"/>
              <a:cs typeface="Arial" panose="020B0604020202020204" pitchFamily="34" charset="0"/>
            </a:endParaRPr>
          </a:p>
          <a:p>
            <a:pPr algn="r"/>
            <a:endParaRPr lang="en-US" sz="800" dirty="0">
              <a:solidFill>
                <a:schemeClr val="bg1"/>
              </a:solidFill>
              <a:latin typeface="Arial" panose="020B0604020202020204" pitchFamily="34" charset="0"/>
              <a:cs typeface="Arial" panose="020B0604020202020204" pitchFamily="34" charset="0"/>
            </a:endParaRPr>
          </a:p>
          <a:p>
            <a:pPr algn="r"/>
            <a:r>
              <a:rPr lang="en-US" sz="2000" dirty="0">
                <a:solidFill>
                  <a:schemeClr val="bg1"/>
                </a:solidFill>
                <a:latin typeface="Arial"/>
                <a:cs typeface="Arial"/>
              </a:rPr>
              <a:t>Timothy </a:t>
            </a:r>
            <a:r>
              <a:rPr lang="en-US" sz="2000" dirty="0" smtClean="0">
                <a:solidFill>
                  <a:schemeClr val="bg1"/>
                </a:solidFill>
                <a:latin typeface="Arial"/>
                <a:cs typeface="Arial"/>
              </a:rPr>
              <a:t>Jackson</a:t>
            </a:r>
            <a:endParaRPr lang="en-US" sz="2000" dirty="0">
              <a:solidFill>
                <a:schemeClr val="bg1"/>
              </a:solidFill>
              <a:latin typeface="Arial"/>
              <a:cs typeface="Arial"/>
            </a:endParaRP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9367496" y="6062787"/>
            <a:ext cx="2501565" cy="416838"/>
            <a:chOff x="9367496" y="6062787"/>
            <a:chExt cx="2501565" cy="416838"/>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7113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Reasons for Cancellation</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2" y="1410783"/>
            <a:ext cx="5604426"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Like Borrowing and lending, Document Delivery has its own Reasons for Cancellation table</a:t>
            </a:r>
          </a:p>
          <a:p>
            <a:r>
              <a:rPr lang="en-US" b="1" dirty="0" err="1" smtClean="0">
                <a:ea typeface="+mn-lt"/>
                <a:cs typeface="+mn-lt"/>
              </a:rPr>
              <a:t>DocDelNotFoundReasons</a:t>
            </a:r>
            <a:endParaRPr lang="en-US" b="1" dirty="0" smtClean="0">
              <a:ea typeface="+mn-lt"/>
              <a:cs typeface="+mn-lt"/>
            </a:endParaRPr>
          </a:p>
          <a:p>
            <a:r>
              <a:rPr lang="en-US" dirty="0" smtClean="0">
                <a:ea typeface="+mn-lt"/>
                <a:cs typeface="+mn-lt"/>
              </a:rPr>
              <a:t>Located in </a:t>
            </a:r>
            <a:r>
              <a:rPr lang="en-US" b="1" dirty="0" smtClean="0">
                <a:ea typeface="+mn-lt"/>
                <a:cs typeface="+mn-lt"/>
              </a:rPr>
              <a:t>Doc Del | Reasons</a:t>
            </a:r>
          </a:p>
          <a:p>
            <a:r>
              <a:rPr lang="en-US" dirty="0" smtClean="0">
                <a:ea typeface="+mn-lt"/>
                <a:cs typeface="+mn-lt"/>
              </a:rPr>
              <a:t>Configured in the same manner as Borrowing and Lending tables</a:t>
            </a:r>
            <a:r>
              <a:rPr lang="en-US" dirty="0"/>
              <a:t/>
            </a:r>
            <a:br>
              <a:rPr lang="en-US"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7"/>
          <a:stretch>
            <a:fillRect/>
          </a:stretch>
        </p:blipFill>
        <p:spPr>
          <a:xfrm>
            <a:off x="7050876" y="1627892"/>
            <a:ext cx="3514725" cy="337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222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Reasons for Cancellation</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778583" y="1409504"/>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2" y="1410783"/>
            <a:ext cx="5604426"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3" name="Picture 2"/>
          <p:cNvPicPr>
            <a:picLocks noChangeAspect="1"/>
          </p:cNvPicPr>
          <p:nvPr/>
        </p:nvPicPr>
        <p:blipFill>
          <a:blip r:embed="rId7"/>
          <a:stretch>
            <a:fillRect/>
          </a:stretch>
        </p:blipFill>
        <p:spPr>
          <a:xfrm>
            <a:off x="429757" y="1360329"/>
            <a:ext cx="11290982" cy="4266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285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Notification Emails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2" y="1410783"/>
            <a:ext cx="5604426" cy="459972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Document Delivery uses the “</a:t>
            </a:r>
            <a:r>
              <a:rPr lang="en-US" b="1" dirty="0" smtClean="0">
                <a:ea typeface="+mn-lt"/>
                <a:cs typeface="+mn-lt"/>
              </a:rPr>
              <a:t>Doc Del Electronic Delivery</a:t>
            </a:r>
            <a:r>
              <a:rPr lang="en-US" dirty="0" smtClean="0">
                <a:ea typeface="+mn-lt"/>
                <a:cs typeface="+mn-lt"/>
              </a:rPr>
              <a:t>” notification template when notifying users that an article has been delivered electronically</a:t>
            </a:r>
          </a:p>
          <a:p>
            <a:r>
              <a:rPr lang="en-US" dirty="0">
                <a:ea typeface="+mn-lt"/>
                <a:cs typeface="+mn-lt"/>
              </a:rPr>
              <a:t>Document Delivery uses the “</a:t>
            </a:r>
            <a:r>
              <a:rPr lang="en-US" b="1" dirty="0">
                <a:ea typeface="+mn-lt"/>
                <a:cs typeface="+mn-lt"/>
              </a:rPr>
              <a:t>Doc Del Cancellation Article</a:t>
            </a:r>
            <a:r>
              <a:rPr lang="en-US" dirty="0">
                <a:ea typeface="+mn-lt"/>
                <a:cs typeface="+mn-lt"/>
              </a:rPr>
              <a:t>” notification template when notifying users that an article request has been </a:t>
            </a:r>
            <a:r>
              <a:rPr lang="en-US" dirty="0" smtClean="0">
                <a:ea typeface="+mn-lt"/>
                <a:cs typeface="+mn-lt"/>
              </a:rPr>
              <a:t>cancelled</a:t>
            </a:r>
          </a:p>
          <a:p>
            <a:r>
              <a:rPr lang="en-US" dirty="0" smtClean="0">
                <a:ea typeface="+mn-lt"/>
                <a:cs typeface="+mn-lt"/>
              </a:rPr>
              <a:t>You will need need to edit these template in the Notifications Tab of the Customization Manager</a:t>
            </a:r>
          </a:p>
          <a:p>
            <a:r>
              <a:rPr lang="en-US" dirty="0" smtClean="0">
                <a:ea typeface="+mn-lt"/>
                <a:cs typeface="+mn-lt"/>
              </a:rPr>
              <a:t> You may want to simply reuse the bodies of the “Borrowing Electronic </a:t>
            </a:r>
            <a:r>
              <a:rPr lang="en-US" dirty="0">
                <a:ea typeface="+mn-lt"/>
                <a:cs typeface="+mn-lt"/>
              </a:rPr>
              <a:t>Delivery” and “Borrowing Cancellation </a:t>
            </a:r>
            <a:r>
              <a:rPr lang="en-US" dirty="0" smtClean="0">
                <a:ea typeface="+mn-lt"/>
                <a:cs typeface="+mn-lt"/>
              </a:rPr>
              <a:t>Article” notification templates</a:t>
            </a:r>
            <a:r>
              <a:rPr lang="en-US" dirty="0"/>
              <a:t/>
            </a:r>
            <a:br>
              <a:rPr lang="en-US"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3" name="Picture 2"/>
          <p:cNvPicPr>
            <a:picLocks noChangeAspect="1"/>
          </p:cNvPicPr>
          <p:nvPr/>
        </p:nvPicPr>
        <p:blipFill>
          <a:blip r:embed="rId7"/>
          <a:stretch>
            <a:fillRect/>
          </a:stretch>
        </p:blipFill>
        <p:spPr>
          <a:xfrm>
            <a:off x="6320303" y="2102158"/>
            <a:ext cx="5543232" cy="2302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367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Notification Emails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1" y="1410783"/>
            <a:ext cx="7482553"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You will also need to configure the following keys in the Customization manager</a:t>
            </a:r>
          </a:p>
          <a:p>
            <a:pPr lvl="1"/>
            <a:r>
              <a:rPr lang="en-US" b="1" dirty="0" err="1" smtClean="0">
                <a:ea typeface="+mn-lt"/>
                <a:cs typeface="+mn-lt"/>
              </a:rPr>
              <a:t>DocDelEMailFromAddress</a:t>
            </a:r>
            <a:endParaRPr lang="en-US" b="1" dirty="0" smtClean="0">
              <a:ea typeface="+mn-lt"/>
              <a:cs typeface="+mn-lt"/>
            </a:endParaRPr>
          </a:p>
          <a:p>
            <a:pPr lvl="1"/>
            <a:r>
              <a:rPr lang="en-US" b="1" dirty="0" err="1" smtClean="0">
                <a:ea typeface="+mn-lt"/>
                <a:cs typeface="+mn-lt"/>
              </a:rPr>
              <a:t>DocDelEMailFromName</a:t>
            </a:r>
            <a:endParaRPr lang="en-US" b="1" dirty="0" smtClean="0">
              <a:ea typeface="+mn-lt"/>
              <a:cs typeface="+mn-lt"/>
            </a:endParaRPr>
          </a:p>
          <a:p>
            <a:r>
              <a:rPr lang="en-US" dirty="0" smtClean="0">
                <a:ea typeface="+mn-lt"/>
                <a:cs typeface="+mn-lt"/>
              </a:rPr>
              <a:t>Both of those keys can be found in </a:t>
            </a:r>
            <a:r>
              <a:rPr lang="en-US" b="1" dirty="0" smtClean="0">
                <a:ea typeface="+mn-lt"/>
                <a:cs typeface="+mn-lt"/>
              </a:rPr>
              <a:t>System | </a:t>
            </a:r>
            <a:r>
              <a:rPr lang="en-US" b="1" dirty="0" err="1" smtClean="0">
                <a:ea typeface="+mn-lt"/>
                <a:cs typeface="+mn-lt"/>
              </a:rPr>
              <a:t>EMail</a:t>
            </a:r>
            <a:r>
              <a:rPr lang="en-US" b="1" dirty="0"/>
              <a:t/>
            </a:r>
            <a:br>
              <a:rPr lang="en-US" b="1"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3" name="Picture 2"/>
          <p:cNvPicPr>
            <a:picLocks noChangeAspect="1"/>
          </p:cNvPicPr>
          <p:nvPr/>
        </p:nvPicPr>
        <p:blipFill>
          <a:blip r:embed="rId7"/>
          <a:stretch>
            <a:fillRect/>
          </a:stretch>
        </p:blipFill>
        <p:spPr>
          <a:xfrm>
            <a:off x="711211" y="4373160"/>
            <a:ext cx="4524375"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a:stretch>
            <a:fillRect/>
          </a:stretch>
        </p:blipFill>
        <p:spPr>
          <a:xfrm>
            <a:off x="8196994" y="1382565"/>
            <a:ext cx="3400425" cy="3476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7462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Email Routing</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1" y="1410783"/>
            <a:ext cx="7482553"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You can configure Email Routing rules for Document Delivery in the same manner as Borrowing and Lending</a:t>
            </a:r>
          </a:p>
          <a:p>
            <a:r>
              <a:rPr lang="en-US" dirty="0" smtClean="0">
                <a:ea typeface="+mn-lt"/>
                <a:cs typeface="+mn-lt"/>
              </a:rPr>
              <a:t>Allow you to send custom emails</a:t>
            </a:r>
          </a:p>
          <a:p>
            <a:r>
              <a:rPr lang="en-US" dirty="0">
                <a:ea typeface="+mn-lt"/>
                <a:cs typeface="+mn-lt"/>
              </a:rPr>
              <a:t> Configured in </a:t>
            </a:r>
            <a:r>
              <a:rPr lang="en-US" b="1" dirty="0" err="1" smtClean="0">
                <a:ea typeface="+mn-lt"/>
                <a:cs typeface="+mn-lt"/>
              </a:rPr>
              <a:t>EMailRouting</a:t>
            </a:r>
            <a:r>
              <a:rPr lang="en-US" dirty="0" smtClean="0">
                <a:ea typeface="+mn-lt"/>
                <a:cs typeface="+mn-lt"/>
              </a:rPr>
              <a:t> </a:t>
            </a:r>
            <a:r>
              <a:rPr lang="en-US" dirty="0">
                <a:ea typeface="+mn-lt"/>
                <a:cs typeface="+mn-lt"/>
              </a:rPr>
              <a:t>table</a:t>
            </a:r>
          </a:p>
          <a:p>
            <a:pPr lvl="1"/>
            <a:r>
              <a:rPr lang="en-US" dirty="0">
                <a:ea typeface="+mn-lt"/>
                <a:cs typeface="+mn-lt"/>
              </a:rPr>
              <a:t>Found in </a:t>
            </a:r>
            <a:r>
              <a:rPr lang="en-US" b="1" dirty="0">
                <a:ea typeface="+mn-lt"/>
                <a:cs typeface="+mn-lt"/>
              </a:rPr>
              <a:t>System | </a:t>
            </a:r>
            <a:r>
              <a:rPr lang="en-US" b="1" dirty="0" smtClean="0">
                <a:ea typeface="+mn-lt"/>
                <a:cs typeface="+mn-lt"/>
              </a:rPr>
              <a:t>Email</a:t>
            </a:r>
          </a:p>
          <a:p>
            <a:r>
              <a:rPr lang="en-US" dirty="0" smtClean="0">
                <a:ea typeface="+mn-lt"/>
                <a:cs typeface="+mn-lt"/>
              </a:rPr>
              <a:t>Enter “Doc Del” into the </a:t>
            </a:r>
            <a:r>
              <a:rPr lang="en-US" dirty="0" err="1" smtClean="0">
                <a:ea typeface="+mn-lt"/>
                <a:cs typeface="+mn-lt"/>
              </a:rPr>
              <a:t>ProcessType</a:t>
            </a:r>
            <a:r>
              <a:rPr lang="en-US" dirty="0" smtClean="0">
                <a:ea typeface="+mn-lt"/>
                <a:cs typeface="+mn-lt"/>
              </a:rPr>
              <a:t> field</a:t>
            </a:r>
            <a:endParaRPr lang="en-US" dirty="0">
              <a:ea typeface="+mn-lt"/>
              <a:cs typeface="+mn-lt"/>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7"/>
          <a:stretch>
            <a:fillRect/>
          </a:stretch>
        </p:blipFill>
        <p:spPr>
          <a:xfrm>
            <a:off x="7747209" y="1246010"/>
            <a:ext cx="3524250" cy="4629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984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Email Routing</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1" y="1410783"/>
            <a:ext cx="7482553"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3" name="Picture 2"/>
          <p:cNvPicPr>
            <a:picLocks noChangeAspect="1"/>
          </p:cNvPicPr>
          <p:nvPr/>
        </p:nvPicPr>
        <p:blipFill>
          <a:blip r:embed="rId7"/>
          <a:stretch>
            <a:fillRect/>
          </a:stretch>
        </p:blipFill>
        <p:spPr>
          <a:xfrm>
            <a:off x="1963711" y="1565129"/>
            <a:ext cx="7817128" cy="398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920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PDF Cover Sheet</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2" y="1217250"/>
            <a:ext cx="7680720"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ea typeface="+mn-lt"/>
                <a:cs typeface="+mn-lt"/>
              </a:rPr>
              <a:t>ILLiad</a:t>
            </a:r>
            <a:r>
              <a:rPr lang="en-US" dirty="0" smtClean="0">
                <a:ea typeface="+mn-lt"/>
                <a:cs typeface="+mn-lt"/>
              </a:rPr>
              <a:t> can automatically attach a cover sheet to every PDF it delivers</a:t>
            </a:r>
          </a:p>
          <a:p>
            <a:r>
              <a:rPr lang="en-US" dirty="0" smtClean="0">
                <a:ea typeface="+mn-lt"/>
                <a:cs typeface="+mn-lt"/>
              </a:rPr>
              <a:t>Document Delivery PDF cover sheet is configured separately from Borrowing</a:t>
            </a:r>
          </a:p>
          <a:p>
            <a:r>
              <a:rPr lang="en-US" dirty="0" smtClean="0">
                <a:ea typeface="+mn-lt"/>
                <a:cs typeface="+mn-lt"/>
              </a:rPr>
              <a:t>Keys found in </a:t>
            </a:r>
            <a:r>
              <a:rPr lang="en-US" b="1" dirty="0" smtClean="0">
                <a:ea typeface="+mn-lt"/>
                <a:cs typeface="+mn-lt"/>
              </a:rPr>
              <a:t>Odyssey | Coversheets </a:t>
            </a:r>
          </a:p>
          <a:p>
            <a:pPr lvl="1"/>
            <a:r>
              <a:rPr lang="en-US" b="1" dirty="0" err="1" smtClean="0">
                <a:ea typeface="+mn-lt"/>
                <a:cs typeface="+mn-lt"/>
              </a:rPr>
              <a:t>DocDelCoverSheetFileName</a:t>
            </a:r>
            <a:endParaRPr lang="en-US" b="1" dirty="0" smtClean="0">
              <a:ea typeface="+mn-lt"/>
              <a:cs typeface="+mn-lt"/>
            </a:endParaRPr>
          </a:p>
          <a:p>
            <a:pPr lvl="1"/>
            <a:r>
              <a:rPr lang="en-US" b="1" dirty="0" err="1" smtClean="0">
                <a:ea typeface="+mn-lt"/>
                <a:cs typeface="+mn-lt"/>
              </a:rPr>
              <a:t>DocDelCoverSheetFileLocation</a:t>
            </a:r>
            <a:r>
              <a:rPr lang="en-US" b="1" dirty="0"/>
              <a:t/>
            </a:r>
            <a:br>
              <a:rPr lang="en-US" b="1"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7"/>
          <a:stretch>
            <a:fillRect/>
          </a:stretch>
        </p:blipFill>
        <p:spPr>
          <a:xfrm>
            <a:off x="8333989" y="1458299"/>
            <a:ext cx="3381375" cy="3076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8"/>
          <a:stretch>
            <a:fillRect/>
          </a:stretch>
        </p:blipFill>
        <p:spPr>
          <a:xfrm>
            <a:off x="693009" y="4581471"/>
            <a:ext cx="4562475" cy="1971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374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Electronic Delivery Utility</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4" y="1290114"/>
            <a:ext cx="6454085"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Electronic Delivery Utility automatically processes files saved to a directory </a:t>
            </a:r>
          </a:p>
          <a:p>
            <a:pPr lvl="1"/>
            <a:r>
              <a:rPr lang="en-US" dirty="0" smtClean="0">
                <a:ea typeface="+mn-lt"/>
                <a:cs typeface="+mn-lt"/>
              </a:rPr>
              <a:t>File name must equal Transaction Number</a:t>
            </a:r>
          </a:p>
          <a:p>
            <a:pPr lvl="1"/>
            <a:r>
              <a:rPr lang="en-US" dirty="0" smtClean="0">
                <a:ea typeface="+mn-lt"/>
                <a:cs typeface="+mn-lt"/>
              </a:rPr>
              <a:t>Request must be in In Stacks Searching (lending) or In DD Stacks Searching (doc del) queue</a:t>
            </a:r>
          </a:p>
          <a:p>
            <a:r>
              <a:rPr lang="en-US" dirty="0" smtClean="0">
                <a:ea typeface="+mn-lt"/>
                <a:cs typeface="+mn-lt"/>
              </a:rPr>
              <a:t>Configuration keys are in </a:t>
            </a:r>
            <a:r>
              <a:rPr lang="en-US" b="1" dirty="0" smtClean="0">
                <a:ea typeface="+mn-lt"/>
                <a:cs typeface="+mn-lt"/>
              </a:rPr>
              <a:t>Odyssey | Defaults</a:t>
            </a:r>
          </a:p>
          <a:p>
            <a:pPr lvl="1"/>
            <a:r>
              <a:rPr lang="en-US" b="1" dirty="0" err="1" smtClean="0">
                <a:ea typeface="+mn-lt"/>
                <a:cs typeface="+mn-lt"/>
              </a:rPr>
              <a:t>ElectronicDeliveryUtilityImagesPathDocDel</a:t>
            </a:r>
            <a:endParaRPr lang="en-US" b="1" dirty="0" smtClean="0">
              <a:ea typeface="+mn-lt"/>
              <a:cs typeface="+mn-lt"/>
            </a:endParaRPr>
          </a:p>
          <a:p>
            <a:pPr marL="0" indent="0">
              <a:buNone/>
            </a:pPr>
            <a:endParaRPr lang="en-US" dirty="0" smtClean="0">
              <a:ea typeface="+mn-lt"/>
              <a:cs typeface="+mn-lt"/>
            </a:endParaRPr>
          </a:p>
          <a:p>
            <a:pPr lvl="1"/>
            <a:endParaRPr lang="en-US" b="1" dirty="0">
              <a:ea typeface="+mn-lt"/>
              <a:cs typeface="+mn-lt"/>
            </a:endParaRPr>
          </a:p>
          <a:p>
            <a:pPr lvl="1"/>
            <a:endParaRPr lang="en-US" b="1" dirty="0" smtClean="0">
              <a:ea typeface="+mn-lt"/>
              <a:cs typeface="+mn-lt"/>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3" name="Picture 2"/>
          <p:cNvPicPr>
            <a:picLocks noChangeAspect="1"/>
          </p:cNvPicPr>
          <p:nvPr/>
        </p:nvPicPr>
        <p:blipFill>
          <a:blip r:embed="rId7"/>
          <a:stretch>
            <a:fillRect/>
          </a:stretch>
        </p:blipFill>
        <p:spPr>
          <a:xfrm>
            <a:off x="8001000" y="1109347"/>
            <a:ext cx="3352800" cy="2676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8"/>
          <a:stretch>
            <a:fillRect/>
          </a:stretch>
        </p:blipFill>
        <p:spPr>
          <a:xfrm>
            <a:off x="6918409" y="3968120"/>
            <a:ext cx="5143500" cy="1971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942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Custom Queues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4" y="1290114"/>
            <a:ext cx="6454085"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It is possible to create custom Document Delivery queues </a:t>
            </a:r>
          </a:p>
          <a:p>
            <a:r>
              <a:rPr lang="en-US" dirty="0" smtClean="0">
                <a:ea typeface="+mn-lt"/>
                <a:cs typeface="+mn-lt"/>
              </a:rPr>
              <a:t>Configured in </a:t>
            </a:r>
            <a:r>
              <a:rPr lang="en-US" b="1" dirty="0" err="1" smtClean="0">
                <a:ea typeface="+mn-lt"/>
                <a:cs typeface="+mn-lt"/>
              </a:rPr>
              <a:t>CustomQueues</a:t>
            </a:r>
            <a:r>
              <a:rPr lang="en-US" dirty="0" smtClean="0">
                <a:ea typeface="+mn-lt"/>
                <a:cs typeface="+mn-lt"/>
              </a:rPr>
              <a:t> table</a:t>
            </a:r>
          </a:p>
          <a:p>
            <a:pPr lvl="1"/>
            <a:r>
              <a:rPr lang="en-US" dirty="0" smtClean="0">
                <a:ea typeface="+mn-lt"/>
                <a:cs typeface="+mn-lt"/>
              </a:rPr>
              <a:t>Found in </a:t>
            </a:r>
            <a:r>
              <a:rPr lang="en-US" b="1" dirty="0" smtClean="0">
                <a:ea typeface="+mn-lt"/>
                <a:cs typeface="+mn-lt"/>
              </a:rPr>
              <a:t>System | Custom Queues</a:t>
            </a:r>
          </a:p>
          <a:p>
            <a:r>
              <a:rPr lang="en-US" dirty="0" smtClean="0">
                <a:ea typeface="+mn-lt"/>
                <a:cs typeface="+mn-lt"/>
              </a:rPr>
              <a:t>Enter “Doc Del” in the </a:t>
            </a:r>
            <a:r>
              <a:rPr lang="en-US" dirty="0" err="1" smtClean="0">
                <a:ea typeface="+mn-lt"/>
                <a:cs typeface="+mn-lt"/>
              </a:rPr>
              <a:t>ProcessType</a:t>
            </a:r>
            <a:r>
              <a:rPr lang="en-US" dirty="0" smtClean="0">
                <a:ea typeface="+mn-lt"/>
                <a:cs typeface="+mn-lt"/>
              </a:rPr>
              <a:t> field</a:t>
            </a:r>
          </a:p>
          <a:p>
            <a:pPr marL="0" indent="0">
              <a:buNone/>
            </a:pPr>
            <a:endParaRPr lang="en-US" dirty="0" smtClean="0">
              <a:ea typeface="+mn-lt"/>
              <a:cs typeface="+mn-lt"/>
            </a:endParaRPr>
          </a:p>
          <a:p>
            <a:pPr lvl="1"/>
            <a:endParaRPr lang="en-US" b="1" dirty="0">
              <a:ea typeface="+mn-lt"/>
              <a:cs typeface="+mn-lt"/>
            </a:endParaRPr>
          </a:p>
          <a:p>
            <a:pPr lvl="1"/>
            <a:endParaRPr lang="en-US" b="1" dirty="0" smtClean="0">
              <a:ea typeface="+mn-lt"/>
              <a:cs typeface="+mn-lt"/>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7"/>
          <a:stretch>
            <a:fillRect/>
          </a:stretch>
        </p:blipFill>
        <p:spPr>
          <a:xfrm>
            <a:off x="7719781" y="1442748"/>
            <a:ext cx="3362325" cy="3133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a:stretch>
            <a:fillRect/>
          </a:stretch>
        </p:blipFill>
        <p:spPr>
          <a:xfrm>
            <a:off x="415681" y="4254027"/>
            <a:ext cx="6334125" cy="119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989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Staff Manager</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4" y="1290114"/>
            <a:ext cx="6454085"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Staff doing work in Document Delivery must be given read and write permissions to Document Delivery in the </a:t>
            </a:r>
            <a:r>
              <a:rPr lang="en-US" dirty="0" err="1" smtClean="0">
                <a:ea typeface="+mn-lt"/>
                <a:cs typeface="+mn-lt"/>
              </a:rPr>
              <a:t>ILLiad</a:t>
            </a:r>
            <a:r>
              <a:rPr lang="en-US" dirty="0" smtClean="0">
                <a:ea typeface="+mn-lt"/>
                <a:cs typeface="+mn-lt"/>
              </a:rPr>
              <a:t> Staff Manager</a:t>
            </a:r>
          </a:p>
          <a:p>
            <a:r>
              <a:rPr lang="en-US" dirty="0" smtClean="0">
                <a:ea typeface="+mn-lt"/>
                <a:cs typeface="+mn-lt"/>
              </a:rPr>
              <a:t>Check </a:t>
            </a:r>
            <a:r>
              <a:rPr lang="en-US" b="1" dirty="0" smtClean="0">
                <a:ea typeface="+mn-lt"/>
                <a:cs typeface="+mn-lt"/>
              </a:rPr>
              <a:t>Document Delivery Read </a:t>
            </a:r>
            <a:r>
              <a:rPr lang="en-US" dirty="0" smtClean="0">
                <a:ea typeface="+mn-lt"/>
                <a:cs typeface="+mn-lt"/>
              </a:rPr>
              <a:t>and </a:t>
            </a:r>
            <a:r>
              <a:rPr lang="en-US" b="1" dirty="0" smtClean="0">
                <a:ea typeface="+mn-lt"/>
                <a:cs typeface="+mn-lt"/>
              </a:rPr>
              <a:t>Document Delivery Write </a:t>
            </a:r>
            <a:r>
              <a:rPr lang="en-US" dirty="0" smtClean="0">
                <a:ea typeface="+mn-lt"/>
                <a:cs typeface="+mn-lt"/>
              </a:rPr>
              <a:t>boxes under Transaction Permissions for each staff account</a:t>
            </a:r>
            <a:endParaRPr lang="en-US" dirty="0">
              <a:ea typeface="+mn-lt"/>
              <a:cs typeface="+mn-lt"/>
            </a:endParaRPr>
          </a:p>
          <a:p>
            <a:pPr lvl="1"/>
            <a:endParaRPr lang="en-US" b="1" dirty="0" smtClean="0">
              <a:ea typeface="+mn-lt"/>
              <a:cs typeface="+mn-lt"/>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4" name="Picture 3"/>
          <p:cNvPicPr>
            <a:picLocks noChangeAspect="1"/>
          </p:cNvPicPr>
          <p:nvPr/>
        </p:nvPicPr>
        <p:blipFill>
          <a:blip r:embed="rId7"/>
          <a:stretch>
            <a:fillRect/>
          </a:stretch>
        </p:blipFill>
        <p:spPr>
          <a:xfrm>
            <a:off x="7533933" y="1290114"/>
            <a:ext cx="3667125" cy="3943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368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Agenda</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888472" y="1578943"/>
            <a:ext cx="10729711"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cs typeface="Calibri"/>
              </a:rPr>
              <a:t>FAQ and </a:t>
            </a:r>
            <a:r>
              <a:rPr lang="en-US" dirty="0" err="1" smtClean="0">
                <a:cs typeface="Calibri"/>
              </a:rPr>
              <a:t>LibGuide</a:t>
            </a:r>
            <a:r>
              <a:rPr lang="en-US" dirty="0" smtClean="0">
                <a:cs typeface="Calibri"/>
              </a:rPr>
              <a:t> updates</a:t>
            </a:r>
          </a:p>
          <a:p>
            <a:r>
              <a:rPr lang="en-US" dirty="0" smtClean="0">
                <a:cs typeface="Calibri"/>
              </a:rPr>
              <a:t>Copyright</a:t>
            </a:r>
          </a:p>
          <a:p>
            <a:r>
              <a:rPr lang="en-US" dirty="0" smtClean="0">
                <a:cs typeface="Calibri"/>
              </a:rPr>
              <a:t>Document Delivery Configuration</a:t>
            </a:r>
          </a:p>
          <a:p>
            <a:r>
              <a:rPr lang="en-US" dirty="0" smtClean="0">
                <a:cs typeface="Calibri"/>
              </a:rPr>
              <a:t>IDS Logic and Document Delivery</a:t>
            </a:r>
          </a:p>
          <a:p>
            <a:r>
              <a:rPr lang="en-US" dirty="0" smtClean="0">
                <a:cs typeface="Calibri"/>
              </a:rPr>
              <a:t>Document Delivery Workflows</a:t>
            </a:r>
          </a:p>
          <a:p>
            <a:endParaRPr lang="en-US" dirty="0">
              <a:cs typeface="Calibri"/>
            </a:endParaRPr>
          </a:p>
          <a:p>
            <a:pPr lvl="1"/>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1652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350050" y="2789789"/>
            <a:ext cx="11158819"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Document Delivery Workflows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1" y="1578943"/>
            <a:ext cx="11494438"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780570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4" y="1290114"/>
            <a:ext cx="5099831"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Article and Book Chapter requests initially land in the Awaiting Copyright Clearance queue in Borrowing</a:t>
            </a:r>
          </a:p>
          <a:p>
            <a:r>
              <a:rPr lang="en-US" dirty="0" smtClean="0">
                <a:ea typeface="+mn-lt"/>
                <a:cs typeface="+mn-lt"/>
              </a:rPr>
              <a:t>If you find that the book or journal is available in your library, you can manually route the request to Document Delivery by using the Route To Document Delivery Button</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7"/>
          <a:stretch>
            <a:fillRect/>
          </a:stretch>
        </p:blipFill>
        <p:spPr>
          <a:xfrm>
            <a:off x="5938031" y="1382565"/>
            <a:ext cx="5695950" cy="409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426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4" y="1290114"/>
            <a:ext cx="6326466" cy="4759986"/>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IDS Logic can automate the process of identifying borrowing requests for locally held materials</a:t>
            </a:r>
          </a:p>
          <a:p>
            <a:r>
              <a:rPr lang="en-US" dirty="0" smtClean="0">
                <a:ea typeface="+mn-lt"/>
                <a:cs typeface="+mn-lt"/>
              </a:rPr>
              <a:t>Article Gateway &amp; ALIAS can both check article requests</a:t>
            </a:r>
          </a:p>
          <a:p>
            <a:pPr lvl="1"/>
            <a:r>
              <a:rPr lang="en-US" dirty="0" smtClean="0">
                <a:ea typeface="+mn-lt"/>
                <a:cs typeface="+mn-lt"/>
              </a:rPr>
              <a:t>You’ll need to look up location and call number</a:t>
            </a:r>
          </a:p>
          <a:p>
            <a:r>
              <a:rPr lang="en-US" dirty="0" smtClean="0">
                <a:ea typeface="+mn-lt"/>
                <a:cs typeface="+mn-lt"/>
              </a:rPr>
              <a:t>Borrowing Availability Service can check book chapter requests</a:t>
            </a:r>
          </a:p>
          <a:p>
            <a:pPr lvl="1"/>
            <a:r>
              <a:rPr lang="en-US" dirty="0" smtClean="0">
                <a:ea typeface="+mn-lt"/>
                <a:cs typeface="+mn-lt"/>
              </a:rPr>
              <a:t>Location and call number provided automatically</a:t>
            </a:r>
          </a:p>
          <a:p>
            <a:pPr lvl="1"/>
            <a:r>
              <a:rPr lang="en-US" dirty="0" smtClean="0">
                <a:ea typeface="+mn-lt"/>
                <a:cs typeface="+mn-lt"/>
              </a:rPr>
              <a:t>Request must have ISBN</a:t>
            </a:r>
          </a:p>
          <a:p>
            <a:r>
              <a:rPr lang="en-US" dirty="0" smtClean="0">
                <a:ea typeface="+mn-lt"/>
                <a:cs typeface="+mn-lt"/>
              </a:rPr>
              <a:t>Requests for locally held items can be automatically routed to Document Delivery</a:t>
            </a:r>
          </a:p>
          <a:p>
            <a:r>
              <a:rPr lang="en-US" dirty="0" smtClean="0">
                <a:ea typeface="+mn-lt"/>
                <a:cs typeface="+mn-lt"/>
              </a:rPr>
              <a:t>Email </a:t>
            </a:r>
            <a:r>
              <a:rPr lang="en-US" dirty="0" smtClean="0">
                <a:hlinkClick r:id="rId7"/>
              </a:rPr>
              <a:t>logic@idsproject.libanswers.com</a:t>
            </a:r>
            <a:r>
              <a:rPr lang="en-US" dirty="0" smtClean="0"/>
              <a:t> if you’d like to implement any of this</a:t>
            </a:r>
            <a:endParaRPr lang="en-US" dirty="0" smtClean="0">
              <a:ea typeface="+mn-lt"/>
              <a:cs typeface="+mn-lt"/>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9751" y="1069504"/>
            <a:ext cx="4799890" cy="165590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4323" y="2725410"/>
            <a:ext cx="4133096" cy="3072390"/>
          </a:xfrm>
          <a:prstGeom prst="rect">
            <a:avLst/>
          </a:prstGeom>
        </p:spPr>
      </p:pic>
    </p:spTree>
    <p:extLst>
      <p:ext uri="{BB962C8B-B14F-4D97-AF65-F5344CB8AC3E}">
        <p14:creationId xmlns:p14="http://schemas.microsoft.com/office/powerpoint/2010/main" val="291361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3" y="1290114"/>
            <a:ext cx="6683305" cy="475998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Document Delivery workflows very similar to Lending workflows</a:t>
            </a:r>
          </a:p>
          <a:p>
            <a:r>
              <a:rPr lang="en-US" dirty="0" smtClean="0">
                <a:ea typeface="+mn-lt"/>
                <a:cs typeface="+mn-lt"/>
              </a:rPr>
              <a:t>Document Delivery queues:</a:t>
            </a:r>
          </a:p>
          <a:p>
            <a:pPr lvl="1"/>
            <a:r>
              <a:rPr lang="en-US" dirty="0" smtClean="0">
                <a:ea typeface="+mn-lt"/>
                <a:cs typeface="+mn-lt"/>
              </a:rPr>
              <a:t>Awaiting Document Delivery Processing</a:t>
            </a:r>
          </a:p>
          <a:p>
            <a:pPr lvl="1"/>
            <a:r>
              <a:rPr lang="en-US" dirty="0" smtClean="0">
                <a:ea typeface="+mn-lt"/>
                <a:cs typeface="+mn-lt"/>
              </a:rPr>
              <a:t>Awaiting DD Stacks Searching</a:t>
            </a:r>
          </a:p>
          <a:p>
            <a:pPr lvl="1"/>
            <a:r>
              <a:rPr lang="en-US" dirty="0" smtClean="0">
                <a:ea typeface="+mn-lt"/>
                <a:cs typeface="+mn-lt"/>
              </a:rPr>
              <a:t>In DD Stacks Searching</a:t>
            </a:r>
          </a:p>
          <a:p>
            <a:pPr lvl="1"/>
            <a:r>
              <a:rPr lang="en-US" dirty="0" smtClean="0">
                <a:ea typeface="+mn-lt"/>
                <a:cs typeface="+mn-lt"/>
              </a:rPr>
              <a:t>Delivered to Web</a:t>
            </a:r>
          </a:p>
          <a:p>
            <a:pPr lvl="1"/>
            <a:r>
              <a:rPr lang="en-US" dirty="0" smtClean="0">
                <a:ea typeface="+mn-lt"/>
                <a:cs typeface="+mn-lt"/>
              </a:rPr>
              <a:t>Request Finished</a:t>
            </a:r>
          </a:p>
          <a:p>
            <a:pPr lvl="1"/>
            <a:r>
              <a:rPr lang="en-US" dirty="0" smtClean="0">
                <a:ea typeface="+mn-lt"/>
                <a:cs typeface="+mn-lt"/>
              </a:rPr>
              <a:t>Cancelled by ILL Staff</a:t>
            </a:r>
          </a:p>
          <a:p>
            <a:r>
              <a:rPr lang="en-US" dirty="0" smtClean="0">
                <a:ea typeface="+mn-lt"/>
                <a:cs typeface="+mn-lt"/>
              </a:rPr>
              <a:t>You can create custom Document Delivery queues if you wish to customize you workflow</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7"/>
          <a:stretch>
            <a:fillRect/>
          </a:stretch>
        </p:blipFill>
        <p:spPr>
          <a:xfrm>
            <a:off x="7692979" y="1382565"/>
            <a:ext cx="3762375" cy="255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12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3" y="1290114"/>
            <a:ext cx="6683305"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Awaiting </a:t>
            </a:r>
            <a:r>
              <a:rPr lang="en-US" dirty="0">
                <a:ea typeface="+mn-lt"/>
                <a:cs typeface="+mn-lt"/>
              </a:rPr>
              <a:t>D</a:t>
            </a:r>
            <a:r>
              <a:rPr lang="en-US" dirty="0" smtClean="0">
                <a:ea typeface="+mn-lt"/>
                <a:cs typeface="+mn-lt"/>
              </a:rPr>
              <a:t>ocument Delivery Processing queue functions like the Awaiting Lending Request Processing queue</a:t>
            </a:r>
          </a:p>
          <a:p>
            <a:r>
              <a:rPr lang="en-US" dirty="0" smtClean="0">
                <a:ea typeface="+mn-lt"/>
                <a:cs typeface="+mn-lt"/>
              </a:rPr>
              <a:t>Once you’ve found the item and entered the needed information in the Call Number and Location Fields, you can click the Finished Searching button</a:t>
            </a:r>
          </a:p>
          <a:p>
            <a:r>
              <a:rPr lang="en-US" dirty="0" smtClean="0">
                <a:ea typeface="+mn-lt"/>
                <a:cs typeface="+mn-lt"/>
              </a:rPr>
              <a:t>Request then routed to Awaiting DD Stacks Searching</a:t>
            </a:r>
          </a:p>
        </p:txBody>
      </p:sp>
      <p:pic>
        <p:nvPicPr>
          <p:cNvPr id="3" name="Picture 2"/>
          <p:cNvPicPr>
            <a:picLocks noChangeAspect="1"/>
          </p:cNvPicPr>
          <p:nvPr/>
        </p:nvPicPr>
        <p:blipFill>
          <a:blip r:embed="rId7"/>
          <a:stretch>
            <a:fillRect/>
          </a:stretch>
        </p:blipFill>
        <p:spPr>
          <a:xfrm>
            <a:off x="7195903" y="1550019"/>
            <a:ext cx="4551466" cy="3706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8311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3" y="1290114"/>
            <a:ext cx="6683305"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You can use the Forward to Borrowing button to move the request to Borrowing if you need to obtain the item from another library</a:t>
            </a:r>
          </a:p>
          <a:p>
            <a:r>
              <a:rPr lang="en-US" dirty="0">
                <a:ea typeface="+mn-lt"/>
                <a:cs typeface="+mn-lt"/>
              </a:rPr>
              <a:t>You can </a:t>
            </a:r>
            <a:r>
              <a:rPr lang="en-US" dirty="0" smtClean="0">
                <a:ea typeface="+mn-lt"/>
                <a:cs typeface="+mn-lt"/>
              </a:rPr>
              <a:t>route </a:t>
            </a:r>
            <a:r>
              <a:rPr lang="en-US" dirty="0">
                <a:ea typeface="+mn-lt"/>
                <a:cs typeface="+mn-lt"/>
              </a:rPr>
              <a:t>to a different Document Delivery queue by clicking the Route button </a:t>
            </a:r>
            <a:endParaRPr lang="en-US" dirty="0" smtClean="0">
              <a:ea typeface="+mn-lt"/>
              <a:cs typeface="+mn-lt"/>
            </a:endParaRPr>
          </a:p>
          <a:p>
            <a:r>
              <a:rPr lang="en-US" dirty="0" smtClean="0">
                <a:ea typeface="+mn-lt"/>
                <a:cs typeface="+mn-lt"/>
              </a:rPr>
              <a:t>You can add a Flag by clicking the Add Flag button</a:t>
            </a:r>
          </a:p>
          <a:p>
            <a:r>
              <a:rPr lang="en-US" dirty="0" smtClean="0">
                <a:ea typeface="+mn-lt"/>
                <a:cs typeface="+mn-lt"/>
              </a:rPr>
              <a:t>If you find the item online, you can use the Mark Found Scan Now to deliver the item</a:t>
            </a:r>
            <a:endParaRPr lang="en-US" dirty="0">
              <a:cs typeface="Calibri"/>
            </a:endParaRPr>
          </a:p>
          <a:p>
            <a:endParaRPr lang="en-US" dirty="0" smtClean="0">
              <a:ea typeface="+mn-lt"/>
              <a:cs typeface="+mn-lt"/>
            </a:endParaRPr>
          </a:p>
        </p:txBody>
      </p:sp>
      <p:pic>
        <p:nvPicPr>
          <p:cNvPr id="3" name="Picture 2"/>
          <p:cNvPicPr>
            <a:picLocks noChangeAspect="1"/>
          </p:cNvPicPr>
          <p:nvPr/>
        </p:nvPicPr>
        <p:blipFill>
          <a:blip r:embed="rId7"/>
          <a:stretch>
            <a:fillRect/>
          </a:stretch>
        </p:blipFill>
        <p:spPr>
          <a:xfrm>
            <a:off x="7195903" y="1550019"/>
            <a:ext cx="4551466" cy="3706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9136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3" y="1290114"/>
            <a:ext cx="4140827"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Save the file to your PC</a:t>
            </a:r>
          </a:p>
          <a:p>
            <a:r>
              <a:rPr lang="en-US" dirty="0" smtClean="0">
                <a:ea typeface="+mn-lt"/>
                <a:cs typeface="+mn-lt"/>
              </a:rPr>
              <a:t>Click the Import Document button</a:t>
            </a:r>
          </a:p>
          <a:p>
            <a:r>
              <a:rPr lang="en-US" dirty="0" smtClean="0">
                <a:ea typeface="+mn-lt"/>
                <a:cs typeface="+mn-lt"/>
              </a:rPr>
              <a:t>Select the file you saved</a:t>
            </a:r>
          </a:p>
          <a:p>
            <a:r>
              <a:rPr lang="en-US" dirty="0" smtClean="0">
                <a:ea typeface="+mn-lt"/>
                <a:cs typeface="+mn-lt"/>
              </a:rPr>
              <a:t>Click the Send via Odyssey button</a:t>
            </a:r>
          </a:p>
          <a:p>
            <a:r>
              <a:rPr lang="en-US" dirty="0" smtClean="0">
                <a:ea typeface="+mn-lt"/>
                <a:cs typeface="+mn-lt"/>
              </a:rPr>
              <a:t>User will receive email and request will move to Delivered to Web</a:t>
            </a:r>
          </a:p>
        </p:txBody>
      </p:sp>
      <p:pic>
        <p:nvPicPr>
          <p:cNvPr id="2" name="Picture 1"/>
          <p:cNvPicPr>
            <a:picLocks noChangeAspect="1"/>
          </p:cNvPicPr>
          <p:nvPr/>
        </p:nvPicPr>
        <p:blipFill>
          <a:blip r:embed="rId7"/>
          <a:stretch>
            <a:fillRect/>
          </a:stretch>
        </p:blipFill>
        <p:spPr>
          <a:xfrm>
            <a:off x="4757221" y="1048544"/>
            <a:ext cx="6596579" cy="4890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629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3" y="1290114"/>
            <a:ext cx="6683305" cy="475998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Awaiting DD Stacks Searching functions like the Awaiting Stacks Searching queue in Lending</a:t>
            </a:r>
          </a:p>
          <a:p>
            <a:r>
              <a:rPr lang="en-US" dirty="0" smtClean="0">
                <a:ea typeface="+mn-lt"/>
                <a:cs typeface="+mn-lt"/>
              </a:rPr>
              <a:t>Click the Print Pull Slips button to print pull slips (equivalent to clicking the Print Stacks Search Items button in Lending)</a:t>
            </a:r>
          </a:p>
          <a:p>
            <a:r>
              <a:rPr lang="en-US" dirty="0" smtClean="0">
                <a:ea typeface="+mn-lt"/>
                <a:cs typeface="+mn-lt"/>
              </a:rPr>
              <a:t>Printed requests move to the Awaiting DD Stacks Searching queue (equivalent to the Awaiting Stacks Searching queue in Lending)</a:t>
            </a:r>
          </a:p>
          <a:p>
            <a:r>
              <a:rPr lang="en-US" dirty="0" smtClean="0">
                <a:ea typeface="+mn-lt"/>
                <a:cs typeface="+mn-lt"/>
              </a:rPr>
              <a:t>Once you have the requested item in hand, click the Update Stacks Search button (equivalent to clicking the Update Stacks Search Results button in Lending)</a:t>
            </a:r>
          </a:p>
        </p:txBody>
      </p:sp>
      <p:pic>
        <p:nvPicPr>
          <p:cNvPr id="2" name="Picture 1"/>
          <p:cNvPicPr>
            <a:picLocks noChangeAspect="1"/>
          </p:cNvPicPr>
          <p:nvPr/>
        </p:nvPicPr>
        <p:blipFill>
          <a:blip r:embed="rId7"/>
          <a:stretch>
            <a:fillRect/>
          </a:stretch>
        </p:blipFill>
        <p:spPr>
          <a:xfrm>
            <a:off x="7457733" y="1474707"/>
            <a:ext cx="381952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3981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3" y="1290114"/>
            <a:ext cx="4140827"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Enter the TN into the Transaction Number field</a:t>
            </a:r>
          </a:p>
          <a:p>
            <a:r>
              <a:rPr lang="en-US" dirty="0" smtClean="0">
                <a:ea typeface="+mn-lt"/>
                <a:cs typeface="+mn-lt"/>
              </a:rPr>
              <a:t>Click Search button</a:t>
            </a:r>
          </a:p>
          <a:p>
            <a:r>
              <a:rPr lang="en-US" dirty="0" smtClean="0">
                <a:ea typeface="+mn-lt"/>
                <a:cs typeface="+mn-lt"/>
              </a:rPr>
              <a:t>Click Mark Found Scan Now button</a:t>
            </a:r>
          </a:p>
          <a:p>
            <a:r>
              <a:rPr lang="en-US" dirty="0" smtClean="0">
                <a:ea typeface="+mn-lt"/>
                <a:cs typeface="+mn-lt"/>
              </a:rPr>
              <a:t>Scanning window will open</a:t>
            </a:r>
          </a:p>
        </p:txBody>
      </p:sp>
      <p:pic>
        <p:nvPicPr>
          <p:cNvPr id="3" name="Picture 2"/>
          <p:cNvPicPr>
            <a:picLocks noChangeAspect="1"/>
          </p:cNvPicPr>
          <p:nvPr/>
        </p:nvPicPr>
        <p:blipFill>
          <a:blip r:embed="rId7"/>
          <a:stretch>
            <a:fillRect/>
          </a:stretch>
        </p:blipFill>
        <p:spPr>
          <a:xfrm>
            <a:off x="4757221" y="1620480"/>
            <a:ext cx="6696075" cy="296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7999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Workflow</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252753" y="1290114"/>
            <a:ext cx="11073025" cy="4759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ea typeface="+mn-lt"/>
                <a:cs typeface="+mn-lt"/>
              </a:rPr>
              <a:t>ILLiad’s</a:t>
            </a:r>
            <a:r>
              <a:rPr lang="en-US" dirty="0" smtClean="0">
                <a:ea typeface="+mn-lt"/>
                <a:cs typeface="+mn-lt"/>
              </a:rPr>
              <a:t> scanning interface is pretty limited in functionality</a:t>
            </a:r>
          </a:p>
          <a:p>
            <a:r>
              <a:rPr lang="en-US" dirty="0" smtClean="0">
                <a:ea typeface="+mn-lt"/>
                <a:cs typeface="+mn-lt"/>
              </a:rPr>
              <a:t>Pages must be manually cropped one at a time, which slows down scanning significantly</a:t>
            </a:r>
          </a:p>
          <a:p>
            <a:r>
              <a:rPr lang="en-US" dirty="0" smtClean="0">
                <a:ea typeface="+mn-lt"/>
                <a:cs typeface="+mn-lt"/>
              </a:rPr>
              <a:t>If you anticipate scanning at a high volume, you should consider scanning in Adobe and using the Electronic Delivery Utility to process the file</a:t>
            </a:r>
          </a:p>
          <a:p>
            <a:r>
              <a:rPr lang="en-US" dirty="0" smtClean="0">
                <a:ea typeface="+mn-lt"/>
                <a:cs typeface="+mn-lt"/>
              </a:rPr>
              <a:t>Atlas Documentation:</a:t>
            </a:r>
          </a:p>
          <a:p>
            <a:pPr lvl="1"/>
            <a:r>
              <a:rPr lang="en-US" dirty="0">
                <a:ea typeface="+mn-lt"/>
                <a:cs typeface="+mn-lt"/>
                <a:hlinkClick r:id="rId7"/>
              </a:rPr>
              <a:t>https://support.atlas-sys.com/hc/en-us/articles/360011808394-Configuring-the-Electronic-Delivery-Utility</a:t>
            </a:r>
            <a:endParaRPr lang="en-US" dirty="0">
              <a:ea typeface="+mn-lt"/>
              <a:cs typeface="+mn-lt"/>
            </a:endParaRPr>
          </a:p>
          <a:p>
            <a:endParaRPr lang="en-US" dirty="0" smtClean="0">
              <a:ea typeface="+mn-lt"/>
              <a:cs typeface="+mn-lt"/>
            </a:endParaRPr>
          </a:p>
        </p:txBody>
      </p:sp>
    </p:spTree>
    <p:extLst>
      <p:ext uri="{BB962C8B-B14F-4D97-AF65-F5344CB8AC3E}">
        <p14:creationId xmlns:p14="http://schemas.microsoft.com/office/powerpoint/2010/main" val="227994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Emergency Closing Procedures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1" y="1578943"/>
            <a:ext cx="11494438"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COVID-19 </a:t>
            </a:r>
            <a:r>
              <a:rPr lang="en-US" dirty="0" err="1" smtClean="0">
                <a:ea typeface="+mn-lt"/>
                <a:cs typeface="+mn-lt"/>
              </a:rPr>
              <a:t>LibGuide</a:t>
            </a:r>
            <a:r>
              <a:rPr lang="en-US" dirty="0">
                <a:ea typeface="+mn-lt"/>
                <a:cs typeface="+mn-lt"/>
              </a:rPr>
              <a:t>: </a:t>
            </a:r>
            <a:r>
              <a:rPr lang="en-US" dirty="0">
                <a:ea typeface="+mn-lt"/>
                <a:cs typeface="+mn-lt"/>
                <a:hlinkClick r:id="rId7"/>
              </a:rPr>
              <a:t>https://</a:t>
            </a:r>
            <a:r>
              <a:rPr lang="en-US" dirty="0" smtClean="0">
                <a:ea typeface="+mn-lt"/>
                <a:cs typeface="+mn-lt"/>
                <a:hlinkClick r:id="rId7"/>
              </a:rPr>
              <a:t>slcny.libguides.com/libraries-COVID19</a:t>
            </a:r>
            <a:endParaRPr lang="en-US" dirty="0" smtClean="0">
              <a:ea typeface="+mn-lt"/>
              <a:cs typeface="+mn-lt"/>
            </a:endParaRPr>
          </a:p>
          <a:p>
            <a:r>
              <a:rPr lang="en-US" dirty="0" smtClean="0">
                <a:ea typeface="+mn-lt"/>
                <a:cs typeface="+mn-lt"/>
              </a:rPr>
              <a:t>Closing Procedures </a:t>
            </a:r>
            <a:r>
              <a:rPr lang="en-US" dirty="0">
                <a:ea typeface="+mn-lt"/>
                <a:cs typeface="+mn-lt"/>
              </a:rPr>
              <a:t>FAQ: </a:t>
            </a:r>
            <a:r>
              <a:rPr lang="en-US" dirty="0">
                <a:ea typeface="+mn-lt"/>
                <a:cs typeface="+mn-lt"/>
                <a:hlinkClick r:id="rId8"/>
              </a:rPr>
              <a:t>https://</a:t>
            </a:r>
            <a:r>
              <a:rPr lang="en-US" dirty="0" smtClean="0">
                <a:ea typeface="+mn-lt"/>
                <a:cs typeface="+mn-lt"/>
                <a:hlinkClick r:id="rId8"/>
              </a:rPr>
              <a:t>slcny.libanswers.com/faq/286209</a:t>
            </a:r>
            <a:endParaRPr lang="en-US" dirty="0" smtClean="0">
              <a:ea typeface="+mn-lt"/>
              <a:cs typeface="+mn-lt"/>
            </a:endParaRPr>
          </a:p>
          <a:p>
            <a:pPr lvl="1"/>
            <a:r>
              <a:rPr lang="en-US" dirty="0" smtClean="0">
                <a:ea typeface="+mn-lt"/>
                <a:cs typeface="+mn-lt"/>
              </a:rPr>
              <a:t>Turning off Lending in </a:t>
            </a:r>
            <a:r>
              <a:rPr lang="en-US" dirty="0" err="1" smtClean="0">
                <a:ea typeface="+mn-lt"/>
                <a:cs typeface="+mn-lt"/>
              </a:rPr>
              <a:t>ILLiad</a:t>
            </a:r>
            <a:r>
              <a:rPr lang="en-US" dirty="0" smtClean="0">
                <a:ea typeface="+mn-lt"/>
                <a:cs typeface="+mn-lt"/>
              </a:rPr>
              <a:t>/OCLC</a:t>
            </a:r>
          </a:p>
          <a:p>
            <a:pPr lvl="1"/>
            <a:r>
              <a:rPr lang="en-US" dirty="0" smtClean="0">
                <a:ea typeface="+mn-lt"/>
                <a:cs typeface="+mn-lt"/>
              </a:rPr>
              <a:t>Turning of borrowing and lending overdue notices in </a:t>
            </a:r>
            <a:r>
              <a:rPr lang="en-US" dirty="0" err="1" smtClean="0">
                <a:ea typeface="+mn-lt"/>
                <a:cs typeface="+mn-lt"/>
              </a:rPr>
              <a:t>ILLiad</a:t>
            </a:r>
            <a:endParaRPr lang="en-US" dirty="0" smtClean="0">
              <a:ea typeface="+mn-lt"/>
              <a:cs typeface="+mn-lt"/>
            </a:endParaRPr>
          </a:p>
          <a:p>
            <a:r>
              <a:rPr lang="en-US" dirty="0" smtClean="0">
                <a:ea typeface="+mn-lt"/>
                <a:cs typeface="+mn-lt"/>
              </a:rPr>
              <a:t>IDS Logic can be used to batch update due dates in </a:t>
            </a:r>
            <a:r>
              <a:rPr lang="en-US" dirty="0" err="1" smtClean="0">
                <a:ea typeface="+mn-lt"/>
                <a:cs typeface="+mn-lt"/>
              </a:rPr>
              <a:t>ILLiad</a:t>
            </a:r>
            <a:r>
              <a:rPr lang="en-US" dirty="0" smtClean="0">
                <a:ea typeface="+mn-lt"/>
                <a:cs typeface="+mn-lt"/>
              </a:rPr>
              <a:t>, but it cannot update due dates in OCLC (and that’s ok)</a:t>
            </a:r>
          </a:p>
          <a:p>
            <a:r>
              <a:rPr lang="en-US" dirty="0" smtClean="0">
                <a:ea typeface="+mn-lt"/>
                <a:cs typeface="+mn-lt"/>
              </a:rPr>
              <a:t>Due dates: Make sure your patrons aren’t being told to return materials, and don’t worry about anything else</a:t>
            </a:r>
          </a:p>
          <a:p>
            <a:pPr lvl="1"/>
            <a:endParaRPr lang="en-US" dirty="0" smtClean="0">
              <a:ea typeface="+mn-lt"/>
              <a:cs typeface="+mn-lt"/>
            </a:endParaRPr>
          </a:p>
          <a:p>
            <a:endParaRPr lang="en-US" dirty="0" smtClean="0">
              <a:ea typeface="+mn-lt"/>
              <a:cs typeface="+mn-lt"/>
            </a:endParaRPr>
          </a:p>
          <a:p>
            <a:pPr lvl="1"/>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64942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Atlas Video Training Library</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2" y="1410783"/>
            <a:ext cx="3744339" cy="435005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Atlas Video Training Library is free through June 30</a:t>
            </a:r>
          </a:p>
          <a:p>
            <a:r>
              <a:rPr lang="en-US" dirty="0" smtClean="0">
                <a:ea typeface="+mn-lt"/>
                <a:cs typeface="+mn-lt"/>
              </a:rPr>
              <a:t>Contains many training videos on </a:t>
            </a:r>
            <a:r>
              <a:rPr lang="en-US" dirty="0" err="1" smtClean="0">
                <a:ea typeface="+mn-lt"/>
                <a:cs typeface="+mn-lt"/>
              </a:rPr>
              <a:t>ILLiad</a:t>
            </a:r>
            <a:r>
              <a:rPr lang="en-US" dirty="0" smtClean="0">
                <a:ea typeface="+mn-lt"/>
                <a:cs typeface="+mn-lt"/>
              </a:rPr>
              <a:t> configuration and workflows</a:t>
            </a:r>
          </a:p>
          <a:p>
            <a:r>
              <a:rPr lang="en-US" dirty="0" smtClean="0">
                <a:ea typeface="+mn-lt"/>
                <a:cs typeface="+mn-lt"/>
              </a:rPr>
              <a:t>Contact </a:t>
            </a:r>
            <a:r>
              <a:rPr lang="en-US" dirty="0" smtClean="0">
                <a:ea typeface="+mn-lt"/>
                <a:cs typeface="+mn-lt"/>
                <a:hlinkClick r:id="rId7"/>
              </a:rPr>
              <a:t>support@atlas-sys.com</a:t>
            </a:r>
            <a:r>
              <a:rPr lang="en-US" dirty="0" smtClean="0">
                <a:ea typeface="+mn-lt"/>
                <a:cs typeface="+mn-lt"/>
              </a:rPr>
              <a:t> for trial account</a:t>
            </a:r>
            <a:r>
              <a:rPr lang="en-US" b="1" dirty="0"/>
              <a:t/>
            </a:r>
            <a:br>
              <a:rPr lang="en-US" b="1"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3820" y="1937838"/>
            <a:ext cx="6967358" cy="2592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834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Copyright &amp; COVID-19</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888472" y="1578943"/>
            <a:ext cx="10729711" cy="435005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Many copyright experts in the library field believe we can expand our interpretation of fair use in light of the COVID-19 pandemic</a:t>
            </a:r>
            <a:endParaRPr lang="en-US" dirty="0" smtClean="0"/>
          </a:p>
          <a:p>
            <a:r>
              <a:rPr lang="en-US" dirty="0"/>
              <a:t>Public Statement of Library Copyright Specialists: </a:t>
            </a:r>
            <a:r>
              <a:rPr lang="en-US" dirty="0">
                <a:hlinkClick r:id="rId7"/>
              </a:rPr>
              <a:t>https://</a:t>
            </a:r>
            <a:r>
              <a:rPr lang="en-US" dirty="0" smtClean="0">
                <a:hlinkClick r:id="rId7"/>
              </a:rPr>
              <a:t>tinyurl.com/tvnty3a</a:t>
            </a:r>
            <a:endParaRPr lang="en-US" dirty="0" smtClean="0"/>
          </a:p>
          <a:p>
            <a:pPr lvl="1"/>
            <a:r>
              <a:rPr lang="en-US" dirty="0" smtClean="0"/>
              <a:t>Signed or endorsed by more than 200 librarians throughout the U.S.</a:t>
            </a:r>
          </a:p>
          <a:p>
            <a:pPr lvl="1"/>
            <a:r>
              <a:rPr lang="en-US" dirty="0" smtClean="0"/>
              <a:t>“</a:t>
            </a:r>
            <a:r>
              <a:rPr lang="en-US" dirty="0"/>
              <a:t>It is evident that making materials available and accessible to students in this time of crisis will almost always be a fair use. As long as we are being thoughtful in our analysis and limiting our activities to the specific needs of our patrons during this time of crisis, copyright law supports our </a:t>
            </a:r>
            <a:r>
              <a:rPr lang="en-US" dirty="0" smtClean="0"/>
              <a:t>uses.“</a:t>
            </a:r>
          </a:p>
          <a:p>
            <a:r>
              <a:rPr lang="en-US" dirty="0" smtClean="0"/>
              <a:t>Basecamp post with </a:t>
            </a:r>
            <a:r>
              <a:rPr lang="en-US" dirty="0"/>
              <a:t>additional resources: </a:t>
            </a:r>
            <a:r>
              <a:rPr lang="en-US" dirty="0">
                <a:hlinkClick r:id="rId8"/>
              </a:rPr>
              <a:t>https://</a:t>
            </a:r>
            <a:r>
              <a:rPr lang="en-US" dirty="0" smtClean="0">
                <a:hlinkClick r:id="rId8"/>
              </a:rPr>
              <a:t>public.3.basecamp.com/p/P16LnhiCgdHYAmMSzFhnLGDa</a:t>
            </a:r>
            <a:r>
              <a:rPr lang="en-US" dirty="0"/>
              <a:t/>
            </a:r>
            <a:br>
              <a:rPr lang="en-US"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99712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2" y="1410783"/>
            <a:ext cx="5869166" cy="435005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ea typeface="+mn-lt"/>
                <a:cs typeface="+mn-lt"/>
              </a:rPr>
              <a:t>ILLiad</a:t>
            </a:r>
            <a:r>
              <a:rPr lang="en-US" dirty="0" smtClean="0">
                <a:ea typeface="+mn-lt"/>
                <a:cs typeface="+mn-lt"/>
              </a:rPr>
              <a:t> can delivery electronic copies of articles and book chapters through the Document Delivery module</a:t>
            </a:r>
          </a:p>
          <a:p>
            <a:r>
              <a:rPr lang="en-US" dirty="0" smtClean="0">
                <a:ea typeface="+mn-lt"/>
                <a:cs typeface="+mn-lt"/>
              </a:rPr>
              <a:t>Functionality is very similar to Lending module, so implementing document delivery services should not require much training</a:t>
            </a:r>
          </a:p>
          <a:p>
            <a:r>
              <a:rPr lang="en-US" dirty="0" smtClean="0">
                <a:ea typeface="+mn-lt"/>
                <a:cs typeface="+mn-lt"/>
              </a:rPr>
              <a:t>Amount of configuration work needed to implement document delivery isn’t overwhelming, and that configuration work is very similar to Borrowing and Lending configuration</a:t>
            </a:r>
            <a:r>
              <a:rPr lang="en-US" dirty="0"/>
              <a:t/>
            </a:r>
            <a:br>
              <a:rPr lang="en-US"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7"/>
          <a:stretch>
            <a:fillRect/>
          </a:stretch>
        </p:blipFill>
        <p:spPr>
          <a:xfrm>
            <a:off x="6573161" y="1410783"/>
            <a:ext cx="5295900" cy="4257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475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350050" y="2789789"/>
            <a:ext cx="11158819"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Document Delivery Configuration</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1" y="1578943"/>
            <a:ext cx="11494438"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11878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Pull Slips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2" y="1410783"/>
            <a:ext cx="7725324"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mn-lt"/>
                <a:cs typeface="+mn-lt"/>
              </a:rPr>
              <a:t>Document Delivery pull slips are configured separately from Lending</a:t>
            </a:r>
          </a:p>
          <a:p>
            <a:r>
              <a:rPr lang="en-US" dirty="0" smtClean="0">
                <a:ea typeface="+mn-lt"/>
                <a:cs typeface="+mn-lt"/>
              </a:rPr>
              <a:t>Keys that determine which pull slip templates are used for Doc Del are found in </a:t>
            </a:r>
            <a:r>
              <a:rPr lang="en-US" b="1" dirty="0" smtClean="0">
                <a:ea typeface="+mn-lt"/>
                <a:cs typeface="+mn-lt"/>
              </a:rPr>
              <a:t>Doc Del | Printing</a:t>
            </a:r>
          </a:p>
          <a:p>
            <a:pPr lvl="1"/>
            <a:r>
              <a:rPr lang="en-US" b="1" dirty="0" err="1" smtClean="0">
                <a:ea typeface="+mn-lt"/>
                <a:cs typeface="+mn-lt"/>
              </a:rPr>
              <a:t>DocDelPullSlipDocsArticle</a:t>
            </a:r>
            <a:endParaRPr lang="en-US" b="1" dirty="0" smtClean="0">
              <a:ea typeface="+mn-lt"/>
              <a:cs typeface="+mn-lt"/>
            </a:endParaRPr>
          </a:p>
          <a:p>
            <a:pPr lvl="1"/>
            <a:r>
              <a:rPr lang="en-US" b="1" dirty="0" err="1" smtClean="0">
                <a:ea typeface="+mn-lt"/>
                <a:cs typeface="+mn-lt"/>
              </a:rPr>
              <a:t>DocDelPullSlipDocsLoan</a:t>
            </a:r>
            <a:r>
              <a:rPr lang="en-US" b="1" dirty="0"/>
              <a:t/>
            </a:r>
            <a:br>
              <a:rPr lang="en-US" b="1"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4" name="Picture 3"/>
          <p:cNvPicPr>
            <a:picLocks noChangeAspect="1"/>
          </p:cNvPicPr>
          <p:nvPr/>
        </p:nvPicPr>
        <p:blipFill>
          <a:blip r:embed="rId7"/>
          <a:stretch>
            <a:fillRect/>
          </a:stretch>
        </p:blipFill>
        <p:spPr>
          <a:xfrm>
            <a:off x="8468636" y="1382565"/>
            <a:ext cx="34004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8"/>
          <a:stretch>
            <a:fillRect/>
          </a:stretch>
        </p:blipFill>
        <p:spPr>
          <a:xfrm>
            <a:off x="843097" y="4393483"/>
            <a:ext cx="4019550" cy="2019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20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470822" y="392277"/>
            <a:ext cx="11158819" cy="584775"/>
          </a:xfrm>
          <a:prstGeom prst="rect">
            <a:avLst/>
          </a:prstGeom>
          <a:noFill/>
        </p:spPr>
        <p:txBody>
          <a:bodyPr wrap="square" rtlCol="0" anchor="t">
            <a:spAutoFit/>
          </a:bodyPr>
          <a:lstStyle/>
          <a:p>
            <a:r>
              <a:rPr lang="en-US" sz="3200" b="1" dirty="0" err="1" smtClean="0">
                <a:solidFill>
                  <a:schemeClr val="accent1">
                    <a:lumMod val="75000"/>
                  </a:schemeClr>
                </a:solidFill>
                <a:latin typeface="Arial"/>
                <a:cs typeface="Arial"/>
              </a:rPr>
              <a:t>ILLiad</a:t>
            </a:r>
            <a:r>
              <a:rPr lang="en-US" sz="3200" b="1" dirty="0" smtClean="0">
                <a:solidFill>
                  <a:schemeClr val="accent1">
                    <a:lumMod val="75000"/>
                  </a:schemeClr>
                </a:solidFill>
                <a:latin typeface="Arial"/>
                <a:cs typeface="Arial"/>
              </a:rPr>
              <a:t> Document Delivery – Pull Slips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
        <p:nvSpPr>
          <p:cNvPr id="14" name="Content Placeholder 2">
            <a:extLst>
              <a:ext uri="{FF2B5EF4-FFF2-40B4-BE49-F238E27FC236}">
                <a16:creationId xmlns:a16="http://schemas.microsoft.com/office/drawing/2014/main" id="{3463767B-2799-4231-8421-2A5A000706CE}"/>
              </a:ext>
            </a:extLst>
          </p:cNvPr>
          <p:cNvSpPr txBox="1">
            <a:spLocks/>
          </p:cNvSpPr>
          <p:nvPr/>
        </p:nvSpPr>
        <p:spPr>
          <a:xfrm>
            <a:off x="470821" y="1410783"/>
            <a:ext cx="7691872" cy="43500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ea typeface="+mn-lt"/>
                <a:cs typeface="+mn-lt"/>
              </a:rPr>
              <a:t>ILLiad</a:t>
            </a:r>
            <a:r>
              <a:rPr lang="en-US" dirty="0" smtClean="0">
                <a:ea typeface="+mn-lt"/>
                <a:cs typeface="+mn-lt"/>
              </a:rPr>
              <a:t> print templates can be stored on a shared drive or on each PC where the </a:t>
            </a:r>
            <a:r>
              <a:rPr lang="en-US" dirty="0" err="1" smtClean="0">
                <a:ea typeface="+mn-lt"/>
                <a:cs typeface="+mn-lt"/>
              </a:rPr>
              <a:t>ILLiad</a:t>
            </a:r>
            <a:r>
              <a:rPr lang="en-US" dirty="0" smtClean="0">
                <a:ea typeface="+mn-lt"/>
                <a:cs typeface="+mn-lt"/>
              </a:rPr>
              <a:t> client is installed</a:t>
            </a:r>
          </a:p>
          <a:p>
            <a:r>
              <a:rPr lang="en-US" dirty="0" smtClean="0">
                <a:ea typeface="+mn-lt"/>
                <a:cs typeface="+mn-lt"/>
              </a:rPr>
              <a:t>Determined by the </a:t>
            </a:r>
            <a:r>
              <a:rPr lang="en-US" b="1" dirty="0" err="1" smtClean="0">
                <a:ea typeface="+mn-lt"/>
                <a:cs typeface="+mn-lt"/>
              </a:rPr>
              <a:t>PrintDocumentsPath</a:t>
            </a:r>
            <a:r>
              <a:rPr lang="en-US" dirty="0" smtClean="0">
                <a:ea typeface="+mn-lt"/>
                <a:cs typeface="+mn-lt"/>
              </a:rPr>
              <a:t> key</a:t>
            </a:r>
          </a:p>
          <a:p>
            <a:r>
              <a:rPr lang="en-US" dirty="0" smtClean="0">
                <a:ea typeface="+mn-lt"/>
                <a:cs typeface="+mn-lt"/>
              </a:rPr>
              <a:t>Can be found in </a:t>
            </a:r>
            <a:r>
              <a:rPr lang="en-US" b="1" dirty="0" smtClean="0">
                <a:ea typeface="+mn-lt"/>
                <a:cs typeface="+mn-lt"/>
              </a:rPr>
              <a:t>System | General</a:t>
            </a:r>
            <a:r>
              <a:rPr lang="en-US" b="1" dirty="0"/>
              <a:t/>
            </a:r>
            <a:br>
              <a:rPr lang="en-US" b="1" dirty="0"/>
            </a:br>
            <a:r>
              <a:rPr lang="en-US" dirty="0" smtClean="0">
                <a:ea typeface="+mn-lt"/>
                <a:cs typeface="+mn-lt"/>
              </a:rPr>
              <a:t>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p:cNvPicPr>
            <a:picLocks noChangeAspect="1"/>
          </p:cNvPicPr>
          <p:nvPr/>
        </p:nvPicPr>
        <p:blipFill>
          <a:blip r:embed="rId7"/>
          <a:stretch>
            <a:fillRect/>
          </a:stretch>
        </p:blipFill>
        <p:spPr>
          <a:xfrm>
            <a:off x="8362564" y="392277"/>
            <a:ext cx="3324225" cy="5438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8"/>
          <a:stretch>
            <a:fillRect/>
          </a:stretch>
        </p:blipFill>
        <p:spPr>
          <a:xfrm>
            <a:off x="1268867" y="4232423"/>
            <a:ext cx="3514725" cy="1962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0341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1361</Words>
  <Application>Microsoft Office PowerPoint</Application>
  <PresentationFormat>Widescreen</PresentationFormat>
  <Paragraphs>260</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Eichelberger</dc:creator>
  <cp:lastModifiedBy>Tim Jackson</cp:lastModifiedBy>
  <cp:revision>106</cp:revision>
  <dcterms:created xsi:type="dcterms:W3CDTF">2020-01-13T14:36:55Z</dcterms:created>
  <dcterms:modified xsi:type="dcterms:W3CDTF">2020-03-20T18:22:16Z</dcterms:modified>
</cp:coreProperties>
</file>