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98" r:id="rId3"/>
    <p:sldId id="354" r:id="rId4"/>
    <p:sldId id="346" r:id="rId5"/>
    <p:sldId id="351" r:id="rId6"/>
    <p:sldId id="352" r:id="rId7"/>
    <p:sldId id="316" r:id="rId8"/>
    <p:sldId id="318" r:id="rId9"/>
    <p:sldId id="319" r:id="rId10"/>
    <p:sldId id="320" r:id="rId11"/>
    <p:sldId id="321" r:id="rId12"/>
    <p:sldId id="322" r:id="rId13"/>
    <p:sldId id="323" r:id="rId14"/>
    <p:sldId id="327" r:id="rId15"/>
    <p:sldId id="328" r:id="rId16"/>
    <p:sldId id="348" r:id="rId17"/>
    <p:sldId id="330" r:id="rId18"/>
    <p:sldId id="331" r:id="rId19"/>
    <p:sldId id="332" r:id="rId20"/>
    <p:sldId id="334" r:id="rId21"/>
    <p:sldId id="353" r:id="rId22"/>
    <p:sldId id="335" r:id="rId23"/>
    <p:sldId id="336" r:id="rId24"/>
    <p:sldId id="340" r:id="rId25"/>
    <p:sldId id="342" r:id="rId26"/>
    <p:sldId id="350" r:id="rId2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91" d="100"/>
          <a:sy n="91" d="100"/>
        </p:scale>
        <p:origin x="62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4A94946-E0F9-4A38-AC21-4A8B92414583}" type="datetimeFigureOut">
              <a:rPr lang="en-US" smtClean="0"/>
              <a:t>8/23/2024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8280D90-BFFD-4FF7-BC6B-142EEA5AAE0E}" type="slidenum">
              <a:rPr lang="en-US" smtClean="0"/>
              <a:t>‹#›</a:t>
            </a:fld>
            <a:endParaRPr lang="en-US"/>
          </a:p>
        </p:txBody>
      </p:sp>
    </p:spTree>
    <p:extLst>
      <p:ext uri="{BB962C8B-B14F-4D97-AF65-F5344CB8AC3E}">
        <p14:creationId xmlns:p14="http://schemas.microsoft.com/office/powerpoint/2010/main" val="63216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80D90-BFFD-4FF7-BC6B-142EEA5AAE0E}" type="slidenum">
              <a:rPr lang="en-US" smtClean="0"/>
              <a:t>1</a:t>
            </a:fld>
            <a:endParaRPr lang="en-US"/>
          </a:p>
        </p:txBody>
      </p:sp>
    </p:spTree>
    <p:extLst>
      <p:ext uri="{BB962C8B-B14F-4D97-AF65-F5344CB8AC3E}">
        <p14:creationId xmlns:p14="http://schemas.microsoft.com/office/powerpoint/2010/main" val="22715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4CA5F3-7E38-44B0-9835-630CFF470507}"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95584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CA5F3-7E38-44B0-9835-630CFF470507}"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77755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CA5F3-7E38-44B0-9835-630CFF470507}"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344848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CA5F3-7E38-44B0-9835-630CFF470507}"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134030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CA5F3-7E38-44B0-9835-630CFF470507}"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151749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CA5F3-7E38-44B0-9835-630CFF470507}"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138148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CA5F3-7E38-44B0-9835-630CFF470507}"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407630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4CA5F3-7E38-44B0-9835-630CFF470507}"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27607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CA5F3-7E38-44B0-9835-630CFF470507}"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107010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4CA5F3-7E38-44B0-9835-630CFF470507}"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150352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4CA5F3-7E38-44B0-9835-630CFF470507}"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E9E5A-9F24-4DB5-9F04-2CC1776EC7BC}" type="slidenum">
              <a:rPr lang="en-US" smtClean="0"/>
              <a:t>‹#›</a:t>
            </a:fld>
            <a:endParaRPr lang="en-US"/>
          </a:p>
        </p:txBody>
      </p:sp>
    </p:spTree>
    <p:extLst>
      <p:ext uri="{BB962C8B-B14F-4D97-AF65-F5344CB8AC3E}">
        <p14:creationId xmlns:p14="http://schemas.microsoft.com/office/powerpoint/2010/main" val="31013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CA5F3-7E38-44B0-9835-630CFF470507}" type="datetimeFigureOut">
              <a:rPr lang="en-US" smtClean="0"/>
              <a:t>8/23/2024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E9E5A-9F24-4DB5-9F04-2CC1776EC7BC}" type="slidenum">
              <a:rPr lang="en-US" smtClean="0"/>
              <a:t>‹#›</a:t>
            </a:fld>
            <a:endParaRPr lang="en-US"/>
          </a:p>
        </p:txBody>
      </p:sp>
    </p:spTree>
    <p:extLst>
      <p:ext uri="{BB962C8B-B14F-4D97-AF65-F5344CB8AC3E}">
        <p14:creationId xmlns:p14="http://schemas.microsoft.com/office/powerpoint/2010/main" val="3187082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247scouting.com/forms/082-FinancialSuppor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247scouting.com/forms/082-FinancialSupportUnitLeade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acc4recharter@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ncac.acc.team@ncacb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cac.acc.team@ncacbsa.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DD9E64-693A-F0CC-CCB5-C58C5382CE4E}"/>
              </a:ext>
            </a:extLst>
          </p:cNvPr>
          <p:cNvSpPr txBox="1"/>
          <p:nvPr/>
        </p:nvSpPr>
        <p:spPr>
          <a:xfrm>
            <a:off x="1671484" y="2359629"/>
            <a:ext cx="5997677" cy="1323439"/>
          </a:xfrm>
          <a:prstGeom prst="rect">
            <a:avLst/>
          </a:prstGeom>
          <a:noFill/>
        </p:spPr>
        <p:txBody>
          <a:bodyPr wrap="square">
            <a:spAutoFit/>
          </a:bodyPr>
          <a:lstStyle/>
          <a:p>
            <a:pPr algn="ctr"/>
            <a:r>
              <a:rPr lang="en-US" sz="4000" b="1" dirty="0"/>
              <a:t>2025 Membership Renewal</a:t>
            </a:r>
          </a:p>
          <a:p>
            <a:pPr algn="ctr"/>
            <a:r>
              <a:rPr lang="en-US" sz="4000" b="1" dirty="0"/>
              <a:t>Training Slides</a:t>
            </a:r>
          </a:p>
        </p:txBody>
      </p:sp>
      <p:pic>
        <p:nvPicPr>
          <p:cNvPr id="6" name="Picture 2">
            <a:extLst>
              <a:ext uri="{FF2B5EF4-FFF2-40B4-BE49-F238E27FC236}">
                <a16:creationId xmlns:a16="http://schemas.microsoft.com/office/drawing/2014/main" id="{2CB99668-2DA3-8935-E86B-2B017ED57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97" y="204376"/>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1F14FF-CB52-E89E-C28A-028A9B4851C4}"/>
              </a:ext>
            </a:extLst>
          </p:cNvPr>
          <p:cNvSpPr txBox="1"/>
          <p:nvPr/>
        </p:nvSpPr>
        <p:spPr>
          <a:xfrm>
            <a:off x="6976392" y="6132082"/>
            <a:ext cx="1746376" cy="307777"/>
          </a:xfrm>
          <a:prstGeom prst="rect">
            <a:avLst/>
          </a:prstGeom>
          <a:noFill/>
        </p:spPr>
        <p:txBody>
          <a:bodyPr wrap="none" rtlCol="0">
            <a:spAutoFit/>
          </a:bodyPr>
          <a:lstStyle/>
          <a:p>
            <a:r>
              <a:rPr lang="en-US" sz="1400" b="1" dirty="0"/>
              <a:t>Ver 13 – 23 Aug 2024</a:t>
            </a:r>
          </a:p>
        </p:txBody>
      </p:sp>
    </p:spTree>
    <p:extLst>
      <p:ext uri="{BB962C8B-B14F-4D97-AF65-F5344CB8AC3E}">
        <p14:creationId xmlns:p14="http://schemas.microsoft.com/office/powerpoint/2010/main" val="265428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C9B089-96AA-4318-F0D9-6441EE156D4A}"/>
              </a:ext>
            </a:extLst>
          </p:cNvPr>
          <p:cNvSpPr txBox="1"/>
          <p:nvPr/>
        </p:nvSpPr>
        <p:spPr>
          <a:xfrm>
            <a:off x="1484956" y="301937"/>
            <a:ext cx="6623108" cy="646331"/>
          </a:xfrm>
          <a:prstGeom prst="rect">
            <a:avLst/>
          </a:prstGeom>
          <a:noFill/>
        </p:spPr>
        <p:txBody>
          <a:bodyPr wrap="square" rtlCol="0">
            <a:spAutoFit/>
          </a:bodyPr>
          <a:lstStyle/>
          <a:p>
            <a:pPr algn="ctr"/>
            <a:r>
              <a:rPr lang="en-US" sz="3600" b="1" dirty="0"/>
              <a:t>Self-Pay Membership Renewal</a:t>
            </a:r>
          </a:p>
        </p:txBody>
      </p:sp>
      <p:grpSp>
        <p:nvGrpSpPr>
          <p:cNvPr id="35" name="Group 34">
            <a:extLst>
              <a:ext uri="{FF2B5EF4-FFF2-40B4-BE49-F238E27FC236}">
                <a16:creationId xmlns:a16="http://schemas.microsoft.com/office/drawing/2014/main" id="{2E35C072-F2AD-C5BC-81A0-116855A0AB0A}"/>
              </a:ext>
            </a:extLst>
          </p:cNvPr>
          <p:cNvGrpSpPr/>
          <p:nvPr/>
        </p:nvGrpSpPr>
        <p:grpSpPr>
          <a:xfrm>
            <a:off x="369659" y="1317523"/>
            <a:ext cx="8204069" cy="4539615"/>
            <a:chOff x="580049" y="1667805"/>
            <a:chExt cx="8204069" cy="4539615"/>
          </a:xfrm>
        </p:grpSpPr>
        <p:grpSp>
          <p:nvGrpSpPr>
            <p:cNvPr id="29" name="Group 28">
              <a:extLst>
                <a:ext uri="{FF2B5EF4-FFF2-40B4-BE49-F238E27FC236}">
                  <a16:creationId xmlns:a16="http://schemas.microsoft.com/office/drawing/2014/main" id="{F5F7997C-9901-A496-A49B-2AD08A2C0C2C}"/>
                </a:ext>
              </a:extLst>
            </p:cNvPr>
            <p:cNvGrpSpPr/>
            <p:nvPr/>
          </p:nvGrpSpPr>
          <p:grpSpPr>
            <a:xfrm>
              <a:off x="1596729" y="1667805"/>
              <a:ext cx="7187389" cy="4539615"/>
              <a:chOff x="1596729" y="1667805"/>
              <a:chExt cx="7187389" cy="4539615"/>
            </a:xfrm>
          </p:grpSpPr>
          <p:sp>
            <p:nvSpPr>
              <p:cNvPr id="4" name="object 28">
                <a:extLst>
                  <a:ext uri="{FF2B5EF4-FFF2-40B4-BE49-F238E27FC236}">
                    <a16:creationId xmlns:a16="http://schemas.microsoft.com/office/drawing/2014/main" id="{D005E785-7606-C2B8-FCE6-AA011BE44BC1}"/>
                  </a:ext>
                </a:extLst>
              </p:cNvPr>
              <p:cNvSpPr/>
              <p:nvPr/>
            </p:nvSpPr>
            <p:spPr>
              <a:xfrm>
                <a:off x="1633306" y="1686596"/>
                <a:ext cx="3316986" cy="4075108"/>
              </a:xfrm>
              <a:prstGeom prst="rect">
                <a:avLst/>
              </a:prstGeom>
              <a:blipFill>
                <a:blip r:embed="rId3" cstate="print"/>
                <a:stretch>
                  <a:fillRect/>
                </a:stretch>
              </a:blipFill>
            </p:spPr>
            <p:txBody>
              <a:bodyPr wrap="square" lIns="0" tIns="0" rIns="0" bIns="0" rtlCol="0">
                <a:noAutofit/>
              </a:bodyPr>
              <a:lstStyle/>
              <a:p>
                <a:endParaRPr sz="1350" dirty="0"/>
              </a:p>
            </p:txBody>
          </p:sp>
          <p:sp>
            <p:nvSpPr>
              <p:cNvPr id="5" name="object 29">
                <a:extLst>
                  <a:ext uri="{FF2B5EF4-FFF2-40B4-BE49-F238E27FC236}">
                    <a16:creationId xmlns:a16="http://schemas.microsoft.com/office/drawing/2014/main" id="{07B38F23-3185-715E-2FAF-5F2C482C5FE4}"/>
                  </a:ext>
                </a:extLst>
              </p:cNvPr>
              <p:cNvSpPr/>
              <p:nvPr/>
            </p:nvSpPr>
            <p:spPr>
              <a:xfrm>
                <a:off x="1619493" y="1667805"/>
                <a:ext cx="4080033" cy="4530090"/>
              </a:xfrm>
              <a:custGeom>
                <a:avLst/>
                <a:gdLst/>
                <a:ahLst/>
                <a:cxnLst/>
                <a:rect l="l" t="t" r="r" b="b"/>
                <a:pathLst>
                  <a:path w="4435348" h="6040120">
                    <a:moveTo>
                      <a:pt x="0" y="6040120"/>
                    </a:moveTo>
                    <a:lnTo>
                      <a:pt x="4435348" y="6040120"/>
                    </a:lnTo>
                    <a:lnTo>
                      <a:pt x="4435348" y="0"/>
                    </a:lnTo>
                    <a:lnTo>
                      <a:pt x="0" y="0"/>
                    </a:lnTo>
                    <a:lnTo>
                      <a:pt x="0" y="6040120"/>
                    </a:lnTo>
                    <a:close/>
                  </a:path>
                </a:pathLst>
              </a:custGeom>
              <a:ln w="12700">
                <a:solidFill>
                  <a:srgbClr val="000000"/>
                </a:solidFill>
              </a:ln>
            </p:spPr>
            <p:txBody>
              <a:bodyPr wrap="square" lIns="0" tIns="0" rIns="0" bIns="0" rtlCol="0">
                <a:noAutofit/>
              </a:bodyPr>
              <a:lstStyle/>
              <a:p>
                <a:endParaRPr sz="1350"/>
              </a:p>
            </p:txBody>
          </p:sp>
          <p:sp>
            <p:nvSpPr>
              <p:cNvPr id="6" name="object 30">
                <a:extLst>
                  <a:ext uri="{FF2B5EF4-FFF2-40B4-BE49-F238E27FC236}">
                    <a16:creationId xmlns:a16="http://schemas.microsoft.com/office/drawing/2014/main" id="{9DEFF8C9-59A3-3BCC-9489-EDC4103BC905}"/>
                  </a:ext>
                </a:extLst>
              </p:cNvPr>
              <p:cNvSpPr/>
              <p:nvPr/>
            </p:nvSpPr>
            <p:spPr>
              <a:xfrm>
                <a:off x="4770033" y="4869739"/>
                <a:ext cx="388144" cy="66675"/>
              </a:xfrm>
              <a:custGeom>
                <a:avLst/>
                <a:gdLst/>
                <a:ahLst/>
                <a:cxnLst/>
                <a:rect l="l" t="t" r="r" b="b"/>
                <a:pathLst>
                  <a:path w="517525" h="88900">
                    <a:moveTo>
                      <a:pt x="133349" y="44450"/>
                    </a:moveTo>
                    <a:lnTo>
                      <a:pt x="517525" y="44449"/>
                    </a:lnTo>
                    <a:lnTo>
                      <a:pt x="517525" y="0"/>
                    </a:lnTo>
                    <a:lnTo>
                      <a:pt x="111125" y="0"/>
                    </a:lnTo>
                    <a:lnTo>
                      <a:pt x="111125" y="44449"/>
                    </a:lnTo>
                    <a:lnTo>
                      <a:pt x="133349" y="44450"/>
                    </a:lnTo>
                    <a:close/>
                  </a:path>
                  <a:path w="517525" h="88900">
                    <a:moveTo>
                      <a:pt x="133349" y="0"/>
                    </a:moveTo>
                    <a:lnTo>
                      <a:pt x="133350" y="-44450"/>
                    </a:lnTo>
                    <a:lnTo>
                      <a:pt x="0" y="22224"/>
                    </a:lnTo>
                    <a:lnTo>
                      <a:pt x="133350" y="88899"/>
                    </a:lnTo>
                    <a:lnTo>
                      <a:pt x="133349" y="44450"/>
                    </a:lnTo>
                    <a:lnTo>
                      <a:pt x="111125" y="44449"/>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7" name="object 31">
                <a:extLst>
                  <a:ext uri="{FF2B5EF4-FFF2-40B4-BE49-F238E27FC236}">
                    <a16:creationId xmlns:a16="http://schemas.microsoft.com/office/drawing/2014/main" id="{A6C48B1F-D607-F87C-1DDE-C3DB0AE336EB}"/>
                  </a:ext>
                </a:extLst>
              </p:cNvPr>
              <p:cNvSpPr/>
              <p:nvPr/>
            </p:nvSpPr>
            <p:spPr>
              <a:xfrm>
                <a:off x="4860625" y="5589939"/>
                <a:ext cx="388144" cy="66675"/>
              </a:xfrm>
              <a:custGeom>
                <a:avLst/>
                <a:gdLst/>
                <a:ahLst/>
                <a:cxnLst/>
                <a:rect l="l" t="t" r="r" b="b"/>
                <a:pathLst>
                  <a:path w="517525" h="88900">
                    <a:moveTo>
                      <a:pt x="133349" y="44450"/>
                    </a:moveTo>
                    <a:lnTo>
                      <a:pt x="517525" y="44450"/>
                    </a:lnTo>
                    <a:lnTo>
                      <a:pt x="517525" y="0"/>
                    </a:lnTo>
                    <a:lnTo>
                      <a:pt x="111125" y="0"/>
                    </a:lnTo>
                    <a:lnTo>
                      <a:pt x="111125" y="44450"/>
                    </a:lnTo>
                    <a:lnTo>
                      <a:pt x="133349" y="44450"/>
                    </a:lnTo>
                    <a:close/>
                  </a:path>
                  <a:path w="517525" h="88900">
                    <a:moveTo>
                      <a:pt x="133349" y="0"/>
                    </a:moveTo>
                    <a:lnTo>
                      <a:pt x="133350" y="-44449"/>
                    </a:lnTo>
                    <a:lnTo>
                      <a:pt x="0" y="22225"/>
                    </a:lnTo>
                    <a:lnTo>
                      <a:pt x="133350" y="88900"/>
                    </a:lnTo>
                    <a:lnTo>
                      <a:pt x="133349" y="44450"/>
                    </a:lnTo>
                    <a:lnTo>
                      <a:pt x="111125" y="44450"/>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8" name="object 21">
                <a:extLst>
                  <a:ext uri="{FF2B5EF4-FFF2-40B4-BE49-F238E27FC236}">
                    <a16:creationId xmlns:a16="http://schemas.microsoft.com/office/drawing/2014/main" id="{9CA4F8B0-498F-727C-2021-F8C3C3A35A18}"/>
                  </a:ext>
                </a:extLst>
              </p:cNvPr>
              <p:cNvSpPr/>
              <p:nvPr/>
            </p:nvSpPr>
            <p:spPr>
              <a:xfrm>
                <a:off x="6056481" y="1698380"/>
                <a:ext cx="2727637" cy="2430538"/>
              </a:xfrm>
              <a:custGeom>
                <a:avLst/>
                <a:gdLst/>
                <a:ahLst/>
                <a:cxnLst/>
                <a:rect l="l" t="t" r="r" b="b"/>
                <a:pathLst>
                  <a:path w="2485644" h="3694176">
                    <a:moveTo>
                      <a:pt x="0" y="3694176"/>
                    </a:moveTo>
                    <a:lnTo>
                      <a:pt x="2485644" y="3694176"/>
                    </a:lnTo>
                    <a:lnTo>
                      <a:pt x="2485644" y="0"/>
                    </a:lnTo>
                    <a:lnTo>
                      <a:pt x="0" y="0"/>
                    </a:lnTo>
                    <a:lnTo>
                      <a:pt x="0" y="3694176"/>
                    </a:lnTo>
                    <a:close/>
                  </a:path>
                </a:pathLst>
              </a:custGeom>
              <a:ln w="15875">
                <a:solidFill>
                  <a:srgbClr val="FF0000"/>
                </a:solidFill>
              </a:ln>
            </p:spPr>
            <p:txBody>
              <a:bodyPr wrap="square" lIns="0" tIns="0" rIns="0" bIns="0" rtlCol="0">
                <a:noAutofit/>
              </a:bodyPr>
              <a:lstStyle/>
              <a:p>
                <a:endParaRPr sz="1350"/>
              </a:p>
            </p:txBody>
          </p:sp>
          <p:sp>
            <p:nvSpPr>
              <p:cNvPr id="15" name="object 15">
                <a:extLst>
                  <a:ext uri="{FF2B5EF4-FFF2-40B4-BE49-F238E27FC236}">
                    <a16:creationId xmlns:a16="http://schemas.microsoft.com/office/drawing/2014/main" id="{89102DDD-3999-2C86-E349-BB0D168AC53A}"/>
                  </a:ext>
                </a:extLst>
              </p:cNvPr>
              <p:cNvSpPr txBox="1"/>
              <p:nvPr/>
            </p:nvSpPr>
            <p:spPr>
              <a:xfrm>
                <a:off x="5226471" y="4804874"/>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2</a:t>
                </a:r>
                <a:endParaRPr sz="1350">
                  <a:latin typeface="Calibri"/>
                  <a:cs typeface="Calibri"/>
                </a:endParaRPr>
              </a:p>
            </p:txBody>
          </p:sp>
          <p:sp>
            <p:nvSpPr>
              <p:cNvPr id="16" name="object 14">
                <a:extLst>
                  <a:ext uri="{FF2B5EF4-FFF2-40B4-BE49-F238E27FC236}">
                    <a16:creationId xmlns:a16="http://schemas.microsoft.com/office/drawing/2014/main" id="{019AFB02-EB0F-6093-3FA9-970A5DF245B7}"/>
                  </a:ext>
                </a:extLst>
              </p:cNvPr>
              <p:cNvSpPr txBox="1"/>
              <p:nvPr/>
            </p:nvSpPr>
            <p:spPr>
              <a:xfrm>
                <a:off x="5361641" y="5524616"/>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3</a:t>
                </a:r>
                <a:endParaRPr sz="1350" dirty="0">
                  <a:latin typeface="Calibri"/>
                  <a:cs typeface="Calibri"/>
                </a:endParaRPr>
              </a:p>
            </p:txBody>
          </p:sp>
          <p:sp>
            <p:nvSpPr>
              <p:cNvPr id="17" name="object 13">
                <a:extLst>
                  <a:ext uri="{FF2B5EF4-FFF2-40B4-BE49-F238E27FC236}">
                    <a16:creationId xmlns:a16="http://schemas.microsoft.com/office/drawing/2014/main" id="{C6147787-82DF-92EF-DC29-3C2CF70A75D8}"/>
                  </a:ext>
                </a:extLst>
              </p:cNvPr>
              <p:cNvSpPr txBox="1"/>
              <p:nvPr/>
            </p:nvSpPr>
            <p:spPr>
              <a:xfrm>
                <a:off x="5777251" y="2568204"/>
                <a:ext cx="1459611" cy="208025"/>
              </a:xfrm>
              <a:prstGeom prst="rect">
                <a:avLst/>
              </a:prstGeom>
            </p:spPr>
            <p:txBody>
              <a:bodyPr wrap="square" lIns="0" tIns="0" rIns="0" bIns="0" rtlCol="0">
                <a:noAutofit/>
              </a:bodyPr>
              <a:lstStyle/>
              <a:p>
                <a:pPr marL="19050">
                  <a:lnSpc>
                    <a:spcPts val="750"/>
                  </a:lnSpc>
                </a:pPr>
                <a:endParaRPr sz="750"/>
              </a:p>
            </p:txBody>
          </p:sp>
          <p:sp>
            <p:nvSpPr>
              <p:cNvPr id="18" name="object 12">
                <a:extLst>
                  <a:ext uri="{FF2B5EF4-FFF2-40B4-BE49-F238E27FC236}">
                    <a16:creationId xmlns:a16="http://schemas.microsoft.com/office/drawing/2014/main" id="{9A131C91-E4F7-F81F-43E8-A388F5A91E3C}"/>
                  </a:ext>
                </a:extLst>
              </p:cNvPr>
              <p:cNvSpPr txBox="1"/>
              <p:nvPr/>
            </p:nvSpPr>
            <p:spPr>
              <a:xfrm>
                <a:off x="5777251" y="2776230"/>
                <a:ext cx="1314450" cy="205740"/>
              </a:xfrm>
              <a:prstGeom prst="rect">
                <a:avLst/>
              </a:prstGeom>
            </p:spPr>
            <p:txBody>
              <a:bodyPr wrap="square" lIns="0" tIns="0" rIns="0" bIns="0" rtlCol="0">
                <a:noAutofit/>
              </a:bodyPr>
              <a:lstStyle/>
              <a:p>
                <a:pPr marL="19050">
                  <a:lnSpc>
                    <a:spcPts val="750"/>
                  </a:lnSpc>
                </a:pPr>
                <a:endParaRPr sz="750"/>
              </a:p>
            </p:txBody>
          </p:sp>
          <p:sp>
            <p:nvSpPr>
              <p:cNvPr id="19" name="object 11">
                <a:extLst>
                  <a:ext uri="{FF2B5EF4-FFF2-40B4-BE49-F238E27FC236}">
                    <a16:creationId xmlns:a16="http://schemas.microsoft.com/office/drawing/2014/main" id="{3DB9C124-A442-DBE3-7B80-6C6C6D98EDC5}"/>
                  </a:ext>
                </a:extLst>
              </p:cNvPr>
              <p:cNvSpPr txBox="1"/>
              <p:nvPr/>
            </p:nvSpPr>
            <p:spPr>
              <a:xfrm>
                <a:off x="7091701" y="2776230"/>
                <a:ext cx="145161" cy="205740"/>
              </a:xfrm>
              <a:prstGeom prst="rect">
                <a:avLst/>
              </a:prstGeom>
            </p:spPr>
            <p:txBody>
              <a:bodyPr wrap="square" lIns="0" tIns="0" rIns="0" bIns="0" rtlCol="0">
                <a:noAutofit/>
              </a:bodyPr>
              <a:lstStyle/>
              <a:p>
                <a:pPr marL="19050">
                  <a:lnSpc>
                    <a:spcPts val="750"/>
                  </a:lnSpc>
                </a:pPr>
                <a:endParaRPr sz="750"/>
              </a:p>
            </p:txBody>
          </p:sp>
          <p:sp>
            <p:nvSpPr>
              <p:cNvPr id="20" name="object 10">
                <a:extLst>
                  <a:ext uri="{FF2B5EF4-FFF2-40B4-BE49-F238E27FC236}">
                    <a16:creationId xmlns:a16="http://schemas.microsoft.com/office/drawing/2014/main" id="{5EDE081F-3EB4-F558-D910-00989F6DFA37}"/>
                  </a:ext>
                </a:extLst>
              </p:cNvPr>
              <p:cNvSpPr txBox="1"/>
              <p:nvPr/>
            </p:nvSpPr>
            <p:spPr>
              <a:xfrm>
                <a:off x="5777252" y="2981970"/>
                <a:ext cx="1392173" cy="205739"/>
              </a:xfrm>
              <a:prstGeom prst="rect">
                <a:avLst/>
              </a:prstGeom>
            </p:spPr>
            <p:txBody>
              <a:bodyPr wrap="square" lIns="0" tIns="0" rIns="0" bIns="0" rtlCol="0">
                <a:noAutofit/>
              </a:bodyPr>
              <a:lstStyle/>
              <a:p>
                <a:pPr marL="19050">
                  <a:lnSpc>
                    <a:spcPts val="750"/>
                  </a:lnSpc>
                </a:pPr>
                <a:endParaRPr sz="750"/>
              </a:p>
            </p:txBody>
          </p:sp>
          <p:sp>
            <p:nvSpPr>
              <p:cNvPr id="21" name="object 9">
                <a:extLst>
                  <a:ext uri="{FF2B5EF4-FFF2-40B4-BE49-F238E27FC236}">
                    <a16:creationId xmlns:a16="http://schemas.microsoft.com/office/drawing/2014/main" id="{10D2A25D-91B5-B437-CBF4-DBF7852BCF0A}"/>
                  </a:ext>
                </a:extLst>
              </p:cNvPr>
              <p:cNvSpPr txBox="1"/>
              <p:nvPr/>
            </p:nvSpPr>
            <p:spPr>
              <a:xfrm>
                <a:off x="7169426" y="2979684"/>
                <a:ext cx="54863" cy="208025"/>
              </a:xfrm>
              <a:prstGeom prst="rect">
                <a:avLst/>
              </a:prstGeom>
            </p:spPr>
            <p:txBody>
              <a:bodyPr wrap="square" lIns="0" tIns="0" rIns="0" bIns="0" rtlCol="0">
                <a:noAutofit/>
              </a:bodyPr>
              <a:lstStyle/>
              <a:p>
                <a:pPr marL="19050">
                  <a:lnSpc>
                    <a:spcPts val="750"/>
                  </a:lnSpc>
                </a:pPr>
                <a:endParaRPr sz="750"/>
              </a:p>
            </p:txBody>
          </p:sp>
          <p:sp>
            <p:nvSpPr>
              <p:cNvPr id="22" name="object 8">
                <a:extLst>
                  <a:ext uri="{FF2B5EF4-FFF2-40B4-BE49-F238E27FC236}">
                    <a16:creationId xmlns:a16="http://schemas.microsoft.com/office/drawing/2014/main" id="{E17FFF0C-49C5-FCC5-347F-68017DDB8D26}"/>
                  </a:ext>
                </a:extLst>
              </p:cNvPr>
              <p:cNvSpPr txBox="1"/>
              <p:nvPr/>
            </p:nvSpPr>
            <p:spPr>
              <a:xfrm>
                <a:off x="5777252" y="3187710"/>
                <a:ext cx="1447037" cy="205739"/>
              </a:xfrm>
              <a:prstGeom prst="rect">
                <a:avLst/>
              </a:prstGeom>
            </p:spPr>
            <p:txBody>
              <a:bodyPr wrap="square" lIns="0" tIns="0" rIns="0" bIns="0" rtlCol="0">
                <a:noAutofit/>
              </a:bodyPr>
              <a:lstStyle/>
              <a:p>
                <a:pPr marL="19050">
                  <a:lnSpc>
                    <a:spcPts val="750"/>
                  </a:lnSpc>
                </a:pPr>
                <a:endParaRPr sz="750"/>
              </a:p>
            </p:txBody>
          </p:sp>
          <p:sp>
            <p:nvSpPr>
              <p:cNvPr id="23" name="object 7">
                <a:extLst>
                  <a:ext uri="{FF2B5EF4-FFF2-40B4-BE49-F238E27FC236}">
                    <a16:creationId xmlns:a16="http://schemas.microsoft.com/office/drawing/2014/main" id="{69C84970-037C-96D5-6B6B-9796511AD31B}"/>
                  </a:ext>
                </a:extLst>
              </p:cNvPr>
              <p:cNvSpPr txBox="1"/>
              <p:nvPr/>
            </p:nvSpPr>
            <p:spPr>
              <a:xfrm>
                <a:off x="5777251" y="3393450"/>
                <a:ext cx="1271016" cy="208025"/>
              </a:xfrm>
              <a:prstGeom prst="rect">
                <a:avLst/>
              </a:prstGeom>
            </p:spPr>
            <p:txBody>
              <a:bodyPr wrap="square" lIns="0" tIns="0" rIns="0" bIns="0" rtlCol="0">
                <a:noAutofit/>
              </a:bodyPr>
              <a:lstStyle/>
              <a:p>
                <a:pPr marL="19050">
                  <a:lnSpc>
                    <a:spcPts val="750"/>
                  </a:lnSpc>
                </a:pPr>
                <a:endParaRPr sz="750"/>
              </a:p>
            </p:txBody>
          </p:sp>
          <p:sp>
            <p:nvSpPr>
              <p:cNvPr id="24" name="object 6">
                <a:extLst>
                  <a:ext uri="{FF2B5EF4-FFF2-40B4-BE49-F238E27FC236}">
                    <a16:creationId xmlns:a16="http://schemas.microsoft.com/office/drawing/2014/main" id="{453B1420-861E-C08E-6E3A-C44E0E7757C6}"/>
                  </a:ext>
                </a:extLst>
              </p:cNvPr>
              <p:cNvSpPr txBox="1"/>
              <p:nvPr/>
            </p:nvSpPr>
            <p:spPr>
              <a:xfrm>
                <a:off x="7048268" y="3393450"/>
                <a:ext cx="176021" cy="208025"/>
              </a:xfrm>
              <a:prstGeom prst="rect">
                <a:avLst/>
              </a:prstGeom>
            </p:spPr>
            <p:txBody>
              <a:bodyPr wrap="square" lIns="0" tIns="0" rIns="0" bIns="0" rtlCol="0">
                <a:noAutofit/>
              </a:bodyPr>
              <a:lstStyle/>
              <a:p>
                <a:pPr marL="19050">
                  <a:lnSpc>
                    <a:spcPts val="750"/>
                  </a:lnSpc>
                </a:pPr>
                <a:endParaRPr sz="750"/>
              </a:p>
            </p:txBody>
          </p:sp>
          <p:sp>
            <p:nvSpPr>
              <p:cNvPr id="25" name="object 5">
                <a:extLst>
                  <a:ext uri="{FF2B5EF4-FFF2-40B4-BE49-F238E27FC236}">
                    <a16:creationId xmlns:a16="http://schemas.microsoft.com/office/drawing/2014/main" id="{B6C9830D-1974-F5F2-2F34-C3CD921A0322}"/>
                  </a:ext>
                </a:extLst>
              </p:cNvPr>
              <p:cNvSpPr txBox="1"/>
              <p:nvPr/>
            </p:nvSpPr>
            <p:spPr>
              <a:xfrm>
                <a:off x="5777252" y="3601475"/>
                <a:ext cx="653795" cy="205740"/>
              </a:xfrm>
              <a:prstGeom prst="rect">
                <a:avLst/>
              </a:prstGeom>
            </p:spPr>
            <p:txBody>
              <a:bodyPr wrap="square" lIns="0" tIns="0" rIns="0" bIns="0" rtlCol="0">
                <a:noAutofit/>
              </a:bodyPr>
              <a:lstStyle/>
              <a:p>
                <a:pPr marL="19050">
                  <a:lnSpc>
                    <a:spcPts val="750"/>
                  </a:lnSpc>
                </a:pPr>
                <a:endParaRPr sz="750"/>
              </a:p>
            </p:txBody>
          </p:sp>
          <p:sp>
            <p:nvSpPr>
              <p:cNvPr id="26" name="object 4">
                <a:extLst>
                  <a:ext uri="{FF2B5EF4-FFF2-40B4-BE49-F238E27FC236}">
                    <a16:creationId xmlns:a16="http://schemas.microsoft.com/office/drawing/2014/main" id="{AB3BD57E-F8C5-BA31-5052-D55BF0FDC501}"/>
                  </a:ext>
                </a:extLst>
              </p:cNvPr>
              <p:cNvSpPr txBox="1"/>
              <p:nvPr/>
            </p:nvSpPr>
            <p:spPr>
              <a:xfrm>
                <a:off x="6431047" y="3601475"/>
                <a:ext cx="617220" cy="205740"/>
              </a:xfrm>
              <a:prstGeom prst="rect">
                <a:avLst/>
              </a:prstGeom>
            </p:spPr>
            <p:txBody>
              <a:bodyPr wrap="square" lIns="0" tIns="0" rIns="0" bIns="0" rtlCol="0">
                <a:noAutofit/>
              </a:bodyPr>
              <a:lstStyle/>
              <a:p>
                <a:pPr marL="19050">
                  <a:lnSpc>
                    <a:spcPts val="750"/>
                  </a:lnSpc>
                </a:pPr>
                <a:endParaRPr sz="750"/>
              </a:p>
            </p:txBody>
          </p:sp>
          <p:sp>
            <p:nvSpPr>
              <p:cNvPr id="27" name="object 3">
                <a:extLst>
                  <a:ext uri="{FF2B5EF4-FFF2-40B4-BE49-F238E27FC236}">
                    <a16:creationId xmlns:a16="http://schemas.microsoft.com/office/drawing/2014/main" id="{81A5C73D-7004-B898-1CF7-B25F49657546}"/>
                  </a:ext>
                </a:extLst>
              </p:cNvPr>
              <p:cNvSpPr txBox="1"/>
              <p:nvPr/>
            </p:nvSpPr>
            <p:spPr>
              <a:xfrm>
                <a:off x="6036493" y="1698380"/>
                <a:ext cx="2747625" cy="2573150"/>
              </a:xfrm>
              <a:prstGeom prst="rect">
                <a:avLst/>
              </a:prstGeom>
            </p:spPr>
            <p:txBody>
              <a:bodyPr wrap="square" lIns="0" tIns="28099" rIns="0" bIns="0" rtlCol="0">
                <a:noAutofit/>
              </a:bodyPr>
              <a:lstStyle/>
              <a:p>
                <a:pPr marL="69723">
                  <a:lnSpc>
                    <a:spcPts val="1700"/>
                  </a:lnSpc>
                </a:pPr>
                <a:r>
                  <a:rPr sz="1600" spc="-9" dirty="0">
                    <a:latin typeface="Calibri"/>
                    <a:cs typeface="Calibri"/>
                  </a:rPr>
                  <a:t>Next is the Terms &amp;</a:t>
                </a:r>
                <a:r>
                  <a:rPr lang="en-US" sz="1600" spc="-9" dirty="0">
                    <a:latin typeface="Calibri"/>
                    <a:cs typeface="Calibri"/>
                  </a:rPr>
                  <a:t> </a:t>
                </a:r>
                <a:r>
                  <a:rPr sz="1600" dirty="0">
                    <a:latin typeface="Calibri"/>
                    <a:cs typeface="Calibri"/>
                  </a:rPr>
                  <a:t>Conditions.</a:t>
                </a:r>
              </a:p>
              <a:p>
                <a:pPr marL="326898" marR="84471" indent="-257175">
                  <a:lnSpc>
                    <a:spcPts val="1700"/>
                  </a:lnSpc>
                  <a:spcBef>
                    <a:spcPts val="1533"/>
                  </a:spcBef>
                  <a:tabLst>
                    <a:tab pos="323850" algn="l"/>
                  </a:tabLst>
                </a:pPr>
                <a:r>
                  <a:rPr sz="1600" dirty="0">
                    <a:highlight>
                      <a:srgbClr val="FFFF00"/>
                    </a:highlight>
                    <a:latin typeface="Calibri"/>
                    <a:cs typeface="Calibri"/>
                  </a:rPr>
                  <a:t>1	N</a:t>
                </a:r>
                <a:r>
                  <a:rPr sz="1600" spc="3" dirty="0">
                    <a:highlight>
                      <a:srgbClr val="FFFF00"/>
                    </a:highlight>
                    <a:latin typeface="Calibri"/>
                    <a:cs typeface="Calibri"/>
                  </a:rPr>
                  <a:t>o</a:t>
                </a:r>
                <a:r>
                  <a:rPr sz="1600" spc="-19" dirty="0">
                    <a:highlight>
                      <a:srgbClr val="FFFF00"/>
                    </a:highlight>
                    <a:latin typeface="Calibri"/>
                    <a:cs typeface="Calibri"/>
                  </a:rPr>
                  <a:t>t</a:t>
                </a:r>
                <a:r>
                  <a:rPr sz="1600" dirty="0">
                    <a:highlight>
                      <a:srgbClr val="FFFF00"/>
                    </a:highlight>
                    <a:latin typeface="Calibri"/>
                    <a:cs typeface="Calibri"/>
                  </a:rPr>
                  <a:t>e</a:t>
                </a:r>
                <a:r>
                  <a:rPr sz="1600" spc="-3" dirty="0">
                    <a:highlight>
                      <a:srgbClr val="FFFF00"/>
                    </a:highlight>
                    <a:latin typeface="Calibri"/>
                    <a:cs typeface="Calibri"/>
                  </a:rPr>
                  <a:t> </a:t>
                </a:r>
                <a:r>
                  <a:rPr sz="1600" dirty="0">
                    <a:highlight>
                      <a:srgbClr val="FFFF00"/>
                    </a:highlight>
                    <a:latin typeface="Calibri"/>
                    <a:cs typeface="Calibri"/>
                  </a:rPr>
                  <a:t>th</a:t>
                </a:r>
                <a:r>
                  <a:rPr sz="1600" spc="-3" dirty="0">
                    <a:highlight>
                      <a:srgbClr val="FFFF00"/>
                    </a:highlight>
                    <a:latin typeface="Calibri"/>
                    <a:cs typeface="Calibri"/>
                  </a:rPr>
                  <a:t>a</a:t>
                </a:r>
                <a:r>
                  <a:rPr sz="1600" dirty="0">
                    <a:highlight>
                      <a:srgbClr val="FFFF00"/>
                    </a:highlight>
                    <a:latin typeface="Calibri"/>
                    <a:cs typeface="Calibri"/>
                  </a:rPr>
                  <a:t>t</a:t>
                </a:r>
                <a:r>
                  <a:rPr sz="1600" spc="-7" dirty="0">
                    <a:highlight>
                      <a:srgbClr val="FFFF00"/>
                    </a:highlight>
                    <a:latin typeface="Calibri"/>
                    <a:cs typeface="Calibri"/>
                  </a:rPr>
                  <a:t> </a:t>
                </a:r>
                <a:r>
                  <a:rPr sz="1600" dirty="0">
                    <a:highlight>
                      <a:srgbClr val="FFFF00"/>
                    </a:highlight>
                    <a:latin typeface="Calibri"/>
                    <a:cs typeface="Calibri"/>
                  </a:rPr>
                  <a:t>the </a:t>
                </a:r>
                <a:r>
                  <a:rPr sz="1600" spc="-119" dirty="0">
                    <a:highlight>
                      <a:srgbClr val="FFFF00"/>
                    </a:highlight>
                    <a:latin typeface="Calibri"/>
                    <a:cs typeface="Calibri"/>
                  </a:rPr>
                  <a:t>T</a:t>
                </a:r>
                <a:r>
                  <a:rPr sz="1600" spc="3" dirty="0">
                    <a:highlight>
                      <a:srgbClr val="FFFF00"/>
                    </a:highlight>
                    <a:latin typeface="Calibri"/>
                    <a:cs typeface="Calibri"/>
                  </a:rPr>
                  <a:t>e</a:t>
                </a:r>
                <a:r>
                  <a:rPr sz="1600" dirty="0">
                    <a:highlight>
                      <a:srgbClr val="FFFF00"/>
                    </a:highlight>
                    <a:latin typeface="Calibri"/>
                    <a:cs typeface="Calibri"/>
                  </a:rPr>
                  <a:t>rms i</a:t>
                </a:r>
                <a:r>
                  <a:rPr sz="1600" spc="3" dirty="0">
                    <a:highlight>
                      <a:srgbClr val="FFFF00"/>
                    </a:highlight>
                    <a:latin typeface="Calibri"/>
                    <a:cs typeface="Calibri"/>
                  </a:rPr>
                  <a:t>n</a:t>
                </a:r>
                <a:r>
                  <a:rPr sz="1600" dirty="0">
                    <a:highlight>
                      <a:srgbClr val="FFFF00"/>
                    </a:highlight>
                    <a:latin typeface="Calibri"/>
                    <a:cs typeface="Calibri"/>
                  </a:rPr>
                  <a:t>cl</a:t>
                </a:r>
                <a:r>
                  <a:rPr sz="1600" spc="7" dirty="0">
                    <a:highlight>
                      <a:srgbClr val="FFFF00"/>
                    </a:highlight>
                    <a:latin typeface="Calibri"/>
                    <a:cs typeface="Calibri"/>
                  </a:rPr>
                  <a:t>u</a:t>
                </a:r>
                <a:r>
                  <a:rPr sz="1600" spc="-3" dirty="0">
                    <a:highlight>
                      <a:srgbClr val="FFFF00"/>
                    </a:highlight>
                    <a:latin typeface="Calibri"/>
                    <a:cs typeface="Calibri"/>
                  </a:rPr>
                  <a:t>d</a:t>
                </a:r>
                <a:r>
                  <a:rPr sz="1600" dirty="0">
                    <a:highlight>
                      <a:srgbClr val="FFFF00"/>
                    </a:highlight>
                    <a:latin typeface="Calibri"/>
                    <a:cs typeface="Calibri"/>
                  </a:rPr>
                  <a:t>e</a:t>
                </a:r>
                <a:r>
                  <a:rPr sz="1600" spc="-29" dirty="0">
                    <a:highlight>
                      <a:srgbClr val="FFFF00"/>
                    </a:highlight>
                    <a:latin typeface="Calibri"/>
                    <a:cs typeface="Calibri"/>
                  </a:rPr>
                  <a:t> </a:t>
                </a:r>
                <a:r>
                  <a:rPr sz="1600" dirty="0">
                    <a:highlight>
                      <a:srgbClr val="FFFF00"/>
                    </a:highlight>
                    <a:latin typeface="Calibri"/>
                    <a:cs typeface="Calibri"/>
                  </a:rPr>
                  <a:t>au</a:t>
                </a:r>
                <a:r>
                  <a:rPr sz="1600" spc="-3" dirty="0">
                    <a:highlight>
                      <a:srgbClr val="FFFF00"/>
                    </a:highlight>
                    <a:latin typeface="Calibri"/>
                    <a:cs typeface="Calibri"/>
                  </a:rPr>
                  <a:t>t</a:t>
                </a:r>
                <a:r>
                  <a:rPr sz="1600" dirty="0">
                    <a:highlight>
                      <a:srgbClr val="FFFF00"/>
                    </a:highlight>
                    <a:latin typeface="Calibri"/>
                    <a:cs typeface="Calibri"/>
                  </a:rPr>
                  <a:t>om</a:t>
                </a:r>
                <a:r>
                  <a:rPr sz="1600" spc="-7" dirty="0">
                    <a:highlight>
                      <a:srgbClr val="FFFF00"/>
                    </a:highlight>
                    <a:latin typeface="Calibri"/>
                    <a:cs typeface="Calibri"/>
                  </a:rPr>
                  <a:t>a</a:t>
                </a:r>
                <a:r>
                  <a:rPr sz="1600" dirty="0">
                    <a:highlight>
                      <a:srgbClr val="FFFF00"/>
                    </a:highlight>
                    <a:latin typeface="Calibri"/>
                    <a:cs typeface="Calibri"/>
                  </a:rPr>
                  <a:t>tic </a:t>
                </a:r>
                <a:r>
                  <a:rPr sz="1600" spc="-22" dirty="0">
                    <a:highlight>
                      <a:srgbClr val="FFFF00"/>
                    </a:highlight>
                    <a:latin typeface="Calibri"/>
                    <a:cs typeface="Calibri"/>
                  </a:rPr>
                  <a:t>r</a:t>
                </a:r>
                <a:r>
                  <a:rPr sz="1600" dirty="0">
                    <a:highlight>
                      <a:srgbClr val="FFFF00"/>
                    </a:highlight>
                    <a:latin typeface="Calibri"/>
                    <a:cs typeface="Calibri"/>
                  </a:rPr>
                  <a:t>e</a:t>
                </a:r>
                <a:r>
                  <a:rPr sz="1600" spc="3" dirty="0">
                    <a:highlight>
                      <a:srgbClr val="FFFF00"/>
                    </a:highlight>
                    <a:latin typeface="Calibri"/>
                    <a:cs typeface="Calibri"/>
                  </a:rPr>
                  <a:t>n</a:t>
                </a:r>
                <a:r>
                  <a:rPr sz="1600" spc="-7" dirty="0">
                    <a:highlight>
                      <a:srgbClr val="FFFF00"/>
                    </a:highlight>
                    <a:latin typeface="Calibri"/>
                    <a:cs typeface="Calibri"/>
                  </a:rPr>
                  <a:t>e</a:t>
                </a:r>
                <a:r>
                  <a:rPr sz="1600" spc="-19" dirty="0">
                    <a:highlight>
                      <a:srgbClr val="FFFF00"/>
                    </a:highlight>
                    <a:latin typeface="Calibri"/>
                    <a:cs typeface="Calibri"/>
                  </a:rPr>
                  <a:t>w</a:t>
                </a:r>
                <a:r>
                  <a:rPr sz="1600" dirty="0">
                    <a:highlight>
                      <a:srgbClr val="FFFF00"/>
                    </a:highlight>
                    <a:latin typeface="Calibri"/>
                    <a:cs typeface="Calibri"/>
                  </a:rPr>
                  <a:t>al</a:t>
                </a:r>
                <a:r>
                  <a:rPr sz="1600" spc="-19" dirty="0">
                    <a:highlight>
                      <a:srgbClr val="FFFF00"/>
                    </a:highlight>
                    <a:latin typeface="Calibri"/>
                    <a:cs typeface="Calibri"/>
                  </a:rPr>
                  <a:t> </a:t>
                </a:r>
                <a:r>
                  <a:rPr sz="1600" dirty="0">
                    <a:highlight>
                      <a:srgbClr val="FFFF00"/>
                    </a:highlight>
                    <a:latin typeface="Calibri"/>
                    <a:cs typeface="Calibri"/>
                  </a:rPr>
                  <a:t>and</a:t>
                </a:r>
                <a:r>
                  <a:rPr sz="1600" spc="-11" dirty="0">
                    <a:highlight>
                      <a:srgbClr val="FFFF00"/>
                    </a:highlight>
                    <a:latin typeface="Calibri"/>
                    <a:cs typeface="Calibri"/>
                  </a:rPr>
                  <a:t> </a:t>
                </a:r>
                <a:r>
                  <a:rPr sz="1600" dirty="0">
                    <a:highlight>
                      <a:srgbClr val="FFFF00"/>
                    </a:highlight>
                    <a:latin typeface="Calibri"/>
                    <a:cs typeface="Calibri"/>
                  </a:rPr>
                  <a:t>bil</a:t>
                </a:r>
                <a:r>
                  <a:rPr sz="1600" spc="3" dirty="0">
                    <a:highlight>
                      <a:srgbClr val="FFFF00"/>
                    </a:highlight>
                    <a:latin typeface="Calibri"/>
                    <a:cs typeface="Calibri"/>
                  </a:rPr>
                  <a:t>l</a:t>
                </a:r>
                <a:r>
                  <a:rPr sz="1600" dirty="0">
                    <a:highlight>
                      <a:srgbClr val="FFFF00"/>
                    </a:highlight>
                    <a:latin typeface="Calibri"/>
                    <a:cs typeface="Calibri"/>
                  </a:rPr>
                  <a:t>ing </a:t>
                </a:r>
                <a:r>
                  <a:rPr sz="1600" spc="-3" dirty="0">
                    <a:highlight>
                      <a:srgbClr val="FFFF00"/>
                    </a:highlight>
                    <a:latin typeface="Calibri"/>
                    <a:cs typeface="Calibri"/>
                  </a:rPr>
                  <a:t>e</a:t>
                </a:r>
                <a:r>
                  <a:rPr sz="1600" spc="-7" dirty="0">
                    <a:highlight>
                      <a:srgbClr val="FFFF00"/>
                    </a:highlight>
                    <a:latin typeface="Calibri"/>
                    <a:cs typeface="Calibri"/>
                  </a:rPr>
                  <a:t>v</a:t>
                </a:r>
                <a:r>
                  <a:rPr sz="1600" spc="3" dirty="0">
                    <a:highlight>
                      <a:srgbClr val="FFFF00"/>
                    </a:highlight>
                    <a:latin typeface="Calibri"/>
                    <a:cs typeface="Calibri"/>
                  </a:rPr>
                  <a:t>er</a:t>
                </a:r>
                <a:r>
                  <a:rPr sz="1600" dirty="0">
                    <a:highlight>
                      <a:srgbClr val="FFFF00"/>
                    </a:highlight>
                    <a:latin typeface="Calibri"/>
                    <a:cs typeface="Calibri"/>
                  </a:rPr>
                  <a:t>y</a:t>
                </a:r>
                <a:r>
                  <a:rPr sz="1600" spc="-19" dirty="0">
                    <a:highlight>
                      <a:srgbClr val="FFFF00"/>
                    </a:highlight>
                    <a:latin typeface="Calibri"/>
                    <a:cs typeface="Calibri"/>
                  </a:rPr>
                  <a:t> y</a:t>
                </a:r>
                <a:r>
                  <a:rPr sz="1600" spc="3" dirty="0">
                    <a:highlight>
                      <a:srgbClr val="FFFF00"/>
                    </a:highlight>
                    <a:latin typeface="Calibri"/>
                    <a:cs typeface="Calibri"/>
                  </a:rPr>
                  <a:t>e</a:t>
                </a:r>
                <a:r>
                  <a:rPr sz="1600" dirty="0">
                    <a:highlight>
                      <a:srgbClr val="FFFF00"/>
                    </a:highlight>
                    <a:latin typeface="Calibri"/>
                    <a:cs typeface="Calibri"/>
                  </a:rPr>
                  <a:t>ar</a:t>
                </a:r>
                <a:r>
                  <a:rPr sz="1600" spc="-11" dirty="0">
                    <a:highlight>
                      <a:srgbClr val="FFFF00"/>
                    </a:highlight>
                    <a:latin typeface="Calibri"/>
                    <a:cs typeface="Calibri"/>
                  </a:rPr>
                  <a:t> </a:t>
                </a:r>
                <a:r>
                  <a:rPr sz="1600" spc="3" dirty="0">
                    <a:highlight>
                      <a:srgbClr val="FFFF00"/>
                    </a:highlight>
                    <a:latin typeface="Calibri"/>
                    <a:cs typeface="Calibri"/>
                  </a:rPr>
                  <a:t>u</a:t>
                </a:r>
                <a:r>
                  <a:rPr sz="1600" spc="-3" dirty="0">
                    <a:highlight>
                      <a:srgbClr val="FFFF00"/>
                    </a:highlight>
                    <a:latin typeface="Calibri"/>
                    <a:cs typeface="Calibri"/>
                  </a:rPr>
                  <a:t>n</a:t>
                </a:r>
                <a:r>
                  <a:rPr sz="1600" dirty="0">
                    <a:highlight>
                      <a:srgbClr val="FFFF00"/>
                    </a:highlight>
                    <a:latin typeface="Calibri"/>
                    <a:cs typeface="Calibri"/>
                  </a:rPr>
                  <a:t>til</a:t>
                </a:r>
                <a:r>
                  <a:rPr sz="1600" spc="-14" dirty="0">
                    <a:highlight>
                      <a:srgbClr val="FFFF00"/>
                    </a:highlight>
                    <a:latin typeface="Calibri"/>
                    <a:cs typeface="Calibri"/>
                  </a:rPr>
                  <a:t> </a:t>
                </a:r>
                <a:r>
                  <a:rPr sz="1600" spc="-19" dirty="0">
                    <a:highlight>
                      <a:srgbClr val="FFFF00"/>
                    </a:highlight>
                    <a:latin typeface="Calibri"/>
                    <a:cs typeface="Calibri"/>
                  </a:rPr>
                  <a:t>y</a:t>
                </a:r>
                <a:r>
                  <a:rPr sz="1600" dirty="0">
                    <a:highlight>
                      <a:srgbClr val="FFFF00"/>
                    </a:highlight>
                    <a:latin typeface="Calibri"/>
                    <a:cs typeface="Calibri"/>
                  </a:rPr>
                  <a:t>ou opt</a:t>
                </a:r>
                <a:r>
                  <a:rPr sz="1600" spc="-11" dirty="0">
                    <a:highlight>
                      <a:srgbClr val="FFFF00"/>
                    </a:highlight>
                    <a:latin typeface="Calibri"/>
                    <a:cs typeface="Calibri"/>
                  </a:rPr>
                  <a:t> </a:t>
                </a:r>
                <a:r>
                  <a:rPr sz="1600" dirty="0">
                    <a:highlight>
                      <a:srgbClr val="FFFF00"/>
                    </a:highlight>
                    <a:latin typeface="Calibri"/>
                    <a:cs typeface="Calibri"/>
                  </a:rPr>
                  <a:t>o</a:t>
                </a:r>
                <a:r>
                  <a:rPr sz="1600" spc="3" dirty="0">
                    <a:highlight>
                      <a:srgbClr val="FFFF00"/>
                    </a:highlight>
                    <a:latin typeface="Calibri"/>
                    <a:cs typeface="Calibri"/>
                  </a:rPr>
                  <a:t>u</a:t>
                </a:r>
                <a:r>
                  <a:rPr sz="1600" dirty="0">
                    <a:highlight>
                      <a:srgbClr val="FFFF00"/>
                    </a:highlight>
                    <a:latin typeface="Calibri"/>
                    <a:cs typeface="Calibri"/>
                  </a:rPr>
                  <a:t>t…</a:t>
                </a:r>
                <a:r>
                  <a:rPr sz="1600" spc="-14" dirty="0">
                    <a:highlight>
                      <a:srgbClr val="FFFF00"/>
                    </a:highlight>
                    <a:latin typeface="Calibri"/>
                    <a:cs typeface="Calibri"/>
                  </a:rPr>
                  <a:t> </a:t>
                </a:r>
                <a:r>
                  <a:rPr sz="1600" dirty="0">
                    <a:highlight>
                      <a:srgbClr val="FFFF00"/>
                    </a:highlight>
                    <a:latin typeface="Calibri"/>
                    <a:cs typeface="Calibri"/>
                  </a:rPr>
                  <a:t>ju</a:t>
                </a:r>
                <a:r>
                  <a:rPr sz="1600" spc="-14" dirty="0">
                    <a:highlight>
                      <a:srgbClr val="FFFF00"/>
                    </a:highlight>
                    <a:latin typeface="Calibri"/>
                    <a:cs typeface="Calibri"/>
                  </a:rPr>
                  <a:t>s</a:t>
                </a:r>
                <a:r>
                  <a:rPr sz="1600" dirty="0">
                    <a:highlight>
                      <a:srgbClr val="FFFF00"/>
                    </a:highlight>
                    <a:latin typeface="Calibri"/>
                    <a:cs typeface="Calibri"/>
                  </a:rPr>
                  <a:t>t li</a:t>
                </a:r>
                <a:r>
                  <a:rPr sz="1600" spc="-33" dirty="0">
                    <a:highlight>
                      <a:srgbClr val="FFFF00"/>
                    </a:highlight>
                    <a:latin typeface="Calibri"/>
                    <a:cs typeface="Calibri"/>
                  </a:rPr>
                  <a:t>k</a:t>
                </a:r>
                <a:r>
                  <a:rPr sz="1600" dirty="0">
                    <a:highlight>
                      <a:srgbClr val="FFFF00"/>
                    </a:highlight>
                    <a:latin typeface="Calibri"/>
                    <a:cs typeface="Calibri"/>
                  </a:rPr>
                  <a:t>e Net</a:t>
                </a:r>
                <a:r>
                  <a:rPr sz="1600" spc="-7" dirty="0">
                    <a:highlight>
                      <a:srgbClr val="FFFF00"/>
                    </a:highlight>
                    <a:latin typeface="Calibri"/>
                    <a:cs typeface="Calibri"/>
                  </a:rPr>
                  <a:t>f</a:t>
                </a:r>
                <a:r>
                  <a:rPr sz="1600" dirty="0">
                    <a:highlight>
                      <a:srgbClr val="FFFF00"/>
                    </a:highlight>
                    <a:latin typeface="Calibri"/>
                    <a:cs typeface="Calibri"/>
                  </a:rPr>
                  <a:t>lix</a:t>
                </a:r>
                <a:r>
                  <a:rPr sz="1600" spc="3" dirty="0">
                    <a:highlight>
                      <a:srgbClr val="FFFF00"/>
                    </a:highlight>
                    <a:latin typeface="Calibri"/>
                    <a:cs typeface="Calibri"/>
                  </a:rPr>
                  <a:t>…</a:t>
                </a:r>
                <a:r>
                  <a:rPr sz="1600" dirty="0">
                    <a:highlight>
                      <a:srgbClr val="FFFF00"/>
                    </a:highlight>
                    <a:latin typeface="Calibri"/>
                    <a:cs typeface="Calibri"/>
                  </a:rPr>
                  <a:t>!</a:t>
                </a:r>
                <a:endParaRPr lang="en-US" sz="1600" dirty="0">
                  <a:highlight>
                    <a:srgbClr val="FFFF00"/>
                  </a:highlight>
                  <a:latin typeface="Calibri"/>
                  <a:cs typeface="Calibri"/>
                </a:endParaRPr>
              </a:p>
              <a:p>
                <a:pPr marL="326898" marR="84471">
                  <a:lnSpc>
                    <a:spcPts val="1500"/>
                  </a:lnSpc>
                  <a:tabLst>
                    <a:tab pos="323850" algn="l"/>
                  </a:tabLst>
                </a:pPr>
                <a:endParaRPr sz="1600" dirty="0">
                  <a:latin typeface="Calibri"/>
                  <a:cs typeface="Calibri"/>
                </a:endParaRPr>
              </a:p>
              <a:p>
                <a:pPr marL="69723">
                  <a:lnSpc>
                    <a:spcPts val="1700"/>
                  </a:lnSpc>
                  <a:spcBef>
                    <a:spcPts val="81"/>
                  </a:spcBef>
                </a:pPr>
                <a:r>
                  <a:rPr sz="1600" dirty="0">
                    <a:latin typeface="Calibri"/>
                    <a:cs typeface="Calibri"/>
                  </a:rPr>
                  <a:t>2.  </a:t>
                </a:r>
                <a:r>
                  <a:rPr sz="1600" spc="63" dirty="0">
                    <a:latin typeface="Calibri"/>
                    <a:cs typeface="Calibri"/>
                  </a:rPr>
                  <a:t> </a:t>
                </a:r>
                <a:r>
                  <a:rPr sz="1600" spc="-48" dirty="0">
                    <a:latin typeface="Calibri"/>
                    <a:cs typeface="Calibri"/>
                  </a:rPr>
                  <a:t>T</a:t>
                </a:r>
                <a:r>
                  <a:rPr sz="1600" dirty="0">
                    <a:latin typeface="Calibri"/>
                    <a:cs typeface="Calibri"/>
                  </a:rPr>
                  <a:t>ype</a:t>
                </a:r>
                <a:r>
                  <a:rPr sz="1600" spc="-3" dirty="0">
                    <a:latin typeface="Calibri"/>
                    <a:cs typeface="Calibri"/>
                  </a:rPr>
                  <a:t> </a:t>
                </a:r>
                <a:r>
                  <a:rPr sz="1600" spc="-19" dirty="0">
                    <a:latin typeface="Calibri"/>
                    <a:cs typeface="Calibri"/>
                  </a:rPr>
                  <a:t>y</a:t>
                </a:r>
                <a:r>
                  <a:rPr sz="1600" dirty="0">
                    <a:latin typeface="Calibri"/>
                    <a:cs typeface="Calibri"/>
                  </a:rPr>
                  <a:t>o</a:t>
                </a:r>
                <a:r>
                  <a:rPr sz="1600" spc="3" dirty="0">
                    <a:latin typeface="Calibri"/>
                    <a:cs typeface="Calibri"/>
                  </a:rPr>
                  <a:t>u</a:t>
                </a:r>
                <a:r>
                  <a:rPr sz="1600" dirty="0">
                    <a:latin typeface="Calibri"/>
                    <a:cs typeface="Calibri"/>
                  </a:rPr>
                  <a:t>r</a:t>
                </a:r>
                <a:r>
                  <a:rPr sz="1600" spc="-11" dirty="0">
                    <a:latin typeface="Calibri"/>
                    <a:cs typeface="Calibri"/>
                  </a:rPr>
                  <a:t> </a:t>
                </a:r>
                <a:r>
                  <a:rPr sz="1600" dirty="0">
                    <a:latin typeface="Calibri"/>
                    <a:cs typeface="Calibri"/>
                  </a:rPr>
                  <a:t>name</a:t>
                </a:r>
                <a:r>
                  <a:rPr sz="1600" spc="-14" dirty="0">
                    <a:latin typeface="Calibri"/>
                    <a:cs typeface="Calibri"/>
                  </a:rPr>
                  <a:t> </a:t>
                </a:r>
                <a:r>
                  <a:rPr sz="1600" spc="-7" dirty="0">
                    <a:latin typeface="Calibri"/>
                    <a:cs typeface="Calibri"/>
                  </a:rPr>
                  <a:t>t</a:t>
                </a:r>
                <a:r>
                  <a:rPr sz="1600" dirty="0">
                    <a:latin typeface="Calibri"/>
                    <a:cs typeface="Calibri"/>
                  </a:rPr>
                  <a:t>o</a:t>
                </a:r>
                <a:r>
                  <a:rPr lang="en-US" sz="1600" dirty="0">
                    <a:latin typeface="Calibri"/>
                    <a:cs typeface="Calibri"/>
                  </a:rPr>
                  <a:t> </a:t>
                </a:r>
                <a:r>
                  <a:rPr sz="1600" spc="-8" dirty="0">
                    <a:latin typeface="Calibri"/>
                    <a:cs typeface="Calibri"/>
                  </a:rPr>
                  <a:t>agree to the Terms</a:t>
                </a:r>
                <a:r>
                  <a:rPr lang="en-US" sz="1600" spc="-8" dirty="0">
                    <a:latin typeface="Calibri"/>
                    <a:cs typeface="Calibri"/>
                  </a:rPr>
                  <a:t> </a:t>
                </a:r>
                <a:r>
                  <a:rPr sz="1600" dirty="0">
                    <a:latin typeface="Calibri"/>
                    <a:cs typeface="Calibri"/>
                  </a:rPr>
                  <a:t>and Conditions.</a:t>
                </a:r>
                <a:endParaRPr lang="en-US" sz="1600" dirty="0">
                  <a:latin typeface="Calibri"/>
                  <a:cs typeface="Calibri"/>
                </a:endParaRPr>
              </a:p>
              <a:p>
                <a:pPr marL="69723">
                  <a:lnSpc>
                    <a:spcPts val="1700"/>
                  </a:lnSpc>
                  <a:spcBef>
                    <a:spcPts val="81"/>
                  </a:spcBef>
                </a:pPr>
                <a:endParaRPr sz="1600" dirty="0">
                  <a:latin typeface="Calibri"/>
                  <a:cs typeface="Calibri"/>
                </a:endParaRPr>
              </a:p>
              <a:p>
                <a:pPr marL="69723">
                  <a:lnSpc>
                    <a:spcPts val="1700"/>
                  </a:lnSpc>
                </a:pPr>
                <a:r>
                  <a:rPr sz="1600" dirty="0">
                    <a:latin typeface="Calibri"/>
                    <a:cs typeface="Calibri"/>
                  </a:rPr>
                  <a:t>3.  </a:t>
                </a:r>
                <a:r>
                  <a:rPr sz="1600" spc="63" dirty="0">
                    <a:latin typeface="Calibri"/>
                    <a:cs typeface="Calibri"/>
                  </a:rPr>
                  <a:t> </a:t>
                </a:r>
                <a:r>
                  <a:rPr sz="1600" dirty="0">
                    <a:latin typeface="Calibri"/>
                    <a:cs typeface="Calibri"/>
                  </a:rPr>
                  <a:t>Click</a:t>
                </a:r>
                <a:r>
                  <a:rPr sz="1600" spc="-7" dirty="0">
                    <a:latin typeface="Calibri"/>
                    <a:cs typeface="Calibri"/>
                  </a:rPr>
                  <a:t> </a:t>
                </a:r>
                <a:r>
                  <a:rPr sz="1600" spc="-11" dirty="0">
                    <a:latin typeface="Calibri"/>
                    <a:cs typeface="Calibri"/>
                  </a:rPr>
                  <a:t>g</a:t>
                </a:r>
                <a:r>
                  <a:rPr sz="1600" dirty="0">
                    <a:latin typeface="Calibri"/>
                    <a:cs typeface="Calibri"/>
                  </a:rPr>
                  <a:t>o</a:t>
                </a:r>
                <a:r>
                  <a:rPr sz="1600" spc="-3" dirty="0">
                    <a:latin typeface="Calibri"/>
                    <a:cs typeface="Calibri"/>
                  </a:rPr>
                  <a:t> </a:t>
                </a:r>
                <a:r>
                  <a:rPr sz="1600" spc="-7" dirty="0">
                    <a:latin typeface="Calibri"/>
                    <a:cs typeface="Calibri"/>
                  </a:rPr>
                  <a:t>t</a:t>
                </a:r>
                <a:r>
                  <a:rPr sz="1600" dirty="0">
                    <a:latin typeface="Calibri"/>
                    <a:cs typeface="Calibri"/>
                  </a:rPr>
                  <a:t>o</a:t>
                </a:r>
                <a:r>
                  <a:rPr sz="1600" spc="-3" dirty="0">
                    <a:latin typeface="Calibri"/>
                    <a:cs typeface="Calibri"/>
                  </a:rPr>
                  <a:t> </a:t>
                </a:r>
                <a:r>
                  <a:rPr sz="1600" dirty="0">
                    <a:latin typeface="Calibri"/>
                    <a:cs typeface="Calibri"/>
                  </a:rPr>
                  <a:t>c</a:t>
                </a:r>
                <a:r>
                  <a:rPr sz="1600" spc="3" dirty="0">
                    <a:latin typeface="Calibri"/>
                    <a:cs typeface="Calibri"/>
                  </a:rPr>
                  <a:t>he</a:t>
                </a:r>
                <a:r>
                  <a:rPr sz="1600" dirty="0">
                    <a:latin typeface="Calibri"/>
                    <a:cs typeface="Calibri"/>
                  </a:rPr>
                  <a:t>c</a:t>
                </a:r>
                <a:r>
                  <a:rPr sz="1600" spc="-33" dirty="0">
                    <a:latin typeface="Calibri"/>
                    <a:cs typeface="Calibri"/>
                  </a:rPr>
                  <a:t>k</a:t>
                </a:r>
                <a:r>
                  <a:rPr sz="1600" spc="-7" dirty="0">
                    <a:latin typeface="Calibri"/>
                    <a:cs typeface="Calibri"/>
                  </a:rPr>
                  <a:t>o</a:t>
                </a:r>
                <a:r>
                  <a:rPr sz="1600" spc="-3" dirty="0">
                    <a:latin typeface="Calibri"/>
                    <a:cs typeface="Calibri"/>
                  </a:rPr>
                  <a:t>u</a:t>
                </a:r>
                <a:r>
                  <a:rPr sz="1600" dirty="0">
                    <a:latin typeface="Calibri"/>
                    <a:cs typeface="Calibri"/>
                  </a:rPr>
                  <a:t>t.</a:t>
                </a:r>
              </a:p>
            </p:txBody>
          </p:sp>
          <p:sp>
            <p:nvSpPr>
              <p:cNvPr id="28" name="object 2">
                <a:extLst>
                  <a:ext uri="{FF2B5EF4-FFF2-40B4-BE49-F238E27FC236}">
                    <a16:creationId xmlns:a16="http://schemas.microsoft.com/office/drawing/2014/main" id="{69E3A48B-235B-31AC-E957-F7040814D312}"/>
                  </a:ext>
                </a:extLst>
              </p:cNvPr>
              <p:cNvSpPr txBox="1"/>
              <p:nvPr/>
            </p:nvSpPr>
            <p:spPr>
              <a:xfrm>
                <a:off x="1596729" y="1677330"/>
                <a:ext cx="3326511" cy="4530090"/>
              </a:xfrm>
              <a:prstGeom prst="rect">
                <a:avLst/>
              </a:prstGeom>
            </p:spPr>
            <p:txBody>
              <a:bodyPr wrap="square" lIns="0" tIns="0" rIns="0" bIns="0" rtlCol="0">
                <a:noAutofit/>
              </a:bodyPr>
              <a:lstStyle/>
              <a:p>
                <a:pPr marL="19050">
                  <a:lnSpc>
                    <a:spcPts val="750"/>
                  </a:lnSpc>
                </a:pPr>
                <a:endParaRPr sz="750"/>
              </a:p>
            </p:txBody>
          </p:sp>
        </p:grpSp>
        <p:sp>
          <p:nvSpPr>
            <p:cNvPr id="34" name="Arrow: Right 33">
              <a:extLst>
                <a:ext uri="{FF2B5EF4-FFF2-40B4-BE49-F238E27FC236}">
                  <a16:creationId xmlns:a16="http://schemas.microsoft.com/office/drawing/2014/main" id="{D0662EAD-FDB3-F714-5B20-CC6AC5BAE431}"/>
                </a:ext>
              </a:extLst>
            </p:cNvPr>
            <p:cNvSpPr/>
            <p:nvPr/>
          </p:nvSpPr>
          <p:spPr>
            <a:xfrm>
              <a:off x="580049" y="4128917"/>
              <a:ext cx="1325461" cy="14261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331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844C9C-4687-4A1F-5655-49A0413E9F7F}"/>
              </a:ext>
            </a:extLst>
          </p:cNvPr>
          <p:cNvSpPr txBox="1"/>
          <p:nvPr/>
        </p:nvSpPr>
        <p:spPr>
          <a:xfrm>
            <a:off x="1778466" y="164420"/>
            <a:ext cx="6434356" cy="646331"/>
          </a:xfrm>
          <a:prstGeom prst="rect">
            <a:avLst/>
          </a:prstGeom>
          <a:noFill/>
        </p:spPr>
        <p:txBody>
          <a:bodyPr wrap="square" rtlCol="0">
            <a:spAutoFit/>
          </a:bodyPr>
          <a:lstStyle/>
          <a:p>
            <a:pPr algn="ctr"/>
            <a:r>
              <a:rPr lang="en-US" sz="3600" b="1" dirty="0"/>
              <a:t>Self-Pay Membership Renewal</a:t>
            </a:r>
          </a:p>
        </p:txBody>
      </p:sp>
      <p:grpSp>
        <p:nvGrpSpPr>
          <p:cNvPr id="3" name="Group 2">
            <a:extLst>
              <a:ext uri="{FF2B5EF4-FFF2-40B4-BE49-F238E27FC236}">
                <a16:creationId xmlns:a16="http://schemas.microsoft.com/office/drawing/2014/main" id="{775F6EFC-FFC3-127B-5AB2-F30CF49761E7}"/>
              </a:ext>
            </a:extLst>
          </p:cNvPr>
          <p:cNvGrpSpPr/>
          <p:nvPr/>
        </p:nvGrpSpPr>
        <p:grpSpPr>
          <a:xfrm>
            <a:off x="738322" y="1423220"/>
            <a:ext cx="7376685" cy="4950003"/>
            <a:chOff x="1376742" y="1456841"/>
            <a:chExt cx="6306884" cy="4443984"/>
          </a:xfrm>
        </p:grpSpPr>
        <p:sp>
          <p:nvSpPr>
            <p:cNvPr id="4" name="object 19">
              <a:extLst>
                <a:ext uri="{FF2B5EF4-FFF2-40B4-BE49-F238E27FC236}">
                  <a16:creationId xmlns:a16="http://schemas.microsoft.com/office/drawing/2014/main" id="{C82E2A6E-25DC-D447-2B00-34214B2D8810}"/>
                </a:ext>
              </a:extLst>
            </p:cNvPr>
            <p:cNvSpPr/>
            <p:nvPr/>
          </p:nvSpPr>
          <p:spPr>
            <a:xfrm>
              <a:off x="1376742" y="1456841"/>
              <a:ext cx="3877056" cy="4443984"/>
            </a:xfrm>
            <a:prstGeom prst="rect">
              <a:avLst/>
            </a:prstGeom>
            <a:blipFill>
              <a:blip r:embed="rId3" cstate="print"/>
              <a:stretch>
                <a:fillRect/>
              </a:stretch>
            </a:blipFill>
          </p:spPr>
          <p:txBody>
            <a:bodyPr wrap="square" lIns="0" tIns="0" rIns="0" bIns="0" rtlCol="0">
              <a:noAutofit/>
            </a:bodyPr>
            <a:lstStyle/>
            <a:p>
              <a:endParaRPr sz="1350"/>
            </a:p>
          </p:txBody>
        </p:sp>
        <p:sp>
          <p:nvSpPr>
            <p:cNvPr id="5" name="object 20">
              <a:extLst>
                <a:ext uri="{FF2B5EF4-FFF2-40B4-BE49-F238E27FC236}">
                  <a16:creationId xmlns:a16="http://schemas.microsoft.com/office/drawing/2014/main" id="{7A238980-E92F-C294-0CB8-D5DFC3F79458}"/>
                </a:ext>
              </a:extLst>
            </p:cNvPr>
            <p:cNvSpPr/>
            <p:nvPr/>
          </p:nvSpPr>
          <p:spPr>
            <a:xfrm>
              <a:off x="1396172" y="1476270"/>
              <a:ext cx="3800475" cy="4367403"/>
            </a:xfrm>
            <a:prstGeom prst="rect">
              <a:avLst/>
            </a:prstGeom>
            <a:blipFill>
              <a:blip r:embed="rId4" cstate="print"/>
              <a:stretch>
                <a:fillRect/>
              </a:stretch>
            </a:blipFill>
          </p:spPr>
          <p:txBody>
            <a:bodyPr wrap="square" lIns="0" tIns="0" rIns="0" bIns="0" rtlCol="0">
              <a:noAutofit/>
            </a:bodyPr>
            <a:lstStyle/>
            <a:p>
              <a:endParaRPr sz="1350"/>
            </a:p>
          </p:txBody>
        </p:sp>
        <p:sp>
          <p:nvSpPr>
            <p:cNvPr id="6" name="object 21">
              <a:extLst>
                <a:ext uri="{FF2B5EF4-FFF2-40B4-BE49-F238E27FC236}">
                  <a16:creationId xmlns:a16="http://schemas.microsoft.com/office/drawing/2014/main" id="{B0A13E97-60E4-EB65-66F3-558ABCAA1C15}"/>
                </a:ext>
              </a:extLst>
            </p:cNvPr>
            <p:cNvSpPr/>
            <p:nvPr/>
          </p:nvSpPr>
          <p:spPr>
            <a:xfrm>
              <a:off x="1551049" y="3918574"/>
              <a:ext cx="434531" cy="100013"/>
            </a:xfrm>
            <a:custGeom>
              <a:avLst/>
              <a:gdLst/>
              <a:ahLst/>
              <a:cxnLst/>
              <a:rect l="l" t="t" r="r" b="b"/>
              <a:pathLst>
                <a:path w="579374" h="133350">
                  <a:moveTo>
                    <a:pt x="468248" y="88900"/>
                  </a:moveTo>
                  <a:lnTo>
                    <a:pt x="446024" y="88900"/>
                  </a:lnTo>
                  <a:lnTo>
                    <a:pt x="446023" y="133350"/>
                  </a:lnTo>
                  <a:lnTo>
                    <a:pt x="579374" y="66675"/>
                  </a:lnTo>
                  <a:lnTo>
                    <a:pt x="468248" y="88900"/>
                  </a:lnTo>
                  <a:close/>
                </a:path>
                <a:path w="579374" h="133350">
                  <a:moveTo>
                    <a:pt x="468248" y="44450"/>
                  </a:moveTo>
                  <a:lnTo>
                    <a:pt x="446023" y="0"/>
                  </a:lnTo>
                  <a:lnTo>
                    <a:pt x="446023" y="44450"/>
                  </a:lnTo>
                  <a:lnTo>
                    <a:pt x="468248" y="44450"/>
                  </a:lnTo>
                  <a:close/>
                </a:path>
                <a:path w="579374" h="133350">
                  <a:moveTo>
                    <a:pt x="0" y="44450"/>
                  </a:moveTo>
                  <a:lnTo>
                    <a:pt x="0" y="88900"/>
                  </a:lnTo>
                  <a:lnTo>
                    <a:pt x="468248" y="88900"/>
                  </a:lnTo>
                  <a:lnTo>
                    <a:pt x="579374" y="66675"/>
                  </a:lnTo>
                  <a:lnTo>
                    <a:pt x="446023" y="0"/>
                  </a:lnTo>
                  <a:lnTo>
                    <a:pt x="468248" y="44450"/>
                  </a:lnTo>
                  <a:lnTo>
                    <a:pt x="0" y="44450"/>
                  </a:lnTo>
                  <a:close/>
                </a:path>
              </a:pathLst>
            </a:custGeom>
            <a:solidFill>
              <a:srgbClr val="FF0000"/>
            </a:solidFill>
          </p:spPr>
          <p:txBody>
            <a:bodyPr wrap="square" lIns="0" tIns="0" rIns="0" bIns="0" rtlCol="0">
              <a:noAutofit/>
            </a:bodyPr>
            <a:lstStyle/>
            <a:p>
              <a:endParaRPr sz="1350"/>
            </a:p>
          </p:txBody>
        </p:sp>
        <p:sp>
          <p:nvSpPr>
            <p:cNvPr id="12" name="object 8">
              <a:extLst>
                <a:ext uri="{FF2B5EF4-FFF2-40B4-BE49-F238E27FC236}">
                  <a16:creationId xmlns:a16="http://schemas.microsoft.com/office/drawing/2014/main" id="{B5AC1605-6511-D5DA-67E3-435F324D7330}"/>
                </a:ext>
              </a:extLst>
            </p:cNvPr>
            <p:cNvSpPr txBox="1"/>
            <p:nvPr/>
          </p:nvSpPr>
          <p:spPr>
            <a:xfrm>
              <a:off x="5849111" y="2145783"/>
              <a:ext cx="1693926" cy="208025"/>
            </a:xfrm>
            <a:prstGeom prst="rect">
              <a:avLst/>
            </a:prstGeom>
          </p:spPr>
          <p:txBody>
            <a:bodyPr wrap="square" lIns="0" tIns="0" rIns="0" bIns="0" rtlCol="0">
              <a:noAutofit/>
            </a:bodyPr>
            <a:lstStyle/>
            <a:p>
              <a:pPr marL="19050">
                <a:lnSpc>
                  <a:spcPts val="750"/>
                </a:lnSpc>
              </a:pPr>
              <a:endParaRPr sz="750"/>
            </a:p>
          </p:txBody>
        </p:sp>
        <p:sp>
          <p:nvSpPr>
            <p:cNvPr id="13" name="object 7">
              <a:extLst>
                <a:ext uri="{FF2B5EF4-FFF2-40B4-BE49-F238E27FC236}">
                  <a16:creationId xmlns:a16="http://schemas.microsoft.com/office/drawing/2014/main" id="{13E6468E-0D2D-69C8-CFC3-3FC60DE71ECC}"/>
                </a:ext>
              </a:extLst>
            </p:cNvPr>
            <p:cNvSpPr txBox="1"/>
            <p:nvPr/>
          </p:nvSpPr>
          <p:spPr>
            <a:xfrm>
              <a:off x="5849111" y="2353809"/>
              <a:ext cx="1834515" cy="205739"/>
            </a:xfrm>
            <a:prstGeom prst="rect">
              <a:avLst/>
            </a:prstGeom>
          </p:spPr>
          <p:txBody>
            <a:bodyPr wrap="square" lIns="0" tIns="0" rIns="0" bIns="0" rtlCol="0">
              <a:noAutofit/>
            </a:bodyPr>
            <a:lstStyle/>
            <a:p>
              <a:pPr marL="19050">
                <a:lnSpc>
                  <a:spcPts val="750"/>
                </a:lnSpc>
              </a:pPr>
              <a:endParaRPr sz="750"/>
            </a:p>
          </p:txBody>
        </p:sp>
        <p:sp>
          <p:nvSpPr>
            <p:cNvPr id="14" name="object 6">
              <a:extLst>
                <a:ext uri="{FF2B5EF4-FFF2-40B4-BE49-F238E27FC236}">
                  <a16:creationId xmlns:a16="http://schemas.microsoft.com/office/drawing/2014/main" id="{A38BDA1B-77C2-B0AE-84F7-FDE3DA7C562D}"/>
                </a:ext>
              </a:extLst>
            </p:cNvPr>
            <p:cNvSpPr txBox="1"/>
            <p:nvPr/>
          </p:nvSpPr>
          <p:spPr>
            <a:xfrm>
              <a:off x="5849111" y="2559548"/>
              <a:ext cx="1386458" cy="208025"/>
            </a:xfrm>
            <a:prstGeom prst="rect">
              <a:avLst/>
            </a:prstGeom>
          </p:spPr>
          <p:txBody>
            <a:bodyPr wrap="square" lIns="0" tIns="0" rIns="0" bIns="0" rtlCol="0">
              <a:noAutofit/>
            </a:bodyPr>
            <a:lstStyle/>
            <a:p>
              <a:pPr marL="19050">
                <a:lnSpc>
                  <a:spcPts val="750"/>
                </a:lnSpc>
              </a:pPr>
              <a:endParaRPr sz="750"/>
            </a:p>
          </p:txBody>
        </p:sp>
        <p:sp>
          <p:nvSpPr>
            <p:cNvPr id="15" name="object 5">
              <a:extLst>
                <a:ext uri="{FF2B5EF4-FFF2-40B4-BE49-F238E27FC236}">
                  <a16:creationId xmlns:a16="http://schemas.microsoft.com/office/drawing/2014/main" id="{94AA5425-B7C7-4BB8-4527-ECF2AB24BEA0}"/>
                </a:ext>
              </a:extLst>
            </p:cNvPr>
            <p:cNvSpPr txBox="1"/>
            <p:nvPr/>
          </p:nvSpPr>
          <p:spPr>
            <a:xfrm>
              <a:off x="7235570" y="2559548"/>
              <a:ext cx="448056" cy="208025"/>
            </a:xfrm>
            <a:prstGeom prst="rect">
              <a:avLst/>
            </a:prstGeom>
          </p:spPr>
          <p:txBody>
            <a:bodyPr wrap="square" lIns="0" tIns="0" rIns="0" bIns="0" rtlCol="0">
              <a:noAutofit/>
            </a:bodyPr>
            <a:lstStyle/>
            <a:p>
              <a:pPr marL="19050">
                <a:lnSpc>
                  <a:spcPts val="750"/>
                </a:lnSpc>
              </a:pPr>
              <a:endParaRPr sz="750"/>
            </a:p>
          </p:txBody>
        </p:sp>
        <p:sp>
          <p:nvSpPr>
            <p:cNvPr id="16" name="object 4">
              <a:extLst>
                <a:ext uri="{FF2B5EF4-FFF2-40B4-BE49-F238E27FC236}">
                  <a16:creationId xmlns:a16="http://schemas.microsoft.com/office/drawing/2014/main" id="{A9DC529D-CD62-32F9-DEAB-022C7D858B68}"/>
                </a:ext>
              </a:extLst>
            </p:cNvPr>
            <p:cNvSpPr txBox="1"/>
            <p:nvPr/>
          </p:nvSpPr>
          <p:spPr>
            <a:xfrm>
              <a:off x="5849111" y="2767574"/>
              <a:ext cx="808101" cy="205740"/>
            </a:xfrm>
            <a:prstGeom prst="rect">
              <a:avLst/>
            </a:prstGeom>
          </p:spPr>
          <p:txBody>
            <a:bodyPr wrap="square" lIns="0" tIns="0" rIns="0" bIns="0" rtlCol="0">
              <a:noAutofit/>
            </a:bodyPr>
            <a:lstStyle/>
            <a:p>
              <a:pPr marL="19050">
                <a:lnSpc>
                  <a:spcPts val="750"/>
                </a:lnSpc>
              </a:pPr>
              <a:endParaRPr sz="750"/>
            </a:p>
          </p:txBody>
        </p:sp>
        <p:sp>
          <p:nvSpPr>
            <p:cNvPr id="17" name="object 3">
              <a:extLst>
                <a:ext uri="{FF2B5EF4-FFF2-40B4-BE49-F238E27FC236}">
                  <a16:creationId xmlns:a16="http://schemas.microsoft.com/office/drawing/2014/main" id="{7B38DEF5-893F-E0FF-9EE7-28AEDBA8010C}"/>
                </a:ext>
              </a:extLst>
            </p:cNvPr>
            <p:cNvSpPr txBox="1"/>
            <p:nvPr/>
          </p:nvSpPr>
          <p:spPr>
            <a:xfrm>
              <a:off x="6657212" y="2767574"/>
              <a:ext cx="578357" cy="205740"/>
            </a:xfrm>
            <a:prstGeom prst="rect">
              <a:avLst/>
            </a:prstGeom>
          </p:spPr>
          <p:txBody>
            <a:bodyPr wrap="square" lIns="0" tIns="0" rIns="0" bIns="0" rtlCol="0">
              <a:noAutofit/>
            </a:bodyPr>
            <a:lstStyle/>
            <a:p>
              <a:pPr marL="19050">
                <a:lnSpc>
                  <a:spcPts val="750"/>
                </a:lnSpc>
              </a:pPr>
              <a:endParaRPr sz="750"/>
            </a:p>
          </p:txBody>
        </p:sp>
      </p:grpSp>
      <p:sp>
        <p:nvSpPr>
          <p:cNvPr id="20" name="TextBox 19">
            <a:extLst>
              <a:ext uri="{FF2B5EF4-FFF2-40B4-BE49-F238E27FC236}">
                <a16:creationId xmlns:a16="http://schemas.microsoft.com/office/drawing/2014/main" id="{ACDD0E4D-C1C1-17ED-0D2E-CEF372429BEA}"/>
              </a:ext>
            </a:extLst>
          </p:cNvPr>
          <p:cNvSpPr txBox="1"/>
          <p:nvPr/>
        </p:nvSpPr>
        <p:spPr>
          <a:xfrm>
            <a:off x="5365760" y="1444861"/>
            <a:ext cx="3352800" cy="2391617"/>
          </a:xfrm>
          <a:prstGeom prst="rect">
            <a:avLst/>
          </a:prstGeom>
          <a:noFill/>
        </p:spPr>
        <p:txBody>
          <a:bodyPr wrap="square">
            <a:spAutoFit/>
          </a:bodyPr>
          <a:lstStyle/>
          <a:p>
            <a:pPr marL="69246" marR="51296">
              <a:lnSpc>
                <a:spcPct val="99995"/>
              </a:lnSpc>
            </a:pPr>
            <a:r>
              <a:rPr lang="en-US" sz="1600" spc="-2" dirty="0">
                <a:highlight>
                  <a:srgbClr val="FFFF00"/>
                </a:highlight>
                <a:latin typeface="Calibri"/>
                <a:cs typeface="Calibri"/>
              </a:rPr>
              <a:t>On the payment screen the system will default to include Scout’s Life magazine! You can toggle this on or off.</a:t>
            </a:r>
            <a:endParaRPr lang="en-US" sz="1600" dirty="0">
              <a:highlight>
                <a:srgbClr val="FFFF00"/>
              </a:highlight>
              <a:latin typeface="Calibri"/>
              <a:cs typeface="Calibri"/>
            </a:endParaRPr>
          </a:p>
          <a:p>
            <a:pPr marL="69246" marR="41188">
              <a:lnSpc>
                <a:spcPts val="1620"/>
              </a:lnSpc>
              <a:spcBef>
                <a:spcPts val="1695"/>
              </a:spcBef>
            </a:pPr>
            <a:r>
              <a:rPr lang="en-US" sz="1600" dirty="0">
                <a:latin typeface="Calibri"/>
                <a:cs typeface="Calibri"/>
              </a:rPr>
              <a:t>Th</a:t>
            </a:r>
            <a:r>
              <a:rPr lang="en-US" sz="1600" spc="3" dirty="0">
                <a:latin typeface="Calibri"/>
                <a:cs typeface="Calibri"/>
              </a:rPr>
              <a:t>e</a:t>
            </a:r>
            <a:r>
              <a:rPr lang="en-US" sz="1600" dirty="0">
                <a:latin typeface="Calibri"/>
                <a:cs typeface="Calibri"/>
              </a:rPr>
              <a:t>n</a:t>
            </a:r>
            <a:r>
              <a:rPr lang="en-US" sz="1600" spc="-14" dirty="0">
                <a:latin typeface="Calibri"/>
                <a:cs typeface="Calibri"/>
              </a:rPr>
              <a:t> </a:t>
            </a:r>
            <a:r>
              <a:rPr lang="en-US" sz="1600" spc="3" dirty="0">
                <a:latin typeface="Calibri"/>
                <a:cs typeface="Calibri"/>
              </a:rPr>
              <a:t>e</a:t>
            </a:r>
            <a:r>
              <a:rPr lang="en-US" sz="1600" spc="-3" dirty="0">
                <a:latin typeface="Calibri"/>
                <a:cs typeface="Calibri"/>
              </a:rPr>
              <a:t>n</a:t>
            </a:r>
            <a:r>
              <a:rPr lang="en-US" sz="1600" spc="-19" dirty="0">
                <a:latin typeface="Calibri"/>
                <a:cs typeface="Calibri"/>
              </a:rPr>
              <a:t>t</a:t>
            </a:r>
            <a:r>
              <a:rPr lang="en-US" sz="1600" spc="3" dirty="0">
                <a:latin typeface="Calibri"/>
                <a:cs typeface="Calibri"/>
              </a:rPr>
              <a:t>e</a:t>
            </a:r>
            <a:r>
              <a:rPr lang="en-US" sz="1600" dirty="0">
                <a:latin typeface="Calibri"/>
                <a:cs typeface="Calibri"/>
              </a:rPr>
              <a:t>r</a:t>
            </a:r>
            <a:r>
              <a:rPr lang="en-US" sz="1600" spc="-29" dirty="0">
                <a:latin typeface="Calibri"/>
                <a:cs typeface="Calibri"/>
              </a:rPr>
              <a:t> </a:t>
            </a:r>
            <a:r>
              <a:rPr lang="en-US" sz="1600" spc="-19" dirty="0">
                <a:latin typeface="Calibri"/>
                <a:cs typeface="Calibri"/>
              </a:rPr>
              <a:t>y</a:t>
            </a:r>
            <a:r>
              <a:rPr lang="en-US" sz="1600" dirty="0">
                <a:latin typeface="Calibri"/>
                <a:cs typeface="Calibri"/>
              </a:rPr>
              <a:t>o</a:t>
            </a:r>
            <a:r>
              <a:rPr lang="en-US" sz="1600" spc="7" dirty="0">
                <a:latin typeface="Calibri"/>
                <a:cs typeface="Calibri"/>
              </a:rPr>
              <a:t>u</a:t>
            </a:r>
            <a:r>
              <a:rPr lang="en-US" sz="1600" dirty="0">
                <a:latin typeface="Calibri"/>
                <a:cs typeface="Calibri"/>
              </a:rPr>
              <a:t>r</a:t>
            </a:r>
            <a:r>
              <a:rPr lang="en-US" sz="1600" spc="-11" dirty="0">
                <a:latin typeface="Calibri"/>
                <a:cs typeface="Calibri"/>
              </a:rPr>
              <a:t> </a:t>
            </a:r>
            <a:r>
              <a:rPr lang="en-US" sz="1600" dirty="0">
                <a:latin typeface="Calibri"/>
                <a:cs typeface="Calibri"/>
              </a:rPr>
              <a:t>c</a:t>
            </a:r>
            <a:r>
              <a:rPr lang="en-US" sz="1600" spc="-19" dirty="0">
                <a:latin typeface="Calibri"/>
                <a:cs typeface="Calibri"/>
              </a:rPr>
              <a:t>r</a:t>
            </a:r>
            <a:r>
              <a:rPr lang="en-US" sz="1600" spc="3" dirty="0">
                <a:latin typeface="Calibri"/>
                <a:cs typeface="Calibri"/>
              </a:rPr>
              <a:t>ed</a:t>
            </a:r>
            <a:r>
              <a:rPr lang="en-US" sz="1600" dirty="0">
                <a:latin typeface="Calibri"/>
                <a:cs typeface="Calibri"/>
              </a:rPr>
              <a:t>it </a:t>
            </a:r>
            <a:r>
              <a:rPr lang="en-US" sz="1600" spc="-7" dirty="0">
                <a:latin typeface="Calibri"/>
                <a:cs typeface="Calibri"/>
              </a:rPr>
              <a:t>c</a:t>
            </a:r>
            <a:r>
              <a:rPr lang="en-US" sz="1600" dirty="0">
                <a:latin typeface="Calibri"/>
                <a:cs typeface="Calibri"/>
              </a:rPr>
              <a:t>a</a:t>
            </a:r>
            <a:r>
              <a:rPr lang="en-US" sz="1600" spc="-22" dirty="0">
                <a:latin typeface="Calibri"/>
                <a:cs typeface="Calibri"/>
              </a:rPr>
              <a:t>r</a:t>
            </a:r>
            <a:r>
              <a:rPr lang="en-US" sz="1600" dirty="0">
                <a:latin typeface="Calibri"/>
                <a:cs typeface="Calibri"/>
              </a:rPr>
              <a:t>d</a:t>
            </a:r>
            <a:r>
              <a:rPr lang="en-US" sz="1600" spc="-3" dirty="0">
                <a:latin typeface="Calibri"/>
                <a:cs typeface="Calibri"/>
              </a:rPr>
              <a:t> </a:t>
            </a:r>
            <a:r>
              <a:rPr lang="en-US" sz="1600" dirty="0">
                <a:latin typeface="Calibri"/>
                <a:cs typeface="Calibri"/>
              </a:rPr>
              <a:t>in</a:t>
            </a:r>
            <a:r>
              <a:rPr lang="en-US" sz="1600" spc="-26" dirty="0">
                <a:latin typeface="Calibri"/>
                <a:cs typeface="Calibri"/>
              </a:rPr>
              <a:t>f</a:t>
            </a:r>
            <a:r>
              <a:rPr lang="en-US" sz="1600" dirty="0">
                <a:latin typeface="Calibri"/>
                <a:cs typeface="Calibri"/>
              </a:rPr>
              <a:t>orm</a:t>
            </a:r>
            <a:r>
              <a:rPr lang="en-US" sz="1600" spc="-11" dirty="0">
                <a:latin typeface="Calibri"/>
                <a:cs typeface="Calibri"/>
              </a:rPr>
              <a:t>a</a:t>
            </a:r>
            <a:r>
              <a:rPr lang="en-US" sz="1600" dirty="0">
                <a:latin typeface="Calibri"/>
                <a:cs typeface="Calibri"/>
              </a:rPr>
              <a:t>tion</a:t>
            </a:r>
            <a:r>
              <a:rPr lang="en-US" sz="1600" spc="-18" dirty="0">
                <a:latin typeface="Calibri"/>
                <a:cs typeface="Calibri"/>
              </a:rPr>
              <a:t> </a:t>
            </a:r>
            <a:r>
              <a:rPr lang="en-US" sz="1600" dirty="0">
                <a:latin typeface="Calibri"/>
                <a:cs typeface="Calibri"/>
              </a:rPr>
              <a:t>and cl</a:t>
            </a:r>
            <a:r>
              <a:rPr lang="en-US" sz="1600" spc="3" dirty="0">
                <a:latin typeface="Calibri"/>
                <a:cs typeface="Calibri"/>
              </a:rPr>
              <a:t>i</a:t>
            </a:r>
            <a:r>
              <a:rPr lang="en-US" sz="1600" dirty="0">
                <a:latin typeface="Calibri"/>
                <a:cs typeface="Calibri"/>
              </a:rPr>
              <a:t>ck Pla</a:t>
            </a:r>
            <a:r>
              <a:rPr lang="en-US" sz="1600" spc="3" dirty="0">
                <a:latin typeface="Calibri"/>
                <a:cs typeface="Calibri"/>
              </a:rPr>
              <a:t>c</a:t>
            </a:r>
            <a:r>
              <a:rPr lang="en-US" sz="1600" dirty="0">
                <a:latin typeface="Calibri"/>
                <a:cs typeface="Calibri"/>
              </a:rPr>
              <a:t>e</a:t>
            </a:r>
            <a:r>
              <a:rPr lang="en-US" sz="1600" spc="-14" dirty="0">
                <a:latin typeface="Calibri"/>
                <a:cs typeface="Calibri"/>
              </a:rPr>
              <a:t> </a:t>
            </a:r>
            <a:r>
              <a:rPr lang="en-US" sz="1600" dirty="0">
                <a:latin typeface="Calibri"/>
                <a:cs typeface="Calibri"/>
              </a:rPr>
              <a:t>O</a:t>
            </a:r>
            <a:r>
              <a:rPr lang="en-US" sz="1600" spc="-26" dirty="0">
                <a:latin typeface="Calibri"/>
                <a:cs typeface="Calibri"/>
              </a:rPr>
              <a:t>r</a:t>
            </a:r>
            <a:r>
              <a:rPr lang="en-US" sz="1600" spc="3" dirty="0">
                <a:latin typeface="Calibri"/>
                <a:cs typeface="Calibri"/>
              </a:rPr>
              <a:t>de</a:t>
            </a:r>
            <a:r>
              <a:rPr lang="en-US" sz="1600" spc="-119" dirty="0">
                <a:latin typeface="Calibri"/>
                <a:cs typeface="Calibri"/>
              </a:rPr>
              <a:t>r</a:t>
            </a:r>
            <a:r>
              <a:rPr lang="en-US" sz="1600" dirty="0">
                <a:latin typeface="Calibri"/>
                <a:cs typeface="Calibri"/>
              </a:rPr>
              <a:t>.</a:t>
            </a:r>
          </a:p>
          <a:p>
            <a:pPr marL="69246">
              <a:lnSpc>
                <a:spcPct val="101725"/>
              </a:lnSpc>
              <a:spcBef>
                <a:spcPts val="1526"/>
              </a:spcBef>
            </a:pPr>
            <a:r>
              <a:rPr lang="en-US" sz="1600" b="1" spc="-2" dirty="0">
                <a:solidFill>
                  <a:srgbClr val="FF0000"/>
                </a:solidFill>
                <a:highlight>
                  <a:srgbClr val="FFFF00"/>
                </a:highlight>
                <a:latin typeface="Calibri"/>
                <a:cs typeface="Calibri"/>
              </a:rPr>
              <a:t>There is no “ACH” or “Pay at Council” option for Self-Pay.</a:t>
            </a:r>
            <a:endParaRPr lang="en-US" sz="1600" b="1" dirty="0">
              <a:solidFill>
                <a:srgbClr val="FF0000"/>
              </a:solidFill>
              <a:highlight>
                <a:srgbClr val="FFFF00"/>
              </a:highlight>
              <a:latin typeface="Calibri"/>
              <a:cs typeface="Calibri"/>
            </a:endParaRPr>
          </a:p>
        </p:txBody>
      </p:sp>
      <p:sp>
        <p:nvSpPr>
          <p:cNvPr id="21" name="Rectangle 20">
            <a:extLst>
              <a:ext uri="{FF2B5EF4-FFF2-40B4-BE49-F238E27FC236}">
                <a16:creationId xmlns:a16="http://schemas.microsoft.com/office/drawing/2014/main" id="{32A6D5F4-8EB6-6D82-7BD6-76B0A4B31130}"/>
              </a:ext>
            </a:extLst>
          </p:cNvPr>
          <p:cNvSpPr/>
          <p:nvPr/>
        </p:nvSpPr>
        <p:spPr>
          <a:xfrm>
            <a:off x="5443051" y="1445473"/>
            <a:ext cx="3198218" cy="24973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46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34E99-C8C3-CBE7-DE82-F63DF5AB5D19}"/>
              </a:ext>
            </a:extLst>
          </p:cNvPr>
          <p:cNvSpPr txBox="1"/>
          <p:nvPr/>
        </p:nvSpPr>
        <p:spPr>
          <a:xfrm>
            <a:off x="1501629" y="189587"/>
            <a:ext cx="6669247" cy="646331"/>
          </a:xfrm>
          <a:prstGeom prst="rect">
            <a:avLst/>
          </a:prstGeom>
          <a:noFill/>
        </p:spPr>
        <p:txBody>
          <a:bodyPr wrap="square" rtlCol="0">
            <a:spAutoFit/>
          </a:bodyPr>
          <a:lstStyle/>
          <a:p>
            <a:pPr algn="ctr"/>
            <a:r>
              <a:rPr lang="en-US" sz="3600" b="1" dirty="0"/>
              <a:t>Self-Pay Membership Renewal</a:t>
            </a:r>
          </a:p>
        </p:txBody>
      </p:sp>
      <p:grpSp>
        <p:nvGrpSpPr>
          <p:cNvPr id="3" name="Group 2">
            <a:extLst>
              <a:ext uri="{FF2B5EF4-FFF2-40B4-BE49-F238E27FC236}">
                <a16:creationId xmlns:a16="http://schemas.microsoft.com/office/drawing/2014/main" id="{E44C5366-7C49-5309-B684-DFBF03D9A92F}"/>
              </a:ext>
            </a:extLst>
          </p:cNvPr>
          <p:cNvGrpSpPr/>
          <p:nvPr/>
        </p:nvGrpSpPr>
        <p:grpSpPr>
          <a:xfrm>
            <a:off x="1462434" y="1229087"/>
            <a:ext cx="6747636" cy="5034061"/>
            <a:chOff x="3074670" y="1378458"/>
            <a:chExt cx="7083792" cy="4513707"/>
          </a:xfrm>
        </p:grpSpPr>
        <p:sp>
          <p:nvSpPr>
            <p:cNvPr id="4" name="object 6">
              <a:extLst>
                <a:ext uri="{FF2B5EF4-FFF2-40B4-BE49-F238E27FC236}">
                  <a16:creationId xmlns:a16="http://schemas.microsoft.com/office/drawing/2014/main" id="{9DE446BC-B5C2-0C23-E950-AB614E978982}"/>
                </a:ext>
              </a:extLst>
            </p:cNvPr>
            <p:cNvSpPr/>
            <p:nvPr/>
          </p:nvSpPr>
          <p:spPr>
            <a:xfrm>
              <a:off x="6675843" y="1386229"/>
              <a:ext cx="3482619" cy="1041437"/>
            </a:xfrm>
            <a:custGeom>
              <a:avLst/>
              <a:gdLst/>
              <a:ahLst/>
              <a:cxnLst/>
              <a:rect l="l" t="t" r="r" b="b"/>
              <a:pathLst>
                <a:path w="2648711" h="2307336">
                  <a:moveTo>
                    <a:pt x="0" y="2307336"/>
                  </a:moveTo>
                  <a:lnTo>
                    <a:pt x="2648711" y="2307336"/>
                  </a:lnTo>
                  <a:lnTo>
                    <a:pt x="2648711" y="0"/>
                  </a:lnTo>
                  <a:lnTo>
                    <a:pt x="0" y="0"/>
                  </a:lnTo>
                  <a:lnTo>
                    <a:pt x="0" y="2307336"/>
                  </a:lnTo>
                  <a:close/>
                </a:path>
              </a:pathLst>
            </a:custGeom>
            <a:ln w="15875">
              <a:solidFill>
                <a:srgbClr val="FF0000"/>
              </a:solidFill>
            </a:ln>
          </p:spPr>
          <p:txBody>
            <a:bodyPr wrap="square" lIns="0" tIns="0" rIns="0" bIns="0" rtlCol="0">
              <a:noAutofit/>
            </a:bodyPr>
            <a:lstStyle/>
            <a:p>
              <a:endParaRPr sz="1350"/>
            </a:p>
          </p:txBody>
        </p:sp>
        <p:sp>
          <p:nvSpPr>
            <p:cNvPr id="5" name="object 5">
              <a:extLst>
                <a:ext uri="{FF2B5EF4-FFF2-40B4-BE49-F238E27FC236}">
                  <a16:creationId xmlns:a16="http://schemas.microsoft.com/office/drawing/2014/main" id="{1FC0944B-097F-C1DE-9889-B683F2DA9CA7}"/>
                </a:ext>
              </a:extLst>
            </p:cNvPr>
            <p:cNvSpPr/>
            <p:nvPr/>
          </p:nvSpPr>
          <p:spPr>
            <a:xfrm>
              <a:off x="4789741" y="5732050"/>
              <a:ext cx="456533" cy="66675"/>
            </a:xfrm>
            <a:custGeom>
              <a:avLst/>
              <a:gdLst/>
              <a:ahLst/>
              <a:cxnLst/>
              <a:rect l="l" t="t" r="r" b="b"/>
              <a:pathLst>
                <a:path w="608711" h="88900">
                  <a:moveTo>
                    <a:pt x="133349" y="44450"/>
                  </a:moveTo>
                  <a:lnTo>
                    <a:pt x="608711" y="44449"/>
                  </a:lnTo>
                  <a:lnTo>
                    <a:pt x="608711" y="0"/>
                  </a:lnTo>
                  <a:lnTo>
                    <a:pt x="111125" y="0"/>
                  </a:lnTo>
                  <a:lnTo>
                    <a:pt x="111125" y="44449"/>
                  </a:lnTo>
                  <a:lnTo>
                    <a:pt x="133349" y="44450"/>
                  </a:lnTo>
                  <a:close/>
                </a:path>
                <a:path w="608711" h="88900">
                  <a:moveTo>
                    <a:pt x="133349" y="0"/>
                  </a:moveTo>
                  <a:lnTo>
                    <a:pt x="133350" y="-44450"/>
                  </a:lnTo>
                  <a:lnTo>
                    <a:pt x="0" y="22224"/>
                  </a:lnTo>
                  <a:lnTo>
                    <a:pt x="133350" y="88899"/>
                  </a:lnTo>
                  <a:lnTo>
                    <a:pt x="133349" y="44450"/>
                  </a:lnTo>
                  <a:lnTo>
                    <a:pt x="111125" y="44449"/>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6" name="object 4">
              <a:extLst>
                <a:ext uri="{FF2B5EF4-FFF2-40B4-BE49-F238E27FC236}">
                  <a16:creationId xmlns:a16="http://schemas.microsoft.com/office/drawing/2014/main" id="{DFAF63D3-4CB1-D5B2-C444-714B0F20F4AF}"/>
                </a:ext>
              </a:extLst>
            </p:cNvPr>
            <p:cNvSpPr/>
            <p:nvPr/>
          </p:nvSpPr>
          <p:spPr>
            <a:xfrm>
              <a:off x="3074670" y="1378458"/>
              <a:ext cx="1616202" cy="4513707"/>
            </a:xfrm>
            <a:prstGeom prst="rect">
              <a:avLst/>
            </a:prstGeom>
            <a:blipFill>
              <a:blip r:embed="rId3" cstate="print"/>
              <a:stretch>
                <a:fillRect/>
              </a:stretch>
            </a:blipFill>
          </p:spPr>
          <p:txBody>
            <a:bodyPr wrap="square" lIns="0" tIns="0" rIns="0" bIns="0" rtlCol="0">
              <a:noAutofit/>
            </a:bodyPr>
            <a:lstStyle/>
            <a:p>
              <a:endParaRPr sz="1350"/>
            </a:p>
          </p:txBody>
        </p:sp>
        <p:sp>
          <p:nvSpPr>
            <p:cNvPr id="7" name="object 2">
              <a:extLst>
                <a:ext uri="{FF2B5EF4-FFF2-40B4-BE49-F238E27FC236}">
                  <a16:creationId xmlns:a16="http://schemas.microsoft.com/office/drawing/2014/main" id="{6ADA0789-D9A6-A658-E541-3AE87E0CC96F}"/>
                </a:ext>
              </a:extLst>
            </p:cNvPr>
            <p:cNvSpPr txBox="1"/>
            <p:nvPr/>
          </p:nvSpPr>
          <p:spPr>
            <a:xfrm>
              <a:off x="6675843" y="1428030"/>
              <a:ext cx="3400325" cy="924417"/>
            </a:xfrm>
            <a:prstGeom prst="rect">
              <a:avLst/>
            </a:prstGeom>
          </p:spPr>
          <p:txBody>
            <a:bodyPr wrap="square" lIns="0" tIns="27623" rIns="0" bIns="0" rtlCol="0">
              <a:noAutofit/>
            </a:bodyPr>
            <a:lstStyle/>
            <a:p>
              <a:pPr marL="69246">
                <a:lnSpc>
                  <a:spcPts val="1500"/>
                </a:lnSpc>
              </a:pPr>
              <a:r>
                <a:rPr lang="en-US" sz="1600" spc="-4" dirty="0">
                  <a:latin typeface="Calibri"/>
                  <a:cs typeface="Calibri"/>
                </a:rPr>
                <a:t>A cred</a:t>
              </a:r>
              <a:r>
                <a:rPr sz="1600" spc="-4" dirty="0">
                  <a:latin typeface="Calibri"/>
                  <a:cs typeface="Calibri"/>
                </a:rPr>
                <a:t>it</a:t>
              </a:r>
              <a:r>
                <a:rPr lang="en-US" sz="1600" spc="-4" dirty="0">
                  <a:latin typeface="Calibri"/>
                  <a:cs typeface="Calibri"/>
                </a:rPr>
                <a:t> </a:t>
              </a:r>
              <a:r>
                <a:rPr sz="1600" spc="-2" dirty="0">
                  <a:latin typeface="Calibri"/>
                  <a:cs typeface="Calibri"/>
                </a:rPr>
                <a:t>card receipt will</a:t>
              </a:r>
              <a:r>
                <a:rPr lang="en-US" sz="1600" spc="-2" dirty="0">
                  <a:latin typeface="Calibri"/>
                  <a:cs typeface="Calibri"/>
                </a:rPr>
                <a:t> </a:t>
              </a:r>
              <a:r>
                <a:rPr sz="1600" spc="6" dirty="0">
                  <a:latin typeface="Calibri"/>
                  <a:cs typeface="Calibri"/>
                </a:rPr>
                <a:t>appear</a:t>
              </a:r>
              <a:r>
                <a:rPr lang="en-US" sz="1600" spc="6" dirty="0">
                  <a:latin typeface="Calibri"/>
                  <a:cs typeface="Calibri"/>
                </a:rPr>
                <a:t> that you can print for your records.</a:t>
              </a:r>
              <a:r>
                <a:rPr sz="1600" spc="6" dirty="0">
                  <a:latin typeface="Calibri"/>
                  <a:cs typeface="Calibri"/>
                </a:rPr>
                <a:t> </a:t>
              </a:r>
              <a:endParaRPr lang="en-US" sz="1600" spc="6" dirty="0">
                <a:latin typeface="Calibri"/>
                <a:cs typeface="Calibri"/>
              </a:endParaRPr>
            </a:p>
            <a:p>
              <a:pPr marL="69246">
                <a:lnSpc>
                  <a:spcPts val="1500"/>
                </a:lnSpc>
              </a:pPr>
              <a:endParaRPr lang="en-US" sz="1600" spc="-3" dirty="0">
                <a:latin typeface="Calibri"/>
                <a:cs typeface="Calibri"/>
              </a:endParaRPr>
            </a:p>
            <a:p>
              <a:pPr marL="69246">
                <a:lnSpc>
                  <a:spcPts val="1500"/>
                </a:lnSpc>
              </a:pPr>
              <a:r>
                <a:rPr lang="en-US" sz="1600" spc="-3" dirty="0">
                  <a:latin typeface="Calibri"/>
                  <a:cs typeface="Calibri"/>
                </a:rPr>
                <a:t>T</a:t>
              </a:r>
              <a:r>
                <a:rPr sz="1600" spc="-3" dirty="0">
                  <a:latin typeface="Calibri"/>
                  <a:cs typeface="Calibri"/>
                </a:rPr>
                <a:t>hen click</a:t>
              </a:r>
              <a:r>
                <a:rPr lang="en-US" sz="1600" spc="-3" dirty="0">
                  <a:latin typeface="Calibri"/>
                  <a:cs typeface="Calibri"/>
                </a:rPr>
                <a:t> </a:t>
              </a:r>
              <a:r>
                <a:rPr sz="1600" spc="-8" dirty="0">
                  <a:highlight>
                    <a:srgbClr val="FFFF00"/>
                  </a:highlight>
                  <a:latin typeface="Calibri"/>
                  <a:cs typeface="Calibri"/>
                </a:rPr>
                <a:t>Complete Transaction </a:t>
              </a:r>
              <a:r>
                <a:rPr sz="1600" spc="-8" dirty="0">
                  <a:latin typeface="Calibri"/>
                  <a:cs typeface="Calibri"/>
                </a:rPr>
                <a:t>to</a:t>
              </a:r>
              <a:r>
                <a:rPr lang="en-US" sz="1600" spc="-8" dirty="0">
                  <a:latin typeface="Calibri"/>
                  <a:cs typeface="Calibri"/>
                </a:rPr>
                <a:t> </a:t>
              </a:r>
              <a:r>
                <a:rPr sz="1600" spc="-3" dirty="0">
                  <a:latin typeface="Calibri"/>
                  <a:cs typeface="Calibri"/>
                </a:rPr>
                <a:t>finish the renewal.</a:t>
              </a:r>
              <a:r>
                <a:rPr lang="en-US" sz="1600" spc="-3" dirty="0">
                  <a:latin typeface="Calibri"/>
                  <a:cs typeface="Calibri"/>
                </a:rPr>
                <a:t> </a:t>
              </a:r>
            </a:p>
          </p:txBody>
        </p:sp>
      </p:grpSp>
    </p:spTree>
    <p:extLst>
      <p:ext uri="{BB962C8B-B14F-4D97-AF65-F5344CB8AC3E}">
        <p14:creationId xmlns:p14="http://schemas.microsoft.com/office/powerpoint/2010/main" val="214488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B0AEAE-6EA0-99BC-58AF-DB13519A4293}"/>
              </a:ext>
            </a:extLst>
          </p:cNvPr>
          <p:cNvSpPr txBox="1"/>
          <p:nvPr/>
        </p:nvSpPr>
        <p:spPr>
          <a:xfrm>
            <a:off x="1258530" y="273201"/>
            <a:ext cx="7141749" cy="707886"/>
          </a:xfrm>
          <a:prstGeom prst="rect">
            <a:avLst/>
          </a:prstGeom>
          <a:noFill/>
        </p:spPr>
        <p:txBody>
          <a:bodyPr wrap="square" rtlCol="0">
            <a:spAutoFit/>
          </a:bodyPr>
          <a:lstStyle/>
          <a:p>
            <a:pPr algn="ctr"/>
            <a:r>
              <a:rPr lang="en-US" sz="4000" b="1" dirty="0"/>
              <a:t>Self-Pay Membership Renewal</a:t>
            </a:r>
          </a:p>
        </p:txBody>
      </p:sp>
      <p:sp>
        <p:nvSpPr>
          <p:cNvPr id="35" name="TextBox 34">
            <a:extLst>
              <a:ext uri="{FF2B5EF4-FFF2-40B4-BE49-F238E27FC236}">
                <a16:creationId xmlns:a16="http://schemas.microsoft.com/office/drawing/2014/main" id="{FBE721AB-C2F0-DD40-6B36-D513A85CFB17}"/>
              </a:ext>
            </a:extLst>
          </p:cNvPr>
          <p:cNvSpPr txBox="1"/>
          <p:nvPr/>
        </p:nvSpPr>
        <p:spPr>
          <a:xfrm>
            <a:off x="547308" y="1534026"/>
            <a:ext cx="7852971" cy="4903907"/>
          </a:xfrm>
          <a:prstGeom prst="rect">
            <a:avLst/>
          </a:prstGeom>
          <a:noFill/>
        </p:spPr>
        <p:txBody>
          <a:bodyPr wrap="square" rtlCol="0">
            <a:spAutoFit/>
          </a:bodyPr>
          <a:lstStyle/>
          <a:p>
            <a:r>
              <a:rPr lang="en-US" sz="1600" dirty="0"/>
              <a:t>Emails are sent at 60-, 30-, 15-, and 7-days before the expiration date and will have a follow up email 7-days after the expiration date</a:t>
            </a:r>
          </a:p>
          <a:p>
            <a:endParaRPr lang="en-US" sz="1600" dirty="0"/>
          </a:p>
          <a:p>
            <a:r>
              <a:rPr lang="en-US" sz="1600" dirty="0"/>
              <a:t>The unit will be notified of the member renewal. A Key-3 member must then sign in to My.Scouting, click on Application Manager and accept or deny the Scout membership renewal and then approve it at the bottom of the page. Units can opt-out of this step by setting up “Auto-Approve”.  Only the COR/COR-Delegate can approve adult renewals.</a:t>
            </a:r>
          </a:p>
          <a:p>
            <a:endParaRPr lang="en-US" sz="1600" dirty="0"/>
          </a:p>
          <a:p>
            <a:r>
              <a:rPr lang="en-US" sz="1600" dirty="0"/>
              <a:t>The Key-3 will get monthly reports on who is due to renew, who did and who Opt-Out.</a:t>
            </a:r>
          </a:p>
          <a:p>
            <a:endParaRPr lang="en-US" sz="1600" spc="-5" dirty="0">
              <a:cs typeface="Calibri"/>
            </a:endParaRPr>
          </a:p>
          <a:p>
            <a:r>
              <a:rPr lang="en-US" sz="1600" spc="-5" dirty="0">
                <a:cs typeface="Calibri"/>
              </a:rPr>
              <a:t>All multiple positions are renewed simultaneously with the primary position.</a:t>
            </a:r>
            <a:endParaRPr lang="en-US" sz="1600" dirty="0">
              <a:cs typeface="Calibri"/>
            </a:endParaRPr>
          </a:p>
          <a:p>
            <a:endParaRPr lang="en-US" sz="1600" dirty="0"/>
          </a:p>
          <a:p>
            <a:r>
              <a:rPr lang="en-US" sz="1600" spc="-8" dirty="0">
                <a:latin typeface="Calibri"/>
                <a:cs typeface="Calibri"/>
              </a:rPr>
              <a:t>There is no mechanism for tracking bounce-back or failed e-mails. Reminders by text are not available.</a:t>
            </a:r>
            <a:endParaRPr lang="en-US" sz="1600" dirty="0">
              <a:latin typeface="Calibri"/>
              <a:cs typeface="Calibri"/>
            </a:endParaRPr>
          </a:p>
          <a:p>
            <a:endParaRPr lang="en-US" sz="1600" dirty="0"/>
          </a:p>
          <a:p>
            <a:pPr marL="9525">
              <a:lnSpc>
                <a:spcPts val="1700"/>
              </a:lnSpc>
            </a:pPr>
            <a:r>
              <a:rPr lang="en-US" sz="1600" spc="-7" dirty="0">
                <a:latin typeface="Calibri"/>
                <a:cs typeface="Calibri"/>
              </a:rPr>
              <a:t>If someone renews their membership, and the unit folds after, </a:t>
            </a:r>
            <a:r>
              <a:rPr lang="en-US" sz="1600" dirty="0">
                <a:latin typeface="Calibri"/>
                <a:cs typeface="Calibri"/>
              </a:rPr>
              <a:t>the person moves to “Member without a Unit” pending their </a:t>
            </a:r>
            <a:r>
              <a:rPr lang="en-US" sz="1600" spc="-3" dirty="0">
                <a:latin typeface="Calibri"/>
                <a:cs typeface="Calibri"/>
              </a:rPr>
              <a:t>reassignment into a new position unit.</a:t>
            </a:r>
          </a:p>
          <a:p>
            <a:pPr marL="9525">
              <a:lnSpc>
                <a:spcPts val="1700"/>
              </a:lnSpc>
            </a:pPr>
            <a:endParaRPr lang="en-US" sz="1600" spc="-3" dirty="0">
              <a:latin typeface="Calibri"/>
              <a:cs typeface="Calibri"/>
            </a:endParaRPr>
          </a:p>
          <a:p>
            <a:pPr marL="9525">
              <a:lnSpc>
                <a:spcPts val="1700"/>
              </a:lnSpc>
            </a:pPr>
            <a:r>
              <a:rPr lang="en-US" sz="1600" spc="-8" dirty="0">
                <a:latin typeface="Calibri"/>
                <a:cs typeface="Calibri"/>
              </a:rPr>
              <a:t>The member can opt out to let their membership expire.</a:t>
            </a:r>
            <a:endParaRPr lang="en-US" sz="1600" dirty="0">
              <a:latin typeface="Calibri"/>
              <a:cs typeface="Calibri"/>
            </a:endParaRPr>
          </a:p>
          <a:p>
            <a:endParaRPr lang="en-US" sz="1600" dirty="0"/>
          </a:p>
        </p:txBody>
      </p:sp>
      <p:sp>
        <p:nvSpPr>
          <p:cNvPr id="36" name="TextBox 35">
            <a:extLst>
              <a:ext uri="{FF2B5EF4-FFF2-40B4-BE49-F238E27FC236}">
                <a16:creationId xmlns:a16="http://schemas.microsoft.com/office/drawing/2014/main" id="{F1F7F34D-B8DF-8A8B-331D-6384333F5372}"/>
              </a:ext>
            </a:extLst>
          </p:cNvPr>
          <p:cNvSpPr txBox="1"/>
          <p:nvPr/>
        </p:nvSpPr>
        <p:spPr>
          <a:xfrm>
            <a:off x="3846178" y="826140"/>
            <a:ext cx="1966452" cy="646331"/>
          </a:xfrm>
          <a:prstGeom prst="rect">
            <a:avLst/>
          </a:prstGeom>
          <a:noFill/>
        </p:spPr>
        <p:txBody>
          <a:bodyPr wrap="square" rtlCol="0">
            <a:spAutoFit/>
          </a:bodyPr>
          <a:lstStyle/>
          <a:p>
            <a:r>
              <a:rPr lang="en-US" sz="3600" b="1" dirty="0"/>
              <a:t>Wrap Up</a:t>
            </a:r>
          </a:p>
        </p:txBody>
      </p:sp>
    </p:spTree>
    <p:extLst>
      <p:ext uri="{BB962C8B-B14F-4D97-AF65-F5344CB8AC3E}">
        <p14:creationId xmlns:p14="http://schemas.microsoft.com/office/powerpoint/2010/main" val="22406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7FAD53-16F9-E9B0-F589-26D3323649E1}"/>
              </a:ext>
            </a:extLst>
          </p:cNvPr>
          <p:cNvSpPr txBox="1"/>
          <p:nvPr/>
        </p:nvSpPr>
        <p:spPr>
          <a:xfrm>
            <a:off x="2205683" y="273201"/>
            <a:ext cx="5299647" cy="1261884"/>
          </a:xfrm>
          <a:prstGeom prst="rect">
            <a:avLst/>
          </a:prstGeom>
          <a:noFill/>
        </p:spPr>
        <p:txBody>
          <a:bodyPr wrap="square" rtlCol="0">
            <a:spAutoFit/>
          </a:bodyPr>
          <a:lstStyle/>
          <a:p>
            <a:pPr algn="ctr"/>
            <a:r>
              <a:rPr lang="en-US" sz="4000" b="1" dirty="0"/>
              <a:t>Membership Renewal</a:t>
            </a:r>
          </a:p>
          <a:p>
            <a:pPr algn="ctr"/>
            <a:r>
              <a:rPr lang="en-US" sz="3600" b="1" dirty="0"/>
              <a:t>Unit Paid Option</a:t>
            </a:r>
          </a:p>
        </p:txBody>
      </p:sp>
      <p:sp>
        <p:nvSpPr>
          <p:cNvPr id="29" name="TextBox 28">
            <a:extLst>
              <a:ext uri="{FF2B5EF4-FFF2-40B4-BE49-F238E27FC236}">
                <a16:creationId xmlns:a16="http://schemas.microsoft.com/office/drawing/2014/main" id="{D0C5C9D5-295C-8889-A1E8-077AA31D4953}"/>
              </a:ext>
            </a:extLst>
          </p:cNvPr>
          <p:cNvSpPr txBox="1"/>
          <p:nvPr/>
        </p:nvSpPr>
        <p:spPr>
          <a:xfrm>
            <a:off x="599939" y="1913446"/>
            <a:ext cx="7944121" cy="3753207"/>
          </a:xfrm>
          <a:prstGeom prst="rect">
            <a:avLst/>
          </a:prstGeom>
          <a:noFill/>
        </p:spPr>
        <p:txBody>
          <a:bodyPr wrap="square" rtlCol="0">
            <a:spAutoFit/>
          </a:bodyPr>
          <a:lstStyle/>
          <a:p>
            <a:pPr>
              <a:lnSpc>
                <a:spcPts val="1500"/>
              </a:lnSpc>
            </a:pPr>
            <a:r>
              <a:rPr lang="en-US" b="1" dirty="0">
                <a:solidFill>
                  <a:srgbClr val="FF0000"/>
                </a:solidFill>
              </a:rPr>
              <a:t>Units have a choice to make on membership renewal. </a:t>
            </a:r>
          </a:p>
          <a:p>
            <a:pPr>
              <a:lnSpc>
                <a:spcPts val="1500"/>
              </a:lnSpc>
            </a:pPr>
            <a:endParaRPr lang="en-US" b="1" dirty="0">
              <a:solidFill>
                <a:srgbClr val="FF0000"/>
              </a:solidFill>
            </a:endParaRPr>
          </a:p>
          <a:p>
            <a:pPr>
              <a:lnSpc>
                <a:spcPts val="1500"/>
              </a:lnSpc>
            </a:pPr>
            <a:r>
              <a:rPr lang="en-US" sz="1600" dirty="0"/>
              <a:t>Membership renewal can be completed by either the individual using the Self-Pay option or</a:t>
            </a:r>
          </a:p>
          <a:p>
            <a:pPr>
              <a:lnSpc>
                <a:spcPts val="1500"/>
              </a:lnSpc>
            </a:pPr>
            <a:r>
              <a:rPr lang="en-US" sz="1600" dirty="0"/>
              <a:t>the Unit can elect to </a:t>
            </a:r>
            <a:r>
              <a:rPr lang="en-US" sz="1600" b="1" dirty="0">
                <a:solidFill>
                  <a:srgbClr val="FF0000"/>
                </a:solidFill>
              </a:rPr>
              <a:t>pay for some or all of its members based on their expiration date.</a:t>
            </a:r>
          </a:p>
          <a:p>
            <a:pPr>
              <a:lnSpc>
                <a:spcPts val="1500"/>
              </a:lnSpc>
            </a:pPr>
            <a:endParaRPr lang="en-US" sz="1600" dirty="0"/>
          </a:p>
          <a:p>
            <a:pPr>
              <a:lnSpc>
                <a:spcPts val="1500"/>
              </a:lnSpc>
            </a:pPr>
            <a:r>
              <a:rPr lang="en-US" sz="1600" dirty="0"/>
              <a:t>In My.Scouting/Organization Manager, the unit selects the Unit Pay option.</a:t>
            </a:r>
          </a:p>
          <a:p>
            <a:pPr>
              <a:lnSpc>
                <a:spcPts val="1500"/>
              </a:lnSpc>
            </a:pPr>
            <a:endParaRPr lang="en-US" sz="1600" dirty="0"/>
          </a:p>
          <a:p>
            <a:pPr>
              <a:lnSpc>
                <a:spcPts val="1500"/>
              </a:lnSpc>
            </a:pPr>
            <a:r>
              <a:rPr lang="en-US" sz="1600" dirty="0"/>
              <a:t>Unit Key-3 will get monthly reports on who is due to renew (this report includes self-pay, too.)</a:t>
            </a:r>
          </a:p>
          <a:p>
            <a:pPr>
              <a:lnSpc>
                <a:spcPts val="1500"/>
              </a:lnSpc>
            </a:pPr>
            <a:endParaRPr lang="en-US" sz="1600" dirty="0"/>
          </a:p>
          <a:p>
            <a:pPr>
              <a:lnSpc>
                <a:spcPts val="1500"/>
              </a:lnSpc>
            </a:pPr>
            <a:r>
              <a:rPr lang="en-US" sz="1600" dirty="0"/>
              <a:t>Using the My.Scouting/Roster tab, the unit selects which members they are renewing.</a:t>
            </a:r>
          </a:p>
          <a:p>
            <a:pPr>
              <a:lnSpc>
                <a:spcPts val="1500"/>
              </a:lnSpc>
            </a:pPr>
            <a:endParaRPr lang="en-US" sz="1600" dirty="0"/>
          </a:p>
          <a:p>
            <a:pPr>
              <a:lnSpc>
                <a:spcPts val="1500"/>
              </a:lnSpc>
            </a:pPr>
            <a:r>
              <a:rPr lang="en-US" sz="1600" dirty="0"/>
              <a:t>The unit can choose not to renew a member (opt-out).  The unit can also change the Scout’s</a:t>
            </a:r>
          </a:p>
          <a:p>
            <a:pPr>
              <a:lnSpc>
                <a:spcPts val="1500"/>
              </a:lnSpc>
            </a:pPr>
            <a:r>
              <a:rPr lang="en-US" sz="1600" dirty="0"/>
              <a:t>Life subscription settings for each person.</a:t>
            </a:r>
          </a:p>
          <a:p>
            <a:pPr>
              <a:lnSpc>
                <a:spcPts val="1500"/>
              </a:lnSpc>
            </a:pPr>
            <a:endParaRPr lang="en-US" sz="1600" dirty="0"/>
          </a:p>
          <a:p>
            <a:pPr>
              <a:lnSpc>
                <a:spcPts val="1500"/>
              </a:lnSpc>
            </a:pPr>
            <a:r>
              <a:rPr lang="en-US" sz="1600" dirty="0"/>
              <a:t>The unit pays with a credit card or a securely stored electronic fund transfer (ACH), and submits the renewal. </a:t>
            </a:r>
          </a:p>
          <a:p>
            <a:pPr>
              <a:lnSpc>
                <a:spcPts val="1500"/>
              </a:lnSpc>
            </a:pPr>
            <a:endParaRPr lang="en-US" sz="1600" dirty="0"/>
          </a:p>
          <a:p>
            <a:pPr>
              <a:lnSpc>
                <a:spcPts val="1500"/>
              </a:lnSpc>
            </a:pPr>
            <a:r>
              <a:rPr lang="en-US" sz="1600" dirty="0">
                <a:highlight>
                  <a:srgbClr val="FFFF00"/>
                </a:highlight>
              </a:rPr>
              <a:t>Selecting Unit Pay will NOT eliminate the reminder emails to each family until the renewal batch is processed.  This will lead to confusion.</a:t>
            </a:r>
          </a:p>
        </p:txBody>
      </p:sp>
    </p:spTree>
    <p:extLst>
      <p:ext uri="{BB962C8B-B14F-4D97-AF65-F5344CB8AC3E}">
        <p14:creationId xmlns:p14="http://schemas.microsoft.com/office/powerpoint/2010/main" val="261550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C650B8-4D94-86CE-9414-0A3D89021759}"/>
              </a:ext>
            </a:extLst>
          </p:cNvPr>
          <p:cNvSpPr txBox="1"/>
          <p:nvPr/>
        </p:nvSpPr>
        <p:spPr>
          <a:xfrm>
            <a:off x="1616593" y="309880"/>
            <a:ext cx="5907794" cy="707886"/>
          </a:xfrm>
          <a:prstGeom prst="rect">
            <a:avLst/>
          </a:prstGeom>
          <a:noFill/>
        </p:spPr>
        <p:txBody>
          <a:bodyPr wrap="square" rtlCol="0">
            <a:spAutoFit/>
          </a:bodyPr>
          <a:lstStyle/>
          <a:p>
            <a:pPr algn="ctr"/>
            <a:r>
              <a:rPr lang="en-US" sz="4000" b="1" dirty="0"/>
              <a:t>Membership Renewals</a:t>
            </a:r>
          </a:p>
        </p:txBody>
      </p:sp>
      <p:grpSp>
        <p:nvGrpSpPr>
          <p:cNvPr id="9" name="Group 8">
            <a:extLst>
              <a:ext uri="{FF2B5EF4-FFF2-40B4-BE49-F238E27FC236}">
                <a16:creationId xmlns:a16="http://schemas.microsoft.com/office/drawing/2014/main" id="{71E4FF8D-2C2D-3E48-CEDE-1E79654A5168}"/>
              </a:ext>
            </a:extLst>
          </p:cNvPr>
          <p:cNvGrpSpPr/>
          <p:nvPr/>
        </p:nvGrpSpPr>
        <p:grpSpPr>
          <a:xfrm>
            <a:off x="492129" y="1241151"/>
            <a:ext cx="8282212" cy="3921348"/>
            <a:chOff x="276911" y="1368170"/>
            <a:chExt cx="8693353" cy="4403706"/>
          </a:xfrm>
        </p:grpSpPr>
        <p:sp>
          <p:nvSpPr>
            <p:cNvPr id="10" name="object 30">
              <a:extLst>
                <a:ext uri="{FF2B5EF4-FFF2-40B4-BE49-F238E27FC236}">
                  <a16:creationId xmlns:a16="http://schemas.microsoft.com/office/drawing/2014/main" id="{2C620E59-8BD5-B376-FBAA-591FC5E6406E}"/>
                </a:ext>
              </a:extLst>
            </p:cNvPr>
            <p:cNvSpPr/>
            <p:nvPr/>
          </p:nvSpPr>
          <p:spPr>
            <a:xfrm>
              <a:off x="869497" y="1368170"/>
              <a:ext cx="7557516" cy="4353687"/>
            </a:xfrm>
            <a:prstGeom prst="rect">
              <a:avLst/>
            </a:prstGeom>
            <a:blipFill>
              <a:blip r:embed="rId3" cstate="print"/>
              <a:stretch>
                <a:fillRect/>
              </a:stretch>
            </a:blipFill>
          </p:spPr>
          <p:txBody>
            <a:bodyPr wrap="square" lIns="0" tIns="0" rIns="0" bIns="0" rtlCol="0">
              <a:noAutofit/>
            </a:bodyPr>
            <a:lstStyle/>
            <a:p>
              <a:endParaRPr sz="1350"/>
            </a:p>
          </p:txBody>
        </p:sp>
        <p:sp>
          <p:nvSpPr>
            <p:cNvPr id="11" name="object 31">
              <a:extLst>
                <a:ext uri="{FF2B5EF4-FFF2-40B4-BE49-F238E27FC236}">
                  <a16:creationId xmlns:a16="http://schemas.microsoft.com/office/drawing/2014/main" id="{A68FEC80-8F6C-3E92-F6AD-A4536166642E}"/>
                </a:ext>
              </a:extLst>
            </p:cNvPr>
            <p:cNvSpPr/>
            <p:nvPr/>
          </p:nvSpPr>
          <p:spPr>
            <a:xfrm>
              <a:off x="891819" y="1494770"/>
              <a:ext cx="7480935" cy="4277106"/>
            </a:xfrm>
            <a:prstGeom prst="rect">
              <a:avLst/>
            </a:prstGeom>
            <a:blipFill>
              <a:blip r:embed="rId4" cstate="print"/>
              <a:stretch>
                <a:fillRect/>
              </a:stretch>
            </a:blipFill>
          </p:spPr>
          <p:txBody>
            <a:bodyPr wrap="square" lIns="0" tIns="0" rIns="0" bIns="0" rtlCol="0">
              <a:noAutofit/>
            </a:bodyPr>
            <a:lstStyle/>
            <a:p>
              <a:endParaRPr sz="1350"/>
            </a:p>
          </p:txBody>
        </p:sp>
        <p:sp>
          <p:nvSpPr>
            <p:cNvPr id="12" name="object 32">
              <a:extLst>
                <a:ext uri="{FF2B5EF4-FFF2-40B4-BE49-F238E27FC236}">
                  <a16:creationId xmlns:a16="http://schemas.microsoft.com/office/drawing/2014/main" id="{B6EA1B90-D728-FD13-4B3E-7932FD024122}"/>
                </a:ext>
              </a:extLst>
            </p:cNvPr>
            <p:cNvSpPr/>
            <p:nvPr/>
          </p:nvSpPr>
          <p:spPr>
            <a:xfrm>
              <a:off x="415481" y="2985230"/>
              <a:ext cx="434568" cy="100013"/>
            </a:xfrm>
            <a:custGeom>
              <a:avLst/>
              <a:gdLst/>
              <a:ahLst/>
              <a:cxnLst/>
              <a:rect l="l" t="t" r="r" b="b"/>
              <a:pathLst>
                <a:path w="579424" h="133350">
                  <a:moveTo>
                    <a:pt x="468299" y="88900"/>
                  </a:moveTo>
                  <a:lnTo>
                    <a:pt x="446074" y="88900"/>
                  </a:lnTo>
                  <a:lnTo>
                    <a:pt x="446074" y="133350"/>
                  </a:lnTo>
                  <a:lnTo>
                    <a:pt x="579424" y="66675"/>
                  </a:lnTo>
                  <a:lnTo>
                    <a:pt x="468299" y="88900"/>
                  </a:lnTo>
                  <a:close/>
                </a:path>
                <a:path w="579424" h="133350">
                  <a:moveTo>
                    <a:pt x="468299" y="44450"/>
                  </a:moveTo>
                  <a:lnTo>
                    <a:pt x="446074" y="0"/>
                  </a:lnTo>
                  <a:lnTo>
                    <a:pt x="446074" y="44450"/>
                  </a:lnTo>
                  <a:lnTo>
                    <a:pt x="468299" y="44450"/>
                  </a:lnTo>
                  <a:close/>
                </a:path>
                <a:path w="579424" h="133350">
                  <a:moveTo>
                    <a:pt x="0" y="44450"/>
                  </a:moveTo>
                  <a:lnTo>
                    <a:pt x="0" y="88900"/>
                  </a:lnTo>
                  <a:lnTo>
                    <a:pt x="468299" y="88900"/>
                  </a:lnTo>
                  <a:lnTo>
                    <a:pt x="579424" y="66675"/>
                  </a:lnTo>
                  <a:lnTo>
                    <a:pt x="446074" y="0"/>
                  </a:lnTo>
                  <a:lnTo>
                    <a:pt x="468299" y="44450"/>
                  </a:lnTo>
                  <a:lnTo>
                    <a:pt x="0" y="44450"/>
                  </a:lnTo>
                  <a:close/>
                </a:path>
              </a:pathLst>
            </a:custGeom>
            <a:solidFill>
              <a:srgbClr val="FF0000"/>
            </a:solidFill>
          </p:spPr>
          <p:txBody>
            <a:bodyPr wrap="square" lIns="0" tIns="0" rIns="0" bIns="0" rtlCol="0">
              <a:noAutofit/>
            </a:bodyPr>
            <a:lstStyle/>
            <a:p>
              <a:endParaRPr sz="1350"/>
            </a:p>
          </p:txBody>
        </p:sp>
        <p:sp>
          <p:nvSpPr>
            <p:cNvPr id="19" name="object 39">
              <a:extLst>
                <a:ext uri="{FF2B5EF4-FFF2-40B4-BE49-F238E27FC236}">
                  <a16:creationId xmlns:a16="http://schemas.microsoft.com/office/drawing/2014/main" id="{D9CE07D0-2471-9793-BC93-E40546670B9F}"/>
                </a:ext>
              </a:extLst>
            </p:cNvPr>
            <p:cNvSpPr/>
            <p:nvPr/>
          </p:nvSpPr>
          <p:spPr>
            <a:xfrm>
              <a:off x="3938206" y="5435822"/>
              <a:ext cx="434531" cy="100013"/>
            </a:xfrm>
            <a:custGeom>
              <a:avLst/>
              <a:gdLst/>
              <a:ahLst/>
              <a:cxnLst/>
              <a:rect l="l" t="t" r="r" b="b"/>
              <a:pathLst>
                <a:path w="579374" h="133350">
                  <a:moveTo>
                    <a:pt x="468248" y="88900"/>
                  </a:moveTo>
                  <a:lnTo>
                    <a:pt x="446024" y="88900"/>
                  </a:lnTo>
                  <a:lnTo>
                    <a:pt x="446023" y="133350"/>
                  </a:lnTo>
                  <a:lnTo>
                    <a:pt x="579374" y="66675"/>
                  </a:lnTo>
                  <a:lnTo>
                    <a:pt x="468248" y="88900"/>
                  </a:lnTo>
                  <a:close/>
                </a:path>
                <a:path w="579374" h="133350">
                  <a:moveTo>
                    <a:pt x="468248" y="44450"/>
                  </a:moveTo>
                  <a:lnTo>
                    <a:pt x="446023" y="0"/>
                  </a:lnTo>
                  <a:lnTo>
                    <a:pt x="446023" y="44450"/>
                  </a:lnTo>
                  <a:lnTo>
                    <a:pt x="468248" y="44450"/>
                  </a:lnTo>
                  <a:close/>
                </a:path>
                <a:path w="579374" h="133350">
                  <a:moveTo>
                    <a:pt x="0" y="44450"/>
                  </a:moveTo>
                  <a:lnTo>
                    <a:pt x="0" y="88900"/>
                  </a:lnTo>
                  <a:lnTo>
                    <a:pt x="468248" y="88900"/>
                  </a:lnTo>
                  <a:lnTo>
                    <a:pt x="579374" y="66675"/>
                  </a:lnTo>
                  <a:lnTo>
                    <a:pt x="446023" y="0"/>
                  </a:lnTo>
                  <a:lnTo>
                    <a:pt x="468248" y="44450"/>
                  </a:lnTo>
                  <a:lnTo>
                    <a:pt x="0" y="44450"/>
                  </a:lnTo>
                  <a:close/>
                </a:path>
              </a:pathLst>
            </a:custGeom>
            <a:solidFill>
              <a:srgbClr val="FF0000"/>
            </a:solidFill>
          </p:spPr>
          <p:txBody>
            <a:bodyPr wrap="square" lIns="0" tIns="0" rIns="0" bIns="0" rtlCol="0">
              <a:noAutofit/>
            </a:bodyPr>
            <a:lstStyle/>
            <a:p>
              <a:endParaRPr sz="1350"/>
            </a:p>
          </p:txBody>
        </p:sp>
        <p:sp>
          <p:nvSpPr>
            <p:cNvPr id="20" name="object 40">
              <a:extLst>
                <a:ext uri="{FF2B5EF4-FFF2-40B4-BE49-F238E27FC236}">
                  <a16:creationId xmlns:a16="http://schemas.microsoft.com/office/drawing/2014/main" id="{9B90FD1F-E7D3-B08D-B4CB-C9219D99903C}"/>
                </a:ext>
              </a:extLst>
            </p:cNvPr>
            <p:cNvSpPr/>
            <p:nvPr/>
          </p:nvSpPr>
          <p:spPr>
            <a:xfrm>
              <a:off x="4439984" y="3097435"/>
              <a:ext cx="388144" cy="66675"/>
            </a:xfrm>
            <a:custGeom>
              <a:avLst/>
              <a:gdLst/>
              <a:ahLst/>
              <a:cxnLst/>
              <a:rect l="l" t="t" r="r" b="b"/>
              <a:pathLst>
                <a:path w="517525" h="88900">
                  <a:moveTo>
                    <a:pt x="133349" y="44450"/>
                  </a:moveTo>
                  <a:lnTo>
                    <a:pt x="517525" y="44450"/>
                  </a:lnTo>
                  <a:lnTo>
                    <a:pt x="517525" y="0"/>
                  </a:lnTo>
                  <a:lnTo>
                    <a:pt x="111125" y="0"/>
                  </a:lnTo>
                  <a:lnTo>
                    <a:pt x="111125" y="44450"/>
                  </a:lnTo>
                  <a:lnTo>
                    <a:pt x="133349" y="44450"/>
                  </a:lnTo>
                  <a:close/>
                </a:path>
                <a:path w="517525" h="88900">
                  <a:moveTo>
                    <a:pt x="133349" y="0"/>
                  </a:moveTo>
                  <a:lnTo>
                    <a:pt x="133350" y="-44450"/>
                  </a:lnTo>
                  <a:lnTo>
                    <a:pt x="0" y="22225"/>
                  </a:lnTo>
                  <a:lnTo>
                    <a:pt x="133350" y="88900"/>
                  </a:lnTo>
                  <a:lnTo>
                    <a:pt x="133349" y="44450"/>
                  </a:lnTo>
                  <a:lnTo>
                    <a:pt x="111125" y="44450"/>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30" name="object 24">
              <a:extLst>
                <a:ext uri="{FF2B5EF4-FFF2-40B4-BE49-F238E27FC236}">
                  <a16:creationId xmlns:a16="http://schemas.microsoft.com/office/drawing/2014/main" id="{A8D8DF6D-F92D-7BEC-FBE0-F8F2CB009CBD}"/>
                </a:ext>
              </a:extLst>
            </p:cNvPr>
            <p:cNvSpPr txBox="1"/>
            <p:nvPr/>
          </p:nvSpPr>
          <p:spPr>
            <a:xfrm>
              <a:off x="276911" y="2953512"/>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3</a:t>
              </a:r>
              <a:endParaRPr sz="1350">
                <a:latin typeface="Calibri"/>
                <a:cs typeface="Calibri"/>
              </a:endParaRPr>
            </a:p>
          </p:txBody>
        </p:sp>
        <p:sp>
          <p:nvSpPr>
            <p:cNvPr id="31" name="object 23">
              <a:extLst>
                <a:ext uri="{FF2B5EF4-FFF2-40B4-BE49-F238E27FC236}">
                  <a16:creationId xmlns:a16="http://schemas.microsoft.com/office/drawing/2014/main" id="{D3794E4D-2807-D385-3DD5-5159EDA0AE20}"/>
                </a:ext>
              </a:extLst>
            </p:cNvPr>
            <p:cNvSpPr txBox="1"/>
            <p:nvPr/>
          </p:nvSpPr>
          <p:spPr>
            <a:xfrm>
              <a:off x="4873562" y="3032093"/>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4</a:t>
              </a:r>
              <a:endParaRPr sz="1350">
                <a:latin typeface="Calibri"/>
                <a:cs typeface="Calibri"/>
              </a:endParaRPr>
            </a:p>
          </p:txBody>
        </p:sp>
        <p:sp>
          <p:nvSpPr>
            <p:cNvPr id="32" name="object 22">
              <a:extLst>
                <a:ext uri="{FF2B5EF4-FFF2-40B4-BE49-F238E27FC236}">
                  <a16:creationId xmlns:a16="http://schemas.microsoft.com/office/drawing/2014/main" id="{2BF8B7D3-F5BA-859D-D0C5-927EB004DED8}"/>
                </a:ext>
              </a:extLst>
            </p:cNvPr>
            <p:cNvSpPr txBox="1"/>
            <p:nvPr/>
          </p:nvSpPr>
          <p:spPr>
            <a:xfrm>
              <a:off x="3812667" y="5404980"/>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5</a:t>
              </a:r>
              <a:endParaRPr sz="1350">
                <a:latin typeface="Calibri"/>
                <a:cs typeface="Calibri"/>
              </a:endParaRPr>
            </a:p>
          </p:txBody>
        </p:sp>
        <p:sp>
          <p:nvSpPr>
            <p:cNvPr id="33" name="object 21">
              <a:extLst>
                <a:ext uri="{FF2B5EF4-FFF2-40B4-BE49-F238E27FC236}">
                  <a16:creationId xmlns:a16="http://schemas.microsoft.com/office/drawing/2014/main" id="{8F1CB1DE-DED7-15E2-0347-2D99C74C6831}"/>
                </a:ext>
              </a:extLst>
            </p:cNvPr>
            <p:cNvSpPr txBox="1"/>
            <p:nvPr/>
          </p:nvSpPr>
          <p:spPr>
            <a:xfrm>
              <a:off x="7251764" y="2104454"/>
              <a:ext cx="1082420" cy="205740"/>
            </a:xfrm>
            <a:prstGeom prst="rect">
              <a:avLst/>
            </a:prstGeom>
          </p:spPr>
          <p:txBody>
            <a:bodyPr wrap="square" lIns="0" tIns="0" rIns="0" bIns="0" rtlCol="0">
              <a:noAutofit/>
            </a:bodyPr>
            <a:lstStyle/>
            <a:p>
              <a:pPr marL="19050">
                <a:lnSpc>
                  <a:spcPts val="750"/>
                </a:lnSpc>
              </a:pPr>
              <a:endParaRPr sz="750"/>
            </a:p>
          </p:txBody>
        </p:sp>
        <p:sp>
          <p:nvSpPr>
            <p:cNvPr id="35" name="object 19">
              <a:extLst>
                <a:ext uri="{FF2B5EF4-FFF2-40B4-BE49-F238E27FC236}">
                  <a16:creationId xmlns:a16="http://schemas.microsoft.com/office/drawing/2014/main" id="{BCABAAE8-3DE8-84D9-33FF-29214321CA9D}"/>
                </a:ext>
              </a:extLst>
            </p:cNvPr>
            <p:cNvSpPr txBox="1"/>
            <p:nvPr/>
          </p:nvSpPr>
          <p:spPr>
            <a:xfrm>
              <a:off x="7251764" y="2310194"/>
              <a:ext cx="1139570" cy="210311"/>
            </a:xfrm>
            <a:prstGeom prst="rect">
              <a:avLst/>
            </a:prstGeom>
          </p:spPr>
          <p:txBody>
            <a:bodyPr wrap="square" lIns="0" tIns="0" rIns="0" bIns="0" rtlCol="0">
              <a:noAutofit/>
            </a:bodyPr>
            <a:lstStyle/>
            <a:p>
              <a:pPr marL="19050">
                <a:lnSpc>
                  <a:spcPts val="750"/>
                </a:lnSpc>
              </a:pPr>
              <a:endParaRPr sz="750"/>
            </a:p>
          </p:txBody>
        </p:sp>
        <p:sp>
          <p:nvSpPr>
            <p:cNvPr id="37" name="object 17">
              <a:extLst>
                <a:ext uri="{FF2B5EF4-FFF2-40B4-BE49-F238E27FC236}">
                  <a16:creationId xmlns:a16="http://schemas.microsoft.com/office/drawing/2014/main" id="{FC70B331-E089-C626-45D5-D05838D37BE5}"/>
                </a:ext>
              </a:extLst>
            </p:cNvPr>
            <p:cNvSpPr txBox="1"/>
            <p:nvPr/>
          </p:nvSpPr>
          <p:spPr>
            <a:xfrm>
              <a:off x="7251764" y="2520506"/>
              <a:ext cx="644651" cy="205740"/>
            </a:xfrm>
            <a:prstGeom prst="rect">
              <a:avLst/>
            </a:prstGeom>
          </p:spPr>
          <p:txBody>
            <a:bodyPr wrap="square" lIns="0" tIns="0" rIns="0" bIns="0" rtlCol="0">
              <a:noAutofit/>
            </a:bodyPr>
            <a:lstStyle/>
            <a:p>
              <a:pPr marL="19050">
                <a:lnSpc>
                  <a:spcPts val="750"/>
                </a:lnSpc>
              </a:pPr>
              <a:endParaRPr sz="750"/>
            </a:p>
          </p:txBody>
        </p:sp>
        <p:sp>
          <p:nvSpPr>
            <p:cNvPr id="38" name="object 16">
              <a:extLst>
                <a:ext uri="{FF2B5EF4-FFF2-40B4-BE49-F238E27FC236}">
                  <a16:creationId xmlns:a16="http://schemas.microsoft.com/office/drawing/2014/main" id="{BA6770A8-B937-ECE7-6616-181F563F124C}"/>
                </a:ext>
              </a:extLst>
            </p:cNvPr>
            <p:cNvSpPr txBox="1"/>
            <p:nvPr/>
          </p:nvSpPr>
          <p:spPr>
            <a:xfrm>
              <a:off x="7896416" y="2520506"/>
              <a:ext cx="494918" cy="205740"/>
            </a:xfrm>
            <a:prstGeom prst="rect">
              <a:avLst/>
            </a:prstGeom>
          </p:spPr>
          <p:txBody>
            <a:bodyPr wrap="square" lIns="0" tIns="0" rIns="0" bIns="0" rtlCol="0">
              <a:noAutofit/>
            </a:bodyPr>
            <a:lstStyle/>
            <a:p>
              <a:pPr marL="19050">
                <a:lnSpc>
                  <a:spcPts val="750"/>
                </a:lnSpc>
              </a:pPr>
              <a:endParaRPr sz="750"/>
            </a:p>
          </p:txBody>
        </p:sp>
        <p:sp>
          <p:nvSpPr>
            <p:cNvPr id="41" name="object 13">
              <a:extLst>
                <a:ext uri="{FF2B5EF4-FFF2-40B4-BE49-F238E27FC236}">
                  <a16:creationId xmlns:a16="http://schemas.microsoft.com/office/drawing/2014/main" id="{72DDC799-4F9C-F7F4-D77A-64A686C52C73}"/>
                </a:ext>
              </a:extLst>
            </p:cNvPr>
            <p:cNvSpPr txBox="1"/>
            <p:nvPr/>
          </p:nvSpPr>
          <p:spPr>
            <a:xfrm>
              <a:off x="7183755" y="4635031"/>
              <a:ext cx="68008" cy="1022885"/>
            </a:xfrm>
            <a:prstGeom prst="rect">
              <a:avLst/>
            </a:prstGeom>
          </p:spPr>
          <p:txBody>
            <a:bodyPr wrap="square" lIns="0" tIns="0" rIns="0" bIns="0" rtlCol="0">
              <a:noAutofit/>
            </a:bodyPr>
            <a:lstStyle/>
            <a:p>
              <a:pPr marL="19050">
                <a:lnSpc>
                  <a:spcPts val="750"/>
                </a:lnSpc>
              </a:pPr>
              <a:endParaRPr sz="750"/>
            </a:p>
          </p:txBody>
        </p:sp>
        <p:sp>
          <p:nvSpPr>
            <p:cNvPr id="43" name="object 11">
              <a:extLst>
                <a:ext uri="{FF2B5EF4-FFF2-40B4-BE49-F238E27FC236}">
                  <a16:creationId xmlns:a16="http://schemas.microsoft.com/office/drawing/2014/main" id="{54CEEEEA-2693-7EE8-40CA-F55196DD6483}"/>
                </a:ext>
              </a:extLst>
            </p:cNvPr>
            <p:cNvSpPr txBox="1"/>
            <p:nvPr/>
          </p:nvSpPr>
          <p:spPr>
            <a:xfrm>
              <a:off x="8856536" y="4635032"/>
              <a:ext cx="113728" cy="197667"/>
            </a:xfrm>
            <a:prstGeom prst="rect">
              <a:avLst/>
            </a:prstGeom>
          </p:spPr>
          <p:txBody>
            <a:bodyPr wrap="square" lIns="0" tIns="0" rIns="0" bIns="0" rtlCol="0">
              <a:noAutofit/>
            </a:bodyPr>
            <a:lstStyle/>
            <a:p>
              <a:pPr marL="19050">
                <a:lnSpc>
                  <a:spcPts val="750"/>
                </a:lnSpc>
              </a:pPr>
              <a:endParaRPr sz="750"/>
            </a:p>
          </p:txBody>
        </p:sp>
        <p:sp>
          <p:nvSpPr>
            <p:cNvPr id="44" name="object 10">
              <a:extLst>
                <a:ext uri="{FF2B5EF4-FFF2-40B4-BE49-F238E27FC236}">
                  <a16:creationId xmlns:a16="http://schemas.microsoft.com/office/drawing/2014/main" id="{C7F05EB3-1067-B6BF-ED44-7C06421E0723}"/>
                </a:ext>
              </a:extLst>
            </p:cNvPr>
            <p:cNvSpPr txBox="1"/>
            <p:nvPr/>
          </p:nvSpPr>
          <p:spPr>
            <a:xfrm>
              <a:off x="7251764" y="4832699"/>
              <a:ext cx="1331595" cy="205725"/>
            </a:xfrm>
            <a:prstGeom prst="rect">
              <a:avLst/>
            </a:prstGeom>
          </p:spPr>
          <p:txBody>
            <a:bodyPr wrap="square" lIns="0" tIns="10287" rIns="0" bIns="0" rtlCol="0">
              <a:noAutofit/>
            </a:bodyPr>
            <a:lstStyle/>
            <a:p>
              <a:pPr marL="761">
                <a:lnSpc>
                  <a:spcPts val="1620"/>
                </a:lnSpc>
              </a:pPr>
              <a:endParaRPr sz="1350" dirty="0">
                <a:latin typeface="Calibri"/>
                <a:cs typeface="Calibri"/>
              </a:endParaRPr>
            </a:p>
          </p:txBody>
        </p:sp>
        <p:sp>
          <p:nvSpPr>
            <p:cNvPr id="49" name="object 5">
              <a:extLst>
                <a:ext uri="{FF2B5EF4-FFF2-40B4-BE49-F238E27FC236}">
                  <a16:creationId xmlns:a16="http://schemas.microsoft.com/office/drawing/2014/main" id="{CB05CB76-1E87-781B-22BB-4768A3EF7D48}"/>
                </a:ext>
              </a:extLst>
            </p:cNvPr>
            <p:cNvSpPr txBox="1"/>
            <p:nvPr/>
          </p:nvSpPr>
          <p:spPr>
            <a:xfrm>
              <a:off x="8910257" y="5244150"/>
              <a:ext cx="60007" cy="205740"/>
            </a:xfrm>
            <a:prstGeom prst="rect">
              <a:avLst/>
            </a:prstGeom>
          </p:spPr>
          <p:txBody>
            <a:bodyPr wrap="square" lIns="0" tIns="0" rIns="0" bIns="0" rtlCol="0">
              <a:noAutofit/>
            </a:bodyPr>
            <a:lstStyle/>
            <a:p>
              <a:pPr marL="19050">
                <a:lnSpc>
                  <a:spcPts val="750"/>
                </a:lnSpc>
              </a:pPr>
              <a:endParaRPr sz="750"/>
            </a:p>
          </p:txBody>
        </p:sp>
        <p:sp>
          <p:nvSpPr>
            <p:cNvPr id="51" name="object 3">
              <a:extLst>
                <a:ext uri="{FF2B5EF4-FFF2-40B4-BE49-F238E27FC236}">
                  <a16:creationId xmlns:a16="http://schemas.microsoft.com/office/drawing/2014/main" id="{032A3969-AA8D-0E1E-4EAB-09727EF769BF}"/>
                </a:ext>
              </a:extLst>
            </p:cNvPr>
            <p:cNvSpPr txBox="1"/>
            <p:nvPr/>
          </p:nvSpPr>
          <p:spPr>
            <a:xfrm>
              <a:off x="8535353" y="5449890"/>
              <a:ext cx="434911" cy="208026"/>
            </a:xfrm>
            <a:prstGeom prst="rect">
              <a:avLst/>
            </a:prstGeom>
          </p:spPr>
          <p:txBody>
            <a:bodyPr wrap="square" lIns="0" tIns="0" rIns="0" bIns="0" rtlCol="0">
              <a:noAutofit/>
            </a:bodyPr>
            <a:lstStyle/>
            <a:p>
              <a:pPr marL="19050">
                <a:lnSpc>
                  <a:spcPts val="750"/>
                </a:lnSpc>
              </a:pPr>
              <a:endParaRPr sz="750"/>
            </a:p>
          </p:txBody>
        </p:sp>
        <p:sp>
          <p:nvSpPr>
            <p:cNvPr id="52" name="object 2">
              <a:extLst>
                <a:ext uri="{FF2B5EF4-FFF2-40B4-BE49-F238E27FC236}">
                  <a16:creationId xmlns:a16="http://schemas.microsoft.com/office/drawing/2014/main" id="{55FD71A8-8EA1-406F-BA8B-F2E49E34E0E7}"/>
                </a:ext>
              </a:extLst>
            </p:cNvPr>
            <p:cNvSpPr txBox="1"/>
            <p:nvPr/>
          </p:nvSpPr>
          <p:spPr>
            <a:xfrm>
              <a:off x="7183756" y="5657917"/>
              <a:ext cx="1786508" cy="44510"/>
            </a:xfrm>
            <a:prstGeom prst="rect">
              <a:avLst/>
            </a:prstGeom>
          </p:spPr>
          <p:txBody>
            <a:bodyPr wrap="square" lIns="0" tIns="0" rIns="0" bIns="0" rtlCol="0">
              <a:noAutofit/>
            </a:bodyPr>
            <a:lstStyle/>
            <a:p>
              <a:endParaRPr sz="1350"/>
            </a:p>
          </p:txBody>
        </p:sp>
      </p:grpSp>
      <p:sp>
        <p:nvSpPr>
          <p:cNvPr id="2" name="TextBox 1">
            <a:extLst>
              <a:ext uri="{FF2B5EF4-FFF2-40B4-BE49-F238E27FC236}">
                <a16:creationId xmlns:a16="http://schemas.microsoft.com/office/drawing/2014/main" id="{9B2B993E-84BE-67C9-F99F-BB8115535DA5}"/>
              </a:ext>
            </a:extLst>
          </p:cNvPr>
          <p:cNvSpPr txBox="1"/>
          <p:nvPr/>
        </p:nvSpPr>
        <p:spPr>
          <a:xfrm>
            <a:off x="1048847" y="5198860"/>
            <a:ext cx="6177012" cy="1323439"/>
          </a:xfrm>
          <a:prstGeom prst="rect">
            <a:avLst/>
          </a:prstGeom>
          <a:noFill/>
        </p:spPr>
        <p:txBody>
          <a:bodyPr wrap="none" rtlCol="0">
            <a:spAutoFit/>
          </a:bodyPr>
          <a:lstStyle/>
          <a:p>
            <a:r>
              <a:rPr lang="en-US" sz="1600" dirty="0"/>
              <a:t>The Key-3 can select for the unit to pay any or all membership renewals.</a:t>
            </a:r>
          </a:p>
          <a:p>
            <a:pPr marL="285750" indent="-285750">
              <a:buFont typeface="Arial" panose="020B0604020202020204" pitchFamily="34" charset="0"/>
              <a:buChar char="•"/>
            </a:pPr>
            <a:r>
              <a:rPr lang="en-US" sz="1600" dirty="0"/>
              <a:t>Sign-in My.Scouting.org, click Organization Manager,</a:t>
            </a:r>
          </a:p>
          <a:p>
            <a:pPr marL="285750" indent="-285750">
              <a:buFont typeface="Arial" panose="020B0604020202020204" pitchFamily="34" charset="0"/>
              <a:buChar char="•"/>
            </a:pPr>
            <a:r>
              <a:rPr lang="en-US" sz="1600" dirty="0"/>
              <a:t>3. Click “Settings”,</a:t>
            </a:r>
          </a:p>
          <a:p>
            <a:pPr marL="285750" indent="-285750">
              <a:buFont typeface="Arial" panose="020B0604020202020204" pitchFamily="34" charset="0"/>
              <a:buChar char="•"/>
            </a:pPr>
            <a:r>
              <a:rPr lang="en-US" sz="1600" dirty="0"/>
              <a:t>4. Click the “Renewal Payment box”,</a:t>
            </a:r>
          </a:p>
          <a:p>
            <a:pPr marL="285750" indent="-285750">
              <a:buFont typeface="Arial" panose="020B0604020202020204" pitchFamily="34" charset="0"/>
              <a:buChar char="•"/>
            </a:pPr>
            <a:r>
              <a:rPr lang="en-US" sz="1600" dirty="0"/>
              <a:t>5. Click the “Save”.</a:t>
            </a:r>
          </a:p>
        </p:txBody>
      </p:sp>
    </p:spTree>
    <p:extLst>
      <p:ext uri="{BB962C8B-B14F-4D97-AF65-F5344CB8AC3E}">
        <p14:creationId xmlns:p14="http://schemas.microsoft.com/office/powerpoint/2010/main" val="53654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7D8C3F-01A1-D964-ADCC-B06BED15B4B0}"/>
              </a:ext>
            </a:extLst>
          </p:cNvPr>
          <p:cNvSpPr txBox="1"/>
          <p:nvPr/>
        </p:nvSpPr>
        <p:spPr>
          <a:xfrm>
            <a:off x="1797880" y="124127"/>
            <a:ext cx="5971993" cy="707886"/>
          </a:xfrm>
          <a:prstGeom prst="rect">
            <a:avLst/>
          </a:prstGeom>
          <a:noFill/>
        </p:spPr>
        <p:txBody>
          <a:bodyPr wrap="square" rtlCol="0">
            <a:spAutoFit/>
          </a:bodyPr>
          <a:lstStyle/>
          <a:p>
            <a:pPr algn="ctr"/>
            <a:r>
              <a:rPr lang="en-US" sz="4000" b="1" dirty="0"/>
              <a:t>Membership Renewals</a:t>
            </a:r>
          </a:p>
        </p:txBody>
      </p:sp>
      <p:grpSp>
        <p:nvGrpSpPr>
          <p:cNvPr id="3" name="Group 2">
            <a:extLst>
              <a:ext uri="{FF2B5EF4-FFF2-40B4-BE49-F238E27FC236}">
                <a16:creationId xmlns:a16="http://schemas.microsoft.com/office/drawing/2014/main" id="{CB353659-08BB-5EED-84F4-53C83C17FB7C}"/>
              </a:ext>
            </a:extLst>
          </p:cNvPr>
          <p:cNvGrpSpPr/>
          <p:nvPr/>
        </p:nvGrpSpPr>
        <p:grpSpPr>
          <a:xfrm>
            <a:off x="589937" y="1044485"/>
            <a:ext cx="7908178" cy="4245270"/>
            <a:chOff x="70562" y="1418110"/>
            <a:chExt cx="7704157" cy="4348983"/>
          </a:xfrm>
        </p:grpSpPr>
        <p:sp>
          <p:nvSpPr>
            <p:cNvPr id="4" name="object 40">
              <a:extLst>
                <a:ext uri="{FF2B5EF4-FFF2-40B4-BE49-F238E27FC236}">
                  <a16:creationId xmlns:a16="http://schemas.microsoft.com/office/drawing/2014/main" id="{8847D16D-7913-36DF-3F8E-CE083EE7603D}"/>
                </a:ext>
              </a:extLst>
            </p:cNvPr>
            <p:cNvSpPr txBox="1"/>
            <p:nvPr/>
          </p:nvSpPr>
          <p:spPr>
            <a:xfrm>
              <a:off x="2841508" y="1418110"/>
              <a:ext cx="1582309" cy="233829"/>
            </a:xfrm>
            <a:prstGeom prst="rect">
              <a:avLst/>
            </a:prstGeom>
          </p:spPr>
          <p:txBody>
            <a:bodyPr wrap="square" lIns="0" tIns="15740" rIns="0" bIns="0" rtlCol="0">
              <a:noAutofit/>
            </a:bodyPr>
            <a:lstStyle/>
            <a:p>
              <a:pPr marL="496259" marR="499536" algn="ctr">
                <a:lnSpc>
                  <a:spcPct val="101725"/>
                </a:lnSpc>
                <a:spcBef>
                  <a:spcPts val="1675"/>
                </a:spcBef>
              </a:pPr>
              <a:r>
                <a:rPr lang="en-US" sz="1400" b="1" dirty="0">
                  <a:solidFill>
                    <a:srgbClr val="FF0000"/>
                  </a:solidFill>
                </a:rPr>
                <a:t>3</a:t>
              </a:r>
            </a:p>
            <a:p>
              <a:pPr marL="496259" marR="499536" algn="ctr">
                <a:lnSpc>
                  <a:spcPct val="101725"/>
                </a:lnSpc>
                <a:spcBef>
                  <a:spcPts val="1675"/>
                </a:spcBef>
              </a:pPr>
              <a:endParaRPr sz="1350" dirty="0">
                <a:latin typeface="Calibri"/>
                <a:cs typeface="Calibri"/>
              </a:endParaRPr>
            </a:p>
          </p:txBody>
        </p:sp>
        <p:sp>
          <p:nvSpPr>
            <p:cNvPr id="5" name="object 42">
              <a:extLst>
                <a:ext uri="{FF2B5EF4-FFF2-40B4-BE49-F238E27FC236}">
                  <a16:creationId xmlns:a16="http://schemas.microsoft.com/office/drawing/2014/main" id="{D747665B-5732-3730-9E69-CD286713A6F9}"/>
                </a:ext>
              </a:extLst>
            </p:cNvPr>
            <p:cNvSpPr/>
            <p:nvPr/>
          </p:nvSpPr>
          <p:spPr>
            <a:xfrm>
              <a:off x="411033" y="1920897"/>
              <a:ext cx="7151597" cy="3677031"/>
            </a:xfrm>
            <a:prstGeom prst="rect">
              <a:avLst/>
            </a:prstGeom>
            <a:blipFill>
              <a:blip r:embed="rId3" cstate="print"/>
              <a:stretch>
                <a:fillRect/>
              </a:stretch>
            </a:blipFill>
          </p:spPr>
          <p:txBody>
            <a:bodyPr wrap="square" lIns="0" tIns="0" rIns="0" bIns="0" rtlCol="0">
              <a:noAutofit/>
            </a:bodyPr>
            <a:lstStyle/>
            <a:p>
              <a:endParaRPr sz="1350"/>
            </a:p>
          </p:txBody>
        </p:sp>
        <p:sp>
          <p:nvSpPr>
            <p:cNvPr id="6" name="object 43">
              <a:extLst>
                <a:ext uri="{FF2B5EF4-FFF2-40B4-BE49-F238E27FC236}">
                  <a16:creationId xmlns:a16="http://schemas.microsoft.com/office/drawing/2014/main" id="{0A2E5C82-7E72-80C7-F5AC-C37642D4CA44}"/>
                </a:ext>
              </a:extLst>
            </p:cNvPr>
            <p:cNvSpPr/>
            <p:nvPr/>
          </p:nvSpPr>
          <p:spPr>
            <a:xfrm>
              <a:off x="293684" y="1931604"/>
              <a:ext cx="7099997" cy="3686556"/>
            </a:xfrm>
            <a:custGeom>
              <a:avLst/>
              <a:gdLst/>
              <a:ahLst/>
              <a:cxnLst/>
              <a:rect l="l" t="t" r="r" b="b"/>
              <a:pathLst>
                <a:path w="9746996" h="4915408">
                  <a:moveTo>
                    <a:pt x="9746996" y="4915408"/>
                  </a:moveTo>
                  <a:lnTo>
                    <a:pt x="0" y="4915408"/>
                  </a:lnTo>
                  <a:lnTo>
                    <a:pt x="0" y="0"/>
                  </a:lnTo>
                  <a:lnTo>
                    <a:pt x="9746996" y="0"/>
                  </a:lnTo>
                  <a:lnTo>
                    <a:pt x="9746996" y="4915408"/>
                  </a:lnTo>
                  <a:close/>
                </a:path>
              </a:pathLst>
            </a:custGeom>
            <a:ln w="12700">
              <a:solidFill>
                <a:srgbClr val="000000"/>
              </a:solidFill>
            </a:ln>
          </p:spPr>
          <p:txBody>
            <a:bodyPr wrap="square" lIns="0" tIns="0" rIns="0" bIns="0" rtlCol="0">
              <a:noAutofit/>
            </a:bodyPr>
            <a:lstStyle/>
            <a:p>
              <a:endParaRPr sz="1350"/>
            </a:p>
          </p:txBody>
        </p:sp>
        <p:sp>
          <p:nvSpPr>
            <p:cNvPr id="7" name="object 44">
              <a:extLst>
                <a:ext uri="{FF2B5EF4-FFF2-40B4-BE49-F238E27FC236}">
                  <a16:creationId xmlns:a16="http://schemas.microsoft.com/office/drawing/2014/main" id="{3A3F4C4E-682C-165A-85BC-44530DA976C2}"/>
                </a:ext>
              </a:extLst>
            </p:cNvPr>
            <p:cNvSpPr/>
            <p:nvPr/>
          </p:nvSpPr>
          <p:spPr>
            <a:xfrm>
              <a:off x="5276799" y="4833262"/>
              <a:ext cx="605936" cy="300609"/>
            </a:xfrm>
            <a:custGeom>
              <a:avLst/>
              <a:gdLst/>
              <a:ahLst/>
              <a:cxnLst/>
              <a:rect l="l" t="t" r="r" b="b"/>
              <a:pathLst>
                <a:path w="896111" h="400812">
                  <a:moveTo>
                    <a:pt x="0" y="400812"/>
                  </a:moveTo>
                  <a:lnTo>
                    <a:pt x="896111" y="400812"/>
                  </a:lnTo>
                  <a:lnTo>
                    <a:pt x="896111" y="0"/>
                  </a:lnTo>
                  <a:lnTo>
                    <a:pt x="0" y="0"/>
                  </a:lnTo>
                  <a:lnTo>
                    <a:pt x="0" y="400812"/>
                  </a:lnTo>
                  <a:close/>
                </a:path>
              </a:pathLst>
            </a:custGeom>
            <a:solidFill>
              <a:srgbClr val="F7F7F7"/>
            </a:solidFill>
          </p:spPr>
          <p:txBody>
            <a:bodyPr wrap="square" lIns="0" tIns="0" rIns="0" bIns="0" rtlCol="0">
              <a:noAutofit/>
            </a:bodyPr>
            <a:lstStyle/>
            <a:p>
              <a:endParaRPr sz="1350"/>
            </a:p>
          </p:txBody>
        </p:sp>
        <p:sp>
          <p:nvSpPr>
            <p:cNvPr id="10" name="object 49">
              <a:extLst>
                <a:ext uri="{FF2B5EF4-FFF2-40B4-BE49-F238E27FC236}">
                  <a16:creationId xmlns:a16="http://schemas.microsoft.com/office/drawing/2014/main" id="{B50B375A-3E43-5B8B-0718-79D1EC586BC9}"/>
                </a:ext>
              </a:extLst>
            </p:cNvPr>
            <p:cNvSpPr/>
            <p:nvPr/>
          </p:nvSpPr>
          <p:spPr>
            <a:xfrm>
              <a:off x="7091142" y="5484153"/>
              <a:ext cx="469910" cy="210312"/>
            </a:xfrm>
            <a:custGeom>
              <a:avLst/>
              <a:gdLst/>
              <a:ahLst/>
              <a:cxnLst/>
              <a:rect l="l" t="t" r="r" b="b"/>
              <a:pathLst>
                <a:path w="694944" h="280415">
                  <a:moveTo>
                    <a:pt x="0" y="280416"/>
                  </a:moveTo>
                  <a:lnTo>
                    <a:pt x="694944" y="280416"/>
                  </a:lnTo>
                  <a:lnTo>
                    <a:pt x="694944" y="0"/>
                  </a:lnTo>
                  <a:lnTo>
                    <a:pt x="0" y="0"/>
                  </a:lnTo>
                  <a:lnTo>
                    <a:pt x="0" y="280416"/>
                  </a:lnTo>
                  <a:close/>
                </a:path>
              </a:pathLst>
            </a:custGeom>
            <a:noFill/>
          </p:spPr>
          <p:txBody>
            <a:bodyPr wrap="square" lIns="0" tIns="0" rIns="0" bIns="0" rtlCol="0">
              <a:noAutofit/>
            </a:bodyPr>
            <a:lstStyle/>
            <a:p>
              <a:endParaRPr sz="1350"/>
            </a:p>
          </p:txBody>
        </p:sp>
        <p:sp>
          <p:nvSpPr>
            <p:cNvPr id="11" name="object 50">
              <a:extLst>
                <a:ext uri="{FF2B5EF4-FFF2-40B4-BE49-F238E27FC236}">
                  <a16:creationId xmlns:a16="http://schemas.microsoft.com/office/drawing/2014/main" id="{B9CEE379-667D-69BF-A03B-6D4E8CF167BE}"/>
                </a:ext>
              </a:extLst>
            </p:cNvPr>
            <p:cNvSpPr/>
            <p:nvPr/>
          </p:nvSpPr>
          <p:spPr>
            <a:xfrm>
              <a:off x="896235" y="4678862"/>
              <a:ext cx="452048" cy="66675"/>
            </a:xfrm>
            <a:custGeom>
              <a:avLst/>
              <a:gdLst/>
              <a:ahLst/>
              <a:cxnLst/>
              <a:rect l="l" t="t" r="r" b="b"/>
              <a:pathLst>
                <a:path w="668528" h="88900">
                  <a:moveTo>
                    <a:pt x="133349" y="44450"/>
                  </a:moveTo>
                  <a:lnTo>
                    <a:pt x="668528" y="44449"/>
                  </a:lnTo>
                  <a:lnTo>
                    <a:pt x="668528" y="0"/>
                  </a:lnTo>
                  <a:lnTo>
                    <a:pt x="111125" y="0"/>
                  </a:lnTo>
                  <a:lnTo>
                    <a:pt x="111125" y="44449"/>
                  </a:lnTo>
                  <a:lnTo>
                    <a:pt x="133349" y="44450"/>
                  </a:lnTo>
                  <a:close/>
                </a:path>
                <a:path w="668528" h="88900">
                  <a:moveTo>
                    <a:pt x="133349" y="0"/>
                  </a:moveTo>
                  <a:lnTo>
                    <a:pt x="133350" y="-44450"/>
                  </a:lnTo>
                  <a:lnTo>
                    <a:pt x="0" y="22224"/>
                  </a:lnTo>
                  <a:lnTo>
                    <a:pt x="133350" y="88899"/>
                  </a:lnTo>
                  <a:lnTo>
                    <a:pt x="133349" y="44450"/>
                  </a:lnTo>
                  <a:lnTo>
                    <a:pt x="111125" y="44449"/>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12" name="object 51">
              <a:extLst>
                <a:ext uri="{FF2B5EF4-FFF2-40B4-BE49-F238E27FC236}">
                  <a16:creationId xmlns:a16="http://schemas.microsoft.com/office/drawing/2014/main" id="{B75B0D80-B8AA-091A-7192-901C67DACFC6}"/>
                </a:ext>
              </a:extLst>
            </p:cNvPr>
            <p:cNvSpPr/>
            <p:nvPr/>
          </p:nvSpPr>
          <p:spPr>
            <a:xfrm>
              <a:off x="3587578" y="1757076"/>
              <a:ext cx="90170" cy="386905"/>
            </a:xfrm>
            <a:custGeom>
              <a:avLst/>
              <a:gdLst/>
              <a:ahLst/>
              <a:cxnLst/>
              <a:rect l="l" t="t" r="r" b="b"/>
              <a:pathLst>
                <a:path w="133350" h="515874">
                  <a:moveTo>
                    <a:pt x="44449" y="382524"/>
                  </a:moveTo>
                  <a:lnTo>
                    <a:pt x="0" y="382524"/>
                  </a:lnTo>
                  <a:lnTo>
                    <a:pt x="66675" y="515873"/>
                  </a:lnTo>
                  <a:lnTo>
                    <a:pt x="133350" y="382524"/>
                  </a:lnTo>
                  <a:lnTo>
                    <a:pt x="88899" y="382523"/>
                  </a:lnTo>
                  <a:lnTo>
                    <a:pt x="88900" y="404749"/>
                  </a:lnTo>
                  <a:lnTo>
                    <a:pt x="44450" y="404749"/>
                  </a:lnTo>
                  <a:lnTo>
                    <a:pt x="44449" y="382524"/>
                  </a:lnTo>
                  <a:close/>
                </a:path>
                <a:path w="133350" h="515874">
                  <a:moveTo>
                    <a:pt x="44450" y="404749"/>
                  </a:moveTo>
                  <a:lnTo>
                    <a:pt x="88900" y="404749"/>
                  </a:lnTo>
                  <a:lnTo>
                    <a:pt x="88900" y="0"/>
                  </a:lnTo>
                  <a:lnTo>
                    <a:pt x="44450" y="0"/>
                  </a:lnTo>
                  <a:lnTo>
                    <a:pt x="44450" y="404749"/>
                  </a:lnTo>
                  <a:close/>
                </a:path>
              </a:pathLst>
            </a:custGeom>
            <a:solidFill>
              <a:srgbClr val="FF0000"/>
            </a:solidFill>
          </p:spPr>
          <p:txBody>
            <a:bodyPr wrap="square" lIns="0" tIns="0" rIns="0" bIns="0" rtlCol="0">
              <a:noAutofit/>
            </a:bodyPr>
            <a:lstStyle/>
            <a:p>
              <a:endParaRPr sz="1350"/>
            </a:p>
          </p:txBody>
        </p:sp>
        <p:sp>
          <p:nvSpPr>
            <p:cNvPr id="13" name="object 52">
              <a:extLst>
                <a:ext uri="{FF2B5EF4-FFF2-40B4-BE49-F238E27FC236}">
                  <a16:creationId xmlns:a16="http://schemas.microsoft.com/office/drawing/2014/main" id="{D90F9368-9458-8534-5640-41F781020A39}"/>
                </a:ext>
              </a:extLst>
            </p:cNvPr>
            <p:cNvSpPr/>
            <p:nvPr/>
          </p:nvSpPr>
          <p:spPr>
            <a:xfrm>
              <a:off x="2391521" y="4939466"/>
              <a:ext cx="452048" cy="66675"/>
            </a:xfrm>
            <a:custGeom>
              <a:avLst/>
              <a:gdLst/>
              <a:ahLst/>
              <a:cxnLst/>
              <a:rect l="l" t="t" r="r" b="b"/>
              <a:pathLst>
                <a:path w="668527" h="88900">
                  <a:moveTo>
                    <a:pt x="133349" y="44450"/>
                  </a:moveTo>
                  <a:lnTo>
                    <a:pt x="668527" y="44450"/>
                  </a:lnTo>
                  <a:lnTo>
                    <a:pt x="668527" y="0"/>
                  </a:lnTo>
                  <a:lnTo>
                    <a:pt x="111124" y="0"/>
                  </a:lnTo>
                  <a:lnTo>
                    <a:pt x="111124" y="44450"/>
                  </a:lnTo>
                  <a:lnTo>
                    <a:pt x="133349" y="44450"/>
                  </a:lnTo>
                  <a:close/>
                </a:path>
                <a:path w="668527" h="88900">
                  <a:moveTo>
                    <a:pt x="133349" y="0"/>
                  </a:moveTo>
                  <a:lnTo>
                    <a:pt x="133349" y="-44449"/>
                  </a:lnTo>
                  <a:lnTo>
                    <a:pt x="0" y="22225"/>
                  </a:lnTo>
                  <a:lnTo>
                    <a:pt x="133349" y="88900"/>
                  </a:lnTo>
                  <a:lnTo>
                    <a:pt x="133349" y="44450"/>
                  </a:lnTo>
                  <a:lnTo>
                    <a:pt x="111124" y="44450"/>
                  </a:lnTo>
                  <a:lnTo>
                    <a:pt x="111124" y="0"/>
                  </a:lnTo>
                  <a:lnTo>
                    <a:pt x="133349" y="0"/>
                  </a:lnTo>
                  <a:close/>
                </a:path>
              </a:pathLst>
            </a:custGeom>
            <a:solidFill>
              <a:srgbClr val="FF0000"/>
            </a:solidFill>
          </p:spPr>
          <p:txBody>
            <a:bodyPr wrap="square" lIns="0" tIns="0" rIns="0" bIns="0" rtlCol="0">
              <a:noAutofit/>
            </a:bodyPr>
            <a:lstStyle/>
            <a:p>
              <a:endParaRPr sz="1350"/>
            </a:p>
          </p:txBody>
        </p:sp>
        <p:sp>
          <p:nvSpPr>
            <p:cNvPr id="14" name="object 53">
              <a:extLst>
                <a:ext uri="{FF2B5EF4-FFF2-40B4-BE49-F238E27FC236}">
                  <a16:creationId xmlns:a16="http://schemas.microsoft.com/office/drawing/2014/main" id="{8293321C-BFEC-D091-24F4-A676B1602E25}"/>
                </a:ext>
              </a:extLst>
            </p:cNvPr>
            <p:cNvSpPr/>
            <p:nvPr/>
          </p:nvSpPr>
          <p:spPr>
            <a:xfrm>
              <a:off x="5357223" y="2470681"/>
              <a:ext cx="465788" cy="372618"/>
            </a:xfrm>
            <a:custGeom>
              <a:avLst/>
              <a:gdLst/>
              <a:ahLst/>
              <a:cxnLst/>
              <a:rect l="l" t="t" r="r" b="b"/>
              <a:pathLst>
                <a:path w="688848" h="496824">
                  <a:moveTo>
                    <a:pt x="0" y="496824"/>
                  </a:moveTo>
                  <a:lnTo>
                    <a:pt x="688848" y="496824"/>
                  </a:lnTo>
                  <a:lnTo>
                    <a:pt x="688848" y="0"/>
                  </a:lnTo>
                  <a:lnTo>
                    <a:pt x="0" y="0"/>
                  </a:lnTo>
                  <a:lnTo>
                    <a:pt x="0" y="496824"/>
                  </a:lnTo>
                  <a:close/>
                </a:path>
              </a:pathLst>
            </a:custGeom>
            <a:solidFill>
              <a:srgbClr val="FFFF00">
                <a:alpha val="40000"/>
              </a:srgbClr>
            </a:solidFill>
          </p:spPr>
          <p:txBody>
            <a:bodyPr wrap="square" lIns="0" tIns="0" rIns="0" bIns="0" rtlCol="0">
              <a:noAutofit/>
            </a:bodyPr>
            <a:lstStyle/>
            <a:p>
              <a:endParaRPr sz="1350"/>
            </a:p>
          </p:txBody>
        </p:sp>
        <p:sp>
          <p:nvSpPr>
            <p:cNvPr id="15" name="object 54">
              <a:extLst>
                <a:ext uri="{FF2B5EF4-FFF2-40B4-BE49-F238E27FC236}">
                  <a16:creationId xmlns:a16="http://schemas.microsoft.com/office/drawing/2014/main" id="{EE0FB14D-8BC5-249E-F750-89C103A9BB9A}"/>
                </a:ext>
              </a:extLst>
            </p:cNvPr>
            <p:cNvSpPr/>
            <p:nvPr/>
          </p:nvSpPr>
          <p:spPr>
            <a:xfrm>
              <a:off x="6924788" y="2436725"/>
              <a:ext cx="466818" cy="372618"/>
            </a:xfrm>
            <a:custGeom>
              <a:avLst/>
              <a:gdLst/>
              <a:ahLst/>
              <a:cxnLst/>
              <a:rect l="l" t="t" r="r" b="b"/>
              <a:pathLst>
                <a:path w="690372" h="496824">
                  <a:moveTo>
                    <a:pt x="0" y="496824"/>
                  </a:moveTo>
                  <a:lnTo>
                    <a:pt x="690372" y="496824"/>
                  </a:lnTo>
                  <a:lnTo>
                    <a:pt x="690372" y="0"/>
                  </a:lnTo>
                  <a:lnTo>
                    <a:pt x="0" y="0"/>
                  </a:lnTo>
                  <a:lnTo>
                    <a:pt x="0" y="496824"/>
                  </a:lnTo>
                  <a:close/>
                </a:path>
              </a:pathLst>
            </a:custGeom>
            <a:solidFill>
              <a:srgbClr val="FFFF00">
                <a:alpha val="40000"/>
              </a:srgbClr>
            </a:solidFill>
          </p:spPr>
          <p:txBody>
            <a:bodyPr wrap="square" lIns="0" tIns="0" rIns="0" bIns="0" rtlCol="0">
              <a:noAutofit/>
            </a:bodyPr>
            <a:lstStyle/>
            <a:p>
              <a:endParaRPr sz="1350"/>
            </a:p>
          </p:txBody>
        </p:sp>
        <p:sp>
          <p:nvSpPr>
            <p:cNvPr id="16" name="object 55">
              <a:extLst>
                <a:ext uri="{FF2B5EF4-FFF2-40B4-BE49-F238E27FC236}">
                  <a16:creationId xmlns:a16="http://schemas.microsoft.com/office/drawing/2014/main" id="{7705E37B-71F6-4C72-0361-590F559A283C}"/>
                </a:ext>
              </a:extLst>
            </p:cNvPr>
            <p:cNvSpPr/>
            <p:nvPr/>
          </p:nvSpPr>
          <p:spPr>
            <a:xfrm>
              <a:off x="5495324" y="1920898"/>
              <a:ext cx="180338" cy="438912"/>
            </a:xfrm>
            <a:custGeom>
              <a:avLst/>
              <a:gdLst/>
              <a:ahLst/>
              <a:cxnLst/>
              <a:rect l="l" t="t" r="r" b="b"/>
              <a:pathLst>
                <a:path w="266700" h="585215">
                  <a:moveTo>
                    <a:pt x="88899" y="318516"/>
                  </a:moveTo>
                  <a:lnTo>
                    <a:pt x="0" y="318516"/>
                  </a:lnTo>
                  <a:lnTo>
                    <a:pt x="133350" y="585216"/>
                  </a:lnTo>
                  <a:lnTo>
                    <a:pt x="266700" y="318516"/>
                  </a:lnTo>
                  <a:lnTo>
                    <a:pt x="177799" y="318515"/>
                  </a:lnTo>
                  <a:lnTo>
                    <a:pt x="177800" y="362966"/>
                  </a:lnTo>
                  <a:lnTo>
                    <a:pt x="88900" y="362966"/>
                  </a:lnTo>
                  <a:lnTo>
                    <a:pt x="88899" y="318516"/>
                  </a:lnTo>
                  <a:close/>
                </a:path>
                <a:path w="266700" h="585215">
                  <a:moveTo>
                    <a:pt x="88900" y="362966"/>
                  </a:moveTo>
                  <a:lnTo>
                    <a:pt x="177800" y="362966"/>
                  </a:lnTo>
                  <a:lnTo>
                    <a:pt x="177800" y="0"/>
                  </a:lnTo>
                  <a:lnTo>
                    <a:pt x="88900" y="0"/>
                  </a:lnTo>
                  <a:lnTo>
                    <a:pt x="88900" y="362966"/>
                  </a:lnTo>
                  <a:close/>
                </a:path>
              </a:pathLst>
            </a:custGeom>
            <a:solidFill>
              <a:srgbClr val="FF0000"/>
            </a:solidFill>
          </p:spPr>
          <p:txBody>
            <a:bodyPr wrap="square" lIns="0" tIns="0" rIns="0" bIns="0" rtlCol="0">
              <a:noAutofit/>
            </a:bodyPr>
            <a:lstStyle/>
            <a:p>
              <a:endParaRPr sz="1350"/>
            </a:p>
          </p:txBody>
        </p:sp>
        <p:sp>
          <p:nvSpPr>
            <p:cNvPr id="17" name="object 56">
              <a:extLst>
                <a:ext uri="{FF2B5EF4-FFF2-40B4-BE49-F238E27FC236}">
                  <a16:creationId xmlns:a16="http://schemas.microsoft.com/office/drawing/2014/main" id="{9A7F86A3-9A8D-F3A8-CB63-4221469E6740}"/>
                </a:ext>
              </a:extLst>
            </p:cNvPr>
            <p:cNvSpPr/>
            <p:nvPr/>
          </p:nvSpPr>
          <p:spPr>
            <a:xfrm>
              <a:off x="6984839" y="1928899"/>
              <a:ext cx="180338" cy="438912"/>
            </a:xfrm>
            <a:custGeom>
              <a:avLst/>
              <a:gdLst/>
              <a:ahLst/>
              <a:cxnLst/>
              <a:rect l="l" t="t" r="r" b="b"/>
              <a:pathLst>
                <a:path w="266700" h="585215">
                  <a:moveTo>
                    <a:pt x="88899" y="318516"/>
                  </a:moveTo>
                  <a:lnTo>
                    <a:pt x="0" y="318516"/>
                  </a:lnTo>
                  <a:lnTo>
                    <a:pt x="133350" y="585216"/>
                  </a:lnTo>
                  <a:lnTo>
                    <a:pt x="266700" y="318516"/>
                  </a:lnTo>
                  <a:lnTo>
                    <a:pt x="177799" y="318515"/>
                  </a:lnTo>
                  <a:lnTo>
                    <a:pt x="177800" y="362966"/>
                  </a:lnTo>
                  <a:lnTo>
                    <a:pt x="88900" y="362966"/>
                  </a:lnTo>
                  <a:lnTo>
                    <a:pt x="88899" y="318516"/>
                  </a:lnTo>
                  <a:close/>
                </a:path>
                <a:path w="266700" h="585215">
                  <a:moveTo>
                    <a:pt x="88900" y="362966"/>
                  </a:moveTo>
                  <a:lnTo>
                    <a:pt x="177800" y="362966"/>
                  </a:lnTo>
                  <a:lnTo>
                    <a:pt x="177800" y="0"/>
                  </a:lnTo>
                  <a:lnTo>
                    <a:pt x="88900" y="0"/>
                  </a:lnTo>
                  <a:lnTo>
                    <a:pt x="88900" y="362966"/>
                  </a:lnTo>
                  <a:close/>
                </a:path>
              </a:pathLst>
            </a:custGeom>
            <a:solidFill>
              <a:srgbClr val="FF0000"/>
            </a:solidFill>
          </p:spPr>
          <p:txBody>
            <a:bodyPr wrap="square" lIns="0" tIns="0" rIns="0" bIns="0" rtlCol="0">
              <a:noAutofit/>
            </a:bodyPr>
            <a:lstStyle/>
            <a:p>
              <a:endParaRPr sz="1350"/>
            </a:p>
          </p:txBody>
        </p:sp>
        <p:sp>
          <p:nvSpPr>
            <p:cNvPr id="18" name="object 34">
              <a:extLst>
                <a:ext uri="{FF2B5EF4-FFF2-40B4-BE49-F238E27FC236}">
                  <a16:creationId xmlns:a16="http://schemas.microsoft.com/office/drawing/2014/main" id="{E278F1F0-4424-9EEC-6B11-FDCAB0666639}"/>
                </a:ext>
              </a:extLst>
            </p:cNvPr>
            <p:cNvSpPr txBox="1"/>
            <p:nvPr/>
          </p:nvSpPr>
          <p:spPr>
            <a:xfrm>
              <a:off x="7083028" y="2836632"/>
              <a:ext cx="159889" cy="190500"/>
            </a:xfrm>
            <a:prstGeom prst="rect">
              <a:avLst/>
            </a:prstGeom>
          </p:spPr>
          <p:txBody>
            <a:bodyPr wrap="square" lIns="0" tIns="9049" rIns="0" bIns="0" rtlCol="0">
              <a:noAutofit/>
            </a:bodyPr>
            <a:lstStyle/>
            <a:p>
              <a:pPr marL="9525">
                <a:lnSpc>
                  <a:spcPts val="1425"/>
                </a:lnSpc>
              </a:pPr>
              <a:endParaRPr sz="1350" dirty="0">
                <a:latin typeface="Calibri"/>
                <a:cs typeface="Calibri"/>
              </a:endParaRPr>
            </a:p>
          </p:txBody>
        </p:sp>
        <p:sp>
          <p:nvSpPr>
            <p:cNvPr id="19" name="object 32">
              <a:extLst>
                <a:ext uri="{FF2B5EF4-FFF2-40B4-BE49-F238E27FC236}">
                  <a16:creationId xmlns:a16="http://schemas.microsoft.com/office/drawing/2014/main" id="{BA8E954C-B3D3-91F7-837E-E73ED5FED4C2}"/>
                </a:ext>
              </a:extLst>
            </p:cNvPr>
            <p:cNvSpPr txBox="1"/>
            <p:nvPr/>
          </p:nvSpPr>
          <p:spPr>
            <a:xfrm>
              <a:off x="7083028" y="3248112"/>
              <a:ext cx="159889" cy="190500"/>
            </a:xfrm>
            <a:prstGeom prst="rect">
              <a:avLst/>
            </a:prstGeom>
          </p:spPr>
          <p:txBody>
            <a:bodyPr wrap="square" lIns="0" tIns="9049" rIns="0" bIns="0" rtlCol="0">
              <a:noAutofit/>
            </a:bodyPr>
            <a:lstStyle/>
            <a:p>
              <a:pPr marL="9525">
                <a:lnSpc>
                  <a:spcPts val="1425"/>
                </a:lnSpc>
              </a:pPr>
              <a:endParaRPr sz="1350" dirty="0">
                <a:latin typeface="Calibri"/>
                <a:cs typeface="Calibri"/>
              </a:endParaRPr>
            </a:p>
          </p:txBody>
        </p:sp>
        <p:sp>
          <p:nvSpPr>
            <p:cNvPr id="20" name="object 30">
              <a:extLst>
                <a:ext uri="{FF2B5EF4-FFF2-40B4-BE49-F238E27FC236}">
                  <a16:creationId xmlns:a16="http://schemas.microsoft.com/office/drawing/2014/main" id="{62B4597B-2A5E-6FA9-C0C5-4826948BCF1C}"/>
                </a:ext>
              </a:extLst>
            </p:cNvPr>
            <p:cNvSpPr txBox="1"/>
            <p:nvPr/>
          </p:nvSpPr>
          <p:spPr>
            <a:xfrm>
              <a:off x="7083028" y="3659783"/>
              <a:ext cx="159889" cy="396239"/>
            </a:xfrm>
            <a:prstGeom prst="rect">
              <a:avLst/>
            </a:prstGeom>
          </p:spPr>
          <p:txBody>
            <a:bodyPr wrap="square" lIns="0" tIns="9049" rIns="0" bIns="0" rtlCol="0">
              <a:noAutofit/>
            </a:bodyPr>
            <a:lstStyle/>
            <a:p>
              <a:pPr marL="9525">
                <a:lnSpc>
                  <a:spcPts val="1425"/>
                </a:lnSpc>
              </a:pPr>
              <a:endParaRPr sz="1350" dirty="0">
                <a:latin typeface="Calibri"/>
                <a:cs typeface="Calibri"/>
              </a:endParaRPr>
            </a:p>
            <a:p>
              <a:pPr marL="9525">
                <a:lnSpc>
                  <a:spcPts val="1620"/>
                </a:lnSpc>
                <a:spcBef>
                  <a:spcPts val="10"/>
                </a:spcBef>
              </a:pPr>
              <a:endParaRPr sz="1350" dirty="0">
                <a:latin typeface="Calibri"/>
                <a:cs typeface="Calibri"/>
              </a:endParaRPr>
            </a:p>
          </p:txBody>
        </p:sp>
        <p:sp>
          <p:nvSpPr>
            <p:cNvPr id="21" name="object 28">
              <a:extLst>
                <a:ext uri="{FF2B5EF4-FFF2-40B4-BE49-F238E27FC236}">
                  <a16:creationId xmlns:a16="http://schemas.microsoft.com/office/drawing/2014/main" id="{0EC20214-C28C-978A-1ABE-BF0A60885D05}"/>
                </a:ext>
              </a:extLst>
            </p:cNvPr>
            <p:cNvSpPr txBox="1"/>
            <p:nvPr/>
          </p:nvSpPr>
          <p:spPr>
            <a:xfrm>
              <a:off x="7083028" y="4688768"/>
              <a:ext cx="159889" cy="190500"/>
            </a:xfrm>
            <a:prstGeom prst="rect">
              <a:avLst/>
            </a:prstGeom>
          </p:spPr>
          <p:txBody>
            <a:bodyPr wrap="square" lIns="0" tIns="9049" rIns="0" bIns="0" rtlCol="0">
              <a:noAutofit/>
            </a:bodyPr>
            <a:lstStyle/>
            <a:p>
              <a:pPr marL="9525">
                <a:lnSpc>
                  <a:spcPts val="1425"/>
                </a:lnSpc>
              </a:pPr>
              <a:endParaRPr sz="1350" dirty="0">
                <a:latin typeface="Calibri"/>
                <a:cs typeface="Calibri"/>
              </a:endParaRPr>
            </a:p>
          </p:txBody>
        </p:sp>
        <p:sp>
          <p:nvSpPr>
            <p:cNvPr id="24" name="object 24">
              <a:extLst>
                <a:ext uri="{FF2B5EF4-FFF2-40B4-BE49-F238E27FC236}">
                  <a16:creationId xmlns:a16="http://schemas.microsoft.com/office/drawing/2014/main" id="{6A656E91-36E5-A4E8-1DE1-64E3EB610D76}"/>
                </a:ext>
              </a:extLst>
            </p:cNvPr>
            <p:cNvSpPr txBox="1"/>
            <p:nvPr/>
          </p:nvSpPr>
          <p:spPr>
            <a:xfrm>
              <a:off x="7083028" y="5511937"/>
              <a:ext cx="509975" cy="190500"/>
            </a:xfrm>
            <a:prstGeom prst="rect">
              <a:avLst/>
            </a:prstGeom>
          </p:spPr>
          <p:txBody>
            <a:bodyPr wrap="square" lIns="0" tIns="9049" rIns="0" bIns="0" rtlCol="0">
              <a:noAutofit/>
            </a:bodyPr>
            <a:lstStyle/>
            <a:p>
              <a:pPr marL="9525">
                <a:lnSpc>
                  <a:spcPts val="1425"/>
                </a:lnSpc>
              </a:pPr>
              <a:endParaRPr sz="1350" dirty="0">
                <a:latin typeface="Calibri"/>
                <a:cs typeface="Calibri"/>
              </a:endParaRPr>
            </a:p>
          </p:txBody>
        </p:sp>
        <p:sp>
          <p:nvSpPr>
            <p:cNvPr id="25" name="object 23">
              <a:extLst>
                <a:ext uri="{FF2B5EF4-FFF2-40B4-BE49-F238E27FC236}">
                  <a16:creationId xmlns:a16="http://schemas.microsoft.com/office/drawing/2014/main" id="{2403B95F-30FA-FD0D-8FFF-58B8B5B6CC56}"/>
                </a:ext>
              </a:extLst>
            </p:cNvPr>
            <p:cNvSpPr txBox="1"/>
            <p:nvPr/>
          </p:nvSpPr>
          <p:spPr>
            <a:xfrm>
              <a:off x="5802889" y="4773406"/>
              <a:ext cx="605936" cy="300609"/>
            </a:xfrm>
            <a:prstGeom prst="rect">
              <a:avLst/>
            </a:prstGeom>
          </p:spPr>
          <p:txBody>
            <a:bodyPr wrap="square" lIns="0" tIns="3552" rIns="0" bIns="0" rtlCol="0">
              <a:noAutofit/>
            </a:bodyPr>
            <a:lstStyle/>
            <a:p>
              <a:pPr>
                <a:lnSpc>
                  <a:spcPts val="375"/>
                </a:lnSpc>
              </a:pPr>
              <a:r>
                <a:rPr lang="en-US" sz="700" b="1" spc="-3" dirty="0">
                  <a:cs typeface="Calibri"/>
                </a:rPr>
                <a:t>Eligi</a:t>
              </a:r>
              <a:r>
                <a:rPr lang="en-US" sz="700" b="1" spc="3" dirty="0">
                  <a:cs typeface="Calibri"/>
                </a:rPr>
                <a:t>b</a:t>
              </a:r>
              <a:r>
                <a:rPr lang="en-US" sz="700" b="1" spc="-3" dirty="0">
                  <a:cs typeface="Calibri"/>
                </a:rPr>
                <a:t>l</a:t>
              </a:r>
              <a:r>
                <a:rPr lang="en-US" sz="700" b="1" dirty="0">
                  <a:cs typeface="Calibri"/>
                </a:rPr>
                <a:t>e</a:t>
              </a:r>
              <a:r>
                <a:rPr lang="en-US" sz="700" b="1" spc="15" dirty="0">
                  <a:cs typeface="Calibri"/>
                </a:rPr>
                <a:t> </a:t>
              </a:r>
              <a:r>
                <a:rPr lang="en-US" sz="700" b="1" dirty="0">
                  <a:cs typeface="Calibri"/>
                </a:rPr>
                <a:t>to</a:t>
              </a:r>
              <a:endParaRPr lang="en-US" sz="700" dirty="0">
                <a:cs typeface="Calibri"/>
              </a:endParaRPr>
            </a:p>
            <a:p>
              <a:pPr>
                <a:lnSpc>
                  <a:spcPts val="375"/>
                </a:lnSpc>
              </a:pPr>
              <a:endParaRPr lang="en-US" sz="700" b="1" dirty="0">
                <a:latin typeface="Calibri"/>
                <a:cs typeface="Calibri"/>
              </a:endParaRPr>
            </a:p>
            <a:p>
              <a:pPr>
                <a:lnSpc>
                  <a:spcPts val="375"/>
                </a:lnSpc>
              </a:pPr>
              <a:r>
                <a:rPr sz="750" b="1" dirty="0">
                  <a:latin typeface="Calibri"/>
                  <a:cs typeface="Calibri"/>
                </a:rPr>
                <a:t>Renew</a:t>
              </a:r>
              <a:endParaRPr sz="750" dirty="0">
                <a:latin typeface="Calibri"/>
                <a:cs typeface="Calibri"/>
              </a:endParaRPr>
            </a:p>
          </p:txBody>
        </p:sp>
        <p:sp>
          <p:nvSpPr>
            <p:cNvPr id="26" name="object 22">
              <a:extLst>
                <a:ext uri="{FF2B5EF4-FFF2-40B4-BE49-F238E27FC236}">
                  <a16:creationId xmlns:a16="http://schemas.microsoft.com/office/drawing/2014/main" id="{B227B6F7-B2F6-5B02-B3C4-3E19DD44275C}"/>
                </a:ext>
              </a:extLst>
            </p:cNvPr>
            <p:cNvSpPr txBox="1"/>
            <p:nvPr/>
          </p:nvSpPr>
          <p:spPr>
            <a:xfrm>
              <a:off x="6519164" y="2470681"/>
              <a:ext cx="466818" cy="372618"/>
            </a:xfrm>
            <a:prstGeom prst="rect">
              <a:avLst/>
            </a:prstGeom>
          </p:spPr>
          <p:txBody>
            <a:bodyPr wrap="square" lIns="0" tIns="0" rIns="0" bIns="0" rtlCol="0">
              <a:noAutofit/>
            </a:bodyPr>
            <a:lstStyle/>
            <a:p>
              <a:pPr marL="19050">
                <a:lnSpc>
                  <a:spcPts val="750"/>
                </a:lnSpc>
              </a:pPr>
              <a:endParaRPr sz="750"/>
            </a:p>
          </p:txBody>
        </p:sp>
        <p:sp>
          <p:nvSpPr>
            <p:cNvPr id="27" name="object 21">
              <a:extLst>
                <a:ext uri="{FF2B5EF4-FFF2-40B4-BE49-F238E27FC236}">
                  <a16:creationId xmlns:a16="http://schemas.microsoft.com/office/drawing/2014/main" id="{7C7628A8-6FEB-C434-B46C-94EEE14F4462}"/>
                </a:ext>
              </a:extLst>
            </p:cNvPr>
            <p:cNvSpPr txBox="1"/>
            <p:nvPr/>
          </p:nvSpPr>
          <p:spPr>
            <a:xfrm>
              <a:off x="5357223" y="2470681"/>
              <a:ext cx="465788" cy="372618"/>
            </a:xfrm>
            <a:prstGeom prst="rect">
              <a:avLst/>
            </a:prstGeom>
          </p:spPr>
          <p:txBody>
            <a:bodyPr wrap="square" lIns="0" tIns="0" rIns="0" bIns="0" rtlCol="0">
              <a:noAutofit/>
            </a:bodyPr>
            <a:lstStyle/>
            <a:p>
              <a:pPr marL="19050">
                <a:lnSpc>
                  <a:spcPts val="750"/>
                </a:lnSpc>
              </a:pPr>
              <a:endParaRPr sz="750"/>
            </a:p>
          </p:txBody>
        </p:sp>
        <p:sp>
          <p:nvSpPr>
            <p:cNvPr id="28" name="object 20">
              <a:extLst>
                <a:ext uri="{FF2B5EF4-FFF2-40B4-BE49-F238E27FC236}">
                  <a16:creationId xmlns:a16="http://schemas.microsoft.com/office/drawing/2014/main" id="{7A5EBABA-0198-B929-9F72-796C4C7286A4}"/>
                </a:ext>
              </a:extLst>
            </p:cNvPr>
            <p:cNvSpPr txBox="1"/>
            <p:nvPr/>
          </p:nvSpPr>
          <p:spPr>
            <a:xfrm>
              <a:off x="411563" y="1750591"/>
              <a:ext cx="6442200" cy="165544"/>
            </a:xfrm>
            <a:prstGeom prst="rect">
              <a:avLst/>
            </a:prstGeom>
          </p:spPr>
          <p:txBody>
            <a:bodyPr wrap="square" lIns="0" tIns="0" rIns="0" bIns="0" rtlCol="0">
              <a:noAutofit/>
            </a:bodyPr>
            <a:lstStyle/>
            <a:p>
              <a:pPr marL="19050">
                <a:lnSpc>
                  <a:spcPts val="750"/>
                </a:lnSpc>
              </a:pPr>
              <a:endParaRPr sz="750"/>
            </a:p>
          </p:txBody>
        </p:sp>
        <p:sp>
          <p:nvSpPr>
            <p:cNvPr id="30" name="object 18">
              <a:extLst>
                <a:ext uri="{FF2B5EF4-FFF2-40B4-BE49-F238E27FC236}">
                  <a16:creationId xmlns:a16="http://schemas.microsoft.com/office/drawing/2014/main" id="{6E661AAC-1911-0CF8-2AE1-EC5142EE1D6F}"/>
                </a:ext>
              </a:extLst>
            </p:cNvPr>
            <p:cNvSpPr txBox="1"/>
            <p:nvPr/>
          </p:nvSpPr>
          <p:spPr>
            <a:xfrm>
              <a:off x="70562" y="1834696"/>
              <a:ext cx="7704157" cy="3752417"/>
            </a:xfrm>
            <a:prstGeom prst="rect">
              <a:avLst/>
            </a:prstGeom>
          </p:spPr>
          <p:txBody>
            <a:bodyPr wrap="square" lIns="0" tIns="0" rIns="0" bIns="0" rtlCol="0">
              <a:noAutofit/>
            </a:bodyPr>
            <a:lstStyle/>
            <a:p>
              <a:pPr>
                <a:lnSpc>
                  <a:spcPts val="750"/>
                </a:lnSpc>
              </a:pPr>
              <a:endParaRPr sz="750" dirty="0"/>
            </a:p>
            <a:p>
              <a:pPr marL="1148620">
                <a:lnSpc>
                  <a:spcPct val="101725"/>
                </a:lnSpc>
                <a:spcBef>
                  <a:spcPts val="20266"/>
                </a:spcBef>
              </a:pPr>
              <a:endParaRPr sz="1350" dirty="0">
                <a:solidFill>
                  <a:srgbClr val="FF0000"/>
                </a:solidFill>
                <a:latin typeface="Calibri"/>
                <a:cs typeface="Calibri"/>
              </a:endParaRPr>
            </a:p>
          </p:txBody>
        </p:sp>
        <p:sp>
          <p:nvSpPr>
            <p:cNvPr id="31" name="object 17">
              <a:extLst>
                <a:ext uri="{FF2B5EF4-FFF2-40B4-BE49-F238E27FC236}">
                  <a16:creationId xmlns:a16="http://schemas.microsoft.com/office/drawing/2014/main" id="{87863279-ABB0-22B7-7B9F-97FF23A4E5C2}"/>
                </a:ext>
              </a:extLst>
            </p:cNvPr>
            <p:cNvSpPr txBox="1"/>
            <p:nvPr/>
          </p:nvSpPr>
          <p:spPr>
            <a:xfrm>
              <a:off x="7027117" y="1916135"/>
              <a:ext cx="148564" cy="3156537"/>
            </a:xfrm>
            <a:prstGeom prst="rect">
              <a:avLst/>
            </a:prstGeom>
          </p:spPr>
          <p:txBody>
            <a:bodyPr wrap="square" lIns="0" tIns="2356" rIns="0" bIns="0" rtlCol="0">
              <a:noAutofit/>
            </a:bodyPr>
            <a:lstStyle/>
            <a:p>
              <a:pPr>
                <a:lnSpc>
                  <a:spcPts val="525"/>
                </a:lnSpc>
              </a:pPr>
              <a:endParaRPr sz="525" dirty="0"/>
            </a:p>
            <a:p>
              <a:pPr marL="69914">
                <a:lnSpc>
                  <a:spcPct val="101725"/>
                </a:lnSpc>
              </a:pPr>
              <a:endParaRPr sz="1350" dirty="0">
                <a:latin typeface="Calibri"/>
                <a:cs typeface="Calibri"/>
              </a:endParaRPr>
            </a:p>
          </p:txBody>
        </p:sp>
        <p:sp>
          <p:nvSpPr>
            <p:cNvPr id="32" name="object 15">
              <a:extLst>
                <a:ext uri="{FF2B5EF4-FFF2-40B4-BE49-F238E27FC236}">
                  <a16:creationId xmlns:a16="http://schemas.microsoft.com/office/drawing/2014/main" id="{054A04F9-448F-3A1C-5FA5-1377BA1606A3}"/>
                </a:ext>
              </a:extLst>
            </p:cNvPr>
            <p:cNvSpPr txBox="1"/>
            <p:nvPr/>
          </p:nvSpPr>
          <p:spPr>
            <a:xfrm>
              <a:off x="7027117" y="5072673"/>
              <a:ext cx="62345" cy="530018"/>
            </a:xfrm>
            <a:prstGeom prst="rect">
              <a:avLst/>
            </a:prstGeom>
          </p:spPr>
          <p:txBody>
            <a:bodyPr wrap="square" lIns="0" tIns="0" rIns="0" bIns="0" rtlCol="0">
              <a:noAutofit/>
            </a:bodyPr>
            <a:lstStyle/>
            <a:p>
              <a:pPr marL="19050">
                <a:lnSpc>
                  <a:spcPts val="750"/>
                </a:lnSpc>
              </a:pPr>
              <a:endParaRPr sz="750"/>
            </a:p>
          </p:txBody>
        </p:sp>
        <p:sp>
          <p:nvSpPr>
            <p:cNvPr id="33" name="object 14">
              <a:extLst>
                <a:ext uri="{FF2B5EF4-FFF2-40B4-BE49-F238E27FC236}">
                  <a16:creationId xmlns:a16="http://schemas.microsoft.com/office/drawing/2014/main" id="{CDFD73E0-6EC5-B381-4179-119B4BD8D3DD}"/>
                </a:ext>
              </a:extLst>
            </p:cNvPr>
            <p:cNvSpPr txBox="1"/>
            <p:nvPr/>
          </p:nvSpPr>
          <p:spPr>
            <a:xfrm>
              <a:off x="7091141" y="5072673"/>
              <a:ext cx="86218" cy="208025"/>
            </a:xfrm>
            <a:prstGeom prst="rect">
              <a:avLst/>
            </a:prstGeom>
          </p:spPr>
          <p:txBody>
            <a:bodyPr wrap="square" lIns="0" tIns="0" rIns="0" bIns="0" rtlCol="0">
              <a:noAutofit/>
            </a:bodyPr>
            <a:lstStyle/>
            <a:p>
              <a:pPr marL="19050">
                <a:lnSpc>
                  <a:spcPts val="750"/>
                </a:lnSpc>
              </a:pPr>
              <a:endParaRPr sz="750"/>
            </a:p>
          </p:txBody>
        </p:sp>
        <p:sp>
          <p:nvSpPr>
            <p:cNvPr id="35" name="object 11">
              <a:extLst>
                <a:ext uri="{FF2B5EF4-FFF2-40B4-BE49-F238E27FC236}">
                  <a16:creationId xmlns:a16="http://schemas.microsoft.com/office/drawing/2014/main" id="{53656616-0E10-D351-4BFF-582CEF527C89}"/>
                </a:ext>
              </a:extLst>
            </p:cNvPr>
            <p:cNvSpPr txBox="1"/>
            <p:nvPr/>
          </p:nvSpPr>
          <p:spPr>
            <a:xfrm>
              <a:off x="7091141" y="5280699"/>
              <a:ext cx="86218" cy="208026"/>
            </a:xfrm>
            <a:prstGeom prst="rect">
              <a:avLst/>
            </a:prstGeom>
          </p:spPr>
          <p:txBody>
            <a:bodyPr wrap="square" lIns="0" tIns="10310" rIns="0" bIns="0" rtlCol="0">
              <a:noAutofit/>
            </a:bodyPr>
            <a:lstStyle/>
            <a:p>
              <a:pPr marL="762">
                <a:lnSpc>
                  <a:spcPts val="1624"/>
                </a:lnSpc>
              </a:pPr>
              <a:endParaRPr sz="1350" dirty="0">
                <a:latin typeface="Calibri"/>
                <a:cs typeface="Calibri"/>
              </a:endParaRPr>
            </a:p>
          </p:txBody>
        </p:sp>
        <p:sp>
          <p:nvSpPr>
            <p:cNvPr id="38" name="object 8">
              <a:extLst>
                <a:ext uri="{FF2B5EF4-FFF2-40B4-BE49-F238E27FC236}">
                  <a16:creationId xmlns:a16="http://schemas.microsoft.com/office/drawing/2014/main" id="{F3F9EC66-1629-7278-A560-9205C51B63CB}"/>
                </a:ext>
              </a:extLst>
            </p:cNvPr>
            <p:cNvSpPr txBox="1"/>
            <p:nvPr/>
          </p:nvSpPr>
          <p:spPr>
            <a:xfrm>
              <a:off x="7091141" y="5488725"/>
              <a:ext cx="86218" cy="113966"/>
            </a:xfrm>
            <a:prstGeom prst="rect">
              <a:avLst/>
            </a:prstGeom>
          </p:spPr>
          <p:txBody>
            <a:bodyPr wrap="square" lIns="0" tIns="0" rIns="0" bIns="0" rtlCol="0">
              <a:noAutofit/>
            </a:bodyPr>
            <a:lstStyle/>
            <a:p>
              <a:pPr marL="19050">
                <a:lnSpc>
                  <a:spcPts val="750"/>
                </a:lnSpc>
              </a:pPr>
              <a:endParaRPr sz="750"/>
            </a:p>
          </p:txBody>
        </p:sp>
        <p:sp>
          <p:nvSpPr>
            <p:cNvPr id="39" name="object 7">
              <a:extLst>
                <a:ext uri="{FF2B5EF4-FFF2-40B4-BE49-F238E27FC236}">
                  <a16:creationId xmlns:a16="http://schemas.microsoft.com/office/drawing/2014/main" id="{88484E66-A9EA-CDF3-5E41-CC580CF2DF73}"/>
                </a:ext>
              </a:extLst>
            </p:cNvPr>
            <p:cNvSpPr txBox="1"/>
            <p:nvPr/>
          </p:nvSpPr>
          <p:spPr>
            <a:xfrm>
              <a:off x="7179680" y="5488725"/>
              <a:ext cx="383691" cy="113966"/>
            </a:xfrm>
            <a:prstGeom prst="rect">
              <a:avLst/>
            </a:prstGeom>
          </p:spPr>
          <p:txBody>
            <a:bodyPr wrap="square" lIns="0" tIns="0" rIns="0" bIns="0" rtlCol="0">
              <a:noAutofit/>
            </a:bodyPr>
            <a:lstStyle/>
            <a:p>
              <a:pPr marL="19050">
                <a:lnSpc>
                  <a:spcPts val="750"/>
                </a:lnSpc>
              </a:pPr>
              <a:endParaRPr sz="750"/>
            </a:p>
          </p:txBody>
        </p:sp>
        <p:sp>
          <p:nvSpPr>
            <p:cNvPr id="41" name="object 5">
              <a:extLst>
                <a:ext uri="{FF2B5EF4-FFF2-40B4-BE49-F238E27FC236}">
                  <a16:creationId xmlns:a16="http://schemas.microsoft.com/office/drawing/2014/main" id="{1ADE7527-6B31-3AB8-8CD9-68E93D230F21}"/>
                </a:ext>
              </a:extLst>
            </p:cNvPr>
            <p:cNvSpPr txBox="1"/>
            <p:nvPr/>
          </p:nvSpPr>
          <p:spPr>
            <a:xfrm>
              <a:off x="411563" y="5602692"/>
              <a:ext cx="6442200" cy="164401"/>
            </a:xfrm>
            <a:prstGeom prst="rect">
              <a:avLst/>
            </a:prstGeom>
          </p:spPr>
          <p:txBody>
            <a:bodyPr wrap="square" lIns="0" tIns="0" rIns="0" bIns="0" rtlCol="0">
              <a:noAutofit/>
            </a:bodyPr>
            <a:lstStyle/>
            <a:p>
              <a:pPr marL="19050">
                <a:lnSpc>
                  <a:spcPts val="750"/>
                </a:lnSpc>
              </a:pPr>
              <a:endParaRPr sz="750"/>
            </a:p>
          </p:txBody>
        </p:sp>
      </p:grpSp>
      <p:sp>
        <p:nvSpPr>
          <p:cNvPr id="47" name="TextBox 46">
            <a:extLst>
              <a:ext uri="{FF2B5EF4-FFF2-40B4-BE49-F238E27FC236}">
                <a16:creationId xmlns:a16="http://schemas.microsoft.com/office/drawing/2014/main" id="{C77B246F-DBE0-85C6-AE16-ED144644DD7D}"/>
              </a:ext>
            </a:extLst>
          </p:cNvPr>
          <p:cNvSpPr txBox="1"/>
          <p:nvPr/>
        </p:nvSpPr>
        <p:spPr>
          <a:xfrm>
            <a:off x="689566" y="5156193"/>
            <a:ext cx="7400225" cy="1477328"/>
          </a:xfrm>
          <a:prstGeom prst="rect">
            <a:avLst/>
          </a:prstGeom>
          <a:noFill/>
        </p:spPr>
        <p:txBody>
          <a:bodyPr wrap="square" rtlCol="0">
            <a:spAutoFit/>
          </a:bodyPr>
          <a:lstStyle/>
          <a:p>
            <a:r>
              <a:rPr lang="en-US" sz="1500" dirty="0"/>
              <a:t>When you get an email reminding you that someone’s membership is due:</a:t>
            </a:r>
          </a:p>
          <a:p>
            <a:r>
              <a:rPr lang="en-US" sz="1500" dirty="0"/>
              <a:t>Sign-in to My.Scouting.org, and click “Organization Manger”</a:t>
            </a:r>
          </a:p>
          <a:p>
            <a:pPr marL="342900" indent="-342900">
              <a:buAutoNum type="arabicPeriod"/>
            </a:pPr>
            <a:r>
              <a:rPr lang="en-US" sz="1500" dirty="0"/>
              <a:t>Click “Roster”</a:t>
            </a:r>
          </a:p>
          <a:p>
            <a:pPr marL="342900" indent="-342900">
              <a:buAutoNum type="arabicPeriod"/>
            </a:pPr>
            <a:r>
              <a:rPr lang="en-US" sz="1500" dirty="0"/>
              <a:t>Select the individuals due to renew (See Renewal Status Column)</a:t>
            </a:r>
          </a:p>
          <a:p>
            <a:pPr marL="342900" indent="-342900">
              <a:buAutoNum type="arabicPeriod"/>
            </a:pPr>
            <a:r>
              <a:rPr lang="en-US" sz="1500" dirty="0"/>
              <a:t>Click “Renew”</a:t>
            </a:r>
          </a:p>
          <a:p>
            <a:r>
              <a:rPr lang="en-US" sz="1500" b="1" dirty="0">
                <a:solidFill>
                  <a:srgbClr val="FF0000"/>
                </a:solidFill>
              </a:rPr>
              <a:t>Note:  You will need to do this almost every month.</a:t>
            </a:r>
            <a:endParaRPr lang="en-US" sz="1600" dirty="0"/>
          </a:p>
        </p:txBody>
      </p:sp>
      <p:sp>
        <p:nvSpPr>
          <p:cNvPr id="49" name="TextBox 48">
            <a:extLst>
              <a:ext uri="{FF2B5EF4-FFF2-40B4-BE49-F238E27FC236}">
                <a16:creationId xmlns:a16="http://schemas.microsoft.com/office/drawing/2014/main" id="{BBA7CBFD-4277-869B-B7D0-62D8715F43CA}"/>
              </a:ext>
            </a:extLst>
          </p:cNvPr>
          <p:cNvSpPr txBox="1"/>
          <p:nvPr/>
        </p:nvSpPr>
        <p:spPr>
          <a:xfrm>
            <a:off x="3448085" y="4326415"/>
            <a:ext cx="288862" cy="338554"/>
          </a:xfrm>
          <a:prstGeom prst="rect">
            <a:avLst/>
          </a:prstGeom>
          <a:noFill/>
        </p:spPr>
        <p:txBody>
          <a:bodyPr wrap="none" rtlCol="0">
            <a:spAutoFit/>
          </a:bodyPr>
          <a:lstStyle/>
          <a:p>
            <a:r>
              <a:rPr lang="en-US" sz="1600" b="1" dirty="0">
                <a:solidFill>
                  <a:srgbClr val="FF0000"/>
                </a:solidFill>
              </a:rPr>
              <a:t>2</a:t>
            </a:r>
          </a:p>
        </p:txBody>
      </p:sp>
      <p:sp>
        <p:nvSpPr>
          <p:cNvPr id="51" name="TextBox 50">
            <a:extLst>
              <a:ext uri="{FF2B5EF4-FFF2-40B4-BE49-F238E27FC236}">
                <a16:creationId xmlns:a16="http://schemas.microsoft.com/office/drawing/2014/main" id="{8874C866-3A54-9BC7-B4D7-7D5D5AC77E0D}"/>
              </a:ext>
            </a:extLst>
          </p:cNvPr>
          <p:cNvSpPr txBox="1"/>
          <p:nvPr/>
        </p:nvSpPr>
        <p:spPr>
          <a:xfrm>
            <a:off x="1868745" y="4039640"/>
            <a:ext cx="358877" cy="338554"/>
          </a:xfrm>
          <a:prstGeom prst="rect">
            <a:avLst/>
          </a:prstGeom>
          <a:noFill/>
        </p:spPr>
        <p:txBody>
          <a:bodyPr wrap="square">
            <a:spAutoFit/>
          </a:bodyPr>
          <a:lstStyle/>
          <a:p>
            <a:r>
              <a:rPr lang="en-US" sz="1600" b="1" dirty="0">
                <a:solidFill>
                  <a:srgbClr val="FF0000"/>
                </a:solidFill>
              </a:rPr>
              <a:t>1</a:t>
            </a:r>
          </a:p>
        </p:txBody>
      </p:sp>
    </p:spTree>
    <p:extLst>
      <p:ext uri="{BB962C8B-B14F-4D97-AF65-F5344CB8AC3E}">
        <p14:creationId xmlns:p14="http://schemas.microsoft.com/office/powerpoint/2010/main" val="137559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BC35CF-5F3A-7B92-6FF4-35DDBA35F3B4}"/>
              </a:ext>
            </a:extLst>
          </p:cNvPr>
          <p:cNvSpPr txBox="1"/>
          <p:nvPr/>
        </p:nvSpPr>
        <p:spPr>
          <a:xfrm>
            <a:off x="1524000" y="444339"/>
            <a:ext cx="7118555" cy="707886"/>
          </a:xfrm>
          <a:prstGeom prst="rect">
            <a:avLst/>
          </a:prstGeom>
          <a:noFill/>
        </p:spPr>
        <p:txBody>
          <a:bodyPr wrap="square" rtlCol="0">
            <a:spAutoFit/>
          </a:bodyPr>
          <a:lstStyle/>
          <a:p>
            <a:pPr algn="ctr"/>
            <a:r>
              <a:rPr lang="en-US" sz="4000" b="1" dirty="0"/>
              <a:t>Unit-Pay Membership Renewals</a:t>
            </a:r>
          </a:p>
        </p:txBody>
      </p:sp>
      <p:grpSp>
        <p:nvGrpSpPr>
          <p:cNvPr id="3" name="Group 2">
            <a:extLst>
              <a:ext uri="{FF2B5EF4-FFF2-40B4-BE49-F238E27FC236}">
                <a16:creationId xmlns:a16="http://schemas.microsoft.com/office/drawing/2014/main" id="{13F01D9D-0457-6548-C878-CCFDD3FA4F8F}"/>
              </a:ext>
            </a:extLst>
          </p:cNvPr>
          <p:cNvGrpSpPr/>
          <p:nvPr/>
        </p:nvGrpSpPr>
        <p:grpSpPr>
          <a:xfrm>
            <a:off x="1622322" y="1317523"/>
            <a:ext cx="4929574" cy="4023679"/>
            <a:chOff x="2084832" y="1368173"/>
            <a:chExt cx="4602861" cy="4609719"/>
          </a:xfrm>
        </p:grpSpPr>
        <p:sp>
          <p:nvSpPr>
            <p:cNvPr id="4" name="object 20">
              <a:extLst>
                <a:ext uri="{FF2B5EF4-FFF2-40B4-BE49-F238E27FC236}">
                  <a16:creationId xmlns:a16="http://schemas.microsoft.com/office/drawing/2014/main" id="{72CC280C-CEAA-94C2-63A3-A66E793CD59F}"/>
                </a:ext>
              </a:extLst>
            </p:cNvPr>
            <p:cNvSpPr/>
            <p:nvPr/>
          </p:nvSpPr>
          <p:spPr>
            <a:xfrm>
              <a:off x="2084832" y="1368173"/>
              <a:ext cx="4602861" cy="4609719"/>
            </a:xfrm>
            <a:prstGeom prst="rect">
              <a:avLst/>
            </a:prstGeom>
            <a:blipFill>
              <a:blip r:embed="rId3" cstate="print"/>
              <a:stretch>
                <a:fillRect/>
              </a:stretch>
            </a:blipFill>
          </p:spPr>
          <p:txBody>
            <a:bodyPr wrap="square" lIns="0" tIns="0" rIns="0" bIns="0" rtlCol="0">
              <a:noAutofit/>
            </a:bodyPr>
            <a:lstStyle/>
            <a:p>
              <a:endParaRPr sz="1350"/>
            </a:p>
          </p:txBody>
        </p:sp>
        <p:sp>
          <p:nvSpPr>
            <p:cNvPr id="5" name="object 21">
              <a:extLst>
                <a:ext uri="{FF2B5EF4-FFF2-40B4-BE49-F238E27FC236}">
                  <a16:creationId xmlns:a16="http://schemas.microsoft.com/office/drawing/2014/main" id="{1EFCD561-7789-6F48-72D6-AC88FAEFBDB9}"/>
                </a:ext>
              </a:extLst>
            </p:cNvPr>
            <p:cNvSpPr/>
            <p:nvPr/>
          </p:nvSpPr>
          <p:spPr>
            <a:xfrm>
              <a:off x="2104263" y="1387601"/>
              <a:ext cx="4526280" cy="4533138"/>
            </a:xfrm>
            <a:prstGeom prst="rect">
              <a:avLst/>
            </a:prstGeom>
            <a:blipFill>
              <a:blip r:embed="rId4" cstate="print"/>
              <a:stretch>
                <a:fillRect/>
              </a:stretch>
            </a:blipFill>
          </p:spPr>
          <p:txBody>
            <a:bodyPr wrap="square" lIns="0" tIns="0" rIns="0" bIns="0" rtlCol="0">
              <a:noAutofit/>
            </a:bodyPr>
            <a:lstStyle/>
            <a:p>
              <a:endParaRPr sz="1350"/>
            </a:p>
          </p:txBody>
        </p:sp>
        <p:sp>
          <p:nvSpPr>
            <p:cNvPr id="6" name="object 22">
              <a:extLst>
                <a:ext uri="{FF2B5EF4-FFF2-40B4-BE49-F238E27FC236}">
                  <a16:creationId xmlns:a16="http://schemas.microsoft.com/office/drawing/2014/main" id="{6DBC3358-4F0B-33BF-D849-3BACDFDD75A5}"/>
                </a:ext>
              </a:extLst>
            </p:cNvPr>
            <p:cNvSpPr/>
            <p:nvPr/>
          </p:nvSpPr>
          <p:spPr>
            <a:xfrm>
              <a:off x="5218366" y="5695283"/>
              <a:ext cx="434531" cy="100013"/>
            </a:xfrm>
            <a:custGeom>
              <a:avLst/>
              <a:gdLst/>
              <a:ahLst/>
              <a:cxnLst/>
              <a:rect l="l" t="t" r="r" b="b"/>
              <a:pathLst>
                <a:path w="579374" h="133350">
                  <a:moveTo>
                    <a:pt x="468248" y="88899"/>
                  </a:moveTo>
                  <a:lnTo>
                    <a:pt x="446024" y="88900"/>
                  </a:lnTo>
                  <a:lnTo>
                    <a:pt x="446023" y="133349"/>
                  </a:lnTo>
                  <a:lnTo>
                    <a:pt x="579374" y="66674"/>
                  </a:lnTo>
                  <a:lnTo>
                    <a:pt x="468248" y="88899"/>
                  </a:lnTo>
                  <a:close/>
                </a:path>
                <a:path w="579374" h="133350">
                  <a:moveTo>
                    <a:pt x="468248" y="44449"/>
                  </a:moveTo>
                  <a:lnTo>
                    <a:pt x="446023" y="0"/>
                  </a:lnTo>
                  <a:lnTo>
                    <a:pt x="446023" y="44450"/>
                  </a:lnTo>
                  <a:lnTo>
                    <a:pt x="468248" y="44449"/>
                  </a:lnTo>
                  <a:close/>
                </a:path>
                <a:path w="579374" h="133350">
                  <a:moveTo>
                    <a:pt x="0" y="44449"/>
                  </a:moveTo>
                  <a:lnTo>
                    <a:pt x="0" y="88899"/>
                  </a:lnTo>
                  <a:lnTo>
                    <a:pt x="468248" y="88899"/>
                  </a:lnTo>
                  <a:lnTo>
                    <a:pt x="579374" y="66674"/>
                  </a:lnTo>
                  <a:lnTo>
                    <a:pt x="446023" y="0"/>
                  </a:lnTo>
                  <a:lnTo>
                    <a:pt x="468248" y="44449"/>
                  </a:lnTo>
                  <a:lnTo>
                    <a:pt x="0" y="44449"/>
                  </a:lnTo>
                  <a:close/>
                </a:path>
              </a:pathLst>
            </a:custGeom>
            <a:solidFill>
              <a:srgbClr val="FF0000"/>
            </a:solidFill>
          </p:spPr>
          <p:txBody>
            <a:bodyPr wrap="square" lIns="0" tIns="0" rIns="0" bIns="0" rtlCol="0">
              <a:noAutofit/>
            </a:bodyPr>
            <a:lstStyle/>
            <a:p>
              <a:endParaRPr sz="1350"/>
            </a:p>
          </p:txBody>
        </p:sp>
        <p:sp>
          <p:nvSpPr>
            <p:cNvPr id="7" name="object 23">
              <a:extLst>
                <a:ext uri="{FF2B5EF4-FFF2-40B4-BE49-F238E27FC236}">
                  <a16:creationId xmlns:a16="http://schemas.microsoft.com/office/drawing/2014/main" id="{BE9EADC4-F1F5-07A4-1A7D-4FB31B17D66D}"/>
                </a:ext>
              </a:extLst>
            </p:cNvPr>
            <p:cNvSpPr/>
            <p:nvPr/>
          </p:nvSpPr>
          <p:spPr>
            <a:xfrm>
              <a:off x="5435537" y="2780633"/>
              <a:ext cx="198596" cy="100013"/>
            </a:xfrm>
            <a:custGeom>
              <a:avLst/>
              <a:gdLst/>
              <a:ahLst/>
              <a:cxnLst/>
              <a:rect l="l" t="t" r="r" b="b"/>
              <a:pathLst>
                <a:path w="264795" h="133350">
                  <a:moveTo>
                    <a:pt x="153670" y="88900"/>
                  </a:moveTo>
                  <a:lnTo>
                    <a:pt x="131445" y="88900"/>
                  </a:lnTo>
                  <a:lnTo>
                    <a:pt x="131445" y="133350"/>
                  </a:lnTo>
                  <a:lnTo>
                    <a:pt x="264795" y="66675"/>
                  </a:lnTo>
                  <a:lnTo>
                    <a:pt x="153670" y="88900"/>
                  </a:lnTo>
                  <a:close/>
                </a:path>
                <a:path w="264795" h="133350">
                  <a:moveTo>
                    <a:pt x="153670" y="44450"/>
                  </a:moveTo>
                  <a:lnTo>
                    <a:pt x="131445" y="0"/>
                  </a:lnTo>
                  <a:lnTo>
                    <a:pt x="131444" y="44450"/>
                  </a:lnTo>
                  <a:lnTo>
                    <a:pt x="153670" y="44450"/>
                  </a:lnTo>
                  <a:close/>
                </a:path>
                <a:path w="264795" h="133350">
                  <a:moveTo>
                    <a:pt x="0" y="44450"/>
                  </a:moveTo>
                  <a:lnTo>
                    <a:pt x="0" y="88900"/>
                  </a:lnTo>
                  <a:lnTo>
                    <a:pt x="153670" y="88900"/>
                  </a:lnTo>
                  <a:lnTo>
                    <a:pt x="264795" y="66675"/>
                  </a:lnTo>
                  <a:lnTo>
                    <a:pt x="131445" y="0"/>
                  </a:lnTo>
                  <a:lnTo>
                    <a:pt x="153670" y="44450"/>
                  </a:lnTo>
                  <a:lnTo>
                    <a:pt x="0" y="44450"/>
                  </a:lnTo>
                  <a:close/>
                </a:path>
              </a:pathLst>
            </a:custGeom>
            <a:solidFill>
              <a:srgbClr val="FF0000"/>
            </a:solidFill>
          </p:spPr>
          <p:txBody>
            <a:bodyPr wrap="square" lIns="0" tIns="0" rIns="0" bIns="0" rtlCol="0">
              <a:noAutofit/>
            </a:bodyPr>
            <a:lstStyle/>
            <a:p>
              <a:endParaRPr sz="1350"/>
            </a:p>
          </p:txBody>
        </p:sp>
        <p:sp>
          <p:nvSpPr>
            <p:cNvPr id="8" name="object 24">
              <a:extLst>
                <a:ext uri="{FF2B5EF4-FFF2-40B4-BE49-F238E27FC236}">
                  <a16:creationId xmlns:a16="http://schemas.microsoft.com/office/drawing/2014/main" id="{D3E78A98-796A-4127-F327-0230EFCF9A33}"/>
                </a:ext>
              </a:extLst>
            </p:cNvPr>
            <p:cNvSpPr/>
            <p:nvPr/>
          </p:nvSpPr>
          <p:spPr>
            <a:xfrm>
              <a:off x="5373814" y="1806797"/>
              <a:ext cx="198596" cy="100013"/>
            </a:xfrm>
            <a:custGeom>
              <a:avLst/>
              <a:gdLst/>
              <a:ahLst/>
              <a:cxnLst/>
              <a:rect l="l" t="t" r="r" b="b"/>
              <a:pathLst>
                <a:path w="264795" h="133350">
                  <a:moveTo>
                    <a:pt x="153670" y="88900"/>
                  </a:moveTo>
                  <a:lnTo>
                    <a:pt x="131445" y="88900"/>
                  </a:lnTo>
                  <a:lnTo>
                    <a:pt x="131445" y="133350"/>
                  </a:lnTo>
                  <a:lnTo>
                    <a:pt x="264795" y="66675"/>
                  </a:lnTo>
                  <a:lnTo>
                    <a:pt x="153670" y="88900"/>
                  </a:lnTo>
                  <a:close/>
                </a:path>
                <a:path w="264795" h="133350">
                  <a:moveTo>
                    <a:pt x="153670" y="44450"/>
                  </a:moveTo>
                  <a:lnTo>
                    <a:pt x="131445" y="0"/>
                  </a:lnTo>
                  <a:lnTo>
                    <a:pt x="131444" y="44450"/>
                  </a:lnTo>
                  <a:lnTo>
                    <a:pt x="153670" y="44450"/>
                  </a:lnTo>
                  <a:close/>
                </a:path>
                <a:path w="264795" h="133350">
                  <a:moveTo>
                    <a:pt x="0" y="44450"/>
                  </a:moveTo>
                  <a:lnTo>
                    <a:pt x="0" y="88900"/>
                  </a:lnTo>
                  <a:lnTo>
                    <a:pt x="153670" y="88900"/>
                  </a:lnTo>
                  <a:lnTo>
                    <a:pt x="264795" y="66675"/>
                  </a:lnTo>
                  <a:lnTo>
                    <a:pt x="131445" y="0"/>
                  </a:lnTo>
                  <a:lnTo>
                    <a:pt x="153670" y="44450"/>
                  </a:lnTo>
                  <a:lnTo>
                    <a:pt x="0" y="44450"/>
                  </a:lnTo>
                  <a:close/>
                </a:path>
              </a:pathLst>
            </a:custGeom>
            <a:solidFill>
              <a:srgbClr val="FF0000"/>
            </a:solidFill>
          </p:spPr>
          <p:txBody>
            <a:bodyPr wrap="square" lIns="0" tIns="0" rIns="0" bIns="0" rtlCol="0">
              <a:noAutofit/>
            </a:bodyPr>
            <a:lstStyle/>
            <a:p>
              <a:endParaRPr sz="1350"/>
            </a:p>
          </p:txBody>
        </p:sp>
        <p:sp>
          <p:nvSpPr>
            <p:cNvPr id="9" name="object 25">
              <a:extLst>
                <a:ext uri="{FF2B5EF4-FFF2-40B4-BE49-F238E27FC236}">
                  <a16:creationId xmlns:a16="http://schemas.microsoft.com/office/drawing/2014/main" id="{7180FEDC-F8FA-19A9-E4AF-CDDD7772458C}"/>
                </a:ext>
              </a:extLst>
            </p:cNvPr>
            <p:cNvSpPr/>
            <p:nvPr/>
          </p:nvSpPr>
          <p:spPr>
            <a:xfrm>
              <a:off x="3980497" y="2533935"/>
              <a:ext cx="298133" cy="66675"/>
            </a:xfrm>
            <a:custGeom>
              <a:avLst/>
              <a:gdLst/>
              <a:ahLst/>
              <a:cxnLst/>
              <a:rect l="l" t="t" r="r" b="b"/>
              <a:pathLst>
                <a:path w="397510" h="88900">
                  <a:moveTo>
                    <a:pt x="133349" y="44450"/>
                  </a:moveTo>
                  <a:lnTo>
                    <a:pt x="397510" y="44450"/>
                  </a:lnTo>
                  <a:lnTo>
                    <a:pt x="397510" y="0"/>
                  </a:lnTo>
                  <a:lnTo>
                    <a:pt x="111125" y="0"/>
                  </a:lnTo>
                  <a:lnTo>
                    <a:pt x="111125" y="44450"/>
                  </a:lnTo>
                  <a:lnTo>
                    <a:pt x="133349" y="44450"/>
                  </a:lnTo>
                  <a:close/>
                </a:path>
                <a:path w="397510" h="88900">
                  <a:moveTo>
                    <a:pt x="133349" y="0"/>
                  </a:moveTo>
                  <a:lnTo>
                    <a:pt x="133350" y="-44450"/>
                  </a:lnTo>
                  <a:lnTo>
                    <a:pt x="0" y="22225"/>
                  </a:lnTo>
                  <a:lnTo>
                    <a:pt x="133350" y="88900"/>
                  </a:lnTo>
                  <a:lnTo>
                    <a:pt x="133349" y="44450"/>
                  </a:lnTo>
                  <a:lnTo>
                    <a:pt x="111125" y="44450"/>
                  </a:lnTo>
                  <a:lnTo>
                    <a:pt x="111125" y="0"/>
                  </a:lnTo>
                  <a:lnTo>
                    <a:pt x="133349" y="0"/>
                  </a:lnTo>
                  <a:close/>
                </a:path>
              </a:pathLst>
            </a:custGeom>
            <a:solidFill>
              <a:srgbClr val="FF0000"/>
            </a:solidFill>
          </p:spPr>
          <p:txBody>
            <a:bodyPr wrap="square" lIns="0" tIns="0" rIns="0" bIns="0" rtlCol="0">
              <a:noAutofit/>
            </a:bodyPr>
            <a:lstStyle/>
            <a:p>
              <a:endParaRPr sz="1350"/>
            </a:p>
          </p:txBody>
        </p:sp>
        <p:sp>
          <p:nvSpPr>
            <p:cNvPr id="14" name="object 11">
              <a:extLst>
                <a:ext uri="{FF2B5EF4-FFF2-40B4-BE49-F238E27FC236}">
                  <a16:creationId xmlns:a16="http://schemas.microsoft.com/office/drawing/2014/main" id="{5FD763AE-4E8C-6CC7-1FDB-FE6CD820189C}"/>
                </a:ext>
              </a:extLst>
            </p:cNvPr>
            <p:cNvSpPr txBox="1"/>
            <p:nvPr/>
          </p:nvSpPr>
          <p:spPr>
            <a:xfrm>
              <a:off x="5236178" y="1763173"/>
              <a:ext cx="131664" cy="190500"/>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1</a:t>
              </a:r>
              <a:endParaRPr sz="1350">
                <a:latin typeface="Calibri"/>
                <a:cs typeface="Calibri"/>
              </a:endParaRPr>
            </a:p>
          </p:txBody>
        </p:sp>
        <p:sp>
          <p:nvSpPr>
            <p:cNvPr id="15" name="object 10">
              <a:extLst>
                <a:ext uri="{FF2B5EF4-FFF2-40B4-BE49-F238E27FC236}">
                  <a16:creationId xmlns:a16="http://schemas.microsoft.com/office/drawing/2014/main" id="{989410B7-197D-87B1-13B3-7765B872FFE8}"/>
                </a:ext>
              </a:extLst>
            </p:cNvPr>
            <p:cNvSpPr txBox="1"/>
            <p:nvPr/>
          </p:nvSpPr>
          <p:spPr>
            <a:xfrm>
              <a:off x="4309396" y="2459088"/>
              <a:ext cx="131814" cy="190728"/>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2</a:t>
              </a:r>
              <a:endParaRPr sz="1350">
                <a:latin typeface="Calibri"/>
                <a:cs typeface="Calibri"/>
              </a:endParaRPr>
            </a:p>
          </p:txBody>
        </p:sp>
        <p:sp>
          <p:nvSpPr>
            <p:cNvPr id="16" name="object 9">
              <a:extLst>
                <a:ext uri="{FF2B5EF4-FFF2-40B4-BE49-F238E27FC236}">
                  <a16:creationId xmlns:a16="http://schemas.microsoft.com/office/drawing/2014/main" id="{6FF915F1-0DA3-8ABE-950C-35CB2003D2CC}"/>
                </a:ext>
              </a:extLst>
            </p:cNvPr>
            <p:cNvSpPr txBox="1"/>
            <p:nvPr/>
          </p:nvSpPr>
          <p:spPr>
            <a:xfrm>
              <a:off x="5297900" y="2754649"/>
              <a:ext cx="131814" cy="190728"/>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1</a:t>
              </a:r>
              <a:endParaRPr sz="1350">
                <a:latin typeface="Calibri"/>
                <a:cs typeface="Calibri"/>
              </a:endParaRPr>
            </a:p>
          </p:txBody>
        </p:sp>
        <p:sp>
          <p:nvSpPr>
            <p:cNvPr id="17" name="object 8">
              <a:extLst>
                <a:ext uri="{FF2B5EF4-FFF2-40B4-BE49-F238E27FC236}">
                  <a16:creationId xmlns:a16="http://schemas.microsoft.com/office/drawing/2014/main" id="{0C905FF3-255C-1D79-E7B7-AB25C3619579}"/>
                </a:ext>
              </a:extLst>
            </p:cNvPr>
            <p:cNvSpPr txBox="1"/>
            <p:nvPr/>
          </p:nvSpPr>
          <p:spPr>
            <a:xfrm>
              <a:off x="5093780" y="5663299"/>
              <a:ext cx="131664" cy="190499"/>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3</a:t>
              </a:r>
              <a:endParaRPr sz="1350">
                <a:latin typeface="Calibri"/>
                <a:cs typeface="Calibri"/>
              </a:endParaRPr>
            </a:p>
          </p:txBody>
        </p:sp>
      </p:grpSp>
      <p:sp>
        <p:nvSpPr>
          <p:cNvPr id="25" name="TextBox 24">
            <a:extLst>
              <a:ext uri="{FF2B5EF4-FFF2-40B4-BE49-F238E27FC236}">
                <a16:creationId xmlns:a16="http://schemas.microsoft.com/office/drawing/2014/main" id="{B27BF87A-BFC6-38B4-2F06-1424447E9F4B}"/>
              </a:ext>
            </a:extLst>
          </p:cNvPr>
          <p:cNvSpPr txBox="1"/>
          <p:nvPr/>
        </p:nvSpPr>
        <p:spPr>
          <a:xfrm>
            <a:off x="720086" y="5421883"/>
            <a:ext cx="7696327" cy="1323439"/>
          </a:xfrm>
          <a:prstGeom prst="rect">
            <a:avLst/>
          </a:prstGeom>
          <a:noFill/>
        </p:spPr>
        <p:txBody>
          <a:bodyPr wrap="square" rtlCol="0">
            <a:spAutoFit/>
          </a:bodyPr>
          <a:lstStyle/>
          <a:p>
            <a:pPr marL="342900" indent="-342900">
              <a:buAutoNum type="arabicPeriod"/>
            </a:pPr>
            <a:r>
              <a:rPr lang="en-US" sz="1600" dirty="0"/>
              <a:t>Check that the Scout Life selection is correct; the system defaults to “yes, subscribed”</a:t>
            </a:r>
          </a:p>
          <a:p>
            <a:pPr marL="342900" indent="-342900">
              <a:buAutoNum type="arabicPeriod"/>
            </a:pPr>
            <a:r>
              <a:rPr lang="en-US" sz="1600" dirty="0"/>
              <a:t>Review multiple positions, if desired. You can change the primary position or change multiple positions, as appropriate.</a:t>
            </a:r>
          </a:p>
          <a:p>
            <a:r>
              <a:rPr lang="en-US" sz="1600" dirty="0"/>
              <a:t>3.    Click “Create Renewal Order” to proceed.	</a:t>
            </a:r>
          </a:p>
          <a:p>
            <a:endParaRPr lang="en-US" sz="1600" dirty="0"/>
          </a:p>
        </p:txBody>
      </p:sp>
    </p:spTree>
    <p:extLst>
      <p:ext uri="{BB962C8B-B14F-4D97-AF65-F5344CB8AC3E}">
        <p14:creationId xmlns:p14="http://schemas.microsoft.com/office/powerpoint/2010/main" val="398131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2BDDA9-03D4-2ADB-18D2-58A71F782BA1}"/>
              </a:ext>
            </a:extLst>
          </p:cNvPr>
          <p:cNvSpPr txBox="1"/>
          <p:nvPr/>
        </p:nvSpPr>
        <p:spPr>
          <a:xfrm>
            <a:off x="1355532" y="347930"/>
            <a:ext cx="7128385" cy="707886"/>
          </a:xfrm>
          <a:prstGeom prst="rect">
            <a:avLst/>
          </a:prstGeom>
          <a:noFill/>
        </p:spPr>
        <p:txBody>
          <a:bodyPr wrap="square" rtlCol="0">
            <a:spAutoFit/>
          </a:bodyPr>
          <a:lstStyle/>
          <a:p>
            <a:pPr algn="ctr"/>
            <a:r>
              <a:rPr lang="en-US" sz="4000" b="1" dirty="0"/>
              <a:t>Unit-Pay Membership Renewals</a:t>
            </a:r>
          </a:p>
        </p:txBody>
      </p:sp>
      <p:grpSp>
        <p:nvGrpSpPr>
          <p:cNvPr id="3" name="Group 2">
            <a:extLst>
              <a:ext uri="{FF2B5EF4-FFF2-40B4-BE49-F238E27FC236}">
                <a16:creationId xmlns:a16="http://schemas.microsoft.com/office/drawing/2014/main" id="{AC61A331-151B-431A-EA5E-E9F1466DCF67}"/>
              </a:ext>
            </a:extLst>
          </p:cNvPr>
          <p:cNvGrpSpPr/>
          <p:nvPr/>
        </p:nvGrpSpPr>
        <p:grpSpPr>
          <a:xfrm>
            <a:off x="482326" y="1378112"/>
            <a:ext cx="6371033" cy="3875614"/>
            <a:chOff x="849249" y="1246499"/>
            <a:chExt cx="6375654" cy="4534281"/>
          </a:xfrm>
        </p:grpSpPr>
        <p:sp>
          <p:nvSpPr>
            <p:cNvPr id="4" name="object 17">
              <a:extLst>
                <a:ext uri="{FF2B5EF4-FFF2-40B4-BE49-F238E27FC236}">
                  <a16:creationId xmlns:a16="http://schemas.microsoft.com/office/drawing/2014/main" id="{BFD7DEAC-E735-EB1E-06C7-A194D87F32AB}"/>
                </a:ext>
              </a:extLst>
            </p:cNvPr>
            <p:cNvSpPr/>
            <p:nvPr/>
          </p:nvSpPr>
          <p:spPr>
            <a:xfrm>
              <a:off x="1424178" y="1246499"/>
              <a:ext cx="5225796" cy="4534281"/>
            </a:xfrm>
            <a:prstGeom prst="rect">
              <a:avLst/>
            </a:prstGeom>
            <a:blipFill>
              <a:blip r:embed="rId3" cstate="print"/>
              <a:stretch>
                <a:fillRect/>
              </a:stretch>
            </a:blipFill>
          </p:spPr>
          <p:txBody>
            <a:bodyPr wrap="square" lIns="0" tIns="0" rIns="0" bIns="0" rtlCol="0">
              <a:noAutofit/>
            </a:bodyPr>
            <a:lstStyle/>
            <a:p>
              <a:endParaRPr sz="1350"/>
            </a:p>
          </p:txBody>
        </p:sp>
        <p:sp>
          <p:nvSpPr>
            <p:cNvPr id="9" name="object 22">
              <a:extLst>
                <a:ext uri="{FF2B5EF4-FFF2-40B4-BE49-F238E27FC236}">
                  <a16:creationId xmlns:a16="http://schemas.microsoft.com/office/drawing/2014/main" id="{13A402FF-35EB-51EF-9EF4-F2EC540BC90C}"/>
                </a:ext>
              </a:extLst>
            </p:cNvPr>
            <p:cNvSpPr/>
            <p:nvPr/>
          </p:nvSpPr>
          <p:spPr>
            <a:xfrm>
              <a:off x="6432041" y="5559729"/>
              <a:ext cx="435864" cy="100013"/>
            </a:xfrm>
            <a:custGeom>
              <a:avLst/>
              <a:gdLst/>
              <a:ahLst/>
              <a:cxnLst/>
              <a:rect l="l" t="t" r="r" b="b"/>
              <a:pathLst>
                <a:path w="581151" h="133350">
                  <a:moveTo>
                    <a:pt x="111252" y="89026"/>
                  </a:moveTo>
                  <a:lnTo>
                    <a:pt x="110998" y="44576"/>
                  </a:lnTo>
                  <a:lnTo>
                    <a:pt x="0" y="67398"/>
                  </a:lnTo>
                  <a:lnTo>
                    <a:pt x="133731" y="133349"/>
                  </a:lnTo>
                  <a:lnTo>
                    <a:pt x="111252" y="89026"/>
                  </a:lnTo>
                  <a:close/>
                </a:path>
                <a:path w="581151" h="133350">
                  <a:moveTo>
                    <a:pt x="133731" y="133349"/>
                  </a:moveTo>
                  <a:lnTo>
                    <a:pt x="133477" y="88906"/>
                  </a:lnTo>
                  <a:lnTo>
                    <a:pt x="581152" y="86486"/>
                  </a:lnTo>
                  <a:lnTo>
                    <a:pt x="580898" y="42036"/>
                  </a:lnTo>
                  <a:lnTo>
                    <a:pt x="133223" y="44456"/>
                  </a:lnTo>
                  <a:lnTo>
                    <a:pt x="132969" y="0"/>
                  </a:lnTo>
                  <a:lnTo>
                    <a:pt x="0" y="67398"/>
                  </a:lnTo>
                  <a:lnTo>
                    <a:pt x="110998" y="44576"/>
                  </a:lnTo>
                  <a:lnTo>
                    <a:pt x="111252" y="89026"/>
                  </a:lnTo>
                  <a:lnTo>
                    <a:pt x="133731" y="133349"/>
                  </a:lnTo>
                  <a:close/>
                </a:path>
              </a:pathLst>
            </a:custGeom>
            <a:solidFill>
              <a:srgbClr val="FF0000"/>
            </a:solidFill>
          </p:spPr>
          <p:txBody>
            <a:bodyPr wrap="square" lIns="0" tIns="0" rIns="0" bIns="0" rtlCol="0">
              <a:noAutofit/>
            </a:bodyPr>
            <a:lstStyle/>
            <a:p>
              <a:endParaRPr sz="1350"/>
            </a:p>
          </p:txBody>
        </p:sp>
        <p:sp>
          <p:nvSpPr>
            <p:cNvPr id="10" name="object 23">
              <a:extLst>
                <a:ext uri="{FF2B5EF4-FFF2-40B4-BE49-F238E27FC236}">
                  <a16:creationId xmlns:a16="http://schemas.microsoft.com/office/drawing/2014/main" id="{1FCE9BEE-982B-A605-8E5D-96D027D62E1A}"/>
                </a:ext>
              </a:extLst>
            </p:cNvPr>
            <p:cNvSpPr/>
            <p:nvPr/>
          </p:nvSpPr>
          <p:spPr>
            <a:xfrm>
              <a:off x="6413148" y="3317769"/>
              <a:ext cx="298133" cy="66676"/>
            </a:xfrm>
            <a:custGeom>
              <a:avLst/>
              <a:gdLst/>
              <a:ahLst/>
              <a:cxnLst/>
              <a:rect l="l" t="t" r="r" b="b"/>
              <a:pathLst>
                <a:path w="397509" h="88900">
                  <a:moveTo>
                    <a:pt x="133349" y="44450"/>
                  </a:moveTo>
                  <a:lnTo>
                    <a:pt x="397509" y="44450"/>
                  </a:lnTo>
                  <a:lnTo>
                    <a:pt x="397509" y="0"/>
                  </a:lnTo>
                  <a:lnTo>
                    <a:pt x="111124" y="0"/>
                  </a:lnTo>
                  <a:lnTo>
                    <a:pt x="111124" y="44450"/>
                  </a:lnTo>
                  <a:lnTo>
                    <a:pt x="133349" y="44450"/>
                  </a:lnTo>
                  <a:close/>
                </a:path>
                <a:path w="397509" h="88900">
                  <a:moveTo>
                    <a:pt x="133349" y="0"/>
                  </a:moveTo>
                  <a:lnTo>
                    <a:pt x="133349" y="-44450"/>
                  </a:lnTo>
                  <a:lnTo>
                    <a:pt x="0" y="22225"/>
                  </a:lnTo>
                  <a:lnTo>
                    <a:pt x="133349" y="88900"/>
                  </a:lnTo>
                  <a:lnTo>
                    <a:pt x="133349" y="44450"/>
                  </a:lnTo>
                  <a:lnTo>
                    <a:pt x="111124" y="44450"/>
                  </a:lnTo>
                  <a:lnTo>
                    <a:pt x="111124" y="0"/>
                  </a:lnTo>
                  <a:lnTo>
                    <a:pt x="133349" y="0"/>
                  </a:lnTo>
                  <a:close/>
                </a:path>
              </a:pathLst>
            </a:custGeom>
            <a:solidFill>
              <a:srgbClr val="FF0000"/>
            </a:solidFill>
          </p:spPr>
          <p:txBody>
            <a:bodyPr wrap="square" lIns="0" tIns="0" rIns="0" bIns="0" rtlCol="0">
              <a:noAutofit/>
            </a:bodyPr>
            <a:lstStyle/>
            <a:p>
              <a:endParaRPr sz="1350"/>
            </a:p>
          </p:txBody>
        </p:sp>
        <p:sp>
          <p:nvSpPr>
            <p:cNvPr id="13" name="object 9">
              <a:extLst>
                <a:ext uri="{FF2B5EF4-FFF2-40B4-BE49-F238E27FC236}">
                  <a16:creationId xmlns:a16="http://schemas.microsoft.com/office/drawing/2014/main" id="{E3E1A911-74FE-F082-1039-6F0FD8FE3072}"/>
                </a:ext>
              </a:extLst>
            </p:cNvPr>
            <p:cNvSpPr txBox="1"/>
            <p:nvPr/>
          </p:nvSpPr>
          <p:spPr>
            <a:xfrm>
              <a:off x="6952084" y="5495032"/>
              <a:ext cx="131664" cy="190499"/>
            </a:xfrm>
            <a:prstGeom prst="rect">
              <a:avLst/>
            </a:prstGeom>
          </p:spPr>
          <p:txBody>
            <a:bodyPr wrap="square" lIns="0" tIns="9049" rIns="0" bIns="0" rtlCol="0">
              <a:noAutofit/>
            </a:bodyPr>
            <a:lstStyle/>
            <a:p>
              <a:pPr marL="9525">
                <a:lnSpc>
                  <a:spcPts val="1425"/>
                </a:lnSpc>
              </a:pPr>
              <a:r>
                <a:rPr sz="1350" b="1" dirty="0">
                  <a:solidFill>
                    <a:srgbClr val="FF0000"/>
                  </a:solidFill>
                  <a:latin typeface="Calibri"/>
                  <a:cs typeface="Calibri"/>
                </a:rPr>
                <a:t>2</a:t>
              </a:r>
              <a:endParaRPr sz="1350" dirty="0">
                <a:latin typeface="Calibri"/>
                <a:cs typeface="Calibri"/>
              </a:endParaRPr>
            </a:p>
          </p:txBody>
        </p:sp>
        <p:sp>
          <p:nvSpPr>
            <p:cNvPr id="19" name="object 3">
              <a:extLst>
                <a:ext uri="{FF2B5EF4-FFF2-40B4-BE49-F238E27FC236}">
                  <a16:creationId xmlns:a16="http://schemas.microsoft.com/office/drawing/2014/main" id="{6E211E86-1B2A-CB8F-BE04-C36FD03944A7}"/>
                </a:ext>
              </a:extLst>
            </p:cNvPr>
            <p:cNvSpPr txBox="1"/>
            <p:nvPr/>
          </p:nvSpPr>
          <p:spPr>
            <a:xfrm>
              <a:off x="849249" y="2392299"/>
              <a:ext cx="6375654" cy="2454021"/>
            </a:xfrm>
            <a:prstGeom prst="rect">
              <a:avLst/>
            </a:prstGeom>
          </p:spPr>
          <p:txBody>
            <a:bodyPr wrap="square" lIns="0" tIns="0" rIns="0" bIns="0" rtlCol="0">
              <a:noAutofit/>
            </a:bodyPr>
            <a:lstStyle/>
            <a:p>
              <a:pPr>
                <a:lnSpc>
                  <a:spcPts val="750"/>
                </a:lnSpc>
              </a:pPr>
              <a:endParaRPr sz="750" dirty="0"/>
            </a:p>
          </p:txBody>
        </p:sp>
      </p:grpSp>
      <p:sp>
        <p:nvSpPr>
          <p:cNvPr id="22" name="TextBox 21">
            <a:extLst>
              <a:ext uri="{FF2B5EF4-FFF2-40B4-BE49-F238E27FC236}">
                <a16:creationId xmlns:a16="http://schemas.microsoft.com/office/drawing/2014/main" id="{742EA309-BE47-427F-D98C-FB05CC50E8BA}"/>
              </a:ext>
            </a:extLst>
          </p:cNvPr>
          <p:cNvSpPr txBox="1"/>
          <p:nvPr/>
        </p:nvSpPr>
        <p:spPr>
          <a:xfrm>
            <a:off x="6401372" y="2981084"/>
            <a:ext cx="208863" cy="334835"/>
          </a:xfrm>
          <a:prstGeom prst="rect">
            <a:avLst/>
          </a:prstGeom>
          <a:noFill/>
        </p:spPr>
        <p:txBody>
          <a:bodyPr wrap="square">
            <a:spAutoFit/>
          </a:bodyPr>
          <a:lstStyle/>
          <a:p>
            <a:pPr marR="894633" algn="r">
              <a:lnSpc>
                <a:spcPct val="101725"/>
              </a:lnSpc>
              <a:spcBef>
                <a:spcPts val="5252"/>
              </a:spcBef>
            </a:pPr>
            <a:r>
              <a:rPr lang="en-US" sz="1600" b="1" dirty="0">
                <a:solidFill>
                  <a:srgbClr val="FF0000"/>
                </a:solidFill>
                <a:latin typeface="Calibri"/>
                <a:cs typeface="Calibri"/>
              </a:rPr>
              <a:t>1</a:t>
            </a:r>
            <a:endParaRPr lang="en-US" sz="1600" dirty="0">
              <a:latin typeface="Calibri"/>
              <a:cs typeface="Calibri"/>
            </a:endParaRPr>
          </a:p>
        </p:txBody>
      </p:sp>
      <p:sp>
        <p:nvSpPr>
          <p:cNvPr id="23" name="TextBox 22">
            <a:extLst>
              <a:ext uri="{FF2B5EF4-FFF2-40B4-BE49-F238E27FC236}">
                <a16:creationId xmlns:a16="http://schemas.microsoft.com/office/drawing/2014/main" id="{7885C259-F746-5E44-0DB7-AA28C6C14DB6}"/>
              </a:ext>
            </a:extLst>
          </p:cNvPr>
          <p:cNvSpPr txBox="1"/>
          <p:nvPr/>
        </p:nvSpPr>
        <p:spPr>
          <a:xfrm>
            <a:off x="791746" y="5388056"/>
            <a:ext cx="7277826" cy="1077218"/>
          </a:xfrm>
          <a:prstGeom prst="rect">
            <a:avLst/>
          </a:prstGeom>
          <a:noFill/>
        </p:spPr>
        <p:txBody>
          <a:bodyPr wrap="none" rtlCol="0">
            <a:spAutoFit/>
          </a:bodyPr>
          <a:lstStyle/>
          <a:p>
            <a:r>
              <a:rPr lang="en-US" sz="1600" dirty="0"/>
              <a:t>This will create a “Unit Batch Order”.  It cannot be edited, but will be saved if needed.</a:t>
            </a:r>
          </a:p>
          <a:p>
            <a:r>
              <a:rPr lang="en-US" sz="1600" dirty="0"/>
              <a:t>You can have multiple batch orders.</a:t>
            </a:r>
          </a:p>
          <a:p>
            <a:r>
              <a:rPr lang="en-US" sz="1600" dirty="0"/>
              <a:t>1. Check the names in the “Unit Order” area for accuracy</a:t>
            </a:r>
          </a:p>
          <a:p>
            <a:r>
              <a:rPr lang="en-US" sz="1600" dirty="0"/>
              <a:t>2. Click “Go To Payment” in the Batch area.</a:t>
            </a:r>
          </a:p>
        </p:txBody>
      </p:sp>
    </p:spTree>
    <p:extLst>
      <p:ext uri="{BB962C8B-B14F-4D97-AF65-F5344CB8AC3E}">
        <p14:creationId xmlns:p14="http://schemas.microsoft.com/office/powerpoint/2010/main" val="194753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211FE93-8B35-8F8F-71FA-CA24A706524B}"/>
              </a:ext>
            </a:extLst>
          </p:cNvPr>
          <p:cNvSpPr txBox="1"/>
          <p:nvPr/>
        </p:nvSpPr>
        <p:spPr>
          <a:xfrm>
            <a:off x="981512" y="448966"/>
            <a:ext cx="7867520" cy="707886"/>
          </a:xfrm>
          <a:prstGeom prst="rect">
            <a:avLst/>
          </a:prstGeom>
          <a:noFill/>
        </p:spPr>
        <p:txBody>
          <a:bodyPr wrap="square" rtlCol="0">
            <a:spAutoFit/>
          </a:bodyPr>
          <a:lstStyle/>
          <a:p>
            <a:pPr algn="ctr"/>
            <a:r>
              <a:rPr lang="en-US" sz="4000" b="1" dirty="0"/>
              <a:t>Unit-Pay Membership Renewals</a:t>
            </a:r>
          </a:p>
        </p:txBody>
      </p:sp>
      <p:grpSp>
        <p:nvGrpSpPr>
          <p:cNvPr id="3" name="Group 2">
            <a:extLst>
              <a:ext uri="{FF2B5EF4-FFF2-40B4-BE49-F238E27FC236}">
                <a16:creationId xmlns:a16="http://schemas.microsoft.com/office/drawing/2014/main" id="{AE6E51B0-1582-31C1-9F42-25BB1A51F2A4}"/>
              </a:ext>
            </a:extLst>
          </p:cNvPr>
          <p:cNvGrpSpPr/>
          <p:nvPr/>
        </p:nvGrpSpPr>
        <p:grpSpPr>
          <a:xfrm>
            <a:off x="1888458" y="1519925"/>
            <a:ext cx="5100217" cy="3445523"/>
            <a:chOff x="835783" y="1582459"/>
            <a:chExt cx="5332094" cy="4206240"/>
          </a:xfrm>
        </p:grpSpPr>
        <p:sp>
          <p:nvSpPr>
            <p:cNvPr id="4" name="object 21">
              <a:extLst>
                <a:ext uri="{FF2B5EF4-FFF2-40B4-BE49-F238E27FC236}">
                  <a16:creationId xmlns:a16="http://schemas.microsoft.com/office/drawing/2014/main" id="{6084B3D9-AC0C-81E4-E3EB-8622EE408B3F}"/>
                </a:ext>
              </a:extLst>
            </p:cNvPr>
            <p:cNvSpPr/>
            <p:nvPr/>
          </p:nvSpPr>
          <p:spPr>
            <a:xfrm>
              <a:off x="835783" y="1582459"/>
              <a:ext cx="5332094" cy="4206240"/>
            </a:xfrm>
            <a:prstGeom prst="rect">
              <a:avLst/>
            </a:prstGeom>
            <a:blipFill>
              <a:blip r:embed="rId3" cstate="print"/>
              <a:stretch>
                <a:fillRect/>
              </a:stretch>
            </a:blipFill>
          </p:spPr>
          <p:txBody>
            <a:bodyPr wrap="square" lIns="0" tIns="0" rIns="0" bIns="0" rtlCol="0">
              <a:noAutofit/>
            </a:bodyPr>
            <a:lstStyle/>
            <a:p>
              <a:endParaRPr sz="1350"/>
            </a:p>
          </p:txBody>
        </p:sp>
        <p:sp>
          <p:nvSpPr>
            <p:cNvPr id="5" name="object 22">
              <a:extLst>
                <a:ext uri="{FF2B5EF4-FFF2-40B4-BE49-F238E27FC236}">
                  <a16:creationId xmlns:a16="http://schemas.microsoft.com/office/drawing/2014/main" id="{29B156D3-456E-C605-3F91-FBE614C9F784}"/>
                </a:ext>
              </a:extLst>
            </p:cNvPr>
            <p:cNvSpPr/>
            <p:nvPr/>
          </p:nvSpPr>
          <p:spPr>
            <a:xfrm>
              <a:off x="2261675" y="4404431"/>
              <a:ext cx="425101" cy="66675"/>
            </a:xfrm>
            <a:custGeom>
              <a:avLst/>
              <a:gdLst/>
              <a:ahLst/>
              <a:cxnLst/>
              <a:rect l="l" t="t" r="r" b="b"/>
              <a:pathLst>
                <a:path w="566801" h="88900">
                  <a:moveTo>
                    <a:pt x="133349" y="44450"/>
                  </a:moveTo>
                  <a:lnTo>
                    <a:pt x="566801" y="44450"/>
                  </a:lnTo>
                  <a:lnTo>
                    <a:pt x="566801" y="0"/>
                  </a:lnTo>
                  <a:lnTo>
                    <a:pt x="111124" y="0"/>
                  </a:lnTo>
                  <a:lnTo>
                    <a:pt x="111124" y="44450"/>
                  </a:lnTo>
                  <a:lnTo>
                    <a:pt x="133349" y="44450"/>
                  </a:lnTo>
                  <a:close/>
                </a:path>
                <a:path w="566801" h="88900">
                  <a:moveTo>
                    <a:pt x="133350" y="0"/>
                  </a:moveTo>
                  <a:lnTo>
                    <a:pt x="133349" y="-44450"/>
                  </a:lnTo>
                  <a:lnTo>
                    <a:pt x="0" y="22225"/>
                  </a:lnTo>
                  <a:lnTo>
                    <a:pt x="133349" y="88900"/>
                  </a:lnTo>
                  <a:lnTo>
                    <a:pt x="133349" y="44450"/>
                  </a:lnTo>
                  <a:lnTo>
                    <a:pt x="111124" y="44450"/>
                  </a:lnTo>
                  <a:lnTo>
                    <a:pt x="111124" y="0"/>
                  </a:lnTo>
                  <a:lnTo>
                    <a:pt x="133350" y="0"/>
                  </a:lnTo>
                  <a:close/>
                </a:path>
              </a:pathLst>
            </a:custGeom>
            <a:solidFill>
              <a:srgbClr val="FF0000"/>
            </a:solidFill>
          </p:spPr>
          <p:txBody>
            <a:bodyPr wrap="square" lIns="0" tIns="0" rIns="0" bIns="0" rtlCol="0">
              <a:noAutofit/>
            </a:bodyPr>
            <a:lstStyle/>
            <a:p>
              <a:endParaRPr sz="1350"/>
            </a:p>
          </p:txBody>
        </p:sp>
      </p:grpSp>
      <p:sp>
        <p:nvSpPr>
          <p:cNvPr id="14" name="TextBox 13">
            <a:extLst>
              <a:ext uri="{FF2B5EF4-FFF2-40B4-BE49-F238E27FC236}">
                <a16:creationId xmlns:a16="http://schemas.microsoft.com/office/drawing/2014/main" id="{D455B584-443B-87D8-F2B5-309EDA277AB7}"/>
              </a:ext>
            </a:extLst>
          </p:cNvPr>
          <p:cNvSpPr txBox="1"/>
          <p:nvPr/>
        </p:nvSpPr>
        <p:spPr>
          <a:xfrm>
            <a:off x="814094" y="5209026"/>
            <a:ext cx="7138301" cy="1077218"/>
          </a:xfrm>
          <a:prstGeom prst="rect">
            <a:avLst/>
          </a:prstGeom>
          <a:noFill/>
        </p:spPr>
        <p:txBody>
          <a:bodyPr wrap="none" rtlCol="0">
            <a:spAutoFit/>
          </a:bodyPr>
          <a:lstStyle/>
          <a:p>
            <a:r>
              <a:rPr lang="en-US" sz="1600" dirty="0"/>
              <a:t>The payment screen defaults to the credit card option, but note the “ACH Payment”</a:t>
            </a:r>
          </a:p>
          <a:p>
            <a:r>
              <a:rPr lang="en-US" sz="1600" dirty="0"/>
              <a:t>Tab next to the Credit Card option. There is no “Pay at Council” option.</a:t>
            </a:r>
          </a:p>
          <a:p>
            <a:endParaRPr lang="en-US" sz="1600" dirty="0"/>
          </a:p>
          <a:p>
            <a:r>
              <a:rPr lang="en-US" sz="1600" dirty="0"/>
              <a:t>At the bottom of the page, click to “Submit Payment”.</a:t>
            </a:r>
          </a:p>
        </p:txBody>
      </p:sp>
    </p:spTree>
    <p:extLst>
      <p:ext uri="{BB962C8B-B14F-4D97-AF65-F5344CB8AC3E}">
        <p14:creationId xmlns:p14="http://schemas.microsoft.com/office/powerpoint/2010/main" val="316120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643B0-3D52-45BD-809A-C33AD709C9E7}"/>
              </a:ext>
            </a:extLst>
          </p:cNvPr>
          <p:cNvSpPr txBox="1"/>
          <p:nvPr/>
        </p:nvSpPr>
        <p:spPr>
          <a:xfrm>
            <a:off x="1380891" y="113613"/>
            <a:ext cx="5854167" cy="1261884"/>
          </a:xfrm>
          <a:prstGeom prst="rect">
            <a:avLst/>
          </a:prstGeom>
          <a:noFill/>
        </p:spPr>
        <p:txBody>
          <a:bodyPr wrap="none" rtlCol="0">
            <a:spAutoFit/>
          </a:bodyPr>
          <a:lstStyle/>
          <a:p>
            <a:pPr algn="ctr"/>
            <a:r>
              <a:rPr lang="en-US" sz="4000" b="1" dirty="0"/>
              <a:t>Things To Know</a:t>
            </a:r>
          </a:p>
          <a:p>
            <a:pPr algn="ctr"/>
            <a:r>
              <a:rPr lang="en-US" sz="3600" b="1" dirty="0"/>
              <a:t>About Membership Renewals</a:t>
            </a:r>
          </a:p>
        </p:txBody>
      </p:sp>
      <p:sp>
        <p:nvSpPr>
          <p:cNvPr id="8" name="TextBox 7">
            <a:extLst>
              <a:ext uri="{FF2B5EF4-FFF2-40B4-BE49-F238E27FC236}">
                <a16:creationId xmlns:a16="http://schemas.microsoft.com/office/drawing/2014/main" id="{8A2F5E0A-CFD6-6A3F-1E50-7803AF39AB30}"/>
              </a:ext>
            </a:extLst>
          </p:cNvPr>
          <p:cNvSpPr txBox="1"/>
          <p:nvPr/>
        </p:nvSpPr>
        <p:spPr>
          <a:xfrm>
            <a:off x="329380" y="1491992"/>
            <a:ext cx="8485239" cy="4907369"/>
          </a:xfrm>
          <a:prstGeom prst="rect">
            <a:avLst/>
          </a:prstGeom>
          <a:noFill/>
        </p:spPr>
        <p:txBody>
          <a:bodyPr wrap="square">
            <a:spAutoFit/>
          </a:bodyPr>
          <a:lstStyle/>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Last year’s recharter system has been retired. </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All adults, including parents, need to have a </a:t>
            </a:r>
            <a:r>
              <a:rPr lang="en-US" sz="1600" dirty="0" err="1">
                <a:ea typeface="PMingLiU" panose="020B0604030504040204" pitchFamily="18" charset="-120"/>
                <a:cs typeface="Times New Roman" panose="02020603050405020304" pitchFamily="18" charset="0"/>
              </a:rPr>
              <a:t>my.scouting</a:t>
            </a:r>
            <a:r>
              <a:rPr lang="en-US" sz="1600" dirty="0">
                <a:ea typeface="PMingLiU" panose="020B0604030504040204" pitchFamily="18" charset="-120"/>
                <a:cs typeface="Times New Roman" panose="02020603050405020304" pitchFamily="18" charset="0"/>
              </a:rPr>
              <a:t> account with a valid email address in order to receive email notifications about registration renewals. Everyone needs to </a:t>
            </a:r>
            <a:r>
              <a:rPr lang="en-US" sz="1600" b="1" dirty="0">
                <a:solidFill>
                  <a:srgbClr val="FF0000"/>
                </a:solidFill>
                <a:ea typeface="PMingLiU" panose="020B0604030504040204" pitchFamily="18" charset="-120"/>
                <a:cs typeface="Times New Roman" panose="02020603050405020304" pitchFamily="18" charset="0"/>
              </a:rPr>
              <a:t>add</a:t>
            </a:r>
            <a:r>
              <a:rPr lang="en-US" sz="1600" dirty="0">
                <a:ea typeface="PMingLiU" panose="020B0604030504040204" pitchFamily="18" charset="-120"/>
                <a:cs typeface="Times New Roman" panose="02020603050405020304" pitchFamily="18" charset="0"/>
              </a:rPr>
              <a:t> </a:t>
            </a:r>
            <a:r>
              <a:rPr lang="en-US" sz="1600" b="1" dirty="0">
                <a:solidFill>
                  <a:srgbClr val="FF0000"/>
                </a:solidFill>
                <a:ea typeface="PMingLiU" panose="020B0604030504040204" pitchFamily="18" charset="-120"/>
                <a:cs typeface="Times New Roman" panose="02020603050405020304" pitchFamily="18" charset="0"/>
              </a:rPr>
              <a:t>“@scouting.org” to their safe senders list</a:t>
            </a:r>
            <a:r>
              <a:rPr lang="en-US" sz="1600" dirty="0">
                <a:ea typeface="PMingLiU" panose="020B0604030504040204" pitchFamily="18" charset="-120"/>
                <a:cs typeface="Times New Roman" panose="02020603050405020304" pitchFamily="18" charset="0"/>
              </a:rPr>
              <a:t>.</a:t>
            </a:r>
          </a:p>
          <a:p>
            <a:pPr>
              <a:lnSpc>
                <a:spcPts val="1500"/>
              </a:lnSpc>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solidFill>
                  <a:srgbClr val="000000"/>
                </a:solidFill>
                <a:ea typeface="PMingLiU" panose="020B0604030504040204" pitchFamily="18" charset="-120"/>
                <a:cs typeface="Times New Roman" panose="02020603050405020304" pitchFamily="18" charset="0"/>
              </a:rPr>
              <a:t>All registrations are for 12 months. Registration periods cannot be changed.</a:t>
            </a:r>
          </a:p>
          <a:p>
            <a:pPr>
              <a:lnSpc>
                <a:spcPts val="1500"/>
              </a:lnSpc>
            </a:pPr>
            <a:r>
              <a:rPr lang="en-US" sz="1600" dirty="0">
                <a:ea typeface="PMingLiU" panose="020B0604030504040204" pitchFamily="18" charset="-120"/>
                <a:cs typeface="Times New Roman" panose="02020603050405020304" pitchFamily="18" charset="0"/>
              </a:rPr>
              <a:t> </a:t>
            </a:r>
            <a:endParaRPr lang="en-US" sz="1600" dirty="0">
              <a:ea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The individual membership renewal system was designed for </a:t>
            </a:r>
            <a:r>
              <a:rPr lang="en-US" sz="1600" u="sng" dirty="0">
                <a:highlight>
                  <a:srgbClr val="FFFF00"/>
                </a:highlight>
                <a:ea typeface="PMingLiU" panose="020B0604030504040204" pitchFamily="18" charset="-120"/>
                <a:cs typeface="Times New Roman" panose="02020603050405020304" pitchFamily="18" charset="0"/>
              </a:rPr>
              <a:t>individuals to use Self-Pay</a:t>
            </a:r>
            <a:r>
              <a:rPr lang="en-US" sz="1600" u="sng" dirty="0">
                <a:ea typeface="PMingLiU" panose="020B0604030504040204" pitchFamily="18" charset="-120"/>
                <a:cs typeface="Times New Roman" panose="02020603050405020304" pitchFamily="18" charset="0"/>
              </a:rPr>
              <a:t>. </a:t>
            </a:r>
            <a:r>
              <a:rPr lang="en-US" sz="1600" b="1" dirty="0">
                <a:solidFill>
                  <a:srgbClr val="FF0000"/>
                </a:solidFill>
                <a:highlight>
                  <a:srgbClr val="FFFF00"/>
                </a:highlight>
                <a:ea typeface="PMingLiU" panose="020B0604030504040204" pitchFamily="18" charset="-120"/>
                <a:cs typeface="Times New Roman" panose="02020603050405020304" pitchFamily="18" charset="0"/>
              </a:rPr>
              <a:t>There is no “ACH” or “Pay at Council” options for Self-Pay, only credit card</a:t>
            </a:r>
            <a:r>
              <a:rPr lang="en-US" sz="1600" dirty="0">
                <a:ea typeface="PMingLiU" panose="020B0604030504040204" pitchFamily="18" charset="-120"/>
                <a:cs typeface="Times New Roman" panose="02020603050405020304" pitchFamily="18" charset="0"/>
              </a:rPr>
              <a:t>.</a:t>
            </a:r>
            <a:endParaRPr lang="en-US" sz="1600" u="sng" dirty="0">
              <a:ea typeface="PMingLiU" panose="020B0604030504040204" pitchFamily="18" charset="-120"/>
              <a:cs typeface="Times New Roman" panose="02020603050405020304" pitchFamily="18" charset="0"/>
            </a:endParaRPr>
          </a:p>
          <a:p>
            <a:pPr>
              <a:lnSpc>
                <a:spcPts val="1500"/>
              </a:lnSpc>
            </a:pPr>
            <a:endParaRPr lang="en-US" sz="1600" dirty="0">
              <a:ea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Units can pay for some or all of its members, just not at the same time based on expiration dates.</a:t>
            </a:r>
          </a:p>
          <a:p>
            <a:pPr>
              <a:lnSpc>
                <a:spcPts val="1500"/>
              </a:lnSpc>
            </a:pPr>
            <a:endParaRPr lang="en-US" sz="1600" dirty="0">
              <a:ea typeface="PMingLiU" panose="020B0604030504040204" pitchFamily="18" charset="-120"/>
              <a:cs typeface="Times New Roman" panose="02020603050405020304" pitchFamily="18" charset="0"/>
            </a:endParaRPr>
          </a:p>
          <a:p>
            <a:pPr marL="800100" lvl="1" indent="-34290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This will become a monthly process if units elect to pay for their members. </a:t>
            </a:r>
            <a:r>
              <a:rPr lang="en-US" sz="1600" dirty="0">
                <a:highlight>
                  <a:srgbClr val="FFFF00"/>
                </a:highlight>
                <a:ea typeface="PMingLiU" panose="020B0604030504040204" pitchFamily="18" charset="-120"/>
                <a:cs typeface="Times New Roman" panose="02020603050405020304" pitchFamily="18" charset="0"/>
              </a:rPr>
              <a:t>They can pay by credit card or ACH payment. </a:t>
            </a:r>
            <a:r>
              <a:rPr lang="en-US" sz="1600" b="1" dirty="0">
                <a:solidFill>
                  <a:srgbClr val="FF0000"/>
                </a:solidFill>
                <a:highlight>
                  <a:srgbClr val="FFFF00"/>
                </a:highlight>
                <a:ea typeface="PMingLiU" panose="020B0604030504040204" pitchFamily="18" charset="-120"/>
                <a:cs typeface="Times New Roman" panose="02020603050405020304" pitchFamily="18" charset="0"/>
              </a:rPr>
              <a:t>There is no “Pay at Council” option for Units. The only exception is for Scouts needing financial assistance until National get a “Discount Code” button affixed in the renewal system.</a:t>
            </a:r>
          </a:p>
          <a:p>
            <a:pPr lvl="1">
              <a:lnSpc>
                <a:spcPts val="1500"/>
              </a:lnSpc>
            </a:pPr>
            <a:endParaRPr lang="en-US" sz="1600" dirty="0">
              <a:ea typeface="PMingLiU" panose="020B0604030504040204" pitchFamily="18" charset="-120"/>
              <a:cs typeface="Times New Roman" panose="02020603050405020304" pitchFamily="18" charset="0"/>
            </a:endParaRPr>
          </a:p>
          <a:p>
            <a:pPr marL="800100" lvl="1" indent="-34290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One way units can avoid the extra work the unit pay option will create is by having a laptop at the weekly meetings, having the individuals log into their </a:t>
            </a:r>
            <a:r>
              <a:rPr lang="en-US" sz="1600" dirty="0" err="1">
                <a:ea typeface="PMingLiU" panose="020B0604030504040204" pitchFamily="18" charset="-120"/>
                <a:cs typeface="Times New Roman" panose="02020603050405020304" pitchFamily="18" charset="0"/>
              </a:rPr>
              <a:t>my.scouting</a:t>
            </a:r>
            <a:r>
              <a:rPr lang="en-US" sz="1600" dirty="0">
                <a:ea typeface="PMingLiU" panose="020B0604030504040204" pitchFamily="18" charset="-120"/>
                <a:cs typeface="Times New Roman" panose="02020603050405020304" pitchFamily="18" charset="0"/>
              </a:rPr>
              <a:t> account and completing the renewal process, then using the unit credit card/debit card to complete the payment process, as an example.</a:t>
            </a:r>
          </a:p>
          <a:p>
            <a:pPr marL="342900" indent="-34290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highlight>
                  <a:srgbClr val="FFFF00"/>
                </a:highlight>
              </a:rPr>
              <a:t>The ability to attach a new membership app to the renewal has been eliminated.</a:t>
            </a:r>
          </a:p>
          <a:p>
            <a:pPr>
              <a:lnSpc>
                <a:spcPts val="1500"/>
              </a:lnSpc>
            </a:pPr>
            <a:r>
              <a:rPr lang="en-US" sz="1600" dirty="0">
                <a:ea typeface="PMingLiU" panose="020B0604030504040204" pitchFamily="18" charset="-120"/>
                <a:cs typeface="Times New Roman" panose="02020603050405020304" pitchFamily="18" charset="0"/>
              </a:rPr>
              <a:t> </a:t>
            </a:r>
          </a:p>
        </p:txBody>
      </p:sp>
      <p:pic>
        <p:nvPicPr>
          <p:cNvPr id="4" name="Picture 2">
            <a:extLst>
              <a:ext uri="{FF2B5EF4-FFF2-40B4-BE49-F238E27FC236}">
                <a16:creationId xmlns:a16="http://schemas.microsoft.com/office/drawing/2014/main" id="{212A1BCD-CF77-86C3-27B5-21818141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39" y="256439"/>
            <a:ext cx="888871" cy="10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68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125180"/>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FABF5C-7184-7716-E0FE-F14B4FD683DB}"/>
              </a:ext>
            </a:extLst>
          </p:cNvPr>
          <p:cNvSpPr txBox="1"/>
          <p:nvPr/>
        </p:nvSpPr>
        <p:spPr>
          <a:xfrm>
            <a:off x="1095787" y="195288"/>
            <a:ext cx="7771386" cy="707886"/>
          </a:xfrm>
          <a:prstGeom prst="rect">
            <a:avLst/>
          </a:prstGeom>
          <a:noFill/>
        </p:spPr>
        <p:txBody>
          <a:bodyPr wrap="square" rtlCol="0">
            <a:spAutoFit/>
          </a:bodyPr>
          <a:lstStyle/>
          <a:p>
            <a:pPr algn="ctr"/>
            <a:r>
              <a:rPr lang="en-US" sz="3600" b="1" dirty="0"/>
              <a:t>Unit-Pay </a:t>
            </a:r>
            <a:r>
              <a:rPr lang="en-US" sz="4000" b="1" dirty="0"/>
              <a:t>Membership</a:t>
            </a:r>
            <a:r>
              <a:rPr lang="en-US" sz="3600" b="1" dirty="0"/>
              <a:t> Renewals</a:t>
            </a:r>
          </a:p>
        </p:txBody>
      </p:sp>
      <p:grpSp>
        <p:nvGrpSpPr>
          <p:cNvPr id="3" name="Group 2">
            <a:extLst>
              <a:ext uri="{FF2B5EF4-FFF2-40B4-BE49-F238E27FC236}">
                <a16:creationId xmlns:a16="http://schemas.microsoft.com/office/drawing/2014/main" id="{CBD6A564-FA7C-9E2D-861E-18D4F9C79354}"/>
              </a:ext>
            </a:extLst>
          </p:cNvPr>
          <p:cNvGrpSpPr/>
          <p:nvPr/>
        </p:nvGrpSpPr>
        <p:grpSpPr>
          <a:xfrm>
            <a:off x="606717" y="1237598"/>
            <a:ext cx="7441753" cy="3718830"/>
            <a:chOff x="424053" y="1689209"/>
            <a:chExt cx="7254939" cy="4267962"/>
          </a:xfrm>
        </p:grpSpPr>
        <p:sp>
          <p:nvSpPr>
            <p:cNvPr id="4" name="object 17">
              <a:extLst>
                <a:ext uri="{FF2B5EF4-FFF2-40B4-BE49-F238E27FC236}">
                  <a16:creationId xmlns:a16="http://schemas.microsoft.com/office/drawing/2014/main" id="{0FCE092C-7030-0DE7-A4F7-15E6F08A70C1}"/>
                </a:ext>
              </a:extLst>
            </p:cNvPr>
            <p:cNvSpPr/>
            <p:nvPr/>
          </p:nvSpPr>
          <p:spPr>
            <a:xfrm>
              <a:off x="424053" y="1689209"/>
              <a:ext cx="6492240" cy="4267962"/>
            </a:xfrm>
            <a:prstGeom prst="rect">
              <a:avLst/>
            </a:prstGeom>
            <a:blipFill>
              <a:blip r:embed="rId3" cstate="print"/>
              <a:stretch>
                <a:fillRect/>
              </a:stretch>
            </a:blipFill>
          </p:spPr>
          <p:txBody>
            <a:bodyPr wrap="square" lIns="0" tIns="0" rIns="0" bIns="0" rtlCol="0">
              <a:noAutofit/>
            </a:bodyPr>
            <a:lstStyle/>
            <a:p>
              <a:endParaRPr sz="1350" dirty="0"/>
            </a:p>
          </p:txBody>
        </p:sp>
        <p:sp>
          <p:nvSpPr>
            <p:cNvPr id="5" name="object 18">
              <a:extLst>
                <a:ext uri="{FF2B5EF4-FFF2-40B4-BE49-F238E27FC236}">
                  <a16:creationId xmlns:a16="http://schemas.microsoft.com/office/drawing/2014/main" id="{8493A32C-834D-EEB5-32A3-30AE91AD10DA}"/>
                </a:ext>
              </a:extLst>
            </p:cNvPr>
            <p:cNvSpPr/>
            <p:nvPr/>
          </p:nvSpPr>
          <p:spPr>
            <a:xfrm>
              <a:off x="849249" y="2202561"/>
              <a:ext cx="6375654" cy="189738"/>
            </a:xfrm>
            <a:custGeom>
              <a:avLst/>
              <a:gdLst/>
              <a:ahLst/>
              <a:cxnLst/>
              <a:rect l="l" t="t" r="r" b="b"/>
              <a:pathLst>
                <a:path w="8500872" h="252984">
                  <a:moveTo>
                    <a:pt x="0" y="252984"/>
                  </a:moveTo>
                  <a:lnTo>
                    <a:pt x="8500872" y="252984"/>
                  </a:lnTo>
                  <a:lnTo>
                    <a:pt x="8500872" y="0"/>
                  </a:lnTo>
                  <a:lnTo>
                    <a:pt x="0" y="0"/>
                  </a:lnTo>
                  <a:lnTo>
                    <a:pt x="0" y="252984"/>
                  </a:lnTo>
                  <a:close/>
                </a:path>
              </a:pathLst>
            </a:custGeom>
            <a:noFill/>
          </p:spPr>
          <p:txBody>
            <a:bodyPr wrap="square" lIns="0" tIns="0" rIns="0" bIns="0" rtlCol="0">
              <a:noAutofit/>
            </a:bodyPr>
            <a:lstStyle/>
            <a:p>
              <a:endParaRPr sz="1350"/>
            </a:p>
          </p:txBody>
        </p:sp>
        <p:sp>
          <p:nvSpPr>
            <p:cNvPr id="8" name="object 22">
              <a:extLst>
                <a:ext uri="{FF2B5EF4-FFF2-40B4-BE49-F238E27FC236}">
                  <a16:creationId xmlns:a16="http://schemas.microsoft.com/office/drawing/2014/main" id="{BE57EBB5-93CE-7401-D4E3-D2BDF30F4E3D}"/>
                </a:ext>
              </a:extLst>
            </p:cNvPr>
            <p:cNvSpPr/>
            <p:nvPr/>
          </p:nvSpPr>
          <p:spPr>
            <a:xfrm>
              <a:off x="3245549" y="4478179"/>
              <a:ext cx="425101" cy="66675"/>
            </a:xfrm>
            <a:custGeom>
              <a:avLst/>
              <a:gdLst/>
              <a:ahLst/>
              <a:cxnLst/>
              <a:rect l="l" t="t" r="r" b="b"/>
              <a:pathLst>
                <a:path w="566801" h="88900">
                  <a:moveTo>
                    <a:pt x="133349" y="44450"/>
                  </a:moveTo>
                  <a:lnTo>
                    <a:pt x="566801" y="44450"/>
                  </a:lnTo>
                  <a:lnTo>
                    <a:pt x="566801" y="0"/>
                  </a:lnTo>
                  <a:lnTo>
                    <a:pt x="111124" y="0"/>
                  </a:lnTo>
                  <a:lnTo>
                    <a:pt x="111124" y="44450"/>
                  </a:lnTo>
                  <a:lnTo>
                    <a:pt x="133349" y="44450"/>
                  </a:lnTo>
                  <a:close/>
                </a:path>
                <a:path w="566801" h="88900">
                  <a:moveTo>
                    <a:pt x="133350" y="0"/>
                  </a:moveTo>
                  <a:lnTo>
                    <a:pt x="133349" y="-44449"/>
                  </a:lnTo>
                  <a:lnTo>
                    <a:pt x="0" y="22225"/>
                  </a:lnTo>
                  <a:lnTo>
                    <a:pt x="133349" y="88900"/>
                  </a:lnTo>
                  <a:lnTo>
                    <a:pt x="133349" y="44450"/>
                  </a:lnTo>
                  <a:lnTo>
                    <a:pt x="111124" y="44450"/>
                  </a:lnTo>
                  <a:lnTo>
                    <a:pt x="111124" y="0"/>
                  </a:lnTo>
                  <a:lnTo>
                    <a:pt x="133350" y="0"/>
                  </a:lnTo>
                  <a:close/>
                </a:path>
              </a:pathLst>
            </a:custGeom>
            <a:solidFill>
              <a:srgbClr val="FF0000"/>
            </a:solidFill>
          </p:spPr>
          <p:txBody>
            <a:bodyPr wrap="square" lIns="0" tIns="0" rIns="0" bIns="0" rtlCol="0">
              <a:noAutofit/>
            </a:bodyPr>
            <a:lstStyle/>
            <a:p>
              <a:endParaRPr sz="1350"/>
            </a:p>
          </p:txBody>
        </p:sp>
        <p:sp>
          <p:nvSpPr>
            <p:cNvPr id="9" name="object 23">
              <a:extLst>
                <a:ext uri="{FF2B5EF4-FFF2-40B4-BE49-F238E27FC236}">
                  <a16:creationId xmlns:a16="http://schemas.microsoft.com/office/drawing/2014/main" id="{67F4B269-A6F8-26BA-F8B2-3C63D54C19A3}"/>
                </a:ext>
              </a:extLst>
            </p:cNvPr>
            <p:cNvSpPr/>
            <p:nvPr/>
          </p:nvSpPr>
          <p:spPr>
            <a:xfrm>
              <a:off x="6938582" y="5145691"/>
              <a:ext cx="425101" cy="66675"/>
            </a:xfrm>
            <a:custGeom>
              <a:avLst/>
              <a:gdLst/>
              <a:ahLst/>
              <a:cxnLst/>
              <a:rect l="l" t="t" r="r" b="b"/>
              <a:pathLst>
                <a:path w="566801" h="88900">
                  <a:moveTo>
                    <a:pt x="133349" y="44450"/>
                  </a:moveTo>
                  <a:lnTo>
                    <a:pt x="566801" y="44449"/>
                  </a:lnTo>
                  <a:lnTo>
                    <a:pt x="566801" y="0"/>
                  </a:lnTo>
                  <a:lnTo>
                    <a:pt x="111124" y="0"/>
                  </a:lnTo>
                  <a:lnTo>
                    <a:pt x="111124" y="44449"/>
                  </a:lnTo>
                  <a:lnTo>
                    <a:pt x="133349" y="44450"/>
                  </a:lnTo>
                  <a:close/>
                </a:path>
                <a:path w="566801" h="88900">
                  <a:moveTo>
                    <a:pt x="133350" y="0"/>
                  </a:moveTo>
                  <a:lnTo>
                    <a:pt x="133349" y="-44450"/>
                  </a:lnTo>
                  <a:lnTo>
                    <a:pt x="0" y="22224"/>
                  </a:lnTo>
                  <a:lnTo>
                    <a:pt x="133349" y="88899"/>
                  </a:lnTo>
                  <a:lnTo>
                    <a:pt x="133349" y="44450"/>
                  </a:lnTo>
                  <a:lnTo>
                    <a:pt x="111124" y="44449"/>
                  </a:lnTo>
                  <a:lnTo>
                    <a:pt x="111124" y="0"/>
                  </a:lnTo>
                  <a:lnTo>
                    <a:pt x="133350" y="0"/>
                  </a:lnTo>
                  <a:close/>
                </a:path>
              </a:pathLst>
            </a:custGeom>
            <a:solidFill>
              <a:srgbClr val="FF0000"/>
            </a:solidFill>
          </p:spPr>
          <p:txBody>
            <a:bodyPr wrap="square" lIns="0" tIns="0" rIns="0" bIns="0" rtlCol="0">
              <a:noAutofit/>
            </a:bodyPr>
            <a:lstStyle/>
            <a:p>
              <a:endParaRPr sz="1350"/>
            </a:p>
          </p:txBody>
        </p:sp>
        <p:sp>
          <p:nvSpPr>
            <p:cNvPr id="10" name="object 24">
              <a:extLst>
                <a:ext uri="{FF2B5EF4-FFF2-40B4-BE49-F238E27FC236}">
                  <a16:creationId xmlns:a16="http://schemas.microsoft.com/office/drawing/2014/main" id="{A5638F59-2498-153C-63A1-CAF28D99F4FD}"/>
                </a:ext>
              </a:extLst>
            </p:cNvPr>
            <p:cNvSpPr/>
            <p:nvPr/>
          </p:nvSpPr>
          <p:spPr>
            <a:xfrm>
              <a:off x="959604" y="4250569"/>
              <a:ext cx="425101" cy="66675"/>
            </a:xfrm>
            <a:custGeom>
              <a:avLst/>
              <a:gdLst/>
              <a:ahLst/>
              <a:cxnLst/>
              <a:rect l="l" t="t" r="r" b="b"/>
              <a:pathLst>
                <a:path w="566801" h="88900">
                  <a:moveTo>
                    <a:pt x="133349" y="44450"/>
                  </a:moveTo>
                  <a:lnTo>
                    <a:pt x="566801" y="44449"/>
                  </a:lnTo>
                  <a:lnTo>
                    <a:pt x="566801" y="0"/>
                  </a:lnTo>
                  <a:lnTo>
                    <a:pt x="111124" y="0"/>
                  </a:lnTo>
                  <a:lnTo>
                    <a:pt x="111124" y="44449"/>
                  </a:lnTo>
                  <a:lnTo>
                    <a:pt x="133349" y="44450"/>
                  </a:lnTo>
                  <a:close/>
                </a:path>
                <a:path w="566801" h="88900">
                  <a:moveTo>
                    <a:pt x="133350" y="0"/>
                  </a:moveTo>
                  <a:lnTo>
                    <a:pt x="133349" y="-44450"/>
                  </a:lnTo>
                  <a:lnTo>
                    <a:pt x="0" y="22224"/>
                  </a:lnTo>
                  <a:lnTo>
                    <a:pt x="133349" y="88899"/>
                  </a:lnTo>
                  <a:lnTo>
                    <a:pt x="133349" y="44450"/>
                  </a:lnTo>
                  <a:lnTo>
                    <a:pt x="111124" y="44449"/>
                  </a:lnTo>
                  <a:lnTo>
                    <a:pt x="111124" y="0"/>
                  </a:lnTo>
                  <a:lnTo>
                    <a:pt x="133350" y="0"/>
                  </a:lnTo>
                  <a:close/>
                </a:path>
              </a:pathLst>
            </a:custGeom>
            <a:solidFill>
              <a:srgbClr val="FF0000"/>
            </a:solidFill>
          </p:spPr>
          <p:txBody>
            <a:bodyPr wrap="square" lIns="0" tIns="0" rIns="0" bIns="0" rtlCol="0">
              <a:noAutofit/>
            </a:bodyPr>
            <a:lstStyle/>
            <a:p>
              <a:endParaRPr sz="1350"/>
            </a:p>
          </p:txBody>
        </p:sp>
        <p:sp>
          <p:nvSpPr>
            <p:cNvPr id="13" name="object 9">
              <a:extLst>
                <a:ext uri="{FF2B5EF4-FFF2-40B4-BE49-F238E27FC236}">
                  <a16:creationId xmlns:a16="http://schemas.microsoft.com/office/drawing/2014/main" id="{E80F3712-65B9-96B1-1D2E-078603C9D2AC}"/>
                </a:ext>
              </a:extLst>
            </p:cNvPr>
            <p:cNvSpPr txBox="1"/>
            <p:nvPr/>
          </p:nvSpPr>
          <p:spPr>
            <a:xfrm>
              <a:off x="7445311" y="5099342"/>
              <a:ext cx="233681" cy="310754"/>
            </a:xfrm>
            <a:prstGeom prst="rect">
              <a:avLst/>
            </a:prstGeom>
          </p:spPr>
          <p:txBody>
            <a:bodyPr wrap="square" lIns="0" tIns="9049" rIns="0" bIns="0" rtlCol="0">
              <a:noAutofit/>
            </a:bodyPr>
            <a:lstStyle/>
            <a:p>
              <a:pPr marL="9525">
                <a:lnSpc>
                  <a:spcPts val="1425"/>
                </a:lnSpc>
              </a:pPr>
              <a:r>
                <a:rPr sz="1600" b="1" dirty="0">
                  <a:solidFill>
                    <a:srgbClr val="FF0000"/>
                  </a:solidFill>
                  <a:latin typeface="Calibri"/>
                  <a:cs typeface="Calibri"/>
                </a:rPr>
                <a:t>3</a:t>
              </a:r>
              <a:endParaRPr sz="1600" dirty="0">
                <a:latin typeface="Calibri"/>
                <a:cs typeface="Calibri"/>
              </a:endParaRPr>
            </a:p>
          </p:txBody>
        </p:sp>
        <p:sp>
          <p:nvSpPr>
            <p:cNvPr id="16" name="object 6">
              <a:extLst>
                <a:ext uri="{FF2B5EF4-FFF2-40B4-BE49-F238E27FC236}">
                  <a16:creationId xmlns:a16="http://schemas.microsoft.com/office/drawing/2014/main" id="{8B780730-CCA7-63EA-D502-917BCA94F256}"/>
                </a:ext>
              </a:extLst>
            </p:cNvPr>
            <p:cNvSpPr txBox="1"/>
            <p:nvPr/>
          </p:nvSpPr>
          <p:spPr>
            <a:xfrm>
              <a:off x="849249" y="2202561"/>
              <a:ext cx="6375654" cy="189738"/>
            </a:xfrm>
            <a:prstGeom prst="rect">
              <a:avLst/>
            </a:prstGeom>
          </p:spPr>
          <p:txBody>
            <a:bodyPr wrap="square" lIns="0" tIns="0" rIns="0" bIns="0" rtlCol="0">
              <a:noAutofit/>
            </a:bodyPr>
            <a:lstStyle/>
            <a:p>
              <a:pPr marL="19050">
                <a:lnSpc>
                  <a:spcPts val="750"/>
                </a:lnSpc>
              </a:pPr>
              <a:endParaRPr sz="750"/>
            </a:p>
          </p:txBody>
        </p:sp>
        <p:sp>
          <p:nvSpPr>
            <p:cNvPr id="19" name="object 3">
              <a:extLst>
                <a:ext uri="{FF2B5EF4-FFF2-40B4-BE49-F238E27FC236}">
                  <a16:creationId xmlns:a16="http://schemas.microsoft.com/office/drawing/2014/main" id="{611F55B1-8267-4687-566E-B8CACDB1F05C}"/>
                </a:ext>
              </a:extLst>
            </p:cNvPr>
            <p:cNvSpPr txBox="1"/>
            <p:nvPr/>
          </p:nvSpPr>
          <p:spPr>
            <a:xfrm>
              <a:off x="849249" y="2392299"/>
              <a:ext cx="6375654" cy="2454021"/>
            </a:xfrm>
            <a:prstGeom prst="rect">
              <a:avLst/>
            </a:prstGeom>
          </p:spPr>
          <p:txBody>
            <a:bodyPr wrap="square" lIns="0" tIns="0" rIns="0" bIns="0" rtlCol="0">
              <a:noAutofit/>
            </a:bodyPr>
            <a:lstStyle/>
            <a:p>
              <a:pPr>
                <a:lnSpc>
                  <a:spcPts val="750"/>
                </a:lnSpc>
              </a:pPr>
              <a:endParaRPr sz="750" dirty="0"/>
            </a:p>
          </p:txBody>
        </p:sp>
      </p:grpSp>
      <p:sp>
        <p:nvSpPr>
          <p:cNvPr id="21" name="TextBox 20">
            <a:extLst>
              <a:ext uri="{FF2B5EF4-FFF2-40B4-BE49-F238E27FC236}">
                <a16:creationId xmlns:a16="http://schemas.microsoft.com/office/drawing/2014/main" id="{94BD90D9-99A1-71E8-265F-BB593A1B5CC1}"/>
              </a:ext>
            </a:extLst>
          </p:cNvPr>
          <p:cNvSpPr txBox="1"/>
          <p:nvPr/>
        </p:nvSpPr>
        <p:spPr>
          <a:xfrm>
            <a:off x="369659" y="4946497"/>
            <a:ext cx="8516919" cy="1708160"/>
          </a:xfrm>
          <a:prstGeom prst="rect">
            <a:avLst/>
          </a:prstGeom>
          <a:noFill/>
        </p:spPr>
        <p:txBody>
          <a:bodyPr wrap="square" rtlCol="0">
            <a:spAutoFit/>
          </a:bodyPr>
          <a:lstStyle/>
          <a:p>
            <a:r>
              <a:rPr lang="en-US" sz="1500" dirty="0"/>
              <a:t>If you have NOT set “Auto-Approve” in My.Scouting.org/Organization Manager/Settings for youth renewals, then you will need to approve what you just did:</a:t>
            </a:r>
          </a:p>
          <a:p>
            <a:pPr marL="342900" indent="-342900">
              <a:buAutoNum type="arabicPeriod"/>
            </a:pPr>
            <a:r>
              <a:rPr lang="en-US" sz="1500" dirty="0"/>
              <a:t>Click on “Roster”.</a:t>
            </a:r>
          </a:p>
          <a:p>
            <a:pPr marL="342900" indent="-342900">
              <a:buAutoNum type="arabicPeriod"/>
            </a:pPr>
            <a:r>
              <a:rPr lang="en-US" sz="1500" dirty="0"/>
              <a:t>Select “Membership Renewal Orders”, COR/COR-Delegate approves adult renewals.</a:t>
            </a:r>
          </a:p>
          <a:p>
            <a:pPr marL="342900" indent="-342900">
              <a:buAutoNum type="arabicPeriod"/>
            </a:pPr>
            <a:r>
              <a:rPr lang="en-US" sz="1500" dirty="0"/>
              <a:t>Click “Approve”.</a:t>
            </a:r>
          </a:p>
          <a:p>
            <a:pPr marL="342900" indent="-342900">
              <a:buAutoNum type="arabicPeriod"/>
            </a:pPr>
            <a:r>
              <a:rPr lang="en-US" sz="1500" b="1" i="0" dirty="0">
                <a:solidFill>
                  <a:srgbClr val="FF0000"/>
                </a:solidFill>
                <a:effectLst/>
                <a:highlight>
                  <a:srgbClr val="FFFFFF"/>
                </a:highlight>
              </a:rPr>
              <a:t>After each renewal, conduct a membership inventory by comparing the unit's local (Scoutbook+) roster to the </a:t>
            </a:r>
            <a:r>
              <a:rPr lang="en-US" sz="1500" b="1" i="0" dirty="0" err="1">
                <a:solidFill>
                  <a:srgbClr val="FF0000"/>
                </a:solidFill>
                <a:effectLst/>
                <a:highlight>
                  <a:srgbClr val="FFFFFF"/>
                </a:highlight>
              </a:rPr>
              <a:t>my.scouting</a:t>
            </a:r>
            <a:r>
              <a:rPr lang="en-US" sz="1500" b="1" i="0" dirty="0">
                <a:solidFill>
                  <a:srgbClr val="FF0000"/>
                </a:solidFill>
                <a:effectLst/>
                <a:highlight>
                  <a:srgbClr val="FFFFFF"/>
                </a:highlight>
              </a:rPr>
              <a:t> roster to confirm members are renewed correctly</a:t>
            </a:r>
            <a:r>
              <a:rPr lang="en-US" sz="1500" b="1" i="0" dirty="0">
                <a:solidFill>
                  <a:srgbClr val="000000"/>
                </a:solidFill>
                <a:effectLst/>
                <a:highlight>
                  <a:srgbClr val="FFFFFF"/>
                </a:highlight>
              </a:rPr>
              <a:t>.</a:t>
            </a:r>
            <a:endParaRPr lang="en-US" sz="1500" b="1" dirty="0"/>
          </a:p>
        </p:txBody>
      </p:sp>
      <p:sp>
        <p:nvSpPr>
          <p:cNvPr id="23" name="TextBox 22">
            <a:extLst>
              <a:ext uri="{FF2B5EF4-FFF2-40B4-BE49-F238E27FC236}">
                <a16:creationId xmlns:a16="http://schemas.microsoft.com/office/drawing/2014/main" id="{4AC599F4-A4BF-4C67-89C0-8155CACDFCA0}"/>
              </a:ext>
            </a:extLst>
          </p:cNvPr>
          <p:cNvSpPr txBox="1"/>
          <p:nvPr/>
        </p:nvSpPr>
        <p:spPr>
          <a:xfrm>
            <a:off x="4000989" y="3683055"/>
            <a:ext cx="309716" cy="338554"/>
          </a:xfrm>
          <a:prstGeom prst="rect">
            <a:avLst/>
          </a:prstGeom>
          <a:noFill/>
        </p:spPr>
        <p:txBody>
          <a:bodyPr wrap="square">
            <a:spAutoFit/>
          </a:bodyPr>
          <a:lstStyle/>
          <a:p>
            <a:r>
              <a:rPr lang="en-US" sz="1600" b="1" dirty="0">
                <a:solidFill>
                  <a:srgbClr val="FF0000"/>
                </a:solidFill>
                <a:cs typeface="Calibri"/>
              </a:rPr>
              <a:t>2</a:t>
            </a:r>
            <a:endParaRPr lang="en-US" sz="1600" dirty="0">
              <a:cs typeface="Calibri"/>
            </a:endParaRPr>
          </a:p>
        </p:txBody>
      </p:sp>
      <p:sp>
        <p:nvSpPr>
          <p:cNvPr id="25" name="TextBox 24">
            <a:extLst>
              <a:ext uri="{FF2B5EF4-FFF2-40B4-BE49-F238E27FC236}">
                <a16:creationId xmlns:a16="http://schemas.microsoft.com/office/drawing/2014/main" id="{4B8D8F6A-C16A-8F30-914F-7FFB8F9CAF1A}"/>
              </a:ext>
            </a:extLst>
          </p:cNvPr>
          <p:cNvSpPr txBox="1"/>
          <p:nvPr/>
        </p:nvSpPr>
        <p:spPr>
          <a:xfrm>
            <a:off x="1620538" y="3455682"/>
            <a:ext cx="309716" cy="338554"/>
          </a:xfrm>
          <a:prstGeom prst="rect">
            <a:avLst/>
          </a:prstGeom>
          <a:noFill/>
        </p:spPr>
        <p:txBody>
          <a:bodyPr wrap="square">
            <a:spAutoFit/>
          </a:bodyPr>
          <a:lstStyle/>
          <a:p>
            <a:r>
              <a:rPr lang="en-US" sz="1600" b="1" dirty="0">
                <a:solidFill>
                  <a:srgbClr val="FF0000"/>
                </a:solidFill>
                <a:cs typeface="Calibri"/>
              </a:rPr>
              <a:t>1</a:t>
            </a:r>
            <a:endParaRPr lang="en-US" sz="1600" dirty="0">
              <a:cs typeface="Calibri"/>
            </a:endParaRPr>
          </a:p>
        </p:txBody>
      </p:sp>
    </p:spTree>
    <p:extLst>
      <p:ext uri="{BB962C8B-B14F-4D97-AF65-F5344CB8AC3E}">
        <p14:creationId xmlns:p14="http://schemas.microsoft.com/office/powerpoint/2010/main" val="32146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300DF6-0988-C5A6-729F-22CDB53E386C}"/>
              </a:ext>
            </a:extLst>
          </p:cNvPr>
          <p:cNvSpPr txBox="1"/>
          <p:nvPr/>
        </p:nvSpPr>
        <p:spPr>
          <a:xfrm>
            <a:off x="1598850" y="133642"/>
            <a:ext cx="6448497" cy="1323439"/>
          </a:xfrm>
          <a:prstGeom prst="rect">
            <a:avLst/>
          </a:prstGeom>
          <a:noFill/>
        </p:spPr>
        <p:txBody>
          <a:bodyPr wrap="none" rtlCol="0">
            <a:spAutoFit/>
          </a:bodyPr>
          <a:lstStyle/>
          <a:p>
            <a:pPr algn="ctr"/>
            <a:r>
              <a:rPr lang="en-US" sz="4000" b="1" dirty="0"/>
              <a:t>Setting Up Auto-Approval for</a:t>
            </a:r>
            <a:r>
              <a:rPr lang="en-US" sz="2800" b="1" dirty="0"/>
              <a:t> </a:t>
            </a:r>
          </a:p>
          <a:p>
            <a:pPr algn="ctr"/>
            <a:r>
              <a:rPr lang="en-US" sz="4000" b="1" dirty="0"/>
              <a:t>Membership Renewal</a:t>
            </a:r>
          </a:p>
        </p:txBody>
      </p:sp>
      <p:pic>
        <p:nvPicPr>
          <p:cNvPr id="13" name="Picture 12">
            <a:extLst>
              <a:ext uri="{FF2B5EF4-FFF2-40B4-BE49-F238E27FC236}">
                <a16:creationId xmlns:a16="http://schemas.microsoft.com/office/drawing/2014/main" id="{869685FA-A82C-784B-0AF9-5FA79BB88F2F}"/>
              </a:ext>
            </a:extLst>
          </p:cNvPr>
          <p:cNvPicPr>
            <a:picLocks noChangeAspect="1"/>
          </p:cNvPicPr>
          <p:nvPr/>
        </p:nvPicPr>
        <p:blipFill>
          <a:blip r:embed="rId3"/>
          <a:stretch>
            <a:fillRect/>
          </a:stretch>
        </p:blipFill>
        <p:spPr>
          <a:xfrm>
            <a:off x="564002" y="1652466"/>
            <a:ext cx="6079075" cy="3825240"/>
          </a:xfrm>
          <a:prstGeom prst="rect">
            <a:avLst/>
          </a:prstGeom>
        </p:spPr>
      </p:pic>
      <p:sp>
        <p:nvSpPr>
          <p:cNvPr id="14" name="object 2">
            <a:extLst>
              <a:ext uri="{FF2B5EF4-FFF2-40B4-BE49-F238E27FC236}">
                <a16:creationId xmlns:a16="http://schemas.microsoft.com/office/drawing/2014/main" id="{2B7427B7-4423-EA2B-FDCD-9B993F41EEFF}"/>
              </a:ext>
            </a:extLst>
          </p:cNvPr>
          <p:cNvSpPr txBox="1"/>
          <p:nvPr/>
        </p:nvSpPr>
        <p:spPr>
          <a:xfrm>
            <a:off x="6834348" y="1652466"/>
            <a:ext cx="2115024" cy="3314704"/>
          </a:xfrm>
          <a:prstGeom prst="rect">
            <a:avLst/>
          </a:prstGeom>
        </p:spPr>
        <p:txBody>
          <a:bodyPr wrap="square" lIns="0" tIns="28099" rIns="0" bIns="0" rtlCol="0">
            <a:noAutofit/>
          </a:bodyPr>
          <a:lstStyle/>
          <a:p>
            <a:pPr marL="69533">
              <a:lnSpc>
                <a:spcPct val="101725"/>
              </a:lnSpc>
            </a:pPr>
            <a:r>
              <a:rPr sz="1350" b="1" spc="-11" dirty="0">
                <a:latin typeface="Calibri"/>
                <a:cs typeface="Calibri"/>
              </a:rPr>
              <a:t>To activate the</a:t>
            </a:r>
            <a:endParaRPr sz="1350" dirty="0">
              <a:latin typeface="Calibri"/>
              <a:cs typeface="Calibri"/>
            </a:endParaRPr>
          </a:p>
          <a:p>
            <a:pPr marL="69533">
              <a:lnSpc>
                <a:spcPts val="1620"/>
              </a:lnSpc>
              <a:spcBef>
                <a:spcPts val="81"/>
              </a:spcBef>
            </a:pPr>
            <a:r>
              <a:rPr sz="1350" b="1" spc="-5" dirty="0">
                <a:latin typeface="Calibri"/>
                <a:cs typeface="Calibri"/>
              </a:rPr>
              <a:t>Auto Approve feature:</a:t>
            </a:r>
            <a:endParaRPr sz="1350" dirty="0">
              <a:latin typeface="Calibri"/>
              <a:cs typeface="Calibri"/>
            </a:endParaRPr>
          </a:p>
          <a:p>
            <a:pPr marL="69533">
              <a:lnSpc>
                <a:spcPts val="1620"/>
              </a:lnSpc>
            </a:pPr>
            <a:r>
              <a:rPr sz="1350" b="1" dirty="0">
                <a:latin typeface="Calibri"/>
                <a:cs typeface="Calibri"/>
              </a:rPr>
              <a:t>1.  </a:t>
            </a:r>
            <a:r>
              <a:rPr sz="1350" b="1" spc="63" dirty="0">
                <a:latin typeface="Calibri"/>
                <a:cs typeface="Calibri"/>
              </a:rPr>
              <a:t> </a:t>
            </a:r>
            <a:r>
              <a:rPr sz="1350" b="1" dirty="0">
                <a:latin typeface="Calibri"/>
                <a:cs typeface="Calibri"/>
              </a:rPr>
              <a:t>Go </a:t>
            </a:r>
            <a:r>
              <a:rPr sz="1350" b="1" spc="-7" dirty="0">
                <a:latin typeface="Calibri"/>
                <a:cs typeface="Calibri"/>
              </a:rPr>
              <a:t>t</a:t>
            </a:r>
            <a:r>
              <a:rPr sz="1350" b="1" dirty="0">
                <a:latin typeface="Calibri"/>
                <a:cs typeface="Calibri"/>
              </a:rPr>
              <a:t>o M</a:t>
            </a:r>
            <a:r>
              <a:rPr sz="1350" b="1" spc="-78" dirty="0">
                <a:latin typeface="Calibri"/>
                <a:cs typeface="Calibri"/>
              </a:rPr>
              <a:t>y</a:t>
            </a:r>
            <a:r>
              <a:rPr sz="1350" b="1" dirty="0">
                <a:latin typeface="Calibri"/>
                <a:cs typeface="Calibri"/>
              </a:rPr>
              <a:t>.S</a:t>
            </a:r>
            <a:r>
              <a:rPr sz="1350" b="1" spc="-7" dirty="0">
                <a:latin typeface="Calibri"/>
                <a:cs typeface="Calibri"/>
              </a:rPr>
              <a:t>c</a:t>
            </a:r>
            <a:r>
              <a:rPr sz="1350" b="1" dirty="0">
                <a:latin typeface="Calibri"/>
                <a:cs typeface="Calibri"/>
              </a:rPr>
              <a:t>o</a:t>
            </a:r>
            <a:r>
              <a:rPr sz="1350" b="1" spc="7" dirty="0">
                <a:latin typeface="Calibri"/>
                <a:cs typeface="Calibri"/>
              </a:rPr>
              <a:t>u</a:t>
            </a:r>
            <a:r>
              <a:rPr sz="1350" b="1" dirty="0">
                <a:latin typeface="Calibri"/>
                <a:cs typeface="Calibri"/>
              </a:rPr>
              <a:t>ti</a:t>
            </a:r>
            <a:r>
              <a:rPr sz="1350" b="1" spc="-3" dirty="0">
                <a:latin typeface="Calibri"/>
                <a:cs typeface="Calibri"/>
              </a:rPr>
              <a:t>n</a:t>
            </a:r>
            <a:r>
              <a:rPr sz="1350" b="1" spc="14" dirty="0">
                <a:latin typeface="Calibri"/>
                <a:cs typeface="Calibri"/>
              </a:rPr>
              <a:t>g</a:t>
            </a:r>
            <a:r>
              <a:rPr sz="1350" b="1" dirty="0">
                <a:latin typeface="Calibri"/>
                <a:cs typeface="Calibri"/>
              </a:rPr>
              <a:t>,</a:t>
            </a:r>
            <a:endParaRPr sz="1350" dirty="0">
              <a:latin typeface="Calibri"/>
              <a:cs typeface="Calibri"/>
            </a:endParaRPr>
          </a:p>
          <a:p>
            <a:pPr marL="69533">
              <a:lnSpc>
                <a:spcPts val="1620"/>
              </a:lnSpc>
            </a:pPr>
            <a:r>
              <a:rPr sz="1350" b="1" dirty="0">
                <a:latin typeface="Calibri"/>
                <a:cs typeface="Calibri"/>
              </a:rPr>
              <a:t>2.  </a:t>
            </a:r>
            <a:r>
              <a:rPr sz="1350" b="1" spc="63" dirty="0">
                <a:latin typeface="Calibri"/>
                <a:cs typeface="Calibri"/>
              </a:rPr>
              <a:t> </a:t>
            </a:r>
            <a:r>
              <a:rPr sz="1350" b="1" dirty="0">
                <a:latin typeface="Calibri"/>
                <a:cs typeface="Calibri"/>
              </a:rPr>
              <a:t>Se</a:t>
            </a:r>
            <a:r>
              <a:rPr sz="1350" b="1" spc="3" dirty="0">
                <a:latin typeface="Calibri"/>
                <a:cs typeface="Calibri"/>
              </a:rPr>
              <a:t>l</a:t>
            </a:r>
            <a:r>
              <a:rPr sz="1350" b="1" dirty="0">
                <a:latin typeface="Calibri"/>
                <a:cs typeface="Calibri"/>
              </a:rPr>
              <a:t>e</a:t>
            </a:r>
            <a:r>
              <a:rPr sz="1350" b="1" spc="3" dirty="0">
                <a:latin typeface="Calibri"/>
                <a:cs typeface="Calibri"/>
              </a:rPr>
              <a:t>c</a:t>
            </a:r>
            <a:r>
              <a:rPr sz="1350" b="1" dirty="0">
                <a:latin typeface="Calibri"/>
                <a:cs typeface="Calibri"/>
              </a:rPr>
              <a:t>t</a:t>
            </a:r>
            <a:r>
              <a:rPr sz="1350" b="1" spc="-26" dirty="0">
                <a:latin typeface="Calibri"/>
                <a:cs typeface="Calibri"/>
              </a:rPr>
              <a:t> </a:t>
            </a:r>
            <a:r>
              <a:rPr sz="1350" b="1" spc="-7" dirty="0">
                <a:latin typeface="Calibri"/>
                <a:cs typeface="Calibri"/>
              </a:rPr>
              <a:t>O</a:t>
            </a:r>
            <a:r>
              <a:rPr sz="1350" b="1" spc="-22" dirty="0">
                <a:latin typeface="Calibri"/>
                <a:cs typeface="Calibri"/>
              </a:rPr>
              <a:t>r</a:t>
            </a:r>
            <a:r>
              <a:rPr sz="1350" b="1" spc="-29" dirty="0">
                <a:latin typeface="Calibri"/>
                <a:cs typeface="Calibri"/>
              </a:rPr>
              <a:t>g</a:t>
            </a:r>
            <a:r>
              <a:rPr sz="1350" b="1" dirty="0">
                <a:latin typeface="Calibri"/>
                <a:cs typeface="Calibri"/>
              </a:rPr>
              <a:t>ani</a:t>
            </a:r>
            <a:r>
              <a:rPr sz="1350" b="1" spc="-11" dirty="0">
                <a:latin typeface="Calibri"/>
                <a:cs typeface="Calibri"/>
              </a:rPr>
              <a:t>za</a:t>
            </a:r>
            <a:r>
              <a:rPr sz="1350" b="1" dirty="0">
                <a:latin typeface="Calibri"/>
                <a:cs typeface="Calibri"/>
              </a:rPr>
              <a:t>tion</a:t>
            </a:r>
            <a:endParaRPr sz="1350" dirty="0">
              <a:latin typeface="Calibri"/>
              <a:cs typeface="Calibri"/>
            </a:endParaRPr>
          </a:p>
          <a:p>
            <a:pPr marL="326708">
              <a:lnSpc>
                <a:spcPts val="1624"/>
              </a:lnSpc>
            </a:pPr>
            <a:r>
              <a:rPr sz="1350" b="1" spc="-14" dirty="0">
                <a:latin typeface="Calibri"/>
                <a:cs typeface="Calibri"/>
              </a:rPr>
              <a:t>Manager,</a:t>
            </a:r>
            <a:endParaRPr sz="1350" dirty="0">
              <a:latin typeface="Calibri"/>
              <a:cs typeface="Calibri"/>
            </a:endParaRPr>
          </a:p>
          <a:p>
            <a:pPr marL="69533">
              <a:lnSpc>
                <a:spcPts val="1620"/>
              </a:lnSpc>
            </a:pPr>
            <a:r>
              <a:rPr sz="1350" b="1" dirty="0">
                <a:latin typeface="Calibri"/>
                <a:cs typeface="Calibri"/>
              </a:rPr>
              <a:t>3.  </a:t>
            </a:r>
            <a:r>
              <a:rPr sz="1350" b="1" spc="63" dirty="0">
                <a:latin typeface="Calibri"/>
                <a:cs typeface="Calibri"/>
              </a:rPr>
              <a:t> </a:t>
            </a:r>
            <a:r>
              <a:rPr sz="1350" b="1" dirty="0">
                <a:latin typeface="Calibri"/>
                <a:cs typeface="Calibri"/>
              </a:rPr>
              <a:t>S</a:t>
            </a:r>
            <a:r>
              <a:rPr sz="1350" b="1" spc="3" dirty="0">
                <a:latin typeface="Calibri"/>
                <a:cs typeface="Calibri"/>
              </a:rPr>
              <a:t>e</a:t>
            </a:r>
            <a:r>
              <a:rPr sz="1350" b="1" dirty="0">
                <a:latin typeface="Calibri"/>
                <a:cs typeface="Calibri"/>
              </a:rPr>
              <a:t>l</a:t>
            </a:r>
            <a:r>
              <a:rPr sz="1350" b="1" spc="3" dirty="0">
                <a:latin typeface="Calibri"/>
                <a:cs typeface="Calibri"/>
              </a:rPr>
              <a:t>e</a:t>
            </a:r>
            <a:r>
              <a:rPr sz="1350" b="1" dirty="0">
                <a:latin typeface="Calibri"/>
                <a:cs typeface="Calibri"/>
              </a:rPr>
              <a:t>ct</a:t>
            </a:r>
            <a:r>
              <a:rPr sz="1350" b="1" spc="-26" dirty="0">
                <a:latin typeface="Calibri"/>
                <a:cs typeface="Calibri"/>
              </a:rPr>
              <a:t> </a:t>
            </a:r>
            <a:r>
              <a:rPr sz="1350" b="1" dirty="0">
                <a:latin typeface="Calibri"/>
                <a:cs typeface="Calibri"/>
              </a:rPr>
              <a:t>Se</a:t>
            </a:r>
            <a:r>
              <a:rPr sz="1350" b="1" spc="-22" dirty="0">
                <a:latin typeface="Calibri"/>
                <a:cs typeface="Calibri"/>
              </a:rPr>
              <a:t>t</a:t>
            </a:r>
            <a:r>
              <a:rPr sz="1350" b="1" dirty="0">
                <a:latin typeface="Calibri"/>
                <a:cs typeface="Calibri"/>
              </a:rPr>
              <a:t>ti</a:t>
            </a:r>
            <a:r>
              <a:rPr sz="1350" b="1" spc="3" dirty="0">
                <a:latin typeface="Calibri"/>
                <a:cs typeface="Calibri"/>
              </a:rPr>
              <a:t>n</a:t>
            </a:r>
            <a:r>
              <a:rPr sz="1350" b="1" dirty="0">
                <a:latin typeface="Calibri"/>
                <a:cs typeface="Calibri"/>
              </a:rPr>
              <a:t>gs,</a:t>
            </a:r>
            <a:endParaRPr sz="1350" dirty="0">
              <a:latin typeface="Calibri"/>
              <a:cs typeface="Calibri"/>
            </a:endParaRPr>
          </a:p>
          <a:p>
            <a:pPr marL="69533">
              <a:lnSpc>
                <a:spcPts val="1620"/>
              </a:lnSpc>
            </a:pPr>
            <a:r>
              <a:rPr sz="1350" b="1" dirty="0">
                <a:latin typeface="Calibri"/>
                <a:cs typeface="Calibri"/>
              </a:rPr>
              <a:t>4.  </a:t>
            </a:r>
            <a:r>
              <a:rPr sz="1350" b="1" spc="63" dirty="0">
                <a:latin typeface="Calibri"/>
                <a:cs typeface="Calibri"/>
              </a:rPr>
              <a:t> </a:t>
            </a:r>
            <a:r>
              <a:rPr sz="1350" b="1" dirty="0">
                <a:latin typeface="Calibri"/>
                <a:cs typeface="Calibri"/>
              </a:rPr>
              <a:t>Click</a:t>
            </a:r>
            <a:r>
              <a:rPr sz="1350" b="1" spc="-7" dirty="0">
                <a:latin typeface="Calibri"/>
                <a:cs typeface="Calibri"/>
              </a:rPr>
              <a:t> </a:t>
            </a:r>
            <a:r>
              <a:rPr sz="1350" b="1" dirty="0">
                <a:latin typeface="Calibri"/>
                <a:cs typeface="Calibri"/>
              </a:rPr>
              <a:t>the</a:t>
            </a:r>
            <a:r>
              <a:rPr sz="1350" b="1" spc="-11" dirty="0">
                <a:latin typeface="Calibri"/>
                <a:cs typeface="Calibri"/>
              </a:rPr>
              <a:t> </a:t>
            </a:r>
            <a:r>
              <a:rPr sz="1350" b="1" spc="3" dirty="0">
                <a:latin typeface="Calibri"/>
                <a:cs typeface="Calibri"/>
              </a:rPr>
              <a:t>b</a:t>
            </a:r>
            <a:r>
              <a:rPr sz="1350" b="1" spc="-22" dirty="0">
                <a:latin typeface="Calibri"/>
                <a:cs typeface="Calibri"/>
              </a:rPr>
              <a:t>o</a:t>
            </a:r>
            <a:r>
              <a:rPr sz="1350" b="1" dirty="0">
                <a:latin typeface="Calibri"/>
                <a:cs typeface="Calibri"/>
              </a:rPr>
              <a:t>x</a:t>
            </a:r>
            <a:r>
              <a:rPr sz="1350" b="1" spc="-7" dirty="0">
                <a:latin typeface="Calibri"/>
                <a:cs typeface="Calibri"/>
              </a:rPr>
              <a:t> </a:t>
            </a:r>
            <a:r>
              <a:rPr sz="1350" b="1" spc="-22" dirty="0">
                <a:latin typeface="Calibri"/>
                <a:cs typeface="Calibri"/>
              </a:rPr>
              <a:t>f</a:t>
            </a:r>
            <a:r>
              <a:rPr sz="1350" b="1" dirty="0">
                <a:latin typeface="Calibri"/>
                <a:cs typeface="Calibri"/>
              </a:rPr>
              <a:t>or</a:t>
            </a:r>
            <a:endParaRPr sz="1350" dirty="0">
              <a:latin typeface="Calibri"/>
              <a:cs typeface="Calibri"/>
            </a:endParaRPr>
          </a:p>
          <a:p>
            <a:pPr marL="326708">
              <a:lnSpc>
                <a:spcPts val="1620"/>
              </a:lnSpc>
            </a:pPr>
            <a:r>
              <a:rPr lang="en-US" sz="1350" b="1" spc="-4" dirty="0">
                <a:latin typeface="Calibri"/>
                <a:cs typeface="Calibri"/>
              </a:rPr>
              <a:t>"</a:t>
            </a:r>
            <a:r>
              <a:rPr sz="1350" b="1" spc="-4" dirty="0">
                <a:latin typeface="Calibri"/>
                <a:cs typeface="Calibri"/>
              </a:rPr>
              <a:t>Allow Auto Approve</a:t>
            </a:r>
            <a:r>
              <a:rPr lang="en-US" sz="1350" b="1" spc="-4" dirty="0">
                <a:latin typeface="Calibri"/>
                <a:cs typeface="Calibri"/>
              </a:rPr>
              <a:t>"</a:t>
            </a:r>
            <a:r>
              <a:rPr sz="1350" b="1" spc="-4" dirty="0">
                <a:latin typeface="Calibri"/>
                <a:cs typeface="Calibri"/>
              </a:rPr>
              <a:t>,</a:t>
            </a:r>
            <a:endParaRPr sz="1350" dirty="0">
              <a:latin typeface="Calibri"/>
              <a:cs typeface="Calibri"/>
            </a:endParaRPr>
          </a:p>
          <a:p>
            <a:pPr marL="69533">
              <a:lnSpc>
                <a:spcPts val="1620"/>
              </a:lnSpc>
            </a:pPr>
            <a:r>
              <a:rPr sz="1350" b="1" dirty="0">
                <a:latin typeface="Calibri"/>
                <a:cs typeface="Calibri"/>
              </a:rPr>
              <a:t>5.  </a:t>
            </a:r>
            <a:r>
              <a:rPr sz="1350" b="1" spc="63" dirty="0">
                <a:latin typeface="Calibri"/>
                <a:cs typeface="Calibri"/>
              </a:rPr>
              <a:t> </a:t>
            </a:r>
            <a:r>
              <a:rPr sz="1350" b="1" dirty="0">
                <a:latin typeface="Calibri"/>
                <a:cs typeface="Calibri"/>
              </a:rPr>
              <a:t>Click</a:t>
            </a:r>
            <a:r>
              <a:rPr sz="1350" b="1" spc="-7" dirty="0">
                <a:latin typeface="Calibri"/>
                <a:cs typeface="Calibri"/>
              </a:rPr>
              <a:t> </a:t>
            </a:r>
            <a:r>
              <a:rPr sz="1350" b="1" dirty="0">
                <a:latin typeface="Calibri"/>
                <a:cs typeface="Calibri"/>
              </a:rPr>
              <a:t>S</a:t>
            </a:r>
            <a:r>
              <a:rPr sz="1350" b="1" spc="-19" dirty="0">
                <a:latin typeface="Calibri"/>
                <a:cs typeface="Calibri"/>
              </a:rPr>
              <a:t>a</a:t>
            </a:r>
            <a:r>
              <a:rPr sz="1350" b="1" spc="-7" dirty="0">
                <a:latin typeface="Calibri"/>
                <a:cs typeface="Calibri"/>
              </a:rPr>
              <a:t>v</a:t>
            </a:r>
            <a:r>
              <a:rPr sz="1350" b="1" spc="3" dirty="0">
                <a:latin typeface="Calibri"/>
                <a:cs typeface="Calibri"/>
              </a:rPr>
              <a:t>e</a:t>
            </a:r>
            <a:r>
              <a:rPr lang="en-US" sz="1350" b="1" spc="3" dirty="0">
                <a:latin typeface="Calibri"/>
                <a:cs typeface="Calibri"/>
              </a:rPr>
              <a:t> at the bottom                    	of the page</a:t>
            </a:r>
            <a:r>
              <a:rPr sz="1350" b="1" dirty="0">
                <a:latin typeface="Calibri"/>
                <a:cs typeface="Calibri"/>
              </a:rPr>
              <a:t>.</a:t>
            </a:r>
            <a:endParaRPr lang="en-US" sz="1350" b="1" dirty="0">
              <a:latin typeface="Calibri"/>
              <a:cs typeface="Calibri"/>
            </a:endParaRPr>
          </a:p>
          <a:p>
            <a:pPr marL="69533">
              <a:lnSpc>
                <a:spcPts val="1620"/>
              </a:lnSpc>
            </a:pPr>
            <a:endParaRPr lang="en-US" sz="1350" b="1" dirty="0">
              <a:latin typeface="Calibri"/>
              <a:cs typeface="Calibri"/>
            </a:endParaRPr>
          </a:p>
          <a:p>
            <a:pPr marL="69533">
              <a:lnSpc>
                <a:spcPts val="1620"/>
              </a:lnSpc>
            </a:pPr>
            <a:r>
              <a:rPr lang="en-US" sz="1350" b="1" dirty="0">
                <a:solidFill>
                  <a:srgbClr val="FF0000"/>
                </a:solidFill>
                <a:latin typeface="Calibri"/>
                <a:cs typeface="Calibri"/>
              </a:rPr>
              <a:t>By setting up the “Auto-Approve” feature this will preclude the unit having to approve every renewal.</a:t>
            </a:r>
          </a:p>
          <a:p>
            <a:pPr marL="69533">
              <a:lnSpc>
                <a:spcPts val="1620"/>
              </a:lnSpc>
            </a:pPr>
            <a:endParaRPr lang="en-US" sz="1350" b="1" dirty="0">
              <a:latin typeface="Calibri"/>
              <a:cs typeface="Calibri"/>
            </a:endParaRPr>
          </a:p>
          <a:p>
            <a:pPr marL="69533">
              <a:lnSpc>
                <a:spcPts val="1620"/>
              </a:lnSpc>
            </a:pPr>
            <a:endParaRPr sz="1350" dirty="0">
              <a:latin typeface="Calibri"/>
              <a:cs typeface="Calibri"/>
            </a:endParaRPr>
          </a:p>
        </p:txBody>
      </p:sp>
      <p:sp>
        <p:nvSpPr>
          <p:cNvPr id="15" name="Arrow: Right 14">
            <a:extLst>
              <a:ext uri="{FF2B5EF4-FFF2-40B4-BE49-F238E27FC236}">
                <a16:creationId xmlns:a16="http://schemas.microsoft.com/office/drawing/2014/main" id="{897137B1-2EB9-D35A-EFB4-4C52584C7E80}"/>
              </a:ext>
            </a:extLst>
          </p:cNvPr>
          <p:cNvSpPr/>
          <p:nvPr/>
        </p:nvSpPr>
        <p:spPr>
          <a:xfrm>
            <a:off x="945509" y="3496506"/>
            <a:ext cx="289422"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0E4499C-0212-9F96-E105-F1DA4FF79DBA}"/>
              </a:ext>
            </a:extLst>
          </p:cNvPr>
          <p:cNvSpPr txBox="1"/>
          <p:nvPr/>
        </p:nvSpPr>
        <p:spPr>
          <a:xfrm>
            <a:off x="707035" y="3361494"/>
            <a:ext cx="263214" cy="276999"/>
          </a:xfrm>
          <a:prstGeom prst="rect">
            <a:avLst/>
          </a:prstGeom>
          <a:noFill/>
        </p:spPr>
        <p:txBody>
          <a:bodyPr wrap="none" rtlCol="0">
            <a:spAutoFit/>
          </a:bodyPr>
          <a:lstStyle/>
          <a:p>
            <a:r>
              <a:rPr lang="en-US" sz="1200" dirty="0"/>
              <a:t>3</a:t>
            </a:r>
          </a:p>
        </p:txBody>
      </p:sp>
      <p:sp>
        <p:nvSpPr>
          <p:cNvPr id="18" name="Arrow: Left 17">
            <a:extLst>
              <a:ext uri="{FF2B5EF4-FFF2-40B4-BE49-F238E27FC236}">
                <a16:creationId xmlns:a16="http://schemas.microsoft.com/office/drawing/2014/main" id="{4B3FAAEB-7448-4C81-280E-A6D6BBA24182}"/>
              </a:ext>
            </a:extLst>
          </p:cNvPr>
          <p:cNvSpPr/>
          <p:nvPr/>
        </p:nvSpPr>
        <p:spPr>
          <a:xfrm>
            <a:off x="3899878" y="4350989"/>
            <a:ext cx="367323" cy="457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496D728-76AC-70D6-AA71-8666A8BE27A1}"/>
              </a:ext>
            </a:extLst>
          </p:cNvPr>
          <p:cNvSpPr txBox="1"/>
          <p:nvPr/>
        </p:nvSpPr>
        <p:spPr>
          <a:xfrm>
            <a:off x="4308786" y="4235348"/>
            <a:ext cx="263214" cy="276999"/>
          </a:xfrm>
          <a:prstGeom prst="rect">
            <a:avLst/>
          </a:prstGeom>
          <a:noFill/>
        </p:spPr>
        <p:txBody>
          <a:bodyPr wrap="none" rtlCol="0">
            <a:spAutoFit/>
          </a:bodyPr>
          <a:lstStyle/>
          <a:p>
            <a:r>
              <a:rPr lang="en-US" sz="1200" dirty="0"/>
              <a:t>4</a:t>
            </a:r>
          </a:p>
        </p:txBody>
      </p:sp>
    </p:spTree>
    <p:extLst>
      <p:ext uri="{BB962C8B-B14F-4D97-AF65-F5344CB8AC3E}">
        <p14:creationId xmlns:p14="http://schemas.microsoft.com/office/powerpoint/2010/main" val="191971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E7CDEDD-F469-A253-250C-334AA7E6FC9E}"/>
              </a:ext>
            </a:extLst>
          </p:cNvPr>
          <p:cNvGrpSpPr/>
          <p:nvPr/>
        </p:nvGrpSpPr>
        <p:grpSpPr>
          <a:xfrm>
            <a:off x="491612" y="1933451"/>
            <a:ext cx="8465573" cy="4651348"/>
            <a:chOff x="797272" y="2868454"/>
            <a:chExt cx="4178272" cy="2804921"/>
          </a:xfrm>
        </p:grpSpPr>
        <p:sp>
          <p:nvSpPr>
            <p:cNvPr id="22" name="object 7">
              <a:extLst>
                <a:ext uri="{FF2B5EF4-FFF2-40B4-BE49-F238E27FC236}">
                  <a16:creationId xmlns:a16="http://schemas.microsoft.com/office/drawing/2014/main" id="{827D4DD0-1831-6BB2-DF25-B5FEE548B004}"/>
                </a:ext>
              </a:extLst>
            </p:cNvPr>
            <p:cNvSpPr txBox="1"/>
            <p:nvPr/>
          </p:nvSpPr>
          <p:spPr>
            <a:xfrm>
              <a:off x="797272" y="2868454"/>
              <a:ext cx="4178272" cy="2804921"/>
            </a:xfrm>
            <a:prstGeom prst="rect">
              <a:avLst/>
            </a:prstGeom>
          </p:spPr>
          <p:txBody>
            <a:bodyPr wrap="square" lIns="0" tIns="3047" rIns="0" bIns="0" rtlCol="0">
              <a:noAutofit/>
            </a:bodyPr>
            <a:lstStyle/>
            <a:p>
              <a:pPr>
                <a:lnSpc>
                  <a:spcPts val="413"/>
                </a:lnSpc>
              </a:pPr>
              <a:endParaRPr sz="413" dirty="0"/>
            </a:p>
            <a:p>
              <a:pPr marL="240696" marR="254898" indent="-171450">
                <a:lnSpc>
                  <a:spcPts val="1454"/>
                </a:lnSpc>
                <a:spcBef>
                  <a:spcPts val="73"/>
                </a:spcBef>
                <a:tabLst>
                  <a:tab pos="238125" algn="l"/>
                </a:tabLst>
              </a:pPr>
              <a:r>
                <a:rPr sz="1600" dirty="0">
                  <a:latin typeface="Calibri"/>
                  <a:cs typeface="Calibri"/>
                </a:rPr>
                <a:t>In M</a:t>
              </a:r>
              <a:r>
                <a:rPr sz="1600" spc="-82" dirty="0">
                  <a:latin typeface="Calibri"/>
                  <a:cs typeface="Calibri"/>
                </a:rPr>
                <a:t>y</a:t>
              </a:r>
              <a:r>
                <a:rPr sz="1600" dirty="0">
                  <a:latin typeface="Calibri"/>
                  <a:cs typeface="Calibri"/>
                </a:rPr>
                <a:t>.S</a:t>
              </a:r>
              <a:r>
                <a:rPr sz="1600" spc="-7" dirty="0">
                  <a:latin typeface="Calibri"/>
                  <a:cs typeface="Calibri"/>
                </a:rPr>
                <a:t>c</a:t>
              </a:r>
              <a:r>
                <a:rPr sz="1600" dirty="0">
                  <a:latin typeface="Calibri"/>
                  <a:cs typeface="Calibri"/>
                </a:rPr>
                <a:t>o</a:t>
              </a:r>
              <a:r>
                <a:rPr sz="1600" spc="7" dirty="0">
                  <a:latin typeface="Calibri"/>
                  <a:cs typeface="Calibri"/>
                </a:rPr>
                <a:t>u</a:t>
              </a:r>
              <a:r>
                <a:rPr sz="1600" dirty="0">
                  <a:latin typeface="Calibri"/>
                  <a:cs typeface="Calibri"/>
                </a:rPr>
                <a:t>ti</a:t>
              </a:r>
              <a:r>
                <a:rPr sz="1600" spc="-3" dirty="0">
                  <a:latin typeface="Calibri"/>
                  <a:cs typeface="Calibri"/>
                </a:rPr>
                <a:t>n</a:t>
              </a:r>
              <a:r>
                <a:rPr sz="1600" spc="33" dirty="0">
                  <a:latin typeface="Calibri"/>
                  <a:cs typeface="Calibri"/>
                </a:rPr>
                <a:t>g</a:t>
              </a:r>
              <a:r>
                <a:rPr sz="1600" spc="-3" dirty="0">
                  <a:latin typeface="Calibri"/>
                  <a:cs typeface="Calibri"/>
                </a:rPr>
                <a:t>/</a:t>
              </a:r>
              <a:r>
                <a:rPr sz="1600" dirty="0">
                  <a:latin typeface="Calibri"/>
                  <a:cs typeface="Calibri"/>
                </a:rPr>
                <a:t>O</a:t>
              </a:r>
              <a:r>
                <a:rPr sz="1600" spc="-26" dirty="0">
                  <a:latin typeface="Calibri"/>
                  <a:cs typeface="Calibri"/>
                </a:rPr>
                <a:t>r</a:t>
              </a:r>
              <a:r>
                <a:rPr sz="1600" spc="-29" dirty="0">
                  <a:latin typeface="Calibri"/>
                  <a:cs typeface="Calibri"/>
                </a:rPr>
                <a:t>g</a:t>
              </a:r>
              <a:r>
                <a:rPr sz="1600" dirty="0">
                  <a:latin typeface="Calibri"/>
                  <a:cs typeface="Calibri"/>
                </a:rPr>
                <a:t>ani</a:t>
              </a:r>
              <a:r>
                <a:rPr sz="1600" spc="-7" dirty="0">
                  <a:latin typeface="Calibri"/>
                  <a:cs typeface="Calibri"/>
                </a:rPr>
                <a:t>za</a:t>
              </a:r>
              <a:r>
                <a:rPr sz="1600" dirty="0">
                  <a:latin typeface="Calibri"/>
                  <a:cs typeface="Calibri"/>
                </a:rPr>
                <a:t>t</a:t>
              </a:r>
              <a:r>
                <a:rPr sz="1600" spc="-7" dirty="0">
                  <a:latin typeface="Calibri"/>
                  <a:cs typeface="Calibri"/>
                </a:rPr>
                <a:t>io</a:t>
              </a:r>
              <a:r>
                <a:rPr sz="1600" dirty="0">
                  <a:latin typeface="Calibri"/>
                  <a:cs typeface="Calibri"/>
                </a:rPr>
                <a:t>n</a:t>
              </a:r>
              <a:r>
                <a:rPr sz="1600" spc="-22" dirty="0">
                  <a:latin typeface="Calibri"/>
                  <a:cs typeface="Calibri"/>
                </a:rPr>
                <a:t> </a:t>
              </a:r>
              <a:r>
                <a:rPr sz="1600" dirty="0">
                  <a:latin typeface="Calibri"/>
                  <a:cs typeface="Calibri"/>
                </a:rPr>
                <a:t>Mana</a:t>
              </a:r>
              <a:r>
                <a:rPr sz="1600" spc="-14" dirty="0">
                  <a:latin typeface="Calibri"/>
                  <a:cs typeface="Calibri"/>
                </a:rPr>
                <a:t>g</a:t>
              </a:r>
              <a:r>
                <a:rPr sz="1600" spc="3" dirty="0">
                  <a:latin typeface="Calibri"/>
                  <a:cs typeface="Calibri"/>
                </a:rPr>
                <a:t>e</a:t>
              </a:r>
              <a:r>
                <a:rPr sz="1600" spc="-100" dirty="0">
                  <a:latin typeface="Calibri"/>
                  <a:cs typeface="Calibri"/>
                </a:rPr>
                <a:t>r</a:t>
              </a:r>
              <a:r>
                <a:rPr lang="en-US" sz="1600" spc="-100" dirty="0">
                  <a:latin typeface="Calibri"/>
                  <a:cs typeface="Calibri"/>
                </a:rPr>
                <a:t>/Settings</a:t>
              </a:r>
              <a:r>
                <a:rPr sz="1600" dirty="0">
                  <a:latin typeface="Calibri"/>
                  <a:cs typeface="Calibri"/>
                </a:rPr>
                <a:t>,</a:t>
              </a:r>
              <a:r>
                <a:rPr sz="1600" spc="-3" dirty="0">
                  <a:latin typeface="Calibri"/>
                  <a:cs typeface="Calibri"/>
                </a:rPr>
                <a:t> </a:t>
              </a:r>
              <a:r>
                <a:rPr sz="1600" dirty="0">
                  <a:latin typeface="Calibri"/>
                  <a:cs typeface="Calibri"/>
                </a:rPr>
                <a:t>the</a:t>
              </a:r>
              <a:r>
                <a:rPr sz="1600" spc="-11" dirty="0">
                  <a:latin typeface="Calibri"/>
                  <a:cs typeface="Calibri"/>
                </a:rPr>
                <a:t> </a:t>
              </a:r>
              <a:r>
                <a:rPr sz="1600" spc="3" dirty="0">
                  <a:latin typeface="Calibri"/>
                  <a:cs typeface="Calibri"/>
                </a:rPr>
                <a:t>un</a:t>
              </a:r>
              <a:r>
                <a:rPr sz="1600" dirty="0">
                  <a:latin typeface="Calibri"/>
                  <a:cs typeface="Calibri"/>
                </a:rPr>
                <a:t>it s</a:t>
              </a:r>
              <a:r>
                <a:rPr sz="1600" spc="3" dirty="0">
                  <a:latin typeface="Calibri"/>
                  <a:cs typeface="Calibri"/>
                </a:rPr>
                <a:t>e</a:t>
              </a:r>
              <a:r>
                <a:rPr sz="1600" dirty="0">
                  <a:latin typeface="Calibri"/>
                  <a:cs typeface="Calibri"/>
                </a:rPr>
                <a:t>l</a:t>
              </a:r>
              <a:r>
                <a:rPr sz="1600" spc="3" dirty="0">
                  <a:latin typeface="Calibri"/>
                  <a:cs typeface="Calibri"/>
                </a:rPr>
                <a:t>e</a:t>
              </a:r>
              <a:r>
                <a:rPr sz="1600" spc="-7" dirty="0">
                  <a:latin typeface="Calibri"/>
                  <a:cs typeface="Calibri"/>
                </a:rPr>
                <a:t>c</a:t>
              </a:r>
              <a:r>
                <a:rPr sz="1600" dirty="0">
                  <a:latin typeface="Calibri"/>
                  <a:cs typeface="Calibri"/>
                </a:rPr>
                <a:t>ts</a:t>
              </a:r>
              <a:r>
                <a:rPr sz="1600" spc="-26" dirty="0">
                  <a:latin typeface="Calibri"/>
                  <a:cs typeface="Calibri"/>
                </a:rPr>
                <a:t> </a:t>
              </a:r>
              <a:r>
                <a:rPr sz="1600" dirty="0">
                  <a:latin typeface="Calibri"/>
                  <a:cs typeface="Calibri"/>
                </a:rPr>
                <a:t>the U</a:t>
              </a:r>
              <a:r>
                <a:rPr sz="1600" spc="3" dirty="0">
                  <a:latin typeface="Calibri"/>
                  <a:cs typeface="Calibri"/>
                </a:rPr>
                <a:t>n</a:t>
              </a:r>
              <a:r>
                <a:rPr sz="1600" dirty="0">
                  <a:latin typeface="Calibri"/>
                  <a:cs typeface="Calibri"/>
                </a:rPr>
                <a:t>it</a:t>
              </a:r>
              <a:r>
                <a:rPr sz="1600" spc="-7" dirty="0">
                  <a:latin typeface="Calibri"/>
                  <a:cs typeface="Calibri"/>
                </a:rPr>
                <a:t> </a:t>
              </a:r>
              <a:r>
                <a:rPr sz="1600" spc="-26" dirty="0">
                  <a:latin typeface="Calibri"/>
                  <a:cs typeface="Calibri"/>
                </a:rPr>
                <a:t>Pa</a:t>
              </a:r>
              <a:r>
                <a:rPr sz="1600" dirty="0">
                  <a:latin typeface="Calibri"/>
                  <a:cs typeface="Calibri"/>
                </a:rPr>
                <a:t>y</a:t>
              </a:r>
              <a:r>
                <a:rPr sz="1600" spc="7" dirty="0">
                  <a:latin typeface="Calibri"/>
                  <a:cs typeface="Calibri"/>
                </a:rPr>
                <a:t> </a:t>
              </a:r>
              <a:r>
                <a:rPr sz="1600" dirty="0">
                  <a:latin typeface="Calibri"/>
                  <a:cs typeface="Calibri"/>
                </a:rPr>
                <a:t>option.</a:t>
              </a:r>
              <a:endParaRPr lang="en-US" sz="1600" dirty="0">
                <a:latin typeface="Calibri"/>
                <a:cs typeface="Calibri"/>
              </a:endParaRPr>
            </a:p>
            <a:p>
              <a:pPr marL="240696" marR="254898" indent="-171450">
                <a:lnSpc>
                  <a:spcPts val="1454"/>
                </a:lnSpc>
                <a:spcBef>
                  <a:spcPts val="73"/>
                </a:spcBef>
                <a:tabLst>
                  <a:tab pos="238125" algn="l"/>
                </a:tabLst>
              </a:pPr>
              <a:endParaRPr lang="en-US" sz="1600" dirty="0">
                <a:latin typeface="Calibri"/>
                <a:cs typeface="Calibri"/>
              </a:endParaRPr>
            </a:p>
            <a:p>
              <a:pPr marL="240696" marR="254898" indent="-171450">
                <a:lnSpc>
                  <a:spcPts val="1454"/>
                </a:lnSpc>
                <a:spcBef>
                  <a:spcPts val="73"/>
                </a:spcBef>
                <a:tabLst>
                  <a:tab pos="238125" algn="l"/>
                </a:tabLst>
              </a:pPr>
              <a:r>
                <a:rPr sz="1600" spc="-3" dirty="0">
                  <a:latin typeface="Calibri"/>
                  <a:cs typeface="Calibri"/>
                </a:rPr>
                <a:t>Unit Key-3 will get monthly reports on who is</a:t>
              </a:r>
              <a:r>
                <a:rPr lang="en-US" sz="1600" spc="-3" dirty="0">
                  <a:latin typeface="Calibri"/>
                  <a:cs typeface="Calibri"/>
                </a:rPr>
                <a:t> </a:t>
              </a:r>
              <a:r>
                <a:rPr sz="1600" spc="-4" dirty="0">
                  <a:latin typeface="Calibri"/>
                  <a:cs typeface="Calibri"/>
                </a:rPr>
                <a:t>due to renew (this report includes self-pay,</a:t>
              </a:r>
              <a:r>
                <a:rPr lang="en-US" sz="1600" spc="-4" dirty="0">
                  <a:latin typeface="Calibri"/>
                  <a:cs typeface="Calibri"/>
                </a:rPr>
                <a:t> too).</a:t>
              </a:r>
            </a:p>
            <a:p>
              <a:pPr marL="240696" marR="254898" indent="-171450">
                <a:lnSpc>
                  <a:spcPts val="1454"/>
                </a:lnSpc>
                <a:spcBef>
                  <a:spcPts val="73"/>
                </a:spcBef>
                <a:tabLst>
                  <a:tab pos="238125" algn="l"/>
                </a:tabLst>
              </a:pPr>
              <a:endParaRPr lang="en-US" sz="1600" spc="-4" dirty="0">
                <a:latin typeface="Calibri"/>
                <a:cs typeface="Calibri"/>
              </a:endParaRPr>
            </a:p>
            <a:p>
              <a:pPr marL="240696" marR="254898" indent="-171450">
                <a:lnSpc>
                  <a:spcPts val="1454"/>
                </a:lnSpc>
                <a:spcBef>
                  <a:spcPts val="73"/>
                </a:spcBef>
                <a:tabLst>
                  <a:tab pos="238125" algn="l"/>
                </a:tabLst>
              </a:pPr>
              <a:r>
                <a:rPr sz="1600" spc="-3" dirty="0">
                  <a:latin typeface="Calibri"/>
                  <a:cs typeface="Calibri"/>
                </a:rPr>
                <a:t>Using the My.Scouting/Roster tab, the unit selects which members they are renewing.</a:t>
              </a:r>
              <a:endParaRPr sz="1600" dirty="0">
                <a:latin typeface="Calibri"/>
                <a:cs typeface="Calibri"/>
              </a:endParaRPr>
            </a:p>
            <a:p>
              <a:pPr marL="240696" marR="307411" indent="-171450">
                <a:lnSpc>
                  <a:spcPts val="1454"/>
                </a:lnSpc>
                <a:spcBef>
                  <a:spcPts val="905"/>
                </a:spcBef>
                <a:tabLst>
                  <a:tab pos="238125" algn="l"/>
                </a:tabLst>
              </a:pPr>
              <a:r>
                <a:rPr sz="1600" dirty="0">
                  <a:latin typeface="Calibri"/>
                  <a:cs typeface="Calibri"/>
                </a:rPr>
                <a:t>The </a:t>
              </a:r>
              <a:r>
                <a:rPr sz="1600" spc="3" dirty="0">
                  <a:latin typeface="Calibri"/>
                  <a:cs typeface="Calibri"/>
                </a:rPr>
                <a:t>un</a:t>
              </a:r>
              <a:r>
                <a:rPr sz="1600" dirty="0">
                  <a:latin typeface="Calibri"/>
                  <a:cs typeface="Calibri"/>
                </a:rPr>
                <a:t>it</a:t>
              </a:r>
              <a:r>
                <a:rPr sz="1600" spc="-14" dirty="0">
                  <a:latin typeface="Calibri"/>
                  <a:cs typeface="Calibri"/>
                </a:rPr>
                <a:t> </a:t>
              </a:r>
              <a:r>
                <a:rPr sz="1600" spc="-7" dirty="0">
                  <a:latin typeface="Calibri"/>
                  <a:cs typeface="Calibri"/>
                </a:rPr>
                <a:t>c</a:t>
              </a:r>
              <a:r>
                <a:rPr sz="1600" dirty="0">
                  <a:latin typeface="Calibri"/>
                  <a:cs typeface="Calibri"/>
                </a:rPr>
                <a:t>an</a:t>
              </a:r>
              <a:r>
                <a:rPr sz="1600" spc="-3" dirty="0">
                  <a:latin typeface="Calibri"/>
                  <a:cs typeface="Calibri"/>
                </a:rPr>
                <a:t> </a:t>
              </a:r>
              <a:r>
                <a:rPr sz="1600" dirty="0">
                  <a:latin typeface="Calibri"/>
                  <a:cs typeface="Calibri"/>
                </a:rPr>
                <a:t>c</a:t>
              </a:r>
              <a:r>
                <a:rPr sz="1600" spc="3" dirty="0">
                  <a:latin typeface="Calibri"/>
                  <a:cs typeface="Calibri"/>
                </a:rPr>
                <a:t>h</a:t>
              </a:r>
              <a:r>
                <a:rPr sz="1600" dirty="0">
                  <a:latin typeface="Calibri"/>
                  <a:cs typeface="Calibri"/>
                </a:rPr>
                <a:t>o</a:t>
              </a:r>
              <a:r>
                <a:rPr sz="1600" spc="3" dirty="0">
                  <a:latin typeface="Calibri"/>
                  <a:cs typeface="Calibri"/>
                </a:rPr>
                <a:t>o</a:t>
              </a:r>
              <a:r>
                <a:rPr sz="1600" dirty="0">
                  <a:latin typeface="Calibri"/>
                  <a:cs typeface="Calibri"/>
                </a:rPr>
                <a:t>se</a:t>
              </a:r>
              <a:r>
                <a:rPr sz="1600" spc="-29" dirty="0">
                  <a:latin typeface="Calibri"/>
                  <a:cs typeface="Calibri"/>
                </a:rPr>
                <a:t> </a:t>
              </a:r>
              <a:r>
                <a:rPr sz="1600" spc="3" dirty="0">
                  <a:latin typeface="Calibri"/>
                  <a:cs typeface="Calibri"/>
                </a:rPr>
                <a:t>n</a:t>
              </a:r>
              <a:r>
                <a:rPr sz="1600" dirty="0">
                  <a:latin typeface="Calibri"/>
                  <a:cs typeface="Calibri"/>
                </a:rPr>
                <a:t>ot</a:t>
              </a:r>
              <a:r>
                <a:rPr sz="1600" spc="-3" dirty="0">
                  <a:latin typeface="Calibri"/>
                  <a:cs typeface="Calibri"/>
                </a:rPr>
                <a:t> </a:t>
              </a:r>
              <a:r>
                <a:rPr sz="1600" spc="-7" dirty="0">
                  <a:latin typeface="Calibri"/>
                  <a:cs typeface="Calibri"/>
                </a:rPr>
                <a:t>t</a:t>
              </a:r>
              <a:r>
                <a:rPr sz="1600" dirty="0">
                  <a:latin typeface="Calibri"/>
                  <a:cs typeface="Calibri"/>
                </a:rPr>
                <a:t>o</a:t>
              </a:r>
              <a:r>
                <a:rPr sz="1600" spc="-3" dirty="0">
                  <a:latin typeface="Calibri"/>
                  <a:cs typeface="Calibri"/>
                </a:rPr>
                <a:t> </a:t>
              </a:r>
              <a:r>
                <a:rPr sz="1600" spc="-22" dirty="0">
                  <a:latin typeface="Calibri"/>
                  <a:cs typeface="Calibri"/>
                </a:rPr>
                <a:t>r</a:t>
              </a:r>
              <a:r>
                <a:rPr sz="1600" spc="3" dirty="0">
                  <a:latin typeface="Calibri"/>
                  <a:cs typeface="Calibri"/>
                </a:rPr>
                <a:t>en</a:t>
              </a:r>
              <a:r>
                <a:rPr sz="1600" spc="-3" dirty="0">
                  <a:latin typeface="Calibri"/>
                  <a:cs typeface="Calibri"/>
                </a:rPr>
                <a:t>e</a:t>
              </a:r>
              <a:r>
                <a:rPr sz="1600" dirty="0">
                  <a:latin typeface="Calibri"/>
                  <a:cs typeface="Calibri"/>
                </a:rPr>
                <a:t>w</a:t>
              </a:r>
              <a:r>
                <a:rPr sz="1600" spc="-14" dirty="0">
                  <a:latin typeface="Calibri"/>
                  <a:cs typeface="Calibri"/>
                </a:rPr>
                <a:t> </a:t>
              </a:r>
              <a:r>
                <a:rPr sz="1600" dirty="0">
                  <a:latin typeface="Calibri"/>
                  <a:cs typeface="Calibri"/>
                </a:rPr>
                <a:t>a m</a:t>
              </a:r>
              <a:r>
                <a:rPr sz="1600" spc="3" dirty="0">
                  <a:latin typeface="Calibri"/>
                  <a:cs typeface="Calibri"/>
                </a:rPr>
                <a:t>e</a:t>
              </a:r>
              <a:r>
                <a:rPr sz="1600" dirty="0">
                  <a:latin typeface="Calibri"/>
                  <a:cs typeface="Calibri"/>
                </a:rPr>
                <a:t>m</a:t>
              </a:r>
              <a:r>
                <a:rPr sz="1600" spc="3" dirty="0">
                  <a:latin typeface="Calibri"/>
                  <a:cs typeface="Calibri"/>
                </a:rPr>
                <a:t>be</a:t>
              </a:r>
              <a:r>
                <a:rPr sz="1600" dirty="0">
                  <a:latin typeface="Calibri"/>
                  <a:cs typeface="Calibri"/>
                </a:rPr>
                <a:t>r (</a:t>
              </a:r>
              <a:r>
                <a:rPr sz="1600" spc="3" dirty="0">
                  <a:latin typeface="Calibri"/>
                  <a:cs typeface="Calibri"/>
                </a:rPr>
                <a:t>o</a:t>
              </a:r>
              <a:r>
                <a:rPr sz="1600" spc="-3" dirty="0">
                  <a:latin typeface="Calibri"/>
                  <a:cs typeface="Calibri"/>
                </a:rPr>
                <a:t>p</a:t>
              </a:r>
              <a:r>
                <a:rPr sz="1600" spc="3" dirty="0">
                  <a:latin typeface="Calibri"/>
                  <a:cs typeface="Calibri"/>
                </a:rPr>
                <a:t>t</a:t>
              </a:r>
              <a:r>
                <a:rPr sz="1600" dirty="0">
                  <a:latin typeface="Calibri"/>
                  <a:cs typeface="Calibri"/>
                </a:rPr>
                <a:t>-o</a:t>
              </a:r>
              <a:r>
                <a:rPr sz="1600" spc="3" dirty="0">
                  <a:latin typeface="Calibri"/>
                  <a:cs typeface="Calibri"/>
                </a:rPr>
                <a:t>u</a:t>
              </a:r>
              <a:r>
                <a:rPr sz="1600" dirty="0">
                  <a:latin typeface="Calibri"/>
                  <a:cs typeface="Calibri"/>
                </a:rPr>
                <a:t>t).</a:t>
              </a:r>
              <a:r>
                <a:rPr sz="1600" spc="-26" dirty="0">
                  <a:latin typeface="Calibri"/>
                  <a:cs typeface="Calibri"/>
                </a:rPr>
                <a:t> </a:t>
              </a:r>
              <a:r>
                <a:rPr sz="1600" dirty="0">
                  <a:latin typeface="Calibri"/>
                  <a:cs typeface="Calibri"/>
                </a:rPr>
                <a:t>The</a:t>
              </a:r>
              <a:r>
                <a:rPr sz="1600" spc="-11" dirty="0">
                  <a:latin typeface="Calibri"/>
                  <a:cs typeface="Calibri"/>
                </a:rPr>
                <a:t> </a:t>
              </a:r>
              <a:r>
                <a:rPr sz="1600" spc="3" dirty="0">
                  <a:latin typeface="Calibri"/>
                  <a:cs typeface="Calibri"/>
                </a:rPr>
                <a:t>un</a:t>
              </a:r>
              <a:r>
                <a:rPr sz="1600" dirty="0">
                  <a:latin typeface="Calibri"/>
                  <a:cs typeface="Calibri"/>
                </a:rPr>
                <a:t>it</a:t>
              </a:r>
              <a:r>
                <a:rPr sz="1600" spc="-7" dirty="0">
                  <a:latin typeface="Calibri"/>
                  <a:cs typeface="Calibri"/>
                </a:rPr>
                <a:t> c</a:t>
              </a:r>
              <a:r>
                <a:rPr sz="1600" dirty="0">
                  <a:latin typeface="Calibri"/>
                  <a:cs typeface="Calibri"/>
                </a:rPr>
                <a:t>an</a:t>
              </a:r>
              <a:r>
                <a:rPr sz="1600" spc="-3" dirty="0">
                  <a:latin typeface="Calibri"/>
                  <a:cs typeface="Calibri"/>
                </a:rPr>
                <a:t> </a:t>
              </a:r>
              <a:r>
                <a:rPr sz="1600" dirty="0">
                  <a:latin typeface="Calibri"/>
                  <a:cs typeface="Calibri"/>
                </a:rPr>
                <a:t>also</a:t>
              </a:r>
              <a:r>
                <a:rPr sz="1600" spc="-14" dirty="0">
                  <a:latin typeface="Calibri"/>
                  <a:cs typeface="Calibri"/>
                </a:rPr>
                <a:t> </a:t>
              </a:r>
              <a:r>
                <a:rPr sz="1600" dirty="0">
                  <a:latin typeface="Calibri"/>
                  <a:cs typeface="Calibri"/>
                </a:rPr>
                <a:t>c</a:t>
              </a:r>
              <a:r>
                <a:rPr sz="1600" spc="3" dirty="0">
                  <a:latin typeface="Calibri"/>
                  <a:cs typeface="Calibri"/>
                </a:rPr>
                <a:t>h</a:t>
              </a:r>
              <a:r>
                <a:rPr sz="1600" dirty="0">
                  <a:latin typeface="Calibri"/>
                  <a:cs typeface="Calibri"/>
                </a:rPr>
                <a:t>an</a:t>
              </a:r>
              <a:r>
                <a:rPr sz="1600" spc="-14" dirty="0">
                  <a:latin typeface="Calibri"/>
                  <a:cs typeface="Calibri"/>
                </a:rPr>
                <a:t>g</a:t>
              </a:r>
              <a:r>
                <a:rPr sz="1600" dirty="0">
                  <a:latin typeface="Calibri"/>
                  <a:cs typeface="Calibri"/>
                </a:rPr>
                <a:t>e</a:t>
              </a:r>
              <a:r>
                <a:rPr sz="1600" spc="-14" dirty="0">
                  <a:latin typeface="Calibri"/>
                  <a:cs typeface="Calibri"/>
                </a:rPr>
                <a:t> </a:t>
              </a:r>
              <a:r>
                <a:rPr sz="1600" dirty="0">
                  <a:latin typeface="Calibri"/>
                  <a:cs typeface="Calibri"/>
                </a:rPr>
                <a:t>the S</a:t>
              </a:r>
              <a:r>
                <a:rPr sz="1600" spc="-3" dirty="0">
                  <a:latin typeface="Calibri"/>
                  <a:cs typeface="Calibri"/>
                </a:rPr>
                <a:t>c</a:t>
              </a:r>
              <a:r>
                <a:rPr sz="1600" dirty="0">
                  <a:latin typeface="Calibri"/>
                  <a:cs typeface="Calibri"/>
                </a:rPr>
                <a:t>o</a:t>
              </a:r>
              <a:r>
                <a:rPr sz="1600" spc="3" dirty="0">
                  <a:latin typeface="Calibri"/>
                  <a:cs typeface="Calibri"/>
                </a:rPr>
                <a:t>u</a:t>
              </a:r>
              <a:r>
                <a:rPr sz="1600" spc="33" dirty="0">
                  <a:latin typeface="Calibri"/>
                  <a:cs typeface="Calibri"/>
                </a:rPr>
                <a:t>t</a:t>
              </a:r>
              <a:r>
                <a:rPr sz="1600" spc="-67" dirty="0">
                  <a:latin typeface="Calibri"/>
                  <a:cs typeface="Calibri"/>
                </a:rPr>
                <a:t>’</a:t>
              </a:r>
              <a:r>
                <a:rPr sz="1600" dirty="0">
                  <a:latin typeface="Calibri"/>
                  <a:cs typeface="Calibri"/>
                </a:rPr>
                <a:t>s </a:t>
              </a:r>
              <a:r>
                <a:rPr sz="1600" spc="-3" dirty="0">
                  <a:latin typeface="Calibri"/>
                  <a:cs typeface="Calibri"/>
                </a:rPr>
                <a:t>L</a:t>
              </a:r>
              <a:r>
                <a:rPr sz="1600" dirty="0">
                  <a:latin typeface="Calibri"/>
                  <a:cs typeface="Calibri"/>
                </a:rPr>
                <a:t>i</a:t>
              </a:r>
              <a:r>
                <a:rPr sz="1600" spc="-29" dirty="0">
                  <a:latin typeface="Calibri"/>
                  <a:cs typeface="Calibri"/>
                </a:rPr>
                <a:t>f</a:t>
              </a:r>
              <a:r>
                <a:rPr sz="1600" dirty="0">
                  <a:latin typeface="Calibri"/>
                  <a:cs typeface="Calibri"/>
                </a:rPr>
                <a:t>e</a:t>
              </a:r>
              <a:r>
                <a:rPr lang="en-US" sz="1600" dirty="0">
                  <a:latin typeface="Calibri"/>
                  <a:cs typeface="Calibri"/>
                </a:rPr>
                <a:t> </a:t>
              </a:r>
              <a:r>
                <a:rPr sz="1600" dirty="0">
                  <a:latin typeface="Calibri"/>
                  <a:cs typeface="Calibri"/>
                </a:rPr>
                <a:t>s</a:t>
              </a:r>
              <a:r>
                <a:rPr sz="1600" spc="3" dirty="0">
                  <a:latin typeface="Calibri"/>
                  <a:cs typeface="Calibri"/>
                </a:rPr>
                <a:t>u</a:t>
              </a:r>
              <a:r>
                <a:rPr sz="1600" spc="-3" dirty="0">
                  <a:latin typeface="Calibri"/>
                  <a:cs typeface="Calibri"/>
                </a:rPr>
                <a:t>b</a:t>
              </a:r>
              <a:r>
                <a:rPr sz="1600" dirty="0">
                  <a:latin typeface="Calibri"/>
                  <a:cs typeface="Calibri"/>
                </a:rPr>
                <a:t>scr</a:t>
              </a:r>
              <a:r>
                <a:rPr sz="1600" spc="-7" dirty="0">
                  <a:latin typeface="Calibri"/>
                  <a:cs typeface="Calibri"/>
                </a:rPr>
                <a:t>i</a:t>
              </a:r>
              <a:r>
                <a:rPr sz="1600" spc="-3" dirty="0">
                  <a:latin typeface="Calibri"/>
                  <a:cs typeface="Calibri"/>
                </a:rPr>
                <a:t>p</a:t>
              </a:r>
              <a:r>
                <a:rPr sz="1600" dirty="0">
                  <a:latin typeface="Calibri"/>
                  <a:cs typeface="Calibri"/>
                </a:rPr>
                <a:t>t</a:t>
              </a:r>
              <a:r>
                <a:rPr sz="1600" spc="-7" dirty="0">
                  <a:latin typeface="Calibri"/>
                  <a:cs typeface="Calibri"/>
                </a:rPr>
                <a:t>i</a:t>
              </a:r>
              <a:r>
                <a:rPr sz="1600" dirty="0">
                  <a:latin typeface="Calibri"/>
                  <a:cs typeface="Calibri"/>
                </a:rPr>
                <a:t>on</a:t>
              </a:r>
              <a:r>
                <a:rPr sz="1600" spc="-26" dirty="0">
                  <a:latin typeface="Calibri"/>
                  <a:cs typeface="Calibri"/>
                </a:rPr>
                <a:t> </a:t>
              </a:r>
              <a:r>
                <a:rPr sz="1600" dirty="0">
                  <a:latin typeface="Calibri"/>
                  <a:cs typeface="Calibri"/>
                </a:rPr>
                <a:t>se</a:t>
              </a:r>
              <a:r>
                <a:rPr sz="1600" spc="-22" dirty="0">
                  <a:latin typeface="Calibri"/>
                  <a:cs typeface="Calibri"/>
                </a:rPr>
                <a:t>t</a:t>
              </a:r>
              <a:r>
                <a:rPr sz="1600" dirty="0">
                  <a:latin typeface="Calibri"/>
                  <a:cs typeface="Calibri"/>
                </a:rPr>
                <a:t>ti</a:t>
              </a:r>
              <a:r>
                <a:rPr sz="1600" spc="3" dirty="0">
                  <a:latin typeface="Calibri"/>
                  <a:cs typeface="Calibri"/>
                </a:rPr>
                <a:t>n</a:t>
              </a:r>
              <a:r>
                <a:rPr sz="1600" dirty="0">
                  <a:latin typeface="Calibri"/>
                  <a:cs typeface="Calibri"/>
                </a:rPr>
                <a:t>gs</a:t>
              </a:r>
              <a:r>
                <a:rPr sz="1600" spc="-26" dirty="0">
                  <a:latin typeface="Calibri"/>
                  <a:cs typeface="Calibri"/>
                </a:rPr>
                <a:t> </a:t>
              </a:r>
              <a:r>
                <a:rPr sz="1600" spc="-22" dirty="0">
                  <a:latin typeface="Calibri"/>
                  <a:cs typeface="Calibri"/>
                </a:rPr>
                <a:t>f</a:t>
              </a:r>
              <a:r>
                <a:rPr sz="1600" dirty="0">
                  <a:latin typeface="Calibri"/>
                  <a:cs typeface="Calibri"/>
                </a:rPr>
                <a:t>or</a:t>
              </a:r>
              <a:r>
                <a:rPr sz="1600" spc="7" dirty="0">
                  <a:latin typeface="Calibri"/>
                  <a:cs typeface="Calibri"/>
                </a:rPr>
                <a:t> </a:t>
              </a:r>
              <a:r>
                <a:rPr sz="1600" spc="3" dirty="0">
                  <a:latin typeface="Calibri"/>
                  <a:cs typeface="Calibri"/>
                </a:rPr>
                <a:t>e</a:t>
              </a:r>
              <a:r>
                <a:rPr sz="1600" dirty="0">
                  <a:latin typeface="Calibri"/>
                  <a:cs typeface="Calibri"/>
                </a:rPr>
                <a:t>ach</a:t>
              </a:r>
              <a:r>
                <a:rPr sz="1600" spc="-14" dirty="0">
                  <a:latin typeface="Calibri"/>
                  <a:cs typeface="Calibri"/>
                </a:rPr>
                <a:t> </a:t>
              </a:r>
              <a:r>
                <a:rPr sz="1600" spc="3" dirty="0">
                  <a:latin typeface="Calibri"/>
                  <a:cs typeface="Calibri"/>
                </a:rPr>
                <a:t>pe</a:t>
              </a:r>
              <a:r>
                <a:rPr sz="1600" spc="-22" dirty="0">
                  <a:latin typeface="Calibri"/>
                  <a:cs typeface="Calibri"/>
                </a:rPr>
                <a:t>r</a:t>
              </a:r>
              <a:r>
                <a:rPr sz="1600" dirty="0">
                  <a:latin typeface="Calibri"/>
                  <a:cs typeface="Calibri"/>
                </a:rPr>
                <a:t>s</a:t>
              </a:r>
              <a:r>
                <a:rPr sz="1600" spc="3" dirty="0">
                  <a:latin typeface="Calibri"/>
                  <a:cs typeface="Calibri"/>
                </a:rPr>
                <a:t>o</a:t>
              </a:r>
              <a:r>
                <a:rPr sz="1600" spc="-3" dirty="0">
                  <a:latin typeface="Calibri"/>
                  <a:cs typeface="Calibri"/>
                </a:rPr>
                <a:t>n</a:t>
              </a:r>
              <a:r>
                <a:rPr sz="1600" dirty="0">
                  <a:latin typeface="Calibri"/>
                  <a:cs typeface="Calibri"/>
                </a:rPr>
                <a:t>.</a:t>
              </a:r>
            </a:p>
            <a:p>
              <a:pPr marL="240696" marR="86544" indent="-171450">
                <a:lnSpc>
                  <a:spcPts val="1648"/>
                </a:lnSpc>
                <a:spcBef>
                  <a:spcPts val="835"/>
                </a:spcBef>
                <a:tabLst>
                  <a:tab pos="238125" algn="l"/>
                </a:tabLst>
              </a:pPr>
              <a:r>
                <a:rPr sz="1600" dirty="0">
                  <a:latin typeface="Calibri"/>
                  <a:cs typeface="Calibri"/>
                </a:rPr>
                <a:t>The </a:t>
              </a:r>
              <a:r>
                <a:rPr sz="1600" spc="3" dirty="0">
                  <a:latin typeface="Calibri"/>
                  <a:cs typeface="Calibri"/>
                </a:rPr>
                <a:t>un</a:t>
              </a:r>
              <a:r>
                <a:rPr sz="1600" dirty="0">
                  <a:latin typeface="Calibri"/>
                  <a:cs typeface="Calibri"/>
                </a:rPr>
                <a:t>it</a:t>
              </a:r>
              <a:r>
                <a:rPr sz="1600" spc="-14" dirty="0">
                  <a:latin typeface="Calibri"/>
                  <a:cs typeface="Calibri"/>
                </a:rPr>
                <a:t> </a:t>
              </a:r>
              <a:r>
                <a:rPr sz="1600" spc="3" dirty="0">
                  <a:latin typeface="Calibri"/>
                  <a:cs typeface="Calibri"/>
                </a:rPr>
                <a:t>p</a:t>
              </a:r>
              <a:r>
                <a:rPr sz="1600" spc="-26" dirty="0">
                  <a:latin typeface="Calibri"/>
                  <a:cs typeface="Calibri"/>
                </a:rPr>
                <a:t>a</a:t>
              </a:r>
              <a:r>
                <a:rPr sz="1600" spc="-7" dirty="0">
                  <a:latin typeface="Calibri"/>
                  <a:cs typeface="Calibri"/>
                </a:rPr>
                <a:t>y</a:t>
              </a:r>
              <a:r>
                <a:rPr sz="1600" dirty="0">
                  <a:latin typeface="Calibri"/>
                  <a:cs typeface="Calibri"/>
                </a:rPr>
                <a:t>s</a:t>
              </a:r>
              <a:r>
                <a:rPr sz="1600" spc="-7" dirty="0">
                  <a:latin typeface="Calibri"/>
                  <a:cs typeface="Calibri"/>
                </a:rPr>
                <a:t> </a:t>
              </a:r>
              <a:r>
                <a:rPr sz="1600" dirty="0">
                  <a:latin typeface="Calibri"/>
                  <a:cs typeface="Calibri"/>
                </a:rPr>
                <a:t>with a c</a:t>
              </a:r>
              <a:r>
                <a:rPr sz="1600" spc="-19" dirty="0">
                  <a:latin typeface="Calibri"/>
                  <a:cs typeface="Calibri"/>
                </a:rPr>
                <a:t>r</a:t>
              </a:r>
              <a:r>
                <a:rPr sz="1600" spc="3" dirty="0">
                  <a:latin typeface="Calibri"/>
                  <a:cs typeface="Calibri"/>
                </a:rPr>
                <a:t>ed</a:t>
              </a:r>
              <a:r>
                <a:rPr sz="1600" dirty="0">
                  <a:latin typeface="Calibri"/>
                  <a:cs typeface="Calibri"/>
                </a:rPr>
                <a:t>it</a:t>
              </a:r>
              <a:r>
                <a:rPr sz="1600" spc="-14" dirty="0">
                  <a:latin typeface="Calibri"/>
                  <a:cs typeface="Calibri"/>
                </a:rPr>
                <a:t> </a:t>
              </a:r>
              <a:r>
                <a:rPr sz="1600" spc="-7" dirty="0">
                  <a:latin typeface="Calibri"/>
                  <a:cs typeface="Calibri"/>
                </a:rPr>
                <a:t>c</a:t>
              </a:r>
              <a:r>
                <a:rPr sz="1600" dirty="0">
                  <a:latin typeface="Calibri"/>
                  <a:cs typeface="Calibri"/>
                </a:rPr>
                <a:t>a</a:t>
              </a:r>
              <a:r>
                <a:rPr sz="1600" spc="-22" dirty="0">
                  <a:latin typeface="Calibri"/>
                  <a:cs typeface="Calibri"/>
                </a:rPr>
                <a:t>r</a:t>
              </a:r>
              <a:r>
                <a:rPr sz="1600" spc="3" dirty="0">
                  <a:latin typeface="Calibri"/>
                  <a:cs typeface="Calibri"/>
                </a:rPr>
                <a:t>d</a:t>
              </a:r>
              <a:r>
                <a:rPr lang="en-US" sz="1600" spc="3" dirty="0">
                  <a:latin typeface="Calibri"/>
                  <a:cs typeface="Calibri"/>
                </a:rPr>
                <a:t> or</a:t>
              </a:r>
              <a:r>
                <a:rPr sz="1600" spc="-3" dirty="0">
                  <a:latin typeface="Calibri"/>
                  <a:cs typeface="Calibri"/>
                </a:rPr>
                <a:t> </a:t>
              </a:r>
              <a:r>
                <a:rPr sz="1600" dirty="0">
                  <a:latin typeface="Calibri"/>
                  <a:cs typeface="Calibri"/>
                </a:rPr>
                <a:t>a s</a:t>
              </a:r>
              <a:r>
                <a:rPr sz="1600" spc="3" dirty="0">
                  <a:latin typeface="Calibri"/>
                  <a:cs typeface="Calibri"/>
                </a:rPr>
                <a:t>e</a:t>
              </a:r>
              <a:r>
                <a:rPr sz="1600" dirty="0">
                  <a:latin typeface="Calibri"/>
                  <a:cs typeface="Calibri"/>
                </a:rPr>
                <a:t>c</a:t>
              </a:r>
              <a:r>
                <a:rPr sz="1600" spc="3" dirty="0">
                  <a:latin typeface="Calibri"/>
                  <a:cs typeface="Calibri"/>
                </a:rPr>
                <a:t>u</a:t>
              </a:r>
              <a:r>
                <a:rPr sz="1600" spc="-22" dirty="0">
                  <a:latin typeface="Calibri"/>
                  <a:cs typeface="Calibri"/>
                </a:rPr>
                <a:t>r</a:t>
              </a:r>
              <a:r>
                <a:rPr sz="1600" spc="3" dirty="0">
                  <a:latin typeface="Calibri"/>
                  <a:cs typeface="Calibri"/>
                </a:rPr>
                <a:t>e</a:t>
              </a:r>
              <a:r>
                <a:rPr sz="1600" spc="-7" dirty="0">
                  <a:latin typeface="Calibri"/>
                  <a:cs typeface="Calibri"/>
                </a:rPr>
                <a:t>l</a:t>
              </a:r>
              <a:r>
                <a:rPr sz="1600" dirty="0">
                  <a:latin typeface="Calibri"/>
                  <a:cs typeface="Calibri"/>
                </a:rPr>
                <a:t>y</a:t>
              </a:r>
              <a:r>
                <a:rPr sz="1600" spc="-19" dirty="0">
                  <a:latin typeface="Calibri"/>
                  <a:cs typeface="Calibri"/>
                </a:rPr>
                <a:t> </a:t>
              </a:r>
              <a:r>
                <a:rPr sz="1600" spc="-14" dirty="0">
                  <a:latin typeface="Calibri"/>
                  <a:cs typeface="Calibri"/>
                </a:rPr>
                <a:t>s</a:t>
              </a:r>
              <a:r>
                <a:rPr sz="1600" spc="-7" dirty="0">
                  <a:latin typeface="Calibri"/>
                  <a:cs typeface="Calibri"/>
                </a:rPr>
                <a:t>t</a:t>
              </a:r>
              <a:r>
                <a:rPr sz="1600" dirty="0">
                  <a:latin typeface="Calibri"/>
                  <a:cs typeface="Calibri"/>
                </a:rPr>
                <a:t>o</a:t>
              </a:r>
              <a:r>
                <a:rPr sz="1600" spc="-19" dirty="0">
                  <a:latin typeface="Calibri"/>
                  <a:cs typeface="Calibri"/>
                </a:rPr>
                <a:t>r</a:t>
              </a:r>
              <a:r>
                <a:rPr sz="1600" spc="3" dirty="0">
                  <a:latin typeface="Calibri"/>
                  <a:cs typeface="Calibri"/>
                </a:rPr>
                <a:t>e</a:t>
              </a:r>
              <a:r>
                <a:rPr sz="1600" dirty="0">
                  <a:latin typeface="Calibri"/>
                  <a:cs typeface="Calibri"/>
                </a:rPr>
                <a:t>d e</a:t>
              </a:r>
              <a:r>
                <a:rPr sz="1600" spc="3" dirty="0">
                  <a:latin typeface="Calibri"/>
                  <a:cs typeface="Calibri"/>
                </a:rPr>
                <a:t>l</a:t>
              </a:r>
              <a:r>
                <a:rPr sz="1600" dirty="0">
                  <a:latin typeface="Calibri"/>
                  <a:cs typeface="Calibri"/>
                </a:rPr>
                <a:t>e</a:t>
              </a:r>
              <a:r>
                <a:rPr sz="1600" spc="3" dirty="0">
                  <a:latin typeface="Calibri"/>
                  <a:cs typeface="Calibri"/>
                </a:rPr>
                <a:t>c</a:t>
              </a:r>
              <a:r>
                <a:rPr sz="1600" dirty="0">
                  <a:latin typeface="Calibri"/>
                  <a:cs typeface="Calibri"/>
                </a:rPr>
                <a:t>t</a:t>
              </a:r>
              <a:r>
                <a:rPr sz="1600" spc="-22" dirty="0">
                  <a:latin typeface="Calibri"/>
                  <a:cs typeface="Calibri"/>
                </a:rPr>
                <a:t>r</a:t>
              </a:r>
              <a:r>
                <a:rPr sz="1600" dirty="0">
                  <a:latin typeface="Calibri"/>
                  <a:cs typeface="Calibri"/>
                </a:rPr>
                <a:t>o</a:t>
              </a:r>
              <a:r>
                <a:rPr sz="1600" spc="-3" dirty="0">
                  <a:latin typeface="Calibri"/>
                  <a:cs typeface="Calibri"/>
                </a:rPr>
                <a:t>n</a:t>
              </a:r>
              <a:r>
                <a:rPr sz="1600" spc="-7" dirty="0">
                  <a:latin typeface="Calibri"/>
                  <a:cs typeface="Calibri"/>
                </a:rPr>
                <a:t>i</a:t>
              </a:r>
              <a:r>
                <a:rPr sz="1600" dirty="0">
                  <a:latin typeface="Calibri"/>
                  <a:cs typeface="Calibri"/>
                </a:rPr>
                <a:t>c</a:t>
              </a:r>
              <a:r>
                <a:rPr sz="1600" spc="-26" dirty="0">
                  <a:latin typeface="Calibri"/>
                  <a:cs typeface="Calibri"/>
                </a:rPr>
                <a:t> </a:t>
              </a:r>
              <a:r>
                <a:rPr sz="1600" spc="-3" dirty="0">
                  <a:latin typeface="Calibri"/>
                  <a:cs typeface="Calibri"/>
                </a:rPr>
                <a:t>f</a:t>
              </a:r>
              <a:r>
                <a:rPr sz="1600" dirty="0">
                  <a:latin typeface="Calibri"/>
                  <a:cs typeface="Calibri"/>
                </a:rPr>
                <a:t>u</a:t>
              </a:r>
              <a:r>
                <a:rPr sz="1600" spc="7" dirty="0">
                  <a:latin typeface="Calibri"/>
                  <a:cs typeface="Calibri"/>
                </a:rPr>
                <a:t>n</a:t>
              </a:r>
              <a:r>
                <a:rPr sz="1600" dirty="0">
                  <a:latin typeface="Calibri"/>
                  <a:cs typeface="Calibri"/>
                </a:rPr>
                <a:t>d</a:t>
              </a:r>
              <a:r>
                <a:rPr sz="1600" spc="-3" dirty="0">
                  <a:latin typeface="Calibri"/>
                  <a:cs typeface="Calibri"/>
                </a:rPr>
                <a:t> </a:t>
              </a:r>
              <a:r>
                <a:rPr sz="1600" dirty="0">
                  <a:latin typeface="Calibri"/>
                  <a:cs typeface="Calibri"/>
                </a:rPr>
                <a:t>t</a:t>
              </a:r>
              <a:r>
                <a:rPr sz="1600" spc="-29" dirty="0">
                  <a:latin typeface="Calibri"/>
                  <a:cs typeface="Calibri"/>
                </a:rPr>
                <a:t>r</a:t>
              </a:r>
              <a:r>
                <a:rPr sz="1600" dirty="0">
                  <a:latin typeface="Calibri"/>
                  <a:cs typeface="Calibri"/>
                </a:rPr>
                <a:t>an</a:t>
              </a:r>
              <a:r>
                <a:rPr sz="1600" spc="-7" dirty="0">
                  <a:latin typeface="Calibri"/>
                  <a:cs typeface="Calibri"/>
                </a:rPr>
                <a:t>s</a:t>
              </a:r>
              <a:r>
                <a:rPr sz="1600" spc="-29" dirty="0">
                  <a:latin typeface="Calibri"/>
                  <a:cs typeface="Calibri"/>
                </a:rPr>
                <a:t>f</a:t>
              </a:r>
              <a:r>
                <a:rPr sz="1600" dirty="0">
                  <a:latin typeface="Calibri"/>
                  <a:cs typeface="Calibri"/>
                </a:rPr>
                <a:t>er</a:t>
              </a:r>
              <a:r>
                <a:rPr sz="1600" spc="-7" dirty="0">
                  <a:latin typeface="Calibri"/>
                  <a:cs typeface="Calibri"/>
                </a:rPr>
                <a:t> </a:t>
              </a:r>
              <a:r>
                <a:rPr sz="1600" dirty="0">
                  <a:latin typeface="Calibri"/>
                  <a:cs typeface="Calibri"/>
                </a:rPr>
                <a:t>p</a:t>
              </a:r>
              <a:r>
                <a:rPr sz="1600" spc="-26" dirty="0">
                  <a:latin typeface="Calibri"/>
                  <a:cs typeface="Calibri"/>
                </a:rPr>
                <a:t>a</a:t>
              </a:r>
              <a:r>
                <a:rPr sz="1600" dirty="0">
                  <a:latin typeface="Calibri"/>
                  <a:cs typeface="Calibri"/>
                </a:rPr>
                <a:t>yme</a:t>
              </a:r>
              <a:r>
                <a:rPr sz="1600" spc="-3" dirty="0">
                  <a:latin typeface="Calibri"/>
                  <a:cs typeface="Calibri"/>
                </a:rPr>
                <a:t>n</a:t>
              </a:r>
              <a:r>
                <a:rPr sz="1600" dirty="0">
                  <a:latin typeface="Calibri"/>
                  <a:cs typeface="Calibri"/>
                </a:rPr>
                <a:t>t</a:t>
              </a:r>
              <a:r>
                <a:rPr sz="1600" spc="-26" dirty="0">
                  <a:latin typeface="Calibri"/>
                  <a:cs typeface="Calibri"/>
                </a:rPr>
                <a:t> </a:t>
              </a:r>
              <a:r>
                <a:rPr sz="1600" dirty="0">
                  <a:latin typeface="Calibri"/>
                  <a:cs typeface="Calibri"/>
                </a:rPr>
                <a:t>(</a:t>
              </a:r>
              <a:r>
                <a:rPr sz="1600" spc="-14" dirty="0">
                  <a:latin typeface="Calibri"/>
                  <a:cs typeface="Calibri"/>
                </a:rPr>
                <a:t>A</a:t>
              </a:r>
              <a:r>
                <a:rPr sz="1600" spc="-3" dirty="0">
                  <a:latin typeface="Calibri"/>
                  <a:cs typeface="Calibri"/>
                </a:rPr>
                <a:t>C</a:t>
              </a:r>
              <a:r>
                <a:rPr sz="1600" dirty="0">
                  <a:latin typeface="Calibri"/>
                  <a:cs typeface="Calibri"/>
                </a:rPr>
                <a:t>H) a</a:t>
              </a:r>
              <a:r>
                <a:rPr sz="1600" spc="3" dirty="0">
                  <a:latin typeface="Calibri"/>
                  <a:cs typeface="Calibri"/>
                </a:rPr>
                <a:t>n</a:t>
              </a:r>
              <a:r>
                <a:rPr sz="1600" dirty="0">
                  <a:latin typeface="Calibri"/>
                  <a:cs typeface="Calibri"/>
                </a:rPr>
                <a:t>d</a:t>
              </a:r>
              <a:r>
                <a:rPr sz="1600" spc="-29" dirty="0">
                  <a:latin typeface="Calibri"/>
                  <a:cs typeface="Calibri"/>
                </a:rPr>
                <a:t> </a:t>
              </a:r>
              <a:r>
                <a:rPr sz="1600" dirty="0">
                  <a:latin typeface="Calibri"/>
                  <a:cs typeface="Calibri"/>
                </a:rPr>
                <a:t>s</a:t>
              </a:r>
              <a:r>
                <a:rPr sz="1600" spc="3" dirty="0">
                  <a:latin typeface="Calibri"/>
                  <a:cs typeface="Calibri"/>
                </a:rPr>
                <a:t>ub</a:t>
              </a:r>
              <a:r>
                <a:rPr sz="1600" dirty="0">
                  <a:latin typeface="Calibri"/>
                  <a:cs typeface="Calibri"/>
                </a:rPr>
                <a:t>mits</a:t>
              </a:r>
              <a:r>
                <a:rPr sz="1600" spc="-22" dirty="0">
                  <a:latin typeface="Calibri"/>
                  <a:cs typeface="Calibri"/>
                </a:rPr>
                <a:t> </a:t>
              </a:r>
              <a:r>
                <a:rPr sz="1600" dirty="0">
                  <a:latin typeface="Calibri"/>
                  <a:cs typeface="Calibri"/>
                </a:rPr>
                <a:t>the </a:t>
              </a:r>
              <a:r>
                <a:rPr sz="1600" spc="-22" dirty="0">
                  <a:latin typeface="Calibri"/>
                  <a:cs typeface="Calibri"/>
                </a:rPr>
                <a:t>r</a:t>
              </a:r>
              <a:r>
                <a:rPr sz="1600" spc="3" dirty="0">
                  <a:latin typeface="Calibri"/>
                  <a:cs typeface="Calibri"/>
                </a:rPr>
                <a:t>en</a:t>
              </a:r>
              <a:r>
                <a:rPr sz="1600" spc="-3" dirty="0">
                  <a:latin typeface="Calibri"/>
                  <a:cs typeface="Calibri"/>
                </a:rPr>
                <a:t>e</a:t>
              </a:r>
              <a:r>
                <a:rPr sz="1600" spc="-14" dirty="0">
                  <a:latin typeface="Calibri"/>
                  <a:cs typeface="Calibri"/>
                </a:rPr>
                <a:t>w</a:t>
              </a:r>
              <a:r>
                <a:rPr sz="1600" dirty="0">
                  <a:latin typeface="Calibri"/>
                  <a:cs typeface="Calibri"/>
                </a:rPr>
                <a:t>al.</a:t>
              </a:r>
              <a:r>
                <a:rPr lang="en-US" sz="1600" dirty="0">
                  <a:latin typeface="Calibri"/>
                  <a:cs typeface="Calibri"/>
                </a:rPr>
                <a:t> </a:t>
              </a:r>
              <a:r>
                <a:rPr lang="en-US" sz="1600" b="1" dirty="0">
                  <a:solidFill>
                    <a:srgbClr val="FF0000"/>
                  </a:solidFill>
                  <a:highlight>
                    <a:srgbClr val="FFFF00"/>
                  </a:highlight>
                  <a:latin typeface="Calibri"/>
                  <a:cs typeface="Calibri"/>
                </a:rPr>
                <a:t>There is no “Pay at Council” option</a:t>
              </a:r>
              <a:r>
                <a:rPr lang="en-US" sz="1600" dirty="0">
                  <a:highlight>
                    <a:srgbClr val="FFFF00"/>
                  </a:highlight>
                  <a:latin typeface="Calibri"/>
                  <a:cs typeface="Calibri"/>
                </a:rPr>
                <a:t>.</a:t>
              </a:r>
            </a:p>
            <a:p>
              <a:pPr marL="240696" marR="86544" indent="-171450">
                <a:lnSpc>
                  <a:spcPts val="1648"/>
                </a:lnSpc>
                <a:spcBef>
                  <a:spcPts val="835"/>
                </a:spcBef>
                <a:tabLst>
                  <a:tab pos="238125" algn="l"/>
                </a:tabLst>
              </a:pPr>
              <a:r>
                <a:rPr lang="en-US" sz="1600" dirty="0">
                  <a:latin typeface="Calibri"/>
                  <a:cs typeface="Calibri"/>
                </a:rPr>
                <a:t>As with self-pay, the unit must accept the membership renewal in My.Scouting, although they can avoid this by selecting “Auto-Approve” in My.Scouting/Organization Manager/Settings.</a:t>
              </a:r>
            </a:p>
            <a:p>
              <a:pPr marL="240696" marR="86544" indent="-171450">
                <a:lnSpc>
                  <a:spcPts val="1648"/>
                </a:lnSpc>
                <a:spcBef>
                  <a:spcPts val="835"/>
                </a:spcBef>
                <a:tabLst>
                  <a:tab pos="238125" algn="l"/>
                </a:tabLst>
              </a:pPr>
              <a:r>
                <a:rPr lang="en-US" sz="1600" dirty="0">
                  <a:latin typeface="Calibri"/>
                  <a:cs typeface="Calibri"/>
                </a:rPr>
                <a:t>Unit-pay does not preclude an individual from using the self-pay function. If they do, the unit will be blocked from double-paying.  If the unit pays first, the individual will be blocked from double-paying.</a:t>
              </a:r>
            </a:p>
            <a:p>
              <a:pPr marL="240696" marR="86544" indent="-171450">
                <a:lnSpc>
                  <a:spcPts val="1648"/>
                </a:lnSpc>
                <a:spcBef>
                  <a:spcPts val="835"/>
                </a:spcBef>
                <a:tabLst>
                  <a:tab pos="238125" algn="l"/>
                </a:tabLst>
              </a:pPr>
              <a:r>
                <a:rPr lang="en-US" sz="1600" dirty="0">
                  <a:highlight>
                    <a:srgbClr val="FFFF00"/>
                  </a:highlight>
                  <a:latin typeface="Calibri"/>
                  <a:cs typeface="Calibri"/>
                </a:rPr>
                <a:t>This will eventually become a monthly process for the unit and its leadership?</a:t>
              </a:r>
            </a:p>
            <a:p>
              <a:pPr marL="240696" marR="86544" indent="-171450">
                <a:lnSpc>
                  <a:spcPts val="1648"/>
                </a:lnSpc>
                <a:spcBef>
                  <a:spcPts val="835"/>
                </a:spcBef>
                <a:tabLst>
                  <a:tab pos="238125" algn="l"/>
                </a:tabLst>
              </a:pPr>
              <a:r>
                <a:rPr lang="en-US" sz="1600" b="1" i="0" dirty="0">
                  <a:solidFill>
                    <a:srgbClr val="FF0000"/>
                  </a:solidFill>
                  <a:effectLst/>
                  <a:highlight>
                    <a:srgbClr val="FFFFFF"/>
                  </a:highlight>
                </a:rPr>
                <a:t>After each renewal, conduct a membership inventory by comparing the unit's local (Scoutbook+) roster to the </a:t>
              </a:r>
              <a:r>
                <a:rPr lang="en-US" sz="1600" b="1" i="0" dirty="0" err="1">
                  <a:solidFill>
                    <a:srgbClr val="FF0000"/>
                  </a:solidFill>
                  <a:effectLst/>
                  <a:highlight>
                    <a:srgbClr val="FFFFFF"/>
                  </a:highlight>
                </a:rPr>
                <a:t>my.scouting</a:t>
              </a:r>
              <a:r>
                <a:rPr lang="en-US" sz="1600" b="1" i="0" dirty="0">
                  <a:solidFill>
                    <a:srgbClr val="FF0000"/>
                  </a:solidFill>
                  <a:effectLst/>
                  <a:highlight>
                    <a:srgbClr val="FFFFFF"/>
                  </a:highlight>
                </a:rPr>
                <a:t> roster to confirm members are renewed correctly.</a:t>
              </a:r>
              <a:endParaRPr lang="en-US" sz="1600" b="1" dirty="0">
                <a:solidFill>
                  <a:srgbClr val="FF0000"/>
                </a:solidFill>
              </a:endParaRPr>
            </a:p>
            <a:p>
              <a:pPr marL="240696" marR="86544" indent="-171450">
                <a:lnSpc>
                  <a:spcPts val="1648"/>
                </a:lnSpc>
                <a:spcBef>
                  <a:spcPts val="835"/>
                </a:spcBef>
                <a:tabLst>
                  <a:tab pos="238125" algn="l"/>
                </a:tabLst>
              </a:pPr>
              <a:endParaRPr lang="en-US" sz="1600" dirty="0">
                <a:highlight>
                  <a:srgbClr val="FFFF00"/>
                </a:highlight>
                <a:latin typeface="Calibri"/>
                <a:cs typeface="Calibri"/>
              </a:endParaRPr>
            </a:p>
            <a:p>
              <a:pPr marL="240696" marR="86544" indent="-171450" algn="just">
                <a:lnSpc>
                  <a:spcPts val="1648"/>
                </a:lnSpc>
                <a:spcBef>
                  <a:spcPts val="835"/>
                </a:spcBef>
                <a:tabLst>
                  <a:tab pos="238125" algn="l"/>
                </a:tabLst>
              </a:pPr>
              <a:endParaRPr sz="1600" dirty="0">
                <a:latin typeface="Calibri"/>
                <a:cs typeface="Calibri"/>
              </a:endParaRPr>
            </a:p>
          </p:txBody>
        </p:sp>
        <p:sp>
          <p:nvSpPr>
            <p:cNvPr id="23" name="object 6">
              <a:extLst>
                <a:ext uri="{FF2B5EF4-FFF2-40B4-BE49-F238E27FC236}">
                  <a16:creationId xmlns:a16="http://schemas.microsoft.com/office/drawing/2014/main" id="{6911906A-A7AF-9A18-4416-53EA7E6DAB49}"/>
                </a:ext>
              </a:extLst>
            </p:cNvPr>
            <p:cNvSpPr txBox="1"/>
            <p:nvPr/>
          </p:nvSpPr>
          <p:spPr>
            <a:xfrm>
              <a:off x="797272" y="3238976"/>
              <a:ext cx="53065" cy="114300"/>
            </a:xfrm>
            <a:prstGeom prst="rect">
              <a:avLst/>
            </a:prstGeom>
          </p:spPr>
          <p:txBody>
            <a:bodyPr wrap="square" lIns="0" tIns="0" rIns="0" bIns="0" rtlCol="0">
              <a:noAutofit/>
            </a:bodyPr>
            <a:lstStyle/>
            <a:p>
              <a:pPr marL="19050">
                <a:lnSpc>
                  <a:spcPts val="750"/>
                </a:lnSpc>
              </a:pPr>
              <a:endParaRPr sz="750"/>
            </a:p>
          </p:txBody>
        </p:sp>
        <p:sp>
          <p:nvSpPr>
            <p:cNvPr id="24" name="object 5">
              <a:extLst>
                <a:ext uri="{FF2B5EF4-FFF2-40B4-BE49-F238E27FC236}">
                  <a16:creationId xmlns:a16="http://schemas.microsoft.com/office/drawing/2014/main" id="{4181B4B0-35C8-CBBD-D691-328ED5DE0929}"/>
                </a:ext>
              </a:extLst>
            </p:cNvPr>
            <p:cNvSpPr txBox="1"/>
            <p:nvPr/>
          </p:nvSpPr>
          <p:spPr>
            <a:xfrm>
              <a:off x="1359607" y="3238976"/>
              <a:ext cx="50378" cy="114300"/>
            </a:xfrm>
            <a:prstGeom prst="rect">
              <a:avLst/>
            </a:prstGeom>
          </p:spPr>
          <p:txBody>
            <a:bodyPr wrap="square" lIns="0" tIns="0" rIns="0" bIns="0" rtlCol="0">
              <a:noAutofit/>
            </a:bodyPr>
            <a:lstStyle/>
            <a:p>
              <a:pPr marL="19050">
                <a:lnSpc>
                  <a:spcPts val="750"/>
                </a:lnSpc>
              </a:pPr>
              <a:endParaRPr sz="750"/>
            </a:p>
          </p:txBody>
        </p:sp>
        <p:sp>
          <p:nvSpPr>
            <p:cNvPr id="25" name="object 4">
              <a:extLst>
                <a:ext uri="{FF2B5EF4-FFF2-40B4-BE49-F238E27FC236}">
                  <a16:creationId xmlns:a16="http://schemas.microsoft.com/office/drawing/2014/main" id="{8470B0CE-0AF7-3B9B-BBEF-C5282F78E601}"/>
                </a:ext>
              </a:extLst>
            </p:cNvPr>
            <p:cNvSpPr txBox="1"/>
            <p:nvPr/>
          </p:nvSpPr>
          <p:spPr>
            <a:xfrm>
              <a:off x="1993318" y="3238976"/>
              <a:ext cx="52013" cy="114300"/>
            </a:xfrm>
            <a:prstGeom prst="rect">
              <a:avLst/>
            </a:prstGeom>
          </p:spPr>
          <p:txBody>
            <a:bodyPr wrap="square" lIns="0" tIns="0" rIns="0" bIns="0" rtlCol="0">
              <a:noAutofit/>
            </a:bodyPr>
            <a:lstStyle/>
            <a:p>
              <a:pPr marL="19050">
                <a:lnSpc>
                  <a:spcPts val="750"/>
                </a:lnSpc>
              </a:pPr>
              <a:endParaRPr sz="750"/>
            </a:p>
          </p:txBody>
        </p:sp>
        <p:sp>
          <p:nvSpPr>
            <p:cNvPr id="26" name="object 3">
              <a:extLst>
                <a:ext uri="{FF2B5EF4-FFF2-40B4-BE49-F238E27FC236}">
                  <a16:creationId xmlns:a16="http://schemas.microsoft.com/office/drawing/2014/main" id="{2FFF3841-62B5-697A-A39B-90E814F76FDC}"/>
                </a:ext>
              </a:extLst>
            </p:cNvPr>
            <p:cNvSpPr txBox="1"/>
            <p:nvPr/>
          </p:nvSpPr>
          <p:spPr>
            <a:xfrm>
              <a:off x="2204526" y="3238976"/>
              <a:ext cx="51127" cy="114300"/>
            </a:xfrm>
            <a:prstGeom prst="rect">
              <a:avLst/>
            </a:prstGeom>
          </p:spPr>
          <p:txBody>
            <a:bodyPr wrap="square" lIns="0" tIns="0" rIns="0" bIns="0" rtlCol="0">
              <a:noAutofit/>
            </a:bodyPr>
            <a:lstStyle/>
            <a:p>
              <a:pPr marL="19050">
                <a:lnSpc>
                  <a:spcPts val="750"/>
                </a:lnSpc>
              </a:pPr>
              <a:endParaRPr sz="750"/>
            </a:p>
          </p:txBody>
        </p:sp>
        <p:sp>
          <p:nvSpPr>
            <p:cNvPr id="27" name="object 2">
              <a:extLst>
                <a:ext uri="{FF2B5EF4-FFF2-40B4-BE49-F238E27FC236}">
                  <a16:creationId xmlns:a16="http://schemas.microsoft.com/office/drawing/2014/main" id="{73558783-DB54-C7A0-48A2-098A44AEE8C2}"/>
                </a:ext>
              </a:extLst>
            </p:cNvPr>
            <p:cNvSpPr txBox="1"/>
            <p:nvPr/>
          </p:nvSpPr>
          <p:spPr>
            <a:xfrm>
              <a:off x="2467912" y="3238976"/>
              <a:ext cx="51764" cy="114300"/>
            </a:xfrm>
            <a:prstGeom prst="rect">
              <a:avLst/>
            </a:prstGeom>
          </p:spPr>
          <p:txBody>
            <a:bodyPr wrap="square" lIns="0" tIns="0" rIns="0" bIns="0" rtlCol="0">
              <a:noAutofit/>
            </a:bodyPr>
            <a:lstStyle/>
            <a:p>
              <a:pPr marL="19050">
                <a:lnSpc>
                  <a:spcPts val="750"/>
                </a:lnSpc>
              </a:pPr>
              <a:endParaRPr sz="750"/>
            </a:p>
          </p:txBody>
        </p:sp>
      </p:grpSp>
      <p:sp>
        <p:nvSpPr>
          <p:cNvPr id="5" name="TextBox 4">
            <a:extLst>
              <a:ext uri="{FF2B5EF4-FFF2-40B4-BE49-F238E27FC236}">
                <a16:creationId xmlns:a16="http://schemas.microsoft.com/office/drawing/2014/main" id="{57188F50-16DA-E33F-948D-A617AE7F7AFF}"/>
              </a:ext>
            </a:extLst>
          </p:cNvPr>
          <p:cNvSpPr txBox="1"/>
          <p:nvPr/>
        </p:nvSpPr>
        <p:spPr>
          <a:xfrm>
            <a:off x="1544092" y="474287"/>
            <a:ext cx="7131443" cy="1261884"/>
          </a:xfrm>
          <a:prstGeom prst="rect">
            <a:avLst/>
          </a:prstGeom>
          <a:noFill/>
        </p:spPr>
        <p:txBody>
          <a:bodyPr wrap="square" rtlCol="0">
            <a:spAutoFit/>
          </a:bodyPr>
          <a:lstStyle/>
          <a:p>
            <a:pPr algn="ctr"/>
            <a:r>
              <a:rPr lang="en-US" sz="4000" b="1" dirty="0"/>
              <a:t>Unit-Pay Membership Renewals </a:t>
            </a:r>
            <a:r>
              <a:rPr lang="en-US" sz="3600" b="1" dirty="0"/>
              <a:t>Wrap Up</a:t>
            </a:r>
          </a:p>
        </p:txBody>
      </p:sp>
    </p:spTree>
    <p:extLst>
      <p:ext uri="{BB962C8B-B14F-4D97-AF65-F5344CB8AC3E}">
        <p14:creationId xmlns:p14="http://schemas.microsoft.com/office/powerpoint/2010/main" val="362332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EC6003-691C-1802-380F-3FD0BD5D1711}"/>
              </a:ext>
            </a:extLst>
          </p:cNvPr>
          <p:cNvSpPr txBox="1"/>
          <p:nvPr/>
        </p:nvSpPr>
        <p:spPr>
          <a:xfrm>
            <a:off x="1257806" y="447729"/>
            <a:ext cx="7516535" cy="646331"/>
          </a:xfrm>
          <a:prstGeom prst="rect">
            <a:avLst/>
          </a:prstGeom>
          <a:noFill/>
        </p:spPr>
        <p:txBody>
          <a:bodyPr wrap="square" rtlCol="0">
            <a:spAutoFit/>
          </a:bodyPr>
          <a:lstStyle/>
          <a:p>
            <a:pPr algn="ctr"/>
            <a:r>
              <a:rPr lang="en-US" sz="3600" b="1" dirty="0"/>
              <a:t>Checking Membership Renewal Status</a:t>
            </a:r>
          </a:p>
        </p:txBody>
      </p:sp>
      <p:sp>
        <p:nvSpPr>
          <p:cNvPr id="2" name="TextBox 1">
            <a:extLst>
              <a:ext uri="{FF2B5EF4-FFF2-40B4-BE49-F238E27FC236}">
                <a16:creationId xmlns:a16="http://schemas.microsoft.com/office/drawing/2014/main" id="{FF525276-082D-EF47-C408-D2DF7672C159}"/>
              </a:ext>
            </a:extLst>
          </p:cNvPr>
          <p:cNvSpPr txBox="1"/>
          <p:nvPr/>
        </p:nvSpPr>
        <p:spPr>
          <a:xfrm>
            <a:off x="289105" y="5059609"/>
            <a:ext cx="8422498" cy="1508105"/>
          </a:xfrm>
          <a:prstGeom prst="rect">
            <a:avLst/>
          </a:prstGeom>
          <a:noFill/>
        </p:spPr>
        <p:txBody>
          <a:bodyPr wrap="none" rtlCol="0">
            <a:spAutoFit/>
          </a:bodyPr>
          <a:lstStyle/>
          <a:p>
            <a:r>
              <a:rPr lang="en-US" sz="1600" dirty="0"/>
              <a:t>Note that you can click on the Reports option to generate a report of upcoming membership dates:</a:t>
            </a:r>
          </a:p>
          <a:p>
            <a:endParaRPr lang="en-US" sz="1200" dirty="0"/>
          </a:p>
          <a:p>
            <a:pPr marL="342900" indent="-342900">
              <a:buAutoNum type="arabicPeriod"/>
            </a:pPr>
            <a:r>
              <a:rPr lang="en-US" sz="1600" dirty="0"/>
              <a:t>Sign in to My.Scouting.org,</a:t>
            </a:r>
          </a:p>
          <a:p>
            <a:pPr marL="342900" indent="-342900">
              <a:buAutoNum type="arabicPeriod"/>
            </a:pPr>
            <a:r>
              <a:rPr lang="en-US" sz="1600" dirty="0"/>
              <a:t>Click “Organization Manager”,</a:t>
            </a:r>
          </a:p>
          <a:p>
            <a:pPr marL="342900" indent="-342900">
              <a:buAutoNum type="arabicPeriod"/>
            </a:pPr>
            <a:r>
              <a:rPr lang="en-US" sz="1600" dirty="0"/>
              <a:t>Click “Reports”,</a:t>
            </a:r>
          </a:p>
          <a:p>
            <a:pPr marL="342900" indent="-342900">
              <a:buAutoNum type="arabicPeriod"/>
            </a:pPr>
            <a:r>
              <a:rPr lang="en-US" sz="1600" dirty="0"/>
              <a:t>Select the desired report.</a:t>
            </a:r>
          </a:p>
        </p:txBody>
      </p:sp>
      <p:pic>
        <p:nvPicPr>
          <p:cNvPr id="8" name="Picture 7">
            <a:extLst>
              <a:ext uri="{FF2B5EF4-FFF2-40B4-BE49-F238E27FC236}">
                <a16:creationId xmlns:a16="http://schemas.microsoft.com/office/drawing/2014/main" id="{D722E7E2-552E-A7CB-1528-27B26A3689E5}"/>
              </a:ext>
            </a:extLst>
          </p:cNvPr>
          <p:cNvPicPr>
            <a:picLocks noChangeAspect="1"/>
          </p:cNvPicPr>
          <p:nvPr/>
        </p:nvPicPr>
        <p:blipFill>
          <a:blip r:embed="rId3"/>
          <a:stretch>
            <a:fillRect/>
          </a:stretch>
        </p:blipFill>
        <p:spPr>
          <a:xfrm>
            <a:off x="559964" y="1516928"/>
            <a:ext cx="7434743" cy="3542681"/>
          </a:xfrm>
          <a:prstGeom prst="rect">
            <a:avLst/>
          </a:prstGeom>
        </p:spPr>
      </p:pic>
      <p:sp>
        <p:nvSpPr>
          <p:cNvPr id="9" name="Arrow: Right 8">
            <a:extLst>
              <a:ext uri="{FF2B5EF4-FFF2-40B4-BE49-F238E27FC236}">
                <a16:creationId xmlns:a16="http://schemas.microsoft.com/office/drawing/2014/main" id="{53AFD00D-C608-B8C4-827C-F5B8229D2463}"/>
              </a:ext>
            </a:extLst>
          </p:cNvPr>
          <p:cNvSpPr/>
          <p:nvPr/>
        </p:nvSpPr>
        <p:spPr>
          <a:xfrm>
            <a:off x="964735" y="4124060"/>
            <a:ext cx="369115" cy="457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0">
            <a:extLst>
              <a:ext uri="{FF2B5EF4-FFF2-40B4-BE49-F238E27FC236}">
                <a16:creationId xmlns:a16="http://schemas.microsoft.com/office/drawing/2014/main" id="{73CCD804-C3DF-2188-0012-15B734593B65}"/>
              </a:ext>
            </a:extLst>
          </p:cNvPr>
          <p:cNvSpPr txBox="1"/>
          <p:nvPr/>
        </p:nvSpPr>
        <p:spPr>
          <a:xfrm>
            <a:off x="2314744" y="883171"/>
            <a:ext cx="5439030" cy="238766"/>
          </a:xfrm>
          <a:prstGeom prst="rect">
            <a:avLst/>
          </a:prstGeom>
        </p:spPr>
        <p:txBody>
          <a:bodyPr wrap="square" lIns="0" tIns="12168" rIns="0" bIns="0" rtlCol="0">
            <a:noAutofit/>
          </a:bodyPr>
          <a:lstStyle/>
          <a:p>
            <a:pPr marL="9525">
              <a:lnSpc>
                <a:spcPts val="1916"/>
              </a:lnSpc>
            </a:pPr>
            <a:r>
              <a:rPr sz="2000" b="1" spc="-2" dirty="0">
                <a:latin typeface="Arial"/>
                <a:cs typeface="Arial"/>
              </a:rPr>
              <a:t>For all youth </a:t>
            </a:r>
            <a:r>
              <a:rPr lang="en-US" sz="2000" b="1" spc="-2" dirty="0">
                <a:latin typeface="Arial"/>
                <a:cs typeface="Arial"/>
              </a:rPr>
              <a:t>members of the BSA</a:t>
            </a:r>
            <a:endParaRPr sz="2000" dirty="0">
              <a:latin typeface="Arial"/>
              <a:cs typeface="Arial"/>
            </a:endParaRPr>
          </a:p>
        </p:txBody>
      </p:sp>
      <p:sp>
        <p:nvSpPr>
          <p:cNvPr id="3" name="TextBox 2">
            <a:extLst>
              <a:ext uri="{FF2B5EF4-FFF2-40B4-BE49-F238E27FC236}">
                <a16:creationId xmlns:a16="http://schemas.microsoft.com/office/drawing/2014/main" id="{877E14F4-AC19-A2FC-BA5C-A939B1E75565}"/>
              </a:ext>
            </a:extLst>
          </p:cNvPr>
          <p:cNvSpPr txBox="1"/>
          <p:nvPr/>
        </p:nvSpPr>
        <p:spPr>
          <a:xfrm>
            <a:off x="489857" y="1317523"/>
            <a:ext cx="8164285" cy="5145896"/>
          </a:xfrm>
          <a:prstGeom prst="rect">
            <a:avLst/>
          </a:prstGeom>
          <a:noFill/>
        </p:spPr>
        <p:txBody>
          <a:bodyPr wrap="square">
            <a:spAutoFit/>
          </a:bodyPr>
          <a:lstStyle/>
          <a:p>
            <a:pPr marL="0" marR="0">
              <a:spcBef>
                <a:spcPts val="0"/>
              </a:spcBef>
              <a:spcAft>
                <a:spcPts val="0"/>
              </a:spcAft>
            </a:pPr>
            <a:r>
              <a:rPr lang="en-US" sz="1600" kern="12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Individuals needing to apply for financial assistance should submit the financial assistance form directly to council prior to renewing.  Upon receiving approval for aid, the member completes the renewal up to the payment step.  The member should print the renewal application and turn in the renewal and aid approval along with payment for fees not covered by the aid to their unit Committee Chair.  It will be forwarded to the council registrar to process the renewal and pay National. Individual renewals will normally occur every month on the anniversary of a member’s joining date or last renewal.  The responsibility for renewing is an individual responsibility.</a:t>
            </a:r>
          </a:p>
          <a:p>
            <a:pPr marL="0" marR="0">
              <a:spcBef>
                <a:spcPts val="0"/>
              </a:spcBef>
              <a:spcAft>
                <a:spcPts val="0"/>
              </a:spcAft>
            </a:pPr>
            <a:r>
              <a:rPr lang="en-US" sz="1600" kern="12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endParaRPr lang="en-US" dirty="0">
              <a:solidFill>
                <a:srgbClr val="000000"/>
              </a:solidFill>
              <a:latin typeface="Calibri" panose="020F0502020204030204" pitchFamily="34" charset="0"/>
              <a:ea typeface="PMingLiU" panose="02020500000000000000" pitchFamily="18" charset="-120"/>
              <a:cs typeface="Times New Roman" panose="02020603050405020304" pitchFamily="18" charset="0"/>
            </a:endParaRPr>
          </a:p>
          <a:p>
            <a:pPr>
              <a:lnSpc>
                <a:spcPts val="1500"/>
              </a:lnSpc>
            </a:pPr>
            <a:r>
              <a:rPr lang="en-US" sz="1600" dirty="0">
                <a:ea typeface="PMingLiU" panose="020B0604030504040204" pitchFamily="18" charset="-120"/>
                <a:cs typeface="Times New Roman" panose="02020603050405020304" pitchFamily="18" charset="0"/>
              </a:rPr>
              <a:t>If financial assistance is needed, submitters must “Pay at Council”. There is no current way to pay partial fees to National.  </a:t>
            </a:r>
            <a:r>
              <a:rPr lang="en-US" sz="1600" dirty="0">
                <a:highlight>
                  <a:srgbClr val="FFFF00"/>
                </a:highlight>
                <a:ea typeface="PMingLiU" panose="020B0604030504040204" pitchFamily="18" charset="-120"/>
                <a:cs typeface="Times New Roman" panose="02020603050405020304" pitchFamily="18" charset="0"/>
              </a:rPr>
              <a:t>National is working on a “Discount button” to allow payment for folks needing financial assistance.</a:t>
            </a:r>
          </a:p>
          <a:p>
            <a:pPr>
              <a:lnSpc>
                <a:spcPts val="1500"/>
              </a:lnSpc>
            </a:pPr>
            <a:endParaRPr lang="en-US" sz="1600" dirty="0">
              <a:ea typeface="PMingLiU" panose="020B0604030504040204" pitchFamily="18" charset="-120"/>
              <a:cs typeface="Times New Roman" panose="02020603050405020304" pitchFamily="18" charset="0"/>
            </a:endParaRPr>
          </a:p>
          <a:p>
            <a:pPr marL="742950" lvl="1"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Individuals can find the Financial Support – Family form at the following link</a:t>
            </a:r>
          </a:p>
          <a:p>
            <a:pPr lvl="1">
              <a:lnSpc>
                <a:spcPts val="1500"/>
              </a:lnSpc>
            </a:pPr>
            <a:r>
              <a:rPr lang="en-US" sz="1600" dirty="0">
                <a:ea typeface="PMingLiU" panose="020B0604030504040204" pitchFamily="18" charset="-120"/>
                <a:cs typeface="Times New Roman" panose="02020603050405020304" pitchFamily="18" charset="0"/>
              </a:rPr>
              <a:t>	</a:t>
            </a:r>
            <a:r>
              <a:rPr lang="en-US" sz="1600" dirty="0">
                <a:ea typeface="PMingLiU" panose="020B0604030504040204" pitchFamily="18" charset="-120"/>
                <a:cs typeface="Times New Roman" panose="02020603050405020304" pitchFamily="18" charset="0"/>
                <a:hlinkClick r:id="rId3"/>
              </a:rPr>
              <a:t>https://247scouting.com/forms/082-FinancialSupport</a:t>
            </a:r>
            <a:endParaRPr lang="en-US" sz="1600" dirty="0">
              <a:ea typeface="PMingLiU" panose="020B0604030504040204" pitchFamily="18" charset="-120"/>
              <a:cs typeface="Times New Roman" panose="02020603050405020304" pitchFamily="18" charset="0"/>
            </a:endParaRPr>
          </a:p>
          <a:p>
            <a:pPr marL="742950" lvl="1"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Units can find the Financial Support – Unit Leader Edition at the following link</a:t>
            </a:r>
          </a:p>
          <a:p>
            <a:pPr lvl="1">
              <a:lnSpc>
                <a:spcPts val="1500"/>
              </a:lnSpc>
            </a:pPr>
            <a:r>
              <a:rPr lang="en-US" sz="1600" dirty="0">
                <a:ea typeface="PMingLiU" panose="020B0604030504040204" pitchFamily="18" charset="-120"/>
                <a:cs typeface="Times New Roman" panose="02020603050405020304" pitchFamily="18" charset="0"/>
              </a:rPr>
              <a:t>	</a:t>
            </a:r>
            <a:r>
              <a:rPr lang="en-US" sz="1600" dirty="0">
                <a:ea typeface="PMingLiU" panose="020B0604030504040204" pitchFamily="18" charset="-120"/>
                <a:cs typeface="Times New Roman" panose="02020603050405020304" pitchFamily="18" charset="0"/>
                <a:hlinkClick r:id="rId4"/>
              </a:rPr>
              <a:t>https://247scouting.com/forms/082-FinancialSupportUnitLeader</a:t>
            </a:r>
            <a:endParaRPr lang="en-US" sz="1600" dirty="0">
              <a:ea typeface="PMingLiU" panose="020B0604030504040204" pitchFamily="18" charset="-120"/>
              <a:cs typeface="Times New Roman" panose="02020603050405020304" pitchFamily="18" charset="0"/>
            </a:endParaRPr>
          </a:p>
          <a:p>
            <a:pPr>
              <a:lnSpc>
                <a:spcPts val="1500"/>
              </a:lnSpc>
            </a:pPr>
            <a:endParaRPr lang="en-US" sz="1600" dirty="0">
              <a:ea typeface="PMingLiU" panose="020B0604030504040204" pitchFamily="18" charset="-120"/>
              <a:cs typeface="Times New Roman" panose="02020603050405020304" pitchFamily="18" charset="0"/>
            </a:endParaRPr>
          </a:p>
          <a:p>
            <a:pPr>
              <a:lnSpc>
                <a:spcPts val="1500"/>
              </a:lnSpc>
            </a:pPr>
            <a:r>
              <a:rPr lang="en-US" sz="1600" dirty="0">
                <a:ea typeface="PMingLiU" panose="020B0604030504040204" pitchFamily="18" charset="-120"/>
                <a:cs typeface="Times New Roman" panose="02020603050405020304" pitchFamily="18" charset="0"/>
              </a:rPr>
              <a:t>Financial assistance is available to not only current Scouts but to new Scouts as well.</a:t>
            </a:r>
          </a:p>
          <a:p>
            <a:pPr>
              <a:lnSpc>
                <a:spcPts val="1500"/>
              </a:lnSpc>
            </a:pPr>
            <a:endParaRPr lang="en-US" sz="1600" dirty="0">
              <a:ea typeface="PMingLiU" panose="020B0604030504040204" pitchFamily="18" charset="-120"/>
              <a:cs typeface="Times New Roman" panose="02020603050405020304" pitchFamily="18" charset="0"/>
            </a:endParaRPr>
          </a:p>
          <a:p>
            <a:pPr marL="742950" lvl="1"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Individuals needing financial assistance for their Scouts need to apply before their expiration date</a:t>
            </a:r>
          </a:p>
          <a:p>
            <a:pPr marL="742950" lvl="1"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New Scouts needing financial assistance will need to complete the appropriate form along with a paper Scout application and send them to the NCAC Council office Registrar</a:t>
            </a:r>
          </a:p>
        </p:txBody>
      </p:sp>
      <p:sp>
        <p:nvSpPr>
          <p:cNvPr id="9" name="TextBox 8">
            <a:extLst>
              <a:ext uri="{FF2B5EF4-FFF2-40B4-BE49-F238E27FC236}">
                <a16:creationId xmlns:a16="http://schemas.microsoft.com/office/drawing/2014/main" id="{F42B0D27-BB43-0FB8-CB32-E4D5A3366138}"/>
              </a:ext>
            </a:extLst>
          </p:cNvPr>
          <p:cNvSpPr txBox="1"/>
          <p:nvPr/>
        </p:nvSpPr>
        <p:spPr>
          <a:xfrm>
            <a:off x="2157342" y="189145"/>
            <a:ext cx="4410631" cy="707886"/>
          </a:xfrm>
          <a:prstGeom prst="rect">
            <a:avLst/>
          </a:prstGeom>
          <a:noFill/>
        </p:spPr>
        <p:txBody>
          <a:bodyPr wrap="none" rtlCol="0">
            <a:spAutoFit/>
          </a:bodyPr>
          <a:lstStyle/>
          <a:p>
            <a:r>
              <a:rPr lang="en-US" sz="4000" b="1" dirty="0"/>
              <a:t>Financial Assistance</a:t>
            </a:r>
          </a:p>
        </p:txBody>
      </p:sp>
    </p:spTree>
    <p:extLst>
      <p:ext uri="{BB962C8B-B14F-4D97-AF65-F5344CB8AC3E}">
        <p14:creationId xmlns:p14="http://schemas.microsoft.com/office/powerpoint/2010/main" val="89240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CBB433-6A04-AB7B-0DC2-7BE81AF619AC}"/>
              </a:ext>
            </a:extLst>
          </p:cNvPr>
          <p:cNvSpPr txBox="1"/>
          <p:nvPr/>
        </p:nvSpPr>
        <p:spPr>
          <a:xfrm>
            <a:off x="1713134" y="361847"/>
            <a:ext cx="6409189" cy="707886"/>
          </a:xfrm>
          <a:prstGeom prst="rect">
            <a:avLst/>
          </a:prstGeom>
          <a:noFill/>
        </p:spPr>
        <p:txBody>
          <a:bodyPr wrap="square" rtlCol="0">
            <a:spAutoFit/>
          </a:bodyPr>
          <a:lstStyle/>
          <a:p>
            <a:pPr algn="ctr"/>
            <a:r>
              <a:rPr lang="en-US" sz="4000" b="1" dirty="0"/>
              <a:t>Opt-Out Function</a:t>
            </a:r>
          </a:p>
        </p:txBody>
      </p:sp>
      <p:sp>
        <p:nvSpPr>
          <p:cNvPr id="4" name="object 20">
            <a:extLst>
              <a:ext uri="{FF2B5EF4-FFF2-40B4-BE49-F238E27FC236}">
                <a16:creationId xmlns:a16="http://schemas.microsoft.com/office/drawing/2014/main" id="{73CCD804-C3DF-2188-0012-15B734593B65}"/>
              </a:ext>
            </a:extLst>
          </p:cNvPr>
          <p:cNvSpPr txBox="1"/>
          <p:nvPr/>
        </p:nvSpPr>
        <p:spPr>
          <a:xfrm>
            <a:off x="1960061" y="1417739"/>
            <a:ext cx="5439030" cy="238766"/>
          </a:xfrm>
          <a:prstGeom prst="rect">
            <a:avLst/>
          </a:prstGeom>
        </p:spPr>
        <p:txBody>
          <a:bodyPr wrap="square" lIns="0" tIns="12168" rIns="0" bIns="0" rtlCol="0">
            <a:noAutofit/>
          </a:bodyPr>
          <a:lstStyle/>
          <a:p>
            <a:pPr marL="9525">
              <a:lnSpc>
                <a:spcPts val="1916"/>
              </a:lnSpc>
            </a:pPr>
            <a:r>
              <a:rPr sz="2000" b="1" spc="-2" dirty="0">
                <a:latin typeface="Arial"/>
                <a:cs typeface="Arial"/>
              </a:rPr>
              <a:t>For all youth </a:t>
            </a:r>
            <a:r>
              <a:rPr lang="en-US" sz="2000" b="1" spc="-2" dirty="0">
                <a:latin typeface="Arial"/>
                <a:cs typeface="Arial"/>
              </a:rPr>
              <a:t>and adult members of the BSA</a:t>
            </a:r>
            <a:endParaRPr sz="2000" dirty="0">
              <a:latin typeface="Arial"/>
              <a:cs typeface="Arial"/>
            </a:endParaRPr>
          </a:p>
        </p:txBody>
      </p:sp>
      <p:sp>
        <p:nvSpPr>
          <p:cNvPr id="3" name="TextBox 2">
            <a:extLst>
              <a:ext uri="{FF2B5EF4-FFF2-40B4-BE49-F238E27FC236}">
                <a16:creationId xmlns:a16="http://schemas.microsoft.com/office/drawing/2014/main" id="{10BE4B6F-A836-A3FD-60B6-5E7E13BD837D}"/>
              </a:ext>
            </a:extLst>
          </p:cNvPr>
          <p:cNvSpPr txBox="1"/>
          <p:nvPr/>
        </p:nvSpPr>
        <p:spPr>
          <a:xfrm>
            <a:off x="489857" y="2004511"/>
            <a:ext cx="8164285" cy="3139321"/>
          </a:xfrm>
          <a:prstGeom prst="rect">
            <a:avLst/>
          </a:prstGeom>
          <a:noFill/>
        </p:spPr>
        <p:txBody>
          <a:bodyPr wrap="square">
            <a:spAutoFit/>
          </a:bodyPr>
          <a:lstStyle/>
          <a:p>
            <a:pPr marL="0" marR="0">
              <a:spcBef>
                <a:spcPts val="0"/>
              </a:spcBef>
              <a:spcAft>
                <a:spcPts val="0"/>
              </a:spcAft>
            </a:pPr>
            <a:r>
              <a:rPr lang="en-US" sz="1800" kern="1200" dirty="0">
                <a:solidFill>
                  <a:srgbClr val="000000"/>
                </a:solidFill>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This year the Opt</a:t>
            </a:r>
            <a:r>
              <a:rPr lang="en-US" dirty="0">
                <a:solidFill>
                  <a:srgbClr val="000000"/>
                </a:solidFill>
                <a:highlight>
                  <a:srgbClr val="FFFF00"/>
                </a:highlight>
                <a:latin typeface="Calibri" panose="020F0502020204030204" pitchFamily="34" charset="0"/>
                <a:ea typeface="PMingLiU" panose="02020500000000000000" pitchFamily="18" charset="-120"/>
                <a:cs typeface="Times New Roman" panose="02020603050405020304" pitchFamily="18" charset="0"/>
              </a:rPr>
              <a:t>-</a:t>
            </a:r>
            <a:r>
              <a:rPr lang="en-US" sz="1800" kern="1200" dirty="0">
                <a:solidFill>
                  <a:srgbClr val="000000"/>
                </a:solidFill>
                <a:effectLst/>
                <a:highlight>
                  <a:srgbClr val="FFFF00"/>
                </a:highlight>
                <a:latin typeface="Calibri" panose="020F0502020204030204" pitchFamily="34" charset="0"/>
                <a:ea typeface="PMingLiU" panose="02020500000000000000" pitchFamily="18" charset="-120"/>
                <a:cs typeface="Times New Roman" panose="02020603050405020304" pitchFamily="18" charset="0"/>
              </a:rPr>
              <a:t>Out function serves to drop individuals from the Scouting program. </a:t>
            </a:r>
            <a:endParaRPr lang="en-US" sz="18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If an individual accidentally opt outs of their paid position, the member can still renew their membership during the lapse period.  After the lapse period expires, the member would need to complete a new application to rejoin Scouting.</a:t>
            </a:r>
          </a:p>
          <a:p>
            <a:pPr marL="0" marR="0">
              <a:spcBef>
                <a:spcPts val="0"/>
              </a:spcBef>
              <a:spcAft>
                <a:spcPts val="0"/>
              </a:spcAft>
            </a:pPr>
            <a:endParaRPr lang="en-US" dirty="0">
              <a:solidFill>
                <a:srgbClr val="000000"/>
              </a:solidFill>
              <a:latin typeface="Calibri" panose="020F0502020204030204" pitchFamily="34" charset="0"/>
              <a:ea typeface="PMingLiU" panose="02020500000000000000" pitchFamily="18" charset="-12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For members who Opt-Out by accident they can send an email to their District Commissioner with their name, BSA ID #, and unit. The District Commissioner can forward that information to the Council Registrar who can reset the member in the system.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PMingLiU" panose="02020500000000000000" pitchFamily="18" charset="-12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132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7A6836-8F1E-325C-6752-41D8E91081AA}"/>
              </a:ext>
            </a:extLst>
          </p:cNvPr>
          <p:cNvSpPr txBox="1"/>
          <p:nvPr/>
        </p:nvSpPr>
        <p:spPr>
          <a:xfrm>
            <a:off x="442452" y="1744774"/>
            <a:ext cx="7757651" cy="3539430"/>
          </a:xfrm>
          <a:prstGeom prst="rect">
            <a:avLst/>
          </a:prstGeom>
          <a:noFill/>
        </p:spPr>
        <p:txBody>
          <a:bodyPr wrap="square" rtlCol="0">
            <a:spAutoFit/>
          </a:bodyPr>
          <a:lstStyle/>
          <a:p>
            <a:r>
              <a:rPr lang="en-US" sz="3200" dirty="0"/>
              <a:t>Questions can be sent to:</a:t>
            </a:r>
          </a:p>
          <a:p>
            <a:endParaRPr lang="en-US" sz="3200" dirty="0"/>
          </a:p>
          <a:p>
            <a:pPr marL="914400" lvl="1" indent="-457200" algn="ctr">
              <a:buFont typeface="Arial" panose="020B0604020202020204" pitchFamily="34" charset="0"/>
              <a:buChar char="•"/>
            </a:pPr>
            <a:r>
              <a:rPr lang="en-US" sz="3200" b="1" dirty="0">
                <a:solidFill>
                  <a:srgbClr val="FF0000"/>
                </a:solidFill>
                <a:hlinkClick r:id="rId3">
                  <a:extLst>
                    <a:ext uri="{A12FA001-AC4F-418D-AE19-62706E023703}">
                      <ahyp:hlinkClr xmlns:ahyp="http://schemas.microsoft.com/office/drawing/2018/hyperlinkcolor" val="tx"/>
                    </a:ext>
                  </a:extLst>
                </a:hlinkClick>
              </a:rPr>
              <a:t>acc4recharter@gmail.com</a:t>
            </a:r>
            <a:endParaRPr lang="en-US" sz="3200" b="1" dirty="0">
              <a:solidFill>
                <a:srgbClr val="FF0000"/>
              </a:solidFill>
            </a:endParaRPr>
          </a:p>
          <a:p>
            <a:pPr marL="914400" lvl="1" indent="-457200" algn="ctr">
              <a:buFont typeface="Arial" panose="020B0604020202020204" pitchFamily="34" charset="0"/>
              <a:buChar char="•"/>
            </a:pPr>
            <a:endParaRPr lang="en-US" sz="3200" b="1" dirty="0">
              <a:solidFill>
                <a:srgbClr val="FF0000"/>
              </a:solidFill>
            </a:endParaRPr>
          </a:p>
          <a:p>
            <a:pPr lvl="1" algn="ctr"/>
            <a:r>
              <a:rPr lang="en-US" sz="3200" b="1" dirty="0">
                <a:solidFill>
                  <a:srgbClr val="FF0000"/>
                </a:solidFill>
              </a:rPr>
              <a:t>or</a:t>
            </a:r>
          </a:p>
          <a:p>
            <a:pPr marL="914400" lvl="1" indent="-457200" algn="ctr">
              <a:buFont typeface="Arial" panose="020B0604020202020204" pitchFamily="34" charset="0"/>
              <a:buChar char="•"/>
            </a:pPr>
            <a:endParaRPr lang="en-US" sz="3200" b="1" dirty="0">
              <a:solidFill>
                <a:srgbClr val="FF0000"/>
              </a:solidFill>
            </a:endParaRPr>
          </a:p>
          <a:p>
            <a:pPr marL="914400" lvl="1" indent="-457200" algn="ctr">
              <a:buFont typeface="Arial" panose="020B0604020202020204" pitchFamily="34" charset="0"/>
              <a:buChar char="•"/>
            </a:pPr>
            <a:r>
              <a:rPr lang="en-US" sz="3200" b="1" i="0" dirty="0">
                <a:solidFill>
                  <a:srgbClr val="FF0000"/>
                </a:solidFill>
                <a:effectLst/>
                <a:hlinkClick r:id="rId4">
                  <a:extLst>
                    <a:ext uri="{A12FA001-AC4F-418D-AE19-62706E023703}">
                      <ahyp:hlinkClr xmlns:ahyp="http://schemas.microsoft.com/office/drawing/2018/hyperlinkcolor" val="tx"/>
                    </a:ext>
                  </a:extLst>
                </a:hlinkClick>
              </a:rPr>
              <a:t>ncac.acc.team@ncacbsa.org</a:t>
            </a:r>
            <a:endParaRPr lang="en-US" sz="3200" b="1" dirty="0">
              <a:solidFill>
                <a:srgbClr val="FF0000"/>
              </a:solidFill>
            </a:endParaRPr>
          </a:p>
        </p:txBody>
      </p:sp>
    </p:spTree>
    <p:extLst>
      <p:ext uri="{BB962C8B-B14F-4D97-AF65-F5344CB8AC3E}">
        <p14:creationId xmlns:p14="http://schemas.microsoft.com/office/powerpoint/2010/main" val="344329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643B0-3D52-45BD-809A-C33AD709C9E7}"/>
              </a:ext>
            </a:extLst>
          </p:cNvPr>
          <p:cNvSpPr txBox="1"/>
          <p:nvPr/>
        </p:nvSpPr>
        <p:spPr>
          <a:xfrm>
            <a:off x="1335279" y="100432"/>
            <a:ext cx="6473439" cy="1200329"/>
          </a:xfrm>
          <a:prstGeom prst="rect">
            <a:avLst/>
          </a:prstGeom>
          <a:noFill/>
        </p:spPr>
        <p:txBody>
          <a:bodyPr wrap="none" rtlCol="0">
            <a:spAutoFit/>
          </a:bodyPr>
          <a:lstStyle/>
          <a:p>
            <a:pPr algn="ctr"/>
            <a:r>
              <a:rPr lang="en-US" sz="4000" b="1" dirty="0"/>
              <a:t>Things To Know</a:t>
            </a:r>
          </a:p>
          <a:p>
            <a:pPr algn="ctr"/>
            <a:r>
              <a:rPr lang="en-US" sz="3200" b="1" dirty="0"/>
              <a:t>About Membership Renewals (</a:t>
            </a:r>
            <a:r>
              <a:rPr lang="en-US" sz="3200" b="1" dirty="0" err="1"/>
              <a:t>Con’t</a:t>
            </a:r>
            <a:r>
              <a:rPr lang="en-US" sz="3200" b="1" dirty="0"/>
              <a:t>)</a:t>
            </a:r>
          </a:p>
        </p:txBody>
      </p:sp>
      <p:sp>
        <p:nvSpPr>
          <p:cNvPr id="8" name="TextBox 7">
            <a:extLst>
              <a:ext uri="{FF2B5EF4-FFF2-40B4-BE49-F238E27FC236}">
                <a16:creationId xmlns:a16="http://schemas.microsoft.com/office/drawing/2014/main" id="{8A2F5E0A-CFD6-6A3F-1E50-7803AF39AB30}"/>
              </a:ext>
            </a:extLst>
          </p:cNvPr>
          <p:cNvSpPr txBox="1"/>
          <p:nvPr/>
        </p:nvSpPr>
        <p:spPr>
          <a:xfrm>
            <a:off x="320991" y="1500381"/>
            <a:ext cx="8437115" cy="3368486"/>
          </a:xfrm>
          <a:prstGeom prst="rect">
            <a:avLst/>
          </a:prstGeom>
          <a:noFill/>
        </p:spPr>
        <p:txBody>
          <a:bodyPr wrap="square">
            <a:spAutoFit/>
          </a:bodyPr>
          <a:lstStyle/>
          <a:p>
            <a:pPr marL="285750" indent="-285750">
              <a:lnSpc>
                <a:spcPts val="1500"/>
              </a:lnSpc>
              <a:buFont typeface="Arial" panose="020B0604020202020204" pitchFamily="34" charset="0"/>
              <a:buChar char="•"/>
            </a:pPr>
            <a:r>
              <a:rPr lang="en-US" sz="1600" dirty="0">
                <a:highlight>
                  <a:srgbClr val="FFFF00"/>
                </a:highlight>
                <a:ea typeface="PMingLiU" panose="020B0604030504040204" pitchFamily="18" charset="-120"/>
                <a:cs typeface="Times New Roman" panose="02020603050405020304" pitchFamily="18" charset="0"/>
              </a:rPr>
              <a:t>Change this year is that only the COR/COR Delegate can approve adult renewals or moves. </a:t>
            </a:r>
            <a:r>
              <a:rPr lang="en-US" sz="1600" dirty="0">
                <a:ea typeface="PMingLiU" panose="020B0604030504040204" pitchFamily="18" charset="-120"/>
                <a:cs typeface="Times New Roman" panose="02020603050405020304" pitchFamily="18" charset="0"/>
              </a:rPr>
              <a:t>The Committee Chair or Unit Leader and Key 3 Delegates can approve youth renewals.</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Fees paid for renewing youth members include the council participation fee which is returned to NCAC by the National Office. </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b="1" dirty="0">
                <a:solidFill>
                  <a:srgbClr val="FF0000"/>
                </a:solidFill>
                <a:ea typeface="PMingLiU" panose="020B0604030504040204" pitchFamily="18" charset="-120"/>
                <a:cs typeface="Times New Roman" panose="02020603050405020304" pitchFamily="18" charset="0"/>
              </a:rPr>
              <a:t>Registration fees paid to the National Office are non-refundable.</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If the “Unit Batch Order” sent to National becomes defective, it will freeze that renewal batch until it is resolved by National – it will be up to the unit to clear the defectives.</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The Council Registrar does not have a normal role in renewals this year and will have difficulty resolving any defectives, member or fee issues.</a:t>
            </a: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b="1" u="sng" dirty="0">
                <a:solidFill>
                  <a:srgbClr val="FF0000"/>
                </a:solidFill>
                <a:ea typeface="PMingLiU" panose="020B0604030504040204" pitchFamily="18" charset="-120"/>
                <a:cs typeface="Times New Roman" panose="02020603050405020304" pitchFamily="18" charset="0"/>
              </a:rPr>
              <a:t>Recommendation is to use the Self-Pay option.</a:t>
            </a: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endParaRPr lang="en-US" sz="1600" dirty="0">
              <a:ea typeface="PMingLiU" panose="020B0604030504040204" pitchFamily="18" charset="-120"/>
              <a:cs typeface="Times New Roman" panose="02020603050405020304" pitchFamily="18" charset="0"/>
            </a:endParaRPr>
          </a:p>
          <a:p>
            <a:pPr marL="285750" indent="-285750">
              <a:lnSpc>
                <a:spcPts val="1500"/>
              </a:lnSpc>
              <a:buFont typeface="Arial" panose="020B0604020202020204" pitchFamily="34" charset="0"/>
              <a:buChar char="•"/>
            </a:pPr>
            <a:r>
              <a:rPr lang="en-US" sz="1600" dirty="0">
                <a:ea typeface="PMingLiU" panose="020B0604030504040204" pitchFamily="18" charset="-120"/>
                <a:cs typeface="Times New Roman" panose="02020603050405020304" pitchFamily="18" charset="0"/>
              </a:rPr>
              <a:t>Questions can be directed to:  </a:t>
            </a:r>
            <a:r>
              <a:rPr lang="en-US" sz="1600" b="1" i="0" dirty="0">
                <a:solidFill>
                  <a:srgbClr val="1155CC"/>
                </a:solidFill>
                <a:effectLst/>
                <a:highlight>
                  <a:srgbClr val="FFFFFF"/>
                </a:highlight>
                <a:hlinkClick r:id="rId2"/>
              </a:rPr>
              <a:t>ncac.acc.team@ncacbsa.org</a:t>
            </a:r>
            <a:endParaRPr lang="en-US" sz="1600" dirty="0">
              <a:ea typeface="PMingLiU" panose="020B0604030504040204" pitchFamily="18" charset="-120"/>
              <a:cs typeface="Times New Roman" panose="02020603050405020304" pitchFamily="18" charset="0"/>
            </a:endParaRPr>
          </a:p>
        </p:txBody>
      </p:sp>
      <p:pic>
        <p:nvPicPr>
          <p:cNvPr id="4" name="Picture 2">
            <a:extLst>
              <a:ext uri="{FF2B5EF4-FFF2-40B4-BE49-F238E27FC236}">
                <a16:creationId xmlns:a16="http://schemas.microsoft.com/office/drawing/2014/main" id="{212A1BCD-CF77-86C3-27B5-218181414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9" y="256439"/>
            <a:ext cx="888871" cy="10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8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643B0-3D52-45BD-809A-C33AD709C9E7}"/>
              </a:ext>
            </a:extLst>
          </p:cNvPr>
          <p:cNvSpPr txBox="1"/>
          <p:nvPr/>
        </p:nvSpPr>
        <p:spPr>
          <a:xfrm>
            <a:off x="1740147" y="147658"/>
            <a:ext cx="6145324" cy="1261884"/>
          </a:xfrm>
          <a:prstGeom prst="rect">
            <a:avLst/>
          </a:prstGeom>
          <a:noFill/>
        </p:spPr>
        <p:txBody>
          <a:bodyPr wrap="square" rtlCol="0">
            <a:spAutoFit/>
          </a:bodyPr>
          <a:lstStyle/>
          <a:p>
            <a:pPr algn="ctr"/>
            <a:r>
              <a:rPr lang="en-US" sz="4000" b="1" dirty="0"/>
              <a:t>Membership Renewals</a:t>
            </a:r>
          </a:p>
          <a:p>
            <a:pPr algn="ctr"/>
            <a:r>
              <a:rPr lang="en-US" sz="3600" b="1" dirty="0"/>
              <a:t>Individual Self-Pay Option</a:t>
            </a:r>
          </a:p>
        </p:txBody>
      </p:sp>
      <p:sp>
        <p:nvSpPr>
          <p:cNvPr id="8" name="TextBox 7">
            <a:extLst>
              <a:ext uri="{FF2B5EF4-FFF2-40B4-BE49-F238E27FC236}">
                <a16:creationId xmlns:a16="http://schemas.microsoft.com/office/drawing/2014/main" id="{8A2F5E0A-CFD6-6A3F-1E50-7803AF39AB30}"/>
              </a:ext>
            </a:extLst>
          </p:cNvPr>
          <p:cNvSpPr txBox="1"/>
          <p:nvPr/>
        </p:nvSpPr>
        <p:spPr>
          <a:xfrm>
            <a:off x="390358" y="1625226"/>
            <a:ext cx="8363284" cy="3785652"/>
          </a:xfrm>
          <a:prstGeom prst="rect">
            <a:avLst/>
          </a:prstGeom>
          <a:noFill/>
        </p:spPr>
        <p:txBody>
          <a:bodyPr wrap="square">
            <a:spAutoFit/>
          </a:bodyPr>
          <a:lstStyle/>
          <a:p>
            <a:pPr marL="285750" indent="-285750">
              <a:lnSpc>
                <a:spcPts val="1800"/>
              </a:lnSpc>
              <a:buFont typeface="Arial" panose="020B0604020202020204" pitchFamily="34" charset="0"/>
              <a:buChar char="•"/>
            </a:pPr>
            <a:r>
              <a:rPr lang="en-US" sz="1600" spc="-2" dirty="0">
                <a:cs typeface="Calibri"/>
              </a:rPr>
              <a:t>An e-mail notification with a renewal link will be sent approximately 60 days before membership expires to the email address in their </a:t>
            </a:r>
            <a:r>
              <a:rPr lang="en-US" sz="1600" spc="-2" dirty="0" err="1">
                <a:cs typeface="Calibri"/>
              </a:rPr>
              <a:t>my.scouting</a:t>
            </a:r>
            <a:r>
              <a:rPr lang="en-US" sz="1600" spc="-2" dirty="0">
                <a:cs typeface="Calibri"/>
              </a:rPr>
              <a:t> account.</a:t>
            </a:r>
          </a:p>
          <a:p>
            <a:pPr marL="285750" indent="-285750">
              <a:lnSpc>
                <a:spcPts val="1800"/>
              </a:lnSpc>
              <a:buFont typeface="Arial" panose="020B0604020202020204" pitchFamily="34" charset="0"/>
              <a:buChar char="•"/>
            </a:pPr>
            <a:r>
              <a:rPr lang="en-US" sz="1600" spc="-2" dirty="0">
                <a:cs typeface="Calibri"/>
              </a:rPr>
              <a:t>There is a link in the notification email that will take them to a renewal page in my.scouting.org so they can renew their membership and pay the registration fees.</a:t>
            </a:r>
          </a:p>
          <a:p>
            <a:pPr marL="285750" indent="-285750">
              <a:lnSpc>
                <a:spcPts val="1800"/>
              </a:lnSpc>
              <a:buFont typeface="Arial" panose="020B0604020202020204" pitchFamily="34" charset="0"/>
              <a:buChar char="•"/>
            </a:pPr>
            <a:r>
              <a:rPr lang="en-US" sz="1600" spc="-2" dirty="0">
                <a:cs typeface="Calibri"/>
              </a:rPr>
              <a:t>If individuals hold multiple positions, these positions will also be renewed unless they chose to Opt-Out of any of them. </a:t>
            </a:r>
          </a:p>
          <a:p>
            <a:pPr marL="285750" indent="-285750">
              <a:lnSpc>
                <a:spcPts val="1800"/>
              </a:lnSpc>
              <a:buFont typeface="Arial" panose="020B0604020202020204" pitchFamily="34" charset="0"/>
              <a:buChar char="•"/>
            </a:pPr>
            <a:r>
              <a:rPr lang="en-US" sz="1600" spc="-2" dirty="0">
                <a:cs typeface="Calibri"/>
              </a:rPr>
              <a:t>The individual then clicks “Proceed to Payment” where they will see a “Terms and Conditions” notification page. </a:t>
            </a:r>
            <a:r>
              <a:rPr lang="en-US" sz="1600" spc="-2" dirty="0">
                <a:highlight>
                  <a:srgbClr val="FFFF00"/>
                </a:highlight>
                <a:cs typeface="Calibri"/>
              </a:rPr>
              <a:t>The Terms include automatic renewal and billing every year until they Opt-Out.*</a:t>
            </a:r>
            <a:r>
              <a:rPr lang="en-US" sz="1600" spc="-2" dirty="0">
                <a:cs typeface="Calibri"/>
              </a:rPr>
              <a:t>  </a:t>
            </a:r>
            <a:r>
              <a:rPr lang="en-US" sz="1600" b="1" u="sng" spc="-2" dirty="0">
                <a:highlight>
                  <a:srgbClr val="00FFFF"/>
                </a:highlight>
                <a:cs typeface="Calibri"/>
              </a:rPr>
              <a:t>There will be no “Auto-Renewal” this year.</a:t>
            </a:r>
            <a:r>
              <a:rPr lang="en-US" sz="1600" spc="-2" dirty="0">
                <a:cs typeface="Calibri"/>
              </a:rPr>
              <a:t>  Member then enters their name to agree to the “Terms &amp; Conditions”, then clicks “Go To Checkout”. The payment screen will default to include Scout’s Life magazine but you can “unclick it”.</a:t>
            </a:r>
          </a:p>
          <a:p>
            <a:pPr marL="285750" indent="-285750">
              <a:lnSpc>
                <a:spcPts val="1800"/>
              </a:lnSpc>
              <a:buFont typeface="Arial" panose="020B0604020202020204" pitchFamily="34" charset="0"/>
              <a:buChar char="•"/>
            </a:pPr>
            <a:r>
              <a:rPr lang="en-US" sz="1600" spc="-2" dirty="0">
                <a:cs typeface="Calibri"/>
              </a:rPr>
              <a:t>The individual enters their credit card info and clicks “Place Order”.</a:t>
            </a:r>
          </a:p>
          <a:p>
            <a:pPr marL="285750" indent="-285750">
              <a:lnSpc>
                <a:spcPts val="1800"/>
              </a:lnSpc>
              <a:buFont typeface="Arial" panose="020B0604020202020204" pitchFamily="34" charset="0"/>
              <a:buChar char="•"/>
            </a:pPr>
            <a:r>
              <a:rPr lang="en-US" sz="1600" spc="-2" dirty="0">
                <a:cs typeface="Calibri"/>
              </a:rPr>
              <a:t>A receipt will appear so you can print a copy, then click “Complete Transaction”.</a:t>
            </a:r>
          </a:p>
          <a:p>
            <a:pPr marL="285750" indent="-285750">
              <a:lnSpc>
                <a:spcPts val="1800"/>
              </a:lnSpc>
              <a:buFont typeface="Arial" panose="020B0604020202020204" pitchFamily="34" charset="0"/>
              <a:buChar char="•"/>
            </a:pPr>
            <a:r>
              <a:rPr lang="en-US" sz="1600" spc="-2" dirty="0">
                <a:cs typeface="Calibri"/>
              </a:rPr>
              <a:t>The unit will be notified so they can approve the renewal and complete the process.</a:t>
            </a:r>
          </a:p>
          <a:p>
            <a:pPr marL="285750" indent="-285750">
              <a:lnSpc>
                <a:spcPts val="1800"/>
              </a:lnSpc>
              <a:buFont typeface="Arial" panose="020B0604020202020204" pitchFamily="34" charset="0"/>
              <a:buChar char="•"/>
            </a:pPr>
            <a:endParaRPr lang="en-US" sz="1600" spc="-2" dirty="0">
              <a:cs typeface="Calibri"/>
            </a:endParaRPr>
          </a:p>
          <a:p>
            <a:pPr marL="285750" indent="-285750">
              <a:lnSpc>
                <a:spcPts val="1800"/>
              </a:lnSpc>
              <a:buFont typeface="Arial" panose="020B0604020202020204" pitchFamily="34" charset="0"/>
              <a:buChar char="•"/>
            </a:pPr>
            <a:r>
              <a:rPr lang="en-US" sz="1600" spc="-2" dirty="0">
                <a:highlight>
                  <a:srgbClr val="FFFF00"/>
                </a:highlight>
                <a:cs typeface="Calibri"/>
              </a:rPr>
              <a:t>* Individuals can delete their credit card info after their renewal has processed.</a:t>
            </a:r>
            <a:endParaRPr lang="en-US" sz="1600" spc="-3" dirty="0">
              <a:highlight>
                <a:srgbClr val="FFFF00"/>
              </a:highlight>
              <a:cs typeface="Calibri"/>
            </a:endParaRPr>
          </a:p>
        </p:txBody>
      </p:sp>
      <p:pic>
        <p:nvPicPr>
          <p:cNvPr id="4" name="Picture 2">
            <a:extLst>
              <a:ext uri="{FF2B5EF4-FFF2-40B4-BE49-F238E27FC236}">
                <a16:creationId xmlns:a16="http://schemas.microsoft.com/office/drawing/2014/main" id="{212A1BCD-CF77-86C3-27B5-21818141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39" y="256439"/>
            <a:ext cx="888871" cy="10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6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643B0-3D52-45BD-809A-C33AD709C9E7}"/>
              </a:ext>
            </a:extLst>
          </p:cNvPr>
          <p:cNvSpPr txBox="1"/>
          <p:nvPr/>
        </p:nvSpPr>
        <p:spPr>
          <a:xfrm>
            <a:off x="1821452" y="78946"/>
            <a:ext cx="5048818" cy="1261884"/>
          </a:xfrm>
          <a:prstGeom prst="rect">
            <a:avLst/>
          </a:prstGeom>
          <a:noFill/>
        </p:spPr>
        <p:txBody>
          <a:bodyPr wrap="none" rtlCol="0">
            <a:spAutoFit/>
          </a:bodyPr>
          <a:lstStyle/>
          <a:p>
            <a:pPr algn="ctr"/>
            <a:r>
              <a:rPr lang="en-US" sz="4000" b="1" dirty="0"/>
              <a:t>Membership Renewals</a:t>
            </a:r>
          </a:p>
          <a:p>
            <a:pPr algn="ctr"/>
            <a:r>
              <a:rPr lang="en-US" sz="3600" b="1" dirty="0"/>
              <a:t>Unit-Paid Option</a:t>
            </a:r>
          </a:p>
        </p:txBody>
      </p:sp>
      <p:sp>
        <p:nvSpPr>
          <p:cNvPr id="8" name="TextBox 7">
            <a:extLst>
              <a:ext uri="{FF2B5EF4-FFF2-40B4-BE49-F238E27FC236}">
                <a16:creationId xmlns:a16="http://schemas.microsoft.com/office/drawing/2014/main" id="{8A2F5E0A-CFD6-6A3F-1E50-7803AF39AB30}"/>
              </a:ext>
            </a:extLst>
          </p:cNvPr>
          <p:cNvSpPr txBox="1"/>
          <p:nvPr/>
        </p:nvSpPr>
        <p:spPr>
          <a:xfrm>
            <a:off x="390358" y="1439152"/>
            <a:ext cx="8363284" cy="4478149"/>
          </a:xfrm>
          <a:prstGeom prst="rect">
            <a:avLst/>
          </a:prstGeom>
          <a:noFill/>
        </p:spPr>
        <p:txBody>
          <a:bodyPr wrap="square">
            <a:spAutoFit/>
          </a:bodyPr>
          <a:lstStyle/>
          <a:p>
            <a:pPr marL="285750" indent="-285750">
              <a:lnSpc>
                <a:spcPts val="1800"/>
              </a:lnSpc>
              <a:buFont typeface="Arial" panose="020B0604020202020204" pitchFamily="34" charset="0"/>
              <a:buChar char="•"/>
            </a:pPr>
            <a:r>
              <a:rPr lang="en-US" sz="1600" dirty="0">
                <a:solidFill>
                  <a:srgbClr val="000000"/>
                </a:solidFill>
                <a:ea typeface="PMingLiU" panose="020B0604030504040204" pitchFamily="18" charset="-120"/>
                <a:cs typeface="Times New Roman" panose="02020603050405020304" pitchFamily="18" charset="0"/>
              </a:rPr>
              <a:t>The Key-3 can elect for the unit to pay any or all membership renewals.</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The Unit Leadership signs in to their My.Scouting account, clicks on Organization Manager, clicks on Settings, clicks the Renewal Payment box, clicks Save.</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When you get an email reminding you that someone’s membership is due:</a:t>
            </a:r>
          </a:p>
          <a:p>
            <a:pPr marL="1200150" lvl="2" indent="-285750">
              <a:lnSpc>
                <a:spcPts val="1800"/>
              </a:lnSpc>
              <a:buFont typeface="Arial" panose="020B0604020202020204" pitchFamily="34" charset="0"/>
              <a:buChar char="•"/>
            </a:pPr>
            <a:r>
              <a:rPr lang="en-US" sz="1600" dirty="0">
                <a:ea typeface="Times New Roman" panose="02020603050405020304" pitchFamily="18" charset="0"/>
              </a:rPr>
              <a:t>Sign in to My.Scouting.org,</a:t>
            </a:r>
          </a:p>
          <a:p>
            <a:pPr marL="1200150" lvl="2" indent="-285750">
              <a:lnSpc>
                <a:spcPts val="1800"/>
              </a:lnSpc>
              <a:buFont typeface="Arial" panose="020B0604020202020204" pitchFamily="34" charset="0"/>
              <a:buChar char="•"/>
            </a:pPr>
            <a:r>
              <a:rPr lang="en-US" sz="1600" dirty="0">
                <a:ea typeface="Times New Roman" panose="02020603050405020304" pitchFamily="18" charset="0"/>
              </a:rPr>
              <a:t>Clicks Organization Manager,</a:t>
            </a:r>
          </a:p>
          <a:p>
            <a:pPr marL="1200150" lvl="2" indent="-285750">
              <a:lnSpc>
                <a:spcPts val="1800"/>
              </a:lnSpc>
              <a:buFont typeface="Arial" panose="020B0604020202020204" pitchFamily="34" charset="0"/>
              <a:buChar char="•"/>
            </a:pPr>
            <a:r>
              <a:rPr lang="en-US" sz="1600" dirty="0">
                <a:ea typeface="Times New Roman" panose="02020603050405020304" pitchFamily="18" charset="0"/>
              </a:rPr>
              <a:t>Clicks Roster,</a:t>
            </a:r>
          </a:p>
          <a:p>
            <a:pPr marL="1200150" lvl="2" indent="-285750">
              <a:lnSpc>
                <a:spcPts val="1800"/>
              </a:lnSpc>
              <a:buFont typeface="Arial" panose="020B0604020202020204" pitchFamily="34" charset="0"/>
              <a:buChar char="•"/>
            </a:pPr>
            <a:r>
              <a:rPr lang="en-US" sz="1600" dirty="0">
                <a:ea typeface="Times New Roman" panose="02020603050405020304" pitchFamily="18" charset="0"/>
              </a:rPr>
              <a:t>Selects the individuals due to renew (shown in the Renewal Status Column),</a:t>
            </a:r>
          </a:p>
          <a:p>
            <a:pPr marL="1200150" lvl="2" indent="-285750">
              <a:lnSpc>
                <a:spcPts val="1800"/>
              </a:lnSpc>
              <a:buFont typeface="Arial" panose="020B0604020202020204" pitchFamily="34" charset="0"/>
              <a:buChar char="•"/>
            </a:pPr>
            <a:r>
              <a:rPr lang="en-US" sz="1600" dirty="0">
                <a:ea typeface="Times New Roman" panose="02020603050405020304" pitchFamily="18" charset="0"/>
              </a:rPr>
              <a:t>Clicks Renew</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Check that the Scout Life selection is correct,</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Review multiple positions, if desired. Change primary position or multiple positions.</a:t>
            </a:r>
          </a:p>
          <a:p>
            <a:pPr marL="1200150" lvl="2" indent="-285750">
              <a:lnSpc>
                <a:spcPts val="1800"/>
              </a:lnSpc>
              <a:buFont typeface="Arial" panose="020B0604020202020204" pitchFamily="34" charset="0"/>
              <a:buChar char="•"/>
            </a:pPr>
            <a:r>
              <a:rPr lang="en-US" sz="1600" u="sng" dirty="0">
                <a:highlight>
                  <a:srgbClr val="FFFF00"/>
                </a:highlight>
                <a:ea typeface="Times New Roman" panose="02020603050405020304" pitchFamily="18" charset="0"/>
              </a:rPr>
              <a:t>Unit Leadership will need to personally contact any other unit/organization where a member is also registered to confirm where they are paid at and where they are a multiple</a:t>
            </a:r>
          </a:p>
          <a:p>
            <a:pPr marL="285750" indent="-285750">
              <a:lnSpc>
                <a:spcPts val="1800"/>
              </a:lnSpc>
              <a:buFont typeface="Arial" panose="020B0604020202020204" pitchFamily="34" charset="0"/>
              <a:buChar char="•"/>
            </a:pPr>
            <a:r>
              <a:rPr lang="en-US" sz="1600" dirty="0">
                <a:ea typeface="Times New Roman" panose="02020603050405020304" pitchFamily="18" charset="0"/>
              </a:rPr>
              <a:t>Click “Create Renewal Order” to proceed. This will create a “Unit Batch Order”. It cannot be edited, but will be saved, if needed. You can have multiple Batch Orders.</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Check the names in the “Unit Order” area for accuracy.</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Click “Go To Payment” in the Batch area.	</a:t>
            </a:r>
          </a:p>
          <a:p>
            <a:pPr marL="285750" indent="-285750">
              <a:lnSpc>
                <a:spcPts val="1800"/>
              </a:lnSpc>
              <a:buFont typeface="Arial" panose="020B0604020202020204" pitchFamily="34" charset="0"/>
              <a:buChar char="•"/>
            </a:pPr>
            <a:endParaRPr lang="en-US" sz="1600" u="sng" dirty="0">
              <a:ea typeface="Times New Roman" panose="02020603050405020304" pitchFamily="18" charset="0"/>
            </a:endParaRPr>
          </a:p>
        </p:txBody>
      </p:sp>
      <p:pic>
        <p:nvPicPr>
          <p:cNvPr id="4" name="Picture 2">
            <a:extLst>
              <a:ext uri="{FF2B5EF4-FFF2-40B4-BE49-F238E27FC236}">
                <a16:creationId xmlns:a16="http://schemas.microsoft.com/office/drawing/2014/main" id="{212A1BCD-CF77-86C3-27B5-21818141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39" y="256439"/>
            <a:ext cx="888871" cy="10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5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2643B0-3D52-45BD-809A-C33AD709C9E7}"/>
              </a:ext>
            </a:extLst>
          </p:cNvPr>
          <p:cNvSpPr txBox="1"/>
          <p:nvPr/>
        </p:nvSpPr>
        <p:spPr>
          <a:xfrm>
            <a:off x="1821451" y="78946"/>
            <a:ext cx="5601903" cy="1261884"/>
          </a:xfrm>
          <a:prstGeom prst="rect">
            <a:avLst/>
          </a:prstGeom>
          <a:noFill/>
        </p:spPr>
        <p:txBody>
          <a:bodyPr wrap="square" rtlCol="0">
            <a:spAutoFit/>
          </a:bodyPr>
          <a:lstStyle/>
          <a:p>
            <a:pPr algn="ctr"/>
            <a:r>
              <a:rPr lang="en-US" sz="4000" b="1" dirty="0"/>
              <a:t>Membership Renewals</a:t>
            </a:r>
          </a:p>
          <a:p>
            <a:pPr algn="ctr"/>
            <a:r>
              <a:rPr lang="en-US" sz="3600" b="1" dirty="0"/>
              <a:t>Unit-Paid Option (</a:t>
            </a:r>
            <a:r>
              <a:rPr lang="en-US" sz="3600" b="1" dirty="0" err="1"/>
              <a:t>Con’t</a:t>
            </a:r>
            <a:r>
              <a:rPr lang="en-US" sz="3600" b="1" dirty="0"/>
              <a:t>)</a:t>
            </a:r>
          </a:p>
        </p:txBody>
      </p:sp>
      <p:sp>
        <p:nvSpPr>
          <p:cNvPr id="8" name="TextBox 7">
            <a:extLst>
              <a:ext uri="{FF2B5EF4-FFF2-40B4-BE49-F238E27FC236}">
                <a16:creationId xmlns:a16="http://schemas.microsoft.com/office/drawing/2014/main" id="{8A2F5E0A-CFD6-6A3F-1E50-7803AF39AB30}"/>
              </a:ext>
            </a:extLst>
          </p:cNvPr>
          <p:cNvSpPr txBox="1"/>
          <p:nvPr/>
        </p:nvSpPr>
        <p:spPr>
          <a:xfrm>
            <a:off x="390358" y="1536174"/>
            <a:ext cx="8363284" cy="4016484"/>
          </a:xfrm>
          <a:prstGeom prst="rect">
            <a:avLst/>
          </a:prstGeom>
          <a:noFill/>
        </p:spPr>
        <p:txBody>
          <a:bodyPr wrap="square">
            <a:spAutoFit/>
          </a:bodyPr>
          <a:lstStyle/>
          <a:p>
            <a:pPr marL="285750" indent="-285750">
              <a:lnSpc>
                <a:spcPts val="1800"/>
              </a:lnSpc>
              <a:buFont typeface="Arial" panose="020B0604020202020204" pitchFamily="34" charset="0"/>
              <a:buChar char="•"/>
            </a:pPr>
            <a:r>
              <a:rPr lang="en-US" sz="1600" dirty="0">
                <a:ea typeface="Times New Roman" panose="02020603050405020304" pitchFamily="18" charset="0"/>
              </a:rPr>
              <a:t>Unit Key 3 will get monthly reports on who is due to renew (includes self-pay, too). Units can also pull monthly reports showing who is due to renew, who has renewed or who has Opt-Out.</a:t>
            </a:r>
          </a:p>
          <a:p>
            <a:pPr marL="285750" indent="-285750">
              <a:lnSpc>
                <a:spcPts val="1800"/>
              </a:lnSpc>
              <a:buFont typeface="Arial" panose="020B0604020202020204" pitchFamily="34" charset="0"/>
              <a:buChar char="•"/>
            </a:pPr>
            <a:r>
              <a:rPr lang="en-US" sz="1600" dirty="0">
                <a:ea typeface="Times New Roman" panose="02020603050405020304" pitchFamily="18" charset="0"/>
              </a:rPr>
              <a:t>The Unit can choose not to renew a member (Opt-Out). </a:t>
            </a:r>
            <a:endParaRPr lang="en-US" sz="1600" dirty="0">
              <a:solidFill>
                <a:srgbClr val="000000"/>
              </a:solidFill>
              <a:ea typeface="PMingLiU" panose="020B0604030504040204" pitchFamily="18" charset="-120"/>
              <a:cs typeface="Times New Roman" panose="02020603050405020304" pitchFamily="18" charset="0"/>
            </a:endParaRPr>
          </a:p>
          <a:p>
            <a:pPr marL="285750" indent="-285750">
              <a:lnSpc>
                <a:spcPts val="1800"/>
              </a:lnSpc>
              <a:buFont typeface="Arial" panose="020B0604020202020204" pitchFamily="34" charset="0"/>
              <a:buChar char="•"/>
            </a:pPr>
            <a:r>
              <a:rPr lang="en-US" sz="1600" dirty="0">
                <a:ea typeface="Times New Roman" panose="02020603050405020304" pitchFamily="18" charset="0"/>
              </a:rPr>
              <a:t>The payment screen defaults to the credit card option but note the “ACH Payment” tab next to the credit card. (Fill in the necessary information.)</a:t>
            </a:r>
          </a:p>
          <a:p>
            <a:pPr marL="285750" indent="-285750">
              <a:lnSpc>
                <a:spcPts val="1800"/>
              </a:lnSpc>
              <a:buFont typeface="Arial" panose="020B0604020202020204" pitchFamily="34" charset="0"/>
              <a:buChar char="•"/>
            </a:pPr>
            <a:r>
              <a:rPr lang="en-US" sz="1600" dirty="0">
                <a:ea typeface="Times New Roman" panose="02020603050405020304" pitchFamily="18" charset="0"/>
              </a:rPr>
              <a:t>At the bottom of the page, click “Submit Payment”.</a:t>
            </a:r>
          </a:p>
          <a:p>
            <a:pPr marL="285750" indent="-285750">
              <a:lnSpc>
                <a:spcPts val="1800"/>
              </a:lnSpc>
              <a:buFont typeface="Arial" panose="020B0604020202020204" pitchFamily="34" charset="0"/>
              <a:buChar char="•"/>
            </a:pPr>
            <a:r>
              <a:rPr lang="en-US" sz="1600" spc="-2" dirty="0">
                <a:cs typeface="Calibri"/>
              </a:rPr>
              <a:t>The unit Key-3 will be notified so they can approve the renewal and complete the process. If there are a mix of adults and youth, the Committee Chair/Unit Leader/Key 3 Delegates can approve the youth while the COR or COR-Delegate will need to approve the adults.</a:t>
            </a:r>
          </a:p>
          <a:p>
            <a:pPr>
              <a:lnSpc>
                <a:spcPts val="1800"/>
              </a:lnSpc>
            </a:pPr>
            <a:endParaRPr lang="en-US" sz="1600" dirty="0">
              <a:ea typeface="Times New Roman" panose="02020603050405020304" pitchFamily="18" charset="0"/>
            </a:endParaRPr>
          </a:p>
          <a:p>
            <a:pPr marL="285750" indent="-285750">
              <a:lnSpc>
                <a:spcPts val="1800"/>
              </a:lnSpc>
              <a:buFont typeface="Arial" panose="020B0604020202020204" pitchFamily="34" charset="0"/>
              <a:buChar char="•"/>
            </a:pPr>
            <a:r>
              <a:rPr lang="en-US" sz="1600" dirty="0">
                <a:ea typeface="Times New Roman" panose="02020603050405020304" pitchFamily="18" charset="0"/>
              </a:rPr>
              <a:t>If the unit has not set “Auto-Approve” in My.Scouting.org/Organization Manager/Setting, then the unit will need to approve what they just did.</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Click on “Roster”</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Select “Membership Renewal Orders”</a:t>
            </a:r>
          </a:p>
          <a:p>
            <a:pPr marL="742950" lvl="1" indent="-285750">
              <a:lnSpc>
                <a:spcPts val="1800"/>
              </a:lnSpc>
              <a:buFont typeface="Arial" panose="020B0604020202020204" pitchFamily="34" charset="0"/>
              <a:buChar char="•"/>
            </a:pPr>
            <a:r>
              <a:rPr lang="en-US" sz="1600" dirty="0">
                <a:ea typeface="Times New Roman" panose="02020603050405020304" pitchFamily="18" charset="0"/>
              </a:rPr>
              <a:t>Click “Approve”.</a:t>
            </a:r>
          </a:p>
          <a:p>
            <a:pPr marL="285750" indent="-285750">
              <a:lnSpc>
                <a:spcPts val="1800"/>
              </a:lnSpc>
              <a:buFont typeface="Arial" panose="020B0604020202020204" pitchFamily="34" charset="0"/>
              <a:buChar char="•"/>
            </a:pPr>
            <a:endParaRPr lang="en-US" sz="1600" dirty="0">
              <a:ea typeface="Times New Roman" panose="02020603050405020304" pitchFamily="18" charset="0"/>
            </a:endParaRPr>
          </a:p>
          <a:p>
            <a:pPr marL="285750" indent="-285750">
              <a:lnSpc>
                <a:spcPts val="1800"/>
              </a:lnSpc>
              <a:buFont typeface="Arial" panose="020B0604020202020204" pitchFamily="34" charset="0"/>
              <a:buChar char="•"/>
            </a:pPr>
            <a:r>
              <a:rPr lang="en-US" sz="1600" dirty="0">
                <a:highlight>
                  <a:srgbClr val="FFFF00"/>
                </a:highlight>
                <a:ea typeface="Times New Roman" panose="02020603050405020304" pitchFamily="18" charset="0"/>
              </a:rPr>
              <a:t>The unit will need to do this almost every month.</a:t>
            </a:r>
          </a:p>
        </p:txBody>
      </p:sp>
      <p:pic>
        <p:nvPicPr>
          <p:cNvPr id="4" name="Picture 2">
            <a:extLst>
              <a:ext uri="{FF2B5EF4-FFF2-40B4-BE49-F238E27FC236}">
                <a16:creationId xmlns:a16="http://schemas.microsoft.com/office/drawing/2014/main" id="{212A1BCD-CF77-86C3-27B5-21818141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39" y="256439"/>
            <a:ext cx="888871" cy="104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0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DEADA9-46BC-1188-EAC3-0C8EF56059FE}"/>
              </a:ext>
            </a:extLst>
          </p:cNvPr>
          <p:cNvSpPr txBox="1"/>
          <p:nvPr/>
        </p:nvSpPr>
        <p:spPr>
          <a:xfrm>
            <a:off x="1507132" y="195197"/>
            <a:ext cx="6610524" cy="1200329"/>
          </a:xfrm>
          <a:prstGeom prst="rect">
            <a:avLst/>
          </a:prstGeom>
          <a:noFill/>
        </p:spPr>
        <p:txBody>
          <a:bodyPr wrap="square" rtlCol="0">
            <a:spAutoFit/>
          </a:bodyPr>
          <a:lstStyle/>
          <a:p>
            <a:pPr algn="ctr"/>
            <a:r>
              <a:rPr lang="en-US" sz="3600" b="1" dirty="0"/>
              <a:t>Self-Pay Membership </a:t>
            </a:r>
          </a:p>
          <a:p>
            <a:pPr algn="ctr"/>
            <a:r>
              <a:rPr lang="en-US" sz="3600" b="1" dirty="0"/>
              <a:t>Renewal Email</a:t>
            </a:r>
          </a:p>
        </p:txBody>
      </p:sp>
      <p:grpSp>
        <p:nvGrpSpPr>
          <p:cNvPr id="4" name="Group 3">
            <a:extLst>
              <a:ext uri="{FF2B5EF4-FFF2-40B4-BE49-F238E27FC236}">
                <a16:creationId xmlns:a16="http://schemas.microsoft.com/office/drawing/2014/main" id="{B12AE1A8-1B83-1172-C6F4-63B3A095B284}"/>
              </a:ext>
            </a:extLst>
          </p:cNvPr>
          <p:cNvGrpSpPr/>
          <p:nvPr/>
        </p:nvGrpSpPr>
        <p:grpSpPr>
          <a:xfrm>
            <a:off x="469784" y="1686187"/>
            <a:ext cx="8145008" cy="4328719"/>
            <a:chOff x="1097090" y="1962340"/>
            <a:chExt cx="7517701" cy="3341370"/>
          </a:xfrm>
        </p:grpSpPr>
        <p:sp>
          <p:nvSpPr>
            <p:cNvPr id="5" name="object 6">
              <a:extLst>
                <a:ext uri="{FF2B5EF4-FFF2-40B4-BE49-F238E27FC236}">
                  <a16:creationId xmlns:a16="http://schemas.microsoft.com/office/drawing/2014/main" id="{1B22D736-5099-D65B-A8F7-BC6DEC50DB78}"/>
                </a:ext>
              </a:extLst>
            </p:cNvPr>
            <p:cNvSpPr/>
            <p:nvPr/>
          </p:nvSpPr>
          <p:spPr>
            <a:xfrm>
              <a:off x="1101853" y="1967102"/>
              <a:ext cx="5103494" cy="3331845"/>
            </a:xfrm>
            <a:prstGeom prst="rect">
              <a:avLst/>
            </a:prstGeom>
            <a:blipFill>
              <a:blip r:embed="rId3" cstate="print"/>
              <a:stretch>
                <a:fillRect/>
              </a:stretch>
            </a:blipFill>
          </p:spPr>
          <p:txBody>
            <a:bodyPr wrap="square" lIns="0" tIns="0" rIns="0" bIns="0" rtlCol="0">
              <a:noAutofit/>
            </a:bodyPr>
            <a:lstStyle/>
            <a:p>
              <a:endParaRPr sz="1350"/>
            </a:p>
          </p:txBody>
        </p:sp>
        <p:sp>
          <p:nvSpPr>
            <p:cNvPr id="6" name="object 7">
              <a:extLst>
                <a:ext uri="{FF2B5EF4-FFF2-40B4-BE49-F238E27FC236}">
                  <a16:creationId xmlns:a16="http://schemas.microsoft.com/office/drawing/2014/main" id="{AEEB4CFD-AC48-4277-ED97-49A8098A5541}"/>
                </a:ext>
              </a:extLst>
            </p:cNvPr>
            <p:cNvSpPr/>
            <p:nvPr/>
          </p:nvSpPr>
          <p:spPr>
            <a:xfrm>
              <a:off x="1097090" y="1962340"/>
              <a:ext cx="5113019" cy="3341370"/>
            </a:xfrm>
            <a:custGeom>
              <a:avLst/>
              <a:gdLst/>
              <a:ahLst/>
              <a:cxnLst/>
              <a:rect l="l" t="t" r="r" b="b"/>
              <a:pathLst>
                <a:path w="6817359" h="4455160">
                  <a:moveTo>
                    <a:pt x="0" y="4455160"/>
                  </a:moveTo>
                  <a:lnTo>
                    <a:pt x="6817359" y="4455160"/>
                  </a:lnTo>
                  <a:lnTo>
                    <a:pt x="6817359" y="0"/>
                  </a:lnTo>
                  <a:lnTo>
                    <a:pt x="0" y="0"/>
                  </a:lnTo>
                  <a:lnTo>
                    <a:pt x="0" y="4455160"/>
                  </a:lnTo>
                  <a:close/>
                </a:path>
              </a:pathLst>
            </a:custGeom>
            <a:ln w="12700">
              <a:solidFill>
                <a:srgbClr val="000000"/>
              </a:solidFill>
            </a:ln>
          </p:spPr>
          <p:txBody>
            <a:bodyPr wrap="square" lIns="0" tIns="0" rIns="0" bIns="0" rtlCol="0">
              <a:noAutofit/>
            </a:bodyPr>
            <a:lstStyle/>
            <a:p>
              <a:endParaRPr sz="1350"/>
            </a:p>
          </p:txBody>
        </p:sp>
        <p:sp>
          <p:nvSpPr>
            <p:cNvPr id="7" name="object 8">
              <a:extLst>
                <a:ext uri="{FF2B5EF4-FFF2-40B4-BE49-F238E27FC236}">
                  <a16:creationId xmlns:a16="http://schemas.microsoft.com/office/drawing/2014/main" id="{D22D0C3E-6A76-D9BE-338F-6DB22D7A0A17}"/>
                </a:ext>
              </a:extLst>
            </p:cNvPr>
            <p:cNvSpPr/>
            <p:nvPr/>
          </p:nvSpPr>
          <p:spPr>
            <a:xfrm>
              <a:off x="4487990" y="4371880"/>
              <a:ext cx="505301" cy="66675"/>
            </a:xfrm>
            <a:custGeom>
              <a:avLst/>
              <a:gdLst/>
              <a:ahLst/>
              <a:cxnLst/>
              <a:rect l="l" t="t" r="r" b="b"/>
              <a:pathLst>
                <a:path w="673735" h="88900">
                  <a:moveTo>
                    <a:pt x="133349" y="44450"/>
                  </a:moveTo>
                  <a:lnTo>
                    <a:pt x="673735" y="44450"/>
                  </a:lnTo>
                  <a:lnTo>
                    <a:pt x="673735" y="0"/>
                  </a:lnTo>
                  <a:lnTo>
                    <a:pt x="111125" y="0"/>
                  </a:lnTo>
                  <a:lnTo>
                    <a:pt x="111125" y="44450"/>
                  </a:lnTo>
                  <a:lnTo>
                    <a:pt x="133349" y="44450"/>
                  </a:lnTo>
                  <a:close/>
                </a:path>
                <a:path w="673735" h="88900">
                  <a:moveTo>
                    <a:pt x="133350" y="0"/>
                  </a:moveTo>
                  <a:lnTo>
                    <a:pt x="133350" y="-44450"/>
                  </a:lnTo>
                  <a:lnTo>
                    <a:pt x="0" y="22225"/>
                  </a:lnTo>
                  <a:lnTo>
                    <a:pt x="133350" y="88900"/>
                  </a:lnTo>
                  <a:lnTo>
                    <a:pt x="133349" y="44450"/>
                  </a:lnTo>
                  <a:lnTo>
                    <a:pt x="111125" y="44450"/>
                  </a:lnTo>
                  <a:lnTo>
                    <a:pt x="111125" y="0"/>
                  </a:lnTo>
                  <a:lnTo>
                    <a:pt x="133350" y="0"/>
                  </a:lnTo>
                  <a:close/>
                </a:path>
              </a:pathLst>
            </a:custGeom>
            <a:solidFill>
              <a:srgbClr val="FF0000"/>
            </a:solidFill>
          </p:spPr>
          <p:txBody>
            <a:bodyPr wrap="square" lIns="0" tIns="0" rIns="0" bIns="0" rtlCol="0">
              <a:noAutofit/>
            </a:bodyPr>
            <a:lstStyle/>
            <a:p>
              <a:endParaRPr sz="1350"/>
            </a:p>
          </p:txBody>
        </p:sp>
        <p:sp>
          <p:nvSpPr>
            <p:cNvPr id="8" name="object 5">
              <a:extLst>
                <a:ext uri="{FF2B5EF4-FFF2-40B4-BE49-F238E27FC236}">
                  <a16:creationId xmlns:a16="http://schemas.microsoft.com/office/drawing/2014/main" id="{90315765-156A-F07E-FB69-F4829E48577F}"/>
                </a:ext>
              </a:extLst>
            </p:cNvPr>
            <p:cNvSpPr/>
            <p:nvPr/>
          </p:nvSpPr>
          <p:spPr>
            <a:xfrm>
              <a:off x="6435190" y="1962340"/>
              <a:ext cx="2179601" cy="2769489"/>
            </a:xfrm>
            <a:custGeom>
              <a:avLst/>
              <a:gdLst/>
              <a:ahLst/>
              <a:cxnLst/>
              <a:rect l="l" t="t" r="r" b="b"/>
              <a:pathLst>
                <a:path w="2458212" h="3692652">
                  <a:moveTo>
                    <a:pt x="0" y="3692652"/>
                  </a:moveTo>
                  <a:lnTo>
                    <a:pt x="2458212" y="3692652"/>
                  </a:lnTo>
                  <a:lnTo>
                    <a:pt x="2458212" y="0"/>
                  </a:lnTo>
                  <a:lnTo>
                    <a:pt x="0" y="0"/>
                  </a:lnTo>
                  <a:lnTo>
                    <a:pt x="0" y="3692652"/>
                  </a:lnTo>
                  <a:close/>
                </a:path>
              </a:pathLst>
            </a:custGeom>
            <a:ln w="15875">
              <a:solidFill>
                <a:srgbClr val="FF0000"/>
              </a:solidFill>
            </a:ln>
          </p:spPr>
          <p:txBody>
            <a:bodyPr wrap="square" lIns="0" tIns="0" rIns="0" bIns="0" rtlCol="0">
              <a:noAutofit/>
            </a:bodyPr>
            <a:lstStyle/>
            <a:p>
              <a:endParaRPr sz="1350"/>
            </a:p>
          </p:txBody>
        </p:sp>
        <p:sp>
          <p:nvSpPr>
            <p:cNvPr id="9" name="object 3">
              <a:extLst>
                <a:ext uri="{FF2B5EF4-FFF2-40B4-BE49-F238E27FC236}">
                  <a16:creationId xmlns:a16="http://schemas.microsoft.com/office/drawing/2014/main" id="{8EF94BD9-D445-251A-16A3-495BE30207E9}"/>
                </a:ext>
              </a:extLst>
            </p:cNvPr>
            <p:cNvSpPr txBox="1"/>
            <p:nvPr/>
          </p:nvSpPr>
          <p:spPr>
            <a:xfrm>
              <a:off x="6430427" y="1962340"/>
              <a:ext cx="2179601" cy="2769489"/>
            </a:xfrm>
            <a:prstGeom prst="rect">
              <a:avLst/>
            </a:prstGeom>
          </p:spPr>
          <p:txBody>
            <a:bodyPr wrap="square" lIns="0" tIns="30956" rIns="0" bIns="0" rtlCol="0">
              <a:noAutofit/>
            </a:bodyPr>
            <a:lstStyle/>
            <a:p>
              <a:pPr marL="69056" marR="133691">
                <a:lnSpc>
                  <a:spcPct val="99995"/>
                </a:lnSpc>
                <a:spcBef>
                  <a:spcPts val="1620"/>
                </a:spcBef>
              </a:pPr>
              <a:r>
                <a:rPr sz="1600" spc="-22" dirty="0">
                  <a:latin typeface="Calibri"/>
                  <a:cs typeface="Calibri"/>
                </a:rPr>
                <a:t>R</a:t>
              </a:r>
              <a:r>
                <a:rPr sz="1600" spc="3" dirty="0">
                  <a:latin typeface="Calibri"/>
                  <a:cs typeface="Calibri"/>
                </a:rPr>
                <a:t>e</a:t>
              </a:r>
              <a:r>
                <a:rPr sz="1600" dirty="0">
                  <a:latin typeface="Calibri"/>
                  <a:cs typeface="Calibri"/>
                </a:rPr>
                <a:t>mi</a:t>
              </a:r>
              <a:r>
                <a:rPr sz="1600" spc="3" dirty="0">
                  <a:latin typeface="Calibri"/>
                  <a:cs typeface="Calibri"/>
                </a:rPr>
                <a:t>nd</a:t>
              </a:r>
              <a:r>
                <a:rPr sz="1600" spc="-3" dirty="0">
                  <a:latin typeface="Calibri"/>
                  <a:cs typeface="Calibri"/>
                </a:rPr>
                <a:t>e</a:t>
              </a:r>
              <a:r>
                <a:rPr sz="1600" spc="-22" dirty="0">
                  <a:latin typeface="Calibri"/>
                  <a:cs typeface="Calibri"/>
                </a:rPr>
                <a:t>r</a:t>
              </a:r>
              <a:r>
                <a:rPr sz="1600" dirty="0">
                  <a:latin typeface="Calibri"/>
                  <a:cs typeface="Calibri"/>
                </a:rPr>
                <a:t>s</a:t>
              </a:r>
              <a:r>
                <a:rPr sz="1600" spc="-22" dirty="0">
                  <a:latin typeface="Calibri"/>
                  <a:cs typeface="Calibri"/>
                </a:rPr>
                <a:t> </a:t>
              </a:r>
              <a:r>
                <a:rPr sz="1600" dirty="0">
                  <a:latin typeface="Calibri"/>
                  <a:cs typeface="Calibri"/>
                </a:rPr>
                <a:t>wi</a:t>
              </a:r>
              <a:r>
                <a:rPr sz="1600" spc="3" dirty="0">
                  <a:latin typeface="Calibri"/>
                  <a:cs typeface="Calibri"/>
                </a:rPr>
                <a:t>l</a:t>
              </a:r>
              <a:r>
                <a:rPr sz="1600" dirty="0">
                  <a:latin typeface="Calibri"/>
                  <a:cs typeface="Calibri"/>
                </a:rPr>
                <a:t>l</a:t>
              </a:r>
              <a:r>
                <a:rPr sz="1600" spc="-14" dirty="0">
                  <a:latin typeface="Calibri"/>
                  <a:cs typeface="Calibri"/>
                </a:rPr>
                <a:t> </a:t>
              </a:r>
              <a:r>
                <a:rPr sz="1600" spc="3" dirty="0">
                  <a:latin typeface="Calibri"/>
                  <a:cs typeface="Calibri"/>
                </a:rPr>
                <a:t>b</a:t>
              </a:r>
              <a:r>
                <a:rPr sz="1600" dirty="0">
                  <a:latin typeface="Calibri"/>
                  <a:cs typeface="Calibri"/>
                </a:rPr>
                <a:t>e</a:t>
              </a:r>
              <a:r>
                <a:rPr sz="1600" spc="-3" dirty="0">
                  <a:latin typeface="Calibri"/>
                  <a:cs typeface="Calibri"/>
                </a:rPr>
                <a:t> </a:t>
              </a:r>
              <a:r>
                <a:rPr sz="1600" dirty="0">
                  <a:latin typeface="Calibri"/>
                  <a:cs typeface="Calibri"/>
                </a:rPr>
                <a:t>s</a:t>
              </a:r>
              <a:r>
                <a:rPr sz="1600" spc="3" dirty="0">
                  <a:latin typeface="Calibri"/>
                  <a:cs typeface="Calibri"/>
                </a:rPr>
                <a:t>e</a:t>
              </a:r>
              <a:r>
                <a:rPr sz="1600" spc="-3" dirty="0">
                  <a:latin typeface="Calibri"/>
                  <a:cs typeface="Calibri"/>
                </a:rPr>
                <a:t>n</a:t>
              </a:r>
              <a:r>
                <a:rPr sz="1600" dirty="0">
                  <a:latin typeface="Calibri"/>
                  <a:cs typeface="Calibri"/>
                </a:rPr>
                <a:t>t </a:t>
              </a:r>
              <a:r>
                <a:rPr sz="1600" spc="-11" dirty="0">
                  <a:latin typeface="Calibri"/>
                  <a:cs typeface="Calibri"/>
                </a:rPr>
                <a:t>a</a:t>
              </a:r>
              <a:r>
                <a:rPr sz="1600" dirty="0">
                  <a:latin typeface="Calibri"/>
                  <a:cs typeface="Calibri"/>
                </a:rPr>
                <a:t>t</a:t>
              </a:r>
              <a:r>
                <a:rPr lang="en-US" sz="1600" dirty="0">
                  <a:latin typeface="Calibri"/>
                  <a:cs typeface="Calibri"/>
                </a:rPr>
                <a:t> 60,</a:t>
              </a:r>
              <a:r>
                <a:rPr sz="1600" dirty="0">
                  <a:latin typeface="Calibri"/>
                  <a:cs typeface="Calibri"/>
                </a:rPr>
                <a:t> 30, 15, and 7 d</a:t>
              </a:r>
              <a:r>
                <a:rPr sz="1600" spc="-26" dirty="0">
                  <a:latin typeface="Calibri"/>
                  <a:cs typeface="Calibri"/>
                </a:rPr>
                <a:t>a</a:t>
              </a:r>
              <a:r>
                <a:rPr sz="1600" spc="-11" dirty="0">
                  <a:latin typeface="Calibri"/>
                  <a:cs typeface="Calibri"/>
                </a:rPr>
                <a:t>y</a:t>
              </a:r>
              <a:r>
                <a:rPr sz="1600" dirty="0">
                  <a:latin typeface="Calibri"/>
                  <a:cs typeface="Calibri"/>
                </a:rPr>
                <a:t>s </a:t>
              </a:r>
              <a:r>
                <a:rPr sz="1600" spc="3" dirty="0">
                  <a:latin typeface="Calibri"/>
                  <a:cs typeface="Calibri"/>
                </a:rPr>
                <a:t>b</a:t>
              </a:r>
              <a:r>
                <a:rPr sz="1600" spc="-3" dirty="0">
                  <a:latin typeface="Calibri"/>
                  <a:cs typeface="Calibri"/>
                </a:rPr>
                <a:t>e</a:t>
              </a:r>
              <a:r>
                <a:rPr sz="1600" spc="-22" dirty="0">
                  <a:latin typeface="Calibri"/>
                  <a:cs typeface="Calibri"/>
                </a:rPr>
                <a:t>f</a:t>
              </a:r>
              <a:r>
                <a:rPr sz="1600" dirty="0">
                  <a:latin typeface="Calibri"/>
                  <a:cs typeface="Calibri"/>
                </a:rPr>
                <a:t>o</a:t>
              </a:r>
              <a:r>
                <a:rPr sz="1600" spc="-19" dirty="0">
                  <a:latin typeface="Calibri"/>
                  <a:cs typeface="Calibri"/>
                </a:rPr>
                <a:t>r</a:t>
              </a:r>
              <a:r>
                <a:rPr sz="1600" spc="3" dirty="0">
                  <a:latin typeface="Calibri"/>
                  <a:cs typeface="Calibri"/>
                </a:rPr>
                <a:t>e</a:t>
              </a:r>
              <a:r>
                <a:rPr sz="1600" dirty="0">
                  <a:latin typeface="Calibri"/>
                  <a:cs typeface="Calibri"/>
                </a:rPr>
                <a:t>,</a:t>
              </a:r>
              <a:r>
                <a:rPr sz="1600" spc="-22" dirty="0">
                  <a:latin typeface="Calibri"/>
                  <a:cs typeface="Calibri"/>
                </a:rPr>
                <a:t> </a:t>
              </a:r>
              <a:r>
                <a:rPr sz="1600" spc="3" dirty="0">
                  <a:latin typeface="Calibri"/>
                  <a:cs typeface="Calibri"/>
                </a:rPr>
                <a:t>p</a:t>
              </a:r>
              <a:r>
                <a:rPr sz="1600" dirty="0">
                  <a:latin typeface="Calibri"/>
                  <a:cs typeface="Calibri"/>
                </a:rPr>
                <a:t>l</a:t>
              </a:r>
              <a:r>
                <a:rPr sz="1600" spc="3" dirty="0">
                  <a:latin typeface="Calibri"/>
                  <a:cs typeface="Calibri"/>
                </a:rPr>
                <a:t>u</a:t>
              </a:r>
              <a:r>
                <a:rPr sz="1600" dirty="0">
                  <a:latin typeface="Calibri"/>
                  <a:cs typeface="Calibri"/>
                </a:rPr>
                <a:t>s</a:t>
              </a:r>
              <a:r>
                <a:rPr sz="1600" spc="-14" dirty="0">
                  <a:latin typeface="Calibri"/>
                  <a:cs typeface="Calibri"/>
                </a:rPr>
                <a:t> </a:t>
              </a:r>
              <a:r>
                <a:rPr sz="1600" dirty="0">
                  <a:latin typeface="Calibri"/>
                  <a:cs typeface="Calibri"/>
                </a:rPr>
                <a:t>se</a:t>
              </a:r>
              <a:r>
                <a:rPr sz="1600" spc="-11" dirty="0">
                  <a:latin typeface="Calibri"/>
                  <a:cs typeface="Calibri"/>
                </a:rPr>
                <a:t>v</a:t>
              </a:r>
              <a:r>
                <a:rPr sz="1600" spc="3" dirty="0">
                  <a:latin typeface="Calibri"/>
                  <a:cs typeface="Calibri"/>
                </a:rPr>
                <a:t>e</a:t>
              </a:r>
              <a:r>
                <a:rPr sz="1600" spc="-29" dirty="0">
                  <a:latin typeface="Calibri"/>
                  <a:cs typeface="Calibri"/>
                </a:rPr>
                <a:t>r</a:t>
              </a:r>
              <a:r>
                <a:rPr sz="1600" dirty="0">
                  <a:latin typeface="Calibri"/>
                  <a:cs typeface="Calibri"/>
                </a:rPr>
                <a:t>al mo</a:t>
              </a:r>
              <a:r>
                <a:rPr sz="1600" spc="-19" dirty="0">
                  <a:latin typeface="Calibri"/>
                  <a:cs typeface="Calibri"/>
                </a:rPr>
                <a:t>r</a:t>
              </a:r>
              <a:r>
                <a:rPr sz="1600" dirty="0">
                  <a:latin typeface="Calibri"/>
                  <a:cs typeface="Calibri"/>
                </a:rPr>
                <a:t>e</a:t>
              </a:r>
              <a:r>
                <a:rPr sz="1600" spc="-3" dirty="0">
                  <a:latin typeface="Calibri"/>
                  <a:cs typeface="Calibri"/>
                </a:rPr>
                <a:t> </a:t>
              </a:r>
              <a:r>
                <a:rPr sz="1600" spc="-7" dirty="0">
                  <a:latin typeface="Calibri"/>
                  <a:cs typeface="Calibri"/>
                </a:rPr>
                <a:t>a</a:t>
              </a:r>
              <a:r>
                <a:rPr sz="1600" dirty="0">
                  <a:latin typeface="Calibri"/>
                  <a:cs typeface="Calibri"/>
                </a:rPr>
                <a:t>f</a:t>
              </a:r>
              <a:r>
                <a:rPr sz="1600" spc="-22" dirty="0">
                  <a:latin typeface="Calibri"/>
                  <a:cs typeface="Calibri"/>
                </a:rPr>
                <a:t>t</a:t>
              </a:r>
              <a:r>
                <a:rPr sz="1600" spc="3" dirty="0">
                  <a:latin typeface="Calibri"/>
                  <a:cs typeface="Calibri"/>
                </a:rPr>
                <a:t>e</a:t>
              </a:r>
              <a:r>
                <a:rPr sz="1600" dirty="0">
                  <a:latin typeface="Calibri"/>
                  <a:cs typeface="Calibri"/>
                </a:rPr>
                <a:t>r</a:t>
              </a:r>
              <a:r>
                <a:rPr sz="1600" spc="7" dirty="0">
                  <a:latin typeface="Calibri"/>
                  <a:cs typeface="Calibri"/>
                </a:rPr>
                <a:t> </a:t>
              </a:r>
              <a:r>
                <a:rPr sz="1600" spc="-14" dirty="0">
                  <a:latin typeface="Calibri"/>
                  <a:cs typeface="Calibri"/>
                </a:rPr>
                <a:t>e</a:t>
              </a:r>
              <a:r>
                <a:rPr sz="1600" dirty="0">
                  <a:latin typeface="Calibri"/>
                  <a:cs typeface="Calibri"/>
                </a:rPr>
                <a:t>x</a:t>
              </a:r>
              <a:r>
                <a:rPr sz="1600" spc="3" dirty="0">
                  <a:latin typeface="Calibri"/>
                  <a:cs typeface="Calibri"/>
                </a:rPr>
                <a:t>p</a:t>
              </a:r>
              <a:r>
                <a:rPr sz="1600" dirty="0">
                  <a:latin typeface="Calibri"/>
                  <a:cs typeface="Calibri"/>
                </a:rPr>
                <a:t>i</a:t>
              </a:r>
              <a:r>
                <a:rPr sz="1600" spc="-29" dirty="0">
                  <a:latin typeface="Calibri"/>
                  <a:cs typeface="Calibri"/>
                </a:rPr>
                <a:t>r</a:t>
              </a:r>
              <a:r>
                <a:rPr sz="1600" spc="-19" dirty="0">
                  <a:latin typeface="Calibri"/>
                  <a:cs typeface="Calibri"/>
                </a:rPr>
                <a:t>a</a:t>
              </a:r>
              <a:r>
                <a:rPr sz="1600" dirty="0">
                  <a:latin typeface="Calibri"/>
                  <a:cs typeface="Calibri"/>
                </a:rPr>
                <a:t>ti</a:t>
              </a:r>
              <a:r>
                <a:rPr sz="1600" spc="-3" dirty="0">
                  <a:latin typeface="Calibri"/>
                  <a:cs typeface="Calibri"/>
                </a:rPr>
                <a:t>on</a:t>
              </a:r>
              <a:r>
                <a:rPr sz="1600" dirty="0">
                  <a:latin typeface="Calibri"/>
                  <a:cs typeface="Calibri"/>
                </a:rPr>
                <a:t>.</a:t>
              </a:r>
            </a:p>
            <a:p>
              <a:pPr marL="69056" marR="89502">
                <a:lnSpc>
                  <a:spcPct val="100097"/>
                </a:lnSpc>
                <a:spcBef>
                  <a:spcPts val="1618"/>
                </a:spcBef>
              </a:pPr>
              <a:r>
                <a:rPr sz="1600" spc="-3" dirty="0">
                  <a:latin typeface="Calibri"/>
                  <a:cs typeface="Calibri"/>
                </a:rPr>
                <a:t>Parents will receive the emails to renew the membership of youth.</a:t>
              </a:r>
              <a:r>
                <a:rPr lang="en-US" sz="1600" spc="-3" dirty="0">
                  <a:latin typeface="Calibri"/>
                  <a:cs typeface="Calibri"/>
                </a:rPr>
                <a:t> </a:t>
              </a:r>
            </a:p>
            <a:p>
              <a:pPr marL="69056" marR="89502">
                <a:lnSpc>
                  <a:spcPct val="100097"/>
                </a:lnSpc>
                <a:spcBef>
                  <a:spcPts val="1618"/>
                </a:spcBef>
              </a:pPr>
              <a:r>
                <a:rPr lang="en-US" sz="1600" b="1" dirty="0">
                  <a:solidFill>
                    <a:srgbClr val="FF0000"/>
                  </a:solidFill>
                  <a:latin typeface="Calibri"/>
                  <a:cs typeface="Calibri"/>
                </a:rPr>
                <a:t>Parents need to create a My.Scouting.org in order to receive the renewal emails.</a:t>
              </a:r>
              <a:endParaRPr sz="1600" b="1" dirty="0">
                <a:solidFill>
                  <a:srgbClr val="FF0000"/>
                </a:solidFill>
                <a:latin typeface="Calibri"/>
                <a:cs typeface="Calibri"/>
              </a:endParaRPr>
            </a:p>
          </p:txBody>
        </p:sp>
        <p:sp>
          <p:nvSpPr>
            <p:cNvPr id="10" name="object 2">
              <a:extLst>
                <a:ext uri="{FF2B5EF4-FFF2-40B4-BE49-F238E27FC236}">
                  <a16:creationId xmlns:a16="http://schemas.microsoft.com/office/drawing/2014/main" id="{1F63E77F-06CE-78F2-B967-4C8705766758}"/>
                </a:ext>
              </a:extLst>
            </p:cNvPr>
            <p:cNvSpPr txBox="1"/>
            <p:nvPr/>
          </p:nvSpPr>
          <p:spPr>
            <a:xfrm>
              <a:off x="1097090" y="1962340"/>
              <a:ext cx="5113019" cy="3341370"/>
            </a:xfrm>
            <a:prstGeom prst="rect">
              <a:avLst/>
            </a:prstGeom>
          </p:spPr>
          <p:txBody>
            <a:bodyPr wrap="square" lIns="0" tIns="0" rIns="0" bIns="0" rtlCol="0">
              <a:noAutofit/>
            </a:bodyPr>
            <a:lstStyle/>
            <a:p>
              <a:pPr marL="19050">
                <a:lnSpc>
                  <a:spcPts val="750"/>
                </a:lnSpc>
              </a:pPr>
              <a:endParaRPr sz="750"/>
            </a:p>
          </p:txBody>
        </p:sp>
      </p:grpSp>
    </p:spTree>
    <p:extLst>
      <p:ext uri="{BB962C8B-B14F-4D97-AF65-F5344CB8AC3E}">
        <p14:creationId xmlns:p14="http://schemas.microsoft.com/office/powerpoint/2010/main" val="177624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9C8CB0-7C02-C01E-EF46-5AD8A98E1861}"/>
              </a:ext>
            </a:extLst>
          </p:cNvPr>
          <p:cNvSpPr txBox="1"/>
          <p:nvPr/>
        </p:nvSpPr>
        <p:spPr>
          <a:xfrm>
            <a:off x="1673604" y="392581"/>
            <a:ext cx="6706998" cy="646331"/>
          </a:xfrm>
          <a:prstGeom prst="rect">
            <a:avLst/>
          </a:prstGeom>
          <a:noFill/>
        </p:spPr>
        <p:txBody>
          <a:bodyPr wrap="square" rtlCol="0">
            <a:spAutoFit/>
          </a:bodyPr>
          <a:lstStyle/>
          <a:p>
            <a:pPr algn="ctr"/>
            <a:r>
              <a:rPr lang="en-US" sz="3600" b="1" dirty="0"/>
              <a:t>Self-Pay Membership Renewal</a:t>
            </a:r>
          </a:p>
        </p:txBody>
      </p:sp>
      <p:grpSp>
        <p:nvGrpSpPr>
          <p:cNvPr id="3" name="Group 2">
            <a:extLst>
              <a:ext uri="{FF2B5EF4-FFF2-40B4-BE49-F238E27FC236}">
                <a16:creationId xmlns:a16="http://schemas.microsoft.com/office/drawing/2014/main" id="{9CE57258-FD11-9F5E-1A5F-812619734D34}"/>
              </a:ext>
            </a:extLst>
          </p:cNvPr>
          <p:cNvGrpSpPr/>
          <p:nvPr/>
        </p:nvGrpSpPr>
        <p:grpSpPr>
          <a:xfrm>
            <a:off x="369659" y="889561"/>
            <a:ext cx="8562657" cy="3908582"/>
            <a:chOff x="337979" y="1562481"/>
            <a:chExt cx="8562657" cy="4383305"/>
          </a:xfrm>
        </p:grpSpPr>
        <p:sp>
          <p:nvSpPr>
            <p:cNvPr id="4" name="object 10">
              <a:extLst>
                <a:ext uri="{FF2B5EF4-FFF2-40B4-BE49-F238E27FC236}">
                  <a16:creationId xmlns:a16="http://schemas.microsoft.com/office/drawing/2014/main" id="{340D02DE-09A7-1E8D-8DA1-B76EA836E2DB}"/>
                </a:ext>
              </a:extLst>
            </p:cNvPr>
            <p:cNvSpPr/>
            <p:nvPr/>
          </p:nvSpPr>
          <p:spPr>
            <a:xfrm>
              <a:off x="337979" y="2231036"/>
              <a:ext cx="8557832" cy="3714750"/>
            </a:xfrm>
            <a:prstGeom prst="rect">
              <a:avLst/>
            </a:prstGeom>
            <a:blipFill>
              <a:blip r:embed="rId3" cstate="print"/>
              <a:stretch>
                <a:fillRect/>
              </a:stretch>
            </a:blipFill>
          </p:spPr>
          <p:txBody>
            <a:bodyPr wrap="square" lIns="0" tIns="0" rIns="0" bIns="0" rtlCol="0">
              <a:noAutofit/>
            </a:bodyPr>
            <a:lstStyle/>
            <a:p>
              <a:endParaRPr sz="1350"/>
            </a:p>
          </p:txBody>
        </p:sp>
        <p:sp>
          <p:nvSpPr>
            <p:cNvPr id="5" name="object 11">
              <a:extLst>
                <a:ext uri="{FF2B5EF4-FFF2-40B4-BE49-F238E27FC236}">
                  <a16:creationId xmlns:a16="http://schemas.microsoft.com/office/drawing/2014/main" id="{2C3A00B5-1533-D93F-02C7-EB5E66404DF9}"/>
                </a:ext>
              </a:extLst>
            </p:cNvPr>
            <p:cNvSpPr/>
            <p:nvPr/>
          </p:nvSpPr>
          <p:spPr>
            <a:xfrm>
              <a:off x="5155558" y="1562481"/>
              <a:ext cx="3600548" cy="1939671"/>
            </a:xfrm>
            <a:custGeom>
              <a:avLst/>
              <a:gdLst/>
              <a:ahLst/>
              <a:cxnLst/>
              <a:rect l="l" t="t" r="r" b="b"/>
              <a:pathLst>
                <a:path w="4995672" h="2586228">
                  <a:moveTo>
                    <a:pt x="0" y="2586228"/>
                  </a:moveTo>
                  <a:lnTo>
                    <a:pt x="4995672" y="2586228"/>
                  </a:lnTo>
                  <a:lnTo>
                    <a:pt x="4995672" y="0"/>
                  </a:lnTo>
                  <a:lnTo>
                    <a:pt x="0" y="0"/>
                  </a:lnTo>
                  <a:lnTo>
                    <a:pt x="0" y="2586228"/>
                  </a:lnTo>
                  <a:close/>
                </a:path>
              </a:pathLst>
            </a:custGeom>
            <a:solidFill>
              <a:srgbClr val="FFFFFF"/>
            </a:solidFill>
          </p:spPr>
          <p:txBody>
            <a:bodyPr wrap="square" lIns="0" tIns="0" rIns="0" bIns="0" rtlCol="0">
              <a:noAutofit/>
            </a:bodyPr>
            <a:lstStyle/>
            <a:p>
              <a:endParaRPr sz="1350"/>
            </a:p>
          </p:txBody>
        </p:sp>
        <p:sp>
          <p:nvSpPr>
            <p:cNvPr id="7" name="object 19">
              <a:extLst>
                <a:ext uri="{FF2B5EF4-FFF2-40B4-BE49-F238E27FC236}">
                  <a16:creationId xmlns:a16="http://schemas.microsoft.com/office/drawing/2014/main" id="{46A4C67A-CEAD-12F9-0C28-6C77D5050B71}"/>
                </a:ext>
              </a:extLst>
            </p:cNvPr>
            <p:cNvSpPr/>
            <p:nvPr/>
          </p:nvSpPr>
          <p:spPr>
            <a:xfrm>
              <a:off x="6685121" y="4972622"/>
              <a:ext cx="100013" cy="473697"/>
            </a:xfrm>
            <a:custGeom>
              <a:avLst/>
              <a:gdLst/>
              <a:ahLst/>
              <a:cxnLst/>
              <a:rect l="l" t="t" r="r" b="b"/>
              <a:pathLst>
                <a:path w="133350" h="631596">
                  <a:moveTo>
                    <a:pt x="44449" y="498246"/>
                  </a:moveTo>
                  <a:lnTo>
                    <a:pt x="0" y="498246"/>
                  </a:lnTo>
                  <a:lnTo>
                    <a:pt x="66675" y="631596"/>
                  </a:lnTo>
                  <a:lnTo>
                    <a:pt x="133350" y="498246"/>
                  </a:lnTo>
                  <a:lnTo>
                    <a:pt x="88899" y="498246"/>
                  </a:lnTo>
                  <a:lnTo>
                    <a:pt x="88900" y="520471"/>
                  </a:lnTo>
                  <a:lnTo>
                    <a:pt x="44450" y="520471"/>
                  </a:lnTo>
                  <a:lnTo>
                    <a:pt x="44449" y="498246"/>
                  </a:lnTo>
                  <a:close/>
                </a:path>
                <a:path w="133350" h="631596">
                  <a:moveTo>
                    <a:pt x="44450" y="520471"/>
                  </a:moveTo>
                  <a:lnTo>
                    <a:pt x="88900" y="520471"/>
                  </a:lnTo>
                  <a:lnTo>
                    <a:pt x="88900" y="0"/>
                  </a:lnTo>
                  <a:lnTo>
                    <a:pt x="44450" y="0"/>
                  </a:lnTo>
                  <a:lnTo>
                    <a:pt x="44450" y="520471"/>
                  </a:lnTo>
                  <a:close/>
                </a:path>
              </a:pathLst>
            </a:custGeom>
            <a:solidFill>
              <a:srgbClr val="FF0000"/>
            </a:solidFill>
          </p:spPr>
          <p:txBody>
            <a:bodyPr wrap="square" lIns="0" tIns="0" rIns="0" bIns="0" rtlCol="0">
              <a:noAutofit/>
            </a:bodyPr>
            <a:lstStyle/>
            <a:p>
              <a:endParaRPr sz="1350"/>
            </a:p>
          </p:txBody>
        </p:sp>
        <p:sp>
          <p:nvSpPr>
            <p:cNvPr id="8" name="object 20">
              <a:extLst>
                <a:ext uri="{FF2B5EF4-FFF2-40B4-BE49-F238E27FC236}">
                  <a16:creationId xmlns:a16="http://schemas.microsoft.com/office/drawing/2014/main" id="{89E29074-0462-A9DD-B355-C49CC86F4087}"/>
                </a:ext>
              </a:extLst>
            </p:cNvPr>
            <p:cNvSpPr/>
            <p:nvPr/>
          </p:nvSpPr>
          <p:spPr>
            <a:xfrm>
              <a:off x="8164163" y="4972622"/>
              <a:ext cx="100013" cy="473697"/>
            </a:xfrm>
            <a:custGeom>
              <a:avLst/>
              <a:gdLst/>
              <a:ahLst/>
              <a:cxnLst/>
              <a:rect l="l" t="t" r="r" b="b"/>
              <a:pathLst>
                <a:path w="133350" h="631596">
                  <a:moveTo>
                    <a:pt x="44449" y="498246"/>
                  </a:moveTo>
                  <a:lnTo>
                    <a:pt x="0" y="498246"/>
                  </a:lnTo>
                  <a:lnTo>
                    <a:pt x="66675" y="631596"/>
                  </a:lnTo>
                  <a:lnTo>
                    <a:pt x="133350" y="498246"/>
                  </a:lnTo>
                  <a:lnTo>
                    <a:pt x="88899" y="498246"/>
                  </a:lnTo>
                  <a:lnTo>
                    <a:pt x="88900" y="520471"/>
                  </a:lnTo>
                  <a:lnTo>
                    <a:pt x="44450" y="520471"/>
                  </a:lnTo>
                  <a:lnTo>
                    <a:pt x="44449" y="498246"/>
                  </a:lnTo>
                  <a:close/>
                </a:path>
                <a:path w="133350" h="631596">
                  <a:moveTo>
                    <a:pt x="44450" y="520471"/>
                  </a:moveTo>
                  <a:lnTo>
                    <a:pt x="88900" y="520471"/>
                  </a:lnTo>
                  <a:lnTo>
                    <a:pt x="88900" y="0"/>
                  </a:lnTo>
                  <a:lnTo>
                    <a:pt x="44450" y="0"/>
                  </a:lnTo>
                  <a:lnTo>
                    <a:pt x="44450" y="520471"/>
                  </a:lnTo>
                  <a:close/>
                </a:path>
              </a:pathLst>
            </a:custGeom>
            <a:solidFill>
              <a:srgbClr val="FF0000"/>
            </a:solidFill>
          </p:spPr>
          <p:txBody>
            <a:bodyPr wrap="square" lIns="0" tIns="0" rIns="0" bIns="0" rtlCol="0">
              <a:noAutofit/>
            </a:bodyPr>
            <a:lstStyle/>
            <a:p>
              <a:endParaRPr sz="1350"/>
            </a:p>
          </p:txBody>
        </p:sp>
        <p:sp>
          <p:nvSpPr>
            <p:cNvPr id="9" name="object 8">
              <a:extLst>
                <a:ext uri="{FF2B5EF4-FFF2-40B4-BE49-F238E27FC236}">
                  <a16:creationId xmlns:a16="http://schemas.microsoft.com/office/drawing/2014/main" id="{8285665A-6E70-CDEC-68B0-A1A591FC2EB0}"/>
                </a:ext>
              </a:extLst>
            </p:cNvPr>
            <p:cNvSpPr txBox="1"/>
            <p:nvPr/>
          </p:nvSpPr>
          <p:spPr>
            <a:xfrm>
              <a:off x="5374481" y="3032856"/>
              <a:ext cx="3526155" cy="210311"/>
            </a:xfrm>
            <a:prstGeom prst="rect">
              <a:avLst/>
            </a:prstGeom>
          </p:spPr>
          <p:txBody>
            <a:bodyPr wrap="square" lIns="0" tIns="0" rIns="0" bIns="0" rtlCol="0">
              <a:noAutofit/>
            </a:bodyPr>
            <a:lstStyle/>
            <a:p>
              <a:pPr marL="19050">
                <a:lnSpc>
                  <a:spcPts val="750"/>
                </a:lnSpc>
              </a:pPr>
              <a:endParaRPr sz="750"/>
            </a:p>
          </p:txBody>
        </p:sp>
        <p:sp>
          <p:nvSpPr>
            <p:cNvPr id="10" name="object 7">
              <a:extLst>
                <a:ext uri="{FF2B5EF4-FFF2-40B4-BE49-F238E27FC236}">
                  <a16:creationId xmlns:a16="http://schemas.microsoft.com/office/drawing/2014/main" id="{BAE9D58D-1D8B-2967-6D85-49B22622F360}"/>
                </a:ext>
              </a:extLst>
            </p:cNvPr>
            <p:cNvSpPr txBox="1"/>
            <p:nvPr/>
          </p:nvSpPr>
          <p:spPr>
            <a:xfrm>
              <a:off x="5374481" y="3243168"/>
              <a:ext cx="1331595" cy="205739"/>
            </a:xfrm>
            <a:prstGeom prst="rect">
              <a:avLst/>
            </a:prstGeom>
          </p:spPr>
          <p:txBody>
            <a:bodyPr wrap="square" lIns="0" tIns="0" rIns="0" bIns="0" rtlCol="0">
              <a:noAutofit/>
            </a:bodyPr>
            <a:lstStyle/>
            <a:p>
              <a:pPr marL="19050">
                <a:lnSpc>
                  <a:spcPts val="750"/>
                </a:lnSpc>
              </a:pPr>
              <a:endParaRPr sz="750"/>
            </a:p>
          </p:txBody>
        </p:sp>
        <p:sp>
          <p:nvSpPr>
            <p:cNvPr id="11" name="object 6">
              <a:extLst>
                <a:ext uri="{FF2B5EF4-FFF2-40B4-BE49-F238E27FC236}">
                  <a16:creationId xmlns:a16="http://schemas.microsoft.com/office/drawing/2014/main" id="{EA2A5887-6B2F-7E64-81F2-B3B244898005}"/>
                </a:ext>
              </a:extLst>
            </p:cNvPr>
            <p:cNvSpPr txBox="1"/>
            <p:nvPr/>
          </p:nvSpPr>
          <p:spPr>
            <a:xfrm>
              <a:off x="6706077" y="3243168"/>
              <a:ext cx="2194559" cy="205739"/>
            </a:xfrm>
            <a:prstGeom prst="rect">
              <a:avLst/>
            </a:prstGeom>
          </p:spPr>
          <p:txBody>
            <a:bodyPr wrap="square" lIns="0" tIns="0" rIns="0" bIns="0" rtlCol="0">
              <a:noAutofit/>
            </a:bodyPr>
            <a:lstStyle/>
            <a:p>
              <a:pPr marL="19050">
                <a:lnSpc>
                  <a:spcPts val="750"/>
                </a:lnSpc>
              </a:pPr>
              <a:endParaRPr sz="750"/>
            </a:p>
          </p:txBody>
        </p:sp>
        <p:sp>
          <p:nvSpPr>
            <p:cNvPr id="12" name="object 5">
              <a:extLst>
                <a:ext uri="{FF2B5EF4-FFF2-40B4-BE49-F238E27FC236}">
                  <a16:creationId xmlns:a16="http://schemas.microsoft.com/office/drawing/2014/main" id="{3B9A8505-9F6C-EFCD-9F7D-7828FDA15064}"/>
                </a:ext>
              </a:extLst>
            </p:cNvPr>
            <p:cNvSpPr txBox="1"/>
            <p:nvPr/>
          </p:nvSpPr>
          <p:spPr>
            <a:xfrm>
              <a:off x="5374481" y="2415636"/>
              <a:ext cx="3426714" cy="210311"/>
            </a:xfrm>
            <a:prstGeom prst="rect">
              <a:avLst/>
            </a:prstGeom>
          </p:spPr>
          <p:txBody>
            <a:bodyPr wrap="square" lIns="0" tIns="0" rIns="0" bIns="0" rtlCol="0">
              <a:noAutofit/>
            </a:bodyPr>
            <a:lstStyle/>
            <a:p>
              <a:pPr marL="19050">
                <a:lnSpc>
                  <a:spcPts val="750"/>
                </a:lnSpc>
              </a:pPr>
              <a:endParaRPr sz="750"/>
            </a:p>
          </p:txBody>
        </p:sp>
        <p:sp>
          <p:nvSpPr>
            <p:cNvPr id="13" name="object 4">
              <a:extLst>
                <a:ext uri="{FF2B5EF4-FFF2-40B4-BE49-F238E27FC236}">
                  <a16:creationId xmlns:a16="http://schemas.microsoft.com/office/drawing/2014/main" id="{4798880E-E2BF-B892-01B7-9384C7A20278}"/>
                </a:ext>
              </a:extLst>
            </p:cNvPr>
            <p:cNvSpPr txBox="1"/>
            <p:nvPr/>
          </p:nvSpPr>
          <p:spPr>
            <a:xfrm>
              <a:off x="5374481" y="2625947"/>
              <a:ext cx="1673352" cy="205740"/>
            </a:xfrm>
            <a:prstGeom prst="rect">
              <a:avLst/>
            </a:prstGeom>
          </p:spPr>
          <p:txBody>
            <a:bodyPr wrap="square" lIns="0" tIns="0" rIns="0" bIns="0" rtlCol="0">
              <a:noAutofit/>
            </a:bodyPr>
            <a:lstStyle/>
            <a:p>
              <a:pPr marL="19050">
                <a:lnSpc>
                  <a:spcPts val="750"/>
                </a:lnSpc>
              </a:pPr>
              <a:endParaRPr sz="750"/>
            </a:p>
          </p:txBody>
        </p:sp>
        <p:sp>
          <p:nvSpPr>
            <p:cNvPr id="14" name="object 3">
              <a:extLst>
                <a:ext uri="{FF2B5EF4-FFF2-40B4-BE49-F238E27FC236}">
                  <a16:creationId xmlns:a16="http://schemas.microsoft.com/office/drawing/2014/main" id="{636F6F65-A365-8999-BEDE-E5752A281CE8}"/>
                </a:ext>
              </a:extLst>
            </p:cNvPr>
            <p:cNvSpPr txBox="1"/>
            <p:nvPr/>
          </p:nvSpPr>
          <p:spPr>
            <a:xfrm>
              <a:off x="7047834" y="2625947"/>
              <a:ext cx="1753361" cy="205740"/>
            </a:xfrm>
            <a:prstGeom prst="rect">
              <a:avLst/>
            </a:prstGeom>
          </p:spPr>
          <p:txBody>
            <a:bodyPr wrap="square" lIns="0" tIns="0" rIns="0" bIns="0" rtlCol="0">
              <a:noAutofit/>
            </a:bodyPr>
            <a:lstStyle/>
            <a:p>
              <a:pPr marL="19050">
                <a:lnSpc>
                  <a:spcPts val="750"/>
                </a:lnSpc>
              </a:pPr>
              <a:endParaRPr sz="750"/>
            </a:p>
          </p:txBody>
        </p:sp>
      </p:grpSp>
      <p:sp>
        <p:nvSpPr>
          <p:cNvPr id="16" name="Star: 7 Points 15">
            <a:extLst>
              <a:ext uri="{FF2B5EF4-FFF2-40B4-BE49-F238E27FC236}">
                <a16:creationId xmlns:a16="http://schemas.microsoft.com/office/drawing/2014/main" id="{8B89F0EB-04A9-F009-6B0D-895391770700}"/>
              </a:ext>
            </a:extLst>
          </p:cNvPr>
          <p:cNvSpPr/>
          <p:nvPr/>
        </p:nvSpPr>
        <p:spPr>
          <a:xfrm>
            <a:off x="8159764" y="2481869"/>
            <a:ext cx="338284" cy="353803"/>
          </a:xfrm>
          <a:prstGeom prst="star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1A27679-1820-49DD-58FC-6C9727D967DA}"/>
              </a:ext>
            </a:extLst>
          </p:cNvPr>
          <p:cNvSpPr txBox="1"/>
          <p:nvPr/>
        </p:nvSpPr>
        <p:spPr>
          <a:xfrm>
            <a:off x="165045" y="4898260"/>
            <a:ext cx="8813910" cy="1531445"/>
          </a:xfrm>
          <a:prstGeom prst="rect">
            <a:avLst/>
          </a:prstGeom>
          <a:noFill/>
        </p:spPr>
        <p:txBody>
          <a:bodyPr wrap="square" rtlCol="0">
            <a:spAutoFit/>
          </a:bodyPr>
          <a:lstStyle/>
          <a:p>
            <a:pPr marL="69246" marR="106824" algn="just">
              <a:lnSpc>
                <a:spcPts val="1620"/>
              </a:lnSpc>
            </a:pPr>
            <a:r>
              <a:rPr lang="en-US" sz="1600" spc="-3" dirty="0">
                <a:latin typeface="Calibri"/>
                <a:cs typeface="Calibri"/>
              </a:rPr>
              <a:t>When you click the link, you are redirected to sign in to My.Scouting.org; after signing in you will see this screen.</a:t>
            </a:r>
            <a:endParaRPr lang="en-US" sz="1600" dirty="0">
              <a:latin typeface="Calibri"/>
              <a:cs typeface="Calibri"/>
            </a:endParaRPr>
          </a:p>
          <a:p>
            <a:pPr marL="69246" marR="256259">
              <a:lnSpc>
                <a:spcPts val="1620"/>
              </a:lnSpc>
              <a:spcBef>
                <a:spcPts val="1622"/>
              </a:spcBef>
            </a:pPr>
            <a:r>
              <a:rPr lang="en-US" sz="1600" u="sng" spc="-4" dirty="0">
                <a:highlight>
                  <a:srgbClr val="FFFF00"/>
                </a:highlight>
                <a:latin typeface="Calibri"/>
                <a:cs typeface="Calibri"/>
              </a:rPr>
              <a:t>Parents that do not have a My.Scouting account will need to create one.</a:t>
            </a:r>
            <a:endParaRPr lang="en-US" sz="1600" u="sng" dirty="0">
              <a:highlight>
                <a:srgbClr val="FFFF00"/>
              </a:highlight>
              <a:latin typeface="Calibri"/>
              <a:cs typeface="Calibri"/>
            </a:endParaRPr>
          </a:p>
          <a:p>
            <a:pPr marL="69246" marR="57078">
              <a:lnSpc>
                <a:spcPts val="1620"/>
              </a:lnSpc>
              <a:spcBef>
                <a:spcPts val="1622"/>
              </a:spcBef>
            </a:pPr>
            <a:r>
              <a:rPr lang="en-US" sz="1600" dirty="0">
                <a:highlight>
                  <a:srgbClr val="FFFF00"/>
                </a:highlight>
                <a:latin typeface="Calibri"/>
                <a:cs typeface="Calibri"/>
              </a:rPr>
              <a:t>Note the option to “opt out auto renewal”</a:t>
            </a:r>
            <a:r>
              <a:rPr lang="en-US" sz="1600" b="1" dirty="0">
                <a:highlight>
                  <a:srgbClr val="FFFF00"/>
                </a:highlight>
                <a:latin typeface="Calibri"/>
                <a:cs typeface="Calibri"/>
              </a:rPr>
              <a:t>, </a:t>
            </a:r>
            <a:r>
              <a:rPr lang="en-US" sz="1600" b="1" dirty="0">
                <a:highlight>
                  <a:srgbClr val="00FFFF"/>
                </a:highlight>
                <a:latin typeface="Calibri"/>
                <a:cs typeface="Calibri"/>
              </a:rPr>
              <a:t>this will cancel your registration in BSA – DO NOT CLICK THIS BUTTON</a:t>
            </a:r>
            <a:r>
              <a:rPr lang="en-US" sz="1600" dirty="0">
                <a:highlight>
                  <a:srgbClr val="FFFF00"/>
                </a:highlight>
                <a:latin typeface="Calibri"/>
                <a:cs typeface="Calibri"/>
              </a:rPr>
              <a:t>. Click Start Renewal to continue with your renewal.</a:t>
            </a:r>
          </a:p>
        </p:txBody>
      </p:sp>
    </p:spTree>
    <p:extLst>
      <p:ext uri="{BB962C8B-B14F-4D97-AF65-F5344CB8AC3E}">
        <p14:creationId xmlns:p14="http://schemas.microsoft.com/office/powerpoint/2010/main" val="143336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BB138A-D2FE-6EDE-78AD-DC0AB166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9" y="273201"/>
            <a:ext cx="888871" cy="1044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FB21CA-399A-19E5-7AC6-6C1D6DFDFE9E}"/>
              </a:ext>
            </a:extLst>
          </p:cNvPr>
          <p:cNvSpPr txBox="1"/>
          <p:nvPr/>
        </p:nvSpPr>
        <p:spPr>
          <a:xfrm>
            <a:off x="1589713" y="431403"/>
            <a:ext cx="6086213" cy="646331"/>
          </a:xfrm>
          <a:prstGeom prst="rect">
            <a:avLst/>
          </a:prstGeom>
          <a:noFill/>
        </p:spPr>
        <p:txBody>
          <a:bodyPr wrap="square" rtlCol="0">
            <a:spAutoFit/>
          </a:bodyPr>
          <a:lstStyle/>
          <a:p>
            <a:pPr algn="ctr"/>
            <a:r>
              <a:rPr lang="en-US" sz="3600" b="1" dirty="0"/>
              <a:t>Self-Pay Membership Renewal</a:t>
            </a:r>
          </a:p>
        </p:txBody>
      </p:sp>
      <p:sp>
        <p:nvSpPr>
          <p:cNvPr id="12" name="object 8">
            <a:extLst>
              <a:ext uri="{FF2B5EF4-FFF2-40B4-BE49-F238E27FC236}">
                <a16:creationId xmlns:a16="http://schemas.microsoft.com/office/drawing/2014/main" id="{895B415C-A0E4-1B9B-6C1E-442ADDFD08D8}"/>
              </a:ext>
            </a:extLst>
          </p:cNvPr>
          <p:cNvSpPr/>
          <p:nvPr/>
        </p:nvSpPr>
        <p:spPr>
          <a:xfrm>
            <a:off x="1015490" y="1255364"/>
            <a:ext cx="3099989" cy="3354673"/>
          </a:xfrm>
          <a:prstGeom prst="rect">
            <a:avLst/>
          </a:prstGeom>
          <a:blipFill>
            <a:blip r:embed="rId3" cstate="print"/>
            <a:stretch>
              <a:fillRect/>
            </a:stretch>
          </a:blipFill>
        </p:spPr>
        <p:txBody>
          <a:bodyPr wrap="square" lIns="0" tIns="0" rIns="0" bIns="0" rtlCol="0">
            <a:noAutofit/>
          </a:bodyPr>
          <a:lstStyle/>
          <a:p>
            <a:endParaRPr sz="1350"/>
          </a:p>
        </p:txBody>
      </p:sp>
      <p:sp>
        <p:nvSpPr>
          <p:cNvPr id="13" name="TextBox 12">
            <a:extLst>
              <a:ext uri="{FF2B5EF4-FFF2-40B4-BE49-F238E27FC236}">
                <a16:creationId xmlns:a16="http://schemas.microsoft.com/office/drawing/2014/main" id="{1B6963B7-211F-8416-E0D8-45969602065A}"/>
              </a:ext>
            </a:extLst>
          </p:cNvPr>
          <p:cNvSpPr txBox="1"/>
          <p:nvPr/>
        </p:nvSpPr>
        <p:spPr>
          <a:xfrm>
            <a:off x="369659" y="4935795"/>
            <a:ext cx="7948431" cy="1252522"/>
          </a:xfrm>
          <a:prstGeom prst="rect">
            <a:avLst/>
          </a:prstGeom>
          <a:noFill/>
        </p:spPr>
        <p:txBody>
          <a:bodyPr wrap="square" rtlCol="0">
            <a:spAutoFit/>
          </a:bodyPr>
          <a:lstStyle/>
          <a:p>
            <a:pPr>
              <a:lnSpc>
                <a:spcPts val="1500"/>
              </a:lnSpc>
            </a:pPr>
            <a:r>
              <a:rPr lang="en-US" sz="1600" dirty="0"/>
              <a:t>Someone with multiple positions (typically an adult) will see a list of them like this.</a:t>
            </a:r>
          </a:p>
          <a:p>
            <a:pPr>
              <a:lnSpc>
                <a:spcPts val="1500"/>
              </a:lnSpc>
            </a:pPr>
            <a:endParaRPr lang="en-US" sz="1600" dirty="0"/>
          </a:p>
          <a:p>
            <a:pPr>
              <a:lnSpc>
                <a:spcPts val="1500"/>
              </a:lnSpc>
            </a:pPr>
            <a:r>
              <a:rPr lang="en-US" sz="1600" dirty="0"/>
              <a:t>If desired, you can click the link to change your primary position, or remove yourself from a position.  The click “proceed to payment”.</a:t>
            </a:r>
          </a:p>
          <a:p>
            <a:pPr>
              <a:lnSpc>
                <a:spcPts val="1500"/>
              </a:lnSpc>
            </a:pPr>
            <a:endParaRPr lang="en-US" sz="1600" dirty="0"/>
          </a:p>
          <a:p>
            <a:pPr>
              <a:lnSpc>
                <a:spcPts val="1500"/>
              </a:lnSpc>
            </a:pPr>
            <a:r>
              <a:rPr lang="en-US" sz="1600" dirty="0"/>
              <a:t>Functional positions, like Key-3 Delegate or Advancement Chair, will not appear here.</a:t>
            </a:r>
          </a:p>
        </p:txBody>
      </p:sp>
      <p:pic>
        <p:nvPicPr>
          <p:cNvPr id="3" name="Picture 2">
            <a:extLst>
              <a:ext uri="{FF2B5EF4-FFF2-40B4-BE49-F238E27FC236}">
                <a16:creationId xmlns:a16="http://schemas.microsoft.com/office/drawing/2014/main" id="{3DF5D01B-7AEB-7D42-C0B9-C53EDA608CDE}"/>
              </a:ext>
            </a:extLst>
          </p:cNvPr>
          <p:cNvPicPr>
            <a:picLocks noChangeAspect="1"/>
          </p:cNvPicPr>
          <p:nvPr/>
        </p:nvPicPr>
        <p:blipFill>
          <a:blip r:embed="rId4"/>
          <a:stretch>
            <a:fillRect/>
          </a:stretch>
        </p:blipFill>
        <p:spPr>
          <a:xfrm>
            <a:off x="4343874" y="1317523"/>
            <a:ext cx="4061460" cy="3340735"/>
          </a:xfrm>
          <a:prstGeom prst="rect">
            <a:avLst/>
          </a:prstGeom>
        </p:spPr>
      </p:pic>
      <p:sp>
        <p:nvSpPr>
          <p:cNvPr id="4" name="Rectangle 3">
            <a:extLst>
              <a:ext uri="{FF2B5EF4-FFF2-40B4-BE49-F238E27FC236}">
                <a16:creationId xmlns:a16="http://schemas.microsoft.com/office/drawing/2014/main" id="{51642F5B-1518-6354-8FB8-C59199C1B6B3}"/>
              </a:ext>
            </a:extLst>
          </p:cNvPr>
          <p:cNvSpPr/>
          <p:nvPr/>
        </p:nvSpPr>
        <p:spPr>
          <a:xfrm>
            <a:off x="5119076" y="2101490"/>
            <a:ext cx="18756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74A1EA-E16C-3B2A-FDD7-A0C967C94CD8}"/>
              </a:ext>
            </a:extLst>
          </p:cNvPr>
          <p:cNvSpPr/>
          <p:nvPr/>
        </p:nvSpPr>
        <p:spPr>
          <a:xfrm>
            <a:off x="5142522" y="3040771"/>
            <a:ext cx="93785"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A4070B-9382-20AB-8243-15B217700259}"/>
              </a:ext>
            </a:extLst>
          </p:cNvPr>
          <p:cNvSpPr/>
          <p:nvPr/>
        </p:nvSpPr>
        <p:spPr>
          <a:xfrm>
            <a:off x="5142522" y="3979204"/>
            <a:ext cx="14067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565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3365</TotalTime>
  <Words>2934</Words>
  <Application>Microsoft Office PowerPoint</Application>
  <PresentationFormat>On-screen Show (4:3)</PresentationFormat>
  <Paragraphs>260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PMingLiU</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Patrick</dc:creator>
  <cp:lastModifiedBy>John Patrick</cp:lastModifiedBy>
  <cp:revision>128</cp:revision>
  <cp:lastPrinted>2024-08-14T19:30:03Z</cp:lastPrinted>
  <dcterms:created xsi:type="dcterms:W3CDTF">2024-07-10T02:39:53Z</dcterms:created>
  <dcterms:modified xsi:type="dcterms:W3CDTF">2024-08-24T01:13:45Z</dcterms:modified>
</cp:coreProperties>
</file>