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8" r:id="rId2"/>
    <p:sldId id="259" r:id="rId3"/>
    <p:sldId id="260" r:id="rId4"/>
    <p:sldId id="261" r:id="rId5"/>
    <p:sldId id="264" r:id="rId6"/>
    <p:sldId id="263" r:id="rId7"/>
    <p:sldId id="262" r:id="rId8"/>
    <p:sldId id="265" r:id="rId9"/>
    <p:sldId id="266" r:id="rId10"/>
    <p:sldId id="267" r:id="rId11"/>
    <p:sldId id="268" r:id="rId12"/>
    <p:sldId id="269" r:id="rId13"/>
    <p:sldId id="271" r:id="rId14"/>
    <p:sldId id="272" r:id="rId15"/>
    <p:sldId id="273" r:id="rId16"/>
    <p:sldId id="274" r:id="rId17"/>
    <p:sldId id="275" r:id="rId18"/>
    <p:sldId id="277" r:id="rId19"/>
    <p:sldId id="276"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7" d="100"/>
          <a:sy n="117" d="100"/>
        </p:scale>
        <p:origin x="576" y="184"/>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 Logan T (lrath)" userId="78b7e26d-4a41-4a6a-8670-e5c6b1a279a6" providerId="ADAL" clId="{A668C209-E91E-8743-B20B-7D0BF3023C28}"/>
    <pc:docChg chg="custSel modSld sldOrd">
      <pc:chgData name="Rath, Logan T (lrath)" userId="78b7e26d-4a41-4a6a-8670-e5c6b1a279a6" providerId="ADAL" clId="{A668C209-E91E-8743-B20B-7D0BF3023C28}" dt="2019-04-23T17:54:33.530" v="218" actId="20577"/>
      <pc:docMkLst>
        <pc:docMk/>
      </pc:docMkLst>
      <pc:sldChg chg="modSp ord">
        <pc:chgData name="Rath, Logan T (lrath)" userId="78b7e26d-4a41-4a6a-8670-e5c6b1a279a6" providerId="ADAL" clId="{A668C209-E91E-8743-B20B-7D0BF3023C28}" dt="2019-04-23T17:54:33.530" v="218" actId="20577"/>
        <pc:sldMkLst>
          <pc:docMk/>
          <pc:sldMk cId="2085872652" sldId="262"/>
        </pc:sldMkLst>
        <pc:spChg chg="mod">
          <ac:chgData name="Rath, Logan T (lrath)" userId="78b7e26d-4a41-4a6a-8670-e5c6b1a279a6" providerId="ADAL" clId="{A668C209-E91E-8743-B20B-7D0BF3023C28}" dt="2019-04-23T17:54:33.530" v="218" actId="20577"/>
          <ac:spMkLst>
            <pc:docMk/>
            <pc:sldMk cId="2085872652" sldId="262"/>
            <ac:spMk id="3" creationId="{728FAE97-04D4-A648-AA6B-E866CBDE5F66}"/>
          </ac:spMkLst>
        </pc:spChg>
      </pc:sldChg>
      <pc:sldChg chg="modSp ord">
        <pc:chgData name="Rath, Logan T (lrath)" userId="78b7e26d-4a41-4a6a-8670-e5c6b1a279a6" providerId="ADAL" clId="{A668C209-E91E-8743-B20B-7D0BF3023C28}" dt="2019-04-23T17:53:26.195" v="186" actId="20577"/>
        <pc:sldMkLst>
          <pc:docMk/>
          <pc:sldMk cId="1419944369" sldId="264"/>
        </pc:sldMkLst>
        <pc:spChg chg="mod">
          <ac:chgData name="Rath, Logan T (lrath)" userId="78b7e26d-4a41-4a6a-8670-e5c6b1a279a6" providerId="ADAL" clId="{A668C209-E91E-8743-B20B-7D0BF3023C28}" dt="2019-04-23T17:53:26.195" v="186" actId="20577"/>
          <ac:spMkLst>
            <pc:docMk/>
            <pc:sldMk cId="1419944369" sldId="264"/>
            <ac:spMk id="3" creationId="{7D616D84-B8FA-FD48-932D-659E35538AD6}"/>
          </ac:spMkLst>
        </pc:spChg>
      </pc:sldChg>
      <pc:sldChg chg="modSp">
        <pc:chgData name="Rath, Logan T (lrath)" userId="78b7e26d-4a41-4a6a-8670-e5c6b1a279a6" providerId="ADAL" clId="{A668C209-E91E-8743-B20B-7D0BF3023C28}" dt="2019-04-23T17:52:40.824" v="120" actId="20577"/>
        <pc:sldMkLst>
          <pc:docMk/>
          <pc:sldMk cId="703229454" sldId="268"/>
        </pc:sldMkLst>
        <pc:spChg chg="mod">
          <ac:chgData name="Rath, Logan T (lrath)" userId="78b7e26d-4a41-4a6a-8670-e5c6b1a279a6" providerId="ADAL" clId="{A668C209-E91E-8743-B20B-7D0BF3023C28}" dt="2019-04-23T17:52:40.824" v="120" actId="20577"/>
          <ac:spMkLst>
            <pc:docMk/>
            <pc:sldMk cId="703229454" sldId="268"/>
            <ac:spMk id="3" creationId="{1E4FA74E-A4E9-BB46-8FD6-CAA48F12241D}"/>
          </ac:spMkLst>
        </pc:spChg>
      </pc:sldChg>
      <pc:sldChg chg="modSp">
        <pc:chgData name="Rath, Logan T (lrath)" userId="78b7e26d-4a41-4a6a-8670-e5c6b1a279a6" providerId="ADAL" clId="{A668C209-E91E-8743-B20B-7D0BF3023C28}" dt="2019-04-23T17:50:58.557" v="33" actId="20577"/>
        <pc:sldMkLst>
          <pc:docMk/>
          <pc:sldMk cId="1450262658" sldId="273"/>
        </pc:sldMkLst>
        <pc:spChg chg="mod">
          <ac:chgData name="Rath, Logan T (lrath)" userId="78b7e26d-4a41-4a6a-8670-e5c6b1a279a6" providerId="ADAL" clId="{A668C209-E91E-8743-B20B-7D0BF3023C28}" dt="2019-04-23T17:50:58.557" v="33" actId="20577"/>
          <ac:spMkLst>
            <pc:docMk/>
            <pc:sldMk cId="1450262658" sldId="273"/>
            <ac:spMk id="2" creationId="{13164CD5-9AEC-044D-9145-40400DDAC2B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95E47D-B748-7F4D-A1EF-E79609985A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023797-2602-604F-90BB-EC0BFC79CD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DB5C8F-23DB-8C4F-B552-73C670A1502A}" type="datetimeFigureOut">
              <a:rPr lang="en-US" smtClean="0"/>
              <a:t>4/23/19</a:t>
            </a:fld>
            <a:endParaRPr lang="en-US"/>
          </a:p>
        </p:txBody>
      </p:sp>
      <p:sp>
        <p:nvSpPr>
          <p:cNvPr id="4" name="Footer Placeholder 3">
            <a:extLst>
              <a:ext uri="{FF2B5EF4-FFF2-40B4-BE49-F238E27FC236}">
                <a16:creationId xmlns:a16="http://schemas.microsoft.com/office/drawing/2014/main" id="{AABC3067-69AB-E645-B033-A43E6F7E0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3390FF-2916-D642-985D-50FDAB3E71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61447E-3EAF-0748-8F60-CEE4786EC051}" type="slidenum">
              <a:rPr lang="en-US" smtClean="0"/>
              <a:t>‹#›</a:t>
            </a:fld>
            <a:endParaRPr lang="en-US"/>
          </a:p>
        </p:txBody>
      </p:sp>
    </p:spTree>
    <p:extLst>
      <p:ext uri="{BB962C8B-B14F-4D97-AF65-F5344CB8AC3E}">
        <p14:creationId xmlns:p14="http://schemas.microsoft.com/office/powerpoint/2010/main" val="29025647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4/23/19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3059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96423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402459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28525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4/23/19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1721888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7813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4309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70228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5421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4/23/19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063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4/23/19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03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4/23/19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9883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32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60Managing_User_Roles#User_Roles_.E2.80.93_Descriptions_and_Accessible_Compon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60Managing_User_Roles#User_Roles_.E2.80.93_Descriptions_and_Accessible_Component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40Configuring_User_Management/020Roles_and_Registration_Configur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1812022"/>
            <a:ext cx="8361229" cy="2068385"/>
          </a:xfrm>
        </p:spPr>
        <p:txBody>
          <a:bodyPr/>
          <a:lstStyle/>
          <a:p>
            <a:r>
              <a:rPr lang="en-US" sz="4800" dirty="0"/>
              <a:t>Fulfillment: intro to alma, User management, roles, and searching</a:t>
            </a:r>
          </a:p>
        </p:txBody>
      </p:sp>
      <p:sp>
        <p:nvSpPr>
          <p:cNvPr id="3" name="Subtitle 2"/>
          <p:cNvSpPr>
            <a:spLocks noGrp="1"/>
          </p:cNvSpPr>
          <p:nvPr>
            <p:ph type="subTitle" idx="1"/>
          </p:nvPr>
        </p:nvSpPr>
        <p:spPr>
          <a:xfrm>
            <a:off x="2679906" y="4077050"/>
            <a:ext cx="6831673" cy="965466"/>
          </a:xfrm>
        </p:spPr>
        <p:txBody>
          <a:bodyPr/>
          <a:lstStyle/>
          <a:p>
            <a:r>
              <a:rPr lang="en-US" dirty="0"/>
              <a:t>Shared Library Services Platform Project</a:t>
            </a:r>
          </a:p>
          <a:p>
            <a:r>
              <a:rPr lang="en-US" dirty="0"/>
              <a:t>Logan Rath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96B8-0848-2746-95E9-1B3DB2E0A031}"/>
              </a:ext>
            </a:extLst>
          </p:cNvPr>
          <p:cNvSpPr>
            <a:spLocks noGrp="1"/>
          </p:cNvSpPr>
          <p:nvPr>
            <p:ph type="title"/>
          </p:nvPr>
        </p:nvSpPr>
        <p:spPr/>
        <p:txBody>
          <a:bodyPr/>
          <a:lstStyle/>
          <a:p>
            <a:r>
              <a:rPr lang="en-US" dirty="0"/>
              <a:t>Alma Menu</a:t>
            </a:r>
          </a:p>
        </p:txBody>
      </p:sp>
      <p:pic>
        <p:nvPicPr>
          <p:cNvPr id="4" name="Picture 3" descr="Main Alma Menu">
            <a:extLst>
              <a:ext uri="{FF2B5EF4-FFF2-40B4-BE49-F238E27FC236}">
                <a16:creationId xmlns:a16="http://schemas.microsoft.com/office/drawing/2014/main" id="{A4768F0D-899C-6345-8168-20CC07FA4D7A}"/>
              </a:ext>
            </a:extLst>
          </p:cNvPr>
          <p:cNvPicPr>
            <a:picLocks noChangeAspect="1"/>
          </p:cNvPicPr>
          <p:nvPr/>
        </p:nvPicPr>
        <p:blipFill rotWithShape="1">
          <a:blip r:embed="rId2"/>
          <a:srcRect t="-1" r="46970" b="1947"/>
          <a:stretch/>
        </p:blipFill>
        <p:spPr>
          <a:xfrm>
            <a:off x="1080365" y="1621825"/>
            <a:ext cx="9892435" cy="664175"/>
          </a:xfrm>
          <a:prstGeom prst="rect">
            <a:avLst/>
          </a:prstGeom>
        </p:spPr>
      </p:pic>
      <p:grpSp>
        <p:nvGrpSpPr>
          <p:cNvPr id="18" name="Group 17">
            <a:extLst>
              <a:ext uri="{FF2B5EF4-FFF2-40B4-BE49-F238E27FC236}">
                <a16:creationId xmlns:a16="http://schemas.microsoft.com/office/drawing/2014/main" id="{75613632-723B-A54B-ACF1-637FA45ACE6B}"/>
              </a:ext>
            </a:extLst>
          </p:cNvPr>
          <p:cNvGrpSpPr/>
          <p:nvPr/>
        </p:nvGrpSpPr>
        <p:grpSpPr>
          <a:xfrm>
            <a:off x="2258376" y="3222025"/>
            <a:ext cx="8427278" cy="3153891"/>
            <a:chOff x="1072127" y="3432775"/>
            <a:chExt cx="8427278" cy="3153891"/>
          </a:xfrm>
        </p:grpSpPr>
        <p:pic>
          <p:nvPicPr>
            <p:cNvPr id="14" name="Picture 13" descr="Right hand side of Alma Menu">
              <a:extLst>
                <a:ext uri="{FF2B5EF4-FFF2-40B4-BE49-F238E27FC236}">
                  <a16:creationId xmlns:a16="http://schemas.microsoft.com/office/drawing/2014/main" id="{7988BCBA-233A-A24F-B560-F1565BAD7361}"/>
                </a:ext>
              </a:extLst>
            </p:cNvPr>
            <p:cNvPicPr>
              <a:picLocks noChangeAspect="1"/>
            </p:cNvPicPr>
            <p:nvPr/>
          </p:nvPicPr>
          <p:blipFill>
            <a:blip r:embed="rId3"/>
            <a:stretch>
              <a:fillRect/>
            </a:stretch>
          </p:blipFill>
          <p:spPr>
            <a:xfrm>
              <a:off x="1072127" y="3432775"/>
              <a:ext cx="6604000" cy="660400"/>
            </a:xfrm>
            <a:prstGeom prst="rect">
              <a:avLst/>
            </a:prstGeom>
          </p:spPr>
        </p:pic>
        <p:pic>
          <p:nvPicPr>
            <p:cNvPr id="17" name="Picture 16">
              <a:extLst>
                <a:ext uri="{FF2B5EF4-FFF2-40B4-BE49-F238E27FC236}">
                  <a16:creationId xmlns:a16="http://schemas.microsoft.com/office/drawing/2014/main" id="{176128BF-2154-544A-8E9E-FB7A9185F1AD}"/>
                </a:ext>
              </a:extLst>
            </p:cNvPr>
            <p:cNvPicPr>
              <a:picLocks noChangeAspect="1"/>
            </p:cNvPicPr>
            <p:nvPr/>
          </p:nvPicPr>
          <p:blipFill>
            <a:blip r:embed="rId4"/>
            <a:stretch>
              <a:fillRect/>
            </a:stretch>
          </p:blipFill>
          <p:spPr>
            <a:xfrm>
              <a:off x="6887176" y="4093175"/>
              <a:ext cx="2612229" cy="2493491"/>
            </a:xfrm>
            <a:prstGeom prst="rect">
              <a:avLst/>
            </a:prstGeom>
          </p:spPr>
        </p:pic>
      </p:grpSp>
    </p:spTree>
    <p:extLst>
      <p:ext uri="{BB962C8B-B14F-4D97-AF65-F5344CB8AC3E}">
        <p14:creationId xmlns:p14="http://schemas.microsoft.com/office/powerpoint/2010/main" val="80038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1ADF-EEDC-A14A-8DF0-48DAB87CA88F}"/>
              </a:ext>
            </a:extLst>
          </p:cNvPr>
          <p:cNvSpPr>
            <a:spLocks noGrp="1"/>
          </p:cNvSpPr>
          <p:nvPr>
            <p:ph type="title"/>
          </p:nvPr>
        </p:nvSpPr>
        <p:spPr/>
        <p:txBody>
          <a:bodyPr/>
          <a:lstStyle/>
          <a:p>
            <a:r>
              <a:rPr lang="en-US" dirty="0"/>
              <a:t>Roles</a:t>
            </a:r>
          </a:p>
        </p:txBody>
      </p:sp>
      <p:sp>
        <p:nvSpPr>
          <p:cNvPr id="3" name="Content Placeholder 2">
            <a:extLst>
              <a:ext uri="{FF2B5EF4-FFF2-40B4-BE49-F238E27FC236}">
                <a16:creationId xmlns:a16="http://schemas.microsoft.com/office/drawing/2014/main" id="{1E4FA74E-A4E9-BB46-8FD6-CAA48F12241D}"/>
              </a:ext>
            </a:extLst>
          </p:cNvPr>
          <p:cNvSpPr>
            <a:spLocks noGrp="1"/>
          </p:cNvSpPr>
          <p:nvPr>
            <p:ph idx="1"/>
          </p:nvPr>
        </p:nvSpPr>
        <p:spPr/>
        <p:txBody>
          <a:bodyPr/>
          <a:lstStyle/>
          <a:p>
            <a:r>
              <a:rPr lang="en-US" dirty="0"/>
              <a:t>Roles decide what a user can and cannot do in Alma</a:t>
            </a:r>
          </a:p>
          <a:p>
            <a:r>
              <a:rPr lang="en-US" dirty="0"/>
              <a:t>If you don’t see a screen that I see, we have different roles.</a:t>
            </a:r>
          </a:p>
          <a:p>
            <a:r>
              <a:rPr lang="en-US" dirty="0"/>
              <a:t>Anyone who can assign roles can give you the appropriate roles.</a:t>
            </a:r>
          </a:p>
        </p:txBody>
      </p:sp>
    </p:spTree>
    <p:extLst>
      <p:ext uri="{BB962C8B-B14F-4D97-AF65-F5344CB8AC3E}">
        <p14:creationId xmlns:p14="http://schemas.microsoft.com/office/powerpoint/2010/main" val="70322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EE48-FA14-DD45-A528-07EC4F263CED}"/>
              </a:ext>
            </a:extLst>
          </p:cNvPr>
          <p:cNvSpPr>
            <a:spLocks noGrp="1"/>
          </p:cNvSpPr>
          <p:nvPr>
            <p:ph type="title"/>
          </p:nvPr>
        </p:nvSpPr>
        <p:spPr>
          <a:xfrm>
            <a:off x="1371600" y="240957"/>
            <a:ext cx="9601200" cy="1485900"/>
          </a:xfrm>
        </p:spPr>
        <p:txBody>
          <a:bodyPr/>
          <a:lstStyle/>
          <a:p>
            <a:r>
              <a:rPr lang="en-US" dirty="0"/>
              <a:t>About Roles</a:t>
            </a:r>
          </a:p>
        </p:txBody>
      </p:sp>
      <p:graphicFrame>
        <p:nvGraphicFramePr>
          <p:cNvPr id="8" name="Content Placeholder 7">
            <a:extLst>
              <a:ext uri="{FF2B5EF4-FFF2-40B4-BE49-F238E27FC236}">
                <a16:creationId xmlns:a16="http://schemas.microsoft.com/office/drawing/2014/main" id="{6AAC9144-EC2D-6142-A2C9-AB71BB11376F}"/>
              </a:ext>
            </a:extLst>
          </p:cNvPr>
          <p:cNvGraphicFramePr>
            <a:graphicFrameLocks noGrp="1"/>
          </p:cNvGraphicFramePr>
          <p:nvPr>
            <p:ph idx="1"/>
            <p:extLst>
              <p:ext uri="{D42A27DB-BD31-4B8C-83A1-F6EECF244321}">
                <p14:modId xmlns:p14="http://schemas.microsoft.com/office/powerpoint/2010/main" val="530363164"/>
              </p:ext>
            </p:extLst>
          </p:nvPr>
        </p:nvGraphicFramePr>
        <p:xfrm>
          <a:off x="1033847" y="983907"/>
          <a:ext cx="10840995" cy="5817793"/>
        </p:xfrm>
        <a:graphic>
          <a:graphicData uri="http://schemas.openxmlformats.org/drawingml/2006/table">
            <a:tbl>
              <a:tblPr firstRow="1" firstCol="1" bandRow="1">
                <a:tableStyleId>{F5AB1C69-6EDB-4FF4-983F-18BD219EF322}</a:tableStyleId>
              </a:tblPr>
              <a:tblGrid>
                <a:gridCol w="1140942">
                  <a:extLst>
                    <a:ext uri="{9D8B030D-6E8A-4147-A177-3AD203B41FA5}">
                      <a16:colId xmlns:a16="http://schemas.microsoft.com/office/drawing/2014/main" val="887823352"/>
                    </a:ext>
                  </a:extLst>
                </a:gridCol>
                <a:gridCol w="9700053">
                  <a:extLst>
                    <a:ext uri="{9D8B030D-6E8A-4147-A177-3AD203B41FA5}">
                      <a16:colId xmlns:a16="http://schemas.microsoft.com/office/drawing/2014/main" val="3241011100"/>
                    </a:ext>
                  </a:extLst>
                </a:gridCol>
              </a:tblGrid>
              <a:tr h="308919">
                <a:tc>
                  <a:txBody>
                    <a:bodyPr/>
                    <a:lstStyle/>
                    <a:p>
                      <a:pPr marL="0" marR="0" algn="ctr">
                        <a:spcBef>
                          <a:spcPts val="1200"/>
                        </a:spcBef>
                        <a:spcAft>
                          <a:spcPts val="1200"/>
                        </a:spcAft>
                      </a:pPr>
                      <a:r>
                        <a:rPr lang="en-US" sz="1800">
                          <a:effectLst/>
                        </a:rPr>
                        <a:t>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59591" marB="59591"/>
                </a:tc>
                <a:tc>
                  <a:txBody>
                    <a:bodyPr/>
                    <a:lstStyle/>
                    <a:p>
                      <a:pPr marL="0" marR="0" algn="ctr">
                        <a:spcBef>
                          <a:spcPts val="1200"/>
                        </a:spcBef>
                        <a:spcAft>
                          <a:spcPts val="1200"/>
                        </a:spcAft>
                      </a:pPr>
                      <a:r>
                        <a:rPr lang="en-US" sz="1800" dirty="0">
                          <a:effectLst/>
                        </a:rPr>
                        <a:t>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59591" marB="59591"/>
                </a:tc>
                <a:extLst>
                  <a:ext uri="{0D108BD9-81ED-4DB2-BD59-A6C34878D82A}">
                    <a16:rowId xmlns:a16="http://schemas.microsoft.com/office/drawing/2014/main" val="2592900638"/>
                  </a:ext>
                </a:extLst>
              </a:tr>
              <a:tr h="490822">
                <a:tc>
                  <a:txBody>
                    <a:bodyPr/>
                    <a:lstStyle/>
                    <a:p>
                      <a:pPr marL="0" marR="0">
                        <a:spcBef>
                          <a:spcPts val="1200"/>
                        </a:spcBef>
                        <a:spcAft>
                          <a:spcPts val="1200"/>
                        </a:spcAft>
                      </a:pPr>
                      <a:r>
                        <a:rPr lang="en-US" sz="1600">
                          <a:effectLst/>
                        </a:rPr>
                        <a:t>Role 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tc>
                  <a:txBody>
                    <a:bodyPr/>
                    <a:lstStyle/>
                    <a:p>
                      <a:pPr marL="0" marR="0">
                        <a:spcBef>
                          <a:spcPts val="1200"/>
                        </a:spcBef>
                        <a:spcAft>
                          <a:spcPts val="1200"/>
                        </a:spcAft>
                      </a:pPr>
                      <a:r>
                        <a:rPr lang="en-US" sz="1600" dirty="0">
                          <a:solidFill>
                            <a:srgbClr val="000000"/>
                          </a:solidFill>
                          <a:effectLst/>
                        </a:rPr>
                        <a:t>The name of the role.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extLst>
                  <a:ext uri="{0D108BD9-81ED-4DB2-BD59-A6C34878D82A}">
                    <a16:rowId xmlns:a16="http://schemas.microsoft.com/office/drawing/2014/main" val="3255822984"/>
                  </a:ext>
                </a:extLst>
              </a:tr>
              <a:tr h="3481385">
                <a:tc>
                  <a:txBody>
                    <a:bodyPr/>
                    <a:lstStyle/>
                    <a:p>
                      <a:pPr marL="0" marR="0">
                        <a:spcBef>
                          <a:spcPts val="1200"/>
                        </a:spcBef>
                        <a:spcAft>
                          <a:spcPts val="1200"/>
                        </a:spcAft>
                      </a:pPr>
                      <a:r>
                        <a:rPr lang="en-US" sz="1600" dirty="0">
                          <a:effectLst/>
                        </a:rPr>
                        <a:t>Scope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tc>
                  <a:txBody>
                    <a:bodyPr/>
                    <a:lstStyle/>
                    <a:p>
                      <a:pPr marL="0" marR="0">
                        <a:spcBef>
                          <a:spcPts val="1200"/>
                        </a:spcBef>
                        <a:spcAft>
                          <a:spcPts val="1200"/>
                        </a:spcAft>
                      </a:pPr>
                      <a:r>
                        <a:rPr lang="en-US" sz="1600" dirty="0">
                          <a:solidFill>
                            <a:srgbClr val="000000"/>
                          </a:solidFill>
                          <a:effectLst/>
                        </a:rPr>
                        <a:t>This field is mandatory, even though the field appears without a red asterisk.</a:t>
                      </a:r>
                      <a:endParaRPr lang="en-US" sz="1800" dirty="0">
                        <a:solidFill>
                          <a:srgbClr val="000000"/>
                        </a:solidFill>
                        <a:effectLst/>
                      </a:endParaRPr>
                    </a:p>
                    <a:p>
                      <a:pPr marL="742950" marR="0" lvl="1" indent="-285750">
                        <a:spcBef>
                          <a:spcPts val="300"/>
                        </a:spcBef>
                        <a:spcAft>
                          <a:spcPts val="300"/>
                        </a:spcAft>
                        <a:buSzPts val="1000"/>
                        <a:buFont typeface="Courier New" panose="02070309020205020404" pitchFamily="49" charset="0"/>
                        <a:buChar char="o"/>
                        <a:tabLst>
                          <a:tab pos="914400" algn="l"/>
                        </a:tabLst>
                      </a:pPr>
                      <a:r>
                        <a:rPr lang="en-US" sz="1600" dirty="0">
                          <a:solidFill>
                            <a:srgbClr val="000000"/>
                          </a:solidFill>
                          <a:effectLst/>
                        </a:rPr>
                        <a:t>For roles that always apply to the entire institution, the scope is set to the institution and cannot be changed.</a:t>
                      </a:r>
                      <a:endParaRPr lang="en-US" sz="1800" dirty="0">
                        <a:solidFill>
                          <a:srgbClr val="000000"/>
                        </a:solidFill>
                        <a:effectLst/>
                      </a:endParaRPr>
                    </a:p>
                    <a:p>
                      <a:pPr marL="742950" marR="0" lvl="1" indent="-285750">
                        <a:spcBef>
                          <a:spcPts val="300"/>
                        </a:spcBef>
                        <a:spcAft>
                          <a:spcPts val="300"/>
                        </a:spcAft>
                        <a:buSzPts val="1000"/>
                        <a:buFont typeface="Courier New" panose="02070309020205020404" pitchFamily="49" charset="0"/>
                        <a:buChar char="o"/>
                        <a:tabLst>
                          <a:tab pos="914400" algn="l"/>
                        </a:tabLst>
                      </a:pPr>
                      <a:r>
                        <a:rPr lang="en-US" sz="1600" dirty="0">
                          <a:solidFill>
                            <a:srgbClr val="000000"/>
                          </a:solidFill>
                          <a:effectLst/>
                        </a:rPr>
                        <a:t>For roles set on the library/campus level, select the campus/library (or the institution, if it is available) to which the role applies.</a:t>
                      </a:r>
                      <a:endParaRPr lang="en-US" sz="1800" dirty="0">
                        <a:solidFill>
                          <a:srgbClr val="000000"/>
                        </a:solidFill>
                        <a:effectLst/>
                      </a:endParaRPr>
                    </a:p>
                    <a:p>
                      <a:pPr marL="0" marR="0">
                        <a:spcBef>
                          <a:spcPts val="0"/>
                        </a:spcBef>
                        <a:spcAft>
                          <a:spcPts val="0"/>
                        </a:spcAft>
                      </a:pPr>
                      <a:r>
                        <a:rPr lang="en-US" sz="1600" dirty="0">
                          <a:solidFill>
                            <a:srgbClr val="000000"/>
                          </a:solidFill>
                          <a:effectLst/>
                        </a:rPr>
                        <a:t>After selecting the scope, some roles require additional information in the Role Parameters section, such as a service unit or circulation desk. Select the required values for these parameters, as described in </a:t>
                      </a:r>
                      <a:r>
                        <a:rPr lang="en-US" sz="1600" dirty="0">
                          <a:solidFill>
                            <a:srgbClr val="000000"/>
                          </a:solidFill>
                          <a:effectLst/>
                          <a:hlinkClick r:id="rId2" tooltip="Managing User Roles">
                            <a:extLst>
                              <a:ext uri="{A12FA001-AC4F-418D-AE19-62706E023703}">
                                <ahyp:hlinkClr xmlns:ahyp="http://schemas.microsoft.com/office/drawing/2018/hyperlinkcolor" val="tx"/>
                              </a:ext>
                            </a:extLst>
                          </a:hlinkClick>
                        </a:rPr>
                        <a:t>User Roles – Descriptions and Accessible Components</a:t>
                      </a:r>
                      <a:r>
                        <a:rPr lang="en-US" sz="1600" dirty="0">
                          <a:solidFill>
                            <a:srgbClr val="000000"/>
                          </a:solidFill>
                          <a:effectLst/>
                        </a:rPr>
                        <a:t>.</a:t>
                      </a:r>
                      <a:endParaRPr lang="en-US" sz="1800" dirty="0">
                        <a:solidFill>
                          <a:srgbClr val="000000"/>
                        </a:solidFill>
                        <a:effectLst/>
                      </a:endParaRPr>
                    </a:p>
                    <a:p>
                      <a:pPr marL="0" marR="0">
                        <a:spcBef>
                          <a:spcPts val="0"/>
                        </a:spcBef>
                        <a:spcAft>
                          <a:spcPts val="0"/>
                        </a:spcAft>
                      </a:pPr>
                      <a:r>
                        <a:rPr lang="en-US" sz="1600" dirty="0">
                          <a:solidFill>
                            <a:srgbClr val="000000"/>
                          </a:solidFill>
                          <a:effectLst/>
                        </a:rPr>
                        <a:t>To add multiple libraries/campuses, add the role to the user multiple times, selecting a different library/campus each time.</a:t>
                      </a:r>
                      <a:endParaRPr lang="en-US" sz="1800" dirty="0">
                        <a:solidFill>
                          <a:srgbClr val="000000"/>
                        </a:solidFill>
                        <a:effectLst/>
                      </a:endParaRPr>
                    </a:p>
                    <a:p>
                      <a:pPr marL="0" marR="0">
                        <a:spcBef>
                          <a:spcPts val="0"/>
                        </a:spcBef>
                        <a:spcAft>
                          <a:spcPts val="0"/>
                        </a:spcAft>
                      </a:pPr>
                      <a:r>
                        <a:rPr lang="en-US" sz="1600" dirty="0">
                          <a:solidFill>
                            <a:srgbClr val="000000"/>
                          </a:solidFill>
                          <a:effectLst/>
                        </a:rPr>
                        <a:t>If you reduce a user's scope to library-level from institution-level, or remove a library-level scope from a user, the user can no longer manage those entities that are assigned to him/her but are now out of scope.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extLst>
                  <a:ext uri="{0D108BD9-81ED-4DB2-BD59-A6C34878D82A}">
                    <a16:rowId xmlns:a16="http://schemas.microsoft.com/office/drawing/2014/main" val="1697463718"/>
                  </a:ext>
                </a:extLst>
              </a:tr>
              <a:tr h="490822">
                <a:tc>
                  <a:txBody>
                    <a:bodyPr/>
                    <a:lstStyle/>
                    <a:p>
                      <a:pPr marL="0" marR="0">
                        <a:spcBef>
                          <a:spcPts val="0"/>
                        </a:spcBef>
                        <a:spcAft>
                          <a:spcPts val="0"/>
                        </a:spcAft>
                      </a:pPr>
                      <a:r>
                        <a:rPr lang="en-US" sz="1600">
                          <a:effectLst/>
                        </a:rPr>
                        <a:t>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tc>
                  <a:txBody>
                    <a:bodyPr/>
                    <a:lstStyle/>
                    <a:p>
                      <a:pPr marL="0" marR="0">
                        <a:spcBef>
                          <a:spcPts val="0"/>
                        </a:spcBef>
                        <a:spcAft>
                          <a:spcPts val="0"/>
                        </a:spcAft>
                      </a:pPr>
                      <a:r>
                        <a:rPr lang="en-US" sz="1600" dirty="0">
                          <a:solidFill>
                            <a:srgbClr val="000000"/>
                          </a:solidFill>
                          <a:effectLst/>
                        </a:rPr>
                        <a:t>Select whether the role is active or inactive.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extLst>
                  <a:ext uri="{0D108BD9-81ED-4DB2-BD59-A6C34878D82A}">
                    <a16:rowId xmlns:a16="http://schemas.microsoft.com/office/drawing/2014/main" val="1425985515"/>
                  </a:ext>
                </a:extLst>
              </a:tr>
              <a:tr h="490822">
                <a:tc>
                  <a:txBody>
                    <a:bodyPr/>
                    <a:lstStyle/>
                    <a:p>
                      <a:pPr marL="0" marR="0">
                        <a:spcBef>
                          <a:spcPts val="0"/>
                        </a:spcBef>
                        <a:spcAft>
                          <a:spcPts val="0"/>
                        </a:spcAft>
                      </a:pPr>
                      <a:r>
                        <a:rPr lang="en-US" sz="1600">
                          <a:effectLst/>
                        </a:rPr>
                        <a:t>Expiry 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tc>
                  <a:txBody>
                    <a:bodyPr/>
                    <a:lstStyle/>
                    <a:p>
                      <a:pPr marL="0" marR="0">
                        <a:spcBef>
                          <a:spcPts val="0"/>
                        </a:spcBef>
                        <a:spcAft>
                          <a:spcPts val="0"/>
                        </a:spcAft>
                      </a:pPr>
                      <a:r>
                        <a:rPr lang="en-US" sz="1600" dirty="0">
                          <a:solidFill>
                            <a:srgbClr val="000000"/>
                          </a:solidFill>
                          <a:effectLst/>
                        </a:rPr>
                        <a:t>The date after which the role becomes inactive.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181" marR="119181" marT="119181" marB="119181"/>
                </a:tc>
                <a:extLst>
                  <a:ext uri="{0D108BD9-81ED-4DB2-BD59-A6C34878D82A}">
                    <a16:rowId xmlns:a16="http://schemas.microsoft.com/office/drawing/2014/main" val="3746693718"/>
                  </a:ext>
                </a:extLst>
              </a:tr>
            </a:tbl>
          </a:graphicData>
        </a:graphic>
      </p:graphicFrame>
    </p:spTree>
    <p:extLst>
      <p:ext uri="{BB962C8B-B14F-4D97-AF65-F5344CB8AC3E}">
        <p14:creationId xmlns:p14="http://schemas.microsoft.com/office/powerpoint/2010/main" val="388350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4D549-E6DF-B143-BAA5-2E330231E27A}"/>
              </a:ext>
            </a:extLst>
          </p:cNvPr>
          <p:cNvSpPr>
            <a:spLocks noGrp="1"/>
          </p:cNvSpPr>
          <p:nvPr>
            <p:ph type="title"/>
          </p:nvPr>
        </p:nvSpPr>
        <p:spPr/>
        <p:txBody>
          <a:bodyPr>
            <a:normAutofit/>
          </a:bodyPr>
          <a:lstStyle/>
          <a:p>
            <a:r>
              <a:rPr lang="en-US" dirty="0"/>
              <a:t>Fulfillment Roles</a:t>
            </a:r>
            <a:br>
              <a:rPr lang="en-US" dirty="0"/>
            </a:br>
            <a:r>
              <a:rPr lang="en-US" dirty="0"/>
              <a:t>See </a:t>
            </a:r>
            <a:r>
              <a:rPr lang="en-US" dirty="0">
                <a:solidFill>
                  <a:schemeClr val="accent1"/>
                </a:solidFill>
                <a:hlinkClick r:id="rId2">
                  <a:extLst>
                    <a:ext uri="{A12FA001-AC4F-418D-AE19-62706E023703}">
                      <ahyp:hlinkClr xmlns:ahyp="http://schemas.microsoft.com/office/drawing/2018/hyperlinkcolor" val="tx"/>
                    </a:ext>
                  </a:extLst>
                </a:hlinkClick>
              </a:rPr>
              <a:t>table in ExLibris documentation</a:t>
            </a:r>
            <a:endParaRPr lang="en-US" dirty="0"/>
          </a:p>
        </p:txBody>
      </p:sp>
      <p:sp>
        <p:nvSpPr>
          <p:cNvPr id="5" name="Content Placeholder 4">
            <a:extLst>
              <a:ext uri="{FF2B5EF4-FFF2-40B4-BE49-F238E27FC236}">
                <a16:creationId xmlns:a16="http://schemas.microsoft.com/office/drawing/2014/main" id="{FBC58EA4-ADF9-3145-9B1F-D023530E9235}"/>
              </a:ext>
            </a:extLst>
          </p:cNvPr>
          <p:cNvSpPr>
            <a:spLocks noGrp="1"/>
          </p:cNvSpPr>
          <p:nvPr>
            <p:ph sz="half" idx="1"/>
          </p:nvPr>
        </p:nvSpPr>
        <p:spPr/>
        <p:txBody>
          <a:bodyPr>
            <a:normAutofit fontScale="85000" lnSpcReduction="10000"/>
          </a:bodyPr>
          <a:lstStyle/>
          <a:p>
            <a:r>
              <a:rPr lang="en-US" dirty="0"/>
              <a:t>Circulation Desk Manager</a:t>
            </a:r>
          </a:p>
          <a:p>
            <a:r>
              <a:rPr lang="en-US" dirty="0"/>
              <a:t>Circulation Desk Operator</a:t>
            </a:r>
          </a:p>
          <a:p>
            <a:r>
              <a:rPr lang="en-US" dirty="0"/>
              <a:t>Circulation Desk Operator – Limited</a:t>
            </a:r>
          </a:p>
          <a:p>
            <a:r>
              <a:rPr lang="en-US" dirty="0"/>
              <a:t>Course Reserves Manager</a:t>
            </a:r>
          </a:p>
          <a:p>
            <a:r>
              <a:rPr lang="en-US" dirty="0"/>
              <a:t>Course Reserves Operator</a:t>
            </a:r>
          </a:p>
          <a:p>
            <a:r>
              <a:rPr lang="en-US" dirty="0"/>
              <a:t>Course Reserves Viewer</a:t>
            </a:r>
          </a:p>
        </p:txBody>
      </p:sp>
      <p:sp>
        <p:nvSpPr>
          <p:cNvPr id="6" name="Content Placeholder 5">
            <a:extLst>
              <a:ext uri="{FF2B5EF4-FFF2-40B4-BE49-F238E27FC236}">
                <a16:creationId xmlns:a16="http://schemas.microsoft.com/office/drawing/2014/main" id="{5A147DD3-B5B6-D941-A381-32E5A886C27E}"/>
              </a:ext>
            </a:extLst>
          </p:cNvPr>
          <p:cNvSpPr>
            <a:spLocks noGrp="1"/>
          </p:cNvSpPr>
          <p:nvPr>
            <p:ph sz="half" idx="2"/>
          </p:nvPr>
        </p:nvSpPr>
        <p:spPr>
          <a:xfrm>
            <a:off x="6525402" y="2285999"/>
            <a:ext cx="4781029" cy="3581401"/>
          </a:xfrm>
        </p:spPr>
        <p:txBody>
          <a:bodyPr>
            <a:normAutofit fontScale="85000" lnSpcReduction="10000"/>
          </a:bodyPr>
          <a:lstStyle/>
          <a:p>
            <a:r>
              <a:rPr lang="en-US" dirty="0"/>
              <a:t>Fulfillment Administrator</a:t>
            </a:r>
          </a:p>
          <a:p>
            <a:r>
              <a:rPr lang="en-US" dirty="0"/>
              <a:t>Fulfillment Services Manager</a:t>
            </a:r>
          </a:p>
          <a:p>
            <a:r>
              <a:rPr lang="en-US" dirty="0"/>
              <a:t>Fulfillment Services Operator</a:t>
            </a:r>
          </a:p>
          <a:p>
            <a:r>
              <a:rPr lang="en-US" dirty="0"/>
              <a:t>Requests Operator</a:t>
            </a:r>
          </a:p>
          <a:p>
            <a:r>
              <a:rPr lang="en-US" dirty="0"/>
              <a:t>Resource Sharing Partners Manager</a:t>
            </a:r>
          </a:p>
          <a:p>
            <a:r>
              <a:rPr lang="en-US" dirty="0"/>
              <a:t>Work Order Operator</a:t>
            </a:r>
          </a:p>
        </p:txBody>
      </p:sp>
    </p:spTree>
    <p:extLst>
      <p:ext uri="{BB962C8B-B14F-4D97-AF65-F5344CB8AC3E}">
        <p14:creationId xmlns:p14="http://schemas.microsoft.com/office/powerpoint/2010/main" val="292197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0EE439-3C7E-D24D-B5BF-403D99071C1D}"/>
              </a:ext>
            </a:extLst>
          </p:cNvPr>
          <p:cNvSpPr>
            <a:spLocks noGrp="1"/>
          </p:cNvSpPr>
          <p:nvPr>
            <p:ph type="title"/>
          </p:nvPr>
        </p:nvSpPr>
        <p:spPr/>
        <p:txBody>
          <a:bodyPr/>
          <a:lstStyle/>
          <a:p>
            <a:r>
              <a:rPr lang="en-US" dirty="0"/>
              <a:t>Types of Users</a:t>
            </a:r>
          </a:p>
        </p:txBody>
      </p:sp>
      <p:graphicFrame>
        <p:nvGraphicFramePr>
          <p:cNvPr id="13" name="Content Placeholder 12">
            <a:extLst>
              <a:ext uri="{FF2B5EF4-FFF2-40B4-BE49-F238E27FC236}">
                <a16:creationId xmlns:a16="http://schemas.microsoft.com/office/drawing/2014/main" id="{6493FBC9-2FF0-0040-83F4-5DC756A436CE}"/>
              </a:ext>
            </a:extLst>
          </p:cNvPr>
          <p:cNvGraphicFramePr>
            <a:graphicFrameLocks noGrp="1"/>
          </p:cNvGraphicFramePr>
          <p:nvPr>
            <p:ph idx="1"/>
            <p:extLst>
              <p:ext uri="{D42A27DB-BD31-4B8C-83A1-F6EECF244321}">
                <p14:modId xmlns:p14="http://schemas.microsoft.com/office/powerpoint/2010/main" val="4064286720"/>
              </p:ext>
            </p:extLst>
          </p:nvPr>
        </p:nvGraphicFramePr>
        <p:xfrm>
          <a:off x="1371600" y="1865870"/>
          <a:ext cx="9601200" cy="2919314"/>
        </p:xfrm>
        <a:graphic>
          <a:graphicData uri="http://schemas.openxmlformats.org/drawingml/2006/table">
            <a:tbl>
              <a:tblPr firstRow="1" bandRow="1">
                <a:tableStyleId>{2D5ABB26-0587-4C30-8999-92F81FD0307C}</a:tableStyleId>
              </a:tblPr>
              <a:tblGrid>
                <a:gridCol w="1297459">
                  <a:extLst>
                    <a:ext uri="{9D8B030D-6E8A-4147-A177-3AD203B41FA5}">
                      <a16:colId xmlns:a16="http://schemas.microsoft.com/office/drawing/2014/main" val="1185204744"/>
                    </a:ext>
                  </a:extLst>
                </a:gridCol>
                <a:gridCol w="3842952">
                  <a:extLst>
                    <a:ext uri="{9D8B030D-6E8A-4147-A177-3AD203B41FA5}">
                      <a16:colId xmlns:a16="http://schemas.microsoft.com/office/drawing/2014/main" val="2800673555"/>
                    </a:ext>
                  </a:extLst>
                </a:gridCol>
                <a:gridCol w="4460789">
                  <a:extLst>
                    <a:ext uri="{9D8B030D-6E8A-4147-A177-3AD203B41FA5}">
                      <a16:colId xmlns:a16="http://schemas.microsoft.com/office/drawing/2014/main" val="2327847264"/>
                    </a:ext>
                  </a:extLst>
                </a:gridCol>
              </a:tblGrid>
              <a:tr h="370704">
                <a:tc>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a:solidFill>
                            <a:schemeClr val="bg1"/>
                          </a:solidFill>
                        </a:rPr>
                        <a:t>Internal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a:solidFill>
                            <a:schemeClr val="bg1"/>
                          </a:solidFill>
                        </a:rPr>
                        <a:t>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91403926"/>
                  </a:ext>
                </a:extLst>
              </a:tr>
              <a:tr h="1274305">
                <a:tc>
                  <a:txBody>
                    <a:bodyPr/>
                    <a:lstStyle/>
                    <a:p>
                      <a:pPr algn="ctr"/>
                      <a:r>
                        <a:rPr lang="en-US" dirty="0">
                          <a:solidFill>
                            <a:schemeClr val="bg1"/>
                          </a:solidFill>
                        </a:rPr>
                        <a:t>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solidFill>
                            <a:srgbClr val="000000"/>
                          </a:solidFill>
                        </a:rPr>
                        <a:t>Staff accounts managed completely inside Alma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rPr>
                        <a:t>Staff accounts that use Network Logons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810638"/>
                  </a:ext>
                </a:extLst>
              </a:tr>
              <a:tr h="1274305">
                <a:tc>
                  <a:txBody>
                    <a:bodyPr/>
                    <a:lstStyle/>
                    <a:p>
                      <a:pPr algn="ctr"/>
                      <a:r>
                        <a:rPr lang="en-US" dirty="0">
                          <a:solidFill>
                            <a:schemeClr val="bg1"/>
                          </a:solidFill>
                        </a:rPr>
                        <a:t>Public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solidFill>
                            <a:srgbClr val="000000"/>
                          </a:solidFill>
                        </a:rPr>
                        <a:t>Community Users, Others Managed Completely Inside Alma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rPr>
                        <a:t>Patron Accounts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927995"/>
                  </a:ext>
                </a:extLst>
              </a:tr>
            </a:tbl>
          </a:graphicData>
        </a:graphic>
      </p:graphicFrame>
      <p:sp>
        <p:nvSpPr>
          <p:cNvPr id="14" name="Rectangle 13">
            <a:extLst>
              <a:ext uri="{FF2B5EF4-FFF2-40B4-BE49-F238E27FC236}">
                <a16:creationId xmlns:a16="http://schemas.microsoft.com/office/drawing/2014/main" id="{E6FA4AEF-F6A2-AC49-A29F-8C8905F0BE6F}"/>
              </a:ext>
            </a:extLst>
          </p:cNvPr>
          <p:cNvSpPr/>
          <p:nvPr/>
        </p:nvSpPr>
        <p:spPr>
          <a:xfrm>
            <a:off x="1371600" y="5018038"/>
            <a:ext cx="10379676" cy="1477328"/>
          </a:xfrm>
          <a:prstGeom prst="rect">
            <a:avLst/>
          </a:prstGeom>
        </p:spPr>
        <p:txBody>
          <a:bodyPr wrap="square">
            <a:spAutoFit/>
          </a:bodyPr>
          <a:lstStyle/>
          <a:p>
            <a:r>
              <a:rPr lang="en-US" dirty="0">
                <a:solidFill>
                  <a:schemeClr val="tx2"/>
                </a:solidFill>
                <a:latin typeface="Franklin Gothic Book" panose="020B0503020102020204" pitchFamily="34" charset="0"/>
              </a:rPr>
              <a:t>External users are users loaded from your external SIS system (Banner, etc.)</a:t>
            </a:r>
          </a:p>
          <a:p>
            <a:pPr marL="285750" indent="-285750">
              <a:buFont typeface="Arial" panose="020B0604020202020204" pitchFamily="34" charset="0"/>
              <a:buChar char="•"/>
            </a:pPr>
            <a:r>
              <a:rPr lang="en-US" dirty="0">
                <a:solidFill>
                  <a:schemeClr val="tx2"/>
                </a:solidFill>
                <a:latin typeface="Franklin Gothic Book" panose="020B0503020102020204" pitchFamily="34" charset="0"/>
              </a:rPr>
              <a:t>Users that are not part of that system (Banner, etc.) are defined as internal (</a:t>
            </a:r>
            <a:r>
              <a:rPr lang="en-US" dirty="0" err="1">
                <a:solidFill>
                  <a:schemeClr val="tx2"/>
                </a:solidFill>
                <a:latin typeface="Franklin Gothic Book" panose="020B0503020102020204" pitchFamily="34" charset="0"/>
              </a:rPr>
              <a:t>i.e</a:t>
            </a:r>
            <a:r>
              <a:rPr lang="en-US" dirty="0">
                <a:solidFill>
                  <a:schemeClr val="tx2"/>
                </a:solidFill>
                <a:latin typeface="Franklin Gothic Book" panose="020B0503020102020204" pitchFamily="34" charset="0"/>
              </a:rPr>
              <a:t> Community Borrower).</a:t>
            </a:r>
          </a:p>
          <a:p>
            <a:pPr marL="285750" indent="-285750">
              <a:buFont typeface="Arial" panose="020B0604020202020204" pitchFamily="34" charset="0"/>
              <a:buChar char="•"/>
            </a:pPr>
            <a:r>
              <a:rPr lang="en-US" dirty="0">
                <a:solidFill>
                  <a:schemeClr val="tx2"/>
                </a:solidFill>
                <a:latin typeface="Franklin Gothic Book" panose="020B0503020102020204" pitchFamily="34" charset="0"/>
              </a:rPr>
              <a:t>Internal Users may not require external authentication.  This is useful when LDAP, Shibboleth are “down” for any reason. This is a best practice in the event that your authentication is unavailable and you need to log in. </a:t>
            </a:r>
          </a:p>
        </p:txBody>
      </p:sp>
    </p:spTree>
    <p:extLst>
      <p:ext uri="{BB962C8B-B14F-4D97-AF65-F5344CB8AC3E}">
        <p14:creationId xmlns:p14="http://schemas.microsoft.com/office/powerpoint/2010/main" val="350470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4CD5-9AEC-044D-9145-40400DDAC2B7}"/>
              </a:ext>
            </a:extLst>
          </p:cNvPr>
          <p:cNvSpPr>
            <a:spLocks noGrp="1"/>
          </p:cNvSpPr>
          <p:nvPr>
            <p:ph type="title"/>
          </p:nvPr>
        </p:nvSpPr>
        <p:spPr/>
        <p:txBody>
          <a:bodyPr/>
          <a:lstStyle/>
          <a:p>
            <a:r>
              <a:rPr lang="en-US" dirty="0"/>
              <a:t>Student Information System (SIS) Loads</a:t>
            </a:r>
          </a:p>
        </p:txBody>
      </p:sp>
      <p:sp>
        <p:nvSpPr>
          <p:cNvPr id="3" name="Content Placeholder 2">
            <a:extLst>
              <a:ext uri="{FF2B5EF4-FFF2-40B4-BE49-F238E27FC236}">
                <a16:creationId xmlns:a16="http://schemas.microsoft.com/office/drawing/2014/main" id="{76D56DA2-B963-6C4C-931F-1FB775C91409}"/>
              </a:ext>
            </a:extLst>
          </p:cNvPr>
          <p:cNvSpPr>
            <a:spLocks noGrp="1"/>
          </p:cNvSpPr>
          <p:nvPr>
            <p:ph idx="1"/>
          </p:nvPr>
        </p:nvSpPr>
        <p:spPr/>
        <p:txBody>
          <a:bodyPr/>
          <a:lstStyle/>
          <a:p>
            <a:r>
              <a:rPr lang="en-US" dirty="0"/>
              <a:t>If the user’s record is external and loaded from your SIS any fields loaded from the SIS cannot be edited in Alma.  You should be able to add information to blank fields, but won’t be able to change information in fields filled by the SIS. (e.g. address, personal identifiers).</a:t>
            </a:r>
          </a:p>
        </p:txBody>
      </p:sp>
    </p:spTree>
    <p:extLst>
      <p:ext uri="{BB962C8B-B14F-4D97-AF65-F5344CB8AC3E}">
        <p14:creationId xmlns:p14="http://schemas.microsoft.com/office/powerpoint/2010/main" val="145026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F294-46BB-AD44-8496-40B3838DC009}"/>
              </a:ext>
            </a:extLst>
          </p:cNvPr>
          <p:cNvSpPr>
            <a:spLocks noGrp="1"/>
          </p:cNvSpPr>
          <p:nvPr>
            <p:ph type="title"/>
          </p:nvPr>
        </p:nvSpPr>
        <p:spPr/>
        <p:txBody>
          <a:bodyPr/>
          <a:lstStyle/>
          <a:p>
            <a:r>
              <a:rPr lang="en-US" dirty="0"/>
              <a:t>Example of SIS fields (grey background)</a:t>
            </a:r>
          </a:p>
        </p:txBody>
      </p:sp>
      <p:pic>
        <p:nvPicPr>
          <p:cNvPr id="7" name="Picture 6" descr="Display of User Details screen showing greyed out fields from SIS load.">
            <a:extLst>
              <a:ext uri="{FF2B5EF4-FFF2-40B4-BE49-F238E27FC236}">
                <a16:creationId xmlns:a16="http://schemas.microsoft.com/office/drawing/2014/main" id="{E808A6B9-3A66-D741-838F-8233883CFBF8}"/>
              </a:ext>
            </a:extLst>
          </p:cNvPr>
          <p:cNvPicPr>
            <a:picLocks noChangeAspect="1"/>
          </p:cNvPicPr>
          <p:nvPr/>
        </p:nvPicPr>
        <p:blipFill>
          <a:blip r:embed="rId2"/>
          <a:stretch>
            <a:fillRect/>
          </a:stretch>
        </p:blipFill>
        <p:spPr>
          <a:xfrm>
            <a:off x="1983259" y="1644042"/>
            <a:ext cx="8377881" cy="4528158"/>
          </a:xfrm>
          <a:prstGeom prst="rect">
            <a:avLst/>
          </a:prstGeom>
        </p:spPr>
      </p:pic>
    </p:spTree>
    <p:extLst>
      <p:ext uri="{BB962C8B-B14F-4D97-AF65-F5344CB8AC3E}">
        <p14:creationId xmlns:p14="http://schemas.microsoft.com/office/powerpoint/2010/main" val="359343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2A51-C55F-0E45-9DBE-526F5A55CB63}"/>
              </a:ext>
            </a:extLst>
          </p:cNvPr>
          <p:cNvSpPr>
            <a:spLocks noGrp="1"/>
          </p:cNvSpPr>
          <p:nvPr>
            <p:ph type="title"/>
          </p:nvPr>
        </p:nvSpPr>
        <p:spPr/>
        <p:txBody>
          <a:bodyPr/>
          <a:lstStyle/>
          <a:p>
            <a:r>
              <a:rPr lang="en-US" dirty="0"/>
              <a:t>Why would I want to edit a user?</a:t>
            </a:r>
          </a:p>
        </p:txBody>
      </p:sp>
      <p:sp>
        <p:nvSpPr>
          <p:cNvPr id="3" name="Content Placeholder 2">
            <a:extLst>
              <a:ext uri="{FF2B5EF4-FFF2-40B4-BE49-F238E27FC236}">
                <a16:creationId xmlns:a16="http://schemas.microsoft.com/office/drawing/2014/main" id="{F1498F89-68DD-204A-A116-340DC1F5301F}"/>
              </a:ext>
            </a:extLst>
          </p:cNvPr>
          <p:cNvSpPr>
            <a:spLocks noGrp="1"/>
          </p:cNvSpPr>
          <p:nvPr>
            <p:ph idx="1"/>
          </p:nvPr>
        </p:nvSpPr>
        <p:spPr>
          <a:xfrm>
            <a:off x="1371600" y="2285999"/>
            <a:ext cx="9601200" cy="4300151"/>
          </a:xfrm>
        </p:spPr>
        <p:txBody>
          <a:bodyPr>
            <a:normAutofit fontScale="92500" lnSpcReduction="10000"/>
          </a:bodyPr>
          <a:lstStyle/>
          <a:p>
            <a:pPr marL="0" indent="0">
              <a:buNone/>
            </a:pPr>
            <a:r>
              <a:rPr lang="en-US" dirty="0"/>
              <a:t>You may want to edit a patron’s user record if:</a:t>
            </a:r>
          </a:p>
          <a:p>
            <a:r>
              <a:rPr lang="en-US" dirty="0"/>
              <a:t>They cannot check out a book or place a hold</a:t>
            </a:r>
          </a:p>
          <a:p>
            <a:r>
              <a:rPr lang="en-US" dirty="0"/>
              <a:t>They are not receiving notifications</a:t>
            </a:r>
          </a:p>
          <a:p>
            <a:r>
              <a:rPr lang="en-US" dirty="0"/>
              <a:t>They cannot log into their patron account</a:t>
            </a:r>
          </a:p>
          <a:p>
            <a:pPr marL="0" indent="0">
              <a:buNone/>
            </a:pPr>
            <a:endParaRPr lang="en-US" dirty="0"/>
          </a:p>
          <a:p>
            <a:pPr marL="0" indent="0">
              <a:buNone/>
            </a:pPr>
            <a:r>
              <a:rPr lang="en-US" dirty="0"/>
              <a:t>You may want to edit a staff user record if:</a:t>
            </a:r>
          </a:p>
          <a:p>
            <a:r>
              <a:rPr lang="en-US" dirty="0"/>
              <a:t>They cannot perform a necessary task in Alma </a:t>
            </a:r>
          </a:p>
          <a:p>
            <a:r>
              <a:rPr lang="en-US" dirty="0"/>
              <a:t>They cannot log into Alma (password, expiration date)</a:t>
            </a:r>
          </a:p>
          <a:p>
            <a:endParaRPr lang="en-US" dirty="0"/>
          </a:p>
        </p:txBody>
      </p:sp>
    </p:spTree>
    <p:extLst>
      <p:ext uri="{BB962C8B-B14F-4D97-AF65-F5344CB8AC3E}">
        <p14:creationId xmlns:p14="http://schemas.microsoft.com/office/powerpoint/2010/main" val="395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878F-D40C-A144-97A9-774649E60F9C}"/>
              </a:ext>
            </a:extLst>
          </p:cNvPr>
          <p:cNvSpPr>
            <a:spLocks noGrp="1"/>
          </p:cNvSpPr>
          <p:nvPr>
            <p:ph type="title"/>
          </p:nvPr>
        </p:nvSpPr>
        <p:spPr/>
        <p:txBody>
          <a:bodyPr/>
          <a:lstStyle/>
          <a:p>
            <a:r>
              <a:rPr lang="en-US" dirty="0"/>
              <a:t>How do I edit a user record? (Method 1)</a:t>
            </a:r>
          </a:p>
        </p:txBody>
      </p:sp>
      <p:sp>
        <p:nvSpPr>
          <p:cNvPr id="3" name="Content Placeholder 2">
            <a:extLst>
              <a:ext uri="{FF2B5EF4-FFF2-40B4-BE49-F238E27FC236}">
                <a16:creationId xmlns:a16="http://schemas.microsoft.com/office/drawing/2014/main" id="{1A914BC5-639B-5245-9259-6E3AFC4D7E41}"/>
              </a:ext>
            </a:extLst>
          </p:cNvPr>
          <p:cNvSpPr>
            <a:spLocks noGrp="1"/>
          </p:cNvSpPr>
          <p:nvPr>
            <p:ph idx="1"/>
          </p:nvPr>
        </p:nvSpPr>
        <p:spPr/>
        <p:txBody>
          <a:bodyPr/>
          <a:lstStyle/>
          <a:p>
            <a:r>
              <a:rPr lang="en-US" dirty="0"/>
              <a:t>Fulfillment </a:t>
            </a:r>
            <a:r>
              <a:rPr lang="en-US" dirty="0">
                <a:sym typeface="Wingdings" pitchFamily="2" charset="2"/>
              </a:rPr>
              <a:t> Manage Patron Services</a:t>
            </a:r>
          </a:p>
          <a:p>
            <a:r>
              <a:rPr lang="en-US" dirty="0">
                <a:sym typeface="Wingdings" pitchFamily="2" charset="2"/>
              </a:rPr>
              <a:t>Scan Card or type External ID</a:t>
            </a:r>
          </a:p>
          <a:p>
            <a:r>
              <a:rPr lang="en-US" dirty="0">
                <a:sym typeface="Wingdings" pitchFamily="2" charset="2"/>
              </a:rPr>
              <a:t>Click “Edit User Info” </a:t>
            </a:r>
          </a:p>
          <a:p>
            <a:r>
              <a:rPr lang="en-US" dirty="0">
                <a:sym typeface="Wingdings" pitchFamily="2" charset="2"/>
              </a:rPr>
              <a:t>Make Changes</a:t>
            </a:r>
          </a:p>
          <a:p>
            <a:r>
              <a:rPr lang="en-US" dirty="0">
                <a:sym typeface="Wingdings" pitchFamily="2" charset="2"/>
              </a:rPr>
              <a:t>Click “Update User”</a:t>
            </a:r>
            <a:endParaRPr lang="en-US" dirty="0"/>
          </a:p>
        </p:txBody>
      </p:sp>
    </p:spTree>
    <p:extLst>
      <p:ext uri="{BB962C8B-B14F-4D97-AF65-F5344CB8AC3E}">
        <p14:creationId xmlns:p14="http://schemas.microsoft.com/office/powerpoint/2010/main" val="403728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4CFB-43B9-F742-8350-F23A70357979}"/>
              </a:ext>
            </a:extLst>
          </p:cNvPr>
          <p:cNvSpPr>
            <a:spLocks noGrp="1"/>
          </p:cNvSpPr>
          <p:nvPr>
            <p:ph type="title"/>
          </p:nvPr>
        </p:nvSpPr>
        <p:spPr/>
        <p:txBody>
          <a:bodyPr/>
          <a:lstStyle/>
          <a:p>
            <a:r>
              <a:rPr lang="en-US" dirty="0"/>
              <a:t>How do I add/edit roles?</a:t>
            </a:r>
          </a:p>
        </p:txBody>
      </p:sp>
      <p:sp>
        <p:nvSpPr>
          <p:cNvPr id="3" name="Content Placeholder 2">
            <a:extLst>
              <a:ext uri="{FF2B5EF4-FFF2-40B4-BE49-F238E27FC236}">
                <a16:creationId xmlns:a16="http://schemas.microsoft.com/office/drawing/2014/main" id="{3F996464-8F93-FF41-B2D8-B1CADD4BFDE8}"/>
              </a:ext>
            </a:extLst>
          </p:cNvPr>
          <p:cNvSpPr>
            <a:spLocks noGrp="1"/>
          </p:cNvSpPr>
          <p:nvPr>
            <p:ph idx="1"/>
          </p:nvPr>
        </p:nvSpPr>
        <p:spPr/>
        <p:txBody>
          <a:bodyPr>
            <a:normAutofit lnSpcReduction="10000"/>
          </a:bodyPr>
          <a:lstStyle/>
          <a:p>
            <a:r>
              <a:rPr lang="en-US" dirty="0"/>
              <a:t>Admin </a:t>
            </a:r>
            <a:r>
              <a:rPr lang="en-US" dirty="0">
                <a:sym typeface="Wingdings" pitchFamily="2" charset="2"/>
              </a:rPr>
              <a:t></a:t>
            </a:r>
            <a:r>
              <a:rPr lang="en-US" dirty="0"/>
              <a:t> Manage users</a:t>
            </a:r>
          </a:p>
          <a:p>
            <a:r>
              <a:rPr lang="en-US" dirty="0"/>
              <a:t>Search for patron</a:t>
            </a:r>
          </a:p>
          <a:p>
            <a:r>
              <a:rPr lang="en-US" dirty="0"/>
              <a:t>Click the ellipses button</a:t>
            </a:r>
          </a:p>
          <a:p>
            <a:r>
              <a:rPr lang="en-US" dirty="0"/>
              <a:t>Click edit</a:t>
            </a:r>
          </a:p>
          <a:p>
            <a:r>
              <a:rPr lang="en-US" dirty="0"/>
              <a:t>Scroll down</a:t>
            </a:r>
          </a:p>
          <a:p>
            <a:r>
              <a:rPr lang="en-US" dirty="0"/>
              <a:t>Add role or Add from Profiles</a:t>
            </a:r>
          </a:p>
        </p:txBody>
      </p:sp>
    </p:spTree>
    <p:extLst>
      <p:ext uri="{BB962C8B-B14F-4D97-AF65-F5344CB8AC3E}">
        <p14:creationId xmlns:p14="http://schemas.microsoft.com/office/powerpoint/2010/main" val="283467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BBC9-2835-D54F-A2C5-A56A208F205F}"/>
              </a:ext>
            </a:extLst>
          </p:cNvPr>
          <p:cNvSpPr>
            <a:spLocks noGrp="1"/>
          </p:cNvSpPr>
          <p:nvPr>
            <p:ph type="title"/>
          </p:nvPr>
        </p:nvSpPr>
        <p:spPr/>
        <p:txBody>
          <a:bodyPr/>
          <a:lstStyle/>
          <a:p>
            <a:r>
              <a:rPr lang="en-US" dirty="0"/>
              <a:t>Welcome &amp; Getting Started</a:t>
            </a:r>
          </a:p>
        </p:txBody>
      </p:sp>
      <p:sp>
        <p:nvSpPr>
          <p:cNvPr id="3" name="Content Placeholder 2">
            <a:extLst>
              <a:ext uri="{FF2B5EF4-FFF2-40B4-BE49-F238E27FC236}">
                <a16:creationId xmlns:a16="http://schemas.microsoft.com/office/drawing/2014/main" id="{9FAC4FC7-D42A-C141-BDC9-AC408815FFAC}"/>
              </a:ext>
            </a:extLst>
          </p:cNvPr>
          <p:cNvSpPr>
            <a:spLocks noGrp="1"/>
          </p:cNvSpPr>
          <p:nvPr>
            <p:ph idx="1"/>
          </p:nvPr>
        </p:nvSpPr>
        <p:spPr/>
        <p:txBody>
          <a:bodyPr>
            <a:normAutofit/>
          </a:bodyPr>
          <a:lstStyle/>
          <a:p>
            <a:r>
              <a:rPr lang="en-US" dirty="0"/>
              <a:t>Welcome &amp; Getting Started</a:t>
            </a:r>
          </a:p>
          <a:p>
            <a:r>
              <a:rPr lang="en-US" dirty="0"/>
              <a:t>Alma Overview &amp; Basic Searching</a:t>
            </a:r>
          </a:p>
          <a:p>
            <a:r>
              <a:rPr lang="en-US" dirty="0"/>
              <a:t>Roles &amp; User Management</a:t>
            </a:r>
          </a:p>
        </p:txBody>
      </p:sp>
    </p:spTree>
    <p:extLst>
      <p:ext uri="{BB962C8B-B14F-4D97-AF65-F5344CB8AC3E}">
        <p14:creationId xmlns:p14="http://schemas.microsoft.com/office/powerpoint/2010/main" val="2374638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39D2-30BE-A64A-A5CC-4BA7BEAC5BF4}"/>
              </a:ext>
            </a:extLst>
          </p:cNvPr>
          <p:cNvSpPr>
            <a:spLocks noGrp="1"/>
          </p:cNvSpPr>
          <p:nvPr>
            <p:ph type="title"/>
          </p:nvPr>
        </p:nvSpPr>
        <p:spPr/>
        <p:txBody>
          <a:bodyPr/>
          <a:lstStyle/>
          <a:p>
            <a:r>
              <a:rPr lang="en-US" dirty="0"/>
              <a:t>What are profiles?</a:t>
            </a:r>
          </a:p>
        </p:txBody>
      </p:sp>
      <p:sp>
        <p:nvSpPr>
          <p:cNvPr id="3" name="Content Placeholder 2">
            <a:extLst>
              <a:ext uri="{FF2B5EF4-FFF2-40B4-BE49-F238E27FC236}">
                <a16:creationId xmlns:a16="http://schemas.microsoft.com/office/drawing/2014/main" id="{CA3D7E9D-984A-0346-9411-F8B2592375C4}"/>
              </a:ext>
            </a:extLst>
          </p:cNvPr>
          <p:cNvSpPr>
            <a:spLocks noGrp="1"/>
          </p:cNvSpPr>
          <p:nvPr>
            <p:ph idx="1"/>
          </p:nvPr>
        </p:nvSpPr>
        <p:spPr/>
        <p:txBody>
          <a:bodyPr/>
          <a:lstStyle/>
          <a:p>
            <a:r>
              <a:rPr lang="en-US" dirty="0"/>
              <a:t>Profiles are sets of roles so that you can easily give staff multiple privileges in one go. Scenarios include:</a:t>
            </a:r>
          </a:p>
          <a:p>
            <a:pPr lvl="1"/>
            <a:r>
              <a:rPr lang="en-US" dirty="0"/>
              <a:t>Student workers</a:t>
            </a:r>
          </a:p>
          <a:p>
            <a:pPr lvl="1"/>
            <a:r>
              <a:rPr lang="en-US" dirty="0"/>
              <a:t>Groups of staff with similar privileges</a:t>
            </a:r>
          </a:p>
          <a:p>
            <a:pPr lvl="1"/>
            <a:r>
              <a:rPr lang="en-US" dirty="0"/>
              <a:t>Anytime you want to save time if more than one person will ever need that same set of privileges</a:t>
            </a:r>
          </a:p>
        </p:txBody>
      </p:sp>
    </p:spTree>
    <p:extLst>
      <p:ext uri="{BB962C8B-B14F-4D97-AF65-F5344CB8AC3E}">
        <p14:creationId xmlns:p14="http://schemas.microsoft.com/office/powerpoint/2010/main" val="257350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1747-C01B-2B49-8A13-447123709588}"/>
              </a:ext>
            </a:extLst>
          </p:cNvPr>
          <p:cNvSpPr>
            <a:spLocks noGrp="1"/>
          </p:cNvSpPr>
          <p:nvPr>
            <p:ph type="title"/>
          </p:nvPr>
        </p:nvSpPr>
        <p:spPr/>
        <p:txBody>
          <a:bodyPr/>
          <a:lstStyle/>
          <a:p>
            <a:r>
              <a:rPr lang="en-US" dirty="0"/>
              <a:t>How do I add profiles?</a:t>
            </a:r>
          </a:p>
        </p:txBody>
      </p:sp>
      <p:sp>
        <p:nvSpPr>
          <p:cNvPr id="3" name="Content Placeholder 2">
            <a:extLst>
              <a:ext uri="{FF2B5EF4-FFF2-40B4-BE49-F238E27FC236}">
                <a16:creationId xmlns:a16="http://schemas.microsoft.com/office/drawing/2014/main" id="{A38C52F1-9BD3-9441-9C77-96CF7CC6DDD8}"/>
              </a:ext>
            </a:extLst>
          </p:cNvPr>
          <p:cNvSpPr>
            <a:spLocks noGrp="1"/>
          </p:cNvSpPr>
          <p:nvPr>
            <p:ph idx="1"/>
          </p:nvPr>
        </p:nvSpPr>
        <p:spPr/>
        <p:txBody>
          <a:bodyPr>
            <a:normAutofit/>
          </a:bodyPr>
          <a:lstStyle/>
          <a:p>
            <a:r>
              <a:rPr lang="en-US" dirty="0"/>
              <a:t>Configuration Menu </a:t>
            </a:r>
            <a:r>
              <a:rPr lang="en-US" dirty="0">
                <a:sym typeface="Wingdings" pitchFamily="2" charset="2"/>
              </a:rPr>
              <a:t> </a:t>
            </a:r>
            <a:r>
              <a:rPr lang="en-US" dirty="0"/>
              <a:t>User Management</a:t>
            </a:r>
          </a:p>
          <a:p>
            <a:r>
              <a:rPr lang="en-US" dirty="0"/>
              <a:t>Roles and Registration </a:t>
            </a:r>
            <a:r>
              <a:rPr lang="en-US" dirty="0">
                <a:sym typeface="Wingdings" pitchFamily="2" charset="2"/>
              </a:rPr>
              <a:t></a:t>
            </a:r>
            <a:r>
              <a:rPr lang="en-US" dirty="0"/>
              <a:t> Profiles</a:t>
            </a:r>
          </a:p>
          <a:p>
            <a:r>
              <a:rPr lang="en-US" dirty="0"/>
              <a:t>+ New Profile</a:t>
            </a:r>
          </a:p>
          <a:p>
            <a:endParaRPr lang="en-US" dirty="0"/>
          </a:p>
          <a:p>
            <a:pPr marL="0" indent="0">
              <a:buNone/>
            </a:pPr>
            <a:r>
              <a:rPr lang="en-US" dirty="0">
                <a:solidFill>
                  <a:schemeClr val="accent1"/>
                </a:solidFill>
                <a:hlinkClick r:id="rId2">
                  <a:extLst>
                    <a:ext uri="{A12FA001-AC4F-418D-AE19-62706E023703}">
                      <ahyp:hlinkClr xmlns:ahyp="http://schemas.microsoft.com/office/drawing/2018/hyperlinkcolor" val="tx"/>
                    </a:ext>
                  </a:extLst>
                </a:hlinkClick>
              </a:rPr>
              <a:t>See the documentation</a:t>
            </a:r>
            <a:endParaRPr lang="en-US" dirty="0">
              <a:solidFill>
                <a:schemeClr val="accent1"/>
              </a:solidFill>
            </a:endParaRPr>
          </a:p>
        </p:txBody>
      </p:sp>
    </p:spTree>
    <p:extLst>
      <p:ext uri="{BB962C8B-B14F-4D97-AF65-F5344CB8AC3E}">
        <p14:creationId xmlns:p14="http://schemas.microsoft.com/office/powerpoint/2010/main" val="84367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075D51-F9C4-5849-B010-E2076213E353}"/>
              </a:ext>
            </a:extLst>
          </p:cNvPr>
          <p:cNvSpPr>
            <a:spLocks noGrp="1"/>
          </p:cNvSpPr>
          <p:nvPr>
            <p:ph type="title"/>
          </p:nvPr>
        </p:nvSpPr>
        <p:spPr/>
        <p:txBody>
          <a:bodyPr/>
          <a:lstStyle/>
          <a:p>
            <a:pPr algn="ctr"/>
            <a:r>
              <a:rPr lang="en-US" dirty="0"/>
              <a:t>Questions? </a:t>
            </a:r>
          </a:p>
        </p:txBody>
      </p:sp>
      <p:sp>
        <p:nvSpPr>
          <p:cNvPr id="5" name="Text Placeholder 4">
            <a:extLst>
              <a:ext uri="{FF2B5EF4-FFF2-40B4-BE49-F238E27FC236}">
                <a16:creationId xmlns:a16="http://schemas.microsoft.com/office/drawing/2014/main" id="{BDA80035-9F1C-9041-92F5-D9A5081751A8}"/>
              </a:ext>
            </a:extLst>
          </p:cNvPr>
          <p:cNvSpPr>
            <a:spLocks noGrp="1"/>
          </p:cNvSpPr>
          <p:nvPr>
            <p:ph type="body" idx="1"/>
          </p:nvPr>
        </p:nvSpPr>
        <p:spPr/>
        <p:txBody>
          <a:bodyPr/>
          <a:lstStyle/>
          <a:p>
            <a:pPr algn="ctr"/>
            <a:r>
              <a:rPr lang="en-US" dirty="0"/>
              <a:t>Thanks!</a:t>
            </a:r>
          </a:p>
        </p:txBody>
      </p:sp>
    </p:spTree>
    <p:extLst>
      <p:ext uri="{BB962C8B-B14F-4D97-AF65-F5344CB8AC3E}">
        <p14:creationId xmlns:p14="http://schemas.microsoft.com/office/powerpoint/2010/main" val="378638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1685-4881-1A4E-A4B0-7D79736CBEB1}"/>
              </a:ext>
            </a:extLst>
          </p:cNvPr>
          <p:cNvSpPr>
            <a:spLocks noGrp="1"/>
          </p:cNvSpPr>
          <p:nvPr>
            <p:ph type="title"/>
          </p:nvPr>
        </p:nvSpPr>
        <p:spPr/>
        <p:txBody>
          <a:bodyPr/>
          <a:lstStyle/>
          <a:p>
            <a:r>
              <a:rPr lang="en-US" dirty="0"/>
              <a:t>Intro to Alma</a:t>
            </a:r>
          </a:p>
        </p:txBody>
      </p:sp>
      <p:sp>
        <p:nvSpPr>
          <p:cNvPr id="3" name="Content Placeholder 2">
            <a:extLst>
              <a:ext uri="{FF2B5EF4-FFF2-40B4-BE49-F238E27FC236}">
                <a16:creationId xmlns:a16="http://schemas.microsoft.com/office/drawing/2014/main" id="{C990E768-DC87-0744-B07F-75585B78BA57}"/>
              </a:ext>
            </a:extLst>
          </p:cNvPr>
          <p:cNvSpPr>
            <a:spLocks noGrp="1"/>
          </p:cNvSpPr>
          <p:nvPr>
            <p:ph idx="1"/>
          </p:nvPr>
        </p:nvSpPr>
        <p:spPr/>
        <p:txBody>
          <a:bodyPr/>
          <a:lstStyle/>
          <a:p>
            <a:r>
              <a:rPr lang="en-US" dirty="0"/>
              <a:t>Alma is a web-based system, no more clients</a:t>
            </a:r>
          </a:p>
          <a:p>
            <a:pPr lvl="1"/>
            <a:r>
              <a:rPr lang="en-US" dirty="0"/>
              <a:t>Works on any device with a web browser</a:t>
            </a:r>
          </a:p>
          <a:p>
            <a:pPr lvl="1"/>
            <a:r>
              <a:rPr lang="en-US" dirty="0"/>
              <a:t>Not restricted to campus IP addresses by default</a:t>
            </a:r>
          </a:p>
          <a:p>
            <a:r>
              <a:rPr lang="en-US" dirty="0"/>
              <a:t>The vocabulary is </a:t>
            </a:r>
            <a:r>
              <a:rPr lang="en-US" dirty="0">
                <a:solidFill>
                  <a:srgbClr val="006300"/>
                </a:solidFill>
              </a:rPr>
              <a:t>new</a:t>
            </a:r>
            <a:r>
              <a:rPr lang="en-US" dirty="0"/>
              <a:t>, not hard, just </a:t>
            </a:r>
            <a:r>
              <a:rPr lang="en-US" dirty="0">
                <a:solidFill>
                  <a:srgbClr val="006300"/>
                </a:solidFill>
              </a:rPr>
              <a:t>new</a:t>
            </a:r>
            <a:r>
              <a:rPr lang="en-US" dirty="0"/>
              <a:t>.</a:t>
            </a:r>
          </a:p>
          <a:p>
            <a:pPr lvl="1"/>
            <a:r>
              <a:rPr lang="en-US" dirty="0"/>
              <a:t>Fulfillment: Circulation + Course Reserves + Resource Sharing</a:t>
            </a:r>
          </a:p>
          <a:p>
            <a:pPr lvl="1"/>
            <a:r>
              <a:rPr lang="en-US" i="0" dirty="0"/>
              <a:t>Alma = Back end; Primo VE = Front end</a:t>
            </a:r>
          </a:p>
        </p:txBody>
      </p:sp>
    </p:spTree>
    <p:extLst>
      <p:ext uri="{BB962C8B-B14F-4D97-AF65-F5344CB8AC3E}">
        <p14:creationId xmlns:p14="http://schemas.microsoft.com/office/powerpoint/2010/main" val="203744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DB83-F633-F849-9D1E-BD30D91F8998}"/>
              </a:ext>
            </a:extLst>
          </p:cNvPr>
          <p:cNvSpPr>
            <a:spLocks noGrp="1"/>
          </p:cNvSpPr>
          <p:nvPr>
            <p:ph type="title"/>
          </p:nvPr>
        </p:nvSpPr>
        <p:spPr/>
        <p:txBody>
          <a:bodyPr/>
          <a:lstStyle/>
          <a:p>
            <a:r>
              <a:rPr lang="en-US" dirty="0"/>
              <a:t>Basic Searching</a:t>
            </a:r>
          </a:p>
        </p:txBody>
      </p:sp>
      <p:pic>
        <p:nvPicPr>
          <p:cNvPr id="5" name="Picture 4" descr="List of types of searches available.">
            <a:extLst>
              <a:ext uri="{FF2B5EF4-FFF2-40B4-BE49-F238E27FC236}">
                <a16:creationId xmlns:a16="http://schemas.microsoft.com/office/drawing/2014/main" id="{B0B38878-C2F4-C940-A9F5-8944B1B4B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813" y="1428750"/>
            <a:ext cx="1507421" cy="4729534"/>
          </a:xfrm>
          <a:prstGeom prst="rect">
            <a:avLst/>
          </a:prstGeom>
        </p:spPr>
      </p:pic>
      <p:pic>
        <p:nvPicPr>
          <p:cNvPr id="7" name="Picture 6" descr="Search bar with drop downs for type of search and facet">
            <a:extLst>
              <a:ext uri="{FF2B5EF4-FFF2-40B4-BE49-F238E27FC236}">
                <a16:creationId xmlns:a16="http://schemas.microsoft.com/office/drawing/2014/main" id="{394EBA16-7EDC-F947-ABC1-F5E76760D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813" y="1428750"/>
            <a:ext cx="9108332" cy="402940"/>
          </a:xfrm>
          <a:prstGeom prst="rect">
            <a:avLst/>
          </a:prstGeom>
        </p:spPr>
      </p:pic>
      <p:pic>
        <p:nvPicPr>
          <p:cNvPr id="8" name="Picture 7" descr="Expanded dropdown list of facets.">
            <a:extLst>
              <a:ext uri="{FF2B5EF4-FFF2-40B4-BE49-F238E27FC236}">
                <a16:creationId xmlns:a16="http://schemas.microsoft.com/office/drawing/2014/main" id="{F0E0913F-D85E-494D-A225-37A0D6FCD346}"/>
              </a:ext>
            </a:extLst>
          </p:cNvPr>
          <p:cNvPicPr>
            <a:picLocks noChangeAspect="1"/>
          </p:cNvPicPr>
          <p:nvPr/>
        </p:nvPicPr>
        <p:blipFill>
          <a:blip r:embed="rId4"/>
          <a:stretch>
            <a:fillRect/>
          </a:stretch>
        </p:blipFill>
        <p:spPr>
          <a:xfrm>
            <a:off x="3263495" y="2068682"/>
            <a:ext cx="1762454" cy="4192621"/>
          </a:xfrm>
          <a:prstGeom prst="rect">
            <a:avLst/>
          </a:prstGeom>
        </p:spPr>
      </p:pic>
      <p:pic>
        <p:nvPicPr>
          <p:cNvPr id="17" name="Picture 16" descr="Search showing zone options.">
            <a:extLst>
              <a:ext uri="{FF2B5EF4-FFF2-40B4-BE49-F238E27FC236}">
                <a16:creationId xmlns:a16="http://schemas.microsoft.com/office/drawing/2014/main" id="{F65CFA66-D0CD-9547-9291-4B9BEAB4A523}"/>
              </a:ext>
            </a:extLst>
          </p:cNvPr>
          <p:cNvPicPr>
            <a:picLocks noChangeAspect="1"/>
          </p:cNvPicPr>
          <p:nvPr/>
        </p:nvPicPr>
        <p:blipFill>
          <a:blip r:embed="rId5"/>
          <a:stretch>
            <a:fillRect/>
          </a:stretch>
        </p:blipFill>
        <p:spPr>
          <a:xfrm>
            <a:off x="8507919" y="2387600"/>
            <a:ext cx="2082800" cy="2082800"/>
          </a:xfrm>
          <a:prstGeom prst="rect">
            <a:avLst/>
          </a:prstGeom>
        </p:spPr>
      </p:pic>
      <p:sp>
        <p:nvSpPr>
          <p:cNvPr id="23" name="Right Arrow 22">
            <a:extLst>
              <a:ext uri="{FF2B5EF4-FFF2-40B4-BE49-F238E27FC236}">
                <a16:creationId xmlns:a16="http://schemas.microsoft.com/office/drawing/2014/main" id="{368FAF23-849C-B84F-9DCC-EFA30E019A43}"/>
              </a:ext>
            </a:extLst>
          </p:cNvPr>
          <p:cNvSpPr/>
          <p:nvPr/>
        </p:nvSpPr>
        <p:spPr>
          <a:xfrm rot="3822603">
            <a:off x="3167328" y="1746929"/>
            <a:ext cx="440110" cy="23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52644E31-FC67-5D4E-BC0C-464310E74AA3}"/>
              </a:ext>
            </a:extLst>
          </p:cNvPr>
          <p:cNvSpPr/>
          <p:nvPr/>
        </p:nvSpPr>
        <p:spPr>
          <a:xfrm rot="5400000">
            <a:off x="8498544" y="1981400"/>
            <a:ext cx="894945" cy="340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04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0B56-E8B9-464F-B4ED-B52D9EE41C8E}"/>
              </a:ext>
            </a:extLst>
          </p:cNvPr>
          <p:cNvSpPr>
            <a:spLocks noGrp="1"/>
          </p:cNvSpPr>
          <p:nvPr>
            <p:ph type="title"/>
          </p:nvPr>
        </p:nvSpPr>
        <p:spPr/>
        <p:txBody>
          <a:bodyPr/>
          <a:lstStyle/>
          <a:p>
            <a:r>
              <a:rPr lang="en-US" dirty="0"/>
              <a:t>Institution Zone (IZ)</a:t>
            </a:r>
          </a:p>
        </p:txBody>
      </p:sp>
      <p:sp>
        <p:nvSpPr>
          <p:cNvPr id="3" name="Content Placeholder 2">
            <a:extLst>
              <a:ext uri="{FF2B5EF4-FFF2-40B4-BE49-F238E27FC236}">
                <a16:creationId xmlns:a16="http://schemas.microsoft.com/office/drawing/2014/main" id="{7D616D84-B8FA-FD48-932D-659E35538AD6}"/>
              </a:ext>
            </a:extLst>
          </p:cNvPr>
          <p:cNvSpPr>
            <a:spLocks noGrp="1"/>
          </p:cNvSpPr>
          <p:nvPr>
            <p:ph idx="1"/>
          </p:nvPr>
        </p:nvSpPr>
        <p:spPr/>
        <p:txBody>
          <a:bodyPr>
            <a:normAutofit/>
          </a:bodyPr>
          <a:lstStyle/>
          <a:p>
            <a:r>
              <a:rPr lang="en-US" dirty="0"/>
              <a:t>The Alma institution is the basic level of data and workflow management in Alma. </a:t>
            </a:r>
          </a:p>
          <a:p>
            <a:pPr lvl="1"/>
            <a:r>
              <a:rPr lang="en-US" dirty="0"/>
              <a:t>Think: Aleph + Journals Knowledgebase combined</a:t>
            </a:r>
          </a:p>
        </p:txBody>
      </p:sp>
    </p:spTree>
    <p:extLst>
      <p:ext uri="{BB962C8B-B14F-4D97-AF65-F5344CB8AC3E}">
        <p14:creationId xmlns:p14="http://schemas.microsoft.com/office/powerpoint/2010/main" val="141994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94E0-6E85-B142-8A52-E2F9BDDCE41E}"/>
              </a:ext>
            </a:extLst>
          </p:cNvPr>
          <p:cNvSpPr>
            <a:spLocks noGrp="1"/>
          </p:cNvSpPr>
          <p:nvPr>
            <p:ph type="title"/>
          </p:nvPr>
        </p:nvSpPr>
        <p:spPr/>
        <p:txBody>
          <a:bodyPr/>
          <a:lstStyle/>
          <a:p>
            <a:r>
              <a:rPr lang="en-US" dirty="0"/>
              <a:t>Network Zone (NZ)</a:t>
            </a:r>
          </a:p>
        </p:txBody>
      </p:sp>
      <p:sp>
        <p:nvSpPr>
          <p:cNvPr id="3" name="Content Placeholder 2">
            <a:extLst>
              <a:ext uri="{FF2B5EF4-FFF2-40B4-BE49-F238E27FC236}">
                <a16:creationId xmlns:a16="http://schemas.microsoft.com/office/drawing/2014/main" id="{CD3FB751-3D74-3B40-B6A3-CA9A570516E2}"/>
              </a:ext>
            </a:extLst>
          </p:cNvPr>
          <p:cNvSpPr>
            <a:spLocks noGrp="1"/>
          </p:cNvSpPr>
          <p:nvPr>
            <p:ph idx="1"/>
          </p:nvPr>
        </p:nvSpPr>
        <p:spPr/>
        <p:txBody>
          <a:bodyPr>
            <a:normAutofit lnSpcReduction="10000"/>
          </a:bodyPr>
          <a:lstStyle/>
          <a:p>
            <a:r>
              <a:rPr lang="en-US" dirty="0"/>
              <a:t>The Network Zone is the central </a:t>
            </a:r>
            <a:r>
              <a:rPr lang="en-US" dirty="0" err="1"/>
              <a:t>consortial</a:t>
            </a:r>
            <a:r>
              <a:rPr lang="en-US" dirty="0"/>
              <a:t> infrastructure for SUNY.  The major component of the Network Zone is the shared bibliographic database of all SUNY physical materials (books, DVDs, CDs, etc.).  Other centralized management such as configuration for resource sharing is housed in the NZ.</a:t>
            </a:r>
          </a:p>
          <a:p>
            <a:pPr lvl="1"/>
            <a:r>
              <a:rPr lang="en-US" dirty="0"/>
              <a:t>Think: SUNY-wide services (kind of like public libraries)</a:t>
            </a:r>
          </a:p>
        </p:txBody>
      </p:sp>
    </p:spTree>
    <p:extLst>
      <p:ext uri="{BB962C8B-B14F-4D97-AF65-F5344CB8AC3E}">
        <p14:creationId xmlns:p14="http://schemas.microsoft.com/office/powerpoint/2010/main" val="113229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68D8-98DB-4A4A-B4C4-81298F50940B}"/>
              </a:ext>
            </a:extLst>
          </p:cNvPr>
          <p:cNvSpPr>
            <a:spLocks noGrp="1"/>
          </p:cNvSpPr>
          <p:nvPr>
            <p:ph type="title"/>
          </p:nvPr>
        </p:nvSpPr>
        <p:spPr/>
        <p:txBody>
          <a:bodyPr/>
          <a:lstStyle/>
          <a:p>
            <a:r>
              <a:rPr lang="en-US" dirty="0"/>
              <a:t>Community Zone (CZ)</a:t>
            </a:r>
          </a:p>
        </p:txBody>
      </p:sp>
      <p:sp>
        <p:nvSpPr>
          <p:cNvPr id="3" name="Content Placeholder 2">
            <a:extLst>
              <a:ext uri="{FF2B5EF4-FFF2-40B4-BE49-F238E27FC236}">
                <a16:creationId xmlns:a16="http://schemas.microsoft.com/office/drawing/2014/main" id="{728FAE97-04D4-A648-AA6B-E866CBDE5F66}"/>
              </a:ext>
            </a:extLst>
          </p:cNvPr>
          <p:cNvSpPr>
            <a:spLocks noGrp="1"/>
          </p:cNvSpPr>
          <p:nvPr>
            <p:ph idx="1"/>
          </p:nvPr>
        </p:nvSpPr>
        <p:spPr/>
        <p:txBody>
          <a:bodyPr>
            <a:normAutofit fontScale="92500"/>
          </a:bodyPr>
          <a:lstStyle/>
          <a:p>
            <a:r>
              <a:rPr lang="en-US" dirty="0"/>
              <a:t>The Community Zone is the global knowledgebase of electronic resources that </a:t>
            </a:r>
            <a:r>
              <a:rPr lang="en-US" dirty="0" err="1"/>
              <a:t>ExLibris</a:t>
            </a:r>
            <a:r>
              <a:rPr lang="en-US" dirty="0"/>
              <a:t> maintains, allowing all Alma subscribers to link their local holdings to this resource.  Collections linked to the CZ automatically receive updates from the CZ, reducing the need for campuses to locally manage collections. </a:t>
            </a:r>
          </a:p>
          <a:p>
            <a:pPr lvl="1"/>
            <a:r>
              <a:rPr lang="en-US" dirty="0"/>
              <a:t>Think: A </a:t>
            </a:r>
            <a:r>
              <a:rPr lang="en-US" dirty="0" err="1"/>
              <a:t>WorldCat</a:t>
            </a:r>
            <a:r>
              <a:rPr lang="en-US" dirty="0"/>
              <a:t> of e-resources but </a:t>
            </a:r>
            <a:r>
              <a:rPr lang="en-US"/>
              <a:t>only for Alma </a:t>
            </a:r>
            <a:r>
              <a:rPr lang="en-US" dirty="0"/>
              <a:t>customers</a:t>
            </a:r>
          </a:p>
        </p:txBody>
      </p:sp>
    </p:spTree>
    <p:extLst>
      <p:ext uri="{BB962C8B-B14F-4D97-AF65-F5344CB8AC3E}">
        <p14:creationId xmlns:p14="http://schemas.microsoft.com/office/powerpoint/2010/main" val="208587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29AA-B30F-1248-B605-35E06E34D1AC}"/>
              </a:ext>
            </a:extLst>
          </p:cNvPr>
          <p:cNvSpPr>
            <a:spLocks noGrp="1"/>
          </p:cNvSpPr>
          <p:nvPr>
            <p:ph type="title"/>
          </p:nvPr>
        </p:nvSpPr>
        <p:spPr/>
        <p:txBody>
          <a:bodyPr/>
          <a:lstStyle/>
          <a:p>
            <a:r>
              <a:rPr lang="en-US" dirty="0"/>
              <a:t>Library</a:t>
            </a:r>
          </a:p>
        </p:txBody>
      </p:sp>
      <p:sp>
        <p:nvSpPr>
          <p:cNvPr id="3" name="Content Placeholder 2">
            <a:extLst>
              <a:ext uri="{FF2B5EF4-FFF2-40B4-BE49-F238E27FC236}">
                <a16:creationId xmlns:a16="http://schemas.microsoft.com/office/drawing/2014/main" id="{5FBE8FB1-64FC-9F4C-B315-38BDF0C65B4D}"/>
              </a:ext>
            </a:extLst>
          </p:cNvPr>
          <p:cNvSpPr>
            <a:spLocks noGrp="1"/>
          </p:cNvSpPr>
          <p:nvPr>
            <p:ph idx="1"/>
          </p:nvPr>
        </p:nvSpPr>
        <p:spPr/>
        <p:txBody>
          <a:bodyPr/>
          <a:lstStyle/>
          <a:p>
            <a:r>
              <a:rPr lang="en-US" dirty="0"/>
              <a:t>The Alma library is comprised of one or more physical locations, each of which is normally housed in a single building or in several buildings in close physical proximity. A library may have several locations within it, such as the circulation desk and digital archiving. Each Alma Institution can have multiple Alma libraries.</a:t>
            </a:r>
          </a:p>
        </p:txBody>
      </p:sp>
    </p:spTree>
    <p:extLst>
      <p:ext uri="{BB962C8B-B14F-4D97-AF65-F5344CB8AC3E}">
        <p14:creationId xmlns:p14="http://schemas.microsoft.com/office/powerpoint/2010/main" val="318513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15A0-4673-974C-926E-EC77334F6AF3}"/>
              </a:ext>
            </a:extLst>
          </p:cNvPr>
          <p:cNvSpPr>
            <a:spLocks noGrp="1"/>
          </p:cNvSpPr>
          <p:nvPr>
            <p:ph type="title"/>
          </p:nvPr>
        </p:nvSpPr>
        <p:spPr/>
        <p:txBody>
          <a:bodyPr/>
          <a:lstStyle/>
          <a:p>
            <a:r>
              <a:rPr lang="en-US" dirty="0"/>
              <a:t>Navigating Alma’s Home Page</a:t>
            </a:r>
          </a:p>
        </p:txBody>
      </p:sp>
      <p:pic>
        <p:nvPicPr>
          <p:cNvPr id="4" name="Picture 3" descr="Screenshot of alma home page with recent pages across the top, and widgets displayed.">
            <a:extLst>
              <a:ext uri="{FF2B5EF4-FFF2-40B4-BE49-F238E27FC236}">
                <a16:creationId xmlns:a16="http://schemas.microsoft.com/office/drawing/2014/main" id="{B26F9D38-E2D6-034F-9965-DA0F450E8096}"/>
              </a:ext>
            </a:extLst>
          </p:cNvPr>
          <p:cNvPicPr>
            <a:picLocks noChangeAspect="1"/>
          </p:cNvPicPr>
          <p:nvPr/>
        </p:nvPicPr>
        <p:blipFill>
          <a:blip r:embed="rId2"/>
          <a:stretch>
            <a:fillRect/>
          </a:stretch>
        </p:blipFill>
        <p:spPr>
          <a:xfrm>
            <a:off x="1138137" y="1655404"/>
            <a:ext cx="10655030" cy="4745316"/>
          </a:xfrm>
          <a:prstGeom prst="rect">
            <a:avLst/>
          </a:prstGeom>
        </p:spPr>
      </p:pic>
    </p:spTree>
    <p:extLst>
      <p:ext uri="{BB962C8B-B14F-4D97-AF65-F5344CB8AC3E}">
        <p14:creationId xmlns:p14="http://schemas.microsoft.com/office/powerpoint/2010/main" val="2685566849"/>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04F70-041E-47FD-ACFC-D7DE4CD0CA25}" vid="{02D285ED-D2D6-4BFA-8A62-1630DDAB5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4711</TotalTime>
  <Words>758</Words>
  <Application>Microsoft Macintosh PowerPoint</Application>
  <PresentationFormat>Widescreen</PresentationFormat>
  <Paragraphs>111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Franklin Gothic Book</vt:lpstr>
      <vt:lpstr>Crop</vt:lpstr>
      <vt:lpstr>Fulfillment: intro to alma, User management, roles, and searching</vt:lpstr>
      <vt:lpstr>Welcome &amp; Getting Started</vt:lpstr>
      <vt:lpstr>Intro to Alma</vt:lpstr>
      <vt:lpstr>Basic Searching</vt:lpstr>
      <vt:lpstr>Institution Zone (IZ)</vt:lpstr>
      <vt:lpstr>Network Zone (NZ)</vt:lpstr>
      <vt:lpstr>Community Zone (CZ)</vt:lpstr>
      <vt:lpstr>Library</vt:lpstr>
      <vt:lpstr>Navigating Alma’s Home Page</vt:lpstr>
      <vt:lpstr>Alma Menu</vt:lpstr>
      <vt:lpstr>Roles</vt:lpstr>
      <vt:lpstr>About Roles</vt:lpstr>
      <vt:lpstr>Fulfillment Roles See table in ExLibris documentation</vt:lpstr>
      <vt:lpstr>Types of Users</vt:lpstr>
      <vt:lpstr>Student Information System (SIS) Loads</vt:lpstr>
      <vt:lpstr>Example of SIS fields (grey background)</vt:lpstr>
      <vt:lpstr>Why would I want to edit a user?</vt:lpstr>
      <vt:lpstr>How do I edit a user record? (Method 1)</vt:lpstr>
      <vt:lpstr>How do I add/edit roles?</vt:lpstr>
      <vt:lpstr>What are profiles?</vt:lpstr>
      <vt:lpstr>How do I add profiles?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Management: Getting ready</dc:title>
  <dc:creator>McGee, Margaret</dc:creator>
  <cp:lastModifiedBy>Rath, Logan T (lrath)</cp:lastModifiedBy>
  <cp:revision>10</cp:revision>
  <dcterms:created xsi:type="dcterms:W3CDTF">2019-04-17T16:58:29Z</dcterms:created>
  <dcterms:modified xsi:type="dcterms:W3CDTF">2019-04-23T17:54:35Z</dcterms:modified>
</cp:coreProperties>
</file>