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0" r:id="rId3"/>
    <p:sldId id="269" r:id="rId4"/>
    <p:sldId id="318" r:id="rId5"/>
    <p:sldId id="312" r:id="rId6"/>
    <p:sldId id="333" r:id="rId7"/>
    <p:sldId id="334" r:id="rId8"/>
    <p:sldId id="319" r:id="rId9"/>
    <p:sldId id="320" r:id="rId10"/>
    <p:sldId id="321" r:id="rId11"/>
    <p:sldId id="322" r:id="rId12"/>
    <p:sldId id="325" r:id="rId13"/>
    <p:sldId id="326" r:id="rId14"/>
    <p:sldId id="324" r:id="rId15"/>
    <p:sldId id="323" r:id="rId16"/>
    <p:sldId id="327" r:id="rId17"/>
    <p:sldId id="331" r:id="rId18"/>
    <p:sldId id="329" r:id="rId19"/>
    <p:sldId id="330" r:id="rId20"/>
    <p:sldId id="316" r:id="rId21"/>
    <p:sldId id="313" r:id="rId22"/>
    <p:sldId id="315" r:id="rId23"/>
    <p:sldId id="332" r:id="rId24"/>
    <p:sldId id="264" r:id="rId25"/>
    <p:sldId id="317" r:id="rId26"/>
    <p:sldId id="3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0" autoAdjust="0"/>
    <p:restoredTop sz="88750" autoAdjust="0"/>
  </p:normalViewPr>
  <p:slideViewPr>
    <p:cSldViewPr snapToGrid="0" snapToObjects="1">
      <p:cViewPr varScale="1">
        <p:scale>
          <a:sx n="48" d="100"/>
          <a:sy n="48" d="100"/>
        </p:scale>
        <p:origin x="24" y="420"/>
      </p:cViewPr>
      <p:guideLst/>
    </p:cSldViewPr>
  </p:slideViewPr>
  <p:notesTextViewPr>
    <p:cViewPr>
      <p:scale>
        <a:sx n="1" d="1"/>
        <a:sy n="1" d="1"/>
      </p:scale>
      <p:origin x="0" y="0"/>
    </p:cViewPr>
  </p:notesTextViewPr>
  <p:sorterViewPr>
    <p:cViewPr>
      <p:scale>
        <a:sx n="66" d="100"/>
        <a:sy n="66" d="100"/>
      </p:scale>
      <p:origin x="0" y="-10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tc-ri.org/news-events/pcmh-news-and-articles/monthly-newslett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tc-ri.org/news-events/pcmh-news-and-articles/monthly-newslett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10</a:t>
            </a:fld>
            <a:endParaRPr lang="en-US"/>
          </a:p>
        </p:txBody>
      </p:sp>
    </p:spTree>
    <p:extLst>
      <p:ext uri="{BB962C8B-B14F-4D97-AF65-F5344CB8AC3E}">
        <p14:creationId xmlns:p14="http://schemas.microsoft.com/office/powerpoint/2010/main" val="331550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Paste</a:t>
            </a:r>
            <a:r>
              <a:rPr lang="en-US" baseline="0" dirty="0"/>
              <a:t> into chat: </a:t>
            </a:r>
            <a:r>
              <a:rPr lang="en-US" dirty="0">
                <a:hlinkClick r:id="rId3"/>
              </a:rPr>
              <a:t>https://ctc-ri.org/news-events/pcmh-news-and-articles/monthly-newsletters</a:t>
            </a:r>
            <a:r>
              <a:rPr lang="en-US" dirty="0"/>
              <a:t> </a:t>
            </a:r>
          </a:p>
        </p:txBody>
      </p:sp>
      <p:sp>
        <p:nvSpPr>
          <p:cNvPr id="4" name="Slide Number Placeholder 3"/>
          <p:cNvSpPr>
            <a:spLocks noGrp="1"/>
          </p:cNvSpPr>
          <p:nvPr>
            <p:ph type="sldNum" sz="quarter" idx="10"/>
          </p:nvPr>
        </p:nvSpPr>
        <p:spPr/>
        <p:txBody>
          <a:bodyPr/>
          <a:lstStyle/>
          <a:p>
            <a:fld id="{28A213D9-FDC1-8C43-BA8B-BB93B2D5ADFC}" type="slidenum">
              <a:rPr lang="en-US" smtClean="0"/>
              <a:t>20</a:t>
            </a:fld>
            <a:endParaRPr lang="en-US"/>
          </a:p>
        </p:txBody>
      </p:sp>
    </p:spTree>
    <p:extLst>
      <p:ext uri="{BB962C8B-B14F-4D97-AF65-F5344CB8AC3E}">
        <p14:creationId xmlns:p14="http://schemas.microsoft.com/office/powerpoint/2010/main" val="268270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Paste into chat: </a:t>
            </a:r>
            <a:r>
              <a:rPr lang="en-US" dirty="0">
                <a:hlinkClick r:id="rId3"/>
              </a:rPr>
              <a:t>https://ctc-ri.org/news-events/pcmh-news-and-articles/monthly-newsletters</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21</a:t>
            </a:fld>
            <a:endParaRPr lang="en-US"/>
          </a:p>
        </p:txBody>
      </p:sp>
    </p:spTree>
    <p:extLst>
      <p:ext uri="{BB962C8B-B14F-4D97-AF65-F5344CB8AC3E}">
        <p14:creationId xmlns:p14="http://schemas.microsoft.com/office/powerpoint/2010/main" val="130850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24</a:t>
            </a:fld>
            <a:endParaRPr lang="en-US"/>
          </a:p>
        </p:txBody>
      </p:sp>
    </p:spTree>
    <p:extLst>
      <p:ext uri="{BB962C8B-B14F-4D97-AF65-F5344CB8AC3E}">
        <p14:creationId xmlns:p14="http://schemas.microsoft.com/office/powerpoint/2010/main" val="2889941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4/28/2023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4/28/2023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4/28/2023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tc-ri.org/news-events/pcmh-news-and-articles/monthly-newslett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tc-ri.org/news-events/pcmh-news-and-articles/monthly-newslett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https://files.constantcontact.com/9309e48c001/0b340109-a321-44d7-a3fd-2de8041f3fc8.png?rdr=tru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edwyer@ctc-ri.org"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mailto:edwyer@ctc-ri.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f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9" y="1881635"/>
            <a:ext cx="10988843" cy="2042694"/>
          </a:xfrm>
          <a:noFill/>
        </p:spPr>
        <p:txBody>
          <a:bodyPr>
            <a:noAutofit/>
          </a:bodyPr>
          <a:lstStyle/>
          <a:p>
            <a:pPr>
              <a:lnSpc>
                <a:spcPct val="100000"/>
              </a:lnSpc>
            </a:pPr>
            <a:r>
              <a:rPr lang="en-US" sz="3600" dirty="0"/>
              <a:t>Best Practice Sharing Meeting</a:t>
            </a:r>
            <a:br>
              <a:rPr lang="en-US" sz="3600" dirty="0"/>
            </a:br>
            <a:r>
              <a:rPr lang="en-US" sz="3600" dirty="0"/>
              <a:t>NCQA Y2 Cohort</a:t>
            </a:r>
            <a:endParaRPr lang="en-US" sz="360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9" y="3924329"/>
            <a:ext cx="10988843" cy="1010654"/>
          </a:xfrm>
        </p:spPr>
        <p:txBody>
          <a:bodyPr>
            <a:normAutofit/>
          </a:bodyPr>
          <a:lstStyle/>
          <a:p>
            <a:pPr algn="r">
              <a:lnSpc>
                <a:spcPct val="100000"/>
              </a:lnSpc>
              <a:defRPr/>
            </a:pPr>
            <a:endParaRPr lang="en-US" sz="1200" dirty="0"/>
          </a:p>
          <a:p>
            <a:pPr>
              <a:lnSpc>
                <a:spcPct val="100000"/>
              </a:lnSpc>
              <a:defRPr/>
            </a:pPr>
            <a:r>
              <a:rPr lang="en-US" dirty="0"/>
              <a:t>Final Meeting</a:t>
            </a:r>
          </a:p>
          <a:p>
            <a:endParaRPr lang="en-US" dirty="0"/>
          </a:p>
          <a:p>
            <a:endParaRPr lang="en-US" dirty="0"/>
          </a:p>
        </p:txBody>
      </p:sp>
      <p:sp>
        <p:nvSpPr>
          <p:cNvPr id="4" name="TextBox 3"/>
          <p:cNvSpPr txBox="1"/>
          <p:nvPr/>
        </p:nvSpPr>
        <p:spPr>
          <a:xfrm>
            <a:off x="3077308" y="4934983"/>
            <a:ext cx="5380892" cy="461665"/>
          </a:xfrm>
          <a:prstGeom prst="rect">
            <a:avLst/>
          </a:prstGeom>
          <a:noFill/>
        </p:spPr>
        <p:txBody>
          <a:bodyPr wrap="square" rtlCol="0">
            <a:spAutoFit/>
          </a:bodyPr>
          <a:lstStyle/>
          <a:p>
            <a:pPr algn="ctr"/>
            <a:r>
              <a:rPr lang="en-US" sz="2400" dirty="0"/>
              <a:t>April 27, 2023, 8:00-9:30am</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 Medical Associates Providence</a:t>
            </a:r>
          </a:p>
        </p:txBody>
      </p:sp>
      <p:sp>
        <p:nvSpPr>
          <p:cNvPr id="3" name="Content Placeholder 2"/>
          <p:cNvSpPr>
            <a:spLocks noGrp="1"/>
          </p:cNvSpPr>
          <p:nvPr>
            <p:ph idx="1"/>
          </p:nvPr>
        </p:nvSpPr>
        <p:spPr/>
        <p:txBody>
          <a:bodyPr/>
          <a:lstStyle/>
          <a:p>
            <a:r>
              <a:rPr lang="en-US" dirty="0"/>
              <a:t>What has been the most valuable change or transformation for your practice as a result of this project? </a:t>
            </a:r>
          </a:p>
          <a:p>
            <a:pPr marL="457241" lvl="1" indent="0">
              <a:buNone/>
            </a:pPr>
            <a:endParaRPr lang="en-US" dirty="0"/>
          </a:p>
          <a:p>
            <a:pPr lvl="1"/>
            <a:r>
              <a:rPr lang="en-US" dirty="0"/>
              <a:t>Deeper understanding of IBH for providers/staff </a:t>
            </a:r>
          </a:p>
          <a:p>
            <a:pPr lvl="1"/>
            <a:endParaRPr lang="en-US" dirty="0"/>
          </a:p>
          <a:p>
            <a:pPr lvl="1"/>
            <a:r>
              <a:rPr lang="en-US" dirty="0"/>
              <a:t>Workflow development (screening, referrals)</a:t>
            </a:r>
          </a:p>
          <a:p>
            <a:pPr lvl="1"/>
            <a:endParaRPr lang="en-US" dirty="0"/>
          </a:p>
          <a:p>
            <a:pPr lvl="1"/>
            <a:r>
              <a:rPr lang="en-US" dirty="0"/>
              <a:t>Plan to apply for IBH distinction </a:t>
            </a:r>
          </a:p>
        </p:txBody>
      </p:sp>
    </p:spTree>
    <p:extLst>
      <p:ext uri="{BB962C8B-B14F-4D97-AF65-F5344CB8AC3E}">
        <p14:creationId xmlns:p14="http://schemas.microsoft.com/office/powerpoint/2010/main" val="74125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 Medical Associates Providence</a:t>
            </a:r>
          </a:p>
        </p:txBody>
      </p:sp>
      <p:sp>
        <p:nvSpPr>
          <p:cNvPr id="3" name="Content Placeholder 2"/>
          <p:cNvSpPr>
            <a:spLocks noGrp="1"/>
          </p:cNvSpPr>
          <p:nvPr>
            <p:ph idx="1"/>
          </p:nvPr>
        </p:nvSpPr>
        <p:spPr>
          <a:xfrm>
            <a:off x="838200" y="1825625"/>
            <a:ext cx="10070805" cy="3905324"/>
          </a:xfrm>
        </p:spPr>
        <p:txBody>
          <a:bodyPr/>
          <a:lstStyle/>
          <a:p>
            <a:r>
              <a:rPr lang="en-US" dirty="0"/>
              <a:t>What questions/concerns do you have about sustaining your IBH program moving forward? </a:t>
            </a:r>
          </a:p>
          <a:p>
            <a:endParaRPr lang="en-US" dirty="0"/>
          </a:p>
          <a:p>
            <a:pPr lvl="1"/>
            <a:r>
              <a:rPr lang="en-US"/>
              <a:t>IBH staffing</a:t>
            </a:r>
            <a:endParaRPr lang="en-US" dirty="0"/>
          </a:p>
          <a:p>
            <a:pPr lvl="1"/>
            <a:endParaRPr lang="en-US" dirty="0"/>
          </a:p>
          <a:p>
            <a:pPr lvl="1"/>
            <a:r>
              <a:rPr lang="en-US" dirty="0"/>
              <a:t>IBH specific training opportunities </a:t>
            </a:r>
          </a:p>
          <a:p>
            <a:pPr lvl="1"/>
            <a:endParaRPr lang="en-US" dirty="0"/>
          </a:p>
        </p:txBody>
      </p:sp>
    </p:spTree>
    <p:extLst>
      <p:ext uri="{BB962C8B-B14F-4D97-AF65-F5344CB8AC3E}">
        <p14:creationId xmlns:p14="http://schemas.microsoft.com/office/powerpoint/2010/main" val="275301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Barrington Pediatric Associates</a:t>
            </a:r>
          </a:p>
        </p:txBody>
      </p:sp>
      <p:sp>
        <p:nvSpPr>
          <p:cNvPr id="3" name="Content Placeholder 2"/>
          <p:cNvSpPr>
            <a:spLocks noGrp="1"/>
          </p:cNvSpPr>
          <p:nvPr>
            <p:ph idx="1"/>
          </p:nvPr>
        </p:nvSpPr>
        <p:spPr/>
        <p:txBody>
          <a:bodyPr/>
          <a:lstStyle/>
          <a:p>
            <a:r>
              <a:rPr lang="en-US" dirty="0"/>
              <a:t>The most valuable change for our practice as a result of the project is expanding our screenings to include a screener for substance abuse. The CRAFFT screener is a health screening tool designed to identify substance use, substance-related riding/ driving risk and substance use disorder among youth ages 12-21 years of age. We are using the CRAFFT 2.1+N which contains additional questions about tobacco and nicotine use – which has better helped us to assess and develop a plan for vaping and cessation. </a:t>
            </a:r>
          </a:p>
        </p:txBody>
      </p:sp>
    </p:spTree>
    <p:extLst>
      <p:ext uri="{BB962C8B-B14F-4D97-AF65-F5344CB8AC3E}">
        <p14:creationId xmlns:p14="http://schemas.microsoft.com/office/powerpoint/2010/main" val="330401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Barrington Pediatric Associates </a:t>
            </a:r>
          </a:p>
        </p:txBody>
      </p:sp>
      <p:sp>
        <p:nvSpPr>
          <p:cNvPr id="3" name="Content Placeholder 2"/>
          <p:cNvSpPr>
            <a:spLocks noGrp="1"/>
          </p:cNvSpPr>
          <p:nvPr>
            <p:ph idx="1"/>
          </p:nvPr>
        </p:nvSpPr>
        <p:spPr>
          <a:xfrm>
            <a:off x="838200" y="1825625"/>
            <a:ext cx="10070805" cy="3905324"/>
          </a:xfrm>
        </p:spPr>
        <p:txBody>
          <a:bodyPr/>
          <a:lstStyle/>
          <a:p>
            <a:r>
              <a:rPr lang="en-US" dirty="0"/>
              <a:t>My concerns moving forward would be yearly submissions and keeping up with changes and requirements. </a:t>
            </a:r>
          </a:p>
        </p:txBody>
      </p:sp>
    </p:spTree>
    <p:extLst>
      <p:ext uri="{BB962C8B-B14F-4D97-AF65-F5344CB8AC3E}">
        <p14:creationId xmlns:p14="http://schemas.microsoft.com/office/powerpoint/2010/main" val="24234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Brown Medicine</a:t>
            </a:r>
          </a:p>
        </p:txBody>
      </p:sp>
      <p:sp>
        <p:nvSpPr>
          <p:cNvPr id="3" name="Content Placeholder 2"/>
          <p:cNvSpPr>
            <a:spLocks noGrp="1"/>
          </p:cNvSpPr>
          <p:nvPr>
            <p:ph idx="1"/>
          </p:nvPr>
        </p:nvSpPr>
        <p:spPr>
          <a:xfrm>
            <a:off x="838200" y="1825625"/>
            <a:ext cx="10070805" cy="3905324"/>
          </a:xfrm>
        </p:spPr>
        <p:txBody>
          <a:bodyPr>
            <a:normAutofit/>
          </a:bodyPr>
          <a:lstStyle/>
          <a:p>
            <a:pPr marL="0" indent="0">
              <a:buNone/>
            </a:pPr>
            <a:r>
              <a:rPr lang="en-US" i="1" dirty="0"/>
              <a:t>What questions/concerns do you have about sustaining your IBH program moving forward? </a:t>
            </a:r>
          </a:p>
          <a:p>
            <a:r>
              <a:rPr lang="en-US" dirty="0"/>
              <a:t>Post pandemic utilization of behavioral health is at a all time high.</a:t>
            </a:r>
          </a:p>
          <a:p>
            <a:pPr lvl="1"/>
            <a:r>
              <a:rPr lang="en-US" sz="2600" dirty="0"/>
              <a:t>Maintaining adequate staffing for patient population.</a:t>
            </a:r>
          </a:p>
          <a:p>
            <a:pPr lvl="1"/>
            <a:r>
              <a:rPr lang="en-US" sz="2600" dirty="0"/>
              <a:t>Challenges with limited available referrals options for patients in need of higher level of care.</a:t>
            </a:r>
          </a:p>
          <a:p>
            <a:r>
              <a:rPr lang="en-US" dirty="0"/>
              <a:t>Insurance reimbursement challenges and frequent changes </a:t>
            </a:r>
            <a:r>
              <a:rPr lang="en-US"/>
              <a:t>require recurrent </a:t>
            </a:r>
            <a:r>
              <a:rPr lang="en-US" dirty="0"/>
              <a:t>adjustment.</a:t>
            </a:r>
          </a:p>
        </p:txBody>
      </p:sp>
    </p:spTree>
    <p:extLst>
      <p:ext uri="{BB962C8B-B14F-4D97-AF65-F5344CB8AC3E}">
        <p14:creationId xmlns:p14="http://schemas.microsoft.com/office/powerpoint/2010/main" val="190330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Brown Medicine </a:t>
            </a:r>
          </a:p>
        </p:txBody>
      </p:sp>
      <p:sp>
        <p:nvSpPr>
          <p:cNvPr id="3" name="Content Placeholder 2"/>
          <p:cNvSpPr>
            <a:spLocks noGrp="1"/>
          </p:cNvSpPr>
          <p:nvPr>
            <p:ph idx="1"/>
          </p:nvPr>
        </p:nvSpPr>
        <p:spPr/>
        <p:txBody>
          <a:bodyPr>
            <a:normAutofit/>
          </a:bodyPr>
          <a:lstStyle/>
          <a:p>
            <a:pPr marL="0" indent="0">
              <a:buNone/>
            </a:pPr>
            <a:r>
              <a:rPr lang="en-US" i="1" dirty="0"/>
              <a:t>What has been the most valuable change or transformation for your practice as a result of this project? </a:t>
            </a:r>
          </a:p>
          <a:p>
            <a:r>
              <a:rPr lang="en-US" dirty="0"/>
              <a:t>Through participating in this program, we have achieved NCQA Behavioral Health distinction for two of our practice locations.</a:t>
            </a:r>
          </a:p>
          <a:p>
            <a:r>
              <a:rPr lang="en-US" dirty="0"/>
              <a:t>The distinction has provided a foundation pertaining to documentation and process flows to ensure we created an Integrated Behavioral Health program based on best practices.</a:t>
            </a:r>
          </a:p>
          <a:p>
            <a:r>
              <a:rPr lang="en-US" dirty="0"/>
              <a:t>Brown Medicine is currently pursuing NCQA Behavioral Health distinction for our remaining PCMH practice locations.</a:t>
            </a:r>
          </a:p>
          <a:p>
            <a:pPr marL="0" indent="0">
              <a:buNone/>
            </a:pPr>
            <a:endParaRPr lang="en-US" dirty="0"/>
          </a:p>
          <a:p>
            <a:endParaRPr lang="en-US" dirty="0"/>
          </a:p>
        </p:txBody>
      </p:sp>
    </p:spTree>
    <p:extLst>
      <p:ext uri="{BB962C8B-B14F-4D97-AF65-F5344CB8AC3E}">
        <p14:creationId xmlns:p14="http://schemas.microsoft.com/office/powerpoint/2010/main" val="329020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Aquidneck Pediatrics</a:t>
            </a:r>
          </a:p>
        </p:txBody>
      </p:sp>
      <p:sp>
        <p:nvSpPr>
          <p:cNvPr id="3" name="Content Placeholder 2"/>
          <p:cNvSpPr>
            <a:spLocks noGrp="1"/>
          </p:cNvSpPr>
          <p:nvPr>
            <p:ph idx="1"/>
          </p:nvPr>
        </p:nvSpPr>
        <p:spPr/>
        <p:txBody>
          <a:bodyPr/>
          <a:lstStyle/>
          <a:p>
            <a:r>
              <a:rPr lang="en-US" dirty="0"/>
              <a:t>What has been the most valuable change or transformation for your practice as a result of this project? </a:t>
            </a:r>
          </a:p>
          <a:p>
            <a:pPr marL="0" indent="0">
              <a:buNone/>
            </a:pPr>
            <a:r>
              <a:rPr lang="en-US" dirty="0"/>
              <a:t>The implementation and documentation of evidence-based clinical decision supports has been extremely helpful as it provides a consistent and organized plan of care for our patients.</a:t>
            </a:r>
          </a:p>
          <a:p>
            <a:pPr marL="0" indent="0">
              <a:buNone/>
            </a:pPr>
            <a:r>
              <a:rPr lang="en-US" dirty="0"/>
              <a:t>The establishment of a behavioral health referral tracking process has greatly improved the communication between our office and the treating behavioral health provider’s office and has led to more comprehensive and effective care for each patient.</a:t>
            </a:r>
          </a:p>
        </p:txBody>
      </p:sp>
    </p:spTree>
    <p:extLst>
      <p:ext uri="{BB962C8B-B14F-4D97-AF65-F5344CB8AC3E}">
        <p14:creationId xmlns:p14="http://schemas.microsoft.com/office/powerpoint/2010/main" val="316088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Aquidneck Pediatrics</a:t>
            </a:r>
          </a:p>
        </p:txBody>
      </p:sp>
      <p:sp>
        <p:nvSpPr>
          <p:cNvPr id="3" name="Content Placeholder 2"/>
          <p:cNvSpPr>
            <a:spLocks noGrp="1"/>
          </p:cNvSpPr>
          <p:nvPr>
            <p:ph idx="1"/>
          </p:nvPr>
        </p:nvSpPr>
        <p:spPr>
          <a:xfrm>
            <a:off x="838200" y="1825625"/>
            <a:ext cx="10070805" cy="3905324"/>
          </a:xfrm>
        </p:spPr>
        <p:txBody>
          <a:bodyPr/>
          <a:lstStyle/>
          <a:p>
            <a:r>
              <a:rPr lang="en-US" dirty="0"/>
              <a:t>What questions/concerns do you have about sustaining your IBH program moving forward? </a:t>
            </a:r>
          </a:p>
          <a:p>
            <a:pPr marL="0" indent="0">
              <a:buNone/>
            </a:pPr>
            <a:r>
              <a:rPr lang="en-US" dirty="0"/>
              <a:t>Billing </a:t>
            </a:r>
            <a:r>
              <a:rPr lang="en-US"/>
              <a:t>and collecting copays </a:t>
            </a:r>
            <a:r>
              <a:rPr lang="en-US" dirty="0"/>
              <a:t>for behavioral health services provided within the office, this is something that we have </a:t>
            </a:r>
            <a:r>
              <a:rPr lang="en-US"/>
              <a:t>no experience with.</a:t>
            </a:r>
          </a:p>
          <a:p>
            <a:pPr marL="0" indent="0">
              <a:buNone/>
            </a:pPr>
            <a:endParaRPr lang="en-US" dirty="0"/>
          </a:p>
        </p:txBody>
      </p:sp>
    </p:spTree>
    <p:extLst>
      <p:ext uri="{BB962C8B-B14F-4D97-AF65-F5344CB8AC3E}">
        <p14:creationId xmlns:p14="http://schemas.microsoft.com/office/powerpoint/2010/main" val="1323741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Hasbro Children’s Hospital Primary Care</a:t>
            </a:r>
          </a:p>
        </p:txBody>
      </p:sp>
      <p:sp>
        <p:nvSpPr>
          <p:cNvPr id="3" name="Content Placeholder 2"/>
          <p:cNvSpPr>
            <a:spLocks noGrp="1"/>
          </p:cNvSpPr>
          <p:nvPr>
            <p:ph idx="1"/>
          </p:nvPr>
        </p:nvSpPr>
        <p:spPr/>
        <p:txBody>
          <a:bodyPr>
            <a:normAutofit fontScale="85000" lnSpcReduction="20000"/>
          </a:bodyPr>
          <a:lstStyle/>
          <a:p>
            <a:pPr marL="0" indent="0">
              <a:buNone/>
            </a:pPr>
            <a:r>
              <a:rPr lang="en-US" sz="3000" b="1" dirty="0"/>
              <a:t>What has been the most valuable change or transformation for your practice as a result of this project?</a:t>
            </a:r>
          </a:p>
          <a:p>
            <a:pPr marL="0" indent="0">
              <a:buNone/>
            </a:pPr>
            <a:r>
              <a:rPr lang="en-US" dirty="0"/>
              <a:t>We were delighted to discover that we have provided quality IBH care within our practice, but this project allowed us to more clearly define our work. The NCQA project provided a valuable guide for more clarity in our evaluation and auditing of our behavioral health protocols currently being utilized in the Hasbro pediatric clinic. </a:t>
            </a:r>
          </a:p>
          <a:p>
            <a:r>
              <a:rPr lang="en-US" dirty="0"/>
              <a:t>The NCQA criteria helped define expected standards of practice for assessment and referral based on patient screenings such as the PHQ-9 and CRAFFT survey tools. </a:t>
            </a:r>
          </a:p>
          <a:p>
            <a:r>
              <a:rPr lang="en-US" dirty="0"/>
              <a:t>It has fostered the development of renewed workflows for tracking referrals with a focus on routine follow-up to ensure patients connect to services. </a:t>
            </a:r>
          </a:p>
          <a:p>
            <a:r>
              <a:rPr lang="en-US" dirty="0"/>
              <a:t>The project reinforced the use of evidence-based practices to ensure quality mental health services are offered to families of the pediatric clinic.</a:t>
            </a:r>
          </a:p>
        </p:txBody>
      </p:sp>
    </p:spTree>
    <p:extLst>
      <p:ext uri="{BB962C8B-B14F-4D97-AF65-F5344CB8AC3E}">
        <p14:creationId xmlns:p14="http://schemas.microsoft.com/office/powerpoint/2010/main" val="338638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Hasbro Children’s Hospital Primary Care</a:t>
            </a:r>
          </a:p>
        </p:txBody>
      </p:sp>
      <p:sp>
        <p:nvSpPr>
          <p:cNvPr id="3" name="Content Placeholder 2"/>
          <p:cNvSpPr>
            <a:spLocks noGrp="1"/>
          </p:cNvSpPr>
          <p:nvPr>
            <p:ph idx="1"/>
          </p:nvPr>
        </p:nvSpPr>
        <p:spPr>
          <a:xfrm>
            <a:off x="838200" y="1825625"/>
            <a:ext cx="10070805" cy="3905324"/>
          </a:xfrm>
        </p:spPr>
        <p:txBody>
          <a:bodyPr>
            <a:normAutofit fontScale="92500" lnSpcReduction="10000"/>
          </a:bodyPr>
          <a:lstStyle/>
          <a:p>
            <a:pPr marL="0" indent="0">
              <a:buNone/>
            </a:pPr>
            <a:r>
              <a:rPr lang="en-US" b="1" dirty="0"/>
              <a:t>What questions/concerns do you have about sustaining your IBH program moving forward? </a:t>
            </a:r>
          </a:p>
          <a:p>
            <a:r>
              <a:rPr lang="en-US" dirty="0"/>
              <a:t>The evaluation and auditing process guided the development of workflows which are sustainable and accessible for mental health clinicians and providers in the pediatric clinic. The primary concern for sustaining the IBH practice is a matter of training current and future social work, staff and other team members. </a:t>
            </a:r>
          </a:p>
          <a:p>
            <a:r>
              <a:rPr lang="en-US" dirty="0"/>
              <a:t>Workflows have been written up which outline assessment, referral and tracking expectations in anticipation of maintaining consistent use of IBH protocols.</a:t>
            </a:r>
          </a:p>
        </p:txBody>
      </p:sp>
    </p:spTree>
    <p:extLst>
      <p:ext uri="{BB962C8B-B14F-4D97-AF65-F5344CB8AC3E}">
        <p14:creationId xmlns:p14="http://schemas.microsoft.com/office/powerpoint/2010/main" val="296527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62127" y="5194531"/>
            <a:ext cx="4511383" cy="1125089"/>
          </a:xfrm>
          <a:prstGeom prst="rect">
            <a:avLst/>
          </a:prstGeom>
        </p:spPr>
      </p:pic>
      <p:sp>
        <p:nvSpPr>
          <p:cNvPr id="1126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0B7F4BF-9CF3-412B-ACAA-4355B5735E2F}" type="slidenum">
              <a:rPr lang="en-US" altLang="en-US" smtClean="0">
                <a:solidFill>
                  <a:srgbClr val="FFFFFF"/>
                </a:solidFill>
              </a:rPr>
              <a:pPr/>
              <a:t>2</a:t>
            </a:fld>
            <a:endParaRPr lang="en-US" altLang="en-US">
              <a:solidFill>
                <a:srgbClr val="FFFFFF"/>
              </a:solidFill>
            </a:endParaRPr>
          </a:p>
        </p:txBody>
      </p:sp>
      <p:sp>
        <p:nvSpPr>
          <p:cNvPr id="2" name="Title 1"/>
          <p:cNvSpPr>
            <a:spLocks noGrp="1"/>
          </p:cNvSpPr>
          <p:nvPr>
            <p:ph type="title" idx="4294967295"/>
          </p:nvPr>
        </p:nvSpPr>
        <p:spPr>
          <a:xfrm>
            <a:off x="413809" y="590906"/>
            <a:ext cx="8248650" cy="1265238"/>
          </a:xfrm>
        </p:spPr>
        <p:txBody>
          <a:bodyPr>
            <a:noAutofit/>
          </a:bodyPr>
          <a:lstStyle/>
          <a:p>
            <a:pPr>
              <a:defRPr/>
            </a:pPr>
            <a:r>
              <a:rPr lang="en-US" dirty="0"/>
              <a:t>Agenda</a:t>
            </a:r>
            <a:br>
              <a:rPr lang="en-US" dirty="0">
                <a:solidFill>
                  <a:schemeClr val="tx1">
                    <a:lumMod val="75000"/>
                    <a:lumOff val="25000"/>
                  </a:schemeClr>
                </a:solidFill>
                <a:latin typeface="+mn-lt"/>
              </a:rPr>
            </a:br>
            <a:endParaRPr lang="en-US" dirty="0">
              <a:solidFill>
                <a:schemeClr val="tx1">
                  <a:lumMod val="75000"/>
                  <a:lumOff val="25000"/>
                </a:schemeClr>
              </a:solidFill>
              <a:latin typeface="+mn-lt"/>
            </a:endParaRPr>
          </a:p>
        </p:txBody>
      </p:sp>
      <p:sp>
        <p:nvSpPr>
          <p:cNvPr id="11268" name="Content Placeholder 2"/>
          <p:cNvSpPr>
            <a:spLocks noGrp="1"/>
          </p:cNvSpPr>
          <p:nvPr>
            <p:ph idx="4294967295"/>
          </p:nvPr>
        </p:nvSpPr>
        <p:spPr>
          <a:xfrm>
            <a:off x="2063751" y="1719263"/>
            <a:ext cx="8156575" cy="3998912"/>
          </a:xfrm>
        </p:spPr>
        <p:txBody>
          <a:bodyPr/>
          <a:lstStyle/>
          <a:p>
            <a:endParaRPr lang="en-US" sz="1400" dirty="0"/>
          </a:p>
          <a:p>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4286887461"/>
              </p:ext>
            </p:extLst>
          </p:nvPr>
        </p:nvGraphicFramePr>
        <p:xfrm>
          <a:off x="821267" y="1334371"/>
          <a:ext cx="10811933" cy="3749877"/>
        </p:xfrm>
        <a:graphic>
          <a:graphicData uri="http://schemas.openxmlformats.org/drawingml/2006/table">
            <a:tbl>
              <a:tblPr firstRow="1" firstCol="1" bandRow="1">
                <a:tableStyleId>{5C22544A-7EE6-4342-B048-85BDC9FD1C3A}</a:tableStyleId>
              </a:tblPr>
              <a:tblGrid>
                <a:gridCol w="1527747">
                  <a:extLst>
                    <a:ext uri="{9D8B030D-6E8A-4147-A177-3AD203B41FA5}">
                      <a16:colId xmlns:a16="http://schemas.microsoft.com/office/drawing/2014/main" val="20000"/>
                    </a:ext>
                  </a:extLst>
                </a:gridCol>
                <a:gridCol w="6947386">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661413">
                <a:tc>
                  <a:txBody>
                    <a:bodyPr/>
                    <a:lstStyle/>
                    <a:p>
                      <a:pPr algn="ctr"/>
                      <a:r>
                        <a:rPr lang="en-US" sz="2000" dirty="0">
                          <a:effectLst/>
                        </a:rPr>
                        <a:t>8:00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914400" rtl="0" eaLnBrk="1" latinLnBrk="0" hangingPunct="1"/>
                      <a:r>
                        <a:rPr lang="en-US" sz="2000" b="1" kern="1200" dirty="0">
                          <a:solidFill>
                            <a:schemeClr val="accent6"/>
                          </a:solidFill>
                          <a:effectLst/>
                          <a:latin typeface="+mn-lt"/>
                          <a:ea typeface="+mn-ea"/>
                          <a:cs typeface="+mn-cs"/>
                        </a:rPr>
                        <a:t>Welcome</a:t>
                      </a:r>
                    </a:p>
                  </a:txBody>
                  <a:tcPr marL="68580" marR="68580" marT="0" marB="0" anchor="ctr">
                    <a:solidFill>
                      <a:schemeClr val="accent1">
                        <a:lumMod val="20000"/>
                        <a:lumOff val="80000"/>
                      </a:schemeClr>
                    </a:solidFill>
                  </a:tcPr>
                </a:tc>
                <a:tc>
                  <a:txBody>
                    <a:bodyPr/>
                    <a:lstStyle/>
                    <a:p>
                      <a:pPr marL="0" algn="l" defTabSz="914400" rtl="0" eaLnBrk="1" latinLnBrk="0" hangingPunct="1"/>
                      <a:r>
                        <a:rPr lang="en-US" sz="2000" b="0" kern="1200" dirty="0">
                          <a:solidFill>
                            <a:schemeClr val="tx1"/>
                          </a:solidFill>
                          <a:effectLst/>
                          <a:latin typeface="+mn-lt"/>
                          <a:ea typeface="+mn-ea"/>
                          <a:cs typeface="+mn-cs"/>
                        </a:rPr>
                        <a:t>Nelly Burdette</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965720">
                <a:tc>
                  <a:txBody>
                    <a:bodyPr/>
                    <a:lstStyle/>
                    <a:p>
                      <a:pPr algn="ctr"/>
                      <a:r>
                        <a:rPr lang="en-US" sz="2000" dirty="0">
                          <a:effectLst/>
                        </a:rPr>
                        <a:t>8:05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b="1" u="none" dirty="0">
                          <a:solidFill>
                            <a:schemeClr val="accent6"/>
                          </a:solidFill>
                          <a:effectLst/>
                        </a:rPr>
                        <a:t>Practice Report</a:t>
                      </a:r>
                      <a:r>
                        <a:rPr lang="en-US" sz="1600" b="1" u="none" baseline="0" dirty="0">
                          <a:solidFill>
                            <a:schemeClr val="accent6"/>
                          </a:solidFill>
                          <a:effectLst/>
                        </a:rPr>
                        <a:t> Outs</a:t>
                      </a:r>
                      <a:r>
                        <a:rPr lang="en-US" sz="1600" b="1" u="none" dirty="0">
                          <a:solidFill>
                            <a:schemeClr val="accent6"/>
                          </a:solidFill>
                          <a:effectLst/>
                        </a:rPr>
                        <a:t>:</a:t>
                      </a:r>
                    </a:p>
                    <a:p>
                      <a:endParaRPr lang="en-US" sz="1600" b="1" u="none" dirty="0">
                        <a:solidFill>
                          <a:schemeClr val="accent6"/>
                        </a:solidFill>
                        <a:effectLst/>
                      </a:endParaRPr>
                    </a:p>
                    <a:p>
                      <a:pPr marL="285750" indent="-285750">
                        <a:buFontTx/>
                        <a:buChar char="-"/>
                      </a:pPr>
                      <a:endParaRPr lang="en-US" sz="1600" b="1" u="none" dirty="0">
                        <a:solidFill>
                          <a:schemeClr val="accent6"/>
                        </a:solidFill>
                        <a:effectLst/>
                      </a:endParaRPr>
                    </a:p>
                    <a:p>
                      <a:pPr marL="285750" indent="-285750">
                        <a:buFontTx/>
                        <a:buChar char="-"/>
                      </a:pPr>
                      <a:endParaRPr lang="en-US" sz="1600" b="1" u="none" dirty="0">
                        <a:solidFill>
                          <a:schemeClr val="accent6"/>
                        </a:solidFill>
                        <a:effectLst/>
                      </a:endParaRPr>
                    </a:p>
                    <a:p>
                      <a:pPr marL="285750" indent="-285750">
                        <a:buFontTx/>
                        <a:buChar char="-"/>
                      </a:pPr>
                      <a:endParaRPr lang="en-US" sz="1600" b="1" u="none" dirty="0">
                        <a:solidFill>
                          <a:schemeClr val="accent6"/>
                        </a:solidFill>
                        <a:effectLst/>
                      </a:endParaRPr>
                    </a:p>
                    <a:p>
                      <a:pPr marL="285750" indent="-285750">
                        <a:buFontTx/>
                        <a:buChar char="-"/>
                      </a:pPr>
                      <a:endParaRPr lang="en-US" sz="1600" b="1" u="none" dirty="0">
                        <a:solidFill>
                          <a:schemeClr val="accent6"/>
                        </a:solidFill>
                        <a:effectLst/>
                      </a:endParaRPr>
                    </a:p>
                    <a:p>
                      <a:pPr marL="285750" indent="-285750">
                        <a:buFontTx/>
                        <a:buChar char="-"/>
                      </a:pPr>
                      <a:endParaRPr lang="en-US" sz="1600" b="1" u="none" dirty="0">
                        <a:solidFill>
                          <a:schemeClr val="accent6"/>
                        </a:solidFill>
                        <a:effectLst/>
                      </a:endParaRPr>
                    </a:p>
                  </a:txBody>
                  <a:tcPr marL="68580" marR="68580" marT="0" marB="0" anchor="ctr"/>
                </a:tc>
                <a:tc>
                  <a:txBody>
                    <a:bodyPr/>
                    <a:lstStyle/>
                    <a:p>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a:t>
                      </a:r>
                    </a:p>
                  </a:txBody>
                  <a:tcPr marL="68580" marR="68580" marT="0" marB="0" anchor="ctr"/>
                </a:tc>
                <a:extLst>
                  <a:ext uri="{0D108BD9-81ED-4DB2-BD59-A6C34878D82A}">
                    <a16:rowId xmlns:a16="http://schemas.microsoft.com/office/drawing/2014/main" val="10001"/>
                  </a:ext>
                </a:extLst>
              </a:tr>
              <a:tr h="513144">
                <a:tc>
                  <a:txBody>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9:10</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tc>
                  <a:txBody>
                    <a:bodyPr/>
                    <a:lstStyle/>
                    <a:p>
                      <a:r>
                        <a:rPr lang="en-US" sz="2000" b="1" dirty="0">
                          <a:solidFill>
                            <a:srgbClr val="FF0000"/>
                          </a:solidFill>
                          <a:effectLst/>
                        </a:rPr>
                        <a:t> </a:t>
                      </a:r>
                      <a:r>
                        <a:rPr lang="en-US" sz="2000" b="1" dirty="0">
                          <a:solidFill>
                            <a:schemeClr val="accent6"/>
                          </a:solidFill>
                          <a:effectLst/>
                        </a:rPr>
                        <a:t>Overview</a:t>
                      </a:r>
                      <a:r>
                        <a:rPr lang="en-US" sz="2000" b="1" baseline="0" dirty="0">
                          <a:solidFill>
                            <a:schemeClr val="accent6"/>
                          </a:solidFill>
                          <a:effectLst/>
                        </a:rPr>
                        <a:t> of Upcoming CTC-RI Projects</a:t>
                      </a:r>
                      <a:endParaRPr lang="en-US" sz="2000" b="1" dirty="0">
                        <a:solidFill>
                          <a:srgbClr val="FF0000"/>
                        </a:solidFill>
                        <a:effectLst/>
                      </a:endParaRPr>
                    </a:p>
                  </a:txBody>
                  <a:tcPr marL="68580" marR="68580" marT="0" marB="0" anchor="ctr"/>
                </a:tc>
                <a:tc>
                  <a:txBody>
                    <a:bodyPr/>
                    <a:lstStyle/>
                    <a:p>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Linda Cabral</a:t>
                      </a:r>
                    </a:p>
                  </a:txBody>
                  <a:tcPr marL="68580" marR="68580" marT="0" marB="0" anchor="ctr"/>
                </a:tc>
                <a:extLst>
                  <a:ext uri="{0D108BD9-81ED-4DB2-BD59-A6C34878D82A}">
                    <a16:rowId xmlns:a16="http://schemas.microsoft.com/office/drawing/2014/main" val="10003"/>
                  </a:ext>
                </a:extLst>
              </a:tr>
              <a:tr h="533992">
                <a:tc>
                  <a:txBody>
                    <a:bodyPr/>
                    <a:lstStyle/>
                    <a:p>
                      <a:pPr algn="ctr"/>
                      <a:r>
                        <a:rPr lang="en-US" sz="2000" dirty="0">
                          <a:effectLst/>
                        </a:rPr>
                        <a:t>9:20 am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b="1" u="none" dirty="0">
                          <a:solidFill>
                            <a:schemeClr val="accent6"/>
                          </a:solidFill>
                          <a:effectLst/>
                          <a:latin typeface="+mn-lt"/>
                          <a:ea typeface="+mn-ea"/>
                          <a:cs typeface="+mn-cs"/>
                        </a:rPr>
                        <a:t>Wrap</a:t>
                      </a:r>
                      <a:r>
                        <a:rPr lang="en-US" sz="2000" b="1" u="none" baseline="0" dirty="0">
                          <a:solidFill>
                            <a:schemeClr val="accent6"/>
                          </a:solidFill>
                          <a:effectLst/>
                          <a:latin typeface="+mn-lt"/>
                          <a:ea typeface="+mn-ea"/>
                          <a:cs typeface="+mn-cs"/>
                        </a:rPr>
                        <a:t> up </a:t>
                      </a:r>
                      <a:endParaRPr lang="en-US" sz="2000" b="1" u="none"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Liz Cantor</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Kristin David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Rectangle 3"/>
          <p:cNvSpPr/>
          <p:nvPr/>
        </p:nvSpPr>
        <p:spPr>
          <a:xfrm>
            <a:off x="2534900" y="5234122"/>
            <a:ext cx="6818564" cy="923330"/>
          </a:xfrm>
          <a:prstGeom prst="rect">
            <a:avLst/>
          </a:prstGeom>
        </p:spPr>
        <p:txBody>
          <a:bodyPr wrap="square">
            <a:spAutoFit/>
          </a:bodyPr>
          <a:lstStyle/>
          <a:p>
            <a:pPr algn="ctr"/>
            <a:r>
              <a:rPr lang="en-US" b="1" i="1" dirty="0"/>
              <a:t>Funded by </a:t>
            </a:r>
            <a:r>
              <a:rPr lang="en-US" b="1" i="1" dirty="0" err="1"/>
              <a:t>UnitedHealthcare</a:t>
            </a:r>
            <a:endParaRPr lang="en-US" b="1" i="1" dirty="0"/>
          </a:p>
          <a:p>
            <a:endParaRPr lang="en-US" dirty="0"/>
          </a:p>
          <a:p>
            <a:endParaRPr lang="en-US" dirty="0"/>
          </a:p>
        </p:txBody>
      </p:sp>
      <p:sp>
        <p:nvSpPr>
          <p:cNvPr id="3" name="TextBox 2"/>
          <p:cNvSpPr txBox="1"/>
          <p:nvPr/>
        </p:nvSpPr>
        <p:spPr>
          <a:xfrm>
            <a:off x="5321147" y="2418096"/>
            <a:ext cx="3481330" cy="1323439"/>
          </a:xfrm>
          <a:prstGeom prst="rect">
            <a:avLst/>
          </a:prstGeom>
          <a:noFill/>
          <a:ln>
            <a:noFill/>
          </a:ln>
        </p:spPr>
        <p:txBody>
          <a:bodyPr wrap="square" rtlCol="0">
            <a:spAutoFit/>
          </a:bodyPr>
          <a:lstStyle/>
          <a:p>
            <a:pPr marL="285750" indent="-285750">
              <a:buFontTx/>
              <a:buChar char="-"/>
            </a:pPr>
            <a:r>
              <a:rPr lang="en-US" sz="1600" b="1" dirty="0">
                <a:solidFill>
                  <a:schemeClr val="accent6"/>
                </a:solidFill>
              </a:rPr>
              <a:t>Brown Medicine</a:t>
            </a:r>
          </a:p>
          <a:p>
            <a:pPr marL="285750" indent="-285750">
              <a:buFontTx/>
              <a:buChar char="-"/>
            </a:pPr>
            <a:r>
              <a:rPr lang="en-US" sz="1600" b="1" dirty="0">
                <a:solidFill>
                  <a:schemeClr val="accent6"/>
                </a:solidFill>
              </a:rPr>
              <a:t>Barrington Pediatric Associates</a:t>
            </a:r>
          </a:p>
          <a:p>
            <a:pPr marL="285750" indent="-285750">
              <a:buFontTx/>
              <a:buChar char="-"/>
            </a:pPr>
            <a:r>
              <a:rPr lang="en-US" sz="1600" b="1" dirty="0">
                <a:solidFill>
                  <a:schemeClr val="accent6"/>
                </a:solidFill>
              </a:rPr>
              <a:t>Aquidneck Pediatrics</a:t>
            </a:r>
          </a:p>
          <a:p>
            <a:pPr marL="285750" indent="-285750">
              <a:buFontTx/>
              <a:buChar char="-"/>
            </a:pPr>
            <a:r>
              <a:rPr lang="en-US" sz="1600" b="1" dirty="0">
                <a:solidFill>
                  <a:schemeClr val="accent6"/>
                </a:solidFill>
              </a:rPr>
              <a:t>Hasbro Children’s Hospital Pediatric Primary Care</a:t>
            </a:r>
          </a:p>
        </p:txBody>
      </p:sp>
      <p:sp>
        <p:nvSpPr>
          <p:cNvPr id="9" name="TextBox 8"/>
          <p:cNvSpPr txBox="1"/>
          <p:nvPr/>
        </p:nvSpPr>
        <p:spPr>
          <a:xfrm>
            <a:off x="2341081" y="2418097"/>
            <a:ext cx="2980066" cy="1323439"/>
          </a:xfrm>
          <a:prstGeom prst="rect">
            <a:avLst/>
          </a:prstGeom>
          <a:noFill/>
          <a:ln>
            <a:noFill/>
          </a:ln>
        </p:spPr>
        <p:txBody>
          <a:bodyPr wrap="square" rtlCol="0">
            <a:spAutoFit/>
          </a:bodyPr>
          <a:lstStyle/>
          <a:p>
            <a:pPr marL="285750" indent="-285750">
              <a:buFontTx/>
              <a:buChar char="-"/>
            </a:pPr>
            <a:r>
              <a:rPr lang="en-US" sz="1600" b="1" dirty="0">
                <a:solidFill>
                  <a:schemeClr val="accent6"/>
                </a:solidFill>
              </a:rPr>
              <a:t>NRI Pediatrics</a:t>
            </a:r>
          </a:p>
          <a:p>
            <a:pPr marL="285750" indent="-285750">
              <a:buFontTx/>
              <a:buChar char="-"/>
            </a:pPr>
            <a:r>
              <a:rPr lang="en-US" sz="1600" b="1" dirty="0">
                <a:solidFill>
                  <a:schemeClr val="accent6"/>
                </a:solidFill>
              </a:rPr>
              <a:t>CNEMG Family Care Center </a:t>
            </a:r>
          </a:p>
          <a:p>
            <a:pPr marL="285750" indent="-285750">
              <a:buFontTx/>
              <a:buChar char="-"/>
            </a:pPr>
            <a:r>
              <a:rPr lang="en-US" sz="1600" b="1" dirty="0">
                <a:solidFill>
                  <a:schemeClr val="accent6"/>
                </a:solidFill>
              </a:rPr>
              <a:t>Anchor Medical Lincoln</a:t>
            </a:r>
          </a:p>
          <a:p>
            <a:pPr marL="285750" indent="-285750">
              <a:buFontTx/>
              <a:buChar char="-"/>
            </a:pPr>
            <a:r>
              <a:rPr lang="en-US" sz="1600" b="1" dirty="0">
                <a:solidFill>
                  <a:schemeClr val="accent6"/>
                </a:solidFill>
              </a:rPr>
              <a:t>Anchor Medical Warwick </a:t>
            </a:r>
          </a:p>
          <a:p>
            <a:pPr marL="285750" indent="-285750">
              <a:buFontTx/>
              <a:buChar char="-"/>
            </a:pPr>
            <a:r>
              <a:rPr lang="en-US" sz="1600" b="1" dirty="0">
                <a:solidFill>
                  <a:schemeClr val="accent6"/>
                </a:solidFill>
              </a:rPr>
              <a:t>Anchor Medical Providence </a:t>
            </a:r>
          </a:p>
        </p:txBody>
      </p:sp>
    </p:spTree>
    <p:extLst>
      <p:ext uri="{BB962C8B-B14F-4D97-AF65-F5344CB8AC3E}">
        <p14:creationId xmlns:p14="http://schemas.microsoft.com/office/powerpoint/2010/main" val="76103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59" y="449071"/>
            <a:ext cx="10515601" cy="1049005"/>
          </a:xfrm>
        </p:spPr>
        <p:txBody>
          <a:bodyPr/>
          <a:lstStyle/>
          <a:p>
            <a:r>
              <a:rPr lang="en-US" dirty="0"/>
              <a:t>CTC-RI Projects</a:t>
            </a:r>
          </a:p>
        </p:txBody>
      </p:sp>
      <p:sp>
        <p:nvSpPr>
          <p:cNvPr id="3" name="Content Placeholder 2"/>
          <p:cNvSpPr>
            <a:spLocks noGrp="1"/>
          </p:cNvSpPr>
          <p:nvPr>
            <p:ph idx="1"/>
          </p:nvPr>
        </p:nvSpPr>
        <p:spPr>
          <a:xfrm>
            <a:off x="486437" y="1389572"/>
            <a:ext cx="11219123" cy="4795173"/>
          </a:xfrm>
        </p:spPr>
        <p:txBody>
          <a:bodyPr>
            <a:normAutofit/>
          </a:bodyPr>
          <a:lstStyle/>
          <a:p>
            <a:r>
              <a:rPr lang="en-US" sz="2800" b="1" dirty="0">
                <a:solidFill>
                  <a:schemeClr val="accent6"/>
                </a:solidFill>
              </a:rPr>
              <a:t>Expanding IBH Capacity in Pediatrics using CHWs</a:t>
            </a:r>
          </a:p>
          <a:p>
            <a:pPr lvl="1"/>
            <a:r>
              <a:rPr lang="en-US" sz="2000" u="sng" dirty="0">
                <a:solidFill>
                  <a:schemeClr val="accent6"/>
                </a:solidFill>
              </a:rPr>
              <a:t>Key Staff: </a:t>
            </a:r>
            <a:r>
              <a:rPr lang="en-US" sz="2000" dirty="0">
                <a:solidFill>
                  <a:schemeClr val="accent6"/>
                </a:solidFill>
              </a:rPr>
              <a:t>Linda Cabral and Liz Cantor </a:t>
            </a:r>
          </a:p>
          <a:p>
            <a:pPr lvl="1"/>
            <a:r>
              <a:rPr lang="en-US" sz="2000" u="sng" dirty="0">
                <a:solidFill>
                  <a:schemeClr val="accent6"/>
                </a:solidFill>
              </a:rPr>
              <a:t>Timeline: </a:t>
            </a:r>
            <a:r>
              <a:rPr lang="en-US" sz="2000" dirty="0">
                <a:solidFill>
                  <a:schemeClr val="accent6"/>
                </a:solidFill>
              </a:rPr>
              <a:t>Call for Applications: due May 1</a:t>
            </a:r>
            <a:r>
              <a:rPr lang="en-US" sz="2000" baseline="30000" dirty="0">
                <a:solidFill>
                  <a:schemeClr val="accent6"/>
                </a:solidFill>
              </a:rPr>
              <a:t>st</a:t>
            </a:r>
            <a:r>
              <a:rPr lang="en-US" sz="2000" dirty="0">
                <a:solidFill>
                  <a:schemeClr val="accent6"/>
                </a:solidFill>
              </a:rPr>
              <a:t>, Implementation: May 2023 – April 2024</a:t>
            </a:r>
          </a:p>
          <a:p>
            <a:pPr lvl="1"/>
            <a:endParaRPr lang="en-US" sz="2000" dirty="0">
              <a:solidFill>
                <a:schemeClr val="accent6"/>
              </a:solidFill>
            </a:endParaRPr>
          </a:p>
          <a:p>
            <a:r>
              <a:rPr lang="en-US" sz="2800" b="1" dirty="0">
                <a:solidFill>
                  <a:schemeClr val="accent6"/>
                </a:solidFill>
              </a:rPr>
              <a:t>Healthy, Happy Teams</a:t>
            </a:r>
          </a:p>
          <a:p>
            <a:pPr lvl="1"/>
            <a:r>
              <a:rPr lang="en-US" sz="2000" u="sng" dirty="0">
                <a:solidFill>
                  <a:schemeClr val="accent6"/>
                </a:solidFill>
              </a:rPr>
              <a:t>Key Staff:</a:t>
            </a:r>
            <a:r>
              <a:rPr lang="en-US" sz="2000" dirty="0">
                <a:solidFill>
                  <a:schemeClr val="accent6"/>
                </a:solidFill>
              </a:rPr>
              <a:t>  Nelly Burdette and Kristin David</a:t>
            </a:r>
          </a:p>
          <a:p>
            <a:pPr lvl="1"/>
            <a:r>
              <a:rPr lang="en-US" sz="2000" u="sng" dirty="0">
                <a:solidFill>
                  <a:schemeClr val="accent6"/>
                </a:solidFill>
              </a:rPr>
              <a:t>Timeline:</a:t>
            </a:r>
            <a:r>
              <a:rPr lang="en-US" sz="2000" dirty="0">
                <a:solidFill>
                  <a:schemeClr val="accent6"/>
                </a:solidFill>
              </a:rPr>
              <a:t> Call for Applications: due May 4</a:t>
            </a:r>
            <a:r>
              <a:rPr lang="en-US" sz="2000" baseline="30000" dirty="0">
                <a:solidFill>
                  <a:schemeClr val="accent6"/>
                </a:solidFill>
              </a:rPr>
              <a:t>th</a:t>
            </a:r>
            <a:r>
              <a:rPr lang="en-US" sz="2000" dirty="0">
                <a:solidFill>
                  <a:schemeClr val="accent6"/>
                </a:solidFill>
              </a:rPr>
              <a:t>, Implementation: May – December 2023</a:t>
            </a:r>
          </a:p>
          <a:p>
            <a:pPr lvl="1"/>
            <a:endParaRPr lang="en-US" sz="2000" dirty="0">
              <a:solidFill>
                <a:schemeClr val="accent6"/>
              </a:solidFill>
            </a:endParaRPr>
          </a:p>
          <a:p>
            <a:r>
              <a:rPr lang="en-US" sz="2800" b="1" dirty="0">
                <a:solidFill>
                  <a:schemeClr val="accent6"/>
                </a:solidFill>
              </a:rPr>
              <a:t>Incentivizing Community BH Providers to enter into IBH arrangements </a:t>
            </a:r>
          </a:p>
          <a:p>
            <a:pPr lvl="1"/>
            <a:r>
              <a:rPr lang="en-US" sz="2000" u="sng" dirty="0">
                <a:solidFill>
                  <a:schemeClr val="accent6"/>
                </a:solidFill>
              </a:rPr>
              <a:t>Key Staff:</a:t>
            </a:r>
            <a:r>
              <a:rPr lang="en-US" sz="2000" dirty="0">
                <a:solidFill>
                  <a:schemeClr val="accent6"/>
                </a:solidFill>
              </a:rPr>
              <a:t> Nelly Burdette, Kristin David, Liz Cantor</a:t>
            </a:r>
          </a:p>
          <a:p>
            <a:pPr lvl="1"/>
            <a:r>
              <a:rPr lang="en-US" sz="2000" u="sng" dirty="0">
                <a:solidFill>
                  <a:schemeClr val="accent6"/>
                </a:solidFill>
              </a:rPr>
              <a:t>Timeline: </a:t>
            </a:r>
            <a:r>
              <a:rPr lang="en-US" sz="2000" dirty="0">
                <a:solidFill>
                  <a:schemeClr val="accent6"/>
                </a:solidFill>
              </a:rPr>
              <a:t>Call for Applications: Summer 2023</a:t>
            </a:r>
          </a:p>
        </p:txBody>
      </p:sp>
      <p:sp>
        <p:nvSpPr>
          <p:cNvPr id="5" name="TextBox 4">
            <a:hlinkClick r:id="rId3"/>
          </p:cNvPr>
          <p:cNvSpPr txBox="1"/>
          <p:nvPr/>
        </p:nvSpPr>
        <p:spPr>
          <a:xfrm>
            <a:off x="9455275" y="2717974"/>
            <a:ext cx="2420679" cy="923330"/>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dirty="0"/>
              <a:t>Want to stay informed? </a:t>
            </a:r>
            <a:r>
              <a:rPr lang="en-US" dirty="0">
                <a:hlinkClick r:id="rId3"/>
              </a:rPr>
              <a:t>Click here</a:t>
            </a:r>
            <a:r>
              <a:rPr lang="en-US" dirty="0"/>
              <a:t> to sign up for our newsletter! </a:t>
            </a:r>
          </a:p>
        </p:txBody>
      </p:sp>
    </p:spTree>
    <p:extLst>
      <p:ext uri="{BB962C8B-B14F-4D97-AF65-F5344CB8AC3E}">
        <p14:creationId xmlns:p14="http://schemas.microsoft.com/office/powerpoint/2010/main" val="248131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59" y="449071"/>
            <a:ext cx="10515601" cy="1049005"/>
          </a:xfrm>
        </p:spPr>
        <p:txBody>
          <a:bodyPr/>
          <a:lstStyle/>
          <a:p>
            <a:r>
              <a:rPr lang="en-US" dirty="0"/>
              <a:t>CTC-RI Projects</a:t>
            </a:r>
          </a:p>
        </p:txBody>
      </p:sp>
      <p:sp>
        <p:nvSpPr>
          <p:cNvPr id="3" name="Content Placeholder 2"/>
          <p:cNvSpPr>
            <a:spLocks noGrp="1"/>
          </p:cNvSpPr>
          <p:nvPr>
            <p:ph idx="1"/>
          </p:nvPr>
        </p:nvSpPr>
        <p:spPr>
          <a:xfrm>
            <a:off x="486437" y="1389572"/>
            <a:ext cx="11219123" cy="4795173"/>
          </a:xfrm>
        </p:spPr>
        <p:txBody>
          <a:bodyPr>
            <a:normAutofit/>
          </a:bodyPr>
          <a:lstStyle/>
          <a:p>
            <a:pPr lvl="1"/>
            <a:endParaRPr lang="en-US" sz="1599" dirty="0">
              <a:solidFill>
                <a:schemeClr val="accent6"/>
              </a:solidFill>
            </a:endParaRPr>
          </a:p>
          <a:p>
            <a:r>
              <a:rPr lang="en-US" sz="2800" b="1" dirty="0">
                <a:solidFill>
                  <a:schemeClr val="accent6"/>
                </a:solidFill>
              </a:rPr>
              <a:t>Restrictive Eating Disorders in Children</a:t>
            </a:r>
          </a:p>
          <a:p>
            <a:pPr lvl="1"/>
            <a:r>
              <a:rPr lang="en-US" sz="2000" u="sng" dirty="0">
                <a:solidFill>
                  <a:schemeClr val="accent6"/>
                </a:solidFill>
              </a:rPr>
              <a:t>Key Staff: </a:t>
            </a:r>
            <a:r>
              <a:rPr lang="en-US" sz="2000" dirty="0">
                <a:solidFill>
                  <a:schemeClr val="accent6"/>
                </a:solidFill>
              </a:rPr>
              <a:t> </a:t>
            </a:r>
            <a:r>
              <a:rPr lang="it-IT" sz="2000" dirty="0">
                <a:solidFill>
                  <a:schemeClr val="accent6"/>
                </a:solidFill>
              </a:rPr>
              <a:t>Christina Tortolani and Liz Cantor</a:t>
            </a:r>
            <a:endParaRPr lang="en-US" sz="2000" dirty="0">
              <a:solidFill>
                <a:schemeClr val="accent6"/>
              </a:solidFill>
            </a:endParaRPr>
          </a:p>
          <a:p>
            <a:pPr lvl="1"/>
            <a:r>
              <a:rPr lang="en-US" sz="2000" u="sng" dirty="0">
                <a:solidFill>
                  <a:schemeClr val="accent6"/>
                </a:solidFill>
              </a:rPr>
              <a:t>Timeline: </a:t>
            </a:r>
            <a:r>
              <a:rPr lang="en-US" sz="2000" dirty="0">
                <a:solidFill>
                  <a:schemeClr val="accent6"/>
                </a:solidFill>
              </a:rPr>
              <a:t> Call for Applications: July 2023, Implementation: September 2023-August 2024</a:t>
            </a:r>
          </a:p>
          <a:p>
            <a:pPr lvl="1"/>
            <a:endParaRPr lang="en-US" sz="2000" dirty="0">
              <a:solidFill>
                <a:schemeClr val="accent6"/>
              </a:solidFill>
            </a:endParaRPr>
          </a:p>
          <a:p>
            <a:r>
              <a:rPr lang="en-US" sz="2800" b="1" dirty="0">
                <a:solidFill>
                  <a:schemeClr val="accent6"/>
                </a:solidFill>
              </a:rPr>
              <a:t>IBH Clinician Training – Workforce Development</a:t>
            </a:r>
          </a:p>
          <a:p>
            <a:pPr lvl="1"/>
            <a:r>
              <a:rPr lang="en-US" sz="2000" u="sng" dirty="0">
                <a:solidFill>
                  <a:schemeClr val="accent6"/>
                </a:solidFill>
              </a:rPr>
              <a:t>Key Staff: </a:t>
            </a:r>
            <a:r>
              <a:rPr lang="en-US" sz="2000" dirty="0">
                <a:solidFill>
                  <a:schemeClr val="accent6"/>
                </a:solidFill>
              </a:rPr>
              <a:t>Kristin David and Liz Cantor</a:t>
            </a:r>
          </a:p>
          <a:p>
            <a:pPr lvl="1"/>
            <a:r>
              <a:rPr lang="en-US" sz="2000" u="sng" dirty="0">
                <a:solidFill>
                  <a:schemeClr val="accent6"/>
                </a:solidFill>
              </a:rPr>
              <a:t>Timeline:</a:t>
            </a:r>
            <a:r>
              <a:rPr lang="en-US" sz="2000" dirty="0">
                <a:solidFill>
                  <a:schemeClr val="accent6"/>
                </a:solidFill>
              </a:rPr>
              <a:t> Call for Applications: August 2023, Class Start: October 2023</a:t>
            </a:r>
            <a:endParaRPr lang="en-US" sz="2399" dirty="0">
              <a:solidFill>
                <a:schemeClr val="accent6"/>
              </a:solidFill>
            </a:endParaRPr>
          </a:p>
        </p:txBody>
      </p:sp>
      <p:sp>
        <p:nvSpPr>
          <p:cNvPr id="5" name="TextBox 4">
            <a:hlinkClick r:id="rId3"/>
          </p:cNvPr>
          <p:cNvSpPr txBox="1"/>
          <p:nvPr/>
        </p:nvSpPr>
        <p:spPr>
          <a:xfrm>
            <a:off x="9604744" y="5261415"/>
            <a:ext cx="2420679" cy="923330"/>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dirty="0"/>
              <a:t>Want to stay informed? </a:t>
            </a:r>
            <a:r>
              <a:rPr lang="en-US" dirty="0">
                <a:hlinkClick r:id="rId3"/>
              </a:rPr>
              <a:t>Click here</a:t>
            </a:r>
            <a:r>
              <a:rPr lang="en-US" dirty="0"/>
              <a:t> to sign up for our newsletter! </a:t>
            </a:r>
          </a:p>
        </p:txBody>
      </p:sp>
    </p:spTree>
    <p:extLst>
      <p:ext uri="{BB962C8B-B14F-4D97-AF65-F5344CB8AC3E}">
        <p14:creationId xmlns:p14="http://schemas.microsoft.com/office/powerpoint/2010/main" val="208464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Save the Date – CTC Annual Conference</a:t>
            </a:r>
          </a:p>
        </p:txBody>
      </p:sp>
      <p:pic>
        <p:nvPicPr>
          <p:cNvPr id="1026" name="Picture 2" descr="https://files.constantcontact.com/9309e48c001/0b340109-a321-44d7-a3fd-2de8041f3fc8.png?rdr=true"/>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317689" y="2012719"/>
            <a:ext cx="7556622" cy="37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18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CA9E-C13F-4F57-4A34-1841926F36C2}"/>
              </a:ext>
            </a:extLst>
          </p:cNvPr>
          <p:cNvSpPr>
            <a:spLocks noGrp="1"/>
          </p:cNvSpPr>
          <p:nvPr>
            <p:ph type="title"/>
          </p:nvPr>
        </p:nvSpPr>
        <p:spPr>
          <a:xfrm>
            <a:off x="838200" y="-199564"/>
            <a:ext cx="10515601" cy="1049005"/>
          </a:xfrm>
        </p:spPr>
        <p:txBody>
          <a:bodyPr/>
          <a:lstStyle/>
          <a:p>
            <a:r>
              <a:rPr lang="en-US" dirty="0"/>
              <a:t>Join us every 3</a:t>
            </a:r>
            <a:r>
              <a:rPr lang="en-US" baseline="30000" dirty="0"/>
              <a:t>rd</a:t>
            </a:r>
            <a:r>
              <a:rPr lang="en-US" dirty="0"/>
              <a:t> Friday!</a:t>
            </a:r>
          </a:p>
        </p:txBody>
      </p:sp>
      <p:pic>
        <p:nvPicPr>
          <p:cNvPr id="7" name="Picture 6">
            <a:extLst>
              <a:ext uri="{FF2B5EF4-FFF2-40B4-BE49-F238E27FC236}">
                <a16:creationId xmlns:a16="http://schemas.microsoft.com/office/drawing/2014/main" id="{273ACA8C-12AA-12A1-4A37-8B558A6BDFFD}"/>
              </a:ext>
            </a:extLst>
          </p:cNvPr>
          <p:cNvPicPr>
            <a:picLocks noChangeAspect="1"/>
          </p:cNvPicPr>
          <p:nvPr/>
        </p:nvPicPr>
        <p:blipFill rotWithShape="1">
          <a:blip r:embed="rId2"/>
          <a:srcRect l="3381" t="5452" r="3801"/>
          <a:stretch/>
        </p:blipFill>
        <p:spPr>
          <a:xfrm>
            <a:off x="3048000" y="716099"/>
            <a:ext cx="6096000" cy="2867135"/>
          </a:xfrm>
          <a:prstGeom prst="rect">
            <a:avLst/>
          </a:prstGeom>
        </p:spPr>
      </p:pic>
      <p:pic>
        <p:nvPicPr>
          <p:cNvPr id="9" name="Picture 8">
            <a:extLst>
              <a:ext uri="{FF2B5EF4-FFF2-40B4-BE49-F238E27FC236}">
                <a16:creationId xmlns:a16="http://schemas.microsoft.com/office/drawing/2014/main" id="{FD56170C-8FC2-6FC9-1610-1B917882D78C}"/>
              </a:ext>
            </a:extLst>
          </p:cNvPr>
          <p:cNvPicPr>
            <a:picLocks noChangeAspect="1"/>
          </p:cNvPicPr>
          <p:nvPr/>
        </p:nvPicPr>
        <p:blipFill>
          <a:blip r:embed="rId3"/>
          <a:stretch>
            <a:fillRect/>
          </a:stretch>
        </p:blipFill>
        <p:spPr>
          <a:xfrm>
            <a:off x="0" y="3505390"/>
            <a:ext cx="6096000" cy="2649472"/>
          </a:xfrm>
          <a:prstGeom prst="rect">
            <a:avLst/>
          </a:prstGeom>
        </p:spPr>
      </p:pic>
      <p:pic>
        <p:nvPicPr>
          <p:cNvPr id="11" name="Picture 10">
            <a:extLst>
              <a:ext uri="{FF2B5EF4-FFF2-40B4-BE49-F238E27FC236}">
                <a16:creationId xmlns:a16="http://schemas.microsoft.com/office/drawing/2014/main" id="{F211431E-0120-1C2C-C3F0-296EB99CB23C}"/>
              </a:ext>
            </a:extLst>
          </p:cNvPr>
          <p:cNvPicPr>
            <a:picLocks noChangeAspect="1"/>
          </p:cNvPicPr>
          <p:nvPr/>
        </p:nvPicPr>
        <p:blipFill rotWithShape="1">
          <a:blip r:embed="rId4"/>
          <a:srcRect t="1567"/>
          <a:stretch/>
        </p:blipFill>
        <p:spPr>
          <a:xfrm>
            <a:off x="6271764" y="3428999"/>
            <a:ext cx="5905574" cy="2854172"/>
          </a:xfrm>
          <a:prstGeom prst="rect">
            <a:avLst/>
          </a:prstGeom>
        </p:spPr>
      </p:pic>
      <p:sp>
        <p:nvSpPr>
          <p:cNvPr id="12" name="Rectangle 11">
            <a:extLst>
              <a:ext uri="{FF2B5EF4-FFF2-40B4-BE49-F238E27FC236}">
                <a16:creationId xmlns:a16="http://schemas.microsoft.com/office/drawing/2014/main" id="{F09D64D0-A65A-479C-23E6-040936B7CAED}"/>
              </a:ext>
            </a:extLst>
          </p:cNvPr>
          <p:cNvSpPr/>
          <p:nvPr/>
        </p:nvSpPr>
        <p:spPr>
          <a:xfrm>
            <a:off x="2165131" y="3505390"/>
            <a:ext cx="1450428" cy="246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AA2AC8F-9E1B-7172-6F6E-408F21615339}"/>
              </a:ext>
            </a:extLst>
          </p:cNvPr>
          <p:cNvSpPr txBox="1"/>
          <p:nvPr/>
        </p:nvSpPr>
        <p:spPr>
          <a:xfrm rot="21121144">
            <a:off x="9960704" y="977042"/>
            <a:ext cx="1941108" cy="1477328"/>
          </a:xfrm>
          <a:prstGeom prst="rect">
            <a:avLst/>
          </a:prstGeom>
          <a:solidFill>
            <a:schemeClr val="accent2">
              <a:lumMod val="20000"/>
              <a:lumOff val="80000"/>
            </a:schemeClr>
          </a:solidFill>
          <a:ln>
            <a:solidFill>
              <a:schemeClr val="accent1">
                <a:lumMod val="75000"/>
              </a:schemeClr>
            </a:solidFill>
          </a:ln>
        </p:spPr>
        <p:txBody>
          <a:bodyPr wrap="square" rtlCol="0">
            <a:spAutoFit/>
          </a:bodyPr>
          <a:lstStyle/>
          <a:p>
            <a:pPr algn="ctr"/>
            <a:r>
              <a:rPr lang="en-US" dirty="0"/>
              <a:t>To add this to your calendar, email </a:t>
            </a:r>
            <a:r>
              <a:rPr lang="en-US" dirty="0">
                <a:hlinkClick r:id="rId5"/>
              </a:rPr>
              <a:t>edwyer@ctc-ri.org</a:t>
            </a:r>
            <a:r>
              <a:rPr lang="en-US" dirty="0"/>
              <a:t> and the link will be sent!</a:t>
            </a:r>
          </a:p>
        </p:txBody>
      </p:sp>
      <p:sp>
        <p:nvSpPr>
          <p:cNvPr id="14" name="Rectangle 13">
            <a:extLst>
              <a:ext uri="{FF2B5EF4-FFF2-40B4-BE49-F238E27FC236}">
                <a16:creationId xmlns:a16="http://schemas.microsoft.com/office/drawing/2014/main" id="{E75DCE27-3DD5-E383-6934-DD82BBC7F49B}"/>
              </a:ext>
            </a:extLst>
          </p:cNvPr>
          <p:cNvSpPr/>
          <p:nvPr/>
        </p:nvSpPr>
        <p:spPr>
          <a:xfrm>
            <a:off x="112986" y="3746938"/>
            <a:ext cx="1450428" cy="246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4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210" y="734513"/>
            <a:ext cx="10515601" cy="1049006"/>
          </a:xfrm>
        </p:spPr>
        <p:txBody>
          <a:bodyPr>
            <a:normAutofit fontScale="90000"/>
          </a:bodyPr>
          <a:lstStyle/>
          <a:p>
            <a:r>
              <a:rPr lang="en-US" sz="4000" dirty="0"/>
              <a:t>NCQA BH Distinction Readiness– </a:t>
            </a:r>
            <a:br>
              <a:rPr lang="en-US" sz="4000" dirty="0"/>
            </a:br>
            <a:r>
              <a:rPr lang="en-US" sz="4000" dirty="0"/>
              <a:t>Status Summary</a:t>
            </a:r>
          </a:p>
        </p:txBody>
      </p:sp>
      <p:sp>
        <p:nvSpPr>
          <p:cNvPr id="5" name="Text Placeholder 4"/>
          <p:cNvSpPr>
            <a:spLocks noGrp="1"/>
          </p:cNvSpPr>
          <p:nvPr>
            <p:ph type="body" idx="1"/>
          </p:nvPr>
        </p:nvSpPr>
        <p:spPr>
          <a:xfrm>
            <a:off x="839790" y="1681164"/>
            <a:ext cx="5157788" cy="500562"/>
          </a:xfrm>
        </p:spPr>
        <p:txBody>
          <a:bodyPr/>
          <a:lstStyle/>
          <a:p>
            <a:r>
              <a:rPr lang="en-US" dirty="0">
                <a:solidFill>
                  <a:schemeClr val="accent6"/>
                </a:solidFill>
              </a:rPr>
              <a:t>Received NCQA BH Distinction</a:t>
            </a:r>
          </a:p>
        </p:txBody>
      </p:sp>
      <p:sp>
        <p:nvSpPr>
          <p:cNvPr id="7" name="Content Placeholder 6"/>
          <p:cNvSpPr>
            <a:spLocks noGrp="1"/>
          </p:cNvSpPr>
          <p:nvPr>
            <p:ph sz="half" idx="2"/>
          </p:nvPr>
        </p:nvSpPr>
        <p:spPr>
          <a:xfrm>
            <a:off x="839790" y="2543481"/>
            <a:ext cx="5157788" cy="942665"/>
          </a:xfrm>
        </p:spPr>
        <p:txBody>
          <a:bodyPr>
            <a:normAutofit fontScale="92500" lnSpcReduction="10000"/>
          </a:bodyPr>
          <a:lstStyle/>
          <a:p>
            <a:r>
              <a:rPr lang="en-US" sz="2400" dirty="0">
                <a:solidFill>
                  <a:schemeClr val="accent6"/>
                </a:solidFill>
              </a:rPr>
              <a:t> Brown Medicine</a:t>
            </a:r>
          </a:p>
          <a:p>
            <a:pPr>
              <a:buFont typeface="Wingdings" panose="05000000000000000000" pitchFamily="2" charset="2"/>
              <a:buChar char="ü"/>
            </a:pPr>
            <a:endParaRPr lang="en-US" sz="2400" dirty="0">
              <a:solidFill>
                <a:schemeClr val="accent6"/>
              </a:solidFill>
            </a:endParaRPr>
          </a:p>
          <a:p>
            <a:pPr marL="0" indent="0">
              <a:buNone/>
            </a:pPr>
            <a:endParaRPr lang="en-US" sz="2400" dirty="0">
              <a:solidFill>
                <a:schemeClr val="accent6"/>
              </a:solidFill>
            </a:endParaRPr>
          </a:p>
        </p:txBody>
      </p:sp>
      <p:sp>
        <p:nvSpPr>
          <p:cNvPr id="9" name="Text Placeholder 8"/>
          <p:cNvSpPr>
            <a:spLocks noGrp="1"/>
          </p:cNvSpPr>
          <p:nvPr>
            <p:ph type="body" sz="quarter" idx="3"/>
          </p:nvPr>
        </p:nvSpPr>
        <p:spPr>
          <a:xfrm>
            <a:off x="931825" y="3633110"/>
            <a:ext cx="5183187" cy="823912"/>
          </a:xfrm>
        </p:spPr>
        <p:txBody>
          <a:bodyPr/>
          <a:lstStyle/>
          <a:p>
            <a:r>
              <a:rPr lang="en-US" dirty="0">
                <a:solidFill>
                  <a:schemeClr val="accent6"/>
                </a:solidFill>
              </a:rPr>
              <a:t>Continuing to work towards IBH Distinction </a:t>
            </a:r>
          </a:p>
        </p:txBody>
      </p:sp>
      <p:sp>
        <p:nvSpPr>
          <p:cNvPr id="10" name="Content Placeholder 9"/>
          <p:cNvSpPr>
            <a:spLocks noGrp="1"/>
          </p:cNvSpPr>
          <p:nvPr>
            <p:ph sz="quarter" idx="4"/>
          </p:nvPr>
        </p:nvSpPr>
        <p:spPr>
          <a:xfrm>
            <a:off x="912813" y="4676275"/>
            <a:ext cx="4047168" cy="1219905"/>
          </a:xfrm>
        </p:spPr>
        <p:txBody>
          <a:bodyPr>
            <a:normAutofit fontScale="92500" lnSpcReduction="10000"/>
          </a:bodyPr>
          <a:lstStyle/>
          <a:p>
            <a:pPr marL="0" indent="0">
              <a:buNone/>
            </a:pPr>
            <a:r>
              <a:rPr lang="en-US" sz="2400" i="1" dirty="0">
                <a:solidFill>
                  <a:schemeClr val="accent6"/>
                </a:solidFill>
              </a:rPr>
              <a:t>(Looking to hire IBH clinician)</a:t>
            </a:r>
          </a:p>
          <a:p>
            <a:r>
              <a:rPr lang="en-US" sz="2400" dirty="0">
                <a:solidFill>
                  <a:schemeClr val="accent6"/>
                </a:solidFill>
              </a:rPr>
              <a:t>Anchor Medical Lincoln</a:t>
            </a:r>
          </a:p>
          <a:p>
            <a:r>
              <a:rPr lang="en-US" sz="2400" dirty="0">
                <a:solidFill>
                  <a:schemeClr val="accent6"/>
                </a:solidFill>
              </a:rPr>
              <a:t>Anchor Medical Warwick </a:t>
            </a:r>
          </a:p>
        </p:txBody>
      </p:sp>
      <p:sp>
        <p:nvSpPr>
          <p:cNvPr id="11" name="Rectangle 10"/>
          <p:cNvSpPr/>
          <p:nvPr/>
        </p:nvSpPr>
        <p:spPr>
          <a:xfrm>
            <a:off x="6455641" y="1723869"/>
            <a:ext cx="6096000" cy="757130"/>
          </a:xfrm>
          <a:prstGeom prst="rect">
            <a:avLst/>
          </a:prstGeom>
        </p:spPr>
        <p:txBody>
          <a:bodyPr>
            <a:spAutoFit/>
          </a:bodyPr>
          <a:lstStyle/>
          <a:p>
            <a:pPr>
              <a:lnSpc>
                <a:spcPct val="90000"/>
              </a:lnSpc>
            </a:pPr>
            <a:r>
              <a:rPr lang="en-US" sz="2400" b="1" dirty="0">
                <a:solidFill>
                  <a:schemeClr val="accent6"/>
                </a:solidFill>
                <a:latin typeface="Calibri" panose="020F0502020204030204" pitchFamily="34" charset="0"/>
              </a:rPr>
              <a:t>Ready to Apply for NCQA BH Distinction </a:t>
            </a:r>
          </a:p>
          <a:p>
            <a:pPr>
              <a:lnSpc>
                <a:spcPct val="90000"/>
              </a:lnSpc>
            </a:pPr>
            <a:r>
              <a:rPr lang="en-US" sz="2400" b="1" dirty="0">
                <a:solidFill>
                  <a:schemeClr val="accent6"/>
                </a:solidFill>
                <a:latin typeface="Calibri" panose="020F0502020204030204" pitchFamily="34" charset="0"/>
              </a:rPr>
              <a:t>Application</a:t>
            </a:r>
            <a:endParaRPr lang="en-US" sz="2400" dirty="0">
              <a:solidFill>
                <a:schemeClr val="accent6"/>
              </a:solidFill>
              <a:effectLst/>
            </a:endParaRPr>
          </a:p>
        </p:txBody>
      </p:sp>
      <p:sp>
        <p:nvSpPr>
          <p:cNvPr id="13" name="Content Placeholder 6"/>
          <p:cNvSpPr txBox="1">
            <a:spLocks/>
          </p:cNvSpPr>
          <p:nvPr/>
        </p:nvSpPr>
        <p:spPr>
          <a:xfrm>
            <a:off x="6608041" y="2505076"/>
            <a:ext cx="5157788" cy="2024235"/>
          </a:xfrm>
          <a:prstGeom prst="rect">
            <a:avLst/>
          </a:prstGeom>
        </p:spPr>
        <p:txBody>
          <a:bodyPr vert="horz" lIns="91440" tIns="45720" rIns="91440" bIns="45720" rtlCol="0">
            <a:norm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r>
              <a:rPr lang="en-US" sz="2600" dirty="0">
                <a:solidFill>
                  <a:schemeClr val="accent6"/>
                </a:solidFill>
              </a:rPr>
              <a:t>Aquidneck</a:t>
            </a:r>
          </a:p>
          <a:p>
            <a:r>
              <a:rPr lang="en-US" sz="2600" dirty="0">
                <a:solidFill>
                  <a:schemeClr val="accent6"/>
                </a:solidFill>
              </a:rPr>
              <a:t>CNEMG</a:t>
            </a:r>
          </a:p>
          <a:p>
            <a:r>
              <a:rPr lang="en-US" sz="2600" dirty="0">
                <a:solidFill>
                  <a:schemeClr val="accent6"/>
                </a:solidFill>
              </a:rPr>
              <a:t>Anchor Medical Providence </a:t>
            </a:r>
          </a:p>
          <a:p>
            <a:pPr marL="0" indent="0">
              <a:buFont typeface="Arial" panose="020B0604020202020204" pitchFamily="34" charset="0"/>
              <a:buNone/>
            </a:pPr>
            <a:endParaRPr lang="en-US" sz="2400" dirty="0">
              <a:solidFill>
                <a:schemeClr val="accent6"/>
              </a:solidFill>
            </a:endParaRPr>
          </a:p>
        </p:txBody>
      </p:sp>
      <p:sp>
        <p:nvSpPr>
          <p:cNvPr id="3" name="TextBox 2">
            <a:extLst>
              <a:ext uri="{FF2B5EF4-FFF2-40B4-BE49-F238E27FC236}">
                <a16:creationId xmlns:a16="http://schemas.microsoft.com/office/drawing/2014/main" id="{3C617845-5439-F2BF-4F57-26FDF7BE517B}"/>
              </a:ext>
            </a:extLst>
          </p:cNvPr>
          <p:cNvSpPr txBox="1"/>
          <p:nvPr/>
        </p:nvSpPr>
        <p:spPr>
          <a:xfrm>
            <a:off x="5472022" y="4676275"/>
            <a:ext cx="2117557"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6"/>
                </a:solidFill>
              </a:rPr>
              <a:t>NRI</a:t>
            </a:r>
          </a:p>
          <a:p>
            <a:pPr marL="285750" indent="-285750">
              <a:buFont typeface="Arial" panose="020B0604020202020204" pitchFamily="34" charset="0"/>
              <a:buChar char="•"/>
            </a:pPr>
            <a:r>
              <a:rPr lang="en-US" sz="2400" dirty="0">
                <a:solidFill>
                  <a:schemeClr val="accent6"/>
                </a:solidFill>
              </a:rPr>
              <a:t>Barrington</a:t>
            </a:r>
          </a:p>
          <a:p>
            <a:pPr marL="285750" indent="-285750">
              <a:buFont typeface="Arial" panose="020B0604020202020204" pitchFamily="34" charset="0"/>
              <a:buChar char="•"/>
            </a:pPr>
            <a:r>
              <a:rPr lang="en-US" sz="2400" dirty="0">
                <a:solidFill>
                  <a:schemeClr val="accent6"/>
                </a:solidFill>
              </a:rPr>
              <a:t>Hasbro</a:t>
            </a:r>
          </a:p>
          <a:p>
            <a:endParaRPr lang="en-US" dirty="0"/>
          </a:p>
        </p:txBody>
      </p:sp>
    </p:spTree>
    <p:extLst>
      <p:ext uri="{BB962C8B-B14F-4D97-AF65-F5344CB8AC3E}">
        <p14:creationId xmlns:p14="http://schemas.microsoft.com/office/powerpoint/2010/main" val="419512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7159-9922-29AD-426F-0BA1288FDDFC}"/>
              </a:ext>
            </a:extLst>
          </p:cNvPr>
          <p:cNvSpPr>
            <a:spLocks noGrp="1"/>
          </p:cNvSpPr>
          <p:nvPr>
            <p:ph type="title"/>
          </p:nvPr>
        </p:nvSpPr>
        <p:spPr/>
        <p:txBody>
          <a:bodyPr/>
          <a:lstStyle/>
          <a:p>
            <a:r>
              <a:rPr lang="en-US" dirty="0"/>
              <a:t>NCQA Y2 Wrap Up </a:t>
            </a:r>
          </a:p>
        </p:txBody>
      </p:sp>
      <p:sp>
        <p:nvSpPr>
          <p:cNvPr id="3" name="Content Placeholder 2">
            <a:extLst>
              <a:ext uri="{FF2B5EF4-FFF2-40B4-BE49-F238E27FC236}">
                <a16:creationId xmlns:a16="http://schemas.microsoft.com/office/drawing/2014/main" id="{3218417F-6518-7326-396B-B20A781B528F}"/>
              </a:ext>
            </a:extLst>
          </p:cNvPr>
          <p:cNvSpPr>
            <a:spLocks noGrp="1"/>
          </p:cNvSpPr>
          <p:nvPr>
            <p:ph idx="1"/>
          </p:nvPr>
        </p:nvSpPr>
        <p:spPr>
          <a:xfrm>
            <a:off x="838200" y="1517904"/>
            <a:ext cx="10515601" cy="4659059"/>
          </a:xfrm>
        </p:spPr>
        <p:txBody>
          <a:bodyPr>
            <a:normAutofit fontScale="92500" lnSpcReduction="10000"/>
          </a:bodyPr>
          <a:lstStyle/>
          <a:p>
            <a:r>
              <a:rPr lang="en-US" dirty="0"/>
              <a:t>Incentive payment to be sent </a:t>
            </a:r>
            <a:r>
              <a:rPr lang="en-US" b="1" dirty="0"/>
              <a:t>end of May 2023</a:t>
            </a:r>
          </a:p>
          <a:p>
            <a:r>
              <a:rPr lang="en-US" dirty="0"/>
              <a:t>Payment is dependent on </a:t>
            </a:r>
            <a:r>
              <a:rPr lang="en-US" u="sng" dirty="0"/>
              <a:t>meeting project requirements</a:t>
            </a:r>
            <a:r>
              <a:rPr lang="en-US" dirty="0"/>
              <a:t>, not application submission </a:t>
            </a:r>
          </a:p>
          <a:p>
            <a:endParaRPr lang="en-US" dirty="0"/>
          </a:p>
          <a:p>
            <a:endParaRPr lang="en-US" dirty="0"/>
          </a:p>
          <a:p>
            <a:endParaRPr lang="en-US" dirty="0"/>
          </a:p>
          <a:p>
            <a:endParaRPr lang="en-US" dirty="0"/>
          </a:p>
          <a:p>
            <a:endParaRPr lang="en-US" dirty="0"/>
          </a:p>
          <a:p>
            <a:endParaRPr lang="en-US" dirty="0"/>
          </a:p>
          <a:p>
            <a:endParaRPr lang="en-US" sz="1800" dirty="0"/>
          </a:p>
          <a:p>
            <a:r>
              <a:rPr lang="en-US" sz="1800" dirty="0"/>
              <a:t>CTC-RI contact for stipend: </a:t>
            </a:r>
            <a:r>
              <a:rPr lang="en-US" sz="1800" dirty="0">
                <a:hlinkClick r:id="rId2"/>
              </a:rPr>
              <a:t>edwyer@ctc-ri.org</a:t>
            </a:r>
            <a:r>
              <a:rPr lang="en-US" sz="1800" dirty="0"/>
              <a:t> </a:t>
            </a:r>
          </a:p>
          <a:p>
            <a:endParaRPr lang="en-US" dirty="0"/>
          </a:p>
          <a:p>
            <a:pPr marL="0" indent="0">
              <a:buNone/>
            </a:pPr>
            <a:endParaRPr lang="en-US" dirty="0"/>
          </a:p>
        </p:txBody>
      </p:sp>
      <p:sp>
        <p:nvSpPr>
          <p:cNvPr id="4" name="Rectangle 3">
            <a:extLst>
              <a:ext uri="{FF2B5EF4-FFF2-40B4-BE49-F238E27FC236}">
                <a16:creationId xmlns:a16="http://schemas.microsoft.com/office/drawing/2014/main" id="{1DF59C1D-8FE0-C3FD-AE7A-A910B9B48D73}"/>
              </a:ext>
            </a:extLst>
          </p:cNvPr>
          <p:cNvSpPr/>
          <p:nvPr/>
        </p:nvSpPr>
        <p:spPr>
          <a:xfrm>
            <a:off x="1413163" y="3113333"/>
            <a:ext cx="9628909" cy="1888158"/>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a:p>
            <a:pPr algn="ctr"/>
            <a:r>
              <a:rPr lang="en-US" dirty="0">
                <a:solidFill>
                  <a:schemeClr val="accent6"/>
                </a:solidFill>
              </a:rPr>
              <a:t>Practices will be eligible to receive up to $10,000 infrastructure/incentive financial payments during the funding period as outlined below. </a:t>
            </a:r>
          </a:p>
          <a:p>
            <a:pPr algn="ctr"/>
            <a:endParaRPr lang="en-US" dirty="0">
              <a:solidFill>
                <a:schemeClr val="accent6"/>
              </a:solidFill>
            </a:endParaRPr>
          </a:p>
          <a:p>
            <a:pPr marL="342900" indent="-342900" algn="ctr">
              <a:buAutoNum type="arabicPeriod"/>
            </a:pPr>
            <a:r>
              <a:rPr lang="en-US" dirty="0">
                <a:solidFill>
                  <a:schemeClr val="accent6"/>
                </a:solidFill>
              </a:rPr>
              <a:t>Infrastructure Payment May 2022 ($5,000)</a:t>
            </a:r>
          </a:p>
          <a:p>
            <a:pPr marL="342900" indent="-342900" algn="ctr">
              <a:buAutoNum type="arabicPeriod"/>
            </a:pPr>
            <a:r>
              <a:rPr lang="en-US" dirty="0">
                <a:solidFill>
                  <a:schemeClr val="accent6"/>
                </a:solidFill>
              </a:rPr>
              <a:t>Infrastructure Payment May 2023 </a:t>
            </a:r>
          </a:p>
          <a:p>
            <a:pPr algn="ctr"/>
            <a:r>
              <a:rPr lang="en-US" dirty="0">
                <a:solidFill>
                  <a:schemeClr val="accent6"/>
                </a:solidFill>
              </a:rPr>
              <a:t>($2,500 at completion of learning collaborative, $2,500 at submission of application or action plan)</a:t>
            </a:r>
          </a:p>
          <a:p>
            <a:pPr marL="342900" indent="-342900" algn="ctr">
              <a:buAutoNum type="arabicPeriod"/>
            </a:pPr>
            <a:endParaRPr lang="en-US" dirty="0"/>
          </a:p>
        </p:txBody>
      </p:sp>
    </p:spTree>
    <p:extLst>
      <p:ext uri="{BB962C8B-B14F-4D97-AF65-F5344CB8AC3E}">
        <p14:creationId xmlns:p14="http://schemas.microsoft.com/office/powerpoint/2010/main" val="260682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endParaRPr lang="en-US" altLang="en-US" dirty="0"/>
          </a:p>
        </p:txBody>
      </p:sp>
      <p:sp>
        <p:nvSpPr>
          <p:cNvPr id="4" name="Slide Number Placeholder 3"/>
          <p:cNvSpPr txBox="1">
            <a:spLocks/>
          </p:cNvSpPr>
          <p:nvPr/>
        </p:nvSpPr>
        <p:spPr bwMode="auto">
          <a:xfrm>
            <a:off x="8453585" y="6060789"/>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fld id="{80B7F4BF-9CF3-412B-ACAA-4355B5735E2F}" type="slidenum">
              <a:rPr lang="en-US" altLang="en-US">
                <a:solidFill>
                  <a:srgbClr val="FFFFFF"/>
                </a:solidFill>
              </a:rPr>
              <a:pPr/>
              <a:t>26</a:t>
            </a:fld>
            <a:endParaRPr lang="en-US" altLang="en-US">
              <a:solidFill>
                <a:srgbClr val="FFFFFF"/>
              </a:solidFill>
            </a:endParaRPr>
          </a:p>
        </p:txBody>
      </p:sp>
      <p:sp>
        <p:nvSpPr>
          <p:cNvPr id="5" name="Title 1"/>
          <p:cNvSpPr txBox="1">
            <a:spLocks/>
          </p:cNvSpPr>
          <p:nvPr/>
        </p:nvSpPr>
        <p:spPr>
          <a:xfrm>
            <a:off x="159419" y="380553"/>
            <a:ext cx="6646495" cy="875983"/>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defRPr/>
            </a:pPr>
            <a:r>
              <a:rPr lang="en-US" sz="3600" b="1" dirty="0">
                <a:solidFill>
                  <a:srgbClr val="0070C0"/>
                </a:solidFill>
                <a:latin typeface="Arial" panose="020B0604020202020204" pitchFamily="34" charset="0"/>
                <a:cs typeface="Arial" panose="020B0604020202020204" pitchFamily="34" charset="0"/>
              </a:rPr>
              <a:t>Questions? Contact Us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4312"/>
          <a:stretch/>
        </p:blipFill>
        <p:spPr>
          <a:xfrm>
            <a:off x="896628" y="2532006"/>
            <a:ext cx="1183701" cy="1217142"/>
          </a:xfrm>
          <a:prstGeom prst="rect">
            <a:avLst/>
          </a:prstGeom>
        </p:spPr>
      </p:pic>
      <p:sp>
        <p:nvSpPr>
          <p:cNvPr id="8" name="TextBox 7"/>
          <p:cNvSpPr txBox="1"/>
          <p:nvPr/>
        </p:nvSpPr>
        <p:spPr>
          <a:xfrm>
            <a:off x="2088035" y="2670391"/>
            <a:ext cx="2127569" cy="1015663"/>
          </a:xfrm>
          <a:prstGeom prst="rect">
            <a:avLst/>
          </a:prstGeom>
          <a:noFill/>
        </p:spPr>
        <p:txBody>
          <a:bodyPr wrap="square" rtlCol="0">
            <a:spAutoFit/>
          </a:bodyPr>
          <a:lstStyle/>
          <a:p>
            <a:endParaRPr lang="en-US" sz="1600" dirty="0"/>
          </a:p>
          <a:p>
            <a:r>
              <a:rPr lang="en-US" sz="1600" dirty="0">
                <a:solidFill>
                  <a:schemeClr val="accent6"/>
                </a:solidFill>
              </a:rPr>
              <a:t>Liz Cantor, PhD</a:t>
            </a:r>
          </a:p>
          <a:p>
            <a:r>
              <a:rPr lang="en-US" sz="1400" dirty="0">
                <a:solidFill>
                  <a:schemeClr val="accent6"/>
                </a:solidFill>
              </a:rPr>
              <a:t>Practice Facilitator</a:t>
            </a:r>
          </a:p>
          <a:p>
            <a:r>
              <a:rPr lang="en-US" sz="1400" dirty="0">
                <a:solidFill>
                  <a:schemeClr val="accent6"/>
                </a:solidFill>
              </a:rPr>
              <a:t>liz.cantor@gmail.com</a:t>
            </a:r>
          </a:p>
        </p:txBody>
      </p:sp>
      <p:pic>
        <p:nvPicPr>
          <p:cNvPr id="11" name="Picture 4" descr="Nelly Burdette">
            <a:extLst>
              <a:ext uri="{FF2B5EF4-FFF2-40B4-BE49-F238E27FC236}">
                <a16:creationId xmlns:a16="http://schemas.microsoft.com/office/drawing/2014/main" id="{5E6018E9-C006-461B-A622-54DCDE65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84" y="1211716"/>
            <a:ext cx="1128533" cy="11285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759CD6-236A-4C77-8DE8-62FAF81051FA}"/>
              </a:ext>
            </a:extLst>
          </p:cNvPr>
          <p:cNvSpPr txBox="1"/>
          <p:nvPr/>
        </p:nvSpPr>
        <p:spPr>
          <a:xfrm>
            <a:off x="2165423" y="1247480"/>
            <a:ext cx="2217512" cy="1015663"/>
          </a:xfrm>
          <a:prstGeom prst="rect">
            <a:avLst/>
          </a:prstGeom>
          <a:noFill/>
        </p:spPr>
        <p:txBody>
          <a:bodyPr wrap="square" rtlCol="0">
            <a:spAutoFit/>
          </a:bodyPr>
          <a:lstStyle/>
          <a:p>
            <a:endParaRPr lang="en-US" sz="1600" dirty="0"/>
          </a:p>
          <a:p>
            <a:r>
              <a:rPr lang="en-US" sz="1600" dirty="0">
                <a:solidFill>
                  <a:schemeClr val="accent6"/>
                </a:solidFill>
              </a:rPr>
              <a:t>Nelly Burdette, PsyD</a:t>
            </a:r>
          </a:p>
          <a:p>
            <a:r>
              <a:rPr lang="en-US" sz="1400" dirty="0">
                <a:solidFill>
                  <a:schemeClr val="accent6"/>
                </a:solidFill>
              </a:rPr>
              <a:t>Senior IBH Program Leader</a:t>
            </a:r>
          </a:p>
          <a:p>
            <a:r>
              <a:rPr lang="en-US" sz="1400" dirty="0">
                <a:solidFill>
                  <a:schemeClr val="accent6"/>
                </a:solidFill>
              </a:rPr>
              <a:t>nellyburdette@gmail.com</a:t>
            </a:r>
          </a:p>
        </p:txBody>
      </p:sp>
      <p:sp>
        <p:nvSpPr>
          <p:cNvPr id="13" name="TextBox 12">
            <a:extLst>
              <a:ext uri="{FF2B5EF4-FFF2-40B4-BE49-F238E27FC236}">
                <a16:creationId xmlns:a16="http://schemas.microsoft.com/office/drawing/2014/main" id="{E607CE86-1F0C-43E7-AE77-F45A72F1F88F}"/>
              </a:ext>
            </a:extLst>
          </p:cNvPr>
          <p:cNvSpPr txBox="1"/>
          <p:nvPr/>
        </p:nvSpPr>
        <p:spPr>
          <a:xfrm>
            <a:off x="2171700" y="4168884"/>
            <a:ext cx="2127569" cy="769441"/>
          </a:xfrm>
          <a:prstGeom prst="rect">
            <a:avLst/>
          </a:prstGeom>
          <a:noFill/>
        </p:spPr>
        <p:txBody>
          <a:bodyPr wrap="square" rtlCol="0">
            <a:spAutoFit/>
          </a:bodyPr>
          <a:lstStyle/>
          <a:p>
            <a:r>
              <a:rPr lang="en-US" sz="1600" dirty="0">
                <a:solidFill>
                  <a:schemeClr val="accent6"/>
                </a:solidFill>
              </a:rPr>
              <a:t>Kristin David, PhD</a:t>
            </a:r>
          </a:p>
          <a:p>
            <a:r>
              <a:rPr lang="en-US" sz="1400" dirty="0">
                <a:solidFill>
                  <a:schemeClr val="accent6"/>
                </a:solidFill>
              </a:rPr>
              <a:t>Practice Facilitator</a:t>
            </a:r>
          </a:p>
          <a:p>
            <a:r>
              <a:rPr lang="en-US" sz="1400" dirty="0">
                <a:solidFill>
                  <a:schemeClr val="accent6"/>
                </a:solidFill>
              </a:rPr>
              <a:t>drkristindavid@gmail.com</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59" b="8829"/>
          <a:stretch/>
        </p:blipFill>
        <p:spPr>
          <a:xfrm>
            <a:off x="6971855" y="1211716"/>
            <a:ext cx="1200535" cy="1117891"/>
          </a:xfrm>
          <a:prstGeom prst="rect">
            <a:avLst/>
          </a:prstGeom>
        </p:spPr>
      </p:pic>
      <p:sp>
        <p:nvSpPr>
          <p:cNvPr id="16" name="TextBox 15">
            <a:extLst>
              <a:ext uri="{FF2B5EF4-FFF2-40B4-BE49-F238E27FC236}">
                <a16:creationId xmlns:a16="http://schemas.microsoft.com/office/drawing/2014/main" id="{E607CE86-1F0C-43E7-AE77-F45A72F1F88F}"/>
              </a:ext>
            </a:extLst>
          </p:cNvPr>
          <p:cNvSpPr txBox="1"/>
          <p:nvPr/>
        </p:nvSpPr>
        <p:spPr>
          <a:xfrm>
            <a:off x="8261482" y="1489659"/>
            <a:ext cx="2050181" cy="769441"/>
          </a:xfrm>
          <a:prstGeom prst="rect">
            <a:avLst/>
          </a:prstGeom>
          <a:noFill/>
        </p:spPr>
        <p:txBody>
          <a:bodyPr wrap="square" rtlCol="0">
            <a:spAutoFit/>
          </a:bodyPr>
          <a:lstStyle/>
          <a:p>
            <a:r>
              <a:rPr lang="en-US" sz="1600" dirty="0">
                <a:solidFill>
                  <a:schemeClr val="accent6"/>
                </a:solidFill>
              </a:rPr>
              <a:t>Linda Cabral, MM</a:t>
            </a:r>
          </a:p>
          <a:p>
            <a:r>
              <a:rPr lang="en-US" sz="1400" dirty="0">
                <a:solidFill>
                  <a:schemeClr val="accent6"/>
                </a:solidFill>
              </a:rPr>
              <a:t>Senior Program Manager</a:t>
            </a:r>
          </a:p>
          <a:p>
            <a:r>
              <a:rPr lang="en-US" sz="1400" dirty="0">
                <a:solidFill>
                  <a:schemeClr val="accent6"/>
                </a:solidFill>
              </a:rPr>
              <a:t>lcabral@ctc-ri.org</a:t>
            </a:r>
          </a:p>
        </p:txBody>
      </p:sp>
      <p:pic>
        <p:nvPicPr>
          <p:cNvPr id="19" name="Picture 2" descr="https://www.ctc-ri.org/sites/default/files/styles/square_thumbnail/public/Deb.jpg?itok=tjX1h9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792" y="2524101"/>
            <a:ext cx="1205522" cy="12055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254950" y="2881026"/>
            <a:ext cx="4572000" cy="769441"/>
          </a:xfrm>
          <a:prstGeom prst="rect">
            <a:avLst/>
          </a:prstGeom>
        </p:spPr>
        <p:txBody>
          <a:bodyPr>
            <a:spAutoFit/>
          </a:bodyPr>
          <a:lstStyle/>
          <a:p>
            <a:r>
              <a:rPr lang="en-US" sz="1600" dirty="0">
                <a:solidFill>
                  <a:schemeClr val="accent6"/>
                </a:solidFill>
              </a:rPr>
              <a:t>Debra Hurwitz, MBA, BSN, RN</a:t>
            </a:r>
          </a:p>
          <a:p>
            <a:r>
              <a:rPr lang="en-US" sz="1400" dirty="0">
                <a:solidFill>
                  <a:schemeClr val="accent6"/>
                </a:solidFill>
              </a:rPr>
              <a:t>Executive Director</a:t>
            </a:r>
          </a:p>
          <a:p>
            <a:r>
              <a:rPr lang="en-US" sz="1400" dirty="0">
                <a:solidFill>
                  <a:schemeClr val="accent6"/>
                </a:solidFill>
              </a:rPr>
              <a:t>dhurwitz@ctc-ri.org</a:t>
            </a:r>
          </a:p>
        </p:txBody>
      </p:sp>
      <p:pic>
        <p:nvPicPr>
          <p:cNvPr id="21" name="Picture 4" descr="https://www.ctc-ri.org/sites/default/files/styles/square_thumbnail/public/Susanne%20Campbell.jpg?itok=dEKCQp3T"/>
          <p:cNvPicPr>
            <a:picLocks noChangeAspect="1" noChangeArrowheads="1"/>
          </p:cNvPicPr>
          <p:nvPr/>
        </p:nvPicPr>
        <p:blipFill rotWithShape="1">
          <a:blip r:embed="rId6">
            <a:extLst>
              <a:ext uri="{28A0092B-C50C-407E-A947-70E740481C1C}">
                <a14:useLocalDpi xmlns:a14="http://schemas.microsoft.com/office/drawing/2010/main" val="0"/>
              </a:ext>
            </a:extLst>
          </a:blip>
          <a:srcRect b="18447"/>
          <a:stretch/>
        </p:blipFill>
        <p:spPr bwMode="auto">
          <a:xfrm>
            <a:off x="6978387" y="3924117"/>
            <a:ext cx="1207459" cy="9847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261482" y="3967469"/>
            <a:ext cx="4572000" cy="1015663"/>
          </a:xfrm>
          <a:prstGeom prst="rect">
            <a:avLst/>
          </a:prstGeom>
        </p:spPr>
        <p:txBody>
          <a:bodyPr>
            <a:spAutoFit/>
          </a:bodyPr>
          <a:lstStyle/>
          <a:p>
            <a:r>
              <a:rPr lang="en-US" sz="1600" dirty="0">
                <a:solidFill>
                  <a:schemeClr val="accent6"/>
                </a:solidFill>
              </a:rPr>
              <a:t>Susanne Campbell, RN, MS, </a:t>
            </a:r>
          </a:p>
          <a:p>
            <a:r>
              <a:rPr lang="en-US" sz="1600" dirty="0">
                <a:solidFill>
                  <a:schemeClr val="accent6"/>
                </a:solidFill>
              </a:rPr>
              <a:t>PCMH CCE</a:t>
            </a:r>
          </a:p>
          <a:p>
            <a:r>
              <a:rPr lang="en-US" sz="1400" dirty="0">
                <a:solidFill>
                  <a:schemeClr val="accent6"/>
                </a:solidFill>
              </a:rPr>
              <a:t>Senior Program Administrator</a:t>
            </a:r>
          </a:p>
          <a:p>
            <a:r>
              <a:rPr lang="en-US" sz="1400" dirty="0">
                <a:solidFill>
                  <a:schemeClr val="accent6"/>
                </a:solidFill>
              </a:rPr>
              <a:t>scampbell@ctc-ri.org</a:t>
            </a:r>
          </a:p>
        </p:txBody>
      </p:sp>
      <p:pic>
        <p:nvPicPr>
          <p:cNvPr id="23" name="Picture 22"/>
          <p:cNvPicPr>
            <a:picLocks noChangeAspect="1"/>
          </p:cNvPicPr>
          <p:nvPr/>
        </p:nvPicPr>
        <p:blipFill>
          <a:blip r:embed="rId7"/>
          <a:stretch>
            <a:fillRect/>
          </a:stretch>
        </p:blipFill>
        <p:spPr>
          <a:xfrm>
            <a:off x="10887586" y="5881504"/>
            <a:ext cx="1255201" cy="349597"/>
          </a:xfrm>
          <a:prstGeom prst="rect">
            <a:avLst/>
          </a:prstGeom>
        </p:spPr>
      </p:pic>
      <p:pic>
        <p:nvPicPr>
          <p:cNvPr id="3" name="Picture 2"/>
          <p:cNvPicPr>
            <a:picLocks noChangeAspect="1"/>
          </p:cNvPicPr>
          <p:nvPr/>
        </p:nvPicPr>
        <p:blipFill rotWithShape="1">
          <a:blip r:embed="rId8"/>
          <a:srcRect b="10724"/>
          <a:stretch/>
        </p:blipFill>
        <p:spPr>
          <a:xfrm>
            <a:off x="924211" y="5151380"/>
            <a:ext cx="1128533" cy="1077469"/>
          </a:xfrm>
          <a:prstGeom prst="rect">
            <a:avLst/>
          </a:prstGeom>
        </p:spPr>
      </p:pic>
      <p:sp>
        <p:nvSpPr>
          <p:cNvPr id="24" name="TextBox 23">
            <a:extLst>
              <a:ext uri="{FF2B5EF4-FFF2-40B4-BE49-F238E27FC236}">
                <a16:creationId xmlns:a16="http://schemas.microsoft.com/office/drawing/2014/main" id="{E607CE86-1F0C-43E7-AE77-F45A72F1F88F}"/>
              </a:ext>
            </a:extLst>
          </p:cNvPr>
          <p:cNvSpPr txBox="1"/>
          <p:nvPr/>
        </p:nvSpPr>
        <p:spPr>
          <a:xfrm>
            <a:off x="2165423" y="5586910"/>
            <a:ext cx="2291418" cy="769441"/>
          </a:xfrm>
          <a:prstGeom prst="rect">
            <a:avLst/>
          </a:prstGeom>
          <a:noFill/>
        </p:spPr>
        <p:txBody>
          <a:bodyPr wrap="square" rtlCol="0">
            <a:spAutoFit/>
          </a:bodyPr>
          <a:lstStyle/>
          <a:p>
            <a:r>
              <a:rPr lang="en-US" sz="1600" dirty="0">
                <a:solidFill>
                  <a:schemeClr val="accent6"/>
                </a:solidFill>
              </a:rPr>
              <a:t>Edyth Dwyer, MPA, MPH</a:t>
            </a:r>
          </a:p>
          <a:p>
            <a:r>
              <a:rPr lang="en-US" sz="1400" dirty="0">
                <a:solidFill>
                  <a:schemeClr val="accent6"/>
                </a:solidFill>
              </a:rPr>
              <a:t>Program Coordinator </a:t>
            </a:r>
          </a:p>
          <a:p>
            <a:r>
              <a:rPr lang="en-US" sz="1400" dirty="0">
                <a:solidFill>
                  <a:schemeClr val="accent6"/>
                </a:solidFill>
              </a:rPr>
              <a:t>edwyer@ctc-ri.org</a:t>
            </a:r>
          </a:p>
        </p:txBody>
      </p:sp>
      <p:pic>
        <p:nvPicPr>
          <p:cNvPr id="25" name="Picture 24"/>
          <p:cNvPicPr>
            <a:picLocks noChangeAspect="1"/>
          </p:cNvPicPr>
          <p:nvPr/>
        </p:nvPicPr>
        <p:blipFill rotWithShape="1">
          <a:blip r:embed="rId9"/>
          <a:srcRect l="4292" t="5287" r="-1" b="12018"/>
          <a:stretch/>
        </p:blipFill>
        <p:spPr>
          <a:xfrm>
            <a:off x="910042" y="3954482"/>
            <a:ext cx="1186022" cy="1045029"/>
          </a:xfrm>
          <a:prstGeom prst="rect">
            <a:avLst/>
          </a:prstGeom>
        </p:spPr>
      </p:pic>
    </p:spTree>
    <p:extLst>
      <p:ext uri="{BB962C8B-B14F-4D97-AF65-F5344CB8AC3E}">
        <p14:creationId xmlns:p14="http://schemas.microsoft.com/office/powerpoint/2010/main" val="230178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7" y="558274"/>
            <a:ext cx="7543800" cy="968375"/>
          </a:xfrm>
        </p:spPr>
        <p:txBody>
          <a:bodyPr/>
          <a:lstStyle/>
          <a:p>
            <a:r>
              <a:rPr lang="en-US" dirty="0"/>
              <a:t>Housekeeping</a:t>
            </a:r>
          </a:p>
        </p:txBody>
      </p:sp>
      <p:sp>
        <p:nvSpPr>
          <p:cNvPr id="3" name="Content Placeholder 2"/>
          <p:cNvSpPr>
            <a:spLocks noGrp="1"/>
          </p:cNvSpPr>
          <p:nvPr>
            <p:ph idx="1"/>
          </p:nvPr>
        </p:nvSpPr>
        <p:spPr>
          <a:xfrm>
            <a:off x="1075265" y="1834722"/>
            <a:ext cx="9825473" cy="3476508"/>
          </a:xfrm>
        </p:spPr>
        <p:txBody>
          <a:bodyPr>
            <a:normAutofit/>
          </a:bodyPr>
          <a:lstStyle/>
          <a:p>
            <a:r>
              <a:rPr lang="en-US" sz="3600" dirty="0">
                <a:solidFill>
                  <a:schemeClr val="accent6"/>
                </a:solidFill>
              </a:rPr>
              <a:t>Please…</a:t>
            </a:r>
          </a:p>
          <a:p>
            <a:endParaRPr lang="en-US" sz="1800" dirty="0">
              <a:solidFill>
                <a:schemeClr val="accent6"/>
              </a:solidFill>
            </a:endParaRPr>
          </a:p>
          <a:p>
            <a:pPr lvl="1"/>
            <a:r>
              <a:rPr lang="en-US" dirty="0">
                <a:solidFill>
                  <a:schemeClr val="accent6"/>
                </a:solidFill>
              </a:rPr>
              <a:t>Mute yourself when not speaking</a:t>
            </a:r>
          </a:p>
          <a:p>
            <a:pPr lvl="1"/>
            <a:r>
              <a:rPr lang="en-US" dirty="0">
                <a:solidFill>
                  <a:schemeClr val="accent6"/>
                </a:solidFill>
              </a:rPr>
              <a:t>If possible, turn your video on, especially when speaking</a:t>
            </a:r>
          </a:p>
          <a:p>
            <a:pPr lvl="1"/>
            <a:r>
              <a:rPr lang="en-US" dirty="0">
                <a:solidFill>
                  <a:schemeClr val="accent6"/>
                </a:solidFill>
              </a:rPr>
              <a:t>Feel free to put questions in the chat</a:t>
            </a:r>
          </a:p>
          <a:p>
            <a:endParaRPr lang="en-US" dirty="0">
              <a:solidFill>
                <a:schemeClr val="accent6"/>
              </a:solidFill>
            </a:endParaRPr>
          </a:p>
          <a:p>
            <a:pPr algn="ctr"/>
            <a:r>
              <a:rPr lang="en-US" sz="2400" i="1" dirty="0">
                <a:solidFill>
                  <a:schemeClr val="accent6"/>
                </a:solidFill>
              </a:rPr>
              <a:t>Note: This meeting will be recorded and posted on the CTC-RI IBH webpage: </a:t>
            </a:r>
            <a:r>
              <a:rPr lang="en-US" sz="1800" i="1" dirty="0">
                <a:solidFill>
                  <a:schemeClr val="accent6"/>
                </a:solidFill>
                <a:hlinkClick r:id="rId2"/>
              </a:rPr>
              <a:t>https://www.ctc-ri.org/integrated-behavioral-health/tele-ibh-and-ncqa-bh-learning-collaborative</a:t>
            </a:r>
            <a:r>
              <a:rPr lang="en-US" sz="1800" i="1" dirty="0">
                <a:solidFill>
                  <a:schemeClr val="accent6"/>
                </a:solidFill>
              </a:rPr>
              <a:t> </a:t>
            </a:r>
          </a:p>
        </p:txBody>
      </p:sp>
      <p:sp>
        <p:nvSpPr>
          <p:cNvPr id="4" name="Slide Number Placeholder 3"/>
          <p:cNvSpPr>
            <a:spLocks noGrp="1"/>
          </p:cNvSpPr>
          <p:nvPr>
            <p:ph type="sldNum" sz="quarter" idx="4294967295"/>
          </p:nvPr>
        </p:nvSpPr>
        <p:spPr/>
        <p:txBody>
          <a:bodyPr/>
          <a:lstStyle/>
          <a:p>
            <a:pPr>
              <a:defRPr/>
            </a:pPr>
            <a:fld id="{170DE3E9-9A85-404F-983D-96F96F727B41}" type="slidenum">
              <a:rPr lang="en-US" altLang="en-US" smtClean="0"/>
              <a:pPr>
                <a:defRPr/>
              </a:pPr>
              <a:t>3</a:t>
            </a:fld>
            <a:endParaRPr lang="en-US" altLang="en-US"/>
          </a:p>
        </p:txBody>
      </p:sp>
    </p:spTree>
    <p:extLst>
      <p:ext uri="{BB962C8B-B14F-4D97-AF65-F5344CB8AC3E}">
        <p14:creationId xmlns:p14="http://schemas.microsoft.com/office/powerpoint/2010/main" val="318894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NRI Pediatrics</a:t>
            </a:r>
          </a:p>
        </p:txBody>
      </p:sp>
      <p:sp>
        <p:nvSpPr>
          <p:cNvPr id="3" name="Content Placeholder 2"/>
          <p:cNvSpPr>
            <a:spLocks noGrp="1"/>
          </p:cNvSpPr>
          <p:nvPr>
            <p:ph idx="1"/>
          </p:nvPr>
        </p:nvSpPr>
        <p:spPr/>
        <p:txBody>
          <a:bodyPr/>
          <a:lstStyle/>
          <a:p>
            <a:r>
              <a:rPr lang="en-US" dirty="0"/>
              <a:t>What has been the most valuable change or transformation for your practice as a result of this project? </a:t>
            </a:r>
          </a:p>
          <a:p>
            <a:pPr lvl="1"/>
            <a:r>
              <a:rPr lang="en-US" dirty="0"/>
              <a:t>Our PDSA for the project focused on improving visits for ADHD med checks.</a:t>
            </a:r>
          </a:p>
          <a:p>
            <a:pPr lvl="2"/>
            <a:r>
              <a:rPr lang="en-US" dirty="0"/>
              <a:t>COVID related issues created a significant need to improve here. </a:t>
            </a:r>
          </a:p>
          <a:p>
            <a:pPr lvl="1"/>
            <a:r>
              <a:rPr lang="en-US" dirty="0"/>
              <a:t>Our new workflow to identify patients who need/are overdue for med checks enabled us to follow our patients better and monitor adherence to medication.</a:t>
            </a:r>
          </a:p>
          <a:p>
            <a:pPr lvl="1"/>
            <a:r>
              <a:rPr lang="en-US" dirty="0"/>
              <a:t>Over the course of 6 months, through both in-person and telehealth, we significantly improved our visit numbers.</a:t>
            </a:r>
          </a:p>
        </p:txBody>
      </p:sp>
    </p:spTree>
    <p:extLst>
      <p:ext uri="{BB962C8B-B14F-4D97-AF65-F5344CB8AC3E}">
        <p14:creationId xmlns:p14="http://schemas.microsoft.com/office/powerpoint/2010/main" val="319837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NRI Pediatrics</a:t>
            </a:r>
          </a:p>
        </p:txBody>
      </p:sp>
      <p:sp>
        <p:nvSpPr>
          <p:cNvPr id="3" name="Content Placeholder 2"/>
          <p:cNvSpPr>
            <a:spLocks noGrp="1"/>
          </p:cNvSpPr>
          <p:nvPr>
            <p:ph idx="1"/>
          </p:nvPr>
        </p:nvSpPr>
        <p:spPr>
          <a:xfrm>
            <a:off x="838200" y="1825625"/>
            <a:ext cx="10070805" cy="3905324"/>
          </a:xfrm>
        </p:spPr>
        <p:txBody>
          <a:bodyPr/>
          <a:lstStyle/>
          <a:p>
            <a:r>
              <a:rPr lang="en-US" dirty="0"/>
              <a:t>What questions/concerns do you have about sustaining your IBH program moving forward? </a:t>
            </a:r>
          </a:p>
          <a:p>
            <a:pPr lvl="1"/>
            <a:r>
              <a:rPr lang="en-US" dirty="0"/>
              <a:t>Our biggest concern is still the need to hire a clinician!!</a:t>
            </a:r>
          </a:p>
          <a:p>
            <a:pPr lvl="1"/>
            <a:r>
              <a:rPr lang="en-US" dirty="0"/>
              <a:t>We have the majority of other necessary workflow supports in place.</a:t>
            </a:r>
          </a:p>
        </p:txBody>
      </p:sp>
    </p:spTree>
    <p:extLst>
      <p:ext uri="{BB962C8B-B14F-4D97-AF65-F5344CB8AC3E}">
        <p14:creationId xmlns:p14="http://schemas.microsoft.com/office/powerpoint/2010/main" val="170581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Family Care Center, </a:t>
            </a:r>
            <a:br>
              <a:rPr lang="en-US" dirty="0"/>
            </a:br>
            <a:r>
              <a:rPr lang="en-US" dirty="0"/>
              <a:t>Care New England Medical Group</a:t>
            </a:r>
          </a:p>
        </p:txBody>
      </p:sp>
      <p:sp>
        <p:nvSpPr>
          <p:cNvPr id="3" name="Content Placeholder 2"/>
          <p:cNvSpPr>
            <a:spLocks noGrp="1"/>
          </p:cNvSpPr>
          <p:nvPr>
            <p:ph idx="1"/>
          </p:nvPr>
        </p:nvSpPr>
        <p:spPr/>
        <p:txBody>
          <a:bodyPr>
            <a:normAutofit lnSpcReduction="10000"/>
          </a:bodyPr>
          <a:lstStyle/>
          <a:p>
            <a:r>
              <a:rPr lang="en-US" b="1" dirty="0"/>
              <a:t>What has been the most valuable change or transformation for your practice as a result of this project? </a:t>
            </a:r>
          </a:p>
          <a:p>
            <a:pPr marL="0" indent="0">
              <a:buNone/>
            </a:pPr>
            <a:r>
              <a:rPr lang="en-US" i="1" dirty="0"/>
              <a:t>We have improved our ability to implement and track outpatient BH referrals to increase collaborative communication with specialty mental health providers within CNE and outside, thereby assisting patients to access outpatient BH care.</a:t>
            </a:r>
          </a:p>
          <a:p>
            <a:pPr lvl="1">
              <a:buFont typeface="Wingdings" panose="05000000000000000000" pitchFamily="2" charset="2"/>
              <a:buChar char="ü"/>
            </a:pPr>
            <a:r>
              <a:rPr lang="en-US" dirty="0"/>
              <a:t>IBH Providers have the same order/referral mechanism available to MDs</a:t>
            </a:r>
          </a:p>
          <a:p>
            <a:pPr lvl="1">
              <a:buFont typeface="Wingdings" panose="05000000000000000000" pitchFamily="2" charset="2"/>
              <a:buChar char="ü"/>
            </a:pPr>
            <a:r>
              <a:rPr lang="en-US" dirty="0"/>
              <a:t>CNE Referral Hub processes BH referrals similar to medical referrals</a:t>
            </a:r>
          </a:p>
          <a:p>
            <a:pPr lvl="1">
              <a:buFont typeface="Wingdings" panose="05000000000000000000" pitchFamily="2" charset="2"/>
              <a:buChar char="Ø"/>
            </a:pPr>
            <a:r>
              <a:rPr lang="en-US" dirty="0"/>
              <a:t>Tracking needs improvement:  via Referral Hub / other mechanism…</a:t>
            </a:r>
          </a:p>
          <a:p>
            <a:pPr lvl="1">
              <a:buFont typeface="Wingdings" panose="05000000000000000000" pitchFamily="2" charset="2"/>
              <a:buChar char="v"/>
            </a:pPr>
            <a:r>
              <a:rPr lang="en-US" dirty="0"/>
              <a:t>We are actively creating an IBH Community Health Liaison position to work together with the primary care team, which will improve our ability to refer and track. </a:t>
            </a:r>
          </a:p>
        </p:txBody>
      </p:sp>
    </p:spTree>
    <p:extLst>
      <p:ext uri="{BB962C8B-B14F-4D97-AF65-F5344CB8AC3E}">
        <p14:creationId xmlns:p14="http://schemas.microsoft.com/office/powerpoint/2010/main" val="54947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Family Care Center, </a:t>
            </a:r>
            <a:br>
              <a:rPr lang="en-US" dirty="0"/>
            </a:br>
            <a:r>
              <a:rPr lang="en-US" dirty="0"/>
              <a:t>Care New England Medical Group</a:t>
            </a:r>
          </a:p>
        </p:txBody>
      </p:sp>
      <p:sp>
        <p:nvSpPr>
          <p:cNvPr id="3" name="Content Placeholder 2"/>
          <p:cNvSpPr>
            <a:spLocks noGrp="1"/>
          </p:cNvSpPr>
          <p:nvPr>
            <p:ph idx="1"/>
          </p:nvPr>
        </p:nvSpPr>
        <p:spPr>
          <a:xfrm>
            <a:off x="838200" y="1825625"/>
            <a:ext cx="10070805" cy="3905324"/>
          </a:xfrm>
        </p:spPr>
        <p:txBody>
          <a:bodyPr/>
          <a:lstStyle/>
          <a:p>
            <a:r>
              <a:rPr lang="en-US" dirty="0"/>
              <a:t>What questions/concerns do you have about sustaining your IBH program moving forward? </a:t>
            </a:r>
          </a:p>
          <a:p>
            <a:pPr lvl="1">
              <a:buFont typeface="Wingdings" panose="05000000000000000000" pitchFamily="2" charset="2"/>
              <a:buChar char="Ø"/>
            </a:pPr>
            <a:r>
              <a:rPr lang="en-US" dirty="0"/>
              <a:t>Continued advocacy for IBH within </a:t>
            </a:r>
            <a:r>
              <a:rPr lang="en-US" i="1" dirty="0"/>
              <a:t>system of care </a:t>
            </a:r>
            <a:endParaRPr lang="en-US" dirty="0"/>
          </a:p>
          <a:p>
            <a:pPr lvl="1">
              <a:buFont typeface="Wingdings" panose="05000000000000000000" pitchFamily="2" charset="2"/>
              <a:buChar char="Ø"/>
            </a:pPr>
            <a:r>
              <a:rPr lang="en-US" dirty="0"/>
              <a:t>Continued support for IBH practice development from </a:t>
            </a:r>
            <a:r>
              <a:rPr lang="en-US" i="1" dirty="0"/>
              <a:t>practice</a:t>
            </a:r>
            <a:r>
              <a:rPr lang="en-US" dirty="0"/>
              <a:t> leadership</a:t>
            </a:r>
          </a:p>
          <a:p>
            <a:pPr lvl="1">
              <a:buFont typeface="Wingdings" panose="05000000000000000000" pitchFamily="2" charset="2"/>
              <a:buChar char="Ø"/>
            </a:pPr>
            <a:r>
              <a:rPr lang="en-US" dirty="0"/>
              <a:t>Preventing IBH Provider Burnout</a:t>
            </a:r>
          </a:p>
          <a:p>
            <a:pPr lvl="2">
              <a:buFont typeface="Wingdings" panose="05000000000000000000" pitchFamily="2" charset="2"/>
              <a:buChar char="Ø"/>
            </a:pPr>
            <a:r>
              <a:rPr lang="en-US" dirty="0"/>
              <a:t>Ability to move away from fee-for-service model</a:t>
            </a:r>
          </a:p>
          <a:p>
            <a:pPr lvl="2">
              <a:buFont typeface="Wingdings" panose="05000000000000000000" pitchFamily="2" charset="2"/>
              <a:buChar char="Ø"/>
            </a:pPr>
            <a:r>
              <a:rPr lang="en-US" dirty="0"/>
              <a:t>Funding for IBH Community Health Liaison, Additional IBH Providers</a:t>
            </a:r>
          </a:p>
          <a:p>
            <a:pPr lvl="1">
              <a:buFont typeface="Wingdings" panose="05000000000000000000" pitchFamily="2" charset="2"/>
              <a:buChar char="Ø"/>
            </a:pPr>
            <a:r>
              <a:rPr lang="en-US" dirty="0"/>
              <a:t>Workforce Development, Education</a:t>
            </a:r>
          </a:p>
          <a:p>
            <a:pPr lvl="1">
              <a:buFont typeface="Wingdings" panose="05000000000000000000" pitchFamily="2" charset="2"/>
              <a:buChar char="Ø"/>
            </a:pPr>
            <a:r>
              <a:rPr lang="en-US" dirty="0"/>
              <a:t>Opportunities for ongoing mentorship and community</a:t>
            </a:r>
          </a:p>
          <a:p>
            <a:pPr lvl="2">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02189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Anchor Medical Associates – Lincoln &amp; Warwick</a:t>
            </a:r>
          </a:p>
        </p:txBody>
      </p:sp>
      <p:sp>
        <p:nvSpPr>
          <p:cNvPr id="3" name="Content Placeholder 2"/>
          <p:cNvSpPr>
            <a:spLocks noGrp="1"/>
          </p:cNvSpPr>
          <p:nvPr>
            <p:ph idx="1"/>
          </p:nvPr>
        </p:nvSpPr>
        <p:spPr/>
        <p:txBody>
          <a:bodyPr/>
          <a:lstStyle/>
          <a:p>
            <a:r>
              <a:rPr lang="en-US" dirty="0"/>
              <a:t>What has been the most valuable change or transformation for your practice as a result of this project? </a:t>
            </a:r>
          </a:p>
          <a:p>
            <a:pPr marL="0" indent="0">
              <a:buNone/>
            </a:pPr>
            <a:r>
              <a:rPr lang="en-US" dirty="0"/>
              <a:t> 	* value of the electronic medical record in expanding ability to 	screen for mental health disorders </a:t>
            </a:r>
          </a:p>
          <a:p>
            <a:pPr marL="0" indent="0">
              <a:buNone/>
            </a:pPr>
            <a:r>
              <a:rPr lang="en-US" dirty="0"/>
              <a:t>	</a:t>
            </a:r>
            <a:r>
              <a:rPr lang="en-US" dirty="0" err="1"/>
              <a:t>ie</a:t>
            </a:r>
            <a:r>
              <a:rPr lang="en-US" dirty="0"/>
              <a:t>. PHQ 9, GAD 2/7 and AUDIT-C</a:t>
            </a:r>
            <a:r>
              <a:rPr lang="en-US"/>
              <a:t>/AUDIT </a:t>
            </a:r>
            <a:endParaRPr lang="en-US" dirty="0"/>
          </a:p>
        </p:txBody>
      </p:sp>
    </p:spTree>
    <p:extLst>
      <p:ext uri="{BB962C8B-B14F-4D97-AF65-F5344CB8AC3E}">
        <p14:creationId xmlns:p14="http://schemas.microsoft.com/office/powerpoint/2010/main" val="217803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Anchor Medical Associates – Lincoln &amp; Warwick</a:t>
            </a:r>
          </a:p>
        </p:txBody>
      </p:sp>
      <p:sp>
        <p:nvSpPr>
          <p:cNvPr id="3" name="Content Placeholder 2"/>
          <p:cNvSpPr>
            <a:spLocks noGrp="1"/>
          </p:cNvSpPr>
          <p:nvPr>
            <p:ph idx="1"/>
          </p:nvPr>
        </p:nvSpPr>
        <p:spPr>
          <a:xfrm>
            <a:off x="838200" y="1825625"/>
            <a:ext cx="10070805" cy="3905324"/>
          </a:xfrm>
        </p:spPr>
        <p:txBody>
          <a:bodyPr/>
          <a:lstStyle/>
          <a:p>
            <a:r>
              <a:rPr lang="en-US" dirty="0"/>
              <a:t>What questions/concerns do you have about sustaining your IBH program moving forward? </a:t>
            </a:r>
          </a:p>
          <a:p>
            <a:endParaRPr lang="en-US" dirty="0"/>
          </a:p>
          <a:p>
            <a:pPr marL="457241" lvl="1" indent="0">
              <a:buNone/>
            </a:pPr>
            <a:r>
              <a:rPr lang="en-US" dirty="0"/>
              <a:t>* Accessibility/Availability </a:t>
            </a:r>
          </a:p>
        </p:txBody>
      </p:sp>
    </p:spTree>
    <p:extLst>
      <p:ext uri="{BB962C8B-B14F-4D97-AF65-F5344CB8AC3E}">
        <p14:creationId xmlns:p14="http://schemas.microsoft.com/office/powerpoint/2010/main" val="1005507974"/>
      </p:ext>
    </p:extLst>
  </p:cSld>
  <p:clrMapOvr>
    <a:masterClrMapping/>
  </p:clrMapOvr>
</p:sld>
</file>

<file path=ppt/theme/theme1.xml><?xml version="1.0" encoding="utf-8"?>
<a:theme xmlns:a="http://schemas.openxmlformats.org/drawingml/2006/main" name="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id="{373EF98F-7A72-464A-9B2C-6AE31A934E15}" vid="{AEA5D3ED-7D04-4146-BA92-2600C1E72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CTC-RI PPT Template 2022</Template>
  <TotalTime>2581</TotalTime>
  <Words>1728</Words>
  <Application>Microsoft Office PowerPoint</Application>
  <PresentationFormat>Widescreen</PresentationFormat>
  <Paragraphs>211</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CTC-RI</vt:lpstr>
      <vt:lpstr>Best Practice Sharing Meeting NCQA Y2 Cohort</vt:lpstr>
      <vt:lpstr>Agenda </vt:lpstr>
      <vt:lpstr>Housekeeping</vt:lpstr>
      <vt:lpstr>NRI Pediatrics</vt:lpstr>
      <vt:lpstr>NRI Pediatrics</vt:lpstr>
      <vt:lpstr>Family Care Center,  Care New England Medical Group</vt:lpstr>
      <vt:lpstr>Family Care Center,  Care New England Medical Group</vt:lpstr>
      <vt:lpstr>Anchor Medical Associates – Lincoln &amp; Warwick</vt:lpstr>
      <vt:lpstr>Anchor Medical Associates – Lincoln &amp; Warwick</vt:lpstr>
      <vt:lpstr>Anchor Medical Associates Providence</vt:lpstr>
      <vt:lpstr>Anchor Medical Associates Providence</vt:lpstr>
      <vt:lpstr>Barrington Pediatric Associates</vt:lpstr>
      <vt:lpstr>Barrington Pediatric Associates </vt:lpstr>
      <vt:lpstr>Brown Medicine</vt:lpstr>
      <vt:lpstr>Brown Medicine </vt:lpstr>
      <vt:lpstr>Aquidneck Pediatrics</vt:lpstr>
      <vt:lpstr>Aquidneck Pediatrics</vt:lpstr>
      <vt:lpstr>Hasbro Children’s Hospital Primary Care</vt:lpstr>
      <vt:lpstr>Hasbro Children’s Hospital Primary Care</vt:lpstr>
      <vt:lpstr>CTC-RI Projects</vt:lpstr>
      <vt:lpstr>CTC-RI Projects</vt:lpstr>
      <vt:lpstr>Save the Date – CTC Annual Conference</vt:lpstr>
      <vt:lpstr>Join us every 3rd Friday!</vt:lpstr>
      <vt:lpstr>NCQA BH Distinction Readiness–  Status Summary</vt:lpstr>
      <vt:lpstr>NCQA Y2 Wrap 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IBH Learning Collaborative– with a Focus on NCQA BH Distinction and Virtual IBH</dc:title>
  <dc:creator>Sarah Summers</dc:creator>
  <cp:lastModifiedBy>Edyth Dwyer</cp:lastModifiedBy>
  <cp:revision>54</cp:revision>
  <dcterms:created xsi:type="dcterms:W3CDTF">2022-04-22T15:27:51Z</dcterms:created>
  <dcterms:modified xsi:type="dcterms:W3CDTF">2023-04-28T15:05:43Z</dcterms:modified>
</cp:coreProperties>
</file>