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71" r:id="rId6"/>
    <p:sldMasterId id="2147483682" r:id="rId7"/>
  </p:sldMasterIdLst>
  <p:notesMasterIdLst>
    <p:notesMasterId r:id="rId40"/>
  </p:notesMasterIdLst>
  <p:sldIdLst>
    <p:sldId id="281" r:id="rId8"/>
    <p:sldId id="257" r:id="rId9"/>
    <p:sldId id="275" r:id="rId10"/>
    <p:sldId id="276" r:id="rId11"/>
    <p:sldId id="277" r:id="rId12"/>
    <p:sldId id="278" r:id="rId13"/>
    <p:sldId id="279" r:id="rId14"/>
    <p:sldId id="280" r:id="rId15"/>
    <p:sldId id="301" r:id="rId16"/>
    <p:sldId id="302" r:id="rId17"/>
    <p:sldId id="303" r:id="rId18"/>
    <p:sldId id="304" r:id="rId19"/>
    <p:sldId id="305"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ack, Mitchell J" initials="SMJ" lastIdx="3" clrIdx="1">
    <p:extLst>
      <p:ext uri="{19B8F6BF-5375-455C-9EA6-DF929625EA0E}">
        <p15:presenceInfo xmlns:p15="http://schemas.microsoft.com/office/powerpoint/2012/main" userId="S::mjstrack@arkbluecross.com::47855339-1040-4e3c-829f-a59829c6a2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4"/>
    <a:srgbClr val="97C0DC"/>
    <a:srgbClr val="9BCBDC"/>
    <a:srgbClr val="CBD5E8"/>
    <a:srgbClr val="0070C0"/>
    <a:srgbClr val="00B0F0"/>
    <a:srgbClr val="2097DC"/>
    <a:srgbClr val="F7B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5865"/>
  </p:normalViewPr>
  <p:slideViewPr>
    <p:cSldViewPr snapToGrid="0" snapToObjects="1">
      <p:cViewPr varScale="1">
        <p:scale>
          <a:sx n="63" d="100"/>
          <a:sy n="63" d="100"/>
        </p:scale>
        <p:origin x="764" y="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9" d="100"/>
          <a:sy n="89" d="100"/>
        </p:scale>
        <p:origin x="378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9T12:34:23.245" idx="3">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047CF-4FFB-D64E-B885-3F9E900A2E4B}"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213D9-FDC1-8C43-BA8B-BB93B2D5ADFC}" type="slidenum">
              <a:rPr lang="en-US" smtClean="0"/>
              <a:t>‹#›</a:t>
            </a:fld>
            <a:endParaRPr lang="en-US"/>
          </a:p>
        </p:txBody>
      </p:sp>
    </p:spTree>
    <p:extLst>
      <p:ext uri="{BB962C8B-B14F-4D97-AF65-F5344CB8AC3E}">
        <p14:creationId xmlns:p14="http://schemas.microsoft.com/office/powerpoint/2010/main" val="182424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28A213D9-FDC1-8C43-BA8B-BB93B2D5ADFC}" type="slidenum">
              <a:rPr lang="en-US" smtClean="0"/>
              <a:t>2</a:t>
            </a:fld>
            <a:endParaRPr lang="en-US"/>
          </a:p>
        </p:txBody>
      </p:sp>
    </p:spTree>
    <p:extLst>
      <p:ext uri="{BB962C8B-B14F-4D97-AF65-F5344CB8AC3E}">
        <p14:creationId xmlns:p14="http://schemas.microsoft.com/office/powerpoint/2010/main" val="393600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a:p>
            <a:r>
              <a:rPr lang="en-US" dirty="0"/>
              <a:t>One way we can differentiate ourselves is through consumer experience. </a:t>
            </a:r>
          </a:p>
          <a:p>
            <a:r>
              <a:rPr lang="en-US" dirty="0" err="1"/>
              <a:t>eConsults</a:t>
            </a:r>
            <a:r>
              <a:rPr lang="en-US" dirty="0"/>
              <a:t> allows a PCP to communicate asynchronously with a specialist, share clinical details about the patient’s condition, and get clinical guidance from a specialist on how to best treat the patient. Nearly 85% of the </a:t>
            </a:r>
            <a:r>
              <a:rPr lang="en-US" dirty="0" err="1"/>
              <a:t>eConsults</a:t>
            </a:r>
            <a:r>
              <a:rPr lang="en-US" dirty="0"/>
              <a:t> completed during the pilot resulted in the specialist recommending the patient stay in the care of the PCP.</a:t>
            </a:r>
          </a:p>
          <a:p>
            <a:endParaRPr lang="en-US" dirty="0"/>
          </a:p>
          <a:p>
            <a:r>
              <a:rPr lang="en-US" dirty="0"/>
              <a:t>This creates quicker care for the patient because they don’t need to make an appointment with a specialist, which can take months to get. The patient also doesn’t have to take off of work for the specialist visit, nor do they need additional tests or examinations that the specialist would have completed. </a:t>
            </a:r>
          </a:p>
          <a:p>
            <a:endParaRPr lang="en-US" dirty="0"/>
          </a:p>
          <a:p>
            <a:r>
              <a:rPr lang="en-US" dirty="0"/>
              <a:t>Instead, the PCP is able to contact the patient and advise them of their care plan based on the clinical guidance provided by the specialist. </a:t>
            </a:r>
          </a:p>
          <a:p>
            <a:endParaRPr lang="en-US" dirty="0"/>
          </a:p>
          <a:p>
            <a:r>
              <a:rPr lang="en-US" dirty="0"/>
              <a:t>So, the pilot sought to determine if </a:t>
            </a:r>
            <a:r>
              <a:rPr lang="en-US" dirty="0" err="1"/>
              <a:t>eConsults</a:t>
            </a:r>
            <a:r>
              <a:rPr lang="en-US" dirty="0"/>
              <a:t> could be a reimbursable service for a commercial population. </a:t>
            </a:r>
          </a:p>
          <a:p>
            <a:endParaRPr lang="en-US" dirty="0"/>
          </a:p>
          <a:p>
            <a:r>
              <a:rPr lang="en-US" b="1" dirty="0"/>
              <a:t>TURN OVER TO AMANDA</a:t>
            </a:r>
          </a:p>
          <a:p>
            <a:endParaRPr lang="en-US" sz="1200" b="0" dirty="0"/>
          </a:p>
          <a:p>
            <a:endParaRPr lang="en-US" sz="1200" b="0" dirty="0"/>
          </a:p>
          <a:p>
            <a:endParaRPr lang="en-US" sz="1200"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3949A-541A-414A-B19C-CFA5139E16C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0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Amanda</a:t>
            </a:r>
          </a:p>
          <a:p>
            <a:r>
              <a:rPr lang="en-US" dirty="0"/>
              <a:t>Initial pilot ended in July.</a:t>
            </a:r>
          </a:p>
          <a:p>
            <a:r>
              <a:rPr lang="en-US" dirty="0"/>
              <a:t>1,042 </a:t>
            </a:r>
            <a:r>
              <a:rPr lang="en-US" dirty="0" err="1"/>
              <a:t>econsults</a:t>
            </a:r>
            <a:r>
              <a:rPr lang="en-US" dirty="0"/>
              <a:t> completed across all payers and clinics.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UAMS is continuing to add additional specialties to their EMR platform built alongside CORE.</a:t>
            </a:r>
          </a:p>
          <a:p>
            <a:endParaRPr lang="en-US" dirty="0"/>
          </a:p>
          <a:p>
            <a:r>
              <a:rPr lang="en-US" dirty="0"/>
              <a:t>PCP feedback from the pilot was overwhelmingly positive. We’ve seen a draft of a part of the evaluation that Mathematica is completing. Here are a couple of quotes from PCPs in the pilot. </a:t>
            </a:r>
          </a:p>
          <a:p>
            <a:endParaRPr lang="en-US" dirty="0"/>
          </a:p>
          <a:p>
            <a:endParaRPr lang="en-US" dirty="0"/>
          </a:p>
          <a:p>
            <a:r>
              <a:rPr lang="en-US" dirty="0"/>
              <a:t>Post-pilot</a:t>
            </a:r>
          </a:p>
          <a:p>
            <a:r>
              <a:rPr lang="en-US" dirty="0"/>
              <a:t>Met with 2 more </a:t>
            </a:r>
            <a:r>
              <a:rPr lang="en-US" dirty="0" err="1"/>
              <a:t>Aledade</a:t>
            </a:r>
            <a:r>
              <a:rPr lang="en-US" dirty="0"/>
              <a:t> practices</a:t>
            </a:r>
          </a:p>
          <a:p>
            <a:r>
              <a:rPr lang="en-US" dirty="0"/>
              <a:t>Allowing peds patients and take advantage of </a:t>
            </a:r>
            <a:r>
              <a:rPr lang="en-US" dirty="0" err="1"/>
              <a:t>ConferMED’s</a:t>
            </a:r>
            <a:r>
              <a:rPr lang="en-US" dirty="0"/>
              <a:t> pediatric specialties.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CA7A4-A7A6-4D4E-A9CD-F02CAE3872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6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the value we’ve seen in the pilot Arkansas Blue Cross has recently approved </a:t>
            </a:r>
            <a:r>
              <a:rPr lang="en-US" dirty="0" err="1"/>
              <a:t>eConsults</a:t>
            </a:r>
            <a:r>
              <a:rPr lang="en-US" dirty="0"/>
              <a:t> as a reimbursable service for our commercial population in 2023. We truly believe right care, right place, and the right time is the mantra of </a:t>
            </a:r>
            <a:r>
              <a:rPr lang="en-US" dirty="0" err="1"/>
              <a:t>eConsults</a:t>
            </a:r>
            <a:r>
              <a:rPr lang="en-US" dirty="0"/>
              <a:t>. </a:t>
            </a:r>
          </a:p>
          <a:p>
            <a:endParaRPr lang="en-US" dirty="0"/>
          </a:p>
          <a:p>
            <a:r>
              <a:rPr lang="en-US" dirty="0"/>
              <a:t>Specialists and PCPs alike will be able to utilize </a:t>
            </a:r>
            <a:r>
              <a:rPr lang="en-US" dirty="0" err="1"/>
              <a:t>eConsults</a:t>
            </a:r>
            <a:r>
              <a:rPr lang="en-US" dirty="0"/>
              <a:t> through the work that CORE has done in Arkansas at our academic health system and through our work with independent providers. </a:t>
            </a:r>
          </a:p>
          <a:p>
            <a:endParaRPr lang="en-US" dirty="0"/>
          </a:p>
          <a:p>
            <a:endParaRPr lang="en-US" dirty="0"/>
          </a:p>
          <a:p>
            <a:endParaRPr lang="en-US" dirty="0"/>
          </a:p>
          <a:p>
            <a:endParaRPr lang="en-US" dirty="0"/>
          </a:p>
          <a:p>
            <a:r>
              <a:rPr lang="en-US" b="1" dirty="0"/>
              <a:t>NOTES FOR QUESTIONS IF NEEDED</a:t>
            </a:r>
          </a:p>
          <a:p>
            <a:r>
              <a:rPr lang="en-US" dirty="0"/>
              <a:t>Commercial reimbursement approved on 10/18/22</a:t>
            </a:r>
          </a:p>
          <a:p>
            <a:r>
              <a:rPr lang="en-US" dirty="0"/>
              <a:t>Billable codes</a:t>
            </a:r>
          </a:p>
          <a:p>
            <a:pPr marL="685800" lvl="2">
              <a:spcBef>
                <a:spcPts val="1000"/>
              </a:spcBef>
              <a:buClr>
                <a:srgbClr val="2875B5"/>
              </a:buClr>
            </a:pPr>
            <a:r>
              <a:rPr lang="en-US" sz="2400" dirty="0"/>
              <a:t>99451 (specialist)</a:t>
            </a:r>
          </a:p>
          <a:p>
            <a:pPr marL="685800" lvl="2">
              <a:spcBef>
                <a:spcPts val="1000"/>
              </a:spcBef>
              <a:buClr>
                <a:srgbClr val="2875B5"/>
              </a:buClr>
            </a:pPr>
            <a:r>
              <a:rPr lang="en-US" sz="2400" dirty="0"/>
              <a:t>99452 (PCP)</a:t>
            </a:r>
          </a:p>
          <a:p>
            <a:r>
              <a:rPr lang="en-US" dirty="0"/>
              <a:t>Suppress cost share on </a:t>
            </a:r>
            <a:r>
              <a:rPr lang="en-US" dirty="0" err="1"/>
              <a:t>eConsults</a:t>
            </a:r>
            <a:r>
              <a:rPr lang="en-US" dirty="0"/>
              <a:t> where allowed (e.g. HDHP plan cost share cannot be suppressed due to IRS regulations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D35E-D675-4154-BA0B-FAE107FD8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06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33710f835_13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133710f835_13_4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extLst>
      <p:ext uri="{BB962C8B-B14F-4D97-AF65-F5344CB8AC3E}">
        <p14:creationId xmlns:p14="http://schemas.microsoft.com/office/powerpoint/2010/main" val="395461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33710f835_13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133710f835_13_4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extLst>
      <p:ext uri="{BB962C8B-B14F-4D97-AF65-F5344CB8AC3E}">
        <p14:creationId xmlns:p14="http://schemas.microsoft.com/office/powerpoint/2010/main" val="16726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33710f835_13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g1133710f835_13_5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extLst>
      <p:ext uri="{BB962C8B-B14F-4D97-AF65-F5344CB8AC3E}">
        <p14:creationId xmlns:p14="http://schemas.microsoft.com/office/powerpoint/2010/main" val="392729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28A213D9-FDC1-8C43-BA8B-BB93B2D5ADFC}" type="slidenum">
              <a:rPr lang="en-US" smtClean="0"/>
              <a:t>3</a:t>
            </a:fld>
            <a:endParaRPr lang="en-US"/>
          </a:p>
        </p:txBody>
      </p:sp>
    </p:spTree>
    <p:extLst>
      <p:ext uri="{BB962C8B-B14F-4D97-AF65-F5344CB8AC3E}">
        <p14:creationId xmlns:p14="http://schemas.microsoft.com/office/powerpoint/2010/main" val="138625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4</a:t>
            </a:fld>
            <a:endParaRPr lang="en-US" dirty="0"/>
          </a:p>
        </p:txBody>
      </p:sp>
    </p:spTree>
    <p:extLst>
      <p:ext uri="{BB962C8B-B14F-4D97-AF65-F5344CB8AC3E}">
        <p14:creationId xmlns:p14="http://schemas.microsoft.com/office/powerpoint/2010/main" val="1045928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712788"/>
            <a:ext cx="6327775" cy="35607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825233-37C7-4EA0-914D-215BCF8766FC}" type="slidenum">
              <a:rPr lang="en-US" smtClean="0"/>
              <a:pPr/>
              <a:t>5</a:t>
            </a:fld>
            <a:endParaRPr lang="en-US"/>
          </a:p>
        </p:txBody>
      </p:sp>
    </p:spTree>
    <p:extLst>
      <p:ext uri="{BB962C8B-B14F-4D97-AF65-F5344CB8AC3E}">
        <p14:creationId xmlns:p14="http://schemas.microsoft.com/office/powerpoint/2010/main" val="194030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7163"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6</a:t>
            </a:fld>
            <a:endParaRPr lang="en-US" dirty="0"/>
          </a:p>
        </p:txBody>
      </p:sp>
    </p:spTree>
    <p:extLst>
      <p:ext uri="{BB962C8B-B14F-4D97-AF65-F5344CB8AC3E}">
        <p14:creationId xmlns:p14="http://schemas.microsoft.com/office/powerpoint/2010/main" val="408821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High quality eConsults are:</a:t>
            </a:r>
          </a:p>
          <a:p>
            <a:r>
              <a:rPr lang="en-US" sz="1800" b="0" i="0" u="none" strike="noStrike" baseline="0" dirty="0">
                <a:solidFill>
                  <a:srgbClr val="000000"/>
                </a:solidFill>
                <a:latin typeface="Arial" panose="020B0604020202020204" pitchFamily="34" charset="0"/>
              </a:rPr>
              <a:t>– Focused questions that a specialist can reasonably answer without knowledge of the patient’s entire medical history</a:t>
            </a:r>
          </a:p>
          <a:p>
            <a:r>
              <a:rPr lang="en-US" sz="1800" b="0" i="0" u="none" strike="noStrike" baseline="0" dirty="0">
                <a:solidFill>
                  <a:srgbClr val="000000"/>
                </a:solidFill>
                <a:latin typeface="Arial" panose="020B0604020202020204" pitchFamily="34" charset="0"/>
              </a:rPr>
              <a:t>– Answerable using only the information available in the EMR</a:t>
            </a:r>
          </a:p>
          <a:p>
            <a:r>
              <a:rPr lang="en-US" sz="1800" b="0" i="0" u="none" strike="noStrike" baseline="0" dirty="0">
                <a:solidFill>
                  <a:srgbClr val="000000"/>
                </a:solidFill>
                <a:latin typeface="Arial" panose="020B0604020202020204" pitchFamily="34" charset="0"/>
              </a:rPr>
              <a:t>– Answerable within three business days, without an in-person visit</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“It’s an easy, quick way to ask a question to a specialist without feeling like you are placing an undue burden on the specialist. I believe it’s also nice for the patient to get a quick answer on a question that the PCP is unsure about. It offers the patient reassurance and saves them time and money when a seeing a specialist is not indicated.”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B0E1F-AF39-034D-BAFD-B6E9860B0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80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High quality eConsults are:</a:t>
            </a:r>
          </a:p>
          <a:p>
            <a:r>
              <a:rPr lang="en-US" sz="1800" b="0" i="0" u="none" strike="noStrike" baseline="0" dirty="0">
                <a:solidFill>
                  <a:srgbClr val="000000"/>
                </a:solidFill>
                <a:latin typeface="Arial" panose="020B0604020202020204" pitchFamily="34" charset="0"/>
              </a:rPr>
              <a:t>– Focused questions that a specialist can reasonably answer without knowledge of the patient’s entire medical history</a:t>
            </a:r>
          </a:p>
          <a:p>
            <a:r>
              <a:rPr lang="en-US" sz="1800" b="0" i="0" u="none" strike="noStrike" baseline="0" dirty="0">
                <a:solidFill>
                  <a:srgbClr val="000000"/>
                </a:solidFill>
                <a:latin typeface="Arial" panose="020B0604020202020204" pitchFamily="34" charset="0"/>
              </a:rPr>
              <a:t>– Answerable using only the information available in the EMR</a:t>
            </a:r>
          </a:p>
          <a:p>
            <a:r>
              <a:rPr lang="en-US" sz="1800" b="0" i="0" u="none" strike="noStrike" baseline="0" dirty="0">
                <a:solidFill>
                  <a:srgbClr val="000000"/>
                </a:solidFill>
                <a:latin typeface="Arial" panose="020B0604020202020204" pitchFamily="34" charset="0"/>
              </a:rPr>
              <a:t>– Answerable within three business days, without an in-person visit</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“It’s an easy, quick way to ask a question to a specialist without feeling like you are placing an undue burden on the specialist. I believe it’s also nice for the patient to get a quick answer on a question that the PCP is unsure about. It offers the patient reassurance and saves them time and money when a seeing a specialist is not indicated.”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B0E1F-AF39-034D-BAFD-B6E9860B0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87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3949A-541A-414A-B19C-CFA5139E16C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In 2020, Arkansas Blue Cross was approached by CMMI and the Peterson Center on Healthcare to participate in a pilot to evaluate the use of </a:t>
            </a:r>
            <a:r>
              <a:rPr lang="en-US" dirty="0" err="1"/>
              <a:t>eConsults</a:t>
            </a:r>
            <a:r>
              <a:rPr lang="en-US" dirty="0"/>
              <a:t> in a commercial population. We were the only payer selected to participate in the pilot, which was and is a high honor. </a:t>
            </a:r>
          </a:p>
          <a:p>
            <a:endParaRPr lang="en-US" dirty="0"/>
          </a:p>
          <a:p>
            <a:r>
              <a:rPr lang="en-US" dirty="0"/>
              <a:t>In partnership with CMMI, we focused on CPC+ practices and once Primary Care First began, we included PCF practices as well. We’ll share more details about the pilot in just a moment.</a:t>
            </a:r>
          </a:p>
          <a:p>
            <a:endParaRPr lang="en-US" dirty="0"/>
          </a:p>
          <a:p>
            <a:r>
              <a:rPr lang="en-US" dirty="0"/>
              <a:t>Throughout the process, though, we saw and still see </a:t>
            </a:r>
            <a:r>
              <a:rPr lang="en-US" dirty="0" err="1"/>
              <a:t>eConsults</a:t>
            </a:r>
            <a:r>
              <a:rPr lang="en-US" dirty="0"/>
              <a:t> as a way to differentiate ourselves in the market.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D35E-D675-4154-BA0B-FAE107FD8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82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0FD2E4-E973-8545-837D-308335615927}"/>
              </a:ext>
            </a:extLst>
          </p:cNvPr>
          <p:cNvSpPr/>
          <p:nvPr userDrawn="1"/>
        </p:nvSpPr>
        <p:spPr>
          <a:xfrm rot="10800000">
            <a:off x="0" y="0"/>
            <a:ext cx="12192000" cy="695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DE951E-1C9B-F949-930B-A91BC84E0B6B}"/>
              </a:ext>
            </a:extLst>
          </p:cNvPr>
          <p:cNvSpPr/>
          <p:nvPr userDrawn="1"/>
        </p:nvSpPr>
        <p:spPr>
          <a:xfrm>
            <a:off x="-1" y="96478"/>
            <a:ext cx="12192000" cy="721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B50DA2D1-44B0-6E47-BB2D-EBAE7A80A01C}"/>
              </a:ext>
            </a:extLst>
          </p:cNvPr>
          <p:cNvSpPr>
            <a:spLocks noGrp="1"/>
          </p:cNvSpPr>
          <p:nvPr>
            <p:ph type="ctrTitle"/>
          </p:nvPr>
        </p:nvSpPr>
        <p:spPr>
          <a:xfrm>
            <a:off x="601578" y="2710929"/>
            <a:ext cx="10873498" cy="1177550"/>
          </a:xfrm>
        </p:spPr>
        <p:txBody>
          <a:bodyPr anchor="b">
            <a:normAutofit/>
          </a:bodyPr>
          <a:lstStyle>
            <a:lvl1pPr algn="l">
              <a:defRPr sz="5402"/>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13D0E501-A3A1-6942-B050-33FAAA70AEE2}"/>
              </a:ext>
            </a:extLst>
          </p:cNvPr>
          <p:cNvSpPr>
            <a:spLocks noGrp="1"/>
          </p:cNvSpPr>
          <p:nvPr>
            <p:ph type="subTitle" idx="1" hasCustomPrompt="1"/>
          </p:nvPr>
        </p:nvSpPr>
        <p:spPr>
          <a:xfrm>
            <a:off x="601578" y="4266996"/>
            <a:ext cx="10873498" cy="1006120"/>
          </a:xfrm>
        </p:spPr>
        <p:txBody>
          <a:bodyPr/>
          <a:lstStyle>
            <a:lvl1pPr marL="0" marR="0" indent="0" algn="l" defTabSz="914484" rtl="0" eaLnBrk="1" fontAlgn="auto" latinLnBrk="0" hangingPunct="1">
              <a:lnSpc>
                <a:spcPct val="120000"/>
              </a:lnSpc>
              <a:spcBef>
                <a:spcPts val="0"/>
              </a:spcBef>
              <a:spcAft>
                <a:spcPts val="0"/>
              </a:spcAft>
              <a:buClrTx/>
              <a:buSzTx/>
              <a:buFont typeface="Arial" panose="020B0604020202020204" pitchFamily="34" charset="0"/>
              <a:buNone/>
              <a:tabLst/>
              <a:defRPr lang="en-US" sz="2400" b="0" kern="1200" dirty="0">
                <a:solidFill>
                  <a:schemeClr val="tx1"/>
                </a:solidFill>
                <a:latin typeface="+mn-lt"/>
                <a:ea typeface="+mn-ea"/>
                <a:cs typeface="+mn-cs"/>
              </a:defRPr>
            </a:lvl1pPr>
            <a:lvl2pPr marL="457241" indent="0" algn="ctr">
              <a:buNone/>
              <a:defRPr sz="2001"/>
            </a:lvl2pPr>
            <a:lvl3pPr marL="914484" indent="0" algn="ctr">
              <a:buNone/>
              <a:defRPr sz="1801"/>
            </a:lvl3pPr>
            <a:lvl4pPr marL="1371725" indent="0" algn="ctr">
              <a:buNone/>
              <a:defRPr sz="1600"/>
            </a:lvl4pPr>
            <a:lvl5pPr marL="1828966" indent="0" algn="ctr">
              <a:buNone/>
              <a:defRPr sz="1600"/>
            </a:lvl5pPr>
            <a:lvl6pPr marL="2286209" indent="0" algn="ctr">
              <a:buNone/>
              <a:defRPr sz="1600"/>
            </a:lvl6pPr>
            <a:lvl7pPr marL="2743449" indent="0" algn="ctr">
              <a:buNone/>
              <a:defRPr sz="1600"/>
            </a:lvl7pPr>
            <a:lvl8pPr marL="3200692" indent="0" algn="ctr">
              <a:buNone/>
              <a:defRPr sz="1600"/>
            </a:lvl8pPr>
            <a:lvl9pPr marL="3657933" indent="0" algn="ctr">
              <a:buNone/>
              <a:defRPr sz="1600"/>
            </a:lvl9pPr>
          </a:lstStyle>
          <a:p>
            <a:r>
              <a:rPr lang="en-US" dirty="0" smtClean="0"/>
              <a:t>Click </a:t>
            </a:r>
            <a:r>
              <a:rPr lang="en-US" dirty="0"/>
              <a:t>to edit Master subtitle </a:t>
            </a:r>
            <a:r>
              <a:rPr lang="en-US" dirty="0" smtClean="0"/>
              <a:t>style (Names, Titles) </a:t>
            </a:r>
            <a:r>
              <a:rPr lang="en-US" b="1" dirty="0" smtClean="0"/>
              <a:t>(Committee Name)  </a:t>
            </a:r>
            <a:r>
              <a:rPr lang="en-US" dirty="0" smtClean="0">
                <a:latin typeface="Arial" panose="020B0604020202020204" pitchFamily="34" charset="0"/>
                <a:cs typeface="Arial" panose="020B0604020202020204" pitchFamily="34" charset="0"/>
              </a:rPr>
              <a:t>| </a:t>
            </a:r>
            <a:r>
              <a:rPr lang="en-US" dirty="0" smtClean="0"/>
              <a:t>(</a:t>
            </a:r>
            <a:r>
              <a:rPr lang="en-US" dirty="0" smtClean="0">
                <a:latin typeface="Arial" panose="020B0604020202020204" pitchFamily="34" charset="0"/>
                <a:cs typeface="Arial" panose="020B0604020202020204" pitchFamily="34" charset="0"/>
              </a:rPr>
              <a:t>Date)</a:t>
            </a:r>
            <a:endParaRPr lang="en-US" dirty="0" smtClean="0"/>
          </a:p>
          <a:p>
            <a:endParaRPr lang="en-US" dirty="0" smtClean="0"/>
          </a:p>
        </p:txBody>
      </p:sp>
      <p:sp>
        <p:nvSpPr>
          <p:cNvPr id="8" name="Rectangle 7">
            <a:extLst>
              <a:ext uri="{FF2B5EF4-FFF2-40B4-BE49-F238E27FC236}">
                <a16:creationId xmlns:a16="http://schemas.microsoft.com/office/drawing/2014/main" id="{75DECF62-4C0A-AE42-87A4-736CEA02F606}"/>
              </a:ext>
            </a:extLst>
          </p:cNvPr>
          <p:cNvSpPr/>
          <p:nvPr userDrawn="1"/>
        </p:nvSpPr>
        <p:spPr>
          <a:xfrm>
            <a:off x="0" y="6297770"/>
            <a:ext cx="12192000" cy="560232"/>
          </a:xfrm>
          <a:prstGeom prst="rect">
            <a:avLst/>
          </a:prstGeom>
          <a:solidFill>
            <a:srgbClr val="F7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1" name="Content Placeholder 5">
            <a:extLst>
              <a:ext uri="{FF2B5EF4-FFF2-40B4-BE49-F238E27FC236}">
                <a16:creationId xmlns:a16="http://schemas.microsoft.com/office/drawing/2014/main" id="{6451041A-816A-D749-9970-4F0089116FC2}"/>
              </a:ext>
            </a:extLst>
          </p:cNvPr>
          <p:cNvPicPr>
            <a:picLocks noChangeAspect="1"/>
          </p:cNvPicPr>
          <p:nvPr userDrawn="1"/>
        </p:nvPicPr>
        <p:blipFill>
          <a:blip r:embed="rId2"/>
          <a:stretch>
            <a:fillRect/>
          </a:stretch>
        </p:blipFill>
        <p:spPr>
          <a:xfrm>
            <a:off x="3556006" y="921308"/>
            <a:ext cx="5079987" cy="1411106"/>
          </a:xfrm>
          <a:prstGeom prst="rect">
            <a:avLst/>
          </a:prstGeom>
        </p:spPr>
      </p:pic>
      <p:sp>
        <p:nvSpPr>
          <p:cNvPr id="12" name="Rectangle 11"/>
          <p:cNvSpPr/>
          <p:nvPr userDrawn="1"/>
        </p:nvSpPr>
        <p:spPr>
          <a:xfrm>
            <a:off x="3915534" y="5873038"/>
            <a:ext cx="4245586" cy="424732"/>
          </a:xfrm>
          <a:prstGeom prst="rect">
            <a:avLst/>
          </a:prstGeom>
        </p:spPr>
        <p:txBody>
          <a:bodyPr wrap="none">
            <a:spAutoFit/>
          </a:bodyPr>
          <a:lstStyle/>
          <a:p>
            <a:pPr algn="l">
              <a:lnSpc>
                <a:spcPct val="120000"/>
              </a:lnSpc>
              <a:spcBef>
                <a:spcPts val="0"/>
              </a:spcBef>
            </a:pPr>
            <a:r>
              <a:rPr lang="en-US" i="1" dirty="0" smtClean="0">
                <a:latin typeface="Arial" panose="020B0604020202020204" pitchFamily="34" charset="0"/>
                <a:cs typeface="Arial" panose="020B0604020202020204" pitchFamily="34" charset="0"/>
              </a:rPr>
              <a:t>Care Transformation Collaborative of RI</a:t>
            </a:r>
          </a:p>
        </p:txBody>
      </p:sp>
    </p:spTree>
    <p:extLst>
      <p:ext uri="{BB962C8B-B14F-4D97-AF65-F5344CB8AC3E}">
        <p14:creationId xmlns:p14="http://schemas.microsoft.com/office/powerpoint/2010/main" val="275774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A5F8-CC02-794C-8091-3CDDCFCFBE9E}"/>
              </a:ext>
            </a:extLst>
          </p:cNvPr>
          <p:cNvSpPr>
            <a:spLocks noGrp="1"/>
          </p:cNvSpPr>
          <p:nvPr>
            <p:ph type="title"/>
          </p:nvPr>
        </p:nvSpPr>
        <p:spPr>
          <a:xfrm>
            <a:off x="839789" y="641684"/>
            <a:ext cx="3932237" cy="1415716"/>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217B3395-4A47-5244-8986-53DF27673A6A}"/>
              </a:ext>
            </a:extLst>
          </p:cNvPr>
          <p:cNvSpPr>
            <a:spLocks noGrp="1"/>
          </p:cNvSpPr>
          <p:nvPr>
            <p:ph type="pic" idx="1"/>
          </p:nvPr>
        </p:nvSpPr>
        <p:spPr>
          <a:xfrm>
            <a:off x="5183188" y="987426"/>
            <a:ext cx="6172201" cy="4873625"/>
          </a:xfrm>
        </p:spPr>
        <p:txBody>
          <a:bodyPr/>
          <a:lstStyle>
            <a:lvl1pPr marL="0" indent="0">
              <a:buNone/>
              <a:defRPr sz="3200"/>
            </a:lvl1pPr>
            <a:lvl2pPr marL="457241" indent="0">
              <a:buNone/>
              <a:defRPr sz="2801"/>
            </a:lvl2pPr>
            <a:lvl3pPr marL="914484" indent="0">
              <a:buNone/>
              <a:defRPr sz="2400"/>
            </a:lvl3pPr>
            <a:lvl4pPr marL="1371725" indent="0">
              <a:buNone/>
              <a:defRPr sz="2001"/>
            </a:lvl4pPr>
            <a:lvl5pPr marL="1828966" indent="0">
              <a:buNone/>
              <a:defRPr sz="2001"/>
            </a:lvl5pPr>
            <a:lvl6pPr marL="2286209" indent="0">
              <a:buNone/>
              <a:defRPr sz="2001"/>
            </a:lvl6pPr>
            <a:lvl7pPr marL="2743449" indent="0">
              <a:buNone/>
              <a:defRPr sz="2001"/>
            </a:lvl7pPr>
            <a:lvl8pPr marL="3200692" indent="0">
              <a:buNone/>
              <a:defRPr sz="2001"/>
            </a:lvl8pPr>
            <a:lvl9pPr marL="3657933" indent="0">
              <a:buNone/>
              <a:defRPr sz="2001"/>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29965766-4AA8-524E-99FC-04D31DC10BE9}"/>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smtClean="0"/>
              <a:t>Edit Master text styles</a:t>
            </a:r>
          </a:p>
        </p:txBody>
      </p:sp>
    </p:spTree>
    <p:extLst>
      <p:ext uri="{BB962C8B-B14F-4D97-AF65-F5344CB8AC3E}">
        <p14:creationId xmlns:p14="http://schemas.microsoft.com/office/powerpoint/2010/main" val="27298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DF90-E483-1C45-AC60-5D09AB7B3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72133-BC78-DC45-9AC5-EB131C51E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98F7B5-CCA7-134C-A21F-F3C45419F5C2}"/>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6AFD2903-C7F8-4744-BFEA-BE81E363D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4C568-9132-B741-8737-47C76A3C436A}"/>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138837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1013-650F-9E42-9234-8DFE27897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EC6F8-5128-EC47-BB65-B131C6C9B8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5130D-9767-CA4E-8762-0ABE3351FD4A}"/>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C721514E-DB1A-C347-88CF-23953F70C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840BA-54C1-0048-B2F4-904924CC7382}"/>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00765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6543-0BBA-1644-913F-F77F53B19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3CEA97-3EA9-CD48-9DE0-1AE1B96D2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5B8CB1-4AD6-A049-B291-0B0613007CED}"/>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A6A51D1A-74AF-8945-B326-F115BBDFA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6F2E8-8287-FA44-8B36-91FA271ED09A}"/>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4293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8550-D1D0-C64C-BB02-D492992B9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9B87A-98FB-EB4D-B039-FAC444F6BB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11868F-94F7-444D-8741-577A113750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B11F9D-9F46-894E-9FED-E2FA5171A1E3}"/>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6" name="Footer Placeholder 5">
            <a:extLst>
              <a:ext uri="{FF2B5EF4-FFF2-40B4-BE49-F238E27FC236}">
                <a16:creationId xmlns:a16="http://schemas.microsoft.com/office/drawing/2014/main" id="{211DAD3A-C69B-594C-990C-F7B71C1AB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F261A-D147-0D47-96CF-19700401A8E6}"/>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47232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FBF6-C4B8-C846-9135-2BD29690E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86F09-A5F6-424E-B399-8D5CE36B1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6717A-D9AD-6149-9093-7968EFDEA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BE0F6-CE01-DD4D-BD87-8DC63CA87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559864-524F-EA4B-8768-7E4D339EA3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538B1D-F86A-724E-8FEB-D99D097AFB58}"/>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8" name="Footer Placeholder 7">
            <a:extLst>
              <a:ext uri="{FF2B5EF4-FFF2-40B4-BE49-F238E27FC236}">
                <a16:creationId xmlns:a16="http://schemas.microsoft.com/office/drawing/2014/main" id="{9C847F4A-C914-8D47-ADDF-D2663BCB04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3781FD-89DA-0C48-9845-B998443C1338}"/>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4191542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7ED0-8E81-5348-9DD4-504E304B4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8C05F8-274A-2445-868B-469B9A233ABC}"/>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4" name="Footer Placeholder 3">
            <a:extLst>
              <a:ext uri="{FF2B5EF4-FFF2-40B4-BE49-F238E27FC236}">
                <a16:creationId xmlns:a16="http://schemas.microsoft.com/office/drawing/2014/main" id="{1BECFBFF-0A70-AE49-8C75-6C4692F8D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C679B6-7D0A-8348-9448-1E423FC11DB8}"/>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1066398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7DE1A-E41D-1748-AB4F-21AC1F83353B}"/>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3" name="Footer Placeholder 2">
            <a:extLst>
              <a:ext uri="{FF2B5EF4-FFF2-40B4-BE49-F238E27FC236}">
                <a16:creationId xmlns:a16="http://schemas.microsoft.com/office/drawing/2014/main" id="{42D87D93-334D-D94E-83DA-AF5951222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EEE513-9412-7D47-9386-16879541E47D}"/>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1929601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477B-30C9-754C-95AD-B69939998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D736D-7D5E-D04C-BA47-C14F525BE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05ABB-1AF1-D142-8C76-A763A08B9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17665-68F0-C44C-A1BB-DE610B0678C6}"/>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6" name="Footer Placeholder 5">
            <a:extLst>
              <a:ext uri="{FF2B5EF4-FFF2-40B4-BE49-F238E27FC236}">
                <a16:creationId xmlns:a16="http://schemas.microsoft.com/office/drawing/2014/main" id="{E30DFAAC-4CBD-5F44-84D2-870AD616E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B5BE8-644C-8549-91D3-AE7CBF8C3904}"/>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03047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9814-1409-3549-B0C1-F69F2F988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F0D0C-29E9-C24B-A087-1B21F99C07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FC70F3-CF70-F943-9A26-3B1F245B2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85132-0570-CB4C-8E85-0747596D52AD}"/>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6" name="Footer Placeholder 5">
            <a:extLst>
              <a:ext uri="{FF2B5EF4-FFF2-40B4-BE49-F238E27FC236}">
                <a16:creationId xmlns:a16="http://schemas.microsoft.com/office/drawing/2014/main" id="{253EBE45-5D23-4F40-B544-8F8701C5C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E7E89-3828-B54C-808E-D1A269392EA6}"/>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83852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660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6A43-164F-7944-B154-1F01EF65B0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0B345E-5D9D-B24E-93F6-089628F0B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33273-128B-5A49-AD97-CE69DC73629A}"/>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CCE2BC03-7FDF-3B42-B912-6C3C0E4CD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95A7-13D0-744E-A5FD-B3944404A750}"/>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1320584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84BA-6418-1441-A546-068EAD6907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9CB6C-8624-6349-A60F-A37073096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1BFC8-A720-434B-B9DC-E50357555651}"/>
              </a:ext>
            </a:extLst>
          </p:cNvPr>
          <p:cNvSpPr>
            <a:spLocks noGrp="1"/>
          </p:cNvSpPr>
          <p:nvPr>
            <p:ph type="dt" sz="half" idx="10"/>
          </p:nvPr>
        </p:nvSpPr>
        <p:spPr/>
        <p:txBody>
          <a:body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C681F66B-12F9-0D4D-9994-72F444F13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795EF-429E-9C46-99A5-F025E6FA7D1A}"/>
              </a:ext>
            </a:extLst>
          </p:cNvPr>
          <p:cNvSpPr>
            <a:spLocks noGrp="1"/>
          </p:cNvSpPr>
          <p:nvPr>
            <p:ph type="sldNum" sz="quarter" idx="12"/>
          </p:nvPr>
        </p:nvSpPr>
        <p:spPr/>
        <p:txBody>
          <a:bodyPr/>
          <a:lstStyle/>
          <a:p>
            <a:fld id="{F1F9ACF8-4AF9-C245-A19E-071014846368}" type="slidenum">
              <a:rPr lang="en-US" smtClean="0"/>
              <a:t>‹#›</a:t>
            </a:fld>
            <a:endParaRPr lang="en-US"/>
          </a:p>
        </p:txBody>
      </p:sp>
    </p:spTree>
    <p:extLst>
      <p:ext uri="{BB962C8B-B14F-4D97-AF65-F5344CB8AC3E}">
        <p14:creationId xmlns:p14="http://schemas.microsoft.com/office/powerpoint/2010/main" val="212641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415604" y="593367"/>
            <a:ext cx="11360917" cy="763600"/>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1" name="Google Shape;171;p33"/>
          <p:cNvSpPr txBox="1">
            <a:spLocks noGrp="1"/>
          </p:cNvSpPr>
          <p:nvPr>
            <p:ph type="body" idx="1"/>
          </p:nvPr>
        </p:nvSpPr>
        <p:spPr>
          <a:xfrm>
            <a:off x="415604" y="1536633"/>
            <a:ext cx="11360917" cy="4555200"/>
          </a:xfrm>
          <a:prstGeom prst="rect">
            <a:avLst/>
          </a:prstGeom>
          <a:noFill/>
          <a:ln>
            <a:noFill/>
          </a:ln>
        </p:spPr>
        <p:txBody>
          <a:bodyPr spcFirstLastPara="1" wrap="square" lIns="121875" tIns="121875" rIns="121875" bIns="121875"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72" name="Google Shape;172;p33"/>
          <p:cNvSpPr txBox="1">
            <a:spLocks noGrp="1"/>
          </p:cNvSpPr>
          <p:nvPr>
            <p:ph type="sldNum" idx="12"/>
          </p:nvPr>
        </p:nvSpPr>
        <p:spPr>
          <a:xfrm>
            <a:off x="11296727" y="6217623"/>
            <a:ext cx="731608" cy="524800"/>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300" b="0" i="0" u="none" strike="noStrike" kern="1200" cap="none" spc="0" normalizeH="0" baseline="0" noProof="0" smtClean="0">
                <a:ln>
                  <a:noFill/>
                </a:ln>
                <a:solidFill>
                  <a:srgbClr val="44546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a:t>
            </a:fld>
            <a:endParaRPr kumimoji="0" lang="en" sz="1300"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563900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6C87FAA0-C420-4311-9D93-E9DA6113E002}"/>
              </a:ext>
            </a:extLst>
          </p:cNvPr>
          <p:cNvSpPr>
            <a:spLocks noGrp="1"/>
          </p:cNvSpPr>
          <p:nvPr>
            <p:ph type="sldNum" sz="quarter" idx="4"/>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19" name="Picture 18" descr="Text&#10;&#10;Description automatically generated with low confidence">
            <a:extLst>
              <a:ext uri="{FF2B5EF4-FFF2-40B4-BE49-F238E27FC236}">
                <a16:creationId xmlns:a16="http://schemas.microsoft.com/office/drawing/2014/main" id="{9B468714-DCA6-4B29-B96A-7B70C45D28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50362" y="6086866"/>
            <a:ext cx="3258364" cy="556306"/>
          </a:xfrm>
          <a:prstGeom prst="rect">
            <a:avLst/>
          </a:prstGeom>
        </p:spPr>
      </p:pic>
      <p:sp>
        <p:nvSpPr>
          <p:cNvPr id="2" name="Rectangle: Rounded Corners 1">
            <a:extLst>
              <a:ext uri="{FF2B5EF4-FFF2-40B4-BE49-F238E27FC236}">
                <a16:creationId xmlns:a16="http://schemas.microsoft.com/office/drawing/2014/main" id="{5D6FC73D-E215-427A-B597-1B618B0D38CF}"/>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3588705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D550-C146-40F8-8F91-83D343FD6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9FD789-8F25-4DF2-98E8-A32D0DBAA12F}"/>
              </a:ext>
            </a:extLst>
          </p:cNvPr>
          <p:cNvSpPr>
            <a:spLocks noGrp="1"/>
          </p:cNvSpPr>
          <p:nvPr>
            <p:ph idx="1"/>
          </p:nvPr>
        </p:nvSpPr>
        <p:spPr/>
        <p:txBody>
          <a:bodyPr/>
          <a:lstStyle>
            <a:lvl1pPr marL="457200" indent="-45720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5C3F87D-266F-40F5-ABA1-86609B10919C}"/>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8" name="Picture 7" descr="Shape&#10;&#10;Description automatically generated with medium confidence">
            <a:extLst>
              <a:ext uri="{FF2B5EF4-FFF2-40B4-BE49-F238E27FC236}">
                <a16:creationId xmlns:a16="http://schemas.microsoft.com/office/drawing/2014/main" id="{A70DA7B1-1A72-4AE6-9D04-8A929BAE31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7" name="Rectangle: Rounded Corners 6">
            <a:extLst>
              <a:ext uri="{FF2B5EF4-FFF2-40B4-BE49-F238E27FC236}">
                <a16:creationId xmlns:a16="http://schemas.microsoft.com/office/drawing/2014/main" id="{9EE99E4A-EACE-4134-8951-FEF73BBDDBED}"/>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772454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73F8971-1A6C-4531-A45E-9A182045C5FE}"/>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8" name="Picture 7" descr="Shape&#10;&#10;Description automatically generated with medium confidence">
            <a:extLst>
              <a:ext uri="{FF2B5EF4-FFF2-40B4-BE49-F238E27FC236}">
                <a16:creationId xmlns:a16="http://schemas.microsoft.com/office/drawing/2014/main" id="{CCCF2CB8-EDEF-4D78-8F68-8619F58F6D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5" name="Rectangle: Rounded Corners 4">
            <a:extLst>
              <a:ext uri="{FF2B5EF4-FFF2-40B4-BE49-F238E27FC236}">
                <a16:creationId xmlns:a16="http://schemas.microsoft.com/office/drawing/2014/main" id="{D09909CE-4B93-421D-8368-42D381CBFE6F}"/>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565461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DD8E-FF23-4E7B-A1E4-6202900594B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47778B7-AAE6-4564-BD79-670B84A04D19}"/>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156D06-C39A-4FF4-A96D-CE1F0D17BB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0ECDE1E-E4DD-4EE2-B259-CEBF30D43430}"/>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9" name="Picture 8" descr="Shape&#10;&#10;Description automatically generated with medium confidence">
            <a:extLst>
              <a:ext uri="{FF2B5EF4-FFF2-40B4-BE49-F238E27FC236}">
                <a16:creationId xmlns:a16="http://schemas.microsoft.com/office/drawing/2014/main" id="{50F22BE0-8A23-4064-AE02-1405E5814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10" name="Rectangle: Rounded Corners 9">
            <a:extLst>
              <a:ext uri="{FF2B5EF4-FFF2-40B4-BE49-F238E27FC236}">
                <a16:creationId xmlns:a16="http://schemas.microsoft.com/office/drawing/2014/main" id="{3E34EF83-D72B-464F-896B-D76D67751E2B}"/>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151708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6C8A-D77D-469C-AC3B-B5F735CF14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77C20-626C-4EA8-9DCE-E63A135BC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8C272A-5A2A-4D50-9C5B-E3D748E5BC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C9AF7-3917-4018-AC07-EDCAF5FE9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629171-1CB0-4057-B396-BF430EEEF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746B6AD-5E45-4025-8D63-5E284C24A824}"/>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11" name="Picture 10" descr="Shape&#10;&#10;Description automatically generated with medium confidence">
            <a:extLst>
              <a:ext uri="{FF2B5EF4-FFF2-40B4-BE49-F238E27FC236}">
                <a16:creationId xmlns:a16="http://schemas.microsoft.com/office/drawing/2014/main" id="{778B19F5-F824-450F-88CD-3DA44D35A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12" name="Rectangle: Rounded Corners 11">
            <a:extLst>
              <a:ext uri="{FF2B5EF4-FFF2-40B4-BE49-F238E27FC236}">
                <a16:creationId xmlns:a16="http://schemas.microsoft.com/office/drawing/2014/main" id="{47849E31-E7CB-488E-8088-39A2080713F5}"/>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3623919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5E5D-CD9A-4886-A29B-03BB713F8A7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FCE7CA-11D0-4002-A873-B45B24934164}"/>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7AEAEBEB-D948-46CB-B84A-F3007D57B8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8" name="Rectangle: Rounded Corners 7">
            <a:extLst>
              <a:ext uri="{FF2B5EF4-FFF2-40B4-BE49-F238E27FC236}">
                <a16:creationId xmlns:a16="http://schemas.microsoft.com/office/drawing/2014/main" id="{635AAF42-B8D3-4C95-8DFA-0169C9A62265}"/>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280523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C37BDA3-2012-4CB9-8735-B447228FF973}"/>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1BA04269-8C77-4C07-823F-68E7E5044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7" name="Rectangle: Rounded Corners 6">
            <a:extLst>
              <a:ext uri="{FF2B5EF4-FFF2-40B4-BE49-F238E27FC236}">
                <a16:creationId xmlns:a16="http://schemas.microsoft.com/office/drawing/2014/main" id="{95B0496D-6F96-4E96-87D3-D1940D296658}"/>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4618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BFEB-0562-784E-879B-7B5CFFC2B636}"/>
              </a:ext>
            </a:extLst>
          </p:cNvPr>
          <p:cNvSpPr>
            <a:spLocks noGrp="1"/>
          </p:cNvSpPr>
          <p:nvPr>
            <p:ph type="title"/>
          </p:nvPr>
        </p:nvSpPr>
        <p:spPr>
          <a:xfrm>
            <a:off x="831849" y="1709739"/>
            <a:ext cx="10515601" cy="2852737"/>
          </a:xfrm>
        </p:spPr>
        <p:txBody>
          <a:bodyPr anchor="b"/>
          <a:lstStyle>
            <a:lvl1pPr>
              <a:defRPr sz="6001"/>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139E419B-108F-3D47-94D0-9EE12689E00D}"/>
              </a:ext>
            </a:extLst>
          </p:cNvPr>
          <p:cNvSpPr>
            <a:spLocks noGrp="1"/>
          </p:cNvSpPr>
          <p:nvPr>
            <p:ph type="body" idx="1"/>
          </p:nvPr>
        </p:nvSpPr>
        <p:spPr>
          <a:xfrm>
            <a:off x="831849" y="4589464"/>
            <a:ext cx="10515601" cy="1500187"/>
          </a:xfrm>
        </p:spPr>
        <p:txBody>
          <a:bodyPr/>
          <a:lstStyle>
            <a:lvl1pPr marL="0" indent="0">
              <a:buNone/>
              <a:defRPr sz="2400">
                <a:solidFill>
                  <a:schemeClr val="tx1">
                    <a:tint val="75000"/>
                  </a:schemeClr>
                </a:solidFill>
              </a:defRPr>
            </a:lvl1pPr>
            <a:lvl2pPr marL="457241" indent="0">
              <a:buNone/>
              <a:defRPr sz="2001">
                <a:solidFill>
                  <a:schemeClr val="tx1">
                    <a:tint val="75000"/>
                  </a:schemeClr>
                </a:solidFill>
              </a:defRPr>
            </a:lvl2pPr>
            <a:lvl3pPr marL="914484" indent="0">
              <a:buNone/>
              <a:defRPr sz="1801">
                <a:solidFill>
                  <a:schemeClr val="tx1">
                    <a:tint val="75000"/>
                  </a:schemeClr>
                </a:solidFill>
              </a:defRPr>
            </a:lvl3pPr>
            <a:lvl4pPr marL="1371725" indent="0">
              <a:buNone/>
              <a:defRPr sz="1600">
                <a:solidFill>
                  <a:schemeClr val="tx1">
                    <a:tint val="75000"/>
                  </a:schemeClr>
                </a:solidFill>
              </a:defRPr>
            </a:lvl4pPr>
            <a:lvl5pPr marL="1828966" indent="0">
              <a:buNone/>
              <a:defRPr sz="1600">
                <a:solidFill>
                  <a:schemeClr val="tx1">
                    <a:tint val="75000"/>
                  </a:schemeClr>
                </a:solidFill>
              </a:defRPr>
            </a:lvl5pPr>
            <a:lvl6pPr marL="2286209" indent="0">
              <a:buNone/>
              <a:defRPr sz="1600">
                <a:solidFill>
                  <a:schemeClr val="tx1">
                    <a:tint val="75000"/>
                  </a:schemeClr>
                </a:solidFill>
              </a:defRPr>
            </a:lvl6pPr>
            <a:lvl7pPr marL="2743449" indent="0">
              <a:buNone/>
              <a:defRPr sz="1600">
                <a:solidFill>
                  <a:schemeClr val="tx1">
                    <a:tint val="75000"/>
                  </a:schemeClr>
                </a:solidFill>
              </a:defRPr>
            </a:lvl7pPr>
            <a:lvl8pPr marL="3200692" indent="0">
              <a:buNone/>
              <a:defRPr sz="1600">
                <a:solidFill>
                  <a:schemeClr val="tx1">
                    <a:tint val="75000"/>
                  </a:schemeClr>
                </a:solidFill>
              </a:defRPr>
            </a:lvl8pPr>
            <a:lvl9pPr marL="3657933"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385549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A398-113A-436B-AEA9-994037AD1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53CCF7-4396-4086-BBAB-2257F508D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6EDBD6-F886-401A-9292-D30C8A7A6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F1A8EB3A-6EBD-4E6E-9DBB-FFC67D273CC1}"/>
              </a:ext>
            </a:extLst>
          </p:cNvPr>
          <p:cNvSpPr>
            <a:spLocks noGrp="1"/>
          </p:cNvSpPr>
          <p:nvPr>
            <p:ph type="sldNum" sz="quarter" idx="12"/>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pic>
        <p:nvPicPr>
          <p:cNvPr id="9" name="Picture 8" descr="Shape&#10;&#10;Description automatically generated with medium confidence">
            <a:extLst>
              <a:ext uri="{FF2B5EF4-FFF2-40B4-BE49-F238E27FC236}">
                <a16:creationId xmlns:a16="http://schemas.microsoft.com/office/drawing/2014/main" id="{83007A5C-379A-4D6F-A806-DC1C648B7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449" y="6107159"/>
            <a:ext cx="3267418" cy="557261"/>
          </a:xfrm>
          <a:prstGeom prst="rect">
            <a:avLst/>
          </a:prstGeom>
        </p:spPr>
      </p:pic>
      <p:sp>
        <p:nvSpPr>
          <p:cNvPr id="10" name="Rectangle: Rounded Corners 9">
            <a:extLst>
              <a:ext uri="{FF2B5EF4-FFF2-40B4-BE49-F238E27FC236}">
                <a16:creationId xmlns:a16="http://schemas.microsoft.com/office/drawing/2014/main" id="{8F543445-2932-48ED-955D-D6E55189C94C}"/>
              </a:ext>
            </a:extLst>
          </p:cNvPr>
          <p:cNvSpPr/>
          <p:nvPr userDrawn="1"/>
        </p:nvSpPr>
        <p:spPr>
          <a:xfrm>
            <a:off x="72735" y="6030088"/>
            <a:ext cx="7676573" cy="556306"/>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500" b="1" dirty="0">
                <a:solidFill>
                  <a:srgbClr val="00B0F0"/>
                </a:solidFill>
                <a:latin typeface="Arial" panose="020B0604020202020204" pitchFamily="34" charset="0"/>
                <a:cs typeface="Arial" panose="020B0604020202020204" pitchFamily="34" charset="0"/>
              </a:rPr>
              <a:t>Journey to Value-Based Care: </a:t>
            </a:r>
            <a:r>
              <a:rPr lang="en-US" sz="1500" dirty="0">
                <a:solidFill>
                  <a:schemeClr val="bg1"/>
                </a:solidFill>
                <a:latin typeface="Arial" panose="020B0604020202020204" pitchFamily="34" charset="0"/>
                <a:cs typeface="Arial" panose="020B0604020202020204" pitchFamily="34" charset="0"/>
              </a:rPr>
              <a:t>A step of </a:t>
            </a:r>
            <a:r>
              <a:rPr lang="en-US" sz="1500" b="1" dirty="0">
                <a:solidFill>
                  <a:srgbClr val="00B0F0"/>
                </a:solidFill>
                <a:latin typeface="Arial" panose="020B0604020202020204" pitchFamily="34" charset="0"/>
                <a:cs typeface="Arial" panose="020B0604020202020204" pitchFamily="34" charset="0"/>
              </a:rPr>
              <a:t>aligned care synergy </a:t>
            </a:r>
            <a:r>
              <a:rPr lang="en-US" sz="1500" dirty="0">
                <a:solidFill>
                  <a:schemeClr val="bg1"/>
                </a:solidFill>
                <a:latin typeface="Arial" panose="020B0604020202020204" pitchFamily="34" charset="0"/>
                <a:cs typeface="Arial" panose="020B0604020202020204" pitchFamily="34" charset="0"/>
              </a:rPr>
              <a:t>for NWA and beyond</a:t>
            </a:r>
            <a:endParaRPr lang="en-US" sz="1500" dirty="0"/>
          </a:p>
        </p:txBody>
      </p:sp>
    </p:spTree>
    <p:extLst>
      <p:ext uri="{BB962C8B-B14F-4D97-AF65-F5344CB8AC3E}">
        <p14:creationId xmlns:p14="http://schemas.microsoft.com/office/powerpoint/2010/main" val="2737781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428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FFFC-3E3E-4E4F-93CF-9EC28D1E545C}"/>
              </a:ext>
            </a:extLst>
          </p:cNvPr>
          <p:cNvSpPr>
            <a:spLocks noGrp="1"/>
          </p:cNvSpPr>
          <p:nvPr>
            <p:ph type="ctrTitle"/>
          </p:nvPr>
        </p:nvSpPr>
        <p:spPr>
          <a:xfrm>
            <a:off x="1524000" y="1122363"/>
            <a:ext cx="9144000" cy="2387600"/>
          </a:xfrm>
          <a:prstGeom prst="rect">
            <a:avLst/>
          </a:prstGeom>
        </p:spPr>
        <p:txBody>
          <a:bodyPr anchor="b">
            <a:normAutofit/>
          </a:bodyPr>
          <a:lstStyle>
            <a:lvl1pPr algn="l">
              <a:defRPr sz="4800" b="1">
                <a:solidFill>
                  <a:srgbClr val="0070C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A0D8971-B513-482B-A785-3521873A56F5}"/>
              </a:ext>
            </a:extLst>
          </p:cNvPr>
          <p:cNvSpPr>
            <a:spLocks noGrp="1"/>
          </p:cNvSpPr>
          <p:nvPr>
            <p:ph type="subTitle" idx="1"/>
          </p:nvPr>
        </p:nvSpPr>
        <p:spPr>
          <a:xfrm>
            <a:off x="1524000" y="3602038"/>
            <a:ext cx="9144000" cy="1655762"/>
          </a:xfrm>
        </p:spPr>
        <p:txBody>
          <a:bodyPr/>
          <a:lstStyle>
            <a:lvl1pPr marL="0" indent="0" algn="l">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3BE218F8-7BD8-435E-B3C3-6C36645DE7FC}"/>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
        <p:nvSpPr>
          <p:cNvPr id="6" name="Footer Placeholder 4">
            <a:extLst>
              <a:ext uri="{FF2B5EF4-FFF2-40B4-BE49-F238E27FC236}">
                <a16:creationId xmlns:a16="http://schemas.microsoft.com/office/drawing/2014/main" id="{64BE9E15-1B2A-4ADD-BF54-61A2BBBED48D}"/>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601608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EDC3-5D5B-47EC-AB02-B84F211C57AC}"/>
              </a:ext>
            </a:extLst>
          </p:cNvPr>
          <p:cNvSpPr>
            <a:spLocks noGrp="1"/>
          </p:cNvSpPr>
          <p:nvPr>
            <p:ph type="title"/>
          </p:nvPr>
        </p:nvSpPr>
        <p:spPr>
          <a:xfrm>
            <a:off x="580203" y="547712"/>
            <a:ext cx="10980087" cy="861702"/>
          </a:xfrm>
          <a:prstGeom prst="rect">
            <a:avLst/>
          </a:prstGeom>
        </p:spPr>
        <p:txBody>
          <a:bodyPr>
            <a:normAutofit/>
          </a:bodyPr>
          <a:lstStyle>
            <a:lvl1pP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178162F2-E54D-42E4-A960-F01A3467D6F9}"/>
              </a:ext>
            </a:extLst>
          </p:cNvPr>
          <p:cNvSpPr>
            <a:spLocks noGrp="1"/>
          </p:cNvSpPr>
          <p:nvPr>
            <p:ph idx="1"/>
          </p:nvPr>
        </p:nvSpPr>
        <p:spPr>
          <a:xfrm>
            <a:off x="838200" y="1528846"/>
            <a:ext cx="10515600" cy="4351338"/>
          </a:xfrm>
        </p:spPr>
        <p:txBody>
          <a:bodyPr/>
          <a:lstStyle>
            <a:lvl1pPr marL="228600" indent="-228600">
              <a:buClr>
                <a:srgbClr val="2875B5"/>
              </a:buClr>
              <a:buFont typeface="Wingdings" panose="05000000000000000000" pitchFamily="2" charset="2"/>
              <a:buChar char="§"/>
              <a:defRPr/>
            </a:lvl1pPr>
            <a:lvl2pPr marL="685800" indent="-228600">
              <a:buClr>
                <a:srgbClr val="008B7D"/>
              </a:buClr>
              <a:buFont typeface="Wingdings" panose="05000000000000000000" pitchFamily="2" charset="2"/>
              <a:buChar char="§"/>
              <a:defRPr/>
            </a:lvl2pPr>
            <a:lvl3pPr marL="1143000" indent="-228600">
              <a:buClr>
                <a:srgbClr val="854D98"/>
              </a:buClr>
              <a:buFont typeface="Wingdings" panose="05000000000000000000" pitchFamily="2" charset="2"/>
              <a:buChar char="§"/>
              <a:defRPr/>
            </a:lvl3pPr>
            <a:lvl4pPr marL="1600200" indent="-228600">
              <a:buClr>
                <a:srgbClr val="A43A57"/>
              </a:buClr>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ED5BAA7-305A-4419-8BDF-92DFF9092BF0}"/>
              </a:ext>
            </a:extLst>
          </p:cNvPr>
          <p:cNvSpPr>
            <a:spLocks noGrp="1"/>
          </p:cNvSpPr>
          <p:nvPr>
            <p:ph type="sldNum" sz="quarter" idx="12"/>
          </p:nvPr>
        </p:nvSpPr>
        <p:spPr>
          <a:xfrm>
            <a:off x="-1" y="6492875"/>
            <a:ext cx="487371" cy="365125"/>
          </a:xfrm>
          <a:prstGeom prst="rect">
            <a:avLst/>
          </a:prstGeom>
        </p:spPr>
        <p:txBody>
          <a:bodyPr/>
          <a:lstStyle>
            <a:lvl1pPr algn="ctr">
              <a:defRPr sz="1400"/>
            </a:lvl1pPr>
          </a:lstStyle>
          <a:p>
            <a:fld id="{F5F88C70-AE88-441D-9F59-E60D3BF64BDC}" type="slidenum">
              <a:rPr lang="en-US" smtClean="0"/>
              <a:pPr/>
              <a:t>‹#›</a:t>
            </a:fld>
            <a:endParaRPr lang="en-US" dirty="0"/>
          </a:p>
        </p:txBody>
      </p:sp>
      <p:sp>
        <p:nvSpPr>
          <p:cNvPr id="9" name="Footer Placeholder 4">
            <a:extLst>
              <a:ext uri="{FF2B5EF4-FFF2-40B4-BE49-F238E27FC236}">
                <a16:creationId xmlns:a16="http://schemas.microsoft.com/office/drawing/2014/main" id="{0D52A531-F8D8-4FD6-85C7-FCE22B717399}"/>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2163298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EDC3-5D5B-47EC-AB02-B84F211C57AC}"/>
              </a:ext>
            </a:extLst>
          </p:cNvPr>
          <p:cNvSpPr>
            <a:spLocks noGrp="1"/>
          </p:cNvSpPr>
          <p:nvPr>
            <p:ph type="title"/>
          </p:nvPr>
        </p:nvSpPr>
        <p:spPr>
          <a:xfrm>
            <a:off x="575561" y="365126"/>
            <a:ext cx="10982084" cy="926264"/>
          </a:xfrm>
          <a:prstGeom prst="rect">
            <a:avLst/>
          </a:prstGeom>
        </p:spPr>
        <p:txBody>
          <a:bodyPr/>
          <a:lstStyle>
            <a:lvl1pP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178162F2-E54D-42E4-A960-F01A3467D6F9}"/>
              </a:ext>
            </a:extLst>
          </p:cNvPr>
          <p:cNvSpPr>
            <a:spLocks noGrp="1"/>
          </p:cNvSpPr>
          <p:nvPr>
            <p:ph idx="1"/>
          </p:nvPr>
        </p:nvSpPr>
        <p:spPr>
          <a:xfrm>
            <a:off x="575561" y="1528846"/>
            <a:ext cx="10982084" cy="4351338"/>
          </a:xfrm>
        </p:spPr>
        <p:txBody>
          <a:bodyPr/>
          <a:lstStyle>
            <a:lvl1pPr marL="228600" indent="-228600">
              <a:buClr>
                <a:srgbClr val="2875B5"/>
              </a:buClr>
              <a:buFont typeface="Wingdings" panose="05000000000000000000" pitchFamily="2" charset="2"/>
              <a:buChar char="§"/>
              <a:defRPr/>
            </a:lvl1pPr>
            <a:lvl2pPr marL="685800" indent="-228600">
              <a:buClr>
                <a:srgbClr val="008B7D"/>
              </a:buClr>
              <a:buFont typeface="Wingdings" panose="05000000000000000000" pitchFamily="2" charset="2"/>
              <a:buChar char="§"/>
              <a:defRPr/>
            </a:lvl2pPr>
            <a:lvl3pPr marL="1143000" indent="-228600">
              <a:buClr>
                <a:srgbClr val="854D98"/>
              </a:buClr>
              <a:buFont typeface="Wingdings" panose="05000000000000000000" pitchFamily="2" charset="2"/>
              <a:buChar char="§"/>
              <a:defRPr/>
            </a:lvl3pPr>
            <a:lvl4pPr marL="1600200" indent="-228600">
              <a:buClr>
                <a:srgbClr val="A43A57"/>
              </a:buClr>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EA5C740F-B2DF-4613-8E62-C2998171B84B}"/>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
        <p:nvSpPr>
          <p:cNvPr id="6" name="Footer Placeholder 4">
            <a:extLst>
              <a:ext uri="{FF2B5EF4-FFF2-40B4-BE49-F238E27FC236}">
                <a16:creationId xmlns:a16="http://schemas.microsoft.com/office/drawing/2014/main" id="{45DCD289-4CEC-4914-8E23-BDB4A92F6BCA}"/>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3724373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2875B5"/>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D242267-703C-4AF3-A13F-465EA63B1C79}"/>
              </a:ext>
            </a:extLst>
          </p:cNvPr>
          <p:cNvSpPr>
            <a:spLocks noGrp="1"/>
          </p:cNvSpPr>
          <p:nvPr>
            <p:ph type="title"/>
          </p:nvPr>
        </p:nvSpPr>
        <p:spPr>
          <a:xfrm>
            <a:off x="831850" y="1709738"/>
            <a:ext cx="10515600" cy="1418473"/>
          </a:xfrm>
          <a:prstGeom prst="rect">
            <a:avLst/>
          </a:prstGeom>
        </p:spPr>
        <p:txBody>
          <a:bodyPr anchor="b">
            <a:normAutofit/>
          </a:bodyPr>
          <a:lstStyle>
            <a:lvl1pPr algn="ctr">
              <a:defRPr sz="4800" b="1">
                <a:solidFill>
                  <a:schemeClr val="bg1"/>
                </a:solidFill>
              </a:defRPr>
            </a:lvl1pPr>
          </a:lstStyle>
          <a:p>
            <a:r>
              <a:rPr lang="en-US"/>
              <a:t>Click to edit Master title style</a:t>
            </a:r>
            <a:endParaRPr lang="en-US" dirty="0"/>
          </a:p>
        </p:txBody>
      </p:sp>
      <p:sp>
        <p:nvSpPr>
          <p:cNvPr id="28" name="Text Placeholder 2">
            <a:extLst>
              <a:ext uri="{FF2B5EF4-FFF2-40B4-BE49-F238E27FC236}">
                <a16:creationId xmlns:a16="http://schemas.microsoft.com/office/drawing/2014/main" id="{ECCEE8DA-8C97-4BD2-B6BE-436C5206E8F4}"/>
              </a:ext>
            </a:extLst>
          </p:cNvPr>
          <p:cNvSpPr>
            <a:spLocks noGrp="1"/>
          </p:cNvSpPr>
          <p:nvPr>
            <p:ph type="body" idx="1"/>
          </p:nvPr>
        </p:nvSpPr>
        <p:spPr>
          <a:xfrm>
            <a:off x="831850" y="3648075"/>
            <a:ext cx="10515600" cy="1500187"/>
          </a:xfrm>
        </p:spPr>
        <p:txBody>
          <a:bodyPr>
            <a:normAutofit/>
          </a:bodyPr>
          <a:lstStyle>
            <a:lvl1pPr marL="0" indent="0" algn="ctr">
              <a:buNone/>
              <a:defRPr sz="3200">
                <a:solidFill>
                  <a:srgbClr val="96D0F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0" name="Picture 29" descr="A picture containing building, sitting&#10;&#10;Description automatically generated">
            <a:extLst>
              <a:ext uri="{FF2B5EF4-FFF2-40B4-BE49-F238E27FC236}">
                <a16:creationId xmlns:a16="http://schemas.microsoft.com/office/drawing/2014/main" id="{0103E5CC-42DC-4A0B-B223-DB75F8DA5CB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11285"/>
          <a:stretch/>
        </p:blipFill>
        <p:spPr>
          <a:xfrm>
            <a:off x="10622052" y="227229"/>
            <a:ext cx="1569948" cy="1769644"/>
          </a:xfrm>
          <a:prstGeom prst="rect">
            <a:avLst/>
          </a:prstGeom>
        </p:spPr>
      </p:pic>
      <p:pic>
        <p:nvPicPr>
          <p:cNvPr id="31" name="Picture 30" descr="A picture containing building, sitting&#10;&#10;Description automatically generated">
            <a:extLst>
              <a:ext uri="{FF2B5EF4-FFF2-40B4-BE49-F238E27FC236}">
                <a16:creationId xmlns:a16="http://schemas.microsoft.com/office/drawing/2014/main" id="{99C1D998-F554-4EC0-A2FB-9375FE090072}"/>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36160"/>
          <a:stretch/>
        </p:blipFill>
        <p:spPr>
          <a:xfrm>
            <a:off x="-1" y="5293540"/>
            <a:ext cx="582292" cy="912111"/>
          </a:xfrm>
          <a:prstGeom prst="rect">
            <a:avLst/>
          </a:prstGeom>
        </p:spPr>
      </p:pic>
      <p:pic>
        <p:nvPicPr>
          <p:cNvPr id="32" name="Picture 31" descr="A picture containing computer, computer&#10;&#10;Description automatically generated">
            <a:extLst>
              <a:ext uri="{FF2B5EF4-FFF2-40B4-BE49-F238E27FC236}">
                <a16:creationId xmlns:a16="http://schemas.microsoft.com/office/drawing/2014/main" id="{CD93624C-D887-4FC7-A3CE-2335E8065487}"/>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l="34495" t="44041"/>
          <a:stretch/>
        </p:blipFill>
        <p:spPr>
          <a:xfrm>
            <a:off x="-1" y="0"/>
            <a:ext cx="796671" cy="680572"/>
          </a:xfrm>
          <a:prstGeom prst="rect">
            <a:avLst/>
          </a:prstGeom>
        </p:spPr>
      </p:pic>
      <p:pic>
        <p:nvPicPr>
          <p:cNvPr id="33" name="Picture 32" descr="A close up of a logo&#10;&#10;Description automatically generated">
            <a:extLst>
              <a:ext uri="{FF2B5EF4-FFF2-40B4-BE49-F238E27FC236}">
                <a16:creationId xmlns:a16="http://schemas.microsoft.com/office/drawing/2014/main" id="{CC98718C-7BE6-4CAA-BC34-68CD193A44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4584" y="5035162"/>
            <a:ext cx="925223" cy="925223"/>
          </a:xfrm>
          <a:prstGeom prst="rect">
            <a:avLst/>
          </a:prstGeom>
        </p:spPr>
      </p:pic>
      <p:pic>
        <p:nvPicPr>
          <p:cNvPr id="34" name="Picture 33" descr="A close up of a logo&#10;&#10;Description automatically generated">
            <a:extLst>
              <a:ext uri="{FF2B5EF4-FFF2-40B4-BE49-F238E27FC236}">
                <a16:creationId xmlns:a16="http://schemas.microsoft.com/office/drawing/2014/main" id="{FA378865-A31B-4567-AA54-B3D5805794E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37936"/>
          <a:stretch/>
        </p:blipFill>
        <p:spPr>
          <a:xfrm>
            <a:off x="11506874" y="1878183"/>
            <a:ext cx="685125" cy="1103897"/>
          </a:xfrm>
          <a:prstGeom prst="rect">
            <a:avLst/>
          </a:prstGeom>
        </p:spPr>
      </p:pic>
      <p:pic>
        <p:nvPicPr>
          <p:cNvPr id="35" name="Picture 34" descr="A picture containing object, clock, ball, player&#10;&#10;Description automatically generated">
            <a:extLst>
              <a:ext uri="{FF2B5EF4-FFF2-40B4-BE49-F238E27FC236}">
                <a16:creationId xmlns:a16="http://schemas.microsoft.com/office/drawing/2014/main" id="{6AFCCEE4-9A94-4A95-A778-2BF7068ADCC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4547"/>
          <a:stretch/>
        </p:blipFill>
        <p:spPr>
          <a:xfrm>
            <a:off x="1274066" y="5749595"/>
            <a:ext cx="1693445" cy="1108405"/>
          </a:xfrm>
          <a:prstGeom prst="rect">
            <a:avLst/>
          </a:prstGeom>
        </p:spPr>
      </p:pic>
      <p:pic>
        <p:nvPicPr>
          <p:cNvPr id="36" name="Picture 35" descr="A picture containing object, clock, ball, player&#10;&#10;Description automatically generated">
            <a:extLst>
              <a:ext uri="{FF2B5EF4-FFF2-40B4-BE49-F238E27FC236}">
                <a16:creationId xmlns:a16="http://schemas.microsoft.com/office/drawing/2014/main" id="{7DB706CF-7D1A-4496-B2E2-145D0E9C0CC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t="34316"/>
          <a:stretch/>
        </p:blipFill>
        <p:spPr>
          <a:xfrm>
            <a:off x="10237767" y="-1"/>
            <a:ext cx="1448796" cy="951627"/>
          </a:xfrm>
          <a:prstGeom prst="rect">
            <a:avLst/>
          </a:prstGeom>
        </p:spPr>
      </p:pic>
      <p:pic>
        <p:nvPicPr>
          <p:cNvPr id="37" name="Picture 36" descr="A picture containing computer, computer&#10;&#10;Description automatically generated">
            <a:extLst>
              <a:ext uri="{FF2B5EF4-FFF2-40B4-BE49-F238E27FC236}">
                <a16:creationId xmlns:a16="http://schemas.microsoft.com/office/drawing/2014/main" id="{DC38DBA4-051B-4A43-A207-90A28A5587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007414" y="38432"/>
            <a:ext cx="406065" cy="406065"/>
          </a:xfrm>
          <a:prstGeom prst="rect">
            <a:avLst/>
          </a:prstGeom>
        </p:spPr>
      </p:pic>
      <p:pic>
        <p:nvPicPr>
          <p:cNvPr id="38" name="Picture 37" descr="A picture containing object, clock, ball, player&#10;&#10;Description automatically generated">
            <a:extLst>
              <a:ext uri="{FF2B5EF4-FFF2-40B4-BE49-F238E27FC236}">
                <a16:creationId xmlns:a16="http://schemas.microsoft.com/office/drawing/2014/main" id="{B50F075F-F1E1-4297-B7D9-6FA90AF0E2C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78389"/>
          <a:stretch/>
        </p:blipFill>
        <p:spPr>
          <a:xfrm>
            <a:off x="11826031" y="2430132"/>
            <a:ext cx="365969" cy="1693445"/>
          </a:xfrm>
          <a:prstGeom prst="rect">
            <a:avLst/>
          </a:prstGeom>
        </p:spPr>
      </p:pic>
      <p:pic>
        <p:nvPicPr>
          <p:cNvPr id="39" name="Picture 38" descr="A picture containing building, sitting&#10;&#10;Description automatically generated">
            <a:extLst>
              <a:ext uri="{FF2B5EF4-FFF2-40B4-BE49-F238E27FC236}">
                <a16:creationId xmlns:a16="http://schemas.microsoft.com/office/drawing/2014/main" id="{9C51E691-935C-4325-8775-4B1C7E6BBC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4545"/>
          <a:stretch/>
        </p:blipFill>
        <p:spPr>
          <a:xfrm>
            <a:off x="11777405" y="5504330"/>
            <a:ext cx="414596" cy="912111"/>
          </a:xfrm>
          <a:prstGeom prst="rect">
            <a:avLst/>
          </a:prstGeom>
        </p:spPr>
      </p:pic>
      <p:pic>
        <p:nvPicPr>
          <p:cNvPr id="40" name="Picture 39" descr="A picture containing computer, computer&#10;&#10;Description automatically generated">
            <a:extLst>
              <a:ext uri="{FF2B5EF4-FFF2-40B4-BE49-F238E27FC236}">
                <a16:creationId xmlns:a16="http://schemas.microsoft.com/office/drawing/2014/main" id="{06F3A562-DA4F-4B85-8179-00765718251C}"/>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41003"/>
          <a:stretch/>
        </p:blipFill>
        <p:spPr>
          <a:xfrm>
            <a:off x="-1" y="4518155"/>
            <a:ext cx="239567" cy="406065"/>
          </a:xfrm>
          <a:prstGeom prst="rect">
            <a:avLst/>
          </a:prstGeom>
        </p:spPr>
      </p:pic>
      <p:pic>
        <p:nvPicPr>
          <p:cNvPr id="41" name="Picture 40" descr="A picture containing building, sitting&#10;&#10;Description automatically generated">
            <a:extLst>
              <a:ext uri="{FF2B5EF4-FFF2-40B4-BE49-F238E27FC236}">
                <a16:creationId xmlns:a16="http://schemas.microsoft.com/office/drawing/2014/main" id="{2F79756F-6CCE-4766-954F-08A45EFF7A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5994" b="37654"/>
          <a:stretch/>
        </p:blipFill>
        <p:spPr>
          <a:xfrm>
            <a:off x="0" y="6289335"/>
            <a:ext cx="492590" cy="568666"/>
          </a:xfrm>
          <a:prstGeom prst="rect">
            <a:avLst/>
          </a:prstGeom>
        </p:spPr>
      </p:pic>
      <p:pic>
        <p:nvPicPr>
          <p:cNvPr id="42" name="Picture 41" descr="A picture containing computer, computer&#10;&#10;Description automatically generated">
            <a:extLst>
              <a:ext uri="{FF2B5EF4-FFF2-40B4-BE49-F238E27FC236}">
                <a16:creationId xmlns:a16="http://schemas.microsoft.com/office/drawing/2014/main" id="{DE40BA31-62EA-42A4-8CAD-FCAA29638A0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4561"/>
          <a:stretch/>
        </p:blipFill>
        <p:spPr>
          <a:xfrm>
            <a:off x="9021575" y="0"/>
            <a:ext cx="1216192" cy="43101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F0D002F-BEB3-4B78-B684-66B4C95E654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54416" t="39025"/>
          <a:stretch/>
        </p:blipFill>
        <p:spPr>
          <a:xfrm rot="5400000">
            <a:off x="11603846" y="-84950"/>
            <a:ext cx="503205" cy="673101"/>
          </a:xfrm>
          <a:prstGeom prst="rect">
            <a:avLst/>
          </a:prstGeom>
        </p:spPr>
      </p:pic>
      <p:pic>
        <p:nvPicPr>
          <p:cNvPr id="44" name="Picture 43" descr="A picture containing object, clock, ball, player&#10;&#10;Description automatically generated">
            <a:extLst>
              <a:ext uri="{FF2B5EF4-FFF2-40B4-BE49-F238E27FC236}">
                <a16:creationId xmlns:a16="http://schemas.microsoft.com/office/drawing/2014/main" id="{51E7A980-CA8F-4905-9C95-D4CA18100925}"/>
              </a:ext>
            </a:extLst>
          </p:cNvPr>
          <p:cNvPicPr>
            <a:picLocks noChangeAspect="1"/>
          </p:cNvPicPr>
          <p:nvPr userDrawn="1"/>
        </p:nvPicPr>
        <p:blipFill rotWithShape="1">
          <a:blip r:embed="rId7" cstate="screen">
            <a:alphaModFix amt="50000"/>
            <a:extLst>
              <a:ext uri="{28A0092B-C50C-407E-A947-70E740481C1C}">
                <a14:useLocalDpi xmlns:a14="http://schemas.microsoft.com/office/drawing/2010/main"/>
              </a:ext>
            </a:extLst>
          </a:blip>
          <a:srcRect b="49197"/>
          <a:stretch/>
        </p:blipFill>
        <p:spPr>
          <a:xfrm>
            <a:off x="126236" y="6121969"/>
            <a:ext cx="1448796" cy="736031"/>
          </a:xfrm>
          <a:prstGeom prst="rect">
            <a:avLst/>
          </a:prstGeom>
        </p:spPr>
      </p:pic>
      <p:pic>
        <p:nvPicPr>
          <p:cNvPr id="45" name="Picture 44" descr="A picture containing computer, computer&#10;&#10;Description automatically generated">
            <a:extLst>
              <a:ext uri="{FF2B5EF4-FFF2-40B4-BE49-F238E27FC236}">
                <a16:creationId xmlns:a16="http://schemas.microsoft.com/office/drawing/2014/main" id="{7772461C-A06B-486D-9ECB-629BF5CF9D05}"/>
              </a:ext>
            </a:extLst>
          </p:cNvPr>
          <p:cNvPicPr>
            <a:picLocks noChangeAspect="1"/>
          </p:cNvPicPr>
          <p:nvPr userDrawn="1"/>
        </p:nvPicPr>
        <p:blipFill rotWithShape="1">
          <a:blip r:embed="rId9" cstate="screen">
            <a:alphaModFix amt="30000"/>
            <a:extLst>
              <a:ext uri="{28A0092B-C50C-407E-A947-70E740481C1C}">
                <a14:useLocalDpi xmlns:a14="http://schemas.microsoft.com/office/drawing/2010/main"/>
              </a:ext>
            </a:extLst>
          </a:blip>
          <a:srcRect b="56001"/>
          <a:stretch/>
        </p:blipFill>
        <p:spPr>
          <a:xfrm>
            <a:off x="3214384" y="6538913"/>
            <a:ext cx="725217" cy="319088"/>
          </a:xfrm>
          <a:prstGeom prst="rect">
            <a:avLst/>
          </a:prstGeom>
        </p:spPr>
      </p:pic>
      <p:sp>
        <p:nvSpPr>
          <p:cNvPr id="46" name="Slide Number Placeholder 5">
            <a:extLst>
              <a:ext uri="{FF2B5EF4-FFF2-40B4-BE49-F238E27FC236}">
                <a16:creationId xmlns:a16="http://schemas.microsoft.com/office/drawing/2014/main" id="{25CEBC9B-F1EE-4863-9727-120737A67B28}"/>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Tree>
    <p:extLst>
      <p:ext uri="{BB962C8B-B14F-4D97-AF65-F5344CB8AC3E}">
        <p14:creationId xmlns:p14="http://schemas.microsoft.com/office/powerpoint/2010/main" val="2551245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7F4B-34EF-4949-9BC7-D8E108BCE6D4}"/>
              </a:ext>
            </a:extLst>
          </p:cNvPr>
          <p:cNvSpPr>
            <a:spLocks noGrp="1"/>
          </p:cNvSpPr>
          <p:nvPr>
            <p:ph type="title"/>
          </p:nvPr>
        </p:nvSpPr>
        <p:spPr>
          <a:xfrm>
            <a:off x="598770" y="468804"/>
            <a:ext cx="10991366" cy="960816"/>
          </a:xfrm>
          <a:prstGeom prst="rect">
            <a:avLst/>
          </a:prstGeom>
        </p:spPr>
        <p:txBody>
          <a:bodyPr/>
          <a:lstStyle>
            <a:lvl1pP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A138C24B-7BD0-419C-9264-AD77CE5312DC}"/>
              </a:ext>
            </a:extLst>
          </p:cNvPr>
          <p:cNvSpPr>
            <a:spLocks noGrp="1"/>
          </p:cNvSpPr>
          <p:nvPr>
            <p:ph sz="half" idx="1"/>
          </p:nvPr>
        </p:nvSpPr>
        <p:spPr>
          <a:xfrm>
            <a:off x="598770" y="1536378"/>
            <a:ext cx="5421030" cy="46405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CA190C3-1C59-4D73-A6D3-3BCD16134E43}"/>
              </a:ext>
            </a:extLst>
          </p:cNvPr>
          <p:cNvSpPr>
            <a:spLocks noGrp="1"/>
          </p:cNvSpPr>
          <p:nvPr>
            <p:ph sz="half" idx="2"/>
          </p:nvPr>
        </p:nvSpPr>
        <p:spPr>
          <a:xfrm>
            <a:off x="6172200" y="1536378"/>
            <a:ext cx="5417936" cy="46405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64A47E8C-1CD7-4A2F-B2C7-F61F9D040640}"/>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
        <p:nvSpPr>
          <p:cNvPr id="7" name="Footer Placeholder 4">
            <a:extLst>
              <a:ext uri="{FF2B5EF4-FFF2-40B4-BE49-F238E27FC236}">
                <a16:creationId xmlns:a16="http://schemas.microsoft.com/office/drawing/2014/main" id="{3C1C3DC3-68F7-4ACB-BA28-C95778F2DC0D}"/>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342207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1DE2-C843-49E7-8067-45CACC11CA9E}"/>
              </a:ext>
            </a:extLst>
          </p:cNvPr>
          <p:cNvSpPr>
            <a:spLocks noGrp="1"/>
          </p:cNvSpPr>
          <p:nvPr>
            <p:ph type="title"/>
          </p:nvPr>
        </p:nvSpPr>
        <p:spPr>
          <a:xfrm>
            <a:off x="584846" y="468804"/>
            <a:ext cx="10982082" cy="970100"/>
          </a:xfrm>
          <a:prstGeom prst="rect">
            <a:avLst/>
          </a:prstGeom>
        </p:spPr>
        <p:txBody>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D763DF2-B53D-41FF-B706-4798372983ED}"/>
              </a:ext>
            </a:extLst>
          </p:cNvPr>
          <p:cNvSpPr>
            <a:spLocks noGrp="1"/>
          </p:cNvSpPr>
          <p:nvPr>
            <p:ph type="body" idx="1"/>
          </p:nvPr>
        </p:nvSpPr>
        <p:spPr>
          <a:xfrm>
            <a:off x="584846" y="1605591"/>
            <a:ext cx="5183188" cy="510990"/>
          </a:xfrm>
        </p:spPr>
        <p:txBody>
          <a:bodyPr anchor="b">
            <a:noAutofit/>
          </a:bodyPr>
          <a:lstStyle>
            <a:lvl1pPr marL="0" indent="0">
              <a:buNone/>
              <a:defRPr sz="3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E7127A-60ED-46E6-B78B-61FD8D4CDFAF}"/>
              </a:ext>
            </a:extLst>
          </p:cNvPr>
          <p:cNvSpPr>
            <a:spLocks noGrp="1"/>
          </p:cNvSpPr>
          <p:nvPr>
            <p:ph sz="half" idx="2"/>
          </p:nvPr>
        </p:nvSpPr>
        <p:spPr>
          <a:xfrm>
            <a:off x="584846" y="2283268"/>
            <a:ext cx="5183188" cy="3906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29B523B-4A26-48CE-8232-5D5D3CD849AB}"/>
              </a:ext>
            </a:extLst>
          </p:cNvPr>
          <p:cNvSpPr>
            <a:spLocks noGrp="1"/>
          </p:cNvSpPr>
          <p:nvPr>
            <p:ph type="body" sz="quarter" idx="3"/>
          </p:nvPr>
        </p:nvSpPr>
        <p:spPr>
          <a:xfrm>
            <a:off x="6172200" y="1605591"/>
            <a:ext cx="5434954" cy="510990"/>
          </a:xfrm>
        </p:spPr>
        <p:txBody>
          <a:bodyPr anchor="b">
            <a:noAutofit/>
          </a:bodyPr>
          <a:lstStyle>
            <a:lvl1pPr marL="0" indent="0">
              <a:buNone/>
              <a:defRPr sz="3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02AB5A-4DFA-40E4-BB2F-CB6C49809C33}"/>
              </a:ext>
            </a:extLst>
          </p:cNvPr>
          <p:cNvSpPr>
            <a:spLocks noGrp="1"/>
          </p:cNvSpPr>
          <p:nvPr>
            <p:ph sz="quarter" idx="4"/>
          </p:nvPr>
        </p:nvSpPr>
        <p:spPr>
          <a:xfrm>
            <a:off x="6172200" y="2283268"/>
            <a:ext cx="5434954" cy="3906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DCDCCC38-8B8C-4520-BABD-AA4D1FF1EDDD}"/>
              </a:ext>
            </a:extLst>
          </p:cNvPr>
          <p:cNvSpPr>
            <a:spLocks noGrp="1"/>
          </p:cNvSpPr>
          <p:nvPr>
            <p:ph type="sldNum" sz="quarter" idx="12"/>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
        <p:nvSpPr>
          <p:cNvPr id="9" name="Footer Placeholder 4">
            <a:extLst>
              <a:ext uri="{FF2B5EF4-FFF2-40B4-BE49-F238E27FC236}">
                <a16:creationId xmlns:a16="http://schemas.microsoft.com/office/drawing/2014/main" id="{12E78883-16FC-4620-9F6F-2E71249F0554}"/>
              </a:ext>
            </a:extLst>
          </p:cNvPr>
          <p:cNvSpPr>
            <a:spLocks noGrp="1"/>
          </p:cNvSpPr>
          <p:nvPr>
            <p:ph type="ftr" sz="quarter" idx="1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3775679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7294-F7A5-4AF3-BB1C-1248DA97A0CA}"/>
              </a:ext>
            </a:extLst>
          </p:cNvPr>
          <p:cNvSpPr>
            <a:spLocks noGrp="1"/>
          </p:cNvSpPr>
          <p:nvPr>
            <p:ph type="title"/>
          </p:nvPr>
        </p:nvSpPr>
        <p:spPr>
          <a:xfrm>
            <a:off x="580203" y="552352"/>
            <a:ext cx="10773597" cy="849419"/>
          </a:xfrm>
          <a:prstGeom prst="rect">
            <a:avLst/>
          </a:prstGeom>
        </p:spPr>
        <p:txBody>
          <a:bodyPr/>
          <a:lstStyle>
            <a:lvl1pPr>
              <a:defRPr sz="5400"/>
            </a:lvl1pPr>
          </a:lstStyle>
          <a:p>
            <a:r>
              <a:rPr lang="en-US" dirty="0"/>
              <a:t>Click to edit Master title style</a:t>
            </a:r>
          </a:p>
        </p:txBody>
      </p:sp>
      <p:sp>
        <p:nvSpPr>
          <p:cNvPr id="6" name="Date Placeholder 3">
            <a:extLst>
              <a:ext uri="{FF2B5EF4-FFF2-40B4-BE49-F238E27FC236}">
                <a16:creationId xmlns:a16="http://schemas.microsoft.com/office/drawing/2014/main" id="{A4585A4B-99E5-47CD-8E89-5655EDDE3C24}"/>
              </a:ext>
            </a:extLst>
          </p:cNvPr>
          <p:cNvSpPr>
            <a:spLocks noGrp="1"/>
          </p:cNvSpPr>
          <p:nvPr>
            <p:ph type="dt" sz="half" idx="10"/>
          </p:nvPr>
        </p:nvSpPr>
        <p:spPr>
          <a:xfrm>
            <a:off x="9424738" y="6356350"/>
            <a:ext cx="1929062" cy="365125"/>
          </a:xfrm>
          <a:prstGeom prst="rect">
            <a:avLst/>
          </a:prstGeom>
        </p:spPr>
        <p:txBody>
          <a:bodyPr/>
          <a:lstStyle>
            <a:lvl1pPr>
              <a:defRPr>
                <a:latin typeface="Arial" panose="020B0604020202020204" pitchFamily="34" charset="0"/>
              </a:defRPr>
            </a:lvl1pPr>
          </a:lstStyle>
          <a:p>
            <a:fld id="{998C4FD5-2835-4F6B-BF16-ABC30E18035A}" type="datetime1">
              <a:rPr lang="en-US" smtClean="0"/>
              <a:pPr/>
              <a:t>10/21/2022</a:t>
            </a:fld>
            <a:endParaRPr lang="en-US" dirty="0"/>
          </a:p>
        </p:txBody>
      </p:sp>
      <p:sp>
        <p:nvSpPr>
          <p:cNvPr id="8" name="Slide Number Placeholder 5">
            <a:extLst>
              <a:ext uri="{FF2B5EF4-FFF2-40B4-BE49-F238E27FC236}">
                <a16:creationId xmlns:a16="http://schemas.microsoft.com/office/drawing/2014/main" id="{1FA00DC7-E44D-4F28-9396-0A35D74F4F77}"/>
              </a:ext>
            </a:extLst>
          </p:cNvPr>
          <p:cNvSpPr>
            <a:spLocks noGrp="1"/>
          </p:cNvSpPr>
          <p:nvPr>
            <p:ph type="sldNum" sz="quarter" idx="12"/>
          </p:nvPr>
        </p:nvSpPr>
        <p:spPr>
          <a:xfrm>
            <a:off x="11353799" y="6356350"/>
            <a:ext cx="649705" cy="365125"/>
          </a:xfrm>
          <a:prstGeom prst="rect">
            <a:avLst/>
          </a:prstGeom>
        </p:spPr>
        <p:txBody>
          <a:bodyPr/>
          <a:lstStyle>
            <a:lvl1pPr algn="r">
              <a:defRPr sz="1400"/>
            </a:lvl1pPr>
          </a:lstStyle>
          <a:p>
            <a:fld id="{F5F88C70-AE88-441D-9F59-E60D3BF64BDC}" type="slidenum">
              <a:rPr lang="en-US" smtClean="0"/>
              <a:pPr/>
              <a:t>‹#›</a:t>
            </a:fld>
            <a:endParaRPr lang="en-US"/>
          </a:p>
        </p:txBody>
      </p:sp>
      <p:sp>
        <p:nvSpPr>
          <p:cNvPr id="9" name="Slide Number Placeholder 5">
            <a:extLst>
              <a:ext uri="{FF2B5EF4-FFF2-40B4-BE49-F238E27FC236}">
                <a16:creationId xmlns:a16="http://schemas.microsoft.com/office/drawing/2014/main" id="{5F6519A8-59C3-4735-9D65-0DDF3C267DF9}"/>
              </a:ext>
            </a:extLst>
          </p:cNvPr>
          <p:cNvSpPr txBox="1">
            <a:spLocks/>
          </p:cNvSpPr>
          <p:nvPr userDrawn="1"/>
        </p:nvSpPr>
        <p:spPr>
          <a:xfrm>
            <a:off x="-1" y="6492875"/>
            <a:ext cx="487371" cy="365125"/>
          </a:xfrm>
          <a:prstGeom prst="rect">
            <a:avLst/>
          </a:prstGeom>
        </p:spPr>
        <p:txBody>
          <a:bodyPr/>
          <a:lstStyle>
            <a:defPPr>
              <a:defRPr lang="en-US"/>
            </a:defPPr>
            <a:lvl1pPr marL="0" algn="ctr" defTabSz="914400" rtl="0" eaLnBrk="1" latinLnBrk="0" hangingPunct="1">
              <a:defRPr sz="14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88C70-AE88-441D-9F59-E60D3BF64BDC}" type="slidenum">
              <a:rPr lang="en-US" smtClean="0"/>
              <a:pPr/>
              <a:t>‹#›</a:t>
            </a:fld>
            <a:endParaRPr lang="en-US" dirty="0"/>
          </a:p>
        </p:txBody>
      </p:sp>
      <p:sp>
        <p:nvSpPr>
          <p:cNvPr id="10" name="Footer Placeholder 4">
            <a:extLst>
              <a:ext uri="{FF2B5EF4-FFF2-40B4-BE49-F238E27FC236}">
                <a16:creationId xmlns:a16="http://schemas.microsoft.com/office/drawing/2014/main" id="{8B29C2A6-64C8-4166-B3DC-B02C77BCEB24}"/>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2595022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406DF78-538C-4F86-B275-87E392F143E0}"/>
              </a:ext>
            </a:extLst>
          </p:cNvPr>
          <p:cNvSpPr>
            <a:spLocks noGrp="1"/>
          </p:cNvSpPr>
          <p:nvPr>
            <p:ph type="dt" sz="half" idx="10"/>
          </p:nvPr>
        </p:nvSpPr>
        <p:spPr>
          <a:xfrm>
            <a:off x="9424738" y="6356350"/>
            <a:ext cx="1929062" cy="365125"/>
          </a:xfrm>
          <a:prstGeom prst="rect">
            <a:avLst/>
          </a:prstGeom>
        </p:spPr>
        <p:txBody>
          <a:bodyPr/>
          <a:lstStyle>
            <a:lvl1pPr>
              <a:defRPr>
                <a:latin typeface="Arial" panose="020B0604020202020204" pitchFamily="34" charset="0"/>
              </a:defRPr>
            </a:lvl1pPr>
          </a:lstStyle>
          <a:p>
            <a:fld id="{53F737B0-7528-4BA5-9F2F-87F8E76DD3FF}" type="datetime1">
              <a:rPr lang="en-US" smtClean="0"/>
              <a:pPr/>
              <a:t>10/21/2022</a:t>
            </a:fld>
            <a:endParaRPr lang="en-US" dirty="0"/>
          </a:p>
        </p:txBody>
      </p:sp>
      <p:sp>
        <p:nvSpPr>
          <p:cNvPr id="7" name="Slide Number Placeholder 5">
            <a:extLst>
              <a:ext uri="{FF2B5EF4-FFF2-40B4-BE49-F238E27FC236}">
                <a16:creationId xmlns:a16="http://schemas.microsoft.com/office/drawing/2014/main" id="{5A9495F9-91FA-473C-93AC-359CC53D5EBB}"/>
              </a:ext>
            </a:extLst>
          </p:cNvPr>
          <p:cNvSpPr>
            <a:spLocks noGrp="1"/>
          </p:cNvSpPr>
          <p:nvPr>
            <p:ph type="sldNum" sz="quarter" idx="12"/>
          </p:nvPr>
        </p:nvSpPr>
        <p:spPr>
          <a:xfrm>
            <a:off x="11353799" y="6356350"/>
            <a:ext cx="649705" cy="365125"/>
          </a:xfrm>
          <a:prstGeom prst="rect">
            <a:avLst/>
          </a:prstGeom>
        </p:spPr>
        <p:txBody>
          <a:bodyPr/>
          <a:lstStyle>
            <a:lvl1pPr algn="r">
              <a:defRPr sz="1400"/>
            </a:lvl1pPr>
          </a:lstStyle>
          <a:p>
            <a:fld id="{F5F88C70-AE88-441D-9F59-E60D3BF64BDC}" type="slidenum">
              <a:rPr lang="en-US" smtClean="0"/>
              <a:pPr/>
              <a:t>‹#›</a:t>
            </a:fld>
            <a:endParaRPr lang="en-US"/>
          </a:p>
        </p:txBody>
      </p:sp>
      <p:sp>
        <p:nvSpPr>
          <p:cNvPr id="8" name="Slide Number Placeholder 5">
            <a:extLst>
              <a:ext uri="{FF2B5EF4-FFF2-40B4-BE49-F238E27FC236}">
                <a16:creationId xmlns:a16="http://schemas.microsoft.com/office/drawing/2014/main" id="{B4DD3B18-0739-4499-AD09-DCCF7A57A91F}"/>
              </a:ext>
            </a:extLst>
          </p:cNvPr>
          <p:cNvSpPr txBox="1">
            <a:spLocks/>
          </p:cNvSpPr>
          <p:nvPr userDrawn="1"/>
        </p:nvSpPr>
        <p:spPr>
          <a:xfrm>
            <a:off x="-1" y="6492875"/>
            <a:ext cx="487371" cy="365125"/>
          </a:xfrm>
          <a:prstGeom prst="rect">
            <a:avLst/>
          </a:prstGeom>
        </p:spPr>
        <p:txBody>
          <a:bodyPr/>
          <a:lstStyle>
            <a:defPPr>
              <a:defRPr lang="en-US"/>
            </a:defPPr>
            <a:lvl1pPr marL="0" algn="ctr" defTabSz="914400" rtl="0" eaLnBrk="1" latinLnBrk="0" hangingPunct="1">
              <a:defRPr sz="14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88C70-AE88-441D-9F59-E60D3BF64BDC}" type="slidenum">
              <a:rPr lang="en-US" smtClean="0"/>
              <a:pPr/>
              <a:t>‹#›</a:t>
            </a:fld>
            <a:endParaRPr lang="en-US" dirty="0"/>
          </a:p>
        </p:txBody>
      </p:sp>
      <p:sp>
        <p:nvSpPr>
          <p:cNvPr id="9" name="Footer Placeholder 4">
            <a:extLst>
              <a:ext uri="{FF2B5EF4-FFF2-40B4-BE49-F238E27FC236}">
                <a16:creationId xmlns:a16="http://schemas.microsoft.com/office/drawing/2014/main" id="{F5B984CD-15D7-4D70-B669-4E5201E48BAE}"/>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423755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74B-7ADE-5E49-B2E3-4462C1D3DF46}"/>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27601E23-87F2-A04D-925F-C6B364AA3624}"/>
              </a:ext>
            </a:extLst>
          </p:cNvPr>
          <p:cNvSpPr>
            <a:spLocks noGrp="1"/>
          </p:cNvSpPr>
          <p:nvPr>
            <p:ph sz="half" idx="1"/>
          </p:nvPr>
        </p:nvSpPr>
        <p:spPr>
          <a:xfrm>
            <a:off x="83820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87B299C1-3111-9140-A8A0-A0D31B249E1C}"/>
              </a:ext>
            </a:extLst>
          </p:cNvPr>
          <p:cNvSpPr>
            <a:spLocks noGrp="1"/>
          </p:cNvSpPr>
          <p:nvPr>
            <p:ph sz="half" idx="2"/>
          </p:nvPr>
        </p:nvSpPr>
        <p:spPr>
          <a:xfrm>
            <a:off x="6172202"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7717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FD06-C9FA-4F91-969F-F756D8052E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EC897-5BF1-48C5-9479-BFD1B130F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360AB-6419-47A3-8BAF-1BD862757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DD37A4AA-0860-4AEC-B065-2FD524804290}"/>
              </a:ext>
            </a:extLst>
          </p:cNvPr>
          <p:cNvSpPr>
            <a:spLocks noGrp="1"/>
          </p:cNvSpPr>
          <p:nvPr>
            <p:ph type="dt" sz="half" idx="10"/>
          </p:nvPr>
        </p:nvSpPr>
        <p:spPr>
          <a:xfrm>
            <a:off x="9424738" y="6356350"/>
            <a:ext cx="1929062" cy="365125"/>
          </a:xfrm>
          <a:prstGeom prst="rect">
            <a:avLst/>
          </a:prstGeom>
        </p:spPr>
        <p:txBody>
          <a:bodyPr/>
          <a:lstStyle>
            <a:lvl1pPr>
              <a:defRPr>
                <a:latin typeface="Arial" panose="020B0604020202020204" pitchFamily="34" charset="0"/>
              </a:defRPr>
            </a:lvl1pPr>
          </a:lstStyle>
          <a:p>
            <a:fld id="{F8EA576F-BAC2-4006-A212-DAC0A5B3E4EB}" type="datetime1">
              <a:rPr lang="en-US" smtClean="0"/>
              <a:pPr/>
              <a:t>10/21/2022</a:t>
            </a:fld>
            <a:endParaRPr lang="en-US" dirty="0"/>
          </a:p>
        </p:txBody>
      </p:sp>
      <p:sp>
        <p:nvSpPr>
          <p:cNvPr id="10" name="Slide Number Placeholder 5">
            <a:extLst>
              <a:ext uri="{FF2B5EF4-FFF2-40B4-BE49-F238E27FC236}">
                <a16:creationId xmlns:a16="http://schemas.microsoft.com/office/drawing/2014/main" id="{393D3C9C-AA55-44A0-A21F-D511B89848F6}"/>
              </a:ext>
            </a:extLst>
          </p:cNvPr>
          <p:cNvSpPr>
            <a:spLocks noGrp="1"/>
          </p:cNvSpPr>
          <p:nvPr>
            <p:ph type="sldNum" sz="quarter" idx="12"/>
          </p:nvPr>
        </p:nvSpPr>
        <p:spPr>
          <a:xfrm>
            <a:off x="11353799" y="6356350"/>
            <a:ext cx="649705" cy="365125"/>
          </a:xfrm>
          <a:prstGeom prst="rect">
            <a:avLst/>
          </a:prstGeom>
        </p:spPr>
        <p:txBody>
          <a:bodyPr/>
          <a:lstStyle>
            <a:lvl1pPr algn="r">
              <a:defRPr sz="1400"/>
            </a:lvl1pPr>
          </a:lstStyle>
          <a:p>
            <a:fld id="{F5F88C70-AE88-441D-9F59-E60D3BF64BDC}" type="slidenum">
              <a:rPr lang="en-US" smtClean="0"/>
              <a:pPr/>
              <a:t>‹#›</a:t>
            </a:fld>
            <a:endParaRPr lang="en-US"/>
          </a:p>
        </p:txBody>
      </p:sp>
      <p:sp>
        <p:nvSpPr>
          <p:cNvPr id="11" name="Slide Number Placeholder 5">
            <a:extLst>
              <a:ext uri="{FF2B5EF4-FFF2-40B4-BE49-F238E27FC236}">
                <a16:creationId xmlns:a16="http://schemas.microsoft.com/office/drawing/2014/main" id="{98CE7F0B-5C20-447D-B623-5E352BD732E1}"/>
              </a:ext>
            </a:extLst>
          </p:cNvPr>
          <p:cNvSpPr txBox="1">
            <a:spLocks/>
          </p:cNvSpPr>
          <p:nvPr userDrawn="1"/>
        </p:nvSpPr>
        <p:spPr>
          <a:xfrm>
            <a:off x="-1" y="6492875"/>
            <a:ext cx="487371" cy="365125"/>
          </a:xfrm>
          <a:prstGeom prst="rect">
            <a:avLst/>
          </a:prstGeom>
        </p:spPr>
        <p:txBody>
          <a:bodyPr/>
          <a:lstStyle>
            <a:defPPr>
              <a:defRPr lang="en-US"/>
            </a:defPPr>
            <a:lvl1pPr marL="0" algn="ctr" defTabSz="914400" rtl="0" eaLnBrk="1" latinLnBrk="0" hangingPunct="1">
              <a:defRPr sz="14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88C70-AE88-441D-9F59-E60D3BF64BDC}" type="slidenum">
              <a:rPr lang="en-US" smtClean="0"/>
              <a:pPr/>
              <a:t>‹#›</a:t>
            </a:fld>
            <a:endParaRPr lang="en-US" dirty="0"/>
          </a:p>
        </p:txBody>
      </p:sp>
      <p:sp>
        <p:nvSpPr>
          <p:cNvPr id="12" name="Footer Placeholder 4">
            <a:extLst>
              <a:ext uri="{FF2B5EF4-FFF2-40B4-BE49-F238E27FC236}">
                <a16:creationId xmlns:a16="http://schemas.microsoft.com/office/drawing/2014/main" id="{942598DB-7DBC-4CA9-8C37-464806552B6D}"/>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3512201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C592-089C-4134-88F5-39B925DE5D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85802-1A6A-49BA-8703-29F40F2A0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F97EF38-2ED5-4483-8DE2-F294360D5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18636F57-5EC8-46FA-A0A2-4EAEEF24A6AF}"/>
              </a:ext>
            </a:extLst>
          </p:cNvPr>
          <p:cNvSpPr>
            <a:spLocks noGrp="1"/>
          </p:cNvSpPr>
          <p:nvPr>
            <p:ph type="dt" sz="half" idx="10"/>
          </p:nvPr>
        </p:nvSpPr>
        <p:spPr>
          <a:xfrm>
            <a:off x="9424738" y="6356350"/>
            <a:ext cx="1929062" cy="365125"/>
          </a:xfrm>
          <a:prstGeom prst="rect">
            <a:avLst/>
          </a:prstGeom>
        </p:spPr>
        <p:txBody>
          <a:bodyPr/>
          <a:lstStyle>
            <a:lvl1pPr>
              <a:defRPr>
                <a:latin typeface="Arial" panose="020B0604020202020204" pitchFamily="34" charset="0"/>
              </a:defRPr>
            </a:lvl1pPr>
          </a:lstStyle>
          <a:p>
            <a:fld id="{7A1CFE13-1EC8-4068-8FCB-6607EEA6201D}" type="datetime1">
              <a:rPr lang="en-US" smtClean="0"/>
              <a:pPr/>
              <a:t>10/21/2022</a:t>
            </a:fld>
            <a:endParaRPr lang="en-US" dirty="0"/>
          </a:p>
        </p:txBody>
      </p:sp>
      <p:sp>
        <p:nvSpPr>
          <p:cNvPr id="10" name="Slide Number Placeholder 5">
            <a:extLst>
              <a:ext uri="{FF2B5EF4-FFF2-40B4-BE49-F238E27FC236}">
                <a16:creationId xmlns:a16="http://schemas.microsoft.com/office/drawing/2014/main" id="{B3023413-6A71-4F5A-BBFC-98041155808A}"/>
              </a:ext>
            </a:extLst>
          </p:cNvPr>
          <p:cNvSpPr>
            <a:spLocks noGrp="1"/>
          </p:cNvSpPr>
          <p:nvPr>
            <p:ph type="sldNum" sz="quarter" idx="12"/>
          </p:nvPr>
        </p:nvSpPr>
        <p:spPr>
          <a:xfrm>
            <a:off x="11353799" y="6356350"/>
            <a:ext cx="649705" cy="365125"/>
          </a:xfrm>
          <a:prstGeom prst="rect">
            <a:avLst/>
          </a:prstGeom>
        </p:spPr>
        <p:txBody>
          <a:bodyPr/>
          <a:lstStyle>
            <a:lvl1pPr algn="r">
              <a:defRPr sz="1400"/>
            </a:lvl1pPr>
          </a:lstStyle>
          <a:p>
            <a:fld id="{F5F88C70-AE88-441D-9F59-E60D3BF64BDC}" type="slidenum">
              <a:rPr lang="en-US" smtClean="0"/>
              <a:pPr/>
              <a:t>‹#›</a:t>
            </a:fld>
            <a:endParaRPr lang="en-US"/>
          </a:p>
        </p:txBody>
      </p:sp>
      <p:sp>
        <p:nvSpPr>
          <p:cNvPr id="11" name="Slide Number Placeholder 5">
            <a:extLst>
              <a:ext uri="{FF2B5EF4-FFF2-40B4-BE49-F238E27FC236}">
                <a16:creationId xmlns:a16="http://schemas.microsoft.com/office/drawing/2014/main" id="{EFDB8F04-BE59-46DB-BB14-E5907C2E0978}"/>
              </a:ext>
            </a:extLst>
          </p:cNvPr>
          <p:cNvSpPr txBox="1">
            <a:spLocks/>
          </p:cNvSpPr>
          <p:nvPr userDrawn="1"/>
        </p:nvSpPr>
        <p:spPr>
          <a:xfrm>
            <a:off x="-1" y="6492875"/>
            <a:ext cx="487371" cy="365125"/>
          </a:xfrm>
          <a:prstGeom prst="rect">
            <a:avLst/>
          </a:prstGeom>
        </p:spPr>
        <p:txBody>
          <a:bodyPr/>
          <a:lstStyle>
            <a:defPPr>
              <a:defRPr lang="en-US"/>
            </a:defPPr>
            <a:lvl1pPr marL="0" algn="ctr" defTabSz="914400" rtl="0" eaLnBrk="1" latinLnBrk="0" hangingPunct="1">
              <a:defRPr sz="14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88C70-AE88-441D-9F59-E60D3BF64BDC}" type="slidenum">
              <a:rPr lang="en-US" smtClean="0"/>
              <a:pPr/>
              <a:t>‹#›</a:t>
            </a:fld>
            <a:endParaRPr lang="en-US" dirty="0"/>
          </a:p>
        </p:txBody>
      </p:sp>
      <p:sp>
        <p:nvSpPr>
          <p:cNvPr id="12" name="Footer Placeholder 4">
            <a:extLst>
              <a:ext uri="{FF2B5EF4-FFF2-40B4-BE49-F238E27FC236}">
                <a16:creationId xmlns:a16="http://schemas.microsoft.com/office/drawing/2014/main" id="{E373B8DE-F95F-4C90-8FB6-FC0CA6A65028}"/>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Tree>
    <p:extLst>
      <p:ext uri="{BB962C8B-B14F-4D97-AF65-F5344CB8AC3E}">
        <p14:creationId xmlns:p14="http://schemas.microsoft.com/office/powerpoint/2010/main" val="2028386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153F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1B6F-1726-43F6-8E3C-F8DAA4337B1C}"/>
              </a:ext>
            </a:extLst>
          </p:cNvPr>
          <p:cNvSpPr>
            <a:spLocks noGrp="1"/>
          </p:cNvSpPr>
          <p:nvPr>
            <p:ph type="title"/>
          </p:nvPr>
        </p:nvSpPr>
        <p:spPr>
          <a:xfrm>
            <a:off x="831850" y="1628765"/>
            <a:ext cx="10515600" cy="1418473"/>
          </a:xfrm>
          <a:prstGeom prst="rect">
            <a:avLst/>
          </a:prstGeom>
        </p:spPr>
        <p:txBody>
          <a:bodyPr anchor="b">
            <a:normAutofit/>
          </a:bodyPr>
          <a:lstStyle>
            <a:lvl1pPr algn="ctr">
              <a:defRPr sz="4800" b="1">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2188D9D-FECC-4104-BB58-C8204F3F7C3C}"/>
              </a:ext>
            </a:extLst>
          </p:cNvPr>
          <p:cNvSpPr>
            <a:spLocks noGrp="1"/>
          </p:cNvSpPr>
          <p:nvPr>
            <p:ph type="body" idx="1"/>
          </p:nvPr>
        </p:nvSpPr>
        <p:spPr>
          <a:xfrm>
            <a:off x="831850" y="3567102"/>
            <a:ext cx="10515600" cy="1500187"/>
          </a:xfrm>
        </p:spPr>
        <p:txBody>
          <a:bodyPr>
            <a:normAutofit/>
          </a:bodyPr>
          <a:lstStyle>
            <a:lvl1pPr marL="0" indent="0" algn="ctr">
              <a:buNone/>
              <a:defRPr sz="4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A picture containing building, sitting&#10;&#10;Description automatically generated">
            <a:extLst>
              <a:ext uri="{FF2B5EF4-FFF2-40B4-BE49-F238E27FC236}">
                <a16:creationId xmlns:a16="http://schemas.microsoft.com/office/drawing/2014/main" id="{A47FE4A3-1646-4D7E-8B16-1B3A02E069B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11285"/>
          <a:stretch/>
        </p:blipFill>
        <p:spPr>
          <a:xfrm>
            <a:off x="10622052" y="227229"/>
            <a:ext cx="1569948" cy="1769644"/>
          </a:xfrm>
          <a:prstGeom prst="rect">
            <a:avLst/>
          </a:prstGeom>
        </p:spPr>
      </p:pic>
      <p:pic>
        <p:nvPicPr>
          <p:cNvPr id="12" name="Picture 11" descr="A picture containing building, sitting&#10;&#10;Description automatically generated">
            <a:extLst>
              <a:ext uri="{FF2B5EF4-FFF2-40B4-BE49-F238E27FC236}">
                <a16:creationId xmlns:a16="http://schemas.microsoft.com/office/drawing/2014/main" id="{9D45F188-CDA9-43B1-9E68-CC40E9899B24}"/>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36160"/>
          <a:stretch/>
        </p:blipFill>
        <p:spPr>
          <a:xfrm>
            <a:off x="-1" y="5293540"/>
            <a:ext cx="582292" cy="912111"/>
          </a:xfrm>
          <a:prstGeom prst="rect">
            <a:avLst/>
          </a:prstGeom>
        </p:spPr>
      </p:pic>
      <p:pic>
        <p:nvPicPr>
          <p:cNvPr id="13" name="Picture 12" descr="A picture containing computer, computer&#10;&#10;Description automatically generated">
            <a:extLst>
              <a:ext uri="{FF2B5EF4-FFF2-40B4-BE49-F238E27FC236}">
                <a16:creationId xmlns:a16="http://schemas.microsoft.com/office/drawing/2014/main" id="{A22AAA26-2FBC-42A0-BA03-40907CFEDDA4}"/>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l="34495" t="44041"/>
          <a:stretch/>
        </p:blipFill>
        <p:spPr>
          <a:xfrm>
            <a:off x="-1" y="0"/>
            <a:ext cx="796671" cy="68057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EA8EA40-5528-495C-A1DF-7A2F1D4963D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4584" y="5035162"/>
            <a:ext cx="925223" cy="925223"/>
          </a:xfrm>
          <a:prstGeom prst="rect">
            <a:avLst/>
          </a:prstGeom>
        </p:spPr>
      </p:pic>
      <p:pic>
        <p:nvPicPr>
          <p:cNvPr id="15" name="Picture 14" descr="A close up of a logo&#10;&#10;Description automatically generated">
            <a:extLst>
              <a:ext uri="{FF2B5EF4-FFF2-40B4-BE49-F238E27FC236}">
                <a16:creationId xmlns:a16="http://schemas.microsoft.com/office/drawing/2014/main" id="{5BDBDBC6-7A8A-4479-9EAA-67D38269896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37935"/>
          <a:stretch/>
        </p:blipFill>
        <p:spPr>
          <a:xfrm>
            <a:off x="11506875" y="1878183"/>
            <a:ext cx="685126" cy="1103897"/>
          </a:xfrm>
          <a:prstGeom prst="rect">
            <a:avLst/>
          </a:prstGeom>
        </p:spPr>
      </p:pic>
      <p:pic>
        <p:nvPicPr>
          <p:cNvPr id="16" name="Picture 15" descr="A picture containing object, clock, ball, player&#10;&#10;Description automatically generated">
            <a:extLst>
              <a:ext uri="{FF2B5EF4-FFF2-40B4-BE49-F238E27FC236}">
                <a16:creationId xmlns:a16="http://schemas.microsoft.com/office/drawing/2014/main" id="{8837FAE7-887C-42E3-8939-40DDD528277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34547"/>
          <a:stretch/>
        </p:blipFill>
        <p:spPr>
          <a:xfrm>
            <a:off x="1274066" y="5749595"/>
            <a:ext cx="1693445" cy="1108405"/>
          </a:xfrm>
          <a:prstGeom prst="rect">
            <a:avLst/>
          </a:prstGeom>
        </p:spPr>
      </p:pic>
      <p:pic>
        <p:nvPicPr>
          <p:cNvPr id="17" name="Picture 16" descr="A picture containing object, clock, ball, player&#10;&#10;Description automatically generated">
            <a:extLst>
              <a:ext uri="{FF2B5EF4-FFF2-40B4-BE49-F238E27FC236}">
                <a16:creationId xmlns:a16="http://schemas.microsoft.com/office/drawing/2014/main" id="{2241593D-344F-4336-A2F1-75C1C969DB5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t="34316"/>
          <a:stretch/>
        </p:blipFill>
        <p:spPr>
          <a:xfrm>
            <a:off x="10237767" y="-1"/>
            <a:ext cx="1448796" cy="951627"/>
          </a:xfrm>
          <a:prstGeom prst="rect">
            <a:avLst/>
          </a:prstGeom>
        </p:spPr>
      </p:pic>
      <p:pic>
        <p:nvPicPr>
          <p:cNvPr id="18" name="Picture 17" descr="A picture containing computer, computer&#10;&#10;Description automatically generated">
            <a:extLst>
              <a:ext uri="{FF2B5EF4-FFF2-40B4-BE49-F238E27FC236}">
                <a16:creationId xmlns:a16="http://schemas.microsoft.com/office/drawing/2014/main" id="{3FB709F5-4F26-4938-A9D8-9464769DE26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007414" y="38432"/>
            <a:ext cx="406065" cy="406065"/>
          </a:xfrm>
          <a:prstGeom prst="rect">
            <a:avLst/>
          </a:prstGeom>
        </p:spPr>
      </p:pic>
      <p:pic>
        <p:nvPicPr>
          <p:cNvPr id="19" name="Picture 18" descr="A picture containing object, clock, ball, player&#10;&#10;Description automatically generated">
            <a:extLst>
              <a:ext uri="{FF2B5EF4-FFF2-40B4-BE49-F238E27FC236}">
                <a16:creationId xmlns:a16="http://schemas.microsoft.com/office/drawing/2014/main" id="{C23FFF2A-E35B-491E-B392-640E86EF97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78389"/>
          <a:stretch/>
        </p:blipFill>
        <p:spPr>
          <a:xfrm>
            <a:off x="11826031" y="2430132"/>
            <a:ext cx="365969" cy="1693445"/>
          </a:xfrm>
          <a:prstGeom prst="rect">
            <a:avLst/>
          </a:prstGeom>
        </p:spPr>
      </p:pic>
      <p:pic>
        <p:nvPicPr>
          <p:cNvPr id="20" name="Picture 19" descr="A picture containing building, sitting&#10;&#10;Description automatically generated">
            <a:extLst>
              <a:ext uri="{FF2B5EF4-FFF2-40B4-BE49-F238E27FC236}">
                <a16:creationId xmlns:a16="http://schemas.microsoft.com/office/drawing/2014/main" id="{505469F0-5411-4A05-9F87-90E7384802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4545"/>
          <a:stretch/>
        </p:blipFill>
        <p:spPr>
          <a:xfrm>
            <a:off x="11777405" y="5504330"/>
            <a:ext cx="414596" cy="912111"/>
          </a:xfrm>
          <a:prstGeom prst="rect">
            <a:avLst/>
          </a:prstGeom>
        </p:spPr>
      </p:pic>
      <p:pic>
        <p:nvPicPr>
          <p:cNvPr id="21" name="Picture 20" descr="A picture containing computer, computer&#10;&#10;Description automatically generated">
            <a:extLst>
              <a:ext uri="{FF2B5EF4-FFF2-40B4-BE49-F238E27FC236}">
                <a16:creationId xmlns:a16="http://schemas.microsoft.com/office/drawing/2014/main" id="{FEA132E2-F627-43D6-A48D-EEAC98C3D09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41003" b="4102"/>
          <a:stretch/>
        </p:blipFill>
        <p:spPr>
          <a:xfrm>
            <a:off x="-1" y="4518155"/>
            <a:ext cx="239567" cy="389405"/>
          </a:xfrm>
          <a:prstGeom prst="rect">
            <a:avLst/>
          </a:prstGeom>
        </p:spPr>
      </p:pic>
      <p:pic>
        <p:nvPicPr>
          <p:cNvPr id="22" name="Picture 21" descr="A picture containing building, sitting&#10;&#10;Description automatically generated">
            <a:extLst>
              <a:ext uri="{FF2B5EF4-FFF2-40B4-BE49-F238E27FC236}">
                <a16:creationId xmlns:a16="http://schemas.microsoft.com/office/drawing/2014/main" id="{9CD0B013-AA8F-4E66-B914-CD634DA13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5994" b="37654"/>
          <a:stretch/>
        </p:blipFill>
        <p:spPr>
          <a:xfrm>
            <a:off x="-1" y="6289335"/>
            <a:ext cx="492591" cy="568666"/>
          </a:xfrm>
          <a:prstGeom prst="rect">
            <a:avLst/>
          </a:prstGeom>
        </p:spPr>
      </p:pic>
      <p:pic>
        <p:nvPicPr>
          <p:cNvPr id="23" name="Picture 22" descr="A picture containing computer, computer&#10;&#10;Description automatically generated">
            <a:extLst>
              <a:ext uri="{FF2B5EF4-FFF2-40B4-BE49-F238E27FC236}">
                <a16:creationId xmlns:a16="http://schemas.microsoft.com/office/drawing/2014/main" id="{C7422BB8-2828-49A4-A420-F16D82F5CF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64561"/>
          <a:stretch/>
        </p:blipFill>
        <p:spPr>
          <a:xfrm>
            <a:off x="9021575" y="0"/>
            <a:ext cx="1216192" cy="431010"/>
          </a:xfrm>
          <a:prstGeom prst="rect">
            <a:avLst/>
          </a:prstGeom>
        </p:spPr>
      </p:pic>
      <p:pic>
        <p:nvPicPr>
          <p:cNvPr id="24" name="Picture 23" descr="A close up of a logo&#10;&#10;Description automatically generated">
            <a:extLst>
              <a:ext uri="{FF2B5EF4-FFF2-40B4-BE49-F238E27FC236}">
                <a16:creationId xmlns:a16="http://schemas.microsoft.com/office/drawing/2014/main" id="{D66303D6-0746-472A-A4EC-6DC355B0E00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54416" t="39025"/>
          <a:stretch/>
        </p:blipFill>
        <p:spPr>
          <a:xfrm rot="5400000">
            <a:off x="11603846" y="-84950"/>
            <a:ext cx="503205" cy="673101"/>
          </a:xfrm>
          <a:prstGeom prst="rect">
            <a:avLst/>
          </a:prstGeom>
        </p:spPr>
      </p:pic>
      <p:pic>
        <p:nvPicPr>
          <p:cNvPr id="25" name="Picture 24" descr="A picture containing object, clock, ball, player&#10;&#10;Description automatically generated">
            <a:extLst>
              <a:ext uri="{FF2B5EF4-FFF2-40B4-BE49-F238E27FC236}">
                <a16:creationId xmlns:a16="http://schemas.microsoft.com/office/drawing/2014/main" id="{0260EEDC-AD76-46D4-B9E2-56CA4D8F4859}"/>
              </a:ext>
            </a:extLst>
          </p:cNvPr>
          <p:cNvPicPr>
            <a:picLocks noChangeAspect="1"/>
          </p:cNvPicPr>
          <p:nvPr userDrawn="1"/>
        </p:nvPicPr>
        <p:blipFill rotWithShape="1">
          <a:blip r:embed="rId7" cstate="screen">
            <a:alphaModFix amt="50000"/>
            <a:extLst>
              <a:ext uri="{28A0092B-C50C-407E-A947-70E740481C1C}">
                <a14:useLocalDpi xmlns:a14="http://schemas.microsoft.com/office/drawing/2010/main"/>
              </a:ext>
            </a:extLst>
          </a:blip>
          <a:srcRect b="49197"/>
          <a:stretch/>
        </p:blipFill>
        <p:spPr>
          <a:xfrm>
            <a:off x="126236" y="6121969"/>
            <a:ext cx="1448796" cy="736031"/>
          </a:xfrm>
          <a:prstGeom prst="rect">
            <a:avLst/>
          </a:prstGeom>
        </p:spPr>
      </p:pic>
      <p:pic>
        <p:nvPicPr>
          <p:cNvPr id="26" name="Picture 25" descr="A picture containing computer, computer&#10;&#10;Description automatically generated">
            <a:extLst>
              <a:ext uri="{FF2B5EF4-FFF2-40B4-BE49-F238E27FC236}">
                <a16:creationId xmlns:a16="http://schemas.microsoft.com/office/drawing/2014/main" id="{86A56120-3FF5-4D61-A964-48B8E08759AB}"/>
              </a:ext>
            </a:extLst>
          </p:cNvPr>
          <p:cNvPicPr>
            <a:picLocks noChangeAspect="1"/>
          </p:cNvPicPr>
          <p:nvPr userDrawn="1"/>
        </p:nvPicPr>
        <p:blipFill rotWithShape="1">
          <a:blip r:embed="rId9" cstate="screen">
            <a:alphaModFix amt="30000"/>
            <a:extLst>
              <a:ext uri="{28A0092B-C50C-407E-A947-70E740481C1C}">
                <a14:useLocalDpi xmlns:a14="http://schemas.microsoft.com/office/drawing/2010/main"/>
              </a:ext>
            </a:extLst>
          </a:blip>
          <a:srcRect b="56001"/>
          <a:stretch/>
        </p:blipFill>
        <p:spPr>
          <a:xfrm>
            <a:off x="3214384" y="6538913"/>
            <a:ext cx="725217" cy="319088"/>
          </a:xfrm>
          <a:prstGeom prst="rect">
            <a:avLst/>
          </a:prstGeom>
        </p:spPr>
      </p:pic>
      <p:sp>
        <p:nvSpPr>
          <p:cNvPr id="27" name="Slide Number Placeholder 5">
            <a:extLst>
              <a:ext uri="{FF2B5EF4-FFF2-40B4-BE49-F238E27FC236}">
                <a16:creationId xmlns:a16="http://schemas.microsoft.com/office/drawing/2014/main" id="{C152BD64-70D7-4D61-9554-192DB9EC76DA}"/>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spTree>
    <p:extLst>
      <p:ext uri="{BB962C8B-B14F-4D97-AF65-F5344CB8AC3E}">
        <p14:creationId xmlns:p14="http://schemas.microsoft.com/office/powerpoint/2010/main" val="428261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enter Content Slide,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37160"/>
            <a:ext cx="9119616" cy="914400"/>
          </a:xfrm>
        </p:spPr>
        <p:txBody>
          <a:bodyPr/>
          <a:lstStyle>
            <a:lvl1pPr>
              <a:defRPr baseline="0"/>
            </a:lvl1pPr>
          </a:lstStyle>
          <a:p>
            <a:r>
              <a:rPr lang="en-US"/>
              <a:t>Content slide title, one column</a:t>
            </a:r>
          </a:p>
        </p:txBody>
      </p:sp>
      <p:sp>
        <p:nvSpPr>
          <p:cNvPr id="8" name="Text Placeholder 7"/>
          <p:cNvSpPr>
            <a:spLocks noGrp="1"/>
          </p:cNvSpPr>
          <p:nvPr>
            <p:ph type="body" sz="quarter" idx="11" hasCustomPrompt="1"/>
          </p:nvPr>
        </p:nvSpPr>
        <p:spPr>
          <a:xfrm>
            <a:off x="914400" y="1600201"/>
            <a:ext cx="10356851" cy="4525963"/>
          </a:xfrm>
          <a:prstGeom prst="rect">
            <a:avLst/>
          </a:prstGeom>
        </p:spPr>
        <p:txBody>
          <a:bodyPr/>
          <a:lstStyle>
            <a:lvl1pPr marL="347472" indent="-347472" algn="l" defTabSz="457178" rtl="0" eaLnBrk="1" latinLnBrk="0" hangingPunct="1">
              <a:lnSpc>
                <a:spcPct val="110000"/>
              </a:lnSpc>
              <a:spcBef>
                <a:spcPts val="672"/>
              </a:spcBef>
              <a:buClr>
                <a:srgbClr val="008000"/>
              </a:buClr>
              <a:tabLst>
                <a:tab pos="3092296" algn="l"/>
              </a:tabLst>
              <a:defRPr lang="en-US" sz="2800"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1pPr>
            <a:lvl2pPr marL="640080" indent="-274320" algn="l" defTabSz="457178" rtl="0" eaLnBrk="1" latinLnBrk="0" hangingPunct="1">
              <a:lnSpc>
                <a:spcPct val="110000"/>
              </a:lnSpc>
              <a:spcBef>
                <a:spcPts val="576"/>
              </a:spcBef>
              <a:buClr>
                <a:srgbClr val="52CA7F"/>
              </a:buClr>
              <a:buFont typeface="Arial" panose="020B0604020202020204" pitchFamily="34" charset="0"/>
              <a:buChar char="•"/>
              <a:tabLst>
                <a:tab pos="3092296" algn="l"/>
              </a:tabLst>
              <a:defRPr lang="en-US" sz="2400" kern="1200" dirty="0" smtClean="0">
                <a:solidFill>
                  <a:schemeClr val="tx1">
                    <a:lumMod val="75000"/>
                    <a:lumOff val="25000"/>
                  </a:schemeClr>
                </a:solidFill>
                <a:latin typeface="+mn-lt"/>
                <a:ea typeface="+mn-ea"/>
                <a:cs typeface="Arial" panose="020B0604020202020204" pitchFamily="34" charset="0"/>
              </a:defRPr>
            </a:lvl2pPr>
            <a:lvl3pPr marL="914400" indent="-274320" algn="l" defTabSz="457178" rtl="0" eaLnBrk="1" latinLnBrk="0" hangingPunct="1">
              <a:lnSpc>
                <a:spcPct val="110000"/>
              </a:lnSpc>
              <a:spcBef>
                <a:spcPts val="24"/>
              </a:spcBef>
              <a:buClr>
                <a:srgbClr val="80CE98"/>
              </a:buClr>
              <a:tabLst>
                <a:tab pos="3092296" algn="l"/>
              </a:tabLst>
              <a:defRPr lang="en-US" sz="2000" kern="1200" dirty="0" smtClean="0">
                <a:solidFill>
                  <a:schemeClr val="tx1">
                    <a:lumMod val="75000"/>
                    <a:lumOff val="25000"/>
                  </a:schemeClr>
                </a:solidFill>
                <a:latin typeface="+mn-lt"/>
                <a:ea typeface="+mn-ea"/>
                <a:cs typeface="Arial" panose="020B0604020202020204" pitchFamily="34" charset="0"/>
              </a:defRPr>
            </a:lvl3pPr>
          </a:lstStyle>
          <a:p>
            <a:pPr lvl="0">
              <a:lnSpc>
                <a:spcPct val="120000"/>
              </a:lnSpc>
              <a:buFont typeface="Wingdings" panose="05000000000000000000" pitchFamily="2" charset="2"/>
              <a:buChar char="§"/>
              <a:tabLst>
                <a:tab pos="3092296" algn="l"/>
              </a:tabLst>
            </a:pPr>
            <a:r>
              <a:rPr lang="en-US"/>
              <a:t>Level one message goes here. </a:t>
            </a:r>
          </a:p>
          <a:p>
            <a:pPr lvl="0">
              <a:lnSpc>
                <a:spcPct val="120000"/>
              </a:lnSpc>
              <a:buFont typeface="Wingdings" panose="05000000000000000000" pitchFamily="2" charset="2"/>
              <a:buChar char="§"/>
              <a:tabLst>
                <a:tab pos="3092296" algn="l"/>
              </a:tabLst>
            </a:pPr>
            <a:r>
              <a:rPr lang="en-US"/>
              <a:t>Level one message point 2 goes here.</a:t>
            </a:r>
          </a:p>
          <a:p>
            <a:pPr lvl="1">
              <a:lnSpc>
                <a:spcPct val="120000"/>
              </a:lnSpc>
              <a:tabLst>
                <a:tab pos="3092296" algn="l"/>
              </a:tabLst>
            </a:pPr>
            <a:r>
              <a:rPr lang="en-US"/>
              <a:t>Level two message goes here. </a:t>
            </a:r>
          </a:p>
          <a:p>
            <a:pPr lvl="1">
              <a:lnSpc>
                <a:spcPct val="120000"/>
              </a:lnSpc>
              <a:tabLst>
                <a:tab pos="3092296" algn="l"/>
              </a:tabLst>
            </a:pPr>
            <a:r>
              <a:rPr lang="en-US"/>
              <a:t>Level two, point two message goes here. </a:t>
            </a:r>
          </a:p>
          <a:p>
            <a:pPr lvl="2">
              <a:lnSpc>
                <a:spcPct val="120000"/>
              </a:lnSpc>
              <a:buFont typeface="Wingdings" panose="05000000000000000000" pitchFamily="2" charset="2"/>
              <a:buChar char="§"/>
              <a:tabLst>
                <a:tab pos="3092296" algn="l"/>
              </a:tabLst>
            </a:pPr>
            <a:r>
              <a:rPr lang="en-US"/>
              <a:t> Level three message goes here.</a:t>
            </a:r>
          </a:p>
          <a:p>
            <a:pPr lvl="0">
              <a:lnSpc>
                <a:spcPct val="120000"/>
              </a:lnSpc>
              <a:buFont typeface="Wingdings" panose="05000000000000000000" pitchFamily="2" charset="2"/>
              <a:buChar char="§"/>
              <a:tabLst>
                <a:tab pos="3092296" algn="l"/>
              </a:tabLst>
            </a:pPr>
            <a:r>
              <a:rPr lang="en-US"/>
              <a:t>Level one message point 3 goes here.</a:t>
            </a:r>
          </a:p>
          <a:p>
            <a:pPr lvl="1">
              <a:lnSpc>
                <a:spcPct val="120000"/>
              </a:lnSpc>
              <a:tabLst>
                <a:tab pos="3092296" algn="l"/>
              </a:tabLst>
            </a:pPr>
            <a:r>
              <a:rPr lang="en-US"/>
              <a:t>Level two message goes here. </a:t>
            </a:r>
          </a:p>
        </p:txBody>
      </p:sp>
      <p:sp>
        <p:nvSpPr>
          <p:cNvPr id="4" name="Slide Number Placeholder 3"/>
          <p:cNvSpPr>
            <a:spLocks noGrp="1"/>
          </p:cNvSpPr>
          <p:nvPr>
            <p:ph type="sldNum" sz="quarter" idx="12"/>
          </p:nvPr>
        </p:nvSpPr>
        <p:spPr/>
        <p:txBody>
          <a:bodyPr/>
          <a:lstStyle/>
          <a:p>
            <a:fld id="{1CA9A8B5-2F46-45D5-BFD6-50DBD399472D}" type="slidenum">
              <a:rPr lang="en-US" smtClean="0"/>
              <a:pPr/>
              <a:t>‹#›</a:t>
            </a:fld>
            <a:endParaRPr lang="en-US"/>
          </a:p>
        </p:txBody>
      </p:sp>
    </p:spTree>
    <p:extLst>
      <p:ext uri="{BB962C8B-B14F-4D97-AF65-F5344CB8AC3E}">
        <p14:creationId xmlns:p14="http://schemas.microsoft.com/office/powerpoint/2010/main" val="114723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517-3188-F645-B0E6-B9C1BA6A71C6}"/>
              </a:ext>
            </a:extLst>
          </p:cNvPr>
          <p:cNvSpPr>
            <a:spLocks noGrp="1"/>
          </p:cNvSpPr>
          <p:nvPr>
            <p:ph type="title"/>
          </p:nvPr>
        </p:nvSpPr>
        <p:spPr>
          <a:xfrm>
            <a:off x="839787" y="641683"/>
            <a:ext cx="10515601" cy="1049006"/>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B6A09903-DA49-8D48-A2AC-32F4C6C443D3}"/>
              </a:ext>
            </a:extLst>
          </p:cNvPr>
          <p:cNvSpPr>
            <a:spLocks noGrp="1"/>
          </p:cNvSpPr>
          <p:nvPr>
            <p:ph type="body" idx="1"/>
          </p:nvPr>
        </p:nvSpPr>
        <p:spPr>
          <a:xfrm>
            <a:off x="839790" y="1681164"/>
            <a:ext cx="5157788"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1B348030-8A58-ED4F-A7B8-4A1DD16F10BA}"/>
              </a:ext>
            </a:extLst>
          </p:cNvPr>
          <p:cNvSpPr>
            <a:spLocks noGrp="1"/>
          </p:cNvSpPr>
          <p:nvPr>
            <p:ph sz="half" idx="2"/>
          </p:nvPr>
        </p:nvSpPr>
        <p:spPr>
          <a:xfrm>
            <a:off x="839790" y="2505075"/>
            <a:ext cx="515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2FD94FA6-04E8-B341-A50C-B4B577374DA1}"/>
              </a:ext>
            </a:extLst>
          </p:cNvPr>
          <p:cNvSpPr>
            <a:spLocks noGrp="1"/>
          </p:cNvSpPr>
          <p:nvPr>
            <p:ph type="body" sz="quarter" idx="3"/>
          </p:nvPr>
        </p:nvSpPr>
        <p:spPr>
          <a:xfrm>
            <a:off x="6172202" y="1681164"/>
            <a:ext cx="5183187"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417E830F-9150-D541-B7C9-17FABC87F561}"/>
              </a:ext>
            </a:extLst>
          </p:cNvPr>
          <p:cNvSpPr>
            <a:spLocks noGrp="1"/>
          </p:cNvSpPr>
          <p:nvPr>
            <p:ph sz="quarter" idx="4"/>
          </p:nvPr>
        </p:nvSpPr>
        <p:spPr>
          <a:xfrm>
            <a:off x="6172202" y="2505075"/>
            <a:ext cx="51831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01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685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20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4E8-6EFE-5F46-8687-102AF32F3A3F}"/>
              </a:ext>
            </a:extLst>
          </p:cNvPr>
          <p:cNvSpPr>
            <a:spLocks noGrp="1"/>
          </p:cNvSpPr>
          <p:nvPr>
            <p:ph type="title"/>
          </p:nvPr>
        </p:nvSpPr>
        <p:spPr>
          <a:xfrm>
            <a:off x="839789" y="641684"/>
            <a:ext cx="3932237" cy="1415716"/>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21E1D1BB-297C-9045-926B-51C3101E34FC}"/>
              </a:ext>
            </a:extLst>
          </p:cNvPr>
          <p:cNvSpPr>
            <a:spLocks noGrp="1"/>
          </p:cNvSpPr>
          <p:nvPr>
            <p:ph idx="1"/>
          </p:nvPr>
        </p:nvSpPr>
        <p:spPr>
          <a:xfrm>
            <a:off x="5183188" y="987426"/>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DBD4504F-9A18-F54A-A3DD-00A84B7C82BB}"/>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smtClean="0"/>
              <a:t>Edit Master text styles</a:t>
            </a:r>
          </a:p>
        </p:txBody>
      </p:sp>
    </p:spTree>
    <p:extLst>
      <p:ext uri="{BB962C8B-B14F-4D97-AF65-F5344CB8AC3E}">
        <p14:creationId xmlns:p14="http://schemas.microsoft.com/office/powerpoint/2010/main" val="315401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731519"/>
            <a:ext cx="3200400" cy="2148839"/>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14334" y="807480"/>
            <a:ext cx="7066804" cy="53902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465667" y="6395144"/>
            <a:ext cx="2618317" cy="365125"/>
          </a:xfrm>
        </p:spPr>
        <p:txBody>
          <a:bodyPr/>
          <a:lstStyle>
            <a:lvl1pPr algn="l">
              <a:defRPr/>
            </a:lvl1pPr>
          </a:lstStyle>
          <a:p>
            <a:pPr>
              <a:defRPr/>
            </a:pPr>
            <a:fld id="{99252F06-D974-4759-ACE9-A161C6DF30CD}" type="datetime1">
              <a:rPr lang="en-US"/>
              <a:pPr>
                <a:defRPr/>
              </a:pPr>
              <a:t>10/21/2022</a:t>
            </a:fld>
            <a:endParaRPr lang="en-US" dirty="0"/>
          </a:p>
        </p:txBody>
      </p:sp>
      <p:sp>
        <p:nvSpPr>
          <p:cNvPr id="8" name="Footer Placeholder 5"/>
          <p:cNvSpPr>
            <a:spLocks noGrp="1"/>
          </p:cNvSpPr>
          <p:nvPr>
            <p:ph type="ftr" sz="quarter" idx="11"/>
          </p:nvPr>
        </p:nvSpPr>
        <p:spPr>
          <a:xfrm>
            <a:off x="4195293" y="6363574"/>
            <a:ext cx="6507051"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10862254" y="6363573"/>
            <a:ext cx="818884" cy="365125"/>
          </a:xfrm>
        </p:spPr>
        <p:txBody>
          <a:bodyPr/>
          <a:lstStyle>
            <a:lvl1pPr>
              <a:defRPr>
                <a:solidFill>
                  <a:schemeClr val="tx2"/>
                </a:solidFill>
              </a:defRPr>
            </a:lvl1pPr>
          </a:lstStyle>
          <a:p>
            <a:pPr>
              <a:defRPr/>
            </a:pPr>
            <a:fld id="{FF8873A4-313D-4173-B1C4-3F2E1433D932}" type="slidenum">
              <a:rPr lang="en-US" altLang="en-US"/>
              <a:pPr>
                <a:defRPr/>
              </a:pPr>
              <a:t>‹#›</a:t>
            </a:fld>
            <a:endParaRPr lang="en-US" altLang="en-US"/>
          </a:p>
        </p:txBody>
      </p:sp>
      <p:pic>
        <p:nvPicPr>
          <p:cNvPr id="10"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2"/>
          <a:stretch>
            <a:fillRect/>
          </a:stretch>
        </p:blipFill>
        <p:spPr>
          <a:xfrm>
            <a:off x="9608718" y="130147"/>
            <a:ext cx="2438400" cy="677333"/>
          </a:xfrm>
          <a:prstGeom prst="rect">
            <a:avLst/>
          </a:prstGeom>
        </p:spPr>
      </p:pic>
      <p:cxnSp>
        <p:nvCxnSpPr>
          <p:cNvPr id="11" name="Straight Connector 10">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8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7.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0FD2E4-E973-8545-837D-308335615927}"/>
              </a:ext>
            </a:extLst>
          </p:cNvPr>
          <p:cNvSpPr/>
          <p:nvPr userDrawn="1"/>
        </p:nvSpPr>
        <p:spPr>
          <a:xfrm>
            <a:off x="0" y="6306422"/>
            <a:ext cx="12192000" cy="546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14F952F-5EBD-B441-98F8-D43B76A30678}"/>
              </a:ext>
            </a:extLst>
          </p:cNvPr>
          <p:cNvSpPr>
            <a:spLocks noGrp="1"/>
          </p:cNvSpPr>
          <p:nvPr>
            <p:ph type="title"/>
          </p:nvPr>
        </p:nvSpPr>
        <p:spPr>
          <a:xfrm>
            <a:off x="838200" y="641684"/>
            <a:ext cx="10515601" cy="10490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B881CA2F-EAC7-514E-9EB6-8FA6917AA980}"/>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1ACFEB6A-119A-4D49-B591-91D20A88E12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52DBE217-D37F-3B46-A238-743F9246B98D}" type="datetime1">
              <a:rPr lang="en-US" smtClean="0"/>
              <a:t>10/21/2022</a:t>
            </a:fld>
            <a:endParaRPr lang="en-US"/>
          </a:p>
        </p:txBody>
      </p:sp>
      <p:sp>
        <p:nvSpPr>
          <p:cNvPr id="5" name="Footer Placeholder 4">
            <a:extLst>
              <a:ext uri="{FF2B5EF4-FFF2-40B4-BE49-F238E27FC236}">
                <a16:creationId xmlns:a16="http://schemas.microsoft.com/office/drawing/2014/main" id="{B24E5736-0CB6-7643-84E5-931F2AB59E72}"/>
              </a:ext>
            </a:extLst>
          </p:cNvPr>
          <p:cNvSpPr>
            <a:spLocks noGrp="1"/>
          </p:cNvSpPr>
          <p:nvPr>
            <p:ph type="ftr" sz="quarter" idx="3"/>
          </p:nvPr>
        </p:nvSpPr>
        <p:spPr>
          <a:xfrm>
            <a:off x="4038602" y="6356351"/>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C9676-5C45-234F-83F7-F8661B50797B}"/>
              </a:ext>
            </a:extLst>
          </p:cNvPr>
          <p:cNvSpPr>
            <a:spLocks noGrp="1"/>
          </p:cNvSpPr>
          <p:nvPr>
            <p:ph type="sldNum" sz="quarter" idx="4"/>
          </p:nvPr>
        </p:nvSpPr>
        <p:spPr>
          <a:xfrm>
            <a:off x="8610602" y="6356351"/>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F81F0205-19D0-7E4A-9ED8-815C205B56F5}" type="slidenum">
              <a:rPr lang="en-US" smtClean="0"/>
              <a:t>‹#›</a:t>
            </a:fld>
            <a:endParaRPr lang="en-US"/>
          </a:p>
        </p:txBody>
      </p:sp>
      <p:pic>
        <p:nvPicPr>
          <p:cNvPr id="7"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12"/>
          <a:stretch>
            <a:fillRect/>
          </a:stretch>
        </p:blipFill>
        <p:spPr>
          <a:xfrm>
            <a:off x="9608718" y="130147"/>
            <a:ext cx="2438400" cy="677333"/>
          </a:xfrm>
          <a:prstGeom prst="rect">
            <a:avLst/>
          </a:prstGeo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0FD2E4-E973-8545-837D-308335615927}"/>
              </a:ext>
            </a:extLst>
          </p:cNvPr>
          <p:cNvSpPr/>
          <p:nvPr userDrawn="1"/>
        </p:nvSpPr>
        <p:spPr>
          <a:xfrm>
            <a:off x="0" y="6396911"/>
            <a:ext cx="12192000" cy="46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64E323F0-759C-C749-AA22-883B54398341}"/>
              </a:ext>
            </a:extLst>
          </p:cNvPr>
          <p:cNvSpPr txBox="1">
            <a:spLocks/>
          </p:cNvSpPr>
          <p:nvPr userDrawn="1"/>
        </p:nvSpPr>
        <p:spPr>
          <a:xfrm>
            <a:off x="838201"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A414-2E57-E141-944D-0E383832F5B5}" type="datetime1">
              <a:rPr lang="en-US" smtClean="0"/>
              <a:pPr/>
              <a:t>10/21/2022</a:t>
            </a:fld>
            <a:endParaRPr lang="en-US" dirty="0"/>
          </a:p>
        </p:txBody>
      </p:sp>
      <p:sp>
        <p:nvSpPr>
          <p:cNvPr id="11" name="Slide Number Placeholder 5">
            <a:extLst>
              <a:ext uri="{FF2B5EF4-FFF2-40B4-BE49-F238E27FC236}">
                <a16:creationId xmlns:a16="http://schemas.microsoft.com/office/drawing/2014/main" id="{FBE463CF-D589-5343-9B25-534697E39CF9}"/>
              </a:ext>
            </a:extLst>
          </p:cNvPr>
          <p:cNvSpPr txBox="1">
            <a:spLocks/>
          </p:cNvSpPr>
          <p:nvPr userDrawn="1"/>
        </p:nvSpPr>
        <p:spPr>
          <a:xfrm>
            <a:off x="8763002"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1F0205-19D0-7E4A-9ED8-815C205B56F5}" type="slidenum">
              <a:rPr lang="en-US" smtClean="0"/>
              <a:pPr algn="r"/>
              <a:t>‹#›</a:t>
            </a:fld>
            <a:endParaRPr lang="en-US" dirty="0"/>
          </a:p>
        </p:txBody>
      </p:sp>
      <p:sp>
        <p:nvSpPr>
          <p:cNvPr id="12" name="Footer Placeholder 2"/>
          <p:cNvSpPr txBox="1">
            <a:spLocks/>
          </p:cNvSpPr>
          <p:nvPr userDrawn="1"/>
        </p:nvSpPr>
        <p:spPr>
          <a:xfrm>
            <a:off x="3581401" y="6451940"/>
            <a:ext cx="5041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chemeClr val="bg1"/>
                </a:solidFill>
              </a:rPr>
              <a:t>Prepared by Care Transformation Collaborative of RI</a:t>
            </a:r>
            <a:endParaRPr lang="en-US" dirty="0">
              <a:solidFill>
                <a:schemeClr val="bg1"/>
              </a:solidFill>
            </a:endParaRPr>
          </a:p>
        </p:txBody>
      </p:sp>
    </p:spTree>
    <p:extLst>
      <p:ext uri="{BB962C8B-B14F-4D97-AF65-F5344CB8AC3E}">
        <p14:creationId xmlns:p14="http://schemas.microsoft.com/office/powerpoint/2010/main" val="220901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hf hdr="0" ftr="0" dt="0"/>
  <p:txStyles>
    <p:titleStyle>
      <a:lvl1pPr algn="l" defTabSz="914484" rtl="0" eaLnBrk="1" latinLnBrk="0" hangingPunct="1">
        <a:lnSpc>
          <a:spcPct val="90000"/>
        </a:lnSpc>
        <a:spcBef>
          <a:spcPct val="0"/>
        </a:spcBef>
        <a:buNone/>
        <a:defRPr sz="4401" b="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84" rtl="0" eaLnBrk="1" latinLnBrk="0" hangingPunct="1">
        <a:defRPr sz="1801" kern="1200">
          <a:solidFill>
            <a:schemeClr val="tx1"/>
          </a:solidFill>
          <a:latin typeface="+mn-lt"/>
          <a:ea typeface="+mn-ea"/>
          <a:cs typeface="+mn-cs"/>
        </a:defRPr>
      </a:lvl1pPr>
      <a:lvl2pPr marL="457241" algn="l" defTabSz="914484" rtl="0" eaLnBrk="1" latinLnBrk="0" hangingPunct="1">
        <a:defRPr sz="1801" kern="1200">
          <a:solidFill>
            <a:schemeClr val="tx1"/>
          </a:solidFill>
          <a:latin typeface="+mn-lt"/>
          <a:ea typeface="+mn-ea"/>
          <a:cs typeface="+mn-cs"/>
        </a:defRPr>
      </a:lvl2pPr>
      <a:lvl3pPr marL="914484" algn="l" defTabSz="914484" rtl="0" eaLnBrk="1" latinLnBrk="0" hangingPunct="1">
        <a:defRPr sz="1801" kern="1200">
          <a:solidFill>
            <a:schemeClr val="tx1"/>
          </a:solidFill>
          <a:latin typeface="+mn-lt"/>
          <a:ea typeface="+mn-ea"/>
          <a:cs typeface="+mn-cs"/>
        </a:defRPr>
      </a:lvl3pPr>
      <a:lvl4pPr marL="1371725" algn="l" defTabSz="914484" rtl="0" eaLnBrk="1" latinLnBrk="0" hangingPunct="1">
        <a:defRPr sz="1801" kern="1200">
          <a:solidFill>
            <a:schemeClr val="tx1"/>
          </a:solidFill>
          <a:latin typeface="+mn-lt"/>
          <a:ea typeface="+mn-ea"/>
          <a:cs typeface="+mn-cs"/>
        </a:defRPr>
      </a:lvl4pPr>
      <a:lvl5pPr marL="1828966" algn="l" defTabSz="914484" rtl="0" eaLnBrk="1" latinLnBrk="0" hangingPunct="1">
        <a:defRPr sz="1801" kern="1200">
          <a:solidFill>
            <a:schemeClr val="tx1"/>
          </a:solidFill>
          <a:latin typeface="+mn-lt"/>
          <a:ea typeface="+mn-ea"/>
          <a:cs typeface="+mn-cs"/>
        </a:defRPr>
      </a:lvl5pPr>
      <a:lvl6pPr marL="2286209" algn="l" defTabSz="914484" rtl="0" eaLnBrk="1" latinLnBrk="0" hangingPunct="1">
        <a:defRPr sz="1801" kern="1200">
          <a:solidFill>
            <a:schemeClr val="tx1"/>
          </a:solidFill>
          <a:latin typeface="+mn-lt"/>
          <a:ea typeface="+mn-ea"/>
          <a:cs typeface="+mn-cs"/>
        </a:defRPr>
      </a:lvl6pPr>
      <a:lvl7pPr marL="2743449" algn="l" defTabSz="914484" rtl="0" eaLnBrk="1" latinLnBrk="0" hangingPunct="1">
        <a:defRPr sz="1801" kern="1200">
          <a:solidFill>
            <a:schemeClr val="tx1"/>
          </a:solidFill>
          <a:latin typeface="+mn-lt"/>
          <a:ea typeface="+mn-ea"/>
          <a:cs typeface="+mn-cs"/>
        </a:defRPr>
      </a:lvl7pPr>
      <a:lvl8pPr marL="3200692" algn="l" defTabSz="914484" rtl="0" eaLnBrk="1" latinLnBrk="0" hangingPunct="1">
        <a:defRPr sz="1801" kern="1200">
          <a:solidFill>
            <a:schemeClr val="tx1"/>
          </a:solidFill>
          <a:latin typeface="+mn-lt"/>
          <a:ea typeface="+mn-ea"/>
          <a:cs typeface="+mn-cs"/>
        </a:defRPr>
      </a:lvl8pPr>
      <a:lvl9pPr marL="3657933" algn="l" defTabSz="914484"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003B2-705D-0E4D-8F9C-4BD35A4DA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614B20-D88F-C44F-A315-68ECB6250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C9A11-B842-A64F-BC9E-6DA1BFE427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699E8-5AEF-D34F-8266-5E58788CD1C6}" type="datetimeFigureOut">
              <a:rPr lang="en-US" smtClean="0"/>
              <a:t>10/21/2022</a:t>
            </a:fld>
            <a:endParaRPr lang="en-US"/>
          </a:p>
        </p:txBody>
      </p:sp>
      <p:sp>
        <p:nvSpPr>
          <p:cNvPr id="5" name="Footer Placeholder 4">
            <a:extLst>
              <a:ext uri="{FF2B5EF4-FFF2-40B4-BE49-F238E27FC236}">
                <a16:creationId xmlns:a16="http://schemas.microsoft.com/office/drawing/2014/main" id="{B87CE3E2-BB4B-7747-A3E5-AC97AB550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5B47E1-4BDC-0F4F-890B-3EB62239F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9ACF8-4AF9-C245-A19E-071014846368}" type="slidenum">
              <a:rPr lang="en-US" smtClean="0"/>
              <a:t>‹#›</a:t>
            </a:fld>
            <a:endParaRPr lang="en-US"/>
          </a:p>
        </p:txBody>
      </p:sp>
    </p:spTree>
    <p:extLst>
      <p:ext uri="{BB962C8B-B14F-4D97-AF65-F5344CB8AC3E}">
        <p14:creationId xmlns:p14="http://schemas.microsoft.com/office/powerpoint/2010/main" val="78243307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AE3E3-11D0-488E-B85C-BBDBFD48DC41}"/>
              </a:ext>
            </a:extLst>
          </p:cNvPr>
          <p:cNvSpPr>
            <a:spLocks noGrp="1"/>
          </p:cNvSpPr>
          <p:nvPr>
            <p:ph type="title"/>
          </p:nvPr>
        </p:nvSpPr>
        <p:spPr>
          <a:xfrm>
            <a:off x="727113" y="365125"/>
            <a:ext cx="10626687"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83A753F3-8F7A-4E11-A8A3-EC8F66F5394A}"/>
              </a:ext>
            </a:extLst>
          </p:cNvPr>
          <p:cNvSpPr>
            <a:spLocks noGrp="1"/>
          </p:cNvSpPr>
          <p:nvPr>
            <p:ph type="body" idx="1"/>
          </p:nvPr>
        </p:nvSpPr>
        <p:spPr>
          <a:xfrm>
            <a:off x="3803072" y="1825625"/>
            <a:ext cx="7550727" cy="4086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C1083C4-EE1C-40AE-B7BE-B1855BD16D20}"/>
              </a:ext>
            </a:extLst>
          </p:cNvPr>
          <p:cNvSpPr>
            <a:spLocks noGrp="1"/>
          </p:cNvSpPr>
          <p:nvPr>
            <p:ph type="sldNum" sz="quarter" idx="4"/>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fld id="{08E7235C-81B4-4DDD-AA35-D506900840C7}" type="slidenum">
              <a:rPr lang="en-US" smtClean="0"/>
              <a:pPr/>
              <a:t>‹#›</a:t>
            </a:fld>
            <a:endParaRPr lang="en-US" dirty="0"/>
          </a:p>
        </p:txBody>
      </p:sp>
    </p:spTree>
    <p:extLst>
      <p:ext uri="{BB962C8B-B14F-4D97-AF65-F5344CB8AC3E}">
        <p14:creationId xmlns:p14="http://schemas.microsoft.com/office/powerpoint/2010/main" val="81972524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914400" rtl="0" eaLnBrk="1" latinLnBrk="0" hangingPunct="1">
        <a:lnSpc>
          <a:spcPct val="90000"/>
        </a:lnSpc>
        <a:spcBef>
          <a:spcPct val="0"/>
        </a:spcBef>
        <a:buNone/>
        <a:defRPr sz="4800" b="1" kern="1200">
          <a:solidFill>
            <a:srgbClr val="0070C0"/>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0C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70C0"/>
        </a:buClr>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F6BD1-86C5-4AF3-8FE5-CE689EBE1F53}"/>
              </a:ext>
            </a:extLst>
          </p:cNvPr>
          <p:cNvSpPr/>
          <p:nvPr userDrawn="1"/>
        </p:nvSpPr>
        <p:spPr>
          <a:xfrm>
            <a:off x="1" y="6151397"/>
            <a:ext cx="12192000" cy="719959"/>
          </a:xfrm>
          <a:prstGeom prst="rect">
            <a:avLst/>
          </a:prstGeom>
          <a:solidFill>
            <a:srgbClr val="287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rapezoid 7">
            <a:extLst>
              <a:ext uri="{FF2B5EF4-FFF2-40B4-BE49-F238E27FC236}">
                <a16:creationId xmlns:a16="http://schemas.microsoft.com/office/drawing/2014/main" id="{7DD935E9-D476-4416-B4EC-C23E7D62239B}"/>
              </a:ext>
            </a:extLst>
          </p:cNvPr>
          <p:cNvSpPr/>
          <p:nvPr userDrawn="1"/>
        </p:nvSpPr>
        <p:spPr>
          <a:xfrm>
            <a:off x="8983580" y="5812526"/>
            <a:ext cx="3375846" cy="1058827"/>
          </a:xfrm>
          <a:prstGeom prst="trapezoid">
            <a:avLst>
              <a:gd name="adj" fmla="val 15946"/>
            </a:avLst>
          </a:prstGeom>
          <a:solidFill>
            <a:srgbClr val="153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picture containing building, sitting&#10;&#10;Description automatically generated">
            <a:extLst>
              <a:ext uri="{FF2B5EF4-FFF2-40B4-BE49-F238E27FC236}">
                <a16:creationId xmlns:a16="http://schemas.microsoft.com/office/drawing/2014/main" id="{7E218E1E-E849-43AA-88EC-5DAF54DC922A}"/>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r="53415"/>
          <a:stretch/>
        </p:blipFill>
        <p:spPr>
          <a:xfrm>
            <a:off x="11777404" y="5504330"/>
            <a:ext cx="424903" cy="912111"/>
          </a:xfrm>
          <a:prstGeom prst="rect">
            <a:avLst/>
          </a:prstGeom>
        </p:spPr>
      </p:pic>
      <p:pic>
        <p:nvPicPr>
          <p:cNvPr id="10" name="Picture 9" descr="A picture containing building, sitting&#10;&#10;Description automatically generated">
            <a:extLst>
              <a:ext uri="{FF2B5EF4-FFF2-40B4-BE49-F238E27FC236}">
                <a16:creationId xmlns:a16="http://schemas.microsoft.com/office/drawing/2014/main" id="{FDCBADEF-8B67-4962-B81D-A4F33E3F4795}"/>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l="45994" b="36189"/>
          <a:stretch/>
        </p:blipFill>
        <p:spPr>
          <a:xfrm>
            <a:off x="0" y="6289335"/>
            <a:ext cx="492590" cy="582022"/>
          </a:xfrm>
          <a:prstGeom prst="rect">
            <a:avLst/>
          </a:prstGeom>
        </p:spPr>
      </p:pic>
      <p:pic>
        <p:nvPicPr>
          <p:cNvPr id="11" name="Picture 10" descr="A close up of a logo&#10;&#10;Description automatically generated">
            <a:extLst>
              <a:ext uri="{FF2B5EF4-FFF2-40B4-BE49-F238E27FC236}">
                <a16:creationId xmlns:a16="http://schemas.microsoft.com/office/drawing/2014/main" id="{A1946997-443F-4041-B6D3-719C80FB45DF}"/>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r="63358"/>
          <a:stretch/>
        </p:blipFill>
        <p:spPr>
          <a:xfrm rot="5400000">
            <a:off x="8729950" y="6117164"/>
            <a:ext cx="404488" cy="1103897"/>
          </a:xfrm>
          <a:prstGeom prst="rect">
            <a:avLst/>
          </a:prstGeom>
        </p:spPr>
      </p:pic>
      <p:sp>
        <p:nvSpPr>
          <p:cNvPr id="3" name="Text Placeholder 2">
            <a:extLst>
              <a:ext uri="{FF2B5EF4-FFF2-40B4-BE49-F238E27FC236}">
                <a16:creationId xmlns:a16="http://schemas.microsoft.com/office/drawing/2014/main" id="{9C543716-42A1-4B39-A619-97E43778240E}"/>
              </a:ext>
            </a:extLst>
          </p:cNvPr>
          <p:cNvSpPr>
            <a:spLocks noGrp="1"/>
          </p:cNvSpPr>
          <p:nvPr>
            <p:ph type="body" idx="1"/>
          </p:nvPr>
        </p:nvSpPr>
        <p:spPr>
          <a:xfrm>
            <a:off x="580203" y="1614367"/>
            <a:ext cx="10980087" cy="45625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id="{A6E866EE-902A-4B1C-BE2B-88BAF98A4A52}"/>
              </a:ext>
            </a:extLst>
          </p:cNvPr>
          <p:cNvSpPr>
            <a:spLocks noGrp="1"/>
          </p:cNvSpPr>
          <p:nvPr>
            <p:ph type="ftr" sz="quarter" idx="3"/>
          </p:nvPr>
        </p:nvSpPr>
        <p:spPr>
          <a:xfrm>
            <a:off x="838199" y="6356350"/>
            <a:ext cx="8288719" cy="365125"/>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err="1"/>
              <a:t>eConsults</a:t>
            </a:r>
            <a:r>
              <a:rPr lang="en-US" dirty="0"/>
              <a:t> </a:t>
            </a:r>
            <a:r>
              <a:rPr lang="en-US" dirty="0">
                <a:solidFill>
                  <a:srgbClr val="96D0F1"/>
                </a:solidFill>
              </a:rPr>
              <a:t>– Connecting Primary Care &amp; Specialists </a:t>
            </a:r>
          </a:p>
        </p:txBody>
      </p:sp>
      <p:sp>
        <p:nvSpPr>
          <p:cNvPr id="12" name="Slide Number Placeholder 5">
            <a:extLst>
              <a:ext uri="{FF2B5EF4-FFF2-40B4-BE49-F238E27FC236}">
                <a16:creationId xmlns:a16="http://schemas.microsoft.com/office/drawing/2014/main" id="{1DA3D978-35EC-4C61-8AF9-5FB53ECA7EC3}"/>
              </a:ext>
            </a:extLst>
          </p:cNvPr>
          <p:cNvSpPr>
            <a:spLocks noGrp="1"/>
          </p:cNvSpPr>
          <p:nvPr>
            <p:ph type="sldNum" sz="quarter" idx="4"/>
          </p:nvPr>
        </p:nvSpPr>
        <p:spPr>
          <a:xfrm>
            <a:off x="-1" y="6492875"/>
            <a:ext cx="487371" cy="365125"/>
          </a:xfrm>
          <a:prstGeom prst="rect">
            <a:avLst/>
          </a:prstGeom>
        </p:spPr>
        <p:txBody>
          <a:bodyPr/>
          <a:lstStyle>
            <a:lvl1pPr algn="ctr">
              <a:defRPr sz="1400" b="1" i="1">
                <a:solidFill>
                  <a:schemeClr val="bg1"/>
                </a:solidFill>
                <a:latin typeface="Arial" panose="020B0604020202020204" pitchFamily="34" charset="0"/>
                <a:cs typeface="Arial" panose="020B0604020202020204" pitchFamily="34" charset="0"/>
              </a:defRPr>
            </a:lvl1pPr>
          </a:lstStyle>
          <a:p>
            <a:fld id="{F5F88C70-AE88-441D-9F59-E60D3BF64BDC}" type="slidenum">
              <a:rPr lang="en-US" smtClean="0"/>
              <a:pPr/>
              <a:t>‹#›</a:t>
            </a:fld>
            <a:endParaRPr lang="en-US" dirty="0"/>
          </a:p>
        </p:txBody>
      </p:sp>
      <p:pic>
        <p:nvPicPr>
          <p:cNvPr id="5" name="Picture 4" descr="Text&#10;&#10;Description automatically generated with low confidence">
            <a:extLst>
              <a:ext uri="{FF2B5EF4-FFF2-40B4-BE49-F238E27FC236}">
                <a16:creationId xmlns:a16="http://schemas.microsoft.com/office/drawing/2014/main" id="{C233CC8F-BEF5-4BF0-8364-51946BD8D89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393889" y="6209657"/>
            <a:ext cx="2595966" cy="443214"/>
          </a:xfrm>
          <a:prstGeom prst="rect">
            <a:avLst/>
          </a:prstGeom>
        </p:spPr>
      </p:pic>
      <p:sp>
        <p:nvSpPr>
          <p:cNvPr id="13" name="Title 1">
            <a:extLst>
              <a:ext uri="{FF2B5EF4-FFF2-40B4-BE49-F238E27FC236}">
                <a16:creationId xmlns:a16="http://schemas.microsoft.com/office/drawing/2014/main" id="{3470C5A1-04B6-41BA-AB79-51433B04AD73}"/>
              </a:ext>
            </a:extLst>
          </p:cNvPr>
          <p:cNvSpPr txBox="1">
            <a:spLocks/>
          </p:cNvSpPr>
          <p:nvPr userDrawn="1"/>
        </p:nvSpPr>
        <p:spPr>
          <a:xfrm>
            <a:off x="580203" y="365125"/>
            <a:ext cx="10980087" cy="1044289"/>
          </a:xfrm>
          <a:prstGeom prst="rect">
            <a:avLst/>
          </a:prstGeom>
        </p:spPr>
        <p:txBody>
          <a:bodyPr>
            <a:normAutofit/>
          </a:bodyPr>
          <a:lstStyle>
            <a:lvl1pPr algn="l" defTabSz="914400" rtl="0" eaLnBrk="1" latinLnBrk="0" hangingPunct="1">
              <a:lnSpc>
                <a:spcPct val="90000"/>
              </a:lnSpc>
              <a:spcBef>
                <a:spcPct val="0"/>
              </a:spcBef>
              <a:buNone/>
              <a:defRPr sz="5400" kern="1200">
                <a:solidFill>
                  <a:srgbClr val="0070C0"/>
                </a:solidFill>
                <a:latin typeface="Arial" panose="020B0604020202020204" pitchFamily="34" charset="0"/>
                <a:ea typeface="+mj-ea"/>
                <a:cs typeface="Arial" panose="020B0604020202020204" pitchFamily="34" charset="0"/>
              </a:defRPr>
            </a:lvl1pPr>
          </a:lstStyle>
          <a:p>
            <a:endParaRPr lang="en-US" dirty="0"/>
          </a:p>
        </p:txBody>
      </p:sp>
      <p:cxnSp>
        <p:nvCxnSpPr>
          <p:cNvPr id="14" name="Straight Connector 13">
            <a:extLst>
              <a:ext uri="{FF2B5EF4-FFF2-40B4-BE49-F238E27FC236}">
                <a16:creationId xmlns:a16="http://schemas.microsoft.com/office/drawing/2014/main" id="{9BF51590-ABE3-4707-A3B3-D12D5071B385}"/>
              </a:ext>
            </a:extLst>
          </p:cNvPr>
          <p:cNvCxnSpPr>
            <a:cxnSpLocks/>
          </p:cNvCxnSpPr>
          <p:nvPr userDrawn="1"/>
        </p:nvCxnSpPr>
        <p:spPr>
          <a:xfrm>
            <a:off x="615917" y="1409415"/>
            <a:ext cx="10944373" cy="0"/>
          </a:xfrm>
          <a:prstGeom prst="line">
            <a:avLst/>
          </a:prstGeom>
          <a:ln w="63500" cap="rnd">
            <a:solidFill>
              <a:srgbClr val="96D0F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54782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dt="0"/>
  <p:txStyles>
    <p:titleStyle>
      <a:lvl1pPr algn="l" defTabSz="914400" rtl="0" eaLnBrk="1" latinLnBrk="0" hangingPunct="1">
        <a:lnSpc>
          <a:spcPct val="90000"/>
        </a:lnSpc>
        <a:spcBef>
          <a:spcPct val="0"/>
        </a:spcBef>
        <a:buNone/>
        <a:defRPr sz="4400" kern="1200">
          <a:solidFill>
            <a:srgbClr val="0070C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875B5"/>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8B7D"/>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A43A57"/>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5.jpg"/><Relationship Id="rId12" Type="http://schemas.openxmlformats.org/officeDocument/2006/relationships/image" Target="../media/image26.png"/><Relationship Id="rId17" Type="http://schemas.openxmlformats.org/officeDocument/2006/relationships/comments" Target="../comments/comment1.xml"/><Relationship Id="rId2" Type="http://schemas.openxmlformats.org/officeDocument/2006/relationships/image" Target="../media/image30.png"/><Relationship Id="rId16"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34.jp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7.jpg"/><Relationship Id="rId4" Type="http://schemas.openxmlformats.org/officeDocument/2006/relationships/image" Target="../media/image32.png"/><Relationship Id="rId9" Type="http://schemas.openxmlformats.org/officeDocument/2006/relationships/image" Target="../media/image5.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7.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578" y="2843009"/>
            <a:ext cx="10873498" cy="1177550"/>
          </a:xfrm>
        </p:spPr>
        <p:txBody>
          <a:bodyPr>
            <a:normAutofit fontScale="90000"/>
          </a:bodyPr>
          <a:lstStyle/>
          <a:p>
            <a:pPr algn="ctr"/>
            <a:r>
              <a:rPr lang="en-US" dirty="0" smtClean="0"/>
              <a:t>Clinical Strategy Committee: PCP//Specialist Oversight Update</a:t>
            </a:r>
            <a:endParaRPr lang="en-US" dirty="0"/>
          </a:p>
        </p:txBody>
      </p:sp>
      <p:sp>
        <p:nvSpPr>
          <p:cNvPr id="3" name="Subtitle 2"/>
          <p:cNvSpPr>
            <a:spLocks noGrp="1"/>
          </p:cNvSpPr>
          <p:nvPr>
            <p:ph type="subTitle" idx="1"/>
          </p:nvPr>
        </p:nvSpPr>
        <p:spPr/>
        <p:txBody>
          <a:bodyPr/>
          <a:lstStyle/>
          <a:p>
            <a:pPr algn="ctr"/>
            <a:r>
              <a:rPr lang="en-US" dirty="0" smtClean="0"/>
              <a:t>October 21, 2022</a:t>
            </a:r>
            <a:endParaRPr lang="en-US" dirty="0"/>
          </a:p>
        </p:txBody>
      </p:sp>
    </p:spTree>
    <p:extLst>
      <p:ext uri="{BB962C8B-B14F-4D97-AF65-F5344CB8AC3E}">
        <p14:creationId xmlns:p14="http://schemas.microsoft.com/office/powerpoint/2010/main" val="1958093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6BC8C2E1-376E-4948-2E49-E033796BC3D9}"/>
              </a:ext>
            </a:extLst>
          </p:cNvPr>
          <p:cNvSpPr/>
          <p:nvPr/>
        </p:nvSpPr>
        <p:spPr>
          <a:xfrm rot="5604979">
            <a:off x="7857991" y="2006464"/>
            <a:ext cx="3866415" cy="3351765"/>
          </a:xfrm>
          <a:prstGeom prst="hexagon">
            <a:avLst>
              <a:gd name="adj" fmla="val 28265"/>
              <a:gd name="vf" fmla="val 115470"/>
            </a:avLst>
          </a:prstGeom>
          <a:gradFill>
            <a:gsLst>
              <a:gs pos="67000">
                <a:schemeClr val="accent1">
                  <a:lumMod val="5000"/>
                  <a:lumOff val="95000"/>
                </a:schemeClr>
              </a:gs>
              <a:gs pos="0">
                <a:schemeClr val="accent1">
                  <a:lumMod val="75000"/>
                </a:schemeClr>
              </a:gs>
            </a:gsLst>
            <a:lin ang="8100000" scaled="0"/>
          </a:gra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228853E-7001-6A94-1172-8CF3C3F6E1CB}"/>
              </a:ext>
            </a:extLst>
          </p:cNvPr>
          <p:cNvSpPr>
            <a:spLocks noGrp="1"/>
          </p:cNvSpPr>
          <p:nvPr>
            <p:ph type="title"/>
          </p:nvPr>
        </p:nvSpPr>
        <p:spPr/>
        <p:txBody>
          <a:bodyPr/>
          <a:lstStyle/>
          <a:p>
            <a:r>
              <a:rPr lang="en-US" dirty="0" err="1"/>
              <a:t>eConsult</a:t>
            </a:r>
            <a:r>
              <a:rPr lang="en-US" dirty="0"/>
              <a:t> patrons	</a:t>
            </a:r>
          </a:p>
        </p:txBody>
      </p:sp>
      <p:sp>
        <p:nvSpPr>
          <p:cNvPr id="3" name="Content Placeholder 2">
            <a:extLst>
              <a:ext uri="{FF2B5EF4-FFF2-40B4-BE49-F238E27FC236}">
                <a16:creationId xmlns:a16="http://schemas.microsoft.com/office/drawing/2014/main" id="{AAE4FB43-BE95-F269-330B-61631DCCD3B3}"/>
              </a:ext>
            </a:extLst>
          </p:cNvPr>
          <p:cNvSpPr>
            <a:spLocks noGrp="1"/>
          </p:cNvSpPr>
          <p:nvPr>
            <p:ph idx="1"/>
          </p:nvPr>
        </p:nvSpPr>
        <p:spPr>
          <a:xfrm>
            <a:off x="612696" y="1678106"/>
            <a:ext cx="8288719" cy="4351338"/>
          </a:xfrm>
        </p:spPr>
        <p:txBody>
          <a:bodyPr>
            <a:normAutofit/>
          </a:bodyPr>
          <a:lstStyle/>
          <a:p>
            <a:pPr algn="l" rtl="0" fontAlgn="base">
              <a:buFont typeface="Arial" panose="020B0604020202020204" pitchFamily="34" charset="0"/>
              <a:buChar char="•"/>
            </a:pPr>
            <a:r>
              <a:rPr lang="en-US" sz="4000" b="0" i="0" u="none" strike="noStrike" dirty="0">
                <a:solidFill>
                  <a:srgbClr val="000000"/>
                </a:solidFill>
                <a:effectLst/>
                <a:latin typeface="Arial" panose="020B0604020202020204" pitchFamily="34" charset="0"/>
              </a:rPr>
              <a:t>Center for Medicare &amp; Medicaid Innovation (CMMI)</a:t>
            </a:r>
            <a:r>
              <a:rPr lang="en-US" sz="4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sz="4000" b="0" i="0" u="none" strike="noStrike" dirty="0">
                <a:solidFill>
                  <a:srgbClr val="000000"/>
                </a:solidFill>
                <a:effectLst/>
                <a:latin typeface="Arial" panose="020B0604020202020204" pitchFamily="34" charset="0"/>
              </a:rPr>
              <a:t>The Peterson Center on Healthcare</a:t>
            </a:r>
            <a:r>
              <a:rPr lang="en-US" sz="40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sz="4000" b="0" i="0" u="none" strike="noStrike" dirty="0">
                <a:solidFill>
                  <a:srgbClr val="000000"/>
                </a:solidFill>
                <a:effectLst/>
                <a:latin typeface="Arial" panose="020B0604020202020204" pitchFamily="34" charset="0"/>
              </a:rPr>
              <a:t>CPC+</a:t>
            </a:r>
            <a:r>
              <a:rPr lang="en-US" sz="4000" b="0" i="0" dirty="0">
                <a:solidFill>
                  <a:srgbClr val="000000"/>
                </a:solidFill>
                <a:effectLst/>
                <a:latin typeface="Arial" panose="020B0604020202020204" pitchFamily="34" charset="0"/>
              </a:rPr>
              <a:t>​</a:t>
            </a:r>
            <a:endParaRPr lang="en-US" sz="4000" dirty="0"/>
          </a:p>
        </p:txBody>
      </p:sp>
      <p:sp>
        <p:nvSpPr>
          <p:cNvPr id="4" name="Slide Number Placeholder 3">
            <a:extLst>
              <a:ext uri="{FF2B5EF4-FFF2-40B4-BE49-F238E27FC236}">
                <a16:creationId xmlns:a16="http://schemas.microsoft.com/office/drawing/2014/main" id="{2D141CC9-03F3-9F1D-7245-9E1EFC9BDAE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1"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6553342-4F25-5008-4B50-9B75FF30F2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eConsults </a:t>
            </a:r>
            <a:r>
              <a:rPr kumimoji="0" lang="en-US" sz="1800" b="1" i="0" u="none" strike="noStrike" kern="1200" cap="none" spc="0" normalizeH="0" baseline="0" noProof="0">
                <a:ln>
                  <a:noFill/>
                </a:ln>
                <a:solidFill>
                  <a:srgbClr val="96D0F1"/>
                </a:solidFill>
                <a:effectLst/>
                <a:uLnTx/>
                <a:uFillTx/>
                <a:latin typeface="Arial" panose="020B0604020202020204" pitchFamily="34" charset="0"/>
                <a:ea typeface="+mn-ea"/>
                <a:cs typeface="Arial" panose="020B0604020202020204" pitchFamily="34" charset="0"/>
              </a:rPr>
              <a:t>– Connecting Primary Care &amp; Specialists </a:t>
            </a:r>
            <a:endParaRPr kumimoji="0" lang="en-US" sz="1800" b="1" i="0" u="none" strike="noStrike" kern="1200" cap="none" spc="0" normalizeH="0" baseline="0" noProof="0" dirty="0">
              <a:ln>
                <a:noFill/>
              </a:ln>
              <a:solidFill>
                <a:srgbClr val="96D0F1"/>
              </a:solidFill>
              <a:effectLst/>
              <a:uLnTx/>
              <a:uFillTx/>
              <a:latin typeface="Arial" panose="020B0604020202020204" pitchFamily="34" charset="0"/>
              <a:ea typeface="+mn-ea"/>
              <a:cs typeface="Arial" panose="020B0604020202020204" pitchFamily="34" charset="0"/>
            </a:endParaRPr>
          </a:p>
        </p:txBody>
      </p:sp>
      <p:pic>
        <p:nvPicPr>
          <p:cNvPr id="1037" name="Picture 13">
            <a:extLst>
              <a:ext uri="{FF2B5EF4-FFF2-40B4-BE49-F238E27FC236}">
                <a16:creationId xmlns:a16="http://schemas.microsoft.com/office/drawing/2014/main" id="{9118ADD3-1524-2423-E6D0-7AE85E715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719" y="1493977"/>
            <a:ext cx="4376737" cy="43767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F7BFA2A-B09F-2C12-8D04-72C38B97C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9639" y="2624276"/>
            <a:ext cx="1929722" cy="67315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677379FC-3A78-2592-017F-A96D69008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9638" y="3429000"/>
            <a:ext cx="1929723" cy="5946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FE1CF2B-AB23-7FCF-26B3-B0A105BB6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998" y="4167048"/>
            <a:ext cx="1761433" cy="63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42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8C32-0680-4EFF-9A84-31521FD466C8}"/>
              </a:ext>
            </a:extLst>
          </p:cNvPr>
          <p:cNvSpPr>
            <a:spLocks noGrp="1"/>
          </p:cNvSpPr>
          <p:nvPr>
            <p:ph type="title"/>
          </p:nvPr>
        </p:nvSpPr>
        <p:spPr/>
        <p:txBody>
          <a:bodyPr>
            <a:normAutofit/>
          </a:bodyPr>
          <a:lstStyle/>
          <a:p>
            <a:r>
              <a:rPr lang="en-US" sz="5400" dirty="0" err="1">
                <a:solidFill>
                  <a:srgbClr val="2875B5"/>
                </a:solidFill>
              </a:rPr>
              <a:t>eConsults</a:t>
            </a:r>
            <a:r>
              <a:rPr lang="en-US" sz="5400" dirty="0">
                <a:solidFill>
                  <a:srgbClr val="2875B5"/>
                </a:solidFill>
              </a:rPr>
              <a:t> concept</a:t>
            </a:r>
          </a:p>
        </p:txBody>
      </p:sp>
      <p:sp>
        <p:nvSpPr>
          <p:cNvPr id="3" name="Content Placeholder 2">
            <a:extLst>
              <a:ext uri="{FF2B5EF4-FFF2-40B4-BE49-F238E27FC236}">
                <a16:creationId xmlns:a16="http://schemas.microsoft.com/office/drawing/2014/main" id="{536B10F7-C5B7-4F12-B900-B2BC9B713694}"/>
              </a:ext>
            </a:extLst>
          </p:cNvPr>
          <p:cNvSpPr>
            <a:spLocks noGrp="1"/>
          </p:cNvSpPr>
          <p:nvPr>
            <p:ph idx="1"/>
          </p:nvPr>
        </p:nvSpPr>
        <p:spPr>
          <a:xfrm>
            <a:off x="575561" y="1528846"/>
            <a:ext cx="6908817" cy="4351338"/>
          </a:xfrm>
        </p:spPr>
        <p:txBody>
          <a:bodyPr>
            <a:normAutofit/>
          </a:bodyPr>
          <a:lstStyle/>
          <a:p>
            <a:pPr marL="0" indent="0">
              <a:lnSpc>
                <a:spcPct val="100000"/>
              </a:lnSpc>
              <a:spcBef>
                <a:spcPts val="0"/>
              </a:spcBef>
              <a:spcAft>
                <a:spcPts val="600"/>
              </a:spcAft>
              <a:buNone/>
            </a:pPr>
            <a:r>
              <a:rPr lang="en-US" sz="3800" b="1" dirty="0"/>
              <a:t>The idea:</a:t>
            </a:r>
          </a:p>
          <a:p>
            <a:pPr marL="341313" indent="-341313">
              <a:lnSpc>
                <a:spcPct val="100000"/>
              </a:lnSpc>
              <a:spcBef>
                <a:spcPts val="0"/>
              </a:spcBef>
              <a:spcAft>
                <a:spcPts val="600"/>
              </a:spcAft>
            </a:pPr>
            <a:r>
              <a:rPr lang="en-US" dirty="0"/>
              <a:t>Eliminate </a:t>
            </a:r>
            <a:r>
              <a:rPr lang="en-US" dirty="0">
                <a:solidFill>
                  <a:srgbClr val="3A77B5"/>
                </a:solidFill>
              </a:rPr>
              <a:t>information-sharing barriers</a:t>
            </a:r>
            <a:r>
              <a:rPr lang="en-US" dirty="0"/>
              <a:t> between </a:t>
            </a:r>
            <a:r>
              <a:rPr lang="en-US" dirty="0">
                <a:solidFill>
                  <a:srgbClr val="3A77B5"/>
                </a:solidFill>
              </a:rPr>
              <a:t>primary care</a:t>
            </a:r>
            <a:r>
              <a:rPr lang="en-US" dirty="0"/>
              <a:t> providers and </a:t>
            </a:r>
            <a:r>
              <a:rPr lang="en-US" dirty="0">
                <a:solidFill>
                  <a:srgbClr val="3A77B5"/>
                </a:solidFill>
              </a:rPr>
              <a:t>specialists</a:t>
            </a:r>
          </a:p>
          <a:p>
            <a:pPr marL="341313" indent="-341313">
              <a:lnSpc>
                <a:spcPct val="100000"/>
              </a:lnSpc>
              <a:spcBef>
                <a:spcPts val="0"/>
              </a:spcBef>
              <a:spcAft>
                <a:spcPts val="600"/>
              </a:spcAft>
            </a:pPr>
            <a:r>
              <a:rPr lang="en-US" dirty="0"/>
              <a:t>Facilitate </a:t>
            </a:r>
            <a:r>
              <a:rPr lang="en-US" dirty="0">
                <a:solidFill>
                  <a:srgbClr val="3A77B5"/>
                </a:solidFill>
              </a:rPr>
              <a:t>quick </a:t>
            </a:r>
            <a:r>
              <a:rPr lang="en-US" dirty="0"/>
              <a:t>and </a:t>
            </a:r>
            <a:r>
              <a:rPr lang="en-US" dirty="0">
                <a:solidFill>
                  <a:srgbClr val="3A77B5"/>
                </a:solidFill>
              </a:rPr>
              <a:t>clear consultations </a:t>
            </a:r>
            <a:r>
              <a:rPr lang="en-US" dirty="0"/>
              <a:t>between primary care providers and specialists</a:t>
            </a:r>
          </a:p>
          <a:p>
            <a:pPr marL="341313" indent="-341313">
              <a:lnSpc>
                <a:spcPct val="100000"/>
              </a:lnSpc>
              <a:spcBef>
                <a:spcPts val="0"/>
              </a:spcBef>
              <a:spcAft>
                <a:spcPts val="600"/>
              </a:spcAft>
            </a:pPr>
            <a:r>
              <a:rPr lang="en-US" dirty="0"/>
              <a:t>Make an </a:t>
            </a:r>
            <a:r>
              <a:rPr lang="en-US" dirty="0" err="1"/>
              <a:t>eConsult</a:t>
            </a:r>
            <a:r>
              <a:rPr lang="en-US" dirty="0"/>
              <a:t> a </a:t>
            </a:r>
            <a:r>
              <a:rPr lang="en-US" dirty="0">
                <a:solidFill>
                  <a:srgbClr val="0070C0"/>
                </a:solidFill>
              </a:rPr>
              <a:t>commercially reimbursable</a:t>
            </a:r>
            <a:r>
              <a:rPr lang="en-US" dirty="0"/>
              <a:t> service</a:t>
            </a:r>
          </a:p>
        </p:txBody>
      </p:sp>
      <p:sp>
        <p:nvSpPr>
          <p:cNvPr id="5" name="Slide Number Placeholder 4">
            <a:extLst>
              <a:ext uri="{FF2B5EF4-FFF2-40B4-BE49-F238E27FC236}">
                <a16:creationId xmlns:a16="http://schemas.microsoft.com/office/drawing/2014/main" id="{CA6A3D1F-ADBC-4069-A6BF-1C83174EE8F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1"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73469E4-BC2F-4C8E-A6A8-51835A0E125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eConsults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96D0F1"/>
                </a:solidFill>
                <a:effectLst/>
                <a:uLnTx/>
                <a:uFillTx/>
                <a:latin typeface="Arial" panose="020B0604020202020204" pitchFamily="34" charset="0"/>
                <a:ea typeface="+mn-ea"/>
                <a:cs typeface="Arial" panose="020B0604020202020204" pitchFamily="34" charset="0"/>
              </a:rPr>
              <a:t>– Connecting Primary Care &amp; Specialists </a:t>
            </a:r>
          </a:p>
        </p:txBody>
      </p:sp>
      <p:grpSp>
        <p:nvGrpSpPr>
          <p:cNvPr id="12" name="Group 11">
            <a:extLst>
              <a:ext uri="{FF2B5EF4-FFF2-40B4-BE49-F238E27FC236}">
                <a16:creationId xmlns:a16="http://schemas.microsoft.com/office/drawing/2014/main" id="{3BCEDC9D-1BDD-480E-A5AD-885B6D043FD3}"/>
              </a:ext>
            </a:extLst>
          </p:cNvPr>
          <p:cNvGrpSpPr/>
          <p:nvPr/>
        </p:nvGrpSpPr>
        <p:grpSpPr>
          <a:xfrm>
            <a:off x="7282348" y="187895"/>
            <a:ext cx="4989324" cy="4989324"/>
            <a:chOff x="7767230" y="815577"/>
            <a:chExt cx="4580247" cy="4580247"/>
          </a:xfrm>
        </p:grpSpPr>
        <p:sp>
          <p:nvSpPr>
            <p:cNvPr id="11" name="Hexagon 10">
              <a:extLst>
                <a:ext uri="{FF2B5EF4-FFF2-40B4-BE49-F238E27FC236}">
                  <a16:creationId xmlns:a16="http://schemas.microsoft.com/office/drawing/2014/main" id="{431A84C6-890F-4912-ADA3-284AF6BF89A0}"/>
                </a:ext>
              </a:extLst>
            </p:cNvPr>
            <p:cNvSpPr/>
            <p:nvPr/>
          </p:nvSpPr>
          <p:spPr>
            <a:xfrm rot="5604979">
              <a:off x="7790945" y="1219950"/>
              <a:ext cx="4310044" cy="3736343"/>
            </a:xfrm>
            <a:prstGeom prst="hexagon">
              <a:avLst>
                <a:gd name="adj" fmla="val 28265"/>
                <a:gd name="vf" fmla="val 115470"/>
              </a:avLst>
            </a:pr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object, clock, ball, player&#10;&#10;Description automatically generated">
              <a:extLst>
                <a:ext uri="{FF2B5EF4-FFF2-40B4-BE49-F238E27FC236}">
                  <a16:creationId xmlns:a16="http://schemas.microsoft.com/office/drawing/2014/main" id="{B5992F43-2C8E-452E-BC5F-DC28DF648C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657108">
              <a:off x="7767230" y="815577"/>
              <a:ext cx="4580247" cy="4580247"/>
            </a:xfrm>
            <a:prstGeom prst="rect">
              <a:avLst/>
            </a:prstGeom>
          </p:spPr>
        </p:pic>
      </p:grpSp>
    </p:spTree>
    <p:extLst>
      <p:ext uri="{BB962C8B-B14F-4D97-AF65-F5344CB8AC3E}">
        <p14:creationId xmlns:p14="http://schemas.microsoft.com/office/powerpoint/2010/main" val="3319017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5B93-EA57-E01A-85C6-705A42C65C0C}"/>
              </a:ext>
            </a:extLst>
          </p:cNvPr>
          <p:cNvSpPr>
            <a:spLocks noGrp="1"/>
          </p:cNvSpPr>
          <p:nvPr>
            <p:ph type="title"/>
          </p:nvPr>
        </p:nvSpPr>
        <p:spPr/>
        <p:txBody>
          <a:bodyPr/>
          <a:lstStyle/>
          <a:p>
            <a:r>
              <a:rPr lang="en-US" dirty="0" err="1"/>
              <a:t>eConsults</a:t>
            </a:r>
            <a:r>
              <a:rPr lang="en-US" dirty="0"/>
              <a:t> pilot results</a:t>
            </a:r>
          </a:p>
        </p:txBody>
      </p:sp>
      <p:sp>
        <p:nvSpPr>
          <p:cNvPr id="5" name="Content Placeholder 4">
            <a:extLst>
              <a:ext uri="{FF2B5EF4-FFF2-40B4-BE49-F238E27FC236}">
                <a16:creationId xmlns:a16="http://schemas.microsoft.com/office/drawing/2014/main" id="{26A2556B-D095-B3C7-EE22-D0B44F3496D2}"/>
              </a:ext>
            </a:extLst>
          </p:cNvPr>
          <p:cNvSpPr>
            <a:spLocks noGrp="1"/>
          </p:cNvSpPr>
          <p:nvPr>
            <p:ph idx="1"/>
          </p:nvPr>
        </p:nvSpPr>
        <p:spPr/>
        <p:txBody>
          <a:bodyPr/>
          <a:lstStyle/>
          <a:p>
            <a:r>
              <a:rPr lang="en-US" dirty="0"/>
              <a:t>Pilot ended on 7/31/22</a:t>
            </a:r>
          </a:p>
          <a:p>
            <a:pPr lvl="1"/>
            <a:r>
              <a:rPr lang="en-US" dirty="0"/>
              <a:t>1,042 </a:t>
            </a:r>
            <a:r>
              <a:rPr lang="en-US" dirty="0" err="1"/>
              <a:t>eConsults</a:t>
            </a:r>
            <a:r>
              <a:rPr lang="en-US" dirty="0"/>
              <a:t> completed across all payers.</a:t>
            </a:r>
          </a:p>
          <a:p>
            <a:r>
              <a:rPr lang="en-US" dirty="0"/>
              <a:t>Adding additional clinics to an extended pilot. </a:t>
            </a:r>
          </a:p>
          <a:p>
            <a:r>
              <a:rPr lang="en-US" dirty="0"/>
              <a:t>Independent evaluation by Mathematica</a:t>
            </a:r>
          </a:p>
          <a:p>
            <a:pPr lvl="1"/>
            <a:r>
              <a:rPr lang="en-US" dirty="0"/>
              <a:t>Formative – November 2022</a:t>
            </a:r>
          </a:p>
          <a:p>
            <a:pPr lvl="1"/>
            <a:r>
              <a:rPr lang="en-US" dirty="0"/>
              <a:t>Summative – March 2023</a:t>
            </a:r>
          </a:p>
        </p:txBody>
      </p:sp>
      <p:sp>
        <p:nvSpPr>
          <p:cNvPr id="6" name="Speech Bubble: Oval 5">
            <a:extLst>
              <a:ext uri="{FF2B5EF4-FFF2-40B4-BE49-F238E27FC236}">
                <a16:creationId xmlns:a16="http://schemas.microsoft.com/office/drawing/2014/main" id="{82B82D43-7781-0F39-D8E5-E12D39040C5C}"/>
              </a:ext>
            </a:extLst>
          </p:cNvPr>
          <p:cNvSpPr/>
          <p:nvPr/>
        </p:nvSpPr>
        <p:spPr>
          <a:xfrm>
            <a:off x="7574507" y="2279177"/>
            <a:ext cx="4485148" cy="3049978"/>
          </a:xfrm>
          <a:prstGeom prst="wedgeEllipseCallout">
            <a:avLst>
              <a:gd name="adj1" fmla="val 31689"/>
              <a:gd name="adj2" fmla="val 65997"/>
            </a:avLst>
          </a:prstGeom>
          <a:ln w="57150">
            <a:solidFill>
              <a:schemeClr val="bg1"/>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Calibri"/>
              </a:rPr>
              <a:t>“The behind-the-scenes consults aren't documented. I like the formal documentation so that it can be referenced later.”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Calibri"/>
              </a:rPr>
              <a:t>-PCP, health system</a:t>
            </a:r>
          </a:p>
        </p:txBody>
      </p:sp>
      <p:sp>
        <p:nvSpPr>
          <p:cNvPr id="7" name="Speech Bubble: Rectangle with Corners Rounded 6">
            <a:extLst>
              <a:ext uri="{FF2B5EF4-FFF2-40B4-BE49-F238E27FC236}">
                <a16:creationId xmlns:a16="http://schemas.microsoft.com/office/drawing/2014/main" id="{8E0A6A95-DD43-70D2-D1CB-4DF57211751A}"/>
              </a:ext>
            </a:extLst>
          </p:cNvPr>
          <p:cNvSpPr/>
          <p:nvPr/>
        </p:nvSpPr>
        <p:spPr>
          <a:xfrm>
            <a:off x="376961" y="4442757"/>
            <a:ext cx="6085586" cy="1958454"/>
          </a:xfrm>
          <a:prstGeom prst="wedgeRoundRectCallout">
            <a:avLst>
              <a:gd name="adj1" fmla="val 63832"/>
              <a:gd name="adj2" fmla="val 34932"/>
              <a:gd name="adj3" fmla="val 16667"/>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52B2"/>
                </a:solidFill>
                <a:effectLst/>
                <a:uLnTx/>
                <a:uFillTx/>
                <a:latin typeface="-apple-system"/>
                <a:ea typeface="+mn-ea"/>
                <a:cs typeface="+mn-cs"/>
              </a:rPr>
              <a:t>One thought she wanted to do a radioactive iodine uptake study on a patient, but decided to seek an </a:t>
            </a:r>
            <a:r>
              <a:rPr kumimoji="0" lang="en-US" sz="1800" b="0" i="0" u="none" strike="noStrike" kern="1200" cap="none" spc="0" normalizeH="0" baseline="0" noProof="0" dirty="0" err="1">
                <a:ln>
                  <a:noFill/>
                </a:ln>
                <a:solidFill>
                  <a:srgbClr val="4F52B2"/>
                </a:solidFill>
                <a:effectLst/>
                <a:uLnTx/>
                <a:uFillTx/>
                <a:latin typeface="-apple-system"/>
                <a:ea typeface="+mn-ea"/>
                <a:cs typeface="+mn-cs"/>
              </a:rPr>
              <a:t>eConsult</a:t>
            </a:r>
            <a:r>
              <a:rPr kumimoji="0" lang="en-US" sz="1800" b="0" i="0" u="none" strike="noStrike" kern="1200" cap="none" spc="0" normalizeH="0" baseline="0" noProof="0" dirty="0">
                <a:ln>
                  <a:noFill/>
                </a:ln>
                <a:solidFill>
                  <a:srgbClr val="4F52B2"/>
                </a:solidFill>
                <a:effectLst/>
                <a:uLnTx/>
                <a:uFillTx/>
                <a:latin typeface="-apple-system"/>
                <a:ea typeface="+mn-ea"/>
                <a:cs typeface="+mn-cs"/>
              </a:rPr>
              <a:t>, where an endocrinologist informed her that is an outdated approach, now a simple blood test is all that is needed. She has used this with others and saved health care cost in the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52B2"/>
                </a:solidFill>
                <a:effectLst/>
                <a:uLnTx/>
                <a:uFillTx/>
                <a:latin typeface="-apple-system"/>
                <a:ea typeface="+mn-ea"/>
                <a:cs typeface="+mn-cs"/>
              </a:rPr>
              <a:t>				-PCP, health system</a:t>
            </a:r>
            <a:endParaRPr kumimoji="0" lang="en-US" sz="1800" b="0" i="0" u="none" strike="noStrike" kern="1200" cap="none" spc="0" normalizeH="0" baseline="0" noProof="0" dirty="0">
              <a:ln>
                <a:noFill/>
              </a:ln>
              <a:solidFill>
                <a:srgbClr val="4472C4">
                  <a:lumMod val="75000"/>
                </a:srgbClr>
              </a:solidFill>
              <a:effectLst/>
              <a:uLnTx/>
              <a:uFillTx/>
              <a:latin typeface="Arial"/>
              <a:ea typeface="+mn-ea"/>
              <a:cs typeface="Calibri"/>
            </a:endParaRPr>
          </a:p>
        </p:txBody>
      </p:sp>
    </p:spTree>
    <p:extLst>
      <p:ext uri="{BB962C8B-B14F-4D97-AF65-F5344CB8AC3E}">
        <p14:creationId xmlns:p14="http://schemas.microsoft.com/office/powerpoint/2010/main" val="1435367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E0A5A-808A-407A-A388-55841E81E0FB}"/>
              </a:ext>
            </a:extLst>
          </p:cNvPr>
          <p:cNvSpPr>
            <a:spLocks noGrp="1"/>
          </p:cNvSpPr>
          <p:nvPr>
            <p:ph idx="1"/>
          </p:nvPr>
        </p:nvSpPr>
        <p:spPr>
          <a:xfrm>
            <a:off x="735335" y="6754041"/>
            <a:ext cx="10721330" cy="4351338"/>
          </a:xfrm>
        </p:spPr>
        <p:txBody>
          <a:bodyPr>
            <a:normAutofit/>
          </a:bodyPr>
          <a:lstStyle/>
          <a:p>
            <a:endParaRPr lang="en-US" dirty="0">
              <a:solidFill>
                <a:srgbClr val="0070C0"/>
              </a:solidFill>
            </a:endParaRPr>
          </a:p>
          <a:p>
            <a:endParaRPr lang="en-US" dirty="0">
              <a:solidFill>
                <a:srgbClr val="0070C0"/>
              </a:solidFill>
            </a:endParaRPr>
          </a:p>
          <a:p>
            <a:endParaRPr lang="en-US" dirty="0"/>
          </a:p>
          <a:p>
            <a:pPr marL="0" indent="0">
              <a:buNone/>
            </a:pPr>
            <a:endParaRPr lang="en-US" dirty="0">
              <a:solidFill>
                <a:srgbClr val="0070C0"/>
              </a:solidFill>
            </a:endParaRPr>
          </a:p>
        </p:txBody>
      </p:sp>
      <p:sp>
        <p:nvSpPr>
          <p:cNvPr id="4" name="Slide Number Placeholder 3">
            <a:extLst>
              <a:ext uri="{FF2B5EF4-FFF2-40B4-BE49-F238E27FC236}">
                <a16:creationId xmlns:a16="http://schemas.microsoft.com/office/drawing/2014/main" id="{F56AB0F7-418B-4048-BCFF-83944C30525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1"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00AB40B2-6E94-408F-9AF7-2D2D4A993DA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eConsults </a:t>
            </a:r>
            <a:r>
              <a:rPr kumimoji="0" lang="en-US" sz="1800" b="1" i="0" u="none" strike="noStrike" kern="1200" cap="none" spc="0" normalizeH="0" baseline="0" noProof="0">
                <a:ln>
                  <a:noFill/>
                </a:ln>
                <a:solidFill>
                  <a:srgbClr val="96D0F1"/>
                </a:solidFill>
                <a:effectLst/>
                <a:uLnTx/>
                <a:uFillTx/>
                <a:latin typeface="Arial" panose="020B0604020202020204" pitchFamily="34" charset="0"/>
                <a:ea typeface="+mn-ea"/>
                <a:cs typeface="Arial" panose="020B0604020202020204" pitchFamily="34" charset="0"/>
              </a:rPr>
              <a:t>– Connecting Primary Care &amp; Specialists </a:t>
            </a:r>
          </a:p>
        </p:txBody>
      </p:sp>
      <p:sp>
        <p:nvSpPr>
          <p:cNvPr id="11" name="Title 1">
            <a:extLst>
              <a:ext uri="{FF2B5EF4-FFF2-40B4-BE49-F238E27FC236}">
                <a16:creationId xmlns:a16="http://schemas.microsoft.com/office/drawing/2014/main" id="{E66729A0-AFB1-4ECE-B0E1-326131D309E1}"/>
              </a:ext>
            </a:extLst>
          </p:cNvPr>
          <p:cNvSpPr>
            <a:spLocks noGrp="1"/>
          </p:cNvSpPr>
          <p:nvPr>
            <p:ph type="title"/>
          </p:nvPr>
        </p:nvSpPr>
        <p:spPr>
          <a:xfrm>
            <a:off x="540835" y="365126"/>
            <a:ext cx="11473685" cy="926264"/>
          </a:xfrm>
        </p:spPr>
        <p:txBody>
          <a:bodyPr/>
          <a:lstStyle/>
          <a:p>
            <a:r>
              <a:rPr lang="en-US" dirty="0"/>
              <a:t>Value of </a:t>
            </a:r>
            <a:r>
              <a:rPr lang="en-US" dirty="0" err="1"/>
              <a:t>eConsults</a:t>
            </a:r>
            <a:endParaRPr lang="en-US" dirty="0"/>
          </a:p>
        </p:txBody>
      </p:sp>
      <p:grpSp>
        <p:nvGrpSpPr>
          <p:cNvPr id="2" name="Group 1">
            <a:extLst>
              <a:ext uri="{FF2B5EF4-FFF2-40B4-BE49-F238E27FC236}">
                <a16:creationId xmlns:a16="http://schemas.microsoft.com/office/drawing/2014/main" id="{3DA3FABE-214D-8978-10B0-8488DA020163}"/>
              </a:ext>
            </a:extLst>
          </p:cNvPr>
          <p:cNvGrpSpPr/>
          <p:nvPr/>
        </p:nvGrpSpPr>
        <p:grpSpPr>
          <a:xfrm>
            <a:off x="1505112" y="2469800"/>
            <a:ext cx="2598931" cy="1834718"/>
            <a:chOff x="1274294" y="4429369"/>
            <a:chExt cx="1716392" cy="1211689"/>
          </a:xfrm>
        </p:grpSpPr>
        <p:sp>
          <p:nvSpPr>
            <p:cNvPr id="6" name="Hexagon 5">
              <a:extLst>
                <a:ext uri="{FF2B5EF4-FFF2-40B4-BE49-F238E27FC236}">
                  <a16:creationId xmlns:a16="http://schemas.microsoft.com/office/drawing/2014/main" id="{4882B0D7-6450-461C-3D5D-0BD78A787ABF}"/>
                </a:ext>
              </a:extLst>
            </p:cNvPr>
            <p:cNvSpPr/>
            <p:nvPr/>
          </p:nvSpPr>
          <p:spPr>
            <a:xfrm>
              <a:off x="1371325"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endParaRPr>
            </a:p>
          </p:txBody>
        </p:sp>
        <p:sp>
          <p:nvSpPr>
            <p:cNvPr id="7" name="TextBox 6">
              <a:extLst>
                <a:ext uri="{FF2B5EF4-FFF2-40B4-BE49-F238E27FC236}">
                  <a16:creationId xmlns:a16="http://schemas.microsoft.com/office/drawing/2014/main" id="{956EADF0-6C42-C689-3A32-46693930F490}"/>
                </a:ext>
              </a:extLst>
            </p:cNvPr>
            <p:cNvSpPr txBox="1"/>
            <p:nvPr/>
          </p:nvSpPr>
          <p:spPr>
            <a:xfrm>
              <a:off x="1274294" y="4563766"/>
              <a:ext cx="1716392" cy="10772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54A14BDC-C79D-9134-49E2-47F73FDEFB81}"/>
              </a:ext>
            </a:extLst>
          </p:cNvPr>
          <p:cNvGrpSpPr/>
          <p:nvPr/>
        </p:nvGrpSpPr>
        <p:grpSpPr>
          <a:xfrm>
            <a:off x="8087957" y="2469800"/>
            <a:ext cx="2598931" cy="1817517"/>
            <a:chOff x="1563617" y="4429369"/>
            <a:chExt cx="1716392" cy="1200329"/>
          </a:xfrm>
        </p:grpSpPr>
        <p:sp>
          <p:nvSpPr>
            <p:cNvPr id="9" name="Hexagon 8">
              <a:extLst>
                <a:ext uri="{FF2B5EF4-FFF2-40B4-BE49-F238E27FC236}">
                  <a16:creationId xmlns:a16="http://schemas.microsoft.com/office/drawing/2014/main" id="{961D1420-E007-0685-C112-ACB5D41ADC2D}"/>
                </a:ext>
              </a:extLst>
            </p:cNvPr>
            <p:cNvSpPr/>
            <p:nvPr/>
          </p:nvSpPr>
          <p:spPr>
            <a:xfrm>
              <a:off x="1654256"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endParaRPr>
            </a:p>
          </p:txBody>
        </p:sp>
        <p:sp>
          <p:nvSpPr>
            <p:cNvPr id="10" name="TextBox 9">
              <a:extLst>
                <a:ext uri="{FF2B5EF4-FFF2-40B4-BE49-F238E27FC236}">
                  <a16:creationId xmlns:a16="http://schemas.microsoft.com/office/drawing/2014/main" id="{6D0BE346-C4D2-F3AC-5FE4-FD6815A7085A}"/>
                </a:ext>
              </a:extLst>
            </p:cNvPr>
            <p:cNvSpPr txBox="1"/>
            <p:nvPr/>
          </p:nvSpPr>
          <p:spPr>
            <a:xfrm>
              <a:off x="1563617" y="4578957"/>
              <a:ext cx="1716392" cy="79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Right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Time</a:t>
              </a:r>
            </a:p>
          </p:txBody>
        </p:sp>
      </p:grpSp>
      <p:grpSp>
        <p:nvGrpSpPr>
          <p:cNvPr id="12" name="Group 11">
            <a:extLst>
              <a:ext uri="{FF2B5EF4-FFF2-40B4-BE49-F238E27FC236}">
                <a16:creationId xmlns:a16="http://schemas.microsoft.com/office/drawing/2014/main" id="{0FF004DC-E500-1DF9-DE44-384AE73DA7F4}"/>
              </a:ext>
            </a:extLst>
          </p:cNvPr>
          <p:cNvGrpSpPr/>
          <p:nvPr/>
        </p:nvGrpSpPr>
        <p:grpSpPr>
          <a:xfrm>
            <a:off x="4731082" y="2473504"/>
            <a:ext cx="2598930" cy="1973073"/>
            <a:chOff x="1291712" y="4429369"/>
            <a:chExt cx="1716392" cy="1303062"/>
          </a:xfrm>
        </p:grpSpPr>
        <p:sp>
          <p:nvSpPr>
            <p:cNvPr id="13" name="Hexagon 12">
              <a:extLst>
                <a:ext uri="{FF2B5EF4-FFF2-40B4-BE49-F238E27FC236}">
                  <a16:creationId xmlns:a16="http://schemas.microsoft.com/office/drawing/2014/main" id="{5D4610E3-33AA-FFD8-4F17-1CA904DAA369}"/>
                </a:ext>
              </a:extLst>
            </p:cNvPr>
            <p:cNvSpPr/>
            <p:nvPr/>
          </p:nvSpPr>
          <p:spPr>
            <a:xfrm>
              <a:off x="1388743" y="4429369"/>
              <a:ext cx="1522331" cy="1200329"/>
            </a:xfrm>
            <a:prstGeom prst="hexagon">
              <a:avLst/>
            </a:prstGeom>
            <a:solidFill>
              <a:srgbClr val="0072A7"/>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endParaRPr>
            </a:p>
          </p:txBody>
        </p:sp>
        <p:sp>
          <p:nvSpPr>
            <p:cNvPr id="14" name="TextBox 13">
              <a:extLst>
                <a:ext uri="{FF2B5EF4-FFF2-40B4-BE49-F238E27FC236}">
                  <a16:creationId xmlns:a16="http://schemas.microsoft.com/office/drawing/2014/main" id="{7B8E1A1C-9FC4-3AB8-438D-43B16A9E760D}"/>
                </a:ext>
              </a:extLst>
            </p:cNvPr>
            <p:cNvSpPr txBox="1"/>
            <p:nvPr/>
          </p:nvSpPr>
          <p:spPr>
            <a:xfrm>
              <a:off x="1291712" y="4573835"/>
              <a:ext cx="1716392" cy="11585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mn-cs"/>
                </a:rPr>
                <a:t>Place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3">
            <a:extLst>
              <a:ext uri="{FF2B5EF4-FFF2-40B4-BE49-F238E27FC236}">
                <a16:creationId xmlns:a16="http://schemas.microsoft.com/office/drawing/2014/main" id="{3B469D2E-F953-E7FC-8CBE-4C4108BC3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574">
            <a:off x="8117396" y="2153864"/>
            <a:ext cx="2590728" cy="25183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id="{8B4C0437-CCFC-55B2-971D-AF13965FB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574">
            <a:off x="4779064" y="2116259"/>
            <a:ext cx="2595330" cy="25768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a:extLst>
              <a:ext uri="{FF2B5EF4-FFF2-40B4-BE49-F238E27FC236}">
                <a16:creationId xmlns:a16="http://schemas.microsoft.com/office/drawing/2014/main" id="{534A4245-FE99-4CD4-01AE-CEAD6DB52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7574">
            <a:off x="1553759" y="2123358"/>
            <a:ext cx="2595330" cy="257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1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descr="Graphical user interface, website&#10;&#10;Description automatically generated">
            <a:extLst>
              <a:ext uri="{FF2B5EF4-FFF2-40B4-BE49-F238E27FC236}">
                <a16:creationId xmlns:a16="http://schemas.microsoft.com/office/drawing/2014/main" id="{9A0CCDD2-B297-0B06-28E3-6AF707A8411E}"/>
              </a:ext>
            </a:extLst>
          </p:cNvPr>
          <p:cNvPicPr>
            <a:picLocks noChangeAspect="1"/>
          </p:cNvPicPr>
          <p:nvPr/>
        </p:nvPicPr>
        <p:blipFill rotWithShape="1">
          <a:blip r:embed="rId2"/>
          <a:srcRect t="2439" r="1" b="12147"/>
          <a:stretch/>
        </p:blipFill>
        <p:spPr>
          <a:xfrm rot="21480000">
            <a:off x="1137837" y="1003258"/>
            <a:ext cx="9916327" cy="4764396"/>
          </a:xfrm>
          <a:prstGeom prst="rect">
            <a:avLst/>
          </a:prstGeom>
        </p:spPr>
      </p:pic>
    </p:spTree>
    <p:extLst>
      <p:ext uri="{BB962C8B-B14F-4D97-AF65-F5344CB8AC3E}">
        <p14:creationId xmlns:p14="http://schemas.microsoft.com/office/powerpoint/2010/main" val="3144295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BA1808BF-39A8-41E2-8803-A5B05538F81A}"/>
              </a:ext>
            </a:extLst>
          </p:cNvPr>
          <p:cNvCxnSpPr>
            <a:cxnSpLocks/>
          </p:cNvCxnSpPr>
          <p:nvPr/>
        </p:nvCxnSpPr>
        <p:spPr>
          <a:xfrm>
            <a:off x="6024480" y="1087553"/>
            <a:ext cx="0" cy="590729"/>
          </a:xfrm>
          <a:prstGeom prst="line">
            <a:avLst/>
          </a:prstGeom>
          <a:ln w="508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33CB1DC-6F28-4A9D-B748-B2CA9C2FD575}"/>
              </a:ext>
            </a:extLst>
          </p:cNvPr>
          <p:cNvCxnSpPr>
            <a:cxnSpLocks/>
          </p:cNvCxnSpPr>
          <p:nvPr/>
        </p:nvCxnSpPr>
        <p:spPr>
          <a:xfrm>
            <a:off x="9930436" y="1087553"/>
            <a:ext cx="0" cy="590729"/>
          </a:xfrm>
          <a:prstGeom prst="line">
            <a:avLst/>
          </a:prstGeom>
          <a:ln w="508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BF2C924B-3C0D-4E8B-A28C-171E5C372E78}"/>
              </a:ext>
            </a:extLst>
          </p:cNvPr>
          <p:cNvPicPr>
            <a:picLocks noChangeAspect="1"/>
          </p:cNvPicPr>
          <p:nvPr/>
        </p:nvPicPr>
        <p:blipFill>
          <a:blip r:embed="rId2"/>
          <a:srcRect/>
          <a:stretch/>
        </p:blipFill>
        <p:spPr>
          <a:xfrm>
            <a:off x="255518" y="307701"/>
            <a:ext cx="8517941" cy="468415"/>
          </a:xfrm>
          <a:prstGeom prst="rect">
            <a:avLst/>
          </a:prstGeom>
        </p:spPr>
      </p:pic>
      <p:cxnSp>
        <p:nvCxnSpPr>
          <p:cNvPr id="16" name="Straight Connector 15">
            <a:extLst>
              <a:ext uri="{FF2B5EF4-FFF2-40B4-BE49-F238E27FC236}">
                <a16:creationId xmlns:a16="http://schemas.microsoft.com/office/drawing/2014/main" id="{3CB2EFFD-F8E8-469B-A120-A7D41DF67FF7}"/>
              </a:ext>
            </a:extLst>
          </p:cNvPr>
          <p:cNvCxnSpPr>
            <a:cxnSpLocks/>
          </p:cNvCxnSpPr>
          <p:nvPr/>
        </p:nvCxnSpPr>
        <p:spPr>
          <a:xfrm>
            <a:off x="2156153" y="1087552"/>
            <a:ext cx="0" cy="4184405"/>
          </a:xfrm>
          <a:prstGeom prst="line">
            <a:avLst/>
          </a:prstGeom>
          <a:ln w="508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0FC2D9D1-C0B5-41A9-937C-7A7A02AE2474}"/>
              </a:ext>
            </a:extLst>
          </p:cNvPr>
          <p:cNvSpPr/>
          <p:nvPr/>
        </p:nvSpPr>
        <p:spPr>
          <a:xfrm>
            <a:off x="316093" y="1294462"/>
            <a:ext cx="3680131" cy="745068"/>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 Centered Medical Home Pilot (2010)</a:t>
            </a:r>
          </a:p>
        </p:txBody>
      </p:sp>
      <p:sp>
        <p:nvSpPr>
          <p:cNvPr id="6" name="Rectangle 5">
            <a:extLst>
              <a:ext uri="{FF2B5EF4-FFF2-40B4-BE49-F238E27FC236}">
                <a16:creationId xmlns:a16="http://schemas.microsoft.com/office/drawing/2014/main" id="{D03C5B9C-1A56-4945-9D30-0F8358681AB6}"/>
              </a:ext>
            </a:extLst>
          </p:cNvPr>
          <p:cNvSpPr/>
          <p:nvPr/>
        </p:nvSpPr>
        <p:spPr>
          <a:xfrm>
            <a:off x="4207017" y="1294461"/>
            <a:ext cx="3680131" cy="745068"/>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Episodes of Care (2012)</a:t>
            </a:r>
          </a:p>
        </p:txBody>
      </p:sp>
      <p:sp>
        <p:nvSpPr>
          <p:cNvPr id="7" name="Rectangle 6">
            <a:extLst>
              <a:ext uri="{FF2B5EF4-FFF2-40B4-BE49-F238E27FC236}">
                <a16:creationId xmlns:a16="http://schemas.microsoft.com/office/drawing/2014/main" id="{F3B7D30C-983E-4B13-B243-938BD6D46108}"/>
              </a:ext>
            </a:extLst>
          </p:cNvPr>
          <p:cNvSpPr/>
          <p:nvPr/>
        </p:nvSpPr>
        <p:spPr>
          <a:xfrm>
            <a:off x="8097943" y="1278515"/>
            <a:ext cx="3680131" cy="745068"/>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State Innovation Model (2013)</a:t>
            </a:r>
          </a:p>
        </p:txBody>
      </p:sp>
      <p:sp>
        <p:nvSpPr>
          <p:cNvPr id="11" name="Rectangle 10">
            <a:extLst>
              <a:ext uri="{FF2B5EF4-FFF2-40B4-BE49-F238E27FC236}">
                <a16:creationId xmlns:a16="http://schemas.microsoft.com/office/drawing/2014/main" id="{5AF28B9F-9D09-417E-BE76-7BE6C349D5FC}"/>
              </a:ext>
            </a:extLst>
          </p:cNvPr>
          <p:cNvSpPr/>
          <p:nvPr/>
        </p:nvSpPr>
        <p:spPr>
          <a:xfrm>
            <a:off x="316091" y="2190053"/>
            <a:ext cx="3680131" cy="745068"/>
          </a:xfrm>
          <a:prstGeom prst="rect">
            <a:avLst/>
          </a:prstGeom>
          <a:solidFill>
            <a:srgbClr val="0099CC"/>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Comprehensive Primary Care Initiative (2012)</a:t>
            </a:r>
          </a:p>
        </p:txBody>
      </p:sp>
      <p:sp>
        <p:nvSpPr>
          <p:cNvPr id="12" name="Rectangle 11">
            <a:extLst>
              <a:ext uri="{FF2B5EF4-FFF2-40B4-BE49-F238E27FC236}">
                <a16:creationId xmlns:a16="http://schemas.microsoft.com/office/drawing/2014/main" id="{AA51EC4A-E74A-4901-B8A7-0CEFC79314B8}"/>
              </a:ext>
            </a:extLst>
          </p:cNvPr>
          <p:cNvSpPr/>
          <p:nvPr/>
        </p:nvSpPr>
        <p:spPr>
          <a:xfrm>
            <a:off x="316089" y="3093167"/>
            <a:ext cx="3680131" cy="745068"/>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 Centered Medical Home (2014)</a:t>
            </a:r>
          </a:p>
        </p:txBody>
      </p:sp>
      <p:sp>
        <p:nvSpPr>
          <p:cNvPr id="13" name="Rectangle 12">
            <a:extLst>
              <a:ext uri="{FF2B5EF4-FFF2-40B4-BE49-F238E27FC236}">
                <a16:creationId xmlns:a16="http://schemas.microsoft.com/office/drawing/2014/main" id="{2B606808-8006-44B6-825C-CE9D1E0198D9}"/>
              </a:ext>
            </a:extLst>
          </p:cNvPr>
          <p:cNvSpPr/>
          <p:nvPr/>
        </p:nvSpPr>
        <p:spPr>
          <a:xfrm>
            <a:off x="316089" y="4003814"/>
            <a:ext cx="3680131" cy="745068"/>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Comprehensive Primary Care Plus (2017)</a:t>
            </a:r>
          </a:p>
        </p:txBody>
      </p:sp>
      <p:sp>
        <p:nvSpPr>
          <p:cNvPr id="14" name="Rectangle 13">
            <a:extLst>
              <a:ext uri="{FF2B5EF4-FFF2-40B4-BE49-F238E27FC236}">
                <a16:creationId xmlns:a16="http://schemas.microsoft.com/office/drawing/2014/main" id="{8D453034-80E0-4973-B1EA-0EDC8826FEF0}"/>
              </a:ext>
            </a:extLst>
          </p:cNvPr>
          <p:cNvSpPr/>
          <p:nvPr/>
        </p:nvSpPr>
        <p:spPr>
          <a:xfrm>
            <a:off x="316088" y="4899425"/>
            <a:ext cx="3680131" cy="745068"/>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840" tIns="487680" rIns="243840" bIns="4876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Primary Care First (2020) </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90674FEE-048D-49FA-AD9B-9C0AB926B13F}"/>
              </a:ext>
            </a:extLst>
          </p:cNvPr>
          <p:cNvCxnSpPr>
            <a:cxnSpLocks/>
          </p:cNvCxnSpPr>
          <p:nvPr/>
        </p:nvCxnSpPr>
        <p:spPr>
          <a:xfrm flipH="1">
            <a:off x="316095" y="1087552"/>
            <a:ext cx="11461979" cy="0"/>
          </a:xfrm>
          <a:prstGeom prst="line">
            <a:avLst/>
          </a:prstGeom>
          <a:ln w="508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descr="ar.png">
            <a:extLst>
              <a:ext uri="{FF2B5EF4-FFF2-40B4-BE49-F238E27FC236}">
                <a16:creationId xmlns:a16="http://schemas.microsoft.com/office/drawing/2014/main" id="{9EB63473-7D3F-4BFC-8D8B-3E9012F854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3839" y="2448656"/>
            <a:ext cx="3568207" cy="3110315"/>
          </a:xfrm>
          <a:prstGeom prst="rect">
            <a:avLst/>
          </a:prstGeom>
        </p:spPr>
      </p:pic>
    </p:spTree>
    <p:extLst>
      <p:ext uri="{BB962C8B-B14F-4D97-AF65-F5344CB8AC3E}">
        <p14:creationId xmlns:p14="http://schemas.microsoft.com/office/powerpoint/2010/main" val="168671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319FC9E-A67C-41C3-9B34-A5E28C95BD54}"/>
              </a:ext>
            </a:extLst>
          </p:cNvPr>
          <p:cNvSpPr>
            <a:spLocks noGrp="1"/>
          </p:cNvSpPr>
          <p:nvPr>
            <p:ph type="sldNum" sz="quarter" idx="4"/>
          </p:nvPr>
        </p:nvSpPr>
        <p:spPr>
          <a:xfrm>
            <a:off x="11717482" y="6492875"/>
            <a:ext cx="474518" cy="365125"/>
          </a:xfrm>
          <a:prstGeom prst="rect">
            <a:avLst/>
          </a:prstGeom>
        </p:spPr>
        <p:txBody>
          <a:bodyPr/>
          <a:lstStyle>
            <a:lvl1pPr>
              <a:defRPr sz="1200" b="1" i="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7235C-81B4-4DDD-AA35-D506900840C7}" type="slidenum">
              <a:rPr kumimoji="0" lang="en-US" sz="1200" b="1"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10533CF0-22B6-48C8-830B-C49EA0502D4C}"/>
              </a:ext>
            </a:extLst>
          </p:cNvPr>
          <p:cNvSpPr/>
          <p:nvPr/>
        </p:nvSpPr>
        <p:spPr>
          <a:xfrm>
            <a:off x="356296" y="2101716"/>
            <a:ext cx="3183875" cy="3183875"/>
          </a:xfrm>
          <a:prstGeom prst="ellipse">
            <a:avLst/>
          </a:prstGeom>
          <a:blipFill>
            <a:blip r:embed="rId2"/>
            <a:stretch>
              <a:fillRect/>
            </a:stretch>
          </a:blipFill>
          <a:ln w="152400">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9CFC534-2FFA-4989-930A-6ED9F2FBED79}"/>
              </a:ext>
            </a:extLst>
          </p:cNvPr>
          <p:cNvSpPr/>
          <p:nvPr/>
        </p:nvSpPr>
        <p:spPr>
          <a:xfrm>
            <a:off x="5273389" y="307887"/>
            <a:ext cx="6255954" cy="3916408"/>
          </a:xfrm>
          <a:prstGeom prst="roundRect">
            <a:avLst/>
          </a:prstGeom>
          <a:solidFill>
            <a:schemeClr val="accent1">
              <a:lumMod val="50000"/>
            </a:schemeClr>
          </a:solid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Northwest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Arkansas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Journey to Value Based Care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9EAA8FA9-3CC9-4992-A7DC-826636107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23402" y="4518332"/>
            <a:ext cx="3183875" cy="443863"/>
          </a:xfrm>
          <a:prstGeom prst="rect">
            <a:avLst/>
          </a:prstGeom>
        </p:spPr>
      </p:pic>
      <p:grpSp>
        <p:nvGrpSpPr>
          <p:cNvPr id="6" name="Group 5">
            <a:extLst>
              <a:ext uri="{FF2B5EF4-FFF2-40B4-BE49-F238E27FC236}">
                <a16:creationId xmlns:a16="http://schemas.microsoft.com/office/drawing/2014/main" id="{C78096EE-2DE1-47D5-B0A1-17177C3370DE}"/>
              </a:ext>
            </a:extLst>
          </p:cNvPr>
          <p:cNvGrpSpPr/>
          <p:nvPr/>
        </p:nvGrpSpPr>
        <p:grpSpPr>
          <a:xfrm>
            <a:off x="8927904" y="5256232"/>
            <a:ext cx="1374870" cy="563303"/>
            <a:chOff x="6288833" y="4254759"/>
            <a:chExt cx="4114800" cy="1399591"/>
          </a:xfrm>
        </p:grpSpPr>
        <p:sp>
          <p:nvSpPr>
            <p:cNvPr id="10" name="Rectangle 9">
              <a:extLst>
                <a:ext uri="{FF2B5EF4-FFF2-40B4-BE49-F238E27FC236}">
                  <a16:creationId xmlns:a16="http://schemas.microsoft.com/office/drawing/2014/main" id="{39172133-1BCF-4549-A697-F1CE02E583F2}"/>
                </a:ext>
              </a:extLst>
            </p:cNvPr>
            <p:cNvSpPr/>
            <p:nvPr/>
          </p:nvSpPr>
          <p:spPr>
            <a:xfrm>
              <a:off x="6288833" y="4254759"/>
              <a:ext cx="4114800" cy="13995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with low confidence">
              <a:extLst>
                <a:ext uri="{FF2B5EF4-FFF2-40B4-BE49-F238E27FC236}">
                  <a16:creationId xmlns:a16="http://schemas.microsoft.com/office/drawing/2014/main" id="{FE742058-DD84-4C69-9FC7-9E9D5E2CB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018" y="4352370"/>
              <a:ext cx="3952009" cy="1209918"/>
            </a:xfrm>
            <a:prstGeom prst="rect">
              <a:avLst/>
            </a:prstGeom>
          </p:spPr>
        </p:pic>
      </p:grpSp>
    </p:spTree>
    <p:extLst>
      <p:ext uri="{BB962C8B-B14F-4D97-AF65-F5344CB8AC3E}">
        <p14:creationId xmlns:p14="http://schemas.microsoft.com/office/powerpoint/2010/main" val="207969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on Sinek Quote: “Dream big. Start small. But most of all, start.”">
            <a:extLst>
              <a:ext uri="{FF2B5EF4-FFF2-40B4-BE49-F238E27FC236}">
                <a16:creationId xmlns:a16="http://schemas.microsoft.com/office/drawing/2014/main" id="{6E3BE4F9-1904-4CEA-AEEB-1A1F3D65CE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8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3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98E-7918-4977-9BBE-F1763EA3FC2F}"/>
              </a:ext>
            </a:extLst>
          </p:cNvPr>
          <p:cNvSpPr>
            <a:spLocks noGrp="1"/>
          </p:cNvSpPr>
          <p:nvPr>
            <p:ph type="title"/>
          </p:nvPr>
        </p:nvSpPr>
        <p:spPr/>
        <p:txBody>
          <a:bodyPr/>
          <a:lstStyle/>
          <a:p>
            <a:r>
              <a:rPr lang="en-US" dirty="0"/>
              <a:t>VBP Design </a:t>
            </a:r>
            <a:r>
              <a:rPr lang="en-US" dirty="0">
                <a:sym typeface="Wingdings" panose="05000000000000000000" pitchFamily="2" charset="2"/>
              </a:rPr>
              <a:t></a:t>
            </a:r>
            <a:r>
              <a:rPr lang="en-US" dirty="0"/>
              <a:t> Outcomes</a:t>
            </a:r>
          </a:p>
        </p:txBody>
      </p:sp>
      <p:pic>
        <p:nvPicPr>
          <p:cNvPr id="4" name="Picture 3">
            <a:extLst>
              <a:ext uri="{FF2B5EF4-FFF2-40B4-BE49-F238E27FC236}">
                <a16:creationId xmlns:a16="http://schemas.microsoft.com/office/drawing/2014/main" id="{018660EE-CEFA-9AB8-9893-B75E631C342C}"/>
              </a:ext>
            </a:extLst>
          </p:cNvPr>
          <p:cNvPicPr>
            <a:picLocks noChangeAspect="1"/>
          </p:cNvPicPr>
          <p:nvPr/>
        </p:nvPicPr>
        <p:blipFill>
          <a:blip r:embed="rId2"/>
          <a:stretch>
            <a:fillRect/>
          </a:stretch>
        </p:blipFill>
        <p:spPr>
          <a:xfrm>
            <a:off x="828110" y="1573543"/>
            <a:ext cx="11103906" cy="4273584"/>
          </a:xfrm>
          <a:prstGeom prst="rect">
            <a:avLst/>
          </a:prstGeom>
        </p:spPr>
      </p:pic>
    </p:spTree>
    <p:extLst>
      <p:ext uri="{BB962C8B-B14F-4D97-AF65-F5344CB8AC3E}">
        <p14:creationId xmlns:p14="http://schemas.microsoft.com/office/powerpoint/2010/main" val="4215099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55F2-0C5D-47D6-B017-C9AFC3484B84}"/>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172E3A31-FA15-4804-AA84-87B5068F3C54}"/>
              </a:ext>
            </a:extLst>
          </p:cNvPr>
          <p:cNvSpPr>
            <a:spLocks noGrp="1"/>
          </p:cNvSpPr>
          <p:nvPr>
            <p:ph idx="1"/>
          </p:nvPr>
        </p:nvSpPr>
        <p:spPr>
          <a:xfrm>
            <a:off x="727113" y="1617807"/>
            <a:ext cx="5528214" cy="4336184"/>
          </a:xfrm>
        </p:spPr>
        <p:txBody>
          <a:bodyPr>
            <a:normAutofit/>
          </a:bodyPr>
          <a:lstStyle/>
          <a:p>
            <a:pPr>
              <a:spcBef>
                <a:spcPts val="0"/>
              </a:spcBef>
              <a:spcAft>
                <a:spcPts val="6000"/>
              </a:spcAft>
            </a:pPr>
            <a:r>
              <a:rPr lang="en-US" sz="2400" b="1" dirty="0"/>
              <a:t>Employer groups</a:t>
            </a:r>
          </a:p>
          <a:p>
            <a:pPr>
              <a:spcBef>
                <a:spcPts val="0"/>
              </a:spcBef>
              <a:spcAft>
                <a:spcPts val="6000"/>
              </a:spcAft>
            </a:pPr>
            <a:r>
              <a:rPr lang="en-US" sz="2400" b="1" dirty="0"/>
              <a:t>Healthcare providers</a:t>
            </a:r>
          </a:p>
          <a:p>
            <a:pPr>
              <a:spcBef>
                <a:spcPts val="0"/>
              </a:spcBef>
              <a:spcAft>
                <a:spcPts val="6000"/>
              </a:spcAft>
            </a:pPr>
            <a:r>
              <a:rPr lang="en-US" sz="2400" b="1" dirty="0"/>
              <a:t>Community leaders/partners</a:t>
            </a:r>
          </a:p>
        </p:txBody>
      </p:sp>
      <p:pic>
        <p:nvPicPr>
          <p:cNvPr id="7" name="Picture 6" descr="Logo, company name&#10;&#10;Description automatically generated">
            <a:extLst>
              <a:ext uri="{FF2B5EF4-FFF2-40B4-BE49-F238E27FC236}">
                <a16:creationId xmlns:a16="http://schemas.microsoft.com/office/drawing/2014/main" id="{6C6C2D2C-FCA0-458C-9CE1-8B203F1C9F8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0993" y="1997483"/>
            <a:ext cx="1744771" cy="66995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28E36B3A-3D06-4166-944A-6090B3F366E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4230" y="2165813"/>
            <a:ext cx="1523605" cy="392965"/>
          </a:xfrm>
          <a:prstGeom prst="rect">
            <a:avLst/>
          </a:prstGeom>
        </p:spPr>
      </p:pic>
      <p:pic>
        <p:nvPicPr>
          <p:cNvPr id="13" name="Picture 12" descr="Logo&#10;&#10;Description automatically generated">
            <a:extLst>
              <a:ext uri="{FF2B5EF4-FFF2-40B4-BE49-F238E27FC236}">
                <a16:creationId xmlns:a16="http://schemas.microsoft.com/office/drawing/2014/main" id="{4188CA49-73D5-44FC-AE62-7810A9E98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917" y="2121366"/>
            <a:ext cx="1563239" cy="422188"/>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D7FE93A1-70BA-4458-80F1-C5DAC49CC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487" y="2133857"/>
            <a:ext cx="1602842" cy="397206"/>
          </a:xfrm>
          <a:prstGeom prst="rect">
            <a:avLst/>
          </a:prstGeom>
        </p:spPr>
      </p:pic>
      <p:pic>
        <p:nvPicPr>
          <p:cNvPr id="17" name="Picture 16" descr="Logo, company name&#10;&#10;Description automatically generated">
            <a:extLst>
              <a:ext uri="{FF2B5EF4-FFF2-40B4-BE49-F238E27FC236}">
                <a16:creationId xmlns:a16="http://schemas.microsoft.com/office/drawing/2014/main" id="{C80513D7-927F-41FF-8F58-5851261A108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2128" y="3033904"/>
            <a:ext cx="1432409" cy="671442"/>
          </a:xfrm>
          <a:prstGeom prst="rect">
            <a:avLst/>
          </a:prstGeom>
        </p:spPr>
      </p:pic>
      <p:pic>
        <p:nvPicPr>
          <p:cNvPr id="19" name="Picture 18">
            <a:extLst>
              <a:ext uri="{FF2B5EF4-FFF2-40B4-BE49-F238E27FC236}">
                <a16:creationId xmlns:a16="http://schemas.microsoft.com/office/drawing/2014/main" id="{F723A386-8251-4D09-90A9-E466952409E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2543" y="3207922"/>
            <a:ext cx="1684411" cy="323407"/>
          </a:xfrm>
          <a:prstGeom prst="rect">
            <a:avLst/>
          </a:prstGeom>
        </p:spPr>
      </p:pic>
      <p:pic>
        <p:nvPicPr>
          <p:cNvPr id="21" name="Picture 20" descr="Logo&#10;&#10;Description automatically generated">
            <a:extLst>
              <a:ext uri="{FF2B5EF4-FFF2-40B4-BE49-F238E27FC236}">
                <a16:creationId xmlns:a16="http://schemas.microsoft.com/office/drawing/2014/main" id="{AA364863-B4C4-4E92-BCCE-659F643B5E7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4961" y="3137893"/>
            <a:ext cx="2217501" cy="463465"/>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0C0743E0-422F-464D-86AD-6EF1BC06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692" y="4328562"/>
            <a:ext cx="2031433" cy="346463"/>
          </a:xfrm>
          <a:prstGeom prst="rect">
            <a:avLst/>
          </a:prstGeom>
        </p:spPr>
      </p:pic>
      <p:pic>
        <p:nvPicPr>
          <p:cNvPr id="23" name="Picture 22">
            <a:extLst>
              <a:ext uri="{FF2B5EF4-FFF2-40B4-BE49-F238E27FC236}">
                <a16:creationId xmlns:a16="http://schemas.microsoft.com/office/drawing/2014/main" id="{B9471CCE-D700-423D-95B2-361A72666A7D}"/>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2548" t="32506" r="9911" b="33016"/>
          <a:stretch/>
        </p:blipFill>
        <p:spPr>
          <a:xfrm>
            <a:off x="8541238" y="2103918"/>
            <a:ext cx="1779988" cy="475111"/>
          </a:xfrm>
          <a:prstGeom prst="rect">
            <a:avLst/>
          </a:prstGeom>
        </p:spPr>
      </p:pic>
      <p:pic>
        <p:nvPicPr>
          <p:cNvPr id="25" name="Picture 24" descr="Logo&#10;&#10;Description automatically generated">
            <a:extLst>
              <a:ext uri="{FF2B5EF4-FFF2-40B4-BE49-F238E27FC236}">
                <a16:creationId xmlns:a16="http://schemas.microsoft.com/office/drawing/2014/main" id="{9FCD4350-E32B-41CE-A2C5-41C82028BF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1074" y="3210729"/>
            <a:ext cx="1068365" cy="317793"/>
          </a:xfrm>
          <a:prstGeom prst="rect">
            <a:avLst/>
          </a:prstGeom>
        </p:spPr>
      </p:pic>
      <p:sp>
        <p:nvSpPr>
          <p:cNvPr id="14" name="Slide Number Placeholder 5">
            <a:extLst>
              <a:ext uri="{FF2B5EF4-FFF2-40B4-BE49-F238E27FC236}">
                <a16:creationId xmlns:a16="http://schemas.microsoft.com/office/drawing/2014/main" id="{DD56BD1E-1745-4B4C-8686-EA71D98D29E3}"/>
              </a:ext>
            </a:extLst>
          </p:cNvPr>
          <p:cNvSpPr txBox="1">
            <a:spLocks/>
          </p:cNvSpPr>
          <p:nvPr/>
        </p:nvSpPr>
        <p:spPr>
          <a:xfrm>
            <a:off x="11717482" y="6492875"/>
            <a:ext cx="474518" cy="365125"/>
          </a:xfrm>
          <a:prstGeom prst="rect">
            <a:avLst/>
          </a:prstGeom>
        </p:spPr>
        <p:txBody>
          <a:bodyPr/>
          <a:lstStyle>
            <a:defPPr>
              <a:defRPr lang="en-US"/>
            </a:defPPr>
            <a:lvl1pPr marL="0" algn="l" defTabSz="914400" rtl="0" eaLnBrk="1" latinLnBrk="0" hangingPunct="1">
              <a:defRPr sz="1200" b="1" i="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E7235C-81B4-4DDD-AA35-D506900840C7}" type="slidenum">
              <a:rPr kumimoji="0" lang="en-US" sz="1200" b="1"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EFE74997-B402-448B-88D7-49290237B9A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594607" y="4327847"/>
            <a:ext cx="2703183" cy="376850"/>
          </a:xfrm>
          <a:prstGeom prst="rect">
            <a:avLst/>
          </a:prstGeom>
        </p:spPr>
      </p:pic>
      <p:grpSp>
        <p:nvGrpSpPr>
          <p:cNvPr id="20" name="Group 19">
            <a:extLst>
              <a:ext uri="{FF2B5EF4-FFF2-40B4-BE49-F238E27FC236}">
                <a16:creationId xmlns:a16="http://schemas.microsoft.com/office/drawing/2014/main" id="{13679B78-21C5-42E7-BD36-7FE714B8C13D}"/>
              </a:ext>
            </a:extLst>
          </p:cNvPr>
          <p:cNvGrpSpPr/>
          <p:nvPr/>
        </p:nvGrpSpPr>
        <p:grpSpPr>
          <a:xfrm>
            <a:off x="6516239" y="4300927"/>
            <a:ext cx="1266226" cy="430689"/>
            <a:chOff x="6288833" y="4254759"/>
            <a:chExt cx="4114800" cy="1399591"/>
          </a:xfrm>
        </p:grpSpPr>
        <p:sp>
          <p:nvSpPr>
            <p:cNvPr id="24" name="Rectangle 23">
              <a:extLst>
                <a:ext uri="{FF2B5EF4-FFF2-40B4-BE49-F238E27FC236}">
                  <a16:creationId xmlns:a16="http://schemas.microsoft.com/office/drawing/2014/main" id="{3D74F633-CE2C-4EA3-84CB-8D72F6BD3654}"/>
                </a:ext>
              </a:extLst>
            </p:cNvPr>
            <p:cNvSpPr/>
            <p:nvPr/>
          </p:nvSpPr>
          <p:spPr>
            <a:xfrm>
              <a:off x="6288833" y="4254759"/>
              <a:ext cx="4114800" cy="13995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Text&#10;&#10;Description automatically generated with low confidence">
              <a:extLst>
                <a:ext uri="{FF2B5EF4-FFF2-40B4-BE49-F238E27FC236}">
                  <a16:creationId xmlns:a16="http://schemas.microsoft.com/office/drawing/2014/main" id="{7C0102C8-CF6C-45A3-BC24-57DBAF17C3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0018" y="4352370"/>
              <a:ext cx="3952009" cy="1209918"/>
            </a:xfrm>
            <a:prstGeom prst="rect">
              <a:avLst/>
            </a:prstGeom>
          </p:spPr>
        </p:pic>
      </p:grpSp>
      <p:pic>
        <p:nvPicPr>
          <p:cNvPr id="6" name="Picture 5" descr="Logo&#10;&#10;Description automatically generated">
            <a:extLst>
              <a:ext uri="{FF2B5EF4-FFF2-40B4-BE49-F238E27FC236}">
                <a16:creationId xmlns:a16="http://schemas.microsoft.com/office/drawing/2014/main" id="{176DE4C4-E936-4482-BA46-147681DAF2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64829" y="2109917"/>
            <a:ext cx="925881" cy="469112"/>
          </a:xfrm>
          <a:prstGeom prst="rect">
            <a:avLst/>
          </a:prstGeom>
        </p:spPr>
      </p:pic>
      <p:pic>
        <p:nvPicPr>
          <p:cNvPr id="10" name="Picture 9" descr="Text&#10;&#10;Description automatically generated">
            <a:extLst>
              <a:ext uri="{FF2B5EF4-FFF2-40B4-BE49-F238E27FC236}">
                <a16:creationId xmlns:a16="http://schemas.microsoft.com/office/drawing/2014/main" id="{3F7A7BC1-4B99-4303-BD0D-A9AFB06C0F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3343" y="3203233"/>
            <a:ext cx="1194408" cy="293028"/>
          </a:xfrm>
          <a:prstGeom prst="rect">
            <a:avLst/>
          </a:prstGeom>
        </p:spPr>
      </p:pic>
      <p:pic>
        <p:nvPicPr>
          <p:cNvPr id="5" name="Picture 4" descr="Icon&#10;&#10;Description automatically generated">
            <a:extLst>
              <a:ext uri="{FF2B5EF4-FFF2-40B4-BE49-F238E27FC236}">
                <a16:creationId xmlns:a16="http://schemas.microsoft.com/office/drawing/2014/main" id="{99588F9B-27CB-49B7-81A1-FEAB4AF39D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07774" y="4399231"/>
            <a:ext cx="1118581" cy="401001"/>
          </a:xfrm>
          <a:prstGeom prst="rect">
            <a:avLst/>
          </a:prstGeom>
        </p:spPr>
      </p:pic>
      <p:sp>
        <p:nvSpPr>
          <p:cNvPr id="4" name="TextBox 3">
            <a:extLst>
              <a:ext uri="{FF2B5EF4-FFF2-40B4-BE49-F238E27FC236}">
                <a16:creationId xmlns:a16="http://schemas.microsoft.com/office/drawing/2014/main" id="{D78BBE54-F3EB-49DF-B60C-A55E6CE2C2D2}"/>
              </a:ext>
            </a:extLst>
          </p:cNvPr>
          <p:cNvSpPr txBox="1"/>
          <p:nvPr/>
        </p:nvSpPr>
        <p:spPr>
          <a:xfrm>
            <a:off x="8024961" y="5834743"/>
            <a:ext cx="3439926" cy="8708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54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5"/>
            <a:ext cx="11806991"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04800" y="3675779"/>
            <a:ext cx="11513574" cy="2484246"/>
          </a:xfrm>
        </p:spPr>
        <p:txBody>
          <a:bodyPr>
            <a:noAutofit/>
          </a:bodyPr>
          <a:lstStyle/>
          <a:p>
            <a:pPr>
              <a:lnSpc>
                <a:spcPct val="100000"/>
              </a:lnSpc>
              <a:spcBef>
                <a:spcPts val="0"/>
              </a:spcBef>
            </a:pPr>
            <a:r>
              <a:rPr lang="en-US" sz="2000" b="1" dirty="0" smtClean="0">
                <a:solidFill>
                  <a:schemeClr val="accent6"/>
                </a:solidFill>
              </a:rPr>
              <a:t>Funding by Health Plans:  </a:t>
            </a:r>
            <a:r>
              <a:rPr lang="en-US" sz="2000" dirty="0" err="1" smtClean="0">
                <a:solidFill>
                  <a:schemeClr val="accent6"/>
                </a:solidFill>
              </a:rPr>
              <a:t>Unitedhealthcare</a:t>
            </a:r>
            <a:r>
              <a:rPr lang="en-US" sz="2000" dirty="0" smtClean="0">
                <a:solidFill>
                  <a:schemeClr val="accent6"/>
                </a:solidFill>
              </a:rPr>
              <a:t>, BCBSRI, Tufts </a:t>
            </a:r>
            <a:endParaRPr lang="en-US" sz="2000" dirty="0">
              <a:solidFill>
                <a:schemeClr val="accent6"/>
              </a:solidFill>
            </a:endParaRPr>
          </a:p>
          <a:p>
            <a:pPr>
              <a:spcBef>
                <a:spcPts val="0"/>
              </a:spcBef>
            </a:pPr>
            <a:r>
              <a:rPr lang="en-US" sz="2000" b="1" dirty="0" smtClean="0">
                <a:solidFill>
                  <a:schemeClr val="accent6"/>
                </a:solidFill>
              </a:rPr>
              <a:t>AAMC </a:t>
            </a:r>
            <a:r>
              <a:rPr lang="en-US" sz="2000" b="1" u="sng" dirty="0" smtClean="0">
                <a:solidFill>
                  <a:schemeClr val="accent6"/>
                </a:solidFill>
              </a:rPr>
              <a:t>CORE</a:t>
            </a:r>
            <a:r>
              <a:rPr lang="en-US" sz="2000" b="1" dirty="0" smtClean="0">
                <a:solidFill>
                  <a:schemeClr val="accent6"/>
                </a:solidFill>
              </a:rPr>
              <a:t> program used – Coordinating Optimal Referral Experience (through enhanced referrals and </a:t>
            </a:r>
            <a:r>
              <a:rPr lang="en-US" sz="2000" b="1" dirty="0" err="1" smtClean="0">
                <a:solidFill>
                  <a:schemeClr val="accent6"/>
                </a:solidFill>
              </a:rPr>
              <a:t>econsults</a:t>
            </a:r>
            <a:r>
              <a:rPr lang="en-US" sz="2000" b="1" dirty="0" smtClean="0">
                <a:solidFill>
                  <a:schemeClr val="accent6"/>
                </a:solidFill>
              </a:rPr>
              <a:t>)</a:t>
            </a:r>
            <a:endParaRPr lang="en-US" sz="2000" dirty="0">
              <a:solidFill>
                <a:schemeClr val="accent6"/>
              </a:solidFill>
            </a:endParaRPr>
          </a:p>
          <a:p>
            <a:pPr>
              <a:spcBef>
                <a:spcPts val="0"/>
              </a:spcBef>
            </a:pPr>
            <a:r>
              <a:rPr lang="en-US" sz="2000" b="1" u="sng" dirty="0">
                <a:solidFill>
                  <a:schemeClr val="accent6"/>
                </a:solidFill>
              </a:rPr>
              <a:t>C</a:t>
            </a:r>
            <a:r>
              <a:rPr lang="en-US" sz="2000" b="1" u="sng" dirty="0" smtClean="0">
                <a:solidFill>
                  <a:schemeClr val="accent6"/>
                </a:solidFill>
              </a:rPr>
              <a:t>ompleted</a:t>
            </a:r>
            <a:r>
              <a:rPr lang="en-US" sz="2000" b="1" dirty="0" smtClean="0">
                <a:solidFill>
                  <a:schemeClr val="accent6"/>
                </a:solidFill>
              </a:rPr>
              <a:t> </a:t>
            </a:r>
            <a:r>
              <a:rPr lang="en-US" sz="2000" b="1" dirty="0" err="1">
                <a:solidFill>
                  <a:schemeClr val="accent6"/>
                </a:solidFill>
              </a:rPr>
              <a:t>eConsults</a:t>
            </a:r>
            <a:r>
              <a:rPr lang="en-US" sz="2000" b="1" dirty="0">
                <a:solidFill>
                  <a:schemeClr val="accent6"/>
                </a:solidFill>
              </a:rPr>
              <a:t> $35 to PCP/$35 to specialists ($70 </a:t>
            </a:r>
            <a:r>
              <a:rPr lang="en-US" sz="2000" b="1" dirty="0" smtClean="0">
                <a:solidFill>
                  <a:schemeClr val="accent6"/>
                </a:solidFill>
              </a:rPr>
              <a:t>total)</a:t>
            </a:r>
          </a:p>
          <a:p>
            <a:pPr marL="0" indent="0">
              <a:spcBef>
                <a:spcPts val="0"/>
              </a:spcBef>
              <a:buNone/>
            </a:pPr>
            <a:endParaRPr lang="en-US" sz="2000" b="1" dirty="0">
              <a:solidFill>
                <a:schemeClr val="accent6"/>
              </a:solidFill>
            </a:endParaRPr>
          </a:p>
          <a:p>
            <a:pPr marL="800141" lvl="1" indent="-342900">
              <a:spcBef>
                <a:spcPts val="0"/>
              </a:spcBef>
              <a:buAutoNum type="arabicParenR"/>
            </a:pPr>
            <a:r>
              <a:rPr lang="en-US" sz="2000" dirty="0" smtClean="0">
                <a:solidFill>
                  <a:schemeClr val="accent6"/>
                </a:solidFill>
              </a:rPr>
              <a:t>Use </a:t>
            </a:r>
            <a:r>
              <a:rPr lang="en-US" sz="2000" dirty="0">
                <a:solidFill>
                  <a:schemeClr val="accent6"/>
                </a:solidFill>
              </a:rPr>
              <a:t>of EHR eConsult </a:t>
            </a:r>
            <a:r>
              <a:rPr lang="en-US" sz="2000" dirty="0" smtClean="0">
                <a:solidFill>
                  <a:schemeClr val="accent6"/>
                </a:solidFill>
              </a:rPr>
              <a:t>templates; clear </a:t>
            </a:r>
            <a:r>
              <a:rPr lang="en-US" sz="2000" dirty="0">
                <a:solidFill>
                  <a:schemeClr val="accent6"/>
                </a:solidFill>
              </a:rPr>
              <a:t>clinical question </a:t>
            </a:r>
            <a:endParaRPr lang="en-US" sz="2000" dirty="0" smtClean="0">
              <a:solidFill>
                <a:schemeClr val="accent6"/>
              </a:solidFill>
            </a:endParaRPr>
          </a:p>
          <a:p>
            <a:pPr marL="800141" lvl="1" indent="-342900">
              <a:spcBef>
                <a:spcPts val="0"/>
              </a:spcBef>
              <a:buAutoNum type="arabicParenR"/>
            </a:pPr>
            <a:r>
              <a:rPr lang="en-US" sz="2000" dirty="0" smtClean="0">
                <a:solidFill>
                  <a:schemeClr val="accent6"/>
                </a:solidFill>
              </a:rPr>
              <a:t>Specialist </a:t>
            </a:r>
            <a:r>
              <a:rPr lang="en-US" sz="2000" dirty="0">
                <a:solidFill>
                  <a:schemeClr val="accent6"/>
                </a:solidFill>
              </a:rPr>
              <a:t>replies </a:t>
            </a:r>
            <a:r>
              <a:rPr lang="en-US" sz="2000" dirty="0" smtClean="0">
                <a:solidFill>
                  <a:schemeClr val="accent6"/>
                </a:solidFill>
              </a:rPr>
              <a:t>with recommendations/next </a:t>
            </a:r>
            <a:r>
              <a:rPr lang="en-US" sz="2000" dirty="0">
                <a:solidFill>
                  <a:schemeClr val="accent6"/>
                </a:solidFill>
              </a:rPr>
              <a:t>steps </a:t>
            </a:r>
            <a:r>
              <a:rPr lang="en-US" sz="2000" dirty="0" smtClean="0">
                <a:solidFill>
                  <a:schemeClr val="accent6"/>
                </a:solidFill>
              </a:rPr>
              <a:t>so PCP </a:t>
            </a:r>
            <a:r>
              <a:rPr lang="en-US" sz="2000" dirty="0">
                <a:solidFill>
                  <a:schemeClr val="accent6"/>
                </a:solidFill>
              </a:rPr>
              <a:t>can continue managing </a:t>
            </a:r>
            <a:r>
              <a:rPr lang="en-US" sz="2000" dirty="0" smtClean="0">
                <a:solidFill>
                  <a:schemeClr val="accent6"/>
                </a:solidFill>
              </a:rPr>
              <a:t>patient’s care</a:t>
            </a:r>
          </a:p>
          <a:p>
            <a:pPr marL="800141" lvl="1" indent="-342900">
              <a:spcBef>
                <a:spcPts val="0"/>
              </a:spcBef>
              <a:buAutoNum type="arabicParenR"/>
            </a:pPr>
            <a:r>
              <a:rPr lang="en-US" sz="2000" dirty="0" smtClean="0">
                <a:solidFill>
                  <a:schemeClr val="accent6"/>
                </a:solidFill>
              </a:rPr>
              <a:t>Replies expected </a:t>
            </a:r>
            <a:r>
              <a:rPr lang="en-US" sz="2000" dirty="0">
                <a:solidFill>
                  <a:schemeClr val="accent6"/>
                </a:solidFill>
              </a:rPr>
              <a:t>in </a:t>
            </a:r>
            <a:r>
              <a:rPr lang="en-US" sz="2000" u="sng" dirty="0" smtClean="0">
                <a:solidFill>
                  <a:schemeClr val="accent6"/>
                </a:solidFill>
              </a:rPr>
              <a:t>&lt;</a:t>
            </a:r>
            <a:r>
              <a:rPr lang="en-US" sz="2000" dirty="0" smtClean="0">
                <a:solidFill>
                  <a:schemeClr val="accent6"/>
                </a:solidFill>
              </a:rPr>
              <a:t> 72 </a:t>
            </a:r>
            <a:r>
              <a:rPr lang="en-US" sz="2000" dirty="0">
                <a:solidFill>
                  <a:schemeClr val="accent6"/>
                </a:solidFill>
              </a:rPr>
              <a:t>hours </a:t>
            </a:r>
            <a:r>
              <a:rPr lang="en-US" sz="2000" dirty="0" smtClean="0">
                <a:solidFill>
                  <a:schemeClr val="accent6"/>
                </a:solidFill>
              </a:rPr>
              <a:t>4) eConsult not converted to </a:t>
            </a:r>
            <a:r>
              <a:rPr lang="en-US" sz="2000" dirty="0">
                <a:solidFill>
                  <a:schemeClr val="accent6"/>
                </a:solidFill>
              </a:rPr>
              <a:t>a referral for an in-person </a:t>
            </a:r>
            <a:r>
              <a:rPr lang="en-US" sz="2000" dirty="0" smtClean="0">
                <a:solidFill>
                  <a:schemeClr val="accent6"/>
                </a:solidFill>
              </a:rPr>
              <a:t>visit </a:t>
            </a:r>
          </a:p>
        </p:txBody>
      </p:sp>
      <p:sp>
        <p:nvSpPr>
          <p:cNvPr id="3" name="Title 2"/>
          <p:cNvSpPr>
            <a:spLocks noGrp="1"/>
          </p:cNvSpPr>
          <p:nvPr>
            <p:ph type="title"/>
          </p:nvPr>
        </p:nvSpPr>
        <p:spPr>
          <a:xfrm>
            <a:off x="176462" y="539983"/>
            <a:ext cx="10515601" cy="626914"/>
          </a:xfrm>
        </p:spPr>
        <p:txBody>
          <a:bodyPr>
            <a:noAutofit/>
          </a:bodyPr>
          <a:lstStyle/>
          <a:p>
            <a:r>
              <a:rPr lang="en-US" sz="2400" dirty="0"/>
              <a:t>Primary Care/Specialist Collaboration Progress Report </a:t>
            </a:r>
            <a:r>
              <a:rPr lang="en-US" sz="2400" dirty="0" smtClean="0"/>
              <a:t>&amp; </a:t>
            </a:r>
            <a:r>
              <a:rPr lang="en-US" sz="2400" dirty="0"/>
              <a:t>Key Strategic Questions</a:t>
            </a:r>
          </a:p>
        </p:txBody>
      </p:sp>
      <p:sp>
        <p:nvSpPr>
          <p:cNvPr id="7" name="Content Placeholder 1"/>
          <p:cNvSpPr txBox="1">
            <a:spLocks/>
          </p:cNvSpPr>
          <p:nvPr/>
        </p:nvSpPr>
        <p:spPr>
          <a:xfrm>
            <a:off x="304800" y="1064659"/>
            <a:ext cx="11120284" cy="2432021"/>
          </a:xfrm>
          <a:prstGeom prst="rect">
            <a:avLst/>
          </a:prstGeom>
        </p:spPr>
        <p:txBody>
          <a:bodyPr vert="horz" lIns="91440" tIns="45720" rIns="91440" bIns="45720" rtlCol="0">
            <a:noAutofit/>
          </a:bodyPr>
          <a:lst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dirty="0">
                <a:solidFill>
                  <a:schemeClr val="accent6"/>
                </a:solidFill>
              </a:rPr>
              <a:t>CTC-RI PCP-Specialist Oversight Committee Charter                                    </a:t>
            </a:r>
          </a:p>
          <a:p>
            <a:pPr marL="0" indent="0">
              <a:lnSpc>
                <a:spcPct val="100000"/>
              </a:lnSpc>
              <a:spcBef>
                <a:spcPts val="0"/>
              </a:spcBef>
              <a:buFont typeface="Arial" panose="020B0604020202020204" pitchFamily="34" charset="0"/>
              <a:buNone/>
            </a:pPr>
            <a:r>
              <a:rPr lang="en-US" sz="2000" b="1" dirty="0">
                <a:solidFill>
                  <a:schemeClr val="accent6"/>
                </a:solidFill>
              </a:rPr>
              <a:t>Aim: Improve coordination &amp; alignment between primary </a:t>
            </a:r>
            <a:r>
              <a:rPr lang="en-US" sz="2000" b="1" dirty="0" smtClean="0">
                <a:solidFill>
                  <a:schemeClr val="accent6"/>
                </a:solidFill>
              </a:rPr>
              <a:t>care/specialists </a:t>
            </a:r>
            <a:r>
              <a:rPr lang="en-US" sz="2000" b="1" dirty="0">
                <a:solidFill>
                  <a:schemeClr val="accent6"/>
                </a:solidFill>
              </a:rPr>
              <a:t>through a multi-pronged statewide approach</a:t>
            </a:r>
          </a:p>
          <a:p>
            <a:pPr>
              <a:lnSpc>
                <a:spcPct val="100000"/>
              </a:lnSpc>
              <a:spcBef>
                <a:spcPts val="0"/>
              </a:spcBef>
            </a:pPr>
            <a:r>
              <a:rPr lang="en-US" sz="2000" dirty="0">
                <a:solidFill>
                  <a:schemeClr val="accent6"/>
                </a:solidFill>
              </a:rPr>
              <a:t>Oversee CTC, Lifespan &amp; Integra/Care New England participation in a 2-year commitment to AAMC’s Project CORE/eConsult program</a:t>
            </a:r>
          </a:p>
          <a:p>
            <a:pPr>
              <a:lnSpc>
                <a:spcPct val="100000"/>
              </a:lnSpc>
              <a:spcBef>
                <a:spcPts val="0"/>
              </a:spcBef>
            </a:pPr>
            <a:r>
              <a:rPr lang="en-US" sz="2000" dirty="0">
                <a:solidFill>
                  <a:schemeClr val="accent6"/>
                </a:solidFill>
              </a:rPr>
              <a:t>Collaboration with payers to improve access, reduce low value </a:t>
            </a:r>
            <a:r>
              <a:rPr lang="en-US" sz="2000" dirty="0" smtClean="0">
                <a:solidFill>
                  <a:schemeClr val="accent6"/>
                </a:solidFill>
              </a:rPr>
              <a:t>referrals </a:t>
            </a:r>
          </a:p>
          <a:p>
            <a:pPr>
              <a:lnSpc>
                <a:spcPct val="100000"/>
              </a:lnSpc>
              <a:spcBef>
                <a:spcPts val="0"/>
              </a:spcBef>
            </a:pPr>
            <a:r>
              <a:rPr lang="en-US" sz="2000" dirty="0" smtClean="0">
                <a:solidFill>
                  <a:schemeClr val="accent6"/>
                </a:solidFill>
              </a:rPr>
              <a:t>Engage </a:t>
            </a:r>
            <a:r>
              <a:rPr lang="en-US" sz="2000" dirty="0">
                <a:solidFill>
                  <a:schemeClr val="accent6"/>
                </a:solidFill>
              </a:rPr>
              <a:t>specialists and other stakeholders in support of multi-payer statewide effort Goal to implement payment policy by Oct 1, 2023</a:t>
            </a:r>
          </a:p>
          <a:p>
            <a:pPr marL="0" indent="0">
              <a:lnSpc>
                <a:spcPct val="100000"/>
              </a:lnSpc>
              <a:spcBef>
                <a:spcPts val="0"/>
              </a:spcBef>
              <a:buNone/>
            </a:pPr>
            <a:endParaRPr lang="en-US" sz="1800" dirty="0">
              <a:solidFill>
                <a:schemeClr val="accent6"/>
              </a:solidFill>
            </a:endParaRPr>
          </a:p>
          <a:p>
            <a:pPr marL="0" indent="0">
              <a:lnSpc>
                <a:spcPct val="100000"/>
              </a:lnSpc>
              <a:spcBef>
                <a:spcPts val="0"/>
              </a:spcBef>
              <a:buFont typeface="Arial" panose="020B0604020202020204" pitchFamily="34" charset="0"/>
              <a:buNone/>
            </a:pPr>
            <a:endParaRPr lang="en-US" sz="1800" dirty="0">
              <a:solidFill>
                <a:schemeClr val="accent6"/>
              </a:solidFill>
            </a:endParaRPr>
          </a:p>
          <a:p>
            <a:pPr marL="0" indent="0">
              <a:spcBef>
                <a:spcPts val="0"/>
              </a:spcBef>
              <a:buFont typeface="Arial" panose="020B0604020202020204" pitchFamily="34" charset="0"/>
              <a:buNone/>
            </a:pPr>
            <a:endParaRPr lang="en-US" sz="1600" b="1" dirty="0" smtClean="0">
              <a:solidFill>
                <a:schemeClr val="accent6"/>
              </a:solidFill>
            </a:endParaRPr>
          </a:p>
          <a:p>
            <a:pPr marL="0" indent="0">
              <a:spcBef>
                <a:spcPts val="0"/>
              </a:spcBef>
              <a:buFont typeface="Arial" panose="020B0604020202020204" pitchFamily="34" charset="0"/>
              <a:buNone/>
            </a:pPr>
            <a:endParaRPr lang="en-US" sz="1600" b="1" dirty="0" smtClean="0">
              <a:solidFill>
                <a:schemeClr val="accent6"/>
              </a:solidFill>
            </a:endParaRPr>
          </a:p>
        </p:txBody>
      </p:sp>
    </p:spTree>
    <p:extLst>
      <p:ext uri="{BB962C8B-B14F-4D97-AF65-F5344CB8AC3E}">
        <p14:creationId xmlns:p14="http://schemas.microsoft.com/office/powerpoint/2010/main" val="2869734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98E-7918-4977-9BBE-F1763EA3FC2F}"/>
              </a:ext>
            </a:extLst>
          </p:cNvPr>
          <p:cNvSpPr>
            <a:spLocks noGrp="1"/>
          </p:cNvSpPr>
          <p:nvPr>
            <p:ph type="title"/>
          </p:nvPr>
        </p:nvSpPr>
        <p:spPr/>
        <p:txBody>
          <a:bodyPr/>
          <a:lstStyle/>
          <a:p>
            <a:r>
              <a:rPr lang="en-US" sz="4800" dirty="0"/>
              <a:t>NWA Value-based Healthcare Coalition</a:t>
            </a:r>
            <a:endParaRPr lang="en-US" dirty="0"/>
          </a:p>
        </p:txBody>
      </p:sp>
      <p:pic>
        <p:nvPicPr>
          <p:cNvPr id="15" name="Content Placeholder 14">
            <a:extLst>
              <a:ext uri="{FF2B5EF4-FFF2-40B4-BE49-F238E27FC236}">
                <a16:creationId xmlns:a16="http://schemas.microsoft.com/office/drawing/2014/main" id="{0CE5B929-C3A6-3D69-40B7-22E3C0F2B9D8}"/>
              </a:ext>
            </a:extLst>
          </p:cNvPr>
          <p:cNvPicPr>
            <a:picLocks noGrp="1" noChangeAspect="1"/>
          </p:cNvPicPr>
          <p:nvPr>
            <p:ph idx="1"/>
          </p:nvPr>
        </p:nvPicPr>
        <p:blipFill>
          <a:blip r:embed="rId2"/>
          <a:stretch>
            <a:fillRect/>
          </a:stretch>
        </p:blipFill>
        <p:spPr>
          <a:xfrm>
            <a:off x="844227" y="2884072"/>
            <a:ext cx="2291211" cy="2795087"/>
          </a:xfrm>
          <a:prstGeom prst="rect">
            <a:avLst/>
          </a:prstGeom>
        </p:spPr>
      </p:pic>
      <p:sp>
        <p:nvSpPr>
          <p:cNvPr id="4" name="Rectangle 3">
            <a:extLst>
              <a:ext uri="{FF2B5EF4-FFF2-40B4-BE49-F238E27FC236}">
                <a16:creationId xmlns:a16="http://schemas.microsoft.com/office/drawing/2014/main" id="{F6226E7C-C260-797A-2009-3CCB34274BBD}"/>
              </a:ext>
            </a:extLst>
          </p:cNvPr>
          <p:cNvSpPr/>
          <p:nvPr/>
        </p:nvSpPr>
        <p:spPr>
          <a:xfrm>
            <a:off x="4078501" y="2924614"/>
            <a:ext cx="2885989" cy="12549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ASO participation agreement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signed by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J.B. Hunt</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Walmart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Tyson Foods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NWA providers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agreed to include ASO lives </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existing CHI models</a:t>
            </a:r>
          </a:p>
        </p:txBody>
      </p:sp>
      <p:sp>
        <p:nvSpPr>
          <p:cNvPr id="5" name="Arrow: Chevron 4">
            <a:extLst>
              <a:ext uri="{FF2B5EF4-FFF2-40B4-BE49-F238E27FC236}">
                <a16:creationId xmlns:a16="http://schemas.microsoft.com/office/drawing/2014/main" id="{649FC7DA-EC63-08A9-B3E4-23BB7B7375BF}"/>
              </a:ext>
            </a:extLst>
          </p:cNvPr>
          <p:cNvSpPr/>
          <p:nvPr/>
        </p:nvSpPr>
        <p:spPr>
          <a:xfrm>
            <a:off x="7160894" y="1829182"/>
            <a:ext cx="2835247" cy="601974"/>
          </a:xfrm>
          <a:prstGeom prst="chevron">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Quality Committee</a:t>
            </a:r>
          </a:p>
        </p:txBody>
      </p:sp>
      <p:sp>
        <p:nvSpPr>
          <p:cNvPr id="6" name="Arrow: Chevron 5">
            <a:extLst>
              <a:ext uri="{FF2B5EF4-FFF2-40B4-BE49-F238E27FC236}">
                <a16:creationId xmlns:a16="http://schemas.microsoft.com/office/drawing/2014/main" id="{CD21AA9B-7E26-B099-5842-59C075B25AA8}"/>
              </a:ext>
            </a:extLst>
          </p:cNvPr>
          <p:cNvSpPr/>
          <p:nvPr/>
        </p:nvSpPr>
        <p:spPr>
          <a:xfrm>
            <a:off x="4027402" y="1829182"/>
            <a:ext cx="2835247" cy="601974"/>
          </a:xfrm>
          <a:prstGeom prst="chevr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VBP design</a:t>
            </a:r>
          </a:p>
        </p:txBody>
      </p:sp>
      <p:sp>
        <p:nvSpPr>
          <p:cNvPr id="7" name="Rectangle: Rounded Corners 6">
            <a:extLst>
              <a:ext uri="{FF2B5EF4-FFF2-40B4-BE49-F238E27FC236}">
                <a16:creationId xmlns:a16="http://schemas.microsoft.com/office/drawing/2014/main" id="{DBC0AC00-3B07-5F04-9E2C-0EFF2DF22462}"/>
              </a:ext>
            </a:extLst>
          </p:cNvPr>
          <p:cNvSpPr/>
          <p:nvPr/>
        </p:nvSpPr>
        <p:spPr>
          <a:xfrm>
            <a:off x="909348" y="2612801"/>
            <a:ext cx="9292819" cy="301083"/>
          </a:xfrm>
          <a:prstGeom prst="roundRect">
            <a:avLst/>
          </a:prstGeom>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STEERING COMMITTEE ARCHITECTURE </a:t>
            </a:r>
          </a:p>
        </p:txBody>
      </p:sp>
      <p:sp>
        <p:nvSpPr>
          <p:cNvPr id="8" name="Arrow: Pentagon 7">
            <a:extLst>
              <a:ext uri="{FF2B5EF4-FFF2-40B4-BE49-F238E27FC236}">
                <a16:creationId xmlns:a16="http://schemas.microsoft.com/office/drawing/2014/main" id="{05BD759A-9B70-FFB0-9EAC-FE4DA8B0678F}"/>
              </a:ext>
            </a:extLst>
          </p:cNvPr>
          <p:cNvSpPr/>
          <p:nvPr/>
        </p:nvSpPr>
        <p:spPr>
          <a:xfrm>
            <a:off x="909347" y="1825625"/>
            <a:ext cx="2835247" cy="609063"/>
          </a:xfrm>
          <a:prstGeom prst="homePlat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Goal development &amp; strategy</a:t>
            </a:r>
          </a:p>
        </p:txBody>
      </p:sp>
      <p:sp>
        <p:nvSpPr>
          <p:cNvPr id="9" name="Arrow: Chevron 8">
            <a:extLst>
              <a:ext uri="{FF2B5EF4-FFF2-40B4-BE49-F238E27FC236}">
                <a16:creationId xmlns:a16="http://schemas.microsoft.com/office/drawing/2014/main" id="{E2E93482-BB4C-F63A-40EA-86307C37184D}"/>
              </a:ext>
            </a:extLst>
          </p:cNvPr>
          <p:cNvSpPr/>
          <p:nvPr/>
        </p:nvSpPr>
        <p:spPr>
          <a:xfrm>
            <a:off x="7220608" y="4342473"/>
            <a:ext cx="1809168" cy="456394"/>
          </a:xfrm>
          <a:prstGeom prst="chevron">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monitoring</a:t>
            </a:r>
          </a:p>
        </p:txBody>
      </p:sp>
      <p:sp>
        <p:nvSpPr>
          <p:cNvPr id="10" name="Arrow: Pentagon 9">
            <a:extLst>
              <a:ext uri="{FF2B5EF4-FFF2-40B4-BE49-F238E27FC236}">
                <a16:creationId xmlns:a16="http://schemas.microsoft.com/office/drawing/2014/main" id="{99F1B7F1-71A8-2D32-2545-DE6BBE828CE6}"/>
              </a:ext>
            </a:extLst>
          </p:cNvPr>
          <p:cNvSpPr/>
          <p:nvPr/>
        </p:nvSpPr>
        <p:spPr>
          <a:xfrm>
            <a:off x="5555757" y="4316943"/>
            <a:ext cx="1843627" cy="456394"/>
          </a:xfrm>
          <a:prstGeom prst="homePlat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PCP alignment / benefits design</a:t>
            </a:r>
          </a:p>
        </p:txBody>
      </p:sp>
      <p:sp>
        <p:nvSpPr>
          <p:cNvPr id="11" name="Arrow: Chevron 10">
            <a:extLst>
              <a:ext uri="{FF2B5EF4-FFF2-40B4-BE49-F238E27FC236}">
                <a16:creationId xmlns:a16="http://schemas.microsoft.com/office/drawing/2014/main" id="{CCE936AC-E79E-6045-425B-9ECFAD572989}"/>
              </a:ext>
            </a:extLst>
          </p:cNvPr>
          <p:cNvSpPr/>
          <p:nvPr/>
        </p:nvSpPr>
        <p:spPr>
          <a:xfrm>
            <a:off x="8899283" y="4342473"/>
            <a:ext cx="1840840" cy="456394"/>
          </a:xfrm>
          <a:prstGeom prst="chevron">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coaching</a:t>
            </a:r>
          </a:p>
        </p:txBody>
      </p:sp>
      <p:grpSp>
        <p:nvGrpSpPr>
          <p:cNvPr id="12" name="Group 11">
            <a:extLst>
              <a:ext uri="{FF2B5EF4-FFF2-40B4-BE49-F238E27FC236}">
                <a16:creationId xmlns:a16="http://schemas.microsoft.com/office/drawing/2014/main" id="{FB65559D-3C92-ABF9-C823-DF1E94911625}"/>
              </a:ext>
            </a:extLst>
          </p:cNvPr>
          <p:cNvGrpSpPr/>
          <p:nvPr/>
        </p:nvGrpSpPr>
        <p:grpSpPr>
          <a:xfrm>
            <a:off x="5522577" y="2920478"/>
            <a:ext cx="5409219" cy="1147632"/>
            <a:chOff x="5458581" y="2123758"/>
            <a:chExt cx="6106104" cy="1314638"/>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grpSpPr>
        <p:sp>
          <p:nvSpPr>
            <p:cNvPr id="13" name="Flowchart: Manual Operation 20">
              <a:extLst>
                <a:ext uri="{FF2B5EF4-FFF2-40B4-BE49-F238E27FC236}">
                  <a16:creationId xmlns:a16="http://schemas.microsoft.com/office/drawing/2014/main" id="{A3F23964-81DF-F6C2-43D2-A7191CF4C52D}"/>
                </a:ext>
              </a:extLst>
            </p:cNvPr>
            <p:cNvSpPr/>
            <p:nvPr/>
          </p:nvSpPr>
          <p:spPr>
            <a:xfrm rot="10800000">
              <a:off x="5458581" y="3100427"/>
              <a:ext cx="6106104" cy="33796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325 w 10000"/>
                <a:gd name="connsiteY2" fmla="*/ 7219 h 10000"/>
                <a:gd name="connsiteX3" fmla="*/ 2000 w 10000"/>
                <a:gd name="connsiteY3" fmla="*/ 10000 h 10000"/>
                <a:gd name="connsiteX4" fmla="*/ 0 w 10000"/>
                <a:gd name="connsiteY4" fmla="*/ 0 h 10000"/>
                <a:gd name="connsiteX0" fmla="*/ 0 w 10000"/>
                <a:gd name="connsiteY0" fmla="*/ 0 h 7219"/>
                <a:gd name="connsiteX1" fmla="*/ 10000 w 10000"/>
                <a:gd name="connsiteY1" fmla="*/ 0 h 7219"/>
                <a:gd name="connsiteX2" fmla="*/ 6325 w 10000"/>
                <a:gd name="connsiteY2" fmla="*/ 7219 h 7219"/>
                <a:gd name="connsiteX3" fmla="*/ 3468 w 10000"/>
                <a:gd name="connsiteY3" fmla="*/ 6792 h 7219"/>
                <a:gd name="connsiteX4" fmla="*/ 0 w 10000"/>
                <a:gd name="connsiteY4" fmla="*/ 0 h 7219"/>
                <a:gd name="connsiteX0" fmla="*/ 0 w 10000"/>
                <a:gd name="connsiteY0" fmla="*/ 0 h 9409"/>
                <a:gd name="connsiteX1" fmla="*/ 10000 w 10000"/>
                <a:gd name="connsiteY1" fmla="*/ 0 h 9409"/>
                <a:gd name="connsiteX2" fmla="*/ 5948 w 10000"/>
                <a:gd name="connsiteY2" fmla="*/ 7630 h 9409"/>
                <a:gd name="connsiteX3" fmla="*/ 3468 w 10000"/>
                <a:gd name="connsiteY3" fmla="*/ 9409 h 9409"/>
                <a:gd name="connsiteX4" fmla="*/ 0 w 10000"/>
                <a:gd name="connsiteY4" fmla="*/ 0 h 9409"/>
                <a:gd name="connsiteX0" fmla="*/ 0 w 10000"/>
                <a:gd name="connsiteY0" fmla="*/ 0 h 8109"/>
                <a:gd name="connsiteX1" fmla="*/ 10000 w 10000"/>
                <a:gd name="connsiteY1" fmla="*/ 0 h 8109"/>
                <a:gd name="connsiteX2" fmla="*/ 5948 w 10000"/>
                <a:gd name="connsiteY2" fmla="*/ 8109 h 8109"/>
                <a:gd name="connsiteX3" fmla="*/ 3619 w 10000"/>
                <a:gd name="connsiteY3" fmla="*/ 7166 h 8109"/>
                <a:gd name="connsiteX4" fmla="*/ 0 w 10000"/>
                <a:gd name="connsiteY4" fmla="*/ 0 h 8109"/>
                <a:gd name="connsiteX0" fmla="*/ 0 w 10000"/>
                <a:gd name="connsiteY0" fmla="*/ 0 h 8837"/>
                <a:gd name="connsiteX1" fmla="*/ 10000 w 10000"/>
                <a:gd name="connsiteY1" fmla="*/ 0 h 8837"/>
                <a:gd name="connsiteX2" fmla="*/ 5873 w 10000"/>
                <a:gd name="connsiteY2" fmla="*/ 7476 h 8837"/>
                <a:gd name="connsiteX3" fmla="*/ 3619 w 10000"/>
                <a:gd name="connsiteY3" fmla="*/ 8837 h 8837"/>
                <a:gd name="connsiteX4" fmla="*/ 0 w 10000"/>
                <a:gd name="connsiteY4" fmla="*/ 0 h 8837"/>
                <a:gd name="connsiteX0" fmla="*/ 0 w 10000"/>
                <a:gd name="connsiteY0" fmla="*/ 0 h 8901"/>
                <a:gd name="connsiteX1" fmla="*/ 10000 w 10000"/>
                <a:gd name="connsiteY1" fmla="*/ 0 h 8901"/>
                <a:gd name="connsiteX2" fmla="*/ 5873 w 10000"/>
                <a:gd name="connsiteY2" fmla="*/ 8460 h 8901"/>
                <a:gd name="connsiteX3" fmla="*/ 3619 w 10000"/>
                <a:gd name="connsiteY3" fmla="*/ 8901 h 8901"/>
                <a:gd name="connsiteX4" fmla="*/ 0 w 10000"/>
                <a:gd name="connsiteY4" fmla="*/ 0 h 8901"/>
                <a:gd name="connsiteX0" fmla="*/ 0 w 10000"/>
                <a:gd name="connsiteY0" fmla="*/ 0 h 9505"/>
                <a:gd name="connsiteX1" fmla="*/ 10000 w 10000"/>
                <a:gd name="connsiteY1" fmla="*/ 0 h 9505"/>
                <a:gd name="connsiteX2" fmla="*/ 5873 w 10000"/>
                <a:gd name="connsiteY2" fmla="*/ 9505 h 9505"/>
                <a:gd name="connsiteX3" fmla="*/ 3619 w 10000"/>
                <a:gd name="connsiteY3" fmla="*/ 9284 h 9505"/>
                <a:gd name="connsiteX4" fmla="*/ 0 w 10000"/>
                <a:gd name="connsiteY4" fmla="*/ 0 h 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505">
                  <a:moveTo>
                    <a:pt x="0" y="0"/>
                  </a:moveTo>
                  <a:lnTo>
                    <a:pt x="10000" y="0"/>
                  </a:lnTo>
                  <a:lnTo>
                    <a:pt x="5873" y="9505"/>
                  </a:lnTo>
                  <a:lnTo>
                    <a:pt x="3619" y="928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0222BDE-16C4-125D-F24E-6EFFA13DA153}"/>
                </a:ext>
              </a:extLst>
            </p:cNvPr>
            <p:cNvSpPr/>
            <p:nvPr/>
          </p:nvSpPr>
          <p:spPr>
            <a:xfrm>
              <a:off x="7375374" y="2123758"/>
              <a:ext cx="2308630" cy="1103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Stakeholders</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meet quarterly</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face-to-face</a:t>
              </a:r>
            </a:p>
          </p:txBody>
        </p:sp>
      </p:grpSp>
      <p:pic>
        <p:nvPicPr>
          <p:cNvPr id="16" name="Picture 15">
            <a:extLst>
              <a:ext uri="{FF2B5EF4-FFF2-40B4-BE49-F238E27FC236}">
                <a16:creationId xmlns:a16="http://schemas.microsoft.com/office/drawing/2014/main" id="{BBCEC688-51F9-C817-6B15-7FF23FB5BEAE}"/>
              </a:ext>
            </a:extLst>
          </p:cNvPr>
          <p:cNvPicPr>
            <a:picLocks noChangeAspect="1"/>
          </p:cNvPicPr>
          <p:nvPr/>
        </p:nvPicPr>
        <p:blipFill>
          <a:blip r:embed="rId3"/>
          <a:stretch>
            <a:fillRect/>
          </a:stretch>
        </p:blipFill>
        <p:spPr>
          <a:xfrm>
            <a:off x="5665263" y="4798867"/>
            <a:ext cx="4460250" cy="1147432"/>
          </a:xfrm>
          <a:prstGeom prst="rect">
            <a:avLst/>
          </a:prstGeom>
        </p:spPr>
      </p:pic>
    </p:spTree>
    <p:extLst>
      <p:ext uri="{BB962C8B-B14F-4D97-AF65-F5344CB8AC3E}">
        <p14:creationId xmlns:p14="http://schemas.microsoft.com/office/powerpoint/2010/main" val="323150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98E-7918-4977-9BBE-F1763EA3FC2F}"/>
              </a:ext>
            </a:extLst>
          </p:cNvPr>
          <p:cNvSpPr>
            <a:spLocks noGrp="1"/>
          </p:cNvSpPr>
          <p:nvPr>
            <p:ph type="title"/>
          </p:nvPr>
        </p:nvSpPr>
        <p:spPr/>
        <p:txBody>
          <a:bodyPr/>
          <a:lstStyle/>
          <a:p>
            <a:r>
              <a:rPr lang="en-US" dirty="0"/>
              <a:t>HCPLAN APM</a:t>
            </a:r>
          </a:p>
        </p:txBody>
      </p:sp>
      <p:pic>
        <p:nvPicPr>
          <p:cNvPr id="5" name="Content Placeholder 4">
            <a:extLst>
              <a:ext uri="{FF2B5EF4-FFF2-40B4-BE49-F238E27FC236}">
                <a16:creationId xmlns:a16="http://schemas.microsoft.com/office/drawing/2014/main" id="{0DD0733C-E268-D0A2-6DF0-B92595987EC5}"/>
              </a:ext>
            </a:extLst>
          </p:cNvPr>
          <p:cNvPicPr>
            <a:picLocks noGrp="1" noChangeAspect="1"/>
          </p:cNvPicPr>
          <p:nvPr>
            <p:ph idx="1"/>
          </p:nvPr>
        </p:nvPicPr>
        <p:blipFill>
          <a:blip r:embed="rId2"/>
          <a:stretch>
            <a:fillRect/>
          </a:stretch>
        </p:blipFill>
        <p:spPr>
          <a:xfrm>
            <a:off x="5731497" y="80629"/>
            <a:ext cx="6081362" cy="5767486"/>
          </a:xfrm>
          <a:prstGeom prst="rect">
            <a:avLst/>
          </a:prstGeom>
        </p:spPr>
      </p:pic>
      <p:pic>
        <p:nvPicPr>
          <p:cNvPr id="6" name="Picture 5">
            <a:extLst>
              <a:ext uri="{FF2B5EF4-FFF2-40B4-BE49-F238E27FC236}">
                <a16:creationId xmlns:a16="http://schemas.microsoft.com/office/drawing/2014/main" id="{A3B9C216-9547-E85D-7C73-EA2559590CE3}"/>
              </a:ext>
            </a:extLst>
          </p:cNvPr>
          <p:cNvPicPr>
            <a:picLocks noChangeAspect="1"/>
          </p:cNvPicPr>
          <p:nvPr/>
        </p:nvPicPr>
        <p:blipFill>
          <a:blip r:embed="rId3"/>
          <a:stretch>
            <a:fillRect/>
          </a:stretch>
        </p:blipFill>
        <p:spPr>
          <a:xfrm>
            <a:off x="294770" y="3638725"/>
            <a:ext cx="4980864" cy="2274005"/>
          </a:xfrm>
          <a:prstGeom prst="rect">
            <a:avLst/>
          </a:prstGeom>
        </p:spPr>
      </p:pic>
      <p:pic>
        <p:nvPicPr>
          <p:cNvPr id="11" name="Picture 10">
            <a:extLst>
              <a:ext uri="{FF2B5EF4-FFF2-40B4-BE49-F238E27FC236}">
                <a16:creationId xmlns:a16="http://schemas.microsoft.com/office/drawing/2014/main" id="{7D23A51D-0366-12B4-119F-036CCA54BE65}"/>
              </a:ext>
            </a:extLst>
          </p:cNvPr>
          <p:cNvPicPr>
            <a:picLocks noChangeAspect="1"/>
          </p:cNvPicPr>
          <p:nvPr/>
        </p:nvPicPr>
        <p:blipFill>
          <a:blip r:embed="rId4"/>
          <a:stretch>
            <a:fillRect/>
          </a:stretch>
        </p:blipFill>
        <p:spPr>
          <a:xfrm>
            <a:off x="556921" y="1615187"/>
            <a:ext cx="4456562" cy="4517528"/>
          </a:xfrm>
          <a:prstGeom prst="rect">
            <a:avLst/>
          </a:prstGeom>
        </p:spPr>
      </p:pic>
    </p:spTree>
    <p:extLst>
      <p:ext uri="{BB962C8B-B14F-4D97-AF65-F5344CB8AC3E}">
        <p14:creationId xmlns:p14="http://schemas.microsoft.com/office/powerpoint/2010/main" val="4215455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98E-7918-4977-9BBE-F1763EA3FC2F}"/>
              </a:ext>
            </a:extLst>
          </p:cNvPr>
          <p:cNvSpPr>
            <a:spLocks noGrp="1"/>
          </p:cNvSpPr>
          <p:nvPr>
            <p:ph type="title"/>
          </p:nvPr>
        </p:nvSpPr>
        <p:spPr/>
        <p:txBody>
          <a:bodyPr/>
          <a:lstStyle/>
          <a:p>
            <a:r>
              <a:rPr lang="en-US" dirty="0"/>
              <a:t>State Transformation Collaborative</a:t>
            </a:r>
          </a:p>
        </p:txBody>
      </p:sp>
      <p:pic>
        <p:nvPicPr>
          <p:cNvPr id="4" name="Picture 3">
            <a:extLst>
              <a:ext uri="{FF2B5EF4-FFF2-40B4-BE49-F238E27FC236}">
                <a16:creationId xmlns:a16="http://schemas.microsoft.com/office/drawing/2014/main" id="{52B71A65-5E31-CD02-0B39-22F66EC7AED2}"/>
              </a:ext>
            </a:extLst>
          </p:cNvPr>
          <p:cNvPicPr>
            <a:picLocks noChangeAspect="1"/>
          </p:cNvPicPr>
          <p:nvPr/>
        </p:nvPicPr>
        <p:blipFill>
          <a:blip r:embed="rId2"/>
          <a:stretch>
            <a:fillRect/>
          </a:stretch>
        </p:blipFill>
        <p:spPr>
          <a:xfrm>
            <a:off x="1715677" y="2025619"/>
            <a:ext cx="9781171" cy="3792253"/>
          </a:xfrm>
          <a:prstGeom prst="rect">
            <a:avLst/>
          </a:prstGeom>
        </p:spPr>
      </p:pic>
      <p:pic>
        <p:nvPicPr>
          <p:cNvPr id="6" name="Picture 5">
            <a:extLst>
              <a:ext uri="{FF2B5EF4-FFF2-40B4-BE49-F238E27FC236}">
                <a16:creationId xmlns:a16="http://schemas.microsoft.com/office/drawing/2014/main" id="{9642E3F5-3B01-906A-13DF-6BDC8CA0E5F8}"/>
              </a:ext>
            </a:extLst>
          </p:cNvPr>
          <p:cNvPicPr>
            <a:picLocks noChangeAspect="1"/>
          </p:cNvPicPr>
          <p:nvPr/>
        </p:nvPicPr>
        <p:blipFill>
          <a:blip r:embed="rId3"/>
          <a:stretch>
            <a:fillRect/>
          </a:stretch>
        </p:blipFill>
        <p:spPr>
          <a:xfrm>
            <a:off x="407263" y="1481602"/>
            <a:ext cx="11089585" cy="4535817"/>
          </a:xfrm>
          <a:prstGeom prst="rect">
            <a:avLst/>
          </a:prstGeom>
        </p:spPr>
      </p:pic>
    </p:spTree>
    <p:extLst>
      <p:ext uri="{BB962C8B-B14F-4D97-AF65-F5344CB8AC3E}">
        <p14:creationId xmlns:p14="http://schemas.microsoft.com/office/powerpoint/2010/main" val="4212425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ir of glasses on a piece of paper&#10;&#10;Description automatically generated with medium confidence">
            <a:extLst>
              <a:ext uri="{FF2B5EF4-FFF2-40B4-BE49-F238E27FC236}">
                <a16:creationId xmlns:a16="http://schemas.microsoft.com/office/drawing/2014/main" id="{AF2260A3-8422-B8D3-2E29-928752A9585C}"/>
              </a:ext>
            </a:extLst>
          </p:cNvPr>
          <p:cNvPicPr>
            <a:picLocks noChangeAspect="1"/>
          </p:cNvPicPr>
          <p:nvPr/>
        </p:nvPicPr>
        <p:blipFill>
          <a:blip r:embed="rId2"/>
          <a:stretch>
            <a:fillRect/>
          </a:stretch>
        </p:blipFill>
        <p:spPr>
          <a:xfrm>
            <a:off x="1910822" y="0"/>
            <a:ext cx="10281178" cy="6858000"/>
          </a:xfrm>
          <a:prstGeom prst="rect">
            <a:avLst/>
          </a:prstGeom>
        </p:spPr>
      </p:pic>
      <p:sp>
        <p:nvSpPr>
          <p:cNvPr id="6" name="Rectangle 5">
            <a:extLst>
              <a:ext uri="{FF2B5EF4-FFF2-40B4-BE49-F238E27FC236}">
                <a16:creationId xmlns:a16="http://schemas.microsoft.com/office/drawing/2014/main" id="{19E48205-C418-50D4-4013-7330F1976F93}"/>
              </a:ext>
            </a:extLst>
          </p:cNvPr>
          <p:cNvSpPr/>
          <p:nvPr/>
        </p:nvSpPr>
        <p:spPr>
          <a:xfrm>
            <a:off x="-1" y="0"/>
            <a:ext cx="5329989" cy="6858000"/>
          </a:xfrm>
          <a:prstGeom prst="rect">
            <a:avLst/>
          </a:prstGeom>
          <a:gradFill flip="none" rotWithShape="1">
            <a:gsLst>
              <a:gs pos="0">
                <a:srgbClr val="656624"/>
              </a:gs>
              <a:gs pos="56000">
                <a:srgbClr val="9ABEAA">
                  <a:lumMod val="93224"/>
                </a:srgbClr>
              </a:gs>
              <a:gs pos="100000">
                <a:srgbClr val="656624">
                  <a:tint val="23500"/>
                  <a:satMod val="16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B6C6AD2-E4BC-7654-5F34-2BDB3FC4BF0F}"/>
              </a:ext>
            </a:extLst>
          </p:cNvPr>
          <p:cNvSpPr>
            <a:spLocks noGrp="1"/>
          </p:cNvSpPr>
          <p:nvPr>
            <p:ph type="subTitle" idx="1"/>
          </p:nvPr>
        </p:nvSpPr>
        <p:spPr>
          <a:xfrm>
            <a:off x="204536" y="1472825"/>
            <a:ext cx="6127840" cy="3055632"/>
          </a:xfrm>
        </p:spPr>
        <p:txBody>
          <a:bodyPr>
            <a:noAutofit/>
          </a:bodyPr>
          <a:lstStyle/>
          <a:p>
            <a:pPr algn="l"/>
            <a:r>
              <a:rPr lang="en-US" sz="4400" b="1" dirty="0">
                <a:solidFill>
                  <a:schemeClr val="bg1"/>
                </a:solidFill>
                <a:latin typeface="ABC Prophet" panose="020B0504030202060203" pitchFamily="34" charset="0"/>
              </a:rPr>
              <a:t>NWA </a:t>
            </a:r>
          </a:p>
          <a:p>
            <a:pPr algn="l"/>
            <a:r>
              <a:rPr lang="en-US" sz="4400" b="1" dirty="0">
                <a:solidFill>
                  <a:schemeClr val="bg1"/>
                </a:solidFill>
                <a:latin typeface="ABC Prophet" panose="020B0504030202060203" pitchFamily="34" charset="0"/>
              </a:rPr>
              <a:t>Behavioral Health strategy</a:t>
            </a:r>
          </a:p>
        </p:txBody>
      </p:sp>
      <p:pic>
        <p:nvPicPr>
          <p:cNvPr id="2" name="Picture 1">
            <a:extLst>
              <a:ext uri="{FF2B5EF4-FFF2-40B4-BE49-F238E27FC236}">
                <a16:creationId xmlns:a16="http://schemas.microsoft.com/office/drawing/2014/main" id="{8BEBDB88-1AB5-BCEE-C75B-BE4418B5E628}"/>
              </a:ext>
            </a:extLst>
          </p:cNvPr>
          <p:cNvPicPr>
            <a:picLocks noChangeAspect="1"/>
          </p:cNvPicPr>
          <p:nvPr/>
        </p:nvPicPr>
        <p:blipFill>
          <a:blip r:embed="rId3"/>
          <a:stretch>
            <a:fillRect/>
          </a:stretch>
        </p:blipFill>
        <p:spPr>
          <a:xfrm>
            <a:off x="241857" y="5045862"/>
            <a:ext cx="2709399" cy="464469"/>
          </a:xfrm>
          <a:prstGeom prst="rect">
            <a:avLst/>
          </a:prstGeom>
        </p:spPr>
      </p:pic>
      <p:pic>
        <p:nvPicPr>
          <p:cNvPr id="4" name="Picture 3">
            <a:extLst>
              <a:ext uri="{FF2B5EF4-FFF2-40B4-BE49-F238E27FC236}">
                <a16:creationId xmlns:a16="http://schemas.microsoft.com/office/drawing/2014/main" id="{B8E2CFBE-322C-3488-410D-FA2B903008FD}"/>
              </a:ext>
            </a:extLst>
          </p:cNvPr>
          <p:cNvPicPr>
            <a:picLocks noChangeAspect="1"/>
          </p:cNvPicPr>
          <p:nvPr/>
        </p:nvPicPr>
        <p:blipFill>
          <a:blip r:embed="rId4"/>
          <a:stretch>
            <a:fillRect/>
          </a:stretch>
        </p:blipFill>
        <p:spPr>
          <a:xfrm>
            <a:off x="241857" y="4338556"/>
            <a:ext cx="2709399" cy="288575"/>
          </a:xfrm>
          <a:prstGeom prst="rect">
            <a:avLst/>
          </a:prstGeom>
        </p:spPr>
      </p:pic>
      <p:pic>
        <p:nvPicPr>
          <p:cNvPr id="5" name="Picture 4">
            <a:extLst>
              <a:ext uri="{FF2B5EF4-FFF2-40B4-BE49-F238E27FC236}">
                <a16:creationId xmlns:a16="http://schemas.microsoft.com/office/drawing/2014/main" id="{2002588B-07A5-B326-AF03-984CFC0BF38C}"/>
              </a:ext>
            </a:extLst>
          </p:cNvPr>
          <p:cNvPicPr>
            <a:picLocks noChangeAspect="1"/>
          </p:cNvPicPr>
          <p:nvPr/>
        </p:nvPicPr>
        <p:blipFill>
          <a:blip r:embed="rId5"/>
          <a:stretch>
            <a:fillRect/>
          </a:stretch>
        </p:blipFill>
        <p:spPr>
          <a:xfrm>
            <a:off x="364584" y="5929062"/>
            <a:ext cx="2586672" cy="561932"/>
          </a:xfrm>
          <a:prstGeom prst="rect">
            <a:avLst/>
          </a:prstGeom>
        </p:spPr>
      </p:pic>
    </p:spTree>
    <p:extLst>
      <p:ext uri="{BB962C8B-B14F-4D97-AF65-F5344CB8AC3E}">
        <p14:creationId xmlns:p14="http://schemas.microsoft.com/office/powerpoint/2010/main" val="1597596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D6830D-ADA3-6821-2E2A-98715CCC869C}"/>
              </a:ext>
            </a:extLst>
          </p:cNvPr>
          <p:cNvSpPr/>
          <p:nvPr/>
        </p:nvSpPr>
        <p:spPr>
          <a:xfrm>
            <a:off x="225464" y="2979420"/>
            <a:ext cx="5166360" cy="3614915"/>
          </a:xfrm>
          <a:prstGeom prst="rect">
            <a:avLst/>
          </a:prstGeom>
          <a:solidFill>
            <a:srgbClr val="212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F9DF47C-C37C-245D-7E7A-02690BF2F7CC}"/>
              </a:ext>
            </a:extLst>
          </p:cNvPr>
          <p:cNvSpPr/>
          <p:nvPr/>
        </p:nvSpPr>
        <p:spPr>
          <a:xfrm>
            <a:off x="243840" y="243840"/>
            <a:ext cx="5166360" cy="2423160"/>
          </a:xfrm>
          <a:prstGeom prst="rect">
            <a:avLst/>
          </a:prstGeom>
          <a:solidFill>
            <a:srgbClr val="656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0FF5F3-4141-5FB2-BB01-D6920590ACA7}"/>
              </a:ext>
            </a:extLst>
          </p:cNvPr>
          <p:cNvSpPr>
            <a:spLocks noGrp="1"/>
          </p:cNvSpPr>
          <p:nvPr>
            <p:ph type="title"/>
          </p:nvPr>
        </p:nvSpPr>
        <p:spPr>
          <a:xfrm>
            <a:off x="624840" y="792638"/>
            <a:ext cx="4404360" cy="1325563"/>
          </a:xfrm>
        </p:spPr>
        <p:txBody>
          <a:bodyPr>
            <a:normAutofit/>
          </a:bodyPr>
          <a:lstStyle/>
          <a:p>
            <a:r>
              <a:rPr lang="en-US" sz="2700" b="1" dirty="0">
                <a:solidFill>
                  <a:srgbClr val="9ABEAA"/>
                </a:solidFill>
                <a:latin typeface="ABC Prophet" panose="020B0504030202060203" pitchFamily="34" charset="0"/>
              </a:rPr>
              <a:t>What is working well in NWA- BH?</a:t>
            </a:r>
          </a:p>
        </p:txBody>
      </p:sp>
      <p:sp>
        <p:nvSpPr>
          <p:cNvPr id="3" name="Content Placeholder 2">
            <a:extLst>
              <a:ext uri="{FF2B5EF4-FFF2-40B4-BE49-F238E27FC236}">
                <a16:creationId xmlns:a16="http://schemas.microsoft.com/office/drawing/2014/main" id="{212F5E06-11F3-6F10-D022-6E6E5750452C}"/>
              </a:ext>
            </a:extLst>
          </p:cNvPr>
          <p:cNvSpPr>
            <a:spLocks noGrp="1"/>
          </p:cNvSpPr>
          <p:nvPr>
            <p:ph idx="1"/>
          </p:nvPr>
        </p:nvSpPr>
        <p:spPr>
          <a:xfrm>
            <a:off x="606464" y="3920413"/>
            <a:ext cx="4404360" cy="2627272"/>
          </a:xfrm>
        </p:spPr>
        <p:txBody>
          <a:bodyPr>
            <a:normAutofit/>
          </a:bodyPr>
          <a:lstStyle/>
          <a:p>
            <a:pPr marL="0" indent="0" algn="l">
              <a:buNone/>
            </a:pPr>
            <a:r>
              <a:rPr lang="en-US" sz="1800" b="1" i="0" u="none" strike="noStrike" baseline="0" dirty="0">
                <a:solidFill>
                  <a:schemeClr val="bg1"/>
                </a:solidFill>
                <a:latin typeface="Bookman Old Style" panose="02050604050505020204" pitchFamily="18" charset="0"/>
              </a:rPr>
              <a:t>NWA Behavioral Health Strategy</a:t>
            </a:r>
          </a:p>
          <a:p>
            <a:pPr marL="0" indent="0" algn="l">
              <a:buNone/>
            </a:pPr>
            <a:r>
              <a:rPr lang="en-US" sz="1800" b="1" dirty="0">
                <a:solidFill>
                  <a:schemeClr val="bg1"/>
                </a:solidFill>
                <a:latin typeface="Bookman Old Style" panose="02050604050505020204" pitchFamily="18" charset="0"/>
              </a:rPr>
              <a:t>Stakeholder responses</a:t>
            </a:r>
            <a:endParaRPr lang="en-US" sz="1800" b="1" i="0" u="none" strike="noStrike" baseline="0" dirty="0">
              <a:solidFill>
                <a:schemeClr val="bg1"/>
              </a:solidFill>
              <a:latin typeface="Bookman Old Style" panose="02050604050505020204" pitchFamily="18" charset="0"/>
            </a:endParaRPr>
          </a:p>
          <a:p>
            <a:pPr marL="0" indent="0" algn="l">
              <a:buNone/>
            </a:pPr>
            <a:r>
              <a:rPr lang="en-US" sz="1800" b="0" i="1" u="none" strike="noStrike" baseline="0" dirty="0">
                <a:solidFill>
                  <a:schemeClr val="bg1"/>
                </a:solidFill>
                <a:latin typeface="Calibri" panose="020F0502020204030204" pitchFamily="34" charset="0"/>
              </a:rPr>
              <a:t>June 9, 2022</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A41DC5E7-8F85-B24E-95E9-138BC13C8424}"/>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0E031D1-09A4-A2DA-1A34-1FFCF637EEE8}"/>
              </a:ext>
            </a:extLst>
          </p:cNvPr>
          <p:cNvSpPr/>
          <p:nvPr/>
        </p:nvSpPr>
        <p:spPr>
          <a:xfrm>
            <a:off x="5791199" y="263664"/>
            <a:ext cx="5989319" cy="6350496"/>
          </a:xfrm>
          <a:prstGeom prst="rect">
            <a:avLst/>
          </a:prstGeom>
          <a:solidFill>
            <a:srgbClr val="9AB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A8ADC9F-59F5-9E5F-4232-6D961B16837A}"/>
              </a:ext>
            </a:extLst>
          </p:cNvPr>
          <p:cNvSpPr txBox="1"/>
          <p:nvPr/>
        </p:nvSpPr>
        <p:spPr>
          <a:xfrm>
            <a:off x="5884207" y="761536"/>
            <a:ext cx="5803301"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Community Collaboration/ support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Resources through HARK tool and referrals that get people solutions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School’s willingness to help</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Community Clinics within the Hispanic community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Great training programs for social work, community health workers and the psychology field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The fact that overwhelmed and overstretched providers still show up everyday for those who most need their services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Three words: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collaboration &amp; 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a:extLst>
              <a:ext uri="{FF2B5EF4-FFF2-40B4-BE49-F238E27FC236}">
                <a16:creationId xmlns:a16="http://schemas.microsoft.com/office/drawing/2014/main" id="{F71D18CD-44A3-8B81-63CB-F001B1B52FD4}"/>
              </a:ext>
            </a:extLst>
          </p:cNvPr>
          <p:cNvSpPr txBox="1">
            <a:spLocks/>
          </p:cNvSpPr>
          <p:nvPr/>
        </p:nvSpPr>
        <p:spPr>
          <a:xfrm>
            <a:off x="5977217" y="655320"/>
            <a:ext cx="5803301" cy="563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12322"/>
              </a:solidFill>
              <a:effectLst/>
              <a:uLnTx/>
              <a:uFillTx/>
              <a:latin typeface="ABC Prophet" panose="020B0504030202060203" pitchFamily="34" charset="0"/>
              <a:ea typeface="+mn-ea"/>
              <a:cs typeface="+mn-cs"/>
            </a:endParaRPr>
          </a:p>
        </p:txBody>
      </p:sp>
    </p:spTree>
    <p:extLst>
      <p:ext uri="{BB962C8B-B14F-4D97-AF65-F5344CB8AC3E}">
        <p14:creationId xmlns:p14="http://schemas.microsoft.com/office/powerpoint/2010/main" val="292038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D6830D-ADA3-6821-2E2A-98715CCC869C}"/>
              </a:ext>
            </a:extLst>
          </p:cNvPr>
          <p:cNvSpPr/>
          <p:nvPr/>
        </p:nvSpPr>
        <p:spPr>
          <a:xfrm>
            <a:off x="225464" y="2979420"/>
            <a:ext cx="5166360" cy="3614915"/>
          </a:xfrm>
          <a:prstGeom prst="rect">
            <a:avLst/>
          </a:prstGeom>
          <a:solidFill>
            <a:srgbClr val="212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F9DF47C-C37C-245D-7E7A-02690BF2F7CC}"/>
              </a:ext>
            </a:extLst>
          </p:cNvPr>
          <p:cNvSpPr/>
          <p:nvPr/>
        </p:nvSpPr>
        <p:spPr>
          <a:xfrm>
            <a:off x="243840" y="243840"/>
            <a:ext cx="5166360" cy="2423160"/>
          </a:xfrm>
          <a:prstGeom prst="rect">
            <a:avLst/>
          </a:prstGeom>
          <a:solidFill>
            <a:srgbClr val="656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0FF5F3-4141-5FB2-BB01-D6920590ACA7}"/>
              </a:ext>
            </a:extLst>
          </p:cNvPr>
          <p:cNvSpPr>
            <a:spLocks noGrp="1"/>
          </p:cNvSpPr>
          <p:nvPr>
            <p:ph type="title"/>
          </p:nvPr>
        </p:nvSpPr>
        <p:spPr>
          <a:xfrm>
            <a:off x="624840" y="792638"/>
            <a:ext cx="4404360" cy="1325563"/>
          </a:xfrm>
        </p:spPr>
        <p:txBody>
          <a:bodyPr>
            <a:normAutofit/>
          </a:bodyPr>
          <a:lstStyle/>
          <a:p>
            <a:r>
              <a:rPr lang="en-US" sz="2700" b="1" dirty="0">
                <a:solidFill>
                  <a:srgbClr val="9ABEAA"/>
                </a:solidFill>
                <a:latin typeface="ABC Prophet" panose="020B0504030202060203" pitchFamily="34" charset="0"/>
              </a:rPr>
              <a:t>Biggest BH challenges in NWA Categories</a:t>
            </a:r>
          </a:p>
        </p:txBody>
      </p:sp>
      <p:sp>
        <p:nvSpPr>
          <p:cNvPr id="3" name="Content Placeholder 2">
            <a:extLst>
              <a:ext uri="{FF2B5EF4-FFF2-40B4-BE49-F238E27FC236}">
                <a16:creationId xmlns:a16="http://schemas.microsoft.com/office/drawing/2014/main" id="{212F5E06-11F3-6F10-D022-6E6E5750452C}"/>
              </a:ext>
            </a:extLst>
          </p:cNvPr>
          <p:cNvSpPr>
            <a:spLocks noGrp="1"/>
          </p:cNvSpPr>
          <p:nvPr>
            <p:ph idx="1"/>
          </p:nvPr>
        </p:nvSpPr>
        <p:spPr>
          <a:xfrm>
            <a:off x="606464" y="3920413"/>
            <a:ext cx="4404360" cy="2627272"/>
          </a:xfrm>
        </p:spPr>
        <p:txBody>
          <a:bodyPr>
            <a:normAutofit/>
          </a:bodyPr>
          <a:lstStyle/>
          <a:p>
            <a:pPr marL="0" indent="0" algn="l">
              <a:buNone/>
            </a:pPr>
            <a:r>
              <a:rPr lang="en-US" sz="1800" b="1" i="0" u="none" strike="noStrike" baseline="0" dirty="0">
                <a:solidFill>
                  <a:schemeClr val="bg1"/>
                </a:solidFill>
                <a:latin typeface="Bookman Old Style" panose="02050604050505020204" pitchFamily="18" charset="0"/>
              </a:rPr>
              <a:t>NWA Behavioral Health Strategy</a:t>
            </a:r>
          </a:p>
          <a:p>
            <a:pPr marL="0" indent="0" algn="l">
              <a:buNone/>
            </a:pPr>
            <a:r>
              <a:rPr lang="en-US" sz="1800" b="1" dirty="0">
                <a:solidFill>
                  <a:schemeClr val="bg1"/>
                </a:solidFill>
                <a:latin typeface="Bookman Old Style" panose="02050604050505020204" pitchFamily="18" charset="0"/>
              </a:rPr>
              <a:t>Stakeholder responses</a:t>
            </a:r>
            <a:endParaRPr lang="en-US" sz="1800" b="1" i="0" u="none" strike="noStrike" baseline="0" dirty="0">
              <a:solidFill>
                <a:schemeClr val="bg1"/>
              </a:solidFill>
              <a:latin typeface="Bookman Old Style" panose="02050604050505020204" pitchFamily="18" charset="0"/>
            </a:endParaRPr>
          </a:p>
          <a:p>
            <a:pPr marL="0" indent="0" algn="l">
              <a:buNone/>
            </a:pPr>
            <a:r>
              <a:rPr lang="en-US" sz="1800" b="0" i="1" u="none" strike="noStrike" baseline="0" dirty="0">
                <a:solidFill>
                  <a:schemeClr val="bg1"/>
                </a:solidFill>
                <a:latin typeface="Calibri" panose="020F0502020204030204" pitchFamily="34" charset="0"/>
              </a:rPr>
              <a:t>June 9, 2022</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l">
              <a:buNone/>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A41DC5E7-8F85-B24E-95E9-138BC13C8424}"/>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0E031D1-09A4-A2DA-1A34-1FFCF637EEE8}"/>
              </a:ext>
            </a:extLst>
          </p:cNvPr>
          <p:cNvSpPr/>
          <p:nvPr/>
        </p:nvSpPr>
        <p:spPr>
          <a:xfrm>
            <a:off x="5791199" y="263664"/>
            <a:ext cx="5989319" cy="6350496"/>
          </a:xfrm>
          <a:prstGeom prst="rect">
            <a:avLst/>
          </a:prstGeom>
          <a:solidFill>
            <a:srgbClr val="9AB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A8ADC9F-59F5-9E5F-4232-6D961B16837A}"/>
              </a:ext>
            </a:extLst>
          </p:cNvPr>
          <p:cNvSpPr txBox="1"/>
          <p:nvPr/>
        </p:nvSpPr>
        <p:spPr>
          <a:xfrm>
            <a:off x="5977217" y="2054197"/>
            <a:ext cx="5803301"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Workforce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Stigma/Barriers/Discrimination/Equity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Resources &amp; Assets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rPr>
              <a:t>Policy / Payment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5662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a:extLst>
              <a:ext uri="{FF2B5EF4-FFF2-40B4-BE49-F238E27FC236}">
                <a16:creationId xmlns:a16="http://schemas.microsoft.com/office/drawing/2014/main" id="{F71D18CD-44A3-8B81-63CB-F001B1B52FD4}"/>
              </a:ext>
            </a:extLst>
          </p:cNvPr>
          <p:cNvSpPr txBox="1">
            <a:spLocks/>
          </p:cNvSpPr>
          <p:nvPr/>
        </p:nvSpPr>
        <p:spPr>
          <a:xfrm>
            <a:off x="5977217" y="655320"/>
            <a:ext cx="5803301" cy="563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12322"/>
              </a:solidFill>
              <a:effectLst/>
              <a:uLnTx/>
              <a:uFillTx/>
              <a:latin typeface="ABC Prophet" panose="020B0504030202060203" pitchFamily="34" charset="0"/>
              <a:ea typeface="+mn-ea"/>
              <a:cs typeface="+mn-cs"/>
            </a:endParaRPr>
          </a:p>
        </p:txBody>
      </p:sp>
    </p:spTree>
    <p:extLst>
      <p:ext uri="{BB962C8B-B14F-4D97-AF65-F5344CB8AC3E}">
        <p14:creationId xmlns:p14="http://schemas.microsoft.com/office/powerpoint/2010/main" val="1452048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6"/>
          <p:cNvSpPr/>
          <p:nvPr/>
        </p:nvSpPr>
        <p:spPr>
          <a:xfrm>
            <a:off x="1588" y="-14733"/>
            <a:ext cx="2606548" cy="6872800"/>
          </a:xfrm>
          <a:prstGeom prst="rect">
            <a:avLst/>
          </a:prstGeom>
          <a:solidFill>
            <a:srgbClr val="656635"/>
          </a:solidFill>
          <a:ln w="9525" cap="flat" cmpd="sng">
            <a:solidFill>
              <a:srgbClr val="595959"/>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Tx/>
              <a:buNone/>
              <a:tabLst/>
              <a:defRPr/>
            </a:pP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93" name="Google Shape;293;p56"/>
          <p:cNvSpPr txBox="1"/>
          <p:nvPr/>
        </p:nvSpPr>
        <p:spPr>
          <a:xfrm>
            <a:off x="2951515" y="236425"/>
            <a:ext cx="8744100" cy="708000"/>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 sz="3000" b="1" i="0" u="none" strike="noStrike" kern="1200" cap="none" spc="0" normalizeH="0" baseline="0" noProof="0" dirty="0">
                <a:ln>
                  <a:noFill/>
                </a:ln>
                <a:solidFill>
                  <a:srgbClr val="656635"/>
                </a:solidFill>
                <a:effectLst/>
                <a:uLnTx/>
                <a:uFillTx/>
                <a:latin typeface="ABC Prophet" panose="020B0504030202060203" pitchFamily="34" charset="0"/>
                <a:ea typeface="Trebuchet MS"/>
                <a:cs typeface="Trebuchet MS"/>
                <a:sym typeface="Trebuchet MS"/>
              </a:rPr>
              <a:t>NWA Behavioral Health Strategy Charter</a:t>
            </a:r>
            <a:endParaRPr kumimoji="0" sz="3000" b="1" i="0" u="none" strike="noStrike" kern="1200" cap="none" spc="0" normalizeH="0" baseline="0" noProof="0" dirty="0">
              <a:ln>
                <a:noFill/>
              </a:ln>
              <a:solidFill>
                <a:srgbClr val="656635"/>
              </a:solidFill>
              <a:effectLst/>
              <a:uLnTx/>
              <a:uFillTx/>
              <a:latin typeface="ABC Prophet" panose="020B0504030202060203" pitchFamily="34" charset="0"/>
              <a:ea typeface="Trebuchet MS"/>
              <a:cs typeface="Trebuchet MS"/>
              <a:sym typeface="Trebuchet MS"/>
            </a:endParaRPr>
          </a:p>
        </p:txBody>
      </p:sp>
      <p:sp>
        <p:nvSpPr>
          <p:cNvPr id="294" name="Google Shape;294;p56"/>
          <p:cNvSpPr txBox="1"/>
          <p:nvPr/>
        </p:nvSpPr>
        <p:spPr>
          <a:xfrm>
            <a:off x="3864288" y="1366067"/>
            <a:ext cx="7394550" cy="984844"/>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dirty="0">
              <a:ln>
                <a:noFill/>
              </a:ln>
              <a:solidFill>
                <a:srgbClr val="505E66"/>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dirty="0">
              <a:ln>
                <a:noFill/>
              </a:ln>
              <a:solidFill>
                <a:srgbClr val="505E66"/>
              </a:solidFill>
              <a:effectLst/>
              <a:uLnTx/>
              <a:uFillTx/>
              <a:latin typeface="Open Sans"/>
              <a:ea typeface="Open Sans"/>
              <a:cs typeface="Open Sans"/>
              <a:sym typeface="Open Sans"/>
            </a:endParaRPr>
          </a:p>
        </p:txBody>
      </p:sp>
      <p:sp>
        <p:nvSpPr>
          <p:cNvPr id="299" name="Google Shape;299;p56"/>
          <p:cNvSpPr txBox="1"/>
          <p:nvPr/>
        </p:nvSpPr>
        <p:spPr>
          <a:xfrm>
            <a:off x="3028175" y="1028700"/>
            <a:ext cx="8997818" cy="5592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ontserrat" panose="00000500000000000000" pitchFamily="2" charset="0"/>
                <a:cs typeface="Montserrat" panose="00000500000000000000" pitchFamily="2" charset="0"/>
              </a:rPr>
              <a:t> </a:t>
            </a: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Better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Improved client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Lower costs,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Improved provider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goals will be developed through a concrete understanding of the nodes of influence within the NWA behavioral health landscape. The knowledge gained will facilitate the Collaborative’s decision making process in determining strategic positioning, partnerships, and key strategies in the achievement of the 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key stakeholders in this endeavor will include community based organizations, educators, employers, law enforcement, payors, policymakers, providers, and other key stakeholders as needed. </a:t>
            </a:r>
            <a:endParaRPr kumimoji="0"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endParaRPr>
          </a:p>
        </p:txBody>
      </p:sp>
      <p:pic>
        <p:nvPicPr>
          <p:cNvPr id="301" name="Google Shape;301;p56"/>
          <p:cNvPicPr preferRelativeResize="0"/>
          <p:nvPr/>
        </p:nvPicPr>
        <p:blipFill>
          <a:blip r:embed="rId3">
            <a:alphaModFix/>
          </a:blip>
          <a:stretch>
            <a:fillRect/>
          </a:stretch>
        </p:blipFill>
        <p:spPr>
          <a:xfrm>
            <a:off x="421627" y="6160100"/>
            <a:ext cx="1766323" cy="387250"/>
          </a:xfrm>
          <a:prstGeom prst="rect">
            <a:avLst/>
          </a:prstGeom>
          <a:noFill/>
          <a:ln>
            <a:noFill/>
          </a:ln>
        </p:spPr>
      </p:pic>
      <p:pic>
        <p:nvPicPr>
          <p:cNvPr id="3" name="Picture 2">
            <a:extLst>
              <a:ext uri="{FF2B5EF4-FFF2-40B4-BE49-F238E27FC236}">
                <a16:creationId xmlns:a16="http://schemas.microsoft.com/office/drawing/2014/main" id="{0CF24FA3-C100-90E4-0427-21BC847936BB}"/>
              </a:ext>
            </a:extLst>
          </p:cNvPr>
          <p:cNvPicPr>
            <a:picLocks noChangeAspect="1"/>
          </p:cNvPicPr>
          <p:nvPr/>
        </p:nvPicPr>
        <p:blipFill>
          <a:blip r:embed="rId4"/>
          <a:stretch>
            <a:fillRect/>
          </a:stretch>
        </p:blipFill>
        <p:spPr>
          <a:xfrm>
            <a:off x="276087" y="4155630"/>
            <a:ext cx="2057400" cy="22293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BFE347CD-ECAF-ECAD-7A61-248E685E25A9}"/>
              </a:ext>
            </a:extLst>
          </p:cNvPr>
          <p:cNvPicPr>
            <a:picLocks noChangeAspect="1"/>
          </p:cNvPicPr>
          <p:nvPr/>
        </p:nvPicPr>
        <p:blipFill>
          <a:blip r:embed="rId5"/>
          <a:stretch>
            <a:fillRect/>
          </a:stretch>
        </p:blipFill>
        <p:spPr>
          <a:xfrm>
            <a:off x="251767" y="5110883"/>
            <a:ext cx="2132660" cy="363727"/>
          </a:xfrm>
          <a:prstGeom prst="rect">
            <a:avLst/>
          </a:prstGeom>
        </p:spPr>
      </p:pic>
    </p:spTree>
    <p:extLst>
      <p:ext uri="{BB962C8B-B14F-4D97-AF65-F5344CB8AC3E}">
        <p14:creationId xmlns:p14="http://schemas.microsoft.com/office/powerpoint/2010/main" val="88159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6"/>
          <p:cNvSpPr/>
          <p:nvPr/>
        </p:nvSpPr>
        <p:spPr>
          <a:xfrm>
            <a:off x="1588" y="-14733"/>
            <a:ext cx="2606548" cy="6872800"/>
          </a:xfrm>
          <a:prstGeom prst="rect">
            <a:avLst/>
          </a:prstGeom>
          <a:solidFill>
            <a:srgbClr val="656635"/>
          </a:solidFill>
          <a:ln w="9525" cap="flat" cmpd="sng">
            <a:solidFill>
              <a:srgbClr val="595959"/>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Tx/>
              <a:buNone/>
              <a:tabLst/>
              <a:defRPr/>
            </a:pP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93" name="Google Shape;293;p56"/>
          <p:cNvSpPr txBox="1"/>
          <p:nvPr/>
        </p:nvSpPr>
        <p:spPr>
          <a:xfrm>
            <a:off x="2740021" y="236425"/>
            <a:ext cx="8744100" cy="708000"/>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 sz="3000" b="1" i="0" u="none" strike="noStrike" kern="1200" cap="none" spc="0" normalizeH="0" baseline="0" noProof="0" dirty="0">
                <a:ln>
                  <a:noFill/>
                </a:ln>
                <a:solidFill>
                  <a:srgbClr val="656635"/>
                </a:solidFill>
                <a:effectLst/>
                <a:uLnTx/>
                <a:uFillTx/>
                <a:latin typeface="ABC Prophet" panose="020B0504030202060203" pitchFamily="34" charset="0"/>
                <a:ea typeface="Trebuchet MS"/>
                <a:cs typeface="Trebuchet MS"/>
                <a:sym typeface="Trebuchet MS"/>
              </a:rPr>
              <a:t>NWA Behavioral Health Strategy Charter</a:t>
            </a:r>
            <a:endParaRPr kumimoji="0" sz="3000" b="1" i="0" u="none" strike="noStrike" kern="1200" cap="none" spc="0" normalizeH="0" baseline="0" noProof="0" dirty="0">
              <a:ln>
                <a:noFill/>
              </a:ln>
              <a:solidFill>
                <a:srgbClr val="656635"/>
              </a:solidFill>
              <a:effectLst/>
              <a:uLnTx/>
              <a:uFillTx/>
              <a:latin typeface="ABC Prophet" panose="020B0504030202060203" pitchFamily="34" charset="0"/>
              <a:ea typeface="Trebuchet MS"/>
              <a:cs typeface="Trebuchet MS"/>
              <a:sym typeface="Trebuchet MS"/>
            </a:endParaRPr>
          </a:p>
        </p:txBody>
      </p:sp>
      <p:sp>
        <p:nvSpPr>
          <p:cNvPr id="294" name="Google Shape;294;p56"/>
          <p:cNvSpPr txBox="1"/>
          <p:nvPr/>
        </p:nvSpPr>
        <p:spPr>
          <a:xfrm>
            <a:off x="3864288" y="1366067"/>
            <a:ext cx="7394550" cy="984844"/>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dirty="0">
              <a:ln>
                <a:noFill/>
              </a:ln>
              <a:solidFill>
                <a:srgbClr val="505E66"/>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dirty="0">
              <a:ln>
                <a:noFill/>
              </a:ln>
              <a:solidFill>
                <a:srgbClr val="505E66"/>
              </a:solidFill>
              <a:effectLst/>
              <a:uLnTx/>
              <a:uFillTx/>
              <a:latin typeface="Open Sans"/>
              <a:ea typeface="Open Sans"/>
              <a:cs typeface="Open Sans"/>
              <a:sym typeface="Open Sans"/>
            </a:endParaRPr>
          </a:p>
        </p:txBody>
      </p:sp>
      <p:sp>
        <p:nvSpPr>
          <p:cNvPr id="299" name="Google Shape;299;p56"/>
          <p:cNvSpPr txBox="1"/>
          <p:nvPr/>
        </p:nvSpPr>
        <p:spPr>
          <a:xfrm>
            <a:off x="2608136" y="1028700"/>
            <a:ext cx="4557774" cy="5592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ontserrat" panose="00000500000000000000" pitchFamily="2" charset="0"/>
                <a:cs typeface="Montserrat" panose="00000500000000000000" pitchFamily="2" charset="0"/>
              </a:rPr>
              <a:t> </a:t>
            </a: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Arisa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Arkansas Behavioral Health Integrated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Arkansas Blue Cross and Blue Shield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Arkansas Children's Hospital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Arkansas Crisis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Arkansas Medicaid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Blue &amp; You Foundation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Bella Vista Fire &amp; EMS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City of Fayetteville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Fayetteville Police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Growing in Healing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HARK</a:t>
            </a:r>
          </a:p>
        </p:txBody>
      </p:sp>
      <p:pic>
        <p:nvPicPr>
          <p:cNvPr id="301" name="Google Shape;301;p56"/>
          <p:cNvPicPr preferRelativeResize="0"/>
          <p:nvPr/>
        </p:nvPicPr>
        <p:blipFill>
          <a:blip r:embed="rId3">
            <a:alphaModFix/>
          </a:blip>
          <a:stretch>
            <a:fillRect/>
          </a:stretch>
        </p:blipFill>
        <p:spPr>
          <a:xfrm>
            <a:off x="421627" y="6160100"/>
            <a:ext cx="1766323" cy="387250"/>
          </a:xfrm>
          <a:prstGeom prst="rect">
            <a:avLst/>
          </a:prstGeom>
          <a:noFill/>
          <a:ln>
            <a:noFill/>
          </a:ln>
        </p:spPr>
      </p:pic>
      <p:pic>
        <p:nvPicPr>
          <p:cNvPr id="4" name="Picture 3">
            <a:extLst>
              <a:ext uri="{FF2B5EF4-FFF2-40B4-BE49-F238E27FC236}">
                <a16:creationId xmlns:a16="http://schemas.microsoft.com/office/drawing/2014/main" id="{FCEEA076-43EE-4D2D-99D0-E6CF73A2E50E}"/>
              </a:ext>
            </a:extLst>
          </p:cNvPr>
          <p:cNvPicPr>
            <a:picLocks noChangeAspect="1"/>
          </p:cNvPicPr>
          <p:nvPr/>
        </p:nvPicPr>
        <p:blipFill>
          <a:blip r:embed="rId4"/>
          <a:stretch>
            <a:fillRect/>
          </a:stretch>
        </p:blipFill>
        <p:spPr>
          <a:xfrm>
            <a:off x="166007" y="4177056"/>
            <a:ext cx="2260375" cy="248337"/>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3BE9B523-D97F-7B82-7BB5-EFCCF77B066F}"/>
              </a:ext>
            </a:extLst>
          </p:cNvPr>
          <p:cNvPicPr>
            <a:picLocks noChangeAspect="1"/>
          </p:cNvPicPr>
          <p:nvPr/>
        </p:nvPicPr>
        <p:blipFill>
          <a:blip r:embed="rId5"/>
          <a:stretch>
            <a:fillRect/>
          </a:stretch>
        </p:blipFill>
        <p:spPr>
          <a:xfrm>
            <a:off x="251767" y="5110883"/>
            <a:ext cx="2132660" cy="363727"/>
          </a:xfrm>
          <a:prstGeom prst="rect">
            <a:avLst/>
          </a:prstGeom>
        </p:spPr>
      </p:pic>
      <p:sp>
        <p:nvSpPr>
          <p:cNvPr id="12" name="TextBox 11">
            <a:extLst>
              <a:ext uri="{FF2B5EF4-FFF2-40B4-BE49-F238E27FC236}">
                <a16:creationId xmlns:a16="http://schemas.microsoft.com/office/drawing/2014/main" id="{DA84E2E3-AE79-B67F-1C3A-3889989961D6}"/>
              </a:ext>
            </a:extLst>
          </p:cNvPr>
          <p:cNvSpPr txBox="1"/>
          <p:nvPr/>
        </p:nvSpPr>
        <p:spPr>
          <a:xfrm>
            <a:off x="7067939" y="1650157"/>
            <a:ext cx="6099110" cy="40934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Marshallese Educational Initiative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Mercy Hospital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Northwest Arkansas Council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Northwest Health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Rogers Fire Department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SHARE- HIE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Springwoods Behavioral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Joshua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UAMS NWA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University of Arkansas Psychology Dept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Washington Regional Medical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Whole Health Institute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Health workers</a:t>
            </a:r>
          </a:p>
        </p:txBody>
      </p:sp>
    </p:spTree>
    <p:extLst>
      <p:ext uri="{BB962C8B-B14F-4D97-AF65-F5344CB8AC3E}">
        <p14:creationId xmlns:p14="http://schemas.microsoft.com/office/powerpoint/2010/main" val="2056931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7"/>
          <p:cNvSpPr txBox="1"/>
          <p:nvPr/>
        </p:nvSpPr>
        <p:spPr>
          <a:xfrm>
            <a:off x="2922422" y="188067"/>
            <a:ext cx="7525200" cy="708000"/>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 sz="3000" b="1" i="0" u="none" strike="noStrike" kern="1200" cap="none" spc="0" normalizeH="0" baseline="0" noProof="0" dirty="0">
                <a:ln>
                  <a:noFill/>
                </a:ln>
                <a:solidFill>
                  <a:srgbClr val="656635"/>
                </a:solidFill>
                <a:effectLst/>
                <a:uLnTx/>
                <a:uFillTx/>
                <a:latin typeface="ABC Prophet" panose="020B0504030202060203" pitchFamily="34" charset="0"/>
                <a:ea typeface="Open Sans"/>
                <a:cs typeface="Open Sans"/>
                <a:sym typeface="Open Sans"/>
              </a:rPr>
              <a:t>Peer Support Training</a:t>
            </a:r>
            <a:endParaRPr kumimoji="0" sz="3000" b="1" i="0" u="none" strike="noStrike" kern="1200" cap="none" spc="0" normalizeH="0" baseline="0" noProof="0" dirty="0">
              <a:ln>
                <a:noFill/>
              </a:ln>
              <a:solidFill>
                <a:srgbClr val="656635"/>
              </a:solidFill>
              <a:effectLst/>
              <a:uLnTx/>
              <a:uFillTx/>
              <a:latin typeface="ABC Prophet" panose="020B0504030202060203" pitchFamily="34" charset="0"/>
              <a:ea typeface="Open Sans"/>
              <a:cs typeface="Open Sans"/>
              <a:sym typeface="Open Sans"/>
            </a:endParaRPr>
          </a:p>
        </p:txBody>
      </p:sp>
      <p:sp>
        <p:nvSpPr>
          <p:cNvPr id="307" name="Google Shape;307;p57"/>
          <p:cNvSpPr txBox="1"/>
          <p:nvPr/>
        </p:nvSpPr>
        <p:spPr>
          <a:xfrm>
            <a:off x="2873829" y="772797"/>
            <a:ext cx="9212424" cy="3016119"/>
          </a:xfrm>
          <a:prstGeom prst="rect">
            <a:avLst/>
          </a:prstGeom>
          <a:noFill/>
          <a:ln>
            <a:noFill/>
          </a:ln>
        </p:spPr>
        <p:txBody>
          <a:bodyPr spcFirstLastPara="1" wrap="square" lIns="121875" tIns="121875" rIns="121875" bIns="121875" anchor="t" anchorCtr="0">
            <a:spAutoFit/>
          </a:bodyPr>
          <a:lstStyle/>
          <a:p>
            <a:pPr marL="800100" marR="0" lvl="1" indent="-317500" algn="l" defTabSz="914400" rtl="0" eaLnBrk="1" fontAlgn="auto" latinLnBrk="0" hangingPunct="1">
              <a:lnSpc>
                <a:spcPct val="100000"/>
              </a:lnSpc>
              <a:spcBef>
                <a:spcPts val="0"/>
              </a:spcBef>
              <a:spcAft>
                <a:spcPts val="0"/>
              </a:spcAft>
              <a:buClr>
                <a:srgbClr val="656635"/>
              </a:buClr>
              <a:buSzPts val="1800"/>
              <a:buFont typeface="Trebuchet MS"/>
              <a:buChar char="•"/>
              <a:tabLst/>
              <a:defRPr/>
            </a:pP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Tania Glenn, PsyD, LCSW, CCTP</a:t>
            </a:r>
          </a:p>
          <a:p>
            <a:pPr marL="800100" marR="0" lvl="1" indent="-317500" algn="l" defTabSz="914400" rtl="0" eaLnBrk="1" fontAlgn="auto" latinLnBrk="0" hangingPunct="1">
              <a:lnSpc>
                <a:spcPct val="100000"/>
              </a:lnSpc>
              <a:spcBef>
                <a:spcPts val="0"/>
              </a:spcBef>
              <a:spcAft>
                <a:spcPts val="0"/>
              </a:spcAft>
              <a:buClr>
                <a:srgbClr val="656635"/>
              </a:buClr>
              <a:buSzPts val="1800"/>
              <a:buFont typeface="Trebuchet MS"/>
              <a:buChar char="•"/>
              <a:tabLst/>
              <a:defRPr/>
            </a:pP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September 20</a:t>
            </a:r>
            <a:r>
              <a:rPr kumimoji="0" lang="en-US" sz="1800" b="0" i="0" u="none" strike="noStrike" kern="1200" cap="none" spc="0" normalizeH="0" baseline="3000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th</a:t>
            </a: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 &amp; 21</a:t>
            </a:r>
            <a:r>
              <a:rPr kumimoji="0" lang="en-US" sz="1800" b="0" i="0" u="none" strike="noStrike" kern="1200" cap="none" spc="0" normalizeH="0" baseline="3000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st</a:t>
            </a: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  @  the Rogers Fire Department</a:t>
            </a:r>
          </a:p>
          <a:p>
            <a:pPr marL="800100" marR="0" lvl="1" indent="-317500" algn="l" defTabSz="914400" rtl="0" eaLnBrk="1" fontAlgn="auto" latinLnBrk="0" hangingPunct="1">
              <a:lnSpc>
                <a:spcPct val="100000"/>
              </a:lnSpc>
              <a:spcBef>
                <a:spcPts val="0"/>
              </a:spcBef>
              <a:spcAft>
                <a:spcPts val="0"/>
              </a:spcAft>
              <a:buClr>
                <a:srgbClr val="656635"/>
              </a:buClr>
              <a:buSzPts val="1800"/>
              <a:buFont typeface="Trebuchet MS"/>
              <a:buChar char="•"/>
              <a:tabLst/>
              <a:defRPr/>
            </a:pP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Sponsored by NWA Council &amp; Arkansas Blue Cross and Blue Shield</a:t>
            </a:r>
          </a:p>
          <a:p>
            <a:pPr marL="800100" marR="0" lvl="1" indent="-317500" algn="l" defTabSz="914400" rtl="0" eaLnBrk="1" fontAlgn="auto" latinLnBrk="0" hangingPunct="1">
              <a:lnSpc>
                <a:spcPct val="100000"/>
              </a:lnSpc>
              <a:spcBef>
                <a:spcPts val="0"/>
              </a:spcBef>
              <a:spcAft>
                <a:spcPts val="0"/>
              </a:spcAft>
              <a:buClr>
                <a:srgbClr val="656635"/>
              </a:buClr>
              <a:buSzPts val="1800"/>
              <a:buFont typeface="Trebuchet MS"/>
              <a:buChar char="•"/>
              <a:tabLst/>
              <a:defRPr/>
            </a:pPr>
            <a:r>
              <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rPr>
              <a:t>Fire Department, Police, EMT, Hospital staff, Social and community workers etc..</a:t>
            </a:r>
          </a:p>
          <a:p>
            <a:pPr marL="800100" marR="0" lvl="1" indent="-317500" algn="l" defTabSz="914400" rtl="0" eaLnBrk="1" fontAlgn="auto" latinLnBrk="0" hangingPunct="1">
              <a:lnSpc>
                <a:spcPct val="100000"/>
              </a:lnSpc>
              <a:spcBef>
                <a:spcPts val="0"/>
              </a:spcBef>
              <a:spcAft>
                <a:spcPts val="0"/>
              </a:spcAft>
              <a:buClr>
                <a:srgbClr val="656635"/>
              </a:buClr>
              <a:buSzPts val="1800"/>
              <a:buFont typeface="Trebuchet MS"/>
              <a:buChar char="•"/>
              <a:tabLst/>
              <a:defRPr/>
            </a:pPr>
            <a:endParaRPr kumimoji="0" lang="en-US"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Overall Objective </a:t>
            </a:r>
            <a:endParaRPr kumimoji="0" lang="en-US" sz="1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overall objective of this course is to arm public safety professionals with the knowledge and tools to mitigate critical incident stress and burnout in fellow employees, as well as to assist them with daily stressors. </a:t>
            </a:r>
            <a:endParaRPr kumimoji="0" sz="1800" b="0" i="0" u="none" strike="noStrike" kern="1200" cap="none" spc="0" normalizeH="0" baseline="0" noProof="0" dirty="0">
              <a:ln>
                <a:noFill/>
              </a:ln>
              <a:solidFill>
                <a:srgbClr val="656635"/>
              </a:solidFill>
              <a:effectLst/>
              <a:uLnTx/>
              <a:uFillTx/>
              <a:latin typeface="Open Sans" panose="020B0606030504020204" pitchFamily="34" charset="0"/>
              <a:ea typeface="Open Sans" panose="020B0606030504020204" pitchFamily="34" charset="0"/>
              <a:cs typeface="Open Sans" panose="020B0606030504020204" pitchFamily="34" charset="0"/>
              <a:sym typeface="Trebuchet MS"/>
            </a:endParaRPr>
          </a:p>
        </p:txBody>
      </p:sp>
      <p:sp>
        <p:nvSpPr>
          <p:cNvPr id="308" name="Google Shape;308;p57"/>
          <p:cNvSpPr txBox="1"/>
          <p:nvPr/>
        </p:nvSpPr>
        <p:spPr>
          <a:xfrm>
            <a:off x="6096064" y="2666909"/>
            <a:ext cx="5394999" cy="506420"/>
          </a:xfrm>
          <a:prstGeom prst="rect">
            <a:avLst/>
          </a:prstGeom>
          <a:noFill/>
          <a:ln>
            <a:noFill/>
          </a:ln>
        </p:spPr>
        <p:txBody>
          <a:bodyPr spcFirstLastPara="1" wrap="square" lIns="91425" tIns="45700" rIns="91425" bIns="45700" anchor="t" anchorCtr="0">
            <a:noAutofit/>
          </a:bodyPr>
          <a:lstStyle/>
          <a:p>
            <a:pPr marL="304800" marR="0" lvl="0" indent="-152400" algn="l" defTabSz="914400" rtl="0" eaLnBrk="1" fontAlgn="auto" latinLnBrk="0" hangingPunct="1">
              <a:lnSpc>
                <a:spcPct val="100000"/>
              </a:lnSpc>
              <a:spcBef>
                <a:spcPts val="0"/>
              </a:spcBef>
              <a:spcAft>
                <a:spcPts val="0"/>
              </a:spcAft>
              <a:buClr>
                <a:srgbClr val="000000"/>
              </a:buClr>
              <a:buSzPts val="2000"/>
              <a:buFontTx/>
              <a:buNone/>
              <a:tabLst/>
              <a:defRPr/>
            </a:pPr>
            <a:endParaRPr kumimoji="0" sz="20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309" name="Google Shape;309;p57"/>
          <p:cNvSpPr/>
          <p:nvPr/>
        </p:nvSpPr>
        <p:spPr>
          <a:xfrm>
            <a:off x="1588" y="-14733"/>
            <a:ext cx="2606400" cy="6872700"/>
          </a:xfrm>
          <a:prstGeom prst="rect">
            <a:avLst/>
          </a:prstGeom>
          <a:solidFill>
            <a:srgbClr val="656635"/>
          </a:solidFill>
          <a:ln w="9525" cap="flat" cmpd="sng">
            <a:solidFill>
              <a:srgbClr val="595959"/>
            </a:solidFill>
            <a:prstDash val="solid"/>
            <a:round/>
            <a:headEnd type="none" w="sm" len="sm"/>
            <a:tailEnd type="none" w="sm" len="sm"/>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Tx/>
              <a:buNone/>
              <a:tabLst/>
              <a:defRPr/>
            </a:pP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10" name="Google Shape;310;p57"/>
          <p:cNvSpPr txBox="1"/>
          <p:nvPr/>
        </p:nvSpPr>
        <p:spPr>
          <a:xfrm>
            <a:off x="421627" y="188067"/>
            <a:ext cx="2186360" cy="2092790"/>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 sz="3000" b="1" i="0" u="none" strike="noStrike" kern="1200" cap="none" spc="0" normalizeH="0" baseline="0" noProof="0" dirty="0">
                <a:ln>
                  <a:noFill/>
                </a:ln>
                <a:solidFill>
                  <a:srgbClr val="9ABEAA"/>
                </a:solidFill>
                <a:effectLst/>
                <a:uLnTx/>
                <a:uFillTx/>
                <a:latin typeface="ABC Prophet" panose="020B0504030202060203" pitchFamily="34" charset="0"/>
                <a:ea typeface="Trebuchet MS"/>
                <a:cs typeface="Trebuchet MS"/>
                <a:sym typeface="Trebuchet MS"/>
              </a:rPr>
              <a:t>Multi- StakeholderCommunity </a:t>
            </a:r>
          </a:p>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 sz="3000" b="1" i="0" u="none" strike="noStrike" kern="1200" cap="none" spc="0" normalizeH="0" baseline="0" noProof="0" dirty="0">
                <a:ln>
                  <a:noFill/>
                </a:ln>
                <a:solidFill>
                  <a:srgbClr val="9ABEAA"/>
                </a:solidFill>
                <a:effectLst/>
                <a:uLnTx/>
                <a:uFillTx/>
                <a:latin typeface="ABC Prophet" panose="020B0504030202060203" pitchFamily="34" charset="0"/>
                <a:ea typeface="Trebuchet MS"/>
                <a:cs typeface="Trebuchet MS"/>
                <a:sym typeface="Trebuchet MS"/>
              </a:rPr>
              <a:t>Training</a:t>
            </a:r>
            <a:endParaRPr kumimoji="0" sz="3000" b="1" i="0" u="none" strike="noStrike" kern="1200" cap="none" spc="0" normalizeH="0" baseline="0" noProof="0" dirty="0">
              <a:ln>
                <a:noFill/>
              </a:ln>
              <a:solidFill>
                <a:srgbClr val="9ABEAA"/>
              </a:solidFill>
              <a:effectLst/>
              <a:uLnTx/>
              <a:uFillTx/>
              <a:latin typeface="ABC Prophet" panose="020B0504030202060203" pitchFamily="34" charset="0"/>
              <a:ea typeface="Trebuchet MS"/>
              <a:cs typeface="Trebuchet MS"/>
              <a:sym typeface="Trebuchet MS"/>
            </a:endParaRPr>
          </a:p>
        </p:txBody>
      </p:sp>
      <p:pic>
        <p:nvPicPr>
          <p:cNvPr id="311" name="Google Shape;311;p57"/>
          <p:cNvPicPr preferRelativeResize="0"/>
          <p:nvPr/>
        </p:nvPicPr>
        <p:blipFill>
          <a:blip r:embed="rId3">
            <a:alphaModFix/>
          </a:blip>
          <a:stretch>
            <a:fillRect/>
          </a:stretch>
        </p:blipFill>
        <p:spPr>
          <a:xfrm>
            <a:off x="421627" y="6160100"/>
            <a:ext cx="1766323" cy="387250"/>
          </a:xfrm>
          <a:prstGeom prst="rect">
            <a:avLst/>
          </a:prstGeom>
          <a:noFill/>
          <a:ln>
            <a:noFill/>
          </a:ln>
        </p:spPr>
      </p:pic>
      <p:pic>
        <p:nvPicPr>
          <p:cNvPr id="3" name="Picture 2">
            <a:extLst>
              <a:ext uri="{FF2B5EF4-FFF2-40B4-BE49-F238E27FC236}">
                <a16:creationId xmlns:a16="http://schemas.microsoft.com/office/drawing/2014/main" id="{56BE5BA2-3CB5-E367-49F3-69DDF3BEA9C7}"/>
              </a:ext>
            </a:extLst>
          </p:cNvPr>
          <p:cNvPicPr>
            <a:picLocks noChangeAspect="1"/>
          </p:cNvPicPr>
          <p:nvPr/>
        </p:nvPicPr>
        <p:blipFill>
          <a:blip r:embed="rId4"/>
          <a:stretch>
            <a:fillRect/>
          </a:stretch>
        </p:blipFill>
        <p:spPr>
          <a:xfrm>
            <a:off x="8606794" y="3879108"/>
            <a:ext cx="1704475" cy="2727160"/>
          </a:xfrm>
          <a:prstGeom prst="rect">
            <a:avLst/>
          </a:prstGeom>
        </p:spPr>
      </p:pic>
      <p:pic>
        <p:nvPicPr>
          <p:cNvPr id="4" name="Picture 3">
            <a:extLst>
              <a:ext uri="{FF2B5EF4-FFF2-40B4-BE49-F238E27FC236}">
                <a16:creationId xmlns:a16="http://schemas.microsoft.com/office/drawing/2014/main" id="{28B29688-F39C-0268-E5F7-FCC1547D8477}"/>
              </a:ext>
            </a:extLst>
          </p:cNvPr>
          <p:cNvPicPr>
            <a:picLocks noChangeAspect="1"/>
          </p:cNvPicPr>
          <p:nvPr/>
        </p:nvPicPr>
        <p:blipFill>
          <a:blip r:embed="rId5"/>
          <a:stretch>
            <a:fillRect/>
          </a:stretch>
        </p:blipFill>
        <p:spPr>
          <a:xfrm>
            <a:off x="5900057" y="3879108"/>
            <a:ext cx="1704475" cy="2727160"/>
          </a:xfrm>
          <a:prstGeom prst="rect">
            <a:avLst/>
          </a:prstGeom>
        </p:spPr>
      </p:pic>
      <p:pic>
        <p:nvPicPr>
          <p:cNvPr id="5" name="Picture 4">
            <a:extLst>
              <a:ext uri="{FF2B5EF4-FFF2-40B4-BE49-F238E27FC236}">
                <a16:creationId xmlns:a16="http://schemas.microsoft.com/office/drawing/2014/main" id="{D36C858B-C20F-E8BB-9487-0ABFBAD6A1C9}"/>
              </a:ext>
            </a:extLst>
          </p:cNvPr>
          <p:cNvPicPr>
            <a:picLocks noChangeAspect="1"/>
          </p:cNvPicPr>
          <p:nvPr/>
        </p:nvPicPr>
        <p:blipFill>
          <a:blip r:embed="rId6"/>
          <a:stretch>
            <a:fillRect/>
          </a:stretch>
        </p:blipFill>
        <p:spPr>
          <a:xfrm>
            <a:off x="3194958" y="3879108"/>
            <a:ext cx="1752600" cy="2790825"/>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001B30F9-CCEF-46F7-E812-808F4D80F2DA}"/>
              </a:ext>
            </a:extLst>
          </p:cNvPr>
          <p:cNvPicPr>
            <a:picLocks noChangeAspect="1"/>
          </p:cNvPicPr>
          <p:nvPr/>
        </p:nvPicPr>
        <p:blipFill>
          <a:blip r:embed="rId7"/>
          <a:stretch>
            <a:fillRect/>
          </a:stretch>
        </p:blipFill>
        <p:spPr>
          <a:xfrm>
            <a:off x="251767" y="5110883"/>
            <a:ext cx="2132660" cy="363727"/>
          </a:xfrm>
          <a:prstGeom prst="rect">
            <a:avLst/>
          </a:prstGeom>
        </p:spPr>
      </p:pic>
    </p:spTree>
    <p:extLst>
      <p:ext uri="{BB962C8B-B14F-4D97-AF65-F5344CB8AC3E}">
        <p14:creationId xmlns:p14="http://schemas.microsoft.com/office/powerpoint/2010/main" val="2776505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978751-DE99-72F9-1C2B-F5692E725987}"/>
              </a:ext>
            </a:extLst>
          </p:cNvPr>
          <p:cNvSpPr>
            <a:spLocks noGrp="1"/>
          </p:cNvSpPr>
          <p:nvPr>
            <p:ph type="title"/>
          </p:nvPr>
        </p:nvSpPr>
        <p:spPr>
          <a:xfrm>
            <a:off x="1031913" y="2590165"/>
            <a:ext cx="10626687" cy="1325563"/>
          </a:xfrm>
        </p:spPr>
        <p:txBody>
          <a:bodyPr/>
          <a:lstStyle/>
          <a:p>
            <a:r>
              <a:rPr lang="en-US" sz="6600" dirty="0"/>
              <a:t>Healthcare Innovation</a:t>
            </a:r>
          </a:p>
        </p:txBody>
      </p:sp>
    </p:spTree>
    <p:extLst>
      <p:ext uri="{BB962C8B-B14F-4D97-AF65-F5344CB8AC3E}">
        <p14:creationId xmlns:p14="http://schemas.microsoft.com/office/powerpoint/2010/main" val="9354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5"/>
            <a:ext cx="11806991"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76462" y="946485"/>
            <a:ext cx="11812772" cy="5257793"/>
          </a:xfrm>
        </p:spPr>
        <p:txBody>
          <a:bodyPr>
            <a:noAutofit/>
          </a:bodyPr>
          <a:lstStyle/>
          <a:p>
            <a:pPr>
              <a:spcBef>
                <a:spcPts val="0"/>
              </a:spcBef>
            </a:pPr>
            <a:endParaRPr lang="en-US" sz="1600" dirty="0">
              <a:solidFill>
                <a:schemeClr val="accent6"/>
              </a:solidFill>
            </a:endParaRPr>
          </a:p>
          <a:p>
            <a:pPr marL="0" indent="0">
              <a:spcBef>
                <a:spcPts val="0"/>
              </a:spcBef>
              <a:buNone/>
            </a:pPr>
            <a:r>
              <a:rPr lang="en-US" sz="2400" b="1" dirty="0" smtClean="0">
                <a:solidFill>
                  <a:schemeClr val="accent6"/>
                </a:solidFill>
              </a:rPr>
              <a:t>Key Strategic Questions:</a:t>
            </a:r>
            <a:endParaRPr lang="en-US" sz="2400" b="1" dirty="0">
              <a:solidFill>
                <a:schemeClr val="accent6"/>
              </a:solidFill>
            </a:endParaRPr>
          </a:p>
          <a:p>
            <a:pPr lvl="0">
              <a:lnSpc>
                <a:spcPct val="100000"/>
              </a:lnSpc>
              <a:spcBef>
                <a:spcPts val="0"/>
              </a:spcBef>
            </a:pPr>
            <a:r>
              <a:rPr lang="en-US" sz="2400" dirty="0" smtClean="0">
                <a:solidFill>
                  <a:schemeClr val="accent6"/>
                </a:solidFill>
              </a:rPr>
              <a:t>How do we best use the statewide multi-stakeholder partnership to improve PCP/specialist alignment and communication? </a:t>
            </a:r>
            <a:endParaRPr lang="en-US" sz="2400" dirty="0">
              <a:solidFill>
                <a:schemeClr val="accent6"/>
              </a:solidFill>
            </a:endParaRPr>
          </a:p>
          <a:p>
            <a:pPr>
              <a:lnSpc>
                <a:spcPct val="100000"/>
              </a:lnSpc>
              <a:spcBef>
                <a:spcPts val="0"/>
              </a:spcBef>
            </a:pPr>
            <a:r>
              <a:rPr lang="en-US" sz="2400" dirty="0" smtClean="0">
                <a:solidFill>
                  <a:schemeClr val="accent6"/>
                </a:solidFill>
              </a:rPr>
              <a:t>How can we strengthen and ensure sustainability for the CORE program (enhanced ref/</a:t>
            </a:r>
            <a:r>
              <a:rPr lang="en-US" sz="2400" dirty="0" err="1" smtClean="0">
                <a:solidFill>
                  <a:schemeClr val="accent6"/>
                </a:solidFill>
              </a:rPr>
              <a:t>econsults</a:t>
            </a:r>
            <a:r>
              <a:rPr lang="en-US" sz="2400" dirty="0" smtClean="0">
                <a:solidFill>
                  <a:schemeClr val="accent6"/>
                </a:solidFill>
              </a:rPr>
              <a:t>)?</a:t>
            </a:r>
            <a:r>
              <a:rPr lang="en-US" sz="2400" dirty="0" smtClean="0"/>
              <a:t> </a:t>
            </a:r>
          </a:p>
          <a:p>
            <a:pPr>
              <a:lnSpc>
                <a:spcPct val="100000"/>
              </a:lnSpc>
              <a:spcBef>
                <a:spcPts val="0"/>
              </a:spcBef>
            </a:pPr>
            <a:r>
              <a:rPr lang="en-US" sz="2400" dirty="0" smtClean="0">
                <a:solidFill>
                  <a:schemeClr val="accent6"/>
                </a:solidFill>
              </a:rPr>
              <a:t>How can we effectively engage health plans and self-insured employers?  </a:t>
            </a:r>
            <a:endParaRPr lang="en-US" sz="2400" dirty="0">
              <a:solidFill>
                <a:schemeClr val="accent6"/>
              </a:solidFill>
            </a:endParaRPr>
          </a:p>
          <a:p>
            <a:pPr lvl="0">
              <a:lnSpc>
                <a:spcPct val="100000"/>
              </a:lnSpc>
              <a:spcBef>
                <a:spcPts val="0"/>
              </a:spcBef>
            </a:pPr>
            <a:endParaRPr lang="en-US" sz="1800" dirty="0">
              <a:solidFill>
                <a:schemeClr val="accent6"/>
              </a:solidFill>
            </a:endParaRPr>
          </a:p>
          <a:p>
            <a:pPr marL="0" indent="0">
              <a:lnSpc>
                <a:spcPct val="100000"/>
              </a:lnSpc>
              <a:spcBef>
                <a:spcPts val="0"/>
              </a:spcBef>
              <a:buNone/>
            </a:pPr>
            <a:r>
              <a:rPr lang="en-US" sz="2400" b="1" dirty="0">
                <a:solidFill>
                  <a:schemeClr val="accent6"/>
                </a:solidFill>
              </a:rPr>
              <a:t>Support tactics for PCPs &amp; specialists to optimize patient care</a:t>
            </a:r>
            <a:r>
              <a:rPr lang="en-US" sz="2400" b="1" dirty="0" smtClean="0">
                <a:solidFill>
                  <a:schemeClr val="accent6"/>
                </a:solidFill>
              </a:rPr>
              <a:t>:</a:t>
            </a:r>
            <a:endParaRPr lang="en-US" sz="2400" b="1" dirty="0">
              <a:solidFill>
                <a:schemeClr val="accent6"/>
              </a:solidFill>
            </a:endParaRPr>
          </a:p>
          <a:p>
            <a:pPr>
              <a:lnSpc>
                <a:spcPct val="100000"/>
              </a:lnSpc>
              <a:spcBef>
                <a:spcPts val="0"/>
              </a:spcBef>
            </a:pPr>
            <a:r>
              <a:rPr lang="en-US" sz="2400" dirty="0" smtClean="0">
                <a:solidFill>
                  <a:schemeClr val="accent6"/>
                </a:solidFill>
              </a:rPr>
              <a:t>Solicit </a:t>
            </a:r>
            <a:r>
              <a:rPr lang="en-US" sz="2400" dirty="0">
                <a:solidFill>
                  <a:schemeClr val="accent6"/>
                </a:solidFill>
              </a:rPr>
              <a:t>input from specialists and PCPs for enhanced collaboration and provider adoption </a:t>
            </a:r>
          </a:p>
          <a:p>
            <a:pPr>
              <a:lnSpc>
                <a:spcPct val="100000"/>
              </a:lnSpc>
              <a:spcBef>
                <a:spcPts val="0"/>
              </a:spcBef>
            </a:pPr>
            <a:r>
              <a:rPr lang="en-US" sz="2400" dirty="0" smtClean="0">
                <a:solidFill>
                  <a:schemeClr val="accent6"/>
                </a:solidFill>
              </a:rPr>
              <a:t>Develop value </a:t>
            </a:r>
            <a:r>
              <a:rPr lang="en-US" sz="2400" dirty="0">
                <a:solidFill>
                  <a:schemeClr val="accent6"/>
                </a:solidFill>
              </a:rPr>
              <a:t>statement </a:t>
            </a:r>
            <a:r>
              <a:rPr lang="en-US" sz="2400" dirty="0" smtClean="0">
                <a:solidFill>
                  <a:schemeClr val="accent6"/>
                </a:solidFill>
              </a:rPr>
              <a:t>for </a:t>
            </a:r>
            <a:r>
              <a:rPr lang="en-US" sz="2400" dirty="0" err="1" smtClean="0">
                <a:solidFill>
                  <a:schemeClr val="accent6"/>
                </a:solidFill>
              </a:rPr>
              <a:t>econsults</a:t>
            </a:r>
            <a:r>
              <a:rPr lang="en-US" sz="2400" dirty="0" smtClean="0">
                <a:solidFill>
                  <a:schemeClr val="accent6"/>
                </a:solidFill>
              </a:rPr>
              <a:t> with ongoing feedback and education for patients, PCPs, specialists, employers</a:t>
            </a:r>
            <a:endParaRPr lang="en-US" sz="2400" dirty="0">
              <a:solidFill>
                <a:schemeClr val="accent6"/>
              </a:solidFill>
            </a:endParaRPr>
          </a:p>
          <a:p>
            <a:pPr lvl="0">
              <a:lnSpc>
                <a:spcPct val="100000"/>
              </a:lnSpc>
              <a:spcBef>
                <a:spcPts val="0"/>
              </a:spcBef>
            </a:pPr>
            <a:r>
              <a:rPr lang="en-US" sz="2400" dirty="0">
                <a:solidFill>
                  <a:schemeClr val="accent6"/>
                </a:solidFill>
              </a:rPr>
              <a:t>Define universal referral guidelines and communication tools </a:t>
            </a:r>
          </a:p>
          <a:p>
            <a:pPr lvl="0">
              <a:lnSpc>
                <a:spcPct val="100000"/>
              </a:lnSpc>
              <a:spcBef>
                <a:spcPts val="0"/>
              </a:spcBef>
            </a:pPr>
            <a:r>
              <a:rPr lang="en-US" sz="2400" dirty="0">
                <a:solidFill>
                  <a:schemeClr val="accent6"/>
                </a:solidFill>
              </a:rPr>
              <a:t>Consider development and implementation of specialist scorecards </a:t>
            </a:r>
            <a:endParaRPr lang="en-US" sz="2400" dirty="0" smtClean="0">
              <a:solidFill>
                <a:schemeClr val="accent6"/>
              </a:solidFill>
            </a:endParaRPr>
          </a:p>
          <a:p>
            <a:pPr lvl="0">
              <a:lnSpc>
                <a:spcPct val="100000"/>
              </a:lnSpc>
              <a:spcBef>
                <a:spcPts val="0"/>
              </a:spcBef>
            </a:pPr>
            <a:r>
              <a:rPr lang="en-US" sz="2400" dirty="0" smtClean="0">
                <a:solidFill>
                  <a:schemeClr val="accent6"/>
                </a:solidFill>
              </a:rPr>
              <a:t>Create specialist compact agreements where appropriate</a:t>
            </a:r>
          </a:p>
        </p:txBody>
      </p:sp>
      <p:sp>
        <p:nvSpPr>
          <p:cNvPr id="3" name="Title 2"/>
          <p:cNvSpPr>
            <a:spLocks noGrp="1"/>
          </p:cNvSpPr>
          <p:nvPr>
            <p:ph type="title"/>
          </p:nvPr>
        </p:nvSpPr>
        <p:spPr>
          <a:xfrm>
            <a:off x="176462" y="641685"/>
            <a:ext cx="11090977" cy="626914"/>
          </a:xfrm>
        </p:spPr>
        <p:txBody>
          <a:bodyPr>
            <a:noAutofit/>
          </a:bodyPr>
          <a:lstStyle/>
          <a:p>
            <a:r>
              <a:rPr lang="en-US" sz="2400" dirty="0"/>
              <a:t>Primary Care/Specialist Collaboration Progress Report </a:t>
            </a:r>
            <a:r>
              <a:rPr lang="en-US" sz="2400" dirty="0" smtClean="0"/>
              <a:t>&amp; </a:t>
            </a:r>
            <a:r>
              <a:rPr lang="en-US" sz="2400" dirty="0"/>
              <a:t>Key Strategic Questions</a:t>
            </a:r>
          </a:p>
        </p:txBody>
      </p:sp>
    </p:spTree>
    <p:extLst>
      <p:ext uri="{BB962C8B-B14F-4D97-AF65-F5344CB8AC3E}">
        <p14:creationId xmlns:p14="http://schemas.microsoft.com/office/powerpoint/2010/main" val="546446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0E9F4-794D-420C-A68C-65CAA106DC99}"/>
              </a:ext>
            </a:extLst>
          </p:cNvPr>
          <p:cNvSpPr>
            <a:spLocks noGrp="1"/>
          </p:cNvSpPr>
          <p:nvPr>
            <p:ph type="title"/>
          </p:nvPr>
        </p:nvSpPr>
        <p:spPr>
          <a:xfrm>
            <a:off x="727113" y="365125"/>
            <a:ext cx="11073823" cy="1325563"/>
          </a:xfrm>
        </p:spPr>
        <p:txBody>
          <a:bodyPr/>
          <a:lstStyle/>
          <a:p>
            <a:r>
              <a:rPr lang="en-US" dirty="0"/>
              <a:t>Arkansas Blue Cross and Blue Shield</a:t>
            </a:r>
            <a:br>
              <a:rPr lang="en-US" dirty="0"/>
            </a:br>
            <a:r>
              <a:rPr lang="en-US" dirty="0"/>
              <a:t> Healthcare Innovation Lab</a:t>
            </a:r>
          </a:p>
        </p:txBody>
      </p:sp>
      <p:sp>
        <p:nvSpPr>
          <p:cNvPr id="4" name="Oval 3">
            <a:extLst>
              <a:ext uri="{FF2B5EF4-FFF2-40B4-BE49-F238E27FC236}">
                <a16:creationId xmlns:a16="http://schemas.microsoft.com/office/drawing/2014/main" id="{EA04DFF7-71B0-49B1-A7AB-E8282F97B7C0}"/>
              </a:ext>
            </a:extLst>
          </p:cNvPr>
          <p:cNvSpPr/>
          <p:nvPr/>
        </p:nvSpPr>
        <p:spPr>
          <a:xfrm>
            <a:off x="573918" y="2157414"/>
            <a:ext cx="2626484" cy="3029433"/>
          </a:xfrm>
          <a:prstGeom prst="ellipse">
            <a:avLst/>
          </a:prstGeom>
          <a:blipFill>
            <a:blip r:embed="rId2"/>
            <a:stretch>
              <a:fillRect/>
            </a:stretch>
          </a:blipFill>
          <a:ln w="1524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13A121D8-81D6-4875-B4A4-D14E2358D467}"/>
              </a:ext>
            </a:extLst>
          </p:cNvPr>
          <p:cNvSpPr>
            <a:spLocks noGrp="1"/>
          </p:cNvSpPr>
          <p:nvPr>
            <p:ph idx="1"/>
          </p:nvPr>
        </p:nvSpPr>
        <p:spPr>
          <a:xfrm>
            <a:off x="4695647" y="2157414"/>
            <a:ext cx="7392836" cy="3748086"/>
          </a:xfrm>
        </p:spPr>
        <p:txBody>
          <a:bodyPr>
            <a:normAutofit/>
          </a:bodyPr>
          <a:lstStyle/>
          <a:p>
            <a:pPr>
              <a:buFont typeface="Wingdings" panose="05000000000000000000" pitchFamily="2" charset="2"/>
              <a:buChar char="§"/>
            </a:pPr>
            <a:r>
              <a:rPr lang="en-US" dirty="0"/>
              <a:t>Collaboration to achieve creative healthcare solutions for better health, better care, better cost and burden reduction</a:t>
            </a:r>
          </a:p>
          <a:p>
            <a:pPr>
              <a:buFont typeface="Wingdings" panose="05000000000000000000" pitchFamily="2" charset="2"/>
              <a:buChar char="§"/>
            </a:pPr>
            <a:r>
              <a:rPr lang="en-US" sz="3200" dirty="0"/>
              <a:t>Multi-disciplinary teams</a:t>
            </a:r>
          </a:p>
          <a:p>
            <a:pPr>
              <a:buFont typeface="Wingdings" panose="05000000000000000000" pitchFamily="2" charset="2"/>
              <a:buChar char="§"/>
            </a:pPr>
            <a:r>
              <a:rPr lang="en-US" sz="3200" dirty="0"/>
              <a:t>Community engagement </a:t>
            </a:r>
          </a:p>
          <a:p>
            <a:pPr>
              <a:buFont typeface="Wingdings" panose="05000000000000000000" pitchFamily="2" charset="2"/>
              <a:buChar char="§"/>
            </a:pPr>
            <a:r>
              <a:rPr lang="en-US" dirty="0"/>
              <a:t>University of Arkansas</a:t>
            </a:r>
            <a:endParaRPr lang="en-US" sz="3200" dirty="0"/>
          </a:p>
        </p:txBody>
      </p:sp>
      <p:sp>
        <p:nvSpPr>
          <p:cNvPr id="5" name="Slide Number Placeholder 5">
            <a:extLst>
              <a:ext uri="{FF2B5EF4-FFF2-40B4-BE49-F238E27FC236}">
                <a16:creationId xmlns:a16="http://schemas.microsoft.com/office/drawing/2014/main" id="{97B6E27A-A87A-4E1A-AB0B-2700EE4466F2}"/>
              </a:ext>
            </a:extLst>
          </p:cNvPr>
          <p:cNvSpPr txBox="1">
            <a:spLocks/>
          </p:cNvSpPr>
          <p:nvPr/>
        </p:nvSpPr>
        <p:spPr>
          <a:xfrm>
            <a:off x="11717482" y="6492875"/>
            <a:ext cx="474518" cy="365125"/>
          </a:xfrm>
          <a:prstGeom prst="rect">
            <a:avLst/>
          </a:prstGeom>
        </p:spPr>
        <p:txBody>
          <a:bodyPr/>
          <a:lstStyle>
            <a:defPPr>
              <a:defRPr lang="en-US"/>
            </a:defPPr>
            <a:lvl1pPr marL="0" algn="l" defTabSz="914400" rtl="0" eaLnBrk="1" latinLnBrk="0" hangingPunct="1">
              <a:defRPr sz="1200" b="1" i="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8E7235C-81B4-4DDD-AA35-D506900840C7}" type="slidenum">
              <a:rPr kumimoji="0" lang="en-US" sz="1200" b="1"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8685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98E-7918-4977-9BBE-F1763EA3FC2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DE32ABD-2B8B-4DCF-9167-F5B9E95AA159}"/>
              </a:ext>
            </a:extLst>
          </p:cNvPr>
          <p:cNvSpPr>
            <a:spLocks noGrp="1"/>
          </p:cNvSpPr>
          <p:nvPr>
            <p:ph idx="1"/>
          </p:nvPr>
        </p:nvSpPr>
        <p:spPr/>
        <p:txBody>
          <a:bodyPr>
            <a:normAutofit/>
          </a:bodyPr>
          <a:lstStyle/>
          <a:p>
            <a:pPr marL="342900" marR="0" lvl="0" indent="-342900">
              <a:spcBef>
                <a:spcPts val="0"/>
              </a:spcBef>
              <a:spcAft>
                <a:spcPts val="0"/>
              </a:spcAft>
              <a:buFont typeface="Wingdings" panose="05000000000000000000" pitchFamily="2" charset="2"/>
              <a:buChar char=""/>
            </a:pPr>
            <a:endParaRPr lang="en-US" sz="2000" dirty="0">
              <a:solidFill>
                <a:srgbClr val="000000"/>
              </a:solidFill>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787D948-0E54-27B6-6039-8CB996B2F626}"/>
              </a:ext>
            </a:extLst>
          </p:cNvPr>
          <p:cNvPicPr>
            <a:picLocks noChangeAspect="1"/>
          </p:cNvPicPr>
          <p:nvPr/>
        </p:nvPicPr>
        <p:blipFill>
          <a:blip r:embed="rId2"/>
          <a:stretch>
            <a:fillRect/>
          </a:stretch>
        </p:blipFill>
        <p:spPr>
          <a:xfrm>
            <a:off x="391798" y="102435"/>
            <a:ext cx="11144454" cy="5809992"/>
          </a:xfrm>
          <a:prstGeom prst="rect">
            <a:avLst/>
          </a:prstGeom>
        </p:spPr>
      </p:pic>
    </p:spTree>
    <p:extLst>
      <p:ext uri="{BB962C8B-B14F-4D97-AF65-F5344CB8AC3E}">
        <p14:creationId xmlns:p14="http://schemas.microsoft.com/office/powerpoint/2010/main" val="3902744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ceiling, indoor, building&#10;&#10;Description automatically generated">
            <a:extLst>
              <a:ext uri="{FF2B5EF4-FFF2-40B4-BE49-F238E27FC236}">
                <a16:creationId xmlns:a16="http://schemas.microsoft.com/office/drawing/2014/main" id="{8B9EAEBC-C3C9-CA75-F1A7-B39A47BCF280}"/>
              </a:ext>
            </a:extLst>
          </p:cNvPr>
          <p:cNvPicPr>
            <a:picLocks noChangeAspect="1"/>
          </p:cNvPicPr>
          <p:nvPr/>
        </p:nvPicPr>
        <p:blipFill rotWithShape="1">
          <a:blip r:embed="rId2">
            <a:extLst>
              <a:ext uri="{28A0092B-C50C-407E-A947-70E740481C1C}">
                <a14:useLocalDpi xmlns:a14="http://schemas.microsoft.com/office/drawing/2010/main" val="0"/>
              </a:ext>
            </a:extLst>
          </a:blip>
          <a:srcRect r="104"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3">
            <a:extLst>
              <a:ext uri="{FF2B5EF4-FFF2-40B4-BE49-F238E27FC236}">
                <a16:creationId xmlns:a16="http://schemas.microsoft.com/office/drawing/2014/main" id="{E4BEA8BF-9A02-A8B9-AC8D-EA01D093EFC3}"/>
              </a:ext>
            </a:extLst>
          </p:cNvPr>
          <p:cNvPicPr>
            <a:picLocks noChangeAspect="1"/>
          </p:cNvPicPr>
          <p:nvPr/>
        </p:nvPicPr>
        <p:blipFill rotWithShape="1">
          <a:blip r:embed="rId3"/>
          <a:srcRect l="10542" r="19397"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37464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4" y="700567"/>
            <a:ext cx="8386762" cy="829340"/>
          </a:xfrm>
        </p:spPr>
        <p:txBody>
          <a:bodyPr>
            <a:noAutofit/>
          </a:bodyPr>
          <a:lstStyle/>
          <a:p>
            <a:r>
              <a:rPr lang="en-US" sz="3600" dirty="0"/>
              <a:t>Project CORE </a:t>
            </a:r>
            <a:r>
              <a:rPr lang="en-US" sz="3600" dirty="0" smtClean="0"/>
              <a:t>Goals (AAMC)</a:t>
            </a:r>
            <a:endParaRPr lang="en-US" sz="3600" dirty="0"/>
          </a:p>
        </p:txBody>
      </p:sp>
      <p:sp>
        <p:nvSpPr>
          <p:cNvPr id="4" name="Content Placeholder 3"/>
          <p:cNvSpPr>
            <a:spLocks noGrp="1"/>
          </p:cNvSpPr>
          <p:nvPr>
            <p:ph idx="1"/>
          </p:nvPr>
        </p:nvSpPr>
        <p:spPr>
          <a:xfrm>
            <a:off x="2011851" y="1733107"/>
            <a:ext cx="8275149" cy="4114349"/>
          </a:xfrm>
        </p:spPr>
        <p:txBody>
          <a:bodyPr>
            <a:normAutofit lnSpcReduction="10000"/>
          </a:bodyPr>
          <a:lstStyle/>
          <a:p>
            <a:pPr marL="0" indent="0">
              <a:spcAft>
                <a:spcPts val="1200"/>
              </a:spcAft>
              <a:buNone/>
            </a:pPr>
            <a:r>
              <a:rPr lang="en-US" sz="2400" dirty="0">
                <a:solidFill>
                  <a:schemeClr val="accent6"/>
                </a:solidFill>
              </a:rPr>
              <a:t>By improving </a:t>
            </a:r>
            <a:r>
              <a:rPr lang="en-US" sz="2400" b="1" dirty="0">
                <a:solidFill>
                  <a:schemeClr val="accent6"/>
                </a:solidFill>
              </a:rPr>
              <a:t>communication, coordination and culture between primary care providers and specialists</a:t>
            </a:r>
            <a:r>
              <a:rPr lang="en-US" sz="2400" dirty="0">
                <a:solidFill>
                  <a:schemeClr val="accent6"/>
                </a:solidFill>
              </a:rPr>
              <a:t>, the CORE model aims to:</a:t>
            </a:r>
          </a:p>
          <a:p>
            <a:pPr marL="855663" lvl="1" indent="-457200">
              <a:spcAft>
                <a:spcPts val="1200"/>
              </a:spcAft>
            </a:pPr>
            <a:r>
              <a:rPr lang="en-US" dirty="0">
                <a:solidFill>
                  <a:schemeClr val="accent6"/>
                </a:solidFill>
              </a:rPr>
              <a:t>Improve timely </a:t>
            </a:r>
            <a:r>
              <a:rPr lang="en-US" b="1" dirty="0">
                <a:solidFill>
                  <a:schemeClr val="accent6"/>
                </a:solidFill>
              </a:rPr>
              <a:t>access to specialty care</a:t>
            </a:r>
          </a:p>
          <a:p>
            <a:pPr marL="855663" lvl="1" indent="-457200">
              <a:spcAft>
                <a:spcPts val="1200"/>
              </a:spcAft>
            </a:pPr>
            <a:r>
              <a:rPr lang="en-US" dirty="0">
                <a:solidFill>
                  <a:schemeClr val="accent6"/>
                </a:solidFill>
              </a:rPr>
              <a:t>Improve </a:t>
            </a:r>
            <a:r>
              <a:rPr lang="en-US" b="1" dirty="0">
                <a:solidFill>
                  <a:schemeClr val="accent6"/>
                </a:solidFill>
              </a:rPr>
              <a:t>quality</a:t>
            </a:r>
            <a:r>
              <a:rPr lang="en-US" dirty="0">
                <a:solidFill>
                  <a:schemeClr val="accent6"/>
                </a:solidFill>
              </a:rPr>
              <a:t> and </a:t>
            </a:r>
            <a:r>
              <a:rPr lang="en-US" b="1" dirty="0">
                <a:solidFill>
                  <a:schemeClr val="accent6"/>
                </a:solidFill>
              </a:rPr>
              <a:t>experience</a:t>
            </a:r>
            <a:r>
              <a:rPr lang="en-US" dirty="0">
                <a:solidFill>
                  <a:schemeClr val="accent6"/>
                </a:solidFill>
              </a:rPr>
              <a:t> for patients and providers</a:t>
            </a:r>
          </a:p>
          <a:p>
            <a:pPr marL="855663" lvl="1" indent="-457200">
              <a:spcAft>
                <a:spcPts val="1200"/>
              </a:spcAft>
            </a:pPr>
            <a:r>
              <a:rPr lang="en-US" dirty="0">
                <a:solidFill>
                  <a:schemeClr val="accent6"/>
                </a:solidFill>
              </a:rPr>
              <a:t>Enhance </a:t>
            </a:r>
            <a:r>
              <a:rPr lang="en-US" b="1" dirty="0">
                <a:solidFill>
                  <a:schemeClr val="accent6"/>
                </a:solidFill>
              </a:rPr>
              <a:t>primary care comprehensiveness</a:t>
            </a:r>
          </a:p>
          <a:p>
            <a:pPr marL="855663" lvl="1" indent="-457200">
              <a:spcAft>
                <a:spcPts val="1200"/>
              </a:spcAft>
            </a:pPr>
            <a:r>
              <a:rPr lang="en-US" dirty="0">
                <a:solidFill>
                  <a:schemeClr val="accent6"/>
                </a:solidFill>
              </a:rPr>
              <a:t>Control </a:t>
            </a:r>
            <a:r>
              <a:rPr lang="en-US" b="1" dirty="0">
                <a:solidFill>
                  <a:schemeClr val="accent6"/>
                </a:solidFill>
              </a:rPr>
              <a:t>costs of care</a:t>
            </a:r>
          </a:p>
          <a:p>
            <a:pPr marL="855663" lvl="1" indent="-457200">
              <a:spcAft>
                <a:spcPts val="1200"/>
              </a:spcAft>
            </a:pPr>
            <a:r>
              <a:rPr lang="en-US" dirty="0">
                <a:solidFill>
                  <a:schemeClr val="accent6"/>
                </a:solidFill>
              </a:rPr>
              <a:t>Engage providers and establish a </a:t>
            </a:r>
            <a:r>
              <a:rPr lang="en-US" b="1" dirty="0">
                <a:solidFill>
                  <a:schemeClr val="accent6"/>
                </a:solidFill>
              </a:rPr>
              <a:t>culture of collaboration</a:t>
            </a:r>
            <a:r>
              <a:rPr lang="en-US" dirty="0">
                <a:solidFill>
                  <a:schemeClr val="accent6"/>
                </a:solidFill>
              </a:rPr>
              <a:t> to increase standardization in care </a:t>
            </a:r>
            <a:r>
              <a:rPr lang="en-US" dirty="0" smtClean="0">
                <a:solidFill>
                  <a:schemeClr val="accent6"/>
                </a:solidFill>
              </a:rPr>
              <a:t>delivery</a:t>
            </a:r>
            <a:endParaRPr lang="en-US" b="1" dirty="0">
              <a:solidFill>
                <a:schemeClr val="accent6"/>
              </a:solidFill>
            </a:endParaRPr>
          </a:p>
        </p:txBody>
      </p:sp>
    </p:spTree>
    <p:extLst>
      <p:ext uri="{BB962C8B-B14F-4D97-AF65-F5344CB8AC3E}">
        <p14:creationId xmlns:p14="http://schemas.microsoft.com/office/powerpoint/2010/main" val="304476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47040" y="797442"/>
            <a:ext cx="10861040" cy="106325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889000" rtl="0" eaLnBrk="1" fontAlgn="base" hangingPunct="1">
              <a:lnSpc>
                <a:spcPct val="85000"/>
              </a:lnSpc>
              <a:spcBef>
                <a:spcPct val="0"/>
              </a:spcBef>
              <a:spcAft>
                <a:spcPct val="0"/>
              </a:spcAft>
              <a:buClr>
                <a:srgbClr val="DADDFE"/>
              </a:buClr>
              <a:defRPr sz="3200" b="1">
                <a:solidFill>
                  <a:schemeClr val="tx2"/>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2pPr>
            <a:lvl3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3pPr>
            <a:lvl4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4pPr>
            <a:lvl5pPr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pPr>
              <a:lnSpc>
                <a:spcPct val="100000"/>
              </a:lnSpc>
            </a:pPr>
            <a:r>
              <a:rPr lang="en-US" sz="3000" kern="0" dirty="0">
                <a:solidFill>
                  <a:schemeClr val="tx1"/>
                </a:solidFill>
                <a:latin typeface="Arial" panose="020B0604020202020204" pitchFamily="34" charset="0"/>
                <a:cs typeface="Arial" panose="020B0604020202020204" pitchFamily="34" charset="0"/>
              </a:rPr>
              <a:t>Enhancing Referrals with Point-of-Care Decision Support in the </a:t>
            </a:r>
            <a:r>
              <a:rPr lang="en-US" sz="3000" kern="0" dirty="0" smtClean="0">
                <a:solidFill>
                  <a:schemeClr val="tx1"/>
                </a:solidFill>
                <a:latin typeface="Arial" panose="020B0604020202020204" pitchFamily="34" charset="0"/>
                <a:cs typeface="Arial" panose="020B0604020202020204" pitchFamily="34" charset="0"/>
              </a:rPr>
              <a:t>EMR  (AAMC)</a:t>
            </a:r>
            <a:endParaRPr lang="en-US" sz="3000" kern="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42" r="47354"/>
          <a:stretch/>
        </p:blipFill>
        <p:spPr>
          <a:xfrm>
            <a:off x="919025" y="1947328"/>
            <a:ext cx="5902667" cy="4016591"/>
          </a:xfrm>
          <a:prstGeom prst="rect">
            <a:avLst/>
          </a:prstGeom>
        </p:spPr>
      </p:pic>
      <p:sp>
        <p:nvSpPr>
          <p:cNvPr id="5" name="Shape 226">
            <a:extLst>
              <a:ext uri="{FF2B5EF4-FFF2-40B4-BE49-F238E27FC236}">
                <a16:creationId xmlns:a16="http://schemas.microsoft.com/office/drawing/2014/main" id="{BD34D953-CC7B-4B90-AA7D-3760AD7B53C1}"/>
              </a:ext>
            </a:extLst>
          </p:cNvPr>
          <p:cNvSpPr/>
          <p:nvPr/>
        </p:nvSpPr>
        <p:spPr>
          <a:xfrm>
            <a:off x="7172032" y="2163271"/>
            <a:ext cx="4608842" cy="3670233"/>
          </a:xfrm>
          <a:prstGeom prst="rect">
            <a:avLst/>
          </a:prstGeom>
          <a:noFill/>
          <a:ln w="12700">
            <a:noFill/>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defTabSz="241087">
              <a:buSzPct val="100000"/>
              <a:defRPr sz="2400">
                <a:solidFill>
                  <a:srgbClr val="535353"/>
                </a:solidFill>
                <a:latin typeface="Arial"/>
                <a:ea typeface="Arial"/>
                <a:cs typeface="Arial"/>
                <a:sym typeface="Arial"/>
              </a:defRPr>
            </a:pPr>
            <a:r>
              <a:rPr lang="en-US" b="1" dirty="0">
                <a:solidFill>
                  <a:schemeClr val="accent4"/>
                </a:solidFill>
              </a:rPr>
              <a:t>Problem-Specific Decision Support Through</a:t>
            </a:r>
            <a:r>
              <a:rPr lang="en-US" b="1" dirty="0" smtClean="0">
                <a:solidFill>
                  <a:schemeClr val="accent4"/>
                </a:solidFill>
              </a:rPr>
              <a:t>:</a:t>
            </a:r>
            <a:endParaRPr lang="en-US" dirty="0">
              <a:solidFill>
                <a:schemeClr val="accent4"/>
              </a:solidFill>
            </a:endParaRPr>
          </a:p>
          <a:p>
            <a:pPr marL="214308" indent="-214308" defTabSz="241087">
              <a:spcBef>
                <a:spcPts val="600"/>
              </a:spcBef>
              <a:spcAft>
                <a:spcPts val="600"/>
              </a:spcAft>
              <a:buSzPct val="100000"/>
              <a:buFont typeface="Arial" panose="020B0604020202020204" pitchFamily="34" charset="0"/>
              <a:buChar char="•"/>
              <a:defRPr sz="2400">
                <a:solidFill>
                  <a:srgbClr val="535353"/>
                </a:solidFill>
                <a:latin typeface="Arial"/>
                <a:ea typeface="Arial"/>
                <a:cs typeface="Arial"/>
                <a:sym typeface="Arial"/>
              </a:defRPr>
            </a:pPr>
            <a:r>
              <a:rPr lang="en-US" dirty="0"/>
              <a:t>Pre-referral evaluation &amp; management guidance</a:t>
            </a:r>
          </a:p>
          <a:p>
            <a:pPr marL="214308" indent="-214308" defTabSz="241087">
              <a:spcBef>
                <a:spcPts val="600"/>
              </a:spcBef>
              <a:spcAft>
                <a:spcPts val="600"/>
              </a:spcAft>
              <a:buSzPct val="100000"/>
              <a:buFont typeface="Arial" panose="020B0604020202020204" pitchFamily="34" charset="0"/>
              <a:buChar char="•"/>
              <a:defRPr sz="2400">
                <a:solidFill>
                  <a:srgbClr val="535353"/>
                </a:solidFill>
                <a:latin typeface="Arial"/>
                <a:ea typeface="Arial"/>
                <a:cs typeface="Arial"/>
                <a:sym typeface="Arial"/>
              </a:defRPr>
            </a:pPr>
            <a:r>
              <a:rPr lang="en-US" dirty="0"/>
              <a:t>Clear clinical question</a:t>
            </a:r>
          </a:p>
          <a:p>
            <a:pPr marL="214308" indent="-214308" defTabSz="241087">
              <a:spcBef>
                <a:spcPts val="600"/>
              </a:spcBef>
              <a:spcAft>
                <a:spcPts val="600"/>
              </a:spcAft>
              <a:buSzPct val="100000"/>
              <a:buFont typeface="Arial" panose="020B0604020202020204" pitchFamily="34" charset="0"/>
              <a:buChar char="•"/>
              <a:defRPr sz="2400">
                <a:solidFill>
                  <a:srgbClr val="535353"/>
                </a:solidFill>
                <a:latin typeface="Arial"/>
                <a:ea typeface="Arial"/>
                <a:cs typeface="Arial"/>
                <a:sym typeface="Arial"/>
              </a:defRPr>
            </a:pPr>
            <a:r>
              <a:rPr lang="en-US" dirty="0"/>
              <a:t>Relevant data (tests, labs)</a:t>
            </a:r>
          </a:p>
          <a:p>
            <a:pPr marL="214308" indent="-214308" defTabSz="241087">
              <a:spcBef>
                <a:spcPts val="600"/>
              </a:spcBef>
              <a:spcAft>
                <a:spcPts val="600"/>
              </a:spcAft>
              <a:buSzPct val="100000"/>
              <a:buFont typeface="Arial" panose="020B0604020202020204" pitchFamily="34" charset="0"/>
              <a:buChar char="•"/>
              <a:defRPr sz="2400">
                <a:solidFill>
                  <a:srgbClr val="535353"/>
                </a:solidFill>
                <a:latin typeface="Arial"/>
                <a:ea typeface="Arial"/>
                <a:cs typeface="Arial"/>
                <a:sym typeface="Arial"/>
              </a:defRPr>
            </a:pPr>
            <a:r>
              <a:rPr lang="en-US" dirty="0"/>
              <a:t>Co-management preference</a:t>
            </a:r>
          </a:p>
          <a:p>
            <a:pPr defTabSz="241087">
              <a:spcBef>
                <a:spcPts val="600"/>
              </a:spcBef>
              <a:spcAft>
                <a:spcPts val="600"/>
              </a:spcAft>
              <a:buSzPct val="100000"/>
              <a:defRPr sz="2400">
                <a:solidFill>
                  <a:srgbClr val="535353"/>
                </a:solidFill>
                <a:latin typeface="Arial"/>
                <a:ea typeface="Arial"/>
                <a:cs typeface="Arial"/>
                <a:sym typeface="Arial"/>
              </a:defRPr>
            </a:pPr>
            <a:endParaRPr lang="en-US" sz="800" dirty="0"/>
          </a:p>
          <a:p>
            <a:pPr defTabSz="241087">
              <a:buSzPct val="100000"/>
              <a:defRPr sz="2400">
                <a:solidFill>
                  <a:srgbClr val="535353"/>
                </a:solidFill>
                <a:latin typeface="Arial"/>
                <a:ea typeface="Arial"/>
                <a:cs typeface="Arial"/>
                <a:sym typeface="Arial"/>
              </a:defRPr>
            </a:pPr>
            <a:endParaRPr lang="en-US" sz="800" dirty="0"/>
          </a:p>
        </p:txBody>
      </p:sp>
    </p:spTree>
    <p:extLst>
      <p:ext uri="{BB962C8B-B14F-4D97-AF65-F5344CB8AC3E}">
        <p14:creationId xmlns:p14="http://schemas.microsoft.com/office/powerpoint/2010/main" val="2335427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560" y="624873"/>
            <a:ext cx="11612880" cy="646331"/>
          </a:xfrm>
          <a:prstGeom prst="rect">
            <a:avLst/>
          </a:prstGeom>
        </p:spPr>
        <p:txBody>
          <a:bodyPr wrap="square">
            <a:spAutoFit/>
          </a:bodyPr>
          <a:lstStyle/>
          <a:p>
            <a:r>
              <a:rPr lang="en-US" sz="3600" b="1" dirty="0">
                <a:latin typeface="Arial" panose="020B0604020202020204" pitchFamily="34" charset="0"/>
                <a:cs typeface="Arial" panose="020B0604020202020204" pitchFamily="34" charset="0"/>
              </a:rPr>
              <a:t>Implementing CORE eConsults in the </a:t>
            </a:r>
            <a:r>
              <a:rPr lang="en-US" sz="3600" b="1" dirty="0" smtClean="0">
                <a:latin typeface="Arial" panose="020B0604020202020204" pitchFamily="34" charset="0"/>
                <a:cs typeface="Arial" panose="020B0604020202020204" pitchFamily="34" charset="0"/>
              </a:rPr>
              <a:t>EHR  (AAMC)</a:t>
            </a:r>
            <a:endParaRPr lang="en-US" sz="3600" b="1" dirty="0">
              <a:latin typeface="Arial" panose="020B0604020202020204" pitchFamily="34" charset="0"/>
              <a:cs typeface="Arial" panose="020B0604020202020204" pitchFamily="34" charset="0"/>
            </a:endParaRPr>
          </a:p>
        </p:txBody>
      </p:sp>
      <p:sp>
        <p:nvSpPr>
          <p:cNvPr id="6" name="Shape 226"/>
          <p:cNvSpPr/>
          <p:nvPr/>
        </p:nvSpPr>
        <p:spPr>
          <a:xfrm>
            <a:off x="416560" y="1285354"/>
            <a:ext cx="7415619" cy="4993673"/>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defTabSz="241087">
              <a:buSzPct val="100000"/>
              <a:defRPr sz="2400">
                <a:solidFill>
                  <a:srgbClr val="535353"/>
                </a:solidFill>
                <a:latin typeface="Arial"/>
                <a:ea typeface="Arial"/>
                <a:cs typeface="Arial"/>
                <a:sym typeface="Arial"/>
              </a:defRPr>
            </a:pPr>
            <a:r>
              <a:rPr lang="en-US" dirty="0" err="1" smtClean="0">
                <a:solidFill>
                  <a:srgbClr val="3F2A55"/>
                </a:solidFill>
              </a:rPr>
              <a:t>eConsult</a:t>
            </a:r>
            <a:r>
              <a:rPr lang="en-US" dirty="0" smtClean="0">
                <a:solidFill>
                  <a:srgbClr val="3F2A55"/>
                </a:solidFill>
              </a:rPr>
              <a:t> </a:t>
            </a:r>
            <a:r>
              <a:rPr lang="en-US" dirty="0">
                <a:solidFill>
                  <a:srgbClr val="3F2A55"/>
                </a:solidFill>
              </a:rPr>
              <a:t>Overview:</a:t>
            </a:r>
          </a:p>
          <a:p>
            <a:pPr defTabSz="241087">
              <a:buSzPct val="100000"/>
              <a:defRPr sz="2400">
                <a:solidFill>
                  <a:srgbClr val="535353"/>
                </a:solidFill>
                <a:latin typeface="Arial"/>
                <a:ea typeface="Arial"/>
                <a:cs typeface="Arial"/>
                <a:sym typeface="Arial"/>
              </a:defRPr>
            </a:pPr>
            <a:endParaRPr lang="en-US" sz="800" dirty="0">
              <a:solidFill>
                <a:srgbClr val="3F2A55"/>
              </a:solidFill>
            </a:endParaRPr>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a:t>Implemented </a:t>
            </a:r>
            <a:r>
              <a:rPr lang="en-US" dirty="0" smtClean="0"/>
              <a:t>in </a:t>
            </a:r>
            <a:r>
              <a:rPr lang="en-US" dirty="0"/>
              <a:t>EMR alongside the referral workflow</a:t>
            </a:r>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a:t>Condition specific templates</a:t>
            </a:r>
          </a:p>
          <a:p>
            <a:pPr defTabSz="241087">
              <a:buSzPct val="100000"/>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a:t>Initiated by a PCP to a designated specialist colleague </a:t>
            </a:r>
          </a:p>
          <a:p>
            <a:pPr defTabSz="241087">
              <a:buSzPct val="100000"/>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a:t>Typically, straight forward, low-acuity issues (answerable with data available in the EMR)</a:t>
            </a:r>
          </a:p>
          <a:p>
            <a:pPr defTabSz="241087">
              <a:buSzPct val="100000"/>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a:t>&lt; 3 business day response</a:t>
            </a:r>
          </a:p>
          <a:p>
            <a:pPr defTabSz="241087">
              <a:buSzPct val="100000"/>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lang="en-US" dirty="0" smtClean="0"/>
              <a:t>specialist </a:t>
            </a:r>
            <a:r>
              <a:rPr lang="en-US" dirty="0"/>
              <a:t>can recommend in-person visit</a:t>
            </a:r>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endParaRPr lang="en-US" sz="800" dirty="0"/>
          </a:p>
          <a:p>
            <a:pPr marL="214308" indent="-214308" defTabSz="241087">
              <a:buSzPct val="100000"/>
              <a:buFont typeface="Arial" panose="020B0604020202020204" pitchFamily="34" charset="0"/>
              <a:buChar char="•"/>
              <a:defRPr sz="2400">
                <a:solidFill>
                  <a:srgbClr val="535353"/>
                </a:solidFill>
                <a:latin typeface="Arial"/>
                <a:ea typeface="Arial"/>
                <a:cs typeface="Arial"/>
                <a:sym typeface="Arial"/>
              </a:defRPr>
            </a:pPr>
            <a:r>
              <a:rPr dirty="0"/>
              <a:t>RVU credit to </a:t>
            </a:r>
            <a:r>
              <a:rPr lang="en-US" dirty="0"/>
              <a:t>PCP &amp; specialist for </a:t>
            </a:r>
            <a:r>
              <a:rPr lang="en-US" dirty="0" smtClean="0"/>
              <a:t>completed </a:t>
            </a:r>
            <a:r>
              <a:rPr lang="en-US" dirty="0" err="1" smtClean="0"/>
              <a:t>eConsult</a:t>
            </a:r>
            <a:endParaRPr lang="en-US" sz="8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6215" r="2269"/>
          <a:stretch/>
        </p:blipFill>
        <p:spPr>
          <a:xfrm>
            <a:off x="7152640" y="2285186"/>
            <a:ext cx="4697326" cy="3567439"/>
          </a:xfrm>
          <a:prstGeom prst="rect">
            <a:avLst/>
          </a:prstGeom>
        </p:spPr>
      </p:pic>
    </p:spTree>
    <p:extLst>
      <p:ext uri="{BB962C8B-B14F-4D97-AF65-F5344CB8AC3E}">
        <p14:creationId xmlns:p14="http://schemas.microsoft.com/office/powerpoint/2010/main" val="1915393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shape&#10;&#10;Description automatically generated">
            <a:extLst>
              <a:ext uri="{FF2B5EF4-FFF2-40B4-BE49-F238E27FC236}">
                <a16:creationId xmlns:a16="http://schemas.microsoft.com/office/drawing/2014/main" id="{1DB86945-941D-2D42-A234-9BD9FA539463}"/>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EB12D2DE-3923-C249-9531-1B23FDE0ADAB}"/>
              </a:ext>
            </a:extLst>
          </p:cNvPr>
          <p:cNvSpPr>
            <a:spLocks noGrp="1"/>
          </p:cNvSpPr>
          <p:nvPr>
            <p:ph type="title"/>
          </p:nvPr>
        </p:nvSpPr>
        <p:spPr>
          <a:xfrm>
            <a:off x="1148862" y="326265"/>
            <a:ext cx="9785045" cy="938656"/>
          </a:xfrm>
        </p:spPr>
        <p:txBody>
          <a:bodyPr>
            <a:normAutofit fontScale="90000"/>
          </a:bodyPr>
          <a:lstStyle/>
          <a:p>
            <a:pPr algn="ctr"/>
            <a:r>
              <a:rPr lang="en-US" dirty="0">
                <a:solidFill>
                  <a:srgbClr val="448F9C"/>
                </a:solidFill>
              </a:rPr>
              <a:t>CORE Implementation at Lifespan</a:t>
            </a:r>
            <a:br>
              <a:rPr lang="en-US" dirty="0">
                <a:solidFill>
                  <a:srgbClr val="448F9C"/>
                </a:solidFill>
              </a:rPr>
            </a:br>
            <a:r>
              <a:rPr lang="en-US" dirty="0">
                <a:solidFill>
                  <a:srgbClr val="448F9C"/>
                </a:solidFill>
              </a:rPr>
              <a:t>CTC-RI Update October 21, 2022</a:t>
            </a:r>
          </a:p>
        </p:txBody>
      </p:sp>
      <p:sp>
        <p:nvSpPr>
          <p:cNvPr id="3" name="TextBox 2">
            <a:extLst>
              <a:ext uri="{FF2B5EF4-FFF2-40B4-BE49-F238E27FC236}">
                <a16:creationId xmlns:a16="http://schemas.microsoft.com/office/drawing/2014/main" id="{629CB951-B1C2-47D2-BB71-8D8A26E5FA87}"/>
              </a:ext>
            </a:extLst>
          </p:cNvPr>
          <p:cNvSpPr txBox="1"/>
          <p:nvPr/>
        </p:nvSpPr>
        <p:spPr>
          <a:xfrm>
            <a:off x="1094246" y="1591186"/>
            <a:ext cx="454124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Referring PCPs: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LPG Primary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TMH/Chapman IM Clinics (Nov)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Coastal Medical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(Holding)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Phase 1: June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Pediatric GI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Adult GI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Psychiatry</a:t>
            </a:r>
          </a:p>
        </p:txBody>
      </p:sp>
      <p:sp>
        <p:nvSpPr>
          <p:cNvPr id="5" name="TextBox 4">
            <a:extLst>
              <a:ext uri="{FF2B5EF4-FFF2-40B4-BE49-F238E27FC236}">
                <a16:creationId xmlns:a16="http://schemas.microsoft.com/office/drawing/2014/main" id="{C8B06BB7-B476-4231-B3A5-8B670185B3EA}"/>
              </a:ext>
            </a:extLst>
          </p:cNvPr>
          <p:cNvSpPr txBox="1"/>
          <p:nvPr/>
        </p:nvSpPr>
        <p:spPr>
          <a:xfrm>
            <a:off x="6096000" y="1402342"/>
            <a:ext cx="568187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Sent or completed to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eConsults: 10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Engaging clinicians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Enhanced Referrals: 210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Modified preference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Phase 2: Nov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Cardiology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Rheumatology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 Medicine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Concussion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Neurology</a:t>
            </a:r>
          </a:p>
        </p:txBody>
      </p:sp>
    </p:spTree>
    <p:extLst>
      <p:ext uri="{BB962C8B-B14F-4D97-AF65-F5344CB8AC3E}">
        <p14:creationId xmlns:p14="http://schemas.microsoft.com/office/powerpoint/2010/main" val="17637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shape&#10;&#10;Description automatically generated">
            <a:extLst>
              <a:ext uri="{FF2B5EF4-FFF2-40B4-BE49-F238E27FC236}">
                <a16:creationId xmlns:a16="http://schemas.microsoft.com/office/drawing/2014/main" id="{1DB86945-941D-2D42-A234-9BD9FA539463}"/>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EB12D2DE-3923-C249-9531-1B23FDE0ADAB}"/>
              </a:ext>
            </a:extLst>
          </p:cNvPr>
          <p:cNvSpPr>
            <a:spLocks noGrp="1"/>
          </p:cNvSpPr>
          <p:nvPr>
            <p:ph type="title"/>
          </p:nvPr>
        </p:nvSpPr>
        <p:spPr>
          <a:xfrm>
            <a:off x="1148862" y="326265"/>
            <a:ext cx="9785045" cy="938656"/>
          </a:xfrm>
        </p:spPr>
        <p:txBody>
          <a:bodyPr>
            <a:normAutofit fontScale="90000"/>
          </a:bodyPr>
          <a:lstStyle/>
          <a:p>
            <a:pPr algn="ctr"/>
            <a:r>
              <a:rPr lang="en-US" dirty="0" err="1"/>
              <a:t>EConsults</a:t>
            </a:r>
            <a:r>
              <a:rPr lang="en-US" dirty="0"/>
              <a:t> and Enhanced Referral Volume by Specialty</a:t>
            </a:r>
            <a:endParaRPr lang="en-US" dirty="0">
              <a:solidFill>
                <a:srgbClr val="448F9C"/>
              </a:solidFill>
            </a:endParaRPr>
          </a:p>
        </p:txBody>
      </p:sp>
      <p:graphicFrame>
        <p:nvGraphicFramePr>
          <p:cNvPr id="6" name="Content Placeholder 3">
            <a:extLst>
              <a:ext uri="{FF2B5EF4-FFF2-40B4-BE49-F238E27FC236}">
                <a16:creationId xmlns:a16="http://schemas.microsoft.com/office/drawing/2014/main" id="{E1F03DF1-8296-32C8-B8FD-98C31C671659}"/>
              </a:ext>
            </a:extLst>
          </p:cNvPr>
          <p:cNvGraphicFramePr>
            <a:graphicFrameLocks/>
          </p:cNvGraphicFramePr>
          <p:nvPr>
            <p:extLst/>
          </p:nvPr>
        </p:nvGraphicFramePr>
        <p:xfrm>
          <a:off x="751840" y="1264919"/>
          <a:ext cx="10871201" cy="4577080"/>
        </p:xfrm>
        <a:graphic>
          <a:graphicData uri="http://schemas.openxmlformats.org/drawingml/2006/table">
            <a:tbl>
              <a:tblPr firstRow="1" firstCol="1" bandRow="1">
                <a:tableStyleId>{5C22544A-7EE6-4342-B048-85BDC9FD1C3A}</a:tableStyleId>
              </a:tblPr>
              <a:tblGrid>
                <a:gridCol w="3622959">
                  <a:extLst>
                    <a:ext uri="{9D8B030D-6E8A-4147-A177-3AD203B41FA5}">
                      <a16:colId xmlns:a16="http://schemas.microsoft.com/office/drawing/2014/main" val="3204779618"/>
                    </a:ext>
                  </a:extLst>
                </a:gridCol>
                <a:gridCol w="3624121">
                  <a:extLst>
                    <a:ext uri="{9D8B030D-6E8A-4147-A177-3AD203B41FA5}">
                      <a16:colId xmlns:a16="http://schemas.microsoft.com/office/drawing/2014/main" val="2117174665"/>
                    </a:ext>
                  </a:extLst>
                </a:gridCol>
                <a:gridCol w="3624121">
                  <a:extLst>
                    <a:ext uri="{9D8B030D-6E8A-4147-A177-3AD203B41FA5}">
                      <a16:colId xmlns:a16="http://schemas.microsoft.com/office/drawing/2014/main" val="3155952728"/>
                    </a:ext>
                  </a:extLst>
                </a:gridCol>
              </a:tblGrid>
              <a:tr h="457708">
                <a:tc>
                  <a:txBody>
                    <a:bodyPr/>
                    <a:lstStyle/>
                    <a:p>
                      <a:pPr marL="0" marR="0" algn="ctr">
                        <a:spcBef>
                          <a:spcPts val="0"/>
                        </a:spcBef>
                        <a:spcAft>
                          <a:spcPts val="0"/>
                        </a:spcAft>
                      </a:pPr>
                      <a:r>
                        <a:rPr lang="en-US" sz="1800" dirty="0">
                          <a:effectLst/>
                        </a:rPr>
                        <a:t>Specialty Department</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E – Consults (YTD)</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effectLst/>
                        </a:rPr>
                        <a:t>Enhanced Referrals (YTD)</a:t>
                      </a:r>
                      <a:endParaRPr lang="en-US"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27358512"/>
                  </a:ext>
                </a:extLst>
              </a:tr>
              <a:tr h="457708">
                <a:tc>
                  <a:txBody>
                    <a:bodyPr/>
                    <a:lstStyle/>
                    <a:p>
                      <a:pPr marL="0" marR="0">
                        <a:spcBef>
                          <a:spcPts val="0"/>
                        </a:spcBef>
                        <a:spcAft>
                          <a:spcPts val="0"/>
                        </a:spcAft>
                      </a:pPr>
                      <a:r>
                        <a:rPr lang="en-US" sz="2400" dirty="0">
                          <a:effectLst/>
                        </a:rPr>
                        <a:t>Pediatric GI</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b="1" i="0" baseline="0" dirty="0">
                          <a:effectLst/>
                        </a:rPr>
                        <a:t> 0</a:t>
                      </a:r>
                      <a:endParaRPr lang="en-US" sz="1600" b="1" i="0" baseline="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defTabSz="914400" rtl="0" eaLnBrk="1" latinLnBrk="0" hangingPunct="1">
                        <a:spcBef>
                          <a:spcPts val="0"/>
                        </a:spcBef>
                        <a:spcAft>
                          <a:spcPts val="0"/>
                        </a:spcAft>
                      </a:pPr>
                      <a:r>
                        <a:rPr lang="en-US" sz="1600" b="1" i="0" kern="1200" baseline="0" dirty="0">
                          <a:solidFill>
                            <a:schemeClr val="dk1"/>
                          </a:solidFill>
                          <a:effectLst/>
                          <a:latin typeface="+mn-lt"/>
                          <a:ea typeface="+mn-ea"/>
                          <a:cs typeface="+mn-cs"/>
                        </a:rPr>
                        <a:t> 7</a:t>
                      </a:r>
                    </a:p>
                  </a:txBody>
                  <a:tcPr marL="68580" marR="68580" marT="0" marB="0"/>
                </a:tc>
                <a:extLst>
                  <a:ext uri="{0D108BD9-81ED-4DB2-BD59-A6C34878D82A}">
                    <a16:rowId xmlns:a16="http://schemas.microsoft.com/office/drawing/2014/main" val="3154302831"/>
                  </a:ext>
                </a:extLst>
              </a:tr>
              <a:tr h="457708">
                <a:tc>
                  <a:txBody>
                    <a:bodyPr/>
                    <a:lstStyle/>
                    <a:p>
                      <a:pPr marL="0" marR="0" algn="l" defTabSz="914400" rtl="0" eaLnBrk="1" latinLnBrk="0" hangingPunct="1">
                        <a:spcBef>
                          <a:spcPts val="0"/>
                        </a:spcBef>
                        <a:spcAft>
                          <a:spcPts val="0"/>
                        </a:spcAft>
                      </a:pPr>
                      <a:r>
                        <a:rPr lang="en-US" sz="2400" b="1" kern="1200" dirty="0">
                          <a:solidFill>
                            <a:schemeClr val="lt1"/>
                          </a:solidFill>
                          <a:effectLst/>
                          <a:latin typeface="+mn-lt"/>
                          <a:ea typeface="+mn-ea"/>
                          <a:cs typeface="+mn-cs"/>
                        </a:rPr>
                        <a:t>Adult GI</a:t>
                      </a:r>
                    </a:p>
                  </a:txBody>
                  <a:tcPr marL="68580" marR="68580" marT="0" marB="0"/>
                </a:tc>
                <a:tc>
                  <a:txBody>
                    <a:bodyPr/>
                    <a:lstStyle/>
                    <a:p>
                      <a:pPr marL="0" marR="0" algn="ctr" defTabSz="914400" rtl="0" eaLnBrk="1" latinLnBrk="0" hangingPunct="1">
                        <a:spcBef>
                          <a:spcPts val="0"/>
                        </a:spcBef>
                        <a:spcAft>
                          <a:spcPts val="0"/>
                        </a:spcAft>
                      </a:pPr>
                      <a:r>
                        <a:rPr lang="en-US" sz="1600" b="1" i="0" kern="1200" baseline="0" dirty="0">
                          <a:solidFill>
                            <a:schemeClr val="dk1"/>
                          </a:solidFill>
                          <a:effectLst/>
                          <a:latin typeface="+mn-lt"/>
                          <a:ea typeface="+mn-ea"/>
                          <a:cs typeface="+mn-cs"/>
                        </a:rPr>
                        <a:t> 2</a:t>
                      </a:r>
                    </a:p>
                  </a:txBody>
                  <a:tcPr marL="68580" marR="68580" marT="0" marB="0"/>
                </a:tc>
                <a:tc>
                  <a:txBody>
                    <a:bodyPr/>
                    <a:lstStyle/>
                    <a:p>
                      <a:pPr marL="0" marR="0" algn="ctr" defTabSz="914400" rtl="0" eaLnBrk="1" latinLnBrk="0" hangingPunct="1">
                        <a:spcBef>
                          <a:spcPts val="0"/>
                        </a:spcBef>
                        <a:spcAft>
                          <a:spcPts val="0"/>
                        </a:spcAft>
                      </a:pPr>
                      <a:r>
                        <a:rPr lang="en-US" sz="1600" b="1" i="0" kern="1200" baseline="0" dirty="0">
                          <a:solidFill>
                            <a:schemeClr val="dk1"/>
                          </a:solidFill>
                          <a:effectLst/>
                          <a:latin typeface="+mn-lt"/>
                          <a:ea typeface="+mn-ea"/>
                          <a:cs typeface="+mn-cs"/>
                        </a:rPr>
                        <a:t> 186</a:t>
                      </a:r>
                    </a:p>
                  </a:txBody>
                  <a:tcPr marL="68580" marR="68580" marT="0" marB="0"/>
                </a:tc>
                <a:extLst>
                  <a:ext uri="{0D108BD9-81ED-4DB2-BD59-A6C34878D82A}">
                    <a16:rowId xmlns:a16="http://schemas.microsoft.com/office/drawing/2014/main" val="1869175477"/>
                  </a:ext>
                </a:extLst>
              </a:tr>
              <a:tr h="457708">
                <a:tc>
                  <a:txBody>
                    <a:bodyPr/>
                    <a:lstStyle/>
                    <a:p>
                      <a:pPr marL="0" marR="0" algn="l" defTabSz="914400" rtl="0" eaLnBrk="1" latinLnBrk="0" hangingPunct="1">
                        <a:spcBef>
                          <a:spcPts val="0"/>
                        </a:spcBef>
                        <a:spcAft>
                          <a:spcPts val="0"/>
                        </a:spcAft>
                      </a:pPr>
                      <a:r>
                        <a:rPr lang="en-US" sz="2400" b="1" kern="1200">
                          <a:solidFill>
                            <a:schemeClr val="lt1"/>
                          </a:solidFill>
                          <a:effectLst/>
                          <a:latin typeface="+mn-lt"/>
                          <a:ea typeface="+mn-ea"/>
                          <a:cs typeface="+mn-cs"/>
                        </a:rPr>
                        <a:t>Psychiatry</a:t>
                      </a:r>
                    </a:p>
                  </a:txBody>
                  <a:tcPr marL="68580" marR="68580" marT="0" marB="0"/>
                </a:tc>
                <a:tc>
                  <a:txBody>
                    <a:bodyPr/>
                    <a:lstStyle/>
                    <a:p>
                      <a:pPr marL="0" marR="0" algn="ctr" defTabSz="914400" rtl="0" eaLnBrk="1" latinLnBrk="0" hangingPunct="1">
                        <a:spcBef>
                          <a:spcPts val="0"/>
                        </a:spcBef>
                        <a:spcAft>
                          <a:spcPts val="0"/>
                        </a:spcAft>
                      </a:pPr>
                      <a:r>
                        <a:rPr lang="en-US" sz="1600" b="1" i="0" kern="1200" baseline="0" dirty="0">
                          <a:solidFill>
                            <a:schemeClr val="dk1"/>
                          </a:solidFill>
                          <a:effectLst/>
                          <a:latin typeface="+mn-lt"/>
                          <a:ea typeface="+mn-ea"/>
                          <a:cs typeface="+mn-cs"/>
                        </a:rPr>
                        <a:t> 8</a:t>
                      </a:r>
                    </a:p>
                  </a:txBody>
                  <a:tcPr marL="68580" marR="68580" marT="0" marB="0"/>
                </a:tc>
                <a:tc>
                  <a:txBody>
                    <a:bodyPr/>
                    <a:lstStyle/>
                    <a:p>
                      <a:pPr marL="0" marR="0" algn="ctr" defTabSz="914400" rtl="0" eaLnBrk="1" latinLnBrk="0" hangingPunct="1">
                        <a:spcBef>
                          <a:spcPts val="0"/>
                        </a:spcBef>
                        <a:spcAft>
                          <a:spcPts val="0"/>
                        </a:spcAft>
                      </a:pPr>
                      <a:r>
                        <a:rPr lang="en-US" sz="1600" b="1" i="0" kern="1200" baseline="0" dirty="0">
                          <a:solidFill>
                            <a:schemeClr val="dk1"/>
                          </a:solidFill>
                          <a:effectLst/>
                          <a:latin typeface="+mn-lt"/>
                          <a:ea typeface="+mn-ea"/>
                          <a:cs typeface="+mn-cs"/>
                        </a:rPr>
                        <a:t> 17</a:t>
                      </a:r>
                    </a:p>
                  </a:txBody>
                  <a:tcPr marL="68580" marR="68580" marT="0" marB="0"/>
                </a:tc>
                <a:extLst>
                  <a:ext uri="{0D108BD9-81ED-4DB2-BD59-A6C34878D82A}">
                    <a16:rowId xmlns:a16="http://schemas.microsoft.com/office/drawing/2014/main" val="4110433985"/>
                  </a:ext>
                </a:extLst>
              </a:tr>
              <a:tr h="457708">
                <a:tc>
                  <a:txBody>
                    <a:bodyPr/>
                    <a:lstStyle/>
                    <a:p>
                      <a:pPr marL="0" marR="0" algn="l" defTabSz="914400" rtl="0" eaLnBrk="1" latinLnBrk="0" hangingPunct="1">
                        <a:spcBef>
                          <a:spcPts val="0"/>
                        </a:spcBef>
                        <a:spcAft>
                          <a:spcPts val="0"/>
                        </a:spcAft>
                      </a:pPr>
                      <a:r>
                        <a:rPr lang="en-US" sz="2400" b="1" kern="1200">
                          <a:solidFill>
                            <a:schemeClr val="lt1"/>
                          </a:solidFill>
                          <a:effectLst/>
                          <a:latin typeface="+mn-lt"/>
                          <a:ea typeface="+mn-ea"/>
                          <a:cs typeface="+mn-cs"/>
                        </a:rPr>
                        <a:t>Cardiology</a:t>
                      </a: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47987005"/>
                  </a:ext>
                </a:extLst>
              </a:tr>
              <a:tr h="457708">
                <a:tc>
                  <a:txBody>
                    <a:bodyPr/>
                    <a:lstStyle/>
                    <a:p>
                      <a:pPr marL="0" marR="0" algn="l" defTabSz="914400" rtl="0" eaLnBrk="1" latinLnBrk="0" hangingPunct="1">
                        <a:spcBef>
                          <a:spcPts val="0"/>
                        </a:spcBef>
                        <a:spcAft>
                          <a:spcPts val="0"/>
                        </a:spcAft>
                      </a:pPr>
                      <a:r>
                        <a:rPr lang="en-US" sz="2400" b="1" kern="1200">
                          <a:solidFill>
                            <a:schemeClr val="lt1"/>
                          </a:solidFill>
                          <a:effectLst/>
                          <a:latin typeface="+mn-lt"/>
                          <a:ea typeface="+mn-ea"/>
                          <a:cs typeface="+mn-cs"/>
                        </a:rPr>
                        <a:t>Rheumatology</a:t>
                      </a: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51273483"/>
                  </a:ext>
                </a:extLst>
              </a:tr>
              <a:tr h="457708">
                <a:tc>
                  <a:txBody>
                    <a:bodyPr/>
                    <a:lstStyle/>
                    <a:p>
                      <a:pPr marL="0" marR="0" algn="l" defTabSz="914400" rtl="0" eaLnBrk="1" latinLnBrk="0" hangingPunct="1">
                        <a:spcBef>
                          <a:spcPts val="0"/>
                        </a:spcBef>
                        <a:spcAft>
                          <a:spcPts val="0"/>
                        </a:spcAft>
                      </a:pPr>
                      <a:r>
                        <a:rPr lang="en-US" sz="2400" b="1" kern="1200">
                          <a:solidFill>
                            <a:schemeClr val="lt1"/>
                          </a:solidFill>
                          <a:effectLst/>
                          <a:latin typeface="+mn-lt"/>
                          <a:ea typeface="+mn-ea"/>
                          <a:cs typeface="+mn-cs"/>
                        </a:rPr>
                        <a:t>OB Medicine</a:t>
                      </a: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833741043"/>
                  </a:ext>
                </a:extLst>
              </a:tr>
              <a:tr h="457708">
                <a:tc>
                  <a:txBody>
                    <a:bodyPr/>
                    <a:lstStyle/>
                    <a:p>
                      <a:pPr marL="0" marR="0" algn="l" defTabSz="914400" rtl="0" eaLnBrk="1" latinLnBrk="0" hangingPunct="1">
                        <a:spcBef>
                          <a:spcPts val="0"/>
                        </a:spcBef>
                        <a:spcAft>
                          <a:spcPts val="0"/>
                        </a:spcAft>
                      </a:pPr>
                      <a:r>
                        <a:rPr lang="en-US" sz="2400" b="1" kern="1200">
                          <a:solidFill>
                            <a:schemeClr val="lt1"/>
                          </a:solidFill>
                          <a:effectLst/>
                          <a:latin typeface="+mn-lt"/>
                          <a:ea typeface="+mn-ea"/>
                          <a:cs typeface="+mn-cs"/>
                        </a:rPr>
                        <a:t>Concussion</a:t>
                      </a: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50634762"/>
                  </a:ext>
                </a:extLst>
              </a:tr>
              <a:tr h="457708">
                <a:tc>
                  <a:txBody>
                    <a:bodyPr/>
                    <a:lstStyle/>
                    <a:p>
                      <a:pPr marL="0" marR="0" algn="l" defTabSz="914400" rtl="0" eaLnBrk="1" latinLnBrk="0" hangingPunct="1">
                        <a:spcBef>
                          <a:spcPts val="0"/>
                        </a:spcBef>
                        <a:spcAft>
                          <a:spcPts val="0"/>
                        </a:spcAft>
                      </a:pPr>
                      <a:r>
                        <a:rPr lang="en-US" sz="2400" b="1" kern="1200" dirty="0">
                          <a:solidFill>
                            <a:schemeClr val="lt1"/>
                          </a:solidFill>
                          <a:effectLst/>
                          <a:latin typeface="+mn-lt"/>
                          <a:ea typeface="+mn-ea"/>
                          <a:cs typeface="+mn-cs"/>
                        </a:rPr>
                        <a:t>Neurology</a:t>
                      </a: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367656688"/>
                  </a:ext>
                </a:extLst>
              </a:tr>
              <a:tr h="457708">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095278788"/>
                  </a:ext>
                </a:extLst>
              </a:tr>
            </a:tbl>
          </a:graphicData>
        </a:graphic>
      </p:graphicFrame>
    </p:spTree>
    <p:extLst>
      <p:ext uri="{BB962C8B-B14F-4D97-AF65-F5344CB8AC3E}">
        <p14:creationId xmlns:p14="http://schemas.microsoft.com/office/powerpoint/2010/main" val="62866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E48AF752-E846-4812-B6DE-D59C49DAABA4}"/>
              </a:ext>
            </a:extLst>
          </p:cNvPr>
          <p:cNvCxnSpPr>
            <a:cxnSpLocks/>
          </p:cNvCxnSpPr>
          <p:nvPr/>
        </p:nvCxnSpPr>
        <p:spPr>
          <a:xfrm>
            <a:off x="369462" y="2430132"/>
            <a:ext cx="11453076" cy="0"/>
          </a:xfrm>
          <a:prstGeom prst="line">
            <a:avLst/>
          </a:prstGeom>
          <a:ln w="101600" cap="rnd">
            <a:solidFill>
              <a:srgbClr val="96D0F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descr="A picture containing building, sitting&#10;&#10;Description automatically generated">
            <a:extLst>
              <a:ext uri="{FF2B5EF4-FFF2-40B4-BE49-F238E27FC236}">
                <a16:creationId xmlns:a16="http://schemas.microsoft.com/office/drawing/2014/main" id="{2B0FA17A-F143-400D-9805-3086109EB49F}"/>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5894470" y="5698944"/>
            <a:ext cx="912111" cy="912111"/>
          </a:xfrm>
          <a:prstGeom prst="rect">
            <a:avLst/>
          </a:prstGeom>
        </p:spPr>
      </p:pic>
      <p:sp>
        <p:nvSpPr>
          <p:cNvPr id="6" name="Trapezoid 5">
            <a:extLst>
              <a:ext uri="{FF2B5EF4-FFF2-40B4-BE49-F238E27FC236}">
                <a16:creationId xmlns:a16="http://schemas.microsoft.com/office/drawing/2014/main" id="{963D6F52-C8A3-4AA7-A8D3-1A172CC12369}"/>
              </a:ext>
            </a:extLst>
          </p:cNvPr>
          <p:cNvSpPr/>
          <p:nvPr/>
        </p:nvSpPr>
        <p:spPr>
          <a:xfrm>
            <a:off x="8983580" y="5812527"/>
            <a:ext cx="3359350" cy="1055748"/>
          </a:xfrm>
          <a:prstGeom prst="trapezoid">
            <a:avLst>
              <a:gd name="adj" fmla="val 15946"/>
            </a:avLst>
          </a:prstGeom>
          <a:solidFill>
            <a:srgbClr val="153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A picture containing computer, computer&#10;&#10;Description automatically generated">
            <a:extLst>
              <a:ext uri="{FF2B5EF4-FFF2-40B4-BE49-F238E27FC236}">
                <a16:creationId xmlns:a16="http://schemas.microsoft.com/office/drawing/2014/main" id="{993F0EA4-5BA0-4545-B132-38F7892377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173703" y="4203279"/>
            <a:ext cx="1216192" cy="1216192"/>
          </a:xfrm>
          <a:prstGeom prst="rect">
            <a:avLst/>
          </a:prstGeom>
        </p:spPr>
      </p:pic>
      <p:pic>
        <p:nvPicPr>
          <p:cNvPr id="15" name="Picture 14" descr="A close up of a logo&#10;&#10;Description automatically generated">
            <a:extLst>
              <a:ext uri="{FF2B5EF4-FFF2-40B4-BE49-F238E27FC236}">
                <a16:creationId xmlns:a16="http://schemas.microsoft.com/office/drawing/2014/main" id="{ED7659EC-8211-4CC7-979D-B0AE9BAA7A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5904" y="446127"/>
            <a:ext cx="925223" cy="925223"/>
          </a:xfrm>
          <a:prstGeom prst="rect">
            <a:avLst/>
          </a:prstGeom>
        </p:spPr>
      </p:pic>
      <p:pic>
        <p:nvPicPr>
          <p:cNvPr id="17" name="Picture 16" descr="A close up of a logo&#10;&#10;Description automatically generated">
            <a:extLst>
              <a:ext uri="{FF2B5EF4-FFF2-40B4-BE49-F238E27FC236}">
                <a16:creationId xmlns:a16="http://schemas.microsoft.com/office/drawing/2014/main" id="{D880D5A0-58FD-4A62-9305-7740114A9B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29850" y="3019680"/>
            <a:ext cx="1103897" cy="1103897"/>
          </a:xfrm>
          <a:prstGeom prst="rect">
            <a:avLst/>
          </a:prstGeom>
        </p:spPr>
      </p:pic>
      <p:pic>
        <p:nvPicPr>
          <p:cNvPr id="11" name="Picture 10" descr="A picture containing object, clock, ball, player&#10;&#10;Description automatically generated">
            <a:extLst>
              <a:ext uri="{FF2B5EF4-FFF2-40B4-BE49-F238E27FC236}">
                <a16:creationId xmlns:a16="http://schemas.microsoft.com/office/drawing/2014/main" id="{A00B3DBA-BE2B-47C3-8052-ABE4B06138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87364" y="4192428"/>
            <a:ext cx="1693445" cy="1693445"/>
          </a:xfrm>
          <a:prstGeom prst="rect">
            <a:avLst/>
          </a:prstGeom>
        </p:spPr>
      </p:pic>
      <p:pic>
        <p:nvPicPr>
          <p:cNvPr id="20" name="Picture 19" descr="A picture containing computer, computer&#10;&#10;Description automatically generated">
            <a:extLst>
              <a:ext uri="{FF2B5EF4-FFF2-40B4-BE49-F238E27FC236}">
                <a16:creationId xmlns:a16="http://schemas.microsoft.com/office/drawing/2014/main" id="{5F1F172D-5C8A-4B9D-B418-918D19A2E0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78" t="54580"/>
          <a:stretch/>
        </p:blipFill>
        <p:spPr>
          <a:xfrm>
            <a:off x="8767234" y="0"/>
            <a:ext cx="419378" cy="184436"/>
          </a:xfrm>
          <a:prstGeom prst="rect">
            <a:avLst/>
          </a:prstGeom>
        </p:spPr>
      </p:pic>
      <p:pic>
        <p:nvPicPr>
          <p:cNvPr id="21" name="Picture 20" descr="A picture containing object, clock, ball, player&#10;&#10;Description automatically generated">
            <a:extLst>
              <a:ext uri="{FF2B5EF4-FFF2-40B4-BE49-F238E27FC236}">
                <a16:creationId xmlns:a16="http://schemas.microsoft.com/office/drawing/2014/main" id="{5BDD590C-E652-480F-80DA-9C7EAE6034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78389"/>
          <a:stretch/>
        </p:blipFill>
        <p:spPr>
          <a:xfrm>
            <a:off x="11826031" y="2430132"/>
            <a:ext cx="365969" cy="1693445"/>
          </a:xfrm>
          <a:prstGeom prst="rect">
            <a:avLst/>
          </a:prstGeom>
        </p:spPr>
      </p:pic>
      <p:pic>
        <p:nvPicPr>
          <p:cNvPr id="32" name="Picture 31" descr="A picture containing computer, computer&#10;&#10;Description automatically generated">
            <a:extLst>
              <a:ext uri="{FF2B5EF4-FFF2-40B4-BE49-F238E27FC236}">
                <a16:creationId xmlns:a16="http://schemas.microsoft.com/office/drawing/2014/main" id="{729D11C2-DD3D-47FA-85AE-0B33EE62100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0000" b="4826"/>
          <a:stretch/>
        </p:blipFill>
        <p:spPr>
          <a:xfrm>
            <a:off x="0" y="245058"/>
            <a:ext cx="203032" cy="386467"/>
          </a:xfrm>
          <a:prstGeom prst="rect">
            <a:avLst/>
          </a:prstGeom>
        </p:spPr>
      </p:pic>
      <p:pic>
        <p:nvPicPr>
          <p:cNvPr id="33" name="Picture 32" descr="A picture containing computer, computer&#10;&#10;Description automatically generated">
            <a:extLst>
              <a:ext uri="{FF2B5EF4-FFF2-40B4-BE49-F238E27FC236}">
                <a16:creationId xmlns:a16="http://schemas.microsoft.com/office/drawing/2014/main" id="{10C9EFFE-CE02-4619-93FA-4857CFB1A6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8223"/>
          <a:stretch/>
        </p:blipFill>
        <p:spPr>
          <a:xfrm>
            <a:off x="3837763" y="-1"/>
            <a:ext cx="1216192" cy="386467"/>
          </a:xfrm>
          <a:prstGeom prst="rect">
            <a:avLst/>
          </a:prstGeom>
        </p:spPr>
      </p:pic>
      <p:pic>
        <p:nvPicPr>
          <p:cNvPr id="35" name="Picture 34" descr="A close up of a logo&#10;&#10;Description automatically generated">
            <a:extLst>
              <a:ext uri="{FF2B5EF4-FFF2-40B4-BE49-F238E27FC236}">
                <a16:creationId xmlns:a16="http://schemas.microsoft.com/office/drawing/2014/main" id="{442BDC9A-486A-4F84-8925-087BED53C9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3637"/>
          <a:stretch/>
        </p:blipFill>
        <p:spPr>
          <a:xfrm rot="5400000">
            <a:off x="8731490" y="6115623"/>
            <a:ext cx="401407" cy="1103897"/>
          </a:xfrm>
          <a:prstGeom prst="rect">
            <a:avLst/>
          </a:prstGeom>
        </p:spPr>
      </p:pic>
      <p:pic>
        <p:nvPicPr>
          <p:cNvPr id="38" name="Picture 37" descr="A picture containing object, clock, ball, player&#10;&#10;Description automatically generated">
            <a:extLst>
              <a:ext uri="{FF2B5EF4-FFF2-40B4-BE49-F238E27FC236}">
                <a16:creationId xmlns:a16="http://schemas.microsoft.com/office/drawing/2014/main" id="{E9C67D08-B7D0-4CA3-A650-421A785159EE}"/>
              </a:ext>
            </a:extLst>
          </p:cNvPr>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4817082" y="3036076"/>
            <a:ext cx="1448796" cy="1448796"/>
          </a:xfrm>
          <a:prstGeom prst="rect">
            <a:avLst/>
          </a:prstGeom>
        </p:spPr>
      </p:pic>
      <p:pic>
        <p:nvPicPr>
          <p:cNvPr id="39" name="Picture 38" descr="A picture containing computer, computer&#10;&#10;Description automatically generated">
            <a:extLst>
              <a:ext uri="{FF2B5EF4-FFF2-40B4-BE49-F238E27FC236}">
                <a16:creationId xmlns:a16="http://schemas.microsoft.com/office/drawing/2014/main" id="{47D254F9-04AA-4DD4-899F-BEAE19F58EDC}"/>
              </a:ext>
            </a:extLst>
          </p:cNvPr>
          <p:cNvPicPr>
            <a:picLocks noChangeAspect="1"/>
          </p:cNvPicPr>
          <p:nvPr/>
        </p:nvPicPr>
        <p:blipFill>
          <a:blip r:embed="rId9" cstate="screen">
            <a:alphaModFix amt="30000"/>
            <a:extLst>
              <a:ext uri="{28A0092B-C50C-407E-A947-70E740481C1C}">
                <a14:useLocalDpi xmlns:a14="http://schemas.microsoft.com/office/drawing/2010/main"/>
              </a:ext>
            </a:extLst>
          </a:blip>
          <a:stretch>
            <a:fillRect/>
          </a:stretch>
        </p:blipFill>
        <p:spPr>
          <a:xfrm>
            <a:off x="5838645" y="1271656"/>
            <a:ext cx="725217" cy="72521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F09ED2B6-3D98-4511-BC1E-113E77C94B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342" y="5938693"/>
            <a:ext cx="3938120" cy="672362"/>
          </a:xfrm>
          <a:prstGeom prst="rect">
            <a:avLst/>
          </a:prstGeom>
          <a:effectLst>
            <a:outerShdw blurRad="101600" dist="50800" dir="2700000" algn="ctr" rotWithShape="0">
              <a:srgbClr val="000000">
                <a:alpha val="60000"/>
              </a:srgbClr>
            </a:outerShdw>
          </a:effectLst>
        </p:spPr>
      </p:pic>
      <p:sp>
        <p:nvSpPr>
          <p:cNvPr id="2" name="Title 1">
            <a:extLst>
              <a:ext uri="{FF2B5EF4-FFF2-40B4-BE49-F238E27FC236}">
                <a16:creationId xmlns:a16="http://schemas.microsoft.com/office/drawing/2014/main" id="{ABF2A75F-E4F9-4038-A82B-2565B1FDBF3B}"/>
              </a:ext>
            </a:extLst>
          </p:cNvPr>
          <p:cNvSpPr>
            <a:spLocks noGrp="1"/>
          </p:cNvSpPr>
          <p:nvPr>
            <p:ph type="title"/>
          </p:nvPr>
        </p:nvSpPr>
        <p:spPr>
          <a:xfrm>
            <a:off x="491453" y="945264"/>
            <a:ext cx="8013642" cy="1418473"/>
          </a:xfrm>
        </p:spPr>
        <p:txBody>
          <a:bodyPr anchor="b" anchorCtr="0">
            <a:normAutofit/>
          </a:bodyPr>
          <a:lstStyle/>
          <a:p>
            <a:pPr algn="l"/>
            <a:r>
              <a:rPr lang="en-US" sz="8800" dirty="0" err="1">
                <a:solidFill>
                  <a:srgbClr val="002060"/>
                </a:solidFill>
              </a:rPr>
              <a:t>e</a:t>
            </a:r>
            <a:r>
              <a:rPr lang="en-US" sz="8800" dirty="0" err="1"/>
              <a:t>Consults</a:t>
            </a:r>
            <a:endParaRPr lang="en-US" sz="8800" dirty="0"/>
          </a:p>
        </p:txBody>
      </p:sp>
      <p:sp>
        <p:nvSpPr>
          <p:cNvPr id="3" name="Subtitle 2">
            <a:extLst>
              <a:ext uri="{FF2B5EF4-FFF2-40B4-BE49-F238E27FC236}">
                <a16:creationId xmlns:a16="http://schemas.microsoft.com/office/drawing/2014/main" id="{B66E40CE-A220-4C7B-AC0D-269EEA7D6010}"/>
              </a:ext>
            </a:extLst>
          </p:cNvPr>
          <p:cNvSpPr>
            <a:spLocks noGrp="1"/>
          </p:cNvSpPr>
          <p:nvPr>
            <p:ph type="body" idx="1"/>
          </p:nvPr>
        </p:nvSpPr>
        <p:spPr>
          <a:xfrm>
            <a:off x="507739" y="2574634"/>
            <a:ext cx="5542462" cy="2844834"/>
          </a:xfrm>
        </p:spPr>
        <p:txBody>
          <a:bodyPr>
            <a:normAutofit/>
          </a:bodyPr>
          <a:lstStyle/>
          <a:p>
            <a:pPr algn="l"/>
            <a:r>
              <a:rPr lang="en-US" sz="4400" dirty="0">
                <a:solidFill>
                  <a:srgbClr val="96D0F1"/>
                </a:solidFill>
              </a:rPr>
              <a:t>Connecting</a:t>
            </a:r>
            <a:br>
              <a:rPr lang="en-US" sz="4400" dirty="0">
                <a:solidFill>
                  <a:srgbClr val="96D0F1"/>
                </a:solidFill>
              </a:rPr>
            </a:br>
            <a:r>
              <a:rPr lang="en-US" sz="4400" dirty="0">
                <a:solidFill>
                  <a:srgbClr val="002060"/>
                </a:solidFill>
              </a:rPr>
              <a:t>Primary Care </a:t>
            </a:r>
            <a:r>
              <a:rPr lang="en-US" sz="4400" dirty="0">
                <a:solidFill>
                  <a:srgbClr val="96D0F1"/>
                </a:solidFill>
              </a:rPr>
              <a:t>&amp; </a:t>
            </a:r>
            <a:r>
              <a:rPr lang="en-US" sz="4400" dirty="0">
                <a:solidFill>
                  <a:srgbClr val="002060"/>
                </a:solidFill>
              </a:rPr>
              <a:t>Specialists</a:t>
            </a:r>
          </a:p>
        </p:txBody>
      </p:sp>
      <p:sp>
        <p:nvSpPr>
          <p:cNvPr id="27" name="Hexagon 26">
            <a:extLst>
              <a:ext uri="{FF2B5EF4-FFF2-40B4-BE49-F238E27FC236}">
                <a16:creationId xmlns:a16="http://schemas.microsoft.com/office/drawing/2014/main" id="{A49148FB-2BB2-4A03-87AA-8A606F3A5DE5}"/>
              </a:ext>
            </a:extLst>
          </p:cNvPr>
          <p:cNvSpPr/>
          <p:nvPr/>
        </p:nvSpPr>
        <p:spPr>
          <a:xfrm rot="5400000">
            <a:off x="6550527" y="1051480"/>
            <a:ext cx="4830622" cy="4164330"/>
          </a:xfrm>
          <a:prstGeom prst="hexagon">
            <a:avLst/>
          </a:prstGeom>
          <a:blipFill dpi="0" rotWithShape="0">
            <a:blip r:embed="rId11"/>
            <a:srcRect/>
            <a:stretch>
              <a:fillRect/>
            </a:stretch>
          </a:blip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object, clock, ball, player&#10;&#10;Description automatically generated">
            <a:extLst>
              <a:ext uri="{FF2B5EF4-FFF2-40B4-BE49-F238E27FC236}">
                <a16:creationId xmlns:a16="http://schemas.microsoft.com/office/drawing/2014/main" id="{6EA1ACE1-9FDE-4429-B422-BF69946E1D8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657108">
            <a:off x="6366500" y="476319"/>
            <a:ext cx="5314652" cy="5314652"/>
          </a:xfrm>
          <a:prstGeom prst="rect">
            <a:avLst/>
          </a:prstGeom>
        </p:spPr>
      </p:pic>
    </p:spTree>
    <p:extLst>
      <p:ext uri="{BB962C8B-B14F-4D97-AF65-F5344CB8AC3E}">
        <p14:creationId xmlns:p14="http://schemas.microsoft.com/office/powerpoint/2010/main" val="1863938161"/>
      </p:ext>
    </p:extLst>
  </p:cSld>
  <p:clrMapOvr>
    <a:masterClrMapping/>
  </p:clrMapOvr>
</p:sld>
</file>

<file path=ppt/theme/theme1.xml><?xml version="1.0" encoding="utf-8"?>
<a:theme xmlns:a="http://schemas.openxmlformats.org/drawingml/2006/main" name="CTC-RI">
  <a:themeElements>
    <a:clrScheme name="Custom 1">
      <a:dk1>
        <a:srgbClr val="0070C0"/>
      </a:dk1>
      <a:lt1>
        <a:sysClr val="window" lastClr="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0070C0"/>
      </a:hlink>
      <a:folHlink>
        <a:srgbClr val="85C0F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C-RI PPT Template 2022 [Read-Only]" id="{A4481524-A3AA-431F-B6FD-C47BE0F96313}" vid="{8C1B1871-BAD9-4B72-AF94-58E9D7E694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lueprint-ppt" id="{41DFBDF4-297F-A54E-9B67-5F20EE7476FC}" vid="{66281704-E86E-964C-BAD7-C7ED7233CD0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0C6216E8712243A04CDC0ACEE20056" ma:contentTypeVersion="14" ma:contentTypeDescription="Create a new document." ma:contentTypeScope="" ma:versionID="4407130fd51d92d1011f73ce3b37868f">
  <xsd:schema xmlns:xsd="http://www.w3.org/2001/XMLSchema" xmlns:xs="http://www.w3.org/2001/XMLSchema" xmlns:p="http://schemas.microsoft.com/office/2006/metadata/properties" xmlns:ns3="ef11caf6-86d8-435c-975e-b9845e2db8dd" xmlns:ns4="8d411f9a-036c-4050-9594-99f41aea1e65" targetNamespace="http://schemas.microsoft.com/office/2006/metadata/properties" ma:root="true" ma:fieldsID="2c8313363e8703a1db5317474a5fc8ad" ns3:_="" ns4:_="">
    <xsd:import namespace="ef11caf6-86d8-435c-975e-b9845e2db8dd"/>
    <xsd:import namespace="8d411f9a-036c-4050-9594-99f41aea1e6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1caf6-86d8-435c-975e-b9845e2db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411f9a-036c-4050-9594-99f41aea1e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AAE23E-9BE1-4BBF-B77F-EB113DB567B2}">
  <ds:schemaRefs>
    <ds:schemaRef ds:uri="http://schemas.microsoft.com/office/2006/metadata/properties"/>
    <ds:schemaRef ds:uri="http://schemas.microsoft.com/office/2006/documentManagement/types"/>
    <ds:schemaRef ds:uri="http://purl.org/dc/elements/1.1/"/>
    <ds:schemaRef ds:uri="http://www.w3.org/XML/1998/namespace"/>
    <ds:schemaRef ds:uri="ef11caf6-86d8-435c-975e-b9845e2db8dd"/>
    <ds:schemaRef ds:uri="http://purl.org/dc/dcmitype/"/>
    <ds:schemaRef ds:uri="http://purl.org/dc/terms/"/>
    <ds:schemaRef ds:uri="http://schemas.microsoft.com/office/infopath/2007/PartnerControls"/>
    <ds:schemaRef ds:uri="http://schemas.openxmlformats.org/package/2006/metadata/core-properties"/>
    <ds:schemaRef ds:uri="8d411f9a-036c-4050-9594-99f41aea1e65"/>
  </ds:schemaRefs>
</ds:datastoreItem>
</file>

<file path=customXml/itemProps2.xml><?xml version="1.0" encoding="utf-8"?>
<ds:datastoreItem xmlns:ds="http://schemas.openxmlformats.org/officeDocument/2006/customXml" ds:itemID="{D355FD9D-88B3-4014-872D-9F34D3F83E82}">
  <ds:schemaRefs>
    <ds:schemaRef ds:uri="http://schemas.microsoft.com/sharepoint/v3/contenttype/forms"/>
  </ds:schemaRefs>
</ds:datastoreItem>
</file>

<file path=customXml/itemProps3.xml><?xml version="1.0" encoding="utf-8"?>
<ds:datastoreItem xmlns:ds="http://schemas.openxmlformats.org/officeDocument/2006/customXml" ds:itemID="{FFDF2B9C-F914-404B-B3A5-AB62D5A24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1caf6-86d8-435c-975e-b9845e2db8dd"/>
    <ds:schemaRef ds:uri="8d411f9a-036c-4050-9594-99f41aea1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CTC-RI PPT Template 2022 4 5 22</Template>
  <TotalTime>717</TotalTime>
  <Words>2082</Words>
  <Application>Microsoft Office PowerPoint</Application>
  <PresentationFormat>Widescreen</PresentationFormat>
  <Paragraphs>342</Paragraphs>
  <Slides>32</Slides>
  <Notes>15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ABC Prophet</vt:lpstr>
      <vt:lpstr>-apple-system</vt:lpstr>
      <vt:lpstr>Arial</vt:lpstr>
      <vt:lpstr>Bookman Old Style</vt:lpstr>
      <vt:lpstr>Calibri</vt:lpstr>
      <vt:lpstr>Calibri Light</vt:lpstr>
      <vt:lpstr>Impact</vt:lpstr>
      <vt:lpstr>Montserrat</vt:lpstr>
      <vt:lpstr>Open Sans</vt:lpstr>
      <vt:lpstr>Trebuchet MS</vt:lpstr>
      <vt:lpstr>Univers Condensed</vt:lpstr>
      <vt:lpstr>Wingdings</vt:lpstr>
      <vt:lpstr>CTC-RI</vt:lpstr>
      <vt:lpstr>Office Theme</vt:lpstr>
      <vt:lpstr>1_Office Theme</vt:lpstr>
      <vt:lpstr>2_Office Theme</vt:lpstr>
      <vt:lpstr>Clinical Strategy Committee: PCP//Specialist Oversight Update</vt:lpstr>
      <vt:lpstr>Primary Care/Specialist Collaboration Progress Report &amp; Key Strategic Questions</vt:lpstr>
      <vt:lpstr>Primary Care/Specialist Collaboration Progress Report &amp; Key Strategic Questions</vt:lpstr>
      <vt:lpstr>Project CORE Goals (AAMC)</vt:lpstr>
      <vt:lpstr>PowerPoint Presentation</vt:lpstr>
      <vt:lpstr>PowerPoint Presentation</vt:lpstr>
      <vt:lpstr>CORE Implementation at Lifespan CTC-RI Update October 21, 2022</vt:lpstr>
      <vt:lpstr>EConsults and Enhanced Referral Volume by Specialty</vt:lpstr>
      <vt:lpstr>eConsults</vt:lpstr>
      <vt:lpstr>eConsult patrons </vt:lpstr>
      <vt:lpstr>eConsults concept</vt:lpstr>
      <vt:lpstr>eConsults pilot results</vt:lpstr>
      <vt:lpstr>Value of eConsults</vt:lpstr>
      <vt:lpstr>PowerPoint Presentation</vt:lpstr>
      <vt:lpstr>PowerPoint Presentation</vt:lpstr>
      <vt:lpstr>PowerPoint Presentation</vt:lpstr>
      <vt:lpstr>PowerPoint Presentation</vt:lpstr>
      <vt:lpstr>VBP Design  Outcomes</vt:lpstr>
      <vt:lpstr>Stakeholders</vt:lpstr>
      <vt:lpstr>NWA Value-based Healthcare Coalition</vt:lpstr>
      <vt:lpstr>HCPLAN APM</vt:lpstr>
      <vt:lpstr>State Transformation Collaborative</vt:lpstr>
      <vt:lpstr>PowerPoint Presentation</vt:lpstr>
      <vt:lpstr>What is working well in NWA- BH?</vt:lpstr>
      <vt:lpstr>Biggest BH challenges in NWA Categories</vt:lpstr>
      <vt:lpstr>PowerPoint Presentation</vt:lpstr>
      <vt:lpstr>PowerPoint Presentation</vt:lpstr>
      <vt:lpstr>PowerPoint Presentation</vt:lpstr>
      <vt:lpstr>Healthcare Innovation</vt:lpstr>
      <vt:lpstr>Arkansas Blue Cross and Blue Shield  Healthcare Innovation Lab</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Technology to Improve Care for Patients with Chronic Conditions”</dc:title>
  <dc:creator>Michelle Mooney</dc:creator>
  <cp:lastModifiedBy>Michelle Mooney</cp:lastModifiedBy>
  <cp:revision>91</cp:revision>
  <dcterms:created xsi:type="dcterms:W3CDTF">2022-04-15T21:31:14Z</dcterms:created>
  <dcterms:modified xsi:type="dcterms:W3CDTF">2022-10-21T11:26:59Z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0x010100640C6216E8712243A04CDC0ACEE20056</vt:lpwstr>
  </property>
</Properties>
</file>