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64" r:id="rId2"/>
    <p:sldId id="2146847141" r:id="rId3"/>
    <p:sldId id="287" r:id="rId4"/>
    <p:sldId id="2146847145" r:id="rId5"/>
    <p:sldId id="2146847127" r:id="rId6"/>
    <p:sldId id="266" r:id="rId7"/>
    <p:sldId id="291" r:id="rId8"/>
    <p:sldId id="300" r:id="rId9"/>
    <p:sldId id="2147171103" r:id="rId10"/>
    <p:sldId id="2146847138" r:id="rId11"/>
    <p:sldId id="303" r:id="rId12"/>
    <p:sldId id="2147171111" r:id="rId13"/>
    <p:sldId id="2146847140" r:id="rId14"/>
    <p:sldId id="263" r:id="rId15"/>
    <p:sldId id="2146847123" r:id="rId16"/>
    <p:sldId id="2146847124" r:id="rId17"/>
    <p:sldId id="2146847125" r:id="rId18"/>
    <p:sldId id="214684714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8BBB"/>
    <a:srgbClr val="97C356"/>
    <a:srgbClr val="243644"/>
    <a:srgbClr val="B3B4C1"/>
    <a:srgbClr val="394B5B"/>
    <a:srgbClr val="D6793F"/>
    <a:srgbClr val="BD4D3B"/>
    <a:srgbClr val="78A742"/>
    <a:srgbClr val="60589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0" autoAdjust="0"/>
    <p:restoredTop sz="94404" autoAdjust="0"/>
  </p:normalViewPr>
  <p:slideViewPr>
    <p:cSldViewPr snapToGrid="0" snapToObjects="1">
      <p:cViewPr varScale="1">
        <p:scale>
          <a:sx n="70" d="100"/>
          <a:sy n="70" d="100"/>
        </p:scale>
        <p:origin x="84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ez Lotz, Lisi" userId="0f526a3e-207f-41ce-bd9e-1a5c0d8114dc" providerId="ADAL" clId="{ACC25A41-2EE9-4631-BB2A-72E020B9369C}"/>
    <pc:docChg chg="delSld delMainMaster">
      <pc:chgData name="Martinez Lotz, Lisi" userId="0f526a3e-207f-41ce-bd9e-1a5c0d8114dc" providerId="ADAL" clId="{ACC25A41-2EE9-4631-BB2A-72E020B9369C}" dt="2024-01-22T21:30:52.931" v="34" actId="47"/>
      <pc:docMkLst>
        <pc:docMk/>
      </pc:docMkLst>
      <pc:sldChg chg="del">
        <pc:chgData name="Martinez Lotz, Lisi" userId="0f526a3e-207f-41ce-bd9e-1a5c0d8114dc" providerId="ADAL" clId="{ACC25A41-2EE9-4631-BB2A-72E020B9369C}" dt="2024-01-22T21:30:48.245" v="21" actId="47"/>
        <pc:sldMkLst>
          <pc:docMk/>
          <pc:sldMk cId="2347869096" sldId="257"/>
        </pc:sldMkLst>
      </pc:sldChg>
      <pc:sldChg chg="del">
        <pc:chgData name="Martinez Lotz, Lisi" userId="0f526a3e-207f-41ce-bd9e-1a5c0d8114dc" providerId="ADAL" clId="{ACC25A41-2EE9-4631-BB2A-72E020B9369C}" dt="2024-01-22T21:30:44.317" v="6" actId="47"/>
        <pc:sldMkLst>
          <pc:docMk/>
          <pc:sldMk cId="666210894" sldId="259"/>
        </pc:sldMkLst>
      </pc:sldChg>
      <pc:sldChg chg="del">
        <pc:chgData name="Martinez Lotz, Lisi" userId="0f526a3e-207f-41ce-bd9e-1a5c0d8114dc" providerId="ADAL" clId="{ACC25A41-2EE9-4631-BB2A-72E020B9369C}" dt="2024-01-22T21:30:49.107" v="25" actId="47"/>
        <pc:sldMkLst>
          <pc:docMk/>
          <pc:sldMk cId="3770288596" sldId="260"/>
        </pc:sldMkLst>
      </pc:sldChg>
      <pc:sldChg chg="del">
        <pc:chgData name="Martinez Lotz, Lisi" userId="0f526a3e-207f-41ce-bd9e-1a5c0d8114dc" providerId="ADAL" clId="{ACC25A41-2EE9-4631-BB2A-72E020B9369C}" dt="2024-01-22T21:30:44.427" v="7" actId="47"/>
        <pc:sldMkLst>
          <pc:docMk/>
          <pc:sldMk cId="2347015175" sldId="261"/>
        </pc:sldMkLst>
      </pc:sldChg>
      <pc:sldChg chg="del">
        <pc:chgData name="Martinez Lotz, Lisi" userId="0f526a3e-207f-41ce-bd9e-1a5c0d8114dc" providerId="ADAL" clId="{ACC25A41-2EE9-4631-BB2A-72E020B9369C}" dt="2024-01-22T21:30:48.547" v="22" actId="47"/>
        <pc:sldMkLst>
          <pc:docMk/>
          <pc:sldMk cId="3130757092" sldId="265"/>
        </pc:sldMkLst>
      </pc:sldChg>
      <pc:sldChg chg="del">
        <pc:chgData name="Martinez Lotz, Lisi" userId="0f526a3e-207f-41ce-bd9e-1a5c0d8114dc" providerId="ADAL" clId="{ACC25A41-2EE9-4631-BB2A-72E020B9369C}" dt="2024-01-22T21:30:39.726" v="0" actId="47"/>
        <pc:sldMkLst>
          <pc:docMk/>
          <pc:sldMk cId="510379701" sldId="267"/>
        </pc:sldMkLst>
      </pc:sldChg>
      <pc:sldChg chg="del">
        <pc:chgData name="Martinez Lotz, Lisi" userId="0f526a3e-207f-41ce-bd9e-1a5c0d8114dc" providerId="ADAL" clId="{ACC25A41-2EE9-4631-BB2A-72E020B9369C}" dt="2024-01-22T21:30:43.636" v="3" actId="47"/>
        <pc:sldMkLst>
          <pc:docMk/>
          <pc:sldMk cId="391029347" sldId="268"/>
        </pc:sldMkLst>
      </pc:sldChg>
      <pc:sldChg chg="del">
        <pc:chgData name="Martinez Lotz, Lisi" userId="0f526a3e-207f-41ce-bd9e-1a5c0d8114dc" providerId="ADAL" clId="{ACC25A41-2EE9-4631-BB2A-72E020B9369C}" dt="2024-01-22T21:30:45.905" v="13" actId="47"/>
        <pc:sldMkLst>
          <pc:docMk/>
          <pc:sldMk cId="2464678379" sldId="269"/>
        </pc:sldMkLst>
      </pc:sldChg>
      <pc:sldChg chg="del">
        <pc:chgData name="Martinez Lotz, Lisi" userId="0f526a3e-207f-41ce-bd9e-1a5c0d8114dc" providerId="ADAL" clId="{ACC25A41-2EE9-4631-BB2A-72E020B9369C}" dt="2024-01-22T21:30:47.835" v="20" actId="47"/>
        <pc:sldMkLst>
          <pc:docMk/>
          <pc:sldMk cId="2282569325" sldId="270"/>
        </pc:sldMkLst>
      </pc:sldChg>
      <pc:sldChg chg="del">
        <pc:chgData name="Martinez Lotz, Lisi" userId="0f526a3e-207f-41ce-bd9e-1a5c0d8114dc" providerId="ADAL" clId="{ACC25A41-2EE9-4631-BB2A-72E020B9369C}" dt="2024-01-22T21:30:49.450" v="27" actId="47"/>
        <pc:sldMkLst>
          <pc:docMk/>
          <pc:sldMk cId="3933848429" sldId="271"/>
        </pc:sldMkLst>
      </pc:sldChg>
      <pc:sldChg chg="del">
        <pc:chgData name="Martinez Lotz, Lisi" userId="0f526a3e-207f-41ce-bd9e-1a5c0d8114dc" providerId="ADAL" clId="{ACC25A41-2EE9-4631-BB2A-72E020B9369C}" dt="2024-01-22T21:30:51.083" v="31" actId="47"/>
        <pc:sldMkLst>
          <pc:docMk/>
          <pc:sldMk cId="2121910227" sldId="285"/>
        </pc:sldMkLst>
      </pc:sldChg>
      <pc:sldChg chg="del">
        <pc:chgData name="Martinez Lotz, Lisi" userId="0f526a3e-207f-41ce-bd9e-1a5c0d8114dc" providerId="ADAL" clId="{ACC25A41-2EE9-4631-BB2A-72E020B9369C}" dt="2024-01-22T21:30:48.958" v="24" actId="47"/>
        <pc:sldMkLst>
          <pc:docMk/>
          <pc:sldMk cId="998844513" sldId="310"/>
        </pc:sldMkLst>
      </pc:sldChg>
      <pc:sldChg chg="del">
        <pc:chgData name="Martinez Lotz, Lisi" userId="0f526a3e-207f-41ce-bd9e-1a5c0d8114dc" providerId="ADAL" clId="{ACC25A41-2EE9-4631-BB2A-72E020B9369C}" dt="2024-01-22T21:30:48.857" v="23" actId="47"/>
        <pc:sldMkLst>
          <pc:docMk/>
          <pc:sldMk cId="2507477679" sldId="311"/>
        </pc:sldMkLst>
      </pc:sldChg>
      <pc:sldChg chg="del">
        <pc:chgData name="Martinez Lotz, Lisi" userId="0f526a3e-207f-41ce-bd9e-1a5c0d8114dc" providerId="ADAL" clId="{ACC25A41-2EE9-4631-BB2A-72E020B9369C}" dt="2024-01-22T21:30:45.171" v="11" actId="47"/>
        <pc:sldMkLst>
          <pc:docMk/>
          <pc:sldMk cId="4244828034" sldId="560"/>
        </pc:sldMkLst>
      </pc:sldChg>
      <pc:sldChg chg="del">
        <pc:chgData name="Martinez Lotz, Lisi" userId="0f526a3e-207f-41ce-bd9e-1a5c0d8114dc" providerId="ADAL" clId="{ACC25A41-2EE9-4631-BB2A-72E020B9369C}" dt="2024-01-22T21:30:46.137" v="14" actId="47"/>
        <pc:sldMkLst>
          <pc:docMk/>
          <pc:sldMk cId="2711784883" sldId="665"/>
        </pc:sldMkLst>
      </pc:sldChg>
      <pc:sldChg chg="del">
        <pc:chgData name="Martinez Lotz, Lisi" userId="0f526a3e-207f-41ce-bd9e-1a5c0d8114dc" providerId="ADAL" clId="{ACC25A41-2EE9-4631-BB2A-72E020B9369C}" dt="2024-01-22T21:30:46.341" v="15" actId="47"/>
        <pc:sldMkLst>
          <pc:docMk/>
          <pc:sldMk cId="380948071" sldId="666"/>
        </pc:sldMkLst>
      </pc:sldChg>
      <pc:sldChg chg="del">
        <pc:chgData name="Martinez Lotz, Lisi" userId="0f526a3e-207f-41ce-bd9e-1a5c0d8114dc" providerId="ADAL" clId="{ACC25A41-2EE9-4631-BB2A-72E020B9369C}" dt="2024-01-22T21:30:46.733" v="17" actId="47"/>
        <pc:sldMkLst>
          <pc:docMk/>
          <pc:sldMk cId="3343887186" sldId="669"/>
        </pc:sldMkLst>
      </pc:sldChg>
      <pc:sldChg chg="del">
        <pc:chgData name="Martinez Lotz, Lisi" userId="0f526a3e-207f-41ce-bd9e-1a5c0d8114dc" providerId="ADAL" clId="{ACC25A41-2EE9-4631-BB2A-72E020B9369C}" dt="2024-01-22T21:30:46.937" v="18" actId="47"/>
        <pc:sldMkLst>
          <pc:docMk/>
          <pc:sldMk cId="1736320350" sldId="671"/>
        </pc:sldMkLst>
      </pc:sldChg>
      <pc:sldChg chg="del">
        <pc:chgData name="Martinez Lotz, Lisi" userId="0f526a3e-207f-41ce-bd9e-1a5c0d8114dc" providerId="ADAL" clId="{ACC25A41-2EE9-4631-BB2A-72E020B9369C}" dt="2024-01-22T21:30:46.530" v="16" actId="47"/>
        <pc:sldMkLst>
          <pc:docMk/>
          <pc:sldMk cId="4018089341" sldId="672"/>
        </pc:sldMkLst>
      </pc:sldChg>
      <pc:sldChg chg="del">
        <pc:chgData name="Martinez Lotz, Lisi" userId="0f526a3e-207f-41ce-bd9e-1a5c0d8114dc" providerId="ADAL" clId="{ACC25A41-2EE9-4631-BB2A-72E020B9369C}" dt="2024-01-22T21:30:51.351" v="32" actId="47"/>
        <pc:sldMkLst>
          <pc:docMk/>
          <pc:sldMk cId="4024828997" sldId="2146847098"/>
        </pc:sldMkLst>
      </pc:sldChg>
      <pc:sldChg chg="del">
        <pc:chgData name="Martinez Lotz, Lisi" userId="0f526a3e-207f-41ce-bd9e-1a5c0d8114dc" providerId="ADAL" clId="{ACC25A41-2EE9-4631-BB2A-72E020B9369C}" dt="2024-01-22T21:30:50.068" v="28" actId="47"/>
        <pc:sldMkLst>
          <pc:docMk/>
          <pc:sldMk cId="1179941047" sldId="2146847100"/>
        </pc:sldMkLst>
      </pc:sldChg>
      <pc:sldChg chg="del">
        <pc:chgData name="Martinez Lotz, Lisi" userId="0f526a3e-207f-41ce-bd9e-1a5c0d8114dc" providerId="ADAL" clId="{ACC25A41-2EE9-4631-BB2A-72E020B9369C}" dt="2024-01-22T21:30:50.511" v="29" actId="47"/>
        <pc:sldMkLst>
          <pc:docMk/>
          <pc:sldMk cId="0" sldId="2146847105"/>
        </pc:sldMkLst>
      </pc:sldChg>
      <pc:sldChg chg="del">
        <pc:chgData name="Martinez Lotz, Lisi" userId="0f526a3e-207f-41ce-bd9e-1a5c0d8114dc" providerId="ADAL" clId="{ACC25A41-2EE9-4631-BB2A-72E020B9369C}" dt="2024-01-22T21:30:51.700" v="33" actId="47"/>
        <pc:sldMkLst>
          <pc:docMk/>
          <pc:sldMk cId="808705587" sldId="2146847115"/>
        </pc:sldMkLst>
      </pc:sldChg>
      <pc:sldChg chg="del">
        <pc:chgData name="Martinez Lotz, Lisi" userId="0f526a3e-207f-41ce-bd9e-1a5c0d8114dc" providerId="ADAL" clId="{ACC25A41-2EE9-4631-BB2A-72E020B9369C}" dt="2024-01-22T21:30:52.931" v="34" actId="47"/>
        <pc:sldMkLst>
          <pc:docMk/>
          <pc:sldMk cId="2529170424" sldId="2146847120"/>
        </pc:sldMkLst>
      </pc:sldChg>
      <pc:sldChg chg="del">
        <pc:chgData name="Martinez Lotz, Lisi" userId="0f526a3e-207f-41ce-bd9e-1a5c0d8114dc" providerId="ADAL" clId="{ACC25A41-2EE9-4631-BB2A-72E020B9369C}" dt="2024-01-22T21:30:50.772" v="30" actId="47"/>
        <pc:sldMkLst>
          <pc:docMk/>
          <pc:sldMk cId="662063757" sldId="2146847121"/>
        </pc:sldMkLst>
      </pc:sldChg>
      <pc:sldChg chg="del">
        <pc:chgData name="Martinez Lotz, Lisi" userId="0f526a3e-207f-41ce-bd9e-1a5c0d8114dc" providerId="ADAL" clId="{ACC25A41-2EE9-4631-BB2A-72E020B9369C}" dt="2024-01-22T21:30:44.174" v="5" actId="47"/>
        <pc:sldMkLst>
          <pc:docMk/>
          <pc:sldMk cId="3290920248" sldId="2146847129"/>
        </pc:sldMkLst>
      </pc:sldChg>
      <pc:sldChg chg="del">
        <pc:chgData name="Martinez Lotz, Lisi" userId="0f526a3e-207f-41ce-bd9e-1a5c0d8114dc" providerId="ADAL" clId="{ACC25A41-2EE9-4631-BB2A-72E020B9369C}" dt="2024-01-22T21:30:44.601" v="8" actId="47"/>
        <pc:sldMkLst>
          <pc:docMk/>
          <pc:sldMk cId="2664074217" sldId="2146847130"/>
        </pc:sldMkLst>
      </pc:sldChg>
      <pc:sldChg chg="del">
        <pc:chgData name="Martinez Lotz, Lisi" userId="0f526a3e-207f-41ce-bd9e-1a5c0d8114dc" providerId="ADAL" clId="{ACC25A41-2EE9-4631-BB2A-72E020B9369C}" dt="2024-01-22T21:30:44.796" v="9" actId="47"/>
        <pc:sldMkLst>
          <pc:docMk/>
          <pc:sldMk cId="1320681484" sldId="2146847131"/>
        </pc:sldMkLst>
      </pc:sldChg>
      <pc:sldChg chg="del">
        <pc:chgData name="Martinez Lotz, Lisi" userId="0f526a3e-207f-41ce-bd9e-1a5c0d8114dc" providerId="ADAL" clId="{ACC25A41-2EE9-4631-BB2A-72E020B9369C}" dt="2024-01-22T21:30:44.982" v="10" actId="47"/>
        <pc:sldMkLst>
          <pc:docMk/>
          <pc:sldMk cId="3194006500" sldId="2146847132"/>
        </pc:sldMkLst>
      </pc:sldChg>
      <pc:sldChg chg="del">
        <pc:chgData name="Martinez Lotz, Lisi" userId="0f526a3e-207f-41ce-bd9e-1a5c0d8114dc" providerId="ADAL" clId="{ACC25A41-2EE9-4631-BB2A-72E020B9369C}" dt="2024-01-22T21:30:43.844" v="4" actId="47"/>
        <pc:sldMkLst>
          <pc:docMk/>
          <pc:sldMk cId="252519705" sldId="2146847134"/>
        </pc:sldMkLst>
      </pc:sldChg>
      <pc:sldChg chg="del">
        <pc:chgData name="Martinez Lotz, Lisi" userId="0f526a3e-207f-41ce-bd9e-1a5c0d8114dc" providerId="ADAL" clId="{ACC25A41-2EE9-4631-BB2A-72E020B9369C}" dt="2024-01-22T21:30:39.726" v="0" actId="47"/>
        <pc:sldMkLst>
          <pc:docMk/>
          <pc:sldMk cId="460251303" sldId="2147171104"/>
        </pc:sldMkLst>
      </pc:sldChg>
      <pc:sldChg chg="del">
        <pc:chgData name="Martinez Lotz, Lisi" userId="0f526a3e-207f-41ce-bd9e-1a5c0d8114dc" providerId="ADAL" clId="{ACC25A41-2EE9-4631-BB2A-72E020B9369C}" dt="2024-01-22T21:30:42.941" v="1" actId="47"/>
        <pc:sldMkLst>
          <pc:docMk/>
          <pc:sldMk cId="2867117123" sldId="2147171106"/>
        </pc:sldMkLst>
      </pc:sldChg>
      <pc:sldChg chg="del">
        <pc:chgData name="Martinez Lotz, Lisi" userId="0f526a3e-207f-41ce-bd9e-1a5c0d8114dc" providerId="ADAL" clId="{ACC25A41-2EE9-4631-BB2A-72E020B9369C}" dt="2024-01-22T21:30:43.398" v="2" actId="47"/>
        <pc:sldMkLst>
          <pc:docMk/>
          <pc:sldMk cId="3752895493" sldId="2147171107"/>
        </pc:sldMkLst>
      </pc:sldChg>
      <pc:sldChg chg="del">
        <pc:chgData name="Martinez Lotz, Lisi" userId="0f526a3e-207f-41ce-bd9e-1a5c0d8114dc" providerId="ADAL" clId="{ACC25A41-2EE9-4631-BB2A-72E020B9369C}" dt="2024-01-22T21:30:45.376" v="12" actId="47"/>
        <pc:sldMkLst>
          <pc:docMk/>
          <pc:sldMk cId="3233456341" sldId="2147171108"/>
        </pc:sldMkLst>
      </pc:sldChg>
      <pc:sldChg chg="del">
        <pc:chgData name="Martinez Lotz, Lisi" userId="0f526a3e-207f-41ce-bd9e-1a5c0d8114dc" providerId="ADAL" clId="{ACC25A41-2EE9-4631-BB2A-72E020B9369C}" dt="2024-01-22T21:30:47.142" v="19" actId="47"/>
        <pc:sldMkLst>
          <pc:docMk/>
          <pc:sldMk cId="3741702119" sldId="2147171109"/>
        </pc:sldMkLst>
      </pc:sldChg>
      <pc:sldChg chg="del">
        <pc:chgData name="Martinez Lotz, Lisi" userId="0f526a3e-207f-41ce-bd9e-1a5c0d8114dc" providerId="ADAL" clId="{ACC25A41-2EE9-4631-BB2A-72E020B9369C}" dt="2024-01-22T21:30:49.280" v="26" actId="47"/>
        <pc:sldMkLst>
          <pc:docMk/>
          <pc:sldMk cId="3268755221" sldId="2147171110"/>
        </pc:sldMkLst>
      </pc:sldChg>
      <pc:sldMasterChg chg="delSldLayout">
        <pc:chgData name="Martinez Lotz, Lisi" userId="0f526a3e-207f-41ce-bd9e-1a5c0d8114dc" providerId="ADAL" clId="{ACC25A41-2EE9-4631-BB2A-72E020B9369C}" dt="2024-01-22T21:30:52.931" v="34" actId="47"/>
        <pc:sldMasterMkLst>
          <pc:docMk/>
          <pc:sldMasterMk cId="1215347331" sldId="2147483648"/>
        </pc:sldMasterMkLst>
        <pc:sldLayoutChg chg="del">
          <pc:chgData name="Martinez Lotz, Lisi" userId="0f526a3e-207f-41ce-bd9e-1a5c0d8114dc" providerId="ADAL" clId="{ACC25A41-2EE9-4631-BB2A-72E020B9369C}" dt="2024-01-22T21:30:52.931" v="34" actId="47"/>
          <pc:sldLayoutMkLst>
            <pc:docMk/>
            <pc:sldMasterMk cId="1215347331" sldId="2147483648"/>
            <pc:sldLayoutMk cId="301456232" sldId="2147483660"/>
          </pc:sldLayoutMkLst>
        </pc:sldLayoutChg>
      </pc:sldMasterChg>
      <pc:sldMasterChg chg="del delSldLayout">
        <pc:chgData name="Martinez Lotz, Lisi" userId="0f526a3e-207f-41ce-bd9e-1a5c0d8114dc" providerId="ADAL" clId="{ACC25A41-2EE9-4631-BB2A-72E020B9369C}" dt="2024-01-22T21:30:49.107" v="25" actId="47"/>
        <pc:sldMasterMkLst>
          <pc:docMk/>
          <pc:sldMasterMk cId="2054470186" sldId="2147483661"/>
        </pc:sldMasterMkLst>
        <pc:sldLayoutChg chg="del">
          <pc:chgData name="Martinez Lotz, Lisi" userId="0f526a3e-207f-41ce-bd9e-1a5c0d8114dc" providerId="ADAL" clId="{ACC25A41-2EE9-4631-BB2A-72E020B9369C}" dt="2024-01-22T21:30:49.107" v="25" actId="47"/>
          <pc:sldLayoutMkLst>
            <pc:docMk/>
            <pc:sldMasterMk cId="2054470186" sldId="2147483661"/>
            <pc:sldLayoutMk cId="369476221" sldId="2147483662"/>
          </pc:sldLayoutMkLst>
        </pc:sldLayoutChg>
        <pc:sldLayoutChg chg="del">
          <pc:chgData name="Martinez Lotz, Lisi" userId="0f526a3e-207f-41ce-bd9e-1a5c0d8114dc" providerId="ADAL" clId="{ACC25A41-2EE9-4631-BB2A-72E020B9369C}" dt="2024-01-22T21:30:49.107" v="25" actId="47"/>
          <pc:sldLayoutMkLst>
            <pc:docMk/>
            <pc:sldMasterMk cId="2054470186" sldId="2147483661"/>
            <pc:sldLayoutMk cId="3604199404" sldId="2147483663"/>
          </pc:sldLayoutMkLst>
        </pc:sldLayoutChg>
        <pc:sldLayoutChg chg="del">
          <pc:chgData name="Martinez Lotz, Lisi" userId="0f526a3e-207f-41ce-bd9e-1a5c0d8114dc" providerId="ADAL" clId="{ACC25A41-2EE9-4631-BB2A-72E020B9369C}" dt="2024-01-22T21:30:49.107" v="25" actId="47"/>
          <pc:sldLayoutMkLst>
            <pc:docMk/>
            <pc:sldMasterMk cId="2054470186" sldId="2147483661"/>
            <pc:sldLayoutMk cId="3942170763" sldId="2147483664"/>
          </pc:sldLayoutMkLst>
        </pc:sldLayoutChg>
        <pc:sldLayoutChg chg="del">
          <pc:chgData name="Martinez Lotz, Lisi" userId="0f526a3e-207f-41ce-bd9e-1a5c0d8114dc" providerId="ADAL" clId="{ACC25A41-2EE9-4631-BB2A-72E020B9369C}" dt="2024-01-22T21:30:49.107" v="25" actId="47"/>
          <pc:sldLayoutMkLst>
            <pc:docMk/>
            <pc:sldMasterMk cId="2054470186" sldId="2147483661"/>
            <pc:sldLayoutMk cId="887493853" sldId="2147483665"/>
          </pc:sldLayoutMkLst>
        </pc:sldLayoutChg>
        <pc:sldLayoutChg chg="del">
          <pc:chgData name="Martinez Lotz, Lisi" userId="0f526a3e-207f-41ce-bd9e-1a5c0d8114dc" providerId="ADAL" clId="{ACC25A41-2EE9-4631-BB2A-72E020B9369C}" dt="2024-01-22T21:30:49.107" v="25" actId="47"/>
          <pc:sldLayoutMkLst>
            <pc:docMk/>
            <pc:sldMasterMk cId="2054470186" sldId="2147483661"/>
            <pc:sldLayoutMk cId="559039970" sldId="2147483666"/>
          </pc:sldLayoutMkLst>
        </pc:sldLayoutChg>
        <pc:sldLayoutChg chg="del">
          <pc:chgData name="Martinez Lotz, Lisi" userId="0f526a3e-207f-41ce-bd9e-1a5c0d8114dc" providerId="ADAL" clId="{ACC25A41-2EE9-4631-BB2A-72E020B9369C}" dt="2024-01-22T21:30:49.107" v="25" actId="47"/>
          <pc:sldLayoutMkLst>
            <pc:docMk/>
            <pc:sldMasterMk cId="2054470186" sldId="2147483661"/>
            <pc:sldLayoutMk cId="1070140870" sldId="2147483667"/>
          </pc:sldLayoutMkLst>
        </pc:sldLayoutChg>
        <pc:sldLayoutChg chg="del">
          <pc:chgData name="Martinez Lotz, Lisi" userId="0f526a3e-207f-41ce-bd9e-1a5c0d8114dc" providerId="ADAL" clId="{ACC25A41-2EE9-4631-BB2A-72E020B9369C}" dt="2024-01-22T21:30:49.107" v="25" actId="47"/>
          <pc:sldLayoutMkLst>
            <pc:docMk/>
            <pc:sldMasterMk cId="2054470186" sldId="2147483661"/>
            <pc:sldLayoutMk cId="611937262" sldId="2147483668"/>
          </pc:sldLayoutMkLst>
        </pc:sldLayoutChg>
        <pc:sldLayoutChg chg="del">
          <pc:chgData name="Martinez Lotz, Lisi" userId="0f526a3e-207f-41ce-bd9e-1a5c0d8114dc" providerId="ADAL" clId="{ACC25A41-2EE9-4631-BB2A-72E020B9369C}" dt="2024-01-22T21:30:49.107" v="25" actId="47"/>
          <pc:sldLayoutMkLst>
            <pc:docMk/>
            <pc:sldMasterMk cId="2054470186" sldId="2147483661"/>
            <pc:sldLayoutMk cId="464033775" sldId="2147483669"/>
          </pc:sldLayoutMkLst>
        </pc:sldLayoutChg>
        <pc:sldLayoutChg chg="del">
          <pc:chgData name="Martinez Lotz, Lisi" userId="0f526a3e-207f-41ce-bd9e-1a5c0d8114dc" providerId="ADAL" clId="{ACC25A41-2EE9-4631-BB2A-72E020B9369C}" dt="2024-01-22T21:30:49.107" v="25" actId="47"/>
          <pc:sldLayoutMkLst>
            <pc:docMk/>
            <pc:sldMasterMk cId="2054470186" sldId="2147483661"/>
            <pc:sldLayoutMk cId="2507621327" sldId="2147483670"/>
          </pc:sldLayoutMkLst>
        </pc:sldLayoutChg>
        <pc:sldLayoutChg chg="del">
          <pc:chgData name="Martinez Lotz, Lisi" userId="0f526a3e-207f-41ce-bd9e-1a5c0d8114dc" providerId="ADAL" clId="{ACC25A41-2EE9-4631-BB2A-72E020B9369C}" dt="2024-01-22T21:30:49.107" v="25" actId="47"/>
          <pc:sldLayoutMkLst>
            <pc:docMk/>
            <pc:sldMasterMk cId="2054470186" sldId="2147483661"/>
            <pc:sldLayoutMk cId="3684998043" sldId="2147483671"/>
          </pc:sldLayoutMkLst>
        </pc:sldLayoutChg>
        <pc:sldLayoutChg chg="del">
          <pc:chgData name="Martinez Lotz, Lisi" userId="0f526a3e-207f-41ce-bd9e-1a5c0d8114dc" providerId="ADAL" clId="{ACC25A41-2EE9-4631-BB2A-72E020B9369C}" dt="2024-01-22T21:30:49.107" v="25" actId="47"/>
          <pc:sldLayoutMkLst>
            <pc:docMk/>
            <pc:sldMasterMk cId="2054470186" sldId="2147483661"/>
            <pc:sldLayoutMk cId="410171984" sldId="2147483672"/>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var\folders\n6\9z5ly4c92j5_g_0c9kcn0l0c0000gq\T\com.microsoft.Outlook\Outlook%20Temp\Charts%20for%20BOG%20presentation%5b1%5d.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793972927831195E-2"/>
          <c:y val="0.15695143619696597"/>
          <c:w val="0.83896406069634422"/>
          <c:h val="0.70015814907200735"/>
        </c:manualLayout>
      </c:layout>
      <c:pieChart>
        <c:varyColors val="1"/>
        <c:ser>
          <c:idx val="0"/>
          <c:order val="0"/>
          <c:tx>
            <c:strRef>
              <c:f>'Overview - FY18 State Expenses'!$B$1</c:f>
              <c:strCache>
                <c:ptCount val="1"/>
                <c:pt idx="0">
                  <c:v>FY18 State Expenses </c:v>
                </c:pt>
              </c:strCache>
            </c:strRef>
          </c:tx>
          <c:spPr>
            <a:effectLst>
              <a:outerShdw sx="1000" sy="1000" algn="ctr" rotWithShape="0">
                <a:prstClr val="black"/>
              </a:outerShdw>
            </a:effectLst>
          </c:spPr>
          <c:dPt>
            <c:idx val="0"/>
            <c:bubble3D val="0"/>
            <c:spPr>
              <a:solidFill>
                <a:srgbClr val="394B5B"/>
              </a:solidFill>
              <a:ln>
                <a:noFill/>
              </a:ln>
              <a:effectLst>
                <a:outerShdw sx="1000" sy="1000" algn="ctr" rotWithShape="0">
                  <a:prstClr val="black"/>
                </a:outerShdw>
              </a:effectLst>
            </c:spPr>
            <c:extLst>
              <c:ext xmlns:c16="http://schemas.microsoft.com/office/drawing/2014/chart" uri="{C3380CC4-5D6E-409C-BE32-E72D297353CC}">
                <c16:uniqueId val="{00000001-7AC4-F048-A701-1CFC7677F377}"/>
              </c:ext>
            </c:extLst>
          </c:dPt>
          <c:dPt>
            <c:idx val="1"/>
            <c:bubble3D val="0"/>
            <c:spPr>
              <a:solidFill>
                <a:srgbClr val="D6793F"/>
              </a:solidFill>
              <a:ln>
                <a:noFill/>
              </a:ln>
              <a:effectLst>
                <a:outerShdw sx="1000" sy="1000" algn="ctr" rotWithShape="0">
                  <a:prstClr val="black"/>
                </a:outerShdw>
              </a:effectLst>
            </c:spPr>
            <c:extLst>
              <c:ext xmlns:c16="http://schemas.microsoft.com/office/drawing/2014/chart" uri="{C3380CC4-5D6E-409C-BE32-E72D297353CC}">
                <c16:uniqueId val="{00000003-7AC4-F048-A701-1CFC7677F377}"/>
              </c:ext>
            </c:extLst>
          </c:dPt>
          <c:dPt>
            <c:idx val="2"/>
            <c:bubble3D val="0"/>
            <c:spPr>
              <a:solidFill>
                <a:srgbClr val="6FA1D3"/>
              </a:solidFill>
              <a:ln>
                <a:noFill/>
              </a:ln>
              <a:effectLst>
                <a:outerShdw sx="1000" sy="1000" algn="ctr" rotWithShape="0">
                  <a:prstClr val="black"/>
                </a:outerShdw>
              </a:effectLst>
            </c:spPr>
            <c:extLst>
              <c:ext xmlns:c16="http://schemas.microsoft.com/office/drawing/2014/chart" uri="{C3380CC4-5D6E-409C-BE32-E72D297353CC}">
                <c16:uniqueId val="{00000005-7AC4-F048-A701-1CFC7677F377}"/>
              </c:ext>
            </c:extLst>
          </c:dPt>
          <c:dPt>
            <c:idx val="3"/>
            <c:bubble3D val="0"/>
            <c:spPr>
              <a:solidFill>
                <a:srgbClr val="97C356"/>
              </a:solidFill>
              <a:ln>
                <a:noFill/>
              </a:ln>
              <a:effectLst>
                <a:outerShdw sx="1000" sy="1000" algn="ctr" rotWithShape="0">
                  <a:prstClr val="black"/>
                </a:outerShdw>
              </a:effectLst>
            </c:spPr>
            <c:extLst>
              <c:ext xmlns:c16="http://schemas.microsoft.com/office/drawing/2014/chart" uri="{C3380CC4-5D6E-409C-BE32-E72D297353CC}">
                <c16:uniqueId val="{00000007-7AC4-F048-A701-1CFC7677F377}"/>
              </c:ext>
            </c:extLst>
          </c:dPt>
          <c:dLbls>
            <c:dLbl>
              <c:idx val="0"/>
              <c:layout>
                <c:manualLayout>
                  <c:x val="6.3355310326270356E-2"/>
                  <c:y val="3.6288739149545539E-3"/>
                </c:manualLayout>
              </c:layout>
              <c:tx>
                <c:rich>
                  <a:bodyPr rot="0" spcFirstLastPara="1" vertOverflow="ellipsis" vert="horz" wrap="square" lIns="38100" tIns="19050" rIns="38100" bIns="19050" anchor="ctr" anchorCtr="1">
                    <a:spAutoFit/>
                  </a:bodyPr>
                  <a:lstStyle/>
                  <a:p>
                    <a:pPr>
                      <a:defRPr sz="1050" b="0" i="0" u="none" strike="noStrike"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fld id="{CD8CF346-2C80-B843-B189-5863A47AD50C}" type="CATEGORYNAME">
                      <a:rPr lang="en-US" sz="1050" b="0">
                        <a:solidFill>
                          <a:schemeClr val="tx1"/>
                        </a:solidFill>
                        <a:latin typeface="Open Sans" panose="020B0606030504020204" pitchFamily="34" charset="0"/>
                        <a:ea typeface="Open Sans" panose="020B0606030504020204" pitchFamily="34" charset="0"/>
                        <a:cs typeface="Open Sans" panose="020B0606030504020204" pitchFamily="34" charset="0"/>
                      </a:rPr>
                      <a:pPr>
                        <a:defRPr sz="1050" b="0">
                          <a:solidFill>
                            <a:schemeClr val="tx1"/>
                          </a:solidFill>
                          <a:latin typeface="Open Sans" panose="020B0606030504020204" pitchFamily="34" charset="0"/>
                          <a:ea typeface="Open Sans" panose="020B0606030504020204" pitchFamily="34" charset="0"/>
                          <a:cs typeface="Open Sans" panose="020B0606030504020204" pitchFamily="34" charset="0"/>
                        </a:defRPr>
                      </a:pPr>
                      <a:t>[CATEGORY NAME]</a:t>
                    </a:fld>
                    <a:r>
                      <a:rPr lang="en-US" sz="1050" b="0"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fld id="{A7719170-5EBD-4745-BC32-315A97683CDD}" type="PERCENTAGE">
                      <a:rPr lang="en-US" sz="1050" b="1" baseline="0">
                        <a:solidFill>
                          <a:schemeClr val="tx1"/>
                        </a:solidFill>
                        <a:latin typeface="Open Sans" panose="020B0606030504020204" pitchFamily="34" charset="0"/>
                        <a:ea typeface="Open Sans" panose="020B0606030504020204" pitchFamily="34" charset="0"/>
                        <a:cs typeface="Open Sans" panose="020B0606030504020204" pitchFamily="34" charset="0"/>
                      </a:rPr>
                      <a:pPr>
                        <a:defRPr sz="1050" b="0">
                          <a:solidFill>
                            <a:schemeClr val="tx1"/>
                          </a:solidFill>
                          <a:latin typeface="Open Sans" panose="020B0606030504020204" pitchFamily="34" charset="0"/>
                          <a:ea typeface="Open Sans" panose="020B0606030504020204" pitchFamily="34" charset="0"/>
                          <a:cs typeface="Open Sans" panose="020B0606030504020204" pitchFamily="34" charset="0"/>
                        </a:defRPr>
                      </a:pPr>
                      <a:t>[PERCENTAGE]</a:t>
                    </a:fld>
                    <a:endParaRPr lang="en-US" sz="1050" b="0" baseline="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c:rich>
              </c:tx>
              <c:spPr>
                <a:noFill/>
                <a:ln>
                  <a:noFill/>
                </a:ln>
                <a:effectLst/>
              </c:spPr>
              <c:txPr>
                <a:bodyPr rot="0" spcFirstLastPara="1" vertOverflow="ellipsis" vert="horz" wrap="square" lIns="38100" tIns="19050" rIns="38100" bIns="19050" anchor="ctr" anchorCtr="1">
                  <a:spAutoFit/>
                </a:bodyPr>
                <a:lstStyle/>
                <a:p>
                  <a:pPr>
                    <a:defRPr sz="1050" b="0" i="0" u="none" strike="noStrike"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AC4-F048-A701-1CFC7677F377}"/>
                </c:ext>
              </c:extLst>
            </c:dLbl>
            <c:dLbl>
              <c:idx val="1"/>
              <c:layout>
                <c:manualLayout>
                  <c:x val="-4.1612482272074383E-2"/>
                  <c:y val="-1.5697042000559637E-2"/>
                </c:manualLayout>
              </c:layout>
              <c:tx>
                <c:rich>
                  <a:bodyPr rot="0" spcFirstLastPara="1" vertOverflow="ellipsis" vert="horz" wrap="square" lIns="38100" tIns="19050" rIns="38100" bIns="19050" anchor="ctr" anchorCtr="1">
                    <a:spAutoFit/>
                  </a:bodyPr>
                  <a:lstStyle/>
                  <a:p>
                    <a:pPr>
                      <a:defRPr sz="1050" b="0" i="0" u="none" strike="noStrike"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fld id="{D8692F6F-AD41-DA40-8ECC-D7C214A5B791}" type="CATEGORYNAME">
                      <a:rPr lang="en-US" sz="1050" b="0">
                        <a:solidFill>
                          <a:schemeClr val="tx1"/>
                        </a:solidFill>
                        <a:latin typeface="Open Sans" panose="020B0606030504020204" pitchFamily="34" charset="0"/>
                        <a:ea typeface="Open Sans" panose="020B0606030504020204" pitchFamily="34" charset="0"/>
                        <a:cs typeface="Open Sans" panose="020B0606030504020204" pitchFamily="34" charset="0"/>
                      </a:rPr>
                      <a:pPr>
                        <a:defRPr sz="1050" b="0">
                          <a:solidFill>
                            <a:schemeClr val="tx1"/>
                          </a:solidFill>
                          <a:latin typeface="Open Sans" panose="020B0606030504020204" pitchFamily="34" charset="0"/>
                          <a:ea typeface="Open Sans" panose="020B0606030504020204" pitchFamily="34" charset="0"/>
                          <a:cs typeface="Open Sans" panose="020B0606030504020204" pitchFamily="34" charset="0"/>
                        </a:defRPr>
                      </a:pPr>
                      <a:t>[CATEGORY NAME]</a:t>
                    </a:fld>
                    <a:r>
                      <a:rPr lang="en-US" sz="1050" b="0"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fld id="{38CB916C-DB72-D44B-9621-E8D97AAA8399}" type="PERCENTAGE">
                      <a:rPr lang="en-US" sz="1050" b="1" baseline="0">
                        <a:solidFill>
                          <a:schemeClr val="tx1"/>
                        </a:solidFill>
                        <a:latin typeface="Open Sans" panose="020B0606030504020204" pitchFamily="34" charset="0"/>
                        <a:ea typeface="Open Sans" panose="020B0606030504020204" pitchFamily="34" charset="0"/>
                        <a:cs typeface="Open Sans" panose="020B0606030504020204" pitchFamily="34" charset="0"/>
                      </a:rPr>
                      <a:pPr>
                        <a:defRPr sz="1050" b="0">
                          <a:solidFill>
                            <a:schemeClr val="tx1"/>
                          </a:solidFill>
                          <a:latin typeface="Open Sans" panose="020B0606030504020204" pitchFamily="34" charset="0"/>
                          <a:ea typeface="Open Sans" panose="020B0606030504020204" pitchFamily="34" charset="0"/>
                          <a:cs typeface="Open Sans" panose="020B0606030504020204" pitchFamily="34" charset="0"/>
                        </a:defRPr>
                      </a:pPr>
                      <a:t>[PERCENTAGE]</a:t>
                    </a:fld>
                    <a:endParaRPr lang="en-US" sz="1050" b="0" baseline="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c:rich>
              </c:tx>
              <c:spPr>
                <a:noFill/>
                <a:ln>
                  <a:noFill/>
                </a:ln>
                <a:effectLst/>
              </c:spPr>
              <c:txPr>
                <a:bodyPr rot="0" spcFirstLastPara="1" vertOverflow="ellipsis" vert="horz" wrap="square" lIns="38100" tIns="19050" rIns="38100" bIns="19050" anchor="ctr" anchorCtr="1">
                  <a:spAutoFit/>
                </a:bodyPr>
                <a:lstStyle/>
                <a:p>
                  <a:pPr>
                    <a:defRPr sz="1050" b="0" i="0" u="none" strike="noStrike"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AC4-F048-A701-1CFC7677F377}"/>
                </c:ext>
              </c:extLst>
            </c:dLbl>
            <c:dLbl>
              <c:idx val="2"/>
              <c:layout>
                <c:manualLayout>
                  <c:x val="-1.89121109659223E-2"/>
                  <c:y val="-2.2954963510660231E-2"/>
                </c:manualLayout>
              </c:layout>
              <c:tx>
                <c:rich>
                  <a:bodyPr rot="0" spcFirstLastPara="1" vertOverflow="ellipsis" vert="horz" wrap="square" lIns="38100" tIns="19050" rIns="38100" bIns="19050" anchor="ctr" anchorCtr="1">
                    <a:spAutoFit/>
                  </a:bodyPr>
                  <a:lstStyle/>
                  <a:p>
                    <a:pPr>
                      <a:defRPr sz="1050" b="0" i="0" u="none" strike="noStrike"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fld id="{65A483C5-B90B-DC47-92EC-9496E26E8794}" type="CATEGORYNAME">
                      <a:rPr lang="en-US" sz="1050" b="0">
                        <a:solidFill>
                          <a:schemeClr val="tx1"/>
                        </a:solidFill>
                        <a:latin typeface="Open Sans" panose="020B0606030504020204" pitchFamily="34" charset="0"/>
                        <a:ea typeface="Open Sans" panose="020B0606030504020204" pitchFamily="34" charset="0"/>
                        <a:cs typeface="Open Sans" panose="020B0606030504020204" pitchFamily="34" charset="0"/>
                      </a:rPr>
                      <a:pPr>
                        <a:defRPr sz="1050" b="0">
                          <a:solidFill>
                            <a:schemeClr val="tx1"/>
                          </a:solidFill>
                          <a:latin typeface="Open Sans" panose="020B0606030504020204" pitchFamily="34" charset="0"/>
                          <a:ea typeface="Open Sans" panose="020B0606030504020204" pitchFamily="34" charset="0"/>
                          <a:cs typeface="Open Sans" panose="020B0606030504020204" pitchFamily="34" charset="0"/>
                        </a:defRPr>
                      </a:pPr>
                      <a:t>[CATEGORY NAME]</a:t>
                    </a:fld>
                    <a:r>
                      <a:rPr lang="en-US" sz="1050" b="0"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fld id="{AF007A83-6F56-8440-9F0A-34D8CFB5FA9A}" type="PERCENTAGE">
                      <a:rPr lang="en-US" sz="1050" b="1" baseline="0">
                        <a:solidFill>
                          <a:schemeClr val="tx1"/>
                        </a:solidFill>
                        <a:latin typeface="Open Sans" panose="020B0606030504020204" pitchFamily="34" charset="0"/>
                        <a:ea typeface="Open Sans" panose="020B0606030504020204" pitchFamily="34" charset="0"/>
                        <a:cs typeface="Open Sans" panose="020B0606030504020204" pitchFamily="34" charset="0"/>
                      </a:rPr>
                      <a:pPr>
                        <a:defRPr sz="1050" b="0">
                          <a:solidFill>
                            <a:schemeClr val="tx1"/>
                          </a:solidFill>
                          <a:latin typeface="Open Sans" panose="020B0606030504020204" pitchFamily="34" charset="0"/>
                          <a:ea typeface="Open Sans" panose="020B0606030504020204" pitchFamily="34" charset="0"/>
                          <a:cs typeface="Open Sans" panose="020B0606030504020204" pitchFamily="34" charset="0"/>
                        </a:defRPr>
                      </a:pPr>
                      <a:t>[PERCENTAGE]</a:t>
                    </a:fld>
                    <a:endParaRPr lang="en-US" sz="1050" b="0" baseline="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c:rich>
              </c:tx>
              <c:spPr>
                <a:noFill/>
                <a:ln>
                  <a:noFill/>
                </a:ln>
                <a:effectLst/>
              </c:spPr>
              <c:txPr>
                <a:bodyPr rot="0" spcFirstLastPara="1" vertOverflow="ellipsis" vert="horz" wrap="square" lIns="38100" tIns="19050" rIns="38100" bIns="19050" anchor="ctr" anchorCtr="1">
                  <a:spAutoFit/>
                </a:bodyPr>
                <a:lstStyle/>
                <a:p>
                  <a:pPr>
                    <a:defRPr sz="1050" b="0" i="0" u="none" strike="noStrike"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7AC4-F048-A701-1CFC7677F377}"/>
                </c:ext>
              </c:extLst>
            </c:dLbl>
            <c:dLbl>
              <c:idx val="3"/>
              <c:layout>
                <c:manualLayout>
                  <c:x val="5.5384845425036272E-2"/>
                  <c:y val="-3.3277993035076975E-2"/>
                </c:manualLayout>
              </c:layout>
              <c:tx>
                <c:rich>
                  <a:bodyPr rot="0" spcFirstLastPara="1" vertOverflow="ellipsis" vert="horz" wrap="square" lIns="38100" tIns="19050" rIns="38100" bIns="19050" anchor="ctr" anchorCtr="1">
                    <a:spAutoFit/>
                  </a:bodyPr>
                  <a:lstStyle/>
                  <a:p>
                    <a:pPr>
                      <a:defRPr sz="1050" b="0" i="0" u="none" strike="noStrike"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fld id="{6FA8B588-D6B6-624B-81BA-F805D93F8AE0}" type="CATEGORYNAME">
                      <a:rPr lang="en-US" sz="1050" b="0">
                        <a:solidFill>
                          <a:schemeClr val="tx1"/>
                        </a:solidFill>
                        <a:latin typeface="Open Sans" panose="020B0606030504020204" pitchFamily="34" charset="0"/>
                        <a:ea typeface="Open Sans" panose="020B0606030504020204" pitchFamily="34" charset="0"/>
                        <a:cs typeface="Open Sans" panose="020B0606030504020204" pitchFamily="34" charset="0"/>
                      </a:rPr>
                      <a:pPr>
                        <a:defRPr sz="1050" b="0">
                          <a:solidFill>
                            <a:schemeClr val="tx1"/>
                          </a:solidFill>
                          <a:latin typeface="Open Sans" panose="020B0606030504020204" pitchFamily="34" charset="0"/>
                          <a:ea typeface="Open Sans" panose="020B0606030504020204" pitchFamily="34" charset="0"/>
                          <a:cs typeface="Open Sans" panose="020B0606030504020204" pitchFamily="34" charset="0"/>
                        </a:defRPr>
                      </a:pPr>
                      <a:t>[CATEGORY NAME]</a:t>
                    </a:fld>
                    <a:r>
                      <a:rPr lang="en-US" sz="1050" b="0"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fld id="{D4A747F0-6C71-3340-96EA-7A476472924B}" type="PERCENTAGE">
                      <a:rPr lang="en-US" sz="1050" b="1" baseline="0">
                        <a:solidFill>
                          <a:schemeClr val="tx1"/>
                        </a:solidFill>
                        <a:latin typeface="Open Sans" panose="020B0606030504020204" pitchFamily="34" charset="0"/>
                        <a:ea typeface="Open Sans" panose="020B0606030504020204" pitchFamily="34" charset="0"/>
                        <a:cs typeface="Open Sans" panose="020B0606030504020204" pitchFamily="34" charset="0"/>
                      </a:rPr>
                      <a:pPr>
                        <a:defRPr sz="1050" b="0">
                          <a:solidFill>
                            <a:schemeClr val="tx1"/>
                          </a:solidFill>
                          <a:latin typeface="Open Sans" panose="020B0606030504020204" pitchFamily="34" charset="0"/>
                          <a:ea typeface="Open Sans" panose="020B0606030504020204" pitchFamily="34" charset="0"/>
                          <a:cs typeface="Open Sans" panose="020B0606030504020204" pitchFamily="34" charset="0"/>
                        </a:defRPr>
                      </a:pPr>
                      <a:t>[PERCENTAGE]</a:t>
                    </a:fld>
                    <a:endParaRPr lang="en-US" sz="1050" b="0" baseline="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c:rich>
              </c:tx>
              <c:spPr>
                <a:noFill/>
                <a:ln>
                  <a:noFill/>
                </a:ln>
                <a:effectLst/>
              </c:spPr>
              <c:txPr>
                <a:bodyPr rot="0" spcFirstLastPara="1" vertOverflow="ellipsis" vert="horz" wrap="square" lIns="38100" tIns="19050" rIns="38100" bIns="19050" anchor="ctr" anchorCtr="1">
                  <a:spAutoFit/>
                </a:bodyPr>
                <a:lstStyle/>
                <a:p>
                  <a:pPr>
                    <a:defRPr sz="1050" b="0" i="0" u="none" strike="noStrike"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7AC4-F048-A701-1CFC7677F377}"/>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'Overview - FY18 State Expenses'!$A$2:$A$5</c:f>
              <c:strCache>
                <c:ptCount val="4"/>
                <c:pt idx="0">
                  <c:v>Regional AHEC Funding</c:v>
                </c:pt>
                <c:pt idx="1">
                  <c:v>Residency Funds</c:v>
                </c:pt>
                <c:pt idx="2">
                  <c:v>UNC - Chapel Hill Units</c:v>
                </c:pt>
                <c:pt idx="3">
                  <c:v>NC AHEC Program Office</c:v>
                </c:pt>
              </c:strCache>
            </c:strRef>
          </c:cat>
          <c:val>
            <c:numRef>
              <c:f>'Overview - FY18 State Expenses'!$B$2:$B$5</c:f>
              <c:numCache>
                <c:formatCode>_(* #,##0.00_);_(* \(#,##0.00\);_(* "-"??_);_(@_)</c:formatCode>
                <c:ptCount val="4"/>
                <c:pt idx="0">
                  <c:v>36903171.460000001</c:v>
                </c:pt>
                <c:pt idx="1">
                  <c:v>3455649</c:v>
                </c:pt>
                <c:pt idx="2">
                  <c:v>3922591.0999999996</c:v>
                </c:pt>
                <c:pt idx="3">
                  <c:v>3918126.37</c:v>
                </c:pt>
              </c:numCache>
            </c:numRef>
          </c:val>
          <c:extLst>
            <c:ext xmlns:c16="http://schemas.microsoft.com/office/drawing/2014/chart" uri="{C3380CC4-5D6E-409C-BE32-E72D297353CC}">
              <c16:uniqueId val="{00000008-7AC4-F048-A701-1CFC7677F377}"/>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E17A47-F14D-454C-8C68-D0FD8577DF1F}" type="doc">
      <dgm:prSet loTypeId="urn:microsoft.com/office/officeart/2005/8/layout/lProcess1" loCatId="" qsTypeId="urn:microsoft.com/office/officeart/2005/8/quickstyle/simple2" qsCatId="simple" csTypeId="urn:microsoft.com/office/officeart/2005/8/colors/accent1_2" csCatId="accent1" phldr="1"/>
      <dgm:spPr/>
      <dgm:t>
        <a:bodyPr/>
        <a:lstStyle/>
        <a:p>
          <a:endParaRPr lang="en-US"/>
        </a:p>
      </dgm:t>
    </dgm:pt>
    <dgm:pt modelId="{02C028B0-63DB-8C49-A1CC-E4B0D9A47A66}">
      <dgm:prSet phldrT="[Text]" custT="1"/>
      <dgm:spPr>
        <a:solidFill>
          <a:srgbClr val="243644"/>
        </a:solidFill>
      </dgm:spPr>
      <dgm:t>
        <a:bodyPr/>
        <a:lstStyle/>
        <a:p>
          <a:r>
            <a:rPr lang="en-US" sz="3200" b="0" dirty="0"/>
            <a:t>Recruit</a:t>
          </a:r>
        </a:p>
      </dgm:t>
    </dgm:pt>
    <dgm:pt modelId="{21DD3C3A-DB80-C441-B84F-41152C6EFFCC}" type="parTrans" cxnId="{62B8D63D-F163-894D-9840-785C249A86DC}">
      <dgm:prSet/>
      <dgm:spPr/>
      <dgm:t>
        <a:bodyPr/>
        <a:lstStyle/>
        <a:p>
          <a:endParaRPr lang="en-US"/>
        </a:p>
      </dgm:t>
    </dgm:pt>
    <dgm:pt modelId="{B59DBA08-A527-B44D-A6CA-F2FB14DB3706}" type="sibTrans" cxnId="{62B8D63D-F163-894D-9840-785C249A86DC}">
      <dgm:prSet/>
      <dgm:spPr/>
      <dgm:t>
        <a:bodyPr/>
        <a:lstStyle/>
        <a:p>
          <a:endParaRPr lang="en-US"/>
        </a:p>
      </dgm:t>
    </dgm:pt>
    <dgm:pt modelId="{C1324D66-EC74-8E4A-91E3-A5054CC46D76}">
      <dgm:prSet/>
      <dgm:spPr>
        <a:solidFill>
          <a:srgbClr val="243644"/>
        </a:solidFill>
      </dgm:spPr>
      <dgm:t>
        <a:bodyPr/>
        <a:lstStyle/>
        <a:p>
          <a:r>
            <a:rPr lang="en-US" dirty="0"/>
            <a:t>Train</a:t>
          </a:r>
        </a:p>
      </dgm:t>
    </dgm:pt>
    <dgm:pt modelId="{E8479ABD-4442-874B-BFA1-B9E4641E8128}" type="parTrans" cxnId="{BCF65357-F990-FF4E-8B6E-B0663E1F63EE}">
      <dgm:prSet/>
      <dgm:spPr/>
      <dgm:t>
        <a:bodyPr/>
        <a:lstStyle/>
        <a:p>
          <a:endParaRPr lang="en-US"/>
        </a:p>
      </dgm:t>
    </dgm:pt>
    <dgm:pt modelId="{E55D827A-FCA7-854E-8005-809FFDB8D744}" type="sibTrans" cxnId="{BCF65357-F990-FF4E-8B6E-B0663E1F63EE}">
      <dgm:prSet/>
      <dgm:spPr/>
      <dgm:t>
        <a:bodyPr/>
        <a:lstStyle/>
        <a:p>
          <a:endParaRPr lang="en-US"/>
        </a:p>
      </dgm:t>
    </dgm:pt>
    <dgm:pt modelId="{4E4EF828-3402-134E-85DC-2C9428F3DB40}">
      <dgm:prSet/>
      <dgm:spPr>
        <a:solidFill>
          <a:srgbClr val="243644"/>
        </a:solidFill>
      </dgm:spPr>
      <dgm:t>
        <a:bodyPr/>
        <a:lstStyle/>
        <a:p>
          <a:r>
            <a:rPr lang="en-US" dirty="0"/>
            <a:t>Retain</a:t>
          </a:r>
        </a:p>
      </dgm:t>
    </dgm:pt>
    <dgm:pt modelId="{80906447-7C6E-AB4D-8905-DFDF25CE8EA7}" type="parTrans" cxnId="{5164C68C-BCC6-6640-BC77-0DCFC9535410}">
      <dgm:prSet/>
      <dgm:spPr/>
      <dgm:t>
        <a:bodyPr/>
        <a:lstStyle/>
        <a:p>
          <a:endParaRPr lang="en-US"/>
        </a:p>
      </dgm:t>
    </dgm:pt>
    <dgm:pt modelId="{FD6924D5-AD2D-FD4C-B3DD-23931BF12602}" type="sibTrans" cxnId="{5164C68C-BCC6-6640-BC77-0DCFC9535410}">
      <dgm:prSet/>
      <dgm:spPr/>
      <dgm:t>
        <a:bodyPr/>
        <a:lstStyle/>
        <a:p>
          <a:endParaRPr lang="en-US"/>
        </a:p>
      </dgm:t>
    </dgm:pt>
    <dgm:pt modelId="{824B163F-7CFB-9047-A76D-7D61179DD20E}">
      <dgm:prSet phldrT="[Text]" custT="1"/>
      <dgm:spPr/>
      <dgm:t>
        <a:bodyPr/>
        <a:lstStyle/>
        <a:p>
          <a:r>
            <a:rPr lang="en-US" sz="1400" dirty="0"/>
            <a:t>To ensure an appropriate supply of trainees/students to pursue health careers, particularly those who reflect their communities</a:t>
          </a:r>
          <a:endParaRPr lang="en-US" sz="1400" b="1" dirty="0"/>
        </a:p>
      </dgm:t>
    </dgm:pt>
    <dgm:pt modelId="{E57CA340-CC1D-994E-B71C-5C89BBD597CD}" type="parTrans" cxnId="{CDAEEBF4-6A6F-3D4C-ADE2-77364993B684}">
      <dgm:prSet/>
      <dgm:spPr/>
      <dgm:t>
        <a:bodyPr/>
        <a:lstStyle/>
        <a:p>
          <a:endParaRPr lang="en-US"/>
        </a:p>
      </dgm:t>
    </dgm:pt>
    <dgm:pt modelId="{1B50D207-3BED-3C41-9EE2-B7BF31815FF4}" type="sibTrans" cxnId="{CDAEEBF4-6A6F-3D4C-ADE2-77364993B684}">
      <dgm:prSet/>
      <dgm:spPr/>
      <dgm:t>
        <a:bodyPr/>
        <a:lstStyle/>
        <a:p>
          <a:endParaRPr lang="en-US"/>
        </a:p>
      </dgm:t>
    </dgm:pt>
    <dgm:pt modelId="{4EEA9451-51B2-C241-9574-D00565B988EE}">
      <dgm:prSet custT="1"/>
      <dgm:spPr/>
      <dgm:t>
        <a:bodyPr/>
        <a:lstStyle/>
        <a:p>
          <a:r>
            <a:rPr lang="en-US" sz="1400" dirty="0"/>
            <a:t>To encourage health professions trainees/students and healthcare professionals to practice in interprofessional and primary care settings in rural and under-resourced communities</a:t>
          </a:r>
        </a:p>
      </dgm:t>
    </dgm:pt>
    <dgm:pt modelId="{572D6FF3-AC3C-2941-9C11-46B73EC66A5C}" type="parTrans" cxnId="{057ECEC4-20A3-D943-9841-1A2101F59C0C}">
      <dgm:prSet/>
      <dgm:spPr/>
      <dgm:t>
        <a:bodyPr/>
        <a:lstStyle/>
        <a:p>
          <a:endParaRPr lang="en-US"/>
        </a:p>
      </dgm:t>
    </dgm:pt>
    <dgm:pt modelId="{B9549A43-CEF8-A24A-88D5-D7739DCD0ECD}" type="sibTrans" cxnId="{057ECEC4-20A3-D943-9841-1A2101F59C0C}">
      <dgm:prSet/>
      <dgm:spPr/>
      <dgm:t>
        <a:bodyPr/>
        <a:lstStyle/>
        <a:p>
          <a:endParaRPr lang="en-US"/>
        </a:p>
      </dgm:t>
    </dgm:pt>
    <dgm:pt modelId="{F9E7556F-7535-0B41-AE42-B0BBCE650B1F}">
      <dgm:prSet custT="1"/>
      <dgm:spPr/>
      <dgm:t>
        <a:bodyPr/>
        <a:lstStyle/>
        <a:p>
          <a:pPr>
            <a:lnSpc>
              <a:spcPct val="100000"/>
            </a:lnSpc>
          </a:pPr>
          <a:r>
            <a:rPr lang="en-US" sz="1400" dirty="0"/>
            <a:t>To retain the health workforce with a focus on the diversity of providers, interprofessional teams, and primary care settings in rural and under-resourced communities</a:t>
          </a:r>
        </a:p>
      </dgm:t>
    </dgm:pt>
    <dgm:pt modelId="{FB73F666-3A09-2F48-98AF-AAD7F644E3CB}" type="parTrans" cxnId="{F52338D8-CEE5-934F-8617-E691F1794B15}">
      <dgm:prSet/>
      <dgm:spPr/>
      <dgm:t>
        <a:bodyPr/>
        <a:lstStyle/>
        <a:p>
          <a:endParaRPr lang="en-US"/>
        </a:p>
      </dgm:t>
    </dgm:pt>
    <dgm:pt modelId="{11B8EE18-82B1-9E4B-8AA4-ABF4D9F54705}" type="sibTrans" cxnId="{F52338D8-CEE5-934F-8617-E691F1794B15}">
      <dgm:prSet/>
      <dgm:spPr/>
      <dgm:t>
        <a:bodyPr/>
        <a:lstStyle/>
        <a:p>
          <a:endParaRPr lang="en-US"/>
        </a:p>
      </dgm:t>
    </dgm:pt>
    <dgm:pt modelId="{523884AD-945D-384A-B86C-0A7E6F11D45D}" type="pres">
      <dgm:prSet presAssocID="{02E17A47-F14D-454C-8C68-D0FD8577DF1F}" presName="Name0" presStyleCnt="0">
        <dgm:presLayoutVars>
          <dgm:dir/>
          <dgm:animLvl val="lvl"/>
          <dgm:resizeHandles val="exact"/>
        </dgm:presLayoutVars>
      </dgm:prSet>
      <dgm:spPr/>
    </dgm:pt>
    <dgm:pt modelId="{57546D00-C7CA-1E40-85EB-70F5BA039356}" type="pres">
      <dgm:prSet presAssocID="{02C028B0-63DB-8C49-A1CC-E4B0D9A47A66}" presName="vertFlow" presStyleCnt="0"/>
      <dgm:spPr/>
    </dgm:pt>
    <dgm:pt modelId="{3D748C88-7FE8-544E-8704-C4FEDA82265E}" type="pres">
      <dgm:prSet presAssocID="{02C028B0-63DB-8C49-A1CC-E4B0D9A47A66}" presName="header" presStyleLbl="node1" presStyleIdx="0" presStyleCnt="3"/>
      <dgm:spPr/>
    </dgm:pt>
    <dgm:pt modelId="{25149CB8-9497-554B-A0FD-69CE0FF5178B}" type="pres">
      <dgm:prSet presAssocID="{E57CA340-CC1D-994E-B71C-5C89BBD597CD}" presName="parTrans" presStyleLbl="sibTrans2D1" presStyleIdx="0" presStyleCnt="3"/>
      <dgm:spPr/>
    </dgm:pt>
    <dgm:pt modelId="{0CE107C1-E653-8F47-BD6F-13A5F0D910BF}" type="pres">
      <dgm:prSet presAssocID="{824B163F-7CFB-9047-A76D-7D61179DD20E}" presName="child" presStyleLbl="alignAccFollowNode1" presStyleIdx="0" presStyleCnt="3" custScaleY="276137">
        <dgm:presLayoutVars>
          <dgm:chMax val="0"/>
          <dgm:bulletEnabled val="1"/>
        </dgm:presLayoutVars>
      </dgm:prSet>
      <dgm:spPr/>
    </dgm:pt>
    <dgm:pt modelId="{9A45AA85-F273-BE4C-BBE3-70619000FA93}" type="pres">
      <dgm:prSet presAssocID="{02C028B0-63DB-8C49-A1CC-E4B0D9A47A66}" presName="hSp" presStyleCnt="0"/>
      <dgm:spPr/>
    </dgm:pt>
    <dgm:pt modelId="{87C27433-18D2-B740-BB68-C3ACD7BE5660}" type="pres">
      <dgm:prSet presAssocID="{C1324D66-EC74-8E4A-91E3-A5054CC46D76}" presName="vertFlow" presStyleCnt="0"/>
      <dgm:spPr/>
    </dgm:pt>
    <dgm:pt modelId="{F88E905B-21A7-D24C-A01C-D200C3FAAB56}" type="pres">
      <dgm:prSet presAssocID="{C1324D66-EC74-8E4A-91E3-A5054CC46D76}" presName="header" presStyleLbl="node1" presStyleIdx="1" presStyleCnt="3"/>
      <dgm:spPr/>
    </dgm:pt>
    <dgm:pt modelId="{D59798E2-CCCD-A04B-9432-E005005BB3BD}" type="pres">
      <dgm:prSet presAssocID="{572D6FF3-AC3C-2941-9C11-46B73EC66A5C}" presName="parTrans" presStyleLbl="sibTrans2D1" presStyleIdx="1" presStyleCnt="3"/>
      <dgm:spPr/>
    </dgm:pt>
    <dgm:pt modelId="{72ADA6E2-EABA-F94E-97C1-2025E5CDA925}" type="pres">
      <dgm:prSet presAssocID="{4EEA9451-51B2-C241-9574-D00565B988EE}" presName="child" presStyleLbl="alignAccFollowNode1" presStyleIdx="1" presStyleCnt="3" custScaleY="266065">
        <dgm:presLayoutVars>
          <dgm:chMax val="0"/>
          <dgm:bulletEnabled val="1"/>
        </dgm:presLayoutVars>
      </dgm:prSet>
      <dgm:spPr/>
    </dgm:pt>
    <dgm:pt modelId="{C17747DC-2528-9845-BCD7-E54BF543BB52}" type="pres">
      <dgm:prSet presAssocID="{C1324D66-EC74-8E4A-91E3-A5054CC46D76}" presName="hSp" presStyleCnt="0"/>
      <dgm:spPr/>
    </dgm:pt>
    <dgm:pt modelId="{1AE20306-2486-8A46-A1B5-AAC588E64F3A}" type="pres">
      <dgm:prSet presAssocID="{4E4EF828-3402-134E-85DC-2C9428F3DB40}" presName="vertFlow" presStyleCnt="0"/>
      <dgm:spPr/>
    </dgm:pt>
    <dgm:pt modelId="{D390FCFD-5FEF-744D-939D-EC919E3F6408}" type="pres">
      <dgm:prSet presAssocID="{4E4EF828-3402-134E-85DC-2C9428F3DB40}" presName="header" presStyleLbl="node1" presStyleIdx="2" presStyleCnt="3"/>
      <dgm:spPr/>
    </dgm:pt>
    <dgm:pt modelId="{9450923C-5E8E-D24D-ADA6-057DCFBD540D}" type="pres">
      <dgm:prSet presAssocID="{FB73F666-3A09-2F48-98AF-AAD7F644E3CB}" presName="parTrans" presStyleLbl="sibTrans2D1" presStyleIdx="2" presStyleCnt="3"/>
      <dgm:spPr/>
    </dgm:pt>
    <dgm:pt modelId="{6F65DF32-9A87-D24C-B4D1-A3CB5FB66464}" type="pres">
      <dgm:prSet presAssocID="{F9E7556F-7535-0B41-AE42-B0BBCE650B1F}" presName="child" presStyleLbl="alignAccFollowNode1" presStyleIdx="2" presStyleCnt="3" custScaleY="281173" custLinFactNeighborX="828" custLinFactNeighborY="6109">
        <dgm:presLayoutVars>
          <dgm:chMax val="0"/>
          <dgm:bulletEnabled val="1"/>
        </dgm:presLayoutVars>
      </dgm:prSet>
      <dgm:spPr/>
    </dgm:pt>
  </dgm:ptLst>
  <dgm:cxnLst>
    <dgm:cxn modelId="{D21F7707-D8D5-BE4C-9F4A-AD730B3A6294}" type="presOf" srcId="{4EEA9451-51B2-C241-9574-D00565B988EE}" destId="{72ADA6E2-EABA-F94E-97C1-2025E5CDA925}" srcOrd="0" destOrd="0" presId="urn:microsoft.com/office/officeart/2005/8/layout/lProcess1"/>
    <dgm:cxn modelId="{C44CB13B-3F33-6141-BF1E-E982E0361A33}" type="presOf" srcId="{4E4EF828-3402-134E-85DC-2C9428F3DB40}" destId="{D390FCFD-5FEF-744D-939D-EC919E3F6408}" srcOrd="0" destOrd="0" presId="urn:microsoft.com/office/officeart/2005/8/layout/lProcess1"/>
    <dgm:cxn modelId="{62B8D63D-F163-894D-9840-785C249A86DC}" srcId="{02E17A47-F14D-454C-8C68-D0FD8577DF1F}" destId="{02C028B0-63DB-8C49-A1CC-E4B0D9A47A66}" srcOrd="0" destOrd="0" parTransId="{21DD3C3A-DB80-C441-B84F-41152C6EFFCC}" sibTransId="{B59DBA08-A527-B44D-A6CA-F2FB14DB3706}"/>
    <dgm:cxn modelId="{BCF65357-F990-FF4E-8B6E-B0663E1F63EE}" srcId="{02E17A47-F14D-454C-8C68-D0FD8577DF1F}" destId="{C1324D66-EC74-8E4A-91E3-A5054CC46D76}" srcOrd="1" destOrd="0" parTransId="{E8479ABD-4442-874B-BFA1-B9E4641E8128}" sibTransId="{E55D827A-FCA7-854E-8005-809FFDB8D744}"/>
    <dgm:cxn modelId="{CC86A983-FE21-DE48-9A66-18865D86D1D0}" type="presOf" srcId="{824B163F-7CFB-9047-A76D-7D61179DD20E}" destId="{0CE107C1-E653-8F47-BD6F-13A5F0D910BF}" srcOrd="0" destOrd="0" presId="urn:microsoft.com/office/officeart/2005/8/layout/lProcess1"/>
    <dgm:cxn modelId="{BCAD7C84-D65D-BA41-A7E8-219403A5CA6D}" type="presOf" srcId="{02C028B0-63DB-8C49-A1CC-E4B0D9A47A66}" destId="{3D748C88-7FE8-544E-8704-C4FEDA82265E}" srcOrd="0" destOrd="0" presId="urn:microsoft.com/office/officeart/2005/8/layout/lProcess1"/>
    <dgm:cxn modelId="{5164C68C-BCC6-6640-BC77-0DCFC9535410}" srcId="{02E17A47-F14D-454C-8C68-D0FD8577DF1F}" destId="{4E4EF828-3402-134E-85DC-2C9428F3DB40}" srcOrd="2" destOrd="0" parTransId="{80906447-7C6E-AB4D-8905-DFDF25CE8EA7}" sibTransId="{FD6924D5-AD2D-FD4C-B3DD-23931BF12602}"/>
    <dgm:cxn modelId="{8C3397B0-3AEB-524A-93A0-B45546643B52}" type="presOf" srcId="{C1324D66-EC74-8E4A-91E3-A5054CC46D76}" destId="{F88E905B-21A7-D24C-A01C-D200C3FAAB56}" srcOrd="0" destOrd="0" presId="urn:microsoft.com/office/officeart/2005/8/layout/lProcess1"/>
    <dgm:cxn modelId="{057ECEC4-20A3-D943-9841-1A2101F59C0C}" srcId="{C1324D66-EC74-8E4A-91E3-A5054CC46D76}" destId="{4EEA9451-51B2-C241-9574-D00565B988EE}" srcOrd="0" destOrd="0" parTransId="{572D6FF3-AC3C-2941-9C11-46B73EC66A5C}" sibTransId="{B9549A43-CEF8-A24A-88D5-D7739DCD0ECD}"/>
    <dgm:cxn modelId="{663B02C8-FAFD-154C-B831-43B7855ECB0D}" type="presOf" srcId="{F9E7556F-7535-0B41-AE42-B0BBCE650B1F}" destId="{6F65DF32-9A87-D24C-B4D1-A3CB5FB66464}" srcOrd="0" destOrd="0" presId="urn:microsoft.com/office/officeart/2005/8/layout/lProcess1"/>
    <dgm:cxn modelId="{C7C221C8-33B6-FE4F-BAF5-51DCAA2CE5F4}" type="presOf" srcId="{572D6FF3-AC3C-2941-9C11-46B73EC66A5C}" destId="{D59798E2-CCCD-A04B-9432-E005005BB3BD}" srcOrd="0" destOrd="0" presId="urn:microsoft.com/office/officeart/2005/8/layout/lProcess1"/>
    <dgm:cxn modelId="{C2501BCE-60BF-FB48-BC8F-BF1712332A40}" type="presOf" srcId="{FB73F666-3A09-2F48-98AF-AAD7F644E3CB}" destId="{9450923C-5E8E-D24D-ADA6-057DCFBD540D}" srcOrd="0" destOrd="0" presId="urn:microsoft.com/office/officeart/2005/8/layout/lProcess1"/>
    <dgm:cxn modelId="{F52338D8-CEE5-934F-8617-E691F1794B15}" srcId="{4E4EF828-3402-134E-85DC-2C9428F3DB40}" destId="{F9E7556F-7535-0B41-AE42-B0BBCE650B1F}" srcOrd="0" destOrd="0" parTransId="{FB73F666-3A09-2F48-98AF-AAD7F644E3CB}" sibTransId="{11B8EE18-82B1-9E4B-8AA4-ABF4D9F54705}"/>
    <dgm:cxn modelId="{A9E604DB-8A18-3947-A9E6-2398C9EC26EC}" type="presOf" srcId="{02E17A47-F14D-454C-8C68-D0FD8577DF1F}" destId="{523884AD-945D-384A-B86C-0A7E6F11D45D}" srcOrd="0" destOrd="0" presId="urn:microsoft.com/office/officeart/2005/8/layout/lProcess1"/>
    <dgm:cxn modelId="{84D27BEF-4DF3-1749-A1F6-C682B9457ED1}" type="presOf" srcId="{E57CA340-CC1D-994E-B71C-5C89BBD597CD}" destId="{25149CB8-9497-554B-A0FD-69CE0FF5178B}" srcOrd="0" destOrd="0" presId="urn:microsoft.com/office/officeart/2005/8/layout/lProcess1"/>
    <dgm:cxn modelId="{CDAEEBF4-6A6F-3D4C-ADE2-77364993B684}" srcId="{02C028B0-63DB-8C49-A1CC-E4B0D9A47A66}" destId="{824B163F-7CFB-9047-A76D-7D61179DD20E}" srcOrd="0" destOrd="0" parTransId="{E57CA340-CC1D-994E-B71C-5C89BBD597CD}" sibTransId="{1B50D207-3BED-3C41-9EE2-B7BF31815FF4}"/>
    <dgm:cxn modelId="{D95420A2-4ECF-794E-AF85-A42432777814}" type="presParOf" srcId="{523884AD-945D-384A-B86C-0A7E6F11D45D}" destId="{57546D00-C7CA-1E40-85EB-70F5BA039356}" srcOrd="0" destOrd="0" presId="urn:microsoft.com/office/officeart/2005/8/layout/lProcess1"/>
    <dgm:cxn modelId="{6742421C-4B16-EC4D-B0E5-4054A8DA7FF7}" type="presParOf" srcId="{57546D00-C7CA-1E40-85EB-70F5BA039356}" destId="{3D748C88-7FE8-544E-8704-C4FEDA82265E}" srcOrd="0" destOrd="0" presId="urn:microsoft.com/office/officeart/2005/8/layout/lProcess1"/>
    <dgm:cxn modelId="{8DA3A6ED-50F2-1540-A758-2832E1CD0F26}" type="presParOf" srcId="{57546D00-C7CA-1E40-85EB-70F5BA039356}" destId="{25149CB8-9497-554B-A0FD-69CE0FF5178B}" srcOrd="1" destOrd="0" presId="urn:microsoft.com/office/officeart/2005/8/layout/lProcess1"/>
    <dgm:cxn modelId="{EA3E17CA-BAE8-4446-B243-4B052B0F0981}" type="presParOf" srcId="{57546D00-C7CA-1E40-85EB-70F5BA039356}" destId="{0CE107C1-E653-8F47-BD6F-13A5F0D910BF}" srcOrd="2" destOrd="0" presId="urn:microsoft.com/office/officeart/2005/8/layout/lProcess1"/>
    <dgm:cxn modelId="{C2DFD47E-9A63-D94D-8EE9-E1F3746429C2}" type="presParOf" srcId="{523884AD-945D-384A-B86C-0A7E6F11D45D}" destId="{9A45AA85-F273-BE4C-BBE3-70619000FA93}" srcOrd="1" destOrd="0" presId="urn:microsoft.com/office/officeart/2005/8/layout/lProcess1"/>
    <dgm:cxn modelId="{3427307D-C001-514A-95B9-32B26811F1E9}" type="presParOf" srcId="{523884AD-945D-384A-B86C-0A7E6F11D45D}" destId="{87C27433-18D2-B740-BB68-C3ACD7BE5660}" srcOrd="2" destOrd="0" presId="urn:microsoft.com/office/officeart/2005/8/layout/lProcess1"/>
    <dgm:cxn modelId="{3CC5B0D6-4CC9-5A4F-8108-8D13D6FBCD47}" type="presParOf" srcId="{87C27433-18D2-B740-BB68-C3ACD7BE5660}" destId="{F88E905B-21A7-D24C-A01C-D200C3FAAB56}" srcOrd="0" destOrd="0" presId="urn:microsoft.com/office/officeart/2005/8/layout/lProcess1"/>
    <dgm:cxn modelId="{137DC3AB-1134-1540-885D-61BB8E5E16FC}" type="presParOf" srcId="{87C27433-18D2-B740-BB68-C3ACD7BE5660}" destId="{D59798E2-CCCD-A04B-9432-E005005BB3BD}" srcOrd="1" destOrd="0" presId="urn:microsoft.com/office/officeart/2005/8/layout/lProcess1"/>
    <dgm:cxn modelId="{8AE75B9E-F7EB-344D-88C0-3F2F2967ACB3}" type="presParOf" srcId="{87C27433-18D2-B740-BB68-C3ACD7BE5660}" destId="{72ADA6E2-EABA-F94E-97C1-2025E5CDA925}" srcOrd="2" destOrd="0" presId="urn:microsoft.com/office/officeart/2005/8/layout/lProcess1"/>
    <dgm:cxn modelId="{49DC5A79-51CD-5D4E-97F4-AA7A9EFCB7E4}" type="presParOf" srcId="{523884AD-945D-384A-B86C-0A7E6F11D45D}" destId="{C17747DC-2528-9845-BCD7-E54BF543BB52}" srcOrd="3" destOrd="0" presId="urn:microsoft.com/office/officeart/2005/8/layout/lProcess1"/>
    <dgm:cxn modelId="{F526CCDF-EFE7-2B47-8682-B2D6390883B2}" type="presParOf" srcId="{523884AD-945D-384A-B86C-0A7E6F11D45D}" destId="{1AE20306-2486-8A46-A1B5-AAC588E64F3A}" srcOrd="4" destOrd="0" presId="urn:microsoft.com/office/officeart/2005/8/layout/lProcess1"/>
    <dgm:cxn modelId="{A65E66F9-35CD-6941-9412-841E7AF7A2D7}" type="presParOf" srcId="{1AE20306-2486-8A46-A1B5-AAC588E64F3A}" destId="{D390FCFD-5FEF-744D-939D-EC919E3F6408}" srcOrd="0" destOrd="0" presId="urn:microsoft.com/office/officeart/2005/8/layout/lProcess1"/>
    <dgm:cxn modelId="{92A319D7-378A-8B41-915F-A06DAA277D4B}" type="presParOf" srcId="{1AE20306-2486-8A46-A1B5-AAC588E64F3A}" destId="{9450923C-5E8E-D24D-ADA6-057DCFBD540D}" srcOrd="1" destOrd="0" presId="urn:microsoft.com/office/officeart/2005/8/layout/lProcess1"/>
    <dgm:cxn modelId="{0B77DA51-2143-9D4A-8AF2-3487414491AA}" type="presParOf" srcId="{1AE20306-2486-8A46-A1B5-AAC588E64F3A}" destId="{6F65DF32-9A87-D24C-B4D1-A3CB5FB66464}" srcOrd="2"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E17A47-F14D-454C-8C68-D0FD8577DF1F}" type="doc">
      <dgm:prSet loTypeId="urn:microsoft.com/office/officeart/2005/8/layout/lProcess1" loCatId="" qsTypeId="urn:microsoft.com/office/officeart/2005/8/quickstyle/simple1" qsCatId="simple" csTypeId="urn:microsoft.com/office/officeart/2005/8/colors/accent1_2" csCatId="accent1" phldr="1"/>
      <dgm:spPr/>
      <dgm:t>
        <a:bodyPr/>
        <a:lstStyle/>
        <a:p>
          <a:endParaRPr lang="en-US"/>
        </a:p>
      </dgm:t>
    </dgm:pt>
    <dgm:pt modelId="{02C028B0-63DB-8C49-A1CC-E4B0D9A47A66}">
      <dgm:prSet phldrT="[Text]" custT="1"/>
      <dgm:spPr>
        <a:solidFill>
          <a:srgbClr val="448BBB"/>
        </a:solidFill>
        <a:ln>
          <a:solidFill>
            <a:schemeClr val="lt1">
              <a:hueOff val="0"/>
              <a:satOff val="0"/>
              <a:lumOff val="0"/>
              <a:alpha val="90000"/>
            </a:schemeClr>
          </a:solidFill>
        </a:ln>
      </dgm:spPr>
      <dgm:t>
        <a:bodyPr/>
        <a:lstStyle/>
        <a:p>
          <a:r>
            <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Health Careers &amp; </a:t>
          </a:r>
          <a:br>
            <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Workforce Diversity</a:t>
          </a:r>
        </a:p>
      </dgm:t>
    </dgm:pt>
    <dgm:pt modelId="{21DD3C3A-DB80-C441-B84F-41152C6EFFCC}" type="parTrans" cxnId="{62B8D63D-F163-894D-9840-785C249A86DC}">
      <dgm:prSet/>
      <dgm:spPr/>
      <dgm:t>
        <a:bodyPr/>
        <a:lstStyle/>
        <a:p>
          <a:endParaRPr lang="en-US"/>
        </a:p>
      </dgm:t>
    </dgm:pt>
    <dgm:pt modelId="{B59DBA08-A527-B44D-A6CA-F2FB14DB3706}" type="sibTrans" cxnId="{62B8D63D-F163-894D-9840-785C249A86DC}">
      <dgm:prSet/>
      <dgm:spPr/>
      <dgm:t>
        <a:bodyPr/>
        <a:lstStyle/>
        <a:p>
          <a:endParaRPr lang="en-US"/>
        </a:p>
      </dgm:t>
    </dgm:pt>
    <dgm:pt modelId="{09602B1A-4BEF-6C48-86C4-FB7A2E9F7B1D}">
      <dgm:prSet phldrT="[Text]" custT="1"/>
      <dgm:spPr>
        <a:solidFill>
          <a:srgbClr val="BD4D3B"/>
        </a:solidFill>
        <a:ln>
          <a:solidFill>
            <a:schemeClr val="bg1">
              <a:alpha val="90000"/>
            </a:schemeClr>
          </a:solidFill>
        </a:ln>
      </dgm:spPr>
      <dgm:t>
        <a:bodyPr/>
        <a:lstStyle/>
        <a:p>
          <a:r>
            <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Student Services</a:t>
          </a:r>
        </a:p>
      </dgm:t>
    </dgm:pt>
    <dgm:pt modelId="{A655A2E8-4434-BB40-975A-EA8F4E297550}" type="parTrans" cxnId="{640F40A7-7423-0D41-9DD3-A6F9772BFF73}">
      <dgm:prSet/>
      <dgm:spPr>
        <a:noFill/>
      </dgm:spPr>
      <dgm:t>
        <a:bodyPr/>
        <a:lstStyle/>
        <a:p>
          <a:endParaRPr lang="en-US"/>
        </a:p>
      </dgm:t>
    </dgm:pt>
    <dgm:pt modelId="{FE2A5DD8-E81F-5243-B926-BC10A4472893}" type="sibTrans" cxnId="{640F40A7-7423-0D41-9DD3-A6F9772BFF73}">
      <dgm:prSet/>
      <dgm:spPr>
        <a:noFill/>
      </dgm:spPr>
      <dgm:t>
        <a:bodyPr/>
        <a:lstStyle/>
        <a:p>
          <a:endParaRPr lang="en-US"/>
        </a:p>
      </dgm:t>
    </dgm:pt>
    <dgm:pt modelId="{1C292080-C265-2A41-A495-CA9F99229E3E}">
      <dgm:prSet phldrT="[Text]" custT="1"/>
      <dgm:spPr>
        <a:solidFill>
          <a:srgbClr val="243644"/>
        </a:solidFill>
        <a:ln>
          <a:solidFill>
            <a:schemeClr val="bg1">
              <a:alpha val="90000"/>
            </a:schemeClr>
          </a:solidFill>
        </a:ln>
      </dgm:spPr>
      <dgm:t>
        <a:bodyPr/>
        <a:lstStyle/>
        <a:p>
          <a:r>
            <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Graduate Medical </a:t>
          </a:r>
          <a:br>
            <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Education Support</a:t>
          </a:r>
        </a:p>
      </dgm:t>
    </dgm:pt>
    <dgm:pt modelId="{18DF4149-805C-1941-80ED-E5AA59551839}" type="parTrans" cxnId="{D2059A79-1E94-3740-8698-B1C6FD5F1804}">
      <dgm:prSet/>
      <dgm:spPr/>
      <dgm:t>
        <a:bodyPr/>
        <a:lstStyle/>
        <a:p>
          <a:endParaRPr lang="en-US"/>
        </a:p>
      </dgm:t>
    </dgm:pt>
    <dgm:pt modelId="{33CDE9A8-EA7A-314B-B8DA-B68BBEE82E6F}" type="sibTrans" cxnId="{D2059A79-1E94-3740-8698-B1C6FD5F1804}">
      <dgm:prSet/>
      <dgm:spPr/>
      <dgm:t>
        <a:bodyPr/>
        <a:lstStyle/>
        <a:p>
          <a:endParaRPr lang="en-US"/>
        </a:p>
      </dgm:t>
    </dgm:pt>
    <dgm:pt modelId="{8467384C-D081-DF4D-A77C-E8650E9E30F4}">
      <dgm:prSet phldrT="[Text]" custT="1"/>
      <dgm:spPr>
        <a:solidFill>
          <a:srgbClr val="97C356"/>
        </a:solidFill>
        <a:ln>
          <a:solidFill>
            <a:schemeClr val="lt1">
              <a:hueOff val="0"/>
              <a:satOff val="0"/>
              <a:lumOff val="0"/>
            </a:schemeClr>
          </a:solidFill>
        </a:ln>
      </dgm:spPr>
      <dgm:t>
        <a:bodyPr/>
        <a:lstStyle/>
        <a:p>
          <a:r>
            <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Continuing Professional Development</a:t>
          </a:r>
        </a:p>
      </dgm:t>
    </dgm:pt>
    <dgm:pt modelId="{2959800B-C88B-6944-909C-18C199D775FC}" type="parTrans" cxnId="{1B298BF7-1269-3947-B450-9D01505EB1B7}">
      <dgm:prSet/>
      <dgm:spPr/>
      <dgm:t>
        <a:bodyPr/>
        <a:lstStyle/>
        <a:p>
          <a:endParaRPr lang="en-US"/>
        </a:p>
      </dgm:t>
    </dgm:pt>
    <dgm:pt modelId="{25ED97A5-B509-5C4A-83D0-B4AA034B3987}" type="sibTrans" cxnId="{1B298BF7-1269-3947-B450-9D01505EB1B7}">
      <dgm:prSet/>
      <dgm:spPr/>
      <dgm:t>
        <a:bodyPr/>
        <a:lstStyle/>
        <a:p>
          <a:endParaRPr lang="en-US"/>
        </a:p>
      </dgm:t>
    </dgm:pt>
    <dgm:pt modelId="{49DF85AE-06F6-4A40-85DA-9E2AF41E9F6B}">
      <dgm:prSet phldrT="[Text]" custT="1"/>
      <dgm:spPr>
        <a:solidFill>
          <a:srgbClr val="605891"/>
        </a:solidFill>
        <a:ln>
          <a:solidFill>
            <a:schemeClr val="bg1">
              <a:alpha val="90000"/>
            </a:schemeClr>
          </a:solidFill>
        </a:ln>
      </dgm:spPr>
      <dgm:t>
        <a:bodyPr/>
        <a:lstStyle/>
        <a:p>
          <a:r>
            <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Practice Support</a:t>
          </a:r>
        </a:p>
      </dgm:t>
    </dgm:pt>
    <dgm:pt modelId="{9732BE5E-1CE3-7741-8932-8F243A7FD0DC}" type="parTrans" cxnId="{09801C8A-F417-7A4A-B54A-1631DA20EB18}">
      <dgm:prSet/>
      <dgm:spPr>
        <a:noFill/>
      </dgm:spPr>
      <dgm:t>
        <a:bodyPr/>
        <a:lstStyle/>
        <a:p>
          <a:endParaRPr lang="en-US"/>
        </a:p>
      </dgm:t>
    </dgm:pt>
    <dgm:pt modelId="{1ABEB6F3-4E80-6E41-BBDD-0B64BE1EB8A2}" type="sibTrans" cxnId="{09801C8A-F417-7A4A-B54A-1631DA20EB18}">
      <dgm:prSet/>
      <dgm:spPr>
        <a:noFill/>
      </dgm:spPr>
      <dgm:t>
        <a:bodyPr/>
        <a:lstStyle/>
        <a:p>
          <a:endParaRPr lang="en-US"/>
        </a:p>
      </dgm:t>
    </dgm:pt>
    <dgm:pt modelId="{C74C1245-46A6-024E-A36D-B93ACD1D31E1}">
      <dgm:prSet phldrT="[Text]" custT="1"/>
      <dgm:spPr>
        <a:solidFill>
          <a:srgbClr val="D6793F"/>
        </a:solidFill>
        <a:ln>
          <a:solidFill>
            <a:schemeClr val="bg1">
              <a:alpha val="90000"/>
            </a:schemeClr>
          </a:solidFill>
        </a:ln>
      </dgm:spPr>
      <dgm:t>
        <a:bodyPr/>
        <a:lstStyle/>
        <a:p>
          <a:r>
            <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Library Services</a:t>
          </a:r>
        </a:p>
      </dgm:t>
    </dgm:pt>
    <dgm:pt modelId="{25BA2850-1DCC-3548-80D4-0B8EA1CBC445}" type="parTrans" cxnId="{E7F783F8-46F4-E94C-9519-6DDDA7C54733}">
      <dgm:prSet/>
      <dgm:spPr/>
      <dgm:t>
        <a:bodyPr/>
        <a:lstStyle/>
        <a:p>
          <a:endParaRPr lang="en-US"/>
        </a:p>
      </dgm:t>
    </dgm:pt>
    <dgm:pt modelId="{E08CAEBD-24AC-8041-9309-337056C87A64}" type="sibTrans" cxnId="{E7F783F8-46F4-E94C-9519-6DDDA7C54733}">
      <dgm:prSet/>
      <dgm:spPr/>
      <dgm:t>
        <a:bodyPr/>
        <a:lstStyle/>
        <a:p>
          <a:endParaRPr lang="en-US"/>
        </a:p>
      </dgm:t>
    </dgm:pt>
    <dgm:pt modelId="{523884AD-945D-384A-B86C-0A7E6F11D45D}" type="pres">
      <dgm:prSet presAssocID="{02E17A47-F14D-454C-8C68-D0FD8577DF1F}" presName="Name0" presStyleCnt="0">
        <dgm:presLayoutVars>
          <dgm:dir/>
          <dgm:animLvl val="lvl"/>
          <dgm:resizeHandles val="exact"/>
        </dgm:presLayoutVars>
      </dgm:prSet>
      <dgm:spPr/>
    </dgm:pt>
    <dgm:pt modelId="{57546D00-C7CA-1E40-85EB-70F5BA039356}" type="pres">
      <dgm:prSet presAssocID="{02C028B0-63DB-8C49-A1CC-E4B0D9A47A66}" presName="vertFlow" presStyleCnt="0"/>
      <dgm:spPr/>
    </dgm:pt>
    <dgm:pt modelId="{3D748C88-7FE8-544E-8704-C4FEDA82265E}" type="pres">
      <dgm:prSet presAssocID="{02C028B0-63DB-8C49-A1CC-E4B0D9A47A66}" presName="header" presStyleLbl="node1" presStyleIdx="0" presStyleCnt="2"/>
      <dgm:spPr/>
    </dgm:pt>
    <dgm:pt modelId="{98EA8683-9C62-6C4F-970A-E1F2F4709C43}" type="pres">
      <dgm:prSet presAssocID="{A655A2E8-4434-BB40-975A-EA8F4E297550}" presName="parTrans" presStyleLbl="sibTrans2D1" presStyleIdx="0" presStyleCnt="4"/>
      <dgm:spPr/>
    </dgm:pt>
    <dgm:pt modelId="{4D46AF65-E49A-0E4A-A872-9E6F9D329A26}" type="pres">
      <dgm:prSet presAssocID="{09602B1A-4BEF-6C48-86C4-FB7A2E9F7B1D}" presName="child" presStyleLbl="alignAccFollowNode1" presStyleIdx="0" presStyleCnt="4">
        <dgm:presLayoutVars>
          <dgm:chMax val="0"/>
          <dgm:bulletEnabled val="1"/>
        </dgm:presLayoutVars>
      </dgm:prSet>
      <dgm:spPr/>
    </dgm:pt>
    <dgm:pt modelId="{3BF81FFE-2E44-794E-9668-D36CD0FAC687}" type="pres">
      <dgm:prSet presAssocID="{FE2A5DD8-E81F-5243-B926-BC10A4472893}" presName="sibTrans" presStyleLbl="sibTrans2D1" presStyleIdx="1" presStyleCnt="4"/>
      <dgm:spPr/>
    </dgm:pt>
    <dgm:pt modelId="{0BFCD5C7-EB23-DA43-9E6E-873AD0D5BCBE}" type="pres">
      <dgm:prSet presAssocID="{1C292080-C265-2A41-A495-CA9F99229E3E}" presName="child" presStyleLbl="alignAccFollowNode1" presStyleIdx="1" presStyleCnt="4">
        <dgm:presLayoutVars>
          <dgm:chMax val="0"/>
          <dgm:bulletEnabled val="1"/>
        </dgm:presLayoutVars>
      </dgm:prSet>
      <dgm:spPr/>
    </dgm:pt>
    <dgm:pt modelId="{9A45AA85-F273-BE4C-BBE3-70619000FA93}" type="pres">
      <dgm:prSet presAssocID="{02C028B0-63DB-8C49-A1CC-E4B0D9A47A66}" presName="hSp" presStyleCnt="0"/>
      <dgm:spPr/>
    </dgm:pt>
    <dgm:pt modelId="{48697A6B-16AF-374E-946B-D0D90276C3FA}" type="pres">
      <dgm:prSet presAssocID="{8467384C-D081-DF4D-A77C-E8650E9E30F4}" presName="vertFlow" presStyleCnt="0"/>
      <dgm:spPr/>
    </dgm:pt>
    <dgm:pt modelId="{B09CF5BE-F231-2B4A-8353-B6E402716E2D}" type="pres">
      <dgm:prSet presAssocID="{8467384C-D081-DF4D-A77C-E8650E9E30F4}" presName="header" presStyleLbl="node1" presStyleIdx="1" presStyleCnt="2"/>
      <dgm:spPr/>
    </dgm:pt>
    <dgm:pt modelId="{522788B2-3463-8041-97EC-5B93C487FA7B}" type="pres">
      <dgm:prSet presAssocID="{9732BE5E-1CE3-7741-8932-8F243A7FD0DC}" presName="parTrans" presStyleLbl="sibTrans2D1" presStyleIdx="2" presStyleCnt="4"/>
      <dgm:spPr/>
    </dgm:pt>
    <dgm:pt modelId="{09EF33B6-5E1E-0B4B-8F17-85137F29E25D}" type="pres">
      <dgm:prSet presAssocID="{49DF85AE-06F6-4A40-85DA-9E2AF41E9F6B}" presName="child" presStyleLbl="alignAccFollowNode1" presStyleIdx="2" presStyleCnt="4">
        <dgm:presLayoutVars>
          <dgm:chMax val="0"/>
          <dgm:bulletEnabled val="1"/>
        </dgm:presLayoutVars>
      </dgm:prSet>
      <dgm:spPr/>
    </dgm:pt>
    <dgm:pt modelId="{0CCFBC5F-AEC1-BF4F-9987-1B5D7F00256B}" type="pres">
      <dgm:prSet presAssocID="{1ABEB6F3-4E80-6E41-BBDD-0B64BE1EB8A2}" presName="sibTrans" presStyleLbl="sibTrans2D1" presStyleIdx="3" presStyleCnt="4"/>
      <dgm:spPr/>
    </dgm:pt>
    <dgm:pt modelId="{9A905050-780B-1644-8A66-E4753A935E79}" type="pres">
      <dgm:prSet presAssocID="{C74C1245-46A6-024E-A36D-B93ACD1D31E1}" presName="child" presStyleLbl="alignAccFollowNode1" presStyleIdx="3" presStyleCnt="4">
        <dgm:presLayoutVars>
          <dgm:chMax val="0"/>
          <dgm:bulletEnabled val="1"/>
        </dgm:presLayoutVars>
      </dgm:prSet>
      <dgm:spPr/>
    </dgm:pt>
  </dgm:ptLst>
  <dgm:cxnLst>
    <dgm:cxn modelId="{E2A1AA2F-6D64-1F4F-B32E-2A9E28E61348}" type="presOf" srcId="{8467384C-D081-DF4D-A77C-E8650E9E30F4}" destId="{B09CF5BE-F231-2B4A-8353-B6E402716E2D}" srcOrd="0" destOrd="0" presId="urn:microsoft.com/office/officeart/2005/8/layout/lProcess1"/>
    <dgm:cxn modelId="{62B8D63D-F163-894D-9840-785C249A86DC}" srcId="{02E17A47-F14D-454C-8C68-D0FD8577DF1F}" destId="{02C028B0-63DB-8C49-A1CC-E4B0D9A47A66}" srcOrd="0" destOrd="0" parTransId="{21DD3C3A-DB80-C441-B84F-41152C6EFFCC}" sibTransId="{B59DBA08-A527-B44D-A6CA-F2FB14DB3706}"/>
    <dgm:cxn modelId="{E2960F5C-9B82-3548-B7AA-42BA70E5CB56}" type="presOf" srcId="{49DF85AE-06F6-4A40-85DA-9E2AF41E9F6B}" destId="{09EF33B6-5E1E-0B4B-8F17-85137F29E25D}" srcOrd="0" destOrd="0" presId="urn:microsoft.com/office/officeart/2005/8/layout/lProcess1"/>
    <dgm:cxn modelId="{942A5765-BFE9-4644-A80A-D75DA1F48F82}" type="presOf" srcId="{9732BE5E-1CE3-7741-8932-8F243A7FD0DC}" destId="{522788B2-3463-8041-97EC-5B93C487FA7B}" srcOrd="0" destOrd="0" presId="urn:microsoft.com/office/officeart/2005/8/layout/lProcess1"/>
    <dgm:cxn modelId="{41745A68-04B1-7C44-A5E1-8CA7DF8769BD}" type="presOf" srcId="{1ABEB6F3-4E80-6E41-BBDD-0B64BE1EB8A2}" destId="{0CCFBC5F-AEC1-BF4F-9987-1B5D7F00256B}" srcOrd="0" destOrd="0" presId="urn:microsoft.com/office/officeart/2005/8/layout/lProcess1"/>
    <dgm:cxn modelId="{51A6754C-C967-284E-AA07-738E27640413}" type="presOf" srcId="{A655A2E8-4434-BB40-975A-EA8F4E297550}" destId="{98EA8683-9C62-6C4F-970A-E1F2F4709C43}" srcOrd="0" destOrd="0" presId="urn:microsoft.com/office/officeart/2005/8/layout/lProcess1"/>
    <dgm:cxn modelId="{D2059A79-1E94-3740-8698-B1C6FD5F1804}" srcId="{02C028B0-63DB-8C49-A1CC-E4B0D9A47A66}" destId="{1C292080-C265-2A41-A495-CA9F99229E3E}" srcOrd="1" destOrd="0" parTransId="{18DF4149-805C-1941-80ED-E5AA59551839}" sibTransId="{33CDE9A8-EA7A-314B-B8DA-B68BBEE82E6F}"/>
    <dgm:cxn modelId="{BCAD7C84-D65D-BA41-A7E8-219403A5CA6D}" type="presOf" srcId="{02C028B0-63DB-8C49-A1CC-E4B0D9A47A66}" destId="{3D748C88-7FE8-544E-8704-C4FEDA82265E}" srcOrd="0" destOrd="0" presId="urn:microsoft.com/office/officeart/2005/8/layout/lProcess1"/>
    <dgm:cxn modelId="{09801C8A-F417-7A4A-B54A-1631DA20EB18}" srcId="{8467384C-D081-DF4D-A77C-E8650E9E30F4}" destId="{49DF85AE-06F6-4A40-85DA-9E2AF41E9F6B}" srcOrd="0" destOrd="0" parTransId="{9732BE5E-1CE3-7741-8932-8F243A7FD0DC}" sibTransId="{1ABEB6F3-4E80-6E41-BBDD-0B64BE1EB8A2}"/>
    <dgm:cxn modelId="{640F40A7-7423-0D41-9DD3-A6F9772BFF73}" srcId="{02C028B0-63DB-8C49-A1CC-E4B0D9A47A66}" destId="{09602B1A-4BEF-6C48-86C4-FB7A2E9F7B1D}" srcOrd="0" destOrd="0" parTransId="{A655A2E8-4434-BB40-975A-EA8F4E297550}" sibTransId="{FE2A5DD8-E81F-5243-B926-BC10A4472893}"/>
    <dgm:cxn modelId="{479731AB-8179-0947-92F3-593BE1A979E8}" type="presOf" srcId="{09602B1A-4BEF-6C48-86C4-FB7A2E9F7B1D}" destId="{4D46AF65-E49A-0E4A-A872-9E6F9D329A26}" srcOrd="0" destOrd="0" presId="urn:microsoft.com/office/officeart/2005/8/layout/lProcess1"/>
    <dgm:cxn modelId="{521821BD-0A06-3543-8DF1-E4FEFC560435}" type="presOf" srcId="{1C292080-C265-2A41-A495-CA9F99229E3E}" destId="{0BFCD5C7-EB23-DA43-9E6E-873AD0D5BCBE}" srcOrd="0" destOrd="0" presId="urn:microsoft.com/office/officeart/2005/8/layout/lProcess1"/>
    <dgm:cxn modelId="{A09964D6-0C71-2C4A-9852-128BBEDBF880}" type="presOf" srcId="{C74C1245-46A6-024E-A36D-B93ACD1D31E1}" destId="{9A905050-780B-1644-8A66-E4753A935E79}" srcOrd="0" destOrd="0" presId="urn:microsoft.com/office/officeart/2005/8/layout/lProcess1"/>
    <dgm:cxn modelId="{A9E604DB-8A18-3947-A9E6-2398C9EC26EC}" type="presOf" srcId="{02E17A47-F14D-454C-8C68-D0FD8577DF1F}" destId="{523884AD-945D-384A-B86C-0A7E6F11D45D}" srcOrd="0" destOrd="0" presId="urn:microsoft.com/office/officeart/2005/8/layout/lProcess1"/>
    <dgm:cxn modelId="{E8081BF7-1179-D442-B8EA-9576CB8289CC}" type="presOf" srcId="{FE2A5DD8-E81F-5243-B926-BC10A4472893}" destId="{3BF81FFE-2E44-794E-9668-D36CD0FAC687}" srcOrd="0" destOrd="0" presId="urn:microsoft.com/office/officeart/2005/8/layout/lProcess1"/>
    <dgm:cxn modelId="{1B298BF7-1269-3947-B450-9D01505EB1B7}" srcId="{02E17A47-F14D-454C-8C68-D0FD8577DF1F}" destId="{8467384C-D081-DF4D-A77C-E8650E9E30F4}" srcOrd="1" destOrd="0" parTransId="{2959800B-C88B-6944-909C-18C199D775FC}" sibTransId="{25ED97A5-B509-5C4A-83D0-B4AA034B3987}"/>
    <dgm:cxn modelId="{E7F783F8-46F4-E94C-9519-6DDDA7C54733}" srcId="{8467384C-D081-DF4D-A77C-E8650E9E30F4}" destId="{C74C1245-46A6-024E-A36D-B93ACD1D31E1}" srcOrd="1" destOrd="0" parTransId="{25BA2850-1DCC-3548-80D4-0B8EA1CBC445}" sibTransId="{E08CAEBD-24AC-8041-9309-337056C87A64}"/>
    <dgm:cxn modelId="{D95420A2-4ECF-794E-AF85-A42432777814}" type="presParOf" srcId="{523884AD-945D-384A-B86C-0A7E6F11D45D}" destId="{57546D00-C7CA-1E40-85EB-70F5BA039356}" srcOrd="0" destOrd="0" presId="urn:microsoft.com/office/officeart/2005/8/layout/lProcess1"/>
    <dgm:cxn modelId="{6742421C-4B16-EC4D-B0E5-4054A8DA7FF7}" type="presParOf" srcId="{57546D00-C7CA-1E40-85EB-70F5BA039356}" destId="{3D748C88-7FE8-544E-8704-C4FEDA82265E}" srcOrd="0" destOrd="0" presId="urn:microsoft.com/office/officeart/2005/8/layout/lProcess1"/>
    <dgm:cxn modelId="{682ECBA1-467D-C649-936A-003C66DCA478}" type="presParOf" srcId="{57546D00-C7CA-1E40-85EB-70F5BA039356}" destId="{98EA8683-9C62-6C4F-970A-E1F2F4709C43}" srcOrd="1" destOrd="0" presId="urn:microsoft.com/office/officeart/2005/8/layout/lProcess1"/>
    <dgm:cxn modelId="{5BCD879A-2660-E143-834B-4F797ABC8835}" type="presParOf" srcId="{57546D00-C7CA-1E40-85EB-70F5BA039356}" destId="{4D46AF65-E49A-0E4A-A872-9E6F9D329A26}" srcOrd="2" destOrd="0" presId="urn:microsoft.com/office/officeart/2005/8/layout/lProcess1"/>
    <dgm:cxn modelId="{20457412-F87C-4E4C-B666-B3BC6EB554F2}" type="presParOf" srcId="{57546D00-C7CA-1E40-85EB-70F5BA039356}" destId="{3BF81FFE-2E44-794E-9668-D36CD0FAC687}" srcOrd="3" destOrd="0" presId="urn:microsoft.com/office/officeart/2005/8/layout/lProcess1"/>
    <dgm:cxn modelId="{74277200-C440-F349-AD7B-AE8FC75CCF87}" type="presParOf" srcId="{57546D00-C7CA-1E40-85EB-70F5BA039356}" destId="{0BFCD5C7-EB23-DA43-9E6E-873AD0D5BCBE}" srcOrd="4" destOrd="0" presId="urn:microsoft.com/office/officeart/2005/8/layout/lProcess1"/>
    <dgm:cxn modelId="{C2DFD47E-9A63-D94D-8EE9-E1F3746429C2}" type="presParOf" srcId="{523884AD-945D-384A-B86C-0A7E6F11D45D}" destId="{9A45AA85-F273-BE4C-BBE3-70619000FA93}" srcOrd="1" destOrd="0" presId="urn:microsoft.com/office/officeart/2005/8/layout/lProcess1"/>
    <dgm:cxn modelId="{F3D79D23-F211-3047-96A6-78CC5F86D503}" type="presParOf" srcId="{523884AD-945D-384A-B86C-0A7E6F11D45D}" destId="{48697A6B-16AF-374E-946B-D0D90276C3FA}" srcOrd="2" destOrd="0" presId="urn:microsoft.com/office/officeart/2005/8/layout/lProcess1"/>
    <dgm:cxn modelId="{9BA06049-9C95-1444-A6BA-258737AB9AE1}" type="presParOf" srcId="{48697A6B-16AF-374E-946B-D0D90276C3FA}" destId="{B09CF5BE-F231-2B4A-8353-B6E402716E2D}" srcOrd="0" destOrd="0" presId="urn:microsoft.com/office/officeart/2005/8/layout/lProcess1"/>
    <dgm:cxn modelId="{07D9A88B-31FC-EE4F-B207-84EDB6DB1036}" type="presParOf" srcId="{48697A6B-16AF-374E-946B-D0D90276C3FA}" destId="{522788B2-3463-8041-97EC-5B93C487FA7B}" srcOrd="1" destOrd="0" presId="urn:microsoft.com/office/officeart/2005/8/layout/lProcess1"/>
    <dgm:cxn modelId="{7D508C02-BF5C-AF4F-BA33-3FA032289610}" type="presParOf" srcId="{48697A6B-16AF-374E-946B-D0D90276C3FA}" destId="{09EF33B6-5E1E-0B4B-8F17-85137F29E25D}" srcOrd="2" destOrd="0" presId="urn:microsoft.com/office/officeart/2005/8/layout/lProcess1"/>
    <dgm:cxn modelId="{1FD5B2F8-77B6-3E46-BFBC-92B443661DFB}" type="presParOf" srcId="{48697A6B-16AF-374E-946B-D0D90276C3FA}" destId="{0CCFBC5F-AEC1-BF4F-9987-1B5D7F00256B}" srcOrd="3" destOrd="0" presId="urn:microsoft.com/office/officeart/2005/8/layout/lProcess1"/>
    <dgm:cxn modelId="{19411353-9EF9-CB4D-95E0-4C6A0DDE8105}" type="presParOf" srcId="{48697A6B-16AF-374E-946B-D0D90276C3FA}" destId="{9A905050-780B-1644-8A66-E4753A935E79}" srcOrd="4"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748C88-7FE8-544E-8704-C4FEDA82265E}">
      <dsp:nvSpPr>
        <dsp:cNvPr id="0" name=""/>
        <dsp:cNvSpPr/>
      </dsp:nvSpPr>
      <dsp:spPr>
        <a:xfrm>
          <a:off x="4798" y="618643"/>
          <a:ext cx="2420915" cy="605228"/>
        </a:xfrm>
        <a:prstGeom prst="roundRect">
          <a:avLst>
            <a:gd name="adj" fmla="val 10000"/>
          </a:avLst>
        </a:prstGeom>
        <a:solidFill>
          <a:srgbClr val="243644"/>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b="0" kern="1200" dirty="0"/>
            <a:t>Recruit</a:t>
          </a:r>
        </a:p>
      </dsp:txBody>
      <dsp:txXfrm>
        <a:off x="22525" y="636370"/>
        <a:ext cx="2385461" cy="569774"/>
      </dsp:txXfrm>
    </dsp:sp>
    <dsp:sp modelId="{25149CB8-9497-554B-A0FD-69CE0FF5178B}">
      <dsp:nvSpPr>
        <dsp:cNvPr id="0" name=""/>
        <dsp:cNvSpPr/>
      </dsp:nvSpPr>
      <dsp:spPr>
        <a:xfrm rot="5400000">
          <a:off x="1162298" y="1276830"/>
          <a:ext cx="105915" cy="105915"/>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0CE107C1-E653-8F47-BD6F-13A5F0D910BF}">
      <dsp:nvSpPr>
        <dsp:cNvPr id="0" name=""/>
        <dsp:cNvSpPr/>
      </dsp:nvSpPr>
      <dsp:spPr>
        <a:xfrm>
          <a:off x="4798" y="1435702"/>
          <a:ext cx="2420915" cy="1671260"/>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To ensure an appropriate supply of trainees/students to pursue health careers, particularly those who reflect their communities</a:t>
          </a:r>
          <a:endParaRPr lang="en-US" sz="1400" b="1" kern="1200" dirty="0"/>
        </a:p>
      </dsp:txBody>
      <dsp:txXfrm>
        <a:off x="53748" y="1484652"/>
        <a:ext cx="2323015" cy="1573360"/>
      </dsp:txXfrm>
    </dsp:sp>
    <dsp:sp modelId="{F88E905B-21A7-D24C-A01C-D200C3FAAB56}">
      <dsp:nvSpPr>
        <dsp:cNvPr id="0" name=""/>
        <dsp:cNvSpPr/>
      </dsp:nvSpPr>
      <dsp:spPr>
        <a:xfrm>
          <a:off x="2764642" y="618643"/>
          <a:ext cx="2420915" cy="605228"/>
        </a:xfrm>
        <a:prstGeom prst="roundRect">
          <a:avLst>
            <a:gd name="adj" fmla="val 10000"/>
          </a:avLst>
        </a:prstGeom>
        <a:solidFill>
          <a:srgbClr val="243644"/>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en-US" sz="3400" kern="1200" dirty="0"/>
            <a:t>Train</a:t>
          </a:r>
        </a:p>
      </dsp:txBody>
      <dsp:txXfrm>
        <a:off x="2782369" y="636370"/>
        <a:ext cx="2385461" cy="569774"/>
      </dsp:txXfrm>
    </dsp:sp>
    <dsp:sp modelId="{D59798E2-CCCD-A04B-9432-E005005BB3BD}">
      <dsp:nvSpPr>
        <dsp:cNvPr id="0" name=""/>
        <dsp:cNvSpPr/>
      </dsp:nvSpPr>
      <dsp:spPr>
        <a:xfrm rot="5400000">
          <a:off x="3922142" y="1276830"/>
          <a:ext cx="105915" cy="105915"/>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72ADA6E2-EABA-F94E-97C1-2025E5CDA925}">
      <dsp:nvSpPr>
        <dsp:cNvPr id="0" name=""/>
        <dsp:cNvSpPr/>
      </dsp:nvSpPr>
      <dsp:spPr>
        <a:xfrm>
          <a:off x="2764642" y="1435702"/>
          <a:ext cx="2420915" cy="1610302"/>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To encourage health professions trainees/students and healthcare professionals to practice in interprofessional and primary care settings in rural and under-resourced communities</a:t>
          </a:r>
        </a:p>
      </dsp:txBody>
      <dsp:txXfrm>
        <a:off x="2811806" y="1482866"/>
        <a:ext cx="2326587" cy="1515974"/>
      </dsp:txXfrm>
    </dsp:sp>
    <dsp:sp modelId="{D390FCFD-5FEF-744D-939D-EC919E3F6408}">
      <dsp:nvSpPr>
        <dsp:cNvPr id="0" name=""/>
        <dsp:cNvSpPr/>
      </dsp:nvSpPr>
      <dsp:spPr>
        <a:xfrm>
          <a:off x="5524485" y="618643"/>
          <a:ext cx="2420915" cy="605228"/>
        </a:xfrm>
        <a:prstGeom prst="roundRect">
          <a:avLst>
            <a:gd name="adj" fmla="val 10000"/>
          </a:avLst>
        </a:prstGeom>
        <a:solidFill>
          <a:srgbClr val="243644"/>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en-US" sz="3400" kern="1200" dirty="0"/>
            <a:t>Retain</a:t>
          </a:r>
        </a:p>
      </dsp:txBody>
      <dsp:txXfrm>
        <a:off x="5542212" y="636370"/>
        <a:ext cx="2385461" cy="569774"/>
      </dsp:txXfrm>
    </dsp:sp>
    <dsp:sp modelId="{9450923C-5E8E-D24D-ADA6-057DCFBD540D}">
      <dsp:nvSpPr>
        <dsp:cNvPr id="0" name=""/>
        <dsp:cNvSpPr/>
      </dsp:nvSpPr>
      <dsp:spPr>
        <a:xfrm rot="5388031">
          <a:off x="6680195" y="1283300"/>
          <a:ext cx="112386" cy="105915"/>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6F65DF32-9A87-D24C-B4D1-A3CB5FB66464}">
      <dsp:nvSpPr>
        <dsp:cNvPr id="0" name=""/>
        <dsp:cNvSpPr/>
      </dsp:nvSpPr>
      <dsp:spPr>
        <a:xfrm>
          <a:off x="5529284" y="1448643"/>
          <a:ext cx="2420915" cy="1701740"/>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100000"/>
            </a:lnSpc>
            <a:spcBef>
              <a:spcPct val="0"/>
            </a:spcBef>
            <a:spcAft>
              <a:spcPct val="35000"/>
            </a:spcAft>
            <a:buNone/>
          </a:pPr>
          <a:r>
            <a:rPr lang="en-US" sz="1400" kern="1200" dirty="0"/>
            <a:t>To retain the health workforce with a focus on the diversity of providers, interprofessional teams, and primary care settings in rural and under-resourced communities</a:t>
          </a:r>
        </a:p>
      </dsp:txBody>
      <dsp:txXfrm>
        <a:off x="5579126" y="1498485"/>
        <a:ext cx="2321231" cy="16020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748C88-7FE8-544E-8704-C4FEDA82265E}">
      <dsp:nvSpPr>
        <dsp:cNvPr id="0" name=""/>
        <dsp:cNvSpPr/>
      </dsp:nvSpPr>
      <dsp:spPr>
        <a:xfrm>
          <a:off x="3184" y="161210"/>
          <a:ext cx="3712070" cy="928017"/>
        </a:xfrm>
        <a:prstGeom prst="roundRect">
          <a:avLst>
            <a:gd name="adj" fmla="val 10000"/>
          </a:avLst>
        </a:prstGeom>
        <a:solidFill>
          <a:srgbClr val="448BBB"/>
        </a:solidFill>
        <a:ln w="12700" cap="flat" cmpd="sng" algn="ctr">
          <a:solidFill>
            <a:schemeClr val="lt1">
              <a:hueOff val="0"/>
              <a:satOff val="0"/>
              <a:lumOff val="0"/>
              <a:alpha val="9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Health Careers &amp; </a:t>
          </a:r>
          <a:br>
            <a:rPr lang="en-US" sz="2000" b="1"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2000" b="1"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Workforce Diversity</a:t>
          </a:r>
        </a:p>
      </dsp:txBody>
      <dsp:txXfrm>
        <a:off x="30365" y="188391"/>
        <a:ext cx="3657708" cy="873655"/>
      </dsp:txXfrm>
    </dsp:sp>
    <dsp:sp modelId="{98EA8683-9C62-6C4F-970A-E1F2F4709C43}">
      <dsp:nvSpPr>
        <dsp:cNvPr id="0" name=""/>
        <dsp:cNvSpPr/>
      </dsp:nvSpPr>
      <dsp:spPr>
        <a:xfrm rot="5400000">
          <a:off x="1778018" y="1170430"/>
          <a:ext cx="162403" cy="162403"/>
        </a:xfrm>
        <a:prstGeom prst="rightArrow">
          <a:avLst>
            <a:gd name="adj1" fmla="val 667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sp>
    <dsp:sp modelId="{4D46AF65-E49A-0E4A-A872-9E6F9D329A26}">
      <dsp:nvSpPr>
        <dsp:cNvPr id="0" name=""/>
        <dsp:cNvSpPr/>
      </dsp:nvSpPr>
      <dsp:spPr>
        <a:xfrm>
          <a:off x="3184" y="1414034"/>
          <a:ext cx="3712070" cy="928017"/>
        </a:xfrm>
        <a:prstGeom prst="roundRect">
          <a:avLst>
            <a:gd name="adj" fmla="val 10000"/>
          </a:avLst>
        </a:prstGeom>
        <a:solidFill>
          <a:srgbClr val="BD4D3B"/>
        </a:solidFill>
        <a:ln w="12700" cap="flat" cmpd="sng" algn="ctr">
          <a:solidFill>
            <a:schemeClr val="bg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Student Services</a:t>
          </a:r>
        </a:p>
      </dsp:txBody>
      <dsp:txXfrm>
        <a:off x="30365" y="1441215"/>
        <a:ext cx="3657708" cy="873655"/>
      </dsp:txXfrm>
    </dsp:sp>
    <dsp:sp modelId="{3BF81FFE-2E44-794E-9668-D36CD0FAC687}">
      <dsp:nvSpPr>
        <dsp:cNvPr id="0" name=""/>
        <dsp:cNvSpPr/>
      </dsp:nvSpPr>
      <dsp:spPr>
        <a:xfrm rot="5400000">
          <a:off x="1778018" y="2423253"/>
          <a:ext cx="162403" cy="162403"/>
        </a:xfrm>
        <a:prstGeom prst="rightArrow">
          <a:avLst>
            <a:gd name="adj1" fmla="val 667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sp>
    <dsp:sp modelId="{0BFCD5C7-EB23-DA43-9E6E-873AD0D5BCBE}">
      <dsp:nvSpPr>
        <dsp:cNvPr id="0" name=""/>
        <dsp:cNvSpPr/>
      </dsp:nvSpPr>
      <dsp:spPr>
        <a:xfrm>
          <a:off x="3184" y="2666858"/>
          <a:ext cx="3712070" cy="928017"/>
        </a:xfrm>
        <a:prstGeom prst="roundRect">
          <a:avLst>
            <a:gd name="adj" fmla="val 10000"/>
          </a:avLst>
        </a:prstGeom>
        <a:solidFill>
          <a:srgbClr val="243644"/>
        </a:solidFill>
        <a:ln w="12700" cap="flat" cmpd="sng" algn="ctr">
          <a:solidFill>
            <a:schemeClr val="bg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Graduate Medical </a:t>
          </a:r>
          <a:br>
            <a:rPr lang="en-US" sz="2000" b="1"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2000" b="1"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Education Support</a:t>
          </a:r>
        </a:p>
      </dsp:txBody>
      <dsp:txXfrm>
        <a:off x="30365" y="2694039"/>
        <a:ext cx="3657708" cy="873655"/>
      </dsp:txXfrm>
    </dsp:sp>
    <dsp:sp modelId="{B09CF5BE-F231-2B4A-8353-B6E402716E2D}">
      <dsp:nvSpPr>
        <dsp:cNvPr id="0" name=""/>
        <dsp:cNvSpPr/>
      </dsp:nvSpPr>
      <dsp:spPr>
        <a:xfrm>
          <a:off x="4234944" y="161210"/>
          <a:ext cx="3712070" cy="928017"/>
        </a:xfrm>
        <a:prstGeom prst="roundRect">
          <a:avLst>
            <a:gd name="adj" fmla="val 10000"/>
          </a:avLst>
        </a:prstGeom>
        <a:solidFill>
          <a:srgbClr val="97C356"/>
        </a:solidFill>
        <a:ln w="12700" cap="flat" cmpd="sng" algn="ctr">
          <a:solidFill>
            <a:schemeClr val="lt1">
              <a:hueOff val="0"/>
              <a:satOff val="0"/>
              <a:lum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Continuing Professional Development</a:t>
          </a:r>
        </a:p>
      </dsp:txBody>
      <dsp:txXfrm>
        <a:off x="4262125" y="188391"/>
        <a:ext cx="3657708" cy="873655"/>
      </dsp:txXfrm>
    </dsp:sp>
    <dsp:sp modelId="{522788B2-3463-8041-97EC-5B93C487FA7B}">
      <dsp:nvSpPr>
        <dsp:cNvPr id="0" name=""/>
        <dsp:cNvSpPr/>
      </dsp:nvSpPr>
      <dsp:spPr>
        <a:xfrm rot="5400000">
          <a:off x="6009778" y="1170430"/>
          <a:ext cx="162403" cy="162403"/>
        </a:xfrm>
        <a:prstGeom prst="rightArrow">
          <a:avLst>
            <a:gd name="adj1" fmla="val 667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sp>
    <dsp:sp modelId="{09EF33B6-5E1E-0B4B-8F17-85137F29E25D}">
      <dsp:nvSpPr>
        <dsp:cNvPr id="0" name=""/>
        <dsp:cNvSpPr/>
      </dsp:nvSpPr>
      <dsp:spPr>
        <a:xfrm>
          <a:off x="4234944" y="1414034"/>
          <a:ext cx="3712070" cy="928017"/>
        </a:xfrm>
        <a:prstGeom prst="roundRect">
          <a:avLst>
            <a:gd name="adj" fmla="val 10000"/>
          </a:avLst>
        </a:prstGeom>
        <a:solidFill>
          <a:srgbClr val="605891"/>
        </a:solidFill>
        <a:ln w="12700" cap="flat" cmpd="sng" algn="ctr">
          <a:solidFill>
            <a:schemeClr val="bg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Practice Support</a:t>
          </a:r>
        </a:p>
      </dsp:txBody>
      <dsp:txXfrm>
        <a:off x="4262125" y="1441215"/>
        <a:ext cx="3657708" cy="873655"/>
      </dsp:txXfrm>
    </dsp:sp>
    <dsp:sp modelId="{0CCFBC5F-AEC1-BF4F-9987-1B5D7F00256B}">
      <dsp:nvSpPr>
        <dsp:cNvPr id="0" name=""/>
        <dsp:cNvSpPr/>
      </dsp:nvSpPr>
      <dsp:spPr>
        <a:xfrm rot="5400000">
          <a:off x="6009778" y="2423253"/>
          <a:ext cx="162403" cy="162403"/>
        </a:xfrm>
        <a:prstGeom prst="rightArrow">
          <a:avLst>
            <a:gd name="adj1" fmla="val 667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sp>
    <dsp:sp modelId="{9A905050-780B-1644-8A66-E4753A935E79}">
      <dsp:nvSpPr>
        <dsp:cNvPr id="0" name=""/>
        <dsp:cNvSpPr/>
      </dsp:nvSpPr>
      <dsp:spPr>
        <a:xfrm>
          <a:off x="4234944" y="2666858"/>
          <a:ext cx="3712070" cy="928017"/>
        </a:xfrm>
        <a:prstGeom prst="roundRect">
          <a:avLst>
            <a:gd name="adj" fmla="val 10000"/>
          </a:avLst>
        </a:prstGeom>
        <a:solidFill>
          <a:srgbClr val="D6793F"/>
        </a:solidFill>
        <a:ln w="12700" cap="flat" cmpd="sng" algn="ctr">
          <a:solidFill>
            <a:schemeClr val="bg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Library Services</a:t>
          </a:r>
        </a:p>
      </dsp:txBody>
      <dsp:txXfrm>
        <a:off x="4262125" y="2694039"/>
        <a:ext cx="3657708" cy="873655"/>
      </dsp:txXfrm>
    </dsp:sp>
  </dsp:spTree>
</dsp:drawing>
</file>

<file path=ppt/diagrams/layout1.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F0D81A-227B-064A-A6C3-64F388D29EF1}" type="datetimeFigureOut">
              <a:rPr lang="en-US" smtClean="0"/>
              <a:t>1/22/2024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8AE0EF-AB85-1A42-AB1D-5A4EF01B16E1}" type="slidenum">
              <a:rPr lang="en-US" smtClean="0"/>
              <a:t>‹#›</a:t>
            </a:fld>
            <a:endParaRPr lang="en-US"/>
          </a:p>
        </p:txBody>
      </p:sp>
    </p:spTree>
    <p:extLst>
      <p:ext uri="{BB962C8B-B14F-4D97-AF65-F5344CB8AC3E}">
        <p14:creationId xmlns:p14="http://schemas.microsoft.com/office/powerpoint/2010/main" val="1325121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8AE0EF-AB85-1A42-AB1D-5A4EF01B16E1}" type="slidenum">
              <a:rPr lang="en-US" smtClean="0"/>
              <a:t>7</a:t>
            </a:fld>
            <a:endParaRPr lang="en-US"/>
          </a:p>
        </p:txBody>
      </p:sp>
    </p:spTree>
    <p:extLst>
      <p:ext uri="{BB962C8B-B14F-4D97-AF65-F5344CB8AC3E}">
        <p14:creationId xmlns:p14="http://schemas.microsoft.com/office/powerpoint/2010/main" val="4137400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8AE0EF-AB85-1A42-AB1D-5A4EF01B16E1}" type="slidenum">
              <a:rPr lang="en-US" smtClean="0"/>
              <a:t>8</a:t>
            </a:fld>
            <a:endParaRPr lang="en-US"/>
          </a:p>
        </p:txBody>
      </p:sp>
    </p:spTree>
    <p:extLst>
      <p:ext uri="{BB962C8B-B14F-4D97-AF65-F5344CB8AC3E}">
        <p14:creationId xmlns:p14="http://schemas.microsoft.com/office/powerpoint/2010/main" val="1047544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434A53"/>
                </a:solidFill>
                <a:effectLst/>
                <a:latin typeface="Inter"/>
              </a:rPr>
              <a:t>Claire</a:t>
            </a:r>
          </a:p>
          <a:p>
            <a:pPr algn="l"/>
            <a:endParaRPr lang="en-US" b="1" i="0" dirty="0">
              <a:solidFill>
                <a:srgbClr val="434A53"/>
              </a:solidFill>
              <a:effectLst/>
              <a:latin typeface="Inter"/>
            </a:endParaRPr>
          </a:p>
          <a:p>
            <a:pPr algn="l"/>
            <a:r>
              <a:rPr lang="en-US" b="1" i="0" dirty="0">
                <a:solidFill>
                  <a:srgbClr val="434A53"/>
                </a:solidFill>
                <a:effectLst/>
                <a:latin typeface="Inter"/>
              </a:rPr>
              <a:t>What is RBA?</a:t>
            </a:r>
          </a:p>
          <a:p>
            <a:pPr algn="l"/>
            <a:endParaRPr lang="en-US" b="0" i="0" dirty="0">
              <a:solidFill>
                <a:srgbClr val="434A53"/>
              </a:solidFill>
              <a:effectLst/>
              <a:latin typeface="Inter"/>
            </a:endParaRPr>
          </a:p>
          <a:p>
            <a:pPr algn="l"/>
            <a:r>
              <a:rPr lang="en-US" b="0" i="0" dirty="0">
                <a:solidFill>
                  <a:srgbClr val="434A53"/>
                </a:solidFill>
                <a:effectLst/>
                <a:latin typeface="Inter"/>
              </a:rPr>
              <a:t>RBA is a straightforward method of measuring impact that starts with the aim in mind and works backward to the means. It is a method of thinking and doing that can be used to enhance the lives in communities, cities, counties, states, countries, and program performance.</a:t>
            </a:r>
          </a:p>
          <a:p>
            <a:pPr algn="l"/>
            <a:r>
              <a:rPr lang="en-US" b="0" i="0" dirty="0">
                <a:solidFill>
                  <a:srgbClr val="434A53"/>
                </a:solidFill>
                <a:effectLst/>
                <a:latin typeface="Inter"/>
              </a:rPr>
              <a:t> </a:t>
            </a:r>
          </a:p>
          <a:p>
            <a:pPr marL="171450" marR="0" lvl="0" indent="-171450" algn="l" defTabSz="914400" rtl="0" eaLnBrk="1" fontAlgn="auto" latinLnBrk="0" hangingPunct="1">
              <a:lnSpc>
                <a:spcPct val="107000"/>
              </a:lnSpc>
              <a:spcBef>
                <a:spcPts val="1595"/>
              </a:spcBef>
              <a:spcAft>
                <a:spcPts val="1595"/>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555555"/>
                </a:solidFill>
                <a:effectLst/>
                <a:uLnTx/>
                <a:uFillTx/>
                <a:latin typeface="Calibri" panose="020F0502020204030204" pitchFamily="34" charset="0"/>
                <a:ea typeface="Times New Roman" panose="02020603050405020304" pitchFamily="18" charset="0"/>
                <a:cs typeface="Calibri" panose="020F0502020204030204" pitchFamily="34" charset="0"/>
              </a:rPr>
              <a:t>RBA was developed by Mark Friedman and described in his book </a:t>
            </a:r>
            <a:r>
              <a:rPr kumimoji="0" lang="en-US" sz="1200" b="0" i="1" u="none" strike="noStrike" kern="1200" cap="none" spc="0" normalizeH="0" baseline="0" noProof="0" dirty="0">
                <a:ln>
                  <a:noFill/>
                </a:ln>
                <a:solidFill>
                  <a:srgbClr val="555555"/>
                </a:solidFill>
                <a:effectLst/>
                <a:uLnTx/>
                <a:uFillTx/>
                <a:latin typeface="Calibri" panose="020F0502020204030204" pitchFamily="34" charset="0"/>
                <a:ea typeface="Times New Roman" panose="02020603050405020304" pitchFamily="18" charset="0"/>
                <a:cs typeface="Calibri" panose="020F0502020204030204" pitchFamily="34" charset="0"/>
              </a:rPr>
              <a:t>Trying Hard is Not Good Enough</a:t>
            </a:r>
            <a:r>
              <a:rPr kumimoji="0" lang="en-US" sz="1200" b="0" i="0" u="none" strike="noStrike" kern="1200" cap="none" spc="0" normalizeH="0" baseline="0" noProof="0" dirty="0">
                <a:ln>
                  <a:noFill/>
                </a:ln>
                <a:solidFill>
                  <a:srgbClr val="555555"/>
                </a:solidFill>
                <a:effectLst/>
                <a:uLnTx/>
                <a:uFillTx/>
                <a:latin typeface="Calibri" panose="020F0502020204030204" pitchFamily="34" charset="0"/>
                <a:ea typeface="Times New Roman" panose="02020603050405020304" pitchFamily="18" charset="0"/>
                <a:cs typeface="Calibri" panose="020F0502020204030204" pitchFamily="34" charset="0"/>
              </a:rPr>
              <a:t>. </a:t>
            </a:r>
          </a:p>
          <a:p>
            <a:pPr marL="171450" marR="0" lvl="0" indent="-171450" algn="l" defTabSz="914400" rtl="0" eaLnBrk="1" fontAlgn="auto" latinLnBrk="0" hangingPunct="1">
              <a:lnSpc>
                <a:spcPct val="107000"/>
              </a:lnSpc>
              <a:spcBef>
                <a:spcPts val="1595"/>
              </a:spcBef>
              <a:spcAft>
                <a:spcPts val="1595"/>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555555"/>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171450" marR="0" lvl="0" indent="-171450" algn="l" defTabSz="914400" rtl="0" eaLnBrk="1" fontAlgn="auto" latinLnBrk="0" hangingPunct="1">
              <a:lnSpc>
                <a:spcPct val="107000"/>
              </a:lnSpc>
              <a:spcBef>
                <a:spcPts val="1595"/>
              </a:spcBef>
              <a:spcAft>
                <a:spcPts val="1595"/>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555555"/>
                </a:solidFill>
                <a:effectLst/>
                <a:uLnTx/>
                <a:uFillTx/>
                <a:latin typeface="Calibri" panose="020F0502020204030204" pitchFamily="34" charset="0"/>
                <a:ea typeface="Times New Roman" panose="02020603050405020304" pitchFamily="18" charset="0"/>
                <a:cs typeface="Calibri" panose="020F0502020204030204" pitchFamily="34" charset="0"/>
              </a:rPr>
              <a:t>RBA is being used in all 50 States and in more than a dozen countries around the world to create measurable change in people’s lives, communities, and organizations.</a:t>
            </a:r>
          </a:p>
          <a:p>
            <a:pPr marL="628650" marR="0" lvl="1" indent="-171450" algn="l" defTabSz="914400" rtl="0" eaLnBrk="1" fontAlgn="auto" latinLnBrk="0" hangingPunct="1">
              <a:lnSpc>
                <a:spcPct val="107000"/>
              </a:lnSpc>
              <a:spcBef>
                <a:spcPts val="1595"/>
              </a:spcBef>
              <a:spcAft>
                <a:spcPts val="1595"/>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555555"/>
                </a:solidFill>
                <a:effectLst/>
                <a:uLnTx/>
                <a:uFillTx/>
                <a:latin typeface="Calibri" panose="020F0502020204030204" pitchFamily="34" charset="0"/>
                <a:ea typeface="Calibri" panose="020F0502020204030204" pitchFamily="34" charset="0"/>
                <a:cs typeface="Calibri" panose="020F0502020204030204" pitchFamily="34" charset="0"/>
              </a:rPr>
              <a:t>Give examples of who using it</a:t>
            </a:r>
          </a:p>
          <a:p>
            <a:pPr marL="628650" marR="0" lvl="1" indent="-171450" algn="l" defTabSz="914400" rtl="0" eaLnBrk="1" fontAlgn="auto" latinLnBrk="0" hangingPunct="1">
              <a:lnSpc>
                <a:spcPct val="107000"/>
              </a:lnSpc>
              <a:spcBef>
                <a:spcPts val="1595"/>
              </a:spcBef>
              <a:spcAft>
                <a:spcPts val="1595"/>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Where is RBA being used in North Carolina?</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SHA -SHIP</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CHA-CHIP-SOTCH</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Strategic Plans</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Hospitals/health systems beginning to use it in their community health improvement work</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Funders</a:t>
            </a:r>
          </a:p>
          <a:p>
            <a:pPr marL="628650" marR="0" lvl="1" indent="-171450" algn="l" defTabSz="914400" rtl="0" eaLnBrk="1" fontAlgn="auto" latinLnBrk="0" hangingPunct="1">
              <a:lnSpc>
                <a:spcPct val="107000"/>
              </a:lnSpc>
              <a:spcBef>
                <a:spcPts val="1595"/>
              </a:spcBef>
              <a:spcAft>
                <a:spcPts val="1595"/>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4F098E-0E94-483A-BC93-2EFBCE928D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9592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8AE0EF-AB85-1A42-AB1D-5A4EF01B16E1}" type="slidenum">
              <a:rPr lang="en-US" smtClean="0"/>
              <a:t>13</a:t>
            </a:fld>
            <a:endParaRPr lang="en-US"/>
          </a:p>
        </p:txBody>
      </p:sp>
    </p:spTree>
    <p:extLst>
      <p:ext uri="{BB962C8B-B14F-4D97-AF65-F5344CB8AC3E}">
        <p14:creationId xmlns:p14="http://schemas.microsoft.com/office/powerpoint/2010/main" val="2221275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8AE0EF-AB85-1A42-AB1D-5A4EF01B16E1}" type="slidenum">
              <a:rPr lang="en-US" smtClean="0"/>
              <a:t>18</a:t>
            </a:fld>
            <a:endParaRPr lang="en-US"/>
          </a:p>
        </p:txBody>
      </p:sp>
    </p:spTree>
    <p:extLst>
      <p:ext uri="{BB962C8B-B14F-4D97-AF65-F5344CB8AC3E}">
        <p14:creationId xmlns:p14="http://schemas.microsoft.com/office/powerpoint/2010/main" val="1463264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93D49-513A-5140-8370-C9CE5CD045F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9745F5C-C64F-AF4C-BE44-2D1F5DEDA8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10B60FC-09DB-3B47-AE84-D40316BB04A1}"/>
              </a:ext>
            </a:extLst>
          </p:cNvPr>
          <p:cNvSpPr>
            <a:spLocks noGrp="1"/>
          </p:cNvSpPr>
          <p:nvPr>
            <p:ph type="dt" sz="half" idx="10"/>
          </p:nvPr>
        </p:nvSpPr>
        <p:spPr/>
        <p:txBody>
          <a:bodyPr/>
          <a:lstStyle/>
          <a:p>
            <a:fld id="{21F6B824-4131-344E-B42E-66EC60D8919B}" type="datetimeFigureOut">
              <a:rPr lang="en-US" smtClean="0"/>
              <a:t>1/22/2024</a:t>
            </a:fld>
            <a:endParaRPr lang="en-US"/>
          </a:p>
        </p:txBody>
      </p:sp>
      <p:sp>
        <p:nvSpPr>
          <p:cNvPr id="5" name="Footer Placeholder 4">
            <a:extLst>
              <a:ext uri="{FF2B5EF4-FFF2-40B4-BE49-F238E27FC236}">
                <a16:creationId xmlns:a16="http://schemas.microsoft.com/office/drawing/2014/main" id="{AD2D8F83-1DFE-6348-800D-08CA1ECC8F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6460BD-A60D-984A-9B16-23043DB04A6B}"/>
              </a:ext>
            </a:extLst>
          </p:cNvPr>
          <p:cNvSpPr>
            <a:spLocks noGrp="1"/>
          </p:cNvSpPr>
          <p:nvPr>
            <p:ph type="sldNum" sz="quarter" idx="12"/>
          </p:nvPr>
        </p:nvSpPr>
        <p:spPr/>
        <p:txBody>
          <a:bodyPr/>
          <a:lstStyle/>
          <a:p>
            <a:fld id="{0B9EF21C-2CD7-3142-85E3-68DD68E58A66}" type="slidenum">
              <a:rPr lang="en-US" smtClean="0"/>
              <a:t>‹#›</a:t>
            </a:fld>
            <a:endParaRPr lang="en-US"/>
          </a:p>
        </p:txBody>
      </p:sp>
    </p:spTree>
    <p:extLst>
      <p:ext uri="{BB962C8B-B14F-4D97-AF65-F5344CB8AC3E}">
        <p14:creationId xmlns:p14="http://schemas.microsoft.com/office/powerpoint/2010/main" val="2395932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6531B-D215-4C4A-B0A8-3499F550C6C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395D741-EB0C-9344-AB2B-D0847A466AB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DB2375-09AF-7843-BAA6-80228E4DC8E6}"/>
              </a:ext>
            </a:extLst>
          </p:cNvPr>
          <p:cNvSpPr>
            <a:spLocks noGrp="1"/>
          </p:cNvSpPr>
          <p:nvPr>
            <p:ph type="dt" sz="half" idx="10"/>
          </p:nvPr>
        </p:nvSpPr>
        <p:spPr/>
        <p:txBody>
          <a:bodyPr/>
          <a:lstStyle/>
          <a:p>
            <a:fld id="{21F6B824-4131-344E-B42E-66EC60D8919B}" type="datetimeFigureOut">
              <a:rPr lang="en-US" smtClean="0"/>
              <a:t>1/22/2024</a:t>
            </a:fld>
            <a:endParaRPr lang="en-US"/>
          </a:p>
        </p:txBody>
      </p:sp>
      <p:sp>
        <p:nvSpPr>
          <p:cNvPr id="5" name="Footer Placeholder 4">
            <a:extLst>
              <a:ext uri="{FF2B5EF4-FFF2-40B4-BE49-F238E27FC236}">
                <a16:creationId xmlns:a16="http://schemas.microsoft.com/office/drawing/2014/main" id="{09260FD2-946F-E14E-A00A-03004A325D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1C8ECD-EFE0-4D40-804B-189CA731D3F6}"/>
              </a:ext>
            </a:extLst>
          </p:cNvPr>
          <p:cNvSpPr>
            <a:spLocks noGrp="1"/>
          </p:cNvSpPr>
          <p:nvPr>
            <p:ph type="sldNum" sz="quarter" idx="12"/>
          </p:nvPr>
        </p:nvSpPr>
        <p:spPr/>
        <p:txBody>
          <a:bodyPr/>
          <a:lstStyle/>
          <a:p>
            <a:fld id="{0B9EF21C-2CD7-3142-85E3-68DD68E58A66}" type="slidenum">
              <a:rPr lang="en-US" smtClean="0"/>
              <a:t>‹#›</a:t>
            </a:fld>
            <a:endParaRPr lang="en-US"/>
          </a:p>
        </p:txBody>
      </p:sp>
    </p:spTree>
    <p:extLst>
      <p:ext uri="{BB962C8B-B14F-4D97-AF65-F5344CB8AC3E}">
        <p14:creationId xmlns:p14="http://schemas.microsoft.com/office/powerpoint/2010/main" val="1166134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DCF5825-5E80-A74B-ACE3-875BB6666CB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591AC6F-BF8D-304C-938F-5ED626575C2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777D12-43D8-A14D-AE5A-AF68368C6CEA}"/>
              </a:ext>
            </a:extLst>
          </p:cNvPr>
          <p:cNvSpPr>
            <a:spLocks noGrp="1"/>
          </p:cNvSpPr>
          <p:nvPr>
            <p:ph type="dt" sz="half" idx="10"/>
          </p:nvPr>
        </p:nvSpPr>
        <p:spPr/>
        <p:txBody>
          <a:bodyPr/>
          <a:lstStyle/>
          <a:p>
            <a:fld id="{21F6B824-4131-344E-B42E-66EC60D8919B}" type="datetimeFigureOut">
              <a:rPr lang="en-US" smtClean="0"/>
              <a:t>1/22/2024</a:t>
            </a:fld>
            <a:endParaRPr lang="en-US"/>
          </a:p>
        </p:txBody>
      </p:sp>
      <p:sp>
        <p:nvSpPr>
          <p:cNvPr id="5" name="Footer Placeholder 4">
            <a:extLst>
              <a:ext uri="{FF2B5EF4-FFF2-40B4-BE49-F238E27FC236}">
                <a16:creationId xmlns:a16="http://schemas.microsoft.com/office/drawing/2014/main" id="{CA65EC20-249B-AC4A-BBDD-E6E664C53A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DB4DC9-974C-A143-838E-67F0BABA834F}"/>
              </a:ext>
            </a:extLst>
          </p:cNvPr>
          <p:cNvSpPr>
            <a:spLocks noGrp="1"/>
          </p:cNvSpPr>
          <p:nvPr>
            <p:ph type="sldNum" sz="quarter" idx="12"/>
          </p:nvPr>
        </p:nvSpPr>
        <p:spPr/>
        <p:txBody>
          <a:bodyPr/>
          <a:lstStyle/>
          <a:p>
            <a:fld id="{0B9EF21C-2CD7-3142-85E3-68DD68E58A66}" type="slidenum">
              <a:rPr lang="en-US" smtClean="0"/>
              <a:t>‹#›</a:t>
            </a:fld>
            <a:endParaRPr lang="en-US"/>
          </a:p>
        </p:txBody>
      </p:sp>
    </p:spTree>
    <p:extLst>
      <p:ext uri="{BB962C8B-B14F-4D97-AF65-F5344CB8AC3E}">
        <p14:creationId xmlns:p14="http://schemas.microsoft.com/office/powerpoint/2010/main" val="1736548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7C81B-27A6-4A40-B5C6-6921F52DE0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279A21-E884-7041-9174-9BD603BEDA1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F2ACAF-F56E-E44B-8EA9-4C58DAD91A7D}"/>
              </a:ext>
            </a:extLst>
          </p:cNvPr>
          <p:cNvSpPr>
            <a:spLocks noGrp="1"/>
          </p:cNvSpPr>
          <p:nvPr>
            <p:ph type="dt" sz="half" idx="10"/>
          </p:nvPr>
        </p:nvSpPr>
        <p:spPr/>
        <p:txBody>
          <a:bodyPr/>
          <a:lstStyle/>
          <a:p>
            <a:fld id="{21F6B824-4131-344E-B42E-66EC60D8919B}" type="datetimeFigureOut">
              <a:rPr lang="en-US" smtClean="0"/>
              <a:t>1/22/2024</a:t>
            </a:fld>
            <a:endParaRPr lang="en-US"/>
          </a:p>
        </p:txBody>
      </p:sp>
      <p:sp>
        <p:nvSpPr>
          <p:cNvPr id="5" name="Footer Placeholder 4">
            <a:extLst>
              <a:ext uri="{FF2B5EF4-FFF2-40B4-BE49-F238E27FC236}">
                <a16:creationId xmlns:a16="http://schemas.microsoft.com/office/drawing/2014/main" id="{F8D4A30B-F604-B846-8BD2-AD70A799D4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4C3825-75FA-024B-8872-4C2634554086}"/>
              </a:ext>
            </a:extLst>
          </p:cNvPr>
          <p:cNvSpPr>
            <a:spLocks noGrp="1"/>
          </p:cNvSpPr>
          <p:nvPr>
            <p:ph type="sldNum" sz="quarter" idx="12"/>
          </p:nvPr>
        </p:nvSpPr>
        <p:spPr/>
        <p:txBody>
          <a:bodyPr/>
          <a:lstStyle/>
          <a:p>
            <a:fld id="{0B9EF21C-2CD7-3142-85E3-68DD68E58A66}" type="slidenum">
              <a:rPr lang="en-US" smtClean="0"/>
              <a:t>‹#›</a:t>
            </a:fld>
            <a:endParaRPr lang="en-US"/>
          </a:p>
        </p:txBody>
      </p:sp>
    </p:spTree>
    <p:extLst>
      <p:ext uri="{BB962C8B-B14F-4D97-AF65-F5344CB8AC3E}">
        <p14:creationId xmlns:p14="http://schemas.microsoft.com/office/powerpoint/2010/main" val="2811491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2E849-D5E4-E64E-9470-05CB1FD74A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7802947-F460-334A-9B60-78D1A1812A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7C7AD94-EAB8-A547-ABB7-9774727AB5B9}"/>
              </a:ext>
            </a:extLst>
          </p:cNvPr>
          <p:cNvSpPr>
            <a:spLocks noGrp="1"/>
          </p:cNvSpPr>
          <p:nvPr>
            <p:ph type="dt" sz="half" idx="10"/>
          </p:nvPr>
        </p:nvSpPr>
        <p:spPr/>
        <p:txBody>
          <a:bodyPr/>
          <a:lstStyle/>
          <a:p>
            <a:fld id="{21F6B824-4131-344E-B42E-66EC60D8919B}" type="datetimeFigureOut">
              <a:rPr lang="en-US" smtClean="0"/>
              <a:t>1/22/2024</a:t>
            </a:fld>
            <a:endParaRPr lang="en-US"/>
          </a:p>
        </p:txBody>
      </p:sp>
      <p:sp>
        <p:nvSpPr>
          <p:cNvPr id="5" name="Footer Placeholder 4">
            <a:extLst>
              <a:ext uri="{FF2B5EF4-FFF2-40B4-BE49-F238E27FC236}">
                <a16:creationId xmlns:a16="http://schemas.microsoft.com/office/drawing/2014/main" id="{1BF369CF-D500-D84B-8D04-907FDBC9EE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D8716A-90CE-8948-AFB4-2BED6CA875D8}"/>
              </a:ext>
            </a:extLst>
          </p:cNvPr>
          <p:cNvSpPr>
            <a:spLocks noGrp="1"/>
          </p:cNvSpPr>
          <p:nvPr>
            <p:ph type="sldNum" sz="quarter" idx="12"/>
          </p:nvPr>
        </p:nvSpPr>
        <p:spPr/>
        <p:txBody>
          <a:bodyPr/>
          <a:lstStyle/>
          <a:p>
            <a:fld id="{0B9EF21C-2CD7-3142-85E3-68DD68E58A66}" type="slidenum">
              <a:rPr lang="en-US" smtClean="0"/>
              <a:t>‹#›</a:t>
            </a:fld>
            <a:endParaRPr lang="en-US"/>
          </a:p>
        </p:txBody>
      </p:sp>
    </p:spTree>
    <p:extLst>
      <p:ext uri="{BB962C8B-B14F-4D97-AF65-F5344CB8AC3E}">
        <p14:creationId xmlns:p14="http://schemas.microsoft.com/office/powerpoint/2010/main" val="3608015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3F9A1-D5B4-C147-917E-74FC4FB6B3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1A9B84-28A0-2848-8F01-8F5E979A731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F0148A0-4966-F347-8787-E9406C3627A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E712CB5-5070-D649-891C-842B42AB08E8}"/>
              </a:ext>
            </a:extLst>
          </p:cNvPr>
          <p:cNvSpPr>
            <a:spLocks noGrp="1"/>
          </p:cNvSpPr>
          <p:nvPr>
            <p:ph type="dt" sz="half" idx="10"/>
          </p:nvPr>
        </p:nvSpPr>
        <p:spPr/>
        <p:txBody>
          <a:bodyPr/>
          <a:lstStyle/>
          <a:p>
            <a:fld id="{21F6B824-4131-344E-B42E-66EC60D8919B}" type="datetimeFigureOut">
              <a:rPr lang="en-US" smtClean="0"/>
              <a:t>1/22/2024</a:t>
            </a:fld>
            <a:endParaRPr lang="en-US"/>
          </a:p>
        </p:txBody>
      </p:sp>
      <p:sp>
        <p:nvSpPr>
          <p:cNvPr id="6" name="Footer Placeholder 5">
            <a:extLst>
              <a:ext uri="{FF2B5EF4-FFF2-40B4-BE49-F238E27FC236}">
                <a16:creationId xmlns:a16="http://schemas.microsoft.com/office/drawing/2014/main" id="{76237CDA-5D95-0845-933C-0983DBB601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807CBB-E573-ED44-9D77-DD73F36F00D7}"/>
              </a:ext>
            </a:extLst>
          </p:cNvPr>
          <p:cNvSpPr>
            <a:spLocks noGrp="1"/>
          </p:cNvSpPr>
          <p:nvPr>
            <p:ph type="sldNum" sz="quarter" idx="12"/>
          </p:nvPr>
        </p:nvSpPr>
        <p:spPr/>
        <p:txBody>
          <a:bodyPr/>
          <a:lstStyle/>
          <a:p>
            <a:fld id="{0B9EF21C-2CD7-3142-85E3-68DD68E58A66}" type="slidenum">
              <a:rPr lang="en-US" smtClean="0"/>
              <a:t>‹#›</a:t>
            </a:fld>
            <a:endParaRPr lang="en-US"/>
          </a:p>
        </p:txBody>
      </p:sp>
    </p:spTree>
    <p:extLst>
      <p:ext uri="{BB962C8B-B14F-4D97-AF65-F5344CB8AC3E}">
        <p14:creationId xmlns:p14="http://schemas.microsoft.com/office/powerpoint/2010/main" val="4111765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AFDF5-115B-9043-92BA-53A3B14D433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654AD78-9DC2-9D4B-94C9-8E5556F7D8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D56EA3B-01ED-534E-AD63-E446D6E7053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BAB0E0-2425-624D-A3E8-FB54C3F75C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55DF412-1497-254E-8465-53398FCBCAD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89C09A2-871B-6F49-A150-ACDD65D2CB08}"/>
              </a:ext>
            </a:extLst>
          </p:cNvPr>
          <p:cNvSpPr>
            <a:spLocks noGrp="1"/>
          </p:cNvSpPr>
          <p:nvPr>
            <p:ph type="dt" sz="half" idx="10"/>
          </p:nvPr>
        </p:nvSpPr>
        <p:spPr/>
        <p:txBody>
          <a:bodyPr/>
          <a:lstStyle/>
          <a:p>
            <a:fld id="{21F6B824-4131-344E-B42E-66EC60D8919B}" type="datetimeFigureOut">
              <a:rPr lang="en-US" smtClean="0"/>
              <a:t>1/22/2024</a:t>
            </a:fld>
            <a:endParaRPr lang="en-US"/>
          </a:p>
        </p:txBody>
      </p:sp>
      <p:sp>
        <p:nvSpPr>
          <p:cNvPr id="8" name="Footer Placeholder 7">
            <a:extLst>
              <a:ext uri="{FF2B5EF4-FFF2-40B4-BE49-F238E27FC236}">
                <a16:creationId xmlns:a16="http://schemas.microsoft.com/office/drawing/2014/main" id="{C3551D02-61AE-B042-A577-6A69D3ABA8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72DB95-1B2D-6643-BF25-9994F72C3FA3}"/>
              </a:ext>
            </a:extLst>
          </p:cNvPr>
          <p:cNvSpPr>
            <a:spLocks noGrp="1"/>
          </p:cNvSpPr>
          <p:nvPr>
            <p:ph type="sldNum" sz="quarter" idx="12"/>
          </p:nvPr>
        </p:nvSpPr>
        <p:spPr/>
        <p:txBody>
          <a:bodyPr/>
          <a:lstStyle/>
          <a:p>
            <a:fld id="{0B9EF21C-2CD7-3142-85E3-68DD68E58A66}" type="slidenum">
              <a:rPr lang="en-US" smtClean="0"/>
              <a:t>‹#›</a:t>
            </a:fld>
            <a:endParaRPr lang="en-US"/>
          </a:p>
        </p:txBody>
      </p:sp>
    </p:spTree>
    <p:extLst>
      <p:ext uri="{BB962C8B-B14F-4D97-AF65-F5344CB8AC3E}">
        <p14:creationId xmlns:p14="http://schemas.microsoft.com/office/powerpoint/2010/main" val="3471013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3C785-2264-804A-AB85-9BBB28E2AD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A2057DD-0F93-D544-99C3-2E5E9C22D111}"/>
              </a:ext>
            </a:extLst>
          </p:cNvPr>
          <p:cNvSpPr>
            <a:spLocks noGrp="1"/>
          </p:cNvSpPr>
          <p:nvPr>
            <p:ph type="dt" sz="half" idx="10"/>
          </p:nvPr>
        </p:nvSpPr>
        <p:spPr/>
        <p:txBody>
          <a:bodyPr/>
          <a:lstStyle/>
          <a:p>
            <a:fld id="{21F6B824-4131-344E-B42E-66EC60D8919B}" type="datetimeFigureOut">
              <a:rPr lang="en-US" smtClean="0"/>
              <a:t>1/22/2024</a:t>
            </a:fld>
            <a:endParaRPr lang="en-US"/>
          </a:p>
        </p:txBody>
      </p:sp>
      <p:sp>
        <p:nvSpPr>
          <p:cNvPr id="4" name="Footer Placeholder 3">
            <a:extLst>
              <a:ext uri="{FF2B5EF4-FFF2-40B4-BE49-F238E27FC236}">
                <a16:creationId xmlns:a16="http://schemas.microsoft.com/office/drawing/2014/main" id="{81006B91-CF2F-2C42-8B74-B73B26ADCF2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70DF1C5-FA2E-5F44-834F-D1867352F543}"/>
              </a:ext>
            </a:extLst>
          </p:cNvPr>
          <p:cNvSpPr>
            <a:spLocks noGrp="1"/>
          </p:cNvSpPr>
          <p:nvPr>
            <p:ph type="sldNum" sz="quarter" idx="12"/>
          </p:nvPr>
        </p:nvSpPr>
        <p:spPr/>
        <p:txBody>
          <a:bodyPr/>
          <a:lstStyle/>
          <a:p>
            <a:fld id="{0B9EF21C-2CD7-3142-85E3-68DD68E58A66}" type="slidenum">
              <a:rPr lang="en-US" smtClean="0"/>
              <a:t>‹#›</a:t>
            </a:fld>
            <a:endParaRPr lang="en-US"/>
          </a:p>
        </p:txBody>
      </p:sp>
    </p:spTree>
    <p:extLst>
      <p:ext uri="{BB962C8B-B14F-4D97-AF65-F5344CB8AC3E}">
        <p14:creationId xmlns:p14="http://schemas.microsoft.com/office/powerpoint/2010/main" val="804275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B32844-AAF6-0142-B1B4-81B7E56FA8C2}"/>
              </a:ext>
            </a:extLst>
          </p:cNvPr>
          <p:cNvSpPr>
            <a:spLocks noGrp="1"/>
          </p:cNvSpPr>
          <p:nvPr>
            <p:ph type="dt" sz="half" idx="10"/>
          </p:nvPr>
        </p:nvSpPr>
        <p:spPr/>
        <p:txBody>
          <a:bodyPr/>
          <a:lstStyle/>
          <a:p>
            <a:fld id="{21F6B824-4131-344E-B42E-66EC60D8919B}" type="datetimeFigureOut">
              <a:rPr lang="en-US" smtClean="0"/>
              <a:t>1/22/2024</a:t>
            </a:fld>
            <a:endParaRPr lang="en-US"/>
          </a:p>
        </p:txBody>
      </p:sp>
      <p:sp>
        <p:nvSpPr>
          <p:cNvPr id="3" name="Footer Placeholder 2">
            <a:extLst>
              <a:ext uri="{FF2B5EF4-FFF2-40B4-BE49-F238E27FC236}">
                <a16:creationId xmlns:a16="http://schemas.microsoft.com/office/drawing/2014/main" id="{177A5FA9-808C-D24E-A36F-9FF441B042C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0CCDA82-C361-C248-B9CD-ABEC616F12A8}"/>
              </a:ext>
            </a:extLst>
          </p:cNvPr>
          <p:cNvSpPr>
            <a:spLocks noGrp="1"/>
          </p:cNvSpPr>
          <p:nvPr>
            <p:ph type="sldNum" sz="quarter" idx="12"/>
          </p:nvPr>
        </p:nvSpPr>
        <p:spPr/>
        <p:txBody>
          <a:bodyPr/>
          <a:lstStyle/>
          <a:p>
            <a:fld id="{0B9EF21C-2CD7-3142-85E3-68DD68E58A66}" type="slidenum">
              <a:rPr lang="en-US" smtClean="0"/>
              <a:t>‹#›</a:t>
            </a:fld>
            <a:endParaRPr lang="en-US"/>
          </a:p>
        </p:txBody>
      </p:sp>
    </p:spTree>
    <p:extLst>
      <p:ext uri="{BB962C8B-B14F-4D97-AF65-F5344CB8AC3E}">
        <p14:creationId xmlns:p14="http://schemas.microsoft.com/office/powerpoint/2010/main" val="1448993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B27E0-D799-8B42-AC15-1A68DDEA8B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3541B28-CF96-AA45-A320-288FC5A8EB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C408320-CE3C-9F49-97A4-2E2560196E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86B05B2-1AF9-6B4B-9E4E-B999F6207E84}"/>
              </a:ext>
            </a:extLst>
          </p:cNvPr>
          <p:cNvSpPr>
            <a:spLocks noGrp="1"/>
          </p:cNvSpPr>
          <p:nvPr>
            <p:ph type="dt" sz="half" idx="10"/>
          </p:nvPr>
        </p:nvSpPr>
        <p:spPr/>
        <p:txBody>
          <a:bodyPr/>
          <a:lstStyle/>
          <a:p>
            <a:fld id="{21F6B824-4131-344E-B42E-66EC60D8919B}" type="datetimeFigureOut">
              <a:rPr lang="en-US" smtClean="0"/>
              <a:t>1/22/2024</a:t>
            </a:fld>
            <a:endParaRPr lang="en-US"/>
          </a:p>
        </p:txBody>
      </p:sp>
      <p:sp>
        <p:nvSpPr>
          <p:cNvPr id="6" name="Footer Placeholder 5">
            <a:extLst>
              <a:ext uri="{FF2B5EF4-FFF2-40B4-BE49-F238E27FC236}">
                <a16:creationId xmlns:a16="http://schemas.microsoft.com/office/drawing/2014/main" id="{500BBE6B-85CB-2845-B16C-185FBA20DB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69BACA-F0AE-484E-ADF6-E08F01CA2E11}"/>
              </a:ext>
            </a:extLst>
          </p:cNvPr>
          <p:cNvSpPr>
            <a:spLocks noGrp="1"/>
          </p:cNvSpPr>
          <p:nvPr>
            <p:ph type="sldNum" sz="quarter" idx="12"/>
          </p:nvPr>
        </p:nvSpPr>
        <p:spPr/>
        <p:txBody>
          <a:bodyPr/>
          <a:lstStyle/>
          <a:p>
            <a:fld id="{0B9EF21C-2CD7-3142-85E3-68DD68E58A66}" type="slidenum">
              <a:rPr lang="en-US" smtClean="0"/>
              <a:t>‹#›</a:t>
            </a:fld>
            <a:endParaRPr lang="en-US"/>
          </a:p>
        </p:txBody>
      </p:sp>
    </p:spTree>
    <p:extLst>
      <p:ext uri="{BB962C8B-B14F-4D97-AF65-F5344CB8AC3E}">
        <p14:creationId xmlns:p14="http://schemas.microsoft.com/office/powerpoint/2010/main" val="3999686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76710-7DDA-0D43-A59C-49B579D07B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3BD3833-240D-AA42-B286-600BDBCF1B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34F75F8-0C1D-E54D-83B2-D9E9D2271B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4D5F860-22E4-914C-ABA4-E7A337EC2777}"/>
              </a:ext>
            </a:extLst>
          </p:cNvPr>
          <p:cNvSpPr>
            <a:spLocks noGrp="1"/>
          </p:cNvSpPr>
          <p:nvPr>
            <p:ph type="dt" sz="half" idx="10"/>
          </p:nvPr>
        </p:nvSpPr>
        <p:spPr/>
        <p:txBody>
          <a:bodyPr/>
          <a:lstStyle/>
          <a:p>
            <a:fld id="{21F6B824-4131-344E-B42E-66EC60D8919B}" type="datetimeFigureOut">
              <a:rPr lang="en-US" smtClean="0"/>
              <a:t>1/22/2024</a:t>
            </a:fld>
            <a:endParaRPr lang="en-US"/>
          </a:p>
        </p:txBody>
      </p:sp>
      <p:sp>
        <p:nvSpPr>
          <p:cNvPr id="6" name="Footer Placeholder 5">
            <a:extLst>
              <a:ext uri="{FF2B5EF4-FFF2-40B4-BE49-F238E27FC236}">
                <a16:creationId xmlns:a16="http://schemas.microsoft.com/office/drawing/2014/main" id="{F9F686A6-AAED-844C-849E-8EB8F6B28B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EC1195-BDDE-7D4C-86C0-432658649811}"/>
              </a:ext>
            </a:extLst>
          </p:cNvPr>
          <p:cNvSpPr>
            <a:spLocks noGrp="1"/>
          </p:cNvSpPr>
          <p:nvPr>
            <p:ph type="sldNum" sz="quarter" idx="12"/>
          </p:nvPr>
        </p:nvSpPr>
        <p:spPr/>
        <p:txBody>
          <a:bodyPr/>
          <a:lstStyle/>
          <a:p>
            <a:fld id="{0B9EF21C-2CD7-3142-85E3-68DD68E58A66}" type="slidenum">
              <a:rPr lang="en-US" smtClean="0"/>
              <a:t>‹#›</a:t>
            </a:fld>
            <a:endParaRPr lang="en-US"/>
          </a:p>
        </p:txBody>
      </p:sp>
    </p:spTree>
    <p:extLst>
      <p:ext uri="{BB962C8B-B14F-4D97-AF65-F5344CB8AC3E}">
        <p14:creationId xmlns:p14="http://schemas.microsoft.com/office/powerpoint/2010/main" val="3614149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F76915-425E-CF46-BB5A-1D2F0942F3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930C960-94D0-9A46-810D-8E618BAB62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563FAB-5B98-484C-84D3-B9927ABE76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F6B824-4131-344E-B42E-66EC60D8919B}" type="datetimeFigureOut">
              <a:rPr lang="en-US" smtClean="0"/>
              <a:t>1/22/2024</a:t>
            </a:fld>
            <a:endParaRPr lang="en-US"/>
          </a:p>
        </p:txBody>
      </p:sp>
      <p:sp>
        <p:nvSpPr>
          <p:cNvPr id="5" name="Footer Placeholder 4">
            <a:extLst>
              <a:ext uri="{FF2B5EF4-FFF2-40B4-BE49-F238E27FC236}">
                <a16:creationId xmlns:a16="http://schemas.microsoft.com/office/drawing/2014/main" id="{3FD6919E-0193-B24D-95E8-60C11A2B1E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7A5B0D2-905E-A644-B60F-3CB294F0CD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9EF21C-2CD7-3142-85E3-68DD68E58A66}" type="slidenum">
              <a:rPr lang="en-US" smtClean="0"/>
              <a:t>‹#›</a:t>
            </a:fld>
            <a:endParaRPr lang="en-US"/>
          </a:p>
        </p:txBody>
      </p:sp>
    </p:spTree>
    <p:extLst>
      <p:ext uri="{BB962C8B-B14F-4D97-AF65-F5344CB8AC3E}">
        <p14:creationId xmlns:p14="http://schemas.microsoft.com/office/powerpoint/2010/main" val="12153473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hyperlink" Target="https://secure.campaigner.com/CSB/Public/Form.aspx?fid=1907067&amp;ac=enkn"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public.3.basecamp.com/p/ZKtRcDX2CUvY2T3LjboF54oV/vault"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https://3.basecamp.com/3618290/p/ZKtRcDX2CUvY2T3LjboF54oV/vault/6574043698"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hyperlink" Target="https://vimeo.com/764135168" TargetMode="External"/><Relationship Id="rId2" Type="http://schemas.openxmlformats.org/officeDocument/2006/relationships/image" Target="../media/image2.png"/><Relationship Id="rId1" Type="http://schemas.openxmlformats.org/officeDocument/2006/relationships/slideLayout" Target="../slideLayouts/slideLayout8.xml"/><Relationship Id="rId4" Type="http://schemas.openxmlformats.org/officeDocument/2006/relationships/hyperlink" Target="https://www.nationalahec.or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hyperlink" Target="https://3.basecamp.com/3618290/p/ZKtRcDX2CUvY2T3LjboF54oV/vault/6574043698"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987B460-6C8F-F04B-B6DE-F6E5E08426CC}"/>
              </a:ext>
            </a:extLst>
          </p:cNvPr>
          <p:cNvSpPr/>
          <p:nvPr/>
        </p:nvSpPr>
        <p:spPr>
          <a:xfrm>
            <a:off x="0" y="1"/>
            <a:ext cx="12192000" cy="6858000"/>
          </a:xfrm>
          <a:prstGeom prst="rect">
            <a:avLst/>
          </a:prstGeom>
          <a:solidFill>
            <a:srgbClr val="394B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36AB1BEF-39DD-47C3-BC80-BB2EBC56E12B}"/>
              </a:ext>
            </a:extLst>
          </p:cNvPr>
          <p:cNvPicPr>
            <a:picLocks noChangeAspect="1"/>
          </p:cNvPicPr>
          <p:nvPr/>
        </p:nvPicPr>
        <p:blipFill>
          <a:blip r:embed="rId2"/>
          <a:stretch>
            <a:fillRect/>
          </a:stretch>
        </p:blipFill>
        <p:spPr>
          <a:xfrm>
            <a:off x="2209800" y="2659639"/>
            <a:ext cx="7772400" cy="1538722"/>
          </a:xfrm>
          <a:prstGeom prst="rect">
            <a:avLst/>
          </a:prstGeom>
        </p:spPr>
      </p:pic>
    </p:spTree>
    <p:extLst>
      <p:ext uri="{BB962C8B-B14F-4D97-AF65-F5344CB8AC3E}">
        <p14:creationId xmlns:p14="http://schemas.microsoft.com/office/powerpoint/2010/main" val="241693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6A01C32-C135-4335-AF7A-7BDB859012FD}"/>
              </a:ext>
            </a:extLst>
          </p:cNvPr>
          <p:cNvSpPr>
            <a:spLocks noGrp="1"/>
          </p:cNvSpPr>
          <p:nvPr>
            <p:ph type="title"/>
          </p:nvPr>
        </p:nvSpPr>
        <p:spPr>
          <a:xfrm>
            <a:off x="210312" y="336550"/>
            <a:ext cx="11731752" cy="1325563"/>
          </a:xfrm>
        </p:spPr>
        <p:txBody>
          <a:bodyPr>
            <a:normAutofit/>
          </a:bodyPr>
          <a:lstStyle/>
          <a:p>
            <a:pPr algn="ctr"/>
            <a:r>
              <a:rPr lang="en-US" sz="3600" b="1" dirty="0">
                <a:latin typeface="Open Sans" panose="020B0606030504020204" pitchFamily="34" charset="0"/>
                <a:ea typeface="Open Sans" panose="020B0606030504020204" pitchFamily="34" charset="0"/>
                <a:cs typeface="Open Sans" panose="020B0606030504020204" pitchFamily="34" charset="0"/>
              </a:rPr>
              <a:t>Infusing Results-Based Accountability (RBA) Concepts in NC AHEC</a:t>
            </a:r>
          </a:p>
        </p:txBody>
      </p:sp>
      <p:sp>
        <p:nvSpPr>
          <p:cNvPr id="9" name="Content Placeholder 8">
            <a:extLst>
              <a:ext uri="{FF2B5EF4-FFF2-40B4-BE49-F238E27FC236}">
                <a16:creationId xmlns:a16="http://schemas.microsoft.com/office/drawing/2014/main" id="{C58EF79D-BB58-4235-B848-299D27C4AA9E}"/>
              </a:ext>
            </a:extLst>
          </p:cNvPr>
          <p:cNvSpPr>
            <a:spLocks noGrp="1"/>
          </p:cNvSpPr>
          <p:nvPr>
            <p:ph idx="1"/>
          </p:nvPr>
        </p:nvSpPr>
        <p:spPr>
          <a:xfrm>
            <a:off x="783167" y="1710912"/>
            <a:ext cx="10778356" cy="4351338"/>
          </a:xfrm>
        </p:spPr>
        <p:txBody>
          <a:bodyPr>
            <a:normAutofit fontScale="85000" lnSpcReduction="20000"/>
          </a:bodyPr>
          <a:lstStyle/>
          <a:p>
            <a:pPr marL="347472" indent="-347472">
              <a:lnSpc>
                <a:spcPct val="110000"/>
              </a:lnSpc>
              <a:buClr>
                <a:srgbClr val="FF0000"/>
              </a:buClr>
            </a:pPr>
            <a:r>
              <a:rPr lang="en-US" sz="2400" dirty="0">
                <a:solidFill>
                  <a:srgbClr val="004363"/>
                </a:solidFill>
                <a:latin typeface="Open Sans" panose="020B0606030504020204" pitchFamily="34" charset="0"/>
                <a:ea typeface="Open Sans" panose="020B0606030504020204" pitchFamily="34" charset="0"/>
                <a:cs typeface="Open Sans" panose="020B0606030504020204" pitchFamily="34" charset="0"/>
              </a:rPr>
              <a:t>The NC AHEC Strategic Plan adopted Results-Based Accountability as our framework to translate strategies into program results. </a:t>
            </a:r>
          </a:p>
          <a:p>
            <a:pPr marL="347472" indent="-347472">
              <a:lnSpc>
                <a:spcPct val="110000"/>
              </a:lnSpc>
              <a:buClr>
                <a:srgbClr val="FF0000"/>
              </a:buClr>
            </a:pPr>
            <a:r>
              <a:rPr lang="en-US" sz="2400" dirty="0">
                <a:solidFill>
                  <a:srgbClr val="004363"/>
                </a:solidFill>
                <a:latin typeface="Open Sans" panose="020B0606030504020204" pitchFamily="34" charset="0"/>
                <a:ea typeface="Open Sans" panose="020B0606030504020204" pitchFamily="34" charset="0"/>
                <a:cs typeface="Open Sans" panose="020B0606030504020204" pitchFamily="34" charset="0"/>
              </a:rPr>
              <a:t>RBA teaches there are two types of accountability: population accountability and performance accountability. Being accountable for the performance of our programs is our </a:t>
            </a:r>
            <a:r>
              <a:rPr lang="en-US" sz="2400" u="sng" dirty="0">
                <a:solidFill>
                  <a:srgbClr val="004363"/>
                </a:solidFill>
                <a:latin typeface="Open Sans" panose="020B0606030504020204" pitchFamily="34" charset="0"/>
                <a:ea typeface="Open Sans" panose="020B0606030504020204" pitchFamily="34" charset="0"/>
                <a:cs typeface="Open Sans" panose="020B0606030504020204" pitchFamily="34" charset="0"/>
              </a:rPr>
              <a:t>direct</a:t>
            </a:r>
            <a:r>
              <a:rPr lang="en-US" sz="2400" dirty="0">
                <a:solidFill>
                  <a:srgbClr val="004363"/>
                </a:solidFill>
                <a:latin typeface="Open Sans" panose="020B0606030504020204" pitchFamily="34" charset="0"/>
                <a:ea typeface="Open Sans" panose="020B0606030504020204" pitchFamily="34" charset="0"/>
                <a:cs typeface="Open Sans" panose="020B0606030504020204" pitchFamily="34" charset="0"/>
              </a:rPr>
              <a:t> responsibility. We use data and disciplined thinking to tell how much we do, how well we do it, and most importantly, if anyone is better off from the service(s) we provide.</a:t>
            </a:r>
          </a:p>
          <a:p>
            <a:pPr marL="347472" indent="-347472">
              <a:lnSpc>
                <a:spcPct val="110000"/>
              </a:lnSpc>
              <a:buClr>
                <a:srgbClr val="FF0000"/>
              </a:buClr>
            </a:pPr>
            <a:r>
              <a:rPr lang="en-US" sz="2400" dirty="0">
                <a:solidFill>
                  <a:srgbClr val="004363"/>
                </a:solidFill>
                <a:latin typeface="Open Sans" panose="020B0606030504020204" pitchFamily="34" charset="0"/>
                <a:ea typeface="Open Sans" panose="020B0606030504020204" pitchFamily="34" charset="0"/>
                <a:cs typeface="Open Sans" panose="020B0606030504020204" pitchFamily="34" charset="0"/>
              </a:rPr>
              <a:t>RBA “turn the curve thinking” ensures accountability for the performance of our programs and demonstrates our </a:t>
            </a:r>
            <a:r>
              <a:rPr lang="en-US" sz="2400" u="sng" dirty="0">
                <a:solidFill>
                  <a:srgbClr val="004363"/>
                </a:solidFill>
                <a:latin typeface="Open Sans" panose="020B0606030504020204" pitchFamily="34" charset="0"/>
                <a:ea typeface="Open Sans" panose="020B0606030504020204" pitchFamily="34" charset="0"/>
                <a:cs typeface="Open Sans" panose="020B0606030504020204" pitchFamily="34" charset="0"/>
              </a:rPr>
              <a:t>contribution</a:t>
            </a:r>
            <a:r>
              <a:rPr lang="en-US" sz="2400" dirty="0">
                <a:solidFill>
                  <a:srgbClr val="004363"/>
                </a:solidFill>
                <a:latin typeface="Open Sans" panose="020B0606030504020204" pitchFamily="34" charset="0"/>
                <a:ea typeface="Open Sans" panose="020B0606030504020204" pitchFamily="34" charset="0"/>
                <a:cs typeface="Open Sans" panose="020B0606030504020204" pitchFamily="34" charset="0"/>
              </a:rPr>
              <a:t> toward achieving the NC AHEC population result: “</a:t>
            </a:r>
            <a:r>
              <a:rPr lang="en-US" sz="2400" i="1" dirty="0">
                <a:solidFill>
                  <a:srgbClr val="004363"/>
                </a:solidFill>
                <a:latin typeface="Open Sans" panose="020B0606030504020204" pitchFamily="34" charset="0"/>
                <a:ea typeface="Open Sans" panose="020B0606030504020204" pitchFamily="34" charset="0"/>
                <a:cs typeface="Open Sans" panose="020B0606030504020204" pitchFamily="34" charset="0"/>
              </a:rPr>
              <a:t>Everyone in North Carolina is healthy and supported by an appropriate and highly competent health workforce that reflects the communities it serves.”</a:t>
            </a:r>
            <a:endParaRPr lang="en-US" sz="2400" dirty="0">
              <a:solidFill>
                <a:srgbClr val="004363"/>
              </a:solidFill>
              <a:latin typeface="Open Sans" panose="020B0606030504020204" pitchFamily="34" charset="0"/>
              <a:ea typeface="Open Sans" panose="020B0606030504020204" pitchFamily="34" charset="0"/>
              <a:cs typeface="Open Sans" panose="020B0606030504020204" pitchFamily="34" charset="0"/>
            </a:endParaRPr>
          </a:p>
          <a:p>
            <a:pPr marL="347472" indent="-347472">
              <a:lnSpc>
                <a:spcPct val="110000"/>
              </a:lnSpc>
              <a:buClr>
                <a:srgbClr val="FF0000"/>
              </a:buClr>
            </a:pPr>
            <a:r>
              <a:rPr lang="en-US" sz="2400" dirty="0">
                <a:solidFill>
                  <a:srgbClr val="004363"/>
                </a:solidFill>
                <a:latin typeface="Open Sans" panose="020B0606030504020204" pitchFamily="34" charset="0"/>
                <a:ea typeface="Open Sans" panose="020B0606030504020204" pitchFamily="34" charset="0"/>
                <a:cs typeface="Open Sans" panose="020B0606030504020204" pitchFamily="34" charset="0"/>
              </a:rPr>
              <a:t>Each AHEC and the Program Office have at least one certified RBA professional as their in-house resource.</a:t>
            </a:r>
          </a:p>
          <a:p>
            <a:pPr marL="347472" indent="-347472">
              <a:lnSpc>
                <a:spcPct val="110000"/>
              </a:lnSpc>
              <a:buClr>
                <a:srgbClr val="FF0000"/>
              </a:buClr>
            </a:pPr>
            <a:endParaRPr lang="en-US" sz="2400" dirty="0">
              <a:solidFill>
                <a:srgbClr val="004363"/>
              </a:solidFill>
              <a:latin typeface="Roboto Slab" pitchFamily="2" charset="0"/>
              <a:ea typeface="Roboto Slab" pitchFamily="2" charset="0"/>
              <a:cs typeface="Roboto Slab" pitchFamily="2" charset="0"/>
            </a:endParaRPr>
          </a:p>
          <a:p>
            <a:pPr marL="347472" indent="-347472">
              <a:lnSpc>
                <a:spcPct val="110000"/>
              </a:lnSpc>
              <a:buClr>
                <a:srgbClr val="FF0000"/>
              </a:buClr>
            </a:pPr>
            <a:endParaRPr lang="en-US" sz="2400" dirty="0">
              <a:solidFill>
                <a:srgbClr val="004363"/>
              </a:solidFill>
              <a:latin typeface="Roboto Slab" pitchFamily="2" charset="0"/>
              <a:ea typeface="Roboto Slab" pitchFamily="2" charset="0"/>
              <a:cs typeface="Roboto Slab" pitchFamily="2" charset="0"/>
            </a:endParaRPr>
          </a:p>
          <a:p>
            <a:pPr marL="347472" indent="-347472">
              <a:lnSpc>
                <a:spcPct val="110000"/>
              </a:lnSpc>
              <a:buClr>
                <a:srgbClr val="FF0000"/>
              </a:buClr>
            </a:pPr>
            <a:endParaRPr lang="en-US" sz="2400" dirty="0">
              <a:solidFill>
                <a:srgbClr val="004363"/>
              </a:solidFill>
              <a:latin typeface="Roboto Slab" pitchFamily="2" charset="0"/>
              <a:ea typeface="Roboto Slab" pitchFamily="2" charset="0"/>
              <a:cs typeface="Roboto Slab" pitchFamily="2" charset="0"/>
            </a:endParaRPr>
          </a:p>
          <a:p>
            <a:pPr marL="347472" indent="-347472">
              <a:lnSpc>
                <a:spcPct val="110000"/>
              </a:lnSpc>
              <a:buClr>
                <a:srgbClr val="FF0000"/>
              </a:buClr>
            </a:pPr>
            <a:endParaRPr lang="en-US" sz="2400" dirty="0">
              <a:solidFill>
                <a:srgbClr val="004363"/>
              </a:solidFill>
              <a:latin typeface="Roboto Slab" pitchFamily="2" charset="0"/>
              <a:ea typeface="Roboto Slab" pitchFamily="2" charset="0"/>
              <a:cs typeface="Roboto Slab" pitchFamily="2" charset="0"/>
            </a:endParaRPr>
          </a:p>
          <a:p>
            <a:pPr marL="804672" lvl="1" indent="-347472">
              <a:lnSpc>
                <a:spcPct val="110000"/>
              </a:lnSpc>
              <a:buClr>
                <a:srgbClr val="FF0000"/>
              </a:buClr>
            </a:pPr>
            <a:endParaRPr lang="en-US" sz="2000" dirty="0">
              <a:solidFill>
                <a:srgbClr val="004363"/>
              </a:solidFill>
              <a:latin typeface="Roboto Slab" pitchFamily="2" charset="0"/>
              <a:ea typeface="Roboto Slab" pitchFamily="2" charset="0"/>
              <a:cs typeface="Roboto Slab" pitchFamily="2" charset="0"/>
            </a:endParaRPr>
          </a:p>
        </p:txBody>
      </p:sp>
      <p:sp>
        <p:nvSpPr>
          <p:cNvPr id="2" name="Rectangle 1">
            <a:extLst>
              <a:ext uri="{FF2B5EF4-FFF2-40B4-BE49-F238E27FC236}">
                <a16:creationId xmlns:a16="http://schemas.microsoft.com/office/drawing/2014/main" id="{DEA91F9E-4DEC-7218-59F8-D97FDF734349}"/>
              </a:ext>
            </a:extLst>
          </p:cNvPr>
          <p:cNvSpPr/>
          <p:nvPr/>
        </p:nvSpPr>
        <p:spPr>
          <a:xfrm>
            <a:off x="0" y="6339015"/>
            <a:ext cx="12192000" cy="619929"/>
          </a:xfrm>
          <a:prstGeom prst="rect">
            <a:avLst/>
          </a:prstGeom>
          <a:solidFill>
            <a:srgbClr val="0043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D3E55"/>
              </a:solidFill>
            </a:endParaRPr>
          </a:p>
        </p:txBody>
      </p:sp>
      <p:pic>
        <p:nvPicPr>
          <p:cNvPr id="6" name="Picture 5">
            <a:extLst>
              <a:ext uri="{FF2B5EF4-FFF2-40B4-BE49-F238E27FC236}">
                <a16:creationId xmlns:a16="http://schemas.microsoft.com/office/drawing/2014/main" id="{94B48D0C-695B-1FB6-7567-99CE8D8A7BBF}"/>
              </a:ext>
            </a:extLst>
          </p:cNvPr>
          <p:cNvPicPr>
            <a:picLocks noChangeAspect="1"/>
          </p:cNvPicPr>
          <p:nvPr/>
        </p:nvPicPr>
        <p:blipFill>
          <a:blip r:embed="rId3"/>
          <a:stretch>
            <a:fillRect/>
          </a:stretch>
        </p:blipFill>
        <p:spPr>
          <a:xfrm>
            <a:off x="5129630" y="6610090"/>
            <a:ext cx="1616376" cy="247910"/>
          </a:xfrm>
          <a:prstGeom prst="rect">
            <a:avLst/>
          </a:prstGeom>
        </p:spPr>
      </p:pic>
    </p:spTree>
    <p:extLst>
      <p:ext uri="{BB962C8B-B14F-4D97-AF65-F5344CB8AC3E}">
        <p14:creationId xmlns:p14="http://schemas.microsoft.com/office/powerpoint/2010/main" val="3116492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BFC66-FC63-D14B-B2A7-40222F41751B}"/>
              </a:ext>
            </a:extLst>
          </p:cNvPr>
          <p:cNvSpPr>
            <a:spLocks noGrp="1"/>
          </p:cNvSpPr>
          <p:nvPr>
            <p:ph type="title"/>
          </p:nvPr>
        </p:nvSpPr>
        <p:spPr>
          <a:xfrm>
            <a:off x="0" y="220138"/>
            <a:ext cx="12192000" cy="877331"/>
          </a:xfrm>
        </p:spPr>
        <p:txBody>
          <a:bodyPr>
            <a:noAutofit/>
          </a:bodyPr>
          <a:lstStyle/>
          <a:p>
            <a:pPr algn="ctr"/>
            <a:r>
              <a:rPr lang="en-US" sz="3600" b="1" dirty="0">
                <a:latin typeface="Futura" panose="020B0602020204020303" pitchFamily="34" charset="-79"/>
                <a:ea typeface="Open Sans" panose="020B0606030504020204" pitchFamily="34" charset="0"/>
                <a:cs typeface="Futura" panose="020B0602020204020303" pitchFamily="34" charset="-79"/>
              </a:rPr>
              <a:t>NC AHEC – CORE SERVICE LINES</a:t>
            </a:r>
          </a:p>
        </p:txBody>
      </p:sp>
      <p:sp>
        <p:nvSpPr>
          <p:cNvPr id="8" name="TextBox 7">
            <a:extLst>
              <a:ext uri="{FF2B5EF4-FFF2-40B4-BE49-F238E27FC236}">
                <a16:creationId xmlns:a16="http://schemas.microsoft.com/office/drawing/2014/main" id="{8BA24EB3-9DFA-1F45-8730-6157E63FBD97}"/>
              </a:ext>
            </a:extLst>
          </p:cNvPr>
          <p:cNvSpPr txBox="1"/>
          <p:nvPr/>
        </p:nvSpPr>
        <p:spPr>
          <a:xfrm>
            <a:off x="11355859" y="6339015"/>
            <a:ext cx="691978" cy="307777"/>
          </a:xfrm>
          <a:prstGeom prst="rect">
            <a:avLst/>
          </a:prstGeom>
          <a:noFill/>
        </p:spPr>
        <p:txBody>
          <a:bodyPr wrap="square" rtlCol="0">
            <a:spAutoFit/>
          </a:bodyPr>
          <a:lstStyle/>
          <a:p>
            <a:pPr algn="r"/>
            <a:fld id="{5C55B7D5-6BB8-524C-97A8-739320A73C83}" type="slidenum">
              <a:rPr lang="en-US" sz="1400" b="1" smtClean="0">
                <a:solidFill>
                  <a:schemeClr val="bg1"/>
                </a:solidFill>
              </a:rPr>
              <a:pPr algn="r"/>
              <a:t>11</a:t>
            </a:fld>
            <a:endParaRPr lang="en-US" sz="1400" b="1" dirty="0">
              <a:solidFill>
                <a:schemeClr val="bg1"/>
              </a:solidFill>
            </a:endParaRPr>
          </a:p>
        </p:txBody>
      </p:sp>
      <p:sp>
        <p:nvSpPr>
          <p:cNvPr id="13" name="TextBox 12">
            <a:extLst>
              <a:ext uri="{FF2B5EF4-FFF2-40B4-BE49-F238E27FC236}">
                <a16:creationId xmlns:a16="http://schemas.microsoft.com/office/drawing/2014/main" id="{E145D597-16F6-3B46-B455-2BF11CB7709B}"/>
              </a:ext>
            </a:extLst>
          </p:cNvPr>
          <p:cNvSpPr txBox="1"/>
          <p:nvPr/>
        </p:nvSpPr>
        <p:spPr>
          <a:xfrm>
            <a:off x="0" y="1134238"/>
            <a:ext cx="12192000" cy="400110"/>
          </a:xfrm>
          <a:prstGeom prst="rect">
            <a:avLst/>
          </a:prstGeom>
          <a:noFill/>
        </p:spPr>
        <p:txBody>
          <a:bodyPr wrap="square" rtlCol="0">
            <a:spAutoFit/>
          </a:bodyPr>
          <a:lstStyle/>
          <a:p>
            <a:pPr algn="ctr"/>
            <a:r>
              <a:rPr lang="en-US" sz="2000" dirty="0">
                <a:latin typeface="Open Sans" panose="020B0606030504020204" pitchFamily="34" charset="0"/>
                <a:ea typeface="Open Sans" panose="020B0606030504020204" pitchFamily="34" charset="0"/>
                <a:cs typeface="Open Sans" panose="020B0606030504020204" pitchFamily="34" charset="0"/>
              </a:rPr>
              <a:t>NC AHEC weaves through all sectors of health care education and workforce</a:t>
            </a:r>
            <a:r>
              <a:rPr lang="en-US" sz="2000" dirty="0"/>
              <a:t>.</a:t>
            </a:r>
          </a:p>
        </p:txBody>
      </p:sp>
      <p:graphicFrame>
        <p:nvGraphicFramePr>
          <p:cNvPr id="14" name="Diagram 13">
            <a:extLst>
              <a:ext uri="{FF2B5EF4-FFF2-40B4-BE49-F238E27FC236}">
                <a16:creationId xmlns:a16="http://schemas.microsoft.com/office/drawing/2014/main" id="{FA5FBDAD-0520-634D-AF7C-385A24B03B2A}"/>
              </a:ext>
            </a:extLst>
          </p:cNvPr>
          <p:cNvGraphicFramePr/>
          <p:nvPr>
            <p:extLst>
              <p:ext uri="{D42A27DB-BD31-4B8C-83A1-F6EECF244321}">
                <p14:modId xmlns:p14="http://schemas.microsoft.com/office/powerpoint/2010/main" val="2386551896"/>
              </p:ext>
            </p:extLst>
          </p:nvPr>
        </p:nvGraphicFramePr>
        <p:xfrm>
          <a:off x="2120900" y="1947578"/>
          <a:ext cx="7950200" cy="37560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EB7D286B-D941-9870-C1AD-A10AF7279FDC}"/>
              </a:ext>
            </a:extLst>
          </p:cNvPr>
          <p:cNvPicPr>
            <a:picLocks noChangeAspect="1"/>
          </p:cNvPicPr>
          <p:nvPr/>
        </p:nvPicPr>
        <p:blipFill>
          <a:blip r:embed="rId7"/>
          <a:stretch>
            <a:fillRect/>
          </a:stretch>
        </p:blipFill>
        <p:spPr>
          <a:xfrm>
            <a:off x="5129630" y="6427561"/>
            <a:ext cx="1550807" cy="307777"/>
          </a:xfrm>
          <a:prstGeom prst="rect">
            <a:avLst/>
          </a:prstGeom>
        </p:spPr>
      </p:pic>
      <p:sp>
        <p:nvSpPr>
          <p:cNvPr id="4" name="Rectangle 3">
            <a:extLst>
              <a:ext uri="{FF2B5EF4-FFF2-40B4-BE49-F238E27FC236}">
                <a16:creationId xmlns:a16="http://schemas.microsoft.com/office/drawing/2014/main" id="{BEE5F038-2C0E-CF1B-F095-59C447B4FB48}"/>
              </a:ext>
            </a:extLst>
          </p:cNvPr>
          <p:cNvSpPr/>
          <p:nvPr/>
        </p:nvSpPr>
        <p:spPr>
          <a:xfrm>
            <a:off x="0" y="6339015"/>
            <a:ext cx="12192000" cy="619929"/>
          </a:xfrm>
          <a:prstGeom prst="rect">
            <a:avLst/>
          </a:prstGeom>
          <a:solidFill>
            <a:srgbClr val="0043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D3E55"/>
              </a:solidFill>
            </a:endParaRPr>
          </a:p>
        </p:txBody>
      </p:sp>
      <p:pic>
        <p:nvPicPr>
          <p:cNvPr id="6" name="Picture 5">
            <a:extLst>
              <a:ext uri="{FF2B5EF4-FFF2-40B4-BE49-F238E27FC236}">
                <a16:creationId xmlns:a16="http://schemas.microsoft.com/office/drawing/2014/main" id="{9213A418-5B0A-792C-7841-A44F0F515085}"/>
              </a:ext>
            </a:extLst>
          </p:cNvPr>
          <p:cNvPicPr>
            <a:picLocks noChangeAspect="1"/>
          </p:cNvPicPr>
          <p:nvPr/>
        </p:nvPicPr>
        <p:blipFill>
          <a:blip r:embed="rId7"/>
          <a:stretch>
            <a:fillRect/>
          </a:stretch>
        </p:blipFill>
        <p:spPr>
          <a:xfrm>
            <a:off x="5129630" y="6610090"/>
            <a:ext cx="1616376" cy="247910"/>
          </a:xfrm>
          <a:prstGeom prst="rect">
            <a:avLst/>
          </a:prstGeom>
        </p:spPr>
      </p:pic>
    </p:spTree>
    <p:extLst>
      <p:ext uri="{BB962C8B-B14F-4D97-AF65-F5344CB8AC3E}">
        <p14:creationId xmlns:p14="http://schemas.microsoft.com/office/powerpoint/2010/main" val="4092647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87A6299-202F-BCB8-041C-E3E9CF14ADC4}"/>
              </a:ext>
            </a:extLst>
          </p:cNvPr>
          <p:cNvSpPr>
            <a:spLocks noGrp="1"/>
          </p:cNvSpPr>
          <p:nvPr>
            <p:ph type="title"/>
          </p:nvPr>
        </p:nvSpPr>
        <p:spPr>
          <a:xfrm>
            <a:off x="1314824" y="735106"/>
            <a:ext cx="10053763" cy="2928470"/>
          </a:xfrm>
        </p:spPr>
        <p:txBody>
          <a:bodyPr vert="horz" lIns="91440" tIns="45720" rIns="91440" bIns="45720" rtlCol="0" anchor="b">
            <a:normAutofit/>
          </a:bodyPr>
          <a:lstStyle/>
          <a:p>
            <a:r>
              <a:rPr lang="en-US" sz="5600" b="1" kern="1200" dirty="0">
                <a:solidFill>
                  <a:srgbClr val="FFFFFF"/>
                </a:solidFill>
                <a:latin typeface="+mj-lt"/>
                <a:ea typeface="+mj-ea"/>
                <a:cs typeface="+mj-cs"/>
              </a:rPr>
              <a:t>LIBRARY SERVICES</a:t>
            </a:r>
          </a:p>
        </p:txBody>
      </p:sp>
    </p:spTree>
    <p:extLst>
      <p:ext uri="{BB962C8B-B14F-4D97-AF65-F5344CB8AC3E}">
        <p14:creationId xmlns:p14="http://schemas.microsoft.com/office/powerpoint/2010/main" val="2728191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 Single Corner Rectangle 16">
            <a:extLst>
              <a:ext uri="{FF2B5EF4-FFF2-40B4-BE49-F238E27FC236}">
                <a16:creationId xmlns:a16="http://schemas.microsoft.com/office/drawing/2014/main" id="{299C041A-EFCA-D743-8B26-9ECCB672AF4F}"/>
              </a:ext>
            </a:extLst>
          </p:cNvPr>
          <p:cNvSpPr/>
          <p:nvPr/>
        </p:nvSpPr>
        <p:spPr>
          <a:xfrm>
            <a:off x="1557868" y="1016001"/>
            <a:ext cx="9245600" cy="4572000"/>
          </a:xfrm>
          <a:prstGeom prst="round1Rect">
            <a:avLst/>
          </a:prstGeom>
          <a:solidFill>
            <a:srgbClr val="FFFFFF"/>
          </a:solidFill>
          <a:ln>
            <a:solidFill>
              <a:srgbClr val="D6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sz="2400" dirty="0">
              <a:solidFill>
                <a:schemeClr val="tx1"/>
              </a:solidFill>
            </a:endParaRPr>
          </a:p>
          <a:p>
            <a:pPr lvl="1">
              <a:lnSpc>
                <a:spcPct val="150000"/>
              </a:lnSpc>
            </a:pPr>
            <a:endParaRPr lang="en-US" sz="2000" dirty="0">
              <a:solidFill>
                <a:schemeClr val="tx1"/>
              </a:solidFill>
            </a:endParaRPr>
          </a:p>
          <a:p>
            <a:pPr lvl="1"/>
            <a:endParaRPr lang="en-US" sz="2400" b="1" dirty="0">
              <a:solidFill>
                <a:schemeClr val="tx1"/>
              </a:solidFill>
            </a:endParaRPr>
          </a:p>
          <a:p>
            <a:pPr lvl="1"/>
            <a:r>
              <a:rPr lang="en-US" sz="2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NC AHEC librarians support the clinical, educational, and research activities of medical professionals and students across the state.</a:t>
            </a:r>
          </a:p>
          <a:p>
            <a:pPr lvl="1">
              <a:lnSpc>
                <a:spcPct val="150000"/>
              </a:lnSpc>
            </a:pPr>
            <a:endPar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lvl="1">
              <a:lnSpc>
                <a:spcPct val="150000"/>
              </a:lnSpc>
            </a:pPr>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Each of the nine AHEC locations has library resources, including librarian staff prepared to meet the unique needs of the healthcare providers in their counties. All current and prospective healthcare professionals in NC have access to evidence-based information to promote the health and well-being of the communities they serve. </a:t>
            </a:r>
          </a:p>
          <a:p>
            <a:pPr lvl="1">
              <a:lnSpc>
                <a:spcPct val="150000"/>
              </a:lnSpc>
            </a:pPr>
            <a:endParaRPr lang="en-US" sz="2000" dirty="0">
              <a:solidFill>
                <a:schemeClr val="tx1"/>
              </a:solidFill>
            </a:endParaRPr>
          </a:p>
          <a:p>
            <a:endParaRPr lang="en-US" sz="2400" dirty="0">
              <a:solidFill>
                <a:schemeClr val="tx1"/>
              </a:solidFill>
            </a:endParaRPr>
          </a:p>
        </p:txBody>
      </p:sp>
      <p:sp>
        <p:nvSpPr>
          <p:cNvPr id="8" name="TextBox 7">
            <a:extLst>
              <a:ext uri="{FF2B5EF4-FFF2-40B4-BE49-F238E27FC236}">
                <a16:creationId xmlns:a16="http://schemas.microsoft.com/office/drawing/2014/main" id="{8BA24EB3-9DFA-1F45-8730-6157E63FBD97}"/>
              </a:ext>
            </a:extLst>
          </p:cNvPr>
          <p:cNvSpPr txBox="1"/>
          <p:nvPr/>
        </p:nvSpPr>
        <p:spPr>
          <a:xfrm>
            <a:off x="11355859" y="6339015"/>
            <a:ext cx="691978" cy="307777"/>
          </a:xfrm>
          <a:prstGeom prst="rect">
            <a:avLst/>
          </a:prstGeom>
          <a:noFill/>
        </p:spPr>
        <p:txBody>
          <a:bodyPr wrap="square" rtlCol="0">
            <a:spAutoFit/>
          </a:bodyPr>
          <a:lstStyle/>
          <a:p>
            <a:pPr algn="r"/>
            <a:fld id="{5C55B7D5-6BB8-524C-97A8-739320A73C83}" type="slidenum">
              <a:rPr lang="en-US" sz="1400" b="1" smtClean="0">
                <a:solidFill>
                  <a:schemeClr val="bg1"/>
                </a:solidFill>
              </a:rPr>
              <a:pPr algn="r"/>
              <a:t>13</a:t>
            </a:fld>
            <a:endParaRPr lang="en-US" sz="1400" b="1" dirty="0">
              <a:solidFill>
                <a:schemeClr val="bg1"/>
              </a:solidFill>
            </a:endParaRPr>
          </a:p>
        </p:txBody>
      </p:sp>
      <p:sp>
        <p:nvSpPr>
          <p:cNvPr id="13" name="Rounded Rectangle 12">
            <a:extLst>
              <a:ext uri="{FF2B5EF4-FFF2-40B4-BE49-F238E27FC236}">
                <a16:creationId xmlns:a16="http://schemas.microsoft.com/office/drawing/2014/main" id="{0B7ACFA6-0ED3-D14F-9F41-71B1CED88A47}"/>
              </a:ext>
            </a:extLst>
          </p:cNvPr>
          <p:cNvSpPr/>
          <p:nvPr/>
        </p:nvSpPr>
        <p:spPr>
          <a:xfrm>
            <a:off x="1141607" y="551992"/>
            <a:ext cx="3712070" cy="928017"/>
          </a:xfrm>
          <a:prstGeom prst="roundRect">
            <a:avLst>
              <a:gd name="adj" fmla="val 10000"/>
            </a:avLst>
          </a:prstGeom>
          <a:solidFill>
            <a:srgbClr val="448BBB"/>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algn="ctr"/>
            <a:endPar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Library Services</a:t>
            </a:r>
          </a:p>
        </p:txBody>
      </p:sp>
      <p:sp>
        <p:nvSpPr>
          <p:cNvPr id="3" name="Rectangle 2">
            <a:extLst>
              <a:ext uri="{FF2B5EF4-FFF2-40B4-BE49-F238E27FC236}">
                <a16:creationId xmlns:a16="http://schemas.microsoft.com/office/drawing/2014/main" id="{7C0882D2-7860-4123-88B4-BF7FAFDE4356}"/>
              </a:ext>
            </a:extLst>
          </p:cNvPr>
          <p:cNvSpPr/>
          <p:nvPr/>
        </p:nvSpPr>
        <p:spPr>
          <a:xfrm>
            <a:off x="0" y="6437968"/>
            <a:ext cx="12192000" cy="520976"/>
          </a:xfrm>
          <a:prstGeom prst="rect">
            <a:avLst/>
          </a:prstGeom>
          <a:solidFill>
            <a:srgbClr val="0043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D3E55"/>
              </a:solidFill>
            </a:endParaRPr>
          </a:p>
        </p:txBody>
      </p:sp>
      <p:pic>
        <p:nvPicPr>
          <p:cNvPr id="4" name="Picture 3">
            <a:extLst>
              <a:ext uri="{FF2B5EF4-FFF2-40B4-BE49-F238E27FC236}">
                <a16:creationId xmlns:a16="http://schemas.microsoft.com/office/drawing/2014/main" id="{08BF8950-58F1-1684-3CEB-5660A7D7CBF3}"/>
              </a:ext>
            </a:extLst>
          </p:cNvPr>
          <p:cNvPicPr>
            <a:picLocks noChangeAspect="1"/>
          </p:cNvPicPr>
          <p:nvPr/>
        </p:nvPicPr>
        <p:blipFill>
          <a:blip r:embed="rId3"/>
          <a:stretch>
            <a:fillRect/>
          </a:stretch>
        </p:blipFill>
        <p:spPr>
          <a:xfrm>
            <a:off x="5129630" y="6610090"/>
            <a:ext cx="1616376" cy="247910"/>
          </a:xfrm>
          <a:prstGeom prst="rect">
            <a:avLst/>
          </a:prstGeom>
        </p:spPr>
      </p:pic>
    </p:spTree>
    <p:extLst>
      <p:ext uri="{BB962C8B-B14F-4D97-AF65-F5344CB8AC3E}">
        <p14:creationId xmlns:p14="http://schemas.microsoft.com/office/powerpoint/2010/main" val="123655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12DBCA4-DAD1-DF4F-BA30-5792B8BDED4D}"/>
              </a:ext>
            </a:extLst>
          </p:cNvPr>
          <p:cNvSpPr txBox="1"/>
          <p:nvPr/>
        </p:nvSpPr>
        <p:spPr>
          <a:xfrm>
            <a:off x="11355859" y="6339015"/>
            <a:ext cx="691978" cy="307777"/>
          </a:xfrm>
          <a:prstGeom prst="rect">
            <a:avLst/>
          </a:prstGeom>
          <a:noFill/>
        </p:spPr>
        <p:txBody>
          <a:bodyPr wrap="square" rtlCol="0">
            <a:spAutoFit/>
          </a:bodyPr>
          <a:lstStyle/>
          <a:p>
            <a:pPr algn="r"/>
            <a:fld id="{5C55B7D5-6BB8-524C-97A8-739320A73C83}" type="slidenum">
              <a:rPr lang="en-US" sz="1400" b="1" smtClean="0">
                <a:solidFill>
                  <a:schemeClr val="bg1"/>
                </a:solidFill>
              </a:rPr>
              <a:pPr algn="r"/>
              <a:t>14</a:t>
            </a:fld>
            <a:endParaRPr lang="en-US" sz="1400" b="1" dirty="0">
              <a:solidFill>
                <a:schemeClr val="bg1"/>
              </a:solidFill>
            </a:endParaRPr>
          </a:p>
        </p:txBody>
      </p:sp>
      <p:sp>
        <p:nvSpPr>
          <p:cNvPr id="11" name="TextBox 10">
            <a:extLst>
              <a:ext uri="{FF2B5EF4-FFF2-40B4-BE49-F238E27FC236}">
                <a16:creationId xmlns:a16="http://schemas.microsoft.com/office/drawing/2014/main" id="{AEDDCD3C-3470-AC4A-B22B-DD18715D77A1}"/>
              </a:ext>
            </a:extLst>
          </p:cNvPr>
          <p:cNvSpPr txBox="1"/>
          <p:nvPr/>
        </p:nvSpPr>
        <p:spPr>
          <a:xfrm>
            <a:off x="11355859" y="6452029"/>
            <a:ext cx="691978" cy="307777"/>
          </a:xfrm>
          <a:prstGeom prst="rect">
            <a:avLst/>
          </a:prstGeom>
          <a:noFill/>
        </p:spPr>
        <p:txBody>
          <a:bodyPr wrap="square" rtlCol="0">
            <a:spAutoFit/>
          </a:bodyPr>
          <a:lstStyle/>
          <a:p>
            <a:pPr algn="r"/>
            <a:fld id="{5C55B7D5-6BB8-524C-97A8-739320A73C83}" type="slidenum">
              <a:rPr lang="en-US" sz="1400" b="1" smtClean="0">
                <a:solidFill>
                  <a:schemeClr val="bg1"/>
                </a:solidFill>
              </a:rPr>
              <a:pPr algn="r"/>
              <a:t>14</a:t>
            </a:fld>
            <a:endParaRPr lang="en-US" sz="1400" b="1" dirty="0">
              <a:solidFill>
                <a:schemeClr val="bg1"/>
              </a:solidFill>
            </a:endParaRPr>
          </a:p>
        </p:txBody>
      </p:sp>
      <p:sp>
        <p:nvSpPr>
          <p:cNvPr id="7" name="Rectangle 1">
            <a:extLst>
              <a:ext uri="{FF2B5EF4-FFF2-40B4-BE49-F238E27FC236}">
                <a16:creationId xmlns:a16="http://schemas.microsoft.com/office/drawing/2014/main" id="{D7FA288B-52A5-FA47-263E-C0210559F901}"/>
              </a:ext>
            </a:extLst>
          </p:cNvPr>
          <p:cNvSpPr>
            <a:spLocks noChangeArrowheads="1"/>
          </p:cNvSpPr>
          <p:nvPr/>
        </p:nvSpPr>
        <p:spPr bwMode="auto">
          <a:xfrm>
            <a:off x="0" y="-138499"/>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 name="Rectangle 2">
            <a:extLst>
              <a:ext uri="{FF2B5EF4-FFF2-40B4-BE49-F238E27FC236}">
                <a16:creationId xmlns:a16="http://schemas.microsoft.com/office/drawing/2014/main" id="{7F809533-BBD3-C884-2DBA-2896F82D1D3B}"/>
              </a:ext>
            </a:extLst>
          </p:cNvPr>
          <p:cNvSpPr>
            <a:spLocks noChangeArrowheads="1"/>
          </p:cNvSpPr>
          <p:nvPr/>
        </p:nvSpPr>
        <p:spPr bwMode="auto">
          <a:xfrm>
            <a:off x="152400" y="60067"/>
            <a:ext cx="65" cy="18466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5B616B"/>
              </a:solidFill>
              <a:effectLst/>
              <a:latin typeface="BlinkMacSystemFont"/>
            </a:endParaRPr>
          </a:p>
        </p:txBody>
      </p:sp>
      <p:sp>
        <p:nvSpPr>
          <p:cNvPr id="16" name="Title 1">
            <a:extLst>
              <a:ext uri="{FF2B5EF4-FFF2-40B4-BE49-F238E27FC236}">
                <a16:creationId xmlns:a16="http://schemas.microsoft.com/office/drawing/2014/main" id="{3E03E01B-4283-F926-DCD5-A7A64D2032D8}"/>
              </a:ext>
            </a:extLst>
          </p:cNvPr>
          <p:cNvSpPr>
            <a:spLocks noGrp="1"/>
          </p:cNvSpPr>
          <p:nvPr>
            <p:ph type="title"/>
          </p:nvPr>
        </p:nvSpPr>
        <p:spPr>
          <a:xfrm>
            <a:off x="1069848" y="576071"/>
            <a:ext cx="3218688" cy="872798"/>
          </a:xfrm>
        </p:spPr>
        <p:txBody>
          <a:bodyPr>
            <a:noAutofit/>
          </a:bodyPr>
          <a:lstStyle/>
          <a:p>
            <a:r>
              <a:rPr lang="en-US" sz="4000" b="1" dirty="0">
                <a:latin typeface="Open Sans" panose="020B0606030504020204" pitchFamily="34" charset="0"/>
                <a:ea typeface="Open Sans" panose="020B0606030504020204" pitchFamily="34" charset="0"/>
                <a:cs typeface="Open Sans" panose="020B0606030504020204" pitchFamily="34" charset="0"/>
              </a:rPr>
              <a:t>Structure</a:t>
            </a:r>
          </a:p>
        </p:txBody>
      </p:sp>
      <p:pic>
        <p:nvPicPr>
          <p:cNvPr id="3" name="Picture 2">
            <a:extLst>
              <a:ext uri="{FF2B5EF4-FFF2-40B4-BE49-F238E27FC236}">
                <a16:creationId xmlns:a16="http://schemas.microsoft.com/office/drawing/2014/main" id="{B4E75AC0-5538-E1F8-179F-A2111BB3DB99}"/>
              </a:ext>
            </a:extLst>
          </p:cNvPr>
          <p:cNvPicPr>
            <a:picLocks noChangeAspect="1"/>
          </p:cNvPicPr>
          <p:nvPr/>
        </p:nvPicPr>
        <p:blipFill>
          <a:blip r:embed="rId2"/>
          <a:stretch>
            <a:fillRect/>
          </a:stretch>
        </p:blipFill>
        <p:spPr>
          <a:xfrm>
            <a:off x="266164" y="2058992"/>
            <a:ext cx="5737224" cy="3768853"/>
          </a:xfrm>
          <a:prstGeom prst="rect">
            <a:avLst/>
          </a:prstGeom>
        </p:spPr>
      </p:pic>
      <p:pic>
        <p:nvPicPr>
          <p:cNvPr id="14" name="Picture 13">
            <a:extLst>
              <a:ext uri="{FF2B5EF4-FFF2-40B4-BE49-F238E27FC236}">
                <a16:creationId xmlns:a16="http://schemas.microsoft.com/office/drawing/2014/main" id="{609FB323-F7DE-772E-0E2E-D5E4B9C5BD26}"/>
              </a:ext>
            </a:extLst>
          </p:cNvPr>
          <p:cNvPicPr>
            <a:picLocks noChangeAspect="1"/>
          </p:cNvPicPr>
          <p:nvPr/>
        </p:nvPicPr>
        <p:blipFill>
          <a:blip r:embed="rId3"/>
          <a:stretch>
            <a:fillRect/>
          </a:stretch>
        </p:blipFill>
        <p:spPr>
          <a:xfrm>
            <a:off x="6202058" y="348246"/>
            <a:ext cx="5723778" cy="4290429"/>
          </a:xfrm>
          <a:prstGeom prst="rect">
            <a:avLst/>
          </a:prstGeom>
        </p:spPr>
      </p:pic>
      <p:sp>
        <p:nvSpPr>
          <p:cNvPr id="2" name="Rectangle 1">
            <a:extLst>
              <a:ext uri="{FF2B5EF4-FFF2-40B4-BE49-F238E27FC236}">
                <a16:creationId xmlns:a16="http://schemas.microsoft.com/office/drawing/2014/main" id="{4152EC67-75D1-06F5-0284-55338D9C383F}"/>
              </a:ext>
            </a:extLst>
          </p:cNvPr>
          <p:cNvSpPr/>
          <p:nvPr/>
        </p:nvSpPr>
        <p:spPr>
          <a:xfrm>
            <a:off x="0" y="6437968"/>
            <a:ext cx="12192000" cy="520976"/>
          </a:xfrm>
          <a:prstGeom prst="rect">
            <a:avLst/>
          </a:prstGeom>
          <a:solidFill>
            <a:srgbClr val="0043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D3E55"/>
              </a:solidFill>
            </a:endParaRPr>
          </a:p>
        </p:txBody>
      </p:sp>
      <p:pic>
        <p:nvPicPr>
          <p:cNvPr id="4" name="Picture 3">
            <a:extLst>
              <a:ext uri="{FF2B5EF4-FFF2-40B4-BE49-F238E27FC236}">
                <a16:creationId xmlns:a16="http://schemas.microsoft.com/office/drawing/2014/main" id="{A77B8AA1-4A17-6614-7EB3-3D3BD3A0A7D9}"/>
              </a:ext>
            </a:extLst>
          </p:cNvPr>
          <p:cNvPicPr>
            <a:picLocks noChangeAspect="1"/>
          </p:cNvPicPr>
          <p:nvPr/>
        </p:nvPicPr>
        <p:blipFill>
          <a:blip r:embed="rId4"/>
          <a:stretch>
            <a:fillRect/>
          </a:stretch>
        </p:blipFill>
        <p:spPr>
          <a:xfrm>
            <a:off x="5129630" y="6610090"/>
            <a:ext cx="1616376" cy="247910"/>
          </a:xfrm>
          <a:prstGeom prst="rect">
            <a:avLst/>
          </a:prstGeom>
        </p:spPr>
      </p:pic>
    </p:spTree>
    <p:extLst>
      <p:ext uri="{BB962C8B-B14F-4D97-AF65-F5344CB8AC3E}">
        <p14:creationId xmlns:p14="http://schemas.microsoft.com/office/powerpoint/2010/main" val="3412871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D32072-BFCA-E540-1CE3-D092BFCF760E}"/>
              </a:ext>
            </a:extLst>
          </p:cNvPr>
          <p:cNvSpPr>
            <a:spLocks noGrp="1"/>
          </p:cNvSpPr>
          <p:nvPr>
            <p:ph sz="half" idx="1"/>
          </p:nvPr>
        </p:nvSpPr>
        <p:spPr>
          <a:xfrm>
            <a:off x="638176" y="2230976"/>
            <a:ext cx="3676649" cy="1861522"/>
          </a:xfrm>
          <a:ln w="25400">
            <a:solidFill>
              <a:srgbClr val="394B5B"/>
            </a:solidFill>
          </a:ln>
        </p:spPr>
        <p:txBody>
          <a:bodyPr>
            <a:normAutofit fontScale="62500" lnSpcReduction="20000"/>
          </a:bodyPr>
          <a:lstStyle/>
          <a:p>
            <a:pPr marL="0" indent="0">
              <a:buNone/>
            </a:pPr>
            <a:endParaRPr lang="en-US" dirty="0"/>
          </a:p>
          <a:p>
            <a:pPr marL="0" indent="0">
              <a:buNone/>
            </a:pPr>
            <a:r>
              <a:rPr lang="en-US" sz="3800" dirty="0"/>
              <a:t>PIEDMONT AHEC</a:t>
            </a:r>
          </a:p>
          <a:p>
            <a:pPr marL="0" indent="0">
              <a:buNone/>
            </a:pPr>
            <a:r>
              <a:rPr lang="en-US" sz="3800" dirty="0"/>
              <a:t>SOUTH EAST AHEC</a:t>
            </a:r>
          </a:p>
          <a:p>
            <a:pPr marL="0" indent="0">
              <a:buNone/>
            </a:pPr>
            <a:r>
              <a:rPr lang="en-US" sz="3800" dirty="0"/>
              <a:t>SOUTH PIEDMONT AHEC</a:t>
            </a:r>
          </a:p>
          <a:p>
            <a:pPr marL="0" indent="0">
              <a:buNone/>
            </a:pPr>
            <a:r>
              <a:rPr lang="en-US" sz="3800" dirty="0"/>
              <a:t>WAKE AHEC</a:t>
            </a:r>
          </a:p>
        </p:txBody>
      </p:sp>
      <p:sp>
        <p:nvSpPr>
          <p:cNvPr id="4" name="Content Placeholder 3">
            <a:extLst>
              <a:ext uri="{FF2B5EF4-FFF2-40B4-BE49-F238E27FC236}">
                <a16:creationId xmlns:a16="http://schemas.microsoft.com/office/drawing/2014/main" id="{34B22610-504A-0F8E-C4E5-FF0A2A41AA8E}"/>
              </a:ext>
            </a:extLst>
          </p:cNvPr>
          <p:cNvSpPr>
            <a:spLocks noGrp="1"/>
          </p:cNvSpPr>
          <p:nvPr>
            <p:ph sz="half" idx="2"/>
          </p:nvPr>
        </p:nvSpPr>
        <p:spPr>
          <a:xfrm>
            <a:off x="6134102" y="1605239"/>
            <a:ext cx="5562600" cy="1127197"/>
          </a:xfrm>
          <a:ln w="25400">
            <a:solidFill>
              <a:srgbClr val="394B5B"/>
            </a:solidFill>
          </a:ln>
        </p:spPr>
        <p:txBody>
          <a:bodyPr>
            <a:normAutofit fontScale="62500" lnSpcReduction="20000"/>
          </a:bodyPr>
          <a:lstStyle/>
          <a:p>
            <a:pPr marL="0" indent="0">
              <a:buNone/>
            </a:pPr>
            <a:endParaRPr lang="en-US" sz="2400" cap="all" dirty="0"/>
          </a:p>
          <a:p>
            <a:pPr marL="0" indent="0">
              <a:buNone/>
            </a:pPr>
            <a:r>
              <a:rPr lang="en-US" sz="3800" cap="all" dirty="0"/>
              <a:t>Mountain AHEC</a:t>
            </a:r>
          </a:p>
          <a:p>
            <a:pPr marL="0" indent="0">
              <a:buNone/>
            </a:pPr>
            <a:r>
              <a:rPr lang="en-US" sz="3800" cap="all" dirty="0"/>
              <a:t>Southern Regional AHEC</a:t>
            </a:r>
          </a:p>
        </p:txBody>
      </p:sp>
      <p:sp>
        <p:nvSpPr>
          <p:cNvPr id="9" name="TextBox 8">
            <a:extLst>
              <a:ext uri="{FF2B5EF4-FFF2-40B4-BE49-F238E27FC236}">
                <a16:creationId xmlns:a16="http://schemas.microsoft.com/office/drawing/2014/main" id="{32759D17-730E-47C1-92EF-C51161AE1D9F}"/>
              </a:ext>
            </a:extLst>
          </p:cNvPr>
          <p:cNvSpPr txBox="1"/>
          <p:nvPr/>
        </p:nvSpPr>
        <p:spPr>
          <a:xfrm>
            <a:off x="638176" y="1646201"/>
            <a:ext cx="3676650" cy="584775"/>
          </a:xfrm>
          <a:prstGeom prst="rect">
            <a:avLst/>
          </a:prstGeom>
          <a:solidFill>
            <a:srgbClr val="8CC640"/>
          </a:solidFill>
          <a:ln w="25400">
            <a:solidFill>
              <a:srgbClr val="394B5B"/>
            </a:solidFill>
          </a:ln>
        </p:spPr>
        <p:txBody>
          <a:bodyPr wrap="square" rtlCol="0">
            <a:spAutoFit/>
          </a:bodyPr>
          <a:lstStyle/>
          <a:p>
            <a:r>
              <a:rPr lang="en-US" sz="3200" dirty="0"/>
              <a:t>HOSPITAL LIBRARIES</a:t>
            </a:r>
          </a:p>
        </p:txBody>
      </p:sp>
      <p:sp>
        <p:nvSpPr>
          <p:cNvPr id="11" name="TextBox 10">
            <a:extLst>
              <a:ext uri="{FF2B5EF4-FFF2-40B4-BE49-F238E27FC236}">
                <a16:creationId xmlns:a16="http://schemas.microsoft.com/office/drawing/2014/main" id="{67208BA3-C177-2340-6BA8-0193EA5478AA}"/>
              </a:ext>
            </a:extLst>
          </p:cNvPr>
          <p:cNvSpPr txBox="1"/>
          <p:nvPr/>
        </p:nvSpPr>
        <p:spPr>
          <a:xfrm>
            <a:off x="6134102" y="537180"/>
            <a:ext cx="5562600" cy="1077218"/>
          </a:xfrm>
          <a:prstGeom prst="rect">
            <a:avLst/>
          </a:prstGeom>
          <a:solidFill>
            <a:srgbClr val="8CC640"/>
          </a:solidFill>
          <a:ln w="25400">
            <a:solidFill>
              <a:srgbClr val="394B5B"/>
            </a:solidFill>
          </a:ln>
        </p:spPr>
        <p:txBody>
          <a:bodyPr wrap="square" rtlCol="0">
            <a:spAutoFit/>
          </a:bodyPr>
          <a:lstStyle/>
          <a:p>
            <a:r>
              <a:rPr lang="en-US" sz="3200" cap="all" dirty="0"/>
              <a:t>Libraries That Support AHEC Residencies</a:t>
            </a:r>
            <a:endParaRPr lang="en-US" dirty="0"/>
          </a:p>
        </p:txBody>
      </p:sp>
      <p:sp>
        <p:nvSpPr>
          <p:cNvPr id="12" name="TextBox 11">
            <a:extLst>
              <a:ext uri="{FF2B5EF4-FFF2-40B4-BE49-F238E27FC236}">
                <a16:creationId xmlns:a16="http://schemas.microsoft.com/office/drawing/2014/main" id="{DA557739-70A3-7FBE-D983-F3EBE5A9AF8A}"/>
              </a:ext>
            </a:extLst>
          </p:cNvPr>
          <p:cNvSpPr txBox="1"/>
          <p:nvPr/>
        </p:nvSpPr>
        <p:spPr>
          <a:xfrm>
            <a:off x="5077440" y="3411684"/>
            <a:ext cx="4459849" cy="1077218"/>
          </a:xfrm>
          <a:prstGeom prst="rect">
            <a:avLst/>
          </a:prstGeom>
          <a:solidFill>
            <a:srgbClr val="8CC640"/>
          </a:solidFill>
          <a:ln w="25400">
            <a:solidFill>
              <a:srgbClr val="394B5B"/>
            </a:solidFill>
          </a:ln>
        </p:spPr>
        <p:txBody>
          <a:bodyPr wrap="square" rtlCol="0">
            <a:spAutoFit/>
          </a:bodyPr>
          <a:lstStyle/>
          <a:p>
            <a:r>
              <a:rPr lang="en-US" sz="3200" dirty="0"/>
              <a:t>LIBRARIES THAT SUPPORT REGIONAL AHECS</a:t>
            </a:r>
          </a:p>
        </p:txBody>
      </p:sp>
      <p:sp>
        <p:nvSpPr>
          <p:cNvPr id="13" name="Content Placeholder 3">
            <a:extLst>
              <a:ext uri="{FF2B5EF4-FFF2-40B4-BE49-F238E27FC236}">
                <a16:creationId xmlns:a16="http://schemas.microsoft.com/office/drawing/2014/main" id="{9FBF2612-BB9F-A53E-87D2-4EF8EC3BD142}"/>
              </a:ext>
            </a:extLst>
          </p:cNvPr>
          <p:cNvSpPr txBox="1">
            <a:spLocks/>
          </p:cNvSpPr>
          <p:nvPr/>
        </p:nvSpPr>
        <p:spPr>
          <a:xfrm>
            <a:off x="5077440" y="4488902"/>
            <a:ext cx="4459849" cy="1638305"/>
          </a:xfrm>
          <a:prstGeom prst="rect">
            <a:avLst/>
          </a:prstGeom>
          <a:ln w="25400">
            <a:solidFill>
              <a:srgbClr val="394B5B"/>
            </a:solidFill>
          </a:ln>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400" cap="all" dirty="0"/>
          </a:p>
          <a:p>
            <a:pPr marL="0" indent="0">
              <a:buFont typeface="Arial" panose="020B0604020202020204" pitchFamily="34" charset="0"/>
              <a:buNone/>
            </a:pPr>
            <a:r>
              <a:rPr lang="en-US" sz="2600" cap="all" dirty="0"/>
              <a:t>Area L AHEC</a:t>
            </a:r>
          </a:p>
          <a:p>
            <a:pPr marL="0" indent="0">
              <a:buFont typeface="Arial" panose="020B0604020202020204" pitchFamily="34" charset="0"/>
              <a:buNone/>
            </a:pPr>
            <a:r>
              <a:rPr lang="en-US" sz="2600" cap="all" dirty="0"/>
              <a:t>Eastern AHEC</a:t>
            </a:r>
          </a:p>
          <a:p>
            <a:pPr marL="0" indent="0">
              <a:buFont typeface="Arial" panose="020B0604020202020204" pitchFamily="34" charset="0"/>
              <a:buNone/>
            </a:pPr>
            <a:r>
              <a:rPr lang="en-US" sz="2600" cap="all" dirty="0"/>
              <a:t>Northwest AHEC</a:t>
            </a:r>
          </a:p>
          <a:p>
            <a:pPr marL="0" indent="0">
              <a:buFont typeface="Arial" panose="020B0604020202020204" pitchFamily="34" charset="0"/>
              <a:buNone/>
            </a:pPr>
            <a:endParaRPr lang="en-US" cap="all" dirty="0"/>
          </a:p>
        </p:txBody>
      </p:sp>
      <p:sp>
        <p:nvSpPr>
          <p:cNvPr id="7" name="Title 1">
            <a:extLst>
              <a:ext uri="{FF2B5EF4-FFF2-40B4-BE49-F238E27FC236}">
                <a16:creationId xmlns:a16="http://schemas.microsoft.com/office/drawing/2014/main" id="{F03455CA-BDFC-D4D5-67E3-44F8F3F26EA6}"/>
              </a:ext>
            </a:extLst>
          </p:cNvPr>
          <p:cNvSpPr>
            <a:spLocks noGrp="1"/>
          </p:cNvSpPr>
          <p:nvPr>
            <p:ph type="title"/>
          </p:nvPr>
        </p:nvSpPr>
        <p:spPr>
          <a:xfrm>
            <a:off x="638176" y="553854"/>
            <a:ext cx="5286450" cy="518986"/>
          </a:xfrm>
        </p:spPr>
        <p:txBody>
          <a:bodyPr>
            <a:normAutofit fontScale="90000"/>
          </a:bodyPr>
          <a:lstStyle/>
          <a:p>
            <a:r>
              <a:rPr lang="en-US" b="1" dirty="0">
                <a:latin typeface="Open Sans" panose="020B0606030504020204" pitchFamily="34" charset="0"/>
                <a:ea typeface="Open Sans" panose="020B0606030504020204" pitchFamily="34" charset="0"/>
                <a:cs typeface="Open Sans" panose="020B0606030504020204" pitchFamily="34" charset="0"/>
              </a:rPr>
              <a:t>Structure</a:t>
            </a:r>
          </a:p>
        </p:txBody>
      </p:sp>
      <p:sp>
        <p:nvSpPr>
          <p:cNvPr id="2" name="Rectangle 1">
            <a:extLst>
              <a:ext uri="{FF2B5EF4-FFF2-40B4-BE49-F238E27FC236}">
                <a16:creationId xmlns:a16="http://schemas.microsoft.com/office/drawing/2014/main" id="{1F223F4B-8311-FB5C-91DB-512A6EB06B38}"/>
              </a:ext>
            </a:extLst>
          </p:cNvPr>
          <p:cNvSpPr/>
          <p:nvPr/>
        </p:nvSpPr>
        <p:spPr>
          <a:xfrm>
            <a:off x="0" y="6437968"/>
            <a:ext cx="12192000" cy="520976"/>
          </a:xfrm>
          <a:prstGeom prst="rect">
            <a:avLst/>
          </a:prstGeom>
          <a:solidFill>
            <a:srgbClr val="0043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D3E55"/>
              </a:solidFill>
            </a:endParaRPr>
          </a:p>
        </p:txBody>
      </p:sp>
      <p:pic>
        <p:nvPicPr>
          <p:cNvPr id="5" name="Picture 4">
            <a:extLst>
              <a:ext uri="{FF2B5EF4-FFF2-40B4-BE49-F238E27FC236}">
                <a16:creationId xmlns:a16="http://schemas.microsoft.com/office/drawing/2014/main" id="{AEBCF79E-28A9-AD95-CACA-569033E7E28B}"/>
              </a:ext>
            </a:extLst>
          </p:cNvPr>
          <p:cNvPicPr>
            <a:picLocks noChangeAspect="1"/>
          </p:cNvPicPr>
          <p:nvPr/>
        </p:nvPicPr>
        <p:blipFill>
          <a:blip r:embed="rId2"/>
          <a:stretch>
            <a:fillRect/>
          </a:stretch>
        </p:blipFill>
        <p:spPr>
          <a:xfrm>
            <a:off x="5129630" y="6610090"/>
            <a:ext cx="1616376" cy="247910"/>
          </a:xfrm>
          <a:prstGeom prst="rect">
            <a:avLst/>
          </a:prstGeom>
        </p:spPr>
      </p:pic>
    </p:spTree>
    <p:extLst>
      <p:ext uri="{BB962C8B-B14F-4D97-AF65-F5344CB8AC3E}">
        <p14:creationId xmlns:p14="http://schemas.microsoft.com/office/powerpoint/2010/main" val="31244153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12DBCA4-DAD1-DF4F-BA30-5792B8BDED4D}"/>
              </a:ext>
            </a:extLst>
          </p:cNvPr>
          <p:cNvSpPr txBox="1"/>
          <p:nvPr/>
        </p:nvSpPr>
        <p:spPr>
          <a:xfrm>
            <a:off x="11355859" y="6339015"/>
            <a:ext cx="691978" cy="307777"/>
          </a:xfrm>
          <a:prstGeom prst="rect">
            <a:avLst/>
          </a:prstGeom>
          <a:noFill/>
        </p:spPr>
        <p:txBody>
          <a:bodyPr wrap="square" rtlCol="0">
            <a:spAutoFit/>
          </a:bodyPr>
          <a:lstStyle/>
          <a:p>
            <a:pPr algn="r"/>
            <a:fld id="{5C55B7D5-6BB8-524C-97A8-739320A73C83}" type="slidenum">
              <a:rPr lang="en-US" sz="1400" b="1" smtClean="0">
                <a:solidFill>
                  <a:schemeClr val="bg1"/>
                </a:solidFill>
              </a:rPr>
              <a:pPr algn="r"/>
              <a:t>16</a:t>
            </a:fld>
            <a:endParaRPr lang="en-US" sz="1400" b="1" dirty="0">
              <a:solidFill>
                <a:schemeClr val="bg1"/>
              </a:solidFill>
            </a:endParaRPr>
          </a:p>
        </p:txBody>
      </p:sp>
      <p:sp>
        <p:nvSpPr>
          <p:cNvPr id="11" name="TextBox 10">
            <a:extLst>
              <a:ext uri="{FF2B5EF4-FFF2-40B4-BE49-F238E27FC236}">
                <a16:creationId xmlns:a16="http://schemas.microsoft.com/office/drawing/2014/main" id="{AEDDCD3C-3470-AC4A-B22B-DD18715D77A1}"/>
              </a:ext>
            </a:extLst>
          </p:cNvPr>
          <p:cNvSpPr txBox="1"/>
          <p:nvPr/>
        </p:nvSpPr>
        <p:spPr>
          <a:xfrm>
            <a:off x="11355859" y="6452029"/>
            <a:ext cx="691978" cy="307777"/>
          </a:xfrm>
          <a:prstGeom prst="rect">
            <a:avLst/>
          </a:prstGeom>
          <a:noFill/>
        </p:spPr>
        <p:txBody>
          <a:bodyPr wrap="square" rtlCol="0">
            <a:spAutoFit/>
          </a:bodyPr>
          <a:lstStyle/>
          <a:p>
            <a:pPr algn="r"/>
            <a:fld id="{5C55B7D5-6BB8-524C-97A8-739320A73C83}" type="slidenum">
              <a:rPr lang="en-US" sz="1400" b="1" smtClean="0">
                <a:solidFill>
                  <a:schemeClr val="bg1"/>
                </a:solidFill>
              </a:rPr>
              <a:pPr algn="r"/>
              <a:t>16</a:t>
            </a:fld>
            <a:endParaRPr lang="en-US" sz="1400" b="1" dirty="0">
              <a:solidFill>
                <a:schemeClr val="bg1"/>
              </a:solidFill>
            </a:endParaRPr>
          </a:p>
        </p:txBody>
      </p:sp>
      <p:sp>
        <p:nvSpPr>
          <p:cNvPr id="7" name="Rectangle 1">
            <a:extLst>
              <a:ext uri="{FF2B5EF4-FFF2-40B4-BE49-F238E27FC236}">
                <a16:creationId xmlns:a16="http://schemas.microsoft.com/office/drawing/2014/main" id="{D7FA288B-52A5-FA47-263E-C0210559F901}"/>
              </a:ext>
            </a:extLst>
          </p:cNvPr>
          <p:cNvSpPr>
            <a:spLocks noChangeArrowheads="1"/>
          </p:cNvSpPr>
          <p:nvPr/>
        </p:nvSpPr>
        <p:spPr bwMode="auto">
          <a:xfrm>
            <a:off x="0" y="-138499"/>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 name="Rectangle 2">
            <a:extLst>
              <a:ext uri="{FF2B5EF4-FFF2-40B4-BE49-F238E27FC236}">
                <a16:creationId xmlns:a16="http://schemas.microsoft.com/office/drawing/2014/main" id="{7F809533-BBD3-C884-2DBA-2896F82D1D3B}"/>
              </a:ext>
            </a:extLst>
          </p:cNvPr>
          <p:cNvSpPr>
            <a:spLocks noChangeArrowheads="1"/>
          </p:cNvSpPr>
          <p:nvPr/>
        </p:nvSpPr>
        <p:spPr bwMode="auto">
          <a:xfrm>
            <a:off x="152400" y="60067"/>
            <a:ext cx="65" cy="18466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5B616B"/>
              </a:solidFill>
              <a:effectLst/>
              <a:latin typeface="BlinkMacSystemFont"/>
            </a:endParaRPr>
          </a:p>
        </p:txBody>
      </p:sp>
      <p:pic>
        <p:nvPicPr>
          <p:cNvPr id="22" name="Picture 21">
            <a:extLst>
              <a:ext uri="{FF2B5EF4-FFF2-40B4-BE49-F238E27FC236}">
                <a16:creationId xmlns:a16="http://schemas.microsoft.com/office/drawing/2014/main" id="{FCFFC51C-9336-6407-8131-177E9AE81ECF}"/>
              </a:ext>
            </a:extLst>
          </p:cNvPr>
          <p:cNvPicPr>
            <a:picLocks noChangeAspect="1"/>
          </p:cNvPicPr>
          <p:nvPr/>
        </p:nvPicPr>
        <p:blipFill>
          <a:blip r:embed="rId2"/>
          <a:stretch>
            <a:fillRect/>
          </a:stretch>
        </p:blipFill>
        <p:spPr>
          <a:xfrm>
            <a:off x="1896756" y="244733"/>
            <a:ext cx="8398487" cy="5658465"/>
          </a:xfrm>
          <a:prstGeom prst="rect">
            <a:avLst/>
          </a:prstGeom>
        </p:spPr>
      </p:pic>
      <p:sp>
        <p:nvSpPr>
          <p:cNvPr id="2" name="Rectangle 1">
            <a:extLst>
              <a:ext uri="{FF2B5EF4-FFF2-40B4-BE49-F238E27FC236}">
                <a16:creationId xmlns:a16="http://schemas.microsoft.com/office/drawing/2014/main" id="{99593405-3B7A-2E95-3C27-7BE51F3243DC}"/>
              </a:ext>
            </a:extLst>
          </p:cNvPr>
          <p:cNvSpPr/>
          <p:nvPr/>
        </p:nvSpPr>
        <p:spPr>
          <a:xfrm>
            <a:off x="0" y="6437968"/>
            <a:ext cx="12192000" cy="520976"/>
          </a:xfrm>
          <a:prstGeom prst="rect">
            <a:avLst/>
          </a:prstGeom>
          <a:solidFill>
            <a:srgbClr val="0043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D3E55"/>
              </a:solidFill>
            </a:endParaRPr>
          </a:p>
        </p:txBody>
      </p:sp>
      <p:pic>
        <p:nvPicPr>
          <p:cNvPr id="3" name="Picture 2">
            <a:extLst>
              <a:ext uri="{FF2B5EF4-FFF2-40B4-BE49-F238E27FC236}">
                <a16:creationId xmlns:a16="http://schemas.microsoft.com/office/drawing/2014/main" id="{B6070A9D-893F-CD45-D8BF-69D636873569}"/>
              </a:ext>
            </a:extLst>
          </p:cNvPr>
          <p:cNvPicPr>
            <a:picLocks noChangeAspect="1"/>
          </p:cNvPicPr>
          <p:nvPr/>
        </p:nvPicPr>
        <p:blipFill>
          <a:blip r:embed="rId3"/>
          <a:stretch>
            <a:fillRect/>
          </a:stretch>
        </p:blipFill>
        <p:spPr>
          <a:xfrm>
            <a:off x="5129630" y="6610090"/>
            <a:ext cx="1616376" cy="247910"/>
          </a:xfrm>
          <a:prstGeom prst="rect">
            <a:avLst/>
          </a:prstGeom>
        </p:spPr>
      </p:pic>
    </p:spTree>
    <p:extLst>
      <p:ext uri="{BB962C8B-B14F-4D97-AF65-F5344CB8AC3E}">
        <p14:creationId xmlns:p14="http://schemas.microsoft.com/office/powerpoint/2010/main" val="29640655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FA70A52-42CE-4041-80F8-BE610A172774}"/>
              </a:ext>
            </a:extLst>
          </p:cNvPr>
          <p:cNvSpPr>
            <a:spLocks noGrp="1"/>
          </p:cNvSpPr>
          <p:nvPr>
            <p:ph type="body" sz="half" idx="2"/>
          </p:nvPr>
        </p:nvSpPr>
        <p:spPr>
          <a:xfrm>
            <a:off x="356135" y="1372280"/>
            <a:ext cx="5427508" cy="4606610"/>
          </a:xfrm>
          <a:ln w="25400">
            <a:solidFill>
              <a:srgbClr val="394B5B"/>
            </a:solidFill>
          </a:ln>
        </p:spPr>
        <p:txBody>
          <a:bodyPr>
            <a:normAutofit lnSpcReduction="10000"/>
          </a:bodyPr>
          <a:lstStyle/>
          <a:p>
            <a:pPr marL="285750" indent="-285750">
              <a:buFont typeface="Arial" panose="020B0604020202020204" pitchFamily="34" charset="0"/>
              <a:buChar char="•"/>
            </a:pPr>
            <a:r>
              <a:rPr lang="en-US" dirty="0"/>
              <a:t>Providing current information for health professionals on a timely basis is the </a:t>
            </a:r>
            <a:r>
              <a:rPr lang="en-US" b="1" dirty="0"/>
              <a:t>primary function</a:t>
            </a:r>
            <a:r>
              <a:rPr lang="en-US" dirty="0"/>
              <a:t> of the North Carolina AHEC Library and Information Services Network.</a:t>
            </a:r>
          </a:p>
          <a:p>
            <a:pPr marL="285750" indent="-285750">
              <a:buFont typeface="Arial" panose="020B0604020202020204" pitchFamily="34" charset="0"/>
              <a:buChar char="•"/>
            </a:pPr>
            <a:r>
              <a:rPr lang="en-US" dirty="0"/>
              <a:t>The operative words for AHEC libraries are </a:t>
            </a:r>
            <a:r>
              <a:rPr lang="en-US" b="1" dirty="0"/>
              <a:t>networking and sharing</a:t>
            </a:r>
            <a:r>
              <a:rPr lang="en-US" dirty="0"/>
              <a:t>.</a:t>
            </a:r>
          </a:p>
          <a:p>
            <a:pPr marL="285750" indent="-285750">
              <a:buFont typeface="Arial" panose="020B0604020202020204" pitchFamily="34" charset="0"/>
              <a:buChar char="•"/>
            </a:pPr>
            <a:r>
              <a:rPr lang="en-US" dirty="0"/>
              <a:t>Information service in the AHEC network is </a:t>
            </a:r>
            <a:r>
              <a:rPr lang="en-US" b="1" dirty="0"/>
              <a:t>more than a collection of books, journals, and audio-visual materials</a:t>
            </a:r>
            <a:r>
              <a:rPr lang="en-US" dirty="0"/>
              <a:t>.  The focus is on </a:t>
            </a:r>
            <a:r>
              <a:rPr lang="en-US" b="1" dirty="0"/>
              <a:t>new ways to access information rather than on building larger collections</a:t>
            </a:r>
            <a:r>
              <a:rPr lang="en-US" dirty="0"/>
              <a:t>.</a:t>
            </a:r>
          </a:p>
          <a:p>
            <a:pPr marL="285750" indent="-285750">
              <a:buFont typeface="Arial" panose="020B0604020202020204" pitchFamily="34" charset="0"/>
              <a:buChar char="•"/>
            </a:pPr>
            <a:r>
              <a:rPr lang="en-US" dirty="0"/>
              <a:t>Another key strength of the AHEC Library and Information Services Network is the </a:t>
            </a:r>
            <a:r>
              <a:rPr lang="en-US" b="1" dirty="0"/>
              <a:t>continuous assessment </a:t>
            </a:r>
            <a:r>
              <a:rPr lang="en-US" dirty="0"/>
              <a:t>of needs and existing resources of each region.</a:t>
            </a:r>
          </a:p>
          <a:p>
            <a:pPr marL="285750" indent="-285750">
              <a:buFont typeface="Arial" panose="020B0604020202020204" pitchFamily="34" charset="0"/>
              <a:buChar char="•"/>
            </a:pPr>
            <a:r>
              <a:rPr lang="en-US" dirty="0"/>
              <a:t>The AHEC Library and Information Services Network serves as the </a:t>
            </a:r>
            <a:r>
              <a:rPr lang="en-US" b="1" dirty="0"/>
              <a:t>practitioner’s gateway </a:t>
            </a:r>
            <a:r>
              <a:rPr lang="en-US" dirty="0"/>
              <a:t>to information resources.</a:t>
            </a:r>
          </a:p>
          <a:p>
            <a:pPr marL="285750" indent="-285750">
              <a:buFont typeface="Arial" panose="020B0604020202020204" pitchFamily="34" charset="0"/>
              <a:buChar char="•"/>
            </a:pPr>
            <a:r>
              <a:rPr lang="en-US" dirty="0"/>
              <a:t>The Network not only joins practitioners, institutions, and agencies with statewide and national biomedical communications networks, it also links local agencies and practitioners so that </a:t>
            </a:r>
            <a:r>
              <a:rPr lang="en-US" b="1" dirty="0"/>
              <a:t>expertise and resources can be shared at all levels</a:t>
            </a:r>
            <a:r>
              <a:rPr lang="en-US" dirty="0"/>
              <a:t>.</a:t>
            </a:r>
          </a:p>
          <a:p>
            <a:endParaRPr lang="en-US" dirty="0"/>
          </a:p>
        </p:txBody>
      </p:sp>
      <p:sp>
        <p:nvSpPr>
          <p:cNvPr id="8" name="TextBox 7">
            <a:extLst>
              <a:ext uri="{FF2B5EF4-FFF2-40B4-BE49-F238E27FC236}">
                <a16:creationId xmlns:a16="http://schemas.microsoft.com/office/drawing/2014/main" id="{F12DBCA4-DAD1-DF4F-BA30-5792B8BDED4D}"/>
              </a:ext>
            </a:extLst>
          </p:cNvPr>
          <p:cNvSpPr txBox="1"/>
          <p:nvPr/>
        </p:nvSpPr>
        <p:spPr>
          <a:xfrm>
            <a:off x="11355859" y="6339015"/>
            <a:ext cx="691978" cy="307777"/>
          </a:xfrm>
          <a:prstGeom prst="rect">
            <a:avLst/>
          </a:prstGeom>
          <a:noFill/>
        </p:spPr>
        <p:txBody>
          <a:bodyPr wrap="square" rtlCol="0">
            <a:spAutoFit/>
          </a:bodyPr>
          <a:lstStyle/>
          <a:p>
            <a:pPr algn="r"/>
            <a:fld id="{5C55B7D5-6BB8-524C-97A8-739320A73C83}" type="slidenum">
              <a:rPr lang="en-US" sz="1400" b="1" smtClean="0">
                <a:solidFill>
                  <a:schemeClr val="bg1"/>
                </a:solidFill>
              </a:rPr>
              <a:pPr algn="r"/>
              <a:t>17</a:t>
            </a:fld>
            <a:endParaRPr lang="en-US" sz="1400" b="1" dirty="0">
              <a:solidFill>
                <a:schemeClr val="bg1"/>
              </a:solidFill>
            </a:endParaRPr>
          </a:p>
        </p:txBody>
      </p:sp>
      <p:sp>
        <p:nvSpPr>
          <p:cNvPr id="11" name="TextBox 10">
            <a:extLst>
              <a:ext uri="{FF2B5EF4-FFF2-40B4-BE49-F238E27FC236}">
                <a16:creationId xmlns:a16="http://schemas.microsoft.com/office/drawing/2014/main" id="{AEDDCD3C-3470-AC4A-B22B-DD18715D77A1}"/>
              </a:ext>
            </a:extLst>
          </p:cNvPr>
          <p:cNvSpPr txBox="1"/>
          <p:nvPr/>
        </p:nvSpPr>
        <p:spPr>
          <a:xfrm>
            <a:off x="11355859" y="6452029"/>
            <a:ext cx="691978" cy="307777"/>
          </a:xfrm>
          <a:prstGeom prst="rect">
            <a:avLst/>
          </a:prstGeom>
          <a:noFill/>
        </p:spPr>
        <p:txBody>
          <a:bodyPr wrap="square" rtlCol="0">
            <a:spAutoFit/>
          </a:bodyPr>
          <a:lstStyle/>
          <a:p>
            <a:pPr algn="r"/>
            <a:fld id="{5C55B7D5-6BB8-524C-97A8-739320A73C83}" type="slidenum">
              <a:rPr lang="en-US" sz="1400" b="1" smtClean="0">
                <a:solidFill>
                  <a:schemeClr val="bg1"/>
                </a:solidFill>
              </a:rPr>
              <a:pPr algn="r"/>
              <a:t>17</a:t>
            </a:fld>
            <a:endParaRPr lang="en-US" sz="1400" b="1" dirty="0">
              <a:solidFill>
                <a:schemeClr val="bg1"/>
              </a:solidFill>
            </a:endParaRPr>
          </a:p>
        </p:txBody>
      </p:sp>
      <p:sp>
        <p:nvSpPr>
          <p:cNvPr id="7" name="Rectangle 1">
            <a:extLst>
              <a:ext uri="{FF2B5EF4-FFF2-40B4-BE49-F238E27FC236}">
                <a16:creationId xmlns:a16="http://schemas.microsoft.com/office/drawing/2014/main" id="{D7FA288B-52A5-FA47-263E-C0210559F901}"/>
              </a:ext>
            </a:extLst>
          </p:cNvPr>
          <p:cNvSpPr>
            <a:spLocks noChangeArrowheads="1"/>
          </p:cNvSpPr>
          <p:nvPr/>
        </p:nvSpPr>
        <p:spPr bwMode="auto">
          <a:xfrm>
            <a:off x="0" y="-138499"/>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 name="Rectangle 2">
            <a:extLst>
              <a:ext uri="{FF2B5EF4-FFF2-40B4-BE49-F238E27FC236}">
                <a16:creationId xmlns:a16="http://schemas.microsoft.com/office/drawing/2014/main" id="{7F809533-BBD3-C884-2DBA-2896F82D1D3B}"/>
              </a:ext>
            </a:extLst>
          </p:cNvPr>
          <p:cNvSpPr>
            <a:spLocks noChangeArrowheads="1"/>
          </p:cNvSpPr>
          <p:nvPr/>
        </p:nvSpPr>
        <p:spPr bwMode="auto">
          <a:xfrm>
            <a:off x="152400" y="60067"/>
            <a:ext cx="65" cy="18466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5B616B"/>
              </a:solidFill>
              <a:effectLst/>
              <a:latin typeface="BlinkMacSystemFont"/>
            </a:endParaRPr>
          </a:p>
        </p:txBody>
      </p:sp>
      <p:sp>
        <p:nvSpPr>
          <p:cNvPr id="5" name="Text Placeholder 3">
            <a:extLst>
              <a:ext uri="{FF2B5EF4-FFF2-40B4-BE49-F238E27FC236}">
                <a16:creationId xmlns:a16="http://schemas.microsoft.com/office/drawing/2014/main" id="{107B6B91-57C8-56B6-089A-FC74DDE3DFFD}"/>
              </a:ext>
            </a:extLst>
          </p:cNvPr>
          <p:cNvSpPr txBox="1">
            <a:spLocks/>
          </p:cNvSpPr>
          <p:nvPr/>
        </p:nvSpPr>
        <p:spPr>
          <a:xfrm>
            <a:off x="6056085" y="1436211"/>
            <a:ext cx="5307466" cy="460661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endParaRPr lang="en-US" dirty="0"/>
          </a:p>
        </p:txBody>
      </p:sp>
      <p:sp>
        <p:nvSpPr>
          <p:cNvPr id="14" name="TextBox 13">
            <a:extLst>
              <a:ext uri="{FF2B5EF4-FFF2-40B4-BE49-F238E27FC236}">
                <a16:creationId xmlns:a16="http://schemas.microsoft.com/office/drawing/2014/main" id="{88A225DD-31EE-4201-6F72-0E3720F8AE20}"/>
              </a:ext>
            </a:extLst>
          </p:cNvPr>
          <p:cNvSpPr txBox="1"/>
          <p:nvPr/>
        </p:nvSpPr>
        <p:spPr>
          <a:xfrm>
            <a:off x="356135" y="864629"/>
            <a:ext cx="5427508" cy="523220"/>
          </a:xfrm>
          <a:prstGeom prst="rect">
            <a:avLst/>
          </a:prstGeom>
          <a:solidFill>
            <a:srgbClr val="8CC640"/>
          </a:solidFill>
          <a:ln w="25400">
            <a:solidFill>
              <a:srgbClr val="394B5B"/>
            </a:solidFill>
          </a:ln>
        </p:spPr>
        <p:txBody>
          <a:bodyPr wrap="square" rtlCol="0">
            <a:spAutoFit/>
          </a:bodyPr>
          <a:lstStyle/>
          <a:p>
            <a:r>
              <a:rPr lang="en-US" sz="2800" dirty="0"/>
              <a:t> LIBRARY SERVICES IN THE 1980’s</a:t>
            </a:r>
          </a:p>
        </p:txBody>
      </p:sp>
      <p:sp>
        <p:nvSpPr>
          <p:cNvPr id="18" name="TextBox 17">
            <a:extLst>
              <a:ext uri="{FF2B5EF4-FFF2-40B4-BE49-F238E27FC236}">
                <a16:creationId xmlns:a16="http://schemas.microsoft.com/office/drawing/2014/main" id="{B21500CB-227A-38CC-FE91-0911A8351EC8}"/>
              </a:ext>
            </a:extLst>
          </p:cNvPr>
          <p:cNvSpPr txBox="1"/>
          <p:nvPr/>
        </p:nvSpPr>
        <p:spPr>
          <a:xfrm>
            <a:off x="6040249" y="864629"/>
            <a:ext cx="5427508" cy="523220"/>
          </a:xfrm>
          <a:prstGeom prst="rect">
            <a:avLst/>
          </a:prstGeom>
          <a:solidFill>
            <a:srgbClr val="8CC640"/>
          </a:solidFill>
          <a:ln w="31750">
            <a:solidFill>
              <a:srgbClr val="394B5B">
                <a:alpha val="98000"/>
              </a:srgbClr>
            </a:solidFill>
          </a:ln>
        </p:spPr>
        <p:txBody>
          <a:bodyPr wrap="square" rtlCol="0">
            <a:spAutoFit/>
          </a:bodyPr>
          <a:lstStyle/>
          <a:p>
            <a:r>
              <a:rPr lang="en-US" sz="2800" dirty="0"/>
              <a:t>2023-2025 STATEGIC PLAN</a:t>
            </a:r>
          </a:p>
        </p:txBody>
      </p:sp>
      <p:sp>
        <p:nvSpPr>
          <p:cNvPr id="2" name="Text Placeholder 3">
            <a:extLst>
              <a:ext uri="{FF2B5EF4-FFF2-40B4-BE49-F238E27FC236}">
                <a16:creationId xmlns:a16="http://schemas.microsoft.com/office/drawing/2014/main" id="{1224EB6B-4958-90EB-AC44-942C888D83B1}"/>
              </a:ext>
            </a:extLst>
          </p:cNvPr>
          <p:cNvSpPr txBox="1">
            <a:spLocks/>
          </p:cNvSpPr>
          <p:nvPr/>
        </p:nvSpPr>
        <p:spPr>
          <a:xfrm>
            <a:off x="6032037" y="1387849"/>
            <a:ext cx="5427508" cy="4606610"/>
          </a:xfrm>
          <a:prstGeom prst="rect">
            <a:avLst/>
          </a:prstGeom>
          <a:ln w="25400">
            <a:solidFill>
              <a:srgbClr val="394B5B"/>
            </a:solidFill>
          </a:ln>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buFont typeface="Arial" panose="020B0604020202020204" pitchFamily="34" charset="0"/>
              <a:buChar char="•"/>
            </a:pPr>
            <a:r>
              <a:rPr lang="en-US" dirty="0"/>
              <a:t>NC AHEC ILS Network Vision:  Health professionals affiliated with health system, independent, or rural, underserved hospitals and clinical practices across the state have access to high-quality, current, authoritative, clinical care information.</a:t>
            </a:r>
          </a:p>
        </p:txBody>
      </p:sp>
      <p:pic>
        <p:nvPicPr>
          <p:cNvPr id="19" name="Picture 18">
            <a:extLst>
              <a:ext uri="{FF2B5EF4-FFF2-40B4-BE49-F238E27FC236}">
                <a16:creationId xmlns:a16="http://schemas.microsoft.com/office/drawing/2014/main" id="{5C4D35A0-47A0-1121-A2B5-320CBFC35D6E}"/>
              </a:ext>
            </a:extLst>
          </p:cNvPr>
          <p:cNvPicPr>
            <a:picLocks noChangeAspect="1"/>
          </p:cNvPicPr>
          <p:nvPr/>
        </p:nvPicPr>
        <p:blipFill>
          <a:blip r:embed="rId2"/>
          <a:stretch>
            <a:fillRect/>
          </a:stretch>
        </p:blipFill>
        <p:spPr>
          <a:xfrm>
            <a:off x="6125156" y="2631222"/>
            <a:ext cx="5241269" cy="2952727"/>
          </a:xfrm>
          <a:prstGeom prst="rect">
            <a:avLst/>
          </a:prstGeom>
        </p:spPr>
      </p:pic>
      <p:sp>
        <p:nvSpPr>
          <p:cNvPr id="15" name="Rectangle 14">
            <a:extLst>
              <a:ext uri="{FF2B5EF4-FFF2-40B4-BE49-F238E27FC236}">
                <a16:creationId xmlns:a16="http://schemas.microsoft.com/office/drawing/2014/main" id="{1F6B87FD-BD47-0013-C3AD-0DEDAEDAE9BE}"/>
              </a:ext>
            </a:extLst>
          </p:cNvPr>
          <p:cNvSpPr/>
          <p:nvPr/>
        </p:nvSpPr>
        <p:spPr>
          <a:xfrm>
            <a:off x="0" y="6437968"/>
            <a:ext cx="12192000" cy="520976"/>
          </a:xfrm>
          <a:prstGeom prst="rect">
            <a:avLst/>
          </a:prstGeom>
          <a:solidFill>
            <a:srgbClr val="0043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D3E55"/>
              </a:solidFill>
            </a:endParaRPr>
          </a:p>
        </p:txBody>
      </p:sp>
      <p:pic>
        <p:nvPicPr>
          <p:cNvPr id="17" name="Picture 16">
            <a:extLst>
              <a:ext uri="{FF2B5EF4-FFF2-40B4-BE49-F238E27FC236}">
                <a16:creationId xmlns:a16="http://schemas.microsoft.com/office/drawing/2014/main" id="{4FEE4A65-85FA-DA02-CE26-F1BF630EDF64}"/>
              </a:ext>
            </a:extLst>
          </p:cNvPr>
          <p:cNvPicPr>
            <a:picLocks noChangeAspect="1"/>
          </p:cNvPicPr>
          <p:nvPr/>
        </p:nvPicPr>
        <p:blipFill>
          <a:blip r:embed="rId3"/>
          <a:stretch>
            <a:fillRect/>
          </a:stretch>
        </p:blipFill>
        <p:spPr>
          <a:xfrm>
            <a:off x="5129630" y="6610090"/>
            <a:ext cx="1616376" cy="247910"/>
          </a:xfrm>
          <a:prstGeom prst="rect">
            <a:avLst/>
          </a:prstGeom>
        </p:spPr>
      </p:pic>
    </p:spTree>
    <p:extLst>
      <p:ext uri="{BB962C8B-B14F-4D97-AF65-F5344CB8AC3E}">
        <p14:creationId xmlns:p14="http://schemas.microsoft.com/office/powerpoint/2010/main" val="26990914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58F699-95F3-9D0C-88D6-F3213A8225FF}"/>
              </a:ext>
            </a:extLst>
          </p:cNvPr>
          <p:cNvSpPr>
            <a:spLocks noGrp="1"/>
          </p:cNvSpPr>
          <p:nvPr>
            <p:ph type="title"/>
          </p:nvPr>
        </p:nvSpPr>
        <p:spPr>
          <a:xfrm>
            <a:off x="1414021" y="548640"/>
            <a:ext cx="3459637" cy="5431536"/>
          </a:xfrm>
        </p:spPr>
        <p:txBody>
          <a:bodyPr>
            <a:normAutofit/>
          </a:bodyPr>
          <a:lstStyle/>
          <a:p>
            <a:r>
              <a:rPr lang="en-US" sz="5400" b="1" dirty="0">
                <a:latin typeface="Open Sans" panose="020B0606030504020204" pitchFamily="34" charset="0"/>
                <a:ea typeface="Open Sans" panose="020B0606030504020204" pitchFamily="34" charset="0"/>
                <a:cs typeface="Open Sans" panose="020B0606030504020204" pitchFamily="34" charset="0"/>
              </a:rPr>
              <a:t>Want to Learn More?</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50F7B49-0EFA-6AE8-4A19-459E9764EC27}"/>
              </a:ext>
            </a:extLst>
          </p:cNvPr>
          <p:cNvSpPr>
            <a:spLocks noGrp="1"/>
          </p:cNvSpPr>
          <p:nvPr>
            <p:ph idx="1"/>
          </p:nvPr>
        </p:nvSpPr>
        <p:spPr>
          <a:xfrm>
            <a:off x="4829983" y="552091"/>
            <a:ext cx="7176089" cy="5431536"/>
          </a:xfrm>
        </p:spPr>
        <p:txBody>
          <a:bodyPr anchor="ctr">
            <a:normAutofit/>
          </a:bodyPr>
          <a:lstStyle/>
          <a:p>
            <a:pPr marL="0" indent="0">
              <a:buNone/>
            </a:pPr>
            <a:endParaRPr lang="en-US" sz="2200" dirty="0"/>
          </a:p>
          <a:p>
            <a:pPr marL="0" indent="0" algn="ctr">
              <a:buNone/>
            </a:pPr>
            <a:r>
              <a:rPr lang="en-US" sz="5000" b="1" dirty="0">
                <a:latin typeface="Open Sans" panose="020B0606030504020204" pitchFamily="34" charset="0"/>
                <a:ea typeface="Open Sans" panose="020B0606030504020204" pitchFamily="34" charset="0"/>
                <a:cs typeface="Open Sans" panose="020B0606030504020204" pitchFamily="34" charset="0"/>
              </a:rPr>
              <a:t>Join the </a:t>
            </a:r>
            <a:r>
              <a:rPr lang="en-US" sz="5000" b="1" dirty="0">
                <a:latin typeface="Open Sans" panose="020B0606030504020204" pitchFamily="34" charset="0"/>
                <a:ea typeface="Open Sans" panose="020B0606030504020204" pitchFamily="34" charset="0"/>
                <a:cs typeface="Open Sans" panose="020B0606030504020204" pitchFamily="34" charset="0"/>
                <a:hlinkClick r:id="rId3"/>
              </a:rPr>
              <a:t>NC AHEC Staff Mailing List</a:t>
            </a:r>
            <a:endParaRPr lang="en-US" sz="5000" b="1" dirty="0">
              <a:latin typeface="Open Sans" panose="020B0606030504020204" pitchFamily="34" charset="0"/>
              <a:ea typeface="Open Sans" panose="020B0606030504020204" pitchFamily="34" charset="0"/>
              <a:cs typeface="Open Sans" panose="020B0606030504020204" pitchFamily="34" charset="0"/>
            </a:endParaRPr>
          </a:p>
          <a:p>
            <a:pPr marL="0" indent="0" algn="ctr">
              <a:buNone/>
            </a:pPr>
            <a:endParaRPr lang="en-US" sz="5000" dirty="0">
              <a:latin typeface="Open Sans" panose="020B0606030504020204" pitchFamily="34" charset="0"/>
              <a:ea typeface="Open Sans" panose="020B0606030504020204" pitchFamily="34" charset="0"/>
              <a:cs typeface="Open Sans" panose="020B0606030504020204" pitchFamily="34" charset="0"/>
            </a:endParaRPr>
          </a:p>
          <a:p>
            <a:pPr marL="0" indent="0" algn="ctr">
              <a:buNone/>
            </a:pPr>
            <a:r>
              <a:rPr lang="en-US" sz="5000" b="1">
                <a:latin typeface="Open Sans" panose="020B0606030504020204" pitchFamily="34" charset="0"/>
                <a:ea typeface="Open Sans" panose="020B0606030504020204" pitchFamily="34" charset="0"/>
                <a:cs typeface="Open Sans" panose="020B0606030504020204" pitchFamily="34" charset="0"/>
              </a:rPr>
              <a:t>Visit </a:t>
            </a:r>
            <a:r>
              <a:rPr lang="en-US" sz="5000" b="1" dirty="0">
                <a:latin typeface="Open Sans" panose="020B0606030504020204" pitchFamily="34" charset="0"/>
                <a:ea typeface="Open Sans" panose="020B0606030504020204" pitchFamily="34" charset="0"/>
                <a:cs typeface="Open Sans" panose="020B0606030504020204" pitchFamily="34" charset="0"/>
              </a:rPr>
              <a:t>the </a:t>
            </a:r>
            <a:r>
              <a:rPr lang="en-US" sz="5000" b="1" dirty="0">
                <a:latin typeface="Open Sans" panose="020B0606030504020204" pitchFamily="34" charset="0"/>
                <a:ea typeface="Open Sans" panose="020B0606030504020204" pitchFamily="34" charset="0"/>
                <a:cs typeface="Open Sans" panose="020B0606030504020204" pitchFamily="34" charset="0"/>
                <a:hlinkClick r:id="rId4"/>
              </a:rPr>
              <a:t>NC AHEC Internal Depository</a:t>
            </a:r>
            <a:endParaRPr lang="en-US" sz="5000"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93609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F0D94D-4111-1D95-ADD6-C1206D93F5DC}"/>
              </a:ext>
            </a:extLst>
          </p:cNvPr>
          <p:cNvSpPr>
            <a:spLocks noGrp="1"/>
          </p:cNvSpPr>
          <p:nvPr>
            <p:ph type="title"/>
          </p:nvPr>
        </p:nvSpPr>
        <p:spPr>
          <a:xfrm>
            <a:off x="838200" y="365125"/>
            <a:ext cx="10515600" cy="1325563"/>
          </a:xfrm>
        </p:spPr>
        <p:txBody>
          <a:bodyPr>
            <a:normAutofit/>
          </a:bodyPr>
          <a:lstStyle/>
          <a:p>
            <a:pPr algn="ctr"/>
            <a:r>
              <a:rPr lang="en-US" sz="5400" b="1" dirty="0">
                <a:latin typeface="Open Sans" panose="020B0606030504020204" pitchFamily="34" charset="0"/>
                <a:ea typeface="Open Sans" panose="020B0606030504020204" pitchFamily="34" charset="0"/>
                <a:cs typeface="Open Sans" panose="020B0606030504020204" pitchFamily="34" charset="0"/>
              </a:rPr>
              <a:t>NC AHEC Overview</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8BD8F48-2961-BB6E-933A-3E24B945C7ED}"/>
              </a:ext>
            </a:extLst>
          </p:cNvPr>
          <p:cNvSpPr>
            <a:spLocks noGrp="1"/>
          </p:cNvSpPr>
          <p:nvPr>
            <p:ph idx="1"/>
          </p:nvPr>
        </p:nvSpPr>
        <p:spPr>
          <a:xfrm>
            <a:off x="838200" y="3185128"/>
            <a:ext cx="10515600" cy="2996216"/>
          </a:xfrm>
        </p:spPr>
        <p:txBody>
          <a:bodyPr>
            <a:normAutofit/>
          </a:bodyPr>
          <a:lstStyle/>
          <a:p>
            <a:pPr marL="0" indent="0" algn="ctr">
              <a:buNone/>
            </a:pPr>
            <a:r>
              <a:rPr lang="en-US" dirty="0">
                <a:latin typeface="Open Sans" panose="020B0606030504020204" pitchFamily="34" charset="0"/>
                <a:ea typeface="Open Sans" panose="020B0606030504020204" pitchFamily="34" charset="0"/>
                <a:cs typeface="Open Sans" panose="020B0606030504020204" pitchFamily="34" charset="0"/>
              </a:rPr>
              <a:t>This slide deck can be used as an orientation tool for new staff or as a helpful resource for staff who want to learn more about other areas within NC AHEC. </a:t>
            </a:r>
          </a:p>
          <a:p>
            <a:pPr marL="0" indent="0" algn="ctr">
              <a:buNone/>
            </a:pPr>
            <a:endParaRPr lang="en-US" dirty="0">
              <a:latin typeface="Open Sans" panose="020B0606030504020204" pitchFamily="34" charset="0"/>
              <a:ea typeface="Open Sans" panose="020B0606030504020204" pitchFamily="34" charset="0"/>
              <a:cs typeface="Open Sans" panose="020B0606030504020204" pitchFamily="34" charset="0"/>
            </a:endParaRPr>
          </a:p>
          <a:p>
            <a:pPr marL="0" indent="0" algn="ctr">
              <a:buNone/>
            </a:pPr>
            <a:r>
              <a:rPr lang="en-US" dirty="0">
                <a:latin typeface="Open Sans" panose="020B0606030504020204" pitchFamily="34" charset="0"/>
                <a:ea typeface="Open Sans" panose="020B0606030504020204" pitchFamily="34" charset="0"/>
                <a:cs typeface="Open Sans" panose="020B0606030504020204" pitchFamily="34" charset="0"/>
              </a:rPr>
              <a:t>For presentations with partners, check out </a:t>
            </a:r>
            <a:r>
              <a:rPr lang="en-US" dirty="0">
                <a:latin typeface="Open Sans" panose="020B0606030504020204" pitchFamily="34" charset="0"/>
                <a:ea typeface="Open Sans" panose="020B0606030504020204" pitchFamily="34" charset="0"/>
                <a:cs typeface="Open Sans" panose="020B0606030504020204" pitchFamily="34" charset="0"/>
                <a:hlinkClick r:id="rId2"/>
              </a:rPr>
              <a:t>About NC AHEC</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605919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BFC66-FC63-D14B-B2A7-40222F41751B}"/>
              </a:ext>
            </a:extLst>
          </p:cNvPr>
          <p:cNvSpPr>
            <a:spLocks noGrp="1"/>
          </p:cNvSpPr>
          <p:nvPr>
            <p:ph type="title"/>
          </p:nvPr>
        </p:nvSpPr>
        <p:spPr>
          <a:xfrm>
            <a:off x="0" y="457200"/>
            <a:ext cx="12192000" cy="877331"/>
          </a:xfrm>
        </p:spPr>
        <p:txBody>
          <a:bodyPr>
            <a:noAutofit/>
          </a:bodyPr>
          <a:lstStyle/>
          <a:p>
            <a:pPr algn="ctr"/>
            <a:r>
              <a:rPr lang="en-US" sz="3600" b="1" dirty="0">
                <a:latin typeface="Futura" panose="020B0602020204020303" pitchFamily="34" charset="-79"/>
                <a:ea typeface="Open Sans" panose="020B0606030504020204" pitchFamily="34" charset="0"/>
                <a:cs typeface="Futura" panose="020B0602020204020303" pitchFamily="34" charset="-79"/>
              </a:rPr>
              <a:t>NC AHEC</a:t>
            </a:r>
          </a:p>
        </p:txBody>
      </p:sp>
      <p:sp>
        <p:nvSpPr>
          <p:cNvPr id="4" name="Text Placeholder 3">
            <a:extLst>
              <a:ext uri="{FF2B5EF4-FFF2-40B4-BE49-F238E27FC236}">
                <a16:creationId xmlns:a16="http://schemas.microsoft.com/office/drawing/2014/main" id="{1B5C5DC9-5D08-3841-935E-82C4A73D1DDA}"/>
              </a:ext>
            </a:extLst>
          </p:cNvPr>
          <p:cNvSpPr>
            <a:spLocks noGrp="1"/>
          </p:cNvSpPr>
          <p:nvPr>
            <p:ph type="body" sz="half" idx="2"/>
          </p:nvPr>
        </p:nvSpPr>
        <p:spPr>
          <a:xfrm>
            <a:off x="1864333" y="2015828"/>
            <a:ext cx="8791228" cy="3926630"/>
          </a:xfrm>
        </p:spPr>
        <p:txBody>
          <a:bodyPr>
            <a:normAutofit fontScale="85000" lnSpcReduction="20000"/>
          </a:bodyPr>
          <a:lstStyle/>
          <a:p>
            <a:pPr>
              <a:lnSpc>
                <a:spcPct val="150000"/>
              </a:lnSpc>
              <a:spcAft>
                <a:spcPts val="600"/>
              </a:spcAft>
            </a:pPr>
            <a:r>
              <a:rPr lang="en-US" sz="2200" dirty="0">
                <a:latin typeface="Open Sans" panose="020B0606030504020204" pitchFamily="34" charset="0"/>
                <a:ea typeface="Open Sans" panose="020B0606030504020204" pitchFamily="34" charset="0"/>
                <a:cs typeface="Open Sans" panose="020B0606030504020204" pitchFamily="34" charset="0"/>
              </a:rPr>
              <a:t>The </a:t>
            </a:r>
            <a:r>
              <a:rPr lang="en-US" sz="2200" b="1" dirty="0">
                <a:latin typeface="Open Sans" panose="020B0606030504020204" pitchFamily="34" charset="0"/>
                <a:ea typeface="Open Sans" panose="020B0606030504020204" pitchFamily="34" charset="0"/>
                <a:cs typeface="Open Sans" panose="020B0606030504020204" pitchFamily="34" charset="0"/>
              </a:rPr>
              <a:t>mission</a:t>
            </a:r>
            <a:r>
              <a:rPr lang="en-US" sz="2200" dirty="0">
                <a:latin typeface="Open Sans" panose="020B0606030504020204" pitchFamily="34" charset="0"/>
                <a:ea typeface="Open Sans" panose="020B0606030504020204" pitchFamily="34" charset="0"/>
                <a:cs typeface="Open Sans" panose="020B0606030504020204" pitchFamily="34" charset="0"/>
              </a:rPr>
              <a:t> of the NC AHEC Program is to provide and support educational activities and services with a focus on primary care in rural communities and those with less access to resources to recruit, train, and retain the workforce needed to create a healthy North Carolina.</a:t>
            </a:r>
          </a:p>
          <a:p>
            <a:pPr>
              <a:lnSpc>
                <a:spcPct val="150000"/>
              </a:lnSpc>
              <a:spcAft>
                <a:spcPts val="600"/>
              </a:spcAft>
            </a:pPr>
            <a:r>
              <a:rPr lang="en-US" sz="2200" dirty="0">
                <a:latin typeface="Open Sans" panose="020B0606030504020204" pitchFamily="34" charset="0"/>
                <a:ea typeface="Open Sans" panose="020B0606030504020204" pitchFamily="34" charset="0"/>
                <a:cs typeface="Open Sans" panose="020B0606030504020204" pitchFamily="34" charset="0"/>
              </a:rPr>
              <a:t>Our </a:t>
            </a:r>
            <a:r>
              <a:rPr lang="en-US" sz="2200" b="1" dirty="0">
                <a:latin typeface="Open Sans" panose="020B0606030504020204" pitchFamily="34" charset="0"/>
                <a:ea typeface="Open Sans" panose="020B0606030504020204" pitchFamily="34" charset="0"/>
                <a:cs typeface="Open Sans" panose="020B0606030504020204" pitchFamily="34" charset="0"/>
              </a:rPr>
              <a:t>vision</a:t>
            </a:r>
            <a:r>
              <a:rPr lang="en-US" sz="2200" dirty="0">
                <a:latin typeface="Open Sans" panose="020B0606030504020204" pitchFamily="34" charset="0"/>
                <a:ea typeface="Open Sans" panose="020B0606030504020204" pitchFamily="34" charset="0"/>
                <a:cs typeface="Open Sans" panose="020B0606030504020204" pitchFamily="34" charset="0"/>
              </a:rPr>
              <a:t> is a state where everyone in North Carolina is healthy and supported by an appropriate and well-trained health workforce that reflects the communities it serves.</a:t>
            </a:r>
          </a:p>
          <a:p>
            <a:pPr>
              <a:lnSpc>
                <a:spcPct val="150000"/>
              </a:lnSpc>
              <a:spcAft>
                <a:spcPts val="600"/>
              </a:spcAft>
            </a:pPr>
            <a:br>
              <a:rPr lang="en-US" sz="2200" dirty="0">
                <a:latin typeface="Calibri" panose="020F0502020204030204" pitchFamily="34" charset="0"/>
                <a:cs typeface="Calibri" panose="020F0502020204030204" pitchFamily="34" charset="0"/>
              </a:rPr>
            </a:br>
            <a:endParaRPr lang="en-US" sz="2200"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8BA24EB3-9DFA-1F45-8730-6157E63FBD97}"/>
              </a:ext>
            </a:extLst>
          </p:cNvPr>
          <p:cNvSpPr txBox="1"/>
          <p:nvPr/>
        </p:nvSpPr>
        <p:spPr>
          <a:xfrm>
            <a:off x="11355859" y="6339015"/>
            <a:ext cx="691978" cy="307777"/>
          </a:xfrm>
          <a:prstGeom prst="rect">
            <a:avLst/>
          </a:prstGeom>
          <a:noFill/>
        </p:spPr>
        <p:txBody>
          <a:bodyPr wrap="square" rtlCol="0">
            <a:spAutoFit/>
          </a:bodyPr>
          <a:lstStyle/>
          <a:p>
            <a:pPr algn="r"/>
            <a:fld id="{5C55B7D5-6BB8-524C-97A8-739320A73C83}" type="slidenum">
              <a:rPr lang="en-US" sz="1400" b="1" smtClean="0">
                <a:solidFill>
                  <a:schemeClr val="bg1"/>
                </a:solidFill>
              </a:rPr>
              <a:pPr algn="r"/>
              <a:t>3</a:t>
            </a:fld>
            <a:endParaRPr lang="en-US" sz="1400" b="1" dirty="0">
              <a:solidFill>
                <a:schemeClr val="bg1"/>
              </a:solidFill>
            </a:endParaRPr>
          </a:p>
        </p:txBody>
      </p:sp>
      <p:sp>
        <p:nvSpPr>
          <p:cNvPr id="9" name="Rectangle 8">
            <a:extLst>
              <a:ext uri="{FF2B5EF4-FFF2-40B4-BE49-F238E27FC236}">
                <a16:creationId xmlns:a16="http://schemas.microsoft.com/office/drawing/2014/main" id="{80A90DE2-C523-A6A9-9EDC-82E15954A833}"/>
              </a:ext>
            </a:extLst>
          </p:cNvPr>
          <p:cNvSpPr/>
          <p:nvPr/>
        </p:nvSpPr>
        <p:spPr>
          <a:xfrm>
            <a:off x="0" y="6437968"/>
            <a:ext cx="12192000" cy="520976"/>
          </a:xfrm>
          <a:prstGeom prst="rect">
            <a:avLst/>
          </a:prstGeom>
          <a:solidFill>
            <a:srgbClr val="0043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D3E55"/>
              </a:solidFill>
            </a:endParaRPr>
          </a:p>
        </p:txBody>
      </p:sp>
      <p:pic>
        <p:nvPicPr>
          <p:cNvPr id="10" name="Picture 9">
            <a:extLst>
              <a:ext uri="{FF2B5EF4-FFF2-40B4-BE49-F238E27FC236}">
                <a16:creationId xmlns:a16="http://schemas.microsoft.com/office/drawing/2014/main" id="{D7ABEDF5-32D4-A72D-C488-324A3B861672}"/>
              </a:ext>
            </a:extLst>
          </p:cNvPr>
          <p:cNvPicPr>
            <a:picLocks noChangeAspect="1"/>
          </p:cNvPicPr>
          <p:nvPr/>
        </p:nvPicPr>
        <p:blipFill>
          <a:blip r:embed="rId2"/>
          <a:stretch>
            <a:fillRect/>
          </a:stretch>
        </p:blipFill>
        <p:spPr>
          <a:xfrm>
            <a:off x="5129630" y="6610090"/>
            <a:ext cx="1616376" cy="247910"/>
          </a:xfrm>
          <a:prstGeom prst="rect">
            <a:avLst/>
          </a:prstGeom>
        </p:spPr>
      </p:pic>
    </p:spTree>
    <p:extLst>
      <p:ext uri="{BB962C8B-B14F-4D97-AF65-F5344CB8AC3E}">
        <p14:creationId xmlns:p14="http://schemas.microsoft.com/office/powerpoint/2010/main" val="3493413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42FA79-F241-EE0B-6C99-D7B7EA4CC289}"/>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b="1"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NC AHEC MAP</a:t>
            </a:r>
          </a:p>
        </p:txBody>
      </p:sp>
      <p:pic>
        <p:nvPicPr>
          <p:cNvPr id="5" name="Content Placeholder 4">
            <a:extLst>
              <a:ext uri="{FF2B5EF4-FFF2-40B4-BE49-F238E27FC236}">
                <a16:creationId xmlns:a16="http://schemas.microsoft.com/office/drawing/2014/main" id="{E12E79A7-AD22-63AC-90BA-EE545EC5E728}"/>
              </a:ext>
            </a:extLst>
          </p:cNvPr>
          <p:cNvPicPr>
            <a:picLocks noGrp="1" noChangeAspect="1"/>
          </p:cNvPicPr>
          <p:nvPr>
            <p:ph idx="1"/>
          </p:nvPr>
        </p:nvPicPr>
        <p:blipFill>
          <a:blip r:embed="rId2"/>
          <a:stretch>
            <a:fillRect/>
          </a:stretch>
        </p:blipFill>
        <p:spPr>
          <a:xfrm>
            <a:off x="1682496" y="1675227"/>
            <a:ext cx="8339328" cy="4890165"/>
          </a:xfrm>
          <a:prstGeom prst="rect">
            <a:avLst/>
          </a:prstGeom>
        </p:spPr>
      </p:pic>
    </p:spTree>
    <p:extLst>
      <p:ext uri="{BB962C8B-B14F-4D97-AF65-F5344CB8AC3E}">
        <p14:creationId xmlns:p14="http://schemas.microsoft.com/office/powerpoint/2010/main" val="638217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BFC66-FC63-D14B-B2A7-40222F41751B}"/>
              </a:ext>
            </a:extLst>
          </p:cNvPr>
          <p:cNvSpPr>
            <a:spLocks noGrp="1"/>
          </p:cNvSpPr>
          <p:nvPr>
            <p:ph type="title"/>
          </p:nvPr>
        </p:nvSpPr>
        <p:spPr>
          <a:xfrm>
            <a:off x="0" y="220138"/>
            <a:ext cx="12192000" cy="877331"/>
          </a:xfrm>
        </p:spPr>
        <p:txBody>
          <a:bodyPr>
            <a:noAutofit/>
          </a:bodyPr>
          <a:lstStyle/>
          <a:p>
            <a:pPr algn="ctr"/>
            <a:r>
              <a:rPr lang="en-US" sz="3600" b="1" dirty="0">
                <a:latin typeface="Futura" panose="020B0602020204020303" pitchFamily="34" charset="-79"/>
                <a:ea typeface="Open Sans" panose="020B0606030504020204" pitchFamily="34" charset="0"/>
                <a:cs typeface="Futura" panose="020B0602020204020303" pitchFamily="34" charset="-79"/>
              </a:rPr>
              <a:t>NC AHEC – CORE STRATEGIES</a:t>
            </a:r>
          </a:p>
        </p:txBody>
      </p:sp>
      <p:sp>
        <p:nvSpPr>
          <p:cNvPr id="8" name="TextBox 7">
            <a:extLst>
              <a:ext uri="{FF2B5EF4-FFF2-40B4-BE49-F238E27FC236}">
                <a16:creationId xmlns:a16="http://schemas.microsoft.com/office/drawing/2014/main" id="{8BA24EB3-9DFA-1F45-8730-6157E63FBD97}"/>
              </a:ext>
            </a:extLst>
          </p:cNvPr>
          <p:cNvSpPr txBox="1"/>
          <p:nvPr/>
        </p:nvSpPr>
        <p:spPr>
          <a:xfrm>
            <a:off x="11355859" y="6339015"/>
            <a:ext cx="691978" cy="307777"/>
          </a:xfrm>
          <a:prstGeom prst="rect">
            <a:avLst/>
          </a:prstGeom>
          <a:noFill/>
        </p:spPr>
        <p:txBody>
          <a:bodyPr wrap="square" rtlCol="0">
            <a:spAutoFit/>
          </a:bodyPr>
          <a:lstStyle/>
          <a:p>
            <a:pPr algn="r"/>
            <a:fld id="{5C55B7D5-6BB8-524C-97A8-739320A73C83}" type="slidenum">
              <a:rPr lang="en-US" sz="1400" b="1" smtClean="0">
                <a:solidFill>
                  <a:schemeClr val="bg1"/>
                </a:solidFill>
              </a:rPr>
              <a:pPr algn="r"/>
              <a:t>5</a:t>
            </a:fld>
            <a:endParaRPr lang="en-US" sz="1400" b="1" dirty="0">
              <a:solidFill>
                <a:schemeClr val="bg1"/>
              </a:solidFill>
            </a:endParaRPr>
          </a:p>
        </p:txBody>
      </p:sp>
      <p:sp>
        <p:nvSpPr>
          <p:cNvPr id="13" name="TextBox 12">
            <a:extLst>
              <a:ext uri="{FF2B5EF4-FFF2-40B4-BE49-F238E27FC236}">
                <a16:creationId xmlns:a16="http://schemas.microsoft.com/office/drawing/2014/main" id="{E145D597-16F6-3B46-B455-2BF11CB7709B}"/>
              </a:ext>
            </a:extLst>
          </p:cNvPr>
          <p:cNvSpPr txBox="1"/>
          <p:nvPr/>
        </p:nvSpPr>
        <p:spPr>
          <a:xfrm>
            <a:off x="0" y="1097469"/>
            <a:ext cx="12192000" cy="400110"/>
          </a:xfrm>
          <a:prstGeom prst="rect">
            <a:avLst/>
          </a:prstGeom>
          <a:noFill/>
        </p:spPr>
        <p:txBody>
          <a:bodyPr wrap="square" rtlCol="0">
            <a:spAutoFit/>
          </a:bodyPr>
          <a:lstStyle/>
          <a:p>
            <a:pPr algn="ctr"/>
            <a:r>
              <a:rPr lang="en-US" sz="2000" dirty="0">
                <a:latin typeface="Open Sans" panose="020B0606030504020204" pitchFamily="34" charset="0"/>
                <a:ea typeface="Open Sans" panose="020B0606030504020204" pitchFamily="34" charset="0"/>
                <a:cs typeface="Open Sans" panose="020B0606030504020204" pitchFamily="34" charset="0"/>
              </a:rPr>
              <a:t>NC AHEC provides and coordinates services and support to achieve our results.</a:t>
            </a:r>
          </a:p>
        </p:txBody>
      </p:sp>
      <p:graphicFrame>
        <p:nvGraphicFramePr>
          <p:cNvPr id="14" name="Diagram 13">
            <a:extLst>
              <a:ext uri="{FF2B5EF4-FFF2-40B4-BE49-F238E27FC236}">
                <a16:creationId xmlns:a16="http://schemas.microsoft.com/office/drawing/2014/main" id="{FA5FBDAD-0520-634D-AF7C-385A24B03B2A}"/>
              </a:ext>
            </a:extLst>
          </p:cNvPr>
          <p:cNvGraphicFramePr/>
          <p:nvPr/>
        </p:nvGraphicFramePr>
        <p:xfrm>
          <a:off x="2120900" y="1682930"/>
          <a:ext cx="7950200" cy="37560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031AFA5D-9762-A032-698F-86A429ADF9B3}"/>
              </a:ext>
            </a:extLst>
          </p:cNvPr>
          <p:cNvSpPr/>
          <p:nvPr/>
        </p:nvSpPr>
        <p:spPr>
          <a:xfrm>
            <a:off x="0" y="6437968"/>
            <a:ext cx="12192000" cy="520976"/>
          </a:xfrm>
          <a:prstGeom prst="rect">
            <a:avLst/>
          </a:prstGeom>
          <a:solidFill>
            <a:srgbClr val="0043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D3E55"/>
              </a:solidFill>
            </a:endParaRPr>
          </a:p>
        </p:txBody>
      </p:sp>
      <p:pic>
        <p:nvPicPr>
          <p:cNvPr id="4" name="Picture 3">
            <a:extLst>
              <a:ext uri="{FF2B5EF4-FFF2-40B4-BE49-F238E27FC236}">
                <a16:creationId xmlns:a16="http://schemas.microsoft.com/office/drawing/2014/main" id="{2C5D94F1-BC9D-336F-7879-A5F4782586AD}"/>
              </a:ext>
            </a:extLst>
          </p:cNvPr>
          <p:cNvPicPr>
            <a:picLocks noChangeAspect="1"/>
          </p:cNvPicPr>
          <p:nvPr/>
        </p:nvPicPr>
        <p:blipFill>
          <a:blip r:embed="rId7"/>
          <a:stretch>
            <a:fillRect/>
          </a:stretch>
        </p:blipFill>
        <p:spPr>
          <a:xfrm>
            <a:off x="5129630" y="6610090"/>
            <a:ext cx="1616376" cy="247910"/>
          </a:xfrm>
          <a:prstGeom prst="rect">
            <a:avLst/>
          </a:prstGeom>
        </p:spPr>
      </p:pic>
    </p:spTree>
    <p:extLst>
      <p:ext uri="{BB962C8B-B14F-4D97-AF65-F5344CB8AC3E}">
        <p14:creationId xmlns:p14="http://schemas.microsoft.com/office/powerpoint/2010/main" val="1213321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 Same Side Corner Rectangle 14">
            <a:extLst>
              <a:ext uri="{FF2B5EF4-FFF2-40B4-BE49-F238E27FC236}">
                <a16:creationId xmlns:a16="http://schemas.microsoft.com/office/drawing/2014/main" id="{1B5338D3-25CE-DF40-A8A5-D3B8D47A045E}"/>
              </a:ext>
            </a:extLst>
          </p:cNvPr>
          <p:cNvSpPr/>
          <p:nvPr/>
        </p:nvSpPr>
        <p:spPr>
          <a:xfrm>
            <a:off x="982683" y="2035606"/>
            <a:ext cx="2021306" cy="3489522"/>
          </a:xfrm>
          <a:prstGeom prst="round2SameRect">
            <a:avLst/>
          </a:prstGeom>
          <a:solidFill>
            <a:schemeClr val="bg1"/>
          </a:solidFill>
          <a:ln>
            <a:solidFill>
              <a:srgbClr val="394B5B"/>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dirty="0">
                <a:solidFill>
                  <a:schemeClr val="tx1"/>
                </a:solidFill>
              </a:rPr>
              <a:t>A national focus on the health care workforce coincided with a growing effort in NC to establish statewide community training for health professionals and to reverse a trend toward shortages and uneven distribution of primary care physicians in the state’s rural areas.</a:t>
            </a:r>
            <a:endParaRPr lang="en-US" dirty="0">
              <a:solidFill>
                <a:schemeClr val="tx1"/>
              </a:solidFill>
            </a:endParaRPr>
          </a:p>
          <a:p>
            <a:endParaRPr lang="en-US" dirty="0">
              <a:solidFill>
                <a:schemeClr val="tx1"/>
              </a:solidFill>
            </a:endParaRPr>
          </a:p>
          <a:p>
            <a:endParaRPr lang="en-US" dirty="0">
              <a:solidFill>
                <a:schemeClr val="tx1"/>
              </a:solidFill>
            </a:endParaRPr>
          </a:p>
        </p:txBody>
      </p:sp>
      <p:sp>
        <p:nvSpPr>
          <p:cNvPr id="17" name="Round Same Side Corner Rectangle 16">
            <a:extLst>
              <a:ext uri="{FF2B5EF4-FFF2-40B4-BE49-F238E27FC236}">
                <a16:creationId xmlns:a16="http://schemas.microsoft.com/office/drawing/2014/main" id="{A7EDC5EE-4146-114E-A7C5-D1693396B425}"/>
              </a:ext>
            </a:extLst>
          </p:cNvPr>
          <p:cNvSpPr/>
          <p:nvPr/>
        </p:nvSpPr>
        <p:spPr>
          <a:xfrm>
            <a:off x="3703032" y="3577352"/>
            <a:ext cx="2021306" cy="1949116"/>
          </a:xfrm>
          <a:prstGeom prst="round2SameRect">
            <a:avLst/>
          </a:prstGeom>
          <a:solidFill>
            <a:schemeClr val="bg1"/>
          </a:solidFill>
          <a:ln>
            <a:solidFill>
              <a:srgbClr val="394B5B"/>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dirty="0">
                <a:solidFill>
                  <a:schemeClr val="tx1"/>
                </a:solidFill>
              </a:rPr>
              <a:t>The NC AHEC Program began in 1972 with three AHEC regions under a federal AHEC contract with the UNC Chapel Hill School of Medicine.</a:t>
            </a:r>
            <a:endParaRPr lang="en-US" dirty="0">
              <a:solidFill>
                <a:schemeClr val="tx1"/>
              </a:solidFill>
            </a:endParaRPr>
          </a:p>
          <a:p>
            <a:endParaRPr lang="en-US" dirty="0">
              <a:solidFill>
                <a:schemeClr val="tx1"/>
              </a:solidFill>
            </a:endParaRPr>
          </a:p>
          <a:p>
            <a:endParaRPr lang="en-US" dirty="0">
              <a:solidFill>
                <a:schemeClr val="tx1"/>
              </a:solidFill>
            </a:endParaRPr>
          </a:p>
        </p:txBody>
      </p:sp>
      <p:sp>
        <p:nvSpPr>
          <p:cNvPr id="19" name="Round Same Side Corner Rectangle 18">
            <a:extLst>
              <a:ext uri="{FF2B5EF4-FFF2-40B4-BE49-F238E27FC236}">
                <a16:creationId xmlns:a16="http://schemas.microsoft.com/office/drawing/2014/main" id="{BE70BDF2-DFB9-BF45-87BB-62B2661A215B}"/>
              </a:ext>
            </a:extLst>
          </p:cNvPr>
          <p:cNvSpPr/>
          <p:nvPr/>
        </p:nvSpPr>
        <p:spPr>
          <a:xfrm>
            <a:off x="6205309" y="3355848"/>
            <a:ext cx="2239378" cy="2198306"/>
          </a:xfrm>
          <a:prstGeom prst="round2SameRect">
            <a:avLst/>
          </a:prstGeom>
          <a:solidFill>
            <a:schemeClr val="bg1"/>
          </a:solidFill>
          <a:ln>
            <a:solidFill>
              <a:srgbClr val="394B5B"/>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dirty="0">
                <a:solidFill>
                  <a:schemeClr val="tx1"/>
                </a:solidFill>
              </a:rPr>
              <a:t>The NC General Assembly approved and funded a plan to create a statewide network of nine AHEC regions in partnership with NC medical schools and community hospitals. </a:t>
            </a:r>
            <a:endParaRPr lang="en-US" dirty="0">
              <a:solidFill>
                <a:schemeClr val="tx1"/>
              </a:solidFill>
            </a:endParaRPr>
          </a:p>
        </p:txBody>
      </p:sp>
      <p:sp>
        <p:nvSpPr>
          <p:cNvPr id="21" name="Round Same Side Corner Rectangle 20">
            <a:extLst>
              <a:ext uri="{FF2B5EF4-FFF2-40B4-BE49-F238E27FC236}">
                <a16:creationId xmlns:a16="http://schemas.microsoft.com/office/drawing/2014/main" id="{C45D7A81-F5EE-8E45-9C68-C9A2FD918B04}"/>
              </a:ext>
            </a:extLst>
          </p:cNvPr>
          <p:cNvSpPr/>
          <p:nvPr/>
        </p:nvSpPr>
        <p:spPr>
          <a:xfrm>
            <a:off x="9143730" y="4471350"/>
            <a:ext cx="2021306" cy="1057798"/>
          </a:xfrm>
          <a:prstGeom prst="round2SameRect">
            <a:avLst/>
          </a:prstGeom>
          <a:solidFill>
            <a:schemeClr val="bg1"/>
          </a:solidFill>
          <a:ln>
            <a:solidFill>
              <a:srgbClr val="394B5B"/>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dirty="0">
                <a:solidFill>
                  <a:schemeClr val="tx1"/>
                </a:solidFill>
              </a:rPr>
              <a:t>By 1975, all nine AHECs were operational.</a:t>
            </a:r>
            <a:endParaRPr lang="en-US" dirty="0">
              <a:solidFill>
                <a:schemeClr val="tx1"/>
              </a:solidFill>
            </a:endParaRPr>
          </a:p>
        </p:txBody>
      </p:sp>
      <p:cxnSp>
        <p:nvCxnSpPr>
          <p:cNvPr id="24" name="Straight Connector 23">
            <a:extLst>
              <a:ext uri="{FF2B5EF4-FFF2-40B4-BE49-F238E27FC236}">
                <a16:creationId xmlns:a16="http://schemas.microsoft.com/office/drawing/2014/main" id="{43492D03-F090-B844-9596-95F17270C309}"/>
              </a:ext>
            </a:extLst>
          </p:cNvPr>
          <p:cNvCxnSpPr>
            <a:cxnSpLocks/>
          </p:cNvCxnSpPr>
          <p:nvPr/>
        </p:nvCxnSpPr>
        <p:spPr>
          <a:xfrm flipH="1">
            <a:off x="-8683" y="5536085"/>
            <a:ext cx="12192001" cy="0"/>
          </a:xfrm>
          <a:prstGeom prst="line">
            <a:avLst/>
          </a:prstGeom>
          <a:ln w="53975">
            <a:solidFill>
              <a:srgbClr val="97C356"/>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3CBFC66-FC63-D14B-B2A7-40222F41751B}"/>
              </a:ext>
            </a:extLst>
          </p:cNvPr>
          <p:cNvSpPr>
            <a:spLocks noGrp="1"/>
          </p:cNvSpPr>
          <p:nvPr>
            <p:ph type="title"/>
          </p:nvPr>
        </p:nvSpPr>
        <p:spPr>
          <a:xfrm>
            <a:off x="0" y="-21666"/>
            <a:ext cx="12192000" cy="1334531"/>
          </a:xfrm>
        </p:spPr>
        <p:txBody>
          <a:bodyPr>
            <a:normAutofit/>
          </a:bodyPr>
          <a:lstStyle/>
          <a:p>
            <a:pPr algn="ctr"/>
            <a:r>
              <a:rPr lang="en-US" sz="3600" b="1" dirty="0">
                <a:latin typeface="Futura" panose="020B0602020204020303" pitchFamily="34" charset="-79"/>
                <a:ea typeface="Open Sans" panose="020B0606030504020204" pitchFamily="34" charset="0"/>
                <a:cs typeface="Futura" panose="020B0602020204020303" pitchFamily="34" charset="-79"/>
              </a:rPr>
              <a:t>NC AHEC – ORIGINATION</a:t>
            </a:r>
          </a:p>
        </p:txBody>
      </p:sp>
      <p:sp>
        <p:nvSpPr>
          <p:cNvPr id="8" name="TextBox 7">
            <a:extLst>
              <a:ext uri="{FF2B5EF4-FFF2-40B4-BE49-F238E27FC236}">
                <a16:creationId xmlns:a16="http://schemas.microsoft.com/office/drawing/2014/main" id="{8BA24EB3-9DFA-1F45-8730-6157E63FBD97}"/>
              </a:ext>
            </a:extLst>
          </p:cNvPr>
          <p:cNvSpPr txBox="1"/>
          <p:nvPr/>
        </p:nvSpPr>
        <p:spPr>
          <a:xfrm>
            <a:off x="11355859" y="6339015"/>
            <a:ext cx="691978" cy="307777"/>
          </a:xfrm>
          <a:prstGeom prst="rect">
            <a:avLst/>
          </a:prstGeom>
          <a:noFill/>
        </p:spPr>
        <p:txBody>
          <a:bodyPr wrap="square" rtlCol="0">
            <a:spAutoFit/>
          </a:bodyPr>
          <a:lstStyle/>
          <a:p>
            <a:pPr algn="r"/>
            <a:fld id="{5C55B7D5-6BB8-524C-97A8-739320A73C83}" type="slidenum">
              <a:rPr lang="en-US" sz="1400" b="1" smtClean="0">
                <a:solidFill>
                  <a:schemeClr val="bg1"/>
                </a:solidFill>
              </a:rPr>
              <a:pPr algn="r"/>
              <a:t>6</a:t>
            </a:fld>
            <a:endParaRPr lang="en-US" sz="1400" b="1" dirty="0">
              <a:solidFill>
                <a:schemeClr val="bg1"/>
              </a:solidFill>
            </a:endParaRPr>
          </a:p>
        </p:txBody>
      </p:sp>
      <p:sp>
        <p:nvSpPr>
          <p:cNvPr id="20" name="TextBox 19">
            <a:extLst>
              <a:ext uri="{FF2B5EF4-FFF2-40B4-BE49-F238E27FC236}">
                <a16:creationId xmlns:a16="http://schemas.microsoft.com/office/drawing/2014/main" id="{5F2E52FF-D2B1-E441-8D70-BE49EDCF3075}"/>
              </a:ext>
            </a:extLst>
          </p:cNvPr>
          <p:cNvSpPr txBox="1"/>
          <p:nvPr/>
        </p:nvSpPr>
        <p:spPr>
          <a:xfrm>
            <a:off x="3222062" y="1312865"/>
            <a:ext cx="8133798" cy="1600438"/>
          </a:xfrm>
          <a:prstGeom prst="rect">
            <a:avLst/>
          </a:prstGeom>
          <a:noFill/>
        </p:spPr>
        <p:txBody>
          <a:bodyPr wrap="square" rtlCol="0">
            <a:spAutoFit/>
          </a:bodyPr>
          <a:lstStyle/>
          <a:p>
            <a:r>
              <a:rPr lang="en-US" sz="2000" b="1" dirty="0">
                <a:solidFill>
                  <a:srgbClr val="243644"/>
                </a:solidFill>
                <a:latin typeface="Open Sans" panose="020B0606030504020204" pitchFamily="34" charset="0"/>
                <a:ea typeface="Open Sans" panose="020B0606030504020204" pitchFamily="34" charset="0"/>
                <a:cs typeface="Open Sans" panose="020B0606030504020204" pitchFamily="34" charset="0"/>
              </a:rPr>
              <a:t>NC AHEC evolved to leverage NC’s medical schools and community hospitals to respond to national and state concerns with the supply, distribution, retention, and quality of health professionals</a:t>
            </a:r>
          </a:p>
          <a:p>
            <a:endParaRPr lang="en-US" dirty="0"/>
          </a:p>
        </p:txBody>
      </p:sp>
      <p:sp>
        <p:nvSpPr>
          <p:cNvPr id="4" name="Rounded Rectangle 3">
            <a:extLst>
              <a:ext uri="{FF2B5EF4-FFF2-40B4-BE49-F238E27FC236}">
                <a16:creationId xmlns:a16="http://schemas.microsoft.com/office/drawing/2014/main" id="{4429CA44-F2AD-B44F-9E2A-820834B66330}"/>
              </a:ext>
            </a:extLst>
          </p:cNvPr>
          <p:cNvSpPr/>
          <p:nvPr/>
        </p:nvSpPr>
        <p:spPr>
          <a:xfrm>
            <a:off x="764611" y="5286723"/>
            <a:ext cx="1228725" cy="414338"/>
          </a:xfrm>
          <a:prstGeom prst="roundRect">
            <a:avLst/>
          </a:prstGeom>
          <a:solidFill>
            <a:srgbClr val="97C356"/>
          </a:solidFill>
          <a:ln>
            <a:solidFill>
              <a:srgbClr val="97C3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1970s</a:t>
            </a:r>
          </a:p>
        </p:txBody>
      </p:sp>
      <p:sp>
        <p:nvSpPr>
          <p:cNvPr id="23" name="Rounded Rectangle 22">
            <a:extLst>
              <a:ext uri="{FF2B5EF4-FFF2-40B4-BE49-F238E27FC236}">
                <a16:creationId xmlns:a16="http://schemas.microsoft.com/office/drawing/2014/main" id="{A51B46FE-F28A-FD42-BB41-552DB5A688D9}"/>
              </a:ext>
            </a:extLst>
          </p:cNvPr>
          <p:cNvSpPr/>
          <p:nvPr/>
        </p:nvSpPr>
        <p:spPr>
          <a:xfrm>
            <a:off x="8925658" y="5298706"/>
            <a:ext cx="1228725" cy="414338"/>
          </a:xfrm>
          <a:prstGeom prst="roundRect">
            <a:avLst/>
          </a:prstGeom>
          <a:solidFill>
            <a:srgbClr val="BD4D3B"/>
          </a:solidFill>
          <a:ln>
            <a:solidFill>
              <a:srgbClr val="BD4D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1975</a:t>
            </a:r>
          </a:p>
        </p:txBody>
      </p:sp>
      <p:sp>
        <p:nvSpPr>
          <p:cNvPr id="25" name="Rounded Rectangle 24">
            <a:extLst>
              <a:ext uri="{FF2B5EF4-FFF2-40B4-BE49-F238E27FC236}">
                <a16:creationId xmlns:a16="http://schemas.microsoft.com/office/drawing/2014/main" id="{0B644415-88F5-454B-BD6D-A4E80CF63671}"/>
              </a:ext>
            </a:extLst>
          </p:cNvPr>
          <p:cNvSpPr/>
          <p:nvPr/>
        </p:nvSpPr>
        <p:spPr>
          <a:xfrm>
            <a:off x="6205309" y="5292579"/>
            <a:ext cx="1228725" cy="414338"/>
          </a:xfrm>
          <a:prstGeom prst="roundRect">
            <a:avLst/>
          </a:prstGeom>
          <a:solidFill>
            <a:srgbClr val="605891"/>
          </a:solidFill>
          <a:ln>
            <a:solidFill>
              <a:srgbClr val="6058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1974</a:t>
            </a:r>
          </a:p>
        </p:txBody>
      </p:sp>
      <p:sp>
        <p:nvSpPr>
          <p:cNvPr id="26" name="Rounded Rectangle 25">
            <a:extLst>
              <a:ext uri="{FF2B5EF4-FFF2-40B4-BE49-F238E27FC236}">
                <a16:creationId xmlns:a16="http://schemas.microsoft.com/office/drawing/2014/main" id="{993D34B0-B287-2844-A70C-5504C5FDF016}"/>
              </a:ext>
            </a:extLst>
          </p:cNvPr>
          <p:cNvSpPr/>
          <p:nvPr/>
        </p:nvSpPr>
        <p:spPr>
          <a:xfrm>
            <a:off x="3484960" y="5293134"/>
            <a:ext cx="1228725" cy="414338"/>
          </a:xfrm>
          <a:prstGeom prst="roundRect">
            <a:avLst/>
          </a:prstGeom>
          <a:solidFill>
            <a:srgbClr val="448BBB"/>
          </a:solidFill>
          <a:ln>
            <a:solidFill>
              <a:srgbClr val="448B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1972</a:t>
            </a:r>
          </a:p>
        </p:txBody>
      </p:sp>
      <p:sp>
        <p:nvSpPr>
          <p:cNvPr id="3" name="Rectangle 2">
            <a:extLst>
              <a:ext uri="{FF2B5EF4-FFF2-40B4-BE49-F238E27FC236}">
                <a16:creationId xmlns:a16="http://schemas.microsoft.com/office/drawing/2014/main" id="{740005A4-440E-B42A-19C6-2B435B159A18}"/>
              </a:ext>
            </a:extLst>
          </p:cNvPr>
          <p:cNvSpPr/>
          <p:nvPr/>
        </p:nvSpPr>
        <p:spPr>
          <a:xfrm>
            <a:off x="0" y="6437968"/>
            <a:ext cx="12192000" cy="520976"/>
          </a:xfrm>
          <a:prstGeom prst="rect">
            <a:avLst/>
          </a:prstGeom>
          <a:solidFill>
            <a:srgbClr val="0043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D3E55"/>
              </a:solidFill>
            </a:endParaRPr>
          </a:p>
        </p:txBody>
      </p:sp>
      <p:pic>
        <p:nvPicPr>
          <p:cNvPr id="5" name="Picture 4">
            <a:extLst>
              <a:ext uri="{FF2B5EF4-FFF2-40B4-BE49-F238E27FC236}">
                <a16:creationId xmlns:a16="http://schemas.microsoft.com/office/drawing/2014/main" id="{BB243D26-76B0-F438-A5C5-6EFD03031FE4}"/>
              </a:ext>
            </a:extLst>
          </p:cNvPr>
          <p:cNvPicPr>
            <a:picLocks noChangeAspect="1"/>
          </p:cNvPicPr>
          <p:nvPr/>
        </p:nvPicPr>
        <p:blipFill>
          <a:blip r:embed="rId2"/>
          <a:stretch>
            <a:fillRect/>
          </a:stretch>
        </p:blipFill>
        <p:spPr>
          <a:xfrm>
            <a:off x="4990088" y="6597013"/>
            <a:ext cx="1616376" cy="247910"/>
          </a:xfrm>
          <a:prstGeom prst="rect">
            <a:avLst/>
          </a:prstGeom>
        </p:spPr>
      </p:pic>
      <p:sp>
        <p:nvSpPr>
          <p:cNvPr id="6" name="Oval 5">
            <a:extLst>
              <a:ext uri="{FF2B5EF4-FFF2-40B4-BE49-F238E27FC236}">
                <a16:creationId xmlns:a16="http://schemas.microsoft.com/office/drawing/2014/main" id="{A5D9C071-2D30-13F3-14EA-8B59F02B6936}"/>
              </a:ext>
            </a:extLst>
          </p:cNvPr>
          <p:cNvSpPr/>
          <p:nvPr/>
        </p:nvSpPr>
        <p:spPr>
          <a:xfrm>
            <a:off x="9546335" y="2432303"/>
            <a:ext cx="1662981" cy="129266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201D26"/>
                </a:solidFill>
                <a:effectLst/>
                <a:latin typeface="Times New Roman" panose="02020603050405020304" pitchFamily="18" charset="0"/>
                <a:ea typeface="Calibri" panose="020F0502020204030204" pitchFamily="34" charset="0"/>
              </a:rPr>
              <a:t> </a:t>
            </a:r>
            <a:r>
              <a:rPr lang="en-US" sz="1200" u="sng" dirty="0">
                <a:solidFill>
                  <a:schemeClr val="bg1"/>
                </a:solidFill>
                <a:effectLst/>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Interview with Dr. </a:t>
            </a:r>
            <a:r>
              <a:rPr lang="en-US" sz="1200" u="sng"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Cutchin</a:t>
            </a:r>
            <a:r>
              <a:rPr lang="en-US" sz="1200" u="sng" dirty="0">
                <a:solidFill>
                  <a:schemeClr val="bg1"/>
                </a:solidFill>
                <a:effectLst/>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 on AHEC’s History</a:t>
            </a:r>
            <a:endPar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Rectangle: Rounded Corners 6">
            <a:extLst>
              <a:ext uri="{FF2B5EF4-FFF2-40B4-BE49-F238E27FC236}">
                <a16:creationId xmlns:a16="http://schemas.microsoft.com/office/drawing/2014/main" id="{7A4E5A35-1582-1F1E-7CFC-CC9775F01079}"/>
              </a:ext>
            </a:extLst>
          </p:cNvPr>
          <p:cNvSpPr/>
          <p:nvPr/>
        </p:nvSpPr>
        <p:spPr>
          <a:xfrm>
            <a:off x="2377440" y="5909610"/>
            <a:ext cx="7269480" cy="41433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latin typeface="Open Sans" panose="020B0606030504020204" pitchFamily="34" charset="0"/>
                <a:ea typeface="Open Sans" panose="020B0606030504020204" pitchFamily="34" charset="0"/>
                <a:cs typeface="Open Sans" panose="020B0606030504020204" pitchFamily="34" charset="0"/>
              </a:rPr>
              <a:t>There are AHECs across the country in other states- to find out more about national efforts visit </a:t>
            </a:r>
            <a:r>
              <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NAO</a:t>
            </a:r>
            <a:r>
              <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p>
        </p:txBody>
      </p:sp>
    </p:spTree>
    <p:extLst>
      <p:ext uri="{BB962C8B-B14F-4D97-AF65-F5344CB8AC3E}">
        <p14:creationId xmlns:p14="http://schemas.microsoft.com/office/powerpoint/2010/main" val="239456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7AB5A1D-BB12-564D-BF1B-3738C9A60BDB}"/>
              </a:ext>
            </a:extLst>
          </p:cNvPr>
          <p:cNvSpPr txBox="1"/>
          <p:nvPr/>
        </p:nvSpPr>
        <p:spPr>
          <a:xfrm>
            <a:off x="11355859" y="6339015"/>
            <a:ext cx="691978" cy="307777"/>
          </a:xfrm>
          <a:prstGeom prst="rect">
            <a:avLst/>
          </a:prstGeom>
          <a:noFill/>
        </p:spPr>
        <p:txBody>
          <a:bodyPr wrap="square" rtlCol="0">
            <a:spAutoFit/>
          </a:bodyPr>
          <a:lstStyle/>
          <a:p>
            <a:pPr algn="r"/>
            <a:fld id="{5C55B7D5-6BB8-524C-97A8-739320A73C83}" type="slidenum">
              <a:rPr lang="en-US" sz="1400" b="1" smtClean="0">
                <a:solidFill>
                  <a:schemeClr val="bg1"/>
                </a:solidFill>
              </a:rPr>
              <a:pPr algn="r"/>
              <a:t>7</a:t>
            </a:fld>
            <a:endParaRPr lang="en-US" sz="1400" b="1" dirty="0">
              <a:solidFill>
                <a:schemeClr val="bg1"/>
              </a:solidFill>
            </a:endParaRPr>
          </a:p>
        </p:txBody>
      </p:sp>
      <p:sp>
        <p:nvSpPr>
          <p:cNvPr id="10" name="Title 1">
            <a:extLst>
              <a:ext uri="{FF2B5EF4-FFF2-40B4-BE49-F238E27FC236}">
                <a16:creationId xmlns:a16="http://schemas.microsoft.com/office/drawing/2014/main" id="{4F7114D6-8928-E847-A10F-3EBEC571150A}"/>
              </a:ext>
            </a:extLst>
          </p:cNvPr>
          <p:cNvSpPr txBox="1">
            <a:spLocks/>
          </p:cNvSpPr>
          <p:nvPr/>
        </p:nvSpPr>
        <p:spPr>
          <a:xfrm>
            <a:off x="812075" y="353953"/>
            <a:ext cx="10543784" cy="87733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latin typeface="Futura" panose="020B0602020204020303" pitchFamily="34" charset="-79"/>
                <a:ea typeface="Open Sans" panose="020B0606030504020204" pitchFamily="34" charset="0"/>
                <a:cs typeface="Futura" panose="020B0602020204020303" pitchFamily="34" charset="-79"/>
              </a:rPr>
              <a:t>REGIONAL AHECS – GOVERNANCE &amp; EXPENDITURES</a:t>
            </a:r>
          </a:p>
        </p:txBody>
      </p:sp>
      <p:graphicFrame>
        <p:nvGraphicFramePr>
          <p:cNvPr id="8" name="Table 7">
            <a:extLst>
              <a:ext uri="{FF2B5EF4-FFF2-40B4-BE49-F238E27FC236}">
                <a16:creationId xmlns:a16="http://schemas.microsoft.com/office/drawing/2014/main" id="{6B244DD6-4140-0F44-9D85-02E2DD509CAB}"/>
              </a:ext>
            </a:extLst>
          </p:cNvPr>
          <p:cNvGraphicFramePr>
            <a:graphicFrameLocks noGrp="1"/>
          </p:cNvGraphicFramePr>
          <p:nvPr>
            <p:extLst>
              <p:ext uri="{D42A27DB-BD31-4B8C-83A1-F6EECF244321}">
                <p14:modId xmlns:p14="http://schemas.microsoft.com/office/powerpoint/2010/main" val="2819081851"/>
              </p:ext>
            </p:extLst>
          </p:nvPr>
        </p:nvGraphicFramePr>
        <p:xfrm>
          <a:off x="3154059" y="1407558"/>
          <a:ext cx="6085114" cy="4605440"/>
        </p:xfrm>
        <a:graphic>
          <a:graphicData uri="http://schemas.openxmlformats.org/drawingml/2006/table">
            <a:tbl>
              <a:tblPr firstRow="1" bandRow="1">
                <a:tableStyleId>{5C22544A-7EE6-4342-B048-85BDC9FD1C3A}</a:tableStyleId>
              </a:tblPr>
              <a:tblGrid>
                <a:gridCol w="2320228">
                  <a:extLst>
                    <a:ext uri="{9D8B030D-6E8A-4147-A177-3AD203B41FA5}">
                      <a16:colId xmlns:a16="http://schemas.microsoft.com/office/drawing/2014/main" val="3939990181"/>
                    </a:ext>
                  </a:extLst>
                </a:gridCol>
                <a:gridCol w="3764886">
                  <a:extLst>
                    <a:ext uri="{9D8B030D-6E8A-4147-A177-3AD203B41FA5}">
                      <a16:colId xmlns:a16="http://schemas.microsoft.com/office/drawing/2014/main" val="3895407374"/>
                    </a:ext>
                  </a:extLst>
                </a:gridCol>
              </a:tblGrid>
              <a:tr h="521120">
                <a:tc>
                  <a:txBody>
                    <a:bodyPr/>
                    <a:lstStyle/>
                    <a:p>
                      <a:pPr algn="ctr"/>
                      <a:r>
                        <a:rPr lang="en-US" sz="1600" b="0" dirty="0">
                          <a:latin typeface="Open Sans" panose="020B0606030504020204" pitchFamily="34" charset="0"/>
                          <a:ea typeface="Open Sans" panose="020B0606030504020204" pitchFamily="34" charset="0"/>
                          <a:cs typeface="Open Sans" panose="020B0606030504020204" pitchFamily="34" charset="0"/>
                        </a:rPr>
                        <a:t>AHEC</a:t>
                      </a:r>
                    </a:p>
                  </a:txBody>
                  <a:tcPr anchor="ctr">
                    <a:solidFill>
                      <a:srgbClr val="394B5B"/>
                    </a:solidFill>
                  </a:tcPr>
                </a:tc>
                <a:tc>
                  <a:txBody>
                    <a:bodyPr/>
                    <a:lstStyle/>
                    <a:p>
                      <a:pPr algn="ctr"/>
                      <a:r>
                        <a:rPr lang="en-US" sz="1600" b="0" dirty="0">
                          <a:latin typeface="Open Sans" panose="020B0606030504020204" pitchFamily="34" charset="0"/>
                          <a:ea typeface="Open Sans" panose="020B0606030504020204" pitchFamily="34" charset="0"/>
                          <a:cs typeface="Open Sans" panose="020B0606030504020204" pitchFamily="34" charset="0"/>
                        </a:rPr>
                        <a:t>501(c)(3) or Contractual Agreement</a:t>
                      </a:r>
                    </a:p>
                  </a:txBody>
                  <a:tcPr anchor="ctr">
                    <a:solidFill>
                      <a:srgbClr val="394B5B"/>
                    </a:solidFill>
                  </a:tcPr>
                </a:tc>
                <a:extLst>
                  <a:ext uri="{0D108BD9-81ED-4DB2-BD59-A6C34878D82A}">
                    <a16:rowId xmlns:a16="http://schemas.microsoft.com/office/drawing/2014/main" val="1940447598"/>
                  </a:ext>
                </a:extLst>
              </a:tr>
              <a:tr h="370840">
                <a:tc>
                  <a:txBody>
                    <a:bodyPr/>
                    <a:lstStyle/>
                    <a:p>
                      <a:pPr algn="ctr"/>
                      <a:r>
                        <a:rPr lang="en-US" sz="1400" dirty="0">
                          <a:latin typeface="Open Sans" panose="020B0606030504020204" pitchFamily="34" charset="0"/>
                          <a:ea typeface="Open Sans" panose="020B0606030504020204" pitchFamily="34" charset="0"/>
                          <a:cs typeface="Open Sans" panose="020B0606030504020204" pitchFamily="34" charset="0"/>
                        </a:rPr>
                        <a:t>Area L</a:t>
                      </a:r>
                    </a:p>
                  </a:txBody>
                  <a:tcPr/>
                </a:tc>
                <a:tc>
                  <a:txBody>
                    <a:bodyPr/>
                    <a:lstStyle/>
                    <a:p>
                      <a:pPr algn="ctr"/>
                      <a:r>
                        <a:rPr lang="en-US" sz="1400" dirty="0">
                          <a:latin typeface="Open Sans" panose="020B0606030504020204" pitchFamily="34" charset="0"/>
                          <a:ea typeface="Open Sans" panose="020B0606030504020204" pitchFamily="34" charset="0"/>
                          <a:cs typeface="Open Sans" panose="020B0606030504020204" pitchFamily="34" charset="0"/>
                        </a:rPr>
                        <a:t>501(c)(3)</a:t>
                      </a:r>
                    </a:p>
                  </a:txBody>
                  <a:tcPr/>
                </a:tc>
                <a:extLst>
                  <a:ext uri="{0D108BD9-81ED-4DB2-BD59-A6C34878D82A}">
                    <a16:rowId xmlns:a16="http://schemas.microsoft.com/office/drawing/2014/main" val="3841496785"/>
                  </a:ext>
                </a:extLst>
              </a:tr>
              <a:tr h="0">
                <a:tc>
                  <a:txBody>
                    <a:bodyPr/>
                    <a:lstStyle/>
                    <a:p>
                      <a:pPr algn="ctr"/>
                      <a:r>
                        <a:rPr lang="en-US" sz="1400" dirty="0">
                          <a:latin typeface="Open Sans" panose="020B0606030504020204" pitchFamily="34" charset="0"/>
                          <a:ea typeface="Open Sans" panose="020B0606030504020204" pitchFamily="34" charset="0"/>
                          <a:cs typeface="Open Sans" panose="020B0606030504020204" pitchFamily="34" charset="0"/>
                        </a:rPr>
                        <a:t>Eastern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Open Sans" panose="020B0606030504020204" pitchFamily="34" charset="0"/>
                          <a:ea typeface="Open Sans" panose="020B0606030504020204" pitchFamily="34" charset="0"/>
                          <a:cs typeface="Open Sans" panose="020B0606030504020204" pitchFamily="34" charset="0"/>
                        </a:rPr>
                        <a:t>501(c)(3)</a:t>
                      </a:r>
                    </a:p>
                  </a:txBody>
                  <a:tcPr/>
                </a:tc>
                <a:extLst>
                  <a:ext uri="{0D108BD9-81ED-4DB2-BD59-A6C34878D82A}">
                    <a16:rowId xmlns:a16="http://schemas.microsoft.com/office/drawing/2014/main" val="2194850643"/>
                  </a:ext>
                </a:extLst>
              </a:tr>
              <a:tr h="370840">
                <a:tc>
                  <a:txBody>
                    <a:bodyPr/>
                    <a:lstStyle/>
                    <a:p>
                      <a:pPr algn="ctr"/>
                      <a:r>
                        <a:rPr lang="en-US" sz="1400" dirty="0">
                          <a:latin typeface="Open Sans" panose="020B0606030504020204" pitchFamily="34" charset="0"/>
                          <a:ea typeface="Open Sans" panose="020B0606030504020204" pitchFamily="34" charset="0"/>
                          <a:cs typeface="Open Sans" panose="020B0606030504020204" pitchFamily="34" charset="0"/>
                        </a:rPr>
                        <a:t>Piedmont</a:t>
                      </a:r>
                    </a:p>
                  </a:txBody>
                  <a:tcPr/>
                </a:tc>
                <a:tc>
                  <a:txBody>
                    <a:bodyPr/>
                    <a:lstStyle/>
                    <a:p>
                      <a:pPr algn="ctr"/>
                      <a:r>
                        <a:rPr lang="en-US" sz="1400" dirty="0">
                          <a:latin typeface="Open Sans" panose="020B0606030504020204" pitchFamily="34" charset="0"/>
                          <a:ea typeface="Open Sans" panose="020B0606030504020204" pitchFamily="34" charset="0"/>
                          <a:cs typeface="Open Sans" panose="020B0606030504020204" pitchFamily="34" charset="0"/>
                        </a:rPr>
                        <a:t>Moses H. Cone Memorial Hospital</a:t>
                      </a:r>
                    </a:p>
                  </a:txBody>
                  <a:tcPr/>
                </a:tc>
                <a:extLst>
                  <a:ext uri="{0D108BD9-81ED-4DB2-BD59-A6C34878D82A}">
                    <a16:rowId xmlns:a16="http://schemas.microsoft.com/office/drawing/2014/main" val="590260686"/>
                  </a:ext>
                </a:extLst>
              </a:tr>
              <a:tr h="370840">
                <a:tc>
                  <a:txBody>
                    <a:bodyPr/>
                    <a:lstStyle/>
                    <a:p>
                      <a:pPr algn="ctr"/>
                      <a:r>
                        <a:rPr lang="en-US" sz="1400" dirty="0">
                          <a:latin typeface="Open Sans" panose="020B0606030504020204" pitchFamily="34" charset="0"/>
                          <a:ea typeface="Open Sans" panose="020B0606030504020204" pitchFamily="34" charset="0"/>
                          <a:cs typeface="Open Sans" panose="020B0606030504020204" pitchFamily="34" charset="0"/>
                        </a:rPr>
                        <a:t>Mountain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Open Sans" panose="020B0606030504020204" pitchFamily="34" charset="0"/>
                          <a:ea typeface="Open Sans" panose="020B0606030504020204" pitchFamily="34" charset="0"/>
                          <a:cs typeface="Open Sans" panose="020B0606030504020204" pitchFamily="34" charset="0"/>
                        </a:rPr>
                        <a:t>501(c)(3)</a:t>
                      </a:r>
                    </a:p>
                  </a:txBody>
                  <a:tcPr/>
                </a:tc>
                <a:extLst>
                  <a:ext uri="{0D108BD9-81ED-4DB2-BD59-A6C34878D82A}">
                    <a16:rowId xmlns:a16="http://schemas.microsoft.com/office/drawing/2014/main" val="4161022353"/>
                  </a:ext>
                </a:extLst>
              </a:tr>
              <a:tr h="370840">
                <a:tc>
                  <a:txBody>
                    <a:bodyPr/>
                    <a:lstStyle/>
                    <a:p>
                      <a:pPr algn="ctr"/>
                      <a:r>
                        <a:rPr lang="en-US" sz="1400" dirty="0">
                          <a:latin typeface="Open Sans" panose="020B0606030504020204" pitchFamily="34" charset="0"/>
                          <a:ea typeface="Open Sans" panose="020B0606030504020204" pitchFamily="34" charset="0"/>
                          <a:cs typeface="Open Sans" panose="020B0606030504020204" pitchFamily="34" charset="0"/>
                        </a:rPr>
                        <a:t>Northwest</a:t>
                      </a:r>
                    </a:p>
                  </a:txBody>
                  <a:tcPr/>
                </a:tc>
                <a:tc>
                  <a:txBody>
                    <a:bodyPr/>
                    <a:lstStyle/>
                    <a:p>
                      <a:pPr algn="ctr"/>
                      <a:r>
                        <a:rPr lang="en-US" sz="1400" dirty="0">
                          <a:latin typeface="Open Sans" panose="020B0606030504020204" pitchFamily="34" charset="0"/>
                          <a:ea typeface="Open Sans" panose="020B0606030504020204" pitchFamily="34" charset="0"/>
                          <a:cs typeface="Open Sans" panose="020B0606030504020204" pitchFamily="34" charset="0"/>
                        </a:rPr>
                        <a:t>Wake Forest University Health Sciences</a:t>
                      </a:r>
                    </a:p>
                  </a:txBody>
                  <a:tcPr/>
                </a:tc>
                <a:extLst>
                  <a:ext uri="{0D108BD9-81ED-4DB2-BD59-A6C34878D82A}">
                    <a16:rowId xmlns:a16="http://schemas.microsoft.com/office/drawing/2014/main" val="1779463155"/>
                  </a:ext>
                </a:extLst>
              </a:tr>
              <a:tr h="370840">
                <a:tc>
                  <a:txBody>
                    <a:bodyPr/>
                    <a:lstStyle/>
                    <a:p>
                      <a:pPr algn="ctr"/>
                      <a:r>
                        <a:rPr lang="en-US" sz="1400" dirty="0">
                          <a:latin typeface="Open Sans" panose="020B0606030504020204" pitchFamily="34" charset="0"/>
                          <a:ea typeface="Open Sans" panose="020B0606030504020204" pitchFamily="34" charset="0"/>
                          <a:cs typeface="Open Sans" panose="020B0606030504020204" pitchFamily="34" charset="0"/>
                        </a:rPr>
                        <a:t>South East</a:t>
                      </a:r>
                    </a:p>
                  </a:txBody>
                  <a:tcPr/>
                </a:tc>
                <a:tc>
                  <a:txBody>
                    <a:bodyPr/>
                    <a:lstStyle/>
                    <a:p>
                      <a:pPr algn="ctr"/>
                      <a:r>
                        <a:rPr lang="en-US" sz="1400" b="0" i="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Novant Health New Hanover Regional Medical Center, LLC</a:t>
                      </a:r>
                      <a:endParaRPr lang="en-US" sz="140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2966842358"/>
                  </a:ext>
                </a:extLst>
              </a:tr>
              <a:tr h="370840">
                <a:tc>
                  <a:txBody>
                    <a:bodyPr/>
                    <a:lstStyle/>
                    <a:p>
                      <a:pPr algn="ctr"/>
                      <a:r>
                        <a:rPr lang="en-US" sz="1400" dirty="0">
                          <a:latin typeface="Open Sans" panose="020B0606030504020204" pitchFamily="34" charset="0"/>
                          <a:ea typeface="Open Sans" panose="020B0606030504020204" pitchFamily="34" charset="0"/>
                          <a:cs typeface="Open Sans" panose="020B0606030504020204" pitchFamily="34" charset="0"/>
                        </a:rPr>
                        <a:t>South Piedmont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Open Sans" panose="020B0606030504020204" pitchFamily="34" charset="0"/>
                          <a:ea typeface="Open Sans" panose="020B0606030504020204" pitchFamily="34" charset="0"/>
                          <a:cs typeface="Open Sans" panose="020B0606030504020204" pitchFamily="34" charset="0"/>
                        </a:rPr>
                        <a:t>Wake Forest University Health Sciences/Atrium Health</a:t>
                      </a:r>
                    </a:p>
                  </a:txBody>
                  <a:tcPr/>
                </a:tc>
                <a:extLst>
                  <a:ext uri="{0D108BD9-81ED-4DB2-BD59-A6C34878D82A}">
                    <a16:rowId xmlns:a16="http://schemas.microsoft.com/office/drawing/2014/main" val="3691759555"/>
                  </a:ext>
                </a:extLst>
              </a:tr>
              <a:tr h="370840">
                <a:tc>
                  <a:txBody>
                    <a:bodyPr/>
                    <a:lstStyle/>
                    <a:p>
                      <a:pPr algn="ctr"/>
                      <a:r>
                        <a:rPr lang="en-US" sz="1400" dirty="0">
                          <a:latin typeface="Open Sans" panose="020B0606030504020204" pitchFamily="34" charset="0"/>
                          <a:ea typeface="Open Sans" panose="020B0606030504020204" pitchFamily="34" charset="0"/>
                          <a:cs typeface="Open Sans" panose="020B0606030504020204" pitchFamily="34" charset="0"/>
                        </a:rPr>
                        <a:t>Southern Regional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Open Sans" panose="020B0606030504020204" pitchFamily="34" charset="0"/>
                          <a:ea typeface="Open Sans" panose="020B0606030504020204" pitchFamily="34" charset="0"/>
                          <a:cs typeface="Open Sans" panose="020B0606030504020204" pitchFamily="34" charset="0"/>
                        </a:rPr>
                        <a:t>501(c)(3)</a:t>
                      </a:r>
                    </a:p>
                  </a:txBody>
                  <a:tcPr/>
                </a:tc>
                <a:extLst>
                  <a:ext uri="{0D108BD9-81ED-4DB2-BD59-A6C34878D82A}">
                    <a16:rowId xmlns:a16="http://schemas.microsoft.com/office/drawing/2014/main" val="3943751591"/>
                  </a:ext>
                </a:extLst>
              </a:tr>
              <a:tr h="370840">
                <a:tc>
                  <a:txBody>
                    <a:bodyPr/>
                    <a:lstStyle/>
                    <a:p>
                      <a:pPr algn="ctr"/>
                      <a:r>
                        <a:rPr lang="en-US" sz="1400" dirty="0">
                          <a:latin typeface="Open Sans" panose="020B0606030504020204" pitchFamily="34" charset="0"/>
                          <a:ea typeface="Open Sans" panose="020B0606030504020204" pitchFamily="34" charset="0"/>
                          <a:cs typeface="Open Sans" panose="020B0606030504020204" pitchFamily="34" charset="0"/>
                        </a:rPr>
                        <a:t>Wake</a:t>
                      </a:r>
                    </a:p>
                  </a:txBody>
                  <a:tcPr/>
                </a:tc>
                <a:tc>
                  <a:txBody>
                    <a:bodyPr/>
                    <a:lstStyle/>
                    <a:p>
                      <a:pPr algn="ctr"/>
                      <a:r>
                        <a:rPr lang="en-US" sz="1400" dirty="0" err="1">
                          <a:latin typeface="Open Sans" panose="020B0606030504020204" pitchFamily="34" charset="0"/>
                          <a:ea typeface="Open Sans" panose="020B0606030504020204" pitchFamily="34" charset="0"/>
                          <a:cs typeface="Open Sans" panose="020B0606030504020204" pitchFamily="34" charset="0"/>
                        </a:rPr>
                        <a:t>WakeMed</a:t>
                      </a:r>
                      <a:endParaRPr lang="en-US" sz="140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316794713"/>
                  </a:ext>
                </a:extLst>
              </a:tr>
              <a:tr h="370840">
                <a:tc>
                  <a:txBody>
                    <a:bodyPr/>
                    <a:lstStyle/>
                    <a:p>
                      <a:pPr algn="ctr"/>
                      <a:r>
                        <a:rPr lang="en-US" sz="1400" dirty="0">
                          <a:latin typeface="Open Sans" panose="020B0606030504020204" pitchFamily="34" charset="0"/>
                          <a:ea typeface="Open Sans" panose="020B0606030504020204" pitchFamily="34" charset="0"/>
                          <a:cs typeface="Open Sans" panose="020B0606030504020204" pitchFamily="34" charset="0"/>
                        </a:rPr>
                        <a:t>Duke AHEC Program Office</a:t>
                      </a:r>
                    </a:p>
                  </a:txBody>
                  <a:tcPr/>
                </a:tc>
                <a:tc>
                  <a:txBody>
                    <a:bodyPr/>
                    <a:lstStyle/>
                    <a:p>
                      <a:pPr algn="ctr"/>
                      <a:r>
                        <a:rPr lang="en-US" sz="1400" dirty="0">
                          <a:latin typeface="Open Sans" panose="020B0606030504020204" pitchFamily="34" charset="0"/>
                          <a:ea typeface="Open Sans" panose="020B0606030504020204" pitchFamily="34" charset="0"/>
                          <a:cs typeface="Open Sans" panose="020B0606030504020204" pitchFamily="34" charset="0"/>
                        </a:rPr>
                        <a:t>Supports Southern Regional AHEC</a:t>
                      </a:r>
                    </a:p>
                  </a:txBody>
                  <a:tcPr/>
                </a:tc>
                <a:extLst>
                  <a:ext uri="{0D108BD9-81ED-4DB2-BD59-A6C34878D82A}">
                    <a16:rowId xmlns:a16="http://schemas.microsoft.com/office/drawing/2014/main" val="2380371500"/>
                  </a:ext>
                </a:extLst>
              </a:tr>
            </a:tbl>
          </a:graphicData>
        </a:graphic>
      </p:graphicFrame>
      <p:sp>
        <p:nvSpPr>
          <p:cNvPr id="3" name="Rectangle 2">
            <a:extLst>
              <a:ext uri="{FF2B5EF4-FFF2-40B4-BE49-F238E27FC236}">
                <a16:creationId xmlns:a16="http://schemas.microsoft.com/office/drawing/2014/main" id="{40DA5298-D2E1-2941-23C3-0285F3161413}"/>
              </a:ext>
            </a:extLst>
          </p:cNvPr>
          <p:cNvSpPr/>
          <p:nvPr/>
        </p:nvSpPr>
        <p:spPr>
          <a:xfrm>
            <a:off x="0" y="6437968"/>
            <a:ext cx="12192000" cy="520976"/>
          </a:xfrm>
          <a:prstGeom prst="rect">
            <a:avLst/>
          </a:prstGeom>
          <a:solidFill>
            <a:srgbClr val="0043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D3E55"/>
              </a:solidFill>
            </a:endParaRPr>
          </a:p>
        </p:txBody>
      </p:sp>
      <p:pic>
        <p:nvPicPr>
          <p:cNvPr id="6" name="Picture 5">
            <a:extLst>
              <a:ext uri="{FF2B5EF4-FFF2-40B4-BE49-F238E27FC236}">
                <a16:creationId xmlns:a16="http://schemas.microsoft.com/office/drawing/2014/main" id="{90BEC436-7604-E9C3-370D-288ECA271AE1}"/>
              </a:ext>
            </a:extLst>
          </p:cNvPr>
          <p:cNvPicPr>
            <a:picLocks noChangeAspect="1"/>
          </p:cNvPicPr>
          <p:nvPr/>
        </p:nvPicPr>
        <p:blipFill>
          <a:blip r:embed="rId3"/>
          <a:stretch>
            <a:fillRect/>
          </a:stretch>
        </p:blipFill>
        <p:spPr>
          <a:xfrm>
            <a:off x="5129630" y="6610090"/>
            <a:ext cx="1616376" cy="247910"/>
          </a:xfrm>
          <a:prstGeom prst="rect">
            <a:avLst/>
          </a:prstGeom>
        </p:spPr>
      </p:pic>
    </p:spTree>
    <p:extLst>
      <p:ext uri="{BB962C8B-B14F-4D97-AF65-F5344CB8AC3E}">
        <p14:creationId xmlns:p14="http://schemas.microsoft.com/office/powerpoint/2010/main" val="751753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BFC66-FC63-D14B-B2A7-40222F41751B}"/>
              </a:ext>
            </a:extLst>
          </p:cNvPr>
          <p:cNvSpPr>
            <a:spLocks noGrp="1"/>
          </p:cNvSpPr>
          <p:nvPr>
            <p:ph type="title"/>
          </p:nvPr>
        </p:nvSpPr>
        <p:spPr>
          <a:xfrm>
            <a:off x="0" y="599693"/>
            <a:ext cx="12192000" cy="888274"/>
          </a:xfrm>
        </p:spPr>
        <p:txBody>
          <a:bodyPr>
            <a:noAutofit/>
          </a:bodyPr>
          <a:lstStyle/>
          <a:p>
            <a:pPr algn="ctr">
              <a:lnSpc>
                <a:spcPct val="100000"/>
              </a:lnSpc>
              <a:spcBef>
                <a:spcPts val="600"/>
              </a:spcBef>
            </a:pPr>
            <a:r>
              <a:rPr lang="en-US" sz="2800" b="1" dirty="0">
                <a:latin typeface="Futura" panose="020B0602020204020303" pitchFamily="34" charset="-79"/>
                <a:ea typeface="Open Sans" panose="020B0606030504020204" pitchFamily="34" charset="0"/>
                <a:cs typeface="Futura" panose="020B0602020204020303" pitchFamily="34" charset="-79"/>
              </a:rPr>
              <a:t>NC AHEC PROGRAM – STATE FUNDING EXPENSES, FY23</a:t>
            </a:r>
            <a:br>
              <a:rPr lang="en-US" dirty="0">
                <a:latin typeface="+mn-lt"/>
                <a:ea typeface="Open Sans" panose="020B0606030504020204" pitchFamily="34" charset="0"/>
                <a:cs typeface="Open Sans" panose="020B0606030504020204" pitchFamily="34" charset="0"/>
              </a:rPr>
            </a:br>
            <a:endParaRPr lang="en-US" dirty="0">
              <a:latin typeface="+mn-lt"/>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8BA24EB3-9DFA-1F45-8730-6157E63FBD97}"/>
              </a:ext>
            </a:extLst>
          </p:cNvPr>
          <p:cNvSpPr txBox="1"/>
          <p:nvPr/>
        </p:nvSpPr>
        <p:spPr>
          <a:xfrm>
            <a:off x="11355859" y="6339015"/>
            <a:ext cx="691978" cy="307777"/>
          </a:xfrm>
          <a:prstGeom prst="rect">
            <a:avLst/>
          </a:prstGeom>
          <a:noFill/>
        </p:spPr>
        <p:txBody>
          <a:bodyPr wrap="square" rtlCol="0">
            <a:spAutoFit/>
          </a:bodyPr>
          <a:lstStyle/>
          <a:p>
            <a:pPr algn="r"/>
            <a:fld id="{5C55B7D5-6BB8-524C-97A8-739320A73C83}" type="slidenum">
              <a:rPr lang="en-US" sz="1400" b="1" smtClean="0">
                <a:solidFill>
                  <a:schemeClr val="bg1"/>
                </a:solidFill>
              </a:rPr>
              <a:pPr algn="r"/>
              <a:t>8</a:t>
            </a:fld>
            <a:endParaRPr lang="en-US" sz="1400" b="1" dirty="0">
              <a:solidFill>
                <a:schemeClr val="bg1"/>
              </a:solidFill>
            </a:endParaRPr>
          </a:p>
        </p:txBody>
      </p:sp>
      <p:graphicFrame>
        <p:nvGraphicFramePr>
          <p:cNvPr id="10" name="Chart 9">
            <a:extLst>
              <a:ext uri="{FF2B5EF4-FFF2-40B4-BE49-F238E27FC236}">
                <a16:creationId xmlns:a16="http://schemas.microsoft.com/office/drawing/2014/main" id="{5EC04D89-4971-5942-8DF3-2960B48F67C2}"/>
              </a:ext>
            </a:extLst>
          </p:cNvPr>
          <p:cNvGraphicFramePr>
            <a:graphicFrameLocks/>
          </p:cNvGraphicFramePr>
          <p:nvPr>
            <p:extLst>
              <p:ext uri="{D42A27DB-BD31-4B8C-83A1-F6EECF244321}">
                <p14:modId xmlns:p14="http://schemas.microsoft.com/office/powerpoint/2010/main" val="3636454291"/>
              </p:ext>
            </p:extLst>
          </p:nvPr>
        </p:nvGraphicFramePr>
        <p:xfrm>
          <a:off x="1828799" y="1391639"/>
          <a:ext cx="8534401" cy="468576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1C1CB192-B6A8-544B-A545-AA8A47C4A910}"/>
              </a:ext>
            </a:extLst>
          </p:cNvPr>
          <p:cNvSpPr/>
          <p:nvPr/>
        </p:nvSpPr>
        <p:spPr>
          <a:xfrm>
            <a:off x="0" y="1042376"/>
            <a:ext cx="12192000" cy="369332"/>
          </a:xfrm>
          <a:prstGeom prst="rect">
            <a:avLst/>
          </a:prstGeom>
        </p:spPr>
        <p:txBody>
          <a:bodyPr wrap="square">
            <a:spAutoFit/>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Total NC AHEC Expenditure = $48,730,103</a:t>
            </a:r>
          </a:p>
        </p:txBody>
      </p:sp>
      <p:pic>
        <p:nvPicPr>
          <p:cNvPr id="4" name="Picture 3">
            <a:extLst>
              <a:ext uri="{FF2B5EF4-FFF2-40B4-BE49-F238E27FC236}">
                <a16:creationId xmlns:a16="http://schemas.microsoft.com/office/drawing/2014/main" id="{3FD7BA97-EF94-82EB-91E9-BCD30376E413}"/>
              </a:ext>
            </a:extLst>
          </p:cNvPr>
          <p:cNvPicPr>
            <a:picLocks noChangeAspect="1"/>
          </p:cNvPicPr>
          <p:nvPr/>
        </p:nvPicPr>
        <p:blipFill>
          <a:blip r:embed="rId4"/>
          <a:stretch>
            <a:fillRect/>
          </a:stretch>
        </p:blipFill>
        <p:spPr>
          <a:xfrm>
            <a:off x="5129630" y="6610090"/>
            <a:ext cx="1616376" cy="247910"/>
          </a:xfrm>
          <a:prstGeom prst="rect">
            <a:avLst/>
          </a:prstGeom>
        </p:spPr>
      </p:pic>
      <p:pic>
        <p:nvPicPr>
          <p:cNvPr id="9" name="Picture 8">
            <a:extLst>
              <a:ext uri="{FF2B5EF4-FFF2-40B4-BE49-F238E27FC236}">
                <a16:creationId xmlns:a16="http://schemas.microsoft.com/office/drawing/2014/main" id="{8AD7A2E2-C7FB-3DB8-8654-EEB2A876D5A1}"/>
              </a:ext>
            </a:extLst>
          </p:cNvPr>
          <p:cNvPicPr>
            <a:picLocks noChangeAspect="1"/>
          </p:cNvPicPr>
          <p:nvPr/>
        </p:nvPicPr>
        <p:blipFill>
          <a:blip r:embed="rId4"/>
          <a:stretch>
            <a:fillRect/>
          </a:stretch>
        </p:blipFill>
        <p:spPr>
          <a:xfrm>
            <a:off x="5282030" y="6610090"/>
            <a:ext cx="1616376" cy="247910"/>
          </a:xfrm>
          <a:prstGeom prst="rect">
            <a:avLst/>
          </a:prstGeom>
        </p:spPr>
      </p:pic>
      <p:sp>
        <p:nvSpPr>
          <p:cNvPr id="12" name="Rectangle 11">
            <a:extLst>
              <a:ext uri="{FF2B5EF4-FFF2-40B4-BE49-F238E27FC236}">
                <a16:creationId xmlns:a16="http://schemas.microsoft.com/office/drawing/2014/main" id="{48EA1B3E-0C04-2195-1090-D11D7EB0B614}"/>
              </a:ext>
            </a:extLst>
          </p:cNvPr>
          <p:cNvSpPr/>
          <p:nvPr/>
        </p:nvSpPr>
        <p:spPr>
          <a:xfrm>
            <a:off x="0" y="6339015"/>
            <a:ext cx="12192000" cy="619929"/>
          </a:xfrm>
          <a:prstGeom prst="rect">
            <a:avLst/>
          </a:prstGeom>
          <a:solidFill>
            <a:srgbClr val="0043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D3E55"/>
              </a:solidFill>
            </a:endParaRPr>
          </a:p>
        </p:txBody>
      </p:sp>
      <p:pic>
        <p:nvPicPr>
          <p:cNvPr id="13" name="Picture 12">
            <a:extLst>
              <a:ext uri="{FF2B5EF4-FFF2-40B4-BE49-F238E27FC236}">
                <a16:creationId xmlns:a16="http://schemas.microsoft.com/office/drawing/2014/main" id="{9887CE3E-980E-AE0F-C002-01DD253FE24E}"/>
              </a:ext>
            </a:extLst>
          </p:cNvPr>
          <p:cNvPicPr>
            <a:picLocks noChangeAspect="1"/>
          </p:cNvPicPr>
          <p:nvPr/>
        </p:nvPicPr>
        <p:blipFill>
          <a:blip r:embed="rId4"/>
          <a:stretch>
            <a:fillRect/>
          </a:stretch>
        </p:blipFill>
        <p:spPr>
          <a:xfrm>
            <a:off x="5282030" y="6550224"/>
            <a:ext cx="1616376" cy="247910"/>
          </a:xfrm>
          <a:prstGeom prst="rect">
            <a:avLst/>
          </a:prstGeom>
        </p:spPr>
      </p:pic>
    </p:spTree>
    <p:extLst>
      <p:ext uri="{BB962C8B-B14F-4D97-AF65-F5344CB8AC3E}">
        <p14:creationId xmlns:p14="http://schemas.microsoft.com/office/powerpoint/2010/main" val="1248412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C1820-09DD-C043-BF1C-A530C9BAFEE8}"/>
              </a:ext>
            </a:extLst>
          </p:cNvPr>
          <p:cNvSpPr>
            <a:spLocks noGrp="1"/>
          </p:cNvSpPr>
          <p:nvPr>
            <p:ph type="ctrTitle"/>
          </p:nvPr>
        </p:nvSpPr>
        <p:spPr>
          <a:xfrm>
            <a:off x="422256" y="683194"/>
            <a:ext cx="10989746" cy="1301204"/>
          </a:xfrm>
        </p:spPr>
        <p:txBody>
          <a:bodyPr>
            <a:noAutofit/>
          </a:bodyPr>
          <a:lstStyle/>
          <a:p>
            <a:r>
              <a:rPr lang="en-US" sz="3600" b="1" dirty="0">
                <a:latin typeface="Open Sans" panose="020B0606030504020204" pitchFamily="34" charset="0"/>
                <a:ea typeface="Open Sans" panose="020B0606030504020204" pitchFamily="34" charset="0"/>
                <a:cs typeface="Open Sans" panose="020B0606030504020204" pitchFamily="34" charset="0"/>
              </a:rPr>
              <a:t>Operating More Like A System</a:t>
            </a:r>
            <a:br>
              <a:rPr lang="en-US" sz="3600" b="1" dirty="0">
                <a:latin typeface="+mn-lt"/>
                <a:ea typeface="Roboto Slab" pitchFamily="2" charset="0"/>
                <a:cs typeface="Arial" panose="020B0604020202020204" pitchFamily="34" charset="0"/>
              </a:rPr>
            </a:br>
            <a:br>
              <a:rPr lang="en-US" sz="2800" b="1" dirty="0">
                <a:latin typeface="+mn-lt"/>
                <a:ea typeface="Roboto Slab" pitchFamily="2" charset="0"/>
                <a:cs typeface="Arial" panose="020B0604020202020204" pitchFamily="34" charset="0"/>
              </a:rPr>
            </a:br>
            <a:endParaRPr lang="en-US" sz="2800" dirty="0">
              <a:latin typeface="+mn-lt"/>
              <a:ea typeface="Roboto Slab" pitchFamily="2" charset="0"/>
              <a:cs typeface="Arial" panose="020B0604020202020204" pitchFamily="34" charset="0"/>
            </a:endParaRPr>
          </a:p>
        </p:txBody>
      </p:sp>
      <p:sp>
        <p:nvSpPr>
          <p:cNvPr id="4" name="Rectangle 3">
            <a:extLst>
              <a:ext uri="{FF2B5EF4-FFF2-40B4-BE49-F238E27FC236}">
                <a16:creationId xmlns:a16="http://schemas.microsoft.com/office/drawing/2014/main" id="{E976E642-927F-3D49-BF6D-CE8B4D2ADF22}"/>
              </a:ext>
            </a:extLst>
          </p:cNvPr>
          <p:cNvSpPr/>
          <p:nvPr/>
        </p:nvSpPr>
        <p:spPr>
          <a:xfrm>
            <a:off x="0" y="6153665"/>
            <a:ext cx="12192000" cy="704335"/>
          </a:xfrm>
          <a:prstGeom prst="rect">
            <a:avLst/>
          </a:prstGeom>
          <a:solidFill>
            <a:srgbClr val="394B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2590E26-CE71-FB49-7929-4F738127A0BE}"/>
              </a:ext>
            </a:extLst>
          </p:cNvPr>
          <p:cNvPicPr>
            <a:picLocks noChangeAspect="1"/>
          </p:cNvPicPr>
          <p:nvPr/>
        </p:nvPicPr>
        <p:blipFill>
          <a:blip r:embed="rId2"/>
          <a:stretch>
            <a:fillRect/>
          </a:stretch>
        </p:blipFill>
        <p:spPr>
          <a:xfrm>
            <a:off x="5098497" y="6380275"/>
            <a:ext cx="1637265" cy="251114"/>
          </a:xfrm>
          <a:prstGeom prst="rect">
            <a:avLst/>
          </a:prstGeom>
        </p:spPr>
      </p:pic>
      <p:sp>
        <p:nvSpPr>
          <p:cNvPr id="3" name="Frame 2">
            <a:extLst>
              <a:ext uri="{FF2B5EF4-FFF2-40B4-BE49-F238E27FC236}">
                <a16:creationId xmlns:a16="http://schemas.microsoft.com/office/drawing/2014/main" id="{37C68017-CC55-1B5A-0B19-1F0263A419E2}"/>
              </a:ext>
            </a:extLst>
          </p:cNvPr>
          <p:cNvSpPr/>
          <p:nvPr/>
        </p:nvSpPr>
        <p:spPr>
          <a:xfrm>
            <a:off x="566113" y="2031803"/>
            <a:ext cx="1930400" cy="2021840"/>
          </a:xfrm>
          <a:prstGeom prst="fram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3A706199-7B35-B6EF-9615-C6B055F37422}"/>
              </a:ext>
            </a:extLst>
          </p:cNvPr>
          <p:cNvSpPr txBox="1"/>
          <p:nvPr/>
        </p:nvSpPr>
        <p:spPr>
          <a:xfrm>
            <a:off x="902472" y="2457947"/>
            <a:ext cx="1320800"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Define the use of state funds:  5-year operating contract</a:t>
            </a:r>
          </a:p>
        </p:txBody>
      </p:sp>
      <p:sp>
        <p:nvSpPr>
          <p:cNvPr id="8" name="Frame 7">
            <a:extLst>
              <a:ext uri="{FF2B5EF4-FFF2-40B4-BE49-F238E27FC236}">
                <a16:creationId xmlns:a16="http://schemas.microsoft.com/office/drawing/2014/main" id="{D14DFD7B-8A1F-7B46-BB70-6498E20244A3}"/>
              </a:ext>
            </a:extLst>
          </p:cNvPr>
          <p:cNvSpPr/>
          <p:nvPr/>
        </p:nvSpPr>
        <p:spPr>
          <a:xfrm>
            <a:off x="2747664" y="2031803"/>
            <a:ext cx="1930400" cy="2021840"/>
          </a:xfrm>
          <a:prstGeom prst="fram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ame 10">
            <a:extLst>
              <a:ext uri="{FF2B5EF4-FFF2-40B4-BE49-F238E27FC236}">
                <a16:creationId xmlns:a16="http://schemas.microsoft.com/office/drawing/2014/main" id="{483D33D6-B7B5-817E-A8EB-9C0338C5CB7C}"/>
              </a:ext>
            </a:extLst>
          </p:cNvPr>
          <p:cNvSpPr/>
          <p:nvPr/>
        </p:nvSpPr>
        <p:spPr>
          <a:xfrm>
            <a:off x="4929215" y="2038849"/>
            <a:ext cx="1930400" cy="2021840"/>
          </a:xfrm>
          <a:prstGeom prst="fram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DE3E63EE-45BA-BA33-4C47-ADF843486A7C}"/>
              </a:ext>
            </a:extLst>
          </p:cNvPr>
          <p:cNvSpPr txBox="1"/>
          <p:nvPr/>
        </p:nvSpPr>
        <p:spPr>
          <a:xfrm>
            <a:off x="3093003" y="2474893"/>
            <a:ext cx="1137920"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Define the work:  Annual Work Statement</a:t>
            </a:r>
          </a:p>
        </p:txBody>
      </p:sp>
      <p:sp>
        <p:nvSpPr>
          <p:cNvPr id="13" name="Frame 12">
            <a:extLst>
              <a:ext uri="{FF2B5EF4-FFF2-40B4-BE49-F238E27FC236}">
                <a16:creationId xmlns:a16="http://schemas.microsoft.com/office/drawing/2014/main" id="{37742582-8176-88EA-28E7-8624D88CA612}"/>
              </a:ext>
            </a:extLst>
          </p:cNvPr>
          <p:cNvSpPr/>
          <p:nvPr/>
        </p:nvSpPr>
        <p:spPr>
          <a:xfrm>
            <a:off x="7079984" y="2031803"/>
            <a:ext cx="1930400" cy="2021840"/>
          </a:xfrm>
          <a:prstGeom prst="fram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C67461CA-4055-4A32-85D0-4A62C89D1380}"/>
              </a:ext>
            </a:extLst>
          </p:cNvPr>
          <p:cNvSpPr txBox="1"/>
          <p:nvPr/>
        </p:nvSpPr>
        <p:spPr>
          <a:xfrm>
            <a:off x="5175193" y="2457947"/>
            <a:ext cx="130967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Measure the work: Performance Measures</a:t>
            </a:r>
          </a:p>
        </p:txBody>
      </p:sp>
      <p:sp>
        <p:nvSpPr>
          <p:cNvPr id="16" name="TextBox 15">
            <a:extLst>
              <a:ext uri="{FF2B5EF4-FFF2-40B4-BE49-F238E27FC236}">
                <a16:creationId xmlns:a16="http://schemas.microsoft.com/office/drawing/2014/main" id="{6C23FBAF-F2DC-52D9-C883-B138D8B889D1}"/>
              </a:ext>
            </a:extLst>
          </p:cNvPr>
          <p:cNvSpPr txBox="1"/>
          <p:nvPr/>
        </p:nvSpPr>
        <p:spPr>
          <a:xfrm>
            <a:off x="9444336" y="2340864"/>
            <a:ext cx="1494173"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Align finances and the work:  Unallocated funds &amp; Budget Guidelines</a:t>
            </a:r>
          </a:p>
        </p:txBody>
      </p:sp>
      <p:sp>
        <p:nvSpPr>
          <p:cNvPr id="7" name="Frame 6">
            <a:extLst>
              <a:ext uri="{FF2B5EF4-FFF2-40B4-BE49-F238E27FC236}">
                <a16:creationId xmlns:a16="http://schemas.microsoft.com/office/drawing/2014/main" id="{3DE44EA1-1B40-17DC-7E06-C92829A2CB11}"/>
              </a:ext>
            </a:extLst>
          </p:cNvPr>
          <p:cNvSpPr/>
          <p:nvPr/>
        </p:nvSpPr>
        <p:spPr>
          <a:xfrm>
            <a:off x="9269032" y="2038849"/>
            <a:ext cx="1930400" cy="2021840"/>
          </a:xfrm>
          <a:prstGeom prst="frame">
            <a:avLst>
              <a:gd name="adj1" fmla="val 1134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B9597D2F-4F92-F68E-6872-5CD6588F55FD}"/>
              </a:ext>
            </a:extLst>
          </p:cNvPr>
          <p:cNvSpPr txBox="1"/>
          <p:nvPr/>
        </p:nvSpPr>
        <p:spPr>
          <a:xfrm>
            <a:off x="7370956" y="2464993"/>
            <a:ext cx="1259349"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Improve the work:  RBA and our Strategic Plan</a:t>
            </a:r>
          </a:p>
        </p:txBody>
      </p:sp>
      <p:sp>
        <p:nvSpPr>
          <p:cNvPr id="17" name="TextBox 16">
            <a:extLst>
              <a:ext uri="{FF2B5EF4-FFF2-40B4-BE49-F238E27FC236}">
                <a16:creationId xmlns:a16="http://schemas.microsoft.com/office/drawing/2014/main" id="{82770F80-C555-A887-6A36-8D0E6DC5B9AB}"/>
              </a:ext>
            </a:extLst>
          </p:cNvPr>
          <p:cNvSpPr txBox="1"/>
          <p:nvPr/>
        </p:nvSpPr>
        <p:spPr>
          <a:xfrm>
            <a:off x="692093" y="4472741"/>
            <a:ext cx="7326044" cy="147732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This positions us to: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respond to opportunities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understand gaps and opportunities for alignment and efficiency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demonstrate need for additional funding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6ECC980E-7AEA-1255-E961-1B9DFAC1AC64}"/>
              </a:ext>
            </a:extLst>
          </p:cNvPr>
          <p:cNvSpPr/>
          <p:nvPr/>
        </p:nvSpPr>
        <p:spPr>
          <a:xfrm>
            <a:off x="9363456" y="4727448"/>
            <a:ext cx="1835976" cy="122262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hlinkClick r:id="rId3">
                  <a:extLst>
                    <a:ext uri="{A12FA001-AC4F-418D-AE19-62706E023703}">
                      <ahyp:hlinkClr xmlns:ahyp="http://schemas.microsoft.com/office/drawing/2018/hyperlinkcolor" val="tx"/>
                    </a:ext>
                  </a:extLst>
                </a:hlinkClick>
              </a:rPr>
              <a:t>FY23-25 </a:t>
            </a:r>
          </a:p>
          <a:p>
            <a:pPr algn="ctr"/>
            <a:r>
              <a:rPr lang="en-US" dirty="0">
                <a:solidFill>
                  <a:schemeClr val="bg1"/>
                </a:solidFill>
                <a:hlinkClick r:id="rId3">
                  <a:extLst>
                    <a:ext uri="{A12FA001-AC4F-418D-AE19-62706E023703}">
                      <ahyp:hlinkClr xmlns:ahyp="http://schemas.microsoft.com/office/drawing/2018/hyperlinkcolor" val="tx"/>
                    </a:ext>
                  </a:extLst>
                </a:hlinkClick>
              </a:rPr>
              <a:t>Strategic Plan</a:t>
            </a:r>
            <a:endParaRPr lang="en-US" dirty="0">
              <a:solidFill>
                <a:schemeClr val="bg1"/>
              </a:solidFill>
            </a:endParaRPr>
          </a:p>
        </p:txBody>
      </p:sp>
    </p:spTree>
    <p:extLst>
      <p:ext uri="{BB962C8B-B14F-4D97-AF65-F5344CB8AC3E}">
        <p14:creationId xmlns:p14="http://schemas.microsoft.com/office/powerpoint/2010/main" val="17379152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3752</TotalTime>
  <Words>1279</Words>
  <Application>Microsoft Office PowerPoint</Application>
  <PresentationFormat>Widescreen</PresentationFormat>
  <Paragraphs>160</Paragraphs>
  <Slides>18</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BlinkMacSystemFont</vt:lpstr>
      <vt:lpstr>Calibri</vt:lpstr>
      <vt:lpstr>Futura</vt:lpstr>
      <vt:lpstr>Inter</vt:lpstr>
      <vt:lpstr>Open Sans</vt:lpstr>
      <vt:lpstr>Roboto Slab</vt:lpstr>
      <vt:lpstr>Times New Roman</vt:lpstr>
      <vt:lpstr>Office Theme</vt:lpstr>
      <vt:lpstr>PowerPoint Presentation</vt:lpstr>
      <vt:lpstr>NC AHEC Overview</vt:lpstr>
      <vt:lpstr>NC AHEC</vt:lpstr>
      <vt:lpstr>NC AHEC MAP</vt:lpstr>
      <vt:lpstr>NC AHEC – CORE STRATEGIES</vt:lpstr>
      <vt:lpstr>NC AHEC – ORIGINATION</vt:lpstr>
      <vt:lpstr>PowerPoint Presentation</vt:lpstr>
      <vt:lpstr>NC AHEC PROGRAM – STATE FUNDING EXPENSES, FY23 </vt:lpstr>
      <vt:lpstr>Operating More Like A System  </vt:lpstr>
      <vt:lpstr>Infusing Results-Based Accountability (RBA) Concepts in NC AHEC</vt:lpstr>
      <vt:lpstr>NC AHEC – CORE SERVICE LINES</vt:lpstr>
      <vt:lpstr>LIBRARY SERVICES</vt:lpstr>
      <vt:lpstr>PowerPoint Presentation</vt:lpstr>
      <vt:lpstr>Structure</vt:lpstr>
      <vt:lpstr>Structure</vt:lpstr>
      <vt:lpstr>PowerPoint Presentation</vt:lpstr>
      <vt:lpstr>PowerPoint Presentation</vt:lpstr>
      <vt:lpstr>Want to Learn More?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Harwood, Angela Taylor</dc:creator>
  <cp:keywords/>
  <dc:description/>
  <cp:lastModifiedBy>Martinez Lotz, Lisi</cp:lastModifiedBy>
  <cp:revision>173</cp:revision>
  <cp:lastPrinted>2018-08-30T19:22:46Z</cp:lastPrinted>
  <dcterms:created xsi:type="dcterms:W3CDTF">2018-04-10T16:00:21Z</dcterms:created>
  <dcterms:modified xsi:type="dcterms:W3CDTF">2024-01-22T21:30:58Z</dcterms:modified>
  <cp:category/>
</cp:coreProperties>
</file>