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8" r:id="rId3"/>
    <p:sldId id="298" r:id="rId4"/>
    <p:sldId id="259" r:id="rId5"/>
    <p:sldId id="291" r:id="rId6"/>
    <p:sldId id="293" r:id="rId7"/>
    <p:sldId id="294" r:id="rId8"/>
    <p:sldId id="295" r:id="rId9"/>
    <p:sldId id="26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03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9FC8-2E9B-42EE-923C-2B13612E5D8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EB631-9076-484E-AF30-E529B92E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08824-4086-40A8-8C7A-054886E14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1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8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1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DD9C-6CE3-4D48-A816-B01DD0C6AE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194948"/>
            <a:ext cx="11673043" cy="35879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Teaching Ethical Car Hacking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K-12 Students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b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Dr. Bryson Payne, Director &amp; Professor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GREM, GPEN, CEH, CISSP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br>
              <a:rPr lang="en-US" sz="27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NICE K12 Cybersecurity Education Conference</a:t>
            </a:r>
            <a:b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December 10, 2019</a:t>
            </a:r>
            <a:b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060" y="4546948"/>
            <a:ext cx="6901841" cy="2066795"/>
          </a:xfrm>
        </p:spPr>
        <p:txBody>
          <a:bodyPr/>
          <a:lstStyle/>
          <a:p>
            <a:pPr algn="ctr"/>
            <a:br>
              <a:rPr lang="en-US" b="1">
                <a:solidFill>
                  <a:srgbClr val="003085"/>
                </a:solidFill>
              </a:rPr>
            </a:br>
            <a:endParaRPr lang="en-US" dirty="0">
              <a:solidFill>
                <a:srgbClr val="003085"/>
              </a:solidFill>
            </a:endParaRPr>
          </a:p>
        </p:txBody>
      </p:sp>
      <p:pic>
        <p:nvPicPr>
          <p:cNvPr id="1028" name="Picture 4" descr="Cybersecurity Graduate Certificate offered this su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2" y="4475006"/>
            <a:ext cx="3208105" cy="2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payne\Dropbox\Cyber\nsa-insignia-l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1728633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payne\Dropbox\Cyber\Seal_of_the_United_States_Department_of_Homeland_Security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88" y="1714917"/>
            <a:ext cx="1609344" cy="160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Civil-Military Symposium to focus on cyber operations Nov. 8-9 at 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39" y="4475006"/>
            <a:ext cx="3216431" cy="21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4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47" y="157307"/>
            <a:ext cx="10515600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346" y="1256076"/>
            <a:ext cx="10937191" cy="4876799"/>
          </a:xfrm>
        </p:spPr>
        <p:txBody>
          <a:bodyPr>
            <a:normAutofit/>
          </a:bodyPr>
          <a:lstStyle/>
          <a:p>
            <a:r>
              <a:rPr lang="en-US" sz="3200" dirty="0"/>
              <a:t>You can set up free, open-source</a:t>
            </a:r>
            <a:br>
              <a:rPr lang="en-US" sz="3200" dirty="0"/>
            </a:br>
            <a:r>
              <a:rPr lang="en-US" sz="3200" dirty="0"/>
              <a:t>car-hacking labs for your classes</a:t>
            </a:r>
            <a:br>
              <a:rPr lang="en-US" sz="3200" dirty="0"/>
            </a:br>
            <a:r>
              <a:rPr lang="en-US" sz="3200" dirty="0"/>
              <a:t>and for your own research</a:t>
            </a:r>
          </a:p>
          <a:p>
            <a:r>
              <a:rPr lang="en-US" sz="3200" dirty="0"/>
              <a:t>Go to </a:t>
            </a:r>
            <a:r>
              <a:rPr lang="en-US" sz="3200" b="1" dirty="0"/>
              <a:t>BrysonPayne.com </a:t>
            </a:r>
            <a:r>
              <a:rPr lang="en-US" sz="3200" dirty="0"/>
              <a:t>for a </a:t>
            </a:r>
            <a:br>
              <a:rPr lang="en-US" sz="3200" dirty="0"/>
            </a:br>
            <a:r>
              <a:rPr lang="en-US" sz="3200" dirty="0"/>
              <a:t>shortened/condensed version </a:t>
            </a:r>
            <a:br>
              <a:rPr lang="en-US" sz="3200" dirty="0"/>
            </a:br>
            <a:r>
              <a:rPr lang="en-US" sz="3200" dirty="0"/>
              <a:t>of these instructions (free)</a:t>
            </a:r>
          </a:p>
          <a:p>
            <a:r>
              <a:rPr lang="en-US" sz="3200" dirty="0"/>
              <a:t>My new book, </a:t>
            </a:r>
            <a:r>
              <a:rPr lang="en-US" sz="3200" b="1" i="1" dirty="0"/>
              <a:t>Hacking for Kids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comes out in the Spring, </a:t>
            </a:r>
            <a:br>
              <a:rPr lang="en-US" sz="3200" dirty="0"/>
            </a:br>
            <a:r>
              <a:rPr lang="en-US" sz="3200" dirty="0"/>
              <a:t>on pre-sale in Amazon now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and includes </a:t>
            </a:r>
            <a:r>
              <a:rPr lang="en-US" sz="3200" b="1" dirty="0">
                <a:sym typeface="Wingdings" panose="05000000000000000000" pitchFamily="2" charset="2"/>
              </a:rPr>
              <a:t>car hacking </a:t>
            </a:r>
            <a:r>
              <a:rPr lang="en-US" sz="3200" dirty="0">
                <a:sym typeface="Wingdings" panose="05000000000000000000" pitchFamily="2" charset="2"/>
              </a:rPr>
              <a:t>chapter</a:t>
            </a:r>
            <a:endParaRPr lang="en-US" sz="3200" dirty="0"/>
          </a:p>
        </p:txBody>
      </p:sp>
      <p:pic>
        <p:nvPicPr>
          <p:cNvPr id="5" name="Picture 4" descr="A picture containing train, painted, woman, clock&#10;&#10;Description automatically generated">
            <a:extLst>
              <a:ext uri="{FF2B5EF4-FFF2-40B4-BE49-F238E27FC236}">
                <a16:creationId xmlns:a16="http://schemas.microsoft.com/office/drawing/2014/main" id="{C6CBFFC8-BDE7-4030-8672-D19D710B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2" y="0"/>
            <a:ext cx="5189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Teach Car Hacking?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Internet-connected and self-driving cars have become more commonplace – “datacenters on wheels”</a:t>
            </a:r>
          </a:p>
          <a:p>
            <a:r>
              <a:rPr lang="en-US" sz="3200" dirty="0"/>
              <a:t>Highly publicized hacks against production cars in the news</a:t>
            </a:r>
          </a:p>
          <a:p>
            <a:r>
              <a:rPr lang="en-US" sz="3200" dirty="0"/>
              <a:t>Securing smart cars is matter of public and individual safety</a:t>
            </a:r>
          </a:p>
          <a:p>
            <a:r>
              <a:rPr lang="en-US" sz="3200" dirty="0"/>
              <a:t>Integrates well into an ethical hacking/forensics/cyber course or program of study, across all 7 NICE CWF categories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33" y="4953380"/>
            <a:ext cx="9325734" cy="2090737"/>
          </a:xfrm>
          <a:prstGeom prst="rect">
            <a:avLst/>
          </a:prstGeom>
        </p:spPr>
      </p:pic>
      <p:pic>
        <p:nvPicPr>
          <p:cNvPr id="5" name="Picture 4" descr="Our Facebook Live Stream on Car Hacking at a GenCyber Summer Camp drew over 8,000 viewers!">
            <a:extLst>
              <a:ext uri="{FF2B5EF4-FFF2-40B4-BE49-F238E27FC236}">
                <a16:creationId xmlns:a16="http://schemas.microsoft.com/office/drawing/2014/main" id="{F5468471-84E5-4F10-B8BD-B8383E1C4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6" y="0"/>
            <a:ext cx="33666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Ethical Hacking?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Ethical Hacking: Testing systems for weaknesses </a:t>
            </a:r>
            <a:br>
              <a:rPr lang="en-US" sz="3200" dirty="0"/>
            </a:br>
            <a:r>
              <a:rPr lang="en-US" sz="3200" b="1" dirty="0"/>
              <a:t>with </a:t>
            </a:r>
            <a:r>
              <a:rPr lang="en-US" sz="3200" b="1" dirty="0">
                <a:solidFill>
                  <a:srgbClr val="FF9300"/>
                </a:solidFill>
              </a:rPr>
              <a:t>explicit permission </a:t>
            </a:r>
            <a:r>
              <a:rPr lang="en-US" sz="3200" b="1" dirty="0"/>
              <a:t>from the </a:t>
            </a:r>
            <a:r>
              <a:rPr lang="en-US" sz="3200" b="1" dirty="0">
                <a:solidFill>
                  <a:srgbClr val="FF9300"/>
                </a:solidFill>
              </a:rPr>
              <a:t>owner</a:t>
            </a:r>
          </a:p>
          <a:p>
            <a:r>
              <a:rPr lang="en-US" sz="3200" dirty="0"/>
              <a:t>Often uses the </a:t>
            </a:r>
            <a:r>
              <a:rPr lang="en-US" sz="3200" b="1" dirty="0">
                <a:solidFill>
                  <a:srgbClr val="FF9300"/>
                </a:solidFill>
              </a:rPr>
              <a:t>same tools attackers use </a:t>
            </a:r>
            <a:r>
              <a:rPr lang="en-US" sz="3200" dirty="0"/>
              <a:t>to find and exploit vulnerabilities: Kali Linux, Metasploit, and multiple platforms</a:t>
            </a:r>
          </a:p>
          <a:p>
            <a:r>
              <a:rPr lang="en-US" sz="3200" b="1" dirty="0"/>
              <a:t>Practical, useful, hands-on</a:t>
            </a:r>
            <a:r>
              <a:rPr lang="en-US" sz="3200" dirty="0"/>
              <a:t>; Usually includes </a:t>
            </a:r>
            <a:r>
              <a:rPr lang="en-US" sz="3200" b="1" dirty="0">
                <a:solidFill>
                  <a:srgbClr val="FF9300"/>
                </a:solidFill>
              </a:rPr>
              <a:t>recommending fixes </a:t>
            </a:r>
            <a:r>
              <a:rPr lang="en-US" sz="3200" dirty="0"/>
              <a:t>and improvements to secure (or harden) systems and networks</a:t>
            </a:r>
          </a:p>
          <a:p>
            <a:r>
              <a:rPr lang="en-US" sz="3200" dirty="0"/>
              <a:t>Provides the </a:t>
            </a:r>
            <a:r>
              <a:rPr lang="en-US" sz="3200" b="1" dirty="0">
                <a:solidFill>
                  <a:srgbClr val="FF9300"/>
                </a:solidFill>
              </a:rPr>
              <a:t>why</a:t>
            </a:r>
            <a:r>
              <a:rPr lang="en-US" sz="3200" dirty="0"/>
              <a:t> answer to cyber hygiene like good passwords, applying updates, keeping good backups,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3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Cars: Our Biggest IoT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696361"/>
          </a:xfrm>
        </p:spPr>
        <p:txBody>
          <a:bodyPr>
            <a:normAutofit/>
          </a:bodyPr>
          <a:lstStyle/>
          <a:p>
            <a:r>
              <a:rPr lang="en-US" sz="3200" dirty="0"/>
              <a:t>Automobiles increasingly sophisticated – but CAN bus network protocol is largely unchanged since 1991</a:t>
            </a:r>
          </a:p>
          <a:p>
            <a:r>
              <a:rPr lang="en-US" sz="3200" dirty="0"/>
              <a:t>2016 Ford F150 unveiled at CES: 150 million lines of code?!?!</a:t>
            </a:r>
          </a:p>
          <a:p>
            <a:r>
              <a:rPr lang="en-US" sz="3200" dirty="0"/>
              <a:t>2019 Tesla Model 3 has 60 ECUs (electronic control units) </a:t>
            </a:r>
          </a:p>
          <a:p>
            <a:r>
              <a:rPr lang="en-US" sz="3200" dirty="0"/>
              <a:t>Many attack surfaces: Bluetooth, Wi-Fi, 4G LTE, USB, OBD-II</a:t>
            </a:r>
          </a:p>
          <a:p>
            <a:r>
              <a:rPr lang="en-US" sz="3200" dirty="0"/>
              <a:t>Car hacking shares similarities with hacking other networked (Internet of Things or IoT) devices: network sniffer, open-source tools, reverse engineering</a:t>
            </a:r>
          </a:p>
        </p:txBody>
      </p:sp>
      <p:pic>
        <p:nvPicPr>
          <p:cNvPr id="1026" name="Picture 2" descr="https://www.eitdigital.eu/typo3temp/_processed_/f/f/csm_15FordF150_02_7c971c5525.jpg">
            <a:extLst>
              <a:ext uri="{FF2B5EF4-FFF2-40B4-BE49-F238E27FC236}">
                <a16:creationId xmlns:a16="http://schemas.microsoft.com/office/drawing/2014/main" id="{BD8E92E9-5F9E-4944-8B62-3038AF5E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88" y="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Toolkits for Car Hacking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048122" cy="4696361"/>
          </a:xfrm>
        </p:spPr>
        <p:txBody>
          <a:bodyPr>
            <a:normAutofit/>
          </a:bodyPr>
          <a:lstStyle/>
          <a:p>
            <a:r>
              <a:rPr lang="en-US" sz="3200" dirty="0"/>
              <a:t>CAN Utilities (</a:t>
            </a:r>
            <a:r>
              <a:rPr lang="en-US" sz="3200" b="1" dirty="0"/>
              <a:t>can-</a:t>
            </a:r>
            <a:r>
              <a:rPr lang="en-US" sz="3200" b="1" dirty="0" err="1"/>
              <a:t>utils</a:t>
            </a:r>
            <a:r>
              <a:rPr lang="en-US" sz="3200" dirty="0"/>
              <a:t>) included in some Linux distros</a:t>
            </a:r>
          </a:p>
          <a:p>
            <a:r>
              <a:rPr lang="en-US" sz="3200" dirty="0"/>
              <a:t>Instrument Cluster Simulator (</a:t>
            </a:r>
            <a:r>
              <a:rPr lang="en-US" sz="3200" b="1" dirty="0" err="1"/>
              <a:t>ICSim</a:t>
            </a:r>
            <a:r>
              <a:rPr lang="en-US" sz="3200" dirty="0"/>
              <a:t>) from OpenGarages.org</a:t>
            </a:r>
          </a:p>
          <a:p>
            <a:r>
              <a:rPr lang="en-US" sz="3200" dirty="0"/>
              <a:t>Easy to set up on </a:t>
            </a:r>
            <a:r>
              <a:rPr lang="en-US" sz="3200" b="1" dirty="0"/>
              <a:t>Kali Linux </a:t>
            </a:r>
            <a:br>
              <a:rPr lang="en-US" sz="3200" dirty="0"/>
            </a:br>
            <a:r>
              <a:rPr lang="en-US" sz="3200" dirty="0"/>
              <a:t>(used in other ethical hacking, </a:t>
            </a:r>
            <a:br>
              <a:rPr lang="en-US" sz="3200" dirty="0"/>
            </a:br>
            <a:r>
              <a:rPr lang="en-US" sz="3200" dirty="0"/>
              <a:t>forensics, and cyber courses) </a:t>
            </a:r>
            <a:br>
              <a:rPr lang="en-US" sz="3200" dirty="0"/>
            </a:br>
            <a:r>
              <a:rPr lang="en-US" sz="3200" dirty="0"/>
              <a:t>or </a:t>
            </a:r>
            <a:r>
              <a:rPr lang="en-US" sz="3200" b="1" dirty="0"/>
              <a:t>Ubuntu</a:t>
            </a:r>
            <a:r>
              <a:rPr lang="en-US" sz="3200" dirty="0"/>
              <a:t>/other Linux desktop</a:t>
            </a:r>
          </a:p>
        </p:txBody>
      </p:sp>
      <p:pic>
        <p:nvPicPr>
          <p:cNvPr id="5" name="Picture 4" descr="Screen Shot 2016-09-15 at 7.43.34 AM.png">
            <a:extLst>
              <a:ext uri="{FF2B5EF4-FFF2-40B4-BE49-F238E27FC236}">
                <a16:creationId xmlns:a16="http://schemas.microsoft.com/office/drawing/2014/main" id="{B83CC766-4A5F-4DD2-ACAF-ADB1DE238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39" y="1825624"/>
            <a:ext cx="5536250" cy="4282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A7118-9B45-4679-8E77-632AE4DD3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51" y="2514138"/>
            <a:ext cx="2050387" cy="10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7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Implementation (4 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696361"/>
          </a:xfrm>
        </p:spPr>
        <p:txBody>
          <a:bodyPr>
            <a:normAutofit/>
          </a:bodyPr>
          <a:lstStyle/>
          <a:p>
            <a:r>
              <a:rPr lang="en-US" sz="3200" dirty="0"/>
              <a:t>Virtual machine running Kali Linux (</a:t>
            </a:r>
            <a:r>
              <a:rPr lang="en-US" sz="3200" dirty="0" err="1"/>
              <a:t>VBox</a:t>
            </a:r>
            <a:r>
              <a:rPr lang="en-US" sz="3200" dirty="0"/>
              <a:t>, VMware)</a:t>
            </a:r>
          </a:p>
          <a:p>
            <a:r>
              <a:rPr lang="en-US" sz="3200" dirty="0"/>
              <a:t>Dependencies: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sudo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 apt-get update</a:t>
            </a:r>
            <a:b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sudo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 apt-get install libsdl2-dev libsdl2-image-dev</a:t>
            </a:r>
            <a:b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sudo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 apt-get install can-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utils</a:t>
            </a:r>
            <a:endParaRPr lang="en-US" b="1" dirty="0">
              <a:latin typeface="Courier New" panose="02070309020205020404" pitchFamily="49" charset="0"/>
              <a:ea typeface="Calibri" panose="020F0502020204030204" pitchFamily="34" charset="0"/>
            </a:endParaRPr>
          </a:p>
          <a:p>
            <a:r>
              <a:rPr lang="en-US" sz="3200" dirty="0"/>
              <a:t>Install </a:t>
            </a:r>
            <a:r>
              <a:rPr lang="en-US" sz="3200" dirty="0" err="1"/>
              <a:t>ICSim</a:t>
            </a:r>
            <a:r>
              <a:rPr lang="en-US" sz="3200" dirty="0"/>
              <a:t>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git clone https://github.com/zombieCraig/ICSim.git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F3489-9601-4CF6-B0B7-B7A7C0E7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0"/>
          <a:stretch/>
        </p:blipFill>
        <p:spPr>
          <a:xfrm flipH="1">
            <a:off x="7590328" y="0"/>
            <a:ext cx="4325112" cy="2003717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51454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Implementation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137135" cy="4696361"/>
          </a:xfrm>
        </p:spPr>
        <p:txBody>
          <a:bodyPr>
            <a:normAutofit/>
          </a:bodyPr>
          <a:lstStyle/>
          <a:p>
            <a:r>
              <a:rPr lang="en-US" sz="3200" dirty="0"/>
              <a:t>Prepare Virtual CAN Network: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sh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 ICSim/setup_vcan.sh</a:t>
            </a:r>
          </a:p>
          <a:p>
            <a:r>
              <a:rPr lang="en-US" sz="3200" dirty="0"/>
              <a:t>Verify vcan0 network link: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ifconfig</a:t>
            </a:r>
          </a:p>
          <a:p>
            <a:r>
              <a:rPr lang="en-US" sz="3200" dirty="0"/>
              <a:t>Run </a:t>
            </a:r>
            <a:r>
              <a:rPr lang="en-US" sz="3200" dirty="0" err="1"/>
              <a:t>ICSim</a:t>
            </a:r>
            <a:r>
              <a:rPr lang="en-US" sz="3200" dirty="0"/>
              <a:t> in </a:t>
            </a:r>
            <a:r>
              <a:rPr lang="en-US" sz="3200" b="1" dirty="0"/>
              <a:t>three</a:t>
            </a:r>
            <a:r>
              <a:rPr lang="en-US" sz="3200" dirty="0"/>
              <a:t> terminal </a:t>
            </a:r>
            <a:br>
              <a:rPr lang="en-US" sz="3200" dirty="0"/>
            </a:br>
            <a:r>
              <a:rPr lang="en-US" sz="3200" dirty="0"/>
              <a:t>windows: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sym typeface="Wingdings" panose="05000000000000000000" pitchFamily="2" charset="2"/>
              </a:rPr>
              <a:t>  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~/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ICSim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icsim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 vcan0</a:t>
            </a:r>
            <a:b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sym typeface="Wingdings" panose="05000000000000000000" pitchFamily="2" charset="2"/>
              </a:rPr>
              <a:t>  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~/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ICSim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/controls vcan0</a:t>
            </a:r>
            <a:b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  <a:sym typeface="Wingdings" panose="05000000000000000000" pitchFamily="2" charset="2"/>
              </a:rPr>
              <a:t>  </a:t>
            </a:r>
            <a:r>
              <a:rPr lang="en-US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cansniffer</a:t>
            </a:r>
            <a: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  <a:t> -c vcan0</a:t>
            </a:r>
            <a:br>
              <a:rPr lang="en-US" b="1" dirty="0">
                <a:latin typeface="Courier New" panose="02070309020205020404" pitchFamily="49" charset="0"/>
                <a:ea typeface="Calibri" panose="020F0502020204030204" pitchFamily="34" charset="0"/>
              </a:rPr>
            </a:br>
            <a:endParaRPr lang="en-US" b="1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B3B474-6CF0-4EC1-B6CC-6BB0A48368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3"/>
            <a:ext cx="6095999" cy="42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4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Replay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696361"/>
          </a:xfrm>
        </p:spPr>
        <p:txBody>
          <a:bodyPr>
            <a:normAutofit/>
          </a:bodyPr>
          <a:lstStyle/>
          <a:p>
            <a:r>
              <a:rPr lang="en-US" sz="3200" dirty="0"/>
              <a:t>Replay attack is classic,</a:t>
            </a:r>
            <a:br>
              <a:rPr lang="en-US" sz="3200" dirty="0"/>
            </a:br>
            <a:r>
              <a:rPr lang="en-US" sz="3200" dirty="0"/>
              <a:t>works on IoT devices</a:t>
            </a:r>
          </a:p>
          <a:p>
            <a:r>
              <a:rPr lang="en-US" sz="3200" dirty="0"/>
              <a:t>Capture CAN bus packets:</a:t>
            </a:r>
          </a:p>
          <a:p>
            <a:pPr marL="457200" lvl="1" indent="0">
              <a:buNone/>
            </a:pPr>
            <a:r>
              <a:rPr lang="en-US" sz="2800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candump</a:t>
            </a:r>
            <a:r>
              <a:rPr lang="en-US" sz="2800" b="1" dirty="0">
                <a:latin typeface="Courier New" panose="02070309020205020404" pitchFamily="49" charset="0"/>
                <a:ea typeface="Calibri" panose="020F0502020204030204" pitchFamily="34" charset="0"/>
              </a:rPr>
              <a:t> -l vcan0 		</a:t>
            </a:r>
            <a:r>
              <a:rPr lang="en-US" sz="3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{-</a:t>
            </a:r>
            <a:r>
              <a:rPr lang="en-US" sz="3200" b="1" i="1" dirty="0">
                <a:latin typeface="Consolas" panose="020B0609020204030204" pitchFamily="49" charset="0"/>
                <a:ea typeface="Calibri" panose="020F0502020204030204" pitchFamily="34" charset="0"/>
                <a:cs typeface="Calibri Light" panose="020F0302020204030204" pitchFamily="34" charset="0"/>
              </a:rPr>
              <a:t>l</a:t>
            </a:r>
            <a:r>
              <a:rPr lang="en-US" sz="3200" b="1" i="1" dirty="0"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is lowercase “L” for ‘log’}</a:t>
            </a:r>
          </a:p>
          <a:p>
            <a:r>
              <a:rPr lang="en-US" sz="3200" dirty="0"/>
              <a:t>Replay CAN bus packets:</a:t>
            </a:r>
          </a:p>
          <a:p>
            <a:pPr marL="457200" lvl="1" indent="0">
              <a:buNone/>
            </a:pPr>
            <a:r>
              <a:rPr lang="en-US" sz="2800" b="1" dirty="0" err="1">
                <a:latin typeface="Courier New" panose="02070309020205020404" pitchFamily="49" charset="0"/>
                <a:ea typeface="Calibri" panose="020F0502020204030204" pitchFamily="34" charset="0"/>
              </a:rPr>
              <a:t>canplayer</a:t>
            </a:r>
            <a:r>
              <a:rPr lang="en-US" sz="2800" b="1" dirty="0">
                <a:latin typeface="Courier New" panose="02070309020205020404" pitchFamily="49" charset="0"/>
                <a:ea typeface="Calibri" panose="020F0502020204030204" pitchFamily="34" charset="0"/>
              </a:rPr>
              <a:t> -I candump-2018-07-23_083845.log </a:t>
            </a:r>
          </a:p>
          <a:p>
            <a:r>
              <a:rPr lang="en-US" sz="3200" dirty="0"/>
              <a:t>Turn off controller window, </a:t>
            </a:r>
            <a:r>
              <a:rPr lang="en-US" sz="3200" dirty="0" err="1"/>
              <a:t>ICSim</a:t>
            </a:r>
            <a:r>
              <a:rPr lang="en-US" sz="3200" dirty="0"/>
              <a:t> will run from log data – can simulate </a:t>
            </a:r>
            <a:r>
              <a:rPr lang="en-US" sz="3200" b="1" dirty="0"/>
              <a:t>unlocking doors </a:t>
            </a:r>
            <a:r>
              <a:rPr lang="en-US" sz="3200" dirty="0"/>
              <a:t>while driving </a:t>
            </a:r>
            <a:r>
              <a:rPr lang="en-US" sz="3200" b="1" dirty="0"/>
              <a:t>95 MPH </a:t>
            </a:r>
            <a:r>
              <a:rPr lang="en-US" sz="3200" dirty="0"/>
              <a:t>with </a:t>
            </a:r>
            <a:r>
              <a:rPr lang="en-US" sz="3200" b="1" dirty="0"/>
              <a:t>brakes</a:t>
            </a:r>
            <a:r>
              <a:rPr lang="en-US" sz="3200" dirty="0"/>
              <a:t>!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084895-FE41-4B8B-9BB4-31ECD15BC3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661524"/>
            <a:ext cx="6494185" cy="27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Hacking on a Real Automobile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0384"/>
            <a:ext cx="10515599" cy="5275218"/>
          </a:xfrm>
        </p:spPr>
        <p:txBody>
          <a:bodyPr>
            <a:normAutofit/>
          </a:bodyPr>
          <a:lstStyle/>
          <a:p>
            <a:r>
              <a:rPr lang="en-US" sz="3200" dirty="0"/>
              <a:t>Cheapest: </a:t>
            </a:r>
            <a:r>
              <a:rPr lang="en-US" sz="3200" b="1" dirty="0" err="1"/>
              <a:t>CANable</a:t>
            </a:r>
            <a:r>
              <a:rPr lang="en-US" sz="3200" b="1" dirty="0"/>
              <a:t> $29.95 </a:t>
            </a:r>
            <a:r>
              <a:rPr lang="en-US" sz="3200" dirty="0"/>
              <a:t>– shown here-&gt;</a:t>
            </a:r>
            <a:br>
              <a:rPr lang="en-US" sz="3200" dirty="0"/>
            </a:br>
            <a:r>
              <a:rPr lang="en-US" sz="3200" dirty="0"/>
              <a:t>from canable.io – direct wiring to CAN pins</a:t>
            </a:r>
          </a:p>
          <a:p>
            <a:r>
              <a:rPr lang="en-US" sz="3200" dirty="0"/>
              <a:t>Less MacGyver-</a:t>
            </a:r>
            <a:r>
              <a:rPr lang="en-US" sz="3200" dirty="0" err="1"/>
              <a:t>ish</a:t>
            </a:r>
            <a:r>
              <a:rPr lang="en-US" sz="3200" dirty="0"/>
              <a:t> and more durable:</a:t>
            </a:r>
            <a:br>
              <a:rPr lang="en-US" sz="3200" dirty="0"/>
            </a:br>
            <a:r>
              <a:rPr lang="en-US" sz="3200" b="1" dirty="0" err="1"/>
              <a:t>CANtact</a:t>
            </a:r>
            <a:r>
              <a:rPr lang="en-US" sz="3200" b="1" dirty="0"/>
              <a:t> ($65) </a:t>
            </a:r>
            <a:r>
              <a:rPr lang="en-US" sz="3200" dirty="0"/>
              <a:t>plus OBD-CAN cable ($10)</a:t>
            </a:r>
          </a:p>
          <a:p>
            <a:r>
              <a:rPr lang="en-US" sz="3200" dirty="0"/>
              <a:t>Best all-in-one: </a:t>
            </a:r>
            <a:r>
              <a:rPr lang="en-US" sz="3200" b="1" dirty="0" err="1"/>
              <a:t>Korlan</a:t>
            </a:r>
            <a:r>
              <a:rPr lang="en-US" sz="3200" b="1" dirty="0"/>
              <a:t> USB2CAN </a:t>
            </a:r>
            <a:br>
              <a:rPr lang="en-US" sz="3200" dirty="0"/>
            </a:br>
            <a:r>
              <a:rPr lang="en-US" sz="3200" dirty="0"/>
              <a:t>adapter (</a:t>
            </a:r>
            <a:r>
              <a:rPr lang="en-US" sz="3200" b="1" dirty="0"/>
              <a:t>$70</a:t>
            </a:r>
            <a:r>
              <a:rPr lang="en-US" sz="3200" dirty="0"/>
              <a:t>) from 8devices.com</a:t>
            </a: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sudo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modprobe</a:t>
            </a:r>
            <a:r>
              <a:rPr lang="en-US" b="1" dirty="0">
                <a:latin typeface="Consolas" panose="020B0609020204030204" pitchFamily="49" charset="0"/>
              </a:rPr>
              <a:t> can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err="1">
                <a:latin typeface="Consolas" panose="020B0609020204030204" pitchFamily="49" charset="0"/>
              </a:rPr>
              <a:t>sudo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slcand</a:t>
            </a:r>
            <a:r>
              <a:rPr lang="en-US" b="1" dirty="0">
                <a:latin typeface="Consolas" panose="020B0609020204030204" pitchFamily="49" charset="0"/>
              </a:rPr>
              <a:t> /dev/ttyACM0 can0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err="1">
                <a:latin typeface="Consolas" panose="020B0609020204030204" pitchFamily="49" charset="0"/>
              </a:rPr>
              <a:t>sudo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ip</a:t>
            </a:r>
            <a:r>
              <a:rPr lang="en-US" b="1" dirty="0">
                <a:latin typeface="Consolas" panose="020B0609020204030204" pitchFamily="49" charset="0"/>
              </a:rPr>
              <a:t> link set up can0 \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type can bitrate 500000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</p:txBody>
      </p:sp>
      <p:pic>
        <p:nvPicPr>
          <p:cNvPr id="4100" name="Picture 4" descr="Drawing">
            <a:extLst>
              <a:ext uri="{FF2B5EF4-FFF2-40B4-BE49-F238E27FC236}">
                <a16:creationId xmlns:a16="http://schemas.microsoft.com/office/drawing/2014/main" id="{98CD227E-FC59-4901-B372-4FC8F6959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80" y="1520872"/>
            <a:ext cx="2777988" cy="1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7087D-5B07-4A90-98C0-54E21F2B4E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9" y="3425825"/>
            <a:ext cx="4362919" cy="289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6247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2F85"/>
      </a:dk1>
      <a:lt1>
        <a:srgbClr val="FEFFFF"/>
      </a:lt1>
      <a:dk2>
        <a:srgbClr val="002F85"/>
      </a:dk2>
      <a:lt2>
        <a:srgbClr val="FFC52D"/>
      </a:lt2>
      <a:accent1>
        <a:srgbClr val="30B0C7"/>
      </a:accent1>
      <a:accent2>
        <a:srgbClr val="EF3E29"/>
      </a:accent2>
      <a:accent3>
        <a:srgbClr val="E6D3BC"/>
      </a:accent3>
      <a:accent4>
        <a:srgbClr val="FFC52D"/>
      </a:accent4>
      <a:accent5>
        <a:srgbClr val="1C366C"/>
      </a:accent5>
      <a:accent6>
        <a:srgbClr val="15937C"/>
      </a:accent6>
      <a:hlink>
        <a:srgbClr val="1C366C"/>
      </a:hlink>
      <a:folHlink>
        <a:srgbClr val="30B0C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636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Consolas</vt:lpstr>
      <vt:lpstr>Courier New</vt:lpstr>
      <vt:lpstr>Garamond</vt:lpstr>
      <vt:lpstr>1_Office Theme</vt:lpstr>
      <vt:lpstr>Teaching Ethical Car Hacking  to K-12 Students  Dr. Bryson Payne, Director &amp; Professor GREM, GPEN, CEH, CISSP  NICE K12 Cybersecurity Education Conference December 10, 2019  </vt:lpstr>
      <vt:lpstr>Why Teach Car Hacking?</vt:lpstr>
      <vt:lpstr>What is Ethical Hacking?</vt:lpstr>
      <vt:lpstr>Cars: Our Biggest IoT Devices</vt:lpstr>
      <vt:lpstr>Open-Source Toolkits for Car Hacking</vt:lpstr>
      <vt:lpstr>Implementation (4 lines)</vt:lpstr>
      <vt:lpstr>Implementation (cont)</vt:lpstr>
      <vt:lpstr>Replay Attack</vt:lpstr>
      <vt:lpstr>Car Hacking on a Real Automobile</vt:lpstr>
      <vt:lpstr>Conclusion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Cyber Operations Education  NSA/DHS National Center of Academic  Excellence in Cyber Defense (CAE-CD) 2016-2021 Languages ★ Leadership ★ Cyber</dc:title>
  <dc:creator>Bryson Payne</dc:creator>
  <cp:lastModifiedBy>Bryson Payne</cp:lastModifiedBy>
  <cp:revision>67</cp:revision>
  <dcterms:created xsi:type="dcterms:W3CDTF">2018-05-08T19:20:33Z</dcterms:created>
  <dcterms:modified xsi:type="dcterms:W3CDTF">2019-12-05T13:17:50Z</dcterms:modified>
</cp:coreProperties>
</file>