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657" r:id="rId2"/>
    <p:sldId id="658" r:id="rId3"/>
    <p:sldId id="691" r:id="rId4"/>
    <p:sldId id="705" r:id="rId5"/>
    <p:sldId id="1026" r:id="rId6"/>
    <p:sldId id="709" r:id="rId7"/>
    <p:sldId id="1041" r:id="rId8"/>
    <p:sldId id="710" r:id="rId9"/>
    <p:sldId id="258" r:id="rId10"/>
    <p:sldId id="600" r:id="rId11"/>
    <p:sldId id="1071" r:id="rId12"/>
    <p:sldId id="1072" r:id="rId13"/>
    <p:sldId id="1073" r:id="rId14"/>
    <p:sldId id="1074" r:id="rId15"/>
    <p:sldId id="1077" r:id="rId16"/>
    <p:sldId id="1078" r:id="rId17"/>
    <p:sldId id="1075" r:id="rId18"/>
    <p:sldId id="1076" r:id="rId19"/>
    <p:sldId id="1080" r:id="rId20"/>
    <p:sldId id="1081" r:id="rId21"/>
    <p:sldId id="1082" r:id="rId22"/>
    <p:sldId id="1083" r:id="rId23"/>
    <p:sldId id="1084" r:id="rId24"/>
    <p:sldId id="1085" r:id="rId25"/>
    <p:sldId id="1086" r:id="rId26"/>
    <p:sldId id="1087" r:id="rId27"/>
    <p:sldId id="1088" r:id="rId28"/>
    <p:sldId id="1089" r:id="rId29"/>
    <p:sldId id="1093" r:id="rId30"/>
    <p:sldId id="1094" r:id="rId31"/>
    <p:sldId id="1090" r:id="rId32"/>
    <p:sldId id="1091" r:id="rId33"/>
    <p:sldId id="650" r:id="rId34"/>
    <p:sldId id="704" r:id="rId35"/>
    <p:sldId id="315" r:id="rId36"/>
    <p:sldId id="1051" r:id="rId37"/>
    <p:sldId id="1052" r:id="rId38"/>
    <p:sldId id="1050" r:id="rId39"/>
    <p:sldId id="269" r:id="rId40"/>
    <p:sldId id="703" r:id="rId41"/>
    <p:sldId id="1060" r:id="rId42"/>
    <p:sldId id="1066" r:id="rId43"/>
    <p:sldId id="673" r:id="rId44"/>
  </p:sldIdLst>
  <p:sldSz cx="12192000" cy="6858000"/>
  <p:notesSz cx="7077075" cy="9363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F4955753-C45B-4F5D-9E0F-36FC65298905}">
          <p14:sldIdLst>
            <p14:sldId id="657"/>
            <p14:sldId id="658"/>
            <p14:sldId id="691"/>
            <p14:sldId id="705"/>
            <p14:sldId id="1026"/>
            <p14:sldId id="709"/>
            <p14:sldId id="1041"/>
            <p14:sldId id="710"/>
            <p14:sldId id="258"/>
            <p14:sldId id="600"/>
            <p14:sldId id="1071"/>
            <p14:sldId id="1072"/>
            <p14:sldId id="1073"/>
            <p14:sldId id="1074"/>
            <p14:sldId id="1077"/>
            <p14:sldId id="1078"/>
            <p14:sldId id="1075"/>
            <p14:sldId id="1076"/>
            <p14:sldId id="1080"/>
            <p14:sldId id="1081"/>
            <p14:sldId id="1082"/>
            <p14:sldId id="1083"/>
            <p14:sldId id="1084"/>
            <p14:sldId id="1085"/>
            <p14:sldId id="1086"/>
            <p14:sldId id="1087"/>
            <p14:sldId id="1088"/>
            <p14:sldId id="1089"/>
            <p14:sldId id="1093"/>
            <p14:sldId id="1094"/>
            <p14:sldId id="1090"/>
            <p14:sldId id="1091"/>
            <p14:sldId id="650"/>
            <p14:sldId id="704"/>
            <p14:sldId id="315"/>
            <p14:sldId id="1051"/>
            <p14:sldId id="1052"/>
            <p14:sldId id="1050"/>
            <p14:sldId id="269"/>
            <p14:sldId id="703"/>
            <p14:sldId id="1060"/>
            <p14:sldId id="1066"/>
            <p14:sldId id="6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09ED"/>
    <a:srgbClr val="1C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106" autoAdjust="0"/>
  </p:normalViewPr>
  <p:slideViewPr>
    <p:cSldViewPr snapToGrid="0">
      <p:cViewPr varScale="1">
        <p:scale>
          <a:sx n="107" d="100"/>
          <a:sy n="107" d="100"/>
        </p:scale>
        <p:origin x="12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prstGeom prst="rect">
            <a:avLst/>
          </a:prstGeom>
        </p:spPr>
        <p:txBody>
          <a:bodyPr lIns="93935" tIns="46968" rIns="93935" bIns="46968"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43610" y="4447461"/>
            <a:ext cx="5189855" cy="4213384"/>
          </a:xfrm>
          <a:prstGeom prst="rect">
            <a:avLst/>
          </a:prstGeom>
        </p:spPr>
        <p:txBody>
          <a:bodyPr lIns="93935" tIns="46968" rIns="93935" bIns="4696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noStrike" dirty="0"/>
              <a:t>Sea Base Trip on Jul 29-Aug 3, 2024 - FULL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0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ruce.donlin@scouting.org" TargetMode="External"/><Relationship Id="rId2" Type="http://schemas.openxmlformats.org/officeDocument/2006/relationships/hyperlink" Target="https://scoutingevent.com/082-8350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acbsa.org/wp-content/uploads/2022/09/DC-STEM-Trek-2.pdf" TargetMode="External"/><Relationship Id="rId4" Type="http://schemas.openxmlformats.org/officeDocument/2006/relationships/hyperlink" Target="https://us.engagingnetworks.app/page/email/click/10004/2037650?email=j2mObVAw6OCBePIN6tZ3hlESkN1MQhKC&amp;campid=xocb452w9CaZkArzVWMSmA==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coutingevent.com/082-8622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uting.org/health-and-safety/gss/gss08/#a" TargetMode="External"/><Relationship Id="rId7" Type="http://schemas.openxmlformats.org/officeDocument/2006/relationships/hyperlink" Target="mailto:outdoorprograms@scouting.or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outing.org/outdoor-programs/trail-to-adventure/" TargetMode="External"/><Relationship Id="rId5" Type="http://schemas.openxmlformats.org/officeDocument/2006/relationships/hyperlink" Target="https://www.scouting.org/outdoor-programs/shooting-sports/shooting-faq/" TargetMode="External"/><Relationship Id="rId4" Type="http://schemas.openxmlformats.org/officeDocument/2006/relationships/hyperlink" Target="https://filestore.scouting.org/filestore/pdf/ShootingSportsManual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coutingevent.com/082-PWDBALOOOct2024" TargetMode="External"/><Relationship Id="rId13" Type="http://schemas.openxmlformats.org/officeDocument/2006/relationships/hyperlink" Target="https://scoutingevent.com/082-sstsy25" TargetMode="External"/><Relationship Id="rId18" Type="http://schemas.openxmlformats.org/officeDocument/2006/relationships/hyperlink" Target="https://scoutingevent.com/082-iolssy25" TargetMode="External"/><Relationship Id="rId26" Type="http://schemas.openxmlformats.org/officeDocument/2006/relationships/hyperlink" Target="https://scoutingevent.com/082-Scouterhorn_Operations_Training_2024" TargetMode="External"/><Relationship Id="rId3" Type="http://schemas.openxmlformats.org/officeDocument/2006/relationships/hyperlink" Target="https://my.scouting.org/" TargetMode="External"/><Relationship Id="rId21" Type="http://schemas.openxmlformats.org/officeDocument/2006/relationships/hyperlink" Target="https://drive.google.com/file/d/1iHw2RTNIG7CH_KGprjxPYr4cOf3XYsmr/view" TargetMode="External"/><Relationship Id="rId7" Type="http://schemas.openxmlformats.org/officeDocument/2006/relationships/hyperlink" Target="https://scoutingevent.com/082-wsdbalooiols" TargetMode="External"/><Relationship Id="rId12" Type="http://schemas.openxmlformats.org/officeDocument/2006/relationships/hyperlink" Target="https://scoutingevent.com/082-baloosy25" TargetMode="External"/><Relationship Id="rId17" Type="http://schemas.openxmlformats.org/officeDocument/2006/relationships/hyperlink" Target="https://scoutingevent.com/082-86919" TargetMode="External"/><Relationship Id="rId25" Type="http://schemas.openxmlformats.org/officeDocument/2006/relationships/hyperlink" Target="https://scoutingevent.com/082-79188" TargetMode="External"/><Relationship Id="rId2" Type="http://schemas.openxmlformats.org/officeDocument/2006/relationships/hyperlink" Target="https://www.ncacbsa.org/george-mason/training/" TargetMode="External"/><Relationship Id="rId16" Type="http://schemas.openxmlformats.org/officeDocument/2006/relationships/hyperlink" Target="https://scoutingevent.com/082-PWDIOLSOct2024" TargetMode="External"/><Relationship Id="rId20" Type="http://schemas.openxmlformats.org/officeDocument/2006/relationships/hyperlink" Target="https://scoutingevent.com/082-80664" TargetMode="External"/><Relationship Id="rId29" Type="http://schemas.openxmlformats.org/officeDocument/2006/relationships/hyperlink" Target="https://scoutingevent.com/082-81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outingevent.com/220-RHD2024FallBALOO" TargetMode="External"/><Relationship Id="rId11" Type="http://schemas.openxmlformats.org/officeDocument/2006/relationships/hyperlink" Target="https://www.sac-bsa.org/SupportDesk?element_1=2" TargetMode="External"/><Relationship Id="rId24" Type="http://schemas.openxmlformats.org/officeDocument/2006/relationships/hyperlink" Target="https://scoutingevent.com/082-79186" TargetMode="External"/><Relationship Id="rId5" Type="http://schemas.openxmlformats.org/officeDocument/2006/relationships/hyperlink" Target="https://scoutingevent.com/082-87713" TargetMode="External"/><Relationship Id="rId15" Type="http://schemas.openxmlformats.org/officeDocument/2006/relationships/hyperlink" Target="https://scoutingevent.com/082-88503" TargetMode="External"/><Relationship Id="rId23" Type="http://schemas.openxmlformats.org/officeDocument/2006/relationships/hyperlink" Target="https://scoutingevent.com/082-79192" TargetMode="External"/><Relationship Id="rId28" Type="http://schemas.openxmlformats.org/officeDocument/2006/relationships/hyperlink" Target="https://scoutingevent.com/082-87650" TargetMode="External"/><Relationship Id="rId10" Type="http://schemas.openxmlformats.org/officeDocument/2006/relationships/hyperlink" Target="https://www.sac-bsa.org/outdoortraining" TargetMode="External"/><Relationship Id="rId19" Type="http://schemas.openxmlformats.org/officeDocument/2006/relationships/hyperlink" Target="https://scoutingevent.com/082-82477" TargetMode="External"/><Relationship Id="rId4" Type="http://schemas.openxmlformats.org/officeDocument/2006/relationships/hyperlink" Target="https://scoutingevent.com/082-clstsy25" TargetMode="External"/><Relationship Id="rId9" Type="http://schemas.openxmlformats.org/officeDocument/2006/relationships/hyperlink" Target="https://scoutingevent.com/082-87922" TargetMode="External"/><Relationship Id="rId14" Type="http://schemas.openxmlformats.org/officeDocument/2006/relationships/hyperlink" Target="https://scoutingevent.com/082-87714" TargetMode="External"/><Relationship Id="rId22" Type="http://schemas.openxmlformats.org/officeDocument/2006/relationships/hyperlink" Target="https://drive.google.com/file/d/1yA31KOSFdIahj8BFt46xE-lq0g8GSKYY/view" TargetMode="External"/><Relationship Id="rId27" Type="http://schemas.openxmlformats.org/officeDocument/2006/relationships/hyperlink" Target="https://3.basecamp.com/3958009/buckets/25194874/vaults/4402534141" TargetMode="External"/><Relationship Id="rId30" Type="http://schemas.openxmlformats.org/officeDocument/2006/relationships/hyperlink" Target="https://www.ncacbsa.org/youth-protection-program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GM.MB.Dean@hotmail.com" TargetMode="External"/><Relationship Id="rId2" Type="http://schemas.openxmlformats.org/officeDocument/2006/relationships/hyperlink" Target="https://my.scouting.org/VES/OnlineReg/1.0.0/?tu=UF-MB-082gm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3.basecamp.com/p/GF6PFv3qJv1519ECTrt6EChX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saseabase.org/scouts/scout-connections/" TargetMode="External"/><Relationship Id="rId13" Type="http://schemas.openxmlformats.org/officeDocument/2006/relationships/hyperlink" Target="https://www.ncacbsa.org/high-adventure/" TargetMode="External"/><Relationship Id="rId3" Type="http://schemas.openxmlformats.org/officeDocument/2006/relationships/hyperlink" Target="mailto:brian@bkheath.com" TargetMode="External"/><Relationship Id="rId7" Type="http://schemas.openxmlformats.org/officeDocument/2006/relationships/hyperlink" Target="https://www.ntier.org/provisional-scout-connections/" TargetMode="External"/><Relationship Id="rId12" Type="http://schemas.openxmlformats.org/officeDocument/2006/relationships/hyperlink" Target="https://montanabsa.org/camps/high-adventur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ilmontscoutranch.org/register/" TargetMode="External"/><Relationship Id="rId11" Type="http://schemas.openxmlformats.org/officeDocument/2006/relationships/hyperlink" Target="https://www.mainehighadventure.org/" TargetMode="External"/><Relationship Id="rId5" Type="http://schemas.openxmlformats.org/officeDocument/2006/relationships/hyperlink" Target="https://scoutingevent.com/082-82477" TargetMode="External"/><Relationship Id="rId15" Type="http://schemas.openxmlformats.org/officeDocument/2006/relationships/image" Target="../media/image28.jpeg"/><Relationship Id="rId10" Type="http://schemas.openxmlformats.org/officeDocument/2006/relationships/hyperlink" Target="https://public.3.basecamp.com/p/hLgsVbk7Suju6cuDzQQJaEn4" TargetMode="External"/><Relationship Id="rId4" Type="http://schemas.openxmlformats.org/officeDocument/2006/relationships/hyperlink" Target="https://www.ncacbsa.org/bcols/" TargetMode="External"/><Relationship Id="rId9" Type="http://schemas.openxmlformats.org/officeDocument/2006/relationships/hyperlink" Target="https://www.summitbsa.org/registration/scoutconnections/" TargetMode="External"/><Relationship Id="rId14" Type="http://schemas.openxmlformats.org/officeDocument/2006/relationships/hyperlink" Target="https://public.3.basecamp.com/p/xWpkdrKHKAA9pCzwmHMNdbWb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cbsa.org/george-mason/district-resources/merit-badges/rifle-shotgun-training/" TargetMode="External"/><Relationship Id="rId2" Type="http://schemas.openxmlformats.org/officeDocument/2006/relationships/hyperlink" Target="https://www.scouting.org/outdoor-programs/shooting-spor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ipit470.org/index.html" TargetMode="External"/><Relationship Id="rId2" Type="http://schemas.openxmlformats.org/officeDocument/2006/relationships/hyperlink" Target="https://wipit470.org/dues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.3.basecamp.com/p/GF6PFv3qJv1519ECTrt6ECh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18466705" TargetMode="External"/><Relationship Id="rId2" Type="http://schemas.openxmlformats.org/officeDocument/2006/relationships/hyperlink" Target="https://my.scouting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ingevent.com/082-86222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s://scoutingevent.com/082-846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acbsa.org/the-university-of-scouting/" TargetMode="External"/><Relationship Id="rId5" Type="http://schemas.openxmlformats.org/officeDocument/2006/relationships/hyperlink" Target="https://www.ncacbsa.org/george-mason/district-resources/flags-in-veterans-day-2/" TargetMode="External"/><Relationship Id="rId4" Type="http://schemas.openxmlformats.org/officeDocument/2006/relationships/hyperlink" Target="https://www.ncacbsa.org/george-mason/district-resources/scouting-for-foo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326977" y="348974"/>
            <a:ext cx="12024049" cy="2387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Wolf Trap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District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635968" y="3060862"/>
            <a:ext cx="9448800" cy="165576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September 12,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oundtables - Patriot">
            <a:extLst>
              <a:ext uri="{FF2B5EF4-FFF2-40B4-BE49-F238E27FC236}">
                <a16:creationId xmlns:a16="http://schemas.microsoft.com/office/drawing/2014/main" id="{BECD56B6-7C0E-4BD1-8262-D63277E1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9" y="4028182"/>
            <a:ext cx="5916917" cy="2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C761-6F50-4FF9-B83A-85F4D56E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0ED84-CA8C-4124-AA00-10F028E32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6" y="1690688"/>
            <a:ext cx="11585358" cy="4967564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09/07/24 – 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Scouts BSA STEM MB and NOVA Workshop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Fredricksburg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NCAC STEM contact is Bruce Donlin (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bruce.donlin@scouting.org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240-395-0601)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Ancient Earth:  Birth of the Sky (on PBS) -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link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Anytime   –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DC STEM Trek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Showcases 24 government agencies, private organizations and monuments related to the tenets upon which STEM is based.  Two hikes - 10.57 miles, or 4.75 miles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Ancient Earth:  Birth of the Sky (on PBS) - </a:t>
            </a:r>
            <a:r>
              <a:rPr lang="en-US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link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cs typeface="Arial" panose="020B0604020202020204" pitchFamily="34" charset="0"/>
              </a:rPr>
              <a:t>Anytime   </a:t>
            </a:r>
            <a:r>
              <a:rPr lang="en-US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–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u="sng" dirty="0">
                <a:cs typeface="Arial" panose="020B0604020202020204" pitchFamily="34" charset="0"/>
                <a:hlinkClick r:id="rId5"/>
              </a:rPr>
              <a:t>DC STEM Trek</a:t>
            </a:r>
            <a:r>
              <a:rPr lang="en-US" dirty="0">
                <a:cs typeface="Arial" panose="020B0604020202020204" pitchFamily="34" charset="0"/>
              </a:rPr>
              <a:t>- Showcases 24 government agencies, private organizations and monuments related to the tenets upon which STEM is based.  Two hikes - 10.57 miles, or 4.75 miles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662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EB24-F46C-853E-854D-B2A64BBC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753" y="2434524"/>
            <a:ext cx="3787588" cy="1325563"/>
          </a:xfrm>
        </p:spPr>
        <p:txBody>
          <a:bodyPr/>
          <a:lstStyle/>
          <a:p>
            <a:r>
              <a:rPr lang="en-US" b="1" dirty="0">
                <a:solidFill>
                  <a:srgbClr val="2409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Camporee</a:t>
            </a:r>
            <a:endParaRPr lang="en-US" b="1" dirty="0">
              <a:solidFill>
                <a:srgbClr val="2409E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47C04-1A39-CB6E-254E-9C3AAC7A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94" y="0"/>
            <a:ext cx="5318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119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3A80-780E-48CF-0F72-E8AF9699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246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14977346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432D5-A19F-615F-094C-704E52ED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28100"/>
            <a:ext cx="12155596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54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F1A9-9CA9-E4EA-E0ED-6504F517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3E853-0228-7F75-939E-97D28B58A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CDB0F-4D8C-1844-B08F-235AB60E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76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13FD-096C-3D63-8275-2A8BF73C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E8CD8-8A80-6867-90D8-07F890ABC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3DE5E-7FBE-F7FD-E4DC-46D2DB0CD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90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E691-B7F3-173E-68F2-4845CBF7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39E88-3A85-C26F-0238-450FB4ADE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ED45-9E19-EE49-05C2-5F54C71C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23337"/>
            <a:ext cx="12174649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21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A70-82CD-3512-C734-2A4D0BBB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F5348-A8ED-CEAB-74AC-CBD9EB24F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FEA03-E892-AA84-867F-372BC5D28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13811"/>
            <a:ext cx="12174649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528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51C1-E0EA-FDA3-48C5-765B7512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1FFF4-336D-D09B-63D6-07908956E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3A536-4101-B033-2778-6E8E0A86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9047"/>
            <a:ext cx="12155596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6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2243-783F-613C-1A0F-6587B99F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01782-95DD-7D33-BB2F-80CB1D70C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72EEE-E680-415D-E22A-F1D08BF2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82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B3B2-30D6-7F35-2D15-590CF384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447"/>
            <a:ext cx="359732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9EEA5-4EDE-2A18-9827-DD8C09761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" r="7144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7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3A9C-D336-4BD5-70D7-9A409F81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6664F-3D42-F771-2EBC-EEFA7E17B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2DDC1-9CAA-B39F-6BDF-C062EC229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3811"/>
            <a:ext cx="12184175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92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7097-2387-936F-8560-7B055A31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F7E19-086A-B8A2-E170-15B492F8E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B9318-CA75-6093-60B4-4D686D2D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316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81C4-772B-07D1-9DD3-D64A3731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D823-8995-DABB-13DC-C98B8DEF4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BD270-5558-C6DB-CFA7-8760C48C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90021"/>
            <a:ext cx="12174649" cy="67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681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3BB6-6097-4367-B586-AB5DF42E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3319-94A0-A057-F69D-E95877B29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E0419-515D-D37E-C419-BD1CF68D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4284"/>
            <a:ext cx="12165123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994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D87E-DC9F-917F-DF4D-266DAAB4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EF3A0-4489-BF78-6CE7-FAE5B1AFC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9170C-1695-744A-0526-CFCDD77F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667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76A6-F1B9-6488-BEC9-25EA74C6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05253-1C04-1ED3-A429-081A786A1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01CC2-E5BC-5666-3875-B4745FDC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8574"/>
            <a:ext cx="12184175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23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3067-4662-B6F3-8B40-2821A1CD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BE6D5-9C37-EDC6-9FFD-F7191DD3E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896CB-1F4B-0A15-D8B6-7237E9D1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532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06F7-B13F-04F3-90BA-BDE1EEEA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5CB76-DD58-A471-39EB-7BAAEF034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0109C-BCAB-9425-53ED-9C954B7FE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83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EA91-BE5D-BC12-E3D4-AB19B6B3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FDF46-5016-24C0-3032-684A9BC23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BF7A2-9E89-4632-2B26-4D85BAF5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9047"/>
            <a:ext cx="12184175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963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FA14-49F3-3B8C-C0BF-7549EA944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899"/>
            <a:ext cx="10515600" cy="1013101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Aspects of Range and Target Activities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E105A-9B08-4FF0-03BC-1F9508CD3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1722"/>
            <a:ext cx="10515600" cy="4825241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are part of the Olympic and Paralympic Games.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do not require participants to start at an early age to be successful.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 does not seem to be a factor in learning range and target activities.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are for everyone.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may be featured as both a winter sport and a summer sport.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may offer individual participation, team participation, or both at the same time.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DDA2E-7B1F-E96F-B9AF-2CF3C696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2567"/>
            <a:ext cx="12192000" cy="10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54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64A6-31A9-D8E7-3AF2-E08FC96C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B0795-7DF0-E9F8-3FEB-4F82402B7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83147"/>
            <a:ext cx="10515600" cy="2993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New to Roundtable?  </a:t>
            </a:r>
          </a:p>
          <a:p>
            <a:pPr marL="0" indent="0" algn="ctr">
              <a:buNone/>
            </a:pPr>
            <a:r>
              <a:rPr lang="en-US" sz="6000" dirty="0"/>
              <a:t>Please introduce yourself!</a:t>
            </a:r>
          </a:p>
        </p:txBody>
      </p:sp>
    </p:spTree>
    <p:extLst>
      <p:ext uri="{BB962C8B-B14F-4D97-AF65-F5344CB8AC3E}">
        <p14:creationId xmlns:p14="http://schemas.microsoft.com/office/powerpoint/2010/main" val="39500925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FA14-49F3-3B8C-C0BF-7549EA944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899"/>
            <a:ext cx="10515600" cy="1013101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Aspects </a:t>
            </a:r>
            <a:r>
              <a:rPr lang="en-US" b="1" kern="1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(cont.)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E105A-9B08-4FF0-03BC-1F9508CD3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1722"/>
            <a:ext cx="10515600" cy="4410845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who have participated in range and target activities report a marked improvement in their ability to concentrate when they apply the principles of these sports to their academic pursuits.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and target activities have a reputation for high sportsman.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with physical disabilities can compete at high levels of competition in range and target activities.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scholarships are awarded in range and target activities.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DDA2E-7B1F-E96F-B9AF-2CF3C696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2567"/>
            <a:ext cx="12192000" cy="10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224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89C9-DA6F-7A76-A6F9-25CD0CD9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7FBD0-9C37-BA20-F82E-2B9AD14C3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0EA17-6987-B9BE-9C7A-F1633756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46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89C9-DA6F-7A76-A6F9-25CD0CD9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7FBD0-9C37-BA20-F82E-2B9AD14C3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0EA17-6987-B9BE-9C7A-F1633756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47537E-A370-377A-2C29-0885503BB752}"/>
              </a:ext>
            </a:extLst>
          </p:cNvPr>
          <p:cNvSpPr/>
          <p:nvPr/>
        </p:nvSpPr>
        <p:spPr>
          <a:xfrm>
            <a:off x="950259" y="2339788"/>
            <a:ext cx="3209365" cy="179294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10A1F-98FA-B00C-A32A-0115C9F4DEE6}"/>
              </a:ext>
            </a:extLst>
          </p:cNvPr>
          <p:cNvSpPr txBox="1">
            <a:spLocks/>
          </p:cNvSpPr>
          <p:nvPr/>
        </p:nvSpPr>
        <p:spPr>
          <a:xfrm>
            <a:off x="291353" y="1144588"/>
            <a:ext cx="11479306" cy="3231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Guide to Safe Scouting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changes indicated</a:t>
            </a:r>
            <a:endParaRPr lang="en-US" sz="2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Shooting Sports Manual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(will be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updated periodically)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5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Shooting Sports FAQs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(will continue to be updated prior to 9/1)</a:t>
            </a:r>
            <a:endParaRPr lang="en-US" sz="2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Stay Informed through the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Trail to Adventure Blog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(Scroll to bottom of page to subscribe to bi-monthly newsletter)</a:t>
            </a:r>
            <a:endParaRPr lang="en-US" sz="2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Questions ? Email </a:t>
            </a:r>
            <a:r>
              <a:rPr lang="en-US" sz="2800" u="sng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outdoorprograms@scouting.org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2BFF0-8CA4-9CAB-BAB3-266CE245FAEA}"/>
              </a:ext>
            </a:extLst>
          </p:cNvPr>
          <p:cNvSpPr txBox="1"/>
          <p:nvPr/>
        </p:nvSpPr>
        <p:spPr>
          <a:xfrm>
            <a:off x="950259" y="365125"/>
            <a:ext cx="1008529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31117381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2ED717A-FA3A-4F58-94D8-DC7773E8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Time for Cracker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C177-CE9F-403A-9687-7FCF2C83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875"/>
            <a:ext cx="10515600" cy="507908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Minutes and slides available on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WTD web site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(District Resources, Roundtable).  Password is “GMDRT”</a:t>
            </a:r>
          </a:p>
          <a:p>
            <a:pPr>
              <a:defRPr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Next meeting – Oct 10, 2024, at Thoreau Middle School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DE16-04C7-FA87-CFA2-1F11DF49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98" y="2629860"/>
            <a:ext cx="3765698" cy="1325563"/>
          </a:xfrm>
        </p:spPr>
        <p:txBody>
          <a:bodyPr/>
          <a:lstStyle/>
          <a:p>
            <a:r>
              <a:rPr lang="en-US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632959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6B9CF85-9D64-AA0B-9856-70CDC583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0" y="-310123"/>
            <a:ext cx="11458770" cy="1325563"/>
          </a:xfrm>
        </p:spPr>
        <p:txBody>
          <a:bodyPr/>
          <a:lstStyle/>
          <a:p>
            <a:r>
              <a:rPr lang="en-US" altLang="en-US" b="1" dirty="0">
                <a:latin typeface="Helvetica" panose="020B0604020202020204" pitchFamily="34" charset="0"/>
                <a:ea typeface="ヒラギノ角ゴ Pro W3" charset="-128"/>
              </a:rPr>
              <a:t>     Scouts Deserve a Trained Leader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0C42D51E-99E8-D402-495C-CBA0B0751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00" y="569485"/>
            <a:ext cx="6555334" cy="60665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en-US" sz="3600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                 Wolf Trap Training site: </a:t>
            </a:r>
            <a:r>
              <a:rPr lang="en-US" altLang="en-US" sz="3600" i="1" u="sng" dirty="0">
                <a:solidFill>
                  <a:srgbClr val="2409ED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hlinkClick r:id="rId2"/>
              </a:rPr>
              <a:t>https://www.ncacbsa.org/george-mason/training/</a:t>
            </a:r>
            <a:endParaRPr lang="en-US" altLang="en-US" sz="3600" i="1" u="sng" dirty="0">
              <a:solidFill>
                <a:srgbClr val="2409ED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2024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Cub Leader Position Specific (C40)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Available on-line (117 min)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09/14/24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09/21/24 – Herndon,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11/02/24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12/07/24 – Alexandria, VA</a:t>
            </a:r>
            <a:r>
              <a:rPr lang="en-US" sz="3600" dirty="0">
                <a:solidFill>
                  <a:srgbClr val="7A7A7A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01/11/25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02/01/25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03/08/25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04/05/25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05/03/25 – Alexandria, VA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Cub Scout Den Leader Specific (C42)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Available on-line (125 min</a:t>
            </a:r>
            <a:r>
              <a:rPr lang="en-US" sz="3600" b="0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09/14/24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09/21/24 – Herndon,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11/02/24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12/07/24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01/11/25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02/01/25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03/08/25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04/05/25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05/03/25 – Alexandria, VA</a:t>
            </a:r>
            <a:r>
              <a:rPr lang="en-US" sz="3600" b="0" i="0" dirty="0">
                <a:solidFill>
                  <a:srgbClr val="7A7A7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Basic Adult Leader Outdoor Orientation </a:t>
            </a:r>
            <a:r>
              <a:rPr lang="en-US" sz="3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BALOO;C32) – </a:t>
            </a:r>
            <a:r>
              <a:rPr lang="en-US" sz="36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BALOO consists of two sessions, an online portion</a:t>
            </a: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https://my.scouting.org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Menu, My Training, Cub Scouts, Catalog, search on BALOO) that takes 35 minutes and a hands-on overnight session.  The overnight sessions are listed below. 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09/28/24 – 09/29/24 – Davidsonville, MD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(Email riverhawktraining@gmail.com before registering)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10/04/24 – 10/05/24 – Huntingtown, MD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(Call Chip 808-499-5390 for permission before registering)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10/05/24 – 10/06/24 – Camp Snyder, Haymarket,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vbonifera@yahoo.com before registering)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10/12/24 – 10/13/24 – Middleburg,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(email Roger cub-scout-training@powhatan-scouting.org for permission to register)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11/02/24 – 11/03/24 – Camp </a:t>
            </a:r>
            <a:r>
              <a:rPr lang="en-US" sz="3600" b="1" i="0" u="none" strike="noStrike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Sinoquipe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, Winchester,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Request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permission to attend)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11/16/24 – 11/17/24 – Lorton,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Dominick dscscouting@aol.com for permission to register)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03/29/25 – 03/30/25 – TBD,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Request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permission to attend)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06/14/25 – 06/15/25 – Lorton,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Dominick dscscouting@aol.com for permission to register)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Scoutmaster Position Specific Training(S24)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Available on-line</a:t>
            </a:r>
            <a:r>
              <a:rPr lang="en-US" sz="3600" b="1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(192 min)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09/14/24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09/21/24 – Herndon,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11/02/24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12/07/24 – Alexandria, VA</a:t>
            </a:r>
            <a:endParaRPr lang="en-US" sz="3600" b="1" dirty="0">
              <a:solidFill>
                <a:srgbClr val="0000FF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01/11/25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02/01/25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03/08/25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04/05/25 – Alexandria, VA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05/03/25 – Alexandria, VA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Introduction to Outdoor Leadership Skills (IOLS; S11)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09/09/24 &amp; 09/14/24-09/15/24 </a:t>
            </a:r>
            <a:r>
              <a:rPr lang="en-US" sz="36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– Zoom and Camp Snyder, Haymarket, VA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10/04/24 – 10/05/24 – Huntingtown, MD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(Call Chip 808-499-5390 for permission before registering)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10/05/24 – 10/06/24 – Camp Snyder, Haymarket,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lozanoreng@gmail.com before registering)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10/12/24 – 10/13/24 – Middleburg,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(Call Walt 703-599-5667 for permission to register)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11/16/24 – 11/17/24 – Lorton,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Dominick dscscouting@aol.com for permission to register)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06/14/25 – 06/15/25 – Lorton, VA</a:t>
            </a:r>
            <a:r>
              <a:rPr lang="en-US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(Contact Dominick dscscouting@aol.com for permission to register)</a:t>
            </a:r>
            <a:r>
              <a:rPr lang="en-US" sz="3600" b="0" i="0" dirty="0">
                <a:solidFill>
                  <a:srgbClr val="7A7A7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Back Country Outdoor Leadership Skills (BCOLS) - </a:t>
            </a:r>
            <a:r>
              <a:rPr lang="en-US" sz="36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09/21/24 (Alexandria, VA) &amp; 10/19/24 – 10/20/24 (Markham, VA) </a:t>
            </a:r>
            <a:endParaRPr lang="en-US" sz="36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22032-0580-7651-E955-25864CADB7A4}"/>
              </a:ext>
            </a:extLst>
          </p:cNvPr>
          <p:cNvSpPr txBox="1"/>
          <p:nvPr/>
        </p:nvSpPr>
        <p:spPr>
          <a:xfrm>
            <a:off x="6941976" y="862452"/>
            <a:ext cx="5112001" cy="5826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Miscellaneous: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Climbing Level 1 Instructor Training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Sept 7-8 at Great Falls Park</a:t>
            </a:r>
            <a:r>
              <a:rPr lang="en-US" sz="9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7:30 AM to 5:00 PM.</a:t>
            </a:r>
            <a:r>
              <a:rPr lang="en-US" sz="900" b="1" i="0" dirty="0">
                <a:solidFill>
                  <a:srgbClr val="7A7A7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Details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S</a:t>
            </a:r>
            <a:r>
              <a:rPr lang="en-US" sz="900" b="1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ept 21-22 at Sugarloaf Mountain</a:t>
            </a: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8:15 AM to 5:00 PM. </a:t>
            </a: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Details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Outdoor Ethics/Leave No Trace (D78)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Outdoor Ethics Newsletter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09/30/24 &amp; 10/05/24, Leave No Trace, Germantown, MD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10/19/24 – Outdoor Ethics Orientation Course, Brandywine, MD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10/19/24 – Outdoor Ethics Guide, Brandywine, MD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Scouterhorn Operations Training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10/19/24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11/16/24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Trainer’s Edge (H96)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09/10/24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12/07/24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University of Scouting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02/22/2025, Alexandria, VA</a:t>
            </a:r>
            <a:r>
              <a:rPr lang="en-US" sz="900" b="1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9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(2024 Course Materials available on </a:t>
            </a: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Basecamp</a:t>
            </a:r>
            <a:r>
              <a:rPr lang="en-US" sz="9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Wilderness First Aid/CPR/AED (N02)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09/28/24 – 09/29/24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10/26/24 – 10/27/24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11/23/24 – 11/24/24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12/14/24 – 12/15/24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Wood Badge (A90)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09/13/24 – 09/15/24 – Camp Snyder, Haymarket, VA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Youth Protection Training (YPT)</a:t>
            </a: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38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7A7A7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900" b="1" i="0" u="none" strike="noStrike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Online</a:t>
            </a:r>
            <a:r>
              <a:rPr lang="en-US" sz="9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(72 minutes)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rgbClr val="7A7A7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2025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BCOLS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Spring:  03/01/25 &amp; 4/26-27/25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Fall:  09/20/25 &amp; 10/18-19/25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Trainers Edge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 08/09/25 &amp; 12/06/25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Scouting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 02/22/25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9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Wood Badge</a:t>
            </a: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:  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Spring:  4/4-6/25 &amp; 5/3-4/25</a:t>
            </a:r>
          </a:p>
          <a:p>
            <a:pPr marL="461963" marR="0" indent="-174625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Fall:  09/12-14/25 &amp; 10/4-5/25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0E08-5A81-46A1-BB91-D9F27FCC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7" y="2633763"/>
            <a:ext cx="4775522" cy="1325563"/>
          </a:xfrm>
        </p:spPr>
        <p:txBody>
          <a:bodyPr/>
          <a:lstStyle/>
          <a:p>
            <a:r>
              <a:rPr lang="en-US" b="1" dirty="0"/>
              <a:t>Outdoor Ethics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CE7A1-33E9-390A-FD10-EE19D57CE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15" y="0"/>
            <a:ext cx="7055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360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3F8D-110E-2D05-02A2-1A2F07B0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85" y="2355970"/>
            <a:ext cx="4671349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Leave No Trace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3E2BC-B9AB-B017-FC6C-209CEA39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267" y="-1"/>
            <a:ext cx="6566733" cy="69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03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0483-B8A9-59CE-141B-175D6DC2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31" y="2622188"/>
            <a:ext cx="4011592" cy="1325563"/>
          </a:xfrm>
        </p:spPr>
        <p:txBody>
          <a:bodyPr/>
          <a:lstStyle/>
          <a:p>
            <a:r>
              <a:rPr lang="en-US" b="1" dirty="0"/>
              <a:t>Outdoor Ethics</a:t>
            </a:r>
            <a:br>
              <a:rPr lang="en-US" b="1" dirty="0"/>
            </a:br>
            <a:r>
              <a:rPr lang="en-US" b="1" dirty="0"/>
              <a:t>Newsletter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BBEAD-52DE-8730-1301-CB14024C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421" y="0"/>
            <a:ext cx="688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218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629194" y="157713"/>
            <a:ext cx="10515601" cy="765314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Merit Badges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29194" y="836763"/>
            <a:ext cx="10196957" cy="612475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The online Merit Badge Counselor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registration</a:t>
            </a:r>
            <a:r>
              <a:rPr sz="1800" dirty="0"/>
              <a:t>. 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New Merit Badge Counselors must complete online merit badge counselor training, in addition to YPT. </a:t>
            </a:r>
            <a:r>
              <a:rPr sz="1800" dirty="0"/>
              <a:t>Be sure the counselor uses his/her legal name – no nicknames.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Merit Badge Counselors, or the unit Dean/Leader, also need to scan and send Margee the Merit Badge application form listing the badges the counselor is applying to teach and providing a justification of his/her qualifications.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Youth Protection Training is the essential first step.  Don’t hit “send” on the application without it!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sz="1800" dirty="0"/>
              <a:t>Contact Margee if you have questions at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GM.MB.Dean@hotmail.com</a:t>
            </a:r>
            <a:r>
              <a:rPr sz="1800" dirty="0"/>
              <a:t>. </a:t>
            </a:r>
            <a:br>
              <a:rPr lang="en-US" sz="1800" dirty="0"/>
            </a:b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700"/>
            </a:pPr>
            <a:r>
              <a:rPr lang="en-US" sz="1800" b="1" i="1" dirty="0"/>
              <a:t>Did you know</a:t>
            </a:r>
            <a:r>
              <a:rPr lang="en-US" sz="18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The National Council does not limit the number of merit badges a youth may earn from one counselor, though a </a:t>
            </a:r>
            <a:r>
              <a:rPr lang="en-US" sz="1800" b="1" u="sng" dirty="0"/>
              <a:t>unit leader is permitted to do so</a:t>
            </a:r>
            <a:r>
              <a:rPr lang="en-US" sz="1800" dirty="0"/>
              <a:t>, as long as the same limit applies to all Scouts in the unit. Ideally, Scouts should work with a variety of adults. (GTA 7.0.0.3)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Partial Merit Badges have no expiration except the Scout’s 18th birthday. (GTA 7.0.3.3)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Due to the BSA policies related to Youth Protection and two-deep leadership, a merit badge counselor must have another adult present during all merit badge counseling sessions. However, the parent or legal guardian of the Scout may serve as the second adult. </a:t>
            </a:r>
            <a:r>
              <a:rPr lang="en-US" sz="1800" b="1" u="sng" dirty="0"/>
              <a:t>This parent or legal guardian does not have to be a registered leader</a:t>
            </a:r>
            <a:r>
              <a:rPr lang="en-US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700"/>
            </a:pPr>
            <a:r>
              <a:rPr lang="en-US" sz="1800" dirty="0"/>
              <a:t>If the requirements for a merit badge differ between the merit badge pamphlet and the current edition of Scouts BSA Requirements, the requirements in the Scouts BSA Requirements book supersede all others. 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740665"/>
            <a:ext cx="895350" cy="273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5" y="3474339"/>
            <a:ext cx="904875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662D-4172-0AED-8B61-0744B57A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36869-9FB0-BF0A-35BE-3C5777ED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52401"/>
            <a:ext cx="11164747" cy="47804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Welcome and Pledge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Award(s)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 about </a:t>
            </a:r>
            <a:r>
              <a:rPr lang="en-US" b="0" i="0" u="sng" dirty="0">
                <a:solidFill>
                  <a:srgbClr val="0A16F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Read-ahead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Announcements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Announcements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b="0" i="0" dirty="0">
              <a:solidFill>
                <a:srgbClr val="09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kout Sessions</a:t>
            </a:r>
            <a:endParaRPr lang="en-US" b="0" i="0" dirty="0">
              <a:solidFill>
                <a:srgbClr val="09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Cracker Barrel/Networking (Optional; NLT 9pm)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 Meeting: October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  <a:r>
              <a:rPr lang="en-US" dirty="0">
                <a:solidFill>
                  <a:srgbClr val="0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b="0" i="0" dirty="0">
                <a:solidFill>
                  <a:srgbClr val="0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Thoreau MS, Vienna, VA </a:t>
            </a:r>
            <a:endParaRPr lang="en-US" b="0" i="0" dirty="0">
              <a:solidFill>
                <a:srgbClr val="83636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723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1B45-EE0C-409A-B547-13E58D3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66" y="811694"/>
            <a:ext cx="2583028" cy="7743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GM High </a:t>
            </a:r>
            <a:br>
              <a:rPr lang="en-US" b="1" dirty="0"/>
            </a:br>
            <a:r>
              <a:rPr lang="en-US" b="1" dirty="0"/>
              <a:t>Adventure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31A3F2-6C95-C6CE-C3EC-C8EAFF70F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1923" y="94531"/>
            <a:ext cx="8858907" cy="6668937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of the High Adventure Committee are available to assist units in planning and training for their upcoming high adventure trips – Contact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Brian Heath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more information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notes for this month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for BSA’s high adventure bases - https://www.scouting.org/outdooradventures/open4adventure/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treks – Registration for all high adventure bases are now open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 treks – Registration for Philmont treks will open this fall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NCAC-Organized High Adventure Trips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11-12 year old Scout High Adventure Experience - Sept 28-29 - Prince William Forest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Joshua Tree with Climbing Committee - Winter Break 2024/25 (Gathering interest)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NCAC-Organized High Adventure Trips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Sawtooth Mountain, ID Trip - 06/21 to 06/29/2025 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$1,385 per person – Ask for details</a:t>
            </a:r>
            <a:endParaRPr lang="en-US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Adventure Preparation Training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Back Country Outdoor Leadership Skills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Virginia session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0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2024: 9/21/2024 (classroom), 10/19-20 (overnight) - </a:t>
            </a:r>
            <a:r>
              <a:rPr lang="en-US" sz="1400" u="sng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Registration Link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Training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Paddle Craft Safety Training: Aug 24-25, Sept 7-8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High Adventure Base Quick Links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Philmont: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https://www.philmontscoutranch.org/register/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Northern Tier: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https://www.ntier.org/provisional-scout-connections/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Base: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https://www.bsaseabase.org/scouts/scout-connections/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Summit:</a:t>
            </a:r>
            <a:r>
              <a:rPr lang="en-US" sz="14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https://www.summitbsa.org/registration/scoutconnections/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High Adventure Bases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Adirondack High Adventure Area: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https://public.3.basecamp.com/p/hLgsVbk7Suju6cuDzQQJaEn4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Maine High Adventure Area: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https://www.mainehighadventure.org/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Montana Outdoor High Adventure Base: </a:t>
            </a:r>
            <a:r>
              <a:rPr lang="en-US" sz="1400" u="sng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https://montanabsa.org/camps/high-adventure/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useful links for high adventure information and opportunities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NCAC High Adventure website -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https://www.ncacbsa.org/high-adventure/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430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of units with available slots in their upcoming high adventure trips -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https://public.3.basecamp.com/p/xWpkdrKHKAA9pCzwmHMNdbWb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7561B-52C9-4F94-AC17-0B8495C9642E}"/>
              </a:ext>
            </a:extLst>
          </p:cNvPr>
          <p:cNvSpPr txBox="1">
            <a:spLocks/>
          </p:cNvSpPr>
          <p:nvPr/>
        </p:nvSpPr>
        <p:spPr>
          <a:xfrm>
            <a:off x="195099" y="4554767"/>
            <a:ext cx="2898892" cy="90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Sept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8E01A-EEFA-63FA-1510-3EC662CAA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31" y="1971739"/>
            <a:ext cx="2583028" cy="25830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392493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Range and Target Activities</a:t>
            </a:r>
            <a:endParaRPr b="1" dirty="0"/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0993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</a:pPr>
            <a:r>
              <a:rPr dirty="0"/>
              <a:t>Requests for Shooting Events – Lead Time!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50+ scouts - 6mos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Less than 50 scouts -  3mos</a:t>
            </a:r>
          </a:p>
          <a:p>
            <a:pPr>
              <a:lnSpc>
                <a:spcPct val="81000"/>
              </a:lnSpc>
            </a:pPr>
            <a:r>
              <a:rPr dirty="0"/>
              <a:t>Shooting on private land: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Requirements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Permissions/protocols</a:t>
            </a:r>
          </a:p>
          <a:p>
            <a:pPr>
              <a:lnSpc>
                <a:spcPct val="81000"/>
              </a:lnSpc>
            </a:pPr>
            <a:r>
              <a:rPr lang="en-US" dirty="0"/>
              <a:t>R&amp;TA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web page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</a:pPr>
            <a:r>
              <a:rPr lang="en-US" dirty="0">
                <a:hlinkClick r:id="rId3"/>
              </a:rPr>
              <a:t>R&amp;TA</a:t>
            </a:r>
            <a:r>
              <a:rPr dirty="0">
                <a:hlinkClick r:id="rId3"/>
              </a:rPr>
              <a:t> Instructor Classes</a:t>
            </a:r>
            <a:endParaRPr dirty="0"/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042" y="212885"/>
            <a:ext cx="2184000" cy="137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367" y="2831329"/>
            <a:ext cx="1389266" cy="119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9876A-723F-D256-A3B7-9B20FEB44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84" y="1690687"/>
            <a:ext cx="5058058" cy="4954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261E-41B0-08D2-081A-430DD028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r>
              <a:rPr lang="en-US" b="1" dirty="0"/>
              <a:t>Flags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09152-93DB-7FAF-C389-185CC60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01" y="1108411"/>
            <a:ext cx="7243590" cy="4788001"/>
          </a:xfrm>
        </p:spPr>
        <p:txBody>
          <a:bodyPr/>
          <a:lstStyle/>
          <a:p>
            <a:r>
              <a:rPr lang="en-US" dirty="0"/>
              <a:t>Honoring veterans by placing flags on graves at the National memorial Park in Falls Church, VA</a:t>
            </a:r>
          </a:p>
          <a:p>
            <a:r>
              <a:rPr lang="en-US" dirty="0"/>
              <a:t>Veterans Day (Sunday) – 11/10/24 at 10am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55850-7FDA-B92B-7AB5-60641746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821" y="174623"/>
            <a:ext cx="3363954" cy="1896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5CA02-5497-A0A6-275D-F6216CCD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677" y="2071471"/>
            <a:ext cx="3979295" cy="2334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B7F1D-81C3-2E29-8F67-2AB6D784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2" y="2840750"/>
            <a:ext cx="3845273" cy="2079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D2803-D8A4-C915-1243-002A2A1F0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796" y="2840750"/>
            <a:ext cx="2843609" cy="2548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60A18-7578-5117-1227-F441BC86A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232" y="4610358"/>
            <a:ext cx="2438740" cy="1286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CE5BE-B35E-625A-459B-694230845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881" y="4610358"/>
            <a:ext cx="2829320" cy="1981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14DF7A-84B6-4957-497C-8C5BC78D3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840" y="4990917"/>
            <a:ext cx="2324424" cy="1552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04F6C4-FB1B-8CD3-9827-92728F0B8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715" y="4405523"/>
            <a:ext cx="1999400" cy="18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835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DA58-5366-C787-E101-5D634180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Order of the Arrow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04DEF-0CEB-23AE-0F10-6D74CD4E9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2538"/>
            <a:ext cx="10515600" cy="5292156"/>
          </a:xfrm>
        </p:spPr>
        <p:txBody>
          <a:bodyPr>
            <a:normAutofit/>
          </a:bodyPr>
          <a:lstStyle/>
          <a:p>
            <a:pPr marL="233363" marR="0" lvl="1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Brian Fleck is Chapter Advisor.</a:t>
            </a:r>
          </a:p>
          <a:p>
            <a:pPr marL="233363" marR="0" lvl="1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Dues can be paid online:  </a:t>
            </a:r>
            <a:r>
              <a:rPr lang="en-US" sz="29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https://wipit470.org/dues.html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400" dirty="0"/>
              <a:t>Registrations open online </a:t>
            </a:r>
            <a:r>
              <a:rPr lang="en-US" sz="3400" dirty="0">
                <a:hlinkClick r:id="rId3"/>
              </a:rPr>
              <a:t>https://wipit470.org/index.html</a:t>
            </a:r>
            <a:r>
              <a:rPr lang="en-US" sz="3400" dirty="0"/>
              <a:t> under “Events”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702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B35A-9EEF-E671-A8DF-1125B17B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87" y="1886939"/>
            <a:ext cx="6620719" cy="2742935"/>
          </a:xfrm>
        </p:spPr>
        <p:txBody>
          <a:bodyPr>
            <a:normAutofit/>
          </a:bodyPr>
          <a:lstStyle/>
          <a:p>
            <a:r>
              <a:rPr lang="en-US" b="1" dirty="0"/>
              <a:t>District and other Award(s)</a:t>
            </a:r>
          </a:p>
        </p:txBody>
      </p:sp>
    </p:spTree>
    <p:extLst>
      <p:ext uri="{BB962C8B-B14F-4D97-AF65-F5344CB8AC3E}">
        <p14:creationId xmlns:p14="http://schemas.microsoft.com/office/powerpoint/2010/main" val="5065619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96D0-C19F-7DC1-68B4-DF4B09E6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58" y="2895674"/>
            <a:ext cx="10515600" cy="1325563"/>
          </a:xfrm>
        </p:spPr>
        <p:txBody>
          <a:bodyPr/>
          <a:lstStyle/>
          <a:p>
            <a:r>
              <a:rPr lang="en-US" b="1" dirty="0"/>
              <a:t>Questions/Clarification about </a:t>
            </a:r>
            <a:r>
              <a:rPr lang="en-US" b="1" dirty="0">
                <a:hlinkClick r:id="rId2"/>
              </a:rPr>
              <a:t>Read-ahead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39352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0B38-7E70-9D9D-BC39-814671D6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516"/>
          </a:xfrm>
        </p:spPr>
        <p:txBody>
          <a:bodyPr/>
          <a:lstStyle/>
          <a:p>
            <a:r>
              <a:rPr lang="en-US" b="1" dirty="0"/>
              <a:t>Council Announcements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66C15-EDAE-2EB9-4032-402F0955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042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Web Site Updates – NCAC is making ‘til 11/1/24 – some downtime</a:t>
            </a:r>
          </a:p>
          <a:p>
            <a:r>
              <a:rPr lang="en-US" dirty="0"/>
              <a:t>District Changes in </a:t>
            </a:r>
            <a:r>
              <a:rPr lang="en-US" dirty="0">
                <a:hlinkClick r:id="rId2"/>
              </a:rPr>
              <a:t>my.scouting.org </a:t>
            </a:r>
            <a:r>
              <a:rPr lang="en-US" dirty="0"/>
              <a:t>– still being worked</a:t>
            </a:r>
          </a:p>
          <a:p>
            <a:r>
              <a:rPr lang="en-US" dirty="0"/>
              <a:t>July – Dec – </a:t>
            </a:r>
            <a:r>
              <a:rPr lang="en-US" dirty="0">
                <a:hlinkClick r:id="rId3"/>
              </a:rPr>
              <a:t>Renewal</a:t>
            </a:r>
            <a:r>
              <a:rPr lang="en-US" dirty="0"/>
              <a:t> notices, via email, to registered Adults/Youth</a:t>
            </a:r>
          </a:p>
          <a:p>
            <a:pPr lvl="1"/>
            <a:r>
              <a:rPr lang="en-US" dirty="0"/>
              <a:t>Bills individual youth/adults both National and NCAC Fees</a:t>
            </a:r>
          </a:p>
          <a:p>
            <a:pPr lvl="1"/>
            <a:r>
              <a:rPr lang="en-US" dirty="0"/>
              <a:t>Units can choose to pay but will pay every 30-60 days</a:t>
            </a:r>
          </a:p>
          <a:p>
            <a:pPr lvl="1"/>
            <a:r>
              <a:rPr lang="en-US" dirty="0"/>
              <a:t>Still working on Scholarship processes</a:t>
            </a:r>
          </a:p>
          <a:p>
            <a:pPr lvl="1"/>
            <a:r>
              <a:rPr lang="en-US" dirty="0"/>
              <a:t>Renewal Aids – Individuals; Unit Coordinators</a:t>
            </a:r>
          </a:p>
          <a:p>
            <a:r>
              <a:rPr lang="en-US" dirty="0"/>
              <a:t>Key 3 replacement error – my.scouting.org (60 days)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837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CB29-F0B1-A67E-930B-F8A25F5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118" y="2602477"/>
            <a:ext cx="6075680" cy="1325563"/>
          </a:xfrm>
        </p:spPr>
        <p:txBody>
          <a:bodyPr/>
          <a:lstStyle/>
          <a:p>
            <a:r>
              <a:rPr lang="en-US" b="1" dirty="0"/>
              <a:t>General Announcements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7070C0-C7B9-1B79-C75C-76FE3FA90C17}"/>
              </a:ext>
            </a:extLst>
          </p:cNvPr>
          <p:cNvSpPr txBox="1">
            <a:spLocks/>
          </p:cNvSpPr>
          <p:nvPr/>
        </p:nvSpPr>
        <p:spPr>
          <a:xfrm>
            <a:off x="363281" y="1387530"/>
            <a:ext cx="10515600" cy="478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339725" lvl="2" indent="-339725" hangingPunct="1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03D11F-1C8D-A8EB-09EB-6C789021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676" y="1253330"/>
            <a:ext cx="11554043" cy="5054163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6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06010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460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09951" y="222477"/>
            <a:ext cx="1030652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sz="4400" b="1" dirty="0">
                <a:latin typeface="+mj-lt"/>
              </a:rPr>
              <a:t>Current 202</a:t>
            </a:r>
            <a:r>
              <a:rPr lang="en-US" sz="4400" b="1" dirty="0">
                <a:latin typeface="+mj-lt"/>
              </a:rPr>
              <a:t>4</a:t>
            </a:r>
            <a:r>
              <a:rPr sz="4400" b="1" dirty="0">
                <a:latin typeface="+mj-lt"/>
              </a:rPr>
              <a:t> </a:t>
            </a:r>
            <a:r>
              <a:rPr lang="en-US" sz="4400" b="1" dirty="0">
                <a:latin typeface="+mj-lt"/>
              </a:rPr>
              <a:t>Wolf Trap</a:t>
            </a:r>
            <a:r>
              <a:rPr sz="4400" b="1" dirty="0">
                <a:latin typeface="+mj-lt"/>
              </a:rPr>
              <a:t> Calendar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58922" y="1548040"/>
            <a:ext cx="11635854" cy="46220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 28,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Life to Eagle Seminar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Person), St James Catholic Church, Falls Church,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 18-20, 2024 –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Fall Camporee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Camp Rock Enon, Gore,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02,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Scouting for Food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(Tags)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09,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Scouting for Food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(Pick-up)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 10, 2024 –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Flags In (Veterans Day)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National Memorial Park, Falls Church,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 22, 2025 –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University of Scouting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Alexandria, VA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 08, 2025 – WTD MB Day, Fairfax Presbyterian Church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7"/>
          <a:srcRect t="1067"/>
          <a:stretch>
            <a:fillRect/>
          </a:stretch>
        </p:blipFill>
        <p:spPr>
          <a:xfrm>
            <a:off x="8501166" y="3889094"/>
            <a:ext cx="3331912" cy="2873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25261</TotalTime>
  <Words>2227</Words>
  <Application>Microsoft Office PowerPoint</Application>
  <PresentationFormat>Widescreen</PresentationFormat>
  <Paragraphs>198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Wolf Trap District  Roundtable</vt:lpstr>
      <vt:lpstr>Pledge</vt:lpstr>
      <vt:lpstr>Welcome</vt:lpstr>
      <vt:lpstr>Agenda</vt:lpstr>
      <vt:lpstr>District and other Award(s)</vt:lpstr>
      <vt:lpstr>Questions/Clarification about Read-ahead?</vt:lpstr>
      <vt:lpstr>Council Announcements</vt:lpstr>
      <vt:lpstr>General Announcements</vt:lpstr>
      <vt:lpstr>Current 2024 Wolf Trap Calendar</vt:lpstr>
      <vt:lpstr>STEM</vt:lpstr>
      <vt:lpstr>Fall Camporee</vt:lpstr>
      <vt:lpstr>Breakout Sessions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Aspects of Range and Target Activities </vt:lpstr>
      <vt:lpstr>Positive Aspects (cont.) </vt:lpstr>
      <vt:lpstr>PowerPoint Presentation</vt:lpstr>
      <vt:lpstr>PowerPoint Presentation</vt:lpstr>
      <vt:lpstr>Time for Cracker Barrel</vt:lpstr>
      <vt:lpstr>Backup Slides</vt:lpstr>
      <vt:lpstr>     Scouts Deserve a Trained Leader</vt:lpstr>
      <vt:lpstr>Outdoor Ethics</vt:lpstr>
      <vt:lpstr>Leave No Trace</vt:lpstr>
      <vt:lpstr>Outdoor Ethics Newsletter</vt:lpstr>
      <vt:lpstr>Merit Badges</vt:lpstr>
      <vt:lpstr>GM High  Adventure</vt:lpstr>
      <vt:lpstr>Range and Target Activities</vt:lpstr>
      <vt:lpstr>Flags In</vt:lpstr>
      <vt:lpstr>Order of the Arrow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Mason  District Roundtable</dc:title>
  <dc:creator>TPH</dc:creator>
  <cp:lastModifiedBy>Russell Pittman</cp:lastModifiedBy>
  <cp:revision>300</cp:revision>
  <cp:lastPrinted>2023-01-07T14:23:26Z</cp:lastPrinted>
  <dcterms:modified xsi:type="dcterms:W3CDTF">2024-09-12T15:14:20Z</dcterms:modified>
</cp:coreProperties>
</file>