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34"/>
  </p:notesMasterIdLst>
  <p:sldIdLst>
    <p:sldId id="256" r:id="rId4"/>
    <p:sldId id="257" r:id="rId5"/>
    <p:sldId id="272" r:id="rId6"/>
    <p:sldId id="259" r:id="rId7"/>
    <p:sldId id="291" r:id="rId8"/>
    <p:sldId id="292" r:id="rId9"/>
    <p:sldId id="269" r:id="rId10"/>
    <p:sldId id="270" r:id="rId11"/>
    <p:sldId id="271" r:id="rId12"/>
    <p:sldId id="273" r:id="rId13"/>
    <p:sldId id="260" r:id="rId14"/>
    <p:sldId id="261" r:id="rId15"/>
    <p:sldId id="274" r:id="rId16"/>
    <p:sldId id="262" r:id="rId17"/>
    <p:sldId id="263" r:id="rId18"/>
    <p:sldId id="264" r:id="rId19"/>
    <p:sldId id="265" r:id="rId20"/>
    <p:sldId id="278" r:id="rId21"/>
    <p:sldId id="279" r:id="rId22"/>
    <p:sldId id="280" r:id="rId23"/>
    <p:sldId id="281" r:id="rId24"/>
    <p:sldId id="282" r:id="rId25"/>
    <p:sldId id="283" r:id="rId26"/>
    <p:sldId id="284" r:id="rId27"/>
    <p:sldId id="288" r:id="rId28"/>
    <p:sldId id="285" r:id="rId29"/>
    <p:sldId id="277" r:id="rId30"/>
    <p:sldId id="276" r:id="rId31"/>
    <p:sldId id="287" r:id="rId32"/>
    <p:sldId id="266" r:id="rId33"/>
  </p:sldIdLst>
  <p:sldSz cx="18288000" cy="10287000"/>
  <p:notesSz cx="6858000" cy="9144000"/>
  <p:embeddedFontLst>
    <p:embeddedFont>
      <p:font typeface="Canva Sans" panose="020B0604020202020204" charset="0"/>
      <p:regular r:id="rId35"/>
    </p:embeddedFont>
    <p:embeddedFont>
      <p:font typeface="Canva Sans Bold" panose="020B0604020202020204" charset="0"/>
      <p:regular r:id="rId36"/>
    </p:embeddedFont>
    <p:embeddedFont>
      <p:font typeface="Montserrat" panose="020B0604020202020204" charset="0"/>
      <p:regular r:id="rId37"/>
    </p:embeddedFont>
    <p:embeddedFont>
      <p:font typeface="Montserrat Italics" panose="020B0604020202020204" charset="0"/>
      <p:regular r:id="rId38"/>
    </p:embeddedFont>
    <p:embeddedFont>
      <p:font typeface="Roboto"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Montserrat Bold" panose="020B0604020202020204" charset="0"/>
      <p:regular r:id="rId47"/>
    </p:embeddedFont>
    <p:embeddedFont>
      <p:font typeface="Open Sans" panose="020B0604020202020204" charset="0"/>
      <p:regular r:id="rId48"/>
    </p:embeddedFont>
    <p:embeddedFont>
      <p:font typeface="Open Sans Bold" panose="020B0604020202020204" charset="0"/>
      <p:regular r:id="rId49"/>
    </p:embeddedFont>
    <p:embeddedFont>
      <p:font typeface="Calibri Light" panose="020F0302020204030204"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464" autoAdjust="0"/>
  </p:normalViewPr>
  <p:slideViewPr>
    <p:cSldViewPr>
      <p:cViewPr varScale="1">
        <p:scale>
          <a:sx n="36" d="100"/>
          <a:sy n="36" d="100"/>
        </p:scale>
        <p:origin x="10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4E922-E4C1-4DFC-B296-F430D9F320CF}" type="datetimeFigureOut">
              <a:rPr lang="en-US" smtClean="0"/>
              <a:t>2/27/2023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3CD49-CDE4-40C8-9D68-7B2FA13895F7}" type="slidenum">
              <a:rPr lang="en-US" smtClean="0"/>
              <a:t>‹#›</a:t>
            </a:fld>
            <a:endParaRPr lang="en-US" dirty="0"/>
          </a:p>
        </p:txBody>
      </p:sp>
    </p:spTree>
    <p:extLst>
      <p:ext uri="{BB962C8B-B14F-4D97-AF65-F5344CB8AC3E}">
        <p14:creationId xmlns:p14="http://schemas.microsoft.com/office/powerpoint/2010/main" val="377914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037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Pre-program survey data:</a:t>
            </a:r>
            <a:r>
              <a:rPr lang="en-US" baseline="0" dirty="0" smtClean="0"/>
              <a:t> </a:t>
            </a:r>
          </a:p>
          <a:p>
            <a:pPr marL="171450" indent="-171450">
              <a:buFont typeface="Arial" panose="020B0604020202020204" pitchFamily="34" charset="0"/>
              <a:buChar char="•"/>
            </a:pPr>
            <a:r>
              <a:rPr lang="en-US" baseline="0" dirty="0" smtClean="0"/>
              <a:t>2 responses – To make a referral for home visiting to meet the needs of the child</a:t>
            </a:r>
          </a:p>
          <a:p>
            <a:pPr marL="171450" indent="-171450">
              <a:buFont typeface="Arial" panose="020B0604020202020204" pitchFamily="34" charset="0"/>
              <a:buChar char="•"/>
            </a:pPr>
            <a:r>
              <a:rPr lang="en-US" baseline="0" dirty="0" smtClean="0"/>
              <a:t>2 responses – to make a referral to meet the needs of the caregiver/family</a:t>
            </a:r>
          </a:p>
          <a:p>
            <a:pPr marL="171450" indent="-171450">
              <a:buFont typeface="Arial" panose="020B0604020202020204" pitchFamily="34" charset="0"/>
              <a:buChar char="•"/>
            </a:pPr>
            <a:r>
              <a:rPr lang="en-US" baseline="0" dirty="0" smtClean="0"/>
              <a:t>1 response – to inform of specific screening results, to discuss specific health-related concerns about the child, to review health related social needs</a:t>
            </a:r>
          </a:p>
          <a:p>
            <a:endParaRPr lang="en-US" dirty="0"/>
          </a:p>
        </p:txBody>
      </p:sp>
      <p:sp>
        <p:nvSpPr>
          <p:cNvPr id="4" name="Slide Number Placeholder 3"/>
          <p:cNvSpPr>
            <a:spLocks noGrp="1"/>
          </p:cNvSpPr>
          <p:nvPr>
            <p:ph type="sldNum" sz="quarter" idx="10"/>
          </p:nvPr>
        </p:nvSpPr>
        <p:spPr/>
        <p:txBody>
          <a:bodyPr/>
          <a:lstStyle/>
          <a:p>
            <a:fld id="{D9B3CD49-CDE4-40C8-9D68-7B2FA13895F7}" type="slidenum">
              <a:rPr lang="en-US" smtClean="0"/>
              <a:t>21</a:t>
            </a:fld>
            <a:endParaRPr lang="en-US" dirty="0"/>
          </a:p>
        </p:txBody>
      </p:sp>
    </p:spTree>
    <p:extLst>
      <p:ext uri="{BB962C8B-B14F-4D97-AF65-F5344CB8AC3E}">
        <p14:creationId xmlns:p14="http://schemas.microsoft.com/office/powerpoint/2010/main" val="10476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Pre-program survey data</a:t>
            </a:r>
            <a:r>
              <a:rPr lang="en-US" baseline="0" dirty="0" smtClean="0"/>
              <a:t> FV: </a:t>
            </a:r>
          </a:p>
          <a:p>
            <a:pPr marL="171450" indent="-171450">
              <a:buFont typeface="Arial" panose="020B0604020202020204" pitchFamily="34" charset="0"/>
              <a:buChar char="•"/>
            </a:pPr>
            <a:r>
              <a:rPr lang="en-US" baseline="0" dirty="0" smtClean="0"/>
              <a:t>Case Conference Meeting – 3 respondents </a:t>
            </a:r>
          </a:p>
          <a:p>
            <a:pPr marL="171450" indent="-171450">
              <a:buFont typeface="Arial" panose="020B0604020202020204" pitchFamily="34" charset="0"/>
              <a:buChar char="•"/>
            </a:pPr>
            <a:endParaRPr lang="en-US" baseline="0" dirty="0" smtClean="0"/>
          </a:p>
          <a:p>
            <a:r>
              <a:rPr lang="en-US" dirty="0" smtClean="0"/>
              <a:t>Pre-program survey data</a:t>
            </a:r>
            <a:r>
              <a:rPr lang="en-US" baseline="0" dirty="0" smtClean="0"/>
              <a:t> practice:</a:t>
            </a:r>
          </a:p>
          <a:p>
            <a:pPr marL="171450" indent="-171450">
              <a:buFont typeface="Arial" panose="020B0604020202020204" pitchFamily="34" charset="0"/>
              <a:buChar char="•"/>
            </a:pPr>
            <a:r>
              <a:rPr lang="en-US" baseline="0" dirty="0" smtClean="0"/>
              <a:t>3 responses – phone call </a:t>
            </a:r>
          </a:p>
          <a:p>
            <a:pPr marL="171450" indent="-171450">
              <a:buFont typeface="Arial" panose="020B0604020202020204" pitchFamily="34" charset="0"/>
              <a:buChar char="•"/>
            </a:pPr>
            <a:r>
              <a:rPr lang="en-US" baseline="0" dirty="0" smtClean="0"/>
              <a:t>0 responses – case conference </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B3CD49-CDE4-40C8-9D68-7B2FA13895F7}" type="slidenum">
              <a:rPr lang="en-US" smtClean="0"/>
              <a:t>22</a:t>
            </a:fld>
            <a:endParaRPr lang="en-US" dirty="0"/>
          </a:p>
        </p:txBody>
      </p:sp>
    </p:spTree>
    <p:extLst>
      <p:ext uri="{BB962C8B-B14F-4D97-AF65-F5344CB8AC3E}">
        <p14:creationId xmlns:p14="http://schemas.microsoft.com/office/powerpoint/2010/main" val="151450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FV goals for collaborative: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Increase in practice’s knowledge about Family Visiting programs</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All other areas were rated similarly</a:t>
            </a:r>
            <a:r>
              <a:rPr lang="en-US" sz="1200" b="0" i="0" kern="1200" baseline="0" dirty="0" smtClean="0">
                <a:solidFill>
                  <a:schemeClr val="tx1"/>
                </a:solidFill>
                <a:effectLst/>
                <a:latin typeface="+mn-lt"/>
                <a:ea typeface="+mn-ea"/>
                <a:cs typeface="+mn-cs"/>
              </a:rPr>
              <a:t> important</a:t>
            </a: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9B3CD49-CDE4-40C8-9D68-7B2FA13895F7}" type="slidenum">
              <a:rPr lang="en-US" smtClean="0"/>
              <a:t>23</a:t>
            </a:fld>
            <a:endParaRPr lang="en-US" dirty="0"/>
          </a:p>
        </p:txBody>
      </p:sp>
    </p:spTree>
    <p:extLst>
      <p:ext uri="{BB962C8B-B14F-4D97-AF65-F5344CB8AC3E}">
        <p14:creationId xmlns:p14="http://schemas.microsoft.com/office/powerpoint/2010/main" val="122038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goals for collaborative:</a:t>
            </a:r>
          </a:p>
          <a:p>
            <a:pPr marL="171450" indent="-171450">
              <a:buFont typeface="Arial" panose="020B0604020202020204" pitchFamily="34" charset="0"/>
              <a:buChar char="•"/>
            </a:pPr>
            <a:r>
              <a:rPr lang="en-US" dirty="0" smtClean="0"/>
              <a:t>Reduction in barriers to making a referral to Family Visiting program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Improvement of health for children based on increased collaboration/utilization</a:t>
            </a:r>
          </a:p>
          <a:p>
            <a:pPr marL="171450" indent="-171450">
              <a:buFont typeface="Arial" panose="020B0604020202020204" pitchFamily="34" charset="0"/>
              <a:buChar char="•"/>
            </a:pPr>
            <a:r>
              <a:rPr lang="en-US" dirty="0" smtClean="0"/>
              <a:t>Improvement of health of mom/caregiver based on increased collaboration/utilization</a:t>
            </a:r>
          </a:p>
          <a:p>
            <a:endParaRPr lang="en-US" dirty="0"/>
          </a:p>
        </p:txBody>
      </p:sp>
      <p:sp>
        <p:nvSpPr>
          <p:cNvPr id="4" name="Slide Number Placeholder 3"/>
          <p:cNvSpPr>
            <a:spLocks noGrp="1"/>
          </p:cNvSpPr>
          <p:nvPr>
            <p:ph type="sldNum" sz="quarter" idx="10"/>
          </p:nvPr>
        </p:nvSpPr>
        <p:spPr/>
        <p:txBody>
          <a:bodyPr/>
          <a:lstStyle/>
          <a:p>
            <a:fld id="{D9B3CD49-CDE4-40C8-9D68-7B2FA13895F7}" type="slidenum">
              <a:rPr lang="en-US" smtClean="0"/>
              <a:t>24</a:t>
            </a:fld>
            <a:endParaRPr lang="en-US" dirty="0"/>
          </a:p>
        </p:txBody>
      </p:sp>
    </p:spTree>
    <p:extLst>
      <p:ext uri="{BB962C8B-B14F-4D97-AF65-F5344CB8AC3E}">
        <p14:creationId xmlns:p14="http://schemas.microsoft.com/office/powerpoint/2010/main" val="27427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04b3deea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04b3deea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(Insert cadence and quantity for initial speaking point) This opportunity has given us a path to share information with providers on a quarterly basis and also a as needed basis. When parents enter their visit with providers they are reassured that the provider has most of the information that has been disclosed to the providers and leaves more time for the parents to ask questions and update on and new information necessary. The providers at Narragansett Bay have been open and available to WPS PAT Parent Educators at all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This opportunity has given us a path to share information with providers on a quarterly basis and also a as needed basis. When parents enter their visit with providers they are reassured that the provider has most of the information that has been disclosed to the providers and leaves more time for the parents to ask questions and update on and new information necessary. The providers at Narragansett Bay have been open and available to WPS PAT Parent Educators at all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2549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4b3deea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4b3deea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849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5bb87ce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5bb87ce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486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dc75db89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dc75db89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302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B3CD49-CDE4-40C8-9D68-7B2FA13895F7}" type="slidenum">
              <a:rPr lang="en-US" smtClean="0"/>
              <a:t>17</a:t>
            </a:fld>
            <a:endParaRPr lang="en-US" dirty="0"/>
          </a:p>
        </p:txBody>
      </p:sp>
    </p:spTree>
    <p:extLst>
      <p:ext uri="{BB962C8B-B14F-4D97-AF65-F5344CB8AC3E}">
        <p14:creationId xmlns:p14="http://schemas.microsoft.com/office/powerpoint/2010/main" val="236995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Pre-program survey data:</a:t>
            </a:r>
            <a:r>
              <a:rPr lang="en-US" baseline="0" dirty="0" smtClean="0"/>
              <a:t> </a:t>
            </a:r>
          </a:p>
          <a:p>
            <a:pPr marL="171450" indent="-171450">
              <a:buFont typeface="Arial" panose="020B0604020202020204" pitchFamily="34" charset="0"/>
              <a:buChar char="•"/>
            </a:pPr>
            <a:r>
              <a:rPr lang="en-US" baseline="0" dirty="0" smtClean="0"/>
              <a:t>30% (3 responses) – regularly, at times intervals</a:t>
            </a:r>
          </a:p>
        </p:txBody>
      </p:sp>
      <p:sp>
        <p:nvSpPr>
          <p:cNvPr id="4" name="Slide Number Placeholder 3"/>
          <p:cNvSpPr>
            <a:spLocks noGrp="1"/>
          </p:cNvSpPr>
          <p:nvPr>
            <p:ph type="sldNum" sz="quarter" idx="10"/>
          </p:nvPr>
        </p:nvSpPr>
        <p:spPr/>
        <p:txBody>
          <a:bodyPr/>
          <a:lstStyle/>
          <a:p>
            <a:fld id="{D9B3CD49-CDE4-40C8-9D68-7B2FA13895F7}" type="slidenum">
              <a:rPr lang="en-US" smtClean="0"/>
              <a:t>18</a:t>
            </a:fld>
            <a:endParaRPr lang="en-US" dirty="0"/>
          </a:p>
        </p:txBody>
      </p:sp>
    </p:spTree>
    <p:extLst>
      <p:ext uri="{BB962C8B-B14F-4D97-AF65-F5344CB8AC3E}">
        <p14:creationId xmlns:p14="http://schemas.microsoft.com/office/powerpoint/2010/main" val="424575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Pre-program survey data:</a:t>
            </a:r>
            <a:r>
              <a:rPr lang="en-US" baseline="0" dirty="0" smtClean="0"/>
              <a:t> </a:t>
            </a:r>
          </a:p>
          <a:p>
            <a:pPr marL="171450" indent="-171450">
              <a:buFont typeface="Arial" panose="020B0604020202020204" pitchFamily="34" charset="0"/>
              <a:buChar char="•"/>
            </a:pPr>
            <a:r>
              <a:rPr lang="en-US" baseline="0" dirty="0" smtClean="0"/>
              <a:t>0% (0 responses) – regularly, at times intervals</a:t>
            </a:r>
          </a:p>
          <a:p>
            <a:endParaRPr lang="en-US" dirty="0"/>
          </a:p>
        </p:txBody>
      </p:sp>
      <p:sp>
        <p:nvSpPr>
          <p:cNvPr id="4" name="Slide Number Placeholder 3"/>
          <p:cNvSpPr>
            <a:spLocks noGrp="1"/>
          </p:cNvSpPr>
          <p:nvPr>
            <p:ph type="sldNum" sz="quarter" idx="10"/>
          </p:nvPr>
        </p:nvSpPr>
        <p:spPr/>
        <p:txBody>
          <a:bodyPr/>
          <a:lstStyle/>
          <a:p>
            <a:fld id="{D9B3CD49-CDE4-40C8-9D68-7B2FA13895F7}" type="slidenum">
              <a:rPr lang="en-US" smtClean="0"/>
              <a:t>19</a:t>
            </a:fld>
            <a:endParaRPr lang="en-US" dirty="0"/>
          </a:p>
        </p:txBody>
      </p:sp>
    </p:spTree>
    <p:extLst>
      <p:ext uri="{BB962C8B-B14F-4D97-AF65-F5344CB8AC3E}">
        <p14:creationId xmlns:p14="http://schemas.microsoft.com/office/powerpoint/2010/main" val="154932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Pre-program survey data:</a:t>
            </a:r>
            <a:r>
              <a:rPr lang="en-US" baseline="0" dirty="0" smtClean="0"/>
              <a:t> similar distribution of responses </a:t>
            </a:r>
          </a:p>
        </p:txBody>
      </p:sp>
      <p:sp>
        <p:nvSpPr>
          <p:cNvPr id="4" name="Slide Number Placeholder 3"/>
          <p:cNvSpPr>
            <a:spLocks noGrp="1"/>
          </p:cNvSpPr>
          <p:nvPr>
            <p:ph type="sldNum" sz="quarter" idx="10"/>
          </p:nvPr>
        </p:nvSpPr>
        <p:spPr/>
        <p:txBody>
          <a:bodyPr/>
          <a:lstStyle/>
          <a:p>
            <a:fld id="{D9B3CD49-CDE4-40C8-9D68-7B2FA13895F7}" type="slidenum">
              <a:rPr lang="en-US" smtClean="0"/>
              <a:t>20</a:t>
            </a:fld>
            <a:endParaRPr lang="en-US" dirty="0"/>
          </a:p>
        </p:txBody>
      </p:sp>
    </p:spTree>
    <p:extLst>
      <p:ext uri="{BB962C8B-B14F-4D97-AF65-F5344CB8AC3E}">
        <p14:creationId xmlns:p14="http://schemas.microsoft.com/office/powerpoint/2010/main" val="99794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12196757" y="10"/>
            <a:ext cx="6091250" cy="406114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grpSp>
      <p:sp>
        <p:nvSpPr>
          <p:cNvPr id="26" name="Google Shape;26;p3"/>
          <p:cNvSpPr txBox="1">
            <a:spLocks noGrp="1"/>
          </p:cNvSpPr>
          <p:nvPr>
            <p:ph type="title"/>
          </p:nvPr>
        </p:nvSpPr>
        <p:spPr>
          <a:xfrm>
            <a:off x="1196200" y="4304694"/>
            <a:ext cx="16444200" cy="1677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8400">
                <a:solidFill>
                  <a:schemeClr val="lt1"/>
                </a:solidFill>
              </a:defRPr>
            </a:lvl1pPr>
            <a:lvl2pPr lvl="1">
              <a:spcBef>
                <a:spcPts val="0"/>
              </a:spcBef>
              <a:spcAft>
                <a:spcPts val="0"/>
              </a:spcAft>
              <a:buClr>
                <a:schemeClr val="lt1"/>
              </a:buClr>
              <a:buSzPts val="4200"/>
              <a:buNone/>
              <a:defRPr sz="8400">
                <a:solidFill>
                  <a:schemeClr val="lt1"/>
                </a:solidFill>
              </a:defRPr>
            </a:lvl2pPr>
            <a:lvl3pPr lvl="2">
              <a:spcBef>
                <a:spcPts val="0"/>
              </a:spcBef>
              <a:spcAft>
                <a:spcPts val="0"/>
              </a:spcAft>
              <a:buClr>
                <a:schemeClr val="lt1"/>
              </a:buClr>
              <a:buSzPts val="4200"/>
              <a:buNone/>
              <a:defRPr sz="8400">
                <a:solidFill>
                  <a:schemeClr val="lt1"/>
                </a:solidFill>
              </a:defRPr>
            </a:lvl3pPr>
            <a:lvl4pPr lvl="3">
              <a:spcBef>
                <a:spcPts val="0"/>
              </a:spcBef>
              <a:spcAft>
                <a:spcPts val="0"/>
              </a:spcAft>
              <a:buClr>
                <a:schemeClr val="lt1"/>
              </a:buClr>
              <a:buSzPts val="4200"/>
              <a:buNone/>
              <a:defRPr sz="8400">
                <a:solidFill>
                  <a:schemeClr val="lt1"/>
                </a:solidFill>
              </a:defRPr>
            </a:lvl4pPr>
            <a:lvl5pPr lvl="4">
              <a:spcBef>
                <a:spcPts val="0"/>
              </a:spcBef>
              <a:spcAft>
                <a:spcPts val="0"/>
              </a:spcAft>
              <a:buClr>
                <a:schemeClr val="lt1"/>
              </a:buClr>
              <a:buSzPts val="4200"/>
              <a:buNone/>
              <a:defRPr sz="8400">
                <a:solidFill>
                  <a:schemeClr val="lt1"/>
                </a:solidFill>
              </a:defRPr>
            </a:lvl5pPr>
            <a:lvl6pPr lvl="5">
              <a:spcBef>
                <a:spcPts val="0"/>
              </a:spcBef>
              <a:spcAft>
                <a:spcPts val="0"/>
              </a:spcAft>
              <a:buClr>
                <a:schemeClr val="lt1"/>
              </a:buClr>
              <a:buSzPts val="4200"/>
              <a:buNone/>
              <a:defRPr sz="8400">
                <a:solidFill>
                  <a:schemeClr val="lt1"/>
                </a:solidFill>
              </a:defRPr>
            </a:lvl6pPr>
            <a:lvl7pPr lvl="6">
              <a:spcBef>
                <a:spcPts val="0"/>
              </a:spcBef>
              <a:spcAft>
                <a:spcPts val="0"/>
              </a:spcAft>
              <a:buClr>
                <a:schemeClr val="lt1"/>
              </a:buClr>
              <a:buSzPts val="4200"/>
              <a:buNone/>
              <a:defRPr sz="8400">
                <a:solidFill>
                  <a:schemeClr val="lt1"/>
                </a:solidFill>
              </a:defRPr>
            </a:lvl7pPr>
            <a:lvl8pPr lvl="7">
              <a:spcBef>
                <a:spcPts val="0"/>
              </a:spcBef>
              <a:spcAft>
                <a:spcPts val="0"/>
              </a:spcAft>
              <a:buClr>
                <a:schemeClr val="lt1"/>
              </a:buClr>
              <a:buSzPts val="4200"/>
              <a:buNone/>
              <a:defRPr sz="8400">
                <a:solidFill>
                  <a:schemeClr val="lt1"/>
                </a:solidFill>
              </a:defRPr>
            </a:lvl8pPr>
            <a:lvl9pPr lvl="8">
              <a:spcBef>
                <a:spcPts val="0"/>
              </a:spcBef>
              <a:spcAft>
                <a:spcPts val="0"/>
              </a:spcAft>
              <a:buClr>
                <a:schemeClr val="lt1"/>
              </a:buClr>
              <a:buSzPts val="4200"/>
              <a:buNone/>
              <a:defRPr sz="8400">
                <a:solidFill>
                  <a:schemeClr val="lt1"/>
                </a:solidFill>
              </a:defRPr>
            </a:lvl9pPr>
          </a:lstStyle>
          <a:p>
            <a:endParaRPr/>
          </a:p>
        </p:txBody>
      </p:sp>
      <p:sp>
        <p:nvSpPr>
          <p:cNvPr id="27" name="Google Shape;27;p3"/>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474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7807339"/>
            <a:ext cx="18288000" cy="2479850"/>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grpSp>
      <p:sp>
        <p:nvSpPr>
          <p:cNvPr id="35" name="Google Shape;35;p4"/>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623400" y="2459750"/>
            <a:ext cx="17041200" cy="66780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093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623400" y="2459950"/>
            <a:ext cx="7999800" cy="66780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1" name="Google Shape;41;p5"/>
          <p:cNvSpPr txBox="1">
            <a:spLocks noGrp="1"/>
          </p:cNvSpPr>
          <p:nvPr>
            <p:ph type="body" idx="2"/>
          </p:nvPr>
        </p:nvSpPr>
        <p:spPr>
          <a:xfrm>
            <a:off x="9664800" y="2459950"/>
            <a:ext cx="7999800" cy="66780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2" name="Google Shape;42;p5"/>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3783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3004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8" name="Google Shape;48;p7"/>
          <p:cNvSpPr txBox="1">
            <a:spLocks noGrp="1"/>
          </p:cNvSpPr>
          <p:nvPr>
            <p:ph type="body" idx="1"/>
          </p:nvPr>
        </p:nvSpPr>
        <p:spPr>
          <a:xfrm>
            <a:off x="623400" y="2931608"/>
            <a:ext cx="5616000" cy="62064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9" name="Google Shape;49;p7"/>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6901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12196757" y="10"/>
            <a:ext cx="6091250" cy="406114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grpSp>
      <p:sp>
        <p:nvSpPr>
          <p:cNvPr id="57" name="Google Shape;57;p8"/>
          <p:cNvSpPr txBox="1">
            <a:spLocks noGrp="1"/>
          </p:cNvSpPr>
          <p:nvPr>
            <p:ph type="title"/>
          </p:nvPr>
        </p:nvSpPr>
        <p:spPr>
          <a:xfrm>
            <a:off x="980500" y="1052700"/>
            <a:ext cx="11237400" cy="81816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9600">
                <a:solidFill>
                  <a:schemeClr val="lt1"/>
                </a:solidFill>
              </a:defRPr>
            </a:lvl1pPr>
            <a:lvl2pPr lvl="1">
              <a:spcBef>
                <a:spcPts val="0"/>
              </a:spcBef>
              <a:spcAft>
                <a:spcPts val="0"/>
              </a:spcAft>
              <a:buClr>
                <a:schemeClr val="lt1"/>
              </a:buClr>
              <a:buSzPts val="4800"/>
              <a:buNone/>
              <a:defRPr sz="9600">
                <a:solidFill>
                  <a:schemeClr val="lt1"/>
                </a:solidFill>
              </a:defRPr>
            </a:lvl2pPr>
            <a:lvl3pPr lvl="2">
              <a:spcBef>
                <a:spcPts val="0"/>
              </a:spcBef>
              <a:spcAft>
                <a:spcPts val="0"/>
              </a:spcAft>
              <a:buClr>
                <a:schemeClr val="lt1"/>
              </a:buClr>
              <a:buSzPts val="4800"/>
              <a:buNone/>
              <a:defRPr sz="9600">
                <a:solidFill>
                  <a:schemeClr val="lt1"/>
                </a:solidFill>
              </a:defRPr>
            </a:lvl3pPr>
            <a:lvl4pPr lvl="3">
              <a:spcBef>
                <a:spcPts val="0"/>
              </a:spcBef>
              <a:spcAft>
                <a:spcPts val="0"/>
              </a:spcAft>
              <a:buClr>
                <a:schemeClr val="lt1"/>
              </a:buClr>
              <a:buSzPts val="4800"/>
              <a:buNone/>
              <a:defRPr sz="9600">
                <a:solidFill>
                  <a:schemeClr val="lt1"/>
                </a:solidFill>
              </a:defRPr>
            </a:lvl4pPr>
            <a:lvl5pPr lvl="4">
              <a:spcBef>
                <a:spcPts val="0"/>
              </a:spcBef>
              <a:spcAft>
                <a:spcPts val="0"/>
              </a:spcAft>
              <a:buClr>
                <a:schemeClr val="lt1"/>
              </a:buClr>
              <a:buSzPts val="4800"/>
              <a:buNone/>
              <a:defRPr sz="9600">
                <a:solidFill>
                  <a:schemeClr val="lt1"/>
                </a:solidFill>
              </a:defRPr>
            </a:lvl5pPr>
            <a:lvl6pPr lvl="5">
              <a:spcBef>
                <a:spcPts val="0"/>
              </a:spcBef>
              <a:spcAft>
                <a:spcPts val="0"/>
              </a:spcAft>
              <a:buClr>
                <a:schemeClr val="lt1"/>
              </a:buClr>
              <a:buSzPts val="4800"/>
              <a:buNone/>
              <a:defRPr sz="9600">
                <a:solidFill>
                  <a:schemeClr val="lt1"/>
                </a:solidFill>
              </a:defRPr>
            </a:lvl6pPr>
            <a:lvl7pPr lvl="6">
              <a:spcBef>
                <a:spcPts val="0"/>
              </a:spcBef>
              <a:spcAft>
                <a:spcPts val="0"/>
              </a:spcAft>
              <a:buClr>
                <a:schemeClr val="lt1"/>
              </a:buClr>
              <a:buSzPts val="4800"/>
              <a:buNone/>
              <a:defRPr sz="9600">
                <a:solidFill>
                  <a:schemeClr val="lt1"/>
                </a:solidFill>
              </a:defRPr>
            </a:lvl7pPr>
            <a:lvl8pPr lvl="7">
              <a:spcBef>
                <a:spcPts val="0"/>
              </a:spcBef>
              <a:spcAft>
                <a:spcPts val="0"/>
              </a:spcAft>
              <a:buClr>
                <a:schemeClr val="lt1"/>
              </a:buClr>
              <a:buSzPts val="4800"/>
              <a:buNone/>
              <a:defRPr sz="9600">
                <a:solidFill>
                  <a:schemeClr val="lt1"/>
                </a:solidFill>
              </a:defRPr>
            </a:lvl8pPr>
            <a:lvl9pPr lvl="8">
              <a:spcBef>
                <a:spcPts val="0"/>
              </a:spcBef>
              <a:spcAft>
                <a:spcPts val="0"/>
              </a:spcAft>
              <a:buClr>
                <a:schemeClr val="lt1"/>
              </a:buClr>
              <a:buSzPts val="4800"/>
              <a:buNone/>
              <a:defRPr sz="9600">
                <a:solidFill>
                  <a:schemeClr val="lt1"/>
                </a:solidFill>
              </a:defRPr>
            </a:lvl9pPr>
          </a:lstStyle>
          <a:p>
            <a:endParaRPr/>
          </a:p>
        </p:txBody>
      </p:sp>
      <p:sp>
        <p:nvSpPr>
          <p:cNvPr id="58" name="Google Shape;58;p8"/>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293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0" name="Google Shape;60;p9"/>
          <p:cNvSpPr/>
          <p:nvPr/>
        </p:nvSpPr>
        <p:spPr>
          <a:xfrm>
            <a:off x="9144000" y="-350"/>
            <a:ext cx="9144000" cy="102870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dirty="0"/>
          </a:p>
        </p:txBody>
      </p:sp>
      <p:cxnSp>
        <p:nvCxnSpPr>
          <p:cNvPr id="61" name="Google Shape;61;p9"/>
          <p:cNvCxnSpPr/>
          <p:nvPr/>
        </p:nvCxnSpPr>
        <p:spPr>
          <a:xfrm>
            <a:off x="10059350" y="8991000"/>
            <a:ext cx="9366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531000" y="2302200"/>
            <a:ext cx="8090400" cy="3129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63" name="Google Shape;63;p9"/>
          <p:cNvSpPr txBox="1">
            <a:spLocks noGrp="1"/>
          </p:cNvSpPr>
          <p:nvPr>
            <p:ph type="subTitle" idx="1"/>
          </p:nvPr>
        </p:nvSpPr>
        <p:spPr>
          <a:xfrm>
            <a:off x="531000" y="5538002"/>
            <a:ext cx="8090400" cy="2538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64" name="Google Shape;64;p9"/>
          <p:cNvSpPr txBox="1">
            <a:spLocks noGrp="1"/>
          </p:cNvSpPr>
          <p:nvPr>
            <p:ph type="body" idx="2"/>
          </p:nvPr>
        </p:nvSpPr>
        <p:spPr>
          <a:xfrm>
            <a:off x="9879000" y="144840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Clr>
                <a:schemeClr val="lt1"/>
              </a:buClr>
              <a:buSzPts val="1800"/>
              <a:buChar char="●"/>
              <a:defRPr>
                <a:solidFill>
                  <a:schemeClr val="lt1"/>
                </a:solidFill>
              </a:defRPr>
            </a:lvl1pPr>
            <a:lvl2pPr marL="1828800" lvl="1" indent="-635000">
              <a:spcBef>
                <a:spcPts val="0"/>
              </a:spcBef>
              <a:spcAft>
                <a:spcPts val="0"/>
              </a:spcAft>
              <a:buClr>
                <a:schemeClr val="lt1"/>
              </a:buClr>
              <a:buSzPts val="1400"/>
              <a:buChar char="○"/>
              <a:defRPr>
                <a:solidFill>
                  <a:schemeClr val="lt1"/>
                </a:solidFill>
              </a:defRPr>
            </a:lvl2pPr>
            <a:lvl3pPr marL="2743200" lvl="2" indent="-635000">
              <a:spcBef>
                <a:spcPts val="0"/>
              </a:spcBef>
              <a:spcAft>
                <a:spcPts val="0"/>
              </a:spcAft>
              <a:buClr>
                <a:schemeClr val="lt1"/>
              </a:buClr>
              <a:buSzPts val="1400"/>
              <a:buChar char="■"/>
              <a:defRPr>
                <a:solidFill>
                  <a:schemeClr val="lt1"/>
                </a:solidFill>
              </a:defRPr>
            </a:lvl3pPr>
            <a:lvl4pPr marL="3657600" lvl="3" indent="-635000">
              <a:spcBef>
                <a:spcPts val="0"/>
              </a:spcBef>
              <a:spcAft>
                <a:spcPts val="0"/>
              </a:spcAft>
              <a:buClr>
                <a:schemeClr val="lt1"/>
              </a:buClr>
              <a:buSzPts val="1400"/>
              <a:buChar char="●"/>
              <a:defRPr>
                <a:solidFill>
                  <a:schemeClr val="lt1"/>
                </a:solidFill>
              </a:defRPr>
            </a:lvl4pPr>
            <a:lvl5pPr marL="4572000" lvl="4" indent="-635000">
              <a:spcBef>
                <a:spcPts val="0"/>
              </a:spcBef>
              <a:spcAft>
                <a:spcPts val="0"/>
              </a:spcAft>
              <a:buClr>
                <a:schemeClr val="lt1"/>
              </a:buClr>
              <a:buSzPts val="1400"/>
              <a:buChar char="○"/>
              <a:defRPr>
                <a:solidFill>
                  <a:schemeClr val="lt1"/>
                </a:solidFill>
              </a:defRPr>
            </a:lvl5pPr>
            <a:lvl6pPr marL="5486400" lvl="5" indent="-635000">
              <a:spcBef>
                <a:spcPts val="0"/>
              </a:spcBef>
              <a:spcAft>
                <a:spcPts val="0"/>
              </a:spcAft>
              <a:buClr>
                <a:schemeClr val="lt1"/>
              </a:buClr>
              <a:buSzPts val="1400"/>
              <a:buChar char="■"/>
              <a:defRPr>
                <a:solidFill>
                  <a:schemeClr val="lt1"/>
                </a:solidFill>
              </a:defRPr>
            </a:lvl6pPr>
            <a:lvl7pPr marL="6400800" lvl="6" indent="-635000">
              <a:spcBef>
                <a:spcPts val="0"/>
              </a:spcBef>
              <a:spcAft>
                <a:spcPts val="0"/>
              </a:spcAft>
              <a:buClr>
                <a:schemeClr val="lt1"/>
              </a:buClr>
              <a:buSzPts val="1400"/>
              <a:buChar char="●"/>
              <a:defRPr>
                <a:solidFill>
                  <a:schemeClr val="lt1"/>
                </a:solidFill>
              </a:defRPr>
            </a:lvl7pPr>
            <a:lvl8pPr marL="7315200" lvl="7" indent="-635000">
              <a:spcBef>
                <a:spcPts val="0"/>
              </a:spcBef>
              <a:spcAft>
                <a:spcPts val="0"/>
              </a:spcAft>
              <a:buClr>
                <a:schemeClr val="lt1"/>
              </a:buClr>
              <a:buSzPts val="1400"/>
              <a:buChar char="○"/>
              <a:defRPr>
                <a:solidFill>
                  <a:schemeClr val="lt1"/>
                </a:solidFill>
              </a:defRPr>
            </a:lvl8pPr>
            <a:lvl9pPr marL="8229600" lvl="8" indent="-6350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946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639000" y="8461150"/>
            <a:ext cx="11997600" cy="11976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09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12196757" y="10"/>
            <a:ext cx="6091250" cy="406114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grpSp>
      <p:sp>
        <p:nvSpPr>
          <p:cNvPr id="76" name="Google Shape;76;p11"/>
          <p:cNvSpPr txBox="1">
            <a:spLocks noGrp="1"/>
          </p:cNvSpPr>
          <p:nvPr>
            <p:ph type="title" hasCustomPrompt="1"/>
          </p:nvPr>
        </p:nvSpPr>
        <p:spPr>
          <a:xfrm>
            <a:off x="623400" y="2512100"/>
            <a:ext cx="17041200" cy="4061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24000">
                <a:solidFill>
                  <a:schemeClr val="lt1"/>
                </a:solidFill>
              </a:defRPr>
            </a:lvl1pPr>
            <a:lvl2pPr lvl="1" algn="ctr">
              <a:spcBef>
                <a:spcPts val="0"/>
              </a:spcBef>
              <a:spcAft>
                <a:spcPts val="0"/>
              </a:spcAft>
              <a:buClr>
                <a:schemeClr val="lt1"/>
              </a:buClr>
              <a:buSzPts val="12000"/>
              <a:buNone/>
              <a:defRPr sz="24000">
                <a:solidFill>
                  <a:schemeClr val="lt1"/>
                </a:solidFill>
              </a:defRPr>
            </a:lvl2pPr>
            <a:lvl3pPr lvl="2" algn="ctr">
              <a:spcBef>
                <a:spcPts val="0"/>
              </a:spcBef>
              <a:spcAft>
                <a:spcPts val="0"/>
              </a:spcAft>
              <a:buClr>
                <a:schemeClr val="lt1"/>
              </a:buClr>
              <a:buSzPts val="12000"/>
              <a:buNone/>
              <a:defRPr sz="24000">
                <a:solidFill>
                  <a:schemeClr val="lt1"/>
                </a:solidFill>
              </a:defRPr>
            </a:lvl3pPr>
            <a:lvl4pPr lvl="3" algn="ctr">
              <a:spcBef>
                <a:spcPts val="0"/>
              </a:spcBef>
              <a:spcAft>
                <a:spcPts val="0"/>
              </a:spcAft>
              <a:buClr>
                <a:schemeClr val="lt1"/>
              </a:buClr>
              <a:buSzPts val="12000"/>
              <a:buNone/>
              <a:defRPr sz="24000">
                <a:solidFill>
                  <a:schemeClr val="lt1"/>
                </a:solidFill>
              </a:defRPr>
            </a:lvl4pPr>
            <a:lvl5pPr lvl="4" algn="ctr">
              <a:spcBef>
                <a:spcPts val="0"/>
              </a:spcBef>
              <a:spcAft>
                <a:spcPts val="0"/>
              </a:spcAft>
              <a:buClr>
                <a:schemeClr val="lt1"/>
              </a:buClr>
              <a:buSzPts val="12000"/>
              <a:buNone/>
              <a:defRPr sz="24000">
                <a:solidFill>
                  <a:schemeClr val="lt1"/>
                </a:solidFill>
              </a:defRPr>
            </a:lvl5pPr>
            <a:lvl6pPr lvl="5" algn="ctr">
              <a:spcBef>
                <a:spcPts val="0"/>
              </a:spcBef>
              <a:spcAft>
                <a:spcPts val="0"/>
              </a:spcAft>
              <a:buClr>
                <a:schemeClr val="lt1"/>
              </a:buClr>
              <a:buSzPts val="12000"/>
              <a:buNone/>
              <a:defRPr sz="24000">
                <a:solidFill>
                  <a:schemeClr val="lt1"/>
                </a:solidFill>
              </a:defRPr>
            </a:lvl6pPr>
            <a:lvl7pPr lvl="6" algn="ctr">
              <a:spcBef>
                <a:spcPts val="0"/>
              </a:spcBef>
              <a:spcAft>
                <a:spcPts val="0"/>
              </a:spcAft>
              <a:buClr>
                <a:schemeClr val="lt1"/>
              </a:buClr>
              <a:buSzPts val="12000"/>
              <a:buNone/>
              <a:defRPr sz="24000">
                <a:solidFill>
                  <a:schemeClr val="lt1"/>
                </a:solidFill>
              </a:defRPr>
            </a:lvl7pPr>
            <a:lvl8pPr lvl="7" algn="ctr">
              <a:spcBef>
                <a:spcPts val="0"/>
              </a:spcBef>
              <a:spcAft>
                <a:spcPts val="0"/>
              </a:spcAft>
              <a:buClr>
                <a:schemeClr val="lt1"/>
              </a:buClr>
              <a:buSzPts val="12000"/>
              <a:buNone/>
              <a:defRPr sz="24000">
                <a:solidFill>
                  <a:schemeClr val="lt1"/>
                </a:solidFill>
              </a:defRPr>
            </a:lvl8pPr>
            <a:lvl9pPr lvl="8" algn="ctr">
              <a:spcBef>
                <a:spcPts val="0"/>
              </a:spcBef>
              <a:spcAft>
                <a:spcPts val="0"/>
              </a:spcAft>
              <a:buClr>
                <a:schemeClr val="lt1"/>
              </a:buClr>
              <a:buSzPts val="12000"/>
              <a:buNone/>
              <a:defRPr sz="24000">
                <a:solidFill>
                  <a:schemeClr val="lt1"/>
                </a:solidFill>
              </a:defRPr>
            </a:lvl9pPr>
          </a:lstStyle>
          <a:p>
            <a:r>
              <a:t>xx%</a:t>
            </a:r>
          </a:p>
        </p:txBody>
      </p:sp>
      <p:sp>
        <p:nvSpPr>
          <p:cNvPr id="77" name="Google Shape;77;p11"/>
          <p:cNvSpPr txBox="1">
            <a:spLocks noGrp="1"/>
          </p:cNvSpPr>
          <p:nvPr>
            <p:ph type="body" idx="1"/>
          </p:nvPr>
        </p:nvSpPr>
        <p:spPr>
          <a:xfrm>
            <a:off x="623400" y="6738450"/>
            <a:ext cx="17041200" cy="25638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Clr>
                <a:schemeClr val="lt1"/>
              </a:buClr>
              <a:buSzPts val="1800"/>
              <a:buChar char="●"/>
              <a:defRPr>
                <a:solidFill>
                  <a:schemeClr val="lt1"/>
                </a:solidFill>
              </a:defRPr>
            </a:lvl1pPr>
            <a:lvl2pPr marL="1828800" lvl="1" indent="-635000" algn="ctr">
              <a:spcBef>
                <a:spcPts val="0"/>
              </a:spcBef>
              <a:spcAft>
                <a:spcPts val="0"/>
              </a:spcAft>
              <a:buClr>
                <a:schemeClr val="lt1"/>
              </a:buClr>
              <a:buSzPts val="1400"/>
              <a:buChar char="○"/>
              <a:defRPr>
                <a:solidFill>
                  <a:schemeClr val="lt1"/>
                </a:solidFill>
              </a:defRPr>
            </a:lvl2pPr>
            <a:lvl3pPr marL="2743200" lvl="2" indent="-635000" algn="ctr">
              <a:spcBef>
                <a:spcPts val="0"/>
              </a:spcBef>
              <a:spcAft>
                <a:spcPts val="0"/>
              </a:spcAft>
              <a:buClr>
                <a:schemeClr val="lt1"/>
              </a:buClr>
              <a:buSzPts val="1400"/>
              <a:buChar char="■"/>
              <a:defRPr>
                <a:solidFill>
                  <a:schemeClr val="lt1"/>
                </a:solidFill>
              </a:defRPr>
            </a:lvl3pPr>
            <a:lvl4pPr marL="3657600" lvl="3" indent="-635000" algn="ctr">
              <a:spcBef>
                <a:spcPts val="0"/>
              </a:spcBef>
              <a:spcAft>
                <a:spcPts val="0"/>
              </a:spcAft>
              <a:buClr>
                <a:schemeClr val="lt1"/>
              </a:buClr>
              <a:buSzPts val="1400"/>
              <a:buChar char="●"/>
              <a:defRPr>
                <a:solidFill>
                  <a:schemeClr val="lt1"/>
                </a:solidFill>
              </a:defRPr>
            </a:lvl4pPr>
            <a:lvl5pPr marL="4572000" lvl="4" indent="-635000" algn="ctr">
              <a:spcBef>
                <a:spcPts val="0"/>
              </a:spcBef>
              <a:spcAft>
                <a:spcPts val="0"/>
              </a:spcAft>
              <a:buClr>
                <a:schemeClr val="lt1"/>
              </a:buClr>
              <a:buSzPts val="1400"/>
              <a:buChar char="○"/>
              <a:defRPr>
                <a:solidFill>
                  <a:schemeClr val="lt1"/>
                </a:solidFill>
              </a:defRPr>
            </a:lvl5pPr>
            <a:lvl6pPr marL="5486400" lvl="5" indent="-635000" algn="ctr">
              <a:spcBef>
                <a:spcPts val="0"/>
              </a:spcBef>
              <a:spcAft>
                <a:spcPts val="0"/>
              </a:spcAft>
              <a:buClr>
                <a:schemeClr val="lt1"/>
              </a:buClr>
              <a:buSzPts val="1400"/>
              <a:buChar char="■"/>
              <a:defRPr>
                <a:solidFill>
                  <a:schemeClr val="lt1"/>
                </a:solidFill>
              </a:defRPr>
            </a:lvl6pPr>
            <a:lvl7pPr marL="6400800" lvl="6" indent="-635000" algn="ctr">
              <a:spcBef>
                <a:spcPts val="0"/>
              </a:spcBef>
              <a:spcAft>
                <a:spcPts val="0"/>
              </a:spcAft>
              <a:buClr>
                <a:schemeClr val="lt1"/>
              </a:buClr>
              <a:buSzPts val="1400"/>
              <a:buChar char="●"/>
              <a:defRPr>
                <a:solidFill>
                  <a:schemeClr val="lt1"/>
                </a:solidFill>
              </a:defRPr>
            </a:lvl7pPr>
            <a:lvl8pPr marL="7315200" lvl="7" indent="-635000" algn="ctr">
              <a:spcBef>
                <a:spcPts val="0"/>
              </a:spcBef>
              <a:spcAft>
                <a:spcPts val="0"/>
              </a:spcAft>
              <a:buClr>
                <a:schemeClr val="lt1"/>
              </a:buClr>
              <a:buSzPts val="1400"/>
              <a:buChar char="○"/>
              <a:defRPr>
                <a:solidFill>
                  <a:schemeClr val="lt1"/>
                </a:solidFill>
              </a:defRPr>
            </a:lvl8pPr>
            <a:lvl9pPr marL="8229600" lvl="8" indent="-6350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068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16920862" y="9302380"/>
            <a:ext cx="1097400" cy="7872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277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D02F-5E50-6CBB-24F5-86517DB79169}"/>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6FDE121-9FD7-AD4A-95F7-CE5F2142C2C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2080738-F0D8-8825-2344-5515B564D058}"/>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43C4508F-56FF-86C7-2DA4-4354DF92C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30C5D-E780-45AA-0761-DD0B859C6B5D}"/>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517130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D8CF-E2A4-297D-49A7-F42C7DAE5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440664-AC32-5BBF-2E08-B4978F674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97C43-CE2A-6355-25FA-178DE661E81F}"/>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E60FB7A4-828E-3EB2-ACAF-466B70C2F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2F487-CD11-1FA4-2446-9329A3FB3E1E}"/>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4264886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50FA-58DE-C3AE-DC65-0EEF3B019D9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0647AEA-4802-9F86-31C4-2068AEC0EE4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22D455-8499-C260-C6BC-C1E42C75C2FA}"/>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1F8A30E1-17C6-5E1A-2FCF-45A17B405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F14E4-D164-6693-DE70-B93113DD51F9}"/>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1309182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EBF3-C870-42B8-3A82-75E113F71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AD123-4224-71C5-B65A-1552D9E2BDA3}"/>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EA1F8A-2E18-4087-02EF-10907676E1D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BCB13-8F56-FFA1-9F58-D40B3EBD7F1D}"/>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6" name="Footer Placeholder 5">
            <a:extLst>
              <a:ext uri="{FF2B5EF4-FFF2-40B4-BE49-F238E27FC236}">
                <a16:creationId xmlns:a16="http://schemas.microsoft.com/office/drawing/2014/main" id="{8F0D30BB-832F-A7A0-86AB-F6E463F16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B2FD5-C037-7CED-9170-17A8FFD66192}"/>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2774969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43DA-D0CC-93F4-0830-DD13C76D95A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DDE4A-D0C8-B191-71A5-91FAF6590C7D}"/>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F176B-6150-8A55-8D0F-B61EBB757BA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529D6E-9E21-7249-76EB-F61AAADC160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1FCF9-0F6E-3757-2F8C-CD04F4B62AA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6C304C-6A1A-653F-226D-D878DC323A1D}"/>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8" name="Footer Placeholder 7">
            <a:extLst>
              <a:ext uri="{FF2B5EF4-FFF2-40B4-BE49-F238E27FC236}">
                <a16:creationId xmlns:a16="http://schemas.microsoft.com/office/drawing/2014/main" id="{00FDC77E-B7F3-F7D5-2B28-2941E7863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46395-86F6-B483-BC56-78D0C6F28366}"/>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1564624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4998-5B50-B8A9-4769-D3E83922FF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A7B005-6059-5A40-89C8-795B4E2F3AF0}"/>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4" name="Footer Placeholder 3">
            <a:extLst>
              <a:ext uri="{FF2B5EF4-FFF2-40B4-BE49-F238E27FC236}">
                <a16:creationId xmlns:a16="http://schemas.microsoft.com/office/drawing/2014/main" id="{3E516DD1-3652-E449-21DE-27AB8D6F1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EFFDC-C236-F42B-6C3F-F1356D907635}"/>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3678233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D4C3B-E152-7C89-2233-94FB020393D3}"/>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3" name="Footer Placeholder 2">
            <a:extLst>
              <a:ext uri="{FF2B5EF4-FFF2-40B4-BE49-F238E27FC236}">
                <a16:creationId xmlns:a16="http://schemas.microsoft.com/office/drawing/2014/main" id="{80EC9AD7-1F9A-6844-F5AD-746AFD539A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32AD5B-49CA-DE3F-8291-F6C98F29C991}"/>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2828862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632A-523B-413D-E875-5B7EE8750C9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0404A11-0A2A-43E2-66CE-5AA6C8BD4526}"/>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42A9-4ADF-8820-00E7-658A562CC11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8863C2B-2B40-2DEF-B39F-20AF0CF82636}"/>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6" name="Footer Placeholder 5">
            <a:extLst>
              <a:ext uri="{FF2B5EF4-FFF2-40B4-BE49-F238E27FC236}">
                <a16:creationId xmlns:a16="http://schemas.microsoft.com/office/drawing/2014/main" id="{DDDE5F3F-1E1F-EB31-1ED4-974BF3FE6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65C8B-5F6B-2330-10FD-CF71AB5EC42C}"/>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324620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9EAF-B7D7-1E54-0E74-74903A3816E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237654E0-F14F-7C6D-41AB-D355CCB340F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8D0100A-06FB-B5C2-43A7-F4BEF9BC1F8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F929DEA-FFC9-4EC7-CD66-181A1462A04C}"/>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6" name="Footer Placeholder 5">
            <a:extLst>
              <a:ext uri="{FF2B5EF4-FFF2-40B4-BE49-F238E27FC236}">
                <a16:creationId xmlns:a16="http://schemas.microsoft.com/office/drawing/2014/main" id="{5AC8AB6D-C846-574E-0E25-5F566CE47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8510E-D595-AB15-8BDD-BB0F819C23E0}"/>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362023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6A97-7827-6E7A-31CD-90DB161BA5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6F6C9C-3D3A-43B4-3169-518136714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49422-59D6-C4C6-595F-0389AD1581D9}"/>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276510CF-7243-E172-F5E1-1C9F04B7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FEF8A-A9F5-4811-8354-8C3B17EA21AB}"/>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2709221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035C4-2032-B9C8-F719-3940E54009D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14168-34CE-8E50-16A6-632FEE07E97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2CB40-4401-9ED3-E157-F2397AFACC4D}"/>
              </a:ext>
            </a:extLst>
          </p:cNvPr>
          <p:cNvSpPr>
            <a:spLocks noGrp="1"/>
          </p:cNvSpPr>
          <p:nvPr>
            <p:ph type="dt" sz="half" idx="10"/>
          </p:nvPr>
        </p:nvSpPr>
        <p:spPr/>
        <p:txBody>
          <a:body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2F5BC912-C183-A1C7-B250-964FF61CC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FAA27-22D3-9D26-1728-8BE8545C16F0}"/>
              </a:ext>
            </a:extLst>
          </p:cNvPr>
          <p:cNvSpPr>
            <a:spLocks noGrp="1"/>
          </p:cNvSpPr>
          <p:nvPr>
            <p:ph type="sldNum" sz="quarter" idx="12"/>
          </p:nvPr>
        </p:nvSpPr>
        <p:spPr/>
        <p:txBody>
          <a:bodyPr/>
          <a:lstStyle/>
          <a:p>
            <a:fld id="{6B9E8C24-BF17-4FAC-879F-D325828E7FE8}" type="slidenum">
              <a:rPr lang="en-US" smtClean="0"/>
              <a:t>‹#›</a:t>
            </a:fld>
            <a:endParaRPr lang="en-US"/>
          </a:p>
        </p:txBody>
      </p:sp>
    </p:spTree>
    <p:extLst>
      <p:ext uri="{BB962C8B-B14F-4D97-AF65-F5344CB8AC3E}">
        <p14:creationId xmlns:p14="http://schemas.microsoft.com/office/powerpoint/2010/main" val="59600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7807340"/>
            <a:ext cx="18288000" cy="2479850"/>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dirty="0"/>
            </a:p>
          </p:txBody>
        </p:sp>
      </p:grpSp>
      <p:sp>
        <p:nvSpPr>
          <p:cNvPr id="35" name="Google Shape;35;p4"/>
          <p:cNvSpPr txBox="1">
            <a:spLocks noGrp="1"/>
          </p:cNvSpPr>
          <p:nvPr>
            <p:ph type="title"/>
          </p:nvPr>
        </p:nvSpPr>
        <p:spPr>
          <a:xfrm>
            <a:off x="623400" y="820000"/>
            <a:ext cx="17041200" cy="1215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623400" y="2459750"/>
            <a:ext cx="17041200" cy="6678000"/>
          </a:xfrm>
          <a:prstGeom prst="rect">
            <a:avLst/>
          </a:prstGeom>
        </p:spPr>
        <p:txBody>
          <a:bodyPr spcFirstLastPara="1" wrap="square" lIns="91425" tIns="91425" rIns="91425" bIns="91425" anchor="t" anchorCtr="0">
            <a:normAutofit/>
          </a:bodyPr>
          <a:lstStyle>
            <a:lvl1pPr marL="914445" lvl="0" indent="-685835">
              <a:spcBef>
                <a:spcPts val="0"/>
              </a:spcBef>
              <a:spcAft>
                <a:spcPts val="0"/>
              </a:spcAft>
              <a:buSzPts val="1800"/>
              <a:buChar char="●"/>
              <a:defRPr/>
            </a:lvl1pPr>
            <a:lvl2pPr marL="1828892" lvl="1" indent="-635033">
              <a:spcBef>
                <a:spcPts val="0"/>
              </a:spcBef>
              <a:spcAft>
                <a:spcPts val="0"/>
              </a:spcAft>
              <a:buSzPts val="1400"/>
              <a:buChar char="○"/>
              <a:defRPr/>
            </a:lvl2pPr>
            <a:lvl3pPr marL="2743337" lvl="2" indent="-635033">
              <a:spcBef>
                <a:spcPts val="0"/>
              </a:spcBef>
              <a:spcAft>
                <a:spcPts val="0"/>
              </a:spcAft>
              <a:buSzPts val="1400"/>
              <a:buChar char="■"/>
              <a:defRPr/>
            </a:lvl3pPr>
            <a:lvl4pPr marL="3657783" lvl="3" indent="-635033">
              <a:spcBef>
                <a:spcPts val="0"/>
              </a:spcBef>
              <a:spcAft>
                <a:spcPts val="0"/>
              </a:spcAft>
              <a:buSzPts val="1400"/>
              <a:buChar char="●"/>
              <a:defRPr/>
            </a:lvl4pPr>
            <a:lvl5pPr marL="4572228" lvl="4" indent="-635033">
              <a:spcBef>
                <a:spcPts val="0"/>
              </a:spcBef>
              <a:spcAft>
                <a:spcPts val="0"/>
              </a:spcAft>
              <a:buSzPts val="1400"/>
              <a:buChar char="○"/>
              <a:defRPr/>
            </a:lvl5pPr>
            <a:lvl6pPr marL="5486675" lvl="5" indent="-635033">
              <a:spcBef>
                <a:spcPts val="0"/>
              </a:spcBef>
              <a:spcAft>
                <a:spcPts val="0"/>
              </a:spcAft>
              <a:buSzPts val="1400"/>
              <a:buChar char="■"/>
              <a:defRPr/>
            </a:lvl6pPr>
            <a:lvl7pPr marL="6401120" lvl="6" indent="-635033">
              <a:spcBef>
                <a:spcPts val="0"/>
              </a:spcBef>
              <a:spcAft>
                <a:spcPts val="0"/>
              </a:spcAft>
              <a:buSzPts val="1400"/>
              <a:buChar char="●"/>
              <a:defRPr/>
            </a:lvl7pPr>
            <a:lvl8pPr marL="7315566" lvl="7" indent="-635033">
              <a:spcBef>
                <a:spcPts val="0"/>
              </a:spcBef>
              <a:spcAft>
                <a:spcPts val="0"/>
              </a:spcAft>
              <a:buSzPts val="1400"/>
              <a:buChar char="○"/>
              <a:defRPr/>
            </a:lvl8pPr>
            <a:lvl9pPr marL="8230011" lvl="8" indent="-635033">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16920863" y="9302381"/>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69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20000"/>
            <a:ext cx="17041200" cy="1215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3400" y="2459750"/>
            <a:ext cx="17041200" cy="6678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6920862" y="9302380"/>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lt1"/>
                </a:solidFill>
                <a:latin typeface="Roboto"/>
                <a:ea typeface="Roboto"/>
                <a:cs typeface="Roboto"/>
                <a:sym typeface="Roboto"/>
              </a:defRPr>
            </a:lvl1pPr>
            <a:lvl2pPr lvl="1" algn="r">
              <a:buNone/>
              <a:defRPr sz="2000">
                <a:solidFill>
                  <a:schemeClr val="lt1"/>
                </a:solidFill>
                <a:latin typeface="Roboto"/>
                <a:ea typeface="Roboto"/>
                <a:cs typeface="Roboto"/>
                <a:sym typeface="Roboto"/>
              </a:defRPr>
            </a:lvl2pPr>
            <a:lvl3pPr lvl="2" algn="r">
              <a:buNone/>
              <a:defRPr sz="2000">
                <a:solidFill>
                  <a:schemeClr val="lt1"/>
                </a:solidFill>
                <a:latin typeface="Roboto"/>
                <a:ea typeface="Roboto"/>
                <a:cs typeface="Roboto"/>
                <a:sym typeface="Roboto"/>
              </a:defRPr>
            </a:lvl3pPr>
            <a:lvl4pPr lvl="3" algn="r">
              <a:buNone/>
              <a:defRPr sz="2000">
                <a:solidFill>
                  <a:schemeClr val="lt1"/>
                </a:solidFill>
                <a:latin typeface="Roboto"/>
                <a:ea typeface="Roboto"/>
                <a:cs typeface="Roboto"/>
                <a:sym typeface="Roboto"/>
              </a:defRPr>
            </a:lvl4pPr>
            <a:lvl5pPr lvl="4" algn="r">
              <a:buNone/>
              <a:defRPr sz="2000">
                <a:solidFill>
                  <a:schemeClr val="lt1"/>
                </a:solidFill>
                <a:latin typeface="Roboto"/>
                <a:ea typeface="Roboto"/>
                <a:cs typeface="Roboto"/>
                <a:sym typeface="Roboto"/>
              </a:defRPr>
            </a:lvl5pPr>
            <a:lvl6pPr lvl="5" algn="r">
              <a:buNone/>
              <a:defRPr sz="2000">
                <a:solidFill>
                  <a:schemeClr val="lt1"/>
                </a:solidFill>
                <a:latin typeface="Roboto"/>
                <a:ea typeface="Roboto"/>
                <a:cs typeface="Roboto"/>
                <a:sym typeface="Roboto"/>
              </a:defRPr>
            </a:lvl6pPr>
            <a:lvl7pPr lvl="6" algn="r">
              <a:buNone/>
              <a:defRPr sz="2000">
                <a:solidFill>
                  <a:schemeClr val="lt1"/>
                </a:solidFill>
                <a:latin typeface="Roboto"/>
                <a:ea typeface="Roboto"/>
                <a:cs typeface="Roboto"/>
                <a:sym typeface="Roboto"/>
              </a:defRPr>
            </a:lvl7pPr>
            <a:lvl8pPr lvl="7" algn="r">
              <a:buNone/>
              <a:defRPr sz="2000">
                <a:solidFill>
                  <a:schemeClr val="lt1"/>
                </a:solidFill>
                <a:latin typeface="Roboto"/>
                <a:ea typeface="Roboto"/>
                <a:cs typeface="Roboto"/>
                <a:sym typeface="Roboto"/>
              </a:defRPr>
            </a:lvl8pPr>
            <a:lvl9pPr lvl="8" algn="r">
              <a:buNone/>
              <a:defRPr sz="2000">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435201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06A8E-3FB4-B753-6127-21FB1FA9107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1C12A9-4D22-E6C0-3F73-0B0BF82BF5C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B4A53-0596-3011-8818-E362C6879EF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D4561AF-F4EF-4DA2-A572-3A0E9D75EDEB}" type="datetimeFigureOut">
              <a:rPr lang="en-US" smtClean="0"/>
              <a:t>2/27/2023</a:t>
            </a:fld>
            <a:endParaRPr lang="en-US"/>
          </a:p>
        </p:txBody>
      </p:sp>
      <p:sp>
        <p:nvSpPr>
          <p:cNvPr id="5" name="Footer Placeholder 4">
            <a:extLst>
              <a:ext uri="{FF2B5EF4-FFF2-40B4-BE49-F238E27FC236}">
                <a16:creationId xmlns:a16="http://schemas.microsoft.com/office/drawing/2014/main" id="{C351FADB-BFBD-8C64-D0D4-6E89C97CACA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9D421-579A-0F7B-B19B-7FDB519E24E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B9E8C24-BF17-4FAC-879F-D325828E7FE8}" type="slidenum">
              <a:rPr lang="en-US" smtClean="0"/>
              <a:t>‹#›</a:t>
            </a:fld>
            <a:endParaRPr lang="en-US"/>
          </a:p>
        </p:txBody>
      </p:sp>
    </p:spTree>
    <p:extLst>
      <p:ext uri="{BB962C8B-B14F-4D97-AF65-F5344CB8AC3E}">
        <p14:creationId xmlns:p14="http://schemas.microsoft.com/office/powerpoint/2010/main" val="6325412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monkey.com/stories/SM-KueswrHNipoOj0tFvBZZOg_3D_3D/"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surveymonkey.com/stories/SM-9sQMgS3KFOtABiEvgXsREQ_3D_3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linkedin.com/company/ctc-ri/" TargetMode="External"/><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ctc-ri.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grpSp>
        <p:nvGrpSpPr>
          <p:cNvPr id="10" name="Group 10"/>
          <p:cNvGrpSpPr>
            <a:grpSpLocks noChangeAspect="1"/>
          </p:cNvGrpSpPr>
          <p:nvPr/>
        </p:nvGrpSpPr>
        <p:grpSpPr>
          <a:xfrm rot="-10800000">
            <a:off x="0" y="0"/>
            <a:ext cx="18288000" cy="1043190"/>
            <a:chOff x="0" y="0"/>
            <a:chExt cx="24384000" cy="1390920"/>
          </a:xfrm>
        </p:grpSpPr>
        <p:sp>
          <p:nvSpPr>
            <p:cNvPr id="11" name="Freeform 11"/>
            <p:cNvSpPr/>
            <p:nvPr/>
          </p:nvSpPr>
          <p:spPr>
            <a:xfrm>
              <a:off x="0" y="0"/>
              <a:ext cx="24384000" cy="1390904"/>
            </a:xfrm>
            <a:custGeom>
              <a:avLst/>
              <a:gdLst/>
              <a:ahLst/>
              <a:cxnLst/>
              <a:rect l="l" t="t" r="r" b="b"/>
              <a:pathLst>
                <a:path w="24384000" h="1390904">
                  <a:moveTo>
                    <a:pt x="0" y="0"/>
                  </a:moveTo>
                  <a:lnTo>
                    <a:pt x="24384000" y="0"/>
                  </a:lnTo>
                  <a:lnTo>
                    <a:pt x="24384000" y="1390904"/>
                  </a:lnTo>
                  <a:lnTo>
                    <a:pt x="0" y="1390904"/>
                  </a:lnTo>
                  <a:close/>
                </a:path>
              </a:pathLst>
            </a:custGeom>
            <a:solidFill>
              <a:srgbClr val="00B0F0"/>
            </a:solidFill>
          </p:spPr>
        </p:sp>
      </p:grpSp>
      <p:grpSp>
        <p:nvGrpSpPr>
          <p:cNvPr id="12" name="Group 12"/>
          <p:cNvGrpSpPr>
            <a:grpSpLocks noChangeAspect="1"/>
          </p:cNvGrpSpPr>
          <p:nvPr/>
        </p:nvGrpSpPr>
        <p:grpSpPr>
          <a:xfrm>
            <a:off x="-19050" y="144717"/>
            <a:ext cx="18288000" cy="1081827"/>
            <a:chOff x="0" y="0"/>
            <a:chExt cx="24384000" cy="1442436"/>
          </a:xfrm>
        </p:grpSpPr>
        <p:sp>
          <p:nvSpPr>
            <p:cNvPr id="13" name="Freeform 13"/>
            <p:cNvSpPr/>
            <p:nvPr/>
          </p:nvSpPr>
          <p:spPr>
            <a:xfrm>
              <a:off x="0" y="0"/>
              <a:ext cx="24384000" cy="1442466"/>
            </a:xfrm>
            <a:custGeom>
              <a:avLst/>
              <a:gdLst/>
              <a:ahLst/>
              <a:cxnLst/>
              <a:rect l="l" t="t" r="r" b="b"/>
              <a:pathLst>
                <a:path w="24384000" h="1442466">
                  <a:moveTo>
                    <a:pt x="0" y="0"/>
                  </a:moveTo>
                  <a:lnTo>
                    <a:pt x="24384000" y="0"/>
                  </a:lnTo>
                  <a:lnTo>
                    <a:pt x="24384000" y="1442466"/>
                  </a:lnTo>
                  <a:lnTo>
                    <a:pt x="0" y="1442466"/>
                  </a:lnTo>
                  <a:close/>
                </a:path>
              </a:pathLst>
            </a:custGeom>
            <a:solidFill>
              <a:srgbClr val="0070C0"/>
            </a:solidFill>
          </p:spPr>
        </p:sp>
      </p:grpSp>
      <p:grpSp>
        <p:nvGrpSpPr>
          <p:cNvPr id="14" name="Group 14"/>
          <p:cNvGrpSpPr>
            <a:grpSpLocks noChangeAspect="1"/>
          </p:cNvGrpSpPr>
          <p:nvPr/>
        </p:nvGrpSpPr>
        <p:grpSpPr>
          <a:xfrm>
            <a:off x="0" y="9446655"/>
            <a:ext cx="18288000" cy="840348"/>
            <a:chOff x="0" y="0"/>
            <a:chExt cx="24384000" cy="1120464"/>
          </a:xfrm>
        </p:grpSpPr>
        <p:sp>
          <p:nvSpPr>
            <p:cNvPr id="15" name="Freeform 15"/>
            <p:cNvSpPr/>
            <p:nvPr/>
          </p:nvSpPr>
          <p:spPr>
            <a:xfrm>
              <a:off x="0" y="0"/>
              <a:ext cx="24384000" cy="1120521"/>
            </a:xfrm>
            <a:custGeom>
              <a:avLst/>
              <a:gdLst/>
              <a:ahLst/>
              <a:cxnLst/>
              <a:rect l="l" t="t" r="r" b="b"/>
              <a:pathLst>
                <a:path w="24384000" h="1120521">
                  <a:moveTo>
                    <a:pt x="0" y="0"/>
                  </a:moveTo>
                  <a:lnTo>
                    <a:pt x="24384000" y="0"/>
                  </a:lnTo>
                  <a:lnTo>
                    <a:pt x="24384000" y="1120521"/>
                  </a:lnTo>
                  <a:lnTo>
                    <a:pt x="0" y="1120521"/>
                  </a:lnTo>
                  <a:close/>
                </a:path>
              </a:pathLst>
            </a:custGeom>
            <a:solidFill>
              <a:srgbClr val="F7B31D"/>
            </a:solidFill>
          </p:spPr>
        </p:sp>
      </p:grpSp>
      <p:pic>
        <p:nvPicPr>
          <p:cNvPr id="16" name="Picture 16"/>
          <p:cNvPicPr>
            <a:picLocks noChangeAspect="1"/>
          </p:cNvPicPr>
          <p:nvPr/>
        </p:nvPicPr>
        <p:blipFill>
          <a:blip r:embed="rId2"/>
          <a:srcRect r="83" b="349"/>
          <a:stretch>
            <a:fillRect/>
          </a:stretch>
        </p:blipFill>
        <p:spPr>
          <a:xfrm>
            <a:off x="5334009" y="1381962"/>
            <a:ext cx="7619981" cy="2116659"/>
          </a:xfrm>
          <a:prstGeom prst="rect">
            <a:avLst/>
          </a:prstGeom>
        </p:spPr>
      </p:pic>
      <p:sp>
        <p:nvSpPr>
          <p:cNvPr id="17" name="TextBox 17"/>
          <p:cNvSpPr txBox="1"/>
          <p:nvPr/>
        </p:nvSpPr>
        <p:spPr>
          <a:xfrm>
            <a:off x="5964741" y="8817177"/>
            <a:ext cx="6185499" cy="583758"/>
          </a:xfrm>
          <a:prstGeom prst="rect">
            <a:avLst/>
          </a:prstGeom>
        </p:spPr>
        <p:txBody>
          <a:bodyPr lIns="0" tIns="0" rIns="0" bIns="0" rtlCol="0" anchor="t">
            <a:spAutoFit/>
          </a:bodyPr>
          <a:lstStyle/>
          <a:p>
            <a:pPr algn="l">
              <a:lnSpc>
                <a:spcPts val="2592"/>
              </a:lnSpc>
            </a:pPr>
            <a:r>
              <a:rPr lang="en-US" sz="1800" spc="26" dirty="0">
                <a:solidFill>
                  <a:srgbClr val="0070C0"/>
                </a:solidFill>
                <a:latin typeface="Montserrat Italics"/>
              </a:rPr>
              <a:t>Care Transformation Collaborative of RI</a:t>
            </a:r>
          </a:p>
        </p:txBody>
      </p:sp>
      <p:sp>
        <p:nvSpPr>
          <p:cNvPr id="18" name="TextBox 18"/>
          <p:cNvSpPr txBox="1"/>
          <p:nvPr/>
        </p:nvSpPr>
        <p:spPr>
          <a:xfrm>
            <a:off x="1018973" y="5657172"/>
            <a:ext cx="16211954" cy="723370"/>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rPr>
              <a:t>Healthy Tomorrows Quarterly Meeting</a:t>
            </a:r>
          </a:p>
        </p:txBody>
      </p:sp>
      <p:sp>
        <p:nvSpPr>
          <p:cNvPr id="19" name="TextBox 19"/>
          <p:cNvSpPr txBox="1"/>
          <p:nvPr/>
        </p:nvSpPr>
        <p:spPr>
          <a:xfrm>
            <a:off x="1047346" y="7319622"/>
            <a:ext cx="16211954" cy="513533"/>
          </a:xfrm>
          <a:prstGeom prst="rect">
            <a:avLst/>
          </a:prstGeom>
        </p:spPr>
        <p:txBody>
          <a:bodyPr lIns="0" tIns="0" rIns="0" bIns="0" rtlCol="0" anchor="t">
            <a:spAutoFit/>
          </a:bodyPr>
          <a:lstStyle/>
          <a:p>
            <a:pPr algn="l">
              <a:lnSpc>
                <a:spcPts val="3992"/>
              </a:lnSpc>
            </a:pPr>
            <a:r>
              <a:rPr lang="en-US" sz="3696" spc="-147" dirty="0">
                <a:solidFill>
                  <a:srgbClr val="0070C0"/>
                </a:solidFill>
                <a:latin typeface="Open Sans"/>
              </a:rPr>
              <a:t>February 27,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638499" y="4906801"/>
            <a:ext cx="17011001" cy="857250"/>
          </a:xfrm>
          <a:prstGeom prst="rect">
            <a:avLst/>
          </a:prstGeom>
        </p:spPr>
        <p:txBody>
          <a:bodyPr lIns="0" tIns="0" rIns="0" bIns="0" rtlCol="0" anchor="t">
            <a:spAutoFit/>
          </a:bodyPr>
          <a:lstStyle/>
          <a:p>
            <a:pPr algn="ctr">
              <a:lnSpc>
                <a:spcPts val="6721"/>
              </a:lnSpc>
            </a:pPr>
            <a:r>
              <a:rPr lang="en-US" sz="5600" spc="-223" dirty="0" smtClean="0">
                <a:solidFill>
                  <a:srgbClr val="0070C0"/>
                </a:solidFill>
                <a:latin typeface="Open Sans Bold"/>
              </a:rPr>
              <a:t>East </a:t>
            </a:r>
            <a:r>
              <a:rPr lang="en-US" sz="5600" spc="-223" dirty="0">
                <a:solidFill>
                  <a:srgbClr val="0070C0"/>
                </a:solidFill>
                <a:latin typeface="Open Sans Bold"/>
              </a:rPr>
              <a:t>Bay Health Center and </a:t>
            </a:r>
            <a:r>
              <a:rPr lang="en-US" sz="5600" spc="-223" dirty="0" smtClean="0">
                <a:solidFill>
                  <a:srgbClr val="0070C0"/>
                </a:solidFill>
                <a:latin typeface="Open Sans Bold"/>
              </a:rPr>
              <a:t>EBCAP</a:t>
            </a:r>
            <a:endParaRPr lang="en-US" sz="5600" spc="-223" dirty="0">
              <a:solidFill>
                <a:srgbClr val="0070C0"/>
              </a:solidFill>
              <a:latin typeface="Open Sans Bold"/>
            </a:endParaRPr>
          </a:p>
        </p:txBody>
      </p:sp>
    </p:spTree>
    <p:extLst>
      <p:ext uri="{BB962C8B-B14F-4D97-AF65-F5344CB8AC3E}">
        <p14:creationId xmlns:p14="http://schemas.microsoft.com/office/powerpoint/2010/main" val="260354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676224" y="2239029"/>
            <a:ext cx="16935552" cy="7066037"/>
          </a:xfrm>
          <a:prstGeom prst="rect">
            <a:avLst/>
          </a:prstGeom>
        </p:spPr>
        <p:txBody>
          <a:bodyPr lIns="0" tIns="0" rIns="0" bIns="0" rtlCol="0" anchor="t">
            <a:spAutoFit/>
          </a:bodyPr>
          <a:lstStyle/>
          <a:p>
            <a:pPr>
              <a:lnSpc>
                <a:spcPts val="2879"/>
              </a:lnSpc>
            </a:pPr>
            <a:endParaRPr dirty="0"/>
          </a:p>
          <a:p>
            <a:pPr algn="ctr">
              <a:lnSpc>
                <a:spcPts val="3839"/>
              </a:lnSpc>
            </a:pPr>
            <a:r>
              <a:rPr lang="en-US" sz="3199" spc="44" dirty="0">
                <a:solidFill>
                  <a:srgbClr val="3A3838"/>
                </a:solidFill>
                <a:latin typeface="Montserrat Bold"/>
              </a:rPr>
              <a:t>Successes</a:t>
            </a:r>
          </a:p>
          <a:p>
            <a:pPr algn="ctr">
              <a:lnSpc>
                <a:spcPts val="2999"/>
              </a:lnSpc>
            </a:pPr>
            <a:endParaRPr lang="en-US" sz="3199" spc="44" dirty="0">
              <a:solidFill>
                <a:srgbClr val="3A3838"/>
              </a:solidFill>
              <a:latin typeface="Montserrat Bold"/>
            </a:endParaRP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Two </a:t>
            </a:r>
            <a:r>
              <a:rPr lang="en-US" sz="2999" spc="41" dirty="0">
                <a:solidFill>
                  <a:srgbClr val="3A3838"/>
                </a:solidFill>
                <a:latin typeface="Montserrat"/>
              </a:rPr>
              <a:t>successful case conference </a:t>
            </a:r>
            <a:r>
              <a:rPr lang="en-US" sz="2999" spc="41" dirty="0" smtClean="0">
                <a:solidFill>
                  <a:srgbClr val="3A3838"/>
                </a:solidFill>
                <a:latin typeface="Montserrat"/>
              </a:rPr>
              <a:t>occurred</a:t>
            </a:r>
          </a:p>
          <a:p>
            <a:pPr marL="781049" lvl="1" indent="-457200">
              <a:lnSpc>
                <a:spcPts val="3599"/>
              </a:lnSpc>
              <a:buFont typeface="Arial" panose="020B0604020202020204" pitchFamily="34" charset="0"/>
              <a:buChar char="•"/>
            </a:pPr>
            <a:r>
              <a:rPr lang="en-US" sz="2999" spc="41" dirty="0">
                <a:solidFill>
                  <a:srgbClr val="3A3838"/>
                </a:solidFill>
                <a:latin typeface="Montserrat"/>
              </a:rPr>
              <a:t>The teams have committed to meeting quarterly to review shared families and strengthen the relationships established through the process</a:t>
            </a:r>
            <a:r>
              <a:rPr lang="en-US" sz="2999" spc="41" dirty="0" smtClean="0">
                <a:solidFill>
                  <a:srgbClr val="3A3838"/>
                </a:solidFill>
                <a:latin typeface="Montserrat"/>
              </a:rPr>
              <a:t>.</a:t>
            </a: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Staff </a:t>
            </a:r>
            <a:r>
              <a:rPr lang="en-US" sz="2999" spc="41" dirty="0">
                <a:solidFill>
                  <a:srgbClr val="3A3838"/>
                </a:solidFill>
                <a:latin typeface="Montserrat"/>
              </a:rPr>
              <a:t>have been trained on referral </a:t>
            </a:r>
            <a:r>
              <a:rPr lang="en-US" sz="2999" spc="41" dirty="0" smtClean="0">
                <a:solidFill>
                  <a:srgbClr val="3A3838"/>
                </a:solidFill>
                <a:latin typeface="Montserrat"/>
              </a:rPr>
              <a:t>process</a:t>
            </a: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EBCAP </a:t>
            </a:r>
            <a:r>
              <a:rPr lang="en-US" sz="2999" spc="41" dirty="0">
                <a:solidFill>
                  <a:srgbClr val="3A3838"/>
                </a:solidFill>
                <a:latin typeface="Montserrat"/>
              </a:rPr>
              <a:t>has put together a one-pager for staff with information on the programs and the referral </a:t>
            </a:r>
            <a:r>
              <a:rPr lang="en-US" sz="2999" spc="41" dirty="0" smtClean="0">
                <a:solidFill>
                  <a:srgbClr val="3A3838"/>
                </a:solidFill>
                <a:latin typeface="Montserrat"/>
              </a:rPr>
              <a:t>process.</a:t>
            </a: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The </a:t>
            </a:r>
            <a:r>
              <a:rPr lang="en-US" sz="2999" spc="41" dirty="0">
                <a:solidFill>
                  <a:srgbClr val="3A3838"/>
                </a:solidFill>
                <a:latin typeface="Montserrat"/>
              </a:rPr>
              <a:t>teams have established a workflow for referrals and a place to document referrals and notes from case </a:t>
            </a:r>
            <a:r>
              <a:rPr lang="en-US" sz="2999" spc="41" dirty="0" smtClean="0">
                <a:solidFill>
                  <a:srgbClr val="3A3838"/>
                </a:solidFill>
                <a:latin typeface="Montserrat"/>
              </a:rPr>
              <a:t>conferences.</a:t>
            </a: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FV </a:t>
            </a:r>
            <a:r>
              <a:rPr lang="en-US" sz="2999" spc="41" dirty="0">
                <a:solidFill>
                  <a:srgbClr val="3A3838"/>
                </a:solidFill>
                <a:latin typeface="Montserrat"/>
              </a:rPr>
              <a:t>prepared PowerPoint to share with clinical </a:t>
            </a:r>
            <a:r>
              <a:rPr lang="en-US" sz="2999" spc="41" dirty="0" smtClean="0">
                <a:solidFill>
                  <a:srgbClr val="3A3838"/>
                </a:solidFill>
                <a:latin typeface="Montserrat"/>
              </a:rPr>
              <a:t>staff.</a:t>
            </a: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FV </a:t>
            </a:r>
            <a:r>
              <a:rPr lang="en-US" sz="2999" spc="41" dirty="0">
                <a:solidFill>
                  <a:srgbClr val="3A3838"/>
                </a:solidFill>
                <a:latin typeface="Montserrat"/>
              </a:rPr>
              <a:t>was able to track down historical data on a shared patient. </a:t>
            </a:r>
            <a:endParaRPr lang="en-US" sz="2999" spc="41" dirty="0" smtClean="0">
              <a:solidFill>
                <a:srgbClr val="3A3838"/>
              </a:solidFill>
              <a:latin typeface="Montserrat"/>
            </a:endParaRPr>
          </a:p>
          <a:p>
            <a:pPr marL="781049" lvl="1" indent="-457200">
              <a:lnSpc>
                <a:spcPts val="3599"/>
              </a:lnSpc>
              <a:buFont typeface="Arial" panose="020B0604020202020204" pitchFamily="34" charset="0"/>
              <a:buChar char="•"/>
            </a:pPr>
            <a:r>
              <a:rPr lang="en-US" sz="2999" spc="41" dirty="0" smtClean="0">
                <a:solidFill>
                  <a:srgbClr val="3A3838"/>
                </a:solidFill>
                <a:latin typeface="Montserrat"/>
              </a:rPr>
              <a:t>Set </a:t>
            </a:r>
            <a:r>
              <a:rPr lang="en-US" sz="2999" spc="41" dirty="0">
                <a:solidFill>
                  <a:srgbClr val="3A3838"/>
                </a:solidFill>
                <a:latin typeface="Montserrat"/>
              </a:rPr>
              <a:t>up Microsoft Teams location for referrals and documenting.</a:t>
            </a:r>
          </a:p>
          <a:p>
            <a:pPr>
              <a:lnSpc>
                <a:spcPts val="2879"/>
              </a:lnSpc>
            </a:pPr>
            <a:endParaRPr lang="en-US" sz="2999" spc="41" dirty="0">
              <a:solidFill>
                <a:srgbClr val="3A3838"/>
              </a:solidFill>
              <a:latin typeface="Montserrat"/>
            </a:endParaRPr>
          </a:p>
          <a:p>
            <a:pPr algn="l">
              <a:lnSpc>
                <a:spcPts val="2879"/>
              </a:lnSpc>
            </a:pPr>
            <a:endParaRPr lang="en-US" sz="2999" spc="41" dirty="0">
              <a:solidFill>
                <a:srgbClr val="3A3838"/>
              </a:solidFill>
              <a:latin typeface="Montserrat"/>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468600" y="6880977"/>
            <a:ext cx="2392099" cy="2510790"/>
          </a:xfrm>
          <a:prstGeom prst="rect">
            <a:avLst/>
          </a:prstGeom>
        </p:spPr>
      </p:pic>
      <p:sp>
        <p:nvSpPr>
          <p:cNvPr id="10" name="TextBox 10"/>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1" name="TextBox 11"/>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2" name="TextBox 12"/>
          <p:cNvSpPr txBox="1"/>
          <p:nvPr/>
        </p:nvSpPr>
        <p:spPr>
          <a:xfrm>
            <a:off x="5463542" y="9733155"/>
            <a:ext cx="7379218" cy="257175"/>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3" name="TextBox 13"/>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East Bay Health Center and EBCAP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62576" y="3988951"/>
            <a:ext cx="4104251" cy="195464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40914" y="3714750"/>
            <a:ext cx="2536492" cy="2536492"/>
          </a:xfrm>
          <a:prstGeom prst="rect">
            <a:avLst/>
          </a:prstGeom>
        </p:spPr>
      </p:pic>
      <p:pic>
        <p:nvPicPr>
          <p:cNvPr id="10" name="Picture 10"/>
          <p:cNvPicPr>
            <a:picLocks noChangeAspect="1"/>
          </p:cNvPicPr>
          <p:nvPr/>
        </p:nvPicPr>
        <p:blipFill>
          <a:blip r:embed="rId7"/>
          <a:srcRect/>
          <a:stretch>
            <a:fillRect/>
          </a:stretch>
        </p:blipFill>
        <p:spPr>
          <a:xfrm>
            <a:off x="6972462" y="3832077"/>
            <a:ext cx="4408143" cy="2622845"/>
          </a:xfrm>
          <a:prstGeom prst="rect">
            <a:avLst/>
          </a:prstGeom>
        </p:spPr>
      </p:pic>
      <p:sp>
        <p:nvSpPr>
          <p:cNvPr id="11" name="TextBox 11"/>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2" name="TextBox 12"/>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3" name="TextBox 13"/>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4" name="TextBox 14"/>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East Bay Health Center and EBCAP HFA</a:t>
            </a:r>
          </a:p>
        </p:txBody>
      </p:sp>
      <p:sp>
        <p:nvSpPr>
          <p:cNvPr id="15" name="TextBox 15"/>
          <p:cNvSpPr txBox="1"/>
          <p:nvPr/>
        </p:nvSpPr>
        <p:spPr>
          <a:xfrm>
            <a:off x="708757" y="1914525"/>
            <a:ext cx="16935552" cy="1457325"/>
          </a:xfrm>
          <a:prstGeom prst="rect">
            <a:avLst/>
          </a:prstGeom>
        </p:spPr>
        <p:txBody>
          <a:bodyPr lIns="0" tIns="0" rIns="0" bIns="0" rtlCol="0" anchor="t">
            <a:spAutoFit/>
          </a:bodyPr>
          <a:lstStyle/>
          <a:p>
            <a:pPr>
              <a:lnSpc>
                <a:spcPts val="3840"/>
              </a:lnSpc>
            </a:pPr>
            <a:endParaRPr dirty="0"/>
          </a:p>
          <a:p>
            <a:pPr algn="ctr">
              <a:lnSpc>
                <a:spcPts val="3840"/>
              </a:lnSpc>
            </a:pPr>
            <a:r>
              <a:rPr lang="en-US" sz="3200" spc="44" dirty="0">
                <a:solidFill>
                  <a:srgbClr val="3A3838"/>
                </a:solidFill>
                <a:latin typeface="Montserrat Bold"/>
              </a:rPr>
              <a:t>Challenges</a:t>
            </a:r>
          </a:p>
          <a:p>
            <a:pPr algn="l">
              <a:lnSpc>
                <a:spcPts val="3840"/>
              </a:lnSpc>
            </a:pPr>
            <a:endParaRPr lang="en-US" sz="3200" spc="44" dirty="0">
              <a:solidFill>
                <a:srgbClr val="3A3838"/>
              </a:solidFill>
              <a:latin typeface="Montserrat Bold"/>
            </a:endParaRPr>
          </a:p>
        </p:txBody>
      </p:sp>
      <p:sp>
        <p:nvSpPr>
          <p:cNvPr id="16" name="TextBox 16"/>
          <p:cNvSpPr txBox="1"/>
          <p:nvPr/>
        </p:nvSpPr>
        <p:spPr>
          <a:xfrm>
            <a:off x="2593530" y="6810375"/>
            <a:ext cx="1442343" cy="5143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Staffing</a:t>
            </a:r>
          </a:p>
        </p:txBody>
      </p:sp>
      <p:sp>
        <p:nvSpPr>
          <p:cNvPr id="17" name="TextBox 17"/>
          <p:cNvSpPr txBox="1"/>
          <p:nvPr/>
        </p:nvSpPr>
        <p:spPr>
          <a:xfrm>
            <a:off x="7040625" y="6787534"/>
            <a:ext cx="4271816" cy="15811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Difficulty timing meetings so that a provider can attend</a:t>
            </a:r>
          </a:p>
        </p:txBody>
      </p:sp>
      <p:sp>
        <p:nvSpPr>
          <p:cNvPr id="18" name="TextBox 18"/>
          <p:cNvSpPr txBox="1"/>
          <p:nvPr/>
        </p:nvSpPr>
        <p:spPr>
          <a:xfrm>
            <a:off x="13112097" y="6787534"/>
            <a:ext cx="4194126" cy="15811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Nowhere to document care coordination in notes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638499" y="4906801"/>
            <a:ext cx="17011001" cy="857250"/>
          </a:xfrm>
          <a:prstGeom prst="rect">
            <a:avLst/>
          </a:prstGeom>
        </p:spPr>
        <p:txBody>
          <a:bodyPr lIns="0" tIns="0" rIns="0" bIns="0" rtlCol="0" anchor="t">
            <a:spAutoFit/>
          </a:bodyPr>
          <a:lstStyle/>
          <a:p>
            <a:pPr algn="ctr">
              <a:lnSpc>
                <a:spcPts val="6721"/>
              </a:lnSpc>
            </a:pPr>
            <a:r>
              <a:rPr lang="en-US" sz="5600" spc="-223" dirty="0" smtClean="0">
                <a:solidFill>
                  <a:srgbClr val="0070C0"/>
                </a:solidFill>
                <a:latin typeface="Open Sans Bold"/>
              </a:rPr>
              <a:t>PCHC and Meeting Street</a:t>
            </a:r>
            <a:endParaRPr lang="en-US" sz="5600" spc="-223" dirty="0">
              <a:solidFill>
                <a:srgbClr val="0070C0"/>
              </a:solidFill>
              <a:latin typeface="Open Sans Bold"/>
            </a:endParaRPr>
          </a:p>
        </p:txBody>
      </p:sp>
    </p:spTree>
    <p:extLst>
      <p:ext uri="{BB962C8B-B14F-4D97-AF65-F5344CB8AC3E}">
        <p14:creationId xmlns:p14="http://schemas.microsoft.com/office/powerpoint/2010/main" val="265405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0" name="AutoShape 10"/>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PCHC and Meeting Street</a:t>
            </a:r>
          </a:p>
        </p:txBody>
      </p:sp>
      <p:sp>
        <p:nvSpPr>
          <p:cNvPr id="12" name="TextBox 12"/>
          <p:cNvSpPr txBox="1"/>
          <p:nvPr/>
        </p:nvSpPr>
        <p:spPr>
          <a:xfrm>
            <a:off x="676224" y="2077877"/>
            <a:ext cx="16935552" cy="6270947"/>
          </a:xfrm>
          <a:prstGeom prst="rect">
            <a:avLst/>
          </a:prstGeom>
        </p:spPr>
        <p:txBody>
          <a:bodyPr lIns="0" tIns="0" rIns="0" bIns="0" rtlCol="0" anchor="t">
            <a:spAutoFit/>
          </a:bodyPr>
          <a:lstStyle/>
          <a:p>
            <a:pPr algn="ctr">
              <a:lnSpc>
                <a:spcPts val="3840"/>
              </a:lnSpc>
            </a:pPr>
            <a:endParaRPr dirty="0"/>
          </a:p>
          <a:p>
            <a:pPr algn="ctr">
              <a:lnSpc>
                <a:spcPts val="3840"/>
              </a:lnSpc>
            </a:pPr>
            <a:r>
              <a:rPr lang="en-US" sz="3200" spc="44" dirty="0">
                <a:solidFill>
                  <a:srgbClr val="3A3838"/>
                </a:solidFill>
                <a:latin typeface="Montserrat Bold"/>
              </a:rPr>
              <a:t>Successes</a:t>
            </a:r>
          </a:p>
          <a:p>
            <a:pPr algn="ctr">
              <a:lnSpc>
                <a:spcPts val="3840"/>
              </a:lnSpc>
            </a:pPr>
            <a:endParaRPr lang="en-US" sz="3200" spc="44" dirty="0">
              <a:solidFill>
                <a:srgbClr val="3A3838"/>
              </a:solidFill>
              <a:latin typeface="Montserrat Bold"/>
            </a:endParaRPr>
          </a:p>
          <a:p>
            <a:pPr marL="647700" lvl="1" indent="-323850">
              <a:lnSpc>
                <a:spcPts val="3600"/>
              </a:lnSpc>
              <a:buFont typeface="Arial"/>
              <a:buChar char="•"/>
            </a:pPr>
            <a:r>
              <a:rPr lang="en-US" sz="3000" spc="42" dirty="0">
                <a:solidFill>
                  <a:srgbClr val="3A3838"/>
                </a:solidFill>
                <a:latin typeface="Montserrat"/>
              </a:rPr>
              <a:t>PCHC was able to increase communication with the family visiting program through the monthly collaboration meeting between both practices</a:t>
            </a:r>
          </a:p>
          <a:p>
            <a:pPr marL="647700" lvl="1" indent="-323850">
              <a:lnSpc>
                <a:spcPts val="3600"/>
              </a:lnSpc>
              <a:buFont typeface="Arial"/>
              <a:buChar char="•"/>
            </a:pPr>
            <a:r>
              <a:rPr lang="en-US" sz="3000" spc="42" dirty="0">
                <a:solidFill>
                  <a:srgbClr val="3A3838"/>
                </a:solidFill>
                <a:latin typeface="Montserrat"/>
              </a:rPr>
              <a:t>Point persons were identified for the practice and the family visiting agency</a:t>
            </a:r>
          </a:p>
          <a:p>
            <a:pPr marL="647700" lvl="1" indent="-323850">
              <a:lnSpc>
                <a:spcPts val="3600"/>
              </a:lnSpc>
              <a:buFont typeface="Arial"/>
              <a:buChar char="•"/>
            </a:pPr>
            <a:r>
              <a:rPr lang="en-US" sz="3000" spc="42" dirty="0">
                <a:solidFill>
                  <a:srgbClr val="3A3838"/>
                </a:solidFill>
                <a:latin typeface="Montserrat"/>
              </a:rPr>
              <a:t>Family visiting program able to present family visiting overview to one of the clinics and provide posters as requested.  </a:t>
            </a:r>
          </a:p>
          <a:p>
            <a:pPr marL="647700" lvl="1" indent="-323850">
              <a:lnSpc>
                <a:spcPts val="3600"/>
              </a:lnSpc>
              <a:buFont typeface="Arial"/>
              <a:buChar char="•"/>
            </a:pPr>
            <a:r>
              <a:rPr lang="en-US" sz="3000" spc="42" dirty="0">
                <a:solidFill>
                  <a:srgbClr val="3A3838"/>
                </a:solidFill>
                <a:latin typeface="Montserrat"/>
              </a:rPr>
              <a:t>Increased referrals</a:t>
            </a:r>
          </a:p>
          <a:p>
            <a:pPr marL="647700" lvl="1" indent="-323850">
              <a:lnSpc>
                <a:spcPts val="3600"/>
              </a:lnSpc>
              <a:buFont typeface="Arial"/>
              <a:buChar char="•"/>
            </a:pPr>
            <a:r>
              <a:rPr lang="en-US" sz="3000" spc="42" dirty="0">
                <a:solidFill>
                  <a:srgbClr val="3A3838"/>
                </a:solidFill>
                <a:latin typeface="Montserrat"/>
              </a:rPr>
              <a:t>Use of KidsNet to identify families receiving FV. Karla gained login access to all PCHC sites.</a:t>
            </a:r>
          </a:p>
          <a:p>
            <a:pPr>
              <a:lnSpc>
                <a:spcPts val="2879"/>
              </a:lnSpc>
            </a:pPr>
            <a:endParaRPr lang="en-US" sz="3000" spc="42" dirty="0">
              <a:solidFill>
                <a:srgbClr val="3A3838"/>
              </a:solidFill>
              <a:latin typeface="Montserrat"/>
            </a:endParaRPr>
          </a:p>
          <a:p>
            <a:pPr>
              <a:lnSpc>
                <a:spcPts val="2879"/>
              </a:lnSpc>
            </a:pPr>
            <a:endParaRPr lang="en-US" sz="3000" spc="42" dirty="0">
              <a:solidFill>
                <a:srgbClr val="3A3838"/>
              </a:solidFill>
              <a:latin typeface="Montserrat"/>
            </a:endParaRPr>
          </a:p>
          <a:p>
            <a:pPr algn="l">
              <a:lnSpc>
                <a:spcPts val="2879"/>
              </a:lnSpc>
            </a:pPr>
            <a:endParaRPr lang="en-US" sz="3000" spc="42" dirty="0">
              <a:solidFill>
                <a:srgbClr val="3A3838"/>
              </a:solidFill>
              <a:latin typeface="Montserrat"/>
            </a:endParaR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678578" y="6948843"/>
            <a:ext cx="2392099" cy="25107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98602" y="3888761"/>
            <a:ext cx="4104251" cy="1954649"/>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468389" y="3460080"/>
            <a:ext cx="2748741" cy="2812012"/>
          </a:xfrm>
          <a:prstGeom prst="rect">
            <a:avLst/>
          </a:prstGeom>
        </p:spPr>
      </p:pic>
      <p:sp>
        <p:nvSpPr>
          <p:cNvPr id="10" name="TextBox 10"/>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1" name="TextBox 11"/>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2" name="TextBox 12"/>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3" name="TextBox 13"/>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PCHC and Meeting Street</a:t>
            </a:r>
          </a:p>
        </p:txBody>
      </p:sp>
      <p:sp>
        <p:nvSpPr>
          <p:cNvPr id="14" name="TextBox 14"/>
          <p:cNvSpPr txBox="1"/>
          <p:nvPr/>
        </p:nvSpPr>
        <p:spPr>
          <a:xfrm>
            <a:off x="676224" y="1803919"/>
            <a:ext cx="16935552" cy="1333500"/>
          </a:xfrm>
          <a:prstGeom prst="rect">
            <a:avLst/>
          </a:prstGeom>
        </p:spPr>
        <p:txBody>
          <a:bodyPr lIns="0" tIns="0" rIns="0" bIns="0" rtlCol="0" anchor="t">
            <a:spAutoFit/>
          </a:bodyPr>
          <a:lstStyle/>
          <a:p>
            <a:pPr algn="ctr">
              <a:lnSpc>
                <a:spcPts val="3839"/>
              </a:lnSpc>
            </a:pPr>
            <a:endParaRPr dirty="0"/>
          </a:p>
          <a:p>
            <a:pPr algn="ctr">
              <a:lnSpc>
                <a:spcPts val="3839"/>
              </a:lnSpc>
            </a:pPr>
            <a:r>
              <a:rPr lang="en-US" sz="3199" spc="44" dirty="0">
                <a:solidFill>
                  <a:srgbClr val="3A3838"/>
                </a:solidFill>
                <a:latin typeface="Montserrat Bold"/>
              </a:rPr>
              <a:t>Challenges</a:t>
            </a:r>
          </a:p>
          <a:p>
            <a:pPr algn="l">
              <a:lnSpc>
                <a:spcPts val="2879"/>
              </a:lnSpc>
            </a:pPr>
            <a:endParaRPr lang="en-US" sz="3199" spc="44" dirty="0">
              <a:solidFill>
                <a:srgbClr val="3A3838"/>
              </a:solidFill>
              <a:latin typeface="Montserrat Bold"/>
            </a:endParaRPr>
          </a:p>
        </p:txBody>
      </p:sp>
      <p:sp>
        <p:nvSpPr>
          <p:cNvPr id="15" name="TextBox 15"/>
          <p:cNvSpPr txBox="1"/>
          <p:nvPr/>
        </p:nvSpPr>
        <p:spPr>
          <a:xfrm>
            <a:off x="4398602" y="6538792"/>
            <a:ext cx="4104251" cy="10477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Limited staff at both practices </a:t>
            </a:r>
          </a:p>
        </p:txBody>
      </p:sp>
      <p:sp>
        <p:nvSpPr>
          <p:cNvPr id="16" name="TextBox 16"/>
          <p:cNvSpPr txBox="1"/>
          <p:nvPr/>
        </p:nvSpPr>
        <p:spPr>
          <a:xfrm>
            <a:off x="9484726" y="6538792"/>
            <a:ext cx="6757151" cy="15811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Not a lot of patients are enrolled in the visiting program from the piloting clinic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676224" y="1914525"/>
            <a:ext cx="16935552" cy="5286375"/>
          </a:xfrm>
          <a:prstGeom prst="rect">
            <a:avLst/>
          </a:prstGeom>
        </p:spPr>
        <p:txBody>
          <a:bodyPr lIns="0" tIns="0" rIns="0" bIns="0" rtlCol="0" anchor="t">
            <a:spAutoFit/>
          </a:bodyPr>
          <a:lstStyle/>
          <a:p>
            <a:pPr algn="ctr">
              <a:lnSpc>
                <a:spcPts val="3839"/>
              </a:lnSpc>
            </a:pPr>
            <a:endParaRPr dirty="0"/>
          </a:p>
          <a:p>
            <a:pPr>
              <a:lnSpc>
                <a:spcPts val="2879"/>
              </a:lnSpc>
            </a:pPr>
            <a:endParaRPr dirty="0"/>
          </a:p>
          <a:p>
            <a:pPr algn="ctr">
              <a:lnSpc>
                <a:spcPts val="3840"/>
              </a:lnSpc>
            </a:pPr>
            <a:r>
              <a:rPr lang="en-US" sz="3200" spc="44" dirty="0">
                <a:solidFill>
                  <a:srgbClr val="3A3838"/>
                </a:solidFill>
                <a:latin typeface="Montserrat Bold"/>
              </a:rPr>
              <a:t>Patient/Family Story </a:t>
            </a:r>
          </a:p>
          <a:p>
            <a:pPr algn="ctr">
              <a:lnSpc>
                <a:spcPts val="3840"/>
              </a:lnSpc>
            </a:pPr>
            <a:endParaRPr lang="en-US" sz="3200" spc="44" dirty="0">
              <a:solidFill>
                <a:srgbClr val="3A3838"/>
              </a:solidFill>
              <a:latin typeface="Montserrat Bold"/>
            </a:endParaRPr>
          </a:p>
          <a:p>
            <a:pPr>
              <a:lnSpc>
                <a:spcPts val="3600"/>
              </a:lnSpc>
            </a:pPr>
            <a:r>
              <a:rPr lang="en-US" sz="3000" spc="42" dirty="0">
                <a:solidFill>
                  <a:srgbClr val="3A3838"/>
                </a:solidFill>
                <a:latin typeface="Montserrat"/>
              </a:rPr>
              <a:t>Family had missed multiple appointments with pediatrician, practice had concerns regarding patient not gaining weight, Family visiting program was able to address barriers to get to appointments, and able to provide education to patient’s mom and reconnect the patient with the pediatrician. </a:t>
            </a:r>
          </a:p>
          <a:p>
            <a:pPr>
              <a:lnSpc>
                <a:spcPts val="3600"/>
              </a:lnSpc>
            </a:pPr>
            <a:r>
              <a:rPr lang="en-US" sz="3000" spc="42" dirty="0">
                <a:solidFill>
                  <a:srgbClr val="3A3838"/>
                </a:solidFill>
                <a:latin typeface="Montserrat"/>
              </a:rPr>
              <a:t>Family visiting program was able to connect patients with different programs such as EI based on information received from the practice. </a:t>
            </a:r>
          </a:p>
          <a:p>
            <a:pPr>
              <a:lnSpc>
                <a:spcPts val="2879"/>
              </a:lnSpc>
            </a:pPr>
            <a:endParaRPr lang="en-US" sz="3000" spc="42" dirty="0">
              <a:solidFill>
                <a:srgbClr val="3A3838"/>
              </a:solidFill>
              <a:latin typeface="Montserrat"/>
            </a:endParaRPr>
          </a:p>
          <a:p>
            <a:pPr algn="l">
              <a:lnSpc>
                <a:spcPts val="2879"/>
              </a:lnSpc>
            </a:pPr>
            <a:endParaRPr lang="en-US" sz="3000" spc="42" dirty="0">
              <a:solidFill>
                <a:srgbClr val="3A3838"/>
              </a:solidFill>
              <a:latin typeface="Montserrat"/>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58471" y="6412842"/>
            <a:ext cx="2966812" cy="3046791"/>
          </a:xfrm>
          <a:prstGeom prst="rect">
            <a:avLst/>
          </a:prstGeom>
        </p:spPr>
      </p:pic>
      <p:sp>
        <p:nvSpPr>
          <p:cNvPr id="10" name="TextBox 10"/>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1" name="TextBox 11"/>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2" name="TextBox 12"/>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3" name="TextBox 13"/>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PCHC and Meeting Street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1" y="87103"/>
            <a:ext cx="17011001" cy="857250"/>
          </a:xfrm>
          <a:prstGeom prst="rect">
            <a:avLst/>
          </a:prstGeom>
        </p:spPr>
        <p:txBody>
          <a:bodyPr lIns="0" tIns="0" rIns="0" bIns="0" rtlCol="0" anchor="t">
            <a:spAutoFit/>
          </a:bodyPr>
          <a:lstStyle/>
          <a:p>
            <a:pPr algn="l">
              <a:lnSpc>
                <a:spcPts val="6721"/>
              </a:lnSpc>
            </a:pPr>
            <a:r>
              <a:rPr lang="en-US" sz="5600" spc="-223" dirty="0" smtClean="0">
                <a:solidFill>
                  <a:srgbClr val="0070C0"/>
                </a:solidFill>
                <a:latin typeface="Open Sans Bold"/>
              </a:rPr>
              <a:t>RI Data</a:t>
            </a:r>
            <a:endParaRPr lang="en-US" sz="5600" spc="-223" dirty="0">
              <a:solidFill>
                <a:srgbClr val="0070C0"/>
              </a:solidFill>
              <a:latin typeface="Open Sans Bold"/>
            </a:endParaRPr>
          </a:p>
        </p:txBody>
      </p:sp>
      <p:sp>
        <p:nvSpPr>
          <p:cNvPr id="12" name="TextBox 11"/>
          <p:cNvSpPr txBox="1"/>
          <p:nvPr/>
        </p:nvSpPr>
        <p:spPr>
          <a:xfrm>
            <a:off x="610245" y="933358"/>
            <a:ext cx="16380952" cy="9387185"/>
          </a:xfrm>
          <a:prstGeom prst="rect">
            <a:avLst/>
          </a:prstGeom>
          <a:noFill/>
        </p:spPr>
        <p:txBody>
          <a:bodyPr wrap="square" rtlCol="0">
            <a:spAutoFit/>
          </a:bodyPr>
          <a:lstStyle/>
          <a:p>
            <a:pPr algn="ctr"/>
            <a:r>
              <a:rPr lang="en-US" sz="2400" b="1" dirty="0"/>
              <a:t>Timeframe:  July 1, 2022 – December 31, 2022</a:t>
            </a:r>
          </a:p>
          <a:p>
            <a:endParaRPr lang="en-US" sz="2400" dirty="0"/>
          </a:p>
          <a:p>
            <a:r>
              <a:rPr lang="en-US" sz="2200" b="1" dirty="0"/>
              <a:t>Healthy Families America highlights:</a:t>
            </a:r>
          </a:p>
          <a:p>
            <a:pPr marL="342900" indent="-342900">
              <a:buFont typeface="Arial" panose="020B0604020202020204" pitchFamily="34" charset="0"/>
              <a:buChar char="•"/>
            </a:pPr>
            <a:r>
              <a:rPr lang="en-US" sz="2000" dirty="0"/>
              <a:t>97% of primary caregivers were screened for depression during the enrollment period (PHQ-9</a:t>
            </a:r>
            <a:r>
              <a:rPr lang="en-US" sz="2000" dirty="0" smtClean="0"/>
              <a:t>) </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Over 82% of children enrolled had their most recent well child visit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Over </a:t>
            </a:r>
            <a:r>
              <a:rPr lang="en-US" sz="2000" dirty="0" smtClean="0"/>
              <a:t>73</a:t>
            </a:r>
            <a:r>
              <a:rPr lang="en-US" sz="2000" dirty="0"/>
              <a:t>% of children enrolled that needed support after a developmental screening were either evaluated by Early Intervention or received a similar type of support to a child’s development</a:t>
            </a:r>
          </a:p>
          <a:p>
            <a:endParaRPr lang="en-US" dirty="0"/>
          </a:p>
          <a:p>
            <a:r>
              <a:rPr lang="en-US" sz="2200" b="1" dirty="0"/>
              <a:t>Parents as Teachers highlights:</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000" dirty="0"/>
              <a:t>85% of children enrolled had their most recent well child visit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Over 95% of caregivers enrolled reported that they sang songs, read or told stories to their children every day during a typical week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90% of primary caregivers were screened for interpersonal violence during the enrollment period (OAS).</a:t>
            </a:r>
          </a:p>
          <a:p>
            <a:endParaRPr lang="en-US" dirty="0"/>
          </a:p>
          <a:p>
            <a:r>
              <a:rPr lang="en-US" sz="2200" b="1" dirty="0"/>
              <a:t>Nurse-Family Partnership highlights:</a:t>
            </a:r>
          </a:p>
          <a:p>
            <a:pPr marL="342900" indent="-342900">
              <a:buFont typeface="Arial" panose="020B0604020202020204" pitchFamily="34" charset="0"/>
              <a:buChar char="•"/>
            </a:pPr>
            <a:r>
              <a:rPr lang="en-US" sz="2000" dirty="0"/>
              <a:t>80% of children enrolled during the time period were sleeping safely- always put to sleep on their back, without soft bedding, no bed </a:t>
            </a:r>
            <a:r>
              <a:rPr lang="en-US" sz="2000" dirty="0" smtClean="0"/>
              <a:t>sharing </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83% of enrolled moms were breastfeeding their infants at six months of age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Over 96% of enrolled mothers were screened for substance use disorder </a:t>
            </a:r>
            <a:r>
              <a:rPr lang="en-US" sz="2000" dirty="0" smtClean="0"/>
              <a:t>(DAST-10)</a:t>
            </a:r>
          </a:p>
          <a:p>
            <a:endParaRPr lang="en-US" dirty="0"/>
          </a:p>
          <a:p>
            <a:pPr algn="ctr"/>
            <a:r>
              <a:rPr lang="en-US" sz="2400" b="1" dirty="0"/>
              <a:t>General</a:t>
            </a:r>
          </a:p>
          <a:p>
            <a:pPr algn="ctr"/>
            <a:r>
              <a:rPr lang="en-US" sz="2400" b="1" dirty="0" smtClean="0"/>
              <a:t>Approximately over 7,300 </a:t>
            </a:r>
            <a:r>
              <a:rPr lang="en-US" sz="2400" b="1" dirty="0"/>
              <a:t>visits were done during the time </a:t>
            </a:r>
            <a:r>
              <a:rPr lang="en-US" sz="2400" b="1" dirty="0" smtClean="0"/>
              <a:t>period (HFA &amp; PAT)</a:t>
            </a:r>
            <a:endParaRPr lang="en-US" sz="2400" b="1" dirty="0"/>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77200" y="2902051"/>
            <a:ext cx="2272144" cy="2090372"/>
          </a:xfrm>
          <a:prstGeom prst="rect">
            <a:avLst/>
          </a:prstGeom>
        </p:spPr>
      </p:pic>
      <p:sp>
        <p:nvSpPr>
          <p:cNvPr id="9" name="TextBox 9"/>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0" name="TextBox 10"/>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1" name="TextBox 11"/>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2" name="TextBox 12"/>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FV Post Program Survey Results</a:t>
            </a:r>
          </a:p>
        </p:txBody>
      </p:sp>
      <p:sp>
        <p:nvSpPr>
          <p:cNvPr id="13" name="TextBox 13"/>
          <p:cNvSpPr txBox="1"/>
          <p:nvPr/>
        </p:nvSpPr>
        <p:spPr>
          <a:xfrm>
            <a:off x="3286648" y="5121132"/>
            <a:ext cx="11779769" cy="15811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How often do you communicate with:</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sp>
        <p:nvSpPr>
          <p:cNvPr id="14" name="TextBox 14"/>
          <p:cNvSpPr txBox="1"/>
          <p:nvPr/>
        </p:nvSpPr>
        <p:spPr>
          <a:xfrm>
            <a:off x="1729966" y="2185928"/>
            <a:ext cx="14893136"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Canva Sans"/>
              </a:rPr>
              <a:t>Nine (9) survey respondents from four (4) FV agencies</a:t>
            </a:r>
          </a:p>
        </p:txBody>
      </p:sp>
      <p:pic>
        <p:nvPicPr>
          <p:cNvPr id="15" name="Picture 14"/>
          <p:cNvPicPr>
            <a:picLocks noChangeAspect="1"/>
          </p:cNvPicPr>
          <p:nvPr/>
        </p:nvPicPr>
        <p:blipFill>
          <a:blip r:embed="rId6"/>
          <a:stretch>
            <a:fillRect/>
          </a:stretch>
        </p:blipFill>
        <p:spPr>
          <a:xfrm>
            <a:off x="4114800" y="5812979"/>
            <a:ext cx="10058400" cy="3068516"/>
          </a:xfrm>
          <a:prstGeom prst="rect">
            <a:avLst/>
          </a:prstGeom>
          <a:ln>
            <a:solidFill>
              <a:schemeClr val="tx1"/>
            </a:solidFill>
          </a:ln>
        </p:spPr>
      </p:pic>
    </p:spTree>
    <p:extLst>
      <p:ext uri="{BB962C8B-B14F-4D97-AF65-F5344CB8AC3E}">
        <p14:creationId xmlns:p14="http://schemas.microsoft.com/office/powerpoint/2010/main" val="429208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153400" y="2937214"/>
            <a:ext cx="2051649" cy="1887517"/>
          </a:xfrm>
          <a:prstGeom prst="rect">
            <a:avLst/>
          </a:prstGeom>
        </p:spPr>
      </p:pic>
      <p:sp>
        <p:nvSpPr>
          <p:cNvPr id="9" name="TextBox 9"/>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10" name="TextBox 10"/>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1" name="TextBox 11"/>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2" name="TextBox 12"/>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Practice Post Program Survey Results</a:t>
            </a:r>
          </a:p>
        </p:txBody>
      </p:sp>
      <p:sp>
        <p:nvSpPr>
          <p:cNvPr id="13" name="TextBox 13"/>
          <p:cNvSpPr txBox="1"/>
          <p:nvPr/>
        </p:nvSpPr>
        <p:spPr>
          <a:xfrm>
            <a:off x="3286648" y="5055547"/>
            <a:ext cx="11779769" cy="15811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How often do you communicate with:</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sp>
        <p:nvSpPr>
          <p:cNvPr id="14" name="TextBox 14"/>
          <p:cNvSpPr txBox="1"/>
          <p:nvPr/>
        </p:nvSpPr>
        <p:spPr>
          <a:xfrm>
            <a:off x="1729966" y="2185928"/>
            <a:ext cx="14893136" cy="615553"/>
          </a:xfrm>
          <a:prstGeom prst="rect">
            <a:avLst/>
          </a:prstGeom>
        </p:spPr>
        <p:txBody>
          <a:bodyPr lIns="0" tIns="0" rIns="0" bIns="0" rtlCol="0" anchor="t">
            <a:spAutoFit/>
          </a:bodyPr>
          <a:lstStyle/>
          <a:p>
            <a:pPr algn="ctr">
              <a:lnSpc>
                <a:spcPts val="4759"/>
              </a:lnSpc>
            </a:pPr>
            <a:r>
              <a:rPr lang="en-US" sz="3399" dirty="0" smtClean="0">
                <a:solidFill>
                  <a:srgbClr val="000000"/>
                </a:solidFill>
                <a:latin typeface="Canva Sans"/>
              </a:rPr>
              <a:t>Seven (7) </a:t>
            </a:r>
            <a:r>
              <a:rPr lang="en-US" sz="3399" dirty="0">
                <a:solidFill>
                  <a:srgbClr val="000000"/>
                </a:solidFill>
                <a:latin typeface="Canva Sans"/>
              </a:rPr>
              <a:t>survey respondents from </a:t>
            </a:r>
            <a:r>
              <a:rPr lang="en-US" sz="3399" dirty="0" smtClean="0">
                <a:solidFill>
                  <a:srgbClr val="000000"/>
                </a:solidFill>
                <a:latin typeface="Canva Sans"/>
              </a:rPr>
              <a:t>four (4) </a:t>
            </a:r>
            <a:r>
              <a:rPr lang="en-US" sz="3399" dirty="0">
                <a:solidFill>
                  <a:srgbClr val="000000"/>
                </a:solidFill>
                <a:latin typeface="Canva Sans"/>
              </a:rPr>
              <a:t>practices</a:t>
            </a:r>
          </a:p>
        </p:txBody>
      </p:sp>
      <p:pic>
        <p:nvPicPr>
          <p:cNvPr id="15" name="Picture 14"/>
          <p:cNvPicPr>
            <a:picLocks noChangeAspect="1"/>
          </p:cNvPicPr>
          <p:nvPr/>
        </p:nvPicPr>
        <p:blipFill>
          <a:blip r:embed="rId6"/>
          <a:stretch>
            <a:fillRect/>
          </a:stretch>
        </p:blipFill>
        <p:spPr>
          <a:xfrm>
            <a:off x="4194947" y="5824259"/>
            <a:ext cx="9916408" cy="3241736"/>
          </a:xfrm>
          <a:prstGeom prst="rect">
            <a:avLst/>
          </a:prstGeom>
          <a:ln>
            <a:solidFill>
              <a:schemeClr val="tx1"/>
            </a:solidFill>
          </a:ln>
        </p:spPr>
      </p:pic>
    </p:spTree>
    <p:extLst>
      <p:ext uri="{BB962C8B-B14F-4D97-AF65-F5344CB8AC3E}">
        <p14:creationId xmlns:p14="http://schemas.microsoft.com/office/powerpoint/2010/main" val="215694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257175"/>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pic>
        <p:nvPicPr>
          <p:cNvPr id="10" name="Picture 10"/>
          <p:cNvPicPr>
            <a:picLocks noChangeAspect="1"/>
          </p:cNvPicPr>
          <p:nvPr/>
        </p:nvPicPr>
        <p:blipFill>
          <a:blip r:embed="rId2"/>
          <a:srcRect r="971" b="1234"/>
          <a:stretch>
            <a:fillRect/>
          </a:stretch>
        </p:blipFill>
        <p:spPr>
          <a:xfrm>
            <a:off x="14413077" y="195220"/>
            <a:ext cx="3657600" cy="1016000"/>
          </a:xfrm>
          <a:prstGeom prst="rect">
            <a:avLst/>
          </a:prstGeom>
        </p:spPr>
      </p:pic>
      <p:sp>
        <p:nvSpPr>
          <p:cNvPr id="11" name="TextBox 11"/>
          <p:cNvSpPr txBox="1"/>
          <p:nvPr/>
        </p:nvSpPr>
        <p:spPr>
          <a:xfrm>
            <a:off x="282390" y="133350"/>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Agenda</a:t>
            </a:r>
          </a:p>
        </p:txBody>
      </p:sp>
      <p:sp>
        <p:nvSpPr>
          <p:cNvPr id="12" name="AutoShape 12"/>
          <p:cNvSpPr/>
          <p:nvPr/>
        </p:nvSpPr>
        <p:spPr>
          <a:xfrm>
            <a:off x="282390" y="962025"/>
            <a:ext cx="17788287" cy="0"/>
          </a:xfrm>
          <a:prstGeom prst="line">
            <a:avLst/>
          </a:prstGeom>
          <a:ln w="28575" cap="flat">
            <a:solidFill>
              <a:srgbClr val="F7B31D"/>
            </a:solidFill>
            <a:prstDash val="solid"/>
            <a:headEnd type="none" w="sm" len="sm"/>
            <a:tailEnd type="none" w="sm" len="sm"/>
          </a:ln>
        </p:spPr>
      </p:sp>
      <p:graphicFrame>
        <p:nvGraphicFramePr>
          <p:cNvPr id="13" name="Table 13"/>
          <p:cNvGraphicFramePr>
            <a:graphicFrameLocks noGrp="1"/>
          </p:cNvGraphicFramePr>
          <p:nvPr>
            <p:extLst>
              <p:ext uri="{D42A27DB-BD31-4B8C-83A1-F6EECF244321}">
                <p14:modId xmlns:p14="http://schemas.microsoft.com/office/powerpoint/2010/main" val="2536238905"/>
              </p:ext>
            </p:extLst>
          </p:nvPr>
        </p:nvGraphicFramePr>
        <p:xfrm>
          <a:off x="282390" y="1159275"/>
          <a:ext cx="17523914" cy="9037233"/>
        </p:xfrm>
        <a:graphic>
          <a:graphicData uri="http://schemas.openxmlformats.org/drawingml/2006/table">
            <a:tbl>
              <a:tblPr/>
              <a:tblGrid>
                <a:gridCol w="5011991">
                  <a:extLst>
                    <a:ext uri="{9D8B030D-6E8A-4147-A177-3AD203B41FA5}">
                      <a16:colId xmlns:a16="http://schemas.microsoft.com/office/drawing/2014/main" val="20000"/>
                    </a:ext>
                  </a:extLst>
                </a:gridCol>
                <a:gridCol w="9366010">
                  <a:extLst>
                    <a:ext uri="{9D8B030D-6E8A-4147-A177-3AD203B41FA5}">
                      <a16:colId xmlns:a16="http://schemas.microsoft.com/office/drawing/2014/main" val="20001"/>
                    </a:ext>
                  </a:extLst>
                </a:gridCol>
                <a:gridCol w="3145913">
                  <a:extLst>
                    <a:ext uri="{9D8B030D-6E8A-4147-A177-3AD203B41FA5}">
                      <a16:colId xmlns:a16="http://schemas.microsoft.com/office/drawing/2014/main" val="20002"/>
                    </a:ext>
                  </a:extLst>
                </a:gridCol>
              </a:tblGrid>
              <a:tr h="1046741">
                <a:tc>
                  <a:txBody>
                    <a:bodyPr/>
                    <a:lstStyle/>
                    <a:p>
                      <a:pPr algn="ctr">
                        <a:lnSpc>
                          <a:spcPts val="3919"/>
                        </a:lnSpc>
                        <a:defRPr/>
                      </a:pPr>
                      <a:r>
                        <a:rPr lang="en-US" sz="2799" dirty="0">
                          <a:solidFill>
                            <a:srgbClr val="000000"/>
                          </a:solidFill>
                          <a:latin typeface="Open Sans Bold"/>
                        </a:rPr>
                        <a:t>Topic</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3919"/>
                        </a:lnSpc>
                        <a:defRPr/>
                      </a:pPr>
                      <a:r>
                        <a:rPr lang="en-US" sz="2799" dirty="0">
                          <a:solidFill>
                            <a:srgbClr val="000000"/>
                          </a:solidFill>
                          <a:latin typeface="Open Sans Bold"/>
                        </a:rPr>
                        <a:t>Presenter</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3919"/>
                        </a:lnSpc>
                        <a:defRPr/>
                      </a:pPr>
                      <a:r>
                        <a:rPr lang="en-US" sz="2799" dirty="0">
                          <a:solidFill>
                            <a:srgbClr val="000000"/>
                          </a:solidFill>
                          <a:latin typeface="Open Sans Bold"/>
                        </a:rPr>
                        <a:t>Time</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353217">
                <a:tc>
                  <a:txBody>
                    <a:bodyPr/>
                    <a:lstStyle/>
                    <a:p>
                      <a:pPr algn="ctr">
                        <a:lnSpc>
                          <a:spcPts val="3079"/>
                        </a:lnSpc>
                        <a:defRPr/>
                      </a:pPr>
                      <a:r>
                        <a:rPr lang="en-US" sz="2199" dirty="0">
                          <a:solidFill>
                            <a:srgbClr val="000000"/>
                          </a:solidFill>
                          <a:latin typeface="Open Sans"/>
                        </a:rPr>
                        <a:t>Welcome and Review of Agenda</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3079"/>
                        </a:lnSpc>
                        <a:defRPr/>
                      </a:pPr>
                      <a:r>
                        <a:rPr lang="en-US" sz="2199" dirty="0">
                          <a:solidFill>
                            <a:srgbClr val="000000"/>
                          </a:solidFill>
                          <a:latin typeface="Open Sans"/>
                        </a:rPr>
                        <a:t>Susanne Campbell, Senior Program Administrator, CTC-RI</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3079"/>
                        </a:lnSpc>
                        <a:defRPr/>
                      </a:pPr>
                      <a:r>
                        <a:rPr lang="en-US" sz="2199" dirty="0">
                          <a:solidFill>
                            <a:srgbClr val="000000"/>
                          </a:solidFill>
                          <a:latin typeface="Open Sans"/>
                        </a:rPr>
                        <a:t>12:00pm - 12:05pm</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231399">
                <a:tc>
                  <a:txBody>
                    <a:bodyPr/>
                    <a:lstStyle/>
                    <a:p>
                      <a:pPr algn="ctr">
                        <a:lnSpc>
                          <a:spcPts val="3079"/>
                        </a:lnSpc>
                        <a:defRPr/>
                      </a:pPr>
                      <a:r>
                        <a:rPr lang="en-US" sz="2199" dirty="0">
                          <a:solidFill>
                            <a:srgbClr val="000000"/>
                          </a:solidFill>
                          <a:latin typeface="Open Sans"/>
                        </a:rPr>
                        <a:t>Team Updates</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199" dirty="0" smtClean="0">
                          <a:solidFill>
                            <a:srgbClr val="000000"/>
                          </a:solidFill>
                          <a:latin typeface="Open Sans"/>
                        </a:rPr>
                        <a:t>Hasbro and BVCAP</a:t>
                      </a:r>
                    </a:p>
                    <a:p>
                      <a:pPr algn="ctr">
                        <a:lnSpc>
                          <a:spcPts val="3079"/>
                        </a:lnSpc>
                        <a:defRPr/>
                      </a:pPr>
                      <a:r>
                        <a:rPr lang="en-US" sz="2199" dirty="0" smtClean="0">
                          <a:solidFill>
                            <a:srgbClr val="000000"/>
                          </a:solidFill>
                          <a:latin typeface="Open Sans"/>
                        </a:rPr>
                        <a:t>Westerly </a:t>
                      </a:r>
                      <a:r>
                        <a:rPr lang="en-US" sz="2199" dirty="0">
                          <a:solidFill>
                            <a:srgbClr val="000000"/>
                          </a:solidFill>
                          <a:latin typeface="Open Sans"/>
                        </a:rPr>
                        <a:t>PAT and Narragansett Bay Pediatrics</a:t>
                      </a:r>
                      <a:endParaRPr lang="en-US" sz="1100" dirty="0"/>
                    </a:p>
                    <a:p>
                      <a:pPr algn="ctr">
                        <a:lnSpc>
                          <a:spcPts val="3079"/>
                        </a:lnSpc>
                      </a:pPr>
                      <a:r>
                        <a:rPr lang="en-US" sz="2199" dirty="0" smtClean="0">
                          <a:solidFill>
                            <a:srgbClr val="000000"/>
                          </a:solidFill>
                          <a:latin typeface="Open Sans"/>
                        </a:rPr>
                        <a:t>East </a:t>
                      </a:r>
                      <a:r>
                        <a:rPr lang="en-US" sz="2199" dirty="0">
                          <a:solidFill>
                            <a:srgbClr val="000000"/>
                          </a:solidFill>
                          <a:latin typeface="Open Sans"/>
                        </a:rPr>
                        <a:t>Bay Health Center and EBCAP HFA</a:t>
                      </a:r>
                    </a:p>
                    <a:p>
                      <a:pPr algn="ctr">
                        <a:lnSpc>
                          <a:spcPts val="3079"/>
                        </a:lnSpc>
                      </a:pPr>
                      <a:r>
                        <a:rPr lang="en-US" sz="2199" dirty="0">
                          <a:solidFill>
                            <a:srgbClr val="000000"/>
                          </a:solidFill>
                          <a:latin typeface="Open Sans"/>
                        </a:rPr>
                        <a:t>PCHC and Meeting Street</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3079"/>
                        </a:lnSpc>
                        <a:defRPr/>
                      </a:pPr>
                      <a:r>
                        <a:rPr lang="en-US" sz="2199" dirty="0" smtClean="0">
                          <a:solidFill>
                            <a:srgbClr val="000000"/>
                          </a:solidFill>
                          <a:latin typeface="Open Sans"/>
                        </a:rPr>
                        <a:t>12:05pm </a:t>
                      </a:r>
                      <a:r>
                        <a:rPr lang="en-US" sz="2199" dirty="0">
                          <a:solidFill>
                            <a:srgbClr val="000000"/>
                          </a:solidFill>
                          <a:latin typeface="Open Sans"/>
                        </a:rPr>
                        <a:t>- </a:t>
                      </a:r>
                      <a:r>
                        <a:rPr lang="en-US" sz="2199" dirty="0" smtClean="0">
                          <a:solidFill>
                            <a:srgbClr val="000000"/>
                          </a:solidFill>
                          <a:latin typeface="Open Sans"/>
                        </a:rPr>
                        <a:t>12:35pm</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1353217">
                <a:tc>
                  <a:txBody>
                    <a:bodyPr/>
                    <a:lstStyle/>
                    <a:p>
                      <a:pPr algn="ctr">
                        <a:lnSpc>
                          <a:spcPts val="3079"/>
                        </a:lnSpc>
                        <a:defRPr/>
                      </a:pPr>
                      <a:r>
                        <a:rPr lang="en-US" sz="2199" dirty="0">
                          <a:solidFill>
                            <a:srgbClr val="000000"/>
                          </a:solidFill>
                          <a:latin typeface="Open Sans"/>
                        </a:rPr>
                        <a:t>RI FV Data and Post program Survey Results</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3079"/>
                        </a:lnSpc>
                        <a:defRPr/>
                      </a:pPr>
                      <a:r>
                        <a:rPr lang="en-US" sz="2199" dirty="0">
                          <a:solidFill>
                            <a:srgbClr val="000000"/>
                          </a:solidFill>
                          <a:latin typeface="Open Sans"/>
                        </a:rPr>
                        <a:t>Sara Remington, RIDOH</a:t>
                      </a:r>
                      <a:endParaRPr lang="en-US" sz="1100" dirty="0"/>
                    </a:p>
                    <a:p>
                      <a:pPr algn="ctr">
                        <a:lnSpc>
                          <a:spcPts val="3079"/>
                        </a:lnSpc>
                      </a:pPr>
                      <a:r>
                        <a:rPr lang="en-US" sz="2199" dirty="0">
                          <a:solidFill>
                            <a:srgbClr val="000000"/>
                          </a:solidFill>
                          <a:latin typeface="Open Sans"/>
                        </a:rPr>
                        <a:t>Kim Nguyen-Leite, Program Coordinator, CTC-RI</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3079"/>
                        </a:lnSpc>
                        <a:defRPr/>
                      </a:pPr>
                      <a:r>
                        <a:rPr lang="en-US" sz="2199" dirty="0" smtClean="0">
                          <a:solidFill>
                            <a:srgbClr val="000000"/>
                          </a:solidFill>
                          <a:latin typeface="Open Sans"/>
                        </a:rPr>
                        <a:t>12:35pm </a:t>
                      </a:r>
                      <a:r>
                        <a:rPr lang="en-US" sz="2199" dirty="0">
                          <a:solidFill>
                            <a:srgbClr val="000000"/>
                          </a:solidFill>
                          <a:latin typeface="Open Sans"/>
                        </a:rPr>
                        <a:t>- </a:t>
                      </a:r>
                      <a:r>
                        <a:rPr lang="en-US" sz="2199" dirty="0" smtClean="0">
                          <a:solidFill>
                            <a:srgbClr val="000000"/>
                          </a:solidFill>
                          <a:latin typeface="Open Sans"/>
                        </a:rPr>
                        <a:t>12:50pm</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4"/>
                  </a:ext>
                </a:extLst>
              </a:tr>
              <a:tr h="1353217">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199" kern="1200" dirty="0" smtClean="0">
                          <a:solidFill>
                            <a:srgbClr val="000000"/>
                          </a:solidFill>
                          <a:latin typeface="Open Sans"/>
                          <a:ea typeface="+mn-ea"/>
                          <a:cs typeface="+mn-cs"/>
                        </a:rPr>
                        <a:t>Parent Lead - Learning Collaborative Reflections</a:t>
                      </a:r>
                    </a:p>
                    <a:p>
                      <a:pPr algn="ctr">
                        <a:lnSpc>
                          <a:spcPts val="3079"/>
                        </a:lnSpc>
                        <a:defRPr/>
                      </a:pP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199" dirty="0" smtClean="0">
                          <a:solidFill>
                            <a:srgbClr val="000000"/>
                          </a:solidFill>
                          <a:latin typeface="Open Sans"/>
                        </a:rPr>
                        <a:t>Kiana Cruz, Parent Lead</a:t>
                      </a:r>
                      <a:endParaRPr lang="en-US" sz="1100" dirty="0" smtClean="0"/>
                    </a:p>
                    <a:p>
                      <a:pPr algn="ctr">
                        <a:lnSpc>
                          <a:spcPts val="3079"/>
                        </a:lnSpc>
                      </a:pPr>
                      <a:endParaRPr lang="en-US" sz="2199" dirty="0">
                        <a:solidFill>
                          <a:srgbClr val="000000"/>
                        </a:solidFill>
                        <a:latin typeface="Open Sans"/>
                      </a:endParaRP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3079"/>
                        </a:lnSpc>
                        <a:defRPr/>
                      </a:pPr>
                      <a:r>
                        <a:rPr lang="en-US" sz="2199" kern="1200" dirty="0" smtClean="0">
                          <a:solidFill>
                            <a:srgbClr val="000000"/>
                          </a:solidFill>
                          <a:latin typeface="Open Sans"/>
                          <a:ea typeface="+mn-ea"/>
                          <a:cs typeface="+mn-cs"/>
                        </a:rPr>
                        <a:t>12:50pm – 12:55pm</a:t>
                      </a:r>
                      <a:endParaRPr lang="en-US" sz="2199" kern="1200" dirty="0">
                        <a:solidFill>
                          <a:srgbClr val="000000"/>
                        </a:solidFill>
                        <a:latin typeface="Open Sans"/>
                        <a:ea typeface="+mn-ea"/>
                        <a:cs typeface="+mn-cs"/>
                      </a:endParaRP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315134803"/>
                  </a:ext>
                </a:extLst>
              </a:tr>
              <a:tr h="1490559">
                <a:tc>
                  <a:txBody>
                    <a:bodyPr/>
                    <a:lstStyle/>
                    <a:p>
                      <a:pPr algn="ctr">
                        <a:lnSpc>
                          <a:spcPts val="3079"/>
                        </a:lnSpc>
                        <a:defRPr/>
                      </a:pPr>
                      <a:r>
                        <a:rPr lang="en-US" sz="2199" dirty="0">
                          <a:solidFill>
                            <a:srgbClr val="000000"/>
                          </a:solidFill>
                          <a:latin typeface="Open Sans"/>
                        </a:rPr>
                        <a:t>Meeting Close and Next Steps</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3079"/>
                        </a:lnSpc>
                        <a:defRPr/>
                      </a:pPr>
                      <a:r>
                        <a:rPr lang="en-US" sz="2199" dirty="0">
                          <a:solidFill>
                            <a:srgbClr val="000000"/>
                          </a:solidFill>
                          <a:latin typeface="Open Sans"/>
                        </a:rPr>
                        <a:t>Kim Nguyen-Leite, Program Coordinator, CTC-RI</a:t>
                      </a:r>
                      <a:endParaRPr lang="en-US" sz="1100" dirty="0"/>
                    </a:p>
                    <a:p>
                      <a:pPr algn="ctr">
                        <a:lnSpc>
                          <a:spcPts val="3079"/>
                        </a:lnSpc>
                      </a:pPr>
                      <a:r>
                        <a:rPr lang="en-US" sz="2199" dirty="0">
                          <a:solidFill>
                            <a:srgbClr val="000000"/>
                          </a:solidFill>
                          <a:latin typeface="Open Sans"/>
                        </a:rPr>
                        <a:t>Susanne Campbell, Senior Program Administrator, CTC-RI</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3079"/>
                        </a:lnSpc>
                        <a:defRPr/>
                      </a:pPr>
                      <a:r>
                        <a:rPr lang="en-US" sz="2199" dirty="0">
                          <a:solidFill>
                            <a:srgbClr val="000000"/>
                          </a:solidFill>
                          <a:latin typeface="Open Sans"/>
                        </a:rPr>
                        <a:t>12:55pm - 1:00pm</a:t>
                      </a:r>
                      <a:endParaRPr lang="en-US" sz="1100" dirty="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FV Post Program Survey Results</a:t>
            </a:r>
          </a:p>
        </p:txBody>
      </p:sp>
      <p:sp>
        <p:nvSpPr>
          <p:cNvPr id="12" name="TextBox 12"/>
          <p:cNvSpPr txBox="1"/>
          <p:nvPr/>
        </p:nvSpPr>
        <p:spPr>
          <a:xfrm>
            <a:off x="3254116" y="2355930"/>
            <a:ext cx="11779769" cy="21145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Please identify the typical reasons your Family Visiting program contacts your paired Primary Care provider team:</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pic>
        <p:nvPicPr>
          <p:cNvPr id="13" name="Picture 12"/>
          <p:cNvPicPr>
            <a:picLocks noChangeAspect="1"/>
          </p:cNvPicPr>
          <p:nvPr/>
        </p:nvPicPr>
        <p:blipFill>
          <a:blip r:embed="rId4"/>
          <a:stretch>
            <a:fillRect/>
          </a:stretch>
        </p:blipFill>
        <p:spPr>
          <a:xfrm>
            <a:off x="3645133" y="4140890"/>
            <a:ext cx="11062800" cy="4404344"/>
          </a:xfrm>
          <a:prstGeom prst="rect">
            <a:avLst/>
          </a:prstGeom>
          <a:ln>
            <a:solidFill>
              <a:schemeClr val="tx1"/>
            </a:solidFill>
          </a:ln>
        </p:spPr>
      </p:pic>
    </p:spTree>
    <p:extLst>
      <p:ext uri="{BB962C8B-B14F-4D97-AF65-F5344CB8AC3E}">
        <p14:creationId xmlns:p14="http://schemas.microsoft.com/office/powerpoint/2010/main" val="114077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Practice Post Program Survey Results</a:t>
            </a:r>
          </a:p>
        </p:txBody>
      </p:sp>
      <p:sp>
        <p:nvSpPr>
          <p:cNvPr id="12" name="TextBox 12"/>
          <p:cNvSpPr txBox="1"/>
          <p:nvPr/>
        </p:nvSpPr>
        <p:spPr>
          <a:xfrm>
            <a:off x="3254116" y="2355930"/>
            <a:ext cx="11779769" cy="21145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Please identify the typical reasons your Primary Care provider team contacts your paired Family Visiting program:</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pic>
        <p:nvPicPr>
          <p:cNvPr id="13" name="Picture 12"/>
          <p:cNvPicPr>
            <a:picLocks noChangeAspect="1"/>
          </p:cNvPicPr>
          <p:nvPr/>
        </p:nvPicPr>
        <p:blipFill>
          <a:blip r:embed="rId4"/>
          <a:stretch>
            <a:fillRect/>
          </a:stretch>
        </p:blipFill>
        <p:spPr>
          <a:xfrm>
            <a:off x="3588585" y="4022289"/>
            <a:ext cx="11175896" cy="4356167"/>
          </a:xfrm>
          <a:prstGeom prst="rect">
            <a:avLst/>
          </a:prstGeom>
          <a:ln>
            <a:solidFill>
              <a:schemeClr val="tx1"/>
            </a:solidFill>
          </a:ln>
        </p:spPr>
      </p:pic>
    </p:spTree>
    <p:extLst>
      <p:ext uri="{BB962C8B-B14F-4D97-AF65-F5344CB8AC3E}">
        <p14:creationId xmlns:p14="http://schemas.microsoft.com/office/powerpoint/2010/main" val="3341727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Post Program Survey Results</a:t>
            </a:r>
          </a:p>
        </p:txBody>
      </p:sp>
      <p:sp>
        <p:nvSpPr>
          <p:cNvPr id="12" name="TextBox 12"/>
          <p:cNvSpPr txBox="1"/>
          <p:nvPr/>
        </p:nvSpPr>
        <p:spPr>
          <a:xfrm>
            <a:off x="503388" y="2911686"/>
            <a:ext cx="17281223" cy="1615827"/>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Canva Sans"/>
              </a:rPr>
              <a:t>What methods of communication do you typically use to contact your paired partner?</a:t>
            </a:r>
          </a:p>
          <a:p>
            <a:pPr algn="ctr">
              <a:lnSpc>
                <a:spcPts val="4200"/>
              </a:lnSpc>
            </a:pPr>
            <a:endParaRPr lang="en-US" sz="3000" dirty="0">
              <a:solidFill>
                <a:srgbClr val="000000"/>
              </a:solidFill>
              <a:latin typeface="Canva Sans"/>
            </a:endParaRPr>
          </a:p>
          <a:p>
            <a:pPr>
              <a:lnSpc>
                <a:spcPts val="4200"/>
              </a:lnSpc>
            </a:pPr>
            <a:r>
              <a:rPr lang="en-US" sz="3000" dirty="0" smtClean="0">
                <a:solidFill>
                  <a:srgbClr val="000000"/>
                </a:solidFill>
                <a:latin typeface="Canva Sans"/>
              </a:rPr>
              <a:t>		        Family Visiting 							    Pediatric Practice</a:t>
            </a:r>
            <a:endParaRPr lang="en-US" sz="3000" dirty="0">
              <a:solidFill>
                <a:srgbClr val="000000"/>
              </a:solidFill>
              <a:latin typeface="Canva Sans"/>
            </a:endParaRPr>
          </a:p>
        </p:txBody>
      </p:sp>
      <p:pic>
        <p:nvPicPr>
          <p:cNvPr id="13" name="Picture 12"/>
          <p:cNvPicPr>
            <a:picLocks noChangeAspect="1"/>
          </p:cNvPicPr>
          <p:nvPr/>
        </p:nvPicPr>
        <p:blipFill>
          <a:blip r:embed="rId4"/>
          <a:stretch>
            <a:fillRect/>
          </a:stretch>
        </p:blipFill>
        <p:spPr>
          <a:xfrm>
            <a:off x="533400" y="5330101"/>
            <a:ext cx="8442023" cy="2590800"/>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9448800" y="5321351"/>
            <a:ext cx="8365823" cy="2599550"/>
          </a:xfrm>
          <a:prstGeom prst="rect">
            <a:avLst/>
          </a:prstGeom>
          <a:ln>
            <a:solidFill>
              <a:schemeClr val="tx1"/>
            </a:solidFill>
          </a:ln>
        </p:spPr>
      </p:pic>
    </p:spTree>
    <p:extLst>
      <p:ext uri="{BB962C8B-B14F-4D97-AF65-F5344CB8AC3E}">
        <p14:creationId xmlns:p14="http://schemas.microsoft.com/office/powerpoint/2010/main" val="242704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FV Post Program Survey Results</a:t>
            </a:r>
          </a:p>
        </p:txBody>
      </p:sp>
      <p:sp>
        <p:nvSpPr>
          <p:cNvPr id="12" name="TextBox 12"/>
          <p:cNvSpPr txBox="1"/>
          <p:nvPr/>
        </p:nvSpPr>
        <p:spPr>
          <a:xfrm>
            <a:off x="3254115" y="1978025"/>
            <a:ext cx="11779769" cy="21145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a:rPr>
              <a:t>To what degree has working with a paired Primary Care Team resulted in:</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pic>
        <p:nvPicPr>
          <p:cNvPr id="13" name="Picture 12"/>
          <p:cNvPicPr>
            <a:picLocks noChangeAspect="1"/>
          </p:cNvPicPr>
          <p:nvPr/>
        </p:nvPicPr>
        <p:blipFill>
          <a:blip r:embed="rId4"/>
          <a:stretch>
            <a:fillRect/>
          </a:stretch>
        </p:blipFill>
        <p:spPr>
          <a:xfrm>
            <a:off x="3499633" y="3083805"/>
            <a:ext cx="11353800" cy="6375828"/>
          </a:xfrm>
          <a:prstGeom prst="rect">
            <a:avLst/>
          </a:prstGeom>
          <a:ln>
            <a:solidFill>
              <a:schemeClr val="tx1"/>
            </a:solidFill>
          </a:ln>
        </p:spPr>
      </p:pic>
    </p:spTree>
    <p:extLst>
      <p:ext uri="{BB962C8B-B14F-4D97-AF65-F5344CB8AC3E}">
        <p14:creationId xmlns:p14="http://schemas.microsoft.com/office/powerpoint/2010/main" val="348927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145432" y="1047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Practice Post Program Survey Results</a:t>
            </a:r>
          </a:p>
        </p:txBody>
      </p:sp>
      <p:sp>
        <p:nvSpPr>
          <p:cNvPr id="12" name="TextBox 12"/>
          <p:cNvSpPr txBox="1"/>
          <p:nvPr/>
        </p:nvSpPr>
        <p:spPr>
          <a:xfrm>
            <a:off x="762000" y="4229100"/>
            <a:ext cx="4038600" cy="3231654"/>
          </a:xfrm>
          <a:prstGeom prst="rect">
            <a:avLst/>
          </a:prstGeom>
        </p:spPr>
        <p:txBody>
          <a:bodyPr wrap="square" lIns="0" tIns="0" rIns="0" bIns="0" rtlCol="0" anchor="t">
            <a:spAutoFit/>
          </a:bodyPr>
          <a:lstStyle/>
          <a:p>
            <a:pPr algn="ctr">
              <a:lnSpc>
                <a:spcPts val="4200"/>
              </a:lnSpc>
            </a:pPr>
            <a:r>
              <a:rPr lang="en-US" sz="2800" dirty="0">
                <a:solidFill>
                  <a:srgbClr val="000000"/>
                </a:solidFill>
                <a:latin typeface="Canva Sans"/>
              </a:rPr>
              <a:t>To what degree has working with a paired Family Visiting Team resulted in:</a:t>
            </a:r>
          </a:p>
          <a:p>
            <a:pPr algn="ct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pic>
        <p:nvPicPr>
          <p:cNvPr id="13" name="Picture 12"/>
          <p:cNvPicPr>
            <a:picLocks noChangeAspect="1"/>
          </p:cNvPicPr>
          <p:nvPr/>
        </p:nvPicPr>
        <p:blipFill>
          <a:blip r:embed="rId4"/>
          <a:stretch>
            <a:fillRect/>
          </a:stretch>
        </p:blipFill>
        <p:spPr>
          <a:xfrm>
            <a:off x="5715000" y="1056810"/>
            <a:ext cx="8285864" cy="8394630"/>
          </a:xfrm>
          <a:prstGeom prst="rect">
            <a:avLst/>
          </a:prstGeom>
          <a:ln>
            <a:solidFill>
              <a:schemeClr val="tx1"/>
            </a:solidFill>
          </a:ln>
        </p:spPr>
      </p:pic>
    </p:spTree>
    <p:extLst>
      <p:ext uri="{BB962C8B-B14F-4D97-AF65-F5344CB8AC3E}">
        <p14:creationId xmlns:p14="http://schemas.microsoft.com/office/powerpoint/2010/main" val="1791699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smtClean="0">
                <a:solidFill>
                  <a:srgbClr val="0070C0"/>
                </a:solidFill>
                <a:latin typeface="Open Sans Bold"/>
              </a:rPr>
              <a:t>Post </a:t>
            </a:r>
            <a:r>
              <a:rPr lang="en-US" sz="5600" spc="-223" dirty="0">
                <a:solidFill>
                  <a:srgbClr val="0070C0"/>
                </a:solidFill>
                <a:latin typeface="Open Sans Bold"/>
              </a:rPr>
              <a:t>Program Survey Results</a:t>
            </a:r>
          </a:p>
        </p:txBody>
      </p:sp>
      <p:sp>
        <p:nvSpPr>
          <p:cNvPr id="12" name="TextBox 12"/>
          <p:cNvSpPr txBox="1"/>
          <p:nvPr/>
        </p:nvSpPr>
        <p:spPr>
          <a:xfrm>
            <a:off x="3254116" y="2981979"/>
            <a:ext cx="11779769" cy="3231654"/>
          </a:xfrm>
          <a:prstGeom prst="rect">
            <a:avLst/>
          </a:prstGeom>
        </p:spPr>
        <p:txBody>
          <a:bodyPr lIns="0" tIns="0" rIns="0" bIns="0" rtlCol="0" anchor="t">
            <a:spAutoFit/>
          </a:bodyPr>
          <a:lstStyle/>
          <a:p>
            <a:pPr>
              <a:lnSpc>
                <a:spcPts val="4200"/>
              </a:lnSpc>
            </a:pPr>
            <a:endParaRPr lang="en-US" sz="3000" dirty="0">
              <a:solidFill>
                <a:srgbClr val="000000"/>
              </a:solidFill>
              <a:latin typeface="Canva Sans"/>
            </a:endParaRPr>
          </a:p>
          <a:p>
            <a:pPr>
              <a:lnSpc>
                <a:spcPts val="4200"/>
              </a:lnSpc>
            </a:pPr>
            <a:endParaRPr lang="en-US" sz="3000" dirty="0">
              <a:solidFill>
                <a:srgbClr val="000000"/>
              </a:solidFill>
              <a:latin typeface="Canva Sans"/>
            </a:endParaRPr>
          </a:p>
          <a:p>
            <a:pPr algn="ctr">
              <a:lnSpc>
                <a:spcPts val="4200"/>
              </a:lnSpc>
            </a:pPr>
            <a:r>
              <a:rPr lang="en-US" sz="3000" dirty="0" smtClean="0">
                <a:solidFill>
                  <a:srgbClr val="000000"/>
                </a:solidFill>
                <a:latin typeface="Canva Sans"/>
              </a:rPr>
              <a:t>Discussion</a:t>
            </a:r>
          </a:p>
          <a:p>
            <a:pPr algn="ctr">
              <a:lnSpc>
                <a:spcPts val="4200"/>
              </a:lnSpc>
            </a:pPr>
            <a:endParaRPr lang="en-US" sz="3000" dirty="0">
              <a:solidFill>
                <a:srgbClr val="000000"/>
              </a:solidFill>
              <a:latin typeface="Canva Sans"/>
            </a:endParaRPr>
          </a:p>
          <a:p>
            <a:pPr algn="ctr">
              <a:lnSpc>
                <a:spcPts val="4200"/>
              </a:lnSpc>
            </a:pPr>
            <a:r>
              <a:rPr lang="en-US" sz="3000" dirty="0" smtClean="0">
                <a:solidFill>
                  <a:srgbClr val="000000"/>
                </a:solidFill>
                <a:latin typeface="Canva Sans"/>
              </a:rPr>
              <a:t>If the learning collaborative was not as successful as hoped, what would you change or do differently?</a:t>
            </a:r>
            <a:endParaRPr lang="en-US" sz="3000" dirty="0">
              <a:solidFill>
                <a:srgbClr val="000000"/>
              </a:solidFill>
              <a:latin typeface="Canva Sans"/>
            </a:endParaRPr>
          </a:p>
        </p:txBody>
      </p:sp>
    </p:spTree>
    <p:extLst>
      <p:ext uri="{BB962C8B-B14F-4D97-AF65-F5344CB8AC3E}">
        <p14:creationId xmlns:p14="http://schemas.microsoft.com/office/powerpoint/2010/main" val="3092739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Full Post Program Survey Results</a:t>
            </a:r>
          </a:p>
        </p:txBody>
      </p:sp>
      <p:sp>
        <p:nvSpPr>
          <p:cNvPr id="12" name="TextBox 12"/>
          <p:cNvSpPr txBox="1"/>
          <p:nvPr/>
        </p:nvSpPr>
        <p:spPr>
          <a:xfrm>
            <a:off x="3254116" y="2981979"/>
            <a:ext cx="11779769" cy="5314950"/>
          </a:xfrm>
          <a:prstGeom prst="rect">
            <a:avLst/>
          </a:prstGeom>
        </p:spPr>
        <p:txBody>
          <a:bodyPr lIns="0" tIns="0" rIns="0" bIns="0" rtlCol="0" anchor="t">
            <a:spAutoFit/>
          </a:bodyPr>
          <a:lstStyle/>
          <a:p>
            <a:pPr algn="ctr">
              <a:lnSpc>
                <a:spcPts val="4200"/>
              </a:lnSpc>
            </a:pPr>
            <a:r>
              <a:rPr lang="en-US" sz="3000" dirty="0">
                <a:solidFill>
                  <a:srgbClr val="000000"/>
                </a:solidFill>
                <a:latin typeface="Canva Sans Bold"/>
              </a:rPr>
              <a:t>Pediatric Practice</a:t>
            </a:r>
          </a:p>
          <a:p>
            <a:pPr algn="ctr">
              <a:lnSpc>
                <a:spcPts val="4200"/>
              </a:lnSpc>
            </a:pPr>
            <a:r>
              <a:rPr lang="en-US" sz="3000" dirty="0">
                <a:solidFill>
                  <a:srgbClr val="000000"/>
                </a:solidFill>
                <a:latin typeface="Canva Sans"/>
                <a:hlinkClick r:id="rId3"/>
              </a:rPr>
              <a:t>https://www.surveymonkey.com/stories/SM-KueswrHNipoOj0tFvBZZOg_3D_3D</a:t>
            </a:r>
            <a:r>
              <a:rPr lang="en-US" sz="3000" dirty="0" smtClean="0">
                <a:solidFill>
                  <a:srgbClr val="000000"/>
                </a:solidFill>
                <a:latin typeface="Canva Sans"/>
                <a:hlinkClick r:id="rId3"/>
              </a:rPr>
              <a:t>/</a:t>
            </a:r>
            <a:r>
              <a:rPr lang="en-US" sz="3000" dirty="0" smtClean="0">
                <a:solidFill>
                  <a:srgbClr val="000000"/>
                </a:solidFill>
                <a:latin typeface="Canva Sans"/>
              </a:rPr>
              <a:t> </a:t>
            </a: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a:p>
            <a:pPr algn="ctr">
              <a:lnSpc>
                <a:spcPts val="4200"/>
              </a:lnSpc>
            </a:pPr>
            <a:r>
              <a:rPr lang="en-US" sz="3000" dirty="0">
                <a:solidFill>
                  <a:srgbClr val="000000"/>
                </a:solidFill>
                <a:latin typeface="Canva Sans Bold"/>
              </a:rPr>
              <a:t>Family Visiting</a:t>
            </a:r>
          </a:p>
          <a:p>
            <a:pPr algn="ctr">
              <a:lnSpc>
                <a:spcPts val="4200"/>
              </a:lnSpc>
            </a:pPr>
            <a:r>
              <a:rPr lang="en-US" sz="3000" dirty="0">
                <a:solidFill>
                  <a:srgbClr val="000000"/>
                </a:solidFill>
                <a:latin typeface="Canva Sans"/>
                <a:hlinkClick r:id="rId4"/>
              </a:rPr>
              <a:t>https://www.surveymonkey.com/stories/SM-9sQMgS3KFOtABiEvgXsREQ_3D_3D</a:t>
            </a:r>
            <a:r>
              <a:rPr lang="en-US" sz="3000" dirty="0" smtClean="0">
                <a:solidFill>
                  <a:srgbClr val="000000"/>
                </a:solidFill>
                <a:latin typeface="Canva Sans"/>
                <a:hlinkClick r:id="rId4"/>
              </a:rPr>
              <a:t>/</a:t>
            </a:r>
            <a:r>
              <a:rPr lang="en-US" sz="3000" dirty="0" smtClean="0">
                <a:solidFill>
                  <a:srgbClr val="000000"/>
                </a:solidFill>
                <a:latin typeface="Canva Sans"/>
              </a:rPr>
              <a:t> </a:t>
            </a: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a:p>
            <a:pP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spTree>
    <p:extLst>
      <p:ext uri="{BB962C8B-B14F-4D97-AF65-F5344CB8AC3E}">
        <p14:creationId xmlns:p14="http://schemas.microsoft.com/office/powerpoint/2010/main" val="147967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257175"/>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0" name="AutoShape 10"/>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11" name="TextBox 11"/>
          <p:cNvSpPr txBox="1"/>
          <p:nvPr/>
        </p:nvSpPr>
        <p:spPr>
          <a:xfrm>
            <a:off x="282390" y="1019175"/>
            <a:ext cx="17011001" cy="857250"/>
          </a:xfrm>
          <a:prstGeom prst="rect">
            <a:avLst/>
          </a:prstGeom>
        </p:spPr>
        <p:txBody>
          <a:bodyPr lIns="0" tIns="0" rIns="0" bIns="0" rtlCol="0" anchor="t">
            <a:spAutoFit/>
          </a:bodyPr>
          <a:lstStyle/>
          <a:p>
            <a:pPr algn="l">
              <a:lnSpc>
                <a:spcPts val="6721"/>
              </a:lnSpc>
            </a:pPr>
            <a:r>
              <a:rPr lang="en-US" sz="5600" spc="-223" dirty="0" smtClean="0">
                <a:solidFill>
                  <a:srgbClr val="0070C0"/>
                </a:solidFill>
                <a:latin typeface="Open Sans Bold"/>
              </a:rPr>
              <a:t>Parent Lead</a:t>
            </a:r>
            <a:endParaRPr lang="en-US" sz="5600" spc="-223" dirty="0">
              <a:solidFill>
                <a:srgbClr val="0070C0"/>
              </a:solidFill>
              <a:latin typeface="Open Sans Bold"/>
            </a:endParaRPr>
          </a:p>
        </p:txBody>
      </p:sp>
      <p:sp>
        <p:nvSpPr>
          <p:cNvPr id="12" name="TextBox 12"/>
          <p:cNvSpPr txBox="1"/>
          <p:nvPr/>
        </p:nvSpPr>
        <p:spPr>
          <a:xfrm>
            <a:off x="833604" y="1668880"/>
            <a:ext cx="16620792" cy="7817525"/>
          </a:xfrm>
          <a:prstGeom prst="rect">
            <a:avLst/>
          </a:prstGeom>
        </p:spPr>
        <p:txBody>
          <a:bodyPr lIns="0" tIns="0" rIns="0" bIns="0" rtlCol="0" anchor="t">
            <a:spAutoFit/>
          </a:bodyPr>
          <a:lstStyle/>
          <a:p>
            <a:pPr algn="ctr">
              <a:lnSpc>
                <a:spcPts val="2999"/>
              </a:lnSpc>
            </a:pPr>
            <a:endParaRPr sz="2300" spc="32" dirty="0">
              <a:solidFill>
                <a:srgbClr val="3A3838"/>
              </a:solidFill>
              <a:latin typeface="Montserrat"/>
            </a:endParaRPr>
          </a:p>
          <a:p>
            <a:r>
              <a:rPr lang="en-US" sz="2300" b="1" spc="32" dirty="0">
                <a:solidFill>
                  <a:srgbClr val="3A3838"/>
                </a:solidFill>
                <a:latin typeface="Montserrat"/>
              </a:rPr>
              <a:t>My experience in participating in </a:t>
            </a:r>
            <a:r>
              <a:rPr lang="en-US" sz="2300" b="1" spc="32" dirty="0" smtClean="0">
                <a:solidFill>
                  <a:srgbClr val="3A3838"/>
                </a:solidFill>
                <a:latin typeface="Montserrat"/>
              </a:rPr>
              <a:t>Healthy Tomorrows </a:t>
            </a:r>
            <a:r>
              <a:rPr lang="en-US" sz="2300" b="1" spc="32" dirty="0">
                <a:solidFill>
                  <a:srgbClr val="3A3838"/>
                </a:solidFill>
                <a:latin typeface="Montserrat"/>
              </a:rPr>
              <a:t>over the past </a:t>
            </a:r>
            <a:r>
              <a:rPr lang="en-US" sz="2300" b="1" spc="32" dirty="0" smtClean="0">
                <a:solidFill>
                  <a:srgbClr val="3A3838"/>
                </a:solidFill>
                <a:latin typeface="Montserrat"/>
              </a:rPr>
              <a:t>year</a:t>
            </a:r>
          </a:p>
          <a:p>
            <a:endParaRPr lang="en-US" sz="2300" spc="32" dirty="0">
              <a:solidFill>
                <a:srgbClr val="3A3838"/>
              </a:solidFill>
              <a:latin typeface="Montserrat"/>
            </a:endParaRPr>
          </a:p>
          <a:p>
            <a:pPr marR="0" lvl="0">
              <a:spcBef>
                <a:spcPts val="0"/>
              </a:spcBef>
              <a:spcAft>
                <a:spcPts val="0"/>
              </a:spcAft>
              <a:buSzPts val="1000"/>
              <a:tabLst>
                <a:tab pos="457200" algn="l"/>
              </a:tabLst>
            </a:pPr>
            <a:r>
              <a:rPr lang="en-US" sz="2300" spc="32" dirty="0">
                <a:solidFill>
                  <a:srgbClr val="3A3838"/>
                </a:solidFill>
                <a:latin typeface="Montserrat"/>
              </a:rPr>
              <a:t>Being </a:t>
            </a:r>
            <a:r>
              <a:rPr lang="en-US" sz="2300" spc="32" dirty="0" smtClean="0">
                <a:solidFill>
                  <a:srgbClr val="3A3838"/>
                </a:solidFill>
                <a:latin typeface="Montserrat"/>
              </a:rPr>
              <a:t>a part </a:t>
            </a:r>
            <a:r>
              <a:rPr lang="en-US" sz="2300" spc="32" dirty="0">
                <a:solidFill>
                  <a:srgbClr val="3A3838"/>
                </a:solidFill>
                <a:latin typeface="Montserrat"/>
              </a:rPr>
              <a:t>of healthy Tomorrow’s has given me the opportunity to </a:t>
            </a:r>
            <a:r>
              <a:rPr lang="en-US" sz="2300" spc="32" dirty="0" smtClean="0">
                <a:solidFill>
                  <a:srgbClr val="3A3838"/>
                </a:solidFill>
                <a:latin typeface="Montserrat"/>
              </a:rPr>
              <a:t>reflect on </a:t>
            </a:r>
            <a:r>
              <a:rPr lang="en-US" sz="2300" spc="32" dirty="0">
                <a:solidFill>
                  <a:srgbClr val="3A3838"/>
                </a:solidFill>
                <a:latin typeface="Montserrat"/>
              </a:rPr>
              <a:t>how Important it is to have a team and extra support as a mom it </a:t>
            </a:r>
            <a:r>
              <a:rPr lang="en-US" sz="2300" spc="32" dirty="0" smtClean="0">
                <a:solidFill>
                  <a:srgbClr val="3A3838"/>
                </a:solidFill>
                <a:latin typeface="Montserrat"/>
              </a:rPr>
              <a:t>made me </a:t>
            </a:r>
            <a:r>
              <a:rPr lang="en-US" sz="2300" spc="32" dirty="0">
                <a:solidFill>
                  <a:srgbClr val="3A3838"/>
                </a:solidFill>
                <a:latin typeface="Montserrat"/>
              </a:rPr>
              <a:t>realize how lucky I am to have my family and programs like </a:t>
            </a:r>
            <a:r>
              <a:rPr lang="en-US" sz="2300" spc="32" dirty="0" smtClean="0">
                <a:solidFill>
                  <a:srgbClr val="3A3838"/>
                </a:solidFill>
                <a:latin typeface="Montserrat"/>
              </a:rPr>
              <a:t>family visiting </a:t>
            </a:r>
            <a:r>
              <a:rPr lang="en-US" sz="2300" spc="32" dirty="0">
                <a:solidFill>
                  <a:srgbClr val="3A3838"/>
                </a:solidFill>
                <a:latin typeface="Montserrat"/>
              </a:rPr>
              <a:t>that have given me knowledge and access to useful resources </a:t>
            </a:r>
            <a:r>
              <a:rPr lang="en-US" sz="2300" spc="32" dirty="0" smtClean="0">
                <a:solidFill>
                  <a:srgbClr val="3A3838"/>
                </a:solidFill>
                <a:latin typeface="Montserrat"/>
              </a:rPr>
              <a:t>in the </a:t>
            </a:r>
            <a:r>
              <a:rPr lang="en-US" sz="2300" spc="32" dirty="0">
                <a:solidFill>
                  <a:srgbClr val="3A3838"/>
                </a:solidFill>
                <a:latin typeface="Montserrat"/>
              </a:rPr>
              <a:t>community It’s been A pleasure working with you all and giving </a:t>
            </a:r>
            <a:r>
              <a:rPr lang="en-US" sz="2300" spc="32" dirty="0" smtClean="0">
                <a:solidFill>
                  <a:srgbClr val="3A3838"/>
                </a:solidFill>
                <a:latin typeface="Montserrat"/>
              </a:rPr>
              <a:t>you guys </a:t>
            </a:r>
            <a:r>
              <a:rPr lang="en-US" sz="2300" spc="32" dirty="0">
                <a:solidFill>
                  <a:srgbClr val="3A3838"/>
                </a:solidFill>
                <a:latin typeface="Montserrat"/>
              </a:rPr>
              <a:t>my input and real lived experience I’ve had being </a:t>
            </a:r>
            <a:r>
              <a:rPr lang="en-US" sz="2300" spc="32" dirty="0" smtClean="0">
                <a:solidFill>
                  <a:srgbClr val="3A3838"/>
                </a:solidFill>
                <a:latin typeface="Montserrat"/>
              </a:rPr>
              <a:t>a part </a:t>
            </a:r>
            <a:r>
              <a:rPr lang="en-US" sz="2300" spc="32" dirty="0">
                <a:solidFill>
                  <a:srgbClr val="3A3838"/>
                </a:solidFill>
                <a:latin typeface="Montserrat"/>
              </a:rPr>
              <a:t>of </a:t>
            </a:r>
            <a:r>
              <a:rPr lang="en-US" sz="2300" spc="32" dirty="0" smtClean="0">
                <a:solidFill>
                  <a:srgbClr val="3A3838"/>
                </a:solidFill>
                <a:latin typeface="Montserrat"/>
              </a:rPr>
              <a:t>family visiting</a:t>
            </a:r>
            <a:r>
              <a:rPr lang="en-US" sz="2300" spc="32" dirty="0">
                <a:solidFill>
                  <a:srgbClr val="3A3838"/>
                </a:solidFill>
                <a:latin typeface="Montserrat"/>
              </a:rPr>
              <a:t>. Although I still have a long way to go my son </a:t>
            </a:r>
            <a:r>
              <a:rPr lang="en-US" sz="2300" spc="32" dirty="0" err="1">
                <a:solidFill>
                  <a:srgbClr val="3A3838"/>
                </a:solidFill>
                <a:latin typeface="Montserrat"/>
              </a:rPr>
              <a:t>Jayvien</a:t>
            </a:r>
            <a:r>
              <a:rPr lang="en-US" sz="2300" spc="32" dirty="0">
                <a:solidFill>
                  <a:srgbClr val="3A3838"/>
                </a:solidFill>
                <a:latin typeface="Montserrat"/>
              </a:rPr>
              <a:t> and I </a:t>
            </a:r>
            <a:r>
              <a:rPr lang="en-US" sz="2300" spc="32" dirty="0" smtClean="0">
                <a:solidFill>
                  <a:srgbClr val="3A3838"/>
                </a:solidFill>
                <a:latin typeface="Montserrat"/>
              </a:rPr>
              <a:t>are extremely </a:t>
            </a:r>
            <a:r>
              <a:rPr lang="en-US" sz="2300" spc="32" dirty="0">
                <a:solidFill>
                  <a:srgbClr val="3A3838"/>
                </a:solidFill>
                <a:latin typeface="Montserrat"/>
              </a:rPr>
              <a:t>grateful for all your help and dedication I had all the supports </a:t>
            </a:r>
            <a:r>
              <a:rPr lang="en-US" sz="2300" spc="32" dirty="0" smtClean="0">
                <a:solidFill>
                  <a:srgbClr val="3A3838"/>
                </a:solidFill>
                <a:latin typeface="Montserrat"/>
              </a:rPr>
              <a:t>I needed </a:t>
            </a:r>
            <a:r>
              <a:rPr lang="en-US" sz="2300" spc="32" dirty="0">
                <a:solidFill>
                  <a:srgbClr val="3A3838"/>
                </a:solidFill>
                <a:latin typeface="Montserrat"/>
              </a:rPr>
              <a:t>to succeed in this journey called motherhood.</a:t>
            </a:r>
            <a:endParaRPr lang="en-US" sz="2300" spc="32" dirty="0" smtClean="0">
              <a:solidFill>
                <a:srgbClr val="3A3838"/>
              </a:solidFill>
              <a:latin typeface="Montserrat"/>
            </a:endParaRPr>
          </a:p>
          <a:p>
            <a:endParaRPr lang="en-US" sz="2300" b="1" spc="32" dirty="0" smtClean="0">
              <a:solidFill>
                <a:srgbClr val="3A3838"/>
              </a:solidFill>
              <a:latin typeface="Montserrat"/>
            </a:endParaRPr>
          </a:p>
          <a:p>
            <a:r>
              <a:rPr lang="en-US" sz="2300" b="1" spc="32" dirty="0" smtClean="0">
                <a:solidFill>
                  <a:srgbClr val="3A3838"/>
                </a:solidFill>
                <a:latin typeface="Montserrat"/>
              </a:rPr>
              <a:t>Family </a:t>
            </a:r>
            <a:r>
              <a:rPr lang="en-US" sz="2300" b="1" spc="32" dirty="0" smtClean="0">
                <a:solidFill>
                  <a:srgbClr val="3A3838"/>
                </a:solidFill>
                <a:latin typeface="Montserrat"/>
              </a:rPr>
              <a:t>visiting participating in pediatric visits</a:t>
            </a:r>
          </a:p>
          <a:p>
            <a:endParaRPr lang="en-US" sz="2300" spc="32" dirty="0">
              <a:solidFill>
                <a:srgbClr val="3A3838"/>
              </a:solidFill>
              <a:latin typeface="Montserrat"/>
            </a:endParaRPr>
          </a:p>
          <a:p>
            <a:pPr marR="0" lvl="0">
              <a:spcBef>
                <a:spcPts val="0"/>
              </a:spcBef>
              <a:spcAft>
                <a:spcPts val="0"/>
              </a:spcAft>
              <a:buSzPts val="1000"/>
              <a:tabLst>
                <a:tab pos="457200" algn="l"/>
              </a:tabLst>
            </a:pPr>
            <a:r>
              <a:rPr lang="en-US" sz="2300" spc="32" dirty="0">
                <a:solidFill>
                  <a:srgbClr val="3A3838"/>
                </a:solidFill>
                <a:latin typeface="Montserrat"/>
              </a:rPr>
              <a:t>I never had the opportunity to have my family visitor join my sons </a:t>
            </a:r>
            <a:r>
              <a:rPr lang="en-US" sz="2300" spc="32" dirty="0" smtClean="0">
                <a:solidFill>
                  <a:srgbClr val="3A3838"/>
                </a:solidFill>
                <a:latin typeface="Montserrat"/>
              </a:rPr>
              <a:t>doctors visit </a:t>
            </a:r>
            <a:r>
              <a:rPr lang="en-US" sz="2300" spc="32" dirty="0">
                <a:solidFill>
                  <a:srgbClr val="3A3838"/>
                </a:solidFill>
                <a:latin typeface="Montserrat"/>
              </a:rPr>
              <a:t>due to the pandemic and </a:t>
            </a:r>
            <a:r>
              <a:rPr lang="en-US" sz="2300" spc="32" dirty="0" err="1">
                <a:solidFill>
                  <a:srgbClr val="3A3838"/>
                </a:solidFill>
                <a:latin typeface="Montserrat"/>
              </a:rPr>
              <a:t>covid</a:t>
            </a:r>
            <a:r>
              <a:rPr lang="en-US" sz="2300" spc="32" dirty="0">
                <a:solidFill>
                  <a:srgbClr val="3A3838"/>
                </a:solidFill>
                <a:latin typeface="Montserrat"/>
              </a:rPr>
              <a:t> restrictions however, I feel that it </a:t>
            </a:r>
            <a:r>
              <a:rPr lang="en-US" sz="2300" spc="32" dirty="0" smtClean="0">
                <a:solidFill>
                  <a:srgbClr val="3A3838"/>
                </a:solidFill>
                <a:latin typeface="Montserrat"/>
              </a:rPr>
              <a:t>would have </a:t>
            </a:r>
            <a:r>
              <a:rPr lang="en-US" sz="2300" spc="32" dirty="0">
                <a:solidFill>
                  <a:srgbClr val="3A3838"/>
                </a:solidFill>
                <a:latin typeface="Montserrat"/>
              </a:rPr>
              <a:t>been very helpful to have someone join the visit it can be very</a:t>
            </a:r>
          </a:p>
          <a:p>
            <a:pPr marR="0" lvl="0">
              <a:spcBef>
                <a:spcPts val="0"/>
              </a:spcBef>
              <a:spcAft>
                <a:spcPts val="0"/>
              </a:spcAft>
              <a:buSzPts val="1000"/>
              <a:tabLst>
                <a:tab pos="457200" algn="l"/>
              </a:tabLst>
            </a:pPr>
            <a:r>
              <a:rPr lang="en-US" sz="2300" spc="32" dirty="0">
                <a:solidFill>
                  <a:srgbClr val="3A3838"/>
                </a:solidFill>
                <a:latin typeface="Montserrat"/>
              </a:rPr>
              <a:t>overwhelming as a first time parent. one thing I found helpful was the </a:t>
            </a:r>
            <a:r>
              <a:rPr lang="en-US" sz="2300" spc="32" dirty="0" smtClean="0">
                <a:solidFill>
                  <a:srgbClr val="3A3838"/>
                </a:solidFill>
                <a:latin typeface="Montserrat"/>
              </a:rPr>
              <a:t>my family </a:t>
            </a:r>
            <a:r>
              <a:rPr lang="en-US" sz="2300" spc="32" dirty="0">
                <a:solidFill>
                  <a:srgbClr val="3A3838"/>
                </a:solidFill>
                <a:latin typeface="Montserrat"/>
              </a:rPr>
              <a:t>visitor would go over what to expect for each visit and </a:t>
            </a:r>
            <a:r>
              <a:rPr lang="en-US" sz="2300" spc="32" dirty="0" smtClean="0">
                <a:solidFill>
                  <a:srgbClr val="3A3838"/>
                </a:solidFill>
                <a:latin typeface="Montserrat"/>
              </a:rPr>
              <a:t>what immunizations </a:t>
            </a:r>
            <a:r>
              <a:rPr lang="en-US" sz="2300" spc="32" dirty="0">
                <a:solidFill>
                  <a:srgbClr val="3A3838"/>
                </a:solidFill>
                <a:latin typeface="Montserrat"/>
              </a:rPr>
              <a:t>and milestones he was reaching and also if </a:t>
            </a:r>
            <a:r>
              <a:rPr lang="en-US" sz="2300" spc="32" dirty="0" smtClean="0">
                <a:solidFill>
                  <a:srgbClr val="3A3838"/>
                </a:solidFill>
                <a:latin typeface="Montserrat"/>
              </a:rPr>
              <a:t>I </a:t>
            </a:r>
            <a:r>
              <a:rPr lang="en-US" sz="2300" spc="32" dirty="0">
                <a:solidFill>
                  <a:srgbClr val="3A3838"/>
                </a:solidFill>
                <a:latin typeface="Montserrat"/>
              </a:rPr>
              <a:t>had </a:t>
            </a:r>
            <a:r>
              <a:rPr lang="en-US" sz="2300" spc="32" dirty="0" smtClean="0">
                <a:solidFill>
                  <a:srgbClr val="3A3838"/>
                </a:solidFill>
                <a:latin typeface="Montserrat"/>
              </a:rPr>
              <a:t>any concerns.</a:t>
            </a:r>
            <a:endParaRPr lang="en-US" sz="2300" spc="32" dirty="0">
              <a:solidFill>
                <a:srgbClr val="3A3838"/>
              </a:solidFill>
              <a:latin typeface="Montserrat"/>
            </a:endParaRPr>
          </a:p>
          <a:p>
            <a:pPr marR="0" lvl="0">
              <a:spcBef>
                <a:spcPts val="0"/>
              </a:spcBef>
              <a:spcAft>
                <a:spcPts val="0"/>
              </a:spcAft>
              <a:buSzPts val="1000"/>
              <a:tabLst>
                <a:tab pos="457200" algn="l"/>
              </a:tabLst>
            </a:pPr>
            <a:endParaRPr lang="en-US" sz="2300" b="1" spc="32" dirty="0" smtClean="0">
              <a:solidFill>
                <a:srgbClr val="3A3838"/>
              </a:solidFill>
              <a:latin typeface="Montserrat"/>
            </a:endParaRPr>
          </a:p>
          <a:p>
            <a:pPr marR="0" lvl="0">
              <a:spcBef>
                <a:spcPts val="0"/>
              </a:spcBef>
              <a:spcAft>
                <a:spcPts val="0"/>
              </a:spcAft>
              <a:buSzPts val="1000"/>
              <a:tabLst>
                <a:tab pos="457200" algn="l"/>
              </a:tabLst>
            </a:pPr>
            <a:r>
              <a:rPr lang="en-US" sz="2300" b="1" spc="32" dirty="0" smtClean="0">
                <a:solidFill>
                  <a:srgbClr val="3A3838"/>
                </a:solidFill>
                <a:latin typeface="Montserrat"/>
              </a:rPr>
              <a:t>What </a:t>
            </a:r>
            <a:r>
              <a:rPr lang="en-US" sz="2300" b="1" spc="32" dirty="0">
                <a:solidFill>
                  <a:srgbClr val="3A3838"/>
                </a:solidFill>
                <a:latin typeface="Montserrat"/>
              </a:rPr>
              <a:t>I want people to remember when working with </a:t>
            </a:r>
            <a:r>
              <a:rPr lang="en-US" sz="2300" b="1" spc="32" dirty="0" smtClean="0">
                <a:solidFill>
                  <a:srgbClr val="3A3838"/>
                </a:solidFill>
                <a:latin typeface="Montserrat"/>
              </a:rPr>
              <a:t>families</a:t>
            </a:r>
            <a:endParaRPr lang="en-US" sz="2300" b="1" spc="32" dirty="0">
              <a:solidFill>
                <a:srgbClr val="3A3838"/>
              </a:solidFill>
              <a:latin typeface="Montserrat"/>
            </a:endParaRPr>
          </a:p>
          <a:p>
            <a:pPr marR="0" lvl="0">
              <a:spcBef>
                <a:spcPts val="0"/>
              </a:spcBef>
              <a:spcAft>
                <a:spcPts val="0"/>
              </a:spcAft>
              <a:buSzPts val="1000"/>
              <a:tabLst>
                <a:tab pos="457200" algn="l"/>
              </a:tabLst>
            </a:pPr>
            <a:endParaRPr lang="en-US" sz="2300" spc="32" dirty="0" smtClean="0">
              <a:solidFill>
                <a:srgbClr val="3A3838"/>
              </a:solidFill>
              <a:latin typeface="Montserrat"/>
            </a:endParaRPr>
          </a:p>
          <a:p>
            <a:pPr marR="0" lvl="0">
              <a:spcBef>
                <a:spcPts val="0"/>
              </a:spcBef>
              <a:spcAft>
                <a:spcPts val="0"/>
              </a:spcAft>
              <a:buSzPts val="1000"/>
              <a:tabLst>
                <a:tab pos="457200" algn="l"/>
              </a:tabLst>
            </a:pPr>
            <a:r>
              <a:rPr lang="en-US" sz="2300" spc="32" dirty="0">
                <a:solidFill>
                  <a:srgbClr val="3A3838"/>
                </a:solidFill>
                <a:latin typeface="Montserrat"/>
              </a:rPr>
              <a:t>What I would like people to remember is to be as resourceful as </a:t>
            </a:r>
            <a:r>
              <a:rPr lang="en-US" sz="2300" spc="32" dirty="0" smtClean="0">
                <a:solidFill>
                  <a:srgbClr val="3A3838"/>
                </a:solidFill>
                <a:latin typeface="Montserrat"/>
              </a:rPr>
              <a:t>possible anything </a:t>
            </a:r>
            <a:r>
              <a:rPr lang="en-US" sz="2300" spc="32" dirty="0">
                <a:solidFill>
                  <a:srgbClr val="3A3838"/>
                </a:solidFill>
                <a:latin typeface="Montserrat"/>
              </a:rPr>
              <a:t>helps and it can really impact these families lives small or big </a:t>
            </a:r>
            <a:r>
              <a:rPr lang="en-US" sz="2300" spc="32" dirty="0" smtClean="0">
                <a:solidFill>
                  <a:srgbClr val="3A3838"/>
                </a:solidFill>
                <a:latin typeface="Montserrat"/>
              </a:rPr>
              <a:t>it’s the </a:t>
            </a:r>
            <a:r>
              <a:rPr lang="en-US" sz="2300" spc="32" dirty="0">
                <a:solidFill>
                  <a:srgbClr val="3A3838"/>
                </a:solidFill>
                <a:latin typeface="Montserrat"/>
              </a:rPr>
              <a:t>little things that matter. One amazing family visitor can be change </a:t>
            </a:r>
            <a:r>
              <a:rPr lang="en-US" sz="2300" spc="32" dirty="0" smtClean="0">
                <a:solidFill>
                  <a:srgbClr val="3A3838"/>
                </a:solidFill>
                <a:latin typeface="Montserrat"/>
              </a:rPr>
              <a:t>a child`s </a:t>
            </a:r>
            <a:r>
              <a:rPr lang="en-US" sz="2300" spc="32" dirty="0">
                <a:solidFill>
                  <a:srgbClr val="3A3838"/>
                </a:solidFill>
                <a:latin typeface="Montserrat"/>
              </a:rPr>
              <a:t>life put your all in this!</a:t>
            </a:r>
            <a:endParaRPr lang="en-US" sz="2300" spc="32" dirty="0">
              <a:solidFill>
                <a:srgbClr val="3A3838"/>
              </a:solidFill>
              <a:latin typeface="Montserrat"/>
            </a:endParaRPr>
          </a:p>
        </p:txBody>
      </p:sp>
    </p:spTree>
    <p:extLst>
      <p:ext uri="{BB962C8B-B14F-4D97-AF65-F5344CB8AC3E}">
        <p14:creationId xmlns:p14="http://schemas.microsoft.com/office/powerpoint/2010/main" val="48094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295222" y="1019175"/>
            <a:ext cx="17011001" cy="857250"/>
          </a:xfrm>
          <a:prstGeom prst="rect">
            <a:avLst/>
          </a:prstGeom>
        </p:spPr>
        <p:txBody>
          <a:bodyPr lIns="0" tIns="0" rIns="0" bIns="0" rtlCol="0" anchor="t">
            <a:spAutoFit/>
          </a:bodyPr>
          <a:lstStyle/>
          <a:p>
            <a:pPr algn="l">
              <a:lnSpc>
                <a:spcPts val="6721"/>
              </a:lnSpc>
            </a:pPr>
            <a:r>
              <a:rPr lang="en-US" sz="5600" spc="-223" dirty="0" smtClean="0">
                <a:solidFill>
                  <a:srgbClr val="0070C0"/>
                </a:solidFill>
                <a:latin typeface="Open Sans Bold"/>
              </a:rPr>
              <a:t>Closing and Next Steps</a:t>
            </a:r>
            <a:endParaRPr lang="en-US" sz="5600" spc="-223" dirty="0">
              <a:solidFill>
                <a:srgbClr val="0070C0"/>
              </a:solidFill>
              <a:latin typeface="Open Sans Bold"/>
            </a:endParaRPr>
          </a:p>
        </p:txBody>
      </p:sp>
      <p:sp>
        <p:nvSpPr>
          <p:cNvPr id="14" name="TextBox 12"/>
          <p:cNvSpPr txBox="1"/>
          <p:nvPr/>
        </p:nvSpPr>
        <p:spPr>
          <a:xfrm>
            <a:off x="3254116" y="2981979"/>
            <a:ext cx="11779769" cy="6463308"/>
          </a:xfrm>
          <a:prstGeom prst="rect">
            <a:avLst/>
          </a:prstGeom>
        </p:spPr>
        <p:txBody>
          <a:bodyPr lIns="0" tIns="0" rIns="0" bIns="0" rtlCol="0" anchor="t">
            <a:spAutoFit/>
          </a:bodyPr>
          <a:lstStyle/>
          <a:p>
            <a:pPr>
              <a:lnSpc>
                <a:spcPts val="4200"/>
              </a:lnSpc>
            </a:pPr>
            <a:endParaRPr lang="en-US" sz="3000" dirty="0" smtClean="0">
              <a:solidFill>
                <a:srgbClr val="000000"/>
              </a:solidFill>
              <a:latin typeface="Canva Sans Bold"/>
            </a:endParaRPr>
          </a:p>
          <a:p>
            <a:pPr>
              <a:lnSpc>
                <a:spcPts val="4200"/>
              </a:lnSpc>
            </a:pPr>
            <a:endParaRPr lang="en-US" sz="3000" dirty="0">
              <a:solidFill>
                <a:srgbClr val="000000"/>
              </a:solidFill>
              <a:latin typeface="Canva Sans Bold"/>
            </a:endParaRPr>
          </a:p>
          <a:p>
            <a:pPr>
              <a:lnSpc>
                <a:spcPts val="4200"/>
              </a:lnSpc>
            </a:pPr>
            <a:endParaRPr lang="en-US" sz="3000" dirty="0" smtClean="0">
              <a:solidFill>
                <a:srgbClr val="000000"/>
              </a:solidFill>
              <a:latin typeface="Canva Sans Bold"/>
            </a:endParaRPr>
          </a:p>
          <a:p>
            <a:pPr>
              <a:lnSpc>
                <a:spcPts val="4200"/>
              </a:lnSpc>
            </a:pPr>
            <a:endParaRPr lang="en-US" sz="3000" dirty="0">
              <a:solidFill>
                <a:srgbClr val="000000"/>
              </a:solidFill>
              <a:latin typeface="Canva Sans Bold"/>
            </a:endParaRPr>
          </a:p>
          <a:p>
            <a:pPr>
              <a:lnSpc>
                <a:spcPts val="4200"/>
              </a:lnSpc>
            </a:pPr>
            <a:endParaRPr lang="en-US" sz="3000" dirty="0" smtClean="0">
              <a:solidFill>
                <a:srgbClr val="000000"/>
              </a:solidFill>
              <a:latin typeface="Canva Sans Bold"/>
            </a:endParaRPr>
          </a:p>
          <a:p>
            <a:pPr>
              <a:lnSpc>
                <a:spcPts val="4200"/>
              </a:lnSpc>
            </a:pPr>
            <a:endParaRPr lang="en-US" sz="3000" dirty="0">
              <a:solidFill>
                <a:srgbClr val="000000"/>
              </a:solidFill>
              <a:latin typeface="Canva Sans Bold"/>
            </a:endParaRPr>
          </a:p>
          <a:p>
            <a:pPr algn="ctr">
              <a:lnSpc>
                <a:spcPts val="4200"/>
              </a:lnSpc>
            </a:pPr>
            <a:r>
              <a:rPr lang="en-US" sz="3000" dirty="0" smtClean="0">
                <a:solidFill>
                  <a:srgbClr val="000000"/>
                </a:solidFill>
                <a:latin typeface="Canva Sans Bold"/>
              </a:rPr>
              <a:t>March 2023 - Cohort 3 meets with Practice facilitator</a:t>
            </a:r>
          </a:p>
          <a:p>
            <a:pPr>
              <a:lnSpc>
                <a:spcPts val="4200"/>
              </a:lnSpc>
            </a:pPr>
            <a:endParaRPr lang="en-US" sz="3000" dirty="0">
              <a:solidFill>
                <a:srgbClr val="000000"/>
              </a:solidFill>
              <a:latin typeface="Canva Sans Bold"/>
            </a:endParaRPr>
          </a:p>
          <a:p>
            <a:pPr algn="ctr">
              <a:lnSpc>
                <a:spcPts val="4200"/>
              </a:lnSpc>
            </a:pPr>
            <a:r>
              <a:rPr lang="en-US" sz="3000" dirty="0" smtClean="0">
                <a:solidFill>
                  <a:srgbClr val="000000"/>
                </a:solidFill>
                <a:latin typeface="Canva Sans Bold"/>
              </a:rPr>
              <a:t>April 24, 2023 – Cohort 3 Quarterly Learning Collaborative Meeting</a:t>
            </a:r>
            <a:endParaRPr lang="en-US" sz="3000" dirty="0">
              <a:solidFill>
                <a:srgbClr val="000000"/>
              </a:solidFill>
              <a:latin typeface="Canva Sans Bold"/>
            </a:endParaRPr>
          </a:p>
          <a:p>
            <a:pPr algn="ctr">
              <a:lnSpc>
                <a:spcPts val="4200"/>
              </a:lnSpc>
            </a:pPr>
            <a:endParaRPr lang="en-US" sz="3000" dirty="0">
              <a:solidFill>
                <a:srgbClr val="000000"/>
              </a:solidFill>
              <a:latin typeface="Canva Sans"/>
            </a:endParaRPr>
          </a:p>
          <a:p>
            <a:pPr>
              <a:lnSpc>
                <a:spcPts val="4200"/>
              </a:lnSpc>
            </a:pPr>
            <a:endParaRPr lang="en-US" sz="3000" dirty="0">
              <a:solidFill>
                <a:srgbClr val="000000"/>
              </a:solidFill>
              <a:latin typeface="Canva Sans"/>
            </a:endParaRPr>
          </a:p>
          <a:p>
            <a:pPr algn="ctr">
              <a:lnSpc>
                <a:spcPts val="4200"/>
              </a:lnSpc>
            </a:pPr>
            <a:endParaRPr lang="en-US" sz="3000" dirty="0">
              <a:solidFill>
                <a:srgbClr val="000000"/>
              </a:solidFill>
              <a:latin typeface="Canva Sans"/>
            </a:endParaRPr>
          </a:p>
        </p:txBody>
      </p:sp>
      <p:pic>
        <p:nvPicPr>
          <p:cNvPr id="15" name="Picture 14"/>
          <p:cNvPicPr>
            <a:picLocks noChangeAspect="1"/>
          </p:cNvPicPr>
          <p:nvPr/>
        </p:nvPicPr>
        <p:blipFill>
          <a:blip r:embed="rId3"/>
          <a:stretch>
            <a:fillRect/>
          </a:stretch>
        </p:blipFill>
        <p:spPr>
          <a:xfrm>
            <a:off x="7543800" y="2552700"/>
            <a:ext cx="3079779" cy="3322010"/>
          </a:xfrm>
          <a:prstGeom prst="rect">
            <a:avLst/>
          </a:prstGeom>
        </p:spPr>
      </p:pic>
    </p:spTree>
    <p:extLst>
      <p:ext uri="{BB962C8B-B14F-4D97-AF65-F5344CB8AC3E}">
        <p14:creationId xmlns:p14="http://schemas.microsoft.com/office/powerpoint/2010/main" val="186228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271228"/>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3" name="Rectangle 12"/>
          <p:cNvSpPr/>
          <p:nvPr/>
        </p:nvSpPr>
        <p:spPr>
          <a:xfrm>
            <a:off x="3505200" y="4018567"/>
            <a:ext cx="11277600" cy="1815882"/>
          </a:xfrm>
          <a:prstGeom prst="rect">
            <a:avLst/>
          </a:prstGeom>
        </p:spPr>
        <p:txBody>
          <a:bodyPr wrap="square">
            <a:spAutoFit/>
          </a:bodyPr>
          <a:lstStyle/>
          <a:p>
            <a:pPr algn="ctr"/>
            <a:r>
              <a:rPr lang="en-US" sz="5600" spc="-223" dirty="0">
                <a:solidFill>
                  <a:srgbClr val="0070C0"/>
                </a:solidFill>
                <a:latin typeface="Open Sans Bold"/>
              </a:rPr>
              <a:t>Thank you </a:t>
            </a:r>
            <a:br>
              <a:rPr lang="en-US" sz="5600" spc="-223" dirty="0">
                <a:solidFill>
                  <a:srgbClr val="0070C0"/>
                </a:solidFill>
                <a:latin typeface="Open Sans Bold"/>
              </a:rPr>
            </a:br>
            <a:r>
              <a:rPr lang="en-US" sz="5600" spc="-223" dirty="0">
                <a:solidFill>
                  <a:srgbClr val="0070C0"/>
                </a:solidFill>
                <a:latin typeface="Open Sans Bold"/>
              </a:rPr>
              <a:t>Stay Safe and Healthy</a:t>
            </a:r>
          </a:p>
        </p:txBody>
      </p:sp>
    </p:spTree>
    <p:extLst>
      <p:ext uri="{BB962C8B-B14F-4D97-AF65-F5344CB8AC3E}">
        <p14:creationId xmlns:p14="http://schemas.microsoft.com/office/powerpoint/2010/main" val="270743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8" name="TextBox 8"/>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9" name="TextBox 9"/>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10" name="TextBox 10"/>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1" name="TextBox 11"/>
          <p:cNvSpPr txBox="1"/>
          <p:nvPr/>
        </p:nvSpPr>
        <p:spPr>
          <a:xfrm>
            <a:off x="638499" y="4906801"/>
            <a:ext cx="17011001" cy="857250"/>
          </a:xfrm>
          <a:prstGeom prst="rect">
            <a:avLst/>
          </a:prstGeom>
        </p:spPr>
        <p:txBody>
          <a:bodyPr lIns="0" tIns="0" rIns="0" bIns="0" rtlCol="0" anchor="t">
            <a:spAutoFit/>
          </a:bodyPr>
          <a:lstStyle/>
          <a:p>
            <a:pPr algn="ctr">
              <a:lnSpc>
                <a:spcPts val="6721"/>
              </a:lnSpc>
            </a:pPr>
            <a:r>
              <a:rPr lang="en-US" sz="5600" spc="-223" dirty="0" smtClean="0">
                <a:solidFill>
                  <a:srgbClr val="0070C0"/>
                </a:solidFill>
                <a:latin typeface="Open Sans Bold"/>
              </a:rPr>
              <a:t>Hasbro and BVCAP</a:t>
            </a:r>
            <a:endParaRPr lang="en-US" sz="5600" spc="-223" dirty="0">
              <a:solidFill>
                <a:srgbClr val="0070C0"/>
              </a:solidFill>
              <a:latin typeface="Open Sans Bold"/>
            </a:endParaRPr>
          </a:p>
        </p:txBody>
      </p:sp>
    </p:spTree>
    <p:extLst>
      <p:ext uri="{BB962C8B-B14F-4D97-AF65-F5344CB8AC3E}">
        <p14:creationId xmlns:p14="http://schemas.microsoft.com/office/powerpoint/2010/main" val="41202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pic>
        <p:nvPicPr>
          <p:cNvPr id="10" name="Picture 10"/>
          <p:cNvPicPr>
            <a:picLocks noChangeAspect="1"/>
          </p:cNvPicPr>
          <p:nvPr/>
        </p:nvPicPr>
        <p:blipFill>
          <a:blip r:embed="rId3"/>
          <a:srcRect l="51361" t="23055" r="2327" b="13612"/>
          <a:stretch>
            <a:fillRect/>
          </a:stretch>
        </p:blipFill>
        <p:spPr>
          <a:xfrm>
            <a:off x="13449" y="1485900"/>
            <a:ext cx="18288204" cy="7981948"/>
          </a:xfrm>
          <a:prstGeom prst="rect">
            <a:avLst/>
          </a:prstGeom>
        </p:spPr>
      </p:pic>
      <p:sp>
        <p:nvSpPr>
          <p:cNvPr id="12" name="TextBox 12"/>
          <p:cNvSpPr txBox="1"/>
          <p:nvPr/>
        </p:nvSpPr>
        <p:spPr>
          <a:xfrm>
            <a:off x="1664075" y="2865601"/>
            <a:ext cx="15590522" cy="395112"/>
          </a:xfrm>
          <a:prstGeom prst="rect">
            <a:avLst/>
          </a:prstGeom>
        </p:spPr>
        <p:txBody>
          <a:bodyPr lIns="0" tIns="0" rIns="0" bIns="0" rtlCol="0" anchor="t">
            <a:spAutoFit/>
          </a:bodyPr>
          <a:lstStyle/>
          <a:p>
            <a:pPr algn="l">
              <a:lnSpc>
                <a:spcPts val="3025"/>
              </a:lnSpc>
            </a:pPr>
            <a:r>
              <a:rPr lang="en-US" sz="2801" spc="-111" dirty="0">
                <a:solidFill>
                  <a:srgbClr val="FFFFFF"/>
                </a:solidFill>
                <a:latin typeface="Open Sans"/>
              </a:rPr>
              <a:t>    </a:t>
            </a:r>
            <a:r>
              <a:rPr lang="en-US" sz="2801" u="sng" spc="-111" dirty="0">
                <a:solidFill>
                  <a:srgbClr val="FFFFFF"/>
                </a:solidFill>
                <a:latin typeface="Open Sans"/>
                <a:hlinkClick r:id="rId4" tooltip="http://www.ctc-ri.org"/>
              </a:rPr>
              <a:t> www.ctc-ri.org</a:t>
            </a:r>
          </a:p>
        </p:txBody>
      </p:sp>
      <p:pic>
        <p:nvPicPr>
          <p:cNvPr id="15" name="Picture 15"/>
          <p:cNvPicPr>
            <a:picLocks noChangeAspect="1"/>
          </p:cNvPicPr>
          <p:nvPr/>
        </p:nvPicPr>
        <p:blipFill>
          <a:blip r:embed="rId5"/>
          <a:srcRect r="2940" b="2940"/>
          <a:stretch>
            <a:fillRect/>
          </a:stretch>
        </p:blipFill>
        <p:spPr>
          <a:xfrm>
            <a:off x="1348740" y="3500407"/>
            <a:ext cx="574191" cy="574191"/>
          </a:xfrm>
          <a:prstGeom prst="rect">
            <a:avLst/>
          </a:prstGeom>
        </p:spPr>
      </p:pic>
      <p:pic>
        <p:nvPicPr>
          <p:cNvPr id="16" name="Picture 16"/>
          <p:cNvPicPr>
            <a:picLocks noChangeAspect="1"/>
          </p:cNvPicPr>
          <p:nvPr/>
        </p:nvPicPr>
        <p:blipFill>
          <a:blip r:embed="rId6"/>
          <a:srcRect r="8897" b="8897"/>
          <a:stretch>
            <a:fillRect/>
          </a:stretch>
        </p:blipFill>
        <p:spPr>
          <a:xfrm>
            <a:off x="16557387" y="-1419432"/>
            <a:ext cx="138840" cy="138840"/>
          </a:xfrm>
          <a:prstGeom prst="rect">
            <a:avLst/>
          </a:prstGeom>
        </p:spPr>
      </p:pic>
      <p:pic>
        <p:nvPicPr>
          <p:cNvPr id="17" name="Picture 17"/>
          <p:cNvPicPr>
            <a:picLocks noChangeAspect="1"/>
          </p:cNvPicPr>
          <p:nvPr/>
        </p:nvPicPr>
        <p:blipFill>
          <a:blip r:embed="rId7"/>
          <a:srcRect r="1176" b="1176"/>
          <a:stretch>
            <a:fillRect/>
          </a:stretch>
        </p:blipFill>
        <p:spPr>
          <a:xfrm>
            <a:off x="1405218" y="2784158"/>
            <a:ext cx="517713" cy="529423"/>
          </a:xfrm>
          <a:prstGeom prst="rect">
            <a:avLst/>
          </a:prstGeom>
        </p:spPr>
      </p:pic>
      <p:sp>
        <p:nvSpPr>
          <p:cNvPr id="18" name="TextBox 18"/>
          <p:cNvSpPr txBox="1"/>
          <p:nvPr/>
        </p:nvSpPr>
        <p:spPr>
          <a:xfrm>
            <a:off x="1922931" y="3604234"/>
            <a:ext cx="15590522" cy="395112"/>
          </a:xfrm>
          <a:prstGeom prst="rect">
            <a:avLst/>
          </a:prstGeom>
        </p:spPr>
        <p:txBody>
          <a:bodyPr lIns="0" tIns="0" rIns="0" bIns="0" rtlCol="0" anchor="t">
            <a:spAutoFit/>
          </a:bodyPr>
          <a:lstStyle/>
          <a:p>
            <a:pPr algn="l">
              <a:lnSpc>
                <a:spcPts val="3025"/>
              </a:lnSpc>
            </a:pPr>
            <a:r>
              <a:rPr lang="en-US" sz="2801" spc="-111" dirty="0">
                <a:solidFill>
                  <a:srgbClr val="FFFFFF"/>
                </a:solidFill>
                <a:latin typeface="Open Sans"/>
              </a:rPr>
              <a:t>   </a:t>
            </a:r>
            <a:r>
              <a:rPr lang="en-US" sz="2801" u="sng" spc="-111" dirty="0">
                <a:solidFill>
                  <a:srgbClr val="FFFFFF"/>
                </a:solidFill>
                <a:latin typeface="Open Sans"/>
                <a:hlinkClick r:id="rId8" tooltip="https://www.linkedin.com/company/ctc-ri/"/>
              </a:rPr>
              <a:t>CTC-RI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dirty="0">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dirty="0">
                <a:solidFill>
                  <a:srgbClr val="0070C0"/>
                </a:solidFill>
                <a:latin typeface="Open Sans"/>
              </a:rPr>
              <a:t>‹#›</a:t>
            </a:r>
          </a:p>
        </p:txBody>
      </p:sp>
      <p:sp>
        <p:nvSpPr>
          <p:cNvPr id="9" name="TextBox 9"/>
          <p:cNvSpPr txBox="1"/>
          <p:nvPr/>
        </p:nvSpPr>
        <p:spPr>
          <a:xfrm>
            <a:off x="5463542" y="9733155"/>
            <a:ext cx="7379218" cy="257175"/>
          </a:xfrm>
          <a:prstGeom prst="rect">
            <a:avLst/>
          </a:prstGeom>
        </p:spPr>
        <p:txBody>
          <a:bodyPr lIns="0" tIns="0" rIns="0" bIns="0" rtlCol="0" anchor="t">
            <a:spAutoFit/>
          </a:bodyPr>
          <a:lstStyle/>
          <a:p>
            <a:pPr algn="ctr">
              <a:lnSpc>
                <a:spcPts val="2161"/>
              </a:lnSpc>
            </a:pPr>
            <a:r>
              <a:rPr lang="en-US" sz="1801" spc="-71" dirty="0">
                <a:solidFill>
                  <a:srgbClr val="FFFFFF"/>
                </a:solidFill>
                <a:latin typeface="Open Sans"/>
              </a:rPr>
              <a:t>Prepared by Care Transformation Collaborative of RI</a:t>
            </a:r>
          </a:p>
        </p:txBody>
      </p:sp>
      <p:sp>
        <p:nvSpPr>
          <p:cNvPr id="10" name="AutoShape 10"/>
          <p:cNvSpPr/>
          <p:nvPr/>
        </p:nvSpPr>
        <p:spPr>
          <a:xfrm>
            <a:off x="282390" y="962025"/>
            <a:ext cx="17788287" cy="0"/>
          </a:xfrm>
          <a:prstGeom prst="line">
            <a:avLst/>
          </a:prstGeom>
          <a:ln w="28575" cap="flat">
            <a:solidFill>
              <a:srgbClr val="F7B31D"/>
            </a:solidFill>
            <a:prstDash val="solid"/>
            <a:headEnd type="none" w="sm" len="sm"/>
            <a:tailEnd type="none" w="sm" len="sm"/>
          </a:ln>
        </p:spPr>
      </p:sp>
      <p:sp>
        <p:nvSpPr>
          <p:cNvPr id="11" name="TextBox 11"/>
          <p:cNvSpPr txBox="1"/>
          <p:nvPr/>
        </p:nvSpPr>
        <p:spPr>
          <a:xfrm>
            <a:off x="262796" y="91045"/>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Hasbro and BVCAP</a:t>
            </a:r>
          </a:p>
        </p:txBody>
      </p:sp>
      <p:sp>
        <p:nvSpPr>
          <p:cNvPr id="12" name="TextBox 12"/>
          <p:cNvSpPr txBox="1"/>
          <p:nvPr/>
        </p:nvSpPr>
        <p:spPr>
          <a:xfrm>
            <a:off x="293595" y="709658"/>
            <a:ext cx="17700810" cy="9143529"/>
          </a:xfrm>
          <a:prstGeom prst="rect">
            <a:avLst/>
          </a:prstGeom>
        </p:spPr>
        <p:txBody>
          <a:bodyPr wrap="square" lIns="0" tIns="0" rIns="0" bIns="0" rtlCol="0" anchor="t">
            <a:spAutoFit/>
          </a:bodyPr>
          <a:lstStyle/>
          <a:p>
            <a:pPr algn="ctr">
              <a:lnSpc>
                <a:spcPts val="2999"/>
              </a:lnSpc>
            </a:pPr>
            <a:endParaRPr dirty="0"/>
          </a:p>
          <a:p>
            <a:pPr algn="ctr">
              <a:lnSpc>
                <a:spcPts val="3839"/>
              </a:lnSpc>
            </a:pPr>
            <a:r>
              <a:rPr lang="en-US" sz="3199" spc="44" dirty="0" smtClean="0">
                <a:solidFill>
                  <a:srgbClr val="3A3838"/>
                </a:solidFill>
                <a:latin typeface="Montserrat Bold"/>
              </a:rPr>
              <a:t>Family Experience</a:t>
            </a:r>
            <a:endParaRPr lang="en-US" sz="2400" spc="44" dirty="0">
              <a:solidFill>
                <a:srgbClr val="3A3838"/>
              </a:solidFill>
              <a:latin typeface="Montserrat Bold"/>
            </a:endParaRPr>
          </a:p>
          <a:p>
            <a:pPr>
              <a:lnSpc>
                <a:spcPts val="2760"/>
              </a:lnSpc>
            </a:pPr>
            <a:r>
              <a:rPr lang="en-US" sz="2200" b="1" spc="32" dirty="0" smtClean="0">
                <a:solidFill>
                  <a:srgbClr val="3A3838"/>
                </a:solidFill>
                <a:latin typeface="Montserrat"/>
              </a:rPr>
              <a:t>Family Information</a:t>
            </a:r>
          </a:p>
          <a:p>
            <a:pPr marL="342900" indent="-342900">
              <a:lnSpc>
                <a:spcPts val="2760"/>
              </a:lnSpc>
              <a:buFont typeface="Arial" panose="020B0604020202020204" pitchFamily="34" charset="0"/>
              <a:buChar char="•"/>
            </a:pPr>
            <a:r>
              <a:rPr lang="en-US" sz="2200" spc="32" dirty="0" smtClean="0">
                <a:solidFill>
                  <a:srgbClr val="3A3838"/>
                </a:solidFill>
                <a:latin typeface="Montserrat"/>
              </a:rPr>
              <a:t>Child &lt;3 years of age, </a:t>
            </a:r>
            <a:r>
              <a:rPr lang="en-US" sz="2200" spc="32" dirty="0">
                <a:solidFill>
                  <a:srgbClr val="3A3838"/>
                </a:solidFill>
                <a:latin typeface="Montserrat"/>
              </a:rPr>
              <a:t>Up to date on immunizations except for flu and COVID</a:t>
            </a:r>
            <a:r>
              <a:rPr lang="en-US" sz="2200" spc="32" dirty="0" smtClean="0">
                <a:solidFill>
                  <a:srgbClr val="3A3838"/>
                </a:solidFill>
                <a:latin typeface="Montserrat"/>
              </a:rPr>
              <a:t>.</a:t>
            </a:r>
          </a:p>
          <a:p>
            <a:pPr marL="342900" indent="-342900">
              <a:lnSpc>
                <a:spcPts val="2760"/>
              </a:lnSpc>
              <a:buFont typeface="Arial" panose="020B0604020202020204" pitchFamily="34" charset="0"/>
              <a:buChar char="•"/>
            </a:pPr>
            <a:r>
              <a:rPr lang="en-US" sz="2200" spc="32" dirty="0" smtClean="0">
                <a:solidFill>
                  <a:srgbClr val="3A3838"/>
                </a:solidFill>
                <a:latin typeface="Montserrat"/>
              </a:rPr>
              <a:t>FOB </a:t>
            </a:r>
            <a:r>
              <a:rPr lang="en-US" sz="2200" spc="32" dirty="0">
                <a:solidFill>
                  <a:srgbClr val="3A3838"/>
                </a:solidFill>
                <a:latin typeface="Montserrat"/>
              </a:rPr>
              <a:t>is enlisted in military, and has no communication with mom or child.  </a:t>
            </a:r>
            <a:endParaRPr lang="en-US" sz="2200" spc="32" dirty="0" smtClean="0">
              <a:solidFill>
                <a:srgbClr val="3A3838"/>
              </a:solidFill>
              <a:latin typeface="Montserrat"/>
            </a:endParaRPr>
          </a:p>
          <a:p>
            <a:pPr marL="342900" indent="-342900">
              <a:lnSpc>
                <a:spcPts val="2760"/>
              </a:lnSpc>
              <a:buFont typeface="Arial" panose="020B0604020202020204" pitchFamily="34" charset="0"/>
              <a:buChar char="•"/>
            </a:pPr>
            <a:r>
              <a:rPr lang="en-US" sz="2200" spc="32" dirty="0">
                <a:solidFill>
                  <a:srgbClr val="3A3838"/>
                </a:solidFill>
                <a:latin typeface="Montserrat"/>
              </a:rPr>
              <a:t>P</a:t>
            </a:r>
            <a:r>
              <a:rPr lang="en-US" sz="2200" spc="32" dirty="0" smtClean="0">
                <a:solidFill>
                  <a:srgbClr val="3A3838"/>
                </a:solidFill>
                <a:latin typeface="Montserrat"/>
              </a:rPr>
              <a:t>revious </a:t>
            </a:r>
            <a:r>
              <a:rPr lang="en-US" sz="2200" spc="32" dirty="0">
                <a:solidFill>
                  <a:srgbClr val="3A3838"/>
                </a:solidFill>
                <a:latin typeface="Montserrat"/>
              </a:rPr>
              <a:t>DV concerns with father of younger sibling, and was occasionally caring for both children. Currently only visiting biological child, outside of the home.  Relationship is inconsistent</a:t>
            </a:r>
            <a:r>
              <a:rPr lang="en-US" sz="2200" spc="32" dirty="0" smtClean="0">
                <a:solidFill>
                  <a:srgbClr val="3A3838"/>
                </a:solidFill>
                <a:latin typeface="Montserrat"/>
              </a:rPr>
              <a:t>.</a:t>
            </a:r>
            <a:endParaRPr lang="en-US" sz="2200" spc="32" dirty="0">
              <a:solidFill>
                <a:srgbClr val="3A3838"/>
              </a:solidFill>
              <a:latin typeface="Montserrat"/>
            </a:endParaRPr>
          </a:p>
          <a:p>
            <a:pPr>
              <a:lnSpc>
                <a:spcPts val="2760"/>
              </a:lnSpc>
            </a:pPr>
            <a:endParaRPr lang="en-US" sz="2200" spc="32" dirty="0" smtClean="0">
              <a:solidFill>
                <a:srgbClr val="3A3838"/>
              </a:solidFill>
              <a:latin typeface="Montserrat"/>
            </a:endParaRPr>
          </a:p>
          <a:p>
            <a:pPr>
              <a:lnSpc>
                <a:spcPts val="2760"/>
              </a:lnSpc>
            </a:pPr>
            <a:r>
              <a:rPr lang="en-US" sz="2200" b="1" spc="32" dirty="0" smtClean="0">
                <a:solidFill>
                  <a:srgbClr val="3A3838"/>
                </a:solidFill>
                <a:latin typeface="Montserrat"/>
              </a:rPr>
              <a:t>Family Visiting Engagement</a:t>
            </a:r>
            <a:endParaRPr lang="en-US" sz="2200" b="1" spc="32" dirty="0">
              <a:solidFill>
                <a:srgbClr val="3A3838"/>
              </a:solidFill>
              <a:latin typeface="Montserrat"/>
            </a:endParaRPr>
          </a:p>
          <a:p>
            <a:pPr marL="342900" indent="-342900">
              <a:lnSpc>
                <a:spcPts val="2760"/>
              </a:lnSpc>
              <a:buFont typeface="Arial" panose="020B0604020202020204" pitchFamily="34" charset="0"/>
              <a:buChar char="•"/>
            </a:pPr>
            <a:r>
              <a:rPr lang="en-US" sz="2200" spc="32" dirty="0" smtClean="0">
                <a:solidFill>
                  <a:srgbClr val="3A3838"/>
                </a:solidFill>
                <a:latin typeface="Montserrat"/>
              </a:rPr>
              <a:t>Family </a:t>
            </a:r>
            <a:r>
              <a:rPr lang="en-US" sz="2200" spc="32" dirty="0">
                <a:solidFill>
                  <a:srgbClr val="3A3838"/>
                </a:solidFill>
                <a:latin typeface="Montserrat"/>
              </a:rPr>
              <a:t>visitor started working with the family </a:t>
            </a:r>
            <a:r>
              <a:rPr lang="en-US" sz="2200" spc="32" dirty="0" smtClean="0">
                <a:solidFill>
                  <a:srgbClr val="3A3838"/>
                </a:solidFill>
                <a:latin typeface="Montserrat"/>
              </a:rPr>
              <a:t>in March 2022</a:t>
            </a:r>
          </a:p>
          <a:p>
            <a:pPr marL="342900" indent="-342900">
              <a:lnSpc>
                <a:spcPts val="2760"/>
              </a:lnSpc>
              <a:buFont typeface="Arial" panose="020B0604020202020204" pitchFamily="34" charset="0"/>
              <a:buChar char="•"/>
            </a:pPr>
            <a:r>
              <a:rPr lang="en-US" sz="2200" spc="32" dirty="0">
                <a:solidFill>
                  <a:srgbClr val="3A3838"/>
                </a:solidFill>
                <a:latin typeface="Montserrat"/>
              </a:rPr>
              <a:t>V</a:t>
            </a:r>
            <a:r>
              <a:rPr lang="en-US" sz="2200" spc="32" dirty="0" smtClean="0">
                <a:solidFill>
                  <a:srgbClr val="3A3838"/>
                </a:solidFill>
                <a:latin typeface="Montserrat"/>
              </a:rPr>
              <a:t>isits </a:t>
            </a:r>
            <a:r>
              <a:rPr lang="en-US" sz="2200" spc="32" dirty="0">
                <a:solidFill>
                  <a:srgbClr val="3A3838"/>
                </a:solidFill>
                <a:latin typeface="Montserrat"/>
              </a:rPr>
              <a:t>take place consistently, at least twice per month. </a:t>
            </a:r>
          </a:p>
          <a:p>
            <a:pPr>
              <a:lnSpc>
                <a:spcPts val="2760"/>
              </a:lnSpc>
            </a:pPr>
            <a:endParaRPr lang="en-US" sz="2200" spc="32" dirty="0" smtClean="0">
              <a:solidFill>
                <a:srgbClr val="3A3838"/>
              </a:solidFill>
              <a:latin typeface="Montserrat"/>
            </a:endParaRPr>
          </a:p>
          <a:p>
            <a:pPr>
              <a:lnSpc>
                <a:spcPts val="2760"/>
              </a:lnSpc>
            </a:pPr>
            <a:r>
              <a:rPr lang="en-US" sz="2200" b="1" spc="32" dirty="0" smtClean="0">
                <a:solidFill>
                  <a:srgbClr val="3A3838"/>
                </a:solidFill>
                <a:latin typeface="Montserrat"/>
              </a:rPr>
              <a:t>Family Visiting Support for Family</a:t>
            </a:r>
          </a:p>
          <a:p>
            <a:pPr marL="342900" indent="-342900">
              <a:lnSpc>
                <a:spcPts val="2760"/>
              </a:lnSpc>
              <a:buFont typeface="Arial" panose="020B0604020202020204" pitchFamily="34" charset="0"/>
              <a:buChar char="•"/>
            </a:pPr>
            <a:r>
              <a:rPr lang="en-US" sz="2200" spc="32" dirty="0" smtClean="0">
                <a:solidFill>
                  <a:srgbClr val="3A3838"/>
                </a:solidFill>
                <a:latin typeface="Montserrat"/>
              </a:rPr>
              <a:t>FV referred </a:t>
            </a:r>
            <a:r>
              <a:rPr lang="en-US" sz="2200" spc="32" dirty="0">
                <a:solidFill>
                  <a:srgbClr val="3A3838"/>
                </a:solidFill>
                <a:latin typeface="Montserrat"/>
              </a:rPr>
              <a:t>to EI. Both children enrolled in Seven Hills EI due to low scoring assessments provided by FV. </a:t>
            </a:r>
            <a:endParaRPr lang="en-US" sz="2200" spc="32" dirty="0" smtClean="0">
              <a:solidFill>
                <a:srgbClr val="3A3838"/>
              </a:solidFill>
              <a:latin typeface="Montserrat"/>
            </a:endParaRPr>
          </a:p>
          <a:p>
            <a:pPr marL="342900" indent="-342900">
              <a:lnSpc>
                <a:spcPts val="2760"/>
              </a:lnSpc>
              <a:buFont typeface="Arial" panose="020B0604020202020204" pitchFamily="34" charset="0"/>
              <a:buChar char="•"/>
            </a:pPr>
            <a:r>
              <a:rPr lang="en-US" sz="2200" spc="32" dirty="0" smtClean="0">
                <a:solidFill>
                  <a:srgbClr val="3A3838"/>
                </a:solidFill>
                <a:latin typeface="Montserrat"/>
              </a:rPr>
              <a:t>FV </a:t>
            </a:r>
            <a:r>
              <a:rPr lang="en-US" sz="2200" spc="32" dirty="0">
                <a:solidFill>
                  <a:srgbClr val="3A3838"/>
                </a:solidFill>
                <a:latin typeface="Montserrat"/>
              </a:rPr>
              <a:t>collaborated with </a:t>
            </a:r>
            <a:r>
              <a:rPr lang="en-US" sz="2200" spc="32" dirty="0" smtClean="0">
                <a:solidFill>
                  <a:srgbClr val="3A3838"/>
                </a:solidFill>
                <a:latin typeface="Montserrat"/>
              </a:rPr>
              <a:t>mom to </a:t>
            </a:r>
            <a:r>
              <a:rPr lang="en-US" sz="2200" spc="32" dirty="0">
                <a:solidFill>
                  <a:srgbClr val="3A3838"/>
                </a:solidFill>
                <a:latin typeface="Montserrat"/>
              </a:rPr>
              <a:t>discuss goals. </a:t>
            </a:r>
          </a:p>
          <a:p>
            <a:pPr marL="342900" indent="-342900">
              <a:lnSpc>
                <a:spcPts val="2760"/>
              </a:lnSpc>
              <a:buFont typeface="Arial" panose="020B0604020202020204" pitchFamily="34" charset="0"/>
              <a:buChar char="•"/>
            </a:pPr>
            <a:r>
              <a:rPr lang="en-US" sz="2200" spc="32" dirty="0" smtClean="0">
                <a:solidFill>
                  <a:srgbClr val="3A3838"/>
                </a:solidFill>
                <a:latin typeface="Montserrat"/>
              </a:rPr>
              <a:t>FV was </a:t>
            </a:r>
            <a:r>
              <a:rPr lang="en-US" sz="2200" spc="32" dirty="0">
                <a:solidFill>
                  <a:srgbClr val="3A3838"/>
                </a:solidFill>
                <a:latin typeface="Montserrat"/>
              </a:rPr>
              <a:t>also able to </a:t>
            </a:r>
            <a:r>
              <a:rPr lang="en-US" sz="2200" spc="32" dirty="0" smtClean="0">
                <a:solidFill>
                  <a:srgbClr val="3A3838"/>
                </a:solidFill>
                <a:latin typeface="Montserrat"/>
              </a:rPr>
              <a:t>discuss other </a:t>
            </a:r>
            <a:r>
              <a:rPr lang="en-US" sz="2200" spc="32" dirty="0">
                <a:solidFill>
                  <a:srgbClr val="3A3838"/>
                </a:solidFill>
                <a:latin typeface="Montserrat"/>
              </a:rPr>
              <a:t>possibilities for what would benefit the child during the </a:t>
            </a:r>
            <a:r>
              <a:rPr lang="en-US" sz="2200" spc="32" dirty="0" smtClean="0">
                <a:solidFill>
                  <a:srgbClr val="3A3838"/>
                </a:solidFill>
                <a:latin typeface="Montserrat"/>
              </a:rPr>
              <a:t>sedation, </a:t>
            </a:r>
            <a:r>
              <a:rPr lang="en-US" sz="2200" spc="32" dirty="0">
                <a:solidFill>
                  <a:srgbClr val="3A3838"/>
                </a:solidFill>
                <a:latin typeface="Montserrat"/>
              </a:rPr>
              <a:t>such as a dental cleaning. (to be completed at a later date)</a:t>
            </a:r>
          </a:p>
          <a:p>
            <a:pPr>
              <a:lnSpc>
                <a:spcPts val="2760"/>
              </a:lnSpc>
            </a:pPr>
            <a:endParaRPr lang="en-US" sz="2200" b="1" spc="32" dirty="0" smtClean="0">
              <a:solidFill>
                <a:srgbClr val="3A3838"/>
              </a:solidFill>
              <a:latin typeface="Montserrat"/>
            </a:endParaRPr>
          </a:p>
          <a:p>
            <a:pPr>
              <a:lnSpc>
                <a:spcPts val="2760"/>
              </a:lnSpc>
            </a:pPr>
            <a:r>
              <a:rPr lang="en-US" sz="2200" b="1" spc="32" dirty="0" smtClean="0">
                <a:solidFill>
                  <a:srgbClr val="3A3838"/>
                </a:solidFill>
                <a:latin typeface="Montserrat"/>
              </a:rPr>
              <a:t>Case Conference</a:t>
            </a:r>
            <a:endParaRPr lang="en-US" sz="2200" b="1" spc="32" dirty="0">
              <a:solidFill>
                <a:srgbClr val="3A3838"/>
              </a:solidFill>
              <a:latin typeface="Montserrat"/>
            </a:endParaRPr>
          </a:p>
          <a:p>
            <a:pPr>
              <a:lnSpc>
                <a:spcPts val="2760"/>
              </a:lnSpc>
            </a:pPr>
            <a:r>
              <a:rPr lang="en-US" sz="2200" spc="32" dirty="0" smtClean="0">
                <a:solidFill>
                  <a:srgbClr val="3A3838"/>
                </a:solidFill>
                <a:latin typeface="Montserrat"/>
              </a:rPr>
              <a:t>Each </a:t>
            </a:r>
            <a:r>
              <a:rPr lang="en-US" sz="2200" spc="32" dirty="0">
                <a:solidFill>
                  <a:srgbClr val="3A3838"/>
                </a:solidFill>
                <a:latin typeface="Montserrat"/>
              </a:rPr>
              <a:t>team was able to stay updated on what’s happening with the family and ways to support the family. Hasbro was able to gain perspective on the child and the relationship with the parent. The family visitor was able to confirm the child’s constant state of activity and the family’s concerns about how to best provide care for the child. Mom is concerned that the child will be turned away from specialists because of his inability to sit still. Hasbro appreciates the insights into this child’s behavior, which helps in understanding how best to support him. </a:t>
            </a:r>
          </a:p>
          <a:p>
            <a:pPr algn="l">
              <a:lnSpc>
                <a:spcPts val="2879"/>
              </a:lnSpc>
            </a:pPr>
            <a:endParaRPr lang="en-US" sz="2300" spc="32" dirty="0">
              <a:solidFill>
                <a:srgbClr val="3A3838"/>
              </a:solidFill>
              <a:latin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90116" y="1430801"/>
            <a:ext cx="17041200" cy="1742304"/>
          </a:xfrm>
          <a:prstGeom prst="rect">
            <a:avLst/>
          </a:prstGeom>
        </p:spPr>
        <p:txBody>
          <a:bodyPr spcFirstLastPara="1" vert="horz" wrap="square" lIns="182850" tIns="182850" rIns="182850" bIns="182850" rtlCol="0" anchor="b" anchorCtr="0">
            <a:normAutofit/>
          </a:bodyPr>
          <a:lstStyle/>
          <a:p>
            <a:pPr algn="ctr"/>
            <a:r>
              <a:rPr lang="en" sz="8100" b="1" dirty="0">
                <a:solidFill>
                  <a:srgbClr val="0070C0"/>
                </a:solidFill>
              </a:rPr>
              <a:t>  Healthy Tomorrows</a:t>
            </a:r>
            <a:endParaRPr sz="8100" b="1" dirty="0">
              <a:solidFill>
                <a:srgbClr val="0070C0"/>
              </a:solidFill>
            </a:endParaRPr>
          </a:p>
        </p:txBody>
      </p:sp>
      <p:sp>
        <p:nvSpPr>
          <p:cNvPr id="86" name="Google Shape;86;p13"/>
          <p:cNvSpPr txBox="1">
            <a:spLocks noGrp="1"/>
          </p:cNvSpPr>
          <p:nvPr>
            <p:ph type="subTitle" idx="1"/>
          </p:nvPr>
        </p:nvSpPr>
        <p:spPr>
          <a:xfrm>
            <a:off x="1196177" y="3648814"/>
            <a:ext cx="16444200" cy="1337651"/>
          </a:xfrm>
          <a:prstGeom prst="rect">
            <a:avLst/>
          </a:prstGeom>
        </p:spPr>
        <p:txBody>
          <a:bodyPr spcFirstLastPara="1" vert="horz" wrap="square" lIns="182850" tIns="182850" rIns="182850" bIns="182850" rtlCol="0" anchor="t" anchorCtr="0">
            <a:normAutofit/>
          </a:bodyPr>
          <a:lstStyle/>
          <a:p>
            <a:r>
              <a:rPr lang="en" dirty="0">
                <a:solidFill>
                  <a:schemeClr val="dk2"/>
                </a:solidFill>
              </a:rPr>
              <a:t>WPS-PAT-Narragansett Bay Pediatrics </a:t>
            </a:r>
            <a:endParaRPr dirty="0">
              <a:solidFill>
                <a:schemeClr val="dk2"/>
              </a:solidFill>
            </a:endParaRPr>
          </a:p>
        </p:txBody>
      </p:sp>
      <p:pic>
        <p:nvPicPr>
          <p:cNvPr id="87" name="Google Shape;87;p13"/>
          <p:cNvPicPr preferRelativeResize="0"/>
          <p:nvPr/>
        </p:nvPicPr>
        <p:blipFill>
          <a:blip r:embed="rId3">
            <a:alphaModFix/>
          </a:blip>
          <a:stretch>
            <a:fillRect/>
          </a:stretch>
        </p:blipFill>
        <p:spPr>
          <a:xfrm>
            <a:off x="5579752" y="7913051"/>
            <a:ext cx="7128503" cy="1337651"/>
          </a:xfrm>
          <a:prstGeom prst="rect">
            <a:avLst/>
          </a:prstGeom>
          <a:noFill/>
          <a:ln>
            <a:noFill/>
          </a:ln>
        </p:spPr>
      </p:pic>
      <p:pic>
        <p:nvPicPr>
          <p:cNvPr id="2" name="Picture 4">
            <a:extLst>
              <a:ext uri="{FF2B5EF4-FFF2-40B4-BE49-F238E27FC236}">
                <a16:creationId xmlns:a16="http://schemas.microsoft.com/office/drawing/2014/main" id="{EAEC3FE4-0A0C-7F1B-B408-54CBD409FC8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tretch>
            <a:fillRect/>
          </a:stretch>
        </p:blipFill>
        <p:spPr bwMode="auto">
          <a:xfrm>
            <a:off x="6776909" y="6638187"/>
            <a:ext cx="4867614" cy="1109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94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125" name="Rectangle 124">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9516" y="672083"/>
            <a:ext cx="5121555" cy="570188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Calibri" panose="020F0502020204030204"/>
            </a:endParaRPr>
          </a:p>
        </p:txBody>
      </p:sp>
      <p:sp>
        <p:nvSpPr>
          <p:cNvPr id="92" name="Google Shape;92;p14"/>
          <p:cNvSpPr txBox="1">
            <a:spLocks noGrp="1"/>
          </p:cNvSpPr>
          <p:nvPr>
            <p:ph type="title"/>
          </p:nvPr>
        </p:nvSpPr>
        <p:spPr>
          <a:xfrm>
            <a:off x="1165861" y="1097279"/>
            <a:ext cx="4267787" cy="4856369"/>
          </a:xfrm>
          <a:prstGeom prst="rect">
            <a:avLst/>
          </a:prstGeom>
        </p:spPr>
        <p:txBody>
          <a:bodyPr spcFirstLastPara="1" vert="horz" wrap="square" lIns="137160" tIns="68580" rIns="137160" bIns="68580" rtlCol="0" anchor="ctr" anchorCtr="0">
            <a:normAutofit/>
          </a:bodyPr>
          <a:lstStyle/>
          <a:p>
            <a:pPr>
              <a:spcBef>
                <a:spcPct val="0"/>
              </a:spcBef>
              <a:spcAft>
                <a:spcPts val="2400"/>
              </a:spcAft>
              <a:buSzPts val="1100"/>
            </a:pPr>
            <a:r>
              <a:rPr lang="en-US" sz="5700" b="1">
                <a:solidFill>
                  <a:srgbClr val="FFFFFF"/>
                </a:solidFill>
              </a:rPr>
              <a:t>Learning Collaborative Activities</a:t>
            </a:r>
          </a:p>
        </p:txBody>
      </p:sp>
      <p:sp>
        <p:nvSpPr>
          <p:cNvPr id="127" name="Rectangle 12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9515" y="6628841"/>
            <a:ext cx="5121554" cy="296977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srgbClr val="FFFFFF"/>
              </a:solidFill>
              <a:latin typeface="Calibri" panose="020F0502020204030204"/>
            </a:endParaRPr>
          </a:p>
        </p:txBody>
      </p:sp>
      <p:sp>
        <p:nvSpPr>
          <p:cNvPr id="129" name="Rectangle 12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905" y="672083"/>
            <a:ext cx="11532713" cy="892911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93" name="Google Shape;93;p14"/>
          <p:cNvSpPr txBox="1">
            <a:spLocks noGrp="1"/>
          </p:cNvSpPr>
          <p:nvPr>
            <p:ph type="body" idx="1"/>
          </p:nvPr>
        </p:nvSpPr>
        <p:spPr>
          <a:xfrm>
            <a:off x="6569564" y="1030294"/>
            <a:ext cx="10556387" cy="8212694"/>
          </a:xfrm>
          <a:prstGeom prst="rect">
            <a:avLst/>
          </a:prstGeom>
        </p:spPr>
        <p:txBody>
          <a:bodyPr spcFirstLastPara="1" vert="horz" wrap="square" lIns="137160" tIns="68580" rIns="137160" bIns="68580" rtlCol="0" anchor="ctr" anchorCtr="0">
            <a:normAutofit/>
          </a:bodyPr>
          <a:lstStyle/>
          <a:p>
            <a:pPr marL="0" indent="-342900">
              <a:buFont typeface="Arial" panose="020B0604020202020204" pitchFamily="34" charset="0"/>
              <a:buChar char="•"/>
            </a:pPr>
            <a:endParaRPr lang="en-US" sz="3900" dirty="0"/>
          </a:p>
          <a:p>
            <a:pPr marL="0" indent="0">
              <a:spcBef>
                <a:spcPts val="2400"/>
              </a:spcBef>
              <a:buSzPct val="100000"/>
              <a:buNone/>
            </a:pPr>
            <a:r>
              <a:rPr lang="en-US" b="1" dirty="0">
                <a:solidFill>
                  <a:schemeClr val="tx1">
                    <a:lumMod val="95000"/>
                    <a:lumOff val="5000"/>
                  </a:schemeClr>
                </a:solidFill>
              </a:rPr>
              <a:t>Successful Collaboration of Care</a:t>
            </a:r>
          </a:p>
          <a:p>
            <a:pPr lvl="1" indent="-342900">
              <a:spcBef>
                <a:spcPts val="2400"/>
              </a:spcBef>
              <a:buSzPct val="100000"/>
              <a:buFont typeface="Arial" panose="020B0604020202020204" pitchFamily="34" charset="0"/>
              <a:buChar char="•"/>
            </a:pPr>
            <a:r>
              <a:rPr lang="en-US" sz="3900" dirty="0"/>
              <a:t>Case Conferences</a:t>
            </a:r>
          </a:p>
          <a:p>
            <a:pPr lvl="1" indent="-342900">
              <a:spcBef>
                <a:spcPts val="2400"/>
              </a:spcBef>
              <a:buSzPct val="100000"/>
              <a:buFont typeface="Arial" panose="020B0604020202020204" pitchFamily="34" charset="0"/>
              <a:buChar char="•"/>
            </a:pPr>
            <a:r>
              <a:rPr lang="en-US" sz="3900" dirty="0"/>
              <a:t>Communication with identified point person between case conferences</a:t>
            </a:r>
          </a:p>
          <a:p>
            <a:pPr lvl="1" indent="-342900">
              <a:spcBef>
                <a:spcPts val="2400"/>
              </a:spcBef>
              <a:buSzPct val="100000"/>
              <a:buFont typeface="Arial" panose="020B0604020202020204" pitchFamily="34" charset="0"/>
              <a:buChar char="•"/>
            </a:pPr>
            <a:r>
              <a:rPr lang="en-US" sz="3900" dirty="0"/>
              <a:t>Leveraging the EHR to capture data</a:t>
            </a:r>
          </a:p>
          <a:p>
            <a:pPr marL="0" indent="-342900">
              <a:spcBef>
                <a:spcPts val="2400"/>
              </a:spcBef>
              <a:spcAft>
                <a:spcPts val="2400"/>
              </a:spcAft>
              <a:buFont typeface="Arial" panose="020B0604020202020204" pitchFamily="34" charset="0"/>
              <a:buChar char="•"/>
            </a:pPr>
            <a:endParaRPr lang="en-US" sz="3900" dirty="0"/>
          </a:p>
        </p:txBody>
      </p:sp>
    </p:spTree>
    <p:extLst>
      <p:ext uri="{BB962C8B-B14F-4D97-AF65-F5344CB8AC3E}">
        <p14:creationId xmlns:p14="http://schemas.microsoft.com/office/powerpoint/2010/main" val="3123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623400" y="398600"/>
            <a:ext cx="17041200" cy="1215600"/>
          </a:xfrm>
          <a:prstGeom prst="rect">
            <a:avLst/>
          </a:prstGeom>
        </p:spPr>
        <p:txBody>
          <a:bodyPr spcFirstLastPara="1" wrap="square" lIns="182850" tIns="182850" rIns="182850" bIns="182850" anchor="t" anchorCtr="0">
            <a:normAutofit fontScale="90000"/>
          </a:bodyPr>
          <a:lstStyle/>
          <a:p>
            <a:pPr algn="ctr">
              <a:spcAft>
                <a:spcPts val="2400"/>
              </a:spcAft>
              <a:buSzPts val="275"/>
            </a:pPr>
            <a:r>
              <a:rPr lang="en" sz="4800" b="1">
                <a:solidFill>
                  <a:schemeClr val="dk2"/>
                </a:solidFill>
              </a:rPr>
              <a:t>Successes and Challenges </a:t>
            </a:r>
            <a:endParaRPr sz="9200" b="1" dirty="0"/>
          </a:p>
        </p:txBody>
      </p:sp>
      <p:sp>
        <p:nvSpPr>
          <p:cNvPr id="99" name="Google Shape;99;p15"/>
          <p:cNvSpPr txBox="1">
            <a:spLocks noGrp="1"/>
          </p:cNvSpPr>
          <p:nvPr>
            <p:ph type="body" idx="1"/>
          </p:nvPr>
        </p:nvSpPr>
        <p:spPr>
          <a:xfrm>
            <a:off x="498700" y="1428000"/>
            <a:ext cx="17041200" cy="8211000"/>
          </a:xfrm>
          <a:prstGeom prst="rect">
            <a:avLst/>
          </a:prstGeom>
        </p:spPr>
        <p:txBody>
          <a:bodyPr spcFirstLastPara="1" wrap="square" lIns="182850" tIns="182850" rIns="182850" bIns="182850" anchor="t" anchorCtr="0">
            <a:noAutofit/>
          </a:bodyPr>
          <a:lstStyle/>
          <a:p>
            <a:pPr marL="0" indent="0">
              <a:lnSpc>
                <a:spcPct val="100000"/>
              </a:lnSpc>
              <a:spcBef>
                <a:spcPts val="2400"/>
              </a:spcBef>
              <a:buClr>
                <a:schemeClr val="dk1"/>
              </a:buClr>
              <a:buSzPts val="275"/>
              <a:buNone/>
            </a:pPr>
            <a:r>
              <a:rPr lang="en" sz="2000" b="1" i="1" u="sng" dirty="0" smtClean="0"/>
              <a:t>Successes</a:t>
            </a:r>
            <a:endParaRPr sz="2000" b="1" i="1" u="sng" dirty="0"/>
          </a:p>
          <a:p>
            <a:pPr marL="0" indent="0">
              <a:lnSpc>
                <a:spcPct val="100000"/>
              </a:lnSpc>
              <a:spcBef>
                <a:spcPts val="2400"/>
              </a:spcBef>
              <a:buClr>
                <a:schemeClr val="dk1"/>
              </a:buClr>
              <a:buSzPts val="275"/>
              <a:buNone/>
            </a:pPr>
            <a:r>
              <a:rPr lang="en" sz="2000" dirty="0"/>
              <a:t>Success #1 PE DK has had great success with providing updated information to NBP about a child who is a patient and is receiving EI services and has started the process for ASD screening. The success of this was seen with the Parent of the child attending a sick visit and was happy to know that the provider had all the updated information about the child's upcoming screenings and testing. This made it possible for the parents to not have to repeat all the information to another party. This was also successful because it allowed the parent to ask questions and receive information from a medical standpoint.</a:t>
            </a:r>
            <a:endParaRPr sz="2000" dirty="0"/>
          </a:p>
          <a:p>
            <a:pPr marL="0" indent="0">
              <a:lnSpc>
                <a:spcPct val="100000"/>
              </a:lnSpc>
              <a:spcBef>
                <a:spcPts val="2400"/>
              </a:spcBef>
              <a:buClr>
                <a:schemeClr val="dk1"/>
              </a:buClr>
              <a:buSzPts val="275"/>
              <a:buNone/>
            </a:pPr>
            <a:r>
              <a:rPr lang="en" sz="2000" dirty="0"/>
              <a:t>Success #2 MC had great success with supporting a PAT participant and NBP patient during a visit in Dec 2022.</a:t>
            </a:r>
            <a:endParaRPr sz="2000" dirty="0"/>
          </a:p>
          <a:p>
            <a:pPr marL="0" indent="0">
              <a:lnSpc>
                <a:spcPct val="100000"/>
              </a:lnSpc>
              <a:spcBef>
                <a:spcPts val="2400"/>
              </a:spcBef>
              <a:buClr>
                <a:schemeClr val="dk1"/>
              </a:buClr>
              <a:buSzPts val="275"/>
              <a:buNone/>
            </a:pPr>
            <a:r>
              <a:rPr lang="en" sz="2000" dirty="0"/>
              <a:t>Success #3 NBP has signed a MOU agreement with WPS PAT </a:t>
            </a:r>
            <a:endParaRPr sz="2000" dirty="0"/>
          </a:p>
          <a:p>
            <a:pPr marL="0" indent="0">
              <a:lnSpc>
                <a:spcPct val="100000"/>
              </a:lnSpc>
              <a:spcBef>
                <a:spcPts val="2400"/>
              </a:spcBef>
              <a:buClr>
                <a:schemeClr val="dk1"/>
              </a:buClr>
              <a:buSzPts val="275"/>
              <a:buNone/>
            </a:pPr>
            <a:r>
              <a:rPr lang="en" sz="2000" b="1" i="1" u="sng" dirty="0"/>
              <a:t>Challenges </a:t>
            </a:r>
            <a:endParaRPr sz="2000" b="1" i="1" u="sng" dirty="0"/>
          </a:p>
          <a:p>
            <a:pPr marL="0" indent="0">
              <a:lnSpc>
                <a:spcPct val="100000"/>
              </a:lnSpc>
              <a:spcBef>
                <a:spcPts val="2400"/>
              </a:spcBef>
              <a:buClr>
                <a:schemeClr val="dk1"/>
              </a:buClr>
              <a:buSzPts val="275"/>
              <a:buNone/>
            </a:pPr>
            <a:r>
              <a:rPr lang="en" sz="2000" dirty="0"/>
              <a:t>Challenge #1 Some referrals refused HV services</a:t>
            </a:r>
            <a:endParaRPr sz="2000" dirty="0"/>
          </a:p>
          <a:p>
            <a:pPr marL="0" indent="0">
              <a:lnSpc>
                <a:spcPct val="100000"/>
              </a:lnSpc>
              <a:spcBef>
                <a:spcPts val="2400"/>
              </a:spcBef>
              <a:buClr>
                <a:schemeClr val="dk1"/>
              </a:buClr>
              <a:buSzPts val="275"/>
              <a:buNone/>
            </a:pPr>
            <a:r>
              <a:rPr lang="en" sz="2000" dirty="0"/>
              <a:t>Challenge #2 Kidsnet not having up to date information on Home Visiting Services </a:t>
            </a:r>
            <a:endParaRPr sz="2000" dirty="0"/>
          </a:p>
          <a:p>
            <a:pPr marL="0" indent="0">
              <a:lnSpc>
                <a:spcPct val="100000"/>
              </a:lnSpc>
              <a:spcBef>
                <a:spcPts val="2400"/>
              </a:spcBef>
              <a:buClr>
                <a:schemeClr val="dk1"/>
              </a:buClr>
              <a:buSzPts val="275"/>
              <a:buNone/>
            </a:pPr>
            <a:r>
              <a:rPr lang="en" sz="2000" dirty="0"/>
              <a:t>Challenge #3 Team referrals </a:t>
            </a:r>
            <a:r>
              <a:rPr lang="en" sz="2000" dirty="0">
                <a:highlight>
                  <a:schemeClr val="lt1"/>
                </a:highlight>
              </a:rPr>
              <a:t>process</a:t>
            </a:r>
            <a:r>
              <a:rPr lang="en" sz="2000" dirty="0"/>
              <a:t> and HV knowledge</a:t>
            </a:r>
            <a:endParaRPr sz="2000" dirty="0"/>
          </a:p>
          <a:p>
            <a:pPr marL="0" indent="0">
              <a:lnSpc>
                <a:spcPct val="95000"/>
              </a:lnSpc>
              <a:spcBef>
                <a:spcPts val="2400"/>
              </a:spcBef>
              <a:spcAft>
                <a:spcPts val="2400"/>
              </a:spcAft>
              <a:buSzPts val="275"/>
              <a:buNone/>
            </a:pPr>
            <a:endParaRPr sz="900" dirty="0"/>
          </a:p>
        </p:txBody>
      </p:sp>
    </p:spTree>
    <p:extLst>
      <p:ext uri="{BB962C8B-B14F-4D97-AF65-F5344CB8AC3E}">
        <p14:creationId xmlns:p14="http://schemas.microsoft.com/office/powerpoint/2010/main" val="64656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23400" y="820000"/>
            <a:ext cx="17041200" cy="1215600"/>
          </a:xfrm>
          <a:prstGeom prst="rect">
            <a:avLst/>
          </a:prstGeom>
        </p:spPr>
        <p:txBody>
          <a:bodyPr spcFirstLastPara="1" wrap="square" lIns="182850" tIns="182850" rIns="182850" bIns="182850" anchor="t" anchorCtr="0">
            <a:normAutofit fontScale="90000"/>
          </a:bodyPr>
          <a:lstStyle/>
          <a:p>
            <a:pPr algn="ctr">
              <a:spcAft>
                <a:spcPts val="2400"/>
              </a:spcAft>
              <a:buSzPts val="275"/>
            </a:pPr>
            <a:r>
              <a:rPr lang="en" sz="4800" b="1">
                <a:solidFill>
                  <a:schemeClr val="dk2"/>
                </a:solidFill>
              </a:rPr>
              <a:t>Patient/Family Story </a:t>
            </a:r>
            <a:endParaRPr sz="9600" b="1" dirty="0"/>
          </a:p>
        </p:txBody>
      </p:sp>
      <p:sp>
        <p:nvSpPr>
          <p:cNvPr id="105" name="Google Shape;105;p16"/>
          <p:cNvSpPr txBox="1">
            <a:spLocks noGrp="1"/>
          </p:cNvSpPr>
          <p:nvPr>
            <p:ph type="body" idx="1"/>
          </p:nvPr>
        </p:nvSpPr>
        <p:spPr>
          <a:xfrm>
            <a:off x="623400" y="2304950"/>
            <a:ext cx="17283600" cy="6832800"/>
          </a:xfrm>
          <a:prstGeom prst="rect">
            <a:avLst/>
          </a:prstGeom>
        </p:spPr>
        <p:txBody>
          <a:bodyPr spcFirstLastPara="1" wrap="square" lIns="182850" tIns="182850" rIns="182850" bIns="182850" anchor="t" anchorCtr="0">
            <a:normAutofit/>
          </a:bodyPr>
          <a:lstStyle/>
          <a:p>
            <a:pPr marL="0" indent="0">
              <a:buNone/>
            </a:pPr>
            <a:r>
              <a:rPr lang="en" sz="2800" dirty="0"/>
              <a:t>“ Hola mi nombre es RS y vivo en BI yo tenía muchos problemas para atender citas al Pediatra en Hasbro Hospital debido a transportación, cancelaciones en el ferry, horarios etc. Mi Educador de Padres me sugirió que cambiara a mi hijo a NBP. NBP estaba abierto a tomar a mi niño como nuevo paciente muy rápido. PE y personal de NBP me ayudaron a que los reportes fueran transferidos en poco tiempo. Mi PE me acompañó a la primera cita con el pediatra y fue maravilloso ver como el doctor estuvo abierto a que ella atendiera la cita con nosotros, preguntas y respuestas fueron contestadas en mi propio lenguaje y además el doctor nos facilitó tiempo y espacio para que nos reunimos después de la consulta con el. </a:t>
            </a:r>
            <a:endParaRPr sz="2800" dirty="0"/>
          </a:p>
          <a:p>
            <a:pPr marL="0" indent="0">
              <a:spcBef>
                <a:spcPts val="2400"/>
              </a:spcBef>
              <a:spcAft>
                <a:spcPts val="2400"/>
              </a:spcAft>
              <a:buNone/>
            </a:pPr>
            <a:r>
              <a:rPr lang="en" sz="2800" dirty="0"/>
              <a:t>Hoy me siento segura con los servicios que hoy está recibiendo mi niño por la buena coordinación que hay entre mi pediatra y mi PE.” </a:t>
            </a:r>
            <a:endParaRPr sz="2800" dirty="0"/>
          </a:p>
        </p:txBody>
      </p:sp>
    </p:spTree>
    <p:extLst>
      <p:ext uri="{BB962C8B-B14F-4D97-AF65-F5344CB8AC3E}">
        <p14:creationId xmlns:p14="http://schemas.microsoft.com/office/powerpoint/2010/main" val="310602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23400" y="820000"/>
            <a:ext cx="17041200" cy="1215600"/>
          </a:xfrm>
          <a:prstGeom prst="rect">
            <a:avLst/>
          </a:prstGeom>
        </p:spPr>
        <p:txBody>
          <a:bodyPr spcFirstLastPara="1" wrap="square" lIns="182850" tIns="182850" rIns="182850" bIns="182850" anchor="t" anchorCtr="0">
            <a:normAutofit fontScale="90000"/>
          </a:bodyPr>
          <a:lstStyle/>
          <a:p>
            <a:pPr algn="ctr">
              <a:spcAft>
                <a:spcPts val="2400"/>
              </a:spcAft>
              <a:buSzPts val="248"/>
            </a:pPr>
            <a:r>
              <a:rPr lang="en" sz="4800" b="1">
                <a:solidFill>
                  <a:schemeClr val="dk2"/>
                </a:solidFill>
              </a:rPr>
              <a:t>Patient/Family Story </a:t>
            </a:r>
            <a:endParaRPr dirty="0"/>
          </a:p>
        </p:txBody>
      </p:sp>
      <p:sp>
        <p:nvSpPr>
          <p:cNvPr id="111" name="Google Shape;111;p17"/>
          <p:cNvSpPr txBox="1">
            <a:spLocks noGrp="1"/>
          </p:cNvSpPr>
          <p:nvPr>
            <p:ph type="body" idx="1"/>
          </p:nvPr>
        </p:nvSpPr>
        <p:spPr>
          <a:xfrm>
            <a:off x="623400" y="1714500"/>
            <a:ext cx="17041200" cy="6678000"/>
          </a:xfrm>
          <a:prstGeom prst="rect">
            <a:avLst/>
          </a:prstGeom>
        </p:spPr>
        <p:txBody>
          <a:bodyPr spcFirstLastPara="1" wrap="square" lIns="182850" tIns="182850" rIns="182850" bIns="182850" anchor="t" anchorCtr="0">
            <a:normAutofit lnSpcReduction="10000"/>
          </a:bodyPr>
          <a:lstStyle/>
          <a:p>
            <a:pPr marL="0" indent="0">
              <a:spcBef>
                <a:spcPts val="2400"/>
              </a:spcBef>
              <a:buNone/>
            </a:pPr>
            <a:r>
              <a:rPr lang="en" sz="2400" dirty="0">
                <a:solidFill>
                  <a:srgbClr val="000000"/>
                </a:solidFill>
                <a:highlight>
                  <a:srgbClr val="FFFFFF"/>
                </a:highlight>
                <a:latin typeface="Arial"/>
                <a:ea typeface="Arial"/>
                <a:cs typeface="Arial"/>
                <a:sym typeface="Arial"/>
              </a:rPr>
              <a:t>Hi, my name is RS, and I live in block island, I used to have a lot of trouble attending my son’s appointments with the pediatrician at Hasbro hospital, due to transportation, ferry cancellations, appointment schedules, etc. in one of our home visits my parent educator suggested that I switch my son to receive care at Narragansett Bay Pediatrics. NBP was open to taking my son as a new patient very quickly, and pat program and NBP supported me in getting my son’s record transferred from Hasbro hospital in a short period of time.</a:t>
            </a:r>
            <a:endParaRPr sz="2400" dirty="0">
              <a:solidFill>
                <a:srgbClr val="000000"/>
              </a:solidFill>
              <a:highlight>
                <a:srgbClr val="FFFFFF"/>
              </a:highlight>
              <a:latin typeface="Arial"/>
              <a:ea typeface="Arial"/>
              <a:cs typeface="Arial"/>
              <a:sym typeface="Arial"/>
            </a:endParaRPr>
          </a:p>
          <a:p>
            <a:pPr marL="0" indent="0">
              <a:spcBef>
                <a:spcPts val="2400"/>
              </a:spcBef>
              <a:buNone/>
            </a:pPr>
            <a:r>
              <a:rPr lang="en" sz="2400" dirty="0">
                <a:solidFill>
                  <a:srgbClr val="000000"/>
                </a:solidFill>
                <a:highlight>
                  <a:srgbClr val="FFFFFF"/>
                </a:highlight>
                <a:latin typeface="Arial"/>
                <a:ea typeface="Arial"/>
                <a:cs typeface="Arial"/>
                <a:sym typeface="Arial"/>
              </a:rPr>
              <a:t>My PE joined us at our first doctor appointment at NBP and the service coordination between her and my doctor was wonderful. Doctor B was open to let her attend our visit, and during this visit, all my questions were answered by the Doctor in my own language. the PE also shared information about my son’s development, and the best of all it was that doctor facilitated time and a space to meet with my PE for our regular pat meeting after the appointment.</a:t>
            </a:r>
            <a:endParaRPr sz="2400" dirty="0">
              <a:solidFill>
                <a:srgbClr val="000000"/>
              </a:solidFill>
              <a:highlight>
                <a:srgbClr val="FFFFFF"/>
              </a:highlight>
              <a:latin typeface="Arial"/>
              <a:ea typeface="Arial"/>
              <a:cs typeface="Arial"/>
              <a:sym typeface="Arial"/>
            </a:endParaRPr>
          </a:p>
          <a:p>
            <a:pPr marL="0" indent="0">
              <a:spcBef>
                <a:spcPts val="2400"/>
              </a:spcBef>
              <a:buNone/>
            </a:pPr>
            <a:r>
              <a:rPr lang="en" sz="2400" dirty="0">
                <a:solidFill>
                  <a:srgbClr val="000000"/>
                </a:solidFill>
                <a:highlight>
                  <a:srgbClr val="FFFFFF"/>
                </a:highlight>
                <a:latin typeface="Arial"/>
                <a:ea typeface="Arial"/>
                <a:cs typeface="Arial"/>
                <a:sym typeface="Arial"/>
              </a:rPr>
              <a:t>After all, I like that NBP supported me when my PE call them to schedule an appointment, retrieve immunization records, etc.</a:t>
            </a:r>
            <a:endParaRPr sz="2800" dirty="0">
              <a:solidFill>
                <a:srgbClr val="222222"/>
              </a:solidFill>
              <a:latin typeface="Arial"/>
              <a:ea typeface="Arial"/>
              <a:cs typeface="Arial"/>
              <a:sym typeface="Arial"/>
            </a:endParaRPr>
          </a:p>
          <a:p>
            <a:pPr marL="0" indent="0">
              <a:spcBef>
                <a:spcPts val="2400"/>
              </a:spcBef>
              <a:buNone/>
            </a:pPr>
            <a:r>
              <a:rPr lang="en" sz="2400" dirty="0">
                <a:solidFill>
                  <a:srgbClr val="000000"/>
                </a:solidFill>
                <a:highlight>
                  <a:srgbClr val="FFFFFF"/>
                </a:highlight>
                <a:latin typeface="Arial"/>
                <a:ea typeface="Arial"/>
                <a:cs typeface="Arial"/>
                <a:sym typeface="Arial"/>
              </a:rPr>
              <a:t>I am so glad that I signed a consent form for care coordination between NBP and the PAT program because I feel confident that I am receiving the services that my son needs. </a:t>
            </a:r>
            <a:endParaRPr sz="2400" dirty="0">
              <a:solidFill>
                <a:srgbClr val="000000"/>
              </a:solidFill>
              <a:highlight>
                <a:srgbClr val="FFFFFF"/>
              </a:highlight>
              <a:latin typeface="Arial"/>
              <a:ea typeface="Arial"/>
              <a:cs typeface="Arial"/>
              <a:sym typeface="Arial"/>
            </a:endParaRPr>
          </a:p>
          <a:p>
            <a:pPr marL="0" indent="0">
              <a:spcAft>
                <a:spcPts val="2400"/>
              </a:spcAft>
              <a:buNone/>
            </a:pPr>
            <a:endParaRPr dirty="0"/>
          </a:p>
        </p:txBody>
      </p:sp>
    </p:spTree>
    <p:extLst>
      <p:ext uri="{BB962C8B-B14F-4D97-AF65-F5344CB8AC3E}">
        <p14:creationId xmlns:p14="http://schemas.microsoft.com/office/powerpoint/2010/main" val="2939256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TotalTime>
  <Words>2670</Words>
  <Application>Microsoft Office PowerPoint</Application>
  <PresentationFormat>Custom</PresentationFormat>
  <Paragraphs>309</Paragraphs>
  <Slides>30</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Canva Sans</vt:lpstr>
      <vt:lpstr>Canva Sans Bold</vt:lpstr>
      <vt:lpstr>Montserrat</vt:lpstr>
      <vt:lpstr>Montserrat Italics</vt:lpstr>
      <vt:lpstr>Roboto</vt:lpstr>
      <vt:lpstr>Arial</vt:lpstr>
      <vt:lpstr>Calibri</vt:lpstr>
      <vt:lpstr>Montserrat Bold</vt:lpstr>
      <vt:lpstr>Open Sans</vt:lpstr>
      <vt:lpstr>Open Sans Bold</vt:lpstr>
      <vt:lpstr>Calibri Light</vt:lpstr>
      <vt:lpstr>Office Theme</vt:lpstr>
      <vt:lpstr>Geometric</vt:lpstr>
      <vt:lpstr>1_Office Theme</vt:lpstr>
      <vt:lpstr>PowerPoint Presentation</vt:lpstr>
      <vt:lpstr>PowerPoint Presentation</vt:lpstr>
      <vt:lpstr>PowerPoint Presentation</vt:lpstr>
      <vt:lpstr>PowerPoint Presentation</vt:lpstr>
      <vt:lpstr>  Healthy Tomorrows</vt:lpstr>
      <vt:lpstr>Learning Collaborative Activities</vt:lpstr>
      <vt:lpstr>Successes and Challenges </vt:lpstr>
      <vt:lpstr>Patient/Family Story </vt:lpstr>
      <vt:lpstr>Patient/Family 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Tomorrows Quarterly Meeting Feb 2023</dc:title>
  <cp:lastModifiedBy>Kim Nguyen-Leite</cp:lastModifiedBy>
  <cp:revision>24</cp:revision>
  <dcterms:created xsi:type="dcterms:W3CDTF">2006-08-16T00:00:00Z</dcterms:created>
  <dcterms:modified xsi:type="dcterms:W3CDTF">2023-02-27T16:12:13Z</dcterms:modified>
  <dc:identifier>DAFawn1RvjY</dc:identifier>
</cp:coreProperties>
</file>