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22"/>
  </p:notesMasterIdLst>
  <p:sldIdLst>
    <p:sldId id="264" r:id="rId3"/>
    <p:sldId id="2146847141" r:id="rId4"/>
    <p:sldId id="287" r:id="rId5"/>
    <p:sldId id="2146847145" r:id="rId6"/>
    <p:sldId id="2146847127" r:id="rId7"/>
    <p:sldId id="266" r:id="rId8"/>
    <p:sldId id="291" r:id="rId9"/>
    <p:sldId id="300" r:id="rId10"/>
    <p:sldId id="2147171103" r:id="rId11"/>
    <p:sldId id="2146847138" r:id="rId12"/>
    <p:sldId id="303" r:id="rId13"/>
    <p:sldId id="2147171109" r:id="rId14"/>
    <p:sldId id="270" r:id="rId15"/>
    <p:sldId id="257" r:id="rId16"/>
    <p:sldId id="265" r:id="rId17"/>
    <p:sldId id="311" r:id="rId18"/>
    <p:sldId id="310" r:id="rId19"/>
    <p:sldId id="260" r:id="rId20"/>
    <p:sldId id="214684714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8BBB"/>
    <a:srgbClr val="97C356"/>
    <a:srgbClr val="243644"/>
    <a:srgbClr val="B3B4C1"/>
    <a:srgbClr val="394B5B"/>
    <a:srgbClr val="D6793F"/>
    <a:srgbClr val="BD4D3B"/>
    <a:srgbClr val="78A742"/>
    <a:srgbClr val="60589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0" autoAdjust="0"/>
    <p:restoredTop sz="94404" autoAdjust="0"/>
  </p:normalViewPr>
  <p:slideViewPr>
    <p:cSldViewPr snapToGrid="0" snapToObjects="1">
      <p:cViewPr varScale="1">
        <p:scale>
          <a:sx n="70" d="100"/>
          <a:sy n="70" d="100"/>
        </p:scale>
        <p:origin x="84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ez Lotz, Lisi" userId="0f526a3e-207f-41ce-bd9e-1a5c0d8114dc" providerId="ADAL" clId="{C65F2BFC-C713-472C-B417-6D3EECB1BC30}"/>
    <pc:docChg chg="delSld">
      <pc:chgData name="Martinez Lotz, Lisi" userId="0f526a3e-207f-41ce-bd9e-1a5c0d8114dc" providerId="ADAL" clId="{C65F2BFC-C713-472C-B417-6D3EECB1BC30}" dt="2024-01-22T21:25:21.526" v="34" actId="47"/>
      <pc:docMkLst>
        <pc:docMk/>
      </pc:docMkLst>
      <pc:sldChg chg="del">
        <pc:chgData name="Martinez Lotz, Lisi" userId="0f526a3e-207f-41ce-bd9e-1a5c0d8114dc" providerId="ADAL" clId="{C65F2BFC-C713-472C-B417-6D3EECB1BC30}" dt="2024-01-22T21:25:05.429" v="7" actId="47"/>
        <pc:sldMkLst>
          <pc:docMk/>
          <pc:sldMk cId="666210894" sldId="259"/>
        </pc:sldMkLst>
      </pc:sldChg>
      <pc:sldChg chg="del">
        <pc:chgData name="Martinez Lotz, Lisi" userId="0f526a3e-207f-41ce-bd9e-1a5c0d8114dc" providerId="ADAL" clId="{C65F2BFC-C713-472C-B417-6D3EECB1BC30}" dt="2024-01-22T21:25:05.587" v="8" actId="47"/>
        <pc:sldMkLst>
          <pc:docMk/>
          <pc:sldMk cId="2347015175" sldId="261"/>
        </pc:sldMkLst>
      </pc:sldChg>
      <pc:sldChg chg="del">
        <pc:chgData name="Martinez Lotz, Lisi" userId="0f526a3e-207f-41ce-bd9e-1a5c0d8114dc" providerId="ADAL" clId="{C65F2BFC-C713-472C-B417-6D3EECB1BC30}" dt="2024-01-22T21:25:19.758" v="31" actId="47"/>
        <pc:sldMkLst>
          <pc:docMk/>
          <pc:sldMk cId="3412871016" sldId="263"/>
        </pc:sldMkLst>
      </pc:sldChg>
      <pc:sldChg chg="del">
        <pc:chgData name="Martinez Lotz, Lisi" userId="0f526a3e-207f-41ce-bd9e-1a5c0d8114dc" providerId="ADAL" clId="{C65F2BFC-C713-472C-B417-6D3EECB1BC30}" dt="2024-01-22T21:25:03.507" v="1" actId="47"/>
        <pc:sldMkLst>
          <pc:docMk/>
          <pc:sldMk cId="510379701" sldId="267"/>
        </pc:sldMkLst>
      </pc:sldChg>
      <pc:sldChg chg="del">
        <pc:chgData name="Martinez Lotz, Lisi" userId="0f526a3e-207f-41ce-bd9e-1a5c0d8114dc" providerId="ADAL" clId="{C65F2BFC-C713-472C-B417-6D3EECB1BC30}" dt="2024-01-22T21:25:04.753" v="4" actId="47"/>
        <pc:sldMkLst>
          <pc:docMk/>
          <pc:sldMk cId="391029347" sldId="268"/>
        </pc:sldMkLst>
      </pc:sldChg>
      <pc:sldChg chg="del">
        <pc:chgData name="Martinez Lotz, Lisi" userId="0f526a3e-207f-41ce-bd9e-1a5c0d8114dc" providerId="ADAL" clId="{C65F2BFC-C713-472C-B417-6D3EECB1BC30}" dt="2024-01-22T21:25:09.584" v="14" actId="47"/>
        <pc:sldMkLst>
          <pc:docMk/>
          <pc:sldMk cId="2464678379" sldId="269"/>
        </pc:sldMkLst>
      </pc:sldChg>
      <pc:sldChg chg="del">
        <pc:chgData name="Martinez Lotz, Lisi" userId="0f526a3e-207f-41ce-bd9e-1a5c0d8114dc" providerId="ADAL" clId="{C65F2BFC-C713-472C-B417-6D3EECB1BC30}" dt="2024-01-22T21:25:16.862" v="21" actId="47"/>
        <pc:sldMkLst>
          <pc:docMk/>
          <pc:sldMk cId="3933848429" sldId="271"/>
        </pc:sldMkLst>
      </pc:sldChg>
      <pc:sldChg chg="del">
        <pc:chgData name="Martinez Lotz, Lisi" userId="0f526a3e-207f-41ce-bd9e-1a5c0d8114dc" providerId="ADAL" clId="{C65F2BFC-C713-472C-B417-6D3EECB1BC30}" dt="2024-01-22T21:25:17.820" v="25" actId="47"/>
        <pc:sldMkLst>
          <pc:docMk/>
          <pc:sldMk cId="2121910227" sldId="285"/>
        </pc:sldMkLst>
      </pc:sldChg>
      <pc:sldChg chg="del">
        <pc:chgData name="Martinez Lotz, Lisi" userId="0f526a3e-207f-41ce-bd9e-1a5c0d8114dc" providerId="ADAL" clId="{C65F2BFC-C713-472C-B417-6D3EECB1BC30}" dt="2024-01-22T21:25:08.043" v="12" actId="47"/>
        <pc:sldMkLst>
          <pc:docMk/>
          <pc:sldMk cId="4244828034" sldId="560"/>
        </pc:sldMkLst>
      </pc:sldChg>
      <pc:sldChg chg="del">
        <pc:chgData name="Martinez Lotz, Lisi" userId="0f526a3e-207f-41ce-bd9e-1a5c0d8114dc" providerId="ADAL" clId="{C65F2BFC-C713-472C-B417-6D3EECB1BC30}" dt="2024-01-22T21:25:09.740" v="15" actId="47"/>
        <pc:sldMkLst>
          <pc:docMk/>
          <pc:sldMk cId="2711784883" sldId="665"/>
        </pc:sldMkLst>
      </pc:sldChg>
      <pc:sldChg chg="del">
        <pc:chgData name="Martinez Lotz, Lisi" userId="0f526a3e-207f-41ce-bd9e-1a5c0d8114dc" providerId="ADAL" clId="{C65F2BFC-C713-472C-B417-6D3EECB1BC30}" dt="2024-01-22T21:25:09.944" v="16" actId="47"/>
        <pc:sldMkLst>
          <pc:docMk/>
          <pc:sldMk cId="380948071" sldId="666"/>
        </pc:sldMkLst>
      </pc:sldChg>
      <pc:sldChg chg="del">
        <pc:chgData name="Martinez Lotz, Lisi" userId="0f526a3e-207f-41ce-bd9e-1a5c0d8114dc" providerId="ADAL" clId="{C65F2BFC-C713-472C-B417-6D3EECB1BC30}" dt="2024-01-22T21:25:10.384" v="18" actId="47"/>
        <pc:sldMkLst>
          <pc:docMk/>
          <pc:sldMk cId="3343887186" sldId="669"/>
        </pc:sldMkLst>
      </pc:sldChg>
      <pc:sldChg chg="del">
        <pc:chgData name="Martinez Lotz, Lisi" userId="0f526a3e-207f-41ce-bd9e-1a5c0d8114dc" providerId="ADAL" clId="{C65F2BFC-C713-472C-B417-6D3EECB1BC30}" dt="2024-01-22T21:25:11.973" v="19" actId="47"/>
        <pc:sldMkLst>
          <pc:docMk/>
          <pc:sldMk cId="1736320350" sldId="671"/>
        </pc:sldMkLst>
      </pc:sldChg>
      <pc:sldChg chg="del">
        <pc:chgData name="Martinez Lotz, Lisi" userId="0f526a3e-207f-41ce-bd9e-1a5c0d8114dc" providerId="ADAL" clId="{C65F2BFC-C713-472C-B417-6D3EECB1BC30}" dt="2024-01-22T21:25:10.164" v="17" actId="47"/>
        <pc:sldMkLst>
          <pc:docMk/>
          <pc:sldMk cId="4018089341" sldId="672"/>
        </pc:sldMkLst>
      </pc:sldChg>
      <pc:sldChg chg="del">
        <pc:chgData name="Martinez Lotz, Lisi" userId="0f526a3e-207f-41ce-bd9e-1a5c0d8114dc" providerId="ADAL" clId="{C65F2BFC-C713-472C-B417-6D3EECB1BC30}" dt="2024-01-22T21:25:18.071" v="26" actId="47"/>
        <pc:sldMkLst>
          <pc:docMk/>
          <pc:sldMk cId="4024828997" sldId="2146847098"/>
        </pc:sldMkLst>
      </pc:sldChg>
      <pc:sldChg chg="del">
        <pc:chgData name="Martinez Lotz, Lisi" userId="0f526a3e-207f-41ce-bd9e-1a5c0d8114dc" providerId="ADAL" clId="{C65F2BFC-C713-472C-B417-6D3EECB1BC30}" dt="2024-01-22T21:25:17.129" v="22" actId="47"/>
        <pc:sldMkLst>
          <pc:docMk/>
          <pc:sldMk cId="1179941047" sldId="2146847100"/>
        </pc:sldMkLst>
      </pc:sldChg>
      <pc:sldChg chg="del">
        <pc:chgData name="Martinez Lotz, Lisi" userId="0f526a3e-207f-41ce-bd9e-1a5c0d8114dc" providerId="ADAL" clId="{C65F2BFC-C713-472C-B417-6D3EECB1BC30}" dt="2024-01-22T21:25:17.348" v="23" actId="47"/>
        <pc:sldMkLst>
          <pc:docMk/>
          <pc:sldMk cId="0" sldId="2146847105"/>
        </pc:sldMkLst>
      </pc:sldChg>
      <pc:sldChg chg="del">
        <pc:chgData name="Martinez Lotz, Lisi" userId="0f526a3e-207f-41ce-bd9e-1a5c0d8114dc" providerId="ADAL" clId="{C65F2BFC-C713-472C-B417-6D3EECB1BC30}" dt="2024-01-22T21:25:18.306" v="27" actId="47"/>
        <pc:sldMkLst>
          <pc:docMk/>
          <pc:sldMk cId="808705587" sldId="2146847115"/>
        </pc:sldMkLst>
      </pc:sldChg>
      <pc:sldChg chg="del">
        <pc:chgData name="Martinez Lotz, Lisi" userId="0f526a3e-207f-41ce-bd9e-1a5c0d8114dc" providerId="ADAL" clId="{C65F2BFC-C713-472C-B417-6D3EECB1BC30}" dt="2024-01-22T21:25:18.574" v="28" actId="47"/>
        <pc:sldMkLst>
          <pc:docMk/>
          <pc:sldMk cId="2529170424" sldId="2146847120"/>
        </pc:sldMkLst>
      </pc:sldChg>
      <pc:sldChg chg="del">
        <pc:chgData name="Martinez Lotz, Lisi" userId="0f526a3e-207f-41ce-bd9e-1a5c0d8114dc" providerId="ADAL" clId="{C65F2BFC-C713-472C-B417-6D3EECB1BC30}" dt="2024-01-22T21:25:17.568" v="24" actId="47"/>
        <pc:sldMkLst>
          <pc:docMk/>
          <pc:sldMk cId="662063757" sldId="2146847121"/>
        </pc:sldMkLst>
      </pc:sldChg>
      <pc:sldChg chg="del">
        <pc:chgData name="Martinez Lotz, Lisi" userId="0f526a3e-207f-41ce-bd9e-1a5c0d8114dc" providerId="ADAL" clId="{C65F2BFC-C713-472C-B417-6D3EECB1BC30}" dt="2024-01-22T21:25:20.038" v="32" actId="47"/>
        <pc:sldMkLst>
          <pc:docMk/>
          <pc:sldMk cId="3124415355" sldId="2146847123"/>
        </pc:sldMkLst>
      </pc:sldChg>
      <pc:sldChg chg="del">
        <pc:chgData name="Martinez Lotz, Lisi" userId="0f526a3e-207f-41ce-bd9e-1a5c0d8114dc" providerId="ADAL" clId="{C65F2BFC-C713-472C-B417-6D3EECB1BC30}" dt="2024-01-22T21:25:20.326" v="33" actId="47"/>
        <pc:sldMkLst>
          <pc:docMk/>
          <pc:sldMk cId="2964065596" sldId="2146847124"/>
        </pc:sldMkLst>
      </pc:sldChg>
      <pc:sldChg chg="del">
        <pc:chgData name="Martinez Lotz, Lisi" userId="0f526a3e-207f-41ce-bd9e-1a5c0d8114dc" providerId="ADAL" clId="{C65F2BFC-C713-472C-B417-6D3EECB1BC30}" dt="2024-01-22T21:25:21.526" v="34" actId="47"/>
        <pc:sldMkLst>
          <pc:docMk/>
          <pc:sldMk cId="2699091402" sldId="2146847125"/>
        </pc:sldMkLst>
      </pc:sldChg>
      <pc:sldChg chg="del">
        <pc:chgData name="Martinez Lotz, Lisi" userId="0f526a3e-207f-41ce-bd9e-1a5c0d8114dc" providerId="ADAL" clId="{C65F2BFC-C713-472C-B417-6D3EECB1BC30}" dt="2024-01-22T21:25:05.224" v="6" actId="47"/>
        <pc:sldMkLst>
          <pc:docMk/>
          <pc:sldMk cId="3290920248" sldId="2146847129"/>
        </pc:sldMkLst>
      </pc:sldChg>
      <pc:sldChg chg="del">
        <pc:chgData name="Martinez Lotz, Lisi" userId="0f526a3e-207f-41ce-bd9e-1a5c0d8114dc" providerId="ADAL" clId="{C65F2BFC-C713-472C-B417-6D3EECB1BC30}" dt="2024-01-22T21:25:05.823" v="9" actId="47"/>
        <pc:sldMkLst>
          <pc:docMk/>
          <pc:sldMk cId="2664074217" sldId="2146847130"/>
        </pc:sldMkLst>
      </pc:sldChg>
      <pc:sldChg chg="del">
        <pc:chgData name="Martinez Lotz, Lisi" userId="0f526a3e-207f-41ce-bd9e-1a5c0d8114dc" providerId="ADAL" clId="{C65F2BFC-C713-472C-B417-6D3EECB1BC30}" dt="2024-01-22T21:25:06.042" v="10" actId="47"/>
        <pc:sldMkLst>
          <pc:docMk/>
          <pc:sldMk cId="1320681484" sldId="2146847131"/>
        </pc:sldMkLst>
      </pc:sldChg>
      <pc:sldChg chg="del">
        <pc:chgData name="Martinez Lotz, Lisi" userId="0f526a3e-207f-41ce-bd9e-1a5c0d8114dc" providerId="ADAL" clId="{C65F2BFC-C713-472C-B417-6D3EECB1BC30}" dt="2024-01-22T21:25:06.497" v="11" actId="47"/>
        <pc:sldMkLst>
          <pc:docMk/>
          <pc:sldMk cId="3194006500" sldId="2146847132"/>
        </pc:sldMkLst>
      </pc:sldChg>
      <pc:sldChg chg="del">
        <pc:chgData name="Martinez Lotz, Lisi" userId="0f526a3e-207f-41ce-bd9e-1a5c0d8114dc" providerId="ADAL" clId="{C65F2BFC-C713-472C-B417-6D3EECB1BC30}" dt="2024-01-22T21:25:04.973" v="5" actId="47"/>
        <pc:sldMkLst>
          <pc:docMk/>
          <pc:sldMk cId="252519705" sldId="2146847134"/>
        </pc:sldMkLst>
      </pc:sldChg>
      <pc:sldChg chg="del">
        <pc:chgData name="Martinez Lotz, Lisi" userId="0f526a3e-207f-41ce-bd9e-1a5c0d8114dc" providerId="ADAL" clId="{C65F2BFC-C713-472C-B417-6D3EECB1BC30}" dt="2024-01-22T21:25:19.112" v="30" actId="47"/>
        <pc:sldMkLst>
          <pc:docMk/>
          <pc:sldMk cId="123655953" sldId="2146847140"/>
        </pc:sldMkLst>
      </pc:sldChg>
      <pc:sldChg chg="del">
        <pc:chgData name="Martinez Lotz, Lisi" userId="0f526a3e-207f-41ce-bd9e-1a5c0d8114dc" providerId="ADAL" clId="{C65F2BFC-C713-472C-B417-6D3EECB1BC30}" dt="2024-01-22T21:25:03.729" v="2" actId="47"/>
        <pc:sldMkLst>
          <pc:docMk/>
          <pc:sldMk cId="460251303" sldId="2147171104"/>
        </pc:sldMkLst>
      </pc:sldChg>
      <pc:sldChg chg="del">
        <pc:chgData name="Martinez Lotz, Lisi" userId="0f526a3e-207f-41ce-bd9e-1a5c0d8114dc" providerId="ADAL" clId="{C65F2BFC-C713-472C-B417-6D3EECB1BC30}" dt="2024-01-22T21:25:03.159" v="0" actId="47"/>
        <pc:sldMkLst>
          <pc:docMk/>
          <pc:sldMk cId="2867117123" sldId="2147171106"/>
        </pc:sldMkLst>
      </pc:sldChg>
      <pc:sldChg chg="del">
        <pc:chgData name="Martinez Lotz, Lisi" userId="0f526a3e-207f-41ce-bd9e-1a5c0d8114dc" providerId="ADAL" clId="{C65F2BFC-C713-472C-B417-6D3EECB1BC30}" dt="2024-01-22T21:25:04.517" v="3" actId="47"/>
        <pc:sldMkLst>
          <pc:docMk/>
          <pc:sldMk cId="3752895493" sldId="2147171107"/>
        </pc:sldMkLst>
      </pc:sldChg>
      <pc:sldChg chg="del">
        <pc:chgData name="Martinez Lotz, Lisi" userId="0f526a3e-207f-41ce-bd9e-1a5c0d8114dc" providerId="ADAL" clId="{C65F2BFC-C713-472C-B417-6D3EECB1BC30}" dt="2024-01-22T21:25:09.316" v="13" actId="47"/>
        <pc:sldMkLst>
          <pc:docMk/>
          <pc:sldMk cId="3233456341" sldId="2147171108"/>
        </pc:sldMkLst>
      </pc:sldChg>
      <pc:sldChg chg="del">
        <pc:chgData name="Martinez Lotz, Lisi" userId="0f526a3e-207f-41ce-bd9e-1a5c0d8114dc" providerId="ADAL" clId="{C65F2BFC-C713-472C-B417-6D3EECB1BC30}" dt="2024-01-22T21:25:16.611" v="20" actId="47"/>
        <pc:sldMkLst>
          <pc:docMk/>
          <pc:sldMk cId="3268755221" sldId="2147171110"/>
        </pc:sldMkLst>
      </pc:sldChg>
      <pc:sldChg chg="del">
        <pc:chgData name="Martinez Lotz, Lisi" userId="0f526a3e-207f-41ce-bd9e-1a5c0d8114dc" providerId="ADAL" clId="{C65F2BFC-C713-472C-B417-6D3EECB1BC30}" dt="2024-01-22T21:25:18.854" v="29" actId="47"/>
        <pc:sldMkLst>
          <pc:docMk/>
          <pc:sldMk cId="2728191056" sldId="2147171111"/>
        </pc:sldMkLst>
      </pc:sldChg>
      <pc:sldMasterChg chg="delSldLayout">
        <pc:chgData name="Martinez Lotz, Lisi" userId="0f526a3e-207f-41ce-bd9e-1a5c0d8114dc" providerId="ADAL" clId="{C65F2BFC-C713-472C-B417-6D3EECB1BC30}" dt="2024-01-22T21:25:18.574" v="28" actId="47"/>
        <pc:sldMasterMkLst>
          <pc:docMk/>
          <pc:sldMasterMk cId="1215347331" sldId="2147483648"/>
        </pc:sldMasterMkLst>
        <pc:sldLayoutChg chg="del">
          <pc:chgData name="Martinez Lotz, Lisi" userId="0f526a3e-207f-41ce-bd9e-1a5c0d8114dc" providerId="ADAL" clId="{C65F2BFC-C713-472C-B417-6D3EECB1BC30}" dt="2024-01-22T21:25:18.574" v="28" actId="47"/>
          <pc:sldLayoutMkLst>
            <pc:docMk/>
            <pc:sldMasterMk cId="1215347331" sldId="2147483648"/>
            <pc:sldLayoutMk cId="301456232" sldId="2147483660"/>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var\folders\n6\9z5ly4c92j5_g_0c9kcn0l0c0000gq\T\com.microsoft.Outlook\Outlook%20Temp\Charts%20for%20BOG%20presentation%5b1%5d.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793972927831195E-2"/>
          <c:y val="0.15695143619696597"/>
          <c:w val="0.83896406069634422"/>
          <c:h val="0.70015814907200735"/>
        </c:manualLayout>
      </c:layout>
      <c:pieChart>
        <c:varyColors val="1"/>
        <c:ser>
          <c:idx val="0"/>
          <c:order val="0"/>
          <c:tx>
            <c:strRef>
              <c:f>'Overview - FY18 State Expenses'!$B$1</c:f>
              <c:strCache>
                <c:ptCount val="1"/>
                <c:pt idx="0">
                  <c:v>FY18 State Expenses </c:v>
                </c:pt>
              </c:strCache>
            </c:strRef>
          </c:tx>
          <c:spPr>
            <a:effectLst>
              <a:outerShdw sx="1000" sy="1000" algn="ctr" rotWithShape="0">
                <a:prstClr val="black"/>
              </a:outerShdw>
            </a:effectLst>
          </c:spPr>
          <c:dPt>
            <c:idx val="0"/>
            <c:bubble3D val="0"/>
            <c:spPr>
              <a:solidFill>
                <a:srgbClr val="394B5B"/>
              </a:solidFill>
              <a:ln>
                <a:noFill/>
              </a:ln>
              <a:effectLst>
                <a:outerShdw sx="1000" sy="1000" algn="ctr" rotWithShape="0">
                  <a:prstClr val="black"/>
                </a:outerShdw>
              </a:effectLst>
            </c:spPr>
            <c:extLst>
              <c:ext xmlns:c16="http://schemas.microsoft.com/office/drawing/2014/chart" uri="{C3380CC4-5D6E-409C-BE32-E72D297353CC}">
                <c16:uniqueId val="{00000001-7AC4-F048-A701-1CFC7677F377}"/>
              </c:ext>
            </c:extLst>
          </c:dPt>
          <c:dPt>
            <c:idx val="1"/>
            <c:bubble3D val="0"/>
            <c:spPr>
              <a:solidFill>
                <a:srgbClr val="D6793F"/>
              </a:solidFill>
              <a:ln>
                <a:noFill/>
              </a:ln>
              <a:effectLst>
                <a:outerShdw sx="1000" sy="1000" algn="ctr" rotWithShape="0">
                  <a:prstClr val="black"/>
                </a:outerShdw>
              </a:effectLst>
            </c:spPr>
            <c:extLst>
              <c:ext xmlns:c16="http://schemas.microsoft.com/office/drawing/2014/chart" uri="{C3380CC4-5D6E-409C-BE32-E72D297353CC}">
                <c16:uniqueId val="{00000003-7AC4-F048-A701-1CFC7677F377}"/>
              </c:ext>
            </c:extLst>
          </c:dPt>
          <c:dPt>
            <c:idx val="2"/>
            <c:bubble3D val="0"/>
            <c:spPr>
              <a:solidFill>
                <a:srgbClr val="6FA1D3"/>
              </a:solidFill>
              <a:ln>
                <a:noFill/>
              </a:ln>
              <a:effectLst>
                <a:outerShdw sx="1000" sy="1000" algn="ctr" rotWithShape="0">
                  <a:prstClr val="black"/>
                </a:outerShdw>
              </a:effectLst>
            </c:spPr>
            <c:extLst>
              <c:ext xmlns:c16="http://schemas.microsoft.com/office/drawing/2014/chart" uri="{C3380CC4-5D6E-409C-BE32-E72D297353CC}">
                <c16:uniqueId val="{00000005-7AC4-F048-A701-1CFC7677F377}"/>
              </c:ext>
            </c:extLst>
          </c:dPt>
          <c:dPt>
            <c:idx val="3"/>
            <c:bubble3D val="0"/>
            <c:spPr>
              <a:solidFill>
                <a:srgbClr val="97C356"/>
              </a:solidFill>
              <a:ln>
                <a:noFill/>
              </a:ln>
              <a:effectLst>
                <a:outerShdw sx="1000" sy="1000" algn="ctr" rotWithShape="0">
                  <a:prstClr val="black"/>
                </a:outerShdw>
              </a:effectLst>
            </c:spPr>
            <c:extLst>
              <c:ext xmlns:c16="http://schemas.microsoft.com/office/drawing/2014/chart" uri="{C3380CC4-5D6E-409C-BE32-E72D297353CC}">
                <c16:uniqueId val="{00000007-7AC4-F048-A701-1CFC7677F377}"/>
              </c:ext>
            </c:extLst>
          </c:dPt>
          <c:dLbls>
            <c:dLbl>
              <c:idx val="0"/>
              <c:layout>
                <c:manualLayout>
                  <c:x val="6.3355310326270356E-2"/>
                  <c:y val="3.6288739149545539E-3"/>
                </c:manualLayout>
              </c:layout>
              <c:tx>
                <c:rich>
                  <a:bodyPr rot="0" spcFirstLastPara="1" vertOverflow="ellipsis" vert="horz" wrap="square" lIns="38100" tIns="19050" rIns="38100" bIns="19050" anchor="ctr" anchorCtr="1">
                    <a:spAutoFit/>
                  </a:bodyPr>
                  <a:lstStyle/>
                  <a:p>
                    <a:pPr>
                      <a:defRPr sz="1050" b="0" i="0" u="none" strike="noStrike" kern="1200" spc="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fld id="{CD8CF346-2C80-B843-B189-5863A47AD50C}" type="CATEGORYNAME">
                      <a:rPr lang="en-US" sz="1050" b="0">
                        <a:solidFill>
                          <a:schemeClr val="tx1"/>
                        </a:solidFill>
                        <a:latin typeface="Open Sans" panose="020B0606030504020204" pitchFamily="34" charset="0"/>
                        <a:ea typeface="Open Sans" panose="020B0606030504020204" pitchFamily="34" charset="0"/>
                        <a:cs typeface="Open Sans" panose="020B0606030504020204" pitchFamily="34" charset="0"/>
                      </a:rPr>
                      <a:pPr>
                        <a:defRPr sz="1050" b="0">
                          <a:solidFill>
                            <a:schemeClr val="tx1"/>
                          </a:solidFill>
                          <a:latin typeface="Open Sans" panose="020B0606030504020204" pitchFamily="34" charset="0"/>
                          <a:ea typeface="Open Sans" panose="020B0606030504020204" pitchFamily="34" charset="0"/>
                          <a:cs typeface="Open Sans" panose="020B0606030504020204" pitchFamily="34" charset="0"/>
                        </a:defRPr>
                      </a:pPr>
                      <a:t>[CATEGORY NAME]</a:t>
                    </a:fld>
                    <a:r>
                      <a:rPr lang="en-US" sz="1050" b="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fld id="{A7719170-5EBD-4745-BC32-315A97683CDD}" type="PERCENTAGE">
                      <a:rPr lang="en-US" sz="1050" b="1" baseline="0">
                        <a:solidFill>
                          <a:schemeClr val="tx1"/>
                        </a:solidFill>
                        <a:latin typeface="Open Sans" panose="020B0606030504020204" pitchFamily="34" charset="0"/>
                        <a:ea typeface="Open Sans" panose="020B0606030504020204" pitchFamily="34" charset="0"/>
                        <a:cs typeface="Open Sans" panose="020B0606030504020204" pitchFamily="34" charset="0"/>
                      </a:rPr>
                      <a:pPr>
                        <a:defRPr sz="1050" b="0">
                          <a:solidFill>
                            <a:schemeClr val="tx1"/>
                          </a:solidFill>
                          <a:latin typeface="Open Sans" panose="020B0606030504020204" pitchFamily="34" charset="0"/>
                          <a:ea typeface="Open Sans" panose="020B0606030504020204" pitchFamily="34" charset="0"/>
                          <a:cs typeface="Open Sans" panose="020B0606030504020204" pitchFamily="34" charset="0"/>
                        </a:defRPr>
                      </a:pPr>
                      <a:t>[PERCENTAGE]</a:t>
                    </a:fld>
                    <a:endParaRPr lang="en-US" sz="1050" b="0" baseline="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1050" b="0" i="0" u="none" strike="noStrike" kern="1200" spc="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AC4-F048-A701-1CFC7677F377}"/>
                </c:ext>
              </c:extLst>
            </c:dLbl>
            <c:dLbl>
              <c:idx val="1"/>
              <c:layout>
                <c:manualLayout>
                  <c:x val="-4.1612482272074383E-2"/>
                  <c:y val="-1.5697042000559637E-2"/>
                </c:manualLayout>
              </c:layout>
              <c:tx>
                <c:rich>
                  <a:bodyPr rot="0" spcFirstLastPara="1" vertOverflow="ellipsis" vert="horz" wrap="square" lIns="38100" tIns="19050" rIns="38100" bIns="19050" anchor="ctr" anchorCtr="1">
                    <a:spAutoFit/>
                  </a:bodyPr>
                  <a:lstStyle/>
                  <a:p>
                    <a:pPr>
                      <a:defRPr sz="1050" b="0" i="0" u="none" strike="noStrike" kern="1200" spc="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fld id="{D8692F6F-AD41-DA40-8ECC-D7C214A5B791}" type="CATEGORYNAME">
                      <a:rPr lang="en-US" sz="1050" b="0">
                        <a:solidFill>
                          <a:schemeClr val="tx1"/>
                        </a:solidFill>
                        <a:latin typeface="Open Sans" panose="020B0606030504020204" pitchFamily="34" charset="0"/>
                        <a:ea typeface="Open Sans" panose="020B0606030504020204" pitchFamily="34" charset="0"/>
                        <a:cs typeface="Open Sans" panose="020B0606030504020204" pitchFamily="34" charset="0"/>
                      </a:rPr>
                      <a:pPr>
                        <a:defRPr sz="1050" b="0">
                          <a:solidFill>
                            <a:schemeClr val="tx1"/>
                          </a:solidFill>
                          <a:latin typeface="Open Sans" panose="020B0606030504020204" pitchFamily="34" charset="0"/>
                          <a:ea typeface="Open Sans" panose="020B0606030504020204" pitchFamily="34" charset="0"/>
                          <a:cs typeface="Open Sans" panose="020B0606030504020204" pitchFamily="34" charset="0"/>
                        </a:defRPr>
                      </a:pPr>
                      <a:t>[CATEGORY NAME]</a:t>
                    </a:fld>
                    <a:r>
                      <a:rPr lang="en-US" sz="1050" b="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fld id="{38CB916C-DB72-D44B-9621-E8D97AAA8399}" type="PERCENTAGE">
                      <a:rPr lang="en-US" sz="1050" b="1" baseline="0">
                        <a:solidFill>
                          <a:schemeClr val="tx1"/>
                        </a:solidFill>
                        <a:latin typeface="Open Sans" panose="020B0606030504020204" pitchFamily="34" charset="0"/>
                        <a:ea typeface="Open Sans" panose="020B0606030504020204" pitchFamily="34" charset="0"/>
                        <a:cs typeface="Open Sans" panose="020B0606030504020204" pitchFamily="34" charset="0"/>
                      </a:rPr>
                      <a:pPr>
                        <a:defRPr sz="1050" b="0">
                          <a:solidFill>
                            <a:schemeClr val="tx1"/>
                          </a:solidFill>
                          <a:latin typeface="Open Sans" panose="020B0606030504020204" pitchFamily="34" charset="0"/>
                          <a:ea typeface="Open Sans" panose="020B0606030504020204" pitchFamily="34" charset="0"/>
                          <a:cs typeface="Open Sans" panose="020B0606030504020204" pitchFamily="34" charset="0"/>
                        </a:defRPr>
                      </a:pPr>
                      <a:t>[PERCENTAGE]</a:t>
                    </a:fld>
                    <a:endParaRPr lang="en-US" sz="1050" b="0" baseline="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1050" b="0" i="0" u="none" strike="noStrike" kern="1200" spc="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AC4-F048-A701-1CFC7677F377}"/>
                </c:ext>
              </c:extLst>
            </c:dLbl>
            <c:dLbl>
              <c:idx val="2"/>
              <c:layout>
                <c:manualLayout>
                  <c:x val="-1.89121109659223E-2"/>
                  <c:y val="-2.2954963510660231E-2"/>
                </c:manualLayout>
              </c:layout>
              <c:tx>
                <c:rich>
                  <a:bodyPr rot="0" spcFirstLastPara="1" vertOverflow="ellipsis" vert="horz" wrap="square" lIns="38100" tIns="19050" rIns="38100" bIns="19050" anchor="ctr" anchorCtr="1">
                    <a:spAutoFit/>
                  </a:bodyPr>
                  <a:lstStyle/>
                  <a:p>
                    <a:pPr>
                      <a:defRPr sz="1050" b="0" i="0" u="none" strike="noStrike" kern="1200" spc="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fld id="{65A483C5-B90B-DC47-92EC-9496E26E8794}" type="CATEGORYNAME">
                      <a:rPr lang="en-US" sz="1050" b="0">
                        <a:solidFill>
                          <a:schemeClr val="tx1"/>
                        </a:solidFill>
                        <a:latin typeface="Open Sans" panose="020B0606030504020204" pitchFamily="34" charset="0"/>
                        <a:ea typeface="Open Sans" panose="020B0606030504020204" pitchFamily="34" charset="0"/>
                        <a:cs typeface="Open Sans" panose="020B0606030504020204" pitchFamily="34" charset="0"/>
                      </a:rPr>
                      <a:pPr>
                        <a:defRPr sz="1050" b="0">
                          <a:solidFill>
                            <a:schemeClr val="tx1"/>
                          </a:solidFill>
                          <a:latin typeface="Open Sans" panose="020B0606030504020204" pitchFamily="34" charset="0"/>
                          <a:ea typeface="Open Sans" panose="020B0606030504020204" pitchFamily="34" charset="0"/>
                          <a:cs typeface="Open Sans" panose="020B0606030504020204" pitchFamily="34" charset="0"/>
                        </a:defRPr>
                      </a:pPr>
                      <a:t>[CATEGORY NAME]</a:t>
                    </a:fld>
                    <a:r>
                      <a:rPr lang="en-US" sz="1050" b="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fld id="{AF007A83-6F56-8440-9F0A-34D8CFB5FA9A}" type="PERCENTAGE">
                      <a:rPr lang="en-US" sz="1050" b="1" baseline="0">
                        <a:solidFill>
                          <a:schemeClr val="tx1"/>
                        </a:solidFill>
                        <a:latin typeface="Open Sans" panose="020B0606030504020204" pitchFamily="34" charset="0"/>
                        <a:ea typeface="Open Sans" panose="020B0606030504020204" pitchFamily="34" charset="0"/>
                        <a:cs typeface="Open Sans" panose="020B0606030504020204" pitchFamily="34" charset="0"/>
                      </a:rPr>
                      <a:pPr>
                        <a:defRPr sz="1050" b="0">
                          <a:solidFill>
                            <a:schemeClr val="tx1"/>
                          </a:solidFill>
                          <a:latin typeface="Open Sans" panose="020B0606030504020204" pitchFamily="34" charset="0"/>
                          <a:ea typeface="Open Sans" panose="020B0606030504020204" pitchFamily="34" charset="0"/>
                          <a:cs typeface="Open Sans" panose="020B0606030504020204" pitchFamily="34" charset="0"/>
                        </a:defRPr>
                      </a:pPr>
                      <a:t>[PERCENTAGE]</a:t>
                    </a:fld>
                    <a:endParaRPr lang="en-US" sz="1050" b="0" baseline="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1050" b="0" i="0" u="none" strike="noStrike" kern="1200" spc="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7AC4-F048-A701-1CFC7677F377}"/>
                </c:ext>
              </c:extLst>
            </c:dLbl>
            <c:dLbl>
              <c:idx val="3"/>
              <c:layout>
                <c:manualLayout>
                  <c:x val="5.5384845425036272E-2"/>
                  <c:y val="-3.3277993035076975E-2"/>
                </c:manualLayout>
              </c:layout>
              <c:tx>
                <c:rich>
                  <a:bodyPr rot="0" spcFirstLastPara="1" vertOverflow="ellipsis" vert="horz" wrap="square" lIns="38100" tIns="19050" rIns="38100" bIns="19050" anchor="ctr" anchorCtr="1">
                    <a:spAutoFit/>
                  </a:bodyPr>
                  <a:lstStyle/>
                  <a:p>
                    <a:pPr>
                      <a:defRPr sz="1050" b="0" i="0" u="none" strike="noStrike" kern="1200" spc="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fld id="{6FA8B588-D6B6-624B-81BA-F805D93F8AE0}" type="CATEGORYNAME">
                      <a:rPr lang="en-US" sz="1050" b="0">
                        <a:solidFill>
                          <a:schemeClr val="tx1"/>
                        </a:solidFill>
                        <a:latin typeface="Open Sans" panose="020B0606030504020204" pitchFamily="34" charset="0"/>
                        <a:ea typeface="Open Sans" panose="020B0606030504020204" pitchFamily="34" charset="0"/>
                        <a:cs typeface="Open Sans" panose="020B0606030504020204" pitchFamily="34" charset="0"/>
                      </a:rPr>
                      <a:pPr>
                        <a:defRPr sz="1050" b="0">
                          <a:solidFill>
                            <a:schemeClr val="tx1"/>
                          </a:solidFill>
                          <a:latin typeface="Open Sans" panose="020B0606030504020204" pitchFamily="34" charset="0"/>
                          <a:ea typeface="Open Sans" panose="020B0606030504020204" pitchFamily="34" charset="0"/>
                          <a:cs typeface="Open Sans" panose="020B0606030504020204" pitchFamily="34" charset="0"/>
                        </a:defRPr>
                      </a:pPr>
                      <a:t>[CATEGORY NAME]</a:t>
                    </a:fld>
                    <a:r>
                      <a:rPr lang="en-US" sz="1050" b="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fld id="{D4A747F0-6C71-3340-96EA-7A476472924B}" type="PERCENTAGE">
                      <a:rPr lang="en-US" sz="1050" b="1" baseline="0">
                        <a:solidFill>
                          <a:schemeClr val="tx1"/>
                        </a:solidFill>
                        <a:latin typeface="Open Sans" panose="020B0606030504020204" pitchFamily="34" charset="0"/>
                        <a:ea typeface="Open Sans" panose="020B0606030504020204" pitchFamily="34" charset="0"/>
                        <a:cs typeface="Open Sans" panose="020B0606030504020204" pitchFamily="34" charset="0"/>
                      </a:rPr>
                      <a:pPr>
                        <a:defRPr sz="1050" b="0">
                          <a:solidFill>
                            <a:schemeClr val="tx1"/>
                          </a:solidFill>
                          <a:latin typeface="Open Sans" panose="020B0606030504020204" pitchFamily="34" charset="0"/>
                          <a:ea typeface="Open Sans" panose="020B0606030504020204" pitchFamily="34" charset="0"/>
                          <a:cs typeface="Open Sans" panose="020B0606030504020204" pitchFamily="34" charset="0"/>
                        </a:defRPr>
                      </a:pPr>
                      <a:t>[PERCENTAGE]</a:t>
                    </a:fld>
                    <a:endParaRPr lang="en-US" sz="1050" b="0" baseline="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1050" b="0" i="0" u="none" strike="noStrike" kern="1200" spc="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7AC4-F048-A701-1CFC7677F377}"/>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spc="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'Overview - FY18 State Expenses'!$A$2:$A$5</c:f>
              <c:strCache>
                <c:ptCount val="4"/>
                <c:pt idx="0">
                  <c:v>Regional AHEC Funding</c:v>
                </c:pt>
                <c:pt idx="1">
                  <c:v>Residency Funds</c:v>
                </c:pt>
                <c:pt idx="2">
                  <c:v>UNC - Chapel Hill Units</c:v>
                </c:pt>
                <c:pt idx="3">
                  <c:v>NC AHEC Program Office</c:v>
                </c:pt>
              </c:strCache>
            </c:strRef>
          </c:cat>
          <c:val>
            <c:numRef>
              <c:f>'Overview - FY18 State Expenses'!$B$2:$B$5</c:f>
              <c:numCache>
                <c:formatCode>_(* #,##0.00_);_(* \(#,##0.00\);_(* "-"??_);_(@_)</c:formatCode>
                <c:ptCount val="4"/>
                <c:pt idx="0">
                  <c:v>36903171.460000001</c:v>
                </c:pt>
                <c:pt idx="1">
                  <c:v>3455649</c:v>
                </c:pt>
                <c:pt idx="2">
                  <c:v>3922591.0999999996</c:v>
                </c:pt>
                <c:pt idx="3">
                  <c:v>3918126.37</c:v>
                </c:pt>
              </c:numCache>
            </c:numRef>
          </c:val>
          <c:extLst>
            <c:ext xmlns:c16="http://schemas.microsoft.com/office/drawing/2014/chart" uri="{C3380CC4-5D6E-409C-BE32-E72D297353CC}">
              <c16:uniqueId val="{00000008-7AC4-F048-A701-1CFC7677F377}"/>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3100" b="1" dirty="0">
                <a:latin typeface="Open Sans" panose="020B0606030504020204" pitchFamily="34" charset="0"/>
                <a:ea typeface="Open Sans" panose="020B0606030504020204" pitchFamily="34" charset="0"/>
                <a:cs typeface="Open Sans" panose="020B0606030504020204" pitchFamily="34" charset="0"/>
              </a:rPr>
              <a:t>Top</a:t>
            </a:r>
            <a:r>
              <a:rPr lang="en-US" sz="3100" b="1" baseline="0" dirty="0">
                <a:latin typeface="Open Sans" panose="020B0606030504020204" pitchFamily="34" charset="0"/>
                <a:ea typeface="Open Sans" panose="020B0606030504020204" pitchFamily="34" charset="0"/>
                <a:cs typeface="Open Sans" panose="020B0606030504020204" pitchFamily="34" charset="0"/>
              </a:rPr>
              <a:t> 10 Credits by Unique Participants FY23</a:t>
            </a:r>
            <a:endParaRPr lang="en-US" sz="3100" b="1" dirty="0">
              <a:latin typeface="Open Sans" panose="020B0606030504020204" pitchFamily="34" charset="0"/>
              <a:ea typeface="Open Sans" panose="020B0606030504020204" pitchFamily="34" charset="0"/>
              <a:cs typeface="Open Sans" panose="020B060603050402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Sheet1!$D$3</c:f>
              <c:strCache>
                <c:ptCount val="1"/>
                <c:pt idx="0">
                  <c:v>Total Credit Hours Awarded FY23</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Sheet1!$C$4:$C$13</c:f>
              <c:strCache>
                <c:ptCount val="10"/>
                <c:pt idx="0">
                  <c:v>Contact Hours</c:v>
                </c:pt>
                <c:pt idx="1">
                  <c:v>AMA PRA Cat 1</c:v>
                </c:pt>
                <c:pt idx="2">
                  <c:v>Nursing Contact Hours</c:v>
                </c:pt>
                <c:pt idx="3">
                  <c:v>NBCC</c:v>
                </c:pt>
                <c:pt idx="4">
                  <c:v>Contact Hours (Cat. A) for NC Psychologists</c:v>
                </c:pt>
                <c:pt idx="5">
                  <c:v>CEU</c:v>
                </c:pt>
                <c:pt idx="6">
                  <c:v>CME for Physician Assistants</c:v>
                </c:pt>
                <c:pt idx="7">
                  <c:v>NASW-NC</c:v>
                </c:pt>
                <c:pt idx="8">
                  <c:v>ACPE</c:v>
                </c:pt>
                <c:pt idx="9">
                  <c:v>NCASPPB GSB</c:v>
                </c:pt>
              </c:strCache>
            </c:strRef>
          </c:cat>
          <c:val>
            <c:numRef>
              <c:f>Sheet1!$D$4:$D$13</c:f>
              <c:numCache>
                <c:formatCode>General</c:formatCode>
                <c:ptCount val="10"/>
                <c:pt idx="0">
                  <c:v>344932</c:v>
                </c:pt>
                <c:pt idx="1">
                  <c:v>149949</c:v>
                </c:pt>
                <c:pt idx="2">
                  <c:v>53556</c:v>
                </c:pt>
                <c:pt idx="3">
                  <c:v>26437</c:v>
                </c:pt>
                <c:pt idx="4">
                  <c:v>22255</c:v>
                </c:pt>
                <c:pt idx="5">
                  <c:v>20943</c:v>
                </c:pt>
                <c:pt idx="6" formatCode="#,##0">
                  <c:v>15128</c:v>
                </c:pt>
                <c:pt idx="7">
                  <c:v>12490</c:v>
                </c:pt>
                <c:pt idx="8">
                  <c:v>10934</c:v>
                </c:pt>
                <c:pt idx="9">
                  <c:v>9821</c:v>
                </c:pt>
              </c:numCache>
            </c:numRef>
          </c:val>
          <c:extLst>
            <c:ext xmlns:c16="http://schemas.microsoft.com/office/drawing/2014/chart" uri="{C3380CC4-5D6E-409C-BE32-E72D297353CC}">
              <c16:uniqueId val="{00000000-7BB7-4AB2-B211-F9A951D7FBF7}"/>
            </c:ext>
          </c:extLst>
        </c:ser>
        <c:dLbls>
          <c:dLblPos val="outEnd"/>
          <c:showLegendKey val="0"/>
          <c:showVal val="1"/>
          <c:showCatName val="0"/>
          <c:showSerName val="0"/>
          <c:showPercent val="0"/>
          <c:showBubbleSize val="0"/>
        </c:dLbls>
        <c:gapWidth val="182"/>
        <c:axId val="1589427231"/>
        <c:axId val="1593369151"/>
      </c:barChart>
      <c:catAx>
        <c:axId val="158942723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3369151"/>
        <c:crosses val="autoZero"/>
        <c:auto val="1"/>
        <c:lblAlgn val="ctr"/>
        <c:lblOffset val="100"/>
        <c:noMultiLvlLbl val="0"/>
      </c:catAx>
      <c:valAx>
        <c:axId val="1593369151"/>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1" dirty="0"/>
                  <a:t>Total Credit Hours Awarded FY23</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894272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5.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5.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E17A47-F14D-454C-8C68-D0FD8577DF1F}" type="doc">
      <dgm:prSet loTypeId="urn:microsoft.com/office/officeart/2005/8/layout/lProcess1" loCatId="" qsTypeId="urn:microsoft.com/office/officeart/2005/8/quickstyle/simple2" qsCatId="simple" csTypeId="urn:microsoft.com/office/officeart/2005/8/colors/accent1_2" csCatId="accent1" phldr="1"/>
      <dgm:spPr/>
      <dgm:t>
        <a:bodyPr/>
        <a:lstStyle/>
        <a:p>
          <a:endParaRPr lang="en-US"/>
        </a:p>
      </dgm:t>
    </dgm:pt>
    <dgm:pt modelId="{02C028B0-63DB-8C49-A1CC-E4B0D9A47A66}">
      <dgm:prSet phldrT="[Text]" custT="1"/>
      <dgm:spPr>
        <a:solidFill>
          <a:srgbClr val="243644"/>
        </a:solidFill>
      </dgm:spPr>
      <dgm:t>
        <a:bodyPr/>
        <a:lstStyle/>
        <a:p>
          <a:r>
            <a:rPr lang="en-US" sz="3200" b="0" dirty="0"/>
            <a:t>Recruit</a:t>
          </a:r>
        </a:p>
      </dgm:t>
    </dgm:pt>
    <dgm:pt modelId="{21DD3C3A-DB80-C441-B84F-41152C6EFFCC}" type="parTrans" cxnId="{62B8D63D-F163-894D-9840-785C249A86DC}">
      <dgm:prSet/>
      <dgm:spPr/>
      <dgm:t>
        <a:bodyPr/>
        <a:lstStyle/>
        <a:p>
          <a:endParaRPr lang="en-US"/>
        </a:p>
      </dgm:t>
    </dgm:pt>
    <dgm:pt modelId="{B59DBA08-A527-B44D-A6CA-F2FB14DB3706}" type="sibTrans" cxnId="{62B8D63D-F163-894D-9840-785C249A86DC}">
      <dgm:prSet/>
      <dgm:spPr/>
      <dgm:t>
        <a:bodyPr/>
        <a:lstStyle/>
        <a:p>
          <a:endParaRPr lang="en-US"/>
        </a:p>
      </dgm:t>
    </dgm:pt>
    <dgm:pt modelId="{C1324D66-EC74-8E4A-91E3-A5054CC46D76}">
      <dgm:prSet/>
      <dgm:spPr>
        <a:solidFill>
          <a:srgbClr val="243644"/>
        </a:solidFill>
      </dgm:spPr>
      <dgm:t>
        <a:bodyPr/>
        <a:lstStyle/>
        <a:p>
          <a:r>
            <a:rPr lang="en-US" dirty="0"/>
            <a:t>Train</a:t>
          </a:r>
        </a:p>
      </dgm:t>
    </dgm:pt>
    <dgm:pt modelId="{E8479ABD-4442-874B-BFA1-B9E4641E8128}" type="parTrans" cxnId="{BCF65357-F990-FF4E-8B6E-B0663E1F63EE}">
      <dgm:prSet/>
      <dgm:spPr/>
      <dgm:t>
        <a:bodyPr/>
        <a:lstStyle/>
        <a:p>
          <a:endParaRPr lang="en-US"/>
        </a:p>
      </dgm:t>
    </dgm:pt>
    <dgm:pt modelId="{E55D827A-FCA7-854E-8005-809FFDB8D744}" type="sibTrans" cxnId="{BCF65357-F990-FF4E-8B6E-B0663E1F63EE}">
      <dgm:prSet/>
      <dgm:spPr/>
      <dgm:t>
        <a:bodyPr/>
        <a:lstStyle/>
        <a:p>
          <a:endParaRPr lang="en-US"/>
        </a:p>
      </dgm:t>
    </dgm:pt>
    <dgm:pt modelId="{4E4EF828-3402-134E-85DC-2C9428F3DB40}">
      <dgm:prSet/>
      <dgm:spPr>
        <a:solidFill>
          <a:srgbClr val="243644"/>
        </a:solidFill>
      </dgm:spPr>
      <dgm:t>
        <a:bodyPr/>
        <a:lstStyle/>
        <a:p>
          <a:r>
            <a:rPr lang="en-US" dirty="0"/>
            <a:t>Retain</a:t>
          </a:r>
        </a:p>
      </dgm:t>
    </dgm:pt>
    <dgm:pt modelId="{80906447-7C6E-AB4D-8905-DFDF25CE8EA7}" type="parTrans" cxnId="{5164C68C-BCC6-6640-BC77-0DCFC9535410}">
      <dgm:prSet/>
      <dgm:spPr/>
      <dgm:t>
        <a:bodyPr/>
        <a:lstStyle/>
        <a:p>
          <a:endParaRPr lang="en-US"/>
        </a:p>
      </dgm:t>
    </dgm:pt>
    <dgm:pt modelId="{FD6924D5-AD2D-FD4C-B3DD-23931BF12602}" type="sibTrans" cxnId="{5164C68C-BCC6-6640-BC77-0DCFC9535410}">
      <dgm:prSet/>
      <dgm:spPr/>
      <dgm:t>
        <a:bodyPr/>
        <a:lstStyle/>
        <a:p>
          <a:endParaRPr lang="en-US"/>
        </a:p>
      </dgm:t>
    </dgm:pt>
    <dgm:pt modelId="{824B163F-7CFB-9047-A76D-7D61179DD20E}">
      <dgm:prSet phldrT="[Text]" custT="1"/>
      <dgm:spPr/>
      <dgm:t>
        <a:bodyPr/>
        <a:lstStyle/>
        <a:p>
          <a:r>
            <a:rPr lang="en-US" sz="1400" dirty="0"/>
            <a:t>To ensure an appropriate supply of trainees/students to pursue health careers, particularly those who reflect their communities</a:t>
          </a:r>
          <a:endParaRPr lang="en-US" sz="1400" b="1" dirty="0"/>
        </a:p>
      </dgm:t>
    </dgm:pt>
    <dgm:pt modelId="{E57CA340-CC1D-994E-B71C-5C89BBD597CD}" type="parTrans" cxnId="{CDAEEBF4-6A6F-3D4C-ADE2-77364993B684}">
      <dgm:prSet/>
      <dgm:spPr/>
      <dgm:t>
        <a:bodyPr/>
        <a:lstStyle/>
        <a:p>
          <a:endParaRPr lang="en-US"/>
        </a:p>
      </dgm:t>
    </dgm:pt>
    <dgm:pt modelId="{1B50D207-3BED-3C41-9EE2-B7BF31815FF4}" type="sibTrans" cxnId="{CDAEEBF4-6A6F-3D4C-ADE2-77364993B684}">
      <dgm:prSet/>
      <dgm:spPr/>
      <dgm:t>
        <a:bodyPr/>
        <a:lstStyle/>
        <a:p>
          <a:endParaRPr lang="en-US"/>
        </a:p>
      </dgm:t>
    </dgm:pt>
    <dgm:pt modelId="{4EEA9451-51B2-C241-9574-D00565B988EE}">
      <dgm:prSet custT="1"/>
      <dgm:spPr/>
      <dgm:t>
        <a:bodyPr/>
        <a:lstStyle/>
        <a:p>
          <a:r>
            <a:rPr lang="en-US" sz="1400" dirty="0"/>
            <a:t>To encourage health professions trainees/students and healthcare professionals to practice in interprofessional and primary care settings in rural and under-resourced communities</a:t>
          </a:r>
        </a:p>
      </dgm:t>
    </dgm:pt>
    <dgm:pt modelId="{572D6FF3-AC3C-2941-9C11-46B73EC66A5C}" type="parTrans" cxnId="{057ECEC4-20A3-D943-9841-1A2101F59C0C}">
      <dgm:prSet/>
      <dgm:spPr/>
      <dgm:t>
        <a:bodyPr/>
        <a:lstStyle/>
        <a:p>
          <a:endParaRPr lang="en-US"/>
        </a:p>
      </dgm:t>
    </dgm:pt>
    <dgm:pt modelId="{B9549A43-CEF8-A24A-88D5-D7739DCD0ECD}" type="sibTrans" cxnId="{057ECEC4-20A3-D943-9841-1A2101F59C0C}">
      <dgm:prSet/>
      <dgm:spPr/>
      <dgm:t>
        <a:bodyPr/>
        <a:lstStyle/>
        <a:p>
          <a:endParaRPr lang="en-US"/>
        </a:p>
      </dgm:t>
    </dgm:pt>
    <dgm:pt modelId="{F9E7556F-7535-0B41-AE42-B0BBCE650B1F}">
      <dgm:prSet custT="1"/>
      <dgm:spPr/>
      <dgm:t>
        <a:bodyPr/>
        <a:lstStyle/>
        <a:p>
          <a:pPr>
            <a:lnSpc>
              <a:spcPct val="100000"/>
            </a:lnSpc>
          </a:pPr>
          <a:r>
            <a:rPr lang="en-US" sz="1400" dirty="0"/>
            <a:t>To retain the health workforce with a focus on the diversity of providers, interprofessional teams, and primary care settings in rural and under-resourced communities</a:t>
          </a:r>
        </a:p>
      </dgm:t>
    </dgm:pt>
    <dgm:pt modelId="{FB73F666-3A09-2F48-98AF-AAD7F644E3CB}" type="parTrans" cxnId="{F52338D8-CEE5-934F-8617-E691F1794B15}">
      <dgm:prSet/>
      <dgm:spPr/>
      <dgm:t>
        <a:bodyPr/>
        <a:lstStyle/>
        <a:p>
          <a:endParaRPr lang="en-US"/>
        </a:p>
      </dgm:t>
    </dgm:pt>
    <dgm:pt modelId="{11B8EE18-82B1-9E4B-8AA4-ABF4D9F54705}" type="sibTrans" cxnId="{F52338D8-CEE5-934F-8617-E691F1794B15}">
      <dgm:prSet/>
      <dgm:spPr/>
      <dgm:t>
        <a:bodyPr/>
        <a:lstStyle/>
        <a:p>
          <a:endParaRPr lang="en-US"/>
        </a:p>
      </dgm:t>
    </dgm:pt>
    <dgm:pt modelId="{523884AD-945D-384A-B86C-0A7E6F11D45D}" type="pres">
      <dgm:prSet presAssocID="{02E17A47-F14D-454C-8C68-D0FD8577DF1F}" presName="Name0" presStyleCnt="0">
        <dgm:presLayoutVars>
          <dgm:dir/>
          <dgm:animLvl val="lvl"/>
          <dgm:resizeHandles val="exact"/>
        </dgm:presLayoutVars>
      </dgm:prSet>
      <dgm:spPr/>
    </dgm:pt>
    <dgm:pt modelId="{57546D00-C7CA-1E40-85EB-70F5BA039356}" type="pres">
      <dgm:prSet presAssocID="{02C028B0-63DB-8C49-A1CC-E4B0D9A47A66}" presName="vertFlow" presStyleCnt="0"/>
      <dgm:spPr/>
    </dgm:pt>
    <dgm:pt modelId="{3D748C88-7FE8-544E-8704-C4FEDA82265E}" type="pres">
      <dgm:prSet presAssocID="{02C028B0-63DB-8C49-A1CC-E4B0D9A47A66}" presName="header" presStyleLbl="node1" presStyleIdx="0" presStyleCnt="3"/>
      <dgm:spPr/>
    </dgm:pt>
    <dgm:pt modelId="{25149CB8-9497-554B-A0FD-69CE0FF5178B}" type="pres">
      <dgm:prSet presAssocID="{E57CA340-CC1D-994E-B71C-5C89BBD597CD}" presName="parTrans" presStyleLbl="sibTrans2D1" presStyleIdx="0" presStyleCnt="3"/>
      <dgm:spPr/>
    </dgm:pt>
    <dgm:pt modelId="{0CE107C1-E653-8F47-BD6F-13A5F0D910BF}" type="pres">
      <dgm:prSet presAssocID="{824B163F-7CFB-9047-A76D-7D61179DD20E}" presName="child" presStyleLbl="alignAccFollowNode1" presStyleIdx="0" presStyleCnt="3" custScaleY="276137">
        <dgm:presLayoutVars>
          <dgm:chMax val="0"/>
          <dgm:bulletEnabled val="1"/>
        </dgm:presLayoutVars>
      </dgm:prSet>
      <dgm:spPr/>
    </dgm:pt>
    <dgm:pt modelId="{9A45AA85-F273-BE4C-BBE3-70619000FA93}" type="pres">
      <dgm:prSet presAssocID="{02C028B0-63DB-8C49-A1CC-E4B0D9A47A66}" presName="hSp" presStyleCnt="0"/>
      <dgm:spPr/>
    </dgm:pt>
    <dgm:pt modelId="{87C27433-18D2-B740-BB68-C3ACD7BE5660}" type="pres">
      <dgm:prSet presAssocID="{C1324D66-EC74-8E4A-91E3-A5054CC46D76}" presName="vertFlow" presStyleCnt="0"/>
      <dgm:spPr/>
    </dgm:pt>
    <dgm:pt modelId="{F88E905B-21A7-D24C-A01C-D200C3FAAB56}" type="pres">
      <dgm:prSet presAssocID="{C1324D66-EC74-8E4A-91E3-A5054CC46D76}" presName="header" presStyleLbl="node1" presStyleIdx="1" presStyleCnt="3"/>
      <dgm:spPr/>
    </dgm:pt>
    <dgm:pt modelId="{D59798E2-CCCD-A04B-9432-E005005BB3BD}" type="pres">
      <dgm:prSet presAssocID="{572D6FF3-AC3C-2941-9C11-46B73EC66A5C}" presName="parTrans" presStyleLbl="sibTrans2D1" presStyleIdx="1" presStyleCnt="3"/>
      <dgm:spPr/>
    </dgm:pt>
    <dgm:pt modelId="{72ADA6E2-EABA-F94E-97C1-2025E5CDA925}" type="pres">
      <dgm:prSet presAssocID="{4EEA9451-51B2-C241-9574-D00565B988EE}" presName="child" presStyleLbl="alignAccFollowNode1" presStyleIdx="1" presStyleCnt="3" custScaleY="266065">
        <dgm:presLayoutVars>
          <dgm:chMax val="0"/>
          <dgm:bulletEnabled val="1"/>
        </dgm:presLayoutVars>
      </dgm:prSet>
      <dgm:spPr/>
    </dgm:pt>
    <dgm:pt modelId="{C17747DC-2528-9845-BCD7-E54BF543BB52}" type="pres">
      <dgm:prSet presAssocID="{C1324D66-EC74-8E4A-91E3-A5054CC46D76}" presName="hSp" presStyleCnt="0"/>
      <dgm:spPr/>
    </dgm:pt>
    <dgm:pt modelId="{1AE20306-2486-8A46-A1B5-AAC588E64F3A}" type="pres">
      <dgm:prSet presAssocID="{4E4EF828-3402-134E-85DC-2C9428F3DB40}" presName="vertFlow" presStyleCnt="0"/>
      <dgm:spPr/>
    </dgm:pt>
    <dgm:pt modelId="{D390FCFD-5FEF-744D-939D-EC919E3F6408}" type="pres">
      <dgm:prSet presAssocID="{4E4EF828-3402-134E-85DC-2C9428F3DB40}" presName="header" presStyleLbl="node1" presStyleIdx="2" presStyleCnt="3"/>
      <dgm:spPr/>
    </dgm:pt>
    <dgm:pt modelId="{9450923C-5E8E-D24D-ADA6-057DCFBD540D}" type="pres">
      <dgm:prSet presAssocID="{FB73F666-3A09-2F48-98AF-AAD7F644E3CB}" presName="parTrans" presStyleLbl="sibTrans2D1" presStyleIdx="2" presStyleCnt="3"/>
      <dgm:spPr/>
    </dgm:pt>
    <dgm:pt modelId="{6F65DF32-9A87-D24C-B4D1-A3CB5FB66464}" type="pres">
      <dgm:prSet presAssocID="{F9E7556F-7535-0B41-AE42-B0BBCE650B1F}" presName="child" presStyleLbl="alignAccFollowNode1" presStyleIdx="2" presStyleCnt="3" custScaleY="281173" custLinFactNeighborX="828" custLinFactNeighborY="6109">
        <dgm:presLayoutVars>
          <dgm:chMax val="0"/>
          <dgm:bulletEnabled val="1"/>
        </dgm:presLayoutVars>
      </dgm:prSet>
      <dgm:spPr/>
    </dgm:pt>
  </dgm:ptLst>
  <dgm:cxnLst>
    <dgm:cxn modelId="{D21F7707-D8D5-BE4C-9F4A-AD730B3A6294}" type="presOf" srcId="{4EEA9451-51B2-C241-9574-D00565B988EE}" destId="{72ADA6E2-EABA-F94E-97C1-2025E5CDA925}" srcOrd="0" destOrd="0" presId="urn:microsoft.com/office/officeart/2005/8/layout/lProcess1"/>
    <dgm:cxn modelId="{C44CB13B-3F33-6141-BF1E-E982E0361A33}" type="presOf" srcId="{4E4EF828-3402-134E-85DC-2C9428F3DB40}" destId="{D390FCFD-5FEF-744D-939D-EC919E3F6408}" srcOrd="0" destOrd="0" presId="urn:microsoft.com/office/officeart/2005/8/layout/lProcess1"/>
    <dgm:cxn modelId="{62B8D63D-F163-894D-9840-785C249A86DC}" srcId="{02E17A47-F14D-454C-8C68-D0FD8577DF1F}" destId="{02C028B0-63DB-8C49-A1CC-E4B0D9A47A66}" srcOrd="0" destOrd="0" parTransId="{21DD3C3A-DB80-C441-B84F-41152C6EFFCC}" sibTransId="{B59DBA08-A527-B44D-A6CA-F2FB14DB3706}"/>
    <dgm:cxn modelId="{BCF65357-F990-FF4E-8B6E-B0663E1F63EE}" srcId="{02E17A47-F14D-454C-8C68-D0FD8577DF1F}" destId="{C1324D66-EC74-8E4A-91E3-A5054CC46D76}" srcOrd="1" destOrd="0" parTransId="{E8479ABD-4442-874B-BFA1-B9E4641E8128}" sibTransId="{E55D827A-FCA7-854E-8005-809FFDB8D744}"/>
    <dgm:cxn modelId="{CC86A983-FE21-DE48-9A66-18865D86D1D0}" type="presOf" srcId="{824B163F-7CFB-9047-A76D-7D61179DD20E}" destId="{0CE107C1-E653-8F47-BD6F-13A5F0D910BF}" srcOrd="0" destOrd="0" presId="urn:microsoft.com/office/officeart/2005/8/layout/lProcess1"/>
    <dgm:cxn modelId="{BCAD7C84-D65D-BA41-A7E8-219403A5CA6D}" type="presOf" srcId="{02C028B0-63DB-8C49-A1CC-E4B0D9A47A66}" destId="{3D748C88-7FE8-544E-8704-C4FEDA82265E}" srcOrd="0" destOrd="0" presId="urn:microsoft.com/office/officeart/2005/8/layout/lProcess1"/>
    <dgm:cxn modelId="{5164C68C-BCC6-6640-BC77-0DCFC9535410}" srcId="{02E17A47-F14D-454C-8C68-D0FD8577DF1F}" destId="{4E4EF828-3402-134E-85DC-2C9428F3DB40}" srcOrd="2" destOrd="0" parTransId="{80906447-7C6E-AB4D-8905-DFDF25CE8EA7}" sibTransId="{FD6924D5-AD2D-FD4C-B3DD-23931BF12602}"/>
    <dgm:cxn modelId="{8C3397B0-3AEB-524A-93A0-B45546643B52}" type="presOf" srcId="{C1324D66-EC74-8E4A-91E3-A5054CC46D76}" destId="{F88E905B-21A7-D24C-A01C-D200C3FAAB56}" srcOrd="0" destOrd="0" presId="urn:microsoft.com/office/officeart/2005/8/layout/lProcess1"/>
    <dgm:cxn modelId="{057ECEC4-20A3-D943-9841-1A2101F59C0C}" srcId="{C1324D66-EC74-8E4A-91E3-A5054CC46D76}" destId="{4EEA9451-51B2-C241-9574-D00565B988EE}" srcOrd="0" destOrd="0" parTransId="{572D6FF3-AC3C-2941-9C11-46B73EC66A5C}" sibTransId="{B9549A43-CEF8-A24A-88D5-D7739DCD0ECD}"/>
    <dgm:cxn modelId="{663B02C8-FAFD-154C-B831-43B7855ECB0D}" type="presOf" srcId="{F9E7556F-7535-0B41-AE42-B0BBCE650B1F}" destId="{6F65DF32-9A87-D24C-B4D1-A3CB5FB66464}" srcOrd="0" destOrd="0" presId="urn:microsoft.com/office/officeart/2005/8/layout/lProcess1"/>
    <dgm:cxn modelId="{C7C221C8-33B6-FE4F-BAF5-51DCAA2CE5F4}" type="presOf" srcId="{572D6FF3-AC3C-2941-9C11-46B73EC66A5C}" destId="{D59798E2-CCCD-A04B-9432-E005005BB3BD}" srcOrd="0" destOrd="0" presId="urn:microsoft.com/office/officeart/2005/8/layout/lProcess1"/>
    <dgm:cxn modelId="{C2501BCE-60BF-FB48-BC8F-BF1712332A40}" type="presOf" srcId="{FB73F666-3A09-2F48-98AF-AAD7F644E3CB}" destId="{9450923C-5E8E-D24D-ADA6-057DCFBD540D}" srcOrd="0" destOrd="0" presId="urn:microsoft.com/office/officeart/2005/8/layout/lProcess1"/>
    <dgm:cxn modelId="{F52338D8-CEE5-934F-8617-E691F1794B15}" srcId="{4E4EF828-3402-134E-85DC-2C9428F3DB40}" destId="{F9E7556F-7535-0B41-AE42-B0BBCE650B1F}" srcOrd="0" destOrd="0" parTransId="{FB73F666-3A09-2F48-98AF-AAD7F644E3CB}" sibTransId="{11B8EE18-82B1-9E4B-8AA4-ABF4D9F54705}"/>
    <dgm:cxn modelId="{A9E604DB-8A18-3947-A9E6-2398C9EC26EC}" type="presOf" srcId="{02E17A47-F14D-454C-8C68-D0FD8577DF1F}" destId="{523884AD-945D-384A-B86C-0A7E6F11D45D}" srcOrd="0" destOrd="0" presId="urn:microsoft.com/office/officeart/2005/8/layout/lProcess1"/>
    <dgm:cxn modelId="{84D27BEF-4DF3-1749-A1F6-C682B9457ED1}" type="presOf" srcId="{E57CA340-CC1D-994E-B71C-5C89BBD597CD}" destId="{25149CB8-9497-554B-A0FD-69CE0FF5178B}" srcOrd="0" destOrd="0" presId="urn:microsoft.com/office/officeart/2005/8/layout/lProcess1"/>
    <dgm:cxn modelId="{CDAEEBF4-6A6F-3D4C-ADE2-77364993B684}" srcId="{02C028B0-63DB-8C49-A1CC-E4B0D9A47A66}" destId="{824B163F-7CFB-9047-A76D-7D61179DD20E}" srcOrd="0" destOrd="0" parTransId="{E57CA340-CC1D-994E-B71C-5C89BBD597CD}" sibTransId="{1B50D207-3BED-3C41-9EE2-B7BF31815FF4}"/>
    <dgm:cxn modelId="{D95420A2-4ECF-794E-AF85-A42432777814}" type="presParOf" srcId="{523884AD-945D-384A-B86C-0A7E6F11D45D}" destId="{57546D00-C7CA-1E40-85EB-70F5BA039356}" srcOrd="0" destOrd="0" presId="urn:microsoft.com/office/officeart/2005/8/layout/lProcess1"/>
    <dgm:cxn modelId="{6742421C-4B16-EC4D-B0E5-4054A8DA7FF7}" type="presParOf" srcId="{57546D00-C7CA-1E40-85EB-70F5BA039356}" destId="{3D748C88-7FE8-544E-8704-C4FEDA82265E}" srcOrd="0" destOrd="0" presId="urn:microsoft.com/office/officeart/2005/8/layout/lProcess1"/>
    <dgm:cxn modelId="{8DA3A6ED-50F2-1540-A758-2832E1CD0F26}" type="presParOf" srcId="{57546D00-C7CA-1E40-85EB-70F5BA039356}" destId="{25149CB8-9497-554B-A0FD-69CE0FF5178B}" srcOrd="1" destOrd="0" presId="urn:microsoft.com/office/officeart/2005/8/layout/lProcess1"/>
    <dgm:cxn modelId="{EA3E17CA-BAE8-4446-B243-4B052B0F0981}" type="presParOf" srcId="{57546D00-C7CA-1E40-85EB-70F5BA039356}" destId="{0CE107C1-E653-8F47-BD6F-13A5F0D910BF}" srcOrd="2" destOrd="0" presId="urn:microsoft.com/office/officeart/2005/8/layout/lProcess1"/>
    <dgm:cxn modelId="{C2DFD47E-9A63-D94D-8EE9-E1F3746429C2}" type="presParOf" srcId="{523884AD-945D-384A-B86C-0A7E6F11D45D}" destId="{9A45AA85-F273-BE4C-BBE3-70619000FA93}" srcOrd="1" destOrd="0" presId="urn:microsoft.com/office/officeart/2005/8/layout/lProcess1"/>
    <dgm:cxn modelId="{3427307D-C001-514A-95B9-32B26811F1E9}" type="presParOf" srcId="{523884AD-945D-384A-B86C-0A7E6F11D45D}" destId="{87C27433-18D2-B740-BB68-C3ACD7BE5660}" srcOrd="2" destOrd="0" presId="urn:microsoft.com/office/officeart/2005/8/layout/lProcess1"/>
    <dgm:cxn modelId="{3CC5B0D6-4CC9-5A4F-8108-8D13D6FBCD47}" type="presParOf" srcId="{87C27433-18D2-B740-BB68-C3ACD7BE5660}" destId="{F88E905B-21A7-D24C-A01C-D200C3FAAB56}" srcOrd="0" destOrd="0" presId="urn:microsoft.com/office/officeart/2005/8/layout/lProcess1"/>
    <dgm:cxn modelId="{137DC3AB-1134-1540-885D-61BB8E5E16FC}" type="presParOf" srcId="{87C27433-18D2-B740-BB68-C3ACD7BE5660}" destId="{D59798E2-CCCD-A04B-9432-E005005BB3BD}" srcOrd="1" destOrd="0" presId="urn:microsoft.com/office/officeart/2005/8/layout/lProcess1"/>
    <dgm:cxn modelId="{8AE75B9E-F7EB-344D-88C0-3F2F2967ACB3}" type="presParOf" srcId="{87C27433-18D2-B740-BB68-C3ACD7BE5660}" destId="{72ADA6E2-EABA-F94E-97C1-2025E5CDA925}" srcOrd="2" destOrd="0" presId="urn:microsoft.com/office/officeart/2005/8/layout/lProcess1"/>
    <dgm:cxn modelId="{49DC5A79-51CD-5D4E-97F4-AA7A9EFCB7E4}" type="presParOf" srcId="{523884AD-945D-384A-B86C-0A7E6F11D45D}" destId="{C17747DC-2528-9845-BCD7-E54BF543BB52}" srcOrd="3" destOrd="0" presId="urn:microsoft.com/office/officeart/2005/8/layout/lProcess1"/>
    <dgm:cxn modelId="{F526CCDF-EFE7-2B47-8682-B2D6390883B2}" type="presParOf" srcId="{523884AD-945D-384A-B86C-0A7E6F11D45D}" destId="{1AE20306-2486-8A46-A1B5-AAC588E64F3A}" srcOrd="4" destOrd="0" presId="urn:microsoft.com/office/officeart/2005/8/layout/lProcess1"/>
    <dgm:cxn modelId="{A65E66F9-35CD-6941-9412-841E7AF7A2D7}" type="presParOf" srcId="{1AE20306-2486-8A46-A1B5-AAC588E64F3A}" destId="{D390FCFD-5FEF-744D-939D-EC919E3F6408}" srcOrd="0" destOrd="0" presId="urn:microsoft.com/office/officeart/2005/8/layout/lProcess1"/>
    <dgm:cxn modelId="{92A319D7-378A-8B41-915F-A06DAA277D4B}" type="presParOf" srcId="{1AE20306-2486-8A46-A1B5-AAC588E64F3A}" destId="{9450923C-5E8E-D24D-ADA6-057DCFBD540D}" srcOrd="1" destOrd="0" presId="urn:microsoft.com/office/officeart/2005/8/layout/lProcess1"/>
    <dgm:cxn modelId="{0B77DA51-2143-9D4A-8AF2-3487414491AA}" type="presParOf" srcId="{1AE20306-2486-8A46-A1B5-AAC588E64F3A}" destId="{6F65DF32-9A87-D24C-B4D1-A3CB5FB66464}" srcOrd="2"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E17A47-F14D-454C-8C68-D0FD8577DF1F}" type="doc">
      <dgm:prSet loTypeId="urn:microsoft.com/office/officeart/2005/8/layout/lProcess1" loCatId="" qsTypeId="urn:microsoft.com/office/officeart/2005/8/quickstyle/simple1" qsCatId="simple" csTypeId="urn:microsoft.com/office/officeart/2005/8/colors/accent1_2" csCatId="accent1" phldr="1"/>
      <dgm:spPr/>
      <dgm:t>
        <a:bodyPr/>
        <a:lstStyle/>
        <a:p>
          <a:endParaRPr lang="en-US"/>
        </a:p>
      </dgm:t>
    </dgm:pt>
    <dgm:pt modelId="{02C028B0-63DB-8C49-A1CC-E4B0D9A47A66}">
      <dgm:prSet phldrT="[Text]" custT="1"/>
      <dgm:spPr>
        <a:solidFill>
          <a:srgbClr val="448BBB"/>
        </a:solidFill>
        <a:ln>
          <a:solidFill>
            <a:schemeClr val="lt1">
              <a:hueOff val="0"/>
              <a:satOff val="0"/>
              <a:lumOff val="0"/>
              <a:alpha val="90000"/>
            </a:schemeClr>
          </a:solidFill>
        </a:ln>
      </dgm:spPr>
      <dgm:t>
        <a:bodyPr/>
        <a:lstStyle/>
        <a:p>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Health Careers &amp; </a:t>
          </a:r>
          <a:b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br>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Workforce Diversity</a:t>
          </a:r>
        </a:p>
      </dgm:t>
    </dgm:pt>
    <dgm:pt modelId="{21DD3C3A-DB80-C441-B84F-41152C6EFFCC}" type="parTrans" cxnId="{62B8D63D-F163-894D-9840-785C249A86DC}">
      <dgm:prSet/>
      <dgm:spPr/>
      <dgm:t>
        <a:bodyPr/>
        <a:lstStyle/>
        <a:p>
          <a:endParaRPr lang="en-US"/>
        </a:p>
      </dgm:t>
    </dgm:pt>
    <dgm:pt modelId="{B59DBA08-A527-B44D-A6CA-F2FB14DB3706}" type="sibTrans" cxnId="{62B8D63D-F163-894D-9840-785C249A86DC}">
      <dgm:prSet/>
      <dgm:spPr/>
      <dgm:t>
        <a:bodyPr/>
        <a:lstStyle/>
        <a:p>
          <a:endParaRPr lang="en-US"/>
        </a:p>
      </dgm:t>
    </dgm:pt>
    <dgm:pt modelId="{09602B1A-4BEF-6C48-86C4-FB7A2E9F7B1D}">
      <dgm:prSet phldrT="[Text]" custT="1"/>
      <dgm:spPr>
        <a:solidFill>
          <a:srgbClr val="BD4D3B"/>
        </a:solidFill>
        <a:ln>
          <a:solidFill>
            <a:schemeClr val="bg1">
              <a:alpha val="90000"/>
            </a:schemeClr>
          </a:solidFill>
        </a:ln>
      </dgm:spPr>
      <dgm:t>
        <a:bodyPr/>
        <a:lstStyle/>
        <a:p>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Student Services</a:t>
          </a:r>
        </a:p>
      </dgm:t>
    </dgm:pt>
    <dgm:pt modelId="{A655A2E8-4434-BB40-975A-EA8F4E297550}" type="parTrans" cxnId="{640F40A7-7423-0D41-9DD3-A6F9772BFF73}">
      <dgm:prSet/>
      <dgm:spPr>
        <a:noFill/>
      </dgm:spPr>
      <dgm:t>
        <a:bodyPr/>
        <a:lstStyle/>
        <a:p>
          <a:endParaRPr lang="en-US"/>
        </a:p>
      </dgm:t>
    </dgm:pt>
    <dgm:pt modelId="{FE2A5DD8-E81F-5243-B926-BC10A4472893}" type="sibTrans" cxnId="{640F40A7-7423-0D41-9DD3-A6F9772BFF73}">
      <dgm:prSet/>
      <dgm:spPr>
        <a:noFill/>
      </dgm:spPr>
      <dgm:t>
        <a:bodyPr/>
        <a:lstStyle/>
        <a:p>
          <a:endParaRPr lang="en-US"/>
        </a:p>
      </dgm:t>
    </dgm:pt>
    <dgm:pt modelId="{1C292080-C265-2A41-A495-CA9F99229E3E}">
      <dgm:prSet phldrT="[Text]" custT="1"/>
      <dgm:spPr>
        <a:solidFill>
          <a:srgbClr val="243644"/>
        </a:solidFill>
        <a:ln>
          <a:solidFill>
            <a:schemeClr val="bg1">
              <a:alpha val="90000"/>
            </a:schemeClr>
          </a:solidFill>
        </a:ln>
      </dgm:spPr>
      <dgm:t>
        <a:bodyPr/>
        <a:lstStyle/>
        <a:p>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Graduate Medical </a:t>
          </a:r>
          <a:b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br>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Education Support</a:t>
          </a:r>
        </a:p>
      </dgm:t>
    </dgm:pt>
    <dgm:pt modelId="{18DF4149-805C-1941-80ED-E5AA59551839}" type="parTrans" cxnId="{D2059A79-1E94-3740-8698-B1C6FD5F1804}">
      <dgm:prSet/>
      <dgm:spPr/>
      <dgm:t>
        <a:bodyPr/>
        <a:lstStyle/>
        <a:p>
          <a:endParaRPr lang="en-US"/>
        </a:p>
      </dgm:t>
    </dgm:pt>
    <dgm:pt modelId="{33CDE9A8-EA7A-314B-B8DA-B68BBEE82E6F}" type="sibTrans" cxnId="{D2059A79-1E94-3740-8698-B1C6FD5F1804}">
      <dgm:prSet/>
      <dgm:spPr/>
      <dgm:t>
        <a:bodyPr/>
        <a:lstStyle/>
        <a:p>
          <a:endParaRPr lang="en-US"/>
        </a:p>
      </dgm:t>
    </dgm:pt>
    <dgm:pt modelId="{8467384C-D081-DF4D-A77C-E8650E9E30F4}">
      <dgm:prSet phldrT="[Text]" custT="1"/>
      <dgm:spPr>
        <a:solidFill>
          <a:srgbClr val="97C356"/>
        </a:solidFill>
        <a:ln>
          <a:solidFill>
            <a:schemeClr val="lt1">
              <a:hueOff val="0"/>
              <a:satOff val="0"/>
              <a:lumOff val="0"/>
            </a:schemeClr>
          </a:solidFill>
        </a:ln>
      </dgm:spPr>
      <dgm:t>
        <a:bodyPr/>
        <a:lstStyle/>
        <a:p>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Continuing Professional Development</a:t>
          </a:r>
        </a:p>
      </dgm:t>
    </dgm:pt>
    <dgm:pt modelId="{2959800B-C88B-6944-909C-18C199D775FC}" type="parTrans" cxnId="{1B298BF7-1269-3947-B450-9D01505EB1B7}">
      <dgm:prSet/>
      <dgm:spPr/>
      <dgm:t>
        <a:bodyPr/>
        <a:lstStyle/>
        <a:p>
          <a:endParaRPr lang="en-US"/>
        </a:p>
      </dgm:t>
    </dgm:pt>
    <dgm:pt modelId="{25ED97A5-B509-5C4A-83D0-B4AA034B3987}" type="sibTrans" cxnId="{1B298BF7-1269-3947-B450-9D01505EB1B7}">
      <dgm:prSet/>
      <dgm:spPr/>
      <dgm:t>
        <a:bodyPr/>
        <a:lstStyle/>
        <a:p>
          <a:endParaRPr lang="en-US"/>
        </a:p>
      </dgm:t>
    </dgm:pt>
    <dgm:pt modelId="{49DF85AE-06F6-4A40-85DA-9E2AF41E9F6B}">
      <dgm:prSet phldrT="[Text]" custT="1"/>
      <dgm:spPr>
        <a:solidFill>
          <a:srgbClr val="605891"/>
        </a:solidFill>
        <a:ln>
          <a:solidFill>
            <a:schemeClr val="bg1">
              <a:alpha val="90000"/>
            </a:schemeClr>
          </a:solidFill>
        </a:ln>
      </dgm:spPr>
      <dgm:t>
        <a:bodyPr/>
        <a:lstStyle/>
        <a:p>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Practice Support</a:t>
          </a:r>
        </a:p>
      </dgm:t>
    </dgm:pt>
    <dgm:pt modelId="{9732BE5E-1CE3-7741-8932-8F243A7FD0DC}" type="parTrans" cxnId="{09801C8A-F417-7A4A-B54A-1631DA20EB18}">
      <dgm:prSet/>
      <dgm:spPr>
        <a:noFill/>
      </dgm:spPr>
      <dgm:t>
        <a:bodyPr/>
        <a:lstStyle/>
        <a:p>
          <a:endParaRPr lang="en-US"/>
        </a:p>
      </dgm:t>
    </dgm:pt>
    <dgm:pt modelId="{1ABEB6F3-4E80-6E41-BBDD-0B64BE1EB8A2}" type="sibTrans" cxnId="{09801C8A-F417-7A4A-B54A-1631DA20EB18}">
      <dgm:prSet/>
      <dgm:spPr>
        <a:noFill/>
      </dgm:spPr>
      <dgm:t>
        <a:bodyPr/>
        <a:lstStyle/>
        <a:p>
          <a:endParaRPr lang="en-US"/>
        </a:p>
      </dgm:t>
    </dgm:pt>
    <dgm:pt modelId="{C74C1245-46A6-024E-A36D-B93ACD1D31E1}">
      <dgm:prSet phldrT="[Text]" custT="1"/>
      <dgm:spPr>
        <a:solidFill>
          <a:srgbClr val="D6793F"/>
        </a:solidFill>
        <a:ln>
          <a:solidFill>
            <a:schemeClr val="bg1">
              <a:alpha val="90000"/>
            </a:schemeClr>
          </a:solidFill>
        </a:ln>
      </dgm:spPr>
      <dgm:t>
        <a:bodyPr/>
        <a:lstStyle/>
        <a:p>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Library Services</a:t>
          </a:r>
        </a:p>
      </dgm:t>
    </dgm:pt>
    <dgm:pt modelId="{25BA2850-1DCC-3548-80D4-0B8EA1CBC445}" type="parTrans" cxnId="{E7F783F8-46F4-E94C-9519-6DDDA7C54733}">
      <dgm:prSet/>
      <dgm:spPr/>
      <dgm:t>
        <a:bodyPr/>
        <a:lstStyle/>
        <a:p>
          <a:endParaRPr lang="en-US"/>
        </a:p>
      </dgm:t>
    </dgm:pt>
    <dgm:pt modelId="{E08CAEBD-24AC-8041-9309-337056C87A64}" type="sibTrans" cxnId="{E7F783F8-46F4-E94C-9519-6DDDA7C54733}">
      <dgm:prSet/>
      <dgm:spPr/>
      <dgm:t>
        <a:bodyPr/>
        <a:lstStyle/>
        <a:p>
          <a:endParaRPr lang="en-US"/>
        </a:p>
      </dgm:t>
    </dgm:pt>
    <dgm:pt modelId="{523884AD-945D-384A-B86C-0A7E6F11D45D}" type="pres">
      <dgm:prSet presAssocID="{02E17A47-F14D-454C-8C68-D0FD8577DF1F}" presName="Name0" presStyleCnt="0">
        <dgm:presLayoutVars>
          <dgm:dir/>
          <dgm:animLvl val="lvl"/>
          <dgm:resizeHandles val="exact"/>
        </dgm:presLayoutVars>
      </dgm:prSet>
      <dgm:spPr/>
    </dgm:pt>
    <dgm:pt modelId="{57546D00-C7CA-1E40-85EB-70F5BA039356}" type="pres">
      <dgm:prSet presAssocID="{02C028B0-63DB-8C49-A1CC-E4B0D9A47A66}" presName="vertFlow" presStyleCnt="0"/>
      <dgm:spPr/>
    </dgm:pt>
    <dgm:pt modelId="{3D748C88-7FE8-544E-8704-C4FEDA82265E}" type="pres">
      <dgm:prSet presAssocID="{02C028B0-63DB-8C49-A1CC-E4B0D9A47A66}" presName="header" presStyleLbl="node1" presStyleIdx="0" presStyleCnt="2"/>
      <dgm:spPr/>
    </dgm:pt>
    <dgm:pt modelId="{98EA8683-9C62-6C4F-970A-E1F2F4709C43}" type="pres">
      <dgm:prSet presAssocID="{A655A2E8-4434-BB40-975A-EA8F4E297550}" presName="parTrans" presStyleLbl="sibTrans2D1" presStyleIdx="0" presStyleCnt="4"/>
      <dgm:spPr/>
    </dgm:pt>
    <dgm:pt modelId="{4D46AF65-E49A-0E4A-A872-9E6F9D329A26}" type="pres">
      <dgm:prSet presAssocID="{09602B1A-4BEF-6C48-86C4-FB7A2E9F7B1D}" presName="child" presStyleLbl="alignAccFollowNode1" presStyleIdx="0" presStyleCnt="4">
        <dgm:presLayoutVars>
          <dgm:chMax val="0"/>
          <dgm:bulletEnabled val="1"/>
        </dgm:presLayoutVars>
      </dgm:prSet>
      <dgm:spPr/>
    </dgm:pt>
    <dgm:pt modelId="{3BF81FFE-2E44-794E-9668-D36CD0FAC687}" type="pres">
      <dgm:prSet presAssocID="{FE2A5DD8-E81F-5243-B926-BC10A4472893}" presName="sibTrans" presStyleLbl="sibTrans2D1" presStyleIdx="1" presStyleCnt="4"/>
      <dgm:spPr/>
    </dgm:pt>
    <dgm:pt modelId="{0BFCD5C7-EB23-DA43-9E6E-873AD0D5BCBE}" type="pres">
      <dgm:prSet presAssocID="{1C292080-C265-2A41-A495-CA9F99229E3E}" presName="child" presStyleLbl="alignAccFollowNode1" presStyleIdx="1" presStyleCnt="4">
        <dgm:presLayoutVars>
          <dgm:chMax val="0"/>
          <dgm:bulletEnabled val="1"/>
        </dgm:presLayoutVars>
      </dgm:prSet>
      <dgm:spPr/>
    </dgm:pt>
    <dgm:pt modelId="{9A45AA85-F273-BE4C-BBE3-70619000FA93}" type="pres">
      <dgm:prSet presAssocID="{02C028B0-63DB-8C49-A1CC-E4B0D9A47A66}" presName="hSp" presStyleCnt="0"/>
      <dgm:spPr/>
    </dgm:pt>
    <dgm:pt modelId="{48697A6B-16AF-374E-946B-D0D90276C3FA}" type="pres">
      <dgm:prSet presAssocID="{8467384C-D081-DF4D-A77C-E8650E9E30F4}" presName="vertFlow" presStyleCnt="0"/>
      <dgm:spPr/>
    </dgm:pt>
    <dgm:pt modelId="{B09CF5BE-F231-2B4A-8353-B6E402716E2D}" type="pres">
      <dgm:prSet presAssocID="{8467384C-D081-DF4D-A77C-E8650E9E30F4}" presName="header" presStyleLbl="node1" presStyleIdx="1" presStyleCnt="2"/>
      <dgm:spPr/>
    </dgm:pt>
    <dgm:pt modelId="{522788B2-3463-8041-97EC-5B93C487FA7B}" type="pres">
      <dgm:prSet presAssocID="{9732BE5E-1CE3-7741-8932-8F243A7FD0DC}" presName="parTrans" presStyleLbl="sibTrans2D1" presStyleIdx="2" presStyleCnt="4"/>
      <dgm:spPr/>
    </dgm:pt>
    <dgm:pt modelId="{09EF33B6-5E1E-0B4B-8F17-85137F29E25D}" type="pres">
      <dgm:prSet presAssocID="{49DF85AE-06F6-4A40-85DA-9E2AF41E9F6B}" presName="child" presStyleLbl="alignAccFollowNode1" presStyleIdx="2" presStyleCnt="4">
        <dgm:presLayoutVars>
          <dgm:chMax val="0"/>
          <dgm:bulletEnabled val="1"/>
        </dgm:presLayoutVars>
      </dgm:prSet>
      <dgm:spPr/>
    </dgm:pt>
    <dgm:pt modelId="{0CCFBC5F-AEC1-BF4F-9987-1B5D7F00256B}" type="pres">
      <dgm:prSet presAssocID="{1ABEB6F3-4E80-6E41-BBDD-0B64BE1EB8A2}" presName="sibTrans" presStyleLbl="sibTrans2D1" presStyleIdx="3" presStyleCnt="4"/>
      <dgm:spPr/>
    </dgm:pt>
    <dgm:pt modelId="{9A905050-780B-1644-8A66-E4753A935E79}" type="pres">
      <dgm:prSet presAssocID="{C74C1245-46A6-024E-A36D-B93ACD1D31E1}" presName="child" presStyleLbl="alignAccFollowNode1" presStyleIdx="3" presStyleCnt="4">
        <dgm:presLayoutVars>
          <dgm:chMax val="0"/>
          <dgm:bulletEnabled val="1"/>
        </dgm:presLayoutVars>
      </dgm:prSet>
      <dgm:spPr/>
    </dgm:pt>
  </dgm:ptLst>
  <dgm:cxnLst>
    <dgm:cxn modelId="{E2A1AA2F-6D64-1F4F-B32E-2A9E28E61348}" type="presOf" srcId="{8467384C-D081-DF4D-A77C-E8650E9E30F4}" destId="{B09CF5BE-F231-2B4A-8353-B6E402716E2D}" srcOrd="0" destOrd="0" presId="urn:microsoft.com/office/officeart/2005/8/layout/lProcess1"/>
    <dgm:cxn modelId="{62B8D63D-F163-894D-9840-785C249A86DC}" srcId="{02E17A47-F14D-454C-8C68-D0FD8577DF1F}" destId="{02C028B0-63DB-8C49-A1CC-E4B0D9A47A66}" srcOrd="0" destOrd="0" parTransId="{21DD3C3A-DB80-C441-B84F-41152C6EFFCC}" sibTransId="{B59DBA08-A527-B44D-A6CA-F2FB14DB3706}"/>
    <dgm:cxn modelId="{E2960F5C-9B82-3548-B7AA-42BA70E5CB56}" type="presOf" srcId="{49DF85AE-06F6-4A40-85DA-9E2AF41E9F6B}" destId="{09EF33B6-5E1E-0B4B-8F17-85137F29E25D}" srcOrd="0" destOrd="0" presId="urn:microsoft.com/office/officeart/2005/8/layout/lProcess1"/>
    <dgm:cxn modelId="{942A5765-BFE9-4644-A80A-D75DA1F48F82}" type="presOf" srcId="{9732BE5E-1CE3-7741-8932-8F243A7FD0DC}" destId="{522788B2-3463-8041-97EC-5B93C487FA7B}" srcOrd="0" destOrd="0" presId="urn:microsoft.com/office/officeart/2005/8/layout/lProcess1"/>
    <dgm:cxn modelId="{41745A68-04B1-7C44-A5E1-8CA7DF8769BD}" type="presOf" srcId="{1ABEB6F3-4E80-6E41-BBDD-0B64BE1EB8A2}" destId="{0CCFBC5F-AEC1-BF4F-9987-1B5D7F00256B}" srcOrd="0" destOrd="0" presId="urn:microsoft.com/office/officeart/2005/8/layout/lProcess1"/>
    <dgm:cxn modelId="{51A6754C-C967-284E-AA07-738E27640413}" type="presOf" srcId="{A655A2E8-4434-BB40-975A-EA8F4E297550}" destId="{98EA8683-9C62-6C4F-970A-E1F2F4709C43}" srcOrd="0" destOrd="0" presId="urn:microsoft.com/office/officeart/2005/8/layout/lProcess1"/>
    <dgm:cxn modelId="{D2059A79-1E94-3740-8698-B1C6FD5F1804}" srcId="{02C028B0-63DB-8C49-A1CC-E4B0D9A47A66}" destId="{1C292080-C265-2A41-A495-CA9F99229E3E}" srcOrd="1" destOrd="0" parTransId="{18DF4149-805C-1941-80ED-E5AA59551839}" sibTransId="{33CDE9A8-EA7A-314B-B8DA-B68BBEE82E6F}"/>
    <dgm:cxn modelId="{BCAD7C84-D65D-BA41-A7E8-219403A5CA6D}" type="presOf" srcId="{02C028B0-63DB-8C49-A1CC-E4B0D9A47A66}" destId="{3D748C88-7FE8-544E-8704-C4FEDA82265E}" srcOrd="0" destOrd="0" presId="urn:microsoft.com/office/officeart/2005/8/layout/lProcess1"/>
    <dgm:cxn modelId="{09801C8A-F417-7A4A-B54A-1631DA20EB18}" srcId="{8467384C-D081-DF4D-A77C-E8650E9E30F4}" destId="{49DF85AE-06F6-4A40-85DA-9E2AF41E9F6B}" srcOrd="0" destOrd="0" parTransId="{9732BE5E-1CE3-7741-8932-8F243A7FD0DC}" sibTransId="{1ABEB6F3-4E80-6E41-BBDD-0B64BE1EB8A2}"/>
    <dgm:cxn modelId="{640F40A7-7423-0D41-9DD3-A6F9772BFF73}" srcId="{02C028B0-63DB-8C49-A1CC-E4B0D9A47A66}" destId="{09602B1A-4BEF-6C48-86C4-FB7A2E9F7B1D}" srcOrd="0" destOrd="0" parTransId="{A655A2E8-4434-BB40-975A-EA8F4E297550}" sibTransId="{FE2A5DD8-E81F-5243-B926-BC10A4472893}"/>
    <dgm:cxn modelId="{479731AB-8179-0947-92F3-593BE1A979E8}" type="presOf" srcId="{09602B1A-4BEF-6C48-86C4-FB7A2E9F7B1D}" destId="{4D46AF65-E49A-0E4A-A872-9E6F9D329A26}" srcOrd="0" destOrd="0" presId="urn:microsoft.com/office/officeart/2005/8/layout/lProcess1"/>
    <dgm:cxn modelId="{521821BD-0A06-3543-8DF1-E4FEFC560435}" type="presOf" srcId="{1C292080-C265-2A41-A495-CA9F99229E3E}" destId="{0BFCD5C7-EB23-DA43-9E6E-873AD0D5BCBE}" srcOrd="0" destOrd="0" presId="urn:microsoft.com/office/officeart/2005/8/layout/lProcess1"/>
    <dgm:cxn modelId="{A09964D6-0C71-2C4A-9852-128BBEDBF880}" type="presOf" srcId="{C74C1245-46A6-024E-A36D-B93ACD1D31E1}" destId="{9A905050-780B-1644-8A66-E4753A935E79}" srcOrd="0" destOrd="0" presId="urn:microsoft.com/office/officeart/2005/8/layout/lProcess1"/>
    <dgm:cxn modelId="{A9E604DB-8A18-3947-A9E6-2398C9EC26EC}" type="presOf" srcId="{02E17A47-F14D-454C-8C68-D0FD8577DF1F}" destId="{523884AD-945D-384A-B86C-0A7E6F11D45D}" srcOrd="0" destOrd="0" presId="urn:microsoft.com/office/officeart/2005/8/layout/lProcess1"/>
    <dgm:cxn modelId="{E8081BF7-1179-D442-B8EA-9576CB8289CC}" type="presOf" srcId="{FE2A5DD8-E81F-5243-B926-BC10A4472893}" destId="{3BF81FFE-2E44-794E-9668-D36CD0FAC687}" srcOrd="0" destOrd="0" presId="urn:microsoft.com/office/officeart/2005/8/layout/lProcess1"/>
    <dgm:cxn modelId="{1B298BF7-1269-3947-B450-9D01505EB1B7}" srcId="{02E17A47-F14D-454C-8C68-D0FD8577DF1F}" destId="{8467384C-D081-DF4D-A77C-E8650E9E30F4}" srcOrd="1" destOrd="0" parTransId="{2959800B-C88B-6944-909C-18C199D775FC}" sibTransId="{25ED97A5-B509-5C4A-83D0-B4AA034B3987}"/>
    <dgm:cxn modelId="{E7F783F8-46F4-E94C-9519-6DDDA7C54733}" srcId="{8467384C-D081-DF4D-A77C-E8650E9E30F4}" destId="{C74C1245-46A6-024E-A36D-B93ACD1D31E1}" srcOrd="1" destOrd="0" parTransId="{25BA2850-1DCC-3548-80D4-0B8EA1CBC445}" sibTransId="{E08CAEBD-24AC-8041-9309-337056C87A64}"/>
    <dgm:cxn modelId="{D95420A2-4ECF-794E-AF85-A42432777814}" type="presParOf" srcId="{523884AD-945D-384A-B86C-0A7E6F11D45D}" destId="{57546D00-C7CA-1E40-85EB-70F5BA039356}" srcOrd="0" destOrd="0" presId="urn:microsoft.com/office/officeart/2005/8/layout/lProcess1"/>
    <dgm:cxn modelId="{6742421C-4B16-EC4D-B0E5-4054A8DA7FF7}" type="presParOf" srcId="{57546D00-C7CA-1E40-85EB-70F5BA039356}" destId="{3D748C88-7FE8-544E-8704-C4FEDA82265E}" srcOrd="0" destOrd="0" presId="urn:microsoft.com/office/officeart/2005/8/layout/lProcess1"/>
    <dgm:cxn modelId="{682ECBA1-467D-C649-936A-003C66DCA478}" type="presParOf" srcId="{57546D00-C7CA-1E40-85EB-70F5BA039356}" destId="{98EA8683-9C62-6C4F-970A-E1F2F4709C43}" srcOrd="1" destOrd="0" presId="urn:microsoft.com/office/officeart/2005/8/layout/lProcess1"/>
    <dgm:cxn modelId="{5BCD879A-2660-E143-834B-4F797ABC8835}" type="presParOf" srcId="{57546D00-C7CA-1E40-85EB-70F5BA039356}" destId="{4D46AF65-E49A-0E4A-A872-9E6F9D329A26}" srcOrd="2" destOrd="0" presId="urn:microsoft.com/office/officeart/2005/8/layout/lProcess1"/>
    <dgm:cxn modelId="{20457412-F87C-4E4C-B666-B3BC6EB554F2}" type="presParOf" srcId="{57546D00-C7CA-1E40-85EB-70F5BA039356}" destId="{3BF81FFE-2E44-794E-9668-D36CD0FAC687}" srcOrd="3" destOrd="0" presId="urn:microsoft.com/office/officeart/2005/8/layout/lProcess1"/>
    <dgm:cxn modelId="{74277200-C440-F349-AD7B-AE8FC75CCF87}" type="presParOf" srcId="{57546D00-C7CA-1E40-85EB-70F5BA039356}" destId="{0BFCD5C7-EB23-DA43-9E6E-873AD0D5BCBE}" srcOrd="4" destOrd="0" presId="urn:microsoft.com/office/officeart/2005/8/layout/lProcess1"/>
    <dgm:cxn modelId="{C2DFD47E-9A63-D94D-8EE9-E1F3746429C2}" type="presParOf" srcId="{523884AD-945D-384A-B86C-0A7E6F11D45D}" destId="{9A45AA85-F273-BE4C-BBE3-70619000FA93}" srcOrd="1" destOrd="0" presId="urn:microsoft.com/office/officeart/2005/8/layout/lProcess1"/>
    <dgm:cxn modelId="{F3D79D23-F211-3047-96A6-78CC5F86D503}" type="presParOf" srcId="{523884AD-945D-384A-B86C-0A7E6F11D45D}" destId="{48697A6B-16AF-374E-946B-D0D90276C3FA}" srcOrd="2" destOrd="0" presId="urn:microsoft.com/office/officeart/2005/8/layout/lProcess1"/>
    <dgm:cxn modelId="{9BA06049-9C95-1444-A6BA-258737AB9AE1}" type="presParOf" srcId="{48697A6B-16AF-374E-946B-D0D90276C3FA}" destId="{B09CF5BE-F231-2B4A-8353-B6E402716E2D}" srcOrd="0" destOrd="0" presId="urn:microsoft.com/office/officeart/2005/8/layout/lProcess1"/>
    <dgm:cxn modelId="{07D9A88B-31FC-EE4F-B207-84EDB6DB1036}" type="presParOf" srcId="{48697A6B-16AF-374E-946B-D0D90276C3FA}" destId="{522788B2-3463-8041-97EC-5B93C487FA7B}" srcOrd="1" destOrd="0" presId="urn:microsoft.com/office/officeart/2005/8/layout/lProcess1"/>
    <dgm:cxn modelId="{7D508C02-BF5C-AF4F-BA33-3FA032289610}" type="presParOf" srcId="{48697A6B-16AF-374E-946B-D0D90276C3FA}" destId="{09EF33B6-5E1E-0B4B-8F17-85137F29E25D}" srcOrd="2" destOrd="0" presId="urn:microsoft.com/office/officeart/2005/8/layout/lProcess1"/>
    <dgm:cxn modelId="{1FD5B2F8-77B6-3E46-BFBC-92B443661DFB}" type="presParOf" srcId="{48697A6B-16AF-374E-946B-D0D90276C3FA}" destId="{0CCFBC5F-AEC1-BF4F-9987-1B5D7F00256B}" srcOrd="3" destOrd="0" presId="urn:microsoft.com/office/officeart/2005/8/layout/lProcess1"/>
    <dgm:cxn modelId="{19411353-9EF9-CB4D-95E0-4C6A0DDE8105}" type="presParOf" srcId="{48697A6B-16AF-374E-946B-D0D90276C3FA}" destId="{9A905050-780B-1644-8A66-E4753A935E79}" srcOrd="4"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AFE77C-4068-46D2-AB5B-6D2812D1B967}" type="doc">
      <dgm:prSet loTypeId="urn:microsoft.com/office/officeart/2018/layout/CircleProcess" loCatId="simpleprocesssa" qsTypeId="urn:microsoft.com/office/officeart/2005/8/quickstyle/simple1" qsCatId="simple" csTypeId="urn:microsoft.com/office/officeart/2005/8/colors/colorful5" csCatId="colorful" phldr="1"/>
      <dgm:spPr/>
      <dgm:t>
        <a:bodyPr/>
        <a:lstStyle/>
        <a:p>
          <a:endParaRPr lang="en-US"/>
        </a:p>
      </dgm:t>
    </dgm:pt>
    <dgm:pt modelId="{0BB51BFC-7573-4615-852A-740D6E345EBB}">
      <dgm:prSet/>
      <dgm:spPr/>
      <dgm:t>
        <a:bodyPr/>
        <a:lstStyle/>
        <a:p>
          <a:r>
            <a:rPr lang="en-US" b="0" dirty="0"/>
            <a:t>Over</a:t>
          </a:r>
          <a:r>
            <a:rPr lang="en-US" b="1" dirty="0"/>
            <a:t> 57,000</a:t>
          </a:r>
          <a:r>
            <a:rPr lang="en-US" dirty="0"/>
            <a:t> unique participants</a:t>
          </a:r>
        </a:p>
      </dgm:t>
    </dgm:pt>
    <dgm:pt modelId="{5270C6B8-9D2F-4161-B4CC-64CD2AD26453}" type="parTrans" cxnId="{85FC92AE-D12A-4181-AD4C-DD034FF7390D}">
      <dgm:prSet/>
      <dgm:spPr/>
      <dgm:t>
        <a:bodyPr/>
        <a:lstStyle/>
        <a:p>
          <a:endParaRPr lang="en-US"/>
        </a:p>
      </dgm:t>
    </dgm:pt>
    <dgm:pt modelId="{5BC3DEB0-DED8-4DF6-8104-4359DF22EE67}" type="sibTrans" cxnId="{85FC92AE-D12A-4181-AD4C-DD034FF7390D}">
      <dgm:prSet/>
      <dgm:spPr/>
      <dgm:t>
        <a:bodyPr/>
        <a:lstStyle/>
        <a:p>
          <a:endParaRPr lang="en-US"/>
        </a:p>
      </dgm:t>
    </dgm:pt>
    <dgm:pt modelId="{B2E55212-854F-45BF-A46E-0EF53B7281A6}">
      <dgm:prSet/>
      <dgm:spPr/>
      <dgm:t>
        <a:bodyPr/>
        <a:lstStyle/>
        <a:p>
          <a:r>
            <a:rPr lang="en-US" dirty="0"/>
            <a:t>Over </a:t>
          </a:r>
          <a:r>
            <a:rPr lang="en-US" b="1" dirty="0"/>
            <a:t>9,500</a:t>
          </a:r>
          <a:r>
            <a:rPr lang="en-US" dirty="0"/>
            <a:t> events offered</a:t>
          </a:r>
        </a:p>
      </dgm:t>
    </dgm:pt>
    <dgm:pt modelId="{2E7628BE-46C5-4C67-A81E-C7DE646729E0}" type="parTrans" cxnId="{F9681C66-2A81-4113-9C55-7C865DD4C6BA}">
      <dgm:prSet/>
      <dgm:spPr/>
      <dgm:t>
        <a:bodyPr/>
        <a:lstStyle/>
        <a:p>
          <a:endParaRPr lang="en-US"/>
        </a:p>
      </dgm:t>
    </dgm:pt>
    <dgm:pt modelId="{F74685F6-B75F-444C-A225-DAB87215F901}" type="sibTrans" cxnId="{F9681C66-2A81-4113-9C55-7C865DD4C6BA}">
      <dgm:prSet/>
      <dgm:spPr/>
      <dgm:t>
        <a:bodyPr/>
        <a:lstStyle/>
        <a:p>
          <a:endParaRPr lang="en-US"/>
        </a:p>
      </dgm:t>
    </dgm:pt>
    <dgm:pt modelId="{22AF4AB9-A50B-48DC-8980-E57A92F6F43B}">
      <dgm:prSet/>
      <dgm:spPr/>
      <dgm:t>
        <a:bodyPr/>
        <a:lstStyle/>
        <a:p>
          <a:r>
            <a:rPr lang="en-US" b="1" dirty="0"/>
            <a:t>100</a:t>
          </a:r>
          <a:r>
            <a:rPr lang="en-US" dirty="0"/>
            <a:t> counties covered</a:t>
          </a:r>
        </a:p>
      </dgm:t>
    </dgm:pt>
    <dgm:pt modelId="{61BF472B-DC2F-4CF8-A8E0-9E2917C29060}" type="parTrans" cxnId="{C9ADFBF1-AFC4-4BB2-94E0-1D6A29F7BBBA}">
      <dgm:prSet/>
      <dgm:spPr/>
      <dgm:t>
        <a:bodyPr/>
        <a:lstStyle/>
        <a:p>
          <a:endParaRPr lang="en-US"/>
        </a:p>
      </dgm:t>
    </dgm:pt>
    <dgm:pt modelId="{BF029D7C-F84F-4801-94B7-2FC0B044A47B}" type="sibTrans" cxnId="{C9ADFBF1-AFC4-4BB2-94E0-1D6A29F7BBBA}">
      <dgm:prSet/>
      <dgm:spPr/>
      <dgm:t>
        <a:bodyPr/>
        <a:lstStyle/>
        <a:p>
          <a:endParaRPr lang="en-US"/>
        </a:p>
      </dgm:t>
    </dgm:pt>
    <dgm:pt modelId="{32302AB7-7452-4415-ADA7-392EA5D3483C}">
      <dgm:prSet/>
      <dgm:spPr/>
      <dgm:t>
        <a:bodyPr/>
        <a:lstStyle/>
        <a:p>
          <a:r>
            <a:rPr lang="en-US" b="1" dirty="0"/>
            <a:t>300,000</a:t>
          </a:r>
          <a:r>
            <a:rPr lang="en-US" dirty="0"/>
            <a:t> participants</a:t>
          </a:r>
        </a:p>
      </dgm:t>
    </dgm:pt>
    <dgm:pt modelId="{7A83D452-E235-4710-B514-FFCB7A3138DB}" type="parTrans" cxnId="{CA91B120-63B5-474E-80CA-596562FE5389}">
      <dgm:prSet/>
      <dgm:spPr/>
      <dgm:t>
        <a:bodyPr/>
        <a:lstStyle/>
        <a:p>
          <a:endParaRPr lang="en-US"/>
        </a:p>
      </dgm:t>
    </dgm:pt>
    <dgm:pt modelId="{BAFB0DCE-7420-4170-8B7F-C2FE90F59226}" type="sibTrans" cxnId="{CA91B120-63B5-474E-80CA-596562FE5389}">
      <dgm:prSet/>
      <dgm:spPr/>
      <dgm:t>
        <a:bodyPr/>
        <a:lstStyle/>
        <a:p>
          <a:endParaRPr lang="en-US"/>
        </a:p>
      </dgm:t>
    </dgm:pt>
    <dgm:pt modelId="{33C3D61D-6FC0-435E-94C0-2CB5CF98E39C}" type="pres">
      <dgm:prSet presAssocID="{71AFE77C-4068-46D2-AB5B-6D2812D1B967}" presName="Name0" presStyleCnt="0">
        <dgm:presLayoutVars>
          <dgm:chMax val="11"/>
          <dgm:chPref val="11"/>
          <dgm:dir/>
          <dgm:resizeHandles/>
        </dgm:presLayoutVars>
      </dgm:prSet>
      <dgm:spPr/>
    </dgm:pt>
    <dgm:pt modelId="{4AD655C8-08EB-4E59-8ED1-F8D2F9213D4A}" type="pres">
      <dgm:prSet presAssocID="{22AF4AB9-A50B-48DC-8980-E57A92F6F43B}" presName="Accent4" presStyleCnt="0"/>
      <dgm:spPr/>
    </dgm:pt>
    <dgm:pt modelId="{4638F0E8-4B32-4776-AAE8-6BE36DC01E21}" type="pres">
      <dgm:prSet presAssocID="{22AF4AB9-A50B-48DC-8980-E57A92F6F43B}" presName="Accent" presStyleLbl="node1" presStyleIdx="0" presStyleCnt="8"/>
      <dgm:spPr/>
    </dgm:pt>
    <dgm:pt modelId="{CB798300-0B1A-45E5-A9CA-18A16DF6EF29}" type="pres">
      <dgm:prSet presAssocID="{22AF4AB9-A50B-48DC-8980-E57A92F6F43B}" presName="ParentBackground4" presStyleCnt="0"/>
      <dgm:spPr/>
    </dgm:pt>
    <dgm:pt modelId="{117F94B8-3BEB-43F3-A7F6-F99597E69E07}" type="pres">
      <dgm:prSet presAssocID="{22AF4AB9-A50B-48DC-8980-E57A92F6F43B}" presName="ParentBackground" presStyleLbl="node1" presStyleIdx="1" presStyleCnt="8"/>
      <dgm:spPr/>
    </dgm:pt>
    <dgm:pt modelId="{E738D34B-A5EA-437A-9B30-701BD030CFF8}" type="pres">
      <dgm:prSet presAssocID="{22AF4AB9-A50B-48DC-8980-E57A92F6F43B}" presName="Parent4" presStyleLbl="fgAcc0" presStyleIdx="0" presStyleCnt="0">
        <dgm:presLayoutVars>
          <dgm:chMax val="1"/>
          <dgm:chPref val="1"/>
          <dgm:bulletEnabled val="1"/>
        </dgm:presLayoutVars>
      </dgm:prSet>
      <dgm:spPr/>
    </dgm:pt>
    <dgm:pt modelId="{547784C3-D4BF-4B14-960B-6F83442690A6}" type="pres">
      <dgm:prSet presAssocID="{B2E55212-854F-45BF-A46E-0EF53B7281A6}" presName="Accent3" presStyleCnt="0"/>
      <dgm:spPr/>
    </dgm:pt>
    <dgm:pt modelId="{1E0EA1DC-4DFA-4A2C-95EF-B42ABFCCEA44}" type="pres">
      <dgm:prSet presAssocID="{B2E55212-854F-45BF-A46E-0EF53B7281A6}" presName="Accent" presStyleLbl="node1" presStyleIdx="2" presStyleCnt="8"/>
      <dgm:spPr/>
    </dgm:pt>
    <dgm:pt modelId="{9151557E-A3FA-43C9-8EC3-40FB7AF2C517}" type="pres">
      <dgm:prSet presAssocID="{B2E55212-854F-45BF-A46E-0EF53B7281A6}" presName="ParentBackground3" presStyleCnt="0"/>
      <dgm:spPr/>
    </dgm:pt>
    <dgm:pt modelId="{977A6027-A988-4732-AAFC-3F48CFD74137}" type="pres">
      <dgm:prSet presAssocID="{B2E55212-854F-45BF-A46E-0EF53B7281A6}" presName="ParentBackground" presStyleLbl="node1" presStyleIdx="3" presStyleCnt="8"/>
      <dgm:spPr/>
    </dgm:pt>
    <dgm:pt modelId="{2362D9DE-4848-40A5-8319-A3AA3691078E}" type="pres">
      <dgm:prSet presAssocID="{B2E55212-854F-45BF-A46E-0EF53B7281A6}" presName="Parent3" presStyleLbl="fgAcc0" presStyleIdx="0" presStyleCnt="0">
        <dgm:presLayoutVars>
          <dgm:chMax val="1"/>
          <dgm:chPref val="1"/>
          <dgm:bulletEnabled val="1"/>
        </dgm:presLayoutVars>
      </dgm:prSet>
      <dgm:spPr/>
    </dgm:pt>
    <dgm:pt modelId="{F1A5726F-4E0F-4226-BD7E-F551263500EA}" type="pres">
      <dgm:prSet presAssocID="{0BB51BFC-7573-4615-852A-740D6E345EBB}" presName="Accent2" presStyleCnt="0"/>
      <dgm:spPr/>
    </dgm:pt>
    <dgm:pt modelId="{1AF006DB-35A4-4377-9E2F-33DDE498D3FE}" type="pres">
      <dgm:prSet presAssocID="{0BB51BFC-7573-4615-852A-740D6E345EBB}" presName="Accent" presStyleLbl="node1" presStyleIdx="4" presStyleCnt="8"/>
      <dgm:spPr/>
    </dgm:pt>
    <dgm:pt modelId="{C985ED0D-D429-4D40-B32C-5CCE9C2F39C7}" type="pres">
      <dgm:prSet presAssocID="{0BB51BFC-7573-4615-852A-740D6E345EBB}" presName="ParentBackground2" presStyleCnt="0"/>
      <dgm:spPr/>
    </dgm:pt>
    <dgm:pt modelId="{87E7AADF-7889-4EB2-84F2-9E62E616780B}" type="pres">
      <dgm:prSet presAssocID="{0BB51BFC-7573-4615-852A-740D6E345EBB}" presName="ParentBackground" presStyleLbl="node1" presStyleIdx="5" presStyleCnt="8"/>
      <dgm:spPr/>
    </dgm:pt>
    <dgm:pt modelId="{3C89F5A3-60FF-4BFC-8D7A-BC7C10DFFD5C}" type="pres">
      <dgm:prSet presAssocID="{0BB51BFC-7573-4615-852A-740D6E345EBB}" presName="Parent2" presStyleLbl="fgAcc0" presStyleIdx="0" presStyleCnt="0">
        <dgm:presLayoutVars>
          <dgm:chMax val="1"/>
          <dgm:chPref val="1"/>
          <dgm:bulletEnabled val="1"/>
        </dgm:presLayoutVars>
      </dgm:prSet>
      <dgm:spPr/>
    </dgm:pt>
    <dgm:pt modelId="{057770FA-F1A1-4620-B180-AC1F2235DBB6}" type="pres">
      <dgm:prSet presAssocID="{32302AB7-7452-4415-ADA7-392EA5D3483C}" presName="Accent1" presStyleCnt="0"/>
      <dgm:spPr/>
    </dgm:pt>
    <dgm:pt modelId="{FD68D7ED-DACF-4D75-B1F9-D1EDD8CDF00B}" type="pres">
      <dgm:prSet presAssocID="{32302AB7-7452-4415-ADA7-392EA5D3483C}" presName="Accent" presStyleLbl="node1" presStyleIdx="6" presStyleCnt="8"/>
      <dgm:spPr/>
    </dgm:pt>
    <dgm:pt modelId="{F24AE088-D046-462F-9113-6FCE107D01AF}" type="pres">
      <dgm:prSet presAssocID="{32302AB7-7452-4415-ADA7-392EA5D3483C}" presName="ParentBackground1" presStyleCnt="0"/>
      <dgm:spPr/>
    </dgm:pt>
    <dgm:pt modelId="{4C2B6BE6-C260-46C1-ACF3-B46B0B806858}" type="pres">
      <dgm:prSet presAssocID="{32302AB7-7452-4415-ADA7-392EA5D3483C}" presName="ParentBackground" presStyleLbl="node1" presStyleIdx="7" presStyleCnt="8"/>
      <dgm:spPr/>
    </dgm:pt>
    <dgm:pt modelId="{6EC8B4AF-7B68-474D-A919-2F9DCE197730}" type="pres">
      <dgm:prSet presAssocID="{32302AB7-7452-4415-ADA7-392EA5D3483C}" presName="Parent1" presStyleLbl="fgAcc0" presStyleIdx="0" presStyleCnt="0">
        <dgm:presLayoutVars>
          <dgm:chMax val="1"/>
          <dgm:chPref val="1"/>
          <dgm:bulletEnabled val="1"/>
        </dgm:presLayoutVars>
      </dgm:prSet>
      <dgm:spPr/>
    </dgm:pt>
  </dgm:ptLst>
  <dgm:cxnLst>
    <dgm:cxn modelId="{CA91B120-63B5-474E-80CA-596562FE5389}" srcId="{71AFE77C-4068-46D2-AB5B-6D2812D1B967}" destId="{32302AB7-7452-4415-ADA7-392EA5D3483C}" srcOrd="0" destOrd="0" parTransId="{7A83D452-E235-4710-B514-FFCB7A3138DB}" sibTransId="{BAFB0DCE-7420-4170-8B7F-C2FE90F59226}"/>
    <dgm:cxn modelId="{AAAC395F-A023-44F5-A1E6-87DA14131349}" type="presOf" srcId="{32302AB7-7452-4415-ADA7-392EA5D3483C}" destId="{6EC8B4AF-7B68-474D-A919-2F9DCE197730}" srcOrd="1" destOrd="0" presId="urn:microsoft.com/office/officeart/2018/layout/CircleProcess"/>
    <dgm:cxn modelId="{F9681C66-2A81-4113-9C55-7C865DD4C6BA}" srcId="{71AFE77C-4068-46D2-AB5B-6D2812D1B967}" destId="{B2E55212-854F-45BF-A46E-0EF53B7281A6}" srcOrd="2" destOrd="0" parTransId="{2E7628BE-46C5-4C67-A81E-C7DE646729E0}" sibTransId="{F74685F6-B75F-444C-A225-DAB87215F901}"/>
    <dgm:cxn modelId="{A7D26481-AEFE-4674-A46C-E32463BC426F}" type="presOf" srcId="{71AFE77C-4068-46D2-AB5B-6D2812D1B967}" destId="{33C3D61D-6FC0-435E-94C0-2CB5CF98E39C}" srcOrd="0" destOrd="0" presId="urn:microsoft.com/office/officeart/2018/layout/CircleProcess"/>
    <dgm:cxn modelId="{AB602984-4173-4F67-8E87-57E17D978815}" type="presOf" srcId="{0BB51BFC-7573-4615-852A-740D6E345EBB}" destId="{3C89F5A3-60FF-4BFC-8D7A-BC7C10DFFD5C}" srcOrd="1" destOrd="0" presId="urn:microsoft.com/office/officeart/2018/layout/CircleProcess"/>
    <dgm:cxn modelId="{1CEAC8AD-98DA-4786-A5CC-E7158145D5D1}" type="presOf" srcId="{0BB51BFC-7573-4615-852A-740D6E345EBB}" destId="{87E7AADF-7889-4EB2-84F2-9E62E616780B}" srcOrd="0" destOrd="0" presId="urn:microsoft.com/office/officeart/2018/layout/CircleProcess"/>
    <dgm:cxn modelId="{85FC92AE-D12A-4181-AD4C-DD034FF7390D}" srcId="{71AFE77C-4068-46D2-AB5B-6D2812D1B967}" destId="{0BB51BFC-7573-4615-852A-740D6E345EBB}" srcOrd="1" destOrd="0" parTransId="{5270C6B8-9D2F-4161-B4CC-64CD2AD26453}" sibTransId="{5BC3DEB0-DED8-4DF6-8104-4359DF22EE67}"/>
    <dgm:cxn modelId="{4DB19BBB-B592-468B-AF4D-B3CAB0F2CBDA}" type="presOf" srcId="{22AF4AB9-A50B-48DC-8980-E57A92F6F43B}" destId="{E738D34B-A5EA-437A-9B30-701BD030CFF8}" srcOrd="1" destOrd="0" presId="urn:microsoft.com/office/officeart/2018/layout/CircleProcess"/>
    <dgm:cxn modelId="{7B4FD6C8-FCFE-44ED-906C-5EAFF61C9835}" type="presOf" srcId="{22AF4AB9-A50B-48DC-8980-E57A92F6F43B}" destId="{117F94B8-3BEB-43F3-A7F6-F99597E69E07}" srcOrd="0" destOrd="0" presId="urn:microsoft.com/office/officeart/2018/layout/CircleProcess"/>
    <dgm:cxn modelId="{68B28ACA-4638-4674-8D63-0722065DC5F3}" type="presOf" srcId="{B2E55212-854F-45BF-A46E-0EF53B7281A6}" destId="{977A6027-A988-4732-AAFC-3F48CFD74137}" srcOrd="0" destOrd="0" presId="urn:microsoft.com/office/officeart/2018/layout/CircleProcess"/>
    <dgm:cxn modelId="{AFBA32EC-7C15-4911-A449-F7B4D7BFB3B0}" type="presOf" srcId="{B2E55212-854F-45BF-A46E-0EF53B7281A6}" destId="{2362D9DE-4848-40A5-8319-A3AA3691078E}" srcOrd="1" destOrd="0" presId="urn:microsoft.com/office/officeart/2018/layout/CircleProcess"/>
    <dgm:cxn modelId="{380259EC-456E-4BEF-82A7-80160EA41E8C}" type="presOf" srcId="{32302AB7-7452-4415-ADA7-392EA5D3483C}" destId="{4C2B6BE6-C260-46C1-ACF3-B46B0B806858}" srcOrd="0" destOrd="0" presId="urn:microsoft.com/office/officeart/2018/layout/CircleProcess"/>
    <dgm:cxn modelId="{C9ADFBF1-AFC4-4BB2-94E0-1D6A29F7BBBA}" srcId="{71AFE77C-4068-46D2-AB5B-6D2812D1B967}" destId="{22AF4AB9-A50B-48DC-8980-E57A92F6F43B}" srcOrd="3" destOrd="0" parTransId="{61BF472B-DC2F-4CF8-A8E0-9E2917C29060}" sibTransId="{BF029D7C-F84F-4801-94B7-2FC0B044A47B}"/>
    <dgm:cxn modelId="{117D0EA2-4C5F-4E81-A3F8-630897E62614}" type="presParOf" srcId="{33C3D61D-6FC0-435E-94C0-2CB5CF98E39C}" destId="{4AD655C8-08EB-4E59-8ED1-F8D2F9213D4A}" srcOrd="0" destOrd="0" presId="urn:microsoft.com/office/officeart/2018/layout/CircleProcess"/>
    <dgm:cxn modelId="{B06CF40E-A6C5-4126-A068-DB7BE7C7872B}" type="presParOf" srcId="{4AD655C8-08EB-4E59-8ED1-F8D2F9213D4A}" destId="{4638F0E8-4B32-4776-AAE8-6BE36DC01E21}" srcOrd="0" destOrd="0" presId="urn:microsoft.com/office/officeart/2018/layout/CircleProcess"/>
    <dgm:cxn modelId="{4FB1BBA9-CB2D-4B3B-8C9B-55F94D83F9C4}" type="presParOf" srcId="{33C3D61D-6FC0-435E-94C0-2CB5CF98E39C}" destId="{CB798300-0B1A-45E5-A9CA-18A16DF6EF29}" srcOrd="1" destOrd="0" presId="urn:microsoft.com/office/officeart/2018/layout/CircleProcess"/>
    <dgm:cxn modelId="{CF73C49D-FDC0-41D9-B85E-CE4CC008ECB0}" type="presParOf" srcId="{CB798300-0B1A-45E5-A9CA-18A16DF6EF29}" destId="{117F94B8-3BEB-43F3-A7F6-F99597E69E07}" srcOrd="0" destOrd="0" presId="urn:microsoft.com/office/officeart/2018/layout/CircleProcess"/>
    <dgm:cxn modelId="{E6FF15E8-3E71-499E-B2FF-C7DE5BA3EBF9}" type="presParOf" srcId="{33C3D61D-6FC0-435E-94C0-2CB5CF98E39C}" destId="{E738D34B-A5EA-437A-9B30-701BD030CFF8}" srcOrd="2" destOrd="0" presId="urn:microsoft.com/office/officeart/2018/layout/CircleProcess"/>
    <dgm:cxn modelId="{15E1EA33-E2DF-4602-8ACA-BB627AA00A1C}" type="presParOf" srcId="{33C3D61D-6FC0-435E-94C0-2CB5CF98E39C}" destId="{547784C3-D4BF-4B14-960B-6F83442690A6}" srcOrd="3" destOrd="0" presId="urn:microsoft.com/office/officeart/2018/layout/CircleProcess"/>
    <dgm:cxn modelId="{36481ABE-CAA3-49A5-BC47-D7EF846A04F6}" type="presParOf" srcId="{547784C3-D4BF-4B14-960B-6F83442690A6}" destId="{1E0EA1DC-4DFA-4A2C-95EF-B42ABFCCEA44}" srcOrd="0" destOrd="0" presId="urn:microsoft.com/office/officeart/2018/layout/CircleProcess"/>
    <dgm:cxn modelId="{FF0535C5-87F0-4B17-B2CD-F911DDF79D5C}" type="presParOf" srcId="{33C3D61D-6FC0-435E-94C0-2CB5CF98E39C}" destId="{9151557E-A3FA-43C9-8EC3-40FB7AF2C517}" srcOrd="4" destOrd="0" presId="urn:microsoft.com/office/officeart/2018/layout/CircleProcess"/>
    <dgm:cxn modelId="{C12C8B40-3E15-4519-8F41-220FD4A0AF79}" type="presParOf" srcId="{9151557E-A3FA-43C9-8EC3-40FB7AF2C517}" destId="{977A6027-A988-4732-AAFC-3F48CFD74137}" srcOrd="0" destOrd="0" presId="urn:microsoft.com/office/officeart/2018/layout/CircleProcess"/>
    <dgm:cxn modelId="{2491B25E-FA1C-432D-AD87-977AC415A381}" type="presParOf" srcId="{33C3D61D-6FC0-435E-94C0-2CB5CF98E39C}" destId="{2362D9DE-4848-40A5-8319-A3AA3691078E}" srcOrd="5" destOrd="0" presId="urn:microsoft.com/office/officeart/2018/layout/CircleProcess"/>
    <dgm:cxn modelId="{2709A2B3-EC7F-467D-961C-38E3638CC1D4}" type="presParOf" srcId="{33C3D61D-6FC0-435E-94C0-2CB5CF98E39C}" destId="{F1A5726F-4E0F-4226-BD7E-F551263500EA}" srcOrd="6" destOrd="0" presId="urn:microsoft.com/office/officeart/2018/layout/CircleProcess"/>
    <dgm:cxn modelId="{30472481-69A9-4F0F-B8FB-9EBD0CF04BF0}" type="presParOf" srcId="{F1A5726F-4E0F-4226-BD7E-F551263500EA}" destId="{1AF006DB-35A4-4377-9E2F-33DDE498D3FE}" srcOrd="0" destOrd="0" presId="urn:microsoft.com/office/officeart/2018/layout/CircleProcess"/>
    <dgm:cxn modelId="{14A4235C-DFD1-4B78-A5D9-C89C6EEE4850}" type="presParOf" srcId="{33C3D61D-6FC0-435E-94C0-2CB5CF98E39C}" destId="{C985ED0D-D429-4D40-B32C-5CCE9C2F39C7}" srcOrd="7" destOrd="0" presId="urn:microsoft.com/office/officeart/2018/layout/CircleProcess"/>
    <dgm:cxn modelId="{A009BE3C-01DC-4E68-9138-85A9F2032694}" type="presParOf" srcId="{C985ED0D-D429-4D40-B32C-5CCE9C2F39C7}" destId="{87E7AADF-7889-4EB2-84F2-9E62E616780B}" srcOrd="0" destOrd="0" presId="urn:microsoft.com/office/officeart/2018/layout/CircleProcess"/>
    <dgm:cxn modelId="{34C2FC3D-2C0F-4A3C-BEC1-43F2E765ACEA}" type="presParOf" srcId="{33C3D61D-6FC0-435E-94C0-2CB5CF98E39C}" destId="{3C89F5A3-60FF-4BFC-8D7A-BC7C10DFFD5C}" srcOrd="8" destOrd="0" presId="urn:microsoft.com/office/officeart/2018/layout/CircleProcess"/>
    <dgm:cxn modelId="{09CCBC6E-DB7F-4BEA-8084-4442FE71212B}" type="presParOf" srcId="{33C3D61D-6FC0-435E-94C0-2CB5CF98E39C}" destId="{057770FA-F1A1-4620-B180-AC1F2235DBB6}" srcOrd="9" destOrd="0" presId="urn:microsoft.com/office/officeart/2018/layout/CircleProcess"/>
    <dgm:cxn modelId="{61A9D20D-29C7-4651-A194-D574DE2FE46A}" type="presParOf" srcId="{057770FA-F1A1-4620-B180-AC1F2235DBB6}" destId="{FD68D7ED-DACF-4D75-B1F9-D1EDD8CDF00B}" srcOrd="0" destOrd="0" presId="urn:microsoft.com/office/officeart/2018/layout/CircleProcess"/>
    <dgm:cxn modelId="{EDD41852-68FB-4B03-9AA3-96821DE0A4DC}" type="presParOf" srcId="{33C3D61D-6FC0-435E-94C0-2CB5CF98E39C}" destId="{F24AE088-D046-462F-9113-6FCE107D01AF}" srcOrd="10" destOrd="0" presId="urn:microsoft.com/office/officeart/2018/layout/CircleProcess"/>
    <dgm:cxn modelId="{3E2E55D5-3634-4A0B-B7B1-21FED4D03A2A}" type="presParOf" srcId="{F24AE088-D046-462F-9113-6FCE107D01AF}" destId="{4C2B6BE6-C260-46C1-ACF3-B46B0B806858}" srcOrd="0" destOrd="0" presId="urn:microsoft.com/office/officeart/2018/layout/CircleProcess"/>
    <dgm:cxn modelId="{0A698AC1-111B-487A-B809-5AB40F197DA0}" type="presParOf" srcId="{33C3D61D-6FC0-435E-94C0-2CB5CF98E39C}" destId="{6EC8B4AF-7B68-474D-A919-2F9DCE197730}" srcOrd="11" destOrd="0" presId="urn:microsoft.com/office/officeart/2018/layout/Circle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69944B-3DC1-4FC7-AADC-2A7E60897ADA}"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3C321A8F-BACE-402A-A653-FF4EAD7A64E2}">
      <dgm:prSet phldrT="[Text]"/>
      <dgm:spPr/>
      <dgm:t>
        <a:bodyPr/>
        <a:lstStyle/>
        <a:p>
          <a:r>
            <a:rPr lang="en-US" dirty="0"/>
            <a:t>Discipline Chairs</a:t>
          </a:r>
        </a:p>
      </dgm:t>
    </dgm:pt>
    <dgm:pt modelId="{4DD89971-53C9-42BD-8F15-1CE6E4EC9B45}" type="parTrans" cxnId="{FF3FFAB9-331A-4009-982B-EF0E03B66B9B}">
      <dgm:prSet/>
      <dgm:spPr/>
      <dgm:t>
        <a:bodyPr/>
        <a:lstStyle/>
        <a:p>
          <a:endParaRPr lang="en-US"/>
        </a:p>
      </dgm:t>
    </dgm:pt>
    <dgm:pt modelId="{F72D34C2-901E-4E06-B8F6-4A8FE5C79CEB}" type="sibTrans" cxnId="{FF3FFAB9-331A-4009-982B-EF0E03B66B9B}">
      <dgm:prSet/>
      <dgm:spPr/>
      <dgm:t>
        <a:bodyPr/>
        <a:lstStyle/>
        <a:p>
          <a:endParaRPr lang="en-US"/>
        </a:p>
      </dgm:t>
    </dgm:pt>
    <dgm:pt modelId="{512D16A6-1B9E-42E6-BBE2-B96801E01319}">
      <dgm:prSet phldrT="[Text]"/>
      <dgm:spPr/>
      <dgm:t>
        <a:bodyPr/>
        <a:lstStyle/>
        <a:p>
          <a:r>
            <a:rPr lang="en-US" dirty="0"/>
            <a:t>Allied Health Chair</a:t>
          </a:r>
        </a:p>
      </dgm:t>
    </dgm:pt>
    <dgm:pt modelId="{589E1379-6CD6-4DB3-8296-EC9A3C1323FC}" type="parTrans" cxnId="{B5ACDDB3-65CF-4F0C-BFBF-389ADF7426AE}">
      <dgm:prSet/>
      <dgm:spPr/>
      <dgm:t>
        <a:bodyPr/>
        <a:lstStyle/>
        <a:p>
          <a:endParaRPr lang="en-US"/>
        </a:p>
      </dgm:t>
    </dgm:pt>
    <dgm:pt modelId="{BC3185FA-2260-44B7-B60B-E4E5A70792A9}" type="sibTrans" cxnId="{B5ACDDB3-65CF-4F0C-BFBF-389ADF7426AE}">
      <dgm:prSet/>
      <dgm:spPr/>
      <dgm:t>
        <a:bodyPr/>
        <a:lstStyle/>
        <a:p>
          <a:endParaRPr lang="en-US"/>
        </a:p>
      </dgm:t>
    </dgm:pt>
    <dgm:pt modelId="{73F38DFF-7F6B-4956-BD9E-6F9AD7F9F063}">
      <dgm:prSet phldrT="[Text]"/>
      <dgm:spPr/>
      <dgm:t>
        <a:bodyPr/>
        <a:lstStyle/>
        <a:p>
          <a:r>
            <a:rPr lang="en-US" dirty="0"/>
            <a:t>Behavioral Health Chair</a:t>
          </a:r>
        </a:p>
      </dgm:t>
    </dgm:pt>
    <dgm:pt modelId="{A4987C24-5106-4FDF-AAC5-0364AD8AED41}" type="parTrans" cxnId="{C76ACFCB-C3B3-409F-8426-FEF8E7F7E858}">
      <dgm:prSet/>
      <dgm:spPr/>
      <dgm:t>
        <a:bodyPr/>
        <a:lstStyle/>
        <a:p>
          <a:endParaRPr lang="en-US"/>
        </a:p>
      </dgm:t>
    </dgm:pt>
    <dgm:pt modelId="{22428939-EE18-48EF-8E05-DBD541F0D492}" type="sibTrans" cxnId="{C76ACFCB-C3B3-409F-8426-FEF8E7F7E858}">
      <dgm:prSet/>
      <dgm:spPr/>
      <dgm:t>
        <a:bodyPr/>
        <a:lstStyle/>
        <a:p>
          <a:endParaRPr lang="en-US"/>
        </a:p>
      </dgm:t>
    </dgm:pt>
    <dgm:pt modelId="{867D4FB0-B32A-4675-9D0F-42FFC279CCBB}">
      <dgm:prSet phldrT="[Text]"/>
      <dgm:spPr/>
      <dgm:t>
        <a:bodyPr/>
        <a:lstStyle/>
        <a:p>
          <a:r>
            <a:rPr lang="en-US" dirty="0"/>
            <a:t>Pharmacy Chair</a:t>
          </a:r>
        </a:p>
      </dgm:t>
    </dgm:pt>
    <dgm:pt modelId="{B7C75B2F-2D24-4296-9A3E-1D7A69B84CFD}" type="parTrans" cxnId="{6688E6DA-1521-4152-9C4C-10A96CEA8B3C}">
      <dgm:prSet/>
      <dgm:spPr/>
      <dgm:t>
        <a:bodyPr/>
        <a:lstStyle/>
        <a:p>
          <a:endParaRPr lang="en-US"/>
        </a:p>
      </dgm:t>
    </dgm:pt>
    <dgm:pt modelId="{F978B1D3-8A22-4A03-B0C5-A4C0679C9056}" type="sibTrans" cxnId="{6688E6DA-1521-4152-9C4C-10A96CEA8B3C}">
      <dgm:prSet/>
      <dgm:spPr/>
      <dgm:t>
        <a:bodyPr/>
        <a:lstStyle/>
        <a:p>
          <a:endParaRPr lang="en-US"/>
        </a:p>
      </dgm:t>
    </dgm:pt>
    <dgm:pt modelId="{FE88F480-4550-4443-9C8A-CC53EE99AC7C}">
      <dgm:prSet phldrT="[Text]"/>
      <dgm:spPr/>
      <dgm:t>
        <a:bodyPr/>
        <a:lstStyle/>
        <a:p>
          <a:r>
            <a:rPr lang="en-US" dirty="0"/>
            <a:t>Public Health Chairs</a:t>
          </a:r>
        </a:p>
      </dgm:t>
    </dgm:pt>
    <dgm:pt modelId="{9F834B61-1F46-45D1-89B9-B2431C3BDDA9}" type="parTrans" cxnId="{54B0824E-C337-4EAE-B30A-471DAD077BD0}">
      <dgm:prSet/>
      <dgm:spPr/>
      <dgm:t>
        <a:bodyPr/>
        <a:lstStyle/>
        <a:p>
          <a:endParaRPr lang="en-US"/>
        </a:p>
      </dgm:t>
    </dgm:pt>
    <dgm:pt modelId="{1A334514-DB07-4032-AA78-3456AF2AE72D}" type="sibTrans" cxnId="{54B0824E-C337-4EAE-B30A-471DAD077BD0}">
      <dgm:prSet/>
      <dgm:spPr/>
      <dgm:t>
        <a:bodyPr/>
        <a:lstStyle/>
        <a:p>
          <a:endParaRPr lang="en-US"/>
        </a:p>
      </dgm:t>
    </dgm:pt>
    <dgm:pt modelId="{CDA3C346-E548-4963-82C5-D0C07C6D1122}">
      <dgm:prSet/>
      <dgm:spPr/>
      <dgm:t>
        <a:bodyPr/>
        <a:lstStyle/>
        <a:p>
          <a:r>
            <a:rPr lang="en-US" dirty="0"/>
            <a:t>CME Chair</a:t>
          </a:r>
        </a:p>
      </dgm:t>
    </dgm:pt>
    <dgm:pt modelId="{659BD354-D545-4E62-812D-AFBE2CB64BB7}" type="parTrans" cxnId="{9D68FFBC-FE01-47D3-858E-EDD1268270A1}">
      <dgm:prSet/>
      <dgm:spPr/>
      <dgm:t>
        <a:bodyPr/>
        <a:lstStyle/>
        <a:p>
          <a:endParaRPr lang="en-US"/>
        </a:p>
      </dgm:t>
    </dgm:pt>
    <dgm:pt modelId="{601D0929-6C15-4D13-84B2-8AE4616784D4}" type="sibTrans" cxnId="{9D68FFBC-FE01-47D3-858E-EDD1268270A1}">
      <dgm:prSet/>
      <dgm:spPr/>
      <dgm:t>
        <a:bodyPr/>
        <a:lstStyle/>
        <a:p>
          <a:endParaRPr lang="en-US"/>
        </a:p>
      </dgm:t>
    </dgm:pt>
    <dgm:pt modelId="{79F08F70-68F5-479B-9E57-C0229AC960AF}">
      <dgm:prSet/>
      <dgm:spPr/>
      <dgm:t>
        <a:bodyPr/>
        <a:lstStyle/>
        <a:p>
          <a:r>
            <a:rPr lang="en-US" dirty="0"/>
            <a:t>Nursing Chair</a:t>
          </a:r>
        </a:p>
      </dgm:t>
    </dgm:pt>
    <dgm:pt modelId="{E41B2BA1-B936-4220-BEE7-0A0C2A7B76A2}" type="parTrans" cxnId="{8BDFE563-9EA2-4889-8ECB-F6D164595A8D}">
      <dgm:prSet/>
      <dgm:spPr/>
      <dgm:t>
        <a:bodyPr/>
        <a:lstStyle/>
        <a:p>
          <a:endParaRPr lang="en-US"/>
        </a:p>
      </dgm:t>
    </dgm:pt>
    <dgm:pt modelId="{955055B6-55CD-4D4B-824D-C61AC8D4A845}" type="sibTrans" cxnId="{8BDFE563-9EA2-4889-8ECB-F6D164595A8D}">
      <dgm:prSet/>
      <dgm:spPr/>
      <dgm:t>
        <a:bodyPr/>
        <a:lstStyle/>
        <a:p>
          <a:endParaRPr lang="en-US"/>
        </a:p>
      </dgm:t>
    </dgm:pt>
    <dgm:pt modelId="{3495A0DB-5BC7-469F-91F6-0C4FEE1EDC83}">
      <dgm:prSet/>
      <dgm:spPr/>
      <dgm:t>
        <a:bodyPr/>
        <a:lstStyle/>
        <a:p>
          <a:r>
            <a:rPr lang="en-US" dirty="0"/>
            <a:t>Oral Health Chair</a:t>
          </a:r>
        </a:p>
      </dgm:t>
    </dgm:pt>
    <dgm:pt modelId="{886C8729-851B-45A4-BB69-E8281544F9B3}" type="parTrans" cxnId="{8D5A03C1-2FDD-448D-928E-3F11FBED6EA8}">
      <dgm:prSet/>
      <dgm:spPr/>
      <dgm:t>
        <a:bodyPr/>
        <a:lstStyle/>
        <a:p>
          <a:endParaRPr lang="en-US"/>
        </a:p>
      </dgm:t>
    </dgm:pt>
    <dgm:pt modelId="{7A636515-5207-4C29-B294-73ABD6ACB94C}" type="sibTrans" cxnId="{8D5A03C1-2FDD-448D-928E-3F11FBED6EA8}">
      <dgm:prSet/>
      <dgm:spPr/>
      <dgm:t>
        <a:bodyPr/>
        <a:lstStyle/>
        <a:p>
          <a:endParaRPr lang="en-US"/>
        </a:p>
      </dgm:t>
    </dgm:pt>
    <dgm:pt modelId="{23CE8F7A-4AF3-444C-8C9C-3E525E234CE4}" type="pres">
      <dgm:prSet presAssocID="{4769944B-3DC1-4FC7-AADC-2A7E60897ADA}" presName="composite" presStyleCnt="0">
        <dgm:presLayoutVars>
          <dgm:chMax val="1"/>
          <dgm:dir/>
          <dgm:resizeHandles val="exact"/>
        </dgm:presLayoutVars>
      </dgm:prSet>
      <dgm:spPr/>
    </dgm:pt>
    <dgm:pt modelId="{EDE8FDA1-379F-49ED-8238-A84E89A595C8}" type="pres">
      <dgm:prSet presAssocID="{4769944B-3DC1-4FC7-AADC-2A7E60897ADA}" presName="radial" presStyleCnt="0">
        <dgm:presLayoutVars>
          <dgm:animLvl val="ctr"/>
        </dgm:presLayoutVars>
      </dgm:prSet>
      <dgm:spPr/>
    </dgm:pt>
    <dgm:pt modelId="{6CB76706-EF27-40E8-AF2E-AB90B3C6EF7B}" type="pres">
      <dgm:prSet presAssocID="{3C321A8F-BACE-402A-A653-FF4EAD7A64E2}" presName="centerShape" presStyleLbl="vennNode1" presStyleIdx="0" presStyleCnt="8"/>
      <dgm:spPr/>
    </dgm:pt>
    <dgm:pt modelId="{F21D9A6E-30FE-41C5-88D8-CF28B03FEE5F}" type="pres">
      <dgm:prSet presAssocID="{512D16A6-1B9E-42E6-BBE2-B96801E01319}" presName="node" presStyleLbl="vennNode1" presStyleIdx="1" presStyleCnt="8">
        <dgm:presLayoutVars>
          <dgm:bulletEnabled val="1"/>
        </dgm:presLayoutVars>
      </dgm:prSet>
      <dgm:spPr/>
    </dgm:pt>
    <dgm:pt modelId="{13206092-4886-4E3C-A803-97CD5B433397}" type="pres">
      <dgm:prSet presAssocID="{73F38DFF-7F6B-4956-BD9E-6F9AD7F9F063}" presName="node" presStyleLbl="vennNode1" presStyleIdx="2" presStyleCnt="8">
        <dgm:presLayoutVars>
          <dgm:bulletEnabled val="1"/>
        </dgm:presLayoutVars>
      </dgm:prSet>
      <dgm:spPr/>
    </dgm:pt>
    <dgm:pt modelId="{AA0F0120-4C67-484C-A408-D3799FED0280}" type="pres">
      <dgm:prSet presAssocID="{CDA3C346-E548-4963-82C5-D0C07C6D1122}" presName="node" presStyleLbl="vennNode1" presStyleIdx="3" presStyleCnt="8">
        <dgm:presLayoutVars>
          <dgm:bulletEnabled val="1"/>
        </dgm:presLayoutVars>
      </dgm:prSet>
      <dgm:spPr/>
    </dgm:pt>
    <dgm:pt modelId="{FB8D426A-80A3-4ABE-AF4B-98E879783B2A}" type="pres">
      <dgm:prSet presAssocID="{79F08F70-68F5-479B-9E57-C0229AC960AF}" presName="node" presStyleLbl="vennNode1" presStyleIdx="4" presStyleCnt="8">
        <dgm:presLayoutVars>
          <dgm:bulletEnabled val="1"/>
        </dgm:presLayoutVars>
      </dgm:prSet>
      <dgm:spPr/>
    </dgm:pt>
    <dgm:pt modelId="{8F5CD451-1068-4DFB-8D55-612E42A0AAD2}" type="pres">
      <dgm:prSet presAssocID="{3495A0DB-5BC7-469F-91F6-0C4FEE1EDC83}" presName="node" presStyleLbl="vennNode1" presStyleIdx="5" presStyleCnt="8">
        <dgm:presLayoutVars>
          <dgm:bulletEnabled val="1"/>
        </dgm:presLayoutVars>
      </dgm:prSet>
      <dgm:spPr/>
    </dgm:pt>
    <dgm:pt modelId="{2DF4EDDB-B1E1-4363-8112-DDF6E9DA9510}" type="pres">
      <dgm:prSet presAssocID="{867D4FB0-B32A-4675-9D0F-42FFC279CCBB}" presName="node" presStyleLbl="vennNode1" presStyleIdx="6" presStyleCnt="8">
        <dgm:presLayoutVars>
          <dgm:bulletEnabled val="1"/>
        </dgm:presLayoutVars>
      </dgm:prSet>
      <dgm:spPr/>
    </dgm:pt>
    <dgm:pt modelId="{A82A1EDB-EA5B-48BF-9BE4-A3CAA50100A1}" type="pres">
      <dgm:prSet presAssocID="{FE88F480-4550-4443-9C8A-CC53EE99AC7C}" presName="node" presStyleLbl="vennNode1" presStyleIdx="7" presStyleCnt="8">
        <dgm:presLayoutVars>
          <dgm:bulletEnabled val="1"/>
        </dgm:presLayoutVars>
      </dgm:prSet>
      <dgm:spPr/>
    </dgm:pt>
  </dgm:ptLst>
  <dgm:cxnLst>
    <dgm:cxn modelId="{AB00290A-F16F-4697-A14A-8876A2156C52}" type="presOf" srcId="{512D16A6-1B9E-42E6-BBE2-B96801E01319}" destId="{F21D9A6E-30FE-41C5-88D8-CF28B03FEE5F}" srcOrd="0" destOrd="0" presId="urn:microsoft.com/office/officeart/2005/8/layout/radial3"/>
    <dgm:cxn modelId="{F3CD0013-EDEA-4E2C-9D48-4991FC1D742F}" type="presOf" srcId="{CDA3C346-E548-4963-82C5-D0C07C6D1122}" destId="{AA0F0120-4C67-484C-A408-D3799FED0280}" srcOrd="0" destOrd="0" presId="urn:microsoft.com/office/officeart/2005/8/layout/radial3"/>
    <dgm:cxn modelId="{8BDFE563-9EA2-4889-8ECB-F6D164595A8D}" srcId="{3C321A8F-BACE-402A-A653-FF4EAD7A64E2}" destId="{79F08F70-68F5-479B-9E57-C0229AC960AF}" srcOrd="3" destOrd="0" parTransId="{E41B2BA1-B936-4220-BEE7-0A0C2A7B76A2}" sibTransId="{955055B6-55CD-4D4B-824D-C61AC8D4A845}"/>
    <dgm:cxn modelId="{360EA368-F6F9-4273-94B5-8BAB5E0D7ACB}" type="presOf" srcId="{FE88F480-4550-4443-9C8A-CC53EE99AC7C}" destId="{A82A1EDB-EA5B-48BF-9BE4-A3CAA50100A1}" srcOrd="0" destOrd="0" presId="urn:microsoft.com/office/officeart/2005/8/layout/radial3"/>
    <dgm:cxn modelId="{54B0824E-C337-4EAE-B30A-471DAD077BD0}" srcId="{3C321A8F-BACE-402A-A653-FF4EAD7A64E2}" destId="{FE88F480-4550-4443-9C8A-CC53EE99AC7C}" srcOrd="6" destOrd="0" parTransId="{9F834B61-1F46-45D1-89B9-B2431C3BDDA9}" sibTransId="{1A334514-DB07-4032-AA78-3456AF2AE72D}"/>
    <dgm:cxn modelId="{C6168586-ED41-4857-9602-4A8DF3683D29}" type="presOf" srcId="{73F38DFF-7F6B-4956-BD9E-6F9AD7F9F063}" destId="{13206092-4886-4E3C-A803-97CD5B433397}" srcOrd="0" destOrd="0" presId="urn:microsoft.com/office/officeart/2005/8/layout/radial3"/>
    <dgm:cxn modelId="{FFF554A4-8D1B-40B5-8FF5-3C7E7A00E482}" type="presOf" srcId="{4769944B-3DC1-4FC7-AADC-2A7E60897ADA}" destId="{23CE8F7A-4AF3-444C-8C9C-3E525E234CE4}" srcOrd="0" destOrd="0" presId="urn:microsoft.com/office/officeart/2005/8/layout/radial3"/>
    <dgm:cxn modelId="{B5ACDDB3-65CF-4F0C-BFBF-389ADF7426AE}" srcId="{3C321A8F-BACE-402A-A653-FF4EAD7A64E2}" destId="{512D16A6-1B9E-42E6-BBE2-B96801E01319}" srcOrd="0" destOrd="0" parTransId="{589E1379-6CD6-4DB3-8296-EC9A3C1323FC}" sibTransId="{BC3185FA-2260-44B7-B60B-E4E5A70792A9}"/>
    <dgm:cxn modelId="{291F17B4-B5B4-42A4-B07A-7F39AB790BE4}" type="presOf" srcId="{3C321A8F-BACE-402A-A653-FF4EAD7A64E2}" destId="{6CB76706-EF27-40E8-AF2E-AB90B3C6EF7B}" srcOrd="0" destOrd="0" presId="urn:microsoft.com/office/officeart/2005/8/layout/radial3"/>
    <dgm:cxn modelId="{FF3FFAB9-331A-4009-982B-EF0E03B66B9B}" srcId="{4769944B-3DC1-4FC7-AADC-2A7E60897ADA}" destId="{3C321A8F-BACE-402A-A653-FF4EAD7A64E2}" srcOrd="0" destOrd="0" parTransId="{4DD89971-53C9-42BD-8F15-1CE6E4EC9B45}" sibTransId="{F72D34C2-901E-4E06-B8F6-4A8FE5C79CEB}"/>
    <dgm:cxn modelId="{9D68FFBC-FE01-47D3-858E-EDD1268270A1}" srcId="{3C321A8F-BACE-402A-A653-FF4EAD7A64E2}" destId="{CDA3C346-E548-4963-82C5-D0C07C6D1122}" srcOrd="2" destOrd="0" parTransId="{659BD354-D545-4E62-812D-AFBE2CB64BB7}" sibTransId="{601D0929-6C15-4D13-84B2-8AE4616784D4}"/>
    <dgm:cxn modelId="{8D5A03C1-2FDD-448D-928E-3F11FBED6EA8}" srcId="{3C321A8F-BACE-402A-A653-FF4EAD7A64E2}" destId="{3495A0DB-5BC7-469F-91F6-0C4FEE1EDC83}" srcOrd="4" destOrd="0" parTransId="{886C8729-851B-45A4-BB69-E8281544F9B3}" sibTransId="{7A636515-5207-4C29-B294-73ABD6ACB94C}"/>
    <dgm:cxn modelId="{C76ACFCB-C3B3-409F-8426-FEF8E7F7E858}" srcId="{3C321A8F-BACE-402A-A653-FF4EAD7A64E2}" destId="{73F38DFF-7F6B-4956-BD9E-6F9AD7F9F063}" srcOrd="1" destOrd="0" parTransId="{A4987C24-5106-4FDF-AAC5-0364AD8AED41}" sibTransId="{22428939-EE18-48EF-8E05-DBD541F0D492}"/>
    <dgm:cxn modelId="{6688E6DA-1521-4152-9C4C-10A96CEA8B3C}" srcId="{3C321A8F-BACE-402A-A653-FF4EAD7A64E2}" destId="{867D4FB0-B32A-4675-9D0F-42FFC279CCBB}" srcOrd="5" destOrd="0" parTransId="{B7C75B2F-2D24-4296-9A3E-1D7A69B84CFD}" sibTransId="{F978B1D3-8A22-4A03-B0C5-A4C0679C9056}"/>
    <dgm:cxn modelId="{FB8612DF-4568-4AA8-933F-B3D28C200BBE}" type="presOf" srcId="{3495A0DB-5BC7-469F-91F6-0C4FEE1EDC83}" destId="{8F5CD451-1068-4DFB-8D55-612E42A0AAD2}" srcOrd="0" destOrd="0" presId="urn:microsoft.com/office/officeart/2005/8/layout/radial3"/>
    <dgm:cxn modelId="{A9A556E8-3026-4B4F-BB59-4CD93854D613}" type="presOf" srcId="{79F08F70-68F5-479B-9E57-C0229AC960AF}" destId="{FB8D426A-80A3-4ABE-AF4B-98E879783B2A}" srcOrd="0" destOrd="0" presId="urn:microsoft.com/office/officeart/2005/8/layout/radial3"/>
    <dgm:cxn modelId="{249333EA-180A-4786-8BBE-BA061A7D59C2}" type="presOf" srcId="{867D4FB0-B32A-4675-9D0F-42FFC279CCBB}" destId="{2DF4EDDB-B1E1-4363-8112-DDF6E9DA9510}" srcOrd="0" destOrd="0" presId="urn:microsoft.com/office/officeart/2005/8/layout/radial3"/>
    <dgm:cxn modelId="{97C735E5-FB5A-48E3-AE26-5BB7162B0CDA}" type="presParOf" srcId="{23CE8F7A-4AF3-444C-8C9C-3E525E234CE4}" destId="{EDE8FDA1-379F-49ED-8238-A84E89A595C8}" srcOrd="0" destOrd="0" presId="urn:microsoft.com/office/officeart/2005/8/layout/radial3"/>
    <dgm:cxn modelId="{6756345D-0C30-438B-BA9F-8FE22CF7FE9A}" type="presParOf" srcId="{EDE8FDA1-379F-49ED-8238-A84E89A595C8}" destId="{6CB76706-EF27-40E8-AF2E-AB90B3C6EF7B}" srcOrd="0" destOrd="0" presId="urn:microsoft.com/office/officeart/2005/8/layout/radial3"/>
    <dgm:cxn modelId="{56BE5743-0219-4E71-B764-D7BB33EA7A74}" type="presParOf" srcId="{EDE8FDA1-379F-49ED-8238-A84E89A595C8}" destId="{F21D9A6E-30FE-41C5-88D8-CF28B03FEE5F}" srcOrd="1" destOrd="0" presId="urn:microsoft.com/office/officeart/2005/8/layout/radial3"/>
    <dgm:cxn modelId="{F15816DE-8E2C-4727-B17F-D2961A362BCA}" type="presParOf" srcId="{EDE8FDA1-379F-49ED-8238-A84E89A595C8}" destId="{13206092-4886-4E3C-A803-97CD5B433397}" srcOrd="2" destOrd="0" presId="urn:microsoft.com/office/officeart/2005/8/layout/radial3"/>
    <dgm:cxn modelId="{E8281D28-7546-47A0-BBD9-DF6685DBF497}" type="presParOf" srcId="{EDE8FDA1-379F-49ED-8238-A84E89A595C8}" destId="{AA0F0120-4C67-484C-A408-D3799FED0280}" srcOrd="3" destOrd="0" presId="urn:microsoft.com/office/officeart/2005/8/layout/radial3"/>
    <dgm:cxn modelId="{5D085BAE-582C-4C2E-97AC-D56BD450D167}" type="presParOf" srcId="{EDE8FDA1-379F-49ED-8238-A84E89A595C8}" destId="{FB8D426A-80A3-4ABE-AF4B-98E879783B2A}" srcOrd="4" destOrd="0" presId="urn:microsoft.com/office/officeart/2005/8/layout/radial3"/>
    <dgm:cxn modelId="{41AC1734-BBED-4500-B5A5-AB88A753B2AD}" type="presParOf" srcId="{EDE8FDA1-379F-49ED-8238-A84E89A595C8}" destId="{8F5CD451-1068-4DFB-8D55-612E42A0AAD2}" srcOrd="5" destOrd="0" presId="urn:microsoft.com/office/officeart/2005/8/layout/radial3"/>
    <dgm:cxn modelId="{94463D7F-4D53-405A-873F-9322E907FEB4}" type="presParOf" srcId="{EDE8FDA1-379F-49ED-8238-A84E89A595C8}" destId="{2DF4EDDB-B1E1-4363-8112-DDF6E9DA9510}" srcOrd="6" destOrd="0" presId="urn:microsoft.com/office/officeart/2005/8/layout/radial3"/>
    <dgm:cxn modelId="{D1A6A2F3-E895-4190-B461-CDC9A72CEBE5}" type="presParOf" srcId="{EDE8FDA1-379F-49ED-8238-A84E89A595C8}" destId="{A82A1EDB-EA5B-48BF-9BE4-A3CAA50100A1}" srcOrd="7"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39EF791-0EF0-4E37-B161-DA329D2FFBBB}" type="doc">
      <dgm:prSet loTypeId="urn:microsoft.com/office/officeart/2018/2/layout/Icon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C62FB4F1-D7B2-4DD1-A857-AAC226EBB682}">
      <dgm:prSet/>
      <dgm:spPr/>
      <dgm:t>
        <a:bodyPr/>
        <a:lstStyle/>
        <a:p>
          <a:r>
            <a:rPr lang="en-US"/>
            <a:t>Learning Management System</a:t>
          </a:r>
        </a:p>
      </dgm:t>
    </dgm:pt>
    <dgm:pt modelId="{F33F2048-9A8E-40ED-AD46-4DAE91C1818E}" type="parTrans" cxnId="{53A27DCB-D237-4B19-A4BC-BE56772F8B39}">
      <dgm:prSet/>
      <dgm:spPr/>
      <dgm:t>
        <a:bodyPr/>
        <a:lstStyle/>
        <a:p>
          <a:endParaRPr lang="en-US"/>
        </a:p>
      </dgm:t>
    </dgm:pt>
    <dgm:pt modelId="{30EB41F3-5A5F-462C-8820-FB4F6134C022}" type="sibTrans" cxnId="{53A27DCB-D237-4B19-A4BC-BE56772F8B39}">
      <dgm:prSet/>
      <dgm:spPr/>
      <dgm:t>
        <a:bodyPr/>
        <a:lstStyle/>
        <a:p>
          <a:pPr>
            <a:lnSpc>
              <a:spcPct val="100000"/>
            </a:lnSpc>
          </a:pPr>
          <a:endParaRPr lang="en-US"/>
        </a:p>
      </dgm:t>
    </dgm:pt>
    <dgm:pt modelId="{C174E2E9-AA83-4F00-9DD9-C071FF1FC1E1}">
      <dgm:prSet/>
      <dgm:spPr/>
      <dgm:t>
        <a:bodyPr/>
        <a:lstStyle/>
        <a:p>
          <a:r>
            <a:rPr lang="en-US"/>
            <a:t>Content authoring tools</a:t>
          </a:r>
        </a:p>
      </dgm:t>
    </dgm:pt>
    <dgm:pt modelId="{0D20FFB9-CF7A-40E7-8D3D-4312CC57D305}" type="parTrans" cxnId="{19C73CD1-089F-4D8E-967E-55F878077AC7}">
      <dgm:prSet/>
      <dgm:spPr/>
      <dgm:t>
        <a:bodyPr/>
        <a:lstStyle/>
        <a:p>
          <a:endParaRPr lang="en-US"/>
        </a:p>
      </dgm:t>
    </dgm:pt>
    <dgm:pt modelId="{97A3C11C-FA7C-4A69-9550-6E15738D174F}" type="sibTrans" cxnId="{19C73CD1-089F-4D8E-967E-55F878077AC7}">
      <dgm:prSet/>
      <dgm:spPr/>
      <dgm:t>
        <a:bodyPr/>
        <a:lstStyle/>
        <a:p>
          <a:pPr>
            <a:lnSpc>
              <a:spcPct val="100000"/>
            </a:lnSpc>
          </a:pPr>
          <a:endParaRPr lang="en-US"/>
        </a:p>
      </dgm:t>
    </dgm:pt>
    <dgm:pt modelId="{4AA454CD-E556-4FFC-8348-6512ED39B4A1}">
      <dgm:prSet/>
      <dgm:spPr/>
      <dgm:t>
        <a:bodyPr/>
        <a:lstStyle/>
        <a:p>
          <a:r>
            <a:rPr lang="en-US"/>
            <a:t>Virtual conferencing</a:t>
          </a:r>
        </a:p>
      </dgm:t>
    </dgm:pt>
    <dgm:pt modelId="{A8BDE8A8-D316-485B-94E0-41CC672DAF76}" type="parTrans" cxnId="{345575B2-573C-42C3-835A-D5329A974FF0}">
      <dgm:prSet/>
      <dgm:spPr/>
      <dgm:t>
        <a:bodyPr/>
        <a:lstStyle/>
        <a:p>
          <a:endParaRPr lang="en-US"/>
        </a:p>
      </dgm:t>
    </dgm:pt>
    <dgm:pt modelId="{5141F5F2-CB97-4DF1-9C3D-56EA68002A58}" type="sibTrans" cxnId="{345575B2-573C-42C3-835A-D5329A974FF0}">
      <dgm:prSet/>
      <dgm:spPr/>
      <dgm:t>
        <a:bodyPr/>
        <a:lstStyle/>
        <a:p>
          <a:pPr>
            <a:lnSpc>
              <a:spcPct val="100000"/>
            </a:lnSpc>
          </a:pPr>
          <a:endParaRPr lang="en-US"/>
        </a:p>
      </dgm:t>
    </dgm:pt>
    <dgm:pt modelId="{1A7AA03C-6B26-4045-8EF3-C9D448D6E981}">
      <dgm:prSet/>
      <dgm:spPr/>
      <dgm:t>
        <a:bodyPr/>
        <a:lstStyle/>
        <a:p>
          <a:r>
            <a:rPr lang="en-US"/>
            <a:t>Cloud storage and collaboration</a:t>
          </a:r>
        </a:p>
      </dgm:t>
    </dgm:pt>
    <dgm:pt modelId="{EF0F4722-17A4-4450-B3BF-0487ABFC0BC5}" type="parTrans" cxnId="{B6315E10-BD83-4694-A74E-DEFC63C3D1E5}">
      <dgm:prSet/>
      <dgm:spPr/>
      <dgm:t>
        <a:bodyPr/>
        <a:lstStyle/>
        <a:p>
          <a:endParaRPr lang="en-US"/>
        </a:p>
      </dgm:t>
    </dgm:pt>
    <dgm:pt modelId="{2D9580D7-C13A-4018-962C-F05E46F4B6CE}" type="sibTrans" cxnId="{B6315E10-BD83-4694-A74E-DEFC63C3D1E5}">
      <dgm:prSet/>
      <dgm:spPr/>
      <dgm:t>
        <a:bodyPr/>
        <a:lstStyle/>
        <a:p>
          <a:pPr>
            <a:lnSpc>
              <a:spcPct val="100000"/>
            </a:lnSpc>
          </a:pPr>
          <a:endParaRPr lang="en-US"/>
        </a:p>
      </dgm:t>
    </dgm:pt>
    <dgm:pt modelId="{97C6BCDC-26C9-4F89-AEE6-2159C1A83595}">
      <dgm:prSet/>
      <dgm:spPr/>
      <dgm:t>
        <a:bodyPr/>
        <a:lstStyle/>
        <a:p>
          <a:r>
            <a:rPr lang="en-US"/>
            <a:t>Video/audio management</a:t>
          </a:r>
        </a:p>
      </dgm:t>
    </dgm:pt>
    <dgm:pt modelId="{20DAA23E-F9D0-4C4A-988C-3813A0B5467A}" type="parTrans" cxnId="{63221C20-8574-4318-BA7E-5230D6445059}">
      <dgm:prSet/>
      <dgm:spPr/>
      <dgm:t>
        <a:bodyPr/>
        <a:lstStyle/>
        <a:p>
          <a:endParaRPr lang="en-US"/>
        </a:p>
      </dgm:t>
    </dgm:pt>
    <dgm:pt modelId="{F9EB1096-E1E9-4E9B-8BCA-0D9892C5E1B7}" type="sibTrans" cxnId="{63221C20-8574-4318-BA7E-5230D6445059}">
      <dgm:prSet/>
      <dgm:spPr/>
      <dgm:t>
        <a:bodyPr/>
        <a:lstStyle/>
        <a:p>
          <a:pPr>
            <a:lnSpc>
              <a:spcPct val="100000"/>
            </a:lnSpc>
          </a:pPr>
          <a:endParaRPr lang="en-US"/>
        </a:p>
      </dgm:t>
    </dgm:pt>
    <dgm:pt modelId="{48FB6C28-0554-403D-BED8-A7D4162D26D1}">
      <dgm:prSet/>
      <dgm:spPr/>
      <dgm:t>
        <a:bodyPr/>
        <a:lstStyle/>
        <a:p>
          <a:r>
            <a:rPr lang="en-US"/>
            <a:t>Translation and closed captioning</a:t>
          </a:r>
        </a:p>
      </dgm:t>
    </dgm:pt>
    <dgm:pt modelId="{AF1F131A-E7C9-439B-B3BC-77633540874D}" type="parTrans" cxnId="{03A6196A-21FF-43A9-B97A-2E4BD4292077}">
      <dgm:prSet/>
      <dgm:spPr/>
      <dgm:t>
        <a:bodyPr/>
        <a:lstStyle/>
        <a:p>
          <a:endParaRPr lang="en-US"/>
        </a:p>
      </dgm:t>
    </dgm:pt>
    <dgm:pt modelId="{22C2680C-7AED-4548-A1E3-F98589512732}" type="sibTrans" cxnId="{03A6196A-21FF-43A9-B97A-2E4BD4292077}">
      <dgm:prSet/>
      <dgm:spPr/>
      <dgm:t>
        <a:bodyPr/>
        <a:lstStyle/>
        <a:p>
          <a:endParaRPr lang="en-US"/>
        </a:p>
      </dgm:t>
    </dgm:pt>
    <dgm:pt modelId="{529C6BD7-CEA8-4944-A03D-A2ED3E10EA32}" type="pres">
      <dgm:prSet presAssocID="{C39EF791-0EF0-4E37-B161-DA329D2FFBBB}" presName="root" presStyleCnt="0">
        <dgm:presLayoutVars>
          <dgm:dir/>
          <dgm:resizeHandles val="exact"/>
        </dgm:presLayoutVars>
      </dgm:prSet>
      <dgm:spPr/>
    </dgm:pt>
    <dgm:pt modelId="{71B7D886-7DD3-44DF-8E77-174D6F58CEC6}" type="pres">
      <dgm:prSet presAssocID="{C62FB4F1-D7B2-4DD1-A857-AAC226EBB682}" presName="compNode" presStyleCnt="0"/>
      <dgm:spPr/>
    </dgm:pt>
    <dgm:pt modelId="{6F8A4DEF-9286-47D1-A565-24C357B12D53}" type="pres">
      <dgm:prSet presAssocID="{C62FB4F1-D7B2-4DD1-A857-AAC226EBB682}"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eacher"/>
        </a:ext>
      </dgm:extLst>
    </dgm:pt>
    <dgm:pt modelId="{C079C627-5848-4233-BB51-EA7855878A7F}" type="pres">
      <dgm:prSet presAssocID="{C62FB4F1-D7B2-4DD1-A857-AAC226EBB682}" presName="spaceRect" presStyleCnt="0"/>
      <dgm:spPr/>
    </dgm:pt>
    <dgm:pt modelId="{8954BAAE-5697-44FC-AB14-728625A61BF7}" type="pres">
      <dgm:prSet presAssocID="{C62FB4F1-D7B2-4DD1-A857-AAC226EBB682}" presName="textRect" presStyleLbl="revTx" presStyleIdx="0" presStyleCnt="6">
        <dgm:presLayoutVars>
          <dgm:chMax val="1"/>
          <dgm:chPref val="1"/>
        </dgm:presLayoutVars>
      </dgm:prSet>
      <dgm:spPr/>
    </dgm:pt>
    <dgm:pt modelId="{73D5B743-F844-4B4B-9BCC-1D9F6E197DA2}" type="pres">
      <dgm:prSet presAssocID="{30EB41F3-5A5F-462C-8820-FB4F6134C022}" presName="sibTrans" presStyleCnt="0"/>
      <dgm:spPr/>
    </dgm:pt>
    <dgm:pt modelId="{56D76C6A-8B6D-41E0-BCA7-8379189BE20F}" type="pres">
      <dgm:prSet presAssocID="{C174E2E9-AA83-4F00-9DD9-C071FF1FC1E1}" presName="compNode" presStyleCnt="0"/>
      <dgm:spPr/>
    </dgm:pt>
    <dgm:pt modelId="{FE09556F-7D7D-4E5B-AF58-E91830DEBE57}" type="pres">
      <dgm:prSet presAssocID="{C174E2E9-AA83-4F00-9DD9-C071FF1FC1E1}"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ools"/>
        </a:ext>
      </dgm:extLst>
    </dgm:pt>
    <dgm:pt modelId="{9CB746AE-EF96-49F4-B6A6-7DA620D7F8C8}" type="pres">
      <dgm:prSet presAssocID="{C174E2E9-AA83-4F00-9DD9-C071FF1FC1E1}" presName="spaceRect" presStyleCnt="0"/>
      <dgm:spPr/>
    </dgm:pt>
    <dgm:pt modelId="{F452C2C8-3F99-473E-9874-B8EDB7D4F7A7}" type="pres">
      <dgm:prSet presAssocID="{C174E2E9-AA83-4F00-9DD9-C071FF1FC1E1}" presName="textRect" presStyleLbl="revTx" presStyleIdx="1" presStyleCnt="6">
        <dgm:presLayoutVars>
          <dgm:chMax val="1"/>
          <dgm:chPref val="1"/>
        </dgm:presLayoutVars>
      </dgm:prSet>
      <dgm:spPr/>
    </dgm:pt>
    <dgm:pt modelId="{E866CA3D-4FBD-4E10-895C-E1F9B8E57A5F}" type="pres">
      <dgm:prSet presAssocID="{97A3C11C-FA7C-4A69-9550-6E15738D174F}" presName="sibTrans" presStyleCnt="0"/>
      <dgm:spPr/>
    </dgm:pt>
    <dgm:pt modelId="{50BBDEE2-6FCC-47AE-B8FE-8948106568EE}" type="pres">
      <dgm:prSet presAssocID="{4AA454CD-E556-4FFC-8348-6512ED39B4A1}" presName="compNode" presStyleCnt="0"/>
      <dgm:spPr/>
    </dgm:pt>
    <dgm:pt modelId="{F5FD73DD-9765-4E92-8FF4-1D1ED5B51A8F}" type="pres">
      <dgm:prSet presAssocID="{4AA454CD-E556-4FFC-8348-6512ED39B4A1}"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all center"/>
        </a:ext>
      </dgm:extLst>
    </dgm:pt>
    <dgm:pt modelId="{88219AD7-1EA0-412E-ADE8-2EDB2B1305B6}" type="pres">
      <dgm:prSet presAssocID="{4AA454CD-E556-4FFC-8348-6512ED39B4A1}" presName="spaceRect" presStyleCnt="0"/>
      <dgm:spPr/>
    </dgm:pt>
    <dgm:pt modelId="{A415910E-FACB-4CD0-B834-50558EB46677}" type="pres">
      <dgm:prSet presAssocID="{4AA454CD-E556-4FFC-8348-6512ED39B4A1}" presName="textRect" presStyleLbl="revTx" presStyleIdx="2" presStyleCnt="6">
        <dgm:presLayoutVars>
          <dgm:chMax val="1"/>
          <dgm:chPref val="1"/>
        </dgm:presLayoutVars>
      </dgm:prSet>
      <dgm:spPr/>
    </dgm:pt>
    <dgm:pt modelId="{2F33D862-A0CD-4864-9F08-62302370C7C6}" type="pres">
      <dgm:prSet presAssocID="{5141F5F2-CB97-4DF1-9C3D-56EA68002A58}" presName="sibTrans" presStyleCnt="0"/>
      <dgm:spPr/>
    </dgm:pt>
    <dgm:pt modelId="{FE309649-2F71-4C27-A0AE-E8A92CC4E597}" type="pres">
      <dgm:prSet presAssocID="{1A7AA03C-6B26-4045-8EF3-C9D448D6E981}" presName="compNode" presStyleCnt="0"/>
      <dgm:spPr/>
    </dgm:pt>
    <dgm:pt modelId="{63C6814E-AC86-4DBC-A7A7-9B659600F66E}" type="pres">
      <dgm:prSet presAssocID="{1A7AA03C-6B26-4045-8EF3-C9D448D6E981}"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loud"/>
        </a:ext>
      </dgm:extLst>
    </dgm:pt>
    <dgm:pt modelId="{506EE553-2B00-4B76-87B5-C59F7E62DE25}" type="pres">
      <dgm:prSet presAssocID="{1A7AA03C-6B26-4045-8EF3-C9D448D6E981}" presName="spaceRect" presStyleCnt="0"/>
      <dgm:spPr/>
    </dgm:pt>
    <dgm:pt modelId="{377F8DFE-6AA3-401F-A24B-B3E1E1B54367}" type="pres">
      <dgm:prSet presAssocID="{1A7AA03C-6B26-4045-8EF3-C9D448D6E981}" presName="textRect" presStyleLbl="revTx" presStyleIdx="3" presStyleCnt="6">
        <dgm:presLayoutVars>
          <dgm:chMax val="1"/>
          <dgm:chPref val="1"/>
        </dgm:presLayoutVars>
      </dgm:prSet>
      <dgm:spPr/>
    </dgm:pt>
    <dgm:pt modelId="{7755F5FA-680C-4926-84CA-717551534C76}" type="pres">
      <dgm:prSet presAssocID="{2D9580D7-C13A-4018-962C-F05E46F4B6CE}" presName="sibTrans" presStyleCnt="0"/>
      <dgm:spPr/>
    </dgm:pt>
    <dgm:pt modelId="{2A57FEA3-5DC7-4BCF-8DA3-CA2B7CE0A164}" type="pres">
      <dgm:prSet presAssocID="{97C6BCDC-26C9-4F89-AEE6-2159C1A83595}" presName="compNode" presStyleCnt="0"/>
      <dgm:spPr/>
    </dgm:pt>
    <dgm:pt modelId="{60E32832-278C-4835-B1F5-1D1DCF30B732}" type="pres">
      <dgm:prSet presAssocID="{97C6BCDC-26C9-4F89-AEE6-2159C1A83595}"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Video camera"/>
        </a:ext>
      </dgm:extLst>
    </dgm:pt>
    <dgm:pt modelId="{5F2977F9-F5B8-4534-BCDE-ACADA9D8E5A8}" type="pres">
      <dgm:prSet presAssocID="{97C6BCDC-26C9-4F89-AEE6-2159C1A83595}" presName="spaceRect" presStyleCnt="0"/>
      <dgm:spPr/>
    </dgm:pt>
    <dgm:pt modelId="{DA1EB23B-3A33-4580-928A-E0F4B9111A68}" type="pres">
      <dgm:prSet presAssocID="{97C6BCDC-26C9-4F89-AEE6-2159C1A83595}" presName="textRect" presStyleLbl="revTx" presStyleIdx="4" presStyleCnt="6">
        <dgm:presLayoutVars>
          <dgm:chMax val="1"/>
          <dgm:chPref val="1"/>
        </dgm:presLayoutVars>
      </dgm:prSet>
      <dgm:spPr/>
    </dgm:pt>
    <dgm:pt modelId="{B57E8301-BF77-4755-948D-BDA361EF3176}" type="pres">
      <dgm:prSet presAssocID="{F9EB1096-E1E9-4E9B-8BCA-0D9892C5E1B7}" presName="sibTrans" presStyleCnt="0"/>
      <dgm:spPr/>
    </dgm:pt>
    <dgm:pt modelId="{996EA256-FD66-4559-AAED-CE81DD794FD8}" type="pres">
      <dgm:prSet presAssocID="{48FB6C28-0554-403D-BED8-A7D4162D26D1}" presName="compNode" presStyleCnt="0"/>
      <dgm:spPr/>
    </dgm:pt>
    <dgm:pt modelId="{1A05B233-32AA-47FD-845D-D0A230D492F6}" type="pres">
      <dgm:prSet presAssocID="{48FB6C28-0554-403D-BED8-A7D4162D26D1}"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Subtitles"/>
        </a:ext>
      </dgm:extLst>
    </dgm:pt>
    <dgm:pt modelId="{5072B4A2-0EE3-4E6D-82AB-BAEDAEAF0C2E}" type="pres">
      <dgm:prSet presAssocID="{48FB6C28-0554-403D-BED8-A7D4162D26D1}" presName="spaceRect" presStyleCnt="0"/>
      <dgm:spPr/>
    </dgm:pt>
    <dgm:pt modelId="{0582AA96-0AF0-49CF-8CD1-492014B32542}" type="pres">
      <dgm:prSet presAssocID="{48FB6C28-0554-403D-BED8-A7D4162D26D1}" presName="textRect" presStyleLbl="revTx" presStyleIdx="5" presStyleCnt="6">
        <dgm:presLayoutVars>
          <dgm:chMax val="1"/>
          <dgm:chPref val="1"/>
        </dgm:presLayoutVars>
      </dgm:prSet>
      <dgm:spPr/>
    </dgm:pt>
  </dgm:ptLst>
  <dgm:cxnLst>
    <dgm:cxn modelId="{B6315E10-BD83-4694-A74E-DEFC63C3D1E5}" srcId="{C39EF791-0EF0-4E37-B161-DA329D2FFBBB}" destId="{1A7AA03C-6B26-4045-8EF3-C9D448D6E981}" srcOrd="3" destOrd="0" parTransId="{EF0F4722-17A4-4450-B3BF-0487ABFC0BC5}" sibTransId="{2D9580D7-C13A-4018-962C-F05E46F4B6CE}"/>
    <dgm:cxn modelId="{E1210A11-8ED4-4C2B-971A-9B09F377B07D}" type="presOf" srcId="{C62FB4F1-D7B2-4DD1-A857-AAC226EBB682}" destId="{8954BAAE-5697-44FC-AB14-728625A61BF7}" srcOrd="0" destOrd="0" presId="urn:microsoft.com/office/officeart/2018/2/layout/IconLabelList"/>
    <dgm:cxn modelId="{63221C20-8574-4318-BA7E-5230D6445059}" srcId="{C39EF791-0EF0-4E37-B161-DA329D2FFBBB}" destId="{97C6BCDC-26C9-4F89-AEE6-2159C1A83595}" srcOrd="4" destOrd="0" parTransId="{20DAA23E-F9D0-4C4A-988C-3813A0B5467A}" sibTransId="{F9EB1096-E1E9-4E9B-8BCA-0D9892C5E1B7}"/>
    <dgm:cxn modelId="{C7618C33-119A-4311-B456-6043E9D016F5}" type="presOf" srcId="{97C6BCDC-26C9-4F89-AEE6-2159C1A83595}" destId="{DA1EB23B-3A33-4580-928A-E0F4B9111A68}" srcOrd="0" destOrd="0" presId="urn:microsoft.com/office/officeart/2018/2/layout/IconLabelList"/>
    <dgm:cxn modelId="{F47F1C3C-8CCE-411E-8908-FAC2FF7E66D8}" type="presOf" srcId="{C174E2E9-AA83-4F00-9DD9-C071FF1FC1E1}" destId="{F452C2C8-3F99-473E-9874-B8EDB7D4F7A7}" srcOrd="0" destOrd="0" presId="urn:microsoft.com/office/officeart/2018/2/layout/IconLabelList"/>
    <dgm:cxn modelId="{4634AB5D-27F2-4719-9224-DCCF73D27BA1}" type="presOf" srcId="{C39EF791-0EF0-4E37-B161-DA329D2FFBBB}" destId="{529C6BD7-CEA8-4944-A03D-A2ED3E10EA32}" srcOrd="0" destOrd="0" presId="urn:microsoft.com/office/officeart/2018/2/layout/IconLabelList"/>
    <dgm:cxn modelId="{03A6196A-21FF-43A9-B97A-2E4BD4292077}" srcId="{C39EF791-0EF0-4E37-B161-DA329D2FFBBB}" destId="{48FB6C28-0554-403D-BED8-A7D4162D26D1}" srcOrd="5" destOrd="0" parTransId="{AF1F131A-E7C9-439B-B3BC-77633540874D}" sibTransId="{22C2680C-7AED-4548-A1E3-F98589512732}"/>
    <dgm:cxn modelId="{BE6F8B53-9BE6-4386-9FCD-2020FAEDC1CD}" type="presOf" srcId="{4AA454CD-E556-4FFC-8348-6512ED39B4A1}" destId="{A415910E-FACB-4CD0-B834-50558EB46677}" srcOrd="0" destOrd="0" presId="urn:microsoft.com/office/officeart/2018/2/layout/IconLabelList"/>
    <dgm:cxn modelId="{DFFA6EA5-1EC8-4BDC-B4DC-4C794CF8912C}" type="presOf" srcId="{1A7AA03C-6B26-4045-8EF3-C9D448D6E981}" destId="{377F8DFE-6AA3-401F-A24B-B3E1E1B54367}" srcOrd="0" destOrd="0" presId="urn:microsoft.com/office/officeart/2018/2/layout/IconLabelList"/>
    <dgm:cxn modelId="{345575B2-573C-42C3-835A-D5329A974FF0}" srcId="{C39EF791-0EF0-4E37-B161-DA329D2FFBBB}" destId="{4AA454CD-E556-4FFC-8348-6512ED39B4A1}" srcOrd="2" destOrd="0" parTransId="{A8BDE8A8-D316-485B-94E0-41CC672DAF76}" sibTransId="{5141F5F2-CB97-4DF1-9C3D-56EA68002A58}"/>
    <dgm:cxn modelId="{53A27DCB-D237-4B19-A4BC-BE56772F8B39}" srcId="{C39EF791-0EF0-4E37-B161-DA329D2FFBBB}" destId="{C62FB4F1-D7B2-4DD1-A857-AAC226EBB682}" srcOrd="0" destOrd="0" parTransId="{F33F2048-9A8E-40ED-AD46-4DAE91C1818E}" sibTransId="{30EB41F3-5A5F-462C-8820-FB4F6134C022}"/>
    <dgm:cxn modelId="{79E86CCF-FDBE-45BC-9011-F580CF700E73}" type="presOf" srcId="{48FB6C28-0554-403D-BED8-A7D4162D26D1}" destId="{0582AA96-0AF0-49CF-8CD1-492014B32542}" srcOrd="0" destOrd="0" presId="urn:microsoft.com/office/officeart/2018/2/layout/IconLabelList"/>
    <dgm:cxn modelId="{19C73CD1-089F-4D8E-967E-55F878077AC7}" srcId="{C39EF791-0EF0-4E37-B161-DA329D2FFBBB}" destId="{C174E2E9-AA83-4F00-9DD9-C071FF1FC1E1}" srcOrd="1" destOrd="0" parTransId="{0D20FFB9-CF7A-40E7-8D3D-4312CC57D305}" sibTransId="{97A3C11C-FA7C-4A69-9550-6E15738D174F}"/>
    <dgm:cxn modelId="{FBCD4D0E-5963-4276-B385-419FB0D052CE}" type="presParOf" srcId="{529C6BD7-CEA8-4944-A03D-A2ED3E10EA32}" destId="{71B7D886-7DD3-44DF-8E77-174D6F58CEC6}" srcOrd="0" destOrd="0" presId="urn:microsoft.com/office/officeart/2018/2/layout/IconLabelList"/>
    <dgm:cxn modelId="{DFFC06E5-57BB-421F-84AF-5FB02E09EA6D}" type="presParOf" srcId="{71B7D886-7DD3-44DF-8E77-174D6F58CEC6}" destId="{6F8A4DEF-9286-47D1-A565-24C357B12D53}" srcOrd="0" destOrd="0" presId="urn:microsoft.com/office/officeart/2018/2/layout/IconLabelList"/>
    <dgm:cxn modelId="{2CA2E4A6-BCF7-4897-B1B3-A01A464F30ED}" type="presParOf" srcId="{71B7D886-7DD3-44DF-8E77-174D6F58CEC6}" destId="{C079C627-5848-4233-BB51-EA7855878A7F}" srcOrd="1" destOrd="0" presId="urn:microsoft.com/office/officeart/2018/2/layout/IconLabelList"/>
    <dgm:cxn modelId="{36D43FCF-AA8B-41D8-B111-6AA32A878F9D}" type="presParOf" srcId="{71B7D886-7DD3-44DF-8E77-174D6F58CEC6}" destId="{8954BAAE-5697-44FC-AB14-728625A61BF7}" srcOrd="2" destOrd="0" presId="urn:microsoft.com/office/officeart/2018/2/layout/IconLabelList"/>
    <dgm:cxn modelId="{CC5BAFDB-D1B6-4833-A779-05C9C486CF5E}" type="presParOf" srcId="{529C6BD7-CEA8-4944-A03D-A2ED3E10EA32}" destId="{73D5B743-F844-4B4B-9BCC-1D9F6E197DA2}" srcOrd="1" destOrd="0" presId="urn:microsoft.com/office/officeart/2018/2/layout/IconLabelList"/>
    <dgm:cxn modelId="{C0EF88A5-32EF-447A-8BD0-EB6A0D5B6318}" type="presParOf" srcId="{529C6BD7-CEA8-4944-A03D-A2ED3E10EA32}" destId="{56D76C6A-8B6D-41E0-BCA7-8379189BE20F}" srcOrd="2" destOrd="0" presId="urn:microsoft.com/office/officeart/2018/2/layout/IconLabelList"/>
    <dgm:cxn modelId="{998F05D9-D55A-4686-8F28-7780647B3AA7}" type="presParOf" srcId="{56D76C6A-8B6D-41E0-BCA7-8379189BE20F}" destId="{FE09556F-7D7D-4E5B-AF58-E91830DEBE57}" srcOrd="0" destOrd="0" presId="urn:microsoft.com/office/officeart/2018/2/layout/IconLabelList"/>
    <dgm:cxn modelId="{905FDAA6-60B4-4B8A-B723-BB2DD760803E}" type="presParOf" srcId="{56D76C6A-8B6D-41E0-BCA7-8379189BE20F}" destId="{9CB746AE-EF96-49F4-B6A6-7DA620D7F8C8}" srcOrd="1" destOrd="0" presId="urn:microsoft.com/office/officeart/2018/2/layout/IconLabelList"/>
    <dgm:cxn modelId="{CEE1E509-E200-4F77-BCDF-5FB7D83ADA4C}" type="presParOf" srcId="{56D76C6A-8B6D-41E0-BCA7-8379189BE20F}" destId="{F452C2C8-3F99-473E-9874-B8EDB7D4F7A7}" srcOrd="2" destOrd="0" presId="urn:microsoft.com/office/officeart/2018/2/layout/IconLabelList"/>
    <dgm:cxn modelId="{CA0C25FD-560F-4FFC-BAD3-5D2D8773B8FD}" type="presParOf" srcId="{529C6BD7-CEA8-4944-A03D-A2ED3E10EA32}" destId="{E866CA3D-4FBD-4E10-895C-E1F9B8E57A5F}" srcOrd="3" destOrd="0" presId="urn:microsoft.com/office/officeart/2018/2/layout/IconLabelList"/>
    <dgm:cxn modelId="{7EE96ED8-8827-4EED-92A6-28D1A4B7FA8C}" type="presParOf" srcId="{529C6BD7-CEA8-4944-A03D-A2ED3E10EA32}" destId="{50BBDEE2-6FCC-47AE-B8FE-8948106568EE}" srcOrd="4" destOrd="0" presId="urn:microsoft.com/office/officeart/2018/2/layout/IconLabelList"/>
    <dgm:cxn modelId="{5A9169B2-CEF9-4E5D-BAED-B7915CB24815}" type="presParOf" srcId="{50BBDEE2-6FCC-47AE-B8FE-8948106568EE}" destId="{F5FD73DD-9765-4E92-8FF4-1D1ED5B51A8F}" srcOrd="0" destOrd="0" presId="urn:microsoft.com/office/officeart/2018/2/layout/IconLabelList"/>
    <dgm:cxn modelId="{F7225E57-E765-4BAA-9784-B96D91670C37}" type="presParOf" srcId="{50BBDEE2-6FCC-47AE-B8FE-8948106568EE}" destId="{88219AD7-1EA0-412E-ADE8-2EDB2B1305B6}" srcOrd="1" destOrd="0" presId="urn:microsoft.com/office/officeart/2018/2/layout/IconLabelList"/>
    <dgm:cxn modelId="{047C282B-FD55-49A2-9B6A-4DEB2A5546DF}" type="presParOf" srcId="{50BBDEE2-6FCC-47AE-B8FE-8948106568EE}" destId="{A415910E-FACB-4CD0-B834-50558EB46677}" srcOrd="2" destOrd="0" presId="urn:microsoft.com/office/officeart/2018/2/layout/IconLabelList"/>
    <dgm:cxn modelId="{C723AE36-846F-4FDD-A5A5-59E1847C2B0B}" type="presParOf" srcId="{529C6BD7-CEA8-4944-A03D-A2ED3E10EA32}" destId="{2F33D862-A0CD-4864-9F08-62302370C7C6}" srcOrd="5" destOrd="0" presId="urn:microsoft.com/office/officeart/2018/2/layout/IconLabelList"/>
    <dgm:cxn modelId="{F6BB65CF-B8C5-4D64-AEE4-FFCD738BF34F}" type="presParOf" srcId="{529C6BD7-CEA8-4944-A03D-A2ED3E10EA32}" destId="{FE309649-2F71-4C27-A0AE-E8A92CC4E597}" srcOrd="6" destOrd="0" presId="urn:microsoft.com/office/officeart/2018/2/layout/IconLabelList"/>
    <dgm:cxn modelId="{0CBC52BB-5B6D-4188-9CEE-F7D6B8C8FCB9}" type="presParOf" srcId="{FE309649-2F71-4C27-A0AE-E8A92CC4E597}" destId="{63C6814E-AC86-4DBC-A7A7-9B659600F66E}" srcOrd="0" destOrd="0" presId="urn:microsoft.com/office/officeart/2018/2/layout/IconLabelList"/>
    <dgm:cxn modelId="{26ECF4FA-BDC7-4ED5-A02C-5AB6706B7B7A}" type="presParOf" srcId="{FE309649-2F71-4C27-A0AE-E8A92CC4E597}" destId="{506EE553-2B00-4B76-87B5-C59F7E62DE25}" srcOrd="1" destOrd="0" presId="urn:microsoft.com/office/officeart/2018/2/layout/IconLabelList"/>
    <dgm:cxn modelId="{4589CB0B-16A5-42DC-9138-0D57A61DAA3F}" type="presParOf" srcId="{FE309649-2F71-4C27-A0AE-E8A92CC4E597}" destId="{377F8DFE-6AA3-401F-A24B-B3E1E1B54367}" srcOrd="2" destOrd="0" presId="urn:microsoft.com/office/officeart/2018/2/layout/IconLabelList"/>
    <dgm:cxn modelId="{97C6D969-157F-460A-8501-5D18680CAFDE}" type="presParOf" srcId="{529C6BD7-CEA8-4944-A03D-A2ED3E10EA32}" destId="{7755F5FA-680C-4926-84CA-717551534C76}" srcOrd="7" destOrd="0" presId="urn:microsoft.com/office/officeart/2018/2/layout/IconLabelList"/>
    <dgm:cxn modelId="{8E9D2D5E-AAF4-4AC6-980B-81285EB045F1}" type="presParOf" srcId="{529C6BD7-CEA8-4944-A03D-A2ED3E10EA32}" destId="{2A57FEA3-5DC7-4BCF-8DA3-CA2B7CE0A164}" srcOrd="8" destOrd="0" presId="urn:microsoft.com/office/officeart/2018/2/layout/IconLabelList"/>
    <dgm:cxn modelId="{89196459-2F7F-4B69-9E36-5AD58A80ABC2}" type="presParOf" srcId="{2A57FEA3-5DC7-4BCF-8DA3-CA2B7CE0A164}" destId="{60E32832-278C-4835-B1F5-1D1DCF30B732}" srcOrd="0" destOrd="0" presId="urn:microsoft.com/office/officeart/2018/2/layout/IconLabelList"/>
    <dgm:cxn modelId="{FEF94CF6-392C-4CE6-8C6D-5B7396F396E6}" type="presParOf" srcId="{2A57FEA3-5DC7-4BCF-8DA3-CA2B7CE0A164}" destId="{5F2977F9-F5B8-4534-BCDE-ACADA9D8E5A8}" srcOrd="1" destOrd="0" presId="urn:microsoft.com/office/officeart/2018/2/layout/IconLabelList"/>
    <dgm:cxn modelId="{51A766F0-F35F-4CA0-8F63-6F24091CC0D8}" type="presParOf" srcId="{2A57FEA3-5DC7-4BCF-8DA3-CA2B7CE0A164}" destId="{DA1EB23B-3A33-4580-928A-E0F4B9111A68}" srcOrd="2" destOrd="0" presId="urn:microsoft.com/office/officeart/2018/2/layout/IconLabelList"/>
    <dgm:cxn modelId="{869AE44F-A38B-419B-850F-37889BE117CB}" type="presParOf" srcId="{529C6BD7-CEA8-4944-A03D-A2ED3E10EA32}" destId="{B57E8301-BF77-4755-948D-BDA361EF3176}" srcOrd="9" destOrd="0" presId="urn:microsoft.com/office/officeart/2018/2/layout/IconLabelList"/>
    <dgm:cxn modelId="{C7BD766C-8F45-4540-80F4-4FB495F121A6}" type="presParOf" srcId="{529C6BD7-CEA8-4944-A03D-A2ED3E10EA32}" destId="{996EA256-FD66-4559-AAED-CE81DD794FD8}" srcOrd="10" destOrd="0" presId="urn:microsoft.com/office/officeart/2018/2/layout/IconLabelList"/>
    <dgm:cxn modelId="{B6745C29-62A6-46DF-9716-CBAC5E1ACDB5}" type="presParOf" srcId="{996EA256-FD66-4559-AAED-CE81DD794FD8}" destId="{1A05B233-32AA-47FD-845D-D0A230D492F6}" srcOrd="0" destOrd="0" presId="urn:microsoft.com/office/officeart/2018/2/layout/IconLabelList"/>
    <dgm:cxn modelId="{B45C89C7-34EA-452E-8B89-574C4B95F8E4}" type="presParOf" srcId="{996EA256-FD66-4559-AAED-CE81DD794FD8}" destId="{5072B4A2-0EE3-4E6D-82AB-BAEDAEAF0C2E}" srcOrd="1" destOrd="0" presId="urn:microsoft.com/office/officeart/2018/2/layout/IconLabelList"/>
    <dgm:cxn modelId="{8568A504-5612-47FC-A8CF-600F54D37CB4}" type="presParOf" srcId="{996EA256-FD66-4559-AAED-CE81DD794FD8}" destId="{0582AA96-0AF0-49CF-8CD1-492014B32542}"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748C88-7FE8-544E-8704-C4FEDA82265E}">
      <dsp:nvSpPr>
        <dsp:cNvPr id="0" name=""/>
        <dsp:cNvSpPr/>
      </dsp:nvSpPr>
      <dsp:spPr>
        <a:xfrm>
          <a:off x="4798" y="618643"/>
          <a:ext cx="2420915" cy="605228"/>
        </a:xfrm>
        <a:prstGeom prst="roundRect">
          <a:avLst>
            <a:gd name="adj" fmla="val 10000"/>
          </a:avLst>
        </a:prstGeom>
        <a:solidFill>
          <a:srgbClr val="243644"/>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b="0" kern="1200" dirty="0"/>
            <a:t>Recruit</a:t>
          </a:r>
        </a:p>
      </dsp:txBody>
      <dsp:txXfrm>
        <a:off x="22525" y="636370"/>
        <a:ext cx="2385461" cy="569774"/>
      </dsp:txXfrm>
    </dsp:sp>
    <dsp:sp modelId="{25149CB8-9497-554B-A0FD-69CE0FF5178B}">
      <dsp:nvSpPr>
        <dsp:cNvPr id="0" name=""/>
        <dsp:cNvSpPr/>
      </dsp:nvSpPr>
      <dsp:spPr>
        <a:xfrm rot="5400000">
          <a:off x="1162298" y="1276830"/>
          <a:ext cx="105915" cy="105915"/>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0CE107C1-E653-8F47-BD6F-13A5F0D910BF}">
      <dsp:nvSpPr>
        <dsp:cNvPr id="0" name=""/>
        <dsp:cNvSpPr/>
      </dsp:nvSpPr>
      <dsp:spPr>
        <a:xfrm>
          <a:off x="4798" y="1435702"/>
          <a:ext cx="2420915" cy="167126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To ensure an appropriate supply of trainees/students to pursue health careers, particularly those who reflect their communities</a:t>
          </a:r>
          <a:endParaRPr lang="en-US" sz="1400" b="1" kern="1200" dirty="0"/>
        </a:p>
      </dsp:txBody>
      <dsp:txXfrm>
        <a:off x="53748" y="1484652"/>
        <a:ext cx="2323015" cy="1573360"/>
      </dsp:txXfrm>
    </dsp:sp>
    <dsp:sp modelId="{F88E905B-21A7-D24C-A01C-D200C3FAAB56}">
      <dsp:nvSpPr>
        <dsp:cNvPr id="0" name=""/>
        <dsp:cNvSpPr/>
      </dsp:nvSpPr>
      <dsp:spPr>
        <a:xfrm>
          <a:off x="2764642" y="618643"/>
          <a:ext cx="2420915" cy="605228"/>
        </a:xfrm>
        <a:prstGeom prst="roundRect">
          <a:avLst>
            <a:gd name="adj" fmla="val 10000"/>
          </a:avLst>
        </a:prstGeom>
        <a:solidFill>
          <a:srgbClr val="243644"/>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en-US" sz="3400" kern="1200" dirty="0"/>
            <a:t>Train</a:t>
          </a:r>
        </a:p>
      </dsp:txBody>
      <dsp:txXfrm>
        <a:off x="2782369" y="636370"/>
        <a:ext cx="2385461" cy="569774"/>
      </dsp:txXfrm>
    </dsp:sp>
    <dsp:sp modelId="{D59798E2-CCCD-A04B-9432-E005005BB3BD}">
      <dsp:nvSpPr>
        <dsp:cNvPr id="0" name=""/>
        <dsp:cNvSpPr/>
      </dsp:nvSpPr>
      <dsp:spPr>
        <a:xfrm rot="5400000">
          <a:off x="3922142" y="1276830"/>
          <a:ext cx="105915" cy="105915"/>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72ADA6E2-EABA-F94E-97C1-2025E5CDA925}">
      <dsp:nvSpPr>
        <dsp:cNvPr id="0" name=""/>
        <dsp:cNvSpPr/>
      </dsp:nvSpPr>
      <dsp:spPr>
        <a:xfrm>
          <a:off x="2764642" y="1435702"/>
          <a:ext cx="2420915" cy="1610302"/>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To encourage health professions trainees/students and healthcare professionals to practice in interprofessional and primary care settings in rural and under-resourced communities</a:t>
          </a:r>
        </a:p>
      </dsp:txBody>
      <dsp:txXfrm>
        <a:off x="2811806" y="1482866"/>
        <a:ext cx="2326587" cy="1515974"/>
      </dsp:txXfrm>
    </dsp:sp>
    <dsp:sp modelId="{D390FCFD-5FEF-744D-939D-EC919E3F6408}">
      <dsp:nvSpPr>
        <dsp:cNvPr id="0" name=""/>
        <dsp:cNvSpPr/>
      </dsp:nvSpPr>
      <dsp:spPr>
        <a:xfrm>
          <a:off x="5524485" y="618643"/>
          <a:ext cx="2420915" cy="605228"/>
        </a:xfrm>
        <a:prstGeom prst="roundRect">
          <a:avLst>
            <a:gd name="adj" fmla="val 10000"/>
          </a:avLst>
        </a:prstGeom>
        <a:solidFill>
          <a:srgbClr val="243644"/>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en-US" sz="3400" kern="1200" dirty="0"/>
            <a:t>Retain</a:t>
          </a:r>
        </a:p>
      </dsp:txBody>
      <dsp:txXfrm>
        <a:off x="5542212" y="636370"/>
        <a:ext cx="2385461" cy="569774"/>
      </dsp:txXfrm>
    </dsp:sp>
    <dsp:sp modelId="{9450923C-5E8E-D24D-ADA6-057DCFBD540D}">
      <dsp:nvSpPr>
        <dsp:cNvPr id="0" name=""/>
        <dsp:cNvSpPr/>
      </dsp:nvSpPr>
      <dsp:spPr>
        <a:xfrm rot="5388031">
          <a:off x="6680195" y="1283300"/>
          <a:ext cx="112386" cy="105915"/>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6F65DF32-9A87-D24C-B4D1-A3CB5FB66464}">
      <dsp:nvSpPr>
        <dsp:cNvPr id="0" name=""/>
        <dsp:cNvSpPr/>
      </dsp:nvSpPr>
      <dsp:spPr>
        <a:xfrm>
          <a:off x="5529284" y="1448643"/>
          <a:ext cx="2420915" cy="170174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100000"/>
            </a:lnSpc>
            <a:spcBef>
              <a:spcPct val="0"/>
            </a:spcBef>
            <a:spcAft>
              <a:spcPct val="35000"/>
            </a:spcAft>
            <a:buNone/>
          </a:pPr>
          <a:r>
            <a:rPr lang="en-US" sz="1400" kern="1200" dirty="0"/>
            <a:t>To retain the health workforce with a focus on the diversity of providers, interprofessional teams, and primary care settings in rural and under-resourced communities</a:t>
          </a:r>
        </a:p>
      </dsp:txBody>
      <dsp:txXfrm>
        <a:off x="5579126" y="1498485"/>
        <a:ext cx="2321231" cy="16020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748C88-7FE8-544E-8704-C4FEDA82265E}">
      <dsp:nvSpPr>
        <dsp:cNvPr id="0" name=""/>
        <dsp:cNvSpPr/>
      </dsp:nvSpPr>
      <dsp:spPr>
        <a:xfrm>
          <a:off x="3184" y="161210"/>
          <a:ext cx="3712070" cy="928017"/>
        </a:xfrm>
        <a:prstGeom prst="roundRect">
          <a:avLst>
            <a:gd name="adj" fmla="val 10000"/>
          </a:avLst>
        </a:prstGeom>
        <a:solidFill>
          <a:srgbClr val="448BBB"/>
        </a:solidFill>
        <a:ln w="12700" cap="flat" cmpd="sng" algn="ctr">
          <a:solidFill>
            <a:schemeClr val="lt1">
              <a:hueOff val="0"/>
              <a:satOff val="0"/>
              <a:lumOff val="0"/>
              <a:alpha val="9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Health Careers &amp; </a:t>
          </a:r>
          <a:br>
            <a:rPr lang="en-US" sz="20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br>
          <a:r>
            <a:rPr lang="en-US" sz="20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Workforce Diversity</a:t>
          </a:r>
        </a:p>
      </dsp:txBody>
      <dsp:txXfrm>
        <a:off x="30365" y="188391"/>
        <a:ext cx="3657708" cy="873655"/>
      </dsp:txXfrm>
    </dsp:sp>
    <dsp:sp modelId="{98EA8683-9C62-6C4F-970A-E1F2F4709C43}">
      <dsp:nvSpPr>
        <dsp:cNvPr id="0" name=""/>
        <dsp:cNvSpPr/>
      </dsp:nvSpPr>
      <dsp:spPr>
        <a:xfrm rot="5400000">
          <a:off x="1778018" y="1170430"/>
          <a:ext cx="162403" cy="162403"/>
        </a:xfrm>
        <a:prstGeom prst="rightArrow">
          <a:avLst>
            <a:gd name="adj1" fmla="val 667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sp>
    <dsp:sp modelId="{4D46AF65-E49A-0E4A-A872-9E6F9D329A26}">
      <dsp:nvSpPr>
        <dsp:cNvPr id="0" name=""/>
        <dsp:cNvSpPr/>
      </dsp:nvSpPr>
      <dsp:spPr>
        <a:xfrm>
          <a:off x="3184" y="1414034"/>
          <a:ext cx="3712070" cy="928017"/>
        </a:xfrm>
        <a:prstGeom prst="roundRect">
          <a:avLst>
            <a:gd name="adj" fmla="val 10000"/>
          </a:avLst>
        </a:prstGeom>
        <a:solidFill>
          <a:srgbClr val="BD4D3B"/>
        </a:solidFill>
        <a:ln w="12700" cap="flat" cmpd="sng" algn="ctr">
          <a:solidFill>
            <a:schemeClr val="bg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Student Services</a:t>
          </a:r>
        </a:p>
      </dsp:txBody>
      <dsp:txXfrm>
        <a:off x="30365" y="1441215"/>
        <a:ext cx="3657708" cy="873655"/>
      </dsp:txXfrm>
    </dsp:sp>
    <dsp:sp modelId="{3BF81FFE-2E44-794E-9668-D36CD0FAC687}">
      <dsp:nvSpPr>
        <dsp:cNvPr id="0" name=""/>
        <dsp:cNvSpPr/>
      </dsp:nvSpPr>
      <dsp:spPr>
        <a:xfrm rot="5400000">
          <a:off x="1778018" y="2423253"/>
          <a:ext cx="162403" cy="162403"/>
        </a:xfrm>
        <a:prstGeom prst="rightArrow">
          <a:avLst>
            <a:gd name="adj1" fmla="val 667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sp>
    <dsp:sp modelId="{0BFCD5C7-EB23-DA43-9E6E-873AD0D5BCBE}">
      <dsp:nvSpPr>
        <dsp:cNvPr id="0" name=""/>
        <dsp:cNvSpPr/>
      </dsp:nvSpPr>
      <dsp:spPr>
        <a:xfrm>
          <a:off x="3184" y="2666858"/>
          <a:ext cx="3712070" cy="928017"/>
        </a:xfrm>
        <a:prstGeom prst="roundRect">
          <a:avLst>
            <a:gd name="adj" fmla="val 10000"/>
          </a:avLst>
        </a:prstGeom>
        <a:solidFill>
          <a:srgbClr val="243644"/>
        </a:solidFill>
        <a:ln w="12700" cap="flat" cmpd="sng" algn="ctr">
          <a:solidFill>
            <a:schemeClr val="bg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Graduate Medical </a:t>
          </a:r>
          <a:br>
            <a:rPr lang="en-US" sz="20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br>
          <a:r>
            <a:rPr lang="en-US" sz="20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Education Support</a:t>
          </a:r>
        </a:p>
      </dsp:txBody>
      <dsp:txXfrm>
        <a:off x="30365" y="2694039"/>
        <a:ext cx="3657708" cy="873655"/>
      </dsp:txXfrm>
    </dsp:sp>
    <dsp:sp modelId="{B09CF5BE-F231-2B4A-8353-B6E402716E2D}">
      <dsp:nvSpPr>
        <dsp:cNvPr id="0" name=""/>
        <dsp:cNvSpPr/>
      </dsp:nvSpPr>
      <dsp:spPr>
        <a:xfrm>
          <a:off x="4234944" y="161210"/>
          <a:ext cx="3712070" cy="928017"/>
        </a:xfrm>
        <a:prstGeom prst="roundRect">
          <a:avLst>
            <a:gd name="adj" fmla="val 10000"/>
          </a:avLst>
        </a:prstGeom>
        <a:solidFill>
          <a:srgbClr val="97C356"/>
        </a:solidFill>
        <a:ln w="12700" cap="flat" cmpd="sng" algn="ctr">
          <a:solidFill>
            <a:schemeClr val="lt1">
              <a:hueOff val="0"/>
              <a:satOff val="0"/>
              <a:lum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Continuing Professional Development</a:t>
          </a:r>
        </a:p>
      </dsp:txBody>
      <dsp:txXfrm>
        <a:off x="4262125" y="188391"/>
        <a:ext cx="3657708" cy="873655"/>
      </dsp:txXfrm>
    </dsp:sp>
    <dsp:sp modelId="{522788B2-3463-8041-97EC-5B93C487FA7B}">
      <dsp:nvSpPr>
        <dsp:cNvPr id="0" name=""/>
        <dsp:cNvSpPr/>
      </dsp:nvSpPr>
      <dsp:spPr>
        <a:xfrm rot="5400000">
          <a:off x="6009778" y="1170430"/>
          <a:ext cx="162403" cy="162403"/>
        </a:xfrm>
        <a:prstGeom prst="rightArrow">
          <a:avLst>
            <a:gd name="adj1" fmla="val 667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sp>
    <dsp:sp modelId="{09EF33B6-5E1E-0B4B-8F17-85137F29E25D}">
      <dsp:nvSpPr>
        <dsp:cNvPr id="0" name=""/>
        <dsp:cNvSpPr/>
      </dsp:nvSpPr>
      <dsp:spPr>
        <a:xfrm>
          <a:off x="4234944" y="1414034"/>
          <a:ext cx="3712070" cy="928017"/>
        </a:xfrm>
        <a:prstGeom prst="roundRect">
          <a:avLst>
            <a:gd name="adj" fmla="val 10000"/>
          </a:avLst>
        </a:prstGeom>
        <a:solidFill>
          <a:srgbClr val="605891"/>
        </a:solidFill>
        <a:ln w="12700" cap="flat" cmpd="sng" algn="ctr">
          <a:solidFill>
            <a:schemeClr val="bg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Practice Support</a:t>
          </a:r>
        </a:p>
      </dsp:txBody>
      <dsp:txXfrm>
        <a:off x="4262125" y="1441215"/>
        <a:ext cx="3657708" cy="873655"/>
      </dsp:txXfrm>
    </dsp:sp>
    <dsp:sp modelId="{0CCFBC5F-AEC1-BF4F-9987-1B5D7F00256B}">
      <dsp:nvSpPr>
        <dsp:cNvPr id="0" name=""/>
        <dsp:cNvSpPr/>
      </dsp:nvSpPr>
      <dsp:spPr>
        <a:xfrm rot="5400000">
          <a:off x="6009778" y="2423253"/>
          <a:ext cx="162403" cy="162403"/>
        </a:xfrm>
        <a:prstGeom prst="rightArrow">
          <a:avLst>
            <a:gd name="adj1" fmla="val 667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sp>
    <dsp:sp modelId="{9A905050-780B-1644-8A66-E4753A935E79}">
      <dsp:nvSpPr>
        <dsp:cNvPr id="0" name=""/>
        <dsp:cNvSpPr/>
      </dsp:nvSpPr>
      <dsp:spPr>
        <a:xfrm>
          <a:off x="4234944" y="2666858"/>
          <a:ext cx="3712070" cy="928017"/>
        </a:xfrm>
        <a:prstGeom prst="roundRect">
          <a:avLst>
            <a:gd name="adj" fmla="val 10000"/>
          </a:avLst>
        </a:prstGeom>
        <a:solidFill>
          <a:srgbClr val="D6793F"/>
        </a:solidFill>
        <a:ln w="12700" cap="flat" cmpd="sng" algn="ctr">
          <a:solidFill>
            <a:schemeClr val="bg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Library Services</a:t>
          </a:r>
        </a:p>
      </dsp:txBody>
      <dsp:txXfrm>
        <a:off x="4262125" y="2694039"/>
        <a:ext cx="3657708" cy="8736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38F0E8-4B32-4776-AAE8-6BE36DC01E21}">
      <dsp:nvSpPr>
        <dsp:cNvPr id="0" name=""/>
        <dsp:cNvSpPr/>
      </dsp:nvSpPr>
      <dsp:spPr>
        <a:xfrm>
          <a:off x="4135608" y="2194926"/>
          <a:ext cx="1237696" cy="1237759"/>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7F94B8-3BEB-43F3-A7F6-F99597E69E07}">
      <dsp:nvSpPr>
        <dsp:cNvPr id="0" name=""/>
        <dsp:cNvSpPr/>
      </dsp:nvSpPr>
      <dsp:spPr>
        <a:xfrm>
          <a:off x="4177006" y="2236192"/>
          <a:ext cx="1155430" cy="1155227"/>
        </a:xfrm>
        <a:prstGeom prst="ellipse">
          <a:avLst/>
        </a:prstGeom>
        <a:solidFill>
          <a:schemeClr val="accent5">
            <a:hueOff val="-965506"/>
            <a:satOff val="-2488"/>
            <a:lumOff val="-16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100</a:t>
          </a:r>
          <a:r>
            <a:rPr lang="en-US" sz="1200" kern="1200" dirty="0"/>
            <a:t> counties covered</a:t>
          </a:r>
        </a:p>
      </dsp:txBody>
      <dsp:txXfrm>
        <a:off x="4342067" y="2401255"/>
        <a:ext cx="825307" cy="825100"/>
      </dsp:txXfrm>
    </dsp:sp>
    <dsp:sp modelId="{1E0EA1DC-4DFA-4A2C-95EF-B42ABFCCEA44}">
      <dsp:nvSpPr>
        <dsp:cNvPr id="0" name=""/>
        <dsp:cNvSpPr/>
      </dsp:nvSpPr>
      <dsp:spPr>
        <a:xfrm rot="2700000">
          <a:off x="2851196" y="2194839"/>
          <a:ext cx="1237716" cy="1237716"/>
        </a:xfrm>
        <a:prstGeom prst="teardrop">
          <a:avLst>
            <a:gd name="adj" fmla="val 100000"/>
          </a:avLst>
        </a:prstGeom>
        <a:solidFill>
          <a:schemeClr val="accent5">
            <a:hueOff val="-1931012"/>
            <a:satOff val="-4977"/>
            <a:lumOff val="-33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7A6027-A988-4732-AAFC-3F48CFD74137}">
      <dsp:nvSpPr>
        <dsp:cNvPr id="0" name=""/>
        <dsp:cNvSpPr/>
      </dsp:nvSpPr>
      <dsp:spPr>
        <a:xfrm>
          <a:off x="2897911" y="2236192"/>
          <a:ext cx="1155430" cy="1155227"/>
        </a:xfrm>
        <a:prstGeom prst="ellipse">
          <a:avLst/>
        </a:prstGeom>
        <a:solidFill>
          <a:schemeClr val="accent5">
            <a:hueOff val="-2896518"/>
            <a:satOff val="-7465"/>
            <a:lumOff val="-50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Over </a:t>
          </a:r>
          <a:r>
            <a:rPr lang="en-US" sz="1200" b="1" kern="1200" dirty="0"/>
            <a:t>9,500</a:t>
          </a:r>
          <a:r>
            <a:rPr lang="en-US" sz="1200" kern="1200" dirty="0"/>
            <a:t> events offered</a:t>
          </a:r>
        </a:p>
      </dsp:txBody>
      <dsp:txXfrm>
        <a:off x="3062973" y="2401255"/>
        <a:ext cx="825307" cy="825100"/>
      </dsp:txXfrm>
    </dsp:sp>
    <dsp:sp modelId="{1AF006DB-35A4-4377-9E2F-33DDE498D3FE}">
      <dsp:nvSpPr>
        <dsp:cNvPr id="0" name=""/>
        <dsp:cNvSpPr/>
      </dsp:nvSpPr>
      <dsp:spPr>
        <a:xfrm rot="2700000">
          <a:off x="1577409" y="2194839"/>
          <a:ext cx="1237716" cy="1237716"/>
        </a:xfrm>
        <a:prstGeom prst="teardrop">
          <a:avLst>
            <a:gd name="adj" fmla="val 100000"/>
          </a:avLst>
        </a:prstGeom>
        <a:solidFill>
          <a:schemeClr val="accent5">
            <a:hueOff val="-3862025"/>
            <a:satOff val="-9954"/>
            <a:lumOff val="-67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E7AADF-7889-4EB2-84F2-9E62E616780B}">
      <dsp:nvSpPr>
        <dsp:cNvPr id="0" name=""/>
        <dsp:cNvSpPr/>
      </dsp:nvSpPr>
      <dsp:spPr>
        <a:xfrm>
          <a:off x="1618817" y="2236192"/>
          <a:ext cx="1155430" cy="1155227"/>
        </a:xfrm>
        <a:prstGeom prst="ellipse">
          <a:avLst/>
        </a:prstGeom>
        <a:solidFill>
          <a:schemeClr val="accent5">
            <a:hueOff val="-4827531"/>
            <a:satOff val="-12442"/>
            <a:lumOff val="-84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kern="1200" dirty="0"/>
            <a:t>Over</a:t>
          </a:r>
          <a:r>
            <a:rPr lang="en-US" sz="1200" b="1" kern="1200" dirty="0"/>
            <a:t> 57,000</a:t>
          </a:r>
          <a:r>
            <a:rPr lang="en-US" sz="1200" kern="1200" dirty="0"/>
            <a:t> unique participants</a:t>
          </a:r>
        </a:p>
      </dsp:txBody>
      <dsp:txXfrm>
        <a:off x="1783879" y="2401255"/>
        <a:ext cx="825307" cy="825100"/>
      </dsp:txXfrm>
    </dsp:sp>
    <dsp:sp modelId="{FD68D7ED-DACF-4D75-B1F9-D1EDD8CDF00B}">
      <dsp:nvSpPr>
        <dsp:cNvPr id="0" name=""/>
        <dsp:cNvSpPr/>
      </dsp:nvSpPr>
      <dsp:spPr>
        <a:xfrm rot="2700000">
          <a:off x="298315" y="2194839"/>
          <a:ext cx="1237716" cy="1237716"/>
        </a:xfrm>
        <a:prstGeom prst="teardrop">
          <a:avLst>
            <a:gd name="adj" fmla="val 100000"/>
          </a:avLst>
        </a:prstGeom>
        <a:solidFill>
          <a:schemeClr val="accent5">
            <a:hueOff val="-5793037"/>
            <a:satOff val="-14931"/>
            <a:lumOff val="-100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2B6BE6-C260-46C1-ACF3-B46B0B806858}">
      <dsp:nvSpPr>
        <dsp:cNvPr id="0" name=""/>
        <dsp:cNvSpPr/>
      </dsp:nvSpPr>
      <dsp:spPr>
        <a:xfrm>
          <a:off x="339723" y="2236192"/>
          <a:ext cx="1155430" cy="1155227"/>
        </a:xfrm>
        <a:prstGeom prst="ellipse">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300,000</a:t>
          </a:r>
          <a:r>
            <a:rPr lang="en-US" sz="1200" kern="1200" dirty="0"/>
            <a:t> participants</a:t>
          </a:r>
        </a:p>
      </dsp:txBody>
      <dsp:txXfrm>
        <a:off x="504784" y="2401255"/>
        <a:ext cx="825307" cy="8251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B76706-EF27-40E8-AF2E-AB90B3C6EF7B}">
      <dsp:nvSpPr>
        <dsp:cNvPr id="0" name=""/>
        <dsp:cNvSpPr/>
      </dsp:nvSpPr>
      <dsp:spPr>
        <a:xfrm>
          <a:off x="1109593" y="925156"/>
          <a:ext cx="2212883" cy="221288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Discipline Chairs</a:t>
          </a:r>
        </a:p>
      </dsp:txBody>
      <dsp:txXfrm>
        <a:off x="1433662" y="1249225"/>
        <a:ext cx="1564745" cy="1564745"/>
      </dsp:txXfrm>
    </dsp:sp>
    <dsp:sp modelId="{F21D9A6E-30FE-41C5-88D8-CF28B03FEE5F}">
      <dsp:nvSpPr>
        <dsp:cNvPr id="0" name=""/>
        <dsp:cNvSpPr/>
      </dsp:nvSpPr>
      <dsp:spPr>
        <a:xfrm>
          <a:off x="1662814" y="36468"/>
          <a:ext cx="1106441" cy="110644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Allied Health Chair</a:t>
          </a:r>
        </a:p>
      </dsp:txBody>
      <dsp:txXfrm>
        <a:off x="1824849" y="198503"/>
        <a:ext cx="782371" cy="782371"/>
      </dsp:txXfrm>
    </dsp:sp>
    <dsp:sp modelId="{13206092-4886-4E3C-A803-97CD5B433397}">
      <dsp:nvSpPr>
        <dsp:cNvPr id="0" name=""/>
        <dsp:cNvSpPr/>
      </dsp:nvSpPr>
      <dsp:spPr>
        <a:xfrm>
          <a:off x="2790144" y="579361"/>
          <a:ext cx="1106441" cy="110644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Behavioral Health Chair</a:t>
          </a:r>
        </a:p>
      </dsp:txBody>
      <dsp:txXfrm>
        <a:off x="2952179" y="741396"/>
        <a:ext cx="782371" cy="782371"/>
      </dsp:txXfrm>
    </dsp:sp>
    <dsp:sp modelId="{AA0F0120-4C67-484C-A408-D3799FED0280}">
      <dsp:nvSpPr>
        <dsp:cNvPr id="0" name=""/>
        <dsp:cNvSpPr/>
      </dsp:nvSpPr>
      <dsp:spPr>
        <a:xfrm>
          <a:off x="3068571" y="1799232"/>
          <a:ext cx="1106441" cy="110644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CME Chair</a:t>
          </a:r>
        </a:p>
      </dsp:txBody>
      <dsp:txXfrm>
        <a:off x="3230606" y="1961267"/>
        <a:ext cx="782371" cy="782371"/>
      </dsp:txXfrm>
    </dsp:sp>
    <dsp:sp modelId="{FB8D426A-80A3-4ABE-AF4B-98E879783B2A}">
      <dsp:nvSpPr>
        <dsp:cNvPr id="0" name=""/>
        <dsp:cNvSpPr/>
      </dsp:nvSpPr>
      <dsp:spPr>
        <a:xfrm>
          <a:off x="2288435" y="2777492"/>
          <a:ext cx="1106441" cy="110644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Nursing Chair</a:t>
          </a:r>
        </a:p>
      </dsp:txBody>
      <dsp:txXfrm>
        <a:off x="2450470" y="2939527"/>
        <a:ext cx="782371" cy="782371"/>
      </dsp:txXfrm>
    </dsp:sp>
    <dsp:sp modelId="{8F5CD451-1068-4DFB-8D55-612E42A0AAD2}">
      <dsp:nvSpPr>
        <dsp:cNvPr id="0" name=""/>
        <dsp:cNvSpPr/>
      </dsp:nvSpPr>
      <dsp:spPr>
        <a:xfrm>
          <a:off x="1037193" y="2777492"/>
          <a:ext cx="1106441" cy="110644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Oral Health Chair</a:t>
          </a:r>
        </a:p>
      </dsp:txBody>
      <dsp:txXfrm>
        <a:off x="1199228" y="2939527"/>
        <a:ext cx="782371" cy="782371"/>
      </dsp:txXfrm>
    </dsp:sp>
    <dsp:sp modelId="{2DF4EDDB-B1E1-4363-8112-DDF6E9DA9510}">
      <dsp:nvSpPr>
        <dsp:cNvPr id="0" name=""/>
        <dsp:cNvSpPr/>
      </dsp:nvSpPr>
      <dsp:spPr>
        <a:xfrm>
          <a:off x="257056" y="1799232"/>
          <a:ext cx="1106441" cy="110644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Pharmacy Chair</a:t>
          </a:r>
        </a:p>
      </dsp:txBody>
      <dsp:txXfrm>
        <a:off x="419091" y="1961267"/>
        <a:ext cx="782371" cy="782371"/>
      </dsp:txXfrm>
    </dsp:sp>
    <dsp:sp modelId="{A82A1EDB-EA5B-48BF-9BE4-A3CAA50100A1}">
      <dsp:nvSpPr>
        <dsp:cNvPr id="0" name=""/>
        <dsp:cNvSpPr/>
      </dsp:nvSpPr>
      <dsp:spPr>
        <a:xfrm>
          <a:off x="535483" y="579361"/>
          <a:ext cx="1106441" cy="110644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Public Health Chairs</a:t>
          </a:r>
        </a:p>
      </dsp:txBody>
      <dsp:txXfrm>
        <a:off x="697518" y="741396"/>
        <a:ext cx="782371" cy="7823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8A4DEF-9286-47D1-A565-24C357B12D53}">
      <dsp:nvSpPr>
        <dsp:cNvPr id="0" name=""/>
        <dsp:cNvSpPr/>
      </dsp:nvSpPr>
      <dsp:spPr>
        <a:xfrm>
          <a:off x="611820" y="667062"/>
          <a:ext cx="810000" cy="81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954BAAE-5697-44FC-AB14-728625A61BF7}">
      <dsp:nvSpPr>
        <dsp:cNvPr id="0" name=""/>
        <dsp:cNvSpPr/>
      </dsp:nvSpPr>
      <dsp:spPr>
        <a:xfrm>
          <a:off x="116820" y="1807344"/>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a:t>Learning Management System</a:t>
          </a:r>
        </a:p>
      </dsp:txBody>
      <dsp:txXfrm>
        <a:off x="116820" y="1807344"/>
        <a:ext cx="1800000" cy="720000"/>
      </dsp:txXfrm>
    </dsp:sp>
    <dsp:sp modelId="{FE09556F-7D7D-4E5B-AF58-E91830DEBE57}">
      <dsp:nvSpPr>
        <dsp:cNvPr id="0" name=""/>
        <dsp:cNvSpPr/>
      </dsp:nvSpPr>
      <dsp:spPr>
        <a:xfrm>
          <a:off x="2726820" y="667062"/>
          <a:ext cx="810000" cy="81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452C2C8-3F99-473E-9874-B8EDB7D4F7A7}">
      <dsp:nvSpPr>
        <dsp:cNvPr id="0" name=""/>
        <dsp:cNvSpPr/>
      </dsp:nvSpPr>
      <dsp:spPr>
        <a:xfrm>
          <a:off x="2231820" y="1807344"/>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a:t>Content authoring tools</a:t>
          </a:r>
        </a:p>
      </dsp:txBody>
      <dsp:txXfrm>
        <a:off x="2231820" y="1807344"/>
        <a:ext cx="1800000" cy="720000"/>
      </dsp:txXfrm>
    </dsp:sp>
    <dsp:sp modelId="{F5FD73DD-9765-4E92-8FF4-1D1ED5B51A8F}">
      <dsp:nvSpPr>
        <dsp:cNvPr id="0" name=""/>
        <dsp:cNvSpPr/>
      </dsp:nvSpPr>
      <dsp:spPr>
        <a:xfrm>
          <a:off x="4841820" y="667062"/>
          <a:ext cx="810000" cy="81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415910E-FACB-4CD0-B834-50558EB46677}">
      <dsp:nvSpPr>
        <dsp:cNvPr id="0" name=""/>
        <dsp:cNvSpPr/>
      </dsp:nvSpPr>
      <dsp:spPr>
        <a:xfrm>
          <a:off x="4346820" y="1807344"/>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a:t>Virtual conferencing</a:t>
          </a:r>
        </a:p>
      </dsp:txBody>
      <dsp:txXfrm>
        <a:off x="4346820" y="1807344"/>
        <a:ext cx="1800000" cy="720000"/>
      </dsp:txXfrm>
    </dsp:sp>
    <dsp:sp modelId="{63C6814E-AC86-4DBC-A7A7-9B659600F66E}">
      <dsp:nvSpPr>
        <dsp:cNvPr id="0" name=""/>
        <dsp:cNvSpPr/>
      </dsp:nvSpPr>
      <dsp:spPr>
        <a:xfrm>
          <a:off x="611820" y="2977343"/>
          <a:ext cx="810000" cy="81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77F8DFE-6AA3-401F-A24B-B3E1E1B54367}">
      <dsp:nvSpPr>
        <dsp:cNvPr id="0" name=""/>
        <dsp:cNvSpPr/>
      </dsp:nvSpPr>
      <dsp:spPr>
        <a:xfrm>
          <a:off x="116820" y="4117625"/>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a:t>Cloud storage and collaboration</a:t>
          </a:r>
        </a:p>
      </dsp:txBody>
      <dsp:txXfrm>
        <a:off x="116820" y="4117625"/>
        <a:ext cx="1800000" cy="720000"/>
      </dsp:txXfrm>
    </dsp:sp>
    <dsp:sp modelId="{60E32832-278C-4835-B1F5-1D1DCF30B732}">
      <dsp:nvSpPr>
        <dsp:cNvPr id="0" name=""/>
        <dsp:cNvSpPr/>
      </dsp:nvSpPr>
      <dsp:spPr>
        <a:xfrm>
          <a:off x="2726820" y="2977343"/>
          <a:ext cx="810000" cy="81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A1EB23B-3A33-4580-928A-E0F4B9111A68}">
      <dsp:nvSpPr>
        <dsp:cNvPr id="0" name=""/>
        <dsp:cNvSpPr/>
      </dsp:nvSpPr>
      <dsp:spPr>
        <a:xfrm>
          <a:off x="2231820" y="4117625"/>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a:t>Video/audio management</a:t>
          </a:r>
        </a:p>
      </dsp:txBody>
      <dsp:txXfrm>
        <a:off x="2231820" y="4117625"/>
        <a:ext cx="1800000" cy="720000"/>
      </dsp:txXfrm>
    </dsp:sp>
    <dsp:sp modelId="{1A05B233-32AA-47FD-845D-D0A230D492F6}">
      <dsp:nvSpPr>
        <dsp:cNvPr id="0" name=""/>
        <dsp:cNvSpPr/>
      </dsp:nvSpPr>
      <dsp:spPr>
        <a:xfrm>
          <a:off x="4841820" y="2977343"/>
          <a:ext cx="810000" cy="81000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582AA96-0AF0-49CF-8CD1-492014B32542}">
      <dsp:nvSpPr>
        <dsp:cNvPr id="0" name=""/>
        <dsp:cNvSpPr/>
      </dsp:nvSpPr>
      <dsp:spPr>
        <a:xfrm>
          <a:off x="4346820" y="4117625"/>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a:t>Translation and closed captioning</a:t>
          </a:r>
        </a:p>
      </dsp:txBody>
      <dsp:txXfrm>
        <a:off x="4346820" y="4117625"/>
        <a:ext cx="1800000"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3.xml><?xml version="1.0" encoding="utf-8"?>
<dgm:layoutDef xmlns:dgm="http://schemas.openxmlformats.org/drawingml/2006/diagram" xmlns:a="http://schemas.openxmlformats.org/drawingml/2006/main" uniqueId="urn:microsoft.com/office/officeart/2018/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node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F0D81A-227B-064A-A6C3-64F388D29EF1}" type="datetimeFigureOut">
              <a:rPr lang="en-US" smtClean="0"/>
              <a:t>1/22/2024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8AE0EF-AB85-1A42-AB1D-5A4EF01B16E1}" type="slidenum">
              <a:rPr lang="en-US" smtClean="0"/>
              <a:t>‹#›</a:t>
            </a:fld>
            <a:endParaRPr lang="en-US"/>
          </a:p>
        </p:txBody>
      </p:sp>
    </p:spTree>
    <p:extLst>
      <p:ext uri="{BB962C8B-B14F-4D97-AF65-F5344CB8AC3E}">
        <p14:creationId xmlns:p14="http://schemas.microsoft.com/office/powerpoint/2010/main" val="1325121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8AE0EF-AB85-1A42-AB1D-5A4EF01B16E1}" type="slidenum">
              <a:rPr lang="en-US" smtClean="0"/>
              <a:t>7</a:t>
            </a:fld>
            <a:endParaRPr lang="en-US"/>
          </a:p>
        </p:txBody>
      </p:sp>
    </p:spTree>
    <p:extLst>
      <p:ext uri="{BB962C8B-B14F-4D97-AF65-F5344CB8AC3E}">
        <p14:creationId xmlns:p14="http://schemas.microsoft.com/office/powerpoint/2010/main" val="4137400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8AE0EF-AB85-1A42-AB1D-5A4EF01B16E1}" type="slidenum">
              <a:rPr lang="en-US" smtClean="0"/>
              <a:t>8</a:t>
            </a:fld>
            <a:endParaRPr lang="en-US"/>
          </a:p>
        </p:txBody>
      </p:sp>
    </p:spTree>
    <p:extLst>
      <p:ext uri="{BB962C8B-B14F-4D97-AF65-F5344CB8AC3E}">
        <p14:creationId xmlns:p14="http://schemas.microsoft.com/office/powerpoint/2010/main" val="1047544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434A53"/>
                </a:solidFill>
                <a:effectLst/>
                <a:latin typeface="Inter"/>
              </a:rPr>
              <a:t>Claire</a:t>
            </a:r>
          </a:p>
          <a:p>
            <a:pPr algn="l"/>
            <a:endParaRPr lang="en-US" b="1" i="0" dirty="0">
              <a:solidFill>
                <a:srgbClr val="434A53"/>
              </a:solidFill>
              <a:effectLst/>
              <a:latin typeface="Inter"/>
            </a:endParaRPr>
          </a:p>
          <a:p>
            <a:pPr algn="l"/>
            <a:r>
              <a:rPr lang="en-US" b="1" i="0" dirty="0">
                <a:solidFill>
                  <a:srgbClr val="434A53"/>
                </a:solidFill>
                <a:effectLst/>
                <a:latin typeface="Inter"/>
              </a:rPr>
              <a:t>What is RBA?</a:t>
            </a:r>
          </a:p>
          <a:p>
            <a:pPr algn="l"/>
            <a:endParaRPr lang="en-US" b="0" i="0" dirty="0">
              <a:solidFill>
                <a:srgbClr val="434A53"/>
              </a:solidFill>
              <a:effectLst/>
              <a:latin typeface="Inter"/>
            </a:endParaRPr>
          </a:p>
          <a:p>
            <a:pPr algn="l"/>
            <a:r>
              <a:rPr lang="en-US" b="0" i="0" dirty="0">
                <a:solidFill>
                  <a:srgbClr val="434A53"/>
                </a:solidFill>
                <a:effectLst/>
                <a:latin typeface="Inter"/>
              </a:rPr>
              <a:t>RBA is a straightforward method of measuring impact that starts with the aim in mind and works backward to the means. It is a method of thinking and doing that can be used to enhance the lives in communities, cities, counties, states, countries, and program performance.</a:t>
            </a:r>
          </a:p>
          <a:p>
            <a:pPr algn="l"/>
            <a:r>
              <a:rPr lang="en-US" b="0" i="0" dirty="0">
                <a:solidFill>
                  <a:srgbClr val="434A53"/>
                </a:solidFill>
                <a:effectLst/>
                <a:latin typeface="Inter"/>
              </a:rPr>
              <a:t> </a:t>
            </a:r>
          </a:p>
          <a:p>
            <a:pPr marL="171450" marR="0" lvl="0" indent="-171450" algn="l" defTabSz="914400" rtl="0" eaLnBrk="1" fontAlgn="auto" latinLnBrk="0" hangingPunct="1">
              <a:lnSpc>
                <a:spcPct val="107000"/>
              </a:lnSpc>
              <a:spcBef>
                <a:spcPts val="1595"/>
              </a:spcBef>
              <a:spcAft>
                <a:spcPts val="1595"/>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555555"/>
                </a:solidFill>
                <a:effectLst/>
                <a:uLnTx/>
                <a:uFillTx/>
                <a:latin typeface="Calibri" panose="020F0502020204030204" pitchFamily="34" charset="0"/>
                <a:ea typeface="Times New Roman" panose="02020603050405020304" pitchFamily="18" charset="0"/>
                <a:cs typeface="Calibri" panose="020F0502020204030204" pitchFamily="34" charset="0"/>
              </a:rPr>
              <a:t>RBA was developed by Mark Friedman and described in his book </a:t>
            </a:r>
            <a:r>
              <a:rPr kumimoji="0" lang="en-US" sz="1200" b="0" i="1" u="none" strike="noStrike" kern="1200" cap="none" spc="0" normalizeH="0" baseline="0" noProof="0" dirty="0">
                <a:ln>
                  <a:noFill/>
                </a:ln>
                <a:solidFill>
                  <a:srgbClr val="555555"/>
                </a:solidFill>
                <a:effectLst/>
                <a:uLnTx/>
                <a:uFillTx/>
                <a:latin typeface="Calibri" panose="020F0502020204030204" pitchFamily="34" charset="0"/>
                <a:ea typeface="Times New Roman" panose="02020603050405020304" pitchFamily="18" charset="0"/>
                <a:cs typeface="Calibri" panose="020F0502020204030204" pitchFamily="34" charset="0"/>
              </a:rPr>
              <a:t>Trying Hard is Not Good Enough</a:t>
            </a:r>
            <a:r>
              <a:rPr kumimoji="0" lang="en-US" sz="1200" b="0" i="0" u="none" strike="noStrike" kern="1200" cap="none" spc="0" normalizeH="0" baseline="0" noProof="0" dirty="0">
                <a:ln>
                  <a:noFill/>
                </a:ln>
                <a:solidFill>
                  <a:srgbClr val="555555"/>
                </a:solidFill>
                <a:effectLst/>
                <a:uLnTx/>
                <a:uFillTx/>
                <a:latin typeface="Calibri" panose="020F0502020204030204" pitchFamily="34" charset="0"/>
                <a:ea typeface="Times New Roman" panose="02020603050405020304" pitchFamily="18" charset="0"/>
                <a:cs typeface="Calibri" panose="020F0502020204030204" pitchFamily="34" charset="0"/>
              </a:rPr>
              <a:t>. </a:t>
            </a:r>
          </a:p>
          <a:p>
            <a:pPr marL="171450" marR="0" lvl="0" indent="-171450" algn="l" defTabSz="914400" rtl="0" eaLnBrk="1" fontAlgn="auto" latinLnBrk="0" hangingPunct="1">
              <a:lnSpc>
                <a:spcPct val="107000"/>
              </a:lnSpc>
              <a:spcBef>
                <a:spcPts val="1595"/>
              </a:spcBef>
              <a:spcAft>
                <a:spcPts val="1595"/>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srgbClr val="555555"/>
              </a:solidFill>
              <a:effectLst/>
              <a:uLnTx/>
              <a:uFillTx/>
              <a:latin typeface="Calibri" panose="020F0502020204030204" pitchFamily="34" charset="0"/>
              <a:ea typeface="Times New Roman" panose="02020603050405020304" pitchFamily="18" charset="0"/>
              <a:cs typeface="Calibri" panose="020F0502020204030204" pitchFamily="34" charset="0"/>
            </a:endParaRPr>
          </a:p>
          <a:p>
            <a:pPr marL="171450" marR="0" lvl="0" indent="-171450" algn="l" defTabSz="914400" rtl="0" eaLnBrk="1" fontAlgn="auto" latinLnBrk="0" hangingPunct="1">
              <a:lnSpc>
                <a:spcPct val="107000"/>
              </a:lnSpc>
              <a:spcBef>
                <a:spcPts val="1595"/>
              </a:spcBef>
              <a:spcAft>
                <a:spcPts val="1595"/>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555555"/>
                </a:solidFill>
                <a:effectLst/>
                <a:uLnTx/>
                <a:uFillTx/>
                <a:latin typeface="Calibri" panose="020F0502020204030204" pitchFamily="34" charset="0"/>
                <a:ea typeface="Times New Roman" panose="02020603050405020304" pitchFamily="18" charset="0"/>
                <a:cs typeface="Calibri" panose="020F0502020204030204" pitchFamily="34" charset="0"/>
              </a:rPr>
              <a:t>RBA is being used in all 50 States and in more than a dozen countries around the world to create measurable change in people’s lives, communities, and organizations.</a:t>
            </a:r>
          </a:p>
          <a:p>
            <a:pPr marL="628650" marR="0" lvl="1" indent="-171450" algn="l" defTabSz="914400" rtl="0" eaLnBrk="1" fontAlgn="auto" latinLnBrk="0" hangingPunct="1">
              <a:lnSpc>
                <a:spcPct val="107000"/>
              </a:lnSpc>
              <a:spcBef>
                <a:spcPts val="1595"/>
              </a:spcBef>
              <a:spcAft>
                <a:spcPts val="1595"/>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555555"/>
                </a:solidFill>
                <a:effectLst/>
                <a:uLnTx/>
                <a:uFillTx/>
                <a:latin typeface="Calibri" panose="020F0502020204030204" pitchFamily="34" charset="0"/>
                <a:ea typeface="Calibri" panose="020F0502020204030204" pitchFamily="34" charset="0"/>
                <a:cs typeface="Calibri" panose="020F0502020204030204" pitchFamily="34" charset="0"/>
              </a:rPr>
              <a:t>Give examples of who using it</a:t>
            </a:r>
          </a:p>
          <a:p>
            <a:pPr marL="628650" marR="0" lvl="1" indent="-171450" algn="l" defTabSz="914400" rtl="0" eaLnBrk="1" fontAlgn="auto" latinLnBrk="0" hangingPunct="1">
              <a:lnSpc>
                <a:spcPct val="107000"/>
              </a:lnSpc>
              <a:spcBef>
                <a:spcPts val="1595"/>
              </a:spcBef>
              <a:spcAft>
                <a:spcPts val="1595"/>
              </a:spcAft>
              <a:buClrTx/>
              <a:buSzTx/>
              <a:buFont typeface="Arial" panose="020B0604020202020204" pitchFamily="34" charset="0"/>
              <a:buChar char="•"/>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Where is RBA being used in North Carolina?</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SHA -SHIP</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CHA-CHIP-SOTCH</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Strategic Plans</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Hospitals/health systems beginning to use it in their community health improvement work</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Funders</a:t>
            </a:r>
          </a:p>
          <a:p>
            <a:pPr marL="628650" marR="0" lvl="1" indent="-171450" algn="l" defTabSz="914400" rtl="0" eaLnBrk="1" fontAlgn="auto" latinLnBrk="0" hangingPunct="1">
              <a:lnSpc>
                <a:spcPct val="107000"/>
              </a:lnSpc>
              <a:spcBef>
                <a:spcPts val="1595"/>
              </a:spcBef>
              <a:spcAft>
                <a:spcPts val="1595"/>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4F098E-0E94-483A-BC93-2EFBCE928D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9592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8AE0EF-AB85-1A42-AB1D-5A4EF01B16E1}" type="slidenum">
              <a:rPr lang="en-US" smtClean="0"/>
              <a:t>14</a:t>
            </a:fld>
            <a:endParaRPr lang="en-US"/>
          </a:p>
        </p:txBody>
      </p:sp>
    </p:spTree>
    <p:extLst>
      <p:ext uri="{BB962C8B-B14F-4D97-AF65-F5344CB8AC3E}">
        <p14:creationId xmlns:p14="http://schemas.microsoft.com/office/powerpoint/2010/main" val="1540038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0A80EF-2B2A-45AF-998C-A877D79B5A8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7751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8AE0EF-AB85-1A42-AB1D-5A4EF01B16E1}" type="slidenum">
              <a:rPr lang="en-US" smtClean="0"/>
              <a:t>19</a:t>
            </a:fld>
            <a:endParaRPr lang="en-US"/>
          </a:p>
        </p:txBody>
      </p:sp>
    </p:spTree>
    <p:extLst>
      <p:ext uri="{BB962C8B-B14F-4D97-AF65-F5344CB8AC3E}">
        <p14:creationId xmlns:p14="http://schemas.microsoft.com/office/powerpoint/2010/main" val="1463264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93D49-513A-5140-8370-C9CE5CD045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745F5C-C64F-AF4C-BE44-2D1F5DEDA8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0B60FC-09DB-3B47-AE84-D40316BB04A1}"/>
              </a:ext>
            </a:extLst>
          </p:cNvPr>
          <p:cNvSpPr>
            <a:spLocks noGrp="1"/>
          </p:cNvSpPr>
          <p:nvPr>
            <p:ph type="dt" sz="half" idx="10"/>
          </p:nvPr>
        </p:nvSpPr>
        <p:spPr/>
        <p:txBody>
          <a:bodyPr/>
          <a:lstStyle/>
          <a:p>
            <a:fld id="{21F6B824-4131-344E-B42E-66EC60D8919B}" type="datetimeFigureOut">
              <a:rPr lang="en-US" smtClean="0"/>
              <a:t>1/22/2024</a:t>
            </a:fld>
            <a:endParaRPr lang="en-US"/>
          </a:p>
        </p:txBody>
      </p:sp>
      <p:sp>
        <p:nvSpPr>
          <p:cNvPr id="5" name="Footer Placeholder 4">
            <a:extLst>
              <a:ext uri="{FF2B5EF4-FFF2-40B4-BE49-F238E27FC236}">
                <a16:creationId xmlns:a16="http://schemas.microsoft.com/office/drawing/2014/main" id="{AD2D8F83-1DFE-6348-800D-08CA1ECC8F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6460BD-A60D-984A-9B16-23043DB04A6B}"/>
              </a:ext>
            </a:extLst>
          </p:cNvPr>
          <p:cNvSpPr>
            <a:spLocks noGrp="1"/>
          </p:cNvSpPr>
          <p:nvPr>
            <p:ph type="sldNum" sz="quarter" idx="12"/>
          </p:nvPr>
        </p:nvSpPr>
        <p:spPr/>
        <p:txBody>
          <a:bodyPr/>
          <a:lstStyle/>
          <a:p>
            <a:fld id="{0B9EF21C-2CD7-3142-85E3-68DD68E58A66}" type="slidenum">
              <a:rPr lang="en-US" smtClean="0"/>
              <a:t>‹#›</a:t>
            </a:fld>
            <a:endParaRPr lang="en-US"/>
          </a:p>
        </p:txBody>
      </p:sp>
    </p:spTree>
    <p:extLst>
      <p:ext uri="{BB962C8B-B14F-4D97-AF65-F5344CB8AC3E}">
        <p14:creationId xmlns:p14="http://schemas.microsoft.com/office/powerpoint/2010/main" val="2395932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6531B-D215-4C4A-B0A8-3499F550C6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395D741-EB0C-9344-AB2B-D0847A466AB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DB2375-09AF-7843-BAA6-80228E4DC8E6}"/>
              </a:ext>
            </a:extLst>
          </p:cNvPr>
          <p:cNvSpPr>
            <a:spLocks noGrp="1"/>
          </p:cNvSpPr>
          <p:nvPr>
            <p:ph type="dt" sz="half" idx="10"/>
          </p:nvPr>
        </p:nvSpPr>
        <p:spPr/>
        <p:txBody>
          <a:bodyPr/>
          <a:lstStyle/>
          <a:p>
            <a:fld id="{21F6B824-4131-344E-B42E-66EC60D8919B}" type="datetimeFigureOut">
              <a:rPr lang="en-US" smtClean="0"/>
              <a:t>1/22/2024</a:t>
            </a:fld>
            <a:endParaRPr lang="en-US"/>
          </a:p>
        </p:txBody>
      </p:sp>
      <p:sp>
        <p:nvSpPr>
          <p:cNvPr id="5" name="Footer Placeholder 4">
            <a:extLst>
              <a:ext uri="{FF2B5EF4-FFF2-40B4-BE49-F238E27FC236}">
                <a16:creationId xmlns:a16="http://schemas.microsoft.com/office/drawing/2014/main" id="{09260FD2-946F-E14E-A00A-03004A325D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1C8ECD-EFE0-4D40-804B-189CA731D3F6}"/>
              </a:ext>
            </a:extLst>
          </p:cNvPr>
          <p:cNvSpPr>
            <a:spLocks noGrp="1"/>
          </p:cNvSpPr>
          <p:nvPr>
            <p:ph type="sldNum" sz="quarter" idx="12"/>
          </p:nvPr>
        </p:nvSpPr>
        <p:spPr/>
        <p:txBody>
          <a:bodyPr/>
          <a:lstStyle/>
          <a:p>
            <a:fld id="{0B9EF21C-2CD7-3142-85E3-68DD68E58A66}" type="slidenum">
              <a:rPr lang="en-US" smtClean="0"/>
              <a:t>‹#›</a:t>
            </a:fld>
            <a:endParaRPr lang="en-US"/>
          </a:p>
        </p:txBody>
      </p:sp>
    </p:spTree>
    <p:extLst>
      <p:ext uri="{BB962C8B-B14F-4D97-AF65-F5344CB8AC3E}">
        <p14:creationId xmlns:p14="http://schemas.microsoft.com/office/powerpoint/2010/main" val="1166134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CF5825-5E80-A74B-ACE3-875BB6666C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591AC6F-BF8D-304C-938F-5ED626575C2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77D12-43D8-A14D-AE5A-AF68368C6CEA}"/>
              </a:ext>
            </a:extLst>
          </p:cNvPr>
          <p:cNvSpPr>
            <a:spLocks noGrp="1"/>
          </p:cNvSpPr>
          <p:nvPr>
            <p:ph type="dt" sz="half" idx="10"/>
          </p:nvPr>
        </p:nvSpPr>
        <p:spPr/>
        <p:txBody>
          <a:bodyPr/>
          <a:lstStyle/>
          <a:p>
            <a:fld id="{21F6B824-4131-344E-B42E-66EC60D8919B}" type="datetimeFigureOut">
              <a:rPr lang="en-US" smtClean="0"/>
              <a:t>1/22/2024</a:t>
            </a:fld>
            <a:endParaRPr lang="en-US"/>
          </a:p>
        </p:txBody>
      </p:sp>
      <p:sp>
        <p:nvSpPr>
          <p:cNvPr id="5" name="Footer Placeholder 4">
            <a:extLst>
              <a:ext uri="{FF2B5EF4-FFF2-40B4-BE49-F238E27FC236}">
                <a16:creationId xmlns:a16="http://schemas.microsoft.com/office/drawing/2014/main" id="{CA65EC20-249B-AC4A-BBDD-E6E664C53A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DB4DC9-974C-A143-838E-67F0BABA834F}"/>
              </a:ext>
            </a:extLst>
          </p:cNvPr>
          <p:cNvSpPr>
            <a:spLocks noGrp="1"/>
          </p:cNvSpPr>
          <p:nvPr>
            <p:ph type="sldNum" sz="quarter" idx="12"/>
          </p:nvPr>
        </p:nvSpPr>
        <p:spPr/>
        <p:txBody>
          <a:bodyPr/>
          <a:lstStyle/>
          <a:p>
            <a:fld id="{0B9EF21C-2CD7-3142-85E3-68DD68E58A66}" type="slidenum">
              <a:rPr lang="en-US" smtClean="0"/>
              <a:t>‹#›</a:t>
            </a:fld>
            <a:endParaRPr lang="en-US"/>
          </a:p>
        </p:txBody>
      </p:sp>
    </p:spTree>
    <p:extLst>
      <p:ext uri="{BB962C8B-B14F-4D97-AF65-F5344CB8AC3E}">
        <p14:creationId xmlns:p14="http://schemas.microsoft.com/office/powerpoint/2010/main" val="1736548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0767F-EFB5-3FA6-D8B5-EB814C767B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007102-FD90-FC62-50A8-FE4F37FD3A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AD4926-7F8A-1595-6A0C-5174344DEAA0}"/>
              </a:ext>
            </a:extLst>
          </p:cNvPr>
          <p:cNvSpPr>
            <a:spLocks noGrp="1"/>
          </p:cNvSpPr>
          <p:nvPr>
            <p:ph type="dt" sz="half" idx="10"/>
          </p:nvPr>
        </p:nvSpPr>
        <p:spPr/>
        <p:txBody>
          <a:bodyPr/>
          <a:lstStyle/>
          <a:p>
            <a:fld id="{4FEA0748-89CD-469E-8F31-625A6BF19D87}" type="datetimeFigureOut">
              <a:rPr lang="en-US" smtClean="0"/>
              <a:t>1/22/2024</a:t>
            </a:fld>
            <a:endParaRPr lang="en-US"/>
          </a:p>
        </p:txBody>
      </p:sp>
      <p:sp>
        <p:nvSpPr>
          <p:cNvPr id="5" name="Footer Placeholder 4">
            <a:extLst>
              <a:ext uri="{FF2B5EF4-FFF2-40B4-BE49-F238E27FC236}">
                <a16:creationId xmlns:a16="http://schemas.microsoft.com/office/drawing/2014/main" id="{98EE2118-3B86-E9D6-C20C-8D64D5E262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953105-A744-7EEC-E7BA-D0B09048181A}"/>
              </a:ext>
            </a:extLst>
          </p:cNvPr>
          <p:cNvSpPr>
            <a:spLocks noGrp="1"/>
          </p:cNvSpPr>
          <p:nvPr>
            <p:ph type="sldNum" sz="quarter" idx="12"/>
          </p:nvPr>
        </p:nvSpPr>
        <p:spPr/>
        <p:txBody>
          <a:bodyPr/>
          <a:lstStyle/>
          <a:p>
            <a:fld id="{8C15C59D-8B19-4AAE-9918-C07318F8716A}" type="slidenum">
              <a:rPr lang="en-US" smtClean="0"/>
              <a:t>‹#›</a:t>
            </a:fld>
            <a:endParaRPr lang="en-US"/>
          </a:p>
        </p:txBody>
      </p:sp>
    </p:spTree>
    <p:extLst>
      <p:ext uri="{BB962C8B-B14F-4D97-AF65-F5344CB8AC3E}">
        <p14:creationId xmlns:p14="http://schemas.microsoft.com/office/powerpoint/2010/main" val="3694762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0584F-7AA1-4293-5E93-C6FD2BBEBB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C2EE43-1F14-5E90-DC6D-32D4584CB0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2A4271-430C-2D63-C4FD-BA26DDF3542D}"/>
              </a:ext>
            </a:extLst>
          </p:cNvPr>
          <p:cNvSpPr>
            <a:spLocks noGrp="1"/>
          </p:cNvSpPr>
          <p:nvPr>
            <p:ph type="dt" sz="half" idx="10"/>
          </p:nvPr>
        </p:nvSpPr>
        <p:spPr/>
        <p:txBody>
          <a:bodyPr/>
          <a:lstStyle/>
          <a:p>
            <a:fld id="{4FEA0748-89CD-469E-8F31-625A6BF19D87}" type="datetimeFigureOut">
              <a:rPr lang="en-US" smtClean="0"/>
              <a:t>1/22/2024</a:t>
            </a:fld>
            <a:endParaRPr lang="en-US"/>
          </a:p>
        </p:txBody>
      </p:sp>
      <p:sp>
        <p:nvSpPr>
          <p:cNvPr id="5" name="Footer Placeholder 4">
            <a:extLst>
              <a:ext uri="{FF2B5EF4-FFF2-40B4-BE49-F238E27FC236}">
                <a16:creationId xmlns:a16="http://schemas.microsoft.com/office/drawing/2014/main" id="{A7AF9C72-D0BA-1BA6-8985-0D0E26C295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326706-B03A-F685-00D7-50042022D9C7}"/>
              </a:ext>
            </a:extLst>
          </p:cNvPr>
          <p:cNvSpPr>
            <a:spLocks noGrp="1"/>
          </p:cNvSpPr>
          <p:nvPr>
            <p:ph type="sldNum" sz="quarter" idx="12"/>
          </p:nvPr>
        </p:nvSpPr>
        <p:spPr/>
        <p:txBody>
          <a:bodyPr/>
          <a:lstStyle/>
          <a:p>
            <a:fld id="{8C15C59D-8B19-4AAE-9918-C07318F8716A}" type="slidenum">
              <a:rPr lang="en-US" smtClean="0"/>
              <a:t>‹#›</a:t>
            </a:fld>
            <a:endParaRPr lang="en-US"/>
          </a:p>
        </p:txBody>
      </p:sp>
    </p:spTree>
    <p:extLst>
      <p:ext uri="{BB962C8B-B14F-4D97-AF65-F5344CB8AC3E}">
        <p14:creationId xmlns:p14="http://schemas.microsoft.com/office/powerpoint/2010/main" val="3604199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3442A-DDCE-FF81-2431-277D74411F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6562A0-99C9-0CA4-5CBC-678E81B064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98333B-1B93-2E6D-75C2-A37545BBCB9D}"/>
              </a:ext>
            </a:extLst>
          </p:cNvPr>
          <p:cNvSpPr>
            <a:spLocks noGrp="1"/>
          </p:cNvSpPr>
          <p:nvPr>
            <p:ph type="dt" sz="half" idx="10"/>
          </p:nvPr>
        </p:nvSpPr>
        <p:spPr/>
        <p:txBody>
          <a:bodyPr/>
          <a:lstStyle/>
          <a:p>
            <a:fld id="{4FEA0748-89CD-469E-8F31-625A6BF19D87}" type="datetimeFigureOut">
              <a:rPr lang="en-US" smtClean="0"/>
              <a:t>1/22/2024</a:t>
            </a:fld>
            <a:endParaRPr lang="en-US"/>
          </a:p>
        </p:txBody>
      </p:sp>
      <p:sp>
        <p:nvSpPr>
          <p:cNvPr id="5" name="Footer Placeholder 4">
            <a:extLst>
              <a:ext uri="{FF2B5EF4-FFF2-40B4-BE49-F238E27FC236}">
                <a16:creationId xmlns:a16="http://schemas.microsoft.com/office/drawing/2014/main" id="{105C0B9A-B2FE-4662-695E-2912EEAFBF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5BBE28-7660-BF63-CB34-F467441772C4}"/>
              </a:ext>
            </a:extLst>
          </p:cNvPr>
          <p:cNvSpPr>
            <a:spLocks noGrp="1"/>
          </p:cNvSpPr>
          <p:nvPr>
            <p:ph type="sldNum" sz="quarter" idx="12"/>
          </p:nvPr>
        </p:nvSpPr>
        <p:spPr/>
        <p:txBody>
          <a:bodyPr/>
          <a:lstStyle/>
          <a:p>
            <a:fld id="{8C15C59D-8B19-4AAE-9918-C07318F8716A}" type="slidenum">
              <a:rPr lang="en-US" smtClean="0"/>
              <a:t>‹#›</a:t>
            </a:fld>
            <a:endParaRPr lang="en-US"/>
          </a:p>
        </p:txBody>
      </p:sp>
    </p:spTree>
    <p:extLst>
      <p:ext uri="{BB962C8B-B14F-4D97-AF65-F5344CB8AC3E}">
        <p14:creationId xmlns:p14="http://schemas.microsoft.com/office/powerpoint/2010/main" val="39421707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C4908-C7BB-7B06-29A2-F3EE520172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554B03-B694-CB8E-E5E2-7FFE950571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A70051-A192-4DEE-74F9-91FF9474BB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08A031F-99C4-935D-2B13-4732D3178B53}"/>
              </a:ext>
            </a:extLst>
          </p:cNvPr>
          <p:cNvSpPr>
            <a:spLocks noGrp="1"/>
          </p:cNvSpPr>
          <p:nvPr>
            <p:ph type="dt" sz="half" idx="10"/>
          </p:nvPr>
        </p:nvSpPr>
        <p:spPr/>
        <p:txBody>
          <a:bodyPr/>
          <a:lstStyle/>
          <a:p>
            <a:fld id="{4FEA0748-89CD-469E-8F31-625A6BF19D87}" type="datetimeFigureOut">
              <a:rPr lang="en-US" smtClean="0"/>
              <a:t>1/22/2024</a:t>
            </a:fld>
            <a:endParaRPr lang="en-US"/>
          </a:p>
        </p:txBody>
      </p:sp>
      <p:sp>
        <p:nvSpPr>
          <p:cNvPr id="6" name="Footer Placeholder 5">
            <a:extLst>
              <a:ext uri="{FF2B5EF4-FFF2-40B4-BE49-F238E27FC236}">
                <a16:creationId xmlns:a16="http://schemas.microsoft.com/office/drawing/2014/main" id="{F7F4905E-00D7-D0EB-906D-D86453312E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B85243-D930-DE9F-77BF-B358753C21FD}"/>
              </a:ext>
            </a:extLst>
          </p:cNvPr>
          <p:cNvSpPr>
            <a:spLocks noGrp="1"/>
          </p:cNvSpPr>
          <p:nvPr>
            <p:ph type="sldNum" sz="quarter" idx="12"/>
          </p:nvPr>
        </p:nvSpPr>
        <p:spPr/>
        <p:txBody>
          <a:bodyPr/>
          <a:lstStyle/>
          <a:p>
            <a:fld id="{8C15C59D-8B19-4AAE-9918-C07318F8716A}" type="slidenum">
              <a:rPr lang="en-US" smtClean="0"/>
              <a:t>‹#›</a:t>
            </a:fld>
            <a:endParaRPr lang="en-US"/>
          </a:p>
        </p:txBody>
      </p:sp>
    </p:spTree>
    <p:extLst>
      <p:ext uri="{BB962C8B-B14F-4D97-AF65-F5344CB8AC3E}">
        <p14:creationId xmlns:p14="http://schemas.microsoft.com/office/powerpoint/2010/main" val="8874938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542D7-BB3F-4E53-426B-747C555668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BAEDF4-8947-D2DA-FD18-2568C8183B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13D5ED-CB37-92F5-C1E1-8D593912C2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ADFD5D-89DD-312B-D897-27839D408A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2C3947-3C8B-74C4-F2DA-E1349F56A0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AE11FC-711B-DB97-9BE7-3D9410EC5441}"/>
              </a:ext>
            </a:extLst>
          </p:cNvPr>
          <p:cNvSpPr>
            <a:spLocks noGrp="1"/>
          </p:cNvSpPr>
          <p:nvPr>
            <p:ph type="dt" sz="half" idx="10"/>
          </p:nvPr>
        </p:nvSpPr>
        <p:spPr/>
        <p:txBody>
          <a:bodyPr/>
          <a:lstStyle/>
          <a:p>
            <a:fld id="{4FEA0748-89CD-469E-8F31-625A6BF19D87}" type="datetimeFigureOut">
              <a:rPr lang="en-US" smtClean="0"/>
              <a:t>1/22/2024</a:t>
            </a:fld>
            <a:endParaRPr lang="en-US"/>
          </a:p>
        </p:txBody>
      </p:sp>
      <p:sp>
        <p:nvSpPr>
          <p:cNvPr id="8" name="Footer Placeholder 7">
            <a:extLst>
              <a:ext uri="{FF2B5EF4-FFF2-40B4-BE49-F238E27FC236}">
                <a16:creationId xmlns:a16="http://schemas.microsoft.com/office/drawing/2014/main" id="{70FCF374-DE0A-4A18-F3A5-98D782BF03A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1EB62B2-6906-EC87-2FE5-FE16EEB0753B}"/>
              </a:ext>
            </a:extLst>
          </p:cNvPr>
          <p:cNvSpPr>
            <a:spLocks noGrp="1"/>
          </p:cNvSpPr>
          <p:nvPr>
            <p:ph type="sldNum" sz="quarter" idx="12"/>
          </p:nvPr>
        </p:nvSpPr>
        <p:spPr/>
        <p:txBody>
          <a:bodyPr/>
          <a:lstStyle/>
          <a:p>
            <a:fld id="{8C15C59D-8B19-4AAE-9918-C07318F8716A}" type="slidenum">
              <a:rPr lang="en-US" smtClean="0"/>
              <a:t>‹#›</a:t>
            </a:fld>
            <a:endParaRPr lang="en-US"/>
          </a:p>
        </p:txBody>
      </p:sp>
    </p:spTree>
    <p:extLst>
      <p:ext uri="{BB962C8B-B14F-4D97-AF65-F5344CB8AC3E}">
        <p14:creationId xmlns:p14="http://schemas.microsoft.com/office/powerpoint/2010/main" val="5590399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FEB01-ABB5-7060-95AF-B733E7029D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3F6524-E30A-F850-6685-2F8AEE64F572}"/>
              </a:ext>
            </a:extLst>
          </p:cNvPr>
          <p:cNvSpPr>
            <a:spLocks noGrp="1"/>
          </p:cNvSpPr>
          <p:nvPr>
            <p:ph type="dt" sz="half" idx="10"/>
          </p:nvPr>
        </p:nvSpPr>
        <p:spPr/>
        <p:txBody>
          <a:bodyPr/>
          <a:lstStyle/>
          <a:p>
            <a:fld id="{4FEA0748-89CD-469E-8F31-625A6BF19D87}" type="datetimeFigureOut">
              <a:rPr lang="en-US" smtClean="0"/>
              <a:t>1/22/2024</a:t>
            </a:fld>
            <a:endParaRPr lang="en-US"/>
          </a:p>
        </p:txBody>
      </p:sp>
      <p:sp>
        <p:nvSpPr>
          <p:cNvPr id="4" name="Footer Placeholder 3">
            <a:extLst>
              <a:ext uri="{FF2B5EF4-FFF2-40B4-BE49-F238E27FC236}">
                <a16:creationId xmlns:a16="http://schemas.microsoft.com/office/drawing/2014/main" id="{F44B9FCB-8C0B-ABAE-8F0B-99BC3FA3FD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CD611C-67D7-F62C-2FB0-B416DAD35208}"/>
              </a:ext>
            </a:extLst>
          </p:cNvPr>
          <p:cNvSpPr>
            <a:spLocks noGrp="1"/>
          </p:cNvSpPr>
          <p:nvPr>
            <p:ph type="sldNum" sz="quarter" idx="12"/>
          </p:nvPr>
        </p:nvSpPr>
        <p:spPr/>
        <p:txBody>
          <a:bodyPr/>
          <a:lstStyle/>
          <a:p>
            <a:fld id="{8C15C59D-8B19-4AAE-9918-C07318F8716A}" type="slidenum">
              <a:rPr lang="en-US" smtClean="0"/>
              <a:t>‹#›</a:t>
            </a:fld>
            <a:endParaRPr lang="en-US"/>
          </a:p>
        </p:txBody>
      </p:sp>
    </p:spTree>
    <p:extLst>
      <p:ext uri="{BB962C8B-B14F-4D97-AF65-F5344CB8AC3E}">
        <p14:creationId xmlns:p14="http://schemas.microsoft.com/office/powerpoint/2010/main" val="10701408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940927-67C2-4807-8113-2CCBFFD74F13}"/>
              </a:ext>
            </a:extLst>
          </p:cNvPr>
          <p:cNvSpPr>
            <a:spLocks noGrp="1"/>
          </p:cNvSpPr>
          <p:nvPr>
            <p:ph type="dt" sz="half" idx="10"/>
          </p:nvPr>
        </p:nvSpPr>
        <p:spPr/>
        <p:txBody>
          <a:bodyPr/>
          <a:lstStyle/>
          <a:p>
            <a:fld id="{4FEA0748-89CD-469E-8F31-625A6BF19D87}" type="datetimeFigureOut">
              <a:rPr lang="en-US" smtClean="0"/>
              <a:t>1/22/2024</a:t>
            </a:fld>
            <a:endParaRPr lang="en-US"/>
          </a:p>
        </p:txBody>
      </p:sp>
      <p:sp>
        <p:nvSpPr>
          <p:cNvPr id="3" name="Footer Placeholder 2">
            <a:extLst>
              <a:ext uri="{FF2B5EF4-FFF2-40B4-BE49-F238E27FC236}">
                <a16:creationId xmlns:a16="http://schemas.microsoft.com/office/drawing/2014/main" id="{720638F4-BA3B-A0EF-BFA1-796CE72017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173A0C-943D-C4F9-07FF-154FC2A3C01F}"/>
              </a:ext>
            </a:extLst>
          </p:cNvPr>
          <p:cNvSpPr>
            <a:spLocks noGrp="1"/>
          </p:cNvSpPr>
          <p:nvPr>
            <p:ph type="sldNum" sz="quarter" idx="12"/>
          </p:nvPr>
        </p:nvSpPr>
        <p:spPr/>
        <p:txBody>
          <a:bodyPr/>
          <a:lstStyle/>
          <a:p>
            <a:fld id="{8C15C59D-8B19-4AAE-9918-C07318F8716A}" type="slidenum">
              <a:rPr lang="en-US" smtClean="0"/>
              <a:t>‹#›</a:t>
            </a:fld>
            <a:endParaRPr lang="en-US"/>
          </a:p>
        </p:txBody>
      </p:sp>
    </p:spTree>
    <p:extLst>
      <p:ext uri="{BB962C8B-B14F-4D97-AF65-F5344CB8AC3E}">
        <p14:creationId xmlns:p14="http://schemas.microsoft.com/office/powerpoint/2010/main" val="6119372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51992-2D72-0832-C5D1-3BB8717F7D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3D4D90-8CE1-B020-9029-20E6B3B748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1CBCE1-7BBF-1C25-BFA1-7C1F8563CE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7E70FC-1C1B-BC9B-A8BB-0DAC1789EDD0}"/>
              </a:ext>
            </a:extLst>
          </p:cNvPr>
          <p:cNvSpPr>
            <a:spLocks noGrp="1"/>
          </p:cNvSpPr>
          <p:nvPr>
            <p:ph type="dt" sz="half" idx="10"/>
          </p:nvPr>
        </p:nvSpPr>
        <p:spPr/>
        <p:txBody>
          <a:bodyPr/>
          <a:lstStyle/>
          <a:p>
            <a:fld id="{4FEA0748-89CD-469E-8F31-625A6BF19D87}" type="datetimeFigureOut">
              <a:rPr lang="en-US" smtClean="0"/>
              <a:t>1/22/2024</a:t>
            </a:fld>
            <a:endParaRPr lang="en-US"/>
          </a:p>
        </p:txBody>
      </p:sp>
      <p:sp>
        <p:nvSpPr>
          <p:cNvPr id="6" name="Footer Placeholder 5">
            <a:extLst>
              <a:ext uri="{FF2B5EF4-FFF2-40B4-BE49-F238E27FC236}">
                <a16:creationId xmlns:a16="http://schemas.microsoft.com/office/drawing/2014/main" id="{7CE4EDA7-B992-2ADE-857A-CE294D9F11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63769C-3C40-E373-D550-9C3421A68250}"/>
              </a:ext>
            </a:extLst>
          </p:cNvPr>
          <p:cNvSpPr>
            <a:spLocks noGrp="1"/>
          </p:cNvSpPr>
          <p:nvPr>
            <p:ph type="sldNum" sz="quarter" idx="12"/>
          </p:nvPr>
        </p:nvSpPr>
        <p:spPr/>
        <p:txBody>
          <a:bodyPr/>
          <a:lstStyle/>
          <a:p>
            <a:fld id="{8C15C59D-8B19-4AAE-9918-C07318F8716A}" type="slidenum">
              <a:rPr lang="en-US" smtClean="0"/>
              <a:t>‹#›</a:t>
            </a:fld>
            <a:endParaRPr lang="en-US"/>
          </a:p>
        </p:txBody>
      </p:sp>
    </p:spTree>
    <p:extLst>
      <p:ext uri="{BB962C8B-B14F-4D97-AF65-F5344CB8AC3E}">
        <p14:creationId xmlns:p14="http://schemas.microsoft.com/office/powerpoint/2010/main" val="464033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7C81B-27A6-4A40-B5C6-6921F52DE0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279A21-E884-7041-9174-9BD603BEDA1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F2ACAF-F56E-E44B-8EA9-4C58DAD91A7D}"/>
              </a:ext>
            </a:extLst>
          </p:cNvPr>
          <p:cNvSpPr>
            <a:spLocks noGrp="1"/>
          </p:cNvSpPr>
          <p:nvPr>
            <p:ph type="dt" sz="half" idx="10"/>
          </p:nvPr>
        </p:nvSpPr>
        <p:spPr/>
        <p:txBody>
          <a:bodyPr/>
          <a:lstStyle/>
          <a:p>
            <a:fld id="{21F6B824-4131-344E-B42E-66EC60D8919B}" type="datetimeFigureOut">
              <a:rPr lang="en-US" smtClean="0"/>
              <a:t>1/22/2024</a:t>
            </a:fld>
            <a:endParaRPr lang="en-US"/>
          </a:p>
        </p:txBody>
      </p:sp>
      <p:sp>
        <p:nvSpPr>
          <p:cNvPr id="5" name="Footer Placeholder 4">
            <a:extLst>
              <a:ext uri="{FF2B5EF4-FFF2-40B4-BE49-F238E27FC236}">
                <a16:creationId xmlns:a16="http://schemas.microsoft.com/office/drawing/2014/main" id="{F8D4A30B-F604-B846-8BD2-AD70A799D4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4C3825-75FA-024B-8872-4C2634554086}"/>
              </a:ext>
            </a:extLst>
          </p:cNvPr>
          <p:cNvSpPr>
            <a:spLocks noGrp="1"/>
          </p:cNvSpPr>
          <p:nvPr>
            <p:ph type="sldNum" sz="quarter" idx="12"/>
          </p:nvPr>
        </p:nvSpPr>
        <p:spPr/>
        <p:txBody>
          <a:bodyPr/>
          <a:lstStyle/>
          <a:p>
            <a:fld id="{0B9EF21C-2CD7-3142-85E3-68DD68E58A66}" type="slidenum">
              <a:rPr lang="en-US" smtClean="0"/>
              <a:t>‹#›</a:t>
            </a:fld>
            <a:endParaRPr lang="en-US"/>
          </a:p>
        </p:txBody>
      </p:sp>
    </p:spTree>
    <p:extLst>
      <p:ext uri="{BB962C8B-B14F-4D97-AF65-F5344CB8AC3E}">
        <p14:creationId xmlns:p14="http://schemas.microsoft.com/office/powerpoint/2010/main" val="28114919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25A9E-B114-F6FD-7BC3-4CE7097CF2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FA1D43-9BE3-27CD-60E1-48ED678997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097454-DBAF-7DE5-1BEA-95734DA8CD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83D272-DD3C-7A7B-D89E-8F1A3FD1AC18}"/>
              </a:ext>
            </a:extLst>
          </p:cNvPr>
          <p:cNvSpPr>
            <a:spLocks noGrp="1"/>
          </p:cNvSpPr>
          <p:nvPr>
            <p:ph type="dt" sz="half" idx="10"/>
          </p:nvPr>
        </p:nvSpPr>
        <p:spPr/>
        <p:txBody>
          <a:bodyPr/>
          <a:lstStyle/>
          <a:p>
            <a:fld id="{4FEA0748-89CD-469E-8F31-625A6BF19D87}" type="datetimeFigureOut">
              <a:rPr lang="en-US" smtClean="0"/>
              <a:t>1/22/2024</a:t>
            </a:fld>
            <a:endParaRPr lang="en-US"/>
          </a:p>
        </p:txBody>
      </p:sp>
      <p:sp>
        <p:nvSpPr>
          <p:cNvPr id="6" name="Footer Placeholder 5">
            <a:extLst>
              <a:ext uri="{FF2B5EF4-FFF2-40B4-BE49-F238E27FC236}">
                <a16:creationId xmlns:a16="http://schemas.microsoft.com/office/drawing/2014/main" id="{082B4139-009E-15DF-7FFF-8AD53C449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EAD248-DFDC-F227-B9BD-58F928EFD8C3}"/>
              </a:ext>
            </a:extLst>
          </p:cNvPr>
          <p:cNvSpPr>
            <a:spLocks noGrp="1"/>
          </p:cNvSpPr>
          <p:nvPr>
            <p:ph type="sldNum" sz="quarter" idx="12"/>
          </p:nvPr>
        </p:nvSpPr>
        <p:spPr/>
        <p:txBody>
          <a:bodyPr/>
          <a:lstStyle/>
          <a:p>
            <a:fld id="{8C15C59D-8B19-4AAE-9918-C07318F8716A}" type="slidenum">
              <a:rPr lang="en-US" smtClean="0"/>
              <a:t>‹#›</a:t>
            </a:fld>
            <a:endParaRPr lang="en-US"/>
          </a:p>
        </p:txBody>
      </p:sp>
    </p:spTree>
    <p:extLst>
      <p:ext uri="{BB962C8B-B14F-4D97-AF65-F5344CB8AC3E}">
        <p14:creationId xmlns:p14="http://schemas.microsoft.com/office/powerpoint/2010/main" val="25076213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CAB4D-E808-7BA3-C02C-356BC8F1AD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C93626-9D8A-3068-5D16-71D9915389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FE4638-8BB7-1550-1B50-FBB75FE6220A}"/>
              </a:ext>
            </a:extLst>
          </p:cNvPr>
          <p:cNvSpPr>
            <a:spLocks noGrp="1"/>
          </p:cNvSpPr>
          <p:nvPr>
            <p:ph type="dt" sz="half" idx="10"/>
          </p:nvPr>
        </p:nvSpPr>
        <p:spPr/>
        <p:txBody>
          <a:bodyPr/>
          <a:lstStyle/>
          <a:p>
            <a:fld id="{4FEA0748-89CD-469E-8F31-625A6BF19D87}" type="datetimeFigureOut">
              <a:rPr lang="en-US" smtClean="0"/>
              <a:t>1/22/2024</a:t>
            </a:fld>
            <a:endParaRPr lang="en-US"/>
          </a:p>
        </p:txBody>
      </p:sp>
      <p:sp>
        <p:nvSpPr>
          <p:cNvPr id="5" name="Footer Placeholder 4">
            <a:extLst>
              <a:ext uri="{FF2B5EF4-FFF2-40B4-BE49-F238E27FC236}">
                <a16:creationId xmlns:a16="http://schemas.microsoft.com/office/drawing/2014/main" id="{84F6447D-29E4-121A-97AA-59E4FA6016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026F1-5984-C30B-F9D7-7E7C9651F250}"/>
              </a:ext>
            </a:extLst>
          </p:cNvPr>
          <p:cNvSpPr>
            <a:spLocks noGrp="1"/>
          </p:cNvSpPr>
          <p:nvPr>
            <p:ph type="sldNum" sz="quarter" idx="12"/>
          </p:nvPr>
        </p:nvSpPr>
        <p:spPr/>
        <p:txBody>
          <a:bodyPr/>
          <a:lstStyle/>
          <a:p>
            <a:fld id="{8C15C59D-8B19-4AAE-9918-C07318F8716A}" type="slidenum">
              <a:rPr lang="en-US" smtClean="0"/>
              <a:t>‹#›</a:t>
            </a:fld>
            <a:endParaRPr lang="en-US"/>
          </a:p>
        </p:txBody>
      </p:sp>
    </p:spTree>
    <p:extLst>
      <p:ext uri="{BB962C8B-B14F-4D97-AF65-F5344CB8AC3E}">
        <p14:creationId xmlns:p14="http://schemas.microsoft.com/office/powerpoint/2010/main" val="36849980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C0B793-BEEA-886A-2A23-61E6E357D1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3E53E5-E8BF-82DA-386E-36BAF71E7A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078C15-81EF-E03D-990D-F0C1323AF5F5}"/>
              </a:ext>
            </a:extLst>
          </p:cNvPr>
          <p:cNvSpPr>
            <a:spLocks noGrp="1"/>
          </p:cNvSpPr>
          <p:nvPr>
            <p:ph type="dt" sz="half" idx="10"/>
          </p:nvPr>
        </p:nvSpPr>
        <p:spPr/>
        <p:txBody>
          <a:bodyPr/>
          <a:lstStyle/>
          <a:p>
            <a:fld id="{4FEA0748-89CD-469E-8F31-625A6BF19D87}" type="datetimeFigureOut">
              <a:rPr lang="en-US" smtClean="0"/>
              <a:t>1/22/2024</a:t>
            </a:fld>
            <a:endParaRPr lang="en-US"/>
          </a:p>
        </p:txBody>
      </p:sp>
      <p:sp>
        <p:nvSpPr>
          <p:cNvPr id="5" name="Footer Placeholder 4">
            <a:extLst>
              <a:ext uri="{FF2B5EF4-FFF2-40B4-BE49-F238E27FC236}">
                <a16:creationId xmlns:a16="http://schemas.microsoft.com/office/drawing/2014/main" id="{5F8B0FDC-07FF-1DC5-C556-CCA912C1C9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9E00B9-87FD-BDCF-9F7D-2D7BDA277ACA}"/>
              </a:ext>
            </a:extLst>
          </p:cNvPr>
          <p:cNvSpPr>
            <a:spLocks noGrp="1"/>
          </p:cNvSpPr>
          <p:nvPr>
            <p:ph type="sldNum" sz="quarter" idx="12"/>
          </p:nvPr>
        </p:nvSpPr>
        <p:spPr/>
        <p:txBody>
          <a:bodyPr/>
          <a:lstStyle/>
          <a:p>
            <a:fld id="{8C15C59D-8B19-4AAE-9918-C07318F8716A}" type="slidenum">
              <a:rPr lang="en-US" smtClean="0"/>
              <a:t>‹#›</a:t>
            </a:fld>
            <a:endParaRPr lang="en-US"/>
          </a:p>
        </p:txBody>
      </p:sp>
    </p:spTree>
    <p:extLst>
      <p:ext uri="{BB962C8B-B14F-4D97-AF65-F5344CB8AC3E}">
        <p14:creationId xmlns:p14="http://schemas.microsoft.com/office/powerpoint/2010/main" val="410171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2E849-D5E4-E64E-9470-05CB1FD74A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7802947-F460-334A-9B60-78D1A1812A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7C7AD94-EAB8-A547-ABB7-9774727AB5B9}"/>
              </a:ext>
            </a:extLst>
          </p:cNvPr>
          <p:cNvSpPr>
            <a:spLocks noGrp="1"/>
          </p:cNvSpPr>
          <p:nvPr>
            <p:ph type="dt" sz="half" idx="10"/>
          </p:nvPr>
        </p:nvSpPr>
        <p:spPr/>
        <p:txBody>
          <a:bodyPr/>
          <a:lstStyle/>
          <a:p>
            <a:fld id="{21F6B824-4131-344E-B42E-66EC60D8919B}" type="datetimeFigureOut">
              <a:rPr lang="en-US" smtClean="0"/>
              <a:t>1/22/2024</a:t>
            </a:fld>
            <a:endParaRPr lang="en-US"/>
          </a:p>
        </p:txBody>
      </p:sp>
      <p:sp>
        <p:nvSpPr>
          <p:cNvPr id="5" name="Footer Placeholder 4">
            <a:extLst>
              <a:ext uri="{FF2B5EF4-FFF2-40B4-BE49-F238E27FC236}">
                <a16:creationId xmlns:a16="http://schemas.microsoft.com/office/drawing/2014/main" id="{1BF369CF-D500-D84B-8D04-907FDBC9EE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D8716A-90CE-8948-AFB4-2BED6CA875D8}"/>
              </a:ext>
            </a:extLst>
          </p:cNvPr>
          <p:cNvSpPr>
            <a:spLocks noGrp="1"/>
          </p:cNvSpPr>
          <p:nvPr>
            <p:ph type="sldNum" sz="quarter" idx="12"/>
          </p:nvPr>
        </p:nvSpPr>
        <p:spPr/>
        <p:txBody>
          <a:bodyPr/>
          <a:lstStyle/>
          <a:p>
            <a:fld id="{0B9EF21C-2CD7-3142-85E3-68DD68E58A66}" type="slidenum">
              <a:rPr lang="en-US" smtClean="0"/>
              <a:t>‹#›</a:t>
            </a:fld>
            <a:endParaRPr lang="en-US"/>
          </a:p>
        </p:txBody>
      </p:sp>
    </p:spTree>
    <p:extLst>
      <p:ext uri="{BB962C8B-B14F-4D97-AF65-F5344CB8AC3E}">
        <p14:creationId xmlns:p14="http://schemas.microsoft.com/office/powerpoint/2010/main" val="3608015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3F9A1-D5B4-C147-917E-74FC4FB6B3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1A9B84-28A0-2848-8F01-8F5E979A731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0148A0-4966-F347-8787-E9406C3627A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712CB5-5070-D649-891C-842B42AB08E8}"/>
              </a:ext>
            </a:extLst>
          </p:cNvPr>
          <p:cNvSpPr>
            <a:spLocks noGrp="1"/>
          </p:cNvSpPr>
          <p:nvPr>
            <p:ph type="dt" sz="half" idx="10"/>
          </p:nvPr>
        </p:nvSpPr>
        <p:spPr/>
        <p:txBody>
          <a:bodyPr/>
          <a:lstStyle/>
          <a:p>
            <a:fld id="{21F6B824-4131-344E-B42E-66EC60D8919B}" type="datetimeFigureOut">
              <a:rPr lang="en-US" smtClean="0"/>
              <a:t>1/22/2024</a:t>
            </a:fld>
            <a:endParaRPr lang="en-US"/>
          </a:p>
        </p:txBody>
      </p:sp>
      <p:sp>
        <p:nvSpPr>
          <p:cNvPr id="6" name="Footer Placeholder 5">
            <a:extLst>
              <a:ext uri="{FF2B5EF4-FFF2-40B4-BE49-F238E27FC236}">
                <a16:creationId xmlns:a16="http://schemas.microsoft.com/office/drawing/2014/main" id="{76237CDA-5D95-0845-933C-0983DBB601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807CBB-E573-ED44-9D77-DD73F36F00D7}"/>
              </a:ext>
            </a:extLst>
          </p:cNvPr>
          <p:cNvSpPr>
            <a:spLocks noGrp="1"/>
          </p:cNvSpPr>
          <p:nvPr>
            <p:ph type="sldNum" sz="quarter" idx="12"/>
          </p:nvPr>
        </p:nvSpPr>
        <p:spPr/>
        <p:txBody>
          <a:bodyPr/>
          <a:lstStyle/>
          <a:p>
            <a:fld id="{0B9EF21C-2CD7-3142-85E3-68DD68E58A66}" type="slidenum">
              <a:rPr lang="en-US" smtClean="0"/>
              <a:t>‹#›</a:t>
            </a:fld>
            <a:endParaRPr lang="en-US"/>
          </a:p>
        </p:txBody>
      </p:sp>
    </p:spTree>
    <p:extLst>
      <p:ext uri="{BB962C8B-B14F-4D97-AF65-F5344CB8AC3E}">
        <p14:creationId xmlns:p14="http://schemas.microsoft.com/office/powerpoint/2010/main" val="4111765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AFDF5-115B-9043-92BA-53A3B14D43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54AD78-9DC2-9D4B-94C9-8E5556F7D8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D56EA3B-01ED-534E-AD63-E446D6E7053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BAB0E0-2425-624D-A3E8-FB54C3F75C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55DF412-1497-254E-8465-53398FCBCAD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9C09A2-871B-6F49-A150-ACDD65D2CB08}"/>
              </a:ext>
            </a:extLst>
          </p:cNvPr>
          <p:cNvSpPr>
            <a:spLocks noGrp="1"/>
          </p:cNvSpPr>
          <p:nvPr>
            <p:ph type="dt" sz="half" idx="10"/>
          </p:nvPr>
        </p:nvSpPr>
        <p:spPr/>
        <p:txBody>
          <a:bodyPr/>
          <a:lstStyle/>
          <a:p>
            <a:fld id="{21F6B824-4131-344E-B42E-66EC60D8919B}" type="datetimeFigureOut">
              <a:rPr lang="en-US" smtClean="0"/>
              <a:t>1/22/2024</a:t>
            </a:fld>
            <a:endParaRPr lang="en-US"/>
          </a:p>
        </p:txBody>
      </p:sp>
      <p:sp>
        <p:nvSpPr>
          <p:cNvPr id="8" name="Footer Placeholder 7">
            <a:extLst>
              <a:ext uri="{FF2B5EF4-FFF2-40B4-BE49-F238E27FC236}">
                <a16:creationId xmlns:a16="http://schemas.microsoft.com/office/drawing/2014/main" id="{C3551D02-61AE-B042-A577-6A69D3ABA80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72DB95-1B2D-6643-BF25-9994F72C3FA3}"/>
              </a:ext>
            </a:extLst>
          </p:cNvPr>
          <p:cNvSpPr>
            <a:spLocks noGrp="1"/>
          </p:cNvSpPr>
          <p:nvPr>
            <p:ph type="sldNum" sz="quarter" idx="12"/>
          </p:nvPr>
        </p:nvSpPr>
        <p:spPr/>
        <p:txBody>
          <a:bodyPr/>
          <a:lstStyle/>
          <a:p>
            <a:fld id="{0B9EF21C-2CD7-3142-85E3-68DD68E58A66}" type="slidenum">
              <a:rPr lang="en-US" smtClean="0"/>
              <a:t>‹#›</a:t>
            </a:fld>
            <a:endParaRPr lang="en-US"/>
          </a:p>
        </p:txBody>
      </p:sp>
    </p:spTree>
    <p:extLst>
      <p:ext uri="{BB962C8B-B14F-4D97-AF65-F5344CB8AC3E}">
        <p14:creationId xmlns:p14="http://schemas.microsoft.com/office/powerpoint/2010/main" val="3471013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3C785-2264-804A-AB85-9BBB28E2ADC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2057DD-0F93-D544-99C3-2E5E9C22D111}"/>
              </a:ext>
            </a:extLst>
          </p:cNvPr>
          <p:cNvSpPr>
            <a:spLocks noGrp="1"/>
          </p:cNvSpPr>
          <p:nvPr>
            <p:ph type="dt" sz="half" idx="10"/>
          </p:nvPr>
        </p:nvSpPr>
        <p:spPr/>
        <p:txBody>
          <a:bodyPr/>
          <a:lstStyle/>
          <a:p>
            <a:fld id="{21F6B824-4131-344E-B42E-66EC60D8919B}" type="datetimeFigureOut">
              <a:rPr lang="en-US" smtClean="0"/>
              <a:t>1/22/2024</a:t>
            </a:fld>
            <a:endParaRPr lang="en-US"/>
          </a:p>
        </p:txBody>
      </p:sp>
      <p:sp>
        <p:nvSpPr>
          <p:cNvPr id="4" name="Footer Placeholder 3">
            <a:extLst>
              <a:ext uri="{FF2B5EF4-FFF2-40B4-BE49-F238E27FC236}">
                <a16:creationId xmlns:a16="http://schemas.microsoft.com/office/drawing/2014/main" id="{81006B91-CF2F-2C42-8B74-B73B26ADCF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0DF1C5-FA2E-5F44-834F-D1867352F543}"/>
              </a:ext>
            </a:extLst>
          </p:cNvPr>
          <p:cNvSpPr>
            <a:spLocks noGrp="1"/>
          </p:cNvSpPr>
          <p:nvPr>
            <p:ph type="sldNum" sz="quarter" idx="12"/>
          </p:nvPr>
        </p:nvSpPr>
        <p:spPr/>
        <p:txBody>
          <a:bodyPr/>
          <a:lstStyle/>
          <a:p>
            <a:fld id="{0B9EF21C-2CD7-3142-85E3-68DD68E58A66}" type="slidenum">
              <a:rPr lang="en-US" smtClean="0"/>
              <a:t>‹#›</a:t>
            </a:fld>
            <a:endParaRPr lang="en-US"/>
          </a:p>
        </p:txBody>
      </p:sp>
    </p:spTree>
    <p:extLst>
      <p:ext uri="{BB962C8B-B14F-4D97-AF65-F5344CB8AC3E}">
        <p14:creationId xmlns:p14="http://schemas.microsoft.com/office/powerpoint/2010/main" val="804275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B32844-AAF6-0142-B1B4-81B7E56FA8C2}"/>
              </a:ext>
            </a:extLst>
          </p:cNvPr>
          <p:cNvSpPr>
            <a:spLocks noGrp="1"/>
          </p:cNvSpPr>
          <p:nvPr>
            <p:ph type="dt" sz="half" idx="10"/>
          </p:nvPr>
        </p:nvSpPr>
        <p:spPr/>
        <p:txBody>
          <a:bodyPr/>
          <a:lstStyle/>
          <a:p>
            <a:fld id="{21F6B824-4131-344E-B42E-66EC60D8919B}" type="datetimeFigureOut">
              <a:rPr lang="en-US" smtClean="0"/>
              <a:t>1/22/2024</a:t>
            </a:fld>
            <a:endParaRPr lang="en-US"/>
          </a:p>
        </p:txBody>
      </p:sp>
      <p:sp>
        <p:nvSpPr>
          <p:cNvPr id="3" name="Footer Placeholder 2">
            <a:extLst>
              <a:ext uri="{FF2B5EF4-FFF2-40B4-BE49-F238E27FC236}">
                <a16:creationId xmlns:a16="http://schemas.microsoft.com/office/drawing/2014/main" id="{177A5FA9-808C-D24E-A36F-9FF441B042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0CCDA82-C361-C248-B9CD-ABEC616F12A8}"/>
              </a:ext>
            </a:extLst>
          </p:cNvPr>
          <p:cNvSpPr>
            <a:spLocks noGrp="1"/>
          </p:cNvSpPr>
          <p:nvPr>
            <p:ph type="sldNum" sz="quarter" idx="12"/>
          </p:nvPr>
        </p:nvSpPr>
        <p:spPr/>
        <p:txBody>
          <a:bodyPr/>
          <a:lstStyle/>
          <a:p>
            <a:fld id="{0B9EF21C-2CD7-3142-85E3-68DD68E58A66}" type="slidenum">
              <a:rPr lang="en-US" smtClean="0"/>
              <a:t>‹#›</a:t>
            </a:fld>
            <a:endParaRPr lang="en-US"/>
          </a:p>
        </p:txBody>
      </p:sp>
    </p:spTree>
    <p:extLst>
      <p:ext uri="{BB962C8B-B14F-4D97-AF65-F5344CB8AC3E}">
        <p14:creationId xmlns:p14="http://schemas.microsoft.com/office/powerpoint/2010/main" val="1448993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B27E0-D799-8B42-AC15-1A68DDEA8B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541B28-CF96-AA45-A320-288FC5A8EB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408320-CE3C-9F49-97A4-2E2560196E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6B05B2-1AF9-6B4B-9E4E-B999F6207E84}"/>
              </a:ext>
            </a:extLst>
          </p:cNvPr>
          <p:cNvSpPr>
            <a:spLocks noGrp="1"/>
          </p:cNvSpPr>
          <p:nvPr>
            <p:ph type="dt" sz="half" idx="10"/>
          </p:nvPr>
        </p:nvSpPr>
        <p:spPr/>
        <p:txBody>
          <a:bodyPr/>
          <a:lstStyle/>
          <a:p>
            <a:fld id="{21F6B824-4131-344E-B42E-66EC60D8919B}" type="datetimeFigureOut">
              <a:rPr lang="en-US" smtClean="0"/>
              <a:t>1/22/2024</a:t>
            </a:fld>
            <a:endParaRPr lang="en-US"/>
          </a:p>
        </p:txBody>
      </p:sp>
      <p:sp>
        <p:nvSpPr>
          <p:cNvPr id="6" name="Footer Placeholder 5">
            <a:extLst>
              <a:ext uri="{FF2B5EF4-FFF2-40B4-BE49-F238E27FC236}">
                <a16:creationId xmlns:a16="http://schemas.microsoft.com/office/drawing/2014/main" id="{500BBE6B-85CB-2845-B16C-185FBA20DB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69BACA-F0AE-484E-ADF6-E08F01CA2E11}"/>
              </a:ext>
            </a:extLst>
          </p:cNvPr>
          <p:cNvSpPr>
            <a:spLocks noGrp="1"/>
          </p:cNvSpPr>
          <p:nvPr>
            <p:ph type="sldNum" sz="quarter" idx="12"/>
          </p:nvPr>
        </p:nvSpPr>
        <p:spPr/>
        <p:txBody>
          <a:bodyPr/>
          <a:lstStyle/>
          <a:p>
            <a:fld id="{0B9EF21C-2CD7-3142-85E3-68DD68E58A66}" type="slidenum">
              <a:rPr lang="en-US" smtClean="0"/>
              <a:t>‹#›</a:t>
            </a:fld>
            <a:endParaRPr lang="en-US"/>
          </a:p>
        </p:txBody>
      </p:sp>
    </p:spTree>
    <p:extLst>
      <p:ext uri="{BB962C8B-B14F-4D97-AF65-F5344CB8AC3E}">
        <p14:creationId xmlns:p14="http://schemas.microsoft.com/office/powerpoint/2010/main" val="3999686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76710-7DDA-0D43-A59C-49B579D07B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BD3833-240D-AA42-B286-600BDBCF1B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4F75F8-0C1D-E54D-83B2-D9E9D2271B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4D5F860-22E4-914C-ABA4-E7A337EC2777}"/>
              </a:ext>
            </a:extLst>
          </p:cNvPr>
          <p:cNvSpPr>
            <a:spLocks noGrp="1"/>
          </p:cNvSpPr>
          <p:nvPr>
            <p:ph type="dt" sz="half" idx="10"/>
          </p:nvPr>
        </p:nvSpPr>
        <p:spPr/>
        <p:txBody>
          <a:bodyPr/>
          <a:lstStyle/>
          <a:p>
            <a:fld id="{21F6B824-4131-344E-B42E-66EC60D8919B}" type="datetimeFigureOut">
              <a:rPr lang="en-US" smtClean="0"/>
              <a:t>1/22/2024</a:t>
            </a:fld>
            <a:endParaRPr lang="en-US"/>
          </a:p>
        </p:txBody>
      </p:sp>
      <p:sp>
        <p:nvSpPr>
          <p:cNvPr id="6" name="Footer Placeholder 5">
            <a:extLst>
              <a:ext uri="{FF2B5EF4-FFF2-40B4-BE49-F238E27FC236}">
                <a16:creationId xmlns:a16="http://schemas.microsoft.com/office/drawing/2014/main" id="{F9F686A6-AAED-844C-849E-8EB8F6B28B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EC1195-BDDE-7D4C-86C0-432658649811}"/>
              </a:ext>
            </a:extLst>
          </p:cNvPr>
          <p:cNvSpPr>
            <a:spLocks noGrp="1"/>
          </p:cNvSpPr>
          <p:nvPr>
            <p:ph type="sldNum" sz="quarter" idx="12"/>
          </p:nvPr>
        </p:nvSpPr>
        <p:spPr/>
        <p:txBody>
          <a:bodyPr/>
          <a:lstStyle/>
          <a:p>
            <a:fld id="{0B9EF21C-2CD7-3142-85E3-68DD68E58A66}" type="slidenum">
              <a:rPr lang="en-US" smtClean="0"/>
              <a:t>‹#›</a:t>
            </a:fld>
            <a:endParaRPr lang="en-US"/>
          </a:p>
        </p:txBody>
      </p:sp>
    </p:spTree>
    <p:extLst>
      <p:ext uri="{BB962C8B-B14F-4D97-AF65-F5344CB8AC3E}">
        <p14:creationId xmlns:p14="http://schemas.microsoft.com/office/powerpoint/2010/main" val="3614149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F76915-425E-CF46-BB5A-1D2F0942F3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30C960-94D0-9A46-810D-8E618BAB62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563FAB-5B98-484C-84D3-B9927ABE76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F6B824-4131-344E-B42E-66EC60D8919B}" type="datetimeFigureOut">
              <a:rPr lang="en-US" smtClean="0"/>
              <a:t>1/22/2024</a:t>
            </a:fld>
            <a:endParaRPr lang="en-US"/>
          </a:p>
        </p:txBody>
      </p:sp>
      <p:sp>
        <p:nvSpPr>
          <p:cNvPr id="5" name="Footer Placeholder 4">
            <a:extLst>
              <a:ext uri="{FF2B5EF4-FFF2-40B4-BE49-F238E27FC236}">
                <a16:creationId xmlns:a16="http://schemas.microsoft.com/office/drawing/2014/main" id="{3FD6919E-0193-B24D-95E8-60C11A2B1E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A5B0D2-905E-A644-B60F-3CB294F0CD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9EF21C-2CD7-3142-85E3-68DD68E58A66}" type="slidenum">
              <a:rPr lang="en-US" smtClean="0"/>
              <a:t>‹#›</a:t>
            </a:fld>
            <a:endParaRPr lang="en-US"/>
          </a:p>
        </p:txBody>
      </p:sp>
    </p:spTree>
    <p:extLst>
      <p:ext uri="{BB962C8B-B14F-4D97-AF65-F5344CB8AC3E}">
        <p14:creationId xmlns:p14="http://schemas.microsoft.com/office/powerpoint/2010/main" val="1215347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D25C6C-A1C3-5093-C229-FF764D5EF2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5F4351-074F-875C-0781-27A31C682A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10C800-93D6-B10D-8F27-C4C70ED2D3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EA0748-89CD-469E-8F31-625A6BF19D87}" type="datetimeFigureOut">
              <a:rPr lang="en-US" smtClean="0"/>
              <a:t>1/22/2024</a:t>
            </a:fld>
            <a:endParaRPr lang="en-US"/>
          </a:p>
        </p:txBody>
      </p:sp>
      <p:sp>
        <p:nvSpPr>
          <p:cNvPr id="5" name="Footer Placeholder 4">
            <a:extLst>
              <a:ext uri="{FF2B5EF4-FFF2-40B4-BE49-F238E27FC236}">
                <a16:creationId xmlns:a16="http://schemas.microsoft.com/office/drawing/2014/main" id="{96A30BCB-134B-6207-9CE8-9C83EAB296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F2B23BA-9BD6-59CD-85DE-8B78CEBD77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15C59D-8B19-4AAE-9918-C07318F8716A}" type="slidenum">
              <a:rPr lang="en-US" smtClean="0"/>
              <a:t>‹#›</a:t>
            </a:fld>
            <a:endParaRPr lang="en-US"/>
          </a:p>
        </p:txBody>
      </p:sp>
    </p:spTree>
    <p:extLst>
      <p:ext uri="{BB962C8B-B14F-4D97-AF65-F5344CB8AC3E}">
        <p14:creationId xmlns:p14="http://schemas.microsoft.com/office/powerpoint/2010/main" val="205447018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hyperlink" Target="https://www.ncahec.net/courses-and-events" TargetMode="External"/><Relationship Id="rId7" Type="http://schemas.openxmlformats.org/officeDocument/2006/relationships/diagramColors" Target="../diagrams/colors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 Id="rId9"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png"/><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3.basecamp.com/3618290/p/ZKtRcDX2CUvY2T3LjboF54oV/vault/6574043698" TargetMode="Externa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https://secure.campaigner.com/CSB/Public/Form.aspx?fid=1907067&amp;ac=enk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public.3.basecamp.com/p/ZKtRcDX2CUvY2T3LjboF54oV/vault"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3.basecamp.com/3618290/p/ZKtRcDX2CUvY2T3LjboF54oV/vault/657404369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hyperlink" Target="https://vimeo.com/764135168" TargetMode="External"/><Relationship Id="rId2" Type="http://schemas.openxmlformats.org/officeDocument/2006/relationships/image" Target="../media/image2.png"/><Relationship Id="rId1" Type="http://schemas.openxmlformats.org/officeDocument/2006/relationships/slideLayout" Target="../slideLayouts/slideLayout8.xml"/><Relationship Id="rId4" Type="http://schemas.openxmlformats.org/officeDocument/2006/relationships/hyperlink" Target="https://www.nationalahec.or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3.basecamp.com/3618290/p/ZKtRcDX2CUvY2T3LjboF54oV/vault/6574043698"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987B460-6C8F-F04B-B6DE-F6E5E08426CC}"/>
              </a:ext>
            </a:extLst>
          </p:cNvPr>
          <p:cNvSpPr/>
          <p:nvPr/>
        </p:nvSpPr>
        <p:spPr>
          <a:xfrm>
            <a:off x="0" y="1"/>
            <a:ext cx="12192000" cy="6858000"/>
          </a:xfrm>
          <a:prstGeom prst="rect">
            <a:avLst/>
          </a:prstGeom>
          <a:solidFill>
            <a:srgbClr val="394B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36AB1BEF-39DD-47C3-BC80-BB2EBC56E12B}"/>
              </a:ext>
            </a:extLst>
          </p:cNvPr>
          <p:cNvPicPr>
            <a:picLocks noChangeAspect="1"/>
          </p:cNvPicPr>
          <p:nvPr/>
        </p:nvPicPr>
        <p:blipFill>
          <a:blip r:embed="rId2"/>
          <a:stretch>
            <a:fillRect/>
          </a:stretch>
        </p:blipFill>
        <p:spPr>
          <a:xfrm>
            <a:off x="2209800" y="2659639"/>
            <a:ext cx="7772400" cy="1538722"/>
          </a:xfrm>
          <a:prstGeom prst="rect">
            <a:avLst/>
          </a:prstGeom>
        </p:spPr>
      </p:pic>
    </p:spTree>
    <p:extLst>
      <p:ext uri="{BB962C8B-B14F-4D97-AF65-F5344CB8AC3E}">
        <p14:creationId xmlns:p14="http://schemas.microsoft.com/office/powerpoint/2010/main" val="241693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6A01C32-C135-4335-AF7A-7BDB859012FD}"/>
              </a:ext>
            </a:extLst>
          </p:cNvPr>
          <p:cNvSpPr>
            <a:spLocks noGrp="1"/>
          </p:cNvSpPr>
          <p:nvPr>
            <p:ph type="title"/>
          </p:nvPr>
        </p:nvSpPr>
        <p:spPr>
          <a:xfrm>
            <a:off x="210312" y="336550"/>
            <a:ext cx="11731752" cy="1325563"/>
          </a:xfrm>
        </p:spPr>
        <p:txBody>
          <a:bodyPr>
            <a:normAutofit/>
          </a:bodyPr>
          <a:lstStyle/>
          <a:p>
            <a:pPr algn="ctr"/>
            <a:r>
              <a:rPr lang="en-US" sz="3600" b="1" dirty="0">
                <a:latin typeface="Open Sans" panose="020B0606030504020204" pitchFamily="34" charset="0"/>
                <a:ea typeface="Open Sans" panose="020B0606030504020204" pitchFamily="34" charset="0"/>
                <a:cs typeface="Open Sans" panose="020B0606030504020204" pitchFamily="34" charset="0"/>
              </a:rPr>
              <a:t>Infusing Results-Based Accountability (RBA) Concepts in NC AHEC</a:t>
            </a:r>
          </a:p>
        </p:txBody>
      </p:sp>
      <p:sp>
        <p:nvSpPr>
          <p:cNvPr id="9" name="Content Placeholder 8">
            <a:extLst>
              <a:ext uri="{FF2B5EF4-FFF2-40B4-BE49-F238E27FC236}">
                <a16:creationId xmlns:a16="http://schemas.microsoft.com/office/drawing/2014/main" id="{C58EF79D-BB58-4235-B848-299D27C4AA9E}"/>
              </a:ext>
            </a:extLst>
          </p:cNvPr>
          <p:cNvSpPr>
            <a:spLocks noGrp="1"/>
          </p:cNvSpPr>
          <p:nvPr>
            <p:ph idx="1"/>
          </p:nvPr>
        </p:nvSpPr>
        <p:spPr>
          <a:xfrm>
            <a:off x="783167" y="1710912"/>
            <a:ext cx="10778356" cy="4351338"/>
          </a:xfrm>
        </p:spPr>
        <p:txBody>
          <a:bodyPr>
            <a:normAutofit fontScale="85000" lnSpcReduction="20000"/>
          </a:bodyPr>
          <a:lstStyle/>
          <a:p>
            <a:pPr marL="347472" indent="-347472">
              <a:lnSpc>
                <a:spcPct val="110000"/>
              </a:lnSpc>
              <a:buClr>
                <a:srgbClr val="FF0000"/>
              </a:buClr>
            </a:pPr>
            <a:r>
              <a:rPr lang="en-US" sz="2400" dirty="0">
                <a:solidFill>
                  <a:srgbClr val="004363"/>
                </a:solidFill>
                <a:latin typeface="Open Sans" panose="020B0606030504020204" pitchFamily="34" charset="0"/>
                <a:ea typeface="Open Sans" panose="020B0606030504020204" pitchFamily="34" charset="0"/>
                <a:cs typeface="Open Sans" panose="020B0606030504020204" pitchFamily="34" charset="0"/>
              </a:rPr>
              <a:t>The NC AHEC Strategic Plan adopted Results-Based Accountability as our framework to translate strategies into program results. </a:t>
            </a:r>
          </a:p>
          <a:p>
            <a:pPr marL="347472" indent="-347472">
              <a:lnSpc>
                <a:spcPct val="110000"/>
              </a:lnSpc>
              <a:buClr>
                <a:srgbClr val="FF0000"/>
              </a:buClr>
            </a:pPr>
            <a:r>
              <a:rPr lang="en-US" sz="2400" dirty="0">
                <a:solidFill>
                  <a:srgbClr val="004363"/>
                </a:solidFill>
                <a:latin typeface="Open Sans" panose="020B0606030504020204" pitchFamily="34" charset="0"/>
                <a:ea typeface="Open Sans" panose="020B0606030504020204" pitchFamily="34" charset="0"/>
                <a:cs typeface="Open Sans" panose="020B0606030504020204" pitchFamily="34" charset="0"/>
              </a:rPr>
              <a:t>RBA teaches there are two types of accountability: population accountability and performance accountability. Being accountable for the performance of our programs is our </a:t>
            </a:r>
            <a:r>
              <a:rPr lang="en-US" sz="2400" u="sng" dirty="0">
                <a:solidFill>
                  <a:srgbClr val="004363"/>
                </a:solidFill>
                <a:latin typeface="Open Sans" panose="020B0606030504020204" pitchFamily="34" charset="0"/>
                <a:ea typeface="Open Sans" panose="020B0606030504020204" pitchFamily="34" charset="0"/>
                <a:cs typeface="Open Sans" panose="020B0606030504020204" pitchFamily="34" charset="0"/>
              </a:rPr>
              <a:t>direct</a:t>
            </a:r>
            <a:r>
              <a:rPr lang="en-US" sz="2400" dirty="0">
                <a:solidFill>
                  <a:srgbClr val="004363"/>
                </a:solidFill>
                <a:latin typeface="Open Sans" panose="020B0606030504020204" pitchFamily="34" charset="0"/>
                <a:ea typeface="Open Sans" panose="020B0606030504020204" pitchFamily="34" charset="0"/>
                <a:cs typeface="Open Sans" panose="020B0606030504020204" pitchFamily="34" charset="0"/>
              </a:rPr>
              <a:t> responsibility. We use data and disciplined thinking to tell how much we do, how well we do it, and most importantly, if anyone is better off from the service(s) we provide.</a:t>
            </a:r>
          </a:p>
          <a:p>
            <a:pPr marL="347472" indent="-347472">
              <a:lnSpc>
                <a:spcPct val="110000"/>
              </a:lnSpc>
              <a:buClr>
                <a:srgbClr val="FF0000"/>
              </a:buClr>
            </a:pPr>
            <a:r>
              <a:rPr lang="en-US" sz="2400" dirty="0">
                <a:solidFill>
                  <a:srgbClr val="004363"/>
                </a:solidFill>
                <a:latin typeface="Open Sans" panose="020B0606030504020204" pitchFamily="34" charset="0"/>
                <a:ea typeface="Open Sans" panose="020B0606030504020204" pitchFamily="34" charset="0"/>
                <a:cs typeface="Open Sans" panose="020B0606030504020204" pitchFamily="34" charset="0"/>
              </a:rPr>
              <a:t>RBA “turn the curve thinking” ensures accountability for the performance of our programs and demonstrates our </a:t>
            </a:r>
            <a:r>
              <a:rPr lang="en-US" sz="2400" u="sng" dirty="0">
                <a:solidFill>
                  <a:srgbClr val="004363"/>
                </a:solidFill>
                <a:latin typeface="Open Sans" panose="020B0606030504020204" pitchFamily="34" charset="0"/>
                <a:ea typeface="Open Sans" panose="020B0606030504020204" pitchFamily="34" charset="0"/>
                <a:cs typeface="Open Sans" panose="020B0606030504020204" pitchFamily="34" charset="0"/>
              </a:rPr>
              <a:t>contribution</a:t>
            </a:r>
            <a:r>
              <a:rPr lang="en-US" sz="2400" dirty="0">
                <a:solidFill>
                  <a:srgbClr val="004363"/>
                </a:solidFill>
                <a:latin typeface="Open Sans" panose="020B0606030504020204" pitchFamily="34" charset="0"/>
                <a:ea typeface="Open Sans" panose="020B0606030504020204" pitchFamily="34" charset="0"/>
                <a:cs typeface="Open Sans" panose="020B0606030504020204" pitchFamily="34" charset="0"/>
              </a:rPr>
              <a:t> toward achieving the NC AHEC population result: “</a:t>
            </a:r>
            <a:r>
              <a:rPr lang="en-US" sz="2400" i="1" dirty="0">
                <a:solidFill>
                  <a:srgbClr val="004363"/>
                </a:solidFill>
                <a:latin typeface="Open Sans" panose="020B0606030504020204" pitchFamily="34" charset="0"/>
                <a:ea typeface="Open Sans" panose="020B0606030504020204" pitchFamily="34" charset="0"/>
                <a:cs typeface="Open Sans" panose="020B0606030504020204" pitchFamily="34" charset="0"/>
              </a:rPr>
              <a:t>Everyone in North Carolina is healthy and supported by an appropriate and highly competent health workforce that reflects the communities it serves.”</a:t>
            </a:r>
            <a:endParaRPr lang="en-US" sz="2400" dirty="0">
              <a:solidFill>
                <a:srgbClr val="004363"/>
              </a:solidFill>
              <a:latin typeface="Open Sans" panose="020B0606030504020204" pitchFamily="34" charset="0"/>
              <a:ea typeface="Open Sans" panose="020B0606030504020204" pitchFamily="34" charset="0"/>
              <a:cs typeface="Open Sans" panose="020B0606030504020204" pitchFamily="34" charset="0"/>
            </a:endParaRPr>
          </a:p>
          <a:p>
            <a:pPr marL="347472" indent="-347472">
              <a:lnSpc>
                <a:spcPct val="110000"/>
              </a:lnSpc>
              <a:buClr>
                <a:srgbClr val="FF0000"/>
              </a:buClr>
            </a:pPr>
            <a:r>
              <a:rPr lang="en-US" sz="2400" dirty="0">
                <a:solidFill>
                  <a:srgbClr val="004363"/>
                </a:solidFill>
                <a:latin typeface="Open Sans" panose="020B0606030504020204" pitchFamily="34" charset="0"/>
                <a:ea typeface="Open Sans" panose="020B0606030504020204" pitchFamily="34" charset="0"/>
                <a:cs typeface="Open Sans" panose="020B0606030504020204" pitchFamily="34" charset="0"/>
              </a:rPr>
              <a:t>Each AHEC and the Program Office have at least one certified RBA professional as their in-house resource.</a:t>
            </a:r>
          </a:p>
          <a:p>
            <a:pPr marL="347472" indent="-347472">
              <a:lnSpc>
                <a:spcPct val="110000"/>
              </a:lnSpc>
              <a:buClr>
                <a:srgbClr val="FF0000"/>
              </a:buClr>
            </a:pPr>
            <a:endParaRPr lang="en-US" sz="2400" dirty="0">
              <a:solidFill>
                <a:srgbClr val="004363"/>
              </a:solidFill>
              <a:latin typeface="Roboto Slab" pitchFamily="2" charset="0"/>
              <a:ea typeface="Roboto Slab" pitchFamily="2" charset="0"/>
              <a:cs typeface="Roboto Slab" pitchFamily="2" charset="0"/>
            </a:endParaRPr>
          </a:p>
          <a:p>
            <a:pPr marL="347472" indent="-347472">
              <a:lnSpc>
                <a:spcPct val="110000"/>
              </a:lnSpc>
              <a:buClr>
                <a:srgbClr val="FF0000"/>
              </a:buClr>
            </a:pPr>
            <a:endParaRPr lang="en-US" sz="2400" dirty="0">
              <a:solidFill>
                <a:srgbClr val="004363"/>
              </a:solidFill>
              <a:latin typeface="Roboto Slab" pitchFamily="2" charset="0"/>
              <a:ea typeface="Roboto Slab" pitchFamily="2" charset="0"/>
              <a:cs typeface="Roboto Slab" pitchFamily="2" charset="0"/>
            </a:endParaRPr>
          </a:p>
          <a:p>
            <a:pPr marL="347472" indent="-347472">
              <a:lnSpc>
                <a:spcPct val="110000"/>
              </a:lnSpc>
              <a:buClr>
                <a:srgbClr val="FF0000"/>
              </a:buClr>
            </a:pPr>
            <a:endParaRPr lang="en-US" sz="2400" dirty="0">
              <a:solidFill>
                <a:srgbClr val="004363"/>
              </a:solidFill>
              <a:latin typeface="Roboto Slab" pitchFamily="2" charset="0"/>
              <a:ea typeface="Roboto Slab" pitchFamily="2" charset="0"/>
              <a:cs typeface="Roboto Slab" pitchFamily="2" charset="0"/>
            </a:endParaRPr>
          </a:p>
          <a:p>
            <a:pPr marL="347472" indent="-347472">
              <a:lnSpc>
                <a:spcPct val="110000"/>
              </a:lnSpc>
              <a:buClr>
                <a:srgbClr val="FF0000"/>
              </a:buClr>
            </a:pPr>
            <a:endParaRPr lang="en-US" sz="2400" dirty="0">
              <a:solidFill>
                <a:srgbClr val="004363"/>
              </a:solidFill>
              <a:latin typeface="Roboto Slab" pitchFamily="2" charset="0"/>
              <a:ea typeface="Roboto Slab" pitchFamily="2" charset="0"/>
              <a:cs typeface="Roboto Slab" pitchFamily="2" charset="0"/>
            </a:endParaRPr>
          </a:p>
          <a:p>
            <a:pPr marL="804672" lvl="1" indent="-347472">
              <a:lnSpc>
                <a:spcPct val="110000"/>
              </a:lnSpc>
              <a:buClr>
                <a:srgbClr val="FF0000"/>
              </a:buClr>
            </a:pPr>
            <a:endParaRPr lang="en-US" sz="2000" dirty="0">
              <a:solidFill>
                <a:srgbClr val="004363"/>
              </a:solidFill>
              <a:latin typeface="Roboto Slab" pitchFamily="2" charset="0"/>
              <a:ea typeface="Roboto Slab" pitchFamily="2" charset="0"/>
              <a:cs typeface="Roboto Slab" pitchFamily="2" charset="0"/>
            </a:endParaRPr>
          </a:p>
        </p:txBody>
      </p:sp>
      <p:sp>
        <p:nvSpPr>
          <p:cNvPr id="2" name="Rectangle 1">
            <a:extLst>
              <a:ext uri="{FF2B5EF4-FFF2-40B4-BE49-F238E27FC236}">
                <a16:creationId xmlns:a16="http://schemas.microsoft.com/office/drawing/2014/main" id="{DEA91F9E-4DEC-7218-59F8-D97FDF734349}"/>
              </a:ext>
            </a:extLst>
          </p:cNvPr>
          <p:cNvSpPr/>
          <p:nvPr/>
        </p:nvSpPr>
        <p:spPr>
          <a:xfrm>
            <a:off x="0" y="6339015"/>
            <a:ext cx="12192000" cy="619929"/>
          </a:xfrm>
          <a:prstGeom prst="rect">
            <a:avLst/>
          </a:prstGeom>
          <a:solidFill>
            <a:srgbClr val="0043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D3E55"/>
              </a:solidFill>
            </a:endParaRPr>
          </a:p>
        </p:txBody>
      </p:sp>
      <p:pic>
        <p:nvPicPr>
          <p:cNvPr id="6" name="Picture 5">
            <a:extLst>
              <a:ext uri="{FF2B5EF4-FFF2-40B4-BE49-F238E27FC236}">
                <a16:creationId xmlns:a16="http://schemas.microsoft.com/office/drawing/2014/main" id="{94B48D0C-695B-1FB6-7567-99CE8D8A7BBF}"/>
              </a:ext>
            </a:extLst>
          </p:cNvPr>
          <p:cNvPicPr>
            <a:picLocks noChangeAspect="1"/>
          </p:cNvPicPr>
          <p:nvPr/>
        </p:nvPicPr>
        <p:blipFill>
          <a:blip r:embed="rId3"/>
          <a:stretch>
            <a:fillRect/>
          </a:stretch>
        </p:blipFill>
        <p:spPr>
          <a:xfrm>
            <a:off x="5129630" y="6610090"/>
            <a:ext cx="1616376" cy="247910"/>
          </a:xfrm>
          <a:prstGeom prst="rect">
            <a:avLst/>
          </a:prstGeom>
        </p:spPr>
      </p:pic>
    </p:spTree>
    <p:extLst>
      <p:ext uri="{BB962C8B-B14F-4D97-AF65-F5344CB8AC3E}">
        <p14:creationId xmlns:p14="http://schemas.microsoft.com/office/powerpoint/2010/main" val="3116492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BFC66-FC63-D14B-B2A7-40222F41751B}"/>
              </a:ext>
            </a:extLst>
          </p:cNvPr>
          <p:cNvSpPr>
            <a:spLocks noGrp="1"/>
          </p:cNvSpPr>
          <p:nvPr>
            <p:ph type="title"/>
          </p:nvPr>
        </p:nvSpPr>
        <p:spPr>
          <a:xfrm>
            <a:off x="0" y="220138"/>
            <a:ext cx="12192000" cy="877331"/>
          </a:xfrm>
        </p:spPr>
        <p:txBody>
          <a:bodyPr>
            <a:noAutofit/>
          </a:bodyPr>
          <a:lstStyle/>
          <a:p>
            <a:pPr algn="ctr"/>
            <a:r>
              <a:rPr lang="en-US" sz="3600" b="1" dirty="0">
                <a:latin typeface="Futura" panose="020B0602020204020303" pitchFamily="34" charset="-79"/>
                <a:ea typeface="Open Sans" panose="020B0606030504020204" pitchFamily="34" charset="0"/>
                <a:cs typeface="Futura" panose="020B0602020204020303" pitchFamily="34" charset="-79"/>
              </a:rPr>
              <a:t>NC AHEC – CORE SERVICE LINES</a:t>
            </a:r>
          </a:p>
        </p:txBody>
      </p:sp>
      <p:sp>
        <p:nvSpPr>
          <p:cNvPr id="8" name="TextBox 7">
            <a:extLst>
              <a:ext uri="{FF2B5EF4-FFF2-40B4-BE49-F238E27FC236}">
                <a16:creationId xmlns:a16="http://schemas.microsoft.com/office/drawing/2014/main" id="{8BA24EB3-9DFA-1F45-8730-6157E63FBD97}"/>
              </a:ext>
            </a:extLst>
          </p:cNvPr>
          <p:cNvSpPr txBox="1"/>
          <p:nvPr/>
        </p:nvSpPr>
        <p:spPr>
          <a:xfrm>
            <a:off x="11355859" y="6339015"/>
            <a:ext cx="691978" cy="307777"/>
          </a:xfrm>
          <a:prstGeom prst="rect">
            <a:avLst/>
          </a:prstGeom>
          <a:noFill/>
        </p:spPr>
        <p:txBody>
          <a:bodyPr wrap="square" rtlCol="0">
            <a:spAutoFit/>
          </a:bodyPr>
          <a:lstStyle/>
          <a:p>
            <a:pPr algn="r"/>
            <a:fld id="{5C55B7D5-6BB8-524C-97A8-739320A73C83}" type="slidenum">
              <a:rPr lang="en-US" sz="1400" b="1" smtClean="0">
                <a:solidFill>
                  <a:schemeClr val="bg1"/>
                </a:solidFill>
              </a:rPr>
              <a:pPr algn="r"/>
              <a:t>11</a:t>
            </a:fld>
            <a:endParaRPr lang="en-US" sz="1400" b="1" dirty="0">
              <a:solidFill>
                <a:schemeClr val="bg1"/>
              </a:solidFill>
            </a:endParaRPr>
          </a:p>
        </p:txBody>
      </p:sp>
      <p:sp>
        <p:nvSpPr>
          <p:cNvPr id="13" name="TextBox 12">
            <a:extLst>
              <a:ext uri="{FF2B5EF4-FFF2-40B4-BE49-F238E27FC236}">
                <a16:creationId xmlns:a16="http://schemas.microsoft.com/office/drawing/2014/main" id="{E145D597-16F6-3B46-B455-2BF11CB7709B}"/>
              </a:ext>
            </a:extLst>
          </p:cNvPr>
          <p:cNvSpPr txBox="1"/>
          <p:nvPr/>
        </p:nvSpPr>
        <p:spPr>
          <a:xfrm>
            <a:off x="0" y="1134238"/>
            <a:ext cx="12192000" cy="400110"/>
          </a:xfrm>
          <a:prstGeom prst="rect">
            <a:avLst/>
          </a:prstGeom>
          <a:noFill/>
        </p:spPr>
        <p:txBody>
          <a:bodyPr wrap="square" rtlCol="0">
            <a:spAutoFit/>
          </a:bodyPr>
          <a:lstStyle/>
          <a:p>
            <a:pPr algn="ctr"/>
            <a:r>
              <a:rPr lang="en-US" sz="2000" dirty="0">
                <a:latin typeface="Open Sans" panose="020B0606030504020204" pitchFamily="34" charset="0"/>
                <a:ea typeface="Open Sans" panose="020B0606030504020204" pitchFamily="34" charset="0"/>
                <a:cs typeface="Open Sans" panose="020B0606030504020204" pitchFamily="34" charset="0"/>
              </a:rPr>
              <a:t>NC AHEC weaves through all sectors of health care education and workforce</a:t>
            </a:r>
            <a:r>
              <a:rPr lang="en-US" sz="2000" dirty="0"/>
              <a:t>.</a:t>
            </a:r>
          </a:p>
        </p:txBody>
      </p:sp>
      <p:graphicFrame>
        <p:nvGraphicFramePr>
          <p:cNvPr id="14" name="Diagram 13">
            <a:extLst>
              <a:ext uri="{FF2B5EF4-FFF2-40B4-BE49-F238E27FC236}">
                <a16:creationId xmlns:a16="http://schemas.microsoft.com/office/drawing/2014/main" id="{FA5FBDAD-0520-634D-AF7C-385A24B03B2A}"/>
              </a:ext>
            </a:extLst>
          </p:cNvPr>
          <p:cNvGraphicFramePr/>
          <p:nvPr>
            <p:extLst>
              <p:ext uri="{D42A27DB-BD31-4B8C-83A1-F6EECF244321}">
                <p14:modId xmlns:p14="http://schemas.microsoft.com/office/powerpoint/2010/main" val="2386551896"/>
              </p:ext>
            </p:extLst>
          </p:nvPr>
        </p:nvGraphicFramePr>
        <p:xfrm>
          <a:off x="2120900" y="1947578"/>
          <a:ext cx="7950200" cy="3756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EB7D286B-D941-9870-C1AD-A10AF7279FDC}"/>
              </a:ext>
            </a:extLst>
          </p:cNvPr>
          <p:cNvPicPr>
            <a:picLocks noChangeAspect="1"/>
          </p:cNvPicPr>
          <p:nvPr/>
        </p:nvPicPr>
        <p:blipFill>
          <a:blip r:embed="rId7"/>
          <a:stretch>
            <a:fillRect/>
          </a:stretch>
        </p:blipFill>
        <p:spPr>
          <a:xfrm>
            <a:off x="5129630" y="6427561"/>
            <a:ext cx="1550807" cy="307777"/>
          </a:xfrm>
          <a:prstGeom prst="rect">
            <a:avLst/>
          </a:prstGeom>
        </p:spPr>
      </p:pic>
      <p:sp>
        <p:nvSpPr>
          <p:cNvPr id="4" name="Rectangle 3">
            <a:extLst>
              <a:ext uri="{FF2B5EF4-FFF2-40B4-BE49-F238E27FC236}">
                <a16:creationId xmlns:a16="http://schemas.microsoft.com/office/drawing/2014/main" id="{BEE5F038-2C0E-CF1B-F095-59C447B4FB48}"/>
              </a:ext>
            </a:extLst>
          </p:cNvPr>
          <p:cNvSpPr/>
          <p:nvPr/>
        </p:nvSpPr>
        <p:spPr>
          <a:xfrm>
            <a:off x="0" y="6339015"/>
            <a:ext cx="12192000" cy="619929"/>
          </a:xfrm>
          <a:prstGeom prst="rect">
            <a:avLst/>
          </a:prstGeom>
          <a:solidFill>
            <a:srgbClr val="0043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D3E55"/>
              </a:solidFill>
            </a:endParaRPr>
          </a:p>
        </p:txBody>
      </p:sp>
      <p:pic>
        <p:nvPicPr>
          <p:cNvPr id="6" name="Picture 5">
            <a:extLst>
              <a:ext uri="{FF2B5EF4-FFF2-40B4-BE49-F238E27FC236}">
                <a16:creationId xmlns:a16="http://schemas.microsoft.com/office/drawing/2014/main" id="{9213A418-5B0A-792C-7841-A44F0F515085}"/>
              </a:ext>
            </a:extLst>
          </p:cNvPr>
          <p:cNvPicPr>
            <a:picLocks noChangeAspect="1"/>
          </p:cNvPicPr>
          <p:nvPr/>
        </p:nvPicPr>
        <p:blipFill>
          <a:blip r:embed="rId7"/>
          <a:stretch>
            <a:fillRect/>
          </a:stretch>
        </p:blipFill>
        <p:spPr>
          <a:xfrm>
            <a:off x="5129630" y="6610090"/>
            <a:ext cx="1616376" cy="247910"/>
          </a:xfrm>
          <a:prstGeom prst="rect">
            <a:avLst/>
          </a:prstGeom>
        </p:spPr>
      </p:pic>
    </p:spTree>
    <p:extLst>
      <p:ext uri="{BB962C8B-B14F-4D97-AF65-F5344CB8AC3E}">
        <p14:creationId xmlns:p14="http://schemas.microsoft.com/office/powerpoint/2010/main" val="4092647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87A6299-202F-BCB8-041C-E3E9CF14ADC4}"/>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5600" b="1" kern="1200" dirty="0">
                <a:solidFill>
                  <a:srgbClr val="FFFFFF"/>
                </a:solidFill>
                <a:latin typeface="+mj-lt"/>
                <a:ea typeface="+mj-ea"/>
                <a:cs typeface="+mj-cs"/>
              </a:rPr>
              <a:t>CONTINUING PROFESSIONAL DEVELOPMENT (CPD)</a:t>
            </a:r>
          </a:p>
        </p:txBody>
      </p:sp>
    </p:spTree>
    <p:extLst>
      <p:ext uri="{BB962C8B-B14F-4D97-AF65-F5344CB8AC3E}">
        <p14:creationId xmlns:p14="http://schemas.microsoft.com/office/powerpoint/2010/main" val="3741702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 Single Corner Rectangle 16">
            <a:extLst>
              <a:ext uri="{FF2B5EF4-FFF2-40B4-BE49-F238E27FC236}">
                <a16:creationId xmlns:a16="http://schemas.microsoft.com/office/drawing/2014/main" id="{299C041A-EFCA-D743-8B26-9ECCB672AF4F}"/>
              </a:ext>
            </a:extLst>
          </p:cNvPr>
          <p:cNvSpPr/>
          <p:nvPr/>
        </p:nvSpPr>
        <p:spPr>
          <a:xfrm>
            <a:off x="1557868" y="1016001"/>
            <a:ext cx="9245600" cy="4572000"/>
          </a:xfrm>
          <a:prstGeom prst="round1Rect">
            <a:avLst/>
          </a:prstGeom>
          <a:solidFill>
            <a:srgbClr val="FFFFFF"/>
          </a:solidFill>
          <a:ln>
            <a:solidFill>
              <a:srgbClr val="97C3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en-US" sz="2400" dirty="0">
              <a:solidFill>
                <a:schemeClr val="tx1"/>
              </a:solidFill>
            </a:endParaRPr>
          </a:p>
          <a:p>
            <a:pPr lvl="1">
              <a:lnSpc>
                <a:spcPct val="150000"/>
              </a:lnSpc>
            </a:pPr>
            <a:endParaRPr lang="en-US" sz="2000" dirty="0">
              <a:solidFill>
                <a:schemeClr val="tx1"/>
              </a:solidFill>
            </a:endParaRPr>
          </a:p>
          <a:p>
            <a:pPr lvl="1"/>
            <a:endParaRPr lang="en-US" sz="2400" b="1" dirty="0">
              <a:solidFill>
                <a:schemeClr val="tx1"/>
              </a:solidFill>
            </a:endParaRPr>
          </a:p>
          <a:p>
            <a:pPr lvl="1"/>
            <a:r>
              <a:rPr lang="en-US" sz="2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NC AHEC meets the ever-evolving education and training needs of health professionals.</a:t>
            </a:r>
          </a:p>
          <a:p>
            <a:pPr lvl="1">
              <a:lnSpc>
                <a:spcPct val="150000"/>
              </a:lnSpc>
            </a:pPr>
            <a:endPar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lvl="1">
              <a:lnSpc>
                <a:spcPct val="150000"/>
              </a:lnSpc>
            </a:pP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Healthcare providers and healthcare teams, particularly in rural and under-resourced communities, have access to coordinated, innovative, and efficient training activities that addresses their needs.</a:t>
            </a:r>
          </a:p>
          <a:p>
            <a:pPr lvl="1">
              <a:lnSpc>
                <a:spcPct val="150000"/>
              </a:lnSpc>
            </a:pPr>
            <a:endParaRPr lang="en-US" sz="2000" dirty="0">
              <a:solidFill>
                <a:schemeClr val="tx1"/>
              </a:solidFill>
            </a:endParaRPr>
          </a:p>
          <a:p>
            <a:endParaRPr lang="en-US" sz="2400" dirty="0">
              <a:solidFill>
                <a:schemeClr val="tx1"/>
              </a:solidFill>
            </a:endParaRPr>
          </a:p>
        </p:txBody>
      </p:sp>
      <p:sp>
        <p:nvSpPr>
          <p:cNvPr id="8" name="TextBox 7">
            <a:extLst>
              <a:ext uri="{FF2B5EF4-FFF2-40B4-BE49-F238E27FC236}">
                <a16:creationId xmlns:a16="http://schemas.microsoft.com/office/drawing/2014/main" id="{8BA24EB3-9DFA-1F45-8730-6157E63FBD97}"/>
              </a:ext>
            </a:extLst>
          </p:cNvPr>
          <p:cNvSpPr txBox="1"/>
          <p:nvPr/>
        </p:nvSpPr>
        <p:spPr>
          <a:xfrm>
            <a:off x="11355859" y="6339015"/>
            <a:ext cx="691978" cy="307777"/>
          </a:xfrm>
          <a:prstGeom prst="rect">
            <a:avLst/>
          </a:prstGeom>
          <a:noFill/>
        </p:spPr>
        <p:txBody>
          <a:bodyPr wrap="square" rtlCol="0">
            <a:spAutoFit/>
          </a:bodyPr>
          <a:lstStyle/>
          <a:p>
            <a:pPr algn="r"/>
            <a:fld id="{5C55B7D5-6BB8-524C-97A8-739320A73C83}" type="slidenum">
              <a:rPr lang="en-US" sz="1400" b="1" smtClean="0">
                <a:solidFill>
                  <a:schemeClr val="bg1"/>
                </a:solidFill>
              </a:rPr>
              <a:pPr algn="r"/>
              <a:t>13</a:t>
            </a:fld>
            <a:endParaRPr lang="en-US" sz="1400" b="1" dirty="0">
              <a:solidFill>
                <a:schemeClr val="bg1"/>
              </a:solidFill>
            </a:endParaRPr>
          </a:p>
        </p:txBody>
      </p:sp>
      <p:grpSp>
        <p:nvGrpSpPr>
          <p:cNvPr id="16" name="Group 15">
            <a:extLst>
              <a:ext uri="{FF2B5EF4-FFF2-40B4-BE49-F238E27FC236}">
                <a16:creationId xmlns:a16="http://schemas.microsoft.com/office/drawing/2014/main" id="{9A405286-D82A-D442-BF9D-69C2915F3071}"/>
              </a:ext>
            </a:extLst>
          </p:cNvPr>
          <p:cNvGrpSpPr/>
          <p:nvPr/>
        </p:nvGrpSpPr>
        <p:grpSpPr>
          <a:xfrm>
            <a:off x="1019687" y="551992"/>
            <a:ext cx="3712070" cy="928017"/>
            <a:chOff x="4234944" y="161210"/>
            <a:chExt cx="3712070" cy="928017"/>
          </a:xfrm>
          <a:solidFill>
            <a:srgbClr val="448BBB"/>
          </a:solidFill>
        </p:grpSpPr>
        <p:sp>
          <p:nvSpPr>
            <p:cNvPr id="18" name="Rounded Rectangle 17">
              <a:extLst>
                <a:ext uri="{FF2B5EF4-FFF2-40B4-BE49-F238E27FC236}">
                  <a16:creationId xmlns:a16="http://schemas.microsoft.com/office/drawing/2014/main" id="{BB61F60D-2800-E548-8A73-4A67245867A4}"/>
                </a:ext>
              </a:extLst>
            </p:cNvPr>
            <p:cNvSpPr/>
            <p:nvPr/>
          </p:nvSpPr>
          <p:spPr>
            <a:xfrm>
              <a:off x="4234944" y="161210"/>
              <a:ext cx="3712070" cy="928017"/>
            </a:xfrm>
            <a:prstGeom prst="roundRect">
              <a:avLst>
                <a:gd name="adj" fmla="val 10000"/>
              </a:avLst>
            </a:prstGeom>
            <a:grpFill/>
            <a:ln>
              <a:solidFill>
                <a:schemeClr val="lt1">
                  <a:hueOff val="0"/>
                  <a:satOff val="0"/>
                  <a:lumOff val="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19" name="Rounded Rectangle 4">
              <a:extLst>
                <a:ext uri="{FF2B5EF4-FFF2-40B4-BE49-F238E27FC236}">
                  <a16:creationId xmlns:a16="http://schemas.microsoft.com/office/drawing/2014/main" id="{9AC1431E-CC7D-1849-BFBF-81509947B143}"/>
                </a:ext>
              </a:extLst>
            </p:cNvPr>
            <p:cNvSpPr txBox="1"/>
            <p:nvPr/>
          </p:nvSpPr>
          <p:spPr>
            <a:xfrm>
              <a:off x="4262125" y="188391"/>
              <a:ext cx="3657708" cy="8736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Continuing Professional Development</a:t>
              </a:r>
            </a:p>
          </p:txBody>
        </p:sp>
      </p:grpSp>
      <p:pic>
        <p:nvPicPr>
          <p:cNvPr id="2" name="Picture 1">
            <a:extLst>
              <a:ext uri="{FF2B5EF4-FFF2-40B4-BE49-F238E27FC236}">
                <a16:creationId xmlns:a16="http://schemas.microsoft.com/office/drawing/2014/main" id="{4D18E0FE-5516-9099-7FAB-BA8762B4E23E}"/>
              </a:ext>
            </a:extLst>
          </p:cNvPr>
          <p:cNvPicPr>
            <a:picLocks noChangeAspect="1"/>
          </p:cNvPicPr>
          <p:nvPr/>
        </p:nvPicPr>
        <p:blipFill>
          <a:blip r:embed="rId2"/>
          <a:stretch>
            <a:fillRect/>
          </a:stretch>
        </p:blipFill>
        <p:spPr>
          <a:xfrm>
            <a:off x="4739296" y="6448623"/>
            <a:ext cx="2006710" cy="307777"/>
          </a:xfrm>
          <a:prstGeom prst="rect">
            <a:avLst/>
          </a:prstGeom>
        </p:spPr>
      </p:pic>
      <p:sp>
        <p:nvSpPr>
          <p:cNvPr id="3" name="Rectangle 2">
            <a:extLst>
              <a:ext uri="{FF2B5EF4-FFF2-40B4-BE49-F238E27FC236}">
                <a16:creationId xmlns:a16="http://schemas.microsoft.com/office/drawing/2014/main" id="{F016B35A-6C3D-EE44-0353-7259E1122712}"/>
              </a:ext>
            </a:extLst>
          </p:cNvPr>
          <p:cNvSpPr/>
          <p:nvPr/>
        </p:nvSpPr>
        <p:spPr>
          <a:xfrm>
            <a:off x="0" y="6437968"/>
            <a:ext cx="12192000" cy="520976"/>
          </a:xfrm>
          <a:prstGeom prst="rect">
            <a:avLst/>
          </a:prstGeom>
          <a:solidFill>
            <a:srgbClr val="0043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D3E55"/>
              </a:solidFill>
            </a:endParaRPr>
          </a:p>
        </p:txBody>
      </p:sp>
      <p:pic>
        <p:nvPicPr>
          <p:cNvPr id="4" name="Picture 3">
            <a:extLst>
              <a:ext uri="{FF2B5EF4-FFF2-40B4-BE49-F238E27FC236}">
                <a16:creationId xmlns:a16="http://schemas.microsoft.com/office/drawing/2014/main" id="{2F85FFC4-0347-E2A5-189A-26E030401347}"/>
              </a:ext>
            </a:extLst>
          </p:cNvPr>
          <p:cNvPicPr>
            <a:picLocks noChangeAspect="1"/>
          </p:cNvPicPr>
          <p:nvPr/>
        </p:nvPicPr>
        <p:blipFill>
          <a:blip r:embed="rId2"/>
          <a:stretch>
            <a:fillRect/>
          </a:stretch>
        </p:blipFill>
        <p:spPr>
          <a:xfrm>
            <a:off x="5129630" y="6610090"/>
            <a:ext cx="1616376" cy="247910"/>
          </a:xfrm>
          <a:prstGeom prst="rect">
            <a:avLst/>
          </a:prstGeom>
        </p:spPr>
      </p:pic>
    </p:spTree>
    <p:extLst>
      <p:ext uri="{BB962C8B-B14F-4D97-AF65-F5344CB8AC3E}">
        <p14:creationId xmlns:p14="http://schemas.microsoft.com/office/powerpoint/2010/main" val="2282569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05277-B88F-9670-0EAE-D563C5BB138A}"/>
              </a:ext>
            </a:extLst>
          </p:cNvPr>
          <p:cNvSpPr>
            <a:spLocks noGrp="1"/>
          </p:cNvSpPr>
          <p:nvPr>
            <p:ph type="title"/>
          </p:nvPr>
        </p:nvSpPr>
        <p:spPr>
          <a:xfrm>
            <a:off x="365760" y="118872"/>
            <a:ext cx="11968480" cy="2197608"/>
          </a:xfrm>
        </p:spPr>
        <p:txBody>
          <a:bodyPr>
            <a:normAutofit/>
          </a:bodyPr>
          <a:lstStyle/>
          <a:p>
            <a:r>
              <a:rPr lang="en-US" sz="3900" b="1" dirty="0">
                <a:latin typeface="Open Sans" panose="020B0606030504020204" pitchFamily="34" charset="0"/>
                <a:ea typeface="Open Sans" panose="020B0606030504020204" pitchFamily="34" charset="0"/>
                <a:cs typeface="Open Sans" panose="020B0606030504020204" pitchFamily="34" charset="0"/>
              </a:rPr>
              <a:t>   Continuing Professional Development (CPD)</a:t>
            </a:r>
            <a:br>
              <a:rPr lang="en-US" sz="3900" b="1" dirty="0">
                <a:latin typeface="Open Sans" panose="020B0606030504020204" pitchFamily="34" charset="0"/>
                <a:ea typeface="Open Sans" panose="020B0606030504020204" pitchFamily="34" charset="0"/>
                <a:cs typeface="Open Sans" panose="020B0606030504020204" pitchFamily="34" charset="0"/>
              </a:rPr>
            </a:br>
            <a:br>
              <a:rPr lang="en-US" sz="3900" b="1" dirty="0">
                <a:latin typeface="Open Sans" panose="020B0606030504020204" pitchFamily="34" charset="0"/>
                <a:ea typeface="Open Sans" panose="020B0606030504020204" pitchFamily="34" charset="0"/>
                <a:cs typeface="Open Sans" panose="020B0606030504020204" pitchFamily="34" charset="0"/>
              </a:rPr>
            </a:br>
            <a:r>
              <a:rPr lang="en-US" sz="1700" b="0" i="1" dirty="0">
                <a:effectLst/>
                <a:latin typeface="Open Sans" panose="020B0606030504020204" pitchFamily="34" charset="0"/>
                <a:ea typeface="Open Sans" panose="020B0606030504020204" pitchFamily="34" charset="0"/>
                <a:cs typeface="Open Sans" panose="020B0606030504020204" pitchFamily="34" charset="0"/>
              </a:rPr>
              <a:t>Our continuing professional development (CPD) programs are important resources that </a:t>
            </a:r>
            <a:r>
              <a:rPr lang="en-US" sz="1700" i="1" dirty="0">
                <a:effectLst/>
                <a:latin typeface="Open Sans" panose="020B0606030504020204" pitchFamily="34" charset="0"/>
                <a:ea typeface="Open Sans" panose="020B0606030504020204" pitchFamily="34" charset="0"/>
                <a:cs typeface="Open Sans" panose="020B0606030504020204" pitchFamily="34" charset="0"/>
              </a:rPr>
              <a:t>provide health care professionals with the training and continuing education they need </a:t>
            </a:r>
            <a:r>
              <a:rPr lang="en-US" sz="1700" b="0" i="1" dirty="0">
                <a:effectLst/>
                <a:latin typeface="Open Sans" panose="020B0606030504020204" pitchFamily="34" charset="0"/>
                <a:ea typeface="Open Sans" panose="020B0606030504020204" pitchFamily="34" charset="0"/>
                <a:cs typeface="Open Sans" panose="020B0606030504020204" pitchFamily="34" charset="0"/>
              </a:rPr>
              <a:t>to meet state licensure and specialty certification and to stay abreast of new research, emerging technologies, and the latest innovations and advancements in their fields.</a:t>
            </a:r>
            <a:endParaRPr lang="en-US" sz="1700" dirty="0">
              <a:latin typeface="Open Sans" panose="020B0606030504020204" pitchFamily="34" charset="0"/>
              <a:ea typeface="Open Sans" panose="020B0606030504020204" pitchFamily="34" charset="0"/>
              <a:cs typeface="Open Sans" panose="020B0606030504020204" pitchFamily="34" charset="0"/>
            </a:endParaRPr>
          </a:p>
        </p:txBody>
      </p:sp>
      <p:sp>
        <p:nvSpPr>
          <p:cNvPr id="3" name="Content Placeholder 2">
            <a:extLst>
              <a:ext uri="{FF2B5EF4-FFF2-40B4-BE49-F238E27FC236}">
                <a16:creationId xmlns:a16="http://schemas.microsoft.com/office/drawing/2014/main" id="{FAEB303D-5A36-F7F2-0699-0B3C6582A2AD}"/>
              </a:ext>
            </a:extLst>
          </p:cNvPr>
          <p:cNvSpPr>
            <a:spLocks noGrp="1"/>
          </p:cNvSpPr>
          <p:nvPr>
            <p:ph idx="1"/>
          </p:nvPr>
        </p:nvSpPr>
        <p:spPr>
          <a:xfrm>
            <a:off x="233680" y="2316480"/>
            <a:ext cx="6825488" cy="3901440"/>
          </a:xfrm>
        </p:spPr>
        <p:txBody>
          <a:bodyPr>
            <a:normAutofit fontScale="70000" lnSpcReduction="20000"/>
          </a:bodyPr>
          <a:lstStyle/>
          <a:p>
            <a:pPr marL="0" indent="0">
              <a:buNone/>
            </a:pPr>
            <a:r>
              <a:rPr lang="en-US" sz="2300" dirty="0">
                <a:latin typeface="Open Sans" panose="020B0606030504020204" pitchFamily="34" charset="0"/>
                <a:ea typeface="Open Sans" panose="020B0606030504020204" pitchFamily="34" charset="0"/>
                <a:cs typeface="Open Sans" panose="020B0606030504020204" pitchFamily="34" charset="0"/>
              </a:rPr>
              <a:t>Provide CPD services for occupations within the following disciplines: </a:t>
            </a:r>
            <a:r>
              <a:rPr lang="en-US" sz="2300" b="1" dirty="0">
                <a:latin typeface="Open Sans" panose="020B0606030504020204" pitchFamily="34" charset="0"/>
                <a:ea typeface="Open Sans" panose="020B0606030504020204" pitchFamily="34" charset="0"/>
                <a:cs typeface="Open Sans" panose="020B0606030504020204" pitchFamily="34" charset="0"/>
              </a:rPr>
              <a:t>Allied Health, Behavioral Health, Continued Medical Education (CME), Nursing, Oral Health, Pharmacy, Public Health</a:t>
            </a:r>
          </a:p>
          <a:p>
            <a:r>
              <a:rPr lang="en-US" sz="2300" b="0" i="0" dirty="0">
                <a:effectLst/>
                <a:latin typeface="Open Sans" panose="020B0606030504020204" pitchFamily="34" charset="0"/>
                <a:ea typeface="Open Sans" panose="020B0606030504020204" pitchFamily="34" charset="0"/>
                <a:cs typeface="Open Sans" panose="020B0606030504020204" pitchFamily="34" charset="0"/>
              </a:rPr>
              <a:t>Credit requirements vary by accreditation</a:t>
            </a:r>
          </a:p>
          <a:p>
            <a:r>
              <a:rPr lang="en-US" sz="2300" b="0" i="0" dirty="0">
                <a:effectLst/>
                <a:latin typeface="Open Sans" panose="020B0606030504020204" pitchFamily="34" charset="0"/>
                <a:ea typeface="Open Sans" panose="020B0606030504020204" pitchFamily="34" charset="0"/>
                <a:cs typeface="Open Sans" panose="020B0606030504020204" pitchFamily="34" charset="0"/>
              </a:rPr>
              <a:t>Regional AHEC CPD staff structure varies, and some staff work with multiple disciplines</a:t>
            </a:r>
          </a:p>
          <a:p>
            <a:r>
              <a:rPr lang="en-US" sz="2300" b="0" i="0" dirty="0">
                <a:effectLst/>
                <a:latin typeface="Open Sans" panose="020B0606030504020204" pitchFamily="34" charset="0"/>
                <a:ea typeface="Open Sans" panose="020B0606030504020204" pitchFamily="34" charset="0"/>
                <a:cs typeface="Open Sans" panose="020B0606030504020204" pitchFamily="34" charset="0"/>
              </a:rPr>
              <a:t>Programs are often taught by health sciences faculty from </a:t>
            </a:r>
            <a:r>
              <a:rPr lang="en-US" sz="2300" b="0" i="0" dirty="0">
                <a:solidFill>
                  <a:srgbClr val="242424"/>
                </a:solidFill>
                <a:effectLst/>
                <a:latin typeface="Open Sans" panose="020B0606030504020204" pitchFamily="34" charset="0"/>
                <a:ea typeface="Open Sans" panose="020B0606030504020204" pitchFamily="34" charset="0"/>
                <a:cs typeface="Open Sans" panose="020B0606030504020204" pitchFamily="34" charset="0"/>
              </a:rPr>
              <a:t> universities and health centers, </a:t>
            </a:r>
            <a:r>
              <a:rPr lang="en-US" sz="2300" b="0" i="0" dirty="0">
                <a:effectLst/>
                <a:latin typeface="Open Sans" panose="020B0606030504020204" pitchFamily="34" charset="0"/>
                <a:ea typeface="Open Sans" panose="020B0606030504020204" pitchFamily="34" charset="0"/>
                <a:cs typeface="Open Sans" panose="020B0606030504020204" pitchFamily="34" charset="0"/>
              </a:rPr>
              <a:t>bringing university experience to NC communities</a:t>
            </a:r>
          </a:p>
          <a:p>
            <a:r>
              <a:rPr lang="en-US" sz="2300" b="0" i="0" dirty="0">
                <a:effectLst/>
                <a:latin typeface="Open Sans" panose="020B0606030504020204" pitchFamily="34" charset="0"/>
                <a:ea typeface="Open Sans" panose="020B0606030504020204" pitchFamily="34" charset="0"/>
                <a:cs typeface="Open Sans" panose="020B0606030504020204" pitchFamily="34" charset="0"/>
              </a:rPr>
              <a:t>Programs are planned based on needs assessments, partner requests, contracted work</a:t>
            </a:r>
          </a:p>
          <a:p>
            <a:pPr marL="0" indent="0">
              <a:buNone/>
            </a:pPr>
            <a:endParaRPr lang="en-US" sz="23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2300" dirty="0">
                <a:latin typeface="Open Sans" panose="020B0606030504020204" pitchFamily="34" charset="0"/>
                <a:ea typeface="Open Sans" panose="020B0606030504020204" pitchFamily="34" charset="0"/>
                <a:cs typeface="Open Sans" panose="020B0606030504020204" pitchFamily="34" charset="0"/>
              </a:rPr>
              <a:t>Delivery formats include in-person events, live webinars, modules, and more</a:t>
            </a:r>
          </a:p>
          <a:p>
            <a:pPr marL="0" indent="0" algn="ctr">
              <a:buNone/>
            </a:pPr>
            <a:endParaRPr lang="en-US" sz="2300" dirty="0">
              <a:latin typeface="Open Sans" panose="020B0606030504020204" pitchFamily="34" charset="0"/>
              <a:ea typeface="Open Sans" panose="020B0606030504020204" pitchFamily="34" charset="0"/>
              <a:cs typeface="Open Sans" panose="020B0606030504020204" pitchFamily="34" charset="0"/>
            </a:endParaRPr>
          </a:p>
          <a:p>
            <a:pPr marL="0" indent="0" algn="ctr">
              <a:buNone/>
            </a:pPr>
            <a:r>
              <a:rPr lang="en-US" sz="2300" dirty="0">
                <a:latin typeface="Open Sans" panose="020B0606030504020204" pitchFamily="34" charset="0"/>
                <a:ea typeface="Open Sans" panose="020B0606030504020204" pitchFamily="34" charset="0"/>
                <a:cs typeface="Open Sans" panose="020B0606030504020204" pitchFamily="34" charset="0"/>
              </a:rPr>
              <a:t>View current offerings in the </a:t>
            </a:r>
            <a:r>
              <a:rPr lang="en-US" sz="2300" dirty="0">
                <a:latin typeface="Open Sans" panose="020B0606030504020204" pitchFamily="34" charset="0"/>
                <a:ea typeface="Open Sans" panose="020B0606030504020204" pitchFamily="34" charset="0"/>
                <a:cs typeface="Open Sans" panose="020B0606030504020204" pitchFamily="34" charset="0"/>
                <a:hlinkClick r:id="rId3"/>
              </a:rPr>
              <a:t>Visual Course Catalog</a:t>
            </a:r>
            <a:endParaRPr lang="en-US" sz="2300" dirty="0">
              <a:latin typeface="Open Sans" panose="020B0606030504020204" pitchFamily="34" charset="0"/>
              <a:ea typeface="Open Sans" panose="020B0606030504020204" pitchFamily="34" charset="0"/>
              <a:cs typeface="Open Sans" panose="020B0606030504020204" pitchFamily="34" charset="0"/>
            </a:endParaRPr>
          </a:p>
          <a:p>
            <a:endParaRPr lang="en-US" sz="2400" dirty="0"/>
          </a:p>
        </p:txBody>
      </p:sp>
      <p:graphicFrame>
        <p:nvGraphicFramePr>
          <p:cNvPr id="11" name="Content Placeholder 2">
            <a:extLst>
              <a:ext uri="{FF2B5EF4-FFF2-40B4-BE49-F238E27FC236}">
                <a16:creationId xmlns:a16="http://schemas.microsoft.com/office/drawing/2014/main" id="{EEBC9D25-77C4-77AC-F14F-89F62AD05557}"/>
              </a:ext>
            </a:extLst>
          </p:cNvPr>
          <p:cNvGraphicFramePr>
            <a:graphicFrameLocks/>
          </p:cNvGraphicFramePr>
          <p:nvPr>
            <p:extLst>
              <p:ext uri="{D42A27DB-BD31-4B8C-83A1-F6EECF244321}">
                <p14:modId xmlns:p14="http://schemas.microsoft.com/office/powerpoint/2010/main" val="1667540107"/>
              </p:ext>
            </p:extLst>
          </p:nvPr>
        </p:nvGraphicFramePr>
        <p:xfrm>
          <a:off x="6644640" y="1473200"/>
          <a:ext cx="5415280" cy="562739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a:extLst>
              <a:ext uri="{FF2B5EF4-FFF2-40B4-BE49-F238E27FC236}">
                <a16:creationId xmlns:a16="http://schemas.microsoft.com/office/drawing/2014/main" id="{42B290D8-BE44-1E8F-77F3-DF571140EE1D}"/>
              </a:ext>
            </a:extLst>
          </p:cNvPr>
          <p:cNvSpPr txBox="1"/>
          <p:nvPr/>
        </p:nvSpPr>
        <p:spPr>
          <a:xfrm flipH="1">
            <a:off x="10698480" y="5008880"/>
            <a:ext cx="1259840" cy="261610"/>
          </a:xfrm>
          <a:prstGeom prst="rect">
            <a:avLst/>
          </a:prstGeom>
          <a:noFill/>
        </p:spPr>
        <p:txBody>
          <a:bodyPr wrap="square" rtlCol="0">
            <a:spAutoFit/>
          </a:bodyPr>
          <a:lstStyle/>
          <a:p>
            <a:r>
              <a:rPr lang="en-US" sz="1100" dirty="0">
                <a:latin typeface="Open Sans" panose="020B0606030504020204" pitchFamily="34" charset="0"/>
                <a:ea typeface="Open Sans" panose="020B0606030504020204" pitchFamily="34" charset="0"/>
                <a:cs typeface="Open Sans" panose="020B0606030504020204" pitchFamily="34" charset="0"/>
              </a:rPr>
              <a:t>*FY23 Data</a:t>
            </a:r>
          </a:p>
        </p:txBody>
      </p:sp>
      <p:sp>
        <p:nvSpPr>
          <p:cNvPr id="6" name="Rectangle 5">
            <a:extLst>
              <a:ext uri="{FF2B5EF4-FFF2-40B4-BE49-F238E27FC236}">
                <a16:creationId xmlns:a16="http://schemas.microsoft.com/office/drawing/2014/main" id="{DC11EA90-DB3E-19A6-4297-75412AFB2DE3}"/>
              </a:ext>
            </a:extLst>
          </p:cNvPr>
          <p:cNvSpPr/>
          <p:nvPr/>
        </p:nvSpPr>
        <p:spPr>
          <a:xfrm>
            <a:off x="0" y="6437968"/>
            <a:ext cx="12192000" cy="520976"/>
          </a:xfrm>
          <a:prstGeom prst="rect">
            <a:avLst/>
          </a:prstGeom>
          <a:solidFill>
            <a:srgbClr val="0043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D3E55"/>
              </a:solidFill>
            </a:endParaRPr>
          </a:p>
        </p:txBody>
      </p:sp>
      <p:pic>
        <p:nvPicPr>
          <p:cNvPr id="7" name="Picture 6">
            <a:extLst>
              <a:ext uri="{FF2B5EF4-FFF2-40B4-BE49-F238E27FC236}">
                <a16:creationId xmlns:a16="http://schemas.microsoft.com/office/drawing/2014/main" id="{5FDAD8F3-749E-D8CF-8C2F-3806502BAB44}"/>
              </a:ext>
            </a:extLst>
          </p:cNvPr>
          <p:cNvPicPr>
            <a:picLocks noChangeAspect="1"/>
          </p:cNvPicPr>
          <p:nvPr/>
        </p:nvPicPr>
        <p:blipFill>
          <a:blip r:embed="rId9"/>
          <a:stretch>
            <a:fillRect/>
          </a:stretch>
        </p:blipFill>
        <p:spPr>
          <a:xfrm>
            <a:off x="5129630" y="6610090"/>
            <a:ext cx="1616376" cy="247910"/>
          </a:xfrm>
          <a:prstGeom prst="rect">
            <a:avLst/>
          </a:prstGeom>
        </p:spPr>
      </p:pic>
    </p:spTree>
    <p:extLst>
      <p:ext uri="{BB962C8B-B14F-4D97-AF65-F5344CB8AC3E}">
        <p14:creationId xmlns:p14="http://schemas.microsoft.com/office/powerpoint/2010/main" val="2347869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0C3B3-21FF-7FCD-D641-5D85F31E45A7}"/>
              </a:ext>
            </a:extLst>
          </p:cNvPr>
          <p:cNvSpPr>
            <a:spLocks noGrp="1"/>
          </p:cNvSpPr>
          <p:nvPr>
            <p:ph type="title"/>
          </p:nvPr>
        </p:nvSpPr>
        <p:spPr/>
        <p: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Discipline Groups vs. Discipline Chairs</a:t>
            </a:r>
          </a:p>
        </p:txBody>
      </p:sp>
      <p:graphicFrame>
        <p:nvGraphicFramePr>
          <p:cNvPr id="4" name="Content Placeholder 3">
            <a:extLst>
              <a:ext uri="{FF2B5EF4-FFF2-40B4-BE49-F238E27FC236}">
                <a16:creationId xmlns:a16="http://schemas.microsoft.com/office/drawing/2014/main" id="{37A9D187-382F-AA5B-7E35-09D852B38FF2}"/>
              </a:ext>
            </a:extLst>
          </p:cNvPr>
          <p:cNvGraphicFramePr>
            <a:graphicFrameLocks noGrp="1"/>
          </p:cNvGraphicFramePr>
          <p:nvPr>
            <p:ph sz="half" idx="1"/>
          </p:nvPr>
        </p:nvGraphicFramePr>
        <p:xfrm>
          <a:off x="7594240" y="1823692"/>
          <a:ext cx="4432070" cy="3920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a:extLst>
              <a:ext uri="{FF2B5EF4-FFF2-40B4-BE49-F238E27FC236}">
                <a16:creationId xmlns:a16="http://schemas.microsoft.com/office/drawing/2014/main" id="{B21D9A58-1B71-A736-E6C1-378F307FD927}"/>
              </a:ext>
            </a:extLst>
          </p:cNvPr>
          <p:cNvSpPr>
            <a:spLocks noGrp="1"/>
          </p:cNvSpPr>
          <p:nvPr>
            <p:ph sz="half" idx="2"/>
          </p:nvPr>
        </p:nvSpPr>
        <p:spPr>
          <a:xfrm>
            <a:off x="391886" y="1586204"/>
            <a:ext cx="7324530" cy="5029199"/>
          </a:xfrm>
        </p:spPr>
        <p:txBody>
          <a:bodyPr>
            <a:normAutofit fontScale="70000" lnSpcReduction="20000"/>
          </a:bodyPr>
          <a:lstStyle/>
          <a:p>
            <a:pPr marL="0" indent="0">
              <a:buNone/>
            </a:pPr>
            <a:r>
              <a:rPr lang="en-US" b="1" dirty="0">
                <a:latin typeface="Open Sans" panose="020B0606030504020204" pitchFamily="34" charset="0"/>
                <a:ea typeface="Open Sans" panose="020B0606030504020204" pitchFamily="34" charset="0"/>
                <a:cs typeface="Open Sans" panose="020B0606030504020204" pitchFamily="34" charset="0"/>
              </a:rPr>
              <a:t>7 Discipline Groups</a:t>
            </a:r>
          </a:p>
          <a:p>
            <a:pPr lvl="1"/>
            <a:r>
              <a:rPr lang="en-US" b="1" dirty="0">
                <a:latin typeface="Open Sans" panose="020B0606030504020204" pitchFamily="34" charset="0"/>
                <a:ea typeface="Open Sans" panose="020B0606030504020204" pitchFamily="34" charset="0"/>
                <a:cs typeface="Open Sans" panose="020B0606030504020204" pitchFamily="34" charset="0"/>
              </a:rPr>
              <a:t>Disciplines: </a:t>
            </a:r>
            <a:r>
              <a:rPr lang="en-US" sz="2400" dirty="0">
                <a:latin typeface="Open Sans" panose="020B0606030504020204" pitchFamily="34" charset="0"/>
                <a:ea typeface="Open Sans" panose="020B0606030504020204" pitchFamily="34" charset="0"/>
                <a:cs typeface="Open Sans" panose="020B0606030504020204" pitchFamily="34" charset="0"/>
              </a:rPr>
              <a:t>Allied Health, Behavioral Health, CME, Nursing, Oral Health, Pharmacy, Public Health</a:t>
            </a:r>
            <a:endParaRPr lang="en-US" dirty="0">
              <a:latin typeface="Open Sans" panose="020B0606030504020204" pitchFamily="34" charset="0"/>
              <a:ea typeface="Open Sans" panose="020B0606030504020204" pitchFamily="34" charset="0"/>
              <a:cs typeface="Open Sans" panose="020B0606030504020204" pitchFamily="34" charset="0"/>
            </a:endParaRPr>
          </a:p>
          <a:p>
            <a:pPr lvl="1"/>
            <a:r>
              <a:rPr lang="en-US" b="1" dirty="0">
                <a:latin typeface="Open Sans" panose="020B0606030504020204" pitchFamily="34" charset="0"/>
                <a:ea typeface="Open Sans" panose="020B0606030504020204" pitchFamily="34" charset="0"/>
                <a:cs typeface="Open Sans" panose="020B0606030504020204" pitchFamily="34" charset="0"/>
              </a:rPr>
              <a:t>Composition: </a:t>
            </a:r>
            <a:r>
              <a:rPr lang="en-US" dirty="0">
                <a:latin typeface="Open Sans" panose="020B0606030504020204" pitchFamily="34" charset="0"/>
                <a:ea typeface="Open Sans" panose="020B0606030504020204" pitchFamily="34" charset="0"/>
                <a:cs typeface="Open Sans" panose="020B0606030504020204" pitchFamily="34" charset="0"/>
              </a:rPr>
              <a:t>Regional AHEC CPD experts; group is Chaired by elected Regional AHEC representative</a:t>
            </a:r>
          </a:p>
          <a:p>
            <a:pPr lvl="1"/>
            <a:r>
              <a:rPr lang="en-US" dirty="0">
                <a:latin typeface="Open Sans" panose="020B0606030504020204" pitchFamily="34" charset="0"/>
                <a:ea typeface="Open Sans" panose="020B0606030504020204" pitchFamily="34" charset="0"/>
                <a:cs typeface="Open Sans" panose="020B0606030504020204" pitchFamily="34" charset="0"/>
              </a:rPr>
              <a:t>Facilitate communication and partnership between Regions within discipline</a:t>
            </a:r>
          </a:p>
          <a:p>
            <a:pPr lvl="1"/>
            <a:r>
              <a:rPr lang="en-US" dirty="0">
                <a:latin typeface="Open Sans" panose="020B0606030504020204" pitchFamily="34" charset="0"/>
                <a:ea typeface="Open Sans" panose="020B0606030504020204" pitchFamily="34" charset="0"/>
                <a:cs typeface="Open Sans" panose="020B0606030504020204" pitchFamily="34" charset="0"/>
              </a:rPr>
              <a:t>Develop statewide goals for discipline</a:t>
            </a:r>
          </a:p>
          <a:p>
            <a:pPr lvl="1"/>
            <a:r>
              <a:rPr lang="en-US" dirty="0">
                <a:latin typeface="Open Sans" panose="020B0606030504020204" pitchFamily="34" charset="0"/>
                <a:ea typeface="Open Sans" panose="020B0606030504020204" pitchFamily="34" charset="0"/>
                <a:cs typeface="Open Sans" panose="020B0606030504020204" pitchFamily="34" charset="0"/>
              </a:rPr>
              <a:t>Collaborate on CPD activities, when appropriate</a:t>
            </a:r>
          </a:p>
          <a:p>
            <a:pPr lvl="1"/>
            <a:r>
              <a:rPr lang="en-US" dirty="0">
                <a:latin typeface="Open Sans" panose="020B0606030504020204" pitchFamily="34" charset="0"/>
                <a:ea typeface="Open Sans" panose="020B0606030504020204" pitchFamily="34" charset="0"/>
                <a:cs typeface="Open Sans" panose="020B0606030504020204" pitchFamily="34" charset="0"/>
              </a:rPr>
              <a:t>Form relationships with partners doing work in the discipline area</a:t>
            </a:r>
          </a:p>
          <a:p>
            <a:pPr marL="457200" lvl="1" indent="0">
              <a:buNone/>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dirty="0">
                <a:latin typeface="Open Sans" panose="020B0606030504020204" pitchFamily="34" charset="0"/>
                <a:ea typeface="Open Sans" panose="020B0606030504020204" pitchFamily="34" charset="0"/>
                <a:cs typeface="Open Sans" panose="020B0606030504020204" pitchFamily="34" charset="0"/>
              </a:rPr>
              <a:t>Discipline Chairs</a:t>
            </a:r>
          </a:p>
          <a:p>
            <a:pPr lvl="1"/>
            <a:r>
              <a:rPr lang="en-US" b="1" dirty="0">
                <a:latin typeface="Open Sans" panose="020B0606030504020204" pitchFamily="34" charset="0"/>
                <a:ea typeface="Open Sans" panose="020B0606030504020204" pitchFamily="34" charset="0"/>
                <a:cs typeface="Open Sans" panose="020B0606030504020204" pitchFamily="34" charset="0"/>
              </a:rPr>
              <a:t>Composition: </a:t>
            </a:r>
            <a:r>
              <a:rPr lang="en-US" dirty="0">
                <a:latin typeface="Open Sans" panose="020B0606030504020204" pitchFamily="34" charset="0"/>
                <a:ea typeface="Open Sans" panose="020B0606030504020204" pitchFamily="34" charset="0"/>
                <a:cs typeface="Open Sans" panose="020B0606030504020204" pitchFamily="34" charset="0"/>
              </a:rPr>
              <a:t>Chair of each of the seven discipline groups </a:t>
            </a:r>
          </a:p>
          <a:p>
            <a:pPr lvl="1"/>
            <a:r>
              <a:rPr lang="en-US" dirty="0">
                <a:latin typeface="Open Sans" panose="020B0606030504020204" pitchFamily="34" charset="0"/>
                <a:ea typeface="Open Sans" panose="020B0606030504020204" pitchFamily="34" charset="0"/>
                <a:cs typeface="Open Sans" panose="020B0606030504020204" pitchFamily="34" charset="0"/>
              </a:rPr>
              <a:t>Develop, share, and execute initiatives that pertain to statewide training and education needs of an interprofessional workforce</a:t>
            </a:r>
          </a:p>
          <a:p>
            <a:pPr lvl="1"/>
            <a:r>
              <a:rPr lang="en-US" dirty="0">
                <a:latin typeface="Open Sans" panose="020B0606030504020204" pitchFamily="34" charset="0"/>
                <a:ea typeface="Open Sans" panose="020B0606030504020204" pitchFamily="34" charset="0"/>
                <a:cs typeface="Open Sans" panose="020B0606030504020204" pitchFamily="34" charset="0"/>
              </a:rPr>
              <a:t>Create clear expectations about how disciplines are to work collaboratively</a:t>
            </a:r>
          </a:p>
          <a:p>
            <a:pPr lvl="1"/>
            <a:r>
              <a:rPr lang="en-US" dirty="0">
                <a:latin typeface="Open Sans" panose="020B0606030504020204" pitchFamily="34" charset="0"/>
                <a:ea typeface="Open Sans" panose="020B0606030504020204" pitchFamily="34" charset="0"/>
                <a:cs typeface="Open Sans" panose="020B0606030504020204" pitchFamily="34" charset="0"/>
              </a:rPr>
              <a:t>Assure effective communication about statewide interprofessional continuing education activities</a:t>
            </a:r>
          </a:p>
          <a:p>
            <a:pPr lvl="2"/>
            <a:endParaRPr lang="en-US" dirty="0"/>
          </a:p>
        </p:txBody>
      </p:sp>
      <p:sp>
        <p:nvSpPr>
          <p:cNvPr id="3" name="Rectangle 2">
            <a:extLst>
              <a:ext uri="{FF2B5EF4-FFF2-40B4-BE49-F238E27FC236}">
                <a16:creationId xmlns:a16="http://schemas.microsoft.com/office/drawing/2014/main" id="{91119658-99A0-0613-36F7-4B10B08FED47}"/>
              </a:ext>
            </a:extLst>
          </p:cNvPr>
          <p:cNvSpPr/>
          <p:nvPr/>
        </p:nvSpPr>
        <p:spPr>
          <a:xfrm>
            <a:off x="0" y="6437968"/>
            <a:ext cx="12192000" cy="520976"/>
          </a:xfrm>
          <a:prstGeom prst="rect">
            <a:avLst/>
          </a:prstGeom>
          <a:solidFill>
            <a:srgbClr val="0043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D3E55"/>
              </a:solidFill>
            </a:endParaRPr>
          </a:p>
        </p:txBody>
      </p:sp>
      <p:pic>
        <p:nvPicPr>
          <p:cNvPr id="6" name="Picture 5">
            <a:extLst>
              <a:ext uri="{FF2B5EF4-FFF2-40B4-BE49-F238E27FC236}">
                <a16:creationId xmlns:a16="http://schemas.microsoft.com/office/drawing/2014/main" id="{B3C4B800-C5A0-21EA-570F-04AEE45F6168}"/>
              </a:ext>
            </a:extLst>
          </p:cNvPr>
          <p:cNvPicPr>
            <a:picLocks noChangeAspect="1"/>
          </p:cNvPicPr>
          <p:nvPr/>
        </p:nvPicPr>
        <p:blipFill>
          <a:blip r:embed="rId7"/>
          <a:stretch>
            <a:fillRect/>
          </a:stretch>
        </p:blipFill>
        <p:spPr>
          <a:xfrm>
            <a:off x="5129630" y="6610090"/>
            <a:ext cx="1616376" cy="247910"/>
          </a:xfrm>
          <a:prstGeom prst="rect">
            <a:avLst/>
          </a:prstGeom>
        </p:spPr>
      </p:pic>
    </p:spTree>
    <p:extLst>
      <p:ext uri="{BB962C8B-B14F-4D97-AF65-F5344CB8AC3E}">
        <p14:creationId xmlns:p14="http://schemas.microsoft.com/office/powerpoint/2010/main" val="3130757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ontent Placeholder 12">
            <a:extLst>
              <a:ext uri="{FF2B5EF4-FFF2-40B4-BE49-F238E27FC236}">
                <a16:creationId xmlns:a16="http://schemas.microsoft.com/office/drawing/2014/main" id="{2B64F8BF-5D48-CD34-0D47-59102CC3EAE1}"/>
              </a:ext>
            </a:extLst>
          </p:cNvPr>
          <p:cNvGraphicFramePr>
            <a:graphicFrameLocks noGrp="1"/>
          </p:cNvGraphicFramePr>
          <p:nvPr>
            <p:ph idx="1"/>
            <p:extLst>
              <p:ext uri="{D42A27DB-BD31-4B8C-83A1-F6EECF244321}">
                <p14:modId xmlns:p14="http://schemas.microsoft.com/office/powerpoint/2010/main" val="4562438"/>
              </p:ext>
            </p:extLst>
          </p:nvPr>
        </p:nvGraphicFramePr>
        <p:xfrm>
          <a:off x="838200" y="438150"/>
          <a:ext cx="10515600" cy="5738813"/>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a:extLst>
              <a:ext uri="{FF2B5EF4-FFF2-40B4-BE49-F238E27FC236}">
                <a16:creationId xmlns:a16="http://schemas.microsoft.com/office/drawing/2014/main" id="{00E47BE8-E8CB-4A6F-1C18-A1F093C38A78}"/>
              </a:ext>
            </a:extLst>
          </p:cNvPr>
          <p:cNvSpPr/>
          <p:nvPr/>
        </p:nvSpPr>
        <p:spPr>
          <a:xfrm>
            <a:off x="0" y="6437968"/>
            <a:ext cx="12192000" cy="520976"/>
          </a:xfrm>
          <a:prstGeom prst="rect">
            <a:avLst/>
          </a:prstGeom>
          <a:solidFill>
            <a:srgbClr val="0043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D3E55"/>
              </a:solidFill>
            </a:endParaRPr>
          </a:p>
        </p:txBody>
      </p:sp>
      <p:pic>
        <p:nvPicPr>
          <p:cNvPr id="3" name="Picture 2">
            <a:extLst>
              <a:ext uri="{FF2B5EF4-FFF2-40B4-BE49-F238E27FC236}">
                <a16:creationId xmlns:a16="http://schemas.microsoft.com/office/drawing/2014/main" id="{0A912A74-6AC7-5DA0-75FF-503AC90D08E5}"/>
              </a:ext>
            </a:extLst>
          </p:cNvPr>
          <p:cNvPicPr>
            <a:picLocks noChangeAspect="1"/>
          </p:cNvPicPr>
          <p:nvPr/>
        </p:nvPicPr>
        <p:blipFill>
          <a:blip r:embed="rId3"/>
          <a:stretch>
            <a:fillRect/>
          </a:stretch>
        </p:blipFill>
        <p:spPr>
          <a:xfrm>
            <a:off x="5129630" y="6610090"/>
            <a:ext cx="1616376" cy="247910"/>
          </a:xfrm>
          <a:prstGeom prst="rect">
            <a:avLst/>
          </a:prstGeom>
        </p:spPr>
      </p:pic>
    </p:spTree>
    <p:extLst>
      <p:ext uri="{BB962C8B-B14F-4D97-AF65-F5344CB8AC3E}">
        <p14:creationId xmlns:p14="http://schemas.microsoft.com/office/powerpoint/2010/main" val="2507477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3AFA9-191A-CDFA-8F10-1B743A5C8A40}"/>
              </a:ext>
            </a:extLst>
          </p:cNvPr>
          <p:cNvSpPr>
            <a:spLocks noGrp="1"/>
          </p:cNvSpPr>
          <p:nvPr>
            <p:ph type="title"/>
          </p:nvPr>
        </p:nvSpPr>
        <p:spPr>
          <a:xfrm>
            <a:off x="164387" y="1294309"/>
            <a:ext cx="5256025" cy="1700818"/>
          </a:xfrm>
        </p:spPr>
        <p:txBody>
          <a:bodyPr vert="horz" lIns="91440" tIns="45720" rIns="91440" bIns="45720" rtlCol="0" anchor="ctr">
            <a:normAutofit fontScale="90000"/>
          </a:bodyPr>
          <a:lstStyle/>
          <a:p>
            <a:pPr marL="0" indent="0">
              <a:buNone/>
            </a:pPr>
            <a:r>
              <a:rPr lang="en-US" sz="4000"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E-Learning Software and Tools Support CPD</a:t>
            </a:r>
            <a:endParaRPr lang="en-US" sz="5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8" name="Content Placeholder 2">
            <a:extLst>
              <a:ext uri="{FF2B5EF4-FFF2-40B4-BE49-F238E27FC236}">
                <a16:creationId xmlns:a16="http://schemas.microsoft.com/office/drawing/2014/main" id="{083918C9-81F2-3FBE-33F6-E024F20DACAA}"/>
              </a:ext>
            </a:extLst>
          </p:cNvPr>
          <p:cNvGraphicFramePr>
            <a:graphicFrameLocks noGrp="1"/>
          </p:cNvGraphicFramePr>
          <p:nvPr>
            <p:ph sz="half" idx="1"/>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169AC714-463A-A658-C71C-E99B45683400}"/>
              </a:ext>
            </a:extLst>
          </p:cNvPr>
          <p:cNvSpPr txBox="1"/>
          <p:nvPr/>
        </p:nvSpPr>
        <p:spPr>
          <a:xfrm>
            <a:off x="326570" y="2864498"/>
            <a:ext cx="5093842" cy="2800767"/>
          </a:xfrm>
          <a:prstGeom prst="rect">
            <a:avLst/>
          </a:prstGeom>
          <a:noFill/>
        </p:spPr>
        <p:txBody>
          <a:bodyPr wrap="square" rtlCol="0">
            <a:spAutoFit/>
          </a:bodyPr>
          <a:lstStyle/>
          <a:p>
            <a:pPr marL="285750" indent="-285750">
              <a:buFont typeface="Arial" panose="020B0604020202020204" pitchFamily="34" charset="0"/>
              <a:buChar char="•"/>
            </a:pPr>
            <a:r>
              <a:rPr lang="en-US" sz="2200" dirty="0">
                <a:latin typeface="Open Sans" panose="020B0606030504020204" pitchFamily="34" charset="0"/>
                <a:ea typeface="Open Sans" panose="020B0606030504020204" pitchFamily="34" charset="0"/>
                <a:cs typeface="Open Sans" panose="020B0606030504020204" pitchFamily="34" charset="0"/>
              </a:rPr>
              <a:t>Each region has an eLearning resource that serves as a connection point to the PO </a:t>
            </a:r>
          </a:p>
          <a:p>
            <a:pPr marL="285750" indent="-285750">
              <a:buFont typeface="Arial" panose="020B0604020202020204" pitchFamily="34" charset="0"/>
              <a:buChar char="•"/>
            </a:pPr>
            <a:r>
              <a:rPr lang="en-US" sz="2200" dirty="0">
                <a:latin typeface="Open Sans" panose="020B0606030504020204" pitchFamily="34" charset="0"/>
                <a:ea typeface="Open Sans" panose="020B0606030504020204" pitchFamily="34" charset="0"/>
                <a:cs typeface="Open Sans" panose="020B0606030504020204" pitchFamily="34" charset="0"/>
              </a:rPr>
              <a:t>Trainings on products are available via PO or product vendors</a:t>
            </a:r>
          </a:p>
          <a:p>
            <a:pPr marL="285750" indent="-285750">
              <a:buFont typeface="Arial" panose="020B0604020202020204" pitchFamily="34" charset="0"/>
              <a:buChar char="•"/>
            </a:pPr>
            <a:r>
              <a:rPr lang="en-US" sz="2200" dirty="0">
                <a:latin typeface="Open Sans" panose="020B0606030504020204" pitchFamily="34" charset="0"/>
                <a:ea typeface="Open Sans" panose="020B0606030504020204" pitchFamily="34" charset="0"/>
                <a:cs typeface="Open Sans" panose="020B0606030504020204" pitchFamily="34" charset="0"/>
              </a:rPr>
              <a:t>License ownership varies (NC AHEC, PO, region- or project-specific)</a:t>
            </a:r>
          </a:p>
        </p:txBody>
      </p:sp>
      <p:sp>
        <p:nvSpPr>
          <p:cNvPr id="4" name="Rectangle 3">
            <a:extLst>
              <a:ext uri="{FF2B5EF4-FFF2-40B4-BE49-F238E27FC236}">
                <a16:creationId xmlns:a16="http://schemas.microsoft.com/office/drawing/2014/main" id="{D35EC49E-4311-1299-FC89-76D2F5C9D3AE}"/>
              </a:ext>
            </a:extLst>
          </p:cNvPr>
          <p:cNvSpPr/>
          <p:nvPr/>
        </p:nvSpPr>
        <p:spPr>
          <a:xfrm>
            <a:off x="0" y="6437968"/>
            <a:ext cx="12192000" cy="520976"/>
          </a:xfrm>
          <a:prstGeom prst="rect">
            <a:avLst/>
          </a:prstGeom>
          <a:solidFill>
            <a:srgbClr val="0043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D3E55"/>
              </a:solidFill>
            </a:endParaRPr>
          </a:p>
        </p:txBody>
      </p:sp>
      <p:pic>
        <p:nvPicPr>
          <p:cNvPr id="5" name="Picture 4">
            <a:extLst>
              <a:ext uri="{FF2B5EF4-FFF2-40B4-BE49-F238E27FC236}">
                <a16:creationId xmlns:a16="http://schemas.microsoft.com/office/drawing/2014/main" id="{A97C99D0-BEDE-E764-859C-D25E5300AF2A}"/>
              </a:ext>
            </a:extLst>
          </p:cNvPr>
          <p:cNvPicPr>
            <a:picLocks noChangeAspect="1"/>
          </p:cNvPicPr>
          <p:nvPr/>
        </p:nvPicPr>
        <p:blipFill>
          <a:blip r:embed="rId8"/>
          <a:stretch>
            <a:fillRect/>
          </a:stretch>
        </p:blipFill>
        <p:spPr>
          <a:xfrm>
            <a:off x="5129630" y="6610090"/>
            <a:ext cx="1616376" cy="247910"/>
          </a:xfrm>
          <a:prstGeom prst="rect">
            <a:avLst/>
          </a:prstGeom>
        </p:spPr>
      </p:pic>
    </p:spTree>
    <p:extLst>
      <p:ext uri="{BB962C8B-B14F-4D97-AF65-F5344CB8AC3E}">
        <p14:creationId xmlns:p14="http://schemas.microsoft.com/office/powerpoint/2010/main" val="998844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D467F7-153B-E943-637A-9EDE06302D1A}"/>
              </a:ext>
            </a:extLst>
          </p:cNvPr>
          <p:cNvSpPr>
            <a:spLocks noGrp="1"/>
          </p:cNvSpPr>
          <p:nvPr>
            <p:ph type="title"/>
          </p:nvPr>
        </p:nvSpPr>
        <p:spPr>
          <a:xfrm>
            <a:off x="1245072" y="1289765"/>
            <a:ext cx="3651101" cy="4270963"/>
          </a:xfrm>
        </p:spPr>
        <p:txBody>
          <a:bodyPr anchor="ctr">
            <a:normAutofit/>
          </a:bodyPr>
          <a:lstStyle/>
          <a:p>
            <a:pPr algn="ctr"/>
            <a:r>
              <a:rPr lang="en-US" sz="5600">
                <a:solidFill>
                  <a:srgbClr val="FFFFFF"/>
                </a:solidFill>
              </a:rPr>
              <a:t>AHEC Learning Academy (ALA) </a:t>
            </a:r>
          </a:p>
        </p:txBody>
      </p:sp>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Content Placeholder 3">
            <a:extLst>
              <a:ext uri="{FF2B5EF4-FFF2-40B4-BE49-F238E27FC236}">
                <a16:creationId xmlns:a16="http://schemas.microsoft.com/office/drawing/2014/main" id="{86C5644C-A5A3-5A88-4760-39053FAE2016}"/>
              </a:ext>
            </a:extLst>
          </p:cNvPr>
          <p:cNvSpPr>
            <a:spLocks noGrp="1"/>
          </p:cNvSpPr>
          <p:nvPr>
            <p:ph idx="1"/>
          </p:nvPr>
        </p:nvSpPr>
        <p:spPr>
          <a:xfrm>
            <a:off x="6297233" y="518400"/>
            <a:ext cx="5052639" cy="6124138"/>
          </a:xfrm>
        </p:spPr>
        <p:txBody>
          <a:bodyPr anchor="ctr">
            <a:normAutofit/>
          </a:bodyPr>
          <a:lstStyle/>
          <a:p>
            <a:r>
              <a:rPr lang="en-US" sz="2200" dirty="0">
                <a:solidFill>
                  <a:schemeClr val="tx1">
                    <a:alpha val="80000"/>
                  </a:schemeClr>
                </a:solidFill>
                <a:effectLst/>
                <a:latin typeface="Open Sans" panose="020B0606030504020204" pitchFamily="34" charset="0"/>
                <a:ea typeface="Open Sans" panose="020B0606030504020204" pitchFamily="34" charset="0"/>
                <a:cs typeface="Open Sans" panose="020B0606030504020204" pitchFamily="34" charset="0"/>
              </a:rPr>
              <a:t>The AHEC Learning Academy (ALA) is a centralized approach to developing the NC AHEC Program and its workforce. The professional development offered through the ALA can be utilized by all service lines and staff within the NC AHEC system. </a:t>
            </a:r>
          </a:p>
          <a:p>
            <a:r>
              <a:rPr lang="en-US" sz="2200" dirty="0">
                <a:solidFill>
                  <a:schemeClr val="tx1">
                    <a:alpha val="80000"/>
                  </a:schemeClr>
                </a:solidFill>
                <a:latin typeface="Open Sans" panose="020B0606030504020204" pitchFamily="34" charset="0"/>
                <a:ea typeface="Open Sans" panose="020B0606030504020204" pitchFamily="34" charset="0"/>
                <a:cs typeface="Open Sans" panose="020B0606030504020204" pitchFamily="34" charset="0"/>
              </a:rPr>
              <a:t>One Regional AHEC assesses needs and plans at least four ALAs throughout the calendar year.</a:t>
            </a:r>
          </a:p>
          <a:p>
            <a:r>
              <a:rPr lang="en-US" sz="2200" dirty="0">
                <a:solidFill>
                  <a:schemeClr val="tx1">
                    <a:alpha val="80000"/>
                  </a:schemeClr>
                </a:solidFill>
                <a:effectLst/>
                <a:latin typeface="Open Sans" panose="020B0606030504020204" pitchFamily="34" charset="0"/>
                <a:ea typeface="Open Sans" panose="020B0606030504020204" pitchFamily="34" charset="0"/>
                <a:cs typeface="Open Sans" panose="020B0606030504020204" pitchFamily="34" charset="0"/>
              </a:rPr>
              <a:t>Recordings of </a:t>
            </a:r>
            <a:r>
              <a:rPr lang="en-US" sz="2200" dirty="0">
                <a:solidFill>
                  <a:schemeClr val="tx1">
                    <a:alpha val="80000"/>
                  </a:schemeClr>
                </a:solidFill>
                <a:latin typeface="Open Sans" panose="020B0606030504020204" pitchFamily="34" charset="0"/>
                <a:ea typeface="Open Sans" panose="020B0606030504020204" pitchFamily="34" charset="0"/>
                <a:cs typeface="Open Sans" panose="020B0606030504020204" pitchFamily="34" charset="0"/>
              </a:rPr>
              <a:t>previous ALAs can be found on the </a:t>
            </a:r>
            <a:r>
              <a:rPr lang="en-US" sz="2200" dirty="0">
                <a:solidFill>
                  <a:schemeClr val="tx1">
                    <a:alpha val="80000"/>
                  </a:schemeClr>
                </a:solidFill>
                <a:latin typeface="Open Sans" panose="020B0606030504020204" pitchFamily="34" charset="0"/>
                <a:ea typeface="Open Sans" panose="020B0606030504020204" pitchFamily="34" charset="0"/>
                <a:cs typeface="Open Sans" panose="020B0606030504020204" pitchFamily="34" charset="0"/>
                <a:hlinkClick r:id="rId2"/>
              </a:rPr>
              <a:t>AHEC Resource Hub</a:t>
            </a:r>
            <a:r>
              <a:rPr lang="en-US" sz="2200" dirty="0">
                <a:solidFill>
                  <a:schemeClr val="tx1">
                    <a:alpha val="80000"/>
                  </a:schemeClr>
                </a:solidFill>
                <a:latin typeface="Open Sans" panose="020B0606030504020204" pitchFamily="34" charset="0"/>
                <a:ea typeface="Open Sans" panose="020B0606030504020204" pitchFamily="34" charset="0"/>
                <a:cs typeface="Open Sans" panose="020B0606030504020204" pitchFamily="34" charset="0"/>
              </a:rPr>
              <a:t>. </a:t>
            </a:r>
            <a:endParaRPr lang="en-US" sz="2200" dirty="0">
              <a:solidFill>
                <a:schemeClr val="tx1">
                  <a:alpha val="80000"/>
                </a:schemeClr>
              </a:solidFill>
              <a:effectLst/>
              <a:latin typeface="Open Sans" panose="020B0606030504020204" pitchFamily="34" charset="0"/>
              <a:ea typeface="Open Sans" panose="020B0606030504020204" pitchFamily="34" charset="0"/>
              <a:cs typeface="Open Sans" panose="020B0606030504020204" pitchFamily="34" charset="0"/>
            </a:endParaRPr>
          </a:p>
        </p:txBody>
      </p:sp>
      <p:sp>
        <p:nvSpPr>
          <p:cNvPr id="17"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19" name="Straight Connector 18">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B6905898-0812-9F08-7561-A4CD3CF4CD39}"/>
              </a:ext>
            </a:extLst>
          </p:cNvPr>
          <p:cNvSpPr/>
          <p:nvPr/>
        </p:nvSpPr>
        <p:spPr>
          <a:xfrm>
            <a:off x="0" y="6437968"/>
            <a:ext cx="12192000" cy="520976"/>
          </a:xfrm>
          <a:prstGeom prst="rect">
            <a:avLst/>
          </a:prstGeom>
          <a:solidFill>
            <a:srgbClr val="0043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D3E55"/>
              </a:solidFill>
            </a:endParaRPr>
          </a:p>
        </p:txBody>
      </p:sp>
      <p:pic>
        <p:nvPicPr>
          <p:cNvPr id="5" name="Picture 4">
            <a:extLst>
              <a:ext uri="{FF2B5EF4-FFF2-40B4-BE49-F238E27FC236}">
                <a16:creationId xmlns:a16="http://schemas.microsoft.com/office/drawing/2014/main" id="{BC3BFC18-2263-A69B-F92A-A1855D172517}"/>
              </a:ext>
            </a:extLst>
          </p:cNvPr>
          <p:cNvPicPr>
            <a:picLocks noChangeAspect="1"/>
          </p:cNvPicPr>
          <p:nvPr/>
        </p:nvPicPr>
        <p:blipFill>
          <a:blip r:embed="rId3"/>
          <a:stretch>
            <a:fillRect/>
          </a:stretch>
        </p:blipFill>
        <p:spPr>
          <a:xfrm>
            <a:off x="5129630" y="6610090"/>
            <a:ext cx="1616376" cy="247910"/>
          </a:xfrm>
          <a:prstGeom prst="rect">
            <a:avLst/>
          </a:prstGeom>
        </p:spPr>
      </p:pic>
    </p:spTree>
    <p:extLst>
      <p:ext uri="{BB962C8B-B14F-4D97-AF65-F5344CB8AC3E}">
        <p14:creationId xmlns:p14="http://schemas.microsoft.com/office/powerpoint/2010/main" val="3770288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58F699-95F3-9D0C-88D6-F3213A8225FF}"/>
              </a:ext>
            </a:extLst>
          </p:cNvPr>
          <p:cNvSpPr>
            <a:spLocks noGrp="1"/>
          </p:cNvSpPr>
          <p:nvPr>
            <p:ph type="title"/>
          </p:nvPr>
        </p:nvSpPr>
        <p:spPr>
          <a:xfrm>
            <a:off x="1414021" y="548640"/>
            <a:ext cx="3459637" cy="5431536"/>
          </a:xfrm>
        </p:spPr>
        <p:txBody>
          <a:bodyPr>
            <a:normAutofit/>
          </a:bodyPr>
          <a:lstStyle/>
          <a:p>
            <a:r>
              <a:rPr lang="en-US" sz="5400" b="1" dirty="0">
                <a:latin typeface="Open Sans" panose="020B0606030504020204" pitchFamily="34" charset="0"/>
                <a:ea typeface="Open Sans" panose="020B0606030504020204" pitchFamily="34" charset="0"/>
                <a:cs typeface="Open Sans" panose="020B0606030504020204" pitchFamily="34" charset="0"/>
              </a:rPr>
              <a:t>Want to Learn More?</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50F7B49-0EFA-6AE8-4A19-459E9764EC27}"/>
              </a:ext>
            </a:extLst>
          </p:cNvPr>
          <p:cNvSpPr>
            <a:spLocks noGrp="1"/>
          </p:cNvSpPr>
          <p:nvPr>
            <p:ph idx="1"/>
          </p:nvPr>
        </p:nvSpPr>
        <p:spPr>
          <a:xfrm>
            <a:off x="4829983" y="552091"/>
            <a:ext cx="7176089" cy="5431536"/>
          </a:xfrm>
        </p:spPr>
        <p:txBody>
          <a:bodyPr anchor="ctr">
            <a:normAutofit/>
          </a:bodyPr>
          <a:lstStyle/>
          <a:p>
            <a:pPr marL="0" indent="0">
              <a:buNone/>
            </a:pPr>
            <a:endParaRPr lang="en-US" sz="2200" dirty="0"/>
          </a:p>
          <a:p>
            <a:pPr marL="0" indent="0" algn="ctr">
              <a:buNone/>
            </a:pPr>
            <a:r>
              <a:rPr lang="en-US" sz="5000" b="1" dirty="0">
                <a:latin typeface="Open Sans" panose="020B0606030504020204" pitchFamily="34" charset="0"/>
                <a:ea typeface="Open Sans" panose="020B0606030504020204" pitchFamily="34" charset="0"/>
                <a:cs typeface="Open Sans" panose="020B0606030504020204" pitchFamily="34" charset="0"/>
              </a:rPr>
              <a:t>Join the </a:t>
            </a:r>
            <a:r>
              <a:rPr lang="en-US" sz="5000" b="1" dirty="0">
                <a:latin typeface="Open Sans" panose="020B0606030504020204" pitchFamily="34" charset="0"/>
                <a:ea typeface="Open Sans" panose="020B0606030504020204" pitchFamily="34" charset="0"/>
                <a:cs typeface="Open Sans" panose="020B0606030504020204" pitchFamily="34" charset="0"/>
                <a:hlinkClick r:id="rId3"/>
              </a:rPr>
              <a:t>NC AHEC Staff Mailing List</a:t>
            </a:r>
            <a:endParaRPr lang="en-US" sz="5000" b="1" dirty="0">
              <a:latin typeface="Open Sans" panose="020B0606030504020204" pitchFamily="34" charset="0"/>
              <a:ea typeface="Open Sans" panose="020B0606030504020204" pitchFamily="34" charset="0"/>
              <a:cs typeface="Open Sans" panose="020B0606030504020204" pitchFamily="34" charset="0"/>
            </a:endParaRPr>
          </a:p>
          <a:p>
            <a:pPr marL="0" indent="0" algn="ctr">
              <a:buNone/>
            </a:pPr>
            <a:endParaRPr lang="en-US" sz="5000" dirty="0">
              <a:latin typeface="Open Sans" panose="020B0606030504020204" pitchFamily="34" charset="0"/>
              <a:ea typeface="Open Sans" panose="020B0606030504020204" pitchFamily="34" charset="0"/>
              <a:cs typeface="Open Sans" panose="020B0606030504020204" pitchFamily="34" charset="0"/>
            </a:endParaRPr>
          </a:p>
          <a:p>
            <a:pPr marL="0" indent="0" algn="ctr">
              <a:buNone/>
            </a:pPr>
            <a:r>
              <a:rPr lang="en-US" sz="5000" b="1">
                <a:latin typeface="Open Sans" panose="020B0606030504020204" pitchFamily="34" charset="0"/>
                <a:ea typeface="Open Sans" panose="020B0606030504020204" pitchFamily="34" charset="0"/>
                <a:cs typeface="Open Sans" panose="020B0606030504020204" pitchFamily="34" charset="0"/>
              </a:rPr>
              <a:t>Visit </a:t>
            </a:r>
            <a:r>
              <a:rPr lang="en-US" sz="5000" b="1" dirty="0">
                <a:latin typeface="Open Sans" panose="020B0606030504020204" pitchFamily="34" charset="0"/>
                <a:ea typeface="Open Sans" panose="020B0606030504020204" pitchFamily="34" charset="0"/>
                <a:cs typeface="Open Sans" panose="020B0606030504020204" pitchFamily="34" charset="0"/>
              </a:rPr>
              <a:t>the </a:t>
            </a:r>
            <a:r>
              <a:rPr lang="en-US" sz="5000" b="1" dirty="0">
                <a:latin typeface="Open Sans" panose="020B0606030504020204" pitchFamily="34" charset="0"/>
                <a:ea typeface="Open Sans" panose="020B0606030504020204" pitchFamily="34" charset="0"/>
                <a:cs typeface="Open Sans" panose="020B0606030504020204" pitchFamily="34" charset="0"/>
                <a:hlinkClick r:id="rId4"/>
              </a:rPr>
              <a:t>NC AHEC Internal Depository</a:t>
            </a:r>
            <a:endParaRPr lang="en-US" sz="5000" b="1"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93609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F0D94D-4111-1D95-ADD6-C1206D93F5DC}"/>
              </a:ext>
            </a:extLst>
          </p:cNvPr>
          <p:cNvSpPr>
            <a:spLocks noGrp="1"/>
          </p:cNvSpPr>
          <p:nvPr>
            <p:ph type="title"/>
          </p:nvPr>
        </p:nvSpPr>
        <p:spPr>
          <a:xfrm>
            <a:off x="838200" y="365125"/>
            <a:ext cx="10515600" cy="1325563"/>
          </a:xfrm>
        </p:spPr>
        <p:txBody>
          <a:bodyPr>
            <a:normAutofit/>
          </a:bodyPr>
          <a:lstStyle/>
          <a:p>
            <a:pPr algn="ctr"/>
            <a:r>
              <a:rPr lang="en-US" sz="5400" b="1" dirty="0">
                <a:latin typeface="Open Sans" panose="020B0606030504020204" pitchFamily="34" charset="0"/>
                <a:ea typeface="Open Sans" panose="020B0606030504020204" pitchFamily="34" charset="0"/>
                <a:cs typeface="Open Sans" panose="020B0606030504020204" pitchFamily="34" charset="0"/>
              </a:rPr>
              <a:t>NC AHEC Overview</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8BD8F48-2961-BB6E-933A-3E24B945C7ED}"/>
              </a:ext>
            </a:extLst>
          </p:cNvPr>
          <p:cNvSpPr>
            <a:spLocks noGrp="1"/>
          </p:cNvSpPr>
          <p:nvPr>
            <p:ph idx="1"/>
          </p:nvPr>
        </p:nvSpPr>
        <p:spPr>
          <a:xfrm>
            <a:off x="838200" y="3185128"/>
            <a:ext cx="10515600" cy="2996216"/>
          </a:xfrm>
        </p:spPr>
        <p:txBody>
          <a:bodyPr>
            <a:normAutofit/>
          </a:bodyPr>
          <a:lstStyle/>
          <a:p>
            <a:pPr marL="0" indent="0" algn="ctr">
              <a:buNone/>
            </a:pPr>
            <a:r>
              <a:rPr lang="en-US" dirty="0">
                <a:latin typeface="Open Sans" panose="020B0606030504020204" pitchFamily="34" charset="0"/>
                <a:ea typeface="Open Sans" panose="020B0606030504020204" pitchFamily="34" charset="0"/>
                <a:cs typeface="Open Sans" panose="020B0606030504020204" pitchFamily="34" charset="0"/>
              </a:rPr>
              <a:t>This slide deck can be used as an orientation tool for new staff or as a helpful resource for staff who want to learn more about other areas within NC AHEC. </a:t>
            </a:r>
          </a:p>
          <a:p>
            <a:pPr marL="0" indent="0" algn="ctr">
              <a:buNone/>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0" indent="0" algn="ctr">
              <a:buNone/>
            </a:pPr>
            <a:r>
              <a:rPr lang="en-US" dirty="0">
                <a:latin typeface="Open Sans" panose="020B0606030504020204" pitchFamily="34" charset="0"/>
                <a:ea typeface="Open Sans" panose="020B0606030504020204" pitchFamily="34" charset="0"/>
                <a:cs typeface="Open Sans" panose="020B0606030504020204" pitchFamily="34" charset="0"/>
              </a:rPr>
              <a:t>For presentations with partners, check out </a:t>
            </a:r>
            <a:r>
              <a:rPr lang="en-US" dirty="0">
                <a:latin typeface="Open Sans" panose="020B0606030504020204" pitchFamily="34" charset="0"/>
                <a:ea typeface="Open Sans" panose="020B0606030504020204" pitchFamily="34" charset="0"/>
                <a:cs typeface="Open Sans" panose="020B0606030504020204" pitchFamily="34" charset="0"/>
                <a:hlinkClick r:id="rId2"/>
              </a:rPr>
              <a:t>About NC AHEC</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605919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BFC66-FC63-D14B-B2A7-40222F41751B}"/>
              </a:ext>
            </a:extLst>
          </p:cNvPr>
          <p:cNvSpPr>
            <a:spLocks noGrp="1"/>
          </p:cNvSpPr>
          <p:nvPr>
            <p:ph type="title"/>
          </p:nvPr>
        </p:nvSpPr>
        <p:spPr>
          <a:xfrm>
            <a:off x="0" y="457200"/>
            <a:ext cx="12192000" cy="877331"/>
          </a:xfrm>
        </p:spPr>
        <p:txBody>
          <a:bodyPr>
            <a:noAutofit/>
          </a:bodyPr>
          <a:lstStyle/>
          <a:p>
            <a:pPr algn="ctr"/>
            <a:r>
              <a:rPr lang="en-US" sz="3600" b="1" dirty="0">
                <a:latin typeface="Futura" panose="020B0602020204020303" pitchFamily="34" charset="-79"/>
                <a:ea typeface="Open Sans" panose="020B0606030504020204" pitchFamily="34" charset="0"/>
                <a:cs typeface="Futura" panose="020B0602020204020303" pitchFamily="34" charset="-79"/>
              </a:rPr>
              <a:t>NC AHEC</a:t>
            </a:r>
          </a:p>
        </p:txBody>
      </p:sp>
      <p:sp>
        <p:nvSpPr>
          <p:cNvPr id="4" name="Text Placeholder 3">
            <a:extLst>
              <a:ext uri="{FF2B5EF4-FFF2-40B4-BE49-F238E27FC236}">
                <a16:creationId xmlns:a16="http://schemas.microsoft.com/office/drawing/2014/main" id="{1B5C5DC9-5D08-3841-935E-82C4A73D1DDA}"/>
              </a:ext>
            </a:extLst>
          </p:cNvPr>
          <p:cNvSpPr>
            <a:spLocks noGrp="1"/>
          </p:cNvSpPr>
          <p:nvPr>
            <p:ph type="body" sz="half" idx="2"/>
          </p:nvPr>
        </p:nvSpPr>
        <p:spPr>
          <a:xfrm>
            <a:off x="1864333" y="2015828"/>
            <a:ext cx="8791228" cy="3926630"/>
          </a:xfrm>
        </p:spPr>
        <p:txBody>
          <a:bodyPr>
            <a:normAutofit fontScale="85000" lnSpcReduction="20000"/>
          </a:bodyPr>
          <a:lstStyle/>
          <a:p>
            <a:pPr>
              <a:lnSpc>
                <a:spcPct val="150000"/>
              </a:lnSpc>
              <a:spcAft>
                <a:spcPts val="600"/>
              </a:spcAft>
            </a:pPr>
            <a:r>
              <a:rPr lang="en-US" sz="2200" dirty="0">
                <a:latin typeface="Open Sans" panose="020B0606030504020204" pitchFamily="34" charset="0"/>
                <a:ea typeface="Open Sans" panose="020B0606030504020204" pitchFamily="34" charset="0"/>
                <a:cs typeface="Open Sans" panose="020B0606030504020204" pitchFamily="34" charset="0"/>
              </a:rPr>
              <a:t>The </a:t>
            </a:r>
            <a:r>
              <a:rPr lang="en-US" sz="2200" b="1" dirty="0">
                <a:latin typeface="Open Sans" panose="020B0606030504020204" pitchFamily="34" charset="0"/>
                <a:ea typeface="Open Sans" panose="020B0606030504020204" pitchFamily="34" charset="0"/>
                <a:cs typeface="Open Sans" panose="020B0606030504020204" pitchFamily="34" charset="0"/>
              </a:rPr>
              <a:t>mission</a:t>
            </a:r>
            <a:r>
              <a:rPr lang="en-US" sz="2200" dirty="0">
                <a:latin typeface="Open Sans" panose="020B0606030504020204" pitchFamily="34" charset="0"/>
                <a:ea typeface="Open Sans" panose="020B0606030504020204" pitchFamily="34" charset="0"/>
                <a:cs typeface="Open Sans" panose="020B0606030504020204" pitchFamily="34" charset="0"/>
              </a:rPr>
              <a:t> of the NC AHEC Program is to provide and support educational activities and services with a focus on primary care in rural communities and those with less access to resources to recruit, train, and retain the workforce needed to create a healthy North Carolina.</a:t>
            </a:r>
          </a:p>
          <a:p>
            <a:pPr>
              <a:lnSpc>
                <a:spcPct val="150000"/>
              </a:lnSpc>
              <a:spcAft>
                <a:spcPts val="600"/>
              </a:spcAft>
            </a:pPr>
            <a:r>
              <a:rPr lang="en-US" sz="2200" dirty="0">
                <a:latin typeface="Open Sans" panose="020B0606030504020204" pitchFamily="34" charset="0"/>
                <a:ea typeface="Open Sans" panose="020B0606030504020204" pitchFamily="34" charset="0"/>
                <a:cs typeface="Open Sans" panose="020B0606030504020204" pitchFamily="34" charset="0"/>
              </a:rPr>
              <a:t>Our </a:t>
            </a:r>
            <a:r>
              <a:rPr lang="en-US" sz="2200" b="1" dirty="0">
                <a:latin typeface="Open Sans" panose="020B0606030504020204" pitchFamily="34" charset="0"/>
                <a:ea typeface="Open Sans" panose="020B0606030504020204" pitchFamily="34" charset="0"/>
                <a:cs typeface="Open Sans" panose="020B0606030504020204" pitchFamily="34" charset="0"/>
              </a:rPr>
              <a:t>vision</a:t>
            </a:r>
            <a:r>
              <a:rPr lang="en-US" sz="2200" dirty="0">
                <a:latin typeface="Open Sans" panose="020B0606030504020204" pitchFamily="34" charset="0"/>
                <a:ea typeface="Open Sans" panose="020B0606030504020204" pitchFamily="34" charset="0"/>
                <a:cs typeface="Open Sans" panose="020B0606030504020204" pitchFamily="34" charset="0"/>
              </a:rPr>
              <a:t> is a state where everyone in North Carolina is healthy and supported by an appropriate and well-trained health workforce that reflects the communities it serves.</a:t>
            </a:r>
          </a:p>
          <a:p>
            <a:pPr>
              <a:lnSpc>
                <a:spcPct val="150000"/>
              </a:lnSpc>
              <a:spcAft>
                <a:spcPts val="600"/>
              </a:spcAft>
            </a:pPr>
            <a:br>
              <a:rPr lang="en-US" sz="2200" dirty="0">
                <a:latin typeface="Calibri" panose="020F0502020204030204" pitchFamily="34" charset="0"/>
                <a:cs typeface="Calibri" panose="020F0502020204030204" pitchFamily="34" charset="0"/>
              </a:rPr>
            </a:br>
            <a:endParaRPr lang="en-US" sz="2200"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8BA24EB3-9DFA-1F45-8730-6157E63FBD97}"/>
              </a:ext>
            </a:extLst>
          </p:cNvPr>
          <p:cNvSpPr txBox="1"/>
          <p:nvPr/>
        </p:nvSpPr>
        <p:spPr>
          <a:xfrm>
            <a:off x="11355859" y="6339015"/>
            <a:ext cx="691978" cy="307777"/>
          </a:xfrm>
          <a:prstGeom prst="rect">
            <a:avLst/>
          </a:prstGeom>
          <a:noFill/>
        </p:spPr>
        <p:txBody>
          <a:bodyPr wrap="square" rtlCol="0">
            <a:spAutoFit/>
          </a:bodyPr>
          <a:lstStyle/>
          <a:p>
            <a:pPr algn="r"/>
            <a:fld id="{5C55B7D5-6BB8-524C-97A8-739320A73C83}" type="slidenum">
              <a:rPr lang="en-US" sz="1400" b="1" smtClean="0">
                <a:solidFill>
                  <a:schemeClr val="bg1"/>
                </a:solidFill>
              </a:rPr>
              <a:pPr algn="r"/>
              <a:t>3</a:t>
            </a:fld>
            <a:endParaRPr lang="en-US" sz="1400" b="1" dirty="0">
              <a:solidFill>
                <a:schemeClr val="bg1"/>
              </a:solidFill>
            </a:endParaRPr>
          </a:p>
        </p:txBody>
      </p:sp>
      <p:sp>
        <p:nvSpPr>
          <p:cNvPr id="9" name="Rectangle 8">
            <a:extLst>
              <a:ext uri="{FF2B5EF4-FFF2-40B4-BE49-F238E27FC236}">
                <a16:creationId xmlns:a16="http://schemas.microsoft.com/office/drawing/2014/main" id="{80A90DE2-C523-A6A9-9EDC-82E15954A833}"/>
              </a:ext>
            </a:extLst>
          </p:cNvPr>
          <p:cNvSpPr/>
          <p:nvPr/>
        </p:nvSpPr>
        <p:spPr>
          <a:xfrm>
            <a:off x="0" y="6437968"/>
            <a:ext cx="12192000" cy="520976"/>
          </a:xfrm>
          <a:prstGeom prst="rect">
            <a:avLst/>
          </a:prstGeom>
          <a:solidFill>
            <a:srgbClr val="0043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D3E55"/>
              </a:solidFill>
            </a:endParaRPr>
          </a:p>
        </p:txBody>
      </p:sp>
      <p:pic>
        <p:nvPicPr>
          <p:cNvPr id="10" name="Picture 9">
            <a:extLst>
              <a:ext uri="{FF2B5EF4-FFF2-40B4-BE49-F238E27FC236}">
                <a16:creationId xmlns:a16="http://schemas.microsoft.com/office/drawing/2014/main" id="{D7ABEDF5-32D4-A72D-C488-324A3B861672}"/>
              </a:ext>
            </a:extLst>
          </p:cNvPr>
          <p:cNvPicPr>
            <a:picLocks noChangeAspect="1"/>
          </p:cNvPicPr>
          <p:nvPr/>
        </p:nvPicPr>
        <p:blipFill>
          <a:blip r:embed="rId2"/>
          <a:stretch>
            <a:fillRect/>
          </a:stretch>
        </p:blipFill>
        <p:spPr>
          <a:xfrm>
            <a:off x="5129630" y="6610090"/>
            <a:ext cx="1616376" cy="247910"/>
          </a:xfrm>
          <a:prstGeom prst="rect">
            <a:avLst/>
          </a:prstGeom>
        </p:spPr>
      </p:pic>
    </p:spTree>
    <p:extLst>
      <p:ext uri="{BB962C8B-B14F-4D97-AF65-F5344CB8AC3E}">
        <p14:creationId xmlns:p14="http://schemas.microsoft.com/office/powerpoint/2010/main" val="3493413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42FA79-F241-EE0B-6C99-D7B7EA4CC289}"/>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NC AHEC MAP</a:t>
            </a:r>
          </a:p>
        </p:txBody>
      </p:sp>
      <p:pic>
        <p:nvPicPr>
          <p:cNvPr id="5" name="Content Placeholder 4">
            <a:extLst>
              <a:ext uri="{FF2B5EF4-FFF2-40B4-BE49-F238E27FC236}">
                <a16:creationId xmlns:a16="http://schemas.microsoft.com/office/drawing/2014/main" id="{E12E79A7-AD22-63AC-90BA-EE545EC5E728}"/>
              </a:ext>
            </a:extLst>
          </p:cNvPr>
          <p:cNvPicPr>
            <a:picLocks noGrp="1" noChangeAspect="1"/>
          </p:cNvPicPr>
          <p:nvPr>
            <p:ph idx="1"/>
          </p:nvPr>
        </p:nvPicPr>
        <p:blipFill>
          <a:blip r:embed="rId2"/>
          <a:stretch>
            <a:fillRect/>
          </a:stretch>
        </p:blipFill>
        <p:spPr>
          <a:xfrm>
            <a:off x="1682496" y="1675227"/>
            <a:ext cx="8339328" cy="4890165"/>
          </a:xfrm>
          <a:prstGeom prst="rect">
            <a:avLst/>
          </a:prstGeom>
        </p:spPr>
      </p:pic>
    </p:spTree>
    <p:extLst>
      <p:ext uri="{BB962C8B-B14F-4D97-AF65-F5344CB8AC3E}">
        <p14:creationId xmlns:p14="http://schemas.microsoft.com/office/powerpoint/2010/main" val="638217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BFC66-FC63-D14B-B2A7-40222F41751B}"/>
              </a:ext>
            </a:extLst>
          </p:cNvPr>
          <p:cNvSpPr>
            <a:spLocks noGrp="1"/>
          </p:cNvSpPr>
          <p:nvPr>
            <p:ph type="title"/>
          </p:nvPr>
        </p:nvSpPr>
        <p:spPr>
          <a:xfrm>
            <a:off x="0" y="220138"/>
            <a:ext cx="12192000" cy="877331"/>
          </a:xfrm>
        </p:spPr>
        <p:txBody>
          <a:bodyPr>
            <a:noAutofit/>
          </a:bodyPr>
          <a:lstStyle/>
          <a:p>
            <a:pPr algn="ctr"/>
            <a:r>
              <a:rPr lang="en-US" sz="3600" b="1" dirty="0">
                <a:latin typeface="Futura" panose="020B0602020204020303" pitchFamily="34" charset="-79"/>
                <a:ea typeface="Open Sans" panose="020B0606030504020204" pitchFamily="34" charset="0"/>
                <a:cs typeface="Futura" panose="020B0602020204020303" pitchFamily="34" charset="-79"/>
              </a:rPr>
              <a:t>NC AHEC – CORE STRATEGIES</a:t>
            </a:r>
          </a:p>
        </p:txBody>
      </p:sp>
      <p:sp>
        <p:nvSpPr>
          <p:cNvPr id="8" name="TextBox 7">
            <a:extLst>
              <a:ext uri="{FF2B5EF4-FFF2-40B4-BE49-F238E27FC236}">
                <a16:creationId xmlns:a16="http://schemas.microsoft.com/office/drawing/2014/main" id="{8BA24EB3-9DFA-1F45-8730-6157E63FBD97}"/>
              </a:ext>
            </a:extLst>
          </p:cNvPr>
          <p:cNvSpPr txBox="1"/>
          <p:nvPr/>
        </p:nvSpPr>
        <p:spPr>
          <a:xfrm>
            <a:off x="11355859" y="6339015"/>
            <a:ext cx="691978" cy="307777"/>
          </a:xfrm>
          <a:prstGeom prst="rect">
            <a:avLst/>
          </a:prstGeom>
          <a:noFill/>
        </p:spPr>
        <p:txBody>
          <a:bodyPr wrap="square" rtlCol="0">
            <a:spAutoFit/>
          </a:bodyPr>
          <a:lstStyle/>
          <a:p>
            <a:pPr algn="r"/>
            <a:fld id="{5C55B7D5-6BB8-524C-97A8-739320A73C83}" type="slidenum">
              <a:rPr lang="en-US" sz="1400" b="1" smtClean="0">
                <a:solidFill>
                  <a:schemeClr val="bg1"/>
                </a:solidFill>
              </a:rPr>
              <a:pPr algn="r"/>
              <a:t>5</a:t>
            </a:fld>
            <a:endParaRPr lang="en-US" sz="1400" b="1" dirty="0">
              <a:solidFill>
                <a:schemeClr val="bg1"/>
              </a:solidFill>
            </a:endParaRPr>
          </a:p>
        </p:txBody>
      </p:sp>
      <p:sp>
        <p:nvSpPr>
          <p:cNvPr id="13" name="TextBox 12">
            <a:extLst>
              <a:ext uri="{FF2B5EF4-FFF2-40B4-BE49-F238E27FC236}">
                <a16:creationId xmlns:a16="http://schemas.microsoft.com/office/drawing/2014/main" id="{E145D597-16F6-3B46-B455-2BF11CB7709B}"/>
              </a:ext>
            </a:extLst>
          </p:cNvPr>
          <p:cNvSpPr txBox="1"/>
          <p:nvPr/>
        </p:nvSpPr>
        <p:spPr>
          <a:xfrm>
            <a:off x="0" y="1097469"/>
            <a:ext cx="12192000" cy="400110"/>
          </a:xfrm>
          <a:prstGeom prst="rect">
            <a:avLst/>
          </a:prstGeom>
          <a:noFill/>
        </p:spPr>
        <p:txBody>
          <a:bodyPr wrap="square" rtlCol="0">
            <a:spAutoFit/>
          </a:bodyPr>
          <a:lstStyle/>
          <a:p>
            <a:pPr algn="ctr"/>
            <a:r>
              <a:rPr lang="en-US" sz="2000" dirty="0">
                <a:latin typeface="Open Sans" panose="020B0606030504020204" pitchFamily="34" charset="0"/>
                <a:ea typeface="Open Sans" panose="020B0606030504020204" pitchFamily="34" charset="0"/>
                <a:cs typeface="Open Sans" panose="020B0606030504020204" pitchFamily="34" charset="0"/>
              </a:rPr>
              <a:t>NC AHEC provides and coordinates services and support to achieve our results.</a:t>
            </a:r>
          </a:p>
        </p:txBody>
      </p:sp>
      <p:graphicFrame>
        <p:nvGraphicFramePr>
          <p:cNvPr id="14" name="Diagram 13">
            <a:extLst>
              <a:ext uri="{FF2B5EF4-FFF2-40B4-BE49-F238E27FC236}">
                <a16:creationId xmlns:a16="http://schemas.microsoft.com/office/drawing/2014/main" id="{FA5FBDAD-0520-634D-AF7C-385A24B03B2A}"/>
              </a:ext>
            </a:extLst>
          </p:cNvPr>
          <p:cNvGraphicFramePr/>
          <p:nvPr/>
        </p:nvGraphicFramePr>
        <p:xfrm>
          <a:off x="2120900" y="1682930"/>
          <a:ext cx="7950200" cy="3756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031AFA5D-9762-A032-698F-86A429ADF9B3}"/>
              </a:ext>
            </a:extLst>
          </p:cNvPr>
          <p:cNvSpPr/>
          <p:nvPr/>
        </p:nvSpPr>
        <p:spPr>
          <a:xfrm>
            <a:off x="0" y="6437968"/>
            <a:ext cx="12192000" cy="520976"/>
          </a:xfrm>
          <a:prstGeom prst="rect">
            <a:avLst/>
          </a:prstGeom>
          <a:solidFill>
            <a:srgbClr val="0043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D3E55"/>
              </a:solidFill>
            </a:endParaRPr>
          </a:p>
        </p:txBody>
      </p:sp>
      <p:pic>
        <p:nvPicPr>
          <p:cNvPr id="4" name="Picture 3">
            <a:extLst>
              <a:ext uri="{FF2B5EF4-FFF2-40B4-BE49-F238E27FC236}">
                <a16:creationId xmlns:a16="http://schemas.microsoft.com/office/drawing/2014/main" id="{2C5D94F1-BC9D-336F-7879-A5F4782586AD}"/>
              </a:ext>
            </a:extLst>
          </p:cNvPr>
          <p:cNvPicPr>
            <a:picLocks noChangeAspect="1"/>
          </p:cNvPicPr>
          <p:nvPr/>
        </p:nvPicPr>
        <p:blipFill>
          <a:blip r:embed="rId7"/>
          <a:stretch>
            <a:fillRect/>
          </a:stretch>
        </p:blipFill>
        <p:spPr>
          <a:xfrm>
            <a:off x="5129630" y="6610090"/>
            <a:ext cx="1616376" cy="247910"/>
          </a:xfrm>
          <a:prstGeom prst="rect">
            <a:avLst/>
          </a:prstGeom>
        </p:spPr>
      </p:pic>
    </p:spTree>
    <p:extLst>
      <p:ext uri="{BB962C8B-B14F-4D97-AF65-F5344CB8AC3E}">
        <p14:creationId xmlns:p14="http://schemas.microsoft.com/office/powerpoint/2010/main" val="1213321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a:extLst>
              <a:ext uri="{FF2B5EF4-FFF2-40B4-BE49-F238E27FC236}">
                <a16:creationId xmlns:a16="http://schemas.microsoft.com/office/drawing/2014/main" id="{1B5338D3-25CE-DF40-A8A5-D3B8D47A045E}"/>
              </a:ext>
            </a:extLst>
          </p:cNvPr>
          <p:cNvSpPr/>
          <p:nvPr/>
        </p:nvSpPr>
        <p:spPr>
          <a:xfrm>
            <a:off x="982683" y="2035606"/>
            <a:ext cx="2021306" cy="3489522"/>
          </a:xfrm>
          <a:prstGeom prst="round2SameRect">
            <a:avLst/>
          </a:prstGeom>
          <a:solidFill>
            <a:schemeClr val="bg1"/>
          </a:solidFill>
          <a:ln>
            <a:solidFill>
              <a:srgbClr val="394B5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solidFill>
                  <a:schemeClr val="tx1"/>
                </a:solidFill>
              </a:rPr>
              <a:t>A national focus on the health care workforce coincided with a growing effort in NC to establish statewide community training for health professionals and to reverse a trend toward shortages and uneven distribution of primary care physicians in the state’s rural areas.</a:t>
            </a:r>
            <a:endParaRPr lang="en-US" dirty="0">
              <a:solidFill>
                <a:schemeClr val="tx1"/>
              </a:solidFill>
            </a:endParaRPr>
          </a:p>
          <a:p>
            <a:endParaRPr lang="en-US" dirty="0">
              <a:solidFill>
                <a:schemeClr val="tx1"/>
              </a:solidFill>
            </a:endParaRPr>
          </a:p>
          <a:p>
            <a:endParaRPr lang="en-US" dirty="0">
              <a:solidFill>
                <a:schemeClr val="tx1"/>
              </a:solidFill>
            </a:endParaRPr>
          </a:p>
        </p:txBody>
      </p:sp>
      <p:sp>
        <p:nvSpPr>
          <p:cNvPr id="17" name="Round Same Side Corner Rectangle 16">
            <a:extLst>
              <a:ext uri="{FF2B5EF4-FFF2-40B4-BE49-F238E27FC236}">
                <a16:creationId xmlns:a16="http://schemas.microsoft.com/office/drawing/2014/main" id="{A7EDC5EE-4146-114E-A7C5-D1693396B425}"/>
              </a:ext>
            </a:extLst>
          </p:cNvPr>
          <p:cNvSpPr/>
          <p:nvPr/>
        </p:nvSpPr>
        <p:spPr>
          <a:xfrm>
            <a:off x="3703032" y="3577352"/>
            <a:ext cx="2021306" cy="1949116"/>
          </a:xfrm>
          <a:prstGeom prst="round2SameRect">
            <a:avLst/>
          </a:prstGeom>
          <a:solidFill>
            <a:schemeClr val="bg1"/>
          </a:solidFill>
          <a:ln>
            <a:solidFill>
              <a:srgbClr val="394B5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solidFill>
                  <a:schemeClr val="tx1"/>
                </a:solidFill>
              </a:rPr>
              <a:t>The NC AHEC Program began in 1972 with three AHEC regions under a federal AHEC contract with the UNC Chapel Hill School of Medicine.</a:t>
            </a:r>
            <a:endParaRPr lang="en-US" dirty="0">
              <a:solidFill>
                <a:schemeClr val="tx1"/>
              </a:solidFill>
            </a:endParaRPr>
          </a:p>
          <a:p>
            <a:endParaRPr lang="en-US" dirty="0">
              <a:solidFill>
                <a:schemeClr val="tx1"/>
              </a:solidFill>
            </a:endParaRPr>
          </a:p>
          <a:p>
            <a:endParaRPr lang="en-US" dirty="0">
              <a:solidFill>
                <a:schemeClr val="tx1"/>
              </a:solidFill>
            </a:endParaRPr>
          </a:p>
        </p:txBody>
      </p:sp>
      <p:sp>
        <p:nvSpPr>
          <p:cNvPr id="19" name="Round Same Side Corner Rectangle 18">
            <a:extLst>
              <a:ext uri="{FF2B5EF4-FFF2-40B4-BE49-F238E27FC236}">
                <a16:creationId xmlns:a16="http://schemas.microsoft.com/office/drawing/2014/main" id="{BE70BDF2-DFB9-BF45-87BB-62B2661A215B}"/>
              </a:ext>
            </a:extLst>
          </p:cNvPr>
          <p:cNvSpPr/>
          <p:nvPr/>
        </p:nvSpPr>
        <p:spPr>
          <a:xfrm>
            <a:off x="6205309" y="3355848"/>
            <a:ext cx="2239378" cy="2198306"/>
          </a:xfrm>
          <a:prstGeom prst="round2SameRect">
            <a:avLst/>
          </a:prstGeom>
          <a:solidFill>
            <a:schemeClr val="bg1"/>
          </a:solidFill>
          <a:ln>
            <a:solidFill>
              <a:srgbClr val="394B5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solidFill>
                  <a:schemeClr val="tx1"/>
                </a:solidFill>
              </a:rPr>
              <a:t>The NC General Assembly approved and funded a plan to create a statewide network of nine AHEC regions in partnership with NC medical schools and community hospitals. </a:t>
            </a:r>
            <a:endParaRPr lang="en-US" dirty="0">
              <a:solidFill>
                <a:schemeClr val="tx1"/>
              </a:solidFill>
            </a:endParaRPr>
          </a:p>
        </p:txBody>
      </p:sp>
      <p:sp>
        <p:nvSpPr>
          <p:cNvPr id="21" name="Round Same Side Corner Rectangle 20">
            <a:extLst>
              <a:ext uri="{FF2B5EF4-FFF2-40B4-BE49-F238E27FC236}">
                <a16:creationId xmlns:a16="http://schemas.microsoft.com/office/drawing/2014/main" id="{C45D7A81-F5EE-8E45-9C68-C9A2FD918B04}"/>
              </a:ext>
            </a:extLst>
          </p:cNvPr>
          <p:cNvSpPr/>
          <p:nvPr/>
        </p:nvSpPr>
        <p:spPr>
          <a:xfrm>
            <a:off x="9143730" y="4471350"/>
            <a:ext cx="2021306" cy="1057798"/>
          </a:xfrm>
          <a:prstGeom prst="round2SameRect">
            <a:avLst/>
          </a:prstGeom>
          <a:solidFill>
            <a:schemeClr val="bg1"/>
          </a:solidFill>
          <a:ln>
            <a:solidFill>
              <a:srgbClr val="394B5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solidFill>
                  <a:schemeClr val="tx1"/>
                </a:solidFill>
              </a:rPr>
              <a:t>By 1975, all nine AHECs were operational.</a:t>
            </a:r>
            <a:endParaRPr lang="en-US" dirty="0">
              <a:solidFill>
                <a:schemeClr val="tx1"/>
              </a:solidFill>
            </a:endParaRPr>
          </a:p>
        </p:txBody>
      </p:sp>
      <p:cxnSp>
        <p:nvCxnSpPr>
          <p:cNvPr id="24" name="Straight Connector 23">
            <a:extLst>
              <a:ext uri="{FF2B5EF4-FFF2-40B4-BE49-F238E27FC236}">
                <a16:creationId xmlns:a16="http://schemas.microsoft.com/office/drawing/2014/main" id="{43492D03-F090-B844-9596-95F17270C309}"/>
              </a:ext>
            </a:extLst>
          </p:cNvPr>
          <p:cNvCxnSpPr>
            <a:cxnSpLocks/>
          </p:cNvCxnSpPr>
          <p:nvPr/>
        </p:nvCxnSpPr>
        <p:spPr>
          <a:xfrm flipH="1">
            <a:off x="-8683" y="5536085"/>
            <a:ext cx="12192001" cy="0"/>
          </a:xfrm>
          <a:prstGeom prst="line">
            <a:avLst/>
          </a:prstGeom>
          <a:ln w="53975">
            <a:solidFill>
              <a:srgbClr val="97C356"/>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3CBFC66-FC63-D14B-B2A7-40222F41751B}"/>
              </a:ext>
            </a:extLst>
          </p:cNvPr>
          <p:cNvSpPr>
            <a:spLocks noGrp="1"/>
          </p:cNvSpPr>
          <p:nvPr>
            <p:ph type="title"/>
          </p:nvPr>
        </p:nvSpPr>
        <p:spPr>
          <a:xfrm>
            <a:off x="0" y="-21666"/>
            <a:ext cx="12192000" cy="1334531"/>
          </a:xfrm>
        </p:spPr>
        <p:txBody>
          <a:bodyPr>
            <a:normAutofit/>
          </a:bodyPr>
          <a:lstStyle/>
          <a:p>
            <a:pPr algn="ctr"/>
            <a:r>
              <a:rPr lang="en-US" sz="3600" b="1" dirty="0">
                <a:latin typeface="Futura" panose="020B0602020204020303" pitchFamily="34" charset="-79"/>
                <a:ea typeface="Open Sans" panose="020B0606030504020204" pitchFamily="34" charset="0"/>
                <a:cs typeface="Futura" panose="020B0602020204020303" pitchFamily="34" charset="-79"/>
              </a:rPr>
              <a:t>NC AHEC – ORIGINATION</a:t>
            </a:r>
          </a:p>
        </p:txBody>
      </p:sp>
      <p:sp>
        <p:nvSpPr>
          <p:cNvPr id="8" name="TextBox 7">
            <a:extLst>
              <a:ext uri="{FF2B5EF4-FFF2-40B4-BE49-F238E27FC236}">
                <a16:creationId xmlns:a16="http://schemas.microsoft.com/office/drawing/2014/main" id="{8BA24EB3-9DFA-1F45-8730-6157E63FBD97}"/>
              </a:ext>
            </a:extLst>
          </p:cNvPr>
          <p:cNvSpPr txBox="1"/>
          <p:nvPr/>
        </p:nvSpPr>
        <p:spPr>
          <a:xfrm>
            <a:off x="11355859" y="6339015"/>
            <a:ext cx="691978" cy="307777"/>
          </a:xfrm>
          <a:prstGeom prst="rect">
            <a:avLst/>
          </a:prstGeom>
          <a:noFill/>
        </p:spPr>
        <p:txBody>
          <a:bodyPr wrap="square" rtlCol="0">
            <a:spAutoFit/>
          </a:bodyPr>
          <a:lstStyle/>
          <a:p>
            <a:pPr algn="r"/>
            <a:fld id="{5C55B7D5-6BB8-524C-97A8-739320A73C83}" type="slidenum">
              <a:rPr lang="en-US" sz="1400" b="1" smtClean="0">
                <a:solidFill>
                  <a:schemeClr val="bg1"/>
                </a:solidFill>
              </a:rPr>
              <a:pPr algn="r"/>
              <a:t>6</a:t>
            </a:fld>
            <a:endParaRPr lang="en-US" sz="1400" b="1" dirty="0">
              <a:solidFill>
                <a:schemeClr val="bg1"/>
              </a:solidFill>
            </a:endParaRPr>
          </a:p>
        </p:txBody>
      </p:sp>
      <p:sp>
        <p:nvSpPr>
          <p:cNvPr id="20" name="TextBox 19">
            <a:extLst>
              <a:ext uri="{FF2B5EF4-FFF2-40B4-BE49-F238E27FC236}">
                <a16:creationId xmlns:a16="http://schemas.microsoft.com/office/drawing/2014/main" id="{5F2E52FF-D2B1-E441-8D70-BE49EDCF3075}"/>
              </a:ext>
            </a:extLst>
          </p:cNvPr>
          <p:cNvSpPr txBox="1"/>
          <p:nvPr/>
        </p:nvSpPr>
        <p:spPr>
          <a:xfrm>
            <a:off x="3222062" y="1312865"/>
            <a:ext cx="8133798" cy="1600438"/>
          </a:xfrm>
          <a:prstGeom prst="rect">
            <a:avLst/>
          </a:prstGeom>
          <a:noFill/>
        </p:spPr>
        <p:txBody>
          <a:bodyPr wrap="square" rtlCol="0">
            <a:spAutoFit/>
          </a:bodyPr>
          <a:lstStyle/>
          <a:p>
            <a:r>
              <a:rPr lang="en-US" sz="2000" b="1" dirty="0">
                <a:solidFill>
                  <a:srgbClr val="243644"/>
                </a:solidFill>
                <a:latin typeface="Open Sans" panose="020B0606030504020204" pitchFamily="34" charset="0"/>
                <a:ea typeface="Open Sans" panose="020B0606030504020204" pitchFamily="34" charset="0"/>
                <a:cs typeface="Open Sans" panose="020B0606030504020204" pitchFamily="34" charset="0"/>
              </a:rPr>
              <a:t>NC AHEC evolved to leverage NC’s medical schools and community hospitals to respond to national and state concerns with the supply, distribution, retention, and quality of health professionals</a:t>
            </a:r>
          </a:p>
          <a:p>
            <a:endParaRPr lang="en-US" dirty="0"/>
          </a:p>
        </p:txBody>
      </p:sp>
      <p:sp>
        <p:nvSpPr>
          <p:cNvPr id="4" name="Rounded Rectangle 3">
            <a:extLst>
              <a:ext uri="{FF2B5EF4-FFF2-40B4-BE49-F238E27FC236}">
                <a16:creationId xmlns:a16="http://schemas.microsoft.com/office/drawing/2014/main" id="{4429CA44-F2AD-B44F-9E2A-820834B66330}"/>
              </a:ext>
            </a:extLst>
          </p:cNvPr>
          <p:cNvSpPr/>
          <p:nvPr/>
        </p:nvSpPr>
        <p:spPr>
          <a:xfrm>
            <a:off x="764611" y="5286723"/>
            <a:ext cx="1228725" cy="414338"/>
          </a:xfrm>
          <a:prstGeom prst="roundRect">
            <a:avLst/>
          </a:prstGeom>
          <a:solidFill>
            <a:srgbClr val="97C356"/>
          </a:solidFill>
          <a:ln>
            <a:solidFill>
              <a:srgbClr val="97C3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1970s</a:t>
            </a:r>
          </a:p>
        </p:txBody>
      </p:sp>
      <p:sp>
        <p:nvSpPr>
          <p:cNvPr id="23" name="Rounded Rectangle 22">
            <a:extLst>
              <a:ext uri="{FF2B5EF4-FFF2-40B4-BE49-F238E27FC236}">
                <a16:creationId xmlns:a16="http://schemas.microsoft.com/office/drawing/2014/main" id="{A51B46FE-F28A-FD42-BB41-552DB5A688D9}"/>
              </a:ext>
            </a:extLst>
          </p:cNvPr>
          <p:cNvSpPr/>
          <p:nvPr/>
        </p:nvSpPr>
        <p:spPr>
          <a:xfrm>
            <a:off x="8925658" y="5298706"/>
            <a:ext cx="1228725" cy="414338"/>
          </a:xfrm>
          <a:prstGeom prst="roundRect">
            <a:avLst/>
          </a:prstGeom>
          <a:solidFill>
            <a:srgbClr val="BD4D3B"/>
          </a:solidFill>
          <a:ln>
            <a:solidFill>
              <a:srgbClr val="BD4D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1975</a:t>
            </a:r>
          </a:p>
        </p:txBody>
      </p:sp>
      <p:sp>
        <p:nvSpPr>
          <p:cNvPr id="25" name="Rounded Rectangle 24">
            <a:extLst>
              <a:ext uri="{FF2B5EF4-FFF2-40B4-BE49-F238E27FC236}">
                <a16:creationId xmlns:a16="http://schemas.microsoft.com/office/drawing/2014/main" id="{0B644415-88F5-454B-BD6D-A4E80CF63671}"/>
              </a:ext>
            </a:extLst>
          </p:cNvPr>
          <p:cNvSpPr/>
          <p:nvPr/>
        </p:nvSpPr>
        <p:spPr>
          <a:xfrm>
            <a:off x="6205309" y="5292579"/>
            <a:ext cx="1228725" cy="414338"/>
          </a:xfrm>
          <a:prstGeom prst="roundRect">
            <a:avLst/>
          </a:prstGeom>
          <a:solidFill>
            <a:srgbClr val="605891"/>
          </a:solidFill>
          <a:ln>
            <a:solidFill>
              <a:srgbClr val="6058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1974</a:t>
            </a:r>
          </a:p>
        </p:txBody>
      </p:sp>
      <p:sp>
        <p:nvSpPr>
          <p:cNvPr id="26" name="Rounded Rectangle 25">
            <a:extLst>
              <a:ext uri="{FF2B5EF4-FFF2-40B4-BE49-F238E27FC236}">
                <a16:creationId xmlns:a16="http://schemas.microsoft.com/office/drawing/2014/main" id="{993D34B0-B287-2844-A70C-5504C5FDF016}"/>
              </a:ext>
            </a:extLst>
          </p:cNvPr>
          <p:cNvSpPr/>
          <p:nvPr/>
        </p:nvSpPr>
        <p:spPr>
          <a:xfrm>
            <a:off x="3484960" y="5293134"/>
            <a:ext cx="1228725" cy="414338"/>
          </a:xfrm>
          <a:prstGeom prst="roundRect">
            <a:avLst/>
          </a:prstGeom>
          <a:solidFill>
            <a:srgbClr val="448BBB"/>
          </a:solidFill>
          <a:ln>
            <a:solidFill>
              <a:srgbClr val="448B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1972</a:t>
            </a:r>
          </a:p>
        </p:txBody>
      </p:sp>
      <p:sp>
        <p:nvSpPr>
          <p:cNvPr id="3" name="Rectangle 2">
            <a:extLst>
              <a:ext uri="{FF2B5EF4-FFF2-40B4-BE49-F238E27FC236}">
                <a16:creationId xmlns:a16="http://schemas.microsoft.com/office/drawing/2014/main" id="{740005A4-440E-B42A-19C6-2B435B159A18}"/>
              </a:ext>
            </a:extLst>
          </p:cNvPr>
          <p:cNvSpPr/>
          <p:nvPr/>
        </p:nvSpPr>
        <p:spPr>
          <a:xfrm>
            <a:off x="0" y="6437968"/>
            <a:ext cx="12192000" cy="520976"/>
          </a:xfrm>
          <a:prstGeom prst="rect">
            <a:avLst/>
          </a:prstGeom>
          <a:solidFill>
            <a:srgbClr val="0043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D3E55"/>
              </a:solidFill>
            </a:endParaRPr>
          </a:p>
        </p:txBody>
      </p:sp>
      <p:pic>
        <p:nvPicPr>
          <p:cNvPr id="5" name="Picture 4">
            <a:extLst>
              <a:ext uri="{FF2B5EF4-FFF2-40B4-BE49-F238E27FC236}">
                <a16:creationId xmlns:a16="http://schemas.microsoft.com/office/drawing/2014/main" id="{BB243D26-76B0-F438-A5C5-6EFD03031FE4}"/>
              </a:ext>
            </a:extLst>
          </p:cNvPr>
          <p:cNvPicPr>
            <a:picLocks noChangeAspect="1"/>
          </p:cNvPicPr>
          <p:nvPr/>
        </p:nvPicPr>
        <p:blipFill>
          <a:blip r:embed="rId2"/>
          <a:stretch>
            <a:fillRect/>
          </a:stretch>
        </p:blipFill>
        <p:spPr>
          <a:xfrm>
            <a:off x="4990088" y="6597013"/>
            <a:ext cx="1616376" cy="247910"/>
          </a:xfrm>
          <a:prstGeom prst="rect">
            <a:avLst/>
          </a:prstGeom>
        </p:spPr>
      </p:pic>
      <p:sp>
        <p:nvSpPr>
          <p:cNvPr id="6" name="Oval 5">
            <a:extLst>
              <a:ext uri="{FF2B5EF4-FFF2-40B4-BE49-F238E27FC236}">
                <a16:creationId xmlns:a16="http://schemas.microsoft.com/office/drawing/2014/main" id="{A5D9C071-2D30-13F3-14EA-8B59F02B6936}"/>
              </a:ext>
            </a:extLst>
          </p:cNvPr>
          <p:cNvSpPr/>
          <p:nvPr/>
        </p:nvSpPr>
        <p:spPr>
          <a:xfrm>
            <a:off x="9546335" y="2432303"/>
            <a:ext cx="1662981" cy="1292661"/>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800" dirty="0">
                <a:solidFill>
                  <a:srgbClr val="201D26"/>
                </a:solidFill>
                <a:effectLst/>
                <a:latin typeface="Times New Roman" panose="02020603050405020304" pitchFamily="18" charset="0"/>
                <a:ea typeface="Calibri" panose="020F0502020204030204" pitchFamily="34" charset="0"/>
              </a:rPr>
              <a:t> </a:t>
            </a:r>
            <a:r>
              <a:rPr lang="en-US" sz="1200" u="sng" dirty="0">
                <a:solidFill>
                  <a:schemeClr val="bg1"/>
                </a:solidFill>
                <a:effectLst/>
                <a:latin typeface="Open Sans" panose="020B0606030504020204" pitchFamily="34" charset="0"/>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rPr>
              <a:t>Interview with Dr. </a:t>
            </a:r>
            <a:r>
              <a:rPr lang="en-US" sz="1200" u="sng" dirty="0" err="1">
                <a:solidFill>
                  <a:schemeClr val="bg1"/>
                </a:solidFill>
                <a:effectLst/>
                <a:latin typeface="Open Sans" panose="020B0606030504020204" pitchFamily="34" charset="0"/>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rPr>
              <a:t>Cutchin</a:t>
            </a:r>
            <a:r>
              <a:rPr lang="en-US" sz="1200" u="sng" dirty="0">
                <a:solidFill>
                  <a:schemeClr val="bg1"/>
                </a:solidFill>
                <a:effectLst/>
                <a:latin typeface="Open Sans" panose="020B0606030504020204" pitchFamily="34" charset="0"/>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rPr>
              <a:t> on AHEC’s History</a:t>
            </a:r>
            <a:endParaRPr lang="en-US" sz="12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tangle: Rounded Corners 6">
            <a:extLst>
              <a:ext uri="{FF2B5EF4-FFF2-40B4-BE49-F238E27FC236}">
                <a16:creationId xmlns:a16="http://schemas.microsoft.com/office/drawing/2014/main" id="{7A4E5A35-1582-1F1E-7CFC-CC9775F01079}"/>
              </a:ext>
            </a:extLst>
          </p:cNvPr>
          <p:cNvSpPr/>
          <p:nvPr/>
        </p:nvSpPr>
        <p:spPr>
          <a:xfrm>
            <a:off x="2377440" y="5909610"/>
            <a:ext cx="7269480" cy="41433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There are AHECs across the country in other states- to find out more about national efforts visit </a:t>
            </a:r>
            <a:r>
              <a:rPr lang="en-US" sz="1400" dirty="0">
                <a:solidFill>
                  <a:schemeClr val="bg1"/>
                </a:solidFill>
                <a:latin typeface="Open Sans" panose="020B0606030504020204" pitchFamily="34" charset="0"/>
                <a:ea typeface="Open Sans" panose="020B0606030504020204" pitchFamily="34" charset="0"/>
                <a:cs typeface="Open Sans" panose="020B0606030504020204" pitchFamily="34" charset="0"/>
                <a:hlinkClick r:id="rId4">
                  <a:extLst>
                    <a:ext uri="{A12FA001-AC4F-418D-AE19-62706E023703}">
                      <ahyp:hlinkClr xmlns:ahyp="http://schemas.microsoft.com/office/drawing/2018/hyperlinkcolor" val="tx"/>
                    </a:ext>
                  </a:extLst>
                </a:hlinkClick>
              </a:rPr>
              <a:t>NAO</a:t>
            </a:r>
            <a:r>
              <a:rPr lang="en-US" sz="1400" dirty="0">
                <a:solidFill>
                  <a:schemeClr val="bg1"/>
                </a:solidFill>
                <a:latin typeface="Open Sans" panose="020B0606030504020204" pitchFamily="34" charset="0"/>
                <a:ea typeface="Open Sans" panose="020B0606030504020204" pitchFamily="34" charset="0"/>
                <a:cs typeface="Open Sans" panose="020B0606030504020204" pitchFamily="34" charset="0"/>
              </a:rPr>
              <a:t> </a:t>
            </a:r>
          </a:p>
        </p:txBody>
      </p:sp>
    </p:spTree>
    <p:extLst>
      <p:ext uri="{BB962C8B-B14F-4D97-AF65-F5344CB8AC3E}">
        <p14:creationId xmlns:p14="http://schemas.microsoft.com/office/powerpoint/2010/main" val="239456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7AB5A1D-BB12-564D-BF1B-3738C9A60BDB}"/>
              </a:ext>
            </a:extLst>
          </p:cNvPr>
          <p:cNvSpPr txBox="1"/>
          <p:nvPr/>
        </p:nvSpPr>
        <p:spPr>
          <a:xfrm>
            <a:off x="11355859" y="6339015"/>
            <a:ext cx="691978" cy="307777"/>
          </a:xfrm>
          <a:prstGeom prst="rect">
            <a:avLst/>
          </a:prstGeom>
          <a:noFill/>
        </p:spPr>
        <p:txBody>
          <a:bodyPr wrap="square" rtlCol="0">
            <a:spAutoFit/>
          </a:bodyPr>
          <a:lstStyle/>
          <a:p>
            <a:pPr algn="r"/>
            <a:fld id="{5C55B7D5-6BB8-524C-97A8-739320A73C83}" type="slidenum">
              <a:rPr lang="en-US" sz="1400" b="1" smtClean="0">
                <a:solidFill>
                  <a:schemeClr val="bg1"/>
                </a:solidFill>
              </a:rPr>
              <a:pPr algn="r"/>
              <a:t>7</a:t>
            </a:fld>
            <a:endParaRPr lang="en-US" sz="1400" b="1" dirty="0">
              <a:solidFill>
                <a:schemeClr val="bg1"/>
              </a:solidFill>
            </a:endParaRPr>
          </a:p>
        </p:txBody>
      </p:sp>
      <p:sp>
        <p:nvSpPr>
          <p:cNvPr id="10" name="Title 1">
            <a:extLst>
              <a:ext uri="{FF2B5EF4-FFF2-40B4-BE49-F238E27FC236}">
                <a16:creationId xmlns:a16="http://schemas.microsoft.com/office/drawing/2014/main" id="{4F7114D6-8928-E847-A10F-3EBEC571150A}"/>
              </a:ext>
            </a:extLst>
          </p:cNvPr>
          <p:cNvSpPr txBox="1">
            <a:spLocks/>
          </p:cNvSpPr>
          <p:nvPr/>
        </p:nvSpPr>
        <p:spPr>
          <a:xfrm>
            <a:off x="812075" y="353953"/>
            <a:ext cx="10543784" cy="8773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latin typeface="Futura" panose="020B0602020204020303" pitchFamily="34" charset="-79"/>
                <a:ea typeface="Open Sans" panose="020B0606030504020204" pitchFamily="34" charset="0"/>
                <a:cs typeface="Futura" panose="020B0602020204020303" pitchFamily="34" charset="-79"/>
              </a:rPr>
              <a:t>REGIONAL AHECS – GOVERNANCE &amp; EXPENDITURES</a:t>
            </a:r>
          </a:p>
        </p:txBody>
      </p:sp>
      <p:graphicFrame>
        <p:nvGraphicFramePr>
          <p:cNvPr id="8" name="Table 7">
            <a:extLst>
              <a:ext uri="{FF2B5EF4-FFF2-40B4-BE49-F238E27FC236}">
                <a16:creationId xmlns:a16="http://schemas.microsoft.com/office/drawing/2014/main" id="{6B244DD6-4140-0F44-9D85-02E2DD509CAB}"/>
              </a:ext>
            </a:extLst>
          </p:cNvPr>
          <p:cNvGraphicFramePr>
            <a:graphicFrameLocks noGrp="1"/>
          </p:cNvGraphicFramePr>
          <p:nvPr>
            <p:extLst>
              <p:ext uri="{D42A27DB-BD31-4B8C-83A1-F6EECF244321}">
                <p14:modId xmlns:p14="http://schemas.microsoft.com/office/powerpoint/2010/main" val="2819081851"/>
              </p:ext>
            </p:extLst>
          </p:nvPr>
        </p:nvGraphicFramePr>
        <p:xfrm>
          <a:off x="3154059" y="1407558"/>
          <a:ext cx="6085114" cy="4605440"/>
        </p:xfrm>
        <a:graphic>
          <a:graphicData uri="http://schemas.openxmlformats.org/drawingml/2006/table">
            <a:tbl>
              <a:tblPr firstRow="1" bandRow="1">
                <a:tableStyleId>{5C22544A-7EE6-4342-B048-85BDC9FD1C3A}</a:tableStyleId>
              </a:tblPr>
              <a:tblGrid>
                <a:gridCol w="2320228">
                  <a:extLst>
                    <a:ext uri="{9D8B030D-6E8A-4147-A177-3AD203B41FA5}">
                      <a16:colId xmlns:a16="http://schemas.microsoft.com/office/drawing/2014/main" val="3939990181"/>
                    </a:ext>
                  </a:extLst>
                </a:gridCol>
                <a:gridCol w="3764886">
                  <a:extLst>
                    <a:ext uri="{9D8B030D-6E8A-4147-A177-3AD203B41FA5}">
                      <a16:colId xmlns:a16="http://schemas.microsoft.com/office/drawing/2014/main" val="3895407374"/>
                    </a:ext>
                  </a:extLst>
                </a:gridCol>
              </a:tblGrid>
              <a:tr h="521120">
                <a:tc>
                  <a:txBody>
                    <a:bodyPr/>
                    <a:lstStyle/>
                    <a:p>
                      <a:pPr algn="ctr"/>
                      <a:r>
                        <a:rPr lang="en-US" sz="1600" b="0" dirty="0">
                          <a:latin typeface="Open Sans" panose="020B0606030504020204" pitchFamily="34" charset="0"/>
                          <a:ea typeface="Open Sans" panose="020B0606030504020204" pitchFamily="34" charset="0"/>
                          <a:cs typeface="Open Sans" panose="020B0606030504020204" pitchFamily="34" charset="0"/>
                        </a:rPr>
                        <a:t>AHEC</a:t>
                      </a:r>
                    </a:p>
                  </a:txBody>
                  <a:tcPr anchor="ctr">
                    <a:solidFill>
                      <a:srgbClr val="394B5B"/>
                    </a:solidFill>
                  </a:tcPr>
                </a:tc>
                <a:tc>
                  <a:txBody>
                    <a:bodyPr/>
                    <a:lstStyle/>
                    <a:p>
                      <a:pPr algn="ctr"/>
                      <a:r>
                        <a:rPr lang="en-US" sz="1600" b="0" dirty="0">
                          <a:latin typeface="Open Sans" panose="020B0606030504020204" pitchFamily="34" charset="0"/>
                          <a:ea typeface="Open Sans" panose="020B0606030504020204" pitchFamily="34" charset="0"/>
                          <a:cs typeface="Open Sans" panose="020B0606030504020204" pitchFamily="34" charset="0"/>
                        </a:rPr>
                        <a:t>501(c)(3) or Contractual Agreement</a:t>
                      </a:r>
                    </a:p>
                  </a:txBody>
                  <a:tcPr anchor="ctr">
                    <a:solidFill>
                      <a:srgbClr val="394B5B"/>
                    </a:solidFill>
                  </a:tcPr>
                </a:tc>
                <a:extLst>
                  <a:ext uri="{0D108BD9-81ED-4DB2-BD59-A6C34878D82A}">
                    <a16:rowId xmlns:a16="http://schemas.microsoft.com/office/drawing/2014/main" val="1940447598"/>
                  </a:ext>
                </a:extLst>
              </a:tr>
              <a:tr h="370840">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Area L</a:t>
                      </a:r>
                    </a:p>
                  </a:txBody>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501(c)(3)</a:t>
                      </a:r>
                    </a:p>
                  </a:txBody>
                  <a:tcPr/>
                </a:tc>
                <a:extLst>
                  <a:ext uri="{0D108BD9-81ED-4DB2-BD59-A6C34878D82A}">
                    <a16:rowId xmlns:a16="http://schemas.microsoft.com/office/drawing/2014/main" val="3841496785"/>
                  </a:ext>
                </a:extLst>
              </a:tr>
              <a:tr h="0">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Eastern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Open Sans" panose="020B0606030504020204" pitchFamily="34" charset="0"/>
                          <a:ea typeface="Open Sans" panose="020B0606030504020204" pitchFamily="34" charset="0"/>
                          <a:cs typeface="Open Sans" panose="020B0606030504020204" pitchFamily="34" charset="0"/>
                        </a:rPr>
                        <a:t>501(c)(3)</a:t>
                      </a:r>
                    </a:p>
                  </a:txBody>
                  <a:tcPr/>
                </a:tc>
                <a:extLst>
                  <a:ext uri="{0D108BD9-81ED-4DB2-BD59-A6C34878D82A}">
                    <a16:rowId xmlns:a16="http://schemas.microsoft.com/office/drawing/2014/main" val="2194850643"/>
                  </a:ext>
                </a:extLst>
              </a:tr>
              <a:tr h="370840">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Piedmont</a:t>
                      </a:r>
                    </a:p>
                  </a:txBody>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Moses H. Cone Memorial Hospital</a:t>
                      </a:r>
                    </a:p>
                  </a:txBody>
                  <a:tcPr/>
                </a:tc>
                <a:extLst>
                  <a:ext uri="{0D108BD9-81ED-4DB2-BD59-A6C34878D82A}">
                    <a16:rowId xmlns:a16="http://schemas.microsoft.com/office/drawing/2014/main" val="590260686"/>
                  </a:ext>
                </a:extLst>
              </a:tr>
              <a:tr h="370840">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Mountain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Open Sans" panose="020B0606030504020204" pitchFamily="34" charset="0"/>
                          <a:ea typeface="Open Sans" panose="020B0606030504020204" pitchFamily="34" charset="0"/>
                          <a:cs typeface="Open Sans" panose="020B0606030504020204" pitchFamily="34" charset="0"/>
                        </a:rPr>
                        <a:t>501(c)(3)</a:t>
                      </a:r>
                    </a:p>
                  </a:txBody>
                  <a:tcPr/>
                </a:tc>
                <a:extLst>
                  <a:ext uri="{0D108BD9-81ED-4DB2-BD59-A6C34878D82A}">
                    <a16:rowId xmlns:a16="http://schemas.microsoft.com/office/drawing/2014/main" val="4161022353"/>
                  </a:ext>
                </a:extLst>
              </a:tr>
              <a:tr h="370840">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Northwest</a:t>
                      </a:r>
                    </a:p>
                  </a:txBody>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Wake Forest University Health Sciences</a:t>
                      </a:r>
                    </a:p>
                  </a:txBody>
                  <a:tcPr/>
                </a:tc>
                <a:extLst>
                  <a:ext uri="{0D108BD9-81ED-4DB2-BD59-A6C34878D82A}">
                    <a16:rowId xmlns:a16="http://schemas.microsoft.com/office/drawing/2014/main" val="1779463155"/>
                  </a:ext>
                </a:extLst>
              </a:tr>
              <a:tr h="370840">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South East</a:t>
                      </a:r>
                    </a:p>
                  </a:txBody>
                  <a:tcPr/>
                </a:tc>
                <a:tc>
                  <a:txBody>
                    <a:bodyPr/>
                    <a:lstStyle/>
                    <a:p>
                      <a:pPr algn="ctr"/>
                      <a:r>
                        <a:rPr lang="en-US" sz="1400" b="0" i="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Novant Health New Hanover Regional Medical Center, LLC</a:t>
                      </a:r>
                      <a:endParaRPr lang="en-US" sz="14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2966842358"/>
                  </a:ext>
                </a:extLst>
              </a:tr>
              <a:tr h="370840">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South Piedmont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Open Sans" panose="020B0606030504020204" pitchFamily="34" charset="0"/>
                          <a:ea typeface="Open Sans" panose="020B0606030504020204" pitchFamily="34" charset="0"/>
                          <a:cs typeface="Open Sans" panose="020B0606030504020204" pitchFamily="34" charset="0"/>
                        </a:rPr>
                        <a:t>Wake Forest University Health Sciences/Atrium Health</a:t>
                      </a:r>
                    </a:p>
                  </a:txBody>
                  <a:tcPr/>
                </a:tc>
                <a:extLst>
                  <a:ext uri="{0D108BD9-81ED-4DB2-BD59-A6C34878D82A}">
                    <a16:rowId xmlns:a16="http://schemas.microsoft.com/office/drawing/2014/main" val="3691759555"/>
                  </a:ext>
                </a:extLst>
              </a:tr>
              <a:tr h="370840">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Southern Regional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Open Sans" panose="020B0606030504020204" pitchFamily="34" charset="0"/>
                          <a:ea typeface="Open Sans" panose="020B0606030504020204" pitchFamily="34" charset="0"/>
                          <a:cs typeface="Open Sans" panose="020B0606030504020204" pitchFamily="34" charset="0"/>
                        </a:rPr>
                        <a:t>501(c)(3)</a:t>
                      </a:r>
                    </a:p>
                  </a:txBody>
                  <a:tcPr/>
                </a:tc>
                <a:extLst>
                  <a:ext uri="{0D108BD9-81ED-4DB2-BD59-A6C34878D82A}">
                    <a16:rowId xmlns:a16="http://schemas.microsoft.com/office/drawing/2014/main" val="3943751591"/>
                  </a:ext>
                </a:extLst>
              </a:tr>
              <a:tr h="370840">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Wake</a:t>
                      </a:r>
                    </a:p>
                  </a:txBody>
                  <a:tcPr/>
                </a:tc>
                <a:tc>
                  <a:txBody>
                    <a:bodyPr/>
                    <a:lstStyle/>
                    <a:p>
                      <a:pPr algn="ctr"/>
                      <a:r>
                        <a:rPr lang="en-US" sz="1400" dirty="0" err="1">
                          <a:latin typeface="Open Sans" panose="020B0606030504020204" pitchFamily="34" charset="0"/>
                          <a:ea typeface="Open Sans" panose="020B0606030504020204" pitchFamily="34" charset="0"/>
                          <a:cs typeface="Open Sans" panose="020B0606030504020204" pitchFamily="34" charset="0"/>
                        </a:rPr>
                        <a:t>WakeMed</a:t>
                      </a:r>
                      <a:endParaRPr lang="en-US" sz="14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316794713"/>
                  </a:ext>
                </a:extLst>
              </a:tr>
              <a:tr h="370840">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Duke AHEC Program Office</a:t>
                      </a:r>
                    </a:p>
                  </a:txBody>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Supports Southern Regional AHEC</a:t>
                      </a:r>
                    </a:p>
                  </a:txBody>
                  <a:tcPr/>
                </a:tc>
                <a:extLst>
                  <a:ext uri="{0D108BD9-81ED-4DB2-BD59-A6C34878D82A}">
                    <a16:rowId xmlns:a16="http://schemas.microsoft.com/office/drawing/2014/main" val="2380371500"/>
                  </a:ext>
                </a:extLst>
              </a:tr>
            </a:tbl>
          </a:graphicData>
        </a:graphic>
      </p:graphicFrame>
      <p:sp>
        <p:nvSpPr>
          <p:cNvPr id="3" name="Rectangle 2">
            <a:extLst>
              <a:ext uri="{FF2B5EF4-FFF2-40B4-BE49-F238E27FC236}">
                <a16:creationId xmlns:a16="http://schemas.microsoft.com/office/drawing/2014/main" id="{40DA5298-D2E1-2941-23C3-0285F3161413}"/>
              </a:ext>
            </a:extLst>
          </p:cNvPr>
          <p:cNvSpPr/>
          <p:nvPr/>
        </p:nvSpPr>
        <p:spPr>
          <a:xfrm>
            <a:off x="0" y="6437968"/>
            <a:ext cx="12192000" cy="520976"/>
          </a:xfrm>
          <a:prstGeom prst="rect">
            <a:avLst/>
          </a:prstGeom>
          <a:solidFill>
            <a:srgbClr val="0043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D3E55"/>
              </a:solidFill>
            </a:endParaRPr>
          </a:p>
        </p:txBody>
      </p:sp>
      <p:pic>
        <p:nvPicPr>
          <p:cNvPr id="6" name="Picture 5">
            <a:extLst>
              <a:ext uri="{FF2B5EF4-FFF2-40B4-BE49-F238E27FC236}">
                <a16:creationId xmlns:a16="http://schemas.microsoft.com/office/drawing/2014/main" id="{90BEC436-7604-E9C3-370D-288ECA271AE1}"/>
              </a:ext>
            </a:extLst>
          </p:cNvPr>
          <p:cNvPicPr>
            <a:picLocks noChangeAspect="1"/>
          </p:cNvPicPr>
          <p:nvPr/>
        </p:nvPicPr>
        <p:blipFill>
          <a:blip r:embed="rId3"/>
          <a:stretch>
            <a:fillRect/>
          </a:stretch>
        </p:blipFill>
        <p:spPr>
          <a:xfrm>
            <a:off x="5129630" y="6610090"/>
            <a:ext cx="1616376" cy="247910"/>
          </a:xfrm>
          <a:prstGeom prst="rect">
            <a:avLst/>
          </a:prstGeom>
        </p:spPr>
      </p:pic>
    </p:spTree>
    <p:extLst>
      <p:ext uri="{BB962C8B-B14F-4D97-AF65-F5344CB8AC3E}">
        <p14:creationId xmlns:p14="http://schemas.microsoft.com/office/powerpoint/2010/main" val="751753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BFC66-FC63-D14B-B2A7-40222F41751B}"/>
              </a:ext>
            </a:extLst>
          </p:cNvPr>
          <p:cNvSpPr>
            <a:spLocks noGrp="1"/>
          </p:cNvSpPr>
          <p:nvPr>
            <p:ph type="title"/>
          </p:nvPr>
        </p:nvSpPr>
        <p:spPr>
          <a:xfrm>
            <a:off x="0" y="599693"/>
            <a:ext cx="12192000" cy="888274"/>
          </a:xfrm>
        </p:spPr>
        <p:txBody>
          <a:bodyPr>
            <a:noAutofit/>
          </a:bodyPr>
          <a:lstStyle/>
          <a:p>
            <a:pPr algn="ctr">
              <a:lnSpc>
                <a:spcPct val="100000"/>
              </a:lnSpc>
              <a:spcBef>
                <a:spcPts val="600"/>
              </a:spcBef>
            </a:pPr>
            <a:r>
              <a:rPr lang="en-US" sz="2800" b="1" dirty="0">
                <a:latin typeface="Futura" panose="020B0602020204020303" pitchFamily="34" charset="-79"/>
                <a:ea typeface="Open Sans" panose="020B0606030504020204" pitchFamily="34" charset="0"/>
                <a:cs typeface="Futura" panose="020B0602020204020303" pitchFamily="34" charset="-79"/>
              </a:rPr>
              <a:t>NC AHEC PROGRAM – STATE FUNDING EXPENSES, FY23</a:t>
            </a:r>
            <a:br>
              <a:rPr lang="en-US" dirty="0">
                <a:latin typeface="+mn-lt"/>
                <a:ea typeface="Open Sans" panose="020B0606030504020204" pitchFamily="34" charset="0"/>
                <a:cs typeface="Open Sans" panose="020B0606030504020204" pitchFamily="34" charset="0"/>
              </a:rPr>
            </a:br>
            <a:endParaRPr lang="en-US" dirty="0">
              <a:latin typeface="+mn-lt"/>
              <a:ea typeface="Open Sans" panose="020B0606030504020204" pitchFamily="34" charset="0"/>
              <a:cs typeface="Open Sans" panose="020B0606030504020204" pitchFamily="34" charset="0"/>
            </a:endParaRPr>
          </a:p>
        </p:txBody>
      </p:sp>
      <p:sp>
        <p:nvSpPr>
          <p:cNvPr id="8" name="TextBox 7">
            <a:extLst>
              <a:ext uri="{FF2B5EF4-FFF2-40B4-BE49-F238E27FC236}">
                <a16:creationId xmlns:a16="http://schemas.microsoft.com/office/drawing/2014/main" id="{8BA24EB3-9DFA-1F45-8730-6157E63FBD97}"/>
              </a:ext>
            </a:extLst>
          </p:cNvPr>
          <p:cNvSpPr txBox="1"/>
          <p:nvPr/>
        </p:nvSpPr>
        <p:spPr>
          <a:xfrm>
            <a:off x="11355859" y="6339015"/>
            <a:ext cx="691978" cy="307777"/>
          </a:xfrm>
          <a:prstGeom prst="rect">
            <a:avLst/>
          </a:prstGeom>
          <a:noFill/>
        </p:spPr>
        <p:txBody>
          <a:bodyPr wrap="square" rtlCol="0">
            <a:spAutoFit/>
          </a:bodyPr>
          <a:lstStyle/>
          <a:p>
            <a:pPr algn="r"/>
            <a:fld id="{5C55B7D5-6BB8-524C-97A8-739320A73C83}" type="slidenum">
              <a:rPr lang="en-US" sz="1400" b="1" smtClean="0">
                <a:solidFill>
                  <a:schemeClr val="bg1"/>
                </a:solidFill>
              </a:rPr>
              <a:pPr algn="r"/>
              <a:t>8</a:t>
            </a:fld>
            <a:endParaRPr lang="en-US" sz="1400" b="1" dirty="0">
              <a:solidFill>
                <a:schemeClr val="bg1"/>
              </a:solidFill>
            </a:endParaRPr>
          </a:p>
        </p:txBody>
      </p:sp>
      <p:graphicFrame>
        <p:nvGraphicFramePr>
          <p:cNvPr id="10" name="Chart 9">
            <a:extLst>
              <a:ext uri="{FF2B5EF4-FFF2-40B4-BE49-F238E27FC236}">
                <a16:creationId xmlns:a16="http://schemas.microsoft.com/office/drawing/2014/main" id="{5EC04D89-4971-5942-8DF3-2960B48F67C2}"/>
              </a:ext>
            </a:extLst>
          </p:cNvPr>
          <p:cNvGraphicFramePr>
            <a:graphicFrameLocks/>
          </p:cNvGraphicFramePr>
          <p:nvPr>
            <p:extLst>
              <p:ext uri="{D42A27DB-BD31-4B8C-83A1-F6EECF244321}">
                <p14:modId xmlns:p14="http://schemas.microsoft.com/office/powerpoint/2010/main" val="3636454291"/>
              </p:ext>
            </p:extLst>
          </p:nvPr>
        </p:nvGraphicFramePr>
        <p:xfrm>
          <a:off x="1828799" y="1391639"/>
          <a:ext cx="8534401" cy="4685767"/>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a:extLst>
              <a:ext uri="{FF2B5EF4-FFF2-40B4-BE49-F238E27FC236}">
                <a16:creationId xmlns:a16="http://schemas.microsoft.com/office/drawing/2014/main" id="{1C1CB192-B6A8-544B-A545-AA8A47C4A910}"/>
              </a:ext>
            </a:extLst>
          </p:cNvPr>
          <p:cNvSpPr/>
          <p:nvPr/>
        </p:nvSpPr>
        <p:spPr>
          <a:xfrm>
            <a:off x="0" y="1042376"/>
            <a:ext cx="12192000" cy="369332"/>
          </a:xfrm>
          <a:prstGeom prst="rect">
            <a:avLst/>
          </a:prstGeom>
        </p:spPr>
        <p:txBody>
          <a:bodyPr wrap="square">
            <a:spAutoFit/>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Total NC AHEC Expenditure = $48,730,103</a:t>
            </a:r>
          </a:p>
        </p:txBody>
      </p:sp>
      <p:pic>
        <p:nvPicPr>
          <p:cNvPr id="4" name="Picture 3">
            <a:extLst>
              <a:ext uri="{FF2B5EF4-FFF2-40B4-BE49-F238E27FC236}">
                <a16:creationId xmlns:a16="http://schemas.microsoft.com/office/drawing/2014/main" id="{3FD7BA97-EF94-82EB-91E9-BCD30376E413}"/>
              </a:ext>
            </a:extLst>
          </p:cNvPr>
          <p:cNvPicPr>
            <a:picLocks noChangeAspect="1"/>
          </p:cNvPicPr>
          <p:nvPr/>
        </p:nvPicPr>
        <p:blipFill>
          <a:blip r:embed="rId4"/>
          <a:stretch>
            <a:fillRect/>
          </a:stretch>
        </p:blipFill>
        <p:spPr>
          <a:xfrm>
            <a:off x="5129630" y="6610090"/>
            <a:ext cx="1616376" cy="247910"/>
          </a:xfrm>
          <a:prstGeom prst="rect">
            <a:avLst/>
          </a:prstGeom>
        </p:spPr>
      </p:pic>
      <p:pic>
        <p:nvPicPr>
          <p:cNvPr id="9" name="Picture 8">
            <a:extLst>
              <a:ext uri="{FF2B5EF4-FFF2-40B4-BE49-F238E27FC236}">
                <a16:creationId xmlns:a16="http://schemas.microsoft.com/office/drawing/2014/main" id="{8AD7A2E2-C7FB-3DB8-8654-EEB2A876D5A1}"/>
              </a:ext>
            </a:extLst>
          </p:cNvPr>
          <p:cNvPicPr>
            <a:picLocks noChangeAspect="1"/>
          </p:cNvPicPr>
          <p:nvPr/>
        </p:nvPicPr>
        <p:blipFill>
          <a:blip r:embed="rId4"/>
          <a:stretch>
            <a:fillRect/>
          </a:stretch>
        </p:blipFill>
        <p:spPr>
          <a:xfrm>
            <a:off x="5282030" y="6610090"/>
            <a:ext cx="1616376" cy="247910"/>
          </a:xfrm>
          <a:prstGeom prst="rect">
            <a:avLst/>
          </a:prstGeom>
        </p:spPr>
      </p:pic>
      <p:sp>
        <p:nvSpPr>
          <p:cNvPr id="12" name="Rectangle 11">
            <a:extLst>
              <a:ext uri="{FF2B5EF4-FFF2-40B4-BE49-F238E27FC236}">
                <a16:creationId xmlns:a16="http://schemas.microsoft.com/office/drawing/2014/main" id="{48EA1B3E-0C04-2195-1090-D11D7EB0B614}"/>
              </a:ext>
            </a:extLst>
          </p:cNvPr>
          <p:cNvSpPr/>
          <p:nvPr/>
        </p:nvSpPr>
        <p:spPr>
          <a:xfrm>
            <a:off x="0" y="6339015"/>
            <a:ext cx="12192000" cy="619929"/>
          </a:xfrm>
          <a:prstGeom prst="rect">
            <a:avLst/>
          </a:prstGeom>
          <a:solidFill>
            <a:srgbClr val="0043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D3E55"/>
              </a:solidFill>
            </a:endParaRPr>
          </a:p>
        </p:txBody>
      </p:sp>
      <p:pic>
        <p:nvPicPr>
          <p:cNvPr id="13" name="Picture 12">
            <a:extLst>
              <a:ext uri="{FF2B5EF4-FFF2-40B4-BE49-F238E27FC236}">
                <a16:creationId xmlns:a16="http://schemas.microsoft.com/office/drawing/2014/main" id="{9887CE3E-980E-AE0F-C002-01DD253FE24E}"/>
              </a:ext>
            </a:extLst>
          </p:cNvPr>
          <p:cNvPicPr>
            <a:picLocks noChangeAspect="1"/>
          </p:cNvPicPr>
          <p:nvPr/>
        </p:nvPicPr>
        <p:blipFill>
          <a:blip r:embed="rId4"/>
          <a:stretch>
            <a:fillRect/>
          </a:stretch>
        </p:blipFill>
        <p:spPr>
          <a:xfrm>
            <a:off x="5282030" y="6550224"/>
            <a:ext cx="1616376" cy="247910"/>
          </a:xfrm>
          <a:prstGeom prst="rect">
            <a:avLst/>
          </a:prstGeom>
        </p:spPr>
      </p:pic>
    </p:spTree>
    <p:extLst>
      <p:ext uri="{BB962C8B-B14F-4D97-AF65-F5344CB8AC3E}">
        <p14:creationId xmlns:p14="http://schemas.microsoft.com/office/powerpoint/2010/main" val="1248412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C1820-09DD-C043-BF1C-A530C9BAFEE8}"/>
              </a:ext>
            </a:extLst>
          </p:cNvPr>
          <p:cNvSpPr>
            <a:spLocks noGrp="1"/>
          </p:cNvSpPr>
          <p:nvPr>
            <p:ph type="ctrTitle"/>
          </p:nvPr>
        </p:nvSpPr>
        <p:spPr>
          <a:xfrm>
            <a:off x="422256" y="683194"/>
            <a:ext cx="10989746" cy="1301204"/>
          </a:xfrm>
        </p:spPr>
        <p:txBody>
          <a:bodyPr>
            <a:noAutofit/>
          </a:bodyPr>
          <a:lstStyle/>
          <a:p>
            <a:r>
              <a:rPr lang="en-US" sz="3600" b="1" dirty="0">
                <a:latin typeface="Open Sans" panose="020B0606030504020204" pitchFamily="34" charset="0"/>
                <a:ea typeface="Open Sans" panose="020B0606030504020204" pitchFamily="34" charset="0"/>
                <a:cs typeface="Open Sans" panose="020B0606030504020204" pitchFamily="34" charset="0"/>
              </a:rPr>
              <a:t>Operating More Like A System</a:t>
            </a:r>
            <a:br>
              <a:rPr lang="en-US" sz="3600" b="1" dirty="0">
                <a:latin typeface="+mn-lt"/>
                <a:ea typeface="Roboto Slab" pitchFamily="2" charset="0"/>
                <a:cs typeface="Arial" panose="020B0604020202020204" pitchFamily="34" charset="0"/>
              </a:rPr>
            </a:br>
            <a:br>
              <a:rPr lang="en-US" sz="2800" b="1" dirty="0">
                <a:latin typeface="+mn-lt"/>
                <a:ea typeface="Roboto Slab" pitchFamily="2" charset="0"/>
                <a:cs typeface="Arial" panose="020B0604020202020204" pitchFamily="34" charset="0"/>
              </a:rPr>
            </a:br>
            <a:endParaRPr lang="en-US" sz="2800" dirty="0">
              <a:latin typeface="+mn-lt"/>
              <a:ea typeface="Roboto Slab" pitchFamily="2" charset="0"/>
              <a:cs typeface="Arial" panose="020B0604020202020204" pitchFamily="34" charset="0"/>
            </a:endParaRPr>
          </a:p>
        </p:txBody>
      </p:sp>
      <p:sp>
        <p:nvSpPr>
          <p:cNvPr id="4" name="Rectangle 3">
            <a:extLst>
              <a:ext uri="{FF2B5EF4-FFF2-40B4-BE49-F238E27FC236}">
                <a16:creationId xmlns:a16="http://schemas.microsoft.com/office/drawing/2014/main" id="{E976E642-927F-3D49-BF6D-CE8B4D2ADF22}"/>
              </a:ext>
            </a:extLst>
          </p:cNvPr>
          <p:cNvSpPr/>
          <p:nvPr/>
        </p:nvSpPr>
        <p:spPr>
          <a:xfrm>
            <a:off x="0" y="6153665"/>
            <a:ext cx="12192000" cy="704335"/>
          </a:xfrm>
          <a:prstGeom prst="rect">
            <a:avLst/>
          </a:prstGeom>
          <a:solidFill>
            <a:srgbClr val="394B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92590E26-CE71-FB49-7929-4F738127A0BE}"/>
              </a:ext>
            </a:extLst>
          </p:cNvPr>
          <p:cNvPicPr>
            <a:picLocks noChangeAspect="1"/>
          </p:cNvPicPr>
          <p:nvPr/>
        </p:nvPicPr>
        <p:blipFill>
          <a:blip r:embed="rId2"/>
          <a:stretch>
            <a:fillRect/>
          </a:stretch>
        </p:blipFill>
        <p:spPr>
          <a:xfrm>
            <a:off x="5098497" y="6380275"/>
            <a:ext cx="1637265" cy="251114"/>
          </a:xfrm>
          <a:prstGeom prst="rect">
            <a:avLst/>
          </a:prstGeom>
        </p:spPr>
      </p:pic>
      <p:sp>
        <p:nvSpPr>
          <p:cNvPr id="3" name="Frame 2">
            <a:extLst>
              <a:ext uri="{FF2B5EF4-FFF2-40B4-BE49-F238E27FC236}">
                <a16:creationId xmlns:a16="http://schemas.microsoft.com/office/drawing/2014/main" id="{37C68017-CC55-1B5A-0B19-1F0263A419E2}"/>
              </a:ext>
            </a:extLst>
          </p:cNvPr>
          <p:cNvSpPr/>
          <p:nvPr/>
        </p:nvSpPr>
        <p:spPr>
          <a:xfrm>
            <a:off x="566113" y="2031803"/>
            <a:ext cx="1930400" cy="2021840"/>
          </a:xfrm>
          <a:prstGeom prst="fram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3A706199-7B35-B6EF-9615-C6B055F37422}"/>
              </a:ext>
            </a:extLst>
          </p:cNvPr>
          <p:cNvSpPr txBox="1"/>
          <p:nvPr/>
        </p:nvSpPr>
        <p:spPr>
          <a:xfrm>
            <a:off x="902472" y="2457947"/>
            <a:ext cx="1320800" cy="116955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Define the use of state funds:  5-year operating contract</a:t>
            </a:r>
          </a:p>
        </p:txBody>
      </p:sp>
      <p:sp>
        <p:nvSpPr>
          <p:cNvPr id="8" name="Frame 7">
            <a:extLst>
              <a:ext uri="{FF2B5EF4-FFF2-40B4-BE49-F238E27FC236}">
                <a16:creationId xmlns:a16="http://schemas.microsoft.com/office/drawing/2014/main" id="{D14DFD7B-8A1F-7B46-BB70-6498E20244A3}"/>
              </a:ext>
            </a:extLst>
          </p:cNvPr>
          <p:cNvSpPr/>
          <p:nvPr/>
        </p:nvSpPr>
        <p:spPr>
          <a:xfrm>
            <a:off x="2747664" y="2031803"/>
            <a:ext cx="1930400" cy="2021840"/>
          </a:xfrm>
          <a:prstGeom prst="fram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ame 10">
            <a:extLst>
              <a:ext uri="{FF2B5EF4-FFF2-40B4-BE49-F238E27FC236}">
                <a16:creationId xmlns:a16="http://schemas.microsoft.com/office/drawing/2014/main" id="{483D33D6-B7B5-817E-A8EB-9C0338C5CB7C}"/>
              </a:ext>
            </a:extLst>
          </p:cNvPr>
          <p:cNvSpPr/>
          <p:nvPr/>
        </p:nvSpPr>
        <p:spPr>
          <a:xfrm>
            <a:off x="4929215" y="2038849"/>
            <a:ext cx="1930400" cy="2021840"/>
          </a:xfrm>
          <a:prstGeom prst="fram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DE3E63EE-45BA-BA33-4C47-ADF843486A7C}"/>
              </a:ext>
            </a:extLst>
          </p:cNvPr>
          <p:cNvSpPr txBox="1"/>
          <p:nvPr/>
        </p:nvSpPr>
        <p:spPr>
          <a:xfrm>
            <a:off x="3093003" y="2474893"/>
            <a:ext cx="1137920" cy="116955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Define the work:  Annual Work Statement</a:t>
            </a:r>
          </a:p>
        </p:txBody>
      </p:sp>
      <p:sp>
        <p:nvSpPr>
          <p:cNvPr id="13" name="Frame 12">
            <a:extLst>
              <a:ext uri="{FF2B5EF4-FFF2-40B4-BE49-F238E27FC236}">
                <a16:creationId xmlns:a16="http://schemas.microsoft.com/office/drawing/2014/main" id="{37742582-8176-88EA-28E7-8624D88CA612}"/>
              </a:ext>
            </a:extLst>
          </p:cNvPr>
          <p:cNvSpPr/>
          <p:nvPr/>
        </p:nvSpPr>
        <p:spPr>
          <a:xfrm>
            <a:off x="7079984" y="2031803"/>
            <a:ext cx="1930400" cy="2021840"/>
          </a:xfrm>
          <a:prstGeom prst="fram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C67461CA-4055-4A32-85D0-4A62C89D1380}"/>
              </a:ext>
            </a:extLst>
          </p:cNvPr>
          <p:cNvSpPr txBox="1"/>
          <p:nvPr/>
        </p:nvSpPr>
        <p:spPr>
          <a:xfrm>
            <a:off x="5175193" y="2457947"/>
            <a:ext cx="1309670"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Measure the work: Performance Measures</a:t>
            </a:r>
          </a:p>
        </p:txBody>
      </p:sp>
      <p:sp>
        <p:nvSpPr>
          <p:cNvPr id="16" name="TextBox 15">
            <a:extLst>
              <a:ext uri="{FF2B5EF4-FFF2-40B4-BE49-F238E27FC236}">
                <a16:creationId xmlns:a16="http://schemas.microsoft.com/office/drawing/2014/main" id="{6C23FBAF-F2DC-52D9-C883-B138D8B889D1}"/>
              </a:ext>
            </a:extLst>
          </p:cNvPr>
          <p:cNvSpPr txBox="1"/>
          <p:nvPr/>
        </p:nvSpPr>
        <p:spPr>
          <a:xfrm>
            <a:off x="9444336" y="2340864"/>
            <a:ext cx="1494173" cy="116955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Align finances and the work:  Unallocated funds &amp; Budget Guidelines</a:t>
            </a:r>
          </a:p>
        </p:txBody>
      </p:sp>
      <p:sp>
        <p:nvSpPr>
          <p:cNvPr id="7" name="Frame 6">
            <a:extLst>
              <a:ext uri="{FF2B5EF4-FFF2-40B4-BE49-F238E27FC236}">
                <a16:creationId xmlns:a16="http://schemas.microsoft.com/office/drawing/2014/main" id="{3DE44EA1-1B40-17DC-7E06-C92829A2CB11}"/>
              </a:ext>
            </a:extLst>
          </p:cNvPr>
          <p:cNvSpPr/>
          <p:nvPr/>
        </p:nvSpPr>
        <p:spPr>
          <a:xfrm>
            <a:off x="9269032" y="2038849"/>
            <a:ext cx="1930400" cy="2021840"/>
          </a:xfrm>
          <a:prstGeom prst="frame">
            <a:avLst>
              <a:gd name="adj1" fmla="val 1134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B9597D2F-4F92-F68E-6872-5CD6588F55FD}"/>
              </a:ext>
            </a:extLst>
          </p:cNvPr>
          <p:cNvSpPr txBox="1"/>
          <p:nvPr/>
        </p:nvSpPr>
        <p:spPr>
          <a:xfrm>
            <a:off x="7370956" y="2464993"/>
            <a:ext cx="1259349" cy="116955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Improve the work:  RBA and our Strategic Plan</a:t>
            </a:r>
          </a:p>
        </p:txBody>
      </p:sp>
      <p:sp>
        <p:nvSpPr>
          <p:cNvPr id="17" name="TextBox 16">
            <a:extLst>
              <a:ext uri="{FF2B5EF4-FFF2-40B4-BE49-F238E27FC236}">
                <a16:creationId xmlns:a16="http://schemas.microsoft.com/office/drawing/2014/main" id="{82770F80-C555-A887-6A36-8D0E6DC5B9AB}"/>
              </a:ext>
            </a:extLst>
          </p:cNvPr>
          <p:cNvSpPr txBox="1"/>
          <p:nvPr/>
        </p:nvSpPr>
        <p:spPr>
          <a:xfrm>
            <a:off x="692093" y="4472741"/>
            <a:ext cx="7326044" cy="147732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This positions us to:</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respond to opportunities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understand gaps and opportunities for alignment and efficiency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demonstrate need for additional funding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6ECC980E-7AEA-1255-E961-1B9DFAC1AC64}"/>
              </a:ext>
            </a:extLst>
          </p:cNvPr>
          <p:cNvSpPr/>
          <p:nvPr/>
        </p:nvSpPr>
        <p:spPr>
          <a:xfrm>
            <a:off x="9363456" y="4727448"/>
            <a:ext cx="1835976" cy="122262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3">
                  <a:extLst>
                    <a:ext uri="{A12FA001-AC4F-418D-AE19-62706E023703}">
                      <ahyp:hlinkClr xmlns:ahyp="http://schemas.microsoft.com/office/drawing/2018/hyperlinkcolor" val="tx"/>
                    </a:ext>
                  </a:extLst>
                </a:hlinkClick>
              </a:rPr>
              <a:t>FY23-25 </a:t>
            </a:r>
          </a:p>
          <a:p>
            <a:pPr algn="ctr"/>
            <a:r>
              <a:rPr lang="en-US" dirty="0">
                <a:solidFill>
                  <a:schemeClr val="bg1"/>
                </a:solidFill>
                <a:hlinkClick r:id="rId3">
                  <a:extLst>
                    <a:ext uri="{A12FA001-AC4F-418D-AE19-62706E023703}">
                      <ahyp:hlinkClr xmlns:ahyp="http://schemas.microsoft.com/office/drawing/2018/hyperlinkcolor" val="tx"/>
                    </a:ext>
                  </a:extLst>
                </a:hlinkClick>
              </a:rPr>
              <a:t>Strategic Plan</a:t>
            </a:r>
            <a:endParaRPr lang="en-US" dirty="0">
              <a:solidFill>
                <a:schemeClr val="bg1"/>
              </a:solidFill>
            </a:endParaRPr>
          </a:p>
        </p:txBody>
      </p:sp>
    </p:spTree>
    <p:extLst>
      <p:ext uri="{BB962C8B-B14F-4D97-AF65-F5344CB8AC3E}">
        <p14:creationId xmlns:p14="http://schemas.microsoft.com/office/powerpoint/2010/main" val="17379152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3753</TotalTime>
  <Words>1492</Words>
  <Application>Microsoft Office PowerPoint</Application>
  <PresentationFormat>Widescreen</PresentationFormat>
  <Paragraphs>181</Paragraphs>
  <Slides>19</Slides>
  <Notes>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19</vt:i4>
      </vt:variant>
    </vt:vector>
  </HeadingPairs>
  <TitlesOfParts>
    <vt:vector size="29" baseType="lpstr">
      <vt:lpstr>Arial</vt:lpstr>
      <vt:lpstr>Calibri</vt:lpstr>
      <vt:lpstr>Calibri Light</vt:lpstr>
      <vt:lpstr>Futura</vt:lpstr>
      <vt:lpstr>Inter</vt:lpstr>
      <vt:lpstr>Open Sans</vt:lpstr>
      <vt:lpstr>Roboto Slab</vt:lpstr>
      <vt:lpstr>Times New Roman</vt:lpstr>
      <vt:lpstr>Office Theme</vt:lpstr>
      <vt:lpstr>1_Office Theme</vt:lpstr>
      <vt:lpstr>PowerPoint Presentation</vt:lpstr>
      <vt:lpstr>NC AHEC Overview</vt:lpstr>
      <vt:lpstr>NC AHEC</vt:lpstr>
      <vt:lpstr>NC AHEC MAP</vt:lpstr>
      <vt:lpstr>NC AHEC – CORE STRATEGIES</vt:lpstr>
      <vt:lpstr>NC AHEC – ORIGINATION</vt:lpstr>
      <vt:lpstr>PowerPoint Presentation</vt:lpstr>
      <vt:lpstr>NC AHEC PROGRAM – STATE FUNDING EXPENSES, FY23 </vt:lpstr>
      <vt:lpstr>Operating More Like A System  </vt:lpstr>
      <vt:lpstr>Infusing Results-Based Accountability (RBA) Concepts in NC AHEC</vt:lpstr>
      <vt:lpstr>NC AHEC – CORE SERVICE LINES</vt:lpstr>
      <vt:lpstr>CONTINUING PROFESSIONAL DEVELOPMENT (CPD)</vt:lpstr>
      <vt:lpstr>PowerPoint Presentation</vt:lpstr>
      <vt:lpstr>   Continuing Professional Development (CPD)  Our continuing professional development (CPD) programs are important resources that provide health care professionals with the training and continuing education they need to meet state licensure and specialty certification and to stay abreast of new research, emerging technologies, and the latest innovations and advancements in their fields.</vt:lpstr>
      <vt:lpstr>Discipline Groups vs. Discipline Chairs</vt:lpstr>
      <vt:lpstr>PowerPoint Presentation</vt:lpstr>
      <vt:lpstr>E-Learning Software and Tools Support CPD</vt:lpstr>
      <vt:lpstr>AHEC Learning Academy (ALA) </vt:lpstr>
      <vt:lpstr>Want to Learn More?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Harwood, Angela Taylor</dc:creator>
  <cp:keywords/>
  <dc:description/>
  <cp:lastModifiedBy>Martinez Lotz, Lisi</cp:lastModifiedBy>
  <cp:revision>173</cp:revision>
  <cp:lastPrinted>2018-08-30T19:22:46Z</cp:lastPrinted>
  <dcterms:created xsi:type="dcterms:W3CDTF">2018-04-10T16:00:21Z</dcterms:created>
  <dcterms:modified xsi:type="dcterms:W3CDTF">2024-01-22T21:25:21Z</dcterms:modified>
  <cp:category/>
</cp:coreProperties>
</file>