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285" r:id="rId3"/>
    <p:sldId id="311" r:id="rId4"/>
    <p:sldId id="286" r:id="rId5"/>
    <p:sldId id="287" r:id="rId6"/>
    <p:sldId id="320" r:id="rId7"/>
    <p:sldId id="288" r:id="rId8"/>
    <p:sldId id="289" r:id="rId9"/>
    <p:sldId id="290" r:id="rId10"/>
    <p:sldId id="301" r:id="rId11"/>
    <p:sldId id="319" r:id="rId12"/>
    <p:sldId id="291" r:id="rId13"/>
    <p:sldId id="302" r:id="rId14"/>
    <p:sldId id="292" r:id="rId15"/>
    <p:sldId id="303" r:id="rId16"/>
    <p:sldId id="293" r:id="rId17"/>
    <p:sldId id="304" r:id="rId18"/>
    <p:sldId id="305" r:id="rId19"/>
    <p:sldId id="321" r:id="rId20"/>
    <p:sldId id="294" r:id="rId21"/>
    <p:sldId id="306" r:id="rId22"/>
    <p:sldId id="308" r:id="rId23"/>
    <p:sldId id="309" r:id="rId24"/>
    <p:sldId id="310" r:id="rId25"/>
    <p:sldId id="316" r:id="rId26"/>
    <p:sldId id="299" r:id="rId27"/>
    <p:sldId id="295" r:id="rId28"/>
    <p:sldId id="296" r:id="rId29"/>
    <p:sldId id="297" r:id="rId30"/>
    <p:sldId id="298" r:id="rId31"/>
    <p:sldId id="312" r:id="rId32"/>
    <p:sldId id="313" r:id="rId33"/>
    <p:sldId id="317" r:id="rId34"/>
    <p:sldId id="318" r:id="rId35"/>
    <p:sldId id="314" r:id="rId36"/>
    <p:sldId id="300" r:id="rId3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9" autoAdjust="0"/>
    <p:restoredTop sz="85987"/>
  </p:normalViewPr>
  <p:slideViewPr>
    <p:cSldViewPr snapToGrid="0">
      <p:cViewPr varScale="1">
        <p:scale>
          <a:sx n="130" d="100"/>
          <a:sy n="130" d="100"/>
        </p:scale>
        <p:origin x="12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15766AF-5D8C-7C4F-BA28-BBC537182378}" type="datetimeFigureOut">
              <a:rPr lang="en-US" smtClean="0"/>
              <a:t>10/10/19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0155A18-B4D1-E04B-9FC9-748235ACB0C6}" type="slidenum">
              <a:rPr lang="en-US" smtClean="0"/>
              <a:t>‹#›</a:t>
            </a:fld>
            <a:endParaRPr lang="en-US"/>
          </a:p>
        </p:txBody>
      </p:sp>
    </p:spTree>
    <p:extLst>
      <p:ext uri="{BB962C8B-B14F-4D97-AF65-F5344CB8AC3E}">
        <p14:creationId xmlns:p14="http://schemas.microsoft.com/office/powerpoint/2010/main" val="313263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Logical Sets – Start with a query and click on Save Query when you’re ready to create your set.</a:t>
            </a:r>
          </a:p>
        </p:txBody>
      </p:sp>
      <p:sp>
        <p:nvSpPr>
          <p:cNvPr id="4" name="Slide Number Placeholder 3"/>
          <p:cNvSpPr>
            <a:spLocks noGrp="1"/>
          </p:cNvSpPr>
          <p:nvPr>
            <p:ph type="sldNum" sz="quarter" idx="5"/>
          </p:nvPr>
        </p:nvSpPr>
        <p:spPr/>
        <p:txBody>
          <a:bodyPr/>
          <a:lstStyle/>
          <a:p>
            <a:fld id="{20155A18-B4D1-E04B-9FC9-748235ACB0C6}" type="slidenum">
              <a:rPr lang="en-US" smtClean="0"/>
              <a:t>7</a:t>
            </a:fld>
            <a:endParaRPr lang="en-US"/>
          </a:p>
        </p:txBody>
      </p:sp>
    </p:spTree>
    <p:extLst>
      <p:ext uri="{BB962C8B-B14F-4D97-AF65-F5344CB8AC3E}">
        <p14:creationId xmlns:p14="http://schemas.microsoft.com/office/powerpoint/2010/main" val="144410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members to the set, click on Add Members.</a:t>
            </a:r>
          </a:p>
          <a:p>
            <a:r>
              <a:rPr lang="en-US" dirty="0"/>
              <a:t>Search for the records you want to add.</a:t>
            </a:r>
          </a:p>
          <a:p>
            <a:r>
              <a:rPr lang="en-US" dirty="0"/>
              <a:t>As you find them, click on the </a:t>
            </a:r>
            <a:r>
              <a:rPr lang="en-US" dirty="0" err="1"/>
              <a:t>tickybox</a:t>
            </a:r>
            <a:r>
              <a:rPr lang="en-US" dirty="0"/>
              <a:t> to the left and then Add Selected at the top. You can select any number of records from a single search result screen, but only from one screen at a time.</a:t>
            </a:r>
          </a:p>
          <a:p>
            <a:r>
              <a:rPr lang="en-US" dirty="0"/>
              <a:t>When you’re done adding records, click on Done. Don’t forget to do this, or you’ll wonder why it’s still there 2 hours later when you’re doing something else entirely.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20155A18-B4D1-E04B-9FC9-748235ACB0C6}" type="slidenum">
              <a:rPr lang="en-US" smtClean="0"/>
              <a:t>17</a:t>
            </a:fld>
            <a:endParaRPr lang="en-US"/>
          </a:p>
        </p:txBody>
      </p:sp>
    </p:spTree>
    <p:extLst>
      <p:ext uri="{BB962C8B-B14F-4D97-AF65-F5344CB8AC3E}">
        <p14:creationId xmlns:p14="http://schemas.microsoft.com/office/powerpoint/2010/main" val="216096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add them, the records will appear in the set.</a:t>
            </a:r>
          </a:p>
        </p:txBody>
      </p:sp>
      <p:sp>
        <p:nvSpPr>
          <p:cNvPr id="4" name="Slide Number Placeholder 3"/>
          <p:cNvSpPr>
            <a:spLocks noGrp="1"/>
          </p:cNvSpPr>
          <p:nvPr>
            <p:ph type="sldNum" sz="quarter" idx="5"/>
          </p:nvPr>
        </p:nvSpPr>
        <p:spPr/>
        <p:txBody>
          <a:bodyPr/>
          <a:lstStyle/>
          <a:p>
            <a:fld id="{20155A18-B4D1-E04B-9FC9-748235ACB0C6}" type="slidenum">
              <a:rPr lang="en-US" smtClean="0"/>
              <a:t>18</a:t>
            </a:fld>
            <a:endParaRPr lang="en-US"/>
          </a:p>
        </p:txBody>
      </p:sp>
    </p:spTree>
    <p:extLst>
      <p:ext uri="{BB962C8B-B14F-4D97-AF65-F5344CB8AC3E}">
        <p14:creationId xmlns:p14="http://schemas.microsoft.com/office/powerpoint/2010/main" val="167352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way to save yourself time in creating itemized sets, or to capture the current results of a logical set, is to itemize a logical set. It’s the same as the Save As function in Microsoft Word or other programs.</a:t>
            </a:r>
          </a:p>
          <a:p>
            <a:r>
              <a:rPr lang="en-US" dirty="0"/>
              <a:t>First, run your query and save it to create a logical set.</a:t>
            </a:r>
          </a:p>
          <a:p>
            <a:endParaRPr lang="en-US" dirty="0"/>
          </a:p>
          <a:p>
            <a:r>
              <a:rPr lang="en-US" dirty="0"/>
              <a:t>Note the “is empty” operator – very useful for fields like barcode, item policy, notes, and more.</a:t>
            </a:r>
          </a:p>
        </p:txBody>
      </p:sp>
      <p:sp>
        <p:nvSpPr>
          <p:cNvPr id="4" name="Slide Number Placeholder 3"/>
          <p:cNvSpPr>
            <a:spLocks noGrp="1"/>
          </p:cNvSpPr>
          <p:nvPr>
            <p:ph type="sldNum" sz="quarter" idx="5"/>
          </p:nvPr>
        </p:nvSpPr>
        <p:spPr/>
        <p:txBody>
          <a:bodyPr/>
          <a:lstStyle/>
          <a:p>
            <a:fld id="{20155A18-B4D1-E04B-9FC9-748235ACB0C6}" type="slidenum">
              <a:rPr lang="en-US" smtClean="0"/>
              <a:t>20</a:t>
            </a:fld>
            <a:endParaRPr lang="en-US"/>
          </a:p>
        </p:txBody>
      </p:sp>
    </p:spTree>
    <p:extLst>
      <p:ext uri="{BB962C8B-B14F-4D97-AF65-F5344CB8AC3E}">
        <p14:creationId xmlns:p14="http://schemas.microsoft.com/office/powerpoint/2010/main" val="3052242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created your logical set, go to Admin &gt;&gt; Manage Sets and click on the ellipsis for the set you want to itemize.</a:t>
            </a:r>
          </a:p>
          <a:p>
            <a:r>
              <a:rPr lang="en-US" dirty="0"/>
              <a:t>Choose Itemize.</a:t>
            </a:r>
          </a:p>
          <a:p>
            <a:r>
              <a:rPr lang="en-US" dirty="0"/>
              <a:t>You’ll set the Set Details with “- itemized – date and time” added to the set name and description. You can leave these as is, or edit them to suit your needs.</a:t>
            </a:r>
          </a:p>
          <a:p>
            <a:r>
              <a:rPr lang="en-US" dirty="0"/>
              <a:t>Click Submit when you’re done. This submits the Itemize a Set job.</a:t>
            </a:r>
          </a:p>
        </p:txBody>
      </p:sp>
      <p:sp>
        <p:nvSpPr>
          <p:cNvPr id="4" name="Slide Number Placeholder 3"/>
          <p:cNvSpPr>
            <a:spLocks noGrp="1"/>
          </p:cNvSpPr>
          <p:nvPr>
            <p:ph type="sldNum" sz="quarter" idx="5"/>
          </p:nvPr>
        </p:nvSpPr>
        <p:spPr/>
        <p:txBody>
          <a:bodyPr/>
          <a:lstStyle/>
          <a:p>
            <a:fld id="{20155A18-B4D1-E04B-9FC9-748235ACB0C6}" type="slidenum">
              <a:rPr lang="en-US" smtClean="0"/>
              <a:t>21</a:t>
            </a:fld>
            <a:endParaRPr lang="en-US"/>
          </a:p>
        </p:txBody>
      </p:sp>
    </p:spTree>
    <p:extLst>
      <p:ext uri="{BB962C8B-B14F-4D97-AF65-F5344CB8AC3E}">
        <p14:creationId xmlns:p14="http://schemas.microsoft.com/office/powerpoint/2010/main" val="1775706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job runs, and when it’s done, you can refresh the Manage Sets page to see your new itemized set. Click on the ellipsis, and then Members to see the members of this new set.</a:t>
            </a:r>
          </a:p>
        </p:txBody>
      </p:sp>
      <p:sp>
        <p:nvSpPr>
          <p:cNvPr id="4" name="Slide Number Placeholder 3"/>
          <p:cNvSpPr>
            <a:spLocks noGrp="1"/>
          </p:cNvSpPr>
          <p:nvPr>
            <p:ph type="sldNum" sz="quarter" idx="5"/>
          </p:nvPr>
        </p:nvSpPr>
        <p:spPr/>
        <p:txBody>
          <a:bodyPr/>
          <a:lstStyle/>
          <a:p>
            <a:fld id="{20155A18-B4D1-E04B-9FC9-748235ACB0C6}" type="slidenum">
              <a:rPr lang="en-US" smtClean="0"/>
              <a:t>22</a:t>
            </a:fld>
            <a:endParaRPr lang="en-US"/>
          </a:p>
        </p:txBody>
      </p:sp>
    </p:spTree>
    <p:extLst>
      <p:ext uri="{BB962C8B-B14F-4D97-AF65-F5344CB8AC3E}">
        <p14:creationId xmlns:p14="http://schemas.microsoft.com/office/powerpoint/2010/main" val="399608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needed, you can remove or add records from the set, depending on what you’re using it for. Again, this lets most of the work get done by a query, and then you can fine-tune the set once you’ve itemized it.</a:t>
            </a:r>
          </a:p>
        </p:txBody>
      </p:sp>
      <p:sp>
        <p:nvSpPr>
          <p:cNvPr id="4" name="Slide Number Placeholder 3"/>
          <p:cNvSpPr>
            <a:spLocks noGrp="1"/>
          </p:cNvSpPr>
          <p:nvPr>
            <p:ph type="sldNum" sz="quarter" idx="5"/>
          </p:nvPr>
        </p:nvSpPr>
        <p:spPr/>
        <p:txBody>
          <a:bodyPr/>
          <a:lstStyle/>
          <a:p>
            <a:fld id="{20155A18-B4D1-E04B-9FC9-748235ACB0C6}" type="slidenum">
              <a:rPr lang="en-US" smtClean="0"/>
              <a:t>23</a:t>
            </a:fld>
            <a:endParaRPr lang="en-US"/>
          </a:p>
        </p:txBody>
      </p:sp>
    </p:spTree>
    <p:extLst>
      <p:ext uri="{BB962C8B-B14F-4D97-AF65-F5344CB8AC3E}">
        <p14:creationId xmlns:p14="http://schemas.microsoft.com/office/powerpoint/2010/main" val="114199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55A18-B4D1-E04B-9FC9-748235ACB0C6}" type="slidenum">
              <a:rPr lang="en-US" smtClean="0"/>
              <a:t>25</a:t>
            </a:fld>
            <a:endParaRPr lang="en-US"/>
          </a:p>
        </p:txBody>
      </p:sp>
    </p:spTree>
    <p:extLst>
      <p:ext uri="{BB962C8B-B14F-4D97-AF65-F5344CB8AC3E}">
        <p14:creationId xmlns:p14="http://schemas.microsoft.com/office/powerpoint/2010/main" val="678218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working on a set, make sure you read and understand the parameters for the job you’re going to run. The full list of jobs and all their details is found on Running Manual Jobs on Defined Sets, in the Ex Libris Knowledge Center. These are the parameters for the Change Physical Items job.</a:t>
            </a:r>
          </a:p>
        </p:txBody>
      </p:sp>
      <p:sp>
        <p:nvSpPr>
          <p:cNvPr id="4" name="Slide Number Placeholder 3"/>
          <p:cNvSpPr>
            <a:spLocks noGrp="1"/>
          </p:cNvSpPr>
          <p:nvPr>
            <p:ph type="sldNum" sz="quarter" idx="5"/>
          </p:nvPr>
        </p:nvSpPr>
        <p:spPr/>
        <p:txBody>
          <a:bodyPr/>
          <a:lstStyle/>
          <a:p>
            <a:fld id="{20155A18-B4D1-E04B-9FC9-748235ACB0C6}" type="slidenum">
              <a:rPr lang="en-US" smtClean="0"/>
              <a:t>26</a:t>
            </a:fld>
            <a:endParaRPr lang="en-US"/>
          </a:p>
        </p:txBody>
      </p:sp>
    </p:spTree>
    <p:extLst>
      <p:ext uri="{BB962C8B-B14F-4D97-AF65-F5344CB8AC3E}">
        <p14:creationId xmlns:p14="http://schemas.microsoft.com/office/powerpoint/2010/main" val="166924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is to create a set, including itemizing a logical set to make sure only the records you want to affect are affected.</a:t>
            </a:r>
          </a:p>
          <a:p>
            <a:endParaRPr lang="en-US" dirty="0"/>
          </a:p>
          <a:p>
            <a:r>
              <a:rPr lang="en-US" dirty="0"/>
              <a:t>In this example, I’m going to add a note on the new Games collection purchased and maintained by the Ringel Fund to all of the current games that will be part of that collection.</a:t>
            </a:r>
          </a:p>
        </p:txBody>
      </p:sp>
      <p:sp>
        <p:nvSpPr>
          <p:cNvPr id="4" name="Slide Number Placeholder 3"/>
          <p:cNvSpPr>
            <a:spLocks noGrp="1"/>
          </p:cNvSpPr>
          <p:nvPr>
            <p:ph type="sldNum" sz="quarter" idx="5"/>
          </p:nvPr>
        </p:nvSpPr>
        <p:spPr/>
        <p:txBody>
          <a:bodyPr/>
          <a:lstStyle/>
          <a:p>
            <a:fld id="{20155A18-B4D1-E04B-9FC9-748235ACB0C6}" type="slidenum">
              <a:rPr lang="en-US" smtClean="0"/>
              <a:t>27</a:t>
            </a:fld>
            <a:endParaRPr lang="en-US"/>
          </a:p>
        </p:txBody>
      </p:sp>
    </p:spTree>
    <p:extLst>
      <p:ext uri="{BB962C8B-B14F-4D97-AF65-F5344CB8AC3E}">
        <p14:creationId xmlns:p14="http://schemas.microsoft.com/office/powerpoint/2010/main" val="629388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my set is ready, I start to run the job. Go to Admin &gt;&gt; Run a Job and find and select the job you want to run. Use the search box on the page to find the job if there’s a long list. Click the radio button next to the job, then click Next.</a:t>
            </a:r>
          </a:p>
        </p:txBody>
      </p:sp>
      <p:sp>
        <p:nvSpPr>
          <p:cNvPr id="4" name="Slide Number Placeholder 3"/>
          <p:cNvSpPr>
            <a:spLocks noGrp="1"/>
          </p:cNvSpPr>
          <p:nvPr>
            <p:ph type="sldNum" sz="quarter" idx="5"/>
          </p:nvPr>
        </p:nvSpPr>
        <p:spPr/>
        <p:txBody>
          <a:bodyPr/>
          <a:lstStyle/>
          <a:p>
            <a:fld id="{20155A18-B4D1-E04B-9FC9-748235ACB0C6}" type="slidenum">
              <a:rPr lang="en-US" smtClean="0"/>
              <a:t>28</a:t>
            </a:fld>
            <a:endParaRPr lang="en-US"/>
          </a:p>
        </p:txBody>
      </p:sp>
    </p:spTree>
    <p:extLst>
      <p:ext uri="{BB962C8B-B14F-4D97-AF65-F5344CB8AC3E}">
        <p14:creationId xmlns:p14="http://schemas.microsoft.com/office/powerpoint/2010/main" val="228223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Set Details. The Content Type will be the Search type you used. Click Save when you’re done.</a:t>
            </a:r>
          </a:p>
        </p:txBody>
      </p:sp>
      <p:sp>
        <p:nvSpPr>
          <p:cNvPr id="4" name="Slide Number Placeholder 3"/>
          <p:cNvSpPr>
            <a:spLocks noGrp="1"/>
          </p:cNvSpPr>
          <p:nvPr>
            <p:ph type="sldNum" sz="quarter" idx="5"/>
          </p:nvPr>
        </p:nvSpPr>
        <p:spPr/>
        <p:txBody>
          <a:bodyPr/>
          <a:lstStyle/>
          <a:p>
            <a:fld id="{20155A18-B4D1-E04B-9FC9-748235ACB0C6}" type="slidenum">
              <a:rPr lang="en-US" smtClean="0"/>
              <a:t>8</a:t>
            </a:fld>
            <a:endParaRPr lang="en-US"/>
          </a:p>
        </p:txBody>
      </p:sp>
    </p:spTree>
    <p:extLst>
      <p:ext uri="{BB962C8B-B14F-4D97-AF65-F5344CB8AC3E}">
        <p14:creationId xmlns:p14="http://schemas.microsoft.com/office/powerpoint/2010/main" val="1465904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set you want to run the job on and select it, then click Next.</a:t>
            </a:r>
          </a:p>
        </p:txBody>
      </p:sp>
      <p:sp>
        <p:nvSpPr>
          <p:cNvPr id="4" name="Slide Number Placeholder 3"/>
          <p:cNvSpPr>
            <a:spLocks noGrp="1"/>
          </p:cNvSpPr>
          <p:nvPr>
            <p:ph type="sldNum" sz="quarter" idx="5"/>
          </p:nvPr>
        </p:nvSpPr>
        <p:spPr/>
        <p:txBody>
          <a:bodyPr/>
          <a:lstStyle/>
          <a:p>
            <a:fld id="{20155A18-B4D1-E04B-9FC9-748235ACB0C6}" type="slidenum">
              <a:rPr lang="en-US" smtClean="0"/>
              <a:t>29</a:t>
            </a:fld>
            <a:endParaRPr lang="en-US"/>
          </a:p>
        </p:txBody>
      </p:sp>
    </p:spTree>
    <p:extLst>
      <p:ext uri="{BB962C8B-B14F-4D97-AF65-F5344CB8AC3E}">
        <p14:creationId xmlns:p14="http://schemas.microsoft.com/office/powerpoint/2010/main" val="547797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your prep work pays off. Choose the parameters for the job – the fields you want to change and what you want them to change to. Tick the box to the left of each field you want to change, add the new information, and then choose how you want to apply the change. </a:t>
            </a:r>
          </a:p>
          <a:p>
            <a:r>
              <a:rPr lang="en-US" dirty="0"/>
              <a:t>If field empty will only make the change if the field is currently empty (to add notes to an empty field, but not overwrite any existing notes, for instance)</a:t>
            </a:r>
          </a:p>
          <a:p>
            <a:r>
              <a:rPr lang="en-US" dirty="0"/>
              <a:t>If field not empty will only make the change if there is information in that field already (to update an existing note on some records but not add notes to other records in the set, for example)</a:t>
            </a:r>
          </a:p>
          <a:p>
            <a:r>
              <a:rPr lang="en-US" dirty="0"/>
              <a:t>Unconditionally means the change will be made on all records, regardless of what is or isn’t in the field already.</a:t>
            </a:r>
          </a:p>
          <a:p>
            <a:endParaRPr lang="en-US" dirty="0"/>
          </a:p>
          <a:p>
            <a:r>
              <a:rPr lang="en-US" dirty="0"/>
              <a:t>When you’re done setting the parameters of the job, click Next.</a:t>
            </a:r>
          </a:p>
        </p:txBody>
      </p:sp>
      <p:sp>
        <p:nvSpPr>
          <p:cNvPr id="4" name="Slide Number Placeholder 3"/>
          <p:cNvSpPr>
            <a:spLocks noGrp="1"/>
          </p:cNvSpPr>
          <p:nvPr>
            <p:ph type="sldNum" sz="quarter" idx="5"/>
          </p:nvPr>
        </p:nvSpPr>
        <p:spPr/>
        <p:txBody>
          <a:bodyPr/>
          <a:lstStyle/>
          <a:p>
            <a:fld id="{20155A18-B4D1-E04B-9FC9-748235ACB0C6}" type="slidenum">
              <a:rPr lang="en-US" smtClean="0"/>
              <a:t>30</a:t>
            </a:fld>
            <a:endParaRPr lang="en-US"/>
          </a:p>
        </p:txBody>
      </p:sp>
    </p:spTree>
    <p:extLst>
      <p:ext uri="{BB962C8B-B14F-4D97-AF65-F5344CB8AC3E}">
        <p14:creationId xmlns:p14="http://schemas.microsoft.com/office/powerpoint/2010/main" val="204122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get a confirmation screen that lets you review all the parameters, whether or not you’ve indicated that something should change (the true/false column), what those changes are, and how they’re applied.</a:t>
            </a:r>
          </a:p>
          <a:p>
            <a:endParaRPr lang="en-US" dirty="0"/>
          </a:p>
          <a:p>
            <a:r>
              <a:rPr lang="en-US" dirty="0"/>
              <a:t>When you’ve finished reviewing, you can click Back to go fix any errors or click Submit to submit the job.</a:t>
            </a:r>
          </a:p>
        </p:txBody>
      </p:sp>
      <p:sp>
        <p:nvSpPr>
          <p:cNvPr id="4" name="Slide Number Placeholder 3"/>
          <p:cNvSpPr>
            <a:spLocks noGrp="1"/>
          </p:cNvSpPr>
          <p:nvPr>
            <p:ph type="sldNum" sz="quarter" idx="5"/>
          </p:nvPr>
        </p:nvSpPr>
        <p:spPr/>
        <p:txBody>
          <a:bodyPr/>
          <a:lstStyle/>
          <a:p>
            <a:fld id="{20155A18-B4D1-E04B-9FC9-748235ACB0C6}" type="slidenum">
              <a:rPr lang="en-US" smtClean="0"/>
              <a:t>31</a:t>
            </a:fld>
            <a:endParaRPr lang="en-US"/>
          </a:p>
        </p:txBody>
      </p:sp>
    </p:spTree>
    <p:extLst>
      <p:ext uri="{BB962C8B-B14F-4D97-AF65-F5344CB8AC3E}">
        <p14:creationId xmlns:p14="http://schemas.microsoft.com/office/powerpoint/2010/main" val="3687614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submit the job, you’ll be taken to the Monitor Jobs screen, on the Running tab. That’s where the status of your job will update as it’s running; refresh the page to see the changes. For small jobs, by the time you refresh the first time, the job will be done and move to the History tab.</a:t>
            </a:r>
          </a:p>
          <a:p>
            <a:endParaRPr lang="en-US" dirty="0"/>
          </a:p>
          <a:p>
            <a:r>
              <a:rPr lang="en-US" dirty="0"/>
              <a:t>On the History tab, you can see all of the jobs run in the past 24 hours, what their final status was, and choose to see the report for each job.</a:t>
            </a:r>
          </a:p>
        </p:txBody>
      </p:sp>
      <p:sp>
        <p:nvSpPr>
          <p:cNvPr id="4" name="Slide Number Placeholder 3"/>
          <p:cNvSpPr>
            <a:spLocks noGrp="1"/>
          </p:cNvSpPr>
          <p:nvPr>
            <p:ph type="sldNum" sz="quarter" idx="5"/>
          </p:nvPr>
        </p:nvSpPr>
        <p:spPr/>
        <p:txBody>
          <a:bodyPr/>
          <a:lstStyle/>
          <a:p>
            <a:fld id="{20155A18-B4D1-E04B-9FC9-748235ACB0C6}" type="slidenum">
              <a:rPr lang="en-US" smtClean="0"/>
              <a:t>32</a:t>
            </a:fld>
            <a:endParaRPr lang="en-US"/>
          </a:p>
        </p:txBody>
      </p:sp>
    </p:spTree>
    <p:extLst>
      <p:ext uri="{BB962C8B-B14F-4D97-AF65-F5344CB8AC3E}">
        <p14:creationId xmlns:p14="http://schemas.microsoft.com/office/powerpoint/2010/main" val="4221305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ellipsis and Report to see a report of what happened during a particular job.</a:t>
            </a:r>
          </a:p>
          <a:p>
            <a:endParaRPr lang="en-US" dirty="0"/>
          </a:p>
          <a:p>
            <a:r>
              <a:rPr lang="en-US" dirty="0"/>
              <a:t>The Job Report will give different information, depending on the job that you ran. In addition to the counters (things that were changed) there may be downloadable events or error files you can open and review.</a:t>
            </a:r>
          </a:p>
        </p:txBody>
      </p:sp>
      <p:sp>
        <p:nvSpPr>
          <p:cNvPr id="4" name="Slide Number Placeholder 3"/>
          <p:cNvSpPr>
            <a:spLocks noGrp="1"/>
          </p:cNvSpPr>
          <p:nvPr>
            <p:ph type="sldNum" sz="quarter" idx="5"/>
          </p:nvPr>
        </p:nvSpPr>
        <p:spPr/>
        <p:txBody>
          <a:bodyPr/>
          <a:lstStyle/>
          <a:p>
            <a:fld id="{20155A18-B4D1-E04B-9FC9-748235ACB0C6}" type="slidenum">
              <a:rPr lang="en-US" smtClean="0"/>
              <a:t>33</a:t>
            </a:fld>
            <a:endParaRPr lang="en-US"/>
          </a:p>
        </p:txBody>
      </p:sp>
    </p:spTree>
    <p:extLst>
      <p:ext uri="{BB962C8B-B14F-4D97-AF65-F5344CB8AC3E}">
        <p14:creationId xmlns:p14="http://schemas.microsoft.com/office/powerpoint/2010/main" val="733226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there’s an error, you can Download the error file and review it to see what failed and why. Then you can go back and update your set, your parameters, or both as needed.</a:t>
            </a:r>
          </a:p>
        </p:txBody>
      </p:sp>
      <p:sp>
        <p:nvSpPr>
          <p:cNvPr id="4" name="Slide Number Placeholder 3"/>
          <p:cNvSpPr>
            <a:spLocks noGrp="1"/>
          </p:cNvSpPr>
          <p:nvPr>
            <p:ph type="sldNum" sz="quarter" idx="5"/>
          </p:nvPr>
        </p:nvSpPr>
        <p:spPr/>
        <p:txBody>
          <a:bodyPr/>
          <a:lstStyle/>
          <a:p>
            <a:fld id="{20155A18-B4D1-E04B-9FC9-748235ACB0C6}" type="slidenum">
              <a:rPr lang="en-US" smtClean="0"/>
              <a:t>34</a:t>
            </a:fld>
            <a:endParaRPr lang="en-US"/>
          </a:p>
        </p:txBody>
      </p:sp>
    </p:spTree>
    <p:extLst>
      <p:ext uri="{BB962C8B-B14F-4D97-AF65-F5344CB8AC3E}">
        <p14:creationId xmlns:p14="http://schemas.microsoft.com/office/powerpoint/2010/main" val="477152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review changes is to review the records that were change. For the Change Physical Items job, we can go into the Physical Item Editor for an item, see the new information under the General or Notes tabs, and also see a history of the changes on the history tab.</a:t>
            </a:r>
          </a:p>
        </p:txBody>
      </p:sp>
      <p:sp>
        <p:nvSpPr>
          <p:cNvPr id="4" name="Slide Number Placeholder 3"/>
          <p:cNvSpPr>
            <a:spLocks noGrp="1"/>
          </p:cNvSpPr>
          <p:nvPr>
            <p:ph type="sldNum" sz="quarter" idx="5"/>
          </p:nvPr>
        </p:nvSpPr>
        <p:spPr/>
        <p:txBody>
          <a:bodyPr/>
          <a:lstStyle/>
          <a:p>
            <a:fld id="{20155A18-B4D1-E04B-9FC9-748235ACB0C6}" type="slidenum">
              <a:rPr lang="en-US" smtClean="0"/>
              <a:t>35</a:t>
            </a:fld>
            <a:endParaRPr lang="en-US"/>
          </a:p>
        </p:txBody>
      </p:sp>
    </p:spTree>
    <p:extLst>
      <p:ext uri="{BB962C8B-B14F-4D97-AF65-F5344CB8AC3E}">
        <p14:creationId xmlns:p14="http://schemas.microsoft.com/office/powerpoint/2010/main" val="3068169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55A18-B4D1-E04B-9FC9-748235ACB0C6}" type="slidenum">
              <a:rPr lang="en-US" smtClean="0"/>
              <a:t>36</a:t>
            </a:fld>
            <a:endParaRPr lang="en-US"/>
          </a:p>
        </p:txBody>
      </p:sp>
    </p:spTree>
    <p:extLst>
      <p:ext uri="{BB962C8B-B14F-4D97-AF65-F5344CB8AC3E}">
        <p14:creationId xmlns:p14="http://schemas.microsoft.com/office/powerpoint/2010/main" val="267419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the current results of your query, go to Admin &gt;&gt; Manage Sets &gt;&gt; and click on the ellipsis for your set. Choose Results.</a:t>
            </a:r>
          </a:p>
        </p:txBody>
      </p:sp>
      <p:sp>
        <p:nvSpPr>
          <p:cNvPr id="4" name="Slide Number Placeholder 3"/>
          <p:cNvSpPr>
            <a:spLocks noGrp="1"/>
          </p:cNvSpPr>
          <p:nvPr>
            <p:ph type="sldNum" sz="quarter" idx="5"/>
          </p:nvPr>
        </p:nvSpPr>
        <p:spPr/>
        <p:txBody>
          <a:bodyPr/>
          <a:lstStyle/>
          <a:p>
            <a:fld id="{20155A18-B4D1-E04B-9FC9-748235ACB0C6}" type="slidenum">
              <a:rPr lang="en-US" smtClean="0"/>
              <a:t>9</a:t>
            </a:fld>
            <a:endParaRPr lang="en-US"/>
          </a:p>
        </p:txBody>
      </p:sp>
    </p:spTree>
    <p:extLst>
      <p:ext uri="{BB962C8B-B14F-4D97-AF65-F5344CB8AC3E}">
        <p14:creationId xmlns:p14="http://schemas.microsoft.com/office/powerpoint/2010/main" val="262011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open up the set with the current results, in whatever sort order you saved. You can edit the query at this point and resave it, or resort the results to find what you need.</a:t>
            </a:r>
          </a:p>
        </p:txBody>
      </p:sp>
      <p:sp>
        <p:nvSpPr>
          <p:cNvPr id="4" name="Slide Number Placeholder 3"/>
          <p:cNvSpPr>
            <a:spLocks noGrp="1"/>
          </p:cNvSpPr>
          <p:nvPr>
            <p:ph type="sldNum" sz="quarter" idx="5"/>
          </p:nvPr>
        </p:nvSpPr>
        <p:spPr/>
        <p:txBody>
          <a:bodyPr/>
          <a:lstStyle/>
          <a:p>
            <a:fld id="{20155A18-B4D1-E04B-9FC9-748235ACB0C6}" type="slidenum">
              <a:rPr lang="en-US" smtClean="0"/>
              <a:t>10</a:t>
            </a:fld>
            <a:endParaRPr lang="en-US"/>
          </a:p>
        </p:txBody>
      </p:sp>
    </p:spTree>
    <p:extLst>
      <p:ext uri="{BB962C8B-B14F-4D97-AF65-F5344CB8AC3E}">
        <p14:creationId xmlns:p14="http://schemas.microsoft.com/office/powerpoint/2010/main" val="171676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an itemized set, go to Admin &gt;&gt; Manage Sets &gt;&gt; Add Set &gt;&gt; Itemized. Add the Set Details and choose the Set Content Type. </a:t>
            </a:r>
          </a:p>
        </p:txBody>
      </p:sp>
      <p:sp>
        <p:nvSpPr>
          <p:cNvPr id="4" name="Slide Number Placeholder 3"/>
          <p:cNvSpPr>
            <a:spLocks noGrp="1"/>
          </p:cNvSpPr>
          <p:nvPr>
            <p:ph type="sldNum" sz="quarter" idx="5"/>
          </p:nvPr>
        </p:nvSpPr>
        <p:spPr/>
        <p:txBody>
          <a:bodyPr/>
          <a:lstStyle/>
          <a:p>
            <a:fld id="{20155A18-B4D1-E04B-9FC9-748235ACB0C6}" type="slidenum">
              <a:rPr lang="en-US" smtClean="0"/>
              <a:t>12</a:t>
            </a:fld>
            <a:endParaRPr lang="en-US"/>
          </a:p>
        </p:txBody>
      </p:sp>
    </p:spTree>
    <p:extLst>
      <p:ext uri="{BB962C8B-B14F-4D97-AF65-F5344CB8AC3E}">
        <p14:creationId xmlns:p14="http://schemas.microsoft.com/office/powerpoint/2010/main" val="369080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only have one type of record per set. If you choose All Titles, you’ll get all formats of Bibliographic records; if you choose Electronic titles or Physical titles, you’ll get only those formats for bibs.</a:t>
            </a:r>
          </a:p>
          <a:p>
            <a:r>
              <a:rPr lang="en-US" dirty="0"/>
              <a:t>Once you’ve chosen your Set content type and filled in the rest of the details, click Save in the upper right corner.</a:t>
            </a:r>
          </a:p>
        </p:txBody>
      </p:sp>
      <p:sp>
        <p:nvSpPr>
          <p:cNvPr id="4" name="Slide Number Placeholder 3"/>
          <p:cNvSpPr>
            <a:spLocks noGrp="1"/>
          </p:cNvSpPr>
          <p:nvPr>
            <p:ph type="sldNum" sz="quarter" idx="5"/>
          </p:nvPr>
        </p:nvSpPr>
        <p:spPr/>
        <p:txBody>
          <a:bodyPr/>
          <a:lstStyle/>
          <a:p>
            <a:fld id="{20155A18-B4D1-E04B-9FC9-748235ACB0C6}" type="slidenum">
              <a:rPr lang="en-US" smtClean="0"/>
              <a:t>13</a:t>
            </a:fld>
            <a:endParaRPr lang="en-US"/>
          </a:p>
        </p:txBody>
      </p:sp>
    </p:spTree>
    <p:extLst>
      <p:ext uri="{BB962C8B-B14F-4D97-AF65-F5344CB8AC3E}">
        <p14:creationId xmlns:p14="http://schemas.microsoft.com/office/powerpoint/2010/main" val="262856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a file of unique identifiers – MMSIDs, barcodes, POL #s, etc. – to auto-populate a set. To add contents from a file to the set, click on the folder icon, find the spreadsheet or text file with your unique identifiers, click Open, and then save your set.</a:t>
            </a:r>
          </a:p>
        </p:txBody>
      </p:sp>
      <p:sp>
        <p:nvSpPr>
          <p:cNvPr id="4" name="Slide Number Placeholder 3"/>
          <p:cNvSpPr>
            <a:spLocks noGrp="1"/>
          </p:cNvSpPr>
          <p:nvPr>
            <p:ph type="sldNum" sz="quarter" idx="5"/>
          </p:nvPr>
        </p:nvSpPr>
        <p:spPr/>
        <p:txBody>
          <a:bodyPr/>
          <a:lstStyle/>
          <a:p>
            <a:fld id="{20155A18-B4D1-E04B-9FC9-748235ACB0C6}" type="slidenum">
              <a:rPr lang="en-US" smtClean="0"/>
              <a:t>14</a:t>
            </a:fld>
            <a:endParaRPr lang="en-US"/>
          </a:p>
        </p:txBody>
      </p:sp>
    </p:spTree>
    <p:extLst>
      <p:ext uri="{BB962C8B-B14F-4D97-AF65-F5344CB8AC3E}">
        <p14:creationId xmlns:p14="http://schemas.microsoft.com/office/powerpoint/2010/main" val="138275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upload the file, the screen will look like this. Click Save in the upper right.</a:t>
            </a:r>
          </a:p>
        </p:txBody>
      </p:sp>
      <p:sp>
        <p:nvSpPr>
          <p:cNvPr id="4" name="Slide Number Placeholder 3"/>
          <p:cNvSpPr>
            <a:spLocks noGrp="1"/>
          </p:cNvSpPr>
          <p:nvPr>
            <p:ph type="sldNum" sz="quarter" idx="5"/>
          </p:nvPr>
        </p:nvSpPr>
        <p:spPr/>
        <p:txBody>
          <a:bodyPr/>
          <a:lstStyle/>
          <a:p>
            <a:fld id="{20155A18-B4D1-E04B-9FC9-748235ACB0C6}" type="slidenum">
              <a:rPr lang="en-US" smtClean="0"/>
              <a:t>15</a:t>
            </a:fld>
            <a:endParaRPr lang="en-US"/>
          </a:p>
        </p:txBody>
      </p:sp>
    </p:spTree>
    <p:extLst>
      <p:ext uri="{BB962C8B-B14F-4D97-AF65-F5344CB8AC3E}">
        <p14:creationId xmlns:p14="http://schemas.microsoft.com/office/powerpoint/2010/main" val="246236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return to the Manage Sets page. To add or view the members of the set, click on the ellipsis and then Members.</a:t>
            </a:r>
          </a:p>
        </p:txBody>
      </p:sp>
      <p:sp>
        <p:nvSpPr>
          <p:cNvPr id="4" name="Slide Number Placeholder 3"/>
          <p:cNvSpPr>
            <a:spLocks noGrp="1"/>
          </p:cNvSpPr>
          <p:nvPr>
            <p:ph type="sldNum" sz="quarter" idx="5"/>
          </p:nvPr>
        </p:nvSpPr>
        <p:spPr/>
        <p:txBody>
          <a:bodyPr/>
          <a:lstStyle/>
          <a:p>
            <a:fld id="{20155A18-B4D1-E04B-9FC9-748235ACB0C6}" type="slidenum">
              <a:rPr lang="en-US" smtClean="0"/>
              <a:t>16</a:t>
            </a:fld>
            <a:endParaRPr lang="en-US"/>
          </a:p>
        </p:txBody>
      </p:sp>
    </p:spTree>
    <p:extLst>
      <p:ext uri="{BB962C8B-B14F-4D97-AF65-F5344CB8AC3E}">
        <p14:creationId xmlns:p14="http://schemas.microsoft.com/office/powerpoint/2010/main" val="317988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CA35E4-B5B3-4886-A7FD-E00EE0C4CAC3}" type="datetimeFigureOut">
              <a:rPr lang="en-US" smtClean="0"/>
              <a:t>10/10/19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966BEE-FF43-446D-9274-0F4E6663E5DF}"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6685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32306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2773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68513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CA35E4-B5B3-4886-A7FD-E00EE0C4CAC3}" type="datetimeFigureOut">
              <a:rPr lang="en-US" smtClean="0"/>
              <a:t>10/10/19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6910795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A35E4-B5B3-4886-A7FD-E00EE0C4CAC3}"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03357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A35E4-B5B3-4886-A7FD-E00EE0C4CAC3}" type="datetimeFigureOut">
              <a:rPr lang="en-US" smtClean="0"/>
              <a:t>10/10/19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98215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A35E4-B5B3-4886-A7FD-E00EE0C4CAC3}" type="datetimeFigureOut">
              <a:rPr lang="en-US" smtClean="0"/>
              <a:t>10/10/19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57920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35E4-B5B3-4886-A7FD-E00EE0C4CAC3}" type="datetimeFigureOut">
              <a:rPr lang="en-US" smtClean="0"/>
              <a:t>10/10/19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407849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10/10/19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203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10/10/19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335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CA35E4-B5B3-4886-A7FD-E00EE0C4CAC3}" type="datetimeFigureOut">
              <a:rPr lang="en-US" smtClean="0"/>
              <a:t>10/10/19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7966BEE-FF43-446D-9274-0F4E6663E5D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3556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7201" y="1715460"/>
            <a:ext cx="8361229" cy="2660837"/>
          </a:xfrm>
        </p:spPr>
        <p:txBody>
          <a:bodyPr/>
          <a:lstStyle/>
          <a:p>
            <a:r>
              <a:rPr lang="en-US" sz="4800" dirty="0"/>
              <a:t>Sets and jobs</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Shared Library Services Platform Project</a:t>
            </a:r>
          </a:p>
          <a:p>
            <a:r>
              <a:rPr lang="en-US" dirty="0"/>
              <a:t>Jennifer Koerber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69217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E4CC62-1FC9-9942-A2CD-7C71C5882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71" y="0"/>
            <a:ext cx="10844058" cy="6858000"/>
          </a:xfrm>
          <a:prstGeom prst="rect">
            <a:avLst/>
          </a:prstGeom>
        </p:spPr>
      </p:pic>
    </p:spTree>
    <p:extLst>
      <p:ext uri="{BB962C8B-B14F-4D97-AF65-F5344CB8AC3E}">
        <p14:creationId xmlns:p14="http://schemas.microsoft.com/office/powerpoint/2010/main" val="378486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EFD9-C5EC-3045-9293-42CD5E8842A8}"/>
              </a:ext>
            </a:extLst>
          </p:cNvPr>
          <p:cNvSpPr>
            <a:spLocks noGrp="1"/>
          </p:cNvSpPr>
          <p:nvPr>
            <p:ph type="title"/>
          </p:nvPr>
        </p:nvSpPr>
        <p:spPr/>
        <p:txBody>
          <a:bodyPr/>
          <a:lstStyle/>
          <a:p>
            <a:r>
              <a:rPr lang="en-US" dirty="0"/>
              <a:t>Itemized sets</a:t>
            </a:r>
          </a:p>
        </p:txBody>
      </p:sp>
      <p:sp>
        <p:nvSpPr>
          <p:cNvPr id="3" name="Text Placeholder 2">
            <a:extLst>
              <a:ext uri="{FF2B5EF4-FFF2-40B4-BE49-F238E27FC236}">
                <a16:creationId xmlns:a16="http://schemas.microsoft.com/office/drawing/2014/main" id="{0AAE3EA4-414D-6C43-9C9B-F810855C3A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6155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EEB502-986D-174D-9D5B-23D34AA6B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129786"/>
            <a:ext cx="7277100" cy="3104602"/>
          </a:xfrm>
          <a:prstGeom prst="rect">
            <a:avLst/>
          </a:prstGeom>
        </p:spPr>
      </p:pic>
      <p:pic>
        <p:nvPicPr>
          <p:cNvPr id="6" name="Picture 5">
            <a:extLst>
              <a:ext uri="{FF2B5EF4-FFF2-40B4-BE49-F238E27FC236}">
                <a16:creationId xmlns:a16="http://schemas.microsoft.com/office/drawing/2014/main" id="{BFF90C80-AD67-E84E-8BEF-969421484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2363845"/>
            <a:ext cx="8115300" cy="4494155"/>
          </a:xfrm>
          <a:prstGeom prst="rect">
            <a:avLst/>
          </a:prstGeom>
        </p:spPr>
      </p:pic>
    </p:spTree>
    <p:extLst>
      <p:ext uri="{BB962C8B-B14F-4D97-AF65-F5344CB8AC3E}">
        <p14:creationId xmlns:p14="http://schemas.microsoft.com/office/powerpoint/2010/main" val="296788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7DE8E-3D4F-BD44-B30A-D47A20FF8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050" y="254000"/>
            <a:ext cx="6388100" cy="6350000"/>
          </a:xfrm>
          <a:prstGeom prst="rect">
            <a:avLst/>
          </a:prstGeom>
        </p:spPr>
      </p:pic>
    </p:spTree>
    <p:extLst>
      <p:ext uri="{BB962C8B-B14F-4D97-AF65-F5344CB8AC3E}">
        <p14:creationId xmlns:p14="http://schemas.microsoft.com/office/powerpoint/2010/main" val="380440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0D154F-65E9-EC4F-BC95-265A2335F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76"/>
            <a:ext cx="12192000" cy="6642847"/>
          </a:xfrm>
          <a:prstGeom prst="rect">
            <a:avLst/>
          </a:prstGeom>
        </p:spPr>
      </p:pic>
    </p:spTree>
    <p:extLst>
      <p:ext uri="{BB962C8B-B14F-4D97-AF65-F5344CB8AC3E}">
        <p14:creationId xmlns:p14="http://schemas.microsoft.com/office/powerpoint/2010/main" val="190985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2D7D33-E207-324B-86B6-658F56768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85" y="0"/>
            <a:ext cx="10520430" cy="6858000"/>
          </a:xfrm>
          <a:prstGeom prst="rect">
            <a:avLst/>
          </a:prstGeom>
        </p:spPr>
      </p:pic>
    </p:spTree>
    <p:extLst>
      <p:ext uri="{BB962C8B-B14F-4D97-AF65-F5344CB8AC3E}">
        <p14:creationId xmlns:p14="http://schemas.microsoft.com/office/powerpoint/2010/main" val="17850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FF3630-5E3B-E346-96E3-6EC921E5A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451"/>
            <a:ext cx="12192000" cy="6321097"/>
          </a:xfrm>
          <a:prstGeom prst="rect">
            <a:avLst/>
          </a:prstGeom>
        </p:spPr>
      </p:pic>
    </p:spTree>
    <p:extLst>
      <p:ext uri="{BB962C8B-B14F-4D97-AF65-F5344CB8AC3E}">
        <p14:creationId xmlns:p14="http://schemas.microsoft.com/office/powerpoint/2010/main" val="351915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1AB48-D97F-4F4E-9D48-AEB48AB78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157385"/>
            <a:ext cx="9410700" cy="2462613"/>
          </a:xfrm>
          <a:prstGeom prst="rect">
            <a:avLst/>
          </a:prstGeom>
        </p:spPr>
      </p:pic>
      <p:pic>
        <p:nvPicPr>
          <p:cNvPr id="5" name="Picture 4">
            <a:extLst>
              <a:ext uri="{FF2B5EF4-FFF2-40B4-BE49-F238E27FC236}">
                <a16:creationId xmlns:a16="http://schemas.microsoft.com/office/drawing/2014/main" id="{39B95827-8410-5047-9903-D15E03710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731926"/>
            <a:ext cx="8885813" cy="5012154"/>
          </a:xfrm>
          <a:prstGeom prst="rect">
            <a:avLst/>
          </a:prstGeom>
        </p:spPr>
      </p:pic>
    </p:spTree>
    <p:extLst>
      <p:ext uri="{BB962C8B-B14F-4D97-AF65-F5344CB8AC3E}">
        <p14:creationId xmlns:p14="http://schemas.microsoft.com/office/powerpoint/2010/main" val="1287920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8968E-728A-5049-A495-BB40AB6B0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199" y="295272"/>
            <a:ext cx="10908437" cy="6267455"/>
          </a:xfrm>
          <a:prstGeom prst="rect">
            <a:avLst/>
          </a:prstGeom>
        </p:spPr>
      </p:pic>
    </p:spTree>
    <p:extLst>
      <p:ext uri="{BB962C8B-B14F-4D97-AF65-F5344CB8AC3E}">
        <p14:creationId xmlns:p14="http://schemas.microsoft.com/office/powerpoint/2010/main" val="12426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07C6-6987-A543-8CAD-5D45FAD7DAD1}"/>
              </a:ext>
            </a:extLst>
          </p:cNvPr>
          <p:cNvSpPr>
            <a:spLocks noGrp="1"/>
          </p:cNvSpPr>
          <p:nvPr>
            <p:ph type="title"/>
          </p:nvPr>
        </p:nvSpPr>
        <p:spPr/>
        <p:txBody>
          <a:bodyPr/>
          <a:lstStyle/>
          <a:p>
            <a:r>
              <a:rPr lang="en-US" dirty="0"/>
              <a:t>Itemizing a </a:t>
            </a:r>
            <a:br>
              <a:rPr lang="en-US" dirty="0"/>
            </a:br>
            <a:r>
              <a:rPr lang="en-US" dirty="0"/>
              <a:t>logical set</a:t>
            </a:r>
          </a:p>
        </p:txBody>
      </p:sp>
      <p:sp>
        <p:nvSpPr>
          <p:cNvPr id="3" name="Text Placeholder 2">
            <a:extLst>
              <a:ext uri="{FF2B5EF4-FFF2-40B4-BE49-F238E27FC236}">
                <a16:creationId xmlns:a16="http://schemas.microsoft.com/office/drawing/2014/main" id="{9FBC1C99-8C51-9A41-BF08-64A4EE62E7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4711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8B4D-60BD-47EE-B81E-0BF33F95E1E5}"/>
              </a:ext>
            </a:extLst>
          </p:cNvPr>
          <p:cNvSpPr>
            <a:spLocks noGrp="1"/>
          </p:cNvSpPr>
          <p:nvPr>
            <p:ph type="title"/>
          </p:nvPr>
        </p:nvSpPr>
        <p:spPr>
          <a:xfrm>
            <a:off x="1371600" y="310719"/>
            <a:ext cx="9824484" cy="529253"/>
          </a:xfrm>
        </p:spPr>
        <p:txBody>
          <a:bodyPr>
            <a:normAutofit/>
          </a:bodyPr>
          <a:lstStyle/>
          <a:p>
            <a:r>
              <a:rPr lang="en-US" sz="3200" dirty="0"/>
              <a:t>Agenda</a:t>
            </a:r>
          </a:p>
        </p:txBody>
      </p:sp>
      <p:sp>
        <p:nvSpPr>
          <p:cNvPr id="3" name="Content Placeholder 2">
            <a:extLst>
              <a:ext uri="{FF2B5EF4-FFF2-40B4-BE49-F238E27FC236}">
                <a16:creationId xmlns:a16="http://schemas.microsoft.com/office/drawing/2014/main" id="{9158165D-DA3A-4676-AA39-9CDEA4157445}"/>
              </a:ext>
            </a:extLst>
          </p:cNvPr>
          <p:cNvSpPr>
            <a:spLocks noGrp="1"/>
          </p:cNvSpPr>
          <p:nvPr>
            <p:ph idx="1"/>
          </p:nvPr>
        </p:nvSpPr>
        <p:spPr>
          <a:xfrm>
            <a:off x="1371600" y="1041991"/>
            <a:ext cx="9601200" cy="5571873"/>
          </a:xfrm>
        </p:spPr>
        <p:txBody>
          <a:bodyPr/>
          <a:lstStyle/>
          <a:p>
            <a:pPr marL="0" indent="0">
              <a:buNone/>
            </a:pPr>
            <a:endParaRPr lang="en-US" dirty="0"/>
          </a:p>
          <a:p>
            <a:r>
              <a:rPr lang="en-US" dirty="0"/>
              <a:t>Sets and Their Uses</a:t>
            </a:r>
          </a:p>
          <a:p>
            <a:r>
              <a:rPr lang="en-US" dirty="0"/>
              <a:t>Logical Sets</a:t>
            </a:r>
          </a:p>
          <a:p>
            <a:r>
              <a:rPr lang="en-US" dirty="0"/>
              <a:t>Itemized Sets</a:t>
            </a:r>
          </a:p>
          <a:p>
            <a:r>
              <a:rPr lang="en-US" dirty="0"/>
              <a:t>Itemizing Logical Sets (got all that?)</a:t>
            </a:r>
          </a:p>
          <a:p>
            <a:r>
              <a:rPr lang="en-US" dirty="0"/>
              <a:t>Running Jobs - Overview</a:t>
            </a:r>
          </a:p>
          <a:p>
            <a:r>
              <a:rPr lang="en-US" dirty="0"/>
              <a:t>Prep for Running Jobs</a:t>
            </a:r>
          </a:p>
        </p:txBody>
      </p:sp>
      <p:pic>
        <p:nvPicPr>
          <p:cNvPr id="5" name="Picture 4">
            <a:extLst>
              <a:ext uri="{FF2B5EF4-FFF2-40B4-BE49-F238E27FC236}">
                <a16:creationId xmlns:a16="http://schemas.microsoft.com/office/drawing/2014/main" id="{48CCFE5C-2482-5041-951C-527890052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900" y="575345"/>
            <a:ext cx="2961839" cy="5827791"/>
          </a:xfrm>
          <a:prstGeom prst="rect">
            <a:avLst/>
          </a:prstGeom>
        </p:spPr>
      </p:pic>
    </p:spTree>
    <p:extLst>
      <p:ext uri="{BB962C8B-B14F-4D97-AF65-F5344CB8AC3E}">
        <p14:creationId xmlns:p14="http://schemas.microsoft.com/office/powerpoint/2010/main" val="84294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6787A-E902-1446-9453-99D2837E7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877" y="334297"/>
            <a:ext cx="10405880" cy="5985166"/>
          </a:xfrm>
          <a:prstGeom prst="rect">
            <a:avLst/>
          </a:prstGeom>
        </p:spPr>
      </p:pic>
    </p:spTree>
    <p:extLst>
      <p:ext uri="{BB962C8B-B14F-4D97-AF65-F5344CB8AC3E}">
        <p14:creationId xmlns:p14="http://schemas.microsoft.com/office/powerpoint/2010/main" val="395004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EC02C6-F50E-5B45-9C5A-D59D345CC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1" y="124920"/>
            <a:ext cx="5499100" cy="3013277"/>
          </a:xfrm>
          <a:prstGeom prst="rect">
            <a:avLst/>
          </a:prstGeom>
        </p:spPr>
      </p:pic>
      <p:pic>
        <p:nvPicPr>
          <p:cNvPr id="6" name="Picture 5">
            <a:extLst>
              <a:ext uri="{FF2B5EF4-FFF2-40B4-BE49-F238E27FC236}">
                <a16:creationId xmlns:a16="http://schemas.microsoft.com/office/drawing/2014/main" id="{94A4B453-EF8D-EF4C-A454-414CB94F2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500" y="3311692"/>
            <a:ext cx="6286500" cy="3421388"/>
          </a:xfrm>
          <a:prstGeom prst="rect">
            <a:avLst/>
          </a:prstGeom>
        </p:spPr>
      </p:pic>
    </p:spTree>
    <p:extLst>
      <p:ext uri="{BB962C8B-B14F-4D97-AF65-F5344CB8AC3E}">
        <p14:creationId xmlns:p14="http://schemas.microsoft.com/office/powerpoint/2010/main" val="191979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179A1C-8907-A14D-A882-004E04922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90894"/>
            <a:ext cx="7899400" cy="4193972"/>
          </a:xfrm>
          <a:prstGeom prst="rect">
            <a:avLst/>
          </a:prstGeom>
        </p:spPr>
      </p:pic>
      <p:pic>
        <p:nvPicPr>
          <p:cNvPr id="5" name="Picture 4">
            <a:extLst>
              <a:ext uri="{FF2B5EF4-FFF2-40B4-BE49-F238E27FC236}">
                <a16:creationId xmlns:a16="http://schemas.microsoft.com/office/drawing/2014/main" id="{598E5F03-F804-8B4D-97B2-4B0B49989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808" y="2691557"/>
            <a:ext cx="7003191" cy="3823543"/>
          </a:xfrm>
          <a:prstGeom prst="rect">
            <a:avLst/>
          </a:prstGeom>
        </p:spPr>
      </p:pic>
    </p:spTree>
    <p:extLst>
      <p:ext uri="{BB962C8B-B14F-4D97-AF65-F5344CB8AC3E}">
        <p14:creationId xmlns:p14="http://schemas.microsoft.com/office/powerpoint/2010/main" val="2297305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C40F77-7664-1D40-A6EE-9CF23E468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99" y="337902"/>
            <a:ext cx="10433957" cy="5986697"/>
          </a:xfrm>
          <a:prstGeom prst="rect">
            <a:avLst/>
          </a:prstGeom>
        </p:spPr>
      </p:pic>
    </p:spTree>
    <p:extLst>
      <p:ext uri="{BB962C8B-B14F-4D97-AF65-F5344CB8AC3E}">
        <p14:creationId xmlns:p14="http://schemas.microsoft.com/office/powerpoint/2010/main" val="3496105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E132-F9C7-654F-B4AD-17F9A8A642A6}"/>
              </a:ext>
            </a:extLst>
          </p:cNvPr>
          <p:cNvSpPr>
            <a:spLocks noGrp="1"/>
          </p:cNvSpPr>
          <p:nvPr>
            <p:ph type="title"/>
          </p:nvPr>
        </p:nvSpPr>
        <p:spPr/>
        <p:txBody>
          <a:bodyPr/>
          <a:lstStyle/>
          <a:p>
            <a:r>
              <a:rPr lang="en-US" dirty="0"/>
              <a:t>Jobs</a:t>
            </a:r>
          </a:p>
        </p:txBody>
      </p:sp>
      <p:sp>
        <p:nvSpPr>
          <p:cNvPr id="3" name="Text Placeholder 2">
            <a:extLst>
              <a:ext uri="{FF2B5EF4-FFF2-40B4-BE49-F238E27FC236}">
                <a16:creationId xmlns:a16="http://schemas.microsoft.com/office/drawing/2014/main" id="{27DD2065-4717-2040-AC61-4987B6629B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5418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885F-D642-6B4C-9441-CB2E068E464B}"/>
              </a:ext>
            </a:extLst>
          </p:cNvPr>
          <p:cNvSpPr>
            <a:spLocks noGrp="1"/>
          </p:cNvSpPr>
          <p:nvPr>
            <p:ph type="title"/>
          </p:nvPr>
        </p:nvSpPr>
        <p:spPr/>
        <p:txBody>
          <a:bodyPr/>
          <a:lstStyle/>
          <a:p>
            <a:r>
              <a:rPr lang="en-US" dirty="0"/>
              <a:t>Running a Job</a:t>
            </a:r>
          </a:p>
        </p:txBody>
      </p:sp>
      <p:sp>
        <p:nvSpPr>
          <p:cNvPr id="3" name="Content Placeholder 2">
            <a:extLst>
              <a:ext uri="{FF2B5EF4-FFF2-40B4-BE49-F238E27FC236}">
                <a16:creationId xmlns:a16="http://schemas.microsoft.com/office/drawing/2014/main" id="{E5BEF057-0C56-7A4E-84D7-CA79D574C6BB}"/>
              </a:ext>
            </a:extLst>
          </p:cNvPr>
          <p:cNvSpPr>
            <a:spLocks noGrp="1"/>
          </p:cNvSpPr>
          <p:nvPr>
            <p:ph idx="1"/>
          </p:nvPr>
        </p:nvSpPr>
        <p:spPr>
          <a:xfrm>
            <a:off x="1371600" y="1986116"/>
            <a:ext cx="9601200" cy="4871884"/>
          </a:xfrm>
        </p:spPr>
        <p:txBody>
          <a:bodyPr>
            <a:normAutofit/>
          </a:bodyPr>
          <a:lstStyle/>
          <a:p>
            <a:pPr marL="457200" indent="-457200">
              <a:buFont typeface="+mj-lt"/>
              <a:buAutoNum type="arabicPeriod"/>
            </a:pPr>
            <a:r>
              <a:rPr lang="en-US" dirty="0"/>
              <a:t>Read through and understand the parameters for your job. This is </a:t>
            </a:r>
            <a:r>
              <a:rPr lang="en-US" b="1" dirty="0"/>
              <a:t>critical</a:t>
            </a:r>
            <a:r>
              <a:rPr lang="en-US" dirty="0"/>
              <a:t> to avoid unintended consequences.</a:t>
            </a:r>
          </a:p>
          <a:p>
            <a:pPr marL="457200" indent="-457200">
              <a:buFont typeface="+mj-lt"/>
              <a:buAutoNum type="arabicPeriod"/>
            </a:pPr>
            <a:r>
              <a:rPr lang="en-US" dirty="0"/>
              <a:t>Create the set to run your job on</a:t>
            </a:r>
          </a:p>
          <a:p>
            <a:pPr marL="457200" indent="-457200">
              <a:buFont typeface="+mj-lt"/>
              <a:buAutoNum type="arabicPeriod"/>
            </a:pPr>
            <a:r>
              <a:rPr lang="en-US" dirty="0"/>
              <a:t>Go to </a:t>
            </a:r>
            <a:r>
              <a:rPr lang="en-US" b="1" dirty="0"/>
              <a:t>Admin &gt;&gt; Run a Job</a:t>
            </a:r>
          </a:p>
          <a:p>
            <a:pPr marL="457200" indent="-457200">
              <a:buFont typeface="+mj-lt"/>
              <a:buAutoNum type="arabicPeriod"/>
            </a:pPr>
            <a:r>
              <a:rPr lang="en-US" dirty="0"/>
              <a:t>Find the job you want to run and select it, then click </a:t>
            </a:r>
            <a:r>
              <a:rPr lang="en-US" b="1" dirty="0"/>
              <a:t>Next</a:t>
            </a:r>
          </a:p>
          <a:p>
            <a:pPr marL="457200" indent="-457200">
              <a:buFont typeface="+mj-lt"/>
              <a:buAutoNum type="arabicPeriod"/>
            </a:pPr>
            <a:r>
              <a:rPr lang="en-US" dirty="0"/>
              <a:t>Find the set you want, select it, then click </a:t>
            </a:r>
            <a:r>
              <a:rPr lang="en-US" b="1" dirty="0"/>
              <a:t>Next</a:t>
            </a:r>
          </a:p>
          <a:p>
            <a:pPr marL="457200" indent="-457200">
              <a:buFont typeface="+mj-lt"/>
              <a:buAutoNum type="arabicPeriod"/>
            </a:pPr>
            <a:r>
              <a:rPr lang="en-US" dirty="0"/>
              <a:t>Choose the parameters you want to change by ticking the box, filling in the new value, and choosing the condition</a:t>
            </a:r>
          </a:p>
          <a:p>
            <a:pPr marL="457200" indent="-457200">
              <a:buFont typeface="+mj-lt"/>
              <a:buAutoNum type="arabicPeriod"/>
            </a:pPr>
            <a:r>
              <a:rPr lang="en-US" dirty="0"/>
              <a:t>When you’re done, click </a:t>
            </a:r>
            <a:r>
              <a:rPr lang="en-US" b="1" dirty="0"/>
              <a:t>Submit</a:t>
            </a:r>
          </a:p>
          <a:p>
            <a:pPr marL="457200" indent="-457200">
              <a:buFont typeface="+mj-lt"/>
              <a:buAutoNum type="arabicPeriod"/>
            </a:pPr>
            <a:r>
              <a:rPr lang="en-US" dirty="0"/>
              <a:t>Go to </a:t>
            </a:r>
            <a:r>
              <a:rPr lang="en-US" b="1" dirty="0"/>
              <a:t>Admin &gt;&gt; Monitor Jobs &gt;&gt; History tab </a:t>
            </a:r>
            <a:r>
              <a:rPr lang="en-US" dirty="0"/>
              <a:t>to view the results of your job.</a:t>
            </a:r>
          </a:p>
          <a:p>
            <a:pPr marL="457200" indent="-457200">
              <a:buFont typeface="+mj-lt"/>
              <a:buAutoNum type="arabicPeriod"/>
            </a:pPr>
            <a:r>
              <a:rPr lang="en-US" dirty="0"/>
              <a:t>Click on </a:t>
            </a:r>
            <a:r>
              <a:rPr lang="en-US" b="1" dirty="0"/>
              <a:t>Report</a:t>
            </a:r>
            <a:r>
              <a:rPr lang="en-US" dirty="0"/>
              <a:t> from the ... menu to see details on the job</a:t>
            </a:r>
          </a:p>
        </p:txBody>
      </p:sp>
    </p:spTree>
    <p:extLst>
      <p:ext uri="{BB962C8B-B14F-4D97-AF65-F5344CB8AC3E}">
        <p14:creationId xmlns:p14="http://schemas.microsoft.com/office/powerpoint/2010/main" val="2021794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F589C-0D2C-2849-B86F-5EF853B9597C}"/>
              </a:ext>
            </a:extLst>
          </p:cNvPr>
          <p:cNvSpPr txBox="1"/>
          <p:nvPr/>
        </p:nvSpPr>
        <p:spPr>
          <a:xfrm>
            <a:off x="1041401" y="6134100"/>
            <a:ext cx="10414000" cy="523220"/>
          </a:xfrm>
          <a:prstGeom prst="rect">
            <a:avLst/>
          </a:prstGeom>
          <a:noFill/>
        </p:spPr>
        <p:txBody>
          <a:bodyPr wrap="square" rtlCol="0">
            <a:spAutoFit/>
          </a:bodyPr>
          <a:lstStyle/>
          <a:p>
            <a:r>
              <a:rPr lang="en-US" sz="1400" dirty="0"/>
              <a:t>https://</a:t>
            </a:r>
            <a:r>
              <a:rPr lang="en-US" sz="1400" dirty="0" err="1"/>
              <a:t>knowledge.exlibrisgroup.com</a:t>
            </a:r>
            <a:r>
              <a:rPr lang="en-US" sz="1400" dirty="0"/>
              <a:t>/Alma/</a:t>
            </a:r>
            <a:r>
              <a:rPr lang="en-US" sz="1400" dirty="0" err="1"/>
              <a:t>Product_Documentation</a:t>
            </a:r>
            <a:r>
              <a:rPr lang="en-US" sz="1400" dirty="0"/>
              <a:t>/010Alma_Online_Help_(English)/050Administration/070Managing_Jobs/020Running_Manual_Jobs_on_Defined_Sets#Manual_Jobs_and_Their_Relevant_Parameters</a:t>
            </a:r>
          </a:p>
        </p:txBody>
      </p:sp>
      <p:pic>
        <p:nvPicPr>
          <p:cNvPr id="5" name="Picture 4">
            <a:extLst>
              <a:ext uri="{FF2B5EF4-FFF2-40B4-BE49-F238E27FC236}">
                <a16:creationId xmlns:a16="http://schemas.microsoft.com/office/drawing/2014/main" id="{D2738331-7A9A-9544-A7DC-F5DE0040E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00" y="200680"/>
            <a:ext cx="7480300" cy="4315558"/>
          </a:xfrm>
          <a:prstGeom prst="rect">
            <a:avLst/>
          </a:prstGeom>
        </p:spPr>
      </p:pic>
      <p:pic>
        <p:nvPicPr>
          <p:cNvPr id="7" name="Picture 6">
            <a:extLst>
              <a:ext uri="{FF2B5EF4-FFF2-40B4-BE49-F238E27FC236}">
                <a16:creationId xmlns:a16="http://schemas.microsoft.com/office/drawing/2014/main" id="{100FE112-CBDC-4041-BBDB-9F8B05BCE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4" y="200680"/>
            <a:ext cx="3463145" cy="5386102"/>
          </a:xfrm>
          <a:prstGeom prst="rect">
            <a:avLst/>
          </a:prstGeom>
        </p:spPr>
      </p:pic>
    </p:spTree>
    <p:extLst>
      <p:ext uri="{BB962C8B-B14F-4D97-AF65-F5344CB8AC3E}">
        <p14:creationId xmlns:p14="http://schemas.microsoft.com/office/powerpoint/2010/main" val="3865759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1A090-FC70-6141-B61E-20622967C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78" y="223408"/>
            <a:ext cx="7442200" cy="4000109"/>
          </a:xfrm>
          <a:prstGeom prst="rect">
            <a:avLst/>
          </a:prstGeom>
        </p:spPr>
      </p:pic>
      <p:pic>
        <p:nvPicPr>
          <p:cNvPr id="4" name="Picture 3">
            <a:extLst>
              <a:ext uri="{FF2B5EF4-FFF2-40B4-BE49-F238E27FC236}">
                <a16:creationId xmlns:a16="http://schemas.microsoft.com/office/drawing/2014/main" id="{F86E668D-9393-5E42-BB62-136C236EC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268" y="2567846"/>
            <a:ext cx="8140700" cy="3850436"/>
          </a:xfrm>
          <a:prstGeom prst="rect">
            <a:avLst/>
          </a:prstGeom>
        </p:spPr>
      </p:pic>
    </p:spTree>
    <p:extLst>
      <p:ext uri="{BB962C8B-B14F-4D97-AF65-F5344CB8AC3E}">
        <p14:creationId xmlns:p14="http://schemas.microsoft.com/office/powerpoint/2010/main" val="3185376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CD3468-B3A6-4D4F-A761-E795DDE67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99" y="673100"/>
            <a:ext cx="10676125" cy="5003800"/>
          </a:xfrm>
          <a:prstGeom prst="rect">
            <a:avLst/>
          </a:prstGeom>
        </p:spPr>
      </p:pic>
    </p:spTree>
    <p:extLst>
      <p:ext uri="{BB962C8B-B14F-4D97-AF65-F5344CB8AC3E}">
        <p14:creationId xmlns:p14="http://schemas.microsoft.com/office/powerpoint/2010/main" val="389106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FFA3A8-EEB2-E045-AFF0-B8052F758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957" y="484698"/>
            <a:ext cx="9456085" cy="5888603"/>
          </a:xfrm>
          <a:prstGeom prst="rect">
            <a:avLst/>
          </a:prstGeom>
        </p:spPr>
      </p:pic>
    </p:spTree>
    <p:extLst>
      <p:ext uri="{BB962C8B-B14F-4D97-AF65-F5344CB8AC3E}">
        <p14:creationId xmlns:p14="http://schemas.microsoft.com/office/powerpoint/2010/main" val="198968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46225-DD43-994B-BBDF-71B088144999}"/>
              </a:ext>
            </a:extLst>
          </p:cNvPr>
          <p:cNvSpPr>
            <a:spLocks noGrp="1"/>
          </p:cNvSpPr>
          <p:nvPr>
            <p:ph type="title"/>
          </p:nvPr>
        </p:nvSpPr>
        <p:spPr/>
        <p:txBody>
          <a:bodyPr/>
          <a:lstStyle/>
          <a:p>
            <a:r>
              <a:rPr lang="en-US" dirty="0"/>
              <a:t>Sets</a:t>
            </a:r>
          </a:p>
        </p:txBody>
      </p:sp>
      <p:sp>
        <p:nvSpPr>
          <p:cNvPr id="5" name="Text Placeholder 4">
            <a:extLst>
              <a:ext uri="{FF2B5EF4-FFF2-40B4-BE49-F238E27FC236}">
                <a16:creationId xmlns:a16="http://schemas.microsoft.com/office/drawing/2014/main" id="{2E75694F-2456-0F46-867F-377CC3AF49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748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609B62-E2FB-C54A-BA4B-5A92A3588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142394"/>
            <a:ext cx="7881796" cy="4620106"/>
          </a:xfrm>
          <a:prstGeom prst="rect">
            <a:avLst/>
          </a:prstGeom>
        </p:spPr>
      </p:pic>
      <p:pic>
        <p:nvPicPr>
          <p:cNvPr id="9" name="Picture 8">
            <a:extLst>
              <a:ext uri="{FF2B5EF4-FFF2-40B4-BE49-F238E27FC236}">
                <a16:creationId xmlns:a16="http://schemas.microsoft.com/office/drawing/2014/main" id="{56021EA7-8EC2-7D42-BDDE-AB6BE366C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900" y="2374715"/>
            <a:ext cx="8191500" cy="4170938"/>
          </a:xfrm>
          <a:prstGeom prst="rect">
            <a:avLst/>
          </a:prstGeom>
        </p:spPr>
      </p:pic>
    </p:spTree>
    <p:extLst>
      <p:ext uri="{BB962C8B-B14F-4D97-AF65-F5344CB8AC3E}">
        <p14:creationId xmlns:p14="http://schemas.microsoft.com/office/powerpoint/2010/main" val="1198987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3D4DBC-CCC9-AB4D-BDD8-7E9BD1448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 y="139086"/>
            <a:ext cx="8689633" cy="5131414"/>
          </a:xfrm>
          <a:prstGeom prst="rect">
            <a:avLst/>
          </a:prstGeom>
        </p:spPr>
      </p:pic>
      <p:pic>
        <p:nvPicPr>
          <p:cNvPr id="6" name="Picture 5">
            <a:extLst>
              <a:ext uri="{FF2B5EF4-FFF2-40B4-BE49-F238E27FC236}">
                <a16:creationId xmlns:a16="http://schemas.microsoft.com/office/drawing/2014/main" id="{4F943EF9-93D5-7B4A-85BB-B28E61DB9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0" y="3429000"/>
            <a:ext cx="9067800" cy="2678144"/>
          </a:xfrm>
          <a:prstGeom prst="rect">
            <a:avLst/>
          </a:prstGeom>
        </p:spPr>
      </p:pic>
    </p:spTree>
    <p:extLst>
      <p:ext uri="{BB962C8B-B14F-4D97-AF65-F5344CB8AC3E}">
        <p14:creationId xmlns:p14="http://schemas.microsoft.com/office/powerpoint/2010/main" val="213027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B5EE6-2D18-5449-9D42-84A6576FC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152183"/>
            <a:ext cx="7048500" cy="3276817"/>
          </a:xfrm>
          <a:prstGeom prst="rect">
            <a:avLst/>
          </a:prstGeom>
        </p:spPr>
      </p:pic>
      <p:pic>
        <p:nvPicPr>
          <p:cNvPr id="5" name="Picture 4">
            <a:extLst>
              <a:ext uri="{FF2B5EF4-FFF2-40B4-BE49-F238E27FC236}">
                <a16:creationId xmlns:a16="http://schemas.microsoft.com/office/drawing/2014/main" id="{21935A76-A4DF-B14D-A5B3-95A673CABA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405" y="3167607"/>
            <a:ext cx="6610965" cy="3467639"/>
          </a:xfrm>
          <a:prstGeom prst="rect">
            <a:avLst/>
          </a:prstGeom>
        </p:spPr>
      </p:pic>
    </p:spTree>
    <p:extLst>
      <p:ext uri="{BB962C8B-B14F-4D97-AF65-F5344CB8AC3E}">
        <p14:creationId xmlns:p14="http://schemas.microsoft.com/office/powerpoint/2010/main" val="1105933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3B398-1300-B34F-B84A-9C39A8EE3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50" y="228600"/>
            <a:ext cx="3263900" cy="1892300"/>
          </a:xfrm>
          <a:prstGeom prst="rect">
            <a:avLst/>
          </a:prstGeom>
        </p:spPr>
      </p:pic>
      <p:pic>
        <p:nvPicPr>
          <p:cNvPr id="5" name="Picture 4">
            <a:extLst>
              <a:ext uri="{FF2B5EF4-FFF2-40B4-BE49-F238E27FC236}">
                <a16:creationId xmlns:a16="http://schemas.microsoft.com/office/drawing/2014/main" id="{2C56B2E7-A3A0-FE4F-9B76-811FD3E08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800" y="2253262"/>
            <a:ext cx="8864600" cy="3776877"/>
          </a:xfrm>
          <a:prstGeom prst="rect">
            <a:avLst/>
          </a:prstGeom>
        </p:spPr>
      </p:pic>
    </p:spTree>
    <p:extLst>
      <p:ext uri="{BB962C8B-B14F-4D97-AF65-F5344CB8AC3E}">
        <p14:creationId xmlns:p14="http://schemas.microsoft.com/office/powerpoint/2010/main" val="3195672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FB6323-5531-E440-969E-5138D94D0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340088"/>
            <a:ext cx="10821092" cy="6177824"/>
          </a:xfrm>
          <a:prstGeom prst="rect">
            <a:avLst/>
          </a:prstGeom>
        </p:spPr>
      </p:pic>
    </p:spTree>
    <p:extLst>
      <p:ext uri="{BB962C8B-B14F-4D97-AF65-F5344CB8AC3E}">
        <p14:creationId xmlns:p14="http://schemas.microsoft.com/office/powerpoint/2010/main" val="1428275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E8F190-CC2F-2C4E-B75A-53AD66D9C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059" y="2123072"/>
            <a:ext cx="7491141" cy="4379327"/>
          </a:xfrm>
          <a:prstGeom prst="rect">
            <a:avLst/>
          </a:prstGeom>
        </p:spPr>
      </p:pic>
      <p:pic>
        <p:nvPicPr>
          <p:cNvPr id="3" name="Picture 2">
            <a:extLst>
              <a:ext uri="{FF2B5EF4-FFF2-40B4-BE49-F238E27FC236}">
                <a16:creationId xmlns:a16="http://schemas.microsoft.com/office/drawing/2014/main" id="{710BD2A3-ACC5-A347-9396-79CED8496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0"/>
            <a:ext cx="7124700" cy="3579233"/>
          </a:xfrm>
          <a:prstGeom prst="rect">
            <a:avLst/>
          </a:prstGeom>
        </p:spPr>
      </p:pic>
    </p:spTree>
    <p:extLst>
      <p:ext uri="{BB962C8B-B14F-4D97-AF65-F5344CB8AC3E}">
        <p14:creationId xmlns:p14="http://schemas.microsoft.com/office/powerpoint/2010/main" val="939007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EB57-D7D1-994A-9F97-23AFF4F638BB}"/>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8116B6B9-E91B-8446-BE20-07C4D00ADDD8}"/>
              </a:ext>
            </a:extLst>
          </p:cNvPr>
          <p:cNvSpPr>
            <a:spLocks noGrp="1"/>
          </p:cNvSpPr>
          <p:nvPr>
            <p:ph type="body" idx="1"/>
          </p:nvPr>
        </p:nvSpPr>
        <p:spPr/>
        <p:txBody>
          <a:bodyPr/>
          <a:lstStyle/>
          <a:p>
            <a:r>
              <a:rPr lang="en-US" dirty="0"/>
              <a:t>https://</a:t>
            </a:r>
            <a:r>
              <a:rPr lang="en-US" dirty="0" err="1"/>
              <a:t>slcny.libguides.com</a:t>
            </a:r>
            <a:r>
              <a:rPr lang="en-US" dirty="0"/>
              <a:t>/training-sets-jobs</a:t>
            </a:r>
          </a:p>
        </p:txBody>
      </p:sp>
    </p:spTree>
    <p:extLst>
      <p:ext uri="{BB962C8B-B14F-4D97-AF65-F5344CB8AC3E}">
        <p14:creationId xmlns:p14="http://schemas.microsoft.com/office/powerpoint/2010/main" val="219371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2AFE-F1B2-014E-863D-B3E19C0E6A72}"/>
              </a:ext>
            </a:extLst>
          </p:cNvPr>
          <p:cNvSpPr>
            <a:spLocks noGrp="1"/>
          </p:cNvSpPr>
          <p:nvPr>
            <p:ph type="title"/>
          </p:nvPr>
        </p:nvSpPr>
        <p:spPr/>
        <p:txBody>
          <a:bodyPr/>
          <a:lstStyle/>
          <a:p>
            <a:r>
              <a:rPr lang="en-US" dirty="0"/>
              <a:t>About Sets</a:t>
            </a:r>
          </a:p>
        </p:txBody>
      </p:sp>
      <p:sp>
        <p:nvSpPr>
          <p:cNvPr id="3" name="Content Placeholder 2">
            <a:extLst>
              <a:ext uri="{FF2B5EF4-FFF2-40B4-BE49-F238E27FC236}">
                <a16:creationId xmlns:a16="http://schemas.microsoft.com/office/drawing/2014/main" id="{6D0F1A22-3E47-F342-A157-C0C68CB7498F}"/>
              </a:ext>
            </a:extLst>
          </p:cNvPr>
          <p:cNvSpPr>
            <a:spLocks noGrp="1"/>
          </p:cNvSpPr>
          <p:nvPr>
            <p:ph idx="1"/>
          </p:nvPr>
        </p:nvSpPr>
        <p:spPr>
          <a:xfrm>
            <a:off x="1371600" y="2286000"/>
            <a:ext cx="9601200" cy="4356100"/>
          </a:xfrm>
        </p:spPr>
        <p:txBody>
          <a:bodyPr>
            <a:normAutofit/>
          </a:bodyPr>
          <a:lstStyle/>
          <a:p>
            <a:r>
              <a:rPr lang="en-US" b="1" dirty="0"/>
              <a:t>Sets</a:t>
            </a:r>
            <a:r>
              <a:rPr lang="en-US" dirty="0"/>
              <a:t> are saved groups of records in Alma that can be used for:</a:t>
            </a:r>
          </a:p>
          <a:p>
            <a:pPr lvl="1"/>
            <a:r>
              <a:rPr lang="en-US" i="0" dirty="0"/>
              <a:t>Bulk changes or actions using </a:t>
            </a:r>
            <a:r>
              <a:rPr lang="en-US" b="1" i="0" dirty="0"/>
              <a:t>jobs</a:t>
            </a:r>
            <a:endParaRPr lang="en-US" i="0" dirty="0"/>
          </a:p>
          <a:p>
            <a:pPr lvl="1"/>
            <a:r>
              <a:rPr lang="en-US" i="0" dirty="0"/>
              <a:t>Monitoring groups of items going through a process (a group of items all going through digitization, for instance)</a:t>
            </a:r>
          </a:p>
          <a:p>
            <a:pPr lvl="1"/>
            <a:r>
              <a:rPr lang="en-US" i="0" dirty="0"/>
              <a:t>Maintaining personal lists of records that you want quick access to (if you're a reference librarian, you can set up lists of favorite resources, or if you're in Acquisitions, you can keep a set of materials purchased for specific reasons)</a:t>
            </a:r>
          </a:p>
          <a:p>
            <a:r>
              <a:rPr lang="en-US" dirty="0"/>
              <a:t>There are two types of sets:</a:t>
            </a:r>
          </a:p>
          <a:p>
            <a:pPr lvl="1"/>
            <a:r>
              <a:rPr lang="en-US" b="1" i="0" dirty="0"/>
              <a:t>Logical sets</a:t>
            </a:r>
            <a:r>
              <a:rPr lang="en-US" i="0" dirty="0"/>
              <a:t> are the dynamic results of a saved query in Alma</a:t>
            </a:r>
          </a:p>
          <a:p>
            <a:pPr lvl="1"/>
            <a:r>
              <a:rPr lang="en-US" b="1" i="0" dirty="0"/>
              <a:t>Itemized sets</a:t>
            </a:r>
            <a:r>
              <a:rPr lang="en-US" i="0" dirty="0"/>
              <a:t> are static lists of records, where you individually add members to the set</a:t>
            </a:r>
          </a:p>
        </p:txBody>
      </p:sp>
    </p:spTree>
    <p:extLst>
      <p:ext uri="{BB962C8B-B14F-4D97-AF65-F5344CB8AC3E}">
        <p14:creationId xmlns:p14="http://schemas.microsoft.com/office/powerpoint/2010/main" val="66232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1A69-1BE2-AB4F-A2B4-29523A913BA5}"/>
              </a:ext>
            </a:extLst>
          </p:cNvPr>
          <p:cNvSpPr>
            <a:spLocks noGrp="1"/>
          </p:cNvSpPr>
          <p:nvPr>
            <p:ph type="title"/>
          </p:nvPr>
        </p:nvSpPr>
        <p:spPr/>
        <p:txBody>
          <a:bodyPr/>
          <a:lstStyle/>
          <a:p>
            <a:r>
              <a:rPr lang="en-US" dirty="0"/>
              <a:t>Creating Sets</a:t>
            </a:r>
          </a:p>
        </p:txBody>
      </p:sp>
      <p:sp>
        <p:nvSpPr>
          <p:cNvPr id="3" name="Content Placeholder 2">
            <a:extLst>
              <a:ext uri="{FF2B5EF4-FFF2-40B4-BE49-F238E27FC236}">
                <a16:creationId xmlns:a16="http://schemas.microsoft.com/office/drawing/2014/main" id="{0F207B78-D6F5-3343-B2ED-CAB13CC4BE2F}"/>
              </a:ext>
            </a:extLst>
          </p:cNvPr>
          <p:cNvSpPr>
            <a:spLocks noGrp="1"/>
          </p:cNvSpPr>
          <p:nvPr>
            <p:ph idx="1"/>
          </p:nvPr>
        </p:nvSpPr>
        <p:spPr>
          <a:xfrm>
            <a:off x="1371600" y="2286000"/>
            <a:ext cx="9601200" cy="4572000"/>
          </a:xfrm>
        </p:spPr>
        <p:txBody>
          <a:bodyPr>
            <a:normAutofit/>
          </a:bodyPr>
          <a:lstStyle/>
          <a:p>
            <a:r>
              <a:rPr lang="en-US" dirty="0"/>
              <a:t>Logical Sets</a:t>
            </a:r>
          </a:p>
          <a:p>
            <a:pPr marL="987552" lvl="1" indent="-457200">
              <a:buFont typeface="+mj-lt"/>
              <a:buAutoNum type="arabicPeriod"/>
            </a:pPr>
            <a:r>
              <a:rPr lang="en-US" i="0" dirty="0"/>
              <a:t>Run a search – either Basic or Advanced – and click the </a:t>
            </a:r>
            <a:r>
              <a:rPr lang="en-US" b="1" i="0" dirty="0"/>
              <a:t>Save Query </a:t>
            </a:r>
            <a:r>
              <a:rPr lang="en-US" i="0" dirty="0"/>
              <a:t>button</a:t>
            </a:r>
          </a:p>
          <a:p>
            <a:pPr marL="987552" lvl="1" indent="-457200">
              <a:buFont typeface="+mj-lt"/>
              <a:buAutoNum type="arabicPeriod"/>
            </a:pPr>
            <a:r>
              <a:rPr lang="en-US" i="0" dirty="0"/>
              <a:t>Fill in the </a:t>
            </a:r>
            <a:r>
              <a:rPr lang="en-US" b="1" i="0" dirty="0"/>
              <a:t>Set Details </a:t>
            </a:r>
            <a:r>
              <a:rPr lang="en-US" i="0" dirty="0"/>
              <a:t>and then </a:t>
            </a:r>
            <a:r>
              <a:rPr lang="en-US" b="1" i="0" dirty="0"/>
              <a:t>Save</a:t>
            </a:r>
          </a:p>
          <a:p>
            <a:pPr marL="987552" lvl="1" indent="-457200">
              <a:buFont typeface="+mj-lt"/>
              <a:buAutoNum type="arabicPeriod"/>
            </a:pPr>
            <a:r>
              <a:rPr lang="en-US" i="0" dirty="0"/>
              <a:t>Go to </a:t>
            </a:r>
            <a:r>
              <a:rPr lang="en-US" b="1" i="0" dirty="0"/>
              <a:t>Manage Sets </a:t>
            </a:r>
            <a:r>
              <a:rPr lang="en-US" i="0" dirty="0"/>
              <a:t>and choose </a:t>
            </a:r>
            <a:r>
              <a:rPr lang="en-US" b="1" i="0" dirty="0"/>
              <a:t>Results</a:t>
            </a:r>
            <a:r>
              <a:rPr lang="en-US" i="0" dirty="0"/>
              <a:t> from the ... menu to see the results of the query at that moment</a:t>
            </a:r>
          </a:p>
          <a:p>
            <a:r>
              <a:rPr lang="en-US" dirty="0"/>
              <a:t>Itemized Sets</a:t>
            </a:r>
          </a:p>
          <a:p>
            <a:pPr marL="987552" lvl="1" indent="-457200">
              <a:buFont typeface="+mj-lt"/>
              <a:buAutoNum type="arabicPeriod"/>
            </a:pPr>
            <a:r>
              <a:rPr lang="en-US" i="0" dirty="0"/>
              <a:t>Go to </a:t>
            </a:r>
            <a:r>
              <a:rPr lang="en-US" b="1" i="0" dirty="0"/>
              <a:t>Manage Sets &gt;&gt; Add Set &gt;&gt; Itemize</a:t>
            </a:r>
            <a:r>
              <a:rPr lang="en-US" i="0" dirty="0"/>
              <a:t>d</a:t>
            </a:r>
          </a:p>
          <a:p>
            <a:pPr marL="987552" lvl="1" indent="-457200">
              <a:buFont typeface="+mj-lt"/>
              <a:buAutoNum type="arabicPeriod"/>
            </a:pPr>
            <a:r>
              <a:rPr lang="en-US" i="0" dirty="0"/>
              <a:t>Fill in the </a:t>
            </a:r>
            <a:r>
              <a:rPr lang="en-US" b="1" i="0" dirty="0"/>
              <a:t>Set Details</a:t>
            </a:r>
            <a:r>
              <a:rPr lang="en-US" i="0" dirty="0"/>
              <a:t> and then </a:t>
            </a:r>
            <a:r>
              <a:rPr lang="en-US" b="1" i="0" dirty="0"/>
              <a:t>Save</a:t>
            </a:r>
          </a:p>
          <a:p>
            <a:pPr marL="987552" lvl="1" indent="-457200">
              <a:buFont typeface="+mj-lt"/>
              <a:buAutoNum type="arabicPeriod"/>
            </a:pPr>
            <a:r>
              <a:rPr lang="en-US" i="0" dirty="0"/>
              <a:t>Go to </a:t>
            </a:r>
            <a:r>
              <a:rPr lang="en-US" b="1" i="0" dirty="0"/>
              <a:t>Manage Sets </a:t>
            </a:r>
            <a:r>
              <a:rPr lang="en-US" i="0" dirty="0"/>
              <a:t>and choose </a:t>
            </a:r>
            <a:r>
              <a:rPr lang="en-US" b="1" i="0" dirty="0"/>
              <a:t>Members</a:t>
            </a:r>
            <a:r>
              <a:rPr lang="en-US" i="0" dirty="0"/>
              <a:t> from the ... menu</a:t>
            </a:r>
          </a:p>
          <a:p>
            <a:pPr marL="987552" lvl="1" indent="-457200">
              <a:buFont typeface="+mj-lt"/>
              <a:buAutoNum type="arabicPeriod"/>
            </a:pPr>
            <a:r>
              <a:rPr lang="en-US" i="0" dirty="0"/>
              <a:t>Click </a:t>
            </a:r>
            <a:r>
              <a:rPr lang="en-US" b="1" i="0" dirty="0"/>
              <a:t>Add Members</a:t>
            </a:r>
          </a:p>
          <a:p>
            <a:pPr marL="987552" lvl="1" indent="-457200">
              <a:buFont typeface="+mj-lt"/>
              <a:buAutoNum type="arabicPeriod"/>
            </a:pPr>
            <a:r>
              <a:rPr lang="en-US" i="0" dirty="0"/>
              <a:t>Search for records to add, then click on the check box and </a:t>
            </a:r>
            <a:r>
              <a:rPr lang="en-US" b="1" i="0" dirty="0"/>
              <a:t>Add Selected</a:t>
            </a:r>
          </a:p>
          <a:p>
            <a:pPr marL="987552" lvl="1" indent="-457200">
              <a:buFont typeface="+mj-lt"/>
              <a:buAutoNum type="arabicPeriod"/>
            </a:pPr>
            <a:r>
              <a:rPr lang="en-US" i="0" dirty="0"/>
              <a:t>Click </a:t>
            </a:r>
            <a:r>
              <a:rPr lang="en-US" b="1" i="0" dirty="0"/>
              <a:t>Done</a:t>
            </a:r>
            <a:r>
              <a:rPr lang="en-US" i="0" dirty="0"/>
              <a:t> when you’re done adding records</a:t>
            </a:r>
          </a:p>
        </p:txBody>
      </p:sp>
    </p:spTree>
    <p:extLst>
      <p:ext uri="{BB962C8B-B14F-4D97-AF65-F5344CB8AC3E}">
        <p14:creationId xmlns:p14="http://schemas.microsoft.com/office/powerpoint/2010/main" val="406288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3889F-B780-C041-BC03-10E5A7E65EBF}"/>
              </a:ext>
            </a:extLst>
          </p:cNvPr>
          <p:cNvSpPr>
            <a:spLocks noGrp="1"/>
          </p:cNvSpPr>
          <p:nvPr>
            <p:ph type="title"/>
          </p:nvPr>
        </p:nvSpPr>
        <p:spPr/>
        <p:txBody>
          <a:bodyPr/>
          <a:lstStyle/>
          <a:p>
            <a:r>
              <a:rPr lang="en-US" dirty="0"/>
              <a:t>Logical sets</a:t>
            </a:r>
          </a:p>
        </p:txBody>
      </p:sp>
      <p:sp>
        <p:nvSpPr>
          <p:cNvPr id="5" name="Text Placeholder 4">
            <a:extLst>
              <a:ext uri="{FF2B5EF4-FFF2-40B4-BE49-F238E27FC236}">
                <a16:creationId xmlns:a16="http://schemas.microsoft.com/office/drawing/2014/main" id="{6F0DDB26-BEED-744A-BC95-78AB0B2255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6482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AB9A08-A63B-3C42-8B50-F533122A9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796" y="0"/>
            <a:ext cx="10178207" cy="6858000"/>
          </a:xfrm>
          <a:prstGeom prst="rect">
            <a:avLst/>
          </a:prstGeom>
        </p:spPr>
      </p:pic>
    </p:spTree>
    <p:extLst>
      <p:ext uri="{BB962C8B-B14F-4D97-AF65-F5344CB8AC3E}">
        <p14:creationId xmlns:p14="http://schemas.microsoft.com/office/powerpoint/2010/main" val="145960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5D69E-D363-5E4B-BF38-6D9D1F4FD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178938"/>
            <a:ext cx="9817100" cy="4500123"/>
          </a:xfrm>
          <a:prstGeom prst="rect">
            <a:avLst/>
          </a:prstGeom>
        </p:spPr>
      </p:pic>
    </p:spTree>
    <p:extLst>
      <p:ext uri="{BB962C8B-B14F-4D97-AF65-F5344CB8AC3E}">
        <p14:creationId xmlns:p14="http://schemas.microsoft.com/office/powerpoint/2010/main" val="254053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302970-2408-B041-AE37-914BF8E0F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412" y="1224973"/>
            <a:ext cx="10447388" cy="4756728"/>
          </a:xfrm>
          <a:prstGeom prst="rect">
            <a:avLst/>
          </a:prstGeom>
        </p:spPr>
      </p:pic>
    </p:spTree>
    <p:extLst>
      <p:ext uri="{BB962C8B-B14F-4D97-AF65-F5344CB8AC3E}">
        <p14:creationId xmlns:p14="http://schemas.microsoft.com/office/powerpoint/2010/main" val="3428388794"/>
      </p:ext>
    </p:extLst>
  </p:cSld>
  <p:clrMapOvr>
    <a:masterClrMapping/>
  </p:clrMapOvr>
</p:sld>
</file>

<file path=ppt/theme/theme1.xml><?xml version="1.0" encoding="utf-8"?>
<a:theme xmlns:a="http://schemas.openxmlformats.org/drawingml/2006/main" name="Crop">
  <a:themeElements>
    <a:clrScheme name="SLC">
      <a:dk1>
        <a:srgbClr val="848687"/>
      </a:dk1>
      <a:lt1>
        <a:sysClr val="window" lastClr="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F1F9DC-C7FC-8C49-9172-52A67847C0D0}" vid="{3732E9A8-082C-664E-A5D3-A4DD81D5D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660</TotalTime>
  <Words>1837</Words>
  <Application>Microsoft Macintosh PowerPoint</Application>
  <PresentationFormat>Widescreen</PresentationFormat>
  <Paragraphs>124</Paragraphs>
  <Slides>36</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Calibri</vt:lpstr>
      <vt:lpstr>Franklin Gothic Book</vt:lpstr>
      <vt:lpstr>Crop</vt:lpstr>
      <vt:lpstr>Sets and jobs</vt:lpstr>
      <vt:lpstr>Agenda</vt:lpstr>
      <vt:lpstr>Sets</vt:lpstr>
      <vt:lpstr>About Sets</vt:lpstr>
      <vt:lpstr>Creating Sets</vt:lpstr>
      <vt:lpstr>Logical sets</vt:lpstr>
      <vt:lpstr>PowerPoint Presentation</vt:lpstr>
      <vt:lpstr>PowerPoint Presentation</vt:lpstr>
      <vt:lpstr>PowerPoint Presentation</vt:lpstr>
      <vt:lpstr>PowerPoint Presentation</vt:lpstr>
      <vt:lpstr>Itemized sets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Itemizing a  logical set</vt:lpstr>
      <vt:lpstr>PowerPoint Presentation</vt:lpstr>
      <vt:lpstr>PowerPoint Presentation</vt:lpstr>
      <vt:lpstr>PowerPoint Presentation</vt:lpstr>
      <vt:lpstr>PowerPoint Presentation</vt:lpstr>
      <vt:lpstr>Jobs</vt:lpstr>
      <vt:lpstr>Running a Job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Sets and jobs</dc:title>
  <dc:creator>jennifer.koerber@gmail.com</dc:creator>
  <cp:lastModifiedBy>jennifer.koerber@gmail.com</cp:lastModifiedBy>
  <cp:revision>21</cp:revision>
  <cp:lastPrinted>2019-10-08T20:04:16Z</cp:lastPrinted>
  <dcterms:created xsi:type="dcterms:W3CDTF">2019-10-08T14:50:46Z</dcterms:created>
  <dcterms:modified xsi:type="dcterms:W3CDTF">2019-10-10T20:53:12Z</dcterms:modified>
</cp:coreProperties>
</file>